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media/audio1.bin" ContentType="audio/unknown"/>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10" r:id="rId1"/>
    <p:sldMasterId id="2147484122" r:id="rId2"/>
  </p:sldMasterIdLst>
  <p:notesMasterIdLst>
    <p:notesMasterId r:id="rId98"/>
  </p:notesMasterIdLst>
  <p:handoutMasterIdLst>
    <p:handoutMasterId r:id="rId99"/>
  </p:handoutMasterIdLst>
  <p:sldIdLst>
    <p:sldId id="2785" r:id="rId3"/>
    <p:sldId id="2786" r:id="rId4"/>
    <p:sldId id="2787" r:id="rId5"/>
    <p:sldId id="2788" r:id="rId6"/>
    <p:sldId id="2789" r:id="rId7"/>
    <p:sldId id="2790" r:id="rId8"/>
    <p:sldId id="2791" r:id="rId9"/>
    <p:sldId id="2792" r:id="rId10"/>
    <p:sldId id="2793" r:id="rId11"/>
    <p:sldId id="2794" r:id="rId12"/>
    <p:sldId id="2795" r:id="rId13"/>
    <p:sldId id="2796" r:id="rId14"/>
    <p:sldId id="2797" r:id="rId15"/>
    <p:sldId id="2798" r:id="rId16"/>
    <p:sldId id="2799" r:id="rId17"/>
    <p:sldId id="2800" r:id="rId18"/>
    <p:sldId id="2801" r:id="rId19"/>
    <p:sldId id="2802" r:id="rId20"/>
    <p:sldId id="2803" r:id="rId21"/>
    <p:sldId id="2804" r:id="rId22"/>
    <p:sldId id="2805" r:id="rId23"/>
    <p:sldId id="2806" r:id="rId24"/>
    <p:sldId id="2807" r:id="rId25"/>
    <p:sldId id="2808" r:id="rId26"/>
    <p:sldId id="2809" r:id="rId27"/>
    <p:sldId id="2810" r:id="rId28"/>
    <p:sldId id="2811" r:id="rId29"/>
    <p:sldId id="2812" r:id="rId30"/>
    <p:sldId id="2813" r:id="rId31"/>
    <p:sldId id="2814" r:id="rId32"/>
    <p:sldId id="2815" r:id="rId33"/>
    <p:sldId id="2816" r:id="rId34"/>
    <p:sldId id="2817" r:id="rId35"/>
    <p:sldId id="2818" r:id="rId36"/>
    <p:sldId id="2819" r:id="rId37"/>
    <p:sldId id="2820" r:id="rId38"/>
    <p:sldId id="2821" r:id="rId39"/>
    <p:sldId id="2822" r:id="rId40"/>
    <p:sldId id="2823" r:id="rId41"/>
    <p:sldId id="2824" r:id="rId42"/>
    <p:sldId id="2825" r:id="rId43"/>
    <p:sldId id="2826" r:id="rId44"/>
    <p:sldId id="2827" r:id="rId45"/>
    <p:sldId id="2828" r:id="rId46"/>
    <p:sldId id="2829" r:id="rId47"/>
    <p:sldId id="2472" r:id="rId48"/>
    <p:sldId id="2473" r:id="rId49"/>
    <p:sldId id="2677" r:id="rId50"/>
    <p:sldId id="2474" r:id="rId51"/>
    <p:sldId id="2779" r:id="rId52"/>
    <p:sldId id="2479" r:id="rId53"/>
    <p:sldId id="2480" r:id="rId54"/>
    <p:sldId id="2484" r:id="rId55"/>
    <p:sldId id="2483" r:id="rId56"/>
    <p:sldId id="2487" r:id="rId57"/>
    <p:sldId id="2477" r:id="rId58"/>
    <p:sldId id="2491" r:id="rId59"/>
    <p:sldId id="2679" r:id="rId60"/>
    <p:sldId id="2492" r:id="rId61"/>
    <p:sldId id="2781" r:id="rId62"/>
    <p:sldId id="2680" r:id="rId63"/>
    <p:sldId id="2681" r:id="rId64"/>
    <p:sldId id="2682" r:id="rId65"/>
    <p:sldId id="2686" r:id="rId66"/>
    <p:sldId id="2683" r:id="rId67"/>
    <p:sldId id="2784" r:id="rId68"/>
    <p:sldId id="2494" r:id="rId69"/>
    <p:sldId id="2493" r:id="rId70"/>
    <p:sldId id="2496" r:id="rId71"/>
    <p:sldId id="2497" r:id="rId72"/>
    <p:sldId id="2498" r:id="rId73"/>
    <p:sldId id="2499" r:id="rId74"/>
    <p:sldId id="2684" r:id="rId75"/>
    <p:sldId id="2502" r:id="rId76"/>
    <p:sldId id="2685" r:id="rId77"/>
    <p:sldId id="2500" r:id="rId78"/>
    <p:sldId id="2504" r:id="rId79"/>
    <p:sldId id="2503" r:id="rId80"/>
    <p:sldId id="2687" r:id="rId81"/>
    <p:sldId id="2514" r:id="rId82"/>
    <p:sldId id="2516" r:id="rId83"/>
    <p:sldId id="2508" r:id="rId84"/>
    <p:sldId id="2515" r:id="rId85"/>
    <p:sldId id="2520" r:id="rId86"/>
    <p:sldId id="2521" r:id="rId87"/>
    <p:sldId id="2522" r:id="rId88"/>
    <p:sldId id="2523" r:id="rId89"/>
    <p:sldId id="2524" r:id="rId90"/>
    <p:sldId id="2525" r:id="rId91"/>
    <p:sldId id="2526" r:id="rId92"/>
    <p:sldId id="2527" r:id="rId93"/>
    <p:sldId id="2528" r:id="rId94"/>
    <p:sldId id="2529" r:id="rId95"/>
    <p:sldId id="2530" r:id="rId96"/>
    <p:sldId id="2532" r:id="rId97"/>
  </p:sldIdLst>
  <p:sldSz cx="9144000" cy="6858000" type="letter"/>
  <p:notesSz cx="7010400" cy="9296400"/>
  <p:custDataLst>
    <p:tags r:id="rId100"/>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C0023"/>
    <a:srgbClr val="790015"/>
    <a:srgbClr val="FFCC00"/>
    <a:srgbClr val="00FF00"/>
    <a:srgbClr val="33CC33"/>
    <a:srgbClr val="000665"/>
    <a:srgbClr val="28004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0" autoAdjust="0"/>
    <p:restoredTop sz="79181" autoAdjust="0"/>
  </p:normalViewPr>
  <p:slideViewPr>
    <p:cSldViewPr>
      <p:cViewPr varScale="1">
        <p:scale>
          <a:sx n="74" d="100"/>
          <a:sy n="74" d="100"/>
        </p:scale>
        <p:origin x="4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4056" y="46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2DC4C-694B-EC40-B62A-64718A657C1F}" type="doc">
      <dgm:prSet loTypeId="urn:microsoft.com/office/officeart/2005/8/layout/pyramid3" loCatId="pyramid" qsTypeId="urn:microsoft.com/office/officeart/2005/8/quickstyle/3d4" qsCatId="3D" csTypeId="urn:microsoft.com/office/officeart/2005/8/colors/accent1_2" csCatId="accent1" phldr="1"/>
      <dgm:spPr/>
      <dgm:t>
        <a:bodyPr/>
        <a:lstStyle/>
        <a:p>
          <a:endParaRPr lang="en-US"/>
        </a:p>
      </dgm:t>
    </dgm:pt>
    <dgm:pt modelId="{D6719AFD-99B9-4B41-832D-CB985F89B325}">
      <dgm:prSet phldrT="[Text]"/>
      <dgm:spPr/>
      <dgm:t>
        <a:bodyPr/>
        <a:lstStyle/>
        <a:p>
          <a:r>
            <a:rPr lang="en-US" b="1" smtClean="0"/>
            <a:t>Theories</a:t>
          </a:r>
        </a:p>
        <a:p>
          <a:r>
            <a:rPr lang="en-US" b="1" smtClean="0"/>
            <a:t>(Empowerment, Health Belief, </a:t>
          </a:r>
        </a:p>
        <a:p>
          <a:r>
            <a:rPr lang="en-US" b="1" smtClean="0"/>
            <a:t>Social Cognitive,Transtheoretical)</a:t>
          </a:r>
          <a:endParaRPr lang="en-US" b="1" dirty="0"/>
        </a:p>
      </dgm:t>
    </dgm:pt>
    <dgm:pt modelId="{13752075-3958-5D40-AF6D-78BC3A19DE77}" type="parTrans" cxnId="{7313CA01-7490-B945-B664-0D50CAA5BF39}">
      <dgm:prSet/>
      <dgm:spPr/>
      <dgm:t>
        <a:bodyPr/>
        <a:lstStyle/>
        <a:p>
          <a:endParaRPr lang="en-US"/>
        </a:p>
      </dgm:t>
    </dgm:pt>
    <dgm:pt modelId="{5B9AC136-D2AE-5249-8957-D8AAAAE670EC}" type="sibTrans" cxnId="{7313CA01-7490-B945-B664-0D50CAA5BF39}">
      <dgm:prSet/>
      <dgm:spPr/>
      <dgm:t>
        <a:bodyPr/>
        <a:lstStyle/>
        <a:p>
          <a:endParaRPr lang="en-US"/>
        </a:p>
      </dgm:t>
    </dgm:pt>
    <dgm:pt modelId="{04123CF3-7111-D14C-917C-E39D2892B036}">
      <dgm:prSet phldrT="[Text]" custT="1"/>
      <dgm:spPr/>
      <dgm:t>
        <a:bodyPr/>
        <a:lstStyle/>
        <a:p>
          <a:r>
            <a:rPr lang="en-US" sz="2400" b="1" smtClean="0"/>
            <a:t>Patient’s Readiness to Change (stages)</a:t>
          </a:r>
        </a:p>
        <a:p>
          <a:r>
            <a:rPr lang="en-US" sz="2400" b="1" smtClean="0"/>
            <a:t>Our Attitude, Approach</a:t>
          </a:r>
          <a:endParaRPr lang="en-US" sz="2400" b="1" dirty="0"/>
        </a:p>
      </dgm:t>
    </dgm:pt>
    <dgm:pt modelId="{1429ABB8-D222-EB4B-9060-92500FBD2173}" type="parTrans" cxnId="{285E77FB-9BE8-FD49-BF22-B60EF424F627}">
      <dgm:prSet/>
      <dgm:spPr/>
      <dgm:t>
        <a:bodyPr/>
        <a:lstStyle/>
        <a:p>
          <a:endParaRPr lang="en-US"/>
        </a:p>
      </dgm:t>
    </dgm:pt>
    <dgm:pt modelId="{4CE5634B-F546-F542-A9E7-5498C52EB9BD}" type="sibTrans" cxnId="{285E77FB-9BE8-FD49-BF22-B60EF424F627}">
      <dgm:prSet/>
      <dgm:spPr/>
      <dgm:t>
        <a:bodyPr/>
        <a:lstStyle/>
        <a:p>
          <a:endParaRPr lang="en-US"/>
        </a:p>
      </dgm:t>
    </dgm:pt>
    <dgm:pt modelId="{12506653-8052-2447-B6A2-80BE4EF90B97}">
      <dgm:prSet phldrT="[Text]" custT="1"/>
      <dgm:spPr/>
      <dgm:t>
        <a:bodyPr/>
        <a:lstStyle/>
        <a:p>
          <a:r>
            <a:rPr lang="en-US" sz="1900" smtClean="0"/>
            <a:t>   </a:t>
          </a:r>
          <a:r>
            <a:rPr lang="en-US" sz="1800" b="1" smtClean="0"/>
            <a:t>Brief Negotiation, MI</a:t>
          </a:r>
        </a:p>
        <a:p>
          <a:r>
            <a:rPr lang="en-US" sz="1800" b="1" smtClean="0"/>
            <a:t>  Alter </a:t>
          </a:r>
          <a:r>
            <a:rPr lang="en-US" sz="2000" b="1" smtClean="0"/>
            <a:t>ambivalence</a:t>
          </a:r>
          <a:r>
            <a:rPr lang="en-US" sz="1800" b="1" smtClean="0"/>
            <a:t> </a:t>
          </a:r>
        </a:p>
        <a:p>
          <a:endParaRPr lang="en-US" sz="1900" smtClean="0"/>
        </a:p>
        <a:p>
          <a:r>
            <a:rPr lang="en-US" sz="2800" b="1" smtClean="0"/>
            <a:t>Change</a:t>
          </a:r>
          <a:endParaRPr lang="en-US" sz="2800" b="1" dirty="0"/>
        </a:p>
      </dgm:t>
    </dgm:pt>
    <dgm:pt modelId="{34334323-419F-164B-B61A-5F91E5D7C063}" type="parTrans" cxnId="{329550FE-CF6B-E84D-B8E7-05A42B1411FD}">
      <dgm:prSet/>
      <dgm:spPr/>
      <dgm:t>
        <a:bodyPr/>
        <a:lstStyle/>
        <a:p>
          <a:endParaRPr lang="en-US"/>
        </a:p>
      </dgm:t>
    </dgm:pt>
    <dgm:pt modelId="{856A263B-EF99-8249-A6C7-E4CFA6AF4E3A}" type="sibTrans" cxnId="{329550FE-CF6B-E84D-B8E7-05A42B1411FD}">
      <dgm:prSet/>
      <dgm:spPr/>
      <dgm:t>
        <a:bodyPr/>
        <a:lstStyle/>
        <a:p>
          <a:endParaRPr lang="en-US"/>
        </a:p>
      </dgm:t>
    </dgm:pt>
    <dgm:pt modelId="{8C2C485C-4EB1-5845-9DA4-08DC4686F27A}" type="pres">
      <dgm:prSet presAssocID="{3A32DC4C-694B-EC40-B62A-64718A657C1F}" presName="Name0" presStyleCnt="0">
        <dgm:presLayoutVars>
          <dgm:dir/>
          <dgm:animLvl val="lvl"/>
          <dgm:resizeHandles val="exact"/>
        </dgm:presLayoutVars>
      </dgm:prSet>
      <dgm:spPr/>
      <dgm:t>
        <a:bodyPr/>
        <a:lstStyle/>
        <a:p>
          <a:endParaRPr lang="en-US"/>
        </a:p>
      </dgm:t>
    </dgm:pt>
    <dgm:pt modelId="{8240C181-43AD-E943-8756-4C21CBC62641}" type="pres">
      <dgm:prSet presAssocID="{D6719AFD-99B9-4B41-832D-CB985F89B325}" presName="Name8" presStyleCnt="0"/>
      <dgm:spPr/>
      <dgm:t>
        <a:bodyPr/>
        <a:lstStyle/>
        <a:p>
          <a:endParaRPr lang="en-US"/>
        </a:p>
      </dgm:t>
    </dgm:pt>
    <dgm:pt modelId="{13E563C1-F4B8-8145-A74F-F1C9B32B73A4}" type="pres">
      <dgm:prSet presAssocID="{D6719AFD-99B9-4B41-832D-CB985F89B325}" presName="level" presStyleLbl="node1" presStyleIdx="0" presStyleCnt="3">
        <dgm:presLayoutVars>
          <dgm:chMax val="1"/>
          <dgm:bulletEnabled val="1"/>
        </dgm:presLayoutVars>
      </dgm:prSet>
      <dgm:spPr/>
      <dgm:t>
        <a:bodyPr/>
        <a:lstStyle/>
        <a:p>
          <a:endParaRPr lang="en-US"/>
        </a:p>
      </dgm:t>
    </dgm:pt>
    <dgm:pt modelId="{95AA4D98-6231-A147-822D-0B240ADD807F}" type="pres">
      <dgm:prSet presAssocID="{D6719AFD-99B9-4B41-832D-CB985F89B325}" presName="levelTx" presStyleLbl="revTx" presStyleIdx="0" presStyleCnt="0">
        <dgm:presLayoutVars>
          <dgm:chMax val="1"/>
          <dgm:bulletEnabled val="1"/>
        </dgm:presLayoutVars>
      </dgm:prSet>
      <dgm:spPr/>
      <dgm:t>
        <a:bodyPr/>
        <a:lstStyle/>
        <a:p>
          <a:endParaRPr lang="en-US"/>
        </a:p>
      </dgm:t>
    </dgm:pt>
    <dgm:pt modelId="{D9ED731D-E453-0D41-81A9-DE444B123F7D}" type="pres">
      <dgm:prSet presAssocID="{04123CF3-7111-D14C-917C-E39D2892B036}" presName="Name8" presStyleCnt="0"/>
      <dgm:spPr/>
      <dgm:t>
        <a:bodyPr/>
        <a:lstStyle/>
        <a:p>
          <a:endParaRPr lang="en-US"/>
        </a:p>
      </dgm:t>
    </dgm:pt>
    <dgm:pt modelId="{9C811DF1-60EF-E54D-927B-0B646D67A963}" type="pres">
      <dgm:prSet presAssocID="{04123CF3-7111-D14C-917C-E39D2892B036}" presName="level" presStyleLbl="node1" presStyleIdx="1" presStyleCnt="3">
        <dgm:presLayoutVars>
          <dgm:chMax val="1"/>
          <dgm:bulletEnabled val="1"/>
        </dgm:presLayoutVars>
      </dgm:prSet>
      <dgm:spPr/>
      <dgm:t>
        <a:bodyPr/>
        <a:lstStyle/>
        <a:p>
          <a:endParaRPr lang="en-US"/>
        </a:p>
      </dgm:t>
    </dgm:pt>
    <dgm:pt modelId="{03DB9084-77F2-5041-83A1-E45AB199882D}" type="pres">
      <dgm:prSet presAssocID="{04123CF3-7111-D14C-917C-E39D2892B036}" presName="levelTx" presStyleLbl="revTx" presStyleIdx="0" presStyleCnt="0">
        <dgm:presLayoutVars>
          <dgm:chMax val="1"/>
          <dgm:bulletEnabled val="1"/>
        </dgm:presLayoutVars>
      </dgm:prSet>
      <dgm:spPr/>
      <dgm:t>
        <a:bodyPr/>
        <a:lstStyle/>
        <a:p>
          <a:endParaRPr lang="en-US"/>
        </a:p>
      </dgm:t>
    </dgm:pt>
    <dgm:pt modelId="{695EEA0D-0E02-944A-BE40-E3E68B4B999F}" type="pres">
      <dgm:prSet presAssocID="{12506653-8052-2447-B6A2-80BE4EF90B97}" presName="Name8" presStyleCnt="0"/>
      <dgm:spPr/>
      <dgm:t>
        <a:bodyPr/>
        <a:lstStyle/>
        <a:p>
          <a:endParaRPr lang="en-US"/>
        </a:p>
      </dgm:t>
    </dgm:pt>
    <dgm:pt modelId="{CF6CEB3B-10C4-E84C-BABD-75283E5A265F}" type="pres">
      <dgm:prSet presAssocID="{12506653-8052-2447-B6A2-80BE4EF90B97}" presName="level" presStyleLbl="node1" presStyleIdx="2" presStyleCnt="3" custScaleY="94643">
        <dgm:presLayoutVars>
          <dgm:chMax val="1"/>
          <dgm:bulletEnabled val="1"/>
        </dgm:presLayoutVars>
      </dgm:prSet>
      <dgm:spPr/>
      <dgm:t>
        <a:bodyPr/>
        <a:lstStyle/>
        <a:p>
          <a:endParaRPr lang="en-US"/>
        </a:p>
      </dgm:t>
    </dgm:pt>
    <dgm:pt modelId="{14282BA8-6738-6646-A5E2-2B462674D8FF}" type="pres">
      <dgm:prSet presAssocID="{12506653-8052-2447-B6A2-80BE4EF90B97}" presName="levelTx" presStyleLbl="revTx" presStyleIdx="0" presStyleCnt="0">
        <dgm:presLayoutVars>
          <dgm:chMax val="1"/>
          <dgm:bulletEnabled val="1"/>
        </dgm:presLayoutVars>
      </dgm:prSet>
      <dgm:spPr/>
      <dgm:t>
        <a:bodyPr/>
        <a:lstStyle/>
        <a:p>
          <a:endParaRPr lang="en-US"/>
        </a:p>
      </dgm:t>
    </dgm:pt>
  </dgm:ptLst>
  <dgm:cxnLst>
    <dgm:cxn modelId="{CB03E167-AEDE-44E4-89D2-EC51B840F760}" type="presOf" srcId="{3A32DC4C-694B-EC40-B62A-64718A657C1F}" destId="{8C2C485C-4EB1-5845-9DA4-08DC4686F27A}" srcOrd="0" destOrd="0" presId="urn:microsoft.com/office/officeart/2005/8/layout/pyramid3"/>
    <dgm:cxn modelId="{5D8AD500-B288-46F7-8F30-4A341FBCCB7E}" type="presOf" srcId="{D6719AFD-99B9-4B41-832D-CB985F89B325}" destId="{13E563C1-F4B8-8145-A74F-F1C9B32B73A4}" srcOrd="0" destOrd="0" presId="urn:microsoft.com/office/officeart/2005/8/layout/pyramid3"/>
    <dgm:cxn modelId="{20A3E5D4-F41F-4108-9866-ACDE5260C53B}" type="presOf" srcId="{04123CF3-7111-D14C-917C-E39D2892B036}" destId="{9C811DF1-60EF-E54D-927B-0B646D67A963}" srcOrd="0" destOrd="0" presId="urn:microsoft.com/office/officeart/2005/8/layout/pyramid3"/>
    <dgm:cxn modelId="{F8CE2A01-7EA3-4250-ADC2-6AF281FB0796}" type="presOf" srcId="{12506653-8052-2447-B6A2-80BE4EF90B97}" destId="{14282BA8-6738-6646-A5E2-2B462674D8FF}" srcOrd="1" destOrd="0" presId="urn:microsoft.com/office/officeart/2005/8/layout/pyramid3"/>
    <dgm:cxn modelId="{DAB9E216-28E4-4D16-BF42-9B87B2C47C5F}" type="presOf" srcId="{04123CF3-7111-D14C-917C-E39D2892B036}" destId="{03DB9084-77F2-5041-83A1-E45AB199882D}" srcOrd="1" destOrd="0" presId="urn:microsoft.com/office/officeart/2005/8/layout/pyramid3"/>
    <dgm:cxn modelId="{C14F3C6E-C97E-476D-956C-2BE591A78570}" type="presOf" srcId="{12506653-8052-2447-B6A2-80BE4EF90B97}" destId="{CF6CEB3B-10C4-E84C-BABD-75283E5A265F}" srcOrd="0" destOrd="0" presId="urn:microsoft.com/office/officeart/2005/8/layout/pyramid3"/>
    <dgm:cxn modelId="{91675259-91CB-472B-9455-37FAD7FEF042}" type="presOf" srcId="{D6719AFD-99B9-4B41-832D-CB985F89B325}" destId="{95AA4D98-6231-A147-822D-0B240ADD807F}" srcOrd="1" destOrd="0" presId="urn:microsoft.com/office/officeart/2005/8/layout/pyramid3"/>
    <dgm:cxn modelId="{285E77FB-9BE8-FD49-BF22-B60EF424F627}" srcId="{3A32DC4C-694B-EC40-B62A-64718A657C1F}" destId="{04123CF3-7111-D14C-917C-E39D2892B036}" srcOrd="1" destOrd="0" parTransId="{1429ABB8-D222-EB4B-9060-92500FBD2173}" sibTransId="{4CE5634B-F546-F542-A9E7-5498C52EB9BD}"/>
    <dgm:cxn modelId="{7313CA01-7490-B945-B664-0D50CAA5BF39}" srcId="{3A32DC4C-694B-EC40-B62A-64718A657C1F}" destId="{D6719AFD-99B9-4B41-832D-CB985F89B325}" srcOrd="0" destOrd="0" parTransId="{13752075-3958-5D40-AF6D-78BC3A19DE77}" sibTransId="{5B9AC136-D2AE-5249-8957-D8AAAAE670EC}"/>
    <dgm:cxn modelId="{329550FE-CF6B-E84D-B8E7-05A42B1411FD}" srcId="{3A32DC4C-694B-EC40-B62A-64718A657C1F}" destId="{12506653-8052-2447-B6A2-80BE4EF90B97}" srcOrd="2" destOrd="0" parTransId="{34334323-419F-164B-B61A-5F91E5D7C063}" sibTransId="{856A263B-EF99-8249-A6C7-E4CFA6AF4E3A}"/>
    <dgm:cxn modelId="{23FE3C61-84B6-4F88-AE43-90422A5506AF}" type="presParOf" srcId="{8C2C485C-4EB1-5845-9DA4-08DC4686F27A}" destId="{8240C181-43AD-E943-8756-4C21CBC62641}" srcOrd="0" destOrd="0" presId="urn:microsoft.com/office/officeart/2005/8/layout/pyramid3"/>
    <dgm:cxn modelId="{6BB8232B-EE5D-4DCF-ADD2-E9303F06D9C3}" type="presParOf" srcId="{8240C181-43AD-E943-8756-4C21CBC62641}" destId="{13E563C1-F4B8-8145-A74F-F1C9B32B73A4}" srcOrd="0" destOrd="0" presId="urn:microsoft.com/office/officeart/2005/8/layout/pyramid3"/>
    <dgm:cxn modelId="{22E6E03E-DD17-4B45-85CB-5A03F4049932}" type="presParOf" srcId="{8240C181-43AD-E943-8756-4C21CBC62641}" destId="{95AA4D98-6231-A147-822D-0B240ADD807F}" srcOrd="1" destOrd="0" presId="urn:microsoft.com/office/officeart/2005/8/layout/pyramid3"/>
    <dgm:cxn modelId="{CC554274-6E43-4E09-AE9F-22BF1ED7F1EF}" type="presParOf" srcId="{8C2C485C-4EB1-5845-9DA4-08DC4686F27A}" destId="{D9ED731D-E453-0D41-81A9-DE444B123F7D}" srcOrd="1" destOrd="0" presId="urn:microsoft.com/office/officeart/2005/8/layout/pyramid3"/>
    <dgm:cxn modelId="{B156D566-6E9A-485D-A410-A793DCE86B83}" type="presParOf" srcId="{D9ED731D-E453-0D41-81A9-DE444B123F7D}" destId="{9C811DF1-60EF-E54D-927B-0B646D67A963}" srcOrd="0" destOrd="0" presId="urn:microsoft.com/office/officeart/2005/8/layout/pyramid3"/>
    <dgm:cxn modelId="{4EBE81EE-371B-4DE5-A5DE-3285C359D3BC}" type="presParOf" srcId="{D9ED731D-E453-0D41-81A9-DE444B123F7D}" destId="{03DB9084-77F2-5041-83A1-E45AB199882D}" srcOrd="1" destOrd="0" presId="urn:microsoft.com/office/officeart/2005/8/layout/pyramid3"/>
    <dgm:cxn modelId="{A8753056-013A-4132-9E16-5055C87AFA25}" type="presParOf" srcId="{8C2C485C-4EB1-5845-9DA4-08DC4686F27A}" destId="{695EEA0D-0E02-944A-BE40-E3E68B4B999F}" srcOrd="2" destOrd="0" presId="urn:microsoft.com/office/officeart/2005/8/layout/pyramid3"/>
    <dgm:cxn modelId="{83271CD0-D2B0-4E8F-A429-40F43363CF1C}" type="presParOf" srcId="{695EEA0D-0E02-944A-BE40-E3E68B4B999F}" destId="{CF6CEB3B-10C4-E84C-BABD-75283E5A265F}" srcOrd="0" destOrd="0" presId="urn:microsoft.com/office/officeart/2005/8/layout/pyramid3"/>
    <dgm:cxn modelId="{7C7A2444-7EC3-45BC-9905-19AE7DBF1AF9}" type="presParOf" srcId="{695EEA0D-0E02-944A-BE40-E3E68B4B999F}" destId="{14282BA8-6738-6646-A5E2-2B462674D8FF}"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D4839-0343-AB44-AE0A-BE2B149E88B2}" type="doc">
      <dgm:prSet loTypeId="urn:microsoft.com/office/officeart/2005/8/layout/chart3" loCatId="relationship" qsTypeId="urn:microsoft.com/office/officeart/2005/8/quickstyle/3D3" qsCatId="3D" csTypeId="urn:microsoft.com/office/officeart/2005/8/colors/accent1_4" csCatId="accent1" phldr="1"/>
      <dgm:spPr/>
    </dgm:pt>
    <dgm:pt modelId="{E819D3A9-343A-854E-B59D-846BE8543597}">
      <dgm:prSet phldrT="[Text]"/>
      <dgm:spPr/>
      <dgm:t>
        <a:bodyPr/>
        <a:lstStyle/>
        <a:p>
          <a:r>
            <a:rPr lang="en-US" dirty="0" smtClean="0">
              <a:solidFill>
                <a:srgbClr val="FF0000"/>
              </a:solidFill>
            </a:rPr>
            <a:t>Not Ready </a:t>
          </a:r>
          <a:r>
            <a:rPr lang="en-US" dirty="0" smtClean="0"/>
            <a:t>20%</a:t>
          </a:r>
        </a:p>
        <a:p>
          <a:r>
            <a:rPr lang="en-US" dirty="0" smtClean="0"/>
            <a:t> and </a:t>
          </a:r>
          <a:r>
            <a:rPr lang="en-US" dirty="0" smtClean="0">
              <a:solidFill>
                <a:srgbClr val="008000"/>
              </a:solidFill>
            </a:rPr>
            <a:t>Ready</a:t>
          </a:r>
          <a:r>
            <a:rPr lang="en-US" dirty="0" smtClean="0"/>
            <a:t> 20%</a:t>
          </a:r>
          <a:endParaRPr lang="en-US" dirty="0"/>
        </a:p>
      </dgm:t>
    </dgm:pt>
    <dgm:pt modelId="{164A29A1-E121-4944-A01A-5FB3B0A94F65}" type="parTrans" cxnId="{2074D8EB-3F1C-6F41-930C-91D5A22F5410}">
      <dgm:prSet/>
      <dgm:spPr/>
      <dgm:t>
        <a:bodyPr/>
        <a:lstStyle/>
        <a:p>
          <a:endParaRPr lang="en-US"/>
        </a:p>
      </dgm:t>
    </dgm:pt>
    <dgm:pt modelId="{4BAFE60E-0893-9A45-973D-D4DED8106411}" type="sibTrans" cxnId="{2074D8EB-3F1C-6F41-930C-91D5A22F5410}">
      <dgm:prSet/>
      <dgm:spPr/>
      <dgm:t>
        <a:bodyPr/>
        <a:lstStyle/>
        <a:p>
          <a:endParaRPr lang="en-US"/>
        </a:p>
      </dgm:t>
    </dgm:pt>
    <dgm:pt modelId="{FE747B2D-5F4A-6243-B0B7-CF99C3785216}">
      <dgm:prSet phldrT="[Text]"/>
      <dgm:spPr/>
      <dgm:t>
        <a:bodyPr/>
        <a:lstStyle/>
        <a:p>
          <a:r>
            <a:rPr lang="en-US" dirty="0" smtClean="0">
              <a:solidFill>
                <a:srgbClr val="FFFF00"/>
              </a:solidFill>
            </a:rPr>
            <a:t>Unsure</a:t>
          </a:r>
          <a:r>
            <a:rPr lang="en-US" dirty="0" smtClean="0"/>
            <a:t> 30%</a:t>
          </a:r>
          <a:endParaRPr lang="en-US" dirty="0"/>
        </a:p>
      </dgm:t>
    </dgm:pt>
    <dgm:pt modelId="{BFFC5869-FFA2-5F45-878E-C90DA236FAB5}" type="parTrans" cxnId="{2F1D5613-78F8-FA4D-9E89-AE704A58032D}">
      <dgm:prSet/>
      <dgm:spPr/>
      <dgm:t>
        <a:bodyPr/>
        <a:lstStyle/>
        <a:p>
          <a:endParaRPr lang="en-US"/>
        </a:p>
      </dgm:t>
    </dgm:pt>
    <dgm:pt modelId="{A0662124-0E07-B649-BDA4-3025723BD3CF}" type="sibTrans" cxnId="{2F1D5613-78F8-FA4D-9E89-AE704A58032D}">
      <dgm:prSet/>
      <dgm:spPr/>
      <dgm:t>
        <a:bodyPr/>
        <a:lstStyle/>
        <a:p>
          <a:endParaRPr lang="en-US"/>
        </a:p>
      </dgm:t>
    </dgm:pt>
    <dgm:pt modelId="{B14F6ABF-C983-6F49-8346-13AC2B0DAC9B}">
      <dgm:prSet phldrT="[Text]"/>
      <dgm:spPr/>
      <dgm:t>
        <a:bodyPr/>
        <a:lstStyle/>
        <a:p>
          <a:r>
            <a:rPr lang="en-US" dirty="0" smtClean="0">
              <a:solidFill>
                <a:srgbClr val="FFFF00"/>
              </a:solidFill>
            </a:rPr>
            <a:t>Unsure</a:t>
          </a:r>
          <a:r>
            <a:rPr lang="en-US" dirty="0" smtClean="0"/>
            <a:t> 30%</a:t>
          </a:r>
          <a:endParaRPr lang="en-US" dirty="0"/>
        </a:p>
      </dgm:t>
    </dgm:pt>
    <dgm:pt modelId="{71578ED9-40F5-344A-B105-4F22A4813630}" type="parTrans" cxnId="{68B7E915-77D8-5242-815D-4F827BBC3C69}">
      <dgm:prSet/>
      <dgm:spPr/>
      <dgm:t>
        <a:bodyPr/>
        <a:lstStyle/>
        <a:p>
          <a:endParaRPr lang="en-US"/>
        </a:p>
      </dgm:t>
    </dgm:pt>
    <dgm:pt modelId="{A230D524-E281-6441-B451-9FED78AABB0A}" type="sibTrans" cxnId="{68B7E915-77D8-5242-815D-4F827BBC3C69}">
      <dgm:prSet/>
      <dgm:spPr/>
      <dgm:t>
        <a:bodyPr/>
        <a:lstStyle/>
        <a:p>
          <a:endParaRPr lang="en-US"/>
        </a:p>
      </dgm:t>
    </dgm:pt>
    <dgm:pt modelId="{1C10997C-580D-404B-ACA8-78C352369C09}" type="pres">
      <dgm:prSet presAssocID="{D01D4839-0343-AB44-AE0A-BE2B149E88B2}" presName="compositeShape" presStyleCnt="0">
        <dgm:presLayoutVars>
          <dgm:chMax val="7"/>
          <dgm:dir/>
          <dgm:resizeHandles val="exact"/>
        </dgm:presLayoutVars>
      </dgm:prSet>
      <dgm:spPr/>
    </dgm:pt>
    <dgm:pt modelId="{825132EE-27D9-684B-94FA-E176E565F303}" type="pres">
      <dgm:prSet presAssocID="{D01D4839-0343-AB44-AE0A-BE2B149E88B2}" presName="wedge1" presStyleLbl="node1" presStyleIdx="0" presStyleCnt="3" custScaleX="220669" custScaleY="88689" custLinFactNeighborX="-1512" custLinFactNeighborY="112"/>
      <dgm:spPr/>
      <dgm:t>
        <a:bodyPr/>
        <a:lstStyle/>
        <a:p>
          <a:endParaRPr lang="en-US"/>
        </a:p>
      </dgm:t>
    </dgm:pt>
    <dgm:pt modelId="{C5CAC6B9-5185-5A47-BD08-9D948F35E384}" type="pres">
      <dgm:prSet presAssocID="{D01D4839-0343-AB44-AE0A-BE2B149E88B2}" presName="wedge1Tx" presStyleLbl="node1" presStyleIdx="0" presStyleCnt="3">
        <dgm:presLayoutVars>
          <dgm:chMax val="0"/>
          <dgm:chPref val="0"/>
          <dgm:bulletEnabled val="1"/>
        </dgm:presLayoutVars>
      </dgm:prSet>
      <dgm:spPr/>
      <dgm:t>
        <a:bodyPr/>
        <a:lstStyle/>
        <a:p>
          <a:endParaRPr lang="en-US"/>
        </a:p>
      </dgm:t>
    </dgm:pt>
    <dgm:pt modelId="{8FF983F2-EFDB-1A43-8B02-4E0F0D8ADC01}" type="pres">
      <dgm:prSet presAssocID="{D01D4839-0343-AB44-AE0A-BE2B149E88B2}" presName="wedge2" presStyleLbl="node1" presStyleIdx="1" presStyleCnt="3" custFlipHor="1" custScaleX="226368" custLinFactNeighborX="335" custLinFactNeighborY="739"/>
      <dgm:spPr/>
      <dgm:t>
        <a:bodyPr/>
        <a:lstStyle/>
        <a:p>
          <a:endParaRPr lang="en-US"/>
        </a:p>
      </dgm:t>
    </dgm:pt>
    <dgm:pt modelId="{16B7427D-BB0E-AD44-85D8-42FA7322386D}" type="pres">
      <dgm:prSet presAssocID="{D01D4839-0343-AB44-AE0A-BE2B149E88B2}" presName="wedge2Tx" presStyleLbl="node1" presStyleIdx="1" presStyleCnt="3">
        <dgm:presLayoutVars>
          <dgm:chMax val="0"/>
          <dgm:chPref val="0"/>
          <dgm:bulletEnabled val="1"/>
        </dgm:presLayoutVars>
      </dgm:prSet>
      <dgm:spPr/>
      <dgm:t>
        <a:bodyPr/>
        <a:lstStyle/>
        <a:p>
          <a:endParaRPr lang="en-US"/>
        </a:p>
      </dgm:t>
    </dgm:pt>
    <dgm:pt modelId="{23AA7502-910A-014B-BBB2-75B3BDC0C097}" type="pres">
      <dgm:prSet presAssocID="{D01D4839-0343-AB44-AE0A-BE2B149E88B2}" presName="wedge3" presStyleLbl="node1" presStyleIdx="2" presStyleCnt="3" custScaleX="214201" custScaleY="90312" custLinFactNeighborX="-3696" custLinFactNeighborY="-2053"/>
      <dgm:spPr/>
      <dgm:t>
        <a:bodyPr/>
        <a:lstStyle/>
        <a:p>
          <a:endParaRPr lang="en-US"/>
        </a:p>
      </dgm:t>
    </dgm:pt>
    <dgm:pt modelId="{250D0749-5FF2-414A-B560-606951AC5FF7}" type="pres">
      <dgm:prSet presAssocID="{D01D4839-0343-AB44-AE0A-BE2B149E88B2}" presName="wedge3Tx" presStyleLbl="node1" presStyleIdx="2" presStyleCnt="3">
        <dgm:presLayoutVars>
          <dgm:chMax val="0"/>
          <dgm:chPref val="0"/>
          <dgm:bulletEnabled val="1"/>
        </dgm:presLayoutVars>
      </dgm:prSet>
      <dgm:spPr/>
      <dgm:t>
        <a:bodyPr/>
        <a:lstStyle/>
        <a:p>
          <a:endParaRPr lang="en-US"/>
        </a:p>
      </dgm:t>
    </dgm:pt>
  </dgm:ptLst>
  <dgm:cxnLst>
    <dgm:cxn modelId="{77AB74F3-229A-4D6B-A961-9CE2F95AB471}" type="presOf" srcId="{D01D4839-0343-AB44-AE0A-BE2B149E88B2}" destId="{1C10997C-580D-404B-ACA8-78C352369C09}" srcOrd="0" destOrd="0" presId="urn:microsoft.com/office/officeart/2005/8/layout/chart3"/>
    <dgm:cxn modelId="{D3C1FE8B-270B-42CE-8065-D56824E90CCB}" type="presOf" srcId="{E819D3A9-343A-854E-B59D-846BE8543597}" destId="{825132EE-27D9-684B-94FA-E176E565F303}" srcOrd="0" destOrd="0" presId="urn:microsoft.com/office/officeart/2005/8/layout/chart3"/>
    <dgm:cxn modelId="{4D87730B-795E-4B18-B5F1-2A6D579A6189}" type="presOf" srcId="{FE747B2D-5F4A-6243-B0B7-CF99C3785216}" destId="{16B7427D-BB0E-AD44-85D8-42FA7322386D}" srcOrd="1" destOrd="0" presId="urn:microsoft.com/office/officeart/2005/8/layout/chart3"/>
    <dgm:cxn modelId="{478BAE45-E6EF-49B1-924E-B174987EB41B}" type="presOf" srcId="{B14F6ABF-C983-6F49-8346-13AC2B0DAC9B}" destId="{250D0749-5FF2-414A-B560-606951AC5FF7}" srcOrd="1" destOrd="0" presId="urn:microsoft.com/office/officeart/2005/8/layout/chart3"/>
    <dgm:cxn modelId="{2074D8EB-3F1C-6F41-930C-91D5A22F5410}" srcId="{D01D4839-0343-AB44-AE0A-BE2B149E88B2}" destId="{E819D3A9-343A-854E-B59D-846BE8543597}" srcOrd="0" destOrd="0" parTransId="{164A29A1-E121-4944-A01A-5FB3B0A94F65}" sibTransId="{4BAFE60E-0893-9A45-973D-D4DED8106411}"/>
    <dgm:cxn modelId="{2CF12042-82FA-454F-A1BD-07AE6E83699F}" type="presOf" srcId="{FE747B2D-5F4A-6243-B0B7-CF99C3785216}" destId="{8FF983F2-EFDB-1A43-8B02-4E0F0D8ADC01}" srcOrd="0" destOrd="0" presId="urn:microsoft.com/office/officeart/2005/8/layout/chart3"/>
    <dgm:cxn modelId="{68B7E915-77D8-5242-815D-4F827BBC3C69}" srcId="{D01D4839-0343-AB44-AE0A-BE2B149E88B2}" destId="{B14F6ABF-C983-6F49-8346-13AC2B0DAC9B}" srcOrd="2" destOrd="0" parTransId="{71578ED9-40F5-344A-B105-4F22A4813630}" sibTransId="{A230D524-E281-6441-B451-9FED78AABB0A}"/>
    <dgm:cxn modelId="{2F1D5613-78F8-FA4D-9E89-AE704A58032D}" srcId="{D01D4839-0343-AB44-AE0A-BE2B149E88B2}" destId="{FE747B2D-5F4A-6243-B0B7-CF99C3785216}" srcOrd="1" destOrd="0" parTransId="{BFFC5869-FFA2-5F45-878E-C90DA236FAB5}" sibTransId="{A0662124-0E07-B649-BDA4-3025723BD3CF}"/>
    <dgm:cxn modelId="{F4C04208-3158-49B3-B056-45584EF7DCE9}" type="presOf" srcId="{B14F6ABF-C983-6F49-8346-13AC2B0DAC9B}" destId="{23AA7502-910A-014B-BBB2-75B3BDC0C097}" srcOrd="0" destOrd="0" presId="urn:microsoft.com/office/officeart/2005/8/layout/chart3"/>
    <dgm:cxn modelId="{9C00E1DC-0FCA-4D7D-9B03-2872A9C188CA}" type="presOf" srcId="{E819D3A9-343A-854E-B59D-846BE8543597}" destId="{C5CAC6B9-5185-5A47-BD08-9D948F35E384}" srcOrd="1" destOrd="0" presId="urn:microsoft.com/office/officeart/2005/8/layout/chart3"/>
    <dgm:cxn modelId="{71EAADF4-0548-4332-BCCC-D5A8B7184FE0}" type="presParOf" srcId="{1C10997C-580D-404B-ACA8-78C352369C09}" destId="{825132EE-27D9-684B-94FA-E176E565F303}" srcOrd="0" destOrd="0" presId="urn:microsoft.com/office/officeart/2005/8/layout/chart3"/>
    <dgm:cxn modelId="{33EECFBA-76E7-47E2-9C55-BBA2ED99279E}" type="presParOf" srcId="{1C10997C-580D-404B-ACA8-78C352369C09}" destId="{C5CAC6B9-5185-5A47-BD08-9D948F35E384}" srcOrd="1" destOrd="0" presId="urn:microsoft.com/office/officeart/2005/8/layout/chart3"/>
    <dgm:cxn modelId="{20A9A89C-BDD0-43B4-B9B0-70303BECF219}" type="presParOf" srcId="{1C10997C-580D-404B-ACA8-78C352369C09}" destId="{8FF983F2-EFDB-1A43-8B02-4E0F0D8ADC01}" srcOrd="2" destOrd="0" presId="urn:microsoft.com/office/officeart/2005/8/layout/chart3"/>
    <dgm:cxn modelId="{EBFBAFDE-FB87-4E03-BFAC-B636C04C8FE4}" type="presParOf" srcId="{1C10997C-580D-404B-ACA8-78C352369C09}" destId="{16B7427D-BB0E-AD44-85D8-42FA7322386D}" srcOrd="3" destOrd="0" presId="urn:microsoft.com/office/officeart/2005/8/layout/chart3"/>
    <dgm:cxn modelId="{375CEEB0-210A-47CE-BC9E-AAC9CA4B153D}" type="presParOf" srcId="{1C10997C-580D-404B-ACA8-78C352369C09}" destId="{23AA7502-910A-014B-BBB2-75B3BDC0C097}" srcOrd="4" destOrd="0" presId="urn:microsoft.com/office/officeart/2005/8/layout/chart3"/>
    <dgm:cxn modelId="{16520542-659A-4195-8D12-C283CC8BB701}" type="presParOf" srcId="{1C10997C-580D-404B-ACA8-78C352369C09}" destId="{250D0749-5FF2-414A-B560-606951AC5FF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444927" y="8575499"/>
            <a:ext cx="1112109" cy="275815"/>
          </a:xfrm>
          <a:prstGeom prst="rect">
            <a:avLst/>
          </a:prstGeom>
          <a:noFill/>
          <a:ln w="12700">
            <a:noFill/>
            <a:miter lim="800000"/>
            <a:headEnd/>
            <a:tailEnd/>
          </a:ln>
          <a:effectLst/>
        </p:spPr>
        <p:txBody>
          <a:bodyPr lIns="91879" tIns="45134" rIns="91879" bIns="45134">
            <a:spAutoFit/>
          </a:bodyPr>
          <a:lstStyle/>
          <a:p>
            <a:pPr>
              <a:defRPr/>
            </a:pPr>
            <a:r>
              <a:rPr lang="en-US" sz="1200" b="1" dirty="0"/>
              <a:t>Page </a:t>
            </a:r>
            <a:fld id="{B66B78B2-30B6-478B-B638-63EED3E235F9}" type="slidenum">
              <a:rPr lang="en-US" sz="1200" b="1"/>
              <a:pPr>
                <a:defRPr/>
              </a:pPr>
              <a:t>‹#›</a:t>
            </a:fld>
            <a:endParaRPr lang="en-US" sz="1200" b="1" dirty="0"/>
          </a:p>
        </p:txBody>
      </p:sp>
      <p:sp>
        <p:nvSpPr>
          <p:cNvPr id="3076" name="Text Box 4"/>
          <p:cNvSpPr txBox="1">
            <a:spLocks noChangeArrowheads="1"/>
          </p:cNvSpPr>
          <p:nvPr/>
        </p:nvSpPr>
        <p:spPr bwMode="auto">
          <a:xfrm>
            <a:off x="155178" y="8575500"/>
            <a:ext cx="5531644" cy="278417"/>
          </a:xfrm>
          <a:prstGeom prst="rect">
            <a:avLst/>
          </a:prstGeom>
          <a:noFill/>
          <a:ln w="12700">
            <a:noFill/>
            <a:miter lim="800000"/>
            <a:headEnd/>
            <a:tailEnd/>
          </a:ln>
          <a:effectLst/>
        </p:spPr>
        <p:txBody>
          <a:bodyPr lIns="92846" tIns="46422" rIns="92846" bIns="46422">
            <a:spAutoFit/>
          </a:bodyPr>
          <a:lstStyle/>
          <a:p>
            <a:pPr algn="ctr">
              <a:spcBef>
                <a:spcPct val="50000"/>
              </a:spcBef>
              <a:defRPr/>
            </a:pPr>
            <a:r>
              <a:rPr lang="en-US" sz="1200" i="1" dirty="0"/>
              <a:t>Diabetes Educational Services</a:t>
            </a:r>
            <a:r>
              <a:rPr lang="en-US" sz="1200" i="1" baseline="30000" dirty="0"/>
              <a:t>©      </a:t>
            </a:r>
            <a:r>
              <a:rPr lang="en-US" sz="1200" b="1" dirty="0" smtClean="0"/>
              <a:t>www.DiabetesEd.net</a:t>
            </a:r>
            <a:endParaRPr lang="en-US" sz="1200" b="1" dirty="0"/>
          </a:p>
        </p:txBody>
      </p:sp>
    </p:spTree>
    <p:custDataLst>
      <p:tags r:id="rId2"/>
    </p:custDataLst>
    <p:extLst>
      <p:ext uri="{BB962C8B-B14F-4D97-AF65-F5344CB8AC3E}">
        <p14:creationId xmlns:p14="http://schemas.microsoft.com/office/powerpoint/2010/main" val="2022278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1922" name="Rectangle 2"/>
          <p:cNvSpPr>
            <a:spLocks noGrp="1" noChangeArrowheads="1"/>
          </p:cNvSpPr>
          <p:nvPr>
            <p:ph type="hdr" sz="quarter"/>
          </p:nvPr>
        </p:nvSpPr>
        <p:spPr bwMode="auto">
          <a:xfrm>
            <a:off x="0" y="0"/>
            <a:ext cx="3038145" cy="462669"/>
          </a:xfrm>
          <a:prstGeom prst="rect">
            <a:avLst/>
          </a:prstGeom>
          <a:noFill/>
          <a:ln w="12700">
            <a:noFill/>
            <a:miter lim="800000"/>
            <a:headEnd/>
            <a:tailEnd/>
          </a:ln>
          <a:effectLst/>
        </p:spPr>
        <p:txBody>
          <a:bodyPr vert="horz" wrap="square" lIns="92846" tIns="46422" rIns="92846" bIns="46422"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721923" name="Rectangle 3"/>
          <p:cNvSpPr>
            <a:spLocks noGrp="1" noChangeArrowheads="1"/>
          </p:cNvSpPr>
          <p:nvPr>
            <p:ph type="dt" idx="1"/>
          </p:nvPr>
        </p:nvSpPr>
        <p:spPr bwMode="auto">
          <a:xfrm>
            <a:off x="3972257" y="0"/>
            <a:ext cx="3038144" cy="462669"/>
          </a:xfrm>
          <a:prstGeom prst="rect">
            <a:avLst/>
          </a:prstGeom>
          <a:noFill/>
          <a:ln w="12700">
            <a:noFill/>
            <a:miter lim="800000"/>
            <a:headEnd/>
            <a:tailEnd/>
          </a:ln>
          <a:effectLst/>
        </p:spPr>
        <p:txBody>
          <a:bodyPr vert="horz" wrap="square" lIns="92846" tIns="46422" rIns="92846" bIns="46422"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204804"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1925" name="Rectangle 5"/>
          <p:cNvSpPr>
            <a:spLocks noGrp="1" noChangeArrowheads="1"/>
          </p:cNvSpPr>
          <p:nvPr>
            <p:ph type="body" sz="quarter" idx="3"/>
          </p:nvPr>
        </p:nvSpPr>
        <p:spPr bwMode="auto">
          <a:xfrm>
            <a:off x="934112" y="4388430"/>
            <a:ext cx="5142177" cy="4236256"/>
          </a:xfrm>
          <a:prstGeom prst="rect">
            <a:avLst/>
          </a:prstGeom>
          <a:noFill/>
          <a:ln w="12700">
            <a:noFill/>
            <a:miter lim="800000"/>
            <a:headEnd/>
            <a:tailEnd/>
          </a:ln>
          <a:effectLst/>
        </p:spPr>
        <p:txBody>
          <a:bodyPr vert="horz" wrap="square" lIns="92846" tIns="46422" rIns="92846" bIns="464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1926" name="Rectangle 6"/>
          <p:cNvSpPr>
            <a:spLocks noGrp="1" noChangeArrowheads="1"/>
          </p:cNvSpPr>
          <p:nvPr>
            <p:ph type="ftr" sz="quarter" idx="4"/>
          </p:nvPr>
        </p:nvSpPr>
        <p:spPr bwMode="auto">
          <a:xfrm>
            <a:off x="0" y="8855252"/>
            <a:ext cx="3038145" cy="462668"/>
          </a:xfrm>
          <a:prstGeom prst="rect">
            <a:avLst/>
          </a:prstGeom>
          <a:noFill/>
          <a:ln w="12700">
            <a:noFill/>
            <a:miter lim="800000"/>
            <a:headEnd/>
            <a:tailEnd/>
          </a:ln>
          <a:effectLst/>
        </p:spPr>
        <p:txBody>
          <a:bodyPr vert="horz" wrap="square" lIns="92846" tIns="46422" rIns="92846" bIns="46422" numCol="1" anchor="b" anchorCtr="0" compatLnSpc="1">
            <a:prstTxWarp prst="textNoShape">
              <a:avLst/>
            </a:prstTxWarp>
          </a:bodyPr>
          <a:lstStyle>
            <a:lvl1pPr>
              <a:defRPr sz="1300">
                <a:latin typeface="Times New Roman" pitchFamily="18" charset="0"/>
              </a:defRPr>
            </a:lvl1pPr>
          </a:lstStyle>
          <a:p>
            <a:pPr>
              <a:defRPr/>
            </a:pPr>
            <a:r>
              <a:rPr lang="en-US"/>
              <a:t>Diabetes Educational Services© (530) 893 - 8635 </a:t>
            </a:r>
          </a:p>
        </p:txBody>
      </p:sp>
      <p:sp>
        <p:nvSpPr>
          <p:cNvPr id="721927" name="Rectangle 7"/>
          <p:cNvSpPr>
            <a:spLocks noGrp="1" noChangeArrowheads="1"/>
          </p:cNvSpPr>
          <p:nvPr>
            <p:ph type="sldNum" sz="quarter" idx="5"/>
          </p:nvPr>
        </p:nvSpPr>
        <p:spPr bwMode="auto">
          <a:xfrm>
            <a:off x="3972257" y="8855252"/>
            <a:ext cx="3038144" cy="462668"/>
          </a:xfrm>
          <a:prstGeom prst="rect">
            <a:avLst/>
          </a:prstGeom>
          <a:noFill/>
          <a:ln w="12700">
            <a:noFill/>
            <a:miter lim="800000"/>
            <a:headEnd/>
            <a:tailEnd/>
          </a:ln>
          <a:effectLst/>
        </p:spPr>
        <p:txBody>
          <a:bodyPr vert="horz" wrap="square" lIns="92846" tIns="46422" rIns="92846" bIns="46422" numCol="1" anchor="b" anchorCtr="0" compatLnSpc="1">
            <a:prstTxWarp prst="textNoShape">
              <a:avLst/>
            </a:prstTxWarp>
          </a:bodyPr>
          <a:lstStyle>
            <a:lvl1pPr algn="r">
              <a:defRPr sz="1300">
                <a:latin typeface="Times New Roman" pitchFamily="18" charset="0"/>
              </a:defRPr>
            </a:lvl1pPr>
          </a:lstStyle>
          <a:p>
            <a:pPr>
              <a:defRPr/>
            </a:pPr>
            <a:fld id="{C233B0E3-6876-4E53-9EE0-6ED1EFDF6740}" type="slidenum">
              <a:rPr lang="en-US"/>
              <a:pPr>
                <a:defRPr/>
              </a:pPr>
              <a:t>‹#›</a:t>
            </a:fld>
            <a:endParaRPr lang="en-US"/>
          </a:p>
        </p:txBody>
      </p:sp>
    </p:spTree>
    <p:extLst>
      <p:ext uri="{BB962C8B-B14F-4D97-AF65-F5344CB8AC3E}">
        <p14:creationId xmlns:p14="http://schemas.microsoft.com/office/powerpoint/2010/main" val="23009689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Diabetes Educational Services© (530) 893 - 8635 </a:t>
            </a:r>
            <a:endParaRPr lang="en-US"/>
          </a:p>
        </p:txBody>
      </p:sp>
      <p:sp>
        <p:nvSpPr>
          <p:cNvPr id="5" name="Slide Number Placeholder 4"/>
          <p:cNvSpPr>
            <a:spLocks noGrp="1"/>
          </p:cNvSpPr>
          <p:nvPr>
            <p:ph type="sldNum" sz="quarter" idx="11"/>
          </p:nvPr>
        </p:nvSpPr>
        <p:spPr/>
        <p:txBody>
          <a:bodyPr/>
          <a:lstStyle/>
          <a:p>
            <a:pPr>
              <a:defRPr/>
            </a:pPr>
            <a:fld id="{C233B0E3-6876-4E53-9EE0-6ED1EFDF6740}" type="slidenum">
              <a:rPr lang="en-US" smtClean="0"/>
              <a:pPr>
                <a:defRPr/>
              </a:pPr>
              <a:t>6</a:t>
            </a:fld>
            <a:endParaRPr lang="en-US"/>
          </a:p>
        </p:txBody>
      </p:sp>
    </p:spTree>
    <p:extLst>
      <p:ext uri="{BB962C8B-B14F-4D97-AF65-F5344CB8AC3E}">
        <p14:creationId xmlns:p14="http://schemas.microsoft.com/office/powerpoint/2010/main" val="217661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143000" y="685800"/>
            <a:ext cx="4572000" cy="3429000"/>
          </a:xfrm>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419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2738" indent="-270283">
              <a:defRPr>
                <a:solidFill>
                  <a:schemeClr val="tx1"/>
                </a:solidFill>
                <a:latin typeface="Arial" panose="020B0604020202020204" pitchFamily="34" charset="0"/>
              </a:defRPr>
            </a:lvl2pPr>
            <a:lvl3pPr marL="1081135" indent="-216227">
              <a:defRPr>
                <a:solidFill>
                  <a:schemeClr val="tx1"/>
                </a:solidFill>
                <a:latin typeface="Arial" panose="020B0604020202020204" pitchFamily="34" charset="0"/>
              </a:defRPr>
            </a:lvl3pPr>
            <a:lvl4pPr marL="1513590" indent="-216227">
              <a:defRPr>
                <a:solidFill>
                  <a:schemeClr val="tx1"/>
                </a:solidFill>
                <a:latin typeface="Arial" panose="020B0604020202020204" pitchFamily="34" charset="0"/>
              </a:defRPr>
            </a:lvl4pPr>
            <a:lvl5pPr marL="1946044" indent="-216227">
              <a:defRPr>
                <a:solidFill>
                  <a:schemeClr val="tx1"/>
                </a:solidFill>
                <a:latin typeface="Arial" panose="020B0604020202020204" pitchFamily="34" charset="0"/>
              </a:defRPr>
            </a:lvl5pPr>
            <a:lvl6pPr marL="2378498" indent="-216227" eaLnBrk="0" fontAlgn="base" hangingPunct="0">
              <a:spcBef>
                <a:spcPct val="0"/>
              </a:spcBef>
              <a:spcAft>
                <a:spcPct val="0"/>
              </a:spcAft>
              <a:defRPr>
                <a:solidFill>
                  <a:schemeClr val="tx1"/>
                </a:solidFill>
                <a:latin typeface="Arial" panose="020B0604020202020204" pitchFamily="34" charset="0"/>
              </a:defRPr>
            </a:lvl6pPr>
            <a:lvl7pPr marL="2810952" indent="-216227" eaLnBrk="0" fontAlgn="base" hangingPunct="0">
              <a:spcBef>
                <a:spcPct val="0"/>
              </a:spcBef>
              <a:spcAft>
                <a:spcPct val="0"/>
              </a:spcAft>
              <a:defRPr>
                <a:solidFill>
                  <a:schemeClr val="tx1"/>
                </a:solidFill>
                <a:latin typeface="Arial" panose="020B0604020202020204" pitchFamily="34" charset="0"/>
              </a:defRPr>
            </a:lvl7pPr>
            <a:lvl8pPr marL="3243406" indent="-216227" eaLnBrk="0" fontAlgn="base" hangingPunct="0">
              <a:spcBef>
                <a:spcPct val="0"/>
              </a:spcBef>
              <a:spcAft>
                <a:spcPct val="0"/>
              </a:spcAft>
              <a:defRPr>
                <a:solidFill>
                  <a:schemeClr val="tx1"/>
                </a:solidFill>
                <a:latin typeface="Arial" panose="020B0604020202020204" pitchFamily="34" charset="0"/>
              </a:defRPr>
            </a:lvl8pPr>
            <a:lvl9pPr marL="3675860" indent="-216227" eaLnBrk="0" fontAlgn="base" hangingPunct="0">
              <a:spcBef>
                <a:spcPct val="0"/>
              </a:spcBef>
              <a:spcAft>
                <a:spcPct val="0"/>
              </a:spcAft>
              <a:defRPr>
                <a:solidFill>
                  <a:schemeClr val="tx1"/>
                </a:solidFill>
                <a:latin typeface="Arial" panose="020B0604020202020204" pitchFamily="34" charset="0"/>
              </a:defRPr>
            </a:lvl9pPr>
          </a:lstStyle>
          <a:p>
            <a:r>
              <a:rPr lang="en-US" smtClean="0">
                <a:latin typeface="Times New Roman" panose="02020603050405020304" pitchFamily="18" charset="0"/>
              </a:rPr>
              <a:t>Diabetes Educational Services© (530) 893 - 8635 </a:t>
            </a:r>
          </a:p>
        </p:txBody>
      </p:sp>
      <p:sp>
        <p:nvSpPr>
          <p:cNvPr id="26419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02738" indent="-270283">
              <a:defRPr>
                <a:solidFill>
                  <a:schemeClr val="tx1"/>
                </a:solidFill>
                <a:latin typeface="Arial" panose="020B0604020202020204" pitchFamily="34" charset="0"/>
              </a:defRPr>
            </a:lvl2pPr>
            <a:lvl3pPr marL="1081135" indent="-216227">
              <a:defRPr>
                <a:solidFill>
                  <a:schemeClr val="tx1"/>
                </a:solidFill>
                <a:latin typeface="Arial" panose="020B0604020202020204" pitchFamily="34" charset="0"/>
              </a:defRPr>
            </a:lvl3pPr>
            <a:lvl4pPr marL="1513590" indent="-216227">
              <a:defRPr>
                <a:solidFill>
                  <a:schemeClr val="tx1"/>
                </a:solidFill>
                <a:latin typeface="Arial" panose="020B0604020202020204" pitchFamily="34" charset="0"/>
              </a:defRPr>
            </a:lvl4pPr>
            <a:lvl5pPr marL="1946044" indent="-216227">
              <a:defRPr>
                <a:solidFill>
                  <a:schemeClr val="tx1"/>
                </a:solidFill>
                <a:latin typeface="Arial" panose="020B0604020202020204" pitchFamily="34" charset="0"/>
              </a:defRPr>
            </a:lvl5pPr>
            <a:lvl6pPr marL="2378498" indent="-216227" eaLnBrk="0" fontAlgn="base" hangingPunct="0">
              <a:spcBef>
                <a:spcPct val="0"/>
              </a:spcBef>
              <a:spcAft>
                <a:spcPct val="0"/>
              </a:spcAft>
              <a:defRPr>
                <a:solidFill>
                  <a:schemeClr val="tx1"/>
                </a:solidFill>
                <a:latin typeface="Arial" panose="020B0604020202020204" pitchFamily="34" charset="0"/>
              </a:defRPr>
            </a:lvl6pPr>
            <a:lvl7pPr marL="2810952" indent="-216227" eaLnBrk="0" fontAlgn="base" hangingPunct="0">
              <a:spcBef>
                <a:spcPct val="0"/>
              </a:spcBef>
              <a:spcAft>
                <a:spcPct val="0"/>
              </a:spcAft>
              <a:defRPr>
                <a:solidFill>
                  <a:schemeClr val="tx1"/>
                </a:solidFill>
                <a:latin typeface="Arial" panose="020B0604020202020204" pitchFamily="34" charset="0"/>
              </a:defRPr>
            </a:lvl7pPr>
            <a:lvl8pPr marL="3243406" indent="-216227" eaLnBrk="0" fontAlgn="base" hangingPunct="0">
              <a:spcBef>
                <a:spcPct val="0"/>
              </a:spcBef>
              <a:spcAft>
                <a:spcPct val="0"/>
              </a:spcAft>
              <a:defRPr>
                <a:solidFill>
                  <a:schemeClr val="tx1"/>
                </a:solidFill>
                <a:latin typeface="Arial" panose="020B0604020202020204" pitchFamily="34" charset="0"/>
              </a:defRPr>
            </a:lvl8pPr>
            <a:lvl9pPr marL="3675860" indent="-216227" eaLnBrk="0" fontAlgn="base" hangingPunct="0">
              <a:spcBef>
                <a:spcPct val="0"/>
              </a:spcBef>
              <a:spcAft>
                <a:spcPct val="0"/>
              </a:spcAft>
              <a:defRPr>
                <a:solidFill>
                  <a:schemeClr val="tx1"/>
                </a:solidFill>
                <a:latin typeface="Arial" panose="020B0604020202020204" pitchFamily="34" charset="0"/>
              </a:defRPr>
            </a:lvl9pPr>
          </a:lstStyle>
          <a:p>
            <a:fld id="{0DB4D74C-9B85-4DFD-9115-E1F2E713A514}" type="slidenum">
              <a:rPr lang="en-US">
                <a:latin typeface="Times New Roman" panose="02020603050405020304" pitchFamily="18" charset="0"/>
              </a:rPr>
              <a:pPr/>
              <a:t>95</a:t>
            </a:fld>
            <a:endParaRPr lang="en-US">
              <a:latin typeface="Times New Roman" panose="02020603050405020304" pitchFamily="18" charset="0"/>
            </a:endParaRPr>
          </a:p>
        </p:txBody>
      </p:sp>
    </p:spTree>
    <p:extLst>
      <p:ext uri="{BB962C8B-B14F-4D97-AF65-F5344CB8AC3E}">
        <p14:creationId xmlns:p14="http://schemas.microsoft.com/office/powerpoint/2010/main" val="165632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Diabetes Educational Services© (530) 893 - 8635 </a:t>
            </a:r>
            <a:endParaRPr lang="en-US"/>
          </a:p>
        </p:txBody>
      </p:sp>
      <p:sp>
        <p:nvSpPr>
          <p:cNvPr id="5" name="Slide Number Placeholder 4"/>
          <p:cNvSpPr>
            <a:spLocks noGrp="1"/>
          </p:cNvSpPr>
          <p:nvPr>
            <p:ph type="sldNum" sz="quarter" idx="11"/>
          </p:nvPr>
        </p:nvSpPr>
        <p:spPr/>
        <p:txBody>
          <a:bodyPr/>
          <a:lstStyle/>
          <a:p>
            <a:pPr>
              <a:defRPr/>
            </a:pPr>
            <a:fld id="{C233B0E3-6876-4E53-9EE0-6ED1EFDF6740}" type="slidenum">
              <a:rPr lang="en-US" smtClean="0"/>
              <a:pPr>
                <a:defRPr/>
              </a:pPr>
              <a:t>14</a:t>
            </a:fld>
            <a:endParaRPr lang="en-US"/>
          </a:p>
        </p:txBody>
      </p:sp>
    </p:spTree>
    <p:extLst>
      <p:ext uri="{BB962C8B-B14F-4D97-AF65-F5344CB8AC3E}">
        <p14:creationId xmlns:p14="http://schemas.microsoft.com/office/powerpoint/2010/main" val="119917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Diabetes Educational Services© (530) 893 - 8635 </a:t>
            </a:r>
            <a:endParaRPr lang="en-US"/>
          </a:p>
        </p:txBody>
      </p:sp>
      <p:sp>
        <p:nvSpPr>
          <p:cNvPr id="5" name="Slide Number Placeholder 4"/>
          <p:cNvSpPr>
            <a:spLocks noGrp="1"/>
          </p:cNvSpPr>
          <p:nvPr>
            <p:ph type="sldNum" sz="quarter" idx="11"/>
          </p:nvPr>
        </p:nvSpPr>
        <p:spPr/>
        <p:txBody>
          <a:bodyPr/>
          <a:lstStyle/>
          <a:p>
            <a:pPr>
              <a:defRPr/>
            </a:pPr>
            <a:fld id="{C233B0E3-6876-4E53-9EE0-6ED1EFDF6740}" type="slidenum">
              <a:rPr lang="en-US" smtClean="0"/>
              <a:pPr>
                <a:defRPr/>
              </a:pPr>
              <a:t>22</a:t>
            </a:fld>
            <a:endParaRPr lang="en-US"/>
          </a:p>
        </p:txBody>
      </p:sp>
    </p:spTree>
    <p:extLst>
      <p:ext uri="{BB962C8B-B14F-4D97-AF65-F5344CB8AC3E}">
        <p14:creationId xmlns:p14="http://schemas.microsoft.com/office/powerpoint/2010/main" val="342285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Diabetes Educational Services© (530) 893 - 8635 </a:t>
            </a:r>
            <a:endParaRPr lang="en-US"/>
          </a:p>
        </p:txBody>
      </p:sp>
      <p:sp>
        <p:nvSpPr>
          <p:cNvPr id="5" name="Slide Number Placeholder 4"/>
          <p:cNvSpPr>
            <a:spLocks noGrp="1"/>
          </p:cNvSpPr>
          <p:nvPr>
            <p:ph type="sldNum" sz="quarter" idx="11"/>
          </p:nvPr>
        </p:nvSpPr>
        <p:spPr/>
        <p:txBody>
          <a:bodyPr/>
          <a:lstStyle/>
          <a:p>
            <a:pPr>
              <a:defRPr/>
            </a:pPr>
            <a:fld id="{C233B0E3-6876-4E53-9EE0-6ED1EFDF6740}" type="slidenum">
              <a:rPr lang="en-US" smtClean="0"/>
              <a:pPr>
                <a:defRPr/>
              </a:pPr>
              <a:t>29</a:t>
            </a:fld>
            <a:endParaRPr lang="en-US"/>
          </a:p>
        </p:txBody>
      </p:sp>
    </p:spTree>
    <p:extLst>
      <p:ext uri="{BB962C8B-B14F-4D97-AF65-F5344CB8AC3E}">
        <p14:creationId xmlns:p14="http://schemas.microsoft.com/office/powerpoint/2010/main" val="215542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Diabetes Educational Services© (530) 893 - 8635 </a:t>
            </a:r>
            <a:endParaRPr lang="en-US"/>
          </a:p>
        </p:txBody>
      </p:sp>
      <p:sp>
        <p:nvSpPr>
          <p:cNvPr id="5" name="Slide Number Placeholder 4"/>
          <p:cNvSpPr>
            <a:spLocks noGrp="1"/>
          </p:cNvSpPr>
          <p:nvPr>
            <p:ph type="sldNum" sz="quarter" idx="11"/>
          </p:nvPr>
        </p:nvSpPr>
        <p:spPr/>
        <p:txBody>
          <a:bodyPr/>
          <a:lstStyle/>
          <a:p>
            <a:pPr>
              <a:defRPr/>
            </a:pPr>
            <a:fld id="{C233B0E3-6876-4E53-9EE0-6ED1EFDF6740}" type="slidenum">
              <a:rPr lang="en-US" smtClean="0"/>
              <a:pPr>
                <a:defRPr/>
              </a:pPr>
              <a:t>36</a:t>
            </a:fld>
            <a:endParaRPr lang="en-US"/>
          </a:p>
        </p:txBody>
      </p:sp>
    </p:spTree>
    <p:extLst>
      <p:ext uri="{BB962C8B-B14F-4D97-AF65-F5344CB8AC3E}">
        <p14:creationId xmlns:p14="http://schemas.microsoft.com/office/powerpoint/2010/main" val="178100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Diabetes Educational Services© (530) 893 - 8635 </a:t>
            </a:r>
            <a:endParaRPr lang="en-US"/>
          </a:p>
        </p:txBody>
      </p:sp>
      <p:sp>
        <p:nvSpPr>
          <p:cNvPr id="5" name="Slide Number Placeholder 4"/>
          <p:cNvSpPr>
            <a:spLocks noGrp="1"/>
          </p:cNvSpPr>
          <p:nvPr>
            <p:ph type="sldNum" sz="quarter" idx="11"/>
          </p:nvPr>
        </p:nvSpPr>
        <p:spPr/>
        <p:txBody>
          <a:bodyPr/>
          <a:lstStyle/>
          <a:p>
            <a:pPr>
              <a:defRPr/>
            </a:pPr>
            <a:fld id="{C233B0E3-6876-4E53-9EE0-6ED1EFDF6740}" type="slidenum">
              <a:rPr lang="en-US" smtClean="0"/>
              <a:pPr>
                <a:defRPr/>
              </a:pPr>
              <a:t>41</a:t>
            </a:fld>
            <a:endParaRPr lang="en-US"/>
          </a:p>
        </p:txBody>
      </p:sp>
    </p:spTree>
    <p:extLst>
      <p:ext uri="{BB962C8B-B14F-4D97-AF65-F5344CB8AC3E}">
        <p14:creationId xmlns:p14="http://schemas.microsoft.com/office/powerpoint/2010/main" val="173570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a typeface="ＭＳ Ｐゴシック" panose="020B0600070205080204"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CA45BA-E372-4175-B823-F8DEFFBEB1C7}" type="slidenum">
              <a:rPr lang="en-US">
                <a:latin typeface="Times New Roman" panose="02020603050405020304" pitchFamily="18" charset="0"/>
              </a:rPr>
              <a:pPr/>
              <a:t>56</a:t>
            </a:fld>
            <a:endParaRPr lang="en-US">
              <a:latin typeface="Times New Roman" panose="02020603050405020304" pitchFamily="18" charset="0"/>
            </a:endParaRPr>
          </a:p>
        </p:txBody>
      </p:sp>
    </p:spTree>
    <p:extLst>
      <p:ext uri="{BB962C8B-B14F-4D97-AF65-F5344CB8AC3E}">
        <p14:creationId xmlns:p14="http://schemas.microsoft.com/office/powerpoint/2010/main" val="137607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Diabetes Educational Services© (530) 893 - 8635 </a:t>
            </a:r>
            <a:endParaRPr lang="en-US"/>
          </a:p>
        </p:txBody>
      </p:sp>
      <p:sp>
        <p:nvSpPr>
          <p:cNvPr id="5" name="Slide Number Placeholder 4"/>
          <p:cNvSpPr>
            <a:spLocks noGrp="1"/>
          </p:cNvSpPr>
          <p:nvPr>
            <p:ph type="sldNum" sz="quarter" idx="11"/>
          </p:nvPr>
        </p:nvSpPr>
        <p:spPr/>
        <p:txBody>
          <a:bodyPr/>
          <a:lstStyle/>
          <a:p>
            <a:pPr>
              <a:defRPr/>
            </a:pPr>
            <a:fld id="{C233B0E3-6876-4E53-9EE0-6ED1EFDF6740}" type="slidenum">
              <a:rPr lang="en-US" smtClean="0"/>
              <a:pPr>
                <a:defRPr/>
              </a:pPr>
              <a:t>66</a:t>
            </a:fld>
            <a:endParaRPr lang="en-US"/>
          </a:p>
        </p:txBody>
      </p:sp>
    </p:spTree>
    <p:extLst>
      <p:ext uri="{BB962C8B-B14F-4D97-AF65-F5344CB8AC3E}">
        <p14:creationId xmlns:p14="http://schemas.microsoft.com/office/powerpoint/2010/main" val="401834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Diabetes Educational Services© (530) 893 - 8635 </a:t>
            </a:r>
            <a:endParaRPr lang="en-US"/>
          </a:p>
        </p:txBody>
      </p:sp>
      <p:sp>
        <p:nvSpPr>
          <p:cNvPr id="5" name="Slide Number Placeholder 4"/>
          <p:cNvSpPr>
            <a:spLocks noGrp="1"/>
          </p:cNvSpPr>
          <p:nvPr>
            <p:ph type="sldNum" sz="quarter" idx="11"/>
          </p:nvPr>
        </p:nvSpPr>
        <p:spPr/>
        <p:txBody>
          <a:bodyPr/>
          <a:lstStyle/>
          <a:p>
            <a:pPr>
              <a:defRPr/>
            </a:pPr>
            <a:fld id="{C233B0E3-6876-4E53-9EE0-6ED1EFDF6740}" type="slidenum">
              <a:rPr lang="en-US" smtClean="0"/>
              <a:pPr>
                <a:defRPr/>
              </a:pPr>
              <a:t>77</a:t>
            </a:fld>
            <a:endParaRPr lang="en-US"/>
          </a:p>
        </p:txBody>
      </p:sp>
    </p:spTree>
    <p:extLst>
      <p:ext uri="{BB962C8B-B14F-4D97-AF65-F5344CB8AC3E}">
        <p14:creationId xmlns:p14="http://schemas.microsoft.com/office/powerpoint/2010/main" val="331203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3.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352800"/>
            <a:ext cx="6858000" cy="1524000"/>
          </a:xfrm>
          <a:noFill/>
        </p:spPr>
        <p:txBody>
          <a:bodyPr anchor="t" anchorCtr="0">
            <a:normAutofit/>
          </a:bodyPr>
          <a:lstStyle>
            <a:lvl1pPr algn="r">
              <a:defRPr sz="44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noAutofit/>
          </a:bodyPr>
          <a:lstStyle>
            <a:lvl1pPr marL="0" indent="0" algn="r">
              <a:buNone/>
              <a:defRPr sz="3200">
                <a:solidFill>
                  <a:schemeClr val="tx1"/>
                </a:solidFill>
                <a:latin typeface="Calibri" panose="020F050202020403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1" name="Rectangle 20"/>
          <p:cNvSpPr/>
          <p:nvPr/>
        </p:nvSpPr>
        <p:spPr>
          <a:xfrm>
            <a:off x="904875" y="3276600"/>
            <a:ext cx="7315200" cy="16516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Rectangle 21"/>
          <p:cNvSpPr/>
          <p:nvPr/>
        </p:nvSpPr>
        <p:spPr>
          <a:xfrm>
            <a:off x="904875" y="3276600"/>
            <a:ext cx="228600" cy="1651635"/>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pic>
        <p:nvPicPr>
          <p:cNvPr id="1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87574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7253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38"/>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a:solidFill>
                <a:prstClr val="black"/>
              </a:solidFill>
              <a:latin typeface="Gill Sans MT"/>
            </a:endParaRPr>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417348" y="2963339"/>
            <a:ext cx="585314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190350" y="495150"/>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512698" y="4961024"/>
            <a:ext cx="2212848" cy="672800"/>
          </a:xfrm>
          <a:prstGeom prst="rect">
            <a:avLst/>
          </a:prstGeom>
        </p:spPr>
      </p:pic>
    </p:spTree>
    <p:extLst>
      <p:ext uri="{BB962C8B-B14F-4D97-AF65-F5344CB8AC3E}">
        <p14:creationId xmlns:p14="http://schemas.microsoft.com/office/powerpoint/2010/main" val="30548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352800"/>
            <a:ext cx="6858000" cy="1524000"/>
          </a:xfrm>
          <a:noFill/>
        </p:spPr>
        <p:txBody>
          <a:bodyPr anchor="t" anchorCtr="0">
            <a:normAutofit/>
          </a:bodyPr>
          <a:lstStyle>
            <a:lvl1pPr algn="r">
              <a:defRPr sz="4400">
                <a:solidFill>
                  <a:schemeClr val="tx1"/>
                </a:solidFill>
              </a:defRPr>
            </a:lvl1pPr>
          </a:lstStyle>
          <a:p>
            <a:endParaRPr kumimoji="0" lang="en-US" dirty="0"/>
          </a:p>
        </p:txBody>
      </p:sp>
      <p:sp>
        <p:nvSpPr>
          <p:cNvPr id="9" name="Subtitle 8"/>
          <p:cNvSpPr>
            <a:spLocks noGrp="1"/>
          </p:cNvSpPr>
          <p:nvPr>
            <p:ph type="subTitle" idx="1"/>
          </p:nvPr>
        </p:nvSpPr>
        <p:spPr>
          <a:xfrm>
            <a:off x="1219200" y="5124450"/>
            <a:ext cx="6858000" cy="533400"/>
          </a:xfrm>
        </p:spPr>
        <p:txBody>
          <a:bodyPr>
            <a:noAutofit/>
          </a:bodyPr>
          <a:lstStyle>
            <a:lvl1pPr marL="0" indent="0" algn="r">
              <a:buNone/>
              <a:defRPr sz="3200">
                <a:solidFill>
                  <a:schemeClr val="tx1"/>
                </a:solidFill>
                <a:latin typeface="Calibri" panose="020F050202020403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1" name="Rectangle 20"/>
          <p:cNvSpPr/>
          <p:nvPr/>
        </p:nvSpPr>
        <p:spPr>
          <a:xfrm>
            <a:off x="904875" y="3276600"/>
            <a:ext cx="7315200" cy="1655064"/>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Rectangle 21"/>
          <p:cNvSpPr/>
          <p:nvPr/>
        </p:nvSpPr>
        <p:spPr>
          <a:xfrm>
            <a:off x="904875" y="3276600"/>
            <a:ext cx="228600" cy="1651635"/>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pic>
        <p:nvPicPr>
          <p:cNvPr id="2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144502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29333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normAutofit/>
          </a:bodyPr>
          <a:lstStyle>
            <a:lvl1pPr algn="r">
              <a:buNone/>
              <a:defRPr sz="4400" b="0" cap="none" baseline="0">
                <a:solidFill>
                  <a:schemeClr val="bg1"/>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14400" y="4267200"/>
            <a:ext cx="73152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Subtitle 8"/>
          <p:cNvSpPr txBox="1">
            <a:spLocks/>
          </p:cNvSpPr>
          <p:nvPr userDrawn="1"/>
        </p:nvSpPr>
        <p:spPr>
          <a:xfrm>
            <a:off x="1219200" y="4572000"/>
            <a:ext cx="6858000" cy="533400"/>
          </a:xfrm>
          <a:prstGeom prst="rect">
            <a:avLst/>
          </a:prstGeom>
        </p:spPr>
        <p:txBody>
          <a:bodyPr vert="horz">
            <a:noAutofit/>
          </a:bodyPr>
          <a:lstStyle>
            <a:lvl1pPr marL="0" indent="0" algn="r" rtl="0" eaLnBrk="1" latinLnBrk="0" hangingPunct="1">
              <a:spcBef>
                <a:spcPts val="600"/>
              </a:spcBef>
              <a:buClr>
                <a:srgbClr val="5E3886"/>
              </a:buClr>
              <a:buSzPct val="76000"/>
              <a:buFont typeface="Wingdings 3"/>
              <a:buNone/>
              <a:defRPr kumimoji="0" sz="2000" kern="1200">
                <a:solidFill>
                  <a:schemeClr val="tx1"/>
                </a:solidFill>
                <a:latin typeface="Calibri" panose="020F0502020204030204" pitchFamily="34" charset="0"/>
                <a:ea typeface="+mj-ea"/>
                <a:cs typeface="+mj-cs"/>
              </a:defRPr>
            </a:lvl1pPr>
            <a:lvl2pPr marL="457200" indent="0" algn="ctr" rtl="0" eaLnBrk="1" latinLnBrk="0" hangingPunct="1">
              <a:spcBef>
                <a:spcPts val="500"/>
              </a:spcBef>
              <a:buClr>
                <a:srgbClr val="5E3886"/>
              </a:buClr>
              <a:buSzPct val="76000"/>
              <a:buFont typeface="Wingdings 3"/>
              <a:buNone/>
              <a:defRPr kumimoji="0" sz="2300" kern="1200">
                <a:solidFill>
                  <a:schemeClr val="tx1"/>
                </a:solidFill>
                <a:latin typeface="Calibri" panose="020F0502020204030204" pitchFamily="34" charset="0"/>
                <a:ea typeface="+mn-ea"/>
                <a:cs typeface="+mn-cs"/>
              </a:defRPr>
            </a:lvl2pPr>
            <a:lvl3pPr marL="914400" indent="0" algn="ctr" rtl="0" eaLnBrk="1" latinLnBrk="0" hangingPunct="1">
              <a:spcBef>
                <a:spcPts val="500"/>
              </a:spcBef>
              <a:buClr>
                <a:srgbClr val="5E3886"/>
              </a:buClr>
              <a:buSzPct val="76000"/>
              <a:buFont typeface="Wingdings 3"/>
              <a:buNone/>
              <a:defRPr kumimoji="0" sz="2000" kern="1200">
                <a:solidFill>
                  <a:schemeClr val="tx1"/>
                </a:solidFill>
                <a:latin typeface="Calibri" panose="020F0502020204030204" pitchFamily="34" charset="0"/>
                <a:ea typeface="+mn-ea"/>
                <a:cs typeface="+mn-cs"/>
              </a:defRPr>
            </a:lvl3pPr>
            <a:lvl4pPr marL="1371600" indent="0" algn="ctr" rtl="0" eaLnBrk="1" latinLnBrk="0" hangingPunct="1">
              <a:spcBef>
                <a:spcPts val="400"/>
              </a:spcBef>
              <a:buClr>
                <a:srgbClr val="5E3886"/>
              </a:buClr>
              <a:buSzPct val="70000"/>
              <a:buFont typeface="Wingdings"/>
              <a:buNone/>
              <a:defRPr kumimoji="0" sz="1800" kern="1200">
                <a:solidFill>
                  <a:schemeClr val="tx1"/>
                </a:solidFill>
                <a:latin typeface="Calibri" panose="020F0502020204030204" pitchFamily="34" charset="0"/>
                <a:ea typeface="+mn-ea"/>
                <a:cs typeface="+mn-cs"/>
              </a:defRPr>
            </a:lvl4pPr>
            <a:lvl5pPr marL="1828800" indent="0" algn="ctr" rtl="0" eaLnBrk="1" latinLnBrk="0" hangingPunct="1">
              <a:spcBef>
                <a:spcPts val="300"/>
              </a:spcBef>
              <a:buClr>
                <a:srgbClr val="5E3886"/>
              </a:buClr>
              <a:buSzPct val="70000"/>
              <a:buFont typeface="Wingdings"/>
              <a:buNone/>
              <a:defRPr kumimoji="0" sz="1600" kern="1200">
                <a:solidFill>
                  <a:schemeClr val="tx1"/>
                </a:solidFill>
                <a:latin typeface="Calibri" panose="020F0502020204030204" pitchFamily="34"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fontAlgn="auto">
              <a:spcAft>
                <a:spcPts val="0"/>
              </a:spcAft>
              <a:defRPr/>
            </a:pPr>
            <a:r>
              <a:rPr lang="en-US" sz="3200" dirty="0" smtClean="0">
                <a:solidFill>
                  <a:sysClr val="windowText" lastClr="000000"/>
                </a:solidFill>
              </a:rPr>
              <a:t>Click to edit Master subtitle style</a:t>
            </a:r>
            <a:endParaRPr lang="en-US" sz="3200" dirty="0">
              <a:solidFill>
                <a:sysClr val="windowText" lastClr="000000"/>
              </a:solidFill>
            </a:endParaRPr>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41070736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67879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966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29742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65692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1"/>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dirty="0">
              <a:solidFill>
                <a:prstClr val="black"/>
              </a:solidFill>
              <a:latin typeface="Gill Sans MT"/>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44035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4937760"/>
          </a:xfrm>
        </p:spPr>
        <p:txBody>
          <a:bodyPr/>
          <a:lstStyle>
            <a:lvl1pPr>
              <a:defRPr sz="3200"/>
            </a:lvl1pPr>
            <a:lvl2pPr>
              <a:defRPr sz="2600"/>
            </a:lvl2pPr>
            <a:lvl3pPr>
              <a:defRPr sz="2200"/>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08195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noAutofit/>
          </a:bodyPr>
          <a:lstStyle>
            <a:lvl1pPr algn="r">
              <a:buNone/>
              <a:defRPr sz="4400" b="0">
                <a:solidFill>
                  <a:schemeClr val="tx1"/>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noAutofit/>
          </a:bodyPr>
          <a:lstStyle>
            <a:lvl1pPr marL="0" indent="0" algn="l">
              <a:buFontTx/>
              <a:buNone/>
              <a:defRPr sz="32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10" name="Rectangle 9"/>
          <p:cNvSpPr/>
          <p:nvPr/>
        </p:nvSpPr>
        <p:spPr>
          <a:xfrm>
            <a:off x="457200" y="500856"/>
            <a:ext cx="182880" cy="685800"/>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166760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89001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38"/>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a:solidFill>
                <a:prstClr val="black"/>
              </a:solidFill>
              <a:latin typeface="Gill Sans MT"/>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394473" y="2957775"/>
            <a:ext cx="586426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a:blip r:embed="rId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160911" y="432965"/>
            <a:ext cx="745466"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36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smtClean="0"/>
          </a:p>
        </p:txBody>
      </p:sp>
      <p:sp>
        <p:nvSpPr>
          <p:cNvPr id="4" name="Rectangle 218"/>
          <p:cNvSpPr>
            <a:spLocks noGrp="1" noChangeArrowheads="1"/>
          </p:cNvSpPr>
          <p:nvPr>
            <p:ph type="sldNum" sz="quarter" idx="10"/>
          </p:nvPr>
        </p:nvSpPr>
        <p:spPr>
          <a:xfrm>
            <a:off x="6251448" y="6556248"/>
            <a:ext cx="588336" cy="228600"/>
          </a:xfrm>
          <a:prstGeom prst="rect">
            <a:avLst/>
          </a:prstGeom>
        </p:spPr>
        <p:txBody>
          <a:bodyPr/>
          <a:lstStyle>
            <a:lvl1pPr>
              <a:defRPr/>
            </a:lvl1pPr>
          </a:lstStyle>
          <a:p>
            <a:pPr>
              <a:defRPr/>
            </a:pPr>
            <a:fld id="{58C7E323-D131-4E3A-9E2F-77C209BD0B77}" type="slidenum">
              <a:rPr lang="en-US"/>
              <a:pPr>
                <a:defRPr/>
              </a:pPr>
              <a:t>‹#›</a:t>
            </a:fld>
            <a:endParaRPr lang="en-US"/>
          </a:p>
        </p:txBody>
      </p:sp>
      <p:sp>
        <p:nvSpPr>
          <p:cNvPr id="5" name="Rectangle 219"/>
          <p:cNvSpPr>
            <a:spLocks noGrp="1" noChangeArrowheads="1"/>
          </p:cNvSpPr>
          <p:nvPr>
            <p:ph type="dt" sz="half" idx="11"/>
          </p:nvPr>
        </p:nvSpPr>
        <p:spPr>
          <a:xfrm>
            <a:off x="457200" y="6243638"/>
            <a:ext cx="2133600" cy="457200"/>
          </a:xfrm>
          <a:prstGeom prst="rect">
            <a:avLst/>
          </a:prstGeo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435917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5025" y="1598613"/>
            <a:ext cx="4037013" cy="4497387"/>
          </a:xfrm>
        </p:spPr>
        <p:txBody>
          <a:bodyPr/>
          <a:lstStyle/>
          <a:p>
            <a:pPr lvl="0"/>
            <a:endParaRPr lang="en-US" noProof="0" smtClean="0"/>
          </a:p>
        </p:txBody>
      </p:sp>
      <p:sp>
        <p:nvSpPr>
          <p:cNvPr id="5" name="Rectangle 70"/>
          <p:cNvSpPr>
            <a:spLocks noGrp="1" noChangeArrowheads="1"/>
          </p:cNvSpPr>
          <p:nvPr>
            <p:ph type="sldNum" sz="quarter" idx="10"/>
          </p:nvPr>
        </p:nvSpPr>
        <p:spPr>
          <a:xfrm>
            <a:off x="6553200" y="6242050"/>
            <a:ext cx="2130425" cy="474663"/>
          </a:xfrm>
          <a:prstGeom prst="rect">
            <a:avLst/>
          </a:prstGeom>
        </p:spPr>
        <p:txBody>
          <a:bodyPr vert="horz" wrap="square" lIns="91440" tIns="45720" rIns="91440" bIns="45720" numCol="1" anchor="t" anchorCtr="0" compatLnSpc="1">
            <a:prstTxWarp prst="textNoShape">
              <a:avLst/>
            </a:prstTxWarp>
          </a:bodyPr>
          <a:lstStyle>
            <a:lvl1pPr>
              <a:defRPr/>
            </a:lvl1pPr>
          </a:lstStyle>
          <a:p>
            <a:fld id="{2C420C02-EC2B-47E0-B1FB-668F4849594D}" type="slidenum">
              <a:rPr lang="en-US"/>
              <a:pPr/>
              <a:t>‹#›</a:t>
            </a:fld>
            <a:endParaRPr lang="en-US"/>
          </a:p>
        </p:txBody>
      </p:sp>
    </p:spTree>
    <p:extLst>
      <p:ext uri="{BB962C8B-B14F-4D97-AF65-F5344CB8AC3E}">
        <p14:creationId xmlns:p14="http://schemas.microsoft.com/office/powerpoint/2010/main" val="1717730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838200" y="4076700"/>
            <a:ext cx="800735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4245936" y="6557946"/>
            <a:ext cx="2002464" cy="226902"/>
          </a:xfrm>
          <a:prstGeom prst="rect">
            <a:avLst/>
          </a:prstGeom>
          <a:ln/>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457200" y="6557946"/>
            <a:ext cx="3657600" cy="228600"/>
          </a:xfrm>
          <a:prstGeom prst="rect">
            <a:avLst/>
          </a:prstGeom>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xfrm>
            <a:off x="6251448" y="6556248"/>
            <a:ext cx="588336" cy="228600"/>
          </a:xfrm>
          <a:prstGeom prst="rect">
            <a:avLst/>
          </a:prstGeom>
          <a:ln/>
        </p:spPr>
        <p:txBody>
          <a:bodyPr/>
          <a:lstStyle>
            <a:lvl1pPr>
              <a:defRPr/>
            </a:lvl1pPr>
          </a:lstStyle>
          <a:p>
            <a:fld id="{DFFBEA04-7E98-46B5-84DB-C3B9DA5250E1}" type="slidenum">
              <a:rPr lang="en-US"/>
              <a:pPr/>
              <a:t>‹#›</a:t>
            </a:fld>
            <a:endParaRPr lang="en-US"/>
          </a:p>
        </p:txBody>
      </p:sp>
    </p:spTree>
    <p:extLst>
      <p:ext uri="{BB962C8B-B14F-4D97-AF65-F5344CB8AC3E}">
        <p14:creationId xmlns:p14="http://schemas.microsoft.com/office/powerpoint/2010/main" val="52164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normAutofit/>
          </a:bodyPr>
          <a:lstStyle>
            <a:lvl1pPr algn="r">
              <a:buNone/>
              <a:defRPr sz="4400" b="0" cap="none" baseline="0">
                <a:solidFill>
                  <a:schemeClr val="tx1"/>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normAutofit/>
          </a:bodyPr>
          <a:lstStyle>
            <a:lvl1pPr marL="0" indent="0" algn="r">
              <a:buNone/>
              <a:defRPr sz="32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pic>
        <p:nvPicPr>
          <p:cNvPr id="1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674794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7162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5459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25477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375293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bg1"/>
                </a:solidFill>
                <a:latin typeface="Calibri" panose="020F0502020204030204" pitchFamily="34" charset="0"/>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dirty="0">
              <a:solidFill>
                <a:prstClr val="black"/>
              </a:solidFill>
              <a:latin typeface="Gill Sans MT"/>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18236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noAutofit/>
          </a:bodyPr>
          <a:lstStyle>
            <a:lvl1pPr algn="r">
              <a:buNone/>
              <a:defRPr sz="4400" b="0">
                <a:solidFill>
                  <a:schemeClr val="tx1"/>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noAutofit/>
          </a:bodyPr>
          <a:lstStyle>
            <a:lvl1pPr marL="0" indent="0" algn="l">
              <a:buFontTx/>
              <a:buNone/>
              <a:defRPr sz="32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10" name="Rectangle 9"/>
          <p:cNvSpPr/>
          <p:nvPr/>
        </p:nvSpPr>
        <p:spPr>
          <a:xfrm>
            <a:off x="457200" y="500856"/>
            <a:ext cx="18288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1073683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a:solidFill>
            <a:srgbClr val="5E3886"/>
          </a:solidFill>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a:solidFill>
                <a:prstClr val="black"/>
              </a:solidFill>
              <a:latin typeface="Gill Sans MT"/>
            </a:endParaRPr>
          </a:p>
        </p:txBody>
      </p:sp>
      <p:pic>
        <p:nvPicPr>
          <p:cNvPr id="21" name="Picture 2"/>
          <p:cNvPicPr>
            <a:picLocks noChangeAspect="1" noChangeArrowheads="1"/>
          </p:cNvPicPr>
          <p:nvPr userDrawn="1"/>
        </p:nvPicPr>
        <p:blipFill>
          <a:blip r:embed="rId13"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1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9071" y="422961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userDrawn="1"/>
        </p:nvPicPr>
        <p:blipFill>
          <a:blip r:embed="rId16"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17">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13209622"/>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bg1"/>
          </a:solidFill>
          <a:latin typeface="Calibri" panose="020F0502020204030204" pitchFamily="34" charset="0"/>
          <a:ea typeface="+mj-ea"/>
          <a:cs typeface="+mj-cs"/>
        </a:defRPr>
      </a:lvl1pPr>
    </p:titleStyle>
    <p:bodyStyle>
      <a:lvl1pPr marL="274320" indent="-274320" algn="l" rtl="0" eaLnBrk="1" latinLnBrk="0" hangingPunct="1">
        <a:spcBef>
          <a:spcPts val="600"/>
        </a:spcBef>
        <a:buClr>
          <a:srgbClr val="86AA2C"/>
        </a:buClr>
        <a:buSzPct val="76000"/>
        <a:buFont typeface="Wingdings 3"/>
        <a:buChar char=""/>
        <a:defRPr kumimoji="0" sz="3200" kern="1200">
          <a:solidFill>
            <a:schemeClr val="tx1"/>
          </a:solidFill>
          <a:latin typeface="Calibri" panose="020F0502020204030204" pitchFamily="34" charset="0"/>
          <a:ea typeface="+mn-ea"/>
          <a:cs typeface="+mn-cs"/>
        </a:defRPr>
      </a:lvl1pPr>
      <a:lvl2pPr marL="548640" indent="-274320" algn="l" rtl="0" eaLnBrk="1" latinLnBrk="0" hangingPunct="1">
        <a:spcBef>
          <a:spcPts val="500"/>
        </a:spcBef>
        <a:buClr>
          <a:srgbClr val="86AA2C"/>
        </a:buClr>
        <a:buSzPct val="76000"/>
        <a:buFont typeface="Wingdings 3"/>
        <a:buChar char=""/>
        <a:defRPr kumimoji="0" sz="2600" kern="1200">
          <a:solidFill>
            <a:schemeClr val="tx1"/>
          </a:solidFill>
          <a:latin typeface="Calibri" panose="020F0502020204030204" pitchFamily="34" charset="0"/>
          <a:ea typeface="+mn-ea"/>
          <a:cs typeface="+mn-cs"/>
        </a:defRPr>
      </a:lvl2pPr>
      <a:lvl3pPr marL="822960" indent="-228600" algn="l" rtl="0" eaLnBrk="1" latinLnBrk="0" hangingPunct="1">
        <a:spcBef>
          <a:spcPts val="500"/>
        </a:spcBef>
        <a:buClr>
          <a:srgbClr val="86AA2C"/>
        </a:buClr>
        <a:buSzPct val="76000"/>
        <a:buFont typeface="Wingdings 3"/>
        <a:buChar char=""/>
        <a:defRPr kumimoji="0" sz="2200" kern="1200">
          <a:solidFill>
            <a:schemeClr val="tx1"/>
          </a:solidFill>
          <a:latin typeface="Calibri" panose="020F0502020204030204" pitchFamily="34" charset="0"/>
          <a:ea typeface="+mn-ea"/>
          <a:cs typeface="+mn-cs"/>
        </a:defRPr>
      </a:lvl3pPr>
      <a:lvl4pPr marL="1097280" indent="-228600" algn="l" rtl="0" eaLnBrk="1" latinLnBrk="0" hangingPunct="1">
        <a:spcBef>
          <a:spcPts val="400"/>
        </a:spcBef>
        <a:buClr>
          <a:srgbClr val="86AA2C"/>
        </a:buClr>
        <a:buSzPct val="70000"/>
        <a:buFont typeface="Wingdings"/>
        <a:buChar char=""/>
        <a:defRPr kumimoji="0" sz="1800" kern="1200">
          <a:solidFill>
            <a:schemeClr val="tx1"/>
          </a:solidFill>
          <a:latin typeface="Calibri" panose="020F0502020204030204" pitchFamily="34" charset="0"/>
          <a:ea typeface="+mn-ea"/>
          <a:cs typeface="+mn-cs"/>
        </a:defRPr>
      </a:lvl4pPr>
      <a:lvl5pPr marL="1371600" indent="-228600" algn="l" rtl="0" eaLnBrk="1" latinLnBrk="0" hangingPunct="1">
        <a:spcBef>
          <a:spcPts val="300"/>
        </a:spcBef>
        <a:buClr>
          <a:srgbClr val="86AA2C"/>
        </a:buClr>
        <a:buSzPct val="70000"/>
        <a:buFont typeface="Wingdings"/>
        <a:buChar char=""/>
        <a:defRPr kumimoji="0" sz="1600" kern="1200">
          <a:solidFill>
            <a:schemeClr val="tx1"/>
          </a:solidFill>
          <a:latin typeface="Calibri" panose="020F0502020204030204"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a:solidFill>
            <a:srgbClr val="B1D45A"/>
          </a:solidFill>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a:solidFill>
                <a:prstClr val="black"/>
              </a:solidFill>
              <a:latin typeface="Gill Sans MT"/>
            </a:endParaRPr>
          </a:p>
        </p:txBody>
      </p:sp>
      <p:pic>
        <p:nvPicPr>
          <p:cNvPr id="12"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77852" y="6305550"/>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17" cstate="print">
            <a:clrChange>
              <a:clrFrom>
                <a:srgbClr val="BFBFBF"/>
              </a:clrFrom>
              <a:clrTo>
                <a:srgbClr val="BFBFBF">
                  <a:alpha val="0"/>
                </a:srgbClr>
              </a:clrTo>
            </a:clrChange>
            <a:lum bright="70000" contrast="-70000"/>
            <a:extLst>
              <a:ext uri="{BEBA8EAE-BF5A-486C-A8C5-ECC9F3942E4B}">
                <a14:imgProps xmlns:a14="http://schemas.microsoft.com/office/drawing/2010/main">
                  <a14:imgLayer r:embed="rId18">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7852" y="6344160"/>
            <a:ext cx="1046148" cy="40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p:cNvPicPr>
          <p:nvPr userDrawn="1"/>
        </p:nvPicPr>
        <p:blipFill>
          <a:blip r:embed="rId19" cstate="print">
            <a:lum bright="70000" contrast="-70000"/>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907321257"/>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6" r:id="rId12"/>
    <p:sldLayoutId id="2147484139" r:id="rId13"/>
    <p:sldLayoutId id="214748414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274320" indent="-274320" algn="l" rtl="0" eaLnBrk="1" latinLnBrk="0" hangingPunct="1">
        <a:spcBef>
          <a:spcPts val="600"/>
        </a:spcBef>
        <a:buClr>
          <a:srgbClr val="5E3886"/>
        </a:buClr>
        <a:buSzPct val="76000"/>
        <a:buFont typeface="Wingdings 3"/>
        <a:buChar char=""/>
        <a:defRPr kumimoji="0" sz="3200" kern="1200">
          <a:solidFill>
            <a:schemeClr val="tx1"/>
          </a:solidFill>
          <a:latin typeface="Calibri" panose="020F0502020204030204" pitchFamily="34" charset="0"/>
          <a:ea typeface="+mn-ea"/>
          <a:cs typeface="+mn-cs"/>
        </a:defRPr>
      </a:lvl1pPr>
      <a:lvl2pPr marL="548640" indent="-274320" algn="l" rtl="0" eaLnBrk="1" latinLnBrk="0" hangingPunct="1">
        <a:spcBef>
          <a:spcPts val="500"/>
        </a:spcBef>
        <a:buClr>
          <a:srgbClr val="5E3886"/>
        </a:buClr>
        <a:buSzPct val="76000"/>
        <a:buFont typeface="Wingdings 3"/>
        <a:buChar char=""/>
        <a:defRPr kumimoji="0" sz="2600" kern="1200">
          <a:solidFill>
            <a:schemeClr val="tx1"/>
          </a:solidFill>
          <a:latin typeface="Calibri" panose="020F0502020204030204" pitchFamily="34" charset="0"/>
          <a:ea typeface="+mn-ea"/>
          <a:cs typeface="+mn-cs"/>
        </a:defRPr>
      </a:lvl2pPr>
      <a:lvl3pPr marL="822960" indent="-228600" algn="l" rtl="0" eaLnBrk="1" latinLnBrk="0" hangingPunct="1">
        <a:spcBef>
          <a:spcPts val="500"/>
        </a:spcBef>
        <a:buClr>
          <a:srgbClr val="5E3886"/>
        </a:buClr>
        <a:buSzPct val="76000"/>
        <a:buFont typeface="Wingdings 3"/>
        <a:buChar char=""/>
        <a:defRPr kumimoji="0" sz="2200" kern="1200">
          <a:solidFill>
            <a:schemeClr val="tx1"/>
          </a:solidFill>
          <a:latin typeface="Calibri" panose="020F0502020204030204" pitchFamily="34" charset="0"/>
          <a:ea typeface="+mn-ea"/>
          <a:cs typeface="+mn-cs"/>
        </a:defRPr>
      </a:lvl3pPr>
      <a:lvl4pPr marL="1097280" indent="-228600" algn="l" rtl="0" eaLnBrk="1" latinLnBrk="0" hangingPunct="1">
        <a:spcBef>
          <a:spcPts val="400"/>
        </a:spcBef>
        <a:buClr>
          <a:srgbClr val="5E3886"/>
        </a:buClr>
        <a:buSzPct val="70000"/>
        <a:buFont typeface="Wingdings"/>
        <a:buChar char=""/>
        <a:defRPr kumimoji="0" sz="1800" kern="1200">
          <a:solidFill>
            <a:schemeClr val="tx1"/>
          </a:solidFill>
          <a:latin typeface="Calibri" panose="020F0502020204030204" pitchFamily="34" charset="0"/>
          <a:ea typeface="+mn-ea"/>
          <a:cs typeface="+mn-cs"/>
        </a:defRPr>
      </a:lvl4pPr>
      <a:lvl5pPr marL="1371600" indent="-228600" algn="l" rtl="0" eaLnBrk="1" latinLnBrk="0" hangingPunct="1">
        <a:spcBef>
          <a:spcPts val="300"/>
        </a:spcBef>
        <a:buClr>
          <a:srgbClr val="5E3886"/>
        </a:buClr>
        <a:buSzPct val="70000"/>
        <a:buFont typeface="Wingdings"/>
        <a:buChar char=""/>
        <a:defRPr kumimoji="0" sz="1600" kern="1200">
          <a:solidFill>
            <a:schemeClr val="tx1"/>
          </a:solidFill>
          <a:latin typeface="Calibri" panose="020F0502020204030204"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www.scenta.co.uk/_db/_images/survey_square.jpg" TargetMode="Externa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3.xml"/><Relationship Id="rId4" Type="http://schemas.openxmlformats.org/officeDocument/2006/relationships/image" Target="../media/image34.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5.xml"/><Relationship Id="rId1" Type="http://schemas.openxmlformats.org/officeDocument/2006/relationships/tags" Target="../tags/tag45.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tags" Target="../tags/tag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3.xml"/><Relationship Id="rId1" Type="http://schemas.openxmlformats.org/officeDocument/2006/relationships/tags" Target="../tags/tag56.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58.xml"/><Relationship Id="rId4" Type="http://schemas.openxmlformats.org/officeDocument/2006/relationships/image" Target="../media/image46.jp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62.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vmlDrawing" Target="../drawings/vmlDrawing2.vml"/><Relationship Id="rId6" Type="http://schemas.openxmlformats.org/officeDocument/2006/relationships/image" Target="../media/image51.png"/><Relationship Id="rId5" Type="http://schemas.openxmlformats.org/officeDocument/2006/relationships/oleObject" Target="???" TargetMode="External"/><Relationship Id="rId4" Type="http://schemas.openxmlformats.org/officeDocument/2006/relationships/image" Target="../media/image52.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7.xml"/><Relationship Id="rId1" Type="http://schemas.openxmlformats.org/officeDocument/2006/relationships/vmlDrawing" Target="../drawings/vmlDrawing3.vml"/><Relationship Id="rId6" Type="http://schemas.openxmlformats.org/officeDocument/2006/relationships/image" Target="../media/image53.png"/><Relationship Id="rId5" Type="http://schemas.openxmlformats.org/officeDocument/2006/relationships/oleObject" Target="../embeddings/Microsoft_Excel_97-2003_Worksheet1.xls"/><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4.wmf"/><Relationship Id="rId2" Type="http://schemas.openxmlformats.org/officeDocument/2006/relationships/tags" Target="../tags/tag68.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36.png"/><Relationship Id="rId4" Type="http://schemas.openxmlformats.org/officeDocument/2006/relationships/audio" Target="../media/audio1.bin"/></Relationships>
</file>

<file path=ppt/slides/_rels/slide6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6.png"/><Relationship Id="rId7" Type="http://schemas.openxmlformats.org/officeDocument/2006/relationships/image" Target="../media/image58.png"/><Relationship Id="rId2" Type="http://schemas.openxmlformats.org/officeDocument/2006/relationships/slideLayout" Target="../slideLayouts/slideLayout13.xml"/><Relationship Id="rId1" Type="http://schemas.openxmlformats.org/officeDocument/2006/relationships/tags" Target="../tags/tag69.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6.png"/><Relationship Id="rId7" Type="http://schemas.openxmlformats.org/officeDocument/2006/relationships/image" Target="../media/image58.png"/><Relationship Id="rId2" Type="http://schemas.openxmlformats.org/officeDocument/2006/relationships/slideLayout" Target="../slideLayouts/slideLayout13.xml"/><Relationship Id="rId1" Type="http://schemas.openxmlformats.org/officeDocument/2006/relationships/tags" Target="../tags/tag70.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3.xml"/><Relationship Id="rId1" Type="http://schemas.openxmlformats.org/officeDocument/2006/relationships/tags" Target="../tags/tag7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73.xml"/><Relationship Id="rId4" Type="http://schemas.openxmlformats.org/officeDocument/2006/relationships/image" Target="../media/image61.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77.xml"/><Relationship Id="rId4" Type="http://schemas.openxmlformats.org/officeDocument/2006/relationships/image" Target="../media/image62.jpeg"/></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78.xml"/><Relationship Id="rId5" Type="http://schemas.openxmlformats.org/officeDocument/2006/relationships/image" Target="../media/image61.png"/><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82.xml"/><Relationship Id="rId4" Type="http://schemas.openxmlformats.org/officeDocument/2006/relationships/image" Target="../media/image63.jpeg"/></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83.xml"/><Relationship Id="rId5" Type="http://schemas.openxmlformats.org/officeDocument/2006/relationships/image" Target="../media/image64.png"/><Relationship Id="rId4" Type="http://schemas.openxmlformats.org/officeDocument/2006/relationships/image" Target="../media/image61.png"/></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88.xml"/><Relationship Id="rId4" Type="http://schemas.openxmlformats.org/officeDocument/2006/relationships/image" Target="../media/image61.png"/></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3.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95.xml"/><Relationship Id="rId5" Type="http://schemas.openxmlformats.org/officeDocument/2006/relationships/image" Target="../media/image67.tiff"/><Relationship Id="rId4"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Diabetes Care	</a:t>
            </a:r>
            <a:endParaRPr lang="en-US" dirty="0"/>
          </a:p>
        </p:txBody>
      </p:sp>
      <p:sp>
        <p:nvSpPr>
          <p:cNvPr id="3" name="Content Placeholder 2"/>
          <p:cNvSpPr>
            <a:spLocks noGrp="1"/>
          </p:cNvSpPr>
          <p:nvPr>
            <p:ph sz="quarter" idx="1"/>
          </p:nvPr>
        </p:nvSpPr>
        <p:spPr>
          <a:xfrm>
            <a:off x="457200" y="1219200"/>
            <a:ext cx="5715000" cy="4937760"/>
          </a:xfrm>
        </p:spPr>
        <p:txBody>
          <a:bodyPr/>
          <a:lstStyle/>
          <a:p>
            <a:r>
              <a:rPr lang="en-US" dirty="0" smtClean="0"/>
              <a:t>Setting up successful delivery systems</a:t>
            </a:r>
          </a:p>
          <a:p>
            <a:r>
              <a:rPr lang="en-US" dirty="0" smtClean="0"/>
              <a:t>Assessing the unique needs of each individual</a:t>
            </a:r>
          </a:p>
          <a:p>
            <a:r>
              <a:rPr lang="en-US" dirty="0" smtClean="0"/>
              <a:t>Supporting diabetes self-care</a:t>
            </a:r>
          </a:p>
        </p:txBody>
      </p:sp>
      <p:pic>
        <p:nvPicPr>
          <p:cNvPr id="5" name="Picture 4"/>
          <p:cNvPicPr>
            <a:picLocks noChangeAspect="1"/>
          </p:cNvPicPr>
          <p:nvPr/>
        </p:nvPicPr>
        <p:blipFill>
          <a:blip r:embed="rId3"/>
          <a:stretch>
            <a:fillRect/>
          </a:stretch>
        </p:blipFill>
        <p:spPr>
          <a:xfrm>
            <a:off x="6400800" y="1371600"/>
            <a:ext cx="2215376" cy="2438400"/>
          </a:xfrm>
          <a:prstGeom prst="rect">
            <a:avLst/>
          </a:prstGeom>
        </p:spPr>
      </p:pic>
    </p:spTree>
    <p:custDataLst>
      <p:tags r:id="rId1"/>
    </p:custDataLst>
    <p:extLst>
      <p:ext uri="{BB962C8B-B14F-4D97-AF65-F5344CB8AC3E}">
        <p14:creationId xmlns:p14="http://schemas.microsoft.com/office/powerpoint/2010/main" val="32310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914400"/>
          </a:xfrm>
        </p:spPr>
        <p:txBody>
          <a:bodyPr anchor="ctr">
            <a:normAutofit/>
          </a:bodyPr>
          <a:lstStyle/>
          <a:p>
            <a:pPr eaLnBrk="1" hangingPunct="1"/>
            <a:r>
              <a:rPr lang="en-US" sz="4000" dirty="0" smtClean="0">
                <a:ea typeface="ＭＳ Ｐゴシック" panose="020B0600070205080204" pitchFamily="34" charset="-128"/>
              </a:rPr>
              <a:t>Assess Literacy</a:t>
            </a:r>
          </a:p>
        </p:txBody>
      </p:sp>
      <p:sp>
        <p:nvSpPr>
          <p:cNvPr id="15363" name="Rectangle 3"/>
          <p:cNvSpPr>
            <a:spLocks noGrp="1" noChangeArrowheads="1"/>
          </p:cNvSpPr>
          <p:nvPr>
            <p:ph idx="1"/>
          </p:nvPr>
        </p:nvSpPr>
        <p:spPr>
          <a:xfrm>
            <a:off x="457200" y="1143000"/>
            <a:ext cx="8229600" cy="4639469"/>
          </a:xfrm>
        </p:spPr>
        <p:txBody>
          <a:bodyPr>
            <a:normAutofit fontScale="62500" lnSpcReduction="20000"/>
          </a:bodyPr>
          <a:lstStyle/>
          <a:p>
            <a:pPr lvl="2">
              <a:lnSpc>
                <a:spcPct val="90000"/>
              </a:lnSpc>
              <a:buFont typeface="Wingdings" panose="05000000000000000000" pitchFamily="2" charset="2"/>
              <a:buChar char="n"/>
            </a:pPr>
            <a:endParaRPr lang="en-US" sz="3200" b="1" dirty="0" smtClean="0">
              <a:solidFill>
                <a:srgbClr val="13131D"/>
              </a:solidFill>
              <a:ea typeface="ＭＳ Ｐゴシック" panose="020B0600070205080204" pitchFamily="34" charset="-128"/>
            </a:endParaRPr>
          </a:p>
          <a:p>
            <a:pPr>
              <a:lnSpc>
                <a:spcPct val="90000"/>
              </a:lnSpc>
            </a:pPr>
            <a:r>
              <a:rPr lang="en-US" sz="5100" dirty="0" smtClean="0">
                <a:solidFill>
                  <a:srgbClr val="13131D"/>
                </a:solidFill>
                <a:ea typeface="ＭＳ Ｐゴシック" panose="020B0600070205080204" pitchFamily="34" charset="-128"/>
              </a:rPr>
              <a:t>Numeral</a:t>
            </a:r>
          </a:p>
          <a:p>
            <a:pPr lvl="1">
              <a:lnSpc>
                <a:spcPct val="90000"/>
              </a:lnSpc>
            </a:pPr>
            <a:r>
              <a:rPr lang="en-US" sz="4500" dirty="0">
                <a:solidFill>
                  <a:srgbClr val="13131D"/>
                </a:solidFill>
                <a:ea typeface="ＭＳ Ｐゴシック" panose="020B0600070205080204" pitchFamily="34" charset="-128"/>
              </a:rPr>
              <a:t>130 could look same </a:t>
            </a:r>
            <a:r>
              <a:rPr lang="en-US" sz="4500" dirty="0" smtClean="0">
                <a:solidFill>
                  <a:srgbClr val="13131D"/>
                </a:solidFill>
                <a:ea typeface="ＭＳ Ｐゴシック" panose="020B0600070205080204" pitchFamily="34" charset="-128"/>
              </a:rPr>
              <a:t>as </a:t>
            </a:r>
            <a:r>
              <a:rPr lang="en-US" sz="5100" dirty="0" smtClean="0">
                <a:solidFill>
                  <a:srgbClr val="FF0000"/>
                </a:solidFill>
                <a:ea typeface="ＭＳ Ｐゴシック" panose="020B0600070205080204" pitchFamily="34" charset="-128"/>
              </a:rPr>
              <a:t>310</a:t>
            </a:r>
            <a:r>
              <a:rPr lang="en-US" sz="5100" dirty="0">
                <a:solidFill>
                  <a:srgbClr val="FF0000"/>
                </a:solidFill>
                <a:ea typeface="ＭＳ Ｐゴシック" panose="020B0600070205080204" pitchFamily="34" charset="-128"/>
              </a:rPr>
              <a:t>, </a:t>
            </a:r>
            <a:r>
              <a:rPr lang="en-US" sz="5100" dirty="0" smtClean="0">
                <a:solidFill>
                  <a:srgbClr val="FF0000"/>
                </a:solidFill>
                <a:ea typeface="ＭＳ Ｐゴシック" panose="020B0600070205080204" pitchFamily="34" charset="-128"/>
              </a:rPr>
              <a:t>013</a:t>
            </a:r>
            <a:r>
              <a:rPr lang="en-US" sz="4600" dirty="0" smtClean="0">
                <a:solidFill>
                  <a:srgbClr val="FF0000"/>
                </a:solidFill>
                <a:ea typeface="ＭＳ Ｐゴシック" panose="020B0600070205080204" pitchFamily="34" charset="-128"/>
              </a:rPr>
              <a:t/>
            </a:r>
            <a:br>
              <a:rPr lang="en-US" sz="4600" dirty="0" smtClean="0">
                <a:solidFill>
                  <a:srgbClr val="FF0000"/>
                </a:solidFill>
                <a:ea typeface="ＭＳ Ｐゴシック" panose="020B0600070205080204" pitchFamily="34" charset="-128"/>
              </a:rPr>
            </a:br>
            <a:endParaRPr lang="en-US" sz="5100" dirty="0" smtClean="0">
              <a:solidFill>
                <a:srgbClr val="13131D"/>
              </a:solidFill>
              <a:ea typeface="ＭＳ Ｐゴシック" panose="020B0600070205080204" pitchFamily="34" charset="-128"/>
            </a:endParaRPr>
          </a:p>
          <a:p>
            <a:pPr>
              <a:lnSpc>
                <a:spcPct val="90000"/>
              </a:lnSpc>
            </a:pPr>
            <a:r>
              <a:rPr lang="en-US" sz="5100" dirty="0" smtClean="0">
                <a:solidFill>
                  <a:srgbClr val="13131D"/>
                </a:solidFill>
                <a:ea typeface="ＭＳ Ｐゴシック" panose="020B0600070205080204" pitchFamily="34" charset="-128"/>
              </a:rPr>
              <a:t>Health</a:t>
            </a:r>
          </a:p>
          <a:p>
            <a:pPr lvl="1">
              <a:lnSpc>
                <a:spcPct val="90000"/>
              </a:lnSpc>
            </a:pPr>
            <a:r>
              <a:rPr lang="en-US" sz="4600" dirty="0" smtClean="0">
                <a:solidFill>
                  <a:srgbClr val="13131D"/>
                </a:solidFill>
                <a:ea typeface="ＭＳ Ｐゴシック" panose="020B0600070205080204" pitchFamily="34" charset="-128"/>
              </a:rPr>
              <a:t>Not sure how to use the health system</a:t>
            </a:r>
          </a:p>
          <a:p>
            <a:pPr lvl="1">
              <a:lnSpc>
                <a:spcPct val="90000"/>
              </a:lnSpc>
            </a:pPr>
            <a:r>
              <a:rPr lang="en-US" sz="4600" dirty="0" smtClean="0">
                <a:solidFill>
                  <a:srgbClr val="13131D"/>
                </a:solidFill>
                <a:ea typeface="ＭＳ Ｐゴシック" panose="020B0600070205080204" pitchFamily="34" charset="-128"/>
              </a:rPr>
              <a:t>Prescriptions, appointments, insurance coverage</a:t>
            </a:r>
            <a:br>
              <a:rPr lang="en-US" sz="4600" dirty="0" smtClean="0">
                <a:solidFill>
                  <a:srgbClr val="13131D"/>
                </a:solidFill>
                <a:ea typeface="ＭＳ Ｐゴシック" panose="020B0600070205080204" pitchFamily="34" charset="-128"/>
              </a:rPr>
            </a:br>
            <a:endParaRPr lang="en-US" sz="4600" dirty="0" smtClean="0">
              <a:solidFill>
                <a:srgbClr val="13131D"/>
              </a:solidFill>
              <a:ea typeface="ＭＳ Ｐゴシック" panose="020B0600070205080204" pitchFamily="34" charset="-128"/>
            </a:endParaRPr>
          </a:p>
          <a:p>
            <a:pPr>
              <a:lnSpc>
                <a:spcPct val="90000"/>
              </a:lnSpc>
            </a:pPr>
            <a:r>
              <a:rPr lang="en-US" sz="5100" dirty="0" smtClean="0">
                <a:solidFill>
                  <a:srgbClr val="13131D"/>
                </a:solidFill>
                <a:ea typeface="ＭＳ Ｐゴシック" panose="020B0600070205080204" pitchFamily="34" charset="-128"/>
              </a:rPr>
              <a:t>Functional</a:t>
            </a:r>
          </a:p>
          <a:p>
            <a:pPr lvl="1">
              <a:lnSpc>
                <a:spcPct val="90000"/>
              </a:lnSpc>
            </a:pPr>
            <a:r>
              <a:rPr lang="en-US" sz="4600" dirty="0">
                <a:solidFill>
                  <a:srgbClr val="13131D"/>
                </a:solidFill>
                <a:ea typeface="ＭＳ Ｐゴシック" panose="020B0600070205080204" pitchFamily="34" charset="-128"/>
              </a:rPr>
              <a:t>Ability to use reading, writing and computation at levels adequate to everyday </a:t>
            </a:r>
            <a:r>
              <a:rPr lang="en-US" sz="4600" dirty="0" smtClean="0">
                <a:solidFill>
                  <a:srgbClr val="13131D"/>
                </a:solidFill>
                <a:ea typeface="ＭＳ Ｐゴシック" panose="020B0600070205080204" pitchFamily="34" charset="-128"/>
              </a:rPr>
              <a:t>situations (checkbooks, signs, </a:t>
            </a:r>
            <a:r>
              <a:rPr lang="en-US" sz="4600" dirty="0" err="1" smtClean="0">
                <a:solidFill>
                  <a:srgbClr val="13131D"/>
                </a:solidFill>
                <a:ea typeface="ＭＳ Ｐゴシック" panose="020B0600070205080204" pitchFamily="34" charset="-128"/>
              </a:rPr>
              <a:t>etc</a:t>
            </a:r>
            <a:r>
              <a:rPr lang="en-US" sz="4600" dirty="0" smtClean="0">
                <a:solidFill>
                  <a:srgbClr val="13131D"/>
                </a:solidFill>
                <a:ea typeface="ＭＳ Ｐゴシック" panose="020B0600070205080204" pitchFamily="34" charset="-128"/>
              </a:rPr>
              <a:t>)</a:t>
            </a:r>
          </a:p>
          <a:p>
            <a:pPr marL="274320" lvl="1" indent="0">
              <a:lnSpc>
                <a:spcPct val="90000"/>
              </a:lnSpc>
              <a:buNone/>
            </a:pPr>
            <a:endParaRPr lang="en-US" sz="3600" dirty="0">
              <a:solidFill>
                <a:srgbClr val="13131D"/>
              </a:solidFill>
              <a:ea typeface="ＭＳ Ｐゴシック" panose="020B0600070205080204" pitchFamily="34" charset="-128"/>
            </a:endParaRPr>
          </a:p>
          <a:p>
            <a:pPr>
              <a:lnSpc>
                <a:spcPct val="90000"/>
              </a:lnSpc>
            </a:pPr>
            <a:endParaRPr lang="en-US" sz="4200" b="1" dirty="0" smtClean="0">
              <a:solidFill>
                <a:srgbClr val="13131D"/>
              </a:solidFill>
              <a:ea typeface="ＭＳ Ｐゴシック" panose="020B0600070205080204" pitchFamily="34" charset="-128"/>
            </a:endParaRPr>
          </a:p>
          <a:p>
            <a:pPr eaLnBrk="1" hangingPunct="1">
              <a:lnSpc>
                <a:spcPct val="90000"/>
              </a:lnSpc>
              <a:buFont typeface="Wingdings" panose="05000000000000000000" pitchFamily="2" charset="2"/>
              <a:buNone/>
            </a:pPr>
            <a:endParaRPr lang="en-US" sz="4800" b="1" dirty="0" smtClean="0">
              <a:ea typeface="ＭＳ Ｐゴシック" panose="020B0600070205080204" pitchFamily="34" charset="-128"/>
            </a:endParaRPr>
          </a:p>
          <a:p>
            <a:pPr eaLnBrk="1" hangingPunct="1">
              <a:lnSpc>
                <a:spcPct val="90000"/>
              </a:lnSpc>
              <a:buFont typeface="Wingdings" panose="05000000000000000000" pitchFamily="2" charset="2"/>
              <a:buBlip>
                <a:blip r:embed="rId3"/>
              </a:buBlip>
            </a:pPr>
            <a:endParaRPr lang="en-US" sz="3600" b="1" u="sng" dirty="0" smtClean="0">
              <a:solidFill>
                <a:srgbClr val="13131D"/>
              </a:solidFill>
              <a:ea typeface="ＭＳ Ｐゴシック" panose="020B0600070205080204" pitchFamily="34" charset="-128"/>
            </a:endParaRPr>
          </a:p>
        </p:txBody>
      </p:sp>
      <p:pic>
        <p:nvPicPr>
          <p:cNvPr id="77828" name="Picture 4" descr="brittle_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9537" y="838200"/>
            <a:ext cx="19672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662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7828"/>
                                        </p:tgtEl>
                                      </p:cBhvr>
                                    </p:animEffect>
                                    <p:animScale>
                                      <p:cBhvr>
                                        <p:cTn id="7" dur="250" autoRev="1" fill="hold"/>
                                        <p:tgtEl>
                                          <p:spTgt spid="778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ctr">
            <a:normAutofit/>
          </a:bodyPr>
          <a:lstStyle/>
          <a:p>
            <a:pPr eaLnBrk="1" hangingPunct="1"/>
            <a:r>
              <a:rPr lang="en-US" dirty="0" smtClean="0">
                <a:ea typeface="ＭＳ Ｐゴシック" panose="020B0600070205080204" pitchFamily="34" charset="-128"/>
              </a:rPr>
              <a:t>Reading: Go direct!</a:t>
            </a:r>
          </a:p>
        </p:txBody>
      </p:sp>
      <p:sp>
        <p:nvSpPr>
          <p:cNvPr id="19459" name="Rectangle 3"/>
          <p:cNvSpPr>
            <a:spLocks noGrp="1" noChangeArrowheads="1"/>
          </p:cNvSpPr>
          <p:nvPr>
            <p:ph idx="1"/>
          </p:nvPr>
        </p:nvSpPr>
        <p:spPr>
          <a:xfrm>
            <a:off x="457200" y="1371600"/>
            <a:ext cx="4777409" cy="4876800"/>
          </a:xfrm>
        </p:spPr>
        <p:txBody>
          <a:bodyPr>
            <a:normAutofit lnSpcReduction="10000"/>
          </a:bodyPr>
          <a:lstStyle/>
          <a:p>
            <a:r>
              <a:rPr lang="en-US" dirty="0" smtClean="0">
                <a:solidFill>
                  <a:srgbClr val="13131D"/>
                </a:solidFill>
                <a:ea typeface="ＭＳ Ｐゴシック" panose="020B0600070205080204" pitchFamily="34" charset="-128"/>
              </a:rPr>
              <a:t>Do you read???</a:t>
            </a:r>
          </a:p>
          <a:p>
            <a:r>
              <a:rPr lang="en-US" dirty="0" smtClean="0">
                <a:solidFill>
                  <a:srgbClr val="13131D"/>
                </a:solidFill>
                <a:ea typeface="ＭＳ Ｐゴシック" panose="020B0600070205080204" pitchFamily="34" charset="-128"/>
              </a:rPr>
              <a:t>Is this # less or more than this?</a:t>
            </a:r>
          </a:p>
          <a:p>
            <a:r>
              <a:rPr lang="en-US" dirty="0" smtClean="0">
                <a:solidFill>
                  <a:srgbClr val="13131D"/>
                </a:solidFill>
                <a:ea typeface="ＭＳ Ｐゴシック" panose="020B0600070205080204" pitchFamily="34" charset="-128"/>
              </a:rPr>
              <a:t>How much insulin do you give?</a:t>
            </a:r>
          </a:p>
          <a:p>
            <a:r>
              <a:rPr lang="en-US" dirty="0" smtClean="0">
                <a:solidFill>
                  <a:srgbClr val="13131D"/>
                </a:solidFill>
                <a:ea typeface="ＭＳ Ｐゴシック" panose="020B0600070205080204" pitchFamily="34" charset="-128"/>
              </a:rPr>
              <a:t> When you have this much sugar in your blood?? </a:t>
            </a:r>
          </a:p>
          <a:p>
            <a:r>
              <a:rPr lang="en-US" dirty="0" smtClean="0">
                <a:solidFill>
                  <a:srgbClr val="13131D"/>
                </a:solidFill>
                <a:ea typeface="ＭＳ Ｐゴシック" panose="020B0600070205080204" pitchFamily="34" charset="-128"/>
              </a:rPr>
              <a:t>Return Demo (please draw it up) </a:t>
            </a:r>
          </a:p>
        </p:txBody>
      </p:sp>
      <p:pic>
        <p:nvPicPr>
          <p:cNvPr id="81924" name="Picture 4" descr="survey_squa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609" y="1358348"/>
            <a:ext cx="3429000" cy="358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7312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nodeType="clickEffect">
                                  <p:stCondLst>
                                    <p:cond delay="0"/>
                                  </p:stCondLst>
                                  <p:childTnLst>
                                    <p:anim calcmode="lin" valueType="num">
                                      <p:cBhvr additive="base">
                                        <p:cTn id="6" dur="500"/>
                                        <p:tgtEl>
                                          <p:spTgt spid="81924"/>
                                        </p:tgtEl>
                                        <p:attrNameLst>
                                          <p:attrName>ppt_x</p:attrName>
                                        </p:attrNameLst>
                                      </p:cBhvr>
                                      <p:tavLst>
                                        <p:tav tm="0">
                                          <p:val>
                                            <p:strVal val="ppt_x"/>
                                          </p:val>
                                        </p:tav>
                                        <p:tav tm="100000">
                                          <p:val>
                                            <p:strVal val="1+ppt_w/2"/>
                                          </p:val>
                                        </p:tav>
                                      </p:tavLst>
                                    </p:anim>
                                    <p:anim calcmode="lin" valueType="num">
                                      <p:cBhvr additive="base">
                                        <p:cTn id="7" dur="500"/>
                                        <p:tgtEl>
                                          <p:spTgt spid="81924"/>
                                        </p:tgtEl>
                                        <p:attrNameLst>
                                          <p:attrName>ppt_y</p:attrName>
                                        </p:attrNameLst>
                                      </p:cBhvr>
                                      <p:tavLst>
                                        <p:tav tm="0">
                                          <p:val>
                                            <p:strVal val="ppt_y"/>
                                          </p:val>
                                        </p:tav>
                                        <p:tav tm="100000">
                                          <p:val>
                                            <p:strVal val="ppt_y"/>
                                          </p:val>
                                        </p:tav>
                                      </p:tavLst>
                                    </p:anim>
                                    <p:set>
                                      <p:cBhvr>
                                        <p:cTn id="8" dur="1" fill="hold">
                                          <p:stCondLst>
                                            <p:cond delay="499"/>
                                          </p:stCondLst>
                                        </p:cTn>
                                        <p:tgtEl>
                                          <p:spTgt spid="819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	</a:t>
            </a:r>
            <a:endParaRPr lang="en-US" dirty="0"/>
          </a:p>
        </p:txBody>
      </p:sp>
      <p:sp>
        <p:nvSpPr>
          <p:cNvPr id="3" name="Content Placeholder 2"/>
          <p:cNvSpPr>
            <a:spLocks noGrp="1"/>
          </p:cNvSpPr>
          <p:nvPr>
            <p:ph sz="quarter" idx="1"/>
          </p:nvPr>
        </p:nvSpPr>
        <p:spPr/>
        <p:txBody>
          <a:bodyPr/>
          <a:lstStyle/>
          <a:p>
            <a:r>
              <a:rPr lang="en-US" dirty="0" smtClean="0"/>
              <a:t>Which of the following strategies are best used when someone has low literacy skills?</a:t>
            </a:r>
          </a:p>
          <a:p>
            <a:pPr marL="548640" lvl="2" indent="0">
              <a:buNone/>
            </a:pPr>
            <a:r>
              <a:rPr lang="en-US" sz="3000" dirty="0" smtClean="0"/>
              <a:t>A. speak slowly and clearly</a:t>
            </a:r>
          </a:p>
          <a:p>
            <a:pPr marL="548640" lvl="2" indent="0">
              <a:buNone/>
            </a:pPr>
            <a:r>
              <a:rPr lang="en-US" sz="3000" dirty="0" smtClean="0"/>
              <a:t>B. underline key points on educational materials</a:t>
            </a:r>
          </a:p>
          <a:p>
            <a:pPr marL="548640" lvl="2" indent="0">
              <a:buNone/>
            </a:pPr>
            <a:r>
              <a:rPr lang="en-US" sz="3000" dirty="0" smtClean="0"/>
              <a:t>C. direct the teaching to the support person and encourage reinforcement.</a:t>
            </a:r>
          </a:p>
          <a:p>
            <a:pPr marL="548640" lvl="2" indent="0">
              <a:buNone/>
            </a:pPr>
            <a:r>
              <a:rPr lang="en-US" sz="3000" dirty="0" smtClean="0"/>
              <a:t>D. be concrete and focus on problem solving</a:t>
            </a:r>
            <a:endParaRPr lang="en-US" sz="3000" dirty="0"/>
          </a:p>
        </p:txBody>
      </p:sp>
    </p:spTree>
    <p:custDataLst>
      <p:tags r:id="rId1"/>
    </p:custDataLst>
    <p:extLst>
      <p:ext uri="{BB962C8B-B14F-4D97-AF65-F5344CB8AC3E}">
        <p14:creationId xmlns:p14="http://schemas.microsoft.com/office/powerpoint/2010/main" val="343672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447800"/>
          </a:xfrm>
        </p:spPr>
        <p:txBody>
          <a:bodyPr/>
          <a:lstStyle/>
          <a:p>
            <a:pPr eaLnBrk="1" hangingPunct="1"/>
            <a:r>
              <a:rPr lang="en-US" dirty="0" smtClean="0">
                <a:ea typeface="ＭＳ Ｐゴシック" panose="020B0600070205080204" pitchFamily="34" charset="-128"/>
              </a:rPr>
              <a:t>Teaching Approaches: </a:t>
            </a:r>
            <a:br>
              <a:rPr lang="en-US" dirty="0" smtClean="0">
                <a:ea typeface="ＭＳ Ｐゴシック" panose="020B0600070205080204" pitchFamily="34" charset="-128"/>
              </a:rPr>
            </a:br>
            <a:r>
              <a:rPr lang="en-US" dirty="0" smtClean="0">
                <a:ea typeface="ＭＳ Ｐゴシック" panose="020B0600070205080204" pitchFamily="34" charset="-128"/>
              </a:rPr>
              <a:t> Low Literacy</a:t>
            </a:r>
          </a:p>
        </p:txBody>
      </p:sp>
      <p:sp>
        <p:nvSpPr>
          <p:cNvPr id="82947" name="Rectangle 3"/>
          <p:cNvSpPr>
            <a:spLocks noGrp="1" noChangeArrowheads="1"/>
          </p:cNvSpPr>
          <p:nvPr>
            <p:ph idx="1"/>
          </p:nvPr>
        </p:nvSpPr>
        <p:spPr>
          <a:xfrm>
            <a:off x="457200" y="1905000"/>
            <a:ext cx="8229600" cy="4191000"/>
          </a:xfrm>
        </p:spPr>
        <p:txBody>
          <a:bodyPr>
            <a:normAutofit/>
          </a:bodyPr>
          <a:lstStyle/>
          <a:p>
            <a:pPr>
              <a:lnSpc>
                <a:spcPct val="90000"/>
              </a:lnSpc>
              <a:defRPr/>
            </a:pPr>
            <a:r>
              <a:rPr lang="en-US" sz="4000" dirty="0" smtClean="0"/>
              <a:t>Be Concrete</a:t>
            </a:r>
            <a:r>
              <a:rPr lang="en-US" sz="4000" dirty="0" smtClean="0">
                <a:effectLst>
                  <a:outerShdw blurRad="38100" dist="38100" dir="2700000" algn="tl">
                    <a:srgbClr val="C0C0C0"/>
                  </a:outerShdw>
                </a:effectLst>
              </a:rPr>
              <a:t> </a:t>
            </a:r>
          </a:p>
          <a:p>
            <a:pPr>
              <a:lnSpc>
                <a:spcPct val="90000"/>
              </a:lnSpc>
              <a:defRPr/>
            </a:pPr>
            <a:r>
              <a:rPr lang="en-US" dirty="0" smtClean="0"/>
              <a:t>Word usage (be sensitive!)</a:t>
            </a:r>
          </a:p>
          <a:p>
            <a:pPr>
              <a:lnSpc>
                <a:spcPct val="90000"/>
              </a:lnSpc>
              <a:defRPr/>
            </a:pPr>
            <a:r>
              <a:rPr lang="en-US" dirty="0" smtClean="0"/>
              <a:t>Identify 1-2 messages</a:t>
            </a:r>
          </a:p>
          <a:p>
            <a:pPr>
              <a:lnSpc>
                <a:spcPct val="90000"/>
              </a:lnSpc>
              <a:defRPr/>
            </a:pPr>
            <a:r>
              <a:rPr lang="en-US" dirty="0" smtClean="0"/>
              <a:t>Be patient, use teaching aids</a:t>
            </a:r>
          </a:p>
          <a:p>
            <a:pPr>
              <a:lnSpc>
                <a:spcPct val="90000"/>
              </a:lnSpc>
              <a:defRPr/>
            </a:pPr>
            <a:r>
              <a:rPr lang="en-US" dirty="0" smtClean="0"/>
              <a:t>Small group- problem solving</a:t>
            </a:r>
          </a:p>
          <a:p>
            <a:pPr>
              <a:lnSpc>
                <a:spcPct val="90000"/>
              </a:lnSpc>
              <a:defRPr/>
            </a:pPr>
            <a:r>
              <a:rPr lang="en-US" dirty="0" smtClean="0"/>
              <a:t>Tech level - video, computer, printed info, “apps”</a:t>
            </a:r>
          </a:p>
          <a:p>
            <a:pPr>
              <a:lnSpc>
                <a:spcPct val="90000"/>
              </a:lnSpc>
              <a:defRPr/>
            </a:pPr>
            <a:r>
              <a:rPr lang="en-US" dirty="0" smtClean="0"/>
              <a:t>Engage support people</a:t>
            </a:r>
          </a:p>
          <a:p>
            <a:pPr>
              <a:lnSpc>
                <a:spcPct val="90000"/>
              </a:lnSpc>
              <a:defRPr/>
            </a:pPr>
            <a:endParaRPr lang="en-US" dirty="0" smtClean="0"/>
          </a:p>
        </p:txBody>
      </p:sp>
      <p:sp>
        <p:nvSpPr>
          <p:cNvPr id="5" name="Oval 4"/>
          <p:cNvSpPr/>
          <p:nvPr/>
        </p:nvSpPr>
        <p:spPr>
          <a:xfrm>
            <a:off x="838200" y="3657600"/>
            <a:ext cx="1981200" cy="609600"/>
          </a:xfrm>
          <a:prstGeom prst="ellipse">
            <a:avLst/>
          </a:prstGeom>
          <a:solidFill>
            <a:schemeClr val="lt1">
              <a:alpha val="0"/>
            </a:schemeClr>
          </a:solidFill>
          <a:ln>
            <a:solidFill>
              <a:srgbClr val="6666FF">
                <a:alpha val="3000"/>
              </a:srgb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9881" y="1925053"/>
            <a:ext cx="2692908" cy="1795272"/>
          </a:xfrm>
          <a:prstGeom prst="rect">
            <a:avLst/>
          </a:prstGeom>
        </p:spPr>
      </p:pic>
    </p:spTree>
    <p:custDataLst>
      <p:tags r:id="rId1"/>
    </p:custDataLst>
    <p:extLst>
      <p:ext uri="{BB962C8B-B14F-4D97-AF65-F5344CB8AC3E}">
        <p14:creationId xmlns:p14="http://schemas.microsoft.com/office/powerpoint/2010/main" val="92469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Treatment Goals aren’t met</a:t>
            </a:r>
            <a:endParaRPr lang="en-US" dirty="0"/>
          </a:p>
        </p:txBody>
      </p:sp>
      <p:sp>
        <p:nvSpPr>
          <p:cNvPr id="3" name="Content Placeholder 2"/>
          <p:cNvSpPr>
            <a:spLocks noGrp="1"/>
          </p:cNvSpPr>
          <p:nvPr>
            <p:ph sz="quarter" idx="1"/>
          </p:nvPr>
        </p:nvSpPr>
        <p:spPr>
          <a:xfrm>
            <a:off x="457200" y="1219200"/>
            <a:ext cx="8229600" cy="5257800"/>
          </a:xfrm>
        </p:spPr>
        <p:txBody>
          <a:bodyPr>
            <a:normAutofit/>
          </a:bodyPr>
          <a:lstStyle/>
          <a:p>
            <a:r>
              <a:rPr lang="en-US" dirty="0" smtClean="0"/>
              <a:t>Reassess treatment regimen and barriers</a:t>
            </a:r>
          </a:p>
          <a:p>
            <a:pPr lvl="1"/>
            <a:r>
              <a:rPr lang="en-US" dirty="0" smtClean="0"/>
              <a:t>Literacy</a:t>
            </a:r>
          </a:p>
          <a:p>
            <a:pPr lvl="1"/>
            <a:r>
              <a:rPr lang="en-US" dirty="0" smtClean="0"/>
              <a:t>Diabetes related distress or depression</a:t>
            </a:r>
          </a:p>
          <a:p>
            <a:pPr lvl="1"/>
            <a:r>
              <a:rPr lang="en-US" dirty="0" smtClean="0"/>
              <a:t>Poverty </a:t>
            </a:r>
          </a:p>
          <a:p>
            <a:pPr lvl="1"/>
            <a:r>
              <a:rPr lang="en-US" dirty="0" smtClean="0"/>
              <a:t>Competing demands including those related to family responsibilities and dynamics</a:t>
            </a:r>
          </a:p>
          <a:p>
            <a:pPr lvl="1"/>
            <a:r>
              <a:rPr lang="en-US" dirty="0" smtClean="0"/>
              <a:t>Culturally appropriate education?</a:t>
            </a:r>
          </a:p>
          <a:p>
            <a:pPr lvl="1"/>
            <a:r>
              <a:rPr lang="en-US" dirty="0" smtClean="0"/>
              <a:t>Referral to social worker for assistance with insurance coverage</a:t>
            </a:r>
          </a:p>
          <a:p>
            <a:pPr lvl="1"/>
            <a:r>
              <a:rPr lang="en-US" dirty="0" smtClean="0"/>
              <a:t>Medication taking behavior and regimen</a:t>
            </a:r>
          </a:p>
          <a:p>
            <a:pPr lvl="1"/>
            <a:r>
              <a:rPr lang="en-US" dirty="0" smtClean="0"/>
              <a:t>Other?</a:t>
            </a:r>
          </a:p>
          <a:p>
            <a:pPr lvl="1"/>
            <a:endParaRPr lang="en-US" dirty="0"/>
          </a:p>
        </p:txBody>
      </p:sp>
    </p:spTree>
    <p:custDataLst>
      <p:tags r:id="rId1"/>
    </p:custDataLst>
    <p:extLst>
      <p:ext uri="{BB962C8B-B14F-4D97-AF65-F5344CB8AC3E}">
        <p14:creationId xmlns:p14="http://schemas.microsoft.com/office/powerpoint/2010/main" val="3862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a:stretch>
            <a:fillRect/>
          </a:stretch>
        </p:blipFill>
        <p:spPr>
          <a:xfrm>
            <a:off x="381000" y="152400"/>
            <a:ext cx="8382000" cy="5867636"/>
          </a:xfrm>
          <a:prstGeom prst="rect">
            <a:avLst/>
          </a:prstGeom>
        </p:spPr>
      </p:pic>
    </p:spTree>
    <p:custDataLst>
      <p:tags r:id="rId1"/>
    </p:custDataLst>
    <p:extLst>
      <p:ext uri="{BB962C8B-B14F-4D97-AF65-F5344CB8AC3E}">
        <p14:creationId xmlns:p14="http://schemas.microsoft.com/office/powerpoint/2010/main" val="52505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Assessment	</a:t>
            </a:r>
            <a:endParaRPr lang="en-US" dirty="0"/>
          </a:p>
        </p:txBody>
      </p:sp>
      <p:sp>
        <p:nvSpPr>
          <p:cNvPr id="3" name="Content Placeholder 2"/>
          <p:cNvSpPr>
            <a:spLocks noGrp="1"/>
          </p:cNvSpPr>
          <p:nvPr>
            <p:ph sz="quarter" idx="1"/>
          </p:nvPr>
        </p:nvSpPr>
        <p:spPr>
          <a:xfrm>
            <a:off x="457200" y="1219200"/>
            <a:ext cx="6324600" cy="4937760"/>
          </a:xfrm>
        </p:spPr>
        <p:txBody>
          <a:bodyPr>
            <a:normAutofit fontScale="92500" lnSpcReduction="10000"/>
          </a:bodyPr>
          <a:lstStyle/>
          <a:p>
            <a:r>
              <a:rPr lang="en-US" dirty="0" smtClean="0"/>
              <a:t>Include assessment of the pts psychological and social situation as part of the ongoing medical management of diabetes</a:t>
            </a:r>
          </a:p>
          <a:p>
            <a:r>
              <a:rPr lang="en-US" dirty="0" smtClean="0"/>
              <a:t>Psychosocial screening may include:</a:t>
            </a:r>
          </a:p>
          <a:p>
            <a:pPr lvl="1"/>
            <a:r>
              <a:rPr lang="en-US" dirty="0" smtClean="0"/>
              <a:t>Attitudes about diabetes</a:t>
            </a:r>
          </a:p>
          <a:p>
            <a:pPr lvl="1"/>
            <a:r>
              <a:rPr lang="en-US" dirty="0" smtClean="0"/>
              <a:t>Expectations of medical management and outcomes</a:t>
            </a:r>
          </a:p>
          <a:p>
            <a:pPr lvl="1"/>
            <a:r>
              <a:rPr lang="en-US" dirty="0" smtClean="0"/>
              <a:t>Affect/ mood and quality of life</a:t>
            </a:r>
          </a:p>
          <a:p>
            <a:pPr lvl="1"/>
            <a:r>
              <a:rPr lang="en-US" dirty="0" smtClean="0"/>
              <a:t>Available resources (financial, social, emotional)</a:t>
            </a:r>
          </a:p>
          <a:p>
            <a:pPr lvl="1"/>
            <a:r>
              <a:rPr lang="en-US" dirty="0" smtClean="0"/>
              <a:t>Psychiatric history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4724400"/>
            <a:ext cx="3143250" cy="1508760"/>
          </a:xfrm>
          <a:prstGeom prst="rect">
            <a:avLst/>
          </a:prstGeom>
        </p:spPr>
      </p:pic>
    </p:spTree>
    <p:custDataLst>
      <p:tags r:id="rId1"/>
    </p:custDataLst>
    <p:extLst>
      <p:ext uri="{BB962C8B-B14F-4D97-AF65-F5344CB8AC3E}">
        <p14:creationId xmlns:p14="http://schemas.microsoft.com/office/powerpoint/2010/main" val="147204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20040"/>
            <a:ext cx="8229600" cy="899160"/>
          </a:xfrm>
        </p:spPr>
        <p:txBody>
          <a:bodyPr anchor="ctr"/>
          <a:lstStyle/>
          <a:p>
            <a:pPr eaLnBrk="1" hangingPunct="1"/>
            <a:r>
              <a:rPr lang="en-US" dirty="0" smtClean="0">
                <a:ea typeface="ＭＳ Ｐゴシック" panose="020B0600070205080204" pitchFamily="34" charset="-128"/>
              </a:rPr>
              <a:t>Assessment Factors:</a:t>
            </a:r>
          </a:p>
        </p:txBody>
      </p:sp>
      <p:sp>
        <p:nvSpPr>
          <p:cNvPr id="12291" name="Rectangle 3"/>
          <p:cNvSpPr>
            <a:spLocks noGrp="1" noChangeArrowheads="1"/>
          </p:cNvSpPr>
          <p:nvPr>
            <p:ph idx="1"/>
          </p:nvPr>
        </p:nvSpPr>
        <p:spPr>
          <a:xfrm>
            <a:off x="739775" y="1295400"/>
            <a:ext cx="5203825" cy="5638800"/>
          </a:xfrm>
        </p:spPr>
        <p:txBody>
          <a:bodyPr>
            <a:normAutofit/>
          </a:bodyPr>
          <a:lstStyle/>
          <a:p>
            <a:pPr eaLnBrk="1" hangingPunct="1">
              <a:lnSpc>
                <a:spcPct val="90000"/>
              </a:lnSpc>
              <a:buFont typeface="Wingdings" panose="05000000000000000000" pitchFamily="2" charset="2"/>
              <a:buNone/>
            </a:pPr>
            <a:r>
              <a:rPr lang="en-US" sz="2600" b="1" dirty="0" smtClean="0">
                <a:solidFill>
                  <a:srgbClr val="13131D"/>
                </a:solidFill>
                <a:ea typeface="ＭＳ Ｐゴシック" panose="020B0600070205080204" pitchFamily="34" charset="-128"/>
              </a:rPr>
              <a:t>Stress response and coping strategies are based on:</a:t>
            </a:r>
          </a:p>
          <a:p>
            <a:pPr>
              <a:lnSpc>
                <a:spcPct val="90000"/>
              </a:lnSpc>
            </a:pPr>
            <a:r>
              <a:rPr lang="en-US" sz="2600" dirty="0" smtClean="0">
                <a:ea typeface="ＭＳ Ｐゴシック" panose="020B0600070205080204" pitchFamily="34" charset="-128"/>
              </a:rPr>
              <a:t>Health beliefs</a:t>
            </a:r>
          </a:p>
          <a:p>
            <a:pPr>
              <a:lnSpc>
                <a:spcPct val="90000"/>
              </a:lnSpc>
            </a:pPr>
            <a:r>
              <a:rPr lang="en-US" sz="2600" dirty="0" smtClean="0">
                <a:ea typeface="ＭＳ Ｐゴシック" panose="020B0600070205080204" pitchFamily="34" charset="-128"/>
              </a:rPr>
              <a:t>Perceptions</a:t>
            </a:r>
          </a:p>
          <a:p>
            <a:pPr>
              <a:lnSpc>
                <a:spcPct val="90000"/>
              </a:lnSpc>
            </a:pPr>
            <a:r>
              <a:rPr lang="en-US" sz="2600" dirty="0" smtClean="0">
                <a:ea typeface="ＭＳ Ｐゴシック" panose="020B0600070205080204" pitchFamily="34" charset="-128"/>
              </a:rPr>
              <a:t>Cultural* traditions, family system.</a:t>
            </a:r>
          </a:p>
          <a:p>
            <a:pPr>
              <a:lnSpc>
                <a:spcPct val="90000"/>
              </a:lnSpc>
            </a:pPr>
            <a:r>
              <a:rPr lang="en-US" sz="2600" dirty="0" smtClean="0">
                <a:ea typeface="ＭＳ Ｐゴシック" panose="020B0600070205080204" pitchFamily="34" charset="-128"/>
              </a:rPr>
              <a:t>Social*, religious and employment influences</a:t>
            </a:r>
          </a:p>
          <a:p>
            <a:pPr>
              <a:lnSpc>
                <a:spcPct val="90000"/>
              </a:lnSpc>
            </a:pPr>
            <a:r>
              <a:rPr lang="en-US" sz="2600" dirty="0" smtClean="0">
                <a:ea typeface="ＭＳ Ｐゴシック" panose="020B0600070205080204" pitchFamily="34" charset="-128"/>
              </a:rPr>
              <a:t>Personal factors: attitudes, cognitive factors, literacy, learning styles</a:t>
            </a:r>
          </a:p>
          <a:p>
            <a:pPr>
              <a:lnSpc>
                <a:spcPct val="90000"/>
              </a:lnSpc>
            </a:pPr>
            <a:r>
              <a:rPr lang="en-US" sz="2600" dirty="0" smtClean="0">
                <a:ea typeface="ＭＳ Ｐゴシック" panose="020B0600070205080204" pitchFamily="34" charset="-128"/>
              </a:rPr>
              <a:t>Psychosocial factors</a:t>
            </a:r>
          </a:p>
          <a:p>
            <a:pPr marL="0" indent="0" eaLnBrk="1" hangingPunct="1">
              <a:lnSpc>
                <a:spcPct val="90000"/>
              </a:lnSpc>
              <a:buNone/>
            </a:pPr>
            <a:endParaRPr lang="en-US" dirty="0" smtClean="0">
              <a:solidFill>
                <a:srgbClr val="CC3300"/>
              </a:solidFill>
              <a:ea typeface="ＭＳ Ｐゴシック" panose="020B0600070205080204" pitchFamily="34" charset="-128"/>
            </a:endParaRPr>
          </a:p>
          <a:p>
            <a:pPr eaLnBrk="1" hangingPunct="1">
              <a:lnSpc>
                <a:spcPct val="90000"/>
              </a:lnSpc>
              <a:buFont typeface="Wingdings" panose="05000000000000000000" pitchFamily="2" charset="2"/>
              <a:buNone/>
            </a:pPr>
            <a:endParaRPr lang="en-US" dirty="0" smtClean="0">
              <a:solidFill>
                <a:srgbClr val="CC3300"/>
              </a:solidFill>
              <a:ea typeface="ＭＳ Ｐゴシック" panose="020B0600070205080204" pitchFamily="34" charset="-128"/>
            </a:endParaRPr>
          </a:p>
          <a:p>
            <a:pPr eaLnBrk="1" hangingPunct="1">
              <a:lnSpc>
                <a:spcPct val="90000"/>
              </a:lnSpc>
              <a:buFont typeface="Wingdings" panose="05000000000000000000" pitchFamily="2" charset="2"/>
              <a:buBlip>
                <a:blip r:embed="rId3"/>
              </a:buBlip>
            </a:pPr>
            <a:endParaRPr lang="en-US" dirty="0" smtClean="0">
              <a:solidFill>
                <a:srgbClr val="CC3300"/>
              </a:solidFill>
              <a:ea typeface="ＭＳ Ｐゴシック" panose="020B0600070205080204" pitchFamily="34" charset="-128"/>
            </a:endParaRPr>
          </a:p>
        </p:txBody>
      </p:sp>
      <p:pic>
        <p:nvPicPr>
          <p:cNvPr id="4" name="Picture 3" descr="HANDS ON H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17653" y="1295400"/>
            <a:ext cx="2697051" cy="3677796"/>
          </a:xfrm>
          <a:prstGeom prst="rect">
            <a:avLst/>
          </a:prstGeom>
          <a:noFill/>
        </p:spPr>
      </p:pic>
    </p:spTree>
    <p:custDataLst>
      <p:tags r:id="rId1"/>
    </p:custDataLst>
    <p:extLst>
      <p:ext uri="{BB962C8B-B14F-4D97-AF65-F5344CB8AC3E}">
        <p14:creationId xmlns:p14="http://schemas.microsoft.com/office/powerpoint/2010/main" val="192851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41312"/>
            <a:ext cx="8229600" cy="1106487"/>
          </a:xfrm>
        </p:spPr>
        <p:txBody>
          <a:bodyPr>
            <a:normAutofit/>
          </a:bodyPr>
          <a:lstStyle/>
          <a:p>
            <a:pPr eaLnBrk="1" hangingPunct="1"/>
            <a:r>
              <a:rPr lang="en-US" sz="2800" u="sng" dirty="0" smtClean="0">
                <a:ea typeface="ＭＳ Ｐゴシック" panose="020B0600070205080204" pitchFamily="34" charset="-128"/>
              </a:rPr>
              <a:t>*</a:t>
            </a:r>
            <a:r>
              <a:rPr lang="en-US" sz="3200" u="sng" dirty="0" smtClean="0">
                <a:ea typeface="ＭＳ Ｐゴシック" panose="020B0600070205080204" pitchFamily="34" charset="-128"/>
              </a:rPr>
              <a:t>Cultural Sensitivity TOOL</a:t>
            </a:r>
            <a:r>
              <a:rPr lang="en-US" sz="3200" dirty="0" smtClean="0">
                <a:solidFill>
                  <a:schemeClr val="tx1"/>
                </a:solidFill>
                <a:ea typeface="ＭＳ Ｐゴシック" panose="020B0600070205080204" pitchFamily="34" charset="-128"/>
              </a:rPr>
              <a:t>: </a:t>
            </a:r>
            <a:r>
              <a:rPr lang="en-US" sz="3200" dirty="0" smtClean="0">
                <a:ea typeface="ＭＳ Ｐゴシック" panose="020B0600070205080204" pitchFamily="34" charset="-128"/>
              </a:rPr>
              <a:t>Asking Questions: clear, accepting manner…</a:t>
            </a:r>
            <a:r>
              <a:rPr lang="en-US" sz="3200" u="sng" dirty="0" smtClean="0">
                <a:ea typeface="ＭＳ Ｐゴシック" panose="020B0600070205080204" pitchFamily="34" charset="-128"/>
              </a:rPr>
              <a:t>ask </a:t>
            </a:r>
            <a:r>
              <a:rPr lang="en-US" sz="3200" b="1" u="sng" dirty="0" smtClean="0">
                <a:solidFill>
                  <a:srgbClr val="000000"/>
                </a:solidFill>
                <a:ea typeface="ＭＳ Ｐゴシック" panose="020B0600070205080204" pitchFamily="34" charset="-128"/>
              </a:rPr>
              <a:t>what</a:t>
            </a:r>
            <a:r>
              <a:rPr lang="en-US" sz="3200" dirty="0" smtClean="0">
                <a:solidFill>
                  <a:srgbClr val="000000"/>
                </a:solidFill>
                <a:ea typeface="ＭＳ Ｐゴシック" panose="020B0600070205080204" pitchFamily="34" charset="-128"/>
              </a:rPr>
              <a:t> </a:t>
            </a:r>
            <a:r>
              <a:rPr lang="en-US" sz="3200" dirty="0" smtClean="0">
                <a:ea typeface="ＭＳ Ｐゴシック" panose="020B0600070205080204" pitchFamily="34" charset="-128"/>
              </a:rPr>
              <a:t>…</a:t>
            </a:r>
          </a:p>
        </p:txBody>
      </p:sp>
      <p:sp>
        <p:nvSpPr>
          <p:cNvPr id="24579" name="Rectangle 3"/>
          <p:cNvSpPr>
            <a:spLocks noGrp="1" noChangeArrowheads="1"/>
          </p:cNvSpPr>
          <p:nvPr>
            <p:ph idx="1"/>
          </p:nvPr>
        </p:nvSpPr>
        <p:spPr>
          <a:xfrm>
            <a:off x="533400" y="1676400"/>
            <a:ext cx="8229600" cy="5181600"/>
          </a:xfrm>
        </p:spPr>
        <p:txBody>
          <a:bodyPr>
            <a:normAutofit/>
          </a:bodyPr>
          <a:lstStyle/>
          <a:p>
            <a:r>
              <a:rPr lang="en-US" sz="3600" dirty="0" smtClean="0">
                <a:solidFill>
                  <a:schemeClr val="tx1"/>
                </a:solidFill>
                <a:ea typeface="ＭＳ Ｐゴシック" panose="020B0600070205080204" pitchFamily="34" charset="-128"/>
              </a:rPr>
              <a:t>is important to </a:t>
            </a:r>
            <a:r>
              <a:rPr lang="en-US" sz="3600" u="sng" dirty="0" smtClean="0">
                <a:solidFill>
                  <a:srgbClr val="D02020"/>
                </a:solidFill>
                <a:ea typeface="ＭＳ Ｐゴシック" panose="020B0600070205080204" pitchFamily="34" charset="-128"/>
              </a:rPr>
              <a:t>you?</a:t>
            </a:r>
          </a:p>
          <a:p>
            <a:r>
              <a:rPr lang="en-US" sz="3600" dirty="0" smtClean="0">
                <a:solidFill>
                  <a:srgbClr val="000000"/>
                </a:solidFill>
                <a:ea typeface="ＭＳ Ｐゴシック" panose="020B0600070205080204" pitchFamily="34" charset="-128"/>
              </a:rPr>
              <a:t>do </a:t>
            </a:r>
            <a:r>
              <a:rPr lang="en-US" sz="3600" dirty="0" smtClean="0">
                <a:solidFill>
                  <a:srgbClr val="CC3300"/>
                </a:solidFill>
                <a:ea typeface="ＭＳ Ｐゴシック" panose="020B0600070205080204" pitchFamily="34" charset="-128"/>
              </a:rPr>
              <a:t>you</a:t>
            </a:r>
            <a:r>
              <a:rPr lang="en-US" sz="3600" dirty="0" smtClean="0">
                <a:solidFill>
                  <a:srgbClr val="000000"/>
                </a:solidFill>
                <a:ea typeface="ＭＳ Ｐゴシック" panose="020B0600070205080204" pitchFamily="34" charset="-128"/>
              </a:rPr>
              <a:t> think of </a:t>
            </a:r>
            <a:r>
              <a:rPr lang="en-US" sz="3600" u="sng" dirty="0" smtClean="0">
                <a:solidFill>
                  <a:srgbClr val="D02020"/>
                </a:solidFill>
                <a:ea typeface="ＭＳ Ｐゴシック" panose="020B0600070205080204" pitchFamily="34" charset="-128"/>
              </a:rPr>
              <a:t>your</a:t>
            </a:r>
            <a:r>
              <a:rPr lang="en-US" sz="3600" u="sng" dirty="0" smtClean="0">
                <a:ea typeface="ＭＳ Ｐゴシック" panose="020B0600070205080204" pitchFamily="34" charset="-128"/>
              </a:rPr>
              <a:t> </a:t>
            </a:r>
            <a:r>
              <a:rPr lang="en-US" sz="3600" dirty="0" smtClean="0">
                <a:solidFill>
                  <a:schemeClr val="tx1"/>
                </a:solidFill>
                <a:ea typeface="ＭＳ Ｐゴシック" panose="020B0600070205080204" pitchFamily="34" charset="-128"/>
              </a:rPr>
              <a:t>diabetes?</a:t>
            </a:r>
          </a:p>
          <a:p>
            <a:r>
              <a:rPr lang="en-US" sz="3600" dirty="0" smtClean="0">
                <a:solidFill>
                  <a:srgbClr val="000000"/>
                </a:solidFill>
                <a:ea typeface="ＭＳ Ｐゴシック" panose="020B0600070205080204" pitchFamily="34" charset="-128"/>
              </a:rPr>
              <a:t>the best way to communicate with </a:t>
            </a:r>
            <a:r>
              <a:rPr lang="en-US" sz="3600" u="sng" dirty="0" smtClean="0">
                <a:solidFill>
                  <a:srgbClr val="FF0000"/>
                </a:solidFill>
                <a:ea typeface="ＭＳ Ｐゴシック" panose="020B0600070205080204" pitchFamily="34" charset="-128"/>
              </a:rPr>
              <a:t>you</a:t>
            </a:r>
            <a:r>
              <a:rPr lang="en-US" sz="3600" dirty="0" smtClean="0">
                <a:ea typeface="ＭＳ Ｐゴシック" panose="020B0600070205080204" pitchFamily="34" charset="-128"/>
              </a:rPr>
              <a:t>?</a:t>
            </a:r>
          </a:p>
          <a:p>
            <a:r>
              <a:rPr lang="en-US" sz="3600" dirty="0" smtClean="0">
                <a:solidFill>
                  <a:srgbClr val="000000"/>
                </a:solidFill>
                <a:ea typeface="ＭＳ Ｐゴシック" panose="020B0600070205080204" pitchFamily="34" charset="-128"/>
              </a:rPr>
              <a:t>are</a:t>
            </a:r>
            <a:r>
              <a:rPr lang="en-US" sz="3600" dirty="0" smtClean="0">
                <a:ea typeface="ＭＳ Ｐゴシック" panose="020B0600070205080204" pitchFamily="34" charset="-128"/>
              </a:rPr>
              <a:t> </a:t>
            </a:r>
            <a:r>
              <a:rPr lang="en-US" sz="3600" u="sng" dirty="0" smtClean="0">
                <a:solidFill>
                  <a:srgbClr val="D02020"/>
                </a:solidFill>
                <a:ea typeface="ＭＳ Ｐゴシック" panose="020B0600070205080204" pitchFamily="34" charset="-128"/>
              </a:rPr>
              <a:t>your</a:t>
            </a:r>
            <a:r>
              <a:rPr lang="en-US" sz="3600" dirty="0" smtClean="0">
                <a:ea typeface="ＭＳ Ｐゴシック" panose="020B0600070205080204" pitchFamily="34" charset="-128"/>
              </a:rPr>
              <a:t> </a:t>
            </a:r>
            <a:r>
              <a:rPr lang="en-US" sz="3600" dirty="0" smtClean="0">
                <a:solidFill>
                  <a:srgbClr val="000000"/>
                </a:solidFill>
                <a:ea typeface="ＭＳ Ｐゴシック" panose="020B0600070205080204" pitchFamily="34" charset="-128"/>
              </a:rPr>
              <a:t>goals and expectations?</a:t>
            </a:r>
          </a:p>
          <a:p>
            <a:r>
              <a:rPr lang="en-US" sz="3600" dirty="0" smtClean="0">
                <a:solidFill>
                  <a:srgbClr val="000000"/>
                </a:solidFill>
                <a:ea typeface="ＭＳ Ｐゴシック" panose="020B0600070205080204" pitchFamily="34" charset="-128"/>
              </a:rPr>
              <a:t>are</a:t>
            </a:r>
            <a:r>
              <a:rPr lang="en-US" sz="3600" dirty="0" smtClean="0">
                <a:solidFill>
                  <a:srgbClr val="D02020"/>
                </a:solidFill>
                <a:ea typeface="ＭＳ Ｐゴシック" panose="020B0600070205080204" pitchFamily="34" charset="-128"/>
              </a:rPr>
              <a:t> </a:t>
            </a:r>
            <a:r>
              <a:rPr lang="en-US" sz="3600" u="sng" dirty="0" smtClean="0">
                <a:solidFill>
                  <a:srgbClr val="D02020"/>
                </a:solidFill>
                <a:ea typeface="ＭＳ Ｐゴシック" panose="020B0600070205080204" pitchFamily="34" charset="-128"/>
              </a:rPr>
              <a:t>your</a:t>
            </a:r>
            <a:r>
              <a:rPr lang="en-US" sz="3600" dirty="0" smtClean="0">
                <a:ea typeface="ＭＳ Ｐゴシック" panose="020B0600070205080204" pitchFamily="34" charset="-128"/>
              </a:rPr>
              <a:t> </a:t>
            </a:r>
            <a:r>
              <a:rPr lang="en-US" sz="3600" dirty="0" smtClean="0">
                <a:solidFill>
                  <a:srgbClr val="000000"/>
                </a:solidFill>
                <a:ea typeface="ＭＳ Ｐゴシック" panose="020B0600070205080204" pitchFamily="34" charset="-128"/>
              </a:rPr>
              <a:t>Personal beliefs and values?</a:t>
            </a:r>
          </a:p>
          <a:p>
            <a:r>
              <a:rPr lang="en-US" sz="3600" dirty="0" smtClean="0">
                <a:solidFill>
                  <a:srgbClr val="000000"/>
                </a:solidFill>
                <a:ea typeface="ＭＳ Ｐゴシック" panose="020B0600070205080204" pitchFamily="34" charset="-128"/>
              </a:rPr>
              <a:t>ar</a:t>
            </a:r>
            <a:r>
              <a:rPr lang="en-US" sz="3600" dirty="0" smtClean="0">
                <a:ea typeface="ＭＳ Ｐゴシック" panose="020B0600070205080204" pitchFamily="34" charset="-128"/>
              </a:rPr>
              <a:t>e </a:t>
            </a:r>
            <a:r>
              <a:rPr lang="en-US" sz="3600" u="sng" dirty="0" smtClean="0">
                <a:solidFill>
                  <a:srgbClr val="D02020"/>
                </a:solidFill>
                <a:ea typeface="ＭＳ Ｐゴシック" panose="020B0600070205080204" pitchFamily="34" charset="-128"/>
              </a:rPr>
              <a:t>your</a:t>
            </a:r>
            <a:r>
              <a:rPr lang="en-US" sz="3600" dirty="0" smtClean="0">
                <a:ea typeface="ＭＳ Ｐゴシック" panose="020B0600070205080204" pitchFamily="34" charset="-128"/>
              </a:rPr>
              <a:t> </a:t>
            </a:r>
            <a:r>
              <a:rPr lang="en-US" sz="3600" dirty="0" smtClean="0">
                <a:solidFill>
                  <a:srgbClr val="000000"/>
                </a:solidFill>
                <a:ea typeface="ＭＳ Ｐゴシック" panose="020B0600070205080204" pitchFamily="34" charset="-128"/>
              </a:rPr>
              <a:t>Cultural and religious practices?</a:t>
            </a:r>
          </a:p>
          <a:p>
            <a:r>
              <a:rPr lang="en-US" sz="3600" dirty="0" smtClean="0">
                <a:solidFill>
                  <a:srgbClr val="000000"/>
                </a:solidFill>
                <a:ea typeface="ＭＳ Ｐゴシック" panose="020B0600070205080204" pitchFamily="34" charset="-128"/>
              </a:rPr>
              <a:t>How ARE </a:t>
            </a:r>
            <a:r>
              <a:rPr lang="en-US" sz="3600" u="sng" dirty="0" smtClean="0">
                <a:solidFill>
                  <a:srgbClr val="FF0000"/>
                </a:solidFill>
                <a:ea typeface="ＭＳ Ｐゴシック" panose="020B0600070205080204" pitchFamily="34" charset="-128"/>
              </a:rPr>
              <a:t>you feeling </a:t>
            </a:r>
            <a:r>
              <a:rPr lang="en-US" sz="3600" dirty="0" smtClean="0">
                <a:solidFill>
                  <a:srgbClr val="000000"/>
                </a:solidFill>
                <a:ea typeface="ＭＳ Ｐゴシック" panose="020B0600070205080204" pitchFamily="34" charset="-128"/>
              </a:rPr>
              <a:t>about all of this?</a:t>
            </a:r>
          </a:p>
          <a:p>
            <a:endParaRPr lang="en-US" sz="3600" dirty="0" smtClean="0">
              <a:ea typeface="ＭＳ Ｐゴシック" panose="020B0600070205080204" pitchFamily="34" charset="-128"/>
            </a:endParaRPr>
          </a:p>
        </p:txBody>
      </p:sp>
      <p:sp>
        <p:nvSpPr>
          <p:cNvPr id="24580" name="Text Box 7"/>
          <p:cNvSpPr txBox="1">
            <a:spLocks noChangeArrowheads="1"/>
          </p:cNvSpPr>
          <p:nvPr/>
        </p:nvSpPr>
        <p:spPr bwMode="auto">
          <a:xfrm>
            <a:off x="974725" y="341313"/>
            <a:ext cx="7254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Tree>
    <p:custDataLst>
      <p:tags r:id="rId1"/>
    </p:custDataLst>
    <p:extLst>
      <p:ext uri="{BB962C8B-B14F-4D97-AF65-F5344CB8AC3E}">
        <p14:creationId xmlns:p14="http://schemas.microsoft.com/office/powerpoint/2010/main" val="96813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 Factors</a:t>
            </a:r>
            <a:endParaRPr lang="en-US" dirty="0"/>
          </a:p>
        </p:txBody>
      </p:sp>
      <p:sp>
        <p:nvSpPr>
          <p:cNvPr id="5" name="Content Placeholder 4"/>
          <p:cNvSpPr>
            <a:spLocks noGrp="1"/>
          </p:cNvSpPr>
          <p:nvPr>
            <p:ph sz="quarter" idx="1"/>
          </p:nvPr>
        </p:nvSpPr>
        <p:spPr/>
        <p:txBody>
          <a:bodyPr/>
          <a:lstStyle/>
          <a:p>
            <a:r>
              <a:rPr lang="en-US" dirty="0">
                <a:solidFill>
                  <a:srgbClr val="13131D"/>
                </a:solidFill>
                <a:ea typeface="ＭＳ Ｐゴシック" panose="020B0600070205080204" pitchFamily="34" charset="-128"/>
              </a:rPr>
              <a:t>Developmental age and stage</a:t>
            </a:r>
          </a:p>
          <a:p>
            <a:r>
              <a:rPr lang="en-US" dirty="0">
                <a:solidFill>
                  <a:srgbClr val="13131D"/>
                </a:solidFill>
                <a:ea typeface="ＭＳ Ｐゴシック" panose="020B0600070205080204" pitchFamily="34" charset="-128"/>
              </a:rPr>
              <a:t>Finances</a:t>
            </a:r>
          </a:p>
          <a:p>
            <a:r>
              <a:rPr lang="en-US" dirty="0">
                <a:solidFill>
                  <a:srgbClr val="13131D"/>
                </a:solidFill>
                <a:ea typeface="ＭＳ Ｐゴシック" panose="020B0600070205080204" pitchFamily="34" charset="-128"/>
              </a:rPr>
              <a:t>Environment (transportation, location, safety)</a:t>
            </a:r>
          </a:p>
          <a:p>
            <a:endParaRPr lang="en-US" dirty="0"/>
          </a:p>
        </p:txBody>
      </p:sp>
      <p:pic>
        <p:nvPicPr>
          <p:cNvPr id="7" name="Picture 3" descr="trying to learn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4791076" y="1447800"/>
            <a:ext cx="3759200" cy="2819400"/>
          </a:xfrm>
          <a:noFill/>
        </p:spPr>
      </p:pic>
    </p:spTree>
    <p:custDataLst>
      <p:tags r:id="rId1"/>
    </p:custDataLst>
    <p:extLst>
      <p:ext uri="{BB962C8B-B14F-4D97-AF65-F5344CB8AC3E}">
        <p14:creationId xmlns:p14="http://schemas.microsoft.com/office/powerpoint/2010/main" val="252618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Change the Care System – Focus on Quality of Care delivered</a:t>
            </a:r>
            <a:endParaRPr lang="en-US" sz="3200" dirty="0"/>
          </a:p>
        </p:txBody>
      </p:sp>
      <p:sp>
        <p:nvSpPr>
          <p:cNvPr id="3" name="Content Placeholder 2"/>
          <p:cNvSpPr>
            <a:spLocks noGrp="1"/>
          </p:cNvSpPr>
          <p:nvPr>
            <p:ph sz="quarter" idx="1"/>
          </p:nvPr>
        </p:nvSpPr>
        <p:spPr>
          <a:xfrm>
            <a:off x="152400" y="1143000"/>
            <a:ext cx="5029200" cy="5285874"/>
          </a:xfrm>
        </p:spPr>
        <p:txBody>
          <a:bodyPr>
            <a:normAutofit lnSpcReduction="10000"/>
          </a:bodyPr>
          <a:lstStyle/>
          <a:p>
            <a:pPr lvl="1"/>
            <a:r>
              <a:rPr lang="en-US" sz="3200" dirty="0"/>
              <a:t>O</a:t>
            </a:r>
            <a:r>
              <a:rPr lang="en-US" sz="3200" dirty="0" smtClean="0"/>
              <a:t>ptimal diabetes management requires:</a:t>
            </a:r>
          </a:p>
          <a:p>
            <a:pPr lvl="2"/>
            <a:r>
              <a:rPr lang="en-US" sz="2800" dirty="0" smtClean="0"/>
              <a:t> organized, systematic approach</a:t>
            </a:r>
          </a:p>
          <a:p>
            <a:pPr lvl="2"/>
            <a:r>
              <a:rPr lang="en-US" sz="2800" dirty="0" smtClean="0"/>
              <a:t>involvement of a coordinated team of dedicated health care professionals,</a:t>
            </a:r>
          </a:p>
          <a:p>
            <a:pPr lvl="2"/>
            <a:r>
              <a:rPr lang="en-US" sz="2800" dirty="0" smtClean="0"/>
              <a:t>working in an environment where patient centered high quality care is a priority.</a:t>
            </a:r>
          </a:p>
          <a:p>
            <a:pPr lvl="1"/>
            <a:endParaRPr lang="en-US" sz="3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34144"/>
            <a:ext cx="3810000" cy="2537756"/>
          </a:xfrm>
          <a:prstGeom prst="rect">
            <a:avLst/>
          </a:prstGeom>
        </p:spPr>
      </p:pic>
    </p:spTree>
    <p:custDataLst>
      <p:tags r:id="rId1"/>
    </p:custDataLst>
    <p:extLst>
      <p:ext uri="{BB962C8B-B14F-4D97-AF65-F5344CB8AC3E}">
        <p14:creationId xmlns:p14="http://schemas.microsoft.com/office/powerpoint/2010/main" val="83747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838200"/>
          </a:xfrm>
        </p:spPr>
        <p:txBody>
          <a:bodyPr anchor="ctr">
            <a:normAutofit/>
          </a:bodyPr>
          <a:lstStyle/>
          <a:p>
            <a:pPr eaLnBrk="1" hangingPunct="1"/>
            <a:r>
              <a:rPr lang="en-US" dirty="0" smtClean="0">
                <a:ea typeface="ＭＳ Ｐゴシック" panose="020B0600070205080204" pitchFamily="34" charset="-128"/>
              </a:rPr>
              <a:t>Assess:  Capabilities/limits</a:t>
            </a:r>
          </a:p>
        </p:txBody>
      </p:sp>
      <p:sp>
        <p:nvSpPr>
          <p:cNvPr id="14339" name="Rectangle 3"/>
          <p:cNvSpPr>
            <a:spLocks noGrp="1" noChangeArrowheads="1"/>
          </p:cNvSpPr>
          <p:nvPr>
            <p:ph idx="1"/>
          </p:nvPr>
        </p:nvSpPr>
        <p:spPr>
          <a:xfrm>
            <a:off x="477078" y="1295400"/>
            <a:ext cx="5542722" cy="4419600"/>
          </a:xfrm>
        </p:spPr>
        <p:txBody>
          <a:bodyPr>
            <a:noAutofit/>
          </a:bodyPr>
          <a:lstStyle/>
          <a:p>
            <a:pPr>
              <a:lnSpc>
                <a:spcPct val="80000"/>
              </a:lnSpc>
              <a:buClr>
                <a:schemeClr val="tx1"/>
              </a:buClr>
            </a:pPr>
            <a:r>
              <a:rPr lang="en-US" sz="3600" dirty="0" smtClean="0">
                <a:solidFill>
                  <a:srgbClr val="13131D"/>
                </a:solidFill>
                <a:ea typeface="ＭＳ Ｐゴシック" panose="020B0600070205080204" pitchFamily="34" charset="-128"/>
              </a:rPr>
              <a:t>Physical: </a:t>
            </a:r>
            <a:endParaRPr lang="en-US" sz="3600" dirty="0">
              <a:solidFill>
                <a:srgbClr val="13131D"/>
              </a:solidFill>
              <a:ea typeface="ＭＳ Ｐゴシック" panose="020B0600070205080204" pitchFamily="34" charset="-128"/>
            </a:endParaRPr>
          </a:p>
          <a:p>
            <a:pPr lvl="1">
              <a:lnSpc>
                <a:spcPct val="80000"/>
              </a:lnSpc>
              <a:buClr>
                <a:schemeClr val="tx1"/>
              </a:buClr>
            </a:pPr>
            <a:r>
              <a:rPr lang="en-US" sz="3200" dirty="0" smtClean="0">
                <a:solidFill>
                  <a:srgbClr val="13131D"/>
                </a:solidFill>
                <a:ea typeface="ＭＳ Ｐゴシック" panose="020B0600070205080204" pitchFamily="34" charset="-128"/>
              </a:rPr>
              <a:t>Visual/ hearing/ , psycho-motor, meter, group environ, injection</a:t>
            </a:r>
          </a:p>
          <a:p>
            <a:pPr>
              <a:lnSpc>
                <a:spcPct val="80000"/>
              </a:lnSpc>
            </a:pPr>
            <a:r>
              <a:rPr lang="en-US" sz="3600" dirty="0" smtClean="0">
                <a:ea typeface="ＭＳ Ｐゴシック" panose="020B0600070205080204" pitchFamily="34" charset="-128"/>
              </a:rPr>
              <a:t>Substance Abuse</a:t>
            </a:r>
          </a:p>
          <a:p>
            <a:pPr lvl="1">
              <a:lnSpc>
                <a:spcPct val="80000"/>
              </a:lnSpc>
            </a:pPr>
            <a:r>
              <a:rPr lang="en-US" sz="3200" dirty="0" smtClean="0">
                <a:ea typeface="ＭＳ Ｐゴシック" panose="020B0600070205080204" pitchFamily="34" charset="-128"/>
              </a:rPr>
              <a:t>Alcohol, tobacco, caffeine, illicit drugs</a:t>
            </a:r>
          </a:p>
          <a:p>
            <a:pPr>
              <a:lnSpc>
                <a:spcPct val="80000"/>
              </a:lnSpc>
            </a:pPr>
            <a:r>
              <a:rPr lang="en-US" sz="3600" dirty="0" smtClean="0">
                <a:ea typeface="ＭＳ Ｐゴシック" panose="020B0600070205080204" pitchFamily="34" charset="-128"/>
              </a:rPr>
              <a:t>Support System, who, when, where</a:t>
            </a:r>
            <a:r>
              <a:rPr lang="en-US" sz="3600" u="sng" dirty="0" smtClean="0">
                <a:ea typeface="ＭＳ Ｐゴシック" panose="020B0600070205080204" pitchFamily="34" charset="-128"/>
              </a:rPr>
              <a:t>…)</a:t>
            </a:r>
          </a:p>
        </p:txBody>
      </p:sp>
      <p:pic>
        <p:nvPicPr>
          <p:cNvPr id="2" name="Picture 1"/>
          <p:cNvPicPr>
            <a:picLocks noChangeAspect="1"/>
          </p:cNvPicPr>
          <p:nvPr/>
        </p:nvPicPr>
        <p:blipFill>
          <a:blip r:embed="rId3"/>
          <a:stretch>
            <a:fillRect/>
          </a:stretch>
        </p:blipFill>
        <p:spPr>
          <a:xfrm>
            <a:off x="5895975" y="1372942"/>
            <a:ext cx="2790825" cy="4362450"/>
          </a:xfrm>
          <a:prstGeom prst="rect">
            <a:avLst/>
          </a:prstGeom>
        </p:spPr>
      </p:pic>
    </p:spTree>
    <p:custDataLst>
      <p:tags r:id="rId1"/>
    </p:custDataLst>
    <p:extLst>
      <p:ext uri="{BB962C8B-B14F-4D97-AF65-F5344CB8AC3E}">
        <p14:creationId xmlns:p14="http://schemas.microsoft.com/office/powerpoint/2010/main" val="41761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990600"/>
          </a:xfrm>
        </p:spPr>
        <p:txBody>
          <a:bodyPr anchor="ctr">
            <a:normAutofit/>
          </a:bodyPr>
          <a:lstStyle/>
          <a:p>
            <a:pPr eaLnBrk="1" hangingPunct="1"/>
            <a:r>
              <a:rPr lang="en-US" sz="4000" dirty="0" smtClean="0">
                <a:ea typeface="ＭＳ Ｐゴシック" panose="020B0600070205080204" pitchFamily="34" charset="-128"/>
              </a:rPr>
              <a:t>*Social Support Assessment Tool </a:t>
            </a:r>
          </a:p>
        </p:txBody>
      </p:sp>
      <p:sp>
        <p:nvSpPr>
          <p:cNvPr id="26627" name="Rectangle 3"/>
          <p:cNvSpPr>
            <a:spLocks noGrp="1" noChangeArrowheads="1"/>
          </p:cNvSpPr>
          <p:nvPr>
            <p:ph idx="1"/>
          </p:nvPr>
        </p:nvSpPr>
        <p:spPr>
          <a:xfrm>
            <a:off x="457200" y="1371600"/>
            <a:ext cx="8686800" cy="4533900"/>
          </a:xfrm>
        </p:spPr>
        <p:txBody>
          <a:bodyPr>
            <a:normAutofit lnSpcReduction="10000"/>
          </a:bodyPr>
          <a:lstStyle/>
          <a:p>
            <a:pPr eaLnBrk="1" hangingPunct="1">
              <a:lnSpc>
                <a:spcPct val="90000"/>
              </a:lnSpc>
              <a:buFont typeface="Wingdings" panose="05000000000000000000" pitchFamily="2" charset="2"/>
              <a:buNone/>
            </a:pPr>
            <a:r>
              <a:rPr lang="en-US" sz="4000" u="sng" dirty="0" smtClean="0">
                <a:solidFill>
                  <a:srgbClr val="CC3300"/>
                </a:solidFill>
                <a:ea typeface="ＭＳ Ｐゴシック" panose="020B0600070205080204" pitchFamily="34" charset="-128"/>
              </a:rPr>
              <a:t>Who helps you</a:t>
            </a:r>
            <a:r>
              <a:rPr lang="en-US" sz="4000" dirty="0" smtClean="0">
                <a:solidFill>
                  <a:srgbClr val="CC3300"/>
                </a:solidFill>
                <a:ea typeface="ＭＳ Ｐゴシック" panose="020B0600070205080204" pitchFamily="34" charset="-128"/>
              </a:rPr>
              <a:t>?</a:t>
            </a:r>
            <a:r>
              <a:rPr lang="en-US" sz="4000" dirty="0" smtClean="0">
                <a:solidFill>
                  <a:srgbClr val="13131D"/>
                </a:solidFill>
                <a:ea typeface="ＭＳ Ｐゴシック" panose="020B0600070205080204" pitchFamily="34" charset="-128"/>
              </a:rPr>
              <a:t> </a:t>
            </a:r>
          </a:p>
          <a:p>
            <a:pPr>
              <a:lnSpc>
                <a:spcPct val="90000"/>
              </a:lnSpc>
            </a:pPr>
            <a:r>
              <a:rPr lang="en-US" sz="3600" dirty="0" smtClean="0">
                <a:solidFill>
                  <a:schemeClr val="tx1"/>
                </a:solidFill>
                <a:ea typeface="ＭＳ Ｐゴシック" panose="020B0600070205080204" pitchFamily="34" charset="-128"/>
              </a:rPr>
              <a:t>With practical or emotional support ?</a:t>
            </a:r>
          </a:p>
          <a:p>
            <a:pPr>
              <a:lnSpc>
                <a:spcPct val="90000"/>
              </a:lnSpc>
            </a:pPr>
            <a:r>
              <a:rPr lang="en-US" sz="3600" u="sng" dirty="0" smtClean="0">
                <a:solidFill>
                  <a:srgbClr val="CC3300"/>
                </a:solidFill>
                <a:ea typeface="ＭＳ Ｐゴシック" panose="020B0600070205080204" pitchFamily="34" charset="-128"/>
              </a:rPr>
              <a:t>Who</a:t>
            </a:r>
            <a:r>
              <a:rPr lang="en-US" sz="3600" dirty="0" smtClean="0">
                <a:ea typeface="ＭＳ Ｐゴシック" panose="020B0600070205080204" pitchFamily="34" charset="-128"/>
              </a:rPr>
              <a:t> </a:t>
            </a:r>
            <a:r>
              <a:rPr lang="en-US" sz="3600" dirty="0" smtClean="0">
                <a:solidFill>
                  <a:srgbClr val="000000"/>
                </a:solidFill>
                <a:ea typeface="ＭＳ Ｐゴシック" panose="020B0600070205080204" pitchFamily="34" charset="-128"/>
              </a:rPr>
              <a:t>makes it harder?</a:t>
            </a:r>
          </a:p>
          <a:p>
            <a:pPr>
              <a:lnSpc>
                <a:spcPct val="90000"/>
              </a:lnSpc>
            </a:pPr>
            <a:r>
              <a:rPr lang="en-US" sz="3600" dirty="0" smtClean="0">
                <a:solidFill>
                  <a:srgbClr val="000000"/>
                </a:solidFill>
                <a:ea typeface="ＭＳ Ｐゴシック" panose="020B0600070205080204" pitchFamily="34" charset="-128"/>
              </a:rPr>
              <a:t>What would </a:t>
            </a:r>
            <a:r>
              <a:rPr lang="en-US" sz="3600" u="sng" dirty="0" smtClean="0">
                <a:solidFill>
                  <a:srgbClr val="CC3300"/>
                </a:solidFill>
                <a:ea typeface="ＭＳ Ｐゴシック" panose="020B0600070205080204" pitchFamily="34" charset="-128"/>
              </a:rPr>
              <a:t>you like</a:t>
            </a:r>
            <a:r>
              <a:rPr lang="en-US" sz="3600" dirty="0" smtClean="0">
                <a:ea typeface="ＭＳ Ｐゴシック" panose="020B0600070205080204" pitchFamily="34" charset="-128"/>
              </a:rPr>
              <a:t> </a:t>
            </a:r>
            <a:r>
              <a:rPr lang="en-US" sz="3600" dirty="0" smtClean="0">
                <a:solidFill>
                  <a:srgbClr val="000000"/>
                </a:solidFill>
                <a:ea typeface="ＭＳ Ｐゴシック" panose="020B0600070205080204" pitchFamily="34" charset="-128"/>
              </a:rPr>
              <a:t>in support for day-to-day?</a:t>
            </a:r>
          </a:p>
          <a:p>
            <a:pPr>
              <a:lnSpc>
                <a:spcPct val="90000"/>
              </a:lnSpc>
            </a:pPr>
            <a:r>
              <a:rPr lang="en-US" sz="3600" dirty="0" smtClean="0">
                <a:solidFill>
                  <a:srgbClr val="000000"/>
                </a:solidFill>
                <a:ea typeface="ＭＳ Ｐゴシック" panose="020B0600070205080204" pitchFamily="34" charset="-128"/>
              </a:rPr>
              <a:t>One thing </a:t>
            </a:r>
            <a:r>
              <a:rPr lang="en-US" sz="3600" u="sng" dirty="0" smtClean="0">
                <a:solidFill>
                  <a:srgbClr val="CC3300"/>
                </a:solidFill>
                <a:ea typeface="ＭＳ Ｐゴシック" panose="020B0600070205080204" pitchFamily="34" charset="-128"/>
              </a:rPr>
              <a:t>you could do</a:t>
            </a:r>
            <a:r>
              <a:rPr lang="en-US" sz="3600" dirty="0" smtClean="0">
                <a:ea typeface="ＭＳ Ｐゴシック" panose="020B0600070205080204" pitchFamily="34" charset="-128"/>
              </a:rPr>
              <a:t> </a:t>
            </a:r>
            <a:r>
              <a:rPr lang="en-US" sz="3600" dirty="0" smtClean="0">
                <a:solidFill>
                  <a:srgbClr val="000000"/>
                </a:solidFill>
                <a:ea typeface="ＭＳ Ｐゴシック" panose="020B0600070205080204" pitchFamily="34" charset="-128"/>
              </a:rPr>
              <a:t>so you will get the support?</a:t>
            </a:r>
          </a:p>
          <a:p>
            <a:pPr>
              <a:lnSpc>
                <a:spcPct val="90000"/>
              </a:lnSpc>
            </a:pPr>
            <a:r>
              <a:rPr lang="en-US" sz="3600" dirty="0" smtClean="0">
                <a:solidFill>
                  <a:srgbClr val="000000"/>
                </a:solidFill>
                <a:ea typeface="ＭＳ Ｐゴシック" panose="020B0600070205080204" pitchFamily="34" charset="-128"/>
              </a:rPr>
              <a:t>What</a:t>
            </a:r>
            <a:r>
              <a:rPr lang="en-US" sz="3600" dirty="0" smtClean="0">
                <a:ea typeface="ＭＳ Ｐゴシック" panose="020B0600070205080204" pitchFamily="34" charset="-128"/>
              </a:rPr>
              <a:t> </a:t>
            </a:r>
            <a:r>
              <a:rPr lang="en-US" sz="3600" u="sng" dirty="0" smtClean="0">
                <a:solidFill>
                  <a:srgbClr val="CC3300"/>
                </a:solidFill>
                <a:ea typeface="ＭＳ Ｐゴシック" panose="020B0600070205080204" pitchFamily="34" charset="-128"/>
              </a:rPr>
              <a:t>can I do</a:t>
            </a:r>
            <a:r>
              <a:rPr lang="en-US" sz="3600" dirty="0" smtClean="0">
                <a:ea typeface="ＭＳ Ｐゴシック" panose="020B0600070205080204" pitchFamily="34" charset="-128"/>
              </a:rPr>
              <a:t> </a:t>
            </a:r>
            <a:r>
              <a:rPr lang="en-US" sz="3600" dirty="0" smtClean="0">
                <a:solidFill>
                  <a:srgbClr val="000000"/>
                </a:solidFill>
                <a:ea typeface="ＭＳ Ｐゴシック" panose="020B0600070205080204" pitchFamily="34" charset="-128"/>
              </a:rPr>
              <a:t>to help you get the support you want?</a:t>
            </a:r>
          </a:p>
          <a:p>
            <a:pPr eaLnBrk="1" hangingPunct="1">
              <a:lnSpc>
                <a:spcPct val="90000"/>
              </a:lnSpc>
              <a:buFont typeface="Wingdings" panose="05000000000000000000" pitchFamily="2" charset="2"/>
              <a:buBlip>
                <a:blip r:embed="rId3"/>
              </a:buBlip>
            </a:pPr>
            <a:endParaRPr lang="en-US" sz="4800" dirty="0" smtClean="0">
              <a:solidFill>
                <a:srgbClr val="FFFF66"/>
              </a:solidFill>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143594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1295400"/>
          </a:xfrm>
        </p:spPr>
        <p:txBody>
          <a:bodyPr anchor="ctr">
            <a:normAutofit/>
          </a:bodyPr>
          <a:lstStyle/>
          <a:p>
            <a:pPr eaLnBrk="1" hangingPunct="1"/>
            <a:r>
              <a:rPr lang="en-US" dirty="0" smtClean="0">
                <a:ea typeface="ＭＳ Ｐゴシック" panose="020B0600070205080204" pitchFamily="34" charset="-128"/>
              </a:rPr>
              <a:t>Types of Social Support</a:t>
            </a:r>
            <a:br>
              <a:rPr lang="en-US" dirty="0" smtClean="0">
                <a:ea typeface="ＭＳ Ｐゴシック" panose="020B0600070205080204" pitchFamily="34" charset="-128"/>
              </a:rPr>
            </a:br>
            <a:r>
              <a:rPr lang="en-US" sz="3100" dirty="0" smtClean="0">
                <a:ea typeface="ＭＳ Ｐゴシック" panose="020B0600070205080204" pitchFamily="34" charset="-128"/>
              </a:rPr>
              <a:t>(virtual or live)</a:t>
            </a:r>
            <a:endParaRPr lang="en-US" sz="1800" dirty="0" smtClean="0">
              <a:ea typeface="ＭＳ Ｐゴシック" panose="020B0600070205080204" pitchFamily="34" charset="-128"/>
            </a:endParaRPr>
          </a:p>
        </p:txBody>
      </p:sp>
      <p:sp>
        <p:nvSpPr>
          <p:cNvPr id="28675" name="Rectangle 3"/>
          <p:cNvSpPr>
            <a:spLocks noGrp="1" noChangeArrowheads="1"/>
          </p:cNvSpPr>
          <p:nvPr>
            <p:ph sz="half" idx="1"/>
          </p:nvPr>
        </p:nvSpPr>
        <p:spPr>
          <a:xfrm>
            <a:off x="609600" y="1716157"/>
            <a:ext cx="3886200" cy="3962400"/>
          </a:xfrm>
        </p:spPr>
        <p:txBody>
          <a:bodyPr>
            <a:noAutofit/>
          </a:bodyPr>
          <a:lstStyle/>
          <a:p>
            <a:r>
              <a:rPr lang="en-US" sz="2800" b="1" u="sng" dirty="0" smtClean="0">
                <a:solidFill>
                  <a:srgbClr val="13131D"/>
                </a:solidFill>
                <a:ea typeface="ＭＳ Ｐゴシック" panose="020B0600070205080204" pitchFamily="34" charset="-128"/>
              </a:rPr>
              <a:t>Emotional support</a:t>
            </a:r>
          </a:p>
          <a:p>
            <a:pPr lvl="1" eaLnBrk="1" hangingPunct="1">
              <a:buFont typeface="Wingdings" panose="05000000000000000000" pitchFamily="2" charset="2"/>
              <a:buChar char="n"/>
            </a:pPr>
            <a:r>
              <a:rPr lang="en-US" sz="2800" dirty="0" smtClean="0">
                <a:solidFill>
                  <a:srgbClr val="13131D"/>
                </a:solidFill>
                <a:ea typeface="ＭＳ Ｐゴシック" panose="020B0600070205080204" pitchFamily="34" charset="-128"/>
              </a:rPr>
              <a:t>Caring, empathy, love, trust----most importan</a:t>
            </a:r>
            <a:r>
              <a:rPr lang="en-US" sz="2800" dirty="0" smtClean="0">
                <a:ea typeface="ＭＳ Ｐゴシック" panose="020B0600070205080204" pitchFamily="34" charset="-128"/>
              </a:rPr>
              <a:t>t  </a:t>
            </a:r>
          </a:p>
          <a:p>
            <a:pPr marL="274320" lvl="1" indent="0" eaLnBrk="1" hangingPunct="1">
              <a:buNone/>
            </a:pPr>
            <a:r>
              <a:rPr lang="en-US" sz="2800" dirty="0">
                <a:ea typeface="ＭＳ Ｐゴシック" panose="020B0600070205080204" pitchFamily="34" charset="-128"/>
              </a:rPr>
              <a:t> </a:t>
            </a:r>
            <a:r>
              <a:rPr lang="en-US" sz="2800" dirty="0" smtClean="0">
                <a:ea typeface="ＭＳ Ｐゴシック" panose="020B0600070205080204" pitchFamily="34" charset="-128"/>
              </a:rPr>
              <a:t>  ( </a:t>
            </a:r>
            <a:r>
              <a:rPr lang="en-US" sz="2800" dirty="0" smtClean="0">
                <a:solidFill>
                  <a:srgbClr val="D02020"/>
                </a:solidFill>
                <a:ea typeface="ＭＳ Ｐゴシック" panose="020B0600070205080204" pitchFamily="34" charset="-128"/>
              </a:rPr>
              <a:t>perceived </a:t>
            </a:r>
            <a:r>
              <a:rPr lang="en-US" sz="2800" dirty="0" smtClean="0">
                <a:ea typeface="ＭＳ Ｐゴシック" panose="020B0600070205080204" pitchFamily="34" charset="-128"/>
              </a:rPr>
              <a:t>)</a:t>
            </a:r>
          </a:p>
          <a:p>
            <a:r>
              <a:rPr lang="en-US" sz="2800" b="1" u="sng" dirty="0" smtClean="0">
                <a:solidFill>
                  <a:srgbClr val="13131D"/>
                </a:solidFill>
                <a:ea typeface="ＭＳ Ｐゴシック" panose="020B0600070205080204" pitchFamily="34" charset="-128"/>
              </a:rPr>
              <a:t>Informational support</a:t>
            </a:r>
          </a:p>
          <a:p>
            <a:pPr lvl="1" eaLnBrk="1" hangingPunct="1">
              <a:buFont typeface="Wingdings" panose="05000000000000000000" pitchFamily="2" charset="2"/>
              <a:buChar char="n"/>
            </a:pPr>
            <a:r>
              <a:rPr lang="en-US" sz="2800" dirty="0" smtClean="0">
                <a:solidFill>
                  <a:srgbClr val="13131D"/>
                </a:solidFill>
                <a:ea typeface="ＭＳ Ｐゴシック" panose="020B0600070205080204" pitchFamily="34" charset="-128"/>
              </a:rPr>
              <a:t>provided during time of stress-problem solving, chat, blog, apps</a:t>
            </a:r>
          </a:p>
          <a:p>
            <a:endParaRPr lang="en-US" sz="2800" dirty="0" smtClean="0">
              <a:ea typeface="ＭＳ Ｐゴシック" panose="020B0600070205080204" pitchFamily="34" charset="-128"/>
            </a:endParaRPr>
          </a:p>
        </p:txBody>
      </p:sp>
      <p:sp>
        <p:nvSpPr>
          <p:cNvPr id="28676" name="Rectangle 4"/>
          <p:cNvSpPr>
            <a:spLocks noGrp="1" noChangeArrowheads="1"/>
          </p:cNvSpPr>
          <p:nvPr>
            <p:ph sz="half" idx="2"/>
          </p:nvPr>
        </p:nvSpPr>
        <p:spPr>
          <a:xfrm>
            <a:off x="4793974" y="1849507"/>
            <a:ext cx="3886200" cy="3695700"/>
          </a:xfrm>
        </p:spPr>
        <p:txBody>
          <a:bodyPr>
            <a:normAutofit lnSpcReduction="10000"/>
          </a:bodyPr>
          <a:lstStyle/>
          <a:p>
            <a:r>
              <a:rPr lang="en-US" sz="2800" b="1" u="sng" dirty="0" smtClean="0">
                <a:solidFill>
                  <a:srgbClr val="13131D"/>
                </a:solidFill>
                <a:ea typeface="ＭＳ Ｐゴシック" panose="020B0600070205080204" pitchFamily="34" charset="-128"/>
              </a:rPr>
              <a:t>Instrumental support</a:t>
            </a:r>
          </a:p>
          <a:p>
            <a:pPr lvl="1" eaLnBrk="1" hangingPunct="1">
              <a:buFont typeface="Wingdings" panose="05000000000000000000" pitchFamily="2" charset="2"/>
              <a:buChar char="n"/>
            </a:pPr>
            <a:r>
              <a:rPr lang="en-US" sz="2800" dirty="0" smtClean="0">
                <a:solidFill>
                  <a:srgbClr val="13131D"/>
                </a:solidFill>
                <a:ea typeface="ＭＳ Ｐゴシック" panose="020B0600070205080204" pitchFamily="34" charset="-128"/>
              </a:rPr>
              <a:t>goods/services--- “help” / Apps</a:t>
            </a:r>
          </a:p>
          <a:p>
            <a:pPr lvl="1" eaLnBrk="1" hangingPunct="1">
              <a:buFont typeface="Wingdings" panose="05000000000000000000" pitchFamily="2" charset="2"/>
              <a:buChar char="n"/>
            </a:pPr>
            <a:endParaRPr lang="en-US" sz="2800" dirty="0" smtClean="0">
              <a:solidFill>
                <a:srgbClr val="13131D"/>
              </a:solidFill>
              <a:ea typeface="ＭＳ Ｐゴシック" panose="020B0600070205080204" pitchFamily="34" charset="-128"/>
            </a:endParaRPr>
          </a:p>
          <a:p>
            <a:pPr lvl="1" eaLnBrk="1" hangingPunct="1">
              <a:buFont typeface="Wingdings" panose="05000000000000000000" pitchFamily="2" charset="2"/>
              <a:buChar char="n"/>
            </a:pPr>
            <a:endParaRPr lang="en-US" sz="2800" dirty="0" smtClean="0">
              <a:solidFill>
                <a:srgbClr val="13131D"/>
              </a:solidFill>
              <a:ea typeface="ＭＳ Ｐゴシック" panose="020B0600070205080204" pitchFamily="34" charset="-128"/>
            </a:endParaRPr>
          </a:p>
          <a:p>
            <a:r>
              <a:rPr lang="en-US" sz="2800" b="1" u="sng" dirty="0" err="1" smtClean="0">
                <a:solidFill>
                  <a:srgbClr val="13131D"/>
                </a:solidFill>
                <a:ea typeface="ＭＳ Ｐゴシック" panose="020B0600070205080204" pitchFamily="34" charset="-128"/>
              </a:rPr>
              <a:t>Affirmational</a:t>
            </a:r>
            <a:r>
              <a:rPr lang="en-US" sz="2800" b="1" u="sng" dirty="0" smtClean="0">
                <a:solidFill>
                  <a:srgbClr val="13131D"/>
                </a:solidFill>
                <a:ea typeface="ＭＳ Ｐゴシック" panose="020B0600070205080204" pitchFamily="34" charset="-128"/>
              </a:rPr>
              <a:t> support</a:t>
            </a:r>
          </a:p>
          <a:p>
            <a:pPr lvl="1" eaLnBrk="1" hangingPunct="1">
              <a:buFont typeface="Wingdings" panose="05000000000000000000" pitchFamily="2" charset="2"/>
              <a:buChar char="n"/>
            </a:pPr>
            <a:r>
              <a:rPr lang="en-US" sz="2800" dirty="0" smtClean="0">
                <a:solidFill>
                  <a:srgbClr val="13131D"/>
                </a:solidFill>
                <a:ea typeface="ＭＳ Ｐゴシック" panose="020B0600070205080204" pitchFamily="34" charset="-128"/>
              </a:rPr>
              <a:t>affirming acts or statements</a:t>
            </a:r>
          </a:p>
          <a:p>
            <a:endParaRPr lang="en-US" sz="2800" dirty="0" smtClean="0">
              <a:ea typeface="ＭＳ Ｐゴシック" panose="020B0600070205080204" pitchFamily="34" charset="-128"/>
            </a:endParaRPr>
          </a:p>
        </p:txBody>
      </p:sp>
      <p:graphicFrame>
        <p:nvGraphicFramePr>
          <p:cNvPr id="35845" name="Object 2"/>
          <p:cNvGraphicFramePr>
            <a:graphicFrameLocks noChangeAspect="1"/>
          </p:cNvGraphicFramePr>
          <p:nvPr>
            <p:extLst/>
          </p:nvPr>
        </p:nvGraphicFramePr>
        <p:xfrm>
          <a:off x="6934200" y="420757"/>
          <a:ext cx="1268413" cy="1295400"/>
        </p:xfrm>
        <a:graphic>
          <a:graphicData uri="http://schemas.openxmlformats.org/presentationml/2006/ole">
            <mc:AlternateContent xmlns:mc="http://schemas.openxmlformats.org/markup-compatibility/2006">
              <mc:Choice xmlns:v="urn:schemas-microsoft-com:vml" Requires="v">
                <p:oleObj spid="_x0000_s84999" name="Clip" r:id="rId5" imgW="1474927" imgH="1506931" progId="">
                  <p:embed/>
                </p:oleObj>
              </mc:Choice>
              <mc:Fallback>
                <p:oleObj name="Clip" r:id="rId5" imgW="1474927" imgH="150693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20757"/>
                        <a:ext cx="1268413" cy="1295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94111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1000" fill="hold"/>
                                        <p:tgtEl>
                                          <p:spTgt spid="35845"/>
                                        </p:tgtEl>
                                        <p:attrNameLst>
                                          <p:attrName>ppt_x</p:attrName>
                                        </p:attrNameLst>
                                      </p:cBhvr>
                                      <p:tavLst>
                                        <p:tav tm="0">
                                          <p:val>
                                            <p:strVal val="1+#ppt_w/2"/>
                                          </p:val>
                                        </p:tav>
                                        <p:tav tm="100000">
                                          <p:val>
                                            <p:strVal val="#ppt_x"/>
                                          </p:val>
                                        </p:tav>
                                      </p:tavLst>
                                    </p:anim>
                                    <p:anim calcmode="lin" valueType="num">
                                      <p:cBhvr additive="base">
                                        <p:cTn id="8" dur="1000" fill="hold"/>
                                        <p:tgtEl>
                                          <p:spTgt spid="358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229600" cy="990600"/>
          </a:xfrm>
        </p:spPr>
        <p:txBody>
          <a:bodyPr anchor="ctr"/>
          <a:lstStyle/>
          <a:p>
            <a:pPr eaLnBrk="1" hangingPunct="1"/>
            <a:r>
              <a:rPr lang="en-US" dirty="0" smtClean="0">
                <a:ea typeface="ＭＳ Ｐゴシック" panose="020B0600070205080204" pitchFamily="34" charset="-128"/>
              </a:rPr>
              <a:t>Assess: Learning Style:</a:t>
            </a:r>
          </a:p>
        </p:txBody>
      </p:sp>
      <p:sp>
        <p:nvSpPr>
          <p:cNvPr id="21507" name="Rectangle 3"/>
          <p:cNvSpPr>
            <a:spLocks noGrp="1" noChangeArrowheads="1"/>
          </p:cNvSpPr>
          <p:nvPr>
            <p:ph idx="1"/>
          </p:nvPr>
        </p:nvSpPr>
        <p:spPr>
          <a:xfrm>
            <a:off x="457200" y="1447800"/>
            <a:ext cx="3657600" cy="4419600"/>
          </a:xfrm>
        </p:spPr>
        <p:txBody>
          <a:bodyPr>
            <a:normAutofit/>
          </a:bodyPr>
          <a:lstStyle/>
          <a:p>
            <a:r>
              <a:rPr lang="en-US" sz="4000" dirty="0" smtClean="0">
                <a:solidFill>
                  <a:srgbClr val="13131D"/>
                </a:solidFill>
                <a:ea typeface="ＭＳ Ｐゴシック" panose="020B0600070205080204" pitchFamily="34" charset="-128"/>
              </a:rPr>
              <a:t>Method: read, listen, discuss</a:t>
            </a:r>
          </a:p>
          <a:p>
            <a:pPr lvl="1"/>
            <a:r>
              <a:rPr lang="en-US" sz="2800" u="sng" dirty="0" smtClean="0">
                <a:solidFill>
                  <a:srgbClr val="13131D"/>
                </a:solidFill>
                <a:ea typeface="ＭＳ Ｐゴシック" panose="020B0600070205080204" pitchFamily="34" charset="-128"/>
              </a:rPr>
              <a:t>Sensors</a:t>
            </a:r>
            <a:r>
              <a:rPr lang="en-US" sz="2800" dirty="0" smtClean="0">
                <a:solidFill>
                  <a:srgbClr val="13131D"/>
                </a:solidFill>
                <a:ea typeface="ＭＳ Ｐゴシック" panose="020B0600070205080204" pitchFamily="34" charset="-128"/>
              </a:rPr>
              <a:t>: problem solving: demo.</a:t>
            </a:r>
          </a:p>
          <a:p>
            <a:pPr lvl="1"/>
            <a:r>
              <a:rPr lang="en-US" sz="2800" u="sng" dirty="0" smtClean="0">
                <a:solidFill>
                  <a:srgbClr val="13131D"/>
                </a:solidFill>
                <a:ea typeface="ＭＳ Ｐゴシック" panose="020B0600070205080204" pitchFamily="34" charset="-128"/>
              </a:rPr>
              <a:t>Feelers</a:t>
            </a:r>
            <a:r>
              <a:rPr lang="en-US" sz="2800" dirty="0" smtClean="0">
                <a:solidFill>
                  <a:srgbClr val="13131D"/>
                </a:solidFill>
                <a:ea typeface="ＭＳ Ｐゴシック" panose="020B0600070205080204" pitchFamily="34" charset="-128"/>
              </a:rPr>
              <a:t>: listening, discussion</a:t>
            </a:r>
          </a:p>
          <a:p>
            <a:pPr lvl="1"/>
            <a:r>
              <a:rPr lang="en-US" sz="2800" u="sng" dirty="0" smtClean="0">
                <a:solidFill>
                  <a:srgbClr val="13131D"/>
                </a:solidFill>
                <a:ea typeface="ＭＳ Ｐゴシック" panose="020B0600070205080204" pitchFamily="34" charset="-128"/>
              </a:rPr>
              <a:t>Thinkers</a:t>
            </a:r>
            <a:r>
              <a:rPr lang="en-US" sz="2800" dirty="0" smtClean="0">
                <a:solidFill>
                  <a:srgbClr val="13131D"/>
                </a:solidFill>
                <a:ea typeface="ＭＳ Ｐゴシック" panose="020B0600070205080204" pitchFamily="34" charset="-128"/>
              </a:rPr>
              <a:t>: Facts…lecture</a:t>
            </a:r>
          </a:p>
          <a:p>
            <a:pPr lvl="1" eaLnBrk="1" hangingPunct="1">
              <a:buFont typeface="Wingdings" panose="05000000000000000000" pitchFamily="2" charset="2"/>
              <a:buChar char="n"/>
            </a:pPr>
            <a:endParaRPr lang="en-US" sz="2400" dirty="0" smtClean="0">
              <a:solidFill>
                <a:srgbClr val="13131D"/>
              </a:solidFill>
              <a:ea typeface="ＭＳ Ｐゴシック" panose="020B0600070205080204" pitchFamily="34" charset="-128"/>
            </a:endParaRPr>
          </a:p>
          <a:p>
            <a:pPr lvl="1"/>
            <a:endParaRPr lang="en-US" dirty="0" smtClean="0">
              <a:solidFill>
                <a:srgbClr val="13131D"/>
              </a:solidFill>
              <a:ea typeface="ＭＳ Ｐゴシック" panose="020B0600070205080204" pitchFamily="34" charset="-128"/>
            </a:endParaRPr>
          </a:p>
        </p:txBody>
      </p:sp>
      <p:pic>
        <p:nvPicPr>
          <p:cNvPr id="2" name="Picture 1"/>
          <p:cNvPicPr>
            <a:picLocks noChangeAspect="1"/>
          </p:cNvPicPr>
          <p:nvPr/>
        </p:nvPicPr>
        <p:blipFill>
          <a:blip r:embed="rId3"/>
          <a:stretch>
            <a:fillRect/>
          </a:stretch>
        </p:blipFill>
        <p:spPr>
          <a:xfrm>
            <a:off x="4306148" y="1447800"/>
            <a:ext cx="4399970" cy="3505200"/>
          </a:xfrm>
          <a:prstGeom prst="rect">
            <a:avLst/>
          </a:prstGeom>
        </p:spPr>
      </p:pic>
    </p:spTree>
    <p:custDataLst>
      <p:tags r:id="rId1"/>
    </p:custDataLst>
    <p:extLst>
      <p:ext uri="{BB962C8B-B14F-4D97-AF65-F5344CB8AC3E}">
        <p14:creationId xmlns:p14="http://schemas.microsoft.com/office/powerpoint/2010/main" val="38981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0" dur="500"/>
                                        <p:tgtEl>
                                          <p:spTgt spid="21507">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3" dur="500"/>
                                        <p:tgtEl>
                                          <p:spTgt spid="21507">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slide(fromBottom)">
                                      <p:cBhvr>
                                        <p:cTn id="16"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Routine </a:t>
            </a:r>
            <a:r>
              <a:rPr lang="en-US" smtClean="0"/>
              <a:t>Mental Health Screening</a:t>
            </a:r>
            <a:r>
              <a:rPr lang="en-US" dirty="0" smtClean="0"/>
              <a:t>	</a:t>
            </a:r>
            <a:endParaRPr lang="en-US" dirty="0"/>
          </a:p>
        </p:txBody>
      </p:sp>
      <p:sp>
        <p:nvSpPr>
          <p:cNvPr id="3" name="Content Placeholder 2"/>
          <p:cNvSpPr>
            <a:spLocks noGrp="1"/>
          </p:cNvSpPr>
          <p:nvPr>
            <p:ph sz="quarter" idx="1"/>
          </p:nvPr>
        </p:nvSpPr>
        <p:spPr>
          <a:xfrm>
            <a:off x="412124" y="1219200"/>
            <a:ext cx="6674476" cy="4937760"/>
          </a:xfrm>
        </p:spPr>
        <p:txBody>
          <a:bodyPr/>
          <a:lstStyle/>
          <a:p>
            <a:r>
              <a:rPr lang="en-US" dirty="0" smtClean="0"/>
              <a:t>Depression – affects 20-25% of DM</a:t>
            </a:r>
          </a:p>
          <a:p>
            <a:pPr lvl="1"/>
            <a:r>
              <a:rPr lang="en-US" dirty="0" smtClean="0"/>
              <a:t>Increases risk of MI and mortality</a:t>
            </a:r>
          </a:p>
          <a:p>
            <a:pPr lvl="1"/>
            <a:r>
              <a:rPr lang="en-US" dirty="0" smtClean="0"/>
              <a:t>High priority  to screen and treat for those over 65</a:t>
            </a:r>
          </a:p>
          <a:p>
            <a:pPr lvl="1"/>
            <a:r>
              <a:rPr lang="en-US" dirty="0" smtClean="0"/>
              <a:t>Provide a collaborative care approach to treat depression</a:t>
            </a:r>
            <a:endParaRPr lang="en-US" dirty="0"/>
          </a:p>
          <a:p>
            <a:pPr lvl="1"/>
            <a:r>
              <a:rPr lang="en-US" dirty="0" smtClean="0"/>
              <a:t> Diabetes related distress (18-45% of pts)</a:t>
            </a:r>
          </a:p>
          <a:p>
            <a:r>
              <a:rPr lang="en-US" dirty="0" smtClean="0"/>
              <a:t>Anxiety</a:t>
            </a:r>
          </a:p>
          <a:p>
            <a:r>
              <a:rPr lang="en-US" dirty="0" smtClean="0"/>
              <a:t>Eating disorders (Dana will discuss)</a:t>
            </a:r>
          </a:p>
          <a:p>
            <a:r>
              <a:rPr lang="en-US" dirty="0" smtClean="0"/>
              <a:t>Cognitive impairment</a:t>
            </a:r>
            <a:endParaRPr lang="en-US" dirty="0"/>
          </a:p>
        </p:txBody>
      </p:sp>
      <p:pic>
        <p:nvPicPr>
          <p:cNvPr id="4" name="Picture 3"/>
          <p:cNvPicPr>
            <a:picLocks noChangeAspect="1"/>
          </p:cNvPicPr>
          <p:nvPr/>
        </p:nvPicPr>
        <p:blipFill>
          <a:blip r:embed="rId3"/>
          <a:stretch>
            <a:fillRect/>
          </a:stretch>
        </p:blipFill>
        <p:spPr>
          <a:xfrm>
            <a:off x="6934200" y="1255046"/>
            <a:ext cx="1961662" cy="2438400"/>
          </a:xfrm>
          <a:prstGeom prst="rect">
            <a:avLst/>
          </a:prstGeom>
        </p:spPr>
      </p:pic>
    </p:spTree>
    <p:custDataLst>
      <p:tags r:id="rId1"/>
    </p:custDataLst>
    <p:extLst>
      <p:ext uri="{BB962C8B-B14F-4D97-AF65-F5344CB8AC3E}">
        <p14:creationId xmlns:p14="http://schemas.microsoft.com/office/powerpoint/2010/main" val="204700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	</a:t>
            </a:r>
            <a:endParaRPr lang="en-US" dirty="0"/>
          </a:p>
        </p:txBody>
      </p:sp>
      <p:sp>
        <p:nvSpPr>
          <p:cNvPr id="3" name="Content Placeholder 2"/>
          <p:cNvSpPr>
            <a:spLocks noGrp="1"/>
          </p:cNvSpPr>
          <p:nvPr>
            <p:ph sz="quarter" idx="1"/>
          </p:nvPr>
        </p:nvSpPr>
        <p:spPr/>
        <p:txBody>
          <a:bodyPr/>
          <a:lstStyle/>
          <a:p>
            <a:r>
              <a:rPr lang="en-US" dirty="0" smtClean="0"/>
              <a:t>Which of the following statements by a patient reflects they are depressed?</a:t>
            </a:r>
          </a:p>
          <a:p>
            <a:pPr marL="788670" lvl="1" indent="-514350">
              <a:buAutoNum type="alphaUcPeriod"/>
            </a:pPr>
            <a:r>
              <a:rPr lang="en-US" sz="2800" dirty="0" smtClean="0"/>
              <a:t>I used to love gardening, now I don’t even care if my garden is overrun by weeds.</a:t>
            </a:r>
          </a:p>
          <a:p>
            <a:pPr marL="788670" lvl="1" indent="-514350">
              <a:buAutoNum type="alphaUcPeriod"/>
            </a:pPr>
            <a:r>
              <a:rPr lang="en-US" sz="2800" dirty="0" smtClean="0"/>
              <a:t>Yes, I feel sad that I have diabetes.</a:t>
            </a:r>
          </a:p>
          <a:p>
            <a:pPr marL="788670" lvl="1" indent="-514350">
              <a:buAutoNum type="alphaUcPeriod"/>
            </a:pPr>
            <a:r>
              <a:rPr lang="en-US" sz="2800" dirty="0" smtClean="0"/>
              <a:t>Some mornings, it’s just hard to check my blood sugars.</a:t>
            </a:r>
          </a:p>
          <a:p>
            <a:pPr marL="788670" lvl="1" indent="-514350">
              <a:buAutoNum type="alphaUcPeriod"/>
            </a:pPr>
            <a:r>
              <a:rPr lang="en-US" sz="2800" dirty="0" smtClean="0"/>
              <a:t>I am so tired of everyone telling me how to eat!</a:t>
            </a:r>
            <a:endParaRPr lang="en-US" sz="2800" dirty="0"/>
          </a:p>
        </p:txBody>
      </p:sp>
    </p:spTree>
    <p:custDataLst>
      <p:tags r:id="rId1"/>
    </p:custDataLst>
    <p:extLst>
      <p:ext uri="{BB962C8B-B14F-4D97-AF65-F5344CB8AC3E}">
        <p14:creationId xmlns:p14="http://schemas.microsoft.com/office/powerpoint/2010/main" val="58710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sz="quarter" idx="1"/>
          </p:nvPr>
        </p:nvSpPr>
        <p:spPr>
          <a:xfrm>
            <a:off x="457200" y="1219200"/>
            <a:ext cx="5867400" cy="4937760"/>
          </a:xfrm>
        </p:spPr>
        <p:txBody>
          <a:bodyPr/>
          <a:lstStyle/>
          <a:p>
            <a:r>
              <a:rPr lang="en-US" dirty="0" smtClean="0"/>
              <a:t>Characterized by depressed mood</a:t>
            </a:r>
          </a:p>
          <a:p>
            <a:r>
              <a:rPr lang="en-US" dirty="0" smtClean="0"/>
              <a:t>Loss of interest in activities usually found pleasurable</a:t>
            </a:r>
          </a:p>
          <a:p>
            <a:r>
              <a:rPr lang="en-US" dirty="0" smtClean="0"/>
              <a:t>Difficulty concentrating, sleeping, changes in appetite</a:t>
            </a:r>
          </a:p>
          <a:p>
            <a:r>
              <a:rPr lang="en-US" dirty="0" smtClean="0"/>
              <a:t>Difficulty in following through with self care behaviors</a:t>
            </a:r>
            <a:endParaRPr lang="en-US" dirty="0"/>
          </a:p>
        </p:txBody>
      </p:sp>
      <p:pic>
        <p:nvPicPr>
          <p:cNvPr id="4" name="Picture 3"/>
          <p:cNvPicPr>
            <a:picLocks noChangeAspect="1"/>
          </p:cNvPicPr>
          <p:nvPr/>
        </p:nvPicPr>
        <p:blipFill>
          <a:blip r:embed="rId3"/>
          <a:stretch>
            <a:fillRect/>
          </a:stretch>
        </p:blipFill>
        <p:spPr>
          <a:xfrm>
            <a:off x="5964264" y="1371600"/>
            <a:ext cx="2722536" cy="2362200"/>
          </a:xfrm>
          <a:prstGeom prst="rect">
            <a:avLst/>
          </a:prstGeom>
        </p:spPr>
      </p:pic>
    </p:spTree>
    <p:custDataLst>
      <p:tags r:id="rId1"/>
    </p:custDataLst>
    <p:extLst>
      <p:ext uri="{BB962C8B-B14F-4D97-AF65-F5344CB8AC3E}">
        <p14:creationId xmlns:p14="http://schemas.microsoft.com/office/powerpoint/2010/main" val="161764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chor="ctr"/>
          <a:lstStyle/>
          <a:p>
            <a:pPr eaLnBrk="1" hangingPunct="1"/>
            <a:r>
              <a:rPr lang="en-US" dirty="0" smtClean="0">
                <a:ea typeface="ＭＳ Ｐゴシック" panose="020B0600070205080204" pitchFamily="34" charset="-128"/>
              </a:rPr>
              <a:t>Is Mr. Jones coping well?</a:t>
            </a:r>
          </a:p>
        </p:txBody>
      </p:sp>
      <p:sp>
        <p:nvSpPr>
          <p:cNvPr id="94211" name="Rectangle 3"/>
          <p:cNvSpPr>
            <a:spLocks noGrp="1" noChangeArrowheads="1"/>
          </p:cNvSpPr>
          <p:nvPr>
            <p:ph idx="1"/>
          </p:nvPr>
        </p:nvSpPr>
        <p:spPr>
          <a:xfrm>
            <a:off x="457200" y="1524000"/>
            <a:ext cx="5105400" cy="4648200"/>
          </a:xfrm>
        </p:spPr>
        <p:txBody>
          <a:bodyPr>
            <a:normAutofit/>
          </a:bodyPr>
          <a:lstStyle/>
          <a:p>
            <a:pPr>
              <a:lnSpc>
                <a:spcPct val="80000"/>
              </a:lnSpc>
            </a:pPr>
            <a:r>
              <a:rPr lang="en-US" dirty="0" smtClean="0">
                <a:solidFill>
                  <a:srgbClr val="000000"/>
                </a:solidFill>
                <a:ea typeface="ＭＳ Ｐゴシック" panose="020B0600070205080204" pitchFamily="34" charset="-128"/>
              </a:rPr>
              <a:t>Mr. Jones is 67 </a:t>
            </a:r>
            <a:r>
              <a:rPr lang="en-US" dirty="0" err="1" smtClean="0">
                <a:solidFill>
                  <a:srgbClr val="000000"/>
                </a:solidFill>
                <a:ea typeface="ＭＳ Ｐゴシック" panose="020B0600070205080204" pitchFamily="34" charset="-128"/>
              </a:rPr>
              <a:t>yrs</a:t>
            </a:r>
            <a:r>
              <a:rPr lang="en-US" dirty="0" smtClean="0">
                <a:solidFill>
                  <a:srgbClr val="000000"/>
                </a:solidFill>
                <a:ea typeface="ＭＳ Ｐゴシック" panose="020B0600070205080204" pitchFamily="34" charset="-128"/>
              </a:rPr>
              <a:t> old, has Type 2 diabetes (12 </a:t>
            </a:r>
            <a:r>
              <a:rPr lang="en-US" dirty="0" err="1" smtClean="0">
                <a:solidFill>
                  <a:srgbClr val="000000"/>
                </a:solidFill>
                <a:ea typeface="ＭＳ Ｐゴシック" panose="020B0600070205080204" pitchFamily="34" charset="-128"/>
              </a:rPr>
              <a:t>yrs</a:t>
            </a:r>
            <a:r>
              <a:rPr lang="en-US" dirty="0" smtClean="0">
                <a:solidFill>
                  <a:srgbClr val="000000"/>
                </a:solidFill>
                <a:ea typeface="ＭＳ Ｐゴシック" panose="020B0600070205080204" pitchFamily="34" charset="-128"/>
              </a:rPr>
              <a:t>) with unknown A1C, is widowed and has a low income job (close to lay off), and is teetering on foreclosure of his home.</a:t>
            </a:r>
          </a:p>
          <a:p>
            <a:pPr>
              <a:lnSpc>
                <a:spcPct val="80000"/>
              </a:lnSpc>
            </a:pPr>
            <a:endParaRPr lang="en-US" dirty="0" smtClean="0">
              <a:solidFill>
                <a:srgbClr val="EEEA38"/>
              </a:solidFill>
              <a:ea typeface="ＭＳ Ｐゴシック" panose="020B0600070205080204" pitchFamily="34" charset="-128"/>
            </a:endParaRPr>
          </a:p>
          <a:p>
            <a:pPr>
              <a:lnSpc>
                <a:spcPct val="80000"/>
              </a:lnSpc>
            </a:pPr>
            <a:r>
              <a:rPr lang="en-US" altLang="ja-JP" dirty="0" smtClean="0">
                <a:solidFill>
                  <a:srgbClr val="000000"/>
                </a:solidFill>
                <a:ea typeface="ＭＳ 明朝" panose="02020609040205080304" pitchFamily="49" charset="-128"/>
              </a:rPr>
              <a:t>What are some risk factors that may make coping difficult for Mr. Jones? </a:t>
            </a:r>
          </a:p>
        </p:txBody>
      </p:sp>
      <p:pic>
        <p:nvPicPr>
          <p:cNvPr id="2" name="Picture 1"/>
          <p:cNvPicPr>
            <a:picLocks noChangeAspect="1"/>
          </p:cNvPicPr>
          <p:nvPr/>
        </p:nvPicPr>
        <p:blipFill>
          <a:blip r:embed="rId3"/>
          <a:stretch>
            <a:fillRect/>
          </a:stretch>
        </p:blipFill>
        <p:spPr>
          <a:xfrm>
            <a:off x="5495479" y="1503608"/>
            <a:ext cx="3191321" cy="2819400"/>
          </a:xfrm>
          <a:prstGeom prst="rect">
            <a:avLst/>
          </a:prstGeom>
        </p:spPr>
      </p:pic>
    </p:spTree>
    <p:custDataLst>
      <p:tags r:id="rId1"/>
    </p:custDataLst>
    <p:extLst>
      <p:ext uri="{BB962C8B-B14F-4D97-AF65-F5344CB8AC3E}">
        <p14:creationId xmlns:p14="http://schemas.microsoft.com/office/powerpoint/2010/main" val="27937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94211">
                                            <p:txEl>
                                              <p:pRg st="2" end="2"/>
                                            </p:txEl>
                                          </p:spTgt>
                                        </p:tgtEl>
                                        <p:attrNameLst>
                                          <p:attrName>style.visibility</p:attrName>
                                        </p:attrNameLst>
                                      </p:cBhvr>
                                      <p:to>
                                        <p:strVal val="visible"/>
                                      </p:to>
                                    </p:set>
                                    <p:anim calcmode="lin" valueType="num">
                                      <p:cBhvr additive="base">
                                        <p:cTn id="7" dur="20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201202"/>
            <a:ext cx="8229600" cy="990600"/>
          </a:xfrm>
        </p:spPr>
        <p:txBody>
          <a:bodyPr anchor="ctr"/>
          <a:lstStyle/>
          <a:p>
            <a:pPr eaLnBrk="1" hangingPunct="1"/>
            <a:r>
              <a:rPr lang="en-US" dirty="0" smtClean="0">
                <a:ea typeface="ＭＳ Ｐゴシック" panose="020B0600070205080204" pitchFamily="34" charset="-128"/>
              </a:rPr>
              <a:t>Mr. Jones Assessment</a:t>
            </a:r>
          </a:p>
        </p:txBody>
      </p:sp>
      <p:sp>
        <p:nvSpPr>
          <p:cNvPr id="89091" name="Rectangle 3"/>
          <p:cNvSpPr>
            <a:spLocks noGrp="1" noChangeArrowheads="1"/>
          </p:cNvSpPr>
          <p:nvPr>
            <p:ph idx="1"/>
          </p:nvPr>
        </p:nvSpPr>
        <p:spPr/>
        <p:txBody>
          <a:bodyPr>
            <a:normAutofit/>
          </a:bodyPr>
          <a:lstStyle/>
          <a:p>
            <a:r>
              <a:rPr lang="en-US" sz="2800" dirty="0" smtClean="0">
                <a:solidFill>
                  <a:srgbClr val="13131D"/>
                </a:solidFill>
                <a:ea typeface="ＭＳ Ｐゴシック" panose="020B0600070205080204" pitchFamily="34" charset="-128"/>
              </a:rPr>
              <a:t>He helps take care of his elderly mother, struggles with “feeling blue” and when asked, states he has a few drinks a day….</a:t>
            </a:r>
          </a:p>
          <a:p>
            <a:endParaRPr lang="en-US" altLang="ja-JP" sz="2800" dirty="0" smtClean="0">
              <a:solidFill>
                <a:srgbClr val="EEEA38"/>
              </a:solidFill>
              <a:ea typeface="ＭＳ 明朝" panose="02020609040205080304" pitchFamily="49" charset="-128"/>
            </a:endParaRPr>
          </a:p>
          <a:p>
            <a:r>
              <a:rPr lang="en-US" altLang="ja-JP" sz="2800" b="1" dirty="0" smtClean="0">
                <a:solidFill>
                  <a:srgbClr val="13131D"/>
                </a:solidFill>
                <a:ea typeface="ＭＳ 明朝" panose="02020609040205080304" pitchFamily="49" charset="-128"/>
              </a:rPr>
              <a:t>What are the chances Mr. Jones is depressed? 		</a:t>
            </a:r>
          </a:p>
          <a:p>
            <a:r>
              <a:rPr lang="en-US" altLang="ja-JP" sz="2800" b="1" dirty="0" smtClean="0">
                <a:solidFill>
                  <a:srgbClr val="13131D"/>
                </a:solidFill>
                <a:ea typeface="ＭＳ 明朝" panose="02020609040205080304" pitchFamily="49" charset="-128"/>
              </a:rPr>
              <a:t>Why? 							 </a:t>
            </a:r>
          </a:p>
          <a:p>
            <a:r>
              <a:rPr lang="en-US" altLang="ja-JP" sz="2800" b="1" dirty="0" smtClean="0">
                <a:solidFill>
                  <a:srgbClr val="13131D"/>
                </a:solidFill>
                <a:ea typeface="ＭＳ 明朝" panose="02020609040205080304" pitchFamily="49" charset="-128"/>
              </a:rPr>
              <a:t>How could you find out? </a:t>
            </a:r>
          </a:p>
          <a:p>
            <a:r>
              <a:rPr lang="en-US" altLang="ja-JP" sz="2800" b="1" dirty="0" smtClean="0">
                <a:solidFill>
                  <a:srgbClr val="13131D"/>
                </a:solidFill>
                <a:ea typeface="ＭＳ 明朝" panose="02020609040205080304" pitchFamily="49" charset="-128"/>
              </a:rPr>
              <a:t>What questions would you ask?</a:t>
            </a:r>
          </a:p>
          <a:p>
            <a:endParaRPr lang="en-US" sz="2800" dirty="0" smtClean="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27273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animEffect transition="in" filter="checkerboard(across)">
                                      <p:cBhvr>
                                        <p:cTn id="7" dur="500"/>
                                        <p:tgtEl>
                                          <p:spTgt spid="890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9091">
                                            <p:txEl>
                                              <p:pRg st="3" end="3"/>
                                            </p:txEl>
                                          </p:spTgt>
                                        </p:tgtEl>
                                        <p:attrNameLst>
                                          <p:attrName>style.visibility</p:attrName>
                                        </p:attrNameLst>
                                      </p:cBhvr>
                                      <p:to>
                                        <p:strVal val="visible"/>
                                      </p:to>
                                    </p:set>
                                    <p:animEffect transition="in" filter="checkerboard(across)">
                                      <p:cBhvr>
                                        <p:cTn id="12" dur="500"/>
                                        <p:tgtEl>
                                          <p:spTgt spid="890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9091">
                                            <p:txEl>
                                              <p:pRg st="4" end="4"/>
                                            </p:txEl>
                                          </p:spTgt>
                                        </p:tgtEl>
                                        <p:attrNameLst>
                                          <p:attrName>style.visibility</p:attrName>
                                        </p:attrNameLst>
                                      </p:cBhvr>
                                      <p:to>
                                        <p:strVal val="visible"/>
                                      </p:to>
                                    </p:set>
                                    <p:animEffect transition="in" filter="checkerboard(across)">
                                      <p:cBhvr>
                                        <p:cTn id="17" dur="500"/>
                                        <p:tgtEl>
                                          <p:spTgt spid="890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9091">
                                            <p:txEl>
                                              <p:pRg st="5" end="5"/>
                                            </p:txEl>
                                          </p:spTgt>
                                        </p:tgtEl>
                                        <p:attrNameLst>
                                          <p:attrName>style.visibility</p:attrName>
                                        </p:attrNameLst>
                                      </p:cBhvr>
                                      <p:to>
                                        <p:strVal val="visible"/>
                                      </p:to>
                                    </p:set>
                                    <p:animEffect transition="in" filter="checkerboard(across)">
                                      <p:cBhvr>
                                        <p:cTn id="22"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9" y="228600"/>
            <a:ext cx="8229600" cy="1197928"/>
          </a:xfrm>
        </p:spPr>
        <p:txBody>
          <a:bodyPr>
            <a:normAutofit/>
          </a:bodyPr>
          <a:lstStyle/>
          <a:p>
            <a:r>
              <a:rPr lang="en-US" dirty="0" smtClean="0"/>
              <a:t>Depression Assessment</a:t>
            </a:r>
            <a:endParaRPr lang="en-US" dirty="0"/>
          </a:p>
        </p:txBody>
      </p:sp>
      <p:sp>
        <p:nvSpPr>
          <p:cNvPr id="3" name="Content Placeholder 2"/>
          <p:cNvSpPr>
            <a:spLocks noGrp="1"/>
          </p:cNvSpPr>
          <p:nvPr>
            <p:ph sz="half" idx="1"/>
          </p:nvPr>
        </p:nvSpPr>
        <p:spPr>
          <a:xfrm>
            <a:off x="443086" y="1493203"/>
            <a:ext cx="3824114" cy="4831397"/>
          </a:xfrm>
        </p:spPr>
        <p:txBody>
          <a:bodyPr>
            <a:normAutofit/>
          </a:bodyPr>
          <a:lstStyle/>
          <a:p>
            <a:pPr>
              <a:lnSpc>
                <a:spcPct val="120000"/>
              </a:lnSpc>
            </a:pPr>
            <a:r>
              <a:rPr lang="en-US" u="sng" dirty="0" smtClean="0"/>
              <a:t>Depression:</a:t>
            </a:r>
          </a:p>
          <a:p>
            <a:pPr marL="0" indent="0">
              <a:lnSpc>
                <a:spcPct val="60000"/>
              </a:lnSpc>
              <a:buNone/>
            </a:pPr>
            <a:endParaRPr lang="en-US" sz="900" b="1" dirty="0" smtClean="0">
              <a:solidFill>
                <a:srgbClr val="13131D"/>
              </a:solidFill>
              <a:ea typeface="ＭＳ Ｐゴシック" panose="020B0600070205080204" pitchFamily="34" charset="-128"/>
            </a:endParaRPr>
          </a:p>
          <a:p>
            <a:pPr lvl="1">
              <a:lnSpc>
                <a:spcPct val="120000"/>
              </a:lnSpc>
              <a:buFont typeface="Wingdings" panose="05000000000000000000" pitchFamily="2" charset="2"/>
              <a:buChar char="n"/>
            </a:pPr>
            <a:r>
              <a:rPr lang="en-US" dirty="0" smtClean="0">
                <a:solidFill>
                  <a:srgbClr val="13131D"/>
                </a:solidFill>
                <a:ea typeface="ＭＳ Ｐゴシック" panose="020B0600070205080204" pitchFamily="34" charset="-128"/>
                <a:cs typeface="Apple Chancery"/>
              </a:rPr>
              <a:t>Over the last 2 weeks, have you felt down, depressed or hopeless?</a:t>
            </a:r>
            <a:endParaRPr lang="en-US" b="1" i="1" dirty="0" smtClean="0">
              <a:solidFill>
                <a:srgbClr val="13131D"/>
              </a:solidFill>
              <a:ea typeface="ＭＳ Ｐゴシック" panose="020B0600070205080204" pitchFamily="34" charset="-128"/>
              <a:cs typeface="Apple Chancery"/>
            </a:endParaRPr>
          </a:p>
          <a:p>
            <a:pPr lvl="1">
              <a:lnSpc>
                <a:spcPct val="120000"/>
              </a:lnSpc>
              <a:buFont typeface="Wingdings" panose="05000000000000000000" pitchFamily="2" charset="2"/>
              <a:buChar char="n"/>
            </a:pPr>
            <a:r>
              <a:rPr lang="en-US" dirty="0" smtClean="0">
                <a:solidFill>
                  <a:srgbClr val="13131D"/>
                </a:solidFill>
                <a:ea typeface="ＭＳ Ｐゴシック" panose="020B0600070205080204" pitchFamily="34" charset="-128"/>
                <a:cs typeface="Apple Chancery"/>
              </a:rPr>
              <a:t>Over the last 2 weeks, have you felt little pleasure in doing things?        </a:t>
            </a:r>
          </a:p>
          <a:p>
            <a:endParaRPr lang="en-US" sz="4300" u="sng" dirty="0" smtClean="0"/>
          </a:p>
          <a:p>
            <a:endParaRPr lang="en-US" u="sng" dirty="0"/>
          </a:p>
        </p:txBody>
      </p:sp>
      <p:sp>
        <p:nvSpPr>
          <p:cNvPr id="8" name="Content Placeholder 2"/>
          <p:cNvSpPr>
            <a:spLocks noGrp="1"/>
          </p:cNvSpPr>
          <p:nvPr>
            <p:ph sz="quarter" idx="2"/>
          </p:nvPr>
        </p:nvSpPr>
        <p:spPr>
          <a:xfrm>
            <a:off x="4419600" y="1426528"/>
            <a:ext cx="4254246" cy="4727384"/>
          </a:xfrm>
        </p:spPr>
        <p:txBody>
          <a:bodyPr>
            <a:noAutofit/>
          </a:bodyPr>
          <a:lstStyle/>
          <a:p>
            <a:r>
              <a:rPr lang="en-US" sz="2400" u="sng" dirty="0" smtClean="0"/>
              <a:t>Depression</a:t>
            </a:r>
          </a:p>
          <a:p>
            <a:pPr lvl="1"/>
            <a:r>
              <a:rPr lang="en-US" sz="2400" dirty="0" smtClean="0">
                <a:solidFill>
                  <a:srgbClr val="13131D"/>
                </a:solidFill>
                <a:ea typeface="ＭＳ Ｐゴシック" panose="020B0600070205080204" pitchFamily="34" charset="-128"/>
              </a:rPr>
              <a:t>Pt. Health Questionnaire (PHQ-9)</a:t>
            </a:r>
          </a:p>
          <a:p>
            <a:pPr lvl="1"/>
            <a:r>
              <a:rPr lang="en-US" sz="2400" dirty="0" smtClean="0">
                <a:solidFill>
                  <a:srgbClr val="13131D"/>
                </a:solidFill>
                <a:ea typeface="ＭＳ Ｐゴシック" panose="020B0600070205080204" pitchFamily="34" charset="-128"/>
              </a:rPr>
              <a:t>Beck Depression Inventory (BDI)</a:t>
            </a:r>
          </a:p>
          <a:p>
            <a:pPr lvl="1"/>
            <a:r>
              <a:rPr lang="en-US" sz="2400" dirty="0" smtClean="0">
                <a:solidFill>
                  <a:srgbClr val="13131D"/>
                </a:solidFill>
                <a:ea typeface="ＭＳ Ｐゴシック" panose="020B0600070205080204" pitchFamily="34" charset="-128"/>
              </a:rPr>
              <a:t>Symptom Checklist (SCL-90)</a:t>
            </a:r>
          </a:p>
          <a:p>
            <a:pPr lvl="2">
              <a:buNone/>
            </a:pPr>
            <a:endParaRPr lang="en-US" sz="1100" dirty="0">
              <a:ea typeface="ＭＳ Ｐゴシック" panose="020B0600070205080204" pitchFamily="34" charset="-128"/>
            </a:endParaRPr>
          </a:p>
          <a:p>
            <a:r>
              <a:rPr lang="en-US" sz="2400" dirty="0" smtClean="0">
                <a:ea typeface="ＭＳ Ｐゴシック" panose="020B0600070205080204" pitchFamily="34" charset="-128"/>
              </a:rPr>
              <a:t>Referral to Mental Health:</a:t>
            </a:r>
            <a:endParaRPr lang="en-US" sz="1050" dirty="0" smtClean="0">
              <a:solidFill>
                <a:srgbClr val="13131D"/>
              </a:solidFill>
              <a:ea typeface="ＭＳ Ｐゴシック" panose="020B0600070205080204" pitchFamily="34" charset="-128"/>
            </a:endParaRPr>
          </a:p>
          <a:p>
            <a:pPr>
              <a:lnSpc>
                <a:spcPct val="90000"/>
              </a:lnSpc>
            </a:pPr>
            <a:r>
              <a:rPr lang="en-US" sz="2400" dirty="0" smtClean="0">
                <a:solidFill>
                  <a:srgbClr val="13131D"/>
                </a:solidFill>
                <a:ea typeface="ＭＳ Ｐゴシック" panose="020B0600070205080204" pitchFamily="34" charset="-128"/>
              </a:rPr>
              <a:t>Refer to therapy  </a:t>
            </a:r>
            <a:r>
              <a:rPr lang="en-US" sz="2000" dirty="0" smtClean="0">
                <a:solidFill>
                  <a:srgbClr val="13131D"/>
                </a:solidFill>
                <a:ea typeface="ＭＳ Ｐゴシック" panose="020B0600070205080204" pitchFamily="34" charset="-128"/>
              </a:rPr>
              <a:t>(</a:t>
            </a:r>
            <a:r>
              <a:rPr lang="en-US" sz="2000" dirty="0" smtClean="0">
                <a:solidFill>
                  <a:srgbClr val="CC3300"/>
                </a:solidFill>
                <a:ea typeface="ＭＳ Ｐゴシック" panose="020B0600070205080204" pitchFamily="34" charset="-128"/>
              </a:rPr>
              <a:t>list ready</a:t>
            </a:r>
            <a:r>
              <a:rPr lang="en-US" sz="2000" dirty="0" smtClean="0">
                <a:solidFill>
                  <a:srgbClr val="13131D"/>
                </a:solidFill>
                <a:ea typeface="ＭＳ Ｐゴシック" panose="020B0600070205080204" pitchFamily="34" charset="-128"/>
              </a:rPr>
              <a:t>!)</a:t>
            </a:r>
          </a:p>
          <a:p>
            <a:pPr>
              <a:lnSpc>
                <a:spcPct val="90000"/>
              </a:lnSpc>
            </a:pPr>
            <a:r>
              <a:rPr lang="en-US" sz="2400" dirty="0" smtClean="0">
                <a:solidFill>
                  <a:srgbClr val="13131D"/>
                </a:solidFill>
                <a:ea typeface="ＭＳ Ｐゴシック" panose="020B0600070205080204" pitchFamily="34" charset="-128"/>
              </a:rPr>
              <a:t>Pharmacologic TX  </a:t>
            </a:r>
            <a:br>
              <a:rPr lang="en-US" sz="2400" dirty="0" smtClean="0">
                <a:solidFill>
                  <a:srgbClr val="13131D"/>
                </a:solidFill>
                <a:ea typeface="ＭＳ Ｐゴシック" panose="020B0600070205080204" pitchFamily="34" charset="-128"/>
              </a:rPr>
            </a:br>
            <a:r>
              <a:rPr lang="en-US" sz="2000" dirty="0" smtClean="0">
                <a:solidFill>
                  <a:srgbClr val="13131D"/>
                </a:solidFill>
                <a:ea typeface="ＭＳ Ｐゴシック" panose="020B0600070205080204" pitchFamily="34" charset="-128"/>
              </a:rPr>
              <a:t>Anti-depressants:  50% of pt’s with diabetes</a:t>
            </a:r>
            <a:endParaRPr lang="en-US" sz="2000" dirty="0" smtClean="0">
              <a:ea typeface="ＭＳ Ｐゴシック" panose="020B0600070205080204" pitchFamily="34" charset="-128"/>
            </a:endParaRPr>
          </a:p>
          <a:p>
            <a:endParaRPr lang="en-US" sz="2000" u="sng" dirty="0"/>
          </a:p>
        </p:txBody>
      </p:sp>
    </p:spTree>
    <p:custDataLst>
      <p:tags r:id="rId1"/>
    </p:custDataLst>
    <p:extLst>
      <p:ext uri="{BB962C8B-B14F-4D97-AF65-F5344CB8AC3E}">
        <p14:creationId xmlns:p14="http://schemas.microsoft.com/office/powerpoint/2010/main" val="17069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Change the Care System – Focus on Quality of Care delivered</a:t>
            </a:r>
            <a:endParaRPr lang="en-US" sz="3200" dirty="0"/>
          </a:p>
        </p:txBody>
      </p:sp>
      <p:sp>
        <p:nvSpPr>
          <p:cNvPr id="3" name="Content Placeholder 2"/>
          <p:cNvSpPr>
            <a:spLocks noGrp="1"/>
          </p:cNvSpPr>
          <p:nvPr>
            <p:ph sz="quarter" idx="1"/>
          </p:nvPr>
        </p:nvSpPr>
        <p:spPr/>
        <p:txBody>
          <a:bodyPr/>
          <a:lstStyle/>
          <a:p>
            <a:r>
              <a:rPr lang="en-US" dirty="0" smtClean="0"/>
              <a:t>Evidence based, interdisciplinary teams providing intensive disease management is the strategy that works best.</a:t>
            </a:r>
          </a:p>
          <a:p>
            <a:pPr lvl="1"/>
            <a:r>
              <a:rPr lang="en-US" dirty="0" smtClean="0"/>
              <a:t>Redesign health care process</a:t>
            </a:r>
          </a:p>
          <a:p>
            <a:pPr lvl="1"/>
            <a:r>
              <a:rPr lang="en-US" dirty="0" smtClean="0"/>
              <a:t>Electronic health record tools</a:t>
            </a:r>
          </a:p>
          <a:p>
            <a:pPr lvl="1"/>
            <a:r>
              <a:rPr lang="en-US" dirty="0" smtClean="0"/>
              <a:t>Activating and educating patients</a:t>
            </a:r>
          </a:p>
          <a:p>
            <a:pPr lvl="1"/>
            <a:r>
              <a:rPr lang="en-US" dirty="0" smtClean="0"/>
              <a:t>Remove financial barriers and reduce cost of care</a:t>
            </a:r>
          </a:p>
          <a:p>
            <a:pPr lvl="1"/>
            <a:r>
              <a:rPr lang="en-US" dirty="0" smtClean="0"/>
              <a:t>Public policy changes (</a:t>
            </a:r>
            <a:r>
              <a:rPr lang="en-US" dirty="0" err="1" smtClean="0"/>
              <a:t>ie</a:t>
            </a:r>
            <a:r>
              <a:rPr lang="en-US" dirty="0" smtClean="0"/>
              <a:t> soda tax)</a:t>
            </a:r>
          </a:p>
          <a:p>
            <a:pPr lvl="1"/>
            <a:r>
              <a:rPr lang="en-US" dirty="0" smtClean="0"/>
              <a:t>Community resources (low cost dental care, farmers market, recreation opportunities.</a:t>
            </a:r>
          </a:p>
          <a:p>
            <a:pPr lvl="1"/>
            <a:endParaRPr lang="en-US" dirty="0"/>
          </a:p>
        </p:txBody>
      </p:sp>
    </p:spTree>
    <p:custDataLst>
      <p:tags r:id="rId1"/>
    </p:custDataLst>
    <p:extLst>
      <p:ext uri="{BB962C8B-B14F-4D97-AF65-F5344CB8AC3E}">
        <p14:creationId xmlns:p14="http://schemas.microsoft.com/office/powerpoint/2010/main" val="348214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Anxiety – Exaggerated response to normal fears</a:t>
            </a:r>
            <a:endParaRPr lang="en-US" sz="3200" dirty="0"/>
          </a:p>
        </p:txBody>
      </p:sp>
      <p:sp>
        <p:nvSpPr>
          <p:cNvPr id="5" name="Content Placeholder 3"/>
          <p:cNvSpPr>
            <a:spLocks noGrp="1"/>
          </p:cNvSpPr>
          <p:nvPr>
            <p:ph sz="quarter" idx="1"/>
          </p:nvPr>
        </p:nvSpPr>
        <p:spPr>
          <a:xfrm>
            <a:off x="4876800" y="1371600"/>
            <a:ext cx="4041648" cy="4937760"/>
          </a:xfrm>
        </p:spPr>
        <p:txBody>
          <a:bodyPr>
            <a:noAutofit/>
          </a:bodyPr>
          <a:lstStyle/>
          <a:p>
            <a:pPr marL="274320" lvl="1" indent="0">
              <a:buNone/>
            </a:pPr>
            <a:r>
              <a:rPr lang="en-US" sz="2800" dirty="0" smtClean="0"/>
              <a:t>Diabetes causes fear </a:t>
            </a:r>
            <a:r>
              <a:rPr lang="en-US" dirty="0" smtClean="0"/>
              <a:t>–</a:t>
            </a:r>
          </a:p>
          <a:p>
            <a:pPr lvl="2"/>
            <a:r>
              <a:rPr lang="en-US" dirty="0" smtClean="0"/>
              <a:t>Hypoglycemia</a:t>
            </a:r>
          </a:p>
          <a:p>
            <a:pPr lvl="2"/>
            <a:r>
              <a:rPr lang="en-US" dirty="0" smtClean="0"/>
              <a:t>Complications </a:t>
            </a:r>
          </a:p>
          <a:p>
            <a:pPr lvl="2"/>
            <a:r>
              <a:rPr lang="en-US" dirty="0" smtClean="0"/>
              <a:t>Living with chronic condition</a:t>
            </a:r>
          </a:p>
          <a:p>
            <a:pPr lvl="1"/>
            <a:endParaRPr lang="en-US" dirty="0" smtClean="0"/>
          </a:p>
          <a:p>
            <a:r>
              <a:rPr lang="en-US" dirty="0"/>
              <a:t>Impact of Anxiety </a:t>
            </a:r>
          </a:p>
          <a:p>
            <a:pPr lvl="1"/>
            <a:r>
              <a:rPr lang="en-US" sz="2400" dirty="0"/>
              <a:t>1.Counterreg hormones </a:t>
            </a:r>
          </a:p>
          <a:p>
            <a:pPr lvl="1"/>
            <a:r>
              <a:rPr lang="en-US" sz="2400" dirty="0"/>
              <a:t>2. Self-care behavior diminishes</a:t>
            </a:r>
          </a:p>
          <a:p>
            <a:pPr marL="274320" lvl="1" indent="0">
              <a:buNone/>
            </a:pPr>
            <a:endParaRPr lang="en-US" dirty="0"/>
          </a:p>
        </p:txBody>
      </p:sp>
      <p:sp>
        <p:nvSpPr>
          <p:cNvPr id="6" name="Content Placeholder 3"/>
          <p:cNvSpPr>
            <a:spLocks noGrp="1"/>
          </p:cNvSpPr>
          <p:nvPr>
            <p:ph sz="quarter" idx="2"/>
          </p:nvPr>
        </p:nvSpPr>
        <p:spPr>
          <a:xfrm>
            <a:off x="479738" y="1371600"/>
            <a:ext cx="4041648" cy="4937760"/>
          </a:xfrm>
        </p:spPr>
        <p:txBody>
          <a:bodyPr>
            <a:normAutofit lnSpcReduction="10000"/>
          </a:bodyPr>
          <a:lstStyle/>
          <a:p>
            <a:r>
              <a:rPr lang="en-US" dirty="0" smtClean="0"/>
              <a:t>Anxiety </a:t>
            </a:r>
          </a:p>
          <a:p>
            <a:r>
              <a:rPr lang="en-US" sz="3000" dirty="0" smtClean="0"/>
              <a:t>Symptoms - (must have 5 for over 6mo’s)</a:t>
            </a:r>
            <a:endParaRPr lang="en-US" dirty="0" smtClean="0"/>
          </a:p>
          <a:p>
            <a:pPr lvl="1"/>
            <a:r>
              <a:rPr lang="en-US" dirty="0" smtClean="0"/>
              <a:t>restlessness,  </a:t>
            </a:r>
          </a:p>
          <a:p>
            <a:pPr lvl="1"/>
            <a:r>
              <a:rPr lang="en-US" dirty="0" smtClean="0"/>
              <a:t>keyed-up or on-edge</a:t>
            </a:r>
          </a:p>
          <a:p>
            <a:pPr lvl="1"/>
            <a:r>
              <a:rPr lang="en-US" dirty="0" smtClean="0"/>
              <a:t>easily fatigued</a:t>
            </a:r>
          </a:p>
          <a:p>
            <a:pPr lvl="1"/>
            <a:r>
              <a:rPr lang="en-US" dirty="0" smtClean="0"/>
              <a:t>difficulty concentrating or mind going blank</a:t>
            </a:r>
          </a:p>
          <a:p>
            <a:pPr lvl="1"/>
            <a:r>
              <a:rPr lang="en-US" dirty="0" smtClean="0"/>
              <a:t>irritability</a:t>
            </a:r>
          </a:p>
          <a:p>
            <a:pPr lvl="1"/>
            <a:r>
              <a:rPr lang="en-US" dirty="0" smtClean="0"/>
              <a:t>muscle tension</a:t>
            </a:r>
          </a:p>
          <a:p>
            <a:pPr lvl="1"/>
            <a:r>
              <a:rPr lang="en-US" dirty="0" smtClean="0"/>
              <a:t>sleep disturbances </a:t>
            </a:r>
          </a:p>
          <a:p>
            <a:pPr marL="0" indent="0">
              <a:buNone/>
            </a:pPr>
            <a:endParaRPr lang="en-US" dirty="0" smtClean="0"/>
          </a:p>
          <a:p>
            <a:pPr lvl="1"/>
            <a:endParaRPr lang="en-US" dirty="0"/>
          </a:p>
        </p:txBody>
      </p:sp>
    </p:spTree>
    <p:custDataLst>
      <p:tags r:id="rId1"/>
    </p:custDataLst>
    <p:extLst>
      <p:ext uri="{BB962C8B-B14F-4D97-AF65-F5344CB8AC3E}">
        <p14:creationId xmlns:p14="http://schemas.microsoft.com/office/powerpoint/2010/main" val="132962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dirty="0" smtClean="0">
                <a:solidFill>
                  <a:srgbClr val="000000"/>
                </a:solidFill>
              </a:rPr>
              <a:t>Cognitive Impairment</a:t>
            </a:r>
            <a:endParaRPr lang="en-US" sz="4000" dirty="0">
              <a:solidFill>
                <a:schemeClr val="tx1"/>
              </a:solidFill>
            </a:endParaRPr>
          </a:p>
        </p:txBody>
      </p:sp>
      <p:sp>
        <p:nvSpPr>
          <p:cNvPr id="6" name="TextBox 5"/>
          <p:cNvSpPr txBox="1"/>
          <p:nvPr/>
        </p:nvSpPr>
        <p:spPr>
          <a:xfrm>
            <a:off x="5198237" y="2819609"/>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sz="quarter" idx="1"/>
          </p:nvPr>
        </p:nvSpPr>
        <p:spPr/>
        <p:txBody>
          <a:bodyPr/>
          <a:lstStyle/>
          <a:p>
            <a:r>
              <a:rPr lang="en-US" dirty="0" smtClean="0"/>
              <a:t>People with diabetes more like to have:</a:t>
            </a:r>
          </a:p>
          <a:p>
            <a:pPr lvl="1"/>
            <a:r>
              <a:rPr lang="en-US" dirty="0" smtClean="0"/>
              <a:t>Dementia (associated with hyperglycemia and other causes)</a:t>
            </a:r>
          </a:p>
          <a:p>
            <a:pPr lvl="1"/>
            <a:r>
              <a:rPr lang="en-US" dirty="0" smtClean="0"/>
              <a:t>Alzheimer's</a:t>
            </a:r>
          </a:p>
        </p:txBody>
      </p:sp>
      <p:sp>
        <p:nvSpPr>
          <p:cNvPr id="7" name="Content Placeholder 6"/>
          <p:cNvSpPr>
            <a:spLocks noGrp="1"/>
          </p:cNvSpPr>
          <p:nvPr>
            <p:ph sz="quarter" idx="2"/>
          </p:nvPr>
        </p:nvSpPr>
        <p:spPr/>
        <p:txBody>
          <a:bodyPr/>
          <a:lstStyle/>
          <a:p>
            <a:r>
              <a:rPr lang="en-US" dirty="0" smtClean="0"/>
              <a:t>Treatment:</a:t>
            </a:r>
          </a:p>
          <a:p>
            <a:pPr lvl="1"/>
            <a:r>
              <a:rPr lang="en-US" dirty="0" smtClean="0"/>
              <a:t>Refer to specialist for assessment</a:t>
            </a:r>
          </a:p>
          <a:p>
            <a:pPr lvl="1"/>
            <a:r>
              <a:rPr lang="en-US" dirty="0" smtClean="0"/>
              <a:t>Achieve optimal BG control</a:t>
            </a:r>
          </a:p>
          <a:p>
            <a:pPr lvl="1"/>
            <a:r>
              <a:rPr lang="en-US" dirty="0" smtClean="0"/>
              <a:t>Pharmacist to evaluate drug safety and potential drug interactions</a:t>
            </a:r>
          </a:p>
          <a:p>
            <a:pPr lvl="1"/>
            <a:endParaRPr 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30" y="3928168"/>
            <a:ext cx="2209800" cy="2289237"/>
          </a:xfrm>
          <a:prstGeom prst="rect">
            <a:avLst/>
          </a:prstGeom>
        </p:spPr>
      </p:pic>
    </p:spTree>
    <p:custDataLst>
      <p:tags r:id="rId1"/>
    </p:custDataLst>
    <p:extLst>
      <p:ext uri="{BB962C8B-B14F-4D97-AF65-F5344CB8AC3E}">
        <p14:creationId xmlns:p14="http://schemas.microsoft.com/office/powerpoint/2010/main" val="95467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Diabetes Related Emotional </a:t>
            </a:r>
            <a:r>
              <a:rPr lang="en-US" sz="3600" dirty="0"/>
              <a:t>D</a:t>
            </a:r>
            <a:r>
              <a:rPr lang="en-US" sz="3600" dirty="0" smtClean="0"/>
              <a:t>istress=DRED  </a:t>
            </a:r>
            <a:endParaRPr lang="en-US" sz="3600" dirty="0"/>
          </a:p>
        </p:txBody>
      </p:sp>
      <p:sp>
        <p:nvSpPr>
          <p:cNvPr id="8" name="Content Placeholder 7"/>
          <p:cNvSpPr>
            <a:spLocks noGrp="1"/>
          </p:cNvSpPr>
          <p:nvPr>
            <p:ph sz="half" idx="1"/>
          </p:nvPr>
        </p:nvSpPr>
        <p:spPr>
          <a:xfrm>
            <a:off x="453980" y="1143000"/>
            <a:ext cx="6172200" cy="4754563"/>
          </a:xfrm>
        </p:spPr>
        <p:style>
          <a:lnRef idx="2">
            <a:schemeClr val="accent2"/>
          </a:lnRef>
          <a:fillRef idx="1">
            <a:schemeClr val="lt1"/>
          </a:fillRef>
          <a:effectRef idx="0">
            <a:schemeClr val="accent2"/>
          </a:effectRef>
          <a:fontRef idx="minor">
            <a:schemeClr val="dk1"/>
          </a:fontRef>
        </p:style>
        <p:txBody>
          <a:bodyPr>
            <a:noAutofit/>
          </a:bodyPr>
          <a:lstStyle/>
          <a:p>
            <a:pPr>
              <a:buClr>
                <a:schemeClr val="accent6"/>
              </a:buClr>
            </a:pPr>
            <a:r>
              <a:rPr lang="en-US" sz="2800" dirty="0" smtClean="0">
                <a:solidFill>
                  <a:schemeClr val="tx1"/>
                </a:solidFill>
                <a:latin typeface="Calibri" panose="020F0502020204030204" pitchFamily="34" charset="0"/>
              </a:rPr>
              <a:t>DRED - unique </a:t>
            </a:r>
            <a:r>
              <a:rPr lang="en-US" sz="2800" dirty="0">
                <a:solidFill>
                  <a:schemeClr val="tx1"/>
                </a:solidFill>
                <a:latin typeface="Calibri" panose="020F0502020204030204" pitchFamily="34" charset="0"/>
              </a:rPr>
              <a:t>emotional issues directly related to the burdens and worries of living with a chronic disease. (embarrassed, </a:t>
            </a:r>
            <a:r>
              <a:rPr lang="en-US" sz="2800" dirty="0" smtClean="0">
                <a:solidFill>
                  <a:schemeClr val="tx1"/>
                </a:solidFill>
                <a:latin typeface="Calibri" panose="020F0502020204030204" pitchFamily="34" charset="0"/>
              </a:rPr>
              <a:t>guilty)</a:t>
            </a:r>
            <a:endParaRPr lang="en-US" sz="2200" dirty="0">
              <a:solidFill>
                <a:schemeClr val="tx1"/>
              </a:solidFill>
              <a:latin typeface="Calibri" panose="020F0502020204030204" pitchFamily="34" charset="0"/>
            </a:endParaRPr>
          </a:p>
          <a:p>
            <a:pPr lvl="1">
              <a:buClr>
                <a:schemeClr val="accent6"/>
              </a:buClr>
            </a:pPr>
            <a:r>
              <a:rPr lang="en-US" dirty="0" smtClean="0">
                <a:solidFill>
                  <a:schemeClr val="tx1"/>
                </a:solidFill>
                <a:latin typeface="Calibri" panose="020F0502020204030204" pitchFamily="34" charset="0"/>
              </a:rPr>
              <a:t>More than worry: can overlap with depression, anxiety and stress.  </a:t>
            </a:r>
          </a:p>
          <a:p>
            <a:pPr lvl="1">
              <a:buClr>
                <a:schemeClr val="accent6"/>
              </a:buClr>
            </a:pPr>
            <a:r>
              <a:rPr lang="en-US" dirty="0" smtClean="0">
                <a:solidFill>
                  <a:schemeClr val="tx1"/>
                </a:solidFill>
                <a:latin typeface="Calibri" panose="020F0502020204030204" pitchFamily="34" charset="0"/>
              </a:rPr>
              <a:t>Normal-to some extent</a:t>
            </a:r>
            <a:endParaRPr lang="en-US" dirty="0">
              <a:solidFill>
                <a:schemeClr val="tx1"/>
              </a:solidFill>
              <a:latin typeface="Calibri" panose="020F0502020204030204" pitchFamily="34" charset="0"/>
            </a:endParaRPr>
          </a:p>
          <a:p>
            <a:pPr lvl="1">
              <a:buClr>
                <a:schemeClr val="accent6"/>
              </a:buClr>
            </a:pPr>
            <a:r>
              <a:rPr lang="en-US" dirty="0" smtClean="0">
                <a:solidFill>
                  <a:schemeClr val="tx1"/>
                </a:solidFill>
                <a:latin typeface="Calibri" panose="020F0502020204030204" pitchFamily="34" charset="0"/>
              </a:rPr>
              <a:t>Associated with stress of living with diabetes</a:t>
            </a:r>
            <a:endParaRPr lang="en-US" dirty="0">
              <a:solidFill>
                <a:schemeClr val="tx1"/>
              </a:solidFill>
              <a:latin typeface="Calibri" panose="020F0502020204030204" pitchFamily="34" charset="0"/>
            </a:endParaRPr>
          </a:p>
          <a:p>
            <a:pPr lvl="1">
              <a:buClr>
                <a:schemeClr val="accent6"/>
              </a:buClr>
            </a:pPr>
            <a:r>
              <a:rPr lang="en-US" dirty="0" smtClean="0">
                <a:solidFill>
                  <a:schemeClr val="tx1"/>
                </a:solidFill>
                <a:latin typeface="Calibri" panose="020F0502020204030204" pitchFamily="34" charset="0"/>
              </a:rPr>
              <a:t>Express </a:t>
            </a:r>
            <a:r>
              <a:rPr lang="en-US" dirty="0">
                <a:solidFill>
                  <a:schemeClr val="tx1"/>
                </a:solidFill>
                <a:latin typeface="Calibri" panose="020F0502020204030204" pitchFamily="34" charset="0"/>
              </a:rPr>
              <a:t>h</a:t>
            </a:r>
            <a:r>
              <a:rPr lang="en-US" dirty="0" smtClean="0">
                <a:solidFill>
                  <a:schemeClr val="tx1"/>
                </a:solidFill>
                <a:latin typeface="Calibri" panose="020F0502020204030204" pitchFamily="34" charset="0"/>
              </a:rPr>
              <a:t>igh levels stress and depressive symptoms; but not  clinical depression</a:t>
            </a:r>
            <a:endParaRPr lang="en-US" sz="2200" dirty="0" smtClean="0">
              <a:solidFill>
                <a:schemeClr val="tx1"/>
              </a:solidFill>
              <a:latin typeface="Calibri" panose="020F0502020204030204" pitchFamily="34" charset="0"/>
            </a:endParaRPr>
          </a:p>
          <a:p>
            <a:pPr lvl="1">
              <a:buClr>
                <a:schemeClr val="accent6"/>
              </a:buClr>
            </a:pPr>
            <a:r>
              <a:rPr lang="en-US" sz="2400" dirty="0" smtClean="0">
                <a:solidFill>
                  <a:schemeClr val="tx1"/>
                </a:solidFill>
                <a:latin typeface="Calibri" panose="020F0502020204030204" pitchFamily="34" charset="0"/>
              </a:rPr>
              <a:t>Not rare: linked to poor health outcomes</a:t>
            </a:r>
            <a:endParaRPr lang="en-US" sz="2800" dirty="0" smtClean="0">
              <a:solidFill>
                <a:schemeClr val="tx1"/>
              </a:solidFill>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590800"/>
            <a:ext cx="2641600" cy="1759494"/>
          </a:xfrm>
          <a:prstGeom prst="rect">
            <a:avLst/>
          </a:prstGeom>
        </p:spPr>
      </p:pic>
    </p:spTree>
    <p:custDataLst>
      <p:tags r:id="rId1"/>
    </p:custDataLst>
    <p:extLst>
      <p:ext uri="{BB962C8B-B14F-4D97-AF65-F5344CB8AC3E}">
        <p14:creationId xmlns:p14="http://schemas.microsoft.com/office/powerpoint/2010/main" val="18248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DDS 17:   Diabetes distress scale</a:t>
            </a:r>
            <a:endParaRPr lang="en-US" dirty="0"/>
          </a:p>
        </p:txBody>
      </p:sp>
      <p:sp>
        <p:nvSpPr>
          <p:cNvPr id="3" name="Content Placeholder 2"/>
          <p:cNvSpPr>
            <a:spLocks noGrp="1"/>
          </p:cNvSpPr>
          <p:nvPr>
            <p:ph idx="1"/>
          </p:nvPr>
        </p:nvSpPr>
        <p:spPr>
          <a:xfrm>
            <a:off x="457200" y="1371600"/>
            <a:ext cx="8229600" cy="4785360"/>
          </a:xfrm>
        </p:spPr>
        <p:txBody>
          <a:bodyPr>
            <a:normAutofit fontScale="92500" lnSpcReduction="20000"/>
          </a:bodyPr>
          <a:lstStyle/>
          <a:p>
            <a:r>
              <a:rPr lang="en-US" dirty="0" smtClean="0"/>
              <a:t>Yields a total Diabetes Distress Scale score plus 4 sub scores:  </a:t>
            </a:r>
          </a:p>
          <a:p>
            <a:pPr lvl="1"/>
            <a:r>
              <a:rPr lang="en-US" dirty="0" smtClean="0"/>
              <a:t>Emotional burden</a:t>
            </a:r>
          </a:p>
          <a:p>
            <a:pPr lvl="1"/>
            <a:r>
              <a:rPr lang="en-US" dirty="0" smtClean="0"/>
              <a:t>Physician related Distress</a:t>
            </a:r>
          </a:p>
          <a:p>
            <a:pPr lvl="1"/>
            <a:r>
              <a:rPr lang="en-US" dirty="0" smtClean="0"/>
              <a:t>Regimen related Distress</a:t>
            </a:r>
          </a:p>
          <a:p>
            <a:pPr lvl="1"/>
            <a:r>
              <a:rPr lang="en-US" dirty="0" smtClean="0"/>
              <a:t>Interpersonal Distress</a:t>
            </a:r>
          </a:p>
          <a:p>
            <a:pPr lvl="1"/>
            <a:endParaRPr lang="en-US" dirty="0" smtClean="0"/>
          </a:p>
          <a:p>
            <a:pPr lvl="1">
              <a:buNone/>
            </a:pPr>
            <a:r>
              <a:rPr lang="en-US" dirty="0" smtClean="0"/>
              <a:t>***Begin a conversation with any item rated 3 or &gt;</a:t>
            </a:r>
          </a:p>
          <a:p>
            <a:pPr lvl="1">
              <a:buNone/>
            </a:pPr>
            <a:endParaRPr lang="en-US" dirty="0" smtClean="0"/>
          </a:p>
          <a:p>
            <a:pPr lvl="1"/>
            <a:r>
              <a:rPr lang="en-US" sz="3000" dirty="0" smtClean="0"/>
              <a:t>44.5</a:t>
            </a:r>
            <a:r>
              <a:rPr lang="en-US" sz="3000" dirty="0"/>
              <a:t>% of patients reported diabetes distress</a:t>
            </a:r>
          </a:p>
          <a:p>
            <a:pPr lvl="1"/>
            <a:r>
              <a:rPr lang="en-US" sz="3000" dirty="0"/>
              <a:t>Only 24% of providers asked pts how diabetes affected their </a:t>
            </a:r>
            <a:r>
              <a:rPr lang="en-US" sz="3000" dirty="0" smtClean="0"/>
              <a:t>life (DAWN Study)</a:t>
            </a:r>
            <a:endParaRPr lang="en-US" sz="3000" dirty="0"/>
          </a:p>
          <a:p>
            <a:pPr lvl="1">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981200"/>
            <a:ext cx="1828800" cy="1828800"/>
          </a:xfrm>
          <a:prstGeom prst="rect">
            <a:avLst/>
          </a:prstGeom>
        </p:spPr>
      </p:pic>
    </p:spTree>
    <p:custDataLst>
      <p:tags r:id="rId1"/>
    </p:custDataLst>
    <p:extLst>
      <p:ext uri="{BB962C8B-B14F-4D97-AF65-F5344CB8AC3E}">
        <p14:creationId xmlns:p14="http://schemas.microsoft.com/office/powerpoint/2010/main" val="289931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799"/>
            <a:ext cx="8229600" cy="838201"/>
          </a:xfrm>
          <a:solidFill>
            <a:srgbClr val="B1D45A"/>
          </a:solidFill>
        </p:spPr>
        <p:txBody>
          <a:bodyPr vert="horz" anchor="ctr" anchorCtr="0">
            <a:normAutofit/>
          </a:bodyPr>
          <a:lstStyle/>
          <a:p>
            <a:r>
              <a:rPr lang="en-US" dirty="0">
                <a:solidFill>
                  <a:schemeClr val="tx1"/>
                </a:solidFill>
                <a:latin typeface="Calibri" panose="020F0502020204030204" pitchFamily="34" charset="0"/>
                <a:ea typeface="+mj-ea"/>
                <a:cs typeface="+mj-cs"/>
              </a:rPr>
              <a:t>Diabetes Distress Scale cont.</a:t>
            </a:r>
          </a:p>
        </p:txBody>
      </p:sp>
      <p:sp>
        <p:nvSpPr>
          <p:cNvPr id="4" name="Rectangle 3"/>
          <p:cNvSpPr/>
          <p:nvPr/>
        </p:nvSpPr>
        <p:spPr>
          <a:xfrm>
            <a:off x="381000" y="1143000"/>
            <a:ext cx="8305800" cy="5509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wrap="square">
            <a:spAutoFit/>
          </a:bodyPr>
          <a:lstStyle/>
          <a:p>
            <a:pPr marL="342900" indent="-342900">
              <a:buAutoNum type="arabicPeriod"/>
            </a:pPr>
            <a:endParaRPr lang="en-US" sz="1600" dirty="0" smtClean="0"/>
          </a:p>
          <a:p>
            <a:pPr marL="342900" indent="-342900">
              <a:buAutoNum type="arabicPeriod"/>
            </a:pPr>
            <a:r>
              <a:rPr lang="en-US" dirty="0" smtClean="0">
                <a:solidFill>
                  <a:schemeClr val="tx1"/>
                </a:solidFill>
                <a:latin typeface="Calibri" panose="020F0502020204030204" pitchFamily="34" charset="0"/>
              </a:rPr>
              <a:t>Feeling that diabetes is </a:t>
            </a:r>
            <a:r>
              <a:rPr lang="en-US" u="sng" dirty="0" smtClean="0">
                <a:solidFill>
                  <a:schemeClr val="tx1"/>
                </a:solidFill>
                <a:latin typeface="Calibri" panose="020F0502020204030204" pitchFamily="34" charset="0"/>
              </a:rPr>
              <a:t>taking up too much of my mental and physical </a:t>
            </a:r>
          </a:p>
          <a:p>
            <a:pPr marL="342900" indent="-342900"/>
            <a:r>
              <a:rPr lang="en-US" dirty="0" smtClean="0">
                <a:solidFill>
                  <a:schemeClr val="tx1"/>
                </a:solidFill>
                <a:latin typeface="Calibri" panose="020F0502020204030204" pitchFamily="34" charset="0"/>
              </a:rPr>
              <a:t>	</a:t>
            </a:r>
            <a:r>
              <a:rPr lang="en-US" u="sng" dirty="0" smtClean="0">
                <a:solidFill>
                  <a:schemeClr val="tx1"/>
                </a:solidFill>
                <a:latin typeface="Calibri" panose="020F0502020204030204" pitchFamily="34" charset="0"/>
              </a:rPr>
              <a:t> energy every day. </a:t>
            </a:r>
          </a:p>
          <a:p>
            <a:pPr marL="342900" indent="-342900"/>
            <a:endParaRPr lang="en-US" i="1" u="sng" dirty="0" smtClean="0">
              <a:solidFill>
                <a:schemeClr val="tx1"/>
              </a:solidFill>
              <a:latin typeface="Calibri" panose="020F0502020204030204" pitchFamily="34" charset="0"/>
            </a:endParaRPr>
          </a:p>
          <a:p>
            <a:pPr marL="342900" indent="-342900">
              <a:buAutoNum type="arabicPeriod" startAt="2"/>
            </a:pPr>
            <a:r>
              <a:rPr lang="en-US" dirty="0" smtClean="0">
                <a:solidFill>
                  <a:schemeClr val="tx1"/>
                </a:solidFill>
                <a:latin typeface="Calibri" panose="020F0502020204030204" pitchFamily="34" charset="0"/>
              </a:rPr>
              <a:t>Feeling that </a:t>
            </a:r>
            <a:r>
              <a:rPr lang="en-US" u="sng" dirty="0" smtClean="0">
                <a:solidFill>
                  <a:schemeClr val="tx1"/>
                </a:solidFill>
                <a:latin typeface="Calibri" panose="020F0502020204030204" pitchFamily="34" charset="0"/>
              </a:rPr>
              <a:t>my doctor doesn't know enough </a:t>
            </a:r>
            <a:r>
              <a:rPr lang="en-US" dirty="0" smtClean="0">
                <a:solidFill>
                  <a:schemeClr val="tx1"/>
                </a:solidFill>
                <a:latin typeface="Calibri" panose="020F0502020204030204" pitchFamily="34" charset="0"/>
              </a:rPr>
              <a:t>about diabetes and </a:t>
            </a:r>
          </a:p>
          <a:p>
            <a:pPr marL="800100" lvl="1" indent="-342900"/>
            <a:r>
              <a:rPr lang="en-US" dirty="0" smtClean="0">
                <a:solidFill>
                  <a:schemeClr val="tx1"/>
                </a:solidFill>
                <a:latin typeface="Calibri" panose="020F0502020204030204" pitchFamily="34" charset="0"/>
              </a:rPr>
              <a:t>diabetes care/ </a:t>
            </a:r>
            <a:r>
              <a:rPr lang="en-US" u="sng" dirty="0" smtClean="0">
                <a:solidFill>
                  <a:schemeClr val="tx1"/>
                </a:solidFill>
                <a:latin typeface="Calibri" panose="020F0502020204030204" pitchFamily="34" charset="0"/>
              </a:rPr>
              <a:t>doesn't give me clear enough directions </a:t>
            </a:r>
            <a:r>
              <a:rPr lang="en-US" dirty="0" smtClean="0">
                <a:solidFill>
                  <a:schemeClr val="tx1"/>
                </a:solidFill>
                <a:latin typeface="Calibri" panose="020F0502020204030204" pitchFamily="34" charset="0"/>
              </a:rPr>
              <a:t>. </a:t>
            </a:r>
          </a:p>
          <a:p>
            <a:pPr marL="800100" lvl="1" indent="-342900"/>
            <a:r>
              <a:rPr lang="en-US" dirty="0" smtClean="0">
                <a:solidFill>
                  <a:schemeClr val="tx1"/>
                </a:solidFill>
                <a:latin typeface="Calibri" panose="020F0502020204030204" pitchFamily="34" charset="0"/>
              </a:rPr>
              <a:t> </a:t>
            </a:r>
          </a:p>
          <a:p>
            <a:pPr marL="342900" indent="-342900">
              <a:buAutoNum type="arabicPeriod" startAt="3"/>
            </a:pPr>
            <a:r>
              <a:rPr lang="en-US" dirty="0" smtClean="0">
                <a:solidFill>
                  <a:schemeClr val="tx1"/>
                </a:solidFill>
                <a:latin typeface="Calibri" panose="020F0502020204030204" pitchFamily="34" charset="0"/>
              </a:rPr>
              <a:t>Feeling </a:t>
            </a:r>
            <a:r>
              <a:rPr lang="en-US" u="sng" dirty="0" smtClean="0">
                <a:solidFill>
                  <a:schemeClr val="tx1"/>
                </a:solidFill>
                <a:latin typeface="Calibri" panose="020F0502020204030204" pitchFamily="34" charset="0"/>
              </a:rPr>
              <a:t>angry, scared, and/or depressed</a:t>
            </a:r>
            <a:r>
              <a:rPr lang="en-US" dirty="0" smtClean="0">
                <a:solidFill>
                  <a:schemeClr val="tx1"/>
                </a:solidFill>
                <a:latin typeface="Calibri" panose="020F0502020204030204" pitchFamily="34" charset="0"/>
              </a:rPr>
              <a:t> … think about living with diabetes</a:t>
            </a:r>
          </a:p>
          <a:p>
            <a:pPr marL="342900" indent="-342900"/>
            <a:r>
              <a:rPr lang="en-US" dirty="0" smtClean="0">
                <a:solidFill>
                  <a:schemeClr val="tx1"/>
                </a:solidFill>
                <a:latin typeface="Calibri" panose="020F0502020204030204" pitchFamily="34" charset="0"/>
              </a:rPr>
              <a:t> </a:t>
            </a:r>
          </a:p>
          <a:p>
            <a:pPr marL="342900" indent="-342900"/>
            <a:r>
              <a:rPr lang="en-US" dirty="0" smtClean="0">
                <a:solidFill>
                  <a:schemeClr val="tx1"/>
                </a:solidFill>
                <a:latin typeface="Calibri" panose="020F0502020204030204" pitchFamily="34" charset="0"/>
              </a:rPr>
              <a:t>4.   Feeling that </a:t>
            </a:r>
            <a:r>
              <a:rPr lang="en-US" u="sng" dirty="0" smtClean="0">
                <a:solidFill>
                  <a:schemeClr val="tx1"/>
                </a:solidFill>
                <a:latin typeface="Calibri" panose="020F0502020204030204" pitchFamily="34" charset="0"/>
              </a:rPr>
              <a:t>I am not testing my blood sugars </a:t>
            </a:r>
            <a:r>
              <a:rPr lang="en-US" dirty="0" smtClean="0">
                <a:solidFill>
                  <a:schemeClr val="tx1"/>
                </a:solidFill>
                <a:latin typeface="Calibri" panose="020F0502020204030204" pitchFamily="34" charset="0"/>
              </a:rPr>
              <a:t>frequently enough. </a:t>
            </a:r>
          </a:p>
          <a:p>
            <a:pPr marL="342900" indent="-342900">
              <a:buAutoNum type="arabicPeriod" startAt="5"/>
            </a:pPr>
            <a:endParaRPr lang="en-US" dirty="0" smtClean="0">
              <a:solidFill>
                <a:schemeClr val="tx1"/>
              </a:solidFill>
              <a:latin typeface="Calibri" panose="020F0502020204030204" pitchFamily="34" charset="0"/>
            </a:endParaRPr>
          </a:p>
          <a:p>
            <a:pPr marL="342900" indent="-342900"/>
            <a:r>
              <a:rPr lang="en-US" dirty="0" smtClean="0">
                <a:solidFill>
                  <a:schemeClr val="tx1"/>
                </a:solidFill>
                <a:latin typeface="Calibri" panose="020F0502020204030204" pitchFamily="34" charset="0"/>
              </a:rPr>
              <a:t>5.   Feeling that I am often </a:t>
            </a:r>
            <a:r>
              <a:rPr lang="en-US" u="sng" dirty="0" smtClean="0">
                <a:solidFill>
                  <a:schemeClr val="tx1"/>
                </a:solidFill>
                <a:latin typeface="Calibri" panose="020F0502020204030204" pitchFamily="34" charset="0"/>
              </a:rPr>
              <a:t>failing with my diabetes routine.</a:t>
            </a:r>
          </a:p>
          <a:p>
            <a:pPr marL="342900" indent="-342900"/>
            <a:r>
              <a:rPr lang="en-US" u="sng" dirty="0" smtClean="0">
                <a:solidFill>
                  <a:schemeClr val="tx1"/>
                </a:solidFill>
                <a:latin typeface="Calibri" panose="020F0502020204030204" pitchFamily="34" charset="0"/>
              </a:rPr>
              <a:t> </a:t>
            </a:r>
          </a:p>
          <a:p>
            <a:pPr marL="342900" indent="-342900">
              <a:buAutoNum type="arabicPeriod" startAt="6"/>
            </a:pPr>
            <a:r>
              <a:rPr lang="en-US" dirty="0" smtClean="0">
                <a:solidFill>
                  <a:schemeClr val="tx1"/>
                </a:solidFill>
                <a:latin typeface="Calibri" panose="020F0502020204030204" pitchFamily="34" charset="0"/>
              </a:rPr>
              <a:t>Feeling that </a:t>
            </a:r>
            <a:r>
              <a:rPr lang="en-US" u="sng" dirty="0" smtClean="0">
                <a:solidFill>
                  <a:schemeClr val="tx1"/>
                </a:solidFill>
                <a:latin typeface="Calibri" panose="020F0502020204030204" pitchFamily="34" charset="0"/>
              </a:rPr>
              <a:t>friends or family are not supportive </a:t>
            </a:r>
            <a:r>
              <a:rPr lang="en-US" dirty="0" smtClean="0">
                <a:solidFill>
                  <a:schemeClr val="tx1"/>
                </a:solidFill>
                <a:latin typeface="Calibri" panose="020F0502020204030204" pitchFamily="34" charset="0"/>
              </a:rPr>
              <a:t>enough of self-care </a:t>
            </a:r>
          </a:p>
          <a:p>
            <a:pPr marL="800100" lvl="1" indent="-342900"/>
            <a:r>
              <a:rPr lang="en-US" dirty="0" smtClean="0">
                <a:solidFill>
                  <a:schemeClr val="tx1"/>
                </a:solidFill>
                <a:latin typeface="Calibri" panose="020F0502020204030204" pitchFamily="34" charset="0"/>
              </a:rPr>
              <a:t>efforts  (planning activities that …, encourage me to eat the "wrong" foods).</a:t>
            </a:r>
          </a:p>
          <a:p>
            <a:pPr marL="800100" lvl="1" indent="-342900"/>
            <a:r>
              <a:rPr lang="en-US" dirty="0" smtClean="0">
                <a:solidFill>
                  <a:schemeClr val="tx1"/>
                </a:solidFill>
                <a:latin typeface="Calibri" panose="020F0502020204030204" pitchFamily="34" charset="0"/>
              </a:rPr>
              <a:t> </a:t>
            </a:r>
          </a:p>
          <a:p>
            <a:r>
              <a:rPr lang="en-US" dirty="0" smtClean="0">
                <a:solidFill>
                  <a:schemeClr val="tx1"/>
                </a:solidFill>
                <a:latin typeface="Calibri" panose="020F0502020204030204" pitchFamily="34" charset="0"/>
              </a:rPr>
              <a:t>7.     Feeling that </a:t>
            </a:r>
            <a:r>
              <a:rPr lang="en-US" u="sng" dirty="0" smtClean="0">
                <a:solidFill>
                  <a:schemeClr val="tx1"/>
                </a:solidFill>
                <a:latin typeface="Calibri" panose="020F0502020204030204" pitchFamily="34" charset="0"/>
              </a:rPr>
              <a:t>diabetes controls my life</a:t>
            </a:r>
            <a:r>
              <a:rPr lang="en-US" dirty="0" smtClean="0">
                <a:solidFill>
                  <a:schemeClr val="tx1"/>
                </a:solidFill>
                <a:latin typeface="Calibri" panose="020F0502020204030204" pitchFamily="34" charset="0"/>
              </a:rPr>
              <a:t>. </a:t>
            </a:r>
          </a:p>
          <a:p>
            <a:pPr marL="342900" indent="-342900"/>
            <a:r>
              <a:rPr lang="en-US" i="1" dirty="0" smtClean="0">
                <a:solidFill>
                  <a:schemeClr val="tx1"/>
                </a:solidFill>
                <a:latin typeface="Calibri" panose="020F0502020204030204" pitchFamily="34" charset="0"/>
              </a:rPr>
              <a:t>8.    </a:t>
            </a:r>
            <a:r>
              <a:rPr lang="en-US" i="1" u="sng" dirty="0" smtClean="0">
                <a:solidFill>
                  <a:schemeClr val="tx1"/>
                </a:solidFill>
                <a:latin typeface="Calibri" panose="020F0502020204030204" pitchFamily="34" charset="0"/>
              </a:rPr>
              <a:t>Not feeling motivated </a:t>
            </a:r>
            <a:r>
              <a:rPr lang="en-US" dirty="0" smtClean="0">
                <a:solidFill>
                  <a:schemeClr val="tx1"/>
                </a:solidFill>
                <a:latin typeface="Calibri" panose="020F0502020204030204" pitchFamily="34" charset="0"/>
              </a:rPr>
              <a:t>to keep up my diabetes self management. </a:t>
            </a:r>
          </a:p>
          <a:p>
            <a:pPr marL="342900" indent="-342900">
              <a:buAutoNum type="arabicPeriod" startAt="9"/>
            </a:pPr>
            <a:endParaRPr lang="en-US" sz="1500" dirty="0" smtClean="0">
              <a:solidFill>
                <a:schemeClr val="tx1"/>
              </a:solidFill>
            </a:endParaRPr>
          </a:p>
          <a:p>
            <a:pPr marL="342900" indent="-342900"/>
            <a:r>
              <a:rPr lang="en-US" sz="1500" b="1" dirty="0" smtClean="0">
                <a:solidFill>
                  <a:schemeClr val="tx1"/>
                </a:solidFill>
              </a:rPr>
              <a:t>				DDS (17) Scoring</a:t>
            </a:r>
            <a:endParaRPr lang="en-US" sz="1600" dirty="0" smtClean="0">
              <a:solidFill>
                <a:schemeClr val="tx1"/>
              </a:solidFill>
            </a:endParaRPr>
          </a:p>
        </p:txBody>
      </p:sp>
    </p:spTree>
    <p:custDataLst>
      <p:tags r:id="rId1"/>
    </p:custDataLst>
    <p:extLst>
      <p:ext uri="{BB962C8B-B14F-4D97-AF65-F5344CB8AC3E}">
        <p14:creationId xmlns:p14="http://schemas.microsoft.com/office/powerpoint/2010/main" val="357725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smtClean="0"/>
              <a:t>Strategies to handle DRED:</a:t>
            </a:r>
            <a:endParaRPr lang="en-US" dirty="0"/>
          </a:p>
        </p:txBody>
      </p:sp>
      <p:sp>
        <p:nvSpPr>
          <p:cNvPr id="5" name="Content Placeholder 4"/>
          <p:cNvSpPr>
            <a:spLocks noGrp="1"/>
          </p:cNvSpPr>
          <p:nvPr>
            <p:ph sz="half" idx="1"/>
          </p:nvPr>
        </p:nvSpPr>
        <p:spPr>
          <a:xfrm>
            <a:off x="457200" y="1295400"/>
            <a:ext cx="4041648" cy="5257800"/>
          </a:xfrm>
        </p:spPr>
        <p:txBody>
          <a:bodyPr>
            <a:normAutofit/>
          </a:bodyPr>
          <a:lstStyle/>
          <a:p>
            <a:r>
              <a:rPr lang="en-US" sz="3900" u="sng" dirty="0" smtClean="0"/>
              <a:t>People </a:t>
            </a:r>
            <a:r>
              <a:rPr lang="en-US" sz="3900" u="sng" dirty="0" err="1" smtClean="0"/>
              <a:t>w</a:t>
            </a:r>
            <a:r>
              <a:rPr lang="en-US" sz="3900" u="sng" dirty="0" smtClean="0"/>
              <a:t>/ DM</a:t>
            </a:r>
          </a:p>
          <a:p>
            <a:r>
              <a:rPr lang="en-US" sz="3000" dirty="0" smtClean="0"/>
              <a:t>1 thing at a time</a:t>
            </a:r>
          </a:p>
          <a:p>
            <a:r>
              <a:rPr lang="en-US" sz="3000" dirty="0" smtClean="0"/>
              <a:t>Take it slowly</a:t>
            </a:r>
          </a:p>
          <a:p>
            <a:r>
              <a:rPr lang="en-US" sz="3000" dirty="0" smtClean="0"/>
              <a:t>Speak up to: </a:t>
            </a:r>
          </a:p>
          <a:p>
            <a:pPr marL="589788" lvl="1" indent="-342900"/>
            <a:r>
              <a:rPr lang="en-US" sz="2200" dirty="0" smtClean="0"/>
              <a:t>Family, PCP, </a:t>
            </a:r>
          </a:p>
          <a:p>
            <a:pPr marL="589788" lvl="1" indent="-342900"/>
            <a:r>
              <a:rPr lang="en-US" sz="2200" dirty="0" smtClean="0"/>
              <a:t>People that understand.</a:t>
            </a:r>
          </a:p>
          <a:p>
            <a:pPr marL="761238" lvl="1" indent="-514350"/>
            <a:endParaRPr lang="en-US" sz="1900" dirty="0" smtClean="0"/>
          </a:p>
          <a:p>
            <a:r>
              <a:rPr lang="en-US" sz="2600" b="1" dirty="0" smtClean="0"/>
              <a:t>Set Appropriate Goals!!!</a:t>
            </a:r>
          </a:p>
          <a:p>
            <a:r>
              <a:rPr lang="en-US" sz="2600" b="1" dirty="0" smtClean="0"/>
              <a:t> Small, discreet</a:t>
            </a:r>
          </a:p>
          <a:p>
            <a:pPr marL="761238" lvl="1" indent="-514350">
              <a:buNone/>
            </a:pPr>
            <a:endParaRPr lang="en-US" sz="1600" dirty="0" smtClean="0">
              <a:solidFill>
                <a:schemeClr val="accent6"/>
              </a:solidFill>
            </a:endParaRPr>
          </a:p>
        </p:txBody>
      </p:sp>
      <p:sp>
        <p:nvSpPr>
          <p:cNvPr id="6" name="Content Placeholder 5"/>
          <p:cNvSpPr>
            <a:spLocks noGrp="1"/>
          </p:cNvSpPr>
          <p:nvPr>
            <p:ph sz="half" idx="2"/>
          </p:nvPr>
        </p:nvSpPr>
        <p:spPr>
          <a:xfrm>
            <a:off x="4495628" y="1266423"/>
            <a:ext cx="4572000" cy="5257800"/>
          </a:xfrm>
        </p:spPr>
        <p:txBody>
          <a:bodyPr>
            <a:normAutofit/>
          </a:bodyPr>
          <a:lstStyle/>
          <a:p>
            <a:r>
              <a:rPr lang="en-US" u="sng" dirty="0" err="1" smtClean="0"/>
              <a:t>HCProviders</a:t>
            </a:r>
            <a:r>
              <a:rPr lang="en-US" u="sng" dirty="0" smtClean="0"/>
              <a:t> (you!)</a:t>
            </a:r>
          </a:p>
          <a:p>
            <a:r>
              <a:rPr lang="en-US" sz="2600" dirty="0" smtClean="0"/>
              <a:t>Handle 1 thing at a time</a:t>
            </a:r>
          </a:p>
          <a:p>
            <a:r>
              <a:rPr lang="en-US" sz="2600" dirty="0" smtClean="0"/>
              <a:t>Take it slowly</a:t>
            </a:r>
          </a:p>
          <a:p>
            <a:pPr marL="761238" lvl="1" indent="-514350"/>
            <a:endParaRPr lang="en-US" sz="1600" dirty="0" smtClean="0">
              <a:solidFill>
                <a:schemeClr val="accent6"/>
              </a:solidFill>
            </a:endParaRPr>
          </a:p>
          <a:p>
            <a:r>
              <a:rPr lang="en-US" sz="2400" b="1" dirty="0" smtClean="0"/>
              <a:t>Set Appropriate Goals.  </a:t>
            </a:r>
            <a:br>
              <a:rPr lang="en-US" sz="2400" b="1" dirty="0" smtClean="0"/>
            </a:br>
            <a:r>
              <a:rPr lang="en-US" sz="2400" b="1" dirty="0" smtClean="0"/>
              <a:t>Small, discreet</a:t>
            </a:r>
          </a:p>
          <a:p>
            <a:endParaRPr lang="en-US" sz="2000" b="1" dirty="0" smtClean="0"/>
          </a:p>
          <a:p>
            <a:r>
              <a:rPr lang="en-US" sz="2400" b="1" dirty="0" smtClean="0"/>
              <a:t>Be mindful, mundane, </a:t>
            </a:r>
            <a:r>
              <a:rPr lang="en-US" sz="2400" b="1" dirty="0" smtClean="0">
                <a:solidFill>
                  <a:srgbClr val="C00000"/>
                </a:solidFill>
              </a:rPr>
              <a:t>careful</a:t>
            </a:r>
            <a:r>
              <a:rPr lang="en-US" sz="2400" b="1" dirty="0" smtClean="0"/>
              <a:t> about the goal set- do not rush </a:t>
            </a:r>
          </a:p>
          <a:p>
            <a:endParaRPr lang="en-US" sz="2000" b="1" dirty="0" smtClean="0"/>
          </a:p>
          <a:p>
            <a:r>
              <a:rPr lang="en-US" sz="2400" b="1" dirty="0" smtClean="0"/>
              <a:t>Paired testing before/after  (more tangible)</a:t>
            </a:r>
          </a:p>
          <a:p>
            <a:endParaRPr lang="en-US" u="sng" dirty="0"/>
          </a:p>
        </p:txBody>
      </p:sp>
    </p:spTree>
    <p:custDataLst>
      <p:tags r:id="rId1"/>
    </p:custDataLst>
    <p:extLst>
      <p:ext uri="{BB962C8B-B14F-4D97-AF65-F5344CB8AC3E}">
        <p14:creationId xmlns:p14="http://schemas.microsoft.com/office/powerpoint/2010/main" val="129107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a:t>
            </a:r>
            <a:endParaRPr lang="en-US" dirty="0"/>
          </a:p>
        </p:txBody>
      </p:sp>
      <p:sp>
        <p:nvSpPr>
          <p:cNvPr id="3" name="Content Placeholder 2"/>
          <p:cNvSpPr>
            <a:spLocks noGrp="1"/>
          </p:cNvSpPr>
          <p:nvPr>
            <p:ph sz="quarter" idx="1"/>
          </p:nvPr>
        </p:nvSpPr>
        <p:spPr/>
        <p:txBody>
          <a:bodyPr/>
          <a:lstStyle/>
          <a:p>
            <a:r>
              <a:rPr lang="en-US" dirty="0" smtClean="0"/>
              <a:t>Which </a:t>
            </a:r>
            <a:r>
              <a:rPr lang="en-US" dirty="0"/>
              <a:t>of the following is a SMART Goal?</a:t>
            </a:r>
          </a:p>
          <a:p>
            <a:pPr marL="274320" lvl="1" indent="0">
              <a:buNone/>
            </a:pPr>
            <a:r>
              <a:rPr lang="en-US" sz="3200" dirty="0"/>
              <a:t>a. I will lose 5% of my body weight</a:t>
            </a:r>
          </a:p>
          <a:p>
            <a:pPr marL="274320" lvl="1" indent="0">
              <a:buNone/>
            </a:pPr>
            <a:r>
              <a:rPr lang="en-US" sz="3200" dirty="0"/>
              <a:t>b. I will eat less sugary foods throughout the week</a:t>
            </a:r>
          </a:p>
          <a:p>
            <a:pPr marL="274320" lvl="1" indent="0">
              <a:buNone/>
            </a:pPr>
            <a:r>
              <a:rPr lang="en-US" sz="3200" dirty="0"/>
              <a:t>c. I will monitor my blood sugar on a regular basis</a:t>
            </a:r>
          </a:p>
          <a:p>
            <a:pPr marL="274320" lvl="1" indent="0">
              <a:buNone/>
            </a:pPr>
            <a:r>
              <a:rPr lang="en-US" sz="3200" dirty="0"/>
              <a:t>d. I will eat one less bag of chips every day for 1 week.</a:t>
            </a:r>
          </a:p>
          <a:p>
            <a:endParaRPr lang="en-US" dirty="0"/>
          </a:p>
        </p:txBody>
      </p:sp>
    </p:spTree>
    <p:custDataLst>
      <p:tags r:id="rId1"/>
    </p:custDataLst>
    <p:extLst>
      <p:ext uri="{BB962C8B-B14F-4D97-AF65-F5344CB8AC3E}">
        <p14:creationId xmlns:p14="http://schemas.microsoft.com/office/powerpoint/2010/main" val="17027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chor="ctr">
            <a:normAutofit/>
          </a:bodyPr>
          <a:lstStyle/>
          <a:p>
            <a:pPr>
              <a:defRPr/>
            </a:pPr>
            <a:r>
              <a:rPr lang="en-US" dirty="0" smtClean="0"/>
              <a:t>SMART Goals</a:t>
            </a:r>
          </a:p>
        </p:txBody>
      </p:sp>
      <p:sp>
        <p:nvSpPr>
          <p:cNvPr id="86018" name="AutoShape 2"/>
          <p:cNvSpPr>
            <a:spLocks noChangeArrowheads="1"/>
          </p:cNvSpPr>
          <p:nvPr/>
        </p:nvSpPr>
        <p:spPr bwMode="auto">
          <a:xfrm>
            <a:off x="4124325" y="5181600"/>
            <a:ext cx="895350" cy="762000"/>
          </a:xfrm>
          <a:custGeom>
            <a:avLst/>
            <a:gdLst>
              <a:gd name="T0" fmla="*/ 447675 w 895350"/>
              <a:gd name="T1" fmla="*/ 0 h 762000"/>
              <a:gd name="T2" fmla="*/ 1 w 895350"/>
              <a:gd name="T3" fmla="*/ 291057 h 762000"/>
              <a:gd name="T4" fmla="*/ 170997 w 895350"/>
              <a:gd name="T5" fmla="*/ 761998 h 762000"/>
              <a:gd name="T6" fmla="*/ 724353 w 895350"/>
              <a:gd name="T7" fmla="*/ 761998 h 762000"/>
              <a:gd name="T8" fmla="*/ 895349 w 895350"/>
              <a:gd name="T9" fmla="*/ 291057 h 762000"/>
              <a:gd name="T10" fmla="*/ 3 60000 65536"/>
              <a:gd name="T11" fmla="*/ 2 60000 65536"/>
              <a:gd name="T12" fmla="*/ 1 60000 65536"/>
              <a:gd name="T13" fmla="*/ 1 60000 65536"/>
              <a:gd name="T14" fmla="*/ 0 60000 65536"/>
              <a:gd name="T15" fmla="*/ 276681 w 895350"/>
              <a:gd name="T16" fmla="*/ 291059 h 762000"/>
              <a:gd name="T17" fmla="*/ 618669 w 895350"/>
              <a:gd name="T18" fmla="*/ 582112 h 762000"/>
            </a:gdLst>
            <a:ahLst/>
            <a:cxnLst>
              <a:cxn ang="T10">
                <a:pos x="T0" y="T1"/>
              </a:cxn>
              <a:cxn ang="T11">
                <a:pos x="T2" y="T3"/>
              </a:cxn>
              <a:cxn ang="T12">
                <a:pos x="T4" y="T5"/>
              </a:cxn>
              <a:cxn ang="T13">
                <a:pos x="T6" y="T7"/>
              </a:cxn>
              <a:cxn ang="T14">
                <a:pos x="T8" y="T9"/>
              </a:cxn>
            </a:cxnLst>
            <a:rect l="T15" t="T16" r="T17" b="T18"/>
            <a:pathLst>
              <a:path w="895350" h="762000">
                <a:moveTo>
                  <a:pt x="1" y="291057"/>
                </a:moveTo>
                <a:lnTo>
                  <a:pt x="341995" y="291059"/>
                </a:lnTo>
                <a:lnTo>
                  <a:pt x="447675" y="0"/>
                </a:lnTo>
                <a:lnTo>
                  <a:pt x="553355" y="291059"/>
                </a:lnTo>
                <a:lnTo>
                  <a:pt x="895349" y="291057"/>
                </a:lnTo>
                <a:lnTo>
                  <a:pt x="618669" y="470940"/>
                </a:lnTo>
                <a:lnTo>
                  <a:pt x="724353" y="761998"/>
                </a:lnTo>
                <a:lnTo>
                  <a:pt x="447675" y="582112"/>
                </a:lnTo>
                <a:lnTo>
                  <a:pt x="170997" y="761998"/>
                </a:lnTo>
                <a:lnTo>
                  <a:pt x="276681" y="470940"/>
                </a:lnTo>
                <a:close/>
              </a:path>
            </a:pathLst>
          </a:cu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mn-ea"/>
            </a:endParaRPr>
          </a:p>
        </p:txBody>
      </p:sp>
      <p:pic>
        <p:nvPicPr>
          <p:cNvPr id="4" name="Picture 3"/>
          <p:cNvPicPr>
            <a:picLocks noChangeAspect="1"/>
          </p:cNvPicPr>
          <p:nvPr/>
        </p:nvPicPr>
        <p:blipFill>
          <a:blip r:embed="rId3"/>
          <a:stretch>
            <a:fillRect/>
          </a:stretch>
        </p:blipFill>
        <p:spPr>
          <a:xfrm>
            <a:off x="619125" y="1371600"/>
            <a:ext cx="3505200" cy="4800600"/>
          </a:xfrm>
          <a:prstGeom prst="rect">
            <a:avLst/>
          </a:prstGeom>
        </p:spPr>
      </p:pic>
    </p:spTree>
    <p:custDataLst>
      <p:tags r:id="rId1"/>
    </p:custDataLst>
    <p:extLst>
      <p:ext uri="{BB962C8B-B14F-4D97-AF65-F5344CB8AC3E}">
        <p14:creationId xmlns:p14="http://schemas.microsoft.com/office/powerpoint/2010/main" val="34166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Mental health – Build a Foundation</a:t>
            </a:r>
            <a:endParaRPr lang="en-US" dirty="0"/>
          </a:p>
        </p:txBody>
      </p:sp>
      <p:sp>
        <p:nvSpPr>
          <p:cNvPr id="6" name="Content Placeholder 5"/>
          <p:cNvSpPr>
            <a:spLocks noGrp="1"/>
          </p:cNvSpPr>
          <p:nvPr>
            <p:ph sz="quarter" idx="1"/>
          </p:nvPr>
        </p:nvSpPr>
        <p:spPr>
          <a:xfrm>
            <a:off x="457200" y="1219200"/>
            <a:ext cx="4572000" cy="4937760"/>
          </a:xfrm>
        </p:spPr>
        <p:txBody>
          <a:bodyPr/>
          <a:lstStyle/>
          <a:p>
            <a:r>
              <a:rPr lang="en-US" dirty="0" smtClean="0"/>
              <a:t>Although the educator might not feel qualified to treat psychological problems, optimizing the patient / educator relationship as a foundation to increase likelihood of acceptance.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706880"/>
            <a:ext cx="2971800" cy="1981200"/>
          </a:xfrm>
          <a:prstGeom prst="rect">
            <a:avLst/>
          </a:prstGeom>
        </p:spPr>
      </p:pic>
    </p:spTree>
    <p:custDataLst>
      <p:tags r:id="rId1"/>
    </p:custDataLst>
    <p:extLst>
      <p:ext uri="{BB962C8B-B14F-4D97-AF65-F5344CB8AC3E}">
        <p14:creationId xmlns:p14="http://schemas.microsoft.com/office/powerpoint/2010/main" val="55245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smtClean="0"/>
              <a:t>Key opportunities to Screen for Emotional Health	</a:t>
            </a:r>
            <a:endParaRPr lang="en-US" dirty="0"/>
          </a:p>
        </p:txBody>
      </p:sp>
      <p:sp>
        <p:nvSpPr>
          <p:cNvPr id="3" name="Content Placeholder 2"/>
          <p:cNvSpPr>
            <a:spLocks noGrp="1"/>
          </p:cNvSpPr>
          <p:nvPr>
            <p:ph sz="quarter" idx="1"/>
          </p:nvPr>
        </p:nvSpPr>
        <p:spPr>
          <a:xfrm>
            <a:off x="457200" y="1676400"/>
            <a:ext cx="4695417" cy="4480560"/>
          </a:xfrm>
        </p:spPr>
        <p:txBody>
          <a:bodyPr>
            <a:noAutofit/>
          </a:bodyPr>
          <a:lstStyle/>
          <a:p>
            <a:pPr lvl="1"/>
            <a:r>
              <a:rPr lang="en-US" sz="2800" dirty="0" smtClean="0"/>
              <a:t>Newly diagnosed</a:t>
            </a:r>
          </a:p>
          <a:p>
            <a:pPr lvl="1"/>
            <a:r>
              <a:rPr lang="en-US" sz="2800" dirty="0" smtClean="0"/>
              <a:t>Hospitalized</a:t>
            </a:r>
          </a:p>
          <a:p>
            <a:pPr lvl="1"/>
            <a:r>
              <a:rPr lang="en-US" sz="2800" dirty="0" smtClean="0"/>
              <a:t>When medical status changes (BG no longer controlled with one med)</a:t>
            </a:r>
          </a:p>
          <a:p>
            <a:pPr lvl="1"/>
            <a:r>
              <a:rPr lang="en-US" sz="2800" dirty="0" smtClean="0"/>
              <a:t>When complications start</a:t>
            </a:r>
          </a:p>
          <a:p>
            <a:pPr lvl="1"/>
            <a:r>
              <a:rPr lang="en-US" sz="2800" dirty="0" smtClean="0"/>
              <a:t>During regular visits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617" y="1676400"/>
            <a:ext cx="3529890" cy="2530059"/>
          </a:xfrm>
          <a:prstGeom prst="rect">
            <a:avLst/>
          </a:prstGeom>
        </p:spPr>
      </p:pic>
    </p:spTree>
    <p:custDataLst>
      <p:tags r:id="rId1"/>
    </p:custDataLst>
    <p:extLst>
      <p:ext uri="{BB962C8B-B14F-4D97-AF65-F5344CB8AC3E}">
        <p14:creationId xmlns:p14="http://schemas.microsoft.com/office/powerpoint/2010/main" val="6904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Care Concepts	- Tenants</a:t>
            </a:r>
            <a:endParaRPr lang="en-US" dirty="0"/>
          </a:p>
        </p:txBody>
      </p:sp>
      <p:sp>
        <p:nvSpPr>
          <p:cNvPr id="3" name="Content Placeholder 2"/>
          <p:cNvSpPr>
            <a:spLocks noGrp="1"/>
          </p:cNvSpPr>
          <p:nvPr>
            <p:ph sz="quarter" idx="1"/>
          </p:nvPr>
        </p:nvSpPr>
        <p:spPr/>
        <p:txBody>
          <a:bodyPr/>
          <a:lstStyle/>
          <a:p>
            <a:r>
              <a:rPr lang="en-US" dirty="0" smtClean="0"/>
              <a:t>Keep it patient centered</a:t>
            </a:r>
          </a:p>
          <a:p>
            <a:pPr lvl="1"/>
            <a:r>
              <a:rPr lang="en-US" dirty="0" smtClean="0"/>
              <a:t>Consider the individual</a:t>
            </a:r>
          </a:p>
          <a:p>
            <a:pPr lvl="1"/>
            <a:r>
              <a:rPr lang="en-US" dirty="0" smtClean="0"/>
              <a:t>Customize standard goals based on assessment</a:t>
            </a:r>
          </a:p>
          <a:p>
            <a:r>
              <a:rPr lang="en-US" dirty="0" smtClean="0"/>
              <a:t>Diabetes Across the lifespan</a:t>
            </a:r>
          </a:p>
          <a:p>
            <a:pPr lvl="1"/>
            <a:r>
              <a:rPr lang="en-US" dirty="0" smtClean="0"/>
              <a:t>We are getting diabetes earlier and living longer</a:t>
            </a:r>
          </a:p>
          <a:p>
            <a:pPr lvl="1"/>
            <a:r>
              <a:rPr lang="en-US" dirty="0" smtClean="0"/>
              <a:t>Promote coordinated care across lifespan</a:t>
            </a:r>
          </a:p>
          <a:p>
            <a:r>
              <a:rPr lang="en-US" dirty="0" smtClean="0"/>
              <a:t>Advocacy</a:t>
            </a:r>
          </a:p>
          <a:p>
            <a:pPr lvl="1"/>
            <a:r>
              <a:rPr lang="en-US" dirty="0" smtClean="0"/>
              <a:t>Active support and engagement</a:t>
            </a:r>
          </a:p>
          <a:p>
            <a:pPr lvl="1"/>
            <a:r>
              <a:rPr lang="en-US" dirty="0" smtClean="0"/>
              <a:t>Address social determinants and underlying causes of health disparities. Let your voice be heard.</a:t>
            </a:r>
          </a:p>
          <a:p>
            <a:endParaRPr lang="en-US" dirty="0" smtClean="0"/>
          </a:p>
          <a:p>
            <a:pPr lvl="1"/>
            <a:endParaRPr lang="en-US" dirty="0"/>
          </a:p>
        </p:txBody>
      </p:sp>
    </p:spTree>
    <p:custDataLst>
      <p:tags r:id="rId1"/>
    </p:custDataLst>
    <p:extLst>
      <p:ext uri="{BB962C8B-B14F-4D97-AF65-F5344CB8AC3E}">
        <p14:creationId xmlns:p14="http://schemas.microsoft.com/office/powerpoint/2010/main" val="371158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229600" cy="914400"/>
          </a:xfrm>
        </p:spPr>
        <p:txBody>
          <a:bodyPr anchor="ctr">
            <a:normAutofit/>
          </a:bodyPr>
          <a:lstStyle/>
          <a:p>
            <a:pPr eaLnBrk="1" hangingPunct="1"/>
            <a:r>
              <a:rPr lang="en-US" dirty="0" smtClean="0">
                <a:ea typeface="ＭＳ Ｐゴシック" panose="020B0600070205080204" pitchFamily="34" charset="-128"/>
              </a:rPr>
              <a:t>Assess Emotional Health</a:t>
            </a:r>
          </a:p>
        </p:txBody>
      </p:sp>
      <p:sp>
        <p:nvSpPr>
          <p:cNvPr id="69635" name="Rectangle 3"/>
          <p:cNvSpPr>
            <a:spLocks noGrp="1" noChangeArrowheads="1"/>
          </p:cNvSpPr>
          <p:nvPr>
            <p:ph idx="1"/>
          </p:nvPr>
        </p:nvSpPr>
        <p:spPr>
          <a:xfrm>
            <a:off x="457200" y="1143000"/>
            <a:ext cx="6629400" cy="4953000"/>
          </a:xfrm>
        </p:spPr>
        <p:txBody>
          <a:bodyPr>
            <a:noAutofit/>
          </a:bodyPr>
          <a:lstStyle/>
          <a:p>
            <a:r>
              <a:rPr lang="en-US" dirty="0" smtClean="0">
                <a:ea typeface="ＭＳ Ｐゴシック" panose="020B0600070205080204" pitchFamily="34" charset="-128"/>
              </a:rPr>
              <a:t>Assess- first meeting and  </a:t>
            </a:r>
            <a:r>
              <a:rPr lang="en-US" i="1" dirty="0" smtClean="0">
                <a:ea typeface="ＭＳ Ｐゴシック" panose="020B0600070205080204" pitchFamily="34" charset="-128"/>
              </a:rPr>
              <a:t>regularly.</a:t>
            </a:r>
          </a:p>
          <a:p>
            <a:pPr lvl="1"/>
            <a:r>
              <a:rPr lang="en-US" sz="2800" dirty="0" smtClean="0">
                <a:ea typeface="ＭＳ Ｐゴシック" panose="020B0600070205080204" pitchFamily="34" charset="-128"/>
              </a:rPr>
              <a:t>Use instruments and open ended questions; </a:t>
            </a:r>
          </a:p>
          <a:p>
            <a:pPr lvl="1"/>
            <a:r>
              <a:rPr lang="en-US" sz="2800" dirty="0" smtClean="0">
                <a:ea typeface="ＭＳ Ｐゴシック" panose="020B0600070205080204" pitchFamily="34" charset="-128"/>
              </a:rPr>
              <a:t>ASK! Consider Diabetes Distress vs depression.</a:t>
            </a:r>
          </a:p>
          <a:p>
            <a:r>
              <a:rPr lang="en-US" dirty="0" smtClean="0">
                <a:ea typeface="ＭＳ Ｐゴシック" panose="020B0600070205080204" pitchFamily="34" charset="-128"/>
              </a:rPr>
              <a:t>Encourage Optimism and Resilience: </a:t>
            </a:r>
          </a:p>
          <a:p>
            <a:pPr lvl="1"/>
            <a:r>
              <a:rPr lang="en-US" sz="2800" dirty="0" smtClean="0">
                <a:ea typeface="ＭＳ Ｐゴシック" panose="020B0600070205080204" pitchFamily="34" charset="-128"/>
              </a:rPr>
              <a:t>Hardiness and humor, resources,  self confidence! </a:t>
            </a:r>
          </a:p>
          <a:p>
            <a:pPr lvl="1"/>
            <a:r>
              <a:rPr lang="en-US" sz="2800" dirty="0" smtClean="0">
                <a:ea typeface="ＭＳ Ｐゴシック" panose="020B0600070205080204" pitchFamily="34" charset="-128"/>
              </a:rPr>
              <a:t>Develop network of specialists to help YOU for your own self balance and care!  </a:t>
            </a:r>
          </a:p>
          <a:p>
            <a:pPr lvl="1"/>
            <a:r>
              <a:rPr lang="en-US" sz="2800" dirty="0" smtClean="0">
                <a:ea typeface="ＭＳ Ｐゴシック" panose="020B0600070205080204" pitchFamily="34" charset="-128"/>
              </a:rPr>
              <a:t>Name 3 NOW!</a:t>
            </a:r>
          </a:p>
        </p:txBody>
      </p:sp>
      <p:pic>
        <p:nvPicPr>
          <p:cNvPr id="2" name="Picture 1"/>
          <p:cNvPicPr>
            <a:picLocks noChangeAspect="1"/>
          </p:cNvPicPr>
          <p:nvPr/>
        </p:nvPicPr>
        <p:blipFill>
          <a:blip r:embed="rId3"/>
          <a:stretch>
            <a:fillRect/>
          </a:stretch>
        </p:blipFill>
        <p:spPr>
          <a:xfrm>
            <a:off x="7091966" y="3782632"/>
            <a:ext cx="1704753" cy="1981200"/>
          </a:xfrm>
          <a:prstGeom prst="rect">
            <a:avLst/>
          </a:prstGeom>
        </p:spPr>
      </p:pic>
    </p:spTree>
    <p:custDataLst>
      <p:tags r:id="rId1"/>
    </p:custDataLst>
    <p:extLst>
      <p:ext uri="{BB962C8B-B14F-4D97-AF65-F5344CB8AC3E}">
        <p14:creationId xmlns:p14="http://schemas.microsoft.com/office/powerpoint/2010/main" val="170073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500"/>
                                        <p:tgtEl>
                                          <p:spTgt spid="696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wipe(left)">
                                      <p:cBhvr>
                                        <p:cTn id="10" dur="500"/>
                                        <p:tgtEl>
                                          <p:spTgt spid="696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wipe(left)">
                                      <p:cBhvr>
                                        <p:cTn id="13" dur="500"/>
                                        <p:tgtEl>
                                          <p:spTgt spid="6963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9635">
                                            <p:txEl>
                                              <p:pRg st="3" end="3"/>
                                            </p:txEl>
                                          </p:spTgt>
                                        </p:tgtEl>
                                        <p:attrNameLst>
                                          <p:attrName>style.visibility</p:attrName>
                                        </p:attrNameLst>
                                      </p:cBhvr>
                                      <p:to>
                                        <p:strVal val="visible"/>
                                      </p:to>
                                    </p:set>
                                    <p:animEffect transition="in" filter="wipe(left)">
                                      <p:cBhvr>
                                        <p:cTn id="18" dur="500"/>
                                        <p:tgtEl>
                                          <p:spTgt spid="6963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9635">
                                            <p:txEl>
                                              <p:pRg st="4" end="4"/>
                                            </p:txEl>
                                          </p:spTgt>
                                        </p:tgtEl>
                                        <p:attrNameLst>
                                          <p:attrName>style.visibility</p:attrName>
                                        </p:attrNameLst>
                                      </p:cBhvr>
                                      <p:to>
                                        <p:strVal val="visible"/>
                                      </p:to>
                                    </p:set>
                                    <p:animEffect transition="in" filter="wipe(left)">
                                      <p:cBhvr>
                                        <p:cTn id="21" dur="500"/>
                                        <p:tgtEl>
                                          <p:spTgt spid="6963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9635">
                                            <p:txEl>
                                              <p:pRg st="5" end="5"/>
                                            </p:txEl>
                                          </p:spTgt>
                                        </p:tgtEl>
                                        <p:attrNameLst>
                                          <p:attrName>style.visibility</p:attrName>
                                        </p:attrNameLst>
                                      </p:cBhvr>
                                      <p:to>
                                        <p:strVal val="visible"/>
                                      </p:to>
                                    </p:set>
                                    <p:animEffect transition="in" filter="wipe(left)">
                                      <p:cBhvr>
                                        <p:cTn id="24" dur="500"/>
                                        <p:tgtEl>
                                          <p:spTgt spid="6963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9635">
                                            <p:txEl>
                                              <p:pRg st="6" end="6"/>
                                            </p:txEl>
                                          </p:spTgt>
                                        </p:tgtEl>
                                        <p:attrNameLst>
                                          <p:attrName>style.visibility</p:attrName>
                                        </p:attrNameLst>
                                      </p:cBhvr>
                                      <p:to>
                                        <p:strVal val="visible"/>
                                      </p:to>
                                    </p:set>
                                    <p:animEffect transition="in" filter="wipe(left)">
                                      <p:cBhvr>
                                        <p:cTn id="27"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Referral to Mental Health Specialist</a:t>
            </a:r>
            <a:endParaRPr lang="en-US" dirty="0"/>
          </a:p>
        </p:txBody>
      </p:sp>
      <p:sp>
        <p:nvSpPr>
          <p:cNvPr id="3" name="Content Placeholder 2"/>
          <p:cNvSpPr>
            <a:spLocks noGrp="1"/>
          </p:cNvSpPr>
          <p:nvPr>
            <p:ph sz="quarter" idx="1"/>
          </p:nvPr>
        </p:nvSpPr>
        <p:spPr>
          <a:xfrm>
            <a:off x="457200" y="1219200"/>
            <a:ext cx="5389272" cy="4937760"/>
          </a:xfrm>
        </p:spPr>
        <p:txBody>
          <a:bodyPr>
            <a:normAutofit lnSpcReduction="10000"/>
          </a:bodyPr>
          <a:lstStyle/>
          <a:p>
            <a:r>
              <a:rPr lang="en-US" dirty="0" smtClean="0"/>
              <a:t>Indications</a:t>
            </a:r>
          </a:p>
          <a:p>
            <a:pPr lvl="1"/>
            <a:r>
              <a:rPr lang="en-US" dirty="0" smtClean="0"/>
              <a:t>Gross disregard for medical regimen </a:t>
            </a:r>
          </a:p>
          <a:p>
            <a:pPr lvl="1"/>
            <a:r>
              <a:rPr lang="en-US" dirty="0" smtClean="0"/>
              <a:t>Depression</a:t>
            </a:r>
          </a:p>
          <a:p>
            <a:pPr lvl="1"/>
            <a:r>
              <a:rPr lang="en-US" dirty="0" smtClean="0"/>
              <a:t>Stress related to work-life balance</a:t>
            </a:r>
          </a:p>
          <a:p>
            <a:pPr lvl="1"/>
            <a:r>
              <a:rPr lang="en-US" dirty="0" smtClean="0"/>
              <a:t>Possibility of self harm</a:t>
            </a:r>
          </a:p>
          <a:p>
            <a:pPr lvl="1"/>
            <a:r>
              <a:rPr lang="en-US" dirty="0" smtClean="0"/>
              <a:t>Debilitating anxiety and/or depression</a:t>
            </a:r>
          </a:p>
          <a:p>
            <a:pPr lvl="1"/>
            <a:r>
              <a:rPr lang="en-US" dirty="0" smtClean="0"/>
              <a:t>Eating disorder</a:t>
            </a:r>
            <a:endParaRPr lang="en-US" dirty="0"/>
          </a:p>
          <a:p>
            <a:pPr lvl="1"/>
            <a:r>
              <a:rPr lang="en-US" dirty="0" smtClean="0"/>
              <a:t>Poor cognitive functioning that impairs </a:t>
            </a:r>
            <a:r>
              <a:rPr lang="en-US" dirty="0" err="1" smtClean="0"/>
              <a:t>judgement</a:t>
            </a:r>
            <a:endParaRPr lang="en-US" dirty="0" smtClean="0"/>
          </a:p>
          <a:p>
            <a:pPr lvl="1"/>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472" y="1447800"/>
            <a:ext cx="2857500" cy="1895475"/>
          </a:xfrm>
          <a:prstGeom prst="rect">
            <a:avLst/>
          </a:prstGeom>
        </p:spPr>
      </p:pic>
    </p:spTree>
    <p:custDataLst>
      <p:tags r:id="rId1"/>
    </p:custDataLst>
    <p:extLst>
      <p:ext uri="{BB962C8B-B14F-4D97-AF65-F5344CB8AC3E}">
        <p14:creationId xmlns:p14="http://schemas.microsoft.com/office/powerpoint/2010/main" val="33916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Well Being</a:t>
            </a:r>
            <a:endParaRPr lang="en-US" dirty="0"/>
          </a:p>
        </p:txBody>
      </p:sp>
      <p:sp>
        <p:nvSpPr>
          <p:cNvPr id="3" name="Content Placeholder 2"/>
          <p:cNvSpPr>
            <a:spLocks noGrp="1"/>
          </p:cNvSpPr>
          <p:nvPr>
            <p:ph sz="quarter" idx="1"/>
          </p:nvPr>
        </p:nvSpPr>
        <p:spPr>
          <a:xfrm>
            <a:off x="609600" y="1447800"/>
            <a:ext cx="4114800" cy="3775442"/>
          </a:xfrm>
        </p:spPr>
        <p:txBody>
          <a:bodyPr>
            <a:normAutofit lnSpcReduction="10000"/>
          </a:bodyPr>
          <a:lstStyle/>
          <a:p>
            <a:r>
              <a:rPr lang="en-US" dirty="0" smtClean="0"/>
              <a:t>Important part of diabetes care and self-management</a:t>
            </a:r>
          </a:p>
          <a:p>
            <a:r>
              <a:rPr lang="en-US" dirty="0" smtClean="0"/>
              <a:t>Psychological and Social Problems can impair the ability to self-care and lead to poor health</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231" y="1447800"/>
            <a:ext cx="3962400" cy="2639949"/>
          </a:xfrm>
          <a:prstGeom prst="rect">
            <a:avLst/>
          </a:prstGeom>
        </p:spPr>
      </p:pic>
    </p:spTree>
    <p:custDataLst>
      <p:tags r:id="rId1"/>
    </p:custDataLst>
    <p:extLst>
      <p:ext uri="{BB962C8B-B14F-4D97-AF65-F5344CB8AC3E}">
        <p14:creationId xmlns:p14="http://schemas.microsoft.com/office/powerpoint/2010/main" val="26619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p:txBody>
          <a:bodyPr anchor="ctr">
            <a:normAutofit fontScale="90000"/>
          </a:bodyPr>
          <a:lstStyle/>
          <a:p>
            <a:pPr eaLnBrk="1" hangingPunct="1">
              <a:defRPr/>
            </a:pPr>
            <a:r>
              <a:rPr lang="en-US" dirty="0" smtClean="0"/>
              <a:t>Reevaluating Traditional Methods – instead~</a:t>
            </a:r>
          </a:p>
        </p:txBody>
      </p:sp>
      <p:sp>
        <p:nvSpPr>
          <p:cNvPr id="253957" name="Rectangle 5"/>
          <p:cNvSpPr>
            <a:spLocks noGrp="1" noRot="1" noChangeArrowheads="1"/>
          </p:cNvSpPr>
          <p:nvPr>
            <p:ph sz="quarter" idx="1"/>
          </p:nvPr>
        </p:nvSpPr>
        <p:spPr>
          <a:xfrm>
            <a:off x="457200" y="1676400"/>
            <a:ext cx="4308475" cy="3048000"/>
          </a:xfrm>
        </p:spPr>
        <p:txBody>
          <a:bodyPr>
            <a:normAutofit/>
          </a:bodyPr>
          <a:lstStyle/>
          <a:p>
            <a:pPr eaLnBrk="1" hangingPunct="1">
              <a:buFont typeface="Wingdings" charset="2"/>
              <a:buBlip>
                <a:blip r:embed="rId3"/>
              </a:buBlip>
              <a:defRPr/>
            </a:pPr>
            <a:r>
              <a:rPr lang="en-US" sz="2800" dirty="0" smtClean="0"/>
              <a:t>Help  </a:t>
            </a:r>
            <a:r>
              <a:rPr lang="en-US" sz="2800" b="1" dirty="0" smtClean="0"/>
              <a:t>explore,  identify, accept feelings</a:t>
            </a:r>
            <a:r>
              <a:rPr lang="en-US" sz="2800" dirty="0" smtClean="0"/>
              <a:t>.</a:t>
            </a:r>
          </a:p>
          <a:p>
            <a:pPr eaLnBrk="1" hangingPunct="1">
              <a:buFont typeface="Wingdings" charset="2"/>
              <a:buBlip>
                <a:blip r:embed="rId3"/>
              </a:buBlip>
              <a:defRPr/>
            </a:pPr>
            <a:endParaRPr lang="en-US" sz="2800" dirty="0" smtClean="0"/>
          </a:p>
          <a:p>
            <a:pPr eaLnBrk="1" hangingPunct="1">
              <a:buFont typeface="Wingdings" charset="2"/>
              <a:buBlip>
                <a:blip r:embed="rId3"/>
              </a:buBlip>
              <a:defRPr/>
            </a:pPr>
            <a:r>
              <a:rPr lang="en-US" sz="2800" dirty="0" smtClean="0"/>
              <a:t>Be  “</a:t>
            </a:r>
            <a:r>
              <a:rPr lang="en-US" sz="2800" b="1" dirty="0" smtClean="0"/>
              <a:t>mindful”, compassionate,  informed</a:t>
            </a:r>
            <a:r>
              <a:rPr lang="en-US" sz="2800" dirty="0" smtClean="0"/>
              <a:t> listener</a:t>
            </a:r>
          </a:p>
        </p:txBody>
      </p:sp>
      <p:sp>
        <p:nvSpPr>
          <p:cNvPr id="253958" name="Rectangle 6"/>
          <p:cNvSpPr>
            <a:spLocks noGrp="1" noChangeArrowheads="1"/>
          </p:cNvSpPr>
          <p:nvPr>
            <p:ph sz="quarter" idx="2"/>
          </p:nvPr>
        </p:nvSpPr>
        <p:spPr/>
        <p:txBody>
          <a:bodyPr/>
          <a:lstStyle/>
          <a:p>
            <a:pPr eaLnBrk="1" hangingPunct="1">
              <a:buFont typeface="Wingdings" charset="2"/>
              <a:buBlip>
                <a:blip r:embed="rId3"/>
              </a:buBlip>
              <a:defRPr/>
            </a:pPr>
            <a:endParaRPr lang="en-US" sz="2400" dirty="0">
              <a:ea typeface="+mn-ea"/>
              <a:cs typeface="+mn-cs"/>
            </a:endParaRPr>
          </a:p>
        </p:txBody>
      </p:sp>
      <p:sp>
        <p:nvSpPr>
          <p:cNvPr id="253955" name="Rectangle 3"/>
          <p:cNvSpPr>
            <a:spLocks noGrp="1" noRot="1" noChangeArrowheads="1"/>
          </p:cNvSpPr>
          <p:nvPr>
            <p:ph type="body" sz="half" idx="3"/>
          </p:nvPr>
        </p:nvSpPr>
        <p:spPr>
          <a:xfrm>
            <a:off x="838200" y="4724400"/>
            <a:ext cx="8007350" cy="1752600"/>
          </a:xfrm>
        </p:spPr>
        <p:txBody>
          <a:bodyPr/>
          <a:lstStyle/>
          <a:p>
            <a:pPr eaLnBrk="1" hangingPunct="1">
              <a:buFont typeface="Wingdings" charset="2"/>
              <a:buBlip>
                <a:blip r:embed="rId3"/>
              </a:buBlip>
              <a:defRPr/>
            </a:pPr>
            <a:r>
              <a:rPr lang="en-US" sz="2800" dirty="0" smtClean="0"/>
              <a:t>We </a:t>
            </a:r>
            <a:r>
              <a:rPr lang="en-US" sz="2800" b="1" dirty="0" smtClean="0"/>
              <a:t>are not</a:t>
            </a:r>
            <a:r>
              <a:rPr lang="en-US" sz="2800" dirty="0" smtClean="0"/>
              <a:t> responsible for </a:t>
            </a:r>
            <a:r>
              <a:rPr lang="en-US" sz="2800" b="1" dirty="0" smtClean="0"/>
              <a:t>fixing</a:t>
            </a:r>
            <a:r>
              <a:rPr lang="en-US" sz="2800" dirty="0" smtClean="0"/>
              <a:t> </a:t>
            </a:r>
            <a:r>
              <a:rPr lang="en-US" sz="2800" dirty="0" err="1" smtClean="0"/>
              <a:t>pt’s</a:t>
            </a:r>
            <a:r>
              <a:rPr lang="en-US" sz="2800" dirty="0" smtClean="0"/>
              <a:t> negative emotions (</a:t>
            </a:r>
            <a:r>
              <a:rPr lang="en-US" sz="2800" dirty="0" smtClean="0">
                <a:solidFill>
                  <a:srgbClr val="FF0000"/>
                </a:solidFill>
              </a:rPr>
              <a:t>*</a:t>
            </a:r>
            <a:r>
              <a:rPr lang="en-US" sz="2800" b="1" dirty="0" smtClean="0"/>
              <a:t>help pts use their personal resources…we facilitate and refer as needed</a:t>
            </a:r>
            <a:r>
              <a:rPr lang="en-US" sz="2800" dirty="0" smtClean="0"/>
              <a:t>)</a:t>
            </a:r>
          </a:p>
        </p:txBody>
      </p:sp>
      <p:pic>
        <p:nvPicPr>
          <p:cNvPr id="1127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8075" y="1807265"/>
            <a:ext cx="3876675" cy="268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75408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wipe(left)">
                                      <p:cBhvr>
                                        <p:cTn id="7" dur="500"/>
                                        <p:tgtEl>
                                          <p:spTgt spid="2539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304800"/>
            <a:ext cx="8229600" cy="838200"/>
          </a:xfrm>
        </p:spPr>
        <p:txBody>
          <a:bodyPr anchor="ctr">
            <a:normAutofit/>
          </a:bodyPr>
          <a:lstStyle/>
          <a:p>
            <a:pPr eaLnBrk="1" hangingPunct="1"/>
            <a:r>
              <a:rPr lang="en-US" u="sng" dirty="0" smtClean="0">
                <a:ea typeface="ＭＳ Ｐゴシック" panose="020B0600070205080204" pitchFamily="34" charset="-128"/>
              </a:rPr>
              <a:t>Patient Perspective Matters!</a:t>
            </a:r>
          </a:p>
        </p:txBody>
      </p:sp>
      <p:sp>
        <p:nvSpPr>
          <p:cNvPr id="97283" name="Rectangle 3"/>
          <p:cNvSpPr>
            <a:spLocks noGrp="1" noChangeArrowheads="1"/>
          </p:cNvSpPr>
          <p:nvPr>
            <p:ph idx="1"/>
          </p:nvPr>
        </p:nvSpPr>
        <p:spPr>
          <a:xfrm>
            <a:off x="457200" y="1371600"/>
            <a:ext cx="8229600" cy="4937760"/>
          </a:xfrm>
        </p:spPr>
        <p:txBody>
          <a:bodyPr/>
          <a:lstStyle/>
          <a:p>
            <a:pPr eaLnBrk="1" hangingPunct="1">
              <a:lnSpc>
                <a:spcPct val="90000"/>
              </a:lnSpc>
              <a:buFont typeface="Wingdings" panose="05000000000000000000" pitchFamily="2" charset="2"/>
              <a:buBlip>
                <a:blip r:embed="rId3"/>
              </a:buBlip>
            </a:pPr>
            <a:r>
              <a:rPr lang="en-US" sz="4100" b="1" dirty="0" smtClean="0">
                <a:ea typeface="ＭＳ Ｐゴシック" panose="020B0600070205080204" pitchFamily="34" charset="-128"/>
              </a:rPr>
              <a:t>“I am no where.”</a:t>
            </a:r>
          </a:p>
          <a:p>
            <a:pPr eaLnBrk="1" hangingPunct="1">
              <a:lnSpc>
                <a:spcPct val="90000"/>
              </a:lnSpc>
              <a:buFont typeface="Wingdings" panose="05000000000000000000" pitchFamily="2" charset="2"/>
              <a:buBlip>
                <a:blip r:embed="rId3"/>
              </a:buBlip>
            </a:pPr>
            <a:endParaRPr lang="en-US" sz="4100" b="1" dirty="0" smtClean="0">
              <a:ea typeface="ＭＳ Ｐゴシック" panose="020B0600070205080204" pitchFamily="34" charset="-128"/>
            </a:endParaRPr>
          </a:p>
          <a:p>
            <a:pPr eaLnBrk="1" hangingPunct="1">
              <a:lnSpc>
                <a:spcPct val="90000"/>
              </a:lnSpc>
              <a:buFont typeface="Wingdings" panose="05000000000000000000" pitchFamily="2" charset="2"/>
              <a:buBlip>
                <a:blip r:embed="rId3"/>
              </a:buBlip>
            </a:pPr>
            <a:endParaRPr lang="en-US" sz="4100" b="1" dirty="0" smtClean="0">
              <a:ea typeface="ＭＳ Ｐゴシック" panose="020B0600070205080204" pitchFamily="34" charset="-128"/>
            </a:endParaRPr>
          </a:p>
          <a:p>
            <a:pPr eaLnBrk="1" hangingPunct="1">
              <a:lnSpc>
                <a:spcPct val="90000"/>
              </a:lnSpc>
              <a:buFont typeface="Wingdings" panose="05000000000000000000" pitchFamily="2" charset="2"/>
              <a:buBlip>
                <a:blip r:embed="rId3"/>
              </a:buBlip>
            </a:pPr>
            <a:r>
              <a:rPr lang="en-US" sz="4100" b="1" dirty="0" smtClean="0">
                <a:ea typeface="ＭＳ Ｐゴシック" panose="020B0600070205080204" pitchFamily="34" charset="-128"/>
              </a:rPr>
              <a:t>“I am now here!”</a:t>
            </a:r>
          </a:p>
          <a:p>
            <a:pPr eaLnBrk="1" hangingPunct="1">
              <a:lnSpc>
                <a:spcPct val="90000"/>
              </a:lnSpc>
              <a:buFont typeface="Wingdings" panose="05000000000000000000" pitchFamily="2" charset="2"/>
              <a:buNone/>
            </a:pPr>
            <a:endParaRPr lang="en-US" sz="4100" b="1" dirty="0" smtClean="0">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285142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9728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nodeType="clickEffect">
                                  <p:stCondLst>
                                    <p:cond delay="0"/>
                                  </p:stCondLst>
                                  <p:childTnLst>
                                    <p:animMotion origin="layout" path="M 0.0 0.0  L 0.25 0.33333  E" pathEditMode="relative" ptsTypes="">
                                      <p:cBhvr>
                                        <p:cTn id="10" dur="2000" fill="hold"/>
                                        <p:tgtEl>
                                          <p:spTgt spid="97283">
                                            <p:txEl>
                                              <p:pRg st="0" end="0"/>
                                            </p:txEl>
                                          </p:spTgt>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mph" presetSubtype="0" nodeType="clickEffect">
                                  <p:stCondLst>
                                    <p:cond delay="0"/>
                                  </p:stCondLst>
                                  <p:childTnLst>
                                    <p:set>
                                      <p:cBhvr override="childStyle">
                                        <p:cTn id="14" dur="indefinite"/>
                                        <p:tgtEl>
                                          <p:spTgt spid="97283">
                                            <p:txEl>
                                              <p:pRg st="3" end="3"/>
                                            </p:txEl>
                                          </p:spTgt>
                                        </p:tgtEl>
                                        <p:attrNameLst>
                                          <p:attrName>style.fontFamily</p:attrName>
                                        </p:attrNameLst>
                                      </p:cBhvr>
                                      <p:to>
                                        <p:strVal val="Times New Roma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accel="50000" decel="50000" fill="hold" nodeType="clickEffect">
                                  <p:stCondLst>
                                    <p:cond delay="0"/>
                                  </p:stCondLst>
                                  <p:childTnLst>
                                    <p:animMotion origin="layout" path="M 0.0 0.0  L 0.0 -0.33333  E" pathEditMode="relative" ptsTypes="">
                                      <p:cBhvr>
                                        <p:cTn id="18" dur="2000" fill="hold"/>
                                        <p:tgtEl>
                                          <p:spTgt spid="97283">
                                            <p:txEl>
                                              <p:pRg st="3" end="3"/>
                                            </p:txEl>
                                          </p:spTgt>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fill="hold" nodeType="clickEffect">
                                  <p:stCondLst>
                                    <p:cond delay="0"/>
                                  </p:stCondLst>
                                  <p:childTnLst>
                                    <p:animScale>
                                      <p:cBhvr>
                                        <p:cTn id="22" dur="2000" fill="hold"/>
                                        <p:tgtEl>
                                          <p:spTgt spid="9728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20040"/>
            <a:ext cx="8229600" cy="1432560"/>
          </a:xfrm>
        </p:spPr>
        <p:txBody>
          <a:bodyPr>
            <a:normAutofit/>
          </a:bodyPr>
          <a:lstStyle/>
          <a:p>
            <a:pPr eaLnBrk="1" hangingPunct="1"/>
            <a:r>
              <a:rPr lang="en-US" sz="3600" dirty="0" smtClean="0">
                <a:ea typeface="ＭＳ Ｐゴシック" panose="020B0600070205080204" pitchFamily="34" charset="-128"/>
              </a:rPr>
              <a:t>Perception Matters</a:t>
            </a:r>
            <a:r>
              <a:rPr lang="en-US" sz="4000" dirty="0" smtClean="0">
                <a:ea typeface="ＭＳ Ｐゴシック" panose="020B0600070205080204" pitchFamily="34" charset="-128"/>
              </a:rPr>
              <a:t>: Help them see the possibilities, differently!</a:t>
            </a:r>
          </a:p>
        </p:txBody>
      </p:sp>
      <p:pic>
        <p:nvPicPr>
          <p:cNvPr id="47107" name="Picture 3" descr="BalPyramidRockBeach36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905000"/>
            <a:ext cx="6172200" cy="4191000"/>
          </a:xfrm>
          <a:noFill/>
        </p:spPr>
      </p:pic>
    </p:spTree>
    <p:custDataLst>
      <p:tags r:id="rId1"/>
    </p:custDataLst>
    <p:extLst>
      <p:ext uri="{BB962C8B-B14F-4D97-AF65-F5344CB8AC3E}">
        <p14:creationId xmlns:p14="http://schemas.microsoft.com/office/powerpoint/2010/main" val="266729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xfrm>
            <a:off x="381000" y="457200"/>
            <a:ext cx="8534400" cy="1295400"/>
          </a:xfrm>
        </p:spPr>
        <p:txBody>
          <a:bodyPr anchor="ctr">
            <a:normAutofit fontScale="90000"/>
          </a:bodyPr>
          <a:lstStyle/>
          <a:p>
            <a:pPr eaLnBrk="1" hangingPunct="1">
              <a:defRPr/>
            </a:pPr>
            <a:r>
              <a:rPr lang="en-US" sz="4000" dirty="0" smtClean="0"/>
              <a:t>Promoting Learning and Behavior Change</a:t>
            </a:r>
            <a:r>
              <a:rPr lang="en-US" dirty="0" smtClean="0"/>
              <a:t/>
            </a:r>
            <a:br>
              <a:rPr lang="en-US" dirty="0" smtClean="0"/>
            </a:br>
            <a:r>
              <a:rPr lang="en-US" dirty="0" smtClean="0"/>
              <a:t>				</a:t>
            </a:r>
          </a:p>
        </p:txBody>
      </p:sp>
      <p:pic>
        <p:nvPicPr>
          <p:cNvPr id="2" name="Picture 1"/>
          <p:cNvPicPr>
            <a:picLocks noChangeAspect="1"/>
          </p:cNvPicPr>
          <p:nvPr/>
        </p:nvPicPr>
        <p:blipFill>
          <a:blip r:embed="rId3"/>
          <a:stretch>
            <a:fillRect/>
          </a:stretch>
        </p:blipFill>
        <p:spPr>
          <a:xfrm>
            <a:off x="1447800" y="1905000"/>
            <a:ext cx="6059824" cy="4017339"/>
          </a:xfrm>
          <a:prstGeom prst="rect">
            <a:avLst/>
          </a:prstGeom>
        </p:spPr>
      </p:pic>
    </p:spTree>
    <p:custDataLst>
      <p:tags r:id="rId1"/>
    </p:custDataLst>
    <p:extLst>
      <p:ext uri="{BB962C8B-B14F-4D97-AF65-F5344CB8AC3E}">
        <p14:creationId xmlns:p14="http://schemas.microsoft.com/office/powerpoint/2010/main" val="993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a:xfrm>
            <a:off x="457200" y="244475"/>
            <a:ext cx="8229600" cy="898525"/>
          </a:xfrm>
        </p:spPr>
        <p:txBody>
          <a:bodyPr lIns="90477" tIns="44445" rIns="90477" bIns="44445" anchor="ctr">
            <a:normAutofit/>
          </a:bodyPr>
          <a:lstStyle/>
          <a:p>
            <a:pPr eaLnBrk="1" hangingPunct="1">
              <a:defRPr/>
            </a:pPr>
            <a:r>
              <a:rPr lang="en-US" dirty="0" smtClean="0"/>
              <a:t>Promoting Learning…</a:t>
            </a:r>
            <a:r>
              <a:rPr lang="en-US" dirty="0" smtClean="0">
                <a:solidFill>
                  <a:srgbClr val="FF0000"/>
                </a:solidFill>
              </a:rPr>
              <a:t>*</a:t>
            </a:r>
          </a:p>
        </p:txBody>
      </p:sp>
      <p:sp>
        <p:nvSpPr>
          <p:cNvPr id="261123" name="Rectangle 3"/>
          <p:cNvSpPr>
            <a:spLocks noGrp="1" noRot="1" noChangeArrowheads="1"/>
          </p:cNvSpPr>
          <p:nvPr>
            <p:ph type="body" idx="1"/>
          </p:nvPr>
        </p:nvSpPr>
        <p:spPr>
          <a:xfrm>
            <a:off x="457200" y="1371600"/>
            <a:ext cx="8001000" cy="5105400"/>
          </a:xfrm>
        </p:spPr>
        <p:txBody>
          <a:bodyPr lIns="90477" tIns="44445" rIns="90477" bIns="44445"/>
          <a:lstStyle/>
          <a:p>
            <a:pPr marL="609600" indent="-609600" eaLnBrk="1" hangingPunct="1">
              <a:lnSpc>
                <a:spcPct val="90000"/>
              </a:lnSpc>
              <a:buFont typeface="Monotype Sorts" charset="2"/>
              <a:buNone/>
              <a:defRPr/>
            </a:pPr>
            <a:r>
              <a:rPr lang="en-US" dirty="0" smtClean="0"/>
              <a:t>Objectives Summary: state, discuss, describe:</a:t>
            </a:r>
          </a:p>
          <a:p>
            <a:pPr marL="609600" indent="-609600" eaLnBrk="1" hangingPunct="1">
              <a:lnSpc>
                <a:spcPct val="90000"/>
              </a:lnSpc>
              <a:buFont typeface="Monotype Sorts" charset="2"/>
              <a:buAutoNum type="arabicPeriod"/>
              <a:defRPr/>
            </a:pPr>
            <a:r>
              <a:rPr lang="en-US" sz="3200" b="1" dirty="0" smtClean="0">
                <a:solidFill>
                  <a:schemeClr val="tx2">
                    <a:lumMod val="50000"/>
                  </a:schemeClr>
                </a:solidFill>
              </a:rPr>
              <a:t>Strategies</a:t>
            </a:r>
            <a:r>
              <a:rPr lang="en-US" sz="3200" dirty="0" smtClean="0"/>
              <a:t> to promote change.</a:t>
            </a:r>
          </a:p>
          <a:p>
            <a:pPr marL="609600" indent="-609600" eaLnBrk="1" hangingPunct="1">
              <a:lnSpc>
                <a:spcPct val="90000"/>
              </a:lnSpc>
              <a:buFont typeface="Monotype Sorts" charset="2"/>
              <a:buAutoNum type="arabicPeriod"/>
              <a:defRPr/>
            </a:pPr>
            <a:r>
              <a:rPr lang="en-US" sz="3200" b="1" dirty="0" smtClean="0">
                <a:solidFill>
                  <a:schemeClr val="tx2">
                    <a:lumMod val="50000"/>
                  </a:schemeClr>
                </a:solidFill>
              </a:rPr>
              <a:t>Barriers</a:t>
            </a:r>
            <a:r>
              <a:rPr lang="en-US" sz="3200" dirty="0" smtClean="0"/>
              <a:t> to learning and change </a:t>
            </a:r>
          </a:p>
          <a:p>
            <a:pPr marL="609600" indent="-609600" eaLnBrk="1" hangingPunct="1">
              <a:lnSpc>
                <a:spcPct val="90000"/>
              </a:lnSpc>
              <a:buFont typeface="Monotype Sorts" charset="2"/>
              <a:buAutoNum type="arabicPeriod"/>
              <a:defRPr/>
            </a:pPr>
            <a:r>
              <a:rPr lang="en-US" sz="3200" dirty="0" smtClean="0"/>
              <a:t>4 </a:t>
            </a:r>
            <a:r>
              <a:rPr lang="en-US" sz="3200" b="1" dirty="0" smtClean="0">
                <a:solidFill>
                  <a:schemeClr val="tx2">
                    <a:lumMod val="50000"/>
                  </a:schemeClr>
                </a:solidFill>
              </a:rPr>
              <a:t>Learning theories</a:t>
            </a:r>
            <a:r>
              <a:rPr lang="en-US" sz="3200" dirty="0" smtClean="0">
                <a:solidFill>
                  <a:schemeClr val="tx2">
                    <a:lumMod val="50000"/>
                  </a:schemeClr>
                </a:solidFill>
              </a:rPr>
              <a:t>.</a:t>
            </a:r>
          </a:p>
          <a:p>
            <a:pPr marL="609600" indent="-609600" eaLnBrk="1" hangingPunct="1">
              <a:lnSpc>
                <a:spcPct val="90000"/>
              </a:lnSpc>
              <a:buFont typeface="Monotype Sorts" charset="2"/>
              <a:buAutoNum type="arabicPeriod"/>
              <a:defRPr/>
            </a:pPr>
            <a:r>
              <a:rPr lang="en-US" sz="3200" b="1" dirty="0" smtClean="0">
                <a:solidFill>
                  <a:schemeClr val="tx2">
                    <a:lumMod val="50000"/>
                  </a:schemeClr>
                </a:solidFill>
              </a:rPr>
              <a:t>“Stages of readiness”.</a:t>
            </a:r>
          </a:p>
          <a:p>
            <a:pPr marL="609600" indent="-609600" eaLnBrk="1" hangingPunct="1">
              <a:lnSpc>
                <a:spcPct val="90000"/>
              </a:lnSpc>
              <a:buFont typeface="Monotype Sorts" charset="2"/>
              <a:buAutoNum type="arabicPeriod"/>
              <a:defRPr/>
            </a:pPr>
            <a:r>
              <a:rPr lang="en-US" sz="3200" b="1" dirty="0" smtClean="0">
                <a:solidFill>
                  <a:schemeClr val="tx2">
                    <a:lumMod val="50000"/>
                  </a:schemeClr>
                </a:solidFill>
              </a:rPr>
              <a:t>Roles and responsibilities</a:t>
            </a:r>
            <a:endParaRPr lang="en-US" sz="3200" dirty="0" smtClean="0">
              <a:solidFill>
                <a:schemeClr val="tx2">
                  <a:lumMod val="50000"/>
                </a:schemeClr>
              </a:solidFill>
            </a:endParaRPr>
          </a:p>
          <a:p>
            <a:pPr marL="609600" indent="-609600" eaLnBrk="1" hangingPunct="1">
              <a:lnSpc>
                <a:spcPct val="90000"/>
              </a:lnSpc>
              <a:buFont typeface="Monotype Sorts" charset="2"/>
              <a:buAutoNum type="arabicPeriod"/>
              <a:defRPr/>
            </a:pPr>
            <a:r>
              <a:rPr lang="en-US" sz="3200" dirty="0" smtClean="0">
                <a:solidFill>
                  <a:schemeClr val="accent6">
                    <a:lumMod val="75000"/>
                  </a:schemeClr>
                </a:solidFill>
              </a:rPr>
              <a:t>MC, MI, Brief Negotiation, timely tools.</a:t>
            </a:r>
          </a:p>
        </p:txBody>
      </p:sp>
    </p:spTree>
    <p:custDataLst>
      <p:tags r:id="rId1"/>
    </p:custDataLst>
    <p:extLst>
      <p:ext uri="{BB962C8B-B14F-4D97-AF65-F5344CB8AC3E}">
        <p14:creationId xmlns:p14="http://schemas.microsoft.com/office/powerpoint/2010/main" val="3916887165"/>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83209" y="1219200"/>
            <a:ext cx="8377582" cy="4574085"/>
          </a:xfrm>
        </p:spPr>
      </p:pic>
    </p:spTree>
    <p:custDataLst>
      <p:tags r:id="rId1"/>
    </p:custDataLst>
    <p:extLst>
      <p:ext uri="{BB962C8B-B14F-4D97-AF65-F5344CB8AC3E}">
        <p14:creationId xmlns:p14="http://schemas.microsoft.com/office/powerpoint/2010/main" val="207708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050925"/>
          </a:xfrm>
        </p:spPr>
        <p:txBody>
          <a:bodyPr anchor="ctr"/>
          <a:lstStyle/>
          <a:p>
            <a:pPr>
              <a:defRPr/>
            </a:pPr>
            <a:r>
              <a:rPr lang="en-US" dirty="0" smtClean="0"/>
              <a:t>Overview- Envision:</a:t>
            </a:r>
          </a:p>
        </p:txBody>
      </p:sp>
      <p:graphicFrame>
        <p:nvGraphicFramePr>
          <p:cNvPr id="4" name="Content Placeholder 3"/>
          <p:cNvGraphicFramePr>
            <a:graphicFrameLocks noGrp="1"/>
          </p:cNvGraphicFramePr>
          <p:nvPr>
            <p:ph idx="1"/>
            <p:extLst/>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1587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Barriers to Diabetes Care</a:t>
            </a:r>
            <a:endParaRPr lang="en-US" dirty="0"/>
          </a:p>
        </p:txBody>
      </p:sp>
      <p:sp>
        <p:nvSpPr>
          <p:cNvPr id="3" name="Content Placeholder 2"/>
          <p:cNvSpPr>
            <a:spLocks noGrp="1"/>
          </p:cNvSpPr>
          <p:nvPr>
            <p:ph sz="quarter" idx="1"/>
          </p:nvPr>
        </p:nvSpPr>
        <p:spPr>
          <a:xfrm>
            <a:off x="457200" y="1219200"/>
            <a:ext cx="4800600" cy="4937760"/>
          </a:xfrm>
        </p:spPr>
        <p:txBody>
          <a:bodyPr/>
          <a:lstStyle/>
          <a:p>
            <a:pPr lvl="1"/>
            <a:r>
              <a:rPr lang="en-US" sz="3200" dirty="0"/>
              <a:t>F</a:t>
            </a:r>
            <a:r>
              <a:rPr lang="en-US" sz="3200" dirty="0" smtClean="0"/>
              <a:t>ragmented health system</a:t>
            </a:r>
          </a:p>
          <a:p>
            <a:pPr lvl="1"/>
            <a:r>
              <a:rPr lang="en-US" sz="3200" dirty="0" smtClean="0"/>
              <a:t>Lack of electronic information sharing</a:t>
            </a:r>
          </a:p>
          <a:p>
            <a:pPr lvl="1"/>
            <a:r>
              <a:rPr lang="en-US" sz="3200" dirty="0" smtClean="0"/>
              <a:t>Duplication of services</a:t>
            </a:r>
          </a:p>
          <a:p>
            <a:pPr lvl="1"/>
            <a:r>
              <a:rPr lang="en-US" sz="3200" dirty="0" smtClean="0"/>
              <a:t>Poorly designed to deliver coordinated care for those with chronic diseases</a:t>
            </a:r>
          </a:p>
          <a:p>
            <a:pPr lvl="1"/>
            <a:endParaRPr lang="en-US" sz="3200" dirty="0"/>
          </a:p>
          <a:p>
            <a:pPr lvl="1"/>
            <a:endParaRPr lang="en-US" sz="2800"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371600"/>
            <a:ext cx="3143250" cy="3467100"/>
          </a:xfrm>
          <a:prstGeom prst="rect">
            <a:avLst/>
          </a:prstGeom>
        </p:spPr>
      </p:pic>
    </p:spTree>
    <p:custDataLst>
      <p:tags r:id="rId1"/>
    </p:custDataLst>
    <p:extLst>
      <p:ext uri="{BB962C8B-B14F-4D97-AF65-F5344CB8AC3E}">
        <p14:creationId xmlns:p14="http://schemas.microsoft.com/office/powerpoint/2010/main" val="14359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A patient arrives at the educator's office for his individual assessment and states that he only wants to learn how to use his new glucose meter. What is the best approach is this situation</a:t>
            </a:r>
            <a:r>
              <a:rPr lang="en-US" dirty="0" smtClean="0"/>
              <a:t>?</a:t>
            </a:r>
          </a:p>
          <a:p>
            <a:pPr marL="788670" lvl="1" indent="-514350" fontAlgn="base">
              <a:buFont typeface="+mj-lt"/>
              <a:buAutoNum type="alphaLcPeriod"/>
            </a:pPr>
            <a:r>
              <a:rPr lang="en-US" sz="2800" dirty="0"/>
              <a:t>The educator should gently inform the patient that they are required to cover 7 different content areas</a:t>
            </a:r>
          </a:p>
          <a:p>
            <a:pPr marL="788670" lvl="1" indent="-514350" fontAlgn="base">
              <a:buFont typeface="+mj-lt"/>
              <a:buAutoNum type="alphaLcPeriod"/>
            </a:pPr>
            <a:r>
              <a:rPr lang="en-US" sz="2800" dirty="0"/>
              <a:t>Focus on the areas where the educator has the most knowledge and skills to impart</a:t>
            </a:r>
          </a:p>
          <a:p>
            <a:pPr marL="788670" lvl="1" indent="-514350" fontAlgn="base">
              <a:buFont typeface="+mj-lt"/>
              <a:buAutoNum type="alphaLcPeriod"/>
            </a:pPr>
            <a:r>
              <a:rPr lang="en-US" sz="2800" dirty="0"/>
              <a:t>Acknowledge the patient’s request and frame the response based on the educators desired program </a:t>
            </a:r>
            <a:r>
              <a:rPr lang="en-US" sz="2800" dirty="0" smtClean="0"/>
              <a:t>outcomes.</a:t>
            </a:r>
          </a:p>
          <a:p>
            <a:pPr marL="788670" lvl="1" indent="-514350" fontAlgn="base">
              <a:buFont typeface="+mj-lt"/>
              <a:buAutoNum type="alphaLcPeriod"/>
            </a:pPr>
            <a:r>
              <a:rPr lang="en-US" dirty="0" smtClean="0"/>
              <a:t>Base </a:t>
            </a:r>
            <a:r>
              <a:rPr lang="en-US" dirty="0"/>
              <a:t>the education on the needs of the </a:t>
            </a:r>
            <a:r>
              <a:rPr lang="en-US" dirty="0" smtClean="0"/>
              <a:t>individual</a:t>
            </a:r>
            <a:endParaRPr lang="en-US" dirty="0"/>
          </a:p>
        </p:txBody>
      </p:sp>
    </p:spTree>
    <p:custDataLst>
      <p:tags r:id="rId1"/>
    </p:custDataLst>
    <p:extLst>
      <p:ext uri="{BB962C8B-B14F-4D97-AF65-F5344CB8AC3E}">
        <p14:creationId xmlns:p14="http://schemas.microsoft.com/office/powerpoint/2010/main" val="14632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nchor="ctr"/>
          <a:lstStyle/>
          <a:p>
            <a:pPr eaLnBrk="1" hangingPunct="1">
              <a:defRPr/>
            </a:pPr>
            <a:r>
              <a:rPr lang="en-US" dirty="0"/>
              <a:t>Adult </a:t>
            </a:r>
            <a:r>
              <a:rPr lang="en-US" dirty="0" smtClean="0"/>
              <a:t>Learners</a:t>
            </a:r>
            <a:r>
              <a:rPr lang="en-US" dirty="0" smtClean="0">
                <a:solidFill>
                  <a:srgbClr val="FF0000"/>
                </a:solidFill>
              </a:rPr>
              <a:t> </a:t>
            </a:r>
            <a:endParaRPr lang="en-US" dirty="0">
              <a:solidFill>
                <a:srgbClr val="FF0000"/>
              </a:solidFill>
            </a:endParaRPr>
          </a:p>
        </p:txBody>
      </p:sp>
      <p:sp>
        <p:nvSpPr>
          <p:cNvPr id="246787" name="Rectangle 3"/>
          <p:cNvSpPr>
            <a:spLocks noGrp="1" noRot="1" noChangeArrowheads="1"/>
          </p:cNvSpPr>
          <p:nvPr>
            <p:ph type="body" idx="1"/>
          </p:nvPr>
        </p:nvSpPr>
        <p:spPr>
          <a:xfrm>
            <a:off x="3098800" y="1524000"/>
            <a:ext cx="5588000" cy="4724400"/>
          </a:xfrm>
        </p:spPr>
        <p:txBody>
          <a:bodyPr>
            <a:noAutofit/>
          </a:bodyPr>
          <a:lstStyle/>
          <a:p>
            <a:pPr eaLnBrk="1" hangingPunct="1">
              <a:buFont typeface="Wingdings" charset="2"/>
              <a:buBlip>
                <a:blip r:embed="rId3"/>
              </a:buBlip>
              <a:defRPr/>
            </a:pPr>
            <a:r>
              <a:rPr lang="en-US" sz="3600" dirty="0">
                <a:ea typeface="+mn-ea"/>
                <a:cs typeface="+mn-cs"/>
              </a:rPr>
              <a:t>Self-directed must </a:t>
            </a:r>
            <a:r>
              <a:rPr lang="en-US" sz="3600" b="1" i="1" dirty="0">
                <a:ea typeface="+mn-ea"/>
                <a:cs typeface="+mn-cs"/>
              </a:rPr>
              <a:t>feel need</a:t>
            </a:r>
            <a:r>
              <a:rPr lang="en-US" sz="3600" dirty="0">
                <a:ea typeface="+mn-ea"/>
                <a:cs typeface="+mn-cs"/>
              </a:rPr>
              <a:t> to learn</a:t>
            </a:r>
          </a:p>
          <a:p>
            <a:pPr eaLnBrk="1" hangingPunct="1">
              <a:buFont typeface="Wingdings" charset="2"/>
              <a:buBlip>
                <a:blip r:embed="rId3"/>
              </a:buBlip>
              <a:defRPr/>
            </a:pPr>
            <a:r>
              <a:rPr lang="en-US" sz="3600" b="1" i="1" dirty="0">
                <a:ea typeface="+mn-ea"/>
                <a:cs typeface="+mn-cs"/>
              </a:rPr>
              <a:t>Problem oriented</a:t>
            </a:r>
            <a:r>
              <a:rPr lang="en-US" sz="3600" i="1" dirty="0">
                <a:ea typeface="+mn-ea"/>
                <a:cs typeface="+mn-cs"/>
              </a:rPr>
              <a:t> </a:t>
            </a:r>
            <a:r>
              <a:rPr lang="en-US" sz="3600" dirty="0">
                <a:ea typeface="+mn-ea"/>
                <a:cs typeface="+mn-cs"/>
              </a:rPr>
              <a:t>rather than subject oriented</a:t>
            </a:r>
          </a:p>
          <a:p>
            <a:pPr eaLnBrk="1" hangingPunct="1">
              <a:buFont typeface="Wingdings" charset="2"/>
              <a:buBlip>
                <a:blip r:embed="rId3"/>
              </a:buBlip>
              <a:defRPr/>
            </a:pPr>
            <a:r>
              <a:rPr lang="en-US" sz="3600" dirty="0">
                <a:ea typeface="+mn-ea"/>
                <a:cs typeface="+mn-cs"/>
              </a:rPr>
              <a:t>Learn better when </a:t>
            </a:r>
            <a:r>
              <a:rPr lang="en-US" sz="3600" b="1" i="1" dirty="0">
                <a:ea typeface="+mn-ea"/>
                <a:cs typeface="+mn-cs"/>
              </a:rPr>
              <a:t>own experience</a:t>
            </a:r>
            <a:r>
              <a:rPr lang="en-US" sz="3600" i="1" dirty="0">
                <a:ea typeface="+mn-ea"/>
                <a:cs typeface="+mn-cs"/>
              </a:rPr>
              <a:t> </a:t>
            </a:r>
            <a:r>
              <a:rPr lang="en-US" sz="3600" dirty="0">
                <a:ea typeface="+mn-ea"/>
                <a:cs typeface="+mn-cs"/>
              </a:rPr>
              <a:t>is used</a:t>
            </a:r>
          </a:p>
          <a:p>
            <a:pPr eaLnBrk="1" hangingPunct="1">
              <a:buFont typeface="Wingdings" charset="2"/>
              <a:buBlip>
                <a:blip r:embed="rId3"/>
              </a:buBlip>
              <a:defRPr/>
            </a:pPr>
            <a:r>
              <a:rPr lang="en-US" sz="3600" dirty="0">
                <a:ea typeface="+mn-ea"/>
                <a:cs typeface="+mn-cs"/>
              </a:rPr>
              <a:t>Prefer </a:t>
            </a:r>
            <a:r>
              <a:rPr lang="en-US" sz="3600" b="1" i="1" dirty="0">
                <a:ea typeface="+mn-ea"/>
                <a:cs typeface="+mn-cs"/>
              </a:rPr>
              <a:t>active participation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26" y="1676400"/>
            <a:ext cx="2641600" cy="3962400"/>
          </a:xfrm>
          <a:prstGeom prst="rect">
            <a:avLst/>
          </a:prstGeom>
        </p:spPr>
      </p:pic>
    </p:spTree>
    <p:custDataLst>
      <p:tags r:id="rId1"/>
    </p:custDataLst>
    <p:extLst>
      <p:ext uri="{BB962C8B-B14F-4D97-AF65-F5344CB8AC3E}">
        <p14:creationId xmlns:p14="http://schemas.microsoft.com/office/powerpoint/2010/main" val="18911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a:xfrm>
            <a:off x="457200" y="152400"/>
            <a:ext cx="8229600" cy="1219200"/>
          </a:xfrm>
        </p:spPr>
        <p:txBody>
          <a:bodyPr anchor="ctr">
            <a:normAutofit fontScale="90000"/>
          </a:bodyPr>
          <a:lstStyle/>
          <a:p>
            <a:pPr eaLnBrk="1" hangingPunct="1">
              <a:defRPr/>
            </a:pPr>
            <a:r>
              <a:rPr lang="en-US" dirty="0"/>
              <a:t>Facilitating Self-Care - Specific Skills </a:t>
            </a:r>
            <a:r>
              <a:rPr lang="en-US" dirty="0" smtClean="0"/>
              <a:t>Training</a:t>
            </a:r>
            <a:r>
              <a:rPr lang="en-US" dirty="0" smtClean="0">
                <a:solidFill>
                  <a:srgbClr val="FF0000"/>
                </a:solidFill>
              </a:rPr>
              <a:t> </a:t>
            </a:r>
            <a:endParaRPr lang="en-US" dirty="0">
              <a:solidFill>
                <a:srgbClr val="FF0000"/>
              </a:solidFill>
            </a:endParaRPr>
          </a:p>
        </p:txBody>
      </p:sp>
      <p:sp>
        <p:nvSpPr>
          <p:cNvPr id="252931" name="Rectangle 3"/>
          <p:cNvSpPr>
            <a:spLocks noGrp="1" noRot="1" noChangeArrowheads="1"/>
          </p:cNvSpPr>
          <p:nvPr>
            <p:ph type="body" idx="1"/>
          </p:nvPr>
        </p:nvSpPr>
        <p:spPr>
          <a:xfrm>
            <a:off x="457200" y="1539240"/>
            <a:ext cx="6553200" cy="4937760"/>
          </a:xfrm>
        </p:spPr>
        <p:txBody>
          <a:bodyPr>
            <a:normAutofit lnSpcReduction="10000"/>
          </a:bodyPr>
          <a:lstStyle/>
          <a:p>
            <a:pPr>
              <a:lnSpc>
                <a:spcPct val="90000"/>
              </a:lnSpc>
              <a:defRPr/>
            </a:pPr>
            <a:r>
              <a:rPr lang="en-US" sz="3600" dirty="0"/>
              <a:t>M</a:t>
            </a:r>
            <a:r>
              <a:rPr lang="en-US" sz="3600" dirty="0" smtClean="0"/>
              <a:t>ost effective education includes:</a:t>
            </a:r>
          </a:p>
          <a:p>
            <a:pPr lvl="1">
              <a:lnSpc>
                <a:spcPct val="90000"/>
              </a:lnSpc>
              <a:defRPr/>
            </a:pPr>
            <a:r>
              <a:rPr lang="en-US" sz="2800" dirty="0" smtClean="0"/>
              <a:t>demo of skills</a:t>
            </a:r>
          </a:p>
          <a:p>
            <a:pPr lvl="1">
              <a:lnSpc>
                <a:spcPct val="90000"/>
              </a:lnSpc>
              <a:defRPr/>
            </a:pPr>
            <a:r>
              <a:rPr lang="en-US" sz="2800" dirty="0" smtClean="0"/>
              <a:t>practice</a:t>
            </a:r>
          </a:p>
          <a:p>
            <a:pPr lvl="1">
              <a:lnSpc>
                <a:spcPct val="90000"/>
              </a:lnSpc>
              <a:defRPr/>
            </a:pPr>
            <a:r>
              <a:rPr lang="en-US" sz="2800" dirty="0" smtClean="0"/>
              <a:t>direct practical feedback for efforts</a:t>
            </a:r>
          </a:p>
          <a:p>
            <a:pPr>
              <a:lnSpc>
                <a:spcPct val="90000"/>
              </a:lnSpc>
              <a:defRPr/>
            </a:pPr>
            <a:r>
              <a:rPr lang="en-US" sz="3600" dirty="0" smtClean="0"/>
              <a:t>Didactic: less effective</a:t>
            </a:r>
          </a:p>
          <a:p>
            <a:pPr lvl="1">
              <a:lnSpc>
                <a:spcPct val="90000"/>
              </a:lnSpc>
              <a:defRPr/>
            </a:pPr>
            <a:r>
              <a:rPr lang="en-US" dirty="0" smtClean="0"/>
              <a:t>Provides knowledge without skill</a:t>
            </a:r>
          </a:p>
          <a:p>
            <a:pPr>
              <a:lnSpc>
                <a:spcPct val="90000"/>
              </a:lnSpc>
              <a:defRPr/>
            </a:pPr>
            <a:r>
              <a:rPr lang="en-US" dirty="0" smtClean="0"/>
              <a:t>Talk Less – Encourage Patient to Participate More</a:t>
            </a:r>
          </a:p>
          <a:p>
            <a:pPr>
              <a:lnSpc>
                <a:spcPct val="90000"/>
              </a:lnSpc>
              <a:defRPr/>
            </a:pPr>
            <a:r>
              <a:rPr lang="en-US" dirty="0" smtClean="0"/>
              <a:t> </a:t>
            </a:r>
            <a:r>
              <a:rPr lang="en-US" i="1" dirty="0" smtClean="0"/>
              <a:t>Make the Behavior Real </a:t>
            </a:r>
            <a:r>
              <a:rPr lang="en-US" sz="3200" dirty="0" smtClean="0"/>
              <a:t>for that patient</a:t>
            </a:r>
            <a:endParaRPr lang="en-US" sz="3200" i="1" dirty="0" smtClean="0"/>
          </a:p>
          <a:p>
            <a:pPr>
              <a:lnSpc>
                <a:spcPct val="90000"/>
              </a:lnSpc>
              <a:defRPr/>
            </a:pPr>
            <a:endParaRPr lang="en-US" b="1" dirty="0" smtClean="0"/>
          </a:p>
          <a:p>
            <a:pPr>
              <a:lnSpc>
                <a:spcPct val="90000"/>
              </a:lnSpc>
              <a:defRPr/>
            </a:pPr>
            <a:endParaRPr lang="en-US" b="1" i="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116" y="1558558"/>
            <a:ext cx="2273954" cy="2288576"/>
          </a:xfrm>
          <a:prstGeom prst="rect">
            <a:avLst/>
          </a:prstGeom>
        </p:spPr>
      </p:pic>
    </p:spTree>
    <p:custDataLst>
      <p:tags r:id="rId1"/>
    </p:custDataLst>
    <p:extLst>
      <p:ext uri="{BB962C8B-B14F-4D97-AF65-F5344CB8AC3E}">
        <p14:creationId xmlns:p14="http://schemas.microsoft.com/office/powerpoint/2010/main" val="79922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914400"/>
          </a:xfrm>
        </p:spPr>
        <p:txBody>
          <a:bodyPr anchor="ctr">
            <a:noAutofit/>
          </a:bodyPr>
          <a:lstStyle/>
          <a:p>
            <a:r>
              <a:rPr lang="en-US" sz="3600" dirty="0" smtClean="0"/>
              <a:t>Effective Diabetes Self-Management:</a:t>
            </a:r>
            <a:r>
              <a:rPr lang="en-US" sz="3600" dirty="0"/>
              <a:t> </a:t>
            </a:r>
            <a:r>
              <a:rPr lang="en-US" sz="2800" dirty="0" smtClean="0"/>
              <a:t>requires behavior change</a:t>
            </a:r>
            <a:endParaRPr lang="en-US" dirty="0"/>
          </a:p>
        </p:txBody>
      </p:sp>
      <p:sp>
        <p:nvSpPr>
          <p:cNvPr id="3" name="Content Placeholder 2"/>
          <p:cNvSpPr>
            <a:spLocks noGrp="1"/>
          </p:cNvSpPr>
          <p:nvPr>
            <p:ph sz="quarter" idx="1"/>
          </p:nvPr>
        </p:nvSpPr>
        <p:spPr>
          <a:xfrm>
            <a:off x="784538" y="1168758"/>
            <a:ext cx="7924800" cy="4937760"/>
          </a:xfrm>
        </p:spPr>
        <p:style>
          <a:lnRef idx="2">
            <a:schemeClr val="accent2"/>
          </a:lnRef>
          <a:fillRef idx="1">
            <a:schemeClr val="lt1"/>
          </a:fillRef>
          <a:effectRef idx="0">
            <a:schemeClr val="accent2"/>
          </a:effectRef>
          <a:fontRef idx="minor">
            <a:schemeClr val="dk1"/>
          </a:fontRef>
        </p:style>
        <p:txBody>
          <a:bodyPr>
            <a:noAutofit/>
          </a:bodyPr>
          <a:lstStyle/>
          <a:p>
            <a:pPr>
              <a:buClr>
                <a:schemeClr val="accent6"/>
              </a:buClr>
            </a:pPr>
            <a:r>
              <a:rPr lang="en-US" sz="3400" dirty="0" smtClean="0"/>
              <a:t>Barriers to behavior change</a:t>
            </a:r>
          </a:p>
          <a:p>
            <a:pPr lvl="1">
              <a:buClr>
                <a:schemeClr val="accent6"/>
              </a:buClr>
            </a:pPr>
            <a:r>
              <a:rPr lang="en-US" sz="2800" dirty="0" smtClean="0"/>
              <a:t>Income</a:t>
            </a:r>
          </a:p>
          <a:p>
            <a:pPr lvl="1">
              <a:buClr>
                <a:schemeClr val="accent6"/>
              </a:buClr>
            </a:pPr>
            <a:r>
              <a:rPr lang="en-US" sz="2800" dirty="0" smtClean="0"/>
              <a:t>Health literacy</a:t>
            </a:r>
          </a:p>
          <a:p>
            <a:pPr lvl="1">
              <a:buClr>
                <a:schemeClr val="accent6"/>
              </a:buClr>
            </a:pPr>
            <a:r>
              <a:rPr lang="en-US" sz="2800" dirty="0" smtClean="0"/>
              <a:t>Poverty</a:t>
            </a:r>
          </a:p>
          <a:p>
            <a:pPr lvl="1">
              <a:buClr>
                <a:schemeClr val="accent6"/>
              </a:buClr>
            </a:pPr>
            <a:r>
              <a:rPr lang="en-US" sz="2800" dirty="0" smtClean="0"/>
              <a:t>Health insurance</a:t>
            </a:r>
          </a:p>
          <a:p>
            <a:pPr lvl="1">
              <a:buClr>
                <a:schemeClr val="accent6"/>
              </a:buClr>
            </a:pPr>
            <a:r>
              <a:rPr lang="en-US" sz="2800" dirty="0" smtClean="0"/>
              <a:t>Competing demands – family, work, other obligations</a:t>
            </a:r>
          </a:p>
          <a:p>
            <a:pPr lvl="1">
              <a:buClr>
                <a:schemeClr val="accent6"/>
              </a:buClr>
            </a:pPr>
            <a:r>
              <a:rPr lang="en-US" sz="2800" dirty="0" smtClean="0"/>
              <a:t>Diabetes Denial</a:t>
            </a:r>
          </a:p>
          <a:p>
            <a:pPr lvl="1">
              <a:buClr>
                <a:schemeClr val="accent6"/>
              </a:buClr>
            </a:pPr>
            <a:r>
              <a:rPr lang="en-US" sz="2800" dirty="0" smtClean="0"/>
              <a:t>Diabetes Distress or Depression</a:t>
            </a:r>
          </a:p>
          <a:p>
            <a:pPr lvl="1">
              <a:buClr>
                <a:schemeClr val="accent6"/>
              </a:buClr>
            </a:pPr>
            <a:r>
              <a:rPr lang="en-US" sz="2800" dirty="0" smtClean="0"/>
              <a:t>Lack of knowledge</a:t>
            </a:r>
          </a:p>
          <a:p>
            <a:pPr lvl="1">
              <a:buClr>
                <a:schemeClr val="accent6"/>
              </a:buClr>
            </a:pPr>
            <a:endParaRPr lang="en-US" sz="2800" dirty="0" smtClean="0"/>
          </a:p>
          <a:p>
            <a:pPr marL="749808" lvl="1" indent="-457200">
              <a:buClr>
                <a:schemeClr val="accent6"/>
              </a:buClr>
              <a:buNone/>
            </a:pPr>
            <a:endParaRPr lang="en-US" sz="2800" dirty="0" smtClean="0"/>
          </a:p>
          <a:p>
            <a:pPr lvl="1">
              <a:buClr>
                <a:schemeClr val="accent6"/>
              </a:buClr>
            </a:pPr>
            <a:endParaRPr lang="en-US" sz="2800" dirty="0" smtClean="0"/>
          </a:p>
          <a:p>
            <a:pPr lvl="1">
              <a:buClr>
                <a:schemeClr val="accent6"/>
              </a:buClr>
            </a:pPr>
            <a:endParaRPr lang="en-US" sz="2800" dirty="0"/>
          </a:p>
        </p:txBody>
      </p:sp>
      <p:pic>
        <p:nvPicPr>
          <p:cNvPr id="4" name="Picture 3" descr="Bored guy"/>
          <p:cNvPicPr>
            <a:picLocks noChangeAspect="1"/>
          </p:cNvPicPr>
          <p:nvPr/>
        </p:nvPicPr>
        <p:blipFill>
          <a:blip r:embed="rId3"/>
          <a:stretch>
            <a:fillRect/>
          </a:stretch>
        </p:blipFill>
        <p:spPr>
          <a:xfrm>
            <a:off x="7301832" y="1147293"/>
            <a:ext cx="1384968" cy="2133600"/>
          </a:xfrm>
          <a:prstGeom prst="rect">
            <a:avLst/>
          </a:prstGeom>
        </p:spPr>
      </p:pic>
    </p:spTree>
    <p:custDataLst>
      <p:tags r:id="rId1"/>
    </p:custDataLst>
    <p:extLst>
      <p:ext uri="{BB962C8B-B14F-4D97-AF65-F5344CB8AC3E}">
        <p14:creationId xmlns:p14="http://schemas.microsoft.com/office/powerpoint/2010/main" val="64908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Barriers to Learning </a:t>
            </a:r>
            <a:r>
              <a:rPr lang="en-US" sz="2000" dirty="0" smtClean="0"/>
              <a:t>(and behavior change)</a:t>
            </a:r>
            <a:endParaRPr lang="en-US" dirty="0" smtClean="0"/>
          </a:p>
        </p:txBody>
      </p:sp>
      <p:sp>
        <p:nvSpPr>
          <p:cNvPr id="3" name="Content Placeholder 2"/>
          <p:cNvSpPr>
            <a:spLocks noGrp="1"/>
          </p:cNvSpPr>
          <p:nvPr>
            <p:ph idx="1"/>
          </p:nvPr>
        </p:nvSpPr>
        <p:spPr/>
        <p:txBody>
          <a:bodyPr>
            <a:normAutofit lnSpcReduction="10000"/>
          </a:bodyPr>
          <a:lstStyle/>
          <a:p>
            <a:pPr>
              <a:defRPr/>
            </a:pPr>
            <a:r>
              <a:rPr lang="en-US" sz="4000" b="1" dirty="0" smtClean="0"/>
              <a:t>Her/his perception </a:t>
            </a:r>
          </a:p>
          <a:p>
            <a:pPr marL="0" indent="0">
              <a:buNone/>
              <a:defRPr/>
            </a:pPr>
            <a:endParaRPr lang="en-US" sz="4000" dirty="0" smtClean="0"/>
          </a:p>
          <a:p>
            <a:pPr>
              <a:buFont typeface="Wingdings" charset="2"/>
              <a:buBlip>
                <a:blip r:embed="rId3"/>
              </a:buBlip>
              <a:defRPr/>
            </a:pPr>
            <a:r>
              <a:rPr lang="en-US" sz="3800" b="1" dirty="0" smtClean="0"/>
              <a:t>Of  </a:t>
            </a:r>
            <a:r>
              <a:rPr lang="en-US" sz="3800" b="1" i="1" dirty="0" smtClean="0"/>
              <a:t>MY</a:t>
            </a:r>
            <a:r>
              <a:rPr lang="en-US" sz="3800" b="1" dirty="0" smtClean="0"/>
              <a:t>  ATTITUDE</a:t>
            </a:r>
          </a:p>
          <a:p>
            <a:pPr>
              <a:buFont typeface="Wingdings" charset="2"/>
              <a:buBlip>
                <a:blip r:embed="rId3"/>
              </a:buBlip>
              <a:defRPr/>
            </a:pPr>
            <a:r>
              <a:rPr lang="en-US" sz="3800" b="1" dirty="0" smtClean="0"/>
              <a:t>And MY WILLINGNESS</a:t>
            </a:r>
            <a:endParaRPr lang="en-US" sz="3800" dirty="0" smtClean="0"/>
          </a:p>
          <a:p>
            <a:pPr lvl="2">
              <a:buFont typeface="Wingdings" charset="2"/>
              <a:buNone/>
              <a:defRPr/>
            </a:pPr>
            <a:r>
              <a:rPr lang="en-US" sz="5400" dirty="0" smtClean="0"/>
              <a:t>  to understand …</a:t>
            </a:r>
          </a:p>
          <a:p>
            <a:pPr lvl="4">
              <a:buFont typeface="Wingdings" charset="2"/>
              <a:buNone/>
              <a:defRPr/>
            </a:pPr>
            <a:endParaRPr lang="en-US" sz="2800" dirty="0" smtClean="0">
              <a:solidFill>
                <a:srgbClr val="C00000"/>
              </a:solidFill>
            </a:endParaRPr>
          </a:p>
          <a:p>
            <a:pPr lvl="4">
              <a:buFont typeface="Wingdings" charset="2"/>
              <a:buNone/>
              <a:defRPr/>
            </a:pPr>
            <a:r>
              <a:rPr lang="en-US" sz="3200" dirty="0" smtClean="0">
                <a:solidFill>
                  <a:srgbClr val="C00000"/>
                </a:solidFill>
              </a:rPr>
              <a:t>“A place of preaching is not a place of meeting…” </a:t>
            </a:r>
            <a:r>
              <a:rPr lang="en-US" sz="2800" dirty="0" smtClean="0">
                <a:solidFill>
                  <a:srgbClr val="C00000"/>
                </a:solidFill>
              </a:rPr>
              <a:t>Mother Theresa</a:t>
            </a:r>
          </a:p>
          <a:p>
            <a:pPr lvl="4">
              <a:buFont typeface="Wingdings" charset="2"/>
              <a:buNone/>
              <a:defRPr/>
            </a:pPr>
            <a:endParaRPr lang="en-US" sz="1800" dirty="0" smtClean="0">
              <a:solidFill>
                <a:srgbClr val="C00000"/>
              </a:solidFill>
            </a:endParaRPr>
          </a:p>
        </p:txBody>
      </p:sp>
      <p:pic>
        <p:nvPicPr>
          <p:cNvPr id="4" name="Picture 3"/>
          <p:cNvPicPr>
            <a:picLocks noChangeAspect="1"/>
          </p:cNvPicPr>
          <p:nvPr/>
        </p:nvPicPr>
        <p:blipFill>
          <a:blip r:embed="rId4"/>
          <a:stretch>
            <a:fillRect/>
          </a:stretch>
        </p:blipFill>
        <p:spPr>
          <a:xfrm>
            <a:off x="5925070" y="1371600"/>
            <a:ext cx="2761730" cy="2052637"/>
          </a:xfrm>
          <a:prstGeom prst="rect">
            <a:avLst/>
          </a:prstGeom>
        </p:spPr>
      </p:pic>
    </p:spTree>
    <p:custDataLst>
      <p:tags r:id="rId1"/>
    </p:custDataLst>
    <p:extLst>
      <p:ext uri="{BB962C8B-B14F-4D97-AF65-F5344CB8AC3E}">
        <p14:creationId xmlns:p14="http://schemas.microsoft.com/office/powerpoint/2010/main" val="13274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Overcoming barriers</a:t>
            </a:r>
            <a:endParaRPr lang="en-US" dirty="0"/>
          </a:p>
        </p:txBody>
      </p:sp>
      <p:sp>
        <p:nvSpPr>
          <p:cNvPr id="3" name="Content Placeholder 2"/>
          <p:cNvSpPr>
            <a:spLocks noGrp="1"/>
          </p:cNvSpPr>
          <p:nvPr>
            <p:ph sz="half" idx="1"/>
          </p:nvPr>
        </p:nvSpPr>
        <p:spPr>
          <a:xfrm>
            <a:off x="518546" y="1313860"/>
            <a:ext cx="4041648" cy="4937760"/>
          </a:xfrm>
        </p:spPr>
        <p:txBody>
          <a:bodyPr>
            <a:noAutofit/>
          </a:bodyPr>
          <a:lstStyle/>
          <a:p>
            <a:r>
              <a:rPr lang="en-US" sz="2400" dirty="0" smtClean="0"/>
              <a:t>Identify barriers and help with problem solving</a:t>
            </a:r>
          </a:p>
          <a:p>
            <a:endParaRPr lang="en-US" sz="2400" dirty="0" smtClean="0"/>
          </a:p>
          <a:p>
            <a:r>
              <a:rPr lang="en-US" sz="2400" dirty="0" smtClean="0"/>
              <a:t>Offer patients evidence </a:t>
            </a:r>
            <a:r>
              <a:rPr lang="en-US" sz="2400" dirty="0"/>
              <a:t>based hope message</a:t>
            </a:r>
            <a:r>
              <a:rPr lang="en-US" sz="2400" dirty="0" smtClean="0"/>
              <a:t> </a:t>
            </a:r>
          </a:p>
          <a:p>
            <a:endParaRPr lang="en-US" sz="2400" dirty="0" smtClean="0"/>
          </a:p>
          <a:p>
            <a:r>
              <a:rPr lang="en-US" sz="2400" dirty="0"/>
              <a:t>Frequent contact </a:t>
            </a:r>
            <a:r>
              <a:rPr lang="en-US" sz="2400" dirty="0" smtClean="0"/>
              <a:t>– phone, support group, letter, etc.</a:t>
            </a:r>
          </a:p>
          <a:p>
            <a:endParaRPr lang="en-US" sz="2400" dirty="0"/>
          </a:p>
          <a:p>
            <a:r>
              <a:rPr lang="en-US" sz="2400" dirty="0"/>
              <a:t>Paired glucose testing</a:t>
            </a:r>
            <a:endParaRPr lang="en-US" sz="2400" dirty="0" smtClean="0"/>
          </a:p>
          <a:p>
            <a:pPr>
              <a:buNone/>
            </a:pPr>
            <a:r>
              <a:rPr lang="en-US" dirty="0" smtClean="0"/>
              <a:t>      (</a:t>
            </a:r>
            <a:r>
              <a:rPr lang="en-US" sz="2000" dirty="0" smtClean="0"/>
              <a:t>Seeing is believing</a:t>
            </a:r>
            <a:r>
              <a:rPr lang="en-US" dirty="0" smtClean="0"/>
              <a:t>)</a:t>
            </a:r>
            <a:endParaRPr lang="en-US" dirty="0"/>
          </a:p>
        </p:txBody>
      </p:sp>
      <p:sp>
        <p:nvSpPr>
          <p:cNvPr id="4" name="Content Placeholder 3"/>
          <p:cNvSpPr>
            <a:spLocks noGrp="1"/>
          </p:cNvSpPr>
          <p:nvPr>
            <p:ph sz="half" idx="2"/>
          </p:nvPr>
        </p:nvSpPr>
        <p:spPr>
          <a:xfrm>
            <a:off x="4788408" y="1600200"/>
            <a:ext cx="3822192" cy="4648200"/>
          </a:xfrm>
        </p:spPr>
        <p:txBody>
          <a:bodyPr>
            <a:normAutofit fontScale="70000" lnSpcReduction="20000"/>
          </a:bodyPr>
          <a:lstStyle/>
          <a:p>
            <a:r>
              <a:rPr lang="en-US" sz="3600" dirty="0"/>
              <a:t>Ask pt, “Tell me 1 thing that is driving you crazy about your </a:t>
            </a:r>
            <a:r>
              <a:rPr lang="en-US" sz="3600" dirty="0" err="1"/>
              <a:t>diabetes</a:t>
            </a:r>
            <a:r>
              <a:rPr lang="en-US" sz="3600" dirty="0" err="1" smtClean="0"/>
              <a:t>”</a:t>
            </a:r>
            <a:r>
              <a:rPr lang="en-US" sz="2100" dirty="0" err="1" smtClean="0">
                <a:solidFill>
                  <a:srgbClr val="FF0000"/>
                </a:solidFill>
              </a:rPr>
              <a:t>(or</a:t>
            </a:r>
            <a:r>
              <a:rPr lang="en-US" sz="2100" dirty="0" smtClean="0">
                <a:solidFill>
                  <a:srgbClr val="FF0000"/>
                </a:solidFill>
              </a:rPr>
              <a:t> find out via DDS)</a:t>
            </a:r>
          </a:p>
          <a:p>
            <a:endParaRPr lang="en-US" sz="3600" dirty="0" smtClean="0"/>
          </a:p>
          <a:p>
            <a:r>
              <a:rPr lang="en-US" sz="3600" dirty="0"/>
              <a:t>Discuss medication </a:t>
            </a:r>
            <a:r>
              <a:rPr lang="en-US" sz="3600" dirty="0" smtClean="0"/>
              <a:t>beliefs, ask ask ask!</a:t>
            </a:r>
          </a:p>
          <a:p>
            <a:endParaRPr lang="en-US" sz="3600" dirty="0" smtClean="0"/>
          </a:p>
          <a:p>
            <a:r>
              <a:rPr lang="en-US" sz="3600" dirty="0"/>
              <a:t>To improve outcomes, see </a:t>
            </a:r>
            <a:r>
              <a:rPr lang="en-US" sz="3600" dirty="0" err="1"/>
              <a:t>pts</a:t>
            </a:r>
            <a:r>
              <a:rPr lang="en-US" sz="3600" dirty="0"/>
              <a:t> more </a:t>
            </a:r>
            <a:r>
              <a:rPr lang="en-US" sz="3600" dirty="0" smtClean="0"/>
              <a:t>often</a:t>
            </a:r>
          </a:p>
          <a:p>
            <a:endParaRPr lang="en-US" dirty="0"/>
          </a:p>
          <a:p>
            <a:pPr marL="0" lvl="1" indent="0">
              <a:spcBef>
                <a:spcPts val="600"/>
              </a:spcBef>
              <a:buClr>
                <a:schemeClr val="tx2"/>
              </a:buClr>
              <a:buSzPct val="73000"/>
              <a:buNone/>
            </a:pPr>
            <a:endParaRPr lang="en-US" sz="2800" dirty="0" smtClean="0"/>
          </a:p>
          <a:p>
            <a:pPr marL="0" lvl="1" indent="0" algn="r">
              <a:spcBef>
                <a:spcPts val="600"/>
              </a:spcBef>
              <a:buClr>
                <a:schemeClr val="tx2"/>
              </a:buClr>
              <a:buSzPct val="73000"/>
              <a:buNone/>
            </a:pPr>
            <a:r>
              <a:rPr lang="en-US" sz="2800" dirty="0" smtClean="0"/>
              <a:t>Bill </a:t>
            </a:r>
            <a:r>
              <a:rPr lang="en-US" sz="2800" dirty="0" err="1"/>
              <a:t>Polonsky</a:t>
            </a:r>
            <a:r>
              <a:rPr lang="en-US" sz="2800" dirty="0"/>
              <a:t>, PhD, CDE</a:t>
            </a:r>
          </a:p>
          <a:p>
            <a:endParaRPr lang="en-US" dirty="0"/>
          </a:p>
        </p:txBody>
      </p:sp>
    </p:spTree>
    <p:custDataLst>
      <p:tags r:id="rId1"/>
    </p:custDataLst>
    <p:extLst>
      <p:ext uri="{BB962C8B-B14F-4D97-AF65-F5344CB8AC3E}">
        <p14:creationId xmlns:p14="http://schemas.microsoft.com/office/powerpoint/2010/main" val="284426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76" y="152400"/>
            <a:ext cx="8307324" cy="1143000"/>
          </a:xfrm>
        </p:spPr>
        <p:txBody>
          <a:bodyPr anchor="ctr">
            <a:normAutofit/>
          </a:bodyPr>
          <a:lstStyle/>
          <a:p>
            <a:pPr algn="ctr">
              <a:defRPr/>
            </a:pPr>
            <a:r>
              <a:rPr lang="en-US" sz="4000" dirty="0" smtClean="0"/>
              <a:t>“Mindfulness-based Interventions”</a:t>
            </a:r>
          </a:p>
        </p:txBody>
      </p:sp>
      <p:sp>
        <p:nvSpPr>
          <p:cNvPr id="3" name="Subtitle 2"/>
          <p:cNvSpPr>
            <a:spLocks noGrp="1"/>
          </p:cNvSpPr>
          <p:nvPr>
            <p:ph type="subTitle" idx="4294967295"/>
          </p:nvPr>
        </p:nvSpPr>
        <p:spPr>
          <a:xfrm>
            <a:off x="390362" y="1447800"/>
            <a:ext cx="5553238" cy="5105400"/>
          </a:xfrm>
        </p:spPr>
        <p:txBody>
          <a:bodyPr>
            <a:normAutofit lnSpcReduction="10000"/>
          </a:bodyPr>
          <a:lstStyle/>
          <a:p>
            <a:pPr>
              <a:defRPr/>
            </a:pPr>
            <a:r>
              <a:rPr lang="en-US" dirty="0" smtClean="0"/>
              <a:t>Avoid compliance model</a:t>
            </a:r>
          </a:p>
          <a:p>
            <a:pPr>
              <a:defRPr/>
            </a:pPr>
            <a:r>
              <a:rPr lang="en-US" dirty="0" smtClean="0"/>
              <a:t>Focus on empowerment and acceptance</a:t>
            </a:r>
          </a:p>
          <a:p>
            <a:pPr>
              <a:defRPr/>
            </a:pPr>
            <a:r>
              <a:rPr lang="en-US" dirty="0" smtClean="0"/>
              <a:t>Mindfulness</a:t>
            </a:r>
            <a:endParaRPr lang="en-US" dirty="0"/>
          </a:p>
          <a:p>
            <a:pPr lvl="1">
              <a:defRPr/>
            </a:pPr>
            <a:r>
              <a:rPr lang="en-US" dirty="0" smtClean="0"/>
              <a:t>“Pay attention-on purpose “</a:t>
            </a:r>
          </a:p>
          <a:p>
            <a:pPr lvl="1">
              <a:defRPr/>
            </a:pPr>
            <a:r>
              <a:rPr lang="en-US" dirty="0" smtClean="0"/>
              <a:t>Non-judgmental</a:t>
            </a:r>
          </a:p>
          <a:p>
            <a:pPr lvl="1">
              <a:defRPr/>
            </a:pPr>
            <a:r>
              <a:rPr lang="en-US" dirty="0" smtClean="0"/>
              <a:t>In-the-present</a:t>
            </a:r>
          </a:p>
          <a:p>
            <a:pPr lvl="1">
              <a:defRPr/>
            </a:pPr>
            <a:r>
              <a:rPr lang="en-US" dirty="0" smtClean="0"/>
              <a:t>Better chance to be present to life and become less reactive to the tides of distraction.</a:t>
            </a:r>
          </a:p>
          <a:p>
            <a:pPr lvl="1">
              <a:defRPr/>
            </a:pPr>
            <a:r>
              <a:rPr lang="en-US" dirty="0"/>
              <a:t>R</a:t>
            </a:r>
            <a:r>
              <a:rPr lang="en-US" dirty="0" smtClean="0"/>
              <a:t>eally HEAR your clients!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219" y="1447800"/>
            <a:ext cx="2985851" cy="1981200"/>
          </a:xfrm>
          <a:prstGeom prst="rect">
            <a:avLst/>
          </a:prstGeom>
        </p:spPr>
      </p:pic>
    </p:spTree>
    <p:custDataLst>
      <p:tags r:id="rId1"/>
    </p:custDataLst>
    <p:extLst>
      <p:ext uri="{BB962C8B-B14F-4D97-AF65-F5344CB8AC3E}">
        <p14:creationId xmlns:p14="http://schemas.microsoft.com/office/powerpoint/2010/main" val="3181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a:xfrm>
            <a:off x="457200" y="244475"/>
            <a:ext cx="8385175" cy="898525"/>
          </a:xfrm>
        </p:spPr>
        <p:txBody>
          <a:bodyPr anchor="ctr"/>
          <a:lstStyle/>
          <a:p>
            <a:pPr eaLnBrk="1" hangingPunct="1">
              <a:defRPr/>
            </a:pPr>
            <a:r>
              <a:rPr lang="en-US" u="sng" dirty="0" smtClean="0"/>
              <a:t>1. Health Belief Model</a:t>
            </a:r>
            <a:r>
              <a:rPr lang="en-US" dirty="0" smtClean="0">
                <a:solidFill>
                  <a:srgbClr val="FF0000"/>
                </a:solidFill>
              </a:rPr>
              <a:t>*</a:t>
            </a:r>
            <a:r>
              <a:rPr lang="en-US" u="sng" dirty="0" smtClean="0"/>
              <a:t> </a:t>
            </a:r>
            <a:r>
              <a:rPr lang="en-US" dirty="0" smtClean="0"/>
              <a:t> </a:t>
            </a:r>
            <a:endParaRPr lang="en-US" sz="2800" dirty="0" smtClean="0"/>
          </a:p>
        </p:txBody>
      </p:sp>
      <p:sp>
        <p:nvSpPr>
          <p:cNvPr id="128003" name="Rectangle 3"/>
          <p:cNvSpPr>
            <a:spLocks noGrp="1" noRot="1" noChangeArrowheads="1"/>
          </p:cNvSpPr>
          <p:nvPr>
            <p:ph type="body" idx="1"/>
          </p:nvPr>
        </p:nvSpPr>
        <p:spPr>
          <a:xfrm>
            <a:off x="457200" y="1371600"/>
            <a:ext cx="7950200" cy="5867400"/>
          </a:xfrm>
        </p:spPr>
        <p:txBody>
          <a:bodyPr>
            <a:normAutofit/>
          </a:bodyPr>
          <a:lstStyle/>
          <a:p>
            <a:pPr>
              <a:defRPr/>
            </a:pPr>
            <a:r>
              <a:rPr lang="en-US" sz="2800" dirty="0"/>
              <a:t>I</a:t>
            </a:r>
            <a:r>
              <a:rPr lang="en-US" sz="2800" dirty="0" smtClean="0"/>
              <a:t>ndividuals perceived risk and seriousness of illness determines the likelihood of adopting preventive behaviors.  </a:t>
            </a:r>
          </a:p>
          <a:p>
            <a:pPr>
              <a:defRPr/>
            </a:pPr>
            <a:r>
              <a:rPr lang="en-US" sz="2800" dirty="0" smtClean="0"/>
              <a:t>The more perceived risk, the more likely to take make necessary changes.</a:t>
            </a:r>
            <a:endParaRPr lang="en-US" sz="3600" dirty="0"/>
          </a:p>
          <a:p>
            <a:pPr lvl="1">
              <a:defRPr/>
            </a:pPr>
            <a:r>
              <a:rPr lang="en-US" b="1" dirty="0" smtClean="0"/>
              <a:t>Influencing factors:</a:t>
            </a:r>
          </a:p>
          <a:p>
            <a:pPr lvl="2">
              <a:defRPr/>
            </a:pPr>
            <a:r>
              <a:rPr lang="en-US" b="1" dirty="0" smtClean="0"/>
              <a:t>Level of personal vulnerability about developing illness</a:t>
            </a:r>
          </a:p>
          <a:p>
            <a:pPr lvl="2">
              <a:defRPr/>
            </a:pPr>
            <a:r>
              <a:rPr lang="en-US" b="1" dirty="0" smtClean="0"/>
              <a:t>How serious person believes the illness is</a:t>
            </a:r>
          </a:p>
          <a:p>
            <a:pPr lvl="2">
              <a:defRPr/>
            </a:pPr>
            <a:r>
              <a:rPr lang="en-US" b="1" dirty="0" smtClean="0"/>
              <a:t>Efficacy of behavior in preventing or minimizing consequences of illness</a:t>
            </a:r>
          </a:p>
          <a:p>
            <a:pPr lvl="2">
              <a:defRPr/>
            </a:pPr>
            <a:r>
              <a:rPr lang="en-US" b="1" dirty="0" smtClean="0"/>
              <a:t>Costs or deterrents associated with making changes</a:t>
            </a:r>
          </a:p>
        </p:txBody>
      </p:sp>
    </p:spTree>
    <p:custDataLst>
      <p:tags r:id="rId1"/>
    </p:custDataLst>
    <p:extLst>
      <p:ext uri="{BB962C8B-B14F-4D97-AF65-F5344CB8AC3E}">
        <p14:creationId xmlns:p14="http://schemas.microsoft.com/office/powerpoint/2010/main" val="377085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wipe(left)">
                                      <p:cBhvr>
                                        <p:cTn id="7" dur="500"/>
                                        <p:tgtEl>
                                          <p:spTgt spid="128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wipe(left)">
                                      <p:cBhvr>
                                        <p:cTn id="12" dur="500"/>
                                        <p:tgtEl>
                                          <p:spTgt spid="12800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animEffect transition="in" filter="wipe(left)">
                                      <p:cBhvr>
                                        <p:cTn id="15" dur="500"/>
                                        <p:tgtEl>
                                          <p:spTgt spid="12800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8003">
                                            <p:txEl>
                                              <p:pRg st="3" end="3"/>
                                            </p:txEl>
                                          </p:spTgt>
                                        </p:tgtEl>
                                        <p:attrNameLst>
                                          <p:attrName>style.visibility</p:attrName>
                                        </p:attrNameLst>
                                      </p:cBhvr>
                                      <p:to>
                                        <p:strVal val="visible"/>
                                      </p:to>
                                    </p:set>
                                    <p:animEffect transition="in" filter="wipe(left)">
                                      <p:cBhvr>
                                        <p:cTn id="18" dur="500"/>
                                        <p:tgtEl>
                                          <p:spTgt spid="12800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8003">
                                            <p:txEl>
                                              <p:pRg st="4" end="4"/>
                                            </p:txEl>
                                          </p:spTgt>
                                        </p:tgtEl>
                                        <p:attrNameLst>
                                          <p:attrName>style.visibility</p:attrName>
                                        </p:attrNameLst>
                                      </p:cBhvr>
                                      <p:to>
                                        <p:strVal val="visible"/>
                                      </p:to>
                                    </p:set>
                                    <p:animEffect transition="in" filter="wipe(left)">
                                      <p:cBhvr>
                                        <p:cTn id="21" dur="500"/>
                                        <p:tgtEl>
                                          <p:spTgt spid="12800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8003">
                                            <p:txEl>
                                              <p:pRg st="5" end="5"/>
                                            </p:txEl>
                                          </p:spTgt>
                                        </p:tgtEl>
                                        <p:attrNameLst>
                                          <p:attrName>style.visibility</p:attrName>
                                        </p:attrNameLst>
                                      </p:cBhvr>
                                      <p:to>
                                        <p:strVal val="visible"/>
                                      </p:to>
                                    </p:set>
                                    <p:animEffect transition="in" filter="wipe(left)">
                                      <p:cBhvr>
                                        <p:cTn id="24" dur="500"/>
                                        <p:tgtEl>
                                          <p:spTgt spid="12800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8003">
                                            <p:txEl>
                                              <p:pRg st="6" end="6"/>
                                            </p:txEl>
                                          </p:spTgt>
                                        </p:tgtEl>
                                        <p:attrNameLst>
                                          <p:attrName>style.visibility</p:attrName>
                                        </p:attrNameLst>
                                      </p:cBhvr>
                                      <p:to>
                                        <p:strVal val="visible"/>
                                      </p:to>
                                    </p:set>
                                    <p:animEffect transition="in" filter="wipe(left)">
                                      <p:cBhvr>
                                        <p:cTn id="27" dur="500"/>
                                        <p:tgtEl>
                                          <p:spTgt spid="1280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Health Belief Model</a:t>
            </a:r>
            <a:endParaRPr lang="en-US" dirty="0"/>
          </a:p>
        </p:txBody>
      </p:sp>
      <p:sp>
        <p:nvSpPr>
          <p:cNvPr id="3" name="Content Placeholder 2"/>
          <p:cNvSpPr>
            <a:spLocks noGrp="1"/>
          </p:cNvSpPr>
          <p:nvPr>
            <p:ph sz="quarter" idx="1"/>
          </p:nvPr>
        </p:nvSpPr>
        <p:spPr/>
        <p:txBody>
          <a:bodyPr/>
          <a:lstStyle/>
          <a:p>
            <a:pPr lvl="1"/>
            <a:r>
              <a:rPr lang="en-US" dirty="0" smtClean="0"/>
              <a:t>Perceived susceptibility</a:t>
            </a:r>
          </a:p>
          <a:p>
            <a:pPr lvl="1"/>
            <a:r>
              <a:rPr lang="en-US" dirty="0" smtClean="0"/>
              <a:t>Perceived severity</a:t>
            </a:r>
          </a:p>
          <a:p>
            <a:pPr lvl="1"/>
            <a:r>
              <a:rPr lang="en-US" dirty="0" smtClean="0"/>
              <a:t>Perceived benefits</a:t>
            </a:r>
          </a:p>
          <a:p>
            <a:pPr lvl="1"/>
            <a:r>
              <a:rPr lang="en-US" dirty="0" smtClean="0"/>
              <a:t>Perceived barriers</a:t>
            </a:r>
          </a:p>
          <a:p>
            <a:r>
              <a:rPr lang="en-US" i="1" dirty="0" smtClean="0"/>
              <a:t>Self-Efficacy</a:t>
            </a:r>
          </a:p>
          <a:p>
            <a:pPr lvl="1"/>
            <a:r>
              <a:rPr lang="en-US" dirty="0"/>
              <a:t>L</a:t>
            </a:r>
            <a:r>
              <a:rPr lang="en-US" dirty="0" smtClean="0"/>
              <a:t>evel of confidence one has with regard to performing a behavior successfully</a:t>
            </a:r>
          </a:p>
          <a:p>
            <a:r>
              <a:rPr lang="en-US" i="1" dirty="0" smtClean="0"/>
              <a:t>Cues to Action</a:t>
            </a:r>
          </a:p>
          <a:p>
            <a:pPr lvl="1"/>
            <a:r>
              <a:rPr lang="en-US" dirty="0" smtClean="0"/>
              <a:t>External stimulus used to activate health behavior (</a:t>
            </a:r>
            <a:r>
              <a:rPr lang="en-US" dirty="0" err="1" smtClean="0"/>
              <a:t>ie</a:t>
            </a:r>
            <a:r>
              <a:rPr lang="en-US" dirty="0" smtClean="0"/>
              <a:t> TV about the benefits of a glucose meter)</a:t>
            </a:r>
          </a:p>
          <a:p>
            <a:endParaRPr lang="en-US" dirty="0"/>
          </a:p>
        </p:txBody>
      </p:sp>
      <p:pic>
        <p:nvPicPr>
          <p:cNvPr id="4" name="Picture 3"/>
          <p:cNvPicPr>
            <a:picLocks noChangeAspect="1"/>
          </p:cNvPicPr>
          <p:nvPr/>
        </p:nvPicPr>
        <p:blipFill>
          <a:blip r:embed="rId3"/>
          <a:stretch>
            <a:fillRect/>
          </a:stretch>
        </p:blipFill>
        <p:spPr>
          <a:xfrm>
            <a:off x="5334000" y="1238036"/>
            <a:ext cx="2300288" cy="2477900"/>
          </a:xfrm>
          <a:prstGeom prst="rect">
            <a:avLst/>
          </a:prstGeom>
        </p:spPr>
      </p:pic>
    </p:spTree>
    <p:custDataLst>
      <p:tags r:id="rId1"/>
    </p:custDataLst>
    <p:extLst>
      <p:ext uri="{BB962C8B-B14F-4D97-AF65-F5344CB8AC3E}">
        <p14:creationId xmlns:p14="http://schemas.microsoft.com/office/powerpoint/2010/main" val="391000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rrowheads="1"/>
          </p:cNvSpPr>
          <p:nvPr>
            <p:ph type="title"/>
          </p:nvPr>
        </p:nvSpPr>
        <p:spPr/>
        <p:txBody>
          <a:bodyPr anchor="ctr">
            <a:normAutofit/>
          </a:bodyPr>
          <a:lstStyle/>
          <a:p>
            <a:pPr eaLnBrk="1" hangingPunct="1">
              <a:defRPr/>
            </a:pPr>
            <a:r>
              <a:rPr lang="en-US" u="sng" dirty="0" smtClean="0"/>
              <a:t>2. </a:t>
            </a:r>
            <a:r>
              <a:rPr lang="en-US" u="sng" dirty="0"/>
              <a:t>Social </a:t>
            </a:r>
            <a:r>
              <a:rPr lang="en-US" u="sng" dirty="0" smtClean="0"/>
              <a:t>Cognitive </a:t>
            </a:r>
            <a:r>
              <a:rPr lang="en-US" u="sng" dirty="0"/>
              <a:t>Theory</a:t>
            </a:r>
            <a:r>
              <a:rPr lang="en-US" dirty="0">
                <a:solidFill>
                  <a:srgbClr val="FF0000"/>
                </a:solidFill>
              </a:rPr>
              <a:t>*</a:t>
            </a:r>
          </a:p>
        </p:txBody>
      </p:sp>
      <p:sp>
        <p:nvSpPr>
          <p:cNvPr id="274435" name="Rectangle 3"/>
          <p:cNvSpPr>
            <a:spLocks noGrp="1" noRot="1" noChangeArrowheads="1"/>
          </p:cNvSpPr>
          <p:nvPr>
            <p:ph type="body" idx="1"/>
          </p:nvPr>
        </p:nvSpPr>
        <p:spPr>
          <a:xfrm>
            <a:off x="457200" y="1447800"/>
            <a:ext cx="8229600" cy="4937760"/>
          </a:xfrm>
        </p:spPr>
        <p:txBody>
          <a:bodyPr>
            <a:normAutofit/>
          </a:bodyPr>
          <a:lstStyle/>
          <a:p>
            <a:pPr>
              <a:defRPr/>
            </a:pPr>
            <a:r>
              <a:rPr lang="en-US" sz="2800" dirty="0" smtClean="0"/>
              <a:t>Pts learn from own AND observing “others” behaviors and consequences. </a:t>
            </a:r>
          </a:p>
          <a:p>
            <a:pPr>
              <a:defRPr/>
            </a:pPr>
            <a:r>
              <a:rPr lang="en-US" sz="2800" dirty="0" smtClean="0"/>
              <a:t>Health behavior is a constantly changing and evolving interaction between their environment.</a:t>
            </a:r>
          </a:p>
          <a:p>
            <a:pPr lvl="1">
              <a:defRPr/>
            </a:pPr>
            <a:r>
              <a:rPr lang="en-US" sz="2800" dirty="0" smtClean="0"/>
              <a:t>Environment</a:t>
            </a:r>
          </a:p>
          <a:p>
            <a:pPr lvl="1">
              <a:defRPr/>
            </a:pPr>
            <a:r>
              <a:rPr lang="en-US" sz="2800" dirty="0" smtClean="0"/>
              <a:t>Behavioral capability</a:t>
            </a:r>
          </a:p>
          <a:p>
            <a:pPr lvl="1">
              <a:defRPr/>
            </a:pPr>
            <a:r>
              <a:rPr lang="en-US" sz="2800" dirty="0" smtClean="0"/>
              <a:t>Expectations</a:t>
            </a:r>
          </a:p>
          <a:p>
            <a:pPr lvl="1">
              <a:defRPr/>
            </a:pPr>
            <a:r>
              <a:rPr lang="en-US" sz="2800" dirty="0" smtClean="0"/>
              <a:t>Observational Learning</a:t>
            </a:r>
          </a:p>
          <a:p>
            <a:pPr lvl="1">
              <a:defRPr/>
            </a:pPr>
            <a:r>
              <a:rPr lang="en-US" sz="2800" dirty="0" smtClean="0"/>
              <a:t>Reinforcement, Self-efficacy</a:t>
            </a: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6802" y="3505200"/>
            <a:ext cx="1752600" cy="260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67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Chronic Care Model -  CCM</a:t>
            </a:r>
            <a:endParaRPr lang="en-US" dirty="0"/>
          </a:p>
        </p:txBody>
      </p:sp>
      <p:sp>
        <p:nvSpPr>
          <p:cNvPr id="7" name="Content Placeholder 6"/>
          <p:cNvSpPr>
            <a:spLocks noGrp="1"/>
          </p:cNvSpPr>
          <p:nvPr>
            <p:ph sz="quarter" idx="1"/>
          </p:nvPr>
        </p:nvSpPr>
        <p:spPr/>
        <p:txBody>
          <a:bodyPr/>
          <a:lstStyle/>
          <a:p>
            <a:r>
              <a:rPr lang="en-US" dirty="0" smtClean="0"/>
              <a:t>6 core elements for optimal diabetes care     </a:t>
            </a:r>
          </a:p>
          <a:p>
            <a:pPr lvl="1"/>
            <a:r>
              <a:rPr lang="en-US" dirty="0" smtClean="0"/>
              <a:t>Proactive (vs reactive) care delivery system.</a:t>
            </a:r>
          </a:p>
          <a:p>
            <a:pPr lvl="2"/>
            <a:r>
              <a:rPr lang="en-US" dirty="0" smtClean="0"/>
              <a:t>Planned visits coordinated through a team based approach</a:t>
            </a:r>
            <a:endParaRPr lang="en-US" dirty="0"/>
          </a:p>
          <a:p>
            <a:pPr lvl="1"/>
            <a:r>
              <a:rPr lang="en-US" dirty="0" smtClean="0"/>
              <a:t>Self Management support</a:t>
            </a:r>
          </a:p>
          <a:p>
            <a:pPr lvl="1"/>
            <a:r>
              <a:rPr lang="en-US" dirty="0" smtClean="0"/>
              <a:t>Decision support (basing care on evidence based guidelines)</a:t>
            </a:r>
          </a:p>
          <a:p>
            <a:pPr lvl="1"/>
            <a:r>
              <a:rPr lang="en-US" dirty="0" smtClean="0"/>
              <a:t>Clinical information systems (registries that provide patient specific and population based support to team)</a:t>
            </a:r>
          </a:p>
          <a:p>
            <a:pPr lvl="1"/>
            <a:r>
              <a:rPr lang="en-US" dirty="0" smtClean="0"/>
              <a:t>Community policies and resources to support healthy lifestyles</a:t>
            </a:r>
          </a:p>
          <a:p>
            <a:pPr lvl="1"/>
            <a:r>
              <a:rPr lang="en-US" dirty="0" smtClean="0"/>
              <a:t>Health systems that create a culture of quality</a:t>
            </a:r>
            <a:endParaRPr lang="en-US" dirty="0"/>
          </a:p>
        </p:txBody>
      </p:sp>
    </p:spTree>
    <p:custDataLst>
      <p:tags r:id="rId1"/>
    </p:custDataLst>
    <p:extLst>
      <p:ext uri="{BB962C8B-B14F-4D97-AF65-F5344CB8AC3E}">
        <p14:creationId xmlns:p14="http://schemas.microsoft.com/office/powerpoint/2010/main" val="102357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Which of the following statements by the educator best reflects using the empowerment approach?</a:t>
            </a:r>
          </a:p>
          <a:p>
            <a:pPr marL="514350" indent="-514350">
              <a:buAutoNum type="alphaUcPeriod"/>
            </a:pPr>
            <a:r>
              <a:rPr lang="en-US" dirty="0" smtClean="0"/>
              <a:t>We are here to motivate you to get your A1c to target.</a:t>
            </a:r>
          </a:p>
          <a:p>
            <a:pPr marL="514350" indent="-514350">
              <a:buAutoNum type="alphaUcPeriod"/>
            </a:pPr>
            <a:r>
              <a:rPr lang="en-US" dirty="0" smtClean="0"/>
              <a:t>A motivated patient will always be able to achieve an A1c less than 7%.</a:t>
            </a:r>
          </a:p>
          <a:p>
            <a:pPr marL="514350" indent="-514350">
              <a:buAutoNum type="alphaUcPeriod"/>
            </a:pPr>
            <a:r>
              <a:rPr lang="en-US" dirty="0" smtClean="0"/>
              <a:t>What motivates you to improve your A1c?</a:t>
            </a:r>
          </a:p>
          <a:p>
            <a:pPr marL="514350" indent="-514350">
              <a:buAutoNum type="alphaUcPeriod"/>
            </a:pPr>
            <a:r>
              <a:rPr lang="en-US" dirty="0" smtClean="0"/>
              <a:t>If you follow our suggestions, you will achieve your goals.</a:t>
            </a:r>
            <a:endParaRPr lang="en-US" dirty="0"/>
          </a:p>
        </p:txBody>
      </p:sp>
    </p:spTree>
    <p:extLst>
      <p:ext uri="{BB962C8B-B14F-4D97-AF65-F5344CB8AC3E}">
        <p14:creationId xmlns:p14="http://schemas.microsoft.com/office/powerpoint/2010/main" val="40604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p:txBody>
          <a:bodyPr anchor="ctr"/>
          <a:lstStyle/>
          <a:p>
            <a:pPr eaLnBrk="1" hangingPunct="1">
              <a:defRPr/>
            </a:pPr>
            <a:r>
              <a:rPr lang="en-US" dirty="0" smtClean="0"/>
              <a:t>3. </a:t>
            </a:r>
            <a:r>
              <a:rPr lang="en-US" dirty="0"/>
              <a:t>Pt. </a:t>
            </a:r>
            <a:r>
              <a:rPr lang="en-US" dirty="0" smtClean="0"/>
              <a:t>Empowerment Defined</a:t>
            </a:r>
            <a:r>
              <a:rPr lang="en-US" dirty="0" smtClean="0">
                <a:solidFill>
                  <a:srgbClr val="FF0000"/>
                </a:solidFill>
              </a:rPr>
              <a:t> </a:t>
            </a:r>
            <a:r>
              <a:rPr lang="en-US" dirty="0" smtClean="0"/>
              <a:t>  </a:t>
            </a:r>
            <a:endParaRPr lang="en-US" dirty="0"/>
          </a:p>
        </p:txBody>
      </p:sp>
      <p:sp>
        <p:nvSpPr>
          <p:cNvPr id="251907" name="Rectangle 3"/>
          <p:cNvSpPr>
            <a:spLocks noGrp="1" noRot="1" noChangeArrowheads="1"/>
          </p:cNvSpPr>
          <p:nvPr>
            <p:ph type="body" idx="1"/>
          </p:nvPr>
        </p:nvSpPr>
        <p:spPr>
          <a:xfrm>
            <a:off x="457200" y="1143000"/>
            <a:ext cx="6486525" cy="5334000"/>
          </a:xfrm>
        </p:spPr>
        <p:txBody>
          <a:bodyPr>
            <a:normAutofit fontScale="92500"/>
          </a:bodyPr>
          <a:lstStyle/>
          <a:p>
            <a:pPr>
              <a:defRPr/>
            </a:pPr>
            <a:r>
              <a:rPr lang="en-US" dirty="0" smtClean="0"/>
              <a:t>“Helping </a:t>
            </a:r>
            <a:r>
              <a:rPr lang="en-US" dirty="0" err="1" smtClean="0"/>
              <a:t>pt’s</a:t>
            </a:r>
            <a:r>
              <a:rPr lang="en-US" dirty="0" smtClean="0"/>
              <a:t> discover and develop their inherent capacity to be responsible for their own lives and gain mastery over their diabetes”.</a:t>
            </a:r>
            <a:endParaRPr lang="en-US" dirty="0"/>
          </a:p>
          <a:p>
            <a:pPr>
              <a:defRPr/>
            </a:pPr>
            <a:r>
              <a:rPr lang="en-US" dirty="0" smtClean="0"/>
              <a:t>Posits: </a:t>
            </a:r>
          </a:p>
          <a:p>
            <a:pPr lvl="1">
              <a:defRPr/>
            </a:pPr>
            <a:r>
              <a:rPr lang="en-US" dirty="0" smtClean="0"/>
              <a:t>Choices made by pts (not HCPs) have greatest impact.</a:t>
            </a:r>
          </a:p>
          <a:p>
            <a:pPr lvl="1">
              <a:defRPr/>
            </a:pPr>
            <a:r>
              <a:rPr lang="en-US" dirty="0" smtClean="0"/>
              <a:t>Pts are in control of their self-management</a:t>
            </a:r>
          </a:p>
          <a:p>
            <a:pPr lvl="1">
              <a:defRPr/>
            </a:pPr>
            <a:r>
              <a:rPr lang="en-US" dirty="0" smtClean="0"/>
              <a:t>The consequences of self-management decisions affect pts most. It is their right and responsibility to be the primary decision makers.</a:t>
            </a:r>
          </a:p>
          <a:p>
            <a:pPr lvl="1">
              <a:defRPr/>
            </a:pPr>
            <a:endParaRPr lang="en-US" dirty="0" smtClean="0"/>
          </a:p>
          <a:p>
            <a:pPr eaLnBrk="1" hangingPunct="1">
              <a:buFont typeface="Wingdings" charset="2"/>
              <a:buBlip>
                <a:blip r:embed="rId3"/>
              </a:buBlip>
              <a:defRPr/>
            </a:pPr>
            <a:endParaRPr lang="en-US" dirty="0" smtClean="0"/>
          </a:p>
          <a:p>
            <a:pPr eaLnBrk="1" hangingPunct="1">
              <a:buFont typeface="Wingdings" charset="2"/>
              <a:buBlip>
                <a:blip r:embed="rId3"/>
              </a:buBlip>
              <a:defRPr/>
            </a:pPr>
            <a:endParaRPr lang="en-US" b="1" dirty="0" smtClean="0"/>
          </a:p>
        </p:txBody>
      </p:sp>
      <p:pic>
        <p:nvPicPr>
          <p:cNvPr id="3" name="Picture 2"/>
          <p:cNvPicPr>
            <a:picLocks noChangeAspect="1"/>
          </p:cNvPicPr>
          <p:nvPr/>
        </p:nvPicPr>
        <p:blipFill>
          <a:blip r:embed="rId4"/>
          <a:stretch>
            <a:fillRect/>
          </a:stretch>
        </p:blipFill>
        <p:spPr>
          <a:xfrm>
            <a:off x="6943725" y="1295400"/>
            <a:ext cx="1743075" cy="2657475"/>
          </a:xfrm>
          <a:prstGeom prst="rect">
            <a:avLst/>
          </a:prstGeom>
        </p:spPr>
      </p:pic>
    </p:spTree>
    <p:custDataLst>
      <p:tags r:id="rId1"/>
    </p:custDataLst>
    <p:extLst>
      <p:ext uri="{BB962C8B-B14F-4D97-AF65-F5344CB8AC3E}">
        <p14:creationId xmlns:p14="http://schemas.microsoft.com/office/powerpoint/2010/main" val="318848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799"/>
          </a:xfrm>
        </p:spPr>
        <p:txBody>
          <a:bodyPr>
            <a:normAutofit fontScale="90000"/>
          </a:bodyPr>
          <a:lstStyle/>
          <a:p>
            <a:r>
              <a:rPr lang="en-US" dirty="0" smtClean="0"/>
              <a:t>Traditional </a:t>
            </a:r>
            <a:r>
              <a:rPr lang="en-US" smtClean="0"/>
              <a:t>vs Empowerment Based</a:t>
            </a:r>
            <a:endParaRPr lang="en-US" dirty="0"/>
          </a:p>
        </p:txBody>
      </p:sp>
      <p:pic>
        <p:nvPicPr>
          <p:cNvPr id="3" name="Picture 2"/>
          <p:cNvPicPr>
            <a:picLocks noChangeAspect="1"/>
          </p:cNvPicPr>
          <p:nvPr/>
        </p:nvPicPr>
        <p:blipFill>
          <a:blip r:embed="rId3"/>
          <a:stretch>
            <a:fillRect/>
          </a:stretch>
        </p:blipFill>
        <p:spPr>
          <a:xfrm>
            <a:off x="261937" y="881062"/>
            <a:ext cx="8620125" cy="5095875"/>
          </a:xfrm>
          <a:prstGeom prst="rect">
            <a:avLst/>
          </a:prstGeom>
        </p:spPr>
      </p:pic>
      <p:sp>
        <p:nvSpPr>
          <p:cNvPr id="4" name="TextBox 3"/>
          <p:cNvSpPr txBox="1"/>
          <p:nvPr/>
        </p:nvSpPr>
        <p:spPr>
          <a:xfrm>
            <a:off x="1600200" y="5965198"/>
            <a:ext cx="6096000" cy="369332"/>
          </a:xfrm>
          <a:prstGeom prst="rect">
            <a:avLst/>
          </a:prstGeom>
          <a:noFill/>
        </p:spPr>
        <p:txBody>
          <a:bodyPr wrap="square" rtlCol="0">
            <a:spAutoFit/>
          </a:bodyPr>
          <a:lstStyle/>
          <a:p>
            <a:r>
              <a:rPr lang="en-US" b="1" i="1" dirty="0" smtClean="0"/>
              <a:t>This philosophy is important to know for the exam</a:t>
            </a:r>
            <a:endParaRPr lang="en-US" b="1" i="1" dirty="0"/>
          </a:p>
        </p:txBody>
      </p:sp>
    </p:spTree>
    <p:custDataLst>
      <p:tags r:id="rId1"/>
    </p:custDataLst>
    <p:extLst>
      <p:ext uri="{BB962C8B-B14F-4D97-AF65-F5344CB8AC3E}">
        <p14:creationId xmlns:p14="http://schemas.microsoft.com/office/powerpoint/2010/main" val="83963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Empowerment Based, Self-Directed Behavior Change Protocol</a:t>
            </a:r>
            <a:endParaRPr lang="en-US" sz="3200" dirty="0"/>
          </a:p>
        </p:txBody>
      </p:sp>
      <p:sp>
        <p:nvSpPr>
          <p:cNvPr id="3" name="Content Placeholder 2"/>
          <p:cNvSpPr>
            <a:spLocks noGrp="1"/>
          </p:cNvSpPr>
          <p:nvPr>
            <p:ph sz="quarter" idx="1"/>
          </p:nvPr>
        </p:nvSpPr>
        <p:spPr/>
        <p:txBody>
          <a:bodyPr>
            <a:normAutofit fontScale="92500" lnSpcReduction="10000"/>
          </a:bodyPr>
          <a:lstStyle/>
          <a:p>
            <a:r>
              <a:rPr lang="en-US" dirty="0" smtClean="0"/>
              <a:t>Define problem</a:t>
            </a:r>
          </a:p>
          <a:p>
            <a:pPr lvl="1"/>
            <a:r>
              <a:rPr lang="en-US" dirty="0" smtClean="0"/>
              <a:t>What part of living with diabetes is most difficult or unsatisfying for you?</a:t>
            </a:r>
          </a:p>
          <a:p>
            <a:r>
              <a:rPr lang="en-US" dirty="0" smtClean="0"/>
              <a:t>Identify feelings</a:t>
            </a:r>
          </a:p>
          <a:p>
            <a:pPr lvl="1"/>
            <a:r>
              <a:rPr lang="en-US" dirty="0" smtClean="0"/>
              <a:t>How does the situation make you feel?</a:t>
            </a:r>
          </a:p>
          <a:p>
            <a:r>
              <a:rPr lang="en-US" dirty="0" smtClean="0"/>
              <a:t>Identify long term-goal</a:t>
            </a:r>
          </a:p>
          <a:p>
            <a:pPr lvl="1"/>
            <a:r>
              <a:rPr lang="en-US" dirty="0" smtClean="0"/>
              <a:t>How would this situation have to change for you to feel better about it?</a:t>
            </a:r>
          </a:p>
          <a:p>
            <a:pPr lvl="1"/>
            <a:r>
              <a:rPr lang="en-US" dirty="0" smtClean="0"/>
              <a:t>What barriers will you face?</a:t>
            </a:r>
          </a:p>
          <a:p>
            <a:pPr lvl="1"/>
            <a:r>
              <a:rPr lang="en-US" dirty="0" smtClean="0"/>
              <a:t>How important is it for you to address this issue?</a:t>
            </a:r>
            <a:endParaRPr lang="en-US" dirty="0"/>
          </a:p>
          <a:p>
            <a:pPr lvl="1"/>
            <a:r>
              <a:rPr lang="en-US" dirty="0" smtClean="0"/>
              <a:t>What are the costs and benefits of addressing or not addressing this problem?</a:t>
            </a:r>
          </a:p>
        </p:txBody>
      </p:sp>
    </p:spTree>
    <p:custDataLst>
      <p:tags r:id="rId1"/>
    </p:custDataLst>
    <p:extLst>
      <p:ext uri="{BB962C8B-B14F-4D97-AF65-F5344CB8AC3E}">
        <p14:creationId xmlns:p14="http://schemas.microsoft.com/office/powerpoint/2010/main" val="326629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938213"/>
          </a:xfrm>
        </p:spPr>
        <p:txBody>
          <a:bodyPr anchor="ctr">
            <a:normAutofit/>
          </a:bodyPr>
          <a:lstStyle/>
          <a:p>
            <a:pPr>
              <a:defRPr/>
            </a:pPr>
            <a:r>
              <a:rPr lang="en-US" dirty="0" smtClean="0"/>
              <a:t>Gauge it! </a:t>
            </a:r>
            <a:endParaRPr lang="en-US" sz="2400" dirty="0" smtClean="0"/>
          </a:p>
        </p:txBody>
      </p:sp>
      <p:pic>
        <p:nvPicPr>
          <p:cNvPr id="41987" name="Content Placeholder 3" descr="Fuel_Level_Gauge.jpg"/>
          <p:cNvPicPr>
            <a:picLocks noGrp="1" noChangeAspect="1"/>
          </p:cNvPicPr>
          <p:nvPr>
            <p:ph idx="1"/>
          </p:nvPr>
        </p:nvPicPr>
        <p:blipFill>
          <a:blip r:embed="rId4" cstate="print">
            <a:extLst>
              <a:ext uri="{28A0092B-C50C-407E-A947-70E740481C1C}">
                <a14:useLocalDpi xmlns:a14="http://schemas.microsoft.com/office/drawing/2010/main" val="0"/>
              </a:ext>
            </a:extLst>
          </a:blip>
          <a:srcRect l="-41891" r="-41891"/>
          <a:stretch>
            <a:fillRect/>
          </a:stretch>
        </p:blipFill>
        <p:spPr>
          <a:xfrm>
            <a:off x="5749871" y="1406961"/>
            <a:ext cx="3429000" cy="2667000"/>
          </a:xfrm>
        </p:spPr>
      </p:pic>
      <p:graphicFrame>
        <p:nvGraphicFramePr>
          <p:cNvPr id="41988" name="Object 2"/>
          <p:cNvGraphicFramePr>
            <a:graphicFrameLocks noChangeAspect="1"/>
          </p:cNvGraphicFramePr>
          <p:nvPr>
            <p:extLst>
              <p:ext uri="{D42A27DB-BD31-4B8C-83A1-F6EECF244321}">
                <p14:modId xmlns:p14="http://schemas.microsoft.com/office/powerpoint/2010/main" val="3649929920"/>
              </p:ext>
            </p:extLst>
          </p:nvPr>
        </p:nvGraphicFramePr>
        <p:xfrm>
          <a:off x="1295400" y="5181600"/>
          <a:ext cx="6477000" cy="635000"/>
        </p:xfrm>
        <a:graphic>
          <a:graphicData uri="http://schemas.openxmlformats.org/presentationml/2006/ole">
            <mc:AlternateContent xmlns:mc="http://schemas.openxmlformats.org/markup-compatibility/2006">
              <mc:Choice xmlns:v="urn:schemas-microsoft-com:vml" Requires="v">
                <p:oleObj spid="_x0000_s76823" name="Document" r:id="rId5" imgW="5536996" imgH="634977" progId="Word.Document.12">
                  <p:link updateAutomatic="1"/>
                </p:oleObj>
              </mc:Choice>
              <mc:Fallback>
                <p:oleObj name="Document" r:id="rId5" imgW="5536996" imgH="634977"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181600"/>
                        <a:ext cx="6477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9" name="TextBox 7"/>
          <p:cNvSpPr txBox="1">
            <a:spLocks noChangeArrowheads="1"/>
          </p:cNvSpPr>
          <p:nvPr/>
        </p:nvSpPr>
        <p:spPr bwMode="auto">
          <a:xfrm>
            <a:off x="1524000" y="4368800"/>
            <a:ext cx="62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t>Low</a:t>
            </a:r>
          </a:p>
        </p:txBody>
      </p:sp>
      <p:sp>
        <p:nvSpPr>
          <p:cNvPr id="41990" name="TextBox 8"/>
          <p:cNvSpPr txBox="1">
            <a:spLocks noChangeArrowheads="1"/>
          </p:cNvSpPr>
          <p:nvPr/>
        </p:nvSpPr>
        <p:spPr bwMode="auto">
          <a:xfrm>
            <a:off x="6942138" y="4470400"/>
            <a:ext cx="66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t>High</a:t>
            </a:r>
          </a:p>
        </p:txBody>
      </p:sp>
      <p:sp>
        <p:nvSpPr>
          <p:cNvPr id="41991" name="TextBox 9"/>
          <p:cNvSpPr txBox="1">
            <a:spLocks noChangeArrowheads="1"/>
          </p:cNvSpPr>
          <p:nvPr/>
        </p:nvSpPr>
        <p:spPr bwMode="auto">
          <a:xfrm>
            <a:off x="5656263" y="812800"/>
            <a:ext cx="249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t>             Low         High</a:t>
            </a:r>
          </a:p>
        </p:txBody>
      </p:sp>
      <p:sp>
        <p:nvSpPr>
          <p:cNvPr id="3" name="TextBox 2"/>
          <p:cNvSpPr txBox="1"/>
          <p:nvPr/>
        </p:nvSpPr>
        <p:spPr>
          <a:xfrm>
            <a:off x="609600" y="1466478"/>
            <a:ext cx="5867400" cy="2677656"/>
          </a:xfrm>
          <a:prstGeom prst="rect">
            <a:avLst/>
          </a:prstGeom>
          <a:noFill/>
        </p:spPr>
        <p:txBody>
          <a:bodyPr wrap="square" rtlCol="0">
            <a:spAutoFit/>
          </a:bodyPr>
          <a:lstStyle/>
          <a:p>
            <a:r>
              <a:rPr lang="en-US" dirty="0"/>
              <a:t> </a:t>
            </a:r>
            <a:r>
              <a:rPr lang="en-US" sz="2400" dirty="0"/>
              <a:t>Get an idea of:	</a:t>
            </a:r>
            <a:br>
              <a:rPr lang="en-US" sz="2400" dirty="0"/>
            </a:br>
            <a:r>
              <a:rPr lang="en-US" sz="2400" dirty="0"/>
              <a:t> ~how they </a:t>
            </a:r>
            <a:r>
              <a:rPr lang="en-US" sz="2400" dirty="0" smtClean="0"/>
              <a:t>feel</a:t>
            </a:r>
            <a:r>
              <a:rPr lang="en-US" sz="2400" dirty="0"/>
              <a:t> </a:t>
            </a:r>
            <a:r>
              <a:rPr lang="en-US" sz="2400" dirty="0" smtClean="0"/>
              <a:t>about </a:t>
            </a:r>
            <a:r>
              <a:rPr lang="en-US" sz="2400" dirty="0"/>
              <a:t>the problem,</a:t>
            </a:r>
            <a:br>
              <a:rPr lang="en-US" sz="2400" dirty="0"/>
            </a:br>
            <a:r>
              <a:rPr lang="en-US" sz="2400" dirty="0"/>
              <a:t> </a:t>
            </a:r>
            <a:br>
              <a:rPr lang="en-US" sz="2400" dirty="0"/>
            </a:br>
            <a:r>
              <a:rPr lang="en-US" sz="2400" dirty="0"/>
              <a:t>~</a:t>
            </a:r>
            <a:r>
              <a:rPr lang="en-US" sz="2400" dirty="0" smtClean="0"/>
              <a:t>their </a:t>
            </a:r>
            <a:r>
              <a:rPr lang="en-US" sz="2400" dirty="0"/>
              <a:t>desire to change…</a:t>
            </a:r>
            <a:br>
              <a:rPr lang="en-US" sz="2400" dirty="0"/>
            </a:br>
            <a:r>
              <a:rPr lang="en-US" sz="2400" dirty="0" smtClean="0"/>
              <a:t>~ would </a:t>
            </a:r>
            <a:r>
              <a:rPr lang="en-US" sz="2400" dirty="0"/>
              <a:t>help </a:t>
            </a:r>
            <a:r>
              <a:rPr lang="en-US" sz="2400" dirty="0" smtClean="0"/>
              <a:t>them succeed</a:t>
            </a:r>
            <a:r>
              <a:rPr lang="en-US" sz="2400" dirty="0"/>
              <a:t>… </a:t>
            </a:r>
            <a:br>
              <a:rPr lang="en-US" sz="2400" dirty="0"/>
            </a:br>
            <a:r>
              <a:rPr lang="en-US" sz="2400" dirty="0" smtClean="0"/>
              <a:t>~ their </a:t>
            </a:r>
            <a:r>
              <a:rPr lang="en-US" sz="2400" dirty="0"/>
              <a:t>confidence…</a:t>
            </a:r>
            <a:br>
              <a:rPr lang="en-US" sz="2400" dirty="0"/>
            </a:br>
            <a:r>
              <a:rPr lang="en-US" sz="2400" dirty="0" smtClean="0"/>
              <a:t>~ what </a:t>
            </a:r>
            <a:r>
              <a:rPr lang="en-US" sz="2400" dirty="0"/>
              <a:t>would hold them back… </a:t>
            </a:r>
            <a:endParaRPr lang="en-US" sz="2000" dirty="0"/>
          </a:p>
        </p:txBody>
      </p:sp>
    </p:spTree>
    <p:custDataLst>
      <p:tags r:id="rId2"/>
    </p:custDataLst>
    <p:extLst>
      <p:ext uri="{BB962C8B-B14F-4D97-AF65-F5344CB8AC3E}">
        <p14:creationId xmlns:p14="http://schemas.microsoft.com/office/powerpoint/2010/main" val="201828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Empowerment Based, Self-Directed Behavior Change Protocol</a:t>
            </a:r>
          </a:p>
        </p:txBody>
      </p:sp>
      <p:sp>
        <p:nvSpPr>
          <p:cNvPr id="3" name="Content Placeholder 2"/>
          <p:cNvSpPr>
            <a:spLocks noGrp="1"/>
          </p:cNvSpPr>
          <p:nvPr>
            <p:ph sz="quarter" idx="1"/>
          </p:nvPr>
        </p:nvSpPr>
        <p:spPr>
          <a:xfrm>
            <a:off x="457200" y="1219200"/>
            <a:ext cx="8229600" cy="5257800"/>
          </a:xfrm>
        </p:spPr>
        <p:txBody>
          <a:bodyPr>
            <a:normAutofit lnSpcReduction="10000"/>
          </a:bodyPr>
          <a:lstStyle/>
          <a:p>
            <a:r>
              <a:rPr lang="en-US" dirty="0" smtClean="0"/>
              <a:t>Identify short-term behavior change experiment</a:t>
            </a:r>
          </a:p>
          <a:p>
            <a:pPr lvl="1"/>
            <a:r>
              <a:rPr lang="en-US" dirty="0" smtClean="0"/>
              <a:t>What are some steps that you could take to bring you closer to where you want to be?</a:t>
            </a:r>
          </a:p>
          <a:p>
            <a:pPr lvl="1"/>
            <a:r>
              <a:rPr lang="en-US" dirty="0" smtClean="0"/>
              <a:t>Is there on thing that you will do when you leave to improve things for yourself?</a:t>
            </a:r>
          </a:p>
          <a:p>
            <a:r>
              <a:rPr lang="en-US" dirty="0" smtClean="0"/>
              <a:t>Implement and evaluate plan</a:t>
            </a:r>
          </a:p>
          <a:p>
            <a:pPr lvl="1"/>
            <a:r>
              <a:rPr lang="en-US" dirty="0" smtClean="0"/>
              <a:t>How diet the plan we discussed at your last visit work out?</a:t>
            </a:r>
          </a:p>
          <a:p>
            <a:pPr lvl="1"/>
            <a:r>
              <a:rPr lang="en-US" dirty="0" smtClean="0"/>
              <a:t>What did you learn?</a:t>
            </a:r>
          </a:p>
          <a:p>
            <a:pPr lvl="1"/>
            <a:r>
              <a:rPr lang="en-US" dirty="0" smtClean="0"/>
              <a:t>What would you do differently next time?</a:t>
            </a:r>
          </a:p>
          <a:p>
            <a:pPr lvl="1"/>
            <a:r>
              <a:rPr lang="en-US" dirty="0" smtClean="0"/>
              <a:t>What will you do when you leave here today?</a:t>
            </a:r>
          </a:p>
        </p:txBody>
      </p:sp>
    </p:spTree>
    <p:custDataLst>
      <p:tags r:id="rId1"/>
    </p:custDataLst>
    <p:extLst>
      <p:ext uri="{BB962C8B-B14F-4D97-AF65-F5344CB8AC3E}">
        <p14:creationId xmlns:p14="http://schemas.microsoft.com/office/powerpoint/2010/main" val="108183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a:t>
            </a:r>
            <a:endParaRPr lang="en-US" dirty="0"/>
          </a:p>
        </p:txBody>
      </p:sp>
      <p:sp>
        <p:nvSpPr>
          <p:cNvPr id="3" name="Content Placeholder 2"/>
          <p:cNvSpPr>
            <a:spLocks noGrp="1"/>
          </p:cNvSpPr>
          <p:nvPr>
            <p:ph sz="quarter" idx="1"/>
          </p:nvPr>
        </p:nvSpPr>
        <p:spPr/>
        <p:txBody>
          <a:bodyPr/>
          <a:lstStyle/>
          <a:p>
            <a:r>
              <a:rPr lang="en-US" dirty="0" smtClean="0"/>
              <a:t> A patient tells you that they have been thinking about starting an exercise program. Using the trans theoretical model, what stage of change are they in?</a:t>
            </a:r>
          </a:p>
          <a:p>
            <a:pPr marL="274320" lvl="1" indent="0">
              <a:buNone/>
              <a:defRPr/>
            </a:pPr>
            <a:r>
              <a:rPr lang="en-US" dirty="0"/>
              <a:t>1.  </a:t>
            </a:r>
            <a:r>
              <a:rPr lang="en-US" dirty="0" err="1"/>
              <a:t>Precontemplation</a:t>
            </a:r>
            <a:endParaRPr lang="en-US" dirty="0"/>
          </a:p>
          <a:p>
            <a:pPr marL="274320" lvl="1" indent="0">
              <a:buNone/>
              <a:defRPr/>
            </a:pPr>
            <a:r>
              <a:rPr lang="en-US" dirty="0"/>
              <a:t>2.  Contemplation</a:t>
            </a:r>
          </a:p>
          <a:p>
            <a:pPr marL="274320" lvl="1" indent="0">
              <a:buNone/>
              <a:defRPr/>
            </a:pPr>
            <a:r>
              <a:rPr lang="en-US" dirty="0"/>
              <a:t>3.  Preparation</a:t>
            </a:r>
          </a:p>
          <a:p>
            <a:pPr marL="274320" lvl="1" indent="0">
              <a:buNone/>
              <a:defRPr/>
            </a:pPr>
            <a:r>
              <a:rPr lang="en-US" dirty="0"/>
              <a:t>4.  Action</a:t>
            </a:r>
          </a:p>
          <a:p>
            <a:pPr marL="274320" lvl="1" indent="0">
              <a:buNone/>
              <a:defRPr/>
            </a:pPr>
            <a:r>
              <a:rPr lang="en-US" dirty="0" smtClean="0"/>
              <a:t>5.  Maintenance</a:t>
            </a:r>
          </a:p>
          <a:p>
            <a:pPr marL="274320" lvl="1" indent="0">
              <a:buNone/>
              <a:defRPr/>
            </a:pPr>
            <a:r>
              <a:rPr lang="en-US" dirty="0" smtClean="0"/>
              <a:t>6.  Termination (relapse, recycle)</a:t>
            </a:r>
            <a:endParaRPr lang="en-US" sz="1000" dirty="0" smtClean="0"/>
          </a:p>
          <a:p>
            <a:endParaRPr lang="en-US" sz="3200" dirty="0"/>
          </a:p>
          <a:p>
            <a:endParaRPr lang="en-US" dirty="0"/>
          </a:p>
        </p:txBody>
      </p:sp>
    </p:spTree>
    <p:extLst>
      <p:ext uri="{BB962C8B-B14F-4D97-AF65-F5344CB8AC3E}">
        <p14:creationId xmlns:p14="http://schemas.microsoft.com/office/powerpoint/2010/main" val="42292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nchor="ctr">
            <a:normAutofit/>
          </a:bodyPr>
          <a:lstStyle/>
          <a:p>
            <a:pPr eaLnBrk="1" hangingPunct="1">
              <a:defRPr/>
            </a:pPr>
            <a:r>
              <a:rPr lang="en-US" dirty="0" err="1">
                <a:solidFill>
                  <a:schemeClr val="tx1"/>
                </a:solidFill>
              </a:rPr>
              <a:t>Transtheoretical</a:t>
            </a:r>
            <a:r>
              <a:rPr lang="en-US" dirty="0">
                <a:solidFill>
                  <a:schemeClr val="tx1"/>
                </a:solidFill>
              </a:rPr>
              <a:t> Theory</a:t>
            </a:r>
            <a:r>
              <a:rPr lang="en-US" dirty="0">
                <a:solidFill>
                  <a:srgbClr val="FF0000"/>
                </a:solidFill>
              </a:rPr>
              <a:t>*</a:t>
            </a:r>
          </a:p>
        </p:txBody>
      </p:sp>
      <p:sp>
        <p:nvSpPr>
          <p:cNvPr id="211971" name="Rectangle 3"/>
          <p:cNvSpPr>
            <a:spLocks noGrp="1" noRot="1" noChangeArrowheads="1"/>
          </p:cNvSpPr>
          <p:nvPr>
            <p:ph type="body" idx="1"/>
          </p:nvPr>
        </p:nvSpPr>
        <p:spPr>
          <a:xfrm>
            <a:off x="685800" y="1371600"/>
            <a:ext cx="8001000" cy="4876800"/>
          </a:xfrm>
        </p:spPr>
        <p:txBody>
          <a:bodyPr/>
          <a:lstStyle/>
          <a:p>
            <a:pPr>
              <a:defRPr/>
            </a:pPr>
            <a:r>
              <a:rPr lang="en-US" sz="4400" i="1" dirty="0" smtClean="0"/>
              <a:t>“</a:t>
            </a:r>
            <a:r>
              <a:rPr lang="en-US" i="1" dirty="0" smtClean="0"/>
              <a:t>Readiness” Level determines</a:t>
            </a:r>
            <a:r>
              <a:rPr lang="en-US" dirty="0" smtClean="0"/>
              <a:t> </a:t>
            </a:r>
            <a:r>
              <a:rPr lang="en-US" i="1" dirty="0" smtClean="0"/>
              <a:t>the approach!</a:t>
            </a:r>
          </a:p>
          <a:p>
            <a:pPr>
              <a:defRPr/>
            </a:pPr>
            <a:r>
              <a:rPr lang="en-US" sz="2800" dirty="0" smtClean="0"/>
              <a:t>Patients pass through similar stages as they prepare for change (eating better, decreasing drinking)</a:t>
            </a:r>
          </a:p>
          <a:p>
            <a:pPr>
              <a:defRPr/>
            </a:pPr>
            <a:endParaRPr lang="en-US" sz="2800" dirty="0" smtClean="0"/>
          </a:p>
          <a:p>
            <a:pPr>
              <a:defRPr/>
            </a:pPr>
            <a:r>
              <a:rPr lang="en-US" sz="2800" dirty="0" smtClean="0"/>
              <a:t>Simplified version of the Stages of Change:</a:t>
            </a:r>
          </a:p>
          <a:p>
            <a:pPr lvl="1">
              <a:defRPr/>
            </a:pPr>
            <a:r>
              <a:rPr lang="en-US" sz="2400" dirty="0" smtClean="0"/>
              <a:t>Not ready -no intentions.</a:t>
            </a:r>
          </a:p>
          <a:p>
            <a:pPr lvl="1">
              <a:defRPr/>
            </a:pPr>
            <a:r>
              <a:rPr lang="en-US" sz="2400" dirty="0" smtClean="0"/>
              <a:t>Unsure: Ambivalent</a:t>
            </a:r>
          </a:p>
          <a:p>
            <a:pPr lvl="1">
              <a:defRPr/>
            </a:pPr>
            <a:r>
              <a:rPr lang="en-US" sz="2400" dirty="0" smtClean="0"/>
              <a:t>Ready: Committed, just needs to know HOW! </a:t>
            </a:r>
          </a:p>
          <a:p>
            <a:pPr eaLnBrk="1" hangingPunct="1">
              <a:buFont typeface="Wingdings" charset="2"/>
              <a:buBlip>
                <a:blip r:embed="rId4"/>
              </a:buBlip>
              <a:defRPr/>
            </a:pPr>
            <a:endParaRPr lang="en-US" i="1" dirty="0" smtClean="0">
              <a:solidFill>
                <a:srgbClr val="FFCC66"/>
              </a:solidFill>
            </a:endParaRPr>
          </a:p>
        </p:txBody>
      </p:sp>
      <p:graphicFrame>
        <p:nvGraphicFramePr>
          <p:cNvPr id="23556" name="Chart 5"/>
          <p:cNvGraphicFramePr>
            <a:graphicFrameLocks/>
          </p:cNvGraphicFramePr>
          <p:nvPr/>
        </p:nvGraphicFramePr>
        <p:xfrm>
          <a:off x="8153400" y="5715000"/>
          <a:ext cx="46038" cy="457200"/>
        </p:xfrm>
        <a:graphic>
          <a:graphicData uri="http://schemas.openxmlformats.org/presentationml/2006/ole">
            <mc:AlternateContent xmlns:mc="http://schemas.openxmlformats.org/markup-compatibility/2006">
              <mc:Choice xmlns:v="urn:schemas-microsoft-com:vml" Requires="v">
                <p:oleObj spid="_x0000_s73779" r:id="rId5" imgW="48764" imgH="457162" progId="Excel.Sheet.8">
                  <p:embed/>
                </p:oleObj>
              </mc:Choice>
              <mc:Fallback>
                <p:oleObj r:id="rId5" imgW="48764" imgH="457162"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5715000"/>
                        <a:ext cx="460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40274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nchor="ctr">
            <a:normAutofit/>
          </a:bodyPr>
          <a:lstStyle/>
          <a:p>
            <a:pPr eaLnBrk="1" hangingPunct="1">
              <a:defRPr/>
            </a:pPr>
            <a:r>
              <a:rPr lang="en-US" u="sng" dirty="0"/>
              <a:t>4. </a:t>
            </a:r>
            <a:r>
              <a:rPr lang="en-US" u="sng" dirty="0" err="1"/>
              <a:t>Transtheoretical</a:t>
            </a:r>
            <a:r>
              <a:rPr lang="en-US" u="sng" dirty="0"/>
              <a:t> Model</a:t>
            </a:r>
            <a:r>
              <a:rPr lang="en-US" dirty="0">
                <a:solidFill>
                  <a:srgbClr val="FF0000"/>
                </a:solidFill>
              </a:rPr>
              <a:t>*</a:t>
            </a:r>
          </a:p>
        </p:txBody>
      </p:sp>
      <p:sp>
        <p:nvSpPr>
          <p:cNvPr id="134147" name="Rectangle 3"/>
          <p:cNvSpPr>
            <a:spLocks noGrp="1" noRot="1" noChangeArrowheads="1"/>
          </p:cNvSpPr>
          <p:nvPr>
            <p:ph type="body" idx="1"/>
          </p:nvPr>
        </p:nvSpPr>
        <p:spPr>
          <a:xfrm>
            <a:off x="685800" y="1371600"/>
            <a:ext cx="8001000" cy="5486400"/>
          </a:xfrm>
        </p:spPr>
        <p:txBody>
          <a:bodyPr/>
          <a:lstStyle/>
          <a:p>
            <a:pPr eaLnBrk="1" hangingPunct="1">
              <a:buFont typeface="Wingdings" charset="2"/>
              <a:buBlip>
                <a:blip r:embed="rId5"/>
              </a:buBlip>
              <a:defRPr/>
            </a:pPr>
            <a:r>
              <a:rPr lang="en-US" dirty="0" smtClean="0"/>
              <a:t>Stages of Change (Behavior Change Process) </a:t>
            </a:r>
          </a:p>
          <a:p>
            <a:pPr eaLnBrk="1" hangingPunct="1">
              <a:buFont typeface="Wingdings" charset="2"/>
              <a:buNone/>
              <a:defRPr/>
            </a:pPr>
            <a:endParaRPr lang="en-US" sz="2800" dirty="0" smtClean="0"/>
          </a:p>
          <a:p>
            <a:pPr marL="0" indent="0">
              <a:buNone/>
              <a:defRPr/>
            </a:pPr>
            <a:r>
              <a:rPr lang="en-US" sz="2800" dirty="0" smtClean="0"/>
              <a:t>1.  </a:t>
            </a:r>
            <a:r>
              <a:rPr lang="en-US" sz="2800" b="1" u="sng" dirty="0" err="1" smtClean="0"/>
              <a:t>Precontemplation</a:t>
            </a:r>
            <a:endParaRPr lang="en-US" sz="2800" dirty="0" smtClean="0"/>
          </a:p>
          <a:p>
            <a:pPr marL="0" indent="0">
              <a:buNone/>
              <a:defRPr/>
            </a:pPr>
            <a:r>
              <a:rPr lang="en-US" sz="2800" dirty="0" smtClean="0"/>
              <a:t>2.  </a:t>
            </a:r>
            <a:r>
              <a:rPr lang="en-US" sz="2800" b="1" u="sng" dirty="0" smtClean="0"/>
              <a:t>Contemplation</a:t>
            </a:r>
            <a:endParaRPr lang="en-US" sz="2800" dirty="0" smtClean="0"/>
          </a:p>
          <a:p>
            <a:pPr marL="0" indent="0">
              <a:buNone/>
              <a:defRPr/>
            </a:pPr>
            <a:r>
              <a:rPr lang="en-US" sz="2800" dirty="0" smtClean="0"/>
              <a:t>3</a:t>
            </a:r>
            <a:r>
              <a:rPr lang="en-US" sz="2800" b="1" dirty="0" smtClean="0"/>
              <a:t>.  </a:t>
            </a:r>
            <a:r>
              <a:rPr lang="en-US" sz="2800" b="1" u="sng" dirty="0" smtClean="0"/>
              <a:t>Preparation</a:t>
            </a:r>
            <a:endParaRPr lang="en-US" sz="2800" dirty="0" smtClean="0"/>
          </a:p>
          <a:p>
            <a:pPr marL="0" indent="0">
              <a:buNone/>
              <a:defRPr/>
            </a:pPr>
            <a:r>
              <a:rPr lang="en-US" sz="2800" dirty="0" smtClean="0"/>
              <a:t>4.  </a:t>
            </a:r>
            <a:r>
              <a:rPr lang="en-US" sz="2800" b="1" u="sng" dirty="0" smtClean="0"/>
              <a:t>Action</a:t>
            </a:r>
          </a:p>
          <a:p>
            <a:pPr marL="0" indent="0">
              <a:buNone/>
              <a:defRPr/>
            </a:pPr>
            <a:r>
              <a:rPr lang="en-US" sz="2800" dirty="0" smtClean="0"/>
              <a:t>5.</a:t>
            </a:r>
            <a:r>
              <a:rPr lang="en-US" sz="2800" b="1" dirty="0" smtClean="0"/>
              <a:t>  </a:t>
            </a:r>
            <a:r>
              <a:rPr lang="en-US" sz="2800" b="1" u="sng" dirty="0" smtClean="0"/>
              <a:t>Maintenance</a:t>
            </a:r>
          </a:p>
          <a:p>
            <a:pPr marL="0" indent="0">
              <a:buNone/>
              <a:defRPr/>
            </a:pPr>
            <a:r>
              <a:rPr lang="en-US" sz="2800" dirty="0" smtClean="0"/>
              <a:t>6.  </a:t>
            </a:r>
            <a:r>
              <a:rPr lang="en-US" sz="2800" b="1" u="sng" dirty="0" smtClean="0"/>
              <a:t>Termination (</a:t>
            </a:r>
            <a:r>
              <a:rPr lang="en-US" sz="2800" b="1" dirty="0" smtClean="0"/>
              <a:t>relapse, recycle)</a:t>
            </a:r>
            <a:endParaRPr lang="en-US" sz="1400" dirty="0" smtClean="0"/>
          </a:p>
          <a:p>
            <a:pPr eaLnBrk="1" hangingPunct="1">
              <a:buFont typeface="Wingdings" charset="2"/>
              <a:buBlip>
                <a:blip r:embed="rId5"/>
              </a:buBlip>
              <a:defRPr/>
            </a:pPr>
            <a:endParaRPr lang="en-US" sz="2800" dirty="0" smtClean="0"/>
          </a:p>
        </p:txBody>
      </p:sp>
      <p:graphicFrame>
        <p:nvGraphicFramePr>
          <p:cNvPr id="134148" name="Object 2"/>
          <p:cNvGraphicFramePr>
            <a:graphicFrameLocks noChangeAspect="1"/>
          </p:cNvGraphicFramePr>
          <p:nvPr>
            <p:extLst/>
          </p:nvPr>
        </p:nvGraphicFramePr>
        <p:xfrm>
          <a:off x="5029200" y="2362200"/>
          <a:ext cx="3244850" cy="2590800"/>
        </p:xfrm>
        <a:graphic>
          <a:graphicData uri="http://schemas.openxmlformats.org/presentationml/2006/ole">
            <mc:AlternateContent xmlns:mc="http://schemas.openxmlformats.org/markup-compatibility/2006">
              <mc:Choice xmlns:v="urn:schemas-microsoft-com:vml" Requires="v">
                <p:oleObj spid="_x0000_s72755" name="Clip" r:id="rId6" imgW="3244850" imgH="3390900" progId="">
                  <p:embed/>
                </p:oleObj>
              </mc:Choice>
              <mc:Fallback>
                <p:oleObj name="Clip" r:id="rId6" imgW="3244850" imgH="33909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362200"/>
                        <a:ext cx="3244850" cy="25908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26282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anim calcmode="lin" valueType="num">
                                      <p:cBhvr>
                                        <p:cTn id="7" dur="1000" fill="hold"/>
                                        <p:tgtEl>
                                          <p:spTgt spid="134148"/>
                                        </p:tgtEl>
                                        <p:attrNameLst>
                                          <p:attrName>ppt_w</p:attrName>
                                        </p:attrNameLst>
                                      </p:cBhvr>
                                      <p:tavLst>
                                        <p:tav tm="0">
                                          <p:val>
                                            <p:fltVal val="0"/>
                                          </p:val>
                                        </p:tav>
                                        <p:tav tm="100000">
                                          <p:val>
                                            <p:strVal val="#ppt_w"/>
                                          </p:val>
                                        </p:tav>
                                      </p:tavLst>
                                    </p:anim>
                                    <p:anim calcmode="lin" valueType="num">
                                      <p:cBhvr>
                                        <p:cTn id="8" dur="1000" fill="hold"/>
                                        <p:tgtEl>
                                          <p:spTgt spid="134148"/>
                                        </p:tgtEl>
                                        <p:attrNameLst>
                                          <p:attrName>ppt_h</p:attrName>
                                        </p:attrNameLst>
                                      </p:cBhvr>
                                      <p:tavLst>
                                        <p:tav tm="0">
                                          <p:val>
                                            <p:fltVal val="0"/>
                                          </p:val>
                                        </p:tav>
                                        <p:tav tm="100000">
                                          <p:val>
                                            <p:strVal val="#ppt_h"/>
                                          </p:val>
                                        </p:tav>
                                      </p:tavLst>
                                    </p:anim>
                                    <p:anim calcmode="lin" valueType="num">
                                      <p:cBhvr>
                                        <p:cTn id="9" dur="1000" fill="hold"/>
                                        <p:tgtEl>
                                          <p:spTgt spid="1341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414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5175" cy="838200"/>
          </a:xfrm>
        </p:spPr>
        <p:txBody>
          <a:bodyPr anchor="ctr">
            <a:noAutofit/>
          </a:bodyPr>
          <a:lstStyle/>
          <a:p>
            <a:pPr>
              <a:defRPr/>
            </a:pPr>
            <a:r>
              <a:rPr lang="en-US" sz="4000" dirty="0" smtClean="0">
                <a:solidFill>
                  <a:schemeClr val="accent2">
                    <a:lumMod val="75000"/>
                  </a:schemeClr>
                </a:solidFill>
              </a:rPr>
              <a:t>        </a:t>
            </a:r>
            <a:r>
              <a:rPr lang="en-US" sz="4000" dirty="0" smtClean="0"/>
              <a:t>Readiness determines Approach</a:t>
            </a:r>
            <a:r>
              <a:rPr lang="en-US" sz="4000" dirty="0" smtClean="0">
                <a:solidFill>
                  <a:srgbClr val="FF0000"/>
                </a:solidFill>
              </a:rPr>
              <a:t>*</a:t>
            </a:r>
            <a:endParaRPr lang="en-US" sz="4000" dirty="0" smtClean="0">
              <a:solidFill>
                <a:srgbClr val="B4D5DC"/>
              </a:solidFill>
            </a:endParaRPr>
          </a:p>
        </p:txBody>
      </p:sp>
      <p:sp>
        <p:nvSpPr>
          <p:cNvPr id="3" name="Content Placeholder 2"/>
          <p:cNvSpPr>
            <a:spLocks noGrp="1"/>
          </p:cNvSpPr>
          <p:nvPr>
            <p:ph idx="1"/>
          </p:nvPr>
        </p:nvSpPr>
        <p:spPr>
          <a:xfrm>
            <a:off x="228600" y="3451223"/>
            <a:ext cx="8464550" cy="3048000"/>
          </a:xfrm>
        </p:spPr>
        <p:txBody>
          <a:bodyPr/>
          <a:lstStyle/>
          <a:p>
            <a:pPr>
              <a:buFont typeface="Wingdings" charset="2"/>
              <a:buNone/>
              <a:defRPr/>
            </a:pPr>
            <a:endParaRPr lang="en-US" dirty="0" smtClean="0"/>
          </a:p>
          <a:p>
            <a:pPr>
              <a:buFont typeface="Wingdings" charset="2"/>
              <a:buNone/>
              <a:defRPr/>
            </a:pPr>
            <a:endParaRPr lang="en-US" dirty="0" smtClean="0">
              <a:solidFill>
                <a:srgbClr val="FFFF00"/>
              </a:solidFill>
            </a:endParaRPr>
          </a:p>
          <a:p>
            <a:pPr>
              <a:buFont typeface="Wingdings" charset="2"/>
              <a:buBlip>
                <a:blip r:embed="rId3"/>
              </a:buBlip>
              <a:defRPr/>
            </a:pPr>
            <a:endParaRPr lang="en-US" dirty="0" smtClean="0"/>
          </a:p>
        </p:txBody>
      </p:sp>
      <p:pic>
        <p:nvPicPr>
          <p:cNvPr id="26628" name="Picture 4" descr="won't t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156431"/>
            <a:ext cx="1330325" cy="204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man%20pond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1447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I w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143000"/>
            <a:ext cx="167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4" descr="NO WAY"/>
          <p:cNvPicPr>
            <a:picLocks noChangeAspect="1" noChangeArrowheads="1"/>
          </p:cNvPicPr>
          <p:nvPr/>
        </p:nvPicPr>
        <p:blipFill>
          <a:blip r:embed="rId7">
            <a:extLst>
              <a:ext uri="{28A0092B-C50C-407E-A947-70E740481C1C}">
                <a14:useLocalDpi xmlns:a14="http://schemas.microsoft.com/office/drawing/2010/main" val="0"/>
              </a:ext>
            </a:extLst>
          </a:blip>
          <a:srcRect b="15384"/>
          <a:stretch>
            <a:fillRect/>
          </a:stretch>
        </p:blipFill>
        <p:spPr bwMode="auto">
          <a:xfrm>
            <a:off x="7010400" y="1143000"/>
            <a:ext cx="182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5"/>
          <p:cNvSpPr txBox="1">
            <a:spLocks noChangeArrowheads="1"/>
          </p:cNvSpPr>
          <p:nvPr/>
        </p:nvSpPr>
        <p:spPr bwMode="auto">
          <a:xfrm>
            <a:off x="6281738" y="2455863"/>
            <a:ext cx="881062"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6633" name="TextBox 16"/>
          <p:cNvSpPr txBox="1">
            <a:spLocks noChangeArrowheads="1"/>
          </p:cNvSpPr>
          <p:nvPr/>
        </p:nvSpPr>
        <p:spPr bwMode="auto">
          <a:xfrm>
            <a:off x="4132263" y="3094038"/>
            <a:ext cx="8794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pic>
        <p:nvPicPr>
          <p:cNvPr id="26634" name="Picture 4" descr="mini-handpla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143000"/>
            <a:ext cx="167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19"/>
          <p:cNvSpPr txBox="1">
            <a:spLocks noChangeArrowheads="1"/>
          </p:cNvSpPr>
          <p:nvPr/>
        </p:nvSpPr>
        <p:spPr bwMode="auto">
          <a:xfrm>
            <a:off x="381056" y="3390042"/>
            <a:ext cx="1447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dirty="0" err="1">
                <a:solidFill>
                  <a:schemeClr val="tx2">
                    <a:lumMod val="50000"/>
                  </a:schemeClr>
                </a:solidFill>
              </a:rPr>
              <a:t>Precontem-plation</a:t>
            </a:r>
            <a:r>
              <a:rPr lang="en-US" dirty="0">
                <a:solidFill>
                  <a:schemeClr val="tx2">
                    <a:lumMod val="50000"/>
                  </a:schemeClr>
                </a:solidFill>
              </a:rPr>
              <a:t>:</a:t>
            </a:r>
          </a:p>
          <a:p>
            <a:endParaRPr lang="en-US" dirty="0">
              <a:solidFill>
                <a:schemeClr val="tx2">
                  <a:lumMod val="50000"/>
                </a:schemeClr>
              </a:solidFill>
            </a:endParaRPr>
          </a:p>
          <a:p>
            <a:endParaRPr lang="en-US" u="sng" dirty="0">
              <a:solidFill>
                <a:schemeClr val="tx2">
                  <a:lumMod val="50000"/>
                </a:schemeClr>
              </a:solidFill>
            </a:endParaRPr>
          </a:p>
          <a:p>
            <a:endParaRPr lang="en-US" u="sng" dirty="0">
              <a:solidFill>
                <a:schemeClr val="tx2">
                  <a:lumMod val="50000"/>
                </a:schemeClr>
              </a:solidFill>
            </a:endParaRPr>
          </a:p>
          <a:p>
            <a:r>
              <a:rPr lang="en-US" u="sng" dirty="0">
                <a:solidFill>
                  <a:schemeClr val="tx2">
                    <a:lumMod val="50000"/>
                  </a:schemeClr>
                </a:solidFill>
              </a:rPr>
              <a:t>NOPE!</a:t>
            </a:r>
          </a:p>
          <a:p>
            <a:endParaRPr lang="en-US" dirty="0">
              <a:solidFill>
                <a:srgbClr val="FFFF00"/>
              </a:solidFill>
            </a:endParaRPr>
          </a:p>
          <a:p>
            <a:endParaRPr lang="en-US" dirty="0">
              <a:solidFill>
                <a:srgbClr val="FFFF00"/>
              </a:solidFill>
            </a:endParaRPr>
          </a:p>
          <a:p>
            <a:endParaRPr lang="en-US" dirty="0"/>
          </a:p>
        </p:txBody>
      </p:sp>
      <p:sp>
        <p:nvSpPr>
          <p:cNvPr id="26636" name="TextBox 20"/>
          <p:cNvSpPr txBox="1">
            <a:spLocks noChangeArrowheads="1"/>
          </p:cNvSpPr>
          <p:nvPr/>
        </p:nvSpPr>
        <p:spPr bwMode="auto">
          <a:xfrm>
            <a:off x="1915755" y="3369039"/>
            <a:ext cx="121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u="sng" dirty="0" err="1">
                <a:solidFill>
                  <a:schemeClr val="tx2">
                    <a:lumMod val="50000"/>
                  </a:schemeClr>
                </a:solidFill>
              </a:rPr>
              <a:t>Contem-plation</a:t>
            </a:r>
            <a:r>
              <a:rPr lang="en-US" u="sng" dirty="0">
                <a:solidFill>
                  <a:schemeClr val="tx2">
                    <a:lumMod val="50000"/>
                  </a:schemeClr>
                </a:solidFill>
              </a:rPr>
              <a:t>:</a:t>
            </a:r>
          </a:p>
          <a:p>
            <a:endParaRPr lang="en-US" u="sng" dirty="0">
              <a:solidFill>
                <a:schemeClr val="tx2">
                  <a:lumMod val="50000"/>
                </a:schemeClr>
              </a:solidFill>
            </a:endParaRPr>
          </a:p>
          <a:p>
            <a:endParaRPr lang="en-US" dirty="0">
              <a:solidFill>
                <a:schemeClr val="tx2">
                  <a:lumMod val="50000"/>
                </a:schemeClr>
              </a:solidFill>
            </a:endParaRPr>
          </a:p>
          <a:p>
            <a:endParaRPr lang="en-US" dirty="0">
              <a:solidFill>
                <a:schemeClr val="tx2">
                  <a:lumMod val="50000"/>
                </a:schemeClr>
              </a:solidFill>
            </a:endParaRPr>
          </a:p>
          <a:p>
            <a:r>
              <a:rPr lang="en-US" dirty="0">
                <a:solidFill>
                  <a:schemeClr val="tx2">
                    <a:lumMod val="50000"/>
                  </a:schemeClr>
                </a:solidFill>
              </a:rPr>
              <a:t>Maybe</a:t>
            </a:r>
          </a:p>
        </p:txBody>
      </p:sp>
      <p:sp>
        <p:nvSpPr>
          <p:cNvPr id="26637" name="TextBox 21"/>
          <p:cNvSpPr txBox="1">
            <a:spLocks noChangeArrowheads="1"/>
          </p:cNvSpPr>
          <p:nvPr/>
        </p:nvSpPr>
        <p:spPr bwMode="auto">
          <a:xfrm>
            <a:off x="3200400" y="3429000"/>
            <a:ext cx="449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b="1" u="sng" dirty="0">
                <a:solidFill>
                  <a:schemeClr val="tx2">
                    <a:lumMod val="50000"/>
                  </a:schemeClr>
                </a:solidFill>
              </a:rPr>
              <a:t>Preparation:</a:t>
            </a:r>
            <a:r>
              <a:rPr lang="en-US" b="1" dirty="0">
                <a:solidFill>
                  <a:schemeClr val="tx2">
                    <a:lumMod val="50000"/>
                  </a:schemeClr>
                </a:solidFill>
              </a:rPr>
              <a:t>        </a:t>
            </a:r>
            <a:r>
              <a:rPr lang="en-US" b="1" u="sng" dirty="0">
                <a:solidFill>
                  <a:schemeClr val="tx2">
                    <a:lumMod val="50000"/>
                  </a:schemeClr>
                </a:solidFill>
              </a:rPr>
              <a:t>Action/Maintenance</a:t>
            </a:r>
            <a:r>
              <a:rPr lang="en-US" dirty="0">
                <a:solidFill>
                  <a:schemeClr val="tx2">
                    <a:lumMod val="50000"/>
                  </a:schemeClr>
                </a:solidFill>
              </a:rPr>
              <a:t>:</a:t>
            </a:r>
          </a:p>
          <a:p>
            <a:r>
              <a:rPr lang="en-US" dirty="0">
                <a:solidFill>
                  <a:schemeClr val="tx2">
                    <a:lumMod val="50000"/>
                  </a:schemeClr>
                </a:solidFill>
              </a:rPr>
              <a:t>        </a:t>
            </a:r>
          </a:p>
          <a:p>
            <a:r>
              <a:rPr lang="en-US" dirty="0">
                <a:solidFill>
                  <a:schemeClr val="tx2">
                    <a:lumMod val="50000"/>
                  </a:schemeClr>
                </a:solidFill>
              </a:rPr>
              <a:t>                     	</a:t>
            </a:r>
            <a:endParaRPr lang="en-US" b="1" dirty="0">
              <a:solidFill>
                <a:schemeClr val="tx2">
                  <a:lumMod val="50000"/>
                </a:schemeClr>
              </a:solidFill>
            </a:endParaRPr>
          </a:p>
          <a:p>
            <a:endParaRPr lang="en-US" b="1" dirty="0">
              <a:solidFill>
                <a:schemeClr val="tx2">
                  <a:lumMod val="50000"/>
                </a:schemeClr>
              </a:solidFill>
            </a:endParaRPr>
          </a:p>
          <a:p>
            <a:endParaRPr lang="en-US" b="1" dirty="0">
              <a:solidFill>
                <a:schemeClr val="tx2">
                  <a:lumMod val="50000"/>
                </a:schemeClr>
              </a:solidFill>
            </a:endParaRPr>
          </a:p>
          <a:p>
            <a:r>
              <a:rPr lang="en-US" b="1" dirty="0">
                <a:solidFill>
                  <a:schemeClr val="tx2">
                    <a:lumMod val="50000"/>
                  </a:schemeClr>
                </a:solidFill>
              </a:rPr>
              <a:t>  </a:t>
            </a:r>
            <a:r>
              <a:rPr lang="en-US" dirty="0">
                <a:solidFill>
                  <a:schemeClr val="tx2">
                    <a:lumMod val="50000"/>
                  </a:schemeClr>
                </a:solidFill>
              </a:rPr>
              <a:t>OK! I want to</a:t>
            </a:r>
            <a:r>
              <a:rPr lang="en-US" b="1" dirty="0">
                <a:solidFill>
                  <a:schemeClr val="tx2">
                    <a:lumMod val="50000"/>
                  </a:schemeClr>
                </a:solidFill>
              </a:rPr>
              <a:t>!    </a:t>
            </a:r>
            <a:r>
              <a:rPr lang="en-US" b="1" dirty="0" smtClean="0">
                <a:solidFill>
                  <a:schemeClr val="tx2">
                    <a:lumMod val="50000"/>
                  </a:schemeClr>
                </a:solidFill>
              </a:rPr>
              <a:t>  I’m  </a:t>
            </a:r>
            <a:r>
              <a:rPr lang="en-US" b="1" dirty="0">
                <a:solidFill>
                  <a:schemeClr val="tx2">
                    <a:lumMod val="50000"/>
                  </a:schemeClr>
                </a:solidFill>
              </a:rPr>
              <a:t>Doing it! -- X 6 Mo</a:t>
            </a:r>
          </a:p>
          <a:p>
            <a:endParaRPr lang="en-US" b="1" u="sng" dirty="0">
              <a:solidFill>
                <a:schemeClr val="tx2">
                  <a:lumMod val="50000"/>
                </a:schemeClr>
              </a:solidFill>
            </a:endParaRPr>
          </a:p>
          <a:p>
            <a:r>
              <a:rPr lang="en-US" b="1" dirty="0">
                <a:solidFill>
                  <a:srgbClr val="008000"/>
                </a:solidFill>
              </a:rPr>
              <a:t> </a:t>
            </a:r>
            <a:r>
              <a:rPr lang="en-US" dirty="0"/>
              <a:t>   </a:t>
            </a:r>
          </a:p>
        </p:txBody>
      </p:sp>
      <p:sp>
        <p:nvSpPr>
          <p:cNvPr id="26638" name="TextBox 22"/>
          <p:cNvSpPr txBox="1">
            <a:spLocks noChangeArrowheads="1"/>
          </p:cNvSpPr>
          <p:nvPr/>
        </p:nvSpPr>
        <p:spPr bwMode="auto">
          <a:xfrm>
            <a:off x="7550150" y="3429000"/>
            <a:ext cx="1676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u="sng" dirty="0" err="1"/>
              <a:t>Relapse:Stuck</a:t>
            </a:r>
            <a:r>
              <a:rPr lang="en-US" u="sng" dirty="0"/>
              <a:t>				</a:t>
            </a:r>
          </a:p>
          <a:p>
            <a:r>
              <a:rPr lang="en-US" u="sng" dirty="0"/>
              <a:t>OOOOPS!</a:t>
            </a:r>
          </a:p>
          <a:p>
            <a:endParaRPr lang="en-US" u="sng" dirty="0"/>
          </a:p>
          <a:p>
            <a:r>
              <a:rPr lang="en-US" u="sng" dirty="0"/>
              <a:t> </a:t>
            </a:r>
          </a:p>
          <a:p>
            <a:endParaRPr lang="en-US" u="sng" dirty="0">
              <a:solidFill>
                <a:srgbClr val="FFFF00"/>
              </a:solidFill>
            </a:endParaRPr>
          </a:p>
          <a:p>
            <a:endParaRPr lang="en-US" u="sng" dirty="0">
              <a:solidFill>
                <a:srgbClr val="FFFF00"/>
              </a:solidFill>
            </a:endParaRPr>
          </a:p>
          <a:p>
            <a:r>
              <a:rPr lang="en-US" u="sng" dirty="0">
                <a:solidFill>
                  <a:srgbClr val="D02020"/>
                </a:solidFill>
              </a:rPr>
              <a:t> </a:t>
            </a:r>
          </a:p>
        </p:txBody>
      </p:sp>
      <p:sp>
        <p:nvSpPr>
          <p:cNvPr id="26639" name="Notched Right Arrow 23"/>
          <p:cNvSpPr>
            <a:spLocks noChangeArrowheads="1"/>
          </p:cNvSpPr>
          <p:nvPr/>
        </p:nvSpPr>
        <p:spPr bwMode="auto">
          <a:xfrm>
            <a:off x="533400" y="6019800"/>
            <a:ext cx="977900" cy="457200"/>
          </a:xfrm>
          <a:prstGeom prst="notchedRightArrow">
            <a:avLst>
              <a:gd name="adj1" fmla="val 50000"/>
              <a:gd name="adj2" fmla="val 49977"/>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solidFill>
                <a:srgbClr val="FFFF00"/>
              </a:solidFill>
            </a:endParaRPr>
          </a:p>
        </p:txBody>
      </p:sp>
      <p:sp>
        <p:nvSpPr>
          <p:cNvPr id="26640" name="Notched Right Arrow 24"/>
          <p:cNvSpPr>
            <a:spLocks noChangeArrowheads="1"/>
          </p:cNvSpPr>
          <p:nvPr/>
        </p:nvSpPr>
        <p:spPr bwMode="auto">
          <a:xfrm>
            <a:off x="2209800" y="6019800"/>
            <a:ext cx="977900" cy="484188"/>
          </a:xfrm>
          <a:prstGeom prst="notchedRightArrow">
            <a:avLst>
              <a:gd name="adj1" fmla="val 50000"/>
              <a:gd name="adj2" fmla="val 50024"/>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6641" name="Notched Right Arrow 25"/>
          <p:cNvSpPr>
            <a:spLocks noChangeArrowheads="1"/>
          </p:cNvSpPr>
          <p:nvPr/>
        </p:nvSpPr>
        <p:spPr bwMode="auto">
          <a:xfrm>
            <a:off x="3886200" y="6019800"/>
            <a:ext cx="977900" cy="484188"/>
          </a:xfrm>
          <a:prstGeom prst="notchedRightArrow">
            <a:avLst>
              <a:gd name="adj1" fmla="val 50000"/>
              <a:gd name="adj2" fmla="val 50024"/>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6642" name="Notched Right Arrow 27"/>
          <p:cNvSpPr>
            <a:spLocks noChangeArrowheads="1"/>
          </p:cNvSpPr>
          <p:nvPr/>
        </p:nvSpPr>
        <p:spPr bwMode="auto">
          <a:xfrm>
            <a:off x="5638800" y="6019800"/>
            <a:ext cx="977900" cy="484188"/>
          </a:xfrm>
          <a:prstGeom prst="notchedRightArrow">
            <a:avLst>
              <a:gd name="adj1" fmla="val 50000"/>
              <a:gd name="adj2" fmla="val 50024"/>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6643" name="Curved Left Arrow 29"/>
          <p:cNvSpPr>
            <a:spLocks noChangeArrowheads="1"/>
          </p:cNvSpPr>
          <p:nvPr/>
        </p:nvSpPr>
        <p:spPr bwMode="auto">
          <a:xfrm>
            <a:off x="8001000" y="5867400"/>
            <a:ext cx="884238" cy="457200"/>
          </a:xfrm>
          <a:prstGeom prst="curvedLeftArrow">
            <a:avLst>
              <a:gd name="adj1" fmla="val 25000"/>
              <a:gd name="adj2" fmla="val 50000"/>
              <a:gd name="adj3" fmla="val 25008"/>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Tree>
    <p:custDataLst>
      <p:tags r:id="rId1"/>
    </p:custDataLst>
    <p:extLst>
      <p:ext uri="{BB962C8B-B14F-4D97-AF65-F5344CB8AC3E}">
        <p14:creationId xmlns:p14="http://schemas.microsoft.com/office/powerpoint/2010/main" val="53089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Redefining Roles and Building Teams</a:t>
            </a:r>
            <a:endParaRPr lang="en-US" dirty="0"/>
          </a:p>
        </p:txBody>
      </p:sp>
      <p:sp>
        <p:nvSpPr>
          <p:cNvPr id="3" name="Content Placeholder 2"/>
          <p:cNvSpPr>
            <a:spLocks noGrp="1"/>
          </p:cNvSpPr>
          <p:nvPr>
            <p:ph sz="quarter" idx="1"/>
          </p:nvPr>
        </p:nvSpPr>
        <p:spPr>
          <a:xfrm>
            <a:off x="457200" y="1219200"/>
            <a:ext cx="5105400" cy="4937760"/>
          </a:xfrm>
        </p:spPr>
        <p:txBody>
          <a:bodyPr>
            <a:normAutofit lnSpcReduction="10000"/>
          </a:bodyPr>
          <a:lstStyle/>
          <a:p>
            <a:r>
              <a:rPr lang="en-US" dirty="0" smtClean="0"/>
              <a:t>Utilizing staff to focus on their strengths and supporting patient self management.</a:t>
            </a:r>
          </a:p>
          <a:p>
            <a:r>
              <a:rPr lang="en-US" dirty="0" smtClean="0"/>
              <a:t>Collaborative multi-disciplinary team are best suited to provide diabetes care and support patients in succeeding at self management.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382279"/>
            <a:ext cx="3470850" cy="2309812"/>
          </a:xfrm>
          <a:prstGeom prst="rect">
            <a:avLst/>
          </a:prstGeom>
        </p:spPr>
      </p:pic>
    </p:spTree>
    <p:custDataLst>
      <p:tags r:id="rId1"/>
    </p:custDataLst>
    <p:extLst>
      <p:ext uri="{BB962C8B-B14F-4D97-AF65-F5344CB8AC3E}">
        <p14:creationId xmlns:p14="http://schemas.microsoft.com/office/powerpoint/2010/main" val="345314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0"/>
            <a:ext cx="8428038" cy="838200"/>
          </a:xfrm>
        </p:spPr>
        <p:txBody>
          <a:bodyPr anchor="ctr">
            <a:normAutofit/>
          </a:bodyPr>
          <a:lstStyle/>
          <a:p>
            <a:pPr>
              <a:defRPr/>
            </a:pPr>
            <a:r>
              <a:rPr lang="en-US" sz="2800" dirty="0" smtClean="0"/>
              <a:t>    </a:t>
            </a:r>
            <a:r>
              <a:rPr lang="en-US" sz="3200" dirty="0" smtClean="0"/>
              <a:t>Readiness determines Approach</a:t>
            </a:r>
            <a:r>
              <a:rPr lang="en-US" sz="3200" dirty="0" smtClean="0">
                <a:solidFill>
                  <a:srgbClr val="FF0000"/>
                </a:solidFill>
              </a:rPr>
              <a:t>*</a:t>
            </a:r>
            <a:endParaRPr lang="en-US" sz="2800" dirty="0" smtClean="0">
              <a:solidFill>
                <a:srgbClr val="B4D5DC"/>
              </a:solidFill>
            </a:endParaRPr>
          </a:p>
        </p:txBody>
      </p:sp>
      <p:sp>
        <p:nvSpPr>
          <p:cNvPr id="3" name="Content Placeholder 2"/>
          <p:cNvSpPr>
            <a:spLocks noGrp="1"/>
          </p:cNvSpPr>
          <p:nvPr>
            <p:ph idx="1"/>
          </p:nvPr>
        </p:nvSpPr>
        <p:spPr>
          <a:xfrm>
            <a:off x="381000" y="3429000"/>
            <a:ext cx="8464550" cy="3048000"/>
          </a:xfrm>
        </p:spPr>
        <p:txBody>
          <a:bodyPr/>
          <a:lstStyle/>
          <a:p>
            <a:pPr>
              <a:buFont typeface="Wingdings" charset="2"/>
              <a:buNone/>
              <a:defRPr/>
            </a:pPr>
            <a:endParaRPr lang="en-US" dirty="0" smtClean="0"/>
          </a:p>
          <a:p>
            <a:pPr>
              <a:buFont typeface="Wingdings" charset="2"/>
              <a:buBlip>
                <a:blip r:embed="rId3"/>
              </a:buBlip>
              <a:defRPr/>
            </a:pPr>
            <a:endParaRPr lang="en-US" dirty="0" smtClean="0"/>
          </a:p>
        </p:txBody>
      </p:sp>
      <p:pic>
        <p:nvPicPr>
          <p:cNvPr id="29700" name="Picture 4" descr="won't t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133032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man%20pond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43000"/>
            <a:ext cx="121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I w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1447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descr="NO WAY"/>
          <p:cNvPicPr>
            <a:picLocks noChangeAspect="1" noChangeArrowheads="1"/>
          </p:cNvPicPr>
          <p:nvPr/>
        </p:nvPicPr>
        <p:blipFill>
          <a:blip r:embed="rId7">
            <a:extLst>
              <a:ext uri="{28A0092B-C50C-407E-A947-70E740481C1C}">
                <a14:useLocalDpi xmlns:a14="http://schemas.microsoft.com/office/drawing/2010/main" val="0"/>
              </a:ext>
            </a:extLst>
          </a:blip>
          <a:srcRect b="15384"/>
          <a:stretch>
            <a:fillRect/>
          </a:stretch>
        </p:blipFill>
        <p:spPr bwMode="auto">
          <a:xfrm>
            <a:off x="6477000" y="1066800"/>
            <a:ext cx="1483472"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15"/>
          <p:cNvSpPr txBox="1">
            <a:spLocks noChangeArrowheads="1"/>
          </p:cNvSpPr>
          <p:nvPr/>
        </p:nvSpPr>
        <p:spPr bwMode="auto">
          <a:xfrm>
            <a:off x="6281738" y="2455863"/>
            <a:ext cx="881062"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9705" name="TextBox 16"/>
          <p:cNvSpPr txBox="1">
            <a:spLocks noChangeArrowheads="1"/>
          </p:cNvSpPr>
          <p:nvPr/>
        </p:nvSpPr>
        <p:spPr bwMode="auto">
          <a:xfrm>
            <a:off x="4132263" y="3094038"/>
            <a:ext cx="8794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pic>
        <p:nvPicPr>
          <p:cNvPr id="29706" name="Picture 4" descr="mini-handpla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142999"/>
            <a:ext cx="1371600"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Box 19"/>
          <p:cNvSpPr txBox="1">
            <a:spLocks noChangeArrowheads="1"/>
          </p:cNvSpPr>
          <p:nvPr/>
        </p:nvSpPr>
        <p:spPr bwMode="auto">
          <a:xfrm>
            <a:off x="381000" y="3276600"/>
            <a:ext cx="1447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dirty="0" err="1">
                <a:solidFill>
                  <a:schemeClr val="accent1">
                    <a:lumMod val="50000"/>
                  </a:schemeClr>
                </a:solidFill>
              </a:rPr>
              <a:t>Precontem-plation</a:t>
            </a:r>
            <a:r>
              <a:rPr lang="en-US" dirty="0">
                <a:solidFill>
                  <a:schemeClr val="accent1">
                    <a:lumMod val="50000"/>
                  </a:schemeClr>
                </a:solidFill>
              </a:rPr>
              <a:t>:</a:t>
            </a:r>
          </a:p>
          <a:p>
            <a:endParaRPr lang="en-US" dirty="0">
              <a:solidFill>
                <a:schemeClr val="accent1">
                  <a:lumMod val="50000"/>
                </a:schemeClr>
              </a:solidFill>
            </a:endParaRPr>
          </a:p>
          <a:p>
            <a:r>
              <a:rPr lang="en-US" dirty="0">
                <a:solidFill>
                  <a:schemeClr val="accent1">
                    <a:lumMod val="50000"/>
                  </a:schemeClr>
                </a:solidFill>
              </a:rPr>
              <a:t>Raise doubt </a:t>
            </a:r>
          </a:p>
          <a:p>
            <a:r>
              <a:rPr lang="en-US" dirty="0">
                <a:solidFill>
                  <a:schemeClr val="accent1">
                    <a:lumMod val="50000"/>
                  </a:schemeClr>
                </a:solidFill>
              </a:rPr>
              <a:t>Re: status quo.</a:t>
            </a:r>
          </a:p>
          <a:p>
            <a:r>
              <a:rPr lang="en-US" dirty="0">
                <a:solidFill>
                  <a:schemeClr val="accent1">
                    <a:lumMod val="50000"/>
                  </a:schemeClr>
                </a:solidFill>
              </a:rPr>
              <a:t> </a:t>
            </a:r>
          </a:p>
          <a:p>
            <a:r>
              <a:rPr lang="en-US" u="sng" dirty="0">
                <a:solidFill>
                  <a:schemeClr val="accent1">
                    <a:lumMod val="50000"/>
                  </a:schemeClr>
                </a:solidFill>
              </a:rPr>
              <a:t>Info?             </a:t>
            </a:r>
          </a:p>
          <a:p>
            <a:endParaRPr lang="en-US" u="sng" dirty="0" smtClean="0">
              <a:solidFill>
                <a:schemeClr val="accent1">
                  <a:lumMod val="50000"/>
                </a:schemeClr>
              </a:solidFill>
            </a:endParaRPr>
          </a:p>
          <a:p>
            <a:r>
              <a:rPr lang="en-US" u="sng" dirty="0" smtClean="0">
                <a:solidFill>
                  <a:schemeClr val="accent1">
                    <a:lumMod val="50000"/>
                  </a:schemeClr>
                </a:solidFill>
              </a:rPr>
              <a:t>NOPE</a:t>
            </a:r>
            <a:r>
              <a:rPr lang="en-US" u="sng" dirty="0">
                <a:solidFill>
                  <a:schemeClr val="accent1">
                    <a:lumMod val="50000"/>
                  </a:schemeClr>
                </a:solidFill>
              </a:rPr>
              <a:t>!</a:t>
            </a:r>
          </a:p>
          <a:p>
            <a:endParaRPr lang="en-US" u="sng" dirty="0">
              <a:solidFill>
                <a:schemeClr val="accent1">
                  <a:lumMod val="50000"/>
                </a:schemeClr>
              </a:solidFill>
            </a:endParaRPr>
          </a:p>
          <a:p>
            <a:endParaRPr lang="en-US" u="sng" dirty="0">
              <a:solidFill>
                <a:schemeClr val="accent1">
                  <a:lumMod val="50000"/>
                </a:schemeClr>
              </a:solidFill>
            </a:endParaRPr>
          </a:p>
          <a:p>
            <a:endParaRPr lang="en-US" u="sng" dirty="0">
              <a:solidFill>
                <a:schemeClr val="accent1">
                  <a:lumMod val="50000"/>
                </a:schemeClr>
              </a:solidFill>
            </a:endParaRPr>
          </a:p>
          <a:p>
            <a:endParaRPr lang="en-US" dirty="0">
              <a:solidFill>
                <a:srgbClr val="D02020"/>
              </a:solidFill>
            </a:endParaRPr>
          </a:p>
          <a:p>
            <a:endParaRPr lang="en-US" dirty="0">
              <a:solidFill>
                <a:srgbClr val="D02020"/>
              </a:solidFill>
            </a:endParaRPr>
          </a:p>
          <a:p>
            <a:endParaRPr lang="en-US" dirty="0"/>
          </a:p>
        </p:txBody>
      </p:sp>
      <p:sp>
        <p:nvSpPr>
          <p:cNvPr id="29708" name="TextBox 20"/>
          <p:cNvSpPr txBox="1">
            <a:spLocks noChangeArrowheads="1"/>
          </p:cNvSpPr>
          <p:nvPr/>
        </p:nvSpPr>
        <p:spPr bwMode="auto">
          <a:xfrm>
            <a:off x="1981200" y="3276600"/>
            <a:ext cx="1219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u="sng" dirty="0" err="1">
                <a:solidFill>
                  <a:schemeClr val="accent1">
                    <a:lumMod val="50000"/>
                  </a:schemeClr>
                </a:solidFill>
              </a:rPr>
              <a:t>Contem-plation</a:t>
            </a:r>
            <a:r>
              <a:rPr lang="en-US" u="sng" dirty="0">
                <a:solidFill>
                  <a:schemeClr val="accent1">
                    <a:lumMod val="50000"/>
                  </a:schemeClr>
                </a:solidFill>
              </a:rPr>
              <a:t>:</a:t>
            </a:r>
          </a:p>
          <a:p>
            <a:endParaRPr lang="en-US" u="sng" dirty="0">
              <a:solidFill>
                <a:schemeClr val="accent1">
                  <a:lumMod val="50000"/>
                </a:schemeClr>
              </a:solidFill>
            </a:endParaRPr>
          </a:p>
          <a:p>
            <a:r>
              <a:rPr lang="en-US" dirty="0">
                <a:solidFill>
                  <a:schemeClr val="accent1">
                    <a:lumMod val="50000"/>
                  </a:schemeClr>
                </a:solidFill>
              </a:rPr>
              <a:t>Explore + resolve </a:t>
            </a:r>
            <a:r>
              <a:rPr lang="en-US" dirty="0" err="1">
                <a:solidFill>
                  <a:schemeClr val="accent1">
                    <a:lumMod val="50000"/>
                  </a:schemeClr>
                </a:solidFill>
              </a:rPr>
              <a:t>abiva</a:t>
            </a:r>
            <a:r>
              <a:rPr lang="en-US" dirty="0">
                <a:solidFill>
                  <a:schemeClr val="accent1">
                    <a:lumMod val="50000"/>
                  </a:schemeClr>
                </a:solidFill>
              </a:rPr>
              <a:t>-</a:t>
            </a:r>
          </a:p>
          <a:p>
            <a:r>
              <a:rPr lang="en-US" dirty="0" err="1">
                <a:solidFill>
                  <a:schemeClr val="accent1">
                    <a:lumMod val="50000"/>
                  </a:schemeClr>
                </a:solidFill>
              </a:rPr>
              <a:t>Lence</a:t>
            </a:r>
            <a:r>
              <a:rPr lang="en-US" dirty="0">
                <a:solidFill>
                  <a:schemeClr val="accent1">
                    <a:lumMod val="50000"/>
                  </a:schemeClr>
                </a:solidFill>
              </a:rPr>
              <a:t>. </a:t>
            </a:r>
          </a:p>
          <a:p>
            <a:r>
              <a:rPr lang="en-US" u="sng" dirty="0">
                <a:solidFill>
                  <a:schemeClr val="accent1">
                    <a:lumMod val="50000"/>
                  </a:schemeClr>
                </a:solidFill>
              </a:rPr>
              <a:t>+ Gains</a:t>
            </a:r>
            <a:r>
              <a:rPr lang="en-US" u="sng" dirty="0" smtClean="0">
                <a:solidFill>
                  <a:schemeClr val="accent1">
                    <a:lumMod val="50000"/>
                  </a:schemeClr>
                </a:solidFill>
              </a:rPr>
              <a:t>?</a:t>
            </a:r>
            <a:endParaRPr lang="en-US" dirty="0">
              <a:solidFill>
                <a:schemeClr val="accent1">
                  <a:lumMod val="50000"/>
                </a:schemeClr>
              </a:solidFill>
            </a:endParaRPr>
          </a:p>
          <a:p>
            <a:endParaRPr lang="en-US" dirty="0" smtClean="0">
              <a:solidFill>
                <a:schemeClr val="accent1">
                  <a:lumMod val="50000"/>
                </a:schemeClr>
              </a:solidFill>
            </a:endParaRPr>
          </a:p>
          <a:p>
            <a:r>
              <a:rPr lang="en-US" dirty="0" smtClean="0">
                <a:solidFill>
                  <a:schemeClr val="accent1">
                    <a:lumMod val="50000"/>
                  </a:schemeClr>
                </a:solidFill>
              </a:rPr>
              <a:t>   </a:t>
            </a:r>
            <a:r>
              <a:rPr lang="en-US" sz="2000" i="1" dirty="0" smtClean="0">
                <a:solidFill>
                  <a:schemeClr val="accent1">
                    <a:lumMod val="50000"/>
                  </a:schemeClr>
                </a:solidFill>
              </a:rPr>
              <a:t>Maybe</a:t>
            </a:r>
            <a:endParaRPr lang="en-US" sz="2000" i="1" dirty="0">
              <a:solidFill>
                <a:schemeClr val="accent1">
                  <a:lumMod val="50000"/>
                </a:schemeClr>
              </a:solidFill>
            </a:endParaRPr>
          </a:p>
          <a:p>
            <a:endParaRPr lang="en-US" dirty="0">
              <a:solidFill>
                <a:schemeClr val="accent1">
                  <a:lumMod val="50000"/>
                </a:schemeClr>
              </a:solidFill>
            </a:endParaRPr>
          </a:p>
        </p:txBody>
      </p:sp>
      <p:sp>
        <p:nvSpPr>
          <p:cNvPr id="29709" name="TextBox 21"/>
          <p:cNvSpPr txBox="1">
            <a:spLocks noChangeArrowheads="1"/>
          </p:cNvSpPr>
          <p:nvPr/>
        </p:nvSpPr>
        <p:spPr bwMode="auto">
          <a:xfrm>
            <a:off x="3200400" y="3276600"/>
            <a:ext cx="3810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b="1" u="sng" dirty="0">
                <a:solidFill>
                  <a:schemeClr val="accent1">
                    <a:lumMod val="50000"/>
                  </a:schemeClr>
                </a:solidFill>
              </a:rPr>
              <a:t>Preparation:</a:t>
            </a:r>
            <a:r>
              <a:rPr lang="en-US" b="1" dirty="0">
                <a:solidFill>
                  <a:schemeClr val="accent1">
                    <a:lumMod val="50000"/>
                  </a:schemeClr>
                </a:solidFill>
              </a:rPr>
              <a:t>        </a:t>
            </a:r>
            <a:r>
              <a:rPr lang="en-US" b="1" u="sng" dirty="0" smtClean="0">
                <a:solidFill>
                  <a:schemeClr val="accent1">
                    <a:lumMod val="50000"/>
                  </a:schemeClr>
                </a:solidFill>
              </a:rPr>
              <a:t>Action/</a:t>
            </a:r>
            <a:r>
              <a:rPr lang="en-US" b="1" u="sng" dirty="0" err="1" smtClean="0">
                <a:solidFill>
                  <a:schemeClr val="accent1">
                    <a:lumMod val="50000"/>
                  </a:schemeClr>
                </a:solidFill>
              </a:rPr>
              <a:t>Maint</a:t>
            </a:r>
            <a:r>
              <a:rPr lang="en-US" dirty="0" smtClean="0">
                <a:solidFill>
                  <a:schemeClr val="accent1">
                    <a:lumMod val="50000"/>
                  </a:schemeClr>
                </a:solidFill>
              </a:rPr>
              <a:t>:</a:t>
            </a:r>
            <a:endParaRPr lang="en-US" dirty="0">
              <a:solidFill>
                <a:schemeClr val="accent1">
                  <a:lumMod val="50000"/>
                </a:schemeClr>
              </a:solidFill>
            </a:endParaRPr>
          </a:p>
          <a:p>
            <a:r>
              <a:rPr lang="en-US" b="1" dirty="0" smtClean="0">
                <a:solidFill>
                  <a:schemeClr val="accent1">
                    <a:lumMod val="50000"/>
                  </a:schemeClr>
                </a:solidFill>
              </a:rPr>
              <a:t>Committed </a:t>
            </a:r>
            <a:r>
              <a:rPr lang="en-US" b="1" dirty="0">
                <a:solidFill>
                  <a:schemeClr val="accent1">
                    <a:lumMod val="50000"/>
                  </a:schemeClr>
                </a:solidFill>
              </a:rPr>
              <a:t>to </a:t>
            </a:r>
            <a:r>
              <a:rPr lang="en-US" b="1" dirty="0" smtClean="0">
                <a:solidFill>
                  <a:schemeClr val="accent1">
                    <a:lumMod val="50000"/>
                  </a:schemeClr>
                </a:solidFill>
              </a:rPr>
              <a:t>change just </a:t>
            </a:r>
            <a:r>
              <a:rPr lang="en-US" b="1" dirty="0">
                <a:solidFill>
                  <a:schemeClr val="accent1">
                    <a:lumMod val="50000"/>
                  </a:schemeClr>
                </a:solidFill>
              </a:rPr>
              <a:t>needs </a:t>
            </a:r>
            <a:r>
              <a:rPr lang="en-US" b="1" dirty="0" smtClean="0">
                <a:solidFill>
                  <a:schemeClr val="accent1">
                    <a:lumMod val="50000"/>
                  </a:schemeClr>
                </a:solidFill>
              </a:rPr>
              <a:t>to know </a:t>
            </a:r>
            <a:r>
              <a:rPr lang="en-US" b="1" dirty="0">
                <a:solidFill>
                  <a:schemeClr val="accent1">
                    <a:lumMod val="50000"/>
                  </a:schemeClr>
                </a:solidFill>
              </a:rPr>
              <a:t>how! </a:t>
            </a:r>
          </a:p>
          <a:p>
            <a:endParaRPr lang="en-US" b="1" u="sng" dirty="0">
              <a:solidFill>
                <a:schemeClr val="accent1">
                  <a:lumMod val="50000"/>
                </a:schemeClr>
              </a:solidFill>
            </a:endParaRPr>
          </a:p>
          <a:p>
            <a:r>
              <a:rPr lang="en-US" b="1" dirty="0">
                <a:solidFill>
                  <a:schemeClr val="accent1">
                    <a:lumMod val="50000"/>
                  </a:schemeClr>
                </a:solidFill>
              </a:rPr>
              <a:t>		  </a:t>
            </a:r>
            <a:r>
              <a:rPr lang="en-US" b="1" u="sng" dirty="0">
                <a:solidFill>
                  <a:schemeClr val="accent1">
                    <a:lumMod val="50000"/>
                  </a:schemeClr>
                </a:solidFill>
              </a:rPr>
              <a:t>Who-What</a:t>
            </a:r>
            <a:r>
              <a:rPr lang="en-US" b="1" u="sng" dirty="0" smtClean="0">
                <a:solidFill>
                  <a:schemeClr val="accent1">
                    <a:lumMod val="50000"/>
                  </a:schemeClr>
                </a:solidFill>
              </a:rPr>
              <a:t>-</a:t>
            </a:r>
            <a:r>
              <a:rPr lang="en-US" b="1" dirty="0" smtClean="0">
                <a:solidFill>
                  <a:schemeClr val="accent1">
                    <a:lumMod val="50000"/>
                  </a:schemeClr>
                </a:solidFill>
              </a:rPr>
              <a:t>		 </a:t>
            </a:r>
            <a:r>
              <a:rPr lang="en-US" b="1" u="sng" dirty="0" smtClean="0">
                <a:solidFill>
                  <a:schemeClr val="accent1">
                    <a:lumMod val="50000"/>
                  </a:schemeClr>
                </a:solidFill>
              </a:rPr>
              <a:t> Where</a:t>
            </a:r>
            <a:endParaRPr lang="en-US" b="1" u="sng" dirty="0">
              <a:solidFill>
                <a:schemeClr val="accent1">
                  <a:lumMod val="50000"/>
                </a:schemeClr>
              </a:solidFill>
            </a:endParaRPr>
          </a:p>
          <a:p>
            <a:r>
              <a:rPr lang="en-US" b="1" u="sng" dirty="0">
                <a:solidFill>
                  <a:schemeClr val="accent1">
                    <a:lumMod val="50000"/>
                  </a:schemeClr>
                </a:solidFill>
              </a:rPr>
              <a:t> Prepping?</a:t>
            </a:r>
            <a:r>
              <a:rPr lang="en-US" b="1" dirty="0">
                <a:solidFill>
                  <a:schemeClr val="accent1">
                    <a:lumMod val="50000"/>
                  </a:schemeClr>
                </a:solidFill>
              </a:rPr>
              <a:t>           </a:t>
            </a:r>
            <a:r>
              <a:rPr lang="en-US" b="1" u="sng" dirty="0">
                <a:solidFill>
                  <a:schemeClr val="accent1">
                    <a:lumMod val="50000"/>
                  </a:schemeClr>
                </a:solidFill>
              </a:rPr>
              <a:t> Praise</a:t>
            </a:r>
            <a:r>
              <a:rPr lang="en-US" b="1" u="sng" dirty="0" smtClean="0">
                <a:solidFill>
                  <a:schemeClr val="accent1">
                    <a:lumMod val="50000"/>
                  </a:schemeClr>
                </a:solidFill>
              </a:rPr>
              <a:t>-Support</a:t>
            </a:r>
          </a:p>
          <a:p>
            <a:r>
              <a:rPr lang="en-US" b="1" dirty="0" smtClean="0">
                <a:solidFill>
                  <a:srgbClr val="FFFF00"/>
                </a:solidFill>
              </a:rPr>
              <a:t>		  </a:t>
            </a:r>
            <a:r>
              <a:rPr lang="en-US" b="1" u="sng" dirty="0" smtClean="0">
                <a:solidFill>
                  <a:schemeClr val="accent1">
                    <a:lumMod val="50000"/>
                  </a:schemeClr>
                </a:solidFill>
              </a:rPr>
              <a:t>Plan?</a:t>
            </a:r>
            <a:endParaRPr lang="en-US" b="1" dirty="0" smtClean="0">
              <a:solidFill>
                <a:srgbClr val="FFFF00"/>
              </a:solidFill>
            </a:endParaRPr>
          </a:p>
          <a:p>
            <a:r>
              <a:rPr lang="en-US" b="1" dirty="0">
                <a:solidFill>
                  <a:srgbClr val="FFFF00"/>
                </a:solidFill>
              </a:rPr>
              <a:t>   </a:t>
            </a:r>
            <a:r>
              <a:rPr lang="en-US" dirty="0">
                <a:solidFill>
                  <a:srgbClr val="FFFF00"/>
                </a:solidFill>
              </a:rPr>
              <a:t>   </a:t>
            </a:r>
            <a:endParaRPr lang="en-US" dirty="0" smtClean="0">
              <a:solidFill>
                <a:srgbClr val="FFFF00"/>
              </a:solidFill>
            </a:endParaRPr>
          </a:p>
          <a:p>
            <a:r>
              <a:rPr lang="en-US" dirty="0" smtClean="0">
                <a:solidFill>
                  <a:schemeClr val="accent1">
                    <a:lumMod val="50000"/>
                  </a:schemeClr>
                </a:solidFill>
              </a:rPr>
              <a:t>OK</a:t>
            </a:r>
            <a:r>
              <a:rPr lang="en-US" dirty="0">
                <a:solidFill>
                  <a:schemeClr val="accent1">
                    <a:lumMod val="50000"/>
                  </a:schemeClr>
                </a:solidFill>
              </a:rPr>
              <a:t>! I want to</a:t>
            </a:r>
            <a:r>
              <a:rPr lang="en-US" b="1" dirty="0">
                <a:solidFill>
                  <a:schemeClr val="accent1">
                    <a:lumMod val="50000"/>
                  </a:schemeClr>
                </a:solidFill>
              </a:rPr>
              <a:t>!      </a:t>
            </a:r>
            <a:r>
              <a:rPr lang="en-US" b="1" dirty="0" smtClean="0">
                <a:solidFill>
                  <a:schemeClr val="accent1">
                    <a:lumMod val="50000"/>
                  </a:schemeClr>
                </a:solidFill>
              </a:rPr>
              <a:t> I’m </a:t>
            </a:r>
            <a:r>
              <a:rPr lang="en-US" b="1" dirty="0">
                <a:solidFill>
                  <a:schemeClr val="accent1">
                    <a:lumMod val="50000"/>
                  </a:schemeClr>
                </a:solidFill>
              </a:rPr>
              <a:t>Doing </a:t>
            </a:r>
            <a:r>
              <a:rPr lang="en-US" b="1" dirty="0" smtClean="0">
                <a:solidFill>
                  <a:schemeClr val="accent1">
                    <a:lumMod val="50000"/>
                  </a:schemeClr>
                </a:solidFill>
              </a:rPr>
              <a:t>it x6m </a:t>
            </a:r>
          </a:p>
          <a:p>
            <a:r>
              <a:rPr lang="en-US" b="1" dirty="0" smtClean="0">
                <a:solidFill>
                  <a:schemeClr val="accent1">
                    <a:lumMod val="50000"/>
                  </a:schemeClr>
                </a:solidFill>
              </a:rPr>
              <a:t>  			</a:t>
            </a:r>
            <a:endParaRPr lang="en-US" b="1" dirty="0">
              <a:solidFill>
                <a:schemeClr val="accent1">
                  <a:lumMod val="50000"/>
                </a:schemeClr>
              </a:solidFill>
            </a:endParaRPr>
          </a:p>
        </p:txBody>
      </p:sp>
      <p:sp>
        <p:nvSpPr>
          <p:cNvPr id="29710" name="TextBox 22"/>
          <p:cNvSpPr txBox="1">
            <a:spLocks noChangeArrowheads="1"/>
          </p:cNvSpPr>
          <p:nvPr/>
        </p:nvSpPr>
        <p:spPr bwMode="auto">
          <a:xfrm>
            <a:off x="6972300" y="3160713"/>
            <a:ext cx="1447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u="sng" dirty="0"/>
              <a:t>Relapse  Stuck			</a:t>
            </a:r>
          </a:p>
          <a:p>
            <a:endParaRPr lang="en-US" u="sng" dirty="0"/>
          </a:p>
          <a:p>
            <a:endParaRPr lang="en-US" u="sng" dirty="0"/>
          </a:p>
          <a:p>
            <a:r>
              <a:rPr lang="en-US" u="sng" dirty="0"/>
              <a:t> Support-plan-               </a:t>
            </a:r>
            <a:r>
              <a:rPr lang="en-US" u="sng" dirty="0" smtClean="0"/>
              <a:t>reframe??</a:t>
            </a:r>
            <a:endParaRPr lang="en-US" u="sng" dirty="0"/>
          </a:p>
          <a:p>
            <a:endParaRPr lang="en-US" u="sng" dirty="0">
              <a:solidFill>
                <a:schemeClr val="accent3"/>
              </a:solidFill>
            </a:endParaRPr>
          </a:p>
          <a:p>
            <a:r>
              <a:rPr lang="en-US" u="sng" dirty="0"/>
              <a:t>OOOOP</a:t>
            </a:r>
            <a:r>
              <a:rPr lang="en-US" u="sng" dirty="0">
                <a:solidFill>
                  <a:schemeClr val="accent3"/>
                </a:solidFill>
              </a:rPr>
              <a:t>S! </a:t>
            </a:r>
          </a:p>
        </p:txBody>
      </p:sp>
      <p:sp>
        <p:nvSpPr>
          <p:cNvPr id="29711" name="Notched Right Arrow 23"/>
          <p:cNvSpPr>
            <a:spLocks noChangeArrowheads="1"/>
          </p:cNvSpPr>
          <p:nvPr/>
        </p:nvSpPr>
        <p:spPr bwMode="auto">
          <a:xfrm>
            <a:off x="533400" y="6019800"/>
            <a:ext cx="977900" cy="228600"/>
          </a:xfrm>
          <a:prstGeom prst="notchedRightArrow">
            <a:avLst>
              <a:gd name="adj1" fmla="val 50000"/>
              <a:gd name="adj2" fmla="val 49987"/>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solidFill>
                <a:srgbClr val="FFFF00"/>
              </a:solidFill>
            </a:endParaRPr>
          </a:p>
        </p:txBody>
      </p:sp>
      <p:sp>
        <p:nvSpPr>
          <p:cNvPr id="29712" name="Notched Right Arrow 24"/>
          <p:cNvSpPr>
            <a:spLocks noChangeArrowheads="1"/>
          </p:cNvSpPr>
          <p:nvPr/>
        </p:nvSpPr>
        <p:spPr bwMode="auto">
          <a:xfrm>
            <a:off x="2209800" y="6019800"/>
            <a:ext cx="977900" cy="228600"/>
          </a:xfrm>
          <a:prstGeom prst="notchedRightArrow">
            <a:avLst>
              <a:gd name="adj1" fmla="val 50000"/>
              <a:gd name="adj2" fmla="val 50026"/>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9713" name="Notched Right Arrow 25"/>
          <p:cNvSpPr>
            <a:spLocks noChangeArrowheads="1"/>
          </p:cNvSpPr>
          <p:nvPr/>
        </p:nvSpPr>
        <p:spPr bwMode="auto">
          <a:xfrm>
            <a:off x="3886200" y="6019800"/>
            <a:ext cx="977900" cy="228600"/>
          </a:xfrm>
          <a:prstGeom prst="notchedRightArrow">
            <a:avLst>
              <a:gd name="adj1" fmla="val 50000"/>
              <a:gd name="adj2" fmla="val 50026"/>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9714" name="Notched Right Arrow 27"/>
          <p:cNvSpPr>
            <a:spLocks noChangeArrowheads="1"/>
          </p:cNvSpPr>
          <p:nvPr/>
        </p:nvSpPr>
        <p:spPr bwMode="auto">
          <a:xfrm>
            <a:off x="5638800" y="6019800"/>
            <a:ext cx="977900" cy="228600"/>
          </a:xfrm>
          <a:prstGeom prst="notchedRightArrow">
            <a:avLst>
              <a:gd name="adj1" fmla="val 50000"/>
              <a:gd name="adj2" fmla="val 50026"/>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29715" name="Curved Left Arrow 29"/>
          <p:cNvSpPr>
            <a:spLocks noChangeArrowheads="1"/>
          </p:cNvSpPr>
          <p:nvPr/>
        </p:nvSpPr>
        <p:spPr bwMode="auto">
          <a:xfrm>
            <a:off x="7924800" y="5867400"/>
            <a:ext cx="884238" cy="457200"/>
          </a:xfrm>
          <a:prstGeom prst="curvedLeftArrow">
            <a:avLst>
              <a:gd name="adj1" fmla="val 25000"/>
              <a:gd name="adj2" fmla="val 50000"/>
              <a:gd name="adj3" fmla="val 25008"/>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Tree>
    <p:custDataLst>
      <p:tags r:id="rId1"/>
    </p:custDataLst>
    <p:extLst>
      <p:ext uri="{BB962C8B-B14F-4D97-AF65-F5344CB8AC3E}">
        <p14:creationId xmlns:p14="http://schemas.microsoft.com/office/powerpoint/2010/main" val="189508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5175" cy="2209800"/>
          </a:xfrm>
        </p:spPr>
        <p:txBody>
          <a:bodyPr anchor="ctr"/>
          <a:lstStyle/>
          <a:p>
            <a:pPr>
              <a:defRPr/>
            </a:pPr>
            <a:r>
              <a:rPr lang="en-US" dirty="0" smtClean="0"/>
              <a:t>Is your patient truly ready to change</a:t>
            </a:r>
            <a:r>
              <a:rPr lang="en-US" u="sng" dirty="0" smtClean="0"/>
              <a:t>?  </a:t>
            </a:r>
            <a:r>
              <a:rPr lang="en-US" sz="3200" u="sng" dirty="0" smtClean="0"/>
              <a:t>Most are unsure re:  change … they need to prepare first!</a:t>
            </a:r>
          </a:p>
        </p:txBody>
      </p:sp>
      <p:graphicFrame>
        <p:nvGraphicFramePr>
          <p:cNvPr id="4" name="Content Placeholder 3"/>
          <p:cNvGraphicFramePr>
            <a:graphicFrameLocks noGrp="1"/>
          </p:cNvGraphicFramePr>
          <p:nvPr>
            <p:ph idx="1"/>
            <p:extLst/>
          </p:nvPr>
        </p:nvGraphicFramePr>
        <p:xfrm>
          <a:off x="457200" y="2209800"/>
          <a:ext cx="800735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Action Button: Custom 4">
            <a:hlinkClick r:id="" action="ppaction://noaction" highlightClick="1"/>
          </p:cNvPr>
          <p:cNvSpPr>
            <a:spLocks noChangeArrowheads="1"/>
          </p:cNvSpPr>
          <p:nvPr/>
        </p:nvSpPr>
        <p:spPr bwMode="auto">
          <a:xfrm>
            <a:off x="10134600" y="3733800"/>
            <a:ext cx="1042988" cy="1042988"/>
          </a:xfrm>
          <a:prstGeom prst="actionButtonBlank">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Tree>
    <p:custDataLst>
      <p:tags r:id="rId1"/>
    </p:custDataLst>
    <p:extLst>
      <p:ext uri="{BB962C8B-B14F-4D97-AF65-F5344CB8AC3E}">
        <p14:creationId xmlns:p14="http://schemas.microsoft.com/office/powerpoint/2010/main" val="29745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1800" decel="100000" fill="hold"/>
                                        <p:tgtEl>
                                          <p:spTgt spid="2"/>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066800"/>
          </a:xfrm>
        </p:spPr>
        <p:txBody>
          <a:bodyPr>
            <a:normAutofit fontScale="90000"/>
          </a:bodyPr>
          <a:lstStyle/>
          <a:p>
            <a:pPr>
              <a:defRPr/>
            </a:pPr>
            <a:r>
              <a:rPr lang="en-US" sz="4000" u="sng" dirty="0" smtClean="0"/>
              <a:t>Yellow= Ambivalence</a:t>
            </a:r>
            <a:r>
              <a:rPr lang="en-US" sz="4000" dirty="0" smtClean="0"/>
              <a:t>-  </a:t>
            </a:r>
            <a:br>
              <a:rPr lang="en-US" sz="4000" dirty="0" smtClean="0"/>
            </a:br>
            <a:r>
              <a:rPr lang="en-US" sz="4000" dirty="0" smtClean="0"/>
              <a:t>concentrate  energy  here!</a:t>
            </a:r>
          </a:p>
        </p:txBody>
      </p:sp>
      <p:pic>
        <p:nvPicPr>
          <p:cNvPr id="28675" name="Content Placeholder 3" descr="traffic_light_-_caution.gif"/>
          <p:cNvPicPr>
            <a:picLocks noGrp="1" noChangeAspect="1"/>
          </p:cNvPicPr>
          <p:nvPr>
            <p:ph idx="1"/>
          </p:nvPr>
        </p:nvPicPr>
        <p:blipFill>
          <a:blip r:embed="rId3">
            <a:extLst>
              <a:ext uri="{28A0092B-C50C-407E-A947-70E740481C1C}">
                <a14:useLocalDpi xmlns:a14="http://schemas.microsoft.com/office/drawing/2010/main" val="0"/>
              </a:ext>
            </a:extLst>
          </a:blip>
          <a:srcRect l="-70282" r="-70282"/>
          <a:stretch>
            <a:fillRect/>
          </a:stretch>
        </p:blipFill>
        <p:spPr>
          <a:xfrm>
            <a:off x="838200" y="1905000"/>
            <a:ext cx="7239000" cy="4191000"/>
          </a:xfrm>
        </p:spPr>
      </p:pic>
    </p:spTree>
    <p:custDataLst>
      <p:tags r:id="rId1"/>
    </p:custDataLst>
    <p:extLst>
      <p:ext uri="{BB962C8B-B14F-4D97-AF65-F5344CB8AC3E}">
        <p14:creationId xmlns:p14="http://schemas.microsoft.com/office/powerpoint/2010/main" val="34945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defRPr/>
            </a:pPr>
            <a:r>
              <a:rPr lang="en-US" u="sng" dirty="0" smtClean="0"/>
              <a:t>Explore Ambivalence</a:t>
            </a:r>
            <a:r>
              <a:rPr lang="en-US" dirty="0" smtClean="0"/>
              <a:t> </a:t>
            </a:r>
          </a:p>
        </p:txBody>
      </p:sp>
      <p:sp>
        <p:nvSpPr>
          <p:cNvPr id="3" name="Content Placeholder 2"/>
          <p:cNvSpPr>
            <a:spLocks noGrp="1"/>
          </p:cNvSpPr>
          <p:nvPr>
            <p:ph idx="1"/>
          </p:nvPr>
        </p:nvSpPr>
        <p:spPr/>
        <p:txBody>
          <a:bodyPr>
            <a:normAutofit lnSpcReduction="10000"/>
          </a:bodyPr>
          <a:lstStyle/>
          <a:p>
            <a:pPr eaLnBrk="1" hangingPunct="1">
              <a:buFont typeface="Wingdings" charset="2"/>
              <a:buBlip>
                <a:blip r:embed="rId3"/>
              </a:buBlip>
              <a:defRPr/>
            </a:pPr>
            <a:r>
              <a:rPr lang="en-US" u="sng" dirty="0" smtClean="0"/>
              <a:t> Ask questions to help the pt. see pros and cons of the issue</a:t>
            </a:r>
          </a:p>
          <a:p>
            <a:pPr lvl="1" eaLnBrk="1" hangingPunct="1">
              <a:buFont typeface="Wingdings" charset="2"/>
              <a:buBlip>
                <a:blip r:embed="rId4"/>
              </a:buBlip>
              <a:defRPr/>
            </a:pPr>
            <a:r>
              <a:rPr lang="en-US" dirty="0" smtClean="0"/>
              <a:t>Why keep things the same? (disadvantages)</a:t>
            </a:r>
          </a:p>
          <a:p>
            <a:pPr lvl="1" eaLnBrk="1" hangingPunct="1">
              <a:buFont typeface="Wingdings" charset="2"/>
              <a:buBlip>
                <a:blip r:embed="rId4"/>
              </a:buBlip>
              <a:defRPr/>
            </a:pPr>
            <a:r>
              <a:rPr lang="en-US" dirty="0" smtClean="0"/>
              <a:t>Why change things? (advantages)</a:t>
            </a:r>
          </a:p>
          <a:p>
            <a:pPr lvl="1" eaLnBrk="1" hangingPunct="1">
              <a:buFont typeface="Wingdings" charset="2"/>
              <a:buBlip>
                <a:blip r:embed="rId4"/>
              </a:buBlip>
              <a:defRPr/>
            </a:pPr>
            <a:r>
              <a:rPr lang="en-US" dirty="0" smtClean="0"/>
              <a:t>{Where does this (your decision) leave you}</a:t>
            </a:r>
          </a:p>
          <a:p>
            <a:pPr marL="274320" lvl="1" indent="0" eaLnBrk="1" hangingPunct="1">
              <a:buNone/>
              <a:defRPr/>
            </a:pPr>
            <a:endParaRPr lang="en-US" dirty="0" smtClean="0"/>
          </a:p>
          <a:p>
            <a:pPr lvl="1" eaLnBrk="1" hangingPunct="1">
              <a:buFont typeface="Wingdings" charset="2"/>
              <a:buBlip>
                <a:blip r:embed="rId4"/>
              </a:buBlip>
              <a:defRPr/>
            </a:pPr>
            <a:r>
              <a:rPr lang="en-US" u="sng" dirty="0" smtClean="0"/>
              <a:t>Summarizing </a:t>
            </a:r>
            <a:r>
              <a:rPr lang="en-US" u="sng" dirty="0" smtClean="0">
                <a:solidFill>
                  <a:schemeClr val="tx2">
                    <a:lumMod val="50000"/>
                  </a:schemeClr>
                </a:solidFill>
              </a:rPr>
              <a:t>Ambivalence</a:t>
            </a:r>
            <a:r>
              <a:rPr lang="en-US" dirty="0" smtClean="0">
                <a:solidFill>
                  <a:schemeClr val="tx2">
                    <a:lumMod val="50000"/>
                  </a:schemeClr>
                </a:solidFill>
              </a:rPr>
              <a:t>:</a:t>
            </a:r>
            <a:r>
              <a:rPr lang="en-US" dirty="0" smtClean="0"/>
              <a:t> </a:t>
            </a:r>
          </a:p>
          <a:p>
            <a:pPr lvl="2">
              <a:defRPr/>
            </a:pPr>
            <a:r>
              <a:rPr lang="en-US" sz="2800" dirty="0" smtClean="0"/>
              <a:t>Begin with reasons for maintaining the status quo,</a:t>
            </a:r>
          </a:p>
          <a:p>
            <a:pPr lvl="2">
              <a:defRPr/>
            </a:pPr>
            <a:r>
              <a:rPr lang="en-US" sz="2800" dirty="0" smtClean="0"/>
              <a:t> give options, </a:t>
            </a:r>
          </a:p>
          <a:p>
            <a:pPr lvl="2">
              <a:defRPr/>
            </a:pPr>
            <a:r>
              <a:rPr lang="en-US" sz="2800" dirty="0" smtClean="0"/>
              <a:t>end with +++ reasons for making a change.</a:t>
            </a:r>
          </a:p>
          <a:p>
            <a:pPr lvl="1">
              <a:buFont typeface="Wingdings" charset="2"/>
              <a:buBlip>
                <a:blip r:embed="rId3"/>
              </a:buBlip>
              <a:defRPr/>
            </a:pPr>
            <a:endParaRPr lang="en-US" sz="3200" dirty="0" smtClean="0"/>
          </a:p>
        </p:txBody>
      </p:sp>
      <p:sp>
        <p:nvSpPr>
          <p:cNvPr id="4" name="5-Point Star 3"/>
          <p:cNvSpPr/>
          <p:nvPr/>
        </p:nvSpPr>
        <p:spPr bwMode="auto">
          <a:xfrm>
            <a:off x="7848600" y="304800"/>
            <a:ext cx="914400" cy="9144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a typeface="+mn-ea"/>
            </a:endParaRPr>
          </a:p>
        </p:txBody>
      </p:sp>
    </p:spTree>
    <p:custDataLst>
      <p:tags r:id="rId1"/>
    </p:custDataLst>
    <p:extLst>
      <p:ext uri="{BB962C8B-B14F-4D97-AF65-F5344CB8AC3E}">
        <p14:creationId xmlns:p14="http://schemas.microsoft.com/office/powerpoint/2010/main" val="223991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chor="ctr">
            <a:normAutofit fontScale="90000"/>
          </a:bodyPr>
          <a:lstStyle/>
          <a:p>
            <a:r>
              <a:rPr lang="en-US" dirty="0" smtClean="0"/>
              <a:t>Breaking barriers with Better Approaches~</a:t>
            </a:r>
            <a:endParaRPr lang="en-US" dirty="0"/>
          </a:p>
        </p:txBody>
      </p:sp>
      <p:sp>
        <p:nvSpPr>
          <p:cNvPr id="3" name="Content Placeholder 2"/>
          <p:cNvSpPr>
            <a:spLocks noGrp="1"/>
          </p:cNvSpPr>
          <p:nvPr>
            <p:ph idx="1"/>
          </p:nvPr>
        </p:nvSpPr>
        <p:spPr>
          <a:xfrm>
            <a:off x="457200" y="1600200"/>
            <a:ext cx="8229600" cy="4937760"/>
          </a:xfrm>
        </p:spPr>
        <p:txBody>
          <a:bodyPr>
            <a:normAutofit/>
          </a:bodyPr>
          <a:lstStyle/>
          <a:p>
            <a:pPr marL="514350" indent="-514350">
              <a:buFont typeface="+mj-lt"/>
              <a:buAutoNum type="arabicPeriod"/>
            </a:pPr>
            <a:r>
              <a:rPr lang="en-US" sz="2800" dirty="0" smtClean="0"/>
              <a:t>Speak up to/with Pt; have a conversation about </a:t>
            </a:r>
            <a:r>
              <a:rPr lang="en-US" sz="2800" b="1" dirty="0" smtClean="0">
                <a:solidFill>
                  <a:srgbClr val="FF0000"/>
                </a:solidFill>
              </a:rPr>
              <a:t>their</a:t>
            </a:r>
            <a:r>
              <a:rPr lang="en-US" sz="2800" dirty="0" smtClean="0"/>
              <a:t> DDS (&gt;3), what’s really bothering them…</a:t>
            </a:r>
          </a:p>
          <a:p>
            <a:pPr marL="761238" lvl="1" indent="-514350">
              <a:buNone/>
            </a:pPr>
            <a:r>
              <a:rPr lang="en-US" sz="2000" dirty="0" smtClean="0"/>
              <a:t>	</a:t>
            </a:r>
            <a:endParaRPr lang="en-US" sz="1600" dirty="0" smtClean="0">
              <a:solidFill>
                <a:schemeClr val="accent6"/>
              </a:solidFill>
            </a:endParaRPr>
          </a:p>
          <a:p>
            <a:pPr marL="514350" indent="-514350">
              <a:buFont typeface="+mj-lt"/>
              <a:buAutoNum type="arabicPeriod"/>
            </a:pPr>
            <a:r>
              <a:rPr lang="en-US" sz="2800" b="1" dirty="0" smtClean="0"/>
              <a:t>Set Appropriate Goals with the Patient!!! Small, 	discreet, </a:t>
            </a:r>
            <a:r>
              <a:rPr lang="en-US" sz="2800" b="1" dirty="0" smtClean="0">
                <a:solidFill>
                  <a:srgbClr val="FF0000"/>
                </a:solidFill>
              </a:rPr>
              <a:t>WRITTEN.</a:t>
            </a:r>
          </a:p>
          <a:p>
            <a:pPr marL="514350" indent="-514350">
              <a:buFont typeface="+mj-lt"/>
              <a:buAutoNum type="arabicPeriod"/>
            </a:pPr>
            <a:endParaRPr lang="en-US" sz="2000" b="1" dirty="0" smtClean="0"/>
          </a:p>
          <a:p>
            <a:pPr marL="514350" indent="-514350">
              <a:buFont typeface="+mj-lt"/>
              <a:buAutoNum type="arabicPeriod"/>
            </a:pPr>
            <a:r>
              <a:rPr lang="en-US" sz="2800" b="1" dirty="0" smtClean="0"/>
              <a:t>Be mindful, </a:t>
            </a:r>
          </a:p>
          <a:p>
            <a:pPr marL="761238" lvl="1" indent="-514350"/>
            <a:r>
              <a:rPr lang="en-US" sz="2000" b="1" dirty="0" smtClean="0"/>
              <a:t>hear the “mundane”-but important,</a:t>
            </a:r>
          </a:p>
          <a:p>
            <a:pPr marL="761238" lvl="1" indent="-514350"/>
            <a:r>
              <a:rPr lang="en-US" sz="2000" b="1" dirty="0" smtClean="0"/>
              <a:t>Be </a:t>
            </a:r>
            <a:r>
              <a:rPr lang="en-US" sz="2000" b="1" dirty="0" smtClean="0">
                <a:solidFill>
                  <a:srgbClr val="FF0000"/>
                </a:solidFill>
              </a:rPr>
              <a:t>careful</a:t>
            </a:r>
            <a:r>
              <a:rPr lang="en-US" sz="2000" b="1" dirty="0" smtClean="0"/>
              <a:t> about the goal set- do not rush to the “dramatic goal”.</a:t>
            </a:r>
          </a:p>
          <a:p>
            <a:pPr marL="761238" lvl="1" indent="-514350"/>
            <a:r>
              <a:rPr lang="en-US" sz="2000" b="1" dirty="0" smtClean="0"/>
              <a:t>Use your expertise to guide in the right direction</a:t>
            </a:r>
          </a:p>
          <a:p>
            <a:pPr marL="761238" lvl="1" indent="-514350"/>
            <a:r>
              <a:rPr lang="en-US" sz="2000" b="1" dirty="0" smtClean="0"/>
              <a:t>Be aware of where you are meeting- giving “more” than the patient?</a:t>
            </a:r>
          </a:p>
          <a:p>
            <a:pPr marL="514350" indent="-514350">
              <a:buFont typeface="+mj-lt"/>
              <a:buAutoNum type="arabicPeriod"/>
            </a:pPr>
            <a:endParaRPr lang="en-US" sz="2800" b="1" dirty="0" smtClean="0"/>
          </a:p>
          <a:p>
            <a:endParaRPr lang="en-US" dirty="0"/>
          </a:p>
        </p:txBody>
      </p:sp>
    </p:spTree>
    <p:custDataLst>
      <p:tags r:id="rId1"/>
    </p:custDataLst>
    <p:extLst>
      <p:ext uri="{BB962C8B-B14F-4D97-AF65-F5344CB8AC3E}">
        <p14:creationId xmlns:p14="http://schemas.microsoft.com/office/powerpoint/2010/main" val="38292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a:xfrm>
            <a:off x="381000" y="228600"/>
            <a:ext cx="8534400" cy="1219200"/>
          </a:xfrm>
        </p:spPr>
        <p:txBody>
          <a:bodyPr anchor="ctr">
            <a:normAutofit fontScale="90000"/>
          </a:bodyPr>
          <a:lstStyle/>
          <a:p>
            <a:pPr eaLnBrk="1" hangingPunct="1">
              <a:defRPr/>
            </a:pPr>
            <a:r>
              <a:rPr lang="en-US" dirty="0" smtClean="0"/>
              <a:t>Pt. Centered Motivational COUNSELING: </a:t>
            </a:r>
          </a:p>
        </p:txBody>
      </p:sp>
      <p:sp>
        <p:nvSpPr>
          <p:cNvPr id="227331" name="Rectangle 3"/>
          <p:cNvSpPr>
            <a:spLocks noGrp="1" noRot="1" noChangeArrowheads="1"/>
          </p:cNvSpPr>
          <p:nvPr>
            <p:ph type="body" idx="1"/>
          </p:nvPr>
        </p:nvSpPr>
        <p:spPr>
          <a:xfrm>
            <a:off x="533400" y="1676400"/>
            <a:ext cx="8305800" cy="4953000"/>
          </a:xfrm>
        </p:spPr>
        <p:txBody>
          <a:bodyPr/>
          <a:lstStyle/>
          <a:p>
            <a:pPr algn="just" eaLnBrk="1" hangingPunct="1">
              <a:buFont typeface="Wingdings" charset="2"/>
              <a:buNone/>
              <a:defRPr/>
            </a:pPr>
            <a:r>
              <a:rPr lang="en-US" b="1" dirty="0" smtClean="0"/>
              <a:t>~</a:t>
            </a:r>
            <a:r>
              <a:rPr lang="en-US" sz="2400" b="1" dirty="0" smtClean="0"/>
              <a:t>Helping patients explore and resolve their </a:t>
            </a:r>
            <a:r>
              <a:rPr lang="en-US" sz="2400" b="1" dirty="0" smtClean="0">
                <a:solidFill>
                  <a:srgbClr val="FF0000"/>
                </a:solidFill>
              </a:rPr>
              <a:t>ambivalence</a:t>
            </a:r>
            <a:r>
              <a:rPr lang="en-US" sz="2400" b="1" dirty="0" smtClean="0"/>
              <a:t> about change.</a:t>
            </a:r>
          </a:p>
          <a:p>
            <a:pPr algn="just" eaLnBrk="1" hangingPunct="1">
              <a:buFont typeface="Wingdings" charset="2"/>
              <a:buNone/>
              <a:defRPr/>
            </a:pPr>
            <a:endParaRPr lang="en-US" sz="2400" b="1" dirty="0" smtClean="0"/>
          </a:p>
          <a:p>
            <a:pPr algn="just" eaLnBrk="1" hangingPunct="1">
              <a:buFont typeface="Wingdings" charset="2"/>
              <a:buNone/>
              <a:defRPr/>
            </a:pPr>
            <a:r>
              <a:rPr lang="en-US" sz="2400" b="1" dirty="0" smtClean="0"/>
              <a:t>~Central Task: Examine/ resolve </a:t>
            </a:r>
            <a:r>
              <a:rPr lang="en-US" sz="2400" b="1" dirty="0" smtClean="0">
                <a:solidFill>
                  <a:srgbClr val="FF0000"/>
                </a:solidFill>
              </a:rPr>
              <a:t>ambivalence</a:t>
            </a:r>
          </a:p>
          <a:p>
            <a:pPr algn="just" eaLnBrk="1" hangingPunct="1">
              <a:buFont typeface="Wingdings" charset="2"/>
              <a:buNone/>
              <a:defRPr/>
            </a:pPr>
            <a:endParaRPr lang="en-US" sz="2400" b="1" dirty="0" smtClean="0"/>
          </a:p>
          <a:p>
            <a:pPr algn="just" eaLnBrk="1" hangingPunct="1">
              <a:buFont typeface="Wingdings" charset="2"/>
              <a:buNone/>
              <a:defRPr/>
            </a:pPr>
            <a:r>
              <a:rPr lang="en-US" sz="2400" b="1" dirty="0" smtClean="0"/>
              <a:t>~Help </a:t>
            </a:r>
            <a:r>
              <a:rPr lang="en-US" sz="2400" b="1" dirty="0" err="1" smtClean="0"/>
              <a:t>pt</a:t>
            </a:r>
            <a:r>
              <a:rPr lang="en-US" sz="2400" b="1" dirty="0" smtClean="0"/>
              <a:t> do as much </a:t>
            </a:r>
            <a:r>
              <a:rPr lang="en-US" sz="2400" b="1" dirty="0" smtClean="0">
                <a:solidFill>
                  <a:schemeClr val="accent1">
                    <a:lumMod val="50000"/>
                  </a:schemeClr>
                </a:solidFill>
              </a:rPr>
              <a:t>“Change Talk” </a:t>
            </a:r>
            <a:r>
              <a:rPr lang="en-US" sz="2400" b="1" dirty="0" smtClean="0"/>
              <a:t>as possible</a:t>
            </a:r>
          </a:p>
          <a:p>
            <a:pPr algn="just" eaLnBrk="1" hangingPunct="1">
              <a:buFont typeface="Wingdings" charset="2"/>
              <a:buNone/>
              <a:defRPr/>
            </a:pPr>
            <a:endParaRPr lang="en-US" sz="2400" b="1" dirty="0" smtClean="0">
              <a:solidFill>
                <a:srgbClr val="FFFF00"/>
              </a:solidFill>
            </a:endParaRPr>
          </a:p>
          <a:p>
            <a:pPr algn="just" eaLnBrk="1" hangingPunct="1">
              <a:buFont typeface="Wingdings" charset="2"/>
              <a:buNone/>
              <a:defRPr/>
            </a:pPr>
            <a:r>
              <a:rPr lang="en-US" sz="2400" b="1" dirty="0" smtClean="0">
                <a:solidFill>
                  <a:schemeClr val="accent1">
                    <a:lumMod val="50000"/>
                  </a:schemeClr>
                </a:solidFill>
              </a:rPr>
              <a:t>~“</a:t>
            </a:r>
            <a:r>
              <a:rPr lang="en-US" sz="2400" b="1" u="sng" dirty="0" smtClean="0">
                <a:solidFill>
                  <a:schemeClr val="accent1">
                    <a:lumMod val="50000"/>
                  </a:schemeClr>
                </a:solidFill>
              </a:rPr>
              <a:t>Change Talk</a:t>
            </a:r>
            <a:r>
              <a:rPr lang="en-US" sz="2400" b="1" dirty="0" smtClean="0">
                <a:solidFill>
                  <a:schemeClr val="accent1">
                    <a:lumMod val="50000"/>
                  </a:schemeClr>
                </a:solidFill>
              </a:rPr>
              <a:t>”= in favor of change</a:t>
            </a:r>
          </a:p>
          <a:p>
            <a:pPr algn="just" eaLnBrk="1" hangingPunct="1">
              <a:buFont typeface="Wingdings" charset="2"/>
              <a:buNone/>
              <a:defRPr/>
            </a:pPr>
            <a:r>
              <a:rPr lang="en-US" sz="2400" b="1" dirty="0" smtClean="0">
                <a:solidFill>
                  <a:schemeClr val="accent1">
                    <a:lumMod val="50000"/>
                  </a:schemeClr>
                </a:solidFill>
              </a:rPr>
              <a:t>~“</a:t>
            </a:r>
            <a:r>
              <a:rPr lang="en-US" sz="2400" b="1" u="sng" dirty="0" smtClean="0">
                <a:solidFill>
                  <a:schemeClr val="accent1">
                    <a:lumMod val="50000"/>
                  </a:schemeClr>
                </a:solidFill>
              </a:rPr>
              <a:t>Status Quo Talk</a:t>
            </a:r>
            <a:r>
              <a:rPr lang="en-US" sz="2400" b="1" dirty="0" smtClean="0">
                <a:solidFill>
                  <a:schemeClr val="accent1">
                    <a:lumMod val="50000"/>
                  </a:schemeClr>
                </a:solidFill>
              </a:rPr>
              <a:t>”=</a:t>
            </a:r>
            <a:r>
              <a:rPr lang="en-US" sz="2400" b="1" dirty="0" smtClean="0"/>
              <a:t>maintain Status</a:t>
            </a:r>
            <a:r>
              <a:rPr lang="en-US" b="1" dirty="0" smtClean="0"/>
              <a:t> </a:t>
            </a:r>
            <a:r>
              <a:rPr lang="en-US" sz="2400" b="1" dirty="0" smtClean="0"/>
              <a:t>Quo</a:t>
            </a:r>
          </a:p>
          <a:p>
            <a:pPr algn="ctr" eaLnBrk="1" hangingPunct="1">
              <a:buFont typeface="Wingdings" charset="2"/>
              <a:buNone/>
              <a:defRPr/>
            </a:pPr>
            <a:endParaRPr lang="en-US" b="1" dirty="0" smtClean="0"/>
          </a:p>
          <a:p>
            <a:pPr algn="ctr" eaLnBrk="1" hangingPunct="1">
              <a:buFont typeface="Wingdings" charset="2"/>
              <a:buNone/>
              <a:defRPr/>
            </a:pPr>
            <a:endParaRPr lang="en-US" b="1" dirty="0" smtClean="0"/>
          </a:p>
        </p:txBody>
      </p:sp>
    </p:spTree>
    <p:custDataLst>
      <p:tags r:id="rId1"/>
    </p:custDataLst>
    <p:extLst>
      <p:ext uri="{BB962C8B-B14F-4D97-AF65-F5344CB8AC3E}">
        <p14:creationId xmlns:p14="http://schemas.microsoft.com/office/powerpoint/2010/main" val="47574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arn(inVertical)">
                                      <p:cBhvr>
                                        <p:cTn id="7" dur="500"/>
                                        <p:tgtEl>
                                          <p:spTgt spid="227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7331">
                                            <p:txEl>
                                              <p:pRg st="2" end="2"/>
                                            </p:txEl>
                                          </p:spTgt>
                                        </p:tgtEl>
                                        <p:attrNameLst>
                                          <p:attrName>style.visibility</p:attrName>
                                        </p:attrNameLst>
                                      </p:cBhvr>
                                      <p:to>
                                        <p:strVal val="visible"/>
                                      </p:to>
                                    </p:set>
                                    <p:animEffect transition="in" filter="barn(inVertical)">
                                      <p:cBhvr>
                                        <p:cTn id="12" dur="500"/>
                                        <p:tgtEl>
                                          <p:spTgt spid="227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7331">
                                            <p:txEl>
                                              <p:pRg st="4" end="4"/>
                                            </p:txEl>
                                          </p:spTgt>
                                        </p:tgtEl>
                                        <p:attrNameLst>
                                          <p:attrName>style.visibility</p:attrName>
                                        </p:attrNameLst>
                                      </p:cBhvr>
                                      <p:to>
                                        <p:strVal val="visible"/>
                                      </p:to>
                                    </p:set>
                                    <p:animEffect transition="in" filter="barn(inVertical)">
                                      <p:cBhvr>
                                        <p:cTn id="17" dur="500"/>
                                        <p:tgtEl>
                                          <p:spTgt spid="2273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7331">
                                            <p:txEl>
                                              <p:pRg st="6" end="6"/>
                                            </p:txEl>
                                          </p:spTgt>
                                        </p:tgtEl>
                                        <p:attrNameLst>
                                          <p:attrName>style.visibility</p:attrName>
                                        </p:attrNameLst>
                                      </p:cBhvr>
                                      <p:to>
                                        <p:strVal val="visible"/>
                                      </p:to>
                                    </p:set>
                                    <p:animEffect transition="in" filter="barn(inVertical)">
                                      <p:cBhvr>
                                        <p:cTn id="22" dur="500"/>
                                        <p:tgtEl>
                                          <p:spTgt spid="22733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7331">
                                            <p:txEl>
                                              <p:pRg st="7" end="7"/>
                                            </p:txEl>
                                          </p:spTgt>
                                        </p:tgtEl>
                                        <p:attrNameLst>
                                          <p:attrName>style.visibility</p:attrName>
                                        </p:attrNameLst>
                                      </p:cBhvr>
                                      <p:to>
                                        <p:strVal val="visible"/>
                                      </p:to>
                                    </p:set>
                                    <p:animEffect transition="in" filter="barn(inVertical)">
                                      <p:cBhvr>
                                        <p:cTn id="27"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4"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Rot="1" noChangeArrowheads="1"/>
          </p:cNvSpPr>
          <p:nvPr>
            <p:ph type="title"/>
          </p:nvPr>
        </p:nvSpPr>
        <p:spPr>
          <a:xfrm>
            <a:off x="431515" y="152400"/>
            <a:ext cx="8229600" cy="1158240"/>
          </a:xfrm>
        </p:spPr>
        <p:txBody>
          <a:bodyPr>
            <a:normAutofit fontScale="90000"/>
          </a:bodyPr>
          <a:lstStyle/>
          <a:p>
            <a:pPr eaLnBrk="1" hangingPunct="1">
              <a:defRPr/>
            </a:pPr>
            <a:r>
              <a:rPr lang="en-US" sz="4000" dirty="0" smtClean="0"/>
              <a:t>Recycle/ relapse  (being stuck</a:t>
            </a:r>
            <a:r>
              <a:rPr lang="en-US" sz="4000" dirty="0" smtClean="0">
                <a:solidFill>
                  <a:srgbClr val="FF0000"/>
                </a:solidFill>
              </a:rPr>
              <a:t>*</a:t>
            </a:r>
            <a:r>
              <a:rPr lang="en-US" sz="4000" dirty="0" smtClean="0">
                <a:solidFill>
                  <a:srgbClr val="FFCC66"/>
                </a:solidFill>
              </a:rPr>
              <a:t>) </a:t>
            </a:r>
            <a:br>
              <a:rPr lang="en-US" sz="4000" dirty="0" smtClean="0">
                <a:solidFill>
                  <a:srgbClr val="FFCC66"/>
                </a:solidFill>
              </a:rPr>
            </a:br>
            <a:r>
              <a:rPr lang="en-US" sz="4000" dirty="0" smtClean="0">
                <a:solidFill>
                  <a:schemeClr val="tx1"/>
                </a:solidFill>
              </a:rPr>
              <a:t>is part of the cycl</a:t>
            </a:r>
            <a:r>
              <a:rPr lang="en-US" sz="3600" dirty="0" smtClean="0">
                <a:solidFill>
                  <a:schemeClr val="tx1"/>
                </a:solidFill>
              </a:rPr>
              <a:t>e!</a:t>
            </a:r>
          </a:p>
        </p:txBody>
      </p:sp>
      <p:sp>
        <p:nvSpPr>
          <p:cNvPr id="264195" name="Rectangle 3"/>
          <p:cNvSpPr>
            <a:spLocks noGrp="1" noRot="1" noChangeArrowheads="1"/>
          </p:cNvSpPr>
          <p:nvPr>
            <p:ph type="body" idx="1"/>
          </p:nvPr>
        </p:nvSpPr>
        <p:spPr>
          <a:xfrm>
            <a:off x="457200" y="1310640"/>
            <a:ext cx="8229600" cy="4937760"/>
          </a:xfrm>
        </p:spPr>
        <p:txBody>
          <a:bodyPr>
            <a:normAutofit/>
          </a:bodyPr>
          <a:lstStyle/>
          <a:p>
            <a:pPr>
              <a:defRPr/>
            </a:pPr>
            <a:r>
              <a:rPr lang="en-US" sz="3600" dirty="0" smtClean="0"/>
              <a:t>Realistic...</a:t>
            </a:r>
          </a:p>
          <a:p>
            <a:pPr>
              <a:defRPr/>
            </a:pPr>
            <a:r>
              <a:rPr lang="en-US" sz="3600" dirty="0" smtClean="0"/>
              <a:t>Acceptable...</a:t>
            </a:r>
          </a:p>
          <a:p>
            <a:pPr>
              <a:defRPr/>
            </a:pPr>
            <a:r>
              <a:rPr lang="en-US" sz="3600" dirty="0" smtClean="0"/>
              <a:t>To be expected...</a:t>
            </a:r>
          </a:p>
          <a:p>
            <a:pPr>
              <a:defRPr/>
            </a:pPr>
            <a:r>
              <a:rPr lang="en-US" sz="3600" b="1" i="1" dirty="0" smtClean="0"/>
              <a:t>To be prepared for…and talked about… </a:t>
            </a:r>
            <a:br>
              <a:rPr lang="en-US" sz="3600" b="1" i="1" dirty="0" smtClean="0"/>
            </a:br>
            <a:r>
              <a:rPr lang="en-US" sz="3600" b="1" i="1" dirty="0" smtClean="0"/>
              <a:t>“a contingency plan”.</a:t>
            </a:r>
          </a:p>
          <a:p>
            <a:pPr>
              <a:defRPr/>
            </a:pPr>
            <a:r>
              <a:rPr lang="en-US" sz="3600" dirty="0" smtClean="0"/>
              <a:t>Surmountable ( with preparation!)</a:t>
            </a:r>
          </a:p>
          <a:p>
            <a:pPr>
              <a:defRPr/>
            </a:pPr>
            <a:r>
              <a:rPr lang="en-US" sz="3600" dirty="0" smtClean="0"/>
              <a:t>Reframe (+resources)</a:t>
            </a:r>
          </a:p>
        </p:txBody>
      </p:sp>
    </p:spTree>
    <p:custDataLst>
      <p:tags r:id="rId1"/>
    </p:custDataLst>
    <p:extLst>
      <p:ext uri="{BB962C8B-B14F-4D97-AF65-F5344CB8AC3E}">
        <p14:creationId xmlns:p14="http://schemas.microsoft.com/office/powerpoint/2010/main" val="94746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arn(inHorizontal)">
                                      <p:cBhvr>
                                        <p:cTn id="7" dur="500"/>
                                        <p:tgtEl>
                                          <p:spTgt spid="264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arn(inHorizontal)">
                                      <p:cBhvr>
                                        <p:cTn id="12" dur="500"/>
                                        <p:tgtEl>
                                          <p:spTgt spid="264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arn(inHorizontal)">
                                      <p:cBhvr>
                                        <p:cTn id="17" dur="500"/>
                                        <p:tgtEl>
                                          <p:spTgt spid="264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64195">
                                            <p:txEl>
                                              <p:pRg st="3" end="3"/>
                                            </p:txEl>
                                          </p:spTgt>
                                        </p:tgtEl>
                                        <p:attrNameLst>
                                          <p:attrName>style.visibility</p:attrName>
                                        </p:attrNameLst>
                                      </p:cBhvr>
                                      <p:to>
                                        <p:strVal val="visible"/>
                                      </p:to>
                                    </p:set>
                                    <p:animEffect transition="in" filter="barn(inHorizontal)">
                                      <p:cBhvr>
                                        <p:cTn id="22" dur="500"/>
                                        <p:tgtEl>
                                          <p:spTgt spid="264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animEffect transition="in" filter="barn(inHorizontal)">
                                      <p:cBhvr>
                                        <p:cTn id="27" dur="500"/>
                                        <p:tgtEl>
                                          <p:spTgt spid="264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64195">
                                            <p:txEl>
                                              <p:pRg st="5" end="5"/>
                                            </p:txEl>
                                          </p:spTgt>
                                        </p:tgtEl>
                                        <p:attrNameLst>
                                          <p:attrName>style.visibility</p:attrName>
                                        </p:attrNameLst>
                                      </p:cBhvr>
                                      <p:to>
                                        <p:strVal val="visible"/>
                                      </p:to>
                                    </p:set>
                                    <p:animEffect transition="in" filter="barn(inHorizontal)">
                                      <p:cBhvr>
                                        <p:cTn id="32" dur="500"/>
                                        <p:tgtEl>
                                          <p:spTgt spid="264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defRPr/>
            </a:pPr>
            <a:r>
              <a:rPr lang="en-US" dirty="0" smtClean="0"/>
              <a:t>Dealing with Train Wrecks</a:t>
            </a:r>
          </a:p>
        </p:txBody>
      </p:sp>
      <p:pic>
        <p:nvPicPr>
          <p:cNvPr id="31747" name="Content Placeholder 3" descr="Train_wreck_at_Montparnasse_1895.jpg"/>
          <p:cNvPicPr>
            <a:picLocks noGrp="1" noChangeAspect="1"/>
          </p:cNvPicPr>
          <p:nvPr>
            <p:ph idx="1"/>
          </p:nvPr>
        </p:nvPicPr>
        <p:blipFill>
          <a:blip r:embed="rId4" cstate="print">
            <a:extLst>
              <a:ext uri="{28A0092B-C50C-407E-A947-70E740481C1C}">
                <a14:useLocalDpi xmlns:a14="http://schemas.microsoft.com/office/drawing/2010/main" val="0"/>
              </a:ext>
            </a:extLst>
          </a:blip>
          <a:srcRect l="-51694" r="-51694"/>
          <a:stretch>
            <a:fillRect/>
          </a:stretch>
        </p:blipFill>
        <p:spPr>
          <a:xfrm>
            <a:off x="-1828800" y="1295400"/>
            <a:ext cx="12682621" cy="4038600"/>
          </a:xfrm>
        </p:spPr>
      </p:pic>
      <p:sp>
        <p:nvSpPr>
          <p:cNvPr id="5" name="TextBox 4"/>
          <p:cNvSpPr txBox="1">
            <a:spLocks noChangeArrowheads="1"/>
          </p:cNvSpPr>
          <p:nvPr/>
        </p:nvSpPr>
        <p:spPr bwMode="auto">
          <a:xfrm>
            <a:off x="685800" y="5562600"/>
            <a:ext cx="6843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dirty="0"/>
              <a:t>1895 Montparnasse derailment: </a:t>
            </a:r>
          </a:p>
          <a:p>
            <a:r>
              <a:rPr lang="en-US" dirty="0"/>
              <a:t>Caused by faulty brake and drivers trying to make up for lost time</a:t>
            </a:r>
          </a:p>
        </p:txBody>
      </p:sp>
    </p:spTree>
    <p:custDataLst>
      <p:tags r:id="rId1"/>
    </p:custDataLst>
    <p:extLst>
      <p:ext uri="{BB962C8B-B14F-4D97-AF65-F5344CB8AC3E}">
        <p14:creationId xmlns:p14="http://schemas.microsoft.com/office/powerpoint/2010/main" val="317278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28958"/>
            <a:ext cx="8229600" cy="1143000"/>
          </a:xfrm>
        </p:spPr>
        <p:txBody>
          <a:bodyPr anchor="ctr">
            <a:normAutofit fontScale="90000"/>
          </a:bodyPr>
          <a:lstStyle/>
          <a:p>
            <a:pPr>
              <a:defRPr/>
            </a:pPr>
            <a:r>
              <a:rPr lang="en-US" sz="4000" dirty="0" smtClean="0"/>
              <a:t>Provider Burn-Out: think must “install change”-this evokes resistance…</a:t>
            </a:r>
          </a:p>
        </p:txBody>
      </p:sp>
      <p:sp>
        <p:nvSpPr>
          <p:cNvPr id="3" name="Content Placeholder 2"/>
          <p:cNvSpPr>
            <a:spLocks noGrp="1"/>
          </p:cNvSpPr>
          <p:nvPr>
            <p:ph idx="1"/>
          </p:nvPr>
        </p:nvSpPr>
        <p:spPr>
          <a:xfrm>
            <a:off x="381000" y="1981200"/>
            <a:ext cx="7620000" cy="4419600"/>
          </a:xfrm>
        </p:spPr>
        <p:txBody>
          <a:bodyPr>
            <a:normAutofit lnSpcReduction="10000"/>
          </a:bodyPr>
          <a:lstStyle/>
          <a:p>
            <a:pPr>
              <a:buFont typeface="Wingdings" charset="2"/>
              <a:buBlip>
                <a:blip r:embed="rId3"/>
              </a:buBlip>
              <a:defRPr/>
            </a:pPr>
            <a:r>
              <a:rPr lang="en-US" b="1" u="sng" dirty="0" smtClean="0">
                <a:solidFill>
                  <a:schemeClr val="accent1">
                    <a:lumMod val="50000"/>
                  </a:schemeClr>
                </a:solidFill>
              </a:rPr>
              <a:t>4 guiding Principles:  R-U-L-E</a:t>
            </a:r>
          </a:p>
          <a:p>
            <a:pPr lvl="2">
              <a:buFont typeface="Wingdings" charset="2"/>
              <a:buBlip>
                <a:blip r:embed="rId4"/>
              </a:buBlip>
              <a:defRPr/>
            </a:pPr>
            <a:r>
              <a:rPr lang="en-US" sz="2400" b="1" u="sng" dirty="0" smtClean="0">
                <a:solidFill>
                  <a:srgbClr val="C00000"/>
                </a:solidFill>
              </a:rPr>
              <a:t>R</a:t>
            </a:r>
            <a:r>
              <a:rPr lang="en-US" u="sng" dirty="0" smtClean="0">
                <a:solidFill>
                  <a:srgbClr val="C00000"/>
                </a:solidFill>
              </a:rPr>
              <a:t>-</a:t>
            </a:r>
            <a:r>
              <a:rPr lang="en-US" u="sng" dirty="0" smtClean="0">
                <a:solidFill>
                  <a:schemeClr val="accent1">
                    <a:lumMod val="50000"/>
                  </a:schemeClr>
                </a:solidFill>
              </a:rPr>
              <a:t> </a:t>
            </a:r>
            <a:r>
              <a:rPr lang="en-US" b="1" u="sng" dirty="0" smtClean="0">
                <a:solidFill>
                  <a:schemeClr val="accent1">
                    <a:lumMod val="50000"/>
                  </a:schemeClr>
                </a:solidFill>
              </a:rPr>
              <a:t>RESIST </a:t>
            </a:r>
            <a:r>
              <a:rPr lang="en-US" b="1" dirty="0" smtClean="0">
                <a:solidFill>
                  <a:schemeClr val="accent1">
                    <a:lumMod val="50000"/>
                  </a:schemeClr>
                </a:solidFill>
              </a:rPr>
              <a:t>“RIGHTING-REFLEX</a:t>
            </a:r>
            <a:r>
              <a:rPr lang="en-US" dirty="0" smtClean="0">
                <a:solidFill>
                  <a:schemeClr val="accent1">
                    <a:lumMod val="50000"/>
                  </a:schemeClr>
                </a:solidFill>
              </a:rPr>
              <a:t>” </a:t>
            </a:r>
            <a:r>
              <a:rPr lang="en-US" dirty="0" smtClean="0"/>
              <a:t>(Rx, tell, control)</a:t>
            </a:r>
          </a:p>
          <a:p>
            <a:pPr lvl="2">
              <a:buFont typeface="Wingdings" charset="2"/>
              <a:buBlip>
                <a:blip r:embed="rId4"/>
              </a:buBlip>
              <a:defRPr/>
            </a:pPr>
            <a:endParaRPr lang="en-US" dirty="0" smtClean="0"/>
          </a:p>
          <a:p>
            <a:pPr lvl="2">
              <a:buFont typeface="Wingdings" charset="2"/>
              <a:buBlip>
                <a:blip r:embed="rId4"/>
              </a:buBlip>
              <a:defRPr/>
            </a:pPr>
            <a:r>
              <a:rPr lang="en-US" sz="2400" b="1" u="sng" dirty="0" smtClean="0">
                <a:solidFill>
                  <a:srgbClr val="C00000"/>
                </a:solidFill>
              </a:rPr>
              <a:t>U</a:t>
            </a:r>
            <a:r>
              <a:rPr lang="en-US" sz="2400" u="sng" dirty="0" smtClean="0">
                <a:solidFill>
                  <a:schemeClr val="accent4">
                    <a:lumMod val="75000"/>
                  </a:schemeClr>
                </a:solidFill>
              </a:rPr>
              <a:t>- </a:t>
            </a:r>
            <a:r>
              <a:rPr lang="en-US" b="1" u="sng" dirty="0" smtClean="0">
                <a:solidFill>
                  <a:schemeClr val="accent1">
                    <a:lumMod val="50000"/>
                  </a:schemeClr>
                </a:solidFill>
              </a:rPr>
              <a:t>UNDERSTAND</a:t>
            </a:r>
            <a:r>
              <a:rPr lang="en-US" u="sng" dirty="0" smtClean="0">
                <a:solidFill>
                  <a:schemeClr val="accent1">
                    <a:lumMod val="50000"/>
                  </a:schemeClr>
                </a:solidFill>
              </a:rPr>
              <a:t> </a:t>
            </a:r>
            <a:r>
              <a:rPr lang="en-US" dirty="0" smtClean="0"/>
              <a:t>patient and motivations to change (be *Mindful!)</a:t>
            </a:r>
          </a:p>
          <a:p>
            <a:pPr lvl="2">
              <a:buFont typeface="Wingdings" charset="2"/>
              <a:buBlip>
                <a:blip r:embed="rId4"/>
              </a:buBlip>
              <a:defRPr/>
            </a:pPr>
            <a:endParaRPr lang="en-US" dirty="0" smtClean="0"/>
          </a:p>
          <a:p>
            <a:pPr lvl="2">
              <a:buFont typeface="Wingdings" charset="2"/>
              <a:buBlip>
                <a:blip r:embed="rId4"/>
              </a:buBlip>
              <a:defRPr/>
            </a:pPr>
            <a:r>
              <a:rPr lang="en-US" sz="2400" b="1" u="sng" dirty="0" smtClean="0">
                <a:solidFill>
                  <a:srgbClr val="C00000"/>
                </a:solidFill>
              </a:rPr>
              <a:t>L</a:t>
            </a:r>
            <a:r>
              <a:rPr lang="en-US" sz="2400" u="sng" dirty="0" smtClean="0">
                <a:solidFill>
                  <a:srgbClr val="C00000"/>
                </a:solidFill>
              </a:rPr>
              <a:t>-</a:t>
            </a:r>
            <a:r>
              <a:rPr lang="en-US" u="sng" dirty="0" smtClean="0">
                <a:solidFill>
                  <a:schemeClr val="accent1">
                    <a:lumMod val="50000"/>
                  </a:schemeClr>
                </a:solidFill>
              </a:rPr>
              <a:t> </a:t>
            </a:r>
            <a:r>
              <a:rPr lang="en-US" b="1" u="sng" dirty="0" smtClean="0">
                <a:solidFill>
                  <a:schemeClr val="accent1">
                    <a:lumMod val="50000"/>
                  </a:schemeClr>
                </a:solidFill>
              </a:rPr>
              <a:t>LISTEN</a:t>
            </a:r>
            <a:r>
              <a:rPr lang="en-US" b="1" dirty="0" smtClean="0">
                <a:solidFill>
                  <a:schemeClr val="accent1">
                    <a:lumMod val="50000"/>
                  </a:schemeClr>
                </a:solidFill>
              </a:rPr>
              <a:t>-</a:t>
            </a:r>
            <a:r>
              <a:rPr lang="en-US" dirty="0" smtClean="0">
                <a:solidFill>
                  <a:schemeClr val="accent1">
                    <a:lumMod val="50000"/>
                  </a:schemeClr>
                </a:solidFill>
              </a:rPr>
              <a:t> </a:t>
            </a:r>
            <a:r>
              <a:rPr lang="en-US" dirty="0" smtClean="0"/>
              <a:t>Listen with empathy, not sympathy, about them, not me! This VALIDATION is critical for success!</a:t>
            </a:r>
          </a:p>
          <a:p>
            <a:pPr lvl="2">
              <a:buFont typeface="Wingdings" charset="2"/>
              <a:buBlip>
                <a:blip r:embed="rId4"/>
              </a:buBlip>
              <a:defRPr/>
            </a:pPr>
            <a:endParaRPr lang="en-US" dirty="0" smtClean="0"/>
          </a:p>
          <a:p>
            <a:pPr lvl="2">
              <a:buFont typeface="Wingdings" charset="2"/>
              <a:buBlip>
                <a:blip r:embed="rId4"/>
              </a:buBlip>
              <a:defRPr/>
            </a:pPr>
            <a:r>
              <a:rPr lang="en-US" sz="2400" b="1" u="sng" dirty="0" smtClean="0">
                <a:solidFill>
                  <a:srgbClr val="C00000"/>
                </a:solidFill>
              </a:rPr>
              <a:t>E</a:t>
            </a:r>
            <a:r>
              <a:rPr lang="en-US" sz="2400" u="sng" dirty="0" smtClean="0">
                <a:solidFill>
                  <a:srgbClr val="C00000"/>
                </a:solidFill>
              </a:rPr>
              <a:t>-</a:t>
            </a:r>
            <a:r>
              <a:rPr lang="en-US" u="sng" dirty="0" smtClean="0">
                <a:solidFill>
                  <a:schemeClr val="accent1">
                    <a:lumMod val="50000"/>
                  </a:schemeClr>
                </a:solidFill>
              </a:rPr>
              <a:t> </a:t>
            </a:r>
            <a:r>
              <a:rPr lang="en-US" b="1" u="sng" dirty="0" smtClean="0">
                <a:solidFill>
                  <a:schemeClr val="accent1">
                    <a:lumMod val="50000"/>
                  </a:schemeClr>
                </a:solidFill>
              </a:rPr>
              <a:t>EMPOWER</a:t>
            </a:r>
            <a:r>
              <a:rPr lang="en-US" u="sng" dirty="0" smtClean="0">
                <a:solidFill>
                  <a:schemeClr val="accent1">
                    <a:lumMod val="50000"/>
                  </a:schemeClr>
                </a:solidFill>
              </a:rPr>
              <a:t> </a:t>
            </a:r>
            <a:r>
              <a:rPr lang="en-US" dirty="0" smtClean="0"/>
              <a:t>Patient, build their confidence! Maybe not prepared / trained, so  NOT CONFIDENT!</a:t>
            </a:r>
          </a:p>
          <a:p>
            <a:pPr lvl="1">
              <a:buFont typeface="Wingdings" charset="2"/>
              <a:buBlip>
                <a:blip r:embed="rId5"/>
              </a:buBlip>
              <a:defRPr/>
            </a:pPr>
            <a:endParaRPr lang="en-US" dirty="0" smtClean="0"/>
          </a:p>
        </p:txBody>
      </p:sp>
    </p:spTree>
    <p:custDataLst>
      <p:tags r:id="rId1"/>
    </p:custDataLst>
    <p:extLst>
      <p:ext uri="{BB962C8B-B14F-4D97-AF65-F5344CB8AC3E}">
        <p14:creationId xmlns:p14="http://schemas.microsoft.com/office/powerpoint/2010/main" val="3972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chor="ctr">
            <a:normAutofit fontScale="90000"/>
          </a:bodyPr>
          <a:lstStyle/>
          <a:p>
            <a:pPr>
              <a:defRPr/>
            </a:pPr>
            <a:r>
              <a:rPr lang="en-US" dirty="0" smtClean="0"/>
              <a:t>Central Concepts of</a:t>
            </a:r>
            <a:r>
              <a:rPr lang="en-US" dirty="0" smtClean="0">
                <a:solidFill>
                  <a:srgbClr val="FF0000"/>
                </a:solidFill>
              </a:rPr>
              <a:t>*</a:t>
            </a:r>
            <a:r>
              <a:rPr lang="en-US" dirty="0" smtClean="0"/>
              <a:t> Motivational Counseling</a:t>
            </a:r>
          </a:p>
        </p:txBody>
      </p:sp>
      <p:sp>
        <p:nvSpPr>
          <p:cNvPr id="3" name="Content Placeholder 2"/>
          <p:cNvSpPr>
            <a:spLocks noGrp="1"/>
          </p:cNvSpPr>
          <p:nvPr>
            <p:ph idx="1"/>
          </p:nvPr>
        </p:nvSpPr>
        <p:spPr>
          <a:xfrm>
            <a:off x="381000" y="1600200"/>
            <a:ext cx="8464550" cy="4800600"/>
          </a:xfrm>
        </p:spPr>
        <p:txBody>
          <a:bodyPr/>
          <a:lstStyle/>
          <a:p>
            <a:pPr>
              <a:buClr>
                <a:srgbClr val="FFFF00"/>
              </a:buClr>
              <a:defRPr/>
            </a:pPr>
            <a:r>
              <a:rPr lang="en-US" u="sng" dirty="0" smtClean="0">
                <a:solidFill>
                  <a:schemeClr val="tx2">
                    <a:lumMod val="50000"/>
                  </a:schemeClr>
                </a:solidFill>
              </a:rPr>
              <a:t>Exploring </a:t>
            </a:r>
            <a:r>
              <a:rPr lang="en-US" u="sng" dirty="0" smtClean="0">
                <a:solidFill>
                  <a:srgbClr val="FF0000"/>
                </a:solidFill>
              </a:rPr>
              <a:t>ambivalence</a:t>
            </a:r>
            <a:r>
              <a:rPr lang="en-US" u="sng" dirty="0" smtClean="0">
                <a:solidFill>
                  <a:schemeClr val="tx2">
                    <a:lumMod val="50000"/>
                  </a:schemeClr>
                </a:solidFill>
              </a:rPr>
              <a:t> (pt  feels understood / accepted)= fastest way to resolve it!!!</a:t>
            </a:r>
          </a:p>
          <a:p>
            <a:pPr>
              <a:buClr>
                <a:srgbClr val="FFFF00"/>
              </a:buClr>
              <a:defRPr/>
            </a:pPr>
            <a:endParaRPr lang="en-US" u="sng" dirty="0" smtClean="0">
              <a:solidFill>
                <a:srgbClr val="FFFF00"/>
              </a:solidFill>
            </a:endParaRPr>
          </a:p>
          <a:p>
            <a:pPr>
              <a:buClr>
                <a:srgbClr val="FF0000"/>
              </a:buClr>
              <a:defRPr/>
            </a:pPr>
            <a:r>
              <a:rPr lang="en-US" dirty="0" smtClean="0"/>
              <a:t>Best strategy to elicit Change talk: </a:t>
            </a:r>
            <a:r>
              <a:rPr lang="en-US" u="sng" dirty="0" smtClean="0">
                <a:solidFill>
                  <a:schemeClr val="tx1">
                    <a:lumMod val="95000"/>
                  </a:schemeClr>
                </a:solidFill>
              </a:rPr>
              <a:t>ASK!!</a:t>
            </a:r>
            <a:r>
              <a:rPr lang="en-US" u="sng" dirty="0" smtClean="0">
                <a:solidFill>
                  <a:srgbClr val="008000"/>
                </a:solidFill>
              </a:rPr>
              <a:t> </a:t>
            </a:r>
          </a:p>
          <a:p>
            <a:pPr>
              <a:buClr>
                <a:srgbClr val="FFFF00"/>
              </a:buClr>
              <a:defRPr/>
            </a:pPr>
            <a:r>
              <a:rPr lang="en-US" dirty="0" smtClean="0"/>
              <a:t>Hear </a:t>
            </a:r>
            <a:r>
              <a:rPr lang="en-US" dirty="0" smtClean="0">
                <a:solidFill>
                  <a:schemeClr val="tx2">
                    <a:lumMod val="50000"/>
                  </a:schemeClr>
                </a:solidFill>
              </a:rPr>
              <a:t>change talk- </a:t>
            </a:r>
            <a:r>
              <a:rPr lang="en-US" u="sng" dirty="0" smtClean="0">
                <a:solidFill>
                  <a:schemeClr val="tx2">
                    <a:lumMod val="50000"/>
                  </a:schemeClr>
                </a:solidFill>
              </a:rPr>
              <a:t>summarize it </a:t>
            </a:r>
            <a:r>
              <a:rPr lang="en-US" u="sng" dirty="0" smtClean="0"/>
              <a:t>-</a:t>
            </a:r>
            <a:r>
              <a:rPr lang="en-US" u="sng" dirty="0" err="1" smtClean="0"/>
              <a:t>pt</a:t>
            </a:r>
            <a:r>
              <a:rPr lang="en-US" u="sng" dirty="0" smtClean="0"/>
              <a:t> hears x2</a:t>
            </a:r>
          </a:p>
          <a:p>
            <a:pPr>
              <a:buClr>
                <a:srgbClr val="FFFF00"/>
              </a:buClr>
              <a:defRPr/>
            </a:pPr>
            <a:endParaRPr lang="en-US" u="sng" dirty="0" smtClean="0"/>
          </a:p>
          <a:p>
            <a:pPr>
              <a:buClr>
                <a:srgbClr val="FFFF00"/>
              </a:buClr>
              <a:defRPr/>
            </a:pPr>
            <a:r>
              <a:rPr lang="en-US" dirty="0" smtClean="0"/>
              <a:t>Hearing </a:t>
            </a:r>
            <a:r>
              <a:rPr lang="en-US" dirty="0" smtClean="0">
                <a:solidFill>
                  <a:schemeClr val="tx1">
                    <a:lumMod val="95000"/>
                  </a:schemeClr>
                </a:solidFill>
              </a:rPr>
              <a:t>“Status quo talk” = </a:t>
            </a:r>
            <a:r>
              <a:rPr lang="en-US" u="sng" dirty="0" smtClean="0">
                <a:solidFill>
                  <a:srgbClr val="FF0000"/>
                </a:solidFill>
              </a:rPr>
              <a:t>signal to change strategies.  Explore their “options!”</a:t>
            </a:r>
          </a:p>
        </p:txBody>
      </p:sp>
    </p:spTree>
    <p:custDataLst>
      <p:tags r:id="rId1"/>
    </p:custDataLst>
    <p:extLst>
      <p:ext uri="{BB962C8B-B14F-4D97-AF65-F5344CB8AC3E}">
        <p14:creationId xmlns:p14="http://schemas.microsoft.com/office/powerpoint/2010/main" val="33858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Moving on to each Unique Individual</a:t>
            </a:r>
            <a:endParaRPr lang="en-US" dirty="0"/>
          </a:p>
        </p:txBody>
      </p:sp>
      <p:pic>
        <p:nvPicPr>
          <p:cNvPr id="4" name="Picture 3"/>
          <p:cNvPicPr>
            <a:picLocks noChangeAspect="1"/>
          </p:cNvPicPr>
          <p:nvPr/>
        </p:nvPicPr>
        <p:blipFill>
          <a:blip r:embed="rId3"/>
          <a:stretch>
            <a:fillRect/>
          </a:stretch>
        </p:blipFill>
        <p:spPr>
          <a:xfrm>
            <a:off x="1447800" y="1371600"/>
            <a:ext cx="6431397" cy="4327895"/>
          </a:xfrm>
          <a:prstGeom prst="rect">
            <a:avLst/>
          </a:prstGeom>
        </p:spPr>
      </p:pic>
    </p:spTree>
    <p:custDataLst>
      <p:tags r:id="rId1"/>
    </p:custDataLst>
    <p:extLst>
      <p:ext uri="{BB962C8B-B14F-4D97-AF65-F5344CB8AC3E}">
        <p14:creationId xmlns:p14="http://schemas.microsoft.com/office/powerpoint/2010/main" val="6085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p:txBody>
          <a:bodyPr/>
          <a:lstStyle/>
          <a:p>
            <a:pPr eaLnBrk="1" hangingPunct="1">
              <a:defRPr/>
            </a:pPr>
            <a:r>
              <a:rPr lang="en-US" u="sng" smtClean="0"/>
              <a:t>Roll with Resistance</a:t>
            </a:r>
            <a:endParaRPr lang="en-US" smtClean="0"/>
          </a:p>
        </p:txBody>
      </p:sp>
      <p:sp>
        <p:nvSpPr>
          <p:cNvPr id="239619" name="Rectangle 3"/>
          <p:cNvSpPr>
            <a:spLocks noGrp="1" noRot="1" noChangeArrowheads="1"/>
          </p:cNvSpPr>
          <p:nvPr>
            <p:ph type="body" idx="1"/>
          </p:nvPr>
        </p:nvSpPr>
        <p:spPr/>
        <p:txBody>
          <a:bodyPr/>
          <a:lstStyle/>
          <a:p>
            <a:pPr eaLnBrk="1" hangingPunct="1">
              <a:buFont typeface="Wingdings" charset="2"/>
              <a:buBlip>
                <a:blip r:embed="rId3"/>
              </a:buBlip>
              <a:defRPr/>
            </a:pPr>
            <a:r>
              <a:rPr lang="en-US" dirty="0" smtClean="0"/>
              <a:t>Make suggestions…invite client to consider other perspectives.</a:t>
            </a:r>
          </a:p>
          <a:p>
            <a:pPr eaLnBrk="1" hangingPunct="1">
              <a:buFont typeface="Wingdings" charset="2"/>
              <a:buBlip>
                <a:blip r:embed="rId3"/>
              </a:buBlip>
              <a:defRPr/>
            </a:pPr>
            <a:endParaRPr lang="en-US" dirty="0" smtClean="0"/>
          </a:p>
          <a:p>
            <a:pPr eaLnBrk="1" hangingPunct="1">
              <a:buFont typeface="Wingdings" charset="2"/>
              <a:buBlip>
                <a:blip r:embed="rId3"/>
              </a:buBlip>
              <a:defRPr/>
            </a:pPr>
            <a:r>
              <a:rPr lang="en-US" dirty="0" smtClean="0"/>
              <a:t>Shift focus ...       Reframe...</a:t>
            </a:r>
          </a:p>
          <a:p>
            <a:pPr eaLnBrk="1" hangingPunct="1">
              <a:buFont typeface="Wingdings" charset="2"/>
              <a:buNone/>
              <a:defRPr/>
            </a:pPr>
            <a:endParaRPr lang="en-US" dirty="0" smtClean="0"/>
          </a:p>
          <a:p>
            <a:pPr eaLnBrk="1" hangingPunct="1">
              <a:buFont typeface="Wingdings" charset="2"/>
              <a:buBlip>
                <a:blip r:embed="rId3"/>
              </a:buBlip>
              <a:defRPr/>
            </a:pPr>
            <a:r>
              <a:rPr lang="en-US" dirty="0" smtClean="0"/>
              <a:t>Emphasize personal choice and control</a:t>
            </a:r>
            <a:r>
              <a:rPr lang="en-US" b="1" i="1" dirty="0" smtClean="0"/>
              <a:t> “what change do </a:t>
            </a:r>
            <a:r>
              <a:rPr lang="en-US" b="1" i="1" u="sng" dirty="0" smtClean="0"/>
              <a:t>you</a:t>
            </a:r>
            <a:r>
              <a:rPr lang="en-US" b="1" i="1" dirty="0" smtClean="0"/>
              <a:t> feel open to making???”</a:t>
            </a:r>
          </a:p>
        </p:txBody>
      </p:sp>
    </p:spTree>
    <p:custDataLst>
      <p:tags r:id="rId1"/>
    </p:custDataLst>
    <p:extLst>
      <p:ext uri="{BB962C8B-B14F-4D97-AF65-F5344CB8AC3E}">
        <p14:creationId xmlns:p14="http://schemas.microsoft.com/office/powerpoint/2010/main" val="298597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p:cTn id="7" dur="1000" fill="hold"/>
                                        <p:tgtEl>
                                          <p:spTgt spid="239618"/>
                                        </p:tgtEl>
                                        <p:attrNameLst>
                                          <p:attrName>ppt_w</p:attrName>
                                        </p:attrNameLst>
                                      </p:cBhvr>
                                      <p:tavLst>
                                        <p:tav tm="0">
                                          <p:val>
                                            <p:fltVal val="0"/>
                                          </p:val>
                                        </p:tav>
                                        <p:tav tm="100000">
                                          <p:val>
                                            <p:strVal val="#ppt_w"/>
                                          </p:val>
                                        </p:tav>
                                      </p:tavLst>
                                    </p:anim>
                                    <p:anim calcmode="lin" valueType="num">
                                      <p:cBhvr>
                                        <p:cTn id="8" dur="1000" fill="hold"/>
                                        <p:tgtEl>
                                          <p:spTgt spid="239618"/>
                                        </p:tgtEl>
                                        <p:attrNameLst>
                                          <p:attrName>ppt_h</p:attrName>
                                        </p:attrNameLst>
                                      </p:cBhvr>
                                      <p:tavLst>
                                        <p:tav tm="0">
                                          <p:val>
                                            <p:fltVal val="0"/>
                                          </p:val>
                                        </p:tav>
                                        <p:tav tm="100000">
                                          <p:val>
                                            <p:strVal val="#ppt_h"/>
                                          </p:val>
                                        </p:tav>
                                      </p:tavLst>
                                    </p:anim>
                                    <p:anim calcmode="lin" valueType="num">
                                      <p:cBhvr>
                                        <p:cTn id="9" dur="1000" fill="hold"/>
                                        <p:tgtEl>
                                          <p:spTgt spid="2396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96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961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96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9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nimBg="1" autoUpdateAnimBg="0"/>
      <p:bldP spid="23961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219200"/>
          </a:xfrm>
        </p:spPr>
        <p:txBody>
          <a:bodyPr anchor="ctr">
            <a:normAutofit fontScale="90000"/>
          </a:bodyPr>
          <a:lstStyle/>
          <a:p>
            <a:pPr>
              <a:defRPr/>
            </a:pPr>
            <a:r>
              <a:rPr lang="en-US" dirty="0" smtClean="0"/>
              <a:t>Central Concepts of Motivational Counseling</a:t>
            </a:r>
          </a:p>
        </p:txBody>
      </p:sp>
      <p:sp>
        <p:nvSpPr>
          <p:cNvPr id="3" name="Content Placeholder 2"/>
          <p:cNvSpPr>
            <a:spLocks noGrp="1"/>
          </p:cNvSpPr>
          <p:nvPr>
            <p:ph idx="1"/>
          </p:nvPr>
        </p:nvSpPr>
        <p:spPr>
          <a:xfrm>
            <a:off x="457200" y="1463040"/>
            <a:ext cx="8229600" cy="4937760"/>
          </a:xfrm>
        </p:spPr>
        <p:txBody>
          <a:bodyPr/>
          <a:lstStyle/>
          <a:p>
            <a:pPr>
              <a:buClr>
                <a:srgbClr val="CCFFCC"/>
              </a:buClr>
              <a:defRPr/>
            </a:pPr>
            <a:r>
              <a:rPr lang="en-US" u="sng" dirty="0" smtClean="0"/>
              <a:t>Motivation to </a:t>
            </a:r>
            <a:r>
              <a:rPr lang="en-US" u="sng" dirty="0" smtClean="0">
                <a:solidFill>
                  <a:schemeClr val="tx2">
                    <a:lumMod val="50000"/>
                  </a:schemeClr>
                </a:solidFill>
              </a:rPr>
              <a:t>change </a:t>
            </a:r>
            <a:r>
              <a:rPr lang="en-US" dirty="0" smtClean="0">
                <a:solidFill>
                  <a:schemeClr val="tx2">
                    <a:lumMod val="50000"/>
                  </a:schemeClr>
                </a:solidFill>
              </a:rPr>
              <a:t>= from the patient</a:t>
            </a:r>
          </a:p>
          <a:p>
            <a:pPr>
              <a:buClr>
                <a:srgbClr val="CCFFCC"/>
              </a:buClr>
              <a:defRPr/>
            </a:pPr>
            <a:endParaRPr lang="en-US" dirty="0" smtClean="0"/>
          </a:p>
          <a:p>
            <a:pPr>
              <a:buClr>
                <a:srgbClr val="FFFF00"/>
              </a:buClr>
              <a:defRPr/>
            </a:pPr>
            <a:r>
              <a:rPr lang="en-US" dirty="0" smtClean="0"/>
              <a:t>Change is the </a:t>
            </a:r>
            <a:r>
              <a:rPr lang="en-US" u="sng" dirty="0" smtClean="0">
                <a:solidFill>
                  <a:schemeClr val="tx2">
                    <a:lumMod val="50000"/>
                  </a:schemeClr>
                </a:solidFill>
              </a:rPr>
              <a:t>pts’ responsibility</a:t>
            </a:r>
          </a:p>
          <a:p>
            <a:pPr>
              <a:buClr>
                <a:srgbClr val="FFFF00"/>
              </a:buClr>
              <a:defRPr/>
            </a:pPr>
            <a:endParaRPr lang="en-US" u="sng" dirty="0" smtClean="0">
              <a:solidFill>
                <a:schemeClr val="tx2">
                  <a:lumMod val="50000"/>
                </a:schemeClr>
              </a:solidFill>
            </a:endParaRPr>
          </a:p>
          <a:p>
            <a:pPr>
              <a:buClr>
                <a:srgbClr val="FFFF00"/>
              </a:buClr>
              <a:defRPr/>
            </a:pPr>
            <a:r>
              <a:rPr lang="en-US" u="sng" dirty="0" smtClean="0">
                <a:solidFill>
                  <a:schemeClr val="tx2">
                    <a:lumMod val="50000"/>
                  </a:schemeClr>
                </a:solidFill>
              </a:rPr>
              <a:t>Direct persuasion is counterproductive!</a:t>
            </a:r>
          </a:p>
          <a:p>
            <a:pPr>
              <a:buClr>
                <a:srgbClr val="FFFF00"/>
              </a:buClr>
              <a:defRPr/>
            </a:pPr>
            <a:endParaRPr lang="en-US" u="sng" dirty="0" smtClean="0">
              <a:solidFill>
                <a:schemeClr val="tx2">
                  <a:lumMod val="50000"/>
                </a:schemeClr>
              </a:solidFill>
            </a:endParaRPr>
          </a:p>
          <a:p>
            <a:pPr>
              <a:buClr>
                <a:srgbClr val="FFFF00"/>
              </a:buClr>
              <a:defRPr/>
            </a:pPr>
            <a:r>
              <a:rPr lang="en-US" dirty="0" smtClean="0"/>
              <a:t>MC style </a:t>
            </a:r>
            <a:r>
              <a:rPr lang="en-US" u="sng" dirty="0" smtClean="0">
                <a:solidFill>
                  <a:schemeClr val="tx2">
                    <a:lumMod val="50000"/>
                  </a:schemeClr>
                </a:solidFill>
              </a:rPr>
              <a:t>is quiet and eliciting </a:t>
            </a:r>
            <a:r>
              <a:rPr lang="en-US" dirty="0" smtClean="0">
                <a:solidFill>
                  <a:schemeClr val="tx2">
                    <a:lumMod val="50000"/>
                  </a:schemeClr>
                </a:solidFill>
              </a:rPr>
              <a:t>(pts=talking)</a:t>
            </a:r>
          </a:p>
          <a:p>
            <a:pPr>
              <a:buClr>
                <a:srgbClr val="FFFF00"/>
              </a:buClr>
              <a:defRPr/>
            </a:pPr>
            <a:r>
              <a:rPr lang="en-US" u="sng" dirty="0" smtClean="0">
                <a:solidFill>
                  <a:schemeClr val="tx2">
                    <a:lumMod val="50000"/>
                  </a:schemeClr>
                </a:solidFill>
              </a:rPr>
              <a:t>“Readiness</a:t>
            </a:r>
            <a:r>
              <a:rPr lang="en-US" dirty="0" smtClean="0">
                <a:solidFill>
                  <a:schemeClr val="tx2">
                    <a:lumMod val="50000"/>
                  </a:schemeClr>
                </a:solidFill>
              </a:rPr>
              <a:t>”- product of the interaction</a:t>
            </a:r>
          </a:p>
        </p:txBody>
      </p:sp>
    </p:spTree>
    <p:custDataLst>
      <p:tags r:id="rId1"/>
    </p:custDataLst>
    <p:extLst>
      <p:ext uri="{BB962C8B-B14F-4D97-AF65-F5344CB8AC3E}">
        <p14:creationId xmlns:p14="http://schemas.microsoft.com/office/powerpoint/2010/main" val="370531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355725"/>
          </a:xfrm>
        </p:spPr>
        <p:txBody>
          <a:bodyPr anchor="ctr">
            <a:normAutofit fontScale="90000"/>
          </a:bodyPr>
          <a:lstStyle/>
          <a:p>
            <a:pPr>
              <a:defRPr/>
            </a:pPr>
            <a:r>
              <a:rPr lang="en-US" dirty="0" smtClean="0"/>
              <a:t>So there you are… the perfect place, the right time…</a:t>
            </a:r>
          </a:p>
        </p:txBody>
      </p:sp>
      <p:sp>
        <p:nvSpPr>
          <p:cNvPr id="3" name="Content Placeholder 2"/>
          <p:cNvSpPr>
            <a:spLocks noGrp="1"/>
          </p:cNvSpPr>
          <p:nvPr>
            <p:ph idx="1"/>
          </p:nvPr>
        </p:nvSpPr>
        <p:spPr>
          <a:xfrm>
            <a:off x="685800" y="1905000"/>
            <a:ext cx="4343400" cy="4191000"/>
          </a:xfrm>
          <a:solidFill>
            <a:schemeClr val="accent1">
              <a:lumMod val="20000"/>
              <a:lumOff val="8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a:buFont typeface="Wingdings" charset="2"/>
              <a:buBlip>
                <a:blip r:embed="rId3"/>
              </a:buBlip>
              <a:defRPr/>
            </a:pPr>
            <a:r>
              <a:rPr lang="en-US" dirty="0" smtClean="0">
                <a:solidFill>
                  <a:srgbClr val="00004D"/>
                </a:solidFill>
              </a:rPr>
              <a:t>The Intentional, mindful, compassionate 		                  Listener that  you are </a:t>
            </a:r>
            <a:r>
              <a:rPr lang="en-US" sz="2400" dirty="0" smtClean="0">
                <a:solidFill>
                  <a:schemeClr val="bg2">
                    <a:lumMod val="50000"/>
                  </a:schemeClr>
                </a:solidFill>
              </a:rPr>
              <a:t>PLUS</a:t>
            </a:r>
            <a:r>
              <a:rPr lang="en-US" sz="4400" dirty="0">
                <a:solidFill>
                  <a:schemeClr val="bg2">
                    <a:lumMod val="50000"/>
                  </a:schemeClr>
                </a:solidFill>
              </a:rPr>
              <a:t/>
            </a:r>
            <a:br>
              <a:rPr lang="en-US" sz="4400" dirty="0">
                <a:solidFill>
                  <a:schemeClr val="bg2">
                    <a:lumMod val="50000"/>
                  </a:schemeClr>
                </a:solidFill>
              </a:rPr>
            </a:br>
            <a:r>
              <a:rPr lang="en-US" sz="4400" u="sng" dirty="0" smtClean="0">
                <a:solidFill>
                  <a:srgbClr val="FF0000"/>
                </a:solidFill>
              </a:rPr>
              <a:t>A  STRATEGY!</a:t>
            </a:r>
          </a:p>
          <a:p>
            <a:pPr>
              <a:buFont typeface="Wingdings" charset="2"/>
              <a:buBlip>
                <a:blip r:embed="rId3"/>
              </a:buBlip>
              <a:defRPr/>
            </a:pPr>
            <a:endParaRPr lang="en-US" dirty="0"/>
          </a:p>
        </p:txBody>
      </p:sp>
      <p:pic>
        <p:nvPicPr>
          <p:cNvPr id="5" name="Picture 4" descr="penguin fl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05000"/>
            <a:ext cx="355936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137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9" accel="50000" decel="50000" fill="hold" nodeType="clickEffect">
                                  <p:stCondLst>
                                    <p:cond delay="0"/>
                                  </p:stCondLst>
                                  <p:childTnLst>
                                    <p:anim calcmode="lin" valueType="num">
                                      <p:cBhvr additive="base">
                                        <p:cTn id="12" dur="3000"/>
                                        <p:tgtEl>
                                          <p:spTgt spid="5"/>
                                        </p:tgtEl>
                                        <p:attrNameLst>
                                          <p:attrName>ppt_x</p:attrName>
                                        </p:attrNameLst>
                                      </p:cBhvr>
                                      <p:tavLst>
                                        <p:tav tm="0">
                                          <p:val>
                                            <p:strVal val="ppt_x"/>
                                          </p:val>
                                        </p:tav>
                                        <p:tav tm="100000">
                                          <p:val>
                                            <p:strVal val="0-ppt_w/2"/>
                                          </p:val>
                                        </p:tav>
                                      </p:tavLst>
                                    </p:anim>
                                    <p:anim calcmode="lin" valueType="num">
                                      <p:cBhvr additive="base">
                                        <p:cTn id="13" dur="3000"/>
                                        <p:tgtEl>
                                          <p:spTgt spid="5"/>
                                        </p:tgtEl>
                                        <p:attrNameLst>
                                          <p:attrName>ppt_y</p:attrName>
                                        </p:attrNameLst>
                                      </p:cBhvr>
                                      <p:tavLst>
                                        <p:tav tm="0">
                                          <p:val>
                                            <p:strVal val="ppt_y"/>
                                          </p:val>
                                        </p:tav>
                                        <p:tav tm="100000">
                                          <p:val>
                                            <p:strVal val="0-ppt_h/2"/>
                                          </p:val>
                                        </p:tav>
                                      </p:tavLst>
                                    </p:anim>
                                    <p:set>
                                      <p:cBhvr>
                                        <p:cTn id="14"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p:txBody>
          <a:bodyPr/>
          <a:lstStyle/>
          <a:p>
            <a:pPr eaLnBrk="1" hangingPunct="1">
              <a:defRPr/>
            </a:pPr>
            <a:r>
              <a:rPr lang="en-US" u="sng" smtClean="0"/>
              <a:t>Support Self-Confidence</a:t>
            </a:r>
          </a:p>
        </p:txBody>
      </p:sp>
      <p:sp>
        <p:nvSpPr>
          <p:cNvPr id="240643" name="Rectangle 3"/>
          <p:cNvSpPr>
            <a:spLocks noGrp="1" noRot="1" noChangeArrowheads="1"/>
          </p:cNvSpPr>
          <p:nvPr>
            <p:ph type="body" idx="1"/>
          </p:nvPr>
        </p:nvSpPr>
        <p:spPr>
          <a:xfrm>
            <a:off x="457200" y="1219200"/>
            <a:ext cx="5562600" cy="4937760"/>
          </a:xfrm>
        </p:spPr>
        <p:txBody>
          <a:bodyPr/>
          <a:lstStyle/>
          <a:p>
            <a:pPr eaLnBrk="1" hangingPunct="1">
              <a:lnSpc>
                <a:spcPct val="90000"/>
              </a:lnSpc>
              <a:buFont typeface="Wingdings" charset="2"/>
              <a:buBlip>
                <a:blip r:embed="rId3"/>
              </a:buBlip>
              <a:defRPr/>
            </a:pPr>
            <a:r>
              <a:rPr lang="en-US" sz="3600" dirty="0" smtClean="0"/>
              <a:t>Support positive expectations for change…</a:t>
            </a:r>
          </a:p>
          <a:p>
            <a:pPr lvl="1" eaLnBrk="1" hangingPunct="1">
              <a:lnSpc>
                <a:spcPct val="90000"/>
              </a:lnSpc>
              <a:buFont typeface="Wingdings" charset="2"/>
              <a:buBlip>
                <a:blip r:embed="rId4"/>
              </a:buBlip>
              <a:defRPr/>
            </a:pPr>
            <a:r>
              <a:rPr lang="en-US" sz="2800" dirty="0" smtClean="0"/>
              <a:t> </a:t>
            </a:r>
            <a:r>
              <a:rPr lang="en-US" sz="2800" u="sng" dirty="0" smtClean="0"/>
              <a:t>emphasize</a:t>
            </a:r>
            <a:r>
              <a:rPr lang="en-US" sz="2800" dirty="0" smtClean="0"/>
              <a:t> *</a:t>
            </a:r>
            <a:r>
              <a:rPr lang="en-US" sz="2800" u="sng" dirty="0" smtClean="0"/>
              <a:t>personal</a:t>
            </a:r>
            <a:r>
              <a:rPr lang="en-US" sz="2800" dirty="0" smtClean="0"/>
              <a:t> responsibility, </a:t>
            </a:r>
          </a:p>
          <a:p>
            <a:pPr lvl="1" eaLnBrk="1" hangingPunct="1">
              <a:lnSpc>
                <a:spcPct val="90000"/>
              </a:lnSpc>
              <a:buFont typeface="Wingdings" charset="2"/>
              <a:buBlip>
                <a:blip r:embed="rId4"/>
              </a:buBlip>
              <a:defRPr/>
            </a:pPr>
            <a:r>
              <a:rPr lang="en-US" sz="2800" dirty="0" smtClean="0"/>
              <a:t>*</a:t>
            </a:r>
            <a:r>
              <a:rPr lang="en-US" sz="2800" u="sng" dirty="0" smtClean="0"/>
              <a:t>instill confidence</a:t>
            </a:r>
            <a:r>
              <a:rPr lang="en-US" sz="2800" dirty="0" smtClean="0"/>
              <a:t> and hope,</a:t>
            </a:r>
          </a:p>
          <a:p>
            <a:pPr lvl="1" eaLnBrk="1" hangingPunct="1">
              <a:lnSpc>
                <a:spcPct val="90000"/>
              </a:lnSpc>
              <a:buFont typeface="Wingdings" charset="2"/>
              <a:buBlip>
                <a:blip r:embed="rId4"/>
              </a:buBlip>
              <a:defRPr/>
            </a:pPr>
            <a:r>
              <a:rPr lang="en-US" sz="2800" dirty="0" smtClean="0"/>
              <a:t>* </a:t>
            </a:r>
            <a:r>
              <a:rPr lang="en-US" sz="2800" u="sng" dirty="0" smtClean="0"/>
              <a:t>increase</a:t>
            </a:r>
            <a:r>
              <a:rPr lang="en-US" sz="2800" dirty="0" smtClean="0"/>
              <a:t> </a:t>
            </a:r>
            <a:r>
              <a:rPr lang="en-US" sz="2800" u="sng" dirty="0" smtClean="0"/>
              <a:t>sense</a:t>
            </a:r>
            <a:r>
              <a:rPr lang="en-US" sz="2800" dirty="0" smtClean="0"/>
              <a:t> of ability to cope.</a:t>
            </a:r>
          </a:p>
          <a:p>
            <a:pPr lvl="1" eaLnBrk="1" hangingPunct="1">
              <a:lnSpc>
                <a:spcPct val="90000"/>
              </a:lnSpc>
              <a:buFont typeface="Wingdings" charset="2"/>
              <a:buNone/>
              <a:defRPr/>
            </a:pPr>
            <a:endParaRPr lang="en-US" sz="2800" dirty="0" smtClean="0"/>
          </a:p>
          <a:p>
            <a:pPr lvl="1" eaLnBrk="1" hangingPunct="1">
              <a:lnSpc>
                <a:spcPct val="90000"/>
              </a:lnSpc>
              <a:buFont typeface="Wingdings" charset="2"/>
              <a:buNone/>
              <a:defRPr/>
            </a:pPr>
            <a:r>
              <a:rPr lang="en-US" dirty="0" smtClean="0"/>
              <a:t>  </a:t>
            </a:r>
            <a:r>
              <a:rPr lang="en-US" i="1" dirty="0" smtClean="0"/>
              <a:t>“From what you’ve told me about your past successes…it really seems like you can do this!”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95400"/>
            <a:ext cx="2667000" cy="192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2560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5175" cy="1524000"/>
          </a:xfrm>
        </p:spPr>
        <p:txBody>
          <a:bodyPr anchor="ctr">
            <a:normAutofit/>
          </a:bodyPr>
          <a:lstStyle/>
          <a:p>
            <a:pPr>
              <a:defRPr/>
            </a:pPr>
            <a:r>
              <a:rPr lang="en-US" b="1" dirty="0"/>
              <a:t>7 Steps for doing Behavior Change Counseling</a:t>
            </a:r>
            <a:endParaRPr lang="en-US" dirty="0" smtClean="0"/>
          </a:p>
        </p:txBody>
      </p:sp>
      <p:sp>
        <p:nvSpPr>
          <p:cNvPr id="3" name="Content Placeholder 2"/>
          <p:cNvSpPr>
            <a:spLocks noGrp="1"/>
          </p:cNvSpPr>
          <p:nvPr>
            <p:ph idx="1"/>
          </p:nvPr>
        </p:nvSpPr>
        <p:spPr>
          <a:xfrm>
            <a:off x="534987" y="1905000"/>
            <a:ext cx="8229600" cy="5318760"/>
          </a:xfrm>
        </p:spPr>
        <p:txBody>
          <a:bodyPr/>
          <a:lstStyle/>
          <a:p>
            <a:pPr marL="0" indent="0">
              <a:buNone/>
              <a:defRPr/>
            </a:pPr>
            <a:endParaRPr lang="en-US" b="1" dirty="0" smtClean="0"/>
          </a:p>
          <a:p>
            <a:pPr marL="0" indent="0">
              <a:buNone/>
              <a:defRPr/>
            </a:pPr>
            <a:r>
              <a:rPr lang="en-US" b="1" u="sng" dirty="0"/>
              <a:t>1. Choose one</a:t>
            </a:r>
            <a:r>
              <a:rPr lang="en-US" b="1" dirty="0"/>
              <a:t> area </a:t>
            </a:r>
            <a:r>
              <a:rPr lang="en-US" b="1" u="sng" dirty="0"/>
              <a:t>together</a:t>
            </a:r>
            <a:r>
              <a:rPr lang="en-US" b="1" dirty="0" smtClean="0"/>
              <a:t> </a:t>
            </a:r>
          </a:p>
          <a:p>
            <a:pPr marL="0" indent="0">
              <a:buNone/>
              <a:defRPr/>
            </a:pPr>
            <a:r>
              <a:rPr lang="en-US" b="1" dirty="0"/>
              <a:t>S</a:t>
            </a:r>
            <a:r>
              <a:rPr lang="en-US" b="1" dirty="0" smtClean="0"/>
              <a:t>elect a topic the pt. is interested in… why are they there??</a:t>
            </a:r>
          </a:p>
          <a:p>
            <a:pPr>
              <a:buFont typeface="Wingdings" charset="2"/>
              <a:buBlip>
                <a:blip r:embed="rId3"/>
              </a:buBlip>
              <a:defRPr/>
            </a:pPr>
            <a:endParaRPr lang="en-US" b="1" dirty="0" smtClean="0"/>
          </a:p>
        </p:txBody>
      </p:sp>
    </p:spTree>
    <p:custDataLst>
      <p:tags r:id="rId1"/>
    </p:custDataLst>
    <p:extLst>
      <p:ext uri="{BB962C8B-B14F-4D97-AF65-F5344CB8AC3E}">
        <p14:creationId xmlns:p14="http://schemas.microsoft.com/office/powerpoint/2010/main" val="20309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chor="ctr">
            <a:normAutofit/>
          </a:bodyPr>
          <a:lstStyle/>
          <a:p>
            <a:pPr>
              <a:defRPr/>
            </a:pPr>
            <a:r>
              <a:rPr lang="en-US" b="1" u="sng" dirty="0" smtClean="0"/>
              <a:t>2. </a:t>
            </a:r>
            <a:r>
              <a:rPr lang="en-US" b="1" u="sng" dirty="0" smtClean="0">
                <a:solidFill>
                  <a:schemeClr val="tx2">
                    <a:lumMod val="50000"/>
                  </a:schemeClr>
                </a:solidFill>
              </a:rPr>
              <a:t>CHANGE TALK+++</a:t>
            </a:r>
            <a:endParaRPr lang="en-US" dirty="0" smtClean="0">
              <a:solidFill>
                <a:schemeClr val="tx2">
                  <a:lumMod val="50000"/>
                </a:schemeClr>
              </a:solidFill>
            </a:endParaRPr>
          </a:p>
        </p:txBody>
      </p:sp>
      <p:sp>
        <p:nvSpPr>
          <p:cNvPr id="3" name="Content Placeholder 2"/>
          <p:cNvSpPr>
            <a:spLocks noGrp="1"/>
          </p:cNvSpPr>
          <p:nvPr>
            <p:ph idx="1"/>
          </p:nvPr>
        </p:nvSpPr>
        <p:spPr>
          <a:xfrm>
            <a:off x="533400" y="1752600"/>
            <a:ext cx="8312150" cy="4343400"/>
          </a:xfrm>
        </p:spPr>
        <p:txBody>
          <a:bodyPr/>
          <a:lstStyle/>
          <a:p>
            <a:pPr marL="514350" indent="-514350">
              <a:buFont typeface="Wingdings" charset="2"/>
              <a:buNone/>
              <a:defRPr/>
            </a:pPr>
            <a:endParaRPr lang="en-US" b="1" dirty="0" smtClean="0"/>
          </a:p>
          <a:p>
            <a:pPr marL="514350" indent="-514350">
              <a:buFont typeface="Wingdings" charset="2"/>
              <a:buNone/>
              <a:defRPr/>
            </a:pPr>
            <a:r>
              <a:rPr lang="en-US" b="1" dirty="0" smtClean="0"/>
              <a:t> </a:t>
            </a:r>
          </a:p>
        </p:txBody>
      </p:sp>
      <p:sp>
        <p:nvSpPr>
          <p:cNvPr id="50180" name="TextBox 3"/>
          <p:cNvSpPr txBox="1">
            <a:spLocks noChangeArrowheads="1"/>
          </p:cNvSpPr>
          <p:nvPr/>
        </p:nvSpPr>
        <p:spPr bwMode="auto">
          <a:xfrm>
            <a:off x="457200" y="1200477"/>
            <a:ext cx="82296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sz="3400" b="1" dirty="0" smtClean="0"/>
              <a:t>Get </a:t>
            </a:r>
            <a:r>
              <a:rPr lang="en-US" sz="3400" b="1" dirty="0"/>
              <a:t>Patient’s perspective on </a:t>
            </a:r>
            <a:r>
              <a:rPr lang="en-US" sz="3400" b="1" u="sng" dirty="0"/>
              <a:t>this</a:t>
            </a:r>
            <a:r>
              <a:rPr lang="en-US" sz="3400" b="1" dirty="0"/>
              <a:t> area </a:t>
            </a:r>
            <a:r>
              <a:rPr lang="en-US" sz="3400" b="1" dirty="0" smtClean="0"/>
              <a:t>(really </a:t>
            </a:r>
            <a:r>
              <a:rPr lang="en-US" sz="3400" b="1" dirty="0"/>
              <a:t>listen for </a:t>
            </a:r>
            <a:r>
              <a:rPr lang="en-US" sz="3400" b="1" u="sng" dirty="0">
                <a:solidFill>
                  <a:schemeClr val="tx2">
                    <a:lumMod val="50000"/>
                  </a:schemeClr>
                </a:solidFill>
              </a:rPr>
              <a:t>CHANGE TALK</a:t>
            </a:r>
            <a:r>
              <a:rPr lang="en-US" sz="3400" b="1" dirty="0" smtClean="0">
                <a:solidFill>
                  <a:schemeClr val="tx2">
                    <a:lumMod val="50000"/>
                  </a:schemeClr>
                </a:solidFill>
              </a:rPr>
              <a:t>!)</a:t>
            </a:r>
            <a:endParaRPr lang="en-US" sz="3400" b="1" dirty="0">
              <a:solidFill>
                <a:schemeClr val="tx2">
                  <a:lumMod val="50000"/>
                </a:schemeClr>
              </a:solidFill>
            </a:endParaRPr>
          </a:p>
          <a:p>
            <a:endParaRPr lang="en-US" sz="2400" b="1" u="sng" dirty="0">
              <a:solidFill>
                <a:srgbClr val="008000"/>
              </a:solidFill>
            </a:endParaRPr>
          </a:p>
          <a:p>
            <a:r>
              <a:rPr lang="en-US" sz="2200" b="1" i="1" dirty="0"/>
              <a:t>“I’m really ready to lose wt. to get my Diabetes under control, I want to be able to really move- have some get up and go … just don’t put me on any medicine!”…</a:t>
            </a:r>
          </a:p>
          <a:p>
            <a:r>
              <a:rPr lang="en-US" sz="2200" b="1" i="1" dirty="0"/>
              <a:t>	</a:t>
            </a:r>
          </a:p>
          <a:p>
            <a:r>
              <a:rPr lang="en-US" sz="2200" b="1" u="sng" dirty="0"/>
              <a:t>discuss:  what’s happened in the past… and why they are so interested at this point- in </a:t>
            </a:r>
            <a:r>
              <a:rPr lang="en-US" sz="2200" b="1" u="sng" dirty="0">
                <a:solidFill>
                  <a:schemeClr val="tx2">
                    <a:lumMod val="50000"/>
                  </a:schemeClr>
                </a:solidFill>
              </a:rPr>
              <a:t>change:+++</a:t>
            </a:r>
            <a:endParaRPr lang="en-US" sz="2200" b="1" dirty="0">
              <a:solidFill>
                <a:schemeClr val="tx2">
                  <a:lumMod val="50000"/>
                </a:schemeClr>
              </a:solidFill>
            </a:endParaRPr>
          </a:p>
          <a:p>
            <a:r>
              <a:rPr lang="en-US" sz="2200" b="1" dirty="0">
                <a:solidFill>
                  <a:schemeClr val="tx2">
                    <a:lumMod val="50000"/>
                  </a:schemeClr>
                </a:solidFill>
              </a:rPr>
              <a:t>	 </a:t>
            </a:r>
          </a:p>
          <a:p>
            <a:r>
              <a:rPr lang="en-US" sz="2200" b="1" dirty="0">
                <a:solidFill>
                  <a:schemeClr val="tx2">
                    <a:lumMod val="50000"/>
                  </a:schemeClr>
                </a:solidFill>
              </a:rPr>
              <a:t>Use a RULER or gauge…</a:t>
            </a:r>
          </a:p>
          <a:p>
            <a:r>
              <a:rPr lang="en-US" sz="2400" b="1" dirty="0"/>
              <a:t> </a:t>
            </a:r>
          </a:p>
        </p:txBody>
      </p:sp>
    </p:spTree>
    <p:custDataLst>
      <p:tags r:id="rId1"/>
    </p:custDataLst>
    <p:extLst>
      <p:ext uri="{BB962C8B-B14F-4D97-AF65-F5344CB8AC3E}">
        <p14:creationId xmlns:p14="http://schemas.microsoft.com/office/powerpoint/2010/main" val="305629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chor="ctr">
            <a:normAutofit/>
          </a:bodyPr>
          <a:lstStyle/>
          <a:p>
            <a:pPr>
              <a:defRPr/>
            </a:pPr>
            <a:r>
              <a:rPr lang="en-US" b="1" u="sng" dirty="0" smtClean="0"/>
              <a:t>2. </a:t>
            </a:r>
            <a:r>
              <a:rPr lang="en-US" b="1" u="sng" dirty="0" smtClean="0">
                <a:solidFill>
                  <a:schemeClr val="tx2">
                    <a:lumMod val="50000"/>
                  </a:schemeClr>
                </a:solidFill>
              </a:rPr>
              <a:t>CHANGE TALK  </a:t>
            </a:r>
            <a:r>
              <a:rPr lang="en-US" sz="2400" b="1" u="sng" dirty="0" smtClean="0">
                <a:solidFill>
                  <a:schemeClr val="tx2">
                    <a:lumMod val="50000"/>
                  </a:schemeClr>
                </a:solidFill>
              </a:rPr>
              <a:t>(cont.)</a:t>
            </a:r>
            <a:endParaRPr lang="en-US" dirty="0" smtClean="0">
              <a:solidFill>
                <a:schemeClr val="tx2">
                  <a:lumMod val="50000"/>
                </a:schemeClr>
              </a:solidFill>
            </a:endParaRPr>
          </a:p>
        </p:txBody>
      </p:sp>
      <p:sp>
        <p:nvSpPr>
          <p:cNvPr id="3" name="Content Placeholder 2"/>
          <p:cNvSpPr>
            <a:spLocks noGrp="1"/>
          </p:cNvSpPr>
          <p:nvPr>
            <p:ph idx="1"/>
          </p:nvPr>
        </p:nvSpPr>
        <p:spPr>
          <a:xfrm>
            <a:off x="533400" y="1752600"/>
            <a:ext cx="8312150" cy="4343400"/>
          </a:xfrm>
        </p:spPr>
        <p:txBody>
          <a:bodyPr/>
          <a:lstStyle/>
          <a:p>
            <a:pPr marL="514350" indent="-514350">
              <a:buFont typeface="Wingdings" charset="2"/>
              <a:buNone/>
              <a:defRPr/>
            </a:pPr>
            <a:endParaRPr lang="en-US" b="1" dirty="0" smtClean="0"/>
          </a:p>
          <a:p>
            <a:pPr marL="514350" indent="-514350">
              <a:buFont typeface="Wingdings" charset="2"/>
              <a:buNone/>
              <a:defRPr/>
            </a:pPr>
            <a:r>
              <a:rPr lang="en-US" b="1" dirty="0" smtClean="0"/>
              <a:t> </a:t>
            </a:r>
          </a:p>
        </p:txBody>
      </p:sp>
      <p:sp>
        <p:nvSpPr>
          <p:cNvPr id="51204" name="TextBox 3"/>
          <p:cNvSpPr txBox="1">
            <a:spLocks noChangeArrowheads="1"/>
          </p:cNvSpPr>
          <p:nvPr/>
        </p:nvSpPr>
        <p:spPr bwMode="auto">
          <a:xfrm>
            <a:off x="1477504" y="1219200"/>
            <a:ext cx="763633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sz="2400" b="1" dirty="0"/>
          </a:p>
          <a:p>
            <a:r>
              <a:rPr lang="en-US" sz="2400" b="1" dirty="0"/>
              <a:t>Use a RULER or gauge…</a:t>
            </a:r>
          </a:p>
          <a:p>
            <a:r>
              <a:rPr lang="en-US" sz="2400" b="1" dirty="0"/>
              <a:t> </a:t>
            </a:r>
          </a:p>
          <a:p>
            <a:pPr>
              <a:buFont typeface="Arial" panose="020B0604020202020204" pitchFamily="34" charset="0"/>
              <a:buChar char="•"/>
            </a:pPr>
            <a:r>
              <a:rPr lang="en-US" sz="2800" b="1" u="sng" dirty="0" smtClean="0"/>
              <a:t>How important is it FOR YOU</a:t>
            </a:r>
            <a:r>
              <a:rPr lang="en-US" sz="2800" b="1" dirty="0" smtClean="0"/>
              <a:t> to change (1-5)?</a:t>
            </a:r>
          </a:p>
          <a:p>
            <a:pPr>
              <a:buFont typeface="Arial" panose="020B0604020202020204" pitchFamily="34" charset="0"/>
              <a:buChar char="•"/>
            </a:pPr>
            <a:r>
              <a:rPr lang="en-US" sz="2800" b="1" u="sng" dirty="0" smtClean="0"/>
              <a:t>What would it take…</a:t>
            </a:r>
            <a:r>
              <a:rPr lang="en-US" sz="2800" b="1" dirty="0" smtClean="0"/>
              <a:t>?</a:t>
            </a:r>
          </a:p>
          <a:p>
            <a:pPr>
              <a:buFont typeface="Arial" panose="020B0604020202020204" pitchFamily="34" charset="0"/>
              <a:buChar char="•"/>
            </a:pPr>
            <a:r>
              <a:rPr lang="en-US" sz="2800" b="1" u="sng" dirty="0" smtClean="0">
                <a:solidFill>
                  <a:srgbClr val="FF0000"/>
                </a:solidFill>
              </a:rPr>
              <a:t>How strongly do you feel…</a:t>
            </a:r>
            <a:r>
              <a:rPr lang="en-US" sz="2800" b="1" dirty="0" smtClean="0"/>
              <a:t>?/</a:t>
            </a:r>
            <a:r>
              <a:rPr lang="en-US" sz="2800" b="1" dirty="0" smtClean="0">
                <a:solidFill>
                  <a:srgbClr val="FF0000"/>
                </a:solidFill>
              </a:rPr>
              <a:t>confidence</a:t>
            </a:r>
            <a:r>
              <a:rPr lang="en-US" sz="2800" b="1" dirty="0" smtClean="0"/>
              <a:t>?</a:t>
            </a:r>
          </a:p>
          <a:p>
            <a:pPr>
              <a:buFont typeface="Arial" panose="020B0604020202020204" pitchFamily="34" charset="0"/>
              <a:buChar char="•"/>
            </a:pPr>
            <a:r>
              <a:rPr lang="en-US" sz="2800" b="1" u="sng" dirty="0" smtClean="0"/>
              <a:t>What would get in your way</a:t>
            </a:r>
            <a:r>
              <a:rPr lang="en-US" sz="2800" b="1" dirty="0" smtClean="0"/>
              <a:t>?  (barriers)</a:t>
            </a:r>
          </a:p>
          <a:p>
            <a:pPr>
              <a:buFont typeface="Arial" panose="020B0604020202020204" pitchFamily="34" charset="0"/>
              <a:buChar char="•"/>
            </a:pPr>
            <a:r>
              <a:rPr lang="en-US" sz="2800" b="1" u="sng" dirty="0" smtClean="0"/>
              <a:t>What would it take…</a:t>
            </a:r>
            <a:r>
              <a:rPr lang="en-US" sz="2800" b="1" dirty="0" smtClean="0"/>
              <a:t>?</a:t>
            </a:r>
          </a:p>
          <a:p>
            <a:pPr>
              <a:buFont typeface="Arial" panose="020B0604020202020204" pitchFamily="34" charset="0"/>
              <a:buChar char="•"/>
            </a:pPr>
            <a:endParaRPr lang="en-US" sz="2400" b="1" dirty="0" smtClean="0"/>
          </a:p>
          <a:p>
            <a:r>
              <a:rPr lang="en-US" sz="3600" b="1" u="sng" dirty="0" smtClean="0"/>
              <a:t>1-</a:t>
            </a:r>
            <a:r>
              <a:rPr lang="en-US" sz="3600" b="1" u="sng" dirty="0"/>
              <a:t>--|---2---|---3--|---4--|---5	</a:t>
            </a:r>
            <a:endParaRPr lang="en-US" sz="3600" dirty="0"/>
          </a:p>
        </p:txBody>
      </p:sp>
      <p:sp>
        <p:nvSpPr>
          <p:cNvPr id="51205" name="4-Point Star 4"/>
          <p:cNvSpPr>
            <a:spLocks noChangeArrowheads="1"/>
          </p:cNvSpPr>
          <p:nvPr/>
        </p:nvSpPr>
        <p:spPr bwMode="auto">
          <a:xfrm>
            <a:off x="623806" y="1570326"/>
            <a:ext cx="533400" cy="457200"/>
          </a:xfrm>
          <a:prstGeom prst="star4">
            <a:avLst>
              <a:gd name="adj" fmla="val 12500"/>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1206" name="4-Point Star 5"/>
          <p:cNvSpPr>
            <a:spLocks noChangeArrowheads="1"/>
          </p:cNvSpPr>
          <p:nvPr/>
        </p:nvSpPr>
        <p:spPr bwMode="auto">
          <a:xfrm>
            <a:off x="623160" y="2350884"/>
            <a:ext cx="533400" cy="381000"/>
          </a:xfrm>
          <a:prstGeom prst="star4">
            <a:avLst>
              <a:gd name="adj" fmla="val 12500"/>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
        <p:nvSpPr>
          <p:cNvPr id="51207" name="4-Point Star 6"/>
          <p:cNvSpPr>
            <a:spLocks noChangeArrowheads="1"/>
          </p:cNvSpPr>
          <p:nvPr/>
        </p:nvSpPr>
        <p:spPr bwMode="auto">
          <a:xfrm>
            <a:off x="319652" y="5791200"/>
            <a:ext cx="685800" cy="304800"/>
          </a:xfrm>
          <a:prstGeom prst="star4">
            <a:avLst>
              <a:gd name="adj" fmla="val 12500"/>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p>
        </p:txBody>
      </p:sp>
    </p:spTree>
    <p:custDataLst>
      <p:tags r:id="rId1"/>
    </p:custDataLst>
    <p:extLst>
      <p:ext uri="{BB962C8B-B14F-4D97-AF65-F5344CB8AC3E}">
        <p14:creationId xmlns:p14="http://schemas.microsoft.com/office/powerpoint/2010/main" val="334003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defRPr/>
            </a:pPr>
            <a:r>
              <a:rPr lang="en-US" dirty="0" smtClean="0"/>
              <a:t>3. Summarizing</a:t>
            </a:r>
            <a:r>
              <a:rPr lang="en-US" dirty="0"/>
              <a:t> </a:t>
            </a:r>
            <a:r>
              <a:rPr lang="en-US" dirty="0" smtClean="0"/>
              <a:t>Change Talk</a:t>
            </a:r>
          </a:p>
        </p:txBody>
      </p:sp>
      <p:sp>
        <p:nvSpPr>
          <p:cNvPr id="3" name="Content Placeholder 2"/>
          <p:cNvSpPr>
            <a:spLocks noGrp="1"/>
          </p:cNvSpPr>
          <p:nvPr>
            <p:ph idx="1"/>
          </p:nvPr>
        </p:nvSpPr>
        <p:spPr>
          <a:xfrm>
            <a:off x="838200" y="1371600"/>
            <a:ext cx="7620000" cy="4724400"/>
          </a:xfrm>
        </p:spPr>
        <p:txBody>
          <a:bodyPr/>
          <a:lstStyle/>
          <a:p>
            <a:pPr>
              <a:buFont typeface="Wingdings" charset="2"/>
              <a:buBlip>
                <a:blip r:embed="rId3"/>
              </a:buBlip>
              <a:defRPr/>
            </a:pPr>
            <a:r>
              <a:rPr lang="en-US" b="1" dirty="0" smtClean="0"/>
              <a:t> </a:t>
            </a:r>
            <a:r>
              <a:rPr lang="en-US" sz="4000" b="1" i="1" u="sng" dirty="0" smtClean="0"/>
              <a:t>Summarize</a:t>
            </a:r>
            <a:r>
              <a:rPr lang="en-US" sz="4000" b="1" dirty="0" smtClean="0"/>
              <a:t> :</a:t>
            </a:r>
          </a:p>
          <a:p>
            <a:pPr lvl="1">
              <a:defRPr/>
            </a:pPr>
            <a:r>
              <a:rPr lang="en-US" sz="3200" b="1" dirty="0" smtClean="0"/>
              <a:t>Patient’s perspective and</a:t>
            </a:r>
          </a:p>
          <a:p>
            <a:pPr lvl="1">
              <a:buNone/>
              <a:defRPr/>
            </a:pPr>
            <a:endParaRPr lang="en-US" sz="3200" b="1" dirty="0" smtClean="0"/>
          </a:p>
          <a:p>
            <a:pPr lvl="1">
              <a:defRPr/>
            </a:pPr>
            <a:r>
              <a:rPr lang="en-US" sz="3200" b="1" u="sng" dirty="0" smtClean="0"/>
              <a:t>The Patient</a:t>
            </a:r>
            <a:r>
              <a:rPr lang="en-US" sz="3200" b="1" dirty="0" smtClean="0"/>
              <a:t> </a:t>
            </a:r>
            <a:r>
              <a:rPr lang="en-US" sz="3200" b="1" u="sng" dirty="0" smtClean="0">
                <a:solidFill>
                  <a:schemeClr val="accent1">
                    <a:lumMod val="50000"/>
                  </a:schemeClr>
                </a:solidFill>
              </a:rPr>
              <a:t>NOT DOING ANYTHING. VS. </a:t>
            </a:r>
            <a:r>
              <a:rPr lang="en-US" sz="3200" b="1" u="sng" dirty="0" smtClean="0">
                <a:solidFill>
                  <a:schemeClr val="accent4">
                    <a:lumMod val="75000"/>
                  </a:schemeClr>
                </a:solidFill>
              </a:rPr>
              <a:t>CHANGE TALK (+++)</a:t>
            </a:r>
            <a:r>
              <a:rPr lang="en-US" sz="3200" b="1" u="sng" dirty="0" smtClean="0">
                <a:solidFill>
                  <a:srgbClr val="FF0000"/>
                </a:solidFill>
              </a:rPr>
              <a:t>(Pro’s and Con’s)</a:t>
            </a:r>
          </a:p>
          <a:p>
            <a:pPr>
              <a:buFont typeface="Wingdings" charset="2"/>
              <a:buNone/>
              <a:defRPr/>
            </a:pPr>
            <a:endParaRPr lang="en-US" sz="4000" dirty="0" smtClean="0"/>
          </a:p>
        </p:txBody>
      </p:sp>
    </p:spTree>
    <p:custDataLst>
      <p:tags r:id="rId1"/>
    </p:custDataLst>
    <p:extLst>
      <p:ext uri="{BB962C8B-B14F-4D97-AF65-F5344CB8AC3E}">
        <p14:creationId xmlns:p14="http://schemas.microsoft.com/office/powerpoint/2010/main" val="142680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175" cy="990600"/>
          </a:xfrm>
        </p:spPr>
        <p:txBody>
          <a:bodyPr anchor="ctr"/>
          <a:lstStyle/>
          <a:p>
            <a:pPr>
              <a:defRPr/>
            </a:pPr>
            <a:r>
              <a:rPr lang="en-US" dirty="0" smtClean="0"/>
              <a:t>4. SHARE INFO: ASK 1</a:t>
            </a:r>
            <a:r>
              <a:rPr lang="en-US" baseline="30000" dirty="0" smtClean="0"/>
              <a:t>ST</a:t>
            </a:r>
            <a:r>
              <a:rPr lang="en-US" dirty="0" smtClean="0"/>
              <a:t>.</a:t>
            </a:r>
          </a:p>
        </p:txBody>
      </p:sp>
      <p:sp>
        <p:nvSpPr>
          <p:cNvPr id="3" name="Content Placeholder 2"/>
          <p:cNvSpPr>
            <a:spLocks noGrp="1"/>
          </p:cNvSpPr>
          <p:nvPr>
            <p:ph idx="1"/>
          </p:nvPr>
        </p:nvSpPr>
        <p:spPr>
          <a:xfrm>
            <a:off x="533400" y="1371600"/>
            <a:ext cx="7772400" cy="4343400"/>
          </a:xfrm>
        </p:spPr>
        <p:txBody>
          <a:bodyPr/>
          <a:lstStyle/>
          <a:p>
            <a:pPr>
              <a:buFont typeface="Wingdings" charset="2"/>
              <a:buBlip>
                <a:blip r:embed="rId3"/>
              </a:buBlip>
              <a:defRPr/>
            </a:pPr>
            <a:r>
              <a:rPr lang="en-US" b="1" u="sng" dirty="0" smtClean="0"/>
              <a:t>Share Information</a:t>
            </a:r>
            <a:r>
              <a:rPr lang="en-US" b="1" dirty="0" smtClean="0"/>
              <a:t> or give advice with permission                         </a:t>
            </a:r>
          </a:p>
          <a:p>
            <a:pPr>
              <a:buFont typeface="Wingdings" charset="2"/>
              <a:buBlip>
                <a:blip r:embed="rId3"/>
              </a:buBlip>
              <a:defRPr/>
            </a:pPr>
            <a:r>
              <a:rPr lang="en-US" b="1" dirty="0" smtClean="0"/>
              <a:t>(Ask- Give- Check out)</a:t>
            </a:r>
          </a:p>
          <a:p>
            <a:pPr>
              <a:buFont typeface="Wingdings" charset="2"/>
              <a:buNone/>
              <a:defRPr/>
            </a:pPr>
            <a:r>
              <a:rPr lang="en-US" b="1" dirty="0" smtClean="0"/>
              <a:t> </a:t>
            </a:r>
          </a:p>
          <a:p>
            <a:pPr lvl="1">
              <a:buFont typeface="Wingdings" charset="2"/>
              <a:buBlip>
                <a:blip r:embed="rId4"/>
              </a:buBlip>
              <a:defRPr/>
            </a:pPr>
            <a:r>
              <a:rPr lang="en-US" sz="3200" b="1" u="sng" dirty="0" smtClean="0"/>
              <a:t>Ask</a:t>
            </a:r>
            <a:r>
              <a:rPr lang="en-US" sz="3200" b="1" dirty="0" smtClean="0"/>
              <a:t> Pt’s. ideas</a:t>
            </a:r>
          </a:p>
          <a:p>
            <a:pPr lvl="1">
              <a:buFont typeface="Wingdings" charset="2"/>
              <a:buBlip>
                <a:blip r:embed="rId4"/>
              </a:buBlip>
              <a:defRPr/>
            </a:pPr>
            <a:r>
              <a:rPr lang="en-US" sz="3200" b="1" u="sng" dirty="0" smtClean="0"/>
              <a:t>Give</a:t>
            </a:r>
            <a:r>
              <a:rPr lang="en-US" sz="3200" b="1" dirty="0" smtClean="0"/>
              <a:t> info/ education</a:t>
            </a:r>
          </a:p>
          <a:p>
            <a:pPr lvl="1">
              <a:buFont typeface="Wingdings" charset="2"/>
              <a:buBlip>
                <a:blip r:embed="rId4"/>
              </a:buBlip>
              <a:defRPr/>
            </a:pPr>
            <a:r>
              <a:rPr lang="en-US" sz="3200" b="1" u="sng" dirty="0" smtClean="0"/>
              <a:t>Check-out</a:t>
            </a:r>
            <a:r>
              <a:rPr lang="en-US" sz="3200" b="1" dirty="0" smtClean="0"/>
              <a:t> Pt’s reaction and Commitment</a:t>
            </a:r>
          </a:p>
          <a:p>
            <a:pPr>
              <a:buFont typeface="Wingdings" charset="2"/>
              <a:buBlip>
                <a:blip r:embed="rId3"/>
              </a:buBlip>
              <a:defRPr/>
            </a:pPr>
            <a:endParaRPr lang="en-US" sz="4000" dirty="0" smtClean="0"/>
          </a:p>
        </p:txBody>
      </p:sp>
    </p:spTree>
    <p:custDataLst>
      <p:tags r:id="rId1"/>
    </p:custDataLst>
    <p:extLst>
      <p:ext uri="{BB962C8B-B14F-4D97-AF65-F5344CB8AC3E}">
        <p14:creationId xmlns:p14="http://schemas.microsoft.com/office/powerpoint/2010/main" val="370336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defRPr/>
            </a:pPr>
            <a:r>
              <a:rPr lang="en-US" b="1" u="sng" dirty="0" smtClean="0"/>
              <a:t>5.  ASK the KEY QUESTION: </a:t>
            </a:r>
            <a:endParaRPr lang="en-US" dirty="0" smtClean="0"/>
          </a:p>
        </p:txBody>
      </p:sp>
      <p:sp>
        <p:nvSpPr>
          <p:cNvPr id="3" name="Content Placeholder 2"/>
          <p:cNvSpPr>
            <a:spLocks noGrp="1"/>
          </p:cNvSpPr>
          <p:nvPr>
            <p:ph idx="1"/>
          </p:nvPr>
        </p:nvSpPr>
        <p:spPr>
          <a:xfrm>
            <a:off x="533400" y="1524000"/>
            <a:ext cx="8610600" cy="5105400"/>
          </a:xfrm>
        </p:spPr>
        <p:txBody>
          <a:bodyPr/>
          <a:lstStyle/>
          <a:p>
            <a:pPr>
              <a:buFont typeface="Wingdings" charset="2"/>
              <a:buBlip>
                <a:blip r:embed="rId3"/>
              </a:buBlip>
              <a:defRPr/>
            </a:pPr>
            <a:endParaRPr lang="en-US" b="1" u="sng" dirty="0" smtClean="0"/>
          </a:p>
          <a:p>
            <a:pPr>
              <a:buFont typeface="Wingdings" charset="2"/>
              <a:buNone/>
              <a:defRPr/>
            </a:pPr>
            <a:endParaRPr lang="en-US" b="1" u="sng" dirty="0" smtClean="0"/>
          </a:p>
          <a:p>
            <a:pPr>
              <a:buFont typeface="Wingdings" charset="2"/>
              <a:buNone/>
              <a:defRPr/>
            </a:pPr>
            <a:r>
              <a:rPr lang="en-US" b="1" u="sng" dirty="0" smtClean="0"/>
              <a:t>“SO WHERE DOES THAT LEAVE YOU?</a:t>
            </a:r>
          </a:p>
          <a:p>
            <a:pPr>
              <a:buFont typeface="Wingdings" charset="2"/>
              <a:buNone/>
              <a:defRPr/>
            </a:pPr>
            <a:endParaRPr lang="en-US" b="1" u="sng" dirty="0" smtClean="0"/>
          </a:p>
          <a:p>
            <a:pPr>
              <a:buFont typeface="Wingdings" charset="2"/>
              <a:buNone/>
              <a:defRPr/>
            </a:pPr>
            <a:r>
              <a:rPr lang="en-US" b="1" dirty="0" smtClean="0">
                <a:solidFill>
                  <a:schemeClr val="accent1">
                    <a:lumMod val="75000"/>
                  </a:schemeClr>
                </a:solidFill>
              </a:rPr>
              <a:t>(they / you may be uncomfortable now </a:t>
            </a:r>
          </a:p>
          <a:p>
            <a:pPr>
              <a:buFont typeface="Wingdings" charset="2"/>
              <a:buNone/>
              <a:defRPr/>
            </a:pPr>
            <a:r>
              <a:rPr lang="en-US" b="1" dirty="0" smtClean="0">
                <a:solidFill>
                  <a:schemeClr val="accent1">
                    <a:lumMod val="75000"/>
                  </a:schemeClr>
                </a:solidFill>
              </a:rPr>
              <a:t>as YOU BOTH struggle </a:t>
            </a:r>
            <a:r>
              <a:rPr lang="en-US" b="1" dirty="0" smtClean="0">
                <a:solidFill>
                  <a:schemeClr val="accent4">
                    <a:lumMod val="75000"/>
                  </a:schemeClr>
                </a:solidFill>
              </a:rPr>
              <a:t>with AMBIVALENCE!...</a:t>
            </a:r>
          </a:p>
          <a:p>
            <a:pPr>
              <a:buFont typeface="Wingdings" charset="2"/>
              <a:buNone/>
              <a:defRPr/>
            </a:pPr>
            <a:r>
              <a:rPr lang="en-US" b="1" dirty="0" smtClean="0">
                <a:solidFill>
                  <a:schemeClr val="accent4">
                    <a:lumMod val="75000"/>
                  </a:schemeClr>
                </a:solidFill>
              </a:rPr>
              <a:t> Be mindful…present…</a:t>
            </a:r>
          </a:p>
          <a:p>
            <a:pPr>
              <a:buFont typeface="Wingdings" charset="2"/>
              <a:buNone/>
              <a:defRPr/>
            </a:pPr>
            <a:r>
              <a:rPr lang="en-US" b="1" dirty="0" smtClean="0"/>
              <a:t>             Clarify and Move On!…………..</a:t>
            </a:r>
            <a:endParaRPr lang="en-US" dirty="0" smtClean="0"/>
          </a:p>
        </p:txBody>
      </p:sp>
      <p:sp>
        <p:nvSpPr>
          <p:cNvPr id="84994" name="AutoShape 2"/>
          <p:cNvSpPr>
            <a:spLocks noChangeArrowheads="1"/>
          </p:cNvSpPr>
          <p:nvPr/>
        </p:nvSpPr>
        <p:spPr bwMode="auto">
          <a:xfrm>
            <a:off x="3030973" y="1541600"/>
            <a:ext cx="1047750" cy="990600"/>
          </a:xfrm>
          <a:custGeom>
            <a:avLst/>
            <a:gdLst>
              <a:gd name="T0" fmla="*/ 523875 w 1047750"/>
              <a:gd name="T1" fmla="*/ 0 h 990600"/>
              <a:gd name="T2" fmla="*/ 1 w 1047750"/>
              <a:gd name="T3" fmla="*/ 378375 h 990600"/>
              <a:gd name="T4" fmla="*/ 200103 w 1047750"/>
              <a:gd name="T5" fmla="*/ 990597 h 990600"/>
              <a:gd name="T6" fmla="*/ 847647 w 1047750"/>
              <a:gd name="T7" fmla="*/ 990597 h 990600"/>
              <a:gd name="T8" fmla="*/ 1047749 w 1047750"/>
              <a:gd name="T9" fmla="*/ 378375 h 990600"/>
              <a:gd name="T10" fmla="*/ 3 60000 65536"/>
              <a:gd name="T11" fmla="*/ 2 60000 65536"/>
              <a:gd name="T12" fmla="*/ 1 60000 65536"/>
              <a:gd name="T13" fmla="*/ 1 60000 65536"/>
              <a:gd name="T14" fmla="*/ 0 60000 65536"/>
              <a:gd name="T15" fmla="*/ 323776 w 1047750"/>
              <a:gd name="T16" fmla="*/ 378377 h 990600"/>
              <a:gd name="T17" fmla="*/ 723974 w 1047750"/>
              <a:gd name="T18" fmla="*/ 756746 h 990600"/>
            </a:gdLst>
            <a:ahLst/>
            <a:cxnLst>
              <a:cxn ang="T10">
                <a:pos x="T0" y="T1"/>
              </a:cxn>
              <a:cxn ang="T11">
                <a:pos x="T2" y="T3"/>
              </a:cxn>
              <a:cxn ang="T12">
                <a:pos x="T4" y="T5"/>
              </a:cxn>
              <a:cxn ang="T13">
                <a:pos x="T6" y="T7"/>
              </a:cxn>
              <a:cxn ang="T14">
                <a:pos x="T8" y="T9"/>
              </a:cxn>
            </a:cxnLst>
            <a:rect l="T15" t="T16" r="T17" b="T18"/>
            <a:pathLst>
              <a:path w="1047750" h="990600">
                <a:moveTo>
                  <a:pt x="1" y="378375"/>
                </a:moveTo>
                <a:lnTo>
                  <a:pt x="400207" y="378377"/>
                </a:lnTo>
                <a:lnTo>
                  <a:pt x="523875" y="0"/>
                </a:lnTo>
                <a:lnTo>
                  <a:pt x="647543" y="378377"/>
                </a:lnTo>
                <a:lnTo>
                  <a:pt x="1047749" y="378375"/>
                </a:lnTo>
                <a:lnTo>
                  <a:pt x="723974" y="612222"/>
                </a:lnTo>
                <a:lnTo>
                  <a:pt x="847647" y="990597"/>
                </a:lnTo>
                <a:lnTo>
                  <a:pt x="523875" y="756746"/>
                </a:lnTo>
                <a:lnTo>
                  <a:pt x="200103" y="990597"/>
                </a:lnTo>
                <a:lnTo>
                  <a:pt x="323776" y="612222"/>
                </a:lnTo>
                <a:close/>
              </a:path>
            </a:pathLst>
          </a:cu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mn-ea"/>
            </a:endParaRPr>
          </a:p>
        </p:txBody>
      </p:sp>
    </p:spTree>
    <p:custDataLst>
      <p:tags r:id="rId1"/>
    </p:custDataLst>
    <p:extLst>
      <p:ext uri="{BB962C8B-B14F-4D97-AF65-F5344CB8AC3E}">
        <p14:creationId xmlns:p14="http://schemas.microsoft.com/office/powerpoint/2010/main" val="26310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circle(in)">
                                      <p:cBhvr>
                                        <p:cTn id="7" dur="20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Improve Chronic Care Model</a:t>
            </a:r>
            <a:endParaRPr lang="en-US" dirty="0"/>
          </a:p>
        </p:txBody>
      </p:sp>
      <p:sp>
        <p:nvSpPr>
          <p:cNvPr id="3" name="Content Placeholder 2"/>
          <p:cNvSpPr>
            <a:spLocks noGrp="1"/>
          </p:cNvSpPr>
          <p:nvPr>
            <p:ph sz="quarter" idx="1"/>
          </p:nvPr>
        </p:nvSpPr>
        <p:spPr/>
        <p:txBody>
          <a:bodyPr/>
          <a:lstStyle/>
          <a:p>
            <a:r>
              <a:rPr lang="en-US" dirty="0" smtClean="0"/>
              <a:t>Optimize Provider and Team Behavior</a:t>
            </a:r>
          </a:p>
          <a:p>
            <a:pPr lvl="1"/>
            <a:r>
              <a:rPr lang="en-US" dirty="0"/>
              <a:t> </a:t>
            </a:r>
            <a:r>
              <a:rPr lang="en-US" dirty="0" smtClean="0"/>
              <a:t>Appropriate and timely intensification of lifestyle if BG not at target</a:t>
            </a:r>
          </a:p>
          <a:p>
            <a:pPr lvl="1"/>
            <a:r>
              <a:rPr lang="en-US" dirty="0" smtClean="0"/>
              <a:t>Explicit goal setting</a:t>
            </a:r>
          </a:p>
          <a:p>
            <a:pPr lvl="1"/>
            <a:r>
              <a:rPr lang="en-US" dirty="0" smtClean="0"/>
              <a:t>Use evidence based guidelines and clinical information tools</a:t>
            </a:r>
          </a:p>
          <a:p>
            <a:pPr lvl="1"/>
            <a:r>
              <a:rPr lang="en-US" dirty="0" smtClean="0"/>
              <a:t>Incorporate care management teams:</a:t>
            </a:r>
          </a:p>
          <a:p>
            <a:pPr lvl="2"/>
            <a:r>
              <a:rPr lang="en-US" sz="2400" dirty="0"/>
              <a:t> </a:t>
            </a:r>
            <a:r>
              <a:rPr lang="en-US" sz="2400" dirty="0" smtClean="0"/>
              <a:t> Pharmacists, nurses and other providers to improve outcomes</a:t>
            </a:r>
            <a:endParaRPr lang="en-US" sz="2400" dirty="0"/>
          </a:p>
          <a:p>
            <a:pPr lvl="1"/>
            <a:r>
              <a:rPr lang="en-US" sz="3600" dirty="0" smtClean="0"/>
              <a:t>Address literacy and cultural barriers</a:t>
            </a:r>
          </a:p>
        </p:txBody>
      </p:sp>
    </p:spTree>
    <p:custDataLst>
      <p:tags r:id="rId1"/>
    </p:custDataLst>
    <p:extLst>
      <p:ext uri="{BB962C8B-B14F-4D97-AF65-F5344CB8AC3E}">
        <p14:creationId xmlns:p14="http://schemas.microsoft.com/office/powerpoint/2010/main" val="202157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chor="ctr">
            <a:normAutofit fontScale="90000"/>
          </a:bodyPr>
          <a:lstStyle/>
          <a:p>
            <a:pPr>
              <a:defRPr/>
            </a:pPr>
            <a:r>
              <a:rPr lang="en-US" dirty="0" smtClean="0"/>
              <a:t>6. Clarify behavior change</a:t>
            </a:r>
            <a:br>
              <a:rPr lang="en-US" dirty="0" smtClean="0"/>
            </a:br>
            <a:r>
              <a:rPr lang="en-US" dirty="0" smtClean="0"/>
              <a:t>		goal: use SMART!!!!!</a:t>
            </a:r>
          </a:p>
        </p:txBody>
      </p:sp>
      <p:sp>
        <p:nvSpPr>
          <p:cNvPr id="3" name="Content Placeholder 2"/>
          <p:cNvSpPr>
            <a:spLocks noGrp="1"/>
          </p:cNvSpPr>
          <p:nvPr>
            <p:ph idx="1"/>
          </p:nvPr>
        </p:nvSpPr>
        <p:spPr>
          <a:xfrm>
            <a:off x="609600" y="1219200"/>
            <a:ext cx="8077200" cy="4937760"/>
          </a:xfrm>
        </p:spPr>
        <p:txBody>
          <a:bodyPr/>
          <a:lstStyle/>
          <a:p>
            <a:pPr>
              <a:buFont typeface="Wingdings" charset="2"/>
              <a:buBlip>
                <a:blip r:embed="rId3"/>
              </a:buBlip>
              <a:defRPr/>
            </a:pPr>
            <a:r>
              <a:rPr lang="en-US" b="1" dirty="0" smtClean="0"/>
              <a:t>If ready- go on to </a:t>
            </a:r>
            <a:r>
              <a:rPr lang="en-US" b="1" u="sng" dirty="0" smtClean="0"/>
              <a:t>Clarify Action Plan related to SMART Goal</a:t>
            </a:r>
            <a:br>
              <a:rPr lang="en-US" b="1" u="sng" dirty="0" smtClean="0"/>
            </a:br>
            <a:endParaRPr lang="en-US" b="1" dirty="0" smtClean="0"/>
          </a:p>
          <a:p>
            <a:pPr marL="0" indent="0">
              <a:buNone/>
              <a:defRPr/>
            </a:pPr>
            <a:r>
              <a:rPr lang="en-US" sz="3600" b="1" u="sng" dirty="0" smtClean="0">
                <a:solidFill>
                  <a:srgbClr val="FF0000"/>
                </a:solidFill>
              </a:rPr>
              <a:t>S</a:t>
            </a:r>
            <a:r>
              <a:rPr lang="en-US" sz="3600" b="1" dirty="0" smtClean="0"/>
              <a:t>PECIFIC   </a:t>
            </a:r>
          </a:p>
          <a:p>
            <a:pPr marL="0" indent="0">
              <a:buNone/>
              <a:defRPr/>
            </a:pPr>
            <a:r>
              <a:rPr lang="en-US" sz="3600" b="1" u="sng" dirty="0" smtClean="0">
                <a:solidFill>
                  <a:srgbClr val="FF0000"/>
                </a:solidFill>
              </a:rPr>
              <a:t>M</a:t>
            </a:r>
            <a:r>
              <a:rPr lang="en-US" sz="3600" b="1" dirty="0" smtClean="0"/>
              <a:t>EASURABLE  </a:t>
            </a:r>
          </a:p>
          <a:p>
            <a:pPr marL="0" indent="0">
              <a:buNone/>
              <a:defRPr/>
            </a:pPr>
            <a:r>
              <a:rPr lang="en-US" sz="3600" b="1" u="sng" dirty="0" smtClean="0">
                <a:solidFill>
                  <a:srgbClr val="FF0000"/>
                </a:solidFill>
              </a:rPr>
              <a:t>A</a:t>
            </a:r>
            <a:r>
              <a:rPr lang="en-US" sz="3600" b="1" dirty="0" smtClean="0"/>
              <a:t>CHIEVABLE  </a:t>
            </a:r>
          </a:p>
          <a:p>
            <a:pPr marL="0" indent="0">
              <a:buNone/>
              <a:defRPr/>
            </a:pPr>
            <a:r>
              <a:rPr lang="en-US" sz="3600" b="1" u="sng" dirty="0" smtClean="0">
                <a:solidFill>
                  <a:srgbClr val="FF0000"/>
                </a:solidFill>
              </a:rPr>
              <a:t>R</a:t>
            </a:r>
            <a:r>
              <a:rPr lang="en-US" sz="3600" b="1" dirty="0" smtClean="0"/>
              <a:t>EALISTIC   </a:t>
            </a:r>
          </a:p>
          <a:p>
            <a:pPr marL="0" indent="0">
              <a:buNone/>
              <a:defRPr/>
            </a:pPr>
            <a:r>
              <a:rPr lang="en-US" sz="3600" b="1" u="sng" dirty="0" smtClean="0">
                <a:solidFill>
                  <a:srgbClr val="FF0000"/>
                </a:solidFill>
              </a:rPr>
              <a:t>T</a:t>
            </a:r>
            <a:r>
              <a:rPr lang="en-US" sz="3600" b="1" dirty="0" smtClean="0"/>
              <a:t>IME-RELATED		(picture it!!)</a:t>
            </a:r>
          </a:p>
          <a:p>
            <a:pPr marL="0" indent="0">
              <a:buNone/>
              <a:defRPr/>
            </a:pPr>
            <a:endParaRPr lang="en-US" sz="3600" dirty="0" smtClean="0"/>
          </a:p>
        </p:txBody>
      </p:sp>
      <p:sp>
        <p:nvSpPr>
          <p:cNvPr id="86018" name="AutoShape 2"/>
          <p:cNvSpPr>
            <a:spLocks noChangeArrowheads="1"/>
          </p:cNvSpPr>
          <p:nvPr/>
        </p:nvSpPr>
        <p:spPr bwMode="auto">
          <a:xfrm>
            <a:off x="4124325" y="5181600"/>
            <a:ext cx="895350" cy="762000"/>
          </a:xfrm>
          <a:custGeom>
            <a:avLst/>
            <a:gdLst>
              <a:gd name="T0" fmla="*/ 447675 w 895350"/>
              <a:gd name="T1" fmla="*/ 0 h 762000"/>
              <a:gd name="T2" fmla="*/ 1 w 895350"/>
              <a:gd name="T3" fmla="*/ 291057 h 762000"/>
              <a:gd name="T4" fmla="*/ 170997 w 895350"/>
              <a:gd name="T5" fmla="*/ 761998 h 762000"/>
              <a:gd name="T6" fmla="*/ 724353 w 895350"/>
              <a:gd name="T7" fmla="*/ 761998 h 762000"/>
              <a:gd name="T8" fmla="*/ 895349 w 895350"/>
              <a:gd name="T9" fmla="*/ 291057 h 762000"/>
              <a:gd name="T10" fmla="*/ 3 60000 65536"/>
              <a:gd name="T11" fmla="*/ 2 60000 65536"/>
              <a:gd name="T12" fmla="*/ 1 60000 65536"/>
              <a:gd name="T13" fmla="*/ 1 60000 65536"/>
              <a:gd name="T14" fmla="*/ 0 60000 65536"/>
              <a:gd name="T15" fmla="*/ 276681 w 895350"/>
              <a:gd name="T16" fmla="*/ 291059 h 762000"/>
              <a:gd name="T17" fmla="*/ 618669 w 895350"/>
              <a:gd name="T18" fmla="*/ 582112 h 762000"/>
            </a:gdLst>
            <a:ahLst/>
            <a:cxnLst>
              <a:cxn ang="T10">
                <a:pos x="T0" y="T1"/>
              </a:cxn>
              <a:cxn ang="T11">
                <a:pos x="T2" y="T3"/>
              </a:cxn>
              <a:cxn ang="T12">
                <a:pos x="T4" y="T5"/>
              </a:cxn>
              <a:cxn ang="T13">
                <a:pos x="T6" y="T7"/>
              </a:cxn>
              <a:cxn ang="T14">
                <a:pos x="T8" y="T9"/>
              </a:cxn>
            </a:cxnLst>
            <a:rect l="T15" t="T16" r="T17" b="T18"/>
            <a:pathLst>
              <a:path w="895350" h="762000">
                <a:moveTo>
                  <a:pt x="1" y="291057"/>
                </a:moveTo>
                <a:lnTo>
                  <a:pt x="341995" y="291059"/>
                </a:lnTo>
                <a:lnTo>
                  <a:pt x="447675" y="0"/>
                </a:lnTo>
                <a:lnTo>
                  <a:pt x="553355" y="291059"/>
                </a:lnTo>
                <a:lnTo>
                  <a:pt x="895349" y="291057"/>
                </a:lnTo>
                <a:lnTo>
                  <a:pt x="618669" y="470940"/>
                </a:lnTo>
                <a:lnTo>
                  <a:pt x="724353" y="761998"/>
                </a:lnTo>
                <a:lnTo>
                  <a:pt x="447675" y="582112"/>
                </a:lnTo>
                <a:lnTo>
                  <a:pt x="170997" y="761998"/>
                </a:lnTo>
                <a:lnTo>
                  <a:pt x="276681" y="470940"/>
                </a:lnTo>
                <a:close/>
              </a:path>
            </a:pathLst>
          </a:custGeom>
          <a:gradFill rotWithShape="0">
            <a:gsLst>
              <a:gs pos="0">
                <a:srgbClr val="9BC1FF"/>
              </a:gs>
              <a:gs pos="100000">
                <a:srgbClr val="3F80CD"/>
              </a:gs>
            </a:gsLst>
            <a:lin ang="5400000"/>
          </a:gradFill>
          <a:ln w="19050">
            <a:solidFill>
              <a:srgbClr val="4A7EBB"/>
            </a:solidFill>
            <a:miter lim="800000"/>
            <a:headEnd/>
            <a:tailEnd/>
          </a:ln>
          <a:effectLst>
            <a:outerShdw blurRad="38100" dist="25400" dir="5400000" algn="ctr" rotWithShape="0">
              <a:srgbClr val="808080">
                <a:alpha val="35001"/>
              </a:srgbClr>
            </a:outerShdw>
          </a:effectLst>
        </p:spPr>
        <p:txBody>
          <a:bodyPr tIns="91440" bIns="91440"/>
          <a:lstStyle/>
          <a:p>
            <a:pPr>
              <a:defRPr/>
            </a:pPr>
            <a:endParaRPr lang="en-US">
              <a:latin typeface="Arial" charset="0"/>
              <a:ea typeface="+mn-ea"/>
            </a:endParaRPr>
          </a:p>
        </p:txBody>
      </p:sp>
    </p:spTree>
    <p:custDataLst>
      <p:tags r:id="rId1"/>
    </p:custDataLst>
    <p:extLst>
      <p:ext uri="{BB962C8B-B14F-4D97-AF65-F5344CB8AC3E}">
        <p14:creationId xmlns:p14="http://schemas.microsoft.com/office/powerpoint/2010/main" val="352950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defRPr/>
            </a:pPr>
            <a:r>
              <a:rPr lang="en-US" dirty="0" smtClean="0"/>
              <a:t>7.  END ON A POSITIVE NOTE!</a:t>
            </a:r>
          </a:p>
        </p:txBody>
      </p:sp>
      <p:sp>
        <p:nvSpPr>
          <p:cNvPr id="3" name="Content Placeholder 2"/>
          <p:cNvSpPr>
            <a:spLocks noGrp="1"/>
          </p:cNvSpPr>
          <p:nvPr>
            <p:ph idx="1"/>
          </p:nvPr>
        </p:nvSpPr>
        <p:spPr/>
        <p:txBody>
          <a:bodyPr>
            <a:normAutofit/>
          </a:bodyPr>
          <a:lstStyle/>
          <a:p>
            <a:pPr>
              <a:buFont typeface="Wingdings" charset="2"/>
              <a:buBlip>
                <a:blip r:embed="rId3"/>
              </a:buBlip>
              <a:defRPr/>
            </a:pPr>
            <a:r>
              <a:rPr lang="en-US" sz="4000" u="sng" dirty="0" smtClean="0"/>
              <a:t>S</a:t>
            </a:r>
            <a:r>
              <a:rPr lang="en-US" sz="4000" u="sng" cap="small" dirty="0" smtClean="0"/>
              <a:t>ummarize</a:t>
            </a:r>
            <a:r>
              <a:rPr lang="en-US" sz="4000" i="1" u="sng" cap="small" dirty="0" smtClean="0"/>
              <a:t>  </a:t>
            </a:r>
            <a:r>
              <a:rPr lang="en-US" sz="4000" u="sng" dirty="0" smtClean="0"/>
              <a:t> </a:t>
            </a:r>
            <a:r>
              <a:rPr lang="en-US" sz="4000" u="sng" dirty="0" smtClean="0">
                <a:solidFill>
                  <a:schemeClr val="tx2">
                    <a:lumMod val="50000"/>
                  </a:schemeClr>
                </a:solidFill>
              </a:rPr>
              <a:t>CHANGE TALK</a:t>
            </a:r>
            <a:r>
              <a:rPr lang="en-US" sz="4000" u="sng" dirty="0" smtClean="0">
                <a:solidFill>
                  <a:schemeClr val="accent1">
                    <a:lumMod val="75000"/>
                  </a:schemeClr>
                </a:solidFill>
              </a:rPr>
              <a:t> </a:t>
            </a:r>
            <a:r>
              <a:rPr lang="en-US" sz="4000" u="sng" dirty="0" smtClean="0"/>
              <a:t>(with them).</a:t>
            </a:r>
            <a:endParaRPr lang="en-US" sz="4000" dirty="0" smtClean="0"/>
          </a:p>
          <a:p>
            <a:pPr>
              <a:buFont typeface="Wingdings" charset="2"/>
              <a:buBlip>
                <a:blip r:embed="rId3"/>
              </a:buBlip>
              <a:defRPr/>
            </a:pPr>
            <a:endParaRPr lang="en-US" sz="4000" dirty="0" smtClean="0"/>
          </a:p>
          <a:p>
            <a:pPr>
              <a:buFont typeface="Wingdings" charset="2"/>
              <a:buBlip>
                <a:blip r:embed="rId3"/>
              </a:buBlip>
              <a:defRPr/>
            </a:pPr>
            <a:r>
              <a:rPr lang="en-US" sz="4000" dirty="0" smtClean="0"/>
              <a:t> End meeting on a positive note... </a:t>
            </a:r>
          </a:p>
          <a:p>
            <a:pPr>
              <a:buFont typeface="Wingdings" charset="2"/>
              <a:buBlip>
                <a:blip r:embed="rId3"/>
              </a:buBlip>
              <a:defRPr/>
            </a:pPr>
            <a:r>
              <a:rPr lang="en-US" sz="4000" dirty="0" smtClean="0"/>
              <a:t> </a:t>
            </a:r>
            <a:r>
              <a:rPr lang="en-US" sz="4000" dirty="0" err="1" smtClean="0"/>
              <a:t>mBe</a:t>
            </a:r>
            <a:r>
              <a:rPr lang="en-US" sz="4000" dirty="0" smtClean="0"/>
              <a:t> accessible </a:t>
            </a:r>
            <a:endParaRPr lang="en-US" sz="4000" dirty="0"/>
          </a:p>
        </p:txBody>
      </p:sp>
    </p:spTree>
    <p:custDataLst>
      <p:tags r:id="rId1"/>
    </p:custDataLst>
    <p:extLst>
      <p:ext uri="{BB962C8B-B14F-4D97-AF65-F5344CB8AC3E}">
        <p14:creationId xmlns:p14="http://schemas.microsoft.com/office/powerpoint/2010/main" val="190131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203325"/>
          </a:xfrm>
        </p:spPr>
        <p:txBody>
          <a:bodyPr anchor="ctr">
            <a:normAutofit fontScale="90000"/>
          </a:bodyPr>
          <a:lstStyle/>
          <a:p>
            <a:pPr algn="ctr">
              <a:defRPr/>
            </a:pPr>
            <a:r>
              <a:rPr lang="en-US" dirty="0" smtClean="0"/>
              <a:t>Try it, you’ll like it!</a:t>
            </a:r>
            <a:br>
              <a:rPr lang="en-US" dirty="0" smtClean="0"/>
            </a:br>
            <a:r>
              <a:rPr lang="en-US" sz="2400" u="sng" dirty="0" smtClean="0"/>
              <a:t>Time for free, behavioral/educational counseling</a:t>
            </a:r>
            <a:r>
              <a:rPr lang="en-US" sz="3200" u="sng" dirty="0" smtClean="0"/>
              <a:t>!</a:t>
            </a:r>
            <a:endParaRPr lang="en-US" u="sng" dirty="0" smtClean="0"/>
          </a:p>
        </p:txBody>
      </p:sp>
      <p:sp>
        <p:nvSpPr>
          <p:cNvPr id="3" name="Content Placeholder 2"/>
          <p:cNvSpPr>
            <a:spLocks noGrp="1"/>
          </p:cNvSpPr>
          <p:nvPr>
            <p:ph idx="1"/>
          </p:nvPr>
        </p:nvSpPr>
        <p:spPr/>
        <p:txBody>
          <a:bodyPr/>
          <a:lstStyle/>
          <a:p>
            <a:pPr>
              <a:buFont typeface="Wingdings" charset="2"/>
              <a:buNone/>
              <a:defRPr/>
            </a:pPr>
            <a:r>
              <a:rPr lang="en-US" dirty="0" smtClean="0"/>
              <a:t>  </a:t>
            </a:r>
          </a:p>
          <a:p>
            <a:pPr>
              <a:buFont typeface="Wingdings" charset="2"/>
              <a:buBlip>
                <a:blip r:embed="rId3"/>
              </a:buBlip>
              <a:defRPr/>
            </a:pPr>
            <a:r>
              <a:rPr lang="en-US" dirty="0" smtClean="0"/>
              <a:t>Your Behavior Change Challenge Card</a:t>
            </a:r>
          </a:p>
          <a:p>
            <a:pPr>
              <a:buFont typeface="Wingdings" charset="2"/>
              <a:buBlip>
                <a:blip r:embed="rId3"/>
              </a:buBlip>
              <a:defRPr/>
            </a:pPr>
            <a:r>
              <a:rPr lang="en-US" dirty="0" smtClean="0"/>
              <a:t>Exploring Ambivalence / Ruler</a:t>
            </a:r>
          </a:p>
          <a:p>
            <a:pPr>
              <a:buFont typeface="Wingdings" charset="2"/>
              <a:buBlip>
                <a:blip r:embed="rId3"/>
              </a:buBlip>
              <a:defRPr/>
            </a:pPr>
            <a:r>
              <a:rPr lang="en-US" dirty="0" smtClean="0"/>
              <a:t>7 steps for doing Behavior Change Counseling. </a:t>
            </a:r>
          </a:p>
        </p:txBody>
      </p:sp>
    </p:spTree>
    <p:custDataLst>
      <p:tags r:id="rId1"/>
    </p:custDataLst>
    <p:extLst>
      <p:ext uri="{BB962C8B-B14F-4D97-AF65-F5344CB8AC3E}">
        <p14:creationId xmlns:p14="http://schemas.microsoft.com/office/powerpoint/2010/main" val="5490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838200"/>
          </a:xfrm>
        </p:spPr>
        <p:txBody>
          <a:bodyPr anchor="ctr">
            <a:normAutofit/>
          </a:bodyPr>
          <a:lstStyle/>
          <a:p>
            <a:pPr>
              <a:defRPr/>
            </a:pPr>
            <a:r>
              <a:rPr lang="en-US" dirty="0" smtClean="0"/>
              <a:t>Simply Trying is “Success”</a:t>
            </a:r>
          </a:p>
        </p:txBody>
      </p:sp>
      <p:sp>
        <p:nvSpPr>
          <p:cNvPr id="3" name="Content Placeholder 2"/>
          <p:cNvSpPr>
            <a:spLocks noGrp="1"/>
          </p:cNvSpPr>
          <p:nvPr>
            <p:ph idx="1"/>
          </p:nvPr>
        </p:nvSpPr>
        <p:spPr/>
        <p:txBody>
          <a:bodyPr/>
          <a:lstStyle/>
          <a:p>
            <a:pPr>
              <a:buFont typeface="Wingdings" charset="2"/>
              <a:buBlip>
                <a:blip r:embed="rId3"/>
              </a:buBlip>
              <a:defRPr/>
            </a:pPr>
            <a:r>
              <a:rPr lang="en-US" dirty="0" smtClean="0"/>
              <a:t>Partner: 1 Facilitator-Educator, 1 client</a:t>
            </a:r>
          </a:p>
          <a:p>
            <a:pPr>
              <a:buFont typeface="Wingdings" charset="2"/>
              <a:buBlip>
                <a:blip r:embed="rId3"/>
              </a:buBlip>
              <a:defRPr/>
            </a:pPr>
            <a:r>
              <a:rPr lang="en-US" dirty="0" smtClean="0"/>
              <a:t>Use the 7 steps&gt;&gt;&gt;&gt; Write a goal</a:t>
            </a:r>
          </a:p>
          <a:p>
            <a:pPr>
              <a:buFont typeface="Wingdings" charset="2"/>
              <a:buBlip>
                <a:blip r:embed="rId3"/>
              </a:buBlip>
              <a:defRPr/>
            </a:pPr>
            <a:endParaRPr lang="en-US" dirty="0" smtClean="0">
              <a:solidFill>
                <a:srgbClr val="FFFF00"/>
              </a:solidFill>
            </a:endParaRPr>
          </a:p>
          <a:p>
            <a:pPr>
              <a:buFont typeface="Wingdings" charset="2"/>
              <a:buBlip>
                <a:blip r:embed="rId3"/>
              </a:buBlip>
              <a:defRPr/>
            </a:pPr>
            <a:r>
              <a:rPr lang="en-US" u="sng" dirty="0" smtClean="0">
                <a:solidFill>
                  <a:srgbClr val="FF0000"/>
                </a:solidFill>
              </a:rPr>
              <a:t>Use the “Ruler” to hear Change talk</a:t>
            </a:r>
            <a:r>
              <a:rPr lang="en-US" u="sng" dirty="0" smtClean="0">
                <a:solidFill>
                  <a:schemeClr val="accent1">
                    <a:lumMod val="50000"/>
                  </a:schemeClr>
                </a:solidFill>
              </a:rPr>
              <a:t>.</a:t>
            </a:r>
          </a:p>
          <a:p>
            <a:pPr>
              <a:buFont typeface="Wingdings" charset="2"/>
              <a:buBlip>
                <a:blip r:embed="rId3"/>
              </a:buBlip>
              <a:defRPr/>
            </a:pPr>
            <a:r>
              <a:rPr lang="en-US" dirty="0" smtClean="0"/>
              <a:t>10 minute Brief Negotiations</a:t>
            </a:r>
          </a:p>
        </p:txBody>
      </p:sp>
    </p:spTree>
    <p:custDataLst>
      <p:tags r:id="rId1"/>
    </p:custDataLst>
    <p:extLst>
      <p:ext uri="{BB962C8B-B14F-4D97-AF65-F5344CB8AC3E}">
        <p14:creationId xmlns:p14="http://schemas.microsoft.com/office/powerpoint/2010/main" val="153314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defRPr/>
            </a:pPr>
            <a:r>
              <a:rPr lang="en-US" smtClean="0"/>
              <a:t>    Central Concept Patient Centered Counseling</a:t>
            </a:r>
          </a:p>
        </p:txBody>
      </p:sp>
      <p:sp>
        <p:nvSpPr>
          <p:cNvPr id="3" name="Content Placeholder 2"/>
          <p:cNvSpPr>
            <a:spLocks noGrp="1"/>
          </p:cNvSpPr>
          <p:nvPr>
            <p:ph idx="1"/>
          </p:nvPr>
        </p:nvSpPr>
        <p:spPr>
          <a:xfrm>
            <a:off x="457200" y="1447800"/>
            <a:ext cx="8388350" cy="5410200"/>
          </a:xfrm>
        </p:spPr>
        <p:txBody>
          <a:bodyPr/>
          <a:lstStyle/>
          <a:p>
            <a:pPr>
              <a:buClr>
                <a:srgbClr val="FFFF00"/>
              </a:buClr>
              <a:buFont typeface="Arial" charset="0"/>
              <a:buChar char="•"/>
              <a:defRPr/>
            </a:pPr>
            <a:r>
              <a:rPr lang="en-US" dirty="0" smtClean="0"/>
              <a:t>You can raise a person’s hope JUST by</a:t>
            </a:r>
          </a:p>
          <a:p>
            <a:pPr>
              <a:buClr>
                <a:srgbClr val="FFFF00"/>
              </a:buClr>
              <a:buFont typeface="Wingdings" charset="2"/>
              <a:buNone/>
              <a:defRPr/>
            </a:pPr>
            <a:r>
              <a:rPr lang="en-US" dirty="0" smtClean="0"/>
              <a:t>               lending them YOURS…</a:t>
            </a:r>
          </a:p>
          <a:p>
            <a:pPr>
              <a:buClr>
                <a:srgbClr val="FFFF00"/>
              </a:buClr>
              <a:buFont typeface="Wingdings" charset="2"/>
              <a:buNone/>
              <a:defRPr/>
            </a:pPr>
            <a:endParaRPr lang="en-US" dirty="0" smtClean="0"/>
          </a:p>
          <a:p>
            <a:pPr>
              <a:buClr>
                <a:srgbClr val="FFFF00"/>
              </a:buClr>
              <a:buFont typeface="Wingdings" charset="2"/>
              <a:buNone/>
              <a:defRPr/>
            </a:pPr>
            <a:endParaRPr lang="en-US" dirty="0" smtClean="0"/>
          </a:p>
          <a:p>
            <a:pPr>
              <a:buClr>
                <a:srgbClr val="FFFF00"/>
              </a:buClr>
              <a:buFont typeface="Wingdings" charset="2"/>
              <a:buNone/>
              <a:defRPr/>
            </a:pPr>
            <a:endParaRPr lang="en-US" dirty="0" smtClean="0"/>
          </a:p>
          <a:p>
            <a:pPr>
              <a:buClr>
                <a:srgbClr val="FFFF00"/>
              </a:buClr>
              <a:buFont typeface="Wingdings" charset="2"/>
              <a:buNone/>
              <a:defRPr/>
            </a:pPr>
            <a:endParaRPr lang="en-US" dirty="0" smtClean="0"/>
          </a:p>
          <a:p>
            <a:pPr>
              <a:buClr>
                <a:srgbClr val="FFFF00"/>
              </a:buClr>
              <a:buFont typeface="Wingdings" charset="2"/>
              <a:buNone/>
              <a:defRPr/>
            </a:pPr>
            <a:endParaRPr lang="en-US" dirty="0" smtClean="0"/>
          </a:p>
          <a:p>
            <a:pPr algn="ctr">
              <a:buClr>
                <a:srgbClr val="FFFF00"/>
              </a:buClr>
              <a:buFont typeface="Wingdings" charset="2"/>
              <a:buNone/>
              <a:defRPr/>
            </a:pPr>
            <a:r>
              <a:rPr lang="en-US" sz="2400" dirty="0" smtClean="0"/>
              <a:t>(+ using a systematic, structured and mindful coaching approach</a:t>
            </a:r>
            <a:r>
              <a:rPr lang="en-US" dirty="0" smtClean="0"/>
              <a:t>!)</a:t>
            </a:r>
          </a:p>
        </p:txBody>
      </p:sp>
      <p:pic>
        <p:nvPicPr>
          <p:cNvPr id="4" name="Picture 3" descr="HeartPeop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67000"/>
            <a:ext cx="45688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133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46" name="Rectangle 10"/>
          <p:cNvSpPr>
            <a:spLocks noGrp="1" noChangeArrowheads="1"/>
          </p:cNvSpPr>
          <p:nvPr>
            <p:ph type="title"/>
          </p:nvPr>
        </p:nvSpPr>
        <p:spPr/>
        <p:txBody>
          <a:bodyPr>
            <a:normAutofit fontScale="90000"/>
          </a:bodyPr>
          <a:lstStyle/>
          <a:p>
            <a:pPr eaLnBrk="1" hangingPunct="1">
              <a:defRPr/>
            </a:pPr>
            <a:r>
              <a:rPr lang="en-US" sz="6000" dirty="0"/>
              <a:t>Thank You</a:t>
            </a:r>
          </a:p>
        </p:txBody>
      </p:sp>
      <p:sp>
        <p:nvSpPr>
          <p:cNvPr id="5" name="Content Placeholder 4"/>
          <p:cNvSpPr>
            <a:spLocks noGrp="1"/>
          </p:cNvSpPr>
          <p:nvPr>
            <p:ph sz="quarter" idx="2"/>
          </p:nvPr>
        </p:nvSpPr>
        <p:spPr>
          <a:xfrm>
            <a:off x="4038600" y="2895600"/>
            <a:ext cx="4635246" cy="3258312"/>
          </a:xfrm>
        </p:spPr>
        <p:txBody>
          <a:bodyPr/>
          <a:lstStyle/>
          <a:p>
            <a:r>
              <a:rPr lang="fr-FR" dirty="0" smtClean="0"/>
              <a:t>Web  </a:t>
            </a:r>
            <a:r>
              <a:rPr lang="fr-FR" dirty="0"/>
              <a:t>www.diabetesed.net</a:t>
            </a:r>
          </a:p>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11998"/>
            <a:ext cx="3259667" cy="488950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1311998"/>
            <a:ext cx="4302034" cy="1371600"/>
          </a:xfrm>
          <a:prstGeom prst="rect">
            <a:avLst/>
          </a:prstGeom>
        </p:spPr>
      </p:pic>
    </p:spTree>
    <p:custDataLst>
      <p:tags r:id="rId1"/>
    </p:custDataLst>
    <p:extLst>
      <p:ext uri="{BB962C8B-B14F-4D97-AF65-F5344CB8AC3E}">
        <p14:creationId xmlns:p14="http://schemas.microsoft.com/office/powerpoint/2010/main" val="49234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17190</TotalTime>
  <Pages>98</Pages>
  <Words>3901</Words>
  <Application>Microsoft Office PowerPoint</Application>
  <PresentationFormat>Letter Paper (8.5x11 in)</PresentationFormat>
  <Paragraphs>752</Paragraphs>
  <Slides>95</Slides>
  <Notes>10</Notes>
  <HiddenSlides>0</HiddenSlides>
  <MMClips>0</MMClips>
  <ScaleCrop>false</ScaleCrop>
  <HeadingPairs>
    <vt:vector size="10" baseType="variant">
      <vt:variant>
        <vt:lpstr>Fonts Used</vt:lpstr>
      </vt:variant>
      <vt:variant>
        <vt:i4>10</vt:i4>
      </vt:variant>
      <vt:variant>
        <vt:lpstr>Theme</vt:lpstr>
      </vt:variant>
      <vt:variant>
        <vt:i4>2</vt:i4>
      </vt:variant>
      <vt:variant>
        <vt:lpstr>Links</vt:lpstr>
      </vt:variant>
      <vt:variant>
        <vt:i4>1</vt:i4>
      </vt:variant>
      <vt:variant>
        <vt:lpstr>Embedded OLE Servers</vt:lpstr>
      </vt:variant>
      <vt:variant>
        <vt:i4>2</vt:i4>
      </vt:variant>
      <vt:variant>
        <vt:lpstr>Slide Titles</vt:lpstr>
      </vt:variant>
      <vt:variant>
        <vt:i4>95</vt:i4>
      </vt:variant>
    </vt:vector>
  </HeadingPairs>
  <TitlesOfParts>
    <vt:vector size="110" baseType="lpstr">
      <vt:lpstr>ＭＳ 明朝</vt:lpstr>
      <vt:lpstr>ＭＳ Ｐゴシック</vt:lpstr>
      <vt:lpstr>Apple Chancery</vt:lpstr>
      <vt:lpstr>Arial</vt:lpstr>
      <vt:lpstr>Calibri</vt:lpstr>
      <vt:lpstr>Gill Sans MT</vt:lpstr>
      <vt:lpstr>Monotype Sorts</vt:lpstr>
      <vt:lpstr>Times New Roman</vt:lpstr>
      <vt:lpstr>Wingdings</vt:lpstr>
      <vt:lpstr>Wingdings 3</vt:lpstr>
      <vt:lpstr>1_Origin</vt:lpstr>
      <vt:lpstr>Origin</vt:lpstr>
      <vt:lpstr>???</vt:lpstr>
      <vt:lpstr>Clip</vt:lpstr>
      <vt:lpstr>Microsoft Excel 97-2003 Worksheet</vt:lpstr>
      <vt:lpstr>Providing Diabetes Care </vt:lpstr>
      <vt:lpstr>Change the Care System – Focus on Quality of Care delivered</vt:lpstr>
      <vt:lpstr>Change the Care System – Focus on Quality of Care delivered</vt:lpstr>
      <vt:lpstr>Diabetes Care Concepts - Tenants</vt:lpstr>
      <vt:lpstr>Major Barriers to Diabetes Care</vt:lpstr>
      <vt:lpstr>Chronic Care Model -  CCM</vt:lpstr>
      <vt:lpstr>Redefining Roles and Building Teams</vt:lpstr>
      <vt:lpstr>Moving on to each Unique Individual</vt:lpstr>
      <vt:lpstr>How to Improve Chronic Care Model</vt:lpstr>
      <vt:lpstr>Assess Literacy</vt:lpstr>
      <vt:lpstr>Reading: Go direct!</vt:lpstr>
      <vt:lpstr>Quick question </vt:lpstr>
      <vt:lpstr>Teaching Approaches:   Low Literacy</vt:lpstr>
      <vt:lpstr>When Treatment Goals aren’t met</vt:lpstr>
      <vt:lpstr>PowerPoint Presentation</vt:lpstr>
      <vt:lpstr>Psychosocial Assessment </vt:lpstr>
      <vt:lpstr>Assessment Factors:</vt:lpstr>
      <vt:lpstr>*Cultural Sensitivity TOOL: Asking Questions: clear, accepting manner…ask what …</vt:lpstr>
      <vt:lpstr>Assessment Factors</vt:lpstr>
      <vt:lpstr>Assess:  Capabilities/limits</vt:lpstr>
      <vt:lpstr>*Social Support Assessment Tool </vt:lpstr>
      <vt:lpstr>Types of Social Support (virtual or live)</vt:lpstr>
      <vt:lpstr>Assess: Learning Style:</vt:lpstr>
      <vt:lpstr>Routine Mental Health Screening </vt:lpstr>
      <vt:lpstr>Quick Question </vt:lpstr>
      <vt:lpstr>Depression</vt:lpstr>
      <vt:lpstr>Is Mr. Jones coping well?</vt:lpstr>
      <vt:lpstr>Mr. Jones Assessment</vt:lpstr>
      <vt:lpstr>Depression Assessment</vt:lpstr>
      <vt:lpstr>Anxiety – Exaggerated response to normal fears</vt:lpstr>
      <vt:lpstr>Cognitive Impairment</vt:lpstr>
      <vt:lpstr>Diabetes Related Emotional Distress=DRED  </vt:lpstr>
      <vt:lpstr>DDS 17:   Diabetes distress scale</vt:lpstr>
      <vt:lpstr>Diabetes Distress Scale cont.</vt:lpstr>
      <vt:lpstr>Strategies to handle DRED:</vt:lpstr>
      <vt:lpstr>Quick Question</vt:lpstr>
      <vt:lpstr>SMART Goals</vt:lpstr>
      <vt:lpstr>Mental health – Build a Foundation</vt:lpstr>
      <vt:lpstr>Key opportunities to Screen for Emotional Health </vt:lpstr>
      <vt:lpstr>Assess Emotional Health</vt:lpstr>
      <vt:lpstr>Referral to Mental Health Specialist</vt:lpstr>
      <vt:lpstr>Emotional Well Being</vt:lpstr>
      <vt:lpstr>Reevaluating Traditional Methods – instead~</vt:lpstr>
      <vt:lpstr>Patient Perspective Matters!</vt:lpstr>
      <vt:lpstr>Perception Matters: Help them see the possibilities, differently!</vt:lpstr>
      <vt:lpstr>Promoting Learning and Behavior Change     </vt:lpstr>
      <vt:lpstr>Promoting Learning…*</vt:lpstr>
      <vt:lpstr>PowerPoint Presentation</vt:lpstr>
      <vt:lpstr>Overview- Envision:</vt:lpstr>
      <vt:lpstr>Quick Question</vt:lpstr>
      <vt:lpstr>Adult Learners </vt:lpstr>
      <vt:lpstr>Facilitating Self-Care - Specific Skills Training </vt:lpstr>
      <vt:lpstr>Effective Diabetes Self-Management: requires behavior change</vt:lpstr>
      <vt:lpstr>Barriers to Learning (and behavior change)</vt:lpstr>
      <vt:lpstr>Overcoming barriers</vt:lpstr>
      <vt:lpstr>“Mindfulness-based Interventions”</vt:lpstr>
      <vt:lpstr>1. Health Belief Model*  </vt:lpstr>
      <vt:lpstr>Expanded Health Belief Model</vt:lpstr>
      <vt:lpstr>2. Social Cognitive Theory*</vt:lpstr>
      <vt:lpstr>Quick Question</vt:lpstr>
      <vt:lpstr>3. Pt. Empowerment Defined   </vt:lpstr>
      <vt:lpstr>Traditional vs Empowerment Based</vt:lpstr>
      <vt:lpstr>Empowerment Based, Self-Directed Behavior Change Protocol</vt:lpstr>
      <vt:lpstr>Gauge it! </vt:lpstr>
      <vt:lpstr>Empowerment Based, Self-Directed Behavior Change Protocol</vt:lpstr>
      <vt:lpstr>Quick Question</vt:lpstr>
      <vt:lpstr>Transtheoretical Theory*</vt:lpstr>
      <vt:lpstr>4. Transtheoretical Model*</vt:lpstr>
      <vt:lpstr>        Readiness determines Approach*</vt:lpstr>
      <vt:lpstr>    Readiness determines Approach*</vt:lpstr>
      <vt:lpstr>Is your patient truly ready to change?  Most are unsure re:  change … they need to prepare first!</vt:lpstr>
      <vt:lpstr>Yellow= Ambivalence-   concentrate  energy  here!</vt:lpstr>
      <vt:lpstr>Explore Ambivalence </vt:lpstr>
      <vt:lpstr>Breaking barriers with Better Approaches~</vt:lpstr>
      <vt:lpstr>Pt. Centered Motivational COUNSELING: </vt:lpstr>
      <vt:lpstr>Recycle/ relapse  (being stuck*)  is part of the cycle!</vt:lpstr>
      <vt:lpstr>Dealing with Train Wrecks</vt:lpstr>
      <vt:lpstr>Provider Burn-Out: think must “install change”-this evokes resistance…</vt:lpstr>
      <vt:lpstr>Central Concepts of* Motivational Counseling</vt:lpstr>
      <vt:lpstr>Roll with Resistance</vt:lpstr>
      <vt:lpstr>Central Concepts of Motivational Counseling</vt:lpstr>
      <vt:lpstr>So there you are… the perfect place, the right time…</vt:lpstr>
      <vt:lpstr>Support Self-Confidence</vt:lpstr>
      <vt:lpstr>7 Steps for doing Behavior Change Counseling</vt:lpstr>
      <vt:lpstr>2. CHANGE TALK+++</vt:lpstr>
      <vt:lpstr>2. CHANGE TALK  (cont.)</vt:lpstr>
      <vt:lpstr>3. Summarizing Change Talk</vt:lpstr>
      <vt:lpstr>4. SHARE INFO: ASK 1ST.</vt:lpstr>
      <vt:lpstr>5.  ASK the KEY QUESTION: </vt:lpstr>
      <vt:lpstr>6. Clarify behavior change   goal: use SMART!!!!!</vt:lpstr>
      <vt:lpstr>7.  END ON A POSITIVE NOTE!</vt:lpstr>
      <vt:lpstr>Try it, you’ll like it! Time for free, behavioral/educational counseling!</vt:lpstr>
      <vt:lpstr>Simply Trying is “Success”</vt:lpstr>
      <vt:lpstr>    Central Concept Patient Centered Counseling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tools and tips of the trade</dc:title>
  <dc:creator>IMT</dc:creator>
  <cp:lastModifiedBy>beverly</cp:lastModifiedBy>
  <cp:revision>773</cp:revision>
  <cp:lastPrinted>2015-03-22T21:19:45Z</cp:lastPrinted>
  <dcterms:created xsi:type="dcterms:W3CDTF">1998-04-16T17:55:30Z</dcterms:created>
  <dcterms:modified xsi:type="dcterms:W3CDTF">2015-03-29T03:22:36Z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slide day 1, BAE 2014</vt:lpwstr>
  </property>
  <property fmtid="{D5CDD505-2E9C-101B-9397-08002B2CF9AE}" pid="4" name="ArticulateGUID">
    <vt:lpwstr>20294873-2D2F-4991-8E74-E16B74B41EE2</vt:lpwstr>
  </property>
  <property fmtid="{D5CDD505-2E9C-101B-9397-08002B2CF9AE}" pid="5" name="ArticulateProjectFull">
    <vt:lpwstr>C:\Users\beverly\Documents\Dropbox\A DES Admin Folder\Level 2 Carmel 2015\Carmel Slides last\Carmel Day 2 diane.ppta</vt:lpwstr>
  </property>
</Properties>
</file>