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notesSlides/notesSlide18.xml" ContentType="application/vnd.openxmlformats-officedocument.presentationml.notesSlide+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ppt/notesSlides/notesSlide20.xml" ContentType="application/vnd.openxmlformats-officedocument.presentationml.notesSlide+xml"/>
  <Override PartName="/ppt/tags/tag38.xml" ContentType="application/vnd.openxmlformats-officedocument.presentationml.tags+xml"/>
  <Override PartName="/ppt/notesSlides/notesSlide21.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3.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24.xml" ContentType="application/vnd.openxmlformats-officedocument.presentationml.notesSlide+xml"/>
  <Override PartName="/ppt/tags/tag61.xml" ContentType="application/vnd.openxmlformats-officedocument.presentationml.tags+xml"/>
  <Override PartName="/ppt/notesSlides/notesSlide25.xml" ContentType="application/vnd.openxmlformats-officedocument.presentationml.notesSlide+xml"/>
  <Override PartName="/ppt/tags/tag62.xml" ContentType="application/vnd.openxmlformats-officedocument.presentationml.tags+xml"/>
  <Override PartName="/ppt/notesSlides/notesSlide26.xml" ContentType="application/vnd.openxmlformats-officedocument.presentationml.notesSlide+xml"/>
  <Override PartName="/ppt/tags/tag63.xml" ContentType="application/vnd.openxmlformats-officedocument.presentationml.tags+xml"/>
  <Override PartName="/ppt/notesSlides/notesSlide27.xml" ContentType="application/vnd.openxmlformats-officedocument.presentationml.notesSlide+xml"/>
  <Override PartName="/ppt/tags/tag64.xml" ContentType="application/vnd.openxmlformats-officedocument.presentationml.tags+xml"/>
  <Override PartName="/ppt/notesSlides/notesSlide2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29.xml" ContentType="application/vnd.openxmlformats-officedocument.presentationml.notesSlide+xml"/>
  <Override PartName="/ppt/tags/tag67.xml" ContentType="application/vnd.openxmlformats-officedocument.presentationml.tags+xml"/>
  <Override PartName="/ppt/notesSlides/notesSlide30.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31.xml" ContentType="application/vnd.openxmlformats-officedocument.presentationml.notesSlide+xml"/>
  <Override PartName="/ppt/tags/tag71.xml" ContentType="application/vnd.openxmlformats-officedocument.presentationml.tags+xml"/>
  <Override PartName="/ppt/notesSlides/notesSlide32.xml" ContentType="application/vnd.openxmlformats-officedocument.presentationml.notesSlide+xml"/>
  <Override PartName="/ppt/tags/tag72.xml" ContentType="application/vnd.openxmlformats-officedocument.presentationml.tags+xml"/>
  <Override PartName="/ppt/notesSlides/notesSlide33.xml" ContentType="application/vnd.openxmlformats-officedocument.presentationml.notesSlide+xml"/>
  <Override PartName="/ppt/tags/tag73.xml" ContentType="application/vnd.openxmlformats-officedocument.presentationml.tags+xml"/>
  <Override PartName="/ppt/notesSlides/notesSlide34.xml" ContentType="application/vnd.openxmlformats-officedocument.presentationml.notesSlide+xml"/>
  <Override PartName="/ppt/tags/tag74.xml" ContentType="application/vnd.openxmlformats-officedocument.presentationml.tags+xml"/>
  <Override PartName="/ppt/notesSlides/notesSlide35.xml" ContentType="application/vnd.openxmlformats-officedocument.presentationml.notesSlide+xml"/>
  <Override PartName="/ppt/tags/tag75.xml" ContentType="application/vnd.openxmlformats-officedocument.presentationml.tags+xml"/>
  <Override PartName="/ppt/notesSlides/notesSlide36.xml" ContentType="application/vnd.openxmlformats-officedocument.presentationml.notesSlide+xml"/>
  <Override PartName="/ppt/tags/tag76.xml" ContentType="application/vnd.openxmlformats-officedocument.presentationml.tags+xml"/>
  <Override PartName="/ppt/notesSlides/notesSlide37.xml" ContentType="application/vnd.openxmlformats-officedocument.presentationml.notesSlide+xml"/>
  <Override PartName="/ppt/tags/tag77.xml" ContentType="application/vnd.openxmlformats-officedocument.presentationml.tags+xml"/>
  <Override PartName="/ppt/notesSlides/notesSlide38.xml" ContentType="application/vnd.openxmlformats-officedocument.presentationml.notesSlide+xml"/>
  <Override PartName="/ppt/tags/tag78.xml" ContentType="application/vnd.openxmlformats-officedocument.presentationml.tags+xml"/>
  <Override PartName="/ppt/notesSlides/notesSlide39.xml" ContentType="application/vnd.openxmlformats-officedocument.presentationml.notesSlide+xml"/>
  <Override PartName="/ppt/tags/tag79.xml" ContentType="application/vnd.openxmlformats-officedocument.presentationml.tags+xml"/>
  <Override PartName="/ppt/notesSlides/notesSlide40.xml" ContentType="application/vnd.openxmlformats-officedocument.presentationml.notesSlide+xml"/>
  <Override PartName="/ppt/tags/tag80.xml" ContentType="application/vnd.openxmlformats-officedocument.presentationml.tags+xml"/>
  <Override PartName="/ppt/notesSlides/notesSlide41.xml" ContentType="application/vnd.openxmlformats-officedocument.presentationml.notesSlide+xml"/>
  <Override PartName="/ppt/tags/tag81.xml" ContentType="application/vnd.openxmlformats-officedocument.presentationml.tags+xml"/>
  <Override PartName="/ppt/notesSlides/notesSlide42.xml" ContentType="application/vnd.openxmlformats-officedocument.presentationml.notesSlide+xml"/>
  <Override PartName="/ppt/tags/tag82.xml" ContentType="application/vnd.openxmlformats-officedocument.presentationml.tags+xml"/>
  <Override PartName="/ppt/notesSlides/notesSlide43.xml" ContentType="application/vnd.openxmlformats-officedocument.presentationml.notesSlide+xml"/>
  <Override PartName="/ppt/tags/tag83.xml" ContentType="application/vnd.openxmlformats-officedocument.presentationml.tags+xml"/>
  <Override PartName="/ppt/notesSlides/notesSlide44.xml" ContentType="application/vnd.openxmlformats-officedocument.presentationml.notesSlide+xml"/>
  <Override PartName="/ppt/tags/tag84.xml" ContentType="application/vnd.openxmlformats-officedocument.presentationml.tags+xml"/>
  <Override PartName="/ppt/notesSlides/notesSlide45.xml" ContentType="application/vnd.openxmlformats-officedocument.presentationml.notesSlide+xml"/>
  <Override PartName="/ppt/tags/tag85.xml" ContentType="application/vnd.openxmlformats-officedocument.presentationml.tags+xml"/>
  <Override PartName="/ppt/notesSlides/notesSlide46.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4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48.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49.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50.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51.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5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53.xml" ContentType="application/vnd.openxmlformats-officedocument.presentationml.notesSlide+xml"/>
  <Override PartName="/ppt/tags/tag132.xml" ContentType="application/vnd.openxmlformats-officedocument.presentationml.tags+xml"/>
  <Override PartName="/ppt/notesSlides/notesSlide54.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55.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56.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57.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58.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59.xml" ContentType="application/vnd.openxmlformats-officedocument.presentationml.notesSlide+xml"/>
  <Override PartName="/ppt/tags/tag152.xml" ContentType="application/vnd.openxmlformats-officedocument.presentationml.tags+xml"/>
  <Override PartName="/ppt/notesSlides/notesSlide60.xml" ContentType="application/vnd.openxmlformats-officedocument.presentationml.notesSlide+xml"/>
  <Override PartName="/ppt/tags/tag153.xml" ContentType="application/vnd.openxmlformats-officedocument.presentationml.tags+xml"/>
  <Override PartName="/ppt/notesSlides/notesSlide61.xml" ContentType="application/vnd.openxmlformats-officedocument.presentationml.notesSlide+xml"/>
  <Override PartName="/ppt/tags/tag154.xml" ContentType="application/vnd.openxmlformats-officedocument.presentationml.tags+xml"/>
  <Override PartName="/ppt/notesSlides/notesSlide62.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63.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64.xml" ContentType="application/vnd.openxmlformats-officedocument.presentationml.notesSlide+xml"/>
  <Override PartName="/ppt/tags/tag159.xml" ContentType="application/vnd.openxmlformats-officedocument.presentationml.tags+xml"/>
  <Override PartName="/ppt/notesSlides/notesSlide65.xml" ContentType="application/vnd.openxmlformats-officedocument.presentationml.notesSlide+xml"/>
  <Override PartName="/ppt/tags/tag160.xml" ContentType="application/vnd.openxmlformats-officedocument.presentationml.tags+xml"/>
  <Override PartName="/ppt/notesSlides/notesSlide66.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67.xml" ContentType="application/vnd.openxmlformats-officedocument.presentationml.notesSlide+xml"/>
  <Override PartName="/ppt/tags/tag163.xml" ContentType="application/vnd.openxmlformats-officedocument.presentationml.tags+xml"/>
  <Override PartName="/ppt/notesSlides/notesSlide68.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notesSlides/notesSlide69.xml" ContentType="application/vnd.openxmlformats-officedocument.presentationml.notesSlide+xml"/>
  <Override PartName="/ppt/tags/tag166.xml" ContentType="application/vnd.openxmlformats-officedocument.presentationml.tags+xml"/>
  <Override PartName="/ppt/notesSlides/notesSlide70.xml" ContentType="application/vnd.openxmlformats-officedocument.presentationml.notesSlide+xml"/>
  <Override PartName="/ppt/tags/tag167.xml" ContentType="application/vnd.openxmlformats-officedocument.presentationml.tags+xml"/>
  <Override PartName="/ppt/notesSlides/notesSlide71.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notesSlides/notesSlide72.xml" ContentType="application/vnd.openxmlformats-officedocument.presentationml.notesSlide+xml"/>
  <Override PartName="/ppt/tags/tag170.xml" ContentType="application/vnd.openxmlformats-officedocument.presentationml.tags+xml"/>
  <Override PartName="/ppt/notesSlides/notesSlide73.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74.xml" ContentType="application/vnd.openxmlformats-officedocument.presentationml.notesSlide+xml"/>
  <Override PartName="/ppt/tags/tag174.xml" ContentType="application/vnd.openxmlformats-officedocument.presentationml.tags+xml"/>
  <Override PartName="/ppt/notesSlides/notesSlide75.xml" ContentType="application/vnd.openxmlformats-officedocument.presentationml.notesSlide+xml"/>
  <Override PartName="/ppt/tags/tag175.xml" ContentType="application/vnd.openxmlformats-officedocument.presentationml.tags+xml"/>
  <Override PartName="/ppt/notesSlides/notesSlide76.xml" ContentType="application/vnd.openxmlformats-officedocument.presentationml.notesSlide+xml"/>
  <Override PartName="/ppt/tags/tag176.xml" ContentType="application/vnd.openxmlformats-officedocument.presentationml.tags+xml"/>
  <Override PartName="/ppt/notesSlides/notesSlide77.xml" ContentType="application/vnd.openxmlformats-officedocument.presentationml.notesSlide+xml"/>
  <Override PartName="/ppt/tags/tag177.xml" ContentType="application/vnd.openxmlformats-officedocument.presentationml.tags+xml"/>
  <Override PartName="/ppt/notesSlides/notesSlide78.xml" ContentType="application/vnd.openxmlformats-officedocument.presentationml.notesSlide+xml"/>
  <Override PartName="/ppt/tags/tag178.xml" ContentType="application/vnd.openxmlformats-officedocument.presentationml.tags+xml"/>
  <Override PartName="/ppt/notesSlides/notesSlide79.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notesSlides/notesSlide8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81.xml" ContentType="application/vnd.openxmlformats-officedocument.presentationml.notesSlide+xml"/>
  <Override PartName="/ppt/tags/tag183.xml" ContentType="application/vnd.openxmlformats-officedocument.presentationml.tags+xml"/>
  <Override PartName="/ppt/notesSlides/notesSlide82.xml" ContentType="application/vnd.openxmlformats-officedocument.presentationml.notesSlide+xml"/>
  <Override PartName="/ppt/tags/tag184.xml" ContentType="application/vnd.openxmlformats-officedocument.presentationml.tags+xml"/>
  <Override PartName="/ppt/notesSlides/notesSlide8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84.xml" ContentType="application/vnd.openxmlformats-officedocument.presentationml.notesSlide+xml"/>
  <Override PartName="/ppt/tags/tag189.xml" ContentType="application/vnd.openxmlformats-officedocument.presentationml.tags+xml"/>
  <Override PartName="/ppt/notesSlides/notesSlide8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86.xml" ContentType="application/vnd.openxmlformats-officedocument.presentationml.notesSlide+xml"/>
  <Override PartName="/ppt/tags/tag193.xml" ContentType="application/vnd.openxmlformats-officedocument.presentationml.tags+xml"/>
  <Override PartName="/ppt/notesSlides/notesSlide87.xml" ContentType="application/vnd.openxmlformats-officedocument.presentationml.notesSlide+xml"/>
  <Override PartName="/ppt/tags/tag194.xml" ContentType="application/vnd.openxmlformats-officedocument.presentationml.tags+xml"/>
  <Override PartName="/ppt/notesSlides/notesSlide88.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89.xml" ContentType="application/vnd.openxmlformats-officedocument.presentationml.notesSlide+xml"/>
  <Override PartName="/ppt/tags/tag197.xml" ContentType="application/vnd.openxmlformats-officedocument.presentationml.tags+xml"/>
  <Override PartName="/ppt/notesSlides/notesSlide90.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91.xml" ContentType="application/vnd.openxmlformats-officedocument.presentationml.notesSlide+xml"/>
  <Override PartName="/ppt/tags/tag200.xml" ContentType="application/vnd.openxmlformats-officedocument.presentationml.tags+xml"/>
  <Override PartName="/ppt/notesSlides/notesSlide9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93.xml" ContentType="application/vnd.openxmlformats-officedocument.presentationml.notesSlide+xml"/>
  <Override PartName="/ppt/tags/tag204.xml" ContentType="application/vnd.openxmlformats-officedocument.presentationml.tags+xml"/>
  <Override PartName="/ppt/notesSlides/notesSlide94.xml" ContentType="application/vnd.openxmlformats-officedocument.presentationml.notesSlide+xml"/>
  <Override PartName="/ppt/tags/tag205.xml" ContentType="application/vnd.openxmlformats-officedocument.presentationml.tags+xml"/>
  <Override PartName="/ppt/notesSlides/notesSlide95.xml" ContentType="application/vnd.openxmlformats-officedocument.presentationml.notesSlide+xml"/>
  <Override PartName="/ppt/tags/tag206.xml" ContentType="application/vnd.openxmlformats-officedocument.presentationml.tags+xml"/>
  <Override PartName="/ppt/notesSlides/notesSlide96.xml" ContentType="application/vnd.openxmlformats-officedocument.presentationml.notesSlide+xml"/>
  <Override PartName="/ppt/tags/tag207.xml" ContentType="application/vnd.openxmlformats-officedocument.presentationml.tags+xml"/>
  <Override PartName="/ppt/notesSlides/notesSlide97.xml" ContentType="application/vnd.openxmlformats-officedocument.presentationml.notesSlide+xml"/>
  <Override PartName="/ppt/tags/tag208.xml" ContentType="application/vnd.openxmlformats-officedocument.presentationml.tags+xml"/>
  <Override PartName="/ppt/notesSlides/notesSlide98.xml" ContentType="application/vnd.openxmlformats-officedocument.presentationml.notesSlide+xml"/>
  <Override PartName="/ppt/tags/tag209.xml" ContentType="application/vnd.openxmlformats-officedocument.presentationml.tags+xml"/>
  <Override PartName="/ppt/notesSlides/notesSlide99.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notesSlides/notesSlide100.xml" ContentType="application/vnd.openxmlformats-officedocument.presentationml.notesSlide+xml"/>
  <Override PartName="/ppt/tags/tag212.xml" ContentType="application/vnd.openxmlformats-officedocument.presentationml.tags+xml"/>
  <Override PartName="/ppt/notesSlides/notesSlide101.xml" ContentType="application/vnd.openxmlformats-officedocument.presentationml.notesSlide+xml"/>
  <Override PartName="/ppt/tags/tag213.xml" ContentType="application/vnd.openxmlformats-officedocument.presentationml.tags+xml"/>
  <Override PartName="/ppt/notesSlides/notesSlide102.xml" ContentType="application/vnd.openxmlformats-officedocument.presentationml.notesSlide+xml"/>
  <Override PartName="/ppt/tags/tag214.xml" ContentType="application/vnd.openxmlformats-officedocument.presentationml.tags+xml"/>
  <Override PartName="/ppt/notesSlides/notesSlide103.xml" ContentType="application/vnd.openxmlformats-officedocument.presentationml.notesSlide+xml"/>
  <Override PartName="/ppt/tags/tag215.xml" ContentType="application/vnd.openxmlformats-officedocument.presentationml.tags+xml"/>
  <Override PartName="/ppt/notesSlides/notesSlide104.xml" ContentType="application/vnd.openxmlformats-officedocument.presentationml.notesSlide+xml"/>
  <Override PartName="/ppt/tags/tag216.xml" ContentType="application/vnd.openxmlformats-officedocument.presentationml.tags+xml"/>
  <Override PartName="/ppt/notesSlides/notesSlide105.xml" ContentType="application/vnd.openxmlformats-officedocument.presentationml.notesSlide+xml"/>
  <Override PartName="/ppt/tags/tag217.xml" ContentType="application/vnd.openxmlformats-officedocument.presentationml.tags+xml"/>
  <Override PartName="/ppt/notesSlides/notesSlide106.xml" ContentType="application/vnd.openxmlformats-officedocument.presentationml.notesSlide+xml"/>
  <Override PartName="/ppt/tags/tag218.xml" ContentType="application/vnd.openxmlformats-officedocument.presentationml.tags+xml"/>
  <Override PartName="/ppt/notesSlides/notesSlide107.xml" ContentType="application/vnd.openxmlformats-officedocument.presentationml.notesSlide+xml"/>
  <Override PartName="/ppt/tags/tag219.xml" ContentType="application/vnd.openxmlformats-officedocument.presentationml.tags+xml"/>
  <Override PartName="/ppt/notesSlides/notesSlide108.xml" ContentType="application/vnd.openxmlformats-officedocument.presentationml.notesSlid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notesSlides/notesSlide109.xml" ContentType="application/vnd.openxmlformats-officedocument.presentationml.notesSlide+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110.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media/audio1.bin" ContentType="audio/unknown"/>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111.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71"/>
  </p:notesMasterIdLst>
  <p:handoutMasterIdLst>
    <p:handoutMasterId r:id="rId272"/>
  </p:handoutMasterIdLst>
  <p:sldIdLst>
    <p:sldId id="2355" r:id="rId3"/>
    <p:sldId id="2357" r:id="rId4"/>
    <p:sldId id="2356" r:id="rId5"/>
    <p:sldId id="2172" r:id="rId6"/>
    <p:sldId id="2178" r:id="rId7"/>
    <p:sldId id="2179" r:id="rId8"/>
    <p:sldId id="2180" r:id="rId9"/>
    <p:sldId id="2181" r:id="rId10"/>
    <p:sldId id="2709" r:id="rId11"/>
    <p:sldId id="2182" r:id="rId12"/>
    <p:sldId id="2305" r:id="rId13"/>
    <p:sldId id="2306" r:id="rId14"/>
    <p:sldId id="2307" r:id="rId15"/>
    <p:sldId id="2710" r:id="rId16"/>
    <p:sldId id="2311" r:id="rId17"/>
    <p:sldId id="2309" r:id="rId18"/>
    <p:sldId id="2339" r:id="rId19"/>
    <p:sldId id="2341" r:id="rId20"/>
    <p:sldId id="2342" r:id="rId21"/>
    <p:sldId id="2345" r:id="rId22"/>
    <p:sldId id="2347" r:id="rId23"/>
    <p:sldId id="2348" r:id="rId24"/>
    <p:sldId id="2349" r:id="rId25"/>
    <p:sldId id="2351" r:id="rId26"/>
    <p:sldId id="2319" r:id="rId27"/>
    <p:sldId id="2320" r:id="rId28"/>
    <p:sldId id="2321" r:id="rId29"/>
    <p:sldId id="2322" r:id="rId30"/>
    <p:sldId id="2323" r:id="rId31"/>
    <p:sldId id="2699" r:id="rId32"/>
    <p:sldId id="2714" r:id="rId33"/>
    <p:sldId id="2700" r:id="rId34"/>
    <p:sldId id="2701" r:id="rId35"/>
    <p:sldId id="2698" r:id="rId36"/>
    <p:sldId id="2688" r:id="rId37"/>
    <p:sldId id="2689" r:id="rId38"/>
    <p:sldId id="2618" r:id="rId39"/>
    <p:sldId id="2690" r:id="rId40"/>
    <p:sldId id="2691" r:id="rId41"/>
    <p:sldId id="2692" r:id="rId42"/>
    <p:sldId id="2693" r:id="rId43"/>
    <p:sldId id="2614" r:id="rId44"/>
    <p:sldId id="2713" r:id="rId45"/>
    <p:sldId id="2616" r:id="rId46"/>
    <p:sldId id="2617" r:id="rId47"/>
    <p:sldId id="2619" r:id="rId48"/>
    <p:sldId id="2621" r:id="rId49"/>
    <p:sldId id="2622" r:id="rId50"/>
    <p:sldId id="2200" r:id="rId51"/>
    <p:sldId id="2702" r:id="rId52"/>
    <p:sldId id="2715" r:id="rId53"/>
    <p:sldId id="2703" r:id="rId54"/>
    <p:sldId id="2704" r:id="rId55"/>
    <p:sldId id="2705" r:id="rId56"/>
    <p:sldId id="2203" r:id="rId57"/>
    <p:sldId id="2204" r:id="rId58"/>
    <p:sldId id="2206" r:id="rId59"/>
    <p:sldId id="2207" r:id="rId60"/>
    <p:sldId id="2213" r:id="rId61"/>
    <p:sldId id="2214" r:id="rId62"/>
    <p:sldId id="2215" r:id="rId63"/>
    <p:sldId id="2216" r:id="rId64"/>
    <p:sldId id="2217" r:id="rId65"/>
    <p:sldId id="2767" r:id="rId66"/>
    <p:sldId id="2768" r:id="rId67"/>
    <p:sldId id="2769" r:id="rId68"/>
    <p:sldId id="2707" r:id="rId69"/>
    <p:sldId id="2221" r:id="rId70"/>
    <p:sldId id="2222" r:id="rId71"/>
    <p:sldId id="2223" r:id="rId72"/>
    <p:sldId id="2224" r:id="rId73"/>
    <p:sldId id="2708" r:id="rId74"/>
    <p:sldId id="2226" r:id="rId75"/>
    <p:sldId id="2227" r:id="rId76"/>
    <p:sldId id="2228" r:id="rId77"/>
    <p:sldId id="2229" r:id="rId78"/>
    <p:sldId id="2230" r:id="rId79"/>
    <p:sldId id="2231" r:id="rId80"/>
    <p:sldId id="2232" r:id="rId81"/>
    <p:sldId id="2233" r:id="rId82"/>
    <p:sldId id="2234" r:id="rId83"/>
    <p:sldId id="2235" r:id="rId84"/>
    <p:sldId id="2236" r:id="rId85"/>
    <p:sldId id="2785" r:id="rId86"/>
    <p:sldId id="2786" r:id="rId87"/>
    <p:sldId id="2787" r:id="rId88"/>
    <p:sldId id="2788" r:id="rId89"/>
    <p:sldId id="2789" r:id="rId90"/>
    <p:sldId id="2790" r:id="rId91"/>
    <p:sldId id="2791" r:id="rId92"/>
    <p:sldId id="2792" r:id="rId93"/>
    <p:sldId id="2793" r:id="rId94"/>
    <p:sldId id="2794" r:id="rId95"/>
    <p:sldId id="2795" r:id="rId96"/>
    <p:sldId id="2796" r:id="rId97"/>
    <p:sldId id="2797" r:id="rId98"/>
    <p:sldId id="2798" r:id="rId99"/>
    <p:sldId id="2799" r:id="rId100"/>
    <p:sldId id="2800" r:id="rId101"/>
    <p:sldId id="2801" r:id="rId102"/>
    <p:sldId id="2802" r:id="rId103"/>
    <p:sldId id="2803" r:id="rId104"/>
    <p:sldId id="2804" r:id="rId105"/>
    <p:sldId id="2805" r:id="rId106"/>
    <p:sldId id="2806" r:id="rId107"/>
    <p:sldId id="2807" r:id="rId108"/>
    <p:sldId id="2808" r:id="rId109"/>
    <p:sldId id="2809" r:id="rId110"/>
    <p:sldId id="2810" r:id="rId111"/>
    <p:sldId id="2811" r:id="rId112"/>
    <p:sldId id="2812" r:id="rId113"/>
    <p:sldId id="2813" r:id="rId114"/>
    <p:sldId id="2814" r:id="rId115"/>
    <p:sldId id="2815" r:id="rId116"/>
    <p:sldId id="2816" r:id="rId117"/>
    <p:sldId id="2817" r:id="rId118"/>
    <p:sldId id="2818" r:id="rId119"/>
    <p:sldId id="2819" r:id="rId120"/>
    <p:sldId id="2820" r:id="rId121"/>
    <p:sldId id="2821" r:id="rId122"/>
    <p:sldId id="2822" r:id="rId123"/>
    <p:sldId id="2823" r:id="rId124"/>
    <p:sldId id="2824" r:id="rId125"/>
    <p:sldId id="2825" r:id="rId126"/>
    <p:sldId id="2826" r:id="rId127"/>
    <p:sldId id="2827" r:id="rId128"/>
    <p:sldId id="2828" r:id="rId129"/>
    <p:sldId id="2829" r:id="rId130"/>
    <p:sldId id="2623" r:id="rId131"/>
    <p:sldId id="2237" r:id="rId132"/>
    <p:sldId id="2624" r:id="rId133"/>
    <p:sldId id="2626" r:id="rId134"/>
    <p:sldId id="2627" r:id="rId135"/>
    <p:sldId id="2628" r:id="rId136"/>
    <p:sldId id="2629" r:id="rId137"/>
    <p:sldId id="2630" r:id="rId138"/>
    <p:sldId id="2631" r:id="rId139"/>
    <p:sldId id="2632" r:id="rId140"/>
    <p:sldId id="2633" r:id="rId141"/>
    <p:sldId id="2634" r:id="rId142"/>
    <p:sldId id="2635" r:id="rId143"/>
    <p:sldId id="2636" r:id="rId144"/>
    <p:sldId id="2536" r:id="rId145"/>
    <p:sldId id="2538" r:id="rId146"/>
    <p:sldId id="2539" r:id="rId147"/>
    <p:sldId id="2540" r:id="rId148"/>
    <p:sldId id="2541" r:id="rId149"/>
    <p:sldId id="2542" r:id="rId150"/>
    <p:sldId id="2543" r:id="rId151"/>
    <p:sldId id="2544" r:id="rId152"/>
    <p:sldId id="2545" r:id="rId153"/>
    <p:sldId id="2546" r:id="rId154"/>
    <p:sldId id="2547" r:id="rId155"/>
    <p:sldId id="2548" r:id="rId156"/>
    <p:sldId id="2549" r:id="rId157"/>
    <p:sldId id="2550" r:id="rId158"/>
    <p:sldId id="2551" r:id="rId159"/>
    <p:sldId id="2552" r:id="rId160"/>
    <p:sldId id="2553" r:id="rId161"/>
    <p:sldId id="2554" r:id="rId162"/>
    <p:sldId id="2558" r:id="rId163"/>
    <p:sldId id="2555" r:id="rId164"/>
    <p:sldId id="2556" r:id="rId165"/>
    <p:sldId id="2557" r:id="rId166"/>
    <p:sldId id="2559" r:id="rId167"/>
    <p:sldId id="2560" r:id="rId168"/>
    <p:sldId id="2561" r:id="rId169"/>
    <p:sldId id="2562" r:id="rId170"/>
    <p:sldId id="2563" r:id="rId171"/>
    <p:sldId id="2564" r:id="rId172"/>
    <p:sldId id="2565" r:id="rId173"/>
    <p:sldId id="2566" r:id="rId174"/>
    <p:sldId id="2567" r:id="rId175"/>
    <p:sldId id="2568" r:id="rId176"/>
    <p:sldId id="2569" r:id="rId177"/>
    <p:sldId id="2570" r:id="rId178"/>
    <p:sldId id="2571" r:id="rId179"/>
    <p:sldId id="2572" r:id="rId180"/>
    <p:sldId id="2573" r:id="rId181"/>
    <p:sldId id="2574" r:id="rId182"/>
    <p:sldId id="2575" r:id="rId183"/>
    <p:sldId id="2576" r:id="rId184"/>
    <p:sldId id="2577" r:id="rId185"/>
    <p:sldId id="2578" r:id="rId186"/>
    <p:sldId id="2579" r:id="rId187"/>
    <p:sldId id="2580" r:id="rId188"/>
    <p:sldId id="2581" r:id="rId189"/>
    <p:sldId id="2582" r:id="rId190"/>
    <p:sldId id="2583" r:id="rId191"/>
    <p:sldId id="2584" r:id="rId192"/>
    <p:sldId id="2585" r:id="rId193"/>
    <p:sldId id="2612" r:id="rId194"/>
    <p:sldId id="2830" r:id="rId195"/>
    <p:sldId id="2586" r:id="rId196"/>
    <p:sldId id="2587" r:id="rId197"/>
    <p:sldId id="2588" r:id="rId198"/>
    <p:sldId id="2589" r:id="rId199"/>
    <p:sldId id="2590" r:id="rId200"/>
    <p:sldId id="2591" r:id="rId201"/>
    <p:sldId id="2592" r:id="rId202"/>
    <p:sldId id="2593" r:id="rId203"/>
    <p:sldId id="2594" r:id="rId204"/>
    <p:sldId id="2595" r:id="rId205"/>
    <p:sldId id="2596" r:id="rId206"/>
    <p:sldId id="2597" r:id="rId207"/>
    <p:sldId id="2598" r:id="rId208"/>
    <p:sldId id="2599" r:id="rId209"/>
    <p:sldId id="2600" r:id="rId210"/>
    <p:sldId id="2601" r:id="rId211"/>
    <p:sldId id="2602" r:id="rId212"/>
    <p:sldId id="2603" r:id="rId213"/>
    <p:sldId id="2604" r:id="rId214"/>
    <p:sldId id="2605" r:id="rId215"/>
    <p:sldId id="2606" r:id="rId216"/>
    <p:sldId id="2607" r:id="rId217"/>
    <p:sldId id="2608" r:id="rId218"/>
    <p:sldId id="2609" r:id="rId219"/>
    <p:sldId id="2610" r:id="rId220"/>
    <p:sldId id="2472" r:id="rId221"/>
    <p:sldId id="2473" r:id="rId222"/>
    <p:sldId id="2677" r:id="rId223"/>
    <p:sldId id="2474" r:id="rId224"/>
    <p:sldId id="2779" r:id="rId225"/>
    <p:sldId id="2479" r:id="rId226"/>
    <p:sldId id="2480" r:id="rId227"/>
    <p:sldId id="2484" r:id="rId228"/>
    <p:sldId id="2483" r:id="rId229"/>
    <p:sldId id="2487" r:id="rId230"/>
    <p:sldId id="2477" r:id="rId231"/>
    <p:sldId id="2491" r:id="rId232"/>
    <p:sldId id="2679" r:id="rId233"/>
    <p:sldId id="2492" r:id="rId234"/>
    <p:sldId id="2781" r:id="rId235"/>
    <p:sldId id="2680" r:id="rId236"/>
    <p:sldId id="2681" r:id="rId237"/>
    <p:sldId id="2682" r:id="rId238"/>
    <p:sldId id="2686" r:id="rId239"/>
    <p:sldId id="2683" r:id="rId240"/>
    <p:sldId id="2784" r:id="rId241"/>
    <p:sldId id="2494" r:id="rId242"/>
    <p:sldId id="2493" r:id="rId243"/>
    <p:sldId id="2496" r:id="rId244"/>
    <p:sldId id="2497" r:id="rId245"/>
    <p:sldId id="2498" r:id="rId246"/>
    <p:sldId id="2499" r:id="rId247"/>
    <p:sldId id="2684" r:id="rId248"/>
    <p:sldId id="2502" r:id="rId249"/>
    <p:sldId id="2685" r:id="rId250"/>
    <p:sldId id="2500" r:id="rId251"/>
    <p:sldId id="2504" r:id="rId252"/>
    <p:sldId id="2503" r:id="rId253"/>
    <p:sldId id="2687" r:id="rId254"/>
    <p:sldId id="2514" r:id="rId255"/>
    <p:sldId id="2516" r:id="rId256"/>
    <p:sldId id="2508" r:id="rId257"/>
    <p:sldId id="2515" r:id="rId258"/>
    <p:sldId id="2520" r:id="rId259"/>
    <p:sldId id="2521" r:id="rId260"/>
    <p:sldId id="2522" r:id="rId261"/>
    <p:sldId id="2523" r:id="rId262"/>
    <p:sldId id="2524" r:id="rId263"/>
    <p:sldId id="2525" r:id="rId264"/>
    <p:sldId id="2526" r:id="rId265"/>
    <p:sldId id="2527" r:id="rId266"/>
    <p:sldId id="2528" r:id="rId267"/>
    <p:sldId id="2529" r:id="rId268"/>
    <p:sldId id="2530" r:id="rId269"/>
    <p:sldId id="2532" r:id="rId270"/>
  </p:sldIdLst>
  <p:sldSz cx="9144000" cy="6858000" type="letter"/>
  <p:notesSz cx="7010400" cy="9296400"/>
  <p:custDataLst>
    <p:tags r:id="rId273"/>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C0023"/>
    <a:srgbClr val="790015"/>
    <a:srgbClr val="FFCC00"/>
    <a:srgbClr val="00FF00"/>
    <a:srgbClr val="33CC3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0" autoAdjust="0"/>
    <p:restoredTop sz="79181" autoAdjust="0"/>
  </p:normalViewPr>
  <p:slideViewPr>
    <p:cSldViewPr>
      <p:cViewPr varScale="1">
        <p:scale>
          <a:sx n="74" d="100"/>
          <a:sy n="74" d="100"/>
        </p:scale>
        <p:origin x="1854"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034"/>
    </p:cViewPr>
  </p:sorterViewPr>
  <p:notesViewPr>
    <p:cSldViewPr>
      <p:cViewPr>
        <p:scale>
          <a:sx n="75" d="100"/>
          <a:sy n="75" d="100"/>
        </p:scale>
        <p:origin x="4056" y="462"/>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slide" Target="slides/slide258.xml"/><Relationship Id="rId265" Type="http://schemas.openxmlformats.org/officeDocument/2006/relationships/slide" Target="slides/slide263.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71" Type="http://schemas.openxmlformats.org/officeDocument/2006/relationships/notesMaster" Target="notesMasters/notesMaster1.xml"/><Relationship Id="rId276" Type="http://schemas.openxmlformats.org/officeDocument/2006/relationships/theme" Target="theme/theme1.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tags" Target="tags/tag1.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viewProps" Target="viewProps.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32DC4C-694B-EC40-B62A-64718A657C1F}" type="doc">
      <dgm:prSet loTypeId="urn:microsoft.com/office/officeart/2005/8/layout/pyramid3" loCatId="pyramid" qsTypeId="urn:microsoft.com/office/officeart/2005/8/quickstyle/3d4" qsCatId="3D" csTypeId="urn:microsoft.com/office/officeart/2005/8/colors/accent1_2" csCatId="accent1" phldr="1"/>
      <dgm:spPr/>
      <dgm:t>
        <a:bodyPr/>
        <a:lstStyle/>
        <a:p>
          <a:endParaRPr lang="en-US"/>
        </a:p>
      </dgm:t>
    </dgm:pt>
    <dgm:pt modelId="{D6719AFD-99B9-4B41-832D-CB985F89B325}">
      <dgm:prSet phldrT="[Text]"/>
      <dgm:spPr/>
      <dgm:t>
        <a:bodyPr/>
        <a:lstStyle/>
        <a:p>
          <a:r>
            <a:rPr lang="en-US" b="1" smtClean="0"/>
            <a:t>Theories</a:t>
          </a:r>
        </a:p>
        <a:p>
          <a:r>
            <a:rPr lang="en-US" b="1" smtClean="0"/>
            <a:t>(Empowerment, Health Belief, </a:t>
          </a:r>
        </a:p>
        <a:p>
          <a:r>
            <a:rPr lang="en-US" b="1" smtClean="0"/>
            <a:t>Social Cognitive,Transtheoretical)</a:t>
          </a:r>
          <a:endParaRPr lang="en-US" b="1" dirty="0"/>
        </a:p>
      </dgm:t>
    </dgm:pt>
    <dgm:pt modelId="{13752075-3958-5D40-AF6D-78BC3A19DE77}" type="parTrans" cxnId="{7313CA01-7490-B945-B664-0D50CAA5BF39}">
      <dgm:prSet/>
      <dgm:spPr/>
      <dgm:t>
        <a:bodyPr/>
        <a:lstStyle/>
        <a:p>
          <a:endParaRPr lang="en-US"/>
        </a:p>
      </dgm:t>
    </dgm:pt>
    <dgm:pt modelId="{5B9AC136-D2AE-5249-8957-D8AAAAE670EC}" type="sibTrans" cxnId="{7313CA01-7490-B945-B664-0D50CAA5BF39}">
      <dgm:prSet/>
      <dgm:spPr/>
      <dgm:t>
        <a:bodyPr/>
        <a:lstStyle/>
        <a:p>
          <a:endParaRPr lang="en-US"/>
        </a:p>
      </dgm:t>
    </dgm:pt>
    <dgm:pt modelId="{04123CF3-7111-D14C-917C-E39D2892B036}">
      <dgm:prSet phldrT="[Text]" custT="1"/>
      <dgm:spPr/>
      <dgm:t>
        <a:bodyPr/>
        <a:lstStyle/>
        <a:p>
          <a:r>
            <a:rPr lang="en-US" sz="2400" b="1" smtClean="0"/>
            <a:t>Patient’s Readiness to Change (stages)</a:t>
          </a:r>
        </a:p>
        <a:p>
          <a:r>
            <a:rPr lang="en-US" sz="2400" b="1" smtClean="0"/>
            <a:t>Our Attitude, Approach</a:t>
          </a:r>
          <a:endParaRPr lang="en-US" sz="2400" b="1" dirty="0"/>
        </a:p>
      </dgm:t>
    </dgm:pt>
    <dgm:pt modelId="{1429ABB8-D222-EB4B-9060-92500FBD2173}" type="parTrans" cxnId="{285E77FB-9BE8-FD49-BF22-B60EF424F627}">
      <dgm:prSet/>
      <dgm:spPr/>
      <dgm:t>
        <a:bodyPr/>
        <a:lstStyle/>
        <a:p>
          <a:endParaRPr lang="en-US"/>
        </a:p>
      </dgm:t>
    </dgm:pt>
    <dgm:pt modelId="{4CE5634B-F546-F542-A9E7-5498C52EB9BD}" type="sibTrans" cxnId="{285E77FB-9BE8-FD49-BF22-B60EF424F627}">
      <dgm:prSet/>
      <dgm:spPr/>
      <dgm:t>
        <a:bodyPr/>
        <a:lstStyle/>
        <a:p>
          <a:endParaRPr lang="en-US"/>
        </a:p>
      </dgm:t>
    </dgm:pt>
    <dgm:pt modelId="{12506653-8052-2447-B6A2-80BE4EF90B97}">
      <dgm:prSet phldrT="[Text]" custT="1"/>
      <dgm:spPr/>
      <dgm:t>
        <a:bodyPr/>
        <a:lstStyle/>
        <a:p>
          <a:r>
            <a:rPr lang="en-US" sz="1900" smtClean="0"/>
            <a:t>   </a:t>
          </a:r>
          <a:r>
            <a:rPr lang="en-US" sz="1800" b="1" smtClean="0"/>
            <a:t>Brief Negotiation, MI</a:t>
          </a:r>
        </a:p>
        <a:p>
          <a:r>
            <a:rPr lang="en-US" sz="1800" b="1" smtClean="0"/>
            <a:t>  Alter </a:t>
          </a:r>
          <a:r>
            <a:rPr lang="en-US" sz="2000" b="1" smtClean="0"/>
            <a:t>ambivalence</a:t>
          </a:r>
          <a:r>
            <a:rPr lang="en-US" sz="1800" b="1" smtClean="0"/>
            <a:t> </a:t>
          </a:r>
        </a:p>
        <a:p>
          <a:endParaRPr lang="en-US" sz="1900" smtClean="0"/>
        </a:p>
        <a:p>
          <a:r>
            <a:rPr lang="en-US" sz="2800" b="1" smtClean="0"/>
            <a:t>Change</a:t>
          </a:r>
          <a:endParaRPr lang="en-US" sz="2800" b="1" dirty="0"/>
        </a:p>
      </dgm:t>
    </dgm:pt>
    <dgm:pt modelId="{34334323-419F-164B-B61A-5F91E5D7C063}" type="parTrans" cxnId="{329550FE-CF6B-E84D-B8E7-05A42B1411FD}">
      <dgm:prSet/>
      <dgm:spPr/>
      <dgm:t>
        <a:bodyPr/>
        <a:lstStyle/>
        <a:p>
          <a:endParaRPr lang="en-US"/>
        </a:p>
      </dgm:t>
    </dgm:pt>
    <dgm:pt modelId="{856A263B-EF99-8249-A6C7-E4CFA6AF4E3A}" type="sibTrans" cxnId="{329550FE-CF6B-E84D-B8E7-05A42B1411FD}">
      <dgm:prSet/>
      <dgm:spPr/>
      <dgm:t>
        <a:bodyPr/>
        <a:lstStyle/>
        <a:p>
          <a:endParaRPr lang="en-US"/>
        </a:p>
      </dgm:t>
    </dgm:pt>
    <dgm:pt modelId="{8C2C485C-4EB1-5845-9DA4-08DC4686F27A}" type="pres">
      <dgm:prSet presAssocID="{3A32DC4C-694B-EC40-B62A-64718A657C1F}" presName="Name0" presStyleCnt="0">
        <dgm:presLayoutVars>
          <dgm:dir/>
          <dgm:animLvl val="lvl"/>
          <dgm:resizeHandles val="exact"/>
        </dgm:presLayoutVars>
      </dgm:prSet>
      <dgm:spPr/>
      <dgm:t>
        <a:bodyPr/>
        <a:lstStyle/>
        <a:p>
          <a:endParaRPr lang="en-US"/>
        </a:p>
      </dgm:t>
    </dgm:pt>
    <dgm:pt modelId="{8240C181-43AD-E943-8756-4C21CBC62641}" type="pres">
      <dgm:prSet presAssocID="{D6719AFD-99B9-4B41-832D-CB985F89B325}" presName="Name8" presStyleCnt="0"/>
      <dgm:spPr/>
      <dgm:t>
        <a:bodyPr/>
        <a:lstStyle/>
        <a:p>
          <a:endParaRPr lang="en-US"/>
        </a:p>
      </dgm:t>
    </dgm:pt>
    <dgm:pt modelId="{13E563C1-F4B8-8145-A74F-F1C9B32B73A4}" type="pres">
      <dgm:prSet presAssocID="{D6719AFD-99B9-4B41-832D-CB985F89B325}" presName="level" presStyleLbl="node1" presStyleIdx="0" presStyleCnt="3">
        <dgm:presLayoutVars>
          <dgm:chMax val="1"/>
          <dgm:bulletEnabled val="1"/>
        </dgm:presLayoutVars>
      </dgm:prSet>
      <dgm:spPr/>
      <dgm:t>
        <a:bodyPr/>
        <a:lstStyle/>
        <a:p>
          <a:endParaRPr lang="en-US"/>
        </a:p>
      </dgm:t>
    </dgm:pt>
    <dgm:pt modelId="{95AA4D98-6231-A147-822D-0B240ADD807F}" type="pres">
      <dgm:prSet presAssocID="{D6719AFD-99B9-4B41-832D-CB985F89B325}" presName="levelTx" presStyleLbl="revTx" presStyleIdx="0" presStyleCnt="0">
        <dgm:presLayoutVars>
          <dgm:chMax val="1"/>
          <dgm:bulletEnabled val="1"/>
        </dgm:presLayoutVars>
      </dgm:prSet>
      <dgm:spPr/>
      <dgm:t>
        <a:bodyPr/>
        <a:lstStyle/>
        <a:p>
          <a:endParaRPr lang="en-US"/>
        </a:p>
      </dgm:t>
    </dgm:pt>
    <dgm:pt modelId="{D9ED731D-E453-0D41-81A9-DE444B123F7D}" type="pres">
      <dgm:prSet presAssocID="{04123CF3-7111-D14C-917C-E39D2892B036}" presName="Name8" presStyleCnt="0"/>
      <dgm:spPr/>
      <dgm:t>
        <a:bodyPr/>
        <a:lstStyle/>
        <a:p>
          <a:endParaRPr lang="en-US"/>
        </a:p>
      </dgm:t>
    </dgm:pt>
    <dgm:pt modelId="{9C811DF1-60EF-E54D-927B-0B646D67A963}" type="pres">
      <dgm:prSet presAssocID="{04123CF3-7111-D14C-917C-E39D2892B036}" presName="level" presStyleLbl="node1" presStyleIdx="1" presStyleCnt="3">
        <dgm:presLayoutVars>
          <dgm:chMax val="1"/>
          <dgm:bulletEnabled val="1"/>
        </dgm:presLayoutVars>
      </dgm:prSet>
      <dgm:spPr/>
      <dgm:t>
        <a:bodyPr/>
        <a:lstStyle/>
        <a:p>
          <a:endParaRPr lang="en-US"/>
        </a:p>
      </dgm:t>
    </dgm:pt>
    <dgm:pt modelId="{03DB9084-77F2-5041-83A1-E45AB199882D}" type="pres">
      <dgm:prSet presAssocID="{04123CF3-7111-D14C-917C-E39D2892B036}" presName="levelTx" presStyleLbl="revTx" presStyleIdx="0" presStyleCnt="0">
        <dgm:presLayoutVars>
          <dgm:chMax val="1"/>
          <dgm:bulletEnabled val="1"/>
        </dgm:presLayoutVars>
      </dgm:prSet>
      <dgm:spPr/>
      <dgm:t>
        <a:bodyPr/>
        <a:lstStyle/>
        <a:p>
          <a:endParaRPr lang="en-US"/>
        </a:p>
      </dgm:t>
    </dgm:pt>
    <dgm:pt modelId="{695EEA0D-0E02-944A-BE40-E3E68B4B999F}" type="pres">
      <dgm:prSet presAssocID="{12506653-8052-2447-B6A2-80BE4EF90B97}" presName="Name8" presStyleCnt="0"/>
      <dgm:spPr/>
      <dgm:t>
        <a:bodyPr/>
        <a:lstStyle/>
        <a:p>
          <a:endParaRPr lang="en-US"/>
        </a:p>
      </dgm:t>
    </dgm:pt>
    <dgm:pt modelId="{CF6CEB3B-10C4-E84C-BABD-75283E5A265F}" type="pres">
      <dgm:prSet presAssocID="{12506653-8052-2447-B6A2-80BE4EF90B97}" presName="level" presStyleLbl="node1" presStyleIdx="2" presStyleCnt="3" custScaleY="94643">
        <dgm:presLayoutVars>
          <dgm:chMax val="1"/>
          <dgm:bulletEnabled val="1"/>
        </dgm:presLayoutVars>
      </dgm:prSet>
      <dgm:spPr/>
      <dgm:t>
        <a:bodyPr/>
        <a:lstStyle/>
        <a:p>
          <a:endParaRPr lang="en-US"/>
        </a:p>
      </dgm:t>
    </dgm:pt>
    <dgm:pt modelId="{14282BA8-6738-6646-A5E2-2B462674D8FF}" type="pres">
      <dgm:prSet presAssocID="{12506653-8052-2447-B6A2-80BE4EF90B97}" presName="levelTx" presStyleLbl="revTx" presStyleIdx="0" presStyleCnt="0">
        <dgm:presLayoutVars>
          <dgm:chMax val="1"/>
          <dgm:bulletEnabled val="1"/>
        </dgm:presLayoutVars>
      </dgm:prSet>
      <dgm:spPr/>
      <dgm:t>
        <a:bodyPr/>
        <a:lstStyle/>
        <a:p>
          <a:endParaRPr lang="en-US"/>
        </a:p>
      </dgm:t>
    </dgm:pt>
  </dgm:ptLst>
  <dgm:cxnLst>
    <dgm:cxn modelId="{CB03E167-AEDE-44E4-89D2-EC51B840F760}" type="presOf" srcId="{3A32DC4C-694B-EC40-B62A-64718A657C1F}" destId="{8C2C485C-4EB1-5845-9DA4-08DC4686F27A}" srcOrd="0" destOrd="0" presId="urn:microsoft.com/office/officeart/2005/8/layout/pyramid3"/>
    <dgm:cxn modelId="{5D8AD500-B288-46F7-8F30-4A341FBCCB7E}" type="presOf" srcId="{D6719AFD-99B9-4B41-832D-CB985F89B325}" destId="{13E563C1-F4B8-8145-A74F-F1C9B32B73A4}" srcOrd="0" destOrd="0" presId="urn:microsoft.com/office/officeart/2005/8/layout/pyramid3"/>
    <dgm:cxn modelId="{20A3E5D4-F41F-4108-9866-ACDE5260C53B}" type="presOf" srcId="{04123CF3-7111-D14C-917C-E39D2892B036}" destId="{9C811DF1-60EF-E54D-927B-0B646D67A963}" srcOrd="0" destOrd="0" presId="urn:microsoft.com/office/officeart/2005/8/layout/pyramid3"/>
    <dgm:cxn modelId="{F8CE2A01-7EA3-4250-ADC2-6AF281FB0796}" type="presOf" srcId="{12506653-8052-2447-B6A2-80BE4EF90B97}" destId="{14282BA8-6738-6646-A5E2-2B462674D8FF}" srcOrd="1" destOrd="0" presId="urn:microsoft.com/office/officeart/2005/8/layout/pyramid3"/>
    <dgm:cxn modelId="{DAB9E216-28E4-4D16-BF42-9B87B2C47C5F}" type="presOf" srcId="{04123CF3-7111-D14C-917C-E39D2892B036}" destId="{03DB9084-77F2-5041-83A1-E45AB199882D}" srcOrd="1" destOrd="0" presId="urn:microsoft.com/office/officeart/2005/8/layout/pyramid3"/>
    <dgm:cxn modelId="{C14F3C6E-C97E-476D-956C-2BE591A78570}" type="presOf" srcId="{12506653-8052-2447-B6A2-80BE4EF90B97}" destId="{CF6CEB3B-10C4-E84C-BABD-75283E5A265F}" srcOrd="0" destOrd="0" presId="urn:microsoft.com/office/officeart/2005/8/layout/pyramid3"/>
    <dgm:cxn modelId="{91675259-91CB-472B-9455-37FAD7FEF042}" type="presOf" srcId="{D6719AFD-99B9-4B41-832D-CB985F89B325}" destId="{95AA4D98-6231-A147-822D-0B240ADD807F}" srcOrd="1" destOrd="0" presId="urn:microsoft.com/office/officeart/2005/8/layout/pyramid3"/>
    <dgm:cxn modelId="{285E77FB-9BE8-FD49-BF22-B60EF424F627}" srcId="{3A32DC4C-694B-EC40-B62A-64718A657C1F}" destId="{04123CF3-7111-D14C-917C-E39D2892B036}" srcOrd="1" destOrd="0" parTransId="{1429ABB8-D222-EB4B-9060-92500FBD2173}" sibTransId="{4CE5634B-F546-F542-A9E7-5498C52EB9BD}"/>
    <dgm:cxn modelId="{7313CA01-7490-B945-B664-0D50CAA5BF39}" srcId="{3A32DC4C-694B-EC40-B62A-64718A657C1F}" destId="{D6719AFD-99B9-4B41-832D-CB985F89B325}" srcOrd="0" destOrd="0" parTransId="{13752075-3958-5D40-AF6D-78BC3A19DE77}" sibTransId="{5B9AC136-D2AE-5249-8957-D8AAAAE670EC}"/>
    <dgm:cxn modelId="{329550FE-CF6B-E84D-B8E7-05A42B1411FD}" srcId="{3A32DC4C-694B-EC40-B62A-64718A657C1F}" destId="{12506653-8052-2447-B6A2-80BE4EF90B97}" srcOrd="2" destOrd="0" parTransId="{34334323-419F-164B-B61A-5F91E5D7C063}" sibTransId="{856A263B-EF99-8249-A6C7-E4CFA6AF4E3A}"/>
    <dgm:cxn modelId="{23FE3C61-84B6-4F88-AE43-90422A5506AF}" type="presParOf" srcId="{8C2C485C-4EB1-5845-9DA4-08DC4686F27A}" destId="{8240C181-43AD-E943-8756-4C21CBC62641}" srcOrd="0" destOrd="0" presId="urn:microsoft.com/office/officeart/2005/8/layout/pyramid3"/>
    <dgm:cxn modelId="{6BB8232B-EE5D-4DCF-ADD2-E9303F06D9C3}" type="presParOf" srcId="{8240C181-43AD-E943-8756-4C21CBC62641}" destId="{13E563C1-F4B8-8145-A74F-F1C9B32B73A4}" srcOrd="0" destOrd="0" presId="urn:microsoft.com/office/officeart/2005/8/layout/pyramid3"/>
    <dgm:cxn modelId="{22E6E03E-DD17-4B45-85CB-5A03F4049932}" type="presParOf" srcId="{8240C181-43AD-E943-8756-4C21CBC62641}" destId="{95AA4D98-6231-A147-822D-0B240ADD807F}" srcOrd="1" destOrd="0" presId="urn:microsoft.com/office/officeart/2005/8/layout/pyramid3"/>
    <dgm:cxn modelId="{CC554274-6E43-4E09-AE9F-22BF1ED7F1EF}" type="presParOf" srcId="{8C2C485C-4EB1-5845-9DA4-08DC4686F27A}" destId="{D9ED731D-E453-0D41-81A9-DE444B123F7D}" srcOrd="1" destOrd="0" presId="urn:microsoft.com/office/officeart/2005/8/layout/pyramid3"/>
    <dgm:cxn modelId="{B156D566-6E9A-485D-A410-A793DCE86B83}" type="presParOf" srcId="{D9ED731D-E453-0D41-81A9-DE444B123F7D}" destId="{9C811DF1-60EF-E54D-927B-0B646D67A963}" srcOrd="0" destOrd="0" presId="urn:microsoft.com/office/officeart/2005/8/layout/pyramid3"/>
    <dgm:cxn modelId="{4EBE81EE-371B-4DE5-A5DE-3285C359D3BC}" type="presParOf" srcId="{D9ED731D-E453-0D41-81A9-DE444B123F7D}" destId="{03DB9084-77F2-5041-83A1-E45AB199882D}" srcOrd="1" destOrd="0" presId="urn:microsoft.com/office/officeart/2005/8/layout/pyramid3"/>
    <dgm:cxn modelId="{A8753056-013A-4132-9E16-5055C87AFA25}" type="presParOf" srcId="{8C2C485C-4EB1-5845-9DA4-08DC4686F27A}" destId="{695EEA0D-0E02-944A-BE40-E3E68B4B999F}" srcOrd="2" destOrd="0" presId="urn:microsoft.com/office/officeart/2005/8/layout/pyramid3"/>
    <dgm:cxn modelId="{83271CD0-D2B0-4E8F-A429-40F43363CF1C}" type="presParOf" srcId="{695EEA0D-0E02-944A-BE40-E3E68B4B999F}" destId="{CF6CEB3B-10C4-E84C-BABD-75283E5A265F}" srcOrd="0" destOrd="0" presId="urn:microsoft.com/office/officeart/2005/8/layout/pyramid3"/>
    <dgm:cxn modelId="{7C7A2444-7EC3-45BC-9905-19AE7DBF1AF9}" type="presParOf" srcId="{695EEA0D-0E02-944A-BE40-E3E68B4B999F}" destId="{14282BA8-6738-6646-A5E2-2B462674D8FF}"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1D4839-0343-AB44-AE0A-BE2B149E88B2}" type="doc">
      <dgm:prSet loTypeId="urn:microsoft.com/office/officeart/2005/8/layout/chart3" loCatId="relationship" qsTypeId="urn:microsoft.com/office/officeart/2005/8/quickstyle/3D3" qsCatId="3D" csTypeId="urn:microsoft.com/office/officeart/2005/8/colors/accent1_4" csCatId="accent1" phldr="1"/>
      <dgm:spPr/>
    </dgm:pt>
    <dgm:pt modelId="{E819D3A9-343A-854E-B59D-846BE8543597}">
      <dgm:prSet phldrT="[Text]"/>
      <dgm:spPr/>
      <dgm:t>
        <a:bodyPr/>
        <a:lstStyle/>
        <a:p>
          <a:r>
            <a:rPr lang="en-US" dirty="0" smtClean="0">
              <a:solidFill>
                <a:srgbClr val="FF0000"/>
              </a:solidFill>
            </a:rPr>
            <a:t>Not Ready </a:t>
          </a:r>
          <a:r>
            <a:rPr lang="en-US" dirty="0" smtClean="0"/>
            <a:t>20%</a:t>
          </a:r>
        </a:p>
        <a:p>
          <a:r>
            <a:rPr lang="en-US" dirty="0" smtClean="0"/>
            <a:t> and </a:t>
          </a:r>
          <a:r>
            <a:rPr lang="en-US" dirty="0" smtClean="0">
              <a:solidFill>
                <a:srgbClr val="008000"/>
              </a:solidFill>
            </a:rPr>
            <a:t>Ready</a:t>
          </a:r>
          <a:r>
            <a:rPr lang="en-US" dirty="0" smtClean="0"/>
            <a:t> 20%</a:t>
          </a:r>
          <a:endParaRPr lang="en-US" dirty="0"/>
        </a:p>
      </dgm:t>
    </dgm:pt>
    <dgm:pt modelId="{164A29A1-E121-4944-A01A-5FB3B0A94F65}" type="parTrans" cxnId="{2074D8EB-3F1C-6F41-930C-91D5A22F5410}">
      <dgm:prSet/>
      <dgm:spPr/>
      <dgm:t>
        <a:bodyPr/>
        <a:lstStyle/>
        <a:p>
          <a:endParaRPr lang="en-US"/>
        </a:p>
      </dgm:t>
    </dgm:pt>
    <dgm:pt modelId="{4BAFE60E-0893-9A45-973D-D4DED8106411}" type="sibTrans" cxnId="{2074D8EB-3F1C-6F41-930C-91D5A22F5410}">
      <dgm:prSet/>
      <dgm:spPr/>
      <dgm:t>
        <a:bodyPr/>
        <a:lstStyle/>
        <a:p>
          <a:endParaRPr lang="en-US"/>
        </a:p>
      </dgm:t>
    </dgm:pt>
    <dgm:pt modelId="{FE747B2D-5F4A-6243-B0B7-CF99C3785216}">
      <dgm:prSet phldrT="[Text]"/>
      <dgm:spPr/>
      <dgm:t>
        <a:bodyPr/>
        <a:lstStyle/>
        <a:p>
          <a:r>
            <a:rPr lang="en-US" dirty="0" smtClean="0">
              <a:solidFill>
                <a:srgbClr val="FFFF00"/>
              </a:solidFill>
            </a:rPr>
            <a:t>Unsure</a:t>
          </a:r>
          <a:r>
            <a:rPr lang="en-US" dirty="0" smtClean="0"/>
            <a:t> 30%</a:t>
          </a:r>
          <a:endParaRPr lang="en-US" dirty="0"/>
        </a:p>
      </dgm:t>
    </dgm:pt>
    <dgm:pt modelId="{BFFC5869-FFA2-5F45-878E-C90DA236FAB5}" type="parTrans" cxnId="{2F1D5613-78F8-FA4D-9E89-AE704A58032D}">
      <dgm:prSet/>
      <dgm:spPr/>
      <dgm:t>
        <a:bodyPr/>
        <a:lstStyle/>
        <a:p>
          <a:endParaRPr lang="en-US"/>
        </a:p>
      </dgm:t>
    </dgm:pt>
    <dgm:pt modelId="{A0662124-0E07-B649-BDA4-3025723BD3CF}" type="sibTrans" cxnId="{2F1D5613-78F8-FA4D-9E89-AE704A58032D}">
      <dgm:prSet/>
      <dgm:spPr/>
      <dgm:t>
        <a:bodyPr/>
        <a:lstStyle/>
        <a:p>
          <a:endParaRPr lang="en-US"/>
        </a:p>
      </dgm:t>
    </dgm:pt>
    <dgm:pt modelId="{B14F6ABF-C983-6F49-8346-13AC2B0DAC9B}">
      <dgm:prSet phldrT="[Text]"/>
      <dgm:spPr/>
      <dgm:t>
        <a:bodyPr/>
        <a:lstStyle/>
        <a:p>
          <a:r>
            <a:rPr lang="en-US" dirty="0" smtClean="0">
              <a:solidFill>
                <a:srgbClr val="FFFF00"/>
              </a:solidFill>
            </a:rPr>
            <a:t>Unsure</a:t>
          </a:r>
          <a:r>
            <a:rPr lang="en-US" dirty="0" smtClean="0"/>
            <a:t> 30%</a:t>
          </a:r>
          <a:endParaRPr lang="en-US" dirty="0"/>
        </a:p>
      </dgm:t>
    </dgm:pt>
    <dgm:pt modelId="{71578ED9-40F5-344A-B105-4F22A4813630}" type="parTrans" cxnId="{68B7E915-77D8-5242-815D-4F827BBC3C69}">
      <dgm:prSet/>
      <dgm:spPr/>
      <dgm:t>
        <a:bodyPr/>
        <a:lstStyle/>
        <a:p>
          <a:endParaRPr lang="en-US"/>
        </a:p>
      </dgm:t>
    </dgm:pt>
    <dgm:pt modelId="{A230D524-E281-6441-B451-9FED78AABB0A}" type="sibTrans" cxnId="{68B7E915-77D8-5242-815D-4F827BBC3C69}">
      <dgm:prSet/>
      <dgm:spPr/>
      <dgm:t>
        <a:bodyPr/>
        <a:lstStyle/>
        <a:p>
          <a:endParaRPr lang="en-US"/>
        </a:p>
      </dgm:t>
    </dgm:pt>
    <dgm:pt modelId="{1C10997C-580D-404B-ACA8-78C352369C09}" type="pres">
      <dgm:prSet presAssocID="{D01D4839-0343-AB44-AE0A-BE2B149E88B2}" presName="compositeShape" presStyleCnt="0">
        <dgm:presLayoutVars>
          <dgm:chMax val="7"/>
          <dgm:dir/>
          <dgm:resizeHandles val="exact"/>
        </dgm:presLayoutVars>
      </dgm:prSet>
      <dgm:spPr/>
    </dgm:pt>
    <dgm:pt modelId="{825132EE-27D9-684B-94FA-E176E565F303}" type="pres">
      <dgm:prSet presAssocID="{D01D4839-0343-AB44-AE0A-BE2B149E88B2}" presName="wedge1" presStyleLbl="node1" presStyleIdx="0" presStyleCnt="3" custScaleX="220669" custScaleY="88689" custLinFactNeighborX="-1512" custLinFactNeighborY="112"/>
      <dgm:spPr/>
      <dgm:t>
        <a:bodyPr/>
        <a:lstStyle/>
        <a:p>
          <a:endParaRPr lang="en-US"/>
        </a:p>
      </dgm:t>
    </dgm:pt>
    <dgm:pt modelId="{C5CAC6B9-5185-5A47-BD08-9D948F35E384}" type="pres">
      <dgm:prSet presAssocID="{D01D4839-0343-AB44-AE0A-BE2B149E88B2}" presName="wedge1Tx" presStyleLbl="node1" presStyleIdx="0" presStyleCnt="3">
        <dgm:presLayoutVars>
          <dgm:chMax val="0"/>
          <dgm:chPref val="0"/>
          <dgm:bulletEnabled val="1"/>
        </dgm:presLayoutVars>
      </dgm:prSet>
      <dgm:spPr/>
      <dgm:t>
        <a:bodyPr/>
        <a:lstStyle/>
        <a:p>
          <a:endParaRPr lang="en-US"/>
        </a:p>
      </dgm:t>
    </dgm:pt>
    <dgm:pt modelId="{8FF983F2-EFDB-1A43-8B02-4E0F0D8ADC01}" type="pres">
      <dgm:prSet presAssocID="{D01D4839-0343-AB44-AE0A-BE2B149E88B2}" presName="wedge2" presStyleLbl="node1" presStyleIdx="1" presStyleCnt="3" custFlipHor="1" custScaleX="226368" custLinFactNeighborX="335" custLinFactNeighborY="739"/>
      <dgm:spPr/>
      <dgm:t>
        <a:bodyPr/>
        <a:lstStyle/>
        <a:p>
          <a:endParaRPr lang="en-US"/>
        </a:p>
      </dgm:t>
    </dgm:pt>
    <dgm:pt modelId="{16B7427D-BB0E-AD44-85D8-42FA7322386D}" type="pres">
      <dgm:prSet presAssocID="{D01D4839-0343-AB44-AE0A-BE2B149E88B2}" presName="wedge2Tx" presStyleLbl="node1" presStyleIdx="1" presStyleCnt="3">
        <dgm:presLayoutVars>
          <dgm:chMax val="0"/>
          <dgm:chPref val="0"/>
          <dgm:bulletEnabled val="1"/>
        </dgm:presLayoutVars>
      </dgm:prSet>
      <dgm:spPr/>
      <dgm:t>
        <a:bodyPr/>
        <a:lstStyle/>
        <a:p>
          <a:endParaRPr lang="en-US"/>
        </a:p>
      </dgm:t>
    </dgm:pt>
    <dgm:pt modelId="{23AA7502-910A-014B-BBB2-75B3BDC0C097}" type="pres">
      <dgm:prSet presAssocID="{D01D4839-0343-AB44-AE0A-BE2B149E88B2}" presName="wedge3" presStyleLbl="node1" presStyleIdx="2" presStyleCnt="3" custScaleX="214201" custScaleY="90312" custLinFactNeighborX="-3696" custLinFactNeighborY="-2053"/>
      <dgm:spPr/>
      <dgm:t>
        <a:bodyPr/>
        <a:lstStyle/>
        <a:p>
          <a:endParaRPr lang="en-US"/>
        </a:p>
      </dgm:t>
    </dgm:pt>
    <dgm:pt modelId="{250D0749-5FF2-414A-B560-606951AC5FF7}" type="pres">
      <dgm:prSet presAssocID="{D01D4839-0343-AB44-AE0A-BE2B149E88B2}" presName="wedge3Tx" presStyleLbl="node1" presStyleIdx="2" presStyleCnt="3">
        <dgm:presLayoutVars>
          <dgm:chMax val="0"/>
          <dgm:chPref val="0"/>
          <dgm:bulletEnabled val="1"/>
        </dgm:presLayoutVars>
      </dgm:prSet>
      <dgm:spPr/>
      <dgm:t>
        <a:bodyPr/>
        <a:lstStyle/>
        <a:p>
          <a:endParaRPr lang="en-US"/>
        </a:p>
      </dgm:t>
    </dgm:pt>
  </dgm:ptLst>
  <dgm:cxnLst>
    <dgm:cxn modelId="{77AB74F3-229A-4D6B-A961-9CE2F95AB471}" type="presOf" srcId="{D01D4839-0343-AB44-AE0A-BE2B149E88B2}" destId="{1C10997C-580D-404B-ACA8-78C352369C09}" srcOrd="0" destOrd="0" presId="urn:microsoft.com/office/officeart/2005/8/layout/chart3"/>
    <dgm:cxn modelId="{D3C1FE8B-270B-42CE-8065-D56824E90CCB}" type="presOf" srcId="{E819D3A9-343A-854E-B59D-846BE8543597}" destId="{825132EE-27D9-684B-94FA-E176E565F303}" srcOrd="0" destOrd="0" presId="urn:microsoft.com/office/officeart/2005/8/layout/chart3"/>
    <dgm:cxn modelId="{4D87730B-795E-4B18-B5F1-2A6D579A6189}" type="presOf" srcId="{FE747B2D-5F4A-6243-B0B7-CF99C3785216}" destId="{16B7427D-BB0E-AD44-85D8-42FA7322386D}" srcOrd="1" destOrd="0" presId="urn:microsoft.com/office/officeart/2005/8/layout/chart3"/>
    <dgm:cxn modelId="{478BAE45-E6EF-49B1-924E-B174987EB41B}" type="presOf" srcId="{B14F6ABF-C983-6F49-8346-13AC2B0DAC9B}" destId="{250D0749-5FF2-414A-B560-606951AC5FF7}" srcOrd="1" destOrd="0" presId="urn:microsoft.com/office/officeart/2005/8/layout/chart3"/>
    <dgm:cxn modelId="{2074D8EB-3F1C-6F41-930C-91D5A22F5410}" srcId="{D01D4839-0343-AB44-AE0A-BE2B149E88B2}" destId="{E819D3A9-343A-854E-B59D-846BE8543597}" srcOrd="0" destOrd="0" parTransId="{164A29A1-E121-4944-A01A-5FB3B0A94F65}" sibTransId="{4BAFE60E-0893-9A45-973D-D4DED8106411}"/>
    <dgm:cxn modelId="{2CF12042-82FA-454F-A1BD-07AE6E83699F}" type="presOf" srcId="{FE747B2D-5F4A-6243-B0B7-CF99C3785216}" destId="{8FF983F2-EFDB-1A43-8B02-4E0F0D8ADC01}" srcOrd="0" destOrd="0" presId="urn:microsoft.com/office/officeart/2005/8/layout/chart3"/>
    <dgm:cxn modelId="{68B7E915-77D8-5242-815D-4F827BBC3C69}" srcId="{D01D4839-0343-AB44-AE0A-BE2B149E88B2}" destId="{B14F6ABF-C983-6F49-8346-13AC2B0DAC9B}" srcOrd="2" destOrd="0" parTransId="{71578ED9-40F5-344A-B105-4F22A4813630}" sibTransId="{A230D524-E281-6441-B451-9FED78AABB0A}"/>
    <dgm:cxn modelId="{2F1D5613-78F8-FA4D-9E89-AE704A58032D}" srcId="{D01D4839-0343-AB44-AE0A-BE2B149E88B2}" destId="{FE747B2D-5F4A-6243-B0B7-CF99C3785216}" srcOrd="1" destOrd="0" parTransId="{BFFC5869-FFA2-5F45-878E-C90DA236FAB5}" sibTransId="{A0662124-0E07-B649-BDA4-3025723BD3CF}"/>
    <dgm:cxn modelId="{F4C04208-3158-49B3-B056-45584EF7DCE9}" type="presOf" srcId="{B14F6ABF-C983-6F49-8346-13AC2B0DAC9B}" destId="{23AA7502-910A-014B-BBB2-75B3BDC0C097}" srcOrd="0" destOrd="0" presId="urn:microsoft.com/office/officeart/2005/8/layout/chart3"/>
    <dgm:cxn modelId="{9C00E1DC-0FCA-4D7D-9B03-2872A9C188CA}" type="presOf" srcId="{E819D3A9-343A-854E-B59D-846BE8543597}" destId="{C5CAC6B9-5185-5A47-BD08-9D948F35E384}" srcOrd="1" destOrd="0" presId="urn:microsoft.com/office/officeart/2005/8/layout/chart3"/>
    <dgm:cxn modelId="{71EAADF4-0548-4332-BCCC-D5A8B7184FE0}" type="presParOf" srcId="{1C10997C-580D-404B-ACA8-78C352369C09}" destId="{825132EE-27D9-684B-94FA-E176E565F303}" srcOrd="0" destOrd="0" presId="urn:microsoft.com/office/officeart/2005/8/layout/chart3"/>
    <dgm:cxn modelId="{33EECFBA-76E7-47E2-9C55-BBA2ED99279E}" type="presParOf" srcId="{1C10997C-580D-404B-ACA8-78C352369C09}" destId="{C5CAC6B9-5185-5A47-BD08-9D948F35E384}" srcOrd="1" destOrd="0" presId="urn:microsoft.com/office/officeart/2005/8/layout/chart3"/>
    <dgm:cxn modelId="{20A9A89C-BDD0-43B4-B9B0-70303BECF219}" type="presParOf" srcId="{1C10997C-580D-404B-ACA8-78C352369C09}" destId="{8FF983F2-EFDB-1A43-8B02-4E0F0D8ADC01}" srcOrd="2" destOrd="0" presId="urn:microsoft.com/office/officeart/2005/8/layout/chart3"/>
    <dgm:cxn modelId="{EBFBAFDE-FB87-4E03-BFAC-B636C04C8FE4}" type="presParOf" srcId="{1C10997C-580D-404B-ACA8-78C352369C09}" destId="{16B7427D-BB0E-AD44-85D8-42FA7322386D}" srcOrd="3" destOrd="0" presId="urn:microsoft.com/office/officeart/2005/8/layout/chart3"/>
    <dgm:cxn modelId="{375CEEB0-210A-47CE-BC9E-AAC9CA4B153D}" type="presParOf" srcId="{1C10997C-580D-404B-ACA8-78C352369C09}" destId="{23AA7502-910A-014B-BBB2-75B3BDC0C097}" srcOrd="4" destOrd="0" presId="urn:microsoft.com/office/officeart/2005/8/layout/chart3"/>
    <dgm:cxn modelId="{16520542-659A-4195-8D12-C283CC8BB701}" type="presParOf" srcId="{1C10997C-580D-404B-ACA8-78C352369C09}" destId="{250D0749-5FF2-414A-B560-606951AC5FF7}"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8.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02.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emf"/></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44927" y="8575499"/>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5178" y="8575500"/>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Educational Services</a:t>
            </a:r>
            <a:r>
              <a:rPr lang="en-US" sz="1200" i="1" baseline="30000" dirty="0"/>
              <a:t>©      </a:t>
            </a:r>
            <a:r>
              <a:rPr lang="en-US" sz="1200" b="1" dirty="0" smtClean="0"/>
              <a:t>www.DiabetesEd.net</a:t>
            </a:r>
            <a:endParaRPr lang="en-US" sz="1200" b="1" dirty="0"/>
          </a:p>
        </p:txBody>
      </p:sp>
    </p:spTree>
    <p:custDataLst>
      <p:tags r:id="rId2"/>
    </p:custDataLst>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8660" name="Footer Placeholder 3"/>
          <p:cNvSpPr>
            <a:spLocks noGrp="1"/>
          </p:cNvSpPr>
          <p:nvPr>
            <p:ph type="ftr" sz="quarter" idx="4"/>
          </p:nvPr>
        </p:nvSpPr>
        <p:spPr/>
        <p:txBody>
          <a:bodyPr/>
          <a:lstStyle/>
          <a:p>
            <a:pPr>
              <a:defRPr/>
            </a:pPr>
            <a:r>
              <a:rPr lang="en-US" smtClean="0"/>
              <a:t>Diabetes Educational Services© (530) 893 - 8635 </a:t>
            </a:r>
          </a:p>
        </p:txBody>
      </p:sp>
      <p:sp>
        <p:nvSpPr>
          <p:cNvPr id="198661" name="Slide Number Placeholder 4"/>
          <p:cNvSpPr>
            <a:spLocks noGrp="1"/>
          </p:cNvSpPr>
          <p:nvPr>
            <p:ph type="sldNum" sz="quarter" idx="5"/>
          </p:nvPr>
        </p:nvSpPr>
        <p:spPr/>
        <p:txBody>
          <a:bodyPr/>
          <a:lstStyle/>
          <a:p>
            <a:pPr>
              <a:defRPr/>
            </a:pPr>
            <a:fld id="{02E23ABE-3D5E-4A37-B8D3-ACC241D9C06B}" type="slidenum">
              <a:rPr lang="en-US" smtClean="0"/>
              <a:pPr>
                <a:defRPr/>
              </a:pPr>
              <a:t>1</a:t>
            </a:fld>
            <a:endParaRPr lang="en-US" smtClean="0"/>
          </a:p>
        </p:txBody>
      </p:sp>
    </p:spTree>
    <p:extLst>
      <p:ext uri="{BB962C8B-B14F-4D97-AF65-F5344CB8AC3E}">
        <p14:creationId xmlns:p14="http://schemas.microsoft.com/office/powerpoint/2010/main" val="2237915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16</a:t>
            </a:fld>
            <a:endParaRPr lang="en-US" sz="1300"/>
          </a:p>
        </p:txBody>
      </p:sp>
    </p:spTree>
    <p:extLst>
      <p:ext uri="{BB962C8B-B14F-4D97-AF65-F5344CB8AC3E}">
        <p14:creationId xmlns:p14="http://schemas.microsoft.com/office/powerpoint/2010/main" val="7549862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ln/>
        </p:spPr>
      </p:sp>
      <p:sp>
        <p:nvSpPr>
          <p:cNvPr id="239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96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96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5D5964F-01CA-432C-BC7E-509E8F1B8CC9}" type="slidenum">
              <a:rPr lang="en-US">
                <a:latin typeface="Times New Roman" panose="02020603050405020304" pitchFamily="18" charset="0"/>
              </a:rPr>
              <a:pPr/>
              <a:t>209</a:t>
            </a:fld>
            <a:endParaRPr lang="en-US">
              <a:latin typeface="Times New Roman" panose="02020603050405020304" pitchFamily="18" charset="0"/>
            </a:endParaRPr>
          </a:p>
        </p:txBody>
      </p:sp>
    </p:spTree>
    <p:extLst>
      <p:ext uri="{BB962C8B-B14F-4D97-AF65-F5344CB8AC3E}">
        <p14:creationId xmlns:p14="http://schemas.microsoft.com/office/powerpoint/2010/main" val="30530552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0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0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5F3818-A22B-43FA-BAB5-DDD7AD67F88B}" type="slidenum">
              <a:rPr lang="en-US">
                <a:latin typeface="Times New Roman" panose="02020603050405020304" pitchFamily="18" charset="0"/>
              </a:rPr>
              <a:pPr/>
              <a:t>210</a:t>
            </a:fld>
            <a:endParaRPr lang="en-US">
              <a:latin typeface="Times New Roman" panose="02020603050405020304" pitchFamily="18" charset="0"/>
            </a:endParaRPr>
          </a:p>
        </p:txBody>
      </p:sp>
    </p:spTree>
    <p:extLst>
      <p:ext uri="{BB962C8B-B14F-4D97-AF65-F5344CB8AC3E}">
        <p14:creationId xmlns:p14="http://schemas.microsoft.com/office/powerpoint/2010/main" val="291938588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1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276F80E-893B-403D-98E9-5A6E24523728}" type="slidenum">
              <a:rPr lang="en-US">
                <a:latin typeface="Times New Roman" panose="02020603050405020304" pitchFamily="18" charset="0"/>
              </a:rPr>
              <a:pPr/>
              <a:t>211</a:t>
            </a:fld>
            <a:endParaRPr lang="en-US">
              <a:latin typeface="Times New Roman" panose="02020603050405020304" pitchFamily="18" charset="0"/>
            </a:endParaRPr>
          </a:p>
        </p:txBody>
      </p:sp>
    </p:spTree>
    <p:extLst>
      <p:ext uri="{BB962C8B-B14F-4D97-AF65-F5344CB8AC3E}">
        <p14:creationId xmlns:p14="http://schemas.microsoft.com/office/powerpoint/2010/main" val="39480891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26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26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C4C98CB-4833-41C2-8CE0-9DF066D092EB}" type="slidenum">
              <a:rPr lang="en-US">
                <a:latin typeface="Times New Roman" panose="02020603050405020304" pitchFamily="18" charset="0"/>
              </a:rPr>
              <a:pPr/>
              <a:t>212</a:t>
            </a:fld>
            <a:endParaRPr lang="en-US">
              <a:latin typeface="Times New Roman" panose="02020603050405020304" pitchFamily="18" charset="0"/>
            </a:endParaRPr>
          </a:p>
        </p:txBody>
      </p:sp>
    </p:spTree>
    <p:extLst>
      <p:ext uri="{BB962C8B-B14F-4D97-AF65-F5344CB8AC3E}">
        <p14:creationId xmlns:p14="http://schemas.microsoft.com/office/powerpoint/2010/main" val="1808750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a:ln/>
        </p:spPr>
      </p:sp>
      <p:sp>
        <p:nvSpPr>
          <p:cNvPr id="243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371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371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0D68014-31C1-4CBE-B670-DF0648301AC8}" type="slidenum">
              <a:rPr lang="en-US">
                <a:latin typeface="Times New Roman" panose="02020603050405020304" pitchFamily="18" charset="0"/>
              </a:rPr>
              <a:pPr/>
              <a:t>213</a:t>
            </a:fld>
            <a:endParaRPr lang="en-US">
              <a:latin typeface="Times New Roman" panose="02020603050405020304" pitchFamily="18" charset="0"/>
            </a:endParaRPr>
          </a:p>
        </p:txBody>
      </p:sp>
    </p:spTree>
    <p:extLst>
      <p:ext uri="{BB962C8B-B14F-4D97-AF65-F5344CB8AC3E}">
        <p14:creationId xmlns:p14="http://schemas.microsoft.com/office/powerpoint/2010/main" val="13760365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47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47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79E85BF-847C-4695-AABC-06C41A21A1F8}" type="slidenum">
              <a:rPr lang="en-US">
                <a:latin typeface="Times New Roman" panose="02020603050405020304" pitchFamily="18" charset="0"/>
              </a:rPr>
              <a:pPr/>
              <a:t>214</a:t>
            </a:fld>
            <a:endParaRPr lang="en-US">
              <a:latin typeface="Times New Roman" panose="02020603050405020304" pitchFamily="18" charset="0"/>
            </a:endParaRPr>
          </a:p>
        </p:txBody>
      </p:sp>
    </p:spTree>
    <p:extLst>
      <p:ext uri="{BB962C8B-B14F-4D97-AF65-F5344CB8AC3E}">
        <p14:creationId xmlns:p14="http://schemas.microsoft.com/office/powerpoint/2010/main" val="245003134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78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2B83448-86C6-46B0-B451-4FF1BDBA572A}" type="slidenum">
              <a:rPr lang="en-US">
                <a:latin typeface="Times New Roman" panose="02020603050405020304" pitchFamily="18" charset="0"/>
              </a:rPr>
              <a:pPr/>
              <a:t>215</a:t>
            </a:fld>
            <a:endParaRPr lang="en-US">
              <a:latin typeface="Times New Roman" panose="02020603050405020304" pitchFamily="18" charset="0"/>
            </a:endParaRPr>
          </a:p>
        </p:txBody>
      </p:sp>
    </p:spTree>
    <p:extLst>
      <p:ext uri="{BB962C8B-B14F-4D97-AF65-F5344CB8AC3E}">
        <p14:creationId xmlns:p14="http://schemas.microsoft.com/office/powerpoint/2010/main" val="19944384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98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3D910A55-99AB-4E81-9EFF-B0D79450E195}" type="slidenum">
              <a:rPr lang="en-US">
                <a:latin typeface="Times New Roman" panose="02020603050405020304" pitchFamily="18" charset="0"/>
              </a:rPr>
              <a:pPr/>
              <a:t>216</a:t>
            </a:fld>
            <a:endParaRPr lang="en-US">
              <a:latin typeface="Times New Roman" panose="02020603050405020304" pitchFamily="18" charset="0"/>
            </a:endParaRPr>
          </a:p>
        </p:txBody>
      </p:sp>
    </p:spTree>
    <p:extLst>
      <p:ext uri="{BB962C8B-B14F-4D97-AF65-F5344CB8AC3E}">
        <p14:creationId xmlns:p14="http://schemas.microsoft.com/office/powerpoint/2010/main" val="15306734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11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11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3A303E5-A4B1-45F0-ADFE-83A5446465B1}" type="slidenum">
              <a:rPr lang="en-US">
                <a:latin typeface="Times New Roman" panose="02020603050405020304" pitchFamily="18" charset="0"/>
              </a:rPr>
              <a:pPr/>
              <a:t>217</a:t>
            </a:fld>
            <a:endParaRPr lang="en-US">
              <a:latin typeface="Times New Roman" panose="02020603050405020304" pitchFamily="18" charset="0"/>
            </a:endParaRPr>
          </a:p>
        </p:txBody>
      </p:sp>
    </p:spTree>
    <p:extLst>
      <p:ext uri="{BB962C8B-B14F-4D97-AF65-F5344CB8AC3E}">
        <p14:creationId xmlns:p14="http://schemas.microsoft.com/office/powerpoint/2010/main" val="18208151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New Roman" panose="02020603050405020304" pitchFamily="18" charset="0"/>
              <a:ea typeface="ＭＳ Ｐゴシック" panose="020B0600070205080204" pitchFamily="34" charset="-128"/>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a:solidFill>
                  <a:schemeClr val="tx1"/>
                </a:solidFill>
                <a:latin typeface="Arial" panose="020B0604020202020204" pitchFamily="34" charset="0"/>
                <a:ea typeface="ＭＳ Ｐゴシック" panose="020B0600070205080204" pitchFamily="34" charset="-128"/>
              </a:defRPr>
            </a:lvl1pPr>
            <a:lvl2pPr marL="742950" indent="-285750" defTabSz="942975">
              <a:defRPr>
                <a:solidFill>
                  <a:schemeClr val="tx1"/>
                </a:solidFill>
                <a:latin typeface="Arial" panose="020B0604020202020204" pitchFamily="34" charset="0"/>
                <a:ea typeface="ＭＳ Ｐゴシック" panose="020B0600070205080204" pitchFamily="34" charset="-128"/>
              </a:defRPr>
            </a:lvl2pPr>
            <a:lvl3pPr marL="1143000" indent="-228600" defTabSz="942975">
              <a:defRPr>
                <a:solidFill>
                  <a:schemeClr val="tx1"/>
                </a:solidFill>
                <a:latin typeface="Arial" panose="020B0604020202020204" pitchFamily="34" charset="0"/>
                <a:ea typeface="ＭＳ Ｐゴシック" panose="020B0600070205080204" pitchFamily="34" charset="-128"/>
              </a:defRPr>
            </a:lvl3pPr>
            <a:lvl4pPr marL="1600200" indent="-228600" defTabSz="942975">
              <a:defRPr>
                <a:solidFill>
                  <a:schemeClr val="tx1"/>
                </a:solidFill>
                <a:latin typeface="Arial" panose="020B0604020202020204" pitchFamily="34" charset="0"/>
                <a:ea typeface="ＭＳ Ｐゴシック" panose="020B0600070205080204" pitchFamily="34" charset="-128"/>
              </a:defRPr>
            </a:lvl4pPr>
            <a:lvl5pPr marL="2057400" indent="-228600" defTabSz="942975">
              <a:defRPr>
                <a:solidFill>
                  <a:schemeClr val="tx1"/>
                </a:solidFill>
                <a:latin typeface="Arial" panose="020B0604020202020204" pitchFamily="34" charset="0"/>
                <a:ea typeface="ＭＳ Ｐゴシック" panose="020B0600070205080204" pitchFamily="34" charset="-128"/>
              </a:defRPr>
            </a:lvl5pPr>
            <a:lvl6pPr marL="2514600" indent="-228600" defTabSz="9429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429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429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4297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2CA45BA-E372-4175-B823-F8DEFFBEB1C7}" type="slidenum">
              <a:rPr lang="en-US">
                <a:latin typeface="Times New Roman" panose="02020603050405020304" pitchFamily="18" charset="0"/>
              </a:rPr>
              <a:pPr/>
              <a:t>229</a:t>
            </a:fld>
            <a:endParaRPr lang="en-US">
              <a:latin typeface="Times New Roman" panose="02020603050405020304" pitchFamily="18" charset="0"/>
            </a:endParaRPr>
          </a:p>
        </p:txBody>
      </p:sp>
    </p:spTree>
    <p:extLst>
      <p:ext uri="{BB962C8B-B14F-4D97-AF65-F5344CB8AC3E}">
        <p14:creationId xmlns:p14="http://schemas.microsoft.com/office/powerpoint/2010/main" val="1376071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142" indent="-301977" eaLnBrk="0" hangingPunct="0">
              <a:defRPr sz="2500">
                <a:solidFill>
                  <a:schemeClr val="tx1"/>
                </a:solidFill>
                <a:latin typeface="Times New Roman" pitchFamily="18" charset="0"/>
              </a:defRPr>
            </a:lvl2pPr>
            <a:lvl3pPr marL="1207911" indent="-241582" eaLnBrk="0" hangingPunct="0">
              <a:defRPr sz="2500">
                <a:solidFill>
                  <a:schemeClr val="tx1"/>
                </a:solidFill>
                <a:latin typeface="Times New Roman" pitchFamily="18" charset="0"/>
              </a:defRPr>
            </a:lvl3pPr>
            <a:lvl4pPr marL="1691075" indent="-241582" eaLnBrk="0" hangingPunct="0">
              <a:defRPr sz="2500">
                <a:solidFill>
                  <a:schemeClr val="tx1"/>
                </a:solidFill>
                <a:latin typeface="Times New Roman" pitchFamily="18" charset="0"/>
              </a:defRPr>
            </a:lvl4pPr>
            <a:lvl5pPr marL="2174240" indent="-241582" eaLnBrk="0" hangingPunct="0">
              <a:defRPr sz="2500">
                <a:solidFill>
                  <a:schemeClr val="tx1"/>
                </a:solidFill>
                <a:latin typeface="Times New Roman" pitchFamily="18" charset="0"/>
              </a:defRPr>
            </a:lvl5pPr>
            <a:lvl6pPr marL="2657406" indent="-241582" eaLnBrk="0" fontAlgn="base" hangingPunct="0">
              <a:spcBef>
                <a:spcPct val="0"/>
              </a:spcBef>
              <a:spcAft>
                <a:spcPct val="0"/>
              </a:spcAft>
              <a:defRPr sz="2500">
                <a:solidFill>
                  <a:schemeClr val="tx1"/>
                </a:solidFill>
                <a:latin typeface="Times New Roman" pitchFamily="18" charset="0"/>
              </a:defRPr>
            </a:lvl6pPr>
            <a:lvl7pPr marL="3140569" indent="-241582" eaLnBrk="0" fontAlgn="base" hangingPunct="0">
              <a:spcBef>
                <a:spcPct val="0"/>
              </a:spcBef>
              <a:spcAft>
                <a:spcPct val="0"/>
              </a:spcAft>
              <a:defRPr sz="2500">
                <a:solidFill>
                  <a:schemeClr val="tx1"/>
                </a:solidFill>
                <a:latin typeface="Times New Roman" pitchFamily="18" charset="0"/>
              </a:defRPr>
            </a:lvl7pPr>
            <a:lvl8pPr marL="3623734" indent="-241582" eaLnBrk="0" fontAlgn="base" hangingPunct="0">
              <a:spcBef>
                <a:spcPct val="0"/>
              </a:spcBef>
              <a:spcAft>
                <a:spcPct val="0"/>
              </a:spcAft>
              <a:defRPr sz="2500">
                <a:solidFill>
                  <a:schemeClr val="tx1"/>
                </a:solidFill>
                <a:latin typeface="Times New Roman" pitchFamily="18" charset="0"/>
              </a:defRPr>
            </a:lvl8pPr>
            <a:lvl9pPr marL="4106899" indent="-241582"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17</a:t>
            </a:fld>
            <a:endParaRPr lang="en-US" sz="1300"/>
          </a:p>
        </p:txBody>
      </p:sp>
    </p:spTree>
    <p:extLst>
      <p:ext uri="{BB962C8B-B14F-4D97-AF65-F5344CB8AC3E}">
        <p14:creationId xmlns:p14="http://schemas.microsoft.com/office/powerpoint/2010/main" val="26403427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239</a:t>
            </a:fld>
            <a:endParaRPr lang="en-US"/>
          </a:p>
        </p:txBody>
      </p:sp>
    </p:spTree>
    <p:extLst>
      <p:ext uri="{BB962C8B-B14F-4D97-AF65-F5344CB8AC3E}">
        <p14:creationId xmlns:p14="http://schemas.microsoft.com/office/powerpoint/2010/main" val="40183463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250</a:t>
            </a:fld>
            <a:endParaRPr lang="en-US"/>
          </a:p>
        </p:txBody>
      </p:sp>
    </p:spTree>
    <p:extLst>
      <p:ext uri="{BB962C8B-B14F-4D97-AF65-F5344CB8AC3E}">
        <p14:creationId xmlns:p14="http://schemas.microsoft.com/office/powerpoint/2010/main" val="3312031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268</a:t>
            </a:fld>
            <a:endParaRPr lang="en-US">
              <a:latin typeface="Times New Roman" panose="02020603050405020304" pitchFamily="18" charset="0"/>
            </a:endParaRPr>
          </a:p>
        </p:txBody>
      </p:sp>
    </p:spTree>
    <p:extLst>
      <p:ext uri="{BB962C8B-B14F-4D97-AF65-F5344CB8AC3E}">
        <p14:creationId xmlns:p14="http://schemas.microsoft.com/office/powerpoint/2010/main" val="1656320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25</a:t>
            </a:fld>
            <a:endParaRPr lang="en-US" sz="1300"/>
          </a:p>
        </p:txBody>
      </p:sp>
    </p:spTree>
    <p:extLst>
      <p:ext uri="{BB962C8B-B14F-4D97-AF65-F5344CB8AC3E}">
        <p14:creationId xmlns:p14="http://schemas.microsoft.com/office/powerpoint/2010/main" val="3781296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26</a:t>
            </a:fld>
            <a:endParaRPr lang="en-US" sz="1300"/>
          </a:p>
        </p:txBody>
      </p:sp>
    </p:spTree>
    <p:extLst>
      <p:ext uri="{BB962C8B-B14F-4D97-AF65-F5344CB8AC3E}">
        <p14:creationId xmlns:p14="http://schemas.microsoft.com/office/powerpoint/2010/main" val="3731213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27</a:t>
            </a:fld>
            <a:endParaRPr lang="en-US" sz="1300"/>
          </a:p>
        </p:txBody>
      </p:sp>
    </p:spTree>
    <p:extLst>
      <p:ext uri="{BB962C8B-B14F-4D97-AF65-F5344CB8AC3E}">
        <p14:creationId xmlns:p14="http://schemas.microsoft.com/office/powerpoint/2010/main" val="2486470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28</a:t>
            </a:fld>
            <a:endParaRPr lang="en-US" sz="1300"/>
          </a:p>
        </p:txBody>
      </p:sp>
    </p:spTree>
    <p:extLst>
      <p:ext uri="{BB962C8B-B14F-4D97-AF65-F5344CB8AC3E}">
        <p14:creationId xmlns:p14="http://schemas.microsoft.com/office/powerpoint/2010/main" val="2588771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29</a:t>
            </a:fld>
            <a:endParaRPr lang="en-US" sz="1300"/>
          </a:p>
        </p:txBody>
      </p:sp>
    </p:spTree>
    <p:extLst>
      <p:ext uri="{BB962C8B-B14F-4D97-AF65-F5344CB8AC3E}">
        <p14:creationId xmlns:p14="http://schemas.microsoft.com/office/powerpoint/2010/main" val="233606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32</a:t>
            </a:fld>
            <a:endParaRPr lang="en-US" sz="1300"/>
          </a:p>
        </p:txBody>
      </p:sp>
    </p:spTree>
    <p:extLst>
      <p:ext uri="{BB962C8B-B14F-4D97-AF65-F5344CB8AC3E}">
        <p14:creationId xmlns:p14="http://schemas.microsoft.com/office/powerpoint/2010/main" val="3492989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33</a:t>
            </a:fld>
            <a:endParaRPr lang="en-US" sz="1300"/>
          </a:p>
        </p:txBody>
      </p:sp>
    </p:spTree>
    <p:extLst>
      <p:ext uri="{BB962C8B-B14F-4D97-AF65-F5344CB8AC3E}">
        <p14:creationId xmlns:p14="http://schemas.microsoft.com/office/powerpoint/2010/main" val="3860349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D1CE48DB-3871-41C6-B723-7A0EA3F045CD}" type="slidenum">
              <a:rPr lang="en-US">
                <a:latin typeface="Times New Roman" panose="02020603050405020304" pitchFamily="18" charset="0"/>
              </a:rPr>
              <a:pPr/>
              <a:t>34</a:t>
            </a:fld>
            <a:endParaRPr lang="en-US">
              <a:latin typeface="Times New Roman" panose="02020603050405020304" pitchFamily="18" charset="0"/>
            </a:endParaRPr>
          </a:p>
        </p:txBody>
      </p:sp>
    </p:spTree>
    <p:extLst>
      <p:ext uri="{BB962C8B-B14F-4D97-AF65-F5344CB8AC3E}">
        <p14:creationId xmlns:p14="http://schemas.microsoft.com/office/powerpoint/2010/main" val="3461145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1143000" y="685800"/>
            <a:ext cx="4572000" cy="34290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09" indent="-285734" eaLnBrk="0" hangingPunct="0">
              <a:defRPr>
                <a:solidFill>
                  <a:schemeClr val="tx1"/>
                </a:solidFill>
                <a:latin typeface="Arial" pitchFamily="34" charset="0"/>
              </a:defRPr>
            </a:lvl2pPr>
            <a:lvl3pPr marL="1142937" indent="-228587" eaLnBrk="0" hangingPunct="0">
              <a:defRPr>
                <a:solidFill>
                  <a:schemeClr val="tx1"/>
                </a:solidFill>
                <a:latin typeface="Arial" pitchFamily="34" charset="0"/>
              </a:defRPr>
            </a:lvl3pPr>
            <a:lvl4pPr marL="1600112" indent="-228587" eaLnBrk="0" hangingPunct="0">
              <a:defRPr>
                <a:solidFill>
                  <a:schemeClr val="tx1"/>
                </a:solidFill>
                <a:latin typeface="Arial" pitchFamily="34" charset="0"/>
              </a:defRPr>
            </a:lvl4pPr>
            <a:lvl5pPr marL="2057287" indent="-228587" eaLnBrk="0" hangingPunct="0">
              <a:defRPr>
                <a:solidFill>
                  <a:schemeClr val="tx1"/>
                </a:solidFill>
                <a:latin typeface="Arial" pitchFamily="34" charset="0"/>
              </a:defRPr>
            </a:lvl5pPr>
            <a:lvl6pPr marL="2514461" indent="-228587" eaLnBrk="0" fontAlgn="base" hangingPunct="0">
              <a:spcBef>
                <a:spcPct val="0"/>
              </a:spcBef>
              <a:spcAft>
                <a:spcPct val="0"/>
              </a:spcAft>
              <a:defRPr>
                <a:solidFill>
                  <a:schemeClr val="tx1"/>
                </a:solidFill>
                <a:latin typeface="Arial" pitchFamily="34" charset="0"/>
              </a:defRPr>
            </a:lvl6pPr>
            <a:lvl7pPr marL="2971635" indent="-228587" eaLnBrk="0" fontAlgn="base" hangingPunct="0">
              <a:spcBef>
                <a:spcPct val="0"/>
              </a:spcBef>
              <a:spcAft>
                <a:spcPct val="0"/>
              </a:spcAft>
              <a:defRPr>
                <a:solidFill>
                  <a:schemeClr val="tx1"/>
                </a:solidFill>
                <a:latin typeface="Arial" pitchFamily="34" charset="0"/>
              </a:defRPr>
            </a:lvl7pPr>
            <a:lvl8pPr marL="3428810" indent="-228587" eaLnBrk="0" fontAlgn="base" hangingPunct="0">
              <a:spcBef>
                <a:spcPct val="0"/>
              </a:spcBef>
              <a:spcAft>
                <a:spcPct val="0"/>
              </a:spcAft>
              <a:defRPr>
                <a:solidFill>
                  <a:schemeClr val="tx1"/>
                </a:solidFill>
                <a:latin typeface="Arial" pitchFamily="34" charset="0"/>
              </a:defRPr>
            </a:lvl8pPr>
            <a:lvl9pPr marL="3885985" indent="-228587" eaLnBrk="0" fontAlgn="base" hangingPunct="0">
              <a:spcBef>
                <a:spcPct val="0"/>
              </a:spcBef>
              <a:spcAft>
                <a:spcPct val="0"/>
              </a:spcAft>
              <a:defRPr>
                <a:solidFill>
                  <a:schemeClr val="tx1"/>
                </a:solidFill>
                <a:latin typeface="Arial" pitchFamily="34" charset="0"/>
              </a:defRPr>
            </a:lvl9pPr>
          </a:lstStyle>
          <a:p>
            <a:fld id="{760F5626-F4A8-4D99-B730-2B9945208B8F}" type="slidenum">
              <a:rPr lang="en-US" smtClean="0">
                <a:solidFill>
                  <a:prstClr val="black"/>
                </a:solidFill>
                <a:latin typeface="Times New Roman" pitchFamily="18" charset="0"/>
              </a:rPr>
              <a:pPr/>
              <a:t>4</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383764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35</a:t>
            </a:fld>
            <a:endParaRPr lang="en-US" sz="1300"/>
          </a:p>
        </p:txBody>
      </p:sp>
    </p:spTree>
    <p:extLst>
      <p:ext uri="{BB962C8B-B14F-4D97-AF65-F5344CB8AC3E}">
        <p14:creationId xmlns:p14="http://schemas.microsoft.com/office/powerpoint/2010/main" val="4209754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1629" eaLnBrk="0" fontAlgn="base" hangingPunct="0">
              <a:spcBef>
                <a:spcPct val="30000"/>
              </a:spcBef>
              <a:spcAft>
                <a:spcPct val="0"/>
              </a:spcAft>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1 injection of a rapid acting insulin analogue before the largest meal,</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Adding 2-3 injections of a rapid acting insulin analogue before 2-3 meals, or</a:t>
            </a:r>
          </a:p>
          <a:p>
            <a:pPr marL="181240" indent="-181240" defTabSz="481629" eaLnBrk="0" fontAlgn="base" hangingPunct="0">
              <a:spcBef>
                <a:spcPct val="30000"/>
              </a:spcBef>
              <a:spcAft>
                <a:spcPct val="0"/>
              </a:spcAft>
              <a:buFont typeface="Arial"/>
              <a:buChar char="•"/>
              <a:defRPr/>
            </a:pPr>
            <a:r>
              <a:rPr lang="en-US" sz="1300" dirty="0">
                <a:ea typeface="ＭＳ Ｐゴシック" charset="-128"/>
                <a:cs typeface="ＭＳ Ｐゴシック" charset="-128"/>
              </a:rPr>
              <a:t>Using premixed insulin BID</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81629" eaLnBrk="0" fontAlgn="base" hangingPunct="0">
              <a:spcBef>
                <a:spcPct val="30000"/>
              </a:spcBef>
              <a:spcAft>
                <a:spcPct val="0"/>
              </a:spcAft>
              <a:defRPr/>
            </a:pPr>
            <a:endParaRPr lang="en-US" sz="1300" dirty="0">
              <a:ea typeface="ＭＳ Ｐゴシック" charset="-128"/>
              <a:cs typeface="ＭＳ Ｐゴシック" charset="-128"/>
            </a:endParaRPr>
          </a:p>
          <a:p>
            <a:pPr defTabSz="481629" eaLnBrk="0" fontAlgn="base" hangingPunct="0">
              <a:spcBef>
                <a:spcPct val="30000"/>
              </a:spcBef>
              <a:spcAft>
                <a:spcPct val="0"/>
              </a:spcAft>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36</a:t>
            </a:fld>
            <a:endParaRPr lang="en-US"/>
          </a:p>
        </p:txBody>
      </p:sp>
    </p:spTree>
    <p:extLst>
      <p:ext uri="{BB962C8B-B14F-4D97-AF65-F5344CB8AC3E}">
        <p14:creationId xmlns:p14="http://schemas.microsoft.com/office/powerpoint/2010/main" val="4014263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39</a:t>
            </a:fld>
            <a:endParaRPr lang="en-US" sz="1300"/>
          </a:p>
        </p:txBody>
      </p:sp>
    </p:spTree>
    <p:extLst>
      <p:ext uri="{BB962C8B-B14F-4D97-AF65-F5344CB8AC3E}">
        <p14:creationId xmlns:p14="http://schemas.microsoft.com/office/powerpoint/2010/main" val="3557363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41</a:t>
            </a:fld>
            <a:endParaRPr lang="en-US" sz="1300"/>
          </a:p>
        </p:txBody>
      </p:sp>
    </p:spTree>
    <p:extLst>
      <p:ext uri="{BB962C8B-B14F-4D97-AF65-F5344CB8AC3E}">
        <p14:creationId xmlns:p14="http://schemas.microsoft.com/office/powerpoint/2010/main" val="18098939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59</a:t>
            </a:fld>
            <a:endParaRPr lang="en-US" sz="1300"/>
          </a:p>
        </p:txBody>
      </p:sp>
    </p:spTree>
    <p:extLst>
      <p:ext uri="{BB962C8B-B14F-4D97-AF65-F5344CB8AC3E}">
        <p14:creationId xmlns:p14="http://schemas.microsoft.com/office/powerpoint/2010/main" val="3465519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952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14FD167F-8009-49A6-831B-9AAD6274D65D}" type="slidenum">
              <a:rPr lang="en-US">
                <a:latin typeface="Times New Roman" panose="02020603050405020304" pitchFamily="18" charset="0"/>
              </a:rPr>
              <a:pPr/>
              <a:t>60</a:t>
            </a:fld>
            <a:endParaRPr lang="en-US">
              <a:latin typeface="Times New Roman" panose="02020603050405020304" pitchFamily="18" charset="0"/>
            </a:endParaRPr>
          </a:p>
        </p:txBody>
      </p:sp>
    </p:spTree>
    <p:extLst>
      <p:ext uri="{BB962C8B-B14F-4D97-AF65-F5344CB8AC3E}">
        <p14:creationId xmlns:p14="http://schemas.microsoft.com/office/powerpoint/2010/main" val="440086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6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96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B2BA34DA-818F-441E-8065-276B801836DD}" type="slidenum">
              <a:rPr lang="en-US">
                <a:latin typeface="Times New Roman" panose="02020603050405020304" pitchFamily="18" charset="0"/>
              </a:rPr>
              <a:pPr/>
              <a:t>61</a:t>
            </a:fld>
            <a:endParaRPr lang="en-US">
              <a:latin typeface="Times New Roman" panose="02020603050405020304" pitchFamily="18" charset="0"/>
            </a:endParaRPr>
          </a:p>
        </p:txBody>
      </p:sp>
    </p:spTree>
    <p:extLst>
      <p:ext uri="{BB962C8B-B14F-4D97-AF65-F5344CB8AC3E}">
        <p14:creationId xmlns:p14="http://schemas.microsoft.com/office/powerpoint/2010/main" val="4268442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7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97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0DA0A084-2B3E-4513-9065-BB2D19D4C366}" type="slidenum">
              <a:rPr lang="en-US">
                <a:latin typeface="Times New Roman" panose="02020603050405020304" pitchFamily="18" charset="0"/>
              </a:rPr>
              <a:pPr/>
              <a:t>62</a:t>
            </a:fld>
            <a:endParaRPr lang="en-US">
              <a:latin typeface="Times New Roman" panose="02020603050405020304" pitchFamily="18" charset="0"/>
            </a:endParaRPr>
          </a:p>
        </p:txBody>
      </p:sp>
    </p:spTree>
    <p:extLst>
      <p:ext uri="{BB962C8B-B14F-4D97-AF65-F5344CB8AC3E}">
        <p14:creationId xmlns:p14="http://schemas.microsoft.com/office/powerpoint/2010/main" val="3420620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63</a:t>
            </a:fld>
            <a:endParaRPr lang="en-US" sz="1300"/>
          </a:p>
        </p:txBody>
      </p:sp>
    </p:spTree>
    <p:extLst>
      <p:ext uri="{BB962C8B-B14F-4D97-AF65-F5344CB8AC3E}">
        <p14:creationId xmlns:p14="http://schemas.microsoft.com/office/powerpoint/2010/main" val="771264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pPr>
                <a:defRPr/>
              </a:pPr>
              <a:t>64</a:t>
            </a:fld>
            <a:endParaRPr lang="en-US"/>
          </a:p>
        </p:txBody>
      </p:sp>
    </p:spTree>
    <p:extLst>
      <p:ext uri="{BB962C8B-B14F-4D97-AF65-F5344CB8AC3E}">
        <p14:creationId xmlns:p14="http://schemas.microsoft.com/office/powerpoint/2010/main" val="327702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2671EE1-CB21-4938-9FD8-9CB14D5FC84F}" type="slidenum">
              <a:rPr lang="en-US" sz="1300"/>
              <a:pPr eaLnBrk="1" hangingPunct="1"/>
              <a:t>5</a:t>
            </a:fld>
            <a:endParaRPr lang="en-US" sz="1300"/>
          </a:p>
        </p:txBody>
      </p:sp>
    </p:spTree>
    <p:extLst>
      <p:ext uri="{BB962C8B-B14F-4D97-AF65-F5344CB8AC3E}">
        <p14:creationId xmlns:p14="http://schemas.microsoft.com/office/powerpoint/2010/main" val="27075604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375271C-AD0B-436C-B806-386D80B543D0}" type="slidenum">
              <a:rPr lang="en-US" smtClean="0"/>
              <a:pPr>
                <a:defRPr/>
              </a:pPr>
              <a:t>65</a:t>
            </a:fld>
            <a:endParaRPr lang="en-US"/>
          </a:p>
        </p:txBody>
      </p:sp>
    </p:spTree>
    <p:extLst>
      <p:ext uri="{BB962C8B-B14F-4D97-AF65-F5344CB8AC3E}">
        <p14:creationId xmlns:p14="http://schemas.microsoft.com/office/powerpoint/2010/main" val="3969198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0854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D2466776-7E92-4F55-8257-D577F554A785}" type="slidenum">
              <a:rPr lang="en-US">
                <a:latin typeface="Times New Roman" panose="02020603050405020304" pitchFamily="18" charset="0"/>
              </a:rPr>
              <a:pPr/>
              <a:t>68</a:t>
            </a:fld>
            <a:endParaRPr lang="en-US">
              <a:latin typeface="Times New Roman" panose="02020603050405020304" pitchFamily="18" charset="0"/>
            </a:endParaRPr>
          </a:p>
        </p:txBody>
      </p:sp>
      <p:sp>
        <p:nvSpPr>
          <p:cNvPr id="108548" name="Rectangle 2"/>
          <p:cNvSpPr>
            <a:spLocks noGrp="1" noRot="1" noChangeAspect="1" noChangeArrowheads="1" noTextEdit="1"/>
          </p:cNvSpPr>
          <p:nvPr>
            <p:ph type="sldImg"/>
          </p:nvPr>
        </p:nvSpPr>
        <p:spPr>
          <a:xfrm>
            <a:off x="1203325" y="712788"/>
            <a:ext cx="4751388" cy="3563937"/>
          </a:xfrm>
          <a:ln/>
        </p:spPr>
      </p:sp>
      <p:sp>
        <p:nvSpPr>
          <p:cNvPr id="108549" name="Rectangle 3"/>
          <p:cNvSpPr>
            <a:spLocks noGrp="1" noChangeArrowheads="1"/>
          </p:cNvSpPr>
          <p:nvPr>
            <p:ph type="body" idx="1"/>
          </p:nvPr>
        </p:nvSpPr>
        <p:spPr>
          <a:xfrm>
            <a:off x="954156" y="4513680"/>
            <a:ext cx="5247861" cy="427430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Importance of MD writing for a diabetic diet cannot be overemphasized.  It sets into motion the timing of meals that are delivered, makes it easier for RN to know when to check glucose and administer the insulin.</a:t>
            </a:r>
          </a:p>
        </p:txBody>
      </p:sp>
    </p:spTree>
    <p:extLst>
      <p:ext uri="{BB962C8B-B14F-4D97-AF65-F5344CB8AC3E}">
        <p14:creationId xmlns:p14="http://schemas.microsoft.com/office/powerpoint/2010/main" val="3017021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059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766953F7-9EE3-4619-8942-ABA8AB6CA0AC}" type="slidenum">
              <a:rPr lang="en-US">
                <a:latin typeface="Times New Roman" panose="02020603050405020304" pitchFamily="18" charset="0"/>
              </a:rPr>
              <a:pPr/>
              <a:t>69</a:t>
            </a:fld>
            <a:endParaRPr lang="en-US">
              <a:latin typeface="Times New Roman" panose="02020603050405020304" pitchFamily="18" charset="0"/>
            </a:endParaRPr>
          </a:p>
        </p:txBody>
      </p:sp>
      <p:sp>
        <p:nvSpPr>
          <p:cNvPr id="110596" name="Rectangle 2"/>
          <p:cNvSpPr>
            <a:spLocks noGrp="1" noRot="1" noChangeAspect="1" noChangeArrowheads="1" noTextEdit="1"/>
          </p:cNvSpPr>
          <p:nvPr>
            <p:ph type="sldImg"/>
          </p:nvPr>
        </p:nvSpPr>
        <p:spPr>
          <a:xfrm>
            <a:off x="1203325" y="712788"/>
            <a:ext cx="4751388" cy="3563937"/>
          </a:xfrm>
          <a:ln/>
        </p:spPr>
      </p:sp>
      <p:sp>
        <p:nvSpPr>
          <p:cNvPr id="110597" name="Rectangle 3"/>
          <p:cNvSpPr>
            <a:spLocks noGrp="1" noChangeArrowheads="1"/>
          </p:cNvSpPr>
          <p:nvPr>
            <p:ph type="body" idx="1"/>
          </p:nvPr>
        </p:nvSpPr>
        <p:spPr>
          <a:xfrm>
            <a:off x="954156" y="4513680"/>
            <a:ext cx="5247861" cy="427430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8549324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0957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2B09CD8C-413F-4BA5-A68D-D111D326D070}" type="slidenum">
              <a:rPr lang="en-US">
                <a:latin typeface="Times New Roman" panose="02020603050405020304" pitchFamily="18" charset="0"/>
              </a:rPr>
              <a:pPr/>
              <a:t>70</a:t>
            </a:fld>
            <a:endParaRPr lang="en-US">
              <a:latin typeface="Times New Roman" panose="02020603050405020304" pitchFamily="18" charset="0"/>
            </a:endParaRPr>
          </a:p>
        </p:txBody>
      </p:sp>
      <p:sp>
        <p:nvSpPr>
          <p:cNvPr id="109572" name="Rectangle 2"/>
          <p:cNvSpPr>
            <a:spLocks noGrp="1" noRot="1" noChangeAspect="1" noChangeArrowheads="1" noTextEdit="1"/>
          </p:cNvSpPr>
          <p:nvPr>
            <p:ph type="sldImg"/>
          </p:nvPr>
        </p:nvSpPr>
        <p:spPr>
          <a:xfrm>
            <a:off x="1204913" y="714375"/>
            <a:ext cx="4751387" cy="3563938"/>
          </a:xfrm>
          <a:ln/>
        </p:spPr>
      </p:sp>
      <p:sp>
        <p:nvSpPr>
          <p:cNvPr id="109573" name="Rectangle 3"/>
          <p:cNvSpPr>
            <a:spLocks noGrp="1" noChangeArrowheads="1"/>
          </p:cNvSpPr>
          <p:nvPr>
            <p:ph type="body" idx="1"/>
          </p:nvPr>
        </p:nvSpPr>
        <p:spPr>
          <a:xfrm>
            <a:off x="954156" y="4513680"/>
            <a:ext cx="5247861" cy="427266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noProof="1" smtClean="0"/>
          </a:p>
        </p:txBody>
      </p:sp>
    </p:spTree>
    <p:extLst>
      <p:ext uri="{BB962C8B-B14F-4D97-AF65-F5344CB8AC3E}">
        <p14:creationId xmlns:p14="http://schemas.microsoft.com/office/powerpoint/2010/main" val="19525216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4A8F82B4-3F0C-49A6-B92F-62B43C759BFB}" type="slidenum">
              <a:rPr lang="en-US">
                <a:latin typeface="Times New Roman" panose="02020603050405020304" pitchFamily="18" charset="0"/>
              </a:rPr>
              <a:pPr/>
              <a:t>71</a:t>
            </a:fld>
            <a:endParaRPr lang="en-US">
              <a:latin typeface="Times New Roman" panose="02020603050405020304" pitchFamily="18" charset="0"/>
            </a:endParaRPr>
          </a:p>
        </p:txBody>
      </p:sp>
    </p:spTree>
    <p:extLst>
      <p:ext uri="{BB962C8B-B14F-4D97-AF65-F5344CB8AC3E}">
        <p14:creationId xmlns:p14="http://schemas.microsoft.com/office/powerpoint/2010/main" val="573238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54334C34-0FF6-4164-830F-7C66B9757A1A}" type="slidenum">
              <a:rPr lang="en-US">
                <a:latin typeface="Times New Roman" panose="02020603050405020304" pitchFamily="18" charset="0"/>
              </a:rPr>
              <a:pPr/>
              <a:t>72</a:t>
            </a:fld>
            <a:endParaRPr lang="en-US">
              <a:latin typeface="Times New Roman" panose="02020603050405020304" pitchFamily="18" charset="0"/>
            </a:endParaRPr>
          </a:p>
        </p:txBody>
      </p:sp>
    </p:spTree>
    <p:extLst>
      <p:ext uri="{BB962C8B-B14F-4D97-AF65-F5344CB8AC3E}">
        <p14:creationId xmlns:p14="http://schemas.microsoft.com/office/powerpoint/2010/main" val="103566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592E729C-A72A-4E1D-A0EF-FBD68AE20987}" type="slidenum">
              <a:rPr lang="en-US">
                <a:latin typeface="Times New Roman" panose="02020603050405020304" pitchFamily="18" charset="0"/>
              </a:rPr>
              <a:pPr/>
              <a:t>73</a:t>
            </a:fld>
            <a:endParaRPr lang="en-US">
              <a:latin typeface="Times New Roman" panose="02020603050405020304" pitchFamily="18" charset="0"/>
            </a:endParaRPr>
          </a:p>
        </p:txBody>
      </p:sp>
    </p:spTree>
    <p:extLst>
      <p:ext uri="{BB962C8B-B14F-4D97-AF65-F5344CB8AC3E}">
        <p14:creationId xmlns:p14="http://schemas.microsoft.com/office/powerpoint/2010/main" val="273727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46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46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BB4FD5C5-E1EE-44D7-8272-46D435C00FE4}" type="slidenum">
              <a:rPr lang="en-US">
                <a:latin typeface="Times New Roman" panose="02020603050405020304" pitchFamily="18" charset="0"/>
              </a:rPr>
              <a:pPr/>
              <a:t>74</a:t>
            </a:fld>
            <a:endParaRPr lang="en-US">
              <a:latin typeface="Times New Roman" panose="02020603050405020304" pitchFamily="18" charset="0"/>
            </a:endParaRPr>
          </a:p>
        </p:txBody>
      </p:sp>
    </p:spTree>
    <p:extLst>
      <p:ext uri="{BB962C8B-B14F-4D97-AF65-F5344CB8AC3E}">
        <p14:creationId xmlns:p14="http://schemas.microsoft.com/office/powerpoint/2010/main" val="272205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571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571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7ED5F375-79FE-45F5-9EE4-70943E130CC0}" type="slidenum">
              <a:rPr lang="en-US">
                <a:latin typeface="Times New Roman" panose="02020603050405020304" pitchFamily="18" charset="0"/>
              </a:rPr>
              <a:pPr/>
              <a:t>75</a:t>
            </a:fld>
            <a:endParaRPr lang="en-US">
              <a:latin typeface="Times New Roman" panose="02020603050405020304" pitchFamily="18" charset="0"/>
            </a:endParaRPr>
          </a:p>
        </p:txBody>
      </p:sp>
    </p:spTree>
    <p:extLst>
      <p:ext uri="{BB962C8B-B14F-4D97-AF65-F5344CB8AC3E}">
        <p14:creationId xmlns:p14="http://schemas.microsoft.com/office/powerpoint/2010/main" val="10414133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67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67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CC9F72AC-8047-4F3C-BFAC-901899E4FDD8}" type="slidenum">
              <a:rPr lang="en-US">
                <a:latin typeface="Times New Roman" panose="02020603050405020304" pitchFamily="18" charset="0"/>
              </a:rPr>
              <a:pPr/>
              <a:t>76</a:t>
            </a:fld>
            <a:endParaRPr lang="en-US">
              <a:latin typeface="Times New Roman" panose="02020603050405020304" pitchFamily="18" charset="0"/>
            </a:endParaRPr>
          </a:p>
        </p:txBody>
      </p:sp>
    </p:spTree>
    <p:extLst>
      <p:ext uri="{BB962C8B-B14F-4D97-AF65-F5344CB8AC3E}">
        <p14:creationId xmlns:p14="http://schemas.microsoft.com/office/powerpoint/2010/main" val="1314347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1862F1F5-C0C5-4468-A368-402A2E3CA2A7}" type="slidenum">
              <a:rPr lang="en-US" sz="1300"/>
              <a:pPr eaLnBrk="1" hangingPunct="1"/>
              <a:t>6</a:t>
            </a:fld>
            <a:endParaRPr lang="en-US" sz="1300"/>
          </a:p>
        </p:txBody>
      </p:sp>
    </p:spTree>
    <p:extLst>
      <p:ext uri="{BB962C8B-B14F-4D97-AF65-F5344CB8AC3E}">
        <p14:creationId xmlns:p14="http://schemas.microsoft.com/office/powerpoint/2010/main" val="2646184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82509" indent="-300965">
              <a:defRPr>
                <a:solidFill>
                  <a:schemeClr val="tx1"/>
                </a:solidFill>
                <a:latin typeface="Arial" charset="0"/>
              </a:defRPr>
            </a:lvl2pPr>
            <a:lvl3pPr marL="1203859" indent="-240772">
              <a:defRPr>
                <a:solidFill>
                  <a:schemeClr val="tx1"/>
                </a:solidFill>
                <a:latin typeface="Arial" charset="0"/>
              </a:defRPr>
            </a:lvl3pPr>
            <a:lvl4pPr marL="1685404" indent="-240772">
              <a:defRPr>
                <a:solidFill>
                  <a:schemeClr val="tx1"/>
                </a:solidFill>
                <a:latin typeface="Arial" charset="0"/>
              </a:defRPr>
            </a:lvl4pPr>
            <a:lvl5pPr marL="2166948" indent="-240772">
              <a:defRPr>
                <a:solidFill>
                  <a:schemeClr val="tx1"/>
                </a:solidFill>
                <a:latin typeface="Arial" charset="0"/>
              </a:defRPr>
            </a:lvl5pPr>
            <a:lvl6pPr marL="2648491" indent="-240772" eaLnBrk="0" fontAlgn="base" hangingPunct="0">
              <a:spcBef>
                <a:spcPct val="0"/>
              </a:spcBef>
              <a:spcAft>
                <a:spcPct val="0"/>
              </a:spcAft>
              <a:defRPr>
                <a:solidFill>
                  <a:schemeClr val="tx1"/>
                </a:solidFill>
                <a:latin typeface="Arial" charset="0"/>
              </a:defRPr>
            </a:lvl6pPr>
            <a:lvl7pPr marL="3130035" indent="-240772" eaLnBrk="0" fontAlgn="base" hangingPunct="0">
              <a:spcBef>
                <a:spcPct val="0"/>
              </a:spcBef>
              <a:spcAft>
                <a:spcPct val="0"/>
              </a:spcAft>
              <a:defRPr>
                <a:solidFill>
                  <a:schemeClr val="tx1"/>
                </a:solidFill>
                <a:latin typeface="Arial" charset="0"/>
              </a:defRPr>
            </a:lvl7pPr>
            <a:lvl8pPr marL="3611580" indent="-240772" eaLnBrk="0" fontAlgn="base" hangingPunct="0">
              <a:spcBef>
                <a:spcPct val="0"/>
              </a:spcBef>
              <a:spcAft>
                <a:spcPct val="0"/>
              </a:spcAft>
              <a:defRPr>
                <a:solidFill>
                  <a:schemeClr val="tx1"/>
                </a:solidFill>
                <a:latin typeface="Arial" charset="0"/>
              </a:defRPr>
            </a:lvl8pPr>
            <a:lvl9pPr marL="4093124" indent="-240772"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82509" indent="-300965">
              <a:defRPr>
                <a:solidFill>
                  <a:schemeClr val="tx1"/>
                </a:solidFill>
                <a:latin typeface="Arial" charset="0"/>
              </a:defRPr>
            </a:lvl2pPr>
            <a:lvl3pPr marL="1203859" indent="-240772">
              <a:defRPr>
                <a:solidFill>
                  <a:schemeClr val="tx1"/>
                </a:solidFill>
                <a:latin typeface="Arial" charset="0"/>
              </a:defRPr>
            </a:lvl3pPr>
            <a:lvl4pPr marL="1685404" indent="-240772">
              <a:defRPr>
                <a:solidFill>
                  <a:schemeClr val="tx1"/>
                </a:solidFill>
                <a:latin typeface="Arial" charset="0"/>
              </a:defRPr>
            </a:lvl4pPr>
            <a:lvl5pPr marL="2166948" indent="-240772">
              <a:defRPr>
                <a:solidFill>
                  <a:schemeClr val="tx1"/>
                </a:solidFill>
                <a:latin typeface="Arial" charset="0"/>
              </a:defRPr>
            </a:lvl5pPr>
            <a:lvl6pPr marL="2648491" indent="-240772" eaLnBrk="0" fontAlgn="base" hangingPunct="0">
              <a:spcBef>
                <a:spcPct val="0"/>
              </a:spcBef>
              <a:spcAft>
                <a:spcPct val="0"/>
              </a:spcAft>
              <a:defRPr>
                <a:solidFill>
                  <a:schemeClr val="tx1"/>
                </a:solidFill>
                <a:latin typeface="Arial" charset="0"/>
              </a:defRPr>
            </a:lvl6pPr>
            <a:lvl7pPr marL="3130035" indent="-240772" eaLnBrk="0" fontAlgn="base" hangingPunct="0">
              <a:spcBef>
                <a:spcPct val="0"/>
              </a:spcBef>
              <a:spcAft>
                <a:spcPct val="0"/>
              </a:spcAft>
              <a:defRPr>
                <a:solidFill>
                  <a:schemeClr val="tx1"/>
                </a:solidFill>
                <a:latin typeface="Arial" charset="0"/>
              </a:defRPr>
            </a:lvl7pPr>
            <a:lvl8pPr marL="3611580" indent="-240772" eaLnBrk="0" fontAlgn="base" hangingPunct="0">
              <a:spcBef>
                <a:spcPct val="0"/>
              </a:spcBef>
              <a:spcAft>
                <a:spcPct val="0"/>
              </a:spcAft>
              <a:defRPr>
                <a:solidFill>
                  <a:schemeClr val="tx1"/>
                </a:solidFill>
                <a:latin typeface="Arial" charset="0"/>
              </a:defRPr>
            </a:lvl8pPr>
            <a:lvl9pPr marL="4093124" indent="-240772" eaLnBrk="0" fontAlgn="base" hangingPunct="0">
              <a:spcBef>
                <a:spcPct val="0"/>
              </a:spcBef>
              <a:spcAft>
                <a:spcPct val="0"/>
              </a:spcAft>
              <a:defRPr>
                <a:solidFill>
                  <a:schemeClr val="tx1"/>
                </a:solidFill>
                <a:latin typeface="Arial" charset="0"/>
              </a:defRPr>
            </a:lvl9pPr>
          </a:lstStyle>
          <a:p>
            <a:fld id="{C0352524-8D7D-4435-BD74-FEC3CA9CCB2C}" type="slidenum">
              <a:rPr lang="en-US" smtClean="0">
                <a:latin typeface="Times New Roman" pitchFamily="18" charset="0"/>
              </a:rPr>
              <a:pPr/>
              <a:t>77</a:t>
            </a:fld>
            <a:endParaRPr lang="en-US" smtClean="0">
              <a:latin typeface="Times New Roman" pitchFamily="18" charset="0"/>
            </a:endParaRPr>
          </a:p>
        </p:txBody>
      </p:sp>
    </p:spTree>
    <p:extLst>
      <p:ext uri="{BB962C8B-B14F-4D97-AF65-F5344CB8AC3E}">
        <p14:creationId xmlns:p14="http://schemas.microsoft.com/office/powerpoint/2010/main" val="20002656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82509" indent="-300965">
              <a:defRPr>
                <a:solidFill>
                  <a:schemeClr val="tx1"/>
                </a:solidFill>
                <a:latin typeface="Arial" charset="0"/>
              </a:defRPr>
            </a:lvl2pPr>
            <a:lvl3pPr marL="1203859" indent="-240772">
              <a:defRPr>
                <a:solidFill>
                  <a:schemeClr val="tx1"/>
                </a:solidFill>
                <a:latin typeface="Arial" charset="0"/>
              </a:defRPr>
            </a:lvl3pPr>
            <a:lvl4pPr marL="1685404" indent="-240772">
              <a:defRPr>
                <a:solidFill>
                  <a:schemeClr val="tx1"/>
                </a:solidFill>
                <a:latin typeface="Arial" charset="0"/>
              </a:defRPr>
            </a:lvl4pPr>
            <a:lvl5pPr marL="2166948" indent="-240772">
              <a:defRPr>
                <a:solidFill>
                  <a:schemeClr val="tx1"/>
                </a:solidFill>
                <a:latin typeface="Arial" charset="0"/>
              </a:defRPr>
            </a:lvl5pPr>
            <a:lvl6pPr marL="2648491" indent="-240772" eaLnBrk="0" fontAlgn="base" hangingPunct="0">
              <a:spcBef>
                <a:spcPct val="0"/>
              </a:spcBef>
              <a:spcAft>
                <a:spcPct val="0"/>
              </a:spcAft>
              <a:defRPr>
                <a:solidFill>
                  <a:schemeClr val="tx1"/>
                </a:solidFill>
                <a:latin typeface="Arial" charset="0"/>
              </a:defRPr>
            </a:lvl6pPr>
            <a:lvl7pPr marL="3130035" indent="-240772" eaLnBrk="0" fontAlgn="base" hangingPunct="0">
              <a:spcBef>
                <a:spcPct val="0"/>
              </a:spcBef>
              <a:spcAft>
                <a:spcPct val="0"/>
              </a:spcAft>
              <a:defRPr>
                <a:solidFill>
                  <a:schemeClr val="tx1"/>
                </a:solidFill>
                <a:latin typeface="Arial" charset="0"/>
              </a:defRPr>
            </a:lvl7pPr>
            <a:lvl8pPr marL="3611580" indent="-240772" eaLnBrk="0" fontAlgn="base" hangingPunct="0">
              <a:spcBef>
                <a:spcPct val="0"/>
              </a:spcBef>
              <a:spcAft>
                <a:spcPct val="0"/>
              </a:spcAft>
              <a:defRPr>
                <a:solidFill>
                  <a:schemeClr val="tx1"/>
                </a:solidFill>
                <a:latin typeface="Arial" charset="0"/>
              </a:defRPr>
            </a:lvl8pPr>
            <a:lvl9pPr marL="4093124" indent="-240772" eaLnBrk="0" fontAlgn="base" hangingPunct="0">
              <a:spcBef>
                <a:spcPct val="0"/>
              </a:spcBef>
              <a:spcAft>
                <a:spcPct val="0"/>
              </a:spcAft>
              <a:defRPr>
                <a:solidFill>
                  <a:schemeClr val="tx1"/>
                </a:solidFill>
                <a:latin typeface="Arial" charset="0"/>
              </a:defRPr>
            </a:lvl9pPr>
          </a:lstStyle>
          <a:p>
            <a:r>
              <a:rPr lang="en-US" smtClean="0">
                <a:latin typeface="Times New Roman" pitchFamily="18" charset="0"/>
              </a:rPr>
              <a:t>Diabetes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charset="0"/>
              </a:defRPr>
            </a:lvl1pPr>
            <a:lvl2pPr marL="782509" indent="-300965">
              <a:defRPr>
                <a:solidFill>
                  <a:schemeClr val="tx1"/>
                </a:solidFill>
                <a:latin typeface="Arial" charset="0"/>
              </a:defRPr>
            </a:lvl2pPr>
            <a:lvl3pPr marL="1203859" indent="-240772">
              <a:defRPr>
                <a:solidFill>
                  <a:schemeClr val="tx1"/>
                </a:solidFill>
                <a:latin typeface="Arial" charset="0"/>
              </a:defRPr>
            </a:lvl3pPr>
            <a:lvl4pPr marL="1685404" indent="-240772">
              <a:defRPr>
                <a:solidFill>
                  <a:schemeClr val="tx1"/>
                </a:solidFill>
                <a:latin typeface="Arial" charset="0"/>
              </a:defRPr>
            </a:lvl4pPr>
            <a:lvl5pPr marL="2166948" indent="-240772">
              <a:defRPr>
                <a:solidFill>
                  <a:schemeClr val="tx1"/>
                </a:solidFill>
                <a:latin typeface="Arial" charset="0"/>
              </a:defRPr>
            </a:lvl5pPr>
            <a:lvl6pPr marL="2648491" indent="-240772" eaLnBrk="0" fontAlgn="base" hangingPunct="0">
              <a:spcBef>
                <a:spcPct val="0"/>
              </a:spcBef>
              <a:spcAft>
                <a:spcPct val="0"/>
              </a:spcAft>
              <a:defRPr>
                <a:solidFill>
                  <a:schemeClr val="tx1"/>
                </a:solidFill>
                <a:latin typeface="Arial" charset="0"/>
              </a:defRPr>
            </a:lvl6pPr>
            <a:lvl7pPr marL="3130035" indent="-240772" eaLnBrk="0" fontAlgn="base" hangingPunct="0">
              <a:spcBef>
                <a:spcPct val="0"/>
              </a:spcBef>
              <a:spcAft>
                <a:spcPct val="0"/>
              </a:spcAft>
              <a:defRPr>
                <a:solidFill>
                  <a:schemeClr val="tx1"/>
                </a:solidFill>
                <a:latin typeface="Arial" charset="0"/>
              </a:defRPr>
            </a:lvl7pPr>
            <a:lvl8pPr marL="3611580" indent="-240772" eaLnBrk="0" fontAlgn="base" hangingPunct="0">
              <a:spcBef>
                <a:spcPct val="0"/>
              </a:spcBef>
              <a:spcAft>
                <a:spcPct val="0"/>
              </a:spcAft>
              <a:defRPr>
                <a:solidFill>
                  <a:schemeClr val="tx1"/>
                </a:solidFill>
                <a:latin typeface="Arial" charset="0"/>
              </a:defRPr>
            </a:lvl8pPr>
            <a:lvl9pPr marL="4093124" indent="-240772" eaLnBrk="0" fontAlgn="base" hangingPunct="0">
              <a:spcBef>
                <a:spcPct val="0"/>
              </a:spcBef>
              <a:spcAft>
                <a:spcPct val="0"/>
              </a:spcAft>
              <a:defRPr>
                <a:solidFill>
                  <a:schemeClr val="tx1"/>
                </a:solidFill>
                <a:latin typeface="Arial" charset="0"/>
              </a:defRPr>
            </a:lvl9pPr>
          </a:lstStyle>
          <a:p>
            <a:fld id="{C0352524-8D7D-4435-BD74-FEC3CA9CCB2C}" type="slidenum">
              <a:rPr lang="en-US" smtClean="0">
                <a:latin typeface="Times New Roman" pitchFamily="18" charset="0"/>
              </a:rPr>
              <a:pPr/>
              <a:t>78</a:t>
            </a:fld>
            <a:endParaRPr lang="en-US" smtClean="0">
              <a:latin typeface="Times New Roman" pitchFamily="18" charset="0"/>
            </a:endParaRPr>
          </a:p>
        </p:txBody>
      </p:sp>
    </p:spTree>
    <p:extLst>
      <p:ext uri="{BB962C8B-B14F-4D97-AF65-F5344CB8AC3E}">
        <p14:creationId xmlns:p14="http://schemas.microsoft.com/office/powerpoint/2010/main" val="39301608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17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117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662" indent="-296408">
              <a:defRPr>
                <a:solidFill>
                  <a:schemeClr val="tx1"/>
                </a:solidFill>
                <a:latin typeface="Arial" panose="020B0604020202020204" pitchFamily="34" charset="0"/>
              </a:defRPr>
            </a:lvl2pPr>
            <a:lvl3pPr marL="1185634" indent="-237127">
              <a:defRPr>
                <a:solidFill>
                  <a:schemeClr val="tx1"/>
                </a:solidFill>
                <a:latin typeface="Arial" panose="020B0604020202020204" pitchFamily="34" charset="0"/>
              </a:defRPr>
            </a:lvl3pPr>
            <a:lvl4pPr marL="1659887" indent="-237127">
              <a:defRPr>
                <a:solidFill>
                  <a:schemeClr val="tx1"/>
                </a:solidFill>
                <a:latin typeface="Arial" panose="020B0604020202020204" pitchFamily="34" charset="0"/>
              </a:defRPr>
            </a:lvl4pPr>
            <a:lvl5pPr marL="2134141" indent="-237127">
              <a:defRPr>
                <a:solidFill>
                  <a:schemeClr val="tx1"/>
                </a:solidFill>
                <a:latin typeface="Arial" panose="020B0604020202020204" pitchFamily="34" charset="0"/>
              </a:defRPr>
            </a:lvl5pPr>
            <a:lvl6pPr marL="2608395" indent="-237127" eaLnBrk="0" fontAlgn="base" hangingPunct="0">
              <a:spcBef>
                <a:spcPct val="0"/>
              </a:spcBef>
              <a:spcAft>
                <a:spcPct val="0"/>
              </a:spcAft>
              <a:defRPr>
                <a:solidFill>
                  <a:schemeClr val="tx1"/>
                </a:solidFill>
                <a:latin typeface="Arial" panose="020B0604020202020204" pitchFamily="34" charset="0"/>
              </a:defRPr>
            </a:lvl6pPr>
            <a:lvl7pPr marL="3082648" indent="-237127" eaLnBrk="0" fontAlgn="base" hangingPunct="0">
              <a:spcBef>
                <a:spcPct val="0"/>
              </a:spcBef>
              <a:spcAft>
                <a:spcPct val="0"/>
              </a:spcAft>
              <a:defRPr>
                <a:solidFill>
                  <a:schemeClr val="tx1"/>
                </a:solidFill>
                <a:latin typeface="Arial" panose="020B0604020202020204" pitchFamily="34" charset="0"/>
              </a:defRPr>
            </a:lvl7pPr>
            <a:lvl8pPr marL="3556902" indent="-237127" eaLnBrk="0" fontAlgn="base" hangingPunct="0">
              <a:spcBef>
                <a:spcPct val="0"/>
              </a:spcBef>
              <a:spcAft>
                <a:spcPct val="0"/>
              </a:spcAft>
              <a:defRPr>
                <a:solidFill>
                  <a:schemeClr val="tx1"/>
                </a:solidFill>
                <a:latin typeface="Arial" panose="020B0604020202020204" pitchFamily="34" charset="0"/>
              </a:defRPr>
            </a:lvl8pPr>
            <a:lvl9pPr marL="4031155" indent="-237127" eaLnBrk="0" fontAlgn="base" hangingPunct="0">
              <a:spcBef>
                <a:spcPct val="0"/>
              </a:spcBef>
              <a:spcAft>
                <a:spcPct val="0"/>
              </a:spcAft>
              <a:defRPr>
                <a:solidFill>
                  <a:schemeClr val="tx1"/>
                </a:solidFill>
                <a:latin typeface="Arial" panose="020B0604020202020204" pitchFamily="34" charset="0"/>
              </a:defRPr>
            </a:lvl9pPr>
          </a:lstStyle>
          <a:p>
            <a:fld id="{4BFB0F4C-D4F0-4C62-AB00-04B8325F4331}" type="slidenum">
              <a:rPr lang="en-US">
                <a:latin typeface="Times New Roman" panose="02020603050405020304" pitchFamily="18" charset="0"/>
              </a:rPr>
              <a:pPr/>
              <a:t>79</a:t>
            </a:fld>
            <a:endParaRPr lang="en-US">
              <a:latin typeface="Times New Roman" panose="02020603050405020304" pitchFamily="18" charset="0"/>
            </a:endParaRPr>
          </a:p>
        </p:txBody>
      </p:sp>
    </p:spTree>
    <p:extLst>
      <p:ext uri="{BB962C8B-B14F-4D97-AF65-F5344CB8AC3E}">
        <p14:creationId xmlns:p14="http://schemas.microsoft.com/office/powerpoint/2010/main" val="23170403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00A861C3-138D-4111-BE25-E209CDA42088}" type="slidenum">
              <a:rPr lang="en-US" sz="1300"/>
              <a:pPr eaLnBrk="1" hangingPunct="1"/>
              <a:t>80</a:t>
            </a:fld>
            <a:endParaRPr lang="en-US" sz="1300"/>
          </a:p>
        </p:txBody>
      </p:sp>
    </p:spTree>
    <p:extLst>
      <p:ext uri="{BB962C8B-B14F-4D97-AF65-F5344CB8AC3E}">
        <p14:creationId xmlns:p14="http://schemas.microsoft.com/office/powerpoint/2010/main" val="23715209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CF49861E-BCBB-4963-A1CD-739578B2FDC9}" type="slidenum">
              <a:rPr lang="en-US" sz="1300"/>
              <a:pPr eaLnBrk="1" hangingPunct="1"/>
              <a:t>81</a:t>
            </a:fld>
            <a:endParaRPr lang="en-US" sz="1300"/>
          </a:p>
        </p:txBody>
      </p:sp>
    </p:spTree>
    <p:extLst>
      <p:ext uri="{BB962C8B-B14F-4D97-AF65-F5344CB8AC3E}">
        <p14:creationId xmlns:p14="http://schemas.microsoft.com/office/powerpoint/2010/main" val="39187245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7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E22188BA-B75B-4C2D-910A-FD6A53211AC4}" type="slidenum">
              <a:rPr lang="en-US" sz="1300"/>
              <a:pPr eaLnBrk="1" hangingPunct="1"/>
              <a:t>82</a:t>
            </a:fld>
            <a:endParaRPr lang="en-US" sz="1300"/>
          </a:p>
        </p:txBody>
      </p:sp>
    </p:spTree>
    <p:extLst>
      <p:ext uri="{BB962C8B-B14F-4D97-AF65-F5344CB8AC3E}">
        <p14:creationId xmlns:p14="http://schemas.microsoft.com/office/powerpoint/2010/main" val="1511625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0F31D295-B800-4A5C-A11C-A901595E3573}" type="slidenum">
              <a:rPr lang="en-US" sz="1300"/>
              <a:pPr eaLnBrk="1" hangingPunct="1"/>
              <a:t>83</a:t>
            </a:fld>
            <a:endParaRPr lang="en-US" sz="1300"/>
          </a:p>
        </p:txBody>
      </p:sp>
    </p:spTree>
    <p:extLst>
      <p:ext uri="{BB962C8B-B14F-4D97-AF65-F5344CB8AC3E}">
        <p14:creationId xmlns:p14="http://schemas.microsoft.com/office/powerpoint/2010/main" val="28780666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89</a:t>
            </a:fld>
            <a:endParaRPr lang="en-US"/>
          </a:p>
        </p:txBody>
      </p:sp>
    </p:spTree>
    <p:extLst>
      <p:ext uri="{BB962C8B-B14F-4D97-AF65-F5344CB8AC3E}">
        <p14:creationId xmlns:p14="http://schemas.microsoft.com/office/powerpoint/2010/main" val="2176616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97</a:t>
            </a:fld>
            <a:endParaRPr lang="en-US"/>
          </a:p>
        </p:txBody>
      </p:sp>
    </p:spTree>
    <p:extLst>
      <p:ext uri="{BB962C8B-B14F-4D97-AF65-F5344CB8AC3E}">
        <p14:creationId xmlns:p14="http://schemas.microsoft.com/office/powerpoint/2010/main" val="11991751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105</a:t>
            </a:fld>
            <a:endParaRPr lang="en-US"/>
          </a:p>
        </p:txBody>
      </p:sp>
    </p:spTree>
    <p:extLst>
      <p:ext uri="{BB962C8B-B14F-4D97-AF65-F5344CB8AC3E}">
        <p14:creationId xmlns:p14="http://schemas.microsoft.com/office/powerpoint/2010/main" val="342285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4FD18A8D-4CB8-4216-8806-4EFCBDE2DB7F}" type="slidenum">
              <a:rPr lang="en-US" sz="1300"/>
              <a:pPr eaLnBrk="1" hangingPunct="1"/>
              <a:t>8</a:t>
            </a:fld>
            <a:endParaRPr lang="en-US" sz="1300"/>
          </a:p>
        </p:txBody>
      </p:sp>
    </p:spTree>
    <p:extLst>
      <p:ext uri="{BB962C8B-B14F-4D97-AF65-F5344CB8AC3E}">
        <p14:creationId xmlns:p14="http://schemas.microsoft.com/office/powerpoint/2010/main" val="7504321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112</a:t>
            </a:fld>
            <a:endParaRPr lang="en-US"/>
          </a:p>
        </p:txBody>
      </p:sp>
    </p:spTree>
    <p:extLst>
      <p:ext uri="{BB962C8B-B14F-4D97-AF65-F5344CB8AC3E}">
        <p14:creationId xmlns:p14="http://schemas.microsoft.com/office/powerpoint/2010/main" val="21554265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119</a:t>
            </a:fld>
            <a:endParaRPr lang="en-US"/>
          </a:p>
        </p:txBody>
      </p:sp>
    </p:spTree>
    <p:extLst>
      <p:ext uri="{BB962C8B-B14F-4D97-AF65-F5344CB8AC3E}">
        <p14:creationId xmlns:p14="http://schemas.microsoft.com/office/powerpoint/2010/main" val="17810038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124</a:t>
            </a:fld>
            <a:endParaRPr lang="en-US"/>
          </a:p>
        </p:txBody>
      </p:sp>
    </p:spTree>
    <p:extLst>
      <p:ext uri="{BB962C8B-B14F-4D97-AF65-F5344CB8AC3E}">
        <p14:creationId xmlns:p14="http://schemas.microsoft.com/office/powerpoint/2010/main" val="1735709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a:ln/>
        </p:spPr>
      </p:sp>
      <p:sp>
        <p:nvSpPr>
          <p:cNvPr id="306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1300" name="Footer Placeholder 3"/>
          <p:cNvSpPr>
            <a:spLocks noGrp="1"/>
          </p:cNvSpPr>
          <p:nvPr>
            <p:ph type="ftr" sz="quarter" idx="4"/>
          </p:nvPr>
        </p:nvSpPr>
        <p:spPr/>
        <p:txBody>
          <a:bodyPr/>
          <a:lstStyle/>
          <a:p>
            <a:pPr>
              <a:defRPr/>
            </a:pPr>
            <a:r>
              <a:rPr lang="en-US" smtClean="0"/>
              <a:t>Diabetes Educational Services© (530) 893 - 8635 </a:t>
            </a:r>
          </a:p>
        </p:txBody>
      </p:sp>
      <p:sp>
        <p:nvSpPr>
          <p:cNvPr id="311301" name="Slide Number Placeholder 4"/>
          <p:cNvSpPr>
            <a:spLocks noGrp="1"/>
          </p:cNvSpPr>
          <p:nvPr>
            <p:ph type="sldNum" sz="quarter" idx="5"/>
          </p:nvPr>
        </p:nvSpPr>
        <p:spPr/>
        <p:txBody>
          <a:bodyPr/>
          <a:lstStyle/>
          <a:p>
            <a:pPr>
              <a:defRPr/>
            </a:pPr>
            <a:fld id="{61CF1E45-369D-4FEA-ABFF-70708A14DA53}" type="slidenum">
              <a:rPr lang="en-US" smtClean="0"/>
              <a:pPr>
                <a:defRPr/>
              </a:pPr>
              <a:t>129</a:t>
            </a:fld>
            <a:endParaRPr lang="en-US" smtClean="0"/>
          </a:p>
        </p:txBody>
      </p:sp>
    </p:spTree>
    <p:extLst>
      <p:ext uri="{BB962C8B-B14F-4D97-AF65-F5344CB8AC3E}">
        <p14:creationId xmlns:p14="http://schemas.microsoft.com/office/powerpoint/2010/main" val="29276855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37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37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BAE61BE-CAF3-4D56-9CEA-764132509084}" type="slidenum">
              <a:rPr lang="en-US">
                <a:latin typeface="Times New Roman" panose="02020603050405020304" pitchFamily="18" charset="0"/>
              </a:rPr>
              <a:pPr/>
              <a:t>130</a:t>
            </a:fld>
            <a:endParaRPr lang="en-US">
              <a:latin typeface="Times New Roman" panose="02020603050405020304" pitchFamily="18" charset="0"/>
            </a:endParaRPr>
          </a:p>
        </p:txBody>
      </p:sp>
    </p:spTree>
    <p:extLst>
      <p:ext uri="{BB962C8B-B14F-4D97-AF65-F5344CB8AC3E}">
        <p14:creationId xmlns:p14="http://schemas.microsoft.com/office/powerpoint/2010/main" val="3494486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2324" name="Footer Placeholder 3"/>
          <p:cNvSpPr>
            <a:spLocks noGrp="1"/>
          </p:cNvSpPr>
          <p:nvPr>
            <p:ph type="ftr" sz="quarter" idx="4"/>
          </p:nvPr>
        </p:nvSpPr>
        <p:spPr/>
        <p:txBody>
          <a:bodyPr/>
          <a:lstStyle/>
          <a:p>
            <a:pPr>
              <a:defRPr/>
            </a:pPr>
            <a:r>
              <a:rPr lang="en-US" smtClean="0"/>
              <a:t>Diabetes Educational Services© (530) 893 - 8635 </a:t>
            </a:r>
          </a:p>
        </p:txBody>
      </p:sp>
      <p:sp>
        <p:nvSpPr>
          <p:cNvPr id="312325" name="Slide Number Placeholder 4"/>
          <p:cNvSpPr>
            <a:spLocks noGrp="1"/>
          </p:cNvSpPr>
          <p:nvPr>
            <p:ph type="sldNum" sz="quarter" idx="5"/>
          </p:nvPr>
        </p:nvSpPr>
        <p:spPr/>
        <p:txBody>
          <a:bodyPr/>
          <a:lstStyle/>
          <a:p>
            <a:pPr>
              <a:defRPr/>
            </a:pPr>
            <a:fld id="{3DBBDB11-4CBB-4299-B848-9CE4E3DF6A78}" type="slidenum">
              <a:rPr lang="en-US" smtClean="0"/>
              <a:pPr>
                <a:defRPr/>
              </a:pPr>
              <a:t>132</a:t>
            </a:fld>
            <a:endParaRPr lang="en-US" smtClean="0"/>
          </a:p>
        </p:txBody>
      </p:sp>
    </p:spTree>
    <p:extLst>
      <p:ext uri="{BB962C8B-B14F-4D97-AF65-F5344CB8AC3E}">
        <p14:creationId xmlns:p14="http://schemas.microsoft.com/office/powerpoint/2010/main" val="35639941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480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480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375F88-2D4E-4D48-BB3F-FF0C9A1F08F2}" type="slidenum">
              <a:rPr lang="en-US">
                <a:latin typeface="Times New Roman" panose="02020603050405020304" pitchFamily="18" charset="0"/>
              </a:rPr>
              <a:pPr/>
              <a:t>143</a:t>
            </a:fld>
            <a:endParaRPr lang="en-US">
              <a:latin typeface="Times New Roman" panose="02020603050405020304" pitchFamily="18" charset="0"/>
            </a:endParaRPr>
          </a:p>
        </p:txBody>
      </p:sp>
    </p:spTree>
    <p:extLst>
      <p:ext uri="{BB962C8B-B14F-4D97-AF65-F5344CB8AC3E}">
        <p14:creationId xmlns:p14="http://schemas.microsoft.com/office/powerpoint/2010/main" val="18081055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D5CC5F4-5352-4964-9226-47A2DEC082AB}" type="slidenum">
              <a:rPr lang="en-US">
                <a:latin typeface="Times New Roman" panose="02020603050405020304" pitchFamily="18" charset="0"/>
              </a:rPr>
              <a:pPr/>
              <a:t>145</a:t>
            </a:fld>
            <a:endParaRPr lang="en-US">
              <a:latin typeface="Times New Roman" panose="02020603050405020304" pitchFamily="18" charset="0"/>
            </a:endParaRPr>
          </a:p>
        </p:txBody>
      </p:sp>
    </p:spTree>
    <p:extLst>
      <p:ext uri="{BB962C8B-B14F-4D97-AF65-F5344CB8AC3E}">
        <p14:creationId xmlns:p14="http://schemas.microsoft.com/office/powerpoint/2010/main" val="35838545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68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68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B2C5350-A1A4-4D0E-9671-CC1437E66417}" type="slidenum">
              <a:rPr lang="en-US">
                <a:latin typeface="Times New Roman" panose="02020603050405020304" pitchFamily="18" charset="0"/>
              </a:rPr>
              <a:pPr/>
              <a:t>147</a:t>
            </a:fld>
            <a:endParaRPr lang="en-US">
              <a:latin typeface="Times New Roman" panose="02020603050405020304" pitchFamily="18" charset="0"/>
            </a:endParaRPr>
          </a:p>
        </p:txBody>
      </p:sp>
    </p:spTree>
    <p:extLst>
      <p:ext uri="{BB962C8B-B14F-4D97-AF65-F5344CB8AC3E}">
        <p14:creationId xmlns:p14="http://schemas.microsoft.com/office/powerpoint/2010/main" val="6525586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89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89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B8312DB-4F12-4118-A1AF-76581AA35FC5}" type="slidenum">
              <a:rPr lang="en-US">
                <a:latin typeface="Times New Roman" panose="02020603050405020304" pitchFamily="18" charset="0"/>
              </a:rPr>
              <a:pPr/>
              <a:t>149</a:t>
            </a:fld>
            <a:endParaRPr lang="en-US">
              <a:latin typeface="Times New Roman" panose="02020603050405020304" pitchFamily="18" charset="0"/>
            </a:endParaRPr>
          </a:p>
        </p:txBody>
      </p:sp>
    </p:spTree>
    <p:extLst>
      <p:ext uri="{BB962C8B-B14F-4D97-AF65-F5344CB8AC3E}">
        <p14:creationId xmlns:p14="http://schemas.microsoft.com/office/powerpoint/2010/main" val="2652135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71F8C92D-436E-4732-B752-BF9D6B61A38E}" type="slidenum">
              <a:rPr lang="en-US" sz="1300"/>
              <a:pPr eaLnBrk="1" hangingPunct="1"/>
              <a:t>10</a:t>
            </a:fld>
            <a:endParaRPr lang="en-US" sz="1300"/>
          </a:p>
        </p:txBody>
      </p:sp>
    </p:spTree>
    <p:extLst>
      <p:ext uri="{BB962C8B-B14F-4D97-AF65-F5344CB8AC3E}">
        <p14:creationId xmlns:p14="http://schemas.microsoft.com/office/powerpoint/2010/main" val="11765504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8835CE6-FB11-4E9E-B41E-FE6919D984BF}" type="slidenum">
              <a:rPr lang="en-US">
                <a:latin typeface="Times New Roman" panose="02020603050405020304" pitchFamily="18" charset="0"/>
              </a:rPr>
              <a:pPr/>
              <a:t>150</a:t>
            </a:fld>
            <a:endParaRPr lang="en-US">
              <a:latin typeface="Times New Roman" panose="02020603050405020304" pitchFamily="18" charset="0"/>
            </a:endParaRPr>
          </a:p>
        </p:txBody>
      </p:sp>
    </p:spTree>
    <p:extLst>
      <p:ext uri="{BB962C8B-B14F-4D97-AF65-F5344CB8AC3E}">
        <p14:creationId xmlns:p14="http://schemas.microsoft.com/office/powerpoint/2010/main" val="38789855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99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99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F5ADF4C-1D00-4574-895E-419F5646AA99}" type="slidenum">
              <a:rPr lang="en-US">
                <a:latin typeface="Times New Roman" panose="02020603050405020304" pitchFamily="18" charset="0"/>
              </a:rPr>
              <a:pPr/>
              <a:t>151</a:t>
            </a:fld>
            <a:endParaRPr lang="en-US">
              <a:latin typeface="Times New Roman" panose="02020603050405020304" pitchFamily="18" charset="0"/>
            </a:endParaRPr>
          </a:p>
        </p:txBody>
      </p:sp>
    </p:spTree>
    <p:extLst>
      <p:ext uri="{BB962C8B-B14F-4D97-AF65-F5344CB8AC3E}">
        <p14:creationId xmlns:p14="http://schemas.microsoft.com/office/powerpoint/2010/main" val="9545719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099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099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F5ADF4C-1D00-4574-895E-419F5646AA99}" type="slidenum">
              <a:rPr lang="en-US">
                <a:latin typeface="Times New Roman" panose="02020603050405020304" pitchFamily="18" charset="0"/>
              </a:rPr>
              <a:pPr/>
              <a:t>152</a:t>
            </a:fld>
            <a:endParaRPr lang="en-US">
              <a:latin typeface="Times New Roman" panose="02020603050405020304" pitchFamily="18" charset="0"/>
            </a:endParaRPr>
          </a:p>
        </p:txBody>
      </p:sp>
    </p:spTree>
    <p:extLst>
      <p:ext uri="{BB962C8B-B14F-4D97-AF65-F5344CB8AC3E}">
        <p14:creationId xmlns:p14="http://schemas.microsoft.com/office/powerpoint/2010/main" val="40309431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F37E82C-E28C-4BC4-A8CE-40DDBD0A1100}" type="slidenum">
              <a:rPr lang="en-US">
                <a:latin typeface="Times New Roman" panose="02020603050405020304" pitchFamily="18" charset="0"/>
              </a:rPr>
              <a:pPr/>
              <a:t>154</a:t>
            </a:fld>
            <a:endParaRPr lang="en-US">
              <a:latin typeface="Times New Roman" panose="02020603050405020304" pitchFamily="18" charset="0"/>
            </a:endParaRPr>
          </a:p>
        </p:txBody>
      </p:sp>
    </p:spTree>
    <p:extLst>
      <p:ext uri="{BB962C8B-B14F-4D97-AF65-F5344CB8AC3E}">
        <p14:creationId xmlns:p14="http://schemas.microsoft.com/office/powerpoint/2010/main" val="24633670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09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09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12AD46-9E47-4B41-952C-C48E1DD250BE}" type="slidenum">
              <a:rPr lang="en-US">
                <a:latin typeface="Times New Roman" panose="02020603050405020304" pitchFamily="18" charset="0"/>
              </a:rPr>
              <a:pPr/>
              <a:t>156</a:t>
            </a:fld>
            <a:endParaRPr lang="en-US">
              <a:latin typeface="Times New Roman" panose="02020603050405020304" pitchFamily="18" charset="0"/>
            </a:endParaRPr>
          </a:p>
        </p:txBody>
      </p:sp>
    </p:spTree>
    <p:extLst>
      <p:ext uri="{BB962C8B-B14F-4D97-AF65-F5344CB8AC3E}">
        <p14:creationId xmlns:p14="http://schemas.microsoft.com/office/powerpoint/2010/main" val="39086132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299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5B6178D-9DAE-4749-8448-5FE197ED6802}" type="slidenum">
              <a:rPr lang="en-US">
                <a:latin typeface="Times New Roman" panose="02020603050405020304" pitchFamily="18" charset="0"/>
              </a:rPr>
              <a:pPr/>
              <a:t>157</a:t>
            </a:fld>
            <a:endParaRPr lang="en-US">
              <a:latin typeface="Times New Roman" panose="02020603050405020304" pitchFamily="18" charset="0"/>
            </a:endParaRPr>
          </a:p>
        </p:txBody>
      </p:sp>
      <p:sp>
        <p:nvSpPr>
          <p:cNvPr id="212996" name="Rectangle 2"/>
          <p:cNvSpPr>
            <a:spLocks noGrp="1" noRot="1" noChangeAspect="1" noChangeArrowheads="1" noTextEdit="1"/>
          </p:cNvSpPr>
          <p:nvPr>
            <p:ph type="sldImg"/>
          </p:nvPr>
        </p:nvSpPr>
        <p:spPr>
          <a:ln/>
        </p:spPr>
      </p:sp>
      <p:sp>
        <p:nvSpPr>
          <p:cNvPr id="21299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several stages of retinopathy.  The earliest clinical stage of diabetic retinopathy is identified as mild nonproliferative diabetic retinopathy (NPDR).  Progression of disease from NPDR to proliferative diabetic retinopathy (PDR) is related to the level or severity of NPDR, and therefore the severity of NPDR should determine follow-up and management of diabetic retinopathy.</a:t>
            </a:r>
          </a:p>
          <a:p>
            <a:r>
              <a:rPr lang="en-US" smtClean="0"/>
              <a:t>The next four slides will review the clinical findings and management of each stage of retinopathy.</a:t>
            </a:r>
          </a:p>
        </p:txBody>
      </p:sp>
    </p:spTree>
    <p:extLst>
      <p:ext uri="{BB962C8B-B14F-4D97-AF65-F5344CB8AC3E}">
        <p14:creationId xmlns:p14="http://schemas.microsoft.com/office/powerpoint/2010/main" val="39091952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402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402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36EDB49-4347-4592-9E85-8D6649C93BF5}" type="slidenum">
              <a:rPr lang="en-US">
                <a:latin typeface="Times New Roman" panose="02020603050405020304" pitchFamily="18" charset="0"/>
              </a:rPr>
              <a:pPr/>
              <a:t>158</a:t>
            </a:fld>
            <a:endParaRPr lang="en-US">
              <a:latin typeface="Times New Roman" panose="02020603050405020304" pitchFamily="18" charset="0"/>
            </a:endParaRPr>
          </a:p>
        </p:txBody>
      </p:sp>
    </p:spTree>
    <p:extLst>
      <p:ext uri="{BB962C8B-B14F-4D97-AF65-F5344CB8AC3E}">
        <p14:creationId xmlns:p14="http://schemas.microsoft.com/office/powerpoint/2010/main" val="40831588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a:ln/>
        </p:spPr>
      </p:sp>
      <p:sp>
        <p:nvSpPr>
          <p:cNvPr id="2150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50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50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8BD48DE-ADB1-449B-B7A5-894D8B9CE136}" type="slidenum">
              <a:rPr lang="en-US">
                <a:latin typeface="Times New Roman" panose="02020603050405020304" pitchFamily="18" charset="0"/>
              </a:rPr>
              <a:pPr/>
              <a:t>160</a:t>
            </a:fld>
            <a:endParaRPr lang="en-US">
              <a:latin typeface="Times New Roman" panose="02020603050405020304" pitchFamily="18" charset="0"/>
            </a:endParaRPr>
          </a:p>
        </p:txBody>
      </p:sp>
    </p:spTree>
    <p:extLst>
      <p:ext uri="{BB962C8B-B14F-4D97-AF65-F5344CB8AC3E}">
        <p14:creationId xmlns:p14="http://schemas.microsoft.com/office/powerpoint/2010/main" val="21773079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63275DF2-A932-4BB8-9E9C-DA23D682FDEC}" type="slidenum">
              <a:rPr lang="en-US">
                <a:latin typeface="Times New Roman" panose="02020603050405020304" pitchFamily="18" charset="0"/>
              </a:rPr>
              <a:pPr/>
              <a:t>161</a:t>
            </a:fld>
            <a:endParaRPr lang="en-US">
              <a:latin typeface="Times New Roman" panose="02020603050405020304" pitchFamily="18" charset="0"/>
            </a:endParaRPr>
          </a:p>
        </p:txBody>
      </p:sp>
      <p:sp>
        <p:nvSpPr>
          <p:cNvPr id="218116" name="Rectangle 2"/>
          <p:cNvSpPr>
            <a:spLocks noGrp="1" noRot="1" noChangeAspect="1" noChangeArrowheads="1" noTextEdit="1"/>
          </p:cNvSpPr>
          <p:nvPr>
            <p:ph type="sldImg"/>
          </p:nvPr>
        </p:nvSpPr>
        <p:spPr>
          <a:ln/>
        </p:spPr>
      </p:sp>
      <p:sp>
        <p:nvSpPr>
          <p:cNvPr id="21811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When proliferation of new blood vessels occurs, the patient is diagnosed as having PDR.  New blood vessel formation is caused by retinal ischemia. Neovascularization can occur at the optic disk (NVD) or elsewhere in the retina (NVE).  These new vessels are weak and, when they break, can cause vitreous hemorrhage.  They can also cause retinal traction, retinal tears, and retinal detachment over time.</a:t>
            </a:r>
          </a:p>
        </p:txBody>
      </p:sp>
    </p:spTree>
    <p:extLst>
      <p:ext uri="{BB962C8B-B14F-4D97-AF65-F5344CB8AC3E}">
        <p14:creationId xmlns:p14="http://schemas.microsoft.com/office/powerpoint/2010/main" val="21560275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60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60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F6A2E40-F298-4A2D-838C-C30827767ABF}" type="slidenum">
              <a:rPr lang="en-US">
                <a:latin typeface="Times New Roman" panose="02020603050405020304" pitchFamily="18" charset="0"/>
              </a:rPr>
              <a:pPr/>
              <a:t>163</a:t>
            </a:fld>
            <a:endParaRPr lang="en-US">
              <a:latin typeface="Times New Roman" panose="02020603050405020304" pitchFamily="18" charset="0"/>
            </a:endParaRPr>
          </a:p>
        </p:txBody>
      </p:sp>
    </p:spTree>
    <p:extLst>
      <p:ext uri="{BB962C8B-B14F-4D97-AF65-F5344CB8AC3E}">
        <p14:creationId xmlns:p14="http://schemas.microsoft.com/office/powerpoint/2010/main" val="459238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12</a:t>
            </a:fld>
            <a:endParaRPr lang="en-US" sz="1300"/>
          </a:p>
        </p:txBody>
      </p:sp>
    </p:spTree>
    <p:extLst>
      <p:ext uri="{BB962C8B-B14F-4D97-AF65-F5344CB8AC3E}">
        <p14:creationId xmlns:p14="http://schemas.microsoft.com/office/powerpoint/2010/main" val="30235408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ln/>
        </p:spPr>
      </p:sp>
      <p:sp>
        <p:nvSpPr>
          <p:cNvPr id="2170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709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4FCBB35-5C76-457C-8361-4977F2880BD6}" type="slidenum">
              <a:rPr lang="en-US">
                <a:latin typeface="Times New Roman" panose="02020603050405020304" pitchFamily="18" charset="0"/>
              </a:rPr>
              <a:pPr/>
              <a:t>164</a:t>
            </a:fld>
            <a:endParaRPr lang="en-US">
              <a:latin typeface="Times New Roman" panose="02020603050405020304" pitchFamily="18" charset="0"/>
            </a:endParaRPr>
          </a:p>
        </p:txBody>
      </p:sp>
    </p:spTree>
    <p:extLst>
      <p:ext uri="{BB962C8B-B14F-4D97-AF65-F5344CB8AC3E}">
        <p14:creationId xmlns:p14="http://schemas.microsoft.com/office/powerpoint/2010/main" val="32481857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1913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AB3E04A-4108-4539-8CFF-E9923B2AD282}" type="slidenum">
              <a:rPr lang="en-US">
                <a:latin typeface="Times New Roman" panose="02020603050405020304" pitchFamily="18" charset="0"/>
              </a:rPr>
              <a:pPr/>
              <a:t>165</a:t>
            </a:fld>
            <a:endParaRPr lang="en-US">
              <a:latin typeface="Times New Roman" panose="02020603050405020304" pitchFamily="18" charset="0"/>
            </a:endParaRPr>
          </a:p>
        </p:txBody>
      </p:sp>
      <p:sp>
        <p:nvSpPr>
          <p:cNvPr id="219140" name="Rectangle 2"/>
          <p:cNvSpPr>
            <a:spLocks noGrp="1" noRot="1" noChangeAspect="1" noChangeArrowheads="1" noTextEdit="1"/>
          </p:cNvSpPr>
          <p:nvPr>
            <p:ph type="sldImg"/>
          </p:nvPr>
        </p:nvSpPr>
        <p:spPr>
          <a:ln/>
        </p:spPr>
      </p:sp>
      <p:sp>
        <p:nvSpPr>
          <p:cNvPr id="21914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PDR should be managed with panretinal laser photocoagulation, color fundus photography, and follow-up every 3-4 months to monitor treatment success.  If panretinal photocoagulation is not performed, patients should be evaluated every two to three months because of the high risk of developing CSME, retinal detachment, or vitreous hemorrhage that can lead to vision loss.  Vitrectomy should be considered when there is substantial amount of hemorrhaging in the vitreous fluid, and when neovascularization causes retinal traction or retinal detachment.  CSME is treated in the same manner as described for severe NPDR.</a:t>
            </a:r>
          </a:p>
        </p:txBody>
      </p:sp>
    </p:spTree>
    <p:extLst>
      <p:ext uri="{BB962C8B-B14F-4D97-AF65-F5344CB8AC3E}">
        <p14:creationId xmlns:p14="http://schemas.microsoft.com/office/powerpoint/2010/main" val="13530011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01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01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16E4DD1-C920-4DD6-81BD-5BC902CC37B4}" type="slidenum">
              <a:rPr lang="en-US">
                <a:latin typeface="Times New Roman" panose="02020603050405020304" pitchFamily="18" charset="0"/>
              </a:rPr>
              <a:pPr/>
              <a:t>167</a:t>
            </a:fld>
            <a:endParaRPr lang="en-US">
              <a:latin typeface="Times New Roman" panose="02020603050405020304" pitchFamily="18" charset="0"/>
            </a:endParaRPr>
          </a:p>
        </p:txBody>
      </p:sp>
    </p:spTree>
    <p:extLst>
      <p:ext uri="{BB962C8B-B14F-4D97-AF65-F5344CB8AC3E}">
        <p14:creationId xmlns:p14="http://schemas.microsoft.com/office/powerpoint/2010/main" val="4062561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118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118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9B3BDFF4-5BE4-4C72-9A41-3587D95AF19D}" type="slidenum">
              <a:rPr lang="en-US">
                <a:latin typeface="Times New Roman" panose="02020603050405020304" pitchFamily="18" charset="0"/>
              </a:rPr>
              <a:pPr/>
              <a:t>168</a:t>
            </a:fld>
            <a:endParaRPr lang="en-US">
              <a:latin typeface="Times New Roman" panose="02020603050405020304" pitchFamily="18" charset="0"/>
            </a:endParaRPr>
          </a:p>
        </p:txBody>
      </p:sp>
    </p:spTree>
    <p:extLst>
      <p:ext uri="{BB962C8B-B14F-4D97-AF65-F5344CB8AC3E}">
        <p14:creationId xmlns:p14="http://schemas.microsoft.com/office/powerpoint/2010/main" val="2967248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425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1FCFF98-07C6-4E31-B7EE-CAE46C6988F3}" type="slidenum">
              <a:rPr lang="en-US">
                <a:latin typeface="Times New Roman" panose="02020603050405020304" pitchFamily="18" charset="0"/>
              </a:rPr>
              <a:pPr/>
              <a:t>171</a:t>
            </a:fld>
            <a:endParaRPr lang="en-US">
              <a:latin typeface="Times New Roman" panose="02020603050405020304" pitchFamily="18" charset="0"/>
            </a:endParaRPr>
          </a:p>
        </p:txBody>
      </p:sp>
      <p:sp>
        <p:nvSpPr>
          <p:cNvPr id="224260" name="Rectangle 2"/>
          <p:cNvSpPr>
            <a:spLocks noGrp="1" noRot="1" noChangeAspect="1" noChangeArrowheads="1" noTextEdit="1"/>
          </p:cNvSpPr>
          <p:nvPr>
            <p:ph type="sldImg"/>
          </p:nvPr>
        </p:nvSpPr>
        <p:spPr>
          <a:ln/>
        </p:spPr>
      </p:sp>
      <p:sp>
        <p:nvSpPr>
          <p:cNvPr id="22426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 comprehensive eye exam should be given to all patients with diabetes.  The exam should include all of the components recommended by the American Academy of Ophthalmology and the American Optometric Association for non-diabetic patients, however additional attention should be given to assess abnormalities of the retina and vitreous fluid.  Dilated indirect ophthalmoscopy, slitlamp biomicroscopy, and fundus examination should be used to identify retinal or vitreous hemorrhages, microaneurysms, retinal tears or detachment, intraretinal microvascular abnormality (IRMA), neovascularization at the optic disk (NVD) and elsewhere in the retina (NVE). </a:t>
            </a:r>
          </a:p>
          <a:p>
            <a:r>
              <a:rPr lang="en-US" smtClean="0"/>
              <a:t>Patients with type 1 diabetes should be screened for NPDR (non-proliferative diabetic retinopathy) within three to five years of diagnosis after age 10.  Retinopathy leading to vision loss rarely develops in children prior to puberty, regardless of how long the child has had diabetes.  Patients with type 2 diabetes should be screened at time of diagnosis.</a:t>
            </a:r>
          </a:p>
          <a:p>
            <a:r>
              <a:rPr lang="en-US" smtClean="0"/>
              <a:t>Finally, women with preexisting diabetes should be screened prior to conception and during the first trimester.  Follow-up exams should be scheduled at the physicians discretion based on the results of the first trimester exam.</a:t>
            </a:r>
          </a:p>
          <a:p>
            <a:r>
              <a:rPr lang="en-US" smtClean="0"/>
              <a:t>Note that follow-up exams should be conducted yearly, however new ADA Clinical Practice Recommendations state that less frequent exams every 2-3 years can be considered in the setting of a normal eye exam upon the advice of an eye care professional.</a:t>
            </a:r>
          </a:p>
          <a:p>
            <a:endParaRPr lang="en-US" smtClean="0"/>
          </a:p>
        </p:txBody>
      </p:sp>
    </p:spTree>
    <p:extLst>
      <p:ext uri="{BB962C8B-B14F-4D97-AF65-F5344CB8AC3E}">
        <p14:creationId xmlns:p14="http://schemas.microsoft.com/office/powerpoint/2010/main" val="40369828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221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01CFD79-F252-4FFD-AD18-725344E062E2}" type="slidenum">
              <a:rPr lang="en-US">
                <a:latin typeface="Times New Roman" panose="02020603050405020304" pitchFamily="18" charset="0"/>
              </a:rPr>
              <a:pPr/>
              <a:t>172</a:t>
            </a:fld>
            <a:endParaRPr lang="en-US">
              <a:latin typeface="Times New Roman" panose="02020603050405020304" pitchFamily="18" charset="0"/>
            </a:endParaRPr>
          </a:p>
        </p:txBody>
      </p:sp>
      <p:sp>
        <p:nvSpPr>
          <p:cNvPr id="222212" name="Rectangle 2"/>
          <p:cNvSpPr>
            <a:spLocks noGrp="1" noRot="1" noChangeAspect="1" noChangeArrowheads="1" noTextEdit="1"/>
          </p:cNvSpPr>
          <p:nvPr>
            <p:ph type="sldImg"/>
          </p:nvPr>
        </p:nvSpPr>
        <p:spPr>
          <a:ln/>
        </p:spPr>
      </p:sp>
      <p:sp>
        <p:nvSpPr>
          <p:cNvPr id="22221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 comprehensive eye exam should be given to all patients with diabetes.  The exam should include all of the components recommended by the American Academy of Ophthalmology and the American Optometric Association for non-diabetic patients, however additional attention should be given to assess abnormalities of the retina and vitreous fluid.  Dilated indirect ophthalmoscopy, </a:t>
            </a:r>
            <a:r>
              <a:rPr lang="en-US" dirty="0" err="1" smtClean="0"/>
              <a:t>slitlamp</a:t>
            </a:r>
            <a:r>
              <a:rPr lang="en-US" dirty="0" smtClean="0"/>
              <a:t> </a:t>
            </a:r>
            <a:r>
              <a:rPr lang="en-US" dirty="0" err="1" smtClean="0"/>
              <a:t>biomicroscopy</a:t>
            </a:r>
            <a:r>
              <a:rPr lang="en-US" dirty="0" smtClean="0"/>
              <a:t>, and fundus examination should be used to identify retinal or vitreous hemorrhages, </a:t>
            </a:r>
            <a:r>
              <a:rPr lang="en-US" dirty="0" err="1" smtClean="0"/>
              <a:t>microaneurysms</a:t>
            </a:r>
            <a:r>
              <a:rPr lang="en-US" dirty="0" smtClean="0"/>
              <a:t>, retinal tears or detachment, </a:t>
            </a:r>
            <a:r>
              <a:rPr lang="en-US" dirty="0" err="1" smtClean="0"/>
              <a:t>intraretinal</a:t>
            </a:r>
            <a:r>
              <a:rPr lang="en-US" dirty="0" smtClean="0"/>
              <a:t> microvascular abnormality (IRMA), neovascularization at the optic disk (NVD) and elsewhere in the retina (NVE). </a:t>
            </a:r>
          </a:p>
          <a:p>
            <a:r>
              <a:rPr lang="en-US" dirty="0" smtClean="0"/>
              <a:t>Patients with type 1 diabetes should be screened for NPDR (non-proliferative diabetic retinopathy) within three to five years of diagnosis after age 10.  Retinopathy leading to vision loss rarely develops in children prior to puberty, regardless of how long the child has had diabetes.  Patients with type 2 diabetes should be screened at time of diagnosis.</a:t>
            </a:r>
          </a:p>
          <a:p>
            <a:r>
              <a:rPr lang="en-US" dirty="0" smtClean="0"/>
              <a:t>Finally, women with preexisting diabetes should be screened prior to conception and during the first trimester.  Follow-up exams should be scheduled at the physicians discretion based on the results of the first trimester exam.</a:t>
            </a:r>
          </a:p>
          <a:p>
            <a:r>
              <a:rPr lang="en-US" dirty="0" smtClean="0"/>
              <a:t>Note that follow-up exams should be conducted yearly, however new ADA Clinical Practice Recommendations state that less frequent exams every 2-3 years can be considered in the setting of a normal eye exam upon the advice of an eye care professional.</a:t>
            </a:r>
          </a:p>
          <a:p>
            <a:endParaRPr lang="en-US" dirty="0" smtClean="0"/>
          </a:p>
        </p:txBody>
      </p:sp>
    </p:spTree>
    <p:extLst>
      <p:ext uri="{BB962C8B-B14F-4D97-AF65-F5344CB8AC3E}">
        <p14:creationId xmlns:p14="http://schemas.microsoft.com/office/powerpoint/2010/main" val="35284100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323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EB8933-9DF8-40AC-8D92-9C3136C32854}" type="slidenum">
              <a:rPr lang="en-US">
                <a:latin typeface="Times New Roman" panose="02020603050405020304" pitchFamily="18" charset="0"/>
              </a:rPr>
              <a:pPr/>
              <a:t>173</a:t>
            </a:fld>
            <a:endParaRPr lang="en-US">
              <a:latin typeface="Times New Roman" panose="02020603050405020304" pitchFamily="18" charset="0"/>
            </a:endParaRPr>
          </a:p>
        </p:txBody>
      </p:sp>
      <p:sp>
        <p:nvSpPr>
          <p:cNvPr id="223236" name="Rectangle 2"/>
          <p:cNvSpPr>
            <a:spLocks noGrp="1" noRot="1" noChangeAspect="1" noChangeArrowheads="1" noTextEdit="1"/>
          </p:cNvSpPr>
          <p:nvPr>
            <p:ph type="sldImg"/>
          </p:nvPr>
        </p:nvSpPr>
        <p:spPr>
          <a:ln/>
        </p:spPr>
      </p:sp>
      <p:sp>
        <p:nvSpPr>
          <p:cNvPr id="22323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A comprehensive eye exam should be given to all patients with diabetes.  The exam should include all of the components recommended by the American Academy of Ophthalmology and the American Optometric Association for non-diabetic patients, however additional attention should be given to assess abnormalities of the retina and vitreous fluid.  Dilated indirect ophthalmoscopy, slitlamp biomicroscopy, and fundus examination should be used to identify retinal or vitreous hemorrhages, microaneurysms, retinal tears or detachment, intraretinal microvascular abnormality (IRMA), neovascularization at the optic disk (NVD) and elsewhere in the retina (NVE). </a:t>
            </a:r>
          </a:p>
          <a:p>
            <a:r>
              <a:rPr lang="en-US" smtClean="0"/>
              <a:t>Patients with type 1 diabetes should be screened for NPDR (non-proliferative diabetic retinopathy) within three to five years of diagnosis after age 10.  Retinopathy leading to vision loss rarely develops in children prior to puberty, regardless of how long the child has had diabetes.  Patients with type 2 diabetes should be screened at time of diagnosis.</a:t>
            </a:r>
          </a:p>
          <a:p>
            <a:r>
              <a:rPr lang="en-US" smtClean="0"/>
              <a:t>Finally, women with preexisting diabetes should be screened prior to conception and during the first trimester.  Follow-up exams should be scheduled at the physicians discretion based on the results of the first trimester exam.</a:t>
            </a:r>
          </a:p>
          <a:p>
            <a:r>
              <a:rPr lang="en-US" smtClean="0"/>
              <a:t>Note that follow-up exams should be conducted yearly, however new ADA Clinical Practice Recommendations state that less frequent exams every 2-3 years can be considered in the setting of a normal eye exam upon the advice of an eye care professional.</a:t>
            </a:r>
          </a:p>
          <a:p>
            <a:endParaRPr lang="en-US" smtClean="0"/>
          </a:p>
        </p:txBody>
      </p:sp>
    </p:spTree>
    <p:extLst>
      <p:ext uri="{BB962C8B-B14F-4D97-AF65-F5344CB8AC3E}">
        <p14:creationId xmlns:p14="http://schemas.microsoft.com/office/powerpoint/2010/main" val="12690243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73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73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6493467-73D0-4C7D-96EA-12922C8CC919}" type="slidenum">
              <a:rPr lang="en-US">
                <a:latin typeface="Times New Roman" panose="02020603050405020304" pitchFamily="18" charset="0"/>
              </a:rPr>
              <a:pPr/>
              <a:t>174</a:t>
            </a:fld>
            <a:endParaRPr lang="en-US">
              <a:latin typeface="Times New Roman" panose="02020603050405020304" pitchFamily="18" charset="0"/>
            </a:endParaRPr>
          </a:p>
        </p:txBody>
      </p:sp>
    </p:spTree>
    <p:extLst>
      <p:ext uri="{BB962C8B-B14F-4D97-AF65-F5344CB8AC3E}">
        <p14:creationId xmlns:p14="http://schemas.microsoft.com/office/powerpoint/2010/main" val="36423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83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83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A50BADF-8CDC-4146-8321-B29AF80D79B3}" type="slidenum">
              <a:rPr lang="en-US">
                <a:latin typeface="Times New Roman" panose="02020603050405020304" pitchFamily="18" charset="0"/>
              </a:rPr>
              <a:pPr/>
              <a:t>175</a:t>
            </a:fld>
            <a:endParaRPr lang="en-US">
              <a:latin typeface="Times New Roman" panose="02020603050405020304" pitchFamily="18" charset="0"/>
            </a:endParaRPr>
          </a:p>
        </p:txBody>
      </p:sp>
    </p:spTree>
    <p:extLst>
      <p:ext uri="{BB962C8B-B14F-4D97-AF65-F5344CB8AC3E}">
        <p14:creationId xmlns:p14="http://schemas.microsoft.com/office/powerpoint/2010/main" val="6306032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08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AA7B0D9F-2805-44B7-BBC1-41353E06764B}" type="slidenum">
              <a:rPr lang="en-US">
                <a:latin typeface="Times New Roman" panose="02020603050405020304" pitchFamily="18" charset="0"/>
              </a:rPr>
              <a:pPr/>
              <a:t>176</a:t>
            </a:fld>
            <a:endParaRPr lang="en-US">
              <a:latin typeface="Times New Roman" panose="02020603050405020304" pitchFamily="18" charset="0"/>
            </a:endParaRPr>
          </a:p>
        </p:txBody>
      </p:sp>
    </p:spTree>
    <p:extLst>
      <p:ext uri="{BB962C8B-B14F-4D97-AF65-F5344CB8AC3E}">
        <p14:creationId xmlns:p14="http://schemas.microsoft.com/office/powerpoint/2010/main" val="2506865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13</a:t>
            </a:fld>
            <a:endParaRPr lang="en-US" sz="1300"/>
          </a:p>
        </p:txBody>
      </p:sp>
    </p:spTree>
    <p:extLst>
      <p:ext uri="{BB962C8B-B14F-4D97-AF65-F5344CB8AC3E}">
        <p14:creationId xmlns:p14="http://schemas.microsoft.com/office/powerpoint/2010/main" val="18450833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3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3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5DB0F248-E7F6-4C27-8BFA-DFFC467B7157}" type="slidenum">
              <a:rPr lang="en-US">
                <a:latin typeface="Times New Roman" panose="02020603050405020304" pitchFamily="18" charset="0"/>
              </a:rPr>
              <a:pPr/>
              <a:t>178</a:t>
            </a:fld>
            <a:endParaRPr lang="en-US">
              <a:latin typeface="Times New Roman" panose="02020603050405020304" pitchFamily="18" charset="0"/>
            </a:endParaRPr>
          </a:p>
        </p:txBody>
      </p:sp>
    </p:spTree>
    <p:extLst>
      <p:ext uri="{BB962C8B-B14F-4D97-AF65-F5344CB8AC3E}">
        <p14:creationId xmlns:p14="http://schemas.microsoft.com/office/powerpoint/2010/main" val="24762645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190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E7E46E8-FB7F-4904-9F00-191F8BE1D12D}" type="slidenum">
              <a:rPr lang="en-US">
                <a:latin typeface="Times New Roman" panose="02020603050405020304" pitchFamily="18" charset="0"/>
              </a:rPr>
              <a:pPr/>
              <a:t>180</a:t>
            </a:fld>
            <a:endParaRPr lang="en-US">
              <a:latin typeface="Times New Roman" panose="02020603050405020304" pitchFamily="18" charset="0"/>
            </a:endParaRPr>
          </a:p>
        </p:txBody>
      </p:sp>
      <p:sp>
        <p:nvSpPr>
          <p:cNvPr id="251908" name="Rectangle 2"/>
          <p:cNvSpPr>
            <a:spLocks noGrp="1" noRot="1" noChangeAspect="1" noChangeArrowheads="1" noTextEdit="1"/>
          </p:cNvSpPr>
          <p:nvPr>
            <p:ph type="sldImg"/>
          </p:nvPr>
        </p:nvSpPr>
        <p:spPr>
          <a:ln/>
        </p:spPr>
      </p:sp>
      <p:sp>
        <p:nvSpPr>
          <p:cNvPr id="25190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Diabetes is the most common cause of kidney failure, accounting for more than 40% of new cases.  Treatment for end stage renal disease is expensive; in 2001 it cost the United States over $22 billion to treat patients with kidney failure.  Dialysis, one form of treatment for kidney failure, can relieve the symptoms of kidney disease, but over time the damaged kidneys will continue to contribute to problems such as heart disease, bone disease, arthritis, nerve damage, infertility, and malnutrition.  Kidney transplant, another treatment alternative, may prove to be a more permanent solution to kidney disease for some patients. However, transplantation has its own risks including the risk of surgery, the risk of organ rejection, and the risk of infection and other complications from immunosuppressant drugs.  </a:t>
            </a:r>
          </a:p>
          <a:p>
            <a:endParaRPr lang="en-US" smtClean="0"/>
          </a:p>
          <a:p>
            <a:r>
              <a:rPr lang="en-US" smtClean="0"/>
              <a:t>The best course of action is to prevent kidney disease from developing in the first place.  Minorities with diabetes have an even greater challenge in preventing kidney disease, since African Americans, Hispanics, and American Indians experience higher rates of kidney disease than Caucasians.  </a:t>
            </a:r>
          </a:p>
        </p:txBody>
      </p:sp>
    </p:spTree>
    <p:extLst>
      <p:ext uri="{BB962C8B-B14F-4D97-AF65-F5344CB8AC3E}">
        <p14:creationId xmlns:p14="http://schemas.microsoft.com/office/powerpoint/2010/main" val="28950682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29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29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B00D97C-BADB-4321-962A-C09E4EE1F3DE}" type="slidenum">
              <a:rPr lang="en-US">
                <a:latin typeface="Times New Roman" panose="02020603050405020304" pitchFamily="18" charset="0"/>
              </a:rPr>
              <a:pPr/>
              <a:t>181</a:t>
            </a:fld>
            <a:endParaRPr lang="en-US">
              <a:latin typeface="Times New Roman" panose="02020603050405020304" pitchFamily="18" charset="0"/>
            </a:endParaRPr>
          </a:p>
        </p:txBody>
      </p:sp>
    </p:spTree>
    <p:extLst>
      <p:ext uri="{BB962C8B-B14F-4D97-AF65-F5344CB8AC3E}">
        <p14:creationId xmlns:p14="http://schemas.microsoft.com/office/powerpoint/2010/main" val="285900387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49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49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2DC055B-2EAA-466A-A8DB-85740C9E7F33}" type="slidenum">
              <a:rPr lang="en-US">
                <a:latin typeface="Times New Roman" panose="02020603050405020304" pitchFamily="18" charset="0"/>
              </a:rPr>
              <a:pPr/>
              <a:t>182</a:t>
            </a:fld>
            <a:endParaRPr lang="en-US">
              <a:latin typeface="Times New Roman" panose="02020603050405020304" pitchFamily="18" charset="0"/>
            </a:endParaRPr>
          </a:p>
        </p:txBody>
      </p:sp>
    </p:spTree>
    <p:extLst>
      <p:ext uri="{BB962C8B-B14F-4D97-AF65-F5344CB8AC3E}">
        <p14:creationId xmlns:p14="http://schemas.microsoft.com/office/powerpoint/2010/main" val="248800522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7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7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1755DB3-24A3-4377-A9CF-392131276F51}" type="slidenum">
              <a:rPr lang="en-US">
                <a:latin typeface="Times New Roman" panose="02020603050405020304" pitchFamily="18" charset="0"/>
              </a:rPr>
              <a:pPr/>
              <a:t>186</a:t>
            </a:fld>
            <a:endParaRPr lang="en-US">
              <a:latin typeface="Times New Roman" panose="02020603050405020304" pitchFamily="18" charset="0"/>
            </a:endParaRPr>
          </a:p>
        </p:txBody>
      </p:sp>
    </p:spTree>
    <p:extLst>
      <p:ext uri="{BB962C8B-B14F-4D97-AF65-F5344CB8AC3E}">
        <p14:creationId xmlns:p14="http://schemas.microsoft.com/office/powerpoint/2010/main" val="6798219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187</a:t>
            </a:fld>
            <a:endParaRPr lang="en-US"/>
          </a:p>
        </p:txBody>
      </p:sp>
    </p:spTree>
    <p:extLst>
      <p:ext uri="{BB962C8B-B14F-4D97-AF65-F5344CB8AC3E}">
        <p14:creationId xmlns:p14="http://schemas.microsoft.com/office/powerpoint/2010/main" val="399181150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5907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1A373E2D-3480-4779-A245-ED0AD9935457}" type="slidenum">
              <a:rPr lang="en-US">
                <a:latin typeface="Times New Roman" panose="02020603050405020304" pitchFamily="18" charset="0"/>
              </a:rPr>
              <a:pPr/>
              <a:t>190</a:t>
            </a:fld>
            <a:endParaRPr lang="en-US">
              <a:latin typeface="Times New Roman" panose="02020603050405020304" pitchFamily="18" charset="0"/>
            </a:endParaRPr>
          </a:p>
        </p:txBody>
      </p:sp>
      <p:sp>
        <p:nvSpPr>
          <p:cNvPr id="259076" name="Rectangle 2"/>
          <p:cNvSpPr>
            <a:spLocks noGrp="1" noRot="1" noChangeAspect="1" noChangeArrowheads="1" noTextEdit="1"/>
          </p:cNvSpPr>
          <p:nvPr>
            <p:ph type="sldImg"/>
          </p:nvPr>
        </p:nvSpPr>
        <p:spPr>
          <a:ln/>
        </p:spPr>
      </p:sp>
      <p:sp>
        <p:nvSpPr>
          <p:cNvPr id="25907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There are currently three treatment options available to patients who experience kidney failure: Hemodialysis, peritoneal dialysis, and kidney transplantation.  Although kidney transplantation is a serious operation, it offers patients with kidney failure their best opportunity for survival.  For patients who choose dialysis, approximately one third are still alive after five years of treatment vs. a possible 90% survival rate for individuals who receive a kidney from a living relative.  The next part of this presentation will review the procedures, risks and complications associated with each of these options.</a:t>
            </a:r>
          </a:p>
        </p:txBody>
      </p:sp>
    </p:spTree>
    <p:extLst>
      <p:ext uri="{BB962C8B-B14F-4D97-AF65-F5344CB8AC3E}">
        <p14:creationId xmlns:p14="http://schemas.microsoft.com/office/powerpoint/2010/main" val="186058367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01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01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421C294A-C24C-40EE-BD99-8A2A55AC2F53}" type="slidenum">
              <a:rPr lang="en-US">
                <a:latin typeface="Times New Roman" panose="02020603050405020304" pitchFamily="18" charset="0"/>
              </a:rPr>
              <a:pPr/>
              <a:t>191</a:t>
            </a:fld>
            <a:endParaRPr lang="en-US">
              <a:latin typeface="Times New Roman" panose="02020603050405020304" pitchFamily="18" charset="0"/>
            </a:endParaRPr>
          </a:p>
        </p:txBody>
      </p:sp>
    </p:spTree>
    <p:extLst>
      <p:ext uri="{BB962C8B-B14F-4D97-AF65-F5344CB8AC3E}">
        <p14:creationId xmlns:p14="http://schemas.microsoft.com/office/powerpoint/2010/main" val="8678042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192</a:t>
            </a:fld>
            <a:endParaRPr lang="en-US" sz="1200" smtClean="0">
              <a:solidFill>
                <a:srgbClr val="000000"/>
              </a:solidFill>
            </a:endParaRPr>
          </a:p>
        </p:txBody>
      </p:sp>
    </p:spTree>
    <p:extLst>
      <p:ext uri="{BB962C8B-B14F-4D97-AF65-F5344CB8AC3E}">
        <p14:creationId xmlns:p14="http://schemas.microsoft.com/office/powerpoint/2010/main" val="17691404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93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293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4038230-0116-427F-BBB0-B3B7BD34D235}" type="slidenum">
              <a:rPr lang="en-US">
                <a:latin typeface="Times New Roman" panose="02020603050405020304" pitchFamily="18" charset="0"/>
              </a:rPr>
              <a:pPr/>
              <a:t>194</a:t>
            </a:fld>
            <a:endParaRPr lang="en-US">
              <a:latin typeface="Times New Roman" panose="02020603050405020304" pitchFamily="18" charset="0"/>
            </a:endParaRPr>
          </a:p>
        </p:txBody>
      </p:sp>
    </p:spTree>
    <p:extLst>
      <p:ext uri="{BB962C8B-B14F-4D97-AF65-F5344CB8AC3E}">
        <p14:creationId xmlns:p14="http://schemas.microsoft.com/office/powerpoint/2010/main" val="3189828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15</a:t>
            </a:fld>
            <a:endParaRPr lang="en-US" sz="1300"/>
          </a:p>
        </p:txBody>
      </p:sp>
    </p:spTree>
    <p:extLst>
      <p:ext uri="{BB962C8B-B14F-4D97-AF65-F5344CB8AC3E}">
        <p14:creationId xmlns:p14="http://schemas.microsoft.com/office/powerpoint/2010/main" val="140596235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a:ln/>
        </p:spPr>
      </p:sp>
      <p:sp>
        <p:nvSpPr>
          <p:cNvPr id="2304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040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040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0E1BB39D-D41E-4876-86A2-8988F7C28AC6}" type="slidenum">
              <a:rPr lang="en-US">
                <a:latin typeface="Times New Roman" panose="02020603050405020304" pitchFamily="18" charset="0"/>
              </a:rPr>
              <a:pPr/>
              <a:t>195</a:t>
            </a:fld>
            <a:endParaRPr lang="en-US">
              <a:latin typeface="Times New Roman" panose="02020603050405020304" pitchFamily="18" charset="0"/>
            </a:endParaRPr>
          </a:p>
        </p:txBody>
      </p:sp>
    </p:spTree>
    <p:extLst>
      <p:ext uri="{BB962C8B-B14F-4D97-AF65-F5344CB8AC3E}">
        <p14:creationId xmlns:p14="http://schemas.microsoft.com/office/powerpoint/2010/main" val="35361822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59B82CA4-98A0-4DAA-BBD9-EB7D2A80CD88}" type="slidenum">
              <a:rPr lang="en-US">
                <a:latin typeface="Times New Roman" panose="02020603050405020304" pitchFamily="18" charset="0"/>
              </a:rPr>
              <a:pPr/>
              <a:t>197</a:t>
            </a:fld>
            <a:endParaRPr lang="en-US">
              <a:latin typeface="Times New Roman" panose="02020603050405020304" pitchFamily="18" charset="0"/>
            </a:endParaRPr>
          </a:p>
        </p:txBody>
      </p:sp>
    </p:spTree>
    <p:extLst>
      <p:ext uri="{BB962C8B-B14F-4D97-AF65-F5344CB8AC3E}">
        <p14:creationId xmlns:p14="http://schemas.microsoft.com/office/powerpoint/2010/main" val="11206953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88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88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E4E1D00-976A-4AA1-8F6B-B0B393365928}" type="slidenum">
              <a:rPr lang="en-US">
                <a:latin typeface="Times New Roman" panose="02020603050405020304" pitchFamily="18" charset="0"/>
              </a:rPr>
              <a:pPr/>
              <a:t>198</a:t>
            </a:fld>
            <a:endParaRPr lang="en-US">
              <a:latin typeface="Times New Roman" panose="02020603050405020304" pitchFamily="18" charset="0"/>
            </a:endParaRPr>
          </a:p>
        </p:txBody>
      </p:sp>
    </p:spTree>
    <p:extLst>
      <p:ext uri="{BB962C8B-B14F-4D97-AF65-F5344CB8AC3E}">
        <p14:creationId xmlns:p14="http://schemas.microsoft.com/office/powerpoint/2010/main" val="22833377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7D49775A-E55D-4046-8945-984F777D48DC}" type="slidenum">
              <a:rPr lang="en-US">
                <a:latin typeface="Times New Roman" panose="02020603050405020304" pitchFamily="18" charset="0"/>
              </a:rPr>
              <a:pPr/>
              <a:t>201</a:t>
            </a:fld>
            <a:endParaRPr lang="en-US">
              <a:latin typeface="Times New Roman" panose="02020603050405020304" pitchFamily="18" charset="0"/>
            </a:endParaRPr>
          </a:p>
        </p:txBody>
      </p:sp>
    </p:spTree>
    <p:extLst>
      <p:ext uri="{BB962C8B-B14F-4D97-AF65-F5344CB8AC3E}">
        <p14:creationId xmlns:p14="http://schemas.microsoft.com/office/powerpoint/2010/main" val="19868477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34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7E868560-ED51-4E9A-A810-05347E4AC177}" type="slidenum">
              <a:rPr lang="en-US">
                <a:latin typeface="Times New Roman" panose="02020603050405020304" pitchFamily="18" charset="0"/>
              </a:rPr>
              <a:pPr/>
              <a:t>202</a:t>
            </a:fld>
            <a:endParaRPr lang="en-US">
              <a:latin typeface="Times New Roman" panose="02020603050405020304" pitchFamily="18" charset="0"/>
            </a:endParaRPr>
          </a:p>
        </p:txBody>
      </p:sp>
    </p:spTree>
    <p:extLst>
      <p:ext uri="{BB962C8B-B14F-4D97-AF65-F5344CB8AC3E}">
        <p14:creationId xmlns:p14="http://schemas.microsoft.com/office/powerpoint/2010/main" val="35118144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2AF6C13D-00C3-479E-953F-40A305CB1AEF}" type="slidenum">
              <a:rPr lang="en-US">
                <a:latin typeface="Times New Roman" panose="02020603050405020304" pitchFamily="18" charset="0"/>
              </a:rPr>
              <a:pPr/>
              <a:t>203</a:t>
            </a:fld>
            <a:endParaRPr lang="en-US">
              <a:latin typeface="Times New Roman" panose="02020603050405020304" pitchFamily="18" charset="0"/>
            </a:endParaRPr>
          </a:p>
        </p:txBody>
      </p:sp>
    </p:spTree>
    <p:extLst>
      <p:ext uri="{BB962C8B-B14F-4D97-AF65-F5344CB8AC3E}">
        <p14:creationId xmlns:p14="http://schemas.microsoft.com/office/powerpoint/2010/main" val="30382961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55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55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C0A5D38E-DB49-4BA0-906F-2C08AA77EC21}" type="slidenum">
              <a:rPr lang="en-US">
                <a:latin typeface="Times New Roman" panose="02020603050405020304" pitchFamily="18" charset="0"/>
              </a:rPr>
              <a:pPr/>
              <a:t>204</a:t>
            </a:fld>
            <a:endParaRPr lang="en-US">
              <a:latin typeface="Times New Roman" panose="02020603050405020304" pitchFamily="18" charset="0"/>
            </a:endParaRPr>
          </a:p>
        </p:txBody>
      </p:sp>
    </p:spTree>
    <p:extLst>
      <p:ext uri="{BB962C8B-B14F-4D97-AF65-F5344CB8AC3E}">
        <p14:creationId xmlns:p14="http://schemas.microsoft.com/office/powerpoint/2010/main" val="29807113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65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365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84D95615-80B2-400C-90E8-3958C75D2464}" type="slidenum">
              <a:rPr lang="en-US">
                <a:latin typeface="Times New Roman" panose="02020603050405020304" pitchFamily="18" charset="0"/>
              </a:rPr>
              <a:pPr/>
              <a:t>205</a:t>
            </a:fld>
            <a:endParaRPr lang="en-US">
              <a:latin typeface="Times New Roman" panose="02020603050405020304" pitchFamily="18" charset="0"/>
            </a:endParaRPr>
          </a:p>
        </p:txBody>
      </p:sp>
    </p:spTree>
    <p:extLst>
      <p:ext uri="{BB962C8B-B14F-4D97-AF65-F5344CB8AC3E}">
        <p14:creationId xmlns:p14="http://schemas.microsoft.com/office/powerpoint/2010/main" val="34865213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57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457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F1F7BE9D-A159-4CBA-B7D5-0B5302FC2419}" type="slidenum">
              <a:rPr lang="en-US">
                <a:latin typeface="Times New Roman" panose="02020603050405020304" pitchFamily="18" charset="0"/>
              </a:rPr>
              <a:pPr/>
              <a:t>206</a:t>
            </a:fld>
            <a:endParaRPr lang="en-US">
              <a:latin typeface="Times New Roman" panose="02020603050405020304" pitchFamily="18" charset="0"/>
            </a:endParaRPr>
          </a:p>
        </p:txBody>
      </p:sp>
    </p:spTree>
    <p:extLst>
      <p:ext uri="{BB962C8B-B14F-4D97-AF65-F5344CB8AC3E}">
        <p14:creationId xmlns:p14="http://schemas.microsoft.com/office/powerpoint/2010/main" val="35041411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454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itchFamily="18" charset="0"/>
              </a:defRPr>
            </a:lvl1pPr>
            <a:lvl2pPr marL="716130" indent="-275434">
              <a:defRPr>
                <a:solidFill>
                  <a:schemeClr val="tx1"/>
                </a:solidFill>
                <a:latin typeface="Garamond" pitchFamily="18" charset="0"/>
              </a:defRPr>
            </a:lvl2pPr>
            <a:lvl3pPr marL="1101738" indent="-220348">
              <a:defRPr>
                <a:solidFill>
                  <a:schemeClr val="tx1"/>
                </a:solidFill>
                <a:latin typeface="Garamond" pitchFamily="18" charset="0"/>
              </a:defRPr>
            </a:lvl3pPr>
            <a:lvl4pPr marL="1542433" indent="-220348">
              <a:defRPr>
                <a:solidFill>
                  <a:schemeClr val="tx1"/>
                </a:solidFill>
                <a:latin typeface="Garamond" pitchFamily="18" charset="0"/>
              </a:defRPr>
            </a:lvl4pPr>
            <a:lvl5pPr marL="1983128" indent="-220348">
              <a:defRPr>
                <a:solidFill>
                  <a:schemeClr val="tx1"/>
                </a:solidFill>
                <a:latin typeface="Garamond" pitchFamily="18" charset="0"/>
              </a:defRPr>
            </a:lvl5pPr>
            <a:lvl6pPr marL="2423823" indent="-220348" eaLnBrk="0" fontAlgn="base" hangingPunct="0">
              <a:spcBef>
                <a:spcPct val="0"/>
              </a:spcBef>
              <a:spcAft>
                <a:spcPct val="0"/>
              </a:spcAft>
              <a:defRPr>
                <a:solidFill>
                  <a:schemeClr val="tx1"/>
                </a:solidFill>
                <a:latin typeface="Garamond" pitchFamily="18" charset="0"/>
              </a:defRPr>
            </a:lvl6pPr>
            <a:lvl7pPr marL="2864518" indent="-220348" eaLnBrk="0" fontAlgn="base" hangingPunct="0">
              <a:spcBef>
                <a:spcPct val="0"/>
              </a:spcBef>
              <a:spcAft>
                <a:spcPct val="0"/>
              </a:spcAft>
              <a:defRPr>
                <a:solidFill>
                  <a:schemeClr val="tx1"/>
                </a:solidFill>
                <a:latin typeface="Garamond" pitchFamily="18" charset="0"/>
              </a:defRPr>
            </a:lvl7pPr>
            <a:lvl8pPr marL="3305213" indent="-220348" eaLnBrk="0" fontAlgn="base" hangingPunct="0">
              <a:spcBef>
                <a:spcPct val="0"/>
              </a:spcBef>
              <a:spcAft>
                <a:spcPct val="0"/>
              </a:spcAft>
              <a:defRPr>
                <a:solidFill>
                  <a:schemeClr val="tx1"/>
                </a:solidFill>
                <a:latin typeface="Garamond" pitchFamily="18" charset="0"/>
              </a:defRPr>
            </a:lvl8pPr>
            <a:lvl9pPr marL="3745908" indent="-220348" eaLnBrk="0" fontAlgn="base" hangingPunct="0">
              <a:spcBef>
                <a:spcPct val="0"/>
              </a:spcBef>
              <a:spcAft>
                <a:spcPct val="0"/>
              </a:spcAft>
              <a:defRPr>
                <a:solidFill>
                  <a:schemeClr val="tx1"/>
                </a:solidFill>
                <a:latin typeface="Garamond" pitchFamily="18" charset="0"/>
              </a:defRPr>
            </a:lvl9pPr>
          </a:lstStyle>
          <a:p>
            <a:r>
              <a:rPr lang="en-US" smtClean="0">
                <a:latin typeface="Times New Roman" pitchFamily="18" charset="0"/>
              </a:rPr>
              <a:t>Diabetes Educational Services© (530) 893 - 8635 </a:t>
            </a:r>
          </a:p>
        </p:txBody>
      </p:sp>
      <p:sp>
        <p:nvSpPr>
          <p:cNvPr id="1454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itchFamily="18" charset="0"/>
              </a:defRPr>
            </a:lvl1pPr>
            <a:lvl2pPr marL="716130" indent="-275434">
              <a:defRPr>
                <a:solidFill>
                  <a:schemeClr val="tx1"/>
                </a:solidFill>
                <a:latin typeface="Garamond" pitchFamily="18" charset="0"/>
              </a:defRPr>
            </a:lvl2pPr>
            <a:lvl3pPr marL="1101738" indent="-220348">
              <a:defRPr>
                <a:solidFill>
                  <a:schemeClr val="tx1"/>
                </a:solidFill>
                <a:latin typeface="Garamond" pitchFamily="18" charset="0"/>
              </a:defRPr>
            </a:lvl3pPr>
            <a:lvl4pPr marL="1542433" indent="-220348">
              <a:defRPr>
                <a:solidFill>
                  <a:schemeClr val="tx1"/>
                </a:solidFill>
                <a:latin typeface="Garamond" pitchFamily="18" charset="0"/>
              </a:defRPr>
            </a:lvl4pPr>
            <a:lvl5pPr marL="1983128" indent="-220348">
              <a:defRPr>
                <a:solidFill>
                  <a:schemeClr val="tx1"/>
                </a:solidFill>
                <a:latin typeface="Garamond" pitchFamily="18" charset="0"/>
              </a:defRPr>
            </a:lvl5pPr>
            <a:lvl6pPr marL="2423823" indent="-220348" eaLnBrk="0" fontAlgn="base" hangingPunct="0">
              <a:spcBef>
                <a:spcPct val="0"/>
              </a:spcBef>
              <a:spcAft>
                <a:spcPct val="0"/>
              </a:spcAft>
              <a:defRPr>
                <a:solidFill>
                  <a:schemeClr val="tx1"/>
                </a:solidFill>
                <a:latin typeface="Garamond" pitchFamily="18" charset="0"/>
              </a:defRPr>
            </a:lvl6pPr>
            <a:lvl7pPr marL="2864518" indent="-220348" eaLnBrk="0" fontAlgn="base" hangingPunct="0">
              <a:spcBef>
                <a:spcPct val="0"/>
              </a:spcBef>
              <a:spcAft>
                <a:spcPct val="0"/>
              </a:spcAft>
              <a:defRPr>
                <a:solidFill>
                  <a:schemeClr val="tx1"/>
                </a:solidFill>
                <a:latin typeface="Garamond" pitchFamily="18" charset="0"/>
              </a:defRPr>
            </a:lvl7pPr>
            <a:lvl8pPr marL="3305213" indent="-220348" eaLnBrk="0" fontAlgn="base" hangingPunct="0">
              <a:spcBef>
                <a:spcPct val="0"/>
              </a:spcBef>
              <a:spcAft>
                <a:spcPct val="0"/>
              </a:spcAft>
              <a:defRPr>
                <a:solidFill>
                  <a:schemeClr val="tx1"/>
                </a:solidFill>
                <a:latin typeface="Garamond" pitchFamily="18" charset="0"/>
              </a:defRPr>
            </a:lvl8pPr>
            <a:lvl9pPr marL="3745908" indent="-220348" eaLnBrk="0" fontAlgn="base" hangingPunct="0">
              <a:spcBef>
                <a:spcPct val="0"/>
              </a:spcBef>
              <a:spcAft>
                <a:spcPct val="0"/>
              </a:spcAft>
              <a:defRPr>
                <a:solidFill>
                  <a:schemeClr val="tx1"/>
                </a:solidFill>
                <a:latin typeface="Garamond" pitchFamily="18" charset="0"/>
              </a:defRPr>
            </a:lvl9pPr>
          </a:lstStyle>
          <a:p>
            <a:fld id="{61FC4CAE-FE3C-4161-A898-C6487E65235E}" type="slidenum">
              <a:rPr lang="en-US" smtClean="0">
                <a:latin typeface="Times New Roman" pitchFamily="18" charset="0"/>
              </a:rPr>
              <a:pPr/>
              <a:t>207</a:t>
            </a:fld>
            <a:endParaRPr lang="en-US" smtClean="0">
              <a:latin typeface="Times New Roman" pitchFamily="18" charset="0"/>
            </a:endParaRPr>
          </a:p>
        </p:txBody>
      </p:sp>
    </p:spTree>
    <p:extLst>
      <p:ext uri="{BB962C8B-B14F-4D97-AF65-F5344CB8AC3E}">
        <p14:creationId xmlns:p14="http://schemas.microsoft.com/office/powerpoint/2010/main" val="360702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87574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7253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05488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553200" y="6243638"/>
            <a:ext cx="2133600" cy="457200"/>
          </a:xfrm>
          <a:prstGeom prst="rect">
            <a:avLst/>
          </a:prstGeom>
          <a:ln/>
        </p:spPr>
        <p:txBody>
          <a:bodyPr/>
          <a:lstStyle>
            <a:lvl1pPr>
              <a:defRPr/>
            </a:lvl1pPr>
          </a:lstStyle>
          <a:p>
            <a:pPr>
              <a:defRPr/>
            </a:pPr>
            <a:fld id="{90562474-D429-446B-804B-A86906EDE3AE}"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1848804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4502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29333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070736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67879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49661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7429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5692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408195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4035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1667609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389001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36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942393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945555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435917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5198283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smtClean="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2C420C02-EC2B-47E0-B1FB-668F4849594D}" type="slidenum">
              <a:rPr lang="en-US"/>
              <a:pPr/>
              <a:t>‹#›</a:t>
            </a:fld>
            <a:endParaRPr lang="en-US"/>
          </a:p>
        </p:txBody>
      </p:sp>
    </p:spTree>
    <p:extLst>
      <p:ext uri="{BB962C8B-B14F-4D97-AF65-F5344CB8AC3E}">
        <p14:creationId xmlns:p14="http://schemas.microsoft.com/office/powerpoint/2010/main" val="1717730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4319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905000"/>
            <a:ext cx="3927475"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838200" y="4076700"/>
            <a:ext cx="8007350" cy="2019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1"/>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457200" y="6557946"/>
            <a:ext cx="3657600" cy="228600"/>
          </a:xfrm>
          <a:prstGeom prst="rect">
            <a:avLst/>
          </a:prstGeom>
          <a:ln/>
        </p:spPr>
        <p:txBody>
          <a:bodyPr/>
          <a:lstStyle>
            <a:lvl1pPr>
              <a:defRPr/>
            </a:lvl1pPr>
          </a:lstStyle>
          <a:p>
            <a:pPr>
              <a:defRPr/>
            </a:pPr>
            <a:endParaRPr lang="en-US"/>
          </a:p>
        </p:txBody>
      </p:sp>
      <p:sp>
        <p:nvSpPr>
          <p:cNvPr id="8" name="Rectangle 13"/>
          <p:cNvSpPr>
            <a:spLocks noGrp="1" noChangeArrowheads="1"/>
          </p:cNvSpPr>
          <p:nvPr>
            <p:ph type="sldNum" sz="quarter" idx="12"/>
          </p:nvPr>
        </p:nvSpPr>
        <p:spPr>
          <a:xfrm>
            <a:off x="6251448" y="6556248"/>
            <a:ext cx="588336" cy="228600"/>
          </a:xfrm>
          <a:prstGeom prst="rect">
            <a:avLst/>
          </a:prstGeom>
          <a:ln/>
        </p:spPr>
        <p:txBody>
          <a:bodyPr/>
          <a:lstStyle>
            <a:lvl1pPr>
              <a:defRPr/>
            </a:lvl1pPr>
          </a:lstStyle>
          <a:p>
            <a:fld id="{DFFBEA04-7E98-46B5-84DB-C3B9DA5250E1}" type="slidenum">
              <a:rPr lang="en-US"/>
              <a:pPr/>
              <a:t>‹#›</a:t>
            </a:fld>
            <a:endParaRPr lang="en-US"/>
          </a:p>
        </p:txBody>
      </p:sp>
    </p:spTree>
    <p:extLst>
      <p:ext uri="{BB962C8B-B14F-4D97-AF65-F5344CB8AC3E}">
        <p14:creationId xmlns:p14="http://schemas.microsoft.com/office/powerpoint/2010/main" val="521642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74794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4183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7162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05459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25477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5293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361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73683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microsoft.com/office/2007/relationships/hdphoto" Target="../media/hdphoto2.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image" Target="../media/image2.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5.png"/><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14"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5">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7"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1320962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4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1"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2">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3"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907321257"/>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8" r:id="rId15"/>
    <p:sldLayoutId id="2147484139" r:id="rId16"/>
    <p:sldLayoutId id="2147484141" r:id="rId17"/>
    <p:sldLayoutId id="214748414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2.xml"/><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4.xml"/><Relationship Id="rId1" Type="http://schemas.openxmlformats.org/officeDocument/2006/relationships/tags" Target="../tags/tag102.xml"/><Relationship Id="rId4" Type="http://schemas.openxmlformats.org/officeDocument/2006/relationships/image" Target="../media/image90.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03.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16.xml"/><Relationship Id="rId1" Type="http://schemas.openxmlformats.org/officeDocument/2006/relationships/tags" Target="../tags/tag104.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4.xml"/><Relationship Id="rId1" Type="http://schemas.openxmlformats.org/officeDocument/2006/relationships/tags" Target="../tags/tag105.xml"/></Relationships>
</file>

<file path=ppt/slides/_rels/slide10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4.xml"/><Relationship Id="rId1" Type="http://schemas.openxmlformats.org/officeDocument/2006/relationships/tags" Target="../tags/tag106.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07.xml"/><Relationship Id="rId1" Type="http://schemas.openxmlformats.org/officeDocument/2006/relationships/vmlDrawing" Target="../drawings/vmlDrawing11.vml"/><Relationship Id="rId6" Type="http://schemas.openxmlformats.org/officeDocument/2006/relationships/image" Target="../media/image93.wmf"/><Relationship Id="rId5" Type="http://schemas.openxmlformats.org/officeDocument/2006/relationships/oleObject" Target="../embeddings/oleObject11.bin"/><Relationship Id="rId4" Type="http://schemas.openxmlformats.org/officeDocument/2006/relationships/notesSlide" Target="../notesSlides/notesSlide49.xml"/></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14.xml"/><Relationship Id="rId1" Type="http://schemas.openxmlformats.org/officeDocument/2006/relationships/tags" Target="../tags/tag108.xml"/></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14.xml"/><Relationship Id="rId1" Type="http://schemas.openxmlformats.org/officeDocument/2006/relationships/tags" Target="../tags/tag109.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0.xml"/></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14.xml"/><Relationship Id="rId1" Type="http://schemas.openxmlformats.org/officeDocument/2006/relationships/tags" Target="../tags/tag11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4.xml"/><Relationship Id="rId1" Type="http://schemas.openxmlformats.org/officeDocument/2006/relationships/tags" Target="../tags/tag13.xml"/></Relationships>
</file>

<file path=ppt/slides/_rels/slide11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14.xml"/><Relationship Id="rId1" Type="http://schemas.openxmlformats.org/officeDocument/2006/relationships/tags" Target="../tags/tag112.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13.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6.xml"/><Relationship Id="rId1" Type="http://schemas.openxmlformats.org/officeDocument/2006/relationships/tags" Target="../tags/tag114.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15.xml"/></Relationships>
</file>

<file path=ppt/slides/_rels/slide114.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slideLayout" Target="../slideLayouts/slideLayout16.xml"/><Relationship Id="rId1" Type="http://schemas.openxmlformats.org/officeDocument/2006/relationships/tags" Target="../tags/tag116.xml"/></Relationships>
</file>

<file path=ppt/slides/_rels/slide11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slideLayout" Target="../slideLayouts/slideLayout16.xml"/><Relationship Id="rId1" Type="http://schemas.openxmlformats.org/officeDocument/2006/relationships/tags" Target="../tags/tag11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slideLayout" Target="../slideLayouts/slideLayout14.xml"/><Relationship Id="rId1" Type="http://schemas.openxmlformats.org/officeDocument/2006/relationships/tags" Target="../tags/tag118.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19.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120.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4.xml"/><Relationship Id="rId1" Type="http://schemas.openxmlformats.org/officeDocument/2006/relationships/tags" Target="../tags/tag12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14.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4.xml"/><Relationship Id="rId1" Type="http://schemas.openxmlformats.org/officeDocument/2006/relationships/tags" Target="../tags/tag12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slideLayout" Target="../slideLayouts/slideLayout14.xml"/><Relationship Id="rId1" Type="http://schemas.openxmlformats.org/officeDocument/2006/relationships/tags" Target="../tags/tag12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slideLayout" Target="../slideLayouts/slideLayout14.xml"/><Relationship Id="rId1" Type="http://schemas.openxmlformats.org/officeDocument/2006/relationships/tags" Target="../tags/tag124.xml"/></Relationships>
</file>

<file path=ppt/slides/_rels/slide12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slideLayout" Target="../slideLayouts/slideLayout14.xml"/><Relationship Id="rId1" Type="http://schemas.openxmlformats.org/officeDocument/2006/relationships/tags" Target="../tags/tag12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4.xml"/><Relationship Id="rId1" Type="http://schemas.openxmlformats.org/officeDocument/2006/relationships/tags" Target="../tags/tag126.xml"/><Relationship Id="rId4" Type="http://schemas.openxmlformats.org/officeDocument/2006/relationships/image" Target="../media/image105.jpg"/></Relationships>
</file>

<file path=ppt/slides/_rels/slide12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14.xml"/><Relationship Id="rId1" Type="http://schemas.openxmlformats.org/officeDocument/2006/relationships/tags" Target="../tags/tag127.xml"/></Relationships>
</file>

<file path=ppt/slides/_rels/slide1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9.xml"/><Relationship Id="rId1" Type="http://schemas.openxmlformats.org/officeDocument/2006/relationships/tags" Target="../tags/tag128.xml"/><Relationship Id="rId4" Type="http://schemas.openxmlformats.org/officeDocument/2006/relationships/image" Target="../media/image108.png"/></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4.xml"/><Relationship Id="rId1" Type="http://schemas.openxmlformats.org/officeDocument/2006/relationships/tags" Target="../tags/tag129.xml"/></Relationships>
</file>

<file path=ppt/slides/_rels/slide12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14.xml"/><Relationship Id="rId1" Type="http://schemas.openxmlformats.org/officeDocument/2006/relationships/tags" Target="../tags/tag130.xml"/></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file:///C:\Documents%20and%20Settings\Owner.BEVERLY-Q62OQR5\Local%20Settings\Temporary%20Internet%20Files\Content.IE5\SHARODQB\MPj03167150000%5b1%5d.jpg" TargetMode="External"/><Relationship Id="rId1" Type="http://schemas.openxmlformats.org/officeDocument/2006/relationships/tags" Target="../tags/tag131.xml"/><Relationship Id="rId5" Type="http://schemas.openxmlformats.org/officeDocument/2006/relationships/image" Target="../media/image110.png"/><Relationship Id="rId4" Type="http://schemas.openxmlformats.org/officeDocument/2006/relationships/notesSlide" Target="../notesSlides/notesSlide5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15.xml"/><Relationship Id="rId5" Type="http://schemas.openxmlformats.org/officeDocument/2006/relationships/image" Target="../media/image23.wmf"/><Relationship Id="rId4" Type="http://schemas.openxmlformats.org/officeDocument/2006/relationships/image" Target="../media/image22.wmf"/></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4.xml"/><Relationship Id="rId1" Type="http://schemas.openxmlformats.org/officeDocument/2006/relationships/tags" Target="../tags/tag132.xml"/><Relationship Id="rId4" Type="http://schemas.openxmlformats.org/officeDocument/2006/relationships/image" Target="../media/image111.wmf"/></Relationships>
</file>

<file path=ppt/slides/_rels/slide13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14.xml"/><Relationship Id="rId1" Type="http://schemas.openxmlformats.org/officeDocument/2006/relationships/tags" Target="../tags/tag133.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4.xml"/><Relationship Id="rId1" Type="http://schemas.openxmlformats.org/officeDocument/2006/relationships/tags" Target="../tags/tag134.xml"/><Relationship Id="rId4" Type="http://schemas.openxmlformats.org/officeDocument/2006/relationships/image" Target="../media/image113.wmf"/></Relationships>
</file>

<file path=ppt/slides/_rels/slide133.x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slideLayout" Target="../slideLayouts/slideLayout14.xml"/><Relationship Id="rId1" Type="http://schemas.openxmlformats.org/officeDocument/2006/relationships/tags" Target="../tags/tag135.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36.xml"/></Relationships>
</file>

<file path=ppt/slides/_rels/slide13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18.xml"/><Relationship Id="rId1" Type="http://schemas.openxmlformats.org/officeDocument/2006/relationships/tags" Target="../tags/tag13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slideLayout" Target="../slideLayouts/slideLayout18.xml"/><Relationship Id="rId1" Type="http://schemas.openxmlformats.org/officeDocument/2006/relationships/tags" Target="../tags/tag138.xml"/><Relationship Id="rId4" Type="http://schemas.openxmlformats.org/officeDocument/2006/relationships/image" Target="../media/image117.jpeg"/></Relationships>
</file>

<file path=ppt/slides/_rels/slide1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18.xml"/><Relationship Id="rId1" Type="http://schemas.openxmlformats.org/officeDocument/2006/relationships/tags" Target="../tags/tag139.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14.xml"/><Relationship Id="rId1" Type="http://schemas.openxmlformats.org/officeDocument/2006/relationships/tags" Target="../tags/tag140.xml"/><Relationship Id="rId4" Type="http://schemas.openxmlformats.org/officeDocument/2006/relationships/image" Target="../media/image11.png"/></Relationships>
</file>

<file path=ppt/slides/_rels/slide13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14.xml"/><Relationship Id="rId1" Type="http://schemas.openxmlformats.org/officeDocument/2006/relationships/tags" Target="../tags/tag14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4.xml"/><Relationship Id="rId1" Type="http://schemas.openxmlformats.org/officeDocument/2006/relationships/tags" Target="../tags/tag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14.xml"/><Relationship Id="rId1" Type="http://schemas.openxmlformats.org/officeDocument/2006/relationships/tags" Target="../tags/tag142.xml"/></Relationships>
</file>

<file path=ppt/slides/_rels/slide141.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slideLayout" Target="../slideLayouts/slideLayout14.xml"/><Relationship Id="rId1" Type="http://schemas.openxmlformats.org/officeDocument/2006/relationships/tags" Target="../tags/tag143.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slideLayout" Target="../slideLayouts/slideLayout14.xml"/><Relationship Id="rId1" Type="http://schemas.openxmlformats.org/officeDocument/2006/relationships/tags" Target="../tags/tag144.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file:///C:\Documents%20and%20Settings\Owner.BEVERLY-Q62OQR5\Local%20Settings\Temporary%20Internet%20Files\Content.IE5\61GJMDE5\MPj03877150000%5b1%5d.jpg" TargetMode="External"/><Relationship Id="rId1" Type="http://schemas.openxmlformats.org/officeDocument/2006/relationships/tags" Target="../tags/tag145.xml"/><Relationship Id="rId5" Type="http://schemas.openxmlformats.org/officeDocument/2006/relationships/image" Target="../media/image124.jpeg"/><Relationship Id="rId4" Type="http://schemas.openxmlformats.org/officeDocument/2006/relationships/notesSlide" Target="../notesSlides/notesSlide56.xml"/></Relationships>
</file>

<file path=ppt/slides/_rels/slide14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14.xml"/><Relationship Id="rId1" Type="http://schemas.openxmlformats.org/officeDocument/2006/relationships/tags" Target="../tags/tag146.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9.xml"/><Relationship Id="rId1" Type="http://schemas.openxmlformats.org/officeDocument/2006/relationships/tags" Target="../tags/tag147.xml"/><Relationship Id="rId4" Type="http://schemas.openxmlformats.org/officeDocument/2006/relationships/image" Target="../media/image126.png"/></Relationships>
</file>

<file path=ppt/slides/_rels/slide146.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slideLayout" Target="../slideLayouts/slideLayout14.xml"/><Relationship Id="rId1" Type="http://schemas.openxmlformats.org/officeDocument/2006/relationships/tags" Target="../tags/tag148.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4.xml"/><Relationship Id="rId1" Type="http://schemas.openxmlformats.org/officeDocument/2006/relationships/tags" Target="../tags/tag149.xml"/><Relationship Id="rId4" Type="http://schemas.openxmlformats.org/officeDocument/2006/relationships/image" Target="../media/image128.png"/></Relationships>
</file>

<file path=ppt/slides/_rels/slide14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14.xml"/><Relationship Id="rId1" Type="http://schemas.openxmlformats.org/officeDocument/2006/relationships/tags" Target="../tags/tag150.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4.xml"/><Relationship Id="rId1" Type="http://schemas.openxmlformats.org/officeDocument/2006/relationships/tags" Target="../tags/tag151.xml"/><Relationship Id="rId4" Type="http://schemas.openxmlformats.org/officeDocument/2006/relationships/image" Target="../media/image13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7.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5.xml"/><Relationship Id="rId1" Type="http://schemas.openxmlformats.org/officeDocument/2006/relationships/tags" Target="../tags/tag152.xml"/><Relationship Id="rId4" Type="http://schemas.openxmlformats.org/officeDocument/2006/relationships/image" Target="../media/image131.wmf"/></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4.xml"/><Relationship Id="rId1" Type="http://schemas.openxmlformats.org/officeDocument/2006/relationships/tags" Target="../tags/tag15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4.xml"/><Relationship Id="rId1" Type="http://schemas.openxmlformats.org/officeDocument/2006/relationships/tags" Target="../tags/tag154.xml"/></Relationships>
</file>

<file path=ppt/slides/_rels/slide1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14.xml"/><Relationship Id="rId1" Type="http://schemas.openxmlformats.org/officeDocument/2006/relationships/tags" Target="../tags/tag155.xml"/><Relationship Id="rId4" Type="http://schemas.openxmlformats.org/officeDocument/2006/relationships/image" Target="../media/image136.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5.xml"/><Relationship Id="rId1" Type="http://schemas.openxmlformats.org/officeDocument/2006/relationships/tags" Target="../tags/tag156.xml"/><Relationship Id="rId4" Type="http://schemas.openxmlformats.org/officeDocument/2006/relationships/image" Target="../media/image137.png"/></Relationships>
</file>

<file path=ppt/slides/_rels/slide155.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slideLayout" Target="../slideLayouts/slideLayout14.xml"/><Relationship Id="rId1" Type="http://schemas.openxmlformats.org/officeDocument/2006/relationships/tags" Target="../tags/tag157.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4.xml"/><Relationship Id="rId1" Type="http://schemas.openxmlformats.org/officeDocument/2006/relationships/tags" Target="../tags/tag158.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4.xml"/><Relationship Id="rId1" Type="http://schemas.openxmlformats.org/officeDocument/2006/relationships/tags" Target="../tags/tag159.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4.xml"/><Relationship Id="rId1" Type="http://schemas.openxmlformats.org/officeDocument/2006/relationships/tags" Target="../tags/tag160.xml"/></Relationships>
</file>

<file path=ppt/slides/_rels/slide15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14.xml"/><Relationship Id="rId1" Type="http://schemas.openxmlformats.org/officeDocument/2006/relationships/tags" Target="../tags/tag16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8.xml"/><Relationship Id="rId4" Type="http://schemas.openxmlformats.org/officeDocument/2006/relationships/image" Target="../media/image24.jpe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xml"/><Relationship Id="rId1" Type="http://schemas.openxmlformats.org/officeDocument/2006/relationships/tags" Target="../tags/tag162.xml"/><Relationship Id="rId4" Type="http://schemas.openxmlformats.org/officeDocument/2006/relationships/image" Target="../media/image139.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4.xml"/><Relationship Id="rId1" Type="http://schemas.openxmlformats.org/officeDocument/2006/relationships/tags" Target="../tags/tag163.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14.xml"/><Relationship Id="rId1" Type="http://schemas.openxmlformats.org/officeDocument/2006/relationships/tags" Target="../tags/tag164.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8.xml"/><Relationship Id="rId1" Type="http://schemas.openxmlformats.org/officeDocument/2006/relationships/tags" Target="../tags/tag165.xml"/><Relationship Id="rId5" Type="http://schemas.openxmlformats.org/officeDocument/2006/relationships/image" Target="../media/image142.png"/><Relationship Id="rId4" Type="http://schemas.openxmlformats.org/officeDocument/2006/relationships/image" Target="../media/image141.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8.xml"/><Relationship Id="rId1" Type="http://schemas.openxmlformats.org/officeDocument/2006/relationships/tags" Target="../tags/tag166.xml"/><Relationship Id="rId5" Type="http://schemas.openxmlformats.org/officeDocument/2006/relationships/image" Target="../media/image144.png"/><Relationship Id="rId4" Type="http://schemas.openxmlformats.org/officeDocument/2006/relationships/image" Target="../media/image143.png"/></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4.xml"/><Relationship Id="rId1" Type="http://schemas.openxmlformats.org/officeDocument/2006/relationships/tags" Target="../tags/tag167.xml"/></Relationships>
</file>

<file path=ppt/slides/_rels/slide1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14.xml"/><Relationship Id="rId1" Type="http://schemas.openxmlformats.org/officeDocument/2006/relationships/tags" Target="../tags/tag168.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8.xml"/><Relationship Id="rId1" Type="http://schemas.openxmlformats.org/officeDocument/2006/relationships/tags" Target="../tags/tag169.xml"/><Relationship Id="rId4" Type="http://schemas.openxmlformats.org/officeDocument/2006/relationships/image" Target="../media/image146.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6.xml"/><Relationship Id="rId1" Type="http://schemas.openxmlformats.org/officeDocument/2006/relationships/tags" Target="../tags/tag170.xml"/><Relationship Id="rId4" Type="http://schemas.openxmlformats.org/officeDocument/2006/relationships/image" Target="../media/image143.png"/></Relationships>
</file>

<file path=ppt/slides/_rels/slide169.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slideLayout" Target="../slideLayouts/slideLayout14.xml"/><Relationship Id="rId1" Type="http://schemas.openxmlformats.org/officeDocument/2006/relationships/tags" Target="../tags/tag17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19.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Layout" Target="../slideLayouts/slideLayout14.xml"/><Relationship Id="rId1" Type="http://schemas.openxmlformats.org/officeDocument/2006/relationships/tags" Target="../tags/tag172.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5.xml"/><Relationship Id="rId1" Type="http://schemas.openxmlformats.org/officeDocument/2006/relationships/tags" Target="../tags/tag173.xml"/><Relationship Id="rId4" Type="http://schemas.openxmlformats.org/officeDocument/2006/relationships/image" Target="../media/image148.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5.xml"/><Relationship Id="rId1" Type="http://schemas.openxmlformats.org/officeDocument/2006/relationships/tags" Target="../tags/tag174.xml"/><Relationship Id="rId4" Type="http://schemas.openxmlformats.org/officeDocument/2006/relationships/image" Target="../media/image149.jp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5.xml"/><Relationship Id="rId1" Type="http://schemas.openxmlformats.org/officeDocument/2006/relationships/tags" Target="../tags/tag175.xml"/><Relationship Id="rId4" Type="http://schemas.openxmlformats.org/officeDocument/2006/relationships/image" Target="../media/image150.jpe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4.xml"/><Relationship Id="rId1" Type="http://schemas.openxmlformats.org/officeDocument/2006/relationships/tags" Target="../tags/tag176.xml"/><Relationship Id="rId4" Type="http://schemas.openxmlformats.org/officeDocument/2006/relationships/image" Target="../media/image151.wmf"/></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6.xml"/><Relationship Id="rId1" Type="http://schemas.openxmlformats.org/officeDocument/2006/relationships/tags" Target="../tags/tag177.xml"/><Relationship Id="rId6" Type="http://schemas.openxmlformats.org/officeDocument/2006/relationships/hyperlink" Target="http://www.prodigymeter.com/" TargetMode="External"/><Relationship Id="rId5" Type="http://schemas.openxmlformats.org/officeDocument/2006/relationships/image" Target="../media/image153.png"/><Relationship Id="rId4" Type="http://schemas.openxmlformats.org/officeDocument/2006/relationships/image" Target="../media/image152.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4.xml"/><Relationship Id="rId1" Type="http://schemas.openxmlformats.org/officeDocument/2006/relationships/tags" Target="../tags/tag178.xml"/><Relationship Id="rId4" Type="http://schemas.openxmlformats.org/officeDocument/2006/relationships/image" Target="../media/image154.jpg"/></Relationships>
</file>

<file path=ppt/slides/_rels/slide177.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slideLayout" Target="../slideLayouts/slideLayout14.xml"/><Relationship Id="rId1" Type="http://schemas.openxmlformats.org/officeDocument/2006/relationships/tags" Target="../tags/tag17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4.xml"/><Relationship Id="rId1" Type="http://schemas.openxmlformats.org/officeDocument/2006/relationships/tags" Target="../tags/tag180.xml"/><Relationship Id="rId4" Type="http://schemas.openxmlformats.org/officeDocument/2006/relationships/image" Target="../media/image155.wmf"/></Relationships>
</file>

<file path=ppt/slides/_rels/slide17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slideLayout" Target="../slideLayouts/slideLayout25.xml"/><Relationship Id="rId1" Type="http://schemas.openxmlformats.org/officeDocument/2006/relationships/tags" Target="../tags/tag18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4.xml"/><Relationship Id="rId1" Type="http://schemas.openxmlformats.org/officeDocument/2006/relationships/tags" Target="../tags/tag20.xml"/><Relationship Id="rId4" Type="http://schemas.openxmlformats.org/officeDocument/2006/relationships/image" Target="../media/image28.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5.xml"/><Relationship Id="rId1" Type="http://schemas.openxmlformats.org/officeDocument/2006/relationships/tags" Target="../tags/tag182.xml"/><Relationship Id="rId5" Type="http://schemas.openxmlformats.org/officeDocument/2006/relationships/image" Target="../media/image158.png"/><Relationship Id="rId4" Type="http://schemas.openxmlformats.org/officeDocument/2006/relationships/image" Target="../media/image157.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4.xml"/><Relationship Id="rId1" Type="http://schemas.openxmlformats.org/officeDocument/2006/relationships/tags" Target="../tags/tag183.xml"/><Relationship Id="rId4" Type="http://schemas.openxmlformats.org/officeDocument/2006/relationships/image" Target="../media/image159.jp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6.xml"/><Relationship Id="rId1" Type="http://schemas.openxmlformats.org/officeDocument/2006/relationships/tags" Target="../tags/tag184.xml"/><Relationship Id="rId4" Type="http://schemas.openxmlformats.org/officeDocument/2006/relationships/image" Target="../media/image160.png"/></Relationships>
</file>

<file path=ppt/slides/_rels/slide18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14.xml"/><Relationship Id="rId1" Type="http://schemas.openxmlformats.org/officeDocument/2006/relationships/tags" Target="../tags/tag185.xml"/></Relationships>
</file>

<file path=ppt/slides/_rels/slide18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slideLayout" Target="../slideLayouts/slideLayout14.xml"/><Relationship Id="rId1" Type="http://schemas.openxmlformats.org/officeDocument/2006/relationships/tags" Target="../tags/tag186.xml"/></Relationships>
</file>

<file path=ppt/slides/_rels/slide18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14.xml"/><Relationship Id="rId1" Type="http://schemas.openxmlformats.org/officeDocument/2006/relationships/tags" Target="../tags/tag187.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4.xml"/><Relationship Id="rId1" Type="http://schemas.openxmlformats.org/officeDocument/2006/relationships/tags" Target="../tags/tag18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14.xml"/><Relationship Id="rId1" Type="http://schemas.openxmlformats.org/officeDocument/2006/relationships/tags" Target="../tags/tag189.xml"/><Relationship Id="rId4" Type="http://schemas.openxmlformats.org/officeDocument/2006/relationships/image" Target="../media/image164.png"/></Relationships>
</file>

<file path=ppt/slides/_rels/slide18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14.xml"/><Relationship Id="rId1" Type="http://schemas.openxmlformats.org/officeDocument/2006/relationships/tags" Target="../tags/tag190.xml"/></Relationships>
</file>

<file path=ppt/slides/_rels/slide189.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slideLayout" Target="../slideLayouts/slideLayout14.xml"/><Relationship Id="rId1" Type="http://schemas.openxmlformats.org/officeDocument/2006/relationships/tags" Target="../tags/tag19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tags" Target="../tags/tag21.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4.xml"/><Relationship Id="rId1" Type="http://schemas.openxmlformats.org/officeDocument/2006/relationships/tags" Target="../tags/tag192.xml"/><Relationship Id="rId4" Type="http://schemas.openxmlformats.org/officeDocument/2006/relationships/image" Target="../media/image167.jpe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4.xml"/><Relationship Id="rId1" Type="http://schemas.openxmlformats.org/officeDocument/2006/relationships/tags" Target="../tags/tag193.xml"/><Relationship Id="rId4" Type="http://schemas.openxmlformats.org/officeDocument/2006/relationships/image" Target="../media/image168.jp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4.xml"/><Relationship Id="rId1" Type="http://schemas.openxmlformats.org/officeDocument/2006/relationships/tags" Target="../tags/tag194.xml"/><Relationship Id="rId4" Type="http://schemas.openxmlformats.org/officeDocument/2006/relationships/image" Target="../media/image78.wmf"/></Relationships>
</file>

<file path=ppt/slides/_rels/slide19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95.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4.xml"/><Relationship Id="rId1" Type="http://schemas.openxmlformats.org/officeDocument/2006/relationships/tags" Target="../tags/tag196.xml"/><Relationship Id="rId4" Type="http://schemas.openxmlformats.org/officeDocument/2006/relationships/image" Target="../media/image169.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4.xml"/><Relationship Id="rId1" Type="http://schemas.openxmlformats.org/officeDocument/2006/relationships/tags" Target="../tags/tag197.xml"/></Relationships>
</file>

<file path=ppt/slides/_rels/slide19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14.xml"/><Relationship Id="rId1" Type="http://schemas.openxmlformats.org/officeDocument/2006/relationships/tags" Target="../tags/tag198.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4.xml"/><Relationship Id="rId1" Type="http://schemas.openxmlformats.org/officeDocument/2006/relationships/tags" Target="../tags/tag199.xml"/><Relationship Id="rId4" Type="http://schemas.openxmlformats.org/officeDocument/2006/relationships/image" Target="../media/image171.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5.xml"/><Relationship Id="rId1" Type="http://schemas.openxmlformats.org/officeDocument/2006/relationships/tags" Target="../tags/tag200.xml"/><Relationship Id="rId4" Type="http://schemas.openxmlformats.org/officeDocument/2006/relationships/image" Target="../media/image172.wmf"/></Relationships>
</file>

<file path=ppt/slides/_rels/slide19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14.xml"/><Relationship Id="rId1" Type="http://schemas.openxmlformats.org/officeDocument/2006/relationships/tags" Target="../tags/tag20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22.xml"/><Relationship Id="rId6" Type="http://schemas.openxmlformats.org/officeDocument/2006/relationships/image" Target="../media/image28.png"/><Relationship Id="rId5" Type="http://schemas.openxmlformats.org/officeDocument/2006/relationships/image" Target="../media/image32.png"/><Relationship Id="rId4" Type="http://schemas.openxmlformats.org/officeDocument/2006/relationships/image" Target="../media/image31.png"/></Relationships>
</file>

<file path=ppt/slides/_rels/slide20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14.xml"/><Relationship Id="rId1" Type="http://schemas.openxmlformats.org/officeDocument/2006/relationships/tags" Target="../tags/tag202.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7.xml"/><Relationship Id="rId1" Type="http://schemas.openxmlformats.org/officeDocument/2006/relationships/tags" Target="../tags/tag203.xml"/><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4.xml"/><Relationship Id="rId1" Type="http://schemas.openxmlformats.org/officeDocument/2006/relationships/tags" Target="../tags/tag204.xml"/><Relationship Id="rId5" Type="http://schemas.openxmlformats.org/officeDocument/2006/relationships/image" Target="../media/image177.jpg"/><Relationship Id="rId4" Type="http://schemas.openxmlformats.org/officeDocument/2006/relationships/image" Target="../media/image74.png"/></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file:///C:\Documents%20and%20Settings\Owner.BEVERLY-Q62OQR5\Local%20Settings\Temporary%20Internet%20Files\Content.IE5\2RMBQ5AB\MPj04000230000%5b1%5d.jpg" TargetMode="External"/><Relationship Id="rId1" Type="http://schemas.openxmlformats.org/officeDocument/2006/relationships/tags" Target="../tags/tag205.xml"/><Relationship Id="rId5" Type="http://schemas.openxmlformats.org/officeDocument/2006/relationships/image" Target="../media/image178.png"/><Relationship Id="rId4" Type="http://schemas.openxmlformats.org/officeDocument/2006/relationships/notesSlide" Target="../notesSlides/notesSlide95.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4.xml"/><Relationship Id="rId1" Type="http://schemas.openxmlformats.org/officeDocument/2006/relationships/tags" Target="../tags/tag206.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4.xml"/><Relationship Id="rId1" Type="http://schemas.openxmlformats.org/officeDocument/2006/relationships/tags" Target="../tags/tag207.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4.xml"/><Relationship Id="rId1" Type="http://schemas.openxmlformats.org/officeDocument/2006/relationships/tags" Target="../tags/tag208.xml"/><Relationship Id="rId4" Type="http://schemas.openxmlformats.org/officeDocument/2006/relationships/image" Target="../media/image179.jpe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4.xml"/><Relationship Id="rId1" Type="http://schemas.openxmlformats.org/officeDocument/2006/relationships/tags" Target="../tags/tag209.xml"/></Relationships>
</file>

<file path=ppt/slides/_rels/slide20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14.xml"/><Relationship Id="rId1" Type="http://schemas.openxmlformats.org/officeDocument/2006/relationships/tags" Target="../tags/tag210.xml"/></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4.xml"/><Relationship Id="rId1" Type="http://schemas.openxmlformats.org/officeDocument/2006/relationships/tags" Target="../tags/tag211.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4.xml"/><Relationship Id="rId1" Type="http://schemas.openxmlformats.org/officeDocument/2006/relationships/tags" Target="../tags/tag23.xml"/><Relationship Id="rId4" Type="http://schemas.openxmlformats.org/officeDocument/2006/relationships/image" Target="../media/image28.pn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14.xml"/><Relationship Id="rId1" Type="http://schemas.openxmlformats.org/officeDocument/2006/relationships/tags" Target="../tags/tag212.xml"/><Relationship Id="rId4" Type="http://schemas.openxmlformats.org/officeDocument/2006/relationships/image" Target="../media/image180.jpe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4.xml"/><Relationship Id="rId1" Type="http://schemas.openxmlformats.org/officeDocument/2006/relationships/tags" Target="../tags/tag213.xml"/><Relationship Id="rId4" Type="http://schemas.openxmlformats.org/officeDocument/2006/relationships/image" Target="../media/image181.jpe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6.xml"/><Relationship Id="rId1" Type="http://schemas.openxmlformats.org/officeDocument/2006/relationships/tags" Target="../tags/tag214.xml"/><Relationship Id="rId5" Type="http://schemas.openxmlformats.org/officeDocument/2006/relationships/image" Target="../media/image183.jpeg"/><Relationship Id="rId4" Type="http://schemas.openxmlformats.org/officeDocument/2006/relationships/image" Target="../media/image182.png"/></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14.xml"/><Relationship Id="rId1" Type="http://schemas.openxmlformats.org/officeDocument/2006/relationships/tags" Target="../tags/tag215.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4.xml"/><Relationship Id="rId1" Type="http://schemas.openxmlformats.org/officeDocument/2006/relationships/tags" Target="../tags/tag216.xml"/><Relationship Id="rId4" Type="http://schemas.openxmlformats.org/officeDocument/2006/relationships/image" Target="../media/image184.pn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4.xml"/><Relationship Id="rId1" Type="http://schemas.openxmlformats.org/officeDocument/2006/relationships/tags" Target="../tags/tag217.xml"/><Relationship Id="rId5" Type="http://schemas.openxmlformats.org/officeDocument/2006/relationships/image" Target="../media/image185.jpeg"/><Relationship Id="rId4" Type="http://schemas.openxmlformats.org/officeDocument/2006/relationships/hyperlink" Target="http://img.tfd.com/dorland/syndrome_carpal-tunnel.jpg" TargetMode="External"/></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14.xml"/><Relationship Id="rId1" Type="http://schemas.openxmlformats.org/officeDocument/2006/relationships/tags" Target="../tags/tag218.xml"/><Relationship Id="rId4" Type="http://schemas.openxmlformats.org/officeDocument/2006/relationships/image" Target="../media/image186.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14.xml"/><Relationship Id="rId1" Type="http://schemas.openxmlformats.org/officeDocument/2006/relationships/tags" Target="../tags/tag219.xml"/></Relationships>
</file>

<file path=ppt/slides/_rels/slide21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14.xml"/><Relationship Id="rId1" Type="http://schemas.openxmlformats.org/officeDocument/2006/relationships/tags" Target="../tags/tag220.xml"/></Relationships>
</file>

<file path=ppt/slides/_rels/slide21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21.xml"/><Relationship Id="rId1" Type="http://schemas.openxmlformats.org/officeDocument/2006/relationships/vmlDrawing" Target="../drawings/vmlDrawing12.vml"/><Relationship Id="rId5" Type="http://schemas.openxmlformats.org/officeDocument/2006/relationships/image" Target="../media/image188.wmf"/><Relationship Id="rId4" Type="http://schemas.openxmlformats.org/officeDocument/2006/relationships/oleObject" Target="../embeddings/oleObject12.bin"/></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4.xml"/><Relationship Id="rId1" Type="http://schemas.openxmlformats.org/officeDocument/2006/relationships/tags" Target="../tags/tag24.xml"/><Relationship Id="rId5" Type="http://schemas.openxmlformats.org/officeDocument/2006/relationships/image" Target="../media/image28.png"/><Relationship Id="rId4" Type="http://schemas.openxmlformats.org/officeDocument/2006/relationships/image" Target="../media/image35.png"/></Relationships>
</file>

<file path=ppt/slides/_rels/slide22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22.xml"/></Relationships>
</file>

<file path=ppt/slides/_rels/slide22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slideLayout" Target="../slideLayouts/slideLayout14.xml"/><Relationship Id="rId1" Type="http://schemas.openxmlformats.org/officeDocument/2006/relationships/tags" Target="../tags/tag223.xml"/></Relationships>
</file>

<file path=ppt/slides/_rels/slide2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4.xml"/><Relationship Id="rId1" Type="http://schemas.openxmlformats.org/officeDocument/2006/relationships/tags" Target="../tags/tag2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25.xml"/></Relationships>
</file>

<file path=ppt/slides/_rels/slide2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26.xml"/><Relationship Id="rId4" Type="http://schemas.openxmlformats.org/officeDocument/2006/relationships/image" Target="../media/image190.jpeg"/></Relationships>
</file>

<file path=ppt/slides/_rels/slide225.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slideLayout" Target="../slideLayouts/slideLayout14.xml"/><Relationship Id="rId1" Type="http://schemas.openxmlformats.org/officeDocument/2006/relationships/tags" Target="../tags/tag227.xml"/></Relationships>
</file>

<file path=ppt/slides/_rels/slide22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slideLayout" Target="../slideLayouts/slideLayout14.xml"/><Relationship Id="rId1" Type="http://schemas.openxmlformats.org/officeDocument/2006/relationships/tags" Target="../tags/tag228.xml"/></Relationships>
</file>

<file path=ppt/slides/_rels/slide22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slideLayout" Target="../slideLayouts/slideLayout14.xml"/><Relationship Id="rId1" Type="http://schemas.openxmlformats.org/officeDocument/2006/relationships/tags" Target="../tags/tag229.xml"/><Relationship Id="rId4" Type="http://schemas.openxmlformats.org/officeDocument/2006/relationships/image" Target="../media/image194.png"/></Relationships>
</file>

<file path=ppt/slides/_rels/slide228.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230.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8.xml"/><Relationship Id="rId1" Type="http://schemas.openxmlformats.org/officeDocument/2006/relationships/tags" Target="../tags/tag231.xml"/><Relationship Id="rId4" Type="http://schemas.openxmlformats.org/officeDocument/2006/relationships/image" Target="../media/image195.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4.xml"/><Relationship Id="rId1" Type="http://schemas.openxmlformats.org/officeDocument/2006/relationships/tags" Target="../tags/tag25.xml"/><Relationship Id="rId4" Type="http://schemas.openxmlformats.org/officeDocument/2006/relationships/image" Target="../media/image28.png"/></Relationships>
</file>

<file path=ppt/slides/_rels/slide23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32.xml"/></Relationships>
</file>

<file path=ppt/slides/_rels/slide23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slideLayout" Target="../slideLayouts/slideLayout14.xml"/><Relationship Id="rId1" Type="http://schemas.openxmlformats.org/officeDocument/2006/relationships/tags" Target="../tags/tag233.xml"/></Relationships>
</file>

<file path=ppt/slides/_rels/slide23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slideLayout" Target="../slideLayouts/slideLayout14.xml"/><Relationship Id="rId1" Type="http://schemas.openxmlformats.org/officeDocument/2006/relationships/tags" Target="../tags/tag23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35.xml"/><Relationship Id="rId4" Type="http://schemas.openxmlformats.org/officeDocument/2006/relationships/image" Target="../media/image198.png"/></Relationships>
</file>

<file path=ppt/slides/_rels/slide23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slideLayout" Target="../slideLayouts/slideLayout14.xml"/><Relationship Id="rId1" Type="http://schemas.openxmlformats.org/officeDocument/2006/relationships/tags" Target="../tags/tag236.xml"/></Relationships>
</file>

<file path=ppt/slides/_rels/slide23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37.xml"/></Relationships>
</file>

<file path=ppt/slides/_rels/slide2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238.xml"/><Relationship Id="rId1" Type="http://schemas.openxmlformats.org/officeDocument/2006/relationships/vmlDrawing" Target="../drawings/vmlDrawing13.vml"/><Relationship Id="rId6" Type="http://schemas.openxmlformats.org/officeDocument/2006/relationships/image" Target="../media/image200.png"/><Relationship Id="rId5" Type="http://schemas.openxmlformats.org/officeDocument/2006/relationships/oleObject" Target="???" TargetMode="External"/><Relationship Id="rId4" Type="http://schemas.openxmlformats.org/officeDocument/2006/relationships/image" Target="../media/image201.jpeg"/></Relationships>
</file>

<file path=ppt/slides/_rels/slide23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39.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4.xml"/><Relationship Id="rId1" Type="http://schemas.openxmlformats.org/officeDocument/2006/relationships/tags" Target="../tags/tag26.xml"/><Relationship Id="rId4" Type="http://schemas.openxmlformats.org/officeDocument/2006/relationships/image" Target="../media/image28.png"/></Relationships>
</file>

<file path=ppt/slides/_rels/slide24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02.png"/><Relationship Id="rId2" Type="http://schemas.openxmlformats.org/officeDocument/2006/relationships/tags" Target="../tags/tag240.xml"/><Relationship Id="rId1" Type="http://schemas.openxmlformats.org/officeDocument/2006/relationships/vmlDrawing" Target="../drawings/vmlDrawing14.vml"/><Relationship Id="rId6" Type="http://schemas.openxmlformats.org/officeDocument/2006/relationships/oleObject" Target="../embeddings/Microsoft_Excel_97-2003_Worksheet10.xls"/><Relationship Id="rId5" Type="http://schemas.openxmlformats.org/officeDocument/2006/relationships/oleObject" Target="../embeddings/oleObject13.bin"/><Relationship Id="rId4" Type="http://schemas.openxmlformats.org/officeDocument/2006/relationships/image" Target="../media/image107.png"/></Relationships>
</file>

<file path=ppt/slides/_rels/slide24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03.wmf"/><Relationship Id="rId2" Type="http://schemas.openxmlformats.org/officeDocument/2006/relationships/tags" Target="../tags/tag241.xml"/><Relationship Id="rId1" Type="http://schemas.openxmlformats.org/officeDocument/2006/relationships/vmlDrawing" Target="../drawings/vmlDrawing15.vml"/><Relationship Id="rId6" Type="http://schemas.openxmlformats.org/officeDocument/2006/relationships/oleObject" Target="../embeddings/oleObject14.bin"/><Relationship Id="rId5" Type="http://schemas.openxmlformats.org/officeDocument/2006/relationships/image" Target="../media/image107.png"/><Relationship Id="rId4" Type="http://schemas.openxmlformats.org/officeDocument/2006/relationships/audio" Target="../media/audio1.bin"/></Relationships>
</file>

<file path=ppt/slides/_rels/slide242.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107.png"/><Relationship Id="rId7" Type="http://schemas.openxmlformats.org/officeDocument/2006/relationships/image" Target="../media/image207.png"/><Relationship Id="rId2" Type="http://schemas.openxmlformats.org/officeDocument/2006/relationships/slideLayout" Target="../slideLayouts/slideLayout14.xml"/><Relationship Id="rId1" Type="http://schemas.openxmlformats.org/officeDocument/2006/relationships/tags" Target="../tags/tag242.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png"/></Relationships>
</file>

<file path=ppt/slides/_rels/slide243.xml.rels><?xml version="1.0" encoding="UTF-8" standalone="yes"?>
<Relationships xmlns="http://schemas.openxmlformats.org/package/2006/relationships"><Relationship Id="rId8" Type="http://schemas.openxmlformats.org/officeDocument/2006/relationships/image" Target="../media/image208.jpeg"/><Relationship Id="rId3" Type="http://schemas.openxmlformats.org/officeDocument/2006/relationships/image" Target="../media/image107.png"/><Relationship Id="rId7" Type="http://schemas.openxmlformats.org/officeDocument/2006/relationships/image" Target="../media/image207.png"/><Relationship Id="rId2" Type="http://schemas.openxmlformats.org/officeDocument/2006/relationships/slideLayout" Target="../slideLayouts/slideLayout14.xml"/><Relationship Id="rId1" Type="http://schemas.openxmlformats.org/officeDocument/2006/relationships/tags" Target="../tags/tag243.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png"/></Relationships>
</file>

<file path=ppt/slides/_rels/slide24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4.xml"/><Relationship Id="rId1" Type="http://schemas.openxmlformats.org/officeDocument/2006/relationships/tags" Target="../tags/tag24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slideLayout" Target="../slideLayouts/slideLayout14.xml"/><Relationship Id="rId1" Type="http://schemas.openxmlformats.org/officeDocument/2006/relationships/tags" Target="../tags/tag245.xml"/></Relationships>
</file>

<file path=ppt/slides/_rels/slide24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46.xml"/><Relationship Id="rId4" Type="http://schemas.openxmlformats.org/officeDocument/2006/relationships/image" Target="../media/image210.png"/></Relationships>
</file>

<file path=ppt/slides/_rels/slide24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47.xml"/></Relationships>
</file>

<file path=ppt/slides/_rels/slide24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48.xml"/></Relationships>
</file>

<file path=ppt/slides/_rels/slide24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4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ags" Target="../tags/tag27.xml"/><Relationship Id="rId4" Type="http://schemas.openxmlformats.org/officeDocument/2006/relationships/image" Target="../media/image23.wmf"/></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14.xml"/><Relationship Id="rId1" Type="http://schemas.openxmlformats.org/officeDocument/2006/relationships/tags" Target="../tags/tag250.xml"/><Relationship Id="rId4" Type="http://schemas.openxmlformats.org/officeDocument/2006/relationships/image" Target="../media/image211.jpeg"/></Relationships>
</file>

<file path=ppt/slides/_rels/slide2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51.xml"/><Relationship Id="rId5" Type="http://schemas.openxmlformats.org/officeDocument/2006/relationships/image" Target="../media/image210.png"/><Relationship Id="rId4" Type="http://schemas.openxmlformats.org/officeDocument/2006/relationships/image" Target="../media/image193.png"/></Relationships>
</file>

<file path=ppt/slides/_rels/slide25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52.xml"/></Relationships>
</file>

<file path=ppt/slides/_rels/slide2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53.xml"/></Relationships>
</file>

<file path=ppt/slides/_rels/slide25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54.xml"/></Relationships>
</file>

<file path=ppt/slides/_rels/slide2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55.xml"/><Relationship Id="rId4" Type="http://schemas.openxmlformats.org/officeDocument/2006/relationships/image" Target="../media/image212.jpeg"/></Relationships>
</file>

<file path=ppt/slides/_rels/slide2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56.xml"/><Relationship Id="rId5" Type="http://schemas.openxmlformats.org/officeDocument/2006/relationships/image" Target="../media/image213.png"/><Relationship Id="rId4" Type="http://schemas.openxmlformats.org/officeDocument/2006/relationships/image" Target="../media/image210.png"/></Relationships>
</file>

<file path=ppt/slides/_rels/slide2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57.xml"/></Relationships>
</file>

<file path=ppt/slides/_rels/slide25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58.xml"/></Relationships>
</file>

<file path=ppt/slides/_rels/slide25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5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ags" Target="../tags/tag28.xml"/></Relationships>
</file>

<file path=ppt/slides/_rels/slide2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60.xml"/></Relationships>
</file>

<file path=ppt/slides/_rels/slide2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61.xml"/><Relationship Id="rId4" Type="http://schemas.openxmlformats.org/officeDocument/2006/relationships/image" Target="../media/image210.png"/></Relationships>
</file>

<file path=ppt/slides/_rels/slide26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62.xml"/></Relationships>
</file>

<file path=ppt/slides/_rels/slide26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63.xml"/></Relationships>
</file>

<file path=ppt/slides/_rels/slide2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64.xml"/></Relationships>
</file>

<file path=ppt/slides/_rels/slide2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65.xml"/></Relationships>
</file>

<file path=ppt/slides/_rels/slide2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4.xml"/><Relationship Id="rId1" Type="http://schemas.openxmlformats.org/officeDocument/2006/relationships/tags" Target="../tags/tag266.xml"/></Relationships>
</file>

<file path=ppt/slides/_rels/slide26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slideLayout" Target="../slideLayouts/slideLayout14.xml"/><Relationship Id="rId1" Type="http://schemas.openxmlformats.org/officeDocument/2006/relationships/tags" Target="../tags/tag267.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16.xml"/><Relationship Id="rId1" Type="http://schemas.openxmlformats.org/officeDocument/2006/relationships/tags" Target="../tags/tag268.xml"/><Relationship Id="rId5" Type="http://schemas.openxmlformats.org/officeDocument/2006/relationships/image" Target="../media/image216.tiff"/><Relationship Id="rId4" Type="http://schemas.openxmlformats.org/officeDocument/2006/relationships/image" Target="../media/image21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8.emf"/><Relationship Id="rId2" Type="http://schemas.openxmlformats.org/officeDocument/2006/relationships/tags" Target="../tags/tag29.xml"/><Relationship Id="rId1" Type="http://schemas.openxmlformats.org/officeDocument/2006/relationships/vmlDrawing" Target="../drawings/vmlDrawing1.vml"/><Relationship Id="rId6" Type="http://schemas.openxmlformats.org/officeDocument/2006/relationships/oleObject" Target="../embeddings/Microsoft_Word_97_-_2003_Document1.doc"/><Relationship Id="rId5" Type="http://schemas.openxmlformats.org/officeDocument/2006/relationships/oleObject" Target="../embeddings/oleObject1.bin"/><Relationship Id="rId4"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31.xml"/><Relationship Id="rId4" Type="http://schemas.openxmlformats.org/officeDocument/2006/relationships/image" Target="../media/image22.wm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4.xml"/><Relationship Id="rId1" Type="http://schemas.openxmlformats.org/officeDocument/2006/relationships/tags" Target="../tags/tag3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4.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xml"/><Relationship Id="rId1" Type="http://schemas.openxmlformats.org/officeDocument/2006/relationships/tags" Target="../tags/tag34.xml"/><Relationship Id="rId4" Type="http://schemas.openxmlformats.org/officeDocument/2006/relationships/image" Target="../media/image42.w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3.emf"/><Relationship Id="rId2" Type="http://schemas.openxmlformats.org/officeDocument/2006/relationships/tags" Target="../tags/tag35.xml"/><Relationship Id="rId1" Type="http://schemas.openxmlformats.org/officeDocument/2006/relationships/vmlDrawing" Target="../drawings/vmlDrawing2.vml"/><Relationship Id="rId6" Type="http://schemas.openxmlformats.org/officeDocument/2006/relationships/oleObject" Target="../embeddings/Microsoft_Word_97_-_2003_Document2.doc"/><Relationship Id="rId5" Type="http://schemas.openxmlformats.org/officeDocument/2006/relationships/oleObject" Target="../embeddings/oleObject2.bin"/><Relationship Id="rId4"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44.emf"/><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oleObject" Target="../embeddings/Microsoft_Word_97_-_2003_Document3.doc"/><Relationship Id="rId5" Type="http://schemas.openxmlformats.org/officeDocument/2006/relationships/oleObject" Target="../embeddings/oleObject3.bin"/><Relationship Id="rId4"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14.xml"/><Relationship Id="rId7" Type="http://schemas.openxmlformats.org/officeDocument/2006/relationships/image" Target="../media/image45.emf"/><Relationship Id="rId2" Type="http://schemas.openxmlformats.org/officeDocument/2006/relationships/tags" Target="../tags/tag37.xml"/><Relationship Id="rId1" Type="http://schemas.openxmlformats.org/officeDocument/2006/relationships/vmlDrawing" Target="../drawings/vmlDrawing4.vml"/><Relationship Id="rId6" Type="http://schemas.openxmlformats.org/officeDocument/2006/relationships/oleObject" Target="../embeddings/Microsoft_Word_97_-_2003_Document4.doc"/><Relationship Id="rId5" Type="http://schemas.openxmlformats.org/officeDocument/2006/relationships/oleObject" Target="../embeddings/oleObject4.bin"/><Relationship Id="rId4"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8.xml"/><Relationship Id="rId1" Type="http://schemas.openxmlformats.org/officeDocument/2006/relationships/tags" Target="../tags/tag38.xml"/><Relationship Id="rId4" Type="http://schemas.openxmlformats.org/officeDocument/2006/relationships/image" Target="../media/image47.emf"/></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18.xml"/><Relationship Id="rId1" Type="http://schemas.openxmlformats.org/officeDocument/2006/relationships/tags" Target="../tags/tag39.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4.xml"/><Relationship Id="rId1" Type="http://schemas.openxmlformats.org/officeDocument/2006/relationships/tags" Target="../tags/tag4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9.emf"/><Relationship Id="rId2" Type="http://schemas.openxmlformats.org/officeDocument/2006/relationships/tags" Target="../tags/tag41.xml"/><Relationship Id="rId1" Type="http://schemas.openxmlformats.org/officeDocument/2006/relationships/vmlDrawing" Target="../drawings/vmlDrawing5.vml"/><Relationship Id="rId6" Type="http://schemas.openxmlformats.org/officeDocument/2006/relationships/oleObject" Target="../embeddings/Microsoft_Word_97_-_2003_Document5.doc"/><Relationship Id="rId5" Type="http://schemas.openxmlformats.org/officeDocument/2006/relationships/oleObject" Target="../embeddings/oleObject5.bin"/><Relationship Id="rId4"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6.xml"/><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4.xml"/><Relationship Id="rId1" Type="http://schemas.openxmlformats.org/officeDocument/2006/relationships/tags" Target="../tags/tag4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0.emf"/><Relationship Id="rId2" Type="http://schemas.openxmlformats.org/officeDocument/2006/relationships/tags" Target="../tags/tag43.xml"/><Relationship Id="rId1" Type="http://schemas.openxmlformats.org/officeDocument/2006/relationships/vmlDrawing" Target="../drawings/vmlDrawing6.vml"/><Relationship Id="rId6" Type="http://schemas.openxmlformats.org/officeDocument/2006/relationships/oleObject" Target="../embeddings/Microsoft_Word_97_-_2003_Document6.doc"/><Relationship Id="rId5" Type="http://schemas.openxmlformats.org/officeDocument/2006/relationships/oleObject" Target="../embeddings/oleObject6.bin"/><Relationship Id="rId4"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4.xml"/><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4.xml"/><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Layout" Target="../slideLayouts/slideLayout14.xml"/><Relationship Id="rId1" Type="http://schemas.openxmlformats.org/officeDocument/2006/relationships/tags" Target="../tags/tag46.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4.xml"/><Relationship Id="rId1" Type="http://schemas.openxmlformats.org/officeDocument/2006/relationships/tags" Target="../tags/tag4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4.xml"/><Relationship Id="rId1" Type="http://schemas.openxmlformats.org/officeDocument/2006/relationships/tags" Target="../tags/tag48.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14.xml"/><Relationship Id="rId1" Type="http://schemas.openxmlformats.org/officeDocument/2006/relationships/tags" Target="../tags/tag49.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14.xml"/><Relationship Id="rId1" Type="http://schemas.openxmlformats.org/officeDocument/2006/relationships/tags" Target="../tags/tag50.xml"/></Relationships>
</file>

<file path=ppt/slides/_rels/slide49.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slideLayout" Target="../slideLayouts/slideLayout16.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4.xml"/><Relationship Id="rId1" Type="http://schemas.openxmlformats.org/officeDocument/2006/relationships/tags" Target="../tags/tag5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8.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8.xml"/><Relationship Id="rId1" Type="http://schemas.openxmlformats.org/officeDocument/2006/relationships/tags" Target="../tags/tag54.xml"/><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4.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14.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18.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slideLayout" Target="../slideLayouts/slideLayout16.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slideLayout" Target="../slideLayouts/slideLayout16.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63.emf"/><Relationship Id="rId2" Type="http://schemas.openxmlformats.org/officeDocument/2006/relationships/tags" Target="../tags/tag60.xml"/><Relationship Id="rId1" Type="http://schemas.openxmlformats.org/officeDocument/2006/relationships/vmlDrawing" Target="../drawings/vmlDrawing7.vml"/><Relationship Id="rId6" Type="http://schemas.openxmlformats.org/officeDocument/2006/relationships/oleObject" Target="../embeddings/Microsoft_Word_97_-_2003_Document7.doc"/><Relationship Id="rId5" Type="http://schemas.openxmlformats.org/officeDocument/2006/relationships/oleObject" Target="../embeddings/oleObject7.bin"/><Relationship Id="rId4" Type="http://schemas.openxmlformats.org/officeDocument/2006/relationships/notesSlide" Target="../notesSlides/notesSlide2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9.xml"/><Relationship Id="rId1" Type="http://schemas.openxmlformats.org/officeDocument/2006/relationships/tags" Target="../tags/tag8.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ags" Target="../tags/tag61.xml"/><Relationship Id="rId5" Type="http://schemas.openxmlformats.org/officeDocument/2006/relationships/image" Target="../media/image65.pn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6.xml"/><Relationship Id="rId1" Type="http://schemas.openxmlformats.org/officeDocument/2006/relationships/tags" Target="../tags/tag62.xml"/><Relationship Id="rId5" Type="http://schemas.openxmlformats.org/officeDocument/2006/relationships/image" Target="../media/image65.png"/><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6.xml"/><Relationship Id="rId1" Type="http://schemas.openxmlformats.org/officeDocument/2006/relationships/tags" Target="../tags/tag63.xml"/><Relationship Id="rId5" Type="http://schemas.openxmlformats.org/officeDocument/2006/relationships/image" Target="../media/image65.png"/><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66.emf"/><Relationship Id="rId2" Type="http://schemas.openxmlformats.org/officeDocument/2006/relationships/tags" Target="../tags/tag64.xml"/><Relationship Id="rId1" Type="http://schemas.openxmlformats.org/officeDocument/2006/relationships/vmlDrawing" Target="../drawings/vmlDrawing8.vml"/><Relationship Id="rId6" Type="http://schemas.openxmlformats.org/officeDocument/2006/relationships/oleObject" Target="../embeddings/Microsoft_Word_97_-_2003_Document8.doc"/><Relationship Id="rId5" Type="http://schemas.openxmlformats.org/officeDocument/2006/relationships/oleObject" Target="../embeddings/oleObject8.bin"/><Relationship Id="rId4" Type="http://schemas.openxmlformats.org/officeDocument/2006/relationships/notesSlide" Target="../notesSlides/notesSlide2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tags" Target="../tags/tag66.xml"/><Relationship Id="rId1" Type="http://schemas.openxmlformats.org/officeDocument/2006/relationships/tags" Target="../tags/tag65.xml"/><Relationship Id="rId5" Type="http://schemas.openxmlformats.org/officeDocument/2006/relationships/image" Target="../media/image67.jpeg"/><Relationship Id="rId4" Type="http://schemas.openxmlformats.org/officeDocument/2006/relationships/notesSlide" Target="../notesSlides/notesSlide2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4.xml"/><Relationship Id="rId1" Type="http://schemas.openxmlformats.org/officeDocument/2006/relationships/tags" Target="../tags/tag67.xml"/><Relationship Id="rId4" Type="http://schemas.openxmlformats.org/officeDocument/2006/relationships/image" Target="../media/image68.WMF"/></Relationships>
</file>

<file path=ppt/slides/_rels/slide66.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slideLayout" Target="../slideLayouts/slideLayout14.xml"/><Relationship Id="rId1" Type="http://schemas.openxmlformats.org/officeDocument/2006/relationships/tags" Target="../tags/tag68.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14.xml"/><Relationship Id="rId1" Type="http://schemas.openxmlformats.org/officeDocument/2006/relationships/tags" Target="../tags/tag69.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70.xml"/><Relationship Id="rId4" Type="http://schemas.openxmlformats.org/officeDocument/2006/relationships/image" Target="../media/image70.wmf"/></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71.xml"/><Relationship Id="rId1" Type="http://schemas.openxmlformats.org/officeDocument/2006/relationships/vmlDrawing" Target="../drawings/vmlDrawing9.vml"/><Relationship Id="rId6" Type="http://schemas.openxmlformats.org/officeDocument/2006/relationships/image" Target="../media/image71.emf"/><Relationship Id="rId5" Type="http://schemas.openxmlformats.org/officeDocument/2006/relationships/oleObject" Target="../embeddings/oleObject9.bin"/><Relationship Id="rId4" Type="http://schemas.openxmlformats.org/officeDocument/2006/relationships/notesSlide" Target="../notesSlides/notesSlide3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4.xml"/><Relationship Id="rId1" Type="http://schemas.openxmlformats.org/officeDocument/2006/relationships/tags" Target="../tags/tag9.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tags" Target="../tags/tag72.xml"/><Relationship Id="rId4" Type="http://schemas.openxmlformats.org/officeDocument/2006/relationships/image" Target="../media/image72.w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6.xml"/><Relationship Id="rId1" Type="http://schemas.openxmlformats.org/officeDocument/2006/relationships/tags" Target="../tags/tag7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file:///C:\Documents%20and%20Settings\Owner.BEVERLY-Q62OQR5\Local%20Settings\Temporary%20Internet%20Files\Content.IE5\LDY0MYHP\MPj04034660000%5b1%5d.jpg" TargetMode="External"/><Relationship Id="rId1" Type="http://schemas.openxmlformats.org/officeDocument/2006/relationships/tags" Target="../tags/tag74.xml"/><Relationship Id="rId5" Type="http://schemas.openxmlformats.org/officeDocument/2006/relationships/image" Target="../media/image73.jpeg"/><Relationship Id="rId4" Type="http://schemas.openxmlformats.org/officeDocument/2006/relationships/notesSlide" Target="../notesSlides/notesSlide3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4.xml"/><Relationship Id="rId1" Type="http://schemas.openxmlformats.org/officeDocument/2006/relationships/tags" Target="../tags/tag7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4.xml"/><Relationship Id="rId1" Type="http://schemas.openxmlformats.org/officeDocument/2006/relationships/tags" Target="../tags/tag76.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4.xml"/><Relationship Id="rId1" Type="http://schemas.openxmlformats.org/officeDocument/2006/relationships/tags" Target="../tags/tag77.xml"/><Relationship Id="rId4" Type="http://schemas.openxmlformats.org/officeDocument/2006/relationships/image" Target="../media/image74.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4.xml"/><Relationship Id="rId1" Type="http://schemas.openxmlformats.org/officeDocument/2006/relationships/tags" Target="../tags/tag78.xml"/><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79.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4.xml"/><Relationship Id="rId1" Type="http://schemas.openxmlformats.org/officeDocument/2006/relationships/tags" Target="../tags/tag80.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75.emf"/><Relationship Id="rId2" Type="http://schemas.openxmlformats.org/officeDocument/2006/relationships/tags" Target="../tags/tag81.xml"/><Relationship Id="rId1" Type="http://schemas.openxmlformats.org/officeDocument/2006/relationships/vmlDrawing" Target="../drawings/vmlDrawing10.vml"/><Relationship Id="rId6" Type="http://schemas.openxmlformats.org/officeDocument/2006/relationships/oleObject" Target="../embeddings/Microsoft_Word_97_-_2003_Document9.doc"/><Relationship Id="rId5" Type="http://schemas.openxmlformats.org/officeDocument/2006/relationships/oleObject" Target="../embeddings/oleObject10.bin"/><Relationship Id="rId4" Type="http://schemas.openxmlformats.org/officeDocument/2006/relationships/notesSlide" Target="../notesSlides/notesSlide4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ags" Target="../tags/tag10.xml"/><Relationship Id="rId5" Type="http://schemas.openxmlformats.org/officeDocument/2006/relationships/image" Target="../media/image18.jpe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6.xml"/><Relationship Id="rId1" Type="http://schemas.openxmlformats.org/officeDocument/2006/relationships/tags" Target="../tags/tag8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4.xml"/><Relationship Id="rId1" Type="http://schemas.openxmlformats.org/officeDocument/2006/relationships/tags" Target="../tags/tag8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www.ciwmb.ca.gov/HHW/HealthCare/Collection/" TargetMode="Externa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4.xml"/><Relationship Id="rId1" Type="http://schemas.openxmlformats.org/officeDocument/2006/relationships/tags" Target="../tags/tag84.xml"/><Relationship Id="rId4" Type="http://schemas.openxmlformats.org/officeDocument/2006/relationships/image" Target="../media/image78.wmf"/></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9.xml"/><Relationship Id="rId1" Type="http://schemas.openxmlformats.org/officeDocument/2006/relationships/tags" Target="../tags/tag85.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4.xml"/><Relationship Id="rId1" Type="http://schemas.openxmlformats.org/officeDocument/2006/relationships/tags" Target="../tags/tag86.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14.xml"/><Relationship Id="rId1" Type="http://schemas.openxmlformats.org/officeDocument/2006/relationships/tags" Target="../tags/tag87.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8.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89.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slideLayout" Target="../slideLayouts/slideLayout14.xml"/><Relationship Id="rId1" Type="http://schemas.openxmlformats.org/officeDocument/2006/relationships/tags" Target="../tags/tag90.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4.xml"/><Relationship Id="rId1" Type="http://schemas.openxmlformats.org/officeDocument/2006/relationships/tags" Target="../tags/tag91.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4.xml"/><Relationship Id="rId1" Type="http://schemas.openxmlformats.org/officeDocument/2006/relationships/tags" Target="../tags/tag11.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slideLayout" Target="../slideLayouts/slideLayout14.xml"/><Relationship Id="rId1" Type="http://schemas.openxmlformats.org/officeDocument/2006/relationships/tags" Target="../tags/tag92.xml"/></Relationships>
</file>

<file path=ppt/slides/_rels/slide9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14.xml"/><Relationship Id="rId1" Type="http://schemas.openxmlformats.org/officeDocument/2006/relationships/tags" Target="../tags/tag93.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4.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4.xml"/><Relationship Id="rId1" Type="http://schemas.openxmlformats.org/officeDocument/2006/relationships/tags" Target="../tags/tag95.xml"/><Relationship Id="rId4" Type="http://schemas.openxmlformats.org/officeDocument/2006/relationships/image" Target="../media/image85.jpeg"/></Relationships>
</file>

<file path=ppt/slides/_rels/slide94.xml.rels><?xml version="1.0" encoding="UTF-8" standalone="yes"?>
<Relationships xmlns="http://schemas.openxmlformats.org/package/2006/relationships"><Relationship Id="rId3" Type="http://schemas.openxmlformats.org/officeDocument/2006/relationships/hyperlink" Target="http://www.scenta.co.uk/_db/_images/survey_square.jpg" TargetMode="External"/><Relationship Id="rId2" Type="http://schemas.openxmlformats.org/officeDocument/2006/relationships/slideLayout" Target="../slideLayouts/slideLayout14.xml"/><Relationship Id="rId1" Type="http://schemas.openxmlformats.org/officeDocument/2006/relationships/tags" Target="../tags/tag96.xml"/><Relationship Id="rId4" Type="http://schemas.openxmlformats.org/officeDocument/2006/relationships/image" Target="../media/image86.jpe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97.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14.xml"/><Relationship Id="rId1" Type="http://schemas.openxmlformats.org/officeDocument/2006/relationships/tags" Target="../tags/tag9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4.xml"/><Relationship Id="rId1" Type="http://schemas.openxmlformats.org/officeDocument/2006/relationships/tags" Target="../tags/tag99.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14.xml"/><Relationship Id="rId1" Type="http://schemas.openxmlformats.org/officeDocument/2006/relationships/tags" Target="../tags/tag100.xml"/></Relationships>
</file>

<file path=ppt/slides/_rels/slide9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slideLayout" Target="../slideLayouts/slideLayout14.xml"/><Relationship Id="rId1" Type="http://schemas.openxmlformats.org/officeDocument/2006/relationships/tags" Target="../tags/tag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1772943" y="3810000"/>
            <a:ext cx="6324600" cy="2563703"/>
          </a:xfrm>
        </p:spPr>
        <p:txBody>
          <a:bodyPr>
            <a:normAutofit lnSpcReduction="10000"/>
          </a:bodyPr>
          <a:lstStyle/>
          <a:p>
            <a:pPr marL="0" indent="0" eaLnBrk="1" hangingPunct="1">
              <a:lnSpc>
                <a:spcPct val="90000"/>
              </a:lnSpc>
              <a:buClr>
                <a:srgbClr val="FFCC00"/>
              </a:buClr>
              <a:buSzPct val="110000"/>
              <a:buNone/>
              <a:defRPr/>
            </a:pPr>
            <a:r>
              <a:rPr lang="en-US" dirty="0" smtClean="0"/>
              <a:t>Welcome to Day 2!</a:t>
            </a:r>
          </a:p>
          <a:p>
            <a:pPr eaLnBrk="1" hangingPunct="1">
              <a:lnSpc>
                <a:spcPct val="90000"/>
              </a:lnSpc>
              <a:buClr>
                <a:srgbClr val="FFCC00"/>
              </a:buClr>
              <a:buSzPct val="110000"/>
              <a:buFontTx/>
              <a:buChar char="•"/>
              <a:defRPr/>
            </a:pPr>
            <a:r>
              <a:rPr lang="en-US" sz="3200" dirty="0" smtClean="0"/>
              <a:t>Visit Product Tables</a:t>
            </a:r>
          </a:p>
          <a:p>
            <a:pPr eaLnBrk="1" hangingPunct="1">
              <a:lnSpc>
                <a:spcPct val="90000"/>
              </a:lnSpc>
              <a:buClr>
                <a:srgbClr val="FFCC00"/>
              </a:buClr>
              <a:buSzPct val="110000"/>
              <a:buFontTx/>
              <a:buChar char="•"/>
              <a:defRPr/>
            </a:pPr>
            <a:r>
              <a:rPr lang="en-US" sz="3200" dirty="0" smtClean="0"/>
              <a:t>Enter Raffle </a:t>
            </a:r>
          </a:p>
          <a:p>
            <a:pPr eaLnBrk="1" hangingPunct="1">
              <a:lnSpc>
                <a:spcPct val="90000"/>
              </a:lnSpc>
              <a:buClr>
                <a:srgbClr val="FFCC00"/>
              </a:buClr>
              <a:buSzPct val="110000"/>
              <a:buFontTx/>
              <a:buChar char="•"/>
              <a:defRPr/>
            </a:pPr>
            <a:r>
              <a:rPr lang="en-US" sz="3200" dirty="0" smtClean="0"/>
              <a:t>Team names</a:t>
            </a:r>
          </a:p>
          <a:p>
            <a:pPr eaLnBrk="1" hangingPunct="1">
              <a:lnSpc>
                <a:spcPct val="90000"/>
              </a:lnSpc>
              <a:buClr>
                <a:srgbClr val="FFCC00"/>
              </a:buClr>
              <a:buSzPct val="110000"/>
              <a:buFontTx/>
              <a:buChar char="•"/>
              <a:defRPr/>
            </a:pPr>
            <a:r>
              <a:rPr lang="en-US" dirty="0" smtClean="0"/>
              <a:t>Day 1 </a:t>
            </a:r>
            <a:r>
              <a:rPr lang="en-US" dirty="0" err="1" smtClean="0"/>
              <a:t>eval</a:t>
            </a:r>
            <a:r>
              <a:rPr lang="en-US" dirty="0" smtClean="0"/>
              <a:t> </a:t>
            </a:r>
          </a:p>
          <a:p>
            <a:pPr eaLnBrk="1" hangingPunct="1">
              <a:lnSpc>
                <a:spcPct val="90000"/>
              </a:lnSpc>
              <a:buClr>
                <a:srgbClr val="FFCC00"/>
              </a:buClr>
              <a:buSzPct val="110000"/>
              <a:buFontTx/>
              <a:buChar char="•"/>
              <a:defRPr/>
            </a:pPr>
            <a:endParaRPr lang="en-US" sz="3200" dirty="0"/>
          </a:p>
          <a:p>
            <a:pPr eaLnBrk="1" hangingPunct="1">
              <a:lnSpc>
                <a:spcPct val="90000"/>
              </a:lnSpc>
              <a:buClr>
                <a:srgbClr val="FFCC00"/>
              </a:buClr>
              <a:buSzPct val="110000"/>
              <a:buFontTx/>
              <a:buChar char="•"/>
              <a:defRPr/>
            </a:pPr>
            <a:endParaRPr lang="en-US" sz="2800" dirty="0"/>
          </a:p>
        </p:txBody>
      </p:sp>
      <p:sp>
        <p:nvSpPr>
          <p:cNvPr id="7" name="Title 6"/>
          <p:cNvSpPr>
            <a:spLocks noGrp="1"/>
          </p:cNvSpPr>
          <p:nvPr>
            <p:ph type="title"/>
          </p:nvPr>
        </p:nvSpPr>
        <p:spPr>
          <a:xfrm>
            <a:off x="561543" y="302009"/>
            <a:ext cx="7789862" cy="638178"/>
          </a:xfrm>
        </p:spPr>
        <p:txBody>
          <a:bodyPr>
            <a:normAutofit fontScale="90000"/>
          </a:bodyPr>
          <a:lstStyle/>
          <a:p>
            <a:pPr algn="ctr"/>
            <a:r>
              <a:rPr lang="en-US" sz="4000" i="1" dirty="0" smtClean="0"/>
              <a:t>Welcome Everyone</a:t>
            </a:r>
            <a:endParaRPr lang="en-US" sz="4000" i="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93" y="940187"/>
            <a:ext cx="7290161" cy="2698473"/>
          </a:xfrm>
          <a:prstGeom prst="rect">
            <a:avLst/>
          </a:prstGeom>
        </p:spPr>
      </p:pic>
    </p:spTree>
    <p:custDataLst>
      <p:tags r:id="rId1"/>
    </p:custDataLst>
    <p:extLst>
      <p:ext uri="{BB962C8B-B14F-4D97-AF65-F5344CB8AC3E}">
        <p14:creationId xmlns:p14="http://schemas.microsoft.com/office/powerpoint/2010/main" val="1742223044"/>
      </p:ext>
    </p:extLst>
  </p:cSld>
  <p:clrMapOvr>
    <a:masterClrMapping/>
  </p:clrMapOvr>
  <p:transition spd="med">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type="body" sz="half" idx="1"/>
          </p:nvPr>
        </p:nvSpPr>
        <p:spPr>
          <a:xfrm>
            <a:off x="457200" y="1752600"/>
            <a:ext cx="6248400" cy="4800600"/>
          </a:xfrm>
        </p:spPr>
        <p:txBody>
          <a:bodyPr>
            <a:normAutofit lnSpcReduction="10000"/>
          </a:bodyPr>
          <a:lstStyle/>
          <a:p>
            <a:pPr eaLnBrk="1" hangingPunct="1">
              <a:defRPr/>
            </a:pPr>
            <a:r>
              <a:rPr lang="en-US" sz="2800" dirty="0" smtClean="0"/>
              <a:t>50% of providers in study threatened pts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pts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6705600" y="1828800"/>
            <a:ext cx="2041525" cy="2552700"/>
          </a:xfrm>
        </p:spPr>
      </p:pic>
    </p:spTree>
    <p:custDataLst>
      <p:tags r:id="rId1"/>
    </p:custDataLst>
    <p:extLst>
      <p:ext uri="{BB962C8B-B14F-4D97-AF65-F5344CB8AC3E}">
        <p14:creationId xmlns:p14="http://schemas.microsoft.com/office/powerpoint/2010/main" val="1770631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320040"/>
            <a:ext cx="8229600" cy="899160"/>
          </a:xfrm>
        </p:spPr>
        <p:txBody>
          <a:bodyPr anchor="ctr"/>
          <a:lstStyle/>
          <a:p>
            <a:pPr eaLnBrk="1" hangingPunct="1"/>
            <a:r>
              <a:rPr lang="en-US" dirty="0" smtClean="0">
                <a:ea typeface="ＭＳ Ｐゴシック" panose="020B0600070205080204" pitchFamily="34" charset="-128"/>
              </a:rPr>
              <a:t>Assessment Factors:</a:t>
            </a:r>
          </a:p>
        </p:txBody>
      </p:sp>
      <p:sp>
        <p:nvSpPr>
          <p:cNvPr id="12291" name="Rectangle 3"/>
          <p:cNvSpPr>
            <a:spLocks noGrp="1" noChangeArrowheads="1"/>
          </p:cNvSpPr>
          <p:nvPr>
            <p:ph idx="1"/>
          </p:nvPr>
        </p:nvSpPr>
        <p:spPr>
          <a:xfrm>
            <a:off x="739775" y="1295400"/>
            <a:ext cx="5203825" cy="5638800"/>
          </a:xfrm>
        </p:spPr>
        <p:txBody>
          <a:bodyPr>
            <a:normAutofit/>
          </a:bodyPr>
          <a:lstStyle/>
          <a:p>
            <a:pPr eaLnBrk="1" hangingPunct="1">
              <a:lnSpc>
                <a:spcPct val="90000"/>
              </a:lnSpc>
              <a:buFont typeface="Wingdings" panose="05000000000000000000" pitchFamily="2" charset="2"/>
              <a:buNone/>
            </a:pPr>
            <a:r>
              <a:rPr lang="en-US" sz="2600" b="1" dirty="0" smtClean="0">
                <a:solidFill>
                  <a:srgbClr val="13131D"/>
                </a:solidFill>
                <a:ea typeface="ＭＳ Ｐゴシック" panose="020B0600070205080204" pitchFamily="34" charset="-128"/>
              </a:rPr>
              <a:t>Stress response and coping strategies are based on:</a:t>
            </a:r>
          </a:p>
          <a:p>
            <a:pPr>
              <a:lnSpc>
                <a:spcPct val="90000"/>
              </a:lnSpc>
            </a:pPr>
            <a:r>
              <a:rPr lang="en-US" sz="2600" dirty="0" smtClean="0">
                <a:ea typeface="ＭＳ Ｐゴシック" panose="020B0600070205080204" pitchFamily="34" charset="-128"/>
              </a:rPr>
              <a:t>Health beliefs</a:t>
            </a:r>
          </a:p>
          <a:p>
            <a:pPr>
              <a:lnSpc>
                <a:spcPct val="90000"/>
              </a:lnSpc>
            </a:pPr>
            <a:r>
              <a:rPr lang="en-US" sz="2600" dirty="0" smtClean="0">
                <a:ea typeface="ＭＳ Ｐゴシック" panose="020B0600070205080204" pitchFamily="34" charset="-128"/>
              </a:rPr>
              <a:t>Perceptions</a:t>
            </a:r>
          </a:p>
          <a:p>
            <a:pPr>
              <a:lnSpc>
                <a:spcPct val="90000"/>
              </a:lnSpc>
            </a:pPr>
            <a:r>
              <a:rPr lang="en-US" sz="2600" dirty="0" smtClean="0">
                <a:ea typeface="ＭＳ Ｐゴシック" panose="020B0600070205080204" pitchFamily="34" charset="-128"/>
              </a:rPr>
              <a:t>Cultural* traditions, family system.</a:t>
            </a:r>
          </a:p>
          <a:p>
            <a:pPr>
              <a:lnSpc>
                <a:spcPct val="90000"/>
              </a:lnSpc>
            </a:pPr>
            <a:r>
              <a:rPr lang="en-US" sz="2600" dirty="0" smtClean="0">
                <a:ea typeface="ＭＳ Ｐゴシック" panose="020B0600070205080204" pitchFamily="34" charset="-128"/>
              </a:rPr>
              <a:t>Social*, religious and employment influences</a:t>
            </a:r>
          </a:p>
          <a:p>
            <a:pPr>
              <a:lnSpc>
                <a:spcPct val="90000"/>
              </a:lnSpc>
            </a:pPr>
            <a:r>
              <a:rPr lang="en-US" sz="2600" dirty="0" smtClean="0">
                <a:ea typeface="ＭＳ Ｐゴシック" panose="020B0600070205080204" pitchFamily="34" charset="-128"/>
              </a:rPr>
              <a:t>Personal factors: attitudes, cognitive factors, literacy, learning styles</a:t>
            </a:r>
          </a:p>
          <a:p>
            <a:pPr>
              <a:lnSpc>
                <a:spcPct val="90000"/>
              </a:lnSpc>
            </a:pPr>
            <a:r>
              <a:rPr lang="en-US" sz="2600" dirty="0" smtClean="0">
                <a:ea typeface="ＭＳ Ｐゴシック" panose="020B0600070205080204" pitchFamily="34" charset="-128"/>
              </a:rPr>
              <a:t>Psychosocial factors</a:t>
            </a:r>
          </a:p>
          <a:p>
            <a:pPr marL="0" indent="0" eaLnBrk="1" hangingPunct="1">
              <a:lnSpc>
                <a:spcPct val="90000"/>
              </a:lnSpc>
              <a:buNone/>
            </a:pPr>
            <a:endParaRPr lang="en-US" dirty="0" smtClean="0">
              <a:solidFill>
                <a:srgbClr val="CC3300"/>
              </a:solidFill>
              <a:ea typeface="ＭＳ Ｐゴシック" panose="020B0600070205080204" pitchFamily="34" charset="-128"/>
            </a:endParaRPr>
          </a:p>
          <a:p>
            <a:pPr eaLnBrk="1" hangingPunct="1">
              <a:lnSpc>
                <a:spcPct val="90000"/>
              </a:lnSpc>
              <a:buFont typeface="Wingdings" panose="05000000000000000000" pitchFamily="2" charset="2"/>
              <a:buNone/>
            </a:pPr>
            <a:endParaRPr lang="en-US" dirty="0" smtClean="0">
              <a:solidFill>
                <a:srgbClr val="CC3300"/>
              </a:solidFill>
              <a:ea typeface="ＭＳ Ｐゴシック" panose="020B0600070205080204" pitchFamily="34" charset="-128"/>
            </a:endParaRPr>
          </a:p>
          <a:p>
            <a:pPr eaLnBrk="1" hangingPunct="1">
              <a:lnSpc>
                <a:spcPct val="90000"/>
              </a:lnSpc>
              <a:buFont typeface="Wingdings" panose="05000000000000000000" pitchFamily="2" charset="2"/>
              <a:buBlip>
                <a:blip r:embed="rId3"/>
              </a:buBlip>
            </a:pPr>
            <a:endParaRPr lang="en-US" dirty="0" smtClean="0">
              <a:solidFill>
                <a:srgbClr val="CC3300"/>
              </a:solidFill>
              <a:ea typeface="ＭＳ Ｐゴシック" panose="020B0600070205080204" pitchFamily="34" charset="-128"/>
            </a:endParaRPr>
          </a:p>
        </p:txBody>
      </p:sp>
      <p:pic>
        <p:nvPicPr>
          <p:cNvPr id="4" name="Picture 3" descr="HANDS ON HI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017653" y="1295400"/>
            <a:ext cx="2697051" cy="3677796"/>
          </a:xfrm>
          <a:prstGeom prst="rect">
            <a:avLst/>
          </a:prstGeom>
          <a:noFill/>
        </p:spPr>
      </p:pic>
    </p:spTree>
    <p:custDataLst>
      <p:tags r:id="rId1"/>
    </p:custDataLst>
    <p:extLst>
      <p:ext uri="{BB962C8B-B14F-4D97-AF65-F5344CB8AC3E}">
        <p14:creationId xmlns:p14="http://schemas.microsoft.com/office/powerpoint/2010/main" val="192851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341312"/>
            <a:ext cx="8229600" cy="1106487"/>
          </a:xfrm>
        </p:spPr>
        <p:txBody>
          <a:bodyPr>
            <a:normAutofit/>
          </a:bodyPr>
          <a:lstStyle/>
          <a:p>
            <a:pPr eaLnBrk="1" hangingPunct="1"/>
            <a:r>
              <a:rPr lang="en-US" sz="2800" u="sng" dirty="0" smtClean="0">
                <a:ea typeface="ＭＳ Ｐゴシック" panose="020B0600070205080204" pitchFamily="34" charset="-128"/>
              </a:rPr>
              <a:t>*</a:t>
            </a:r>
            <a:r>
              <a:rPr lang="en-US" sz="3200" u="sng" dirty="0" smtClean="0">
                <a:ea typeface="ＭＳ Ｐゴシック" panose="020B0600070205080204" pitchFamily="34" charset="-128"/>
              </a:rPr>
              <a:t>Cultural Sensitivity TOOL</a:t>
            </a:r>
            <a:r>
              <a:rPr lang="en-US" sz="3200" dirty="0" smtClean="0">
                <a:solidFill>
                  <a:schemeClr val="tx1"/>
                </a:solidFill>
                <a:ea typeface="ＭＳ Ｐゴシック" panose="020B0600070205080204" pitchFamily="34" charset="-128"/>
              </a:rPr>
              <a:t>: </a:t>
            </a:r>
            <a:r>
              <a:rPr lang="en-US" sz="3200" dirty="0" smtClean="0">
                <a:ea typeface="ＭＳ Ｐゴシック" panose="020B0600070205080204" pitchFamily="34" charset="-128"/>
              </a:rPr>
              <a:t>Asking Questions: clear, accepting manner…</a:t>
            </a:r>
            <a:r>
              <a:rPr lang="en-US" sz="3200" u="sng" dirty="0" smtClean="0">
                <a:ea typeface="ＭＳ Ｐゴシック" panose="020B0600070205080204" pitchFamily="34" charset="-128"/>
              </a:rPr>
              <a:t>ask </a:t>
            </a:r>
            <a:r>
              <a:rPr lang="en-US" sz="3200" b="1" u="sng" dirty="0" smtClean="0">
                <a:solidFill>
                  <a:srgbClr val="000000"/>
                </a:solidFill>
                <a:ea typeface="ＭＳ Ｐゴシック" panose="020B0600070205080204" pitchFamily="34" charset="-128"/>
              </a:rPr>
              <a:t>what</a:t>
            </a:r>
            <a:r>
              <a:rPr lang="en-US" sz="3200" dirty="0" smtClean="0">
                <a:solidFill>
                  <a:srgbClr val="000000"/>
                </a:solidFill>
                <a:ea typeface="ＭＳ Ｐゴシック" panose="020B0600070205080204" pitchFamily="34" charset="-128"/>
              </a:rPr>
              <a:t> </a:t>
            </a:r>
            <a:r>
              <a:rPr lang="en-US" sz="3200" dirty="0" smtClean="0">
                <a:ea typeface="ＭＳ Ｐゴシック" panose="020B0600070205080204" pitchFamily="34" charset="-128"/>
              </a:rPr>
              <a:t>…</a:t>
            </a:r>
          </a:p>
        </p:txBody>
      </p:sp>
      <p:sp>
        <p:nvSpPr>
          <p:cNvPr id="24579" name="Rectangle 3"/>
          <p:cNvSpPr>
            <a:spLocks noGrp="1" noChangeArrowheads="1"/>
          </p:cNvSpPr>
          <p:nvPr>
            <p:ph idx="1"/>
          </p:nvPr>
        </p:nvSpPr>
        <p:spPr>
          <a:xfrm>
            <a:off x="533400" y="1676400"/>
            <a:ext cx="8229600" cy="5181600"/>
          </a:xfrm>
        </p:spPr>
        <p:txBody>
          <a:bodyPr>
            <a:normAutofit/>
          </a:bodyPr>
          <a:lstStyle/>
          <a:p>
            <a:r>
              <a:rPr lang="en-US" sz="3600" dirty="0" smtClean="0">
                <a:solidFill>
                  <a:schemeClr val="tx1"/>
                </a:solidFill>
                <a:ea typeface="ＭＳ Ｐゴシック" panose="020B0600070205080204" pitchFamily="34" charset="-128"/>
              </a:rPr>
              <a:t>is important to </a:t>
            </a:r>
            <a:r>
              <a:rPr lang="en-US" sz="3600" u="sng" dirty="0" smtClean="0">
                <a:solidFill>
                  <a:srgbClr val="D02020"/>
                </a:solidFill>
                <a:ea typeface="ＭＳ Ｐゴシック" panose="020B0600070205080204" pitchFamily="34" charset="-128"/>
              </a:rPr>
              <a:t>you?</a:t>
            </a:r>
          </a:p>
          <a:p>
            <a:r>
              <a:rPr lang="en-US" sz="3600" dirty="0" smtClean="0">
                <a:solidFill>
                  <a:srgbClr val="000000"/>
                </a:solidFill>
                <a:ea typeface="ＭＳ Ｐゴシック" panose="020B0600070205080204" pitchFamily="34" charset="-128"/>
              </a:rPr>
              <a:t>do </a:t>
            </a:r>
            <a:r>
              <a:rPr lang="en-US" sz="3600" dirty="0" smtClean="0">
                <a:solidFill>
                  <a:srgbClr val="CC3300"/>
                </a:solidFill>
                <a:ea typeface="ＭＳ Ｐゴシック" panose="020B0600070205080204" pitchFamily="34" charset="-128"/>
              </a:rPr>
              <a:t>you</a:t>
            </a:r>
            <a:r>
              <a:rPr lang="en-US" sz="3600" dirty="0" smtClean="0">
                <a:solidFill>
                  <a:srgbClr val="000000"/>
                </a:solidFill>
                <a:ea typeface="ＭＳ Ｐゴシック" panose="020B0600070205080204" pitchFamily="34" charset="-128"/>
              </a:rPr>
              <a:t> think of </a:t>
            </a:r>
            <a:r>
              <a:rPr lang="en-US" sz="3600" u="sng" dirty="0" smtClean="0">
                <a:solidFill>
                  <a:srgbClr val="D02020"/>
                </a:solidFill>
                <a:ea typeface="ＭＳ Ｐゴシック" panose="020B0600070205080204" pitchFamily="34" charset="-128"/>
              </a:rPr>
              <a:t>your</a:t>
            </a:r>
            <a:r>
              <a:rPr lang="en-US" sz="3600" u="sng" dirty="0" smtClean="0">
                <a:ea typeface="ＭＳ Ｐゴシック" panose="020B0600070205080204" pitchFamily="34" charset="-128"/>
              </a:rPr>
              <a:t> </a:t>
            </a:r>
            <a:r>
              <a:rPr lang="en-US" sz="3600" dirty="0" smtClean="0">
                <a:solidFill>
                  <a:schemeClr val="tx1"/>
                </a:solidFill>
                <a:ea typeface="ＭＳ Ｐゴシック" panose="020B0600070205080204" pitchFamily="34" charset="-128"/>
              </a:rPr>
              <a:t>diabetes?</a:t>
            </a:r>
          </a:p>
          <a:p>
            <a:r>
              <a:rPr lang="en-US" sz="3600" dirty="0" smtClean="0">
                <a:solidFill>
                  <a:srgbClr val="000000"/>
                </a:solidFill>
                <a:ea typeface="ＭＳ Ｐゴシック" panose="020B0600070205080204" pitchFamily="34" charset="-128"/>
              </a:rPr>
              <a:t>the best way to communicate with </a:t>
            </a:r>
            <a:r>
              <a:rPr lang="en-US" sz="3600" u="sng" dirty="0" smtClean="0">
                <a:solidFill>
                  <a:srgbClr val="FF0000"/>
                </a:solidFill>
                <a:ea typeface="ＭＳ Ｐゴシック" panose="020B0600070205080204" pitchFamily="34" charset="-128"/>
              </a:rPr>
              <a:t>you</a:t>
            </a:r>
            <a:r>
              <a:rPr lang="en-US" sz="3600" dirty="0" smtClean="0">
                <a:ea typeface="ＭＳ Ｐゴシック" panose="020B0600070205080204" pitchFamily="34" charset="-128"/>
              </a:rPr>
              <a:t>?</a:t>
            </a:r>
          </a:p>
          <a:p>
            <a:r>
              <a:rPr lang="en-US" sz="3600" dirty="0" smtClean="0">
                <a:solidFill>
                  <a:srgbClr val="000000"/>
                </a:solidFill>
                <a:ea typeface="ＭＳ Ｐゴシック" panose="020B0600070205080204" pitchFamily="34" charset="-128"/>
              </a:rPr>
              <a:t>are</a:t>
            </a:r>
            <a:r>
              <a:rPr lang="en-US" sz="3600" dirty="0" smtClean="0">
                <a:ea typeface="ＭＳ Ｐゴシック" panose="020B0600070205080204" pitchFamily="34" charset="-128"/>
              </a:rPr>
              <a:t> </a:t>
            </a:r>
            <a:r>
              <a:rPr lang="en-US" sz="3600" u="sng" dirty="0" smtClean="0">
                <a:solidFill>
                  <a:srgbClr val="D02020"/>
                </a:solidFill>
                <a:ea typeface="ＭＳ Ｐゴシック" panose="020B0600070205080204" pitchFamily="34" charset="-128"/>
              </a:rPr>
              <a:t>your</a:t>
            </a:r>
            <a:r>
              <a:rPr lang="en-US" sz="3600" dirty="0" smtClean="0">
                <a:ea typeface="ＭＳ Ｐゴシック" panose="020B0600070205080204" pitchFamily="34" charset="-128"/>
              </a:rPr>
              <a:t> </a:t>
            </a:r>
            <a:r>
              <a:rPr lang="en-US" sz="3600" dirty="0" smtClean="0">
                <a:solidFill>
                  <a:srgbClr val="000000"/>
                </a:solidFill>
                <a:ea typeface="ＭＳ Ｐゴシック" panose="020B0600070205080204" pitchFamily="34" charset="-128"/>
              </a:rPr>
              <a:t>goals and expectations?</a:t>
            </a:r>
          </a:p>
          <a:p>
            <a:r>
              <a:rPr lang="en-US" sz="3600" dirty="0" smtClean="0">
                <a:solidFill>
                  <a:srgbClr val="000000"/>
                </a:solidFill>
                <a:ea typeface="ＭＳ Ｐゴシック" panose="020B0600070205080204" pitchFamily="34" charset="-128"/>
              </a:rPr>
              <a:t>are</a:t>
            </a:r>
            <a:r>
              <a:rPr lang="en-US" sz="3600" dirty="0" smtClean="0">
                <a:solidFill>
                  <a:srgbClr val="D02020"/>
                </a:solidFill>
                <a:ea typeface="ＭＳ Ｐゴシック" panose="020B0600070205080204" pitchFamily="34" charset="-128"/>
              </a:rPr>
              <a:t> </a:t>
            </a:r>
            <a:r>
              <a:rPr lang="en-US" sz="3600" u="sng" dirty="0" smtClean="0">
                <a:solidFill>
                  <a:srgbClr val="D02020"/>
                </a:solidFill>
                <a:ea typeface="ＭＳ Ｐゴシック" panose="020B0600070205080204" pitchFamily="34" charset="-128"/>
              </a:rPr>
              <a:t>your</a:t>
            </a:r>
            <a:r>
              <a:rPr lang="en-US" sz="3600" dirty="0" smtClean="0">
                <a:ea typeface="ＭＳ Ｐゴシック" panose="020B0600070205080204" pitchFamily="34" charset="-128"/>
              </a:rPr>
              <a:t> </a:t>
            </a:r>
            <a:r>
              <a:rPr lang="en-US" sz="3600" dirty="0" smtClean="0">
                <a:solidFill>
                  <a:srgbClr val="000000"/>
                </a:solidFill>
                <a:ea typeface="ＭＳ Ｐゴシック" panose="020B0600070205080204" pitchFamily="34" charset="-128"/>
              </a:rPr>
              <a:t>Personal beliefs and values?</a:t>
            </a:r>
          </a:p>
          <a:p>
            <a:r>
              <a:rPr lang="en-US" sz="3600" dirty="0" smtClean="0">
                <a:solidFill>
                  <a:srgbClr val="000000"/>
                </a:solidFill>
                <a:ea typeface="ＭＳ Ｐゴシック" panose="020B0600070205080204" pitchFamily="34" charset="-128"/>
              </a:rPr>
              <a:t>ar</a:t>
            </a:r>
            <a:r>
              <a:rPr lang="en-US" sz="3600" dirty="0" smtClean="0">
                <a:ea typeface="ＭＳ Ｐゴシック" panose="020B0600070205080204" pitchFamily="34" charset="-128"/>
              </a:rPr>
              <a:t>e </a:t>
            </a:r>
            <a:r>
              <a:rPr lang="en-US" sz="3600" u="sng" dirty="0" smtClean="0">
                <a:solidFill>
                  <a:srgbClr val="D02020"/>
                </a:solidFill>
                <a:ea typeface="ＭＳ Ｐゴシック" panose="020B0600070205080204" pitchFamily="34" charset="-128"/>
              </a:rPr>
              <a:t>your</a:t>
            </a:r>
            <a:r>
              <a:rPr lang="en-US" sz="3600" dirty="0" smtClean="0">
                <a:ea typeface="ＭＳ Ｐゴシック" panose="020B0600070205080204" pitchFamily="34" charset="-128"/>
              </a:rPr>
              <a:t> </a:t>
            </a:r>
            <a:r>
              <a:rPr lang="en-US" sz="3600" dirty="0" smtClean="0">
                <a:solidFill>
                  <a:srgbClr val="000000"/>
                </a:solidFill>
                <a:ea typeface="ＭＳ Ｐゴシック" panose="020B0600070205080204" pitchFamily="34" charset="-128"/>
              </a:rPr>
              <a:t>Cultural and religious practices?</a:t>
            </a:r>
          </a:p>
          <a:p>
            <a:r>
              <a:rPr lang="en-US" sz="3600" dirty="0" smtClean="0">
                <a:solidFill>
                  <a:srgbClr val="000000"/>
                </a:solidFill>
                <a:ea typeface="ＭＳ Ｐゴシック" panose="020B0600070205080204" pitchFamily="34" charset="-128"/>
              </a:rPr>
              <a:t>How ARE </a:t>
            </a:r>
            <a:r>
              <a:rPr lang="en-US" sz="3600" u="sng" dirty="0" smtClean="0">
                <a:solidFill>
                  <a:srgbClr val="FF0000"/>
                </a:solidFill>
                <a:ea typeface="ＭＳ Ｐゴシック" panose="020B0600070205080204" pitchFamily="34" charset="-128"/>
              </a:rPr>
              <a:t>you feeling </a:t>
            </a:r>
            <a:r>
              <a:rPr lang="en-US" sz="3600" dirty="0" smtClean="0">
                <a:solidFill>
                  <a:srgbClr val="000000"/>
                </a:solidFill>
                <a:ea typeface="ＭＳ Ｐゴシック" panose="020B0600070205080204" pitchFamily="34" charset="-128"/>
              </a:rPr>
              <a:t>about all of this?</a:t>
            </a:r>
          </a:p>
          <a:p>
            <a:endParaRPr lang="en-US" sz="3600" dirty="0" smtClean="0">
              <a:ea typeface="ＭＳ Ｐゴシック" panose="020B0600070205080204" pitchFamily="34" charset="-128"/>
            </a:endParaRPr>
          </a:p>
        </p:txBody>
      </p:sp>
      <p:sp>
        <p:nvSpPr>
          <p:cNvPr id="24580" name="Text Box 7"/>
          <p:cNvSpPr txBox="1">
            <a:spLocks noChangeArrowheads="1"/>
          </p:cNvSpPr>
          <p:nvPr/>
        </p:nvSpPr>
        <p:spPr bwMode="auto">
          <a:xfrm>
            <a:off x="974725" y="341313"/>
            <a:ext cx="7254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Tree>
    <p:custDataLst>
      <p:tags r:id="rId1"/>
    </p:custDataLst>
    <p:extLst>
      <p:ext uri="{BB962C8B-B14F-4D97-AF65-F5344CB8AC3E}">
        <p14:creationId xmlns:p14="http://schemas.microsoft.com/office/powerpoint/2010/main" val="96813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Assessment Factors</a:t>
            </a:r>
            <a:endParaRPr lang="en-US" dirty="0"/>
          </a:p>
        </p:txBody>
      </p:sp>
      <p:sp>
        <p:nvSpPr>
          <p:cNvPr id="5" name="Content Placeholder 4"/>
          <p:cNvSpPr>
            <a:spLocks noGrp="1"/>
          </p:cNvSpPr>
          <p:nvPr>
            <p:ph sz="quarter" idx="1"/>
          </p:nvPr>
        </p:nvSpPr>
        <p:spPr/>
        <p:txBody>
          <a:bodyPr/>
          <a:lstStyle/>
          <a:p>
            <a:r>
              <a:rPr lang="en-US" dirty="0">
                <a:solidFill>
                  <a:srgbClr val="13131D"/>
                </a:solidFill>
                <a:ea typeface="ＭＳ Ｐゴシック" panose="020B0600070205080204" pitchFamily="34" charset="-128"/>
              </a:rPr>
              <a:t>Developmental age and stage</a:t>
            </a:r>
          </a:p>
          <a:p>
            <a:r>
              <a:rPr lang="en-US" dirty="0">
                <a:solidFill>
                  <a:srgbClr val="13131D"/>
                </a:solidFill>
                <a:ea typeface="ＭＳ Ｐゴシック" panose="020B0600070205080204" pitchFamily="34" charset="-128"/>
              </a:rPr>
              <a:t>Finances</a:t>
            </a:r>
          </a:p>
          <a:p>
            <a:r>
              <a:rPr lang="en-US" dirty="0">
                <a:solidFill>
                  <a:srgbClr val="13131D"/>
                </a:solidFill>
                <a:ea typeface="ＭＳ Ｐゴシック" panose="020B0600070205080204" pitchFamily="34" charset="-128"/>
              </a:rPr>
              <a:t>Environment (transportation, location, safety)</a:t>
            </a:r>
          </a:p>
          <a:p>
            <a:endParaRPr lang="en-US" dirty="0"/>
          </a:p>
        </p:txBody>
      </p:sp>
      <p:pic>
        <p:nvPicPr>
          <p:cNvPr id="7" name="Picture 3" descr="trying to learn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tretch>
            <a:fillRect/>
          </a:stretch>
        </p:blipFill>
        <p:spPr>
          <a:xfrm>
            <a:off x="4791076" y="1447800"/>
            <a:ext cx="3759200" cy="2819400"/>
          </a:xfrm>
          <a:noFill/>
        </p:spPr>
      </p:pic>
    </p:spTree>
    <p:custDataLst>
      <p:tags r:id="rId1"/>
    </p:custDataLst>
    <p:extLst>
      <p:ext uri="{BB962C8B-B14F-4D97-AF65-F5344CB8AC3E}">
        <p14:creationId xmlns:p14="http://schemas.microsoft.com/office/powerpoint/2010/main" val="252618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304800"/>
            <a:ext cx="8229600" cy="838200"/>
          </a:xfrm>
        </p:spPr>
        <p:txBody>
          <a:bodyPr anchor="ctr">
            <a:normAutofit/>
          </a:bodyPr>
          <a:lstStyle/>
          <a:p>
            <a:pPr eaLnBrk="1" hangingPunct="1"/>
            <a:r>
              <a:rPr lang="en-US" dirty="0" smtClean="0">
                <a:ea typeface="ＭＳ Ｐゴシック" panose="020B0600070205080204" pitchFamily="34" charset="-128"/>
              </a:rPr>
              <a:t>Assess:  Capabilities/limits</a:t>
            </a:r>
          </a:p>
        </p:txBody>
      </p:sp>
      <p:sp>
        <p:nvSpPr>
          <p:cNvPr id="14339" name="Rectangle 3"/>
          <p:cNvSpPr>
            <a:spLocks noGrp="1" noChangeArrowheads="1"/>
          </p:cNvSpPr>
          <p:nvPr>
            <p:ph idx="1"/>
          </p:nvPr>
        </p:nvSpPr>
        <p:spPr>
          <a:xfrm>
            <a:off x="477078" y="1295400"/>
            <a:ext cx="5542722" cy="4419600"/>
          </a:xfrm>
        </p:spPr>
        <p:txBody>
          <a:bodyPr>
            <a:noAutofit/>
          </a:bodyPr>
          <a:lstStyle/>
          <a:p>
            <a:pPr>
              <a:lnSpc>
                <a:spcPct val="80000"/>
              </a:lnSpc>
              <a:buClr>
                <a:schemeClr val="tx1"/>
              </a:buClr>
            </a:pPr>
            <a:r>
              <a:rPr lang="en-US" sz="3600" dirty="0" smtClean="0">
                <a:solidFill>
                  <a:srgbClr val="13131D"/>
                </a:solidFill>
                <a:ea typeface="ＭＳ Ｐゴシック" panose="020B0600070205080204" pitchFamily="34" charset="-128"/>
              </a:rPr>
              <a:t>Physical: </a:t>
            </a:r>
            <a:endParaRPr lang="en-US" sz="3600" dirty="0">
              <a:solidFill>
                <a:srgbClr val="13131D"/>
              </a:solidFill>
              <a:ea typeface="ＭＳ Ｐゴシック" panose="020B0600070205080204" pitchFamily="34" charset="-128"/>
            </a:endParaRPr>
          </a:p>
          <a:p>
            <a:pPr lvl="1">
              <a:lnSpc>
                <a:spcPct val="80000"/>
              </a:lnSpc>
              <a:buClr>
                <a:schemeClr val="tx1"/>
              </a:buClr>
            </a:pPr>
            <a:r>
              <a:rPr lang="en-US" sz="3200" dirty="0" smtClean="0">
                <a:solidFill>
                  <a:srgbClr val="13131D"/>
                </a:solidFill>
                <a:ea typeface="ＭＳ Ｐゴシック" panose="020B0600070205080204" pitchFamily="34" charset="-128"/>
              </a:rPr>
              <a:t>Visual/ hearing/ , psycho-motor, meter, group environ, injection</a:t>
            </a:r>
          </a:p>
          <a:p>
            <a:pPr>
              <a:lnSpc>
                <a:spcPct val="80000"/>
              </a:lnSpc>
            </a:pPr>
            <a:r>
              <a:rPr lang="en-US" sz="3600" dirty="0" smtClean="0">
                <a:ea typeface="ＭＳ Ｐゴシック" panose="020B0600070205080204" pitchFamily="34" charset="-128"/>
              </a:rPr>
              <a:t>Substance Abuse</a:t>
            </a:r>
          </a:p>
          <a:p>
            <a:pPr lvl="1">
              <a:lnSpc>
                <a:spcPct val="80000"/>
              </a:lnSpc>
            </a:pPr>
            <a:r>
              <a:rPr lang="en-US" sz="3200" dirty="0" smtClean="0">
                <a:ea typeface="ＭＳ Ｐゴシック" panose="020B0600070205080204" pitchFamily="34" charset="-128"/>
              </a:rPr>
              <a:t>Alcohol, tobacco, caffeine, illicit drugs</a:t>
            </a:r>
          </a:p>
          <a:p>
            <a:pPr>
              <a:lnSpc>
                <a:spcPct val="80000"/>
              </a:lnSpc>
            </a:pPr>
            <a:r>
              <a:rPr lang="en-US" sz="3600" dirty="0" smtClean="0">
                <a:ea typeface="ＭＳ Ｐゴシック" panose="020B0600070205080204" pitchFamily="34" charset="-128"/>
              </a:rPr>
              <a:t>Support System, who, when, where</a:t>
            </a:r>
            <a:r>
              <a:rPr lang="en-US" sz="3600" u="sng" dirty="0" smtClean="0">
                <a:ea typeface="ＭＳ Ｐゴシック" panose="020B0600070205080204" pitchFamily="34" charset="-128"/>
              </a:rPr>
              <a:t>…)</a:t>
            </a:r>
          </a:p>
        </p:txBody>
      </p:sp>
      <p:pic>
        <p:nvPicPr>
          <p:cNvPr id="2" name="Picture 1"/>
          <p:cNvPicPr>
            <a:picLocks noChangeAspect="1"/>
          </p:cNvPicPr>
          <p:nvPr/>
        </p:nvPicPr>
        <p:blipFill>
          <a:blip r:embed="rId3"/>
          <a:stretch>
            <a:fillRect/>
          </a:stretch>
        </p:blipFill>
        <p:spPr>
          <a:xfrm>
            <a:off x="5895975" y="1372942"/>
            <a:ext cx="2790825" cy="4362450"/>
          </a:xfrm>
          <a:prstGeom prst="rect">
            <a:avLst/>
          </a:prstGeom>
        </p:spPr>
      </p:pic>
    </p:spTree>
    <p:custDataLst>
      <p:tags r:id="rId1"/>
    </p:custDataLst>
    <p:extLst>
      <p:ext uri="{BB962C8B-B14F-4D97-AF65-F5344CB8AC3E}">
        <p14:creationId xmlns:p14="http://schemas.microsoft.com/office/powerpoint/2010/main" val="417610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28600"/>
            <a:ext cx="8229600" cy="990600"/>
          </a:xfrm>
        </p:spPr>
        <p:txBody>
          <a:bodyPr anchor="ctr">
            <a:normAutofit/>
          </a:bodyPr>
          <a:lstStyle/>
          <a:p>
            <a:pPr eaLnBrk="1" hangingPunct="1"/>
            <a:r>
              <a:rPr lang="en-US" sz="4000" dirty="0" smtClean="0">
                <a:ea typeface="ＭＳ Ｐゴシック" panose="020B0600070205080204" pitchFamily="34" charset="-128"/>
              </a:rPr>
              <a:t>*Social Support Assessment Tool </a:t>
            </a:r>
          </a:p>
        </p:txBody>
      </p:sp>
      <p:sp>
        <p:nvSpPr>
          <p:cNvPr id="26627" name="Rectangle 3"/>
          <p:cNvSpPr>
            <a:spLocks noGrp="1" noChangeArrowheads="1"/>
          </p:cNvSpPr>
          <p:nvPr>
            <p:ph idx="1"/>
          </p:nvPr>
        </p:nvSpPr>
        <p:spPr>
          <a:xfrm>
            <a:off x="457200" y="1371600"/>
            <a:ext cx="8686800" cy="4533900"/>
          </a:xfrm>
        </p:spPr>
        <p:txBody>
          <a:bodyPr>
            <a:normAutofit lnSpcReduction="10000"/>
          </a:bodyPr>
          <a:lstStyle/>
          <a:p>
            <a:pPr eaLnBrk="1" hangingPunct="1">
              <a:lnSpc>
                <a:spcPct val="90000"/>
              </a:lnSpc>
              <a:buFont typeface="Wingdings" panose="05000000000000000000" pitchFamily="2" charset="2"/>
              <a:buNone/>
            </a:pPr>
            <a:r>
              <a:rPr lang="en-US" sz="4000" u="sng" dirty="0" smtClean="0">
                <a:solidFill>
                  <a:srgbClr val="CC3300"/>
                </a:solidFill>
                <a:ea typeface="ＭＳ Ｐゴシック" panose="020B0600070205080204" pitchFamily="34" charset="-128"/>
              </a:rPr>
              <a:t>Who helps you</a:t>
            </a:r>
            <a:r>
              <a:rPr lang="en-US" sz="4000" dirty="0" smtClean="0">
                <a:solidFill>
                  <a:srgbClr val="CC3300"/>
                </a:solidFill>
                <a:ea typeface="ＭＳ Ｐゴシック" panose="020B0600070205080204" pitchFamily="34" charset="-128"/>
              </a:rPr>
              <a:t>?</a:t>
            </a:r>
            <a:r>
              <a:rPr lang="en-US" sz="4000" dirty="0" smtClean="0">
                <a:solidFill>
                  <a:srgbClr val="13131D"/>
                </a:solidFill>
                <a:ea typeface="ＭＳ Ｐゴシック" panose="020B0600070205080204" pitchFamily="34" charset="-128"/>
              </a:rPr>
              <a:t> </a:t>
            </a:r>
          </a:p>
          <a:p>
            <a:pPr>
              <a:lnSpc>
                <a:spcPct val="90000"/>
              </a:lnSpc>
            </a:pPr>
            <a:r>
              <a:rPr lang="en-US" sz="3600" dirty="0" smtClean="0">
                <a:solidFill>
                  <a:schemeClr val="tx1"/>
                </a:solidFill>
                <a:ea typeface="ＭＳ Ｐゴシック" panose="020B0600070205080204" pitchFamily="34" charset="-128"/>
              </a:rPr>
              <a:t>With practical or emotional support ?</a:t>
            </a:r>
          </a:p>
          <a:p>
            <a:pPr>
              <a:lnSpc>
                <a:spcPct val="90000"/>
              </a:lnSpc>
            </a:pPr>
            <a:r>
              <a:rPr lang="en-US" sz="3600" u="sng" dirty="0" smtClean="0">
                <a:solidFill>
                  <a:srgbClr val="CC3300"/>
                </a:solidFill>
                <a:ea typeface="ＭＳ Ｐゴシック" panose="020B0600070205080204" pitchFamily="34" charset="-128"/>
              </a:rPr>
              <a:t>Who</a:t>
            </a:r>
            <a:r>
              <a:rPr lang="en-US" sz="3600" dirty="0" smtClean="0">
                <a:ea typeface="ＭＳ Ｐゴシック" panose="020B0600070205080204" pitchFamily="34" charset="-128"/>
              </a:rPr>
              <a:t> </a:t>
            </a:r>
            <a:r>
              <a:rPr lang="en-US" sz="3600" dirty="0" smtClean="0">
                <a:solidFill>
                  <a:srgbClr val="000000"/>
                </a:solidFill>
                <a:ea typeface="ＭＳ Ｐゴシック" panose="020B0600070205080204" pitchFamily="34" charset="-128"/>
              </a:rPr>
              <a:t>makes it harder?</a:t>
            </a:r>
          </a:p>
          <a:p>
            <a:pPr>
              <a:lnSpc>
                <a:spcPct val="90000"/>
              </a:lnSpc>
            </a:pPr>
            <a:r>
              <a:rPr lang="en-US" sz="3600" dirty="0" smtClean="0">
                <a:solidFill>
                  <a:srgbClr val="000000"/>
                </a:solidFill>
                <a:ea typeface="ＭＳ Ｐゴシック" panose="020B0600070205080204" pitchFamily="34" charset="-128"/>
              </a:rPr>
              <a:t>What would </a:t>
            </a:r>
            <a:r>
              <a:rPr lang="en-US" sz="3600" u="sng" dirty="0" smtClean="0">
                <a:solidFill>
                  <a:srgbClr val="CC3300"/>
                </a:solidFill>
                <a:ea typeface="ＭＳ Ｐゴシック" panose="020B0600070205080204" pitchFamily="34" charset="-128"/>
              </a:rPr>
              <a:t>you like</a:t>
            </a:r>
            <a:r>
              <a:rPr lang="en-US" sz="3600" dirty="0" smtClean="0">
                <a:ea typeface="ＭＳ Ｐゴシック" panose="020B0600070205080204" pitchFamily="34" charset="-128"/>
              </a:rPr>
              <a:t> </a:t>
            </a:r>
            <a:r>
              <a:rPr lang="en-US" sz="3600" dirty="0" smtClean="0">
                <a:solidFill>
                  <a:srgbClr val="000000"/>
                </a:solidFill>
                <a:ea typeface="ＭＳ Ｐゴシック" panose="020B0600070205080204" pitchFamily="34" charset="-128"/>
              </a:rPr>
              <a:t>in support for day-to-day?</a:t>
            </a:r>
          </a:p>
          <a:p>
            <a:pPr>
              <a:lnSpc>
                <a:spcPct val="90000"/>
              </a:lnSpc>
            </a:pPr>
            <a:r>
              <a:rPr lang="en-US" sz="3600" dirty="0" smtClean="0">
                <a:solidFill>
                  <a:srgbClr val="000000"/>
                </a:solidFill>
                <a:ea typeface="ＭＳ Ｐゴシック" panose="020B0600070205080204" pitchFamily="34" charset="-128"/>
              </a:rPr>
              <a:t>One thing </a:t>
            </a:r>
            <a:r>
              <a:rPr lang="en-US" sz="3600" u="sng" dirty="0" smtClean="0">
                <a:solidFill>
                  <a:srgbClr val="CC3300"/>
                </a:solidFill>
                <a:ea typeface="ＭＳ Ｐゴシック" panose="020B0600070205080204" pitchFamily="34" charset="-128"/>
              </a:rPr>
              <a:t>you could do</a:t>
            </a:r>
            <a:r>
              <a:rPr lang="en-US" sz="3600" dirty="0" smtClean="0">
                <a:ea typeface="ＭＳ Ｐゴシック" panose="020B0600070205080204" pitchFamily="34" charset="-128"/>
              </a:rPr>
              <a:t> </a:t>
            </a:r>
            <a:r>
              <a:rPr lang="en-US" sz="3600" dirty="0" smtClean="0">
                <a:solidFill>
                  <a:srgbClr val="000000"/>
                </a:solidFill>
                <a:ea typeface="ＭＳ Ｐゴシック" panose="020B0600070205080204" pitchFamily="34" charset="-128"/>
              </a:rPr>
              <a:t>so you will get the support?</a:t>
            </a:r>
          </a:p>
          <a:p>
            <a:pPr>
              <a:lnSpc>
                <a:spcPct val="90000"/>
              </a:lnSpc>
            </a:pPr>
            <a:r>
              <a:rPr lang="en-US" sz="3600" dirty="0" smtClean="0">
                <a:solidFill>
                  <a:srgbClr val="000000"/>
                </a:solidFill>
                <a:ea typeface="ＭＳ Ｐゴシック" panose="020B0600070205080204" pitchFamily="34" charset="-128"/>
              </a:rPr>
              <a:t>What</a:t>
            </a:r>
            <a:r>
              <a:rPr lang="en-US" sz="3600" dirty="0" smtClean="0">
                <a:ea typeface="ＭＳ Ｐゴシック" panose="020B0600070205080204" pitchFamily="34" charset="-128"/>
              </a:rPr>
              <a:t> </a:t>
            </a:r>
            <a:r>
              <a:rPr lang="en-US" sz="3600" u="sng" dirty="0" smtClean="0">
                <a:solidFill>
                  <a:srgbClr val="CC3300"/>
                </a:solidFill>
                <a:ea typeface="ＭＳ Ｐゴシック" panose="020B0600070205080204" pitchFamily="34" charset="-128"/>
              </a:rPr>
              <a:t>can I do</a:t>
            </a:r>
            <a:r>
              <a:rPr lang="en-US" sz="3600" dirty="0" smtClean="0">
                <a:ea typeface="ＭＳ Ｐゴシック" panose="020B0600070205080204" pitchFamily="34" charset="-128"/>
              </a:rPr>
              <a:t> </a:t>
            </a:r>
            <a:r>
              <a:rPr lang="en-US" sz="3600" dirty="0" smtClean="0">
                <a:solidFill>
                  <a:srgbClr val="000000"/>
                </a:solidFill>
                <a:ea typeface="ＭＳ Ｐゴシック" panose="020B0600070205080204" pitchFamily="34" charset="-128"/>
              </a:rPr>
              <a:t>to help you get the support you want?</a:t>
            </a:r>
          </a:p>
          <a:p>
            <a:pPr eaLnBrk="1" hangingPunct="1">
              <a:lnSpc>
                <a:spcPct val="90000"/>
              </a:lnSpc>
              <a:buFont typeface="Wingdings" panose="05000000000000000000" pitchFamily="2" charset="2"/>
              <a:buBlip>
                <a:blip r:embed="rId3"/>
              </a:buBlip>
            </a:pPr>
            <a:endParaRPr lang="en-US" sz="4800" dirty="0" smtClean="0">
              <a:solidFill>
                <a:srgbClr val="FFFF66"/>
              </a:solidFill>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143594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52400"/>
            <a:ext cx="8229600" cy="1295400"/>
          </a:xfrm>
        </p:spPr>
        <p:txBody>
          <a:bodyPr anchor="ctr">
            <a:normAutofit/>
          </a:bodyPr>
          <a:lstStyle/>
          <a:p>
            <a:pPr eaLnBrk="1" hangingPunct="1"/>
            <a:r>
              <a:rPr lang="en-US" dirty="0" smtClean="0">
                <a:ea typeface="ＭＳ Ｐゴシック" panose="020B0600070205080204" pitchFamily="34" charset="-128"/>
              </a:rPr>
              <a:t>Types of Social Support</a:t>
            </a:r>
            <a:br>
              <a:rPr lang="en-US" dirty="0" smtClean="0">
                <a:ea typeface="ＭＳ Ｐゴシック" panose="020B0600070205080204" pitchFamily="34" charset="-128"/>
              </a:rPr>
            </a:br>
            <a:r>
              <a:rPr lang="en-US" sz="3100" dirty="0" smtClean="0">
                <a:ea typeface="ＭＳ Ｐゴシック" panose="020B0600070205080204" pitchFamily="34" charset="-128"/>
              </a:rPr>
              <a:t>(virtual or live)</a:t>
            </a:r>
            <a:endParaRPr lang="en-US" sz="1800" dirty="0" smtClean="0">
              <a:ea typeface="ＭＳ Ｐゴシック" panose="020B0600070205080204" pitchFamily="34" charset="-128"/>
            </a:endParaRPr>
          </a:p>
        </p:txBody>
      </p:sp>
      <p:sp>
        <p:nvSpPr>
          <p:cNvPr id="28675" name="Rectangle 3"/>
          <p:cNvSpPr>
            <a:spLocks noGrp="1" noChangeArrowheads="1"/>
          </p:cNvSpPr>
          <p:nvPr>
            <p:ph sz="half" idx="1"/>
          </p:nvPr>
        </p:nvSpPr>
        <p:spPr>
          <a:xfrm>
            <a:off x="609600" y="1716157"/>
            <a:ext cx="3886200" cy="3962400"/>
          </a:xfrm>
        </p:spPr>
        <p:txBody>
          <a:bodyPr>
            <a:noAutofit/>
          </a:bodyPr>
          <a:lstStyle/>
          <a:p>
            <a:r>
              <a:rPr lang="en-US" sz="2800" b="1" u="sng" dirty="0" smtClean="0">
                <a:solidFill>
                  <a:srgbClr val="13131D"/>
                </a:solidFill>
                <a:ea typeface="ＭＳ Ｐゴシック" panose="020B0600070205080204" pitchFamily="34" charset="-128"/>
              </a:rPr>
              <a:t>Emotional support</a:t>
            </a:r>
          </a:p>
          <a:p>
            <a:pPr lvl="1" eaLnBrk="1" hangingPunct="1">
              <a:buFont typeface="Wingdings" panose="05000000000000000000" pitchFamily="2" charset="2"/>
              <a:buChar char="n"/>
            </a:pPr>
            <a:r>
              <a:rPr lang="en-US" sz="2800" dirty="0" smtClean="0">
                <a:solidFill>
                  <a:srgbClr val="13131D"/>
                </a:solidFill>
                <a:ea typeface="ＭＳ Ｐゴシック" panose="020B0600070205080204" pitchFamily="34" charset="-128"/>
              </a:rPr>
              <a:t>Caring, empathy, love, trust----most importan</a:t>
            </a:r>
            <a:r>
              <a:rPr lang="en-US" sz="2800" dirty="0" smtClean="0">
                <a:ea typeface="ＭＳ Ｐゴシック" panose="020B0600070205080204" pitchFamily="34" charset="-128"/>
              </a:rPr>
              <a:t>t  </a:t>
            </a:r>
          </a:p>
          <a:p>
            <a:pPr marL="274320" lvl="1" indent="0" eaLnBrk="1" hangingPunct="1">
              <a:buNone/>
            </a:pPr>
            <a:r>
              <a:rPr lang="en-US" sz="2800" dirty="0">
                <a:ea typeface="ＭＳ Ｐゴシック" panose="020B0600070205080204" pitchFamily="34" charset="-128"/>
              </a:rPr>
              <a:t> </a:t>
            </a:r>
            <a:r>
              <a:rPr lang="en-US" sz="2800" dirty="0" smtClean="0">
                <a:ea typeface="ＭＳ Ｐゴシック" panose="020B0600070205080204" pitchFamily="34" charset="-128"/>
              </a:rPr>
              <a:t>  ( </a:t>
            </a:r>
            <a:r>
              <a:rPr lang="en-US" sz="2800" dirty="0" smtClean="0">
                <a:solidFill>
                  <a:srgbClr val="D02020"/>
                </a:solidFill>
                <a:ea typeface="ＭＳ Ｐゴシック" panose="020B0600070205080204" pitchFamily="34" charset="-128"/>
              </a:rPr>
              <a:t>perceived </a:t>
            </a:r>
            <a:r>
              <a:rPr lang="en-US" sz="2800" dirty="0" smtClean="0">
                <a:ea typeface="ＭＳ Ｐゴシック" panose="020B0600070205080204" pitchFamily="34" charset="-128"/>
              </a:rPr>
              <a:t>)</a:t>
            </a:r>
          </a:p>
          <a:p>
            <a:r>
              <a:rPr lang="en-US" sz="2800" b="1" u="sng" dirty="0" smtClean="0">
                <a:solidFill>
                  <a:srgbClr val="13131D"/>
                </a:solidFill>
                <a:ea typeface="ＭＳ Ｐゴシック" panose="020B0600070205080204" pitchFamily="34" charset="-128"/>
              </a:rPr>
              <a:t>Informational support</a:t>
            </a:r>
          </a:p>
          <a:p>
            <a:pPr lvl="1" eaLnBrk="1" hangingPunct="1">
              <a:buFont typeface="Wingdings" panose="05000000000000000000" pitchFamily="2" charset="2"/>
              <a:buChar char="n"/>
            </a:pPr>
            <a:r>
              <a:rPr lang="en-US" sz="2800" dirty="0" smtClean="0">
                <a:solidFill>
                  <a:srgbClr val="13131D"/>
                </a:solidFill>
                <a:ea typeface="ＭＳ Ｐゴシック" panose="020B0600070205080204" pitchFamily="34" charset="-128"/>
              </a:rPr>
              <a:t>provided during time of stress-problem solving, chat, blog, apps</a:t>
            </a:r>
          </a:p>
          <a:p>
            <a:endParaRPr lang="en-US" sz="2800" dirty="0" smtClean="0">
              <a:ea typeface="ＭＳ Ｐゴシック" panose="020B0600070205080204" pitchFamily="34" charset="-128"/>
            </a:endParaRPr>
          </a:p>
        </p:txBody>
      </p:sp>
      <p:sp>
        <p:nvSpPr>
          <p:cNvPr id="28676" name="Rectangle 4"/>
          <p:cNvSpPr>
            <a:spLocks noGrp="1" noChangeArrowheads="1"/>
          </p:cNvSpPr>
          <p:nvPr>
            <p:ph sz="half" idx="2"/>
          </p:nvPr>
        </p:nvSpPr>
        <p:spPr>
          <a:xfrm>
            <a:off x="4793974" y="1849507"/>
            <a:ext cx="3886200" cy="3695700"/>
          </a:xfrm>
        </p:spPr>
        <p:txBody>
          <a:bodyPr>
            <a:normAutofit lnSpcReduction="10000"/>
          </a:bodyPr>
          <a:lstStyle/>
          <a:p>
            <a:r>
              <a:rPr lang="en-US" sz="2800" b="1" u="sng" dirty="0" smtClean="0">
                <a:solidFill>
                  <a:srgbClr val="13131D"/>
                </a:solidFill>
                <a:ea typeface="ＭＳ Ｐゴシック" panose="020B0600070205080204" pitchFamily="34" charset="-128"/>
              </a:rPr>
              <a:t>Instrumental support</a:t>
            </a:r>
          </a:p>
          <a:p>
            <a:pPr lvl="1" eaLnBrk="1" hangingPunct="1">
              <a:buFont typeface="Wingdings" panose="05000000000000000000" pitchFamily="2" charset="2"/>
              <a:buChar char="n"/>
            </a:pPr>
            <a:r>
              <a:rPr lang="en-US" sz="2800" dirty="0" smtClean="0">
                <a:solidFill>
                  <a:srgbClr val="13131D"/>
                </a:solidFill>
                <a:ea typeface="ＭＳ Ｐゴシック" panose="020B0600070205080204" pitchFamily="34" charset="-128"/>
              </a:rPr>
              <a:t>goods/services--- “help” / Apps</a:t>
            </a:r>
          </a:p>
          <a:p>
            <a:pPr lvl="1" eaLnBrk="1" hangingPunct="1">
              <a:buFont typeface="Wingdings" panose="05000000000000000000" pitchFamily="2" charset="2"/>
              <a:buChar char="n"/>
            </a:pPr>
            <a:endParaRPr lang="en-US" sz="2800" dirty="0" smtClean="0">
              <a:solidFill>
                <a:srgbClr val="13131D"/>
              </a:solidFill>
              <a:ea typeface="ＭＳ Ｐゴシック" panose="020B0600070205080204" pitchFamily="34" charset="-128"/>
            </a:endParaRPr>
          </a:p>
          <a:p>
            <a:pPr lvl="1" eaLnBrk="1" hangingPunct="1">
              <a:buFont typeface="Wingdings" panose="05000000000000000000" pitchFamily="2" charset="2"/>
              <a:buChar char="n"/>
            </a:pPr>
            <a:endParaRPr lang="en-US" sz="2800" dirty="0" smtClean="0">
              <a:solidFill>
                <a:srgbClr val="13131D"/>
              </a:solidFill>
              <a:ea typeface="ＭＳ Ｐゴシック" panose="020B0600070205080204" pitchFamily="34" charset="-128"/>
            </a:endParaRPr>
          </a:p>
          <a:p>
            <a:r>
              <a:rPr lang="en-US" sz="2800" b="1" u="sng" dirty="0" err="1" smtClean="0">
                <a:solidFill>
                  <a:srgbClr val="13131D"/>
                </a:solidFill>
                <a:ea typeface="ＭＳ Ｐゴシック" panose="020B0600070205080204" pitchFamily="34" charset="-128"/>
              </a:rPr>
              <a:t>Affirmational</a:t>
            </a:r>
            <a:r>
              <a:rPr lang="en-US" sz="2800" b="1" u="sng" dirty="0" smtClean="0">
                <a:solidFill>
                  <a:srgbClr val="13131D"/>
                </a:solidFill>
                <a:ea typeface="ＭＳ Ｐゴシック" panose="020B0600070205080204" pitchFamily="34" charset="-128"/>
              </a:rPr>
              <a:t> support</a:t>
            </a:r>
          </a:p>
          <a:p>
            <a:pPr lvl="1" eaLnBrk="1" hangingPunct="1">
              <a:buFont typeface="Wingdings" panose="05000000000000000000" pitchFamily="2" charset="2"/>
              <a:buChar char="n"/>
            </a:pPr>
            <a:r>
              <a:rPr lang="en-US" sz="2800" dirty="0" smtClean="0">
                <a:solidFill>
                  <a:srgbClr val="13131D"/>
                </a:solidFill>
                <a:ea typeface="ＭＳ Ｐゴシック" panose="020B0600070205080204" pitchFamily="34" charset="-128"/>
              </a:rPr>
              <a:t>affirming acts or statements</a:t>
            </a:r>
          </a:p>
          <a:p>
            <a:endParaRPr lang="en-US" sz="2800" dirty="0" smtClean="0">
              <a:ea typeface="ＭＳ Ｐゴシック" panose="020B0600070205080204" pitchFamily="34" charset="-128"/>
            </a:endParaRPr>
          </a:p>
        </p:txBody>
      </p:sp>
      <p:graphicFrame>
        <p:nvGraphicFramePr>
          <p:cNvPr id="35845" name="Object 2"/>
          <p:cNvGraphicFramePr>
            <a:graphicFrameLocks noChangeAspect="1"/>
          </p:cNvGraphicFramePr>
          <p:nvPr>
            <p:extLst/>
          </p:nvPr>
        </p:nvGraphicFramePr>
        <p:xfrm>
          <a:off x="6934200" y="420757"/>
          <a:ext cx="1268413" cy="1295400"/>
        </p:xfrm>
        <a:graphic>
          <a:graphicData uri="http://schemas.openxmlformats.org/presentationml/2006/ole">
            <mc:AlternateContent xmlns:mc="http://schemas.openxmlformats.org/markup-compatibility/2006">
              <mc:Choice xmlns:v="urn:schemas-microsoft-com:vml" Requires="v">
                <p:oleObj spid="_x0000_s84995" name="Clip" r:id="rId5" imgW="1474927" imgH="1506931" progId="">
                  <p:embed/>
                </p:oleObj>
              </mc:Choice>
              <mc:Fallback>
                <p:oleObj name="Clip" r:id="rId5" imgW="1474927" imgH="1506931"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20757"/>
                        <a:ext cx="1268413" cy="12954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94111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additive="base">
                                        <p:cTn id="7" dur="1000" fill="hold"/>
                                        <p:tgtEl>
                                          <p:spTgt spid="35845"/>
                                        </p:tgtEl>
                                        <p:attrNameLst>
                                          <p:attrName>ppt_x</p:attrName>
                                        </p:attrNameLst>
                                      </p:cBhvr>
                                      <p:tavLst>
                                        <p:tav tm="0">
                                          <p:val>
                                            <p:strVal val="1+#ppt_w/2"/>
                                          </p:val>
                                        </p:tav>
                                        <p:tav tm="100000">
                                          <p:val>
                                            <p:strVal val="#ppt_x"/>
                                          </p:val>
                                        </p:tav>
                                      </p:tavLst>
                                    </p:anim>
                                    <p:anim calcmode="lin" valueType="num">
                                      <p:cBhvr additive="base">
                                        <p:cTn id="8" dur="1000" fill="hold"/>
                                        <p:tgtEl>
                                          <p:spTgt spid="358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304800"/>
            <a:ext cx="8229600" cy="990600"/>
          </a:xfrm>
        </p:spPr>
        <p:txBody>
          <a:bodyPr anchor="ctr"/>
          <a:lstStyle/>
          <a:p>
            <a:pPr eaLnBrk="1" hangingPunct="1"/>
            <a:r>
              <a:rPr lang="en-US" dirty="0" smtClean="0">
                <a:ea typeface="ＭＳ Ｐゴシック" panose="020B0600070205080204" pitchFamily="34" charset="-128"/>
              </a:rPr>
              <a:t>Assess: Learning Style:</a:t>
            </a:r>
          </a:p>
        </p:txBody>
      </p:sp>
      <p:sp>
        <p:nvSpPr>
          <p:cNvPr id="21507" name="Rectangle 3"/>
          <p:cNvSpPr>
            <a:spLocks noGrp="1" noChangeArrowheads="1"/>
          </p:cNvSpPr>
          <p:nvPr>
            <p:ph idx="1"/>
          </p:nvPr>
        </p:nvSpPr>
        <p:spPr>
          <a:xfrm>
            <a:off x="457200" y="1447800"/>
            <a:ext cx="3657600" cy="4419600"/>
          </a:xfrm>
        </p:spPr>
        <p:txBody>
          <a:bodyPr>
            <a:normAutofit/>
          </a:bodyPr>
          <a:lstStyle/>
          <a:p>
            <a:r>
              <a:rPr lang="en-US" sz="4000" dirty="0" smtClean="0">
                <a:solidFill>
                  <a:srgbClr val="13131D"/>
                </a:solidFill>
                <a:ea typeface="ＭＳ Ｐゴシック" panose="020B0600070205080204" pitchFamily="34" charset="-128"/>
              </a:rPr>
              <a:t>Method: read, listen, discuss</a:t>
            </a:r>
          </a:p>
          <a:p>
            <a:pPr lvl="1"/>
            <a:r>
              <a:rPr lang="en-US" sz="2800" u="sng" dirty="0" smtClean="0">
                <a:solidFill>
                  <a:srgbClr val="13131D"/>
                </a:solidFill>
                <a:ea typeface="ＭＳ Ｐゴシック" panose="020B0600070205080204" pitchFamily="34" charset="-128"/>
              </a:rPr>
              <a:t>Sensors</a:t>
            </a:r>
            <a:r>
              <a:rPr lang="en-US" sz="2800" dirty="0" smtClean="0">
                <a:solidFill>
                  <a:srgbClr val="13131D"/>
                </a:solidFill>
                <a:ea typeface="ＭＳ Ｐゴシック" panose="020B0600070205080204" pitchFamily="34" charset="-128"/>
              </a:rPr>
              <a:t>: problem solving: demo.</a:t>
            </a:r>
          </a:p>
          <a:p>
            <a:pPr lvl="1"/>
            <a:r>
              <a:rPr lang="en-US" sz="2800" u="sng" dirty="0" smtClean="0">
                <a:solidFill>
                  <a:srgbClr val="13131D"/>
                </a:solidFill>
                <a:ea typeface="ＭＳ Ｐゴシック" panose="020B0600070205080204" pitchFamily="34" charset="-128"/>
              </a:rPr>
              <a:t>Feelers</a:t>
            </a:r>
            <a:r>
              <a:rPr lang="en-US" sz="2800" dirty="0" smtClean="0">
                <a:solidFill>
                  <a:srgbClr val="13131D"/>
                </a:solidFill>
                <a:ea typeface="ＭＳ Ｐゴシック" panose="020B0600070205080204" pitchFamily="34" charset="-128"/>
              </a:rPr>
              <a:t>: listening, discussion</a:t>
            </a:r>
          </a:p>
          <a:p>
            <a:pPr lvl="1"/>
            <a:r>
              <a:rPr lang="en-US" sz="2800" u="sng" dirty="0" smtClean="0">
                <a:solidFill>
                  <a:srgbClr val="13131D"/>
                </a:solidFill>
                <a:ea typeface="ＭＳ Ｐゴシック" panose="020B0600070205080204" pitchFamily="34" charset="-128"/>
              </a:rPr>
              <a:t>Thinkers</a:t>
            </a:r>
            <a:r>
              <a:rPr lang="en-US" sz="2800" dirty="0" smtClean="0">
                <a:solidFill>
                  <a:srgbClr val="13131D"/>
                </a:solidFill>
                <a:ea typeface="ＭＳ Ｐゴシック" panose="020B0600070205080204" pitchFamily="34" charset="-128"/>
              </a:rPr>
              <a:t>: Facts…lecture</a:t>
            </a:r>
          </a:p>
          <a:p>
            <a:pPr lvl="1" eaLnBrk="1" hangingPunct="1">
              <a:buFont typeface="Wingdings" panose="05000000000000000000" pitchFamily="2" charset="2"/>
              <a:buChar char="n"/>
            </a:pPr>
            <a:endParaRPr lang="en-US" sz="2400" dirty="0" smtClean="0">
              <a:solidFill>
                <a:srgbClr val="13131D"/>
              </a:solidFill>
              <a:ea typeface="ＭＳ Ｐゴシック" panose="020B0600070205080204" pitchFamily="34" charset="-128"/>
            </a:endParaRPr>
          </a:p>
          <a:p>
            <a:pPr lvl="1"/>
            <a:endParaRPr lang="en-US" dirty="0" smtClean="0">
              <a:solidFill>
                <a:srgbClr val="13131D"/>
              </a:solidFill>
              <a:ea typeface="ＭＳ Ｐゴシック" panose="020B0600070205080204" pitchFamily="34" charset="-128"/>
            </a:endParaRPr>
          </a:p>
        </p:txBody>
      </p:sp>
      <p:pic>
        <p:nvPicPr>
          <p:cNvPr id="2" name="Picture 1"/>
          <p:cNvPicPr>
            <a:picLocks noChangeAspect="1"/>
          </p:cNvPicPr>
          <p:nvPr/>
        </p:nvPicPr>
        <p:blipFill>
          <a:blip r:embed="rId3"/>
          <a:stretch>
            <a:fillRect/>
          </a:stretch>
        </p:blipFill>
        <p:spPr>
          <a:xfrm>
            <a:off x="4306148" y="1447800"/>
            <a:ext cx="4399970" cy="3505200"/>
          </a:xfrm>
          <a:prstGeom prst="rect">
            <a:avLst/>
          </a:prstGeom>
        </p:spPr>
      </p:pic>
    </p:spTree>
    <p:custDataLst>
      <p:tags r:id="rId1"/>
    </p:custDataLst>
    <p:extLst>
      <p:ext uri="{BB962C8B-B14F-4D97-AF65-F5344CB8AC3E}">
        <p14:creationId xmlns:p14="http://schemas.microsoft.com/office/powerpoint/2010/main" val="389814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slide(fromBottom)">
                                      <p:cBhvr>
                                        <p:cTn id="7" dur="500"/>
                                        <p:tgtEl>
                                          <p:spTgt spid="21507">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1507">
                                            <p:txEl>
                                              <p:pRg st="1" end="1"/>
                                            </p:txEl>
                                          </p:spTgt>
                                        </p:tgtEl>
                                        <p:attrNameLst>
                                          <p:attrName>style.visibility</p:attrName>
                                        </p:attrNameLst>
                                      </p:cBhvr>
                                      <p:to>
                                        <p:strVal val="visible"/>
                                      </p:to>
                                    </p:set>
                                    <p:animEffect transition="in" filter="slide(fromBottom)">
                                      <p:cBhvr>
                                        <p:cTn id="10" dur="500"/>
                                        <p:tgtEl>
                                          <p:spTgt spid="21507">
                                            <p:txEl>
                                              <p:pRg st="1" end="1"/>
                                            </p:txEl>
                                          </p:spTgt>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21507">
                                            <p:txEl>
                                              <p:pRg st="2" end="2"/>
                                            </p:txEl>
                                          </p:spTgt>
                                        </p:tgtEl>
                                        <p:attrNameLst>
                                          <p:attrName>style.visibility</p:attrName>
                                        </p:attrNameLst>
                                      </p:cBhvr>
                                      <p:to>
                                        <p:strVal val="visible"/>
                                      </p:to>
                                    </p:set>
                                    <p:animEffect transition="in" filter="slide(fromBottom)">
                                      <p:cBhvr>
                                        <p:cTn id="13" dur="500"/>
                                        <p:tgtEl>
                                          <p:spTgt spid="21507">
                                            <p:txEl>
                                              <p:pRg st="2" end="2"/>
                                            </p:txEl>
                                          </p:spTgt>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1507">
                                            <p:txEl>
                                              <p:pRg st="3" end="3"/>
                                            </p:txEl>
                                          </p:spTgt>
                                        </p:tgtEl>
                                        <p:attrNameLst>
                                          <p:attrName>style.visibility</p:attrName>
                                        </p:attrNameLst>
                                      </p:cBhvr>
                                      <p:to>
                                        <p:strVal val="visible"/>
                                      </p:to>
                                    </p:set>
                                    <p:animEffect transition="in" filter="slide(fromBottom)">
                                      <p:cBhvr>
                                        <p:cTn id="16" dur="500"/>
                                        <p:tgtEl>
                                          <p:spTgt spid="21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Routine </a:t>
            </a:r>
            <a:r>
              <a:rPr lang="en-US" smtClean="0"/>
              <a:t>Mental Health Screening</a:t>
            </a:r>
            <a:r>
              <a:rPr lang="en-US" dirty="0" smtClean="0"/>
              <a:t>	</a:t>
            </a:r>
            <a:endParaRPr lang="en-US" dirty="0"/>
          </a:p>
        </p:txBody>
      </p:sp>
      <p:sp>
        <p:nvSpPr>
          <p:cNvPr id="3" name="Content Placeholder 2"/>
          <p:cNvSpPr>
            <a:spLocks noGrp="1"/>
          </p:cNvSpPr>
          <p:nvPr>
            <p:ph sz="quarter" idx="1"/>
          </p:nvPr>
        </p:nvSpPr>
        <p:spPr>
          <a:xfrm>
            <a:off x="412124" y="1219200"/>
            <a:ext cx="6674476" cy="4937760"/>
          </a:xfrm>
        </p:spPr>
        <p:txBody>
          <a:bodyPr/>
          <a:lstStyle/>
          <a:p>
            <a:r>
              <a:rPr lang="en-US" dirty="0" smtClean="0"/>
              <a:t>Depression – affects 20-25% of DM</a:t>
            </a:r>
          </a:p>
          <a:p>
            <a:pPr lvl="1"/>
            <a:r>
              <a:rPr lang="en-US" dirty="0" smtClean="0"/>
              <a:t>Increases risk of MI and mortality</a:t>
            </a:r>
          </a:p>
          <a:p>
            <a:pPr lvl="1"/>
            <a:r>
              <a:rPr lang="en-US" dirty="0" smtClean="0"/>
              <a:t>High priority  to screen and treat for those over 65</a:t>
            </a:r>
          </a:p>
          <a:p>
            <a:pPr lvl="1"/>
            <a:r>
              <a:rPr lang="en-US" dirty="0" smtClean="0"/>
              <a:t>Provide a collaborative care approach to treat depression</a:t>
            </a:r>
            <a:endParaRPr lang="en-US" dirty="0"/>
          </a:p>
          <a:p>
            <a:pPr lvl="1"/>
            <a:r>
              <a:rPr lang="en-US" dirty="0" smtClean="0"/>
              <a:t> Diabetes related distress (18-45% of pts)</a:t>
            </a:r>
          </a:p>
          <a:p>
            <a:r>
              <a:rPr lang="en-US" dirty="0" smtClean="0"/>
              <a:t>Anxiety</a:t>
            </a:r>
          </a:p>
          <a:p>
            <a:r>
              <a:rPr lang="en-US" dirty="0" smtClean="0"/>
              <a:t>Eating disorders (Dana will discuss)</a:t>
            </a:r>
          </a:p>
          <a:p>
            <a:r>
              <a:rPr lang="en-US" dirty="0" smtClean="0"/>
              <a:t>Cognitive impairment</a:t>
            </a:r>
            <a:endParaRPr lang="en-US" dirty="0"/>
          </a:p>
        </p:txBody>
      </p:sp>
      <p:pic>
        <p:nvPicPr>
          <p:cNvPr id="4" name="Picture 3"/>
          <p:cNvPicPr>
            <a:picLocks noChangeAspect="1"/>
          </p:cNvPicPr>
          <p:nvPr/>
        </p:nvPicPr>
        <p:blipFill>
          <a:blip r:embed="rId3"/>
          <a:stretch>
            <a:fillRect/>
          </a:stretch>
        </p:blipFill>
        <p:spPr>
          <a:xfrm>
            <a:off x="6934200" y="1255046"/>
            <a:ext cx="1961662" cy="2438400"/>
          </a:xfrm>
          <a:prstGeom prst="rect">
            <a:avLst/>
          </a:prstGeom>
        </p:spPr>
      </p:pic>
    </p:spTree>
    <p:custDataLst>
      <p:tags r:id="rId1"/>
    </p:custDataLst>
    <p:extLst>
      <p:ext uri="{BB962C8B-B14F-4D97-AF65-F5344CB8AC3E}">
        <p14:creationId xmlns:p14="http://schemas.microsoft.com/office/powerpoint/2010/main" val="204700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	</a:t>
            </a:r>
            <a:endParaRPr lang="en-US" dirty="0"/>
          </a:p>
        </p:txBody>
      </p:sp>
      <p:sp>
        <p:nvSpPr>
          <p:cNvPr id="3" name="Content Placeholder 2"/>
          <p:cNvSpPr>
            <a:spLocks noGrp="1"/>
          </p:cNvSpPr>
          <p:nvPr>
            <p:ph sz="quarter" idx="1"/>
          </p:nvPr>
        </p:nvSpPr>
        <p:spPr/>
        <p:txBody>
          <a:bodyPr/>
          <a:lstStyle/>
          <a:p>
            <a:r>
              <a:rPr lang="en-US" dirty="0" smtClean="0"/>
              <a:t>Which of the following statements by a patient reflects they are depressed?</a:t>
            </a:r>
          </a:p>
          <a:p>
            <a:pPr marL="788670" lvl="1" indent="-514350">
              <a:buAutoNum type="alphaUcPeriod"/>
            </a:pPr>
            <a:r>
              <a:rPr lang="en-US" sz="2800" dirty="0" smtClean="0"/>
              <a:t>I used to love gardening, now I don’t even care if my garden is overrun by weeds.</a:t>
            </a:r>
          </a:p>
          <a:p>
            <a:pPr marL="788670" lvl="1" indent="-514350">
              <a:buAutoNum type="alphaUcPeriod"/>
            </a:pPr>
            <a:r>
              <a:rPr lang="en-US" sz="2800" dirty="0" smtClean="0"/>
              <a:t>Yes, I feel sad that I have diabetes.</a:t>
            </a:r>
          </a:p>
          <a:p>
            <a:pPr marL="788670" lvl="1" indent="-514350">
              <a:buAutoNum type="alphaUcPeriod"/>
            </a:pPr>
            <a:r>
              <a:rPr lang="en-US" sz="2800" dirty="0" smtClean="0"/>
              <a:t>Some mornings, it’s just hard to check my blood sugars.</a:t>
            </a:r>
          </a:p>
          <a:p>
            <a:pPr marL="788670" lvl="1" indent="-514350">
              <a:buAutoNum type="alphaUcPeriod"/>
            </a:pPr>
            <a:r>
              <a:rPr lang="en-US" sz="2800" dirty="0" smtClean="0"/>
              <a:t>I am so tired of everyone telling me how to eat!</a:t>
            </a:r>
            <a:endParaRPr lang="en-US" sz="2800" dirty="0"/>
          </a:p>
        </p:txBody>
      </p:sp>
    </p:spTree>
    <p:custDataLst>
      <p:tags r:id="rId1"/>
    </p:custDataLst>
    <p:extLst>
      <p:ext uri="{BB962C8B-B14F-4D97-AF65-F5344CB8AC3E}">
        <p14:creationId xmlns:p14="http://schemas.microsoft.com/office/powerpoint/2010/main" val="58710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Depression</a:t>
            </a:r>
            <a:endParaRPr lang="en-US" dirty="0"/>
          </a:p>
        </p:txBody>
      </p:sp>
      <p:sp>
        <p:nvSpPr>
          <p:cNvPr id="3" name="Content Placeholder 2"/>
          <p:cNvSpPr>
            <a:spLocks noGrp="1"/>
          </p:cNvSpPr>
          <p:nvPr>
            <p:ph sz="quarter" idx="1"/>
          </p:nvPr>
        </p:nvSpPr>
        <p:spPr>
          <a:xfrm>
            <a:off x="457200" y="1219200"/>
            <a:ext cx="5867400" cy="4937760"/>
          </a:xfrm>
        </p:spPr>
        <p:txBody>
          <a:bodyPr/>
          <a:lstStyle/>
          <a:p>
            <a:r>
              <a:rPr lang="en-US" dirty="0" smtClean="0"/>
              <a:t>Characterized by depressed mood</a:t>
            </a:r>
          </a:p>
          <a:p>
            <a:r>
              <a:rPr lang="en-US" dirty="0" smtClean="0"/>
              <a:t>Loss of interest in activities usually found pleasurable</a:t>
            </a:r>
          </a:p>
          <a:p>
            <a:r>
              <a:rPr lang="en-US" dirty="0" smtClean="0"/>
              <a:t>Difficulty concentrating, sleeping, changes in appetite</a:t>
            </a:r>
          </a:p>
          <a:p>
            <a:r>
              <a:rPr lang="en-US" dirty="0" smtClean="0"/>
              <a:t>Difficulty in following through with self care behaviors</a:t>
            </a:r>
            <a:endParaRPr lang="en-US" dirty="0"/>
          </a:p>
        </p:txBody>
      </p:sp>
      <p:pic>
        <p:nvPicPr>
          <p:cNvPr id="4" name="Picture 3"/>
          <p:cNvPicPr>
            <a:picLocks noChangeAspect="1"/>
          </p:cNvPicPr>
          <p:nvPr/>
        </p:nvPicPr>
        <p:blipFill>
          <a:blip r:embed="rId3"/>
          <a:stretch>
            <a:fillRect/>
          </a:stretch>
        </p:blipFill>
        <p:spPr>
          <a:xfrm>
            <a:off x="5964264" y="1371600"/>
            <a:ext cx="2722536" cy="2362200"/>
          </a:xfrm>
          <a:prstGeom prst="rect">
            <a:avLst/>
          </a:prstGeom>
        </p:spPr>
      </p:pic>
    </p:spTree>
    <p:custDataLst>
      <p:tags r:id="rId1"/>
    </p:custDataLst>
    <p:extLst>
      <p:ext uri="{BB962C8B-B14F-4D97-AF65-F5344CB8AC3E}">
        <p14:creationId xmlns:p14="http://schemas.microsoft.com/office/powerpoint/2010/main" val="161764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252157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nchor="ctr"/>
          <a:lstStyle/>
          <a:p>
            <a:pPr eaLnBrk="1" hangingPunct="1"/>
            <a:r>
              <a:rPr lang="en-US" dirty="0" smtClean="0">
                <a:ea typeface="ＭＳ Ｐゴシック" panose="020B0600070205080204" pitchFamily="34" charset="-128"/>
              </a:rPr>
              <a:t>Is Mr. Jones coping well?</a:t>
            </a:r>
          </a:p>
        </p:txBody>
      </p:sp>
      <p:sp>
        <p:nvSpPr>
          <p:cNvPr id="94211" name="Rectangle 3"/>
          <p:cNvSpPr>
            <a:spLocks noGrp="1" noChangeArrowheads="1"/>
          </p:cNvSpPr>
          <p:nvPr>
            <p:ph idx="1"/>
          </p:nvPr>
        </p:nvSpPr>
        <p:spPr>
          <a:xfrm>
            <a:off x="457200" y="1524000"/>
            <a:ext cx="5105400" cy="4648200"/>
          </a:xfrm>
        </p:spPr>
        <p:txBody>
          <a:bodyPr>
            <a:normAutofit/>
          </a:bodyPr>
          <a:lstStyle/>
          <a:p>
            <a:pPr>
              <a:lnSpc>
                <a:spcPct val="80000"/>
              </a:lnSpc>
            </a:pPr>
            <a:r>
              <a:rPr lang="en-US" dirty="0" smtClean="0">
                <a:solidFill>
                  <a:srgbClr val="000000"/>
                </a:solidFill>
                <a:ea typeface="ＭＳ Ｐゴシック" panose="020B0600070205080204" pitchFamily="34" charset="-128"/>
              </a:rPr>
              <a:t>Mr. Jones is 67 </a:t>
            </a:r>
            <a:r>
              <a:rPr lang="en-US" dirty="0" err="1" smtClean="0">
                <a:solidFill>
                  <a:srgbClr val="000000"/>
                </a:solidFill>
                <a:ea typeface="ＭＳ Ｐゴシック" panose="020B0600070205080204" pitchFamily="34" charset="-128"/>
              </a:rPr>
              <a:t>yrs</a:t>
            </a:r>
            <a:r>
              <a:rPr lang="en-US" dirty="0" smtClean="0">
                <a:solidFill>
                  <a:srgbClr val="000000"/>
                </a:solidFill>
                <a:ea typeface="ＭＳ Ｐゴシック" panose="020B0600070205080204" pitchFamily="34" charset="-128"/>
              </a:rPr>
              <a:t> old, has Type 2 diabetes (12 </a:t>
            </a:r>
            <a:r>
              <a:rPr lang="en-US" dirty="0" err="1" smtClean="0">
                <a:solidFill>
                  <a:srgbClr val="000000"/>
                </a:solidFill>
                <a:ea typeface="ＭＳ Ｐゴシック" panose="020B0600070205080204" pitchFamily="34" charset="-128"/>
              </a:rPr>
              <a:t>yrs</a:t>
            </a:r>
            <a:r>
              <a:rPr lang="en-US" dirty="0" smtClean="0">
                <a:solidFill>
                  <a:srgbClr val="000000"/>
                </a:solidFill>
                <a:ea typeface="ＭＳ Ｐゴシック" panose="020B0600070205080204" pitchFamily="34" charset="-128"/>
              </a:rPr>
              <a:t>) with unknown A1C, is widowed and has a low income job (close to lay off), and is teetering on foreclosure of his home.</a:t>
            </a:r>
          </a:p>
          <a:p>
            <a:pPr>
              <a:lnSpc>
                <a:spcPct val="80000"/>
              </a:lnSpc>
            </a:pPr>
            <a:endParaRPr lang="en-US" dirty="0" smtClean="0">
              <a:solidFill>
                <a:srgbClr val="EEEA38"/>
              </a:solidFill>
              <a:ea typeface="ＭＳ Ｐゴシック" panose="020B0600070205080204" pitchFamily="34" charset="-128"/>
            </a:endParaRPr>
          </a:p>
          <a:p>
            <a:pPr>
              <a:lnSpc>
                <a:spcPct val="80000"/>
              </a:lnSpc>
            </a:pPr>
            <a:r>
              <a:rPr lang="en-US" altLang="ja-JP" dirty="0" smtClean="0">
                <a:solidFill>
                  <a:srgbClr val="000000"/>
                </a:solidFill>
                <a:ea typeface="ＭＳ 明朝" panose="02020609040205080304" pitchFamily="49" charset="-128"/>
              </a:rPr>
              <a:t>What are some risk factors that may make coping difficult for Mr. Jones? </a:t>
            </a:r>
          </a:p>
        </p:txBody>
      </p:sp>
      <p:pic>
        <p:nvPicPr>
          <p:cNvPr id="2" name="Picture 1"/>
          <p:cNvPicPr>
            <a:picLocks noChangeAspect="1"/>
          </p:cNvPicPr>
          <p:nvPr/>
        </p:nvPicPr>
        <p:blipFill>
          <a:blip r:embed="rId3"/>
          <a:stretch>
            <a:fillRect/>
          </a:stretch>
        </p:blipFill>
        <p:spPr>
          <a:xfrm>
            <a:off x="5495479" y="1503608"/>
            <a:ext cx="3191321" cy="2819400"/>
          </a:xfrm>
          <a:prstGeom prst="rect">
            <a:avLst/>
          </a:prstGeom>
        </p:spPr>
      </p:pic>
    </p:spTree>
    <p:custDataLst>
      <p:tags r:id="rId1"/>
    </p:custDataLst>
    <p:extLst>
      <p:ext uri="{BB962C8B-B14F-4D97-AF65-F5344CB8AC3E}">
        <p14:creationId xmlns:p14="http://schemas.microsoft.com/office/powerpoint/2010/main" val="2793728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94211">
                                            <p:txEl>
                                              <p:pRg st="2" end="2"/>
                                            </p:txEl>
                                          </p:spTgt>
                                        </p:tgtEl>
                                        <p:attrNameLst>
                                          <p:attrName>style.visibility</p:attrName>
                                        </p:attrNameLst>
                                      </p:cBhvr>
                                      <p:to>
                                        <p:strVal val="visible"/>
                                      </p:to>
                                    </p:set>
                                    <p:anim calcmode="lin" valueType="num">
                                      <p:cBhvr additive="base">
                                        <p:cTn id="7" dur="20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04800" y="201202"/>
            <a:ext cx="8229600" cy="990600"/>
          </a:xfrm>
        </p:spPr>
        <p:txBody>
          <a:bodyPr anchor="ctr"/>
          <a:lstStyle/>
          <a:p>
            <a:pPr eaLnBrk="1" hangingPunct="1"/>
            <a:r>
              <a:rPr lang="en-US" dirty="0" smtClean="0">
                <a:ea typeface="ＭＳ Ｐゴシック" panose="020B0600070205080204" pitchFamily="34" charset="-128"/>
              </a:rPr>
              <a:t>Mr. Jones Assessment</a:t>
            </a:r>
          </a:p>
        </p:txBody>
      </p:sp>
      <p:sp>
        <p:nvSpPr>
          <p:cNvPr id="89091" name="Rectangle 3"/>
          <p:cNvSpPr>
            <a:spLocks noGrp="1" noChangeArrowheads="1"/>
          </p:cNvSpPr>
          <p:nvPr>
            <p:ph idx="1"/>
          </p:nvPr>
        </p:nvSpPr>
        <p:spPr/>
        <p:txBody>
          <a:bodyPr>
            <a:normAutofit/>
          </a:bodyPr>
          <a:lstStyle/>
          <a:p>
            <a:r>
              <a:rPr lang="en-US" sz="2800" dirty="0" smtClean="0">
                <a:solidFill>
                  <a:srgbClr val="13131D"/>
                </a:solidFill>
                <a:ea typeface="ＭＳ Ｐゴシック" panose="020B0600070205080204" pitchFamily="34" charset="-128"/>
              </a:rPr>
              <a:t>He helps take care of his elderly mother, struggles with “feeling blue” and when asked, states he has a few drinks a day….</a:t>
            </a:r>
          </a:p>
          <a:p>
            <a:endParaRPr lang="en-US" altLang="ja-JP" sz="2800" dirty="0" smtClean="0">
              <a:solidFill>
                <a:srgbClr val="EEEA38"/>
              </a:solidFill>
              <a:ea typeface="ＭＳ 明朝" panose="02020609040205080304" pitchFamily="49" charset="-128"/>
            </a:endParaRPr>
          </a:p>
          <a:p>
            <a:r>
              <a:rPr lang="en-US" altLang="ja-JP" sz="2800" b="1" dirty="0" smtClean="0">
                <a:solidFill>
                  <a:srgbClr val="13131D"/>
                </a:solidFill>
                <a:ea typeface="ＭＳ 明朝" panose="02020609040205080304" pitchFamily="49" charset="-128"/>
              </a:rPr>
              <a:t>What are the chances Mr. Jones is depressed? 		</a:t>
            </a:r>
          </a:p>
          <a:p>
            <a:r>
              <a:rPr lang="en-US" altLang="ja-JP" sz="2800" b="1" dirty="0" smtClean="0">
                <a:solidFill>
                  <a:srgbClr val="13131D"/>
                </a:solidFill>
                <a:ea typeface="ＭＳ 明朝" panose="02020609040205080304" pitchFamily="49" charset="-128"/>
              </a:rPr>
              <a:t>Why? 							 </a:t>
            </a:r>
          </a:p>
          <a:p>
            <a:r>
              <a:rPr lang="en-US" altLang="ja-JP" sz="2800" b="1" dirty="0" smtClean="0">
                <a:solidFill>
                  <a:srgbClr val="13131D"/>
                </a:solidFill>
                <a:ea typeface="ＭＳ 明朝" panose="02020609040205080304" pitchFamily="49" charset="-128"/>
              </a:rPr>
              <a:t>How could you find out? </a:t>
            </a:r>
          </a:p>
          <a:p>
            <a:r>
              <a:rPr lang="en-US" altLang="ja-JP" sz="2800" b="1" dirty="0" smtClean="0">
                <a:solidFill>
                  <a:srgbClr val="13131D"/>
                </a:solidFill>
                <a:ea typeface="ＭＳ 明朝" panose="02020609040205080304" pitchFamily="49" charset="-128"/>
              </a:rPr>
              <a:t>What questions would you ask?</a:t>
            </a:r>
          </a:p>
          <a:p>
            <a:endParaRPr lang="en-US" sz="2800" dirty="0" smtClean="0">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272739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89091">
                                            <p:txEl>
                                              <p:pRg st="2" end="2"/>
                                            </p:txEl>
                                          </p:spTgt>
                                        </p:tgtEl>
                                        <p:attrNameLst>
                                          <p:attrName>style.visibility</p:attrName>
                                        </p:attrNameLst>
                                      </p:cBhvr>
                                      <p:to>
                                        <p:strVal val="visible"/>
                                      </p:to>
                                    </p:set>
                                    <p:animEffect transition="in" filter="checkerboard(across)">
                                      <p:cBhvr>
                                        <p:cTn id="7" dur="500"/>
                                        <p:tgtEl>
                                          <p:spTgt spid="8909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9091">
                                            <p:txEl>
                                              <p:pRg st="3" end="3"/>
                                            </p:txEl>
                                          </p:spTgt>
                                        </p:tgtEl>
                                        <p:attrNameLst>
                                          <p:attrName>style.visibility</p:attrName>
                                        </p:attrNameLst>
                                      </p:cBhvr>
                                      <p:to>
                                        <p:strVal val="visible"/>
                                      </p:to>
                                    </p:set>
                                    <p:animEffect transition="in" filter="checkerboard(across)">
                                      <p:cBhvr>
                                        <p:cTn id="12" dur="500"/>
                                        <p:tgtEl>
                                          <p:spTgt spid="8909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9091">
                                            <p:txEl>
                                              <p:pRg st="4" end="4"/>
                                            </p:txEl>
                                          </p:spTgt>
                                        </p:tgtEl>
                                        <p:attrNameLst>
                                          <p:attrName>style.visibility</p:attrName>
                                        </p:attrNameLst>
                                      </p:cBhvr>
                                      <p:to>
                                        <p:strVal val="visible"/>
                                      </p:to>
                                    </p:set>
                                    <p:animEffect transition="in" filter="checkerboard(across)">
                                      <p:cBhvr>
                                        <p:cTn id="17" dur="500"/>
                                        <p:tgtEl>
                                          <p:spTgt spid="8909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9091">
                                            <p:txEl>
                                              <p:pRg st="5" end="5"/>
                                            </p:txEl>
                                          </p:spTgt>
                                        </p:tgtEl>
                                        <p:attrNameLst>
                                          <p:attrName>style.visibility</p:attrName>
                                        </p:attrNameLst>
                                      </p:cBhvr>
                                      <p:to>
                                        <p:strVal val="visible"/>
                                      </p:to>
                                    </p:set>
                                    <p:animEffect transition="in" filter="checkerboard(across)">
                                      <p:cBhvr>
                                        <p:cTn id="22" dur="500"/>
                                        <p:tgtEl>
                                          <p:spTgt spid="890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59" y="228600"/>
            <a:ext cx="8229600" cy="1197928"/>
          </a:xfrm>
        </p:spPr>
        <p:txBody>
          <a:bodyPr>
            <a:normAutofit/>
          </a:bodyPr>
          <a:lstStyle/>
          <a:p>
            <a:r>
              <a:rPr lang="en-US" dirty="0" smtClean="0"/>
              <a:t>Depression Assessment</a:t>
            </a:r>
            <a:endParaRPr lang="en-US" dirty="0"/>
          </a:p>
        </p:txBody>
      </p:sp>
      <p:sp>
        <p:nvSpPr>
          <p:cNvPr id="3" name="Content Placeholder 2"/>
          <p:cNvSpPr>
            <a:spLocks noGrp="1"/>
          </p:cNvSpPr>
          <p:nvPr>
            <p:ph sz="half" idx="1"/>
          </p:nvPr>
        </p:nvSpPr>
        <p:spPr>
          <a:xfrm>
            <a:off x="443086" y="1493203"/>
            <a:ext cx="3824114" cy="4831397"/>
          </a:xfrm>
        </p:spPr>
        <p:txBody>
          <a:bodyPr>
            <a:normAutofit/>
          </a:bodyPr>
          <a:lstStyle/>
          <a:p>
            <a:pPr>
              <a:lnSpc>
                <a:spcPct val="120000"/>
              </a:lnSpc>
            </a:pPr>
            <a:r>
              <a:rPr lang="en-US" u="sng" dirty="0" smtClean="0"/>
              <a:t>Depression:</a:t>
            </a:r>
          </a:p>
          <a:p>
            <a:pPr marL="0" indent="0">
              <a:lnSpc>
                <a:spcPct val="60000"/>
              </a:lnSpc>
              <a:buNone/>
            </a:pPr>
            <a:endParaRPr lang="en-US" sz="900" b="1" dirty="0" smtClean="0">
              <a:solidFill>
                <a:srgbClr val="13131D"/>
              </a:solidFill>
              <a:ea typeface="ＭＳ Ｐゴシック" panose="020B0600070205080204" pitchFamily="34" charset="-128"/>
            </a:endParaRPr>
          </a:p>
          <a:p>
            <a:pPr lvl="1">
              <a:lnSpc>
                <a:spcPct val="120000"/>
              </a:lnSpc>
              <a:buFont typeface="Wingdings" panose="05000000000000000000" pitchFamily="2" charset="2"/>
              <a:buChar char="n"/>
            </a:pPr>
            <a:r>
              <a:rPr lang="en-US" dirty="0" smtClean="0">
                <a:solidFill>
                  <a:srgbClr val="13131D"/>
                </a:solidFill>
                <a:ea typeface="ＭＳ Ｐゴシック" panose="020B0600070205080204" pitchFamily="34" charset="-128"/>
                <a:cs typeface="Apple Chancery"/>
              </a:rPr>
              <a:t>Over the last 2 weeks, have you felt down, depressed or hopeless?</a:t>
            </a:r>
            <a:endParaRPr lang="en-US" b="1" i="1" dirty="0" smtClean="0">
              <a:solidFill>
                <a:srgbClr val="13131D"/>
              </a:solidFill>
              <a:ea typeface="ＭＳ Ｐゴシック" panose="020B0600070205080204" pitchFamily="34" charset="-128"/>
              <a:cs typeface="Apple Chancery"/>
            </a:endParaRPr>
          </a:p>
          <a:p>
            <a:pPr lvl="1">
              <a:lnSpc>
                <a:spcPct val="120000"/>
              </a:lnSpc>
              <a:buFont typeface="Wingdings" panose="05000000000000000000" pitchFamily="2" charset="2"/>
              <a:buChar char="n"/>
            </a:pPr>
            <a:r>
              <a:rPr lang="en-US" dirty="0" smtClean="0">
                <a:solidFill>
                  <a:srgbClr val="13131D"/>
                </a:solidFill>
                <a:ea typeface="ＭＳ Ｐゴシック" panose="020B0600070205080204" pitchFamily="34" charset="-128"/>
                <a:cs typeface="Apple Chancery"/>
              </a:rPr>
              <a:t>Over the last 2 weeks, have you felt little pleasure in doing things?        </a:t>
            </a:r>
          </a:p>
          <a:p>
            <a:endParaRPr lang="en-US" sz="4300" u="sng" dirty="0" smtClean="0"/>
          </a:p>
          <a:p>
            <a:endParaRPr lang="en-US" u="sng" dirty="0"/>
          </a:p>
        </p:txBody>
      </p:sp>
      <p:sp>
        <p:nvSpPr>
          <p:cNvPr id="8" name="Content Placeholder 2"/>
          <p:cNvSpPr>
            <a:spLocks noGrp="1"/>
          </p:cNvSpPr>
          <p:nvPr>
            <p:ph sz="quarter" idx="2"/>
          </p:nvPr>
        </p:nvSpPr>
        <p:spPr>
          <a:xfrm>
            <a:off x="4419600" y="1426528"/>
            <a:ext cx="4254246" cy="4727384"/>
          </a:xfrm>
        </p:spPr>
        <p:txBody>
          <a:bodyPr>
            <a:noAutofit/>
          </a:bodyPr>
          <a:lstStyle/>
          <a:p>
            <a:r>
              <a:rPr lang="en-US" sz="2400" u="sng" dirty="0" smtClean="0"/>
              <a:t>Depression</a:t>
            </a:r>
          </a:p>
          <a:p>
            <a:pPr lvl="1"/>
            <a:r>
              <a:rPr lang="en-US" sz="2400" dirty="0" smtClean="0">
                <a:solidFill>
                  <a:srgbClr val="13131D"/>
                </a:solidFill>
                <a:ea typeface="ＭＳ Ｐゴシック" panose="020B0600070205080204" pitchFamily="34" charset="-128"/>
              </a:rPr>
              <a:t>Pt. Health Questionnaire (PHQ-9)</a:t>
            </a:r>
          </a:p>
          <a:p>
            <a:pPr lvl="1"/>
            <a:r>
              <a:rPr lang="en-US" sz="2400" dirty="0" smtClean="0">
                <a:solidFill>
                  <a:srgbClr val="13131D"/>
                </a:solidFill>
                <a:ea typeface="ＭＳ Ｐゴシック" panose="020B0600070205080204" pitchFamily="34" charset="-128"/>
              </a:rPr>
              <a:t>Beck Depression Inventory (BDI)</a:t>
            </a:r>
          </a:p>
          <a:p>
            <a:pPr lvl="1"/>
            <a:r>
              <a:rPr lang="en-US" sz="2400" dirty="0" smtClean="0">
                <a:solidFill>
                  <a:srgbClr val="13131D"/>
                </a:solidFill>
                <a:ea typeface="ＭＳ Ｐゴシック" panose="020B0600070205080204" pitchFamily="34" charset="-128"/>
              </a:rPr>
              <a:t>Symptom Checklist (SCL-90)</a:t>
            </a:r>
          </a:p>
          <a:p>
            <a:pPr lvl="2">
              <a:buNone/>
            </a:pPr>
            <a:endParaRPr lang="en-US" sz="1100" dirty="0">
              <a:ea typeface="ＭＳ Ｐゴシック" panose="020B0600070205080204" pitchFamily="34" charset="-128"/>
            </a:endParaRPr>
          </a:p>
          <a:p>
            <a:r>
              <a:rPr lang="en-US" sz="2400" dirty="0" smtClean="0">
                <a:ea typeface="ＭＳ Ｐゴシック" panose="020B0600070205080204" pitchFamily="34" charset="-128"/>
              </a:rPr>
              <a:t>Referral to Mental Health:</a:t>
            </a:r>
            <a:endParaRPr lang="en-US" sz="1050" dirty="0" smtClean="0">
              <a:solidFill>
                <a:srgbClr val="13131D"/>
              </a:solidFill>
              <a:ea typeface="ＭＳ Ｐゴシック" panose="020B0600070205080204" pitchFamily="34" charset="-128"/>
            </a:endParaRPr>
          </a:p>
          <a:p>
            <a:pPr>
              <a:lnSpc>
                <a:spcPct val="90000"/>
              </a:lnSpc>
            </a:pPr>
            <a:r>
              <a:rPr lang="en-US" sz="2400" dirty="0" smtClean="0">
                <a:solidFill>
                  <a:srgbClr val="13131D"/>
                </a:solidFill>
                <a:ea typeface="ＭＳ Ｐゴシック" panose="020B0600070205080204" pitchFamily="34" charset="-128"/>
              </a:rPr>
              <a:t>Refer to therapy  </a:t>
            </a:r>
            <a:r>
              <a:rPr lang="en-US" sz="2000" dirty="0" smtClean="0">
                <a:solidFill>
                  <a:srgbClr val="13131D"/>
                </a:solidFill>
                <a:ea typeface="ＭＳ Ｐゴシック" panose="020B0600070205080204" pitchFamily="34" charset="-128"/>
              </a:rPr>
              <a:t>(</a:t>
            </a:r>
            <a:r>
              <a:rPr lang="en-US" sz="2000" dirty="0" smtClean="0">
                <a:solidFill>
                  <a:srgbClr val="CC3300"/>
                </a:solidFill>
                <a:ea typeface="ＭＳ Ｐゴシック" panose="020B0600070205080204" pitchFamily="34" charset="-128"/>
              </a:rPr>
              <a:t>list ready</a:t>
            </a:r>
            <a:r>
              <a:rPr lang="en-US" sz="2000" dirty="0" smtClean="0">
                <a:solidFill>
                  <a:srgbClr val="13131D"/>
                </a:solidFill>
                <a:ea typeface="ＭＳ Ｐゴシック" panose="020B0600070205080204" pitchFamily="34" charset="-128"/>
              </a:rPr>
              <a:t>!)</a:t>
            </a:r>
          </a:p>
          <a:p>
            <a:pPr>
              <a:lnSpc>
                <a:spcPct val="90000"/>
              </a:lnSpc>
            </a:pPr>
            <a:r>
              <a:rPr lang="en-US" sz="2400" dirty="0" smtClean="0">
                <a:solidFill>
                  <a:srgbClr val="13131D"/>
                </a:solidFill>
                <a:ea typeface="ＭＳ Ｐゴシック" panose="020B0600070205080204" pitchFamily="34" charset="-128"/>
              </a:rPr>
              <a:t>Pharmacologic TX  </a:t>
            </a:r>
            <a:br>
              <a:rPr lang="en-US" sz="2400" dirty="0" smtClean="0">
                <a:solidFill>
                  <a:srgbClr val="13131D"/>
                </a:solidFill>
                <a:ea typeface="ＭＳ Ｐゴシック" panose="020B0600070205080204" pitchFamily="34" charset="-128"/>
              </a:rPr>
            </a:br>
            <a:r>
              <a:rPr lang="en-US" sz="2000" dirty="0" smtClean="0">
                <a:solidFill>
                  <a:srgbClr val="13131D"/>
                </a:solidFill>
                <a:ea typeface="ＭＳ Ｐゴシック" panose="020B0600070205080204" pitchFamily="34" charset="-128"/>
              </a:rPr>
              <a:t>Anti-depressants:  50% of pt’s with diabetes</a:t>
            </a:r>
            <a:endParaRPr lang="en-US" sz="2000" dirty="0" smtClean="0">
              <a:ea typeface="ＭＳ Ｐゴシック" panose="020B0600070205080204" pitchFamily="34" charset="-128"/>
            </a:endParaRPr>
          </a:p>
          <a:p>
            <a:endParaRPr lang="en-US" sz="2000" u="sng" dirty="0"/>
          </a:p>
        </p:txBody>
      </p:sp>
    </p:spTree>
    <p:custDataLst>
      <p:tags r:id="rId1"/>
    </p:custDataLst>
    <p:extLst>
      <p:ext uri="{BB962C8B-B14F-4D97-AF65-F5344CB8AC3E}">
        <p14:creationId xmlns:p14="http://schemas.microsoft.com/office/powerpoint/2010/main" val="170699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Anxiety – Exaggerated response to normal fears</a:t>
            </a:r>
            <a:endParaRPr lang="en-US" sz="3200" dirty="0"/>
          </a:p>
        </p:txBody>
      </p:sp>
      <p:sp>
        <p:nvSpPr>
          <p:cNvPr id="5" name="Content Placeholder 3"/>
          <p:cNvSpPr>
            <a:spLocks noGrp="1"/>
          </p:cNvSpPr>
          <p:nvPr>
            <p:ph sz="quarter" idx="1"/>
          </p:nvPr>
        </p:nvSpPr>
        <p:spPr>
          <a:xfrm>
            <a:off x="4876800" y="1371600"/>
            <a:ext cx="4041648" cy="4937760"/>
          </a:xfrm>
        </p:spPr>
        <p:txBody>
          <a:bodyPr>
            <a:noAutofit/>
          </a:bodyPr>
          <a:lstStyle/>
          <a:p>
            <a:pPr marL="274320" lvl="1" indent="0">
              <a:buNone/>
            </a:pPr>
            <a:r>
              <a:rPr lang="en-US" sz="2800" dirty="0" smtClean="0"/>
              <a:t>Diabetes causes fear </a:t>
            </a:r>
            <a:r>
              <a:rPr lang="en-US" dirty="0" smtClean="0"/>
              <a:t>–</a:t>
            </a:r>
          </a:p>
          <a:p>
            <a:pPr lvl="2"/>
            <a:r>
              <a:rPr lang="en-US" dirty="0" smtClean="0"/>
              <a:t>Hypoglycemia</a:t>
            </a:r>
          </a:p>
          <a:p>
            <a:pPr lvl="2"/>
            <a:r>
              <a:rPr lang="en-US" dirty="0" smtClean="0"/>
              <a:t>Complications </a:t>
            </a:r>
          </a:p>
          <a:p>
            <a:pPr lvl="2"/>
            <a:r>
              <a:rPr lang="en-US" dirty="0" smtClean="0"/>
              <a:t>Living with chronic condition</a:t>
            </a:r>
          </a:p>
          <a:p>
            <a:pPr lvl="1"/>
            <a:endParaRPr lang="en-US" dirty="0" smtClean="0"/>
          </a:p>
          <a:p>
            <a:r>
              <a:rPr lang="en-US" dirty="0"/>
              <a:t>Impact of Anxiety </a:t>
            </a:r>
          </a:p>
          <a:p>
            <a:pPr lvl="1"/>
            <a:r>
              <a:rPr lang="en-US" sz="2400" dirty="0"/>
              <a:t>1.Counterreg hormones </a:t>
            </a:r>
          </a:p>
          <a:p>
            <a:pPr lvl="1"/>
            <a:r>
              <a:rPr lang="en-US" sz="2400" dirty="0"/>
              <a:t>2. Self-care behavior diminishes</a:t>
            </a:r>
          </a:p>
          <a:p>
            <a:pPr marL="274320" lvl="1" indent="0">
              <a:buNone/>
            </a:pPr>
            <a:endParaRPr lang="en-US" dirty="0"/>
          </a:p>
        </p:txBody>
      </p:sp>
      <p:sp>
        <p:nvSpPr>
          <p:cNvPr id="6" name="Content Placeholder 3"/>
          <p:cNvSpPr>
            <a:spLocks noGrp="1"/>
          </p:cNvSpPr>
          <p:nvPr>
            <p:ph sz="quarter" idx="2"/>
          </p:nvPr>
        </p:nvSpPr>
        <p:spPr>
          <a:xfrm>
            <a:off x="479738" y="1371600"/>
            <a:ext cx="4041648" cy="4937760"/>
          </a:xfrm>
        </p:spPr>
        <p:txBody>
          <a:bodyPr>
            <a:normAutofit lnSpcReduction="10000"/>
          </a:bodyPr>
          <a:lstStyle/>
          <a:p>
            <a:r>
              <a:rPr lang="en-US" dirty="0" smtClean="0"/>
              <a:t>Anxiety </a:t>
            </a:r>
          </a:p>
          <a:p>
            <a:r>
              <a:rPr lang="en-US" sz="3000" dirty="0" smtClean="0"/>
              <a:t>Symptoms - (must have 5 for over 6mo’s)</a:t>
            </a:r>
            <a:endParaRPr lang="en-US" dirty="0" smtClean="0"/>
          </a:p>
          <a:p>
            <a:pPr lvl="1"/>
            <a:r>
              <a:rPr lang="en-US" dirty="0" smtClean="0"/>
              <a:t>restlessness,  </a:t>
            </a:r>
          </a:p>
          <a:p>
            <a:pPr lvl="1"/>
            <a:r>
              <a:rPr lang="en-US" dirty="0" smtClean="0"/>
              <a:t>keyed-up or on-edge</a:t>
            </a:r>
          </a:p>
          <a:p>
            <a:pPr lvl="1"/>
            <a:r>
              <a:rPr lang="en-US" dirty="0" smtClean="0"/>
              <a:t>easily fatigued</a:t>
            </a:r>
          </a:p>
          <a:p>
            <a:pPr lvl="1"/>
            <a:r>
              <a:rPr lang="en-US" dirty="0" smtClean="0"/>
              <a:t>difficulty concentrating or mind going blank</a:t>
            </a:r>
          </a:p>
          <a:p>
            <a:pPr lvl="1"/>
            <a:r>
              <a:rPr lang="en-US" dirty="0" smtClean="0"/>
              <a:t>irritability</a:t>
            </a:r>
          </a:p>
          <a:p>
            <a:pPr lvl="1"/>
            <a:r>
              <a:rPr lang="en-US" dirty="0" smtClean="0"/>
              <a:t>muscle tension</a:t>
            </a:r>
          </a:p>
          <a:p>
            <a:pPr lvl="1"/>
            <a:r>
              <a:rPr lang="en-US" dirty="0" smtClean="0"/>
              <a:t>sleep disturbances </a:t>
            </a:r>
          </a:p>
          <a:p>
            <a:pPr marL="0" indent="0">
              <a:buNone/>
            </a:pPr>
            <a:endParaRPr lang="en-US" dirty="0" smtClean="0"/>
          </a:p>
          <a:p>
            <a:pPr lvl="1"/>
            <a:endParaRPr lang="en-US" dirty="0"/>
          </a:p>
        </p:txBody>
      </p:sp>
    </p:spTree>
    <p:custDataLst>
      <p:tags r:id="rId1"/>
    </p:custDataLst>
    <p:extLst>
      <p:ext uri="{BB962C8B-B14F-4D97-AF65-F5344CB8AC3E}">
        <p14:creationId xmlns:p14="http://schemas.microsoft.com/office/powerpoint/2010/main" val="132962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4000" dirty="0" smtClean="0">
                <a:solidFill>
                  <a:srgbClr val="000000"/>
                </a:solidFill>
              </a:rPr>
              <a:t>Cognitive Impairment</a:t>
            </a:r>
            <a:endParaRPr lang="en-US" sz="4000" dirty="0">
              <a:solidFill>
                <a:schemeClr val="tx1"/>
              </a:solidFill>
            </a:endParaRPr>
          </a:p>
        </p:txBody>
      </p:sp>
      <p:sp>
        <p:nvSpPr>
          <p:cNvPr id="6" name="TextBox 5"/>
          <p:cNvSpPr txBox="1"/>
          <p:nvPr/>
        </p:nvSpPr>
        <p:spPr>
          <a:xfrm>
            <a:off x="5198237" y="2819609"/>
            <a:ext cx="184666" cy="369332"/>
          </a:xfrm>
          <a:prstGeom prst="rect">
            <a:avLst/>
          </a:prstGeom>
          <a:noFill/>
        </p:spPr>
        <p:txBody>
          <a:bodyPr wrap="none" rtlCol="0">
            <a:spAutoFit/>
          </a:bodyPr>
          <a:lstStyle/>
          <a:p>
            <a:endParaRPr lang="en-US" dirty="0"/>
          </a:p>
        </p:txBody>
      </p:sp>
      <p:sp>
        <p:nvSpPr>
          <p:cNvPr id="5" name="Content Placeholder 4"/>
          <p:cNvSpPr>
            <a:spLocks noGrp="1"/>
          </p:cNvSpPr>
          <p:nvPr>
            <p:ph sz="quarter" idx="1"/>
          </p:nvPr>
        </p:nvSpPr>
        <p:spPr/>
        <p:txBody>
          <a:bodyPr/>
          <a:lstStyle/>
          <a:p>
            <a:r>
              <a:rPr lang="en-US" dirty="0" smtClean="0"/>
              <a:t>People with diabetes more like to have:</a:t>
            </a:r>
          </a:p>
          <a:p>
            <a:pPr lvl="1"/>
            <a:r>
              <a:rPr lang="en-US" dirty="0" smtClean="0"/>
              <a:t>Dementia (associated with hyperglycemia and other causes)</a:t>
            </a:r>
          </a:p>
          <a:p>
            <a:pPr lvl="1"/>
            <a:r>
              <a:rPr lang="en-US" dirty="0" smtClean="0"/>
              <a:t>Alzheimer's</a:t>
            </a:r>
          </a:p>
        </p:txBody>
      </p:sp>
      <p:sp>
        <p:nvSpPr>
          <p:cNvPr id="7" name="Content Placeholder 6"/>
          <p:cNvSpPr>
            <a:spLocks noGrp="1"/>
          </p:cNvSpPr>
          <p:nvPr>
            <p:ph sz="quarter" idx="2"/>
          </p:nvPr>
        </p:nvSpPr>
        <p:spPr/>
        <p:txBody>
          <a:bodyPr/>
          <a:lstStyle/>
          <a:p>
            <a:r>
              <a:rPr lang="en-US" dirty="0" smtClean="0"/>
              <a:t>Treatment:</a:t>
            </a:r>
          </a:p>
          <a:p>
            <a:pPr lvl="1"/>
            <a:r>
              <a:rPr lang="en-US" dirty="0" smtClean="0"/>
              <a:t>Refer to specialist for assessment</a:t>
            </a:r>
          </a:p>
          <a:p>
            <a:pPr lvl="1"/>
            <a:r>
              <a:rPr lang="en-US" dirty="0" smtClean="0"/>
              <a:t>Achieve optimal BG control</a:t>
            </a:r>
          </a:p>
          <a:p>
            <a:pPr lvl="1"/>
            <a:r>
              <a:rPr lang="en-US" dirty="0" smtClean="0"/>
              <a:t>Pharmacist to evaluate drug safety and potential drug interactions</a:t>
            </a:r>
          </a:p>
          <a:p>
            <a:pPr lvl="1"/>
            <a:endParaRPr lang="en-US"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830" y="3928168"/>
            <a:ext cx="2209800" cy="2289237"/>
          </a:xfrm>
          <a:prstGeom prst="rect">
            <a:avLst/>
          </a:prstGeom>
        </p:spPr>
      </p:pic>
    </p:spTree>
    <p:custDataLst>
      <p:tags r:id="rId1"/>
    </p:custDataLst>
    <p:extLst>
      <p:ext uri="{BB962C8B-B14F-4D97-AF65-F5344CB8AC3E}">
        <p14:creationId xmlns:p14="http://schemas.microsoft.com/office/powerpoint/2010/main" val="954672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600" dirty="0" smtClean="0"/>
              <a:t>Diabetes Related Emotional </a:t>
            </a:r>
            <a:r>
              <a:rPr lang="en-US" sz="3600" dirty="0"/>
              <a:t>D</a:t>
            </a:r>
            <a:r>
              <a:rPr lang="en-US" sz="3600" dirty="0" smtClean="0"/>
              <a:t>istress=DRED  </a:t>
            </a:r>
            <a:endParaRPr lang="en-US" sz="3600" dirty="0"/>
          </a:p>
        </p:txBody>
      </p:sp>
      <p:sp>
        <p:nvSpPr>
          <p:cNvPr id="8" name="Content Placeholder 7"/>
          <p:cNvSpPr>
            <a:spLocks noGrp="1"/>
          </p:cNvSpPr>
          <p:nvPr>
            <p:ph sz="half" idx="1"/>
          </p:nvPr>
        </p:nvSpPr>
        <p:spPr>
          <a:xfrm>
            <a:off x="453980" y="1143000"/>
            <a:ext cx="6172200" cy="4754563"/>
          </a:xfrm>
        </p:spPr>
        <p:style>
          <a:lnRef idx="2">
            <a:schemeClr val="accent2"/>
          </a:lnRef>
          <a:fillRef idx="1">
            <a:schemeClr val="lt1"/>
          </a:fillRef>
          <a:effectRef idx="0">
            <a:schemeClr val="accent2"/>
          </a:effectRef>
          <a:fontRef idx="minor">
            <a:schemeClr val="dk1"/>
          </a:fontRef>
        </p:style>
        <p:txBody>
          <a:bodyPr>
            <a:noAutofit/>
          </a:bodyPr>
          <a:lstStyle/>
          <a:p>
            <a:pPr>
              <a:buClr>
                <a:schemeClr val="accent6"/>
              </a:buClr>
            </a:pPr>
            <a:r>
              <a:rPr lang="en-US" sz="2800" dirty="0" smtClean="0">
                <a:solidFill>
                  <a:schemeClr val="tx1"/>
                </a:solidFill>
                <a:latin typeface="Calibri" panose="020F0502020204030204" pitchFamily="34" charset="0"/>
              </a:rPr>
              <a:t>DRED - unique </a:t>
            </a:r>
            <a:r>
              <a:rPr lang="en-US" sz="2800" dirty="0">
                <a:solidFill>
                  <a:schemeClr val="tx1"/>
                </a:solidFill>
                <a:latin typeface="Calibri" panose="020F0502020204030204" pitchFamily="34" charset="0"/>
              </a:rPr>
              <a:t>emotional issues directly related to the burdens and worries of living with a chronic disease. (embarrassed, </a:t>
            </a:r>
            <a:r>
              <a:rPr lang="en-US" sz="2800" dirty="0" smtClean="0">
                <a:solidFill>
                  <a:schemeClr val="tx1"/>
                </a:solidFill>
                <a:latin typeface="Calibri" panose="020F0502020204030204" pitchFamily="34" charset="0"/>
              </a:rPr>
              <a:t>guilty)</a:t>
            </a:r>
            <a:endParaRPr lang="en-US" sz="2200" dirty="0">
              <a:solidFill>
                <a:schemeClr val="tx1"/>
              </a:solidFill>
              <a:latin typeface="Calibri" panose="020F0502020204030204" pitchFamily="34" charset="0"/>
            </a:endParaRPr>
          </a:p>
          <a:p>
            <a:pPr lvl="1">
              <a:buClr>
                <a:schemeClr val="accent6"/>
              </a:buClr>
            </a:pPr>
            <a:r>
              <a:rPr lang="en-US" dirty="0" smtClean="0">
                <a:solidFill>
                  <a:schemeClr val="tx1"/>
                </a:solidFill>
                <a:latin typeface="Calibri" panose="020F0502020204030204" pitchFamily="34" charset="0"/>
              </a:rPr>
              <a:t>More than worry: can overlap with depression, anxiety and stress.  </a:t>
            </a:r>
          </a:p>
          <a:p>
            <a:pPr lvl="1">
              <a:buClr>
                <a:schemeClr val="accent6"/>
              </a:buClr>
            </a:pPr>
            <a:r>
              <a:rPr lang="en-US" dirty="0" smtClean="0">
                <a:solidFill>
                  <a:schemeClr val="tx1"/>
                </a:solidFill>
                <a:latin typeface="Calibri" panose="020F0502020204030204" pitchFamily="34" charset="0"/>
              </a:rPr>
              <a:t>Normal-to some extent</a:t>
            </a:r>
            <a:endParaRPr lang="en-US" dirty="0">
              <a:solidFill>
                <a:schemeClr val="tx1"/>
              </a:solidFill>
              <a:latin typeface="Calibri" panose="020F0502020204030204" pitchFamily="34" charset="0"/>
            </a:endParaRPr>
          </a:p>
          <a:p>
            <a:pPr lvl="1">
              <a:buClr>
                <a:schemeClr val="accent6"/>
              </a:buClr>
            </a:pPr>
            <a:r>
              <a:rPr lang="en-US" dirty="0" smtClean="0">
                <a:solidFill>
                  <a:schemeClr val="tx1"/>
                </a:solidFill>
                <a:latin typeface="Calibri" panose="020F0502020204030204" pitchFamily="34" charset="0"/>
              </a:rPr>
              <a:t>Associated with stress of living with diabetes</a:t>
            </a:r>
            <a:endParaRPr lang="en-US" dirty="0">
              <a:solidFill>
                <a:schemeClr val="tx1"/>
              </a:solidFill>
              <a:latin typeface="Calibri" panose="020F0502020204030204" pitchFamily="34" charset="0"/>
            </a:endParaRPr>
          </a:p>
          <a:p>
            <a:pPr lvl="1">
              <a:buClr>
                <a:schemeClr val="accent6"/>
              </a:buClr>
            </a:pPr>
            <a:r>
              <a:rPr lang="en-US" dirty="0" smtClean="0">
                <a:solidFill>
                  <a:schemeClr val="tx1"/>
                </a:solidFill>
                <a:latin typeface="Calibri" panose="020F0502020204030204" pitchFamily="34" charset="0"/>
              </a:rPr>
              <a:t>Express </a:t>
            </a:r>
            <a:r>
              <a:rPr lang="en-US" dirty="0">
                <a:solidFill>
                  <a:schemeClr val="tx1"/>
                </a:solidFill>
                <a:latin typeface="Calibri" panose="020F0502020204030204" pitchFamily="34" charset="0"/>
              </a:rPr>
              <a:t>h</a:t>
            </a:r>
            <a:r>
              <a:rPr lang="en-US" dirty="0" smtClean="0">
                <a:solidFill>
                  <a:schemeClr val="tx1"/>
                </a:solidFill>
                <a:latin typeface="Calibri" panose="020F0502020204030204" pitchFamily="34" charset="0"/>
              </a:rPr>
              <a:t>igh levels stress and depressive symptoms; but not  clinical depression</a:t>
            </a:r>
            <a:endParaRPr lang="en-US" sz="2200" dirty="0" smtClean="0">
              <a:solidFill>
                <a:schemeClr val="tx1"/>
              </a:solidFill>
              <a:latin typeface="Calibri" panose="020F0502020204030204" pitchFamily="34" charset="0"/>
            </a:endParaRPr>
          </a:p>
          <a:p>
            <a:pPr lvl="1">
              <a:buClr>
                <a:schemeClr val="accent6"/>
              </a:buClr>
            </a:pPr>
            <a:r>
              <a:rPr lang="en-US" sz="2400" dirty="0" smtClean="0">
                <a:solidFill>
                  <a:schemeClr val="tx1"/>
                </a:solidFill>
                <a:latin typeface="Calibri" panose="020F0502020204030204" pitchFamily="34" charset="0"/>
              </a:rPr>
              <a:t>Not rare: linked to poor health outcomes</a:t>
            </a:r>
            <a:endParaRPr lang="en-US" sz="2800" dirty="0" smtClean="0">
              <a:solidFill>
                <a:schemeClr val="tx1"/>
              </a:solidFill>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590800"/>
            <a:ext cx="2641600" cy="1759494"/>
          </a:xfrm>
          <a:prstGeom prst="rect">
            <a:avLst/>
          </a:prstGeom>
        </p:spPr>
      </p:pic>
    </p:spTree>
    <p:custDataLst>
      <p:tags r:id="rId1"/>
    </p:custDataLst>
    <p:extLst>
      <p:ext uri="{BB962C8B-B14F-4D97-AF65-F5344CB8AC3E}">
        <p14:creationId xmlns:p14="http://schemas.microsoft.com/office/powerpoint/2010/main" val="182481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smtClean="0"/>
              <a:t>DDS 17:   Diabetes distress scale</a:t>
            </a:r>
            <a:endParaRPr lang="en-US" dirty="0"/>
          </a:p>
        </p:txBody>
      </p:sp>
      <p:sp>
        <p:nvSpPr>
          <p:cNvPr id="3" name="Content Placeholder 2"/>
          <p:cNvSpPr>
            <a:spLocks noGrp="1"/>
          </p:cNvSpPr>
          <p:nvPr>
            <p:ph idx="1"/>
          </p:nvPr>
        </p:nvSpPr>
        <p:spPr>
          <a:xfrm>
            <a:off x="457200" y="1371600"/>
            <a:ext cx="8229600" cy="4785360"/>
          </a:xfrm>
        </p:spPr>
        <p:txBody>
          <a:bodyPr>
            <a:normAutofit fontScale="92500" lnSpcReduction="20000"/>
          </a:bodyPr>
          <a:lstStyle/>
          <a:p>
            <a:r>
              <a:rPr lang="en-US" dirty="0" smtClean="0"/>
              <a:t>Yields a total Diabetes Distress Scale score plus 4 sub scores:  </a:t>
            </a:r>
          </a:p>
          <a:p>
            <a:pPr lvl="1"/>
            <a:r>
              <a:rPr lang="en-US" dirty="0" smtClean="0"/>
              <a:t>Emotional burden</a:t>
            </a:r>
          </a:p>
          <a:p>
            <a:pPr lvl="1"/>
            <a:r>
              <a:rPr lang="en-US" dirty="0" smtClean="0"/>
              <a:t>Physician related Distress</a:t>
            </a:r>
          </a:p>
          <a:p>
            <a:pPr lvl="1"/>
            <a:r>
              <a:rPr lang="en-US" dirty="0" smtClean="0"/>
              <a:t>Regimen related Distress</a:t>
            </a:r>
          </a:p>
          <a:p>
            <a:pPr lvl="1"/>
            <a:r>
              <a:rPr lang="en-US" dirty="0" smtClean="0"/>
              <a:t>Interpersonal Distress</a:t>
            </a:r>
          </a:p>
          <a:p>
            <a:pPr lvl="1"/>
            <a:endParaRPr lang="en-US" dirty="0" smtClean="0"/>
          </a:p>
          <a:p>
            <a:pPr lvl="1">
              <a:buNone/>
            </a:pPr>
            <a:r>
              <a:rPr lang="en-US" dirty="0" smtClean="0"/>
              <a:t>***Begin a conversation with any item rated 3 or &gt;</a:t>
            </a:r>
          </a:p>
          <a:p>
            <a:pPr lvl="1">
              <a:buNone/>
            </a:pPr>
            <a:endParaRPr lang="en-US" dirty="0" smtClean="0"/>
          </a:p>
          <a:p>
            <a:pPr lvl="1"/>
            <a:r>
              <a:rPr lang="en-US" sz="3000" dirty="0" smtClean="0"/>
              <a:t>44.5</a:t>
            </a:r>
            <a:r>
              <a:rPr lang="en-US" sz="3000" dirty="0"/>
              <a:t>% of patients reported diabetes distress</a:t>
            </a:r>
          </a:p>
          <a:p>
            <a:pPr lvl="1"/>
            <a:r>
              <a:rPr lang="en-US" sz="3000" dirty="0"/>
              <a:t>Only 24% of providers asked pts how diabetes affected their </a:t>
            </a:r>
            <a:r>
              <a:rPr lang="en-US" sz="3000" dirty="0" smtClean="0"/>
              <a:t>life (DAWN Study)</a:t>
            </a:r>
            <a:endParaRPr lang="en-US" sz="3000" dirty="0"/>
          </a:p>
          <a:p>
            <a:pPr lvl="1">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981200"/>
            <a:ext cx="1828800" cy="1828800"/>
          </a:xfrm>
          <a:prstGeom prst="rect">
            <a:avLst/>
          </a:prstGeom>
        </p:spPr>
      </p:pic>
    </p:spTree>
    <p:custDataLst>
      <p:tags r:id="rId1"/>
    </p:custDataLst>
    <p:extLst>
      <p:ext uri="{BB962C8B-B14F-4D97-AF65-F5344CB8AC3E}">
        <p14:creationId xmlns:p14="http://schemas.microsoft.com/office/powerpoint/2010/main" val="289931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799"/>
            <a:ext cx="8229600" cy="838201"/>
          </a:xfrm>
          <a:solidFill>
            <a:srgbClr val="B1D45A"/>
          </a:solidFill>
        </p:spPr>
        <p:txBody>
          <a:bodyPr vert="horz" anchor="ctr" anchorCtr="0">
            <a:normAutofit/>
          </a:bodyPr>
          <a:lstStyle/>
          <a:p>
            <a:r>
              <a:rPr lang="en-US" dirty="0">
                <a:solidFill>
                  <a:schemeClr val="tx1"/>
                </a:solidFill>
                <a:latin typeface="Calibri" panose="020F0502020204030204" pitchFamily="34" charset="0"/>
                <a:ea typeface="+mj-ea"/>
                <a:cs typeface="+mj-cs"/>
              </a:rPr>
              <a:t>Diabetes Distress Scale cont.</a:t>
            </a:r>
          </a:p>
        </p:txBody>
      </p:sp>
      <p:sp>
        <p:nvSpPr>
          <p:cNvPr id="4" name="Rectangle 3"/>
          <p:cNvSpPr/>
          <p:nvPr/>
        </p:nvSpPr>
        <p:spPr>
          <a:xfrm>
            <a:off x="381000" y="1143000"/>
            <a:ext cx="8305800" cy="5509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wrap="square">
            <a:spAutoFit/>
          </a:bodyPr>
          <a:lstStyle/>
          <a:p>
            <a:pPr marL="342900" indent="-342900">
              <a:buAutoNum type="arabicPeriod"/>
            </a:pPr>
            <a:endParaRPr lang="en-US" sz="1600" dirty="0" smtClean="0"/>
          </a:p>
          <a:p>
            <a:pPr marL="342900" indent="-342900">
              <a:buAutoNum type="arabicPeriod"/>
            </a:pPr>
            <a:r>
              <a:rPr lang="en-US" dirty="0" smtClean="0">
                <a:solidFill>
                  <a:schemeClr val="tx1"/>
                </a:solidFill>
                <a:latin typeface="Calibri" panose="020F0502020204030204" pitchFamily="34" charset="0"/>
              </a:rPr>
              <a:t>Feeling that diabetes is </a:t>
            </a:r>
            <a:r>
              <a:rPr lang="en-US" u="sng" dirty="0" smtClean="0">
                <a:solidFill>
                  <a:schemeClr val="tx1"/>
                </a:solidFill>
                <a:latin typeface="Calibri" panose="020F0502020204030204" pitchFamily="34" charset="0"/>
              </a:rPr>
              <a:t>taking up too much of my mental and physical </a:t>
            </a:r>
          </a:p>
          <a:p>
            <a:pPr marL="342900" indent="-342900"/>
            <a:r>
              <a:rPr lang="en-US" dirty="0" smtClean="0">
                <a:solidFill>
                  <a:schemeClr val="tx1"/>
                </a:solidFill>
                <a:latin typeface="Calibri" panose="020F0502020204030204" pitchFamily="34" charset="0"/>
              </a:rPr>
              <a:t>	</a:t>
            </a:r>
            <a:r>
              <a:rPr lang="en-US" u="sng" dirty="0" smtClean="0">
                <a:solidFill>
                  <a:schemeClr val="tx1"/>
                </a:solidFill>
                <a:latin typeface="Calibri" panose="020F0502020204030204" pitchFamily="34" charset="0"/>
              </a:rPr>
              <a:t> energy every day. </a:t>
            </a:r>
          </a:p>
          <a:p>
            <a:pPr marL="342900" indent="-342900"/>
            <a:endParaRPr lang="en-US" i="1" u="sng" dirty="0" smtClean="0">
              <a:solidFill>
                <a:schemeClr val="tx1"/>
              </a:solidFill>
              <a:latin typeface="Calibri" panose="020F0502020204030204" pitchFamily="34" charset="0"/>
            </a:endParaRPr>
          </a:p>
          <a:p>
            <a:pPr marL="342900" indent="-342900">
              <a:buAutoNum type="arabicPeriod" startAt="2"/>
            </a:pPr>
            <a:r>
              <a:rPr lang="en-US" dirty="0" smtClean="0">
                <a:solidFill>
                  <a:schemeClr val="tx1"/>
                </a:solidFill>
                <a:latin typeface="Calibri" panose="020F0502020204030204" pitchFamily="34" charset="0"/>
              </a:rPr>
              <a:t>Feeling that </a:t>
            </a:r>
            <a:r>
              <a:rPr lang="en-US" u="sng" dirty="0" smtClean="0">
                <a:solidFill>
                  <a:schemeClr val="tx1"/>
                </a:solidFill>
                <a:latin typeface="Calibri" panose="020F0502020204030204" pitchFamily="34" charset="0"/>
              </a:rPr>
              <a:t>my doctor doesn't know enough </a:t>
            </a:r>
            <a:r>
              <a:rPr lang="en-US" dirty="0" smtClean="0">
                <a:solidFill>
                  <a:schemeClr val="tx1"/>
                </a:solidFill>
                <a:latin typeface="Calibri" panose="020F0502020204030204" pitchFamily="34" charset="0"/>
              </a:rPr>
              <a:t>about diabetes and </a:t>
            </a:r>
          </a:p>
          <a:p>
            <a:pPr marL="800100" lvl="1" indent="-342900"/>
            <a:r>
              <a:rPr lang="en-US" dirty="0" smtClean="0">
                <a:solidFill>
                  <a:schemeClr val="tx1"/>
                </a:solidFill>
                <a:latin typeface="Calibri" panose="020F0502020204030204" pitchFamily="34" charset="0"/>
              </a:rPr>
              <a:t>diabetes care/ </a:t>
            </a:r>
            <a:r>
              <a:rPr lang="en-US" u="sng" dirty="0" smtClean="0">
                <a:solidFill>
                  <a:schemeClr val="tx1"/>
                </a:solidFill>
                <a:latin typeface="Calibri" panose="020F0502020204030204" pitchFamily="34" charset="0"/>
              </a:rPr>
              <a:t>doesn't give me clear enough directions </a:t>
            </a:r>
            <a:r>
              <a:rPr lang="en-US" dirty="0" smtClean="0">
                <a:solidFill>
                  <a:schemeClr val="tx1"/>
                </a:solidFill>
                <a:latin typeface="Calibri" panose="020F0502020204030204" pitchFamily="34" charset="0"/>
              </a:rPr>
              <a:t>. </a:t>
            </a:r>
          </a:p>
          <a:p>
            <a:pPr marL="800100" lvl="1" indent="-342900"/>
            <a:r>
              <a:rPr lang="en-US" dirty="0" smtClean="0">
                <a:solidFill>
                  <a:schemeClr val="tx1"/>
                </a:solidFill>
                <a:latin typeface="Calibri" panose="020F0502020204030204" pitchFamily="34" charset="0"/>
              </a:rPr>
              <a:t> </a:t>
            </a:r>
          </a:p>
          <a:p>
            <a:pPr marL="342900" indent="-342900">
              <a:buAutoNum type="arabicPeriod" startAt="3"/>
            </a:pPr>
            <a:r>
              <a:rPr lang="en-US" dirty="0" smtClean="0">
                <a:solidFill>
                  <a:schemeClr val="tx1"/>
                </a:solidFill>
                <a:latin typeface="Calibri" panose="020F0502020204030204" pitchFamily="34" charset="0"/>
              </a:rPr>
              <a:t>Feeling </a:t>
            </a:r>
            <a:r>
              <a:rPr lang="en-US" u="sng" dirty="0" smtClean="0">
                <a:solidFill>
                  <a:schemeClr val="tx1"/>
                </a:solidFill>
                <a:latin typeface="Calibri" panose="020F0502020204030204" pitchFamily="34" charset="0"/>
              </a:rPr>
              <a:t>angry, scared, and/or depressed</a:t>
            </a:r>
            <a:r>
              <a:rPr lang="en-US" dirty="0" smtClean="0">
                <a:solidFill>
                  <a:schemeClr val="tx1"/>
                </a:solidFill>
                <a:latin typeface="Calibri" panose="020F0502020204030204" pitchFamily="34" charset="0"/>
              </a:rPr>
              <a:t> … think about living with diabetes</a:t>
            </a:r>
          </a:p>
          <a:p>
            <a:pPr marL="342900" indent="-342900"/>
            <a:r>
              <a:rPr lang="en-US" dirty="0" smtClean="0">
                <a:solidFill>
                  <a:schemeClr val="tx1"/>
                </a:solidFill>
                <a:latin typeface="Calibri" panose="020F0502020204030204" pitchFamily="34" charset="0"/>
              </a:rPr>
              <a:t> </a:t>
            </a:r>
          </a:p>
          <a:p>
            <a:pPr marL="342900" indent="-342900"/>
            <a:r>
              <a:rPr lang="en-US" dirty="0" smtClean="0">
                <a:solidFill>
                  <a:schemeClr val="tx1"/>
                </a:solidFill>
                <a:latin typeface="Calibri" panose="020F0502020204030204" pitchFamily="34" charset="0"/>
              </a:rPr>
              <a:t>4.   Feeling that </a:t>
            </a:r>
            <a:r>
              <a:rPr lang="en-US" u="sng" dirty="0" smtClean="0">
                <a:solidFill>
                  <a:schemeClr val="tx1"/>
                </a:solidFill>
                <a:latin typeface="Calibri" panose="020F0502020204030204" pitchFamily="34" charset="0"/>
              </a:rPr>
              <a:t>I am not testing my blood sugars </a:t>
            </a:r>
            <a:r>
              <a:rPr lang="en-US" dirty="0" smtClean="0">
                <a:solidFill>
                  <a:schemeClr val="tx1"/>
                </a:solidFill>
                <a:latin typeface="Calibri" panose="020F0502020204030204" pitchFamily="34" charset="0"/>
              </a:rPr>
              <a:t>frequently enough. </a:t>
            </a:r>
          </a:p>
          <a:p>
            <a:pPr marL="342900" indent="-342900">
              <a:buAutoNum type="arabicPeriod" startAt="5"/>
            </a:pPr>
            <a:endParaRPr lang="en-US" dirty="0" smtClean="0">
              <a:solidFill>
                <a:schemeClr val="tx1"/>
              </a:solidFill>
              <a:latin typeface="Calibri" panose="020F0502020204030204" pitchFamily="34" charset="0"/>
            </a:endParaRPr>
          </a:p>
          <a:p>
            <a:pPr marL="342900" indent="-342900"/>
            <a:r>
              <a:rPr lang="en-US" dirty="0" smtClean="0">
                <a:solidFill>
                  <a:schemeClr val="tx1"/>
                </a:solidFill>
                <a:latin typeface="Calibri" panose="020F0502020204030204" pitchFamily="34" charset="0"/>
              </a:rPr>
              <a:t>5.   Feeling that I am often </a:t>
            </a:r>
            <a:r>
              <a:rPr lang="en-US" u="sng" dirty="0" smtClean="0">
                <a:solidFill>
                  <a:schemeClr val="tx1"/>
                </a:solidFill>
                <a:latin typeface="Calibri" panose="020F0502020204030204" pitchFamily="34" charset="0"/>
              </a:rPr>
              <a:t>failing with my diabetes routine.</a:t>
            </a:r>
          </a:p>
          <a:p>
            <a:pPr marL="342900" indent="-342900"/>
            <a:r>
              <a:rPr lang="en-US" u="sng" dirty="0" smtClean="0">
                <a:solidFill>
                  <a:schemeClr val="tx1"/>
                </a:solidFill>
                <a:latin typeface="Calibri" panose="020F0502020204030204" pitchFamily="34" charset="0"/>
              </a:rPr>
              <a:t> </a:t>
            </a:r>
          </a:p>
          <a:p>
            <a:pPr marL="342900" indent="-342900">
              <a:buAutoNum type="arabicPeriod" startAt="6"/>
            </a:pPr>
            <a:r>
              <a:rPr lang="en-US" dirty="0" smtClean="0">
                <a:solidFill>
                  <a:schemeClr val="tx1"/>
                </a:solidFill>
                <a:latin typeface="Calibri" panose="020F0502020204030204" pitchFamily="34" charset="0"/>
              </a:rPr>
              <a:t>Feeling that </a:t>
            </a:r>
            <a:r>
              <a:rPr lang="en-US" u="sng" dirty="0" smtClean="0">
                <a:solidFill>
                  <a:schemeClr val="tx1"/>
                </a:solidFill>
                <a:latin typeface="Calibri" panose="020F0502020204030204" pitchFamily="34" charset="0"/>
              </a:rPr>
              <a:t>friends or family are not supportive </a:t>
            </a:r>
            <a:r>
              <a:rPr lang="en-US" dirty="0" smtClean="0">
                <a:solidFill>
                  <a:schemeClr val="tx1"/>
                </a:solidFill>
                <a:latin typeface="Calibri" panose="020F0502020204030204" pitchFamily="34" charset="0"/>
              </a:rPr>
              <a:t>enough of self-care </a:t>
            </a:r>
          </a:p>
          <a:p>
            <a:pPr marL="800100" lvl="1" indent="-342900"/>
            <a:r>
              <a:rPr lang="en-US" dirty="0" smtClean="0">
                <a:solidFill>
                  <a:schemeClr val="tx1"/>
                </a:solidFill>
                <a:latin typeface="Calibri" panose="020F0502020204030204" pitchFamily="34" charset="0"/>
              </a:rPr>
              <a:t>efforts  (planning activities that …, encourage me to eat the "wrong" foods).</a:t>
            </a:r>
          </a:p>
          <a:p>
            <a:pPr marL="800100" lvl="1" indent="-342900"/>
            <a:r>
              <a:rPr lang="en-US" dirty="0" smtClean="0">
                <a:solidFill>
                  <a:schemeClr val="tx1"/>
                </a:solidFill>
                <a:latin typeface="Calibri" panose="020F0502020204030204" pitchFamily="34" charset="0"/>
              </a:rPr>
              <a:t> </a:t>
            </a:r>
          </a:p>
          <a:p>
            <a:r>
              <a:rPr lang="en-US" dirty="0" smtClean="0">
                <a:solidFill>
                  <a:schemeClr val="tx1"/>
                </a:solidFill>
                <a:latin typeface="Calibri" panose="020F0502020204030204" pitchFamily="34" charset="0"/>
              </a:rPr>
              <a:t>7.     Feeling that </a:t>
            </a:r>
            <a:r>
              <a:rPr lang="en-US" u="sng" dirty="0" smtClean="0">
                <a:solidFill>
                  <a:schemeClr val="tx1"/>
                </a:solidFill>
                <a:latin typeface="Calibri" panose="020F0502020204030204" pitchFamily="34" charset="0"/>
              </a:rPr>
              <a:t>diabetes controls my life</a:t>
            </a:r>
            <a:r>
              <a:rPr lang="en-US" dirty="0" smtClean="0">
                <a:solidFill>
                  <a:schemeClr val="tx1"/>
                </a:solidFill>
                <a:latin typeface="Calibri" panose="020F0502020204030204" pitchFamily="34" charset="0"/>
              </a:rPr>
              <a:t>. </a:t>
            </a:r>
          </a:p>
          <a:p>
            <a:pPr marL="342900" indent="-342900"/>
            <a:r>
              <a:rPr lang="en-US" i="1" dirty="0" smtClean="0">
                <a:solidFill>
                  <a:schemeClr val="tx1"/>
                </a:solidFill>
                <a:latin typeface="Calibri" panose="020F0502020204030204" pitchFamily="34" charset="0"/>
              </a:rPr>
              <a:t>8.    </a:t>
            </a:r>
            <a:r>
              <a:rPr lang="en-US" i="1" u="sng" dirty="0" smtClean="0">
                <a:solidFill>
                  <a:schemeClr val="tx1"/>
                </a:solidFill>
                <a:latin typeface="Calibri" panose="020F0502020204030204" pitchFamily="34" charset="0"/>
              </a:rPr>
              <a:t>Not feeling motivated </a:t>
            </a:r>
            <a:r>
              <a:rPr lang="en-US" dirty="0" smtClean="0">
                <a:solidFill>
                  <a:schemeClr val="tx1"/>
                </a:solidFill>
                <a:latin typeface="Calibri" panose="020F0502020204030204" pitchFamily="34" charset="0"/>
              </a:rPr>
              <a:t>to keep up my diabetes self management. </a:t>
            </a:r>
          </a:p>
          <a:p>
            <a:pPr marL="342900" indent="-342900">
              <a:buAutoNum type="arabicPeriod" startAt="9"/>
            </a:pPr>
            <a:endParaRPr lang="en-US" sz="1500" dirty="0" smtClean="0">
              <a:solidFill>
                <a:schemeClr val="tx1"/>
              </a:solidFill>
            </a:endParaRPr>
          </a:p>
          <a:p>
            <a:pPr marL="342900" indent="-342900"/>
            <a:r>
              <a:rPr lang="en-US" sz="1500" b="1" dirty="0" smtClean="0">
                <a:solidFill>
                  <a:schemeClr val="tx1"/>
                </a:solidFill>
              </a:rPr>
              <a:t>				DDS (17) Scoring</a:t>
            </a:r>
            <a:endParaRPr lang="en-US" sz="1600" dirty="0" smtClean="0">
              <a:solidFill>
                <a:schemeClr val="tx1"/>
              </a:solidFill>
            </a:endParaRPr>
          </a:p>
        </p:txBody>
      </p:sp>
    </p:spTree>
    <p:custDataLst>
      <p:tags r:id="rId1"/>
    </p:custDataLst>
    <p:extLst>
      <p:ext uri="{BB962C8B-B14F-4D97-AF65-F5344CB8AC3E}">
        <p14:creationId xmlns:p14="http://schemas.microsoft.com/office/powerpoint/2010/main" val="3577251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n-US" dirty="0" smtClean="0"/>
              <a:t>Strategies to handle DRED:</a:t>
            </a:r>
            <a:endParaRPr lang="en-US" dirty="0"/>
          </a:p>
        </p:txBody>
      </p:sp>
      <p:sp>
        <p:nvSpPr>
          <p:cNvPr id="5" name="Content Placeholder 4"/>
          <p:cNvSpPr>
            <a:spLocks noGrp="1"/>
          </p:cNvSpPr>
          <p:nvPr>
            <p:ph sz="half" idx="1"/>
          </p:nvPr>
        </p:nvSpPr>
        <p:spPr>
          <a:xfrm>
            <a:off x="457200" y="1295400"/>
            <a:ext cx="4041648" cy="5257800"/>
          </a:xfrm>
        </p:spPr>
        <p:txBody>
          <a:bodyPr>
            <a:normAutofit/>
          </a:bodyPr>
          <a:lstStyle/>
          <a:p>
            <a:r>
              <a:rPr lang="en-US" sz="3900" u="sng" dirty="0" smtClean="0"/>
              <a:t>People </a:t>
            </a:r>
            <a:r>
              <a:rPr lang="en-US" sz="3900" u="sng" dirty="0" err="1" smtClean="0"/>
              <a:t>w</a:t>
            </a:r>
            <a:r>
              <a:rPr lang="en-US" sz="3900" u="sng" dirty="0" smtClean="0"/>
              <a:t>/ DM</a:t>
            </a:r>
          </a:p>
          <a:p>
            <a:r>
              <a:rPr lang="en-US" sz="3000" dirty="0" smtClean="0"/>
              <a:t>1 thing at a time</a:t>
            </a:r>
          </a:p>
          <a:p>
            <a:r>
              <a:rPr lang="en-US" sz="3000" dirty="0" smtClean="0"/>
              <a:t>Take it slowly</a:t>
            </a:r>
          </a:p>
          <a:p>
            <a:r>
              <a:rPr lang="en-US" sz="3000" dirty="0" smtClean="0"/>
              <a:t>Speak up to: </a:t>
            </a:r>
          </a:p>
          <a:p>
            <a:pPr marL="589788" lvl="1" indent="-342900"/>
            <a:r>
              <a:rPr lang="en-US" sz="2200" dirty="0" smtClean="0"/>
              <a:t>Family, PCP, </a:t>
            </a:r>
          </a:p>
          <a:p>
            <a:pPr marL="589788" lvl="1" indent="-342900"/>
            <a:r>
              <a:rPr lang="en-US" sz="2200" dirty="0" smtClean="0"/>
              <a:t>People that understand.</a:t>
            </a:r>
          </a:p>
          <a:p>
            <a:pPr marL="761238" lvl="1" indent="-514350"/>
            <a:endParaRPr lang="en-US" sz="1900" dirty="0" smtClean="0"/>
          </a:p>
          <a:p>
            <a:r>
              <a:rPr lang="en-US" sz="2600" b="1" dirty="0" smtClean="0"/>
              <a:t>Set Appropriate Goals!!!</a:t>
            </a:r>
          </a:p>
          <a:p>
            <a:r>
              <a:rPr lang="en-US" sz="2600" b="1" dirty="0" smtClean="0"/>
              <a:t> Small, discreet</a:t>
            </a:r>
          </a:p>
          <a:p>
            <a:pPr marL="761238" lvl="1" indent="-514350">
              <a:buNone/>
            </a:pPr>
            <a:endParaRPr lang="en-US" sz="1600" dirty="0" smtClean="0">
              <a:solidFill>
                <a:schemeClr val="accent6"/>
              </a:solidFill>
            </a:endParaRPr>
          </a:p>
        </p:txBody>
      </p:sp>
      <p:sp>
        <p:nvSpPr>
          <p:cNvPr id="6" name="Content Placeholder 5"/>
          <p:cNvSpPr>
            <a:spLocks noGrp="1"/>
          </p:cNvSpPr>
          <p:nvPr>
            <p:ph sz="half" idx="2"/>
          </p:nvPr>
        </p:nvSpPr>
        <p:spPr>
          <a:xfrm>
            <a:off x="4495628" y="1266423"/>
            <a:ext cx="4572000" cy="5257800"/>
          </a:xfrm>
        </p:spPr>
        <p:txBody>
          <a:bodyPr>
            <a:normAutofit/>
          </a:bodyPr>
          <a:lstStyle/>
          <a:p>
            <a:r>
              <a:rPr lang="en-US" u="sng" dirty="0" err="1" smtClean="0"/>
              <a:t>HCProviders</a:t>
            </a:r>
            <a:r>
              <a:rPr lang="en-US" u="sng" dirty="0" smtClean="0"/>
              <a:t> (you!)</a:t>
            </a:r>
          </a:p>
          <a:p>
            <a:r>
              <a:rPr lang="en-US" sz="2600" dirty="0" smtClean="0"/>
              <a:t>Handle 1 thing at a time</a:t>
            </a:r>
          </a:p>
          <a:p>
            <a:r>
              <a:rPr lang="en-US" sz="2600" dirty="0" smtClean="0"/>
              <a:t>Take it slowly</a:t>
            </a:r>
          </a:p>
          <a:p>
            <a:pPr marL="761238" lvl="1" indent="-514350"/>
            <a:endParaRPr lang="en-US" sz="1600" dirty="0" smtClean="0">
              <a:solidFill>
                <a:schemeClr val="accent6"/>
              </a:solidFill>
            </a:endParaRPr>
          </a:p>
          <a:p>
            <a:r>
              <a:rPr lang="en-US" sz="2400" b="1" dirty="0" smtClean="0"/>
              <a:t>Set Appropriate Goals.  </a:t>
            </a:r>
            <a:br>
              <a:rPr lang="en-US" sz="2400" b="1" dirty="0" smtClean="0"/>
            </a:br>
            <a:r>
              <a:rPr lang="en-US" sz="2400" b="1" dirty="0" smtClean="0"/>
              <a:t>Small, discreet</a:t>
            </a:r>
          </a:p>
          <a:p>
            <a:endParaRPr lang="en-US" sz="2000" b="1" dirty="0" smtClean="0"/>
          </a:p>
          <a:p>
            <a:r>
              <a:rPr lang="en-US" sz="2400" b="1" dirty="0" smtClean="0"/>
              <a:t>Be mindful, mundane, </a:t>
            </a:r>
            <a:r>
              <a:rPr lang="en-US" sz="2400" b="1" dirty="0" smtClean="0">
                <a:solidFill>
                  <a:srgbClr val="C00000"/>
                </a:solidFill>
              </a:rPr>
              <a:t>careful</a:t>
            </a:r>
            <a:r>
              <a:rPr lang="en-US" sz="2400" b="1" dirty="0" smtClean="0"/>
              <a:t> about the goal set- do not rush </a:t>
            </a:r>
          </a:p>
          <a:p>
            <a:endParaRPr lang="en-US" sz="2000" b="1" dirty="0" smtClean="0"/>
          </a:p>
          <a:p>
            <a:r>
              <a:rPr lang="en-US" sz="2400" b="1" dirty="0" smtClean="0"/>
              <a:t>Paired testing before/after  (more tangible)</a:t>
            </a:r>
          </a:p>
          <a:p>
            <a:endParaRPr lang="en-US" u="sng" dirty="0"/>
          </a:p>
        </p:txBody>
      </p:sp>
    </p:spTree>
    <p:custDataLst>
      <p:tags r:id="rId1"/>
    </p:custDataLst>
    <p:extLst>
      <p:ext uri="{BB962C8B-B14F-4D97-AF65-F5344CB8AC3E}">
        <p14:creationId xmlns:p14="http://schemas.microsoft.com/office/powerpoint/2010/main" val="129107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a:t>
            </a:r>
            <a:endParaRPr lang="en-US" dirty="0"/>
          </a:p>
        </p:txBody>
      </p:sp>
      <p:sp>
        <p:nvSpPr>
          <p:cNvPr id="3" name="Content Placeholder 2"/>
          <p:cNvSpPr>
            <a:spLocks noGrp="1"/>
          </p:cNvSpPr>
          <p:nvPr>
            <p:ph sz="quarter" idx="1"/>
          </p:nvPr>
        </p:nvSpPr>
        <p:spPr/>
        <p:txBody>
          <a:bodyPr/>
          <a:lstStyle/>
          <a:p>
            <a:r>
              <a:rPr lang="en-US" dirty="0" smtClean="0"/>
              <a:t>Which </a:t>
            </a:r>
            <a:r>
              <a:rPr lang="en-US" dirty="0"/>
              <a:t>of the following is a SMART Goal?</a:t>
            </a:r>
          </a:p>
          <a:p>
            <a:pPr marL="274320" lvl="1" indent="0">
              <a:buNone/>
            </a:pPr>
            <a:r>
              <a:rPr lang="en-US" sz="3200" dirty="0"/>
              <a:t>a. I will lose 5% of my body weight</a:t>
            </a:r>
          </a:p>
          <a:p>
            <a:pPr marL="274320" lvl="1" indent="0">
              <a:buNone/>
            </a:pPr>
            <a:r>
              <a:rPr lang="en-US" sz="3200" dirty="0"/>
              <a:t>b. I will eat less sugary foods throughout the week</a:t>
            </a:r>
          </a:p>
          <a:p>
            <a:pPr marL="274320" lvl="1" indent="0">
              <a:buNone/>
            </a:pPr>
            <a:r>
              <a:rPr lang="en-US" sz="3200" dirty="0"/>
              <a:t>c. I will monitor my blood sugar on a regular basis</a:t>
            </a:r>
          </a:p>
          <a:p>
            <a:pPr marL="274320" lvl="1" indent="0">
              <a:buNone/>
            </a:pPr>
            <a:r>
              <a:rPr lang="en-US" sz="3200" dirty="0"/>
              <a:t>d. I will eat one less bag of chips every day for 1 week.</a:t>
            </a:r>
          </a:p>
          <a:p>
            <a:endParaRPr lang="en-US" dirty="0"/>
          </a:p>
        </p:txBody>
      </p:sp>
    </p:spTree>
    <p:custDataLst>
      <p:tags r:id="rId1"/>
    </p:custDataLst>
    <p:extLst>
      <p:ext uri="{BB962C8B-B14F-4D97-AF65-F5344CB8AC3E}">
        <p14:creationId xmlns:p14="http://schemas.microsoft.com/office/powerpoint/2010/main" val="17027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19340442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chor="ctr">
            <a:normAutofit/>
          </a:bodyPr>
          <a:lstStyle/>
          <a:p>
            <a:pPr>
              <a:defRPr/>
            </a:pPr>
            <a:r>
              <a:rPr lang="en-US" dirty="0" smtClean="0"/>
              <a:t>SMART Goals</a:t>
            </a:r>
          </a:p>
        </p:txBody>
      </p:sp>
      <p:sp>
        <p:nvSpPr>
          <p:cNvPr id="86018" name="AutoShape 2"/>
          <p:cNvSpPr>
            <a:spLocks noChangeArrowheads="1"/>
          </p:cNvSpPr>
          <p:nvPr/>
        </p:nvSpPr>
        <p:spPr bwMode="auto">
          <a:xfrm>
            <a:off x="4124325" y="5181600"/>
            <a:ext cx="895350" cy="762000"/>
          </a:xfrm>
          <a:custGeom>
            <a:avLst/>
            <a:gdLst>
              <a:gd name="T0" fmla="*/ 447675 w 895350"/>
              <a:gd name="T1" fmla="*/ 0 h 762000"/>
              <a:gd name="T2" fmla="*/ 1 w 895350"/>
              <a:gd name="T3" fmla="*/ 291057 h 762000"/>
              <a:gd name="T4" fmla="*/ 170997 w 895350"/>
              <a:gd name="T5" fmla="*/ 761998 h 762000"/>
              <a:gd name="T6" fmla="*/ 724353 w 895350"/>
              <a:gd name="T7" fmla="*/ 761998 h 762000"/>
              <a:gd name="T8" fmla="*/ 895349 w 895350"/>
              <a:gd name="T9" fmla="*/ 291057 h 762000"/>
              <a:gd name="T10" fmla="*/ 3 60000 65536"/>
              <a:gd name="T11" fmla="*/ 2 60000 65536"/>
              <a:gd name="T12" fmla="*/ 1 60000 65536"/>
              <a:gd name="T13" fmla="*/ 1 60000 65536"/>
              <a:gd name="T14" fmla="*/ 0 60000 65536"/>
              <a:gd name="T15" fmla="*/ 276681 w 895350"/>
              <a:gd name="T16" fmla="*/ 291059 h 762000"/>
              <a:gd name="T17" fmla="*/ 618669 w 895350"/>
              <a:gd name="T18" fmla="*/ 582112 h 762000"/>
            </a:gdLst>
            <a:ahLst/>
            <a:cxnLst>
              <a:cxn ang="T10">
                <a:pos x="T0" y="T1"/>
              </a:cxn>
              <a:cxn ang="T11">
                <a:pos x="T2" y="T3"/>
              </a:cxn>
              <a:cxn ang="T12">
                <a:pos x="T4" y="T5"/>
              </a:cxn>
              <a:cxn ang="T13">
                <a:pos x="T6" y="T7"/>
              </a:cxn>
              <a:cxn ang="T14">
                <a:pos x="T8" y="T9"/>
              </a:cxn>
            </a:cxnLst>
            <a:rect l="T15" t="T16" r="T17" b="T18"/>
            <a:pathLst>
              <a:path w="895350" h="762000">
                <a:moveTo>
                  <a:pt x="1" y="291057"/>
                </a:moveTo>
                <a:lnTo>
                  <a:pt x="341995" y="291059"/>
                </a:lnTo>
                <a:lnTo>
                  <a:pt x="447675" y="0"/>
                </a:lnTo>
                <a:lnTo>
                  <a:pt x="553355" y="291059"/>
                </a:lnTo>
                <a:lnTo>
                  <a:pt x="895349" y="291057"/>
                </a:lnTo>
                <a:lnTo>
                  <a:pt x="618669" y="470940"/>
                </a:lnTo>
                <a:lnTo>
                  <a:pt x="724353" y="761998"/>
                </a:lnTo>
                <a:lnTo>
                  <a:pt x="447675" y="582112"/>
                </a:lnTo>
                <a:lnTo>
                  <a:pt x="170997" y="761998"/>
                </a:lnTo>
                <a:lnTo>
                  <a:pt x="276681" y="470940"/>
                </a:lnTo>
                <a:close/>
              </a:path>
            </a:pathLst>
          </a:custGeom>
          <a:gradFill rotWithShape="0">
            <a:gsLst>
              <a:gs pos="0">
                <a:srgbClr val="9BC1FF"/>
              </a:gs>
              <a:gs pos="100000">
                <a:srgbClr val="3F80CD"/>
              </a:gs>
            </a:gsLst>
            <a:lin ang="5400000"/>
          </a:gradFill>
          <a:ln w="19050">
            <a:solidFill>
              <a:srgbClr val="4A7EBB"/>
            </a:solidFill>
            <a:miter lim="800000"/>
            <a:headEnd/>
            <a:tailEnd/>
          </a:ln>
          <a:effectLst>
            <a:outerShdw blurRad="38100" dist="25400" dir="5400000" algn="ctr" rotWithShape="0">
              <a:srgbClr val="808080">
                <a:alpha val="35001"/>
              </a:srgbClr>
            </a:outerShdw>
          </a:effectLst>
        </p:spPr>
        <p:txBody>
          <a:bodyPr tIns="91440" bIns="91440"/>
          <a:lstStyle/>
          <a:p>
            <a:pPr>
              <a:defRPr/>
            </a:pPr>
            <a:endParaRPr lang="en-US">
              <a:latin typeface="Arial" charset="0"/>
              <a:ea typeface="+mn-ea"/>
            </a:endParaRPr>
          </a:p>
        </p:txBody>
      </p:sp>
      <p:pic>
        <p:nvPicPr>
          <p:cNvPr id="4" name="Picture 3"/>
          <p:cNvPicPr>
            <a:picLocks noChangeAspect="1"/>
          </p:cNvPicPr>
          <p:nvPr/>
        </p:nvPicPr>
        <p:blipFill>
          <a:blip r:embed="rId3"/>
          <a:stretch>
            <a:fillRect/>
          </a:stretch>
        </p:blipFill>
        <p:spPr>
          <a:xfrm>
            <a:off x="619125" y="1371600"/>
            <a:ext cx="3505200" cy="4800600"/>
          </a:xfrm>
          <a:prstGeom prst="rect">
            <a:avLst/>
          </a:prstGeom>
        </p:spPr>
      </p:pic>
    </p:spTree>
    <p:custDataLst>
      <p:tags r:id="rId1"/>
    </p:custDataLst>
    <p:extLst>
      <p:ext uri="{BB962C8B-B14F-4D97-AF65-F5344CB8AC3E}">
        <p14:creationId xmlns:p14="http://schemas.microsoft.com/office/powerpoint/2010/main" val="3416666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Mental health – Build a Foundation</a:t>
            </a:r>
            <a:endParaRPr lang="en-US" dirty="0"/>
          </a:p>
        </p:txBody>
      </p:sp>
      <p:sp>
        <p:nvSpPr>
          <p:cNvPr id="6" name="Content Placeholder 5"/>
          <p:cNvSpPr>
            <a:spLocks noGrp="1"/>
          </p:cNvSpPr>
          <p:nvPr>
            <p:ph sz="quarter" idx="1"/>
          </p:nvPr>
        </p:nvSpPr>
        <p:spPr>
          <a:xfrm>
            <a:off x="457200" y="1219200"/>
            <a:ext cx="4572000" cy="4937760"/>
          </a:xfrm>
        </p:spPr>
        <p:txBody>
          <a:bodyPr/>
          <a:lstStyle/>
          <a:p>
            <a:r>
              <a:rPr lang="en-US" dirty="0" smtClean="0"/>
              <a:t>Although the educator might not feel qualified to treat psychological problems, optimizing the patient / educator relationship as a foundation to increase likelihood of acceptance.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706880"/>
            <a:ext cx="2971800" cy="1981200"/>
          </a:xfrm>
          <a:prstGeom prst="rect">
            <a:avLst/>
          </a:prstGeom>
        </p:spPr>
      </p:pic>
    </p:spTree>
    <p:custDataLst>
      <p:tags r:id="rId1"/>
    </p:custDataLst>
    <p:extLst>
      <p:ext uri="{BB962C8B-B14F-4D97-AF65-F5344CB8AC3E}">
        <p14:creationId xmlns:p14="http://schemas.microsoft.com/office/powerpoint/2010/main" val="55245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Key opportunities to Screen for Emotional Health	</a:t>
            </a:r>
            <a:endParaRPr lang="en-US" dirty="0"/>
          </a:p>
        </p:txBody>
      </p:sp>
      <p:sp>
        <p:nvSpPr>
          <p:cNvPr id="3" name="Content Placeholder 2"/>
          <p:cNvSpPr>
            <a:spLocks noGrp="1"/>
          </p:cNvSpPr>
          <p:nvPr>
            <p:ph sz="quarter" idx="1"/>
          </p:nvPr>
        </p:nvSpPr>
        <p:spPr>
          <a:xfrm>
            <a:off x="457200" y="1676400"/>
            <a:ext cx="4695417" cy="4480560"/>
          </a:xfrm>
        </p:spPr>
        <p:txBody>
          <a:bodyPr>
            <a:noAutofit/>
          </a:bodyPr>
          <a:lstStyle/>
          <a:p>
            <a:pPr lvl="1"/>
            <a:r>
              <a:rPr lang="en-US" sz="2800" dirty="0" smtClean="0"/>
              <a:t>Newly diagnosed</a:t>
            </a:r>
          </a:p>
          <a:p>
            <a:pPr lvl="1"/>
            <a:r>
              <a:rPr lang="en-US" sz="2800" dirty="0" smtClean="0"/>
              <a:t>Hospitalized</a:t>
            </a:r>
          </a:p>
          <a:p>
            <a:pPr lvl="1"/>
            <a:r>
              <a:rPr lang="en-US" sz="2800" dirty="0" smtClean="0"/>
              <a:t>When medical status changes (BG no longer controlled with one med)</a:t>
            </a:r>
          </a:p>
          <a:p>
            <a:pPr lvl="1"/>
            <a:r>
              <a:rPr lang="en-US" sz="2800" dirty="0" smtClean="0"/>
              <a:t>When complications start</a:t>
            </a:r>
          </a:p>
          <a:p>
            <a:pPr lvl="1"/>
            <a:r>
              <a:rPr lang="en-US" sz="2800" dirty="0" smtClean="0"/>
              <a:t>During regular visits</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617" y="1676400"/>
            <a:ext cx="3529890" cy="2530059"/>
          </a:xfrm>
          <a:prstGeom prst="rect">
            <a:avLst/>
          </a:prstGeom>
        </p:spPr>
      </p:pic>
    </p:spTree>
    <p:custDataLst>
      <p:tags r:id="rId1"/>
    </p:custDataLst>
    <p:extLst>
      <p:ext uri="{BB962C8B-B14F-4D97-AF65-F5344CB8AC3E}">
        <p14:creationId xmlns:p14="http://schemas.microsoft.com/office/powerpoint/2010/main" val="6904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28600"/>
            <a:ext cx="8229600" cy="914400"/>
          </a:xfrm>
        </p:spPr>
        <p:txBody>
          <a:bodyPr anchor="ctr">
            <a:normAutofit/>
          </a:bodyPr>
          <a:lstStyle/>
          <a:p>
            <a:pPr eaLnBrk="1" hangingPunct="1"/>
            <a:r>
              <a:rPr lang="en-US" dirty="0" smtClean="0">
                <a:ea typeface="ＭＳ Ｐゴシック" panose="020B0600070205080204" pitchFamily="34" charset="-128"/>
              </a:rPr>
              <a:t>Assess Emotional Health</a:t>
            </a:r>
          </a:p>
        </p:txBody>
      </p:sp>
      <p:sp>
        <p:nvSpPr>
          <p:cNvPr id="69635" name="Rectangle 3"/>
          <p:cNvSpPr>
            <a:spLocks noGrp="1" noChangeArrowheads="1"/>
          </p:cNvSpPr>
          <p:nvPr>
            <p:ph idx="1"/>
          </p:nvPr>
        </p:nvSpPr>
        <p:spPr>
          <a:xfrm>
            <a:off x="457200" y="1143000"/>
            <a:ext cx="6629400" cy="4953000"/>
          </a:xfrm>
        </p:spPr>
        <p:txBody>
          <a:bodyPr>
            <a:noAutofit/>
          </a:bodyPr>
          <a:lstStyle/>
          <a:p>
            <a:r>
              <a:rPr lang="en-US" dirty="0" smtClean="0">
                <a:ea typeface="ＭＳ Ｐゴシック" panose="020B0600070205080204" pitchFamily="34" charset="-128"/>
              </a:rPr>
              <a:t>Assess- first meeting and  </a:t>
            </a:r>
            <a:r>
              <a:rPr lang="en-US" i="1" dirty="0" smtClean="0">
                <a:ea typeface="ＭＳ Ｐゴシック" panose="020B0600070205080204" pitchFamily="34" charset="-128"/>
              </a:rPr>
              <a:t>regularly.</a:t>
            </a:r>
          </a:p>
          <a:p>
            <a:pPr lvl="1"/>
            <a:r>
              <a:rPr lang="en-US" sz="2800" dirty="0" smtClean="0">
                <a:ea typeface="ＭＳ Ｐゴシック" panose="020B0600070205080204" pitchFamily="34" charset="-128"/>
              </a:rPr>
              <a:t>Use instruments and open ended questions; </a:t>
            </a:r>
          </a:p>
          <a:p>
            <a:pPr lvl="1"/>
            <a:r>
              <a:rPr lang="en-US" sz="2800" dirty="0" smtClean="0">
                <a:ea typeface="ＭＳ Ｐゴシック" panose="020B0600070205080204" pitchFamily="34" charset="-128"/>
              </a:rPr>
              <a:t>ASK! Consider Diabetes Distress vs depression.</a:t>
            </a:r>
          </a:p>
          <a:p>
            <a:r>
              <a:rPr lang="en-US" dirty="0" smtClean="0">
                <a:ea typeface="ＭＳ Ｐゴシック" panose="020B0600070205080204" pitchFamily="34" charset="-128"/>
              </a:rPr>
              <a:t>Encourage Optimism and Resilience: </a:t>
            </a:r>
          </a:p>
          <a:p>
            <a:pPr lvl="1"/>
            <a:r>
              <a:rPr lang="en-US" sz="2800" dirty="0" smtClean="0">
                <a:ea typeface="ＭＳ Ｐゴシック" panose="020B0600070205080204" pitchFamily="34" charset="-128"/>
              </a:rPr>
              <a:t>Hardiness and humor, resources,  self confidence! </a:t>
            </a:r>
          </a:p>
          <a:p>
            <a:pPr lvl="1"/>
            <a:r>
              <a:rPr lang="en-US" sz="2800" dirty="0" smtClean="0">
                <a:ea typeface="ＭＳ Ｐゴシック" panose="020B0600070205080204" pitchFamily="34" charset="-128"/>
              </a:rPr>
              <a:t>Develop network of specialists to help YOU for your own self balance and care!  </a:t>
            </a:r>
          </a:p>
          <a:p>
            <a:pPr lvl="1"/>
            <a:r>
              <a:rPr lang="en-US" sz="2800" dirty="0" smtClean="0">
                <a:ea typeface="ＭＳ Ｐゴシック" panose="020B0600070205080204" pitchFamily="34" charset="-128"/>
              </a:rPr>
              <a:t>Name 3 NOW!</a:t>
            </a:r>
          </a:p>
        </p:txBody>
      </p:sp>
      <p:pic>
        <p:nvPicPr>
          <p:cNvPr id="2" name="Picture 1"/>
          <p:cNvPicPr>
            <a:picLocks noChangeAspect="1"/>
          </p:cNvPicPr>
          <p:nvPr/>
        </p:nvPicPr>
        <p:blipFill>
          <a:blip r:embed="rId3"/>
          <a:stretch>
            <a:fillRect/>
          </a:stretch>
        </p:blipFill>
        <p:spPr>
          <a:xfrm>
            <a:off x="7091966" y="3782632"/>
            <a:ext cx="1704753" cy="1981200"/>
          </a:xfrm>
          <a:prstGeom prst="rect">
            <a:avLst/>
          </a:prstGeom>
        </p:spPr>
      </p:pic>
    </p:spTree>
    <p:custDataLst>
      <p:tags r:id="rId1"/>
    </p:custDataLst>
    <p:extLst>
      <p:ext uri="{BB962C8B-B14F-4D97-AF65-F5344CB8AC3E}">
        <p14:creationId xmlns:p14="http://schemas.microsoft.com/office/powerpoint/2010/main" val="170073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wipe(left)">
                                      <p:cBhvr>
                                        <p:cTn id="7" dur="500"/>
                                        <p:tgtEl>
                                          <p:spTgt spid="6963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635">
                                            <p:txEl>
                                              <p:pRg st="1" end="1"/>
                                            </p:txEl>
                                          </p:spTgt>
                                        </p:tgtEl>
                                        <p:attrNameLst>
                                          <p:attrName>style.visibility</p:attrName>
                                        </p:attrNameLst>
                                      </p:cBhvr>
                                      <p:to>
                                        <p:strVal val="visible"/>
                                      </p:to>
                                    </p:set>
                                    <p:animEffect transition="in" filter="wipe(left)">
                                      <p:cBhvr>
                                        <p:cTn id="10" dur="500"/>
                                        <p:tgtEl>
                                          <p:spTgt spid="6963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9635">
                                            <p:txEl>
                                              <p:pRg st="2" end="2"/>
                                            </p:txEl>
                                          </p:spTgt>
                                        </p:tgtEl>
                                        <p:attrNameLst>
                                          <p:attrName>style.visibility</p:attrName>
                                        </p:attrNameLst>
                                      </p:cBhvr>
                                      <p:to>
                                        <p:strVal val="visible"/>
                                      </p:to>
                                    </p:set>
                                    <p:animEffect transition="in" filter="wipe(left)">
                                      <p:cBhvr>
                                        <p:cTn id="13" dur="500"/>
                                        <p:tgtEl>
                                          <p:spTgt spid="6963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9635">
                                            <p:txEl>
                                              <p:pRg st="3" end="3"/>
                                            </p:txEl>
                                          </p:spTgt>
                                        </p:tgtEl>
                                        <p:attrNameLst>
                                          <p:attrName>style.visibility</p:attrName>
                                        </p:attrNameLst>
                                      </p:cBhvr>
                                      <p:to>
                                        <p:strVal val="visible"/>
                                      </p:to>
                                    </p:set>
                                    <p:animEffect transition="in" filter="wipe(left)">
                                      <p:cBhvr>
                                        <p:cTn id="18" dur="500"/>
                                        <p:tgtEl>
                                          <p:spTgt spid="69635">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9635">
                                            <p:txEl>
                                              <p:pRg st="4" end="4"/>
                                            </p:txEl>
                                          </p:spTgt>
                                        </p:tgtEl>
                                        <p:attrNameLst>
                                          <p:attrName>style.visibility</p:attrName>
                                        </p:attrNameLst>
                                      </p:cBhvr>
                                      <p:to>
                                        <p:strVal val="visible"/>
                                      </p:to>
                                    </p:set>
                                    <p:animEffect transition="in" filter="wipe(left)">
                                      <p:cBhvr>
                                        <p:cTn id="21" dur="500"/>
                                        <p:tgtEl>
                                          <p:spTgt spid="69635">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9635">
                                            <p:txEl>
                                              <p:pRg st="5" end="5"/>
                                            </p:txEl>
                                          </p:spTgt>
                                        </p:tgtEl>
                                        <p:attrNameLst>
                                          <p:attrName>style.visibility</p:attrName>
                                        </p:attrNameLst>
                                      </p:cBhvr>
                                      <p:to>
                                        <p:strVal val="visible"/>
                                      </p:to>
                                    </p:set>
                                    <p:animEffect transition="in" filter="wipe(left)">
                                      <p:cBhvr>
                                        <p:cTn id="24" dur="500"/>
                                        <p:tgtEl>
                                          <p:spTgt spid="69635">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9635">
                                            <p:txEl>
                                              <p:pRg st="6" end="6"/>
                                            </p:txEl>
                                          </p:spTgt>
                                        </p:tgtEl>
                                        <p:attrNameLst>
                                          <p:attrName>style.visibility</p:attrName>
                                        </p:attrNameLst>
                                      </p:cBhvr>
                                      <p:to>
                                        <p:strVal val="visible"/>
                                      </p:to>
                                    </p:set>
                                    <p:animEffect transition="in" filter="wipe(left)">
                                      <p:cBhvr>
                                        <p:cTn id="27" dur="500"/>
                                        <p:tgtEl>
                                          <p:spTgt spid="696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Referral to Mental Health Specialist</a:t>
            </a:r>
            <a:endParaRPr lang="en-US" dirty="0"/>
          </a:p>
        </p:txBody>
      </p:sp>
      <p:sp>
        <p:nvSpPr>
          <p:cNvPr id="3" name="Content Placeholder 2"/>
          <p:cNvSpPr>
            <a:spLocks noGrp="1"/>
          </p:cNvSpPr>
          <p:nvPr>
            <p:ph sz="quarter" idx="1"/>
          </p:nvPr>
        </p:nvSpPr>
        <p:spPr>
          <a:xfrm>
            <a:off x="457200" y="1219200"/>
            <a:ext cx="5389272" cy="4937760"/>
          </a:xfrm>
        </p:spPr>
        <p:txBody>
          <a:bodyPr>
            <a:normAutofit lnSpcReduction="10000"/>
          </a:bodyPr>
          <a:lstStyle/>
          <a:p>
            <a:r>
              <a:rPr lang="en-US" dirty="0" smtClean="0"/>
              <a:t>Indications</a:t>
            </a:r>
          </a:p>
          <a:p>
            <a:pPr lvl="1"/>
            <a:r>
              <a:rPr lang="en-US" dirty="0" smtClean="0"/>
              <a:t>Gross disregard for medical regimen </a:t>
            </a:r>
          </a:p>
          <a:p>
            <a:pPr lvl="1"/>
            <a:r>
              <a:rPr lang="en-US" dirty="0" smtClean="0"/>
              <a:t>Depression</a:t>
            </a:r>
          </a:p>
          <a:p>
            <a:pPr lvl="1"/>
            <a:r>
              <a:rPr lang="en-US" dirty="0" smtClean="0"/>
              <a:t>Stress related to work-life balance</a:t>
            </a:r>
          </a:p>
          <a:p>
            <a:pPr lvl="1"/>
            <a:r>
              <a:rPr lang="en-US" dirty="0" smtClean="0"/>
              <a:t>Possibility of self harm</a:t>
            </a:r>
          </a:p>
          <a:p>
            <a:pPr lvl="1"/>
            <a:r>
              <a:rPr lang="en-US" dirty="0" smtClean="0"/>
              <a:t>Debilitating anxiety and/or depression</a:t>
            </a:r>
          </a:p>
          <a:p>
            <a:pPr lvl="1"/>
            <a:r>
              <a:rPr lang="en-US" dirty="0" smtClean="0"/>
              <a:t>Eating disorder</a:t>
            </a:r>
            <a:endParaRPr lang="en-US" dirty="0"/>
          </a:p>
          <a:p>
            <a:pPr lvl="1"/>
            <a:r>
              <a:rPr lang="en-US" dirty="0" smtClean="0"/>
              <a:t>Poor cognitive functioning that impairs </a:t>
            </a:r>
            <a:r>
              <a:rPr lang="en-US" dirty="0" err="1" smtClean="0"/>
              <a:t>judgement</a:t>
            </a:r>
            <a:endParaRPr lang="en-US" dirty="0" smtClean="0"/>
          </a:p>
          <a:p>
            <a:pPr lvl="1"/>
            <a:endParaRPr lang="en-US"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6472" y="1447800"/>
            <a:ext cx="2857500" cy="1895475"/>
          </a:xfrm>
          <a:prstGeom prst="rect">
            <a:avLst/>
          </a:prstGeom>
        </p:spPr>
      </p:pic>
    </p:spTree>
    <p:custDataLst>
      <p:tags r:id="rId1"/>
    </p:custDataLst>
    <p:extLst>
      <p:ext uri="{BB962C8B-B14F-4D97-AF65-F5344CB8AC3E}">
        <p14:creationId xmlns:p14="http://schemas.microsoft.com/office/powerpoint/2010/main" val="339167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Emotional Well Being</a:t>
            </a:r>
            <a:endParaRPr lang="en-US" dirty="0"/>
          </a:p>
        </p:txBody>
      </p:sp>
      <p:sp>
        <p:nvSpPr>
          <p:cNvPr id="3" name="Content Placeholder 2"/>
          <p:cNvSpPr>
            <a:spLocks noGrp="1"/>
          </p:cNvSpPr>
          <p:nvPr>
            <p:ph sz="quarter" idx="1"/>
          </p:nvPr>
        </p:nvSpPr>
        <p:spPr>
          <a:xfrm>
            <a:off x="609600" y="1447800"/>
            <a:ext cx="4114800" cy="3775442"/>
          </a:xfrm>
        </p:spPr>
        <p:txBody>
          <a:bodyPr>
            <a:normAutofit lnSpcReduction="10000"/>
          </a:bodyPr>
          <a:lstStyle/>
          <a:p>
            <a:r>
              <a:rPr lang="en-US" dirty="0" smtClean="0"/>
              <a:t>Important part of diabetes care and self-management</a:t>
            </a:r>
          </a:p>
          <a:p>
            <a:r>
              <a:rPr lang="en-US" dirty="0" smtClean="0"/>
              <a:t>Psychological and Social Problems can impair the ability to self-care and lead to poor health</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1231" y="1447800"/>
            <a:ext cx="3962400" cy="2639949"/>
          </a:xfrm>
          <a:prstGeom prst="rect">
            <a:avLst/>
          </a:prstGeom>
        </p:spPr>
      </p:pic>
    </p:spTree>
    <p:custDataLst>
      <p:tags r:id="rId1"/>
    </p:custDataLst>
    <p:extLst>
      <p:ext uri="{BB962C8B-B14F-4D97-AF65-F5344CB8AC3E}">
        <p14:creationId xmlns:p14="http://schemas.microsoft.com/office/powerpoint/2010/main" val="266197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3954" name="Rectangle 2"/>
          <p:cNvSpPr>
            <a:spLocks noGrp="1" noRot="1" noChangeArrowheads="1"/>
          </p:cNvSpPr>
          <p:nvPr>
            <p:ph type="title"/>
          </p:nvPr>
        </p:nvSpPr>
        <p:spPr/>
        <p:txBody>
          <a:bodyPr anchor="ctr">
            <a:normAutofit fontScale="90000"/>
          </a:bodyPr>
          <a:lstStyle/>
          <a:p>
            <a:pPr eaLnBrk="1" hangingPunct="1">
              <a:defRPr/>
            </a:pPr>
            <a:r>
              <a:rPr lang="en-US" dirty="0" smtClean="0"/>
              <a:t>Reevaluating Traditional Methods – instead~</a:t>
            </a:r>
          </a:p>
        </p:txBody>
      </p:sp>
      <p:sp>
        <p:nvSpPr>
          <p:cNvPr id="253957" name="Rectangle 5"/>
          <p:cNvSpPr>
            <a:spLocks noGrp="1" noRot="1" noChangeArrowheads="1"/>
          </p:cNvSpPr>
          <p:nvPr>
            <p:ph sz="quarter" idx="1"/>
          </p:nvPr>
        </p:nvSpPr>
        <p:spPr>
          <a:xfrm>
            <a:off x="457200" y="1676400"/>
            <a:ext cx="4308475" cy="3048000"/>
          </a:xfrm>
        </p:spPr>
        <p:txBody>
          <a:bodyPr>
            <a:normAutofit/>
          </a:bodyPr>
          <a:lstStyle/>
          <a:p>
            <a:pPr eaLnBrk="1" hangingPunct="1">
              <a:buFont typeface="Wingdings" charset="2"/>
              <a:buBlip>
                <a:blip r:embed="rId3"/>
              </a:buBlip>
              <a:defRPr/>
            </a:pPr>
            <a:r>
              <a:rPr lang="en-US" sz="2800" dirty="0" smtClean="0"/>
              <a:t>Help  </a:t>
            </a:r>
            <a:r>
              <a:rPr lang="en-US" sz="2800" b="1" dirty="0" smtClean="0"/>
              <a:t>explore,  identify, accept feelings</a:t>
            </a:r>
            <a:r>
              <a:rPr lang="en-US" sz="2800" dirty="0" smtClean="0"/>
              <a:t>.</a:t>
            </a:r>
          </a:p>
          <a:p>
            <a:pPr eaLnBrk="1" hangingPunct="1">
              <a:buFont typeface="Wingdings" charset="2"/>
              <a:buBlip>
                <a:blip r:embed="rId3"/>
              </a:buBlip>
              <a:defRPr/>
            </a:pPr>
            <a:endParaRPr lang="en-US" sz="2800" dirty="0" smtClean="0"/>
          </a:p>
          <a:p>
            <a:pPr eaLnBrk="1" hangingPunct="1">
              <a:buFont typeface="Wingdings" charset="2"/>
              <a:buBlip>
                <a:blip r:embed="rId3"/>
              </a:buBlip>
              <a:defRPr/>
            </a:pPr>
            <a:r>
              <a:rPr lang="en-US" sz="2800" dirty="0" smtClean="0"/>
              <a:t>Be  “</a:t>
            </a:r>
            <a:r>
              <a:rPr lang="en-US" sz="2800" b="1" dirty="0" smtClean="0"/>
              <a:t>mindful”, compassionate,  informed</a:t>
            </a:r>
            <a:r>
              <a:rPr lang="en-US" sz="2800" dirty="0" smtClean="0"/>
              <a:t> listener</a:t>
            </a:r>
          </a:p>
        </p:txBody>
      </p:sp>
      <p:sp>
        <p:nvSpPr>
          <p:cNvPr id="253958" name="Rectangle 6"/>
          <p:cNvSpPr>
            <a:spLocks noGrp="1" noChangeArrowheads="1"/>
          </p:cNvSpPr>
          <p:nvPr>
            <p:ph sz="quarter" idx="2"/>
          </p:nvPr>
        </p:nvSpPr>
        <p:spPr/>
        <p:txBody>
          <a:bodyPr/>
          <a:lstStyle/>
          <a:p>
            <a:pPr eaLnBrk="1" hangingPunct="1">
              <a:buFont typeface="Wingdings" charset="2"/>
              <a:buBlip>
                <a:blip r:embed="rId3"/>
              </a:buBlip>
              <a:defRPr/>
            </a:pPr>
            <a:endParaRPr lang="en-US" sz="2400" dirty="0">
              <a:ea typeface="+mn-ea"/>
              <a:cs typeface="+mn-cs"/>
            </a:endParaRPr>
          </a:p>
        </p:txBody>
      </p:sp>
      <p:sp>
        <p:nvSpPr>
          <p:cNvPr id="253955" name="Rectangle 3"/>
          <p:cNvSpPr>
            <a:spLocks noGrp="1" noRot="1" noChangeArrowheads="1"/>
          </p:cNvSpPr>
          <p:nvPr>
            <p:ph type="body" sz="half" idx="3"/>
          </p:nvPr>
        </p:nvSpPr>
        <p:spPr>
          <a:xfrm>
            <a:off x="838200" y="4724400"/>
            <a:ext cx="8007350" cy="1752600"/>
          </a:xfrm>
        </p:spPr>
        <p:txBody>
          <a:bodyPr/>
          <a:lstStyle/>
          <a:p>
            <a:pPr eaLnBrk="1" hangingPunct="1">
              <a:buFont typeface="Wingdings" charset="2"/>
              <a:buBlip>
                <a:blip r:embed="rId3"/>
              </a:buBlip>
              <a:defRPr/>
            </a:pPr>
            <a:r>
              <a:rPr lang="en-US" sz="2800" dirty="0" smtClean="0"/>
              <a:t>We </a:t>
            </a:r>
            <a:r>
              <a:rPr lang="en-US" sz="2800" b="1" dirty="0" smtClean="0"/>
              <a:t>are not</a:t>
            </a:r>
            <a:r>
              <a:rPr lang="en-US" sz="2800" dirty="0" smtClean="0"/>
              <a:t> responsible for </a:t>
            </a:r>
            <a:r>
              <a:rPr lang="en-US" sz="2800" b="1" dirty="0" smtClean="0"/>
              <a:t>fixing</a:t>
            </a:r>
            <a:r>
              <a:rPr lang="en-US" sz="2800" dirty="0" smtClean="0"/>
              <a:t> </a:t>
            </a:r>
            <a:r>
              <a:rPr lang="en-US" sz="2800" dirty="0" err="1" smtClean="0"/>
              <a:t>pt’s</a:t>
            </a:r>
            <a:r>
              <a:rPr lang="en-US" sz="2800" dirty="0" smtClean="0"/>
              <a:t> negative emotions (</a:t>
            </a:r>
            <a:r>
              <a:rPr lang="en-US" sz="2800" dirty="0" smtClean="0">
                <a:solidFill>
                  <a:srgbClr val="FF0000"/>
                </a:solidFill>
              </a:rPr>
              <a:t>*</a:t>
            </a:r>
            <a:r>
              <a:rPr lang="en-US" sz="2800" b="1" dirty="0" smtClean="0"/>
              <a:t>help pts use their personal resources…we facilitate and refer as needed</a:t>
            </a:r>
            <a:r>
              <a:rPr lang="en-US" sz="2800" dirty="0" smtClean="0"/>
              <a:t>)</a:t>
            </a:r>
          </a:p>
        </p:txBody>
      </p:sp>
      <p:pic>
        <p:nvPicPr>
          <p:cNvPr id="1127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8075" y="1807265"/>
            <a:ext cx="3876675" cy="268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75408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3955">
                                            <p:txEl>
                                              <p:pRg st="0" end="0"/>
                                            </p:txEl>
                                          </p:spTgt>
                                        </p:tgtEl>
                                        <p:attrNameLst>
                                          <p:attrName>style.visibility</p:attrName>
                                        </p:attrNameLst>
                                      </p:cBhvr>
                                      <p:to>
                                        <p:strVal val="visible"/>
                                      </p:to>
                                    </p:set>
                                    <p:animEffect transition="in" filter="wipe(left)">
                                      <p:cBhvr>
                                        <p:cTn id="7" dur="500"/>
                                        <p:tgtEl>
                                          <p:spTgt spid="2539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304800"/>
            <a:ext cx="8229600" cy="838200"/>
          </a:xfrm>
        </p:spPr>
        <p:txBody>
          <a:bodyPr anchor="ctr">
            <a:normAutofit/>
          </a:bodyPr>
          <a:lstStyle/>
          <a:p>
            <a:pPr eaLnBrk="1" hangingPunct="1"/>
            <a:r>
              <a:rPr lang="en-US" u="sng" dirty="0" smtClean="0">
                <a:ea typeface="ＭＳ Ｐゴシック" panose="020B0600070205080204" pitchFamily="34" charset="-128"/>
              </a:rPr>
              <a:t>Patient Perspective Matters!</a:t>
            </a:r>
          </a:p>
        </p:txBody>
      </p:sp>
      <p:sp>
        <p:nvSpPr>
          <p:cNvPr id="97283" name="Rectangle 3"/>
          <p:cNvSpPr>
            <a:spLocks noGrp="1" noChangeArrowheads="1"/>
          </p:cNvSpPr>
          <p:nvPr>
            <p:ph idx="1"/>
          </p:nvPr>
        </p:nvSpPr>
        <p:spPr>
          <a:xfrm>
            <a:off x="457200" y="1371600"/>
            <a:ext cx="8229600" cy="4937760"/>
          </a:xfrm>
        </p:spPr>
        <p:txBody>
          <a:bodyPr/>
          <a:lstStyle/>
          <a:p>
            <a:pPr eaLnBrk="1" hangingPunct="1">
              <a:lnSpc>
                <a:spcPct val="90000"/>
              </a:lnSpc>
              <a:buFont typeface="Wingdings" panose="05000000000000000000" pitchFamily="2" charset="2"/>
              <a:buBlip>
                <a:blip r:embed="rId3"/>
              </a:buBlip>
            </a:pPr>
            <a:r>
              <a:rPr lang="en-US" sz="4100" b="1" dirty="0" smtClean="0">
                <a:ea typeface="ＭＳ Ｐゴシック" panose="020B0600070205080204" pitchFamily="34" charset="-128"/>
              </a:rPr>
              <a:t>“I am no where.”</a:t>
            </a:r>
          </a:p>
          <a:p>
            <a:pPr eaLnBrk="1" hangingPunct="1">
              <a:lnSpc>
                <a:spcPct val="90000"/>
              </a:lnSpc>
              <a:buFont typeface="Wingdings" panose="05000000000000000000" pitchFamily="2" charset="2"/>
              <a:buBlip>
                <a:blip r:embed="rId3"/>
              </a:buBlip>
            </a:pPr>
            <a:endParaRPr lang="en-US" sz="4100" b="1" dirty="0" smtClean="0">
              <a:ea typeface="ＭＳ Ｐゴシック" panose="020B0600070205080204" pitchFamily="34" charset="-128"/>
            </a:endParaRPr>
          </a:p>
          <a:p>
            <a:pPr eaLnBrk="1" hangingPunct="1">
              <a:lnSpc>
                <a:spcPct val="90000"/>
              </a:lnSpc>
              <a:buFont typeface="Wingdings" panose="05000000000000000000" pitchFamily="2" charset="2"/>
              <a:buBlip>
                <a:blip r:embed="rId3"/>
              </a:buBlip>
            </a:pPr>
            <a:endParaRPr lang="en-US" sz="4100" b="1" dirty="0" smtClean="0">
              <a:ea typeface="ＭＳ Ｐゴシック" panose="020B0600070205080204" pitchFamily="34" charset="-128"/>
            </a:endParaRPr>
          </a:p>
          <a:p>
            <a:pPr eaLnBrk="1" hangingPunct="1">
              <a:lnSpc>
                <a:spcPct val="90000"/>
              </a:lnSpc>
              <a:buFont typeface="Wingdings" panose="05000000000000000000" pitchFamily="2" charset="2"/>
              <a:buBlip>
                <a:blip r:embed="rId3"/>
              </a:buBlip>
            </a:pPr>
            <a:r>
              <a:rPr lang="en-US" sz="4100" b="1" dirty="0" smtClean="0">
                <a:ea typeface="ＭＳ Ｐゴシック" panose="020B0600070205080204" pitchFamily="34" charset="-128"/>
              </a:rPr>
              <a:t>“I am now here!”</a:t>
            </a:r>
          </a:p>
          <a:p>
            <a:pPr eaLnBrk="1" hangingPunct="1">
              <a:lnSpc>
                <a:spcPct val="90000"/>
              </a:lnSpc>
              <a:buFont typeface="Wingdings" panose="05000000000000000000" pitchFamily="2" charset="2"/>
              <a:buNone/>
            </a:pPr>
            <a:endParaRPr lang="en-US" sz="4100" b="1" dirty="0" smtClean="0">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2851424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97282"/>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accel="50000" decel="50000" fill="hold" nodeType="clickEffect">
                                  <p:stCondLst>
                                    <p:cond delay="0"/>
                                  </p:stCondLst>
                                  <p:childTnLst>
                                    <p:animMotion origin="layout" path="M 0.0 0.0  L 0.25 0.33333  E" pathEditMode="relative" ptsTypes="">
                                      <p:cBhvr>
                                        <p:cTn id="10" dur="2000" fill="hold"/>
                                        <p:tgtEl>
                                          <p:spTgt spid="97283">
                                            <p:txEl>
                                              <p:pRg st="0" end="0"/>
                                            </p:txEl>
                                          </p:spTgt>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mph" presetSubtype="0" nodeType="clickEffect">
                                  <p:stCondLst>
                                    <p:cond delay="0"/>
                                  </p:stCondLst>
                                  <p:childTnLst>
                                    <p:set>
                                      <p:cBhvr override="childStyle">
                                        <p:cTn id="14" dur="indefinite"/>
                                        <p:tgtEl>
                                          <p:spTgt spid="97283">
                                            <p:txEl>
                                              <p:pRg st="3" end="3"/>
                                            </p:txEl>
                                          </p:spTgt>
                                        </p:tgtEl>
                                        <p:attrNameLst>
                                          <p:attrName>style.fontFamily</p:attrName>
                                        </p:attrNameLst>
                                      </p:cBhvr>
                                      <p:to>
                                        <p:strVal val="Times New Roma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4" presetClass="path" presetSubtype="0" accel="50000" decel="50000" fill="hold" nodeType="clickEffect">
                                  <p:stCondLst>
                                    <p:cond delay="0"/>
                                  </p:stCondLst>
                                  <p:childTnLst>
                                    <p:animMotion origin="layout" path="M 0.0 0.0  L 0.0 -0.33333  E" pathEditMode="relative" ptsTypes="">
                                      <p:cBhvr>
                                        <p:cTn id="18" dur="2000" fill="hold"/>
                                        <p:tgtEl>
                                          <p:spTgt spid="97283">
                                            <p:txEl>
                                              <p:pRg st="3" end="3"/>
                                            </p:txEl>
                                          </p:spTgt>
                                        </p:tgtEl>
                                        <p:attrNameLst>
                                          <p:attrName>ppt_x</p:attrName>
                                          <p:attrName>ppt_y</p:attrName>
                                        </p:attrNameLst>
                                      </p:cBhvr>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mph" presetSubtype="0" fill="hold" nodeType="clickEffect">
                                  <p:stCondLst>
                                    <p:cond delay="0"/>
                                  </p:stCondLst>
                                  <p:childTnLst>
                                    <p:animScale>
                                      <p:cBhvr>
                                        <p:cTn id="22" dur="2000" fill="hold"/>
                                        <p:tgtEl>
                                          <p:spTgt spid="9728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320040"/>
            <a:ext cx="8229600" cy="1432560"/>
          </a:xfrm>
        </p:spPr>
        <p:txBody>
          <a:bodyPr>
            <a:normAutofit/>
          </a:bodyPr>
          <a:lstStyle/>
          <a:p>
            <a:pPr eaLnBrk="1" hangingPunct="1"/>
            <a:r>
              <a:rPr lang="en-US" sz="3600" dirty="0" smtClean="0">
                <a:ea typeface="ＭＳ Ｐゴシック" panose="020B0600070205080204" pitchFamily="34" charset="-128"/>
              </a:rPr>
              <a:t>Perception Matters</a:t>
            </a:r>
            <a:r>
              <a:rPr lang="en-US" sz="4000" dirty="0" smtClean="0">
                <a:ea typeface="ＭＳ Ｐゴシック" panose="020B0600070205080204" pitchFamily="34" charset="-128"/>
              </a:rPr>
              <a:t>: Help them see the possibilities, differently!</a:t>
            </a:r>
          </a:p>
        </p:txBody>
      </p:sp>
      <p:pic>
        <p:nvPicPr>
          <p:cNvPr id="47107" name="Picture 3" descr="BalPyramidRockBeach36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1905000"/>
            <a:ext cx="6172200" cy="4191000"/>
          </a:xfrm>
          <a:noFill/>
        </p:spPr>
      </p:pic>
    </p:spTree>
    <p:custDataLst>
      <p:tags r:id="rId1"/>
    </p:custDataLst>
    <p:extLst>
      <p:ext uri="{BB962C8B-B14F-4D97-AF65-F5344CB8AC3E}">
        <p14:creationId xmlns:p14="http://schemas.microsoft.com/office/powerpoint/2010/main" val="266729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8274" name="Rectangle 2"/>
          <p:cNvSpPr>
            <a:spLocks noGrp="1" noChangeArrowheads="1"/>
          </p:cNvSpPr>
          <p:nvPr>
            <p:ph type="title"/>
          </p:nvPr>
        </p:nvSpPr>
        <p:spPr>
          <a:xfrm>
            <a:off x="457200" y="152400"/>
            <a:ext cx="8229600" cy="1371600"/>
          </a:xfrm>
        </p:spPr>
        <p:txBody>
          <a:bodyPr>
            <a:normAutofit fontScale="90000"/>
          </a:bodyPr>
          <a:lstStyle/>
          <a:p>
            <a:pPr eaLnBrk="1" hangingPunct="1">
              <a:defRPr/>
            </a:pPr>
            <a:r>
              <a:rPr lang="en-US" dirty="0" smtClean="0"/>
              <a:t>Diabetes – From the Mouth to the Toes</a:t>
            </a:r>
          </a:p>
        </p:txBody>
      </p:sp>
      <p:pic>
        <p:nvPicPr>
          <p:cNvPr id="1718275" name="MPj03167150000[1].jpg">
            <a:hlinkClick r:id="" action="ppaction://media"/>
          </p:cNvPr>
          <p:cNvPicPr>
            <a:picLocks noGrp="1" noRot="1" noChangeAspect="1" noChangeArrowheads="1"/>
          </p:cNvPicPr>
          <p:nvPr>
            <p:ph idx="1"/>
            <a:videoFile r:link="rId2"/>
          </p:nvPr>
        </p:nvPicPr>
        <p:blipFill>
          <a:blip r:embed="rId5">
            <a:extLst>
              <a:ext uri="{28A0092B-C50C-407E-A947-70E740481C1C}">
                <a14:useLocalDpi xmlns:a14="http://schemas.microsoft.com/office/drawing/2010/main" val="0"/>
              </a:ext>
            </a:extLst>
          </a:blip>
          <a:srcRect/>
          <a:stretch>
            <a:fillRect/>
          </a:stretch>
        </p:blipFill>
        <p:spPr>
          <a:xfrm>
            <a:off x="1181100" y="1676400"/>
            <a:ext cx="6781800" cy="4487863"/>
          </a:xfrm>
        </p:spPr>
      </p:pic>
    </p:spTree>
    <p:custDataLst>
      <p:tags r:id="rId1"/>
    </p:custDataLst>
    <p:extLst>
      <p:ext uri="{BB962C8B-B14F-4D97-AF65-F5344CB8AC3E}">
        <p14:creationId xmlns:p14="http://schemas.microsoft.com/office/powerpoint/2010/main" val="274215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1827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18275"/>
                                        </p:tgtEl>
                                      </p:cBhvr>
                                    </p:cmd>
                                  </p:childTnLst>
                                </p:cTn>
                              </p:par>
                            </p:childTnLst>
                          </p:cTn>
                        </p:par>
                      </p:childTnLst>
                    </p:cTn>
                  </p:par>
                </p:childTnLst>
              </p:cTn>
              <p:nextCondLst>
                <p:cond evt="onClick" delay="0">
                  <p:tgtEl>
                    <p:spTgt spid="1718275"/>
                  </p:tgtEl>
                </p:cond>
              </p:nextCondLst>
            </p:seq>
            <p:video>
              <p:cMediaNode>
                <p:cTn id="7" fill="hold" display="0">
                  <p:stCondLst>
                    <p:cond delay="indefinite"/>
                  </p:stCondLst>
                  <p:endCondLst>
                    <p:cond evt="onNext" delay="0">
                      <p:tgtEl>
                        <p:sldTgt/>
                      </p:tgtEl>
                    </p:cond>
                    <p:cond evt="onPrev" delay="0">
                      <p:tgtEl>
                        <p:sldTgt/>
                      </p:tgtEl>
                    </p:cond>
                  </p:endCondLst>
                </p:cTn>
                <p:tgtEl>
                  <p:spTgt spid="171827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349237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5890" name="Rectangle 2"/>
          <p:cNvSpPr>
            <a:spLocks noGrp="1" noChangeArrowheads="1"/>
          </p:cNvSpPr>
          <p:nvPr>
            <p:ph type="title"/>
          </p:nvPr>
        </p:nvSpPr>
        <p:spPr>
          <a:xfrm>
            <a:off x="457199" y="460102"/>
            <a:ext cx="8229600" cy="1368698"/>
          </a:xfrm>
        </p:spPr>
        <p:txBody>
          <a:bodyPr>
            <a:normAutofit/>
          </a:bodyPr>
          <a:lstStyle/>
          <a:p>
            <a:pPr eaLnBrk="1" hangingPunct="1">
              <a:defRPr/>
            </a:pPr>
            <a:r>
              <a:rPr lang="en-US" sz="4000" dirty="0" smtClean="0"/>
              <a:t>Diabetes –</a:t>
            </a:r>
            <a:r>
              <a:rPr lang="en-US" sz="4000" dirty="0" err="1" smtClean="0"/>
              <a:t>Microvascular</a:t>
            </a:r>
            <a:r>
              <a:rPr lang="en-US" sz="4000" dirty="0" smtClean="0"/>
              <a:t> Complications and Goals of Care</a:t>
            </a:r>
          </a:p>
        </p:txBody>
      </p:sp>
      <p:pic>
        <p:nvPicPr>
          <p:cNvPr id="83972" name="Picture 4" descr="MCj0367492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164751" y="4363775"/>
            <a:ext cx="2516186" cy="1788050"/>
          </a:xfrm>
          <a:noFill/>
        </p:spPr>
      </p:pic>
      <p:sp>
        <p:nvSpPr>
          <p:cNvPr id="1445891" name="Rectangle 3"/>
          <p:cNvSpPr>
            <a:spLocks noGrp="1" noChangeArrowheads="1"/>
          </p:cNvSpPr>
          <p:nvPr>
            <p:ph type="body" sz="half" idx="4294967295"/>
          </p:nvPr>
        </p:nvSpPr>
        <p:spPr>
          <a:xfrm>
            <a:off x="762000" y="2057400"/>
            <a:ext cx="7011987" cy="3505200"/>
          </a:xfrm>
        </p:spPr>
        <p:txBody>
          <a:bodyPr>
            <a:normAutofit/>
          </a:bodyPr>
          <a:lstStyle/>
          <a:p>
            <a:pPr eaLnBrk="1" hangingPunct="1">
              <a:buFont typeface="Wingdings" panose="05000000000000000000" pitchFamily="2" charset="2"/>
              <a:buNone/>
            </a:pPr>
            <a:r>
              <a:rPr lang="en-US" sz="2800" dirty="0" smtClean="0"/>
              <a:t>Objectives:</a:t>
            </a:r>
          </a:p>
          <a:p>
            <a:pPr eaLnBrk="1" hangingPunct="1"/>
            <a:r>
              <a:rPr lang="en-US" sz="2800" dirty="0" smtClean="0"/>
              <a:t>Discuss the importance of oral care</a:t>
            </a:r>
          </a:p>
          <a:p>
            <a:pPr eaLnBrk="1" hangingPunct="1"/>
            <a:r>
              <a:rPr lang="en-US" sz="2800" dirty="0" smtClean="0"/>
              <a:t>Identify vascular complications </a:t>
            </a:r>
          </a:p>
          <a:p>
            <a:pPr eaLnBrk="1" hangingPunct="1"/>
            <a:r>
              <a:rPr lang="en-US" sz="2800" dirty="0" smtClean="0"/>
              <a:t>Describe modifiable and non-modifiable risk factors for diabetes complications</a:t>
            </a:r>
          </a:p>
          <a:p>
            <a:pPr eaLnBrk="1" hangingPunct="1"/>
            <a:r>
              <a:rPr lang="en-US" sz="2800" dirty="0" smtClean="0"/>
              <a:t>List screening guidelines</a:t>
            </a:r>
          </a:p>
          <a:p>
            <a:pPr eaLnBrk="1" hangingPunct="1"/>
            <a:endParaRPr lang="en-US" sz="2800" dirty="0"/>
          </a:p>
          <a:p>
            <a:pPr eaLnBrk="1" hangingPunct="1"/>
            <a:endParaRPr lang="en-US" sz="2800" dirty="0" smtClean="0"/>
          </a:p>
          <a:p>
            <a:pPr eaLnBrk="1" hangingPunct="1">
              <a:buFont typeface="Wingdings" panose="05000000000000000000" pitchFamily="2" charset="2"/>
              <a:buNone/>
            </a:pPr>
            <a:endParaRPr lang="en-US" sz="2800" dirty="0" smtClean="0"/>
          </a:p>
        </p:txBody>
      </p:sp>
    </p:spTree>
    <p:custDataLst>
      <p:tags r:id="rId1"/>
    </p:custDataLst>
    <p:extLst>
      <p:ext uri="{BB962C8B-B14F-4D97-AF65-F5344CB8AC3E}">
        <p14:creationId xmlns:p14="http://schemas.microsoft.com/office/powerpoint/2010/main" val="7400912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45891">
                                            <p:txEl>
                                              <p:pRg st="1" end="1"/>
                                            </p:txEl>
                                          </p:spTgt>
                                        </p:tgtEl>
                                        <p:attrNameLst>
                                          <p:attrName>style.visibility</p:attrName>
                                        </p:attrNameLst>
                                      </p:cBhvr>
                                      <p:to>
                                        <p:strVal val="visible"/>
                                      </p:to>
                                    </p:set>
                                    <p:anim calcmode="lin" valueType="num">
                                      <p:cBhvr additive="base">
                                        <p:cTn id="7" dur="2000" fill="hold"/>
                                        <p:tgtEl>
                                          <p:spTgt spid="1445891">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45891">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445891">
                                            <p:txEl>
                                              <p:pRg st="2" end="2"/>
                                            </p:txEl>
                                          </p:spTgt>
                                        </p:tgtEl>
                                        <p:attrNameLst>
                                          <p:attrName>style.visibility</p:attrName>
                                        </p:attrNameLst>
                                      </p:cBhvr>
                                      <p:to>
                                        <p:strVal val="visible"/>
                                      </p:to>
                                    </p:set>
                                    <p:anim calcmode="lin" valueType="num">
                                      <p:cBhvr additive="base">
                                        <p:cTn id="12" dur="2000" fill="hold"/>
                                        <p:tgtEl>
                                          <p:spTgt spid="1445891">
                                            <p:txEl>
                                              <p:pRg st="2" end="2"/>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445891">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1445891">
                                            <p:txEl>
                                              <p:pRg st="0" end="0"/>
                                            </p:txEl>
                                          </p:spTgt>
                                        </p:tgtEl>
                                        <p:attrNameLst>
                                          <p:attrName>style.visibility</p:attrName>
                                        </p:attrNameLst>
                                      </p:cBhvr>
                                      <p:to>
                                        <p:strVal val="visible"/>
                                      </p:to>
                                    </p:set>
                                    <p:anim calcmode="lin" valueType="num">
                                      <p:cBhvr additive="base">
                                        <p:cTn id="17" dur="2000" fill="hold"/>
                                        <p:tgtEl>
                                          <p:spTgt spid="1445891">
                                            <p:txEl>
                                              <p:pRg st="0" end="0"/>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445891">
                                            <p:txEl>
                                              <p:pRg st="0" end="0"/>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0"/>
                                  </p:stCondLst>
                                  <p:childTnLst>
                                    <p:set>
                                      <p:cBhvr>
                                        <p:cTn id="21" dur="1" fill="hold">
                                          <p:stCondLst>
                                            <p:cond delay="0"/>
                                          </p:stCondLst>
                                        </p:cTn>
                                        <p:tgtEl>
                                          <p:spTgt spid="1445891">
                                            <p:txEl>
                                              <p:pRg st="3" end="3"/>
                                            </p:txEl>
                                          </p:spTgt>
                                        </p:tgtEl>
                                        <p:attrNameLst>
                                          <p:attrName>style.visibility</p:attrName>
                                        </p:attrNameLst>
                                      </p:cBhvr>
                                      <p:to>
                                        <p:strVal val="visible"/>
                                      </p:to>
                                    </p:set>
                                    <p:anim calcmode="lin" valueType="num">
                                      <p:cBhvr additive="base">
                                        <p:cTn id="22" dur="2000" fill="hold"/>
                                        <p:tgtEl>
                                          <p:spTgt spid="1445891">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445891">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nodeType="afterEffect">
                                  <p:stCondLst>
                                    <p:cond delay="0"/>
                                  </p:stCondLst>
                                  <p:childTnLst>
                                    <p:set>
                                      <p:cBhvr>
                                        <p:cTn id="26" dur="1" fill="hold">
                                          <p:stCondLst>
                                            <p:cond delay="0"/>
                                          </p:stCondLst>
                                        </p:cTn>
                                        <p:tgtEl>
                                          <p:spTgt spid="1445891">
                                            <p:txEl>
                                              <p:pRg st="4" end="4"/>
                                            </p:txEl>
                                          </p:spTgt>
                                        </p:tgtEl>
                                        <p:attrNameLst>
                                          <p:attrName>style.visibility</p:attrName>
                                        </p:attrNameLst>
                                      </p:cBhvr>
                                      <p:to>
                                        <p:strVal val="visible"/>
                                      </p:to>
                                    </p:set>
                                    <p:anim calcmode="lin" valueType="num">
                                      <p:cBhvr additive="base">
                                        <p:cTn id="27" dur="2000" fill="hold"/>
                                        <p:tgtEl>
                                          <p:spTgt spid="1445891">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44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304800"/>
            <a:ext cx="8153400" cy="914400"/>
          </a:xfrm>
        </p:spPr>
        <p:txBody>
          <a:bodyPr/>
          <a:lstStyle/>
          <a:p>
            <a:pPr>
              <a:defRPr/>
            </a:pPr>
            <a:r>
              <a:rPr lang="en-US" dirty="0" smtClean="0"/>
              <a:t>Financial Advisor</a:t>
            </a:r>
          </a:p>
        </p:txBody>
      </p:sp>
      <p:sp>
        <p:nvSpPr>
          <p:cNvPr id="3" name="Content Placeholder 2"/>
          <p:cNvSpPr>
            <a:spLocks noGrp="1"/>
          </p:cNvSpPr>
          <p:nvPr>
            <p:ph idx="1"/>
          </p:nvPr>
        </p:nvSpPr>
        <p:spPr>
          <a:xfrm>
            <a:off x="457200" y="1295400"/>
            <a:ext cx="5105400" cy="525780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9216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495" y="1447800"/>
            <a:ext cx="2819400" cy="422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26823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Rectangle 2"/>
          <p:cNvSpPr>
            <a:spLocks noGrp="1" noChangeArrowheads="1"/>
          </p:cNvSpPr>
          <p:nvPr>
            <p:ph type="title"/>
          </p:nvPr>
        </p:nvSpPr>
        <p:spPr>
          <a:xfrm>
            <a:off x="609600" y="261937"/>
            <a:ext cx="6705600" cy="1362075"/>
          </a:xfrm>
        </p:spPr>
        <p:txBody>
          <a:bodyPr>
            <a:normAutofit fontScale="90000"/>
          </a:bodyPr>
          <a:lstStyle/>
          <a:p>
            <a:pPr eaLnBrk="1" hangingPunct="1">
              <a:defRPr/>
            </a:pPr>
            <a:r>
              <a:rPr lang="en-US" dirty="0" smtClean="0"/>
              <a:t>Diabetes and Oral Health – It’s all the RAGE</a:t>
            </a:r>
          </a:p>
        </p:txBody>
      </p:sp>
      <p:sp>
        <p:nvSpPr>
          <p:cNvPr id="1719299" name="Rectangle 3"/>
          <p:cNvSpPr>
            <a:spLocks noGrp="1" noChangeArrowheads="1"/>
          </p:cNvSpPr>
          <p:nvPr>
            <p:ph type="body" idx="1"/>
          </p:nvPr>
        </p:nvSpPr>
        <p:spPr>
          <a:xfrm>
            <a:off x="609600" y="1752600"/>
            <a:ext cx="7391400" cy="4762500"/>
          </a:xfrm>
        </p:spPr>
        <p:txBody>
          <a:bodyPr/>
          <a:lstStyle/>
          <a:p>
            <a:pPr eaLnBrk="1" hangingPunct="1">
              <a:lnSpc>
                <a:spcPct val="90000"/>
              </a:lnSpc>
              <a:defRPr/>
            </a:pPr>
            <a:r>
              <a:rPr lang="en-US" dirty="0" smtClean="0"/>
              <a:t>People  w/ DM 2-3x’s more likely to have periodontal disease (gingivitis and </a:t>
            </a:r>
            <a:r>
              <a:rPr lang="en-US" dirty="0" err="1" smtClean="0"/>
              <a:t>periodontitis</a:t>
            </a:r>
            <a:r>
              <a:rPr lang="en-US" dirty="0" smtClean="0"/>
              <a:t>)</a:t>
            </a:r>
          </a:p>
          <a:p>
            <a:pPr eaLnBrk="1" hangingPunct="1">
              <a:lnSpc>
                <a:spcPct val="90000"/>
              </a:lnSpc>
              <a:defRPr/>
            </a:pPr>
            <a:endParaRPr lang="en-US" sz="2000" dirty="0" smtClean="0"/>
          </a:p>
          <a:p>
            <a:pPr eaLnBrk="1" hangingPunct="1">
              <a:lnSpc>
                <a:spcPct val="90000"/>
              </a:lnSpc>
              <a:defRPr/>
            </a:pPr>
            <a:r>
              <a:rPr lang="en-US" dirty="0" smtClean="0"/>
              <a:t>People with periodontal disease are more likely to be hyperglycemic</a:t>
            </a:r>
          </a:p>
          <a:p>
            <a:pPr eaLnBrk="1" hangingPunct="1">
              <a:lnSpc>
                <a:spcPct val="90000"/>
              </a:lnSpc>
              <a:defRPr/>
            </a:pPr>
            <a:endParaRPr lang="en-US" sz="1200" dirty="0" smtClean="0"/>
          </a:p>
          <a:p>
            <a:pPr eaLnBrk="1" hangingPunct="1">
              <a:lnSpc>
                <a:spcPct val="90000"/>
              </a:lnSpc>
              <a:defRPr/>
            </a:pPr>
            <a:r>
              <a:rPr lang="en-US" dirty="0" smtClean="0"/>
              <a:t>Both groups may have excess RAGE</a:t>
            </a:r>
          </a:p>
          <a:p>
            <a:pPr eaLnBrk="1" hangingPunct="1">
              <a:lnSpc>
                <a:spcPct val="90000"/>
              </a:lnSpc>
              <a:defRPr/>
            </a:pPr>
            <a:r>
              <a:rPr lang="en-US" dirty="0" smtClean="0"/>
              <a:t>(receptors for Advanced </a:t>
            </a:r>
            <a:r>
              <a:rPr lang="en-US" dirty="0" err="1" smtClean="0"/>
              <a:t>Glycation</a:t>
            </a:r>
            <a:r>
              <a:rPr lang="en-US" dirty="0" smtClean="0"/>
              <a:t> </a:t>
            </a:r>
            <a:r>
              <a:rPr lang="en-US" dirty="0" err="1" smtClean="0"/>
              <a:t>Endproducts</a:t>
            </a:r>
            <a:r>
              <a:rPr lang="en-US" dirty="0" smtClean="0"/>
              <a:t> = inflammation)</a:t>
            </a:r>
          </a:p>
        </p:txBody>
      </p:sp>
      <p:pic>
        <p:nvPicPr>
          <p:cNvPr id="164868" name="Picture 4" descr="j01963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4575" y="38100"/>
            <a:ext cx="1724025"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139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C:\Users\Beverly\AppData\Local\Microsoft\Windows\Temporary Internet Files\Content.IE5\1H9VBUQG\MCDD01577_000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85800"/>
            <a:ext cx="82010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p:cNvSpPr>
            <a:spLocks noGrp="1"/>
          </p:cNvSpPr>
          <p:nvPr>
            <p:ph type="title"/>
          </p:nvPr>
        </p:nvSpPr>
        <p:spPr>
          <a:xfrm>
            <a:off x="533400" y="5498024"/>
            <a:ext cx="2209801" cy="649637"/>
          </a:xfrm>
        </p:spPr>
        <p:txBody>
          <a:bodyPr>
            <a:normAutofit fontScale="90000"/>
          </a:bodyPr>
          <a:lstStyle/>
          <a:p>
            <a:pPr algn="ctr" eaLnBrk="1" hangingPunct="1">
              <a:defRPr/>
            </a:pPr>
            <a:r>
              <a:rPr lang="en-US" dirty="0" smtClean="0"/>
              <a:t>Diabetes</a:t>
            </a:r>
          </a:p>
        </p:txBody>
      </p:sp>
      <p:sp>
        <p:nvSpPr>
          <p:cNvPr id="5" name="Title 1"/>
          <p:cNvSpPr txBox="1">
            <a:spLocks/>
          </p:cNvSpPr>
          <p:nvPr/>
        </p:nvSpPr>
        <p:spPr bwMode="auto">
          <a:xfrm>
            <a:off x="5633634" y="193729"/>
            <a:ext cx="3962400" cy="1143000"/>
          </a:xfrm>
          <a:prstGeom prst="rect">
            <a:avLst/>
          </a:prstGeom>
          <a:noFill/>
          <a:ln w="9525">
            <a:noFill/>
            <a:miter lim="800000"/>
            <a:headEnd/>
            <a:tailEnd/>
          </a:ln>
          <a:effectLst/>
        </p:spPr>
        <p:txBody>
          <a:bodyPr anchor="ctr" anchorCtr="1"/>
          <a:lstStyle/>
          <a:p>
            <a:pPr algn="ctr">
              <a:defRPr/>
            </a:pPr>
            <a:r>
              <a:rPr lang="en-US" sz="4400" kern="0" dirty="0">
                <a:latin typeface="Calibri" panose="020F0502020204030204" pitchFamily="34" charset="0"/>
                <a:ea typeface="+mj-ea"/>
                <a:cs typeface="+mj-cs"/>
              </a:rPr>
              <a:t>Periodontal Disease</a:t>
            </a:r>
          </a:p>
        </p:txBody>
      </p:sp>
      <p:sp>
        <p:nvSpPr>
          <p:cNvPr id="165893" name="TextBox 5"/>
          <p:cNvSpPr txBox="1">
            <a:spLocks noChangeArrowheads="1"/>
          </p:cNvSpPr>
          <p:nvPr/>
        </p:nvSpPr>
        <p:spPr bwMode="auto">
          <a:xfrm>
            <a:off x="4419600" y="32004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a:solidFill>
                  <a:srgbClr val="FF0000"/>
                </a:solidFill>
              </a:rPr>
              <a:t>RAGE*</a:t>
            </a:r>
          </a:p>
        </p:txBody>
      </p:sp>
      <p:sp>
        <p:nvSpPr>
          <p:cNvPr id="165894" name="TextBox 5"/>
          <p:cNvSpPr txBox="1">
            <a:spLocks noChangeArrowheads="1"/>
          </p:cNvSpPr>
          <p:nvPr/>
        </p:nvSpPr>
        <p:spPr bwMode="auto">
          <a:xfrm>
            <a:off x="304800" y="228600"/>
            <a:ext cx="2209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t>*</a:t>
            </a:r>
            <a:r>
              <a:rPr lang="en-US" sz="2000"/>
              <a:t>Advanced Glycation Endproduct Receptors</a:t>
            </a:r>
            <a:endParaRPr lang="en-US"/>
          </a:p>
        </p:txBody>
      </p:sp>
    </p:spTree>
    <p:custDataLst>
      <p:tags r:id="rId1"/>
    </p:custDataLst>
    <p:extLst>
      <p:ext uri="{BB962C8B-B14F-4D97-AF65-F5344CB8AC3E}">
        <p14:creationId xmlns:p14="http://schemas.microsoft.com/office/powerpoint/2010/main" val="205736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0261"/>
            <a:ext cx="8229600" cy="1295400"/>
          </a:xfrm>
        </p:spPr>
        <p:txBody>
          <a:bodyPr>
            <a:normAutofit fontScale="90000"/>
          </a:bodyPr>
          <a:lstStyle/>
          <a:p>
            <a:pPr>
              <a:defRPr/>
            </a:pPr>
            <a:r>
              <a:rPr lang="en-US" dirty="0" smtClean="0"/>
              <a:t>Periodontal disease – </a:t>
            </a:r>
            <a:br>
              <a:rPr lang="en-US" dirty="0" smtClean="0"/>
            </a:br>
            <a:r>
              <a:rPr lang="en-US" dirty="0" smtClean="0"/>
              <a:t>6th complication of diabetes?</a:t>
            </a:r>
            <a:endParaRPr lang="en-US" dirty="0"/>
          </a:p>
        </p:txBody>
      </p:sp>
      <p:sp>
        <p:nvSpPr>
          <p:cNvPr id="3" name="Content Placeholder 2"/>
          <p:cNvSpPr>
            <a:spLocks noGrp="1"/>
          </p:cNvSpPr>
          <p:nvPr>
            <p:ph idx="1"/>
          </p:nvPr>
        </p:nvSpPr>
        <p:spPr>
          <a:xfrm>
            <a:off x="457200" y="1600200"/>
            <a:ext cx="8229600" cy="4556760"/>
          </a:xfrm>
        </p:spPr>
        <p:txBody>
          <a:bodyPr/>
          <a:lstStyle/>
          <a:p>
            <a:pPr>
              <a:defRPr/>
            </a:pPr>
            <a:r>
              <a:rPr lang="en-US" dirty="0" smtClean="0"/>
              <a:t>Chronic inflammatory disorder by the anaerobic bacteria invasion into periodontal tissues including gingival connective tissue, periodontal ligament, and alveolar bone. </a:t>
            </a:r>
          </a:p>
          <a:p>
            <a:pPr>
              <a:defRPr/>
            </a:pPr>
            <a:r>
              <a:rPr lang="en-US" dirty="0" smtClean="0"/>
              <a:t>Periodontal disease major stages- </a:t>
            </a:r>
          </a:p>
          <a:p>
            <a:pPr lvl="1">
              <a:defRPr/>
            </a:pPr>
            <a:r>
              <a:rPr lang="en-US" dirty="0" smtClean="0"/>
              <a:t>gingivitis – inflammation of the gums</a:t>
            </a:r>
          </a:p>
          <a:p>
            <a:pPr lvl="1">
              <a:defRPr/>
            </a:pPr>
            <a:r>
              <a:rPr lang="en-US" dirty="0" err="1" smtClean="0"/>
              <a:t>Periodontitis</a:t>
            </a:r>
            <a:r>
              <a:rPr lang="en-US" dirty="0" smtClean="0"/>
              <a:t> inflammation and infection of the ligaments and bones that support the teeth</a:t>
            </a:r>
            <a:endParaRPr lang="en-US" dirty="0"/>
          </a:p>
        </p:txBody>
      </p:sp>
    </p:spTree>
    <p:custDataLst>
      <p:tags r:id="rId1"/>
    </p:custDataLst>
    <p:extLst>
      <p:ext uri="{BB962C8B-B14F-4D97-AF65-F5344CB8AC3E}">
        <p14:creationId xmlns:p14="http://schemas.microsoft.com/office/powerpoint/2010/main" val="364558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Gingivitis</a:t>
            </a:r>
            <a:endParaRPr lang="en-US" dirty="0"/>
          </a:p>
        </p:txBody>
      </p:sp>
      <p:pic>
        <p:nvPicPr>
          <p:cNvPr id="167939" name="Picture 2" descr="http://www.yumamall.com/snyder/gingivit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371600"/>
            <a:ext cx="737936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6678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Mild to Severe </a:t>
            </a:r>
            <a:r>
              <a:rPr lang="en-US" dirty="0" err="1" smtClean="0"/>
              <a:t>Periodontitis</a:t>
            </a:r>
            <a:endParaRPr lang="en-US" dirty="0"/>
          </a:p>
        </p:txBody>
      </p:sp>
      <p:pic>
        <p:nvPicPr>
          <p:cNvPr id="168963" name="Picture 2" descr="http://www.yumamall.com/snyder/mil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143000"/>
            <a:ext cx="42402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4" name="Picture 4" descr="http://www.yumamall.com/snyder/seve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7" y="2971800"/>
            <a:ext cx="4348163"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6361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Periodontal Disease</a:t>
            </a:r>
            <a:endParaRPr lang="en-US" dirty="0"/>
          </a:p>
        </p:txBody>
      </p:sp>
      <p:pic>
        <p:nvPicPr>
          <p:cNvPr id="169987" name="Picture 6" descr="C:\Documents and Settings\Owner\My Documents\My Documents\Keynote presentations\Oral-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76400"/>
            <a:ext cx="80772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468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228600"/>
            <a:ext cx="8534400" cy="914400"/>
          </a:xfrm>
        </p:spPr>
        <p:txBody>
          <a:bodyPr>
            <a:normAutofit fontScale="90000"/>
          </a:bodyPr>
          <a:lstStyle/>
          <a:p>
            <a:pPr>
              <a:defRPr/>
            </a:pPr>
            <a:r>
              <a:rPr lang="en-US" dirty="0" smtClean="0"/>
              <a:t>Periodontal disease and Heart Disease</a:t>
            </a:r>
          </a:p>
        </p:txBody>
      </p:sp>
      <p:pic>
        <p:nvPicPr>
          <p:cNvPr id="171011" name="Content Placeholder 3" descr="man-mouth.gif"/>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0" y="2209800"/>
            <a:ext cx="2381250" cy="2667000"/>
          </a:xfrm>
        </p:spPr>
      </p:pic>
      <p:sp>
        <p:nvSpPr>
          <p:cNvPr id="5" name="Content Placeholder 2"/>
          <p:cNvSpPr txBox="1">
            <a:spLocks/>
          </p:cNvSpPr>
          <p:nvPr/>
        </p:nvSpPr>
        <p:spPr bwMode="auto">
          <a:xfrm>
            <a:off x="2362200" y="1295400"/>
            <a:ext cx="6172200" cy="5105400"/>
          </a:xfrm>
          <a:prstGeom prst="rect">
            <a:avLst/>
          </a:prstGeom>
          <a:noFill/>
          <a:ln w="9525">
            <a:noFill/>
            <a:miter lim="800000"/>
            <a:headEnd/>
            <a:tailEnd/>
          </a:ln>
          <a:effectLst/>
        </p:spPr>
        <p:txBody>
          <a:bodyPr/>
          <a:lstStyle/>
          <a:p>
            <a:pPr marL="342900" indent="-342900" eaLnBrk="0" hangingPunct="0">
              <a:spcBef>
                <a:spcPct val="20000"/>
              </a:spcBef>
              <a:buClr>
                <a:schemeClr val="tx2"/>
              </a:buClr>
              <a:buSzPct val="60000"/>
              <a:buFontTx/>
              <a:buBlip>
                <a:blip r:embed="rId4"/>
              </a:buBlip>
              <a:defRPr/>
            </a:pPr>
            <a:r>
              <a:rPr lang="en-US" sz="2800" dirty="0">
                <a:latin typeface="Arial" charset="0"/>
              </a:rPr>
              <a:t>Heart disease link:</a:t>
            </a:r>
          </a:p>
          <a:p>
            <a:pPr marL="800100" lvl="1" indent="-342900" eaLnBrk="0" hangingPunct="0">
              <a:spcBef>
                <a:spcPct val="20000"/>
              </a:spcBef>
              <a:buClr>
                <a:schemeClr val="tx2"/>
              </a:buClr>
              <a:buSzPct val="60000"/>
              <a:buFontTx/>
              <a:buBlip>
                <a:blip r:embed="rId4"/>
              </a:buBlip>
              <a:defRPr/>
            </a:pPr>
            <a:r>
              <a:rPr lang="en-US" sz="2800" dirty="0">
                <a:latin typeface="Arial" charset="0"/>
              </a:rPr>
              <a:t>oral bacteria enter the blood stream, attach to fatty plaques in coronary arteries increasing clot formation</a:t>
            </a:r>
            <a:endParaRPr lang="en-US" sz="2800" kern="0" dirty="0">
              <a:effectLst>
                <a:outerShdw blurRad="38100" dist="38100" dir="2700000" algn="tl">
                  <a:srgbClr val="000000"/>
                </a:outerShdw>
              </a:effectLst>
              <a:latin typeface="Arial" charset="0"/>
            </a:endParaRPr>
          </a:p>
          <a:p>
            <a:pPr marL="800100" lvl="1" indent="-342900" eaLnBrk="0" hangingPunct="0">
              <a:spcBef>
                <a:spcPct val="20000"/>
              </a:spcBef>
              <a:buClr>
                <a:schemeClr val="tx2"/>
              </a:buClr>
              <a:buSzPct val="60000"/>
              <a:buFontTx/>
              <a:buBlip>
                <a:blip r:embed="rId4"/>
              </a:buBlip>
              <a:defRPr/>
            </a:pPr>
            <a:r>
              <a:rPr lang="en-US" sz="2800" dirty="0">
                <a:latin typeface="Arial" charset="0"/>
              </a:rPr>
              <a:t>inflammation increases plaque build up, which may contribute  to arterial inflammation</a:t>
            </a:r>
          </a:p>
          <a:p>
            <a:pPr marL="342900" indent="-342900" eaLnBrk="0" hangingPunct="0">
              <a:spcBef>
                <a:spcPct val="20000"/>
              </a:spcBef>
              <a:buClr>
                <a:schemeClr val="tx2"/>
              </a:buClr>
              <a:buSzPct val="60000"/>
              <a:buFontTx/>
              <a:buBlip>
                <a:blip r:embed="rId4"/>
              </a:buBlip>
              <a:defRPr/>
            </a:pPr>
            <a:r>
              <a:rPr lang="en-US" sz="2800" dirty="0">
                <a:latin typeface="Arial" charset="0"/>
              </a:rPr>
              <a:t>Hyperglycemia  =  Gingivitis = Heart Disease</a:t>
            </a:r>
          </a:p>
          <a:p>
            <a:pPr marL="800100" lvl="1" indent="-342900" eaLnBrk="0" hangingPunct="0">
              <a:spcBef>
                <a:spcPct val="20000"/>
              </a:spcBef>
              <a:buClr>
                <a:schemeClr val="tx2"/>
              </a:buClr>
              <a:buSzPct val="60000"/>
              <a:buFontTx/>
              <a:buBlip>
                <a:blip r:embed="rId4"/>
              </a:buBlip>
              <a:defRPr/>
            </a:pPr>
            <a:endParaRPr lang="en-US" sz="2800" i="1" kern="0" dirty="0">
              <a:solidFill>
                <a:srgbClr val="FFC000"/>
              </a:solidFill>
              <a:effectLst>
                <a:outerShdw blurRad="38100" dist="38100" dir="2700000" algn="tl">
                  <a:srgbClr val="000000"/>
                </a:outerShdw>
              </a:effectLst>
              <a:latin typeface="+mn-lt"/>
              <a:cs typeface="+mn-cs"/>
            </a:endParaRPr>
          </a:p>
        </p:txBody>
      </p:sp>
    </p:spTree>
    <p:custDataLst>
      <p:tags r:id="rId1"/>
    </p:custDataLst>
    <p:extLst>
      <p:ext uri="{BB962C8B-B14F-4D97-AF65-F5344CB8AC3E}">
        <p14:creationId xmlns:p14="http://schemas.microsoft.com/office/powerpoint/2010/main" val="348108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6096000" cy="899160"/>
          </a:xfrm>
        </p:spPr>
        <p:txBody>
          <a:bodyPr>
            <a:normAutofit/>
          </a:bodyPr>
          <a:lstStyle/>
          <a:p>
            <a:pPr>
              <a:defRPr/>
            </a:pPr>
            <a:r>
              <a:rPr lang="en-US" dirty="0" err="1" smtClean="0"/>
              <a:t>Periodontitis</a:t>
            </a:r>
            <a:r>
              <a:rPr lang="en-US" dirty="0" smtClean="0"/>
              <a:t> </a:t>
            </a:r>
            <a:endParaRPr lang="en-US" dirty="0"/>
          </a:p>
        </p:txBody>
      </p:sp>
      <p:sp>
        <p:nvSpPr>
          <p:cNvPr id="3" name="Content Placeholder 2"/>
          <p:cNvSpPr>
            <a:spLocks noGrp="1"/>
          </p:cNvSpPr>
          <p:nvPr>
            <p:ph idx="1"/>
          </p:nvPr>
        </p:nvSpPr>
        <p:spPr>
          <a:xfrm>
            <a:off x="457200" y="990600"/>
            <a:ext cx="6934200" cy="4876800"/>
          </a:xfrm>
        </p:spPr>
        <p:txBody>
          <a:bodyPr>
            <a:normAutofit fontScale="92500"/>
          </a:bodyPr>
          <a:lstStyle/>
          <a:p>
            <a:pPr eaLnBrk="1" hangingPunct="1">
              <a:lnSpc>
                <a:spcPct val="90000"/>
              </a:lnSpc>
              <a:buFont typeface="Wingdings" pitchFamily="2" charset="2"/>
              <a:buNone/>
              <a:defRPr/>
            </a:pPr>
            <a:endParaRPr lang="en-US" dirty="0" smtClean="0"/>
          </a:p>
          <a:p>
            <a:pPr eaLnBrk="1" hangingPunct="1">
              <a:lnSpc>
                <a:spcPct val="90000"/>
              </a:lnSpc>
              <a:defRPr/>
            </a:pPr>
            <a:r>
              <a:rPr lang="en-US" sz="3600" dirty="0" smtClean="0"/>
              <a:t>17% people with diabetes</a:t>
            </a:r>
          </a:p>
          <a:p>
            <a:pPr eaLnBrk="1" hangingPunct="1">
              <a:lnSpc>
                <a:spcPct val="90000"/>
              </a:lnSpc>
              <a:defRPr/>
            </a:pPr>
            <a:r>
              <a:rPr lang="en-US" sz="3600" dirty="0" smtClean="0"/>
              <a:t> 9% in general population</a:t>
            </a:r>
          </a:p>
          <a:p>
            <a:pPr eaLnBrk="1" hangingPunct="1">
              <a:lnSpc>
                <a:spcPct val="90000"/>
              </a:lnSpc>
              <a:defRPr/>
            </a:pPr>
            <a:r>
              <a:rPr lang="en-US" sz="3600" dirty="0" smtClean="0"/>
              <a:t> Diabetes + Smoking = 20xs the risk of </a:t>
            </a:r>
            <a:r>
              <a:rPr lang="en-US" dirty="0" smtClean="0"/>
              <a:t>periodontitis plus loss of supporting bone</a:t>
            </a:r>
          </a:p>
          <a:p>
            <a:pPr eaLnBrk="1" hangingPunct="1">
              <a:lnSpc>
                <a:spcPct val="90000"/>
              </a:lnSpc>
              <a:defRPr/>
            </a:pPr>
            <a:r>
              <a:rPr lang="en-US" dirty="0" smtClean="0"/>
              <a:t>Due to decreased or impaired immune response, loss of collagen, delayed wound healing due to AGEs (inflammation)</a:t>
            </a:r>
          </a:p>
          <a:p>
            <a:pPr eaLnBrk="1" hangingPunct="1">
              <a:lnSpc>
                <a:spcPct val="90000"/>
              </a:lnSpc>
              <a:defRPr/>
            </a:pPr>
            <a:r>
              <a:rPr lang="en-US" dirty="0" smtClean="0"/>
              <a:t>Assoc w/ vascular disease/ </a:t>
            </a:r>
            <a:r>
              <a:rPr lang="en-US" dirty="0" err="1" smtClean="0"/>
              <a:t>cardiorenal</a:t>
            </a:r>
            <a:r>
              <a:rPr lang="en-US" dirty="0" smtClean="0"/>
              <a:t> dx</a:t>
            </a:r>
            <a:endParaRPr lang="en-US" dirty="0"/>
          </a:p>
        </p:txBody>
      </p:sp>
      <p:pic>
        <p:nvPicPr>
          <p:cNvPr id="172036" name="Picture 4" descr="C:\Users\Beverly\AppData\Local\Microsoft\Windows\Temporary Internet Files\Content.IE5\QAUCDLZZ\MPj0399548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2133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4845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a:t>
            </a:r>
            <a:endParaRPr lang="en-US" dirty="0"/>
          </a:p>
        </p:txBody>
      </p:sp>
      <p:sp>
        <p:nvSpPr>
          <p:cNvPr id="3" name="Content Placeholder 2"/>
          <p:cNvSpPr>
            <a:spLocks noGrp="1"/>
          </p:cNvSpPr>
          <p:nvPr>
            <p:ph sz="quarter" idx="1"/>
          </p:nvPr>
        </p:nvSpPr>
        <p:spPr/>
        <p:txBody>
          <a:bodyPr/>
          <a:lstStyle/>
          <a:p>
            <a:r>
              <a:rPr lang="en-US" dirty="0" smtClean="0"/>
              <a:t>What </a:t>
            </a:r>
            <a:r>
              <a:rPr lang="en-US" dirty="0"/>
              <a:t>best describes the role of bolus insulins?</a:t>
            </a:r>
          </a:p>
          <a:p>
            <a:pPr marL="274320" lvl="1" indent="0">
              <a:buNone/>
            </a:pPr>
            <a:r>
              <a:rPr lang="en-US" sz="3200" dirty="0"/>
              <a:t>a. cover carbs at meals and hyperglycemia</a:t>
            </a:r>
          </a:p>
          <a:p>
            <a:pPr marL="274320" lvl="1" indent="0">
              <a:buNone/>
            </a:pPr>
            <a:r>
              <a:rPr lang="en-US" sz="3200" dirty="0"/>
              <a:t>b. helps to lower fasting blood glucose</a:t>
            </a:r>
          </a:p>
          <a:p>
            <a:pPr marL="274320" lvl="1" indent="0">
              <a:buNone/>
            </a:pPr>
            <a:r>
              <a:rPr lang="en-US" sz="3200" dirty="0"/>
              <a:t>c. keeps overnight blood sugars under control</a:t>
            </a:r>
          </a:p>
          <a:p>
            <a:pPr marL="274320" lvl="1" indent="0">
              <a:buNone/>
            </a:pPr>
            <a:r>
              <a:rPr lang="en-US" sz="3200" dirty="0"/>
              <a:t>d. should be used during </a:t>
            </a:r>
            <a:r>
              <a:rPr lang="en-US" sz="3200" dirty="0" smtClean="0"/>
              <a:t>hypoglycemic </a:t>
            </a:r>
            <a:r>
              <a:rPr lang="en-US" sz="3200" dirty="0"/>
              <a:t>episodes</a:t>
            </a:r>
          </a:p>
          <a:p>
            <a:pPr marL="274320" lvl="1" indent="0">
              <a:buNone/>
            </a:pPr>
            <a:r>
              <a:rPr lang="en-US" sz="3200" dirty="0"/>
              <a:t>e. not sure</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4447268"/>
            <a:ext cx="1762327" cy="1747455"/>
          </a:xfrm>
          <a:prstGeom prst="rect">
            <a:avLst/>
          </a:prstGeom>
        </p:spPr>
      </p:pic>
    </p:spTree>
    <p:custDataLst>
      <p:tags r:id="rId1"/>
    </p:custDataLst>
    <p:extLst>
      <p:ext uri="{BB962C8B-B14F-4D97-AF65-F5344CB8AC3E}">
        <p14:creationId xmlns:p14="http://schemas.microsoft.com/office/powerpoint/2010/main" val="101487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924800" cy="1143000"/>
          </a:xfrm>
        </p:spPr>
        <p:txBody>
          <a:bodyPr>
            <a:normAutofit fontScale="90000"/>
          </a:bodyPr>
          <a:lstStyle/>
          <a:p>
            <a:pPr>
              <a:defRPr/>
            </a:pPr>
            <a:r>
              <a:rPr lang="en-US" dirty="0" smtClean="0"/>
              <a:t>Salivary Dysfunction and </a:t>
            </a:r>
            <a:r>
              <a:rPr lang="en-US" dirty="0" err="1" smtClean="0"/>
              <a:t>Xerostomia</a:t>
            </a:r>
            <a:r>
              <a:rPr lang="en-US" dirty="0" smtClean="0"/>
              <a:t> (dry mouth) in DM</a:t>
            </a:r>
            <a:endParaRPr lang="en-US" dirty="0"/>
          </a:p>
        </p:txBody>
      </p:sp>
      <p:sp>
        <p:nvSpPr>
          <p:cNvPr id="3" name="Content Placeholder 2"/>
          <p:cNvSpPr>
            <a:spLocks noGrp="1"/>
          </p:cNvSpPr>
          <p:nvPr>
            <p:ph idx="1"/>
          </p:nvPr>
        </p:nvSpPr>
        <p:spPr>
          <a:xfrm>
            <a:off x="457200" y="1676400"/>
            <a:ext cx="8229600" cy="4480560"/>
          </a:xfrm>
        </p:spPr>
        <p:txBody>
          <a:bodyPr/>
          <a:lstStyle/>
          <a:p>
            <a:pPr>
              <a:defRPr/>
            </a:pPr>
            <a:r>
              <a:rPr lang="en-US" dirty="0" smtClean="0"/>
              <a:t>Less saliva uptake and excretion = less protection against bacteria</a:t>
            </a:r>
          </a:p>
          <a:p>
            <a:pPr>
              <a:defRPr/>
            </a:pPr>
            <a:r>
              <a:rPr lang="en-US" dirty="0" smtClean="0"/>
              <a:t>Hyperglycemia increases glucose levels in saliva, providing medium for bacterial growth- also promotes dry mouth</a:t>
            </a:r>
          </a:p>
          <a:p>
            <a:pPr>
              <a:defRPr/>
            </a:pPr>
            <a:r>
              <a:rPr lang="en-US" dirty="0" smtClean="0"/>
              <a:t>Dry mouth increases risk of infection and can alter nutritional intake (due to chewing, swallowing difficulties)</a:t>
            </a:r>
            <a:endParaRPr lang="en-US" dirty="0"/>
          </a:p>
        </p:txBody>
      </p:sp>
      <p:pic>
        <p:nvPicPr>
          <p:cNvPr id="44037" name="Picture 5" descr="Biotene Antibacterial Dry Mouth Toothpa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5406151"/>
            <a:ext cx="2503463" cy="1451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5985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 calcmode="lin" valueType="num">
                                      <p:cBhvr additive="base">
                                        <p:cTn id="7" dur="500" fill="hold"/>
                                        <p:tgtEl>
                                          <p:spTgt spid="44037"/>
                                        </p:tgtEl>
                                        <p:attrNameLst>
                                          <p:attrName>ppt_x</p:attrName>
                                        </p:attrNameLst>
                                      </p:cBhvr>
                                      <p:tavLst>
                                        <p:tav tm="0">
                                          <p:val>
                                            <p:strVal val="0-#ppt_w/2"/>
                                          </p:val>
                                        </p:tav>
                                        <p:tav tm="100000">
                                          <p:val>
                                            <p:strVal val="#ppt_x"/>
                                          </p:val>
                                        </p:tav>
                                      </p:tavLst>
                                    </p:anim>
                                    <p:anim calcmode="lin" valueType="num">
                                      <p:cBhvr additive="base">
                                        <p:cTn id="8" dur="500" fill="hold"/>
                                        <p:tgtEl>
                                          <p:spTgt spid="440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Keeping Oral Healthy</a:t>
            </a:r>
            <a:endParaRPr lang="en-US" dirty="0"/>
          </a:p>
        </p:txBody>
      </p:sp>
      <p:sp>
        <p:nvSpPr>
          <p:cNvPr id="3" name="Content Placeholder 2"/>
          <p:cNvSpPr>
            <a:spLocks noGrp="1"/>
          </p:cNvSpPr>
          <p:nvPr>
            <p:ph idx="1"/>
          </p:nvPr>
        </p:nvSpPr>
        <p:spPr/>
        <p:txBody>
          <a:bodyPr/>
          <a:lstStyle/>
          <a:p>
            <a:pPr>
              <a:lnSpc>
                <a:spcPct val="90000"/>
              </a:lnSpc>
              <a:defRPr/>
            </a:pPr>
            <a:r>
              <a:rPr lang="en-US" dirty="0" smtClean="0"/>
              <a:t>Oral disease linked with heart disease</a:t>
            </a:r>
          </a:p>
          <a:p>
            <a:pPr eaLnBrk="1" hangingPunct="1">
              <a:lnSpc>
                <a:spcPct val="90000"/>
              </a:lnSpc>
              <a:defRPr/>
            </a:pPr>
            <a:r>
              <a:rPr lang="en-US" dirty="0" smtClean="0"/>
              <a:t>Dental exams (every 6 mo’s)</a:t>
            </a:r>
          </a:p>
          <a:p>
            <a:pPr eaLnBrk="1" hangingPunct="1">
              <a:lnSpc>
                <a:spcPct val="90000"/>
              </a:lnSpc>
              <a:defRPr/>
            </a:pPr>
            <a:r>
              <a:rPr lang="en-US" dirty="0" smtClean="0"/>
              <a:t>Metabolic control critical</a:t>
            </a:r>
            <a:endParaRPr lang="en-US" i="1" dirty="0" smtClean="0"/>
          </a:p>
          <a:p>
            <a:pPr eaLnBrk="1" hangingPunct="1">
              <a:lnSpc>
                <a:spcPct val="90000"/>
              </a:lnSpc>
              <a:defRPr/>
            </a:pPr>
            <a:r>
              <a:rPr lang="en-US" dirty="0" smtClean="0"/>
              <a:t>Quit smoking</a:t>
            </a:r>
          </a:p>
          <a:p>
            <a:pPr eaLnBrk="1" hangingPunct="1">
              <a:lnSpc>
                <a:spcPct val="90000"/>
              </a:lnSpc>
              <a:defRPr/>
            </a:pPr>
            <a:r>
              <a:rPr lang="en-US" dirty="0" smtClean="0"/>
              <a:t>Pts may not understand </a:t>
            </a:r>
          </a:p>
          <a:p>
            <a:pPr eaLnBrk="1" hangingPunct="1">
              <a:lnSpc>
                <a:spcPct val="90000"/>
              </a:lnSpc>
              <a:buFont typeface="Wingdings" pitchFamily="2" charset="2"/>
              <a:buNone/>
              <a:defRPr/>
            </a:pPr>
            <a:r>
              <a:rPr lang="en-US" dirty="0" smtClean="0"/>
              <a:t>importance of dental hygiene. </a:t>
            </a:r>
          </a:p>
          <a:p>
            <a:pPr eaLnBrk="1" hangingPunct="1">
              <a:lnSpc>
                <a:spcPct val="90000"/>
              </a:lnSpc>
              <a:defRPr/>
            </a:pPr>
            <a:r>
              <a:rPr lang="en-US" dirty="0" smtClean="0"/>
              <a:t>Treat infections with </a:t>
            </a:r>
            <a:r>
              <a:rPr lang="en-US" dirty="0" err="1" smtClean="0"/>
              <a:t>ATB’x</a:t>
            </a:r>
            <a:r>
              <a:rPr lang="en-US" dirty="0" smtClean="0"/>
              <a:t>, can lower A1c by 1-2%. Lowering BG shortens infection.</a:t>
            </a:r>
          </a:p>
          <a:p>
            <a:pPr>
              <a:defRPr/>
            </a:pPr>
            <a:endParaRPr lang="en-US" dirty="0"/>
          </a:p>
        </p:txBody>
      </p:sp>
      <p:pic>
        <p:nvPicPr>
          <p:cNvPr id="174084" name="Picture 4" descr="C:\Users\Beverly\AppData\Local\Microsoft\Windows\Temporary Internet Files\Content.IE5\1H9VBUQG\MCj0197912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057400"/>
            <a:ext cx="2965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3920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226425" cy="1143000"/>
          </a:xfrm>
        </p:spPr>
        <p:txBody>
          <a:bodyPr>
            <a:normAutofit fontScale="90000"/>
          </a:bodyPr>
          <a:lstStyle/>
          <a:p>
            <a:pPr>
              <a:defRPr/>
            </a:pPr>
            <a:r>
              <a:rPr lang="en-US" dirty="0" smtClean="0"/>
              <a:t>Economics Affects Dental Care		</a:t>
            </a:r>
            <a:endParaRPr lang="en-US" dirty="0"/>
          </a:p>
        </p:txBody>
      </p:sp>
      <p:sp>
        <p:nvSpPr>
          <p:cNvPr id="3" name="Content Placeholder 2"/>
          <p:cNvSpPr>
            <a:spLocks noGrp="1"/>
          </p:cNvSpPr>
          <p:nvPr>
            <p:ph idx="1"/>
          </p:nvPr>
        </p:nvSpPr>
        <p:spPr>
          <a:xfrm>
            <a:off x="3581400" y="1598613"/>
            <a:ext cx="4572000" cy="4497387"/>
          </a:xfrm>
        </p:spPr>
        <p:txBody>
          <a:bodyPr>
            <a:normAutofit lnSpcReduction="10000"/>
          </a:bodyPr>
          <a:lstStyle/>
          <a:p>
            <a:pPr>
              <a:defRPr/>
            </a:pPr>
            <a:r>
              <a:rPr lang="en-US" dirty="0" smtClean="0"/>
              <a:t>For many people, dental care = cash out of pocket</a:t>
            </a:r>
          </a:p>
          <a:p>
            <a:pPr>
              <a:defRPr/>
            </a:pPr>
            <a:r>
              <a:rPr lang="en-US" dirty="0" smtClean="0"/>
              <a:t>Medicare – no dental benefits</a:t>
            </a:r>
          </a:p>
          <a:p>
            <a:pPr>
              <a:defRPr/>
            </a:pPr>
            <a:r>
              <a:rPr lang="en-US" dirty="0" smtClean="0"/>
              <a:t>Medicaid- limited</a:t>
            </a:r>
          </a:p>
          <a:p>
            <a:pPr>
              <a:defRPr/>
            </a:pPr>
            <a:r>
              <a:rPr lang="en-US" dirty="0" smtClean="0"/>
              <a:t>Private </a:t>
            </a:r>
            <a:r>
              <a:rPr lang="en-US" dirty="0" err="1" smtClean="0"/>
              <a:t>payors</a:t>
            </a:r>
            <a:r>
              <a:rPr lang="en-US" dirty="0" smtClean="0"/>
              <a:t> – limited</a:t>
            </a:r>
          </a:p>
          <a:p>
            <a:pPr>
              <a:defRPr/>
            </a:pPr>
            <a:r>
              <a:rPr lang="en-US" dirty="0" smtClean="0"/>
              <a:t>People who make less money, less likely to get dental care (up to 50%)</a:t>
            </a:r>
            <a:endParaRPr lang="en-US" dirty="0"/>
          </a:p>
        </p:txBody>
      </p:sp>
      <p:pic>
        <p:nvPicPr>
          <p:cNvPr id="175108" name="Picture 4" descr="C:\Users\Beverly\AppData\Local\Microsoft\Windows\Temporary Internet Files\Content.IE5\ZTGMQUOY\MPj0443208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22" y="1565033"/>
            <a:ext cx="3048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84981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2"/>
          <p:cNvSpPr>
            <a:spLocks noGrp="1" noChangeArrowheads="1"/>
          </p:cNvSpPr>
          <p:nvPr>
            <p:ph type="title"/>
          </p:nvPr>
        </p:nvSpPr>
        <p:spPr>
          <a:xfrm>
            <a:off x="457200" y="381000"/>
            <a:ext cx="8229600" cy="1219200"/>
          </a:xfrm>
        </p:spPr>
        <p:txBody>
          <a:bodyPr>
            <a:normAutofit fontScale="90000"/>
          </a:bodyPr>
          <a:lstStyle/>
          <a:p>
            <a:pPr eaLnBrk="1" hangingPunct="1">
              <a:defRPr/>
            </a:pPr>
            <a:r>
              <a:rPr lang="en-US" dirty="0" smtClean="0"/>
              <a:t>Diabetes – Microvascular Complications</a:t>
            </a:r>
            <a:r>
              <a:rPr lang="en-US" sz="4000" dirty="0" smtClean="0"/>
              <a:t>	</a:t>
            </a:r>
          </a:p>
        </p:txBody>
      </p:sp>
      <p:pic>
        <p:nvPicPr>
          <p:cNvPr id="1470468" name="MPj0387715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5259388" y="3962400"/>
            <a:ext cx="3048000" cy="2286000"/>
          </a:xfrm>
        </p:spPr>
      </p:pic>
      <p:sp>
        <p:nvSpPr>
          <p:cNvPr id="1470467" name="Rectangle 3"/>
          <p:cNvSpPr>
            <a:spLocks noGrp="1" noChangeArrowheads="1"/>
          </p:cNvSpPr>
          <p:nvPr>
            <p:ph type="body" sz="half" idx="4294967295"/>
          </p:nvPr>
        </p:nvSpPr>
        <p:spPr>
          <a:xfrm>
            <a:off x="457200" y="1981201"/>
            <a:ext cx="7850188" cy="2438400"/>
          </a:xfrm>
        </p:spPr>
        <p:txBody>
          <a:bodyPr>
            <a:normAutofit/>
          </a:bodyPr>
          <a:lstStyle/>
          <a:p>
            <a:pPr eaLnBrk="1" hangingPunct="1"/>
            <a:r>
              <a:rPr lang="en-US" sz="3600" dirty="0" smtClean="0"/>
              <a:t>Microvascular Complications</a:t>
            </a:r>
          </a:p>
          <a:p>
            <a:pPr lvl="1" eaLnBrk="1" hangingPunct="1"/>
            <a:r>
              <a:rPr lang="en-US" sz="3200" dirty="0" smtClean="0"/>
              <a:t>Diabetic eye disease, nephropathy</a:t>
            </a:r>
            <a:r>
              <a:rPr lang="en-US" sz="3200" dirty="0"/>
              <a:t> </a:t>
            </a:r>
            <a:r>
              <a:rPr lang="en-US" sz="3200" dirty="0" smtClean="0"/>
              <a:t>and  neuropathy</a:t>
            </a:r>
            <a:endParaRPr lang="en-US" sz="3600" dirty="0" smtClean="0"/>
          </a:p>
        </p:txBody>
      </p:sp>
    </p:spTree>
    <p:custDataLst>
      <p:tags r:id="rId1"/>
    </p:custDataLst>
    <p:extLst>
      <p:ext uri="{BB962C8B-B14F-4D97-AF65-F5344CB8AC3E}">
        <p14:creationId xmlns:p14="http://schemas.microsoft.com/office/powerpoint/2010/main" val="16495247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70467">
                                            <p:txEl>
                                              <p:pRg st="1" end="1"/>
                                            </p:txEl>
                                          </p:spTgt>
                                        </p:tgtEl>
                                        <p:attrNameLst>
                                          <p:attrName>style.visibility</p:attrName>
                                        </p:attrNameLst>
                                      </p:cBhvr>
                                      <p:to>
                                        <p:strVal val="visible"/>
                                      </p:to>
                                    </p:set>
                                    <p:anim calcmode="lin" valueType="num">
                                      <p:cBhvr additive="base">
                                        <p:cTn id="7" dur="2000" fill="hold"/>
                                        <p:tgtEl>
                                          <p:spTgt spid="1470467">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70467">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1470467">
                                            <p:txEl>
                                              <p:pRg st="0" end="0"/>
                                            </p:txEl>
                                          </p:spTgt>
                                        </p:tgtEl>
                                        <p:attrNameLst>
                                          <p:attrName>style.visibility</p:attrName>
                                        </p:attrNameLst>
                                      </p:cBhvr>
                                      <p:to>
                                        <p:strVal val="visible"/>
                                      </p:to>
                                    </p:set>
                                    <p:anim calcmode="lin" valueType="num">
                                      <p:cBhvr additive="base">
                                        <p:cTn id="12" dur="2000" fill="hold"/>
                                        <p:tgtEl>
                                          <p:spTgt spid="1470467">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4704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470468"/>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1470468"/>
                                        </p:tgtEl>
                                      </p:cBhvr>
                                    </p:cmd>
                                  </p:childTnLst>
                                </p:cTn>
                              </p:par>
                            </p:childTnLst>
                          </p:cTn>
                        </p:par>
                      </p:childTnLst>
                    </p:cTn>
                  </p:par>
                </p:childTnLst>
              </p:cTn>
              <p:nextCondLst>
                <p:cond evt="onClick" delay="0">
                  <p:tgtEl>
                    <p:spTgt spid="1470468"/>
                  </p:tgtEl>
                </p:cond>
              </p:nextCondLst>
            </p:seq>
            <p:video>
              <p:cMediaNode>
                <p:cTn id="19" fill="hold" display="0">
                  <p:stCondLst>
                    <p:cond delay="indefinite"/>
                  </p:stCondLst>
                  <p:endCondLst>
                    <p:cond evt="onNext" delay="0">
                      <p:tgtEl>
                        <p:sldTgt/>
                      </p:tgtEl>
                    </p:cond>
                    <p:cond evt="onPrev" delay="0">
                      <p:tgtEl>
                        <p:sldTgt/>
                      </p:tgtEl>
                    </p:cond>
                  </p:endCondLst>
                </p:cTn>
                <p:tgtEl>
                  <p:spTgt spid="1470468"/>
                </p:tgtEl>
              </p:cMediaNode>
            </p:video>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	</a:t>
            </a:r>
            <a:endParaRPr lang="en-US" dirty="0"/>
          </a:p>
        </p:txBody>
      </p:sp>
      <p:sp>
        <p:nvSpPr>
          <p:cNvPr id="3" name="Content Placeholder 2"/>
          <p:cNvSpPr>
            <a:spLocks noGrp="1"/>
          </p:cNvSpPr>
          <p:nvPr>
            <p:ph sz="quarter" idx="1"/>
          </p:nvPr>
        </p:nvSpPr>
        <p:spPr/>
        <p:txBody>
          <a:bodyPr/>
          <a:lstStyle/>
          <a:p>
            <a:r>
              <a:rPr lang="en-US" dirty="0" smtClean="0"/>
              <a:t>Does diabetes cause complications?</a:t>
            </a:r>
          </a:p>
          <a:p>
            <a:pPr lvl="1"/>
            <a:r>
              <a:rPr lang="en-US" dirty="0" smtClean="0"/>
              <a:t>Yes</a:t>
            </a:r>
          </a:p>
          <a:p>
            <a:pPr lvl="1"/>
            <a:r>
              <a:rPr lang="en-US" dirty="0" smtClean="0"/>
              <a:t>No</a:t>
            </a:r>
          </a:p>
          <a:p>
            <a:pPr lvl="1"/>
            <a:r>
              <a:rPr lang="en-US" dirty="0" smtClean="0"/>
              <a:t>Uncontrolled diabetes causes complications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4372209"/>
            <a:ext cx="3142488" cy="1943247"/>
          </a:xfrm>
          <a:prstGeom prst="rect">
            <a:avLst/>
          </a:prstGeom>
        </p:spPr>
      </p:pic>
    </p:spTree>
    <p:custDataLst>
      <p:tags r:id="rId1"/>
    </p:custDataLst>
    <p:extLst>
      <p:ext uri="{BB962C8B-B14F-4D97-AF65-F5344CB8AC3E}">
        <p14:creationId xmlns:p14="http://schemas.microsoft.com/office/powerpoint/2010/main" val="344372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Sl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63"/>
            <a:ext cx="91440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598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990600"/>
          </a:xfrm>
        </p:spPr>
        <p:txBody>
          <a:bodyPr/>
          <a:lstStyle/>
          <a:p>
            <a:r>
              <a:rPr lang="en-US" dirty="0" smtClean="0"/>
              <a:t>Quick Question 	</a:t>
            </a:r>
            <a:endParaRPr lang="en-US" dirty="0"/>
          </a:p>
        </p:txBody>
      </p:sp>
      <p:sp>
        <p:nvSpPr>
          <p:cNvPr id="3" name="Content Placeholder 2"/>
          <p:cNvSpPr>
            <a:spLocks noGrp="1"/>
          </p:cNvSpPr>
          <p:nvPr>
            <p:ph sz="quarter" idx="1"/>
          </p:nvPr>
        </p:nvSpPr>
        <p:spPr/>
        <p:txBody>
          <a:bodyPr/>
          <a:lstStyle/>
          <a:p>
            <a:r>
              <a:rPr lang="en-US" dirty="0" smtClean="0"/>
              <a:t>Which of the following are modifiable risk factors for microvascular disease?</a:t>
            </a:r>
          </a:p>
          <a:p>
            <a:pPr marL="788670" lvl="1" indent="-514350">
              <a:buAutoNum type="alphaUcPeriod"/>
            </a:pPr>
            <a:r>
              <a:rPr lang="en-US" dirty="0" smtClean="0"/>
              <a:t>Blood pressure, glucose levels, smoking</a:t>
            </a:r>
          </a:p>
          <a:p>
            <a:pPr marL="788670" lvl="1" indent="-514350">
              <a:buAutoNum type="alphaUcPeriod"/>
            </a:pPr>
            <a:r>
              <a:rPr lang="en-US" dirty="0" smtClean="0"/>
              <a:t>Age, type A personality, blood pressure</a:t>
            </a:r>
          </a:p>
          <a:p>
            <a:pPr marL="788670" lvl="1" indent="-514350">
              <a:buAutoNum type="alphaUcPeriod"/>
            </a:pPr>
            <a:r>
              <a:rPr lang="en-US" dirty="0" smtClean="0"/>
              <a:t>Ethnicity, blood pressure, diet</a:t>
            </a:r>
          </a:p>
          <a:p>
            <a:pPr marL="788670" lvl="1" indent="-514350">
              <a:buAutoNum type="alphaUcPeriod"/>
            </a:pPr>
            <a:r>
              <a:rPr lang="en-US" dirty="0" smtClean="0"/>
              <a:t>Blood glucose, genetics, activity level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4267200"/>
            <a:ext cx="2675965" cy="1600200"/>
          </a:xfrm>
          <a:prstGeom prst="rect">
            <a:avLst/>
          </a:prstGeom>
        </p:spPr>
      </p:pic>
    </p:spTree>
    <p:custDataLst>
      <p:tags r:id="rId1"/>
    </p:custDataLst>
    <p:extLst>
      <p:ext uri="{BB962C8B-B14F-4D97-AF65-F5344CB8AC3E}">
        <p14:creationId xmlns:p14="http://schemas.microsoft.com/office/powerpoint/2010/main" val="77295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2" name="Rectangle 2"/>
          <p:cNvSpPr>
            <a:spLocks noGrp="1" noChangeArrowheads="1"/>
          </p:cNvSpPr>
          <p:nvPr>
            <p:ph type="title"/>
          </p:nvPr>
        </p:nvSpPr>
        <p:spPr>
          <a:xfrm>
            <a:off x="511935" y="387999"/>
            <a:ext cx="8229600" cy="920262"/>
          </a:xfrm>
        </p:spPr>
        <p:txBody>
          <a:bodyPr>
            <a:normAutofit/>
          </a:bodyPr>
          <a:lstStyle/>
          <a:p>
            <a:pPr eaLnBrk="1" hangingPunct="1">
              <a:defRPr/>
            </a:pPr>
            <a:r>
              <a:rPr lang="en-US" dirty="0" smtClean="0"/>
              <a:t>Eye Disease and Education</a:t>
            </a:r>
          </a:p>
        </p:txBody>
      </p:sp>
      <p:sp>
        <p:nvSpPr>
          <p:cNvPr id="1771523" name="Rectangle 3"/>
          <p:cNvSpPr>
            <a:spLocks noGrp="1" noChangeArrowheads="1"/>
          </p:cNvSpPr>
          <p:nvPr>
            <p:ph sz="quarter" idx="1"/>
          </p:nvPr>
        </p:nvSpPr>
        <p:spPr>
          <a:xfrm>
            <a:off x="511935" y="1752600"/>
            <a:ext cx="3657600" cy="3947160"/>
          </a:xfrm>
        </p:spPr>
        <p:txBody>
          <a:bodyPr>
            <a:normAutofit fontScale="92500" lnSpcReduction="10000"/>
          </a:bodyPr>
          <a:lstStyle/>
          <a:p>
            <a:pPr eaLnBrk="1" hangingPunct="1"/>
            <a:r>
              <a:rPr lang="en-US" sz="3600" dirty="0" smtClean="0"/>
              <a:t>Diabetes Retinopathy</a:t>
            </a:r>
          </a:p>
          <a:p>
            <a:pPr eaLnBrk="1" hangingPunct="1"/>
            <a:r>
              <a:rPr lang="en-US" sz="3600" dirty="0" smtClean="0"/>
              <a:t>Other Diabetes Eye Complications</a:t>
            </a:r>
          </a:p>
          <a:p>
            <a:pPr eaLnBrk="1" hangingPunct="1"/>
            <a:r>
              <a:rPr lang="en-US" sz="3600" dirty="0" smtClean="0"/>
              <a:t> Prevention and Treatment</a:t>
            </a:r>
          </a:p>
          <a:p>
            <a:pPr eaLnBrk="1" hangingPunct="1"/>
            <a:r>
              <a:rPr lang="en-US" sz="3600" dirty="0" smtClean="0"/>
              <a:t> Promoting Self-Care</a:t>
            </a: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534511"/>
            <a:ext cx="4910070" cy="438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7115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771523">
                                            <p:txEl>
                                              <p:pRg st="0" end="0"/>
                                            </p:txEl>
                                          </p:spTgt>
                                        </p:tgtEl>
                                        <p:attrNameLst>
                                          <p:attrName>style.visibility</p:attrName>
                                        </p:attrNameLst>
                                      </p:cBhvr>
                                      <p:to>
                                        <p:strVal val="visible"/>
                                      </p:to>
                                    </p:set>
                                    <p:anim calcmode="lin" valueType="num">
                                      <p:cBhvr additive="base">
                                        <p:cTn id="7" dur="2000" fill="hold"/>
                                        <p:tgtEl>
                                          <p:spTgt spid="177152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71523">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1771523">
                                            <p:txEl>
                                              <p:pRg st="1" end="1"/>
                                            </p:txEl>
                                          </p:spTgt>
                                        </p:tgtEl>
                                        <p:attrNameLst>
                                          <p:attrName>style.visibility</p:attrName>
                                        </p:attrNameLst>
                                      </p:cBhvr>
                                      <p:to>
                                        <p:strVal val="visible"/>
                                      </p:to>
                                    </p:set>
                                    <p:anim calcmode="lin" valueType="num">
                                      <p:cBhvr additive="base">
                                        <p:cTn id="12" dur="2000" fill="hold"/>
                                        <p:tgtEl>
                                          <p:spTgt spid="1771523">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771523">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1771523">
                                            <p:txEl>
                                              <p:pRg st="2" end="2"/>
                                            </p:txEl>
                                          </p:spTgt>
                                        </p:tgtEl>
                                        <p:attrNameLst>
                                          <p:attrName>style.visibility</p:attrName>
                                        </p:attrNameLst>
                                      </p:cBhvr>
                                      <p:to>
                                        <p:strVal val="visible"/>
                                      </p:to>
                                    </p:set>
                                    <p:anim calcmode="lin" valueType="num">
                                      <p:cBhvr additive="base">
                                        <p:cTn id="17" dur="2000" fill="hold"/>
                                        <p:tgtEl>
                                          <p:spTgt spid="1771523">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771523">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0"/>
                                  </p:stCondLst>
                                  <p:childTnLst>
                                    <p:set>
                                      <p:cBhvr>
                                        <p:cTn id="21" dur="1" fill="hold">
                                          <p:stCondLst>
                                            <p:cond delay="0"/>
                                          </p:stCondLst>
                                        </p:cTn>
                                        <p:tgtEl>
                                          <p:spTgt spid="1771523">
                                            <p:txEl>
                                              <p:pRg st="3" end="3"/>
                                            </p:txEl>
                                          </p:spTgt>
                                        </p:tgtEl>
                                        <p:attrNameLst>
                                          <p:attrName>style.visibility</p:attrName>
                                        </p:attrNameLst>
                                      </p:cBhvr>
                                      <p:to>
                                        <p:strVal val="visible"/>
                                      </p:to>
                                    </p:set>
                                    <p:anim calcmode="lin" valueType="num">
                                      <p:cBhvr additive="base">
                                        <p:cTn id="22" dur="2000" fill="hold"/>
                                        <p:tgtEl>
                                          <p:spTgt spid="1771523">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7715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Fundus Geography</a:t>
            </a:r>
            <a:endParaRPr lang="en-US" dirty="0"/>
          </a:p>
        </p:txBody>
      </p:sp>
      <p:sp>
        <p:nvSpPr>
          <p:cNvPr id="4" name="TextBox 3"/>
          <p:cNvSpPr txBox="1"/>
          <p:nvPr/>
        </p:nvSpPr>
        <p:spPr>
          <a:xfrm>
            <a:off x="5105400" y="3581400"/>
            <a:ext cx="1752600" cy="369332"/>
          </a:xfrm>
          <a:prstGeom prst="rect">
            <a:avLst/>
          </a:prstGeom>
          <a:noFill/>
        </p:spPr>
        <p:txBody>
          <a:bodyPr wrap="square" rtlCol="0">
            <a:spAutoFit/>
          </a:bodyPr>
          <a:lstStyle/>
          <a:p>
            <a:r>
              <a:rPr lang="en-US" dirty="0" smtClean="0"/>
              <a:t>Optic Nerve</a:t>
            </a:r>
            <a:endParaRPr lang="en-US" dirty="0"/>
          </a:p>
        </p:txBody>
      </p:sp>
      <p:sp>
        <p:nvSpPr>
          <p:cNvPr id="6" name="TextBox 5"/>
          <p:cNvSpPr txBox="1"/>
          <p:nvPr/>
        </p:nvSpPr>
        <p:spPr>
          <a:xfrm>
            <a:off x="2819400" y="3987702"/>
            <a:ext cx="1752600" cy="369332"/>
          </a:xfrm>
          <a:prstGeom prst="rect">
            <a:avLst/>
          </a:prstGeom>
          <a:noFill/>
        </p:spPr>
        <p:txBody>
          <a:bodyPr wrap="square" rtlCol="0">
            <a:spAutoFit/>
          </a:bodyPr>
          <a:lstStyle/>
          <a:p>
            <a:r>
              <a:rPr lang="en-US" dirty="0" smtClean="0"/>
              <a:t>Macula</a:t>
            </a:r>
            <a:endParaRPr lang="en-US" dirty="0"/>
          </a:p>
        </p:txBody>
      </p:sp>
      <p:pic>
        <p:nvPicPr>
          <p:cNvPr id="3" name="Picture 2"/>
          <p:cNvPicPr>
            <a:picLocks noChangeAspect="1"/>
          </p:cNvPicPr>
          <p:nvPr/>
        </p:nvPicPr>
        <p:blipFill>
          <a:blip r:embed="rId3"/>
          <a:stretch>
            <a:fillRect/>
          </a:stretch>
        </p:blipFill>
        <p:spPr>
          <a:xfrm>
            <a:off x="457200" y="1075032"/>
            <a:ext cx="6508024" cy="5382068"/>
          </a:xfrm>
          <a:prstGeom prst="rect">
            <a:avLst/>
          </a:prstGeom>
        </p:spPr>
      </p:pic>
      <p:sp>
        <p:nvSpPr>
          <p:cNvPr id="7" name="TextBox 6"/>
          <p:cNvSpPr txBox="1"/>
          <p:nvPr/>
        </p:nvSpPr>
        <p:spPr>
          <a:xfrm>
            <a:off x="7010672" y="1143000"/>
            <a:ext cx="1905000" cy="3970318"/>
          </a:xfrm>
          <a:prstGeom prst="rect">
            <a:avLst/>
          </a:prstGeom>
          <a:noFill/>
        </p:spPr>
        <p:txBody>
          <a:bodyPr wrap="square" rtlCol="0">
            <a:spAutoFit/>
          </a:bodyPr>
          <a:lstStyle/>
          <a:p>
            <a:r>
              <a:rPr lang="en-US" dirty="0" smtClean="0"/>
              <a:t>The </a:t>
            </a:r>
            <a:r>
              <a:rPr lang="en-US" dirty="0"/>
              <a:t>retina is the only portion of the central nervous system visible from the exterior. </a:t>
            </a:r>
            <a:endParaRPr lang="en-US" dirty="0" smtClean="0"/>
          </a:p>
          <a:p>
            <a:r>
              <a:rPr lang="en-US" dirty="0" smtClean="0"/>
              <a:t>Likewise </a:t>
            </a:r>
            <a:r>
              <a:rPr lang="en-US" dirty="0"/>
              <a:t>the fundus is the only location where vasculature can be </a:t>
            </a:r>
            <a:r>
              <a:rPr lang="en-US" dirty="0" smtClean="0"/>
              <a:t>visualized.</a:t>
            </a:r>
          </a:p>
          <a:p>
            <a:endParaRPr lang="en-US" dirty="0"/>
          </a:p>
          <a:p>
            <a:r>
              <a:rPr lang="en-US" dirty="0" err="1" smtClean="0"/>
              <a:t>Fundoscopy</a:t>
            </a:r>
            <a:endParaRPr lang="en-US" dirty="0"/>
          </a:p>
        </p:txBody>
      </p:sp>
    </p:spTree>
    <p:custDataLst>
      <p:tags r:id="rId1"/>
    </p:custDataLst>
    <p:extLst>
      <p:ext uri="{BB962C8B-B14F-4D97-AF65-F5344CB8AC3E}">
        <p14:creationId xmlns:p14="http://schemas.microsoft.com/office/powerpoint/2010/main" val="102573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70" name="Rectangle 2"/>
          <p:cNvSpPr>
            <a:spLocks noGrp="1" noChangeArrowheads="1"/>
          </p:cNvSpPr>
          <p:nvPr>
            <p:ph type="title"/>
          </p:nvPr>
        </p:nvSpPr>
        <p:spPr/>
        <p:txBody>
          <a:bodyPr/>
          <a:lstStyle/>
          <a:p>
            <a:pPr eaLnBrk="1" hangingPunct="1">
              <a:defRPr/>
            </a:pPr>
            <a:r>
              <a:rPr lang="en-US" smtClean="0"/>
              <a:t>Eye Disease Overview</a:t>
            </a:r>
          </a:p>
        </p:txBody>
      </p:sp>
      <p:sp>
        <p:nvSpPr>
          <p:cNvPr id="89091" name="Rectangle 3"/>
          <p:cNvSpPr>
            <a:spLocks noGrp="1" noChangeArrowheads="1"/>
          </p:cNvSpPr>
          <p:nvPr>
            <p:ph type="body" idx="1"/>
          </p:nvPr>
        </p:nvSpPr>
        <p:spPr>
          <a:xfrm>
            <a:off x="457200" y="1219200"/>
            <a:ext cx="5867400" cy="4937760"/>
          </a:xfrm>
        </p:spPr>
        <p:txBody>
          <a:bodyPr>
            <a:normAutofit lnSpcReduction="10000"/>
          </a:bodyPr>
          <a:lstStyle/>
          <a:p>
            <a:pPr eaLnBrk="1" hangingPunct="1"/>
            <a:r>
              <a:rPr lang="en-US" dirty="0" smtClean="0"/>
              <a:t>Leading cause of adult blindness  </a:t>
            </a:r>
          </a:p>
          <a:p>
            <a:pPr lvl="1" eaLnBrk="1" hangingPunct="1"/>
            <a:r>
              <a:rPr lang="en-US" dirty="0" smtClean="0"/>
              <a:t>Retinopathy and Diabetic Macular Edema</a:t>
            </a:r>
          </a:p>
          <a:p>
            <a:pPr eaLnBrk="1" hangingPunct="1"/>
            <a:r>
              <a:rPr lang="en-US" dirty="0" smtClean="0"/>
              <a:t>DM = 25x’s risk of ocular complications </a:t>
            </a:r>
          </a:p>
          <a:p>
            <a:pPr lvl="1"/>
            <a:r>
              <a:rPr lang="en-US" dirty="0" smtClean="0"/>
              <a:t>Including cataracts</a:t>
            </a:r>
          </a:p>
          <a:p>
            <a:pPr eaLnBrk="1" hangingPunct="1"/>
            <a:r>
              <a:rPr lang="en-US" dirty="0" smtClean="0"/>
              <a:t>20% of type 2 have retinopathy at diagnosis</a:t>
            </a:r>
          </a:p>
          <a:p>
            <a:pPr eaLnBrk="1" hangingPunct="1"/>
            <a:r>
              <a:rPr lang="en-US" dirty="0" smtClean="0"/>
              <a:t>Only 60% of </a:t>
            </a:r>
            <a:r>
              <a:rPr lang="en-US" dirty="0" err="1" smtClean="0"/>
              <a:t>pt’s</a:t>
            </a:r>
            <a:r>
              <a:rPr lang="en-US" dirty="0" smtClean="0"/>
              <a:t> receive appropriate treatment</a:t>
            </a:r>
          </a:p>
        </p:txBody>
      </p:sp>
      <p:pic>
        <p:nvPicPr>
          <p:cNvPr id="2" name="Picture 1"/>
          <p:cNvPicPr>
            <a:picLocks noChangeAspect="1"/>
          </p:cNvPicPr>
          <p:nvPr/>
        </p:nvPicPr>
        <p:blipFill>
          <a:blip r:embed="rId4"/>
          <a:stretch>
            <a:fillRect/>
          </a:stretch>
        </p:blipFill>
        <p:spPr>
          <a:xfrm>
            <a:off x="6254437" y="1524000"/>
            <a:ext cx="2409825" cy="1895475"/>
          </a:xfrm>
          <a:prstGeom prst="rect">
            <a:avLst/>
          </a:prstGeom>
        </p:spPr>
      </p:pic>
    </p:spTree>
    <p:custDataLst>
      <p:tags r:id="rId1"/>
    </p:custDataLst>
    <p:extLst>
      <p:ext uri="{BB962C8B-B14F-4D97-AF65-F5344CB8AC3E}">
        <p14:creationId xmlns:p14="http://schemas.microsoft.com/office/powerpoint/2010/main" val="367715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7189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026" name="Rectangle 2"/>
          <p:cNvSpPr>
            <a:spLocks noGrp="1" noChangeArrowheads="1"/>
          </p:cNvSpPr>
          <p:nvPr>
            <p:ph type="title"/>
          </p:nvPr>
        </p:nvSpPr>
        <p:spPr>
          <a:xfrm>
            <a:off x="455613" y="273050"/>
            <a:ext cx="8226425" cy="946150"/>
          </a:xfrm>
        </p:spPr>
        <p:txBody>
          <a:bodyPr/>
          <a:lstStyle/>
          <a:p>
            <a:pPr eaLnBrk="1" hangingPunct="1">
              <a:defRPr/>
            </a:pPr>
            <a:r>
              <a:rPr lang="en-US" dirty="0" smtClean="0"/>
              <a:t>Retinopathy Risk Factors  </a:t>
            </a:r>
          </a:p>
        </p:txBody>
      </p:sp>
      <p:sp>
        <p:nvSpPr>
          <p:cNvPr id="105475" name="Rectangle 3"/>
          <p:cNvSpPr>
            <a:spLocks noGrp="1" noChangeArrowheads="1"/>
          </p:cNvSpPr>
          <p:nvPr>
            <p:ph type="body" sz="half" idx="1"/>
          </p:nvPr>
        </p:nvSpPr>
        <p:spPr>
          <a:xfrm>
            <a:off x="457201" y="1371600"/>
            <a:ext cx="5105400" cy="4497388"/>
          </a:xfrm>
        </p:spPr>
        <p:txBody>
          <a:bodyPr>
            <a:normAutofit lnSpcReduction="10000"/>
          </a:bodyPr>
          <a:lstStyle/>
          <a:p>
            <a:pPr eaLnBrk="1" hangingPunct="1"/>
            <a:r>
              <a:rPr lang="en-US" sz="3600" dirty="0" smtClean="0"/>
              <a:t>Duration of diabetes, age at diagnosis, race other genetic factors</a:t>
            </a:r>
          </a:p>
          <a:p>
            <a:pPr eaLnBrk="1" hangingPunct="1"/>
            <a:r>
              <a:rPr lang="en-US" sz="3600" dirty="0" smtClean="0"/>
              <a:t>Glycemic control, hypertension, smoking, hyperlipidemia, proteinuria and renal disease</a:t>
            </a:r>
          </a:p>
          <a:p>
            <a:pPr marL="0" indent="0">
              <a:buNone/>
            </a:pPr>
            <a:endParaRPr lang="en-US" sz="3600" dirty="0" smtClean="0"/>
          </a:p>
          <a:p>
            <a:pPr eaLnBrk="1" hangingPunct="1"/>
            <a:endParaRPr lang="en-US" sz="3600" dirty="0" smtClean="0"/>
          </a:p>
          <a:p>
            <a:pPr eaLnBrk="1" hangingPunct="1">
              <a:buFont typeface="Wingdings" panose="05000000000000000000" pitchFamily="2" charset="2"/>
              <a:buNone/>
            </a:pPr>
            <a:endParaRPr lang="en-US" sz="3600" dirty="0" smtClean="0"/>
          </a:p>
        </p:txBody>
      </p:sp>
      <p:pic>
        <p:nvPicPr>
          <p:cNvPr id="105476" name="Picture 4" descr="g4vto0mu[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629400" y="1600200"/>
            <a:ext cx="1862137" cy="1771650"/>
          </a:xfrm>
          <a:noFill/>
        </p:spPr>
      </p:pic>
    </p:spTree>
    <p:custDataLst>
      <p:tags r:id="rId1"/>
    </p:custDataLst>
    <p:extLst>
      <p:ext uri="{BB962C8B-B14F-4D97-AF65-F5344CB8AC3E}">
        <p14:creationId xmlns:p14="http://schemas.microsoft.com/office/powerpoint/2010/main" val="3768690842"/>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a:xfrm>
            <a:off x="466425" y="217769"/>
            <a:ext cx="8227888" cy="921147"/>
          </a:xfrm>
        </p:spPr>
        <p:txBody>
          <a:bodyPr>
            <a:normAutofit/>
          </a:bodyPr>
          <a:lstStyle/>
          <a:p>
            <a:pPr eaLnBrk="1" hangingPunct="1">
              <a:defRPr/>
            </a:pPr>
            <a:r>
              <a:rPr lang="en-US" dirty="0" smtClean="0"/>
              <a:t> Cataracts  </a:t>
            </a:r>
          </a:p>
        </p:txBody>
      </p:sp>
      <p:sp>
        <p:nvSpPr>
          <p:cNvPr id="90115" name="Rectangle 3"/>
          <p:cNvSpPr>
            <a:spLocks noGrp="1" noChangeArrowheads="1"/>
          </p:cNvSpPr>
          <p:nvPr>
            <p:ph type="body" idx="1"/>
          </p:nvPr>
        </p:nvSpPr>
        <p:spPr>
          <a:xfrm>
            <a:off x="466425" y="1109940"/>
            <a:ext cx="6019800" cy="3063689"/>
          </a:xfrm>
        </p:spPr>
        <p:txBody>
          <a:bodyPr>
            <a:normAutofit/>
          </a:bodyPr>
          <a:lstStyle/>
          <a:p>
            <a:pPr eaLnBrk="1" hangingPunct="1"/>
            <a:r>
              <a:rPr lang="en-US" dirty="0" smtClean="0"/>
              <a:t>Cataracts – elevated glucose levels glycosylate lens, decreasing permeability</a:t>
            </a:r>
          </a:p>
          <a:p>
            <a:pPr lvl="1" eaLnBrk="1" hangingPunct="1"/>
            <a:r>
              <a:rPr lang="en-US" dirty="0" smtClean="0"/>
              <a:t>Treatment = surgery </a:t>
            </a:r>
          </a:p>
        </p:txBody>
      </p:sp>
      <p:pic>
        <p:nvPicPr>
          <p:cNvPr id="5" name="Picture 4"/>
          <p:cNvPicPr>
            <a:picLocks noChangeAspect="1"/>
          </p:cNvPicPr>
          <p:nvPr/>
        </p:nvPicPr>
        <p:blipFill>
          <a:blip r:embed="rId4"/>
          <a:stretch>
            <a:fillRect/>
          </a:stretch>
        </p:blipFill>
        <p:spPr>
          <a:xfrm>
            <a:off x="6478842" y="3429000"/>
            <a:ext cx="2425825" cy="2525064"/>
          </a:xfrm>
          <a:prstGeom prst="rect">
            <a:avLst/>
          </a:prstGeom>
        </p:spPr>
      </p:pic>
      <p:pic>
        <p:nvPicPr>
          <p:cNvPr id="6" name="Picture 5"/>
          <p:cNvPicPr>
            <a:picLocks noChangeAspect="1"/>
          </p:cNvPicPr>
          <p:nvPr/>
        </p:nvPicPr>
        <p:blipFill>
          <a:blip r:embed="rId5"/>
          <a:stretch>
            <a:fillRect/>
          </a:stretch>
        </p:blipFill>
        <p:spPr>
          <a:xfrm>
            <a:off x="6552446" y="1138917"/>
            <a:ext cx="2286000" cy="1914525"/>
          </a:xfrm>
          <a:prstGeom prst="rect">
            <a:avLst/>
          </a:prstGeom>
        </p:spPr>
      </p:pic>
      <p:pic>
        <p:nvPicPr>
          <p:cNvPr id="2" name="Picture 1"/>
          <p:cNvPicPr>
            <a:picLocks noChangeAspect="1"/>
          </p:cNvPicPr>
          <p:nvPr/>
        </p:nvPicPr>
        <p:blipFill>
          <a:blip r:embed="rId6"/>
          <a:stretch>
            <a:fillRect/>
          </a:stretch>
        </p:blipFill>
        <p:spPr>
          <a:xfrm>
            <a:off x="511283" y="3510986"/>
            <a:ext cx="5638800" cy="2771775"/>
          </a:xfrm>
          <a:prstGeom prst="rect">
            <a:avLst/>
          </a:prstGeom>
        </p:spPr>
      </p:pic>
    </p:spTree>
    <p:custDataLst>
      <p:tags r:id="rId1"/>
    </p:custDataLst>
    <p:extLst>
      <p:ext uri="{BB962C8B-B14F-4D97-AF65-F5344CB8AC3E}">
        <p14:creationId xmlns:p14="http://schemas.microsoft.com/office/powerpoint/2010/main" val="410215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a:xfrm>
            <a:off x="458912" y="298636"/>
            <a:ext cx="8227888" cy="1143000"/>
          </a:xfrm>
        </p:spPr>
        <p:txBody>
          <a:bodyPr>
            <a:normAutofit/>
          </a:bodyPr>
          <a:lstStyle/>
          <a:p>
            <a:pPr eaLnBrk="1" hangingPunct="1">
              <a:defRPr/>
            </a:pPr>
            <a:r>
              <a:rPr lang="en-US" dirty="0" smtClean="0"/>
              <a:t>Macular Edema</a:t>
            </a:r>
          </a:p>
        </p:txBody>
      </p:sp>
      <p:sp>
        <p:nvSpPr>
          <p:cNvPr id="90115" name="Rectangle 3"/>
          <p:cNvSpPr>
            <a:spLocks noGrp="1" noChangeArrowheads="1"/>
          </p:cNvSpPr>
          <p:nvPr>
            <p:ph type="body" idx="1"/>
          </p:nvPr>
        </p:nvSpPr>
        <p:spPr>
          <a:xfrm>
            <a:off x="382712" y="1600200"/>
            <a:ext cx="8304088" cy="5562600"/>
          </a:xfrm>
        </p:spPr>
        <p:txBody>
          <a:bodyPr>
            <a:normAutofit/>
          </a:bodyPr>
          <a:lstStyle/>
          <a:p>
            <a:pPr eaLnBrk="1" hangingPunct="1"/>
            <a:r>
              <a:rPr lang="en-US" sz="4000" dirty="0" smtClean="0"/>
              <a:t>Macular edema</a:t>
            </a:r>
          </a:p>
          <a:p>
            <a:pPr lvl="1" eaLnBrk="1" hangingPunct="1"/>
            <a:r>
              <a:rPr lang="en-US" sz="3200" dirty="0" smtClean="0"/>
              <a:t>Risk 10-15% for </a:t>
            </a:r>
            <a:r>
              <a:rPr lang="en-US" sz="3200" dirty="0" err="1" smtClean="0"/>
              <a:t>pt’s</a:t>
            </a:r>
            <a:r>
              <a:rPr lang="en-US" sz="3200" dirty="0" smtClean="0"/>
              <a:t> with </a:t>
            </a:r>
            <a:r>
              <a:rPr lang="en-US" sz="3200" dirty="0" err="1" smtClean="0"/>
              <a:t>dm</a:t>
            </a:r>
            <a:r>
              <a:rPr lang="en-US" sz="3200" dirty="0" smtClean="0"/>
              <a:t> 15yrs +</a:t>
            </a:r>
          </a:p>
          <a:p>
            <a:pPr lvl="1" eaLnBrk="1" hangingPunct="1"/>
            <a:r>
              <a:rPr lang="en-US" sz="3200" dirty="0" smtClean="0"/>
              <a:t>macula responsible for central vision</a:t>
            </a:r>
          </a:p>
          <a:p>
            <a:pPr lvl="1" eaLnBrk="1" hangingPunct="1"/>
            <a:r>
              <a:rPr lang="en-US" sz="3200" dirty="0" smtClean="0"/>
              <a:t>retinal thickening w/in 3mm from the macula</a:t>
            </a:r>
          </a:p>
          <a:p>
            <a:pPr lvl="1" eaLnBrk="1" hangingPunct="1"/>
            <a:r>
              <a:rPr lang="en-US" sz="3200" dirty="0" smtClean="0"/>
              <a:t>can impair central vision – causing blurring to blindness</a:t>
            </a:r>
          </a:p>
          <a:p>
            <a:pPr lvl="1" eaLnBrk="1" hangingPunct="1"/>
            <a:r>
              <a:rPr lang="en-US" sz="3200" dirty="0" err="1" smtClean="0"/>
              <a:t>Tx</a:t>
            </a:r>
            <a:r>
              <a:rPr lang="en-US" sz="3200" dirty="0" smtClean="0"/>
              <a:t>: focal laser treatment or</a:t>
            </a:r>
          </a:p>
          <a:p>
            <a:pPr lvl="1"/>
            <a:r>
              <a:rPr lang="en-US" sz="3200" dirty="0" err="1" smtClean="0"/>
              <a:t>Lucentis</a:t>
            </a:r>
            <a:r>
              <a:rPr lang="en-US" sz="3200" dirty="0" smtClean="0"/>
              <a:t>, </a:t>
            </a:r>
            <a:r>
              <a:rPr lang="en-US" sz="3200" dirty="0" err="1"/>
              <a:t>Avastin</a:t>
            </a:r>
            <a:r>
              <a:rPr lang="en-US" sz="3200" dirty="0"/>
              <a:t> or </a:t>
            </a:r>
            <a:r>
              <a:rPr lang="en-US" sz="3200" dirty="0" err="1"/>
              <a:t>Eylea</a:t>
            </a:r>
            <a:r>
              <a:rPr lang="en-US" sz="3200" dirty="0" smtClean="0"/>
              <a:t>, injected into eye</a:t>
            </a:r>
          </a:p>
        </p:txBody>
      </p:sp>
    </p:spTree>
    <p:custDataLst>
      <p:tags r:id="rId1"/>
    </p:custDataLst>
    <p:extLst>
      <p:ext uri="{BB962C8B-B14F-4D97-AF65-F5344CB8AC3E}">
        <p14:creationId xmlns:p14="http://schemas.microsoft.com/office/powerpoint/2010/main" val="274713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38" y="413712"/>
            <a:ext cx="8036167" cy="867426"/>
          </a:xfrm>
        </p:spPr>
        <p:txBody>
          <a:bodyPr/>
          <a:lstStyle/>
          <a:p>
            <a:r>
              <a:rPr lang="en-US" dirty="0" smtClean="0"/>
              <a:t>Macular Edema</a:t>
            </a:r>
            <a:endParaRPr lang="en-US" dirty="0"/>
          </a:p>
        </p:txBody>
      </p:sp>
      <p:pic>
        <p:nvPicPr>
          <p:cNvPr id="4" name="Content Placeholder 3"/>
          <p:cNvPicPr>
            <a:picLocks noGrp="1" noChangeAspect="1"/>
          </p:cNvPicPr>
          <p:nvPr>
            <p:ph idx="1"/>
          </p:nvPr>
        </p:nvPicPr>
        <p:blipFill>
          <a:blip r:embed="rId3"/>
          <a:stretch>
            <a:fillRect/>
          </a:stretch>
        </p:blipFill>
        <p:spPr>
          <a:xfrm>
            <a:off x="762000" y="1286580"/>
            <a:ext cx="7361675" cy="4829259"/>
          </a:xfrm>
          <a:prstGeom prst="rect">
            <a:avLst/>
          </a:prstGeom>
        </p:spPr>
      </p:pic>
      <p:sp>
        <p:nvSpPr>
          <p:cNvPr id="5" name="TextBox 4"/>
          <p:cNvSpPr txBox="1"/>
          <p:nvPr/>
        </p:nvSpPr>
        <p:spPr>
          <a:xfrm>
            <a:off x="921934" y="5029200"/>
            <a:ext cx="7620000" cy="923330"/>
          </a:xfrm>
          <a:prstGeom prst="rect">
            <a:avLst/>
          </a:prstGeom>
          <a:noFill/>
        </p:spPr>
        <p:txBody>
          <a:bodyPr wrap="square" rtlCol="0">
            <a:spAutoFit/>
          </a:bodyPr>
          <a:lstStyle/>
          <a:p>
            <a:r>
              <a:rPr lang="en-US" dirty="0"/>
              <a:t>Macular </a:t>
            </a:r>
            <a:r>
              <a:rPr lang="en-US" dirty="0" smtClean="0"/>
              <a:t>swelling caused </a:t>
            </a:r>
            <a:r>
              <a:rPr lang="en-US" dirty="0"/>
              <a:t>by leaking </a:t>
            </a:r>
            <a:r>
              <a:rPr lang="en-US" dirty="0" err="1" smtClean="0"/>
              <a:t>microaneurisms</a:t>
            </a:r>
            <a:r>
              <a:rPr lang="en-US" dirty="0" smtClean="0"/>
              <a:t> </a:t>
            </a:r>
            <a:r>
              <a:rPr lang="en-US" dirty="0"/>
              <a:t>with exudates (in yellow)</a:t>
            </a:r>
            <a:r>
              <a:rPr lang="en-US" dirty="0" smtClean="0"/>
              <a:t>. Most </a:t>
            </a:r>
            <a:r>
              <a:rPr lang="en-US" dirty="0"/>
              <a:t>common cause of visual loss among </a:t>
            </a:r>
            <a:r>
              <a:rPr lang="en-US" dirty="0" smtClean="0"/>
              <a:t>type 2 diabetes</a:t>
            </a:r>
          </a:p>
          <a:p>
            <a:r>
              <a:rPr lang="en-US" dirty="0"/>
              <a:t>http://www.virginiaretina.org/diabetic_retinopathy.html</a:t>
            </a:r>
          </a:p>
        </p:txBody>
      </p:sp>
      <p:pic>
        <p:nvPicPr>
          <p:cNvPr id="3" name="Picture 2"/>
          <p:cNvPicPr>
            <a:picLocks noChangeAspect="1"/>
          </p:cNvPicPr>
          <p:nvPr/>
        </p:nvPicPr>
        <p:blipFill>
          <a:blip r:embed="rId4"/>
          <a:stretch>
            <a:fillRect/>
          </a:stretch>
        </p:blipFill>
        <p:spPr>
          <a:xfrm>
            <a:off x="4625168" y="304800"/>
            <a:ext cx="4218765" cy="1639646"/>
          </a:xfrm>
          <a:prstGeom prst="rect">
            <a:avLst/>
          </a:prstGeom>
        </p:spPr>
      </p:pic>
    </p:spTree>
    <p:custDataLst>
      <p:tags r:id="rId1"/>
    </p:custDataLst>
    <p:extLst>
      <p:ext uri="{BB962C8B-B14F-4D97-AF65-F5344CB8AC3E}">
        <p14:creationId xmlns:p14="http://schemas.microsoft.com/office/powerpoint/2010/main" val="243378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026" name="Rectangle 2"/>
          <p:cNvSpPr>
            <a:spLocks noGrp="1" noChangeArrowheads="1"/>
          </p:cNvSpPr>
          <p:nvPr>
            <p:ph type="title"/>
          </p:nvPr>
        </p:nvSpPr>
        <p:spPr>
          <a:xfrm>
            <a:off x="455613" y="273049"/>
            <a:ext cx="8226425" cy="1325563"/>
          </a:xfrm>
        </p:spPr>
        <p:txBody>
          <a:bodyPr>
            <a:normAutofit fontScale="90000"/>
          </a:bodyPr>
          <a:lstStyle/>
          <a:p>
            <a:pPr eaLnBrk="1" hangingPunct="1">
              <a:defRPr/>
            </a:pPr>
            <a:r>
              <a:rPr lang="en-US" dirty="0" smtClean="0"/>
              <a:t>New Approved Treatment for Macular Edema</a:t>
            </a:r>
          </a:p>
        </p:txBody>
      </p:sp>
      <p:sp>
        <p:nvSpPr>
          <p:cNvPr id="106499" name="Rectangle 3"/>
          <p:cNvSpPr>
            <a:spLocks noGrp="1" noChangeArrowheads="1"/>
          </p:cNvSpPr>
          <p:nvPr>
            <p:ph type="body" sz="half" idx="1"/>
          </p:nvPr>
        </p:nvSpPr>
        <p:spPr>
          <a:xfrm>
            <a:off x="455613" y="1598613"/>
            <a:ext cx="5183187" cy="4497387"/>
          </a:xfrm>
        </p:spPr>
        <p:txBody>
          <a:bodyPr>
            <a:normAutofit lnSpcReduction="10000"/>
          </a:bodyPr>
          <a:lstStyle/>
          <a:p>
            <a:r>
              <a:rPr lang="en-US" dirty="0" smtClean="0"/>
              <a:t>Anti-vascular endothelial growth factor (VEGF) therapy is indicated for diabetic macular edema</a:t>
            </a:r>
          </a:p>
          <a:p>
            <a:r>
              <a:rPr lang="en-US" dirty="0" smtClean="0"/>
              <a:t> Trials using </a:t>
            </a:r>
            <a:r>
              <a:rPr lang="en-US" dirty="0" err="1" smtClean="0"/>
              <a:t>Ranibizumab</a:t>
            </a:r>
            <a:r>
              <a:rPr lang="en-US" dirty="0" smtClean="0"/>
              <a:t> (</a:t>
            </a:r>
            <a:r>
              <a:rPr lang="en-US" dirty="0" err="1"/>
              <a:t>Lucentis</a:t>
            </a:r>
            <a:r>
              <a:rPr lang="en-US" dirty="0" smtClean="0"/>
              <a:t>) </a:t>
            </a:r>
            <a:r>
              <a:rPr lang="en-US" dirty="0" err="1" smtClean="0"/>
              <a:t>Avastin</a:t>
            </a:r>
            <a:r>
              <a:rPr lang="en-US" dirty="0" smtClean="0"/>
              <a:t> </a:t>
            </a:r>
            <a:r>
              <a:rPr lang="en-US" dirty="0"/>
              <a:t>or </a:t>
            </a:r>
            <a:r>
              <a:rPr lang="en-US" dirty="0" err="1"/>
              <a:t>Eylea</a:t>
            </a:r>
            <a:r>
              <a:rPr lang="en-US" dirty="0"/>
              <a:t> </a:t>
            </a:r>
            <a:r>
              <a:rPr lang="en-US" dirty="0" smtClean="0"/>
              <a:t>demonstrated improved vision with treatment</a:t>
            </a:r>
          </a:p>
          <a:p>
            <a:r>
              <a:rPr lang="en-US" dirty="0" smtClean="0"/>
              <a:t>Once a month injection</a:t>
            </a:r>
          </a:p>
        </p:txBody>
      </p:sp>
      <p:pic>
        <p:nvPicPr>
          <p:cNvPr id="1065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7077" y="1905000"/>
            <a:ext cx="3009900"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9871224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Quick question  	</a:t>
            </a:r>
            <a:endParaRPr lang="en-US" dirty="0"/>
          </a:p>
        </p:txBody>
      </p:sp>
      <p:sp>
        <p:nvSpPr>
          <p:cNvPr id="6" name="Content Placeholder 5"/>
          <p:cNvSpPr>
            <a:spLocks noGrp="1"/>
          </p:cNvSpPr>
          <p:nvPr>
            <p:ph sz="quarter" idx="1"/>
          </p:nvPr>
        </p:nvSpPr>
        <p:spPr/>
        <p:txBody>
          <a:bodyPr/>
          <a:lstStyle/>
          <a:p>
            <a:r>
              <a:rPr lang="en-US" dirty="0" smtClean="0"/>
              <a:t>Which of the following describes proliferative retinopathy?</a:t>
            </a:r>
          </a:p>
          <a:p>
            <a:pPr marL="0" indent="0">
              <a:buNone/>
            </a:pPr>
            <a:r>
              <a:rPr lang="en-US" dirty="0" smtClean="0"/>
              <a:t>	A. Cotton wool spot and hemorrhages</a:t>
            </a:r>
          </a:p>
          <a:p>
            <a:pPr marL="0" indent="0">
              <a:buNone/>
            </a:pPr>
            <a:r>
              <a:rPr lang="en-US" dirty="0"/>
              <a:t>	</a:t>
            </a:r>
            <a:r>
              <a:rPr lang="en-US" dirty="0" smtClean="0"/>
              <a:t>B.  Increased lens opacity</a:t>
            </a:r>
          </a:p>
          <a:p>
            <a:pPr marL="0" indent="0">
              <a:buNone/>
            </a:pPr>
            <a:r>
              <a:rPr lang="en-US" dirty="0"/>
              <a:t>	</a:t>
            </a:r>
            <a:r>
              <a:rPr lang="en-US" dirty="0" smtClean="0"/>
              <a:t>C.  Stiffening of the lens</a:t>
            </a:r>
          </a:p>
          <a:p>
            <a:pPr marL="0" indent="0">
              <a:buNone/>
            </a:pPr>
            <a:r>
              <a:rPr lang="en-US" dirty="0"/>
              <a:t>	</a:t>
            </a:r>
            <a:r>
              <a:rPr lang="en-US" dirty="0" smtClean="0"/>
              <a:t>D.  New blood vessel growth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525636"/>
            <a:ext cx="2675965" cy="1600200"/>
          </a:xfrm>
          <a:prstGeom prst="rect">
            <a:avLst/>
          </a:prstGeom>
        </p:spPr>
      </p:pic>
    </p:spTree>
    <p:custDataLst>
      <p:tags r:id="rId1"/>
    </p:custDataLst>
    <p:extLst>
      <p:ext uri="{BB962C8B-B14F-4D97-AF65-F5344CB8AC3E}">
        <p14:creationId xmlns:p14="http://schemas.microsoft.com/office/powerpoint/2010/main" val="97409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5618" name="Rectangle 2"/>
          <p:cNvSpPr>
            <a:spLocks noGrp="1" noChangeArrowheads="1"/>
          </p:cNvSpPr>
          <p:nvPr>
            <p:ph type="title"/>
          </p:nvPr>
        </p:nvSpPr>
        <p:spPr/>
        <p:txBody>
          <a:bodyPr/>
          <a:lstStyle/>
          <a:p>
            <a:pPr eaLnBrk="1" hangingPunct="1">
              <a:defRPr/>
            </a:pPr>
            <a:r>
              <a:rPr lang="en-US" smtClean="0"/>
              <a:t>What is Retinopathy?</a:t>
            </a:r>
          </a:p>
        </p:txBody>
      </p:sp>
      <p:sp>
        <p:nvSpPr>
          <p:cNvPr id="91139" name="Rectangle 3"/>
          <p:cNvSpPr>
            <a:spLocks noGrp="1" noChangeArrowheads="1"/>
          </p:cNvSpPr>
          <p:nvPr>
            <p:ph type="body" idx="1"/>
          </p:nvPr>
        </p:nvSpPr>
        <p:spPr>
          <a:xfrm>
            <a:off x="609600" y="1447800"/>
            <a:ext cx="7924800" cy="4800600"/>
          </a:xfrm>
        </p:spPr>
        <p:txBody>
          <a:bodyPr>
            <a:noAutofit/>
          </a:bodyPr>
          <a:lstStyle/>
          <a:p>
            <a:pPr eaLnBrk="1" hangingPunct="1">
              <a:lnSpc>
                <a:spcPct val="90000"/>
              </a:lnSpc>
            </a:pPr>
            <a:r>
              <a:rPr lang="en-US" dirty="0" smtClean="0"/>
              <a:t>Retina – layer of nerve tissue in back of eye responsible for processing images and light </a:t>
            </a:r>
          </a:p>
          <a:p>
            <a:pPr eaLnBrk="1" hangingPunct="1">
              <a:lnSpc>
                <a:spcPct val="90000"/>
              </a:lnSpc>
            </a:pPr>
            <a:r>
              <a:rPr lang="en-US" dirty="0" smtClean="0"/>
              <a:t>Damage to the </a:t>
            </a:r>
            <a:r>
              <a:rPr lang="en-US" dirty="0" err="1" smtClean="0"/>
              <a:t>microvascular</a:t>
            </a:r>
            <a:r>
              <a:rPr lang="en-US" dirty="0" smtClean="0"/>
              <a:t> layer that nourishes the retina</a:t>
            </a:r>
          </a:p>
          <a:p>
            <a:pPr eaLnBrk="1" hangingPunct="1">
              <a:lnSpc>
                <a:spcPct val="90000"/>
              </a:lnSpc>
            </a:pPr>
            <a:r>
              <a:rPr lang="en-US" dirty="0" smtClean="0"/>
              <a:t>Leads to leakage of blood components through vessel walls and creation of unstable blood vessels secondary to hypoxia</a:t>
            </a:r>
          </a:p>
          <a:p>
            <a:pPr eaLnBrk="1" hangingPunct="1">
              <a:lnSpc>
                <a:spcPct val="90000"/>
              </a:lnSpc>
            </a:pPr>
            <a:r>
              <a:rPr lang="en-US" dirty="0" smtClean="0"/>
              <a:t>Disturbance in nerve layer = visual symptoms</a:t>
            </a:r>
          </a:p>
        </p:txBody>
      </p:sp>
    </p:spTree>
    <p:custDataLst>
      <p:tags r:id="rId1"/>
    </p:custDataLst>
    <p:extLst>
      <p:ext uri="{BB962C8B-B14F-4D97-AF65-F5344CB8AC3E}">
        <p14:creationId xmlns:p14="http://schemas.microsoft.com/office/powerpoint/2010/main" val="345210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8690" name="Rectangle 2"/>
          <p:cNvSpPr>
            <a:spLocks noGrp="1" noChangeArrowheads="1"/>
          </p:cNvSpPr>
          <p:nvPr>
            <p:ph type="title"/>
          </p:nvPr>
        </p:nvSpPr>
        <p:spPr>
          <a:xfrm>
            <a:off x="304800" y="533400"/>
            <a:ext cx="8458200" cy="1143000"/>
          </a:xfrm>
        </p:spPr>
        <p:txBody>
          <a:bodyPr>
            <a:normAutofit fontScale="90000"/>
          </a:bodyPr>
          <a:lstStyle/>
          <a:p>
            <a:pPr eaLnBrk="1" hangingPunct="1">
              <a:defRPr/>
            </a:pPr>
            <a:r>
              <a:rPr lang="en-US" smtClean="0"/>
              <a:t>Natural History of Diabetic Retinopathy</a:t>
            </a:r>
          </a:p>
        </p:txBody>
      </p:sp>
      <p:sp>
        <p:nvSpPr>
          <p:cNvPr id="1778691" name="Rectangle 3"/>
          <p:cNvSpPr>
            <a:spLocks noGrp="1" noChangeArrowheads="1"/>
          </p:cNvSpPr>
          <p:nvPr>
            <p:ph type="body" idx="1"/>
          </p:nvPr>
        </p:nvSpPr>
        <p:spPr>
          <a:xfrm>
            <a:off x="1524000" y="1676400"/>
            <a:ext cx="7239000" cy="4953000"/>
          </a:xfrm>
        </p:spPr>
        <p:txBody>
          <a:bodyPr/>
          <a:lstStyle/>
          <a:p>
            <a:pPr eaLnBrk="1" hangingPunct="1"/>
            <a:r>
              <a:rPr lang="en-US" sz="3600" smtClean="0"/>
              <a:t>Mild nonproliferative diabetic retinopathy (NPDR)  </a:t>
            </a:r>
          </a:p>
          <a:p>
            <a:pPr lvl="1" eaLnBrk="1" hangingPunct="1"/>
            <a:r>
              <a:rPr lang="en-US" sz="3200" smtClean="0"/>
              <a:t>Microaneurysms only</a:t>
            </a:r>
          </a:p>
          <a:p>
            <a:pPr lvl="1" eaLnBrk="1" hangingPunct="1"/>
            <a:r>
              <a:rPr lang="en-US" sz="3200" smtClean="0"/>
              <a:t>Reexamined annually</a:t>
            </a:r>
          </a:p>
          <a:p>
            <a:pPr eaLnBrk="1" hangingPunct="1"/>
            <a:r>
              <a:rPr lang="en-US" sz="3600" smtClean="0"/>
              <a:t>Moderate NPDR</a:t>
            </a:r>
          </a:p>
          <a:p>
            <a:pPr lvl="1" eaLnBrk="1" hangingPunct="1"/>
            <a:r>
              <a:rPr lang="en-US" sz="3200" smtClean="0"/>
              <a:t>Microaneurysms plus other abnormalities</a:t>
            </a:r>
          </a:p>
          <a:p>
            <a:pPr lvl="1" eaLnBrk="1" hangingPunct="1"/>
            <a:r>
              <a:rPr lang="en-US" sz="3200" smtClean="0"/>
              <a:t>Reexamined w/in 6-12 months </a:t>
            </a:r>
          </a:p>
        </p:txBody>
      </p:sp>
      <p:sp>
        <p:nvSpPr>
          <p:cNvPr id="93189" name="AutoShape 5"/>
          <p:cNvSpPr>
            <a:spLocks noChangeArrowheads="1"/>
          </p:cNvSpPr>
          <p:nvPr/>
        </p:nvSpPr>
        <p:spPr bwMode="auto">
          <a:xfrm>
            <a:off x="304800" y="1905000"/>
            <a:ext cx="914400" cy="4114800"/>
          </a:xfrm>
          <a:prstGeom prst="downArrow">
            <a:avLst>
              <a:gd name="adj1" fmla="val 50000"/>
              <a:gd name="adj2" fmla="val 112500"/>
            </a:avLst>
          </a:prstGeom>
          <a:gradFill rotWithShape="0">
            <a:gsLst>
              <a:gs pos="0">
                <a:srgbClr val="FF6600"/>
              </a:gs>
              <a:gs pos="100000">
                <a:srgbClr val="762F00"/>
              </a:gs>
            </a:gsLst>
            <a:lin ang="5400000" scaled="1"/>
          </a:gradFill>
          <a:ln w="9525">
            <a:solidFill>
              <a:srgbClr val="FF66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411568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78691">
                                            <p:txEl>
                                              <p:pRg st="0" end="0"/>
                                            </p:txEl>
                                          </p:spTgt>
                                        </p:tgtEl>
                                        <p:attrNameLst>
                                          <p:attrName>style.visibility</p:attrName>
                                        </p:attrNameLst>
                                      </p:cBhvr>
                                      <p:to>
                                        <p:strVal val="visible"/>
                                      </p:to>
                                    </p:set>
                                    <p:animEffect transition="in" filter="wipe(up)">
                                      <p:cBhvr>
                                        <p:cTn id="7" dur="500"/>
                                        <p:tgtEl>
                                          <p:spTgt spid="1778691">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78691">
                                            <p:txEl>
                                              <p:pRg st="1" end="1"/>
                                            </p:txEl>
                                          </p:spTgt>
                                        </p:tgtEl>
                                        <p:attrNameLst>
                                          <p:attrName>style.visibility</p:attrName>
                                        </p:attrNameLst>
                                      </p:cBhvr>
                                      <p:to>
                                        <p:strVal val="visible"/>
                                      </p:to>
                                    </p:set>
                                    <p:animEffect transition="in" filter="wipe(up)">
                                      <p:cBhvr>
                                        <p:cTn id="10" dur="500"/>
                                        <p:tgtEl>
                                          <p:spTgt spid="1778691">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78691">
                                            <p:txEl>
                                              <p:pRg st="2" end="2"/>
                                            </p:txEl>
                                          </p:spTgt>
                                        </p:tgtEl>
                                        <p:attrNameLst>
                                          <p:attrName>style.visibility</p:attrName>
                                        </p:attrNameLst>
                                      </p:cBhvr>
                                      <p:to>
                                        <p:strVal val="visible"/>
                                      </p:to>
                                    </p:set>
                                    <p:animEffect transition="in" filter="wipe(up)">
                                      <p:cBhvr>
                                        <p:cTn id="13" dur="500"/>
                                        <p:tgtEl>
                                          <p:spTgt spid="1778691">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778691">
                                            <p:txEl>
                                              <p:pRg st="3" end="3"/>
                                            </p:txEl>
                                          </p:spTgt>
                                        </p:tgtEl>
                                        <p:attrNameLst>
                                          <p:attrName>style.visibility</p:attrName>
                                        </p:attrNameLst>
                                      </p:cBhvr>
                                      <p:to>
                                        <p:strVal val="visible"/>
                                      </p:to>
                                    </p:set>
                                    <p:animEffect transition="in" filter="wipe(up)">
                                      <p:cBhvr>
                                        <p:cTn id="18" dur="500"/>
                                        <p:tgtEl>
                                          <p:spTgt spid="177869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778691">
                                            <p:txEl>
                                              <p:pRg st="4" end="4"/>
                                            </p:txEl>
                                          </p:spTgt>
                                        </p:tgtEl>
                                        <p:attrNameLst>
                                          <p:attrName>style.visibility</p:attrName>
                                        </p:attrNameLst>
                                      </p:cBhvr>
                                      <p:to>
                                        <p:strVal val="visible"/>
                                      </p:to>
                                    </p:set>
                                    <p:animEffect transition="in" filter="wipe(up)">
                                      <p:cBhvr>
                                        <p:cTn id="21" dur="500"/>
                                        <p:tgtEl>
                                          <p:spTgt spid="177869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778691">
                                            <p:txEl>
                                              <p:pRg st="5" end="5"/>
                                            </p:txEl>
                                          </p:spTgt>
                                        </p:tgtEl>
                                        <p:attrNameLst>
                                          <p:attrName>style.visibility</p:attrName>
                                        </p:attrNameLst>
                                      </p:cBhvr>
                                      <p:to>
                                        <p:strVal val="visible"/>
                                      </p:to>
                                    </p:set>
                                    <p:animEffect transition="in" filter="wipe(up)">
                                      <p:cBhvr>
                                        <p:cTn id="24" dur="500"/>
                                        <p:tgtEl>
                                          <p:spTgt spid="17786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8691"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738" name="Rectangle 2"/>
          <p:cNvSpPr>
            <a:spLocks noGrp="1" noChangeArrowheads="1"/>
          </p:cNvSpPr>
          <p:nvPr>
            <p:ph type="title"/>
          </p:nvPr>
        </p:nvSpPr>
        <p:spPr/>
        <p:txBody>
          <a:bodyPr>
            <a:normAutofit/>
          </a:bodyPr>
          <a:lstStyle/>
          <a:p>
            <a:pPr eaLnBrk="1" hangingPunct="1">
              <a:defRPr/>
            </a:pPr>
            <a:r>
              <a:rPr lang="en-US" sz="4000" smtClean="0"/>
              <a:t>Severe non-proliferative retinopathy</a:t>
            </a:r>
          </a:p>
        </p:txBody>
      </p:sp>
      <p:sp>
        <p:nvSpPr>
          <p:cNvPr id="94211" name="Rectangle 3"/>
          <p:cNvSpPr>
            <a:spLocks noGrp="1" noChangeArrowheads="1"/>
          </p:cNvSpPr>
          <p:nvPr>
            <p:ph type="body" idx="1"/>
          </p:nvPr>
        </p:nvSpPr>
        <p:spPr>
          <a:xfrm>
            <a:off x="1752600" y="1524000"/>
            <a:ext cx="6324600" cy="5609492"/>
          </a:xfrm>
        </p:spPr>
        <p:txBody>
          <a:bodyPr>
            <a:noAutofit/>
          </a:bodyPr>
          <a:lstStyle/>
          <a:p>
            <a:pPr eaLnBrk="1" hangingPunct="1"/>
            <a:r>
              <a:rPr lang="en-US" dirty="0" smtClean="0"/>
              <a:t>Any of the following:</a:t>
            </a:r>
          </a:p>
          <a:p>
            <a:pPr lvl="1" eaLnBrk="1" hangingPunct="1"/>
            <a:r>
              <a:rPr lang="en-US" sz="2800" dirty="0" smtClean="0"/>
              <a:t>20+ </a:t>
            </a:r>
            <a:r>
              <a:rPr lang="en-US" sz="2800" dirty="0" err="1" smtClean="0"/>
              <a:t>intraretinal</a:t>
            </a:r>
            <a:r>
              <a:rPr lang="en-US" sz="2800" dirty="0" smtClean="0"/>
              <a:t> hemorrhages in each 4 quadrants</a:t>
            </a:r>
          </a:p>
          <a:p>
            <a:pPr lvl="1" eaLnBrk="1" hangingPunct="1"/>
            <a:r>
              <a:rPr lang="en-US" sz="2800" dirty="0" smtClean="0"/>
              <a:t>Venous beading in 2 or &gt; quadrants</a:t>
            </a:r>
          </a:p>
          <a:p>
            <a:pPr lvl="1" eaLnBrk="1" hangingPunct="1"/>
            <a:r>
              <a:rPr lang="en-US" sz="2800" dirty="0" smtClean="0"/>
              <a:t>Prominent </a:t>
            </a:r>
            <a:r>
              <a:rPr lang="en-US" sz="2800" dirty="0" err="1" smtClean="0"/>
              <a:t>intraretinal</a:t>
            </a:r>
            <a:r>
              <a:rPr lang="en-US" sz="2800" dirty="0" smtClean="0"/>
              <a:t> microvascular abnormalities in 1 or more quadrant</a:t>
            </a:r>
          </a:p>
          <a:p>
            <a:pPr lvl="1" eaLnBrk="1" hangingPunct="1"/>
            <a:r>
              <a:rPr lang="en-US" sz="2800" dirty="0" smtClean="0"/>
              <a:t>No signs of proliferative disease</a:t>
            </a:r>
          </a:p>
          <a:p>
            <a:pPr eaLnBrk="1" hangingPunct="1"/>
            <a:r>
              <a:rPr lang="en-US" dirty="0" smtClean="0"/>
              <a:t>Reexamination several times a year</a:t>
            </a:r>
          </a:p>
        </p:txBody>
      </p:sp>
      <p:sp>
        <p:nvSpPr>
          <p:cNvPr id="94212" name="AutoShape 4"/>
          <p:cNvSpPr>
            <a:spLocks noChangeArrowheads="1"/>
          </p:cNvSpPr>
          <p:nvPr/>
        </p:nvSpPr>
        <p:spPr bwMode="auto">
          <a:xfrm>
            <a:off x="697523" y="1875692"/>
            <a:ext cx="914400" cy="4114800"/>
          </a:xfrm>
          <a:prstGeom prst="downArrow">
            <a:avLst>
              <a:gd name="adj1" fmla="val 50000"/>
              <a:gd name="adj2" fmla="val 112500"/>
            </a:avLst>
          </a:prstGeom>
          <a:gradFill rotWithShape="0">
            <a:gsLst>
              <a:gs pos="0">
                <a:srgbClr val="FF6600"/>
              </a:gs>
              <a:gs pos="100000">
                <a:srgbClr val="762F00"/>
              </a:gs>
            </a:gsLst>
            <a:lin ang="5400000" scaled="1"/>
          </a:gradFill>
          <a:ln w="9525">
            <a:solidFill>
              <a:srgbClr val="FF66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52467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8229600" cy="670560"/>
          </a:xfrm>
        </p:spPr>
        <p:txBody>
          <a:bodyPr>
            <a:normAutofit fontScale="90000"/>
          </a:bodyPr>
          <a:lstStyle/>
          <a:p>
            <a:r>
              <a:rPr lang="en-US" dirty="0" smtClean="0"/>
              <a:t>Non Proliferative</a:t>
            </a:r>
            <a:endParaRPr lang="en-US" dirty="0"/>
          </a:p>
        </p:txBody>
      </p:sp>
      <p:pic>
        <p:nvPicPr>
          <p:cNvPr id="4" name="Content Placeholder 3"/>
          <p:cNvPicPr>
            <a:picLocks noGrp="1" noChangeAspect="1"/>
          </p:cNvPicPr>
          <p:nvPr>
            <p:ph idx="1"/>
          </p:nvPr>
        </p:nvPicPr>
        <p:blipFill>
          <a:blip r:embed="rId3"/>
          <a:stretch>
            <a:fillRect/>
          </a:stretch>
        </p:blipFill>
        <p:spPr>
          <a:xfrm>
            <a:off x="381000" y="990600"/>
            <a:ext cx="7239000" cy="4748784"/>
          </a:xfrm>
          <a:prstGeom prst="rect">
            <a:avLst/>
          </a:prstGeom>
        </p:spPr>
      </p:pic>
      <p:sp>
        <p:nvSpPr>
          <p:cNvPr id="5" name="TextBox 4"/>
          <p:cNvSpPr txBox="1"/>
          <p:nvPr/>
        </p:nvSpPr>
        <p:spPr>
          <a:xfrm>
            <a:off x="457200" y="5657671"/>
            <a:ext cx="7848600" cy="646331"/>
          </a:xfrm>
          <a:prstGeom prst="rect">
            <a:avLst/>
          </a:prstGeom>
          <a:noFill/>
        </p:spPr>
        <p:txBody>
          <a:bodyPr wrap="square" rtlCol="0">
            <a:spAutoFit/>
          </a:bodyPr>
          <a:lstStyle/>
          <a:p>
            <a:r>
              <a:rPr lang="en-US" dirty="0"/>
              <a:t>D</a:t>
            </a:r>
            <a:r>
              <a:rPr lang="en-US" dirty="0" smtClean="0"/>
              <a:t>ilated </a:t>
            </a:r>
            <a:r>
              <a:rPr lang="en-US" dirty="0"/>
              <a:t>capillaries (</a:t>
            </a:r>
            <a:r>
              <a:rPr lang="en-US" dirty="0" err="1"/>
              <a:t>microaneurisms</a:t>
            </a:r>
            <a:r>
              <a:rPr lang="en-US" dirty="0"/>
              <a:t>) </a:t>
            </a:r>
            <a:r>
              <a:rPr lang="en-US" dirty="0" smtClean="0"/>
              <a:t>leak </a:t>
            </a:r>
            <a:r>
              <a:rPr lang="en-US" dirty="0"/>
              <a:t>red blood cells and plasma into </a:t>
            </a:r>
            <a:r>
              <a:rPr lang="en-US" dirty="0" smtClean="0"/>
              <a:t>retina</a:t>
            </a:r>
            <a:r>
              <a:rPr lang="en-US" dirty="0"/>
              <a:t>. R</a:t>
            </a:r>
            <a:r>
              <a:rPr lang="en-US" dirty="0" smtClean="0"/>
              <a:t>esults </a:t>
            </a:r>
            <a:r>
              <a:rPr lang="en-US" dirty="0"/>
              <a:t>in </a:t>
            </a:r>
            <a:r>
              <a:rPr lang="en-US" dirty="0" smtClean="0"/>
              <a:t>retinal </a:t>
            </a:r>
            <a:r>
              <a:rPr lang="en-US" dirty="0"/>
              <a:t>hemorrhages, </a:t>
            </a:r>
            <a:r>
              <a:rPr lang="en-US" dirty="0" smtClean="0"/>
              <a:t>edema and </a:t>
            </a:r>
            <a:r>
              <a:rPr lang="en-US" dirty="0"/>
              <a:t>deposits (exudates).</a:t>
            </a:r>
          </a:p>
        </p:txBody>
      </p:sp>
    </p:spTree>
    <p:custDataLst>
      <p:tags r:id="rId1"/>
    </p:custDataLst>
    <p:extLst>
      <p:ext uri="{BB962C8B-B14F-4D97-AF65-F5344CB8AC3E}">
        <p14:creationId xmlns:p14="http://schemas.microsoft.com/office/powerpoint/2010/main" val="1928164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2857789"/>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33400" y="533400"/>
            <a:ext cx="7162800" cy="5686596"/>
          </a:xfrm>
          <a:prstGeom prst="rect">
            <a:avLst/>
          </a:prstGeom>
        </p:spPr>
      </p:pic>
      <p:sp>
        <p:nvSpPr>
          <p:cNvPr id="3" name="Title 2"/>
          <p:cNvSpPr>
            <a:spLocks noGrp="1"/>
          </p:cNvSpPr>
          <p:nvPr>
            <p:ph type="title"/>
          </p:nvPr>
        </p:nvSpPr>
        <p:spPr>
          <a:xfrm>
            <a:off x="300037" y="228600"/>
            <a:ext cx="8229600" cy="1066800"/>
          </a:xfrm>
        </p:spPr>
        <p:txBody>
          <a:bodyPr>
            <a:normAutofit/>
          </a:bodyPr>
          <a:lstStyle/>
          <a:p>
            <a:r>
              <a:rPr lang="en-US" sz="3200" dirty="0" smtClean="0">
                <a:latin typeface="Arial Black" panose="020B0A04020102020204" pitchFamily="34" charset="0"/>
              </a:rPr>
              <a:t>Non - Proliferative to Proliferative Diabetic Retinopathy</a:t>
            </a:r>
            <a:endParaRPr lang="en-US" sz="3200" dirty="0"/>
          </a:p>
        </p:txBody>
      </p:sp>
    </p:spTree>
    <p:custDataLst>
      <p:tags r:id="rId1"/>
    </p:custDataLst>
    <p:extLst>
      <p:ext uri="{BB962C8B-B14F-4D97-AF65-F5344CB8AC3E}">
        <p14:creationId xmlns:p14="http://schemas.microsoft.com/office/powerpoint/2010/main" val="211322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19159" y="381000"/>
            <a:ext cx="8382000" cy="1066801"/>
          </a:xfrm>
        </p:spPr>
        <p:txBody>
          <a:bodyPr>
            <a:normAutofit/>
          </a:bodyPr>
          <a:lstStyle/>
          <a:p>
            <a:pPr eaLnBrk="1" hangingPunct="1"/>
            <a:r>
              <a:rPr lang="en-US" sz="4000" dirty="0" smtClean="0">
                <a:effectLst/>
              </a:rPr>
              <a:t>Proliferative Diabetic Retinopathy (PDR)</a:t>
            </a:r>
          </a:p>
        </p:txBody>
      </p:sp>
      <p:sp>
        <p:nvSpPr>
          <p:cNvPr id="98307" name="Rectangle 3"/>
          <p:cNvSpPr>
            <a:spLocks noGrp="1" noChangeArrowheads="1"/>
          </p:cNvSpPr>
          <p:nvPr>
            <p:ph type="body" idx="1"/>
          </p:nvPr>
        </p:nvSpPr>
        <p:spPr>
          <a:xfrm>
            <a:off x="295359" y="1600200"/>
            <a:ext cx="8229600" cy="4648200"/>
          </a:xfrm>
        </p:spPr>
        <p:txBody>
          <a:bodyPr/>
          <a:lstStyle/>
          <a:p>
            <a:pPr eaLnBrk="1" hangingPunct="1"/>
            <a:r>
              <a:rPr lang="en-US" sz="3600" dirty="0" smtClean="0"/>
              <a:t> Clinical Findings</a:t>
            </a:r>
          </a:p>
          <a:p>
            <a:pPr lvl="1" eaLnBrk="1" hangingPunct="1"/>
            <a:r>
              <a:rPr lang="en-US" sz="3200" dirty="0" smtClean="0"/>
              <a:t>Ischemia induced neovascularization</a:t>
            </a:r>
          </a:p>
          <a:p>
            <a:pPr lvl="2" eaLnBrk="1" hangingPunct="1"/>
            <a:r>
              <a:rPr lang="en-US" sz="2800" dirty="0" smtClean="0"/>
              <a:t>at the optic disk (NVD)</a:t>
            </a:r>
          </a:p>
          <a:p>
            <a:pPr lvl="2" eaLnBrk="1" hangingPunct="1"/>
            <a:r>
              <a:rPr lang="en-US" sz="2800" dirty="0" smtClean="0"/>
              <a:t>elsewhere in the retina (NVE)</a:t>
            </a:r>
            <a:endParaRPr lang="en-US" sz="2600" dirty="0" smtClean="0"/>
          </a:p>
          <a:p>
            <a:pPr lvl="1" eaLnBrk="1" hangingPunct="1"/>
            <a:r>
              <a:rPr lang="en-US" sz="3200" dirty="0" smtClean="0"/>
              <a:t>Vitreous hemorrhage</a:t>
            </a:r>
          </a:p>
          <a:p>
            <a:pPr lvl="1" eaLnBrk="1" hangingPunct="1"/>
            <a:r>
              <a:rPr lang="en-US" sz="3200" dirty="0" smtClean="0"/>
              <a:t>Retinal traction, tears, and detachment</a:t>
            </a:r>
          </a:p>
          <a:p>
            <a:pPr lvl="1" eaLnBrk="1" hangingPunct="1"/>
            <a:r>
              <a:rPr lang="en-US" sz="3200" dirty="0" smtClean="0"/>
              <a:t>Diabetes Macular Edema must also be evaluated </a:t>
            </a:r>
          </a:p>
        </p:txBody>
      </p:sp>
    </p:spTree>
    <p:custDataLst>
      <p:tags r:id="rId1"/>
    </p:custDataLst>
    <p:extLst>
      <p:ext uri="{BB962C8B-B14F-4D97-AF65-F5344CB8AC3E}">
        <p14:creationId xmlns:p14="http://schemas.microsoft.com/office/powerpoint/2010/main" val="386314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8043" y="320040"/>
            <a:ext cx="8381158" cy="811237"/>
          </a:xfrm>
        </p:spPr>
        <p:txBody>
          <a:bodyPr>
            <a:normAutofit/>
          </a:bodyPr>
          <a:lstStyle/>
          <a:p>
            <a:r>
              <a:rPr lang="en-US" dirty="0" smtClean="0"/>
              <a:t>Proliferative retinopathy</a:t>
            </a:r>
            <a:endParaRPr lang="en-US" dirty="0"/>
          </a:p>
        </p:txBody>
      </p:sp>
      <p:pic>
        <p:nvPicPr>
          <p:cNvPr id="7" name="Content Placeholder 6"/>
          <p:cNvPicPr>
            <a:picLocks noGrp="1" noChangeAspect="1"/>
          </p:cNvPicPr>
          <p:nvPr>
            <p:ph idx="1"/>
          </p:nvPr>
        </p:nvPicPr>
        <p:blipFill>
          <a:blip r:embed="rId3"/>
          <a:stretch>
            <a:fillRect/>
          </a:stretch>
        </p:blipFill>
        <p:spPr>
          <a:xfrm>
            <a:off x="685799" y="1131277"/>
            <a:ext cx="7721505" cy="5065307"/>
          </a:xfrm>
          <a:prstGeom prst="rect">
            <a:avLst/>
          </a:prstGeom>
        </p:spPr>
      </p:pic>
      <p:sp>
        <p:nvSpPr>
          <p:cNvPr id="8" name="TextBox 7"/>
          <p:cNvSpPr txBox="1"/>
          <p:nvPr/>
        </p:nvSpPr>
        <p:spPr>
          <a:xfrm>
            <a:off x="838200" y="1131277"/>
            <a:ext cx="7102928" cy="1477328"/>
          </a:xfrm>
          <a:prstGeom prst="rect">
            <a:avLst/>
          </a:prstGeom>
          <a:noFill/>
        </p:spPr>
        <p:txBody>
          <a:bodyPr wrap="square" rtlCol="0">
            <a:spAutoFit/>
          </a:bodyPr>
          <a:lstStyle/>
          <a:p>
            <a:r>
              <a:rPr lang="en-US" dirty="0" smtClean="0"/>
              <a:t>new </a:t>
            </a:r>
            <a:r>
              <a:rPr lang="en-US" dirty="0"/>
              <a:t>blood vessel formation </a:t>
            </a:r>
            <a:r>
              <a:rPr lang="en-US" dirty="0" smtClean="0"/>
              <a:t>on surface </a:t>
            </a:r>
            <a:r>
              <a:rPr lang="en-US" dirty="0"/>
              <a:t>of </a:t>
            </a:r>
            <a:r>
              <a:rPr lang="en-US" dirty="0" smtClean="0"/>
              <a:t>retina </a:t>
            </a:r>
            <a:r>
              <a:rPr lang="en-US" dirty="0"/>
              <a:t>or the optic nerve. Severe visual loss can occur due to </a:t>
            </a:r>
            <a:r>
              <a:rPr lang="en-US" dirty="0" smtClean="0"/>
              <a:t>vitreous hemorrhage and </a:t>
            </a:r>
            <a:r>
              <a:rPr lang="en-US" dirty="0"/>
              <a:t>retinal detachment. </a:t>
            </a:r>
            <a:r>
              <a:rPr lang="en-US" dirty="0" smtClean="0"/>
              <a:t>Note </a:t>
            </a:r>
            <a:r>
              <a:rPr lang="en-US" dirty="0"/>
              <a:t>fine network of new blood vessels on the surface of the optic nerve</a:t>
            </a:r>
          </a:p>
          <a:p>
            <a:endParaRPr lang="en-US" dirty="0"/>
          </a:p>
        </p:txBody>
      </p:sp>
    </p:spTree>
    <p:custDataLst>
      <p:tags r:id="rId1"/>
    </p:custDataLst>
    <p:extLst>
      <p:ext uri="{BB962C8B-B14F-4D97-AF65-F5344CB8AC3E}">
        <p14:creationId xmlns:p14="http://schemas.microsoft.com/office/powerpoint/2010/main" val="230689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4834" name="Rectangle 2"/>
          <p:cNvSpPr>
            <a:spLocks noGrp="1" noChangeArrowheads="1"/>
          </p:cNvSpPr>
          <p:nvPr>
            <p:ph type="title"/>
          </p:nvPr>
        </p:nvSpPr>
        <p:spPr/>
        <p:txBody>
          <a:bodyPr/>
          <a:lstStyle/>
          <a:p>
            <a:pPr eaLnBrk="1" hangingPunct="1">
              <a:defRPr/>
            </a:pPr>
            <a:r>
              <a:rPr lang="en-US" smtClean="0"/>
              <a:t>PDR Signs</a:t>
            </a:r>
          </a:p>
        </p:txBody>
      </p:sp>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90800"/>
            <a:ext cx="41148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2886" y="2590800"/>
            <a:ext cx="41148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5"/>
          <p:cNvSpPr>
            <a:spLocks noChangeArrowheads="1"/>
          </p:cNvSpPr>
          <p:nvPr/>
        </p:nvSpPr>
        <p:spPr bwMode="auto">
          <a:xfrm>
            <a:off x="708025" y="1143000"/>
            <a:ext cx="74231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b="1" dirty="0"/>
              <a:t>Blurred central or side vision (left, blurred side vision) or a blind spot in central vision (right) may indicate diabetic retinopathy</a:t>
            </a:r>
          </a:p>
        </p:txBody>
      </p:sp>
    </p:spTree>
    <p:custDataLst>
      <p:tags r:id="rId1"/>
    </p:custDataLst>
    <p:extLst>
      <p:ext uri="{BB962C8B-B14F-4D97-AF65-F5344CB8AC3E}">
        <p14:creationId xmlns:p14="http://schemas.microsoft.com/office/powerpoint/2010/main" val="307100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title"/>
          </p:nvPr>
        </p:nvSpPr>
        <p:spPr/>
        <p:txBody>
          <a:bodyPr>
            <a:normAutofit/>
          </a:bodyPr>
          <a:lstStyle/>
          <a:p>
            <a:pPr eaLnBrk="1" hangingPunct="1">
              <a:defRPr/>
            </a:pPr>
            <a:r>
              <a:rPr lang="en-US" smtClean="0"/>
              <a:t>Retinopathy Changes How We See</a:t>
            </a:r>
          </a:p>
        </p:txBody>
      </p:sp>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57400"/>
            <a:ext cx="3810000"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889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81200"/>
            <a:ext cx="36385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ChangeArrowheads="1"/>
          </p:cNvSpPr>
          <p:nvPr/>
        </p:nvSpPr>
        <p:spPr bwMode="auto">
          <a:xfrm>
            <a:off x="685800" y="5257800"/>
            <a:ext cx="3429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normal vision</a:t>
            </a:r>
            <a:endParaRPr lang="en-US" sz="2400">
              <a:latin typeface="Times New Roman" panose="02020603050405020304" pitchFamily="18" charset="0"/>
            </a:endParaRPr>
          </a:p>
        </p:txBody>
      </p:sp>
      <p:sp>
        <p:nvSpPr>
          <p:cNvPr id="97286" name="Rectangle 6"/>
          <p:cNvSpPr>
            <a:spLocks noChangeArrowheads="1"/>
          </p:cNvSpPr>
          <p:nvPr/>
        </p:nvSpPr>
        <p:spPr bwMode="auto">
          <a:xfrm>
            <a:off x="5291138" y="5334000"/>
            <a:ext cx="385286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US" sz="2400"/>
              <a:t>View of boys by person with diabetic retinopathy</a:t>
            </a:r>
            <a:r>
              <a:rPr lang="en-US" sz="2400">
                <a:latin typeface="Times New Roman" panose="02020603050405020304" pitchFamily="18" charset="0"/>
              </a:rPr>
              <a:t>. </a:t>
            </a:r>
          </a:p>
        </p:txBody>
      </p:sp>
    </p:spTree>
    <p:custDataLst>
      <p:tags r:id="rId1"/>
    </p:custDataLst>
    <p:extLst>
      <p:ext uri="{BB962C8B-B14F-4D97-AF65-F5344CB8AC3E}">
        <p14:creationId xmlns:p14="http://schemas.microsoft.com/office/powerpoint/2010/main" val="3542831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88932"/>
                                        </p:tgtEl>
                                        <p:attrNameLst>
                                          <p:attrName>style.visibility</p:attrName>
                                        </p:attrNameLst>
                                      </p:cBhvr>
                                      <p:to>
                                        <p:strVal val="visible"/>
                                      </p:to>
                                    </p:set>
                                    <p:anim calcmode="lin" valueType="num">
                                      <p:cBhvr additive="base">
                                        <p:cTn id="7" dur="2000" fill="hold"/>
                                        <p:tgtEl>
                                          <p:spTgt spid="1788932"/>
                                        </p:tgtEl>
                                        <p:attrNameLst>
                                          <p:attrName>ppt_x</p:attrName>
                                        </p:attrNameLst>
                                      </p:cBhvr>
                                      <p:tavLst>
                                        <p:tav tm="0">
                                          <p:val>
                                            <p:strVal val="0-#ppt_w/2"/>
                                          </p:val>
                                        </p:tav>
                                        <p:tav tm="100000">
                                          <p:val>
                                            <p:strVal val="#ppt_x"/>
                                          </p:val>
                                        </p:tav>
                                      </p:tavLst>
                                    </p:anim>
                                    <p:anim calcmode="lin" valueType="num">
                                      <p:cBhvr additive="base">
                                        <p:cTn id="8" dur="2000" fill="hold"/>
                                        <p:tgtEl>
                                          <p:spTgt spid="178893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5858" name="Rectangle 2"/>
          <p:cNvSpPr>
            <a:spLocks noGrp="1" noChangeArrowheads="1"/>
          </p:cNvSpPr>
          <p:nvPr>
            <p:ph type="title"/>
          </p:nvPr>
        </p:nvSpPr>
        <p:spPr>
          <a:xfrm>
            <a:off x="457200" y="228600"/>
            <a:ext cx="8001000" cy="1066800"/>
          </a:xfrm>
        </p:spPr>
        <p:txBody>
          <a:bodyPr>
            <a:normAutofit/>
          </a:bodyPr>
          <a:lstStyle/>
          <a:p>
            <a:pPr eaLnBrk="1" hangingPunct="1">
              <a:defRPr/>
            </a:pPr>
            <a:r>
              <a:rPr lang="en-US" smtClean="0"/>
              <a:t>PDR Management </a:t>
            </a:r>
          </a:p>
        </p:txBody>
      </p:sp>
      <p:sp>
        <p:nvSpPr>
          <p:cNvPr id="99331" name="Rectangle 3"/>
          <p:cNvSpPr>
            <a:spLocks noGrp="1" noChangeArrowheads="1"/>
          </p:cNvSpPr>
          <p:nvPr>
            <p:ph type="body" idx="1"/>
          </p:nvPr>
        </p:nvSpPr>
        <p:spPr>
          <a:xfrm>
            <a:off x="685800" y="1295400"/>
            <a:ext cx="7772400" cy="5105400"/>
          </a:xfrm>
        </p:spPr>
        <p:txBody>
          <a:bodyPr/>
          <a:lstStyle/>
          <a:p>
            <a:pPr eaLnBrk="1" hangingPunct="1"/>
            <a:r>
              <a:rPr lang="en-US" sz="3600" dirty="0" smtClean="0"/>
              <a:t>Management/Treatment</a:t>
            </a:r>
          </a:p>
          <a:p>
            <a:pPr lvl="1" eaLnBrk="1" hangingPunct="1"/>
            <a:r>
              <a:rPr lang="en-US" sz="3200" dirty="0" smtClean="0"/>
              <a:t>2-4 month follow-up</a:t>
            </a:r>
          </a:p>
          <a:p>
            <a:pPr lvl="1" eaLnBrk="1" hangingPunct="1"/>
            <a:r>
              <a:rPr lang="en-US" sz="3200" dirty="0" smtClean="0"/>
              <a:t>Color fundus photography</a:t>
            </a:r>
          </a:p>
          <a:p>
            <a:pPr lvl="1" eaLnBrk="1" hangingPunct="1"/>
            <a:r>
              <a:rPr lang="en-US" sz="3200" dirty="0" err="1" smtClean="0"/>
              <a:t>Panretinal</a:t>
            </a:r>
            <a:r>
              <a:rPr lang="en-US" sz="3200" dirty="0" smtClean="0"/>
              <a:t> photocoagulation (3-4 month follow-up)</a:t>
            </a:r>
          </a:p>
          <a:p>
            <a:pPr lvl="1" eaLnBrk="1" hangingPunct="1"/>
            <a:r>
              <a:rPr lang="en-US" sz="3200" dirty="0" err="1" smtClean="0"/>
              <a:t>Vitrectomy</a:t>
            </a:r>
            <a:r>
              <a:rPr lang="en-US" sz="3200" dirty="0" smtClean="0"/>
              <a:t> if bleeding into vitreous</a:t>
            </a:r>
          </a:p>
          <a:p>
            <a:pPr lvl="1"/>
            <a:r>
              <a:rPr lang="en-US" sz="3200" dirty="0" smtClean="0"/>
              <a:t>If macular edema present: </a:t>
            </a:r>
            <a:r>
              <a:rPr lang="en-US" sz="3200" dirty="0"/>
              <a:t>fluorescein </a:t>
            </a:r>
            <a:r>
              <a:rPr lang="en-US" sz="3200" dirty="0" smtClean="0"/>
              <a:t>angiography and injected meds  </a:t>
            </a:r>
          </a:p>
        </p:txBody>
      </p:sp>
    </p:spTree>
    <p:custDataLst>
      <p:tags r:id="rId1"/>
    </p:custDataLst>
    <p:extLst>
      <p:ext uri="{BB962C8B-B14F-4D97-AF65-F5344CB8AC3E}">
        <p14:creationId xmlns:p14="http://schemas.microsoft.com/office/powerpoint/2010/main" val="213366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762000"/>
          </a:xfrm>
        </p:spPr>
        <p:txBody>
          <a:bodyPr>
            <a:normAutofit/>
          </a:bodyPr>
          <a:lstStyle/>
          <a:p>
            <a:r>
              <a:rPr lang="en-US" dirty="0" smtClean="0"/>
              <a:t>Fluorescein Angiogram</a:t>
            </a:r>
            <a:endParaRPr lang="en-US" dirty="0"/>
          </a:p>
        </p:txBody>
      </p:sp>
      <p:pic>
        <p:nvPicPr>
          <p:cNvPr id="4" name="Content Placeholder 3"/>
          <p:cNvPicPr>
            <a:picLocks noGrp="1" noChangeAspect="1"/>
          </p:cNvPicPr>
          <p:nvPr>
            <p:ph idx="1"/>
          </p:nvPr>
        </p:nvPicPr>
        <p:blipFill>
          <a:blip r:embed="rId3"/>
          <a:stretch>
            <a:fillRect/>
          </a:stretch>
        </p:blipFill>
        <p:spPr>
          <a:xfrm>
            <a:off x="457200" y="835214"/>
            <a:ext cx="7239000" cy="4748784"/>
          </a:xfrm>
          <a:prstGeom prst="rect">
            <a:avLst/>
          </a:prstGeom>
        </p:spPr>
      </p:pic>
      <p:sp>
        <p:nvSpPr>
          <p:cNvPr id="5" name="TextBox 4"/>
          <p:cNvSpPr txBox="1"/>
          <p:nvPr/>
        </p:nvSpPr>
        <p:spPr>
          <a:xfrm>
            <a:off x="457200" y="5526210"/>
            <a:ext cx="7924800" cy="923330"/>
          </a:xfrm>
          <a:prstGeom prst="rect">
            <a:avLst/>
          </a:prstGeom>
          <a:noFill/>
        </p:spPr>
        <p:txBody>
          <a:bodyPr wrap="square" rtlCol="0">
            <a:spAutoFit/>
          </a:bodyPr>
          <a:lstStyle/>
          <a:p>
            <a:r>
              <a:rPr lang="en-US" b="1" dirty="0"/>
              <a:t>Fluorescein Angiogram, 5 Minutes After Dye Injection.</a:t>
            </a:r>
          </a:p>
          <a:p>
            <a:r>
              <a:rPr lang="en-US" dirty="0" smtClean="0"/>
              <a:t>Fuzzy </a:t>
            </a:r>
            <a:r>
              <a:rPr lang="en-US" dirty="0"/>
              <a:t>white </a:t>
            </a:r>
            <a:r>
              <a:rPr lang="en-US" dirty="0" smtClean="0"/>
              <a:t>areas represent </a:t>
            </a:r>
            <a:r>
              <a:rPr lang="en-US" dirty="0"/>
              <a:t>dye leaking </a:t>
            </a:r>
            <a:r>
              <a:rPr lang="en-US" dirty="0" smtClean="0"/>
              <a:t>into retina from </a:t>
            </a:r>
            <a:r>
              <a:rPr lang="en-US" dirty="0" err="1" smtClean="0"/>
              <a:t>microaneurisms</a:t>
            </a:r>
            <a:r>
              <a:rPr lang="en-US" dirty="0" smtClean="0"/>
              <a:t>. This </a:t>
            </a:r>
            <a:r>
              <a:rPr lang="en-US" dirty="0"/>
              <a:t>illustrates the mechanism which causes macular edema.</a:t>
            </a:r>
          </a:p>
        </p:txBody>
      </p:sp>
    </p:spTree>
    <p:custDataLst>
      <p:tags r:id="rId1"/>
    </p:custDataLst>
    <p:extLst>
      <p:ext uri="{BB962C8B-B14F-4D97-AF65-F5344CB8AC3E}">
        <p14:creationId xmlns:p14="http://schemas.microsoft.com/office/powerpoint/2010/main" val="139268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Box 3"/>
          <p:cNvSpPr txBox="1">
            <a:spLocks noChangeArrowheads="1"/>
          </p:cNvSpPr>
          <p:nvPr/>
        </p:nvSpPr>
        <p:spPr bwMode="auto">
          <a:xfrm>
            <a:off x="93856" y="4934243"/>
            <a:ext cx="9050144"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000" dirty="0"/>
              <a:t>Decreases risk of severe vision loss by 50% or more</a:t>
            </a:r>
          </a:p>
          <a:p>
            <a:pPr algn="ctr"/>
            <a:r>
              <a:rPr lang="en-US" sz="2000" dirty="0"/>
              <a:t>Destroys 12% of retina and loss of visual field.</a:t>
            </a:r>
          </a:p>
          <a:p>
            <a:pPr algn="ctr"/>
            <a:r>
              <a:rPr lang="en-US" sz="2000" dirty="0"/>
              <a:t>Once stabilized, can achieve excellent control of PDR </a:t>
            </a:r>
          </a:p>
          <a:p>
            <a:pPr algn="ctr"/>
            <a:r>
              <a:rPr lang="en-US" sz="2000" dirty="0"/>
              <a:t>if B/P and BG well controlled. </a:t>
            </a:r>
          </a:p>
          <a:p>
            <a:endParaRPr lang="en-US" dirty="0"/>
          </a:p>
        </p:txBody>
      </p:sp>
      <p:sp>
        <p:nvSpPr>
          <p:cNvPr id="1787906" name="Rectangle 2"/>
          <p:cNvSpPr>
            <a:spLocks noGrp="1" noChangeArrowheads="1"/>
          </p:cNvSpPr>
          <p:nvPr>
            <p:ph type="title"/>
          </p:nvPr>
        </p:nvSpPr>
        <p:spPr>
          <a:xfrm>
            <a:off x="457200" y="320040"/>
            <a:ext cx="8305800" cy="1143000"/>
          </a:xfrm>
        </p:spPr>
        <p:txBody>
          <a:bodyPr>
            <a:normAutofit/>
          </a:bodyPr>
          <a:lstStyle/>
          <a:p>
            <a:pPr eaLnBrk="1" hangingPunct="1">
              <a:defRPr/>
            </a:pPr>
            <a:r>
              <a:rPr lang="en-US" dirty="0" smtClean="0"/>
              <a:t>Pan Retinal Photocoagulation</a:t>
            </a:r>
          </a:p>
        </p:txBody>
      </p:sp>
      <p:pic>
        <p:nvPicPr>
          <p:cNvPr id="2" name="Picture 1"/>
          <p:cNvPicPr>
            <a:picLocks noChangeAspect="1"/>
          </p:cNvPicPr>
          <p:nvPr/>
        </p:nvPicPr>
        <p:blipFill>
          <a:blip r:embed="rId4"/>
          <a:stretch>
            <a:fillRect/>
          </a:stretch>
        </p:blipFill>
        <p:spPr>
          <a:xfrm>
            <a:off x="1752600" y="1600200"/>
            <a:ext cx="5064512" cy="3322320"/>
          </a:xfrm>
          <a:prstGeom prst="rect">
            <a:avLst/>
          </a:prstGeom>
        </p:spPr>
      </p:pic>
    </p:spTree>
    <p:custDataLst>
      <p:tags r:id="rId1"/>
    </p:custDataLst>
    <p:extLst>
      <p:ext uri="{BB962C8B-B14F-4D97-AF65-F5344CB8AC3E}">
        <p14:creationId xmlns:p14="http://schemas.microsoft.com/office/powerpoint/2010/main" val="107034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9954" name="Rectangle 2"/>
          <p:cNvSpPr>
            <a:spLocks noGrp="1" noChangeArrowheads="1"/>
          </p:cNvSpPr>
          <p:nvPr>
            <p:ph type="title"/>
          </p:nvPr>
        </p:nvSpPr>
        <p:spPr/>
        <p:txBody>
          <a:bodyPr/>
          <a:lstStyle/>
          <a:p>
            <a:pPr eaLnBrk="1" hangingPunct="1">
              <a:defRPr/>
            </a:pPr>
            <a:r>
              <a:rPr lang="en-US" smtClean="0"/>
              <a:t>Retinopathy Prevention</a:t>
            </a:r>
          </a:p>
        </p:txBody>
      </p:sp>
      <p:sp>
        <p:nvSpPr>
          <p:cNvPr id="2" name="Content Placeholder 1"/>
          <p:cNvSpPr>
            <a:spLocks noGrp="1"/>
          </p:cNvSpPr>
          <p:nvPr>
            <p:ph sz="half" idx="1"/>
          </p:nvPr>
        </p:nvSpPr>
        <p:spPr>
          <a:xfrm>
            <a:off x="304800" y="1598613"/>
            <a:ext cx="3962400" cy="4497387"/>
          </a:xfrm>
        </p:spPr>
        <p:txBody>
          <a:bodyPr/>
          <a:lstStyle/>
          <a:p>
            <a:pPr>
              <a:defRPr/>
            </a:pPr>
            <a:r>
              <a:rPr lang="en-US" sz="3200" dirty="0"/>
              <a:t>To reduce the risk or slow the progression of retinopathy</a:t>
            </a:r>
          </a:p>
          <a:p>
            <a:pPr lvl="1">
              <a:defRPr/>
            </a:pPr>
            <a:r>
              <a:rPr lang="en-US" sz="3200" dirty="0">
                <a:solidFill>
                  <a:schemeClr val="tx2">
                    <a:lumMod val="50000"/>
                  </a:schemeClr>
                </a:solidFill>
              </a:rPr>
              <a:t>Optimize glycemic control </a:t>
            </a:r>
            <a:r>
              <a:rPr lang="en-US" sz="3200" dirty="0" smtClean="0">
                <a:solidFill>
                  <a:schemeClr val="tx2">
                    <a:lumMod val="50000"/>
                  </a:schemeClr>
                </a:solidFill>
              </a:rPr>
              <a:t> </a:t>
            </a:r>
            <a:endParaRPr lang="en-US" sz="3200" dirty="0">
              <a:solidFill>
                <a:schemeClr val="tx2">
                  <a:lumMod val="50000"/>
                </a:schemeClr>
              </a:solidFill>
            </a:endParaRPr>
          </a:p>
          <a:p>
            <a:pPr lvl="1">
              <a:defRPr/>
            </a:pPr>
            <a:r>
              <a:rPr lang="en-US" sz="3200" dirty="0">
                <a:solidFill>
                  <a:schemeClr val="tx2">
                    <a:lumMod val="50000"/>
                  </a:schemeClr>
                </a:solidFill>
              </a:rPr>
              <a:t>Optimize blood pressure control </a:t>
            </a:r>
            <a:r>
              <a:rPr lang="en-US" sz="3200" dirty="0" smtClean="0">
                <a:solidFill>
                  <a:schemeClr val="tx2">
                    <a:lumMod val="50000"/>
                  </a:schemeClr>
                </a:solidFill>
              </a:rPr>
              <a:t> </a:t>
            </a:r>
            <a:endParaRPr lang="en-US" sz="3200" dirty="0">
              <a:solidFill>
                <a:schemeClr val="tx2">
                  <a:lumMod val="50000"/>
                </a:schemeClr>
              </a:solidFill>
            </a:endParaRPr>
          </a:p>
          <a:p>
            <a:pPr>
              <a:defRPr/>
            </a:pPr>
            <a:endParaRPr lang="en-US" sz="3600" dirty="0">
              <a:solidFill>
                <a:schemeClr val="accent5">
                  <a:lumMod val="60000"/>
                  <a:lumOff val="40000"/>
                </a:schemeClr>
              </a:solidFill>
            </a:endParaRPr>
          </a:p>
        </p:txBody>
      </p:sp>
      <p:pic>
        <p:nvPicPr>
          <p:cNvPr id="10138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1735" y="1676400"/>
            <a:ext cx="41036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7699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 	</a:t>
            </a:r>
            <a:endParaRPr lang="en-US" dirty="0"/>
          </a:p>
        </p:txBody>
      </p:sp>
      <p:sp>
        <p:nvSpPr>
          <p:cNvPr id="3" name="Content Placeholder 2"/>
          <p:cNvSpPr>
            <a:spLocks noGrp="1"/>
          </p:cNvSpPr>
          <p:nvPr>
            <p:ph sz="quarter" idx="1"/>
          </p:nvPr>
        </p:nvSpPr>
        <p:spPr/>
        <p:txBody>
          <a:bodyPr/>
          <a:lstStyle/>
          <a:p>
            <a:r>
              <a:rPr lang="en-US" dirty="0" smtClean="0"/>
              <a:t>Which of the following is correct regarding eye screening for people with diabetes?</a:t>
            </a:r>
          </a:p>
          <a:p>
            <a:pPr marL="274320" lvl="1" indent="0">
              <a:buNone/>
            </a:pPr>
            <a:r>
              <a:rPr lang="en-US" dirty="0" smtClean="0"/>
              <a:t>A. All people with diabetes must get a complete eye exam every year</a:t>
            </a:r>
          </a:p>
          <a:p>
            <a:pPr marL="274320" lvl="1" indent="0">
              <a:buNone/>
            </a:pPr>
            <a:r>
              <a:rPr lang="en-US" dirty="0" smtClean="0"/>
              <a:t>B. All people diagnosed with type 1 should receive an immediate eye exam.</a:t>
            </a:r>
          </a:p>
          <a:p>
            <a:pPr marL="274320" lvl="1" indent="0">
              <a:buNone/>
            </a:pPr>
            <a:r>
              <a:rPr lang="en-US" dirty="0" smtClean="0"/>
              <a:t>C. All people diagnosed with type 2 should receive an immediate eye exam.</a:t>
            </a:r>
          </a:p>
          <a:p>
            <a:pPr marL="274320" lvl="1" indent="0">
              <a:buNone/>
            </a:pPr>
            <a:r>
              <a:rPr lang="en-US" dirty="0" smtClean="0"/>
              <a:t>D. People with diabetes over age of 60 should receive an eye exam every 6 months.  </a:t>
            </a:r>
          </a:p>
          <a:p>
            <a:pPr lvl="1"/>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277335"/>
            <a:ext cx="1609165" cy="962264"/>
          </a:xfrm>
          <a:prstGeom prst="rect">
            <a:avLst/>
          </a:prstGeom>
        </p:spPr>
      </p:pic>
    </p:spTree>
    <p:custDataLst>
      <p:tags r:id="rId1"/>
    </p:custDataLst>
    <p:extLst>
      <p:ext uri="{BB962C8B-B14F-4D97-AF65-F5344CB8AC3E}">
        <p14:creationId xmlns:p14="http://schemas.microsoft.com/office/powerpoint/2010/main" val="426912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 – Type 1 or 2</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0932" y="1407861"/>
            <a:ext cx="2269300" cy="16592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631216"/>
          </a:xfrm>
          <a:prstGeom prst="rect">
            <a:avLst/>
          </a:prstGeom>
          <a:noFill/>
        </p:spPr>
        <p:txBody>
          <a:bodyPr wrap="square" rtlCol="0">
            <a:spAutoFit/>
          </a:bodyPr>
          <a:lstStyle/>
          <a:p>
            <a:r>
              <a:rPr lang="en-US" sz="2000" b="1" dirty="0" smtClean="0">
                <a:solidFill>
                  <a:srgbClr val="C00000"/>
                </a:solidFill>
              </a:rPr>
              <a:t>Only studied in adults over 18</a:t>
            </a:r>
          </a:p>
          <a:p>
            <a:r>
              <a:rPr lang="en-US" sz="2000" b="1" dirty="0" smtClean="0">
                <a:solidFill>
                  <a:srgbClr val="C00000"/>
                </a:solidFill>
              </a:rPr>
              <a:t>Not indicated for pregnancy, while breastfeeding</a:t>
            </a:r>
            <a:endParaRPr lang="en-US" sz="2000" b="1" dirty="0">
              <a:solidFill>
                <a:srgbClr val="C00000"/>
              </a:solidFill>
            </a:endParaRPr>
          </a:p>
        </p:txBody>
      </p:sp>
      <p:pic>
        <p:nvPicPr>
          <p:cNvPr id="7" name="Picture 6"/>
          <p:cNvPicPr>
            <a:picLocks noChangeAspect="1"/>
          </p:cNvPicPr>
          <p:nvPr/>
        </p:nvPicPr>
        <p:blipFill>
          <a:blip r:embed="rId7"/>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838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dirty="0" smtClean="0"/>
              <a:t>Retinopathy Screening</a:t>
            </a:r>
            <a:endParaRPr lang="en-US" dirty="0"/>
          </a:p>
        </p:txBody>
      </p:sp>
      <p:sp>
        <p:nvSpPr>
          <p:cNvPr id="3" name="Content Placeholder 2"/>
          <p:cNvSpPr>
            <a:spLocks noGrp="1"/>
          </p:cNvSpPr>
          <p:nvPr>
            <p:ph sz="quarter" idx="1"/>
          </p:nvPr>
        </p:nvSpPr>
        <p:spPr>
          <a:xfrm>
            <a:off x="304800" y="1219200"/>
            <a:ext cx="7086600" cy="5715000"/>
          </a:xfrm>
        </p:spPr>
        <p:txBody>
          <a:bodyPr>
            <a:normAutofit/>
          </a:bodyPr>
          <a:lstStyle/>
          <a:p>
            <a:pPr lvl="1"/>
            <a:r>
              <a:rPr lang="en-US" sz="2800" dirty="0" smtClean="0"/>
              <a:t>Screen with initial dilated and comprehensive eye exam by ophthalmologist or optometrist </a:t>
            </a:r>
          </a:p>
          <a:p>
            <a:pPr lvl="2"/>
            <a:r>
              <a:rPr lang="en-US" sz="2400" dirty="0" smtClean="0"/>
              <a:t>Type 2 at diagnosis, then every 1 to 2 years</a:t>
            </a:r>
          </a:p>
          <a:p>
            <a:pPr lvl="2"/>
            <a:r>
              <a:rPr lang="en-US" sz="2400" dirty="0" smtClean="0"/>
              <a:t>Type 1 within 5 </a:t>
            </a:r>
            <a:r>
              <a:rPr lang="en-US" sz="2400" dirty="0" err="1" smtClean="0"/>
              <a:t>yrs</a:t>
            </a:r>
            <a:r>
              <a:rPr lang="en-US" sz="2400" dirty="0" smtClean="0"/>
              <a:t> of dx, then every 1-2 years</a:t>
            </a:r>
          </a:p>
          <a:p>
            <a:pPr lvl="1"/>
            <a:r>
              <a:rPr lang="en-US" sz="2800" dirty="0" smtClean="0"/>
              <a:t>Can use high quality fundus photography as screening tool- Initial exam should be done in person</a:t>
            </a:r>
          </a:p>
          <a:p>
            <a:pPr lvl="1"/>
            <a:r>
              <a:rPr lang="en-US" sz="2800" dirty="0" smtClean="0"/>
              <a:t>Promptly refer pts with macular edema, and severe non-proliferative disease to trained specialist</a:t>
            </a:r>
          </a:p>
        </p:txBody>
      </p:sp>
      <p:pic>
        <p:nvPicPr>
          <p:cNvPr id="4" name="Picture 3"/>
          <p:cNvPicPr>
            <a:picLocks noChangeAspect="1"/>
          </p:cNvPicPr>
          <p:nvPr/>
        </p:nvPicPr>
        <p:blipFill>
          <a:blip r:embed="rId3"/>
          <a:stretch>
            <a:fillRect/>
          </a:stretch>
        </p:blipFill>
        <p:spPr>
          <a:xfrm>
            <a:off x="6679746" y="1246414"/>
            <a:ext cx="1990725" cy="1590675"/>
          </a:xfrm>
          <a:prstGeom prst="rect">
            <a:avLst/>
          </a:prstGeom>
        </p:spPr>
      </p:pic>
    </p:spTree>
    <p:custDataLst>
      <p:tags r:id="rId1"/>
    </p:custDataLst>
    <p:extLst>
      <p:ext uri="{BB962C8B-B14F-4D97-AF65-F5344CB8AC3E}">
        <p14:creationId xmlns:p14="http://schemas.microsoft.com/office/powerpoint/2010/main" val="111125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0978" name="Rectangle 2"/>
          <p:cNvSpPr>
            <a:spLocks noGrp="1" noChangeArrowheads="1"/>
          </p:cNvSpPr>
          <p:nvPr>
            <p:ph type="title"/>
          </p:nvPr>
        </p:nvSpPr>
        <p:spPr>
          <a:xfrm>
            <a:off x="539132" y="457200"/>
            <a:ext cx="8305800" cy="1257301"/>
          </a:xfrm>
        </p:spPr>
        <p:txBody>
          <a:bodyPr>
            <a:normAutofit fontScale="90000"/>
          </a:bodyPr>
          <a:lstStyle/>
          <a:p>
            <a:pPr eaLnBrk="1" hangingPunct="1">
              <a:defRPr/>
            </a:pPr>
            <a:r>
              <a:rPr lang="en-US" sz="4000" dirty="0" smtClean="0"/>
              <a:t>High Quality Fundus Photography to Screen for Retinopathy</a:t>
            </a:r>
          </a:p>
        </p:txBody>
      </p:sp>
      <p:sp>
        <p:nvSpPr>
          <p:cNvPr id="1790980" name="Rectangle 4"/>
          <p:cNvSpPr>
            <a:spLocks noGrp="1" noChangeArrowheads="1"/>
          </p:cNvSpPr>
          <p:nvPr>
            <p:ph type="body" sz="half" idx="1"/>
          </p:nvPr>
        </p:nvSpPr>
        <p:spPr>
          <a:xfrm>
            <a:off x="539132" y="1905000"/>
            <a:ext cx="5404468" cy="4686300"/>
          </a:xfrm>
        </p:spPr>
        <p:txBody>
          <a:bodyPr>
            <a:normAutofit fontScale="92500" lnSpcReduction="20000"/>
          </a:bodyPr>
          <a:lstStyle/>
          <a:p>
            <a:pPr marL="57150" indent="0">
              <a:buFont typeface="Wingdings" panose="05000000000000000000" pitchFamily="2" charset="2"/>
              <a:buNone/>
              <a:defRPr/>
            </a:pPr>
            <a:r>
              <a:rPr lang="en-US" dirty="0" smtClean="0"/>
              <a:t>Can detect most clinically significant</a:t>
            </a:r>
            <a:br>
              <a:rPr lang="en-US" dirty="0" smtClean="0"/>
            </a:br>
            <a:r>
              <a:rPr lang="en-US" dirty="0" smtClean="0"/>
              <a:t>diabetic retinopathy  </a:t>
            </a:r>
          </a:p>
          <a:p>
            <a:pPr>
              <a:defRPr/>
            </a:pPr>
            <a:r>
              <a:rPr lang="en-US" dirty="0" smtClean="0"/>
              <a:t>Interpretation of the images</a:t>
            </a:r>
          </a:p>
          <a:p>
            <a:pPr lvl="1">
              <a:defRPr/>
            </a:pPr>
            <a:r>
              <a:rPr lang="en-US" dirty="0" smtClean="0">
                <a:solidFill>
                  <a:schemeClr val="tx1"/>
                </a:solidFill>
              </a:rPr>
              <a:t>Performed by a trained eye care provider  </a:t>
            </a:r>
          </a:p>
          <a:p>
            <a:pPr>
              <a:defRPr/>
            </a:pPr>
            <a:r>
              <a:rPr lang="en-US" sz="2800" dirty="0"/>
              <a:t>M</a:t>
            </a:r>
            <a:r>
              <a:rPr lang="en-US" sz="2800" dirty="0" smtClean="0"/>
              <a:t>ay serve as a screening tool for retinopathy, it is not a substitute for a comprehensive eye exam</a:t>
            </a:r>
            <a:r>
              <a:rPr lang="en-US" dirty="0" smtClean="0"/>
              <a:t> </a:t>
            </a:r>
          </a:p>
          <a:p>
            <a:pPr>
              <a:defRPr/>
            </a:pPr>
            <a:r>
              <a:rPr lang="en-US" sz="2800" dirty="0" smtClean="0"/>
              <a:t>Perform comprehensive eye exam at least initially and at intervals thereafter  </a:t>
            </a:r>
          </a:p>
          <a:p>
            <a:pPr marL="0" indent="0">
              <a:buNone/>
              <a:defRPr/>
            </a:pPr>
            <a:endParaRPr lang="en-US" dirty="0" smtClean="0"/>
          </a:p>
        </p:txBody>
      </p:sp>
      <p:pic>
        <p:nvPicPr>
          <p:cNvPr id="2" name="Picture 1"/>
          <p:cNvPicPr>
            <a:picLocks noChangeAspect="1"/>
          </p:cNvPicPr>
          <p:nvPr/>
        </p:nvPicPr>
        <p:blipFill>
          <a:blip r:embed="rId4"/>
          <a:stretch>
            <a:fillRect/>
          </a:stretch>
        </p:blipFill>
        <p:spPr>
          <a:xfrm>
            <a:off x="6014917" y="1845658"/>
            <a:ext cx="2860360" cy="1905000"/>
          </a:xfrm>
          <a:prstGeom prst="rect">
            <a:avLst/>
          </a:prstGeom>
        </p:spPr>
      </p:pic>
    </p:spTree>
    <p:custDataLst>
      <p:tags r:id="rId1"/>
    </p:custDataLst>
    <p:extLst>
      <p:ext uri="{BB962C8B-B14F-4D97-AF65-F5344CB8AC3E}">
        <p14:creationId xmlns:p14="http://schemas.microsoft.com/office/powerpoint/2010/main" val="2387033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0980">
                                            <p:txEl>
                                              <p:pRg st="0" end="0"/>
                                            </p:txEl>
                                          </p:spTgt>
                                        </p:tgtEl>
                                        <p:attrNameLst>
                                          <p:attrName>style.visibility</p:attrName>
                                        </p:attrNameLst>
                                      </p:cBhvr>
                                      <p:to>
                                        <p:strVal val="visible"/>
                                      </p:to>
                                    </p:set>
                                    <p:animEffect transition="in" filter="wipe(up)">
                                      <p:cBhvr>
                                        <p:cTn id="7" dur="500"/>
                                        <p:tgtEl>
                                          <p:spTgt spid="17909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90980">
                                            <p:txEl>
                                              <p:pRg st="1" end="1"/>
                                            </p:txEl>
                                          </p:spTgt>
                                        </p:tgtEl>
                                        <p:attrNameLst>
                                          <p:attrName>style.visibility</p:attrName>
                                        </p:attrNameLst>
                                      </p:cBhvr>
                                      <p:to>
                                        <p:strVal val="visible"/>
                                      </p:to>
                                    </p:set>
                                    <p:animEffect transition="in" filter="wipe(up)">
                                      <p:cBhvr>
                                        <p:cTn id="12" dur="500"/>
                                        <p:tgtEl>
                                          <p:spTgt spid="1790980">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90980">
                                            <p:txEl>
                                              <p:pRg st="2" end="2"/>
                                            </p:txEl>
                                          </p:spTgt>
                                        </p:tgtEl>
                                        <p:attrNameLst>
                                          <p:attrName>style.visibility</p:attrName>
                                        </p:attrNameLst>
                                      </p:cBhvr>
                                      <p:to>
                                        <p:strVal val="visible"/>
                                      </p:to>
                                    </p:set>
                                    <p:animEffect transition="in" filter="wipe(up)">
                                      <p:cBhvr>
                                        <p:cTn id="15" dur="500"/>
                                        <p:tgtEl>
                                          <p:spTgt spid="179098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90980">
                                            <p:txEl>
                                              <p:pRg st="3" end="3"/>
                                            </p:txEl>
                                          </p:spTgt>
                                        </p:tgtEl>
                                        <p:attrNameLst>
                                          <p:attrName>style.visibility</p:attrName>
                                        </p:attrNameLst>
                                      </p:cBhvr>
                                      <p:to>
                                        <p:strVal val="visible"/>
                                      </p:to>
                                    </p:set>
                                    <p:animEffect transition="in" filter="wipe(up)">
                                      <p:cBhvr>
                                        <p:cTn id="20" dur="500"/>
                                        <p:tgtEl>
                                          <p:spTgt spid="1790980">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790980">
                                            <p:txEl>
                                              <p:pRg st="4" end="4"/>
                                            </p:txEl>
                                          </p:spTgt>
                                        </p:tgtEl>
                                        <p:attrNameLst>
                                          <p:attrName>style.visibility</p:attrName>
                                        </p:attrNameLst>
                                      </p:cBhvr>
                                      <p:to>
                                        <p:strVal val="visible"/>
                                      </p:to>
                                    </p:set>
                                    <p:animEffect transition="in" filter="wipe(up)">
                                      <p:cBhvr>
                                        <p:cTn id="25" dur="500"/>
                                        <p:tgtEl>
                                          <p:spTgt spid="17909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0980"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0978" name="Rectangle 2"/>
          <p:cNvSpPr>
            <a:spLocks noGrp="1" noChangeArrowheads="1"/>
          </p:cNvSpPr>
          <p:nvPr>
            <p:ph type="title"/>
          </p:nvPr>
        </p:nvSpPr>
        <p:spPr>
          <a:xfrm>
            <a:off x="228600" y="304800"/>
            <a:ext cx="8229600" cy="914400"/>
          </a:xfrm>
        </p:spPr>
        <p:txBody>
          <a:bodyPr>
            <a:normAutofit/>
          </a:bodyPr>
          <a:lstStyle/>
          <a:p>
            <a:pPr eaLnBrk="1" hangingPunct="1">
              <a:defRPr/>
            </a:pPr>
            <a:r>
              <a:rPr lang="en-US" dirty="0" smtClean="0"/>
              <a:t>Retinopathy Screening</a:t>
            </a:r>
          </a:p>
        </p:txBody>
      </p:sp>
      <p:sp>
        <p:nvSpPr>
          <p:cNvPr id="1790980" name="Rectangle 4"/>
          <p:cNvSpPr>
            <a:spLocks noGrp="1" noChangeArrowheads="1"/>
          </p:cNvSpPr>
          <p:nvPr>
            <p:ph type="body" sz="half" idx="1"/>
          </p:nvPr>
        </p:nvSpPr>
        <p:spPr>
          <a:xfrm>
            <a:off x="228600" y="1447800"/>
            <a:ext cx="5791200" cy="4648200"/>
          </a:xfrm>
        </p:spPr>
        <p:txBody>
          <a:bodyPr>
            <a:normAutofit/>
          </a:bodyPr>
          <a:lstStyle/>
          <a:p>
            <a:pPr lvl="1" eaLnBrk="1" hangingPunct="1">
              <a:defRPr/>
            </a:pPr>
            <a:r>
              <a:rPr lang="en-US" sz="3200" dirty="0" smtClean="0">
                <a:solidFill>
                  <a:schemeClr val="tx1"/>
                </a:solidFill>
              </a:rPr>
              <a:t>Women with preexisting diabetes who are planning pregnancy or are pregnant</a:t>
            </a:r>
          </a:p>
          <a:p>
            <a:pPr lvl="2">
              <a:defRPr/>
            </a:pPr>
            <a:r>
              <a:rPr lang="en-US" sz="3200" dirty="0" smtClean="0"/>
              <a:t>Comprehensive eye examination in the first trimester  </a:t>
            </a:r>
          </a:p>
          <a:p>
            <a:pPr lvl="2">
              <a:defRPr/>
            </a:pPr>
            <a:r>
              <a:rPr lang="en-US" sz="3200" dirty="0" smtClean="0"/>
              <a:t>Close follow-up throughout pregnancy and for 1 year postpartum</a:t>
            </a:r>
            <a:endParaRPr lang="en-US" sz="3600"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850" y="1251857"/>
            <a:ext cx="2038350" cy="2971800"/>
          </a:xfrm>
          <a:prstGeom prst="rect">
            <a:avLst/>
          </a:prstGeom>
        </p:spPr>
      </p:pic>
    </p:spTree>
    <p:custDataLst>
      <p:tags r:id="rId1"/>
    </p:custDataLst>
    <p:extLst>
      <p:ext uri="{BB962C8B-B14F-4D97-AF65-F5344CB8AC3E}">
        <p14:creationId xmlns:p14="http://schemas.microsoft.com/office/powerpoint/2010/main" val="242129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0980">
                                            <p:txEl>
                                              <p:pRg st="0" end="0"/>
                                            </p:txEl>
                                          </p:spTgt>
                                        </p:tgtEl>
                                        <p:attrNameLst>
                                          <p:attrName>style.visibility</p:attrName>
                                        </p:attrNameLst>
                                      </p:cBhvr>
                                      <p:to>
                                        <p:strVal val="visible"/>
                                      </p:to>
                                    </p:set>
                                    <p:animEffect transition="in" filter="wipe(up)">
                                      <p:cBhvr>
                                        <p:cTn id="7" dur="500"/>
                                        <p:tgtEl>
                                          <p:spTgt spid="1790980">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90980">
                                            <p:txEl>
                                              <p:pRg st="1" end="1"/>
                                            </p:txEl>
                                          </p:spTgt>
                                        </p:tgtEl>
                                        <p:attrNameLst>
                                          <p:attrName>style.visibility</p:attrName>
                                        </p:attrNameLst>
                                      </p:cBhvr>
                                      <p:to>
                                        <p:strVal val="visible"/>
                                      </p:to>
                                    </p:set>
                                    <p:animEffect transition="in" filter="wipe(up)">
                                      <p:cBhvr>
                                        <p:cTn id="10" dur="500"/>
                                        <p:tgtEl>
                                          <p:spTgt spid="1790980">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790980">
                                            <p:txEl>
                                              <p:pRg st="2" end="2"/>
                                            </p:txEl>
                                          </p:spTgt>
                                        </p:tgtEl>
                                        <p:attrNameLst>
                                          <p:attrName>style.visibility</p:attrName>
                                        </p:attrNameLst>
                                      </p:cBhvr>
                                      <p:to>
                                        <p:strVal val="visible"/>
                                      </p:to>
                                    </p:set>
                                    <p:animEffect transition="in" filter="wipe(up)">
                                      <p:cBhvr>
                                        <p:cTn id="13" dur="500"/>
                                        <p:tgtEl>
                                          <p:spTgt spid="17909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0980"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0978" name="Rectangle 2"/>
          <p:cNvSpPr>
            <a:spLocks noGrp="1" noChangeArrowheads="1"/>
          </p:cNvSpPr>
          <p:nvPr>
            <p:ph type="title"/>
          </p:nvPr>
        </p:nvSpPr>
        <p:spPr>
          <a:xfrm>
            <a:off x="228600" y="457200"/>
            <a:ext cx="8305800" cy="838200"/>
          </a:xfrm>
        </p:spPr>
        <p:txBody>
          <a:bodyPr>
            <a:normAutofit/>
          </a:bodyPr>
          <a:lstStyle/>
          <a:p>
            <a:pPr eaLnBrk="1" hangingPunct="1">
              <a:defRPr/>
            </a:pPr>
            <a:r>
              <a:rPr lang="en-US" dirty="0" smtClean="0"/>
              <a:t>Ongoing Retinopathy Screening</a:t>
            </a:r>
          </a:p>
        </p:txBody>
      </p:sp>
      <p:sp>
        <p:nvSpPr>
          <p:cNvPr id="1790980" name="Rectangle 4"/>
          <p:cNvSpPr>
            <a:spLocks noGrp="1" noChangeArrowheads="1"/>
          </p:cNvSpPr>
          <p:nvPr>
            <p:ph type="body" sz="half" idx="1"/>
          </p:nvPr>
        </p:nvSpPr>
        <p:spPr>
          <a:xfrm>
            <a:off x="228600" y="1600200"/>
            <a:ext cx="4572000" cy="4648200"/>
          </a:xfrm>
        </p:spPr>
        <p:txBody>
          <a:bodyPr>
            <a:normAutofit/>
          </a:bodyPr>
          <a:lstStyle/>
          <a:p>
            <a:pPr marL="57150" indent="0" eaLnBrk="1" hangingPunct="1">
              <a:buFont typeface="Wingdings" panose="05000000000000000000" pitchFamily="2" charset="2"/>
              <a:buNone/>
              <a:defRPr/>
            </a:pPr>
            <a:r>
              <a:rPr lang="en-US" dirty="0" smtClean="0"/>
              <a:t>After initial exam, then…</a:t>
            </a:r>
          </a:p>
          <a:p>
            <a:pPr marL="640080" indent="-457200">
              <a:defRPr/>
            </a:pPr>
            <a:r>
              <a:rPr lang="en-US" sz="2800" dirty="0" smtClean="0">
                <a:solidFill>
                  <a:schemeClr val="tx1"/>
                </a:solidFill>
              </a:rPr>
              <a:t>Annual exam</a:t>
            </a:r>
          </a:p>
          <a:p>
            <a:pPr marL="640080" indent="-457200">
              <a:defRPr/>
            </a:pPr>
            <a:r>
              <a:rPr lang="en-US" sz="2800" dirty="0" smtClean="0">
                <a:solidFill>
                  <a:schemeClr val="tx1"/>
                </a:solidFill>
              </a:rPr>
              <a:t>Less frequent (every 2-3) </a:t>
            </a:r>
            <a:r>
              <a:rPr lang="en-US" sz="2800" dirty="0" err="1" smtClean="0">
                <a:solidFill>
                  <a:schemeClr val="tx1"/>
                </a:solidFill>
              </a:rPr>
              <a:t>yrs</a:t>
            </a:r>
            <a:r>
              <a:rPr lang="en-US" sz="2800" dirty="0" smtClean="0">
                <a:solidFill>
                  <a:schemeClr val="tx1"/>
                </a:solidFill>
              </a:rPr>
              <a:t> can be considered </a:t>
            </a:r>
            <a:r>
              <a:rPr lang="en-US" sz="2800" dirty="0" smtClean="0"/>
              <a:t>if 1 or </a:t>
            </a:r>
            <a:r>
              <a:rPr lang="en-US" sz="2800" dirty="0" smtClean="0">
                <a:solidFill>
                  <a:schemeClr val="tx1"/>
                </a:solidFill>
              </a:rPr>
              <a:t>more normal eye exam</a:t>
            </a:r>
          </a:p>
          <a:p>
            <a:pPr marL="640080" indent="-457200">
              <a:defRPr/>
            </a:pPr>
            <a:r>
              <a:rPr lang="en-US" sz="2800" dirty="0" smtClean="0">
                <a:solidFill>
                  <a:schemeClr val="tx1"/>
                </a:solidFill>
              </a:rPr>
              <a:t>More frequent exams if retinopathy progressing  </a:t>
            </a:r>
            <a:endParaRPr lang="en-US" sz="2800" baseline="30000" dirty="0">
              <a:solidFill>
                <a:schemeClr val="tx1"/>
              </a:solidFill>
            </a:endParaRPr>
          </a:p>
          <a:p>
            <a:pPr eaLnBrk="1" hangingPunct="1">
              <a:defRPr/>
            </a:pPr>
            <a:endParaRPr lang="en-US" dirty="0" smtClean="0"/>
          </a:p>
        </p:txBody>
      </p:sp>
      <p:pic>
        <p:nvPicPr>
          <p:cNvPr id="55298" name="Picture 2" descr="C:\Users\bev_000\AppData\Local\Microsoft\Windows\INetCache\IE\M1L9GQNV\MP90042219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828800"/>
            <a:ext cx="4038600" cy="269134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380952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90980">
                                            <p:txEl>
                                              <p:pRg st="0" end="0"/>
                                            </p:txEl>
                                          </p:spTgt>
                                        </p:tgtEl>
                                        <p:attrNameLst>
                                          <p:attrName>style.visibility</p:attrName>
                                        </p:attrNameLst>
                                      </p:cBhvr>
                                      <p:to>
                                        <p:strVal val="visible"/>
                                      </p:to>
                                    </p:set>
                                    <p:animEffect transition="in" filter="wipe(up)">
                                      <p:cBhvr>
                                        <p:cTn id="7" dur="500"/>
                                        <p:tgtEl>
                                          <p:spTgt spid="17909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90980">
                                            <p:txEl>
                                              <p:pRg st="1" end="1"/>
                                            </p:txEl>
                                          </p:spTgt>
                                        </p:tgtEl>
                                        <p:attrNameLst>
                                          <p:attrName>style.visibility</p:attrName>
                                        </p:attrNameLst>
                                      </p:cBhvr>
                                      <p:to>
                                        <p:strVal val="visible"/>
                                      </p:to>
                                    </p:set>
                                    <p:animEffect transition="in" filter="wipe(up)">
                                      <p:cBhvr>
                                        <p:cTn id="12" dur="500"/>
                                        <p:tgtEl>
                                          <p:spTgt spid="17909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90980">
                                            <p:txEl>
                                              <p:pRg st="2" end="2"/>
                                            </p:txEl>
                                          </p:spTgt>
                                        </p:tgtEl>
                                        <p:attrNameLst>
                                          <p:attrName>style.visibility</p:attrName>
                                        </p:attrNameLst>
                                      </p:cBhvr>
                                      <p:to>
                                        <p:strVal val="visible"/>
                                      </p:to>
                                    </p:set>
                                    <p:animEffect transition="in" filter="wipe(up)">
                                      <p:cBhvr>
                                        <p:cTn id="17" dur="500"/>
                                        <p:tgtEl>
                                          <p:spTgt spid="17909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790980">
                                            <p:txEl>
                                              <p:pRg st="3" end="3"/>
                                            </p:txEl>
                                          </p:spTgt>
                                        </p:tgtEl>
                                        <p:attrNameLst>
                                          <p:attrName>style.visibility</p:attrName>
                                        </p:attrNameLst>
                                      </p:cBhvr>
                                      <p:to>
                                        <p:strVal val="visible"/>
                                      </p:to>
                                    </p:set>
                                    <p:animEffect transition="in" filter="wipe(up)">
                                      <p:cBhvr>
                                        <p:cTn id="22" dur="500"/>
                                        <p:tgtEl>
                                          <p:spTgt spid="17909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0980"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4050" name="Rectangle 2"/>
          <p:cNvSpPr>
            <a:spLocks noGrp="1" noChangeArrowheads="1"/>
          </p:cNvSpPr>
          <p:nvPr>
            <p:ph type="title"/>
          </p:nvPr>
        </p:nvSpPr>
        <p:spPr/>
        <p:txBody>
          <a:bodyPr>
            <a:normAutofit/>
          </a:bodyPr>
          <a:lstStyle/>
          <a:p>
            <a:pPr eaLnBrk="1" hangingPunct="1">
              <a:defRPr/>
            </a:pPr>
            <a:r>
              <a:rPr lang="en-US" smtClean="0"/>
              <a:t>Assess adaptation to low vision</a:t>
            </a:r>
          </a:p>
        </p:txBody>
      </p:sp>
      <p:sp>
        <p:nvSpPr>
          <p:cNvPr id="107523" name="Rectangle 3"/>
          <p:cNvSpPr>
            <a:spLocks noGrp="1" noChangeArrowheads="1"/>
          </p:cNvSpPr>
          <p:nvPr>
            <p:ph type="body" idx="1"/>
          </p:nvPr>
        </p:nvSpPr>
        <p:spPr>
          <a:xfrm>
            <a:off x="2668588" y="1295400"/>
            <a:ext cx="6246812" cy="5334000"/>
          </a:xfrm>
        </p:spPr>
        <p:txBody>
          <a:bodyPr/>
          <a:lstStyle/>
          <a:p>
            <a:pPr eaLnBrk="1" hangingPunct="1"/>
            <a:r>
              <a:rPr lang="en-US" dirty="0" smtClean="0"/>
              <a:t>necessary vision to perform self-care skills?</a:t>
            </a:r>
          </a:p>
          <a:p>
            <a:pPr lvl="1" eaLnBrk="1" hangingPunct="1"/>
            <a:r>
              <a:rPr lang="en-US" dirty="0" smtClean="0"/>
              <a:t>insulin</a:t>
            </a:r>
          </a:p>
          <a:p>
            <a:pPr lvl="1" eaLnBrk="1" hangingPunct="1"/>
            <a:r>
              <a:rPr lang="en-US" dirty="0" smtClean="0"/>
              <a:t>BGM</a:t>
            </a:r>
          </a:p>
          <a:p>
            <a:pPr lvl="1" eaLnBrk="1" hangingPunct="1"/>
            <a:r>
              <a:rPr lang="en-US" dirty="0" smtClean="0"/>
              <a:t>read instructions</a:t>
            </a:r>
          </a:p>
          <a:p>
            <a:pPr lvl="1" eaLnBrk="1" hangingPunct="1"/>
            <a:r>
              <a:rPr lang="en-US" dirty="0" smtClean="0"/>
              <a:t>shopping/home safety/transportation</a:t>
            </a:r>
          </a:p>
          <a:p>
            <a:pPr eaLnBrk="1" hangingPunct="1"/>
            <a:r>
              <a:rPr lang="en-US" dirty="0" smtClean="0"/>
              <a:t>refer to rehab education (800-AFBLIND)</a:t>
            </a:r>
          </a:p>
          <a:p>
            <a:pPr eaLnBrk="1" hangingPunct="1"/>
            <a:r>
              <a:rPr lang="en-US" dirty="0" smtClean="0"/>
              <a:t>psychosocial issues</a:t>
            </a:r>
          </a:p>
        </p:txBody>
      </p:sp>
      <p:pic>
        <p:nvPicPr>
          <p:cNvPr id="107524" name="Picture 4" descr="e12melnh[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057400"/>
            <a:ext cx="2211388" cy="2207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6725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5074" name="Rectangle 2"/>
          <p:cNvSpPr>
            <a:spLocks noGrp="1" noChangeArrowheads="1"/>
          </p:cNvSpPr>
          <p:nvPr>
            <p:ph type="title"/>
          </p:nvPr>
        </p:nvSpPr>
        <p:spPr>
          <a:xfrm>
            <a:off x="457200" y="228600"/>
            <a:ext cx="8229600" cy="1447800"/>
          </a:xfrm>
        </p:spPr>
        <p:txBody>
          <a:bodyPr>
            <a:normAutofit/>
          </a:bodyPr>
          <a:lstStyle/>
          <a:p>
            <a:pPr eaLnBrk="1" hangingPunct="1">
              <a:defRPr/>
            </a:pPr>
            <a:r>
              <a:rPr lang="en-US" sz="4000" dirty="0" smtClean="0"/>
              <a:t>Prodigy Voice Meter – A+ Access Award Am Fed Blind</a:t>
            </a:r>
          </a:p>
        </p:txBody>
      </p:sp>
      <p:pic>
        <p:nvPicPr>
          <p:cNvPr id="108547" name="Picture 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468563" y="3841750"/>
            <a:ext cx="9525" cy="9525"/>
          </a:xfrm>
          <a:noFill/>
        </p:spPr>
      </p:pic>
      <p:pic>
        <p:nvPicPr>
          <p:cNvPr id="108548" name="Picture 4"/>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952999" y="1752600"/>
            <a:ext cx="3624263" cy="4038083"/>
          </a:xfrm>
        </p:spPr>
      </p:pic>
      <p:sp>
        <p:nvSpPr>
          <p:cNvPr id="108549" name="Text Box 5"/>
          <p:cNvSpPr txBox="1">
            <a:spLocks noChangeArrowheads="1"/>
          </p:cNvSpPr>
          <p:nvPr/>
        </p:nvSpPr>
        <p:spPr bwMode="auto">
          <a:xfrm>
            <a:off x="457200" y="1676400"/>
            <a:ext cx="4114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dirty="0"/>
              <a:t>Prodigy Meter only completely accessible meter for sale in U.S. - independent access for visually impaired -</a:t>
            </a:r>
          </a:p>
          <a:p>
            <a:pPr>
              <a:spcBef>
                <a:spcPct val="50000"/>
              </a:spcBef>
              <a:buFontTx/>
              <a:buChar char="•"/>
            </a:pPr>
            <a:r>
              <a:rPr lang="en-US" dirty="0">
                <a:hlinkClick r:id="rId6"/>
              </a:rPr>
              <a:t>www.prodigymeter.com</a:t>
            </a:r>
            <a:endParaRPr lang="en-US" dirty="0"/>
          </a:p>
          <a:p>
            <a:pPr>
              <a:spcBef>
                <a:spcPct val="50000"/>
              </a:spcBef>
              <a:buFontTx/>
              <a:buChar char="•"/>
            </a:pPr>
            <a:r>
              <a:rPr lang="en-US" dirty="0"/>
              <a:t>800-243-2636</a:t>
            </a:r>
          </a:p>
          <a:p>
            <a:pPr>
              <a:spcBef>
                <a:spcPct val="50000"/>
              </a:spcBef>
              <a:buFontTx/>
              <a:buChar char="•"/>
            </a:pPr>
            <a:r>
              <a:rPr lang="en-US" dirty="0"/>
              <a:t>Independent set up</a:t>
            </a:r>
          </a:p>
          <a:p>
            <a:pPr>
              <a:spcBef>
                <a:spcPct val="50000"/>
              </a:spcBef>
              <a:buFontTx/>
              <a:buChar char="•"/>
            </a:pPr>
            <a:r>
              <a:rPr lang="en-US" dirty="0"/>
              <a:t>Self coding</a:t>
            </a:r>
          </a:p>
          <a:p>
            <a:pPr>
              <a:spcBef>
                <a:spcPct val="50000"/>
              </a:spcBef>
              <a:buFontTx/>
              <a:buChar char="•"/>
            </a:pPr>
            <a:r>
              <a:rPr lang="en-US" dirty="0"/>
              <a:t>Audible Memory</a:t>
            </a:r>
          </a:p>
          <a:p>
            <a:pPr>
              <a:spcBef>
                <a:spcPct val="50000"/>
              </a:spcBef>
              <a:buFontTx/>
              <a:buChar char="•"/>
            </a:pPr>
            <a:r>
              <a:rPr lang="en-US" dirty="0"/>
              <a:t>Audible warning/error</a:t>
            </a:r>
          </a:p>
          <a:p>
            <a:pPr>
              <a:spcBef>
                <a:spcPct val="50000"/>
              </a:spcBef>
              <a:buFontTx/>
              <a:buChar char="•"/>
            </a:pPr>
            <a:r>
              <a:rPr lang="en-US" dirty="0"/>
              <a:t>Cost: $84.95</a:t>
            </a:r>
          </a:p>
          <a:p>
            <a:pPr>
              <a:spcBef>
                <a:spcPct val="50000"/>
              </a:spcBef>
              <a:buFontTx/>
              <a:buChar char="•"/>
            </a:pPr>
            <a:r>
              <a:rPr lang="en-US" dirty="0"/>
              <a:t>50 Strips $34.95</a:t>
            </a:r>
          </a:p>
        </p:txBody>
      </p:sp>
    </p:spTree>
    <p:custDataLst>
      <p:tags r:id="rId1"/>
    </p:custDataLst>
    <p:extLst>
      <p:ext uri="{BB962C8B-B14F-4D97-AF65-F5344CB8AC3E}">
        <p14:creationId xmlns:p14="http://schemas.microsoft.com/office/powerpoint/2010/main" val="259145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2"/>
          <p:cNvSpPr>
            <a:spLocks noGrp="1" noChangeArrowheads="1"/>
          </p:cNvSpPr>
          <p:nvPr>
            <p:ph type="title"/>
          </p:nvPr>
        </p:nvSpPr>
        <p:spPr/>
        <p:txBody>
          <a:bodyPr/>
          <a:lstStyle/>
          <a:p>
            <a:pPr eaLnBrk="1" hangingPunct="1">
              <a:defRPr/>
            </a:pPr>
            <a:r>
              <a:rPr lang="en-US" smtClean="0"/>
              <a:t>Nephropathy Objectives</a:t>
            </a:r>
          </a:p>
        </p:txBody>
      </p:sp>
      <p:sp>
        <p:nvSpPr>
          <p:cNvPr id="1796099" name="Rectangle 3"/>
          <p:cNvSpPr>
            <a:spLocks noGrp="1" noChangeArrowheads="1"/>
          </p:cNvSpPr>
          <p:nvPr>
            <p:ph type="body" idx="1"/>
          </p:nvPr>
        </p:nvSpPr>
        <p:spPr>
          <a:xfrm>
            <a:off x="457200" y="1447800"/>
            <a:ext cx="5181600" cy="4495800"/>
          </a:xfrm>
        </p:spPr>
        <p:txBody>
          <a:bodyPr>
            <a:normAutofit fontScale="92500"/>
          </a:bodyPr>
          <a:lstStyle/>
          <a:p>
            <a:pPr eaLnBrk="1" hangingPunct="1"/>
            <a:r>
              <a:rPr lang="en-US" dirty="0"/>
              <a:t>E</a:t>
            </a:r>
            <a:r>
              <a:rPr lang="en-US" dirty="0" smtClean="0"/>
              <a:t>pidemiology of diabetes nephropathy / Kidney Disease</a:t>
            </a:r>
          </a:p>
          <a:p>
            <a:pPr eaLnBrk="1" hangingPunct="1"/>
            <a:r>
              <a:rPr lang="en-US" dirty="0" smtClean="0"/>
              <a:t>Basic functions of the kidney</a:t>
            </a:r>
          </a:p>
          <a:p>
            <a:pPr eaLnBrk="1" hangingPunct="1"/>
            <a:r>
              <a:rPr lang="en-US" dirty="0"/>
              <a:t>M</a:t>
            </a:r>
            <a:r>
              <a:rPr lang="en-US" dirty="0" smtClean="0"/>
              <a:t>ajor stages in progression of nephropathy</a:t>
            </a:r>
          </a:p>
          <a:p>
            <a:pPr eaLnBrk="1" hangingPunct="1"/>
            <a:r>
              <a:rPr lang="en-US" dirty="0" smtClean="0"/>
              <a:t>Diagnostic  tests to assess and monitor renal function</a:t>
            </a:r>
          </a:p>
          <a:p>
            <a:pPr eaLnBrk="1" hangingPunct="1"/>
            <a:r>
              <a:rPr lang="en-US" dirty="0"/>
              <a:t>T</a:t>
            </a:r>
            <a:r>
              <a:rPr lang="en-US" dirty="0" smtClean="0"/>
              <a:t>reatment  and prevention</a:t>
            </a:r>
          </a:p>
          <a:p>
            <a:pPr eaLnBrk="1" hangingPunct="1"/>
            <a:endParaRPr lang="en-US"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1600200"/>
            <a:ext cx="2534752" cy="3067050"/>
          </a:xfrm>
          <a:prstGeom prst="rect">
            <a:avLst/>
          </a:prstGeom>
        </p:spPr>
      </p:pic>
    </p:spTree>
    <p:custDataLst>
      <p:tags r:id="rId1"/>
    </p:custDataLst>
    <p:extLst>
      <p:ext uri="{BB962C8B-B14F-4D97-AF65-F5344CB8AC3E}">
        <p14:creationId xmlns:p14="http://schemas.microsoft.com/office/powerpoint/2010/main" val="95751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796099">
                                            <p:txEl>
                                              <p:pRg st="0" end="0"/>
                                            </p:txEl>
                                          </p:spTgt>
                                        </p:tgtEl>
                                        <p:attrNameLst>
                                          <p:attrName>style.visibility</p:attrName>
                                        </p:attrNameLst>
                                      </p:cBhvr>
                                      <p:to>
                                        <p:strVal val="visible"/>
                                      </p:to>
                                    </p:set>
                                    <p:anim calcmode="lin" valueType="num">
                                      <p:cBhvr additive="base">
                                        <p:cTn id="7" dur="2000" fill="hold"/>
                                        <p:tgtEl>
                                          <p:spTgt spid="1796099">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79609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796099">
                                            <p:txEl>
                                              <p:pRg st="1" end="1"/>
                                            </p:txEl>
                                          </p:spTgt>
                                        </p:tgtEl>
                                        <p:attrNameLst>
                                          <p:attrName>style.visibility</p:attrName>
                                        </p:attrNameLst>
                                      </p:cBhvr>
                                      <p:to>
                                        <p:strVal val="visible"/>
                                      </p:to>
                                    </p:set>
                                    <p:anim calcmode="lin" valueType="num">
                                      <p:cBhvr additive="base">
                                        <p:cTn id="13" dur="2000" fill="hold"/>
                                        <p:tgtEl>
                                          <p:spTgt spid="1796099">
                                            <p:txEl>
                                              <p:pRg st="1" end="1"/>
                                            </p:txEl>
                                          </p:spTgt>
                                        </p:tgtEl>
                                        <p:attrNameLst>
                                          <p:attrName>ppt_x</p:attrName>
                                        </p:attrNameLst>
                                      </p:cBhvr>
                                      <p:tavLst>
                                        <p:tav tm="0">
                                          <p:val>
                                            <p:strVal val="0-#ppt_w/2"/>
                                          </p:val>
                                        </p:tav>
                                        <p:tav tm="100000">
                                          <p:val>
                                            <p:strVal val="#ppt_x"/>
                                          </p:val>
                                        </p:tav>
                                      </p:tavLst>
                                    </p:anim>
                                    <p:anim calcmode="lin" valueType="num">
                                      <p:cBhvr additive="base">
                                        <p:cTn id="14" dur="2000" fill="hold"/>
                                        <p:tgtEl>
                                          <p:spTgt spid="1796099">
                                            <p:txEl>
                                              <p:pRg st="1" end="1"/>
                                            </p:txEl>
                                          </p:spTgt>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1796099">
                                            <p:txEl>
                                              <p:pRg st="2" end="2"/>
                                            </p:txEl>
                                          </p:spTgt>
                                        </p:tgtEl>
                                        <p:attrNameLst>
                                          <p:attrName>style.visibility</p:attrName>
                                        </p:attrNameLst>
                                      </p:cBhvr>
                                      <p:to>
                                        <p:strVal val="visible"/>
                                      </p:to>
                                    </p:set>
                                    <p:anim calcmode="lin" valueType="num">
                                      <p:cBhvr additive="base">
                                        <p:cTn id="17" dur="2000" fill="hold"/>
                                        <p:tgtEl>
                                          <p:spTgt spid="1796099">
                                            <p:txEl>
                                              <p:pRg st="2" end="2"/>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1796099">
                                            <p:txEl>
                                              <p:pRg st="2" end="2"/>
                                            </p:txEl>
                                          </p:spTgt>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1796099">
                                            <p:txEl>
                                              <p:pRg st="3" end="3"/>
                                            </p:txEl>
                                          </p:spTgt>
                                        </p:tgtEl>
                                        <p:attrNameLst>
                                          <p:attrName>style.visibility</p:attrName>
                                        </p:attrNameLst>
                                      </p:cBhvr>
                                      <p:to>
                                        <p:strVal val="visible"/>
                                      </p:to>
                                    </p:set>
                                    <p:anim calcmode="lin" valueType="num">
                                      <p:cBhvr additive="base">
                                        <p:cTn id="21" dur="2000" fill="hold"/>
                                        <p:tgtEl>
                                          <p:spTgt spid="1796099">
                                            <p:txEl>
                                              <p:pRg st="3" end="3"/>
                                            </p:txEl>
                                          </p:spTgt>
                                        </p:tgtEl>
                                        <p:attrNameLst>
                                          <p:attrName>ppt_x</p:attrName>
                                        </p:attrNameLst>
                                      </p:cBhvr>
                                      <p:tavLst>
                                        <p:tav tm="0">
                                          <p:val>
                                            <p:strVal val="0-#ppt_w/2"/>
                                          </p:val>
                                        </p:tav>
                                        <p:tav tm="100000">
                                          <p:val>
                                            <p:strVal val="#ppt_x"/>
                                          </p:val>
                                        </p:tav>
                                      </p:tavLst>
                                    </p:anim>
                                    <p:anim calcmode="lin" valueType="num">
                                      <p:cBhvr additive="base">
                                        <p:cTn id="22" dur="2000" fill="hold"/>
                                        <p:tgtEl>
                                          <p:spTgt spid="1796099">
                                            <p:txEl>
                                              <p:pRg st="3" end="3"/>
                                            </p:txEl>
                                          </p:spTgt>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1796099">
                                            <p:txEl>
                                              <p:pRg st="4" end="4"/>
                                            </p:txEl>
                                          </p:spTgt>
                                        </p:tgtEl>
                                        <p:attrNameLst>
                                          <p:attrName>style.visibility</p:attrName>
                                        </p:attrNameLst>
                                      </p:cBhvr>
                                      <p:to>
                                        <p:strVal val="visible"/>
                                      </p:to>
                                    </p:set>
                                    <p:anim calcmode="lin" valueType="num">
                                      <p:cBhvr additive="base">
                                        <p:cTn id="25" dur="2000" fill="hold"/>
                                        <p:tgtEl>
                                          <p:spTgt spid="1796099">
                                            <p:txEl>
                                              <p:pRg st="4" end="4"/>
                                            </p:txEl>
                                          </p:spTgt>
                                        </p:tgtEl>
                                        <p:attrNameLst>
                                          <p:attrName>ppt_x</p:attrName>
                                        </p:attrNameLst>
                                      </p:cBhvr>
                                      <p:tavLst>
                                        <p:tav tm="0">
                                          <p:val>
                                            <p:strVal val="0-#ppt_w/2"/>
                                          </p:val>
                                        </p:tav>
                                        <p:tav tm="100000">
                                          <p:val>
                                            <p:strVal val="#ppt_x"/>
                                          </p:val>
                                        </p:tav>
                                      </p:tavLst>
                                    </p:anim>
                                    <p:anim calcmode="lin" valueType="num">
                                      <p:cBhvr additive="base">
                                        <p:cTn id="26" dur="2000" fill="hold"/>
                                        <p:tgtEl>
                                          <p:spTgt spid="1796099">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a:t>
            </a:r>
            <a:endParaRPr lang="en-US" dirty="0"/>
          </a:p>
        </p:txBody>
      </p:sp>
      <p:sp>
        <p:nvSpPr>
          <p:cNvPr id="3" name="Content Placeholder 2"/>
          <p:cNvSpPr>
            <a:spLocks noGrp="1"/>
          </p:cNvSpPr>
          <p:nvPr>
            <p:ph sz="quarter" idx="1"/>
          </p:nvPr>
        </p:nvSpPr>
        <p:spPr/>
        <p:txBody>
          <a:bodyPr/>
          <a:lstStyle/>
          <a:p>
            <a:r>
              <a:rPr lang="en-US" dirty="0" smtClean="0"/>
              <a:t>John’s dad had diabetes and kidney failure. He wants to learn the risk factors for kidney disease.  Which of the following describe those at increased risk for kidney disease?</a:t>
            </a:r>
          </a:p>
          <a:p>
            <a:pPr marL="274320" lvl="1" indent="0">
              <a:buNone/>
            </a:pPr>
            <a:r>
              <a:rPr lang="en-US" dirty="0"/>
              <a:t>	</a:t>
            </a:r>
            <a:r>
              <a:rPr lang="en-US" dirty="0" smtClean="0"/>
              <a:t>A. Excessive alcohol intake and daily Tylenol</a:t>
            </a:r>
          </a:p>
          <a:p>
            <a:pPr marL="274320" lvl="1" indent="0">
              <a:buNone/>
            </a:pPr>
            <a:r>
              <a:rPr lang="en-US" dirty="0"/>
              <a:t>	</a:t>
            </a:r>
            <a:r>
              <a:rPr lang="en-US" dirty="0" smtClean="0"/>
              <a:t>B. Family history of kidney disease, smoking</a:t>
            </a:r>
          </a:p>
          <a:p>
            <a:pPr marL="274320" lvl="1" indent="0">
              <a:buNone/>
            </a:pPr>
            <a:r>
              <a:rPr lang="en-US" dirty="0"/>
              <a:t>	</a:t>
            </a:r>
            <a:r>
              <a:rPr lang="en-US" dirty="0" smtClean="0"/>
              <a:t>C. High protein diet and excessive trans-fat intake</a:t>
            </a:r>
          </a:p>
          <a:p>
            <a:pPr marL="274320" lvl="1" indent="0">
              <a:buNone/>
            </a:pPr>
            <a:r>
              <a:rPr lang="en-US" dirty="0"/>
              <a:t>	</a:t>
            </a:r>
            <a:r>
              <a:rPr lang="en-US" dirty="0" smtClean="0"/>
              <a:t>D. Diet high in processed foods and sodium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5277335"/>
            <a:ext cx="1609165" cy="962264"/>
          </a:xfrm>
          <a:prstGeom prst="rect">
            <a:avLst/>
          </a:prstGeom>
        </p:spPr>
      </p:pic>
    </p:spTree>
    <p:custDataLst>
      <p:tags r:id="rId1"/>
    </p:custDataLst>
    <p:extLst>
      <p:ext uri="{BB962C8B-B14F-4D97-AF65-F5344CB8AC3E}">
        <p14:creationId xmlns:p14="http://schemas.microsoft.com/office/powerpoint/2010/main" val="2279842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194" name="Rectangle 2"/>
          <p:cNvSpPr>
            <a:spLocks noGrp="1" noChangeArrowheads="1"/>
          </p:cNvSpPr>
          <p:nvPr>
            <p:ph type="title"/>
          </p:nvPr>
        </p:nvSpPr>
        <p:spPr/>
        <p:txBody>
          <a:bodyPr/>
          <a:lstStyle/>
          <a:p>
            <a:pPr eaLnBrk="1" hangingPunct="1">
              <a:defRPr/>
            </a:pPr>
            <a:r>
              <a:rPr lang="en-US" smtClean="0"/>
              <a:t>Kidney Physiology</a:t>
            </a:r>
          </a:p>
        </p:txBody>
      </p:sp>
      <p:sp>
        <p:nvSpPr>
          <p:cNvPr id="136195" name="Rectangle 3"/>
          <p:cNvSpPr>
            <a:spLocks noGrp="1" noChangeArrowheads="1"/>
          </p:cNvSpPr>
          <p:nvPr>
            <p:ph type="body" idx="1"/>
          </p:nvPr>
        </p:nvSpPr>
        <p:spPr>
          <a:xfrm>
            <a:off x="457200" y="1371600"/>
            <a:ext cx="8382000" cy="5029200"/>
          </a:xfrm>
        </p:spPr>
        <p:txBody>
          <a:bodyPr>
            <a:normAutofit/>
          </a:bodyPr>
          <a:lstStyle/>
          <a:p>
            <a:pPr eaLnBrk="1" hangingPunct="1"/>
            <a:r>
              <a:rPr lang="en-US" dirty="0"/>
              <a:t>S</a:t>
            </a:r>
            <a:r>
              <a:rPr lang="en-US" dirty="0" smtClean="0"/>
              <a:t>ize and shape of Idaho potato - retroperitoneal</a:t>
            </a:r>
          </a:p>
          <a:p>
            <a:pPr eaLnBrk="1" hangingPunct="1"/>
            <a:r>
              <a:rPr lang="en-US" dirty="0" smtClean="0"/>
              <a:t>Filter entire blood volume every 30 minutes</a:t>
            </a:r>
          </a:p>
          <a:p>
            <a:pPr eaLnBrk="1" hangingPunct="1"/>
            <a:r>
              <a:rPr lang="en-US" dirty="0" smtClean="0"/>
              <a:t>excretory organ:</a:t>
            </a:r>
          </a:p>
          <a:p>
            <a:pPr lvl="1" eaLnBrk="1" hangingPunct="1"/>
            <a:r>
              <a:rPr lang="en-US" dirty="0" smtClean="0"/>
              <a:t>removes water, urea, waste</a:t>
            </a:r>
          </a:p>
          <a:p>
            <a:pPr lvl="1" eaLnBrk="1" hangingPunct="1"/>
            <a:r>
              <a:rPr lang="en-US" dirty="0" smtClean="0"/>
              <a:t>maintains blood volume</a:t>
            </a:r>
          </a:p>
          <a:p>
            <a:pPr lvl="1" eaLnBrk="1" hangingPunct="1"/>
            <a:r>
              <a:rPr lang="en-US" dirty="0" smtClean="0"/>
              <a:t>acid base balance and </a:t>
            </a:r>
            <a:r>
              <a:rPr lang="en-US" dirty="0" err="1" smtClean="0"/>
              <a:t>lytes</a:t>
            </a:r>
            <a:endParaRPr lang="en-US" dirty="0" smtClean="0"/>
          </a:p>
          <a:p>
            <a:pPr lvl="1" eaLnBrk="1" hangingPunct="1"/>
            <a:r>
              <a:rPr lang="en-US" dirty="0" smtClean="0"/>
              <a:t>regulates B/P</a:t>
            </a:r>
          </a:p>
          <a:p>
            <a:pPr lvl="1" eaLnBrk="1" hangingPunct="1"/>
            <a:r>
              <a:rPr lang="en-US" dirty="0" smtClean="0"/>
              <a:t>synthesizes erythropoietin – RBC</a:t>
            </a:r>
          </a:p>
          <a:p>
            <a:pPr lvl="1" eaLnBrk="1" hangingPunct="1"/>
            <a:r>
              <a:rPr lang="en-US" dirty="0" smtClean="0"/>
              <a:t>Maintains calcium /phosphorus levels, activates vitamin D – helps absorb calcium</a:t>
            </a:r>
          </a:p>
        </p:txBody>
      </p:sp>
      <p:pic>
        <p:nvPicPr>
          <p:cNvPr id="1800196" name="Picture 4" descr="mixkn0mm[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2971800"/>
            <a:ext cx="172450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1920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mph" presetSubtype="0" fill="hold" nodeType="clickEffect">
                                  <p:stCondLst>
                                    <p:cond delay="0"/>
                                  </p:stCondLst>
                                  <p:childTnLst>
                                    <p:animClr clrSpc="rgb" dir="cw">
                                      <p:cBhvr override="childStyle">
                                        <p:cTn id="6" dur="1900" fill="hold">
                                          <p:stCondLst>
                                            <p:cond delay="100"/>
                                          </p:stCondLst>
                                        </p:cTn>
                                        <p:tgtEl>
                                          <p:spTgt spid="1800196"/>
                                        </p:tgtEl>
                                        <p:attrNameLst>
                                          <p:attrName>style.color</p:attrName>
                                        </p:attrNameLst>
                                      </p:cBhvr>
                                      <p:to>
                                        <a:schemeClr val="accent2"/>
                                      </p:to>
                                    </p:animClr>
                                    <p:animClr clrSpc="rgb" dir="cw">
                                      <p:cBhvr>
                                        <p:cTn id="7" dur="1900" fill="hold">
                                          <p:stCondLst>
                                            <p:cond delay="100"/>
                                          </p:stCondLst>
                                        </p:cTn>
                                        <p:tgtEl>
                                          <p:spTgt spid="1800196"/>
                                        </p:tgtEl>
                                        <p:attrNameLst>
                                          <p:attrName>fillColor</p:attrName>
                                        </p:attrNameLst>
                                      </p:cBhvr>
                                      <p:to>
                                        <a:schemeClr val="accent2"/>
                                      </p:to>
                                    </p:animClr>
                                    <p:set>
                                      <p:cBhvr>
                                        <p:cTn id="8" dur="1900" fill="hold">
                                          <p:stCondLst>
                                            <p:cond delay="100"/>
                                          </p:stCondLst>
                                        </p:cTn>
                                        <p:tgtEl>
                                          <p:spTgt spid="1800196"/>
                                        </p:tgtEl>
                                        <p:attrNameLst>
                                          <p:attrName>fill.type</p:attrName>
                                        </p:attrNameLst>
                                      </p:cBhvr>
                                      <p:to>
                                        <p:strVal val="solid"/>
                                      </p:to>
                                    </p:set>
                                    <p:set>
                                      <p:cBhvr>
                                        <p:cTn id="9" dur="1900" fill="hold">
                                          <p:stCondLst>
                                            <p:cond delay="100"/>
                                          </p:stCondLst>
                                        </p:cTn>
                                        <p:tgtEl>
                                          <p:spTgt spid="1800196"/>
                                        </p:tgtEl>
                                        <p:attrNameLst>
                                          <p:attrName>fill.on</p:attrName>
                                        </p:attrNameLst>
                                      </p:cBhvr>
                                      <p:to>
                                        <p:strVal val="true"/>
                                      </p:to>
                                    </p:set>
                                    <p:animScale>
                                      <p:cBhvr>
                                        <p:cTn id="10" dur="200" fill="hold">
                                          <p:stCondLst>
                                            <p:cond delay="0"/>
                                          </p:stCondLst>
                                        </p:cTn>
                                        <p:tgtEl>
                                          <p:spTgt spid="1800196"/>
                                        </p:tgtEl>
                                      </p:cBhvr>
                                      <p:from x="100000" y="100000"/>
                                      <p:to x="100000" y="5000"/>
                                    </p:animScale>
                                    <p:animScale>
                                      <p:cBhvr>
                                        <p:cTn id="11" dur="200" fill="hold">
                                          <p:stCondLst>
                                            <p:cond delay="200"/>
                                          </p:stCondLst>
                                        </p:cTn>
                                        <p:tgtEl>
                                          <p:spTgt spid="1800196"/>
                                        </p:tgtEl>
                                      </p:cBhvr>
                                      <p:from x="100000" y="5000"/>
                                      <p:to x="120000" y="150000"/>
                                    </p:animScale>
                                    <p:animScale>
                                      <p:cBhvr>
                                        <p:cTn id="12" dur="600" fill="hold">
                                          <p:stCondLst>
                                            <p:cond delay="1400"/>
                                          </p:stCondLst>
                                        </p:cTn>
                                        <p:tgtEl>
                                          <p:spTgt spid="1800196"/>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Factors	of Kidney Disease</a:t>
            </a:r>
            <a:endParaRPr lang="en-US" dirty="0"/>
          </a:p>
        </p:txBody>
      </p:sp>
      <p:sp>
        <p:nvSpPr>
          <p:cNvPr id="3" name="Text Placeholder 2"/>
          <p:cNvSpPr>
            <a:spLocks noGrp="1"/>
          </p:cNvSpPr>
          <p:nvPr>
            <p:ph type="body" sz="half" idx="1"/>
          </p:nvPr>
        </p:nvSpPr>
        <p:spPr/>
        <p:txBody>
          <a:bodyPr/>
          <a:lstStyle/>
          <a:p>
            <a:r>
              <a:rPr lang="en-US" dirty="0" smtClean="0"/>
              <a:t>2 leading risk factors: Hypertension and hyperglycemia </a:t>
            </a:r>
            <a:endParaRPr lang="en-US" dirty="0"/>
          </a:p>
          <a:p>
            <a:r>
              <a:rPr lang="en-US" dirty="0" smtClean="0"/>
              <a:t>Other risk factors:</a:t>
            </a:r>
          </a:p>
          <a:p>
            <a:pPr lvl="1"/>
            <a:r>
              <a:rPr lang="en-US" dirty="0" smtClean="0"/>
              <a:t>Kidney stones, obesity, smoking and CV disease</a:t>
            </a:r>
          </a:p>
          <a:p>
            <a:pPr lvl="1"/>
            <a:r>
              <a:rPr lang="en-US" dirty="0" smtClean="0"/>
              <a:t>Family history of kidney disease and age 60 or older</a:t>
            </a:r>
          </a:p>
        </p:txBody>
      </p:sp>
      <p:sp>
        <p:nvSpPr>
          <p:cNvPr id="4" name="Content Placeholder 3"/>
          <p:cNvSpPr>
            <a:spLocks noGrp="1"/>
          </p:cNvSpPr>
          <p:nvPr>
            <p:ph sz="half" idx="2"/>
          </p:nvPr>
        </p:nvSpPr>
        <p:spPr/>
        <p:txBody>
          <a:bodyPr/>
          <a:lstStyle/>
          <a:p>
            <a:r>
              <a:rPr lang="en-US" dirty="0" smtClean="0"/>
              <a:t>Kidney disease often has no symptoms, can undetected until very late</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733800"/>
            <a:ext cx="1762125" cy="2819400"/>
          </a:xfrm>
          <a:prstGeom prst="rect">
            <a:avLst/>
          </a:prstGeom>
        </p:spPr>
      </p:pic>
    </p:spTree>
    <p:custDataLst>
      <p:tags r:id="rId1"/>
    </p:custDataLst>
    <p:extLst>
      <p:ext uri="{BB962C8B-B14F-4D97-AF65-F5344CB8AC3E}">
        <p14:creationId xmlns:p14="http://schemas.microsoft.com/office/powerpoint/2010/main" val="3134325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Cost, Terms</a:t>
            </a:r>
            <a:endParaRPr lang="en-US" dirty="0"/>
          </a:p>
        </p:txBody>
      </p:sp>
      <p:sp>
        <p:nvSpPr>
          <p:cNvPr id="3" name="Content Placeholder 2"/>
          <p:cNvSpPr>
            <a:spLocks noGrp="1"/>
          </p:cNvSpPr>
          <p:nvPr>
            <p:ph sz="quarter" idx="1"/>
          </p:nvPr>
        </p:nvSpPr>
        <p:spPr>
          <a:xfrm>
            <a:off x="457200" y="1219200"/>
            <a:ext cx="5122912" cy="4937760"/>
          </a:xfrm>
        </p:spPr>
        <p:txBody>
          <a:bodyPr>
            <a:normAutofit fontScale="92500"/>
          </a:bodyPr>
          <a:lstStyle/>
          <a:p>
            <a:r>
              <a:rPr lang="en-US" dirty="0" smtClean="0"/>
              <a:t>1</a:t>
            </a:r>
            <a:r>
              <a:rPr lang="en-US" baseline="30000" dirty="0" smtClean="0"/>
              <a:t>st</a:t>
            </a:r>
            <a:r>
              <a:rPr lang="en-US" dirty="0" smtClean="0"/>
              <a:t> step – FDA approved. Will take time to produce, market and distribute</a:t>
            </a:r>
          </a:p>
          <a:p>
            <a:r>
              <a:rPr lang="en-US" dirty="0" smtClean="0"/>
              <a:t>Pricing –similar pricing  as pens </a:t>
            </a:r>
            <a:r>
              <a:rPr lang="en-US" dirty="0"/>
              <a:t>~</a:t>
            </a:r>
            <a:r>
              <a:rPr lang="en-US" dirty="0" smtClean="0"/>
              <a:t> $300 a month</a:t>
            </a:r>
          </a:p>
          <a:p>
            <a:r>
              <a:rPr lang="en-US" dirty="0" err="1" smtClean="0"/>
              <a:t>Afrezza</a:t>
            </a:r>
            <a:r>
              <a:rPr lang="en-US" dirty="0" smtClean="0"/>
              <a:t> is regular human insulin in powder form using </a:t>
            </a:r>
            <a:r>
              <a:rPr lang="en-US" dirty="0" err="1" smtClean="0"/>
              <a:t>Technosphere</a:t>
            </a:r>
            <a:r>
              <a:rPr lang="en-US" dirty="0" smtClean="0"/>
              <a:t> technology. </a:t>
            </a:r>
          </a:p>
          <a:p>
            <a:r>
              <a:rPr lang="en-US" dirty="0" smtClean="0"/>
              <a:t>Referred to as TI in papers – “</a:t>
            </a:r>
            <a:r>
              <a:rPr lang="en-US" dirty="0" err="1" smtClean="0"/>
              <a:t>Technosphere</a:t>
            </a:r>
            <a:r>
              <a:rPr lang="en-US" dirty="0" smtClean="0"/>
              <a:t> Insulin”</a:t>
            </a:r>
          </a:p>
          <a:p>
            <a:endParaRPr lang="en-US" dirty="0"/>
          </a:p>
        </p:txBody>
      </p:sp>
      <p:pic>
        <p:nvPicPr>
          <p:cNvPr id="4" name="Picture 3"/>
          <p:cNvPicPr>
            <a:picLocks noChangeAspect="1"/>
          </p:cNvPicPr>
          <p:nvPr/>
        </p:nvPicPr>
        <p:blipFill>
          <a:blip r:embed="rId3"/>
          <a:stretch>
            <a:fillRect/>
          </a:stretch>
        </p:blipFill>
        <p:spPr>
          <a:xfrm>
            <a:off x="5325664" y="2978264"/>
            <a:ext cx="3361136" cy="3151634"/>
          </a:xfrm>
          <a:prstGeom prst="rect">
            <a:avLst/>
          </a:prstGeom>
        </p:spPr>
      </p:pic>
      <p:pic>
        <p:nvPicPr>
          <p:cNvPr id="5" name="Picture 4"/>
          <p:cNvPicPr>
            <a:picLocks noChangeAspect="1"/>
          </p:cNvPicPr>
          <p:nvPr/>
        </p:nvPicPr>
        <p:blipFill>
          <a:blip r:embed="rId4"/>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348473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122" name="Rectangle 2"/>
          <p:cNvSpPr>
            <a:spLocks noGrp="1" noChangeArrowheads="1"/>
          </p:cNvSpPr>
          <p:nvPr>
            <p:ph type="title"/>
          </p:nvPr>
        </p:nvSpPr>
        <p:spPr>
          <a:xfrm>
            <a:off x="533400" y="290513"/>
            <a:ext cx="8153400" cy="838200"/>
          </a:xfrm>
        </p:spPr>
        <p:txBody>
          <a:bodyPr>
            <a:normAutofit/>
          </a:bodyPr>
          <a:lstStyle/>
          <a:p>
            <a:pPr eaLnBrk="1" hangingPunct="1">
              <a:defRPr/>
            </a:pPr>
            <a:r>
              <a:rPr lang="en-US" dirty="0" smtClean="0"/>
              <a:t>Diabetic Nephropathy</a:t>
            </a:r>
            <a:endParaRPr lang="en-US" sz="4000" dirty="0" smtClean="0"/>
          </a:p>
        </p:txBody>
      </p:sp>
      <p:sp>
        <p:nvSpPr>
          <p:cNvPr id="1797124" name="Rectangle 4"/>
          <p:cNvSpPr>
            <a:spLocks noChangeArrowheads="1"/>
          </p:cNvSpPr>
          <p:nvPr/>
        </p:nvSpPr>
        <p:spPr bwMode="auto">
          <a:xfrm>
            <a:off x="304800" y="1295400"/>
            <a:ext cx="4724400" cy="5334000"/>
          </a:xfrm>
          <a:prstGeom prst="rect">
            <a:avLst/>
          </a:prstGeom>
          <a:noFill/>
          <a:ln w="12700">
            <a:noFill/>
            <a:miter lim="800000"/>
            <a:headEnd/>
            <a:tailEnd/>
          </a:ln>
          <a:effectLst/>
        </p:spPr>
        <p:txBody>
          <a:bodyPr/>
          <a:lstStyle/>
          <a:p>
            <a:pPr marL="342900" indent="-342900" eaLnBrk="1" hangingPunct="1">
              <a:spcBef>
                <a:spcPts val="500"/>
              </a:spcBef>
              <a:spcAft>
                <a:spcPts val="500"/>
              </a:spcAft>
              <a:buClr>
                <a:srgbClr val="FFFF00"/>
              </a:buClr>
              <a:buSzPct val="65000"/>
              <a:buFont typeface="Marlett" pitchFamily="2" charset="2"/>
              <a:buChar char="h"/>
              <a:defRPr/>
            </a:pPr>
            <a:r>
              <a:rPr lang="en-US" sz="2400" dirty="0" smtClean="0">
                <a:latin typeface="Arial" charset="0"/>
              </a:rPr>
              <a:t>Most new </a:t>
            </a:r>
            <a:r>
              <a:rPr lang="en-US" sz="2400" dirty="0">
                <a:latin typeface="Arial" charset="0"/>
              </a:rPr>
              <a:t>cases of Chronic Kidney Disease </a:t>
            </a:r>
            <a:r>
              <a:rPr lang="en-US" sz="2400" b="1" dirty="0">
                <a:latin typeface="Arial" charset="0"/>
              </a:rPr>
              <a:t>(CKD)</a:t>
            </a:r>
            <a:r>
              <a:rPr lang="en-US" sz="2400" dirty="0">
                <a:latin typeface="Arial" charset="0"/>
              </a:rPr>
              <a:t> are attributed to diabetes. </a:t>
            </a:r>
          </a:p>
          <a:p>
            <a:pPr marL="342900" indent="-342900" eaLnBrk="1" hangingPunct="1">
              <a:spcBef>
                <a:spcPts val="500"/>
              </a:spcBef>
              <a:spcAft>
                <a:spcPts val="500"/>
              </a:spcAft>
              <a:buClr>
                <a:srgbClr val="FFFF00"/>
              </a:buClr>
              <a:buSzPct val="65000"/>
              <a:buFont typeface="Marlett" pitchFamily="2" charset="2"/>
              <a:buChar char="h"/>
              <a:defRPr/>
            </a:pPr>
            <a:r>
              <a:rPr lang="en-US" sz="2400" dirty="0" smtClean="0">
                <a:latin typeface="Arial" charset="0"/>
              </a:rPr>
              <a:t>220,000 people in US have kidney failure due to diabetes (2013)</a:t>
            </a:r>
            <a:endParaRPr lang="en-US" sz="2400" dirty="0">
              <a:latin typeface="Arial" charset="0"/>
            </a:endParaRPr>
          </a:p>
          <a:p>
            <a:pPr marL="342900" indent="-342900" eaLnBrk="1" hangingPunct="1">
              <a:spcBef>
                <a:spcPct val="20000"/>
              </a:spcBef>
              <a:buClr>
                <a:srgbClr val="FFFF00"/>
              </a:buClr>
              <a:buSzPct val="65000"/>
              <a:buFont typeface="Marlett" pitchFamily="2" charset="2"/>
              <a:buChar char="h"/>
              <a:defRPr/>
            </a:pPr>
            <a:r>
              <a:rPr lang="en-US" sz="2400" dirty="0">
                <a:latin typeface="Arial" charset="0"/>
              </a:rPr>
              <a:t>Minorities experience higher than average rates of nephropathy and kidney disease</a:t>
            </a:r>
            <a:endParaRPr lang="en-US" sz="2400" dirty="0">
              <a:solidFill>
                <a:srgbClr val="000000"/>
              </a:solidFill>
              <a:latin typeface="Arial" charset="0"/>
            </a:endParaRPr>
          </a:p>
          <a:p>
            <a:pPr marL="342900" indent="-342900" eaLnBrk="1" hangingPunct="1">
              <a:spcBef>
                <a:spcPct val="20000"/>
              </a:spcBef>
              <a:buClr>
                <a:schemeClr val="tx2"/>
              </a:buClr>
              <a:buSzPct val="65000"/>
              <a:buFont typeface="Wingdings" pitchFamily="2" charset="2"/>
              <a:buBlip>
                <a:blip r:embed="rId4"/>
              </a:buBlip>
              <a:defRPr/>
            </a:pPr>
            <a:endParaRPr lang="en-US" sz="2400" dirty="0">
              <a:latin typeface="Arial" charset="0"/>
            </a:endParaRPr>
          </a:p>
        </p:txBody>
      </p:sp>
      <p:pic>
        <p:nvPicPr>
          <p:cNvPr id="2" name="Picture 1"/>
          <p:cNvPicPr>
            <a:picLocks noChangeAspect="1"/>
          </p:cNvPicPr>
          <p:nvPr/>
        </p:nvPicPr>
        <p:blipFill>
          <a:blip r:embed="rId5"/>
          <a:stretch>
            <a:fillRect/>
          </a:stretch>
        </p:blipFill>
        <p:spPr>
          <a:xfrm>
            <a:off x="5181600" y="1268083"/>
            <a:ext cx="3380894" cy="4773772"/>
          </a:xfrm>
          <a:prstGeom prst="rect">
            <a:avLst/>
          </a:prstGeom>
        </p:spPr>
      </p:pic>
    </p:spTree>
    <p:custDataLst>
      <p:tags r:id="rId1"/>
    </p:custDataLst>
    <p:extLst>
      <p:ext uri="{BB962C8B-B14F-4D97-AF65-F5344CB8AC3E}">
        <p14:creationId xmlns:p14="http://schemas.microsoft.com/office/powerpoint/2010/main" val="355539813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9170" name="Rectangle 2"/>
          <p:cNvSpPr>
            <a:spLocks noGrp="1" noChangeArrowheads="1"/>
          </p:cNvSpPr>
          <p:nvPr>
            <p:ph type="title"/>
          </p:nvPr>
        </p:nvSpPr>
        <p:spPr>
          <a:xfrm>
            <a:off x="457200" y="152400"/>
            <a:ext cx="8229600" cy="1371600"/>
          </a:xfrm>
        </p:spPr>
        <p:txBody>
          <a:bodyPr>
            <a:normAutofit fontScale="90000"/>
          </a:bodyPr>
          <a:lstStyle/>
          <a:p>
            <a:pPr eaLnBrk="1" hangingPunct="1">
              <a:defRPr/>
            </a:pPr>
            <a:r>
              <a:rPr lang="en-US" dirty="0" smtClean="0"/>
              <a:t>Diabetes and Chronic Kidney Disease (CKD) Considerations</a:t>
            </a:r>
          </a:p>
        </p:txBody>
      </p:sp>
      <p:sp>
        <p:nvSpPr>
          <p:cNvPr id="1799171" name="Rectangle 3"/>
          <p:cNvSpPr>
            <a:spLocks noGrp="1" noChangeArrowheads="1"/>
          </p:cNvSpPr>
          <p:nvPr>
            <p:ph type="body" idx="1"/>
          </p:nvPr>
        </p:nvSpPr>
        <p:spPr>
          <a:xfrm>
            <a:off x="457200" y="1676400"/>
            <a:ext cx="5715000" cy="4572000"/>
          </a:xfrm>
        </p:spPr>
        <p:txBody>
          <a:bodyPr>
            <a:normAutofit lnSpcReduction="10000"/>
          </a:bodyPr>
          <a:lstStyle/>
          <a:p>
            <a:pPr eaLnBrk="1" hangingPunct="1"/>
            <a:r>
              <a:rPr lang="en-US" sz="2800" dirty="0" smtClean="0"/>
              <a:t>CVD leading cause of death in CKD</a:t>
            </a:r>
          </a:p>
          <a:p>
            <a:pPr lvl="1" eaLnBrk="1" hangingPunct="1"/>
            <a:r>
              <a:rPr lang="en-US" sz="2400" dirty="0" err="1" smtClean="0"/>
              <a:t>microalbuminuria</a:t>
            </a:r>
            <a:r>
              <a:rPr lang="en-US" sz="2400" dirty="0" smtClean="0"/>
              <a:t> = increased risk of CVD</a:t>
            </a:r>
          </a:p>
          <a:p>
            <a:pPr eaLnBrk="1" hangingPunct="1"/>
            <a:r>
              <a:rPr lang="en-US" sz="2800" dirty="0" smtClean="0"/>
              <a:t>1/4 to 1/3 of insulin cleared by kidney</a:t>
            </a:r>
          </a:p>
          <a:p>
            <a:pPr eaLnBrk="1" hangingPunct="1"/>
            <a:r>
              <a:rPr lang="en-US" sz="2800" dirty="0" smtClean="0"/>
              <a:t>renal retinal syndrome</a:t>
            </a:r>
          </a:p>
          <a:p>
            <a:pPr eaLnBrk="1" hangingPunct="1"/>
            <a:r>
              <a:rPr lang="en-US" sz="2800" dirty="0" smtClean="0"/>
              <a:t>70 - 80% of people with </a:t>
            </a:r>
            <a:r>
              <a:rPr lang="en-US" sz="2800" dirty="0" err="1" smtClean="0"/>
              <a:t>diabetse</a:t>
            </a:r>
            <a:r>
              <a:rPr lang="en-US" sz="2800" dirty="0" smtClean="0"/>
              <a:t> DON’T get kidney disease  </a:t>
            </a:r>
          </a:p>
          <a:p>
            <a:pPr eaLnBrk="1" hangingPunct="1"/>
            <a:r>
              <a:rPr lang="en-US" sz="2800" dirty="0"/>
              <a:t>E</a:t>
            </a:r>
            <a:r>
              <a:rPr lang="en-US" sz="2800" dirty="0" smtClean="0"/>
              <a:t>arly and aggressive intervention crucial</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1676400"/>
            <a:ext cx="2819400" cy="2114550"/>
          </a:xfrm>
          <a:prstGeom prst="rect">
            <a:avLst/>
          </a:prstGeom>
        </p:spPr>
      </p:pic>
    </p:spTree>
    <p:custDataLst>
      <p:tags r:id="rId1"/>
    </p:custDataLst>
    <p:extLst>
      <p:ext uri="{BB962C8B-B14F-4D97-AF65-F5344CB8AC3E}">
        <p14:creationId xmlns:p14="http://schemas.microsoft.com/office/powerpoint/2010/main" val="297499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afterEffect">
                                  <p:stCondLst>
                                    <p:cond delay="0"/>
                                  </p:stCondLst>
                                  <p:childTnLst>
                                    <p:set>
                                      <p:cBhvr>
                                        <p:cTn id="6" dur="1" fill="hold">
                                          <p:stCondLst>
                                            <p:cond delay="0"/>
                                          </p:stCondLst>
                                        </p:cTn>
                                        <p:tgtEl>
                                          <p:spTgt spid="1799171">
                                            <p:txEl>
                                              <p:pRg st="2" end="2"/>
                                            </p:txEl>
                                          </p:spTgt>
                                        </p:tgtEl>
                                        <p:attrNameLst>
                                          <p:attrName>style.visibility</p:attrName>
                                        </p:attrNameLst>
                                      </p:cBhvr>
                                      <p:to>
                                        <p:strVal val="visible"/>
                                      </p:to>
                                    </p:set>
                                    <p:anim calcmode="lin" valueType="num">
                                      <p:cBhvr additive="base">
                                        <p:cTn id="7" dur="2000" fill="hold"/>
                                        <p:tgtEl>
                                          <p:spTgt spid="1799171">
                                            <p:txEl>
                                              <p:pRg st="2" end="2"/>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799171">
                                            <p:txEl>
                                              <p:pRg st="2" end="2"/>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9" fill="hold" nodeType="afterEffect">
                                  <p:stCondLst>
                                    <p:cond delay="0"/>
                                  </p:stCondLst>
                                  <p:childTnLst>
                                    <p:set>
                                      <p:cBhvr>
                                        <p:cTn id="11" dur="1" fill="hold">
                                          <p:stCondLst>
                                            <p:cond delay="0"/>
                                          </p:stCondLst>
                                        </p:cTn>
                                        <p:tgtEl>
                                          <p:spTgt spid="1799171">
                                            <p:txEl>
                                              <p:pRg st="0" end="0"/>
                                            </p:txEl>
                                          </p:spTgt>
                                        </p:tgtEl>
                                        <p:attrNameLst>
                                          <p:attrName>style.visibility</p:attrName>
                                        </p:attrNameLst>
                                      </p:cBhvr>
                                      <p:to>
                                        <p:strVal val="visible"/>
                                      </p:to>
                                    </p:set>
                                    <p:anim calcmode="lin" valueType="num">
                                      <p:cBhvr additive="base">
                                        <p:cTn id="12" dur="2000" fill="hold"/>
                                        <p:tgtEl>
                                          <p:spTgt spid="1799171">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1799171">
                                            <p:txEl>
                                              <p:pRg st="0" end="0"/>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4000"/>
                            </p:stCondLst>
                            <p:childTnLst>
                              <p:par>
                                <p:cTn id="15" presetID="2" presetClass="entr" presetSubtype="9" fill="hold" nodeType="afterEffect">
                                  <p:stCondLst>
                                    <p:cond delay="0"/>
                                  </p:stCondLst>
                                  <p:childTnLst>
                                    <p:set>
                                      <p:cBhvr>
                                        <p:cTn id="16" dur="1" fill="hold">
                                          <p:stCondLst>
                                            <p:cond delay="0"/>
                                          </p:stCondLst>
                                        </p:cTn>
                                        <p:tgtEl>
                                          <p:spTgt spid="1799171">
                                            <p:txEl>
                                              <p:pRg st="3" end="3"/>
                                            </p:txEl>
                                          </p:spTgt>
                                        </p:tgtEl>
                                        <p:attrNameLst>
                                          <p:attrName>style.visibility</p:attrName>
                                        </p:attrNameLst>
                                      </p:cBhvr>
                                      <p:to>
                                        <p:strVal val="visible"/>
                                      </p:to>
                                    </p:set>
                                    <p:anim calcmode="lin" valueType="num">
                                      <p:cBhvr additive="base">
                                        <p:cTn id="17" dur="2000" fill="hold"/>
                                        <p:tgtEl>
                                          <p:spTgt spid="1799171">
                                            <p:txEl>
                                              <p:pRg st="3" end="3"/>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1799171">
                                            <p:txEl>
                                              <p:pRg st="3" end="3"/>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6000"/>
                            </p:stCondLst>
                            <p:childTnLst>
                              <p:par>
                                <p:cTn id="20" presetID="2" presetClass="entr" presetSubtype="9" fill="hold" nodeType="afterEffect">
                                  <p:stCondLst>
                                    <p:cond delay="0"/>
                                  </p:stCondLst>
                                  <p:childTnLst>
                                    <p:set>
                                      <p:cBhvr>
                                        <p:cTn id="21" dur="1" fill="hold">
                                          <p:stCondLst>
                                            <p:cond delay="0"/>
                                          </p:stCondLst>
                                        </p:cTn>
                                        <p:tgtEl>
                                          <p:spTgt spid="1799171">
                                            <p:txEl>
                                              <p:pRg st="1" end="1"/>
                                            </p:txEl>
                                          </p:spTgt>
                                        </p:tgtEl>
                                        <p:attrNameLst>
                                          <p:attrName>style.visibility</p:attrName>
                                        </p:attrNameLst>
                                      </p:cBhvr>
                                      <p:to>
                                        <p:strVal val="visible"/>
                                      </p:to>
                                    </p:set>
                                    <p:anim calcmode="lin" valueType="num">
                                      <p:cBhvr additive="base">
                                        <p:cTn id="22" dur="2000" fill="hold"/>
                                        <p:tgtEl>
                                          <p:spTgt spid="1799171">
                                            <p:txEl>
                                              <p:pRg st="1" end="1"/>
                                            </p:txEl>
                                          </p:spTgt>
                                        </p:tgtEl>
                                        <p:attrNameLst>
                                          <p:attrName>ppt_x</p:attrName>
                                        </p:attrNameLst>
                                      </p:cBhvr>
                                      <p:tavLst>
                                        <p:tav tm="0">
                                          <p:val>
                                            <p:strVal val="0-#ppt_w/2"/>
                                          </p:val>
                                        </p:tav>
                                        <p:tav tm="100000">
                                          <p:val>
                                            <p:strVal val="#ppt_x"/>
                                          </p:val>
                                        </p:tav>
                                      </p:tavLst>
                                    </p:anim>
                                    <p:anim calcmode="lin" valueType="num">
                                      <p:cBhvr additive="base">
                                        <p:cTn id="23" dur="2000" fill="hold"/>
                                        <p:tgtEl>
                                          <p:spTgt spid="1799171">
                                            <p:txEl>
                                              <p:pRg st="1" end="1"/>
                                            </p:txEl>
                                          </p:spTgt>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8000"/>
                            </p:stCondLst>
                            <p:childTnLst>
                              <p:par>
                                <p:cTn id="25" presetID="2" presetClass="entr" presetSubtype="9" fill="hold" nodeType="afterEffect">
                                  <p:stCondLst>
                                    <p:cond delay="0"/>
                                  </p:stCondLst>
                                  <p:childTnLst>
                                    <p:set>
                                      <p:cBhvr>
                                        <p:cTn id="26" dur="1" fill="hold">
                                          <p:stCondLst>
                                            <p:cond delay="0"/>
                                          </p:stCondLst>
                                        </p:cTn>
                                        <p:tgtEl>
                                          <p:spTgt spid="1799171">
                                            <p:txEl>
                                              <p:pRg st="4" end="4"/>
                                            </p:txEl>
                                          </p:spTgt>
                                        </p:tgtEl>
                                        <p:attrNameLst>
                                          <p:attrName>style.visibility</p:attrName>
                                        </p:attrNameLst>
                                      </p:cBhvr>
                                      <p:to>
                                        <p:strVal val="visible"/>
                                      </p:to>
                                    </p:set>
                                    <p:anim calcmode="lin" valueType="num">
                                      <p:cBhvr additive="base">
                                        <p:cTn id="27" dur="2000" fill="hold"/>
                                        <p:tgtEl>
                                          <p:spTgt spid="1799171">
                                            <p:txEl>
                                              <p:pRg st="4" end="4"/>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1799171">
                                            <p:txEl>
                                              <p:pRg st="4" end="4"/>
                                            </p:txEl>
                                          </p:spTgt>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10000"/>
                            </p:stCondLst>
                            <p:childTnLst>
                              <p:par>
                                <p:cTn id="30" presetID="2" presetClass="entr" presetSubtype="9" fill="hold" nodeType="afterEffect">
                                  <p:stCondLst>
                                    <p:cond delay="0"/>
                                  </p:stCondLst>
                                  <p:childTnLst>
                                    <p:set>
                                      <p:cBhvr>
                                        <p:cTn id="31" dur="1" fill="hold">
                                          <p:stCondLst>
                                            <p:cond delay="0"/>
                                          </p:stCondLst>
                                        </p:cTn>
                                        <p:tgtEl>
                                          <p:spTgt spid="1799171">
                                            <p:txEl>
                                              <p:pRg st="5" end="5"/>
                                            </p:txEl>
                                          </p:spTgt>
                                        </p:tgtEl>
                                        <p:attrNameLst>
                                          <p:attrName>style.visibility</p:attrName>
                                        </p:attrNameLst>
                                      </p:cBhvr>
                                      <p:to>
                                        <p:strVal val="visible"/>
                                      </p:to>
                                    </p:set>
                                    <p:anim calcmode="lin" valueType="num">
                                      <p:cBhvr additive="base">
                                        <p:cTn id="32" dur="2000" fill="hold"/>
                                        <p:tgtEl>
                                          <p:spTgt spid="1799171">
                                            <p:txEl>
                                              <p:pRg st="5" end="5"/>
                                            </p:txEl>
                                          </p:spTgt>
                                        </p:tgtEl>
                                        <p:attrNameLst>
                                          <p:attrName>ppt_x</p:attrName>
                                        </p:attrNameLst>
                                      </p:cBhvr>
                                      <p:tavLst>
                                        <p:tav tm="0">
                                          <p:val>
                                            <p:strVal val="0-#ppt_w/2"/>
                                          </p:val>
                                        </p:tav>
                                        <p:tav tm="100000">
                                          <p:val>
                                            <p:strVal val="#ppt_x"/>
                                          </p:val>
                                        </p:tav>
                                      </p:tavLst>
                                    </p:anim>
                                    <p:anim calcmode="lin" valueType="num">
                                      <p:cBhvr additive="base">
                                        <p:cTn id="33" dur="2000" fill="hold"/>
                                        <p:tgtEl>
                                          <p:spTgt spid="1799171">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266" name="Rectangle 2"/>
          <p:cNvSpPr>
            <a:spLocks noGrp="1" noChangeArrowheads="1"/>
          </p:cNvSpPr>
          <p:nvPr>
            <p:ph type="title"/>
          </p:nvPr>
        </p:nvSpPr>
        <p:spPr/>
        <p:txBody>
          <a:bodyPr>
            <a:normAutofit/>
          </a:bodyPr>
          <a:lstStyle/>
          <a:p>
            <a:pPr eaLnBrk="1" hangingPunct="1">
              <a:defRPr/>
            </a:pPr>
            <a:r>
              <a:rPr lang="en-US" dirty="0" smtClean="0"/>
              <a:t>What is Nephropathy?</a:t>
            </a:r>
          </a:p>
        </p:txBody>
      </p:sp>
      <p:sp>
        <p:nvSpPr>
          <p:cNvPr id="137219" name="Rectangle 3"/>
          <p:cNvSpPr>
            <a:spLocks noGrp="1" noChangeArrowheads="1"/>
          </p:cNvSpPr>
          <p:nvPr>
            <p:ph sz="quarter" idx="1"/>
          </p:nvPr>
        </p:nvSpPr>
        <p:spPr/>
        <p:txBody>
          <a:bodyPr>
            <a:noAutofit/>
          </a:bodyPr>
          <a:lstStyle/>
          <a:p>
            <a:pPr eaLnBrk="1" hangingPunct="1">
              <a:lnSpc>
                <a:spcPct val="90000"/>
              </a:lnSpc>
            </a:pPr>
            <a:r>
              <a:rPr lang="en-US" sz="2400" dirty="0" smtClean="0"/>
              <a:t>Hyperglycemia causes renal </a:t>
            </a:r>
            <a:r>
              <a:rPr lang="en-US" sz="2400" dirty="0" err="1" smtClean="0"/>
              <a:t>hyperfiltration</a:t>
            </a:r>
            <a:r>
              <a:rPr lang="en-US" sz="2400" dirty="0" smtClean="0"/>
              <a:t> and glomerular capillary </a:t>
            </a:r>
            <a:r>
              <a:rPr lang="en-US" sz="2400" dirty="0" err="1" smtClean="0"/>
              <a:t>hyperperfusion</a:t>
            </a:r>
            <a:r>
              <a:rPr lang="en-US" sz="2400" dirty="0" smtClean="0"/>
              <a:t>. </a:t>
            </a:r>
          </a:p>
          <a:p>
            <a:pPr eaLnBrk="1" hangingPunct="1">
              <a:lnSpc>
                <a:spcPct val="90000"/>
              </a:lnSpc>
            </a:pPr>
            <a:r>
              <a:rPr lang="en-US" sz="2400" dirty="0" smtClean="0"/>
              <a:t>Causes functional and structural damage to glomeruli, increasing permeability, proteinuria, </a:t>
            </a:r>
            <a:r>
              <a:rPr lang="en-US" sz="2400" dirty="0" err="1" smtClean="0"/>
              <a:t>mesangial</a:t>
            </a:r>
            <a:r>
              <a:rPr lang="en-US" sz="2400" dirty="0" smtClean="0"/>
              <a:t> expansion and sclerosis… destroys nephrons</a:t>
            </a:r>
          </a:p>
          <a:p>
            <a:pPr eaLnBrk="1" hangingPunct="1">
              <a:lnSpc>
                <a:spcPct val="90000"/>
              </a:lnSpc>
            </a:pPr>
            <a:r>
              <a:rPr lang="en-US" sz="2400" dirty="0" smtClean="0"/>
              <a:t>Due to insufficient insulin, glycosylation, increased growth hormone, glucagon, and vasoactive hormones.</a:t>
            </a:r>
            <a:endParaRPr lang="en-US" sz="3600" dirty="0" smtClean="0"/>
          </a:p>
        </p:txBody>
      </p:sp>
      <p:pic>
        <p:nvPicPr>
          <p:cNvPr id="2" name="Picture 1"/>
          <p:cNvPicPr>
            <a:picLocks noChangeAspect="1"/>
          </p:cNvPicPr>
          <p:nvPr/>
        </p:nvPicPr>
        <p:blipFill>
          <a:blip r:embed="rId4"/>
          <a:stretch>
            <a:fillRect/>
          </a:stretch>
        </p:blipFill>
        <p:spPr>
          <a:xfrm>
            <a:off x="4343400" y="1752600"/>
            <a:ext cx="4676037" cy="3505504"/>
          </a:xfrm>
          <a:prstGeom prst="rect">
            <a:avLst/>
          </a:prstGeom>
        </p:spPr>
      </p:pic>
    </p:spTree>
    <p:custDataLst>
      <p:tags r:id="rId1"/>
    </p:custDataLst>
    <p:extLst>
      <p:ext uri="{BB962C8B-B14F-4D97-AF65-F5344CB8AC3E}">
        <p14:creationId xmlns:p14="http://schemas.microsoft.com/office/powerpoint/2010/main" val="209732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0040"/>
            <a:ext cx="7086600" cy="670560"/>
          </a:xfrm>
        </p:spPr>
        <p:txBody>
          <a:bodyPr>
            <a:normAutofit fontScale="90000"/>
          </a:bodyPr>
          <a:lstStyle/>
          <a:p>
            <a:r>
              <a:rPr lang="en-US" dirty="0" smtClean="0"/>
              <a:t>Nephropathy</a:t>
            </a:r>
            <a:endParaRPr lang="en-US" dirty="0"/>
          </a:p>
        </p:txBody>
      </p:sp>
      <p:pic>
        <p:nvPicPr>
          <p:cNvPr id="4" name="Content Placeholder 3"/>
          <p:cNvPicPr>
            <a:picLocks noGrp="1" noChangeAspect="1"/>
          </p:cNvPicPr>
          <p:nvPr>
            <p:ph idx="1"/>
          </p:nvPr>
        </p:nvPicPr>
        <p:blipFill>
          <a:blip r:embed="rId3"/>
          <a:stretch>
            <a:fillRect/>
          </a:stretch>
        </p:blipFill>
        <p:spPr>
          <a:xfrm>
            <a:off x="609600" y="1086820"/>
            <a:ext cx="6553200" cy="5692366"/>
          </a:xfrm>
          <a:prstGeom prst="rect">
            <a:avLst/>
          </a:prstGeom>
        </p:spPr>
      </p:pic>
    </p:spTree>
    <p:custDataLst>
      <p:tags r:id="rId1"/>
    </p:custDataLst>
    <p:extLst>
      <p:ext uri="{BB962C8B-B14F-4D97-AF65-F5344CB8AC3E}">
        <p14:creationId xmlns:p14="http://schemas.microsoft.com/office/powerpoint/2010/main" val="183307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Keep Kidneys Healthy</a:t>
            </a:r>
            <a:endParaRPr lang="en-US" dirty="0"/>
          </a:p>
        </p:txBody>
      </p:sp>
      <p:sp>
        <p:nvSpPr>
          <p:cNvPr id="3" name="Content Placeholder 2"/>
          <p:cNvSpPr>
            <a:spLocks noGrp="1"/>
          </p:cNvSpPr>
          <p:nvPr>
            <p:ph idx="1"/>
          </p:nvPr>
        </p:nvSpPr>
        <p:spPr/>
        <p:txBody>
          <a:bodyPr/>
          <a:lstStyle/>
          <a:p>
            <a:pPr marL="0" indent="0">
              <a:buFont typeface="Wingdings" panose="05000000000000000000" pitchFamily="2" charset="2"/>
              <a:buNone/>
              <a:defRPr/>
            </a:pPr>
            <a:r>
              <a:rPr lang="en-US" dirty="0" smtClean="0"/>
              <a:t>To reduce the risk or slow the progression of nephropathy</a:t>
            </a:r>
          </a:p>
          <a:p>
            <a:pPr>
              <a:defRPr/>
            </a:pPr>
            <a:r>
              <a:rPr lang="en-US" dirty="0" smtClean="0"/>
              <a:t>Optimize glucose control (A)</a:t>
            </a:r>
          </a:p>
          <a:p>
            <a:pPr>
              <a:defRPr/>
            </a:pPr>
            <a:r>
              <a:rPr lang="en-US" dirty="0" smtClean="0"/>
              <a:t>Optimize blood pressure control (A)</a:t>
            </a:r>
          </a:p>
          <a:p>
            <a:pPr>
              <a:defRPr/>
            </a:pPr>
            <a:endParaRPr lang="en-US" dirty="0"/>
          </a:p>
        </p:txBody>
      </p:sp>
      <p:pic>
        <p:nvPicPr>
          <p:cNvPr id="60418" name="Picture 2" descr="C:\Users\bev_000\AppData\Local\Microsoft\Windows\INetCache\IE\I78AA3YG\MP90040099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9782" y="3962400"/>
            <a:ext cx="3902075" cy="2600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3184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Screening for Kidney Disease</a:t>
            </a:r>
            <a:endParaRPr lang="en-US" dirty="0"/>
          </a:p>
        </p:txBody>
      </p:sp>
      <p:sp>
        <p:nvSpPr>
          <p:cNvPr id="3" name="Content Placeholder 2"/>
          <p:cNvSpPr>
            <a:spLocks noGrp="1"/>
          </p:cNvSpPr>
          <p:nvPr>
            <p:ph sz="quarter" idx="1"/>
          </p:nvPr>
        </p:nvSpPr>
        <p:spPr>
          <a:xfrm>
            <a:off x="457200" y="1219200"/>
            <a:ext cx="5943600" cy="4937760"/>
          </a:xfrm>
        </p:spPr>
        <p:txBody>
          <a:bodyPr>
            <a:normAutofit lnSpcReduction="10000"/>
          </a:bodyPr>
          <a:lstStyle/>
          <a:p>
            <a:pPr lvl="1"/>
            <a:r>
              <a:rPr lang="en-US" sz="3600" dirty="0" smtClean="0"/>
              <a:t>Screen for:</a:t>
            </a:r>
          </a:p>
          <a:p>
            <a:pPr lvl="2"/>
            <a:r>
              <a:rPr lang="en-US" sz="2800" dirty="0" smtClean="0"/>
              <a:t>Urine Albumin-Creatinine Ratio (UACR) and </a:t>
            </a:r>
          </a:p>
          <a:p>
            <a:pPr lvl="2"/>
            <a:r>
              <a:rPr lang="en-US" sz="2800" dirty="0" smtClean="0"/>
              <a:t>Glomerular Filtration Rate (GFR):</a:t>
            </a:r>
          </a:p>
          <a:p>
            <a:pPr lvl="1"/>
            <a:r>
              <a:rPr lang="en-US" sz="2800" dirty="0" smtClean="0"/>
              <a:t>Type 2 at dx then yearly</a:t>
            </a:r>
          </a:p>
          <a:p>
            <a:pPr lvl="1"/>
            <a:r>
              <a:rPr lang="en-US" sz="2800" dirty="0" smtClean="0"/>
              <a:t>Type 1 with diabetes for 5 years, then yearly</a:t>
            </a:r>
          </a:p>
          <a:p>
            <a:pPr lvl="1"/>
            <a:r>
              <a:rPr lang="en-US" sz="2800" dirty="0" smtClean="0"/>
              <a:t>Measure serum creatinine and GFR yearly</a:t>
            </a:r>
          </a:p>
          <a:p>
            <a:pPr lvl="1"/>
            <a:r>
              <a:rPr lang="en-US" sz="2800" dirty="0" smtClean="0"/>
              <a:t>Treat hypertension and intensify as needed</a:t>
            </a:r>
          </a:p>
        </p:txBody>
      </p:sp>
      <p:pic>
        <p:nvPicPr>
          <p:cNvPr id="4" name="Picture 3"/>
          <p:cNvPicPr>
            <a:picLocks noChangeAspect="1"/>
          </p:cNvPicPr>
          <p:nvPr/>
        </p:nvPicPr>
        <p:blipFill>
          <a:blip r:embed="rId3"/>
          <a:stretch>
            <a:fillRect/>
          </a:stretch>
        </p:blipFill>
        <p:spPr>
          <a:xfrm>
            <a:off x="6441865" y="1295400"/>
            <a:ext cx="2262188" cy="2213418"/>
          </a:xfrm>
          <a:prstGeom prst="rect">
            <a:avLst/>
          </a:prstGeom>
        </p:spPr>
      </p:pic>
    </p:spTree>
    <p:custDataLst>
      <p:tags r:id="rId1"/>
    </p:custDataLst>
    <p:extLst>
      <p:ext uri="{BB962C8B-B14F-4D97-AF65-F5344CB8AC3E}">
        <p14:creationId xmlns:p14="http://schemas.microsoft.com/office/powerpoint/2010/main" val="378010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4" name="Rectangle 2"/>
          <p:cNvSpPr>
            <a:spLocks noGrp="1" noChangeArrowheads="1"/>
          </p:cNvSpPr>
          <p:nvPr>
            <p:ph type="title"/>
          </p:nvPr>
        </p:nvSpPr>
        <p:spPr>
          <a:xfrm>
            <a:off x="457200" y="269383"/>
            <a:ext cx="8229600" cy="1143000"/>
          </a:xfrm>
        </p:spPr>
        <p:txBody>
          <a:bodyPr>
            <a:noAutofit/>
          </a:bodyPr>
          <a:lstStyle/>
          <a:p>
            <a:pPr eaLnBrk="1" hangingPunct="1">
              <a:defRPr/>
            </a:pPr>
            <a:r>
              <a:rPr lang="en-US" sz="3200" dirty="0" smtClean="0"/>
              <a:t>Definitions of Abnormalities in Albumin Excretion</a:t>
            </a:r>
          </a:p>
        </p:txBody>
      </p:sp>
      <p:sp>
        <p:nvSpPr>
          <p:cNvPr id="139267" name="Rectangle 3"/>
          <p:cNvSpPr>
            <a:spLocks noGrp="1" noChangeArrowheads="1"/>
          </p:cNvSpPr>
          <p:nvPr>
            <p:ph type="body" idx="1"/>
          </p:nvPr>
        </p:nvSpPr>
        <p:spPr>
          <a:xfrm>
            <a:off x="457200" y="1447800"/>
            <a:ext cx="8229600" cy="5181600"/>
          </a:xfrm>
        </p:spPr>
        <p:txBody>
          <a:bodyPr>
            <a:normAutofit/>
          </a:bodyPr>
          <a:lstStyle/>
          <a:p>
            <a:pPr eaLnBrk="1" hangingPunct="1"/>
            <a:r>
              <a:rPr lang="en-US" dirty="0" smtClean="0"/>
              <a:t>Urine albumin – creatinine ratio (spot collection)</a:t>
            </a:r>
          </a:p>
          <a:p>
            <a:pPr>
              <a:buFont typeface="Wingdings" panose="05000000000000000000" pitchFamily="2" charset="2"/>
              <a:buNone/>
            </a:pPr>
            <a:r>
              <a:rPr lang="en-US" sz="3800" dirty="0" smtClean="0"/>
              <a:t>	</a:t>
            </a:r>
            <a:r>
              <a:rPr lang="en-US" sz="2800" u="sng" dirty="0" smtClean="0"/>
              <a:t>Category					mg/g creatinine</a:t>
            </a:r>
            <a:endParaRPr lang="en-US" sz="2800" dirty="0" smtClean="0"/>
          </a:p>
          <a:p>
            <a:pPr lvl="1"/>
            <a:r>
              <a:rPr lang="en-US" sz="2800" dirty="0" smtClean="0"/>
              <a:t>normal						&lt;30</a:t>
            </a:r>
          </a:p>
          <a:p>
            <a:pPr lvl="1"/>
            <a:r>
              <a:rPr lang="en-US" sz="2800" dirty="0" smtClean="0"/>
              <a:t>Increased urinary albumin excretion	30-299</a:t>
            </a:r>
          </a:p>
          <a:p>
            <a:pPr lvl="2" eaLnBrk="1" hangingPunct="1"/>
            <a:endParaRPr lang="en-US" sz="2800" dirty="0" smtClean="0"/>
          </a:p>
          <a:p>
            <a:pPr lvl="1" eaLnBrk="1" hangingPunct="1"/>
            <a:r>
              <a:rPr lang="en-US" sz="2400" dirty="0" smtClean="0"/>
              <a:t>2</a:t>
            </a:r>
            <a:r>
              <a:rPr lang="en-US" dirty="0" smtClean="0"/>
              <a:t> </a:t>
            </a:r>
            <a:r>
              <a:rPr lang="en-US" sz="2400" dirty="0" smtClean="0"/>
              <a:t>of 3 tests w/in 3-6 mo abnormal to confirm </a:t>
            </a:r>
          </a:p>
          <a:p>
            <a:pPr lvl="1" eaLnBrk="1" hangingPunct="1"/>
            <a:r>
              <a:rPr lang="en-US" sz="2400" dirty="0" smtClean="0"/>
              <a:t>Exercise within 24 h, infection, fever, CHF, marked hyperglycemia, and marked hypertension may elevate urinary excretion over baseline values.</a:t>
            </a:r>
            <a:r>
              <a:rPr lang="en-US" dirty="0" smtClean="0"/>
              <a:t>           </a:t>
            </a:r>
            <a:r>
              <a:rPr lang="en-US" sz="1800" b="1" i="1" dirty="0" smtClean="0"/>
              <a:t>ADA  </a:t>
            </a:r>
          </a:p>
        </p:txBody>
      </p:sp>
    </p:spTree>
    <p:custDataLst>
      <p:tags r:id="rId1"/>
    </p:custDataLst>
    <p:extLst>
      <p:ext uri="{BB962C8B-B14F-4D97-AF65-F5344CB8AC3E}">
        <p14:creationId xmlns:p14="http://schemas.microsoft.com/office/powerpoint/2010/main" val="33973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35341" cy="1066800"/>
          </a:xfrm>
        </p:spPr>
        <p:txBody>
          <a:bodyPr>
            <a:normAutofit/>
          </a:bodyPr>
          <a:lstStyle/>
          <a:p>
            <a:pPr>
              <a:defRPr/>
            </a:pPr>
            <a:r>
              <a:rPr lang="en-US" dirty="0" smtClean="0"/>
              <a:t>Stages of Chronic Kidney Disease</a:t>
            </a:r>
            <a:endParaRPr lang="en-US" dirty="0"/>
          </a:p>
        </p:txBody>
      </p:sp>
      <p:pic>
        <p:nvPicPr>
          <p:cNvPr id="3" name="Picture 2"/>
          <p:cNvPicPr>
            <a:picLocks noChangeAspect="1"/>
          </p:cNvPicPr>
          <p:nvPr/>
        </p:nvPicPr>
        <p:blipFill>
          <a:blip r:embed="rId4"/>
          <a:stretch>
            <a:fillRect/>
          </a:stretch>
        </p:blipFill>
        <p:spPr>
          <a:xfrm>
            <a:off x="381000" y="1676400"/>
            <a:ext cx="8439150" cy="3079392"/>
          </a:xfrm>
          <a:prstGeom prst="rect">
            <a:avLst/>
          </a:prstGeom>
        </p:spPr>
      </p:pic>
    </p:spTree>
    <p:custDataLst>
      <p:tags r:id="rId1"/>
    </p:custDataLst>
    <p:extLst>
      <p:ext uri="{BB962C8B-B14F-4D97-AF65-F5344CB8AC3E}">
        <p14:creationId xmlns:p14="http://schemas.microsoft.com/office/powerpoint/2010/main" val="16001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 Management of CKD</a:t>
            </a:r>
            <a:endParaRPr lang="en-US" dirty="0"/>
          </a:p>
        </p:txBody>
      </p:sp>
      <p:pic>
        <p:nvPicPr>
          <p:cNvPr id="5" name="Content Placeholder 4"/>
          <p:cNvPicPr>
            <a:picLocks noGrp="1" noChangeAspect="1"/>
          </p:cNvPicPr>
          <p:nvPr>
            <p:ph sz="quarter" idx="1"/>
          </p:nvPr>
        </p:nvPicPr>
        <p:blipFill>
          <a:blip r:embed="rId3"/>
          <a:stretch>
            <a:fillRect/>
          </a:stretch>
        </p:blipFill>
        <p:spPr>
          <a:xfrm>
            <a:off x="711061" y="1143000"/>
            <a:ext cx="7721878" cy="5257800"/>
          </a:xfrm>
          <a:prstGeom prst="rect">
            <a:avLst/>
          </a:prstGeom>
        </p:spPr>
      </p:pic>
    </p:spTree>
    <p:custDataLst>
      <p:tags r:id="rId1"/>
    </p:custDataLst>
    <p:extLst>
      <p:ext uri="{BB962C8B-B14F-4D97-AF65-F5344CB8AC3E}">
        <p14:creationId xmlns:p14="http://schemas.microsoft.com/office/powerpoint/2010/main" val="49172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Kidney disease treatment - ADA</a:t>
            </a:r>
            <a:endParaRPr lang="en-US" dirty="0"/>
          </a:p>
        </p:txBody>
      </p:sp>
      <p:sp>
        <p:nvSpPr>
          <p:cNvPr id="3" name="Content Placeholder 2"/>
          <p:cNvSpPr>
            <a:spLocks noGrp="1"/>
          </p:cNvSpPr>
          <p:nvPr>
            <p:ph sz="quarter" idx="1"/>
          </p:nvPr>
        </p:nvSpPr>
        <p:spPr>
          <a:xfrm>
            <a:off x="457200" y="1219200"/>
            <a:ext cx="4978733" cy="4937760"/>
          </a:xfrm>
        </p:spPr>
        <p:txBody>
          <a:bodyPr>
            <a:normAutofit fontScale="92500" lnSpcReduction="10000"/>
          </a:bodyPr>
          <a:lstStyle/>
          <a:p>
            <a:r>
              <a:rPr lang="en-US" sz="2400" dirty="0" smtClean="0"/>
              <a:t>ACE or ARB NOT recommended for prevention of kidney disease if BP normal and urinary albumin excretion (UAE) &lt; 30 mg/g</a:t>
            </a:r>
          </a:p>
          <a:p>
            <a:r>
              <a:rPr lang="en-US" sz="2400" dirty="0" smtClean="0"/>
              <a:t>ACE or ARB if UAE of &gt;30 mg/g</a:t>
            </a:r>
          </a:p>
          <a:p>
            <a:r>
              <a:rPr lang="en-US" sz="2400" dirty="0" smtClean="0"/>
              <a:t>Monitor </a:t>
            </a:r>
            <a:r>
              <a:rPr lang="en-US" sz="2400" dirty="0" err="1" smtClean="0"/>
              <a:t>creat</a:t>
            </a:r>
            <a:r>
              <a:rPr lang="en-US" sz="2400" dirty="0" smtClean="0"/>
              <a:t> and K+ when on ACE or ARB</a:t>
            </a:r>
          </a:p>
          <a:p>
            <a:r>
              <a:rPr lang="en-US" sz="2400" dirty="0" smtClean="0"/>
              <a:t>When GFR &lt; 60, evaluate/manage potential complications of CKD</a:t>
            </a:r>
          </a:p>
          <a:p>
            <a:pPr marL="274320" lvl="1">
              <a:spcBef>
                <a:spcPts val="600"/>
              </a:spcBef>
            </a:pPr>
            <a:r>
              <a:rPr lang="en-US" dirty="0"/>
              <a:t>Consider referral to specialist when management is difficult and kidney disease is </a:t>
            </a:r>
            <a:r>
              <a:rPr lang="en-US" dirty="0" smtClean="0"/>
              <a:t>advanced</a:t>
            </a:r>
          </a:p>
          <a:p>
            <a:pPr marL="274320" lvl="1">
              <a:spcBef>
                <a:spcPts val="600"/>
              </a:spcBef>
            </a:pPr>
            <a:r>
              <a:rPr lang="en-US" dirty="0" smtClean="0"/>
              <a:t>Protein restriction not recommended</a:t>
            </a:r>
            <a:endParaRPr lang="en-US" dirty="0"/>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933" y="1360127"/>
            <a:ext cx="3280833" cy="2362200"/>
          </a:xfrm>
          <a:prstGeom prst="rect">
            <a:avLst/>
          </a:prstGeom>
        </p:spPr>
      </p:pic>
    </p:spTree>
    <p:custDataLst>
      <p:tags r:id="rId1"/>
    </p:custDataLst>
    <p:extLst>
      <p:ext uri="{BB962C8B-B14F-4D97-AF65-F5344CB8AC3E}">
        <p14:creationId xmlns:p14="http://schemas.microsoft.com/office/powerpoint/2010/main" val="26418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82296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(FEV1)</a:t>
            </a:r>
          </a:p>
          <a:p>
            <a:pPr lvl="1"/>
            <a:r>
              <a:rPr lang="en-US" dirty="0" smtClean="0"/>
              <a:t>Not for pts w/ chronic lung issues</a:t>
            </a:r>
          </a:p>
          <a:p>
            <a:pPr lvl="2"/>
            <a:r>
              <a:rPr lang="en-US" dirty="0" smtClean="0"/>
              <a:t>Asthma, COPD, history of lung cancer, smokers</a:t>
            </a:r>
          </a:p>
          <a:p>
            <a:pPr lvl="2"/>
            <a:r>
              <a:rPr lang="en-US" dirty="0" smtClean="0"/>
              <a:t>Can cause acute bronchospasm – Black box warning</a:t>
            </a:r>
          </a:p>
          <a:p>
            <a:r>
              <a:rPr lang="en-US" dirty="0" smtClean="0"/>
              <a:t>Side effects: </a:t>
            </a:r>
          </a:p>
          <a:p>
            <a:pPr lvl="1"/>
            <a:r>
              <a:rPr lang="en-US" dirty="0" smtClean="0"/>
              <a:t>Hypoglycemia, sore throat, cough</a:t>
            </a:r>
          </a:p>
          <a:p>
            <a:pPr lvl="1"/>
            <a:r>
              <a:rPr lang="en-US" dirty="0" smtClean="0"/>
              <a:t>Less hypoglycemia than injected insulin</a:t>
            </a:r>
            <a:endParaRPr lang="en-US" dirty="0"/>
          </a:p>
        </p:txBody>
      </p:sp>
      <p:pic>
        <p:nvPicPr>
          <p:cNvPr id="4" name="Picture 3"/>
          <p:cNvPicPr>
            <a:picLocks noChangeAspect="1"/>
          </p:cNvPicPr>
          <p:nvPr/>
        </p:nvPicPr>
        <p:blipFill>
          <a:blip r:embed="rId3"/>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390346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Rectangle 2"/>
          <p:cNvSpPr>
            <a:spLocks noGrp="1" noChangeArrowheads="1"/>
          </p:cNvSpPr>
          <p:nvPr>
            <p:ph type="title"/>
          </p:nvPr>
        </p:nvSpPr>
        <p:spPr>
          <a:xfrm>
            <a:off x="455613" y="152400"/>
            <a:ext cx="8226425" cy="1524000"/>
          </a:xfrm>
        </p:spPr>
        <p:txBody>
          <a:bodyPr>
            <a:normAutofit/>
          </a:bodyPr>
          <a:lstStyle/>
          <a:p>
            <a:pPr eaLnBrk="1" hangingPunct="1">
              <a:defRPr/>
            </a:pPr>
            <a:r>
              <a:rPr lang="en-US" dirty="0" smtClean="0"/>
              <a:t>Treatment of Chronic Kidney Disease (CKD)</a:t>
            </a:r>
          </a:p>
        </p:txBody>
      </p:sp>
      <p:sp>
        <p:nvSpPr>
          <p:cNvPr id="144387" name="Rectangle 3"/>
          <p:cNvSpPr>
            <a:spLocks noGrp="1" noChangeArrowheads="1"/>
          </p:cNvSpPr>
          <p:nvPr>
            <p:ph type="body" idx="1"/>
          </p:nvPr>
        </p:nvSpPr>
        <p:spPr>
          <a:xfrm>
            <a:off x="455613" y="1828800"/>
            <a:ext cx="8226425" cy="4419600"/>
          </a:xfrm>
        </p:spPr>
        <p:txBody>
          <a:bodyPr>
            <a:normAutofit fontScale="85000" lnSpcReduction="20000"/>
          </a:bodyPr>
          <a:lstStyle/>
          <a:p>
            <a:pPr eaLnBrk="1" hangingPunct="1">
              <a:spcBef>
                <a:spcPct val="50000"/>
              </a:spcBef>
              <a:buClr>
                <a:srgbClr val="FFFF00"/>
              </a:buClr>
              <a:buFont typeface="Marlett" pitchFamily="2" charset="2"/>
              <a:buNone/>
            </a:pPr>
            <a:r>
              <a:rPr lang="en-US" dirty="0" smtClean="0"/>
              <a:t>There are four primary treatment options for individuals who experience ESRD:</a:t>
            </a:r>
          </a:p>
          <a:p>
            <a:pPr eaLnBrk="1" hangingPunct="1">
              <a:spcBef>
                <a:spcPct val="50000"/>
              </a:spcBef>
              <a:buFont typeface="Wingdings" panose="05000000000000000000" pitchFamily="2" charset="2"/>
              <a:buNone/>
            </a:pPr>
            <a:r>
              <a:rPr lang="en-US" dirty="0" smtClean="0"/>
              <a:t> 	1. Hemodialysis</a:t>
            </a:r>
          </a:p>
          <a:p>
            <a:pPr eaLnBrk="1" hangingPunct="1">
              <a:spcBef>
                <a:spcPct val="50000"/>
              </a:spcBef>
              <a:buFont typeface="Wingdings" panose="05000000000000000000" pitchFamily="2" charset="2"/>
              <a:buNone/>
            </a:pPr>
            <a:r>
              <a:rPr lang="en-US" dirty="0" smtClean="0"/>
              <a:t> 	2. Peritoneal Dialysis</a:t>
            </a:r>
          </a:p>
          <a:p>
            <a:pPr eaLnBrk="1" hangingPunct="1">
              <a:spcBef>
                <a:spcPct val="50000"/>
              </a:spcBef>
              <a:buFont typeface="Wingdings" panose="05000000000000000000" pitchFamily="2" charset="2"/>
              <a:buNone/>
            </a:pPr>
            <a:r>
              <a:rPr lang="en-US" dirty="0" smtClean="0"/>
              <a:t> 	3. Kidney Transplantation</a:t>
            </a:r>
          </a:p>
          <a:p>
            <a:pPr lvl="2">
              <a:spcBef>
                <a:spcPct val="50000"/>
              </a:spcBef>
            </a:pPr>
            <a:r>
              <a:rPr lang="en-US" sz="2800" dirty="0" smtClean="0"/>
              <a:t>120, 000 Americans waiting for kidney</a:t>
            </a:r>
          </a:p>
          <a:p>
            <a:pPr lvl="2">
              <a:spcBef>
                <a:spcPct val="50000"/>
              </a:spcBef>
            </a:pPr>
            <a:r>
              <a:rPr lang="en-US" sz="2800" dirty="0" smtClean="0"/>
              <a:t>Only 17,000 receive one each year</a:t>
            </a:r>
          </a:p>
          <a:p>
            <a:pPr lvl="2">
              <a:spcBef>
                <a:spcPct val="50000"/>
              </a:spcBef>
            </a:pPr>
            <a:r>
              <a:rPr lang="en-US" sz="2800" dirty="0" smtClean="0"/>
              <a:t>Every day, 12 people die waiting for a kidney</a:t>
            </a:r>
          </a:p>
          <a:p>
            <a:pPr eaLnBrk="1" hangingPunct="1">
              <a:spcBef>
                <a:spcPct val="50000"/>
              </a:spcBef>
              <a:buFont typeface="Wingdings" panose="05000000000000000000" pitchFamily="2" charset="2"/>
              <a:buNone/>
            </a:pPr>
            <a:r>
              <a:rPr lang="en-US" dirty="0" smtClean="0"/>
              <a:t>4. No treatment</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2514600"/>
            <a:ext cx="1917192" cy="2438400"/>
          </a:xfrm>
          <a:prstGeom prst="rect">
            <a:avLst/>
          </a:prstGeom>
        </p:spPr>
      </p:pic>
    </p:spTree>
    <p:custDataLst>
      <p:tags r:id="rId1"/>
    </p:custDataLst>
    <p:extLst>
      <p:ext uri="{BB962C8B-B14F-4D97-AF65-F5344CB8AC3E}">
        <p14:creationId xmlns:p14="http://schemas.microsoft.com/office/powerpoint/2010/main" val="295561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82" name="Rectangle 2"/>
          <p:cNvSpPr>
            <a:spLocks noGrp="1" noChangeArrowheads="1"/>
          </p:cNvSpPr>
          <p:nvPr>
            <p:ph type="title"/>
          </p:nvPr>
        </p:nvSpPr>
        <p:spPr>
          <a:xfrm>
            <a:off x="457200" y="428624"/>
            <a:ext cx="8229600" cy="1171575"/>
          </a:xfrm>
        </p:spPr>
        <p:txBody>
          <a:bodyPr>
            <a:normAutofit fontScale="90000"/>
          </a:bodyPr>
          <a:lstStyle/>
          <a:p>
            <a:pPr eaLnBrk="1" hangingPunct="1">
              <a:defRPr/>
            </a:pPr>
            <a:r>
              <a:rPr lang="en-US" dirty="0" smtClean="0"/>
              <a:t>Psychosocial Issues associated with Chronic Kidney Failure</a:t>
            </a:r>
          </a:p>
        </p:txBody>
      </p:sp>
      <p:sp>
        <p:nvSpPr>
          <p:cNvPr id="145411" name="Rectangle 3"/>
          <p:cNvSpPr>
            <a:spLocks noGrp="1" noChangeArrowheads="1"/>
          </p:cNvSpPr>
          <p:nvPr>
            <p:ph type="body" idx="1"/>
          </p:nvPr>
        </p:nvSpPr>
        <p:spPr>
          <a:xfrm>
            <a:off x="4775200" y="1905000"/>
            <a:ext cx="4368800" cy="4171950"/>
          </a:xfrm>
        </p:spPr>
        <p:txBody>
          <a:bodyPr/>
          <a:lstStyle/>
          <a:p>
            <a:pPr eaLnBrk="1" hangingPunct="1"/>
            <a:r>
              <a:rPr lang="en-US" dirty="0" smtClean="0"/>
              <a:t>depression</a:t>
            </a:r>
          </a:p>
          <a:p>
            <a:pPr eaLnBrk="1" hangingPunct="1"/>
            <a:r>
              <a:rPr lang="en-US" dirty="0" smtClean="0"/>
              <a:t>stress</a:t>
            </a:r>
          </a:p>
          <a:p>
            <a:pPr eaLnBrk="1" hangingPunct="1"/>
            <a:r>
              <a:rPr lang="en-US" dirty="0" smtClean="0"/>
              <a:t>anxiety</a:t>
            </a:r>
          </a:p>
          <a:p>
            <a:pPr eaLnBrk="1" hangingPunct="1"/>
            <a:r>
              <a:rPr lang="en-US" dirty="0" smtClean="0"/>
              <a:t>support groups, counseling and coping skills</a:t>
            </a:r>
          </a:p>
          <a:p>
            <a:pPr lvl="1" eaLnBrk="1" hangingPunct="1"/>
            <a:endParaRPr lang="en-US"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057400"/>
            <a:ext cx="3771900" cy="2514600"/>
          </a:xfrm>
          <a:prstGeom prst="rect">
            <a:avLst/>
          </a:prstGeom>
        </p:spPr>
      </p:pic>
    </p:spTree>
    <p:custDataLst>
      <p:tags r:id="rId1"/>
    </p:custDataLst>
    <p:extLst>
      <p:ext uri="{BB962C8B-B14F-4D97-AF65-F5344CB8AC3E}">
        <p14:creationId xmlns:p14="http://schemas.microsoft.com/office/powerpoint/2010/main" val="45366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3681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371600"/>
            <a:ext cx="8686800" cy="6751637"/>
          </a:xfrm>
        </p:spPr>
        <p:txBody>
          <a:bodyPr>
            <a:noAutofit/>
          </a:bodyPr>
          <a:lstStyle/>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Average American consumes 25 teaspoons of sugar a day.</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6356567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538" name="Rectangle 2"/>
          <p:cNvSpPr>
            <a:spLocks noGrp="1" noChangeArrowheads="1"/>
          </p:cNvSpPr>
          <p:nvPr>
            <p:ph type="title"/>
          </p:nvPr>
        </p:nvSpPr>
        <p:spPr/>
        <p:txBody>
          <a:bodyPr>
            <a:normAutofit/>
          </a:bodyPr>
          <a:lstStyle/>
          <a:p>
            <a:pPr eaLnBrk="1" hangingPunct="1">
              <a:defRPr/>
            </a:pPr>
            <a:r>
              <a:rPr lang="en-US" smtClean="0"/>
              <a:t>Diabetes Nerve Disease Objectives</a:t>
            </a:r>
          </a:p>
        </p:txBody>
      </p:sp>
      <p:sp>
        <p:nvSpPr>
          <p:cNvPr id="109571" name="Rectangle 3"/>
          <p:cNvSpPr>
            <a:spLocks noGrp="1" noChangeArrowheads="1"/>
          </p:cNvSpPr>
          <p:nvPr>
            <p:ph type="body" idx="1"/>
          </p:nvPr>
        </p:nvSpPr>
        <p:spPr>
          <a:xfrm>
            <a:off x="608013" y="1447800"/>
            <a:ext cx="3963987" cy="3098800"/>
          </a:xfrm>
        </p:spPr>
        <p:txBody>
          <a:bodyPr>
            <a:noAutofit/>
          </a:bodyPr>
          <a:lstStyle/>
          <a:p>
            <a:pPr eaLnBrk="1" hangingPunct="1"/>
            <a:r>
              <a:rPr lang="en-US" sz="3200" dirty="0" smtClean="0"/>
              <a:t>Causes of neuropathy</a:t>
            </a:r>
          </a:p>
          <a:p>
            <a:pPr eaLnBrk="1" hangingPunct="1"/>
            <a:r>
              <a:rPr lang="en-US" sz="3200" dirty="0" smtClean="0"/>
              <a:t>Different types of neuropathy</a:t>
            </a:r>
          </a:p>
          <a:p>
            <a:pPr eaLnBrk="1" hangingPunct="1"/>
            <a:r>
              <a:rPr lang="en-US" sz="3200" dirty="0" smtClean="0"/>
              <a:t>Detection, prevention and treatment</a:t>
            </a:r>
          </a:p>
          <a:p>
            <a:pPr eaLnBrk="1" hangingPunct="1"/>
            <a:r>
              <a:rPr lang="en-US" sz="3200" dirty="0" smtClean="0"/>
              <a:t>Key info to teach about neuropathy</a:t>
            </a:r>
          </a:p>
        </p:txBody>
      </p:sp>
      <p:pic>
        <p:nvPicPr>
          <p:cNvPr id="56323" name="Picture 3" descr="C:\Users\bev_000\AppData\Local\Microsoft\Windows\INetCache\IE\KGG2IXS1\MP90043877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343400" y="2209800"/>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3163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14" name="Rectangle 2"/>
          <p:cNvSpPr>
            <a:spLocks noGrp="1" noChangeArrowheads="1"/>
          </p:cNvSpPr>
          <p:nvPr>
            <p:ph type="title"/>
          </p:nvPr>
        </p:nvSpPr>
        <p:spPr/>
        <p:txBody>
          <a:bodyPr>
            <a:normAutofit fontScale="90000"/>
          </a:bodyPr>
          <a:lstStyle/>
          <a:p>
            <a:pPr eaLnBrk="1" hangingPunct="1">
              <a:defRPr/>
            </a:pPr>
            <a:r>
              <a:rPr lang="en-US" sz="4000" smtClean="0"/>
              <a:t>Microvascular Disease and Polyol Theory</a:t>
            </a:r>
          </a:p>
        </p:txBody>
      </p:sp>
      <p:sp>
        <p:nvSpPr>
          <p:cNvPr id="1472515" name="Rectangle 3"/>
          <p:cNvSpPr>
            <a:spLocks noGrp="1" noChangeArrowheads="1"/>
          </p:cNvSpPr>
          <p:nvPr>
            <p:ph type="body" idx="1"/>
          </p:nvPr>
        </p:nvSpPr>
        <p:spPr>
          <a:xfrm>
            <a:off x="457200" y="1524000"/>
            <a:ext cx="7543800" cy="5029200"/>
          </a:xfrm>
        </p:spPr>
        <p:txBody>
          <a:bodyPr/>
          <a:lstStyle/>
          <a:p>
            <a:pPr lvl="1" eaLnBrk="1" hangingPunct="1"/>
            <a:r>
              <a:rPr lang="en-US" sz="3200" dirty="0" smtClean="0"/>
              <a:t>hyperglycemia </a:t>
            </a:r>
            <a:r>
              <a:rPr lang="en-US" sz="3200" dirty="0" smtClean="0">
                <a:sym typeface="Wingdings" panose="05000000000000000000" pitchFamily="2" charset="2"/>
              </a:rPr>
              <a:t></a:t>
            </a:r>
            <a:r>
              <a:rPr lang="en-US" sz="3200" dirty="0" smtClean="0"/>
              <a:t> glucose level in cells</a:t>
            </a:r>
          </a:p>
          <a:p>
            <a:pPr lvl="1" eaLnBrk="1" hangingPunct="1"/>
            <a:r>
              <a:rPr lang="en-US" sz="3200" dirty="0" smtClean="0"/>
              <a:t>sorbitol pathway - glucose reduced to sorbitol by aldose reductase</a:t>
            </a:r>
          </a:p>
          <a:p>
            <a:pPr lvl="1" eaLnBrk="1" hangingPunct="1"/>
            <a:r>
              <a:rPr lang="en-US" sz="3200" dirty="0" err="1" smtClean="0"/>
              <a:t>polylol</a:t>
            </a:r>
            <a:r>
              <a:rPr lang="en-US" sz="3200" dirty="0" smtClean="0"/>
              <a:t> pathway - sorbitol oxidized to fructose by sorbitol dehydrogenase</a:t>
            </a:r>
          </a:p>
          <a:p>
            <a:pPr lvl="1" eaLnBrk="1" hangingPunct="1"/>
            <a:r>
              <a:rPr lang="en-US" sz="3200" dirty="0" smtClean="0"/>
              <a:t>glucose, sorbitol, fructose toxic to cells</a:t>
            </a:r>
          </a:p>
          <a:p>
            <a:pPr lvl="1" eaLnBrk="1" hangingPunct="1"/>
            <a:r>
              <a:rPr lang="en-US" sz="3200" dirty="0" smtClean="0">
                <a:sym typeface="Wingdings" panose="05000000000000000000" pitchFamily="2" charset="2"/>
              </a:rPr>
              <a:t>nerve velocity, oxygenation, increases oxidative stress</a:t>
            </a:r>
          </a:p>
        </p:txBody>
      </p:sp>
    </p:spTree>
    <p:custDataLst>
      <p:tags r:id="rId1"/>
    </p:custDataLst>
    <p:extLst>
      <p:ext uri="{BB962C8B-B14F-4D97-AF65-F5344CB8AC3E}">
        <p14:creationId xmlns:p14="http://schemas.microsoft.com/office/powerpoint/2010/main" val="127334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72515">
                                            <p:txEl>
                                              <p:pRg st="0" end="0"/>
                                            </p:txEl>
                                          </p:spTgt>
                                        </p:tgtEl>
                                        <p:attrNameLst>
                                          <p:attrName>style.visibility</p:attrName>
                                        </p:attrNameLst>
                                      </p:cBhvr>
                                      <p:to>
                                        <p:strVal val="visible"/>
                                      </p:to>
                                    </p:set>
                                    <p:anim calcmode="lin" valueType="num">
                                      <p:cBhvr additive="base">
                                        <p:cTn id="7" dur="500" fill="hold"/>
                                        <p:tgtEl>
                                          <p:spTgt spid="1472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72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72515">
                                            <p:txEl>
                                              <p:pRg st="1" end="1"/>
                                            </p:txEl>
                                          </p:spTgt>
                                        </p:tgtEl>
                                        <p:attrNameLst>
                                          <p:attrName>style.visibility</p:attrName>
                                        </p:attrNameLst>
                                      </p:cBhvr>
                                      <p:to>
                                        <p:strVal val="visible"/>
                                      </p:to>
                                    </p:set>
                                    <p:anim calcmode="lin" valueType="num">
                                      <p:cBhvr additive="base">
                                        <p:cTn id="13" dur="500" fill="hold"/>
                                        <p:tgtEl>
                                          <p:spTgt spid="1472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72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72515">
                                            <p:txEl>
                                              <p:pRg st="2" end="2"/>
                                            </p:txEl>
                                          </p:spTgt>
                                        </p:tgtEl>
                                        <p:attrNameLst>
                                          <p:attrName>style.visibility</p:attrName>
                                        </p:attrNameLst>
                                      </p:cBhvr>
                                      <p:to>
                                        <p:strVal val="visible"/>
                                      </p:to>
                                    </p:set>
                                    <p:anim calcmode="lin" valueType="num">
                                      <p:cBhvr additive="base">
                                        <p:cTn id="19" dur="500" fill="hold"/>
                                        <p:tgtEl>
                                          <p:spTgt spid="1472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72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472515">
                                            <p:txEl>
                                              <p:pRg st="3" end="3"/>
                                            </p:txEl>
                                          </p:spTgt>
                                        </p:tgtEl>
                                        <p:attrNameLst>
                                          <p:attrName>style.visibility</p:attrName>
                                        </p:attrNameLst>
                                      </p:cBhvr>
                                      <p:to>
                                        <p:strVal val="visible"/>
                                      </p:to>
                                    </p:set>
                                    <p:anim calcmode="lin" valueType="num">
                                      <p:cBhvr additive="base">
                                        <p:cTn id="25" dur="500" fill="hold"/>
                                        <p:tgtEl>
                                          <p:spTgt spid="1472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725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472515">
                                            <p:txEl>
                                              <p:pRg st="4" end="4"/>
                                            </p:txEl>
                                          </p:spTgt>
                                        </p:tgtEl>
                                        <p:attrNameLst>
                                          <p:attrName>style.visibility</p:attrName>
                                        </p:attrNameLst>
                                      </p:cBhvr>
                                      <p:to>
                                        <p:strVal val="visible"/>
                                      </p:to>
                                    </p:set>
                                    <p:anim calcmode="lin" valueType="num">
                                      <p:cBhvr additive="base">
                                        <p:cTn id="31" dur="500" fill="hold"/>
                                        <p:tgtEl>
                                          <p:spTgt spid="14725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725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 	</a:t>
            </a:r>
            <a:endParaRPr lang="en-US" dirty="0"/>
          </a:p>
        </p:txBody>
      </p:sp>
      <p:sp>
        <p:nvSpPr>
          <p:cNvPr id="3" name="Content Placeholder 2"/>
          <p:cNvSpPr>
            <a:spLocks noGrp="1"/>
          </p:cNvSpPr>
          <p:nvPr>
            <p:ph sz="quarter" idx="1"/>
          </p:nvPr>
        </p:nvSpPr>
        <p:spPr/>
        <p:txBody>
          <a:bodyPr/>
          <a:lstStyle/>
          <a:p>
            <a:r>
              <a:rPr lang="en-US" sz="2800" dirty="0" smtClean="0"/>
              <a:t>Mary has had diabetes for 10 years and wants to reduce her risk of neuropathy. What are most important steps she can take to limit risk?</a:t>
            </a:r>
            <a:br>
              <a:rPr lang="en-US" sz="2800" dirty="0" smtClean="0"/>
            </a:br>
            <a:r>
              <a:rPr lang="en-US" dirty="0" smtClean="0"/>
              <a:t> </a:t>
            </a:r>
            <a:r>
              <a:rPr lang="en-US" dirty="0"/>
              <a:t>	</a:t>
            </a:r>
            <a:r>
              <a:rPr lang="en-US" sz="2800" dirty="0" smtClean="0"/>
              <a:t>A. Lose weight and decrease coffee intake</a:t>
            </a:r>
          </a:p>
          <a:p>
            <a:pPr marL="0" indent="0">
              <a:buNone/>
            </a:pPr>
            <a:r>
              <a:rPr lang="en-US" sz="2800" dirty="0"/>
              <a:t>	</a:t>
            </a:r>
            <a:r>
              <a:rPr lang="en-US" sz="2800" dirty="0" smtClean="0"/>
              <a:t>B.  Control blood glucose	</a:t>
            </a:r>
          </a:p>
          <a:p>
            <a:pPr marL="0" indent="0">
              <a:buNone/>
            </a:pPr>
            <a:r>
              <a:rPr lang="en-US" sz="2800" dirty="0"/>
              <a:t>	</a:t>
            </a:r>
            <a:r>
              <a:rPr lang="en-US" sz="2800" dirty="0" smtClean="0"/>
              <a:t>C. </a:t>
            </a:r>
            <a:r>
              <a:rPr lang="en-US" sz="2800" dirty="0"/>
              <a:t> </a:t>
            </a:r>
            <a:r>
              <a:rPr lang="en-US" sz="2800" dirty="0" smtClean="0"/>
              <a:t>Take vitamin B12 daily</a:t>
            </a:r>
          </a:p>
          <a:p>
            <a:pPr marL="0" indent="0">
              <a:buNone/>
            </a:pPr>
            <a:r>
              <a:rPr lang="en-US" sz="2800" dirty="0"/>
              <a:t>	</a:t>
            </a:r>
            <a:r>
              <a:rPr lang="en-US" sz="2800" dirty="0" smtClean="0"/>
              <a:t>D.  Apply capsaicin cream to extremities 	twice daily.</a:t>
            </a:r>
            <a:endParaRPr lang="en-US" sz="2800" dirty="0"/>
          </a:p>
        </p:txBody>
      </p:sp>
      <p:pic>
        <p:nvPicPr>
          <p:cNvPr id="4" name="Picture 3"/>
          <p:cNvPicPr>
            <a:picLocks noChangeAspect="1"/>
          </p:cNvPicPr>
          <p:nvPr/>
        </p:nvPicPr>
        <p:blipFill>
          <a:blip r:embed="rId3"/>
          <a:stretch>
            <a:fillRect/>
          </a:stretch>
        </p:blipFill>
        <p:spPr>
          <a:xfrm>
            <a:off x="6248400" y="4812375"/>
            <a:ext cx="2371576" cy="1420785"/>
          </a:xfrm>
          <a:prstGeom prst="rect">
            <a:avLst/>
          </a:prstGeom>
        </p:spPr>
      </p:pic>
    </p:spTree>
    <p:custDataLst>
      <p:tags r:id="rId1"/>
    </p:custDataLst>
    <p:extLst>
      <p:ext uri="{BB962C8B-B14F-4D97-AF65-F5344CB8AC3E}">
        <p14:creationId xmlns:p14="http://schemas.microsoft.com/office/powerpoint/2010/main" val="277767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2" name="Rectangle 2"/>
          <p:cNvSpPr>
            <a:spLocks noGrp="1" noChangeArrowheads="1"/>
          </p:cNvSpPr>
          <p:nvPr>
            <p:ph type="title"/>
          </p:nvPr>
        </p:nvSpPr>
        <p:spPr/>
        <p:txBody>
          <a:bodyPr/>
          <a:lstStyle/>
          <a:p>
            <a:pPr eaLnBrk="1" hangingPunct="1">
              <a:defRPr/>
            </a:pPr>
            <a:r>
              <a:rPr lang="en-US" smtClean="0"/>
              <a:t>What is Neuropathy?</a:t>
            </a:r>
          </a:p>
        </p:txBody>
      </p:sp>
      <p:sp>
        <p:nvSpPr>
          <p:cNvPr id="1474563" name="Rectangle 3"/>
          <p:cNvSpPr>
            <a:spLocks noGrp="1" noChangeArrowheads="1"/>
          </p:cNvSpPr>
          <p:nvPr>
            <p:ph type="body" idx="1"/>
          </p:nvPr>
        </p:nvSpPr>
        <p:spPr/>
        <p:txBody>
          <a:bodyPr/>
          <a:lstStyle/>
          <a:p>
            <a:pPr eaLnBrk="1" hangingPunct="1"/>
            <a:r>
              <a:rPr lang="en-US" smtClean="0"/>
              <a:t>Diabetic Neuropathy (DN) = demonstrable nerve disorder and destruction, either clinical or subclinical- that occurs w/ diabetes, w/out other causes (10% of neuropathy due to other causes)</a:t>
            </a:r>
          </a:p>
          <a:p>
            <a:pPr eaLnBrk="1" hangingPunct="1"/>
            <a:r>
              <a:rPr lang="en-US" smtClean="0"/>
              <a:t>2 abnormalities present (symptoms, signs, abnormal quantitative test results)</a:t>
            </a:r>
          </a:p>
        </p:txBody>
      </p:sp>
      <p:pic>
        <p:nvPicPr>
          <p:cNvPr id="57346" name="Picture 2" descr="C:\Users\bev_000\AppData\Local\Microsoft\Windows\INetCache\IE\KGG2IXS1\MP90039883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999" y="4724399"/>
            <a:ext cx="5511795" cy="15239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5562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474563">
                                            <p:txEl>
                                              <p:pRg st="1" end="1"/>
                                            </p:txEl>
                                          </p:spTgt>
                                        </p:tgtEl>
                                        <p:attrNameLst>
                                          <p:attrName>style.visibility</p:attrName>
                                        </p:attrNameLst>
                                      </p:cBhvr>
                                      <p:to>
                                        <p:strVal val="visible"/>
                                      </p:to>
                                    </p:set>
                                    <p:animEffect transition="in" filter="blinds(horizontal)">
                                      <p:cBhvr>
                                        <p:cTn id="7" dur="500"/>
                                        <p:tgtEl>
                                          <p:spTgt spid="14745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lstStyle/>
          <a:p>
            <a:pPr eaLnBrk="1" hangingPunct="1">
              <a:defRPr/>
            </a:pPr>
            <a:r>
              <a:rPr lang="en-US" smtClean="0"/>
              <a:t>Neuropathy Risk Factors</a:t>
            </a:r>
          </a:p>
        </p:txBody>
      </p:sp>
      <p:sp>
        <p:nvSpPr>
          <p:cNvPr id="130051" name="Rectangle 3"/>
          <p:cNvSpPr>
            <a:spLocks noGrp="1" noChangeArrowheads="1"/>
          </p:cNvSpPr>
          <p:nvPr>
            <p:ph type="body" sz="half" idx="1"/>
          </p:nvPr>
        </p:nvSpPr>
        <p:spPr>
          <a:xfrm>
            <a:off x="1371600" y="1676400"/>
            <a:ext cx="4878388" cy="4497388"/>
          </a:xfrm>
        </p:spPr>
        <p:txBody>
          <a:bodyPr/>
          <a:lstStyle/>
          <a:p>
            <a:pPr eaLnBrk="1" hangingPunct="1"/>
            <a:r>
              <a:rPr lang="en-US" sz="2400" smtClean="0"/>
              <a:t>Age</a:t>
            </a:r>
          </a:p>
          <a:p>
            <a:pPr eaLnBrk="1" hangingPunct="1"/>
            <a:r>
              <a:rPr lang="en-US" sz="2400" smtClean="0"/>
              <a:t>Hypertension</a:t>
            </a:r>
          </a:p>
          <a:p>
            <a:pPr eaLnBrk="1" hangingPunct="1"/>
            <a:r>
              <a:rPr lang="en-US" sz="2400" smtClean="0"/>
              <a:t>Hyperglycemia</a:t>
            </a:r>
          </a:p>
          <a:p>
            <a:pPr eaLnBrk="1" hangingPunct="1"/>
            <a:r>
              <a:rPr lang="en-US" sz="2400" smtClean="0"/>
              <a:t>Elevated LDL</a:t>
            </a:r>
          </a:p>
          <a:p>
            <a:pPr eaLnBrk="1" hangingPunct="1"/>
            <a:r>
              <a:rPr lang="en-US" sz="2400" smtClean="0"/>
              <a:t>Smoking</a:t>
            </a:r>
          </a:p>
          <a:p>
            <a:pPr eaLnBrk="1" hangingPunct="1"/>
            <a:r>
              <a:rPr lang="en-US" sz="2400" smtClean="0"/>
              <a:t>Overweight</a:t>
            </a:r>
          </a:p>
          <a:p>
            <a:pPr eaLnBrk="1" hangingPunct="1"/>
            <a:r>
              <a:rPr lang="en-US" sz="2400" smtClean="0"/>
              <a:t>Excess alcohol</a:t>
            </a:r>
          </a:p>
          <a:p>
            <a:pPr eaLnBrk="1" hangingPunct="1"/>
            <a:r>
              <a:rPr lang="en-US" sz="2400" smtClean="0"/>
              <a:t>Nutrition (eat lots of omega-3 fatty acids)</a:t>
            </a:r>
          </a:p>
          <a:p>
            <a:pPr eaLnBrk="1" hangingPunct="1"/>
            <a:r>
              <a:rPr lang="en-US" sz="2400" smtClean="0"/>
              <a:t>Lack of exercise</a:t>
            </a:r>
          </a:p>
        </p:txBody>
      </p:sp>
      <p:pic>
        <p:nvPicPr>
          <p:cNvPr id="130052" name="Picture 4" descr="MCj04126020000[1]"/>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6248400" y="1752600"/>
            <a:ext cx="1922463" cy="2260600"/>
          </a:xfrm>
          <a:noFill/>
        </p:spPr>
      </p:pic>
    </p:spTree>
    <p:custDataLst>
      <p:tags r:id="rId1"/>
    </p:custDataLst>
    <p:extLst>
      <p:ext uri="{BB962C8B-B14F-4D97-AF65-F5344CB8AC3E}">
        <p14:creationId xmlns:p14="http://schemas.microsoft.com/office/powerpoint/2010/main" val="264097808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a:t>
            </a:r>
            <a:endParaRPr lang="en-US" dirty="0"/>
          </a:p>
        </p:txBody>
      </p:sp>
      <p:sp>
        <p:nvSpPr>
          <p:cNvPr id="3" name="Content Placeholder 2"/>
          <p:cNvSpPr>
            <a:spLocks noGrp="1"/>
          </p:cNvSpPr>
          <p:nvPr>
            <p:ph sz="quarter" idx="1"/>
          </p:nvPr>
        </p:nvSpPr>
        <p:spPr/>
        <p:txBody>
          <a:bodyPr/>
          <a:lstStyle/>
          <a:p>
            <a:r>
              <a:rPr lang="en-US" dirty="0" smtClean="0"/>
              <a:t>What 2 office tests can be used to detect diabetes neuropathy?</a:t>
            </a:r>
          </a:p>
          <a:p>
            <a:pPr marL="0" indent="0">
              <a:buNone/>
            </a:pPr>
            <a:r>
              <a:rPr lang="en-US" dirty="0" smtClean="0"/>
              <a:t>	A. Pin prick and electrophysiology 	testing</a:t>
            </a:r>
            <a:endParaRPr lang="en-US" dirty="0"/>
          </a:p>
          <a:p>
            <a:pPr marL="0" indent="0">
              <a:buNone/>
            </a:pPr>
            <a:r>
              <a:rPr lang="en-US" dirty="0" smtClean="0"/>
              <a:t>	B. </a:t>
            </a:r>
            <a:r>
              <a:rPr lang="en-US" dirty="0"/>
              <a:t>Monofilament and tuning </a:t>
            </a:r>
            <a:r>
              <a:rPr lang="en-US" dirty="0" smtClean="0"/>
              <a:t>fork</a:t>
            </a:r>
          </a:p>
          <a:p>
            <a:pPr marL="0" indent="0">
              <a:buNone/>
            </a:pPr>
            <a:r>
              <a:rPr lang="en-US" dirty="0"/>
              <a:t>	</a:t>
            </a:r>
            <a:r>
              <a:rPr lang="en-US" dirty="0" smtClean="0"/>
              <a:t>C.  Hot/Cold discrimination testing</a:t>
            </a:r>
          </a:p>
          <a:p>
            <a:pPr marL="0" indent="0">
              <a:buNone/>
            </a:pPr>
            <a:r>
              <a:rPr lang="en-US" dirty="0"/>
              <a:t>	</a:t>
            </a:r>
            <a:r>
              <a:rPr lang="en-US" dirty="0" smtClean="0"/>
              <a:t>D.  Babinski reflex assessment</a:t>
            </a:r>
            <a:endParaRPr lang="en-US" dirty="0"/>
          </a:p>
          <a:p>
            <a:pPr marL="0" indent="0">
              <a:buNone/>
            </a:pPr>
            <a:endParaRPr lang="en-US" dirty="0" smtClean="0"/>
          </a:p>
        </p:txBody>
      </p:sp>
      <p:pic>
        <p:nvPicPr>
          <p:cNvPr id="4" name="Picture 3"/>
          <p:cNvPicPr>
            <a:picLocks noChangeAspect="1"/>
          </p:cNvPicPr>
          <p:nvPr/>
        </p:nvPicPr>
        <p:blipFill>
          <a:blip r:embed="rId3"/>
          <a:stretch>
            <a:fillRect/>
          </a:stretch>
        </p:blipFill>
        <p:spPr>
          <a:xfrm>
            <a:off x="6477000" y="4800600"/>
            <a:ext cx="2092541" cy="1253618"/>
          </a:xfrm>
          <a:prstGeom prst="rect">
            <a:avLst/>
          </a:prstGeom>
        </p:spPr>
      </p:pic>
    </p:spTree>
    <p:custDataLst>
      <p:tags r:id="rId1"/>
    </p:custDataLst>
    <p:extLst>
      <p:ext uri="{BB962C8B-B14F-4D97-AF65-F5344CB8AC3E}">
        <p14:creationId xmlns:p14="http://schemas.microsoft.com/office/powerpoint/2010/main" val="169596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1" y="228600"/>
            <a:ext cx="8534398" cy="838200"/>
          </a:xfrm>
        </p:spPr>
        <p:txBody>
          <a:bodyPr/>
          <a:lstStyle/>
          <a:p>
            <a:pPr eaLnBrk="1" hangingPunct="1">
              <a:defRPr/>
            </a:pPr>
            <a:r>
              <a:rPr lang="en-US" dirty="0" smtClean="0"/>
              <a:t>Thank You</a:t>
            </a:r>
          </a:p>
        </p:txBody>
      </p:sp>
      <p:sp>
        <p:nvSpPr>
          <p:cNvPr id="1303555" name="Rectangle 3"/>
          <p:cNvSpPr>
            <a:spLocks noGrp="1" noChangeArrowheads="1"/>
          </p:cNvSpPr>
          <p:nvPr>
            <p:ph type="body" sz="half" idx="1"/>
          </p:nvPr>
        </p:nvSpPr>
        <p:spPr>
          <a:xfrm>
            <a:off x="2667000" y="1295400"/>
            <a:ext cx="6095999" cy="5295900"/>
          </a:xfrm>
        </p:spPr>
        <p:txBody>
          <a:bodyPr>
            <a:normAutofit fontScale="92500" lnSpcReduction="10000"/>
          </a:bodyPr>
          <a:lstStyle/>
          <a:p>
            <a:r>
              <a:rPr lang="en-US" sz="4000" dirty="0"/>
              <a:t>Mini Pharmacy</a:t>
            </a:r>
          </a:p>
          <a:p>
            <a:r>
              <a:rPr lang="en-US" sz="4000" dirty="0"/>
              <a:t>Tandem Diabetes Care</a:t>
            </a:r>
          </a:p>
          <a:p>
            <a:r>
              <a:rPr lang="en-US" sz="4000" dirty="0"/>
              <a:t>Sanofi Aventis</a:t>
            </a:r>
          </a:p>
          <a:p>
            <a:r>
              <a:rPr lang="en-US" sz="4000" dirty="0"/>
              <a:t>Eli Lilly</a:t>
            </a:r>
          </a:p>
          <a:p>
            <a:r>
              <a:rPr lang="en-US" sz="4000" dirty="0" smtClean="0"/>
              <a:t>Takeda</a:t>
            </a:r>
            <a:endParaRPr lang="en-US" sz="4000" dirty="0"/>
          </a:p>
          <a:p>
            <a:r>
              <a:rPr lang="en-US" sz="4000" dirty="0" err="1"/>
              <a:t>Boehringer</a:t>
            </a:r>
            <a:r>
              <a:rPr lang="en-US" sz="4000" dirty="0"/>
              <a:t> -</a:t>
            </a:r>
            <a:r>
              <a:rPr lang="en-US" sz="4000" dirty="0" err="1"/>
              <a:t>Ingelheim</a:t>
            </a:r>
            <a:endParaRPr lang="en-US" sz="4000" dirty="0"/>
          </a:p>
          <a:p>
            <a:r>
              <a:rPr lang="en-US" sz="4000" dirty="0"/>
              <a:t>Astra </a:t>
            </a:r>
            <a:r>
              <a:rPr lang="en-US" sz="4000" dirty="0" smtClean="0"/>
              <a:t>Zeneca</a:t>
            </a:r>
          </a:p>
          <a:p>
            <a:r>
              <a:rPr lang="en-US" sz="4000" dirty="0" smtClean="0"/>
              <a:t>Tandem Insulin Pump</a:t>
            </a:r>
          </a:p>
          <a:p>
            <a:pPr marL="0" indent="0" algn="ctr">
              <a:buFont typeface="Wingdings" panose="05000000000000000000" pitchFamily="2" charset="2"/>
              <a:buNone/>
              <a:defRPr/>
            </a:pPr>
            <a:r>
              <a:rPr lang="en-US" sz="2400" i="1" dirty="0" smtClean="0"/>
              <a:t>Our faculty has no conflict of interest.</a:t>
            </a:r>
          </a:p>
          <a:p>
            <a:pPr>
              <a:defRPr/>
            </a:pPr>
            <a:endParaRPr lang="en-US" dirty="0" smtClean="0"/>
          </a:p>
          <a:p>
            <a:pPr lvl="1" eaLnBrk="1" hangingPunct="1">
              <a:defRPr/>
            </a:pPr>
            <a:endParaRPr lang="en-US" i="1" dirty="0" smtClean="0"/>
          </a:p>
        </p:txBody>
      </p:sp>
      <p:pic>
        <p:nvPicPr>
          <p:cNvPr id="1303556" name="Picture 4" descr="MCj0434737000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8600" y="1287379"/>
            <a:ext cx="2286001" cy="22860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16174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2000" fill="hold"/>
                                        <p:tgtEl>
                                          <p:spTgt spid="13035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177853"/>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131547" y="5486754"/>
            <a:ext cx="4543023" cy="830997"/>
          </a:xfrm>
          <a:prstGeom prst="rect">
            <a:avLst/>
          </a:prstGeom>
          <a:noFill/>
        </p:spPr>
        <p:txBody>
          <a:bodyPr wrap="square" rtlCol="0">
            <a:spAutoFit/>
          </a:bodyPr>
          <a:lstStyle/>
          <a:p>
            <a:r>
              <a:rPr lang="en-US" sz="2400" dirty="0" smtClean="0">
                <a:solidFill>
                  <a:srgbClr val="C00000"/>
                </a:solidFill>
              </a:rPr>
              <a:t>Replace inhaler every 15 days –Do not wash</a:t>
            </a:r>
            <a:endParaRPr lang="en-US" sz="2400" dirty="0">
              <a:solidFill>
                <a:srgbClr val="C00000"/>
              </a:solidFill>
            </a:endParaRPr>
          </a:p>
        </p:txBody>
      </p:sp>
      <p:pic>
        <p:nvPicPr>
          <p:cNvPr id="7" name="Picture 6"/>
          <p:cNvPicPr>
            <a:picLocks noChangeAspect="1"/>
          </p:cNvPicPr>
          <p:nvPr/>
        </p:nvPicPr>
        <p:blipFill>
          <a:blip r:embed="rId6"/>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77489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Nerve disease Screening</a:t>
            </a:r>
            <a:endParaRPr lang="en-US" dirty="0"/>
          </a:p>
        </p:txBody>
      </p:sp>
      <p:sp>
        <p:nvSpPr>
          <p:cNvPr id="3" name="Content Placeholder 2"/>
          <p:cNvSpPr>
            <a:spLocks noGrp="1"/>
          </p:cNvSpPr>
          <p:nvPr>
            <p:ph sz="quarter" idx="1"/>
          </p:nvPr>
        </p:nvSpPr>
        <p:spPr>
          <a:xfrm>
            <a:off x="457200" y="1219200"/>
            <a:ext cx="5791200" cy="4937760"/>
          </a:xfrm>
        </p:spPr>
        <p:txBody>
          <a:bodyPr>
            <a:normAutofit fontScale="92500" lnSpcReduction="10000"/>
          </a:bodyPr>
          <a:lstStyle/>
          <a:p>
            <a:r>
              <a:rPr lang="en-US" dirty="0" smtClean="0"/>
              <a:t>Screen all patients for nerve disease using simple tests, such as a monofilament </a:t>
            </a:r>
          </a:p>
          <a:p>
            <a:pPr lvl="2"/>
            <a:r>
              <a:rPr lang="en-US" sz="2800" dirty="0" smtClean="0"/>
              <a:t>Type 2 at diagnosis, then annually</a:t>
            </a:r>
          </a:p>
          <a:p>
            <a:pPr lvl="2"/>
            <a:r>
              <a:rPr lang="en-US" sz="2800" dirty="0" smtClean="0"/>
              <a:t>Type 1 diabetes at 5 years, then annually</a:t>
            </a:r>
          </a:p>
          <a:p>
            <a:pPr lvl="1"/>
            <a:r>
              <a:rPr lang="en-US" sz="3000" b="1" dirty="0" smtClean="0"/>
              <a:t>Tight glycemic control is the only strategy shown to prevent or delay the development and progression of neuropathy.</a:t>
            </a:r>
          </a:p>
          <a:p>
            <a:pPr lvl="1"/>
            <a:r>
              <a:rPr lang="en-US" dirty="0" smtClean="0"/>
              <a:t>Assess and treat patients to reduce pain and symptoms to improve quality of life.</a:t>
            </a:r>
          </a:p>
        </p:txBody>
      </p:sp>
      <p:pic>
        <p:nvPicPr>
          <p:cNvPr id="4" name="Picture 3"/>
          <p:cNvPicPr>
            <a:picLocks noChangeAspect="1"/>
          </p:cNvPicPr>
          <p:nvPr/>
        </p:nvPicPr>
        <p:blipFill>
          <a:blip r:embed="rId3"/>
          <a:stretch>
            <a:fillRect/>
          </a:stretch>
        </p:blipFill>
        <p:spPr>
          <a:xfrm>
            <a:off x="6248400" y="1295400"/>
            <a:ext cx="2373313" cy="1752600"/>
          </a:xfrm>
          <a:prstGeom prst="rect">
            <a:avLst/>
          </a:prstGeom>
        </p:spPr>
      </p:pic>
    </p:spTree>
    <p:custDataLst>
      <p:tags r:id="rId1"/>
    </p:custDataLst>
    <p:extLst>
      <p:ext uri="{BB962C8B-B14F-4D97-AF65-F5344CB8AC3E}">
        <p14:creationId xmlns:p14="http://schemas.microsoft.com/office/powerpoint/2010/main" val="1288952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586" name="Rectangle 2"/>
          <p:cNvSpPr>
            <a:spLocks noGrp="1" noChangeArrowheads="1"/>
          </p:cNvSpPr>
          <p:nvPr>
            <p:ph type="title"/>
          </p:nvPr>
        </p:nvSpPr>
        <p:spPr>
          <a:xfrm>
            <a:off x="457200" y="274638"/>
            <a:ext cx="5334000" cy="1143000"/>
          </a:xfrm>
        </p:spPr>
        <p:txBody>
          <a:bodyPr>
            <a:normAutofit fontScale="90000"/>
          </a:bodyPr>
          <a:lstStyle/>
          <a:p>
            <a:pPr eaLnBrk="1" hangingPunct="1">
              <a:defRPr/>
            </a:pPr>
            <a:r>
              <a:rPr lang="en-US" sz="4000" dirty="0" smtClean="0"/>
              <a:t>Skin Biopsy to Assess Neuropathy</a:t>
            </a:r>
          </a:p>
        </p:txBody>
      </p:sp>
      <p:pic>
        <p:nvPicPr>
          <p:cNvPr id="113667" name="Picture 3" descr="SkinBiopNeurop"/>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902200" y="3276600"/>
            <a:ext cx="4038600" cy="3167063"/>
          </a:xfrm>
        </p:spPr>
      </p:pic>
      <p:pic>
        <p:nvPicPr>
          <p:cNvPr id="113668" name="Picture 4" descr="SkinBiop"/>
          <p:cNvPicPr>
            <a:picLocks noGrp="1" noChangeAspect="1" noChangeArrowheads="1"/>
          </p:cNvPicPr>
          <p:nvPr>
            <p:ph sz="quarter" idx="4294967295"/>
          </p:nvPr>
        </p:nvPicPr>
        <p:blipFill>
          <a:blip r:embed="rId5">
            <a:extLst>
              <a:ext uri="{28A0092B-C50C-407E-A947-70E740481C1C}">
                <a14:useLocalDpi xmlns:a14="http://schemas.microsoft.com/office/drawing/2010/main" val="0"/>
              </a:ext>
            </a:extLst>
          </a:blip>
          <a:srcRect/>
          <a:stretch>
            <a:fillRect/>
          </a:stretch>
        </p:blipFill>
        <p:spPr>
          <a:xfrm>
            <a:off x="457200" y="1904999"/>
            <a:ext cx="4038600" cy="3167063"/>
          </a:xfrm>
        </p:spPr>
      </p:pic>
      <p:pic>
        <p:nvPicPr>
          <p:cNvPr id="5" name="Content Placeholder 3"/>
          <p:cNvPicPr>
            <a:picLocks noChangeAspect="1"/>
          </p:cNvPicPr>
          <p:nvPr/>
        </p:nvPicPr>
        <p:blipFill>
          <a:blip r:embed="rId6"/>
          <a:stretch>
            <a:fillRect/>
          </a:stretch>
        </p:blipFill>
        <p:spPr>
          <a:xfrm>
            <a:off x="5791200" y="274638"/>
            <a:ext cx="2844800" cy="2133600"/>
          </a:xfrm>
          <a:prstGeom prst="rect">
            <a:avLst/>
          </a:prstGeom>
        </p:spPr>
      </p:pic>
    </p:spTree>
    <p:custDataLst>
      <p:tags r:id="rId1"/>
    </p:custDataLst>
    <p:extLst>
      <p:ext uri="{BB962C8B-B14F-4D97-AF65-F5344CB8AC3E}">
        <p14:creationId xmlns:p14="http://schemas.microsoft.com/office/powerpoint/2010/main" val="2635991629"/>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p:txBody>
          <a:bodyPr/>
          <a:lstStyle/>
          <a:p>
            <a:pPr eaLnBrk="1" hangingPunct="1">
              <a:defRPr/>
            </a:pPr>
            <a:r>
              <a:rPr lang="en-US" smtClean="0"/>
              <a:t>3 Types of Neuropathy</a:t>
            </a:r>
          </a:p>
        </p:txBody>
      </p:sp>
      <p:sp>
        <p:nvSpPr>
          <p:cNvPr id="1477635" name="Rectangle 3"/>
          <p:cNvSpPr>
            <a:spLocks noGrp="1" noChangeArrowheads="1"/>
          </p:cNvSpPr>
          <p:nvPr>
            <p:ph type="body" idx="1"/>
          </p:nvPr>
        </p:nvSpPr>
        <p:spPr>
          <a:xfrm>
            <a:off x="533400" y="1447800"/>
            <a:ext cx="5105400" cy="5105400"/>
          </a:xfrm>
        </p:spPr>
        <p:txBody>
          <a:bodyPr/>
          <a:lstStyle/>
          <a:p>
            <a:pPr eaLnBrk="1" hangingPunct="1"/>
            <a:r>
              <a:rPr lang="en-US" dirty="0" smtClean="0"/>
              <a:t>Generalized Symmetrical Polyneuropathy</a:t>
            </a:r>
          </a:p>
          <a:p>
            <a:pPr lvl="1" eaLnBrk="1" hangingPunct="1"/>
            <a:r>
              <a:rPr lang="en-US" dirty="0" smtClean="0"/>
              <a:t>Acute sensory</a:t>
            </a:r>
          </a:p>
          <a:p>
            <a:pPr lvl="1" eaLnBrk="1" hangingPunct="1"/>
            <a:r>
              <a:rPr lang="en-US" dirty="0" smtClean="0"/>
              <a:t>Chronic sensory (distal)</a:t>
            </a:r>
          </a:p>
          <a:p>
            <a:pPr lvl="2" eaLnBrk="1" hangingPunct="1"/>
            <a:r>
              <a:rPr lang="en-US" dirty="0" smtClean="0"/>
              <a:t>Small fiber</a:t>
            </a:r>
          </a:p>
          <a:p>
            <a:pPr lvl="2" eaLnBrk="1" hangingPunct="1"/>
            <a:r>
              <a:rPr lang="en-US" dirty="0" smtClean="0"/>
              <a:t>Large fiber </a:t>
            </a:r>
          </a:p>
          <a:p>
            <a:pPr eaLnBrk="1" hangingPunct="1"/>
            <a:r>
              <a:rPr lang="en-US" dirty="0" smtClean="0"/>
              <a:t> Autonomic Neuropathy</a:t>
            </a:r>
          </a:p>
          <a:p>
            <a:pPr eaLnBrk="1" hangingPunct="1"/>
            <a:r>
              <a:rPr lang="en-US" dirty="0" smtClean="0"/>
              <a:t> Focal and Multifocal Neuropathy  </a:t>
            </a:r>
          </a:p>
          <a:p>
            <a:pPr lvl="1" eaLnBrk="1" hangingPunct="1">
              <a:buSzPct val="50000"/>
              <a:buFont typeface="Monotype Sorts" pitchFamily="2" charset="2"/>
              <a:buBlip>
                <a:blip r:embed="rId4"/>
              </a:buBlip>
            </a:pPr>
            <a:endParaRPr lang="en-US" dirty="0" smtClean="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0700" y="1600200"/>
            <a:ext cx="2920202" cy="3886200"/>
          </a:xfrm>
          <a:prstGeom prst="rect">
            <a:avLst/>
          </a:prstGeom>
        </p:spPr>
      </p:pic>
    </p:spTree>
    <p:custDataLst>
      <p:tags r:id="rId1"/>
    </p:custDataLst>
    <p:extLst>
      <p:ext uri="{BB962C8B-B14F-4D97-AF65-F5344CB8AC3E}">
        <p14:creationId xmlns:p14="http://schemas.microsoft.com/office/powerpoint/2010/main" val="8436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77635">
                                            <p:txEl>
                                              <p:pRg st="0" end="0"/>
                                            </p:txEl>
                                          </p:spTgt>
                                        </p:tgtEl>
                                        <p:attrNameLst>
                                          <p:attrName>style.visibility</p:attrName>
                                        </p:attrNameLst>
                                      </p:cBhvr>
                                      <p:to>
                                        <p:strVal val="visible"/>
                                      </p:to>
                                    </p:set>
                                    <p:anim calcmode="lin" valueType="num">
                                      <p:cBhvr additive="base">
                                        <p:cTn id="7" dur="2000" fill="hold"/>
                                        <p:tgtEl>
                                          <p:spTgt spid="147763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77635">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nodeType="afterEffect">
                                  <p:stCondLst>
                                    <p:cond delay="0"/>
                                  </p:stCondLst>
                                  <p:childTnLst>
                                    <p:set>
                                      <p:cBhvr>
                                        <p:cTn id="11" dur="1" fill="hold">
                                          <p:stCondLst>
                                            <p:cond delay="0"/>
                                          </p:stCondLst>
                                        </p:cTn>
                                        <p:tgtEl>
                                          <p:spTgt spid="1477635">
                                            <p:txEl>
                                              <p:pRg st="1" end="1"/>
                                            </p:txEl>
                                          </p:spTgt>
                                        </p:tgtEl>
                                        <p:attrNameLst>
                                          <p:attrName>style.visibility</p:attrName>
                                        </p:attrNameLst>
                                      </p:cBhvr>
                                      <p:to>
                                        <p:strVal val="visible"/>
                                      </p:to>
                                    </p:set>
                                    <p:anim calcmode="lin" valueType="num">
                                      <p:cBhvr additive="base">
                                        <p:cTn id="12" dur="2000" fill="hold"/>
                                        <p:tgtEl>
                                          <p:spTgt spid="1477635">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477635">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nodeType="afterEffect">
                                  <p:stCondLst>
                                    <p:cond delay="0"/>
                                  </p:stCondLst>
                                  <p:childTnLst>
                                    <p:set>
                                      <p:cBhvr>
                                        <p:cTn id="16" dur="1" fill="hold">
                                          <p:stCondLst>
                                            <p:cond delay="0"/>
                                          </p:stCondLst>
                                        </p:cTn>
                                        <p:tgtEl>
                                          <p:spTgt spid="1477635">
                                            <p:txEl>
                                              <p:pRg st="2" end="2"/>
                                            </p:txEl>
                                          </p:spTgt>
                                        </p:tgtEl>
                                        <p:attrNameLst>
                                          <p:attrName>style.visibility</p:attrName>
                                        </p:attrNameLst>
                                      </p:cBhvr>
                                      <p:to>
                                        <p:strVal val="visible"/>
                                      </p:to>
                                    </p:set>
                                    <p:anim calcmode="lin" valueType="num">
                                      <p:cBhvr additive="base">
                                        <p:cTn id="17" dur="2000" fill="hold"/>
                                        <p:tgtEl>
                                          <p:spTgt spid="1477635">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477635">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nodeType="afterEffect">
                                  <p:stCondLst>
                                    <p:cond delay="0"/>
                                  </p:stCondLst>
                                  <p:childTnLst>
                                    <p:set>
                                      <p:cBhvr>
                                        <p:cTn id="21" dur="1" fill="hold">
                                          <p:stCondLst>
                                            <p:cond delay="0"/>
                                          </p:stCondLst>
                                        </p:cTn>
                                        <p:tgtEl>
                                          <p:spTgt spid="1477635">
                                            <p:txEl>
                                              <p:pRg st="3" end="3"/>
                                            </p:txEl>
                                          </p:spTgt>
                                        </p:tgtEl>
                                        <p:attrNameLst>
                                          <p:attrName>style.visibility</p:attrName>
                                        </p:attrNameLst>
                                      </p:cBhvr>
                                      <p:to>
                                        <p:strVal val="visible"/>
                                      </p:to>
                                    </p:set>
                                    <p:anim calcmode="lin" valueType="num">
                                      <p:cBhvr additive="base">
                                        <p:cTn id="22" dur="2000" fill="hold"/>
                                        <p:tgtEl>
                                          <p:spTgt spid="1477635">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477635">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nodeType="afterEffect">
                                  <p:stCondLst>
                                    <p:cond delay="0"/>
                                  </p:stCondLst>
                                  <p:childTnLst>
                                    <p:set>
                                      <p:cBhvr>
                                        <p:cTn id="26" dur="1" fill="hold">
                                          <p:stCondLst>
                                            <p:cond delay="0"/>
                                          </p:stCondLst>
                                        </p:cTn>
                                        <p:tgtEl>
                                          <p:spTgt spid="1477635">
                                            <p:txEl>
                                              <p:pRg st="4" end="4"/>
                                            </p:txEl>
                                          </p:spTgt>
                                        </p:tgtEl>
                                        <p:attrNameLst>
                                          <p:attrName>style.visibility</p:attrName>
                                        </p:attrNameLst>
                                      </p:cBhvr>
                                      <p:to>
                                        <p:strVal val="visible"/>
                                      </p:to>
                                    </p:set>
                                    <p:anim calcmode="lin" valueType="num">
                                      <p:cBhvr additive="base">
                                        <p:cTn id="27" dur="2000" fill="hold"/>
                                        <p:tgtEl>
                                          <p:spTgt spid="1477635">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477635">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nodeType="afterEffect">
                                  <p:stCondLst>
                                    <p:cond delay="0"/>
                                  </p:stCondLst>
                                  <p:childTnLst>
                                    <p:set>
                                      <p:cBhvr>
                                        <p:cTn id="31" dur="1" fill="hold">
                                          <p:stCondLst>
                                            <p:cond delay="0"/>
                                          </p:stCondLst>
                                        </p:cTn>
                                        <p:tgtEl>
                                          <p:spTgt spid="1477635">
                                            <p:txEl>
                                              <p:pRg st="5" end="5"/>
                                            </p:txEl>
                                          </p:spTgt>
                                        </p:tgtEl>
                                        <p:attrNameLst>
                                          <p:attrName>style.visibility</p:attrName>
                                        </p:attrNameLst>
                                      </p:cBhvr>
                                      <p:to>
                                        <p:strVal val="visible"/>
                                      </p:to>
                                    </p:set>
                                    <p:anim calcmode="lin" valueType="num">
                                      <p:cBhvr additive="base">
                                        <p:cTn id="32" dur="2000" fill="hold"/>
                                        <p:tgtEl>
                                          <p:spTgt spid="1477635">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477635">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nodeType="afterEffect">
                                  <p:stCondLst>
                                    <p:cond delay="0"/>
                                  </p:stCondLst>
                                  <p:childTnLst>
                                    <p:set>
                                      <p:cBhvr>
                                        <p:cTn id="36" dur="1" fill="hold">
                                          <p:stCondLst>
                                            <p:cond delay="0"/>
                                          </p:stCondLst>
                                        </p:cTn>
                                        <p:tgtEl>
                                          <p:spTgt spid="1477635">
                                            <p:txEl>
                                              <p:pRg st="6" end="6"/>
                                            </p:txEl>
                                          </p:spTgt>
                                        </p:tgtEl>
                                        <p:attrNameLst>
                                          <p:attrName>style.visibility</p:attrName>
                                        </p:attrNameLst>
                                      </p:cBhvr>
                                      <p:to>
                                        <p:strVal val="visible"/>
                                      </p:to>
                                    </p:set>
                                    <p:anim calcmode="lin" valueType="num">
                                      <p:cBhvr additive="base">
                                        <p:cTn id="37" dur="2000" fill="hold"/>
                                        <p:tgtEl>
                                          <p:spTgt spid="1477635">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4776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8658" name="Rectangle 2"/>
          <p:cNvSpPr>
            <a:spLocks noGrp="1" noChangeArrowheads="1"/>
          </p:cNvSpPr>
          <p:nvPr>
            <p:ph type="title"/>
          </p:nvPr>
        </p:nvSpPr>
        <p:spPr>
          <a:xfrm>
            <a:off x="479059" y="531812"/>
            <a:ext cx="8229600" cy="1143000"/>
          </a:xfrm>
        </p:spPr>
        <p:txBody>
          <a:bodyPr>
            <a:normAutofit fontScale="90000"/>
          </a:bodyPr>
          <a:lstStyle/>
          <a:p>
            <a:pPr eaLnBrk="1" hangingPunct="1">
              <a:defRPr/>
            </a:pPr>
            <a:r>
              <a:rPr lang="en-US" sz="3200" dirty="0" smtClean="0">
                <a:solidFill>
                  <a:schemeClr val="tx1"/>
                </a:solidFill>
              </a:rPr>
              <a:t>Generalized Symmetrical Polyneuropathy</a:t>
            </a:r>
            <a:r>
              <a:rPr lang="en-US" sz="3200" dirty="0" smtClean="0"/>
              <a:t> - </a:t>
            </a:r>
            <a:br>
              <a:rPr lang="en-US" sz="3200" dirty="0" smtClean="0"/>
            </a:br>
            <a:r>
              <a:rPr lang="en-US" sz="4000" dirty="0" smtClean="0"/>
              <a:t>Acute Sensory Neuropathy</a:t>
            </a:r>
          </a:p>
        </p:txBody>
      </p:sp>
      <p:sp>
        <p:nvSpPr>
          <p:cNvPr id="115715" name="Rectangle 3"/>
          <p:cNvSpPr>
            <a:spLocks noGrp="1" noChangeArrowheads="1"/>
          </p:cNvSpPr>
          <p:nvPr>
            <p:ph type="body" sz="half" idx="1"/>
          </p:nvPr>
        </p:nvSpPr>
        <p:spPr>
          <a:xfrm>
            <a:off x="455613" y="1981200"/>
            <a:ext cx="8002587" cy="4114800"/>
          </a:xfrm>
        </p:spPr>
        <p:txBody>
          <a:bodyPr/>
          <a:lstStyle/>
          <a:p>
            <a:pPr eaLnBrk="1" hangingPunct="1">
              <a:lnSpc>
                <a:spcPct val="90000"/>
              </a:lnSpc>
            </a:pPr>
            <a:r>
              <a:rPr lang="en-US" sz="2800" dirty="0" smtClean="0"/>
              <a:t>Severe pain, wasting, weight loss, depression and erectile dysfunction</a:t>
            </a:r>
          </a:p>
          <a:p>
            <a:pPr eaLnBrk="1" hangingPunct="1">
              <a:lnSpc>
                <a:spcPct val="90000"/>
              </a:lnSpc>
            </a:pPr>
            <a:r>
              <a:rPr lang="en-US" sz="2800" dirty="0" smtClean="0"/>
              <a:t>Foot pain- burning, unremitting, deep, sharp, stabbing, “shock </a:t>
            </a:r>
            <a:r>
              <a:rPr lang="en-US" sz="2800" dirty="0" err="1" smtClean="0"/>
              <a:t>like”..worse</a:t>
            </a:r>
            <a:r>
              <a:rPr lang="en-US" sz="2800" dirty="0" smtClean="0"/>
              <a:t> at night, hypersensitive to light touch</a:t>
            </a:r>
          </a:p>
          <a:p>
            <a:pPr eaLnBrk="1" hangingPunct="1">
              <a:lnSpc>
                <a:spcPct val="90000"/>
              </a:lnSpc>
            </a:pPr>
            <a:r>
              <a:rPr lang="en-US" sz="2800" dirty="0" smtClean="0"/>
              <a:t>Associated w/ hyperglycemia or w/ rapid improvement of glucose</a:t>
            </a:r>
          </a:p>
          <a:p>
            <a:pPr eaLnBrk="1" hangingPunct="1">
              <a:lnSpc>
                <a:spcPct val="90000"/>
              </a:lnSpc>
            </a:pPr>
            <a:r>
              <a:rPr lang="en-US" sz="2800" dirty="0" smtClean="0"/>
              <a:t>Goal – improve BG – resolve in year</a:t>
            </a:r>
          </a:p>
        </p:txBody>
      </p:sp>
      <p:pic>
        <p:nvPicPr>
          <p:cNvPr id="1478660" name="MPj04000230000[1].jpg">
            <a:hlinkClick r:id="" action="ppaction://media"/>
          </p:cNvPr>
          <p:cNvPicPr>
            <a:picLocks noGrp="1" noRot="1" noChangeAspect="1" noChangeArrowheads="1"/>
          </p:cNvPicPr>
          <p:nvPr>
            <p:ph sz="half" idx="2"/>
            <a:videoFile r:link="rId2"/>
          </p:nvPr>
        </p:nvPicPr>
        <p:blipFill>
          <a:blip r:embed="rId5">
            <a:extLst>
              <a:ext uri="{28A0092B-C50C-407E-A947-70E740481C1C}">
                <a14:useLocalDpi xmlns:a14="http://schemas.microsoft.com/office/drawing/2010/main" val="0"/>
              </a:ext>
            </a:extLst>
          </a:blip>
          <a:srcRect/>
          <a:stretch>
            <a:fillRect/>
          </a:stretch>
        </p:blipFill>
        <p:spPr>
          <a:xfrm>
            <a:off x="7467600" y="4495800"/>
            <a:ext cx="1473200" cy="2211388"/>
          </a:xfrm>
        </p:spPr>
      </p:pic>
    </p:spTree>
    <p:custDataLst>
      <p:tags r:id="rId1"/>
    </p:custDataLst>
    <p:extLst>
      <p:ext uri="{BB962C8B-B14F-4D97-AF65-F5344CB8AC3E}">
        <p14:creationId xmlns:p14="http://schemas.microsoft.com/office/powerpoint/2010/main" val="26328176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7866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478660"/>
                                        </p:tgtEl>
                                      </p:cBhvr>
                                    </p:cmd>
                                  </p:childTnLst>
                                </p:cTn>
                              </p:par>
                            </p:childTnLst>
                          </p:cTn>
                        </p:par>
                      </p:childTnLst>
                    </p:cTn>
                  </p:par>
                </p:childTnLst>
              </p:cTn>
              <p:nextCondLst>
                <p:cond evt="onClick" delay="0">
                  <p:tgtEl>
                    <p:spTgt spid="1478660"/>
                  </p:tgtEl>
                </p:cond>
              </p:nextCondLst>
            </p:seq>
            <p:video>
              <p:cMediaNode>
                <p:cTn id="7" fill="hold" display="0">
                  <p:stCondLst>
                    <p:cond delay="indefinite"/>
                  </p:stCondLst>
                  <p:endCondLst>
                    <p:cond evt="onNext" delay="0">
                      <p:tgtEl>
                        <p:sldTgt/>
                      </p:tgtEl>
                    </p:cond>
                    <p:cond evt="onPrev" delay="0">
                      <p:tgtEl>
                        <p:sldTgt/>
                      </p:tgtEl>
                    </p:cond>
                  </p:endCondLst>
                </p:cTn>
                <p:tgtEl>
                  <p:spTgt spid="1478660"/>
                </p:tgtEl>
              </p:cMediaNode>
            </p:video>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9682" name="Rectangle 2"/>
          <p:cNvSpPr>
            <a:spLocks noGrp="1" noChangeArrowheads="1"/>
          </p:cNvSpPr>
          <p:nvPr>
            <p:ph type="title"/>
          </p:nvPr>
        </p:nvSpPr>
        <p:spPr>
          <a:xfrm>
            <a:off x="381000" y="381000"/>
            <a:ext cx="8178800" cy="1600200"/>
          </a:xfrm>
        </p:spPr>
        <p:txBody>
          <a:bodyPr>
            <a:normAutofit fontScale="90000"/>
          </a:bodyPr>
          <a:lstStyle/>
          <a:p>
            <a:pPr eaLnBrk="1" hangingPunct="1">
              <a:defRPr/>
            </a:pPr>
            <a:r>
              <a:rPr lang="en-US" sz="3200" dirty="0" smtClean="0">
                <a:solidFill>
                  <a:schemeClr val="tx1"/>
                </a:solidFill>
              </a:rPr>
              <a:t>Generalized Symmetrical Polyneuropathy</a:t>
            </a:r>
            <a:r>
              <a:rPr lang="en-US" sz="3200" dirty="0" smtClean="0"/>
              <a:t> </a:t>
            </a:r>
            <a:br>
              <a:rPr lang="en-US" sz="3200" dirty="0" smtClean="0"/>
            </a:br>
            <a:r>
              <a:rPr lang="en-US" sz="3600" dirty="0" smtClean="0"/>
              <a:t>Chronic Sensorimotor Neuropathy</a:t>
            </a:r>
            <a:br>
              <a:rPr lang="en-US" sz="3600" dirty="0" smtClean="0"/>
            </a:br>
            <a:r>
              <a:rPr lang="en-US" sz="3200" i="1" dirty="0" smtClean="0"/>
              <a:t>Small Nerve Fiber</a:t>
            </a:r>
          </a:p>
        </p:txBody>
      </p:sp>
      <p:sp>
        <p:nvSpPr>
          <p:cNvPr id="1479683" name="Rectangle 3"/>
          <p:cNvSpPr>
            <a:spLocks noGrp="1" noChangeArrowheads="1"/>
          </p:cNvSpPr>
          <p:nvPr>
            <p:ph type="body" idx="1"/>
          </p:nvPr>
        </p:nvSpPr>
        <p:spPr>
          <a:xfrm>
            <a:off x="410308" y="2092569"/>
            <a:ext cx="8178800" cy="4191000"/>
          </a:xfrm>
        </p:spPr>
        <p:txBody>
          <a:bodyPr>
            <a:normAutofit lnSpcReduction="10000"/>
          </a:bodyPr>
          <a:lstStyle/>
          <a:p>
            <a:pPr eaLnBrk="1" hangingPunct="1"/>
            <a:r>
              <a:rPr lang="en-US" dirty="0" smtClean="0"/>
              <a:t>Sensory deficits in distal portions, spreading medially “stocking-glove”</a:t>
            </a:r>
          </a:p>
          <a:p>
            <a:pPr eaLnBrk="1" hangingPunct="1"/>
            <a:r>
              <a:rPr lang="en-US" dirty="0" smtClean="0"/>
              <a:t>Small Nerve Fiber Neuropathy</a:t>
            </a:r>
          </a:p>
          <a:p>
            <a:pPr lvl="1" eaLnBrk="1" hangingPunct="1"/>
            <a:r>
              <a:rPr lang="en-US" dirty="0" smtClean="0"/>
              <a:t>C-fiber pain = burning and superficial</a:t>
            </a:r>
          </a:p>
          <a:p>
            <a:pPr lvl="1" eaLnBrk="1" hangingPunct="1"/>
            <a:r>
              <a:rPr lang="en-US" dirty="0" err="1" smtClean="0"/>
              <a:t>Allodynia</a:t>
            </a:r>
            <a:r>
              <a:rPr lang="en-US" dirty="0" smtClean="0"/>
              <a:t> (all stimuli interpreted as painful)</a:t>
            </a:r>
          </a:p>
          <a:p>
            <a:pPr lvl="1" eaLnBrk="1" hangingPunct="1"/>
            <a:r>
              <a:rPr lang="en-US" dirty="0" smtClean="0"/>
              <a:t>Later, loss of pressure and temp sensation</a:t>
            </a:r>
          </a:p>
          <a:p>
            <a:pPr lvl="1" eaLnBrk="1" hangingPunct="1"/>
            <a:r>
              <a:rPr lang="en-US" dirty="0" smtClean="0"/>
              <a:t>Decrease blood flow, sweating</a:t>
            </a:r>
          </a:p>
          <a:p>
            <a:pPr lvl="1" eaLnBrk="1" hangingPunct="1"/>
            <a:r>
              <a:rPr lang="en-US" dirty="0" smtClean="0"/>
              <a:t>Detect w/ Monofilament</a:t>
            </a:r>
          </a:p>
          <a:p>
            <a:pPr lvl="1" eaLnBrk="1" hangingPunct="1"/>
            <a:r>
              <a:rPr lang="en-US" dirty="0" smtClean="0"/>
              <a:t>High risk for ulceration, Charcot, gangrene</a:t>
            </a:r>
          </a:p>
          <a:p>
            <a:pPr lvl="1" eaLnBrk="1" hangingPunct="1"/>
            <a:endParaRPr lang="en-US" dirty="0" smtClean="0"/>
          </a:p>
          <a:p>
            <a:pPr lvl="1" eaLnBrk="1" hangingPunct="1"/>
            <a:endParaRPr lang="en-US" dirty="0" smtClean="0"/>
          </a:p>
          <a:p>
            <a:pPr eaLnBrk="1" hangingPunct="1"/>
            <a:endParaRPr lang="en-US" dirty="0" smtClean="0"/>
          </a:p>
        </p:txBody>
      </p:sp>
    </p:spTree>
    <p:custDataLst>
      <p:tags r:id="rId1"/>
    </p:custDataLst>
    <p:extLst>
      <p:ext uri="{BB962C8B-B14F-4D97-AF65-F5344CB8AC3E}">
        <p14:creationId xmlns:p14="http://schemas.microsoft.com/office/powerpoint/2010/main" val="295705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79683">
                                            <p:txEl>
                                              <p:pRg st="2" end="2"/>
                                            </p:txEl>
                                          </p:spTgt>
                                        </p:tgtEl>
                                        <p:attrNameLst>
                                          <p:attrName>style.visibility</p:attrName>
                                        </p:attrNameLst>
                                      </p:cBhvr>
                                      <p:to>
                                        <p:strVal val="visible"/>
                                      </p:to>
                                    </p:set>
                                    <p:animEffect transition="in" filter="checkerboard(across)">
                                      <p:cBhvr>
                                        <p:cTn id="7" dur="500"/>
                                        <p:tgtEl>
                                          <p:spTgt spid="1479683">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479683">
                                            <p:txEl>
                                              <p:pRg st="3" end="3"/>
                                            </p:txEl>
                                          </p:spTgt>
                                        </p:tgtEl>
                                        <p:attrNameLst>
                                          <p:attrName>style.visibility</p:attrName>
                                        </p:attrNameLst>
                                      </p:cBhvr>
                                      <p:to>
                                        <p:strVal val="visible"/>
                                      </p:to>
                                    </p:set>
                                    <p:animEffect transition="in" filter="checkerboard(across)">
                                      <p:cBhvr>
                                        <p:cTn id="10" dur="500"/>
                                        <p:tgtEl>
                                          <p:spTgt spid="1479683">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479683">
                                            <p:txEl>
                                              <p:pRg st="4" end="4"/>
                                            </p:txEl>
                                          </p:spTgt>
                                        </p:tgtEl>
                                        <p:attrNameLst>
                                          <p:attrName>style.visibility</p:attrName>
                                        </p:attrNameLst>
                                      </p:cBhvr>
                                      <p:to>
                                        <p:strVal val="visible"/>
                                      </p:to>
                                    </p:set>
                                    <p:animEffect transition="in" filter="checkerboard(across)">
                                      <p:cBhvr>
                                        <p:cTn id="13" dur="500"/>
                                        <p:tgtEl>
                                          <p:spTgt spid="1479683">
                                            <p:txEl>
                                              <p:pRg st="4" end="4"/>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479683">
                                            <p:txEl>
                                              <p:pRg st="5" end="5"/>
                                            </p:txEl>
                                          </p:spTgt>
                                        </p:tgtEl>
                                        <p:attrNameLst>
                                          <p:attrName>style.visibility</p:attrName>
                                        </p:attrNameLst>
                                      </p:cBhvr>
                                      <p:to>
                                        <p:strVal val="visible"/>
                                      </p:to>
                                    </p:set>
                                    <p:animEffect transition="in" filter="checkerboard(across)">
                                      <p:cBhvr>
                                        <p:cTn id="16" dur="500"/>
                                        <p:tgtEl>
                                          <p:spTgt spid="1479683">
                                            <p:txEl>
                                              <p:pRg st="5" end="5"/>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479683">
                                            <p:txEl>
                                              <p:pRg st="6" end="6"/>
                                            </p:txEl>
                                          </p:spTgt>
                                        </p:tgtEl>
                                        <p:attrNameLst>
                                          <p:attrName>style.visibility</p:attrName>
                                        </p:attrNameLst>
                                      </p:cBhvr>
                                      <p:to>
                                        <p:strVal val="visible"/>
                                      </p:to>
                                    </p:set>
                                    <p:animEffect transition="in" filter="checkerboard(across)">
                                      <p:cBhvr>
                                        <p:cTn id="19" dur="500"/>
                                        <p:tgtEl>
                                          <p:spTgt spid="1479683">
                                            <p:txEl>
                                              <p:pRg st="6" end="6"/>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1479683">
                                            <p:txEl>
                                              <p:pRg st="7" end="7"/>
                                            </p:txEl>
                                          </p:spTgt>
                                        </p:tgtEl>
                                        <p:attrNameLst>
                                          <p:attrName>style.visibility</p:attrName>
                                        </p:attrNameLst>
                                      </p:cBhvr>
                                      <p:to>
                                        <p:strVal val="visible"/>
                                      </p:to>
                                    </p:set>
                                    <p:animEffect transition="in" filter="checkerboard(across)">
                                      <p:cBhvr>
                                        <p:cTn id="22" dur="500"/>
                                        <p:tgtEl>
                                          <p:spTgt spid="14796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0706" name="Rectangle 2"/>
          <p:cNvSpPr>
            <a:spLocks noGrp="1" noChangeArrowheads="1"/>
          </p:cNvSpPr>
          <p:nvPr>
            <p:ph type="title"/>
          </p:nvPr>
        </p:nvSpPr>
        <p:spPr>
          <a:xfrm>
            <a:off x="355600" y="351692"/>
            <a:ext cx="8356600" cy="1143000"/>
          </a:xfrm>
        </p:spPr>
        <p:txBody>
          <a:bodyPr>
            <a:normAutofit fontScale="90000"/>
          </a:bodyPr>
          <a:lstStyle/>
          <a:p>
            <a:pPr eaLnBrk="1" hangingPunct="1">
              <a:defRPr/>
            </a:pPr>
            <a:r>
              <a:rPr lang="en-US" sz="3200" dirty="0" smtClean="0">
                <a:solidFill>
                  <a:schemeClr val="tx1"/>
                </a:solidFill>
              </a:rPr>
              <a:t>Generalized Symmetrical Polyneuropathy</a:t>
            </a:r>
            <a:r>
              <a:rPr lang="en-US" sz="3200" dirty="0" smtClean="0"/>
              <a:t> </a:t>
            </a:r>
            <a:br>
              <a:rPr lang="en-US" sz="3200" dirty="0" smtClean="0"/>
            </a:br>
            <a:r>
              <a:rPr lang="en-US" sz="3100" dirty="0" smtClean="0"/>
              <a:t>Chronic Sensorimotor Neuropathy </a:t>
            </a:r>
            <a:r>
              <a:rPr lang="en-US" sz="3600" dirty="0" smtClean="0"/>
              <a:t>– </a:t>
            </a:r>
            <a:r>
              <a:rPr lang="en-US" sz="3200" i="1" dirty="0" smtClean="0"/>
              <a:t>Large Nerve Fiber</a:t>
            </a:r>
          </a:p>
        </p:txBody>
      </p:sp>
      <p:sp>
        <p:nvSpPr>
          <p:cNvPr id="117763" name="Rectangle 3"/>
          <p:cNvSpPr>
            <a:spLocks noGrp="1" noChangeArrowheads="1"/>
          </p:cNvSpPr>
          <p:nvPr>
            <p:ph type="body" idx="1"/>
          </p:nvPr>
        </p:nvSpPr>
        <p:spPr>
          <a:xfrm>
            <a:off x="444500" y="1600200"/>
            <a:ext cx="8178800" cy="4724400"/>
          </a:xfrm>
        </p:spPr>
        <p:txBody>
          <a:bodyPr>
            <a:normAutofit/>
          </a:bodyPr>
          <a:lstStyle/>
          <a:p>
            <a:pPr eaLnBrk="1" hangingPunct="1"/>
            <a:r>
              <a:rPr lang="en-US" dirty="0" smtClean="0"/>
              <a:t>Involve sensory and/or motor nerves</a:t>
            </a:r>
          </a:p>
          <a:p>
            <a:pPr eaLnBrk="1" hangingPunct="1"/>
            <a:r>
              <a:rPr lang="en-US" dirty="0" smtClean="0"/>
              <a:t>Fibers are myelinated, rapid conductors</a:t>
            </a:r>
          </a:p>
          <a:p>
            <a:pPr eaLnBrk="1" hangingPunct="1"/>
            <a:r>
              <a:rPr lang="en-US" dirty="0" smtClean="0"/>
              <a:t>Can detect destruction w/ nerve testing</a:t>
            </a:r>
          </a:p>
          <a:p>
            <a:pPr eaLnBrk="1" hangingPunct="1"/>
            <a:r>
              <a:rPr lang="en-US" dirty="0" smtClean="0"/>
              <a:t>Symptoms may be minimal:</a:t>
            </a:r>
          </a:p>
          <a:p>
            <a:pPr lvl="1" eaLnBrk="1" hangingPunct="1"/>
            <a:r>
              <a:rPr lang="en-US" dirty="0" smtClean="0"/>
              <a:t>Impaired vibration perception/position sense</a:t>
            </a:r>
          </a:p>
          <a:p>
            <a:pPr lvl="1" eaLnBrk="1" hangingPunct="1"/>
            <a:r>
              <a:rPr lang="en-US" dirty="0" smtClean="0"/>
              <a:t>Ataxia “moon-walking”, in-coordination</a:t>
            </a:r>
          </a:p>
          <a:p>
            <a:pPr lvl="1" eaLnBrk="1" hangingPunct="1"/>
            <a:r>
              <a:rPr lang="en-US" dirty="0" smtClean="0"/>
              <a:t>Pain described as deep-seated gnawing</a:t>
            </a:r>
          </a:p>
          <a:p>
            <a:pPr lvl="1" eaLnBrk="1" hangingPunct="1"/>
            <a:r>
              <a:rPr lang="en-US" dirty="0" smtClean="0"/>
              <a:t>Shortening of Achilles tendon and claw foot</a:t>
            </a:r>
          </a:p>
          <a:p>
            <a:pPr lvl="1" eaLnBrk="1" hangingPunct="1"/>
            <a:r>
              <a:rPr lang="en-US" dirty="0" smtClean="0"/>
              <a:t>Increased blood flow “hot foot”</a:t>
            </a:r>
          </a:p>
          <a:p>
            <a:pPr eaLnBrk="1" hangingPunct="1"/>
            <a:endParaRPr lang="en-US" dirty="0" smtClean="0"/>
          </a:p>
        </p:txBody>
      </p:sp>
    </p:spTree>
    <p:custDataLst>
      <p:tags r:id="rId1"/>
    </p:custDataLst>
    <p:extLst>
      <p:ext uri="{BB962C8B-B14F-4D97-AF65-F5344CB8AC3E}">
        <p14:creationId xmlns:p14="http://schemas.microsoft.com/office/powerpoint/2010/main" val="176704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9922" name="Rectangle 2"/>
          <p:cNvSpPr>
            <a:spLocks noGrp="1" noChangeArrowheads="1"/>
          </p:cNvSpPr>
          <p:nvPr>
            <p:ph type="title"/>
          </p:nvPr>
        </p:nvSpPr>
        <p:spPr>
          <a:xfrm>
            <a:off x="304800" y="0"/>
            <a:ext cx="8226425" cy="1143000"/>
          </a:xfrm>
        </p:spPr>
        <p:txBody>
          <a:bodyPr lIns="90477" tIns="44445" rIns="90477" bIns="44445" anchor="b" anchorCtr="0"/>
          <a:lstStyle/>
          <a:p>
            <a:pPr eaLnBrk="1" hangingPunct="1">
              <a:defRPr/>
            </a:pPr>
            <a:r>
              <a:rPr lang="en-US" smtClean="0"/>
              <a:t>Treating Neuropathy</a:t>
            </a:r>
          </a:p>
        </p:txBody>
      </p:sp>
      <p:sp>
        <p:nvSpPr>
          <p:cNvPr id="126979" name="Rectangle 3"/>
          <p:cNvSpPr>
            <a:spLocks noGrp="1" noChangeArrowheads="1"/>
          </p:cNvSpPr>
          <p:nvPr>
            <p:ph type="body" idx="1"/>
          </p:nvPr>
        </p:nvSpPr>
        <p:spPr>
          <a:xfrm>
            <a:off x="457200" y="1219200"/>
            <a:ext cx="3810000" cy="4876800"/>
          </a:xfrm>
        </p:spPr>
        <p:txBody>
          <a:bodyPr lIns="90477" tIns="44445" rIns="90477" bIns="44445">
            <a:normAutofit lnSpcReduction="10000"/>
          </a:bodyPr>
          <a:lstStyle/>
          <a:p>
            <a:pPr eaLnBrk="1" hangingPunct="1"/>
            <a:r>
              <a:rPr lang="en-US" dirty="0" smtClean="0"/>
              <a:t>Improve glycemic control</a:t>
            </a:r>
          </a:p>
          <a:p>
            <a:pPr eaLnBrk="1" hangingPunct="1"/>
            <a:r>
              <a:rPr lang="en-US" dirty="0" smtClean="0"/>
              <a:t>Control pain</a:t>
            </a:r>
          </a:p>
          <a:p>
            <a:pPr eaLnBrk="1" hangingPunct="1"/>
            <a:r>
              <a:rPr lang="en-US" dirty="0" smtClean="0"/>
              <a:t>Relief from depression from chronic pain</a:t>
            </a:r>
          </a:p>
          <a:p>
            <a:pPr lvl="1" eaLnBrk="1" hangingPunct="1"/>
            <a:r>
              <a:rPr lang="en-US" dirty="0" smtClean="0"/>
              <a:t>Massage, stretching, pain control clinic, TENS, avoiding alcohol, relaxation exercises....</a:t>
            </a:r>
          </a:p>
          <a:p>
            <a:pPr eaLnBrk="1" hangingPunct="1">
              <a:buFont typeface="Wingdings" panose="05000000000000000000" pitchFamily="2" charset="2"/>
              <a:buNone/>
            </a:pPr>
            <a:endParaRPr lang="en-US" dirty="0" smtClean="0"/>
          </a:p>
        </p:txBody>
      </p:sp>
      <p:pic>
        <p:nvPicPr>
          <p:cNvPr id="59395" name="Picture 3" descr="C:\Users\bev_000\AppData\Local\Microsoft\Windows\INetCache\IE\KGG2IXS1\MP90044860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219200"/>
            <a:ext cx="3420533" cy="5130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5051669"/>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0946" name="Rectangle 2"/>
          <p:cNvSpPr>
            <a:spLocks noGrp="1" noChangeArrowheads="1"/>
          </p:cNvSpPr>
          <p:nvPr>
            <p:ph type="title"/>
          </p:nvPr>
        </p:nvSpPr>
        <p:spPr>
          <a:xfrm>
            <a:off x="440267" y="381000"/>
            <a:ext cx="8686800" cy="762000"/>
          </a:xfrm>
        </p:spPr>
        <p:txBody>
          <a:bodyPr lIns="90477" tIns="44445" rIns="90477" bIns="44445" anchor="b">
            <a:normAutofit/>
          </a:bodyPr>
          <a:lstStyle/>
          <a:p>
            <a:pPr eaLnBrk="1" hangingPunct="1">
              <a:defRPr/>
            </a:pPr>
            <a:r>
              <a:rPr lang="en-US" sz="3200" dirty="0" smtClean="0"/>
              <a:t>Pharmacologic  Therapy for Neuropathy</a:t>
            </a:r>
          </a:p>
        </p:txBody>
      </p:sp>
      <p:sp>
        <p:nvSpPr>
          <p:cNvPr id="1490947" name="Rectangle 3"/>
          <p:cNvSpPr>
            <a:spLocks noGrp="1" noChangeArrowheads="1"/>
          </p:cNvSpPr>
          <p:nvPr>
            <p:ph type="body" idx="1"/>
          </p:nvPr>
        </p:nvSpPr>
        <p:spPr>
          <a:xfrm>
            <a:off x="526551" y="1295400"/>
            <a:ext cx="7626849" cy="5181600"/>
          </a:xfrm>
        </p:spPr>
        <p:txBody>
          <a:bodyPr lIns="90477" tIns="44445" rIns="90477" bIns="44445">
            <a:normAutofit lnSpcReduction="10000"/>
          </a:bodyPr>
          <a:lstStyle/>
          <a:p>
            <a:pPr eaLnBrk="1" hangingPunct="1">
              <a:lnSpc>
                <a:spcPct val="80000"/>
              </a:lnSpc>
              <a:buFont typeface="Wingdings" pitchFamily="2" charset="2"/>
              <a:buNone/>
              <a:defRPr/>
            </a:pPr>
            <a:r>
              <a:rPr lang="en-US" sz="2800" dirty="0" smtClean="0"/>
              <a:t>Try Alpha </a:t>
            </a:r>
            <a:r>
              <a:rPr lang="en-US" sz="2800" dirty="0" err="1" smtClean="0"/>
              <a:t>lipoic</a:t>
            </a:r>
            <a:r>
              <a:rPr lang="en-US" sz="2800" dirty="0" smtClean="0"/>
              <a:t> acid: 600 – 1,800mg /day</a:t>
            </a:r>
          </a:p>
          <a:p>
            <a:pPr eaLnBrk="1" hangingPunct="1">
              <a:lnSpc>
                <a:spcPct val="80000"/>
              </a:lnSpc>
              <a:buFont typeface="Wingdings" pitchFamily="2" charset="2"/>
              <a:buNone/>
              <a:defRPr/>
            </a:pPr>
            <a:r>
              <a:rPr lang="en-US" sz="2800" dirty="0" smtClean="0"/>
              <a:t>Prescription Therapy</a:t>
            </a:r>
          </a:p>
          <a:p>
            <a:pPr eaLnBrk="1" hangingPunct="1">
              <a:lnSpc>
                <a:spcPct val="80000"/>
              </a:lnSpc>
              <a:buFont typeface="Wingdings" pitchFamily="2" charset="2"/>
              <a:buNone/>
              <a:defRPr/>
            </a:pPr>
            <a:r>
              <a:rPr lang="en-US" sz="2800" dirty="0" smtClean="0"/>
              <a:t>1</a:t>
            </a:r>
            <a:r>
              <a:rPr lang="en-US" sz="2800" baseline="30000" dirty="0" smtClean="0"/>
              <a:t>st</a:t>
            </a:r>
            <a:r>
              <a:rPr lang="en-US" sz="2800" dirty="0" smtClean="0"/>
              <a:t> line </a:t>
            </a:r>
          </a:p>
          <a:p>
            <a:pPr lvl="1" eaLnBrk="1" hangingPunct="1">
              <a:lnSpc>
                <a:spcPct val="80000"/>
              </a:lnSpc>
              <a:buFont typeface="Arial" pitchFamily="34" charset="0"/>
              <a:buChar char="•"/>
              <a:defRPr/>
            </a:pPr>
            <a:r>
              <a:rPr lang="en-US" sz="2400" dirty="0" smtClean="0"/>
              <a:t>Tricyclic antidepressants (</a:t>
            </a:r>
            <a:r>
              <a:rPr lang="en-US" sz="2400" dirty="0" err="1" smtClean="0"/>
              <a:t>ie</a:t>
            </a:r>
            <a:r>
              <a:rPr lang="en-US" sz="2400" dirty="0" smtClean="0"/>
              <a:t> amitriptyline, </a:t>
            </a:r>
            <a:r>
              <a:rPr lang="en-US" sz="2400" dirty="0" err="1" smtClean="0"/>
              <a:t>nortriptyline</a:t>
            </a:r>
            <a:endParaRPr lang="en-US" sz="2400" dirty="0" smtClean="0"/>
          </a:p>
          <a:p>
            <a:pPr lvl="1" eaLnBrk="1" hangingPunct="1">
              <a:lnSpc>
                <a:spcPct val="80000"/>
              </a:lnSpc>
              <a:buFont typeface="Arial" pitchFamily="34" charset="0"/>
              <a:buChar char="•"/>
              <a:defRPr/>
            </a:pPr>
            <a:r>
              <a:rPr lang="en-US" sz="2400" dirty="0" smtClean="0"/>
              <a:t>Calcium channel modulators (</a:t>
            </a:r>
            <a:r>
              <a:rPr lang="en-US" sz="2400" dirty="0" err="1" smtClean="0"/>
              <a:t>ie</a:t>
            </a:r>
            <a:r>
              <a:rPr lang="en-US" sz="2400" dirty="0" smtClean="0"/>
              <a:t> </a:t>
            </a:r>
            <a:r>
              <a:rPr lang="en-US" sz="2400" dirty="0" err="1" smtClean="0"/>
              <a:t>gababentin</a:t>
            </a:r>
            <a:r>
              <a:rPr lang="en-US" sz="2400" dirty="0" smtClean="0"/>
              <a:t>, </a:t>
            </a:r>
            <a:r>
              <a:rPr lang="en-US" sz="2400" dirty="0" err="1" smtClean="0"/>
              <a:t>pregabalin</a:t>
            </a:r>
            <a:r>
              <a:rPr lang="en-US" sz="2400" dirty="0" smtClean="0"/>
              <a:t>)</a:t>
            </a:r>
          </a:p>
          <a:p>
            <a:pPr lvl="1" eaLnBrk="1" hangingPunct="1">
              <a:lnSpc>
                <a:spcPct val="80000"/>
              </a:lnSpc>
              <a:buFont typeface="Arial" pitchFamily="34" charset="0"/>
              <a:buChar char="•"/>
              <a:defRPr/>
            </a:pPr>
            <a:r>
              <a:rPr lang="en-US" sz="2400" dirty="0" smtClean="0"/>
              <a:t>Serotonin Norepinephrine Reuptake Inhibitors (SNRI)</a:t>
            </a:r>
          </a:p>
          <a:p>
            <a:pPr marL="0" indent="0" eaLnBrk="1" hangingPunct="1">
              <a:lnSpc>
                <a:spcPct val="80000"/>
              </a:lnSpc>
              <a:buNone/>
              <a:defRPr/>
            </a:pPr>
            <a:r>
              <a:rPr lang="en-US" dirty="0" smtClean="0"/>
              <a:t>2</a:t>
            </a:r>
            <a:r>
              <a:rPr lang="en-US" baseline="30000" dirty="0" smtClean="0"/>
              <a:t>nd</a:t>
            </a:r>
            <a:r>
              <a:rPr lang="en-US" dirty="0" smtClean="0"/>
              <a:t> line</a:t>
            </a:r>
          </a:p>
          <a:p>
            <a:pPr marL="857250" lvl="1" indent="-457200" eaLnBrk="1" hangingPunct="1">
              <a:lnSpc>
                <a:spcPct val="80000"/>
              </a:lnSpc>
              <a:buFont typeface="Arial" pitchFamily="34" charset="0"/>
              <a:buChar char="•"/>
              <a:defRPr/>
            </a:pPr>
            <a:r>
              <a:rPr lang="en-US" dirty="0" smtClean="0"/>
              <a:t>Topical Capsaicin Cream</a:t>
            </a:r>
          </a:p>
          <a:p>
            <a:pPr marL="857250" lvl="1" indent="-457200" eaLnBrk="1" hangingPunct="1">
              <a:lnSpc>
                <a:spcPct val="80000"/>
              </a:lnSpc>
              <a:buFont typeface="Arial" pitchFamily="34" charset="0"/>
              <a:buChar char="•"/>
              <a:defRPr/>
            </a:pPr>
            <a:r>
              <a:rPr lang="en-US" dirty="0" smtClean="0"/>
              <a:t>Opioids (tramadol, oxycodone)</a:t>
            </a:r>
          </a:p>
          <a:p>
            <a:pPr eaLnBrk="1" hangingPunct="1">
              <a:lnSpc>
                <a:spcPct val="80000"/>
              </a:lnSpc>
              <a:buFont typeface="Wingdings" pitchFamily="2" charset="2"/>
              <a:buNone/>
              <a:defRPr/>
            </a:pPr>
            <a:endParaRPr lang="en-US" sz="2800" dirty="0"/>
          </a:p>
          <a:p>
            <a:pPr eaLnBrk="1" hangingPunct="1">
              <a:lnSpc>
                <a:spcPct val="80000"/>
              </a:lnSpc>
              <a:buFont typeface="Wingdings" pitchFamily="2" charset="2"/>
              <a:buNone/>
              <a:defRPr/>
            </a:pPr>
            <a:r>
              <a:rPr lang="en-US" sz="2800" dirty="0" smtClean="0"/>
              <a:t>Reasons for treatment failure:</a:t>
            </a:r>
          </a:p>
          <a:p>
            <a:pPr lvl="1" eaLnBrk="1" hangingPunct="1">
              <a:lnSpc>
                <a:spcPct val="80000"/>
              </a:lnSpc>
              <a:buFont typeface="Arial" pitchFamily="34" charset="0"/>
              <a:buChar char="•"/>
              <a:defRPr/>
            </a:pPr>
            <a:r>
              <a:rPr lang="en-US" sz="2400" dirty="0" smtClean="0"/>
              <a:t>Dose too low, inadequate trial, </a:t>
            </a:r>
            <a:r>
              <a:rPr lang="en-US" sz="2400" dirty="0" err="1" smtClean="0"/>
              <a:t>pt</a:t>
            </a:r>
            <a:r>
              <a:rPr lang="en-US" sz="2400" dirty="0" smtClean="0"/>
              <a:t> expecting elimination of symptoms, not changing class when no response</a:t>
            </a:r>
          </a:p>
          <a:p>
            <a:pPr algn="r" eaLnBrk="1" hangingPunct="1">
              <a:lnSpc>
                <a:spcPct val="80000"/>
              </a:lnSpc>
              <a:buFont typeface="Wingdings" pitchFamily="2" charset="2"/>
              <a:buNone/>
              <a:defRPr/>
            </a:pPr>
            <a:r>
              <a:rPr lang="en-US" sz="1800" i="1" dirty="0" smtClean="0"/>
              <a:t>Ziegler, D Painful diabetic neuropathy. Diabetes Care, 2009</a:t>
            </a:r>
          </a:p>
          <a:p>
            <a:pPr eaLnBrk="1" hangingPunct="1">
              <a:lnSpc>
                <a:spcPct val="80000"/>
              </a:lnSpc>
              <a:buFont typeface="Wingdings" pitchFamily="2" charset="2"/>
              <a:buNone/>
              <a:defRPr/>
            </a:pPr>
            <a:endParaRPr lang="en-US" sz="2400" dirty="0" smtClean="0"/>
          </a:p>
        </p:txBody>
      </p:sp>
    </p:spTree>
    <p:custDataLst>
      <p:tags r:id="rId1"/>
    </p:custDataLst>
    <p:extLst>
      <p:ext uri="{BB962C8B-B14F-4D97-AF65-F5344CB8AC3E}">
        <p14:creationId xmlns:p14="http://schemas.microsoft.com/office/powerpoint/2010/main" val="327446955"/>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 </a:t>
            </a:r>
            <a:endParaRPr lang="en-US" dirty="0"/>
          </a:p>
        </p:txBody>
      </p:sp>
      <p:sp>
        <p:nvSpPr>
          <p:cNvPr id="3" name="Content Placeholder 2"/>
          <p:cNvSpPr>
            <a:spLocks noGrp="1"/>
          </p:cNvSpPr>
          <p:nvPr>
            <p:ph sz="quarter" idx="1"/>
          </p:nvPr>
        </p:nvSpPr>
        <p:spPr/>
        <p:txBody>
          <a:bodyPr>
            <a:normAutofit/>
          </a:bodyPr>
          <a:lstStyle/>
          <a:p>
            <a:r>
              <a:rPr lang="en-US" sz="2800" dirty="0" smtClean="0"/>
              <a:t>Which of the following patients are at most risk for developing diabetes autonomic neuropathy?</a:t>
            </a:r>
          </a:p>
          <a:p>
            <a:pPr marL="514350" indent="-514350">
              <a:buFont typeface="+mj-lt"/>
              <a:buAutoNum type="alphaUcPeriod"/>
            </a:pPr>
            <a:r>
              <a:rPr lang="en-US" sz="2800" dirty="0"/>
              <a:t>D</a:t>
            </a:r>
            <a:r>
              <a:rPr lang="en-US" sz="2800" dirty="0" smtClean="0"/>
              <a:t>iabetes for 1 year with A1c of 7.6%</a:t>
            </a:r>
          </a:p>
          <a:p>
            <a:pPr marL="514350" indent="-514350">
              <a:buFont typeface="+mj-lt"/>
              <a:buAutoNum type="alphaUcPeriod"/>
            </a:pPr>
            <a:r>
              <a:rPr lang="en-US" sz="2800" dirty="0" smtClean="0"/>
              <a:t>Person with diabetes for 16 years with A1c never above 6.9%</a:t>
            </a:r>
            <a:endParaRPr lang="en-US" sz="2800" dirty="0"/>
          </a:p>
          <a:p>
            <a:pPr marL="514350" indent="-514350">
              <a:buFont typeface="+mj-lt"/>
              <a:buAutoNum type="alphaUcPeriod"/>
            </a:pPr>
            <a:r>
              <a:rPr lang="en-US" sz="2800" dirty="0" smtClean="0"/>
              <a:t>Person with type 1 diabetes for 8 years with retinopathy</a:t>
            </a:r>
          </a:p>
          <a:p>
            <a:pPr marL="514350" indent="-514350">
              <a:buFont typeface="+mj-lt"/>
              <a:buAutoNum type="alphaUcPeriod"/>
            </a:pPr>
            <a:r>
              <a:rPr lang="en-US" sz="2800" dirty="0" smtClean="0"/>
              <a:t>Person with type 2 for 19 years with A1c less than 7.5% </a:t>
            </a:r>
          </a:p>
        </p:txBody>
      </p:sp>
      <p:pic>
        <p:nvPicPr>
          <p:cNvPr id="4" name="Picture 3"/>
          <p:cNvPicPr>
            <a:picLocks noChangeAspect="1"/>
          </p:cNvPicPr>
          <p:nvPr/>
        </p:nvPicPr>
        <p:blipFill>
          <a:blip r:embed="rId3"/>
          <a:stretch>
            <a:fillRect/>
          </a:stretch>
        </p:blipFill>
        <p:spPr>
          <a:xfrm>
            <a:off x="6324600" y="5004698"/>
            <a:ext cx="2050551" cy="1228462"/>
          </a:xfrm>
          <a:prstGeom prst="rect">
            <a:avLst/>
          </a:prstGeom>
        </p:spPr>
      </p:pic>
    </p:spTree>
    <p:custDataLst>
      <p:tags r:id="rId1"/>
    </p:custDataLst>
    <p:extLst>
      <p:ext uri="{BB962C8B-B14F-4D97-AF65-F5344CB8AC3E}">
        <p14:creationId xmlns:p14="http://schemas.microsoft.com/office/powerpoint/2010/main" val="258480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a:xfrm>
            <a:off x="381000" y="351693"/>
            <a:ext cx="8229600" cy="1295400"/>
          </a:xfrm>
        </p:spPr>
        <p:txBody>
          <a:bodyPr>
            <a:normAutofit fontScale="90000"/>
          </a:bodyPr>
          <a:lstStyle/>
          <a:p>
            <a:pPr eaLnBrk="1" hangingPunct="1">
              <a:defRPr/>
            </a:pPr>
            <a:r>
              <a:rPr lang="en-US" dirty="0" smtClean="0"/>
              <a:t>“DAN” Diabetic Autonomic Neuropathy  </a:t>
            </a:r>
          </a:p>
        </p:txBody>
      </p:sp>
      <p:sp>
        <p:nvSpPr>
          <p:cNvPr id="1484803" name="Rectangle 3"/>
          <p:cNvSpPr>
            <a:spLocks noGrp="1" noChangeArrowheads="1"/>
          </p:cNvSpPr>
          <p:nvPr>
            <p:ph type="body" idx="1"/>
          </p:nvPr>
        </p:nvSpPr>
        <p:spPr>
          <a:xfrm>
            <a:off x="381000" y="1752600"/>
            <a:ext cx="8178800" cy="4648200"/>
          </a:xfrm>
        </p:spPr>
        <p:txBody>
          <a:bodyPr/>
          <a:lstStyle/>
          <a:p>
            <a:pPr eaLnBrk="1" hangingPunct="1"/>
            <a:r>
              <a:rPr lang="en-US" smtClean="0"/>
              <a:t>50% of pt’s with peripheral neuropathy also have DAN</a:t>
            </a:r>
          </a:p>
          <a:p>
            <a:pPr eaLnBrk="1" hangingPunct="1"/>
            <a:r>
              <a:rPr lang="en-US" smtClean="0"/>
              <a:t>DAN increases M &amp; M rates</a:t>
            </a:r>
          </a:p>
          <a:p>
            <a:pPr lvl="1" eaLnBrk="1" hangingPunct="1"/>
            <a:r>
              <a:rPr lang="en-US" smtClean="0"/>
              <a:t>neurogenic bladder, sexual dysfunction</a:t>
            </a:r>
          </a:p>
          <a:p>
            <a:pPr lvl="1" eaLnBrk="1" hangingPunct="1"/>
            <a:r>
              <a:rPr lang="en-US" smtClean="0"/>
              <a:t>GI related disorders / gastroparesis</a:t>
            </a:r>
          </a:p>
          <a:p>
            <a:pPr lvl="1" eaLnBrk="1" hangingPunct="1"/>
            <a:r>
              <a:rPr lang="en-US" smtClean="0"/>
              <a:t>orthostatic hypotension</a:t>
            </a:r>
          </a:p>
          <a:p>
            <a:pPr lvl="1" eaLnBrk="1" hangingPunct="1"/>
            <a:r>
              <a:rPr lang="en-US" smtClean="0"/>
              <a:t>fixed heart rate, silent MI, sudden death</a:t>
            </a:r>
          </a:p>
          <a:p>
            <a:pPr lvl="1" eaLnBrk="1" hangingPunct="1"/>
            <a:r>
              <a:rPr lang="en-US" smtClean="0"/>
              <a:t>hypoglycemia unawareness</a:t>
            </a:r>
          </a:p>
          <a:p>
            <a:pPr lvl="1" eaLnBrk="1" hangingPunct="1"/>
            <a:r>
              <a:rPr lang="en-US" smtClean="0"/>
              <a:t>sudomotor, pupillary</a:t>
            </a:r>
          </a:p>
        </p:txBody>
      </p:sp>
    </p:spTree>
    <p:custDataLst>
      <p:tags r:id="rId1"/>
    </p:custDataLst>
    <p:extLst>
      <p:ext uri="{BB962C8B-B14F-4D97-AF65-F5344CB8AC3E}">
        <p14:creationId xmlns:p14="http://schemas.microsoft.com/office/powerpoint/2010/main" val="341321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1484803">
                                            <p:txEl>
                                              <p:pRg st="2" end="2"/>
                                            </p:txEl>
                                          </p:spTgt>
                                        </p:tgtEl>
                                        <p:attrNameLst>
                                          <p:attrName>style.visibility</p:attrName>
                                        </p:attrNameLst>
                                      </p:cBhvr>
                                      <p:to>
                                        <p:strVal val="visible"/>
                                      </p:to>
                                    </p:set>
                                    <p:animEffect transition="in" filter="checkerboard(across)">
                                      <p:cBhvr>
                                        <p:cTn id="7" dur="1000"/>
                                        <p:tgtEl>
                                          <p:spTgt spid="1484803">
                                            <p:txEl>
                                              <p:pRg st="2" end="2"/>
                                            </p:txEl>
                                          </p:spTgt>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1484803">
                                            <p:txEl>
                                              <p:pRg st="3" end="3"/>
                                            </p:txEl>
                                          </p:spTgt>
                                        </p:tgtEl>
                                        <p:attrNameLst>
                                          <p:attrName>style.visibility</p:attrName>
                                        </p:attrNameLst>
                                      </p:cBhvr>
                                      <p:to>
                                        <p:strVal val="visible"/>
                                      </p:to>
                                    </p:set>
                                    <p:animEffect transition="in" filter="checkerboard(across)">
                                      <p:cBhvr>
                                        <p:cTn id="11" dur="1000"/>
                                        <p:tgtEl>
                                          <p:spTgt spid="1484803">
                                            <p:txEl>
                                              <p:pRg st="3" end="3"/>
                                            </p:txEl>
                                          </p:spTgt>
                                        </p:tgtEl>
                                      </p:cBhvr>
                                    </p:animEffect>
                                  </p:childTnLst>
                                </p:cTn>
                              </p:par>
                            </p:childTnLst>
                          </p:cTn>
                        </p:par>
                        <p:par>
                          <p:cTn id="12" fill="hold" nodeType="afterGroup">
                            <p:stCondLst>
                              <p:cond delay="2000"/>
                            </p:stCondLst>
                            <p:childTnLst>
                              <p:par>
                                <p:cTn id="13" presetID="5" presetClass="entr" presetSubtype="10" fill="hold" nodeType="afterEffect">
                                  <p:stCondLst>
                                    <p:cond delay="0"/>
                                  </p:stCondLst>
                                  <p:childTnLst>
                                    <p:set>
                                      <p:cBhvr>
                                        <p:cTn id="14" dur="1" fill="hold">
                                          <p:stCondLst>
                                            <p:cond delay="0"/>
                                          </p:stCondLst>
                                        </p:cTn>
                                        <p:tgtEl>
                                          <p:spTgt spid="1484803">
                                            <p:txEl>
                                              <p:pRg st="4" end="4"/>
                                            </p:txEl>
                                          </p:spTgt>
                                        </p:tgtEl>
                                        <p:attrNameLst>
                                          <p:attrName>style.visibility</p:attrName>
                                        </p:attrNameLst>
                                      </p:cBhvr>
                                      <p:to>
                                        <p:strVal val="visible"/>
                                      </p:to>
                                    </p:set>
                                    <p:animEffect transition="in" filter="checkerboard(across)">
                                      <p:cBhvr>
                                        <p:cTn id="15" dur="1000"/>
                                        <p:tgtEl>
                                          <p:spTgt spid="1484803">
                                            <p:txEl>
                                              <p:pRg st="4" end="4"/>
                                            </p:txEl>
                                          </p:spTgt>
                                        </p:tgtEl>
                                      </p:cBhvr>
                                    </p:animEffect>
                                  </p:childTnLst>
                                </p:cTn>
                              </p:par>
                            </p:childTnLst>
                          </p:cTn>
                        </p:par>
                        <p:par>
                          <p:cTn id="16" fill="hold" nodeType="afterGroup">
                            <p:stCondLst>
                              <p:cond delay="3000"/>
                            </p:stCondLst>
                            <p:childTnLst>
                              <p:par>
                                <p:cTn id="17" presetID="5" presetClass="entr" presetSubtype="10" fill="hold" nodeType="afterEffect">
                                  <p:stCondLst>
                                    <p:cond delay="0"/>
                                  </p:stCondLst>
                                  <p:childTnLst>
                                    <p:set>
                                      <p:cBhvr>
                                        <p:cTn id="18" dur="1" fill="hold">
                                          <p:stCondLst>
                                            <p:cond delay="0"/>
                                          </p:stCondLst>
                                        </p:cTn>
                                        <p:tgtEl>
                                          <p:spTgt spid="1484803">
                                            <p:txEl>
                                              <p:pRg st="5" end="5"/>
                                            </p:txEl>
                                          </p:spTgt>
                                        </p:tgtEl>
                                        <p:attrNameLst>
                                          <p:attrName>style.visibility</p:attrName>
                                        </p:attrNameLst>
                                      </p:cBhvr>
                                      <p:to>
                                        <p:strVal val="visible"/>
                                      </p:to>
                                    </p:set>
                                    <p:animEffect transition="in" filter="checkerboard(across)">
                                      <p:cBhvr>
                                        <p:cTn id="19" dur="1000"/>
                                        <p:tgtEl>
                                          <p:spTgt spid="1484803">
                                            <p:txEl>
                                              <p:pRg st="5" end="5"/>
                                            </p:txEl>
                                          </p:spTgt>
                                        </p:tgtEl>
                                      </p:cBhvr>
                                    </p:animEffect>
                                  </p:childTnLst>
                                </p:cTn>
                              </p:par>
                            </p:childTnLst>
                          </p:cTn>
                        </p:par>
                        <p:par>
                          <p:cTn id="20" fill="hold" nodeType="afterGroup">
                            <p:stCondLst>
                              <p:cond delay="4000"/>
                            </p:stCondLst>
                            <p:childTnLst>
                              <p:par>
                                <p:cTn id="21" presetID="5" presetClass="entr" presetSubtype="10" fill="hold" nodeType="afterEffect">
                                  <p:stCondLst>
                                    <p:cond delay="0"/>
                                  </p:stCondLst>
                                  <p:childTnLst>
                                    <p:set>
                                      <p:cBhvr>
                                        <p:cTn id="22" dur="1" fill="hold">
                                          <p:stCondLst>
                                            <p:cond delay="0"/>
                                          </p:stCondLst>
                                        </p:cTn>
                                        <p:tgtEl>
                                          <p:spTgt spid="1484803">
                                            <p:txEl>
                                              <p:pRg st="6" end="6"/>
                                            </p:txEl>
                                          </p:spTgt>
                                        </p:tgtEl>
                                        <p:attrNameLst>
                                          <p:attrName>style.visibility</p:attrName>
                                        </p:attrNameLst>
                                      </p:cBhvr>
                                      <p:to>
                                        <p:strVal val="visible"/>
                                      </p:to>
                                    </p:set>
                                    <p:animEffect transition="in" filter="checkerboard(across)">
                                      <p:cBhvr>
                                        <p:cTn id="23" dur="1000"/>
                                        <p:tgtEl>
                                          <p:spTgt spid="1484803">
                                            <p:txEl>
                                              <p:pRg st="6" end="6"/>
                                            </p:txEl>
                                          </p:spTgt>
                                        </p:tgtEl>
                                      </p:cBhvr>
                                    </p:animEffect>
                                  </p:childTnLst>
                                </p:cTn>
                              </p:par>
                            </p:childTnLst>
                          </p:cTn>
                        </p:par>
                        <p:par>
                          <p:cTn id="24" fill="hold" nodeType="afterGroup">
                            <p:stCondLst>
                              <p:cond delay="5000"/>
                            </p:stCondLst>
                            <p:childTnLst>
                              <p:par>
                                <p:cTn id="25" presetID="5" presetClass="entr" presetSubtype="10" fill="hold" nodeType="afterEffect">
                                  <p:stCondLst>
                                    <p:cond delay="0"/>
                                  </p:stCondLst>
                                  <p:childTnLst>
                                    <p:set>
                                      <p:cBhvr>
                                        <p:cTn id="26" dur="1" fill="hold">
                                          <p:stCondLst>
                                            <p:cond delay="0"/>
                                          </p:stCondLst>
                                        </p:cTn>
                                        <p:tgtEl>
                                          <p:spTgt spid="1484803">
                                            <p:txEl>
                                              <p:pRg st="7" end="7"/>
                                            </p:txEl>
                                          </p:spTgt>
                                        </p:tgtEl>
                                        <p:attrNameLst>
                                          <p:attrName>style.visibility</p:attrName>
                                        </p:attrNameLst>
                                      </p:cBhvr>
                                      <p:to>
                                        <p:strVal val="visible"/>
                                      </p:to>
                                    </p:set>
                                    <p:animEffect transition="in" filter="checkerboard(across)">
                                      <p:cBhvr>
                                        <p:cTn id="27" dur="1000"/>
                                        <p:tgtEl>
                                          <p:spTgt spid="14848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a:bodyPr>
          <a:lstStyle/>
          <a:p>
            <a:r>
              <a:rPr lang="en-US" dirty="0" err="1" smtClean="0"/>
              <a:t>Afrezza</a:t>
            </a:r>
            <a:r>
              <a:rPr lang="en-US" dirty="0" smtClean="0"/>
              <a:t> – Strengths </a:t>
            </a:r>
            <a:endParaRPr lang="en-US" dirty="0"/>
          </a:p>
        </p:txBody>
      </p:sp>
      <p:pic>
        <p:nvPicPr>
          <p:cNvPr id="3" name="Picture 2"/>
          <p:cNvPicPr>
            <a:picLocks noChangeAspect="1"/>
          </p:cNvPicPr>
          <p:nvPr/>
        </p:nvPicPr>
        <p:blipFill>
          <a:blip r:embed="rId3"/>
          <a:stretch>
            <a:fillRect/>
          </a:stretch>
        </p:blipFill>
        <p:spPr>
          <a:xfrm>
            <a:off x="789168" y="1484785"/>
            <a:ext cx="7426143" cy="3737340"/>
          </a:xfrm>
          <a:prstGeom prst="rect">
            <a:avLst/>
          </a:prstGeom>
        </p:spPr>
      </p:pic>
      <p:sp>
        <p:nvSpPr>
          <p:cNvPr id="4" name="TextBox 3"/>
          <p:cNvSpPr txBox="1"/>
          <p:nvPr/>
        </p:nvSpPr>
        <p:spPr>
          <a:xfrm>
            <a:off x="457200" y="5233596"/>
            <a:ext cx="8229599" cy="830997"/>
          </a:xfrm>
          <a:prstGeom prst="rect">
            <a:avLst/>
          </a:prstGeom>
          <a:noFill/>
        </p:spPr>
        <p:txBody>
          <a:bodyPr wrap="square" rtlCol="0">
            <a:spAutoFit/>
          </a:bodyPr>
          <a:lstStyle/>
          <a:p>
            <a:r>
              <a:rPr lang="en-US" sz="2400" dirty="0" smtClean="0">
                <a:solidFill>
                  <a:srgbClr val="C00000"/>
                </a:solidFill>
              </a:rPr>
              <a:t>Let insulin cartridges and inhaler sit at room temp for 10 minutes before using</a:t>
            </a:r>
            <a:endParaRPr lang="en-US" sz="2400" dirty="0">
              <a:solidFill>
                <a:srgbClr val="C00000"/>
              </a:solidFill>
            </a:endParaRPr>
          </a:p>
        </p:txBody>
      </p:sp>
      <p:pic>
        <p:nvPicPr>
          <p:cNvPr id="5" name="Picture 4"/>
          <p:cNvPicPr>
            <a:picLocks noChangeAspect="1"/>
          </p:cNvPicPr>
          <p:nvPr/>
        </p:nvPicPr>
        <p:blipFill>
          <a:blip r:embed="rId4"/>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380872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381000" y="609600"/>
            <a:ext cx="8305800" cy="1143000"/>
          </a:xfrm>
        </p:spPr>
        <p:txBody>
          <a:bodyPr>
            <a:noAutofit/>
          </a:bodyPr>
          <a:lstStyle/>
          <a:p>
            <a:pPr eaLnBrk="1" hangingPunct="1">
              <a:defRPr/>
            </a:pPr>
            <a:r>
              <a:rPr lang="en-US" sz="4800" dirty="0" smtClean="0"/>
              <a:t>Sexual Functions as We Age</a:t>
            </a:r>
          </a:p>
        </p:txBody>
      </p:sp>
      <p:sp>
        <p:nvSpPr>
          <p:cNvPr id="121859" name="Rectangle 3"/>
          <p:cNvSpPr>
            <a:spLocks noGrp="1" noChangeArrowheads="1"/>
          </p:cNvSpPr>
          <p:nvPr>
            <p:ph type="body" idx="1"/>
          </p:nvPr>
        </p:nvSpPr>
        <p:spPr>
          <a:xfrm>
            <a:off x="457200" y="1981200"/>
            <a:ext cx="8229600" cy="4175760"/>
          </a:xfrm>
        </p:spPr>
        <p:txBody>
          <a:bodyPr/>
          <a:lstStyle/>
          <a:p>
            <a:pPr eaLnBrk="1" hangingPunct="1">
              <a:lnSpc>
                <a:spcPct val="90000"/>
              </a:lnSpc>
            </a:pPr>
            <a:r>
              <a:rPr lang="en-US" sz="2800" dirty="0" smtClean="0"/>
              <a:t>20-30 years             trice daily</a:t>
            </a:r>
          </a:p>
          <a:p>
            <a:pPr eaLnBrk="1" hangingPunct="1">
              <a:lnSpc>
                <a:spcPct val="90000"/>
              </a:lnSpc>
            </a:pPr>
            <a:r>
              <a:rPr lang="en-US" sz="2800" dirty="0" smtClean="0"/>
              <a:t>30-40 years             tri weekly</a:t>
            </a:r>
          </a:p>
          <a:p>
            <a:pPr eaLnBrk="1" hangingPunct="1">
              <a:lnSpc>
                <a:spcPct val="90000"/>
              </a:lnSpc>
            </a:pPr>
            <a:r>
              <a:rPr lang="en-US" sz="2800" dirty="0" smtClean="0"/>
              <a:t>40-50 years             try weekly</a:t>
            </a:r>
          </a:p>
          <a:p>
            <a:pPr eaLnBrk="1" hangingPunct="1">
              <a:lnSpc>
                <a:spcPct val="90000"/>
              </a:lnSpc>
            </a:pPr>
            <a:r>
              <a:rPr lang="en-US" sz="2800" dirty="0" smtClean="0"/>
              <a:t>50-60 years             try weakly</a:t>
            </a:r>
          </a:p>
          <a:p>
            <a:pPr eaLnBrk="1" hangingPunct="1">
              <a:lnSpc>
                <a:spcPct val="90000"/>
              </a:lnSpc>
            </a:pPr>
            <a:r>
              <a:rPr lang="en-US" sz="2800" dirty="0" smtClean="0"/>
              <a:t>60-70 years             try oysters</a:t>
            </a:r>
          </a:p>
          <a:p>
            <a:pPr eaLnBrk="1" hangingPunct="1">
              <a:lnSpc>
                <a:spcPct val="90000"/>
              </a:lnSpc>
            </a:pPr>
            <a:r>
              <a:rPr lang="en-US" sz="2800" dirty="0" smtClean="0"/>
              <a:t>70-80 years             try anything</a:t>
            </a:r>
          </a:p>
          <a:p>
            <a:pPr eaLnBrk="1" hangingPunct="1">
              <a:lnSpc>
                <a:spcPct val="90000"/>
              </a:lnSpc>
            </a:pPr>
            <a:r>
              <a:rPr lang="en-US" sz="2800" dirty="0" smtClean="0"/>
              <a:t>80-90 years             try to remember</a:t>
            </a:r>
          </a:p>
          <a:p>
            <a:pPr eaLnBrk="1" hangingPunct="1">
              <a:lnSpc>
                <a:spcPct val="90000"/>
              </a:lnSpc>
              <a:buFont typeface="Wingdings" panose="05000000000000000000" pitchFamily="2" charset="2"/>
              <a:buNone/>
            </a:pPr>
            <a:r>
              <a:rPr lang="en-US" sz="2800" dirty="0" smtClean="0"/>
              <a:t> </a:t>
            </a:r>
          </a:p>
          <a:p>
            <a:pPr eaLnBrk="1" hangingPunct="1">
              <a:lnSpc>
                <a:spcPct val="90000"/>
              </a:lnSpc>
              <a:buFont typeface="Wingdings" panose="05000000000000000000" pitchFamily="2" charset="2"/>
              <a:buNone/>
            </a:pPr>
            <a:r>
              <a:rPr lang="en-US" sz="1600" dirty="0" smtClean="0"/>
              <a:t>A touch of humor from AADE-New Perspectives on Erectile Dysfunction, 1999</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6243" y="2286000"/>
            <a:ext cx="2452421" cy="1371600"/>
          </a:xfrm>
          <a:prstGeom prst="rect">
            <a:avLst/>
          </a:prstGeom>
        </p:spPr>
      </p:pic>
    </p:spTree>
    <p:custDataLst>
      <p:tags r:id="rId1"/>
    </p:custDataLst>
    <p:extLst>
      <p:ext uri="{BB962C8B-B14F-4D97-AF65-F5344CB8AC3E}">
        <p14:creationId xmlns:p14="http://schemas.microsoft.com/office/powerpoint/2010/main" val="263847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5826" name="Rectangle 2"/>
          <p:cNvSpPr>
            <a:spLocks noGrp="1" noChangeArrowheads="1"/>
          </p:cNvSpPr>
          <p:nvPr>
            <p:ph type="title"/>
          </p:nvPr>
        </p:nvSpPr>
        <p:spPr>
          <a:xfrm>
            <a:off x="381000" y="304800"/>
            <a:ext cx="5689600" cy="1143000"/>
          </a:xfrm>
        </p:spPr>
        <p:txBody>
          <a:bodyPr>
            <a:normAutofit/>
          </a:bodyPr>
          <a:lstStyle/>
          <a:p>
            <a:pPr eaLnBrk="1" hangingPunct="1">
              <a:defRPr/>
            </a:pPr>
            <a:r>
              <a:rPr lang="en-US" smtClean="0"/>
              <a:t>Erectile Dysfunction</a:t>
            </a:r>
            <a:r>
              <a:rPr lang="en-US" sz="3600" smtClean="0"/>
              <a:t>	</a:t>
            </a:r>
          </a:p>
        </p:txBody>
      </p:sp>
      <p:sp>
        <p:nvSpPr>
          <p:cNvPr id="122883" name="Rectangle 3"/>
          <p:cNvSpPr>
            <a:spLocks noGrp="1" noChangeArrowheads="1"/>
          </p:cNvSpPr>
          <p:nvPr>
            <p:ph type="body" idx="1"/>
          </p:nvPr>
        </p:nvSpPr>
        <p:spPr>
          <a:xfrm>
            <a:off x="304800" y="1676400"/>
            <a:ext cx="8534400" cy="5181600"/>
          </a:xfrm>
        </p:spPr>
        <p:txBody>
          <a:bodyPr/>
          <a:lstStyle/>
          <a:p>
            <a:pPr eaLnBrk="1" hangingPunct="1"/>
            <a:r>
              <a:rPr lang="en-US" sz="2800" smtClean="0"/>
              <a:t>Affects about 50% of men with diabetes </a:t>
            </a:r>
          </a:p>
          <a:p>
            <a:pPr eaLnBrk="1" hangingPunct="1"/>
            <a:r>
              <a:rPr lang="en-US" sz="2800" smtClean="0"/>
              <a:t>Loss of erections sufficient for intercourse </a:t>
            </a:r>
          </a:p>
          <a:p>
            <a:pPr eaLnBrk="1" hangingPunct="1"/>
            <a:r>
              <a:rPr lang="en-US" sz="2800" smtClean="0"/>
              <a:t>Due to combo of vascular and nerve damage </a:t>
            </a:r>
          </a:p>
          <a:p>
            <a:pPr eaLnBrk="1" hangingPunct="1"/>
            <a:r>
              <a:rPr lang="en-US" sz="2800" smtClean="0"/>
              <a:t>Tests: penile tumescence to eval if organic or psychogenic</a:t>
            </a:r>
          </a:p>
          <a:p>
            <a:pPr eaLnBrk="1" hangingPunct="1"/>
            <a:r>
              <a:rPr lang="en-US" sz="2800" smtClean="0"/>
              <a:t>Treatment:</a:t>
            </a:r>
          </a:p>
          <a:p>
            <a:pPr lvl="1" eaLnBrk="1" hangingPunct="1"/>
            <a:r>
              <a:rPr lang="en-US" sz="2400" smtClean="0"/>
              <a:t>Sildenafil (Viagra), Vardenafil (Levitra), Tadalfil (Cialis)</a:t>
            </a:r>
          </a:p>
          <a:p>
            <a:pPr lvl="2" eaLnBrk="1" hangingPunct="1"/>
            <a:r>
              <a:rPr lang="en-US" sz="2000" smtClean="0"/>
              <a:t>Use caution if taking nitrate drugs. Check w/ MD first</a:t>
            </a:r>
          </a:p>
          <a:p>
            <a:pPr lvl="1" eaLnBrk="1" hangingPunct="1"/>
            <a:r>
              <a:rPr lang="en-US" sz="2400" smtClean="0"/>
              <a:t>Other meds, vacuum devices, prosthetics</a:t>
            </a:r>
          </a:p>
          <a:p>
            <a:pPr lvl="1" eaLnBrk="1" hangingPunct="1"/>
            <a:r>
              <a:rPr lang="en-US" sz="2400" smtClean="0"/>
              <a:t>HRT- testosterone gel, patches, injections, pills</a:t>
            </a:r>
            <a:endParaRPr lang="en-US" sz="2000" smtClean="0"/>
          </a:p>
        </p:txBody>
      </p:sp>
      <p:pic>
        <p:nvPicPr>
          <p:cNvPr id="122884" name="Picture 4" descr="qolcdkyl[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228600"/>
            <a:ext cx="2286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128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2"/>
          <p:cNvSpPr>
            <a:spLocks noGrp="1" noChangeArrowheads="1"/>
          </p:cNvSpPr>
          <p:nvPr>
            <p:ph type="title"/>
          </p:nvPr>
        </p:nvSpPr>
        <p:spPr/>
        <p:txBody>
          <a:bodyPr>
            <a:normAutofit/>
          </a:bodyPr>
          <a:lstStyle/>
          <a:p>
            <a:pPr eaLnBrk="1" hangingPunct="1">
              <a:defRPr/>
            </a:pPr>
            <a:r>
              <a:rPr lang="en-US" dirty="0" smtClean="0"/>
              <a:t>Assistive Devices</a:t>
            </a:r>
          </a:p>
        </p:txBody>
      </p:sp>
      <p:pic>
        <p:nvPicPr>
          <p:cNvPr id="123907" name="Picture 3" descr="SCAN001"/>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572000" y="1649535"/>
            <a:ext cx="4021138" cy="4430712"/>
          </a:xfrm>
          <a:noFill/>
        </p:spPr>
      </p:pic>
      <p:pic>
        <p:nvPicPr>
          <p:cNvPr id="1486852" name="Picture 4" descr="scan"/>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62000" y="1582860"/>
            <a:ext cx="3436937" cy="4497387"/>
          </a:xfrm>
          <a:noFill/>
        </p:spPr>
      </p:pic>
    </p:spTree>
    <p:custDataLst>
      <p:tags r:id="rId1"/>
    </p:custDataLst>
    <p:extLst>
      <p:ext uri="{BB962C8B-B14F-4D97-AF65-F5344CB8AC3E}">
        <p14:creationId xmlns:p14="http://schemas.microsoft.com/office/powerpoint/2010/main" val="275640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86852"/>
                                        </p:tgtEl>
                                        <p:attrNameLst>
                                          <p:attrName>style.visibility</p:attrName>
                                        </p:attrNameLst>
                                      </p:cBhvr>
                                      <p:to>
                                        <p:strVal val="visible"/>
                                      </p:to>
                                    </p:set>
                                    <p:anim calcmode="lin" valueType="num">
                                      <p:cBhvr additive="base">
                                        <p:cTn id="7" dur="2000" fill="hold"/>
                                        <p:tgtEl>
                                          <p:spTgt spid="1486852"/>
                                        </p:tgtEl>
                                        <p:attrNameLst>
                                          <p:attrName>ppt_x</p:attrName>
                                        </p:attrNameLst>
                                      </p:cBhvr>
                                      <p:tavLst>
                                        <p:tav tm="0">
                                          <p:val>
                                            <p:strVal val="0-#ppt_w/2"/>
                                          </p:val>
                                        </p:tav>
                                        <p:tav tm="100000">
                                          <p:val>
                                            <p:strVal val="#ppt_x"/>
                                          </p:val>
                                        </p:tav>
                                      </p:tavLst>
                                    </p:anim>
                                    <p:anim calcmode="lin" valueType="num">
                                      <p:cBhvr additive="base">
                                        <p:cTn id="8" dur="2000" fill="hold"/>
                                        <p:tgtEl>
                                          <p:spTgt spid="148685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6" presetClass="emph" presetSubtype="0" fill="hold" nodeType="afterEffect">
                                  <p:stCondLst>
                                    <p:cond delay="0"/>
                                  </p:stCondLst>
                                  <p:childTnLst>
                                    <p:animScale>
                                      <p:cBhvr>
                                        <p:cTn id="11" dur="2000" fill="hold"/>
                                        <p:tgtEl>
                                          <p:spTgt spid="1486852"/>
                                        </p:tgtEl>
                                      </p:cBhvr>
                                      <p:by x="150000" y="150000"/>
                                    </p:animScale>
                                  </p:childTnLst>
                                </p:cTn>
                              </p:par>
                            </p:childTnLst>
                          </p:cTn>
                        </p:par>
                        <p:par>
                          <p:cTn id="12" fill="hold" nodeType="afterGroup">
                            <p:stCondLst>
                              <p:cond delay="4000"/>
                            </p:stCondLst>
                            <p:childTnLst>
                              <p:par>
                                <p:cTn id="13" presetID="8" presetClass="emph" presetSubtype="0" fill="hold" nodeType="afterEffect">
                                  <p:stCondLst>
                                    <p:cond delay="0"/>
                                  </p:stCondLst>
                                  <p:childTnLst>
                                    <p:animRot by="21600000">
                                      <p:cBhvr>
                                        <p:cTn id="14" dur="2000" fill="hold"/>
                                        <p:tgtEl>
                                          <p:spTgt spid="14868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2"/>
          <p:cNvSpPr>
            <a:spLocks noGrp="1" noChangeArrowheads="1"/>
          </p:cNvSpPr>
          <p:nvPr>
            <p:ph type="title"/>
          </p:nvPr>
        </p:nvSpPr>
        <p:spPr>
          <a:xfrm>
            <a:off x="304801" y="273050"/>
            <a:ext cx="8301038" cy="1143000"/>
          </a:xfrm>
        </p:spPr>
        <p:txBody>
          <a:bodyPr>
            <a:normAutofit fontScale="90000"/>
          </a:bodyPr>
          <a:lstStyle/>
          <a:p>
            <a:pPr eaLnBrk="1" hangingPunct="1">
              <a:defRPr/>
            </a:pPr>
            <a:r>
              <a:rPr lang="en-US" sz="4000" b="1" dirty="0" smtClean="0"/>
              <a:t>Take Charge. Talk T.</a:t>
            </a:r>
            <a:br>
              <a:rPr lang="en-US" sz="4000" b="1" dirty="0" smtClean="0"/>
            </a:br>
            <a:r>
              <a:rPr lang="en-US" sz="3200" dirty="0" smtClean="0"/>
              <a:t>www.diabeteseducator.org</a:t>
            </a:r>
          </a:p>
        </p:txBody>
      </p:sp>
      <p:sp>
        <p:nvSpPr>
          <p:cNvPr id="124931" name="Rectangle 3"/>
          <p:cNvSpPr>
            <a:spLocks noGrp="1" noChangeArrowheads="1"/>
          </p:cNvSpPr>
          <p:nvPr>
            <p:ph type="body" idx="1"/>
          </p:nvPr>
        </p:nvSpPr>
        <p:spPr>
          <a:xfrm>
            <a:off x="304800" y="1676400"/>
            <a:ext cx="8686800" cy="5181600"/>
          </a:xfrm>
        </p:spPr>
        <p:txBody>
          <a:bodyPr/>
          <a:lstStyle/>
          <a:p>
            <a:pPr eaLnBrk="1" hangingPunct="1">
              <a:lnSpc>
                <a:spcPct val="90000"/>
              </a:lnSpc>
            </a:pPr>
            <a:r>
              <a:rPr lang="en-US" dirty="0" smtClean="0"/>
              <a:t>Men w/ DM, 2x risk of low testosterone levels</a:t>
            </a:r>
          </a:p>
          <a:p>
            <a:pPr lvl="1" eaLnBrk="1" hangingPunct="1">
              <a:lnSpc>
                <a:spcPct val="90000"/>
              </a:lnSpc>
            </a:pPr>
            <a:r>
              <a:rPr lang="en-US" dirty="0" smtClean="0"/>
              <a:t>Symptoms include low sex drive, ED, depression, lack of energy and vitality</a:t>
            </a:r>
          </a:p>
          <a:p>
            <a:pPr lvl="1" eaLnBrk="1" hangingPunct="1">
              <a:lnSpc>
                <a:spcPct val="90000"/>
              </a:lnSpc>
            </a:pPr>
            <a:r>
              <a:rPr lang="en-US" dirty="0" smtClean="0"/>
              <a:t>Low T easily diagnosed and managed, only 10% of men currently treated</a:t>
            </a:r>
          </a:p>
          <a:p>
            <a:pPr lvl="1" eaLnBrk="1" hangingPunct="1">
              <a:lnSpc>
                <a:spcPct val="90000"/>
              </a:lnSpc>
            </a:pPr>
            <a:r>
              <a:rPr lang="en-US" dirty="0" smtClean="0"/>
              <a:t>Initial Screening:</a:t>
            </a:r>
          </a:p>
          <a:p>
            <a:pPr lvl="2" eaLnBrk="1" hangingPunct="1">
              <a:lnSpc>
                <a:spcPct val="90000"/>
              </a:lnSpc>
            </a:pPr>
            <a:r>
              <a:rPr lang="en-US" dirty="0" smtClean="0"/>
              <a:t>Total testosterone: if &lt; 300 ng/dl = </a:t>
            </a:r>
            <a:r>
              <a:rPr lang="en-US" dirty="0" err="1" smtClean="0"/>
              <a:t>hypogonadal</a:t>
            </a:r>
            <a:r>
              <a:rPr lang="en-US" dirty="0" smtClean="0"/>
              <a:t> </a:t>
            </a:r>
          </a:p>
          <a:p>
            <a:pPr lvl="2" eaLnBrk="1" hangingPunct="1">
              <a:lnSpc>
                <a:spcPct val="90000"/>
              </a:lnSpc>
            </a:pPr>
            <a:r>
              <a:rPr lang="en-US" dirty="0" smtClean="0"/>
              <a:t>am testing preferred, repeat to confirm   </a:t>
            </a:r>
          </a:p>
          <a:p>
            <a:pPr lvl="1" eaLnBrk="1" hangingPunct="1">
              <a:lnSpc>
                <a:spcPct val="90000"/>
              </a:lnSpc>
            </a:pPr>
            <a:r>
              <a:rPr lang="en-US" dirty="0" smtClean="0"/>
              <a:t>Treatment: determine cause, testosterone replacement therapy</a:t>
            </a:r>
          </a:p>
        </p:txBody>
      </p:sp>
    </p:spTree>
    <p:custDataLst>
      <p:tags r:id="rId1"/>
    </p:custDataLst>
    <p:extLst>
      <p:ext uri="{BB962C8B-B14F-4D97-AF65-F5344CB8AC3E}">
        <p14:creationId xmlns:p14="http://schemas.microsoft.com/office/powerpoint/2010/main" val="263626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2"/>
          <p:cNvSpPr>
            <a:spLocks noGrp="1" noChangeArrowheads="1"/>
          </p:cNvSpPr>
          <p:nvPr>
            <p:ph type="title"/>
          </p:nvPr>
        </p:nvSpPr>
        <p:spPr/>
        <p:txBody>
          <a:bodyPr/>
          <a:lstStyle/>
          <a:p>
            <a:pPr eaLnBrk="1" hangingPunct="1">
              <a:defRPr/>
            </a:pPr>
            <a:endParaRPr lang="en-US" smtClean="0"/>
          </a:p>
        </p:txBody>
      </p:sp>
      <p:pic>
        <p:nvPicPr>
          <p:cNvPr id="125955" name="Picture 3" descr="Scan000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0" y="0"/>
            <a:ext cx="5040313" cy="6858000"/>
          </a:xfrm>
          <a:noFill/>
        </p:spPr>
      </p:pic>
    </p:spTree>
    <p:custDataLst>
      <p:tags r:id="rId1"/>
    </p:custDataLst>
    <p:extLst>
      <p:ext uri="{BB962C8B-B14F-4D97-AF65-F5344CB8AC3E}">
        <p14:creationId xmlns:p14="http://schemas.microsoft.com/office/powerpoint/2010/main" val="2054785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2"/>
          <p:cNvSpPr>
            <a:spLocks noGrp="1" noChangeArrowheads="1"/>
          </p:cNvSpPr>
          <p:nvPr>
            <p:ph type="title"/>
          </p:nvPr>
        </p:nvSpPr>
        <p:spPr/>
        <p:txBody>
          <a:bodyPr/>
          <a:lstStyle/>
          <a:p>
            <a:pPr eaLnBrk="1" hangingPunct="1">
              <a:defRPr/>
            </a:pPr>
            <a:r>
              <a:rPr lang="en-US" smtClean="0"/>
              <a:t>Focal Neuropathies</a:t>
            </a:r>
          </a:p>
        </p:txBody>
      </p:sp>
      <p:sp>
        <p:nvSpPr>
          <p:cNvPr id="1491971" name="Rectangle 3"/>
          <p:cNvSpPr>
            <a:spLocks noGrp="1" noChangeArrowheads="1"/>
          </p:cNvSpPr>
          <p:nvPr>
            <p:ph type="body" idx="1"/>
          </p:nvPr>
        </p:nvSpPr>
        <p:spPr>
          <a:xfrm>
            <a:off x="457200" y="1371600"/>
            <a:ext cx="8229600" cy="4572000"/>
          </a:xfrm>
        </p:spPr>
        <p:txBody>
          <a:bodyPr/>
          <a:lstStyle/>
          <a:p>
            <a:pPr eaLnBrk="1" hangingPunct="1"/>
            <a:r>
              <a:rPr lang="en-US" smtClean="0"/>
              <a:t>Often occurs in middle aged pt’s or those w/ polyneuropathy</a:t>
            </a:r>
          </a:p>
          <a:p>
            <a:pPr eaLnBrk="1" hangingPunct="1"/>
            <a:r>
              <a:rPr lang="en-US" smtClean="0"/>
              <a:t>4 major focal neuro</a:t>
            </a:r>
          </a:p>
          <a:p>
            <a:pPr lvl="1" eaLnBrk="1" hangingPunct="1"/>
            <a:r>
              <a:rPr lang="en-US" smtClean="0"/>
              <a:t>mono - compression or entrapment </a:t>
            </a:r>
          </a:p>
          <a:p>
            <a:pPr lvl="2" eaLnBrk="1" hangingPunct="1">
              <a:buSzPct val="45000"/>
              <a:buFont typeface="Monotype Sorts" pitchFamily="2" charset="2"/>
              <a:buChar char="V"/>
            </a:pPr>
            <a:r>
              <a:rPr lang="en-US" smtClean="0"/>
              <a:t>carpal tunnel most common</a:t>
            </a:r>
          </a:p>
          <a:p>
            <a:pPr lvl="1" eaLnBrk="1" hangingPunct="1"/>
            <a:r>
              <a:rPr lang="en-US" smtClean="0"/>
              <a:t>plexopathy- femoral neuropathy</a:t>
            </a:r>
          </a:p>
          <a:p>
            <a:pPr lvl="2" eaLnBrk="1" hangingPunct="1">
              <a:buSzPct val="45000"/>
              <a:buFont typeface="Monotype Sorts" pitchFamily="2" charset="2"/>
              <a:buChar char="V"/>
            </a:pPr>
            <a:r>
              <a:rPr lang="en-US" smtClean="0"/>
              <a:t>pain from hip to ant and lat aspects of thigh</a:t>
            </a:r>
          </a:p>
          <a:p>
            <a:pPr lvl="1" eaLnBrk="1" hangingPunct="1"/>
            <a:r>
              <a:rPr lang="en-US" smtClean="0"/>
              <a:t>radioculopathy - intercostal neuropathy</a:t>
            </a:r>
          </a:p>
          <a:p>
            <a:pPr lvl="1" eaLnBrk="1" hangingPunct="1"/>
            <a:r>
              <a:rPr lang="en-US" smtClean="0"/>
              <a:t>cranial - abrupt onset, HA, eye pain</a:t>
            </a:r>
          </a:p>
        </p:txBody>
      </p:sp>
      <p:pic>
        <p:nvPicPr>
          <p:cNvPr id="129028" name="Picture 5" descr="syndrome_carpal-tunne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6246" y="2700337"/>
            <a:ext cx="19812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5101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491971">
                                            <p:txEl>
                                              <p:pRg st="2" end="2"/>
                                            </p:txEl>
                                          </p:spTgt>
                                        </p:tgtEl>
                                        <p:attrNameLst>
                                          <p:attrName>style.visibility</p:attrName>
                                        </p:attrNameLst>
                                      </p:cBhvr>
                                      <p:to>
                                        <p:strVal val="visible"/>
                                      </p:to>
                                    </p:set>
                                    <p:animEffect transition="in" filter="box(in)">
                                      <p:cBhvr>
                                        <p:cTn id="7" dur="2000"/>
                                        <p:tgtEl>
                                          <p:spTgt spid="1491971">
                                            <p:txEl>
                                              <p:pRg st="2" end="2"/>
                                            </p:txEl>
                                          </p:spTgt>
                                        </p:tgtEl>
                                      </p:cBhvr>
                                    </p:animEffect>
                                  </p:childTnLst>
                                </p:cTn>
                              </p:par>
                            </p:childTnLst>
                          </p:cTn>
                        </p:par>
                        <p:par>
                          <p:cTn id="8" fill="hold" nodeType="afterGroup">
                            <p:stCondLst>
                              <p:cond delay="2000"/>
                            </p:stCondLst>
                            <p:childTnLst>
                              <p:par>
                                <p:cTn id="9" presetID="4" presetClass="entr" presetSubtype="16" fill="hold" nodeType="afterEffect">
                                  <p:stCondLst>
                                    <p:cond delay="0"/>
                                  </p:stCondLst>
                                  <p:childTnLst>
                                    <p:set>
                                      <p:cBhvr>
                                        <p:cTn id="10" dur="1" fill="hold">
                                          <p:stCondLst>
                                            <p:cond delay="0"/>
                                          </p:stCondLst>
                                        </p:cTn>
                                        <p:tgtEl>
                                          <p:spTgt spid="1491971">
                                            <p:txEl>
                                              <p:pRg st="3" end="3"/>
                                            </p:txEl>
                                          </p:spTgt>
                                        </p:tgtEl>
                                        <p:attrNameLst>
                                          <p:attrName>style.visibility</p:attrName>
                                        </p:attrNameLst>
                                      </p:cBhvr>
                                      <p:to>
                                        <p:strVal val="visible"/>
                                      </p:to>
                                    </p:set>
                                    <p:animEffect transition="in" filter="box(in)">
                                      <p:cBhvr>
                                        <p:cTn id="11" dur="2000"/>
                                        <p:tgtEl>
                                          <p:spTgt spid="1491971">
                                            <p:txEl>
                                              <p:pRg st="3" end="3"/>
                                            </p:txEl>
                                          </p:spTgt>
                                        </p:tgtEl>
                                      </p:cBhvr>
                                    </p:animEffect>
                                  </p:childTnLst>
                                </p:cTn>
                              </p:par>
                            </p:childTnLst>
                          </p:cTn>
                        </p:par>
                        <p:par>
                          <p:cTn id="12" fill="hold" nodeType="afterGroup">
                            <p:stCondLst>
                              <p:cond delay="4000"/>
                            </p:stCondLst>
                            <p:childTnLst>
                              <p:par>
                                <p:cTn id="13" presetID="4" presetClass="entr" presetSubtype="16" fill="hold" nodeType="afterEffect">
                                  <p:stCondLst>
                                    <p:cond delay="0"/>
                                  </p:stCondLst>
                                  <p:childTnLst>
                                    <p:set>
                                      <p:cBhvr>
                                        <p:cTn id="14" dur="1" fill="hold">
                                          <p:stCondLst>
                                            <p:cond delay="0"/>
                                          </p:stCondLst>
                                        </p:cTn>
                                        <p:tgtEl>
                                          <p:spTgt spid="1491971">
                                            <p:txEl>
                                              <p:pRg st="4" end="4"/>
                                            </p:txEl>
                                          </p:spTgt>
                                        </p:tgtEl>
                                        <p:attrNameLst>
                                          <p:attrName>style.visibility</p:attrName>
                                        </p:attrNameLst>
                                      </p:cBhvr>
                                      <p:to>
                                        <p:strVal val="visible"/>
                                      </p:to>
                                    </p:set>
                                    <p:animEffect transition="in" filter="box(in)">
                                      <p:cBhvr>
                                        <p:cTn id="15" dur="2000"/>
                                        <p:tgtEl>
                                          <p:spTgt spid="1491971">
                                            <p:txEl>
                                              <p:pRg st="4" end="4"/>
                                            </p:txEl>
                                          </p:spTgt>
                                        </p:tgtEl>
                                      </p:cBhvr>
                                    </p:animEffect>
                                  </p:childTnLst>
                                </p:cTn>
                              </p:par>
                            </p:childTnLst>
                          </p:cTn>
                        </p:par>
                        <p:par>
                          <p:cTn id="16" fill="hold" nodeType="afterGroup">
                            <p:stCondLst>
                              <p:cond delay="6000"/>
                            </p:stCondLst>
                            <p:childTnLst>
                              <p:par>
                                <p:cTn id="17" presetID="4" presetClass="entr" presetSubtype="16" fill="hold" nodeType="afterEffect">
                                  <p:stCondLst>
                                    <p:cond delay="0"/>
                                  </p:stCondLst>
                                  <p:childTnLst>
                                    <p:set>
                                      <p:cBhvr>
                                        <p:cTn id="18" dur="1" fill="hold">
                                          <p:stCondLst>
                                            <p:cond delay="0"/>
                                          </p:stCondLst>
                                        </p:cTn>
                                        <p:tgtEl>
                                          <p:spTgt spid="1491971">
                                            <p:txEl>
                                              <p:pRg st="5" end="5"/>
                                            </p:txEl>
                                          </p:spTgt>
                                        </p:tgtEl>
                                        <p:attrNameLst>
                                          <p:attrName>style.visibility</p:attrName>
                                        </p:attrNameLst>
                                      </p:cBhvr>
                                      <p:to>
                                        <p:strVal val="visible"/>
                                      </p:to>
                                    </p:set>
                                    <p:animEffect transition="in" filter="box(in)">
                                      <p:cBhvr>
                                        <p:cTn id="19" dur="2000"/>
                                        <p:tgtEl>
                                          <p:spTgt spid="1491971">
                                            <p:txEl>
                                              <p:pRg st="5" end="5"/>
                                            </p:txEl>
                                          </p:spTgt>
                                        </p:tgtEl>
                                      </p:cBhvr>
                                    </p:animEffect>
                                  </p:childTnLst>
                                </p:cTn>
                              </p:par>
                            </p:childTnLst>
                          </p:cTn>
                        </p:par>
                        <p:par>
                          <p:cTn id="20" fill="hold" nodeType="afterGroup">
                            <p:stCondLst>
                              <p:cond delay="8000"/>
                            </p:stCondLst>
                            <p:childTnLst>
                              <p:par>
                                <p:cTn id="21" presetID="4" presetClass="entr" presetSubtype="16" fill="hold" nodeType="afterEffect">
                                  <p:stCondLst>
                                    <p:cond delay="0"/>
                                  </p:stCondLst>
                                  <p:childTnLst>
                                    <p:set>
                                      <p:cBhvr>
                                        <p:cTn id="22" dur="1" fill="hold">
                                          <p:stCondLst>
                                            <p:cond delay="0"/>
                                          </p:stCondLst>
                                        </p:cTn>
                                        <p:tgtEl>
                                          <p:spTgt spid="1491971">
                                            <p:txEl>
                                              <p:pRg st="6" end="6"/>
                                            </p:txEl>
                                          </p:spTgt>
                                        </p:tgtEl>
                                        <p:attrNameLst>
                                          <p:attrName>style.visibility</p:attrName>
                                        </p:attrNameLst>
                                      </p:cBhvr>
                                      <p:to>
                                        <p:strVal val="visible"/>
                                      </p:to>
                                    </p:set>
                                    <p:animEffect transition="in" filter="box(in)">
                                      <p:cBhvr>
                                        <p:cTn id="23" dur="2000"/>
                                        <p:tgtEl>
                                          <p:spTgt spid="1491971">
                                            <p:txEl>
                                              <p:pRg st="6" end="6"/>
                                            </p:txEl>
                                          </p:spTgt>
                                        </p:tgtEl>
                                      </p:cBhvr>
                                    </p:animEffect>
                                  </p:childTnLst>
                                </p:cTn>
                              </p:par>
                            </p:childTnLst>
                          </p:cTn>
                        </p:par>
                        <p:par>
                          <p:cTn id="24" fill="hold" nodeType="afterGroup">
                            <p:stCondLst>
                              <p:cond delay="10000"/>
                            </p:stCondLst>
                            <p:childTnLst>
                              <p:par>
                                <p:cTn id="25" presetID="4" presetClass="entr" presetSubtype="16" fill="hold" nodeType="afterEffect">
                                  <p:stCondLst>
                                    <p:cond delay="0"/>
                                  </p:stCondLst>
                                  <p:childTnLst>
                                    <p:set>
                                      <p:cBhvr>
                                        <p:cTn id="26" dur="1" fill="hold">
                                          <p:stCondLst>
                                            <p:cond delay="0"/>
                                          </p:stCondLst>
                                        </p:cTn>
                                        <p:tgtEl>
                                          <p:spTgt spid="1491971">
                                            <p:txEl>
                                              <p:pRg st="7" end="7"/>
                                            </p:txEl>
                                          </p:spTgt>
                                        </p:tgtEl>
                                        <p:attrNameLst>
                                          <p:attrName>style.visibility</p:attrName>
                                        </p:attrNameLst>
                                      </p:cBhvr>
                                      <p:to>
                                        <p:strVal val="visible"/>
                                      </p:to>
                                    </p:set>
                                    <p:animEffect transition="in" filter="box(in)">
                                      <p:cBhvr>
                                        <p:cTn id="27" dur="2000"/>
                                        <p:tgtEl>
                                          <p:spTgt spid="14919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normAutofit/>
          </a:bodyPr>
          <a:lstStyle/>
          <a:p>
            <a:pPr eaLnBrk="1" hangingPunct="1">
              <a:defRPr/>
            </a:pPr>
            <a:r>
              <a:rPr lang="en-US" smtClean="0"/>
              <a:t>Neuropathy Key Considerations</a:t>
            </a:r>
          </a:p>
        </p:txBody>
      </p:sp>
      <p:sp>
        <p:nvSpPr>
          <p:cNvPr id="1494019" name="Rectangle 3"/>
          <p:cNvSpPr>
            <a:spLocks noGrp="1" noChangeArrowheads="1"/>
          </p:cNvSpPr>
          <p:nvPr>
            <p:ph type="body" idx="1"/>
          </p:nvPr>
        </p:nvSpPr>
        <p:spPr>
          <a:xfrm>
            <a:off x="457200" y="1219200"/>
            <a:ext cx="6629400" cy="4937760"/>
          </a:xfrm>
        </p:spPr>
        <p:txBody>
          <a:bodyPr>
            <a:normAutofit lnSpcReduction="10000"/>
          </a:bodyPr>
          <a:lstStyle/>
          <a:p>
            <a:pPr eaLnBrk="1" hangingPunct="1"/>
            <a:r>
              <a:rPr lang="en-US" dirty="0" smtClean="0"/>
              <a:t>Very common long-term complication often not recognized and treated</a:t>
            </a:r>
          </a:p>
          <a:p>
            <a:pPr eaLnBrk="1" hangingPunct="1"/>
            <a:r>
              <a:rPr lang="en-US" dirty="0" smtClean="0"/>
              <a:t>Management / treatment complex</a:t>
            </a:r>
          </a:p>
          <a:p>
            <a:pPr eaLnBrk="1" hangingPunct="1"/>
            <a:r>
              <a:rPr lang="en-US" dirty="0" smtClean="0"/>
              <a:t>Thorough history /assessment critical</a:t>
            </a:r>
          </a:p>
          <a:p>
            <a:pPr eaLnBrk="1" hangingPunct="1"/>
            <a:r>
              <a:rPr lang="en-US" dirty="0" smtClean="0"/>
              <a:t>Treatment based on underlying process, presentation, and cost effectiveness</a:t>
            </a:r>
          </a:p>
          <a:p>
            <a:pPr eaLnBrk="1" hangingPunct="1"/>
            <a:r>
              <a:rPr lang="en-US" dirty="0" smtClean="0"/>
              <a:t>Treatable condition with new therapies on horizon.</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0" y="4523232"/>
            <a:ext cx="2438400" cy="1633728"/>
          </a:xfrm>
          <a:prstGeom prst="rect">
            <a:avLst/>
          </a:prstGeom>
        </p:spPr>
      </p:pic>
    </p:spTree>
    <p:custDataLst>
      <p:tags r:id="rId1"/>
    </p:custDataLst>
    <p:extLst>
      <p:ext uri="{BB962C8B-B14F-4D97-AF65-F5344CB8AC3E}">
        <p14:creationId xmlns:p14="http://schemas.microsoft.com/office/powerpoint/2010/main" val="2168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494019">
                                            <p:txEl>
                                              <p:pRg st="0" end="0"/>
                                            </p:txEl>
                                          </p:spTgt>
                                        </p:tgtEl>
                                        <p:attrNameLst>
                                          <p:attrName>style.visibility</p:attrName>
                                        </p:attrNameLst>
                                      </p:cBhvr>
                                      <p:to>
                                        <p:strVal val="visible"/>
                                      </p:to>
                                    </p:set>
                                    <p:anim calcmode="lin" valueType="num">
                                      <p:cBhvr additive="base">
                                        <p:cTn id="7" dur="20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940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94019">
                                            <p:txEl>
                                              <p:pRg st="1" end="1"/>
                                            </p:txEl>
                                          </p:spTgt>
                                        </p:tgtEl>
                                        <p:attrNameLst>
                                          <p:attrName>style.visibility</p:attrName>
                                        </p:attrNameLst>
                                      </p:cBhvr>
                                      <p:to>
                                        <p:strVal val="visible"/>
                                      </p:to>
                                    </p:set>
                                    <p:anim calcmode="lin" valueType="num">
                                      <p:cBhvr additive="base">
                                        <p:cTn id="11" dur="20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4940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94019">
                                            <p:txEl>
                                              <p:pRg st="2" end="2"/>
                                            </p:txEl>
                                          </p:spTgt>
                                        </p:tgtEl>
                                        <p:attrNameLst>
                                          <p:attrName>style.visibility</p:attrName>
                                        </p:attrNameLst>
                                      </p:cBhvr>
                                      <p:to>
                                        <p:strVal val="visible"/>
                                      </p:to>
                                    </p:set>
                                    <p:anim calcmode="lin" valueType="num">
                                      <p:cBhvr additive="base">
                                        <p:cTn id="15" dur="20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49401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94019">
                                            <p:txEl>
                                              <p:pRg st="3" end="3"/>
                                            </p:txEl>
                                          </p:spTgt>
                                        </p:tgtEl>
                                        <p:attrNameLst>
                                          <p:attrName>style.visibility</p:attrName>
                                        </p:attrNameLst>
                                      </p:cBhvr>
                                      <p:to>
                                        <p:strVal val="visible"/>
                                      </p:to>
                                    </p:set>
                                    <p:anim calcmode="lin" valueType="num">
                                      <p:cBhvr additive="base">
                                        <p:cTn id="19" dur="2000" fill="hold"/>
                                        <p:tgtEl>
                                          <p:spTgt spid="1494019">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9401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94019">
                                            <p:txEl>
                                              <p:pRg st="4" end="4"/>
                                            </p:txEl>
                                          </p:spTgt>
                                        </p:tgtEl>
                                        <p:attrNameLst>
                                          <p:attrName>style.visibility</p:attrName>
                                        </p:attrNameLst>
                                      </p:cBhvr>
                                      <p:to>
                                        <p:strVal val="visible"/>
                                      </p:to>
                                    </p:set>
                                    <p:anim calcmode="lin" valueType="num">
                                      <p:cBhvr additive="base">
                                        <p:cTn id="23" dur="2000" fill="hold"/>
                                        <p:tgtEl>
                                          <p:spTgt spid="1494019">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4940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p:txBody>
          <a:bodyPr>
            <a:normAutofit/>
          </a:bodyPr>
          <a:lstStyle/>
          <a:p>
            <a:pPr eaLnBrk="1" hangingPunct="1">
              <a:defRPr/>
            </a:pPr>
            <a:r>
              <a:rPr lang="en-US" dirty="0" smtClean="0">
                <a:solidFill>
                  <a:schemeClr val="accent1">
                    <a:lumMod val="50000"/>
                  </a:schemeClr>
                </a:solidFill>
              </a:rPr>
              <a:t>The ABC’s of Diabetes Control</a:t>
            </a:r>
          </a:p>
        </p:txBody>
      </p:sp>
      <p:sp>
        <p:nvSpPr>
          <p:cNvPr id="146435" name="Rectangle 3"/>
          <p:cNvSpPr>
            <a:spLocks noGrp="1" noChangeArrowheads="1"/>
          </p:cNvSpPr>
          <p:nvPr>
            <p:ph sz="quarter" idx="1"/>
          </p:nvPr>
        </p:nvSpPr>
        <p:spPr>
          <a:xfrm>
            <a:off x="457200" y="1447800"/>
            <a:ext cx="8229600" cy="4709160"/>
          </a:xfrm>
        </p:spPr>
        <p:txBody>
          <a:bodyPr/>
          <a:lstStyle/>
          <a:p>
            <a:pPr marL="0" indent="0" eaLnBrk="1" hangingPunct="1">
              <a:buNone/>
            </a:pPr>
            <a:r>
              <a:rPr lang="en-US" b="1" dirty="0" smtClean="0">
                <a:solidFill>
                  <a:srgbClr val="12D903"/>
                </a:solidFill>
              </a:rPr>
              <a:t>A</a:t>
            </a:r>
            <a:r>
              <a:rPr lang="en-US" dirty="0" smtClean="0"/>
              <a:t> - A1c less than 7%</a:t>
            </a:r>
          </a:p>
          <a:p>
            <a:pPr marL="0" indent="0" eaLnBrk="1" hangingPunct="1">
              <a:buNone/>
            </a:pPr>
            <a:r>
              <a:rPr lang="en-US" b="1" dirty="0" smtClean="0">
                <a:solidFill>
                  <a:srgbClr val="12D903"/>
                </a:solidFill>
              </a:rPr>
              <a:t>B</a:t>
            </a:r>
            <a:r>
              <a:rPr lang="en-US" dirty="0" smtClean="0"/>
              <a:t> - Blood pressure less than 140/90</a:t>
            </a:r>
          </a:p>
          <a:p>
            <a:pPr marL="0" indent="0" eaLnBrk="1" hangingPunct="1">
              <a:buNone/>
            </a:pPr>
            <a:r>
              <a:rPr lang="en-US" b="1" dirty="0" smtClean="0">
                <a:solidFill>
                  <a:srgbClr val="12D903"/>
                </a:solidFill>
              </a:rPr>
              <a:t>C</a:t>
            </a:r>
            <a:r>
              <a:rPr lang="en-US" dirty="0" smtClean="0"/>
              <a:t> - Cholesterol HDL &gt; 40, Triglycerides &lt; 150</a:t>
            </a:r>
          </a:p>
          <a:p>
            <a:pPr marL="0" indent="0" eaLnBrk="1" hangingPunct="1">
              <a:buNone/>
            </a:pPr>
            <a:r>
              <a:rPr lang="en-US" b="1" dirty="0" smtClean="0">
                <a:solidFill>
                  <a:srgbClr val="12D903"/>
                </a:solidFill>
              </a:rPr>
              <a:t>D</a:t>
            </a:r>
            <a:r>
              <a:rPr lang="en-US" dirty="0" smtClean="0"/>
              <a:t> - Drugs- Keep list for emergencies/ MD </a:t>
            </a:r>
          </a:p>
          <a:p>
            <a:pPr marL="0" indent="0" eaLnBrk="1" hangingPunct="1">
              <a:buNone/>
            </a:pPr>
            <a:r>
              <a:rPr lang="en-US" b="1" dirty="0" smtClean="0">
                <a:solidFill>
                  <a:srgbClr val="12D903"/>
                </a:solidFill>
              </a:rPr>
              <a:t>E</a:t>
            </a:r>
            <a:r>
              <a:rPr lang="en-US" dirty="0" smtClean="0"/>
              <a:t> - Exercise and Eyes</a:t>
            </a:r>
          </a:p>
          <a:p>
            <a:pPr marL="0" indent="0" eaLnBrk="1" hangingPunct="1">
              <a:buNone/>
            </a:pPr>
            <a:r>
              <a:rPr lang="en-US" b="1" dirty="0" smtClean="0">
                <a:solidFill>
                  <a:srgbClr val="12D903"/>
                </a:solidFill>
              </a:rPr>
              <a:t>F</a:t>
            </a:r>
            <a:r>
              <a:rPr lang="en-US" dirty="0" smtClean="0"/>
              <a:t> - Food and Feet</a:t>
            </a:r>
          </a:p>
          <a:p>
            <a:pPr marL="0" indent="0" eaLnBrk="1" hangingPunct="1">
              <a:buNone/>
            </a:pPr>
            <a:r>
              <a:rPr lang="en-US" b="1" dirty="0" smtClean="0">
                <a:solidFill>
                  <a:srgbClr val="12D903"/>
                </a:solidFill>
              </a:rPr>
              <a:t>G</a:t>
            </a:r>
            <a:r>
              <a:rPr lang="en-US" dirty="0" smtClean="0">
                <a:solidFill>
                  <a:srgbClr val="12D903"/>
                </a:solidFill>
              </a:rPr>
              <a:t> – </a:t>
            </a:r>
            <a:r>
              <a:rPr lang="en-US" dirty="0" smtClean="0"/>
              <a:t>Glucose checks and goals </a:t>
            </a:r>
          </a:p>
          <a:p>
            <a:pPr marL="0" indent="0" eaLnBrk="1" hangingPunct="1">
              <a:buNone/>
            </a:pPr>
            <a:r>
              <a:rPr lang="en-US" b="1" dirty="0" smtClean="0">
                <a:solidFill>
                  <a:srgbClr val="12D903"/>
                </a:solidFill>
              </a:rPr>
              <a:t>H</a:t>
            </a:r>
            <a:r>
              <a:rPr lang="en-US" dirty="0" smtClean="0"/>
              <a:t>- Healthy Coping - Hoorah for your hard work!</a:t>
            </a:r>
          </a:p>
        </p:txBody>
      </p:sp>
    </p:spTree>
    <p:custDataLst>
      <p:tags r:id="rId1"/>
    </p:custDataLst>
    <p:extLst>
      <p:ext uri="{BB962C8B-B14F-4D97-AF65-F5344CB8AC3E}">
        <p14:creationId xmlns:p14="http://schemas.microsoft.com/office/powerpoint/2010/main" val="240059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Rot="1" noChangeArrowheads="1"/>
          </p:cNvSpPr>
          <p:nvPr>
            <p:ph type="title"/>
          </p:nvPr>
        </p:nvSpPr>
        <p:spPr>
          <a:xfrm>
            <a:off x="457200" y="152400"/>
            <a:ext cx="8229600" cy="1447800"/>
          </a:xfrm>
        </p:spPr>
        <p:txBody>
          <a:bodyPr>
            <a:normAutofit/>
          </a:bodyPr>
          <a:lstStyle/>
          <a:p>
            <a:pPr eaLnBrk="1" hangingPunct="1">
              <a:defRPr/>
            </a:pPr>
            <a:r>
              <a:rPr lang="en-US" dirty="0" smtClean="0"/>
              <a:t>Hyperglycemic Crisis – </a:t>
            </a:r>
            <a:br>
              <a:rPr lang="en-US" dirty="0" smtClean="0"/>
            </a:br>
            <a:r>
              <a:rPr lang="en-US" dirty="0" smtClean="0"/>
              <a:t>See Online Courses</a:t>
            </a:r>
          </a:p>
        </p:txBody>
      </p:sp>
      <p:pic>
        <p:nvPicPr>
          <p:cNvPr id="2" name="Picture 1"/>
          <p:cNvPicPr>
            <a:picLocks noChangeAspect="1"/>
          </p:cNvPicPr>
          <p:nvPr/>
        </p:nvPicPr>
        <p:blipFill>
          <a:blip r:embed="rId3"/>
          <a:stretch>
            <a:fillRect/>
          </a:stretch>
        </p:blipFill>
        <p:spPr>
          <a:xfrm>
            <a:off x="5486400" y="0"/>
            <a:ext cx="3121423" cy="6559865"/>
          </a:xfrm>
          <a:prstGeom prst="rect">
            <a:avLst/>
          </a:prstGeom>
        </p:spPr>
      </p:pic>
    </p:spTree>
    <p:custDataLst>
      <p:tags r:id="rId1"/>
    </p:custDataLst>
    <p:extLst>
      <p:ext uri="{BB962C8B-B14F-4D97-AF65-F5344CB8AC3E}">
        <p14:creationId xmlns:p14="http://schemas.microsoft.com/office/powerpoint/2010/main" val="189051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rrowheads="1"/>
          </p:cNvSpPr>
          <p:nvPr>
            <p:ph type="title"/>
          </p:nvPr>
        </p:nvSpPr>
        <p:spPr>
          <a:xfrm>
            <a:off x="381000" y="457200"/>
            <a:ext cx="8534400" cy="1295400"/>
          </a:xfrm>
        </p:spPr>
        <p:txBody>
          <a:bodyPr anchor="ctr">
            <a:normAutofit fontScale="90000"/>
          </a:bodyPr>
          <a:lstStyle/>
          <a:p>
            <a:pPr eaLnBrk="1" hangingPunct="1">
              <a:defRPr/>
            </a:pPr>
            <a:r>
              <a:rPr lang="en-US" sz="4000" dirty="0" smtClean="0"/>
              <a:t>Promoting Learning and Behavior Change</a:t>
            </a:r>
            <a:r>
              <a:rPr lang="en-US" dirty="0" smtClean="0"/>
              <a:t/>
            </a:r>
            <a:br>
              <a:rPr lang="en-US" dirty="0" smtClean="0"/>
            </a:br>
            <a:r>
              <a:rPr lang="en-US" dirty="0" smtClean="0"/>
              <a:t>				</a:t>
            </a:r>
          </a:p>
        </p:txBody>
      </p:sp>
      <p:graphicFrame>
        <p:nvGraphicFramePr>
          <p:cNvPr id="21506" name="Object 2"/>
          <p:cNvGraphicFramePr>
            <a:graphicFrameLocks noChangeAspect="1"/>
          </p:cNvGraphicFramePr>
          <p:nvPr>
            <p:extLst>
              <p:ext uri="{D42A27DB-BD31-4B8C-83A1-F6EECF244321}">
                <p14:modId xmlns:p14="http://schemas.microsoft.com/office/powerpoint/2010/main" val="2130931539"/>
              </p:ext>
            </p:extLst>
          </p:nvPr>
        </p:nvGraphicFramePr>
        <p:xfrm>
          <a:off x="2743200" y="1981200"/>
          <a:ext cx="3810000" cy="2855913"/>
        </p:xfrm>
        <a:graphic>
          <a:graphicData uri="http://schemas.openxmlformats.org/presentationml/2006/ole">
            <mc:AlternateContent xmlns:mc="http://schemas.openxmlformats.org/markup-compatibility/2006">
              <mc:Choice xmlns:v="urn:schemas-microsoft-com:vml" Requires="v">
                <p:oleObj spid="_x0000_s69678" name="Clip" r:id="rId4" imgW="2924269" imgH="2192448" progId="">
                  <p:embed/>
                </p:oleObj>
              </mc:Choice>
              <mc:Fallback>
                <p:oleObj name="Clip" r:id="rId4" imgW="2924269" imgH="219244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981200"/>
                        <a:ext cx="3810000" cy="285591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99397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Afrezza</a:t>
            </a:r>
            <a:r>
              <a:rPr lang="en-US" dirty="0" smtClean="0"/>
              <a:t> – Loading Cartridge into device</a:t>
            </a:r>
            <a:endParaRPr lang="en-US" dirty="0"/>
          </a:p>
        </p:txBody>
      </p:sp>
      <p:sp>
        <p:nvSpPr>
          <p:cNvPr id="4" name="Content Placeholder 3"/>
          <p:cNvSpPr>
            <a:spLocks noGrp="1"/>
          </p:cNvSpPr>
          <p:nvPr>
            <p:ph sz="quarter" idx="1"/>
          </p:nvPr>
        </p:nvSpPr>
        <p:spPr>
          <a:xfrm>
            <a:off x="2743200" y="1219200"/>
            <a:ext cx="5943600" cy="4937760"/>
          </a:xfrm>
        </p:spPr>
        <p:txBody>
          <a:bodyPr>
            <a:normAutofit/>
          </a:bodyPr>
          <a:lstStyle/>
          <a:p>
            <a:r>
              <a:rPr lang="en-US" dirty="0" smtClean="0"/>
              <a:t>Hold inhaler level</a:t>
            </a:r>
          </a:p>
          <a:p>
            <a:r>
              <a:rPr lang="en-US" dirty="0" smtClean="0"/>
              <a:t>Open inhaler by lifting white mouthpiece</a:t>
            </a:r>
          </a:p>
          <a:p>
            <a:r>
              <a:rPr lang="en-US" dirty="0" smtClean="0"/>
              <a:t>Hold insulin cartridge with cup facing down. </a:t>
            </a:r>
          </a:p>
          <a:p>
            <a:r>
              <a:rPr lang="en-US" dirty="0" smtClean="0"/>
              <a:t>Place cartridge inside and close lid. Keep level.</a:t>
            </a:r>
          </a:p>
          <a:p>
            <a:r>
              <a:rPr lang="en-US" dirty="0" smtClean="0"/>
              <a:t>Make sure cartridge has been at room temp for 10 minutes</a:t>
            </a:r>
          </a:p>
        </p:txBody>
      </p:sp>
      <p:pic>
        <p:nvPicPr>
          <p:cNvPr id="5" name="Picture 4"/>
          <p:cNvPicPr>
            <a:picLocks noChangeAspect="1"/>
          </p:cNvPicPr>
          <p:nvPr/>
        </p:nvPicPr>
        <p:blipFill>
          <a:blip r:embed="rId3"/>
          <a:stretch>
            <a:fillRect/>
          </a:stretch>
        </p:blipFill>
        <p:spPr>
          <a:xfrm>
            <a:off x="616483" y="1143000"/>
            <a:ext cx="1838325" cy="4362450"/>
          </a:xfrm>
          <a:prstGeom prst="rect">
            <a:avLst/>
          </a:prstGeom>
        </p:spPr>
      </p:pic>
      <p:pic>
        <p:nvPicPr>
          <p:cNvPr id="6" name="Picture 5"/>
          <p:cNvPicPr>
            <a:picLocks noChangeAspect="1"/>
          </p:cNvPicPr>
          <p:nvPr/>
        </p:nvPicPr>
        <p:blipFill>
          <a:blip r:embed="rId4"/>
          <a:stretch>
            <a:fillRect/>
          </a:stretch>
        </p:blipFill>
        <p:spPr>
          <a:xfrm>
            <a:off x="787198" y="5486661"/>
            <a:ext cx="1458589" cy="1194435"/>
          </a:xfrm>
          <a:prstGeom prst="rect">
            <a:avLst/>
          </a:prstGeom>
        </p:spPr>
      </p:pic>
      <p:pic>
        <p:nvPicPr>
          <p:cNvPr id="7" name="Picture 6"/>
          <p:cNvPicPr>
            <a:picLocks noChangeAspect="1"/>
          </p:cNvPicPr>
          <p:nvPr/>
        </p:nvPicPr>
        <p:blipFill>
          <a:blip r:embed="rId5"/>
          <a:stretch>
            <a:fillRect/>
          </a:stretch>
        </p:blipFill>
        <p:spPr>
          <a:xfrm>
            <a:off x="2325429" y="6543924"/>
            <a:ext cx="4493141" cy="274344"/>
          </a:xfrm>
          <a:prstGeom prst="rect">
            <a:avLst/>
          </a:prstGeom>
        </p:spPr>
      </p:pic>
    </p:spTree>
    <p:custDataLst>
      <p:tags r:id="rId1"/>
    </p:custDataLst>
    <p:extLst>
      <p:ext uri="{BB962C8B-B14F-4D97-AF65-F5344CB8AC3E}">
        <p14:creationId xmlns:p14="http://schemas.microsoft.com/office/powerpoint/2010/main" val="208269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2" name="Rectangle 2"/>
          <p:cNvSpPr>
            <a:spLocks noGrp="1" noRot="1" noChangeArrowheads="1"/>
          </p:cNvSpPr>
          <p:nvPr>
            <p:ph type="title"/>
          </p:nvPr>
        </p:nvSpPr>
        <p:spPr>
          <a:xfrm>
            <a:off x="457200" y="244475"/>
            <a:ext cx="8229600" cy="898525"/>
          </a:xfrm>
        </p:spPr>
        <p:txBody>
          <a:bodyPr lIns="90477" tIns="44445" rIns="90477" bIns="44445" anchor="ctr">
            <a:normAutofit/>
          </a:bodyPr>
          <a:lstStyle/>
          <a:p>
            <a:pPr eaLnBrk="1" hangingPunct="1">
              <a:defRPr/>
            </a:pPr>
            <a:r>
              <a:rPr lang="en-US" dirty="0" smtClean="0"/>
              <a:t>Promoting Learning…</a:t>
            </a:r>
            <a:r>
              <a:rPr lang="en-US" dirty="0" smtClean="0">
                <a:solidFill>
                  <a:srgbClr val="FF0000"/>
                </a:solidFill>
              </a:rPr>
              <a:t>*</a:t>
            </a:r>
          </a:p>
        </p:txBody>
      </p:sp>
      <p:sp>
        <p:nvSpPr>
          <p:cNvPr id="261123" name="Rectangle 3"/>
          <p:cNvSpPr>
            <a:spLocks noGrp="1" noRot="1" noChangeArrowheads="1"/>
          </p:cNvSpPr>
          <p:nvPr>
            <p:ph type="body" idx="1"/>
          </p:nvPr>
        </p:nvSpPr>
        <p:spPr>
          <a:xfrm>
            <a:off x="457200" y="1371600"/>
            <a:ext cx="8001000" cy="5105400"/>
          </a:xfrm>
        </p:spPr>
        <p:txBody>
          <a:bodyPr lIns="90477" tIns="44445" rIns="90477" bIns="44445"/>
          <a:lstStyle/>
          <a:p>
            <a:pPr marL="609600" indent="-609600" eaLnBrk="1" hangingPunct="1">
              <a:lnSpc>
                <a:spcPct val="90000"/>
              </a:lnSpc>
              <a:buFont typeface="Monotype Sorts" charset="2"/>
              <a:buNone/>
              <a:defRPr/>
            </a:pPr>
            <a:r>
              <a:rPr lang="en-US" dirty="0" smtClean="0"/>
              <a:t>Objectives Summary: state, discuss, describe:</a:t>
            </a:r>
          </a:p>
          <a:p>
            <a:pPr marL="609600" indent="-609600" eaLnBrk="1" hangingPunct="1">
              <a:lnSpc>
                <a:spcPct val="90000"/>
              </a:lnSpc>
              <a:buFont typeface="Monotype Sorts" charset="2"/>
              <a:buAutoNum type="arabicPeriod"/>
              <a:defRPr/>
            </a:pPr>
            <a:r>
              <a:rPr lang="en-US" sz="3200" b="1" dirty="0" smtClean="0">
                <a:solidFill>
                  <a:schemeClr val="tx2">
                    <a:lumMod val="50000"/>
                  </a:schemeClr>
                </a:solidFill>
              </a:rPr>
              <a:t>Strategies</a:t>
            </a:r>
            <a:r>
              <a:rPr lang="en-US" sz="3200" dirty="0" smtClean="0"/>
              <a:t> to promote change.</a:t>
            </a:r>
          </a:p>
          <a:p>
            <a:pPr marL="609600" indent="-609600" eaLnBrk="1" hangingPunct="1">
              <a:lnSpc>
                <a:spcPct val="90000"/>
              </a:lnSpc>
              <a:buFont typeface="Monotype Sorts" charset="2"/>
              <a:buAutoNum type="arabicPeriod"/>
              <a:defRPr/>
            </a:pPr>
            <a:r>
              <a:rPr lang="en-US" sz="3200" b="1" dirty="0" smtClean="0">
                <a:solidFill>
                  <a:schemeClr val="tx2">
                    <a:lumMod val="50000"/>
                  </a:schemeClr>
                </a:solidFill>
              </a:rPr>
              <a:t>Barriers</a:t>
            </a:r>
            <a:r>
              <a:rPr lang="en-US" sz="3200" dirty="0" smtClean="0"/>
              <a:t> to learning and change </a:t>
            </a:r>
          </a:p>
          <a:p>
            <a:pPr marL="609600" indent="-609600" eaLnBrk="1" hangingPunct="1">
              <a:lnSpc>
                <a:spcPct val="90000"/>
              </a:lnSpc>
              <a:buFont typeface="Monotype Sorts" charset="2"/>
              <a:buAutoNum type="arabicPeriod"/>
              <a:defRPr/>
            </a:pPr>
            <a:r>
              <a:rPr lang="en-US" sz="3200" dirty="0" smtClean="0"/>
              <a:t>4 </a:t>
            </a:r>
            <a:r>
              <a:rPr lang="en-US" sz="3200" b="1" dirty="0" smtClean="0">
                <a:solidFill>
                  <a:schemeClr val="tx2">
                    <a:lumMod val="50000"/>
                  </a:schemeClr>
                </a:solidFill>
              </a:rPr>
              <a:t>Learning theories</a:t>
            </a:r>
            <a:r>
              <a:rPr lang="en-US" sz="3200" dirty="0" smtClean="0">
                <a:solidFill>
                  <a:schemeClr val="tx2">
                    <a:lumMod val="50000"/>
                  </a:schemeClr>
                </a:solidFill>
              </a:rPr>
              <a:t>.</a:t>
            </a:r>
          </a:p>
          <a:p>
            <a:pPr marL="609600" indent="-609600" eaLnBrk="1" hangingPunct="1">
              <a:lnSpc>
                <a:spcPct val="90000"/>
              </a:lnSpc>
              <a:buFont typeface="Monotype Sorts" charset="2"/>
              <a:buAutoNum type="arabicPeriod"/>
              <a:defRPr/>
            </a:pPr>
            <a:r>
              <a:rPr lang="en-US" sz="3200" b="1" dirty="0" smtClean="0">
                <a:solidFill>
                  <a:schemeClr val="tx2">
                    <a:lumMod val="50000"/>
                  </a:schemeClr>
                </a:solidFill>
              </a:rPr>
              <a:t>“Stages of readiness”.</a:t>
            </a:r>
          </a:p>
          <a:p>
            <a:pPr marL="609600" indent="-609600" eaLnBrk="1" hangingPunct="1">
              <a:lnSpc>
                <a:spcPct val="90000"/>
              </a:lnSpc>
              <a:buFont typeface="Monotype Sorts" charset="2"/>
              <a:buAutoNum type="arabicPeriod"/>
              <a:defRPr/>
            </a:pPr>
            <a:r>
              <a:rPr lang="en-US" sz="3200" b="1" dirty="0" smtClean="0">
                <a:solidFill>
                  <a:schemeClr val="tx2">
                    <a:lumMod val="50000"/>
                  </a:schemeClr>
                </a:solidFill>
              </a:rPr>
              <a:t>Roles and responsibilities</a:t>
            </a:r>
            <a:endParaRPr lang="en-US" sz="3200" dirty="0" smtClean="0">
              <a:solidFill>
                <a:schemeClr val="tx2">
                  <a:lumMod val="50000"/>
                </a:schemeClr>
              </a:solidFill>
            </a:endParaRPr>
          </a:p>
          <a:p>
            <a:pPr marL="609600" indent="-609600" eaLnBrk="1" hangingPunct="1">
              <a:lnSpc>
                <a:spcPct val="90000"/>
              </a:lnSpc>
              <a:buFont typeface="Monotype Sorts" charset="2"/>
              <a:buAutoNum type="arabicPeriod"/>
              <a:defRPr/>
            </a:pPr>
            <a:r>
              <a:rPr lang="en-US" sz="3200" dirty="0" smtClean="0">
                <a:solidFill>
                  <a:schemeClr val="accent6">
                    <a:lumMod val="75000"/>
                  </a:schemeClr>
                </a:solidFill>
              </a:rPr>
              <a:t>MC, MI, Brief Negotiation, timely tools.</a:t>
            </a:r>
          </a:p>
        </p:txBody>
      </p:sp>
    </p:spTree>
    <p:custDataLst>
      <p:tags r:id="rId1"/>
    </p:custDataLst>
    <p:extLst>
      <p:ext uri="{BB962C8B-B14F-4D97-AF65-F5344CB8AC3E}">
        <p14:creationId xmlns:p14="http://schemas.microsoft.com/office/powerpoint/2010/main" val="3916887165"/>
      </p:ext>
    </p:extLst>
  </p:cSld>
  <p:clrMapOvr>
    <a:masterClrMapping/>
  </p:clrMapOvr>
  <p:transition>
    <p:random/>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83209" y="1219200"/>
            <a:ext cx="8377582" cy="4574085"/>
          </a:xfrm>
        </p:spPr>
      </p:pic>
    </p:spTree>
    <p:custDataLst>
      <p:tags r:id="rId1"/>
    </p:custDataLst>
    <p:extLst>
      <p:ext uri="{BB962C8B-B14F-4D97-AF65-F5344CB8AC3E}">
        <p14:creationId xmlns:p14="http://schemas.microsoft.com/office/powerpoint/2010/main" val="207708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050925"/>
          </a:xfrm>
        </p:spPr>
        <p:txBody>
          <a:bodyPr anchor="ctr"/>
          <a:lstStyle/>
          <a:p>
            <a:pPr>
              <a:defRPr/>
            </a:pPr>
            <a:r>
              <a:rPr lang="en-US" dirty="0" smtClean="0"/>
              <a:t>Overview- Envision:</a:t>
            </a:r>
          </a:p>
        </p:txBody>
      </p:sp>
      <p:graphicFrame>
        <p:nvGraphicFramePr>
          <p:cNvPr id="4" name="Content Placeholder 3"/>
          <p:cNvGraphicFramePr>
            <a:graphicFrameLocks noGrp="1"/>
          </p:cNvGraphicFramePr>
          <p:nvPr>
            <p:ph idx="1"/>
            <p:extLst/>
          </p:nvPr>
        </p:nvGraphicFramePr>
        <p:xfrm>
          <a:off x="457200" y="14478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815873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a:t>A patient arrives at the educator's office for his individual assessment and states that he only wants to learn how to use his new glucose meter. What is the best approach is this situation</a:t>
            </a:r>
            <a:r>
              <a:rPr lang="en-US" dirty="0" smtClean="0"/>
              <a:t>?</a:t>
            </a:r>
          </a:p>
          <a:p>
            <a:pPr marL="788670" lvl="1" indent="-514350" fontAlgn="base">
              <a:buFont typeface="+mj-lt"/>
              <a:buAutoNum type="alphaLcPeriod"/>
            </a:pPr>
            <a:r>
              <a:rPr lang="en-US" sz="2800" dirty="0"/>
              <a:t>The educator should gently inform the patient that they are required to cover 7 different content areas</a:t>
            </a:r>
          </a:p>
          <a:p>
            <a:pPr marL="788670" lvl="1" indent="-514350" fontAlgn="base">
              <a:buFont typeface="+mj-lt"/>
              <a:buAutoNum type="alphaLcPeriod"/>
            </a:pPr>
            <a:r>
              <a:rPr lang="en-US" sz="2800" dirty="0"/>
              <a:t>Focus on the areas where the educator has the most knowledge and skills to impart</a:t>
            </a:r>
          </a:p>
          <a:p>
            <a:pPr marL="788670" lvl="1" indent="-514350" fontAlgn="base">
              <a:buFont typeface="+mj-lt"/>
              <a:buAutoNum type="alphaLcPeriod"/>
            </a:pPr>
            <a:r>
              <a:rPr lang="en-US" sz="2800" dirty="0"/>
              <a:t>Acknowledge the patient’s request and frame the response based on the educators desired program </a:t>
            </a:r>
            <a:r>
              <a:rPr lang="en-US" sz="2800" dirty="0" smtClean="0"/>
              <a:t>outcomes.</a:t>
            </a:r>
          </a:p>
          <a:p>
            <a:pPr marL="788670" lvl="1" indent="-514350" fontAlgn="base">
              <a:buFont typeface="+mj-lt"/>
              <a:buAutoNum type="alphaLcPeriod"/>
            </a:pPr>
            <a:r>
              <a:rPr lang="en-US" dirty="0" smtClean="0"/>
              <a:t>Base </a:t>
            </a:r>
            <a:r>
              <a:rPr lang="en-US" dirty="0"/>
              <a:t>the education on the needs of the </a:t>
            </a:r>
            <a:r>
              <a:rPr lang="en-US" dirty="0" smtClean="0"/>
              <a:t>individual</a:t>
            </a:r>
            <a:endParaRPr lang="en-US" dirty="0"/>
          </a:p>
        </p:txBody>
      </p:sp>
    </p:spTree>
    <p:custDataLst>
      <p:tags r:id="rId1"/>
    </p:custDataLst>
    <p:extLst>
      <p:ext uri="{BB962C8B-B14F-4D97-AF65-F5344CB8AC3E}">
        <p14:creationId xmlns:p14="http://schemas.microsoft.com/office/powerpoint/2010/main" val="146322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Rot="1" noChangeArrowheads="1"/>
          </p:cNvSpPr>
          <p:nvPr>
            <p:ph type="title"/>
          </p:nvPr>
        </p:nvSpPr>
        <p:spPr/>
        <p:txBody>
          <a:bodyPr anchor="ctr"/>
          <a:lstStyle/>
          <a:p>
            <a:pPr eaLnBrk="1" hangingPunct="1">
              <a:defRPr/>
            </a:pPr>
            <a:r>
              <a:rPr lang="en-US" dirty="0"/>
              <a:t>Adult </a:t>
            </a:r>
            <a:r>
              <a:rPr lang="en-US" dirty="0" smtClean="0"/>
              <a:t>Learners</a:t>
            </a:r>
            <a:r>
              <a:rPr lang="en-US" dirty="0" smtClean="0">
                <a:solidFill>
                  <a:srgbClr val="FF0000"/>
                </a:solidFill>
              </a:rPr>
              <a:t> </a:t>
            </a:r>
            <a:endParaRPr lang="en-US" dirty="0">
              <a:solidFill>
                <a:srgbClr val="FF0000"/>
              </a:solidFill>
            </a:endParaRPr>
          </a:p>
        </p:txBody>
      </p:sp>
      <p:sp>
        <p:nvSpPr>
          <p:cNvPr id="246787" name="Rectangle 3"/>
          <p:cNvSpPr>
            <a:spLocks noGrp="1" noRot="1" noChangeArrowheads="1"/>
          </p:cNvSpPr>
          <p:nvPr>
            <p:ph type="body" idx="1"/>
          </p:nvPr>
        </p:nvSpPr>
        <p:spPr>
          <a:xfrm>
            <a:off x="3098800" y="1524000"/>
            <a:ext cx="5588000" cy="4724400"/>
          </a:xfrm>
        </p:spPr>
        <p:txBody>
          <a:bodyPr>
            <a:noAutofit/>
          </a:bodyPr>
          <a:lstStyle/>
          <a:p>
            <a:pPr eaLnBrk="1" hangingPunct="1">
              <a:buFont typeface="Wingdings" charset="2"/>
              <a:buBlip>
                <a:blip r:embed="rId3"/>
              </a:buBlip>
              <a:defRPr/>
            </a:pPr>
            <a:r>
              <a:rPr lang="en-US" sz="3600" dirty="0">
                <a:ea typeface="+mn-ea"/>
                <a:cs typeface="+mn-cs"/>
              </a:rPr>
              <a:t>Self-directed must </a:t>
            </a:r>
            <a:r>
              <a:rPr lang="en-US" sz="3600" b="1" i="1" dirty="0">
                <a:ea typeface="+mn-ea"/>
                <a:cs typeface="+mn-cs"/>
              </a:rPr>
              <a:t>feel need</a:t>
            </a:r>
            <a:r>
              <a:rPr lang="en-US" sz="3600" dirty="0">
                <a:ea typeface="+mn-ea"/>
                <a:cs typeface="+mn-cs"/>
              </a:rPr>
              <a:t> to learn</a:t>
            </a:r>
          </a:p>
          <a:p>
            <a:pPr eaLnBrk="1" hangingPunct="1">
              <a:buFont typeface="Wingdings" charset="2"/>
              <a:buBlip>
                <a:blip r:embed="rId3"/>
              </a:buBlip>
              <a:defRPr/>
            </a:pPr>
            <a:r>
              <a:rPr lang="en-US" sz="3600" b="1" i="1" dirty="0">
                <a:ea typeface="+mn-ea"/>
                <a:cs typeface="+mn-cs"/>
              </a:rPr>
              <a:t>Problem oriented</a:t>
            </a:r>
            <a:r>
              <a:rPr lang="en-US" sz="3600" i="1" dirty="0">
                <a:ea typeface="+mn-ea"/>
                <a:cs typeface="+mn-cs"/>
              </a:rPr>
              <a:t> </a:t>
            </a:r>
            <a:r>
              <a:rPr lang="en-US" sz="3600" dirty="0">
                <a:ea typeface="+mn-ea"/>
                <a:cs typeface="+mn-cs"/>
              </a:rPr>
              <a:t>rather than subject oriented</a:t>
            </a:r>
          </a:p>
          <a:p>
            <a:pPr eaLnBrk="1" hangingPunct="1">
              <a:buFont typeface="Wingdings" charset="2"/>
              <a:buBlip>
                <a:blip r:embed="rId3"/>
              </a:buBlip>
              <a:defRPr/>
            </a:pPr>
            <a:r>
              <a:rPr lang="en-US" sz="3600" dirty="0">
                <a:ea typeface="+mn-ea"/>
                <a:cs typeface="+mn-cs"/>
              </a:rPr>
              <a:t>Learn better when </a:t>
            </a:r>
            <a:r>
              <a:rPr lang="en-US" sz="3600" b="1" i="1" dirty="0">
                <a:ea typeface="+mn-ea"/>
                <a:cs typeface="+mn-cs"/>
              </a:rPr>
              <a:t>own experience</a:t>
            </a:r>
            <a:r>
              <a:rPr lang="en-US" sz="3600" i="1" dirty="0">
                <a:ea typeface="+mn-ea"/>
                <a:cs typeface="+mn-cs"/>
              </a:rPr>
              <a:t> </a:t>
            </a:r>
            <a:r>
              <a:rPr lang="en-US" sz="3600" dirty="0">
                <a:ea typeface="+mn-ea"/>
                <a:cs typeface="+mn-cs"/>
              </a:rPr>
              <a:t>is used</a:t>
            </a:r>
          </a:p>
          <a:p>
            <a:pPr eaLnBrk="1" hangingPunct="1">
              <a:buFont typeface="Wingdings" charset="2"/>
              <a:buBlip>
                <a:blip r:embed="rId3"/>
              </a:buBlip>
              <a:defRPr/>
            </a:pPr>
            <a:r>
              <a:rPr lang="en-US" sz="3600" dirty="0">
                <a:ea typeface="+mn-ea"/>
                <a:cs typeface="+mn-cs"/>
              </a:rPr>
              <a:t>Prefer </a:t>
            </a:r>
            <a:r>
              <a:rPr lang="en-US" sz="3600" b="1" i="1" dirty="0">
                <a:ea typeface="+mn-ea"/>
                <a:cs typeface="+mn-cs"/>
              </a:rPr>
              <a:t>active participation</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26" y="1676400"/>
            <a:ext cx="2641600" cy="3962400"/>
          </a:xfrm>
          <a:prstGeom prst="rect">
            <a:avLst/>
          </a:prstGeom>
        </p:spPr>
      </p:pic>
    </p:spTree>
    <p:custDataLst>
      <p:tags r:id="rId1"/>
    </p:custDataLst>
    <p:extLst>
      <p:ext uri="{BB962C8B-B14F-4D97-AF65-F5344CB8AC3E}">
        <p14:creationId xmlns:p14="http://schemas.microsoft.com/office/powerpoint/2010/main" val="18911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p:cNvSpPr>
            <a:spLocks noGrp="1" noRot="1" noChangeArrowheads="1"/>
          </p:cNvSpPr>
          <p:nvPr>
            <p:ph type="title"/>
          </p:nvPr>
        </p:nvSpPr>
        <p:spPr>
          <a:xfrm>
            <a:off x="457200" y="152400"/>
            <a:ext cx="8229600" cy="1219200"/>
          </a:xfrm>
        </p:spPr>
        <p:txBody>
          <a:bodyPr anchor="ctr">
            <a:normAutofit fontScale="90000"/>
          </a:bodyPr>
          <a:lstStyle/>
          <a:p>
            <a:pPr eaLnBrk="1" hangingPunct="1">
              <a:defRPr/>
            </a:pPr>
            <a:r>
              <a:rPr lang="en-US" dirty="0"/>
              <a:t>Facilitating Self-Care - Specific Skills </a:t>
            </a:r>
            <a:r>
              <a:rPr lang="en-US" dirty="0" smtClean="0"/>
              <a:t>Training</a:t>
            </a:r>
            <a:r>
              <a:rPr lang="en-US" dirty="0" smtClean="0">
                <a:solidFill>
                  <a:srgbClr val="FF0000"/>
                </a:solidFill>
              </a:rPr>
              <a:t> </a:t>
            </a:r>
            <a:endParaRPr lang="en-US" dirty="0">
              <a:solidFill>
                <a:srgbClr val="FF0000"/>
              </a:solidFill>
            </a:endParaRPr>
          </a:p>
        </p:txBody>
      </p:sp>
      <p:sp>
        <p:nvSpPr>
          <p:cNvPr id="252931" name="Rectangle 3"/>
          <p:cNvSpPr>
            <a:spLocks noGrp="1" noRot="1" noChangeArrowheads="1"/>
          </p:cNvSpPr>
          <p:nvPr>
            <p:ph type="body" idx="1"/>
          </p:nvPr>
        </p:nvSpPr>
        <p:spPr>
          <a:xfrm>
            <a:off x="457200" y="1539240"/>
            <a:ext cx="6553200" cy="4937760"/>
          </a:xfrm>
        </p:spPr>
        <p:txBody>
          <a:bodyPr>
            <a:normAutofit lnSpcReduction="10000"/>
          </a:bodyPr>
          <a:lstStyle/>
          <a:p>
            <a:pPr>
              <a:lnSpc>
                <a:spcPct val="90000"/>
              </a:lnSpc>
              <a:defRPr/>
            </a:pPr>
            <a:r>
              <a:rPr lang="en-US" sz="3600" dirty="0"/>
              <a:t>M</a:t>
            </a:r>
            <a:r>
              <a:rPr lang="en-US" sz="3600" dirty="0" smtClean="0"/>
              <a:t>ost effective education includes:</a:t>
            </a:r>
          </a:p>
          <a:p>
            <a:pPr lvl="1">
              <a:lnSpc>
                <a:spcPct val="90000"/>
              </a:lnSpc>
              <a:defRPr/>
            </a:pPr>
            <a:r>
              <a:rPr lang="en-US" sz="2800" dirty="0" smtClean="0"/>
              <a:t>demo of skills</a:t>
            </a:r>
          </a:p>
          <a:p>
            <a:pPr lvl="1">
              <a:lnSpc>
                <a:spcPct val="90000"/>
              </a:lnSpc>
              <a:defRPr/>
            </a:pPr>
            <a:r>
              <a:rPr lang="en-US" sz="2800" dirty="0" smtClean="0"/>
              <a:t>practice</a:t>
            </a:r>
          </a:p>
          <a:p>
            <a:pPr lvl="1">
              <a:lnSpc>
                <a:spcPct val="90000"/>
              </a:lnSpc>
              <a:defRPr/>
            </a:pPr>
            <a:r>
              <a:rPr lang="en-US" sz="2800" dirty="0" smtClean="0"/>
              <a:t>direct practical feedback for efforts</a:t>
            </a:r>
          </a:p>
          <a:p>
            <a:pPr>
              <a:lnSpc>
                <a:spcPct val="90000"/>
              </a:lnSpc>
              <a:defRPr/>
            </a:pPr>
            <a:r>
              <a:rPr lang="en-US" sz="3600" dirty="0" smtClean="0"/>
              <a:t>Didactic: less effective</a:t>
            </a:r>
          </a:p>
          <a:p>
            <a:pPr lvl="1">
              <a:lnSpc>
                <a:spcPct val="90000"/>
              </a:lnSpc>
              <a:defRPr/>
            </a:pPr>
            <a:r>
              <a:rPr lang="en-US" dirty="0" smtClean="0"/>
              <a:t>Provides knowledge without skill</a:t>
            </a:r>
          </a:p>
          <a:p>
            <a:pPr>
              <a:lnSpc>
                <a:spcPct val="90000"/>
              </a:lnSpc>
              <a:defRPr/>
            </a:pPr>
            <a:r>
              <a:rPr lang="en-US" dirty="0" smtClean="0"/>
              <a:t>Talk Less – Encourage Patient to Participate More</a:t>
            </a:r>
          </a:p>
          <a:p>
            <a:pPr>
              <a:lnSpc>
                <a:spcPct val="90000"/>
              </a:lnSpc>
              <a:defRPr/>
            </a:pPr>
            <a:r>
              <a:rPr lang="en-US" dirty="0" smtClean="0"/>
              <a:t> </a:t>
            </a:r>
            <a:r>
              <a:rPr lang="en-US" i="1" dirty="0" smtClean="0"/>
              <a:t>Make the Behavior Real </a:t>
            </a:r>
            <a:r>
              <a:rPr lang="en-US" sz="3200" dirty="0" smtClean="0"/>
              <a:t>for that patient</a:t>
            </a:r>
            <a:endParaRPr lang="en-US" sz="3200" i="1" dirty="0" smtClean="0"/>
          </a:p>
          <a:p>
            <a:pPr>
              <a:lnSpc>
                <a:spcPct val="90000"/>
              </a:lnSpc>
              <a:defRPr/>
            </a:pPr>
            <a:endParaRPr lang="en-US" b="1" dirty="0" smtClean="0"/>
          </a:p>
          <a:p>
            <a:pPr>
              <a:lnSpc>
                <a:spcPct val="90000"/>
              </a:lnSpc>
              <a:defRPr/>
            </a:pPr>
            <a:endParaRPr lang="en-US" b="1" i="1" dirty="0" smtClean="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6116" y="1558558"/>
            <a:ext cx="2273954" cy="2288576"/>
          </a:xfrm>
          <a:prstGeom prst="rect">
            <a:avLst/>
          </a:prstGeom>
        </p:spPr>
      </p:pic>
    </p:spTree>
    <p:custDataLst>
      <p:tags r:id="rId1"/>
    </p:custDataLst>
    <p:extLst>
      <p:ext uri="{BB962C8B-B14F-4D97-AF65-F5344CB8AC3E}">
        <p14:creationId xmlns:p14="http://schemas.microsoft.com/office/powerpoint/2010/main" val="79922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924800" cy="914400"/>
          </a:xfrm>
        </p:spPr>
        <p:txBody>
          <a:bodyPr anchor="ctr">
            <a:noAutofit/>
          </a:bodyPr>
          <a:lstStyle/>
          <a:p>
            <a:r>
              <a:rPr lang="en-US" sz="3600" dirty="0" smtClean="0"/>
              <a:t>Effective Diabetes Self-Management:</a:t>
            </a:r>
            <a:r>
              <a:rPr lang="en-US" sz="3600" dirty="0"/>
              <a:t> </a:t>
            </a:r>
            <a:r>
              <a:rPr lang="en-US" sz="2800" dirty="0" smtClean="0"/>
              <a:t>requires behavior change</a:t>
            </a:r>
            <a:endParaRPr lang="en-US" dirty="0"/>
          </a:p>
        </p:txBody>
      </p:sp>
      <p:sp>
        <p:nvSpPr>
          <p:cNvPr id="3" name="Content Placeholder 2"/>
          <p:cNvSpPr>
            <a:spLocks noGrp="1"/>
          </p:cNvSpPr>
          <p:nvPr>
            <p:ph sz="quarter" idx="1"/>
          </p:nvPr>
        </p:nvSpPr>
        <p:spPr>
          <a:xfrm>
            <a:off x="784538" y="1168758"/>
            <a:ext cx="7924800" cy="4937760"/>
          </a:xfrm>
        </p:spPr>
        <p:style>
          <a:lnRef idx="2">
            <a:schemeClr val="accent2"/>
          </a:lnRef>
          <a:fillRef idx="1">
            <a:schemeClr val="lt1"/>
          </a:fillRef>
          <a:effectRef idx="0">
            <a:schemeClr val="accent2"/>
          </a:effectRef>
          <a:fontRef idx="minor">
            <a:schemeClr val="dk1"/>
          </a:fontRef>
        </p:style>
        <p:txBody>
          <a:bodyPr>
            <a:noAutofit/>
          </a:bodyPr>
          <a:lstStyle/>
          <a:p>
            <a:pPr>
              <a:buClr>
                <a:schemeClr val="accent6"/>
              </a:buClr>
            </a:pPr>
            <a:r>
              <a:rPr lang="en-US" sz="3400" dirty="0" smtClean="0"/>
              <a:t>Barriers to behavior change</a:t>
            </a:r>
          </a:p>
          <a:p>
            <a:pPr lvl="1">
              <a:buClr>
                <a:schemeClr val="accent6"/>
              </a:buClr>
            </a:pPr>
            <a:r>
              <a:rPr lang="en-US" sz="2800" dirty="0" smtClean="0"/>
              <a:t>Income</a:t>
            </a:r>
          </a:p>
          <a:p>
            <a:pPr lvl="1">
              <a:buClr>
                <a:schemeClr val="accent6"/>
              </a:buClr>
            </a:pPr>
            <a:r>
              <a:rPr lang="en-US" sz="2800" dirty="0" smtClean="0"/>
              <a:t>Health literacy</a:t>
            </a:r>
          </a:p>
          <a:p>
            <a:pPr lvl="1">
              <a:buClr>
                <a:schemeClr val="accent6"/>
              </a:buClr>
            </a:pPr>
            <a:r>
              <a:rPr lang="en-US" sz="2800" dirty="0" smtClean="0"/>
              <a:t>Poverty</a:t>
            </a:r>
          </a:p>
          <a:p>
            <a:pPr lvl="1">
              <a:buClr>
                <a:schemeClr val="accent6"/>
              </a:buClr>
            </a:pPr>
            <a:r>
              <a:rPr lang="en-US" sz="2800" dirty="0" smtClean="0"/>
              <a:t>Health insurance</a:t>
            </a:r>
          </a:p>
          <a:p>
            <a:pPr lvl="1">
              <a:buClr>
                <a:schemeClr val="accent6"/>
              </a:buClr>
            </a:pPr>
            <a:r>
              <a:rPr lang="en-US" sz="2800" dirty="0" smtClean="0"/>
              <a:t>Competing demands – family, work, other obligations</a:t>
            </a:r>
          </a:p>
          <a:p>
            <a:pPr lvl="1">
              <a:buClr>
                <a:schemeClr val="accent6"/>
              </a:buClr>
            </a:pPr>
            <a:r>
              <a:rPr lang="en-US" sz="2800" dirty="0" smtClean="0"/>
              <a:t>Diabetes Denial</a:t>
            </a:r>
          </a:p>
          <a:p>
            <a:pPr lvl="1">
              <a:buClr>
                <a:schemeClr val="accent6"/>
              </a:buClr>
            </a:pPr>
            <a:r>
              <a:rPr lang="en-US" sz="2800" dirty="0" smtClean="0"/>
              <a:t>Diabetes Distress or Depression</a:t>
            </a:r>
          </a:p>
          <a:p>
            <a:pPr lvl="1">
              <a:buClr>
                <a:schemeClr val="accent6"/>
              </a:buClr>
            </a:pPr>
            <a:r>
              <a:rPr lang="en-US" sz="2800" dirty="0" smtClean="0"/>
              <a:t>Lack of knowledge</a:t>
            </a:r>
          </a:p>
          <a:p>
            <a:pPr lvl="1">
              <a:buClr>
                <a:schemeClr val="accent6"/>
              </a:buClr>
            </a:pPr>
            <a:endParaRPr lang="en-US" sz="2800" dirty="0" smtClean="0"/>
          </a:p>
          <a:p>
            <a:pPr marL="749808" lvl="1" indent="-457200">
              <a:buClr>
                <a:schemeClr val="accent6"/>
              </a:buClr>
              <a:buNone/>
            </a:pPr>
            <a:endParaRPr lang="en-US" sz="2800" dirty="0" smtClean="0"/>
          </a:p>
          <a:p>
            <a:pPr lvl="1">
              <a:buClr>
                <a:schemeClr val="accent6"/>
              </a:buClr>
            </a:pPr>
            <a:endParaRPr lang="en-US" sz="2800" dirty="0" smtClean="0"/>
          </a:p>
          <a:p>
            <a:pPr lvl="1">
              <a:buClr>
                <a:schemeClr val="accent6"/>
              </a:buClr>
            </a:pPr>
            <a:endParaRPr lang="en-US" sz="2800" dirty="0"/>
          </a:p>
        </p:txBody>
      </p:sp>
      <p:pic>
        <p:nvPicPr>
          <p:cNvPr id="4" name="Picture 3" descr="Bored guy"/>
          <p:cNvPicPr>
            <a:picLocks noChangeAspect="1"/>
          </p:cNvPicPr>
          <p:nvPr/>
        </p:nvPicPr>
        <p:blipFill>
          <a:blip r:embed="rId3"/>
          <a:stretch>
            <a:fillRect/>
          </a:stretch>
        </p:blipFill>
        <p:spPr>
          <a:xfrm>
            <a:off x="7301832" y="1147293"/>
            <a:ext cx="1384968" cy="2133600"/>
          </a:xfrm>
          <a:prstGeom prst="rect">
            <a:avLst/>
          </a:prstGeom>
        </p:spPr>
      </p:pic>
    </p:spTree>
    <p:custDataLst>
      <p:tags r:id="rId1"/>
    </p:custDataLst>
    <p:extLst>
      <p:ext uri="{BB962C8B-B14F-4D97-AF65-F5344CB8AC3E}">
        <p14:creationId xmlns:p14="http://schemas.microsoft.com/office/powerpoint/2010/main" val="649086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5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Barriers to Learning </a:t>
            </a:r>
            <a:r>
              <a:rPr lang="en-US" sz="2000" dirty="0" smtClean="0"/>
              <a:t>(and behavior change)</a:t>
            </a:r>
            <a:endParaRPr lang="en-US" dirty="0" smtClean="0"/>
          </a:p>
        </p:txBody>
      </p:sp>
      <p:sp>
        <p:nvSpPr>
          <p:cNvPr id="3" name="Content Placeholder 2"/>
          <p:cNvSpPr>
            <a:spLocks noGrp="1"/>
          </p:cNvSpPr>
          <p:nvPr>
            <p:ph idx="1"/>
          </p:nvPr>
        </p:nvSpPr>
        <p:spPr/>
        <p:txBody>
          <a:bodyPr>
            <a:normAutofit lnSpcReduction="10000"/>
          </a:bodyPr>
          <a:lstStyle/>
          <a:p>
            <a:pPr>
              <a:defRPr/>
            </a:pPr>
            <a:r>
              <a:rPr lang="en-US" sz="4000" b="1" dirty="0" smtClean="0"/>
              <a:t>Her/his perception </a:t>
            </a:r>
          </a:p>
          <a:p>
            <a:pPr marL="0" indent="0">
              <a:buNone/>
              <a:defRPr/>
            </a:pPr>
            <a:endParaRPr lang="en-US" sz="4000" dirty="0" smtClean="0"/>
          </a:p>
          <a:p>
            <a:pPr>
              <a:buFont typeface="Wingdings" charset="2"/>
              <a:buBlip>
                <a:blip r:embed="rId3"/>
              </a:buBlip>
              <a:defRPr/>
            </a:pPr>
            <a:r>
              <a:rPr lang="en-US" sz="3800" b="1" dirty="0" smtClean="0"/>
              <a:t>Of  </a:t>
            </a:r>
            <a:r>
              <a:rPr lang="en-US" sz="3800" b="1" i="1" dirty="0" smtClean="0"/>
              <a:t>MY</a:t>
            </a:r>
            <a:r>
              <a:rPr lang="en-US" sz="3800" b="1" dirty="0" smtClean="0"/>
              <a:t>  ATTITUDE</a:t>
            </a:r>
          </a:p>
          <a:p>
            <a:pPr>
              <a:buFont typeface="Wingdings" charset="2"/>
              <a:buBlip>
                <a:blip r:embed="rId3"/>
              </a:buBlip>
              <a:defRPr/>
            </a:pPr>
            <a:r>
              <a:rPr lang="en-US" sz="3800" b="1" dirty="0" smtClean="0"/>
              <a:t>And MY WILLINGNESS</a:t>
            </a:r>
            <a:endParaRPr lang="en-US" sz="3800" dirty="0" smtClean="0"/>
          </a:p>
          <a:p>
            <a:pPr lvl="2">
              <a:buFont typeface="Wingdings" charset="2"/>
              <a:buNone/>
              <a:defRPr/>
            </a:pPr>
            <a:r>
              <a:rPr lang="en-US" sz="5400" dirty="0" smtClean="0"/>
              <a:t>  to understand …</a:t>
            </a:r>
          </a:p>
          <a:p>
            <a:pPr lvl="4">
              <a:buFont typeface="Wingdings" charset="2"/>
              <a:buNone/>
              <a:defRPr/>
            </a:pPr>
            <a:endParaRPr lang="en-US" sz="2800" dirty="0" smtClean="0">
              <a:solidFill>
                <a:srgbClr val="C00000"/>
              </a:solidFill>
            </a:endParaRPr>
          </a:p>
          <a:p>
            <a:pPr lvl="4">
              <a:buFont typeface="Wingdings" charset="2"/>
              <a:buNone/>
              <a:defRPr/>
            </a:pPr>
            <a:r>
              <a:rPr lang="en-US" sz="3200" dirty="0" smtClean="0">
                <a:solidFill>
                  <a:srgbClr val="C00000"/>
                </a:solidFill>
              </a:rPr>
              <a:t>“A place of preaching is not a place of meeting…” </a:t>
            </a:r>
            <a:r>
              <a:rPr lang="en-US" sz="2800" dirty="0" smtClean="0">
                <a:solidFill>
                  <a:srgbClr val="C00000"/>
                </a:solidFill>
              </a:rPr>
              <a:t>Mother Theresa</a:t>
            </a:r>
          </a:p>
          <a:p>
            <a:pPr lvl="4">
              <a:buFont typeface="Wingdings" charset="2"/>
              <a:buNone/>
              <a:defRPr/>
            </a:pPr>
            <a:endParaRPr lang="en-US" sz="1800" dirty="0" smtClean="0">
              <a:solidFill>
                <a:srgbClr val="C00000"/>
              </a:solidFill>
            </a:endParaRPr>
          </a:p>
        </p:txBody>
      </p:sp>
      <p:pic>
        <p:nvPicPr>
          <p:cNvPr id="4" name="Picture 3"/>
          <p:cNvPicPr>
            <a:picLocks noChangeAspect="1"/>
          </p:cNvPicPr>
          <p:nvPr/>
        </p:nvPicPr>
        <p:blipFill>
          <a:blip r:embed="rId4"/>
          <a:stretch>
            <a:fillRect/>
          </a:stretch>
        </p:blipFill>
        <p:spPr>
          <a:xfrm>
            <a:off x="5925070" y="1371600"/>
            <a:ext cx="2761730" cy="2052637"/>
          </a:xfrm>
          <a:prstGeom prst="rect">
            <a:avLst/>
          </a:prstGeom>
        </p:spPr>
      </p:pic>
    </p:spTree>
    <p:custDataLst>
      <p:tags r:id="rId1"/>
    </p:custDataLst>
    <p:extLst>
      <p:ext uri="{BB962C8B-B14F-4D97-AF65-F5344CB8AC3E}">
        <p14:creationId xmlns:p14="http://schemas.microsoft.com/office/powerpoint/2010/main" val="132744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smtClean="0"/>
              <a:t>Overcoming barriers</a:t>
            </a:r>
            <a:endParaRPr lang="en-US" dirty="0"/>
          </a:p>
        </p:txBody>
      </p:sp>
      <p:sp>
        <p:nvSpPr>
          <p:cNvPr id="3" name="Content Placeholder 2"/>
          <p:cNvSpPr>
            <a:spLocks noGrp="1"/>
          </p:cNvSpPr>
          <p:nvPr>
            <p:ph sz="half" idx="1"/>
          </p:nvPr>
        </p:nvSpPr>
        <p:spPr>
          <a:xfrm>
            <a:off x="518546" y="1313860"/>
            <a:ext cx="4041648" cy="4937760"/>
          </a:xfrm>
        </p:spPr>
        <p:txBody>
          <a:bodyPr>
            <a:noAutofit/>
          </a:bodyPr>
          <a:lstStyle/>
          <a:p>
            <a:r>
              <a:rPr lang="en-US" sz="2400" dirty="0" smtClean="0"/>
              <a:t>Identify barriers and help with problem solving</a:t>
            </a:r>
          </a:p>
          <a:p>
            <a:endParaRPr lang="en-US" sz="2400" dirty="0" smtClean="0"/>
          </a:p>
          <a:p>
            <a:r>
              <a:rPr lang="en-US" sz="2400" dirty="0" smtClean="0"/>
              <a:t>Offer patients evidence </a:t>
            </a:r>
            <a:r>
              <a:rPr lang="en-US" sz="2400" dirty="0"/>
              <a:t>based hope message</a:t>
            </a:r>
            <a:r>
              <a:rPr lang="en-US" sz="2400" dirty="0" smtClean="0"/>
              <a:t> </a:t>
            </a:r>
          </a:p>
          <a:p>
            <a:endParaRPr lang="en-US" sz="2400" dirty="0" smtClean="0"/>
          </a:p>
          <a:p>
            <a:r>
              <a:rPr lang="en-US" sz="2400" dirty="0"/>
              <a:t>Frequent contact </a:t>
            </a:r>
            <a:r>
              <a:rPr lang="en-US" sz="2400" dirty="0" smtClean="0"/>
              <a:t>– phone, support group, letter, etc.</a:t>
            </a:r>
          </a:p>
          <a:p>
            <a:endParaRPr lang="en-US" sz="2400" dirty="0"/>
          </a:p>
          <a:p>
            <a:r>
              <a:rPr lang="en-US" sz="2400" dirty="0"/>
              <a:t>Paired glucose testing</a:t>
            </a:r>
            <a:endParaRPr lang="en-US" sz="2400" dirty="0" smtClean="0"/>
          </a:p>
          <a:p>
            <a:pPr>
              <a:buNone/>
            </a:pPr>
            <a:r>
              <a:rPr lang="en-US" dirty="0" smtClean="0"/>
              <a:t>      (</a:t>
            </a:r>
            <a:r>
              <a:rPr lang="en-US" sz="2000" dirty="0" smtClean="0"/>
              <a:t>Seeing is believing</a:t>
            </a:r>
            <a:r>
              <a:rPr lang="en-US" dirty="0" smtClean="0"/>
              <a:t>)</a:t>
            </a:r>
            <a:endParaRPr lang="en-US" dirty="0"/>
          </a:p>
        </p:txBody>
      </p:sp>
      <p:sp>
        <p:nvSpPr>
          <p:cNvPr id="4" name="Content Placeholder 3"/>
          <p:cNvSpPr>
            <a:spLocks noGrp="1"/>
          </p:cNvSpPr>
          <p:nvPr>
            <p:ph sz="half" idx="2"/>
          </p:nvPr>
        </p:nvSpPr>
        <p:spPr>
          <a:xfrm>
            <a:off x="4788408" y="1600200"/>
            <a:ext cx="3822192" cy="4648200"/>
          </a:xfrm>
        </p:spPr>
        <p:txBody>
          <a:bodyPr>
            <a:normAutofit fontScale="70000" lnSpcReduction="20000"/>
          </a:bodyPr>
          <a:lstStyle/>
          <a:p>
            <a:r>
              <a:rPr lang="en-US" sz="3600" dirty="0"/>
              <a:t>Ask pt, “Tell me 1 thing that is driving you crazy about your </a:t>
            </a:r>
            <a:r>
              <a:rPr lang="en-US" sz="3600" dirty="0" err="1"/>
              <a:t>diabetes</a:t>
            </a:r>
            <a:r>
              <a:rPr lang="en-US" sz="3600" dirty="0" err="1" smtClean="0"/>
              <a:t>”</a:t>
            </a:r>
            <a:r>
              <a:rPr lang="en-US" sz="2100" dirty="0" err="1" smtClean="0">
                <a:solidFill>
                  <a:srgbClr val="FF0000"/>
                </a:solidFill>
              </a:rPr>
              <a:t>(or</a:t>
            </a:r>
            <a:r>
              <a:rPr lang="en-US" sz="2100" dirty="0" smtClean="0">
                <a:solidFill>
                  <a:srgbClr val="FF0000"/>
                </a:solidFill>
              </a:rPr>
              <a:t> find out via DDS)</a:t>
            </a:r>
          </a:p>
          <a:p>
            <a:endParaRPr lang="en-US" sz="3600" dirty="0" smtClean="0"/>
          </a:p>
          <a:p>
            <a:r>
              <a:rPr lang="en-US" sz="3600" dirty="0"/>
              <a:t>Discuss medication </a:t>
            </a:r>
            <a:r>
              <a:rPr lang="en-US" sz="3600" dirty="0" smtClean="0"/>
              <a:t>beliefs, ask ask ask!</a:t>
            </a:r>
          </a:p>
          <a:p>
            <a:endParaRPr lang="en-US" sz="3600" dirty="0" smtClean="0"/>
          </a:p>
          <a:p>
            <a:r>
              <a:rPr lang="en-US" sz="3600" dirty="0"/>
              <a:t>To improve outcomes, see </a:t>
            </a:r>
            <a:r>
              <a:rPr lang="en-US" sz="3600" dirty="0" err="1"/>
              <a:t>pts</a:t>
            </a:r>
            <a:r>
              <a:rPr lang="en-US" sz="3600" dirty="0"/>
              <a:t> more </a:t>
            </a:r>
            <a:r>
              <a:rPr lang="en-US" sz="3600"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284426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76" y="152400"/>
            <a:ext cx="8307324" cy="1143000"/>
          </a:xfrm>
        </p:spPr>
        <p:txBody>
          <a:bodyPr anchor="ctr">
            <a:normAutofit/>
          </a:bodyPr>
          <a:lstStyle/>
          <a:p>
            <a:pPr algn="ctr">
              <a:defRPr/>
            </a:pPr>
            <a:r>
              <a:rPr lang="en-US" sz="4000" dirty="0" smtClean="0"/>
              <a:t>“Mindfulness-based Interventions”</a:t>
            </a:r>
          </a:p>
        </p:txBody>
      </p:sp>
      <p:sp>
        <p:nvSpPr>
          <p:cNvPr id="3" name="Subtitle 2"/>
          <p:cNvSpPr>
            <a:spLocks noGrp="1"/>
          </p:cNvSpPr>
          <p:nvPr>
            <p:ph type="subTitle" idx="4294967295"/>
          </p:nvPr>
        </p:nvSpPr>
        <p:spPr>
          <a:xfrm>
            <a:off x="390362" y="1447800"/>
            <a:ext cx="5553238" cy="5105400"/>
          </a:xfrm>
        </p:spPr>
        <p:txBody>
          <a:bodyPr>
            <a:normAutofit lnSpcReduction="10000"/>
          </a:bodyPr>
          <a:lstStyle/>
          <a:p>
            <a:pPr>
              <a:defRPr/>
            </a:pPr>
            <a:r>
              <a:rPr lang="en-US" dirty="0" smtClean="0"/>
              <a:t>Avoid compliance model</a:t>
            </a:r>
          </a:p>
          <a:p>
            <a:pPr>
              <a:defRPr/>
            </a:pPr>
            <a:r>
              <a:rPr lang="en-US" dirty="0" smtClean="0"/>
              <a:t>Focus on empowerment and acceptance</a:t>
            </a:r>
          </a:p>
          <a:p>
            <a:pPr>
              <a:defRPr/>
            </a:pPr>
            <a:r>
              <a:rPr lang="en-US" dirty="0" smtClean="0"/>
              <a:t>Mindfulness</a:t>
            </a:r>
            <a:endParaRPr lang="en-US" dirty="0"/>
          </a:p>
          <a:p>
            <a:pPr lvl="1">
              <a:defRPr/>
            </a:pPr>
            <a:r>
              <a:rPr lang="en-US" dirty="0" smtClean="0"/>
              <a:t>“Pay attention-on purpose “</a:t>
            </a:r>
          </a:p>
          <a:p>
            <a:pPr lvl="1">
              <a:defRPr/>
            </a:pPr>
            <a:r>
              <a:rPr lang="en-US" dirty="0" smtClean="0"/>
              <a:t>Non-judgmental</a:t>
            </a:r>
          </a:p>
          <a:p>
            <a:pPr lvl="1">
              <a:defRPr/>
            </a:pPr>
            <a:r>
              <a:rPr lang="en-US" dirty="0" smtClean="0"/>
              <a:t>In-the-present</a:t>
            </a:r>
          </a:p>
          <a:p>
            <a:pPr lvl="1">
              <a:defRPr/>
            </a:pPr>
            <a:r>
              <a:rPr lang="en-US" dirty="0" smtClean="0"/>
              <a:t>Better chance to be present to life and become less reactive to the tides of distraction.</a:t>
            </a:r>
          </a:p>
          <a:p>
            <a:pPr lvl="1">
              <a:defRPr/>
            </a:pPr>
            <a:r>
              <a:rPr lang="en-US" dirty="0"/>
              <a:t>R</a:t>
            </a:r>
            <a:r>
              <a:rPr lang="en-US" dirty="0" smtClean="0"/>
              <a:t>eally HEAR your clients!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4219" y="1447800"/>
            <a:ext cx="2985851" cy="1981200"/>
          </a:xfrm>
          <a:prstGeom prst="rect">
            <a:avLst/>
          </a:prstGeom>
        </p:spPr>
      </p:pic>
    </p:spTree>
    <p:custDataLst>
      <p:tags r:id="rId1"/>
    </p:custDataLst>
    <p:extLst>
      <p:ext uri="{BB962C8B-B14F-4D97-AF65-F5344CB8AC3E}">
        <p14:creationId xmlns:p14="http://schemas.microsoft.com/office/powerpoint/2010/main" val="318107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level</a:t>
            </a:r>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pic>
        <p:nvPicPr>
          <p:cNvPr id="6" name="Picture 5"/>
          <p:cNvPicPr>
            <a:picLocks noChangeAspect="1"/>
          </p:cNvPicPr>
          <p:nvPr/>
        </p:nvPicPr>
        <p:blipFill>
          <a:blip r:embed="rId4"/>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413568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Rot="1" noChangeArrowheads="1"/>
          </p:cNvSpPr>
          <p:nvPr>
            <p:ph type="title"/>
          </p:nvPr>
        </p:nvSpPr>
        <p:spPr>
          <a:xfrm>
            <a:off x="457200" y="244475"/>
            <a:ext cx="8385175" cy="898525"/>
          </a:xfrm>
        </p:spPr>
        <p:txBody>
          <a:bodyPr anchor="ctr"/>
          <a:lstStyle/>
          <a:p>
            <a:pPr eaLnBrk="1" hangingPunct="1">
              <a:defRPr/>
            </a:pPr>
            <a:r>
              <a:rPr lang="en-US" u="sng" dirty="0" smtClean="0"/>
              <a:t>1. Health Belief Model</a:t>
            </a:r>
            <a:r>
              <a:rPr lang="en-US" dirty="0" smtClean="0">
                <a:solidFill>
                  <a:srgbClr val="FF0000"/>
                </a:solidFill>
              </a:rPr>
              <a:t>*</a:t>
            </a:r>
            <a:r>
              <a:rPr lang="en-US" u="sng" dirty="0" smtClean="0"/>
              <a:t> </a:t>
            </a:r>
            <a:r>
              <a:rPr lang="en-US" dirty="0" smtClean="0"/>
              <a:t> </a:t>
            </a:r>
            <a:endParaRPr lang="en-US" sz="2800" dirty="0" smtClean="0"/>
          </a:p>
        </p:txBody>
      </p:sp>
      <p:sp>
        <p:nvSpPr>
          <p:cNvPr id="128003" name="Rectangle 3"/>
          <p:cNvSpPr>
            <a:spLocks noGrp="1" noRot="1" noChangeArrowheads="1"/>
          </p:cNvSpPr>
          <p:nvPr>
            <p:ph type="body" idx="1"/>
          </p:nvPr>
        </p:nvSpPr>
        <p:spPr>
          <a:xfrm>
            <a:off x="457200" y="1371600"/>
            <a:ext cx="7950200" cy="5867400"/>
          </a:xfrm>
        </p:spPr>
        <p:txBody>
          <a:bodyPr>
            <a:normAutofit/>
          </a:bodyPr>
          <a:lstStyle/>
          <a:p>
            <a:pPr>
              <a:defRPr/>
            </a:pPr>
            <a:r>
              <a:rPr lang="en-US" sz="2800" dirty="0"/>
              <a:t>I</a:t>
            </a:r>
            <a:r>
              <a:rPr lang="en-US" sz="2800" dirty="0" smtClean="0"/>
              <a:t>ndividuals perceived risk and seriousness of illness determines the likelihood of adopting preventive behaviors.  </a:t>
            </a:r>
          </a:p>
          <a:p>
            <a:pPr>
              <a:defRPr/>
            </a:pPr>
            <a:r>
              <a:rPr lang="en-US" sz="2800" dirty="0" smtClean="0"/>
              <a:t>The more perceived risk, the more likely to take make necessary changes.</a:t>
            </a:r>
            <a:endParaRPr lang="en-US" sz="3600" dirty="0"/>
          </a:p>
          <a:p>
            <a:pPr lvl="1">
              <a:defRPr/>
            </a:pPr>
            <a:r>
              <a:rPr lang="en-US" b="1" dirty="0" smtClean="0"/>
              <a:t>Influencing factors:</a:t>
            </a:r>
          </a:p>
          <a:p>
            <a:pPr lvl="2">
              <a:defRPr/>
            </a:pPr>
            <a:r>
              <a:rPr lang="en-US" b="1" dirty="0" smtClean="0"/>
              <a:t>Level of personal vulnerability about developing illness</a:t>
            </a:r>
          </a:p>
          <a:p>
            <a:pPr lvl="2">
              <a:defRPr/>
            </a:pPr>
            <a:r>
              <a:rPr lang="en-US" b="1" dirty="0" smtClean="0"/>
              <a:t>How serious person believes the illness is</a:t>
            </a:r>
          </a:p>
          <a:p>
            <a:pPr lvl="2">
              <a:defRPr/>
            </a:pPr>
            <a:r>
              <a:rPr lang="en-US" b="1" dirty="0" smtClean="0"/>
              <a:t>Efficacy of behavior in preventing or minimizing consequences of illness</a:t>
            </a:r>
          </a:p>
          <a:p>
            <a:pPr lvl="2">
              <a:defRPr/>
            </a:pPr>
            <a:r>
              <a:rPr lang="en-US" b="1" dirty="0" smtClean="0"/>
              <a:t>Costs or deterrents associated with making changes</a:t>
            </a:r>
          </a:p>
        </p:txBody>
      </p:sp>
    </p:spTree>
    <p:custDataLst>
      <p:tags r:id="rId1"/>
    </p:custDataLst>
    <p:extLst>
      <p:ext uri="{BB962C8B-B14F-4D97-AF65-F5344CB8AC3E}">
        <p14:creationId xmlns:p14="http://schemas.microsoft.com/office/powerpoint/2010/main" val="377085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Effect transition="in" filter="wipe(left)">
                                      <p:cBhvr>
                                        <p:cTn id="7" dur="500"/>
                                        <p:tgtEl>
                                          <p:spTgt spid="1280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Effect transition="in" filter="wipe(left)">
                                      <p:cBhvr>
                                        <p:cTn id="12" dur="500"/>
                                        <p:tgtEl>
                                          <p:spTgt spid="12800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8003">
                                            <p:txEl>
                                              <p:pRg st="2" end="2"/>
                                            </p:txEl>
                                          </p:spTgt>
                                        </p:tgtEl>
                                        <p:attrNameLst>
                                          <p:attrName>style.visibility</p:attrName>
                                        </p:attrNameLst>
                                      </p:cBhvr>
                                      <p:to>
                                        <p:strVal val="visible"/>
                                      </p:to>
                                    </p:set>
                                    <p:animEffect transition="in" filter="wipe(left)">
                                      <p:cBhvr>
                                        <p:cTn id="15" dur="500"/>
                                        <p:tgtEl>
                                          <p:spTgt spid="12800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8003">
                                            <p:txEl>
                                              <p:pRg st="3" end="3"/>
                                            </p:txEl>
                                          </p:spTgt>
                                        </p:tgtEl>
                                        <p:attrNameLst>
                                          <p:attrName>style.visibility</p:attrName>
                                        </p:attrNameLst>
                                      </p:cBhvr>
                                      <p:to>
                                        <p:strVal val="visible"/>
                                      </p:to>
                                    </p:set>
                                    <p:animEffect transition="in" filter="wipe(left)">
                                      <p:cBhvr>
                                        <p:cTn id="18" dur="500"/>
                                        <p:tgtEl>
                                          <p:spTgt spid="128003">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8003">
                                            <p:txEl>
                                              <p:pRg st="4" end="4"/>
                                            </p:txEl>
                                          </p:spTgt>
                                        </p:tgtEl>
                                        <p:attrNameLst>
                                          <p:attrName>style.visibility</p:attrName>
                                        </p:attrNameLst>
                                      </p:cBhvr>
                                      <p:to>
                                        <p:strVal val="visible"/>
                                      </p:to>
                                    </p:set>
                                    <p:animEffect transition="in" filter="wipe(left)">
                                      <p:cBhvr>
                                        <p:cTn id="21" dur="500"/>
                                        <p:tgtEl>
                                          <p:spTgt spid="128003">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28003">
                                            <p:txEl>
                                              <p:pRg st="5" end="5"/>
                                            </p:txEl>
                                          </p:spTgt>
                                        </p:tgtEl>
                                        <p:attrNameLst>
                                          <p:attrName>style.visibility</p:attrName>
                                        </p:attrNameLst>
                                      </p:cBhvr>
                                      <p:to>
                                        <p:strVal val="visible"/>
                                      </p:to>
                                    </p:set>
                                    <p:animEffect transition="in" filter="wipe(left)">
                                      <p:cBhvr>
                                        <p:cTn id="24" dur="500"/>
                                        <p:tgtEl>
                                          <p:spTgt spid="128003">
                                            <p:txEl>
                                              <p:pRg st="5" end="5"/>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28003">
                                            <p:txEl>
                                              <p:pRg st="6" end="6"/>
                                            </p:txEl>
                                          </p:spTgt>
                                        </p:tgtEl>
                                        <p:attrNameLst>
                                          <p:attrName>style.visibility</p:attrName>
                                        </p:attrNameLst>
                                      </p:cBhvr>
                                      <p:to>
                                        <p:strVal val="visible"/>
                                      </p:to>
                                    </p:set>
                                    <p:animEffect transition="in" filter="wipe(left)">
                                      <p:cBhvr>
                                        <p:cTn id="27" dur="500"/>
                                        <p:tgtEl>
                                          <p:spTgt spid="1280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build="p"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Expanded Health Belief Model</a:t>
            </a:r>
            <a:endParaRPr lang="en-US" dirty="0"/>
          </a:p>
        </p:txBody>
      </p:sp>
      <p:sp>
        <p:nvSpPr>
          <p:cNvPr id="3" name="Content Placeholder 2"/>
          <p:cNvSpPr>
            <a:spLocks noGrp="1"/>
          </p:cNvSpPr>
          <p:nvPr>
            <p:ph sz="quarter" idx="1"/>
          </p:nvPr>
        </p:nvSpPr>
        <p:spPr/>
        <p:txBody>
          <a:bodyPr/>
          <a:lstStyle/>
          <a:p>
            <a:pPr lvl="1"/>
            <a:r>
              <a:rPr lang="en-US" dirty="0" smtClean="0"/>
              <a:t>Perceived susceptibility</a:t>
            </a:r>
          </a:p>
          <a:p>
            <a:pPr lvl="1"/>
            <a:r>
              <a:rPr lang="en-US" dirty="0" smtClean="0"/>
              <a:t>Perceived severity</a:t>
            </a:r>
          </a:p>
          <a:p>
            <a:pPr lvl="1"/>
            <a:r>
              <a:rPr lang="en-US" dirty="0" smtClean="0"/>
              <a:t>Perceived benefits</a:t>
            </a:r>
          </a:p>
          <a:p>
            <a:pPr lvl="1"/>
            <a:r>
              <a:rPr lang="en-US" dirty="0" smtClean="0"/>
              <a:t>Perceived barriers</a:t>
            </a:r>
          </a:p>
          <a:p>
            <a:r>
              <a:rPr lang="en-US" i="1" dirty="0" smtClean="0"/>
              <a:t>Self-Efficacy</a:t>
            </a:r>
          </a:p>
          <a:p>
            <a:pPr lvl="1"/>
            <a:r>
              <a:rPr lang="en-US" dirty="0"/>
              <a:t>L</a:t>
            </a:r>
            <a:r>
              <a:rPr lang="en-US" dirty="0" smtClean="0"/>
              <a:t>evel of confidence one has with regard to performing a behavior successfully</a:t>
            </a:r>
          </a:p>
          <a:p>
            <a:r>
              <a:rPr lang="en-US" i="1" dirty="0" smtClean="0"/>
              <a:t>Cues to Action</a:t>
            </a:r>
          </a:p>
          <a:p>
            <a:pPr lvl="1"/>
            <a:r>
              <a:rPr lang="en-US" dirty="0" smtClean="0"/>
              <a:t>External stimulus used to activate health behavior (</a:t>
            </a:r>
            <a:r>
              <a:rPr lang="en-US" dirty="0" err="1" smtClean="0"/>
              <a:t>ie</a:t>
            </a:r>
            <a:r>
              <a:rPr lang="en-US" dirty="0" smtClean="0"/>
              <a:t> TV about the benefits of a glucose meter)</a:t>
            </a:r>
          </a:p>
          <a:p>
            <a:endParaRPr lang="en-US" dirty="0"/>
          </a:p>
        </p:txBody>
      </p:sp>
      <p:pic>
        <p:nvPicPr>
          <p:cNvPr id="4" name="Picture 3"/>
          <p:cNvPicPr>
            <a:picLocks noChangeAspect="1"/>
          </p:cNvPicPr>
          <p:nvPr/>
        </p:nvPicPr>
        <p:blipFill>
          <a:blip r:embed="rId3"/>
          <a:stretch>
            <a:fillRect/>
          </a:stretch>
        </p:blipFill>
        <p:spPr>
          <a:xfrm>
            <a:off x="5334000" y="1238036"/>
            <a:ext cx="2300288" cy="2477900"/>
          </a:xfrm>
          <a:prstGeom prst="rect">
            <a:avLst/>
          </a:prstGeom>
        </p:spPr>
      </p:pic>
    </p:spTree>
    <p:custDataLst>
      <p:tags r:id="rId1"/>
    </p:custDataLst>
    <p:extLst>
      <p:ext uri="{BB962C8B-B14F-4D97-AF65-F5344CB8AC3E}">
        <p14:creationId xmlns:p14="http://schemas.microsoft.com/office/powerpoint/2010/main" val="391000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rrowheads="1"/>
          </p:cNvSpPr>
          <p:nvPr>
            <p:ph type="title"/>
          </p:nvPr>
        </p:nvSpPr>
        <p:spPr/>
        <p:txBody>
          <a:bodyPr anchor="ctr">
            <a:normAutofit/>
          </a:bodyPr>
          <a:lstStyle/>
          <a:p>
            <a:pPr eaLnBrk="1" hangingPunct="1">
              <a:defRPr/>
            </a:pPr>
            <a:r>
              <a:rPr lang="en-US" u="sng" dirty="0" smtClean="0"/>
              <a:t>2. </a:t>
            </a:r>
            <a:r>
              <a:rPr lang="en-US" u="sng" dirty="0"/>
              <a:t>Social </a:t>
            </a:r>
            <a:r>
              <a:rPr lang="en-US" u="sng" dirty="0" smtClean="0"/>
              <a:t>Cognitive </a:t>
            </a:r>
            <a:r>
              <a:rPr lang="en-US" u="sng" dirty="0"/>
              <a:t>Theory</a:t>
            </a:r>
            <a:r>
              <a:rPr lang="en-US" dirty="0">
                <a:solidFill>
                  <a:srgbClr val="FF0000"/>
                </a:solidFill>
              </a:rPr>
              <a:t>*</a:t>
            </a:r>
          </a:p>
        </p:txBody>
      </p:sp>
      <p:sp>
        <p:nvSpPr>
          <p:cNvPr id="274435" name="Rectangle 3"/>
          <p:cNvSpPr>
            <a:spLocks noGrp="1" noRot="1" noChangeArrowheads="1"/>
          </p:cNvSpPr>
          <p:nvPr>
            <p:ph type="body" idx="1"/>
          </p:nvPr>
        </p:nvSpPr>
        <p:spPr>
          <a:xfrm>
            <a:off x="457200" y="1447800"/>
            <a:ext cx="8229600" cy="4937760"/>
          </a:xfrm>
        </p:spPr>
        <p:txBody>
          <a:bodyPr>
            <a:normAutofit/>
          </a:bodyPr>
          <a:lstStyle/>
          <a:p>
            <a:pPr>
              <a:defRPr/>
            </a:pPr>
            <a:r>
              <a:rPr lang="en-US" sz="2800" dirty="0" smtClean="0"/>
              <a:t>Pts learn from own AND observing “others” behaviors and consequences. </a:t>
            </a:r>
          </a:p>
          <a:p>
            <a:pPr>
              <a:defRPr/>
            </a:pPr>
            <a:r>
              <a:rPr lang="en-US" sz="2800" dirty="0" smtClean="0"/>
              <a:t>Health behavior is a constantly changing and evolving interaction between their environment.</a:t>
            </a:r>
          </a:p>
          <a:p>
            <a:pPr lvl="1">
              <a:defRPr/>
            </a:pPr>
            <a:r>
              <a:rPr lang="en-US" sz="2800" dirty="0" smtClean="0"/>
              <a:t>Environment</a:t>
            </a:r>
          </a:p>
          <a:p>
            <a:pPr lvl="1">
              <a:defRPr/>
            </a:pPr>
            <a:r>
              <a:rPr lang="en-US" sz="2800" dirty="0" smtClean="0"/>
              <a:t>Behavioral capability</a:t>
            </a:r>
          </a:p>
          <a:p>
            <a:pPr lvl="1">
              <a:defRPr/>
            </a:pPr>
            <a:r>
              <a:rPr lang="en-US" sz="2800" dirty="0" smtClean="0"/>
              <a:t>Expectations</a:t>
            </a:r>
          </a:p>
          <a:p>
            <a:pPr lvl="1">
              <a:defRPr/>
            </a:pPr>
            <a:r>
              <a:rPr lang="en-US" sz="2800" dirty="0" smtClean="0"/>
              <a:t>Observational Learning</a:t>
            </a:r>
          </a:p>
          <a:p>
            <a:pPr lvl="1">
              <a:defRPr/>
            </a:pPr>
            <a:r>
              <a:rPr lang="en-US" sz="2800" dirty="0" smtClean="0"/>
              <a:t>Reinforcement, Self-efficacy</a:t>
            </a:r>
          </a:p>
        </p:txBody>
      </p:sp>
      <p:pic>
        <p:nvPicPr>
          <p:cNvPr id="2150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6802" y="3505200"/>
            <a:ext cx="1752600" cy="2605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674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a:t>
            </a:r>
            <a:endParaRPr lang="en-US" dirty="0"/>
          </a:p>
        </p:txBody>
      </p:sp>
      <p:sp>
        <p:nvSpPr>
          <p:cNvPr id="3" name="Content Placeholder 2"/>
          <p:cNvSpPr>
            <a:spLocks noGrp="1"/>
          </p:cNvSpPr>
          <p:nvPr>
            <p:ph sz="quarter" idx="1"/>
          </p:nvPr>
        </p:nvSpPr>
        <p:spPr/>
        <p:txBody>
          <a:bodyPr>
            <a:normAutofit lnSpcReduction="10000"/>
          </a:bodyPr>
          <a:lstStyle/>
          <a:p>
            <a:r>
              <a:rPr lang="en-US" dirty="0" smtClean="0"/>
              <a:t>Which of the following statements by the educator best reflects using the empowerment approach?</a:t>
            </a:r>
          </a:p>
          <a:p>
            <a:pPr marL="514350" indent="-514350">
              <a:buAutoNum type="alphaUcPeriod"/>
            </a:pPr>
            <a:r>
              <a:rPr lang="en-US" dirty="0" smtClean="0"/>
              <a:t>We are here to motivate you to get your A1c to target.</a:t>
            </a:r>
          </a:p>
          <a:p>
            <a:pPr marL="514350" indent="-514350">
              <a:buAutoNum type="alphaUcPeriod"/>
            </a:pPr>
            <a:r>
              <a:rPr lang="en-US" dirty="0" smtClean="0"/>
              <a:t>A motivated patient will always be able to achieve an A1c less than 7%.</a:t>
            </a:r>
          </a:p>
          <a:p>
            <a:pPr marL="514350" indent="-514350">
              <a:buAutoNum type="alphaUcPeriod"/>
            </a:pPr>
            <a:r>
              <a:rPr lang="en-US" dirty="0" smtClean="0"/>
              <a:t>What motivates you to improve your A1c?</a:t>
            </a:r>
          </a:p>
          <a:p>
            <a:pPr marL="514350" indent="-514350">
              <a:buAutoNum type="alphaUcPeriod"/>
            </a:pPr>
            <a:r>
              <a:rPr lang="en-US" dirty="0" smtClean="0"/>
              <a:t>If you follow our suggestions, you will achieve your goals.</a:t>
            </a:r>
            <a:endParaRPr lang="en-US" dirty="0"/>
          </a:p>
        </p:txBody>
      </p:sp>
    </p:spTree>
    <p:extLst>
      <p:ext uri="{BB962C8B-B14F-4D97-AF65-F5344CB8AC3E}">
        <p14:creationId xmlns:p14="http://schemas.microsoft.com/office/powerpoint/2010/main" val="406040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1906" name="Rectangle 2"/>
          <p:cNvSpPr>
            <a:spLocks noGrp="1" noRot="1" noChangeArrowheads="1"/>
          </p:cNvSpPr>
          <p:nvPr>
            <p:ph type="title"/>
          </p:nvPr>
        </p:nvSpPr>
        <p:spPr/>
        <p:txBody>
          <a:bodyPr anchor="ctr"/>
          <a:lstStyle/>
          <a:p>
            <a:pPr eaLnBrk="1" hangingPunct="1">
              <a:defRPr/>
            </a:pPr>
            <a:r>
              <a:rPr lang="en-US" dirty="0" smtClean="0"/>
              <a:t>3. </a:t>
            </a:r>
            <a:r>
              <a:rPr lang="en-US" dirty="0"/>
              <a:t>Pt. </a:t>
            </a:r>
            <a:r>
              <a:rPr lang="en-US" dirty="0" smtClean="0"/>
              <a:t>Empowerment Defined</a:t>
            </a:r>
            <a:r>
              <a:rPr lang="en-US" dirty="0" smtClean="0">
                <a:solidFill>
                  <a:srgbClr val="FF0000"/>
                </a:solidFill>
              </a:rPr>
              <a:t> </a:t>
            </a:r>
            <a:r>
              <a:rPr lang="en-US" dirty="0" smtClean="0"/>
              <a:t>  </a:t>
            </a:r>
            <a:endParaRPr lang="en-US" dirty="0"/>
          </a:p>
        </p:txBody>
      </p:sp>
      <p:sp>
        <p:nvSpPr>
          <p:cNvPr id="251907" name="Rectangle 3"/>
          <p:cNvSpPr>
            <a:spLocks noGrp="1" noRot="1" noChangeArrowheads="1"/>
          </p:cNvSpPr>
          <p:nvPr>
            <p:ph type="body" idx="1"/>
          </p:nvPr>
        </p:nvSpPr>
        <p:spPr>
          <a:xfrm>
            <a:off x="457200" y="1143000"/>
            <a:ext cx="6486525" cy="5334000"/>
          </a:xfrm>
        </p:spPr>
        <p:txBody>
          <a:bodyPr>
            <a:normAutofit fontScale="92500"/>
          </a:bodyPr>
          <a:lstStyle/>
          <a:p>
            <a:pPr>
              <a:defRPr/>
            </a:pPr>
            <a:r>
              <a:rPr lang="en-US" dirty="0" smtClean="0"/>
              <a:t>“Helping </a:t>
            </a:r>
            <a:r>
              <a:rPr lang="en-US" dirty="0" err="1" smtClean="0"/>
              <a:t>pt’s</a:t>
            </a:r>
            <a:r>
              <a:rPr lang="en-US" dirty="0" smtClean="0"/>
              <a:t> discover and develop their inherent capacity to be responsible for their own lives and gain mastery over their diabetes”.</a:t>
            </a:r>
            <a:endParaRPr lang="en-US" dirty="0"/>
          </a:p>
          <a:p>
            <a:pPr>
              <a:defRPr/>
            </a:pPr>
            <a:r>
              <a:rPr lang="en-US" dirty="0" smtClean="0"/>
              <a:t>Posits: </a:t>
            </a:r>
          </a:p>
          <a:p>
            <a:pPr lvl="1">
              <a:defRPr/>
            </a:pPr>
            <a:r>
              <a:rPr lang="en-US" dirty="0" smtClean="0"/>
              <a:t>Choices made by pts (not HCPs) have greatest impact.</a:t>
            </a:r>
          </a:p>
          <a:p>
            <a:pPr lvl="1">
              <a:defRPr/>
            </a:pPr>
            <a:r>
              <a:rPr lang="en-US" dirty="0" smtClean="0"/>
              <a:t>Pts are in control of their self-management</a:t>
            </a:r>
          </a:p>
          <a:p>
            <a:pPr lvl="1">
              <a:defRPr/>
            </a:pPr>
            <a:r>
              <a:rPr lang="en-US" dirty="0" smtClean="0"/>
              <a:t>The consequences of self-management decisions affect pts most. It is their right and responsibility to be the primary decision makers.</a:t>
            </a:r>
          </a:p>
          <a:p>
            <a:pPr lvl="1">
              <a:defRPr/>
            </a:pPr>
            <a:endParaRPr lang="en-US" dirty="0" smtClean="0"/>
          </a:p>
          <a:p>
            <a:pPr eaLnBrk="1" hangingPunct="1">
              <a:buFont typeface="Wingdings" charset="2"/>
              <a:buBlip>
                <a:blip r:embed="rId3"/>
              </a:buBlip>
              <a:defRPr/>
            </a:pPr>
            <a:endParaRPr lang="en-US" dirty="0" smtClean="0"/>
          </a:p>
          <a:p>
            <a:pPr eaLnBrk="1" hangingPunct="1">
              <a:buFont typeface="Wingdings" charset="2"/>
              <a:buBlip>
                <a:blip r:embed="rId3"/>
              </a:buBlip>
              <a:defRPr/>
            </a:pPr>
            <a:endParaRPr lang="en-US" b="1" dirty="0" smtClean="0"/>
          </a:p>
        </p:txBody>
      </p:sp>
      <p:pic>
        <p:nvPicPr>
          <p:cNvPr id="3" name="Picture 2"/>
          <p:cNvPicPr>
            <a:picLocks noChangeAspect="1"/>
          </p:cNvPicPr>
          <p:nvPr/>
        </p:nvPicPr>
        <p:blipFill>
          <a:blip r:embed="rId4"/>
          <a:stretch>
            <a:fillRect/>
          </a:stretch>
        </p:blipFill>
        <p:spPr>
          <a:xfrm>
            <a:off x="6943725" y="1295400"/>
            <a:ext cx="1743075" cy="2657475"/>
          </a:xfrm>
          <a:prstGeom prst="rect">
            <a:avLst/>
          </a:prstGeom>
        </p:spPr>
      </p:pic>
    </p:spTree>
    <p:custDataLst>
      <p:tags r:id="rId1"/>
    </p:custDataLst>
    <p:extLst>
      <p:ext uri="{BB962C8B-B14F-4D97-AF65-F5344CB8AC3E}">
        <p14:creationId xmlns:p14="http://schemas.microsoft.com/office/powerpoint/2010/main" val="318848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799"/>
          </a:xfrm>
        </p:spPr>
        <p:txBody>
          <a:bodyPr>
            <a:normAutofit fontScale="90000"/>
          </a:bodyPr>
          <a:lstStyle/>
          <a:p>
            <a:r>
              <a:rPr lang="en-US" dirty="0" smtClean="0"/>
              <a:t>Traditional </a:t>
            </a:r>
            <a:r>
              <a:rPr lang="en-US" smtClean="0"/>
              <a:t>vs Empowerment Based</a:t>
            </a:r>
            <a:endParaRPr lang="en-US" dirty="0"/>
          </a:p>
        </p:txBody>
      </p:sp>
      <p:pic>
        <p:nvPicPr>
          <p:cNvPr id="3" name="Picture 2"/>
          <p:cNvPicPr>
            <a:picLocks noChangeAspect="1"/>
          </p:cNvPicPr>
          <p:nvPr/>
        </p:nvPicPr>
        <p:blipFill>
          <a:blip r:embed="rId3"/>
          <a:stretch>
            <a:fillRect/>
          </a:stretch>
        </p:blipFill>
        <p:spPr>
          <a:xfrm>
            <a:off x="261937" y="881062"/>
            <a:ext cx="8620125" cy="5095875"/>
          </a:xfrm>
          <a:prstGeom prst="rect">
            <a:avLst/>
          </a:prstGeom>
        </p:spPr>
      </p:pic>
      <p:sp>
        <p:nvSpPr>
          <p:cNvPr id="4" name="TextBox 3"/>
          <p:cNvSpPr txBox="1"/>
          <p:nvPr/>
        </p:nvSpPr>
        <p:spPr>
          <a:xfrm>
            <a:off x="1600200" y="5965198"/>
            <a:ext cx="6096000" cy="369332"/>
          </a:xfrm>
          <a:prstGeom prst="rect">
            <a:avLst/>
          </a:prstGeom>
          <a:noFill/>
        </p:spPr>
        <p:txBody>
          <a:bodyPr wrap="square" rtlCol="0">
            <a:spAutoFit/>
          </a:bodyPr>
          <a:lstStyle/>
          <a:p>
            <a:r>
              <a:rPr lang="en-US" b="1" i="1" dirty="0" smtClean="0"/>
              <a:t>This philosophy is important to know for the exam</a:t>
            </a:r>
            <a:endParaRPr lang="en-US" b="1" i="1" dirty="0"/>
          </a:p>
        </p:txBody>
      </p:sp>
    </p:spTree>
    <p:custDataLst>
      <p:tags r:id="rId1"/>
    </p:custDataLst>
    <p:extLst>
      <p:ext uri="{BB962C8B-B14F-4D97-AF65-F5344CB8AC3E}">
        <p14:creationId xmlns:p14="http://schemas.microsoft.com/office/powerpoint/2010/main" val="83963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Empowerment Based, Self-Directed Behavior Change Protocol</a:t>
            </a:r>
            <a:endParaRPr lang="en-US" sz="3200" dirty="0"/>
          </a:p>
        </p:txBody>
      </p:sp>
      <p:sp>
        <p:nvSpPr>
          <p:cNvPr id="3" name="Content Placeholder 2"/>
          <p:cNvSpPr>
            <a:spLocks noGrp="1"/>
          </p:cNvSpPr>
          <p:nvPr>
            <p:ph sz="quarter" idx="1"/>
          </p:nvPr>
        </p:nvSpPr>
        <p:spPr/>
        <p:txBody>
          <a:bodyPr>
            <a:normAutofit fontScale="92500" lnSpcReduction="10000"/>
          </a:bodyPr>
          <a:lstStyle/>
          <a:p>
            <a:r>
              <a:rPr lang="en-US" dirty="0" smtClean="0"/>
              <a:t>Define problem</a:t>
            </a:r>
          </a:p>
          <a:p>
            <a:pPr lvl="1"/>
            <a:r>
              <a:rPr lang="en-US" dirty="0" smtClean="0"/>
              <a:t>What part of living with diabetes is most difficult or unsatisfying for you?</a:t>
            </a:r>
          </a:p>
          <a:p>
            <a:r>
              <a:rPr lang="en-US" dirty="0" smtClean="0"/>
              <a:t>Identify feelings</a:t>
            </a:r>
          </a:p>
          <a:p>
            <a:pPr lvl="1"/>
            <a:r>
              <a:rPr lang="en-US" dirty="0" smtClean="0"/>
              <a:t>How does the situation make you feel?</a:t>
            </a:r>
          </a:p>
          <a:p>
            <a:r>
              <a:rPr lang="en-US" dirty="0" smtClean="0"/>
              <a:t>Identify long term-goal</a:t>
            </a:r>
          </a:p>
          <a:p>
            <a:pPr lvl="1"/>
            <a:r>
              <a:rPr lang="en-US" dirty="0" smtClean="0"/>
              <a:t>How would this situation have to change for you to feel better about it?</a:t>
            </a:r>
          </a:p>
          <a:p>
            <a:pPr lvl="1"/>
            <a:r>
              <a:rPr lang="en-US" dirty="0" smtClean="0"/>
              <a:t>What barriers will you face?</a:t>
            </a:r>
          </a:p>
          <a:p>
            <a:pPr lvl="1"/>
            <a:r>
              <a:rPr lang="en-US" dirty="0" smtClean="0"/>
              <a:t>How important is it for you to address this issue?</a:t>
            </a:r>
            <a:endParaRPr lang="en-US" dirty="0"/>
          </a:p>
          <a:p>
            <a:pPr lvl="1"/>
            <a:r>
              <a:rPr lang="en-US" dirty="0" smtClean="0"/>
              <a:t>What are the costs and benefits of addressing or not addressing this problem?</a:t>
            </a:r>
          </a:p>
        </p:txBody>
      </p:sp>
    </p:spTree>
    <p:custDataLst>
      <p:tags r:id="rId1"/>
    </p:custDataLst>
    <p:extLst>
      <p:ext uri="{BB962C8B-B14F-4D97-AF65-F5344CB8AC3E}">
        <p14:creationId xmlns:p14="http://schemas.microsoft.com/office/powerpoint/2010/main" val="326629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938213"/>
          </a:xfrm>
        </p:spPr>
        <p:txBody>
          <a:bodyPr anchor="ctr">
            <a:normAutofit/>
          </a:bodyPr>
          <a:lstStyle/>
          <a:p>
            <a:pPr>
              <a:defRPr/>
            </a:pPr>
            <a:r>
              <a:rPr lang="en-US" dirty="0" smtClean="0"/>
              <a:t>Gauge it! </a:t>
            </a:r>
            <a:endParaRPr lang="en-US" sz="2400" dirty="0" smtClean="0"/>
          </a:p>
        </p:txBody>
      </p:sp>
      <p:pic>
        <p:nvPicPr>
          <p:cNvPr id="41987" name="Content Placeholder 3" descr="Fuel_Level_Gauge.jpg"/>
          <p:cNvPicPr>
            <a:picLocks noGrp="1" noChangeAspect="1"/>
          </p:cNvPicPr>
          <p:nvPr>
            <p:ph idx="1"/>
          </p:nvPr>
        </p:nvPicPr>
        <p:blipFill>
          <a:blip r:embed="rId4" cstate="print">
            <a:extLst>
              <a:ext uri="{28A0092B-C50C-407E-A947-70E740481C1C}">
                <a14:useLocalDpi xmlns:a14="http://schemas.microsoft.com/office/drawing/2010/main" val="0"/>
              </a:ext>
            </a:extLst>
          </a:blip>
          <a:srcRect l="-41891" r="-41891"/>
          <a:stretch>
            <a:fillRect/>
          </a:stretch>
        </p:blipFill>
        <p:spPr>
          <a:xfrm>
            <a:off x="5749871" y="1406961"/>
            <a:ext cx="3429000" cy="2667000"/>
          </a:xfrm>
        </p:spPr>
      </p:pic>
      <p:graphicFrame>
        <p:nvGraphicFramePr>
          <p:cNvPr id="41988" name="Object 2"/>
          <p:cNvGraphicFramePr>
            <a:graphicFrameLocks noChangeAspect="1"/>
          </p:cNvGraphicFramePr>
          <p:nvPr>
            <p:extLst>
              <p:ext uri="{D42A27DB-BD31-4B8C-83A1-F6EECF244321}">
                <p14:modId xmlns:p14="http://schemas.microsoft.com/office/powerpoint/2010/main" val="3649929920"/>
              </p:ext>
            </p:extLst>
          </p:nvPr>
        </p:nvGraphicFramePr>
        <p:xfrm>
          <a:off x="1295400" y="5181600"/>
          <a:ext cx="6477000" cy="635000"/>
        </p:xfrm>
        <a:graphic>
          <a:graphicData uri="http://schemas.openxmlformats.org/presentationml/2006/ole">
            <mc:AlternateContent xmlns:mc="http://schemas.openxmlformats.org/markup-compatibility/2006">
              <mc:Choice xmlns:v="urn:schemas-microsoft-com:vml" Requires="v">
                <p:oleObj spid="_x0000_s76819" name="Document" r:id="rId5" imgW="5536996" imgH="634977" progId="Word.Document.12">
                  <p:link updateAutomatic="1"/>
                </p:oleObj>
              </mc:Choice>
              <mc:Fallback>
                <p:oleObj name="Document" r:id="rId5" imgW="5536996" imgH="634977"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5181600"/>
                        <a:ext cx="64770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TextBox 7"/>
          <p:cNvSpPr txBox="1">
            <a:spLocks noChangeArrowheads="1"/>
          </p:cNvSpPr>
          <p:nvPr/>
        </p:nvSpPr>
        <p:spPr bwMode="auto">
          <a:xfrm>
            <a:off x="1524000" y="4368800"/>
            <a:ext cx="620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t>Low</a:t>
            </a:r>
          </a:p>
        </p:txBody>
      </p:sp>
      <p:sp>
        <p:nvSpPr>
          <p:cNvPr id="41990" name="TextBox 8"/>
          <p:cNvSpPr txBox="1">
            <a:spLocks noChangeArrowheads="1"/>
          </p:cNvSpPr>
          <p:nvPr/>
        </p:nvSpPr>
        <p:spPr bwMode="auto">
          <a:xfrm>
            <a:off x="6942138" y="4470400"/>
            <a:ext cx="66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t>High</a:t>
            </a:r>
          </a:p>
        </p:txBody>
      </p:sp>
      <p:sp>
        <p:nvSpPr>
          <p:cNvPr id="41991" name="TextBox 9"/>
          <p:cNvSpPr txBox="1">
            <a:spLocks noChangeArrowheads="1"/>
          </p:cNvSpPr>
          <p:nvPr/>
        </p:nvSpPr>
        <p:spPr bwMode="auto">
          <a:xfrm>
            <a:off x="5656263" y="812800"/>
            <a:ext cx="2493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t>             Low         High</a:t>
            </a:r>
          </a:p>
        </p:txBody>
      </p:sp>
      <p:sp>
        <p:nvSpPr>
          <p:cNvPr id="3" name="TextBox 2"/>
          <p:cNvSpPr txBox="1"/>
          <p:nvPr/>
        </p:nvSpPr>
        <p:spPr>
          <a:xfrm>
            <a:off x="609600" y="1466478"/>
            <a:ext cx="5867400" cy="2677656"/>
          </a:xfrm>
          <a:prstGeom prst="rect">
            <a:avLst/>
          </a:prstGeom>
          <a:noFill/>
        </p:spPr>
        <p:txBody>
          <a:bodyPr wrap="square" rtlCol="0">
            <a:spAutoFit/>
          </a:bodyPr>
          <a:lstStyle/>
          <a:p>
            <a:r>
              <a:rPr lang="en-US" dirty="0"/>
              <a:t> </a:t>
            </a:r>
            <a:r>
              <a:rPr lang="en-US" sz="2400" dirty="0"/>
              <a:t>Get an idea of:	</a:t>
            </a:r>
            <a:br>
              <a:rPr lang="en-US" sz="2400" dirty="0"/>
            </a:br>
            <a:r>
              <a:rPr lang="en-US" sz="2400" dirty="0"/>
              <a:t> ~how they </a:t>
            </a:r>
            <a:r>
              <a:rPr lang="en-US" sz="2400" dirty="0" smtClean="0"/>
              <a:t>feel</a:t>
            </a:r>
            <a:r>
              <a:rPr lang="en-US" sz="2400" dirty="0"/>
              <a:t> </a:t>
            </a:r>
            <a:r>
              <a:rPr lang="en-US" sz="2400" dirty="0" smtClean="0"/>
              <a:t>about </a:t>
            </a:r>
            <a:r>
              <a:rPr lang="en-US" sz="2400" dirty="0"/>
              <a:t>the problem,</a:t>
            </a:r>
            <a:br>
              <a:rPr lang="en-US" sz="2400" dirty="0"/>
            </a:br>
            <a:r>
              <a:rPr lang="en-US" sz="2400" dirty="0"/>
              <a:t> </a:t>
            </a:r>
            <a:br>
              <a:rPr lang="en-US" sz="2400" dirty="0"/>
            </a:br>
            <a:r>
              <a:rPr lang="en-US" sz="2400" dirty="0"/>
              <a:t>~</a:t>
            </a:r>
            <a:r>
              <a:rPr lang="en-US" sz="2400" dirty="0" smtClean="0"/>
              <a:t>their </a:t>
            </a:r>
            <a:r>
              <a:rPr lang="en-US" sz="2400" dirty="0"/>
              <a:t>desire to change…</a:t>
            </a:r>
            <a:br>
              <a:rPr lang="en-US" sz="2400" dirty="0"/>
            </a:br>
            <a:r>
              <a:rPr lang="en-US" sz="2400" dirty="0" smtClean="0"/>
              <a:t>~ would </a:t>
            </a:r>
            <a:r>
              <a:rPr lang="en-US" sz="2400" dirty="0"/>
              <a:t>help </a:t>
            </a:r>
            <a:r>
              <a:rPr lang="en-US" sz="2400" dirty="0" smtClean="0"/>
              <a:t>them succeed</a:t>
            </a:r>
            <a:r>
              <a:rPr lang="en-US" sz="2400" dirty="0"/>
              <a:t>… </a:t>
            </a:r>
            <a:br>
              <a:rPr lang="en-US" sz="2400" dirty="0"/>
            </a:br>
            <a:r>
              <a:rPr lang="en-US" sz="2400" dirty="0" smtClean="0"/>
              <a:t>~ their </a:t>
            </a:r>
            <a:r>
              <a:rPr lang="en-US" sz="2400" dirty="0"/>
              <a:t>confidence…</a:t>
            </a:r>
            <a:br>
              <a:rPr lang="en-US" sz="2400" dirty="0"/>
            </a:br>
            <a:r>
              <a:rPr lang="en-US" sz="2400" dirty="0" smtClean="0"/>
              <a:t>~ what </a:t>
            </a:r>
            <a:r>
              <a:rPr lang="en-US" sz="2400" dirty="0"/>
              <a:t>would hold them back… </a:t>
            </a:r>
            <a:endParaRPr lang="en-US" sz="2000" dirty="0"/>
          </a:p>
        </p:txBody>
      </p:sp>
    </p:spTree>
    <p:custDataLst>
      <p:tags r:id="rId2"/>
    </p:custDataLst>
    <p:extLst>
      <p:ext uri="{BB962C8B-B14F-4D97-AF65-F5344CB8AC3E}">
        <p14:creationId xmlns:p14="http://schemas.microsoft.com/office/powerpoint/2010/main" val="2018281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Empowerment Based, Self-Directed Behavior Change Protocol</a:t>
            </a:r>
          </a:p>
        </p:txBody>
      </p:sp>
      <p:sp>
        <p:nvSpPr>
          <p:cNvPr id="3" name="Content Placeholder 2"/>
          <p:cNvSpPr>
            <a:spLocks noGrp="1"/>
          </p:cNvSpPr>
          <p:nvPr>
            <p:ph sz="quarter" idx="1"/>
          </p:nvPr>
        </p:nvSpPr>
        <p:spPr>
          <a:xfrm>
            <a:off x="457200" y="1219200"/>
            <a:ext cx="8229600" cy="5257800"/>
          </a:xfrm>
        </p:spPr>
        <p:txBody>
          <a:bodyPr>
            <a:normAutofit lnSpcReduction="10000"/>
          </a:bodyPr>
          <a:lstStyle/>
          <a:p>
            <a:r>
              <a:rPr lang="en-US" dirty="0" smtClean="0"/>
              <a:t>Identify short-term behavior change experiment</a:t>
            </a:r>
          </a:p>
          <a:p>
            <a:pPr lvl="1"/>
            <a:r>
              <a:rPr lang="en-US" dirty="0" smtClean="0"/>
              <a:t>What are some steps that you could take to bring you closer to where you want to be?</a:t>
            </a:r>
          </a:p>
          <a:p>
            <a:pPr lvl="1"/>
            <a:r>
              <a:rPr lang="en-US" dirty="0" smtClean="0"/>
              <a:t>Is there on thing that you will do when you leave to improve things for yourself?</a:t>
            </a:r>
          </a:p>
          <a:p>
            <a:r>
              <a:rPr lang="en-US" dirty="0" smtClean="0"/>
              <a:t>Implement and evaluate plan</a:t>
            </a:r>
          </a:p>
          <a:p>
            <a:pPr lvl="1"/>
            <a:r>
              <a:rPr lang="en-US" dirty="0" smtClean="0"/>
              <a:t>How diet the plan we discussed at your last visit work out?</a:t>
            </a:r>
          </a:p>
          <a:p>
            <a:pPr lvl="1"/>
            <a:r>
              <a:rPr lang="en-US" dirty="0" smtClean="0"/>
              <a:t>What did you learn?</a:t>
            </a:r>
          </a:p>
          <a:p>
            <a:pPr lvl="1"/>
            <a:r>
              <a:rPr lang="en-US" dirty="0" smtClean="0"/>
              <a:t>What would you do differently next time?</a:t>
            </a:r>
          </a:p>
          <a:p>
            <a:pPr lvl="1"/>
            <a:r>
              <a:rPr lang="en-US" dirty="0" smtClean="0"/>
              <a:t>What will you do when you leave here today?</a:t>
            </a:r>
          </a:p>
        </p:txBody>
      </p:sp>
    </p:spTree>
    <p:custDataLst>
      <p:tags r:id="rId1"/>
    </p:custDataLst>
    <p:extLst>
      <p:ext uri="{BB962C8B-B14F-4D97-AF65-F5344CB8AC3E}">
        <p14:creationId xmlns:p14="http://schemas.microsoft.com/office/powerpoint/2010/main" val="108183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a:t>
            </a:r>
            <a:endParaRPr lang="en-US" dirty="0"/>
          </a:p>
        </p:txBody>
      </p:sp>
      <p:sp>
        <p:nvSpPr>
          <p:cNvPr id="3" name="Content Placeholder 2"/>
          <p:cNvSpPr>
            <a:spLocks noGrp="1"/>
          </p:cNvSpPr>
          <p:nvPr>
            <p:ph sz="quarter" idx="1"/>
          </p:nvPr>
        </p:nvSpPr>
        <p:spPr/>
        <p:txBody>
          <a:bodyPr/>
          <a:lstStyle/>
          <a:p>
            <a:r>
              <a:rPr lang="en-US" dirty="0" smtClean="0"/>
              <a:t> A patient tells you that they have been thinking about starting an exercise program. Using the trans theoretical model, what stage of change are they in?</a:t>
            </a:r>
          </a:p>
          <a:p>
            <a:pPr marL="274320" lvl="1" indent="0">
              <a:buNone/>
              <a:defRPr/>
            </a:pPr>
            <a:r>
              <a:rPr lang="en-US" dirty="0"/>
              <a:t>1.  </a:t>
            </a:r>
            <a:r>
              <a:rPr lang="en-US" dirty="0" err="1"/>
              <a:t>Precontemplation</a:t>
            </a:r>
            <a:endParaRPr lang="en-US" dirty="0"/>
          </a:p>
          <a:p>
            <a:pPr marL="274320" lvl="1" indent="0">
              <a:buNone/>
              <a:defRPr/>
            </a:pPr>
            <a:r>
              <a:rPr lang="en-US" dirty="0"/>
              <a:t>2.  Contemplation</a:t>
            </a:r>
          </a:p>
          <a:p>
            <a:pPr marL="274320" lvl="1" indent="0">
              <a:buNone/>
              <a:defRPr/>
            </a:pPr>
            <a:r>
              <a:rPr lang="en-US" dirty="0"/>
              <a:t>3.  Preparation</a:t>
            </a:r>
          </a:p>
          <a:p>
            <a:pPr marL="274320" lvl="1" indent="0">
              <a:buNone/>
              <a:defRPr/>
            </a:pPr>
            <a:r>
              <a:rPr lang="en-US" dirty="0"/>
              <a:t>4.  Action</a:t>
            </a:r>
          </a:p>
          <a:p>
            <a:pPr marL="274320" lvl="1" indent="0">
              <a:buNone/>
              <a:defRPr/>
            </a:pPr>
            <a:r>
              <a:rPr lang="en-US" dirty="0" smtClean="0"/>
              <a:t>5.  Maintenance</a:t>
            </a:r>
          </a:p>
          <a:p>
            <a:pPr marL="274320" lvl="1" indent="0">
              <a:buNone/>
              <a:defRPr/>
            </a:pPr>
            <a:r>
              <a:rPr lang="en-US" dirty="0" smtClean="0"/>
              <a:t>6.  Termination (relapse, recycle)</a:t>
            </a:r>
            <a:endParaRPr lang="en-US" sz="1000" dirty="0" smtClean="0"/>
          </a:p>
          <a:p>
            <a:endParaRPr lang="en-US" sz="3200" dirty="0"/>
          </a:p>
          <a:p>
            <a:endParaRPr lang="en-US" dirty="0"/>
          </a:p>
        </p:txBody>
      </p:sp>
    </p:spTree>
    <p:extLst>
      <p:ext uri="{BB962C8B-B14F-4D97-AF65-F5344CB8AC3E}">
        <p14:creationId xmlns:p14="http://schemas.microsoft.com/office/powerpoint/2010/main" val="422927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situations -  Pt on…. 	 </a:t>
            </a:r>
            <a:endParaRPr lang="en-US" dirty="0"/>
          </a:p>
        </p:txBody>
      </p:sp>
      <p:sp>
        <p:nvSpPr>
          <p:cNvPr id="3" name="Content Placeholder 2"/>
          <p:cNvSpPr>
            <a:spLocks noGrp="1"/>
          </p:cNvSpPr>
          <p:nvPr>
            <p:ph sz="quarter" idx="1"/>
          </p:nvPr>
        </p:nvSpPr>
        <p:spPr/>
        <p:txBody>
          <a:bodyPr/>
          <a:lstStyle/>
          <a:p>
            <a:r>
              <a:rPr lang="en-US" dirty="0" smtClean="0"/>
              <a:t>7 units Humalog at meals, 20 u Lantus at </a:t>
            </a:r>
            <a:r>
              <a:rPr lang="en-US" dirty="0" err="1" smtClean="0"/>
              <a:t>hs</a:t>
            </a:r>
            <a:endParaRPr lang="en-US" dirty="0" smtClean="0"/>
          </a:p>
          <a:p>
            <a:r>
              <a:rPr lang="en-US" dirty="0" smtClean="0"/>
              <a:t>5 units regular break, dinner, 10 units </a:t>
            </a:r>
            <a:r>
              <a:rPr lang="en-US" dirty="0" err="1" smtClean="0"/>
              <a:t>detemir</a:t>
            </a:r>
            <a:endParaRPr lang="en-US" dirty="0" smtClean="0"/>
          </a:p>
          <a:p>
            <a:r>
              <a:rPr lang="en-US" dirty="0" smtClean="0"/>
              <a:t>10 units </a:t>
            </a:r>
            <a:r>
              <a:rPr lang="en-US" dirty="0" err="1" smtClean="0"/>
              <a:t>aspart</a:t>
            </a:r>
            <a:r>
              <a:rPr lang="en-US" dirty="0" smtClean="0"/>
              <a:t> at meals, 30 Lantus</a:t>
            </a:r>
          </a:p>
          <a:p>
            <a:r>
              <a:rPr lang="en-US" dirty="0" smtClean="0"/>
              <a:t>Carb counts – 1:15 .. Had 75 </a:t>
            </a:r>
            <a:r>
              <a:rPr lang="en-US" dirty="0" err="1" smtClean="0"/>
              <a:t>gms</a:t>
            </a:r>
            <a:endParaRPr lang="en-US" dirty="0" smtClean="0"/>
          </a:p>
          <a:p>
            <a:pPr lvl="1"/>
            <a:r>
              <a:rPr lang="en-US" dirty="0" smtClean="0"/>
              <a:t>Type 1</a:t>
            </a:r>
          </a:p>
          <a:p>
            <a:pPr lvl="1"/>
            <a:r>
              <a:rPr lang="en-US" dirty="0" smtClean="0"/>
              <a:t>Type 2</a:t>
            </a:r>
          </a:p>
          <a:p>
            <a:pPr lvl="1"/>
            <a:r>
              <a:rPr lang="en-US" dirty="0" smtClean="0"/>
              <a:t>BG before meal 67</a:t>
            </a:r>
          </a:p>
          <a:p>
            <a:pPr lvl="1"/>
            <a:r>
              <a:rPr lang="en-US" dirty="0" smtClean="0"/>
              <a:t>BG before meal 170</a:t>
            </a:r>
            <a:endParaRPr lang="en-US" dirty="0"/>
          </a:p>
        </p:txBody>
      </p:sp>
      <p:pic>
        <p:nvPicPr>
          <p:cNvPr id="4" name="Picture 3"/>
          <p:cNvPicPr>
            <a:picLocks noChangeAspect="1"/>
          </p:cNvPicPr>
          <p:nvPr/>
        </p:nvPicPr>
        <p:blipFill>
          <a:blip r:embed="rId3"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5241404" y="3688080"/>
            <a:ext cx="3425924" cy="2283057"/>
          </a:xfrm>
          <a:prstGeom prst="rect">
            <a:avLst/>
          </a:prstGeom>
        </p:spPr>
      </p:pic>
      <p:pic>
        <p:nvPicPr>
          <p:cNvPr id="5" name="Picture 4"/>
          <p:cNvPicPr>
            <a:picLocks noChangeAspect="1"/>
          </p:cNvPicPr>
          <p:nvPr/>
        </p:nvPicPr>
        <p:blipFill>
          <a:blip r:embed="rId4"/>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308323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Rot="1" noChangeArrowheads="1"/>
          </p:cNvSpPr>
          <p:nvPr>
            <p:ph type="title"/>
          </p:nvPr>
        </p:nvSpPr>
        <p:spPr/>
        <p:txBody>
          <a:bodyPr anchor="ctr">
            <a:normAutofit/>
          </a:bodyPr>
          <a:lstStyle/>
          <a:p>
            <a:pPr eaLnBrk="1" hangingPunct="1">
              <a:defRPr/>
            </a:pPr>
            <a:r>
              <a:rPr lang="en-US" dirty="0" err="1">
                <a:solidFill>
                  <a:schemeClr val="tx1"/>
                </a:solidFill>
              </a:rPr>
              <a:t>Transtheoretical</a:t>
            </a:r>
            <a:r>
              <a:rPr lang="en-US" dirty="0">
                <a:solidFill>
                  <a:schemeClr val="tx1"/>
                </a:solidFill>
              </a:rPr>
              <a:t> Theory</a:t>
            </a:r>
            <a:r>
              <a:rPr lang="en-US" dirty="0">
                <a:solidFill>
                  <a:srgbClr val="FF0000"/>
                </a:solidFill>
              </a:rPr>
              <a:t>*</a:t>
            </a:r>
          </a:p>
        </p:txBody>
      </p:sp>
      <p:sp>
        <p:nvSpPr>
          <p:cNvPr id="211971" name="Rectangle 3"/>
          <p:cNvSpPr>
            <a:spLocks noGrp="1" noRot="1" noChangeArrowheads="1"/>
          </p:cNvSpPr>
          <p:nvPr>
            <p:ph type="body" idx="1"/>
          </p:nvPr>
        </p:nvSpPr>
        <p:spPr>
          <a:xfrm>
            <a:off x="685800" y="1371600"/>
            <a:ext cx="8001000" cy="4876800"/>
          </a:xfrm>
        </p:spPr>
        <p:txBody>
          <a:bodyPr/>
          <a:lstStyle/>
          <a:p>
            <a:pPr>
              <a:defRPr/>
            </a:pPr>
            <a:r>
              <a:rPr lang="en-US" sz="4400" i="1" dirty="0" smtClean="0"/>
              <a:t>“</a:t>
            </a:r>
            <a:r>
              <a:rPr lang="en-US" i="1" dirty="0" smtClean="0"/>
              <a:t>Readiness” Level determines</a:t>
            </a:r>
            <a:r>
              <a:rPr lang="en-US" dirty="0" smtClean="0"/>
              <a:t> </a:t>
            </a:r>
            <a:r>
              <a:rPr lang="en-US" i="1" dirty="0" smtClean="0"/>
              <a:t>the approach!</a:t>
            </a:r>
          </a:p>
          <a:p>
            <a:pPr>
              <a:defRPr/>
            </a:pPr>
            <a:r>
              <a:rPr lang="en-US" sz="2800" dirty="0" smtClean="0"/>
              <a:t>Patients pass through similar stages as they prepare for change (eating better, decreasing drinking)</a:t>
            </a:r>
          </a:p>
          <a:p>
            <a:pPr>
              <a:defRPr/>
            </a:pPr>
            <a:endParaRPr lang="en-US" sz="2800" dirty="0" smtClean="0"/>
          </a:p>
          <a:p>
            <a:pPr>
              <a:defRPr/>
            </a:pPr>
            <a:r>
              <a:rPr lang="en-US" sz="2800" dirty="0" smtClean="0"/>
              <a:t>Simplified version of the Stages of Change:</a:t>
            </a:r>
          </a:p>
          <a:p>
            <a:pPr lvl="1">
              <a:defRPr/>
            </a:pPr>
            <a:r>
              <a:rPr lang="en-US" sz="2400" dirty="0" smtClean="0"/>
              <a:t>Not ready -no intentions.</a:t>
            </a:r>
          </a:p>
          <a:p>
            <a:pPr lvl="1">
              <a:defRPr/>
            </a:pPr>
            <a:r>
              <a:rPr lang="en-US" sz="2400" dirty="0" smtClean="0"/>
              <a:t>Unsure: Ambivalent</a:t>
            </a:r>
          </a:p>
          <a:p>
            <a:pPr lvl="1">
              <a:defRPr/>
            </a:pPr>
            <a:r>
              <a:rPr lang="en-US" sz="2400" dirty="0" smtClean="0"/>
              <a:t>Ready: Committed, just needs to know HOW! </a:t>
            </a:r>
          </a:p>
          <a:p>
            <a:pPr eaLnBrk="1" hangingPunct="1">
              <a:buFont typeface="Wingdings" charset="2"/>
              <a:buBlip>
                <a:blip r:embed="rId4"/>
              </a:buBlip>
              <a:defRPr/>
            </a:pPr>
            <a:endParaRPr lang="en-US" i="1" dirty="0" smtClean="0">
              <a:solidFill>
                <a:srgbClr val="FFCC66"/>
              </a:solidFill>
            </a:endParaRPr>
          </a:p>
        </p:txBody>
      </p:sp>
      <p:graphicFrame>
        <p:nvGraphicFramePr>
          <p:cNvPr id="23556" name="Chart 5"/>
          <p:cNvGraphicFramePr>
            <a:graphicFrameLocks/>
          </p:cNvGraphicFramePr>
          <p:nvPr/>
        </p:nvGraphicFramePr>
        <p:xfrm>
          <a:off x="8153400" y="5715000"/>
          <a:ext cx="46038" cy="457200"/>
        </p:xfrm>
        <a:graphic>
          <a:graphicData uri="http://schemas.openxmlformats.org/presentationml/2006/ole">
            <mc:AlternateContent xmlns:mc="http://schemas.openxmlformats.org/markup-compatibility/2006">
              <mc:Choice xmlns:v="urn:schemas-microsoft-com:vml" Requires="v">
                <p:oleObj spid="_x0000_s73775" r:id="rId6" imgW="48764" imgH="457162" progId="Excel.Sheet.8">
                  <p:embed/>
                </p:oleObj>
              </mc:Choice>
              <mc:Fallback>
                <p:oleObj r:id="rId6" imgW="48764" imgH="457162" progId="Excel.Shee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3400" y="5715000"/>
                        <a:ext cx="4603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extLst>
      <p:ext uri="{BB962C8B-B14F-4D97-AF65-F5344CB8AC3E}">
        <p14:creationId xmlns:p14="http://schemas.microsoft.com/office/powerpoint/2010/main" val="340274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Rot="1" noChangeArrowheads="1"/>
          </p:cNvSpPr>
          <p:nvPr>
            <p:ph type="title"/>
          </p:nvPr>
        </p:nvSpPr>
        <p:spPr/>
        <p:txBody>
          <a:bodyPr anchor="ctr">
            <a:normAutofit/>
          </a:bodyPr>
          <a:lstStyle/>
          <a:p>
            <a:pPr eaLnBrk="1" hangingPunct="1">
              <a:defRPr/>
            </a:pPr>
            <a:r>
              <a:rPr lang="en-US" u="sng" dirty="0"/>
              <a:t>4. </a:t>
            </a:r>
            <a:r>
              <a:rPr lang="en-US" u="sng" dirty="0" err="1"/>
              <a:t>Transtheoretical</a:t>
            </a:r>
            <a:r>
              <a:rPr lang="en-US" u="sng" dirty="0"/>
              <a:t> Model</a:t>
            </a:r>
            <a:r>
              <a:rPr lang="en-US" dirty="0">
                <a:solidFill>
                  <a:srgbClr val="FF0000"/>
                </a:solidFill>
              </a:rPr>
              <a:t>*</a:t>
            </a:r>
          </a:p>
        </p:txBody>
      </p:sp>
      <p:sp>
        <p:nvSpPr>
          <p:cNvPr id="134147" name="Rectangle 3"/>
          <p:cNvSpPr>
            <a:spLocks noGrp="1" noRot="1" noChangeArrowheads="1"/>
          </p:cNvSpPr>
          <p:nvPr>
            <p:ph type="body" idx="1"/>
          </p:nvPr>
        </p:nvSpPr>
        <p:spPr>
          <a:xfrm>
            <a:off x="685800" y="1371600"/>
            <a:ext cx="8001000" cy="5486400"/>
          </a:xfrm>
        </p:spPr>
        <p:txBody>
          <a:bodyPr/>
          <a:lstStyle/>
          <a:p>
            <a:pPr eaLnBrk="1" hangingPunct="1">
              <a:buFont typeface="Wingdings" charset="2"/>
              <a:buBlip>
                <a:blip r:embed="rId5"/>
              </a:buBlip>
              <a:defRPr/>
            </a:pPr>
            <a:r>
              <a:rPr lang="en-US" dirty="0" smtClean="0"/>
              <a:t>Stages of Change (Behavior Change Process) </a:t>
            </a:r>
          </a:p>
          <a:p>
            <a:pPr eaLnBrk="1" hangingPunct="1">
              <a:buFont typeface="Wingdings" charset="2"/>
              <a:buNone/>
              <a:defRPr/>
            </a:pPr>
            <a:endParaRPr lang="en-US" sz="2800" dirty="0" smtClean="0"/>
          </a:p>
          <a:p>
            <a:pPr marL="0" indent="0">
              <a:buNone/>
              <a:defRPr/>
            </a:pPr>
            <a:r>
              <a:rPr lang="en-US" sz="2800" dirty="0" smtClean="0"/>
              <a:t>1.  </a:t>
            </a:r>
            <a:r>
              <a:rPr lang="en-US" sz="2800" b="1" u="sng" dirty="0" err="1" smtClean="0"/>
              <a:t>Precontemplation</a:t>
            </a:r>
            <a:endParaRPr lang="en-US" sz="2800" dirty="0" smtClean="0"/>
          </a:p>
          <a:p>
            <a:pPr marL="0" indent="0">
              <a:buNone/>
              <a:defRPr/>
            </a:pPr>
            <a:r>
              <a:rPr lang="en-US" sz="2800" dirty="0" smtClean="0"/>
              <a:t>2.  </a:t>
            </a:r>
            <a:r>
              <a:rPr lang="en-US" sz="2800" b="1" u="sng" dirty="0" smtClean="0"/>
              <a:t>Contemplation</a:t>
            </a:r>
            <a:endParaRPr lang="en-US" sz="2800" dirty="0" smtClean="0"/>
          </a:p>
          <a:p>
            <a:pPr marL="0" indent="0">
              <a:buNone/>
              <a:defRPr/>
            </a:pPr>
            <a:r>
              <a:rPr lang="en-US" sz="2800" dirty="0" smtClean="0"/>
              <a:t>3</a:t>
            </a:r>
            <a:r>
              <a:rPr lang="en-US" sz="2800" b="1" dirty="0" smtClean="0"/>
              <a:t>.  </a:t>
            </a:r>
            <a:r>
              <a:rPr lang="en-US" sz="2800" b="1" u="sng" dirty="0" smtClean="0"/>
              <a:t>Preparation</a:t>
            </a:r>
            <a:endParaRPr lang="en-US" sz="2800" dirty="0" smtClean="0"/>
          </a:p>
          <a:p>
            <a:pPr marL="0" indent="0">
              <a:buNone/>
              <a:defRPr/>
            </a:pPr>
            <a:r>
              <a:rPr lang="en-US" sz="2800" dirty="0" smtClean="0"/>
              <a:t>4.  </a:t>
            </a:r>
            <a:r>
              <a:rPr lang="en-US" sz="2800" b="1" u="sng" dirty="0" smtClean="0"/>
              <a:t>Action</a:t>
            </a:r>
          </a:p>
          <a:p>
            <a:pPr marL="0" indent="0">
              <a:buNone/>
              <a:defRPr/>
            </a:pPr>
            <a:r>
              <a:rPr lang="en-US" sz="2800" dirty="0" smtClean="0"/>
              <a:t>5.</a:t>
            </a:r>
            <a:r>
              <a:rPr lang="en-US" sz="2800" b="1" dirty="0" smtClean="0"/>
              <a:t>  </a:t>
            </a:r>
            <a:r>
              <a:rPr lang="en-US" sz="2800" b="1" u="sng" dirty="0" smtClean="0"/>
              <a:t>Maintenance</a:t>
            </a:r>
          </a:p>
          <a:p>
            <a:pPr marL="0" indent="0">
              <a:buNone/>
              <a:defRPr/>
            </a:pPr>
            <a:r>
              <a:rPr lang="en-US" sz="2800" dirty="0" smtClean="0"/>
              <a:t>6.  </a:t>
            </a:r>
            <a:r>
              <a:rPr lang="en-US" sz="2800" b="1" u="sng" dirty="0" smtClean="0"/>
              <a:t>Termination (</a:t>
            </a:r>
            <a:r>
              <a:rPr lang="en-US" sz="2800" b="1" dirty="0" smtClean="0"/>
              <a:t>relapse, recycle)</a:t>
            </a:r>
            <a:endParaRPr lang="en-US" sz="1400" dirty="0" smtClean="0"/>
          </a:p>
          <a:p>
            <a:pPr eaLnBrk="1" hangingPunct="1">
              <a:buFont typeface="Wingdings" charset="2"/>
              <a:buBlip>
                <a:blip r:embed="rId5"/>
              </a:buBlip>
              <a:defRPr/>
            </a:pPr>
            <a:endParaRPr lang="en-US" sz="2800" dirty="0" smtClean="0"/>
          </a:p>
        </p:txBody>
      </p:sp>
      <p:graphicFrame>
        <p:nvGraphicFramePr>
          <p:cNvPr id="134148" name="Object 2"/>
          <p:cNvGraphicFramePr>
            <a:graphicFrameLocks noChangeAspect="1"/>
          </p:cNvGraphicFramePr>
          <p:nvPr>
            <p:extLst/>
          </p:nvPr>
        </p:nvGraphicFramePr>
        <p:xfrm>
          <a:off x="5029200" y="2362200"/>
          <a:ext cx="3244850" cy="2590800"/>
        </p:xfrm>
        <a:graphic>
          <a:graphicData uri="http://schemas.openxmlformats.org/presentationml/2006/ole">
            <mc:AlternateContent xmlns:mc="http://schemas.openxmlformats.org/markup-compatibility/2006">
              <mc:Choice xmlns:v="urn:schemas-microsoft-com:vml" Requires="v">
                <p:oleObj spid="_x0000_s72751" name="Clip" r:id="rId6" imgW="3244850" imgH="3390900" progId="">
                  <p:embed/>
                </p:oleObj>
              </mc:Choice>
              <mc:Fallback>
                <p:oleObj name="Clip" r:id="rId6" imgW="3244850" imgH="33909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362200"/>
                        <a:ext cx="3244850" cy="25908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26282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4148"/>
                                        </p:tgtEl>
                                        <p:attrNameLst>
                                          <p:attrName>style.visibility</p:attrName>
                                        </p:attrNameLst>
                                      </p:cBhvr>
                                      <p:to>
                                        <p:strVal val="visible"/>
                                      </p:to>
                                    </p:set>
                                    <p:anim calcmode="lin" valueType="num">
                                      <p:cBhvr>
                                        <p:cTn id="7" dur="1000" fill="hold"/>
                                        <p:tgtEl>
                                          <p:spTgt spid="134148"/>
                                        </p:tgtEl>
                                        <p:attrNameLst>
                                          <p:attrName>ppt_w</p:attrName>
                                        </p:attrNameLst>
                                      </p:cBhvr>
                                      <p:tavLst>
                                        <p:tav tm="0">
                                          <p:val>
                                            <p:fltVal val="0"/>
                                          </p:val>
                                        </p:tav>
                                        <p:tav tm="100000">
                                          <p:val>
                                            <p:strVal val="#ppt_w"/>
                                          </p:val>
                                        </p:tav>
                                      </p:tavLst>
                                    </p:anim>
                                    <p:anim calcmode="lin" valueType="num">
                                      <p:cBhvr>
                                        <p:cTn id="8" dur="1000" fill="hold"/>
                                        <p:tgtEl>
                                          <p:spTgt spid="134148"/>
                                        </p:tgtEl>
                                        <p:attrNameLst>
                                          <p:attrName>ppt_h</p:attrName>
                                        </p:attrNameLst>
                                      </p:cBhvr>
                                      <p:tavLst>
                                        <p:tav tm="0">
                                          <p:val>
                                            <p:fltVal val="0"/>
                                          </p:val>
                                        </p:tav>
                                        <p:tav tm="100000">
                                          <p:val>
                                            <p:strVal val="#ppt_h"/>
                                          </p:val>
                                        </p:tav>
                                      </p:tavLst>
                                    </p:anim>
                                    <p:anim calcmode="lin" valueType="num">
                                      <p:cBhvr>
                                        <p:cTn id="9" dur="1000" fill="hold"/>
                                        <p:tgtEl>
                                          <p:spTgt spid="1341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414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85175" cy="838200"/>
          </a:xfrm>
        </p:spPr>
        <p:txBody>
          <a:bodyPr anchor="ctr">
            <a:noAutofit/>
          </a:bodyPr>
          <a:lstStyle/>
          <a:p>
            <a:pPr>
              <a:defRPr/>
            </a:pPr>
            <a:r>
              <a:rPr lang="en-US" sz="4000" dirty="0" smtClean="0">
                <a:solidFill>
                  <a:schemeClr val="accent2">
                    <a:lumMod val="75000"/>
                  </a:schemeClr>
                </a:solidFill>
              </a:rPr>
              <a:t>        </a:t>
            </a:r>
            <a:r>
              <a:rPr lang="en-US" sz="4000" dirty="0" smtClean="0"/>
              <a:t>Readiness determines Approach</a:t>
            </a:r>
            <a:r>
              <a:rPr lang="en-US" sz="4000" dirty="0" smtClean="0">
                <a:solidFill>
                  <a:srgbClr val="FF0000"/>
                </a:solidFill>
              </a:rPr>
              <a:t>*</a:t>
            </a:r>
            <a:endParaRPr lang="en-US" sz="4000" dirty="0" smtClean="0">
              <a:solidFill>
                <a:srgbClr val="B4D5DC"/>
              </a:solidFill>
            </a:endParaRPr>
          </a:p>
        </p:txBody>
      </p:sp>
      <p:sp>
        <p:nvSpPr>
          <p:cNvPr id="3" name="Content Placeholder 2"/>
          <p:cNvSpPr>
            <a:spLocks noGrp="1"/>
          </p:cNvSpPr>
          <p:nvPr>
            <p:ph idx="1"/>
          </p:nvPr>
        </p:nvSpPr>
        <p:spPr>
          <a:xfrm>
            <a:off x="228600" y="3451223"/>
            <a:ext cx="8464550" cy="3048000"/>
          </a:xfrm>
        </p:spPr>
        <p:txBody>
          <a:bodyPr/>
          <a:lstStyle/>
          <a:p>
            <a:pPr>
              <a:buFont typeface="Wingdings" charset="2"/>
              <a:buNone/>
              <a:defRPr/>
            </a:pPr>
            <a:endParaRPr lang="en-US" dirty="0" smtClean="0"/>
          </a:p>
          <a:p>
            <a:pPr>
              <a:buFont typeface="Wingdings" charset="2"/>
              <a:buNone/>
              <a:defRPr/>
            </a:pPr>
            <a:endParaRPr lang="en-US" dirty="0" smtClean="0">
              <a:solidFill>
                <a:srgbClr val="FFFF00"/>
              </a:solidFill>
            </a:endParaRPr>
          </a:p>
          <a:p>
            <a:pPr>
              <a:buFont typeface="Wingdings" charset="2"/>
              <a:buBlip>
                <a:blip r:embed="rId3"/>
              </a:buBlip>
              <a:defRPr/>
            </a:pPr>
            <a:endParaRPr lang="en-US" dirty="0" smtClean="0"/>
          </a:p>
        </p:txBody>
      </p:sp>
      <p:pic>
        <p:nvPicPr>
          <p:cNvPr id="26628" name="Picture 4" descr="won't t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275" y="1156431"/>
            <a:ext cx="1330325" cy="204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4" descr="man%20pond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143000"/>
            <a:ext cx="1447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4" descr="I w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1143000"/>
            <a:ext cx="1676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4" descr="NO WAY"/>
          <p:cNvPicPr>
            <a:picLocks noChangeAspect="1" noChangeArrowheads="1"/>
          </p:cNvPicPr>
          <p:nvPr/>
        </p:nvPicPr>
        <p:blipFill>
          <a:blip r:embed="rId7">
            <a:extLst>
              <a:ext uri="{28A0092B-C50C-407E-A947-70E740481C1C}">
                <a14:useLocalDpi xmlns:a14="http://schemas.microsoft.com/office/drawing/2010/main" val="0"/>
              </a:ext>
            </a:extLst>
          </a:blip>
          <a:srcRect b="15384"/>
          <a:stretch>
            <a:fillRect/>
          </a:stretch>
        </p:blipFill>
        <p:spPr bwMode="auto">
          <a:xfrm>
            <a:off x="7010400" y="1143000"/>
            <a:ext cx="1828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5"/>
          <p:cNvSpPr txBox="1">
            <a:spLocks noChangeArrowheads="1"/>
          </p:cNvSpPr>
          <p:nvPr/>
        </p:nvSpPr>
        <p:spPr bwMode="auto">
          <a:xfrm>
            <a:off x="6281738" y="2455863"/>
            <a:ext cx="88106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6633" name="TextBox 16"/>
          <p:cNvSpPr txBox="1">
            <a:spLocks noChangeArrowheads="1"/>
          </p:cNvSpPr>
          <p:nvPr/>
        </p:nvSpPr>
        <p:spPr bwMode="auto">
          <a:xfrm>
            <a:off x="4132263" y="3094038"/>
            <a:ext cx="8794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pic>
        <p:nvPicPr>
          <p:cNvPr id="26634" name="Picture 4" descr="mini-handpla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1143000"/>
            <a:ext cx="1676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TextBox 19"/>
          <p:cNvSpPr txBox="1">
            <a:spLocks noChangeArrowheads="1"/>
          </p:cNvSpPr>
          <p:nvPr/>
        </p:nvSpPr>
        <p:spPr bwMode="auto">
          <a:xfrm>
            <a:off x="381056" y="3390042"/>
            <a:ext cx="1447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dirty="0" err="1">
                <a:solidFill>
                  <a:schemeClr val="tx2">
                    <a:lumMod val="50000"/>
                  </a:schemeClr>
                </a:solidFill>
              </a:rPr>
              <a:t>Precontem-plation</a:t>
            </a:r>
            <a:r>
              <a:rPr lang="en-US" dirty="0">
                <a:solidFill>
                  <a:schemeClr val="tx2">
                    <a:lumMod val="50000"/>
                  </a:schemeClr>
                </a:solidFill>
              </a:rPr>
              <a:t>:</a:t>
            </a:r>
          </a:p>
          <a:p>
            <a:endParaRPr lang="en-US" dirty="0">
              <a:solidFill>
                <a:schemeClr val="tx2">
                  <a:lumMod val="50000"/>
                </a:schemeClr>
              </a:solidFill>
            </a:endParaRPr>
          </a:p>
          <a:p>
            <a:endParaRPr lang="en-US" u="sng" dirty="0">
              <a:solidFill>
                <a:schemeClr val="tx2">
                  <a:lumMod val="50000"/>
                </a:schemeClr>
              </a:solidFill>
            </a:endParaRPr>
          </a:p>
          <a:p>
            <a:endParaRPr lang="en-US" u="sng" dirty="0">
              <a:solidFill>
                <a:schemeClr val="tx2">
                  <a:lumMod val="50000"/>
                </a:schemeClr>
              </a:solidFill>
            </a:endParaRPr>
          </a:p>
          <a:p>
            <a:r>
              <a:rPr lang="en-US" u="sng" dirty="0">
                <a:solidFill>
                  <a:schemeClr val="tx2">
                    <a:lumMod val="50000"/>
                  </a:schemeClr>
                </a:solidFill>
              </a:rPr>
              <a:t>NOPE!</a:t>
            </a:r>
          </a:p>
          <a:p>
            <a:endParaRPr lang="en-US" dirty="0">
              <a:solidFill>
                <a:srgbClr val="FFFF00"/>
              </a:solidFill>
            </a:endParaRPr>
          </a:p>
          <a:p>
            <a:endParaRPr lang="en-US" dirty="0">
              <a:solidFill>
                <a:srgbClr val="FFFF00"/>
              </a:solidFill>
            </a:endParaRPr>
          </a:p>
          <a:p>
            <a:endParaRPr lang="en-US" dirty="0"/>
          </a:p>
        </p:txBody>
      </p:sp>
      <p:sp>
        <p:nvSpPr>
          <p:cNvPr id="26636" name="TextBox 20"/>
          <p:cNvSpPr txBox="1">
            <a:spLocks noChangeArrowheads="1"/>
          </p:cNvSpPr>
          <p:nvPr/>
        </p:nvSpPr>
        <p:spPr bwMode="auto">
          <a:xfrm>
            <a:off x="1915755" y="3369039"/>
            <a:ext cx="1219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u="sng" dirty="0" err="1">
                <a:solidFill>
                  <a:schemeClr val="tx2">
                    <a:lumMod val="50000"/>
                  </a:schemeClr>
                </a:solidFill>
              </a:rPr>
              <a:t>Contem-plation</a:t>
            </a:r>
            <a:r>
              <a:rPr lang="en-US" u="sng" dirty="0">
                <a:solidFill>
                  <a:schemeClr val="tx2">
                    <a:lumMod val="50000"/>
                  </a:schemeClr>
                </a:solidFill>
              </a:rPr>
              <a:t>:</a:t>
            </a:r>
          </a:p>
          <a:p>
            <a:endParaRPr lang="en-US" u="sng" dirty="0">
              <a:solidFill>
                <a:schemeClr val="tx2">
                  <a:lumMod val="50000"/>
                </a:schemeClr>
              </a:solidFill>
            </a:endParaRPr>
          </a:p>
          <a:p>
            <a:endParaRPr lang="en-US" dirty="0">
              <a:solidFill>
                <a:schemeClr val="tx2">
                  <a:lumMod val="50000"/>
                </a:schemeClr>
              </a:solidFill>
            </a:endParaRPr>
          </a:p>
          <a:p>
            <a:endParaRPr lang="en-US" dirty="0">
              <a:solidFill>
                <a:schemeClr val="tx2">
                  <a:lumMod val="50000"/>
                </a:schemeClr>
              </a:solidFill>
            </a:endParaRPr>
          </a:p>
          <a:p>
            <a:r>
              <a:rPr lang="en-US" dirty="0">
                <a:solidFill>
                  <a:schemeClr val="tx2">
                    <a:lumMod val="50000"/>
                  </a:schemeClr>
                </a:solidFill>
              </a:rPr>
              <a:t>Maybe</a:t>
            </a:r>
          </a:p>
        </p:txBody>
      </p:sp>
      <p:sp>
        <p:nvSpPr>
          <p:cNvPr id="26637" name="TextBox 21"/>
          <p:cNvSpPr txBox="1">
            <a:spLocks noChangeArrowheads="1"/>
          </p:cNvSpPr>
          <p:nvPr/>
        </p:nvSpPr>
        <p:spPr bwMode="auto">
          <a:xfrm>
            <a:off x="3200400" y="3429000"/>
            <a:ext cx="4495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b="1" u="sng" dirty="0">
                <a:solidFill>
                  <a:schemeClr val="tx2">
                    <a:lumMod val="50000"/>
                  </a:schemeClr>
                </a:solidFill>
              </a:rPr>
              <a:t>Preparation:</a:t>
            </a:r>
            <a:r>
              <a:rPr lang="en-US" b="1" dirty="0">
                <a:solidFill>
                  <a:schemeClr val="tx2">
                    <a:lumMod val="50000"/>
                  </a:schemeClr>
                </a:solidFill>
              </a:rPr>
              <a:t>        </a:t>
            </a:r>
            <a:r>
              <a:rPr lang="en-US" b="1" u="sng" dirty="0">
                <a:solidFill>
                  <a:schemeClr val="tx2">
                    <a:lumMod val="50000"/>
                  </a:schemeClr>
                </a:solidFill>
              </a:rPr>
              <a:t>Action/Maintenance</a:t>
            </a:r>
            <a:r>
              <a:rPr lang="en-US" dirty="0">
                <a:solidFill>
                  <a:schemeClr val="tx2">
                    <a:lumMod val="50000"/>
                  </a:schemeClr>
                </a:solidFill>
              </a:rPr>
              <a:t>:</a:t>
            </a:r>
          </a:p>
          <a:p>
            <a:r>
              <a:rPr lang="en-US" dirty="0">
                <a:solidFill>
                  <a:schemeClr val="tx2">
                    <a:lumMod val="50000"/>
                  </a:schemeClr>
                </a:solidFill>
              </a:rPr>
              <a:t>        </a:t>
            </a:r>
          </a:p>
          <a:p>
            <a:r>
              <a:rPr lang="en-US" dirty="0">
                <a:solidFill>
                  <a:schemeClr val="tx2">
                    <a:lumMod val="50000"/>
                  </a:schemeClr>
                </a:solidFill>
              </a:rPr>
              <a:t>                     	</a:t>
            </a:r>
            <a:endParaRPr lang="en-US" b="1" dirty="0">
              <a:solidFill>
                <a:schemeClr val="tx2">
                  <a:lumMod val="50000"/>
                </a:schemeClr>
              </a:solidFill>
            </a:endParaRPr>
          </a:p>
          <a:p>
            <a:endParaRPr lang="en-US" b="1" dirty="0">
              <a:solidFill>
                <a:schemeClr val="tx2">
                  <a:lumMod val="50000"/>
                </a:schemeClr>
              </a:solidFill>
            </a:endParaRPr>
          </a:p>
          <a:p>
            <a:endParaRPr lang="en-US" b="1" dirty="0">
              <a:solidFill>
                <a:schemeClr val="tx2">
                  <a:lumMod val="50000"/>
                </a:schemeClr>
              </a:solidFill>
            </a:endParaRPr>
          </a:p>
          <a:p>
            <a:r>
              <a:rPr lang="en-US" b="1" dirty="0">
                <a:solidFill>
                  <a:schemeClr val="tx2">
                    <a:lumMod val="50000"/>
                  </a:schemeClr>
                </a:solidFill>
              </a:rPr>
              <a:t>  </a:t>
            </a:r>
            <a:r>
              <a:rPr lang="en-US" dirty="0">
                <a:solidFill>
                  <a:schemeClr val="tx2">
                    <a:lumMod val="50000"/>
                  </a:schemeClr>
                </a:solidFill>
              </a:rPr>
              <a:t>OK! I want to</a:t>
            </a:r>
            <a:r>
              <a:rPr lang="en-US" b="1" dirty="0">
                <a:solidFill>
                  <a:schemeClr val="tx2">
                    <a:lumMod val="50000"/>
                  </a:schemeClr>
                </a:solidFill>
              </a:rPr>
              <a:t>!    </a:t>
            </a:r>
            <a:r>
              <a:rPr lang="en-US" b="1" dirty="0" smtClean="0">
                <a:solidFill>
                  <a:schemeClr val="tx2">
                    <a:lumMod val="50000"/>
                  </a:schemeClr>
                </a:solidFill>
              </a:rPr>
              <a:t>  I’m  </a:t>
            </a:r>
            <a:r>
              <a:rPr lang="en-US" b="1" dirty="0">
                <a:solidFill>
                  <a:schemeClr val="tx2">
                    <a:lumMod val="50000"/>
                  </a:schemeClr>
                </a:solidFill>
              </a:rPr>
              <a:t>Doing it! -- X 6 Mo</a:t>
            </a:r>
          </a:p>
          <a:p>
            <a:endParaRPr lang="en-US" b="1" u="sng" dirty="0">
              <a:solidFill>
                <a:schemeClr val="tx2">
                  <a:lumMod val="50000"/>
                </a:schemeClr>
              </a:solidFill>
            </a:endParaRPr>
          </a:p>
          <a:p>
            <a:r>
              <a:rPr lang="en-US" b="1" dirty="0">
                <a:solidFill>
                  <a:srgbClr val="008000"/>
                </a:solidFill>
              </a:rPr>
              <a:t> </a:t>
            </a:r>
            <a:r>
              <a:rPr lang="en-US" dirty="0"/>
              <a:t>   </a:t>
            </a:r>
          </a:p>
        </p:txBody>
      </p:sp>
      <p:sp>
        <p:nvSpPr>
          <p:cNvPr id="26638" name="TextBox 22"/>
          <p:cNvSpPr txBox="1">
            <a:spLocks noChangeArrowheads="1"/>
          </p:cNvSpPr>
          <p:nvPr/>
        </p:nvSpPr>
        <p:spPr bwMode="auto">
          <a:xfrm>
            <a:off x="7550150" y="3429000"/>
            <a:ext cx="1676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u="sng" dirty="0" err="1"/>
              <a:t>Relapse:Stuck</a:t>
            </a:r>
            <a:r>
              <a:rPr lang="en-US" u="sng" dirty="0"/>
              <a:t>				</a:t>
            </a:r>
          </a:p>
          <a:p>
            <a:r>
              <a:rPr lang="en-US" u="sng" dirty="0"/>
              <a:t>OOOOPS!</a:t>
            </a:r>
          </a:p>
          <a:p>
            <a:endParaRPr lang="en-US" u="sng" dirty="0"/>
          </a:p>
          <a:p>
            <a:r>
              <a:rPr lang="en-US" u="sng" dirty="0"/>
              <a:t> </a:t>
            </a:r>
          </a:p>
          <a:p>
            <a:endParaRPr lang="en-US" u="sng" dirty="0">
              <a:solidFill>
                <a:srgbClr val="FFFF00"/>
              </a:solidFill>
            </a:endParaRPr>
          </a:p>
          <a:p>
            <a:endParaRPr lang="en-US" u="sng" dirty="0">
              <a:solidFill>
                <a:srgbClr val="FFFF00"/>
              </a:solidFill>
            </a:endParaRPr>
          </a:p>
          <a:p>
            <a:r>
              <a:rPr lang="en-US" u="sng" dirty="0">
                <a:solidFill>
                  <a:srgbClr val="D02020"/>
                </a:solidFill>
              </a:rPr>
              <a:t> </a:t>
            </a:r>
          </a:p>
        </p:txBody>
      </p:sp>
      <p:sp>
        <p:nvSpPr>
          <p:cNvPr id="26639" name="Notched Right Arrow 23"/>
          <p:cNvSpPr>
            <a:spLocks noChangeArrowheads="1"/>
          </p:cNvSpPr>
          <p:nvPr/>
        </p:nvSpPr>
        <p:spPr bwMode="auto">
          <a:xfrm>
            <a:off x="533400" y="6019800"/>
            <a:ext cx="977900" cy="457200"/>
          </a:xfrm>
          <a:prstGeom prst="notchedRightArrow">
            <a:avLst>
              <a:gd name="adj1" fmla="val 50000"/>
              <a:gd name="adj2" fmla="val 49977"/>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solidFill>
                <a:srgbClr val="FFFF00"/>
              </a:solidFill>
            </a:endParaRPr>
          </a:p>
        </p:txBody>
      </p:sp>
      <p:sp>
        <p:nvSpPr>
          <p:cNvPr id="26640" name="Notched Right Arrow 24"/>
          <p:cNvSpPr>
            <a:spLocks noChangeArrowheads="1"/>
          </p:cNvSpPr>
          <p:nvPr/>
        </p:nvSpPr>
        <p:spPr bwMode="auto">
          <a:xfrm>
            <a:off x="2209800" y="6019800"/>
            <a:ext cx="977900" cy="484188"/>
          </a:xfrm>
          <a:prstGeom prst="notchedRightArrow">
            <a:avLst>
              <a:gd name="adj1" fmla="val 50000"/>
              <a:gd name="adj2" fmla="val 50024"/>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6641" name="Notched Right Arrow 25"/>
          <p:cNvSpPr>
            <a:spLocks noChangeArrowheads="1"/>
          </p:cNvSpPr>
          <p:nvPr/>
        </p:nvSpPr>
        <p:spPr bwMode="auto">
          <a:xfrm>
            <a:off x="3886200" y="6019800"/>
            <a:ext cx="977900" cy="484188"/>
          </a:xfrm>
          <a:prstGeom prst="notchedRightArrow">
            <a:avLst>
              <a:gd name="adj1" fmla="val 50000"/>
              <a:gd name="adj2" fmla="val 50024"/>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6642" name="Notched Right Arrow 27"/>
          <p:cNvSpPr>
            <a:spLocks noChangeArrowheads="1"/>
          </p:cNvSpPr>
          <p:nvPr/>
        </p:nvSpPr>
        <p:spPr bwMode="auto">
          <a:xfrm>
            <a:off x="5638800" y="6019800"/>
            <a:ext cx="977900" cy="484188"/>
          </a:xfrm>
          <a:prstGeom prst="notchedRightArrow">
            <a:avLst>
              <a:gd name="adj1" fmla="val 50000"/>
              <a:gd name="adj2" fmla="val 50024"/>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6643" name="Curved Left Arrow 29"/>
          <p:cNvSpPr>
            <a:spLocks noChangeArrowheads="1"/>
          </p:cNvSpPr>
          <p:nvPr/>
        </p:nvSpPr>
        <p:spPr bwMode="auto">
          <a:xfrm>
            <a:off x="8001000" y="5867400"/>
            <a:ext cx="884238" cy="457200"/>
          </a:xfrm>
          <a:prstGeom prst="curvedLeftArrow">
            <a:avLst>
              <a:gd name="adj1" fmla="val 25000"/>
              <a:gd name="adj2" fmla="val 50000"/>
              <a:gd name="adj3" fmla="val 25008"/>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Tree>
    <p:custDataLst>
      <p:tags r:id="rId1"/>
    </p:custDataLst>
    <p:extLst>
      <p:ext uri="{BB962C8B-B14F-4D97-AF65-F5344CB8AC3E}">
        <p14:creationId xmlns:p14="http://schemas.microsoft.com/office/powerpoint/2010/main" val="53089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228600"/>
            <a:ext cx="8428038" cy="838200"/>
          </a:xfrm>
        </p:spPr>
        <p:txBody>
          <a:bodyPr anchor="ctr">
            <a:normAutofit/>
          </a:bodyPr>
          <a:lstStyle/>
          <a:p>
            <a:pPr>
              <a:defRPr/>
            </a:pPr>
            <a:r>
              <a:rPr lang="en-US" sz="2800" dirty="0" smtClean="0"/>
              <a:t>    </a:t>
            </a:r>
            <a:r>
              <a:rPr lang="en-US" sz="3200" dirty="0" smtClean="0"/>
              <a:t>Readiness determines Approach</a:t>
            </a:r>
            <a:r>
              <a:rPr lang="en-US" sz="3200" dirty="0" smtClean="0">
                <a:solidFill>
                  <a:srgbClr val="FF0000"/>
                </a:solidFill>
              </a:rPr>
              <a:t>*</a:t>
            </a:r>
            <a:endParaRPr lang="en-US" sz="2800" dirty="0" smtClean="0">
              <a:solidFill>
                <a:srgbClr val="B4D5DC"/>
              </a:solidFill>
            </a:endParaRPr>
          </a:p>
        </p:txBody>
      </p:sp>
      <p:sp>
        <p:nvSpPr>
          <p:cNvPr id="3" name="Content Placeholder 2"/>
          <p:cNvSpPr>
            <a:spLocks noGrp="1"/>
          </p:cNvSpPr>
          <p:nvPr>
            <p:ph idx="1"/>
          </p:nvPr>
        </p:nvSpPr>
        <p:spPr>
          <a:xfrm>
            <a:off x="381000" y="3429000"/>
            <a:ext cx="8464550" cy="3048000"/>
          </a:xfrm>
        </p:spPr>
        <p:txBody>
          <a:bodyPr/>
          <a:lstStyle/>
          <a:p>
            <a:pPr>
              <a:buFont typeface="Wingdings" charset="2"/>
              <a:buNone/>
              <a:defRPr/>
            </a:pPr>
            <a:endParaRPr lang="en-US" dirty="0" smtClean="0"/>
          </a:p>
          <a:p>
            <a:pPr>
              <a:buFont typeface="Wingdings" charset="2"/>
              <a:buBlip>
                <a:blip r:embed="rId3"/>
              </a:buBlip>
              <a:defRPr/>
            </a:pPr>
            <a:endParaRPr lang="en-US" dirty="0" smtClean="0"/>
          </a:p>
        </p:txBody>
      </p:sp>
      <p:pic>
        <p:nvPicPr>
          <p:cNvPr id="29700" name="Picture 4" descr="won't t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43000"/>
            <a:ext cx="1330325"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descr="man%20ponder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143000"/>
            <a:ext cx="1219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descr="I wi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1143000"/>
            <a:ext cx="1447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4" descr="NO WAY"/>
          <p:cNvPicPr>
            <a:picLocks noChangeAspect="1" noChangeArrowheads="1"/>
          </p:cNvPicPr>
          <p:nvPr/>
        </p:nvPicPr>
        <p:blipFill>
          <a:blip r:embed="rId7">
            <a:extLst>
              <a:ext uri="{28A0092B-C50C-407E-A947-70E740481C1C}">
                <a14:useLocalDpi xmlns:a14="http://schemas.microsoft.com/office/drawing/2010/main" val="0"/>
              </a:ext>
            </a:extLst>
          </a:blip>
          <a:srcRect b="15384"/>
          <a:stretch>
            <a:fillRect/>
          </a:stretch>
        </p:blipFill>
        <p:spPr bwMode="auto">
          <a:xfrm>
            <a:off x="6477000" y="1066800"/>
            <a:ext cx="1483472"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5"/>
          <p:cNvSpPr txBox="1">
            <a:spLocks noChangeArrowheads="1"/>
          </p:cNvSpPr>
          <p:nvPr/>
        </p:nvSpPr>
        <p:spPr bwMode="auto">
          <a:xfrm>
            <a:off x="6281738" y="2455863"/>
            <a:ext cx="88106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9705" name="TextBox 16"/>
          <p:cNvSpPr txBox="1">
            <a:spLocks noChangeArrowheads="1"/>
          </p:cNvSpPr>
          <p:nvPr/>
        </p:nvSpPr>
        <p:spPr bwMode="auto">
          <a:xfrm>
            <a:off x="4132263" y="3094038"/>
            <a:ext cx="8794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pic>
        <p:nvPicPr>
          <p:cNvPr id="29706" name="Picture 4" descr="mini-handpla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142999"/>
            <a:ext cx="1371600"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Box 19"/>
          <p:cNvSpPr txBox="1">
            <a:spLocks noChangeArrowheads="1"/>
          </p:cNvSpPr>
          <p:nvPr/>
        </p:nvSpPr>
        <p:spPr bwMode="auto">
          <a:xfrm>
            <a:off x="381000" y="3276600"/>
            <a:ext cx="1447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dirty="0" err="1">
                <a:solidFill>
                  <a:schemeClr val="accent1">
                    <a:lumMod val="50000"/>
                  </a:schemeClr>
                </a:solidFill>
              </a:rPr>
              <a:t>Precontem-plation</a:t>
            </a:r>
            <a:r>
              <a:rPr lang="en-US" dirty="0">
                <a:solidFill>
                  <a:schemeClr val="accent1">
                    <a:lumMod val="50000"/>
                  </a:schemeClr>
                </a:solidFill>
              </a:rPr>
              <a:t>:</a:t>
            </a:r>
          </a:p>
          <a:p>
            <a:endParaRPr lang="en-US" dirty="0">
              <a:solidFill>
                <a:schemeClr val="accent1">
                  <a:lumMod val="50000"/>
                </a:schemeClr>
              </a:solidFill>
            </a:endParaRPr>
          </a:p>
          <a:p>
            <a:r>
              <a:rPr lang="en-US" dirty="0">
                <a:solidFill>
                  <a:schemeClr val="accent1">
                    <a:lumMod val="50000"/>
                  </a:schemeClr>
                </a:solidFill>
              </a:rPr>
              <a:t>Raise doubt </a:t>
            </a:r>
          </a:p>
          <a:p>
            <a:r>
              <a:rPr lang="en-US" dirty="0">
                <a:solidFill>
                  <a:schemeClr val="accent1">
                    <a:lumMod val="50000"/>
                  </a:schemeClr>
                </a:solidFill>
              </a:rPr>
              <a:t>Re: status quo.</a:t>
            </a:r>
          </a:p>
          <a:p>
            <a:r>
              <a:rPr lang="en-US" dirty="0">
                <a:solidFill>
                  <a:schemeClr val="accent1">
                    <a:lumMod val="50000"/>
                  </a:schemeClr>
                </a:solidFill>
              </a:rPr>
              <a:t> </a:t>
            </a:r>
          </a:p>
          <a:p>
            <a:r>
              <a:rPr lang="en-US" u="sng" dirty="0">
                <a:solidFill>
                  <a:schemeClr val="accent1">
                    <a:lumMod val="50000"/>
                  </a:schemeClr>
                </a:solidFill>
              </a:rPr>
              <a:t>Info?             </a:t>
            </a:r>
          </a:p>
          <a:p>
            <a:endParaRPr lang="en-US" u="sng" dirty="0" smtClean="0">
              <a:solidFill>
                <a:schemeClr val="accent1">
                  <a:lumMod val="50000"/>
                </a:schemeClr>
              </a:solidFill>
            </a:endParaRPr>
          </a:p>
          <a:p>
            <a:r>
              <a:rPr lang="en-US" u="sng" dirty="0" smtClean="0">
                <a:solidFill>
                  <a:schemeClr val="accent1">
                    <a:lumMod val="50000"/>
                  </a:schemeClr>
                </a:solidFill>
              </a:rPr>
              <a:t>NOPE</a:t>
            </a:r>
            <a:r>
              <a:rPr lang="en-US" u="sng" dirty="0">
                <a:solidFill>
                  <a:schemeClr val="accent1">
                    <a:lumMod val="50000"/>
                  </a:schemeClr>
                </a:solidFill>
              </a:rPr>
              <a:t>!</a:t>
            </a:r>
          </a:p>
          <a:p>
            <a:endParaRPr lang="en-US" u="sng" dirty="0">
              <a:solidFill>
                <a:schemeClr val="accent1">
                  <a:lumMod val="50000"/>
                </a:schemeClr>
              </a:solidFill>
            </a:endParaRPr>
          </a:p>
          <a:p>
            <a:endParaRPr lang="en-US" u="sng" dirty="0">
              <a:solidFill>
                <a:schemeClr val="accent1">
                  <a:lumMod val="50000"/>
                </a:schemeClr>
              </a:solidFill>
            </a:endParaRPr>
          </a:p>
          <a:p>
            <a:endParaRPr lang="en-US" u="sng" dirty="0">
              <a:solidFill>
                <a:schemeClr val="accent1">
                  <a:lumMod val="50000"/>
                </a:schemeClr>
              </a:solidFill>
            </a:endParaRPr>
          </a:p>
          <a:p>
            <a:endParaRPr lang="en-US" dirty="0">
              <a:solidFill>
                <a:srgbClr val="D02020"/>
              </a:solidFill>
            </a:endParaRPr>
          </a:p>
          <a:p>
            <a:endParaRPr lang="en-US" dirty="0">
              <a:solidFill>
                <a:srgbClr val="D02020"/>
              </a:solidFill>
            </a:endParaRPr>
          </a:p>
          <a:p>
            <a:endParaRPr lang="en-US" dirty="0"/>
          </a:p>
        </p:txBody>
      </p:sp>
      <p:sp>
        <p:nvSpPr>
          <p:cNvPr id="29708" name="TextBox 20"/>
          <p:cNvSpPr txBox="1">
            <a:spLocks noChangeArrowheads="1"/>
          </p:cNvSpPr>
          <p:nvPr/>
        </p:nvSpPr>
        <p:spPr bwMode="auto">
          <a:xfrm>
            <a:off x="1981200" y="3276600"/>
            <a:ext cx="12192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u="sng" dirty="0" err="1">
                <a:solidFill>
                  <a:schemeClr val="accent1">
                    <a:lumMod val="50000"/>
                  </a:schemeClr>
                </a:solidFill>
              </a:rPr>
              <a:t>Contem-plation</a:t>
            </a:r>
            <a:r>
              <a:rPr lang="en-US" u="sng" dirty="0">
                <a:solidFill>
                  <a:schemeClr val="accent1">
                    <a:lumMod val="50000"/>
                  </a:schemeClr>
                </a:solidFill>
              </a:rPr>
              <a:t>:</a:t>
            </a:r>
          </a:p>
          <a:p>
            <a:endParaRPr lang="en-US" u="sng" dirty="0">
              <a:solidFill>
                <a:schemeClr val="accent1">
                  <a:lumMod val="50000"/>
                </a:schemeClr>
              </a:solidFill>
            </a:endParaRPr>
          </a:p>
          <a:p>
            <a:r>
              <a:rPr lang="en-US" dirty="0">
                <a:solidFill>
                  <a:schemeClr val="accent1">
                    <a:lumMod val="50000"/>
                  </a:schemeClr>
                </a:solidFill>
              </a:rPr>
              <a:t>Explore + resolve </a:t>
            </a:r>
            <a:r>
              <a:rPr lang="en-US" dirty="0" err="1">
                <a:solidFill>
                  <a:schemeClr val="accent1">
                    <a:lumMod val="50000"/>
                  </a:schemeClr>
                </a:solidFill>
              </a:rPr>
              <a:t>abiva</a:t>
            </a:r>
            <a:r>
              <a:rPr lang="en-US" dirty="0">
                <a:solidFill>
                  <a:schemeClr val="accent1">
                    <a:lumMod val="50000"/>
                  </a:schemeClr>
                </a:solidFill>
              </a:rPr>
              <a:t>-</a:t>
            </a:r>
          </a:p>
          <a:p>
            <a:r>
              <a:rPr lang="en-US" dirty="0" err="1">
                <a:solidFill>
                  <a:schemeClr val="accent1">
                    <a:lumMod val="50000"/>
                  </a:schemeClr>
                </a:solidFill>
              </a:rPr>
              <a:t>Lence</a:t>
            </a:r>
            <a:r>
              <a:rPr lang="en-US" dirty="0">
                <a:solidFill>
                  <a:schemeClr val="accent1">
                    <a:lumMod val="50000"/>
                  </a:schemeClr>
                </a:solidFill>
              </a:rPr>
              <a:t>. </a:t>
            </a:r>
          </a:p>
          <a:p>
            <a:r>
              <a:rPr lang="en-US" u="sng" dirty="0">
                <a:solidFill>
                  <a:schemeClr val="accent1">
                    <a:lumMod val="50000"/>
                  </a:schemeClr>
                </a:solidFill>
              </a:rPr>
              <a:t>+ Gains</a:t>
            </a:r>
            <a:r>
              <a:rPr lang="en-US" u="sng" dirty="0" smtClean="0">
                <a:solidFill>
                  <a:schemeClr val="accent1">
                    <a:lumMod val="50000"/>
                  </a:schemeClr>
                </a:solidFill>
              </a:rPr>
              <a:t>?</a:t>
            </a:r>
            <a:endParaRPr lang="en-US" dirty="0">
              <a:solidFill>
                <a:schemeClr val="accent1">
                  <a:lumMod val="50000"/>
                </a:schemeClr>
              </a:solidFill>
            </a:endParaRPr>
          </a:p>
          <a:p>
            <a:endParaRPr lang="en-US" dirty="0" smtClean="0">
              <a:solidFill>
                <a:schemeClr val="accent1">
                  <a:lumMod val="50000"/>
                </a:schemeClr>
              </a:solidFill>
            </a:endParaRPr>
          </a:p>
          <a:p>
            <a:r>
              <a:rPr lang="en-US" dirty="0" smtClean="0">
                <a:solidFill>
                  <a:schemeClr val="accent1">
                    <a:lumMod val="50000"/>
                  </a:schemeClr>
                </a:solidFill>
              </a:rPr>
              <a:t>   </a:t>
            </a:r>
            <a:r>
              <a:rPr lang="en-US" sz="2000" i="1" dirty="0" smtClean="0">
                <a:solidFill>
                  <a:schemeClr val="accent1">
                    <a:lumMod val="50000"/>
                  </a:schemeClr>
                </a:solidFill>
              </a:rPr>
              <a:t>Maybe</a:t>
            </a:r>
            <a:endParaRPr lang="en-US" sz="2000" i="1" dirty="0">
              <a:solidFill>
                <a:schemeClr val="accent1">
                  <a:lumMod val="50000"/>
                </a:schemeClr>
              </a:solidFill>
            </a:endParaRPr>
          </a:p>
          <a:p>
            <a:endParaRPr lang="en-US" dirty="0">
              <a:solidFill>
                <a:schemeClr val="accent1">
                  <a:lumMod val="50000"/>
                </a:schemeClr>
              </a:solidFill>
            </a:endParaRPr>
          </a:p>
        </p:txBody>
      </p:sp>
      <p:sp>
        <p:nvSpPr>
          <p:cNvPr id="29709" name="TextBox 21"/>
          <p:cNvSpPr txBox="1">
            <a:spLocks noChangeArrowheads="1"/>
          </p:cNvSpPr>
          <p:nvPr/>
        </p:nvSpPr>
        <p:spPr bwMode="auto">
          <a:xfrm>
            <a:off x="3200400" y="3276600"/>
            <a:ext cx="3810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b="1" u="sng" dirty="0">
                <a:solidFill>
                  <a:schemeClr val="accent1">
                    <a:lumMod val="50000"/>
                  </a:schemeClr>
                </a:solidFill>
              </a:rPr>
              <a:t>Preparation:</a:t>
            </a:r>
            <a:r>
              <a:rPr lang="en-US" b="1" dirty="0">
                <a:solidFill>
                  <a:schemeClr val="accent1">
                    <a:lumMod val="50000"/>
                  </a:schemeClr>
                </a:solidFill>
              </a:rPr>
              <a:t>        </a:t>
            </a:r>
            <a:r>
              <a:rPr lang="en-US" b="1" u="sng" dirty="0" smtClean="0">
                <a:solidFill>
                  <a:schemeClr val="accent1">
                    <a:lumMod val="50000"/>
                  </a:schemeClr>
                </a:solidFill>
              </a:rPr>
              <a:t>Action/</a:t>
            </a:r>
            <a:r>
              <a:rPr lang="en-US" b="1" u="sng" dirty="0" err="1" smtClean="0">
                <a:solidFill>
                  <a:schemeClr val="accent1">
                    <a:lumMod val="50000"/>
                  </a:schemeClr>
                </a:solidFill>
              </a:rPr>
              <a:t>Maint</a:t>
            </a:r>
            <a:r>
              <a:rPr lang="en-US" dirty="0" smtClean="0">
                <a:solidFill>
                  <a:schemeClr val="accent1">
                    <a:lumMod val="50000"/>
                  </a:schemeClr>
                </a:solidFill>
              </a:rPr>
              <a:t>:</a:t>
            </a:r>
            <a:endParaRPr lang="en-US" dirty="0">
              <a:solidFill>
                <a:schemeClr val="accent1">
                  <a:lumMod val="50000"/>
                </a:schemeClr>
              </a:solidFill>
            </a:endParaRPr>
          </a:p>
          <a:p>
            <a:r>
              <a:rPr lang="en-US" b="1" dirty="0" smtClean="0">
                <a:solidFill>
                  <a:schemeClr val="accent1">
                    <a:lumMod val="50000"/>
                  </a:schemeClr>
                </a:solidFill>
              </a:rPr>
              <a:t>Committed </a:t>
            </a:r>
            <a:r>
              <a:rPr lang="en-US" b="1" dirty="0">
                <a:solidFill>
                  <a:schemeClr val="accent1">
                    <a:lumMod val="50000"/>
                  </a:schemeClr>
                </a:solidFill>
              </a:rPr>
              <a:t>to </a:t>
            </a:r>
            <a:r>
              <a:rPr lang="en-US" b="1" dirty="0" smtClean="0">
                <a:solidFill>
                  <a:schemeClr val="accent1">
                    <a:lumMod val="50000"/>
                  </a:schemeClr>
                </a:solidFill>
              </a:rPr>
              <a:t>change just </a:t>
            </a:r>
            <a:r>
              <a:rPr lang="en-US" b="1" dirty="0">
                <a:solidFill>
                  <a:schemeClr val="accent1">
                    <a:lumMod val="50000"/>
                  </a:schemeClr>
                </a:solidFill>
              </a:rPr>
              <a:t>needs </a:t>
            </a:r>
            <a:r>
              <a:rPr lang="en-US" b="1" dirty="0" smtClean="0">
                <a:solidFill>
                  <a:schemeClr val="accent1">
                    <a:lumMod val="50000"/>
                  </a:schemeClr>
                </a:solidFill>
              </a:rPr>
              <a:t>to know </a:t>
            </a:r>
            <a:r>
              <a:rPr lang="en-US" b="1" dirty="0">
                <a:solidFill>
                  <a:schemeClr val="accent1">
                    <a:lumMod val="50000"/>
                  </a:schemeClr>
                </a:solidFill>
              </a:rPr>
              <a:t>how! </a:t>
            </a:r>
          </a:p>
          <a:p>
            <a:endParaRPr lang="en-US" b="1" u="sng" dirty="0">
              <a:solidFill>
                <a:schemeClr val="accent1">
                  <a:lumMod val="50000"/>
                </a:schemeClr>
              </a:solidFill>
            </a:endParaRPr>
          </a:p>
          <a:p>
            <a:r>
              <a:rPr lang="en-US" b="1" dirty="0">
                <a:solidFill>
                  <a:schemeClr val="accent1">
                    <a:lumMod val="50000"/>
                  </a:schemeClr>
                </a:solidFill>
              </a:rPr>
              <a:t>		  </a:t>
            </a:r>
            <a:r>
              <a:rPr lang="en-US" b="1" u="sng" dirty="0">
                <a:solidFill>
                  <a:schemeClr val="accent1">
                    <a:lumMod val="50000"/>
                  </a:schemeClr>
                </a:solidFill>
              </a:rPr>
              <a:t>Who-What</a:t>
            </a:r>
            <a:r>
              <a:rPr lang="en-US" b="1" u="sng" dirty="0" smtClean="0">
                <a:solidFill>
                  <a:schemeClr val="accent1">
                    <a:lumMod val="50000"/>
                  </a:schemeClr>
                </a:solidFill>
              </a:rPr>
              <a:t>-</a:t>
            </a:r>
            <a:r>
              <a:rPr lang="en-US" b="1" dirty="0" smtClean="0">
                <a:solidFill>
                  <a:schemeClr val="accent1">
                    <a:lumMod val="50000"/>
                  </a:schemeClr>
                </a:solidFill>
              </a:rPr>
              <a:t>		 </a:t>
            </a:r>
            <a:r>
              <a:rPr lang="en-US" b="1" u="sng" dirty="0" smtClean="0">
                <a:solidFill>
                  <a:schemeClr val="accent1">
                    <a:lumMod val="50000"/>
                  </a:schemeClr>
                </a:solidFill>
              </a:rPr>
              <a:t> Where</a:t>
            </a:r>
            <a:endParaRPr lang="en-US" b="1" u="sng" dirty="0">
              <a:solidFill>
                <a:schemeClr val="accent1">
                  <a:lumMod val="50000"/>
                </a:schemeClr>
              </a:solidFill>
            </a:endParaRPr>
          </a:p>
          <a:p>
            <a:r>
              <a:rPr lang="en-US" b="1" u="sng" dirty="0">
                <a:solidFill>
                  <a:schemeClr val="accent1">
                    <a:lumMod val="50000"/>
                  </a:schemeClr>
                </a:solidFill>
              </a:rPr>
              <a:t> Prepping?</a:t>
            </a:r>
            <a:r>
              <a:rPr lang="en-US" b="1" dirty="0">
                <a:solidFill>
                  <a:schemeClr val="accent1">
                    <a:lumMod val="50000"/>
                  </a:schemeClr>
                </a:solidFill>
              </a:rPr>
              <a:t>           </a:t>
            </a:r>
            <a:r>
              <a:rPr lang="en-US" b="1" u="sng" dirty="0">
                <a:solidFill>
                  <a:schemeClr val="accent1">
                    <a:lumMod val="50000"/>
                  </a:schemeClr>
                </a:solidFill>
              </a:rPr>
              <a:t> Praise</a:t>
            </a:r>
            <a:r>
              <a:rPr lang="en-US" b="1" u="sng" dirty="0" smtClean="0">
                <a:solidFill>
                  <a:schemeClr val="accent1">
                    <a:lumMod val="50000"/>
                  </a:schemeClr>
                </a:solidFill>
              </a:rPr>
              <a:t>-Support</a:t>
            </a:r>
          </a:p>
          <a:p>
            <a:r>
              <a:rPr lang="en-US" b="1" dirty="0" smtClean="0">
                <a:solidFill>
                  <a:srgbClr val="FFFF00"/>
                </a:solidFill>
              </a:rPr>
              <a:t>		  </a:t>
            </a:r>
            <a:r>
              <a:rPr lang="en-US" b="1" u="sng" dirty="0" smtClean="0">
                <a:solidFill>
                  <a:schemeClr val="accent1">
                    <a:lumMod val="50000"/>
                  </a:schemeClr>
                </a:solidFill>
              </a:rPr>
              <a:t>Plan?</a:t>
            </a:r>
            <a:endParaRPr lang="en-US" b="1" dirty="0" smtClean="0">
              <a:solidFill>
                <a:srgbClr val="FFFF00"/>
              </a:solidFill>
            </a:endParaRPr>
          </a:p>
          <a:p>
            <a:r>
              <a:rPr lang="en-US" b="1" dirty="0">
                <a:solidFill>
                  <a:srgbClr val="FFFF00"/>
                </a:solidFill>
              </a:rPr>
              <a:t>   </a:t>
            </a:r>
            <a:r>
              <a:rPr lang="en-US" dirty="0">
                <a:solidFill>
                  <a:srgbClr val="FFFF00"/>
                </a:solidFill>
              </a:rPr>
              <a:t>   </a:t>
            </a:r>
            <a:endParaRPr lang="en-US" dirty="0" smtClean="0">
              <a:solidFill>
                <a:srgbClr val="FFFF00"/>
              </a:solidFill>
            </a:endParaRPr>
          </a:p>
          <a:p>
            <a:r>
              <a:rPr lang="en-US" dirty="0" smtClean="0">
                <a:solidFill>
                  <a:schemeClr val="accent1">
                    <a:lumMod val="50000"/>
                  </a:schemeClr>
                </a:solidFill>
              </a:rPr>
              <a:t>OK</a:t>
            </a:r>
            <a:r>
              <a:rPr lang="en-US" dirty="0">
                <a:solidFill>
                  <a:schemeClr val="accent1">
                    <a:lumMod val="50000"/>
                  </a:schemeClr>
                </a:solidFill>
              </a:rPr>
              <a:t>! I want to</a:t>
            </a:r>
            <a:r>
              <a:rPr lang="en-US" b="1" dirty="0">
                <a:solidFill>
                  <a:schemeClr val="accent1">
                    <a:lumMod val="50000"/>
                  </a:schemeClr>
                </a:solidFill>
              </a:rPr>
              <a:t>!      </a:t>
            </a:r>
            <a:r>
              <a:rPr lang="en-US" b="1" dirty="0" smtClean="0">
                <a:solidFill>
                  <a:schemeClr val="accent1">
                    <a:lumMod val="50000"/>
                  </a:schemeClr>
                </a:solidFill>
              </a:rPr>
              <a:t> I’m </a:t>
            </a:r>
            <a:r>
              <a:rPr lang="en-US" b="1" dirty="0">
                <a:solidFill>
                  <a:schemeClr val="accent1">
                    <a:lumMod val="50000"/>
                  </a:schemeClr>
                </a:solidFill>
              </a:rPr>
              <a:t>Doing </a:t>
            </a:r>
            <a:r>
              <a:rPr lang="en-US" b="1" dirty="0" smtClean="0">
                <a:solidFill>
                  <a:schemeClr val="accent1">
                    <a:lumMod val="50000"/>
                  </a:schemeClr>
                </a:solidFill>
              </a:rPr>
              <a:t>it x6m </a:t>
            </a:r>
          </a:p>
          <a:p>
            <a:r>
              <a:rPr lang="en-US" b="1" dirty="0" smtClean="0">
                <a:solidFill>
                  <a:schemeClr val="accent1">
                    <a:lumMod val="50000"/>
                  </a:schemeClr>
                </a:solidFill>
              </a:rPr>
              <a:t>  			</a:t>
            </a:r>
            <a:endParaRPr lang="en-US" b="1" dirty="0">
              <a:solidFill>
                <a:schemeClr val="accent1">
                  <a:lumMod val="50000"/>
                </a:schemeClr>
              </a:solidFill>
            </a:endParaRPr>
          </a:p>
        </p:txBody>
      </p:sp>
      <p:sp>
        <p:nvSpPr>
          <p:cNvPr id="29710" name="TextBox 22"/>
          <p:cNvSpPr txBox="1">
            <a:spLocks noChangeArrowheads="1"/>
          </p:cNvSpPr>
          <p:nvPr/>
        </p:nvSpPr>
        <p:spPr bwMode="auto">
          <a:xfrm>
            <a:off x="6972300" y="3160713"/>
            <a:ext cx="1447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u="sng" dirty="0"/>
              <a:t>Relapse  Stuck			</a:t>
            </a:r>
          </a:p>
          <a:p>
            <a:endParaRPr lang="en-US" u="sng" dirty="0"/>
          </a:p>
          <a:p>
            <a:endParaRPr lang="en-US" u="sng" dirty="0"/>
          </a:p>
          <a:p>
            <a:r>
              <a:rPr lang="en-US" u="sng" dirty="0"/>
              <a:t> Support-plan-               </a:t>
            </a:r>
            <a:r>
              <a:rPr lang="en-US" u="sng" dirty="0" smtClean="0"/>
              <a:t>reframe??</a:t>
            </a:r>
            <a:endParaRPr lang="en-US" u="sng" dirty="0"/>
          </a:p>
          <a:p>
            <a:endParaRPr lang="en-US" u="sng" dirty="0">
              <a:solidFill>
                <a:schemeClr val="accent3"/>
              </a:solidFill>
            </a:endParaRPr>
          </a:p>
          <a:p>
            <a:r>
              <a:rPr lang="en-US" u="sng" dirty="0"/>
              <a:t>OOOOP</a:t>
            </a:r>
            <a:r>
              <a:rPr lang="en-US" u="sng" dirty="0">
                <a:solidFill>
                  <a:schemeClr val="accent3"/>
                </a:solidFill>
              </a:rPr>
              <a:t>S! </a:t>
            </a:r>
          </a:p>
        </p:txBody>
      </p:sp>
      <p:sp>
        <p:nvSpPr>
          <p:cNvPr id="29711" name="Notched Right Arrow 23"/>
          <p:cNvSpPr>
            <a:spLocks noChangeArrowheads="1"/>
          </p:cNvSpPr>
          <p:nvPr/>
        </p:nvSpPr>
        <p:spPr bwMode="auto">
          <a:xfrm>
            <a:off x="533400" y="6019800"/>
            <a:ext cx="977900" cy="228600"/>
          </a:xfrm>
          <a:prstGeom prst="notchedRightArrow">
            <a:avLst>
              <a:gd name="adj1" fmla="val 50000"/>
              <a:gd name="adj2" fmla="val 49987"/>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solidFill>
                <a:srgbClr val="FFFF00"/>
              </a:solidFill>
            </a:endParaRPr>
          </a:p>
        </p:txBody>
      </p:sp>
      <p:sp>
        <p:nvSpPr>
          <p:cNvPr id="29712" name="Notched Right Arrow 24"/>
          <p:cNvSpPr>
            <a:spLocks noChangeArrowheads="1"/>
          </p:cNvSpPr>
          <p:nvPr/>
        </p:nvSpPr>
        <p:spPr bwMode="auto">
          <a:xfrm>
            <a:off x="2209800" y="6019800"/>
            <a:ext cx="977900" cy="228600"/>
          </a:xfrm>
          <a:prstGeom prst="notchedRightArrow">
            <a:avLst>
              <a:gd name="adj1" fmla="val 50000"/>
              <a:gd name="adj2" fmla="val 50026"/>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9713" name="Notched Right Arrow 25"/>
          <p:cNvSpPr>
            <a:spLocks noChangeArrowheads="1"/>
          </p:cNvSpPr>
          <p:nvPr/>
        </p:nvSpPr>
        <p:spPr bwMode="auto">
          <a:xfrm>
            <a:off x="3886200" y="6019800"/>
            <a:ext cx="977900" cy="228600"/>
          </a:xfrm>
          <a:prstGeom prst="notchedRightArrow">
            <a:avLst>
              <a:gd name="adj1" fmla="val 50000"/>
              <a:gd name="adj2" fmla="val 50026"/>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9714" name="Notched Right Arrow 27"/>
          <p:cNvSpPr>
            <a:spLocks noChangeArrowheads="1"/>
          </p:cNvSpPr>
          <p:nvPr/>
        </p:nvSpPr>
        <p:spPr bwMode="auto">
          <a:xfrm>
            <a:off x="5638800" y="6019800"/>
            <a:ext cx="977900" cy="228600"/>
          </a:xfrm>
          <a:prstGeom prst="notchedRightArrow">
            <a:avLst>
              <a:gd name="adj1" fmla="val 50000"/>
              <a:gd name="adj2" fmla="val 50026"/>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29715" name="Curved Left Arrow 29"/>
          <p:cNvSpPr>
            <a:spLocks noChangeArrowheads="1"/>
          </p:cNvSpPr>
          <p:nvPr/>
        </p:nvSpPr>
        <p:spPr bwMode="auto">
          <a:xfrm>
            <a:off x="7924800" y="5867400"/>
            <a:ext cx="884238" cy="457200"/>
          </a:xfrm>
          <a:prstGeom prst="curvedLeftArrow">
            <a:avLst>
              <a:gd name="adj1" fmla="val 25000"/>
              <a:gd name="adj2" fmla="val 50000"/>
              <a:gd name="adj3" fmla="val 25008"/>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Tree>
    <p:custDataLst>
      <p:tags r:id="rId1"/>
    </p:custDataLst>
    <p:extLst>
      <p:ext uri="{BB962C8B-B14F-4D97-AF65-F5344CB8AC3E}">
        <p14:creationId xmlns:p14="http://schemas.microsoft.com/office/powerpoint/2010/main" val="189508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5175" cy="2209800"/>
          </a:xfrm>
        </p:spPr>
        <p:txBody>
          <a:bodyPr anchor="ctr"/>
          <a:lstStyle/>
          <a:p>
            <a:pPr>
              <a:defRPr/>
            </a:pPr>
            <a:r>
              <a:rPr lang="en-US" dirty="0" smtClean="0"/>
              <a:t>Is your patient truly ready to change</a:t>
            </a:r>
            <a:r>
              <a:rPr lang="en-US" u="sng" dirty="0" smtClean="0"/>
              <a:t>?  </a:t>
            </a:r>
            <a:r>
              <a:rPr lang="en-US" sz="3200" u="sng" dirty="0" smtClean="0"/>
              <a:t>Most are unsure re:  change … they need to prepare first!</a:t>
            </a:r>
          </a:p>
        </p:txBody>
      </p:sp>
      <p:graphicFrame>
        <p:nvGraphicFramePr>
          <p:cNvPr id="4" name="Content Placeholder 3"/>
          <p:cNvGraphicFramePr>
            <a:graphicFrameLocks noGrp="1"/>
          </p:cNvGraphicFramePr>
          <p:nvPr>
            <p:ph idx="1"/>
            <p:extLst/>
          </p:nvPr>
        </p:nvGraphicFramePr>
        <p:xfrm>
          <a:off x="457200" y="2209800"/>
          <a:ext cx="800735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2" name="Action Button: Custom 4">
            <a:hlinkClick r:id="" action="ppaction://noaction" highlightClick="1"/>
          </p:cNvPr>
          <p:cNvSpPr>
            <a:spLocks noChangeArrowheads="1"/>
          </p:cNvSpPr>
          <p:nvPr/>
        </p:nvSpPr>
        <p:spPr bwMode="auto">
          <a:xfrm>
            <a:off x="10134600" y="3733800"/>
            <a:ext cx="1042988" cy="1042988"/>
          </a:xfrm>
          <a:prstGeom prst="actionButtonBlank">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Tree>
    <p:custDataLst>
      <p:tags r:id="rId1"/>
    </p:custDataLst>
    <p:extLst>
      <p:ext uri="{BB962C8B-B14F-4D97-AF65-F5344CB8AC3E}">
        <p14:creationId xmlns:p14="http://schemas.microsoft.com/office/powerpoint/2010/main" val="297454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ppt_x</p:attrName>
                                        </p:attrNameLst>
                                      </p:cBhvr>
                                      <p:tavLst>
                                        <p:tav tm="0">
                                          <p:val>
                                            <p:strVal val="#ppt_x"/>
                                          </p:val>
                                        </p:tav>
                                        <p:tav tm="100000">
                                          <p:val>
                                            <p:strVal val="#ppt_x"/>
                                          </p:val>
                                        </p:tav>
                                      </p:tavLst>
                                    </p:anim>
                                    <p:anim calcmode="lin" valueType="num">
                                      <p:cBhvr>
                                        <p:cTn id="15" dur="1800" decel="100000" fill="hold"/>
                                        <p:tgtEl>
                                          <p:spTgt spid="2"/>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066800"/>
          </a:xfrm>
        </p:spPr>
        <p:txBody>
          <a:bodyPr>
            <a:normAutofit fontScale="90000"/>
          </a:bodyPr>
          <a:lstStyle/>
          <a:p>
            <a:pPr>
              <a:defRPr/>
            </a:pPr>
            <a:r>
              <a:rPr lang="en-US" sz="4000" u="sng" dirty="0" smtClean="0"/>
              <a:t>Yellow= Ambivalence</a:t>
            </a:r>
            <a:r>
              <a:rPr lang="en-US" sz="4000" dirty="0" smtClean="0"/>
              <a:t>-  </a:t>
            </a:r>
            <a:br>
              <a:rPr lang="en-US" sz="4000" dirty="0" smtClean="0"/>
            </a:br>
            <a:r>
              <a:rPr lang="en-US" sz="4000" dirty="0" smtClean="0"/>
              <a:t>concentrate  energy  here!</a:t>
            </a:r>
          </a:p>
        </p:txBody>
      </p:sp>
      <p:pic>
        <p:nvPicPr>
          <p:cNvPr id="28675" name="Content Placeholder 3" descr="traffic_light_-_caution.gif"/>
          <p:cNvPicPr>
            <a:picLocks noGrp="1" noChangeAspect="1"/>
          </p:cNvPicPr>
          <p:nvPr>
            <p:ph idx="1"/>
          </p:nvPr>
        </p:nvPicPr>
        <p:blipFill>
          <a:blip r:embed="rId3">
            <a:extLst>
              <a:ext uri="{28A0092B-C50C-407E-A947-70E740481C1C}">
                <a14:useLocalDpi xmlns:a14="http://schemas.microsoft.com/office/drawing/2010/main" val="0"/>
              </a:ext>
            </a:extLst>
          </a:blip>
          <a:srcRect l="-70282" r="-70282"/>
          <a:stretch>
            <a:fillRect/>
          </a:stretch>
        </p:blipFill>
        <p:spPr>
          <a:xfrm>
            <a:off x="838200" y="1905000"/>
            <a:ext cx="7239000" cy="4191000"/>
          </a:xfrm>
        </p:spPr>
      </p:pic>
    </p:spTree>
    <p:custDataLst>
      <p:tags r:id="rId1"/>
    </p:custDataLst>
    <p:extLst>
      <p:ext uri="{BB962C8B-B14F-4D97-AF65-F5344CB8AC3E}">
        <p14:creationId xmlns:p14="http://schemas.microsoft.com/office/powerpoint/2010/main" val="349452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defRPr/>
            </a:pPr>
            <a:r>
              <a:rPr lang="en-US" u="sng" dirty="0" smtClean="0"/>
              <a:t>Explore Ambivalence</a:t>
            </a:r>
            <a:r>
              <a:rPr lang="en-US" dirty="0" smtClean="0"/>
              <a:t> </a:t>
            </a:r>
          </a:p>
        </p:txBody>
      </p:sp>
      <p:sp>
        <p:nvSpPr>
          <p:cNvPr id="3" name="Content Placeholder 2"/>
          <p:cNvSpPr>
            <a:spLocks noGrp="1"/>
          </p:cNvSpPr>
          <p:nvPr>
            <p:ph idx="1"/>
          </p:nvPr>
        </p:nvSpPr>
        <p:spPr/>
        <p:txBody>
          <a:bodyPr>
            <a:normAutofit lnSpcReduction="10000"/>
          </a:bodyPr>
          <a:lstStyle/>
          <a:p>
            <a:pPr eaLnBrk="1" hangingPunct="1">
              <a:buFont typeface="Wingdings" charset="2"/>
              <a:buBlip>
                <a:blip r:embed="rId3"/>
              </a:buBlip>
              <a:defRPr/>
            </a:pPr>
            <a:r>
              <a:rPr lang="en-US" u="sng" dirty="0" smtClean="0"/>
              <a:t> Ask questions to help the pt. see pros and cons of the issue</a:t>
            </a:r>
          </a:p>
          <a:p>
            <a:pPr lvl="1" eaLnBrk="1" hangingPunct="1">
              <a:buFont typeface="Wingdings" charset="2"/>
              <a:buBlip>
                <a:blip r:embed="rId4"/>
              </a:buBlip>
              <a:defRPr/>
            </a:pPr>
            <a:r>
              <a:rPr lang="en-US" dirty="0" smtClean="0"/>
              <a:t>Why keep things the same? (disadvantages)</a:t>
            </a:r>
          </a:p>
          <a:p>
            <a:pPr lvl="1" eaLnBrk="1" hangingPunct="1">
              <a:buFont typeface="Wingdings" charset="2"/>
              <a:buBlip>
                <a:blip r:embed="rId4"/>
              </a:buBlip>
              <a:defRPr/>
            </a:pPr>
            <a:r>
              <a:rPr lang="en-US" dirty="0" smtClean="0"/>
              <a:t>Why change things? (advantages)</a:t>
            </a:r>
          </a:p>
          <a:p>
            <a:pPr lvl="1" eaLnBrk="1" hangingPunct="1">
              <a:buFont typeface="Wingdings" charset="2"/>
              <a:buBlip>
                <a:blip r:embed="rId4"/>
              </a:buBlip>
              <a:defRPr/>
            </a:pPr>
            <a:r>
              <a:rPr lang="en-US" dirty="0" smtClean="0"/>
              <a:t>{Where does this (your decision) leave you}</a:t>
            </a:r>
          </a:p>
          <a:p>
            <a:pPr marL="274320" lvl="1" indent="0" eaLnBrk="1" hangingPunct="1">
              <a:buNone/>
              <a:defRPr/>
            </a:pPr>
            <a:endParaRPr lang="en-US" dirty="0" smtClean="0"/>
          </a:p>
          <a:p>
            <a:pPr lvl="1" eaLnBrk="1" hangingPunct="1">
              <a:buFont typeface="Wingdings" charset="2"/>
              <a:buBlip>
                <a:blip r:embed="rId4"/>
              </a:buBlip>
              <a:defRPr/>
            </a:pPr>
            <a:r>
              <a:rPr lang="en-US" u="sng" dirty="0" smtClean="0"/>
              <a:t>Summarizing </a:t>
            </a:r>
            <a:r>
              <a:rPr lang="en-US" u="sng" dirty="0" smtClean="0">
                <a:solidFill>
                  <a:schemeClr val="tx2">
                    <a:lumMod val="50000"/>
                  </a:schemeClr>
                </a:solidFill>
              </a:rPr>
              <a:t>Ambivalence</a:t>
            </a:r>
            <a:r>
              <a:rPr lang="en-US" dirty="0" smtClean="0">
                <a:solidFill>
                  <a:schemeClr val="tx2">
                    <a:lumMod val="50000"/>
                  </a:schemeClr>
                </a:solidFill>
              </a:rPr>
              <a:t>:</a:t>
            </a:r>
            <a:r>
              <a:rPr lang="en-US" dirty="0" smtClean="0"/>
              <a:t> </a:t>
            </a:r>
          </a:p>
          <a:p>
            <a:pPr lvl="2">
              <a:defRPr/>
            </a:pPr>
            <a:r>
              <a:rPr lang="en-US" sz="2800" dirty="0" smtClean="0"/>
              <a:t>Begin with reasons for maintaining the status quo,</a:t>
            </a:r>
          </a:p>
          <a:p>
            <a:pPr lvl="2">
              <a:defRPr/>
            </a:pPr>
            <a:r>
              <a:rPr lang="en-US" sz="2800" dirty="0" smtClean="0"/>
              <a:t> give options, </a:t>
            </a:r>
          </a:p>
          <a:p>
            <a:pPr lvl="2">
              <a:defRPr/>
            </a:pPr>
            <a:r>
              <a:rPr lang="en-US" sz="2800" dirty="0" smtClean="0"/>
              <a:t>end with +++ reasons for making a change.</a:t>
            </a:r>
          </a:p>
          <a:p>
            <a:pPr lvl="1">
              <a:buFont typeface="Wingdings" charset="2"/>
              <a:buBlip>
                <a:blip r:embed="rId3"/>
              </a:buBlip>
              <a:defRPr/>
            </a:pPr>
            <a:endParaRPr lang="en-US" sz="3200" dirty="0" smtClean="0"/>
          </a:p>
        </p:txBody>
      </p:sp>
      <p:sp>
        <p:nvSpPr>
          <p:cNvPr id="4" name="5-Point Star 3"/>
          <p:cNvSpPr/>
          <p:nvPr/>
        </p:nvSpPr>
        <p:spPr bwMode="auto">
          <a:xfrm>
            <a:off x="7848600" y="304800"/>
            <a:ext cx="914400" cy="914400"/>
          </a:xfrm>
          <a:prstGeom prst="star5">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en-US">
              <a:latin typeface="Arial" charset="0"/>
              <a:ea typeface="+mn-ea"/>
            </a:endParaRPr>
          </a:p>
        </p:txBody>
      </p:sp>
    </p:spTree>
    <p:custDataLst>
      <p:tags r:id="rId1"/>
    </p:custDataLst>
    <p:extLst>
      <p:ext uri="{BB962C8B-B14F-4D97-AF65-F5344CB8AC3E}">
        <p14:creationId xmlns:p14="http://schemas.microsoft.com/office/powerpoint/2010/main" val="223991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chor="ctr">
            <a:normAutofit fontScale="90000"/>
          </a:bodyPr>
          <a:lstStyle/>
          <a:p>
            <a:r>
              <a:rPr lang="en-US" dirty="0" smtClean="0"/>
              <a:t>Breaking barriers with Better Approaches~</a:t>
            </a:r>
            <a:endParaRPr lang="en-US" dirty="0"/>
          </a:p>
        </p:txBody>
      </p:sp>
      <p:sp>
        <p:nvSpPr>
          <p:cNvPr id="3" name="Content Placeholder 2"/>
          <p:cNvSpPr>
            <a:spLocks noGrp="1"/>
          </p:cNvSpPr>
          <p:nvPr>
            <p:ph idx="1"/>
          </p:nvPr>
        </p:nvSpPr>
        <p:spPr>
          <a:xfrm>
            <a:off x="457200" y="1600200"/>
            <a:ext cx="8229600" cy="4937760"/>
          </a:xfrm>
        </p:spPr>
        <p:txBody>
          <a:bodyPr>
            <a:normAutofit/>
          </a:bodyPr>
          <a:lstStyle/>
          <a:p>
            <a:pPr marL="514350" indent="-514350">
              <a:buFont typeface="+mj-lt"/>
              <a:buAutoNum type="arabicPeriod"/>
            </a:pPr>
            <a:r>
              <a:rPr lang="en-US" sz="2800" dirty="0" smtClean="0"/>
              <a:t>Speak up to/with Pt; have a conversation about </a:t>
            </a:r>
            <a:r>
              <a:rPr lang="en-US" sz="2800" b="1" dirty="0" smtClean="0">
                <a:solidFill>
                  <a:srgbClr val="FF0000"/>
                </a:solidFill>
              </a:rPr>
              <a:t>their</a:t>
            </a:r>
            <a:r>
              <a:rPr lang="en-US" sz="2800" dirty="0" smtClean="0"/>
              <a:t> DDS (&gt;3), what’s really bothering them…</a:t>
            </a:r>
          </a:p>
          <a:p>
            <a:pPr marL="761238" lvl="1" indent="-514350">
              <a:buNone/>
            </a:pPr>
            <a:r>
              <a:rPr lang="en-US" sz="2000" dirty="0" smtClean="0"/>
              <a:t>	</a:t>
            </a:r>
            <a:endParaRPr lang="en-US" sz="1600" dirty="0" smtClean="0">
              <a:solidFill>
                <a:schemeClr val="accent6"/>
              </a:solidFill>
            </a:endParaRPr>
          </a:p>
          <a:p>
            <a:pPr marL="514350" indent="-514350">
              <a:buFont typeface="+mj-lt"/>
              <a:buAutoNum type="arabicPeriod"/>
            </a:pPr>
            <a:r>
              <a:rPr lang="en-US" sz="2800" b="1" dirty="0" smtClean="0"/>
              <a:t>Set Appropriate Goals with the Patient!!! Small, 	discreet, </a:t>
            </a:r>
            <a:r>
              <a:rPr lang="en-US" sz="2800" b="1" dirty="0" smtClean="0">
                <a:solidFill>
                  <a:srgbClr val="FF0000"/>
                </a:solidFill>
              </a:rPr>
              <a:t>WRITTEN.</a:t>
            </a:r>
          </a:p>
          <a:p>
            <a:pPr marL="514350" indent="-514350">
              <a:buFont typeface="+mj-lt"/>
              <a:buAutoNum type="arabicPeriod"/>
            </a:pPr>
            <a:endParaRPr lang="en-US" sz="2000" b="1" dirty="0" smtClean="0"/>
          </a:p>
          <a:p>
            <a:pPr marL="514350" indent="-514350">
              <a:buFont typeface="+mj-lt"/>
              <a:buAutoNum type="arabicPeriod"/>
            </a:pPr>
            <a:r>
              <a:rPr lang="en-US" sz="2800" b="1" dirty="0" smtClean="0"/>
              <a:t>Be mindful, </a:t>
            </a:r>
          </a:p>
          <a:p>
            <a:pPr marL="761238" lvl="1" indent="-514350"/>
            <a:r>
              <a:rPr lang="en-US" sz="2000" b="1" dirty="0" smtClean="0"/>
              <a:t>hear the “mundane”-but important,</a:t>
            </a:r>
          </a:p>
          <a:p>
            <a:pPr marL="761238" lvl="1" indent="-514350"/>
            <a:r>
              <a:rPr lang="en-US" sz="2000" b="1" dirty="0" smtClean="0"/>
              <a:t>Be </a:t>
            </a:r>
            <a:r>
              <a:rPr lang="en-US" sz="2000" b="1" dirty="0" smtClean="0">
                <a:solidFill>
                  <a:srgbClr val="FF0000"/>
                </a:solidFill>
              </a:rPr>
              <a:t>careful</a:t>
            </a:r>
            <a:r>
              <a:rPr lang="en-US" sz="2000" b="1" dirty="0" smtClean="0"/>
              <a:t> about the goal set- do not rush to the “dramatic goal”.</a:t>
            </a:r>
          </a:p>
          <a:p>
            <a:pPr marL="761238" lvl="1" indent="-514350"/>
            <a:r>
              <a:rPr lang="en-US" sz="2000" b="1" dirty="0" smtClean="0"/>
              <a:t>Use your expertise to guide in the right direction</a:t>
            </a:r>
          </a:p>
          <a:p>
            <a:pPr marL="761238" lvl="1" indent="-514350"/>
            <a:r>
              <a:rPr lang="en-US" sz="2000" b="1" dirty="0" smtClean="0"/>
              <a:t>Be aware of where you are meeting- giving “more” than the patient?</a:t>
            </a:r>
          </a:p>
          <a:p>
            <a:pPr marL="514350" indent="-514350">
              <a:buFont typeface="+mj-lt"/>
              <a:buAutoNum type="arabicPeriod"/>
            </a:pPr>
            <a:endParaRPr lang="en-US" sz="2800" b="1" dirty="0" smtClean="0"/>
          </a:p>
          <a:p>
            <a:endParaRPr lang="en-US" dirty="0"/>
          </a:p>
        </p:txBody>
      </p:sp>
    </p:spTree>
    <p:custDataLst>
      <p:tags r:id="rId1"/>
    </p:custDataLst>
    <p:extLst>
      <p:ext uri="{BB962C8B-B14F-4D97-AF65-F5344CB8AC3E}">
        <p14:creationId xmlns:p14="http://schemas.microsoft.com/office/powerpoint/2010/main" val="382924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0" name="Rectangle 2"/>
          <p:cNvSpPr>
            <a:spLocks noGrp="1" noRot="1" noChangeArrowheads="1"/>
          </p:cNvSpPr>
          <p:nvPr>
            <p:ph type="title"/>
          </p:nvPr>
        </p:nvSpPr>
        <p:spPr>
          <a:xfrm>
            <a:off x="381000" y="228600"/>
            <a:ext cx="8534400" cy="1219200"/>
          </a:xfrm>
        </p:spPr>
        <p:txBody>
          <a:bodyPr anchor="ctr">
            <a:normAutofit fontScale="90000"/>
          </a:bodyPr>
          <a:lstStyle/>
          <a:p>
            <a:pPr eaLnBrk="1" hangingPunct="1">
              <a:defRPr/>
            </a:pPr>
            <a:r>
              <a:rPr lang="en-US" dirty="0" smtClean="0"/>
              <a:t>Pt. Centered Motivational COUNSELING: </a:t>
            </a:r>
          </a:p>
        </p:txBody>
      </p:sp>
      <p:sp>
        <p:nvSpPr>
          <p:cNvPr id="227331" name="Rectangle 3"/>
          <p:cNvSpPr>
            <a:spLocks noGrp="1" noRot="1" noChangeArrowheads="1"/>
          </p:cNvSpPr>
          <p:nvPr>
            <p:ph type="body" idx="1"/>
          </p:nvPr>
        </p:nvSpPr>
        <p:spPr>
          <a:xfrm>
            <a:off x="533400" y="1676400"/>
            <a:ext cx="8305800" cy="4953000"/>
          </a:xfrm>
        </p:spPr>
        <p:txBody>
          <a:bodyPr/>
          <a:lstStyle/>
          <a:p>
            <a:pPr algn="just" eaLnBrk="1" hangingPunct="1">
              <a:buFont typeface="Wingdings" charset="2"/>
              <a:buNone/>
              <a:defRPr/>
            </a:pPr>
            <a:r>
              <a:rPr lang="en-US" b="1" dirty="0" smtClean="0"/>
              <a:t>~</a:t>
            </a:r>
            <a:r>
              <a:rPr lang="en-US" sz="2400" b="1" dirty="0" smtClean="0"/>
              <a:t>Helping patients explore and resolve their </a:t>
            </a:r>
            <a:r>
              <a:rPr lang="en-US" sz="2400" b="1" dirty="0" smtClean="0">
                <a:solidFill>
                  <a:srgbClr val="FF0000"/>
                </a:solidFill>
              </a:rPr>
              <a:t>ambivalence</a:t>
            </a:r>
            <a:r>
              <a:rPr lang="en-US" sz="2400" b="1" dirty="0" smtClean="0"/>
              <a:t> about change.</a:t>
            </a:r>
          </a:p>
          <a:p>
            <a:pPr algn="just" eaLnBrk="1" hangingPunct="1">
              <a:buFont typeface="Wingdings" charset="2"/>
              <a:buNone/>
              <a:defRPr/>
            </a:pPr>
            <a:endParaRPr lang="en-US" sz="2400" b="1" dirty="0" smtClean="0"/>
          </a:p>
          <a:p>
            <a:pPr algn="just" eaLnBrk="1" hangingPunct="1">
              <a:buFont typeface="Wingdings" charset="2"/>
              <a:buNone/>
              <a:defRPr/>
            </a:pPr>
            <a:r>
              <a:rPr lang="en-US" sz="2400" b="1" dirty="0" smtClean="0"/>
              <a:t>~Central Task: Examine/ resolve </a:t>
            </a:r>
            <a:r>
              <a:rPr lang="en-US" sz="2400" b="1" dirty="0" smtClean="0">
                <a:solidFill>
                  <a:srgbClr val="FF0000"/>
                </a:solidFill>
              </a:rPr>
              <a:t>ambivalence</a:t>
            </a:r>
          </a:p>
          <a:p>
            <a:pPr algn="just" eaLnBrk="1" hangingPunct="1">
              <a:buFont typeface="Wingdings" charset="2"/>
              <a:buNone/>
              <a:defRPr/>
            </a:pPr>
            <a:endParaRPr lang="en-US" sz="2400" b="1" dirty="0" smtClean="0"/>
          </a:p>
          <a:p>
            <a:pPr algn="just" eaLnBrk="1" hangingPunct="1">
              <a:buFont typeface="Wingdings" charset="2"/>
              <a:buNone/>
              <a:defRPr/>
            </a:pPr>
            <a:r>
              <a:rPr lang="en-US" sz="2400" b="1" dirty="0" smtClean="0"/>
              <a:t>~Help </a:t>
            </a:r>
            <a:r>
              <a:rPr lang="en-US" sz="2400" b="1" dirty="0" err="1" smtClean="0"/>
              <a:t>pt</a:t>
            </a:r>
            <a:r>
              <a:rPr lang="en-US" sz="2400" b="1" dirty="0" smtClean="0"/>
              <a:t> do as much </a:t>
            </a:r>
            <a:r>
              <a:rPr lang="en-US" sz="2400" b="1" dirty="0" smtClean="0">
                <a:solidFill>
                  <a:schemeClr val="accent1">
                    <a:lumMod val="50000"/>
                  </a:schemeClr>
                </a:solidFill>
              </a:rPr>
              <a:t>“Change Talk” </a:t>
            </a:r>
            <a:r>
              <a:rPr lang="en-US" sz="2400" b="1" dirty="0" smtClean="0"/>
              <a:t>as possible</a:t>
            </a:r>
          </a:p>
          <a:p>
            <a:pPr algn="just" eaLnBrk="1" hangingPunct="1">
              <a:buFont typeface="Wingdings" charset="2"/>
              <a:buNone/>
              <a:defRPr/>
            </a:pPr>
            <a:endParaRPr lang="en-US" sz="2400" b="1" dirty="0" smtClean="0">
              <a:solidFill>
                <a:srgbClr val="FFFF00"/>
              </a:solidFill>
            </a:endParaRPr>
          </a:p>
          <a:p>
            <a:pPr algn="just" eaLnBrk="1" hangingPunct="1">
              <a:buFont typeface="Wingdings" charset="2"/>
              <a:buNone/>
              <a:defRPr/>
            </a:pPr>
            <a:r>
              <a:rPr lang="en-US" sz="2400" b="1" dirty="0" smtClean="0">
                <a:solidFill>
                  <a:schemeClr val="accent1">
                    <a:lumMod val="50000"/>
                  </a:schemeClr>
                </a:solidFill>
              </a:rPr>
              <a:t>~“</a:t>
            </a:r>
            <a:r>
              <a:rPr lang="en-US" sz="2400" b="1" u="sng" dirty="0" smtClean="0">
                <a:solidFill>
                  <a:schemeClr val="accent1">
                    <a:lumMod val="50000"/>
                  </a:schemeClr>
                </a:solidFill>
              </a:rPr>
              <a:t>Change Talk</a:t>
            </a:r>
            <a:r>
              <a:rPr lang="en-US" sz="2400" b="1" dirty="0" smtClean="0">
                <a:solidFill>
                  <a:schemeClr val="accent1">
                    <a:lumMod val="50000"/>
                  </a:schemeClr>
                </a:solidFill>
              </a:rPr>
              <a:t>”= in favor of change</a:t>
            </a:r>
          </a:p>
          <a:p>
            <a:pPr algn="just" eaLnBrk="1" hangingPunct="1">
              <a:buFont typeface="Wingdings" charset="2"/>
              <a:buNone/>
              <a:defRPr/>
            </a:pPr>
            <a:r>
              <a:rPr lang="en-US" sz="2400" b="1" dirty="0" smtClean="0">
                <a:solidFill>
                  <a:schemeClr val="accent1">
                    <a:lumMod val="50000"/>
                  </a:schemeClr>
                </a:solidFill>
              </a:rPr>
              <a:t>~“</a:t>
            </a:r>
            <a:r>
              <a:rPr lang="en-US" sz="2400" b="1" u="sng" dirty="0" smtClean="0">
                <a:solidFill>
                  <a:schemeClr val="accent1">
                    <a:lumMod val="50000"/>
                  </a:schemeClr>
                </a:solidFill>
              </a:rPr>
              <a:t>Status Quo Talk</a:t>
            </a:r>
            <a:r>
              <a:rPr lang="en-US" sz="2400" b="1" dirty="0" smtClean="0">
                <a:solidFill>
                  <a:schemeClr val="accent1">
                    <a:lumMod val="50000"/>
                  </a:schemeClr>
                </a:solidFill>
              </a:rPr>
              <a:t>”=</a:t>
            </a:r>
            <a:r>
              <a:rPr lang="en-US" sz="2400" b="1" dirty="0" smtClean="0"/>
              <a:t>maintain Status</a:t>
            </a:r>
            <a:r>
              <a:rPr lang="en-US" b="1" dirty="0" smtClean="0"/>
              <a:t> </a:t>
            </a:r>
            <a:r>
              <a:rPr lang="en-US" sz="2400" b="1" dirty="0" smtClean="0"/>
              <a:t>Quo</a:t>
            </a:r>
          </a:p>
          <a:p>
            <a:pPr algn="ctr" eaLnBrk="1" hangingPunct="1">
              <a:buFont typeface="Wingdings" charset="2"/>
              <a:buNone/>
              <a:defRPr/>
            </a:pPr>
            <a:endParaRPr lang="en-US" b="1" dirty="0" smtClean="0"/>
          </a:p>
          <a:p>
            <a:pPr algn="ctr" eaLnBrk="1" hangingPunct="1">
              <a:buFont typeface="Wingdings" charset="2"/>
              <a:buNone/>
              <a:defRPr/>
            </a:pPr>
            <a:endParaRPr lang="en-US" b="1" dirty="0" smtClean="0"/>
          </a:p>
        </p:txBody>
      </p:sp>
    </p:spTree>
    <p:custDataLst>
      <p:tags r:id="rId1"/>
    </p:custDataLst>
    <p:extLst>
      <p:ext uri="{BB962C8B-B14F-4D97-AF65-F5344CB8AC3E}">
        <p14:creationId xmlns:p14="http://schemas.microsoft.com/office/powerpoint/2010/main" val="47574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7331">
                                            <p:txEl>
                                              <p:pRg st="0" end="0"/>
                                            </p:txEl>
                                          </p:spTgt>
                                        </p:tgtEl>
                                        <p:attrNameLst>
                                          <p:attrName>style.visibility</p:attrName>
                                        </p:attrNameLst>
                                      </p:cBhvr>
                                      <p:to>
                                        <p:strVal val="visible"/>
                                      </p:to>
                                    </p:set>
                                    <p:animEffect transition="in" filter="barn(inVertical)">
                                      <p:cBhvr>
                                        <p:cTn id="7" dur="500"/>
                                        <p:tgtEl>
                                          <p:spTgt spid="2273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7331">
                                            <p:txEl>
                                              <p:pRg st="2" end="2"/>
                                            </p:txEl>
                                          </p:spTgt>
                                        </p:tgtEl>
                                        <p:attrNameLst>
                                          <p:attrName>style.visibility</p:attrName>
                                        </p:attrNameLst>
                                      </p:cBhvr>
                                      <p:to>
                                        <p:strVal val="visible"/>
                                      </p:to>
                                    </p:set>
                                    <p:animEffect transition="in" filter="barn(inVertical)">
                                      <p:cBhvr>
                                        <p:cTn id="12" dur="500"/>
                                        <p:tgtEl>
                                          <p:spTgt spid="22733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7331">
                                            <p:txEl>
                                              <p:pRg st="4" end="4"/>
                                            </p:txEl>
                                          </p:spTgt>
                                        </p:tgtEl>
                                        <p:attrNameLst>
                                          <p:attrName>style.visibility</p:attrName>
                                        </p:attrNameLst>
                                      </p:cBhvr>
                                      <p:to>
                                        <p:strVal val="visible"/>
                                      </p:to>
                                    </p:set>
                                    <p:animEffect transition="in" filter="barn(inVertical)">
                                      <p:cBhvr>
                                        <p:cTn id="17" dur="500"/>
                                        <p:tgtEl>
                                          <p:spTgt spid="22733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7331">
                                            <p:txEl>
                                              <p:pRg st="6" end="6"/>
                                            </p:txEl>
                                          </p:spTgt>
                                        </p:tgtEl>
                                        <p:attrNameLst>
                                          <p:attrName>style.visibility</p:attrName>
                                        </p:attrNameLst>
                                      </p:cBhvr>
                                      <p:to>
                                        <p:strVal val="visible"/>
                                      </p:to>
                                    </p:set>
                                    <p:animEffect transition="in" filter="barn(inVertical)">
                                      <p:cBhvr>
                                        <p:cTn id="22" dur="500"/>
                                        <p:tgtEl>
                                          <p:spTgt spid="22733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7331">
                                            <p:txEl>
                                              <p:pRg st="7" end="7"/>
                                            </p:txEl>
                                          </p:spTgt>
                                        </p:tgtEl>
                                        <p:attrNameLst>
                                          <p:attrName>style.visibility</p:attrName>
                                        </p:attrNameLst>
                                      </p:cBhvr>
                                      <p:to>
                                        <p:strVal val="visible"/>
                                      </p:to>
                                    </p:set>
                                    <p:animEffect transition="in" filter="barn(inVertical)">
                                      <p:cBhvr>
                                        <p:cTn id="27" dur="500"/>
                                        <p:tgtEl>
                                          <p:spTgt spid="2273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build="p" bldLvl="4"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4194" name="Rectangle 2"/>
          <p:cNvSpPr>
            <a:spLocks noGrp="1" noRot="1" noChangeArrowheads="1"/>
          </p:cNvSpPr>
          <p:nvPr>
            <p:ph type="title"/>
          </p:nvPr>
        </p:nvSpPr>
        <p:spPr>
          <a:xfrm>
            <a:off x="431515" y="152400"/>
            <a:ext cx="8229600" cy="1158240"/>
          </a:xfrm>
        </p:spPr>
        <p:txBody>
          <a:bodyPr>
            <a:normAutofit fontScale="90000"/>
          </a:bodyPr>
          <a:lstStyle/>
          <a:p>
            <a:pPr eaLnBrk="1" hangingPunct="1">
              <a:defRPr/>
            </a:pPr>
            <a:r>
              <a:rPr lang="en-US" sz="4000" dirty="0" smtClean="0"/>
              <a:t>Recycle/ relapse  (being stuck</a:t>
            </a:r>
            <a:r>
              <a:rPr lang="en-US" sz="4000" dirty="0" smtClean="0">
                <a:solidFill>
                  <a:srgbClr val="FF0000"/>
                </a:solidFill>
              </a:rPr>
              <a:t>*</a:t>
            </a:r>
            <a:r>
              <a:rPr lang="en-US" sz="4000" dirty="0" smtClean="0">
                <a:solidFill>
                  <a:srgbClr val="FFCC66"/>
                </a:solidFill>
              </a:rPr>
              <a:t>) </a:t>
            </a:r>
            <a:br>
              <a:rPr lang="en-US" sz="4000" dirty="0" smtClean="0">
                <a:solidFill>
                  <a:srgbClr val="FFCC66"/>
                </a:solidFill>
              </a:rPr>
            </a:br>
            <a:r>
              <a:rPr lang="en-US" sz="4000" dirty="0" smtClean="0">
                <a:solidFill>
                  <a:schemeClr val="tx1"/>
                </a:solidFill>
              </a:rPr>
              <a:t>is part of the cycl</a:t>
            </a:r>
            <a:r>
              <a:rPr lang="en-US" sz="3600" dirty="0" smtClean="0">
                <a:solidFill>
                  <a:schemeClr val="tx1"/>
                </a:solidFill>
              </a:rPr>
              <a:t>e!</a:t>
            </a:r>
          </a:p>
        </p:txBody>
      </p:sp>
      <p:sp>
        <p:nvSpPr>
          <p:cNvPr id="264195" name="Rectangle 3"/>
          <p:cNvSpPr>
            <a:spLocks noGrp="1" noRot="1" noChangeArrowheads="1"/>
          </p:cNvSpPr>
          <p:nvPr>
            <p:ph type="body" idx="1"/>
          </p:nvPr>
        </p:nvSpPr>
        <p:spPr>
          <a:xfrm>
            <a:off x="457200" y="1310640"/>
            <a:ext cx="8229600" cy="4937760"/>
          </a:xfrm>
        </p:spPr>
        <p:txBody>
          <a:bodyPr>
            <a:normAutofit/>
          </a:bodyPr>
          <a:lstStyle/>
          <a:p>
            <a:pPr>
              <a:defRPr/>
            </a:pPr>
            <a:r>
              <a:rPr lang="en-US" sz="3600" dirty="0" smtClean="0"/>
              <a:t>Realistic...</a:t>
            </a:r>
          </a:p>
          <a:p>
            <a:pPr>
              <a:defRPr/>
            </a:pPr>
            <a:r>
              <a:rPr lang="en-US" sz="3600" dirty="0" smtClean="0"/>
              <a:t>Acceptable...</a:t>
            </a:r>
          </a:p>
          <a:p>
            <a:pPr>
              <a:defRPr/>
            </a:pPr>
            <a:r>
              <a:rPr lang="en-US" sz="3600" dirty="0" smtClean="0"/>
              <a:t>To be expected...</a:t>
            </a:r>
          </a:p>
          <a:p>
            <a:pPr>
              <a:defRPr/>
            </a:pPr>
            <a:r>
              <a:rPr lang="en-US" sz="3600" b="1" i="1" dirty="0" smtClean="0"/>
              <a:t>To be prepared for…and talked about… </a:t>
            </a:r>
            <a:br>
              <a:rPr lang="en-US" sz="3600" b="1" i="1" dirty="0" smtClean="0"/>
            </a:br>
            <a:r>
              <a:rPr lang="en-US" sz="3600" b="1" i="1" dirty="0" smtClean="0"/>
              <a:t>“a contingency plan”.</a:t>
            </a:r>
          </a:p>
          <a:p>
            <a:pPr>
              <a:defRPr/>
            </a:pPr>
            <a:r>
              <a:rPr lang="en-US" sz="3600" dirty="0" smtClean="0"/>
              <a:t>Surmountable ( with preparation!)</a:t>
            </a:r>
          </a:p>
          <a:p>
            <a:pPr>
              <a:defRPr/>
            </a:pPr>
            <a:r>
              <a:rPr lang="en-US" sz="3600" dirty="0" smtClean="0"/>
              <a:t>Reframe (+resources)</a:t>
            </a:r>
          </a:p>
        </p:txBody>
      </p:sp>
    </p:spTree>
    <p:custDataLst>
      <p:tags r:id="rId1"/>
    </p:custDataLst>
    <p:extLst>
      <p:ext uri="{BB962C8B-B14F-4D97-AF65-F5344CB8AC3E}">
        <p14:creationId xmlns:p14="http://schemas.microsoft.com/office/powerpoint/2010/main" val="94746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64195">
                                            <p:txEl>
                                              <p:pRg st="0" end="0"/>
                                            </p:txEl>
                                          </p:spTgt>
                                        </p:tgtEl>
                                        <p:attrNameLst>
                                          <p:attrName>style.visibility</p:attrName>
                                        </p:attrNameLst>
                                      </p:cBhvr>
                                      <p:to>
                                        <p:strVal val="visible"/>
                                      </p:to>
                                    </p:set>
                                    <p:animEffect transition="in" filter="barn(inHorizontal)">
                                      <p:cBhvr>
                                        <p:cTn id="7" dur="500"/>
                                        <p:tgtEl>
                                          <p:spTgt spid="2641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64195">
                                            <p:txEl>
                                              <p:pRg st="1" end="1"/>
                                            </p:txEl>
                                          </p:spTgt>
                                        </p:tgtEl>
                                        <p:attrNameLst>
                                          <p:attrName>style.visibility</p:attrName>
                                        </p:attrNameLst>
                                      </p:cBhvr>
                                      <p:to>
                                        <p:strVal val="visible"/>
                                      </p:to>
                                    </p:set>
                                    <p:animEffect transition="in" filter="barn(inHorizontal)">
                                      <p:cBhvr>
                                        <p:cTn id="12" dur="500"/>
                                        <p:tgtEl>
                                          <p:spTgt spid="2641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264195">
                                            <p:txEl>
                                              <p:pRg st="2" end="2"/>
                                            </p:txEl>
                                          </p:spTgt>
                                        </p:tgtEl>
                                        <p:attrNameLst>
                                          <p:attrName>style.visibility</p:attrName>
                                        </p:attrNameLst>
                                      </p:cBhvr>
                                      <p:to>
                                        <p:strVal val="visible"/>
                                      </p:to>
                                    </p:set>
                                    <p:animEffect transition="in" filter="barn(inHorizontal)">
                                      <p:cBhvr>
                                        <p:cTn id="17" dur="500"/>
                                        <p:tgtEl>
                                          <p:spTgt spid="2641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264195">
                                            <p:txEl>
                                              <p:pRg st="3" end="3"/>
                                            </p:txEl>
                                          </p:spTgt>
                                        </p:tgtEl>
                                        <p:attrNameLst>
                                          <p:attrName>style.visibility</p:attrName>
                                        </p:attrNameLst>
                                      </p:cBhvr>
                                      <p:to>
                                        <p:strVal val="visible"/>
                                      </p:to>
                                    </p:set>
                                    <p:animEffect transition="in" filter="barn(inHorizontal)">
                                      <p:cBhvr>
                                        <p:cTn id="22" dur="500"/>
                                        <p:tgtEl>
                                          <p:spTgt spid="2641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264195">
                                            <p:txEl>
                                              <p:pRg st="4" end="4"/>
                                            </p:txEl>
                                          </p:spTgt>
                                        </p:tgtEl>
                                        <p:attrNameLst>
                                          <p:attrName>style.visibility</p:attrName>
                                        </p:attrNameLst>
                                      </p:cBhvr>
                                      <p:to>
                                        <p:strVal val="visible"/>
                                      </p:to>
                                    </p:set>
                                    <p:animEffect transition="in" filter="barn(inHorizontal)">
                                      <p:cBhvr>
                                        <p:cTn id="27" dur="500"/>
                                        <p:tgtEl>
                                          <p:spTgt spid="2641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264195">
                                            <p:txEl>
                                              <p:pRg st="5" end="5"/>
                                            </p:txEl>
                                          </p:spTgt>
                                        </p:tgtEl>
                                        <p:attrNameLst>
                                          <p:attrName>style.visibility</p:attrName>
                                        </p:attrNameLst>
                                      </p:cBhvr>
                                      <p:to>
                                        <p:strVal val="visible"/>
                                      </p:to>
                                    </p:set>
                                    <p:animEffect transition="in" filter="barn(inHorizontal)">
                                      <p:cBhvr>
                                        <p:cTn id="32" dur="500"/>
                                        <p:tgtEl>
                                          <p:spTgt spid="264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4348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defRPr/>
            </a:pPr>
            <a:r>
              <a:rPr lang="en-US" dirty="0" smtClean="0"/>
              <a:t>Dealing with Train Wrecks</a:t>
            </a:r>
          </a:p>
        </p:txBody>
      </p:sp>
      <p:pic>
        <p:nvPicPr>
          <p:cNvPr id="31747" name="Content Placeholder 3" descr="Train_wreck_at_Montparnasse_1895.jpg"/>
          <p:cNvPicPr>
            <a:picLocks noGrp="1" noChangeAspect="1"/>
          </p:cNvPicPr>
          <p:nvPr>
            <p:ph idx="1"/>
          </p:nvPr>
        </p:nvPicPr>
        <p:blipFill>
          <a:blip r:embed="rId4" cstate="print">
            <a:extLst>
              <a:ext uri="{28A0092B-C50C-407E-A947-70E740481C1C}">
                <a14:useLocalDpi xmlns:a14="http://schemas.microsoft.com/office/drawing/2010/main" val="0"/>
              </a:ext>
            </a:extLst>
          </a:blip>
          <a:srcRect l="-51694" r="-51694"/>
          <a:stretch>
            <a:fillRect/>
          </a:stretch>
        </p:blipFill>
        <p:spPr>
          <a:xfrm>
            <a:off x="-1828800" y="1295400"/>
            <a:ext cx="12682621" cy="4038600"/>
          </a:xfrm>
        </p:spPr>
      </p:pic>
      <p:sp>
        <p:nvSpPr>
          <p:cNvPr id="5" name="TextBox 4"/>
          <p:cNvSpPr txBox="1">
            <a:spLocks noChangeArrowheads="1"/>
          </p:cNvSpPr>
          <p:nvPr/>
        </p:nvSpPr>
        <p:spPr bwMode="auto">
          <a:xfrm>
            <a:off x="685800" y="5562600"/>
            <a:ext cx="68437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dirty="0"/>
              <a:t>1895 Montparnasse derailment: </a:t>
            </a:r>
          </a:p>
          <a:p>
            <a:r>
              <a:rPr lang="en-US" dirty="0"/>
              <a:t>Caused by faulty brake and drivers trying to make up for lost time</a:t>
            </a:r>
          </a:p>
        </p:txBody>
      </p:sp>
    </p:spTree>
    <p:custDataLst>
      <p:tags r:id="rId1"/>
    </p:custDataLst>
    <p:extLst>
      <p:ext uri="{BB962C8B-B14F-4D97-AF65-F5344CB8AC3E}">
        <p14:creationId xmlns:p14="http://schemas.microsoft.com/office/powerpoint/2010/main" val="317278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28958"/>
            <a:ext cx="8229600" cy="1143000"/>
          </a:xfrm>
        </p:spPr>
        <p:txBody>
          <a:bodyPr anchor="ctr">
            <a:normAutofit fontScale="90000"/>
          </a:bodyPr>
          <a:lstStyle/>
          <a:p>
            <a:pPr>
              <a:defRPr/>
            </a:pPr>
            <a:r>
              <a:rPr lang="en-US" sz="4000" dirty="0" smtClean="0"/>
              <a:t>Provider Burn-Out: think must “install change”-this evokes resistance…</a:t>
            </a:r>
          </a:p>
        </p:txBody>
      </p:sp>
      <p:sp>
        <p:nvSpPr>
          <p:cNvPr id="3" name="Content Placeholder 2"/>
          <p:cNvSpPr>
            <a:spLocks noGrp="1"/>
          </p:cNvSpPr>
          <p:nvPr>
            <p:ph idx="1"/>
          </p:nvPr>
        </p:nvSpPr>
        <p:spPr>
          <a:xfrm>
            <a:off x="381000" y="1981200"/>
            <a:ext cx="7620000" cy="4419600"/>
          </a:xfrm>
        </p:spPr>
        <p:txBody>
          <a:bodyPr>
            <a:normAutofit lnSpcReduction="10000"/>
          </a:bodyPr>
          <a:lstStyle/>
          <a:p>
            <a:pPr>
              <a:buFont typeface="Wingdings" charset="2"/>
              <a:buBlip>
                <a:blip r:embed="rId3"/>
              </a:buBlip>
              <a:defRPr/>
            </a:pPr>
            <a:r>
              <a:rPr lang="en-US" b="1" u="sng" dirty="0" smtClean="0">
                <a:solidFill>
                  <a:schemeClr val="accent1">
                    <a:lumMod val="50000"/>
                  </a:schemeClr>
                </a:solidFill>
              </a:rPr>
              <a:t>4 guiding Principles:  R-U-L-E</a:t>
            </a:r>
          </a:p>
          <a:p>
            <a:pPr lvl="2">
              <a:buFont typeface="Wingdings" charset="2"/>
              <a:buBlip>
                <a:blip r:embed="rId4"/>
              </a:buBlip>
              <a:defRPr/>
            </a:pPr>
            <a:r>
              <a:rPr lang="en-US" sz="2400" b="1" u="sng" dirty="0" smtClean="0">
                <a:solidFill>
                  <a:srgbClr val="C00000"/>
                </a:solidFill>
              </a:rPr>
              <a:t>R</a:t>
            </a:r>
            <a:r>
              <a:rPr lang="en-US" u="sng" dirty="0" smtClean="0">
                <a:solidFill>
                  <a:srgbClr val="C00000"/>
                </a:solidFill>
              </a:rPr>
              <a:t>-</a:t>
            </a:r>
            <a:r>
              <a:rPr lang="en-US" u="sng" dirty="0" smtClean="0">
                <a:solidFill>
                  <a:schemeClr val="accent1">
                    <a:lumMod val="50000"/>
                  </a:schemeClr>
                </a:solidFill>
              </a:rPr>
              <a:t> </a:t>
            </a:r>
            <a:r>
              <a:rPr lang="en-US" b="1" u="sng" dirty="0" smtClean="0">
                <a:solidFill>
                  <a:schemeClr val="accent1">
                    <a:lumMod val="50000"/>
                  </a:schemeClr>
                </a:solidFill>
              </a:rPr>
              <a:t>RESIST </a:t>
            </a:r>
            <a:r>
              <a:rPr lang="en-US" b="1" dirty="0" smtClean="0">
                <a:solidFill>
                  <a:schemeClr val="accent1">
                    <a:lumMod val="50000"/>
                  </a:schemeClr>
                </a:solidFill>
              </a:rPr>
              <a:t>“RIGHTING-REFLEX</a:t>
            </a:r>
            <a:r>
              <a:rPr lang="en-US" dirty="0" smtClean="0">
                <a:solidFill>
                  <a:schemeClr val="accent1">
                    <a:lumMod val="50000"/>
                  </a:schemeClr>
                </a:solidFill>
              </a:rPr>
              <a:t>” </a:t>
            </a:r>
            <a:r>
              <a:rPr lang="en-US" dirty="0" smtClean="0"/>
              <a:t>(Rx, tell, control)</a:t>
            </a:r>
          </a:p>
          <a:p>
            <a:pPr lvl="2">
              <a:buFont typeface="Wingdings" charset="2"/>
              <a:buBlip>
                <a:blip r:embed="rId4"/>
              </a:buBlip>
              <a:defRPr/>
            </a:pPr>
            <a:endParaRPr lang="en-US" dirty="0" smtClean="0"/>
          </a:p>
          <a:p>
            <a:pPr lvl="2">
              <a:buFont typeface="Wingdings" charset="2"/>
              <a:buBlip>
                <a:blip r:embed="rId4"/>
              </a:buBlip>
              <a:defRPr/>
            </a:pPr>
            <a:r>
              <a:rPr lang="en-US" sz="2400" b="1" u="sng" dirty="0" smtClean="0">
                <a:solidFill>
                  <a:srgbClr val="C00000"/>
                </a:solidFill>
              </a:rPr>
              <a:t>U</a:t>
            </a:r>
            <a:r>
              <a:rPr lang="en-US" sz="2400" u="sng" dirty="0" smtClean="0">
                <a:solidFill>
                  <a:schemeClr val="accent4">
                    <a:lumMod val="75000"/>
                  </a:schemeClr>
                </a:solidFill>
              </a:rPr>
              <a:t>- </a:t>
            </a:r>
            <a:r>
              <a:rPr lang="en-US" b="1" u="sng" dirty="0" smtClean="0">
                <a:solidFill>
                  <a:schemeClr val="accent1">
                    <a:lumMod val="50000"/>
                  </a:schemeClr>
                </a:solidFill>
              </a:rPr>
              <a:t>UNDERSTAND</a:t>
            </a:r>
            <a:r>
              <a:rPr lang="en-US" u="sng" dirty="0" smtClean="0">
                <a:solidFill>
                  <a:schemeClr val="accent1">
                    <a:lumMod val="50000"/>
                  </a:schemeClr>
                </a:solidFill>
              </a:rPr>
              <a:t> </a:t>
            </a:r>
            <a:r>
              <a:rPr lang="en-US" dirty="0" smtClean="0"/>
              <a:t>patient and motivations to change (be *Mindful!)</a:t>
            </a:r>
          </a:p>
          <a:p>
            <a:pPr lvl="2">
              <a:buFont typeface="Wingdings" charset="2"/>
              <a:buBlip>
                <a:blip r:embed="rId4"/>
              </a:buBlip>
              <a:defRPr/>
            </a:pPr>
            <a:endParaRPr lang="en-US" dirty="0" smtClean="0"/>
          </a:p>
          <a:p>
            <a:pPr lvl="2">
              <a:buFont typeface="Wingdings" charset="2"/>
              <a:buBlip>
                <a:blip r:embed="rId4"/>
              </a:buBlip>
              <a:defRPr/>
            </a:pPr>
            <a:r>
              <a:rPr lang="en-US" sz="2400" b="1" u="sng" dirty="0" smtClean="0">
                <a:solidFill>
                  <a:srgbClr val="C00000"/>
                </a:solidFill>
              </a:rPr>
              <a:t>L</a:t>
            </a:r>
            <a:r>
              <a:rPr lang="en-US" sz="2400" u="sng" dirty="0" smtClean="0">
                <a:solidFill>
                  <a:srgbClr val="C00000"/>
                </a:solidFill>
              </a:rPr>
              <a:t>-</a:t>
            </a:r>
            <a:r>
              <a:rPr lang="en-US" u="sng" dirty="0" smtClean="0">
                <a:solidFill>
                  <a:schemeClr val="accent1">
                    <a:lumMod val="50000"/>
                  </a:schemeClr>
                </a:solidFill>
              </a:rPr>
              <a:t> </a:t>
            </a:r>
            <a:r>
              <a:rPr lang="en-US" b="1" u="sng" dirty="0" smtClean="0">
                <a:solidFill>
                  <a:schemeClr val="accent1">
                    <a:lumMod val="50000"/>
                  </a:schemeClr>
                </a:solidFill>
              </a:rPr>
              <a:t>LISTEN</a:t>
            </a:r>
            <a:r>
              <a:rPr lang="en-US" b="1" dirty="0" smtClean="0">
                <a:solidFill>
                  <a:schemeClr val="accent1">
                    <a:lumMod val="50000"/>
                  </a:schemeClr>
                </a:solidFill>
              </a:rPr>
              <a:t>-</a:t>
            </a:r>
            <a:r>
              <a:rPr lang="en-US" dirty="0" smtClean="0">
                <a:solidFill>
                  <a:schemeClr val="accent1">
                    <a:lumMod val="50000"/>
                  </a:schemeClr>
                </a:solidFill>
              </a:rPr>
              <a:t> </a:t>
            </a:r>
            <a:r>
              <a:rPr lang="en-US" dirty="0" smtClean="0"/>
              <a:t>Listen with empathy, not sympathy, about them, not me! This VALIDATION is critical for success!</a:t>
            </a:r>
          </a:p>
          <a:p>
            <a:pPr lvl="2">
              <a:buFont typeface="Wingdings" charset="2"/>
              <a:buBlip>
                <a:blip r:embed="rId4"/>
              </a:buBlip>
              <a:defRPr/>
            </a:pPr>
            <a:endParaRPr lang="en-US" dirty="0" smtClean="0"/>
          </a:p>
          <a:p>
            <a:pPr lvl="2">
              <a:buFont typeface="Wingdings" charset="2"/>
              <a:buBlip>
                <a:blip r:embed="rId4"/>
              </a:buBlip>
              <a:defRPr/>
            </a:pPr>
            <a:r>
              <a:rPr lang="en-US" sz="2400" b="1" u="sng" dirty="0" smtClean="0">
                <a:solidFill>
                  <a:srgbClr val="C00000"/>
                </a:solidFill>
              </a:rPr>
              <a:t>E</a:t>
            </a:r>
            <a:r>
              <a:rPr lang="en-US" sz="2400" u="sng" dirty="0" smtClean="0">
                <a:solidFill>
                  <a:srgbClr val="C00000"/>
                </a:solidFill>
              </a:rPr>
              <a:t>-</a:t>
            </a:r>
            <a:r>
              <a:rPr lang="en-US" u="sng" dirty="0" smtClean="0">
                <a:solidFill>
                  <a:schemeClr val="accent1">
                    <a:lumMod val="50000"/>
                  </a:schemeClr>
                </a:solidFill>
              </a:rPr>
              <a:t> </a:t>
            </a:r>
            <a:r>
              <a:rPr lang="en-US" b="1" u="sng" dirty="0" smtClean="0">
                <a:solidFill>
                  <a:schemeClr val="accent1">
                    <a:lumMod val="50000"/>
                  </a:schemeClr>
                </a:solidFill>
              </a:rPr>
              <a:t>EMPOWER</a:t>
            </a:r>
            <a:r>
              <a:rPr lang="en-US" u="sng" dirty="0" smtClean="0">
                <a:solidFill>
                  <a:schemeClr val="accent1">
                    <a:lumMod val="50000"/>
                  </a:schemeClr>
                </a:solidFill>
              </a:rPr>
              <a:t> </a:t>
            </a:r>
            <a:r>
              <a:rPr lang="en-US" dirty="0" smtClean="0"/>
              <a:t>Patient, build their confidence! Maybe not prepared / trained, so  NOT CONFIDENT!</a:t>
            </a:r>
          </a:p>
          <a:p>
            <a:pPr lvl="1">
              <a:buFont typeface="Wingdings" charset="2"/>
              <a:buBlip>
                <a:blip r:embed="rId5"/>
              </a:buBlip>
              <a:defRPr/>
            </a:pPr>
            <a:endParaRPr lang="en-US" dirty="0" smtClean="0"/>
          </a:p>
        </p:txBody>
      </p:sp>
    </p:spTree>
    <p:custDataLst>
      <p:tags r:id="rId1"/>
    </p:custDataLst>
    <p:extLst>
      <p:ext uri="{BB962C8B-B14F-4D97-AF65-F5344CB8AC3E}">
        <p14:creationId xmlns:p14="http://schemas.microsoft.com/office/powerpoint/2010/main" val="39726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chor="ctr">
            <a:normAutofit fontScale="90000"/>
          </a:bodyPr>
          <a:lstStyle/>
          <a:p>
            <a:pPr>
              <a:defRPr/>
            </a:pPr>
            <a:r>
              <a:rPr lang="en-US" dirty="0" smtClean="0"/>
              <a:t>Central Concepts of</a:t>
            </a:r>
            <a:r>
              <a:rPr lang="en-US" dirty="0" smtClean="0">
                <a:solidFill>
                  <a:srgbClr val="FF0000"/>
                </a:solidFill>
              </a:rPr>
              <a:t>*</a:t>
            </a:r>
            <a:r>
              <a:rPr lang="en-US" dirty="0" smtClean="0"/>
              <a:t> Motivational Counseling</a:t>
            </a:r>
          </a:p>
        </p:txBody>
      </p:sp>
      <p:sp>
        <p:nvSpPr>
          <p:cNvPr id="3" name="Content Placeholder 2"/>
          <p:cNvSpPr>
            <a:spLocks noGrp="1"/>
          </p:cNvSpPr>
          <p:nvPr>
            <p:ph idx="1"/>
          </p:nvPr>
        </p:nvSpPr>
        <p:spPr>
          <a:xfrm>
            <a:off x="381000" y="1600200"/>
            <a:ext cx="8464550" cy="4800600"/>
          </a:xfrm>
        </p:spPr>
        <p:txBody>
          <a:bodyPr/>
          <a:lstStyle/>
          <a:p>
            <a:pPr>
              <a:buClr>
                <a:srgbClr val="FFFF00"/>
              </a:buClr>
              <a:defRPr/>
            </a:pPr>
            <a:r>
              <a:rPr lang="en-US" u="sng" dirty="0" smtClean="0">
                <a:solidFill>
                  <a:schemeClr val="tx2">
                    <a:lumMod val="50000"/>
                  </a:schemeClr>
                </a:solidFill>
              </a:rPr>
              <a:t>Exploring </a:t>
            </a:r>
            <a:r>
              <a:rPr lang="en-US" u="sng" dirty="0" smtClean="0">
                <a:solidFill>
                  <a:srgbClr val="FF0000"/>
                </a:solidFill>
              </a:rPr>
              <a:t>ambivalence</a:t>
            </a:r>
            <a:r>
              <a:rPr lang="en-US" u="sng" dirty="0" smtClean="0">
                <a:solidFill>
                  <a:schemeClr val="tx2">
                    <a:lumMod val="50000"/>
                  </a:schemeClr>
                </a:solidFill>
              </a:rPr>
              <a:t> (pt  feels understood / accepted)= fastest way to resolve it!!!</a:t>
            </a:r>
          </a:p>
          <a:p>
            <a:pPr>
              <a:buClr>
                <a:srgbClr val="FFFF00"/>
              </a:buClr>
              <a:defRPr/>
            </a:pPr>
            <a:endParaRPr lang="en-US" u="sng" dirty="0" smtClean="0">
              <a:solidFill>
                <a:srgbClr val="FFFF00"/>
              </a:solidFill>
            </a:endParaRPr>
          </a:p>
          <a:p>
            <a:pPr>
              <a:buClr>
                <a:srgbClr val="FF0000"/>
              </a:buClr>
              <a:defRPr/>
            </a:pPr>
            <a:r>
              <a:rPr lang="en-US" dirty="0" smtClean="0"/>
              <a:t>Best strategy to elicit Change talk: </a:t>
            </a:r>
            <a:r>
              <a:rPr lang="en-US" u="sng" dirty="0" smtClean="0">
                <a:solidFill>
                  <a:schemeClr val="tx1">
                    <a:lumMod val="95000"/>
                  </a:schemeClr>
                </a:solidFill>
              </a:rPr>
              <a:t>ASK!!</a:t>
            </a:r>
            <a:r>
              <a:rPr lang="en-US" u="sng" dirty="0" smtClean="0">
                <a:solidFill>
                  <a:srgbClr val="008000"/>
                </a:solidFill>
              </a:rPr>
              <a:t> </a:t>
            </a:r>
          </a:p>
          <a:p>
            <a:pPr>
              <a:buClr>
                <a:srgbClr val="FFFF00"/>
              </a:buClr>
              <a:defRPr/>
            </a:pPr>
            <a:r>
              <a:rPr lang="en-US" dirty="0" smtClean="0"/>
              <a:t>Hear </a:t>
            </a:r>
            <a:r>
              <a:rPr lang="en-US" dirty="0" smtClean="0">
                <a:solidFill>
                  <a:schemeClr val="tx2">
                    <a:lumMod val="50000"/>
                  </a:schemeClr>
                </a:solidFill>
              </a:rPr>
              <a:t>change talk- </a:t>
            </a:r>
            <a:r>
              <a:rPr lang="en-US" u="sng" dirty="0" smtClean="0">
                <a:solidFill>
                  <a:schemeClr val="tx2">
                    <a:lumMod val="50000"/>
                  </a:schemeClr>
                </a:solidFill>
              </a:rPr>
              <a:t>summarize it </a:t>
            </a:r>
            <a:r>
              <a:rPr lang="en-US" u="sng" dirty="0" smtClean="0"/>
              <a:t>-</a:t>
            </a:r>
            <a:r>
              <a:rPr lang="en-US" u="sng" dirty="0" err="1" smtClean="0"/>
              <a:t>pt</a:t>
            </a:r>
            <a:r>
              <a:rPr lang="en-US" u="sng" dirty="0" smtClean="0"/>
              <a:t> hears x2</a:t>
            </a:r>
          </a:p>
          <a:p>
            <a:pPr>
              <a:buClr>
                <a:srgbClr val="FFFF00"/>
              </a:buClr>
              <a:defRPr/>
            </a:pPr>
            <a:endParaRPr lang="en-US" u="sng" dirty="0" smtClean="0"/>
          </a:p>
          <a:p>
            <a:pPr>
              <a:buClr>
                <a:srgbClr val="FFFF00"/>
              </a:buClr>
              <a:defRPr/>
            </a:pPr>
            <a:r>
              <a:rPr lang="en-US" dirty="0" smtClean="0"/>
              <a:t>Hearing </a:t>
            </a:r>
            <a:r>
              <a:rPr lang="en-US" dirty="0" smtClean="0">
                <a:solidFill>
                  <a:schemeClr val="tx1">
                    <a:lumMod val="95000"/>
                  </a:schemeClr>
                </a:solidFill>
              </a:rPr>
              <a:t>“Status quo talk” = </a:t>
            </a:r>
            <a:r>
              <a:rPr lang="en-US" u="sng" dirty="0" smtClean="0">
                <a:solidFill>
                  <a:srgbClr val="FF0000"/>
                </a:solidFill>
              </a:rPr>
              <a:t>signal to change strategies.  Explore their “options!”</a:t>
            </a:r>
          </a:p>
        </p:txBody>
      </p:sp>
    </p:spTree>
    <p:custDataLst>
      <p:tags r:id="rId1"/>
    </p:custDataLst>
    <p:extLst>
      <p:ext uri="{BB962C8B-B14F-4D97-AF65-F5344CB8AC3E}">
        <p14:creationId xmlns:p14="http://schemas.microsoft.com/office/powerpoint/2010/main" val="33858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p:cNvSpPr>
            <a:spLocks noGrp="1" noRot="1" noChangeArrowheads="1"/>
          </p:cNvSpPr>
          <p:nvPr>
            <p:ph type="title"/>
          </p:nvPr>
        </p:nvSpPr>
        <p:spPr/>
        <p:txBody>
          <a:bodyPr/>
          <a:lstStyle/>
          <a:p>
            <a:pPr eaLnBrk="1" hangingPunct="1">
              <a:defRPr/>
            </a:pPr>
            <a:r>
              <a:rPr lang="en-US" u="sng" smtClean="0"/>
              <a:t>Roll with Resistance</a:t>
            </a:r>
            <a:endParaRPr lang="en-US" smtClean="0"/>
          </a:p>
        </p:txBody>
      </p:sp>
      <p:sp>
        <p:nvSpPr>
          <p:cNvPr id="239619" name="Rectangle 3"/>
          <p:cNvSpPr>
            <a:spLocks noGrp="1" noRot="1" noChangeArrowheads="1"/>
          </p:cNvSpPr>
          <p:nvPr>
            <p:ph type="body" idx="1"/>
          </p:nvPr>
        </p:nvSpPr>
        <p:spPr/>
        <p:txBody>
          <a:bodyPr/>
          <a:lstStyle/>
          <a:p>
            <a:pPr eaLnBrk="1" hangingPunct="1">
              <a:buFont typeface="Wingdings" charset="2"/>
              <a:buBlip>
                <a:blip r:embed="rId3"/>
              </a:buBlip>
              <a:defRPr/>
            </a:pPr>
            <a:r>
              <a:rPr lang="en-US" dirty="0" smtClean="0"/>
              <a:t>Make suggestions…invite client to consider other perspectives.</a:t>
            </a:r>
          </a:p>
          <a:p>
            <a:pPr eaLnBrk="1" hangingPunct="1">
              <a:buFont typeface="Wingdings" charset="2"/>
              <a:buBlip>
                <a:blip r:embed="rId3"/>
              </a:buBlip>
              <a:defRPr/>
            </a:pPr>
            <a:endParaRPr lang="en-US" dirty="0" smtClean="0"/>
          </a:p>
          <a:p>
            <a:pPr eaLnBrk="1" hangingPunct="1">
              <a:buFont typeface="Wingdings" charset="2"/>
              <a:buBlip>
                <a:blip r:embed="rId3"/>
              </a:buBlip>
              <a:defRPr/>
            </a:pPr>
            <a:r>
              <a:rPr lang="en-US" dirty="0" smtClean="0"/>
              <a:t>Shift focus ...       Reframe...</a:t>
            </a:r>
          </a:p>
          <a:p>
            <a:pPr eaLnBrk="1" hangingPunct="1">
              <a:buFont typeface="Wingdings" charset="2"/>
              <a:buNone/>
              <a:defRPr/>
            </a:pPr>
            <a:endParaRPr lang="en-US" dirty="0" smtClean="0"/>
          </a:p>
          <a:p>
            <a:pPr eaLnBrk="1" hangingPunct="1">
              <a:buFont typeface="Wingdings" charset="2"/>
              <a:buBlip>
                <a:blip r:embed="rId3"/>
              </a:buBlip>
              <a:defRPr/>
            </a:pPr>
            <a:r>
              <a:rPr lang="en-US" dirty="0" smtClean="0"/>
              <a:t>Emphasize personal choice and control</a:t>
            </a:r>
            <a:r>
              <a:rPr lang="en-US" b="1" i="1" dirty="0" smtClean="0"/>
              <a:t> “what change do </a:t>
            </a:r>
            <a:r>
              <a:rPr lang="en-US" b="1" i="1" u="sng" dirty="0" smtClean="0"/>
              <a:t>you</a:t>
            </a:r>
            <a:r>
              <a:rPr lang="en-US" b="1" i="1" dirty="0" smtClean="0"/>
              <a:t> feel open to making???”</a:t>
            </a:r>
          </a:p>
        </p:txBody>
      </p:sp>
    </p:spTree>
    <p:custDataLst>
      <p:tags r:id="rId1"/>
    </p:custDataLst>
    <p:extLst>
      <p:ext uri="{BB962C8B-B14F-4D97-AF65-F5344CB8AC3E}">
        <p14:creationId xmlns:p14="http://schemas.microsoft.com/office/powerpoint/2010/main" val="298597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9618"/>
                                        </p:tgtEl>
                                        <p:attrNameLst>
                                          <p:attrName>style.visibility</p:attrName>
                                        </p:attrNameLst>
                                      </p:cBhvr>
                                      <p:to>
                                        <p:strVal val="visible"/>
                                      </p:to>
                                    </p:set>
                                    <p:anim calcmode="lin" valueType="num">
                                      <p:cBhvr>
                                        <p:cTn id="7" dur="1000" fill="hold"/>
                                        <p:tgtEl>
                                          <p:spTgt spid="239618"/>
                                        </p:tgtEl>
                                        <p:attrNameLst>
                                          <p:attrName>ppt_w</p:attrName>
                                        </p:attrNameLst>
                                      </p:cBhvr>
                                      <p:tavLst>
                                        <p:tav tm="0">
                                          <p:val>
                                            <p:fltVal val="0"/>
                                          </p:val>
                                        </p:tav>
                                        <p:tav tm="100000">
                                          <p:val>
                                            <p:strVal val="#ppt_w"/>
                                          </p:val>
                                        </p:tav>
                                      </p:tavLst>
                                    </p:anim>
                                    <p:anim calcmode="lin" valueType="num">
                                      <p:cBhvr>
                                        <p:cTn id="8" dur="1000" fill="hold"/>
                                        <p:tgtEl>
                                          <p:spTgt spid="239618"/>
                                        </p:tgtEl>
                                        <p:attrNameLst>
                                          <p:attrName>ppt_h</p:attrName>
                                        </p:attrNameLst>
                                      </p:cBhvr>
                                      <p:tavLst>
                                        <p:tav tm="0">
                                          <p:val>
                                            <p:fltVal val="0"/>
                                          </p:val>
                                        </p:tav>
                                        <p:tav tm="100000">
                                          <p:val>
                                            <p:strVal val="#ppt_h"/>
                                          </p:val>
                                        </p:tav>
                                      </p:tavLst>
                                    </p:anim>
                                    <p:anim calcmode="lin" valueType="num">
                                      <p:cBhvr>
                                        <p:cTn id="9" dur="1000" fill="hold"/>
                                        <p:tgtEl>
                                          <p:spTgt spid="23961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96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3961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39619">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96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animBg="1" autoUpdateAnimBg="0"/>
      <p:bldP spid="239619" grpId="0" build="p" autoUpdateAnimBg="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1219200"/>
          </a:xfrm>
        </p:spPr>
        <p:txBody>
          <a:bodyPr anchor="ctr">
            <a:normAutofit fontScale="90000"/>
          </a:bodyPr>
          <a:lstStyle/>
          <a:p>
            <a:pPr>
              <a:defRPr/>
            </a:pPr>
            <a:r>
              <a:rPr lang="en-US" dirty="0" smtClean="0"/>
              <a:t>Central Concepts of Motivational Counseling</a:t>
            </a:r>
          </a:p>
        </p:txBody>
      </p:sp>
      <p:sp>
        <p:nvSpPr>
          <p:cNvPr id="3" name="Content Placeholder 2"/>
          <p:cNvSpPr>
            <a:spLocks noGrp="1"/>
          </p:cNvSpPr>
          <p:nvPr>
            <p:ph idx="1"/>
          </p:nvPr>
        </p:nvSpPr>
        <p:spPr>
          <a:xfrm>
            <a:off x="457200" y="1463040"/>
            <a:ext cx="8229600" cy="4937760"/>
          </a:xfrm>
        </p:spPr>
        <p:txBody>
          <a:bodyPr/>
          <a:lstStyle/>
          <a:p>
            <a:pPr>
              <a:buClr>
                <a:srgbClr val="CCFFCC"/>
              </a:buClr>
              <a:defRPr/>
            </a:pPr>
            <a:r>
              <a:rPr lang="en-US" u="sng" dirty="0" smtClean="0"/>
              <a:t>Motivation to </a:t>
            </a:r>
            <a:r>
              <a:rPr lang="en-US" u="sng" dirty="0" smtClean="0">
                <a:solidFill>
                  <a:schemeClr val="tx2">
                    <a:lumMod val="50000"/>
                  </a:schemeClr>
                </a:solidFill>
              </a:rPr>
              <a:t>change </a:t>
            </a:r>
            <a:r>
              <a:rPr lang="en-US" dirty="0" smtClean="0">
                <a:solidFill>
                  <a:schemeClr val="tx2">
                    <a:lumMod val="50000"/>
                  </a:schemeClr>
                </a:solidFill>
              </a:rPr>
              <a:t>= from the patient</a:t>
            </a:r>
          </a:p>
          <a:p>
            <a:pPr>
              <a:buClr>
                <a:srgbClr val="CCFFCC"/>
              </a:buClr>
              <a:defRPr/>
            </a:pPr>
            <a:endParaRPr lang="en-US" dirty="0" smtClean="0"/>
          </a:p>
          <a:p>
            <a:pPr>
              <a:buClr>
                <a:srgbClr val="FFFF00"/>
              </a:buClr>
              <a:defRPr/>
            </a:pPr>
            <a:r>
              <a:rPr lang="en-US" dirty="0" smtClean="0"/>
              <a:t>Change is the </a:t>
            </a:r>
            <a:r>
              <a:rPr lang="en-US" u="sng" dirty="0" smtClean="0">
                <a:solidFill>
                  <a:schemeClr val="tx2">
                    <a:lumMod val="50000"/>
                  </a:schemeClr>
                </a:solidFill>
              </a:rPr>
              <a:t>pts’ responsibility</a:t>
            </a:r>
          </a:p>
          <a:p>
            <a:pPr>
              <a:buClr>
                <a:srgbClr val="FFFF00"/>
              </a:buClr>
              <a:defRPr/>
            </a:pPr>
            <a:endParaRPr lang="en-US" u="sng" dirty="0" smtClean="0">
              <a:solidFill>
                <a:schemeClr val="tx2">
                  <a:lumMod val="50000"/>
                </a:schemeClr>
              </a:solidFill>
            </a:endParaRPr>
          </a:p>
          <a:p>
            <a:pPr>
              <a:buClr>
                <a:srgbClr val="FFFF00"/>
              </a:buClr>
              <a:defRPr/>
            </a:pPr>
            <a:r>
              <a:rPr lang="en-US" u="sng" dirty="0" smtClean="0">
                <a:solidFill>
                  <a:schemeClr val="tx2">
                    <a:lumMod val="50000"/>
                  </a:schemeClr>
                </a:solidFill>
              </a:rPr>
              <a:t>Direct persuasion is counterproductive!</a:t>
            </a:r>
          </a:p>
          <a:p>
            <a:pPr>
              <a:buClr>
                <a:srgbClr val="FFFF00"/>
              </a:buClr>
              <a:defRPr/>
            </a:pPr>
            <a:endParaRPr lang="en-US" u="sng" dirty="0" smtClean="0">
              <a:solidFill>
                <a:schemeClr val="tx2">
                  <a:lumMod val="50000"/>
                </a:schemeClr>
              </a:solidFill>
            </a:endParaRPr>
          </a:p>
          <a:p>
            <a:pPr>
              <a:buClr>
                <a:srgbClr val="FFFF00"/>
              </a:buClr>
              <a:defRPr/>
            </a:pPr>
            <a:r>
              <a:rPr lang="en-US" dirty="0" smtClean="0"/>
              <a:t>MC style </a:t>
            </a:r>
            <a:r>
              <a:rPr lang="en-US" u="sng" dirty="0" smtClean="0">
                <a:solidFill>
                  <a:schemeClr val="tx2">
                    <a:lumMod val="50000"/>
                  </a:schemeClr>
                </a:solidFill>
              </a:rPr>
              <a:t>is quiet and eliciting </a:t>
            </a:r>
            <a:r>
              <a:rPr lang="en-US" dirty="0" smtClean="0">
                <a:solidFill>
                  <a:schemeClr val="tx2">
                    <a:lumMod val="50000"/>
                  </a:schemeClr>
                </a:solidFill>
              </a:rPr>
              <a:t>(pts=talking)</a:t>
            </a:r>
          </a:p>
          <a:p>
            <a:pPr>
              <a:buClr>
                <a:srgbClr val="FFFF00"/>
              </a:buClr>
              <a:defRPr/>
            </a:pPr>
            <a:r>
              <a:rPr lang="en-US" u="sng" dirty="0" smtClean="0">
                <a:solidFill>
                  <a:schemeClr val="tx2">
                    <a:lumMod val="50000"/>
                  </a:schemeClr>
                </a:solidFill>
              </a:rPr>
              <a:t>“Readiness</a:t>
            </a:r>
            <a:r>
              <a:rPr lang="en-US" dirty="0" smtClean="0">
                <a:solidFill>
                  <a:schemeClr val="tx2">
                    <a:lumMod val="50000"/>
                  </a:schemeClr>
                </a:solidFill>
              </a:rPr>
              <a:t>”- product of the interaction</a:t>
            </a:r>
          </a:p>
        </p:txBody>
      </p:sp>
    </p:spTree>
    <p:custDataLst>
      <p:tags r:id="rId1"/>
    </p:custDataLst>
    <p:extLst>
      <p:ext uri="{BB962C8B-B14F-4D97-AF65-F5344CB8AC3E}">
        <p14:creationId xmlns:p14="http://schemas.microsoft.com/office/powerpoint/2010/main" val="370531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355725"/>
          </a:xfrm>
        </p:spPr>
        <p:txBody>
          <a:bodyPr anchor="ctr">
            <a:normAutofit fontScale="90000"/>
          </a:bodyPr>
          <a:lstStyle/>
          <a:p>
            <a:pPr>
              <a:defRPr/>
            </a:pPr>
            <a:r>
              <a:rPr lang="en-US" dirty="0" smtClean="0"/>
              <a:t>So there you are… the perfect place, the right time…</a:t>
            </a:r>
          </a:p>
        </p:txBody>
      </p:sp>
      <p:sp>
        <p:nvSpPr>
          <p:cNvPr id="3" name="Content Placeholder 2"/>
          <p:cNvSpPr>
            <a:spLocks noGrp="1"/>
          </p:cNvSpPr>
          <p:nvPr>
            <p:ph idx="1"/>
          </p:nvPr>
        </p:nvSpPr>
        <p:spPr>
          <a:xfrm>
            <a:off x="685800" y="1905000"/>
            <a:ext cx="4343400" cy="4191000"/>
          </a:xfrm>
          <a:solidFill>
            <a:schemeClr val="accent1">
              <a:lumMod val="20000"/>
              <a:lumOff val="80000"/>
            </a:schemeClr>
          </a:solidFill>
        </p:spPr>
        <p:style>
          <a:lnRef idx="1">
            <a:schemeClr val="accent2"/>
          </a:lnRef>
          <a:fillRef idx="3">
            <a:schemeClr val="accent2"/>
          </a:fillRef>
          <a:effectRef idx="2">
            <a:schemeClr val="accent2"/>
          </a:effectRef>
          <a:fontRef idx="minor">
            <a:schemeClr val="lt1"/>
          </a:fontRef>
        </p:style>
        <p:txBody>
          <a:bodyPr>
            <a:normAutofit/>
          </a:bodyPr>
          <a:lstStyle/>
          <a:p>
            <a:pPr>
              <a:buFont typeface="Wingdings" charset="2"/>
              <a:buBlip>
                <a:blip r:embed="rId3"/>
              </a:buBlip>
              <a:defRPr/>
            </a:pPr>
            <a:r>
              <a:rPr lang="en-US" dirty="0" smtClean="0">
                <a:solidFill>
                  <a:srgbClr val="00004D"/>
                </a:solidFill>
              </a:rPr>
              <a:t>The Intentional, mindful, compassionate 		                  Listener that  you are </a:t>
            </a:r>
            <a:r>
              <a:rPr lang="en-US" sz="2400" dirty="0" smtClean="0">
                <a:solidFill>
                  <a:schemeClr val="bg2">
                    <a:lumMod val="50000"/>
                  </a:schemeClr>
                </a:solidFill>
              </a:rPr>
              <a:t>PLUS</a:t>
            </a:r>
            <a:r>
              <a:rPr lang="en-US" sz="4400" dirty="0">
                <a:solidFill>
                  <a:schemeClr val="bg2">
                    <a:lumMod val="50000"/>
                  </a:schemeClr>
                </a:solidFill>
              </a:rPr>
              <a:t/>
            </a:r>
            <a:br>
              <a:rPr lang="en-US" sz="4400" dirty="0">
                <a:solidFill>
                  <a:schemeClr val="bg2">
                    <a:lumMod val="50000"/>
                  </a:schemeClr>
                </a:solidFill>
              </a:rPr>
            </a:br>
            <a:r>
              <a:rPr lang="en-US" sz="4400" u="sng" dirty="0" smtClean="0">
                <a:solidFill>
                  <a:srgbClr val="FF0000"/>
                </a:solidFill>
              </a:rPr>
              <a:t>A  STRATEGY!</a:t>
            </a:r>
          </a:p>
          <a:p>
            <a:pPr>
              <a:buFont typeface="Wingdings" charset="2"/>
              <a:buBlip>
                <a:blip r:embed="rId3"/>
              </a:buBlip>
              <a:defRPr/>
            </a:pPr>
            <a:endParaRPr lang="en-US" dirty="0"/>
          </a:p>
        </p:txBody>
      </p:sp>
      <p:pic>
        <p:nvPicPr>
          <p:cNvPr id="5" name="Picture 4" descr="penguin f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905000"/>
            <a:ext cx="3559369"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37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1+#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9" accel="50000" decel="50000" fill="hold" nodeType="clickEffect">
                                  <p:stCondLst>
                                    <p:cond delay="0"/>
                                  </p:stCondLst>
                                  <p:childTnLst>
                                    <p:anim calcmode="lin" valueType="num">
                                      <p:cBhvr additive="base">
                                        <p:cTn id="12" dur="3000"/>
                                        <p:tgtEl>
                                          <p:spTgt spid="5"/>
                                        </p:tgtEl>
                                        <p:attrNameLst>
                                          <p:attrName>ppt_x</p:attrName>
                                        </p:attrNameLst>
                                      </p:cBhvr>
                                      <p:tavLst>
                                        <p:tav tm="0">
                                          <p:val>
                                            <p:strVal val="ppt_x"/>
                                          </p:val>
                                        </p:tav>
                                        <p:tav tm="100000">
                                          <p:val>
                                            <p:strVal val="0-ppt_w/2"/>
                                          </p:val>
                                        </p:tav>
                                      </p:tavLst>
                                    </p:anim>
                                    <p:anim calcmode="lin" valueType="num">
                                      <p:cBhvr additive="base">
                                        <p:cTn id="13" dur="3000"/>
                                        <p:tgtEl>
                                          <p:spTgt spid="5"/>
                                        </p:tgtEl>
                                        <p:attrNameLst>
                                          <p:attrName>ppt_y</p:attrName>
                                        </p:attrNameLst>
                                      </p:cBhvr>
                                      <p:tavLst>
                                        <p:tav tm="0">
                                          <p:val>
                                            <p:strVal val="ppt_y"/>
                                          </p:val>
                                        </p:tav>
                                        <p:tav tm="100000">
                                          <p:val>
                                            <p:strVal val="0-ppt_h/2"/>
                                          </p:val>
                                        </p:tav>
                                      </p:tavLst>
                                    </p:anim>
                                    <p:set>
                                      <p:cBhvr>
                                        <p:cTn id="14"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p:txBody>
          <a:bodyPr/>
          <a:lstStyle/>
          <a:p>
            <a:pPr eaLnBrk="1" hangingPunct="1">
              <a:defRPr/>
            </a:pPr>
            <a:r>
              <a:rPr lang="en-US" u="sng" smtClean="0"/>
              <a:t>Support Self-Confidence</a:t>
            </a:r>
          </a:p>
        </p:txBody>
      </p:sp>
      <p:sp>
        <p:nvSpPr>
          <p:cNvPr id="240643" name="Rectangle 3"/>
          <p:cNvSpPr>
            <a:spLocks noGrp="1" noRot="1" noChangeArrowheads="1"/>
          </p:cNvSpPr>
          <p:nvPr>
            <p:ph type="body" idx="1"/>
          </p:nvPr>
        </p:nvSpPr>
        <p:spPr>
          <a:xfrm>
            <a:off x="457200" y="1219200"/>
            <a:ext cx="5562600" cy="4937760"/>
          </a:xfrm>
        </p:spPr>
        <p:txBody>
          <a:bodyPr/>
          <a:lstStyle/>
          <a:p>
            <a:pPr eaLnBrk="1" hangingPunct="1">
              <a:lnSpc>
                <a:spcPct val="90000"/>
              </a:lnSpc>
              <a:buFont typeface="Wingdings" charset="2"/>
              <a:buBlip>
                <a:blip r:embed="rId3"/>
              </a:buBlip>
              <a:defRPr/>
            </a:pPr>
            <a:r>
              <a:rPr lang="en-US" sz="3600" dirty="0" smtClean="0"/>
              <a:t>Support positive expectations for change…</a:t>
            </a:r>
          </a:p>
          <a:p>
            <a:pPr lvl="1" eaLnBrk="1" hangingPunct="1">
              <a:lnSpc>
                <a:spcPct val="90000"/>
              </a:lnSpc>
              <a:buFont typeface="Wingdings" charset="2"/>
              <a:buBlip>
                <a:blip r:embed="rId4"/>
              </a:buBlip>
              <a:defRPr/>
            </a:pPr>
            <a:r>
              <a:rPr lang="en-US" sz="2800" dirty="0" smtClean="0"/>
              <a:t> </a:t>
            </a:r>
            <a:r>
              <a:rPr lang="en-US" sz="2800" u="sng" dirty="0" smtClean="0"/>
              <a:t>emphasize</a:t>
            </a:r>
            <a:r>
              <a:rPr lang="en-US" sz="2800" dirty="0" smtClean="0"/>
              <a:t> *</a:t>
            </a:r>
            <a:r>
              <a:rPr lang="en-US" sz="2800" u="sng" dirty="0" smtClean="0"/>
              <a:t>personal</a:t>
            </a:r>
            <a:r>
              <a:rPr lang="en-US" sz="2800" dirty="0" smtClean="0"/>
              <a:t> responsibility, </a:t>
            </a:r>
          </a:p>
          <a:p>
            <a:pPr lvl="1" eaLnBrk="1" hangingPunct="1">
              <a:lnSpc>
                <a:spcPct val="90000"/>
              </a:lnSpc>
              <a:buFont typeface="Wingdings" charset="2"/>
              <a:buBlip>
                <a:blip r:embed="rId4"/>
              </a:buBlip>
              <a:defRPr/>
            </a:pPr>
            <a:r>
              <a:rPr lang="en-US" sz="2800" dirty="0" smtClean="0"/>
              <a:t>*</a:t>
            </a:r>
            <a:r>
              <a:rPr lang="en-US" sz="2800" u="sng" dirty="0" smtClean="0"/>
              <a:t>instill confidence</a:t>
            </a:r>
            <a:r>
              <a:rPr lang="en-US" sz="2800" dirty="0" smtClean="0"/>
              <a:t> and hope,</a:t>
            </a:r>
          </a:p>
          <a:p>
            <a:pPr lvl="1" eaLnBrk="1" hangingPunct="1">
              <a:lnSpc>
                <a:spcPct val="90000"/>
              </a:lnSpc>
              <a:buFont typeface="Wingdings" charset="2"/>
              <a:buBlip>
                <a:blip r:embed="rId4"/>
              </a:buBlip>
              <a:defRPr/>
            </a:pPr>
            <a:r>
              <a:rPr lang="en-US" sz="2800" dirty="0" smtClean="0"/>
              <a:t>* </a:t>
            </a:r>
            <a:r>
              <a:rPr lang="en-US" sz="2800" u="sng" dirty="0" smtClean="0"/>
              <a:t>increase</a:t>
            </a:r>
            <a:r>
              <a:rPr lang="en-US" sz="2800" dirty="0" smtClean="0"/>
              <a:t> </a:t>
            </a:r>
            <a:r>
              <a:rPr lang="en-US" sz="2800" u="sng" dirty="0" smtClean="0"/>
              <a:t>sense</a:t>
            </a:r>
            <a:r>
              <a:rPr lang="en-US" sz="2800" dirty="0" smtClean="0"/>
              <a:t> of ability to cope.</a:t>
            </a:r>
          </a:p>
          <a:p>
            <a:pPr lvl="1" eaLnBrk="1" hangingPunct="1">
              <a:lnSpc>
                <a:spcPct val="90000"/>
              </a:lnSpc>
              <a:buFont typeface="Wingdings" charset="2"/>
              <a:buNone/>
              <a:defRPr/>
            </a:pPr>
            <a:endParaRPr lang="en-US" sz="2800" dirty="0" smtClean="0"/>
          </a:p>
          <a:p>
            <a:pPr lvl="1" eaLnBrk="1" hangingPunct="1">
              <a:lnSpc>
                <a:spcPct val="90000"/>
              </a:lnSpc>
              <a:buFont typeface="Wingdings" charset="2"/>
              <a:buNone/>
              <a:defRPr/>
            </a:pPr>
            <a:r>
              <a:rPr lang="en-US" dirty="0" smtClean="0"/>
              <a:t>  </a:t>
            </a:r>
            <a:r>
              <a:rPr lang="en-US" i="1" dirty="0" smtClean="0"/>
              <a:t>“From what you’ve told me about your past successes…it really seems like you can do this!”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295400"/>
            <a:ext cx="2667000" cy="192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2560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385175" cy="1524000"/>
          </a:xfrm>
        </p:spPr>
        <p:txBody>
          <a:bodyPr anchor="ctr">
            <a:normAutofit/>
          </a:bodyPr>
          <a:lstStyle/>
          <a:p>
            <a:pPr>
              <a:defRPr/>
            </a:pPr>
            <a:r>
              <a:rPr lang="en-US" b="1" dirty="0"/>
              <a:t>7 Steps for doing Behavior Change Counseling</a:t>
            </a:r>
            <a:endParaRPr lang="en-US" dirty="0" smtClean="0"/>
          </a:p>
        </p:txBody>
      </p:sp>
      <p:sp>
        <p:nvSpPr>
          <p:cNvPr id="3" name="Content Placeholder 2"/>
          <p:cNvSpPr>
            <a:spLocks noGrp="1"/>
          </p:cNvSpPr>
          <p:nvPr>
            <p:ph idx="1"/>
          </p:nvPr>
        </p:nvSpPr>
        <p:spPr>
          <a:xfrm>
            <a:off x="534987" y="1905000"/>
            <a:ext cx="8229600" cy="5318760"/>
          </a:xfrm>
        </p:spPr>
        <p:txBody>
          <a:bodyPr/>
          <a:lstStyle/>
          <a:p>
            <a:pPr marL="0" indent="0">
              <a:buNone/>
              <a:defRPr/>
            </a:pPr>
            <a:endParaRPr lang="en-US" b="1" dirty="0" smtClean="0"/>
          </a:p>
          <a:p>
            <a:pPr marL="0" indent="0">
              <a:buNone/>
              <a:defRPr/>
            </a:pPr>
            <a:r>
              <a:rPr lang="en-US" b="1" u="sng" dirty="0"/>
              <a:t>1. Choose one</a:t>
            </a:r>
            <a:r>
              <a:rPr lang="en-US" b="1" dirty="0"/>
              <a:t> area </a:t>
            </a:r>
            <a:r>
              <a:rPr lang="en-US" b="1" u="sng" dirty="0"/>
              <a:t>together</a:t>
            </a:r>
            <a:r>
              <a:rPr lang="en-US" b="1" dirty="0" smtClean="0"/>
              <a:t> </a:t>
            </a:r>
          </a:p>
          <a:p>
            <a:pPr marL="0" indent="0">
              <a:buNone/>
              <a:defRPr/>
            </a:pPr>
            <a:r>
              <a:rPr lang="en-US" b="1" dirty="0"/>
              <a:t>S</a:t>
            </a:r>
            <a:r>
              <a:rPr lang="en-US" b="1" dirty="0" smtClean="0"/>
              <a:t>elect a topic the pt. is interested in… why are they there??</a:t>
            </a:r>
          </a:p>
          <a:p>
            <a:pPr>
              <a:buFont typeface="Wingdings" charset="2"/>
              <a:buBlip>
                <a:blip r:embed="rId3"/>
              </a:buBlip>
              <a:defRPr/>
            </a:pPr>
            <a:endParaRPr lang="en-US" b="1" dirty="0" smtClean="0"/>
          </a:p>
        </p:txBody>
      </p:sp>
    </p:spTree>
    <p:custDataLst>
      <p:tags r:id="rId1"/>
    </p:custDataLst>
    <p:extLst>
      <p:ext uri="{BB962C8B-B14F-4D97-AF65-F5344CB8AC3E}">
        <p14:creationId xmlns:p14="http://schemas.microsoft.com/office/powerpoint/2010/main" val="20309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chor="ctr">
            <a:normAutofit/>
          </a:bodyPr>
          <a:lstStyle/>
          <a:p>
            <a:pPr>
              <a:defRPr/>
            </a:pPr>
            <a:r>
              <a:rPr lang="en-US" b="1" u="sng" dirty="0" smtClean="0"/>
              <a:t>2. </a:t>
            </a:r>
            <a:r>
              <a:rPr lang="en-US" b="1" u="sng" dirty="0" smtClean="0">
                <a:solidFill>
                  <a:schemeClr val="tx2">
                    <a:lumMod val="50000"/>
                  </a:schemeClr>
                </a:solidFill>
              </a:rPr>
              <a:t>CHANGE TALK+++</a:t>
            </a:r>
            <a:endParaRPr lang="en-US" dirty="0" smtClean="0">
              <a:solidFill>
                <a:schemeClr val="tx2">
                  <a:lumMod val="50000"/>
                </a:schemeClr>
              </a:solidFill>
            </a:endParaRPr>
          </a:p>
        </p:txBody>
      </p:sp>
      <p:sp>
        <p:nvSpPr>
          <p:cNvPr id="3" name="Content Placeholder 2"/>
          <p:cNvSpPr>
            <a:spLocks noGrp="1"/>
          </p:cNvSpPr>
          <p:nvPr>
            <p:ph idx="1"/>
          </p:nvPr>
        </p:nvSpPr>
        <p:spPr>
          <a:xfrm>
            <a:off x="533400" y="1752600"/>
            <a:ext cx="8312150" cy="4343400"/>
          </a:xfrm>
        </p:spPr>
        <p:txBody>
          <a:bodyPr/>
          <a:lstStyle/>
          <a:p>
            <a:pPr marL="514350" indent="-514350">
              <a:buFont typeface="Wingdings" charset="2"/>
              <a:buNone/>
              <a:defRPr/>
            </a:pPr>
            <a:endParaRPr lang="en-US" b="1" dirty="0" smtClean="0"/>
          </a:p>
          <a:p>
            <a:pPr marL="514350" indent="-514350">
              <a:buFont typeface="Wingdings" charset="2"/>
              <a:buNone/>
              <a:defRPr/>
            </a:pPr>
            <a:r>
              <a:rPr lang="en-US" b="1" dirty="0" smtClean="0"/>
              <a:t> </a:t>
            </a:r>
          </a:p>
        </p:txBody>
      </p:sp>
      <p:sp>
        <p:nvSpPr>
          <p:cNvPr id="50180" name="TextBox 3"/>
          <p:cNvSpPr txBox="1">
            <a:spLocks noChangeArrowheads="1"/>
          </p:cNvSpPr>
          <p:nvPr/>
        </p:nvSpPr>
        <p:spPr bwMode="auto">
          <a:xfrm>
            <a:off x="457200" y="1200477"/>
            <a:ext cx="822960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sz="3400" b="1" dirty="0" smtClean="0"/>
              <a:t>Get </a:t>
            </a:r>
            <a:r>
              <a:rPr lang="en-US" sz="3400" b="1" dirty="0"/>
              <a:t>Patient’s perspective on </a:t>
            </a:r>
            <a:r>
              <a:rPr lang="en-US" sz="3400" b="1" u="sng" dirty="0"/>
              <a:t>this</a:t>
            </a:r>
            <a:r>
              <a:rPr lang="en-US" sz="3400" b="1" dirty="0"/>
              <a:t> area </a:t>
            </a:r>
            <a:r>
              <a:rPr lang="en-US" sz="3400" b="1" dirty="0" smtClean="0"/>
              <a:t>(really </a:t>
            </a:r>
            <a:r>
              <a:rPr lang="en-US" sz="3400" b="1" dirty="0"/>
              <a:t>listen for </a:t>
            </a:r>
            <a:r>
              <a:rPr lang="en-US" sz="3400" b="1" u="sng" dirty="0">
                <a:solidFill>
                  <a:schemeClr val="tx2">
                    <a:lumMod val="50000"/>
                  </a:schemeClr>
                </a:solidFill>
              </a:rPr>
              <a:t>CHANGE TALK</a:t>
            </a:r>
            <a:r>
              <a:rPr lang="en-US" sz="3400" b="1" dirty="0" smtClean="0">
                <a:solidFill>
                  <a:schemeClr val="tx2">
                    <a:lumMod val="50000"/>
                  </a:schemeClr>
                </a:solidFill>
              </a:rPr>
              <a:t>!)</a:t>
            </a:r>
            <a:endParaRPr lang="en-US" sz="3400" b="1" dirty="0">
              <a:solidFill>
                <a:schemeClr val="tx2">
                  <a:lumMod val="50000"/>
                </a:schemeClr>
              </a:solidFill>
            </a:endParaRPr>
          </a:p>
          <a:p>
            <a:endParaRPr lang="en-US" sz="2400" b="1" u="sng" dirty="0">
              <a:solidFill>
                <a:srgbClr val="008000"/>
              </a:solidFill>
            </a:endParaRPr>
          </a:p>
          <a:p>
            <a:r>
              <a:rPr lang="en-US" sz="2200" b="1" i="1" dirty="0"/>
              <a:t>“I’m really ready to lose wt. to get my Diabetes under control, I want to be able to really move- have some get up and go … just don’t put me on any medicine!”…</a:t>
            </a:r>
          </a:p>
          <a:p>
            <a:r>
              <a:rPr lang="en-US" sz="2200" b="1" i="1" dirty="0"/>
              <a:t>	</a:t>
            </a:r>
          </a:p>
          <a:p>
            <a:r>
              <a:rPr lang="en-US" sz="2200" b="1" u="sng" dirty="0"/>
              <a:t>discuss:  what’s happened in the past… and why they are so interested at this point- in </a:t>
            </a:r>
            <a:r>
              <a:rPr lang="en-US" sz="2200" b="1" u="sng" dirty="0">
                <a:solidFill>
                  <a:schemeClr val="tx2">
                    <a:lumMod val="50000"/>
                  </a:schemeClr>
                </a:solidFill>
              </a:rPr>
              <a:t>change:+++</a:t>
            </a:r>
            <a:endParaRPr lang="en-US" sz="2200" b="1" dirty="0">
              <a:solidFill>
                <a:schemeClr val="tx2">
                  <a:lumMod val="50000"/>
                </a:schemeClr>
              </a:solidFill>
            </a:endParaRPr>
          </a:p>
          <a:p>
            <a:r>
              <a:rPr lang="en-US" sz="2200" b="1" dirty="0">
                <a:solidFill>
                  <a:schemeClr val="tx2">
                    <a:lumMod val="50000"/>
                  </a:schemeClr>
                </a:solidFill>
              </a:rPr>
              <a:t>	 </a:t>
            </a:r>
          </a:p>
          <a:p>
            <a:r>
              <a:rPr lang="en-US" sz="2200" b="1" dirty="0">
                <a:solidFill>
                  <a:schemeClr val="tx2">
                    <a:lumMod val="50000"/>
                  </a:schemeClr>
                </a:solidFill>
              </a:rPr>
              <a:t>Use a RULER or gauge…</a:t>
            </a:r>
          </a:p>
          <a:p>
            <a:r>
              <a:rPr lang="en-US" sz="2400" b="1" dirty="0"/>
              <a:t> </a:t>
            </a:r>
          </a:p>
        </p:txBody>
      </p:sp>
    </p:spTree>
    <p:custDataLst>
      <p:tags r:id="rId1"/>
    </p:custDataLst>
    <p:extLst>
      <p:ext uri="{BB962C8B-B14F-4D97-AF65-F5344CB8AC3E}">
        <p14:creationId xmlns:p14="http://schemas.microsoft.com/office/powerpoint/2010/main" val="305629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chor="ctr">
            <a:normAutofit/>
          </a:bodyPr>
          <a:lstStyle/>
          <a:p>
            <a:pPr>
              <a:defRPr/>
            </a:pPr>
            <a:r>
              <a:rPr lang="en-US" b="1" u="sng" dirty="0" smtClean="0"/>
              <a:t>2. </a:t>
            </a:r>
            <a:r>
              <a:rPr lang="en-US" b="1" u="sng" dirty="0" smtClean="0">
                <a:solidFill>
                  <a:schemeClr val="tx2">
                    <a:lumMod val="50000"/>
                  </a:schemeClr>
                </a:solidFill>
              </a:rPr>
              <a:t>CHANGE TALK  </a:t>
            </a:r>
            <a:r>
              <a:rPr lang="en-US" sz="2400" b="1" u="sng" dirty="0" smtClean="0">
                <a:solidFill>
                  <a:schemeClr val="tx2">
                    <a:lumMod val="50000"/>
                  </a:schemeClr>
                </a:solidFill>
              </a:rPr>
              <a:t>(cont.)</a:t>
            </a:r>
            <a:endParaRPr lang="en-US" dirty="0" smtClean="0">
              <a:solidFill>
                <a:schemeClr val="tx2">
                  <a:lumMod val="50000"/>
                </a:schemeClr>
              </a:solidFill>
            </a:endParaRPr>
          </a:p>
        </p:txBody>
      </p:sp>
      <p:sp>
        <p:nvSpPr>
          <p:cNvPr id="3" name="Content Placeholder 2"/>
          <p:cNvSpPr>
            <a:spLocks noGrp="1"/>
          </p:cNvSpPr>
          <p:nvPr>
            <p:ph idx="1"/>
          </p:nvPr>
        </p:nvSpPr>
        <p:spPr>
          <a:xfrm>
            <a:off x="533400" y="1752600"/>
            <a:ext cx="8312150" cy="4343400"/>
          </a:xfrm>
        </p:spPr>
        <p:txBody>
          <a:bodyPr/>
          <a:lstStyle/>
          <a:p>
            <a:pPr marL="514350" indent="-514350">
              <a:buFont typeface="Wingdings" charset="2"/>
              <a:buNone/>
              <a:defRPr/>
            </a:pPr>
            <a:endParaRPr lang="en-US" b="1" dirty="0" smtClean="0"/>
          </a:p>
          <a:p>
            <a:pPr marL="514350" indent="-514350">
              <a:buFont typeface="Wingdings" charset="2"/>
              <a:buNone/>
              <a:defRPr/>
            </a:pPr>
            <a:r>
              <a:rPr lang="en-US" b="1" dirty="0" smtClean="0"/>
              <a:t> </a:t>
            </a:r>
          </a:p>
        </p:txBody>
      </p:sp>
      <p:sp>
        <p:nvSpPr>
          <p:cNvPr id="51204" name="TextBox 3"/>
          <p:cNvSpPr txBox="1">
            <a:spLocks noChangeArrowheads="1"/>
          </p:cNvSpPr>
          <p:nvPr/>
        </p:nvSpPr>
        <p:spPr bwMode="auto">
          <a:xfrm>
            <a:off x="1477504" y="1219200"/>
            <a:ext cx="7636333"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sz="2400" b="1" dirty="0"/>
          </a:p>
          <a:p>
            <a:r>
              <a:rPr lang="en-US" sz="2400" b="1" dirty="0"/>
              <a:t>Use a RULER or gauge…</a:t>
            </a:r>
          </a:p>
          <a:p>
            <a:r>
              <a:rPr lang="en-US" sz="2400" b="1" dirty="0"/>
              <a:t> </a:t>
            </a:r>
          </a:p>
          <a:p>
            <a:pPr>
              <a:buFont typeface="Arial" panose="020B0604020202020204" pitchFamily="34" charset="0"/>
              <a:buChar char="•"/>
            </a:pPr>
            <a:r>
              <a:rPr lang="en-US" sz="2800" b="1" u="sng" dirty="0" smtClean="0"/>
              <a:t>How important is it FOR YOU</a:t>
            </a:r>
            <a:r>
              <a:rPr lang="en-US" sz="2800" b="1" dirty="0" smtClean="0"/>
              <a:t> to change (1-5)?</a:t>
            </a:r>
          </a:p>
          <a:p>
            <a:pPr>
              <a:buFont typeface="Arial" panose="020B0604020202020204" pitchFamily="34" charset="0"/>
              <a:buChar char="•"/>
            </a:pPr>
            <a:r>
              <a:rPr lang="en-US" sz="2800" b="1" u="sng" dirty="0" smtClean="0"/>
              <a:t>What would it take…</a:t>
            </a:r>
            <a:r>
              <a:rPr lang="en-US" sz="2800" b="1" dirty="0" smtClean="0"/>
              <a:t>?</a:t>
            </a:r>
          </a:p>
          <a:p>
            <a:pPr>
              <a:buFont typeface="Arial" panose="020B0604020202020204" pitchFamily="34" charset="0"/>
              <a:buChar char="•"/>
            </a:pPr>
            <a:r>
              <a:rPr lang="en-US" sz="2800" b="1" u="sng" dirty="0" smtClean="0">
                <a:solidFill>
                  <a:srgbClr val="FF0000"/>
                </a:solidFill>
              </a:rPr>
              <a:t>How strongly do you feel…</a:t>
            </a:r>
            <a:r>
              <a:rPr lang="en-US" sz="2800" b="1" dirty="0" smtClean="0"/>
              <a:t>?/</a:t>
            </a:r>
            <a:r>
              <a:rPr lang="en-US" sz="2800" b="1" dirty="0" smtClean="0">
                <a:solidFill>
                  <a:srgbClr val="FF0000"/>
                </a:solidFill>
              </a:rPr>
              <a:t>confidence</a:t>
            </a:r>
            <a:r>
              <a:rPr lang="en-US" sz="2800" b="1" dirty="0" smtClean="0"/>
              <a:t>?</a:t>
            </a:r>
          </a:p>
          <a:p>
            <a:pPr>
              <a:buFont typeface="Arial" panose="020B0604020202020204" pitchFamily="34" charset="0"/>
              <a:buChar char="•"/>
            </a:pPr>
            <a:r>
              <a:rPr lang="en-US" sz="2800" b="1" u="sng" dirty="0" smtClean="0"/>
              <a:t>What would get in your way</a:t>
            </a:r>
            <a:r>
              <a:rPr lang="en-US" sz="2800" b="1" dirty="0" smtClean="0"/>
              <a:t>?  (barriers)</a:t>
            </a:r>
          </a:p>
          <a:p>
            <a:pPr>
              <a:buFont typeface="Arial" panose="020B0604020202020204" pitchFamily="34" charset="0"/>
              <a:buChar char="•"/>
            </a:pPr>
            <a:r>
              <a:rPr lang="en-US" sz="2800" b="1" u="sng" dirty="0" smtClean="0"/>
              <a:t>What would it take…</a:t>
            </a:r>
            <a:r>
              <a:rPr lang="en-US" sz="2800" b="1" dirty="0" smtClean="0"/>
              <a:t>?</a:t>
            </a:r>
          </a:p>
          <a:p>
            <a:pPr>
              <a:buFont typeface="Arial" panose="020B0604020202020204" pitchFamily="34" charset="0"/>
              <a:buChar char="•"/>
            </a:pPr>
            <a:endParaRPr lang="en-US" sz="2400" b="1" dirty="0" smtClean="0"/>
          </a:p>
          <a:p>
            <a:r>
              <a:rPr lang="en-US" sz="3600" b="1" u="sng" dirty="0" smtClean="0"/>
              <a:t>1-</a:t>
            </a:r>
            <a:r>
              <a:rPr lang="en-US" sz="3600" b="1" u="sng" dirty="0"/>
              <a:t>--|---2---|---3--|---4--|---5	</a:t>
            </a:r>
            <a:endParaRPr lang="en-US" sz="3600" dirty="0"/>
          </a:p>
        </p:txBody>
      </p:sp>
      <p:sp>
        <p:nvSpPr>
          <p:cNvPr id="51205" name="4-Point Star 4"/>
          <p:cNvSpPr>
            <a:spLocks noChangeArrowheads="1"/>
          </p:cNvSpPr>
          <p:nvPr/>
        </p:nvSpPr>
        <p:spPr bwMode="auto">
          <a:xfrm>
            <a:off x="623806" y="1570326"/>
            <a:ext cx="533400" cy="457200"/>
          </a:xfrm>
          <a:prstGeom prst="star4">
            <a:avLst>
              <a:gd name="adj" fmla="val 12500"/>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51206" name="4-Point Star 5"/>
          <p:cNvSpPr>
            <a:spLocks noChangeArrowheads="1"/>
          </p:cNvSpPr>
          <p:nvPr/>
        </p:nvSpPr>
        <p:spPr bwMode="auto">
          <a:xfrm>
            <a:off x="623160" y="2350884"/>
            <a:ext cx="533400" cy="381000"/>
          </a:xfrm>
          <a:prstGeom prst="star4">
            <a:avLst>
              <a:gd name="adj" fmla="val 12500"/>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
        <p:nvSpPr>
          <p:cNvPr id="51207" name="4-Point Star 6"/>
          <p:cNvSpPr>
            <a:spLocks noChangeArrowheads="1"/>
          </p:cNvSpPr>
          <p:nvPr/>
        </p:nvSpPr>
        <p:spPr bwMode="auto">
          <a:xfrm>
            <a:off x="319652" y="5791200"/>
            <a:ext cx="685800" cy="304800"/>
          </a:xfrm>
          <a:prstGeom prst="star4">
            <a:avLst>
              <a:gd name="adj" fmla="val 12500"/>
            </a:avLst>
          </a:prstGeom>
          <a:solidFill>
            <a:schemeClr val="accent1"/>
          </a:solidFill>
          <a:ln w="9525">
            <a:solidFill>
              <a:schemeClr val="tx1"/>
            </a:solidFill>
            <a:round/>
            <a:headEnd/>
            <a:tailEnd/>
          </a:ln>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en-US"/>
          </a:p>
        </p:txBody>
      </p:sp>
    </p:spTree>
    <p:custDataLst>
      <p:tags r:id="rId1"/>
    </p:custDataLst>
    <p:extLst>
      <p:ext uri="{BB962C8B-B14F-4D97-AF65-F5344CB8AC3E}">
        <p14:creationId xmlns:p14="http://schemas.microsoft.com/office/powerpoint/2010/main" val="334003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dirty="0" smtClean="0"/>
              <a:t>How is the effectiveness of bolus insulin determined?</a:t>
            </a:r>
          </a:p>
          <a:p>
            <a:pPr lvl="1" eaLnBrk="1" hangingPunct="1">
              <a:lnSpc>
                <a:spcPct val="90000"/>
              </a:lnSpc>
              <a:defRPr/>
            </a:pPr>
            <a:r>
              <a:rPr lang="en-US" dirty="0" smtClean="0"/>
              <a:t>2 hour post meal (if you can get it)</a:t>
            </a:r>
          </a:p>
          <a:p>
            <a:pPr lvl="1" eaLnBrk="1" hangingPunct="1">
              <a:lnSpc>
                <a:spcPct val="90000"/>
              </a:lnSpc>
              <a:defRPr/>
            </a:pPr>
            <a:r>
              <a:rPr lang="en-US" dirty="0" smtClean="0"/>
              <a:t>Before next meal blood glucose</a:t>
            </a:r>
          </a:p>
          <a:p>
            <a:pPr lvl="1" eaLnBrk="1" hangingPunct="1">
              <a:lnSpc>
                <a:spcPct val="90000"/>
              </a:lnSpc>
              <a:buFont typeface="Wingdings" pitchFamily="2" charset="2"/>
              <a:buNone/>
              <a:defRPr/>
            </a:pPr>
            <a:endParaRPr lang="en-US" dirty="0" smtClean="0"/>
          </a:p>
          <a:p>
            <a:pPr eaLnBrk="1" hangingPunct="1">
              <a:lnSpc>
                <a:spcPct val="90000"/>
              </a:lnSpc>
              <a:defRPr/>
            </a:pPr>
            <a:r>
              <a:rPr lang="en-US" dirty="0" smtClean="0"/>
              <a:t>Glucose goals (ADA) – may be modified by provider/</a:t>
            </a:r>
            <a:r>
              <a:rPr lang="en-US" dirty="0" err="1" smtClean="0"/>
              <a:t>pt</a:t>
            </a:r>
            <a:endParaRPr lang="en-US" dirty="0" smtClean="0"/>
          </a:p>
          <a:p>
            <a:pPr lvl="1" eaLnBrk="1" hangingPunct="1">
              <a:lnSpc>
                <a:spcPct val="90000"/>
              </a:lnSpc>
              <a:defRPr/>
            </a:pPr>
            <a:r>
              <a:rPr lang="en-US" dirty="0" smtClean="0"/>
              <a:t>1-2 hours post meal  &lt;180</a:t>
            </a:r>
          </a:p>
          <a:p>
            <a:pPr lvl="1" eaLnBrk="1" hangingPunct="1">
              <a:lnSpc>
                <a:spcPct val="90000"/>
              </a:lnSpc>
              <a:defRPr/>
            </a:pPr>
            <a:r>
              <a:rPr lang="en-US" dirty="0" smtClean="0"/>
              <a:t>Before next meal – 80 - 130</a:t>
            </a:r>
          </a:p>
        </p:txBody>
      </p:sp>
    </p:spTree>
    <p:custDataLst>
      <p:tags r:id="rId1"/>
    </p:custDataLst>
    <p:extLst>
      <p:ext uri="{BB962C8B-B14F-4D97-AF65-F5344CB8AC3E}">
        <p14:creationId xmlns:p14="http://schemas.microsoft.com/office/powerpoint/2010/main" val="389567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defRPr/>
            </a:pPr>
            <a:r>
              <a:rPr lang="en-US" dirty="0" smtClean="0"/>
              <a:t>3. Summarizing</a:t>
            </a:r>
            <a:r>
              <a:rPr lang="en-US" dirty="0"/>
              <a:t> </a:t>
            </a:r>
            <a:r>
              <a:rPr lang="en-US" dirty="0" smtClean="0"/>
              <a:t>Change Talk</a:t>
            </a:r>
          </a:p>
        </p:txBody>
      </p:sp>
      <p:sp>
        <p:nvSpPr>
          <p:cNvPr id="3" name="Content Placeholder 2"/>
          <p:cNvSpPr>
            <a:spLocks noGrp="1"/>
          </p:cNvSpPr>
          <p:nvPr>
            <p:ph idx="1"/>
          </p:nvPr>
        </p:nvSpPr>
        <p:spPr>
          <a:xfrm>
            <a:off x="838200" y="1371600"/>
            <a:ext cx="7620000" cy="4724400"/>
          </a:xfrm>
        </p:spPr>
        <p:txBody>
          <a:bodyPr/>
          <a:lstStyle/>
          <a:p>
            <a:pPr>
              <a:buFont typeface="Wingdings" charset="2"/>
              <a:buBlip>
                <a:blip r:embed="rId3"/>
              </a:buBlip>
              <a:defRPr/>
            </a:pPr>
            <a:r>
              <a:rPr lang="en-US" b="1" dirty="0" smtClean="0"/>
              <a:t> </a:t>
            </a:r>
            <a:r>
              <a:rPr lang="en-US" sz="4000" b="1" i="1" u="sng" dirty="0" smtClean="0"/>
              <a:t>Summarize</a:t>
            </a:r>
            <a:r>
              <a:rPr lang="en-US" sz="4000" b="1" dirty="0" smtClean="0"/>
              <a:t> :</a:t>
            </a:r>
          </a:p>
          <a:p>
            <a:pPr lvl="1">
              <a:defRPr/>
            </a:pPr>
            <a:r>
              <a:rPr lang="en-US" sz="3200" b="1" dirty="0" smtClean="0"/>
              <a:t>Patient’s perspective and</a:t>
            </a:r>
          </a:p>
          <a:p>
            <a:pPr lvl="1">
              <a:buNone/>
              <a:defRPr/>
            </a:pPr>
            <a:endParaRPr lang="en-US" sz="3200" b="1" dirty="0" smtClean="0"/>
          </a:p>
          <a:p>
            <a:pPr lvl="1">
              <a:defRPr/>
            </a:pPr>
            <a:r>
              <a:rPr lang="en-US" sz="3200" b="1" u="sng" dirty="0" smtClean="0"/>
              <a:t>The Patient</a:t>
            </a:r>
            <a:r>
              <a:rPr lang="en-US" sz="3200" b="1" dirty="0" smtClean="0"/>
              <a:t> </a:t>
            </a:r>
            <a:r>
              <a:rPr lang="en-US" sz="3200" b="1" u="sng" dirty="0" smtClean="0">
                <a:solidFill>
                  <a:schemeClr val="accent1">
                    <a:lumMod val="50000"/>
                  </a:schemeClr>
                </a:solidFill>
              </a:rPr>
              <a:t>NOT DOING ANYTHING. VS. </a:t>
            </a:r>
            <a:r>
              <a:rPr lang="en-US" sz="3200" b="1" u="sng" dirty="0" smtClean="0">
                <a:solidFill>
                  <a:schemeClr val="accent4">
                    <a:lumMod val="75000"/>
                  </a:schemeClr>
                </a:solidFill>
              </a:rPr>
              <a:t>CHANGE TALK (+++)</a:t>
            </a:r>
            <a:r>
              <a:rPr lang="en-US" sz="3200" b="1" u="sng" dirty="0" smtClean="0">
                <a:solidFill>
                  <a:srgbClr val="FF0000"/>
                </a:solidFill>
              </a:rPr>
              <a:t>(Pro’s and Con’s)</a:t>
            </a:r>
          </a:p>
          <a:p>
            <a:pPr>
              <a:buFont typeface="Wingdings" charset="2"/>
              <a:buNone/>
              <a:defRPr/>
            </a:pPr>
            <a:endParaRPr lang="en-US" sz="4000" dirty="0" smtClean="0"/>
          </a:p>
        </p:txBody>
      </p:sp>
    </p:spTree>
    <p:custDataLst>
      <p:tags r:id="rId1"/>
    </p:custDataLst>
    <p:extLst>
      <p:ext uri="{BB962C8B-B14F-4D97-AF65-F5344CB8AC3E}">
        <p14:creationId xmlns:p14="http://schemas.microsoft.com/office/powerpoint/2010/main" val="142680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5175" cy="990600"/>
          </a:xfrm>
        </p:spPr>
        <p:txBody>
          <a:bodyPr anchor="ctr"/>
          <a:lstStyle/>
          <a:p>
            <a:pPr>
              <a:defRPr/>
            </a:pPr>
            <a:r>
              <a:rPr lang="en-US" dirty="0" smtClean="0"/>
              <a:t>4. SHARE INFO: ASK 1</a:t>
            </a:r>
            <a:r>
              <a:rPr lang="en-US" baseline="30000" dirty="0" smtClean="0"/>
              <a:t>ST</a:t>
            </a:r>
            <a:r>
              <a:rPr lang="en-US" dirty="0" smtClean="0"/>
              <a:t>.</a:t>
            </a:r>
          </a:p>
        </p:txBody>
      </p:sp>
      <p:sp>
        <p:nvSpPr>
          <p:cNvPr id="3" name="Content Placeholder 2"/>
          <p:cNvSpPr>
            <a:spLocks noGrp="1"/>
          </p:cNvSpPr>
          <p:nvPr>
            <p:ph idx="1"/>
          </p:nvPr>
        </p:nvSpPr>
        <p:spPr>
          <a:xfrm>
            <a:off x="533400" y="1371600"/>
            <a:ext cx="7772400" cy="4343400"/>
          </a:xfrm>
        </p:spPr>
        <p:txBody>
          <a:bodyPr/>
          <a:lstStyle/>
          <a:p>
            <a:pPr>
              <a:buFont typeface="Wingdings" charset="2"/>
              <a:buBlip>
                <a:blip r:embed="rId3"/>
              </a:buBlip>
              <a:defRPr/>
            </a:pPr>
            <a:r>
              <a:rPr lang="en-US" b="1" u="sng" dirty="0" smtClean="0"/>
              <a:t>Share Information</a:t>
            </a:r>
            <a:r>
              <a:rPr lang="en-US" b="1" dirty="0" smtClean="0"/>
              <a:t> or give advice with permission                         </a:t>
            </a:r>
          </a:p>
          <a:p>
            <a:pPr>
              <a:buFont typeface="Wingdings" charset="2"/>
              <a:buBlip>
                <a:blip r:embed="rId3"/>
              </a:buBlip>
              <a:defRPr/>
            </a:pPr>
            <a:r>
              <a:rPr lang="en-US" b="1" dirty="0" smtClean="0"/>
              <a:t>(Ask- Give- Check out)</a:t>
            </a:r>
          </a:p>
          <a:p>
            <a:pPr>
              <a:buFont typeface="Wingdings" charset="2"/>
              <a:buNone/>
              <a:defRPr/>
            </a:pPr>
            <a:r>
              <a:rPr lang="en-US" b="1" dirty="0" smtClean="0"/>
              <a:t> </a:t>
            </a:r>
          </a:p>
          <a:p>
            <a:pPr lvl="1">
              <a:buFont typeface="Wingdings" charset="2"/>
              <a:buBlip>
                <a:blip r:embed="rId4"/>
              </a:buBlip>
              <a:defRPr/>
            </a:pPr>
            <a:r>
              <a:rPr lang="en-US" sz="3200" b="1" u="sng" dirty="0" smtClean="0"/>
              <a:t>Ask</a:t>
            </a:r>
            <a:r>
              <a:rPr lang="en-US" sz="3200" b="1" dirty="0" smtClean="0"/>
              <a:t> Pt’s. ideas</a:t>
            </a:r>
          </a:p>
          <a:p>
            <a:pPr lvl="1">
              <a:buFont typeface="Wingdings" charset="2"/>
              <a:buBlip>
                <a:blip r:embed="rId4"/>
              </a:buBlip>
              <a:defRPr/>
            </a:pPr>
            <a:r>
              <a:rPr lang="en-US" sz="3200" b="1" u="sng" dirty="0" smtClean="0"/>
              <a:t>Give</a:t>
            </a:r>
            <a:r>
              <a:rPr lang="en-US" sz="3200" b="1" dirty="0" smtClean="0"/>
              <a:t> info/ education</a:t>
            </a:r>
          </a:p>
          <a:p>
            <a:pPr lvl="1">
              <a:buFont typeface="Wingdings" charset="2"/>
              <a:buBlip>
                <a:blip r:embed="rId4"/>
              </a:buBlip>
              <a:defRPr/>
            </a:pPr>
            <a:r>
              <a:rPr lang="en-US" sz="3200" b="1" u="sng" dirty="0" smtClean="0"/>
              <a:t>Check-out</a:t>
            </a:r>
            <a:r>
              <a:rPr lang="en-US" sz="3200" b="1" dirty="0" smtClean="0"/>
              <a:t> Pt’s reaction and Commitment</a:t>
            </a:r>
          </a:p>
          <a:p>
            <a:pPr>
              <a:buFont typeface="Wingdings" charset="2"/>
              <a:buBlip>
                <a:blip r:embed="rId3"/>
              </a:buBlip>
              <a:defRPr/>
            </a:pPr>
            <a:endParaRPr lang="en-US" sz="4000" dirty="0" smtClean="0"/>
          </a:p>
        </p:txBody>
      </p:sp>
    </p:spTree>
    <p:custDataLst>
      <p:tags r:id="rId1"/>
    </p:custDataLst>
    <p:extLst>
      <p:ext uri="{BB962C8B-B14F-4D97-AF65-F5344CB8AC3E}">
        <p14:creationId xmlns:p14="http://schemas.microsoft.com/office/powerpoint/2010/main" val="370336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defRPr/>
            </a:pPr>
            <a:r>
              <a:rPr lang="en-US" b="1" u="sng" dirty="0" smtClean="0"/>
              <a:t>5.  ASK the KEY QUESTION: </a:t>
            </a:r>
            <a:endParaRPr lang="en-US" dirty="0" smtClean="0"/>
          </a:p>
        </p:txBody>
      </p:sp>
      <p:sp>
        <p:nvSpPr>
          <p:cNvPr id="3" name="Content Placeholder 2"/>
          <p:cNvSpPr>
            <a:spLocks noGrp="1"/>
          </p:cNvSpPr>
          <p:nvPr>
            <p:ph idx="1"/>
          </p:nvPr>
        </p:nvSpPr>
        <p:spPr>
          <a:xfrm>
            <a:off x="533400" y="1524000"/>
            <a:ext cx="8610600" cy="5105400"/>
          </a:xfrm>
        </p:spPr>
        <p:txBody>
          <a:bodyPr/>
          <a:lstStyle/>
          <a:p>
            <a:pPr>
              <a:buFont typeface="Wingdings" charset="2"/>
              <a:buBlip>
                <a:blip r:embed="rId3"/>
              </a:buBlip>
              <a:defRPr/>
            </a:pPr>
            <a:endParaRPr lang="en-US" b="1" u="sng" dirty="0" smtClean="0"/>
          </a:p>
          <a:p>
            <a:pPr>
              <a:buFont typeface="Wingdings" charset="2"/>
              <a:buNone/>
              <a:defRPr/>
            </a:pPr>
            <a:endParaRPr lang="en-US" b="1" u="sng" dirty="0" smtClean="0"/>
          </a:p>
          <a:p>
            <a:pPr>
              <a:buFont typeface="Wingdings" charset="2"/>
              <a:buNone/>
              <a:defRPr/>
            </a:pPr>
            <a:r>
              <a:rPr lang="en-US" b="1" u="sng" dirty="0" smtClean="0"/>
              <a:t>“SO WHERE DOES THAT LEAVE YOU?</a:t>
            </a:r>
          </a:p>
          <a:p>
            <a:pPr>
              <a:buFont typeface="Wingdings" charset="2"/>
              <a:buNone/>
              <a:defRPr/>
            </a:pPr>
            <a:endParaRPr lang="en-US" b="1" u="sng" dirty="0" smtClean="0"/>
          </a:p>
          <a:p>
            <a:pPr>
              <a:buFont typeface="Wingdings" charset="2"/>
              <a:buNone/>
              <a:defRPr/>
            </a:pPr>
            <a:r>
              <a:rPr lang="en-US" b="1" dirty="0" smtClean="0">
                <a:solidFill>
                  <a:schemeClr val="accent1">
                    <a:lumMod val="75000"/>
                  </a:schemeClr>
                </a:solidFill>
              </a:rPr>
              <a:t>(they / you may be uncomfortable now </a:t>
            </a:r>
          </a:p>
          <a:p>
            <a:pPr>
              <a:buFont typeface="Wingdings" charset="2"/>
              <a:buNone/>
              <a:defRPr/>
            </a:pPr>
            <a:r>
              <a:rPr lang="en-US" b="1" dirty="0" smtClean="0">
                <a:solidFill>
                  <a:schemeClr val="accent1">
                    <a:lumMod val="75000"/>
                  </a:schemeClr>
                </a:solidFill>
              </a:rPr>
              <a:t>as YOU BOTH struggle </a:t>
            </a:r>
            <a:r>
              <a:rPr lang="en-US" b="1" dirty="0" smtClean="0">
                <a:solidFill>
                  <a:schemeClr val="accent4">
                    <a:lumMod val="75000"/>
                  </a:schemeClr>
                </a:solidFill>
              </a:rPr>
              <a:t>with AMBIVALENCE!...</a:t>
            </a:r>
          </a:p>
          <a:p>
            <a:pPr>
              <a:buFont typeface="Wingdings" charset="2"/>
              <a:buNone/>
              <a:defRPr/>
            </a:pPr>
            <a:r>
              <a:rPr lang="en-US" b="1" dirty="0" smtClean="0">
                <a:solidFill>
                  <a:schemeClr val="accent4">
                    <a:lumMod val="75000"/>
                  </a:schemeClr>
                </a:solidFill>
              </a:rPr>
              <a:t> Be mindful…present…</a:t>
            </a:r>
          </a:p>
          <a:p>
            <a:pPr>
              <a:buFont typeface="Wingdings" charset="2"/>
              <a:buNone/>
              <a:defRPr/>
            </a:pPr>
            <a:r>
              <a:rPr lang="en-US" b="1" dirty="0" smtClean="0"/>
              <a:t>             Clarify and Move On!…………..</a:t>
            </a:r>
            <a:endParaRPr lang="en-US" dirty="0" smtClean="0"/>
          </a:p>
        </p:txBody>
      </p:sp>
      <p:sp>
        <p:nvSpPr>
          <p:cNvPr id="84994" name="AutoShape 2"/>
          <p:cNvSpPr>
            <a:spLocks noChangeArrowheads="1"/>
          </p:cNvSpPr>
          <p:nvPr/>
        </p:nvSpPr>
        <p:spPr bwMode="auto">
          <a:xfrm>
            <a:off x="3030973" y="1541600"/>
            <a:ext cx="1047750" cy="990600"/>
          </a:xfrm>
          <a:custGeom>
            <a:avLst/>
            <a:gdLst>
              <a:gd name="T0" fmla="*/ 523875 w 1047750"/>
              <a:gd name="T1" fmla="*/ 0 h 990600"/>
              <a:gd name="T2" fmla="*/ 1 w 1047750"/>
              <a:gd name="T3" fmla="*/ 378375 h 990600"/>
              <a:gd name="T4" fmla="*/ 200103 w 1047750"/>
              <a:gd name="T5" fmla="*/ 990597 h 990600"/>
              <a:gd name="T6" fmla="*/ 847647 w 1047750"/>
              <a:gd name="T7" fmla="*/ 990597 h 990600"/>
              <a:gd name="T8" fmla="*/ 1047749 w 1047750"/>
              <a:gd name="T9" fmla="*/ 378375 h 990600"/>
              <a:gd name="T10" fmla="*/ 3 60000 65536"/>
              <a:gd name="T11" fmla="*/ 2 60000 65536"/>
              <a:gd name="T12" fmla="*/ 1 60000 65536"/>
              <a:gd name="T13" fmla="*/ 1 60000 65536"/>
              <a:gd name="T14" fmla="*/ 0 60000 65536"/>
              <a:gd name="T15" fmla="*/ 323776 w 1047750"/>
              <a:gd name="T16" fmla="*/ 378377 h 990600"/>
              <a:gd name="T17" fmla="*/ 723974 w 1047750"/>
              <a:gd name="T18" fmla="*/ 756746 h 990600"/>
            </a:gdLst>
            <a:ahLst/>
            <a:cxnLst>
              <a:cxn ang="T10">
                <a:pos x="T0" y="T1"/>
              </a:cxn>
              <a:cxn ang="T11">
                <a:pos x="T2" y="T3"/>
              </a:cxn>
              <a:cxn ang="T12">
                <a:pos x="T4" y="T5"/>
              </a:cxn>
              <a:cxn ang="T13">
                <a:pos x="T6" y="T7"/>
              </a:cxn>
              <a:cxn ang="T14">
                <a:pos x="T8" y="T9"/>
              </a:cxn>
            </a:cxnLst>
            <a:rect l="T15" t="T16" r="T17" b="T18"/>
            <a:pathLst>
              <a:path w="1047750" h="990600">
                <a:moveTo>
                  <a:pt x="1" y="378375"/>
                </a:moveTo>
                <a:lnTo>
                  <a:pt x="400207" y="378377"/>
                </a:lnTo>
                <a:lnTo>
                  <a:pt x="523875" y="0"/>
                </a:lnTo>
                <a:lnTo>
                  <a:pt x="647543" y="378377"/>
                </a:lnTo>
                <a:lnTo>
                  <a:pt x="1047749" y="378375"/>
                </a:lnTo>
                <a:lnTo>
                  <a:pt x="723974" y="612222"/>
                </a:lnTo>
                <a:lnTo>
                  <a:pt x="847647" y="990597"/>
                </a:lnTo>
                <a:lnTo>
                  <a:pt x="523875" y="756746"/>
                </a:lnTo>
                <a:lnTo>
                  <a:pt x="200103" y="990597"/>
                </a:lnTo>
                <a:lnTo>
                  <a:pt x="323776" y="612222"/>
                </a:lnTo>
                <a:close/>
              </a:path>
            </a:pathLst>
          </a:custGeom>
          <a:gradFill rotWithShape="0">
            <a:gsLst>
              <a:gs pos="0">
                <a:srgbClr val="9BC1FF"/>
              </a:gs>
              <a:gs pos="100000">
                <a:srgbClr val="3F80CD"/>
              </a:gs>
            </a:gsLst>
            <a:lin ang="5400000"/>
          </a:gradFill>
          <a:ln w="19050">
            <a:solidFill>
              <a:srgbClr val="4A7EBB"/>
            </a:solidFill>
            <a:miter lim="800000"/>
            <a:headEnd/>
            <a:tailEnd/>
          </a:ln>
          <a:effectLst>
            <a:outerShdw blurRad="38100" dist="25400" dir="5400000" algn="ctr" rotWithShape="0">
              <a:srgbClr val="808080">
                <a:alpha val="35001"/>
              </a:srgbClr>
            </a:outerShdw>
          </a:effectLst>
        </p:spPr>
        <p:txBody>
          <a:bodyPr tIns="91440" bIns="91440"/>
          <a:lstStyle/>
          <a:p>
            <a:pPr>
              <a:defRPr/>
            </a:pPr>
            <a:endParaRPr lang="en-US">
              <a:latin typeface="Arial" charset="0"/>
              <a:ea typeface="+mn-ea"/>
            </a:endParaRPr>
          </a:p>
        </p:txBody>
      </p:sp>
    </p:spTree>
    <p:custDataLst>
      <p:tags r:id="rId1"/>
    </p:custDataLst>
    <p:extLst>
      <p:ext uri="{BB962C8B-B14F-4D97-AF65-F5344CB8AC3E}">
        <p14:creationId xmlns:p14="http://schemas.microsoft.com/office/powerpoint/2010/main" val="26310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circle(in)">
                                      <p:cBhvr>
                                        <p:cTn id="7" dur="2000"/>
                                        <p:tgtEl>
                                          <p:spTgt spid="84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anim calcmode="lin" valueType="num">
                                      <p:cBhvr>
                                        <p:cTn id="2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2"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chor="ctr">
            <a:normAutofit fontScale="90000"/>
          </a:bodyPr>
          <a:lstStyle/>
          <a:p>
            <a:pPr>
              <a:defRPr/>
            </a:pPr>
            <a:r>
              <a:rPr lang="en-US" dirty="0" smtClean="0"/>
              <a:t>6. Clarify behavior change</a:t>
            </a:r>
            <a:br>
              <a:rPr lang="en-US" dirty="0" smtClean="0"/>
            </a:br>
            <a:r>
              <a:rPr lang="en-US" dirty="0" smtClean="0"/>
              <a:t>		goal: use SMART!!!!!</a:t>
            </a:r>
          </a:p>
        </p:txBody>
      </p:sp>
      <p:sp>
        <p:nvSpPr>
          <p:cNvPr id="3" name="Content Placeholder 2"/>
          <p:cNvSpPr>
            <a:spLocks noGrp="1"/>
          </p:cNvSpPr>
          <p:nvPr>
            <p:ph idx="1"/>
          </p:nvPr>
        </p:nvSpPr>
        <p:spPr>
          <a:xfrm>
            <a:off x="609600" y="1219200"/>
            <a:ext cx="8077200" cy="4937760"/>
          </a:xfrm>
        </p:spPr>
        <p:txBody>
          <a:bodyPr/>
          <a:lstStyle/>
          <a:p>
            <a:pPr>
              <a:buFont typeface="Wingdings" charset="2"/>
              <a:buBlip>
                <a:blip r:embed="rId3"/>
              </a:buBlip>
              <a:defRPr/>
            </a:pPr>
            <a:r>
              <a:rPr lang="en-US" b="1" dirty="0" smtClean="0"/>
              <a:t>If ready- go on to </a:t>
            </a:r>
            <a:r>
              <a:rPr lang="en-US" b="1" u="sng" dirty="0" smtClean="0"/>
              <a:t>Clarify Action Plan related to SMART Goal</a:t>
            </a:r>
            <a:br>
              <a:rPr lang="en-US" b="1" u="sng" dirty="0" smtClean="0"/>
            </a:br>
            <a:endParaRPr lang="en-US" b="1" dirty="0" smtClean="0"/>
          </a:p>
          <a:p>
            <a:pPr marL="0" indent="0">
              <a:buNone/>
              <a:defRPr/>
            </a:pPr>
            <a:r>
              <a:rPr lang="en-US" sz="3600" b="1" u="sng" dirty="0" smtClean="0">
                <a:solidFill>
                  <a:srgbClr val="FF0000"/>
                </a:solidFill>
              </a:rPr>
              <a:t>S</a:t>
            </a:r>
            <a:r>
              <a:rPr lang="en-US" sz="3600" b="1" dirty="0" smtClean="0"/>
              <a:t>PECIFIC   </a:t>
            </a:r>
          </a:p>
          <a:p>
            <a:pPr marL="0" indent="0">
              <a:buNone/>
              <a:defRPr/>
            </a:pPr>
            <a:r>
              <a:rPr lang="en-US" sz="3600" b="1" u="sng" dirty="0" smtClean="0">
                <a:solidFill>
                  <a:srgbClr val="FF0000"/>
                </a:solidFill>
              </a:rPr>
              <a:t>M</a:t>
            </a:r>
            <a:r>
              <a:rPr lang="en-US" sz="3600" b="1" dirty="0" smtClean="0"/>
              <a:t>EASURABLE  </a:t>
            </a:r>
          </a:p>
          <a:p>
            <a:pPr marL="0" indent="0">
              <a:buNone/>
              <a:defRPr/>
            </a:pPr>
            <a:r>
              <a:rPr lang="en-US" sz="3600" b="1" u="sng" dirty="0" smtClean="0">
                <a:solidFill>
                  <a:srgbClr val="FF0000"/>
                </a:solidFill>
              </a:rPr>
              <a:t>A</a:t>
            </a:r>
            <a:r>
              <a:rPr lang="en-US" sz="3600" b="1" dirty="0" smtClean="0"/>
              <a:t>CHIEVABLE  </a:t>
            </a:r>
          </a:p>
          <a:p>
            <a:pPr marL="0" indent="0">
              <a:buNone/>
              <a:defRPr/>
            </a:pPr>
            <a:r>
              <a:rPr lang="en-US" sz="3600" b="1" u="sng" dirty="0" smtClean="0">
                <a:solidFill>
                  <a:srgbClr val="FF0000"/>
                </a:solidFill>
              </a:rPr>
              <a:t>R</a:t>
            </a:r>
            <a:r>
              <a:rPr lang="en-US" sz="3600" b="1" dirty="0" smtClean="0"/>
              <a:t>EALISTIC   </a:t>
            </a:r>
          </a:p>
          <a:p>
            <a:pPr marL="0" indent="0">
              <a:buNone/>
              <a:defRPr/>
            </a:pPr>
            <a:r>
              <a:rPr lang="en-US" sz="3600" b="1" u="sng" dirty="0" smtClean="0">
                <a:solidFill>
                  <a:srgbClr val="FF0000"/>
                </a:solidFill>
              </a:rPr>
              <a:t>T</a:t>
            </a:r>
            <a:r>
              <a:rPr lang="en-US" sz="3600" b="1" dirty="0" smtClean="0"/>
              <a:t>IME-RELATED		(picture it!!)</a:t>
            </a:r>
          </a:p>
          <a:p>
            <a:pPr marL="0" indent="0">
              <a:buNone/>
              <a:defRPr/>
            </a:pPr>
            <a:endParaRPr lang="en-US" sz="3600" dirty="0" smtClean="0"/>
          </a:p>
        </p:txBody>
      </p:sp>
      <p:sp>
        <p:nvSpPr>
          <p:cNvPr id="86018" name="AutoShape 2"/>
          <p:cNvSpPr>
            <a:spLocks noChangeArrowheads="1"/>
          </p:cNvSpPr>
          <p:nvPr/>
        </p:nvSpPr>
        <p:spPr bwMode="auto">
          <a:xfrm>
            <a:off x="4124325" y="5181600"/>
            <a:ext cx="895350" cy="762000"/>
          </a:xfrm>
          <a:custGeom>
            <a:avLst/>
            <a:gdLst>
              <a:gd name="T0" fmla="*/ 447675 w 895350"/>
              <a:gd name="T1" fmla="*/ 0 h 762000"/>
              <a:gd name="T2" fmla="*/ 1 w 895350"/>
              <a:gd name="T3" fmla="*/ 291057 h 762000"/>
              <a:gd name="T4" fmla="*/ 170997 w 895350"/>
              <a:gd name="T5" fmla="*/ 761998 h 762000"/>
              <a:gd name="T6" fmla="*/ 724353 w 895350"/>
              <a:gd name="T7" fmla="*/ 761998 h 762000"/>
              <a:gd name="T8" fmla="*/ 895349 w 895350"/>
              <a:gd name="T9" fmla="*/ 291057 h 762000"/>
              <a:gd name="T10" fmla="*/ 3 60000 65536"/>
              <a:gd name="T11" fmla="*/ 2 60000 65536"/>
              <a:gd name="T12" fmla="*/ 1 60000 65536"/>
              <a:gd name="T13" fmla="*/ 1 60000 65536"/>
              <a:gd name="T14" fmla="*/ 0 60000 65536"/>
              <a:gd name="T15" fmla="*/ 276681 w 895350"/>
              <a:gd name="T16" fmla="*/ 291059 h 762000"/>
              <a:gd name="T17" fmla="*/ 618669 w 895350"/>
              <a:gd name="T18" fmla="*/ 582112 h 762000"/>
            </a:gdLst>
            <a:ahLst/>
            <a:cxnLst>
              <a:cxn ang="T10">
                <a:pos x="T0" y="T1"/>
              </a:cxn>
              <a:cxn ang="T11">
                <a:pos x="T2" y="T3"/>
              </a:cxn>
              <a:cxn ang="T12">
                <a:pos x="T4" y="T5"/>
              </a:cxn>
              <a:cxn ang="T13">
                <a:pos x="T6" y="T7"/>
              </a:cxn>
              <a:cxn ang="T14">
                <a:pos x="T8" y="T9"/>
              </a:cxn>
            </a:cxnLst>
            <a:rect l="T15" t="T16" r="T17" b="T18"/>
            <a:pathLst>
              <a:path w="895350" h="762000">
                <a:moveTo>
                  <a:pt x="1" y="291057"/>
                </a:moveTo>
                <a:lnTo>
                  <a:pt x="341995" y="291059"/>
                </a:lnTo>
                <a:lnTo>
                  <a:pt x="447675" y="0"/>
                </a:lnTo>
                <a:lnTo>
                  <a:pt x="553355" y="291059"/>
                </a:lnTo>
                <a:lnTo>
                  <a:pt x="895349" y="291057"/>
                </a:lnTo>
                <a:lnTo>
                  <a:pt x="618669" y="470940"/>
                </a:lnTo>
                <a:lnTo>
                  <a:pt x="724353" y="761998"/>
                </a:lnTo>
                <a:lnTo>
                  <a:pt x="447675" y="582112"/>
                </a:lnTo>
                <a:lnTo>
                  <a:pt x="170997" y="761998"/>
                </a:lnTo>
                <a:lnTo>
                  <a:pt x="276681" y="470940"/>
                </a:lnTo>
                <a:close/>
              </a:path>
            </a:pathLst>
          </a:custGeom>
          <a:gradFill rotWithShape="0">
            <a:gsLst>
              <a:gs pos="0">
                <a:srgbClr val="9BC1FF"/>
              </a:gs>
              <a:gs pos="100000">
                <a:srgbClr val="3F80CD"/>
              </a:gs>
            </a:gsLst>
            <a:lin ang="5400000"/>
          </a:gradFill>
          <a:ln w="19050">
            <a:solidFill>
              <a:srgbClr val="4A7EBB"/>
            </a:solidFill>
            <a:miter lim="800000"/>
            <a:headEnd/>
            <a:tailEnd/>
          </a:ln>
          <a:effectLst>
            <a:outerShdw blurRad="38100" dist="25400" dir="5400000" algn="ctr" rotWithShape="0">
              <a:srgbClr val="808080">
                <a:alpha val="35001"/>
              </a:srgbClr>
            </a:outerShdw>
          </a:effectLst>
        </p:spPr>
        <p:txBody>
          <a:bodyPr tIns="91440" bIns="91440"/>
          <a:lstStyle/>
          <a:p>
            <a:pPr>
              <a:defRPr/>
            </a:pPr>
            <a:endParaRPr lang="en-US">
              <a:latin typeface="Arial" charset="0"/>
              <a:ea typeface="+mn-ea"/>
            </a:endParaRPr>
          </a:p>
        </p:txBody>
      </p:sp>
    </p:spTree>
    <p:custDataLst>
      <p:tags r:id="rId1"/>
    </p:custDataLst>
    <p:extLst>
      <p:ext uri="{BB962C8B-B14F-4D97-AF65-F5344CB8AC3E}">
        <p14:creationId xmlns:p14="http://schemas.microsoft.com/office/powerpoint/2010/main" val="352950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defRPr/>
            </a:pPr>
            <a:r>
              <a:rPr lang="en-US" dirty="0" smtClean="0"/>
              <a:t>7.  END ON A POSITIVE NOTE!</a:t>
            </a:r>
          </a:p>
        </p:txBody>
      </p:sp>
      <p:sp>
        <p:nvSpPr>
          <p:cNvPr id="3" name="Content Placeholder 2"/>
          <p:cNvSpPr>
            <a:spLocks noGrp="1"/>
          </p:cNvSpPr>
          <p:nvPr>
            <p:ph idx="1"/>
          </p:nvPr>
        </p:nvSpPr>
        <p:spPr/>
        <p:txBody>
          <a:bodyPr>
            <a:normAutofit/>
          </a:bodyPr>
          <a:lstStyle/>
          <a:p>
            <a:pPr>
              <a:buFont typeface="Wingdings" charset="2"/>
              <a:buBlip>
                <a:blip r:embed="rId3"/>
              </a:buBlip>
              <a:defRPr/>
            </a:pPr>
            <a:r>
              <a:rPr lang="en-US" sz="4000" u="sng" dirty="0" smtClean="0"/>
              <a:t>S</a:t>
            </a:r>
            <a:r>
              <a:rPr lang="en-US" sz="4000" u="sng" cap="small" dirty="0" smtClean="0"/>
              <a:t>ummarize</a:t>
            </a:r>
            <a:r>
              <a:rPr lang="en-US" sz="4000" i="1" u="sng" cap="small" dirty="0" smtClean="0"/>
              <a:t>  </a:t>
            </a:r>
            <a:r>
              <a:rPr lang="en-US" sz="4000" u="sng" dirty="0" smtClean="0"/>
              <a:t> </a:t>
            </a:r>
            <a:r>
              <a:rPr lang="en-US" sz="4000" u="sng" dirty="0" smtClean="0">
                <a:solidFill>
                  <a:schemeClr val="tx2">
                    <a:lumMod val="50000"/>
                  </a:schemeClr>
                </a:solidFill>
              </a:rPr>
              <a:t>CHANGE TALK</a:t>
            </a:r>
            <a:r>
              <a:rPr lang="en-US" sz="4000" u="sng" dirty="0" smtClean="0">
                <a:solidFill>
                  <a:schemeClr val="accent1">
                    <a:lumMod val="75000"/>
                  </a:schemeClr>
                </a:solidFill>
              </a:rPr>
              <a:t> </a:t>
            </a:r>
            <a:r>
              <a:rPr lang="en-US" sz="4000" u="sng" dirty="0" smtClean="0"/>
              <a:t>(with them).</a:t>
            </a:r>
            <a:endParaRPr lang="en-US" sz="4000" dirty="0" smtClean="0"/>
          </a:p>
          <a:p>
            <a:pPr>
              <a:buFont typeface="Wingdings" charset="2"/>
              <a:buBlip>
                <a:blip r:embed="rId3"/>
              </a:buBlip>
              <a:defRPr/>
            </a:pPr>
            <a:endParaRPr lang="en-US" sz="4000" dirty="0" smtClean="0"/>
          </a:p>
          <a:p>
            <a:pPr>
              <a:buFont typeface="Wingdings" charset="2"/>
              <a:buBlip>
                <a:blip r:embed="rId3"/>
              </a:buBlip>
              <a:defRPr/>
            </a:pPr>
            <a:r>
              <a:rPr lang="en-US" sz="4000" dirty="0" smtClean="0"/>
              <a:t> End meeting on a positive note... </a:t>
            </a:r>
          </a:p>
          <a:p>
            <a:pPr>
              <a:buFont typeface="Wingdings" charset="2"/>
              <a:buBlip>
                <a:blip r:embed="rId3"/>
              </a:buBlip>
              <a:defRPr/>
            </a:pPr>
            <a:r>
              <a:rPr lang="en-US" sz="4000" dirty="0" smtClean="0"/>
              <a:t> </a:t>
            </a:r>
            <a:r>
              <a:rPr lang="en-US" sz="4000" dirty="0" err="1" smtClean="0"/>
              <a:t>mBe</a:t>
            </a:r>
            <a:r>
              <a:rPr lang="en-US" sz="4000" dirty="0" smtClean="0"/>
              <a:t> accessible </a:t>
            </a:r>
            <a:endParaRPr lang="en-US" sz="4000" dirty="0"/>
          </a:p>
        </p:txBody>
      </p:sp>
    </p:spTree>
    <p:custDataLst>
      <p:tags r:id="rId1"/>
    </p:custDataLst>
    <p:extLst>
      <p:ext uri="{BB962C8B-B14F-4D97-AF65-F5344CB8AC3E}">
        <p14:creationId xmlns:p14="http://schemas.microsoft.com/office/powerpoint/2010/main" val="190131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475"/>
            <a:ext cx="8385175" cy="1203325"/>
          </a:xfrm>
        </p:spPr>
        <p:txBody>
          <a:bodyPr anchor="ctr">
            <a:normAutofit fontScale="90000"/>
          </a:bodyPr>
          <a:lstStyle/>
          <a:p>
            <a:pPr algn="ctr">
              <a:defRPr/>
            </a:pPr>
            <a:r>
              <a:rPr lang="en-US" dirty="0" smtClean="0"/>
              <a:t>Try it, you’ll like it!</a:t>
            </a:r>
            <a:br>
              <a:rPr lang="en-US" dirty="0" smtClean="0"/>
            </a:br>
            <a:r>
              <a:rPr lang="en-US" sz="2400" u="sng" dirty="0" smtClean="0"/>
              <a:t>Time for free, behavioral/educational counseling</a:t>
            </a:r>
            <a:r>
              <a:rPr lang="en-US" sz="3200" u="sng" dirty="0" smtClean="0"/>
              <a:t>!</a:t>
            </a:r>
            <a:endParaRPr lang="en-US" u="sng" dirty="0" smtClean="0"/>
          </a:p>
        </p:txBody>
      </p:sp>
      <p:sp>
        <p:nvSpPr>
          <p:cNvPr id="3" name="Content Placeholder 2"/>
          <p:cNvSpPr>
            <a:spLocks noGrp="1"/>
          </p:cNvSpPr>
          <p:nvPr>
            <p:ph idx="1"/>
          </p:nvPr>
        </p:nvSpPr>
        <p:spPr/>
        <p:txBody>
          <a:bodyPr/>
          <a:lstStyle/>
          <a:p>
            <a:pPr>
              <a:buFont typeface="Wingdings" charset="2"/>
              <a:buNone/>
              <a:defRPr/>
            </a:pPr>
            <a:r>
              <a:rPr lang="en-US" dirty="0" smtClean="0"/>
              <a:t>  </a:t>
            </a:r>
          </a:p>
          <a:p>
            <a:pPr>
              <a:buFont typeface="Wingdings" charset="2"/>
              <a:buBlip>
                <a:blip r:embed="rId3"/>
              </a:buBlip>
              <a:defRPr/>
            </a:pPr>
            <a:r>
              <a:rPr lang="en-US" dirty="0" smtClean="0"/>
              <a:t>Your Behavior Change Challenge Card</a:t>
            </a:r>
          </a:p>
          <a:p>
            <a:pPr>
              <a:buFont typeface="Wingdings" charset="2"/>
              <a:buBlip>
                <a:blip r:embed="rId3"/>
              </a:buBlip>
              <a:defRPr/>
            </a:pPr>
            <a:r>
              <a:rPr lang="en-US" dirty="0" smtClean="0"/>
              <a:t>Exploring Ambivalence / Ruler</a:t>
            </a:r>
          </a:p>
          <a:p>
            <a:pPr>
              <a:buFont typeface="Wingdings" charset="2"/>
              <a:buBlip>
                <a:blip r:embed="rId3"/>
              </a:buBlip>
              <a:defRPr/>
            </a:pPr>
            <a:r>
              <a:rPr lang="en-US" dirty="0" smtClean="0"/>
              <a:t>7 steps for doing Behavior Change Counseling. </a:t>
            </a:r>
          </a:p>
        </p:txBody>
      </p:sp>
    </p:spTree>
    <p:custDataLst>
      <p:tags r:id="rId1"/>
    </p:custDataLst>
    <p:extLst>
      <p:ext uri="{BB962C8B-B14F-4D97-AF65-F5344CB8AC3E}">
        <p14:creationId xmlns:p14="http://schemas.microsoft.com/office/powerpoint/2010/main" val="5490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838200"/>
          </a:xfrm>
        </p:spPr>
        <p:txBody>
          <a:bodyPr anchor="ctr">
            <a:normAutofit/>
          </a:bodyPr>
          <a:lstStyle/>
          <a:p>
            <a:pPr>
              <a:defRPr/>
            </a:pPr>
            <a:r>
              <a:rPr lang="en-US" dirty="0" smtClean="0"/>
              <a:t>Simply Trying is “Success”</a:t>
            </a:r>
          </a:p>
        </p:txBody>
      </p:sp>
      <p:sp>
        <p:nvSpPr>
          <p:cNvPr id="3" name="Content Placeholder 2"/>
          <p:cNvSpPr>
            <a:spLocks noGrp="1"/>
          </p:cNvSpPr>
          <p:nvPr>
            <p:ph idx="1"/>
          </p:nvPr>
        </p:nvSpPr>
        <p:spPr/>
        <p:txBody>
          <a:bodyPr/>
          <a:lstStyle/>
          <a:p>
            <a:pPr>
              <a:buFont typeface="Wingdings" charset="2"/>
              <a:buBlip>
                <a:blip r:embed="rId3"/>
              </a:buBlip>
              <a:defRPr/>
            </a:pPr>
            <a:r>
              <a:rPr lang="en-US" dirty="0" smtClean="0"/>
              <a:t>Partner: 1 Facilitator-Educator, 1 client</a:t>
            </a:r>
          </a:p>
          <a:p>
            <a:pPr>
              <a:buFont typeface="Wingdings" charset="2"/>
              <a:buBlip>
                <a:blip r:embed="rId3"/>
              </a:buBlip>
              <a:defRPr/>
            </a:pPr>
            <a:r>
              <a:rPr lang="en-US" dirty="0" smtClean="0"/>
              <a:t>Use the 7 steps&gt;&gt;&gt;&gt; Write a goal</a:t>
            </a:r>
          </a:p>
          <a:p>
            <a:pPr>
              <a:buFont typeface="Wingdings" charset="2"/>
              <a:buBlip>
                <a:blip r:embed="rId3"/>
              </a:buBlip>
              <a:defRPr/>
            </a:pPr>
            <a:endParaRPr lang="en-US" dirty="0" smtClean="0">
              <a:solidFill>
                <a:srgbClr val="FFFF00"/>
              </a:solidFill>
            </a:endParaRPr>
          </a:p>
          <a:p>
            <a:pPr>
              <a:buFont typeface="Wingdings" charset="2"/>
              <a:buBlip>
                <a:blip r:embed="rId3"/>
              </a:buBlip>
              <a:defRPr/>
            </a:pPr>
            <a:r>
              <a:rPr lang="en-US" u="sng" dirty="0" smtClean="0">
                <a:solidFill>
                  <a:srgbClr val="FF0000"/>
                </a:solidFill>
              </a:rPr>
              <a:t>Use the “Ruler” to hear Change talk</a:t>
            </a:r>
            <a:r>
              <a:rPr lang="en-US" u="sng" dirty="0" smtClean="0">
                <a:solidFill>
                  <a:schemeClr val="accent1">
                    <a:lumMod val="50000"/>
                  </a:schemeClr>
                </a:solidFill>
              </a:rPr>
              <a:t>.</a:t>
            </a:r>
          </a:p>
          <a:p>
            <a:pPr>
              <a:buFont typeface="Wingdings" charset="2"/>
              <a:buBlip>
                <a:blip r:embed="rId3"/>
              </a:buBlip>
              <a:defRPr/>
            </a:pPr>
            <a:r>
              <a:rPr lang="en-US" dirty="0" smtClean="0"/>
              <a:t>10 minute Brief Negotiations</a:t>
            </a:r>
          </a:p>
        </p:txBody>
      </p:sp>
    </p:spTree>
    <p:custDataLst>
      <p:tags r:id="rId1"/>
    </p:custDataLst>
    <p:extLst>
      <p:ext uri="{BB962C8B-B14F-4D97-AF65-F5344CB8AC3E}">
        <p14:creationId xmlns:p14="http://schemas.microsoft.com/office/powerpoint/2010/main" val="153314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pPr algn="ctr">
              <a:defRPr/>
            </a:pPr>
            <a:r>
              <a:rPr lang="en-US" smtClean="0"/>
              <a:t>    Central Concept Patient Centered Counseling</a:t>
            </a:r>
          </a:p>
        </p:txBody>
      </p:sp>
      <p:sp>
        <p:nvSpPr>
          <p:cNvPr id="3" name="Content Placeholder 2"/>
          <p:cNvSpPr>
            <a:spLocks noGrp="1"/>
          </p:cNvSpPr>
          <p:nvPr>
            <p:ph idx="1"/>
          </p:nvPr>
        </p:nvSpPr>
        <p:spPr>
          <a:xfrm>
            <a:off x="457200" y="1447800"/>
            <a:ext cx="8388350" cy="5410200"/>
          </a:xfrm>
        </p:spPr>
        <p:txBody>
          <a:bodyPr/>
          <a:lstStyle/>
          <a:p>
            <a:pPr>
              <a:buClr>
                <a:srgbClr val="FFFF00"/>
              </a:buClr>
              <a:buFont typeface="Arial" charset="0"/>
              <a:buChar char="•"/>
              <a:defRPr/>
            </a:pPr>
            <a:r>
              <a:rPr lang="en-US" dirty="0" smtClean="0"/>
              <a:t>You can raise a person’s hope JUST by</a:t>
            </a:r>
          </a:p>
          <a:p>
            <a:pPr>
              <a:buClr>
                <a:srgbClr val="FFFF00"/>
              </a:buClr>
              <a:buFont typeface="Wingdings" charset="2"/>
              <a:buNone/>
              <a:defRPr/>
            </a:pPr>
            <a:r>
              <a:rPr lang="en-US" dirty="0" smtClean="0"/>
              <a:t>               lending them YOURS…</a:t>
            </a:r>
          </a:p>
          <a:p>
            <a:pPr>
              <a:buClr>
                <a:srgbClr val="FFFF00"/>
              </a:buClr>
              <a:buFont typeface="Wingdings" charset="2"/>
              <a:buNone/>
              <a:defRPr/>
            </a:pPr>
            <a:endParaRPr lang="en-US" dirty="0" smtClean="0"/>
          </a:p>
          <a:p>
            <a:pPr>
              <a:buClr>
                <a:srgbClr val="FFFF00"/>
              </a:buClr>
              <a:buFont typeface="Wingdings" charset="2"/>
              <a:buNone/>
              <a:defRPr/>
            </a:pPr>
            <a:endParaRPr lang="en-US" dirty="0" smtClean="0"/>
          </a:p>
          <a:p>
            <a:pPr>
              <a:buClr>
                <a:srgbClr val="FFFF00"/>
              </a:buClr>
              <a:buFont typeface="Wingdings" charset="2"/>
              <a:buNone/>
              <a:defRPr/>
            </a:pPr>
            <a:endParaRPr lang="en-US" dirty="0" smtClean="0"/>
          </a:p>
          <a:p>
            <a:pPr>
              <a:buClr>
                <a:srgbClr val="FFFF00"/>
              </a:buClr>
              <a:buFont typeface="Wingdings" charset="2"/>
              <a:buNone/>
              <a:defRPr/>
            </a:pPr>
            <a:endParaRPr lang="en-US" dirty="0" smtClean="0"/>
          </a:p>
          <a:p>
            <a:pPr>
              <a:buClr>
                <a:srgbClr val="FFFF00"/>
              </a:buClr>
              <a:buFont typeface="Wingdings" charset="2"/>
              <a:buNone/>
              <a:defRPr/>
            </a:pPr>
            <a:endParaRPr lang="en-US" dirty="0" smtClean="0"/>
          </a:p>
          <a:p>
            <a:pPr algn="ctr">
              <a:buClr>
                <a:srgbClr val="FFFF00"/>
              </a:buClr>
              <a:buFont typeface="Wingdings" charset="2"/>
              <a:buNone/>
              <a:defRPr/>
            </a:pPr>
            <a:r>
              <a:rPr lang="en-US" sz="2400" dirty="0" smtClean="0"/>
              <a:t>(+ using a systematic, structured and mindful coaching approach</a:t>
            </a:r>
            <a:r>
              <a:rPr lang="en-US" dirty="0" smtClean="0"/>
              <a:t>!)</a:t>
            </a:r>
          </a:p>
        </p:txBody>
      </p:sp>
      <p:pic>
        <p:nvPicPr>
          <p:cNvPr id="4" name="Picture 3" descr="HeartPeo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667000"/>
            <a:ext cx="45688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6133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2895600"/>
            <a:ext cx="4635246" cy="3258312"/>
          </a:xfrm>
        </p:spPr>
        <p:txBody>
          <a:bodyPr/>
          <a:lstStyle/>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1311998"/>
            <a:ext cx="4302034" cy="1371600"/>
          </a:xfrm>
          <a:prstGeom prst="rect">
            <a:avLst/>
          </a:prstGeom>
        </p:spPr>
      </p:pic>
    </p:spTree>
    <p:custDataLst>
      <p:tags r:id="rId1"/>
    </p:custDataLst>
    <p:extLst>
      <p:ext uri="{BB962C8B-B14F-4D97-AF65-F5344CB8AC3E}">
        <p14:creationId xmlns:p14="http://schemas.microsoft.com/office/powerpoint/2010/main" val="49234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65597" name="Document" r:id="rId6" imgW="7917099" imgH="5035521" progId="Word.Document.8">
                  <p:embed/>
                </p:oleObj>
              </mc:Choice>
              <mc:Fallback>
                <p:oleObj name="Document" r:id="rId6" imgW="7917099" imgH="5035521" progId="Word.Document.8">
                  <p:embed/>
                  <p:pic>
                    <p:nvPicPr>
                      <p:cNvPr id="0" name=""/>
                      <p:cNvPicPr>
                        <a:picLocks noChangeAspect="1" noChangeArrowheads="1"/>
                      </p:cNvPicPr>
                      <p:nvPr/>
                    </p:nvPicPr>
                    <p:blipFill>
                      <a:blip r:embed="rId7"/>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283770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876800"/>
          </a:xfrm>
        </p:spPr>
        <p:txBody>
          <a:bodyPr>
            <a:normAutofit fontScale="92500" lnSpcReduction="10000"/>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sz="1800"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r>
              <a:rPr lang="en-US" dirty="0" err="1" smtClean="0"/>
              <a:t>Glargine</a:t>
            </a:r>
            <a:r>
              <a:rPr lang="en-US" dirty="0" smtClean="0"/>
              <a:t> (</a:t>
            </a:r>
            <a:r>
              <a:rPr lang="en-US" dirty="0" err="1" smtClean="0"/>
              <a:t>Toujeo</a:t>
            </a:r>
            <a:r>
              <a:rPr lang="en-US" dirty="0" smtClean="0"/>
              <a:t>) 	  No peak		24 </a:t>
            </a:r>
            <a:r>
              <a:rPr lang="en-US" dirty="0" err="1" smtClean="0"/>
              <a:t>hrs</a:t>
            </a:r>
            <a:endParaRPr lang="en-US" dirty="0" smtClean="0"/>
          </a:p>
          <a:p>
            <a:pPr lvl="1">
              <a:defRPr/>
            </a:pPr>
            <a:r>
              <a:rPr lang="en-US" dirty="0" smtClean="0"/>
              <a:t>Concentrated </a:t>
            </a:r>
            <a:r>
              <a:rPr lang="en-US" dirty="0" err="1" smtClean="0"/>
              <a:t>glargine</a:t>
            </a:r>
            <a:r>
              <a:rPr lang="en-US" dirty="0" smtClean="0"/>
              <a:t> - 300 units/mL in 1.5 mL pen</a:t>
            </a:r>
          </a:p>
          <a:p>
            <a:pPr algn="ctr" eaLnBrk="1" hangingPunct="1">
              <a:buFont typeface="Wingdings" pitchFamily="2" charset="2"/>
              <a:buNone/>
              <a:defRPr/>
            </a:pPr>
            <a:r>
              <a:rPr lang="en-US" i="1" dirty="0" smtClean="0"/>
              <a:t/>
            </a:r>
            <a:br>
              <a:rPr lang="en-US" i="1" dirty="0" smtClean="0"/>
            </a:br>
            <a:r>
              <a:rPr lang="en-US" i="1" dirty="0" smtClean="0"/>
              <a:t>Fasting BG reflects efficacy of basal</a:t>
            </a:r>
          </a:p>
        </p:txBody>
      </p:sp>
    </p:spTree>
    <p:custDataLst>
      <p:tags r:id="rId1"/>
    </p:custDataLst>
    <p:extLst>
      <p:ext uri="{BB962C8B-B14F-4D97-AF65-F5344CB8AC3E}">
        <p14:creationId xmlns:p14="http://schemas.microsoft.com/office/powerpoint/2010/main" val="377819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8" end="8"/>
                                            </p:txEl>
                                          </p:spTgt>
                                        </p:tgtEl>
                                        <p:attrNameLst>
                                          <p:attrName>style.visibility</p:attrName>
                                        </p:attrNameLst>
                                      </p:cBhvr>
                                      <p:to>
                                        <p:strVal val="visible"/>
                                      </p:to>
                                    </p:set>
                                    <p:anim calcmode="lin" valueType="num">
                                      <p:cBhvr additive="base">
                                        <p:cTn id="7" dur="2000" fill="hold"/>
                                        <p:tgtEl>
                                          <p:spTgt spid="1410051">
                                            <p:txEl>
                                              <p:pRg st="8" end="8"/>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 </a:t>
            </a:r>
            <a:r>
              <a:rPr lang="en-US" dirty="0" err="1" smtClean="0"/>
              <a:t>Toujeo</a:t>
            </a:r>
            <a:endParaRPr lang="en-US" dirty="0" smtClean="0"/>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a:t>
            </a:r>
            <a:r>
              <a:rPr lang="en-US" dirty="0" err="1" smtClean="0">
                <a:solidFill>
                  <a:schemeClr val="tx1"/>
                </a:solidFill>
              </a:rPr>
              <a:t>Toujeo</a:t>
            </a:r>
            <a:r>
              <a:rPr lang="en-US" dirty="0" smtClean="0">
                <a:solidFill>
                  <a:schemeClr val="tx1"/>
                </a:solidFill>
              </a:rPr>
              <a:t> 20-24 </a:t>
            </a:r>
            <a:r>
              <a:rPr lang="en-US" dirty="0" err="1" smtClean="0">
                <a:solidFill>
                  <a:schemeClr val="tx1"/>
                </a:solidFill>
              </a:rPr>
              <a:t>hrs</a:t>
            </a:r>
            <a:endParaRPr lang="en-US" dirty="0" smtClean="0">
              <a:solidFill>
                <a:schemeClr val="tx1"/>
              </a:solidFill>
            </a:endParaRPr>
          </a:p>
          <a:p>
            <a:pPr lvl="1" eaLnBrk="1" hangingPunct="1">
              <a:defRPr/>
            </a:pP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00719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C:\Users\Beverly\AppData\Local\Microsoft\Windows\Temporary Internet Files\Content.IE5\ZO05O1IK\MPj0384679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59732"/>
            <a:ext cx="64008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pPr>
              <a:defRPr/>
            </a:pPr>
            <a:r>
              <a:rPr lang="en-US" dirty="0" smtClean="0">
                <a:solidFill>
                  <a:schemeClr val="bg2">
                    <a:lumMod val="40000"/>
                    <a:lumOff val="60000"/>
                  </a:schemeClr>
                </a:solidFill>
              </a:rPr>
              <a:t/>
            </a:r>
            <a:br>
              <a:rPr lang="en-US" dirty="0" smtClean="0">
                <a:solidFill>
                  <a:schemeClr val="bg2">
                    <a:lumMod val="40000"/>
                    <a:lumOff val="60000"/>
                  </a:schemeClr>
                </a:solidFill>
              </a:rPr>
            </a:br>
            <a:r>
              <a:rPr lang="en-US" dirty="0" smtClean="0">
                <a:solidFill>
                  <a:schemeClr val="bg2">
                    <a:lumMod val="40000"/>
                    <a:lumOff val="60000"/>
                  </a:schemeClr>
                </a:solidFill>
              </a:rPr>
              <a:t/>
            </a:r>
            <a:br>
              <a:rPr lang="en-US" dirty="0" smtClean="0">
                <a:solidFill>
                  <a:schemeClr val="bg2">
                    <a:lumMod val="40000"/>
                    <a:lumOff val="60000"/>
                  </a:schemeClr>
                </a:solidFill>
              </a:rPr>
            </a:br>
            <a:r>
              <a:rPr lang="en-US" sz="4400" i="1" dirty="0" smtClean="0">
                <a:solidFill>
                  <a:schemeClr val="bg2">
                    <a:lumMod val="40000"/>
                    <a:lumOff val="60000"/>
                  </a:schemeClr>
                </a:solidFill>
              </a:rPr>
              <a:t> </a:t>
            </a:r>
            <a:br>
              <a:rPr lang="en-US" sz="4400" i="1" dirty="0" smtClean="0">
                <a:solidFill>
                  <a:schemeClr val="bg2">
                    <a:lumMod val="40000"/>
                    <a:lumOff val="60000"/>
                  </a:schemeClr>
                </a:solidFill>
              </a:rPr>
            </a:br>
            <a:r>
              <a:rPr lang="en-US" i="1" dirty="0" smtClean="0">
                <a:solidFill>
                  <a:schemeClr val="bg2">
                    <a:lumMod val="40000"/>
                    <a:lumOff val="60000"/>
                  </a:schemeClr>
                </a:solidFill>
              </a:rPr>
              <a:t>Day 2 Topics</a:t>
            </a:r>
            <a:endParaRPr lang="en-US" i="1" dirty="0">
              <a:solidFill>
                <a:schemeClr val="bg2">
                  <a:lumMod val="40000"/>
                  <a:lumOff val="60000"/>
                </a:schemeClr>
              </a:solidFill>
            </a:endParaRPr>
          </a:p>
        </p:txBody>
      </p:sp>
      <p:sp>
        <p:nvSpPr>
          <p:cNvPr id="3" name="Subtitle 2"/>
          <p:cNvSpPr>
            <a:spLocks noGrp="1"/>
          </p:cNvSpPr>
          <p:nvPr>
            <p:ph sz="quarter" idx="1"/>
          </p:nvPr>
        </p:nvSpPr>
        <p:spPr>
          <a:xfrm>
            <a:off x="762000" y="3276600"/>
            <a:ext cx="8229600" cy="4709160"/>
          </a:xfrm>
        </p:spPr>
        <p:txBody>
          <a:bodyPr/>
          <a:lstStyle/>
          <a:p>
            <a:pPr algn="l">
              <a:defRPr/>
            </a:pPr>
            <a:r>
              <a:rPr lang="en-US" dirty="0" smtClean="0"/>
              <a:t>Insulin and Pattern Management</a:t>
            </a:r>
          </a:p>
          <a:p>
            <a:pPr algn="l">
              <a:defRPr/>
            </a:pPr>
            <a:r>
              <a:rPr lang="en-US" dirty="0" smtClean="0"/>
              <a:t>Healthy Coping</a:t>
            </a:r>
          </a:p>
          <a:p>
            <a:pPr algn="l">
              <a:defRPr/>
            </a:pPr>
            <a:r>
              <a:rPr lang="en-US" dirty="0" smtClean="0"/>
              <a:t>Lunch </a:t>
            </a:r>
          </a:p>
          <a:p>
            <a:pPr algn="l">
              <a:defRPr/>
            </a:pPr>
            <a:r>
              <a:rPr lang="en-US" dirty="0" smtClean="0"/>
              <a:t>Microvascular disease</a:t>
            </a:r>
          </a:p>
          <a:p>
            <a:pPr algn="l">
              <a:defRPr/>
            </a:pPr>
            <a:r>
              <a:rPr lang="en-US" dirty="0" smtClean="0"/>
              <a:t>Behavior Change</a:t>
            </a:r>
          </a:p>
          <a:p>
            <a:pPr algn="l">
              <a:defRPr/>
            </a:pPr>
            <a:endParaRPr lang="en-US" dirty="0" smtClean="0"/>
          </a:p>
          <a:p>
            <a:pPr>
              <a:defRPr/>
            </a:pPr>
            <a:endParaRPr lang="en-US" dirty="0" smtClean="0"/>
          </a:p>
        </p:txBody>
      </p:sp>
    </p:spTree>
    <p:custDataLst>
      <p:tags r:id="rId1"/>
    </p:custDataLst>
    <p:extLst>
      <p:ext uri="{BB962C8B-B14F-4D97-AF65-F5344CB8AC3E}">
        <p14:creationId xmlns:p14="http://schemas.microsoft.com/office/powerpoint/2010/main" val="231018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Pattern Management –AKA	</a:t>
            </a:r>
            <a:endParaRPr lang="en-US" dirty="0"/>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smtClean="0"/>
              <a:t>How to think </a:t>
            </a:r>
            <a:br>
              <a:rPr lang="en-US" sz="5400" dirty="0" smtClean="0"/>
            </a:br>
            <a:r>
              <a:rPr lang="en-US" sz="5400" dirty="0" smtClean="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42977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a:t>
            </a:r>
            <a:endParaRPr lang="en-US" dirty="0"/>
          </a:p>
        </p:txBody>
      </p:sp>
      <p:sp>
        <p:nvSpPr>
          <p:cNvPr id="3" name="Content Placeholder 2"/>
          <p:cNvSpPr>
            <a:spLocks noGrp="1"/>
          </p:cNvSpPr>
          <p:nvPr>
            <p:ph sz="quarter" idx="1"/>
          </p:nvPr>
        </p:nvSpPr>
        <p:spPr/>
        <p:txBody>
          <a:bodyPr/>
          <a:lstStyle/>
          <a:p>
            <a:r>
              <a:rPr lang="en-US" dirty="0" smtClean="0"/>
              <a:t>When </a:t>
            </a:r>
            <a:r>
              <a:rPr lang="en-US" dirty="0"/>
              <a:t>looking at glucose patterns, which problem do you fix first?</a:t>
            </a:r>
          </a:p>
          <a:p>
            <a:pPr marL="274320" lvl="1" indent="0">
              <a:buNone/>
            </a:pPr>
            <a:r>
              <a:rPr lang="en-US" sz="3200" dirty="0"/>
              <a:t>a. Hyperglycemia</a:t>
            </a:r>
          </a:p>
          <a:p>
            <a:pPr marL="274320" lvl="1" indent="0">
              <a:buNone/>
            </a:pPr>
            <a:r>
              <a:rPr lang="en-US" sz="3200" dirty="0"/>
              <a:t>b. Hypoglycemia</a:t>
            </a:r>
          </a:p>
          <a:p>
            <a:pPr marL="274320" lvl="1" indent="0">
              <a:buNone/>
            </a:pPr>
            <a:r>
              <a:rPr lang="en-US" sz="3200" dirty="0"/>
              <a:t>c. non-compliance</a:t>
            </a:r>
          </a:p>
          <a:p>
            <a:pPr marL="274320" lvl="1" indent="0">
              <a:buNone/>
            </a:pPr>
            <a:r>
              <a:rPr lang="en-US" sz="3200" dirty="0"/>
              <a:t>d. legible writing</a:t>
            </a:r>
          </a:p>
          <a:p>
            <a:pPr marL="274320" lvl="1" indent="0">
              <a:buNone/>
            </a:pPr>
            <a:r>
              <a:rPr lang="en-US" sz="3200" dirty="0"/>
              <a:t>e. not sure</a:t>
            </a:r>
          </a:p>
          <a:p>
            <a:endParaRPr lang="en-US" dirty="0"/>
          </a:p>
        </p:txBody>
      </p:sp>
      <p:pic>
        <p:nvPicPr>
          <p:cNvPr id="5" name="Picture 4"/>
          <p:cNvPicPr>
            <a:picLocks noChangeAspect="1"/>
          </p:cNvPicPr>
          <p:nvPr/>
        </p:nvPicPr>
        <p:blipFill>
          <a:blip r:embed="rId3"/>
          <a:stretch>
            <a:fillRect/>
          </a:stretch>
        </p:blipFill>
        <p:spPr>
          <a:xfrm>
            <a:off x="6096000" y="2895600"/>
            <a:ext cx="1761897" cy="1743607"/>
          </a:xfrm>
          <a:prstGeom prst="rect">
            <a:avLst/>
          </a:prstGeom>
        </p:spPr>
      </p:pic>
    </p:spTree>
    <p:custDataLst>
      <p:tags r:id="rId1"/>
    </p:custDataLst>
    <p:extLst>
      <p:ext uri="{BB962C8B-B14F-4D97-AF65-F5344CB8AC3E}">
        <p14:creationId xmlns:p14="http://schemas.microsoft.com/office/powerpoint/2010/main" val="92461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8465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smtClean="0"/>
              <a:t>Type 2 – BMI 32. New diagnosis, No meds.</a:t>
            </a:r>
            <a:br>
              <a:rPr lang="en-US" sz="3600" dirty="0" smtClean="0"/>
            </a:br>
            <a:r>
              <a:rPr lang="en-US" sz="3600" dirty="0" smtClean="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77840" name="Document" r:id="rId6" imgW="8300941" imgH="5437182" progId="Word.Document.8">
                  <p:embed/>
                </p:oleObj>
              </mc:Choice>
              <mc:Fallback>
                <p:oleObj name="Document" r:id="rId6" imgW="8300941" imgH="5437182" progId="Word.Document.8">
                  <p:embed/>
                  <p:pic>
                    <p:nvPicPr>
                      <p:cNvPr id="0" name=""/>
                      <p:cNvPicPr>
                        <a:picLocks noChangeAspect="1" noChangeArrowheads="1"/>
                      </p:cNvPicPr>
                      <p:nvPr/>
                    </p:nvPicPr>
                    <p:blipFill>
                      <a:blip r:embed="rId7"/>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86418825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9186" name="Rectangle 2"/>
          <p:cNvSpPr>
            <a:spLocks noGrp="1" noChangeArrowheads="1"/>
          </p:cNvSpPr>
          <p:nvPr>
            <p:ph type="title"/>
          </p:nvPr>
        </p:nvSpPr>
        <p:spPr>
          <a:xfrm>
            <a:off x="381000" y="228600"/>
            <a:ext cx="8763000" cy="1143000"/>
          </a:xfrm>
        </p:spPr>
        <p:txBody>
          <a:bodyPr>
            <a:normAutofit fontScale="90000"/>
          </a:bodyPr>
          <a:lstStyle/>
          <a:p>
            <a:pPr eaLnBrk="1" hangingPunct="1">
              <a:defRPr/>
            </a:pPr>
            <a:r>
              <a:rPr lang="en-US" sz="3600" dirty="0" smtClean="0"/>
              <a:t>Type 2 – </a:t>
            </a:r>
            <a:r>
              <a:rPr lang="en-US" sz="3600" dirty="0" err="1" smtClean="0"/>
              <a:t>glyburide</a:t>
            </a:r>
            <a:r>
              <a:rPr lang="en-US" sz="3600" dirty="0" smtClean="0"/>
              <a:t> 10mg AM, </a:t>
            </a:r>
            <a:br>
              <a:rPr lang="en-US" sz="3600" dirty="0" smtClean="0"/>
            </a:br>
            <a:r>
              <a:rPr lang="en-US" sz="3600" dirty="0" err="1" smtClean="0"/>
              <a:t>Detemir</a:t>
            </a:r>
            <a:r>
              <a:rPr lang="en-US" sz="3600" dirty="0" smtClean="0"/>
              <a:t> 12 units at </a:t>
            </a:r>
            <a:r>
              <a:rPr lang="en-US" sz="3600" dirty="0" err="1" smtClean="0"/>
              <a:t>hs</a:t>
            </a:r>
            <a:endParaRPr lang="en-US" sz="3600" dirty="0" smtClean="0"/>
          </a:p>
        </p:txBody>
      </p:sp>
      <p:graphicFrame>
        <p:nvGraphicFramePr>
          <p:cNvPr id="48131" name="Object 3"/>
          <p:cNvGraphicFramePr>
            <a:graphicFrameLocks noGrp="1" noChangeAspect="1"/>
          </p:cNvGraphicFramePr>
          <p:nvPr>
            <p:ph type="tbl" idx="1"/>
            <p:extLst/>
          </p:nvPr>
        </p:nvGraphicFramePr>
        <p:xfrm>
          <a:off x="174625" y="1658938"/>
          <a:ext cx="8301038" cy="5707062"/>
        </p:xfrm>
        <a:graphic>
          <a:graphicData uri="http://schemas.openxmlformats.org/presentationml/2006/ole">
            <mc:AlternateContent xmlns:mc="http://schemas.openxmlformats.org/markup-compatibility/2006">
              <mc:Choice xmlns:v="urn:schemas-microsoft-com:vml" Requires="v">
                <p:oleObj spid="_x0000_s78864" name="Document" r:id="rId6" imgW="7926118" imgH="5450139" progId="Word.Document.8">
                  <p:embed/>
                </p:oleObj>
              </mc:Choice>
              <mc:Fallback>
                <p:oleObj name="Document" r:id="rId6" imgW="7926118" imgH="5450139" progId="Word.Document.8">
                  <p:embed/>
                  <p:pic>
                    <p:nvPicPr>
                      <p:cNvPr id="0" name=""/>
                      <p:cNvPicPr>
                        <a:picLocks noChangeAspect="1" noChangeArrowheads="1"/>
                      </p:cNvPicPr>
                      <p:nvPr/>
                    </p:nvPicPr>
                    <p:blipFill>
                      <a:blip r:embed="rId7"/>
                      <a:srcRect/>
                      <a:stretch>
                        <a:fillRect/>
                      </a:stretch>
                    </p:blipFill>
                    <p:spPr bwMode="auto">
                      <a:xfrm>
                        <a:off x="174625" y="1658938"/>
                        <a:ext cx="8301038"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90478092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 Metformin</a:t>
            </a:r>
            <a:br>
              <a:rPr lang="en-US" sz="3600" dirty="0" smtClean="0"/>
            </a:br>
            <a:r>
              <a:rPr lang="en-US" sz="3600" dirty="0" smtClean="0"/>
              <a:t>Type 2, 80kg – A1c 8.7%</a:t>
            </a:r>
          </a:p>
        </p:txBody>
      </p:sp>
      <p:graphicFrame>
        <p:nvGraphicFramePr>
          <p:cNvPr id="132099" name="Object 1024"/>
          <p:cNvGraphicFramePr>
            <a:graphicFrameLocks noGrp="1" noChangeAspect="1"/>
          </p:cNvGraphicFramePr>
          <p:nvPr>
            <p:ph sz="quarter" idx="1"/>
            <p:extLst/>
          </p:nvPr>
        </p:nvGraphicFramePr>
        <p:xfrm>
          <a:off x="748506" y="1597025"/>
          <a:ext cx="7646987" cy="5260975"/>
        </p:xfrm>
        <a:graphic>
          <a:graphicData uri="http://schemas.openxmlformats.org/presentationml/2006/ole">
            <mc:AlternateContent xmlns:mc="http://schemas.openxmlformats.org/markup-compatibility/2006">
              <mc:Choice xmlns:v="urn:schemas-microsoft-com:vml" Requires="v">
                <p:oleObj spid="_x0000_s79888" name="Document" r:id="rId6" imgW="7887878" imgH="5427824" progId="Word.Document.8">
                  <p:embed/>
                </p:oleObj>
              </mc:Choice>
              <mc:Fallback>
                <p:oleObj name="Document" r:id="rId6" imgW="7887878" imgH="5427824" progId="Word.Document.8">
                  <p:embed/>
                  <p:pic>
                    <p:nvPicPr>
                      <p:cNvPr id="0" name=""/>
                      <p:cNvPicPr>
                        <a:picLocks noChangeAspect="1" noChangeArrowheads="1"/>
                      </p:cNvPicPr>
                      <p:nvPr/>
                    </p:nvPicPr>
                    <p:blipFill>
                      <a:blip r:embed="rId7"/>
                      <a:srcRect/>
                      <a:stretch>
                        <a:fillRect/>
                      </a:stretch>
                    </p:blipFill>
                    <p:spPr bwMode="auto">
                      <a:xfrm>
                        <a:off x="748506" y="1597025"/>
                        <a:ext cx="7646987" cy="5260975"/>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54762560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001788996"/>
      </p:ext>
    </p:extLst>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is it Too much basal insulin?</a:t>
            </a:r>
            <a:endParaRPr lang="en-US" dirty="0"/>
          </a:p>
        </p:txBody>
      </p:sp>
      <p:pic>
        <p:nvPicPr>
          <p:cNvPr id="3" name="Picture 2"/>
          <p:cNvPicPr>
            <a:picLocks noChangeAspect="1"/>
          </p:cNvPicPr>
          <p:nvPr/>
        </p:nvPicPr>
        <p:blipFill>
          <a:blip r:embed="rId3"/>
          <a:stretch>
            <a:fillRect/>
          </a:stretch>
        </p:blipFill>
        <p:spPr>
          <a:xfrm>
            <a:off x="2155742" y="1600200"/>
            <a:ext cx="4264108" cy="3733800"/>
          </a:xfrm>
          <a:prstGeom prst="rect">
            <a:avLst/>
          </a:prstGeom>
        </p:spPr>
      </p:pic>
    </p:spTree>
    <p:custDataLst>
      <p:tags r:id="rId1"/>
    </p:custDataLst>
    <p:extLst>
      <p:ext uri="{BB962C8B-B14F-4D97-AF65-F5344CB8AC3E}">
        <p14:creationId xmlns:p14="http://schemas.microsoft.com/office/powerpoint/2010/main" val="145214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smtClean="0"/>
              <a:t>At max basal dose </a:t>
            </a:r>
          </a:p>
          <a:p>
            <a:pPr lvl="1"/>
            <a:r>
              <a:rPr lang="en-US" sz="2800" dirty="0" smtClean="0"/>
              <a:t>80 x 0.5 = 40 units</a:t>
            </a:r>
          </a:p>
          <a:p>
            <a:r>
              <a:rPr lang="en-US" sz="3000" dirty="0" smtClean="0"/>
              <a:t>Don’t add sulfonylurea to insulin (increases mortality)</a:t>
            </a:r>
          </a:p>
          <a:p>
            <a:r>
              <a:rPr lang="en-US" sz="3000" dirty="0" smtClean="0"/>
              <a:t>Consider Adding a SGLT-2 Inhibitor</a:t>
            </a:r>
          </a:p>
          <a:p>
            <a:r>
              <a:rPr lang="en-US" sz="3000" dirty="0" smtClean="0"/>
              <a:t>Consider a GLP-1 Agonist </a:t>
            </a:r>
          </a:p>
          <a:p>
            <a:r>
              <a:rPr lang="en-US" sz="3000" dirty="0" smtClean="0"/>
              <a:t>Start bolus insulin at largest meal</a:t>
            </a:r>
          </a:p>
          <a:p>
            <a:r>
              <a:rPr lang="en-US" sz="3000" dirty="0" smtClean="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48249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80912" name="Document" r:id="rId6" imgW="8619486" imgH="6026450" progId="Word.Document.8">
                  <p:embed/>
                </p:oleObj>
              </mc:Choice>
              <mc:Fallback>
                <p:oleObj name="Document" r:id="rId6" imgW="8619486" imgH="6026450" progId="Word.Document.8">
                  <p:embed/>
                  <p:pic>
                    <p:nvPicPr>
                      <p:cNvPr id="0" name=""/>
                      <p:cNvPicPr>
                        <a:picLocks noChangeArrowheads="1"/>
                      </p:cNvPicPr>
                      <p:nvPr/>
                    </p:nvPicPr>
                    <p:blipFill>
                      <a:blip r:embed="rId7"/>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32213336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57200" y="152400"/>
            <a:ext cx="8229600" cy="1219202"/>
          </a:xfrm>
        </p:spPr>
        <p:txBody>
          <a:bodyPr>
            <a:normAutofit fontScale="90000"/>
          </a:bodyPr>
          <a:lstStyle/>
          <a:p>
            <a:pPr eaLnBrk="1" hangingPunct="1"/>
            <a:r>
              <a:rPr lang="en-US" dirty="0" smtClean="0"/>
              <a:t>Objectives – Insulin and Pattern Management</a:t>
            </a:r>
          </a:p>
        </p:txBody>
      </p:sp>
      <p:sp>
        <p:nvSpPr>
          <p:cNvPr id="2" name="Content Placeholder 1"/>
          <p:cNvSpPr>
            <a:spLocks noGrp="1"/>
          </p:cNvSpPr>
          <p:nvPr>
            <p:ph sz="quarter" idx="1"/>
          </p:nvPr>
        </p:nvSpPr>
        <p:spPr>
          <a:xfrm>
            <a:off x="457200" y="1371602"/>
            <a:ext cx="3886200" cy="4785358"/>
          </a:xfrm>
        </p:spPr>
        <p:txBody>
          <a:bodyPr>
            <a:normAutofit/>
          </a:bodyPr>
          <a:lstStyle/>
          <a:p>
            <a:pPr marL="0" indent="0">
              <a:buNone/>
            </a:pPr>
            <a:r>
              <a:rPr lang="en-US" b="1" dirty="0" smtClean="0"/>
              <a:t>Objectives:</a:t>
            </a:r>
            <a:endParaRPr lang="en-US" sz="3200" b="1" dirty="0"/>
          </a:p>
          <a:p>
            <a:pPr lvl="1" eaLnBrk="0" hangingPunct="0">
              <a:buFontTx/>
              <a:buChar char="•"/>
              <a:defRPr/>
            </a:pPr>
            <a:r>
              <a:rPr lang="en-US" sz="2800" dirty="0"/>
              <a:t>Discuss the actions of different </a:t>
            </a:r>
            <a:r>
              <a:rPr lang="en-US" sz="2800" dirty="0" err="1"/>
              <a:t>insulins</a:t>
            </a:r>
            <a:endParaRPr lang="en-US" sz="2800" dirty="0"/>
          </a:p>
          <a:p>
            <a:pPr lvl="1" eaLnBrk="0" hangingPunct="0">
              <a:buFontTx/>
              <a:buChar char="•"/>
              <a:defRPr/>
            </a:pPr>
            <a:r>
              <a:rPr lang="en-US" sz="2800" dirty="0"/>
              <a:t>Describe </a:t>
            </a:r>
            <a:r>
              <a:rPr lang="en-US" sz="2800" dirty="0" smtClean="0"/>
              <a:t>pattern </a:t>
            </a:r>
            <a:r>
              <a:rPr lang="en-US" sz="2800" dirty="0"/>
              <a:t>management as an insulin adjustment tool</a:t>
            </a:r>
            <a:r>
              <a:rPr lang="en-US" sz="1800" dirty="0"/>
              <a:t>.</a:t>
            </a:r>
          </a:p>
          <a:p>
            <a:pPr>
              <a:spcBef>
                <a:spcPct val="50000"/>
              </a:spcBef>
              <a:buClr>
                <a:schemeClr val="hlink"/>
              </a:buClr>
              <a:buSzPct val="65000"/>
              <a:buFont typeface="Wingdings" pitchFamily="2" charset="2"/>
              <a:buBlip>
                <a:blip r:embed="rId4"/>
              </a:buBlip>
              <a:defRPr/>
            </a:pPr>
            <a:endParaRPr lang="en-US" dirty="0">
              <a:effectLst>
                <a:outerShdw blurRad="38100" dist="38100" dir="2700000" algn="tl">
                  <a:srgbClr val="000000"/>
                </a:outerShdw>
              </a:effectLst>
              <a:latin typeface="Arial" pitchFamily="34" charset="0"/>
            </a:endParaRPr>
          </a:p>
        </p:txBody>
      </p:sp>
      <p:pic>
        <p:nvPicPr>
          <p:cNvPr id="5" name="Picture 6" descr="Insulin Molecule"/>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495800" y="16002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1555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Next Steps – Switch from 40 units basal to 70/30 Insulin</a:t>
            </a:r>
            <a:endParaRPr lang="en-US" dirty="0"/>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smtClean="0"/>
          </a:p>
          <a:p>
            <a:r>
              <a:rPr lang="en-US" dirty="0"/>
              <a:t>S</a:t>
            </a:r>
            <a:r>
              <a:rPr lang="en-US" dirty="0" smtClean="0"/>
              <a:t>witch to 70/30 Insulin</a:t>
            </a:r>
          </a:p>
          <a:p>
            <a:r>
              <a:rPr lang="en-US" dirty="0" smtClean="0"/>
              <a:t>Take current dose and give 2/3 in am and 1/3 in pm. </a:t>
            </a:r>
          </a:p>
          <a:p>
            <a:pPr lvl="1"/>
            <a:r>
              <a:rPr lang="en-US" sz="2800" dirty="0" smtClean="0"/>
              <a:t>2/3 of basal in am</a:t>
            </a:r>
          </a:p>
          <a:p>
            <a:pPr lvl="2"/>
            <a:r>
              <a:rPr lang="en-US" sz="2800" dirty="0" smtClean="0"/>
              <a:t>40 units x 0.6 = 24 units 70/30</a:t>
            </a:r>
          </a:p>
          <a:p>
            <a:pPr lvl="1"/>
            <a:r>
              <a:rPr lang="en-US" sz="2800" dirty="0" smtClean="0"/>
              <a:t>1/3 of basal in *pm</a:t>
            </a:r>
          </a:p>
          <a:p>
            <a:pPr lvl="2"/>
            <a:r>
              <a:rPr lang="en-US" sz="2400" dirty="0" smtClean="0"/>
              <a:t> </a:t>
            </a:r>
            <a:r>
              <a:rPr lang="en-US" sz="2800" dirty="0" smtClean="0"/>
              <a:t>40 units x 0.4 = 16 units 70/30</a:t>
            </a:r>
            <a:endParaRPr lang="en-US" sz="2400" dirty="0" smtClean="0"/>
          </a:p>
          <a:p>
            <a:pPr lvl="1"/>
            <a:r>
              <a:rPr lang="en-US" sz="2800" dirty="0" smtClean="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300424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smtClean="0"/>
              <a:t>24u 70/30 am,  16 u 70/30 pm</a:t>
            </a:r>
            <a:br>
              <a:rPr lang="en-US" sz="3600" dirty="0" smtClean="0"/>
            </a:br>
            <a:r>
              <a:rPr lang="en-US" sz="3600" dirty="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81936" name="Document" r:id="rId6" imgW="7906998" imgH="5440781" progId="Word.Document.8">
                  <p:embed/>
                </p:oleObj>
              </mc:Choice>
              <mc:Fallback>
                <p:oleObj name="Document" r:id="rId6" imgW="7906998" imgH="5440781" progId="Word.Document.8">
                  <p:embed/>
                  <p:pic>
                    <p:nvPicPr>
                      <p:cNvPr id="0" name=""/>
                      <p:cNvPicPr>
                        <a:picLocks noChangeAspect="1" noChangeArrowheads="1"/>
                      </p:cNvPicPr>
                      <p:nvPr/>
                    </p:nvPicPr>
                    <p:blipFill>
                      <a:blip r:embed="rId7"/>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74387444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524000"/>
            <a:ext cx="8393596" cy="4704968"/>
          </a:xfrm>
        </p:spPr>
        <p:txBody>
          <a:bodyPr>
            <a:normAutofit/>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solidFill>
                  <a:srgbClr val="C00000"/>
                </a:solidFill>
              </a:rPr>
              <a:t>Pt can’t afford Lantus insulin pen or </a:t>
            </a:r>
            <a:r>
              <a:rPr lang="en-US" dirty="0" err="1" smtClean="0">
                <a:solidFill>
                  <a:srgbClr val="C00000"/>
                </a:solidFill>
              </a:rPr>
              <a:t>Invokana</a:t>
            </a:r>
            <a:r>
              <a:rPr lang="en-US" dirty="0" smtClean="0">
                <a:solidFill>
                  <a:srgbClr val="C00000"/>
                </a:solidFill>
              </a:rPr>
              <a:t> – what other option?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spTree>
    <p:custDataLst>
      <p:tags r:id="rId1"/>
    </p:custDataLst>
    <p:extLst>
      <p:ext uri="{BB962C8B-B14F-4D97-AF65-F5344CB8AC3E}">
        <p14:creationId xmlns:p14="http://schemas.microsoft.com/office/powerpoint/2010/main" val="213420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a:t>
            </a:r>
            <a:endParaRPr lang="en-US" dirty="0"/>
          </a:p>
        </p:txBody>
      </p:sp>
      <p:sp>
        <p:nvSpPr>
          <p:cNvPr id="3" name="Content Placeholder 2"/>
          <p:cNvSpPr>
            <a:spLocks noGrp="1"/>
          </p:cNvSpPr>
          <p:nvPr>
            <p:ph sz="quarter" idx="1"/>
          </p:nvPr>
        </p:nvSpPr>
        <p:spPr/>
        <p:txBody>
          <a:bodyPr/>
          <a:lstStyle/>
          <a:p>
            <a:r>
              <a:rPr lang="en-US" sz="4000" dirty="0" smtClean="0"/>
              <a:t> </a:t>
            </a:r>
            <a:r>
              <a:rPr lang="en-US" sz="4000" dirty="0"/>
              <a:t>Which insulins are cheapest?</a:t>
            </a:r>
          </a:p>
          <a:p>
            <a:pPr marL="274320" lvl="1" indent="0">
              <a:buNone/>
            </a:pPr>
            <a:r>
              <a:rPr lang="en-US" sz="3600" dirty="0"/>
              <a:t>a. Lantus, </a:t>
            </a:r>
            <a:r>
              <a:rPr lang="en-US" sz="3600" dirty="0" err="1"/>
              <a:t>Levemir</a:t>
            </a:r>
            <a:endParaRPr lang="en-US" sz="3600" dirty="0"/>
          </a:p>
          <a:p>
            <a:pPr marL="274320" lvl="1" indent="0">
              <a:buNone/>
            </a:pPr>
            <a:r>
              <a:rPr lang="en-US" sz="3600" dirty="0"/>
              <a:t>b. </a:t>
            </a:r>
            <a:r>
              <a:rPr lang="en-US" sz="3600" dirty="0" err="1"/>
              <a:t>Novolog</a:t>
            </a:r>
            <a:r>
              <a:rPr lang="en-US" sz="3600" dirty="0"/>
              <a:t>, Humalog</a:t>
            </a:r>
          </a:p>
          <a:p>
            <a:pPr marL="274320" lvl="1" indent="0">
              <a:buNone/>
            </a:pPr>
            <a:r>
              <a:rPr lang="en-US" sz="3600" dirty="0"/>
              <a:t>c. </a:t>
            </a:r>
            <a:r>
              <a:rPr lang="en-US" sz="3600" dirty="0" err="1"/>
              <a:t>Reg</a:t>
            </a:r>
            <a:r>
              <a:rPr lang="en-US" sz="3600" dirty="0"/>
              <a:t>, NPH</a:t>
            </a:r>
          </a:p>
          <a:p>
            <a:pPr marL="274320" lvl="1" indent="0">
              <a:buNone/>
            </a:pPr>
            <a:r>
              <a:rPr lang="en-US" sz="3600" dirty="0"/>
              <a:t>d. Insulin pens</a:t>
            </a:r>
          </a:p>
          <a:p>
            <a:pPr marL="274320" lvl="1" indent="0">
              <a:buNone/>
            </a:pPr>
            <a:r>
              <a:rPr lang="en-US" sz="3600" dirty="0"/>
              <a:t>e. not sure</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2522316"/>
            <a:ext cx="2067127" cy="2049683"/>
          </a:xfrm>
          <a:prstGeom prst="rect">
            <a:avLst/>
          </a:prstGeom>
        </p:spPr>
      </p:pic>
    </p:spTree>
    <p:custDataLst>
      <p:tags r:id="rId1"/>
    </p:custDataLst>
    <p:extLst>
      <p:ext uri="{BB962C8B-B14F-4D97-AF65-F5344CB8AC3E}">
        <p14:creationId xmlns:p14="http://schemas.microsoft.com/office/powerpoint/2010/main" val="291608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410733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a:bodyPr>
          <a:lstStyle/>
          <a:p>
            <a:r>
              <a:rPr lang="en-US" dirty="0" smtClean="0"/>
              <a:t>70 </a:t>
            </a:r>
            <a:r>
              <a:rPr lang="en-US" dirty="0" err="1" smtClean="0"/>
              <a:t>yr</a:t>
            </a:r>
            <a:r>
              <a:rPr lang="en-US" dirty="0" smtClean="0"/>
              <a:t> old,  weighs 100kg</a:t>
            </a:r>
          </a:p>
          <a:p>
            <a:r>
              <a:rPr lang="en-US" dirty="0" smtClean="0"/>
              <a:t>History of CABG</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Metformin 1000mg BID</a:t>
            </a:r>
          </a:p>
          <a:p>
            <a:r>
              <a:rPr lang="en-US" dirty="0" smtClean="0">
                <a:solidFill>
                  <a:srgbClr val="C00000"/>
                </a:solidFill>
              </a:rPr>
              <a:t>What is max basal insulin should he be 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spTree>
    <p:custDataLst>
      <p:tags r:id="rId1"/>
    </p:custDataLst>
    <p:extLst>
      <p:ext uri="{BB962C8B-B14F-4D97-AF65-F5344CB8AC3E}">
        <p14:creationId xmlns:p14="http://schemas.microsoft.com/office/powerpoint/2010/main" val="199802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a:bodyPr>
          <a:lstStyle/>
          <a:p>
            <a:r>
              <a:rPr lang="en-US" dirty="0" smtClean="0"/>
              <a:t>70 </a:t>
            </a:r>
            <a:r>
              <a:rPr lang="en-US" dirty="0" err="1" smtClean="0"/>
              <a:t>yr</a:t>
            </a:r>
            <a:r>
              <a:rPr lang="en-US" dirty="0" smtClean="0"/>
              <a:t> old,  weighs 100kg</a:t>
            </a:r>
          </a:p>
          <a:p>
            <a:r>
              <a:rPr lang="en-US" dirty="0" smtClean="0"/>
              <a:t>History of CABG</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Metformin 1000mg BID</a:t>
            </a:r>
          </a:p>
          <a:p>
            <a:r>
              <a:rPr lang="en-US" dirty="0" smtClean="0">
                <a:solidFill>
                  <a:srgbClr val="C00000"/>
                </a:solidFill>
              </a:rPr>
              <a:t>What is max basal insulin should he be on?</a:t>
            </a:r>
          </a:p>
          <a:p>
            <a:pPr lvl="1"/>
            <a:r>
              <a:rPr lang="en-US" dirty="0" smtClean="0">
                <a:solidFill>
                  <a:srgbClr val="C00000"/>
                </a:solidFill>
              </a:rPr>
              <a:t>100kg x 0.5 = 50 units a day</a:t>
            </a:r>
          </a:p>
          <a:p>
            <a:r>
              <a:rPr lang="en-US" dirty="0" smtClean="0">
                <a:solidFill>
                  <a:srgbClr val="C00000"/>
                </a:solidFill>
              </a:rPr>
              <a:t>What can we do next to improve BG?</a:t>
            </a:r>
          </a:p>
          <a:p>
            <a:endParaRPr lang="en-US" dirty="0" smtClean="0">
              <a:solidFill>
                <a:srgbClr val="C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4"/>
          <a:stretch>
            <a:fillRect/>
          </a:stretch>
        </p:blipFill>
        <p:spPr>
          <a:xfrm>
            <a:off x="1981200" y="6440424"/>
            <a:ext cx="4493141" cy="274344"/>
          </a:xfrm>
          <a:prstGeom prst="rect">
            <a:avLst/>
          </a:prstGeom>
        </p:spPr>
      </p:pic>
    </p:spTree>
    <p:custDataLst>
      <p:tags r:id="rId1"/>
    </p:custDataLst>
    <p:extLst>
      <p:ext uri="{BB962C8B-B14F-4D97-AF65-F5344CB8AC3E}">
        <p14:creationId xmlns:p14="http://schemas.microsoft.com/office/powerpoint/2010/main" val="53302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a:bodyPr>
          <a:lstStyle/>
          <a:p>
            <a:pPr marL="0" indent="0">
              <a:buNone/>
            </a:pPr>
            <a:r>
              <a:rPr lang="en-US" dirty="0" smtClean="0"/>
              <a:t>What is max basal insulin should he be on?</a:t>
            </a:r>
          </a:p>
          <a:p>
            <a:pPr lvl="1"/>
            <a:r>
              <a:rPr lang="en-US" dirty="0" smtClean="0"/>
              <a:t>100kg x 0.5 = 50 units a day</a:t>
            </a:r>
          </a:p>
          <a:p>
            <a:r>
              <a:rPr lang="en-US" dirty="0" smtClean="0"/>
              <a:t>What can we do next to improve BG?</a:t>
            </a:r>
          </a:p>
          <a:p>
            <a:pPr lvl="1"/>
            <a:r>
              <a:rPr lang="en-US" dirty="0" smtClean="0"/>
              <a:t>Add GLP-1 (</a:t>
            </a:r>
            <a:r>
              <a:rPr lang="en-US" dirty="0" err="1" smtClean="0"/>
              <a:t>Exenatide</a:t>
            </a:r>
            <a:r>
              <a:rPr lang="en-US" dirty="0" smtClean="0"/>
              <a:t>, </a:t>
            </a:r>
            <a:r>
              <a:rPr lang="en-US" dirty="0" err="1" smtClean="0"/>
              <a:t>Victoza</a:t>
            </a:r>
            <a:r>
              <a:rPr lang="en-US" dirty="0" smtClean="0"/>
              <a:t>, </a:t>
            </a:r>
            <a:r>
              <a:rPr lang="en-US" dirty="0" err="1" smtClean="0"/>
              <a:t>Trulicity</a:t>
            </a:r>
            <a:r>
              <a:rPr lang="en-US" dirty="0" smtClean="0"/>
              <a:t>, </a:t>
            </a:r>
            <a:r>
              <a:rPr lang="en-US" dirty="0" err="1" smtClean="0"/>
              <a:t>Tanzeum</a:t>
            </a:r>
            <a:r>
              <a:rPr lang="en-US" dirty="0" smtClean="0"/>
              <a:t>)</a:t>
            </a:r>
          </a:p>
          <a:p>
            <a:pPr lvl="1"/>
            <a:r>
              <a:rPr lang="en-US" dirty="0" smtClean="0"/>
              <a:t>Add 4 units bolus insulin to largest meal (or 10% of basal)</a:t>
            </a:r>
          </a:p>
          <a:p>
            <a:pPr lvl="1"/>
            <a:r>
              <a:rPr lang="en-US" dirty="0" smtClean="0"/>
              <a:t>Switch him to 70/30 insulin ac breakfast and dinner</a:t>
            </a:r>
          </a:p>
          <a:p>
            <a:pPr lvl="2"/>
            <a:r>
              <a:rPr lang="en-US" dirty="0" smtClean="0"/>
              <a:t>Total previous basal dose – 100 units </a:t>
            </a:r>
          </a:p>
          <a:p>
            <a:pPr lvl="2"/>
            <a:r>
              <a:rPr lang="en-US" dirty="0" smtClean="0"/>
              <a:t>2/3 in am – 65 units am  (43 NPH and 22 regular)</a:t>
            </a:r>
          </a:p>
          <a:p>
            <a:pPr lvl="2"/>
            <a:r>
              <a:rPr lang="en-US" dirty="0" smtClean="0"/>
              <a:t>1/3 pre dinner – 35 units pm (23 NPH and 12 regular)</a:t>
            </a:r>
          </a:p>
          <a:p>
            <a:endParaRPr lang="en-US" dirty="0" smtClean="0">
              <a:solidFill>
                <a:srgbClr val="C00000"/>
              </a:solidFill>
            </a:endParaRPr>
          </a:p>
          <a:p>
            <a:endParaRPr lang="en-US" dirty="0" smtClean="0">
              <a:solidFill>
                <a:srgbClr val="C00000"/>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705" y="153827"/>
            <a:ext cx="2212459" cy="1474973"/>
          </a:xfrm>
          <a:prstGeom prst="rect">
            <a:avLst/>
          </a:prstGeom>
        </p:spPr>
      </p:pic>
    </p:spTree>
    <p:custDataLst>
      <p:tags r:id="rId1"/>
    </p:custDataLst>
    <p:extLst>
      <p:ext uri="{BB962C8B-B14F-4D97-AF65-F5344CB8AC3E}">
        <p14:creationId xmlns:p14="http://schemas.microsoft.com/office/powerpoint/2010/main" val="221911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What will inform you of how to proceed?</a:t>
            </a:r>
          </a:p>
          <a:p>
            <a:pPr lvl="1"/>
            <a:r>
              <a:rPr lang="en-US" dirty="0" smtClean="0"/>
              <a:t>Insurance coverage</a:t>
            </a:r>
          </a:p>
          <a:p>
            <a:pPr lvl="1"/>
            <a:r>
              <a:rPr lang="en-US" dirty="0" smtClean="0"/>
              <a:t>His willingness to stick to a complex regimen</a:t>
            </a:r>
          </a:p>
          <a:p>
            <a:pPr lvl="1"/>
            <a:r>
              <a:rPr lang="en-US" dirty="0" smtClean="0"/>
              <a:t>His ability to self-monitor</a:t>
            </a:r>
          </a:p>
          <a:p>
            <a:pPr lvl="1"/>
            <a:r>
              <a:rPr lang="en-US" dirty="0" smtClean="0"/>
              <a:t>His social support and connection to his medical team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spTree>
    <p:custDataLst>
      <p:tags r:id="rId1"/>
    </p:custDataLst>
    <p:extLst>
      <p:ext uri="{BB962C8B-B14F-4D97-AF65-F5344CB8AC3E}">
        <p14:creationId xmlns:p14="http://schemas.microsoft.com/office/powerpoint/2010/main" val="366144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Quick Calculation</a:t>
            </a:r>
            <a:endParaRPr lang="en-US" dirty="0"/>
          </a:p>
        </p:txBody>
      </p:sp>
      <p:sp>
        <p:nvSpPr>
          <p:cNvPr id="3" name="Content Placeholder 2"/>
          <p:cNvSpPr>
            <a:spLocks noGrp="1"/>
          </p:cNvSpPr>
          <p:nvPr>
            <p:ph sz="half" idx="1"/>
          </p:nvPr>
        </p:nvSpPr>
        <p:spPr/>
        <p:txBody>
          <a:bodyPr>
            <a:normAutofit lnSpcReduction="10000"/>
          </a:bodyPr>
          <a:lstStyle/>
          <a:p>
            <a:pPr>
              <a:defRPr/>
            </a:pPr>
            <a:r>
              <a:rPr lang="en-US" dirty="0" err="1" smtClean="0"/>
              <a:t>Pt</a:t>
            </a:r>
            <a:r>
              <a:rPr lang="en-US" dirty="0" smtClean="0"/>
              <a:t> takes: </a:t>
            </a:r>
          </a:p>
          <a:p>
            <a:pPr>
              <a:defRPr/>
            </a:pPr>
            <a:r>
              <a:rPr lang="en-US" dirty="0" smtClean="0"/>
              <a:t>30 units of Humalog at breakfast and dinner.</a:t>
            </a:r>
          </a:p>
          <a:p>
            <a:pPr>
              <a:defRPr/>
            </a:pPr>
            <a:r>
              <a:rPr lang="en-US" dirty="0" smtClean="0"/>
              <a:t>20 units of Humalog at lunch and in between breakfast and lunch if BG over 200.</a:t>
            </a:r>
          </a:p>
          <a:p>
            <a:pPr>
              <a:defRPr/>
            </a:pPr>
            <a:r>
              <a:rPr lang="en-US" dirty="0" smtClean="0"/>
              <a:t>A1c 8.7%</a:t>
            </a:r>
          </a:p>
          <a:p>
            <a:pPr>
              <a:defRPr/>
            </a:pPr>
            <a:endParaRPr lang="en-US" dirty="0"/>
          </a:p>
        </p:txBody>
      </p:sp>
      <p:sp>
        <p:nvSpPr>
          <p:cNvPr id="4" name="Content Placeholder 3"/>
          <p:cNvSpPr>
            <a:spLocks noGrp="1"/>
          </p:cNvSpPr>
          <p:nvPr>
            <p:ph sz="half" idx="2"/>
          </p:nvPr>
        </p:nvSpPr>
        <p:spPr/>
        <p:txBody>
          <a:bodyPr>
            <a:normAutofit lnSpcReduction="10000"/>
          </a:bodyPr>
          <a:lstStyle/>
          <a:p>
            <a:pPr>
              <a:defRPr/>
            </a:pPr>
            <a:r>
              <a:rPr lang="en-US" dirty="0" smtClean="0"/>
              <a:t>How many vial(s) of insulin would he use a month?</a:t>
            </a:r>
            <a:endParaRPr lang="en-US" dirty="0"/>
          </a:p>
        </p:txBody>
      </p:sp>
      <p:pic>
        <p:nvPicPr>
          <p:cNvPr id="32773" name="Picture 2" descr="C:\Users\Beverly\AppData\Local\Microsoft\Windows\Temporary Internet Files\Content.IE5\PRSTT65C\MC90001662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3352800"/>
            <a:ext cx="2751137"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34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52399"/>
            <a:ext cx="4491724" cy="613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39698"/>
            <a:ext cx="3200400" cy="4267200"/>
          </a:xfrm>
        </p:spPr>
        <p:txBody>
          <a:bodyPr>
            <a:normAutofit/>
          </a:bodyPr>
          <a:lstStyle/>
          <a:p>
            <a:r>
              <a:rPr lang="en-US" dirty="0" smtClean="0"/>
              <a:t>Dr. Banting and Best with Marjorie at University of Toronto</a:t>
            </a:r>
            <a:endParaRPr lang="en-US" dirty="0"/>
          </a:p>
        </p:txBody>
      </p:sp>
    </p:spTree>
    <p:custDataLst>
      <p:tags r:id="rId1"/>
    </p:custDataLst>
    <p:extLst>
      <p:ext uri="{BB962C8B-B14F-4D97-AF65-F5344CB8AC3E}">
        <p14:creationId xmlns:p14="http://schemas.microsoft.com/office/powerpoint/2010/main" val="1251117214"/>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pic>
        <p:nvPicPr>
          <p:cNvPr id="5" name="Picture 4"/>
          <p:cNvPicPr>
            <a:picLocks noChangeAspect="1"/>
          </p:cNvPicPr>
          <p:nvPr/>
        </p:nvPicPr>
        <p:blipFill>
          <a:blip r:embed="rId3"/>
          <a:stretch>
            <a:fillRect/>
          </a:stretch>
        </p:blipFill>
        <p:spPr>
          <a:xfrm>
            <a:off x="2971800" y="1371600"/>
            <a:ext cx="3352800" cy="4610100"/>
          </a:xfrm>
          <a:prstGeom prst="rect">
            <a:avLst/>
          </a:prstGeom>
        </p:spPr>
      </p:pic>
    </p:spTree>
    <p:custDataLst>
      <p:tags r:id="rId1"/>
    </p:custDataLst>
    <p:extLst>
      <p:ext uri="{BB962C8B-B14F-4D97-AF65-F5344CB8AC3E}">
        <p14:creationId xmlns:p14="http://schemas.microsoft.com/office/powerpoint/2010/main" val="342869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	</a:t>
            </a:r>
            <a:endParaRPr lang="en-US" dirty="0"/>
          </a:p>
        </p:txBody>
      </p:sp>
      <p:sp>
        <p:nvSpPr>
          <p:cNvPr id="3" name="Content Placeholder 2"/>
          <p:cNvSpPr>
            <a:spLocks noGrp="1"/>
          </p:cNvSpPr>
          <p:nvPr>
            <p:ph sz="quarter" idx="1"/>
          </p:nvPr>
        </p:nvSpPr>
        <p:spPr/>
        <p:txBody>
          <a:bodyPr/>
          <a:lstStyle/>
          <a:p>
            <a:r>
              <a:rPr lang="en-US" dirty="0" smtClean="0"/>
              <a:t>How much insulin does a patient with type 2 diabetes need a day?</a:t>
            </a:r>
          </a:p>
          <a:p>
            <a:pPr marL="788670" lvl="1" indent="-514350">
              <a:buAutoNum type="alphaLcPeriod"/>
            </a:pPr>
            <a:r>
              <a:rPr lang="en-US" dirty="0" smtClean="0"/>
              <a:t>About 1 unit per pound per day</a:t>
            </a:r>
          </a:p>
          <a:p>
            <a:pPr marL="788670" lvl="1" indent="-514350">
              <a:buAutoNum type="alphaLcPeriod"/>
            </a:pPr>
            <a:r>
              <a:rPr lang="en-US" dirty="0" smtClean="0"/>
              <a:t>No more than 0.5 units/kg per day</a:t>
            </a:r>
          </a:p>
          <a:p>
            <a:pPr marL="788670" lvl="1" indent="-514350">
              <a:buAutoNum type="alphaLcPeriod"/>
            </a:pPr>
            <a:r>
              <a:rPr lang="en-US" dirty="0" smtClean="0"/>
              <a:t>Approximately 5 units/kg per day</a:t>
            </a:r>
          </a:p>
          <a:p>
            <a:pPr marL="788670" lvl="1" indent="-514350">
              <a:buAutoNum type="alphaLcPeriod"/>
            </a:pPr>
            <a:r>
              <a:rPr lang="en-US" dirty="0" smtClean="0"/>
              <a:t>About 0.5 to 1.0 units/kg per day</a:t>
            </a:r>
            <a:endParaRPr lang="en-US" dirty="0"/>
          </a:p>
        </p:txBody>
      </p:sp>
    </p:spTree>
    <p:extLst>
      <p:ext uri="{BB962C8B-B14F-4D97-AF65-F5344CB8AC3E}">
        <p14:creationId xmlns:p14="http://schemas.microsoft.com/office/powerpoint/2010/main" val="133406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20040"/>
            <a:ext cx="8458200" cy="822960"/>
          </a:xfrm>
        </p:spPr>
        <p:txBody>
          <a:bodyPr>
            <a:normAutofit/>
          </a:bodyPr>
          <a:lstStyle/>
          <a:p>
            <a:pPr>
              <a:defRPr/>
            </a:pPr>
            <a:r>
              <a:rPr lang="en-US" dirty="0" smtClean="0"/>
              <a:t>Insulin Dosing Type 1 &amp; 2</a:t>
            </a:r>
            <a:endParaRPr lang="en-US" dirty="0"/>
          </a:p>
        </p:txBody>
      </p:sp>
      <p:pic>
        <p:nvPicPr>
          <p:cNvPr id="33795" name="Picture 4" descr="http://spectrum.diabetesjournals.org/content/22/2/116/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8485544"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6"/>
          <p:cNvSpPr txBox="1">
            <a:spLocks noChangeArrowheads="1"/>
          </p:cNvSpPr>
          <p:nvPr/>
        </p:nvSpPr>
        <p:spPr bwMode="auto">
          <a:xfrm>
            <a:off x="609600" y="56642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dirty="0"/>
              <a:t>U-500 Insulin: When More With Less Yields Success:  </a:t>
            </a:r>
            <a:r>
              <a:rPr lang="pt-BR" i="1" dirty="0"/>
              <a:t>Diabetes Spectrum March 20, 2009 vol. 22 no. 2 116-122 </a:t>
            </a:r>
            <a:endParaRPr lang="en-US" dirty="0"/>
          </a:p>
        </p:txBody>
      </p:sp>
    </p:spTree>
    <p:custDataLst>
      <p:tags r:id="rId1"/>
    </p:custDataLst>
    <p:extLst>
      <p:ext uri="{BB962C8B-B14F-4D97-AF65-F5344CB8AC3E}">
        <p14:creationId xmlns:p14="http://schemas.microsoft.com/office/powerpoint/2010/main" val="44176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924800" cy="855617"/>
          </a:xfrm>
        </p:spPr>
        <p:txBody>
          <a:bodyPr>
            <a:normAutofit/>
          </a:bodyPr>
          <a:lstStyle/>
          <a:p>
            <a:r>
              <a:rPr lang="en-US" dirty="0" smtClean="0"/>
              <a:t>More than 200 units a day?</a:t>
            </a:r>
            <a:endParaRPr lang="en-US" dirty="0"/>
          </a:p>
        </p:txBody>
      </p:sp>
      <p:pic>
        <p:nvPicPr>
          <p:cNvPr id="4" name="Picture 3"/>
          <p:cNvPicPr>
            <a:picLocks noChangeAspect="1"/>
          </p:cNvPicPr>
          <p:nvPr/>
        </p:nvPicPr>
        <p:blipFill>
          <a:blip r:embed="rId3"/>
          <a:stretch>
            <a:fillRect/>
          </a:stretch>
        </p:blipFill>
        <p:spPr>
          <a:xfrm>
            <a:off x="1600200" y="1288021"/>
            <a:ext cx="7000875" cy="4600575"/>
          </a:xfrm>
          <a:prstGeom prst="rect">
            <a:avLst/>
          </a:prstGeom>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91000"/>
            <a:ext cx="3351495" cy="2439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7292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Consider u-500 High Potency Insulin</a:t>
            </a:r>
            <a:endParaRPr lang="en-US" dirty="0"/>
          </a:p>
        </p:txBody>
      </p:sp>
      <p:sp>
        <p:nvSpPr>
          <p:cNvPr id="3" name="Content Placeholder 2"/>
          <p:cNvSpPr>
            <a:spLocks noGrp="1"/>
          </p:cNvSpPr>
          <p:nvPr>
            <p:ph idx="1"/>
          </p:nvPr>
        </p:nvSpPr>
        <p:spPr>
          <a:xfrm>
            <a:off x="457200" y="1295400"/>
            <a:ext cx="8229600" cy="4572000"/>
          </a:xfrm>
        </p:spPr>
        <p:txBody>
          <a:bodyPr>
            <a:normAutofit lnSpcReduction="10000"/>
          </a:bodyPr>
          <a:lstStyle/>
          <a:p>
            <a:pPr marL="0" indent="0">
              <a:buNone/>
              <a:defRPr/>
            </a:pPr>
            <a:r>
              <a:rPr lang="en-US" sz="3600" dirty="0" smtClean="0"/>
              <a:t>5 x’s the concentration of u100</a:t>
            </a:r>
          </a:p>
          <a:p>
            <a:pPr>
              <a:defRPr/>
            </a:pPr>
            <a:r>
              <a:rPr lang="en-US" dirty="0" smtClean="0"/>
              <a:t>500 units per mL vs 100 units per mL</a:t>
            </a:r>
          </a:p>
          <a:p>
            <a:pPr lvl="1">
              <a:defRPr/>
            </a:pPr>
            <a:r>
              <a:rPr lang="en-US" sz="2800" dirty="0" smtClean="0"/>
              <a:t>How much- When converting from u100? </a:t>
            </a:r>
          </a:p>
          <a:p>
            <a:pPr lvl="1">
              <a:defRPr/>
            </a:pPr>
            <a:r>
              <a:rPr lang="en-US" sz="2800" dirty="0" smtClean="0"/>
              <a:t>Take total daily dose and divide by 5</a:t>
            </a:r>
          </a:p>
          <a:p>
            <a:pPr lvl="2">
              <a:defRPr/>
            </a:pPr>
            <a:r>
              <a:rPr lang="en-US" sz="2400" dirty="0" smtClean="0"/>
              <a:t>200 units a day/5 = 40 units a day of u500</a:t>
            </a:r>
          </a:p>
          <a:p>
            <a:pPr lvl="2">
              <a:defRPr/>
            </a:pPr>
            <a:r>
              <a:rPr lang="en-US" sz="2400" dirty="0" smtClean="0"/>
              <a:t>300 units a day/5 = ____ units a day of u500</a:t>
            </a:r>
          </a:p>
          <a:p>
            <a:pPr lvl="1">
              <a:defRPr/>
            </a:pPr>
            <a:r>
              <a:rPr lang="en-US" sz="2800" dirty="0" smtClean="0"/>
              <a:t>20 mL </a:t>
            </a:r>
            <a:r>
              <a:rPr lang="en-US" sz="2800" dirty="0"/>
              <a:t>a </a:t>
            </a:r>
            <a:r>
              <a:rPr lang="en-US" sz="2800" dirty="0" smtClean="0"/>
              <a:t>vial.  </a:t>
            </a:r>
            <a:r>
              <a:rPr lang="en-US" sz="2800" dirty="0"/>
              <a:t>500 units per </a:t>
            </a:r>
            <a:r>
              <a:rPr lang="en-US" sz="2800" dirty="0" smtClean="0"/>
              <a:t>mL= 10,000 units/vial</a:t>
            </a:r>
          </a:p>
          <a:p>
            <a:pPr lvl="1">
              <a:defRPr/>
            </a:pPr>
            <a:r>
              <a:rPr lang="en-US" sz="2800" dirty="0" smtClean="0"/>
              <a:t>Costs ~ </a:t>
            </a:r>
            <a:r>
              <a:rPr lang="en-US" sz="2800" strike="sngStrike" dirty="0" smtClean="0"/>
              <a:t>$400 </a:t>
            </a:r>
            <a:r>
              <a:rPr lang="en-US" sz="2800" dirty="0" smtClean="0">
                <a:solidFill>
                  <a:srgbClr val="FF0000"/>
                </a:solidFill>
              </a:rPr>
              <a:t>$1,200</a:t>
            </a:r>
            <a:r>
              <a:rPr lang="en-US" sz="2800" dirty="0" smtClean="0"/>
              <a:t> per vial – less expensive unit for unit?</a:t>
            </a:r>
          </a:p>
          <a:p>
            <a:pPr lvl="1">
              <a:defRPr/>
            </a:pPr>
            <a:r>
              <a:rPr lang="en-US" sz="2800" dirty="0" smtClean="0"/>
              <a:t>Less volume</a:t>
            </a:r>
            <a:endParaRPr lang="en-US" sz="2800" dirty="0"/>
          </a:p>
        </p:txBody>
      </p:sp>
      <p:sp>
        <p:nvSpPr>
          <p:cNvPr id="34820" name="TextBox 5"/>
          <p:cNvSpPr txBox="1">
            <a:spLocks noChangeArrowheads="1"/>
          </p:cNvSpPr>
          <p:nvPr/>
        </p:nvSpPr>
        <p:spPr bwMode="auto">
          <a:xfrm>
            <a:off x="838200" y="5791200"/>
            <a:ext cx="73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1400" b="1" dirty="0"/>
              <a:t>U-500 Insulin: When More With Less Yields Success:  </a:t>
            </a:r>
            <a:r>
              <a:rPr lang="pt-BR" sz="1400" i="1" dirty="0"/>
              <a:t>Diabetes Spectrum March 20, 2009 vol. 22 no. 2 116-122 </a:t>
            </a:r>
            <a:endParaRPr lang="en-US" sz="1400" dirty="0"/>
          </a:p>
        </p:txBody>
      </p:sp>
      <p:pic>
        <p:nvPicPr>
          <p:cNvPr id="4" name="Picture 3"/>
          <p:cNvPicPr>
            <a:picLocks noChangeAspect="1"/>
          </p:cNvPicPr>
          <p:nvPr/>
        </p:nvPicPr>
        <p:blipFill>
          <a:blip r:embed="rId3"/>
          <a:stretch>
            <a:fillRect/>
          </a:stretch>
        </p:blipFill>
        <p:spPr>
          <a:xfrm>
            <a:off x="7395856" y="1447800"/>
            <a:ext cx="1515088" cy="1524000"/>
          </a:xfrm>
          <a:prstGeom prst="rect">
            <a:avLst/>
          </a:prstGeom>
        </p:spPr>
      </p:pic>
    </p:spTree>
    <p:custDataLst>
      <p:tags r:id="rId1"/>
    </p:custDataLst>
    <p:extLst>
      <p:ext uri="{BB962C8B-B14F-4D97-AF65-F5344CB8AC3E}">
        <p14:creationId xmlns:p14="http://schemas.microsoft.com/office/powerpoint/2010/main" val="1569000119"/>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Dosing Strategies u-500</a:t>
            </a:r>
            <a:endParaRPr lang="en-US" dirty="0"/>
          </a:p>
        </p:txBody>
      </p:sp>
      <p:sp>
        <p:nvSpPr>
          <p:cNvPr id="3" name="Content Placeholder 2"/>
          <p:cNvSpPr>
            <a:spLocks noGrp="1"/>
          </p:cNvSpPr>
          <p:nvPr>
            <p:ph idx="1"/>
          </p:nvPr>
        </p:nvSpPr>
        <p:spPr>
          <a:xfrm>
            <a:off x="457200" y="1371600"/>
            <a:ext cx="6781800" cy="4495800"/>
          </a:xfrm>
        </p:spPr>
        <p:txBody>
          <a:bodyPr>
            <a:normAutofit/>
          </a:bodyPr>
          <a:lstStyle/>
          <a:p>
            <a:pPr>
              <a:defRPr/>
            </a:pPr>
            <a:r>
              <a:rPr lang="en-US" dirty="0" smtClean="0"/>
              <a:t>Consider U-500 (5 x’s more potent)</a:t>
            </a:r>
          </a:p>
          <a:p>
            <a:pPr lvl="1">
              <a:defRPr/>
            </a:pPr>
            <a:r>
              <a:rPr lang="en-US" dirty="0" smtClean="0"/>
              <a:t>1 unit on U-100 syringe = 5 units insulin</a:t>
            </a:r>
          </a:p>
          <a:p>
            <a:pPr lvl="1">
              <a:defRPr/>
            </a:pPr>
            <a:r>
              <a:rPr lang="en-US" dirty="0" smtClean="0"/>
              <a:t>Dosing – take total daily needs and split into 2-3 doses  </a:t>
            </a:r>
          </a:p>
          <a:p>
            <a:pPr lvl="2">
              <a:defRPr/>
            </a:pPr>
            <a:r>
              <a:rPr lang="en-US" sz="2400" dirty="0" smtClean="0"/>
              <a:t>2 doses: 60% am / 40% pm or</a:t>
            </a:r>
          </a:p>
          <a:p>
            <a:pPr lvl="2">
              <a:defRPr/>
            </a:pPr>
            <a:r>
              <a:rPr lang="en-US" sz="2400" dirty="0" smtClean="0"/>
              <a:t>3 doses: 40/30/30 or 40/40/20</a:t>
            </a:r>
            <a:endParaRPr lang="en-US" dirty="0" smtClean="0"/>
          </a:p>
          <a:p>
            <a:pPr lvl="1">
              <a:defRPr/>
            </a:pPr>
            <a:r>
              <a:rPr lang="en-US" dirty="0" smtClean="0"/>
              <a:t>No basal insulin needed, because U-500 has bolus and basal action</a:t>
            </a:r>
          </a:p>
          <a:p>
            <a:pPr lvl="1">
              <a:defRPr/>
            </a:pPr>
            <a:r>
              <a:rPr lang="en-US" dirty="0" smtClean="0"/>
              <a:t>Needs careful monitoring/ education</a:t>
            </a:r>
          </a:p>
          <a:p>
            <a:pPr lvl="1">
              <a:defRPr/>
            </a:pPr>
            <a:endParaRPr lang="en-US" dirty="0"/>
          </a:p>
        </p:txBody>
      </p:sp>
      <p:sp>
        <p:nvSpPr>
          <p:cNvPr id="34820" name="TextBox 5"/>
          <p:cNvSpPr txBox="1">
            <a:spLocks noChangeArrowheads="1"/>
          </p:cNvSpPr>
          <p:nvPr/>
        </p:nvSpPr>
        <p:spPr bwMode="auto">
          <a:xfrm>
            <a:off x="914400" y="5595257"/>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b="1" dirty="0"/>
              <a:t>U-500 Insulin: When More With Less Yields Success:  </a:t>
            </a:r>
            <a:r>
              <a:rPr lang="pt-BR" i="1" dirty="0"/>
              <a:t>Diabetes Spectrum March 20, 2009 vol. 22 no. 2 116-122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9000" y="1349829"/>
            <a:ext cx="1506457" cy="2133600"/>
          </a:xfrm>
          <a:prstGeom prst="rect">
            <a:avLst/>
          </a:prstGeom>
        </p:spPr>
      </p:pic>
    </p:spTree>
    <p:custDataLst>
      <p:tags r:id="rId1"/>
    </p:custDataLst>
    <p:extLst>
      <p:ext uri="{BB962C8B-B14F-4D97-AF65-F5344CB8AC3E}">
        <p14:creationId xmlns:p14="http://schemas.microsoft.com/office/powerpoint/2010/main" val="42439564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3657601" cy="2971800"/>
          </a:xfrm>
        </p:spPr>
        <p:txBody>
          <a:bodyPr>
            <a:normAutofit/>
          </a:bodyPr>
          <a:lstStyle/>
          <a:p>
            <a:r>
              <a:rPr lang="en-US" dirty="0" smtClean="0"/>
              <a:t>U-500 Dose</a:t>
            </a:r>
            <a:br>
              <a:rPr lang="en-US" dirty="0" smtClean="0"/>
            </a:br>
            <a:r>
              <a:rPr lang="en-US" dirty="0" smtClean="0"/>
              <a:t/>
            </a:r>
            <a:br>
              <a:rPr lang="en-US" dirty="0" smtClean="0"/>
            </a:br>
            <a:r>
              <a:rPr lang="en-US" dirty="0" smtClean="0"/>
              <a:t>U-100 syringe</a:t>
            </a:r>
            <a:br>
              <a:rPr lang="en-US" dirty="0" smtClean="0"/>
            </a:br>
            <a:r>
              <a:rPr lang="en-US" dirty="0" smtClean="0"/>
              <a:t>and TB Syringe</a:t>
            </a:r>
            <a:endParaRPr lang="en-US" dirty="0"/>
          </a:p>
        </p:txBody>
      </p:sp>
      <p:pic>
        <p:nvPicPr>
          <p:cNvPr id="50178" name="Picture 2" descr="http://clinical.diabetesjournals.org/content/30/2/86/F1.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8923" y="152400"/>
            <a:ext cx="4384751" cy="638556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9171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Quick Calculation  - U500</a:t>
            </a:r>
            <a:endParaRPr lang="en-US" dirty="0"/>
          </a:p>
        </p:txBody>
      </p:sp>
      <p:sp>
        <p:nvSpPr>
          <p:cNvPr id="3" name="Content Placeholder 2"/>
          <p:cNvSpPr>
            <a:spLocks noGrp="1"/>
          </p:cNvSpPr>
          <p:nvPr>
            <p:ph sz="half" idx="1"/>
          </p:nvPr>
        </p:nvSpPr>
        <p:spPr>
          <a:xfrm>
            <a:off x="457200" y="1600200"/>
            <a:ext cx="4648200" cy="4533900"/>
          </a:xfrm>
        </p:spPr>
        <p:txBody>
          <a:bodyPr/>
          <a:lstStyle/>
          <a:p>
            <a:pPr>
              <a:defRPr/>
            </a:pPr>
            <a:r>
              <a:rPr lang="en-US" dirty="0" err="1" smtClean="0"/>
              <a:t>Pt</a:t>
            </a:r>
            <a:r>
              <a:rPr lang="en-US" dirty="0" smtClean="0"/>
              <a:t> takes: </a:t>
            </a:r>
          </a:p>
          <a:p>
            <a:pPr>
              <a:defRPr/>
            </a:pPr>
            <a:r>
              <a:rPr lang="en-US" dirty="0" smtClean="0"/>
              <a:t>300 units of insulin a day.</a:t>
            </a:r>
          </a:p>
          <a:p>
            <a:pPr>
              <a:defRPr/>
            </a:pPr>
            <a:r>
              <a:rPr lang="en-US" dirty="0" smtClean="0"/>
              <a:t>A1c 10.3%</a:t>
            </a:r>
          </a:p>
          <a:p>
            <a:pPr>
              <a:defRPr/>
            </a:pPr>
            <a:r>
              <a:rPr lang="en-US" dirty="0" smtClean="0"/>
              <a:t>Convert patient to  u-500 </a:t>
            </a:r>
          </a:p>
          <a:p>
            <a:pPr>
              <a:defRPr/>
            </a:pPr>
            <a:r>
              <a:rPr lang="en-US" dirty="0" smtClean="0"/>
              <a:t>60% am / 40% pm</a:t>
            </a:r>
          </a:p>
          <a:p>
            <a:pPr lvl="1">
              <a:defRPr/>
            </a:pPr>
            <a:r>
              <a:rPr lang="en-US" dirty="0" smtClean="0"/>
              <a:t>Morning dose</a:t>
            </a:r>
          </a:p>
          <a:p>
            <a:pPr lvl="1">
              <a:defRPr/>
            </a:pPr>
            <a:r>
              <a:rPr lang="en-US" dirty="0" smtClean="0"/>
              <a:t>Before dinner dose</a:t>
            </a:r>
            <a:endParaRPr lang="en-US" dirty="0"/>
          </a:p>
        </p:txBody>
      </p:sp>
      <p:pic>
        <p:nvPicPr>
          <p:cNvPr id="37893" name="Picture 2" descr="C:\Users\Beverly\AppData\Local\Microsoft\Windows\Temporary Internet Files\Content.IE5\PRSTT65C\MC90001662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1600200"/>
            <a:ext cx="2751137"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6695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1143000"/>
          </a:xfrm>
        </p:spPr>
        <p:txBody>
          <a:bodyPr/>
          <a:lstStyle/>
          <a:p>
            <a:pPr>
              <a:defRPr/>
            </a:pPr>
            <a:r>
              <a:rPr lang="en-US" dirty="0" smtClean="0"/>
              <a:t>Quick Calculation u-500</a:t>
            </a:r>
            <a:endParaRPr lang="en-US" dirty="0"/>
          </a:p>
        </p:txBody>
      </p:sp>
      <p:sp>
        <p:nvSpPr>
          <p:cNvPr id="3" name="Content Placeholder 2"/>
          <p:cNvSpPr>
            <a:spLocks noGrp="1"/>
          </p:cNvSpPr>
          <p:nvPr>
            <p:ph sz="half" idx="1"/>
          </p:nvPr>
        </p:nvSpPr>
        <p:spPr>
          <a:xfrm>
            <a:off x="457200" y="1600200"/>
            <a:ext cx="4648200" cy="4533900"/>
          </a:xfrm>
        </p:spPr>
        <p:txBody>
          <a:bodyPr>
            <a:normAutofit/>
          </a:bodyPr>
          <a:lstStyle/>
          <a:p>
            <a:pPr>
              <a:defRPr/>
            </a:pPr>
            <a:r>
              <a:rPr lang="en-US" dirty="0" err="1" smtClean="0"/>
              <a:t>Pt</a:t>
            </a:r>
            <a:r>
              <a:rPr lang="en-US" dirty="0" smtClean="0"/>
              <a:t> takes: </a:t>
            </a:r>
          </a:p>
          <a:p>
            <a:pPr>
              <a:defRPr/>
            </a:pPr>
            <a:r>
              <a:rPr lang="en-US" dirty="0" smtClean="0"/>
              <a:t>300 units of insulin a day.</a:t>
            </a:r>
          </a:p>
          <a:p>
            <a:pPr>
              <a:defRPr/>
            </a:pPr>
            <a:r>
              <a:rPr lang="en-US" dirty="0" smtClean="0"/>
              <a:t>A1c 10.3%</a:t>
            </a:r>
          </a:p>
          <a:p>
            <a:pPr>
              <a:defRPr/>
            </a:pPr>
            <a:r>
              <a:rPr lang="en-US" dirty="0" smtClean="0"/>
              <a:t>Convert patient to  u-500 </a:t>
            </a:r>
          </a:p>
          <a:p>
            <a:pPr>
              <a:defRPr/>
            </a:pPr>
            <a:r>
              <a:rPr lang="en-US" dirty="0" smtClean="0"/>
              <a:t>60% am / 40% pm</a:t>
            </a:r>
          </a:p>
          <a:p>
            <a:pPr lvl="1">
              <a:defRPr/>
            </a:pPr>
            <a:r>
              <a:rPr lang="en-US" dirty="0" smtClean="0"/>
              <a:t>300 / 5 = 60 units</a:t>
            </a:r>
          </a:p>
          <a:p>
            <a:pPr lvl="1">
              <a:defRPr/>
            </a:pPr>
            <a:r>
              <a:rPr lang="en-US" dirty="0" smtClean="0"/>
              <a:t>60 x 60% = 36 units of u500 </a:t>
            </a:r>
          </a:p>
          <a:p>
            <a:pPr lvl="1">
              <a:defRPr/>
            </a:pPr>
            <a:r>
              <a:rPr lang="en-US" dirty="0" smtClean="0"/>
              <a:t>60 x 40% = 24 units of u500</a:t>
            </a:r>
          </a:p>
          <a:p>
            <a:pPr lvl="1">
              <a:defRPr/>
            </a:pPr>
            <a:endParaRPr lang="en-US" dirty="0" smtClean="0"/>
          </a:p>
        </p:txBody>
      </p:sp>
      <p:pic>
        <p:nvPicPr>
          <p:cNvPr id="38917" name="Picture 2" descr="C:\Users\Beverly\AppData\Local\Microsoft\Windows\Temporary Internet Files\Content.IE5\PRSTT65C\MC900016625[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2514600"/>
            <a:ext cx="2751137"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5181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81000" y="228599"/>
            <a:ext cx="8305800" cy="1450975"/>
          </a:xfrm>
        </p:spPr>
        <p:txBody>
          <a:bodyPr>
            <a:normAutofit/>
          </a:bodyPr>
          <a:lstStyle/>
          <a:p>
            <a:pPr eaLnBrk="1" hangingPunct="1"/>
            <a:r>
              <a:rPr lang="en-US" dirty="0" smtClean="0"/>
              <a:t>Basal Bolus – What Adjustments?  Pt weighs 80kg</a:t>
            </a:r>
          </a:p>
        </p:txBody>
      </p:sp>
      <p:graphicFrame>
        <p:nvGraphicFramePr>
          <p:cNvPr id="141315" name="Object 1024"/>
          <p:cNvGraphicFramePr>
            <a:graphicFrameLocks noGrp="1" noChangeAspect="1"/>
          </p:cNvGraphicFramePr>
          <p:nvPr>
            <p:ph type="tbl" idx="1"/>
            <p:extLst>
              <p:ext uri="{D42A27DB-BD31-4B8C-83A1-F6EECF244321}">
                <p14:modId xmlns:p14="http://schemas.microsoft.com/office/powerpoint/2010/main" val="800632247"/>
              </p:ext>
            </p:extLst>
          </p:nvPr>
        </p:nvGraphicFramePr>
        <p:xfrm>
          <a:off x="381000" y="1741363"/>
          <a:ext cx="8242300" cy="5665788"/>
        </p:xfrm>
        <a:graphic>
          <a:graphicData uri="http://schemas.openxmlformats.org/presentationml/2006/ole">
            <mc:AlternateContent xmlns:mc="http://schemas.openxmlformats.org/markup-compatibility/2006">
              <mc:Choice xmlns:v="urn:schemas-microsoft-com:vml" Requires="v">
                <p:oleObj spid="_x0000_s60479" name="Document" r:id="rId6" imgW="7935497" imgH="5454818" progId="Word.Document.8">
                  <p:embed/>
                </p:oleObj>
              </mc:Choice>
              <mc:Fallback>
                <p:oleObj name="Document" r:id="rId6" imgW="7935497" imgH="5454818" progId="Word.Document.8">
                  <p:embed/>
                  <p:pic>
                    <p:nvPicPr>
                      <p:cNvPr id="0" name=""/>
                      <p:cNvPicPr>
                        <a:picLocks noChangeAspect="1" noChangeArrowheads="1"/>
                      </p:cNvPicPr>
                      <p:nvPr/>
                    </p:nvPicPr>
                    <p:blipFill>
                      <a:blip r:embed="rId7"/>
                      <a:srcRect/>
                      <a:stretch>
                        <a:fillRect/>
                      </a:stretch>
                    </p:blipFill>
                    <p:spPr bwMode="auto">
                      <a:xfrm>
                        <a:off x="381000" y="1741363"/>
                        <a:ext cx="8242300" cy="566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21405642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890798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2802" name="Rectangle 2"/>
          <p:cNvSpPr>
            <a:spLocks noGrp="1" noChangeArrowheads="1"/>
          </p:cNvSpPr>
          <p:nvPr>
            <p:ph type="title"/>
          </p:nvPr>
        </p:nvSpPr>
        <p:spPr>
          <a:xfrm>
            <a:off x="457200" y="228600"/>
            <a:ext cx="8229600" cy="1143000"/>
          </a:xfrm>
        </p:spPr>
        <p:txBody>
          <a:bodyPr>
            <a:normAutofit fontScale="90000"/>
          </a:bodyPr>
          <a:lstStyle/>
          <a:p>
            <a:pPr eaLnBrk="1" hangingPunct="1">
              <a:defRPr/>
            </a:pPr>
            <a:r>
              <a:rPr lang="en-US" dirty="0" smtClean="0"/>
              <a:t>Intensive Diabetes Therapy</a:t>
            </a:r>
            <a:br>
              <a:rPr lang="en-US" dirty="0" smtClean="0"/>
            </a:br>
            <a:r>
              <a:rPr lang="en-US" dirty="0" smtClean="0"/>
              <a:t>Insulin Dosing Strategy	</a:t>
            </a:r>
          </a:p>
        </p:txBody>
      </p:sp>
      <p:sp>
        <p:nvSpPr>
          <p:cNvPr id="1612803" name="Rectangle 3"/>
          <p:cNvSpPr>
            <a:spLocks noGrp="1" noChangeArrowheads="1"/>
          </p:cNvSpPr>
          <p:nvPr>
            <p:ph type="body" sz="half" idx="1"/>
          </p:nvPr>
        </p:nvSpPr>
        <p:spPr>
          <a:xfrm>
            <a:off x="457200" y="1600200"/>
            <a:ext cx="4343400" cy="4533900"/>
          </a:xfrm>
        </p:spPr>
        <p:txBody>
          <a:bodyPr>
            <a:normAutofit lnSpcReduction="10000"/>
          </a:bodyPr>
          <a:lstStyle/>
          <a:p>
            <a:pPr eaLnBrk="1" hangingPunct="1">
              <a:buFont typeface="Wingdings" panose="05000000000000000000" pitchFamily="2" charset="2"/>
              <a:buNone/>
              <a:defRPr/>
            </a:pPr>
            <a:r>
              <a:rPr lang="en-US" sz="2400" b="1" dirty="0" smtClean="0"/>
              <a:t>50/50 Rule</a:t>
            </a:r>
          </a:p>
          <a:p>
            <a:pPr eaLnBrk="1" hangingPunct="1">
              <a:defRPr/>
            </a:pPr>
            <a:r>
              <a:rPr lang="en-US" sz="2400" dirty="0" smtClean="0"/>
              <a:t>0.5-1.0 units/kg day</a:t>
            </a:r>
          </a:p>
          <a:p>
            <a:pPr>
              <a:buNone/>
              <a:defRPr/>
            </a:pPr>
            <a:r>
              <a:rPr lang="en-US" sz="1600" dirty="0">
                <a:solidFill>
                  <a:schemeClr val="accent2">
                    <a:lumMod val="50000"/>
                  </a:schemeClr>
                </a:solidFill>
              </a:rPr>
              <a:t>(.5 units/kg most common)</a:t>
            </a:r>
          </a:p>
          <a:p>
            <a:pPr eaLnBrk="1" hangingPunct="1">
              <a:defRPr/>
            </a:pPr>
            <a:endParaRPr lang="en-US" sz="1600" dirty="0" smtClean="0"/>
          </a:p>
          <a:p>
            <a:pPr eaLnBrk="1" hangingPunct="1">
              <a:defRPr/>
            </a:pPr>
            <a:r>
              <a:rPr lang="en-US" sz="2400" dirty="0" smtClean="0"/>
              <a:t>Basal = 50% of total  </a:t>
            </a:r>
            <a:endParaRPr lang="en-US" dirty="0" smtClean="0"/>
          </a:p>
          <a:p>
            <a:pPr lvl="1" eaLnBrk="1" hangingPunct="1">
              <a:buFont typeface="Monotype Sorts" pitchFamily="2" charset="2"/>
              <a:buBlip>
                <a:blip r:embed="rId4"/>
              </a:buBlip>
              <a:defRPr/>
            </a:pPr>
            <a:r>
              <a:rPr lang="en-US" dirty="0" err="1" smtClean="0"/>
              <a:t>Glargine</a:t>
            </a:r>
            <a:r>
              <a:rPr lang="en-US" dirty="0" smtClean="0"/>
              <a:t> Q day</a:t>
            </a:r>
          </a:p>
          <a:p>
            <a:pPr lvl="1" eaLnBrk="1" hangingPunct="1">
              <a:buFont typeface="Monotype Sorts" pitchFamily="2" charset="2"/>
              <a:buBlip>
                <a:blip r:embed="rId4"/>
              </a:buBlip>
              <a:defRPr/>
            </a:pPr>
            <a:r>
              <a:rPr lang="en-US" dirty="0" smtClean="0"/>
              <a:t>NPH or </a:t>
            </a:r>
            <a:r>
              <a:rPr lang="en-US" dirty="0" err="1" smtClean="0"/>
              <a:t>Detemir</a:t>
            </a:r>
            <a:r>
              <a:rPr lang="en-US" dirty="0" smtClean="0"/>
              <a:t> BID</a:t>
            </a:r>
            <a:endParaRPr lang="en-US" sz="1200" dirty="0" smtClean="0"/>
          </a:p>
          <a:p>
            <a:pPr eaLnBrk="1" hangingPunct="1">
              <a:buSzPct val="60000"/>
              <a:buFont typeface="Monotype Sorts" pitchFamily="2" charset="2"/>
              <a:buBlip>
                <a:blip r:embed="rId5"/>
              </a:buBlip>
              <a:defRPr/>
            </a:pPr>
            <a:endParaRPr lang="en-US" sz="900" dirty="0" smtClean="0"/>
          </a:p>
          <a:p>
            <a:pPr eaLnBrk="1" hangingPunct="1">
              <a:buSzPct val="60000"/>
              <a:buFont typeface="Monotype Sorts" pitchFamily="2" charset="2"/>
              <a:buNone/>
              <a:defRPr/>
            </a:pPr>
            <a:endParaRPr lang="en-US" sz="1800" dirty="0" smtClean="0"/>
          </a:p>
          <a:p>
            <a:pPr eaLnBrk="1" hangingPunct="1">
              <a:buSzPct val="60000"/>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t>usually divided into 3 meals</a:t>
            </a:r>
            <a:endParaRPr lang="en-US" sz="2000" dirty="0" smtClean="0"/>
          </a:p>
        </p:txBody>
      </p:sp>
      <p:sp>
        <p:nvSpPr>
          <p:cNvPr id="1612804" name="Rectangle 4"/>
          <p:cNvSpPr>
            <a:spLocks noGrp="1" noChangeArrowheads="1"/>
          </p:cNvSpPr>
          <p:nvPr>
            <p:ph type="body" sz="half" idx="2"/>
          </p:nvPr>
        </p:nvSpPr>
        <p:spPr>
          <a:xfrm>
            <a:off x="4343400" y="1676400"/>
            <a:ext cx="4191000" cy="4876800"/>
          </a:xfrm>
        </p:spPr>
        <p:txBody>
          <a:bodyPr/>
          <a:lstStyle/>
          <a:p>
            <a:pPr eaLnBrk="1" hangingPunct="1">
              <a:buFont typeface="Wingdings" panose="05000000000000000000"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sz="2000" dirty="0" err="1" smtClean="0"/>
              <a:t>Glargine</a:t>
            </a:r>
            <a:r>
              <a:rPr lang="en-US" sz="2000" dirty="0" smtClean="0"/>
              <a:t> 13 units Q day</a:t>
            </a:r>
          </a:p>
          <a:p>
            <a:pPr lvl="1" eaLnBrk="1" hangingPunct="1">
              <a:buFont typeface="Monotype Sorts" pitchFamily="2" charset="2"/>
              <a:buBlip>
                <a:blip r:embed="rId4"/>
              </a:buBlip>
              <a:defRPr/>
            </a:pPr>
            <a:r>
              <a:rPr lang="en-US" sz="2000" dirty="0" smtClean="0"/>
              <a:t>NPH/</a:t>
            </a:r>
            <a:r>
              <a:rPr lang="en-US" sz="2000" dirty="0" err="1" smtClean="0"/>
              <a:t>Detemir</a:t>
            </a:r>
            <a:r>
              <a:rPr lang="en-US" sz="2000" dirty="0" smtClean="0"/>
              <a:t> 6u BID</a:t>
            </a:r>
          </a:p>
          <a:p>
            <a:pPr eaLnBrk="1" hangingPunct="1">
              <a:buFont typeface="Wingdings" panose="05000000000000000000" pitchFamily="2" charset="2"/>
              <a:buNone/>
              <a:defRPr/>
            </a:pPr>
            <a:endParaRPr lang="en-US" sz="2400" dirty="0" smtClean="0"/>
          </a:p>
          <a:p>
            <a:pPr eaLnBrk="1" hangingPunct="1">
              <a:defRPr/>
            </a:pPr>
            <a:r>
              <a:rPr lang="en-US" sz="2400" dirty="0" smtClean="0"/>
              <a:t>Bolus dose: 12 units</a:t>
            </a:r>
          </a:p>
          <a:p>
            <a:pPr lvl="1" eaLnBrk="1" hangingPunct="1">
              <a:defRPr/>
            </a:pPr>
            <a:r>
              <a:rPr lang="en-US" sz="2000" dirty="0" smtClean="0"/>
              <a:t>4 units </a:t>
            </a:r>
            <a:r>
              <a:rPr lang="en-US" sz="2000" dirty="0" err="1" smtClean="0"/>
              <a:t>NovoLog</a:t>
            </a:r>
            <a:r>
              <a:rPr lang="en-US" sz="2000" dirty="0" smtClean="0"/>
              <a:t>, </a:t>
            </a:r>
            <a:r>
              <a:rPr lang="en-US" sz="2000" dirty="0" err="1" smtClean="0"/>
              <a:t>Apidra</a:t>
            </a:r>
            <a:r>
              <a:rPr lang="en-US" sz="2000" dirty="0" smtClean="0"/>
              <a:t>, </a:t>
            </a:r>
            <a:r>
              <a:rPr lang="en-US" sz="2000" dirty="0" err="1" smtClean="0"/>
              <a:t>Reg</a:t>
            </a:r>
            <a:r>
              <a:rPr lang="en-US" sz="2000" dirty="0" smtClean="0"/>
              <a:t>, Humalog each meal</a:t>
            </a:r>
          </a:p>
          <a:p>
            <a:pPr eaLnBrk="1" hangingPunct="1">
              <a:buFont typeface="Wingdings" panose="05000000000000000000" pitchFamily="2" charset="2"/>
              <a:buNone/>
              <a:defRPr/>
            </a:pPr>
            <a:endParaRPr lang="en-US" sz="2200" dirty="0" smtClean="0"/>
          </a:p>
        </p:txBody>
      </p:sp>
    </p:spTree>
    <p:custDataLst>
      <p:tags r:id="rId1"/>
    </p:custDataLst>
    <p:extLst>
      <p:ext uri="{BB962C8B-B14F-4D97-AF65-F5344CB8AC3E}">
        <p14:creationId xmlns:p14="http://schemas.microsoft.com/office/powerpoint/2010/main" val="30744289"/>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2804">
                                            <p:txEl>
                                              <p:pRg st="0" end="0"/>
                                            </p:txEl>
                                          </p:spTgt>
                                        </p:tgtEl>
                                        <p:attrNameLst>
                                          <p:attrName>style.visibility</p:attrName>
                                        </p:attrNameLst>
                                      </p:cBhvr>
                                      <p:to>
                                        <p:strVal val="visible"/>
                                      </p:to>
                                    </p:set>
                                    <p:anim calcmode="lin" valueType="num">
                                      <p:cBhvr additive="base">
                                        <p:cTn id="7" dur="500" fill="hold"/>
                                        <p:tgtEl>
                                          <p:spTgt spid="16128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1280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12804">
                                            <p:txEl>
                                              <p:pRg st="1" end="1"/>
                                            </p:txEl>
                                          </p:spTgt>
                                        </p:tgtEl>
                                        <p:attrNameLst>
                                          <p:attrName>style.visibility</p:attrName>
                                        </p:attrNameLst>
                                      </p:cBhvr>
                                      <p:to>
                                        <p:strVal val="visible"/>
                                      </p:to>
                                    </p:set>
                                    <p:anim calcmode="lin" valueType="num">
                                      <p:cBhvr additive="base">
                                        <p:cTn id="13" dur="500" fill="hold"/>
                                        <p:tgtEl>
                                          <p:spTgt spid="161280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128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12804">
                                            <p:txEl>
                                              <p:pRg st="3" end="3"/>
                                            </p:txEl>
                                          </p:spTgt>
                                        </p:tgtEl>
                                        <p:attrNameLst>
                                          <p:attrName>style.visibility</p:attrName>
                                        </p:attrNameLst>
                                      </p:cBhvr>
                                      <p:to>
                                        <p:strVal val="visible"/>
                                      </p:to>
                                    </p:set>
                                    <p:anim calcmode="lin" valueType="num">
                                      <p:cBhvr additive="base">
                                        <p:cTn id="19" dur="500" fill="hold"/>
                                        <p:tgtEl>
                                          <p:spTgt spid="161280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1280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12804">
                                            <p:txEl>
                                              <p:pRg st="4" end="4"/>
                                            </p:txEl>
                                          </p:spTgt>
                                        </p:tgtEl>
                                        <p:attrNameLst>
                                          <p:attrName>style.visibility</p:attrName>
                                        </p:attrNameLst>
                                      </p:cBhvr>
                                      <p:to>
                                        <p:strVal val="visible"/>
                                      </p:to>
                                    </p:set>
                                    <p:anim calcmode="lin" valueType="num">
                                      <p:cBhvr additive="base">
                                        <p:cTn id="23" dur="500" fill="hold"/>
                                        <p:tgtEl>
                                          <p:spTgt spid="161280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1280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12804">
                                            <p:txEl>
                                              <p:pRg st="5" end="5"/>
                                            </p:txEl>
                                          </p:spTgt>
                                        </p:tgtEl>
                                        <p:attrNameLst>
                                          <p:attrName>style.visibility</p:attrName>
                                        </p:attrNameLst>
                                      </p:cBhvr>
                                      <p:to>
                                        <p:strVal val="visible"/>
                                      </p:to>
                                    </p:set>
                                    <p:anim calcmode="lin" valueType="num">
                                      <p:cBhvr additive="base">
                                        <p:cTn id="27" dur="500" fill="hold"/>
                                        <p:tgtEl>
                                          <p:spTgt spid="161280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1280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612804">
                                            <p:txEl>
                                              <p:pRg st="7" end="7"/>
                                            </p:txEl>
                                          </p:spTgt>
                                        </p:tgtEl>
                                        <p:attrNameLst>
                                          <p:attrName>style.visibility</p:attrName>
                                        </p:attrNameLst>
                                      </p:cBhvr>
                                      <p:to>
                                        <p:strVal val="visible"/>
                                      </p:to>
                                    </p:set>
                                    <p:anim calcmode="lin" valueType="num">
                                      <p:cBhvr additive="base">
                                        <p:cTn id="33" dur="500" fill="hold"/>
                                        <p:tgtEl>
                                          <p:spTgt spid="161280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12804">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12804">
                                            <p:txEl>
                                              <p:pRg st="8" end="8"/>
                                            </p:txEl>
                                          </p:spTgt>
                                        </p:tgtEl>
                                        <p:attrNameLst>
                                          <p:attrName>style.visibility</p:attrName>
                                        </p:attrNameLst>
                                      </p:cBhvr>
                                      <p:to>
                                        <p:strVal val="visible"/>
                                      </p:to>
                                    </p:set>
                                    <p:anim calcmode="lin" valueType="num">
                                      <p:cBhvr additive="base">
                                        <p:cTn id="37" dur="500" fill="hold"/>
                                        <p:tgtEl>
                                          <p:spTgt spid="161280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1280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804"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3826" name="Rectangle 2"/>
          <p:cNvSpPr>
            <a:spLocks noGrp="1" noChangeArrowheads="1"/>
          </p:cNvSpPr>
          <p:nvPr>
            <p:ph type="title"/>
          </p:nvPr>
        </p:nvSpPr>
        <p:spPr>
          <a:xfrm>
            <a:off x="463062" y="266701"/>
            <a:ext cx="8229600" cy="1295399"/>
          </a:xfrm>
        </p:spPr>
        <p:txBody>
          <a:bodyPr>
            <a:normAutofit/>
          </a:bodyPr>
          <a:lstStyle/>
          <a:p>
            <a:pPr eaLnBrk="1" hangingPunct="1">
              <a:defRPr/>
            </a:pPr>
            <a:r>
              <a:rPr lang="en-US" sz="3600" dirty="0" smtClean="0"/>
              <a:t>Intensive Diabetes Therapy</a:t>
            </a:r>
            <a:br>
              <a:rPr lang="en-US" sz="3600" dirty="0" smtClean="0"/>
            </a:br>
            <a:r>
              <a:rPr lang="en-US" sz="3600" dirty="0" smtClean="0"/>
              <a:t>Insulin Dosing Strategy	</a:t>
            </a:r>
          </a:p>
        </p:txBody>
      </p:sp>
      <p:sp>
        <p:nvSpPr>
          <p:cNvPr id="1613827" name="Rectangle 3"/>
          <p:cNvSpPr>
            <a:spLocks noGrp="1" noChangeArrowheads="1"/>
          </p:cNvSpPr>
          <p:nvPr>
            <p:ph type="body" sz="half" idx="1"/>
          </p:nvPr>
        </p:nvSpPr>
        <p:spPr>
          <a:xfrm>
            <a:off x="457200" y="1600200"/>
            <a:ext cx="4343400" cy="4953000"/>
          </a:xfrm>
        </p:spPr>
        <p:txBody>
          <a:bodyPr>
            <a:normAutofit lnSpcReduction="10000"/>
          </a:bodyPr>
          <a:lstStyle/>
          <a:p>
            <a:pPr eaLnBrk="1" hangingPunct="1">
              <a:buFont typeface="Wingdings" panose="05000000000000000000" pitchFamily="2" charset="2"/>
              <a:buNone/>
              <a:defRPr/>
            </a:pPr>
            <a:r>
              <a:rPr lang="en-US" b="1" dirty="0" smtClean="0"/>
              <a:t>50/50 Rule</a:t>
            </a:r>
          </a:p>
          <a:p>
            <a:pPr eaLnBrk="1" hangingPunct="1">
              <a:defRPr/>
            </a:pPr>
            <a:r>
              <a:rPr lang="en-US" dirty="0" smtClean="0"/>
              <a:t>0.3-1.0 units/kg day</a:t>
            </a:r>
          </a:p>
          <a:p>
            <a:pPr eaLnBrk="1" hangingPunct="1">
              <a:buFont typeface="Wingdings" panose="05000000000000000000" pitchFamily="2" charset="2"/>
              <a:buNone/>
              <a:defRPr/>
            </a:pPr>
            <a:r>
              <a:rPr lang="en-US" sz="1800" dirty="0" smtClean="0">
                <a:solidFill>
                  <a:schemeClr val="accent2">
                    <a:lumMod val="50000"/>
                  </a:schemeClr>
                </a:solidFill>
              </a:rPr>
              <a:t>(.5 units/kg most common)</a:t>
            </a:r>
          </a:p>
          <a:p>
            <a:pPr eaLnBrk="1" hangingPunct="1">
              <a:buFont typeface="Wingdings" panose="05000000000000000000" pitchFamily="2" charset="2"/>
              <a:buNone/>
              <a:defRPr/>
            </a:pPr>
            <a:endParaRPr lang="en-US" sz="1400" dirty="0" smtClean="0"/>
          </a:p>
          <a:p>
            <a:pPr eaLnBrk="1" hangingPunct="1">
              <a:defRPr/>
            </a:pPr>
            <a:r>
              <a:rPr lang="en-US" dirty="0" smtClean="0"/>
              <a:t>Basal = 50% of total  </a:t>
            </a:r>
          </a:p>
          <a:p>
            <a:pPr lvl="1" eaLnBrk="1" hangingPunct="1">
              <a:buFont typeface="Monotype Sorts" pitchFamily="2" charset="2"/>
              <a:buBlip>
                <a:blip r:embed="rId4"/>
              </a:buBlip>
              <a:defRPr/>
            </a:pPr>
            <a:r>
              <a:rPr lang="en-US" sz="2800" dirty="0" err="1" smtClean="0"/>
              <a:t>Glargine</a:t>
            </a:r>
            <a:r>
              <a:rPr lang="en-US" sz="2800" dirty="0" smtClean="0"/>
              <a:t> Q day</a:t>
            </a:r>
          </a:p>
          <a:p>
            <a:pPr lvl="1" eaLnBrk="1" hangingPunct="1">
              <a:buFont typeface="Monotype Sorts" pitchFamily="2" charset="2"/>
              <a:buBlip>
                <a:blip r:embed="rId4"/>
              </a:buBlip>
              <a:defRPr/>
            </a:pPr>
            <a:r>
              <a:rPr lang="en-US" sz="2800" dirty="0" smtClean="0"/>
              <a:t>NPH or </a:t>
            </a:r>
            <a:r>
              <a:rPr lang="en-US" sz="2800" dirty="0" err="1" smtClean="0"/>
              <a:t>Detemir</a:t>
            </a:r>
            <a:r>
              <a:rPr lang="en-US" sz="2800" dirty="0" smtClean="0"/>
              <a:t> BID</a:t>
            </a:r>
          </a:p>
          <a:p>
            <a:pPr lvl="1" eaLnBrk="1" hangingPunct="1">
              <a:buFont typeface="Monotype Sorts" pitchFamily="2" charset="2"/>
              <a:buBlip>
                <a:blip r:embed="rId4"/>
              </a:buBlip>
              <a:defRPr/>
            </a:pPr>
            <a:endParaRPr lang="en-US" sz="2000" dirty="0" smtClean="0"/>
          </a:p>
          <a:p>
            <a:pPr eaLnBrk="1" hangingPunct="1">
              <a:buSzPct val="60000"/>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t>usually divided into 3 meals</a:t>
            </a:r>
          </a:p>
        </p:txBody>
      </p:sp>
      <p:sp>
        <p:nvSpPr>
          <p:cNvPr id="1613828" name="Rectangle 4"/>
          <p:cNvSpPr>
            <a:spLocks noGrp="1" noChangeArrowheads="1"/>
          </p:cNvSpPr>
          <p:nvPr>
            <p:ph type="body" sz="half" idx="2"/>
          </p:nvPr>
        </p:nvSpPr>
        <p:spPr>
          <a:xfrm>
            <a:off x="4648200" y="1676400"/>
            <a:ext cx="4191000" cy="4876800"/>
          </a:xfrm>
        </p:spPr>
        <p:txBody>
          <a:bodyPr>
            <a:normAutofit lnSpcReduction="10000"/>
          </a:bodyPr>
          <a:lstStyle/>
          <a:p>
            <a:pPr eaLnBrk="1" hangingPunct="1">
              <a:buFont typeface="Wingdings" panose="05000000000000000000" pitchFamily="2" charset="2"/>
              <a:buNone/>
              <a:defRPr/>
            </a:pPr>
            <a:r>
              <a:rPr lang="en-US" b="1" dirty="0" smtClean="0"/>
              <a:t>Example – You Try</a:t>
            </a:r>
          </a:p>
          <a:p>
            <a:pPr eaLnBrk="1" hangingPunct="1">
              <a:defRPr/>
            </a:pPr>
            <a:r>
              <a:rPr lang="en-US" dirty="0" smtClean="0"/>
              <a:t>Wt 80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dirty="0" err="1" smtClean="0"/>
              <a:t>Glargine</a:t>
            </a:r>
            <a:r>
              <a:rPr lang="en-US" dirty="0" smtClean="0"/>
              <a:t> ____ units QD</a:t>
            </a:r>
          </a:p>
          <a:p>
            <a:pPr lvl="1" eaLnBrk="1" hangingPunct="1">
              <a:buFont typeface="Monotype Sorts" pitchFamily="2" charset="2"/>
              <a:buBlip>
                <a:blip r:embed="rId4"/>
              </a:buBlip>
              <a:defRPr/>
            </a:pPr>
            <a:r>
              <a:rPr lang="en-US" dirty="0" smtClean="0"/>
              <a:t>NPH/</a:t>
            </a:r>
            <a:r>
              <a:rPr lang="en-US" dirty="0" err="1" smtClean="0"/>
              <a:t>Detemir</a:t>
            </a:r>
            <a:r>
              <a:rPr lang="en-US" dirty="0" smtClean="0"/>
              <a:t> ____ BID</a:t>
            </a:r>
          </a:p>
          <a:p>
            <a:pPr lvl="1" eaLnBrk="1" hangingPunct="1">
              <a:buFont typeface="Wingdings" panose="05000000000000000000" pitchFamily="2" charset="2"/>
              <a:buNone/>
              <a:defRPr/>
            </a:pPr>
            <a:endParaRPr lang="en-US" sz="2000" dirty="0" smtClean="0"/>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a:t>
            </a:r>
            <a:r>
              <a:rPr lang="en-US" sz="2400" dirty="0" err="1" smtClean="0"/>
              <a:t>Humalog</a:t>
            </a:r>
            <a:r>
              <a:rPr lang="en-US" sz="2400" dirty="0" smtClean="0"/>
              <a:t> each meal</a:t>
            </a:r>
          </a:p>
        </p:txBody>
      </p:sp>
    </p:spTree>
    <p:custDataLst>
      <p:tags r:id="rId1"/>
    </p:custDataLst>
    <p:extLst>
      <p:ext uri="{BB962C8B-B14F-4D97-AF65-F5344CB8AC3E}">
        <p14:creationId xmlns:p14="http://schemas.microsoft.com/office/powerpoint/2010/main" val="346067245"/>
      </p:ext>
    </p:extLst>
  </p:cSld>
  <p:clrMapOvr>
    <a:masterClrMapping/>
  </p:clrMapOvr>
  <p:transition>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850" name="Rectangle 2"/>
          <p:cNvSpPr>
            <a:spLocks noGrp="1" noChangeArrowheads="1"/>
          </p:cNvSpPr>
          <p:nvPr>
            <p:ph type="title"/>
          </p:nvPr>
        </p:nvSpPr>
        <p:spPr>
          <a:xfrm>
            <a:off x="457200" y="228600"/>
            <a:ext cx="8229600" cy="1143000"/>
          </a:xfrm>
        </p:spPr>
        <p:txBody>
          <a:bodyPr>
            <a:normAutofit fontScale="90000"/>
          </a:bodyPr>
          <a:lstStyle/>
          <a:p>
            <a:pPr eaLnBrk="1" hangingPunct="1">
              <a:defRPr/>
            </a:pPr>
            <a:r>
              <a:rPr lang="en-US" dirty="0" smtClean="0"/>
              <a:t>Intensive Diabetes Therapy</a:t>
            </a:r>
            <a:br>
              <a:rPr lang="en-US" dirty="0" smtClean="0"/>
            </a:br>
            <a:r>
              <a:rPr lang="en-US" dirty="0" smtClean="0"/>
              <a:t>Insulin Dosing Strategy</a:t>
            </a:r>
            <a:r>
              <a:rPr lang="en-US" dirty="0" smtClean="0">
                <a:solidFill>
                  <a:schemeClr val="bg2">
                    <a:lumMod val="40000"/>
                    <a:lumOff val="60000"/>
                  </a:schemeClr>
                </a:solidFill>
              </a:rPr>
              <a:t>	</a:t>
            </a:r>
          </a:p>
        </p:txBody>
      </p:sp>
      <p:sp>
        <p:nvSpPr>
          <p:cNvPr id="1614851" name="Rectangle 3"/>
          <p:cNvSpPr>
            <a:spLocks noGrp="1" noChangeArrowheads="1"/>
          </p:cNvSpPr>
          <p:nvPr>
            <p:ph type="body" sz="half" idx="1"/>
          </p:nvPr>
        </p:nvSpPr>
        <p:spPr>
          <a:xfrm>
            <a:off x="457200" y="1600200"/>
            <a:ext cx="4267200" cy="4533900"/>
          </a:xfrm>
        </p:spPr>
        <p:txBody>
          <a:bodyPr>
            <a:normAutofit fontScale="92500" lnSpcReduction="20000"/>
          </a:bodyPr>
          <a:lstStyle/>
          <a:p>
            <a:pPr eaLnBrk="1" hangingPunct="1">
              <a:buFont typeface="Wingdings" panose="05000000000000000000" pitchFamily="2" charset="2"/>
              <a:buNone/>
              <a:defRPr/>
            </a:pPr>
            <a:r>
              <a:rPr lang="en-US" b="1" dirty="0" smtClean="0"/>
              <a:t>50/50 Rule</a:t>
            </a:r>
          </a:p>
          <a:p>
            <a:pPr eaLnBrk="1" hangingPunct="1">
              <a:defRPr/>
            </a:pPr>
            <a:r>
              <a:rPr lang="en-US" dirty="0" smtClean="0"/>
              <a:t>0.3-1.0 units/kg day</a:t>
            </a:r>
          </a:p>
          <a:p>
            <a:pPr eaLnBrk="1" hangingPunct="1">
              <a:defRPr/>
            </a:pPr>
            <a:endParaRPr lang="en-US" sz="1400" dirty="0" smtClean="0"/>
          </a:p>
          <a:p>
            <a:pPr eaLnBrk="1" hangingPunct="1">
              <a:buFont typeface="Wingdings" panose="05000000000000000000" pitchFamily="2" charset="2"/>
              <a:buNone/>
              <a:defRPr/>
            </a:pPr>
            <a:endParaRPr lang="en-US" sz="1400" dirty="0" smtClean="0"/>
          </a:p>
          <a:p>
            <a:pPr eaLnBrk="1" hangingPunct="1">
              <a:defRPr/>
            </a:pPr>
            <a:r>
              <a:rPr lang="en-US" dirty="0" smtClean="0"/>
              <a:t>Basal = 50% of total  </a:t>
            </a:r>
          </a:p>
          <a:p>
            <a:pPr lvl="1" eaLnBrk="1" hangingPunct="1">
              <a:buFont typeface="Monotype Sorts" pitchFamily="2" charset="2"/>
              <a:buBlip>
                <a:blip r:embed="rId4"/>
              </a:buBlip>
              <a:defRPr/>
            </a:pPr>
            <a:r>
              <a:rPr lang="en-US" sz="2800" dirty="0" err="1" smtClean="0"/>
              <a:t>Glargine</a:t>
            </a:r>
            <a:r>
              <a:rPr lang="en-US" sz="2800" dirty="0" smtClean="0"/>
              <a:t> Q day</a:t>
            </a:r>
          </a:p>
          <a:p>
            <a:pPr lvl="1" eaLnBrk="1" hangingPunct="1">
              <a:buFont typeface="Monotype Sorts" pitchFamily="2" charset="2"/>
              <a:buBlip>
                <a:blip r:embed="rId4"/>
              </a:buBlip>
              <a:defRPr/>
            </a:pPr>
            <a:r>
              <a:rPr lang="en-US" sz="2800" dirty="0" smtClean="0"/>
              <a:t>NPH or </a:t>
            </a:r>
            <a:r>
              <a:rPr lang="en-US" sz="2800" dirty="0" err="1" smtClean="0"/>
              <a:t>Detemir</a:t>
            </a:r>
            <a:r>
              <a:rPr lang="en-US" sz="2800" dirty="0" smtClean="0"/>
              <a:t> BID</a:t>
            </a:r>
            <a:endParaRPr lang="en-US" sz="1400" dirty="0" smtClean="0"/>
          </a:p>
          <a:p>
            <a:pPr eaLnBrk="1" hangingPunct="1">
              <a:buSzPct val="60000"/>
              <a:buFont typeface="Monotype Sorts" pitchFamily="2" charset="2"/>
              <a:buBlip>
                <a:blip r:embed="rId5"/>
              </a:buBlip>
              <a:defRPr/>
            </a:pPr>
            <a:endParaRPr lang="en-US" dirty="0" smtClean="0"/>
          </a:p>
          <a:p>
            <a:pPr eaLnBrk="1" hangingPunct="1">
              <a:buSzPct val="60000"/>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t>usually divided into  3 meals</a:t>
            </a:r>
          </a:p>
        </p:txBody>
      </p:sp>
      <p:sp>
        <p:nvSpPr>
          <p:cNvPr id="1614852" name="Rectangle 4"/>
          <p:cNvSpPr>
            <a:spLocks noGrp="1" noChangeArrowheads="1"/>
          </p:cNvSpPr>
          <p:nvPr>
            <p:ph type="body" sz="half" idx="2"/>
          </p:nvPr>
        </p:nvSpPr>
        <p:spPr>
          <a:xfrm>
            <a:off x="4648200" y="1676400"/>
            <a:ext cx="4191000" cy="4876800"/>
          </a:xfrm>
        </p:spPr>
        <p:txBody>
          <a:bodyPr>
            <a:normAutofit lnSpcReduction="10000"/>
          </a:bodyPr>
          <a:lstStyle/>
          <a:p>
            <a:pPr eaLnBrk="1" hangingPunct="1">
              <a:buFont typeface="Wingdings" panose="05000000000000000000" pitchFamily="2" charset="2"/>
              <a:buNone/>
              <a:defRPr/>
            </a:pPr>
            <a:r>
              <a:rPr lang="en-US" b="1" dirty="0" smtClean="0"/>
              <a:t>Example – You Try</a:t>
            </a:r>
          </a:p>
          <a:p>
            <a:pPr eaLnBrk="1" hangingPunct="1">
              <a:defRPr/>
            </a:pPr>
            <a:r>
              <a:rPr lang="en-US" dirty="0" smtClean="0"/>
              <a:t>Wt 80kg x 0.5 =</a:t>
            </a:r>
            <a:r>
              <a:rPr lang="en-US" dirty="0" smtClean="0">
                <a:solidFill>
                  <a:srgbClr val="DC0081"/>
                </a:solidFill>
              </a:rPr>
              <a:t> </a:t>
            </a:r>
            <a:r>
              <a:rPr lang="en-US" u="sng" dirty="0" smtClean="0">
                <a:solidFill>
                  <a:schemeClr val="folHlink"/>
                </a:solidFill>
              </a:rPr>
              <a:t>40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20</a:t>
            </a:r>
            <a:r>
              <a:rPr lang="en-US" dirty="0" smtClean="0">
                <a:solidFill>
                  <a:schemeClr val="folHlink"/>
                </a:solidFill>
              </a:rPr>
              <a:t> units</a:t>
            </a:r>
          </a:p>
          <a:p>
            <a:pPr lvl="1" eaLnBrk="1" hangingPunct="1">
              <a:buFont typeface="Monotype Sorts" pitchFamily="2" charset="2"/>
              <a:buBlip>
                <a:blip r:embed="rId4"/>
              </a:buBlip>
              <a:defRPr/>
            </a:pPr>
            <a:r>
              <a:rPr lang="en-US" dirty="0" err="1" smtClean="0">
                <a:solidFill>
                  <a:schemeClr val="folHlink"/>
                </a:solidFill>
              </a:rPr>
              <a:t>Glargine</a:t>
            </a:r>
            <a:r>
              <a:rPr lang="en-US" dirty="0" smtClean="0">
                <a:solidFill>
                  <a:schemeClr val="folHlink"/>
                </a:solidFill>
              </a:rPr>
              <a:t> </a:t>
            </a:r>
            <a:r>
              <a:rPr lang="en-US" b="1" u="sng" dirty="0" smtClean="0">
                <a:solidFill>
                  <a:schemeClr val="folHlink"/>
                </a:solidFill>
              </a:rPr>
              <a:t>20</a:t>
            </a:r>
            <a:r>
              <a:rPr lang="en-US" dirty="0" smtClean="0">
                <a:solidFill>
                  <a:schemeClr val="folHlink"/>
                </a:solidFill>
              </a:rPr>
              <a:t> units HS or</a:t>
            </a:r>
          </a:p>
          <a:p>
            <a:pPr lvl="1" eaLnBrk="1" hangingPunct="1">
              <a:buFont typeface="Monotype Sorts" pitchFamily="2" charset="2"/>
              <a:buBlip>
                <a:blip r:embed="rId4"/>
              </a:buBlip>
              <a:defRPr/>
            </a:pPr>
            <a:r>
              <a:rPr lang="en-US" dirty="0" smtClean="0">
                <a:solidFill>
                  <a:schemeClr val="folHlink"/>
                </a:solidFill>
              </a:rPr>
              <a:t>NPH/</a:t>
            </a:r>
            <a:r>
              <a:rPr lang="en-US" dirty="0" err="1" smtClean="0">
                <a:solidFill>
                  <a:schemeClr val="folHlink"/>
                </a:solidFill>
              </a:rPr>
              <a:t>Detemir</a:t>
            </a:r>
            <a:r>
              <a:rPr lang="en-US" dirty="0" smtClean="0">
                <a:solidFill>
                  <a:schemeClr val="folHlink"/>
                </a:solidFill>
              </a:rPr>
              <a:t> </a:t>
            </a:r>
            <a:r>
              <a:rPr lang="en-US" b="1" u="sng" dirty="0" smtClean="0">
                <a:solidFill>
                  <a:schemeClr val="folHlink"/>
                </a:solidFill>
              </a:rPr>
              <a:t>10</a:t>
            </a:r>
            <a:r>
              <a:rPr lang="en-US" b="1" dirty="0" smtClean="0">
                <a:solidFill>
                  <a:schemeClr val="folHlink"/>
                </a:solidFill>
              </a:rPr>
              <a:t>u </a:t>
            </a:r>
            <a:r>
              <a:rPr lang="en-US" dirty="0" smtClean="0">
                <a:solidFill>
                  <a:schemeClr val="folHlink"/>
                </a:solidFill>
              </a:rPr>
              <a:t>BID</a:t>
            </a:r>
          </a:p>
          <a:p>
            <a:pPr lvl="1" eaLnBrk="1" hangingPunct="1">
              <a:buFont typeface="Wingdings" panose="05000000000000000000" pitchFamily="2" charset="2"/>
              <a:buNone/>
              <a:defRPr/>
            </a:pPr>
            <a:endParaRPr lang="en-US" sz="1800" dirty="0" smtClean="0">
              <a:solidFill>
                <a:srgbClr val="DC0081"/>
              </a:solidFill>
            </a:endParaRPr>
          </a:p>
          <a:p>
            <a:pPr eaLnBrk="1" hangingPunct="1">
              <a:defRPr/>
            </a:pPr>
            <a:r>
              <a:rPr lang="en-US" dirty="0" smtClean="0"/>
              <a:t>Bolus dose: </a:t>
            </a:r>
            <a:r>
              <a:rPr lang="en-US" u="sng" dirty="0" smtClean="0">
                <a:solidFill>
                  <a:schemeClr val="folHlink"/>
                </a:solidFill>
              </a:rPr>
              <a:t>20</a:t>
            </a:r>
            <a:r>
              <a:rPr lang="en-US" dirty="0" smtClean="0">
                <a:solidFill>
                  <a:schemeClr val="folHlink"/>
                </a:solidFill>
              </a:rPr>
              <a:t> units</a:t>
            </a:r>
          </a:p>
          <a:p>
            <a:pPr lvl="1" eaLnBrk="1" hangingPunct="1">
              <a:defRPr/>
            </a:pPr>
            <a:r>
              <a:rPr lang="en-US" b="1" u="sng" dirty="0" smtClean="0">
                <a:solidFill>
                  <a:schemeClr val="folHlink"/>
                </a:solidFill>
              </a:rPr>
              <a:t>6-7</a:t>
            </a:r>
            <a:r>
              <a:rPr lang="en-US" dirty="0" smtClean="0">
                <a:solidFill>
                  <a:schemeClr val="folHlink"/>
                </a:solidFill>
              </a:rPr>
              <a:t> </a:t>
            </a:r>
            <a:r>
              <a:rPr lang="en-US" dirty="0" err="1" smtClean="0">
                <a:solidFill>
                  <a:schemeClr val="folHlink"/>
                </a:solidFill>
              </a:rPr>
              <a:t>NovoLog</a:t>
            </a:r>
            <a:r>
              <a:rPr lang="en-US" dirty="0" smtClean="0">
                <a:solidFill>
                  <a:schemeClr val="folHlink"/>
                </a:solidFill>
              </a:rPr>
              <a:t>, </a:t>
            </a:r>
            <a:r>
              <a:rPr lang="en-US" dirty="0" err="1" smtClean="0">
                <a:solidFill>
                  <a:schemeClr val="folHlink"/>
                </a:solidFill>
              </a:rPr>
              <a:t>Apidra</a:t>
            </a:r>
            <a:r>
              <a:rPr lang="en-US" dirty="0" smtClean="0">
                <a:solidFill>
                  <a:schemeClr val="folHlink"/>
                </a:solidFill>
              </a:rPr>
              <a:t> </a:t>
            </a:r>
            <a:r>
              <a:rPr lang="en-US" dirty="0" err="1" smtClean="0">
                <a:solidFill>
                  <a:schemeClr val="folHlink"/>
                </a:solidFill>
              </a:rPr>
              <a:t>Humalog</a:t>
            </a:r>
            <a:r>
              <a:rPr lang="en-US" dirty="0" smtClean="0">
                <a:solidFill>
                  <a:schemeClr val="folHlink"/>
                </a:solidFill>
              </a:rPr>
              <a:t> </a:t>
            </a:r>
            <a:r>
              <a:rPr lang="en-US" dirty="0" err="1" smtClean="0">
                <a:solidFill>
                  <a:schemeClr val="folHlink"/>
                </a:solidFill>
              </a:rPr>
              <a:t>Reg</a:t>
            </a:r>
            <a:r>
              <a:rPr lang="en-US" dirty="0" smtClean="0">
                <a:solidFill>
                  <a:schemeClr val="folHlink"/>
                </a:solidFill>
              </a:rPr>
              <a:t> w/meal</a:t>
            </a:r>
            <a:endParaRPr lang="en-US" sz="2800" dirty="0" smtClean="0">
              <a:solidFill>
                <a:schemeClr val="folHlink"/>
              </a:solidFill>
            </a:endParaRPr>
          </a:p>
          <a:p>
            <a:pPr eaLnBrk="1" hangingPunct="1">
              <a:buFont typeface="Wingdings" panose="05000000000000000000"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228638973"/>
      </p:ext>
    </p:extLst>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381000" y="228600"/>
            <a:ext cx="8229600" cy="1436688"/>
          </a:xfrm>
        </p:spPr>
        <p:txBody>
          <a:bodyPr>
            <a:normAutofit/>
          </a:bodyPr>
          <a:lstStyle/>
          <a:p>
            <a:pPr eaLnBrk="1" hangingPunct="1"/>
            <a:r>
              <a:rPr lang="en-US" dirty="0" smtClean="0"/>
              <a:t>Basal Bolus – </a:t>
            </a:r>
            <a:r>
              <a:rPr lang="en-US" u="sng" dirty="0" smtClean="0"/>
              <a:t>Using 50/50 Rule </a:t>
            </a:r>
            <a:r>
              <a:rPr lang="en-US" dirty="0" smtClean="0"/>
              <a:t>– </a:t>
            </a:r>
            <a:br>
              <a:rPr lang="en-US" dirty="0" smtClean="0"/>
            </a:br>
            <a:r>
              <a:rPr lang="en-US" dirty="0" smtClean="0"/>
              <a:t>Pt weighs 80kg</a:t>
            </a:r>
          </a:p>
        </p:txBody>
      </p:sp>
      <p:graphicFrame>
        <p:nvGraphicFramePr>
          <p:cNvPr id="146435" name="Object 1024"/>
          <p:cNvGraphicFramePr>
            <a:graphicFrameLocks noGrp="1" noChangeAspect="1"/>
          </p:cNvGraphicFramePr>
          <p:nvPr>
            <p:ph type="tbl" idx="1"/>
            <p:extLst>
              <p:ext uri="{D42A27DB-BD31-4B8C-83A1-F6EECF244321}">
                <p14:modId xmlns:p14="http://schemas.microsoft.com/office/powerpoint/2010/main" val="1146086146"/>
              </p:ext>
            </p:extLst>
          </p:nvPr>
        </p:nvGraphicFramePr>
        <p:xfrm>
          <a:off x="392723" y="1981200"/>
          <a:ext cx="8305799" cy="5603875"/>
        </p:xfrm>
        <a:graphic>
          <a:graphicData uri="http://schemas.openxmlformats.org/presentationml/2006/ole">
            <mc:AlternateContent xmlns:mc="http://schemas.openxmlformats.org/markup-compatibility/2006">
              <mc:Choice xmlns:v="urn:schemas-microsoft-com:vml" Requires="v">
                <p:oleObj spid="_x0000_s61503" name="Document" r:id="rId6" imgW="7945238" imgH="5462736" progId="Word.Document.8">
                  <p:embed/>
                </p:oleObj>
              </mc:Choice>
              <mc:Fallback>
                <p:oleObj name="Document" r:id="rId6" imgW="7945238" imgH="5462736" progId="Word.Document.8">
                  <p:embed/>
                  <p:pic>
                    <p:nvPicPr>
                      <p:cNvPr id="0" name=""/>
                      <p:cNvPicPr>
                        <a:picLocks noChangeAspect="1" noChangeArrowheads="1"/>
                      </p:cNvPicPr>
                      <p:nvPr/>
                    </p:nvPicPr>
                    <p:blipFill>
                      <a:blip r:embed="rId7"/>
                      <a:srcRect/>
                      <a:stretch>
                        <a:fillRect/>
                      </a:stretch>
                    </p:blipFill>
                    <p:spPr bwMode="auto">
                      <a:xfrm>
                        <a:off x="392723" y="1981200"/>
                        <a:ext cx="8305799" cy="560387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101439492"/>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381000"/>
            <a:ext cx="8153400" cy="1219200"/>
          </a:xfrm>
        </p:spPr>
        <p:txBody>
          <a:bodyPr>
            <a:noAutofit/>
          </a:bodyPr>
          <a:lstStyle/>
          <a:p>
            <a:pPr>
              <a:defRPr/>
            </a:pPr>
            <a:r>
              <a:rPr lang="en-US" sz="3200" dirty="0" smtClean="0"/>
              <a:t>Based on </a:t>
            </a:r>
            <a:r>
              <a:rPr lang="en-US" sz="3200" dirty="0" err="1" smtClean="0"/>
              <a:t>Mr</a:t>
            </a:r>
            <a:r>
              <a:rPr lang="en-US" sz="3200" dirty="0" smtClean="0"/>
              <a:t> R’s clinical picture – In hospital</a:t>
            </a:r>
            <a:br>
              <a:rPr lang="en-US" sz="3200" dirty="0" smtClean="0"/>
            </a:br>
            <a:r>
              <a:rPr lang="en-US" sz="3200" dirty="0" smtClean="0"/>
              <a:t>How Much Insulin Needed?</a:t>
            </a:r>
            <a:endParaRPr lang="en-US" sz="3200" dirty="0"/>
          </a:p>
        </p:txBody>
      </p:sp>
      <p:sp>
        <p:nvSpPr>
          <p:cNvPr id="7" name="Text Placeholder 6"/>
          <p:cNvSpPr>
            <a:spLocks noGrp="1"/>
          </p:cNvSpPr>
          <p:nvPr>
            <p:ph type="body" sz="half" idx="2"/>
          </p:nvPr>
        </p:nvSpPr>
        <p:spPr>
          <a:xfrm>
            <a:off x="4267200" y="1836127"/>
            <a:ext cx="3810000" cy="4800600"/>
          </a:xfrm>
        </p:spPr>
        <p:txBody>
          <a:bodyPr/>
          <a:lstStyle/>
          <a:p>
            <a:pPr>
              <a:defRPr/>
            </a:pPr>
            <a:r>
              <a:rPr lang="en-US" dirty="0" err="1" smtClean="0"/>
              <a:t>Creatinine</a:t>
            </a:r>
            <a:r>
              <a:rPr lang="en-US" dirty="0" smtClean="0"/>
              <a:t> 1.6</a:t>
            </a:r>
          </a:p>
          <a:p>
            <a:pPr>
              <a:defRPr/>
            </a:pPr>
            <a:r>
              <a:rPr lang="en-US" dirty="0" smtClean="0"/>
              <a:t>76 years old</a:t>
            </a:r>
          </a:p>
          <a:p>
            <a:pPr>
              <a:defRPr/>
            </a:pPr>
            <a:r>
              <a:rPr lang="en-US" dirty="0" smtClean="0"/>
              <a:t>Not very hungry</a:t>
            </a:r>
          </a:p>
          <a:p>
            <a:pPr>
              <a:defRPr/>
            </a:pPr>
            <a:r>
              <a:rPr lang="en-US" dirty="0" smtClean="0"/>
              <a:t>BMI 21</a:t>
            </a:r>
          </a:p>
          <a:p>
            <a:pPr>
              <a:defRPr/>
            </a:pPr>
            <a:r>
              <a:rPr lang="en-US" dirty="0" smtClean="0"/>
              <a:t>Weighs 80kg</a:t>
            </a:r>
          </a:p>
          <a:p>
            <a:pPr>
              <a:defRPr/>
            </a:pPr>
            <a:r>
              <a:rPr lang="en-US" dirty="0" smtClean="0"/>
              <a:t>Glucotrol 5mg at home</a:t>
            </a:r>
          </a:p>
          <a:p>
            <a:pPr>
              <a:defRPr/>
            </a:pPr>
            <a:r>
              <a:rPr lang="en-US" dirty="0" smtClean="0"/>
              <a:t>A1c 7.2%</a:t>
            </a:r>
          </a:p>
          <a:p>
            <a:pPr>
              <a:defRPr/>
            </a:pPr>
            <a:endParaRPr lang="en-US" dirty="0"/>
          </a:p>
        </p:txBody>
      </p:sp>
      <p:pic>
        <p:nvPicPr>
          <p:cNvPr id="141317" name="Picture 2" descr="C:\Users\bev\AppData\Local\Microsoft\Windows\Temporary Internet Files\Content.IE5\VXLVYFYY\MP900448297[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990600" y="1836127"/>
            <a:ext cx="274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434489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Calculate Daily  Insulin Needs</a:t>
            </a:r>
            <a:endParaRPr lang="en-US" dirty="0"/>
          </a:p>
        </p:txBody>
      </p:sp>
      <p:sp>
        <p:nvSpPr>
          <p:cNvPr id="7" name="Content Placeholder 6"/>
          <p:cNvSpPr>
            <a:spLocks noGrp="1"/>
          </p:cNvSpPr>
          <p:nvPr>
            <p:ph idx="1"/>
          </p:nvPr>
        </p:nvSpPr>
        <p:spPr>
          <a:xfrm>
            <a:off x="228600" y="1600200"/>
            <a:ext cx="7848600" cy="4901261"/>
          </a:xfrm>
        </p:spPr>
        <p:txBody>
          <a:bodyPr/>
          <a:lstStyle/>
          <a:p>
            <a:r>
              <a:rPr lang="en-US" dirty="0" smtClean="0"/>
              <a:t>Based on unique characteristics of </a:t>
            </a:r>
            <a:r>
              <a:rPr lang="en-US" dirty="0" err="1" smtClean="0"/>
              <a:t>pt</a:t>
            </a:r>
            <a:r>
              <a:rPr lang="en-US" dirty="0" smtClean="0"/>
              <a:t>, where would you start?</a:t>
            </a:r>
          </a:p>
          <a:p>
            <a:pPr lvl="1"/>
            <a:r>
              <a:rPr lang="en-US" dirty="0" smtClean="0"/>
              <a:t>Body </a:t>
            </a:r>
            <a:r>
              <a:rPr lang="en-US" dirty="0" err="1" smtClean="0"/>
              <a:t>wt</a:t>
            </a:r>
            <a:r>
              <a:rPr lang="en-US" dirty="0" smtClean="0"/>
              <a:t> in Kg x _________  = </a:t>
            </a:r>
            <a:r>
              <a:rPr lang="en-US" dirty="0" smtClean="0">
                <a:solidFill>
                  <a:srgbClr val="C00000"/>
                </a:solidFill>
              </a:rPr>
              <a:t>total daily dose</a:t>
            </a:r>
          </a:p>
          <a:p>
            <a:pPr lvl="1"/>
            <a:r>
              <a:rPr lang="en-US" dirty="0" smtClean="0"/>
              <a:t>May need more or less based on clinical presentation</a:t>
            </a:r>
          </a:p>
          <a:p>
            <a:pPr marL="457200" lvl="1" indent="0">
              <a:buNone/>
            </a:pPr>
            <a:endParaRPr lang="en-US" dirty="0" smtClean="0"/>
          </a:p>
          <a:p>
            <a:pPr marL="457200" lvl="1" indent="0">
              <a:buNone/>
            </a:pPr>
            <a:endParaRPr lang="en-US" dirty="0"/>
          </a:p>
          <a:p>
            <a:pPr marL="457200" lvl="1" indent="0">
              <a:buNone/>
            </a:pPr>
            <a:r>
              <a:rPr lang="en-US" sz="2800" dirty="0" smtClean="0"/>
              <a:t>Less 0.3 u/kg	</a:t>
            </a:r>
            <a:r>
              <a:rPr lang="en-US" sz="2800" dirty="0"/>
              <a:t> </a:t>
            </a:r>
            <a:r>
              <a:rPr lang="en-US" sz="2800" dirty="0" smtClean="0"/>
              <a:t>   0.5u/kg	        More 1.0 u/kg</a:t>
            </a:r>
          </a:p>
          <a:p>
            <a:pPr marL="457200" lvl="1" indent="0">
              <a:buNone/>
            </a:pPr>
            <a:endParaRPr lang="en-US" dirty="0"/>
          </a:p>
          <a:p>
            <a:pPr marL="457200" lvl="1" indent="0">
              <a:buNone/>
            </a:pPr>
            <a:r>
              <a:rPr lang="en-US" sz="2400" dirty="0" smtClean="0"/>
              <a:t>Thin, elderly, </a:t>
            </a:r>
            <a:r>
              <a:rPr lang="en-US" sz="2400" dirty="0" smtClean="0">
                <a:sym typeface="Wingdings" panose="05000000000000000000" pitchFamily="2" charset="2"/>
              </a:rPr>
              <a:t> </a:t>
            </a:r>
            <a:r>
              <a:rPr lang="en-US" sz="2400" dirty="0" err="1" smtClean="0">
                <a:sym typeface="Wingdings" panose="05000000000000000000" pitchFamily="2" charset="2"/>
              </a:rPr>
              <a:t>creat</a:t>
            </a:r>
            <a:r>
              <a:rPr lang="en-US" sz="2400" dirty="0" smtClean="0">
                <a:sym typeface="Wingdings" panose="05000000000000000000" pitchFamily="2" charset="2"/>
              </a:rPr>
              <a:t>     </a:t>
            </a:r>
            <a:r>
              <a:rPr lang="en-US" sz="2000" dirty="0">
                <a:sym typeface="Wingdings" panose="05000000000000000000" pitchFamily="2" charset="2"/>
              </a:rPr>
              <a:t> </a:t>
            </a:r>
            <a:r>
              <a:rPr lang="en-US" sz="2000" dirty="0" smtClean="0">
                <a:sym typeface="Wingdings" panose="05000000000000000000" pitchFamily="2" charset="2"/>
              </a:rPr>
              <a:t>    </a:t>
            </a:r>
            <a:r>
              <a:rPr lang="en-US" sz="2400" dirty="0" smtClean="0">
                <a:sym typeface="Wingdings" panose="05000000000000000000" pitchFamily="2" charset="2"/>
              </a:rPr>
              <a:t>Heavy, infection, steroids</a:t>
            </a:r>
            <a:endParaRPr lang="en-US" sz="2000" dirty="0" smtClean="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4810" y="2213411"/>
            <a:ext cx="1764780" cy="2289600"/>
          </a:xfrm>
          <a:prstGeom prst="rect">
            <a:avLst/>
          </a:prstGeom>
        </p:spPr>
      </p:pic>
      <p:cxnSp>
        <p:nvCxnSpPr>
          <p:cNvPr id="3" name="Straight Arrow Connector 2"/>
          <p:cNvCxnSpPr/>
          <p:nvPr/>
        </p:nvCxnSpPr>
        <p:spPr bwMode="auto">
          <a:xfrm>
            <a:off x="838200" y="4800600"/>
            <a:ext cx="7040880" cy="0"/>
          </a:xfrm>
          <a:prstGeom prst="straightConnector1">
            <a:avLst/>
          </a:prstGeom>
          <a:solidFill>
            <a:schemeClr val="accent1"/>
          </a:solidFill>
          <a:ln w="50800" cap="flat" cmpd="sng" algn="ctr">
            <a:solidFill>
              <a:srgbClr val="C00000"/>
            </a:solidFill>
            <a:prstDash val="solid"/>
            <a:round/>
            <a:headEnd type="triangle"/>
            <a:tailEnd type="triangle"/>
          </a:ln>
          <a:effectLst/>
        </p:spPr>
      </p:cxnSp>
    </p:spTree>
    <p:custDataLst>
      <p:tags r:id="rId1"/>
    </p:custDataLst>
    <p:extLst>
      <p:ext uri="{BB962C8B-B14F-4D97-AF65-F5344CB8AC3E}">
        <p14:creationId xmlns:p14="http://schemas.microsoft.com/office/powerpoint/2010/main" val="3244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304800"/>
            <a:ext cx="7239000" cy="1304616"/>
          </a:xfrm>
        </p:spPr>
        <p:txBody>
          <a:bodyPr>
            <a:normAutofit fontScale="90000"/>
          </a:bodyPr>
          <a:lstStyle/>
          <a:p>
            <a:r>
              <a:rPr lang="en-US" dirty="0" smtClean="0"/>
              <a:t>Calculate Insulin Needs</a:t>
            </a:r>
            <a:br>
              <a:rPr lang="en-US" dirty="0" smtClean="0"/>
            </a:br>
            <a:r>
              <a:rPr lang="en-US" dirty="0" smtClean="0"/>
              <a:t>Basal/ insulin carb/ correct</a:t>
            </a:r>
            <a:endParaRPr lang="en-US" dirty="0"/>
          </a:p>
        </p:txBody>
      </p:sp>
      <p:sp>
        <p:nvSpPr>
          <p:cNvPr id="7" name="Content Placeholder 6"/>
          <p:cNvSpPr>
            <a:spLocks noGrp="1"/>
          </p:cNvSpPr>
          <p:nvPr>
            <p:ph idx="1"/>
          </p:nvPr>
        </p:nvSpPr>
        <p:spPr>
          <a:xfrm>
            <a:off x="457200" y="1981200"/>
            <a:ext cx="8243316" cy="4474536"/>
          </a:xfrm>
        </p:spPr>
        <p:txBody>
          <a:bodyPr/>
          <a:lstStyle/>
          <a:p>
            <a:r>
              <a:rPr lang="en-US" dirty="0" smtClean="0"/>
              <a:t>Body </a:t>
            </a:r>
            <a:r>
              <a:rPr lang="en-US" dirty="0" err="1" smtClean="0"/>
              <a:t>wt</a:t>
            </a:r>
            <a:r>
              <a:rPr lang="en-US" dirty="0" smtClean="0"/>
              <a:t> in Kg x 0.3</a:t>
            </a:r>
          </a:p>
          <a:p>
            <a:r>
              <a:rPr lang="en-US" dirty="0" smtClean="0"/>
              <a:t>80kg x 0.3 = 24 units daily</a:t>
            </a:r>
          </a:p>
          <a:p>
            <a:endParaRPr lang="en-US" dirty="0"/>
          </a:p>
          <a:p>
            <a:r>
              <a:rPr lang="en-US" dirty="0" smtClean="0"/>
              <a:t>Basal = 12 units</a:t>
            </a:r>
            <a:endParaRPr lang="en-US" dirty="0"/>
          </a:p>
          <a:p>
            <a:r>
              <a:rPr lang="en-US" dirty="0" smtClean="0"/>
              <a:t>Bolus =  12 units / 3 meals = 4 units each meal</a:t>
            </a:r>
            <a:endParaRPr lang="en-US" dirty="0"/>
          </a:p>
          <a:p>
            <a:r>
              <a:rPr lang="en-US" dirty="0" smtClean="0"/>
              <a:t> What if he is nauseated?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304800"/>
            <a:ext cx="2680716" cy="3477922"/>
          </a:xfrm>
          <a:prstGeom prst="rect">
            <a:avLst/>
          </a:prstGeom>
        </p:spPr>
      </p:pic>
    </p:spTree>
    <p:custDataLst>
      <p:tags r:id="rId1"/>
    </p:custDataLst>
    <p:extLst>
      <p:ext uri="{BB962C8B-B14F-4D97-AF65-F5344CB8AC3E}">
        <p14:creationId xmlns:p14="http://schemas.microsoft.com/office/powerpoint/2010/main" val="293140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heel(1)">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heel(1)">
                                      <p:cBhvr>
                                        <p:cTn id="12" dur="2000"/>
                                        <p:tgtEl>
                                          <p:spTgt spid="7">
                                            <p:txEl>
                                              <p:pRg st="1" end="1"/>
                                            </p:txEl>
                                          </p:spTgt>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wheel(1)">
                                      <p:cBhvr>
                                        <p:cTn id="15" dur="2000"/>
                                        <p:tgtEl>
                                          <p:spTgt spid="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wheel(1)">
                                      <p:cBhvr>
                                        <p:cTn id="20" dur="2000"/>
                                        <p:tgtEl>
                                          <p:spTgt spid="7">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wheel(1)">
                                      <p:cBhvr>
                                        <p:cTn id="25"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Basal Bolus</a:t>
            </a:r>
            <a:endParaRPr lang="en-US" dirty="0"/>
          </a:p>
        </p:txBody>
      </p:sp>
      <p:sp>
        <p:nvSpPr>
          <p:cNvPr id="3" name="Content Placeholder 2"/>
          <p:cNvSpPr>
            <a:spLocks noGrp="1"/>
          </p:cNvSpPr>
          <p:nvPr>
            <p:ph sz="quarter" idx="1"/>
          </p:nvPr>
        </p:nvSpPr>
        <p:spPr>
          <a:xfrm>
            <a:off x="457200" y="1219200"/>
            <a:ext cx="4572000" cy="4937760"/>
          </a:xfrm>
        </p:spPr>
        <p:txBody>
          <a:bodyPr/>
          <a:lstStyle/>
          <a:p>
            <a:r>
              <a:rPr lang="en-US" dirty="0" smtClean="0"/>
              <a:t>Carb counting</a:t>
            </a:r>
          </a:p>
          <a:p>
            <a:r>
              <a:rPr lang="en-US" dirty="0" smtClean="0"/>
              <a:t>Prandial coverage</a:t>
            </a:r>
          </a:p>
          <a:p>
            <a:r>
              <a:rPr lang="en-US" dirty="0" smtClean="0"/>
              <a:t>Correcting for hyper and hypoglycemia</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371600"/>
            <a:ext cx="2541270" cy="3810000"/>
          </a:xfrm>
          <a:prstGeom prst="rect">
            <a:avLst/>
          </a:prstGeom>
        </p:spPr>
      </p:pic>
    </p:spTree>
    <p:custDataLst>
      <p:tags r:id="rId1"/>
    </p:custDataLst>
    <p:extLst>
      <p:ext uri="{BB962C8B-B14F-4D97-AF65-F5344CB8AC3E}">
        <p14:creationId xmlns:p14="http://schemas.microsoft.com/office/powerpoint/2010/main" val="44791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0690" name="Rectangle 2"/>
          <p:cNvSpPr>
            <a:spLocks noGrp="1" noChangeArrowheads="1"/>
          </p:cNvSpPr>
          <p:nvPr>
            <p:ph type="title"/>
          </p:nvPr>
        </p:nvSpPr>
        <p:spPr>
          <a:xfrm>
            <a:off x="457200" y="274638"/>
            <a:ext cx="8229600" cy="868362"/>
          </a:xfrm>
        </p:spPr>
        <p:txBody>
          <a:bodyPr/>
          <a:lstStyle/>
          <a:p>
            <a:pPr eaLnBrk="1" hangingPunct="1">
              <a:defRPr/>
            </a:pPr>
            <a:r>
              <a:rPr lang="en-US" dirty="0" smtClean="0"/>
              <a:t>Bolus Basics</a:t>
            </a:r>
          </a:p>
        </p:txBody>
      </p:sp>
      <p:sp>
        <p:nvSpPr>
          <p:cNvPr id="1650691" name="Rectangle 3"/>
          <p:cNvSpPr>
            <a:spLocks noGrp="1" noChangeArrowheads="1"/>
          </p:cNvSpPr>
          <p:nvPr>
            <p:ph type="body" idx="1"/>
          </p:nvPr>
        </p:nvSpPr>
        <p:spPr>
          <a:xfrm>
            <a:off x="444137" y="1714500"/>
            <a:ext cx="8001000" cy="4800600"/>
          </a:xfrm>
        </p:spPr>
        <p:txBody>
          <a:bodyPr/>
          <a:lstStyle/>
          <a:p>
            <a:pPr eaLnBrk="1" hangingPunct="1">
              <a:defRPr/>
            </a:pPr>
            <a:r>
              <a:rPr lang="en-US" dirty="0" smtClean="0">
                <a:solidFill>
                  <a:schemeClr val="tx2">
                    <a:lumMod val="50000"/>
                  </a:schemeClr>
                </a:solidFill>
              </a:rPr>
              <a:t>Carbohydrate/ </a:t>
            </a:r>
            <a:r>
              <a:rPr lang="en-US" dirty="0" err="1" smtClean="0">
                <a:solidFill>
                  <a:schemeClr val="tx2">
                    <a:lumMod val="50000"/>
                  </a:schemeClr>
                </a:solidFill>
              </a:rPr>
              <a:t>Prandial</a:t>
            </a:r>
            <a:r>
              <a:rPr lang="en-US" dirty="0" smtClean="0">
                <a:solidFill>
                  <a:schemeClr val="tx2">
                    <a:lumMod val="50000"/>
                  </a:schemeClr>
                </a:solidFill>
              </a:rPr>
              <a:t> Coverage</a:t>
            </a:r>
          </a:p>
          <a:p>
            <a:pPr lvl="1" eaLnBrk="1" hangingPunct="1">
              <a:defRPr/>
            </a:pPr>
            <a:r>
              <a:rPr lang="en-US" dirty="0" smtClean="0"/>
              <a:t>Match the insulin to the carbohydrates</a:t>
            </a:r>
          </a:p>
          <a:p>
            <a:pPr lvl="1" eaLnBrk="1" hangingPunct="1">
              <a:defRPr/>
            </a:pPr>
            <a:r>
              <a:rPr lang="en-US" dirty="0" smtClean="0"/>
              <a:t>1 unit for 15 </a:t>
            </a:r>
            <a:r>
              <a:rPr lang="en-US" dirty="0" err="1" smtClean="0"/>
              <a:t>gms</a:t>
            </a:r>
            <a:r>
              <a:rPr lang="en-US" dirty="0" smtClean="0"/>
              <a:t> - Common starting point </a:t>
            </a:r>
          </a:p>
          <a:p>
            <a:pPr eaLnBrk="1" hangingPunct="1">
              <a:defRPr/>
            </a:pPr>
            <a:r>
              <a:rPr lang="en-US" dirty="0" smtClean="0">
                <a:solidFill>
                  <a:schemeClr val="tx2">
                    <a:lumMod val="50000"/>
                  </a:schemeClr>
                </a:solidFill>
              </a:rPr>
              <a:t>Correction Bolus - targets hyperglycemia</a:t>
            </a:r>
          </a:p>
          <a:p>
            <a:pPr lvl="1" eaLnBrk="1" hangingPunct="1">
              <a:defRPr/>
            </a:pPr>
            <a:r>
              <a:rPr lang="en-US" dirty="0" smtClean="0"/>
              <a:t>1 unit for every 30-50 points over target </a:t>
            </a:r>
          </a:p>
          <a:p>
            <a:pPr lvl="1" eaLnBrk="1" hangingPunct="1">
              <a:defRPr/>
            </a:pPr>
            <a:endParaRPr lang="en-US" dirty="0" smtClean="0"/>
          </a:p>
          <a:p>
            <a:pPr eaLnBrk="1" hangingPunct="1">
              <a:defRPr/>
            </a:pPr>
            <a:r>
              <a:rPr lang="en-US" dirty="0" smtClean="0"/>
              <a:t>Adjust ratios depending on sensitivity and response</a:t>
            </a:r>
          </a:p>
        </p:txBody>
      </p:sp>
      <p:pic>
        <p:nvPicPr>
          <p:cNvPr id="53252" name="Picture 4" descr="C:\Users\Beverly\AppData\Local\Microsoft\Windows\Temporary Internet Files\Content.IE5\BY1JKQ3K\MC90035412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5462" y="274638"/>
            <a:ext cx="1811338"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712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2"/>
          <p:cNvSpPr>
            <a:spLocks noGrp="1" noChangeArrowheads="1"/>
          </p:cNvSpPr>
          <p:nvPr>
            <p:ph type="title"/>
          </p:nvPr>
        </p:nvSpPr>
        <p:spPr>
          <a:xfrm>
            <a:off x="457200" y="304800"/>
            <a:ext cx="8229600" cy="1120775"/>
          </a:xfrm>
        </p:spPr>
        <p:txBody>
          <a:bodyPr>
            <a:normAutofit fontScale="90000"/>
          </a:bodyPr>
          <a:lstStyle/>
          <a:p>
            <a:pPr eaLnBrk="1" hangingPunct="1">
              <a:defRPr/>
            </a:pPr>
            <a:r>
              <a:rPr lang="en-US" sz="4000" dirty="0" smtClean="0">
                <a:solidFill>
                  <a:schemeClr val="bg2">
                    <a:lumMod val="40000"/>
                    <a:lumOff val="60000"/>
                  </a:schemeClr>
                </a:solidFill>
              </a:rPr>
              <a:t/>
            </a:r>
            <a:br>
              <a:rPr lang="en-US" sz="4000" dirty="0" smtClean="0">
                <a:solidFill>
                  <a:schemeClr val="bg2">
                    <a:lumMod val="40000"/>
                    <a:lumOff val="60000"/>
                  </a:schemeClr>
                </a:solidFill>
              </a:rPr>
            </a:br>
            <a:r>
              <a:rPr lang="en-US" sz="4000" dirty="0" smtClean="0"/>
              <a:t>Carbohydrate Ratio How does that work?</a:t>
            </a:r>
            <a:br>
              <a:rPr lang="en-US" sz="4000" dirty="0" smtClean="0"/>
            </a:br>
            <a:r>
              <a:rPr lang="en-US" sz="2000" dirty="0" smtClean="0"/>
              <a:t>Rapid/Fast Acting Insulin</a:t>
            </a:r>
          </a:p>
        </p:txBody>
      </p:sp>
      <p:sp>
        <p:nvSpPr>
          <p:cNvPr id="1654787" name="Rectangle 3"/>
          <p:cNvSpPr>
            <a:spLocks noGrp="1" noChangeArrowheads="1"/>
          </p:cNvSpPr>
          <p:nvPr>
            <p:ph type="body" sz="half" idx="1"/>
          </p:nvPr>
        </p:nvSpPr>
        <p:spPr>
          <a:xfrm>
            <a:off x="228600" y="1981200"/>
            <a:ext cx="3581400" cy="4114800"/>
          </a:xfrm>
        </p:spPr>
        <p:txBody>
          <a:bodyPr>
            <a:normAutofit/>
          </a:bodyPr>
          <a:lstStyle/>
          <a:p>
            <a:pPr eaLnBrk="1" hangingPunct="1">
              <a:defRPr/>
            </a:pPr>
            <a:r>
              <a:rPr lang="en-US" sz="2800" dirty="0" smtClean="0"/>
              <a:t>Dinner </a:t>
            </a:r>
            <a:r>
              <a:rPr lang="en-US" sz="2400" b="1" dirty="0" smtClean="0"/>
              <a:t>(60 </a:t>
            </a:r>
            <a:r>
              <a:rPr lang="en-US" sz="2400" b="1" dirty="0" err="1" smtClean="0"/>
              <a:t>gms</a:t>
            </a:r>
            <a:r>
              <a:rPr lang="en-US" sz="2400" b="1" dirty="0" smtClean="0"/>
              <a:t> </a:t>
            </a:r>
            <a:r>
              <a:rPr lang="en-US" sz="2400" b="1" dirty="0" err="1" smtClean="0"/>
              <a:t>cho</a:t>
            </a:r>
            <a:r>
              <a:rPr lang="en-US" sz="2400" b="1" dirty="0" smtClean="0"/>
              <a:t>)</a:t>
            </a:r>
          </a:p>
          <a:p>
            <a:pPr lvl="1" eaLnBrk="1" hangingPunct="1">
              <a:defRPr/>
            </a:pPr>
            <a:r>
              <a:rPr lang="en-US" sz="2400" dirty="0" smtClean="0"/>
              <a:t>Lemon Chicken</a:t>
            </a:r>
          </a:p>
          <a:p>
            <a:pPr lvl="1" eaLnBrk="1" hangingPunct="1">
              <a:defRPr/>
            </a:pPr>
            <a:r>
              <a:rPr lang="en-US" sz="2400" dirty="0" smtClean="0"/>
              <a:t>1 cup rice pilaf </a:t>
            </a:r>
          </a:p>
          <a:p>
            <a:pPr lvl="1" eaLnBrk="1" hangingPunct="1">
              <a:buFont typeface="Wingdings" panose="05000000000000000000" pitchFamily="2" charset="2"/>
              <a:buNone/>
              <a:defRPr/>
            </a:pPr>
            <a:r>
              <a:rPr lang="en-US" sz="1800" dirty="0" smtClean="0"/>
              <a:t>      (</a:t>
            </a:r>
            <a:r>
              <a:rPr lang="en-US" sz="1700" dirty="0" smtClean="0"/>
              <a:t>45 </a:t>
            </a:r>
            <a:r>
              <a:rPr lang="en-US" sz="1700" dirty="0" err="1" smtClean="0"/>
              <a:t>gms</a:t>
            </a:r>
            <a:r>
              <a:rPr lang="en-US" sz="1700" dirty="0" smtClean="0"/>
              <a:t> </a:t>
            </a:r>
            <a:r>
              <a:rPr lang="en-US" sz="1700" dirty="0" err="1" smtClean="0"/>
              <a:t>cho</a:t>
            </a:r>
            <a:r>
              <a:rPr lang="en-US" sz="1800" dirty="0" smtClean="0"/>
              <a:t>)</a:t>
            </a:r>
          </a:p>
          <a:p>
            <a:pPr lvl="1" eaLnBrk="1" hangingPunct="1">
              <a:defRPr/>
            </a:pPr>
            <a:r>
              <a:rPr lang="en-US" sz="2400" dirty="0" smtClean="0"/>
              <a:t>Asparagus</a:t>
            </a:r>
          </a:p>
          <a:p>
            <a:pPr lvl="1" eaLnBrk="1" hangingPunct="1">
              <a:defRPr/>
            </a:pPr>
            <a:r>
              <a:rPr lang="en-US" sz="2400" dirty="0" smtClean="0"/>
              <a:t>Dinner Roll</a:t>
            </a:r>
          </a:p>
          <a:p>
            <a:pPr lvl="1" eaLnBrk="1" hangingPunct="1">
              <a:buFont typeface="Wingdings" panose="05000000000000000000" pitchFamily="2" charset="2"/>
              <a:buNone/>
              <a:defRPr/>
            </a:pPr>
            <a:r>
              <a:rPr lang="en-US" sz="1600" dirty="0" smtClean="0"/>
              <a:t>      (</a:t>
            </a:r>
            <a:r>
              <a:rPr lang="en-US" sz="1700" dirty="0" smtClean="0"/>
              <a:t>15 </a:t>
            </a:r>
            <a:r>
              <a:rPr lang="en-US" sz="1700" dirty="0" err="1" smtClean="0"/>
              <a:t>gms</a:t>
            </a:r>
            <a:r>
              <a:rPr lang="en-US" sz="1700" dirty="0" smtClean="0"/>
              <a:t> </a:t>
            </a:r>
            <a:r>
              <a:rPr lang="en-US" sz="1700" dirty="0" err="1" smtClean="0"/>
              <a:t>cho</a:t>
            </a:r>
            <a:r>
              <a:rPr lang="en-US" sz="1600" dirty="0" smtClean="0"/>
              <a:t>)</a:t>
            </a:r>
          </a:p>
          <a:p>
            <a:pPr lvl="1" eaLnBrk="1" hangingPunct="1">
              <a:buFont typeface="Wingdings" panose="05000000000000000000" pitchFamily="2" charset="2"/>
              <a:buNone/>
              <a:defRPr/>
            </a:pPr>
            <a:endParaRPr lang="en-US" sz="2400" b="1" dirty="0" smtClean="0"/>
          </a:p>
          <a:p>
            <a:pPr lvl="1" eaLnBrk="1" hangingPunct="1">
              <a:buFont typeface="Wingdings" panose="05000000000000000000" pitchFamily="2" charset="2"/>
              <a:buNone/>
              <a:defRPr/>
            </a:pPr>
            <a:r>
              <a:rPr lang="en-US" sz="2400" b="1" dirty="0" smtClean="0"/>
              <a:t>Blood Glucose</a:t>
            </a:r>
            <a:r>
              <a:rPr lang="en-US" sz="2400" dirty="0" smtClean="0"/>
              <a:t> 165mg/dl</a:t>
            </a:r>
          </a:p>
        </p:txBody>
      </p:sp>
      <p:graphicFrame>
        <p:nvGraphicFramePr>
          <p:cNvPr id="1654788" name="Group 4"/>
          <p:cNvGraphicFramePr>
            <a:graphicFrameLocks noGrp="1"/>
          </p:cNvGraphicFramePr>
          <p:nvPr>
            <p:extLst>
              <p:ext uri="{D42A27DB-BD31-4B8C-83A1-F6EECF244321}">
                <p14:modId xmlns:p14="http://schemas.microsoft.com/office/powerpoint/2010/main" val="3033285948"/>
              </p:ext>
            </p:extLst>
          </p:nvPr>
        </p:nvGraphicFramePr>
        <p:xfrm>
          <a:off x="3810000" y="1577975"/>
          <a:ext cx="4641850" cy="4886326"/>
        </p:xfrm>
        <a:graphic>
          <a:graphicData uri="http://schemas.openxmlformats.org/drawingml/2006/table">
            <a:tbl>
              <a:tblPr/>
              <a:tblGrid>
                <a:gridCol w="1219200"/>
                <a:gridCol w="1868132"/>
                <a:gridCol w="1554518"/>
              </a:tblGrid>
              <a:tr h="89613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Serving</a:t>
                      </a:r>
                    </a:p>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Size</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err="1" smtClean="0">
                          <a:ln>
                            <a:noFill/>
                          </a:ln>
                          <a:solidFill>
                            <a:schemeClr val="tx1"/>
                          </a:solidFill>
                          <a:effectLst/>
                          <a:latin typeface="Arial" charset="0"/>
                        </a:rPr>
                        <a:t>Gms</a:t>
                      </a:r>
                      <a:r>
                        <a:rPr kumimoji="0" lang="en-US" sz="2400" b="0" i="0" u="sng" strike="noStrike" cap="none" normalizeH="0" baseline="0" dirty="0" smtClean="0">
                          <a:ln>
                            <a:noFill/>
                          </a:ln>
                          <a:solidFill>
                            <a:schemeClr val="tx1"/>
                          </a:solidFill>
                          <a:effectLst/>
                          <a:latin typeface="Arial" charset="0"/>
                        </a:rPr>
                        <a:t>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sng" strike="noStrike" cap="none" normalizeH="0" baseline="0" dirty="0" smtClean="0">
                          <a:ln>
                            <a:noFill/>
                          </a:ln>
                          <a:solidFill>
                            <a:schemeClr val="tx1"/>
                          </a:solidFill>
                          <a:effectLst/>
                          <a:latin typeface="Arial" charset="0"/>
                        </a:rPr>
                        <a:t>Insulin</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8671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smtClean="0">
                          <a:ln>
                            <a:noFill/>
                          </a:ln>
                          <a:solidFill>
                            <a:schemeClr val="tx1"/>
                          </a:solidFill>
                          <a:effectLst/>
                          <a:latin typeface="Arial" charset="0"/>
                        </a:rPr>
                        <a:t>1</a:t>
                      </a:r>
                      <a:endParaRPr kumimoji="0" lang="en-US" sz="2400" b="1" i="0" u="none" strike="noStrike" cap="none" normalizeH="0" baseline="0" dirty="0" smtClean="0">
                        <a:ln>
                          <a:noFill/>
                        </a:ln>
                        <a:solidFill>
                          <a:schemeClr val="tx1"/>
                        </a:solidFill>
                        <a:effectLst/>
                        <a:latin typeface="Arial" charset="0"/>
                      </a:endParaRP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15 </a:t>
                      </a:r>
                      <a:r>
                        <a:rPr kumimoji="0" lang="en-US" sz="2400" b="0" i="0" u="none" strike="noStrike" cap="none" normalizeH="0" baseline="0" dirty="0" err="1" smtClean="0">
                          <a:ln>
                            <a:noFill/>
                          </a:ln>
                          <a:solidFill>
                            <a:schemeClr val="tx1"/>
                          </a:solidFill>
                          <a:effectLst/>
                          <a:latin typeface="Arial" charset="0"/>
                        </a:rPr>
                        <a:t>gms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cho</a:t>
                      </a:r>
                      <a:endParaRPr kumimoji="0" lang="en-US" sz="2400" b="0" i="0" u="none" strike="noStrike" cap="none" normalizeH="0" baseline="0" dirty="0" smtClean="0">
                        <a:ln>
                          <a:noFill/>
                        </a:ln>
                        <a:solidFill>
                          <a:schemeClr val="tx1"/>
                        </a:solidFill>
                        <a:effectLst/>
                        <a:latin typeface="Arial"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1 unit</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44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2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30 </a:t>
                      </a:r>
                      <a:r>
                        <a:rPr kumimoji="0" lang="en-US" sz="2400" b="0" i="0" u="none" strike="noStrike" cap="none" normalizeH="0" baseline="0" dirty="0" err="1" smtClean="0">
                          <a:ln>
                            <a:noFill/>
                          </a:ln>
                          <a:solidFill>
                            <a:schemeClr val="tx1"/>
                          </a:solidFill>
                          <a:effectLst/>
                          <a:latin typeface="Arial" charset="0"/>
                        </a:rPr>
                        <a:t>gms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cho</a:t>
                      </a:r>
                      <a:endParaRPr kumimoji="0" lang="en-US" sz="2400" b="0" i="0" u="none" strike="noStrike" cap="none" normalizeH="0" baseline="0" dirty="0" smtClean="0">
                        <a:ln>
                          <a:noFill/>
                        </a:ln>
                        <a:solidFill>
                          <a:schemeClr val="tx1"/>
                        </a:solidFill>
                        <a:effectLst/>
                        <a:latin typeface="Arial" charset="0"/>
                      </a:endParaRP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2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44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3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45 gms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3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449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1" i="0" u="none" strike="noStrike" cap="none" normalizeH="0" baseline="0" dirty="0" smtClean="0">
                          <a:ln>
                            <a:noFill/>
                          </a:ln>
                          <a:solidFill>
                            <a:schemeClr val="tx1"/>
                          </a:solidFill>
                          <a:effectLst/>
                          <a:latin typeface="Arial" charset="0"/>
                        </a:rPr>
                        <a:t>4 </a:t>
                      </a:r>
                    </a:p>
                  </a:txBody>
                  <a:tcPr marT="45721" marB="4572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smtClean="0">
                          <a:ln>
                            <a:noFill/>
                          </a:ln>
                          <a:solidFill>
                            <a:schemeClr val="tx1"/>
                          </a:solidFill>
                          <a:effectLst/>
                          <a:latin typeface="Arial" charset="0"/>
                        </a:rPr>
                        <a:t>60 gms cho</a:t>
                      </a:r>
                    </a:p>
                  </a:txBody>
                  <a:tcPr marT="45721" marB="4572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400" b="0" i="0" u="none" strike="noStrike" cap="none" normalizeH="0" baseline="0" dirty="0" smtClean="0">
                          <a:ln>
                            <a:noFill/>
                          </a:ln>
                          <a:solidFill>
                            <a:schemeClr val="tx1"/>
                          </a:solidFill>
                          <a:effectLst/>
                          <a:latin typeface="Arial" charset="0"/>
                        </a:rPr>
                        <a:t>4 units</a:t>
                      </a:r>
                    </a:p>
                  </a:txBody>
                  <a:tcPr marT="45721" marB="4572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55326" name="Object 26"/>
          <p:cNvGraphicFramePr>
            <a:graphicFrameLocks noGrp="1" noChangeAspect="1"/>
          </p:cNvGraphicFramePr>
          <p:nvPr>
            <p:ph sz="half" idx="2"/>
          </p:nvPr>
        </p:nvGraphicFramePr>
        <p:xfrm>
          <a:off x="9747250" y="638175"/>
          <a:ext cx="587375" cy="6176963"/>
        </p:xfrm>
        <a:graphic>
          <a:graphicData uri="http://schemas.openxmlformats.org/presentationml/2006/ole">
            <mc:AlternateContent xmlns:mc="http://schemas.openxmlformats.org/markup-compatibility/2006">
              <mc:Choice xmlns:v="urn:schemas-microsoft-com:vml" Requires="v">
                <p:oleObj spid="_x0000_s62527" name="Chart" r:id="rId5" imgW="2047878" imgH="7419870" progId="MSGraph.Chart.8">
                  <p:embed followColorScheme="full"/>
                </p:oleObj>
              </mc:Choice>
              <mc:Fallback>
                <p:oleObj name="Chart" r:id="rId5" imgW="2047878" imgH="7419870" progId="MSGraph.Chart.8">
                  <p:embed followColorScheme="full"/>
                  <p:pic>
                    <p:nvPicPr>
                      <p:cNvPr id="0" name=""/>
                      <p:cNvPicPr>
                        <a:picLocks noChangeAspect="1" noChangeArrowheads="1"/>
                      </p:cNvPicPr>
                      <p:nvPr/>
                    </p:nvPicPr>
                    <p:blipFill>
                      <a:blip r:embed="rId6"/>
                      <a:srcRect/>
                      <a:stretch>
                        <a:fillRect/>
                      </a:stretch>
                    </p:blipFill>
                    <p:spPr bwMode="auto">
                      <a:xfrm>
                        <a:off x="9747250" y="638175"/>
                        <a:ext cx="587375" cy="617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253506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316523" y="275492"/>
            <a:ext cx="8217877" cy="1096108"/>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sz="5300" dirty="0" smtClean="0"/>
              <a:t>Insulin Finally Available - 1922</a:t>
            </a:r>
            <a:endParaRPr lang="en-US" sz="5300" dirty="0" smtClean="0">
              <a:solidFill>
                <a:srgbClr val="F236B8"/>
              </a:solidFill>
            </a:endParaRPr>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923" y="17526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2600"/>
            <a:ext cx="2819400" cy="4171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16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2738" name="Rectangle 2"/>
          <p:cNvSpPr>
            <a:spLocks noGrp="1" noChangeArrowheads="1"/>
          </p:cNvSpPr>
          <p:nvPr>
            <p:ph type="title"/>
          </p:nvPr>
        </p:nvSpPr>
        <p:spPr>
          <a:xfrm>
            <a:off x="381000" y="381000"/>
            <a:ext cx="8305800" cy="1295400"/>
          </a:xfrm>
        </p:spPr>
        <p:txBody>
          <a:bodyPr lIns="90488" tIns="44450" rIns="90488" bIns="44450">
            <a:normAutofit fontScale="90000"/>
          </a:bodyPr>
          <a:lstStyle/>
          <a:p>
            <a:pPr eaLnBrk="1" hangingPunct="1">
              <a:defRPr/>
            </a:pPr>
            <a:r>
              <a:rPr lang="en-US" sz="3700" dirty="0" smtClean="0"/>
              <a:t>Adjusting Bolus and Correction Doses</a:t>
            </a:r>
            <a:r>
              <a:rPr lang="en-US" dirty="0" smtClean="0"/>
              <a:t> </a:t>
            </a:r>
            <a:br>
              <a:rPr lang="en-US" dirty="0" smtClean="0"/>
            </a:br>
            <a:r>
              <a:rPr lang="en-US" sz="3700" dirty="0" smtClean="0"/>
              <a:t>Carbohydrate-to-Insulin Ratio</a:t>
            </a:r>
          </a:p>
        </p:txBody>
      </p:sp>
      <p:sp>
        <p:nvSpPr>
          <p:cNvPr id="1652739" name="Rectangle 3"/>
          <p:cNvSpPr>
            <a:spLocks noGrp="1" noChangeArrowheads="1"/>
          </p:cNvSpPr>
          <p:nvPr>
            <p:ph type="body" idx="1"/>
          </p:nvPr>
        </p:nvSpPr>
        <p:spPr>
          <a:xfrm>
            <a:off x="1600200" y="1905000"/>
            <a:ext cx="6646862" cy="4191000"/>
          </a:xfrm>
        </p:spPr>
        <p:txBody>
          <a:bodyPr lIns="90487" tIns="44450" rIns="90487" bIns="44450">
            <a:noAutofit/>
          </a:bodyPr>
          <a:lstStyle/>
          <a:p>
            <a:pPr marL="0" indent="0" eaLnBrk="1" hangingPunct="1">
              <a:spcBef>
                <a:spcPct val="40000"/>
              </a:spcBef>
              <a:buFont typeface="Wingdings" panose="05000000000000000000" pitchFamily="2" charset="2"/>
              <a:buNone/>
              <a:defRPr/>
            </a:pPr>
            <a:r>
              <a:rPr lang="en-US" sz="2800" dirty="0" smtClean="0"/>
              <a:t>Based on three questions before meals:</a:t>
            </a:r>
          </a:p>
          <a:p>
            <a:pPr marL="0" indent="0" eaLnBrk="1" hangingPunct="1">
              <a:spcBef>
                <a:spcPct val="40000"/>
              </a:spcBef>
              <a:buFont typeface="Wingdings" panose="05000000000000000000" pitchFamily="2" charset="2"/>
              <a:buNone/>
              <a:defRPr/>
            </a:pPr>
            <a:endParaRPr lang="en-US" sz="2800" dirty="0" smtClean="0"/>
          </a:p>
          <a:p>
            <a:pPr marL="571500" lvl="1" indent="-457200" eaLnBrk="1" hangingPunct="1">
              <a:buFontTx/>
              <a:buAutoNum type="arabicPeriod"/>
              <a:defRPr/>
            </a:pPr>
            <a:r>
              <a:rPr lang="en-US" sz="2800" dirty="0" smtClean="0"/>
              <a:t>How much carbohydrate am I going to eat?</a:t>
            </a:r>
          </a:p>
          <a:p>
            <a:pPr marL="571500" lvl="1" indent="-457200" eaLnBrk="1" hangingPunct="1">
              <a:buFontTx/>
              <a:buAutoNum type="arabicPeriod"/>
              <a:defRPr/>
            </a:pPr>
            <a:r>
              <a:rPr lang="en-US" sz="2800" dirty="0" smtClean="0"/>
              <a:t>What is my insulin dose for this amount of carbohydrate?</a:t>
            </a:r>
          </a:p>
          <a:p>
            <a:pPr marL="571500" lvl="1" indent="-457200" eaLnBrk="1" hangingPunct="1">
              <a:buFontTx/>
              <a:buAutoNum type="arabicPeriod"/>
              <a:defRPr/>
            </a:pPr>
            <a:r>
              <a:rPr lang="en-US" sz="2800" dirty="0" smtClean="0"/>
              <a:t>Should I lower the dose because I plan to be very active or have recently been active?</a:t>
            </a:r>
          </a:p>
        </p:txBody>
      </p:sp>
      <p:pic>
        <p:nvPicPr>
          <p:cNvPr id="54274" name="Picture 2" descr="C:\Users\bev_000\AppData\Local\Microsoft\Windows\INetCache\IE\ZBVN0FQ4\MC90037034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590800"/>
            <a:ext cx="1376172" cy="182697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337831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defRPr/>
            </a:pPr>
            <a:r>
              <a:rPr lang="en-US" dirty="0" smtClean="0"/>
              <a:t>Correction Bolus</a:t>
            </a:r>
            <a:br>
              <a:rPr lang="en-US" dirty="0" smtClean="0"/>
            </a:br>
            <a:r>
              <a:rPr lang="en-US" sz="1800" dirty="0" smtClean="0"/>
              <a:t>Rapid/Fast Acting Insulin  (1 unit:50 mg/dl&gt;150)</a:t>
            </a:r>
            <a:endParaRPr lang="en-US" dirty="0" smtClean="0"/>
          </a:p>
        </p:txBody>
      </p:sp>
      <p:graphicFrame>
        <p:nvGraphicFramePr>
          <p:cNvPr id="1776666" name="Rectangle 26"/>
          <p:cNvGraphicFramePr>
            <a:graphicFrameLocks noGrp="1"/>
          </p:cNvGraphicFramePr>
          <p:nvPr>
            <p:ph idx="1"/>
            <p:extLst/>
          </p:nvPr>
        </p:nvGraphicFramePr>
        <p:xfrm>
          <a:off x="609600" y="1676400"/>
          <a:ext cx="7772400" cy="4724400"/>
        </p:xfrm>
        <a:graphic>
          <a:graphicData uri="http://schemas.openxmlformats.org/drawingml/2006/table">
            <a:tbl>
              <a:tblPr/>
              <a:tblGrid>
                <a:gridCol w="3886200"/>
                <a:gridCol w="3886200"/>
              </a:tblGrid>
              <a:tr h="6096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Less than 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  70-150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151-200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201-250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251-300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301-350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smtClean="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351-400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ustDataLst>
      <p:tags r:id="rId1"/>
    </p:custDataLst>
    <p:extLst>
      <p:ext uri="{BB962C8B-B14F-4D97-AF65-F5344CB8AC3E}">
        <p14:creationId xmlns:p14="http://schemas.microsoft.com/office/powerpoint/2010/main" val="14618994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a:xfrm>
            <a:off x="224325" y="152400"/>
            <a:ext cx="8462475" cy="990600"/>
          </a:xfrm>
        </p:spPr>
        <p:txBody>
          <a:bodyPr/>
          <a:lstStyle/>
          <a:p>
            <a:pPr eaLnBrk="1" hangingPunct="1">
              <a:defRPr/>
            </a:pPr>
            <a:r>
              <a:rPr lang="en-US" dirty="0" smtClean="0"/>
              <a:t>Type 1 and a Teen</a:t>
            </a:r>
          </a:p>
        </p:txBody>
      </p:sp>
      <p:sp>
        <p:nvSpPr>
          <p:cNvPr id="1634307" name="Rectangle 3"/>
          <p:cNvSpPr>
            <a:spLocks noGrp="1" noChangeArrowheads="1"/>
          </p:cNvSpPr>
          <p:nvPr>
            <p:ph sz="quarter" idx="1"/>
          </p:nvPr>
        </p:nvSpPr>
        <p:spPr>
          <a:xfrm>
            <a:off x="3200400" y="1219200"/>
            <a:ext cx="5486400" cy="4937760"/>
          </a:xfrm>
        </p:spPr>
        <p:txBody>
          <a:bodyPr>
            <a:normAutofit lnSpcReduction="10000"/>
          </a:bodyPr>
          <a:lstStyle/>
          <a:p>
            <a:pPr eaLnBrk="1" hangingPunct="1">
              <a:defRPr/>
            </a:pPr>
            <a:r>
              <a:rPr lang="en-US" sz="2800" dirty="0" smtClean="0"/>
              <a:t>Cindy is trying to </a:t>
            </a:r>
            <a:r>
              <a:rPr lang="en-US" sz="2800" dirty="0" err="1" smtClean="0"/>
              <a:t>carb</a:t>
            </a:r>
            <a:r>
              <a:rPr lang="en-US" sz="2800" dirty="0" smtClean="0"/>
              <a:t> count and adjust her insulin, but is still having trouble. She weighs 60kg. </a:t>
            </a:r>
          </a:p>
          <a:p>
            <a:pPr eaLnBrk="1" hangingPunct="1">
              <a:defRPr/>
            </a:pPr>
            <a:r>
              <a:rPr lang="en-US" sz="2800" dirty="0" smtClean="0"/>
              <a:t>What is her daily dose of insulin?</a:t>
            </a:r>
          </a:p>
          <a:p>
            <a:pPr eaLnBrk="1" hangingPunct="1">
              <a:defRPr/>
            </a:pPr>
            <a:r>
              <a:rPr lang="en-US" sz="2800" dirty="0" smtClean="0"/>
              <a:t>What is her basal dose?</a:t>
            </a:r>
          </a:p>
          <a:p>
            <a:pPr eaLnBrk="1" hangingPunct="1">
              <a:buFont typeface="Wingdings" panose="05000000000000000000" pitchFamily="2" charset="2"/>
              <a:buNone/>
              <a:defRPr/>
            </a:pPr>
            <a:r>
              <a:rPr lang="en-US" sz="2800" dirty="0" smtClean="0"/>
              <a:t>1. Pre meal target BG is 120 </a:t>
            </a:r>
          </a:p>
          <a:p>
            <a:pPr eaLnBrk="1" hangingPunct="1">
              <a:buFont typeface="Wingdings" panose="05000000000000000000" pitchFamily="2" charset="2"/>
              <a:buNone/>
              <a:defRPr/>
            </a:pPr>
            <a:r>
              <a:rPr lang="en-US" sz="2800" dirty="0" smtClean="0"/>
              <a:t>2. Post meal goal &lt; 180. </a:t>
            </a:r>
          </a:p>
          <a:p>
            <a:pPr eaLnBrk="1" hangingPunct="1">
              <a:buFont typeface="Wingdings" panose="05000000000000000000" pitchFamily="2" charset="2"/>
              <a:buNone/>
              <a:defRPr/>
            </a:pPr>
            <a:r>
              <a:rPr lang="en-US" sz="2800" dirty="0" smtClean="0"/>
              <a:t>3. </a:t>
            </a:r>
            <a:r>
              <a:rPr lang="en-US" sz="2800" dirty="0" err="1" smtClean="0"/>
              <a:t>Carb</a:t>
            </a:r>
            <a:r>
              <a:rPr lang="en-US" sz="2800" dirty="0" smtClean="0"/>
              <a:t> ratio: 1 unit for every 15 </a:t>
            </a:r>
            <a:r>
              <a:rPr lang="en-US" sz="2800" dirty="0" err="1" smtClean="0"/>
              <a:t>gms</a:t>
            </a:r>
            <a:endParaRPr lang="en-US" sz="2800" dirty="0" smtClean="0"/>
          </a:p>
          <a:p>
            <a:pPr eaLnBrk="1" hangingPunct="1">
              <a:buFont typeface="Wingdings" panose="05000000000000000000" pitchFamily="2" charset="2"/>
              <a:buNone/>
              <a:defRPr/>
            </a:pPr>
            <a:r>
              <a:rPr lang="en-US" sz="2800" dirty="0" smtClean="0"/>
              <a:t>4. Hyperglycemic correction factor is one unit for every </a:t>
            </a:r>
            <a:r>
              <a:rPr lang="en-US" sz="2800" dirty="0" smtClean="0">
                <a:solidFill>
                  <a:srgbClr val="C00000"/>
                </a:solidFill>
              </a:rPr>
              <a:t>55 </a:t>
            </a:r>
            <a:r>
              <a:rPr lang="en-US" sz="2800" dirty="0" smtClean="0"/>
              <a:t>above goal (she uses Humalog and 1700 rule)</a:t>
            </a:r>
          </a:p>
        </p:txBody>
      </p:sp>
      <p:pic>
        <p:nvPicPr>
          <p:cNvPr id="1634308" name="MPj0403466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224325" y="1447800"/>
            <a:ext cx="2970213" cy="3714750"/>
          </a:xfrm>
        </p:spPr>
      </p:pic>
      <p:sp>
        <p:nvSpPr>
          <p:cNvPr id="2" name="TextBox 1"/>
          <p:cNvSpPr txBox="1"/>
          <p:nvPr/>
        </p:nvSpPr>
        <p:spPr>
          <a:xfrm>
            <a:off x="76200" y="5162550"/>
            <a:ext cx="3429000" cy="1200329"/>
          </a:xfrm>
          <a:prstGeom prst="rect">
            <a:avLst/>
          </a:prstGeom>
          <a:noFill/>
        </p:spPr>
        <p:txBody>
          <a:bodyPr wrap="square" rtlCol="0">
            <a:spAutoFit/>
          </a:bodyPr>
          <a:lstStyle/>
          <a:p>
            <a:r>
              <a:rPr lang="en-US" u="sng" dirty="0" smtClean="0">
                <a:solidFill>
                  <a:srgbClr val="C00000"/>
                </a:solidFill>
              </a:rPr>
              <a:t>1700 Rule</a:t>
            </a:r>
          </a:p>
          <a:p>
            <a:r>
              <a:rPr lang="en-US" dirty="0" smtClean="0">
                <a:solidFill>
                  <a:srgbClr val="C00000"/>
                </a:solidFill>
              </a:rPr>
              <a:t>1700 / TDD = insulin sensitivity</a:t>
            </a:r>
          </a:p>
          <a:p>
            <a:r>
              <a:rPr lang="en-US" dirty="0" smtClean="0">
                <a:solidFill>
                  <a:srgbClr val="C00000"/>
                </a:solidFill>
              </a:rPr>
              <a:t>1700 / 30 = 56</a:t>
            </a:r>
          </a:p>
          <a:p>
            <a:r>
              <a:rPr lang="en-US" dirty="0" smtClean="0">
                <a:solidFill>
                  <a:srgbClr val="C00000"/>
                </a:solidFill>
              </a:rPr>
              <a:t>1 unit drops BG 56 points</a:t>
            </a:r>
            <a:endParaRPr lang="en-US" dirty="0">
              <a:solidFill>
                <a:srgbClr val="C00000"/>
              </a:solidFill>
            </a:endParaRPr>
          </a:p>
        </p:txBody>
      </p:sp>
    </p:spTree>
    <p:custDataLst>
      <p:tags r:id="rId1"/>
    </p:custDataLst>
    <p:extLst>
      <p:ext uri="{BB962C8B-B14F-4D97-AF65-F5344CB8AC3E}">
        <p14:creationId xmlns:p14="http://schemas.microsoft.com/office/powerpoint/2010/main" val="253925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343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634308"/>
                                        </p:tgtEl>
                                      </p:cBhvr>
                                    </p:cmd>
                                  </p:childTnLst>
                                </p:cTn>
                              </p:par>
                            </p:childTnLst>
                          </p:cTn>
                        </p:par>
                      </p:childTnLst>
                    </p:cTn>
                  </p:par>
                </p:childTnLst>
              </p:cTn>
              <p:nextCondLst>
                <p:cond evt="onClick" delay="0">
                  <p:tgtEl>
                    <p:spTgt spid="1634308"/>
                  </p:tgtEl>
                </p:cond>
              </p:nextCondLst>
            </p:seq>
            <p:video>
              <p:cMediaNode>
                <p:cTn id="7" fill="hold" display="0">
                  <p:stCondLst>
                    <p:cond delay="indefinite"/>
                  </p:stCondLst>
                  <p:endCondLst>
                    <p:cond evt="onNext" delay="0">
                      <p:tgtEl>
                        <p:sldTgt/>
                      </p:tgtEl>
                    </p:cond>
                    <p:cond evt="onPrev" delay="0">
                      <p:tgtEl>
                        <p:sldTgt/>
                      </p:tgtEl>
                    </p:cond>
                  </p:endCondLst>
                </p:cTn>
                <p:tgtEl>
                  <p:spTgt spid="1634308"/>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4" name="Rectangle 2"/>
          <p:cNvSpPr>
            <a:spLocks noGrp="1" noChangeArrowheads="1"/>
          </p:cNvSpPr>
          <p:nvPr>
            <p:ph type="title"/>
          </p:nvPr>
        </p:nvSpPr>
        <p:spPr/>
        <p:txBody>
          <a:bodyPr>
            <a:normAutofit fontScale="90000"/>
          </a:bodyPr>
          <a:lstStyle/>
          <a:p>
            <a:pPr eaLnBrk="1" hangingPunct="1">
              <a:defRPr/>
            </a:pPr>
            <a:r>
              <a:rPr lang="en-US" dirty="0" smtClean="0"/>
              <a:t>Correction Bolus for Cindy</a:t>
            </a:r>
            <a:br>
              <a:rPr lang="en-US" dirty="0" smtClean="0"/>
            </a:br>
            <a:r>
              <a:rPr lang="en-US" sz="2000" dirty="0" smtClean="0"/>
              <a:t>Analog Insulin  (1 unit:55 mg/dl&gt;120)</a:t>
            </a:r>
            <a:endParaRPr lang="en-US" dirty="0" smtClean="0"/>
          </a:p>
        </p:txBody>
      </p:sp>
      <p:graphicFrame>
        <p:nvGraphicFramePr>
          <p:cNvPr id="1656835" name="Group 3"/>
          <p:cNvGraphicFramePr>
            <a:graphicFrameLocks noGrp="1"/>
          </p:cNvGraphicFramePr>
          <p:nvPr>
            <p:ph sz="quarter" idx="1"/>
            <p:extLst/>
          </p:nvPr>
        </p:nvGraphicFramePr>
        <p:xfrm>
          <a:off x="457200" y="1219200"/>
          <a:ext cx="8229600" cy="4800600"/>
        </p:xfrm>
        <a:graphic>
          <a:graphicData uri="http://schemas.openxmlformats.org/drawingml/2006/table">
            <a:tbl>
              <a:tblPr/>
              <a:tblGrid>
                <a:gridCol w="4114800"/>
                <a:gridCol w="4114800"/>
              </a:tblGrid>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Less than 70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Subtract 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  70-119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120-175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latin typeface="Arial"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176-230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smtClean="0">
                          <a:ln>
                            <a:noFill/>
                          </a:ln>
                          <a:solidFill>
                            <a:schemeClr val="tx1"/>
                          </a:solidFill>
                          <a:effectLst/>
                          <a:latin typeface="Arial"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231-285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286-340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341-395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r>
                        <a:rPr kumimoji="0" lang="en-US" sz="2800" b="0" i="0" u="none" strike="noStrike" cap="none" normalizeH="0" baseline="0" dirty="0" smtClean="0">
                          <a:ln>
                            <a:noFill/>
                          </a:ln>
                          <a:solidFill>
                            <a:schemeClr val="tx1"/>
                          </a:solidFill>
                          <a:effectLst/>
                          <a:latin typeface="Arial"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ustDataLst>
      <p:tags r:id="rId1"/>
    </p:custDataLst>
    <p:extLst>
      <p:ext uri="{BB962C8B-B14F-4D97-AF65-F5344CB8AC3E}">
        <p14:creationId xmlns:p14="http://schemas.microsoft.com/office/powerpoint/2010/main" val="392945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5330" name="Rectangle 2"/>
          <p:cNvSpPr>
            <a:spLocks noGrp="1" noChangeArrowheads="1"/>
          </p:cNvSpPr>
          <p:nvPr>
            <p:ph type="title"/>
          </p:nvPr>
        </p:nvSpPr>
        <p:spPr/>
        <p:txBody>
          <a:bodyPr lIns="90488" tIns="44450" rIns="90488" bIns="44450" anchor="b">
            <a:normAutofit fontScale="90000"/>
          </a:bodyPr>
          <a:lstStyle/>
          <a:p>
            <a:pPr eaLnBrk="1" hangingPunct="1">
              <a:defRPr/>
            </a:pPr>
            <a:r>
              <a:rPr lang="en-US" sz="4000" dirty="0" smtClean="0"/>
              <a:t>Adjusting Cindy’s Bolus Insulin With Ratios</a:t>
            </a:r>
          </a:p>
        </p:txBody>
      </p:sp>
      <p:sp>
        <p:nvSpPr>
          <p:cNvPr id="1635331" name="Rectangle 3"/>
          <p:cNvSpPr>
            <a:spLocks noGrp="1" noChangeArrowheads="1"/>
          </p:cNvSpPr>
          <p:nvPr>
            <p:ph type="body" idx="1"/>
          </p:nvPr>
        </p:nvSpPr>
        <p:spPr>
          <a:xfrm>
            <a:off x="457200" y="1524000"/>
            <a:ext cx="8229600" cy="4632960"/>
          </a:xfrm>
        </p:spPr>
        <p:txBody>
          <a:bodyPr lIns="90488" tIns="44450" rIns="90488" bIns="44450"/>
          <a:lstStyle/>
          <a:p>
            <a:pPr eaLnBrk="1" hangingPunct="1">
              <a:buFont typeface="Wingdings" panose="05000000000000000000" pitchFamily="2" charset="2"/>
              <a:buNone/>
              <a:defRPr/>
            </a:pPr>
            <a:r>
              <a:rPr lang="en-US" dirty="0" smtClean="0"/>
              <a:t>BG before lunch 285, she plans to eat 45 </a:t>
            </a:r>
            <a:r>
              <a:rPr lang="en-US" dirty="0" err="1" smtClean="0"/>
              <a:t>gms</a:t>
            </a:r>
            <a:r>
              <a:rPr lang="en-US" dirty="0" smtClean="0"/>
              <a:t> of carbohydrate.</a:t>
            </a:r>
          </a:p>
          <a:p>
            <a:pPr eaLnBrk="1" hangingPunct="1">
              <a:buFont typeface="Wingdings" panose="05000000000000000000" pitchFamily="2" charset="2"/>
              <a:buNone/>
              <a:defRPr/>
            </a:pPr>
            <a:r>
              <a:rPr lang="en-US" sz="2800" dirty="0" smtClean="0"/>
              <a:t>285-120 = 165 over target, 165/55 = 3</a:t>
            </a:r>
          </a:p>
          <a:p>
            <a:pPr eaLnBrk="1" hangingPunct="1">
              <a:buFont typeface="Wingdings" panose="05000000000000000000" pitchFamily="2" charset="2"/>
              <a:buNone/>
              <a:defRPr/>
            </a:pPr>
            <a:r>
              <a:rPr lang="en-US" sz="2800" dirty="0" smtClean="0"/>
              <a:t>45gms / 15 = 3</a:t>
            </a:r>
          </a:p>
          <a:p>
            <a:pPr lvl="2" eaLnBrk="1" hangingPunct="1">
              <a:buSzPct val="75000"/>
              <a:buFontTx/>
              <a:buBlip>
                <a:blip r:embed="rId4"/>
              </a:buBlip>
              <a:defRPr/>
            </a:pPr>
            <a:r>
              <a:rPr lang="en-US" sz="2400" dirty="0" smtClean="0"/>
              <a:t>3 units bolus insulin to correct to target</a:t>
            </a:r>
          </a:p>
          <a:p>
            <a:pPr lvl="2" eaLnBrk="1" hangingPunct="1">
              <a:buSzPct val="75000"/>
              <a:buFontTx/>
              <a:buBlip>
                <a:blip r:embed="rId4"/>
              </a:buBlip>
              <a:defRPr/>
            </a:pPr>
            <a:r>
              <a:rPr lang="en-US" sz="2400" dirty="0" smtClean="0"/>
              <a:t>3 units bolus insulin to cover </a:t>
            </a:r>
            <a:r>
              <a:rPr lang="en-US" sz="2400" dirty="0" err="1" smtClean="0"/>
              <a:t>carbs</a:t>
            </a:r>
            <a:r>
              <a:rPr lang="en-US" sz="2400" dirty="0" smtClean="0"/>
              <a:t> in meal</a:t>
            </a:r>
          </a:p>
          <a:p>
            <a:pPr eaLnBrk="1" hangingPunct="1">
              <a:buFont typeface="Wingdings" panose="05000000000000000000" pitchFamily="2" charset="2"/>
              <a:buNone/>
              <a:defRPr/>
            </a:pPr>
            <a:endParaRPr lang="en-US" sz="2800" b="1" dirty="0" smtClean="0"/>
          </a:p>
          <a:p>
            <a:pPr eaLnBrk="1" hangingPunct="1">
              <a:buFont typeface="Wingdings" panose="05000000000000000000" pitchFamily="2" charset="2"/>
              <a:buNone/>
              <a:defRPr/>
            </a:pPr>
            <a:r>
              <a:rPr lang="en-US" sz="2800" b="1" dirty="0" smtClean="0"/>
              <a:t>Total adjusted dose: 6 units </a:t>
            </a:r>
            <a:r>
              <a:rPr lang="en-US" sz="2800" b="1" dirty="0" err="1" smtClean="0"/>
              <a:t>humalog</a:t>
            </a:r>
            <a:r>
              <a:rPr lang="en-US" sz="2800" b="1" dirty="0" smtClean="0"/>
              <a:t> insulin</a:t>
            </a:r>
            <a:endParaRPr lang="en-US" dirty="0" smtClean="0"/>
          </a:p>
          <a:p>
            <a:pPr eaLnBrk="1" hangingPunct="1">
              <a:buFont typeface="Wingdings" panose="05000000000000000000" pitchFamily="2" charset="2"/>
              <a:buNone/>
              <a:defRPr/>
            </a:pPr>
            <a:endParaRPr lang="en-US" dirty="0" smtClean="0"/>
          </a:p>
        </p:txBody>
      </p:sp>
    </p:spTree>
    <p:custDataLst>
      <p:tags r:id="rId1"/>
    </p:custDataLst>
    <p:extLst>
      <p:ext uri="{BB962C8B-B14F-4D97-AF65-F5344CB8AC3E}">
        <p14:creationId xmlns:p14="http://schemas.microsoft.com/office/powerpoint/2010/main" val="81885191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6354" name="Rectangle 2"/>
          <p:cNvSpPr>
            <a:spLocks noGrp="1" noChangeArrowheads="1"/>
          </p:cNvSpPr>
          <p:nvPr>
            <p:ph type="title"/>
          </p:nvPr>
        </p:nvSpPr>
        <p:spPr>
          <a:xfrm>
            <a:off x="457200" y="320040"/>
            <a:ext cx="8229600" cy="1143000"/>
          </a:xfrm>
        </p:spPr>
        <p:txBody>
          <a:bodyPr lIns="90488" tIns="44450" rIns="90488" bIns="44450" anchor="b">
            <a:normAutofit fontScale="90000"/>
          </a:bodyPr>
          <a:lstStyle/>
          <a:p>
            <a:pPr eaLnBrk="1" hangingPunct="1">
              <a:defRPr/>
            </a:pPr>
            <a:r>
              <a:rPr lang="en-US" sz="4000" dirty="0" smtClean="0"/>
              <a:t>Adjusting Cindy’s Bolus Insulin With Ratios - You Try</a:t>
            </a:r>
          </a:p>
        </p:txBody>
      </p:sp>
      <p:sp>
        <p:nvSpPr>
          <p:cNvPr id="1636355" name="Rectangle 3"/>
          <p:cNvSpPr>
            <a:spLocks noGrp="1" noChangeArrowheads="1"/>
          </p:cNvSpPr>
          <p:nvPr>
            <p:ph type="body" idx="1"/>
          </p:nvPr>
        </p:nvSpPr>
        <p:spPr>
          <a:xfrm>
            <a:off x="457200" y="1828800"/>
            <a:ext cx="8229600" cy="4328160"/>
          </a:xfrm>
        </p:spPr>
        <p:txBody>
          <a:bodyPr lIns="90488" tIns="44450" rIns="90488" bIns="44450"/>
          <a:lstStyle/>
          <a:p>
            <a:pPr eaLnBrk="1" hangingPunct="1">
              <a:buFont typeface="Wingdings" panose="05000000000000000000" pitchFamily="2" charset="2"/>
              <a:buNone/>
              <a:defRPr/>
            </a:pPr>
            <a:r>
              <a:rPr lang="en-US" dirty="0" smtClean="0"/>
              <a:t>BG before lunch 230, plans to eat 60 </a:t>
            </a:r>
            <a:r>
              <a:rPr lang="en-US" dirty="0" err="1" smtClean="0"/>
              <a:t>gms</a:t>
            </a:r>
            <a:r>
              <a:rPr lang="en-US" dirty="0" smtClean="0"/>
              <a:t> of carbohydrate.</a:t>
            </a:r>
          </a:p>
          <a:p>
            <a:pPr eaLnBrk="1" hangingPunct="1">
              <a:buFont typeface="Wingdings" panose="05000000000000000000" pitchFamily="2" charset="2"/>
              <a:buNone/>
              <a:defRPr/>
            </a:pPr>
            <a:r>
              <a:rPr lang="en-US" sz="2800" dirty="0" smtClean="0"/>
              <a:t>____-120 = ____ over target, ____/55 = ____units</a:t>
            </a:r>
          </a:p>
          <a:p>
            <a:pPr eaLnBrk="1" hangingPunct="1">
              <a:buFont typeface="Wingdings" panose="05000000000000000000" pitchFamily="2" charset="2"/>
              <a:buNone/>
              <a:defRPr/>
            </a:pPr>
            <a:r>
              <a:rPr lang="en-US" sz="2800" dirty="0" smtClean="0"/>
              <a:t>______</a:t>
            </a:r>
            <a:r>
              <a:rPr lang="en-US" sz="2800" dirty="0" err="1" smtClean="0"/>
              <a:t>gms</a:t>
            </a:r>
            <a:r>
              <a:rPr lang="en-US" sz="2800" dirty="0" smtClean="0"/>
              <a:t> / ____ = ____ units ins for </a:t>
            </a:r>
            <a:r>
              <a:rPr lang="en-US" sz="2800" dirty="0" err="1" smtClean="0"/>
              <a:t>carbs</a:t>
            </a:r>
            <a:endParaRPr lang="en-US" sz="2800" dirty="0" smtClean="0"/>
          </a:p>
          <a:p>
            <a:pPr lvl="2" eaLnBrk="1" hangingPunct="1">
              <a:buSzPct val="75000"/>
              <a:buFontTx/>
              <a:buBlip>
                <a:blip r:embed="rId4"/>
              </a:buBlip>
              <a:defRPr/>
            </a:pPr>
            <a:r>
              <a:rPr lang="en-US" dirty="0" smtClean="0"/>
              <a:t>_____ units insulin to correct for hyperglycemia</a:t>
            </a:r>
          </a:p>
          <a:p>
            <a:pPr lvl="2" eaLnBrk="1" hangingPunct="1">
              <a:buSzPct val="75000"/>
              <a:buFontTx/>
              <a:buBlip>
                <a:blip r:embed="rId4"/>
              </a:buBlip>
              <a:defRPr/>
            </a:pPr>
            <a:r>
              <a:rPr lang="en-US" dirty="0" smtClean="0"/>
              <a:t>_____ units insulin to cover </a:t>
            </a:r>
            <a:r>
              <a:rPr lang="en-US" dirty="0" err="1" smtClean="0"/>
              <a:t>carbs</a:t>
            </a:r>
            <a:r>
              <a:rPr lang="en-US" dirty="0" smtClean="0"/>
              <a:t> in meal</a:t>
            </a:r>
          </a:p>
          <a:p>
            <a:pPr eaLnBrk="1" hangingPunct="1">
              <a:buFont typeface="Wingdings" panose="05000000000000000000" pitchFamily="2" charset="2"/>
              <a:buNone/>
              <a:defRPr/>
            </a:pPr>
            <a:r>
              <a:rPr lang="en-US" b="1" dirty="0" smtClean="0"/>
              <a:t>Total adjusted dose: ___ units </a:t>
            </a:r>
            <a:r>
              <a:rPr lang="en-US" b="1" dirty="0" err="1" smtClean="0"/>
              <a:t>humalog</a:t>
            </a:r>
            <a:r>
              <a:rPr lang="en-US" b="1" dirty="0" smtClean="0"/>
              <a:t> insulin</a:t>
            </a:r>
            <a:endParaRPr lang="en-US" dirty="0" smtClean="0"/>
          </a:p>
          <a:p>
            <a:pPr eaLnBrk="1" hangingPunct="1">
              <a:buFont typeface="Wingdings" panose="05000000000000000000" pitchFamily="2" charset="2"/>
              <a:buNone/>
              <a:defRPr/>
            </a:pPr>
            <a:endParaRPr lang="en-US" dirty="0" smtClean="0"/>
          </a:p>
        </p:txBody>
      </p:sp>
    </p:spTree>
    <p:custDataLst>
      <p:tags r:id="rId1"/>
    </p:custDataLst>
    <p:extLst>
      <p:ext uri="{BB962C8B-B14F-4D97-AF65-F5344CB8AC3E}">
        <p14:creationId xmlns:p14="http://schemas.microsoft.com/office/powerpoint/2010/main" val="53218586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7378" name="Rectangle 2"/>
          <p:cNvSpPr>
            <a:spLocks noGrp="1" noChangeArrowheads="1"/>
          </p:cNvSpPr>
          <p:nvPr>
            <p:ph type="title"/>
          </p:nvPr>
        </p:nvSpPr>
        <p:spPr>
          <a:xfrm>
            <a:off x="451338" y="533400"/>
            <a:ext cx="8298180" cy="1143000"/>
          </a:xfrm>
        </p:spPr>
        <p:txBody>
          <a:bodyPr lIns="90488" tIns="44450" rIns="90488" bIns="44450" anchor="b">
            <a:normAutofit fontScale="90000"/>
          </a:bodyPr>
          <a:lstStyle/>
          <a:p>
            <a:pPr eaLnBrk="1" hangingPunct="1">
              <a:defRPr/>
            </a:pPr>
            <a:r>
              <a:rPr lang="en-US" sz="4000" dirty="0" smtClean="0"/>
              <a:t>Adjusting Cindy’s Bolus Insulin With Ratios - Answers</a:t>
            </a:r>
          </a:p>
        </p:txBody>
      </p:sp>
      <p:sp>
        <p:nvSpPr>
          <p:cNvPr id="1637379" name="Rectangle 3"/>
          <p:cNvSpPr>
            <a:spLocks noGrp="1" noChangeArrowheads="1"/>
          </p:cNvSpPr>
          <p:nvPr>
            <p:ph type="body" idx="1"/>
          </p:nvPr>
        </p:nvSpPr>
        <p:spPr>
          <a:xfrm>
            <a:off x="457200" y="1981200"/>
            <a:ext cx="8292318" cy="4474536"/>
          </a:xfrm>
        </p:spPr>
        <p:txBody>
          <a:bodyPr lIns="90488" tIns="44450" rIns="90488" bIns="44450"/>
          <a:lstStyle/>
          <a:p>
            <a:pPr eaLnBrk="1" hangingPunct="1">
              <a:lnSpc>
                <a:spcPct val="90000"/>
              </a:lnSpc>
              <a:buFont typeface="Wingdings" panose="05000000000000000000" pitchFamily="2" charset="2"/>
              <a:buNone/>
              <a:defRPr/>
            </a:pPr>
            <a:r>
              <a:rPr lang="en-US" dirty="0" err="1" smtClean="0"/>
              <a:t>Fingerstick</a:t>
            </a:r>
            <a:r>
              <a:rPr lang="en-US" dirty="0" smtClean="0"/>
              <a:t> before lunch 220, plans to eat 60 </a:t>
            </a:r>
            <a:r>
              <a:rPr lang="en-US" dirty="0" err="1" smtClean="0"/>
              <a:t>gms</a:t>
            </a:r>
            <a:r>
              <a:rPr lang="en-US" dirty="0" smtClean="0"/>
              <a:t> of carbohydrate.</a:t>
            </a:r>
          </a:p>
          <a:p>
            <a:pPr eaLnBrk="1" hangingPunct="1">
              <a:lnSpc>
                <a:spcPct val="90000"/>
              </a:lnSpc>
              <a:buFont typeface="Wingdings" panose="05000000000000000000" pitchFamily="2" charset="2"/>
              <a:buNone/>
              <a:defRPr/>
            </a:pPr>
            <a:r>
              <a:rPr lang="en-US" sz="2800" u="sng" dirty="0" smtClean="0">
                <a:solidFill>
                  <a:schemeClr val="folHlink"/>
                </a:solidFill>
              </a:rPr>
              <a:t>220</a:t>
            </a:r>
            <a:r>
              <a:rPr lang="en-US" sz="2800" dirty="0" smtClean="0">
                <a:solidFill>
                  <a:schemeClr val="folHlink"/>
                </a:solidFill>
              </a:rPr>
              <a:t> -120 = </a:t>
            </a:r>
            <a:r>
              <a:rPr lang="en-US" sz="2800" u="sng" dirty="0" smtClean="0">
                <a:solidFill>
                  <a:schemeClr val="folHlink"/>
                </a:solidFill>
              </a:rPr>
              <a:t>110</a:t>
            </a:r>
            <a:r>
              <a:rPr lang="en-US" sz="2800" dirty="0" smtClean="0">
                <a:solidFill>
                  <a:schemeClr val="folHlink"/>
                </a:solidFill>
              </a:rPr>
              <a:t> over target, </a:t>
            </a:r>
            <a:r>
              <a:rPr lang="en-US" sz="2800" u="sng" dirty="0" smtClean="0">
                <a:solidFill>
                  <a:schemeClr val="folHlink"/>
                </a:solidFill>
              </a:rPr>
              <a:t>110</a:t>
            </a:r>
            <a:r>
              <a:rPr lang="en-US" sz="2800" dirty="0" smtClean="0">
                <a:solidFill>
                  <a:schemeClr val="folHlink"/>
                </a:solidFill>
              </a:rPr>
              <a:t>/55 = </a:t>
            </a:r>
            <a:r>
              <a:rPr lang="en-US" sz="2800" u="sng" dirty="0" smtClean="0">
                <a:solidFill>
                  <a:schemeClr val="folHlink"/>
                </a:solidFill>
              </a:rPr>
              <a:t>2</a:t>
            </a:r>
          </a:p>
          <a:p>
            <a:pPr eaLnBrk="1" hangingPunct="1">
              <a:lnSpc>
                <a:spcPct val="90000"/>
              </a:lnSpc>
              <a:buFont typeface="Wingdings" panose="05000000000000000000" pitchFamily="2" charset="2"/>
              <a:buNone/>
              <a:defRPr/>
            </a:pPr>
            <a:r>
              <a:rPr lang="en-US" sz="2800" u="sng" dirty="0" smtClean="0">
                <a:solidFill>
                  <a:schemeClr val="folHlink"/>
                </a:solidFill>
              </a:rPr>
              <a:t>60</a:t>
            </a:r>
            <a:r>
              <a:rPr lang="en-US" sz="2800" dirty="0" smtClean="0">
                <a:solidFill>
                  <a:schemeClr val="folHlink"/>
                </a:solidFill>
              </a:rPr>
              <a:t> </a:t>
            </a:r>
            <a:r>
              <a:rPr lang="en-US" sz="2800" dirty="0" err="1" smtClean="0">
                <a:solidFill>
                  <a:schemeClr val="folHlink"/>
                </a:solidFill>
              </a:rPr>
              <a:t>gms</a:t>
            </a:r>
            <a:r>
              <a:rPr lang="en-US" sz="2800" dirty="0" smtClean="0">
                <a:solidFill>
                  <a:schemeClr val="folHlink"/>
                </a:solidFill>
              </a:rPr>
              <a:t> / </a:t>
            </a:r>
            <a:r>
              <a:rPr lang="en-US" sz="2800" u="sng" dirty="0" smtClean="0">
                <a:solidFill>
                  <a:schemeClr val="folHlink"/>
                </a:solidFill>
              </a:rPr>
              <a:t>15</a:t>
            </a:r>
            <a:r>
              <a:rPr lang="en-US" sz="2800" dirty="0" smtClean="0">
                <a:solidFill>
                  <a:schemeClr val="folHlink"/>
                </a:solidFill>
              </a:rPr>
              <a:t> = </a:t>
            </a:r>
            <a:r>
              <a:rPr lang="en-US" sz="2800" u="sng" dirty="0" smtClean="0">
                <a:solidFill>
                  <a:schemeClr val="folHlink"/>
                </a:solidFill>
              </a:rPr>
              <a:t>4 </a:t>
            </a:r>
            <a:r>
              <a:rPr lang="en-US" sz="2800" dirty="0" smtClean="0">
                <a:solidFill>
                  <a:schemeClr val="folHlink"/>
                </a:solidFill>
              </a:rPr>
              <a:t>units for </a:t>
            </a:r>
            <a:r>
              <a:rPr lang="en-US" sz="2800" dirty="0" err="1" smtClean="0">
                <a:solidFill>
                  <a:schemeClr val="folHlink"/>
                </a:solidFill>
              </a:rPr>
              <a:t>carbs</a:t>
            </a:r>
            <a:endParaRPr lang="en-US" sz="2800" dirty="0" smtClean="0">
              <a:solidFill>
                <a:schemeClr val="folHlink"/>
              </a:solidFill>
            </a:endParaRPr>
          </a:p>
          <a:p>
            <a:pPr lvl="2" eaLnBrk="1" hangingPunct="1">
              <a:lnSpc>
                <a:spcPct val="90000"/>
              </a:lnSpc>
              <a:buSzPct val="75000"/>
              <a:buFontTx/>
              <a:buBlip>
                <a:blip r:embed="rId4"/>
              </a:buBlip>
              <a:defRPr/>
            </a:pPr>
            <a:r>
              <a:rPr lang="en-US" sz="2800" u="sng" dirty="0" smtClean="0">
                <a:solidFill>
                  <a:schemeClr val="folHlink"/>
                </a:solidFill>
              </a:rPr>
              <a:t>2</a:t>
            </a:r>
            <a:r>
              <a:rPr lang="en-US" dirty="0" smtClean="0">
                <a:solidFill>
                  <a:schemeClr val="folHlink"/>
                </a:solidFill>
              </a:rPr>
              <a:t> </a:t>
            </a:r>
            <a:r>
              <a:rPr lang="en-US" dirty="0" smtClean="0"/>
              <a:t>units insulin to correct hyperglycemia</a:t>
            </a:r>
          </a:p>
          <a:p>
            <a:pPr lvl="2" eaLnBrk="1" hangingPunct="1">
              <a:lnSpc>
                <a:spcPct val="90000"/>
              </a:lnSpc>
              <a:buSzPct val="75000"/>
              <a:buFontTx/>
              <a:buBlip>
                <a:blip r:embed="rId4"/>
              </a:buBlip>
              <a:defRPr/>
            </a:pPr>
            <a:r>
              <a:rPr lang="en-US" sz="2800" u="sng" dirty="0" smtClean="0">
                <a:solidFill>
                  <a:schemeClr val="folHlink"/>
                </a:solidFill>
              </a:rPr>
              <a:t>4</a:t>
            </a:r>
            <a:r>
              <a:rPr lang="en-US" sz="2800" u="sng" dirty="0" smtClean="0">
                <a:solidFill>
                  <a:schemeClr val="hlink"/>
                </a:solidFill>
              </a:rPr>
              <a:t> </a:t>
            </a:r>
            <a:r>
              <a:rPr lang="en-US" dirty="0" smtClean="0"/>
              <a:t>units insulin to cover </a:t>
            </a:r>
            <a:r>
              <a:rPr lang="en-US" dirty="0" err="1" smtClean="0"/>
              <a:t>carbs</a:t>
            </a:r>
            <a:r>
              <a:rPr lang="en-US" dirty="0" smtClean="0"/>
              <a:t> in meal</a:t>
            </a:r>
          </a:p>
          <a:p>
            <a:pPr eaLnBrk="1" hangingPunct="1">
              <a:lnSpc>
                <a:spcPct val="90000"/>
              </a:lnSpc>
              <a:buFont typeface="Wingdings" panose="05000000000000000000" pitchFamily="2" charset="2"/>
              <a:buNone/>
              <a:defRPr/>
            </a:pPr>
            <a:r>
              <a:rPr lang="en-US" b="1" dirty="0" smtClean="0"/>
              <a:t>Total adjusted dose: </a:t>
            </a:r>
            <a:r>
              <a:rPr lang="en-US" sz="3600" b="1" u="sng" dirty="0" smtClean="0">
                <a:solidFill>
                  <a:schemeClr val="folHlink"/>
                </a:solidFill>
              </a:rPr>
              <a:t>6</a:t>
            </a:r>
            <a:r>
              <a:rPr lang="en-US" b="1" dirty="0" smtClean="0">
                <a:solidFill>
                  <a:schemeClr val="folHlink"/>
                </a:solidFill>
              </a:rPr>
              <a:t> </a:t>
            </a:r>
            <a:r>
              <a:rPr lang="en-US" b="1" dirty="0" smtClean="0"/>
              <a:t>units </a:t>
            </a:r>
            <a:r>
              <a:rPr lang="en-US" b="1" dirty="0" err="1" smtClean="0"/>
              <a:t>humalog</a:t>
            </a:r>
            <a:r>
              <a:rPr lang="en-US" b="1" dirty="0" smtClean="0"/>
              <a:t> insulin</a:t>
            </a:r>
            <a:endParaRPr lang="en-US" dirty="0" smtClean="0"/>
          </a:p>
          <a:p>
            <a:pPr eaLnBrk="1" hangingPunct="1">
              <a:lnSpc>
                <a:spcPct val="90000"/>
              </a:lnSpc>
              <a:buFont typeface="Wingdings" panose="05000000000000000000" pitchFamily="2" charset="2"/>
              <a:buNone/>
              <a:defRPr/>
            </a:pPr>
            <a:endParaRPr lang="en-US" dirty="0" smtClean="0"/>
          </a:p>
        </p:txBody>
      </p:sp>
    </p:spTree>
    <p:custDataLst>
      <p:tags r:id="rId1"/>
    </p:custDataLst>
    <p:extLst>
      <p:ext uri="{BB962C8B-B14F-4D97-AF65-F5344CB8AC3E}">
        <p14:creationId xmlns:p14="http://schemas.microsoft.com/office/powerpoint/2010/main" val="2242262967"/>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a:xfrm>
            <a:off x="457200" y="228600"/>
            <a:ext cx="8229600" cy="990600"/>
          </a:xfrm>
        </p:spPr>
        <p:txBody>
          <a:bodyPr/>
          <a:lstStyle/>
          <a:p>
            <a:pPr eaLnBrk="1" hangingPunct="1">
              <a:defRPr/>
            </a:pPr>
            <a:r>
              <a:rPr lang="en-US" dirty="0" smtClean="0"/>
              <a:t>How much Insulin Needed?</a:t>
            </a:r>
          </a:p>
        </p:txBody>
      </p:sp>
      <p:sp>
        <p:nvSpPr>
          <p:cNvPr id="1634307" name="Rectangle 3"/>
          <p:cNvSpPr>
            <a:spLocks noGrp="1" noChangeArrowheads="1"/>
          </p:cNvSpPr>
          <p:nvPr>
            <p:ph sz="quarter" idx="1"/>
          </p:nvPr>
        </p:nvSpPr>
        <p:spPr>
          <a:xfrm>
            <a:off x="457200" y="1676400"/>
            <a:ext cx="8229600" cy="4480560"/>
          </a:xfrm>
        </p:spPr>
        <p:txBody>
          <a:bodyPr/>
          <a:lstStyle/>
          <a:p>
            <a:pPr eaLnBrk="1" hangingPunct="1">
              <a:defRPr/>
            </a:pPr>
            <a:r>
              <a:rPr lang="en-US" sz="2800" dirty="0" smtClean="0"/>
              <a:t>Morning - BG 173 </a:t>
            </a:r>
            <a:endParaRPr lang="en-US" sz="2800" dirty="0"/>
          </a:p>
          <a:p>
            <a:pPr lvl="1" eaLnBrk="1" hangingPunct="1">
              <a:defRPr/>
            </a:pPr>
            <a:r>
              <a:rPr lang="en-US" sz="2400" dirty="0" smtClean="0"/>
              <a:t>Breakfast – slice cold pizza, ½ c. applesauce</a:t>
            </a:r>
          </a:p>
          <a:p>
            <a:pPr eaLnBrk="1" hangingPunct="1">
              <a:defRPr/>
            </a:pPr>
            <a:r>
              <a:rPr lang="en-US" sz="2800" dirty="0" smtClean="0"/>
              <a:t>Lunch BG 69  </a:t>
            </a:r>
            <a:endParaRPr lang="en-US" sz="2800" dirty="0"/>
          </a:p>
          <a:p>
            <a:pPr lvl="1" eaLnBrk="1" hangingPunct="1">
              <a:defRPr/>
            </a:pPr>
            <a:r>
              <a:rPr lang="en-US" sz="2400" dirty="0" smtClean="0"/>
              <a:t>Menu- ham sandwich, pear, diet 7-up, mini snickers bar. </a:t>
            </a:r>
          </a:p>
          <a:p>
            <a:pPr eaLnBrk="1" hangingPunct="1">
              <a:defRPr/>
            </a:pPr>
            <a:r>
              <a:rPr lang="en-US" sz="2800" dirty="0" smtClean="0"/>
              <a:t>2 hours after lunch, BG 148  - ran track</a:t>
            </a:r>
          </a:p>
          <a:p>
            <a:pPr eaLnBrk="1" hangingPunct="1">
              <a:defRPr/>
            </a:pPr>
            <a:r>
              <a:rPr lang="en-US" sz="2800" dirty="0" smtClean="0"/>
              <a:t>Before dinner - BG 98 </a:t>
            </a:r>
          </a:p>
          <a:p>
            <a:pPr lvl="1" eaLnBrk="1" hangingPunct="1">
              <a:defRPr/>
            </a:pPr>
            <a:r>
              <a:rPr lang="en-US" sz="2400" dirty="0" smtClean="0"/>
              <a:t>Cheeseburger, small fries, chocolate chip cookie</a:t>
            </a:r>
            <a:endParaRPr lang="en-US" sz="2400" dirty="0"/>
          </a:p>
          <a:p>
            <a:pPr eaLnBrk="1" hangingPunct="1">
              <a:defRPr/>
            </a:pPr>
            <a:r>
              <a:rPr lang="en-US" sz="2800" dirty="0" smtClean="0"/>
              <a:t>At bedtime, BG 173</a:t>
            </a:r>
          </a:p>
        </p:txBody>
      </p:sp>
    </p:spTree>
    <p:custDataLst>
      <p:tags r:id="rId1"/>
    </p:custDataLst>
    <p:extLst>
      <p:ext uri="{BB962C8B-B14F-4D97-AF65-F5344CB8AC3E}">
        <p14:creationId xmlns:p14="http://schemas.microsoft.com/office/powerpoint/2010/main" val="348893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4306" name="Rectangle 2"/>
          <p:cNvSpPr>
            <a:spLocks noGrp="1" noChangeArrowheads="1"/>
          </p:cNvSpPr>
          <p:nvPr>
            <p:ph type="title"/>
          </p:nvPr>
        </p:nvSpPr>
        <p:spPr/>
        <p:txBody>
          <a:bodyPr/>
          <a:lstStyle/>
          <a:p>
            <a:pPr eaLnBrk="1" hangingPunct="1">
              <a:defRPr/>
            </a:pPr>
            <a:r>
              <a:rPr lang="en-US" dirty="0" smtClean="0"/>
              <a:t>How much Insulin Needed?</a:t>
            </a:r>
          </a:p>
        </p:txBody>
      </p:sp>
      <p:sp>
        <p:nvSpPr>
          <p:cNvPr id="1634307" name="Rectangle 3"/>
          <p:cNvSpPr>
            <a:spLocks noGrp="1" noChangeArrowheads="1"/>
          </p:cNvSpPr>
          <p:nvPr>
            <p:ph sz="quarter" idx="1"/>
          </p:nvPr>
        </p:nvSpPr>
        <p:spPr/>
        <p:txBody>
          <a:bodyPr>
            <a:normAutofit lnSpcReduction="10000"/>
          </a:bodyPr>
          <a:lstStyle/>
          <a:p>
            <a:pPr eaLnBrk="1" hangingPunct="1">
              <a:defRPr/>
            </a:pPr>
            <a:r>
              <a:rPr lang="en-US" sz="2800" dirty="0" smtClean="0"/>
              <a:t>Morning - BG 173 </a:t>
            </a:r>
            <a:endParaRPr lang="en-US" sz="2800" dirty="0"/>
          </a:p>
          <a:p>
            <a:pPr lvl="1" eaLnBrk="1" hangingPunct="1">
              <a:defRPr/>
            </a:pPr>
            <a:r>
              <a:rPr lang="en-US" sz="2400" dirty="0" smtClean="0"/>
              <a:t>Breakfast – slice cold pizza, ½ c. applesauce</a:t>
            </a:r>
          </a:p>
          <a:p>
            <a:pPr lvl="1" eaLnBrk="1" hangingPunct="1">
              <a:defRPr/>
            </a:pPr>
            <a:r>
              <a:rPr lang="en-US" sz="2400" dirty="0" smtClean="0">
                <a:solidFill>
                  <a:schemeClr val="tx2">
                    <a:lumMod val="75000"/>
                  </a:schemeClr>
                </a:solidFill>
              </a:rPr>
              <a:t>45 </a:t>
            </a:r>
            <a:r>
              <a:rPr lang="en-US" sz="2400" dirty="0" err="1" smtClean="0">
                <a:solidFill>
                  <a:schemeClr val="tx2">
                    <a:lumMod val="75000"/>
                  </a:schemeClr>
                </a:solidFill>
              </a:rPr>
              <a:t>gms</a:t>
            </a:r>
            <a:r>
              <a:rPr lang="en-US" sz="2400" dirty="0" smtClean="0">
                <a:solidFill>
                  <a:schemeClr val="tx2">
                    <a:lumMod val="75000"/>
                  </a:schemeClr>
                </a:solidFill>
              </a:rPr>
              <a:t> = 3 units   1 unit for hyper  total = 4 units</a:t>
            </a:r>
          </a:p>
          <a:p>
            <a:pPr eaLnBrk="1" hangingPunct="1">
              <a:defRPr/>
            </a:pPr>
            <a:r>
              <a:rPr lang="en-US" sz="2800" dirty="0" smtClean="0"/>
              <a:t>Lunch BG 69  </a:t>
            </a:r>
            <a:endParaRPr lang="en-US" sz="2800" dirty="0"/>
          </a:p>
          <a:p>
            <a:pPr lvl="1" eaLnBrk="1" hangingPunct="1">
              <a:defRPr/>
            </a:pPr>
            <a:r>
              <a:rPr lang="en-US" sz="2400" dirty="0" smtClean="0"/>
              <a:t>Menu- ham sandwich, pear, diet 7-up, mini snickers </a:t>
            </a:r>
            <a:endParaRPr lang="en-US" sz="2400" dirty="0"/>
          </a:p>
          <a:p>
            <a:pPr lvl="1" eaLnBrk="1" hangingPunct="1">
              <a:defRPr/>
            </a:pPr>
            <a:r>
              <a:rPr lang="en-US" sz="2400" dirty="0" smtClean="0">
                <a:solidFill>
                  <a:schemeClr val="tx2">
                    <a:lumMod val="75000"/>
                  </a:schemeClr>
                </a:solidFill>
              </a:rPr>
              <a:t>60 </a:t>
            </a:r>
            <a:r>
              <a:rPr lang="en-US" sz="2400" dirty="0" err="1" smtClean="0">
                <a:solidFill>
                  <a:schemeClr val="tx2">
                    <a:lumMod val="75000"/>
                  </a:schemeClr>
                </a:solidFill>
              </a:rPr>
              <a:t>gms</a:t>
            </a:r>
            <a:r>
              <a:rPr lang="en-US" sz="2400" dirty="0">
                <a:solidFill>
                  <a:schemeClr val="tx2">
                    <a:lumMod val="75000"/>
                  </a:schemeClr>
                </a:solidFill>
              </a:rPr>
              <a:t> </a:t>
            </a:r>
            <a:r>
              <a:rPr lang="en-US" sz="2400" dirty="0" smtClean="0">
                <a:solidFill>
                  <a:schemeClr val="tx2">
                    <a:lumMod val="75000"/>
                  </a:schemeClr>
                </a:solidFill>
              </a:rPr>
              <a:t>= 4 units  -1 unit since &lt; 70  total = 3 units</a:t>
            </a:r>
          </a:p>
          <a:p>
            <a:pPr eaLnBrk="1" hangingPunct="1">
              <a:defRPr/>
            </a:pPr>
            <a:r>
              <a:rPr lang="en-US" sz="2800" dirty="0" smtClean="0"/>
              <a:t>2 hours after lunch, BG 148 – ran track</a:t>
            </a:r>
          </a:p>
          <a:p>
            <a:pPr eaLnBrk="1" hangingPunct="1">
              <a:defRPr/>
            </a:pPr>
            <a:r>
              <a:rPr lang="en-US" sz="2800" dirty="0" smtClean="0"/>
              <a:t>Before dinner - BG 98 </a:t>
            </a:r>
          </a:p>
          <a:p>
            <a:pPr lvl="1" eaLnBrk="1" hangingPunct="1">
              <a:defRPr/>
            </a:pPr>
            <a:r>
              <a:rPr lang="en-US" sz="2400" dirty="0" smtClean="0"/>
              <a:t>Cheeseburger, small fries, chocolate chip cookie</a:t>
            </a:r>
          </a:p>
          <a:p>
            <a:pPr lvl="1" eaLnBrk="1" hangingPunct="1">
              <a:defRPr/>
            </a:pPr>
            <a:r>
              <a:rPr lang="en-US" sz="2400" dirty="0" smtClean="0">
                <a:solidFill>
                  <a:schemeClr val="tx2">
                    <a:lumMod val="75000"/>
                  </a:schemeClr>
                </a:solidFill>
              </a:rPr>
              <a:t>75 </a:t>
            </a:r>
            <a:r>
              <a:rPr lang="en-US" sz="2400" dirty="0" err="1" smtClean="0">
                <a:solidFill>
                  <a:schemeClr val="tx2">
                    <a:lumMod val="75000"/>
                  </a:schemeClr>
                </a:solidFill>
              </a:rPr>
              <a:t>gms</a:t>
            </a:r>
            <a:r>
              <a:rPr lang="en-US" sz="2400" dirty="0" smtClean="0">
                <a:solidFill>
                  <a:schemeClr val="tx2">
                    <a:lumMod val="75000"/>
                  </a:schemeClr>
                </a:solidFill>
              </a:rPr>
              <a:t> = 5 units  0 units for hyper</a:t>
            </a:r>
            <a:endParaRPr lang="en-US" sz="2400" dirty="0"/>
          </a:p>
          <a:p>
            <a:pPr eaLnBrk="1" hangingPunct="1">
              <a:defRPr/>
            </a:pPr>
            <a:r>
              <a:rPr lang="en-US" sz="2800" dirty="0" smtClean="0"/>
              <a:t>At bedtime, BG 173 – </a:t>
            </a:r>
            <a:r>
              <a:rPr lang="en-US" sz="2800" dirty="0" smtClean="0">
                <a:solidFill>
                  <a:schemeClr val="tx2">
                    <a:lumMod val="75000"/>
                  </a:schemeClr>
                </a:solidFill>
              </a:rPr>
              <a:t>15 unit Lantus</a:t>
            </a:r>
          </a:p>
        </p:txBody>
      </p:sp>
    </p:spTree>
    <p:custDataLst>
      <p:tags r:id="rId1"/>
    </p:custDataLst>
    <p:extLst>
      <p:ext uri="{BB962C8B-B14F-4D97-AF65-F5344CB8AC3E}">
        <p14:creationId xmlns:p14="http://schemas.microsoft.com/office/powerpoint/2010/main" val="3490356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02" name="Rectangle 2"/>
          <p:cNvSpPr>
            <a:spLocks noGrp="1" noChangeArrowheads="1"/>
          </p:cNvSpPr>
          <p:nvPr>
            <p:ph type="title"/>
          </p:nvPr>
        </p:nvSpPr>
        <p:spPr>
          <a:xfrm>
            <a:off x="533400" y="457200"/>
            <a:ext cx="8305800" cy="1219200"/>
          </a:xfrm>
        </p:spPr>
        <p:txBody>
          <a:bodyPr>
            <a:normAutofit fontScale="90000"/>
          </a:bodyPr>
          <a:lstStyle/>
          <a:p>
            <a:pPr eaLnBrk="1" hangingPunct="1">
              <a:defRPr/>
            </a:pPr>
            <a:r>
              <a:rPr lang="en-US" sz="4000" dirty="0" smtClean="0"/>
              <a:t>Cindy, 60kg, </a:t>
            </a:r>
            <a:r>
              <a:rPr lang="en-US" sz="4000" dirty="0" err="1" smtClean="0"/>
              <a:t>Carb</a:t>
            </a:r>
            <a:r>
              <a:rPr lang="en-US" sz="4000" dirty="0" smtClean="0"/>
              <a:t> (1u/15gms) Target 120 pre meal, Hyper 1 for 55</a:t>
            </a:r>
          </a:p>
        </p:txBody>
      </p:sp>
      <p:graphicFrame>
        <p:nvGraphicFramePr>
          <p:cNvPr id="62467" name="Object 3"/>
          <p:cNvGraphicFramePr>
            <a:graphicFrameLocks noGrp="1" noChangeAspect="1"/>
          </p:cNvGraphicFramePr>
          <p:nvPr>
            <p:ph type="tbl" idx="1"/>
            <p:extLst/>
          </p:nvPr>
        </p:nvGraphicFramePr>
        <p:xfrm>
          <a:off x="304800" y="1828800"/>
          <a:ext cx="8678863" cy="5961063"/>
        </p:xfrm>
        <a:graphic>
          <a:graphicData uri="http://schemas.openxmlformats.org/presentationml/2006/ole">
            <mc:AlternateContent xmlns:mc="http://schemas.openxmlformats.org/markup-compatibility/2006">
              <mc:Choice xmlns:v="urn:schemas-microsoft-com:vml" Requires="v">
                <p:oleObj spid="_x0000_s63551" name="Document" r:id="rId6" imgW="7983478" imgH="5365920" progId="Word.Document.8">
                  <p:embed/>
                </p:oleObj>
              </mc:Choice>
              <mc:Fallback>
                <p:oleObj name="Document" r:id="rId6" imgW="7983478" imgH="5365920" progId="Word.Document.8">
                  <p:embed/>
                  <p:pic>
                    <p:nvPicPr>
                      <p:cNvPr id="0" name=""/>
                      <p:cNvPicPr>
                        <a:picLocks noChangeAspect="1" noChangeArrowheads="1"/>
                      </p:cNvPicPr>
                      <p:nvPr/>
                    </p:nvPicPr>
                    <p:blipFill>
                      <a:blip r:embed="rId7"/>
                      <a:srcRect/>
                      <a:stretch>
                        <a:fillRect/>
                      </a:stretch>
                    </p:blipFill>
                    <p:spPr bwMode="auto">
                      <a:xfrm>
                        <a:off x="304800" y="1828800"/>
                        <a:ext cx="8678863" cy="5961063"/>
                      </a:xfrm>
                      <a:prstGeom prst="rect">
                        <a:avLst/>
                      </a:prstGeom>
                      <a:noFill/>
                      <a:ln>
                        <a:noFill/>
                      </a:ln>
                    </p:spPr>
                  </p:pic>
                </p:oleObj>
              </mc:Fallback>
            </mc:AlternateContent>
          </a:graphicData>
        </a:graphic>
      </p:graphicFrame>
    </p:spTree>
    <p:custDataLst>
      <p:tags r:id="rId2"/>
    </p:custDataLst>
    <p:extLst>
      <p:ext uri="{BB962C8B-B14F-4D97-AF65-F5344CB8AC3E}">
        <p14:creationId xmlns:p14="http://schemas.microsoft.com/office/powerpoint/2010/main" val="97856057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smtClean="0"/>
              <a:t>Miracle of Insulin</a:t>
            </a:r>
            <a:endParaRPr lang="en-US" sz="5400" dirty="0"/>
          </a:p>
        </p:txBody>
      </p:sp>
    </p:spTree>
    <p:custDataLst>
      <p:tags r:id="rId1"/>
    </p:custDataLst>
    <p:extLst>
      <p:ext uri="{BB962C8B-B14F-4D97-AF65-F5344CB8AC3E}">
        <p14:creationId xmlns:p14="http://schemas.microsoft.com/office/powerpoint/2010/main" val="32996943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Insulin Teaching Keys</a:t>
            </a:r>
            <a:endParaRPr lang="en-US" dirty="0"/>
          </a:p>
        </p:txBody>
      </p:sp>
      <p:sp>
        <p:nvSpPr>
          <p:cNvPr id="1419267" name="Rectangle 3"/>
          <p:cNvSpPr>
            <a:spLocks noGrp="1" noChangeArrowheads="1"/>
          </p:cNvSpPr>
          <p:nvPr>
            <p:ph sz="quarter" idx="1"/>
          </p:nvPr>
        </p:nvSpPr>
        <p:spPr>
          <a:xfrm>
            <a:off x="457200" y="1524000"/>
            <a:ext cx="4041648" cy="4632960"/>
          </a:xfrm>
        </p:spPr>
        <p:txBody>
          <a:bodyPr lIns="90488" tIns="44450" rIns="90488" bIns="44450">
            <a:normAutofit/>
          </a:bodyPr>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a:t>
            </a:r>
            <a:r>
              <a:rPr lang="en-US" sz="2400" dirty="0" smtClean="0"/>
              <a:t>refrigerator</a:t>
            </a:r>
          </a:p>
          <a:p>
            <a:pPr eaLnBrk="1" hangingPunct="1">
              <a:defRPr/>
            </a:pPr>
            <a:r>
              <a:rPr lang="en-US" sz="2400" dirty="0" smtClean="0"/>
              <a:t>Look for hyper</a:t>
            </a:r>
            <a:endParaRPr lang="en-US" sz="2400" dirty="0"/>
          </a:p>
          <a:p>
            <a:pPr eaLnBrk="1" hangingPunct="1">
              <a:defRPr/>
            </a:pPr>
            <a:endParaRPr lang="en-US" sz="2400" dirty="0" smtClean="0"/>
          </a:p>
        </p:txBody>
      </p:sp>
      <p:sp>
        <p:nvSpPr>
          <p:cNvPr id="1419268" name="Rectangle 4"/>
          <p:cNvSpPr>
            <a:spLocks noGrp="1" noChangeArrowheads="1"/>
          </p:cNvSpPr>
          <p:nvPr>
            <p:ph sz="quarter" idx="2"/>
          </p:nvPr>
        </p:nvSpPr>
        <p:spPr>
          <a:xfrm>
            <a:off x="4632198" y="1524000"/>
            <a:ext cx="4041648" cy="4629912"/>
          </a:xfrm>
        </p:spPr>
        <p:txBody>
          <a:bodyPr lIns="90488" tIns="44450" rIns="90488" bIns="44450">
            <a:normAutofit/>
          </a:bodyPr>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Tree>
    <p:custDataLst>
      <p:tags r:id="rId1"/>
    </p:custDataLst>
    <p:extLst>
      <p:ext uri="{BB962C8B-B14F-4D97-AF65-F5344CB8AC3E}">
        <p14:creationId xmlns:p14="http://schemas.microsoft.com/office/powerpoint/2010/main" val="35379417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idx="1"/>
          </p:nvPr>
        </p:nvSpPr>
        <p:spPr>
          <a:xfrm>
            <a:off x="4191000" y="1295400"/>
            <a:ext cx="4114800" cy="5257800"/>
          </a:xfrm>
        </p:spPr>
        <p:txBody>
          <a:bodyPr>
            <a:normAutofit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4"/>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8"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02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219200"/>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277300"/>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381000"/>
            <a:ext cx="8229600" cy="1524000"/>
          </a:xfrm>
        </p:spPr>
        <p:txBody>
          <a:bodyPr>
            <a:normAutofit fontScale="90000"/>
          </a:bodyPr>
          <a:lstStyle/>
          <a:p>
            <a:pPr algn="l" eaLnBrk="1" hangingPunct="1"/>
            <a:r>
              <a:rPr lang="en-US" sz="3200" b="1" dirty="0" smtClean="0">
                <a:solidFill>
                  <a:schemeClr val="bg1"/>
                </a:solidFill>
              </a:rPr>
              <a:t/>
            </a:r>
            <a:br>
              <a:rPr lang="en-US" sz="3200" b="1" dirty="0" smtClean="0">
                <a:solidFill>
                  <a:schemeClr val="bg1"/>
                </a:solidFill>
              </a:rPr>
            </a:br>
            <a:r>
              <a:rPr lang="en-US" sz="4900" b="1" dirty="0" smtClean="0"/>
              <a:t>“</a:t>
            </a:r>
            <a:r>
              <a:rPr lang="en-US" sz="4900" b="1" dirty="0" err="1" smtClean="0"/>
              <a:t>DiaBingo</a:t>
            </a:r>
            <a:r>
              <a:rPr lang="en-US" sz="4900" b="1" dirty="0" smtClean="0"/>
              <a:t>”</a:t>
            </a:r>
            <a:br>
              <a:rPr lang="en-US" sz="4900" b="1" dirty="0" smtClean="0"/>
            </a:br>
            <a:r>
              <a:rPr lang="en-US" sz="4900" b="1" dirty="0" smtClean="0"/>
              <a:t>Shout out Right Answer</a:t>
            </a:r>
          </a:p>
        </p:txBody>
      </p:sp>
      <p:pic>
        <p:nvPicPr>
          <p:cNvPr id="15053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2139462"/>
            <a:ext cx="5181600" cy="4034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677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539" name="Rectangle 1027"/>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369278" y="23446"/>
            <a:ext cx="8610600" cy="6278642"/>
          </a:xfrm>
          <a:prstGeom prst="rect">
            <a:avLst/>
          </a:prstGeom>
          <a:noFill/>
          <a:ln w="12700">
            <a:noFill/>
            <a:miter lim="800000"/>
            <a:headEnd/>
            <a:tailEnd/>
          </a:ln>
          <a:effectLst/>
        </p:spPr>
        <p:txBody>
          <a:bodyPr>
            <a:spAutoFit/>
          </a:bodyPr>
          <a:lstStyle/>
          <a:p>
            <a:pPr eaLnBrk="0" hangingPunct="0">
              <a:spcBef>
                <a:spcPct val="50000"/>
              </a:spcBef>
              <a:defRPr/>
            </a:pPr>
            <a:r>
              <a:rPr lang="en-US" sz="2400" b="1" dirty="0">
                <a:effectLst>
                  <a:outerShdw blurRad="38100" dist="38100" dir="2700000" algn="tl">
                    <a:srgbClr val="000000"/>
                  </a:outerShdw>
                </a:effectLst>
                <a:latin typeface="Arial" pitchFamily="34" charset="0"/>
              </a:rPr>
              <a:t>I</a:t>
            </a:r>
            <a:r>
              <a:rPr lang="en-US" sz="2400" dirty="0">
                <a:effectLst>
                  <a:outerShdw blurRad="38100" dist="38100" dir="2700000" algn="tl">
                    <a:srgbClr val="000000"/>
                  </a:outerShdw>
                </a:effectLst>
                <a:latin typeface="Arial" pitchFamily="34" charset="0"/>
              </a:rPr>
              <a:t> </a:t>
            </a:r>
            <a:r>
              <a:rPr lang="en-US" sz="2400" dirty="0">
                <a:latin typeface="Arial" pitchFamily="34" charset="0"/>
              </a:rPr>
              <a:t>Injected hormone that is an analog of amylin			</a:t>
            </a:r>
          </a:p>
          <a:p>
            <a:pPr eaLnBrk="0" hangingPunct="0">
              <a:defRPr/>
            </a:pPr>
            <a:r>
              <a:rPr lang="en-US" sz="2400" b="1" dirty="0">
                <a:latin typeface="Arial" pitchFamily="34" charset="0"/>
              </a:rPr>
              <a:t>I</a:t>
            </a:r>
            <a:r>
              <a:rPr lang="en-US" sz="2400" dirty="0">
                <a:latin typeface="Arial" pitchFamily="34" charset="0"/>
              </a:rPr>
              <a:t> </a:t>
            </a:r>
            <a:r>
              <a:rPr lang="en-US" sz="2400" dirty="0" err="1">
                <a:latin typeface="Arial" pitchFamily="34" charset="0"/>
              </a:rPr>
              <a:t>Glargine</a:t>
            </a:r>
            <a:r>
              <a:rPr lang="en-US" sz="2400" dirty="0">
                <a:latin typeface="Arial" pitchFamily="34" charset="0"/>
              </a:rPr>
              <a:t>, </a:t>
            </a:r>
            <a:r>
              <a:rPr lang="en-US" sz="2400" dirty="0" err="1">
                <a:latin typeface="Arial" pitchFamily="34" charset="0"/>
              </a:rPr>
              <a:t>Detemir</a:t>
            </a:r>
            <a:r>
              <a:rPr lang="en-US" sz="2400" dirty="0">
                <a:latin typeface="Arial" pitchFamily="34" charset="0"/>
              </a:rPr>
              <a:t>, NPH are types of </a:t>
            </a:r>
          </a:p>
          <a:p>
            <a:pPr eaLnBrk="0" hangingPunct="0">
              <a:spcBef>
                <a:spcPct val="50000"/>
              </a:spcBef>
              <a:defRPr/>
            </a:pPr>
            <a:r>
              <a:rPr lang="en-US" sz="2400" b="1" dirty="0">
                <a:latin typeface="Arial" pitchFamily="34" charset="0"/>
              </a:rPr>
              <a:t>I</a:t>
            </a:r>
            <a:r>
              <a:rPr lang="en-US" sz="2400" dirty="0">
                <a:latin typeface="Arial" pitchFamily="34" charset="0"/>
              </a:rPr>
              <a:t> Breakdown of glycogen into glucose				</a:t>
            </a:r>
          </a:p>
          <a:p>
            <a:pPr eaLnBrk="0" hangingPunct="0">
              <a:spcBef>
                <a:spcPct val="50000"/>
              </a:spcBef>
              <a:defRPr/>
            </a:pPr>
            <a:r>
              <a:rPr lang="en-US" sz="2400" b="1" dirty="0">
                <a:latin typeface="Arial" pitchFamily="34" charset="0"/>
              </a:rPr>
              <a:t>I</a:t>
            </a:r>
            <a:r>
              <a:rPr lang="en-US" sz="2400" dirty="0">
                <a:latin typeface="Arial" pitchFamily="34" charset="0"/>
              </a:rPr>
              <a:t> Anabolic hormone						</a:t>
            </a:r>
          </a:p>
          <a:p>
            <a:pPr eaLnBrk="0" hangingPunct="0">
              <a:spcBef>
                <a:spcPct val="50000"/>
              </a:spcBef>
              <a:defRPr/>
            </a:pPr>
            <a:r>
              <a:rPr lang="en-US" sz="2400" b="1" dirty="0">
                <a:latin typeface="Arial" pitchFamily="34" charset="0"/>
              </a:rPr>
              <a:t>I</a:t>
            </a:r>
            <a:r>
              <a:rPr lang="en-US" sz="2400" dirty="0">
                <a:latin typeface="Arial" pitchFamily="34" charset="0"/>
              </a:rPr>
              <a:t> Insulin is released when glucose levels are low		</a:t>
            </a:r>
          </a:p>
          <a:p>
            <a:pPr eaLnBrk="0" hangingPunct="0">
              <a:spcBef>
                <a:spcPct val="50000"/>
              </a:spcBef>
              <a:defRPr/>
            </a:pPr>
            <a:r>
              <a:rPr lang="en-US" sz="2400" b="1" dirty="0">
                <a:latin typeface="Arial" pitchFamily="34" charset="0"/>
              </a:rPr>
              <a:t>I</a:t>
            </a:r>
            <a:r>
              <a:rPr lang="en-US" sz="2400" dirty="0">
                <a:latin typeface="Arial" pitchFamily="34" charset="0"/>
              </a:rPr>
              <a:t> Once opened, insulin vials are good for one _____		</a:t>
            </a:r>
          </a:p>
          <a:p>
            <a:pPr eaLnBrk="0" hangingPunct="0">
              <a:spcBef>
                <a:spcPct val="50000"/>
              </a:spcBef>
              <a:defRPr/>
            </a:pPr>
            <a:r>
              <a:rPr lang="en-US" sz="2400" b="1" dirty="0">
                <a:latin typeface="Arial" pitchFamily="34" charset="0"/>
              </a:rPr>
              <a:t>I </a:t>
            </a:r>
            <a:r>
              <a:rPr lang="en-US" sz="2400" dirty="0">
                <a:latin typeface="Arial" pitchFamily="34" charset="0"/>
              </a:rPr>
              <a:t>Elevated post-prandial glucose indicate need for pre-</a:t>
            </a:r>
            <a:r>
              <a:rPr lang="en-US" sz="2400" dirty="0" err="1">
                <a:latin typeface="Arial" pitchFamily="34" charset="0"/>
              </a:rPr>
              <a:t>mea</a:t>
            </a:r>
            <a:r>
              <a:rPr lang="en-US" sz="2400" b="1" dirty="0" err="1">
                <a:latin typeface="Arial" pitchFamily="34" charset="0"/>
              </a:rPr>
              <a:t>I</a:t>
            </a:r>
            <a:endParaRPr lang="en-US" sz="2400" b="1" dirty="0">
              <a:latin typeface="Arial" pitchFamily="34" charset="0"/>
            </a:endParaRPr>
          </a:p>
          <a:p>
            <a:pPr eaLnBrk="0" hangingPunct="0">
              <a:spcBef>
                <a:spcPct val="50000"/>
              </a:spcBef>
              <a:defRPr/>
            </a:pPr>
            <a:r>
              <a:rPr lang="en-US" sz="2400" b="1" dirty="0">
                <a:latin typeface="Arial" pitchFamily="34" charset="0"/>
              </a:rPr>
              <a:t>I </a:t>
            </a:r>
            <a:r>
              <a:rPr lang="en-US" sz="2400" dirty="0">
                <a:latin typeface="Arial" pitchFamily="34" charset="0"/>
              </a:rPr>
              <a:t>Epinephrine increases insulin resistance		</a:t>
            </a:r>
          </a:p>
          <a:p>
            <a:pPr eaLnBrk="0" hangingPunct="0">
              <a:spcBef>
                <a:spcPct val="50000"/>
              </a:spcBef>
              <a:defRPr/>
            </a:pPr>
            <a:r>
              <a:rPr lang="en-US" sz="2400" b="1" dirty="0">
                <a:latin typeface="Arial" pitchFamily="34" charset="0"/>
              </a:rPr>
              <a:t>I </a:t>
            </a:r>
            <a:r>
              <a:rPr lang="en-US" sz="2400" dirty="0">
                <a:latin typeface="Arial" pitchFamily="34" charset="0"/>
              </a:rPr>
              <a:t>Creation of glucose from amino acids and lactate		 </a:t>
            </a:r>
          </a:p>
          <a:p>
            <a:pPr eaLnBrk="0" hangingPunct="0">
              <a:spcBef>
                <a:spcPct val="50000"/>
              </a:spcBef>
              <a:defRPr/>
            </a:pPr>
            <a:r>
              <a:rPr lang="en-US" sz="2400" b="1" dirty="0">
                <a:latin typeface="Arial" pitchFamily="34" charset="0"/>
              </a:rPr>
              <a:t>I </a:t>
            </a:r>
            <a:r>
              <a:rPr lang="en-US" sz="2400" dirty="0">
                <a:latin typeface="Arial" pitchFamily="34" charset="0"/>
              </a:rPr>
              <a:t>Decreasing renal function for people on insulin can cause	</a:t>
            </a:r>
          </a:p>
          <a:p>
            <a:pPr eaLnBrk="0" hangingPunct="0">
              <a:spcBef>
                <a:spcPct val="50000"/>
              </a:spcBef>
              <a:defRPr/>
            </a:pPr>
            <a:r>
              <a:rPr lang="da-DK" sz="2400" b="1" dirty="0">
                <a:latin typeface="Arial" pitchFamily="34" charset="0"/>
              </a:rPr>
              <a:t>I </a:t>
            </a:r>
            <a:r>
              <a:rPr lang="da-DK" sz="2400" dirty="0">
                <a:latin typeface="Arial" pitchFamily="34" charset="0"/>
              </a:rPr>
              <a:t>Bolus insulins							 </a:t>
            </a:r>
          </a:p>
          <a:p>
            <a:pPr eaLnBrk="0" hangingPunct="0">
              <a:spcBef>
                <a:spcPct val="25000"/>
              </a:spcBef>
              <a:defRPr/>
            </a:pPr>
            <a:r>
              <a:rPr lang="en-US" sz="2400" b="1" dirty="0">
                <a:latin typeface="Arial" pitchFamily="34" charset="0"/>
              </a:rPr>
              <a:t>I</a:t>
            </a:r>
            <a:r>
              <a:rPr lang="en-US" sz="2400" dirty="0">
                <a:latin typeface="Arial" pitchFamily="34" charset="0"/>
              </a:rPr>
              <a:t> A hormone that increases blood glucose </a:t>
            </a:r>
            <a:r>
              <a:rPr lang="en-US" sz="24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282517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Providing Diabetes Care	</a:t>
            </a:r>
            <a:endParaRPr lang="en-US" dirty="0"/>
          </a:p>
        </p:txBody>
      </p:sp>
      <p:sp>
        <p:nvSpPr>
          <p:cNvPr id="3" name="Content Placeholder 2"/>
          <p:cNvSpPr>
            <a:spLocks noGrp="1"/>
          </p:cNvSpPr>
          <p:nvPr>
            <p:ph sz="quarter" idx="1"/>
          </p:nvPr>
        </p:nvSpPr>
        <p:spPr>
          <a:xfrm>
            <a:off x="457200" y="1219200"/>
            <a:ext cx="5715000" cy="4937760"/>
          </a:xfrm>
        </p:spPr>
        <p:txBody>
          <a:bodyPr/>
          <a:lstStyle/>
          <a:p>
            <a:r>
              <a:rPr lang="en-US" dirty="0" smtClean="0"/>
              <a:t>Setting up successful delivery systems</a:t>
            </a:r>
          </a:p>
          <a:p>
            <a:r>
              <a:rPr lang="en-US" dirty="0" smtClean="0"/>
              <a:t>Assessing the unique needs of each individual</a:t>
            </a:r>
          </a:p>
          <a:p>
            <a:r>
              <a:rPr lang="en-US" dirty="0" smtClean="0"/>
              <a:t>Supporting diabetes self-care</a:t>
            </a:r>
          </a:p>
        </p:txBody>
      </p:sp>
      <p:pic>
        <p:nvPicPr>
          <p:cNvPr id="5" name="Picture 4"/>
          <p:cNvPicPr>
            <a:picLocks noChangeAspect="1"/>
          </p:cNvPicPr>
          <p:nvPr/>
        </p:nvPicPr>
        <p:blipFill>
          <a:blip r:embed="rId3"/>
          <a:stretch>
            <a:fillRect/>
          </a:stretch>
        </p:blipFill>
        <p:spPr>
          <a:xfrm>
            <a:off x="6400800" y="1371600"/>
            <a:ext cx="2215376" cy="2438400"/>
          </a:xfrm>
          <a:prstGeom prst="rect">
            <a:avLst/>
          </a:prstGeom>
        </p:spPr>
      </p:pic>
    </p:spTree>
    <p:custDataLst>
      <p:tags r:id="rId1"/>
    </p:custDataLst>
    <p:extLst>
      <p:ext uri="{BB962C8B-B14F-4D97-AF65-F5344CB8AC3E}">
        <p14:creationId xmlns:p14="http://schemas.microsoft.com/office/powerpoint/2010/main" val="323103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Change the Care System – Focus on Quality of Care delivered</a:t>
            </a:r>
            <a:endParaRPr lang="en-US" sz="3200" dirty="0"/>
          </a:p>
        </p:txBody>
      </p:sp>
      <p:sp>
        <p:nvSpPr>
          <p:cNvPr id="3" name="Content Placeholder 2"/>
          <p:cNvSpPr>
            <a:spLocks noGrp="1"/>
          </p:cNvSpPr>
          <p:nvPr>
            <p:ph sz="quarter" idx="1"/>
          </p:nvPr>
        </p:nvSpPr>
        <p:spPr>
          <a:xfrm>
            <a:off x="152400" y="1143000"/>
            <a:ext cx="5029200" cy="5285874"/>
          </a:xfrm>
        </p:spPr>
        <p:txBody>
          <a:bodyPr>
            <a:normAutofit lnSpcReduction="10000"/>
          </a:bodyPr>
          <a:lstStyle/>
          <a:p>
            <a:pPr lvl="1"/>
            <a:r>
              <a:rPr lang="en-US" sz="3200" dirty="0"/>
              <a:t>O</a:t>
            </a:r>
            <a:r>
              <a:rPr lang="en-US" sz="3200" dirty="0" smtClean="0"/>
              <a:t>ptimal diabetes management requires:</a:t>
            </a:r>
          </a:p>
          <a:p>
            <a:pPr lvl="2"/>
            <a:r>
              <a:rPr lang="en-US" sz="2800" dirty="0" smtClean="0"/>
              <a:t> organized, systematic approach</a:t>
            </a:r>
          </a:p>
          <a:p>
            <a:pPr lvl="2"/>
            <a:r>
              <a:rPr lang="en-US" sz="2800" dirty="0" smtClean="0"/>
              <a:t>involvement of a coordinated team of dedicated health care professionals,</a:t>
            </a:r>
          </a:p>
          <a:p>
            <a:pPr lvl="2"/>
            <a:r>
              <a:rPr lang="en-US" sz="2800" dirty="0" smtClean="0"/>
              <a:t>working in an environment where patient centered high quality care is a priority.</a:t>
            </a:r>
          </a:p>
          <a:p>
            <a:pPr lvl="1"/>
            <a:endParaRPr lang="en-US" sz="3200"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234144"/>
            <a:ext cx="3810000" cy="2537756"/>
          </a:xfrm>
          <a:prstGeom prst="rect">
            <a:avLst/>
          </a:prstGeom>
        </p:spPr>
      </p:pic>
    </p:spTree>
    <p:custDataLst>
      <p:tags r:id="rId1"/>
    </p:custDataLst>
    <p:extLst>
      <p:ext uri="{BB962C8B-B14F-4D97-AF65-F5344CB8AC3E}">
        <p14:creationId xmlns:p14="http://schemas.microsoft.com/office/powerpoint/2010/main" val="83747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Change the Care System – Focus on Quality of Care delivered</a:t>
            </a:r>
            <a:endParaRPr lang="en-US" sz="3200" dirty="0"/>
          </a:p>
        </p:txBody>
      </p:sp>
      <p:sp>
        <p:nvSpPr>
          <p:cNvPr id="3" name="Content Placeholder 2"/>
          <p:cNvSpPr>
            <a:spLocks noGrp="1"/>
          </p:cNvSpPr>
          <p:nvPr>
            <p:ph sz="quarter" idx="1"/>
          </p:nvPr>
        </p:nvSpPr>
        <p:spPr/>
        <p:txBody>
          <a:bodyPr/>
          <a:lstStyle/>
          <a:p>
            <a:r>
              <a:rPr lang="en-US" dirty="0" smtClean="0"/>
              <a:t>Evidence based, interdisciplinary teams providing intensive disease management is the strategy that works best.</a:t>
            </a:r>
          </a:p>
          <a:p>
            <a:pPr lvl="1"/>
            <a:r>
              <a:rPr lang="en-US" dirty="0" smtClean="0"/>
              <a:t>Redesign health care process</a:t>
            </a:r>
          </a:p>
          <a:p>
            <a:pPr lvl="1"/>
            <a:r>
              <a:rPr lang="en-US" dirty="0" smtClean="0"/>
              <a:t>Electronic health record tools</a:t>
            </a:r>
          </a:p>
          <a:p>
            <a:pPr lvl="1"/>
            <a:r>
              <a:rPr lang="en-US" dirty="0" smtClean="0"/>
              <a:t>Activating and educating patients</a:t>
            </a:r>
          </a:p>
          <a:p>
            <a:pPr lvl="1"/>
            <a:r>
              <a:rPr lang="en-US" dirty="0" smtClean="0"/>
              <a:t>Remove financial barriers and reduce cost of care</a:t>
            </a:r>
          </a:p>
          <a:p>
            <a:pPr lvl="1"/>
            <a:r>
              <a:rPr lang="en-US" dirty="0" smtClean="0"/>
              <a:t>Public policy changes (</a:t>
            </a:r>
            <a:r>
              <a:rPr lang="en-US" dirty="0" err="1" smtClean="0"/>
              <a:t>ie</a:t>
            </a:r>
            <a:r>
              <a:rPr lang="en-US" dirty="0" smtClean="0"/>
              <a:t> soda tax)</a:t>
            </a:r>
          </a:p>
          <a:p>
            <a:pPr lvl="1"/>
            <a:r>
              <a:rPr lang="en-US" dirty="0" smtClean="0"/>
              <a:t>Community resources (low cost dental care, farmers market, recreation opportunities.</a:t>
            </a:r>
          </a:p>
          <a:p>
            <a:pPr lvl="1"/>
            <a:endParaRPr lang="en-US" dirty="0"/>
          </a:p>
        </p:txBody>
      </p:sp>
    </p:spTree>
    <p:custDataLst>
      <p:tags r:id="rId1"/>
    </p:custDataLst>
    <p:extLst>
      <p:ext uri="{BB962C8B-B14F-4D97-AF65-F5344CB8AC3E}">
        <p14:creationId xmlns:p14="http://schemas.microsoft.com/office/powerpoint/2010/main" val="348214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Care Concepts	- Tenants</a:t>
            </a:r>
            <a:endParaRPr lang="en-US" dirty="0"/>
          </a:p>
        </p:txBody>
      </p:sp>
      <p:sp>
        <p:nvSpPr>
          <p:cNvPr id="3" name="Content Placeholder 2"/>
          <p:cNvSpPr>
            <a:spLocks noGrp="1"/>
          </p:cNvSpPr>
          <p:nvPr>
            <p:ph sz="quarter" idx="1"/>
          </p:nvPr>
        </p:nvSpPr>
        <p:spPr/>
        <p:txBody>
          <a:bodyPr/>
          <a:lstStyle/>
          <a:p>
            <a:r>
              <a:rPr lang="en-US" dirty="0" smtClean="0"/>
              <a:t>Keep it patient centered</a:t>
            </a:r>
          </a:p>
          <a:p>
            <a:pPr lvl="1"/>
            <a:r>
              <a:rPr lang="en-US" dirty="0" smtClean="0"/>
              <a:t>Consider the individual</a:t>
            </a:r>
          </a:p>
          <a:p>
            <a:pPr lvl="1"/>
            <a:r>
              <a:rPr lang="en-US" dirty="0" smtClean="0"/>
              <a:t>Customize standard goals based on assessment</a:t>
            </a:r>
          </a:p>
          <a:p>
            <a:r>
              <a:rPr lang="en-US" dirty="0" smtClean="0"/>
              <a:t>Diabetes Across the lifespan</a:t>
            </a:r>
          </a:p>
          <a:p>
            <a:pPr lvl="1"/>
            <a:r>
              <a:rPr lang="en-US" dirty="0" smtClean="0"/>
              <a:t>We are getting diabetes earlier and living longer</a:t>
            </a:r>
          </a:p>
          <a:p>
            <a:pPr lvl="1"/>
            <a:r>
              <a:rPr lang="en-US" dirty="0" smtClean="0"/>
              <a:t>Promote coordinated care across lifespan</a:t>
            </a:r>
          </a:p>
          <a:p>
            <a:r>
              <a:rPr lang="en-US" dirty="0" smtClean="0"/>
              <a:t>Advocacy</a:t>
            </a:r>
          </a:p>
          <a:p>
            <a:pPr lvl="1"/>
            <a:r>
              <a:rPr lang="en-US" dirty="0" smtClean="0"/>
              <a:t>Active support and engagement</a:t>
            </a:r>
          </a:p>
          <a:p>
            <a:pPr lvl="1"/>
            <a:r>
              <a:rPr lang="en-US" dirty="0" smtClean="0"/>
              <a:t>Address social determinants and underlying causes of health disparities. Let your voice be heard.</a:t>
            </a:r>
          </a:p>
          <a:p>
            <a:endParaRPr lang="en-US" dirty="0" smtClean="0"/>
          </a:p>
          <a:p>
            <a:pPr lvl="1"/>
            <a:endParaRPr lang="en-US" dirty="0"/>
          </a:p>
        </p:txBody>
      </p:sp>
    </p:spTree>
    <p:custDataLst>
      <p:tags r:id="rId1"/>
    </p:custDataLst>
    <p:extLst>
      <p:ext uri="{BB962C8B-B14F-4D97-AF65-F5344CB8AC3E}">
        <p14:creationId xmlns:p14="http://schemas.microsoft.com/office/powerpoint/2010/main" val="371158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Barriers to Diabetes Care</a:t>
            </a:r>
            <a:endParaRPr lang="en-US" dirty="0"/>
          </a:p>
        </p:txBody>
      </p:sp>
      <p:sp>
        <p:nvSpPr>
          <p:cNvPr id="3" name="Content Placeholder 2"/>
          <p:cNvSpPr>
            <a:spLocks noGrp="1"/>
          </p:cNvSpPr>
          <p:nvPr>
            <p:ph sz="quarter" idx="1"/>
          </p:nvPr>
        </p:nvSpPr>
        <p:spPr>
          <a:xfrm>
            <a:off x="457200" y="1219200"/>
            <a:ext cx="4800600" cy="4937760"/>
          </a:xfrm>
        </p:spPr>
        <p:txBody>
          <a:bodyPr/>
          <a:lstStyle/>
          <a:p>
            <a:pPr lvl="1"/>
            <a:r>
              <a:rPr lang="en-US" sz="3200" dirty="0"/>
              <a:t>F</a:t>
            </a:r>
            <a:r>
              <a:rPr lang="en-US" sz="3200" dirty="0" smtClean="0"/>
              <a:t>ragmented health system</a:t>
            </a:r>
          </a:p>
          <a:p>
            <a:pPr lvl="1"/>
            <a:r>
              <a:rPr lang="en-US" sz="3200" dirty="0" smtClean="0"/>
              <a:t>Lack of electronic information sharing</a:t>
            </a:r>
          </a:p>
          <a:p>
            <a:pPr lvl="1"/>
            <a:r>
              <a:rPr lang="en-US" sz="3200" dirty="0" smtClean="0"/>
              <a:t>Duplication of services</a:t>
            </a:r>
          </a:p>
          <a:p>
            <a:pPr lvl="1"/>
            <a:r>
              <a:rPr lang="en-US" sz="3200" dirty="0" smtClean="0"/>
              <a:t>Poorly designed to deliver coordinated care for those with chronic diseases</a:t>
            </a:r>
          </a:p>
          <a:p>
            <a:pPr lvl="1"/>
            <a:endParaRPr lang="en-US" sz="3200" dirty="0"/>
          </a:p>
          <a:p>
            <a:pPr lvl="1"/>
            <a:endParaRPr lang="en-US" sz="2800"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371600"/>
            <a:ext cx="3143250" cy="3467100"/>
          </a:xfrm>
          <a:prstGeom prst="rect">
            <a:avLst/>
          </a:prstGeom>
        </p:spPr>
      </p:pic>
    </p:spTree>
    <p:custDataLst>
      <p:tags r:id="rId1"/>
    </p:custDataLst>
    <p:extLst>
      <p:ext uri="{BB962C8B-B14F-4D97-AF65-F5344CB8AC3E}">
        <p14:creationId xmlns:p14="http://schemas.microsoft.com/office/powerpoint/2010/main" val="14359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Chronic Care Model -  CCM</a:t>
            </a:r>
            <a:endParaRPr lang="en-US" dirty="0"/>
          </a:p>
        </p:txBody>
      </p:sp>
      <p:sp>
        <p:nvSpPr>
          <p:cNvPr id="7" name="Content Placeholder 6"/>
          <p:cNvSpPr>
            <a:spLocks noGrp="1"/>
          </p:cNvSpPr>
          <p:nvPr>
            <p:ph sz="quarter" idx="1"/>
          </p:nvPr>
        </p:nvSpPr>
        <p:spPr/>
        <p:txBody>
          <a:bodyPr/>
          <a:lstStyle/>
          <a:p>
            <a:r>
              <a:rPr lang="en-US" dirty="0" smtClean="0"/>
              <a:t>6 core elements for optimal diabetes care     </a:t>
            </a:r>
          </a:p>
          <a:p>
            <a:pPr lvl="1"/>
            <a:r>
              <a:rPr lang="en-US" dirty="0" smtClean="0"/>
              <a:t>Proactive (vs reactive) care delivery system.</a:t>
            </a:r>
          </a:p>
          <a:p>
            <a:pPr lvl="2"/>
            <a:r>
              <a:rPr lang="en-US" dirty="0" smtClean="0"/>
              <a:t>Planned visits coordinated through a team based approach</a:t>
            </a:r>
            <a:endParaRPr lang="en-US" dirty="0"/>
          </a:p>
          <a:p>
            <a:pPr lvl="1"/>
            <a:r>
              <a:rPr lang="en-US" dirty="0" smtClean="0"/>
              <a:t>Self Management support</a:t>
            </a:r>
          </a:p>
          <a:p>
            <a:pPr lvl="1"/>
            <a:r>
              <a:rPr lang="en-US" dirty="0" smtClean="0"/>
              <a:t>Decision support (basing care on evidence based guidelines)</a:t>
            </a:r>
          </a:p>
          <a:p>
            <a:pPr lvl="1"/>
            <a:r>
              <a:rPr lang="en-US" dirty="0" smtClean="0"/>
              <a:t>Clinical information systems (registries that provide patient specific and population based support to team)</a:t>
            </a:r>
          </a:p>
          <a:p>
            <a:pPr lvl="1"/>
            <a:r>
              <a:rPr lang="en-US" dirty="0" smtClean="0"/>
              <a:t>Community policies and resources to support healthy lifestyles</a:t>
            </a:r>
          </a:p>
          <a:p>
            <a:pPr lvl="1"/>
            <a:r>
              <a:rPr lang="en-US" dirty="0" smtClean="0"/>
              <a:t>Health systems that create a culture of quality</a:t>
            </a:r>
            <a:endParaRPr lang="en-US" dirty="0"/>
          </a:p>
        </p:txBody>
      </p:sp>
    </p:spTree>
    <p:custDataLst>
      <p:tags r:id="rId1"/>
    </p:custDataLst>
    <p:extLst>
      <p:ext uri="{BB962C8B-B14F-4D97-AF65-F5344CB8AC3E}">
        <p14:creationId xmlns:p14="http://schemas.microsoft.com/office/powerpoint/2010/main" val="102357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 question</a:t>
            </a:r>
            <a:endParaRPr lang="en-US" dirty="0"/>
          </a:p>
        </p:txBody>
      </p:sp>
      <p:sp>
        <p:nvSpPr>
          <p:cNvPr id="3" name="Content Placeholder 2"/>
          <p:cNvSpPr>
            <a:spLocks noGrp="1"/>
          </p:cNvSpPr>
          <p:nvPr>
            <p:ph sz="quarter" idx="1"/>
          </p:nvPr>
        </p:nvSpPr>
        <p:spPr/>
        <p:txBody>
          <a:bodyPr/>
          <a:lstStyle/>
          <a:p>
            <a:r>
              <a:rPr lang="en-US" dirty="0"/>
              <a:t>A patient tells you she doesn't want to start on insulin. What is your best response?</a:t>
            </a:r>
          </a:p>
          <a:p>
            <a:pPr marL="274320" lvl="1" indent="0">
              <a:buNone/>
            </a:pPr>
            <a:r>
              <a:rPr lang="en-US" dirty="0"/>
              <a:t>a</a:t>
            </a:r>
            <a:r>
              <a:rPr lang="en-US" sz="2800" dirty="0"/>
              <a:t>. The needles are so small, you won't feel a thing.</a:t>
            </a:r>
          </a:p>
          <a:p>
            <a:pPr marL="274320" lvl="1" indent="0">
              <a:buNone/>
            </a:pPr>
            <a:r>
              <a:rPr lang="en-US" sz="2800" dirty="0"/>
              <a:t>b. You might die if you don't take insulin.</a:t>
            </a:r>
          </a:p>
          <a:p>
            <a:pPr marL="274320" lvl="1" indent="0">
              <a:buNone/>
            </a:pPr>
            <a:r>
              <a:rPr lang="en-US" sz="2800" dirty="0"/>
              <a:t>c. Tell me why.</a:t>
            </a:r>
          </a:p>
          <a:p>
            <a:pPr marL="274320" lvl="1" indent="0">
              <a:buNone/>
            </a:pPr>
            <a:r>
              <a:rPr lang="en-US" sz="2800" dirty="0"/>
              <a:t>d. There is a doctors' order to start insulin.</a:t>
            </a:r>
          </a:p>
          <a:p>
            <a:pPr marL="274320" lvl="1" indent="0">
              <a:buNone/>
            </a:pPr>
            <a:r>
              <a:rPr lang="en-US" sz="2800" dirty="0"/>
              <a:t>e. Not sure</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4447268"/>
            <a:ext cx="1762327" cy="1747455"/>
          </a:xfrm>
          <a:prstGeom prst="rect">
            <a:avLst/>
          </a:prstGeom>
        </p:spPr>
      </p:pic>
    </p:spTree>
    <p:custDataLst>
      <p:tags r:id="rId1"/>
    </p:custDataLst>
    <p:extLst>
      <p:ext uri="{BB962C8B-B14F-4D97-AF65-F5344CB8AC3E}">
        <p14:creationId xmlns:p14="http://schemas.microsoft.com/office/powerpoint/2010/main" val="4188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Redefining Roles and Building Teams</a:t>
            </a:r>
            <a:endParaRPr lang="en-US" dirty="0"/>
          </a:p>
        </p:txBody>
      </p:sp>
      <p:sp>
        <p:nvSpPr>
          <p:cNvPr id="3" name="Content Placeholder 2"/>
          <p:cNvSpPr>
            <a:spLocks noGrp="1"/>
          </p:cNvSpPr>
          <p:nvPr>
            <p:ph sz="quarter" idx="1"/>
          </p:nvPr>
        </p:nvSpPr>
        <p:spPr>
          <a:xfrm>
            <a:off x="457200" y="1219200"/>
            <a:ext cx="5105400" cy="4937760"/>
          </a:xfrm>
        </p:spPr>
        <p:txBody>
          <a:bodyPr>
            <a:normAutofit lnSpcReduction="10000"/>
          </a:bodyPr>
          <a:lstStyle/>
          <a:p>
            <a:r>
              <a:rPr lang="en-US" dirty="0" smtClean="0"/>
              <a:t>Utilizing staff to focus on their strengths and supporting patient self management.</a:t>
            </a:r>
          </a:p>
          <a:p>
            <a:r>
              <a:rPr lang="en-US" dirty="0" smtClean="0"/>
              <a:t>Collaborative multi-disciplinary team are best suited to provide diabetes care and support patients in succeeding at self management.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382279"/>
            <a:ext cx="3470850" cy="2309812"/>
          </a:xfrm>
          <a:prstGeom prst="rect">
            <a:avLst/>
          </a:prstGeom>
        </p:spPr>
      </p:pic>
    </p:spTree>
    <p:custDataLst>
      <p:tags r:id="rId1"/>
    </p:custDataLst>
    <p:extLst>
      <p:ext uri="{BB962C8B-B14F-4D97-AF65-F5344CB8AC3E}">
        <p14:creationId xmlns:p14="http://schemas.microsoft.com/office/powerpoint/2010/main" val="345314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Moving on to each Unique Individual</a:t>
            </a:r>
            <a:endParaRPr lang="en-US" dirty="0"/>
          </a:p>
        </p:txBody>
      </p:sp>
      <p:pic>
        <p:nvPicPr>
          <p:cNvPr id="4" name="Picture 3"/>
          <p:cNvPicPr>
            <a:picLocks noChangeAspect="1"/>
          </p:cNvPicPr>
          <p:nvPr/>
        </p:nvPicPr>
        <p:blipFill>
          <a:blip r:embed="rId3"/>
          <a:stretch>
            <a:fillRect/>
          </a:stretch>
        </p:blipFill>
        <p:spPr>
          <a:xfrm>
            <a:off x="1447800" y="1371600"/>
            <a:ext cx="6431397" cy="4327895"/>
          </a:xfrm>
          <a:prstGeom prst="rect">
            <a:avLst/>
          </a:prstGeom>
        </p:spPr>
      </p:pic>
    </p:spTree>
    <p:custDataLst>
      <p:tags r:id="rId1"/>
    </p:custDataLst>
    <p:extLst>
      <p:ext uri="{BB962C8B-B14F-4D97-AF65-F5344CB8AC3E}">
        <p14:creationId xmlns:p14="http://schemas.microsoft.com/office/powerpoint/2010/main" val="60855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Improve Chronic Care Model</a:t>
            </a:r>
            <a:endParaRPr lang="en-US" dirty="0"/>
          </a:p>
        </p:txBody>
      </p:sp>
      <p:sp>
        <p:nvSpPr>
          <p:cNvPr id="3" name="Content Placeholder 2"/>
          <p:cNvSpPr>
            <a:spLocks noGrp="1"/>
          </p:cNvSpPr>
          <p:nvPr>
            <p:ph sz="quarter" idx="1"/>
          </p:nvPr>
        </p:nvSpPr>
        <p:spPr/>
        <p:txBody>
          <a:bodyPr/>
          <a:lstStyle/>
          <a:p>
            <a:r>
              <a:rPr lang="en-US" dirty="0" smtClean="0"/>
              <a:t>Optimize Provider and Team Behavior</a:t>
            </a:r>
          </a:p>
          <a:p>
            <a:pPr lvl="1"/>
            <a:r>
              <a:rPr lang="en-US" dirty="0"/>
              <a:t> </a:t>
            </a:r>
            <a:r>
              <a:rPr lang="en-US" dirty="0" smtClean="0"/>
              <a:t>Appropriate and timely intensification of lifestyle if BG not at target</a:t>
            </a:r>
          </a:p>
          <a:p>
            <a:pPr lvl="1"/>
            <a:r>
              <a:rPr lang="en-US" dirty="0" smtClean="0"/>
              <a:t>Explicit goal setting</a:t>
            </a:r>
          </a:p>
          <a:p>
            <a:pPr lvl="1"/>
            <a:r>
              <a:rPr lang="en-US" dirty="0" smtClean="0"/>
              <a:t>Use evidence based guidelines and clinical information tools</a:t>
            </a:r>
          </a:p>
          <a:p>
            <a:pPr lvl="1"/>
            <a:r>
              <a:rPr lang="en-US" dirty="0" smtClean="0"/>
              <a:t>Incorporate care management teams:</a:t>
            </a:r>
          </a:p>
          <a:p>
            <a:pPr lvl="2"/>
            <a:r>
              <a:rPr lang="en-US" sz="2400" dirty="0"/>
              <a:t> </a:t>
            </a:r>
            <a:r>
              <a:rPr lang="en-US" sz="2400" dirty="0" smtClean="0"/>
              <a:t> Pharmacists, nurses and other providers to improve outcomes</a:t>
            </a:r>
            <a:endParaRPr lang="en-US" sz="2400" dirty="0"/>
          </a:p>
          <a:p>
            <a:pPr lvl="1"/>
            <a:r>
              <a:rPr lang="en-US" sz="3600" dirty="0" smtClean="0"/>
              <a:t>Address literacy and cultural barriers</a:t>
            </a:r>
          </a:p>
        </p:txBody>
      </p:sp>
    </p:spTree>
    <p:custDataLst>
      <p:tags r:id="rId1"/>
    </p:custDataLst>
    <p:extLst>
      <p:ext uri="{BB962C8B-B14F-4D97-AF65-F5344CB8AC3E}">
        <p14:creationId xmlns:p14="http://schemas.microsoft.com/office/powerpoint/2010/main" val="202157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28600"/>
            <a:ext cx="8229600" cy="914400"/>
          </a:xfrm>
        </p:spPr>
        <p:txBody>
          <a:bodyPr anchor="ctr">
            <a:normAutofit/>
          </a:bodyPr>
          <a:lstStyle/>
          <a:p>
            <a:pPr eaLnBrk="1" hangingPunct="1"/>
            <a:r>
              <a:rPr lang="en-US" sz="4000" dirty="0" smtClean="0">
                <a:ea typeface="ＭＳ Ｐゴシック" panose="020B0600070205080204" pitchFamily="34" charset="-128"/>
              </a:rPr>
              <a:t>Assess Literacy</a:t>
            </a:r>
          </a:p>
        </p:txBody>
      </p:sp>
      <p:sp>
        <p:nvSpPr>
          <p:cNvPr id="15363" name="Rectangle 3"/>
          <p:cNvSpPr>
            <a:spLocks noGrp="1" noChangeArrowheads="1"/>
          </p:cNvSpPr>
          <p:nvPr>
            <p:ph idx="1"/>
          </p:nvPr>
        </p:nvSpPr>
        <p:spPr>
          <a:xfrm>
            <a:off x="457200" y="1143000"/>
            <a:ext cx="8229600" cy="4639469"/>
          </a:xfrm>
        </p:spPr>
        <p:txBody>
          <a:bodyPr>
            <a:normAutofit fontScale="62500" lnSpcReduction="20000"/>
          </a:bodyPr>
          <a:lstStyle/>
          <a:p>
            <a:pPr lvl="2">
              <a:lnSpc>
                <a:spcPct val="90000"/>
              </a:lnSpc>
              <a:buFont typeface="Wingdings" panose="05000000000000000000" pitchFamily="2" charset="2"/>
              <a:buChar char="n"/>
            </a:pPr>
            <a:endParaRPr lang="en-US" sz="3200" b="1" dirty="0" smtClean="0">
              <a:solidFill>
                <a:srgbClr val="13131D"/>
              </a:solidFill>
              <a:ea typeface="ＭＳ Ｐゴシック" panose="020B0600070205080204" pitchFamily="34" charset="-128"/>
            </a:endParaRPr>
          </a:p>
          <a:p>
            <a:pPr>
              <a:lnSpc>
                <a:spcPct val="90000"/>
              </a:lnSpc>
            </a:pPr>
            <a:r>
              <a:rPr lang="en-US" sz="5100" dirty="0" smtClean="0">
                <a:solidFill>
                  <a:srgbClr val="13131D"/>
                </a:solidFill>
                <a:ea typeface="ＭＳ Ｐゴシック" panose="020B0600070205080204" pitchFamily="34" charset="-128"/>
              </a:rPr>
              <a:t>Numeral</a:t>
            </a:r>
          </a:p>
          <a:p>
            <a:pPr lvl="1">
              <a:lnSpc>
                <a:spcPct val="90000"/>
              </a:lnSpc>
            </a:pPr>
            <a:r>
              <a:rPr lang="en-US" sz="4500" dirty="0">
                <a:solidFill>
                  <a:srgbClr val="13131D"/>
                </a:solidFill>
                <a:ea typeface="ＭＳ Ｐゴシック" panose="020B0600070205080204" pitchFamily="34" charset="-128"/>
              </a:rPr>
              <a:t>130 could look same </a:t>
            </a:r>
            <a:r>
              <a:rPr lang="en-US" sz="4500" dirty="0" smtClean="0">
                <a:solidFill>
                  <a:srgbClr val="13131D"/>
                </a:solidFill>
                <a:ea typeface="ＭＳ Ｐゴシック" panose="020B0600070205080204" pitchFamily="34" charset="-128"/>
              </a:rPr>
              <a:t>as </a:t>
            </a:r>
            <a:r>
              <a:rPr lang="en-US" sz="5100" dirty="0" smtClean="0">
                <a:solidFill>
                  <a:srgbClr val="FF0000"/>
                </a:solidFill>
                <a:ea typeface="ＭＳ Ｐゴシック" panose="020B0600070205080204" pitchFamily="34" charset="-128"/>
              </a:rPr>
              <a:t>310</a:t>
            </a:r>
            <a:r>
              <a:rPr lang="en-US" sz="5100" dirty="0">
                <a:solidFill>
                  <a:srgbClr val="FF0000"/>
                </a:solidFill>
                <a:ea typeface="ＭＳ Ｐゴシック" panose="020B0600070205080204" pitchFamily="34" charset="-128"/>
              </a:rPr>
              <a:t>, </a:t>
            </a:r>
            <a:r>
              <a:rPr lang="en-US" sz="5100" dirty="0" smtClean="0">
                <a:solidFill>
                  <a:srgbClr val="FF0000"/>
                </a:solidFill>
                <a:ea typeface="ＭＳ Ｐゴシック" panose="020B0600070205080204" pitchFamily="34" charset="-128"/>
              </a:rPr>
              <a:t>013</a:t>
            </a:r>
            <a:r>
              <a:rPr lang="en-US" sz="4600" dirty="0" smtClean="0">
                <a:solidFill>
                  <a:srgbClr val="FF0000"/>
                </a:solidFill>
                <a:ea typeface="ＭＳ Ｐゴシック" panose="020B0600070205080204" pitchFamily="34" charset="-128"/>
              </a:rPr>
              <a:t/>
            </a:r>
            <a:br>
              <a:rPr lang="en-US" sz="4600" dirty="0" smtClean="0">
                <a:solidFill>
                  <a:srgbClr val="FF0000"/>
                </a:solidFill>
                <a:ea typeface="ＭＳ Ｐゴシック" panose="020B0600070205080204" pitchFamily="34" charset="-128"/>
              </a:rPr>
            </a:br>
            <a:endParaRPr lang="en-US" sz="5100" dirty="0" smtClean="0">
              <a:solidFill>
                <a:srgbClr val="13131D"/>
              </a:solidFill>
              <a:ea typeface="ＭＳ Ｐゴシック" panose="020B0600070205080204" pitchFamily="34" charset="-128"/>
            </a:endParaRPr>
          </a:p>
          <a:p>
            <a:pPr>
              <a:lnSpc>
                <a:spcPct val="90000"/>
              </a:lnSpc>
            </a:pPr>
            <a:r>
              <a:rPr lang="en-US" sz="5100" dirty="0" smtClean="0">
                <a:solidFill>
                  <a:srgbClr val="13131D"/>
                </a:solidFill>
                <a:ea typeface="ＭＳ Ｐゴシック" panose="020B0600070205080204" pitchFamily="34" charset="-128"/>
              </a:rPr>
              <a:t>Health</a:t>
            </a:r>
          </a:p>
          <a:p>
            <a:pPr lvl="1">
              <a:lnSpc>
                <a:spcPct val="90000"/>
              </a:lnSpc>
            </a:pPr>
            <a:r>
              <a:rPr lang="en-US" sz="4600" dirty="0" smtClean="0">
                <a:solidFill>
                  <a:srgbClr val="13131D"/>
                </a:solidFill>
                <a:ea typeface="ＭＳ Ｐゴシック" panose="020B0600070205080204" pitchFamily="34" charset="-128"/>
              </a:rPr>
              <a:t>Not sure how to use the health system</a:t>
            </a:r>
          </a:p>
          <a:p>
            <a:pPr lvl="1">
              <a:lnSpc>
                <a:spcPct val="90000"/>
              </a:lnSpc>
            </a:pPr>
            <a:r>
              <a:rPr lang="en-US" sz="4600" dirty="0" smtClean="0">
                <a:solidFill>
                  <a:srgbClr val="13131D"/>
                </a:solidFill>
                <a:ea typeface="ＭＳ Ｐゴシック" panose="020B0600070205080204" pitchFamily="34" charset="-128"/>
              </a:rPr>
              <a:t>Prescriptions, appointments, insurance coverage</a:t>
            </a:r>
            <a:br>
              <a:rPr lang="en-US" sz="4600" dirty="0" smtClean="0">
                <a:solidFill>
                  <a:srgbClr val="13131D"/>
                </a:solidFill>
                <a:ea typeface="ＭＳ Ｐゴシック" panose="020B0600070205080204" pitchFamily="34" charset="-128"/>
              </a:rPr>
            </a:br>
            <a:endParaRPr lang="en-US" sz="4600" dirty="0" smtClean="0">
              <a:solidFill>
                <a:srgbClr val="13131D"/>
              </a:solidFill>
              <a:ea typeface="ＭＳ Ｐゴシック" panose="020B0600070205080204" pitchFamily="34" charset="-128"/>
            </a:endParaRPr>
          </a:p>
          <a:p>
            <a:pPr>
              <a:lnSpc>
                <a:spcPct val="90000"/>
              </a:lnSpc>
            </a:pPr>
            <a:r>
              <a:rPr lang="en-US" sz="5100" dirty="0" smtClean="0">
                <a:solidFill>
                  <a:srgbClr val="13131D"/>
                </a:solidFill>
                <a:ea typeface="ＭＳ Ｐゴシック" panose="020B0600070205080204" pitchFamily="34" charset="-128"/>
              </a:rPr>
              <a:t>Functional</a:t>
            </a:r>
          </a:p>
          <a:p>
            <a:pPr lvl="1">
              <a:lnSpc>
                <a:spcPct val="90000"/>
              </a:lnSpc>
            </a:pPr>
            <a:r>
              <a:rPr lang="en-US" sz="4600" dirty="0">
                <a:solidFill>
                  <a:srgbClr val="13131D"/>
                </a:solidFill>
                <a:ea typeface="ＭＳ Ｐゴシック" panose="020B0600070205080204" pitchFamily="34" charset="-128"/>
              </a:rPr>
              <a:t>Ability to use reading, writing and computation at levels adequate to everyday </a:t>
            </a:r>
            <a:r>
              <a:rPr lang="en-US" sz="4600" dirty="0" smtClean="0">
                <a:solidFill>
                  <a:srgbClr val="13131D"/>
                </a:solidFill>
                <a:ea typeface="ＭＳ Ｐゴシック" panose="020B0600070205080204" pitchFamily="34" charset="-128"/>
              </a:rPr>
              <a:t>situations (checkbooks, signs, </a:t>
            </a:r>
            <a:r>
              <a:rPr lang="en-US" sz="4600" dirty="0" err="1" smtClean="0">
                <a:solidFill>
                  <a:srgbClr val="13131D"/>
                </a:solidFill>
                <a:ea typeface="ＭＳ Ｐゴシック" panose="020B0600070205080204" pitchFamily="34" charset="-128"/>
              </a:rPr>
              <a:t>etc</a:t>
            </a:r>
            <a:r>
              <a:rPr lang="en-US" sz="4600" dirty="0" smtClean="0">
                <a:solidFill>
                  <a:srgbClr val="13131D"/>
                </a:solidFill>
                <a:ea typeface="ＭＳ Ｐゴシック" panose="020B0600070205080204" pitchFamily="34" charset="-128"/>
              </a:rPr>
              <a:t>)</a:t>
            </a:r>
          </a:p>
          <a:p>
            <a:pPr marL="274320" lvl="1" indent="0">
              <a:lnSpc>
                <a:spcPct val="90000"/>
              </a:lnSpc>
              <a:buNone/>
            </a:pPr>
            <a:endParaRPr lang="en-US" sz="3600" dirty="0">
              <a:solidFill>
                <a:srgbClr val="13131D"/>
              </a:solidFill>
              <a:ea typeface="ＭＳ Ｐゴシック" panose="020B0600070205080204" pitchFamily="34" charset="-128"/>
            </a:endParaRPr>
          </a:p>
          <a:p>
            <a:pPr>
              <a:lnSpc>
                <a:spcPct val="90000"/>
              </a:lnSpc>
            </a:pPr>
            <a:endParaRPr lang="en-US" sz="4200" b="1" dirty="0" smtClean="0">
              <a:solidFill>
                <a:srgbClr val="13131D"/>
              </a:solidFill>
              <a:ea typeface="ＭＳ Ｐゴシック" panose="020B0600070205080204" pitchFamily="34" charset="-128"/>
            </a:endParaRPr>
          </a:p>
          <a:p>
            <a:pPr eaLnBrk="1" hangingPunct="1">
              <a:lnSpc>
                <a:spcPct val="90000"/>
              </a:lnSpc>
              <a:buFont typeface="Wingdings" panose="05000000000000000000" pitchFamily="2" charset="2"/>
              <a:buNone/>
            </a:pPr>
            <a:endParaRPr lang="en-US" sz="4800" b="1" dirty="0" smtClean="0">
              <a:ea typeface="ＭＳ Ｐゴシック" panose="020B0600070205080204" pitchFamily="34" charset="-128"/>
            </a:endParaRPr>
          </a:p>
          <a:p>
            <a:pPr eaLnBrk="1" hangingPunct="1">
              <a:lnSpc>
                <a:spcPct val="90000"/>
              </a:lnSpc>
              <a:buFont typeface="Wingdings" panose="05000000000000000000" pitchFamily="2" charset="2"/>
              <a:buBlip>
                <a:blip r:embed="rId3"/>
              </a:buBlip>
            </a:pPr>
            <a:endParaRPr lang="en-US" sz="3600" b="1" u="sng" dirty="0" smtClean="0">
              <a:solidFill>
                <a:srgbClr val="13131D"/>
              </a:solidFill>
              <a:ea typeface="ＭＳ Ｐゴシック" panose="020B0600070205080204" pitchFamily="34" charset="-128"/>
            </a:endParaRPr>
          </a:p>
        </p:txBody>
      </p:sp>
      <p:pic>
        <p:nvPicPr>
          <p:cNvPr id="77828" name="Picture 4" descr="brittle_bo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9537" y="838200"/>
            <a:ext cx="19672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662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7828"/>
                                        </p:tgtEl>
                                      </p:cBhvr>
                                    </p:animEffect>
                                    <p:animScale>
                                      <p:cBhvr>
                                        <p:cTn id="7" dur="250" autoRev="1" fill="hold"/>
                                        <p:tgtEl>
                                          <p:spTgt spid="778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chor="ctr">
            <a:normAutofit/>
          </a:bodyPr>
          <a:lstStyle/>
          <a:p>
            <a:pPr eaLnBrk="1" hangingPunct="1"/>
            <a:r>
              <a:rPr lang="en-US" dirty="0" smtClean="0">
                <a:ea typeface="ＭＳ Ｐゴシック" panose="020B0600070205080204" pitchFamily="34" charset="-128"/>
              </a:rPr>
              <a:t>Reading: Go direct!</a:t>
            </a:r>
          </a:p>
        </p:txBody>
      </p:sp>
      <p:sp>
        <p:nvSpPr>
          <p:cNvPr id="19459" name="Rectangle 3"/>
          <p:cNvSpPr>
            <a:spLocks noGrp="1" noChangeArrowheads="1"/>
          </p:cNvSpPr>
          <p:nvPr>
            <p:ph idx="1"/>
          </p:nvPr>
        </p:nvSpPr>
        <p:spPr>
          <a:xfrm>
            <a:off x="457200" y="1371600"/>
            <a:ext cx="4777409" cy="4876800"/>
          </a:xfrm>
        </p:spPr>
        <p:txBody>
          <a:bodyPr>
            <a:normAutofit lnSpcReduction="10000"/>
          </a:bodyPr>
          <a:lstStyle/>
          <a:p>
            <a:r>
              <a:rPr lang="en-US" dirty="0" smtClean="0">
                <a:solidFill>
                  <a:srgbClr val="13131D"/>
                </a:solidFill>
                <a:ea typeface="ＭＳ Ｐゴシック" panose="020B0600070205080204" pitchFamily="34" charset="-128"/>
              </a:rPr>
              <a:t>Do you read???</a:t>
            </a:r>
          </a:p>
          <a:p>
            <a:r>
              <a:rPr lang="en-US" dirty="0" smtClean="0">
                <a:solidFill>
                  <a:srgbClr val="13131D"/>
                </a:solidFill>
                <a:ea typeface="ＭＳ Ｐゴシック" panose="020B0600070205080204" pitchFamily="34" charset="-128"/>
              </a:rPr>
              <a:t>Is this # less or more than this?</a:t>
            </a:r>
          </a:p>
          <a:p>
            <a:r>
              <a:rPr lang="en-US" dirty="0" smtClean="0">
                <a:solidFill>
                  <a:srgbClr val="13131D"/>
                </a:solidFill>
                <a:ea typeface="ＭＳ Ｐゴシック" panose="020B0600070205080204" pitchFamily="34" charset="-128"/>
              </a:rPr>
              <a:t>How much insulin do you give?</a:t>
            </a:r>
          </a:p>
          <a:p>
            <a:r>
              <a:rPr lang="en-US" dirty="0" smtClean="0">
                <a:solidFill>
                  <a:srgbClr val="13131D"/>
                </a:solidFill>
                <a:ea typeface="ＭＳ Ｐゴシック" panose="020B0600070205080204" pitchFamily="34" charset="-128"/>
              </a:rPr>
              <a:t> When you have this much sugar in your blood?? </a:t>
            </a:r>
          </a:p>
          <a:p>
            <a:r>
              <a:rPr lang="en-US" dirty="0" smtClean="0">
                <a:solidFill>
                  <a:srgbClr val="13131D"/>
                </a:solidFill>
                <a:ea typeface="ＭＳ Ｐゴシック" panose="020B0600070205080204" pitchFamily="34" charset="-128"/>
              </a:rPr>
              <a:t>Return Demo (please draw it up) </a:t>
            </a:r>
          </a:p>
        </p:txBody>
      </p:sp>
      <p:pic>
        <p:nvPicPr>
          <p:cNvPr id="81924" name="Picture 4" descr="survey_squar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4609" y="1358348"/>
            <a:ext cx="3429000" cy="358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312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2" fill="hold" nodeType="clickEffect">
                                  <p:stCondLst>
                                    <p:cond delay="0"/>
                                  </p:stCondLst>
                                  <p:childTnLst>
                                    <p:anim calcmode="lin" valueType="num">
                                      <p:cBhvr additive="base">
                                        <p:cTn id="6" dur="500"/>
                                        <p:tgtEl>
                                          <p:spTgt spid="81924"/>
                                        </p:tgtEl>
                                        <p:attrNameLst>
                                          <p:attrName>ppt_x</p:attrName>
                                        </p:attrNameLst>
                                      </p:cBhvr>
                                      <p:tavLst>
                                        <p:tav tm="0">
                                          <p:val>
                                            <p:strVal val="ppt_x"/>
                                          </p:val>
                                        </p:tav>
                                        <p:tav tm="100000">
                                          <p:val>
                                            <p:strVal val="1+ppt_w/2"/>
                                          </p:val>
                                        </p:tav>
                                      </p:tavLst>
                                    </p:anim>
                                    <p:anim calcmode="lin" valueType="num">
                                      <p:cBhvr additive="base">
                                        <p:cTn id="7" dur="500"/>
                                        <p:tgtEl>
                                          <p:spTgt spid="81924"/>
                                        </p:tgtEl>
                                        <p:attrNameLst>
                                          <p:attrName>ppt_y</p:attrName>
                                        </p:attrNameLst>
                                      </p:cBhvr>
                                      <p:tavLst>
                                        <p:tav tm="0">
                                          <p:val>
                                            <p:strVal val="ppt_y"/>
                                          </p:val>
                                        </p:tav>
                                        <p:tav tm="100000">
                                          <p:val>
                                            <p:strVal val="ppt_y"/>
                                          </p:val>
                                        </p:tav>
                                      </p:tavLst>
                                    </p:anim>
                                    <p:set>
                                      <p:cBhvr>
                                        <p:cTn id="8" dur="1" fill="hold">
                                          <p:stCondLst>
                                            <p:cond delay="499"/>
                                          </p:stCondLst>
                                        </p:cTn>
                                        <p:tgtEl>
                                          <p:spTgt spid="819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question	</a:t>
            </a:r>
            <a:endParaRPr lang="en-US" dirty="0"/>
          </a:p>
        </p:txBody>
      </p:sp>
      <p:sp>
        <p:nvSpPr>
          <p:cNvPr id="3" name="Content Placeholder 2"/>
          <p:cNvSpPr>
            <a:spLocks noGrp="1"/>
          </p:cNvSpPr>
          <p:nvPr>
            <p:ph sz="quarter" idx="1"/>
          </p:nvPr>
        </p:nvSpPr>
        <p:spPr/>
        <p:txBody>
          <a:bodyPr/>
          <a:lstStyle/>
          <a:p>
            <a:r>
              <a:rPr lang="en-US" dirty="0" smtClean="0"/>
              <a:t>Which of the following strategies are best used when someone has low literacy skills?</a:t>
            </a:r>
          </a:p>
          <a:p>
            <a:pPr marL="548640" lvl="2" indent="0">
              <a:buNone/>
            </a:pPr>
            <a:r>
              <a:rPr lang="en-US" sz="3000" dirty="0" smtClean="0"/>
              <a:t>A. speak slowly and clearly</a:t>
            </a:r>
          </a:p>
          <a:p>
            <a:pPr marL="548640" lvl="2" indent="0">
              <a:buNone/>
            </a:pPr>
            <a:r>
              <a:rPr lang="en-US" sz="3000" dirty="0" smtClean="0"/>
              <a:t>B. underline key points on educational materials</a:t>
            </a:r>
          </a:p>
          <a:p>
            <a:pPr marL="548640" lvl="2" indent="0">
              <a:buNone/>
            </a:pPr>
            <a:r>
              <a:rPr lang="en-US" sz="3000" dirty="0" smtClean="0"/>
              <a:t>C. direct the teaching to the support person and encourage reinforcement.</a:t>
            </a:r>
          </a:p>
          <a:p>
            <a:pPr marL="548640" lvl="2" indent="0">
              <a:buNone/>
            </a:pPr>
            <a:r>
              <a:rPr lang="en-US" sz="3000" dirty="0" smtClean="0"/>
              <a:t>D. be concrete and focus on problem solving</a:t>
            </a:r>
            <a:endParaRPr lang="en-US" sz="3000" dirty="0"/>
          </a:p>
        </p:txBody>
      </p:sp>
    </p:spTree>
    <p:custDataLst>
      <p:tags r:id="rId1"/>
    </p:custDataLst>
    <p:extLst>
      <p:ext uri="{BB962C8B-B14F-4D97-AF65-F5344CB8AC3E}">
        <p14:creationId xmlns:p14="http://schemas.microsoft.com/office/powerpoint/2010/main" val="343672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304800"/>
            <a:ext cx="8229600" cy="1447800"/>
          </a:xfrm>
        </p:spPr>
        <p:txBody>
          <a:bodyPr/>
          <a:lstStyle/>
          <a:p>
            <a:pPr eaLnBrk="1" hangingPunct="1"/>
            <a:r>
              <a:rPr lang="en-US" dirty="0" smtClean="0">
                <a:ea typeface="ＭＳ Ｐゴシック" panose="020B0600070205080204" pitchFamily="34" charset="-128"/>
              </a:rPr>
              <a:t>Teaching Approaches: </a:t>
            </a:r>
            <a:br>
              <a:rPr lang="en-US" dirty="0" smtClean="0">
                <a:ea typeface="ＭＳ Ｐゴシック" panose="020B0600070205080204" pitchFamily="34" charset="-128"/>
              </a:rPr>
            </a:br>
            <a:r>
              <a:rPr lang="en-US" dirty="0" smtClean="0">
                <a:ea typeface="ＭＳ Ｐゴシック" panose="020B0600070205080204" pitchFamily="34" charset="-128"/>
              </a:rPr>
              <a:t> Low Literacy</a:t>
            </a:r>
          </a:p>
        </p:txBody>
      </p:sp>
      <p:sp>
        <p:nvSpPr>
          <p:cNvPr id="82947" name="Rectangle 3"/>
          <p:cNvSpPr>
            <a:spLocks noGrp="1" noChangeArrowheads="1"/>
          </p:cNvSpPr>
          <p:nvPr>
            <p:ph idx="1"/>
          </p:nvPr>
        </p:nvSpPr>
        <p:spPr>
          <a:xfrm>
            <a:off x="457200" y="1905000"/>
            <a:ext cx="8229600" cy="4191000"/>
          </a:xfrm>
        </p:spPr>
        <p:txBody>
          <a:bodyPr>
            <a:normAutofit/>
          </a:bodyPr>
          <a:lstStyle/>
          <a:p>
            <a:pPr>
              <a:lnSpc>
                <a:spcPct val="90000"/>
              </a:lnSpc>
              <a:defRPr/>
            </a:pPr>
            <a:r>
              <a:rPr lang="en-US" sz="4000" dirty="0" smtClean="0"/>
              <a:t>Be Concrete</a:t>
            </a:r>
            <a:r>
              <a:rPr lang="en-US" sz="4000" dirty="0" smtClean="0">
                <a:effectLst>
                  <a:outerShdw blurRad="38100" dist="38100" dir="2700000" algn="tl">
                    <a:srgbClr val="C0C0C0"/>
                  </a:outerShdw>
                </a:effectLst>
              </a:rPr>
              <a:t> </a:t>
            </a:r>
          </a:p>
          <a:p>
            <a:pPr>
              <a:lnSpc>
                <a:spcPct val="90000"/>
              </a:lnSpc>
              <a:defRPr/>
            </a:pPr>
            <a:r>
              <a:rPr lang="en-US" dirty="0" smtClean="0"/>
              <a:t>Word usage (be sensitive!)</a:t>
            </a:r>
          </a:p>
          <a:p>
            <a:pPr>
              <a:lnSpc>
                <a:spcPct val="90000"/>
              </a:lnSpc>
              <a:defRPr/>
            </a:pPr>
            <a:r>
              <a:rPr lang="en-US" dirty="0" smtClean="0"/>
              <a:t>Identify 1-2 messages</a:t>
            </a:r>
          </a:p>
          <a:p>
            <a:pPr>
              <a:lnSpc>
                <a:spcPct val="90000"/>
              </a:lnSpc>
              <a:defRPr/>
            </a:pPr>
            <a:r>
              <a:rPr lang="en-US" dirty="0" smtClean="0"/>
              <a:t>Be patient, use teaching aids</a:t>
            </a:r>
          </a:p>
          <a:p>
            <a:pPr>
              <a:lnSpc>
                <a:spcPct val="90000"/>
              </a:lnSpc>
              <a:defRPr/>
            </a:pPr>
            <a:r>
              <a:rPr lang="en-US" dirty="0" smtClean="0"/>
              <a:t>Small group- problem solving</a:t>
            </a:r>
          </a:p>
          <a:p>
            <a:pPr>
              <a:lnSpc>
                <a:spcPct val="90000"/>
              </a:lnSpc>
              <a:defRPr/>
            </a:pPr>
            <a:r>
              <a:rPr lang="en-US" dirty="0" smtClean="0"/>
              <a:t>Tech level - video, computer, printed info, “apps”</a:t>
            </a:r>
          </a:p>
          <a:p>
            <a:pPr>
              <a:lnSpc>
                <a:spcPct val="90000"/>
              </a:lnSpc>
              <a:defRPr/>
            </a:pPr>
            <a:r>
              <a:rPr lang="en-US" dirty="0" smtClean="0"/>
              <a:t>Engage support people</a:t>
            </a:r>
          </a:p>
          <a:p>
            <a:pPr>
              <a:lnSpc>
                <a:spcPct val="90000"/>
              </a:lnSpc>
              <a:defRPr/>
            </a:pPr>
            <a:endParaRPr lang="en-US" dirty="0" smtClean="0"/>
          </a:p>
        </p:txBody>
      </p:sp>
      <p:sp>
        <p:nvSpPr>
          <p:cNvPr id="5" name="Oval 4"/>
          <p:cNvSpPr/>
          <p:nvPr/>
        </p:nvSpPr>
        <p:spPr>
          <a:xfrm>
            <a:off x="838200" y="3657600"/>
            <a:ext cx="1981200" cy="609600"/>
          </a:xfrm>
          <a:prstGeom prst="ellipse">
            <a:avLst/>
          </a:prstGeom>
          <a:solidFill>
            <a:schemeClr val="lt1">
              <a:alpha val="0"/>
            </a:schemeClr>
          </a:solidFill>
          <a:ln>
            <a:solidFill>
              <a:srgbClr val="6666FF">
                <a:alpha val="3000"/>
              </a:srgb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9881" y="1925053"/>
            <a:ext cx="2692908" cy="1795272"/>
          </a:xfrm>
          <a:prstGeom prst="rect">
            <a:avLst/>
          </a:prstGeom>
        </p:spPr>
      </p:pic>
    </p:spTree>
    <p:custDataLst>
      <p:tags r:id="rId1"/>
    </p:custDataLst>
    <p:extLst>
      <p:ext uri="{BB962C8B-B14F-4D97-AF65-F5344CB8AC3E}">
        <p14:creationId xmlns:p14="http://schemas.microsoft.com/office/powerpoint/2010/main" val="92469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Treatment Goals aren’t met</a:t>
            </a:r>
            <a:endParaRPr lang="en-US" dirty="0"/>
          </a:p>
        </p:txBody>
      </p:sp>
      <p:sp>
        <p:nvSpPr>
          <p:cNvPr id="3" name="Content Placeholder 2"/>
          <p:cNvSpPr>
            <a:spLocks noGrp="1"/>
          </p:cNvSpPr>
          <p:nvPr>
            <p:ph sz="quarter" idx="1"/>
          </p:nvPr>
        </p:nvSpPr>
        <p:spPr>
          <a:xfrm>
            <a:off x="457200" y="1219200"/>
            <a:ext cx="8229600" cy="5257800"/>
          </a:xfrm>
        </p:spPr>
        <p:txBody>
          <a:bodyPr>
            <a:normAutofit/>
          </a:bodyPr>
          <a:lstStyle/>
          <a:p>
            <a:r>
              <a:rPr lang="en-US" dirty="0" smtClean="0"/>
              <a:t>Reassess treatment regimen and barriers</a:t>
            </a:r>
          </a:p>
          <a:p>
            <a:pPr lvl="1"/>
            <a:r>
              <a:rPr lang="en-US" dirty="0" smtClean="0"/>
              <a:t>Literacy</a:t>
            </a:r>
          </a:p>
          <a:p>
            <a:pPr lvl="1"/>
            <a:r>
              <a:rPr lang="en-US" dirty="0" smtClean="0"/>
              <a:t>Diabetes related distress or depression</a:t>
            </a:r>
          </a:p>
          <a:p>
            <a:pPr lvl="1"/>
            <a:r>
              <a:rPr lang="en-US" dirty="0" smtClean="0"/>
              <a:t>Poverty </a:t>
            </a:r>
          </a:p>
          <a:p>
            <a:pPr lvl="1"/>
            <a:r>
              <a:rPr lang="en-US" dirty="0" smtClean="0"/>
              <a:t>Competing demands including those related to family responsibilities and dynamics</a:t>
            </a:r>
          </a:p>
          <a:p>
            <a:pPr lvl="1"/>
            <a:r>
              <a:rPr lang="en-US" dirty="0" smtClean="0"/>
              <a:t>Culturally appropriate education?</a:t>
            </a:r>
          </a:p>
          <a:p>
            <a:pPr lvl="1"/>
            <a:r>
              <a:rPr lang="en-US" dirty="0" smtClean="0"/>
              <a:t>Referral to social worker for assistance with insurance coverage</a:t>
            </a:r>
          </a:p>
          <a:p>
            <a:pPr lvl="1"/>
            <a:r>
              <a:rPr lang="en-US" dirty="0" smtClean="0"/>
              <a:t>Medication taking behavior and regimen</a:t>
            </a:r>
          </a:p>
          <a:p>
            <a:pPr lvl="1"/>
            <a:r>
              <a:rPr lang="en-US" dirty="0" smtClean="0"/>
              <a:t>Other?</a:t>
            </a:r>
          </a:p>
          <a:p>
            <a:pPr lvl="1"/>
            <a:endParaRPr lang="en-US" dirty="0"/>
          </a:p>
        </p:txBody>
      </p:sp>
    </p:spTree>
    <p:custDataLst>
      <p:tags r:id="rId1"/>
    </p:custDataLst>
    <p:extLst>
      <p:ext uri="{BB962C8B-B14F-4D97-AF65-F5344CB8AC3E}">
        <p14:creationId xmlns:p14="http://schemas.microsoft.com/office/powerpoint/2010/main" val="386241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
          </p:nvPr>
        </p:nvPicPr>
        <p:blipFill>
          <a:blip r:embed="rId3"/>
          <a:stretch>
            <a:fillRect/>
          </a:stretch>
        </p:blipFill>
        <p:spPr>
          <a:xfrm>
            <a:off x="381000" y="152400"/>
            <a:ext cx="8382000" cy="5867636"/>
          </a:xfrm>
          <a:prstGeom prst="rect">
            <a:avLst/>
          </a:prstGeom>
        </p:spPr>
      </p:pic>
    </p:spTree>
    <p:custDataLst>
      <p:tags r:id="rId1"/>
    </p:custDataLst>
    <p:extLst>
      <p:ext uri="{BB962C8B-B14F-4D97-AF65-F5344CB8AC3E}">
        <p14:creationId xmlns:p14="http://schemas.microsoft.com/office/powerpoint/2010/main" val="52505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Psychosocial Assessment	</a:t>
            </a:r>
            <a:endParaRPr lang="en-US" dirty="0"/>
          </a:p>
        </p:txBody>
      </p:sp>
      <p:sp>
        <p:nvSpPr>
          <p:cNvPr id="3" name="Content Placeholder 2"/>
          <p:cNvSpPr>
            <a:spLocks noGrp="1"/>
          </p:cNvSpPr>
          <p:nvPr>
            <p:ph sz="quarter" idx="1"/>
          </p:nvPr>
        </p:nvSpPr>
        <p:spPr>
          <a:xfrm>
            <a:off x="457200" y="1219200"/>
            <a:ext cx="6324600" cy="4937760"/>
          </a:xfrm>
        </p:spPr>
        <p:txBody>
          <a:bodyPr>
            <a:normAutofit fontScale="92500" lnSpcReduction="10000"/>
          </a:bodyPr>
          <a:lstStyle/>
          <a:p>
            <a:r>
              <a:rPr lang="en-US" dirty="0" smtClean="0"/>
              <a:t>Include assessment of the pts psychological and social situation as part of the ongoing medical management of diabetes</a:t>
            </a:r>
          </a:p>
          <a:p>
            <a:r>
              <a:rPr lang="en-US" dirty="0" smtClean="0"/>
              <a:t>Psychosocial screening may include:</a:t>
            </a:r>
          </a:p>
          <a:p>
            <a:pPr lvl="1"/>
            <a:r>
              <a:rPr lang="en-US" dirty="0" smtClean="0"/>
              <a:t>Attitudes about diabetes</a:t>
            </a:r>
          </a:p>
          <a:p>
            <a:pPr lvl="1"/>
            <a:r>
              <a:rPr lang="en-US" dirty="0" smtClean="0"/>
              <a:t>Expectations of medical management and outcomes</a:t>
            </a:r>
          </a:p>
          <a:p>
            <a:pPr lvl="1"/>
            <a:r>
              <a:rPr lang="en-US" dirty="0" smtClean="0"/>
              <a:t>Affect/ mood and quality of life</a:t>
            </a:r>
          </a:p>
          <a:p>
            <a:pPr lvl="1"/>
            <a:r>
              <a:rPr lang="en-US" dirty="0" smtClean="0"/>
              <a:t>Available resources (financial, social, emotional)</a:t>
            </a:r>
          </a:p>
          <a:p>
            <a:pPr lvl="1"/>
            <a:r>
              <a:rPr lang="en-US" dirty="0" smtClean="0"/>
              <a:t>Psychiatric history</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4724400"/>
            <a:ext cx="3143250" cy="1508760"/>
          </a:xfrm>
          <a:prstGeom prst="rect">
            <a:avLst/>
          </a:prstGeom>
        </p:spPr>
      </p:pic>
    </p:spTree>
    <p:custDataLst>
      <p:tags r:id="rId1"/>
    </p:custDataLst>
    <p:extLst>
      <p:ext uri="{BB962C8B-B14F-4D97-AF65-F5344CB8AC3E}">
        <p14:creationId xmlns:p14="http://schemas.microsoft.com/office/powerpoint/2010/main" val="147204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6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UDIO_ID" val="945"/>
  <p:tag name="ELAPSEDTIME" val="68.4"/>
  <p:tag name="ANNOTATION_TYPE_1" val="0"/>
  <p:tag name="ANNOTATION_START_1" val="17.5"/>
  <p:tag name="ANNOTATION_END_1" val="18.7"/>
  <p:tag name="ANNOTATION_TOP_1" val="240.2"/>
  <p:tag name="ANNOTATION_LEFT_1" val="330.1"/>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8.7"/>
  <p:tag name="ANNOTATION_END_2" val="20.2"/>
  <p:tag name="ANNOTATION_TOP_2" val="283.3"/>
  <p:tag name="ANNOTATION_LEFT_2" val="330.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0.2"/>
  <p:tag name="ANNOTATION_END_3" val="54.6"/>
  <p:tag name="ANNOTATION_TOP_3" val="323.4"/>
  <p:tag name="ANNOTATION_LEFT_3" val="319.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4.6"/>
  <p:tag name="ANNOTATION_TOP_4" val="385.9"/>
  <p:tag name="ANNOTATION_LEFT_4" val="299.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93f91334-b2ea-4a79-8f1b-bd9d1eeadb45"/>
  <p:tag name="ARTICULATE_SLIDE_NAV" val="60"/>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fFGynshw_files\slide0001_image001.jpg"/>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17185</TotalTime>
  <Pages>98</Pages>
  <Words>12512</Words>
  <Application>Microsoft Office PowerPoint</Application>
  <PresentationFormat>Letter Paper (8.5x11 in)</PresentationFormat>
  <Paragraphs>2044</Paragraphs>
  <Slides>268</Slides>
  <Notes>112</Notes>
  <HiddenSlides>0</HiddenSlides>
  <MMClips>5</MMClips>
  <ScaleCrop>false</ScaleCrop>
  <HeadingPairs>
    <vt:vector size="10" baseType="variant">
      <vt:variant>
        <vt:lpstr>Fonts Used</vt:lpstr>
      </vt:variant>
      <vt:variant>
        <vt:i4>13</vt:i4>
      </vt:variant>
      <vt:variant>
        <vt:lpstr>Theme</vt:lpstr>
      </vt:variant>
      <vt:variant>
        <vt:i4>2</vt:i4>
      </vt:variant>
      <vt:variant>
        <vt:lpstr>Links</vt:lpstr>
      </vt:variant>
      <vt:variant>
        <vt:i4>1</vt:i4>
      </vt:variant>
      <vt:variant>
        <vt:lpstr>Embedded OLE Servers</vt:lpstr>
      </vt:variant>
      <vt:variant>
        <vt:i4>4</vt:i4>
      </vt:variant>
      <vt:variant>
        <vt:lpstr>Slide Titles</vt:lpstr>
      </vt:variant>
      <vt:variant>
        <vt:i4>268</vt:i4>
      </vt:variant>
    </vt:vector>
  </HeadingPairs>
  <TitlesOfParts>
    <vt:vector size="288" baseType="lpstr">
      <vt:lpstr>ＭＳ 明朝</vt:lpstr>
      <vt:lpstr>ＭＳ Ｐゴシック</vt:lpstr>
      <vt:lpstr>Apple Chancery</vt:lpstr>
      <vt:lpstr>Arial</vt:lpstr>
      <vt:lpstr>Arial Black</vt:lpstr>
      <vt:lpstr>Calibri</vt:lpstr>
      <vt:lpstr>Gill Sans MT</vt:lpstr>
      <vt:lpstr>Marlett</vt:lpstr>
      <vt:lpstr>Monotype Sorts</vt:lpstr>
      <vt:lpstr>Tahoma</vt:lpstr>
      <vt:lpstr>Times New Roman</vt:lpstr>
      <vt:lpstr>Wingdings</vt:lpstr>
      <vt:lpstr>Wingdings 3</vt:lpstr>
      <vt:lpstr>1_Origin</vt:lpstr>
      <vt:lpstr>Origin</vt:lpstr>
      <vt:lpstr>???</vt:lpstr>
      <vt:lpstr>Document</vt:lpstr>
      <vt:lpstr>Chart</vt:lpstr>
      <vt:lpstr>Clip</vt:lpstr>
      <vt:lpstr>Microsoft Excel 97-2003 Worksheet</vt:lpstr>
      <vt:lpstr>Welcome Everyone</vt:lpstr>
      <vt:lpstr>Thank You</vt:lpstr>
      <vt:lpstr>    Day 2 Topics</vt:lpstr>
      <vt:lpstr>Objectives – Insulin and Pattern Management</vt:lpstr>
      <vt:lpstr>Dr. Banting and Best with Marjorie at University of Toronto</vt:lpstr>
      <vt:lpstr>PowerPoint Presentation</vt:lpstr>
      <vt:lpstr>     Insulin Finally Available - 1922</vt:lpstr>
      <vt:lpstr>Miracle of Insulin</vt:lpstr>
      <vt:lpstr>Poll question</vt:lpstr>
      <vt:lpstr>Psychological Insulin Resistance (PIR)</vt:lpstr>
      <vt:lpstr>Needle Size often a Barrier Size Does Matter</vt:lpstr>
      <vt:lpstr>Physiologic Insulin Secretion:    24-Hour Profile </vt:lpstr>
      <vt:lpstr>Insulin Action Teams</vt:lpstr>
      <vt:lpstr>Poll question</vt:lpstr>
      <vt:lpstr>Bolus Insulins   (½ of total daily dose ÷ meals)</vt:lpstr>
      <vt:lpstr>PowerPoint Presentation</vt:lpstr>
      <vt:lpstr>Afrezza – Inhaled Insulin –  Approved 2014 – Type 1 or 2</vt:lpstr>
      <vt:lpstr>Steps, Cost, Terms</vt:lpstr>
      <vt:lpstr>Afrezza Dosing and Considerations</vt:lpstr>
      <vt:lpstr>Afrezza Inhaler</vt:lpstr>
      <vt:lpstr>Afrezza – Strengths </vt:lpstr>
      <vt:lpstr>Afrezza – Loading Cartridge into device</vt:lpstr>
      <vt:lpstr>Afrezza – Proper Inhale Technique</vt:lpstr>
      <vt:lpstr>Sample situations -  Pt on….   </vt:lpstr>
      <vt:lpstr>Bolus Insulin Summary</vt:lpstr>
      <vt:lpstr>Bolus Insulin Timing</vt:lpstr>
      <vt:lpstr>Bolus – Insulin Sliding Scale  Starts at 150, 2 units for every 50 mg/dl &gt;150</vt:lpstr>
      <vt:lpstr>Basal Insulins  (½ of total daily dose) </vt:lpstr>
      <vt:lpstr>Basal Insulin Summary</vt:lpstr>
      <vt:lpstr>Pattern Management –AKA </vt:lpstr>
      <vt:lpstr>Poll Question</vt:lpstr>
      <vt:lpstr>Pattern Management</vt:lpstr>
      <vt:lpstr>Type 2 – BMI 32. New diagnosis, No meds. What Patterns? Recommendations? Meds?</vt:lpstr>
      <vt:lpstr>Type 2 – glyburide 10mg AM,  Detemir 12 units at hs</vt:lpstr>
      <vt:lpstr>Basal + Metformin Type 2, 80kg – A1c 8.7%</vt:lpstr>
      <vt:lpstr>PowerPoint Presentation</vt:lpstr>
      <vt:lpstr>When is it Too much basal insulin?</vt:lpstr>
      <vt:lpstr>Next Steps</vt:lpstr>
      <vt:lpstr>Combo Sub-Q Insulin</vt:lpstr>
      <vt:lpstr>Next Steps – Switch from 40 units basal to 70/30 Insulin</vt:lpstr>
      <vt:lpstr>24u 70/30 am,  16 u 70/30 pm Patterns? Changes needed?</vt:lpstr>
      <vt:lpstr>Case Study </vt:lpstr>
      <vt:lpstr>Poll question</vt:lpstr>
      <vt:lpstr>Cost Per Vial in Northern CA</vt:lpstr>
      <vt:lpstr>Case Study </vt:lpstr>
      <vt:lpstr>Case Study </vt:lpstr>
      <vt:lpstr>Case Study </vt:lpstr>
      <vt:lpstr>Case Study </vt:lpstr>
      <vt:lpstr>Quick Calculation</vt:lpstr>
      <vt:lpstr>Approach Depends on Patient</vt:lpstr>
      <vt:lpstr>Poll Question </vt:lpstr>
      <vt:lpstr>Insulin Dosing Type 1 &amp; 2</vt:lpstr>
      <vt:lpstr>More than 200 units a day?</vt:lpstr>
      <vt:lpstr>Consider u-500 High Potency Insulin</vt:lpstr>
      <vt:lpstr>Dosing Strategies u-500</vt:lpstr>
      <vt:lpstr>U-500 Dose  U-100 syringe and TB Syringe</vt:lpstr>
      <vt:lpstr>Quick Calculation  - U500</vt:lpstr>
      <vt:lpstr>Quick Calculation u-500</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Based on Mr R’s clinical picture – In hospital How Much Insulin Needed?</vt:lpstr>
      <vt:lpstr>Calculate Daily  Insulin Needs</vt:lpstr>
      <vt:lpstr>Calculate Insulin Needs Basal/ insulin carb/ correct</vt:lpstr>
      <vt:lpstr>Basal Bolus</vt:lpstr>
      <vt:lpstr>Bolus Basics</vt:lpstr>
      <vt:lpstr> Carbohydrate Ratio How does that work? Rapid/Fast Acting Insulin</vt:lpstr>
      <vt:lpstr>Adjusting Bolus and Correction Doses  Carbohydrate-to-Insulin Ratio</vt:lpstr>
      <vt:lpstr>Correction Bolus Rapid/Fast Acting Insulin  (1 unit:50 mg/dl&gt;150)</vt:lpstr>
      <vt:lpstr>Type 1 and a Teen</vt:lpstr>
      <vt:lpstr>Correction Bolus for Cindy Analog Insulin  (1 unit:55 mg/dl&gt;120)</vt:lpstr>
      <vt:lpstr>Adjusting Cindy’s Bolus Insulin With Ratios</vt:lpstr>
      <vt:lpstr>Adjusting Cindy’s Bolus Insulin With Ratios - You Try</vt:lpstr>
      <vt:lpstr>Adjusting Cindy’s Bolus Insulin With Ratios - Answers</vt:lpstr>
      <vt:lpstr>How much Insulin Needed?</vt:lpstr>
      <vt:lpstr>How much Insulin Needed?</vt:lpstr>
      <vt:lpstr>Cindy, 60kg, Carb (1u/15gms) Target 120 pre meal, Hyper 1 for 55</vt:lpstr>
      <vt:lpstr>Insulin Teaching Keys</vt:lpstr>
      <vt:lpstr>Sharps Disposal: Product and Info</vt:lpstr>
      <vt:lpstr> “DiaBingo” Shout out Right Answer</vt:lpstr>
      <vt:lpstr>PowerPoint Presentation</vt:lpstr>
      <vt:lpstr>Providing Diabetes Care </vt:lpstr>
      <vt:lpstr>Change the Care System – Focus on Quality of Care delivered</vt:lpstr>
      <vt:lpstr>Change the Care System – Focus on Quality of Care delivered</vt:lpstr>
      <vt:lpstr>Diabetes Care Concepts - Tenants</vt:lpstr>
      <vt:lpstr>Major Barriers to Diabetes Care</vt:lpstr>
      <vt:lpstr>Chronic Care Model -  CCM</vt:lpstr>
      <vt:lpstr>Redefining Roles and Building Teams</vt:lpstr>
      <vt:lpstr>Moving on to each Unique Individual</vt:lpstr>
      <vt:lpstr>How to Improve Chronic Care Model</vt:lpstr>
      <vt:lpstr>Assess Literacy</vt:lpstr>
      <vt:lpstr>Reading: Go direct!</vt:lpstr>
      <vt:lpstr>Quick question </vt:lpstr>
      <vt:lpstr>Teaching Approaches:   Low Literacy</vt:lpstr>
      <vt:lpstr>When Treatment Goals aren’t met</vt:lpstr>
      <vt:lpstr>PowerPoint Presentation</vt:lpstr>
      <vt:lpstr>Psychosocial Assessment </vt:lpstr>
      <vt:lpstr>Assessment Factors:</vt:lpstr>
      <vt:lpstr>*Cultural Sensitivity TOOL: Asking Questions: clear, accepting manner…ask what …</vt:lpstr>
      <vt:lpstr>Assessment Factors</vt:lpstr>
      <vt:lpstr>Assess:  Capabilities/limits</vt:lpstr>
      <vt:lpstr>*Social Support Assessment Tool </vt:lpstr>
      <vt:lpstr>Types of Social Support (virtual or live)</vt:lpstr>
      <vt:lpstr>Assess: Learning Style:</vt:lpstr>
      <vt:lpstr>Routine Mental Health Screening </vt:lpstr>
      <vt:lpstr>Quick Question </vt:lpstr>
      <vt:lpstr>Depression</vt:lpstr>
      <vt:lpstr>Is Mr. Jones coping well?</vt:lpstr>
      <vt:lpstr>Mr. Jones Assessment</vt:lpstr>
      <vt:lpstr>Depression Assessment</vt:lpstr>
      <vt:lpstr>Anxiety – Exaggerated response to normal fears</vt:lpstr>
      <vt:lpstr>Cognitive Impairment</vt:lpstr>
      <vt:lpstr>Diabetes Related Emotional Distress=DRED  </vt:lpstr>
      <vt:lpstr>DDS 17:   Diabetes distress scale</vt:lpstr>
      <vt:lpstr>Diabetes Distress Scale cont.</vt:lpstr>
      <vt:lpstr>Strategies to handle DRED:</vt:lpstr>
      <vt:lpstr>Quick Question</vt:lpstr>
      <vt:lpstr>SMART Goals</vt:lpstr>
      <vt:lpstr>Mental health – Build a Foundation</vt:lpstr>
      <vt:lpstr>Key opportunities to Screen for Emotional Health </vt:lpstr>
      <vt:lpstr>Assess Emotional Health</vt:lpstr>
      <vt:lpstr>Referral to Mental Health Specialist</vt:lpstr>
      <vt:lpstr>Emotional Well Being</vt:lpstr>
      <vt:lpstr>Reevaluating Traditional Methods – instead~</vt:lpstr>
      <vt:lpstr>Patient Perspective Matters!</vt:lpstr>
      <vt:lpstr>Perception Matters: Help them see the possibilities, differently!</vt:lpstr>
      <vt:lpstr>Diabetes – From the Mouth to the Toes</vt:lpstr>
      <vt:lpstr>Diabetes –Microvascular Complications and Goals of Care</vt:lpstr>
      <vt:lpstr>Financial Advisor</vt:lpstr>
      <vt:lpstr>Diabetes and Oral Health – It’s all the RAGE</vt:lpstr>
      <vt:lpstr>Diabetes</vt:lpstr>
      <vt:lpstr>Periodontal disease –  6th complication of diabetes?</vt:lpstr>
      <vt:lpstr>Gingivitis</vt:lpstr>
      <vt:lpstr>Mild to Severe Periodontitis</vt:lpstr>
      <vt:lpstr>Periodontal Disease</vt:lpstr>
      <vt:lpstr>Periodontal disease and Heart Disease</vt:lpstr>
      <vt:lpstr>Periodontitis </vt:lpstr>
      <vt:lpstr>Salivary Dysfunction and Xerostomia (dry mouth) in DM</vt:lpstr>
      <vt:lpstr>Keeping Oral Healthy</vt:lpstr>
      <vt:lpstr>Economics Affects Dental Care  </vt:lpstr>
      <vt:lpstr>Diabetes – Microvascular Complications </vt:lpstr>
      <vt:lpstr>Quick Question </vt:lpstr>
      <vt:lpstr>PowerPoint Presentation</vt:lpstr>
      <vt:lpstr>Quick Question  </vt:lpstr>
      <vt:lpstr>Eye Disease and Education</vt:lpstr>
      <vt:lpstr>Fundus Geography</vt:lpstr>
      <vt:lpstr>Eye Disease Overview</vt:lpstr>
      <vt:lpstr>Retinopathy Risk Factors  </vt:lpstr>
      <vt:lpstr> Cataracts  </vt:lpstr>
      <vt:lpstr>Macular Edema</vt:lpstr>
      <vt:lpstr>Macular Edema</vt:lpstr>
      <vt:lpstr>New Approved Treatment for Macular Edema</vt:lpstr>
      <vt:lpstr>Quick question   </vt:lpstr>
      <vt:lpstr>What is Retinopathy?</vt:lpstr>
      <vt:lpstr>Natural History of Diabetic Retinopathy</vt:lpstr>
      <vt:lpstr>Severe non-proliferative retinopathy</vt:lpstr>
      <vt:lpstr>Non Proliferative</vt:lpstr>
      <vt:lpstr>Non - Proliferative to Proliferative Diabetic Retinopathy</vt:lpstr>
      <vt:lpstr>Proliferative Diabetic Retinopathy (PDR)</vt:lpstr>
      <vt:lpstr>Proliferative retinopathy</vt:lpstr>
      <vt:lpstr>PDR Signs</vt:lpstr>
      <vt:lpstr>Retinopathy Changes How We See</vt:lpstr>
      <vt:lpstr>PDR Management </vt:lpstr>
      <vt:lpstr>Fluorescein Angiogram</vt:lpstr>
      <vt:lpstr>Pan Retinal Photocoagulation</vt:lpstr>
      <vt:lpstr>Retinopathy Prevention</vt:lpstr>
      <vt:lpstr>Quick Question  </vt:lpstr>
      <vt:lpstr>Retinopathy Screening</vt:lpstr>
      <vt:lpstr>High Quality Fundus Photography to Screen for Retinopathy</vt:lpstr>
      <vt:lpstr>Retinopathy Screening</vt:lpstr>
      <vt:lpstr>Ongoing Retinopathy Screening</vt:lpstr>
      <vt:lpstr>Assess adaptation to low vision</vt:lpstr>
      <vt:lpstr>Prodigy Voice Meter – A+ Access Award Am Fed Blind</vt:lpstr>
      <vt:lpstr>Nephropathy Objectives</vt:lpstr>
      <vt:lpstr>Quick Question</vt:lpstr>
      <vt:lpstr>Kidney Physiology</vt:lpstr>
      <vt:lpstr>Risk Factors of Kidney Disease</vt:lpstr>
      <vt:lpstr>Diabetic Nephropathy</vt:lpstr>
      <vt:lpstr>Diabetes and Chronic Kidney Disease (CKD) Considerations</vt:lpstr>
      <vt:lpstr>What is Nephropathy?</vt:lpstr>
      <vt:lpstr>Nephropathy</vt:lpstr>
      <vt:lpstr>Keep Kidneys Healthy</vt:lpstr>
      <vt:lpstr>Screening for Kidney Disease</vt:lpstr>
      <vt:lpstr>Definitions of Abnormalities in Albumin Excretion</vt:lpstr>
      <vt:lpstr>Stages of Chronic Kidney Disease</vt:lpstr>
      <vt:lpstr>ADA Management of CKD</vt:lpstr>
      <vt:lpstr>Kidney disease treatment - ADA</vt:lpstr>
      <vt:lpstr>Treatment of Chronic Kidney Disease (CKD)</vt:lpstr>
      <vt:lpstr>Psychosocial Issues associated with Chronic Kidney Failure</vt:lpstr>
      <vt:lpstr>Diabetes Bingo - “DiaBingo” Shout out Right Answer</vt:lpstr>
      <vt:lpstr>DiaBingo - N</vt:lpstr>
      <vt:lpstr>Diabetes Nerve Disease Objectives</vt:lpstr>
      <vt:lpstr>Microvascular Disease and Polyol Theory</vt:lpstr>
      <vt:lpstr>Quick question  </vt:lpstr>
      <vt:lpstr>What is Neuropathy?</vt:lpstr>
      <vt:lpstr>Neuropathy Risk Factors</vt:lpstr>
      <vt:lpstr>Quick Question</vt:lpstr>
      <vt:lpstr>Nerve disease Screening</vt:lpstr>
      <vt:lpstr>Skin Biopsy to Assess Neuropathy</vt:lpstr>
      <vt:lpstr>3 Types of Neuropathy</vt:lpstr>
      <vt:lpstr>Generalized Symmetrical Polyneuropathy -  Acute Sensory Neuropathy</vt:lpstr>
      <vt:lpstr>Generalized Symmetrical Polyneuropathy  Chronic Sensorimotor Neuropathy Small Nerve Fiber</vt:lpstr>
      <vt:lpstr>Generalized Symmetrical Polyneuropathy  Chronic Sensorimotor Neuropathy – Large Nerve Fiber</vt:lpstr>
      <vt:lpstr>Treating Neuropathy</vt:lpstr>
      <vt:lpstr>Pharmacologic  Therapy for Neuropathy</vt:lpstr>
      <vt:lpstr>Quick Question </vt:lpstr>
      <vt:lpstr>“DAN” Diabetic Autonomic Neuropathy  </vt:lpstr>
      <vt:lpstr>Sexual Functions as We Age</vt:lpstr>
      <vt:lpstr>Erectile Dysfunction </vt:lpstr>
      <vt:lpstr>Assistive Devices</vt:lpstr>
      <vt:lpstr>Take Charge. Talk T. www.diabeteseducator.org</vt:lpstr>
      <vt:lpstr>PowerPoint Presentation</vt:lpstr>
      <vt:lpstr>Focal Neuropathies</vt:lpstr>
      <vt:lpstr>Neuropathy Key Considerations</vt:lpstr>
      <vt:lpstr>The ABC’s of Diabetes Control</vt:lpstr>
      <vt:lpstr>Hyperglycemic Crisis –  See Online Courses</vt:lpstr>
      <vt:lpstr>Promoting Learning and Behavior Change     </vt:lpstr>
      <vt:lpstr>Promoting Learning…*</vt:lpstr>
      <vt:lpstr>PowerPoint Presentation</vt:lpstr>
      <vt:lpstr>Overview- Envision:</vt:lpstr>
      <vt:lpstr>Quick Question</vt:lpstr>
      <vt:lpstr>Adult Learners </vt:lpstr>
      <vt:lpstr>Facilitating Self-Care - Specific Skills Training </vt:lpstr>
      <vt:lpstr>Effective Diabetes Self-Management: requires behavior change</vt:lpstr>
      <vt:lpstr>Barriers to Learning (and behavior change)</vt:lpstr>
      <vt:lpstr>Overcoming barriers</vt:lpstr>
      <vt:lpstr>“Mindfulness-based Interventions”</vt:lpstr>
      <vt:lpstr>1. Health Belief Model*  </vt:lpstr>
      <vt:lpstr>Expanded Health Belief Model</vt:lpstr>
      <vt:lpstr>2. Social Cognitive Theory*</vt:lpstr>
      <vt:lpstr>Quick Question</vt:lpstr>
      <vt:lpstr>3. Pt. Empowerment Defined   </vt:lpstr>
      <vt:lpstr>Traditional vs Empowerment Based</vt:lpstr>
      <vt:lpstr>Empowerment Based, Self-Directed Behavior Change Protocol</vt:lpstr>
      <vt:lpstr>Gauge it! </vt:lpstr>
      <vt:lpstr>Empowerment Based, Self-Directed Behavior Change Protocol</vt:lpstr>
      <vt:lpstr>Quick Question</vt:lpstr>
      <vt:lpstr>Transtheoretical Theory*</vt:lpstr>
      <vt:lpstr>4. Transtheoretical Model*</vt:lpstr>
      <vt:lpstr>        Readiness determines Approach*</vt:lpstr>
      <vt:lpstr>    Readiness determines Approach*</vt:lpstr>
      <vt:lpstr>Is your patient truly ready to change?  Most are unsure re:  change … they need to prepare first!</vt:lpstr>
      <vt:lpstr>Yellow= Ambivalence-   concentrate  energy  here!</vt:lpstr>
      <vt:lpstr>Explore Ambivalence </vt:lpstr>
      <vt:lpstr>Breaking barriers with Better Approaches~</vt:lpstr>
      <vt:lpstr>Pt. Centered Motivational COUNSELING: </vt:lpstr>
      <vt:lpstr>Recycle/ relapse  (being stuck*)  is part of the cycle!</vt:lpstr>
      <vt:lpstr>Dealing with Train Wrecks</vt:lpstr>
      <vt:lpstr>Provider Burn-Out: think must “install change”-this evokes resistance…</vt:lpstr>
      <vt:lpstr>Central Concepts of* Motivational Counseling</vt:lpstr>
      <vt:lpstr>Roll with Resistance</vt:lpstr>
      <vt:lpstr>Central Concepts of Motivational Counseling</vt:lpstr>
      <vt:lpstr>So there you are… the perfect place, the right time…</vt:lpstr>
      <vt:lpstr>Support Self-Confidence</vt:lpstr>
      <vt:lpstr>7 Steps for doing Behavior Change Counseling</vt:lpstr>
      <vt:lpstr>2. CHANGE TALK+++</vt:lpstr>
      <vt:lpstr>2. CHANGE TALK  (cont.)</vt:lpstr>
      <vt:lpstr>3. Summarizing Change Talk</vt:lpstr>
      <vt:lpstr>4. SHARE INFO: ASK 1ST.</vt:lpstr>
      <vt:lpstr>5.  ASK the KEY QUESTION: </vt:lpstr>
      <vt:lpstr>6. Clarify behavior change   goal: use SMART!!!!!</vt:lpstr>
      <vt:lpstr>7.  END ON A POSITIVE NOTE!</vt:lpstr>
      <vt:lpstr>Try it, you’ll like it! Time for free, behavioral/educational counseling!</vt:lpstr>
      <vt:lpstr>Simply Trying is “Success”</vt:lpstr>
      <vt:lpstr>    Central Concept Patient Centered Counseling</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770</cp:revision>
  <cp:lastPrinted>2015-03-22T21:19:45Z</cp:lastPrinted>
  <dcterms:created xsi:type="dcterms:W3CDTF">1998-04-16T17:55:30Z</dcterms:created>
  <dcterms:modified xsi:type="dcterms:W3CDTF">2015-03-26T18:27:27Z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4F9E36A5-7CFC-4AA8-BE9B-C12134EC9770</vt:lpwstr>
  </property>
  <property fmtid="{D5CDD505-2E9C-101B-9397-08002B2CF9AE}" pid="5" name="ArticulateProjectFull">
    <vt:lpwstr>C:\Users\bev\Dropbox\A DES Admin Folder\Level 2 Carmel 2015\Carmel Slides 2014\Carmel Day 2 last.ppta</vt:lpwstr>
  </property>
</Properties>
</file>