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7FE4E415_E7148A17.xml" ContentType="application/vnd.ms-powerpoint.comments+xml"/>
  <Override PartName="/ppt/comments/modernComment_3AD_94BC887C.xml" ContentType="application/vnd.ms-powerpoint.comment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comments/modernComment_7FFFE640_ECC58DDB.xml" ContentType="application/vnd.ms-powerpoint.comments+xml"/>
  <Override PartName="/ppt/tags/tag4.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E5F_B51473FD.xml" ContentType="application/vnd.ms-powerpoint.comments+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modernComment_7FE4E4CC_A422F5AD.xml" ContentType="application/vnd.ms-powerpoint.comments+xml"/>
  <Override PartName="/ppt/tags/tag6.xml" ContentType="application/vnd.openxmlformats-officedocument.presentationml.tags+xml"/>
  <Override PartName="/ppt/notesSlides/notesSlide10.xml" ContentType="application/vnd.openxmlformats-officedocument.presentationml.notesSlide+xml"/>
  <Override PartName="/ppt/comments/modernComment_350_AB444B8F.xml" ContentType="application/vnd.ms-powerpoint.comments+xml"/>
  <Override PartName="/ppt/tags/tag7.xml" ContentType="application/vnd.openxmlformats-officedocument.presentationml.tags+xml"/>
  <Override PartName="/ppt/notesSlides/notesSlide11.xml" ContentType="application/vnd.openxmlformats-officedocument.presentationml.notesSlide+xml"/>
  <Override PartName="/ppt/comments/modernComment_7FE4E419_8FD444A7.xml" ContentType="application/vnd.ms-powerpoint.comments+xml"/>
  <Override PartName="/ppt/ink/ink1.xml" ContentType="application/inkml+xml"/>
  <Override PartName="/ppt/ink/ink2.xml" ContentType="application/inkml+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7FE4E60F_1E10616D.xml" ContentType="application/vnd.ms-powerpoint.comments+xml"/>
  <Override PartName="/ppt/notesSlides/notesSlide15.xml" ContentType="application/vnd.openxmlformats-officedocument.presentationml.notesSlide+xml"/>
  <Override PartName="/ppt/comments/modernComment_1D8_76ECA35C.xml" ContentType="application/vnd.ms-powerpoint.comments+xml"/>
  <Override PartName="/ppt/comments/modernComment_7FFFE6B8_725D1FBA.xml" ContentType="application/vnd.ms-powerpoint.comments+xml"/>
  <Override PartName="/ppt/notesSlides/notesSlide16.xml" ContentType="application/vnd.openxmlformats-officedocument.presentationml.notesSlide+xml"/>
  <Override PartName="/ppt/comments/modernComment_7FE4E61A_2168ACCA.xml" ContentType="application/vnd.ms-powerpoint.comments+xml"/>
  <Override PartName="/ppt/notesSlides/notesSlide17.xml" ContentType="application/vnd.openxmlformats-officedocument.presentationml.notesSlide+xml"/>
  <Override PartName="/ppt/comments/modernComment_7FFFE6BC_B375144F.xml" ContentType="application/vnd.ms-powerpoint.comments+xml"/>
  <Override PartName="/ppt/notesSlides/notesSlide18.xml" ContentType="application/vnd.openxmlformats-officedocument.presentationml.notesSlide+xml"/>
  <Override PartName="/ppt/comments/modernComment_7FE4E613_19EB3AF0.xml" ContentType="application/vnd.ms-powerpoint.comments+xml"/>
  <Override PartName="/ppt/notesSlides/notesSlide19.xml" ContentType="application/vnd.openxmlformats-officedocument.presentationml.notesSlide+xml"/>
  <Override PartName="/ppt/comments/modernComment_7FE4E61B_2401C2F2.xml" ContentType="application/vnd.ms-powerpoint.comments+xml"/>
  <Override PartName="/ppt/tags/tag9.xml" ContentType="application/vnd.openxmlformats-officedocument.presentationml.tags+xml"/>
  <Override PartName="/ppt/comments/modernComment_7FE4E610_DBFA6AE3.xml" ContentType="application/vnd.ms-powerpoint.comments+xml"/>
  <Override PartName="/ppt/notesSlides/notesSlide20.xml" ContentType="application/vnd.openxmlformats-officedocument.presentationml.notesSlide+xml"/>
  <Override PartName="/ppt/comments/modernComment_3877_CFC70AB.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3880_F9B9EBE2.xml" ContentType="application/vnd.ms-powerpoint.comments+xml"/>
  <Override PartName="/ppt/comments/modernComment_7FE4E611_CD2A9491.xml" ContentType="application/vnd.ms-powerpoint.comments+xml"/>
  <Override PartName="/ppt/notesSlides/notesSlide23.xml" ContentType="application/vnd.openxmlformats-officedocument.presentationml.notesSlide+xml"/>
  <Override PartName="/ppt/tags/tag10.xml" ContentType="application/vnd.openxmlformats-officedocument.presentationml.tags+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14" r:id="rId2"/>
    <p:sldMasterId id="2147483755" r:id="rId3"/>
    <p:sldMasterId id="2147483802" r:id="rId4"/>
    <p:sldMasterId id="2147483822" r:id="rId5"/>
    <p:sldMasterId id="2147483843" r:id="rId6"/>
  </p:sldMasterIdLst>
  <p:notesMasterIdLst>
    <p:notesMasterId r:id="rId52"/>
  </p:notesMasterIdLst>
  <p:handoutMasterIdLst>
    <p:handoutMasterId r:id="rId53"/>
  </p:handoutMasterIdLst>
  <p:sldIdLst>
    <p:sldId id="2145707208" r:id="rId7"/>
    <p:sldId id="2145707029" r:id="rId8"/>
    <p:sldId id="941" r:id="rId9"/>
    <p:sldId id="3624" r:id="rId10"/>
    <p:sldId id="2145707664" r:id="rId11"/>
    <p:sldId id="3623" r:id="rId12"/>
    <p:sldId id="2147477109" r:id="rId13"/>
    <p:sldId id="2147477175" r:id="rId14"/>
    <p:sldId id="2147477056" r:id="rId15"/>
    <p:sldId id="2145707233" r:id="rId16"/>
    <p:sldId id="2145707653" r:id="rId17"/>
    <p:sldId id="2141411102" r:id="rId18"/>
    <p:sldId id="2912" r:id="rId19"/>
    <p:sldId id="3679" r:id="rId20"/>
    <p:sldId id="2145707023" r:id="rId21"/>
    <p:sldId id="2145707212" r:id="rId22"/>
    <p:sldId id="848" r:id="rId23"/>
    <p:sldId id="2145707033" r:id="rId24"/>
    <p:sldId id="969" r:id="rId25"/>
    <p:sldId id="467" r:id="rId26"/>
    <p:sldId id="2147477177" r:id="rId27"/>
    <p:sldId id="2147477178" r:id="rId28"/>
    <p:sldId id="2147477170" r:id="rId29"/>
    <p:sldId id="2145707542" r:id="rId30"/>
    <p:sldId id="2147477179" r:id="rId31"/>
    <p:sldId id="2147477174" r:id="rId32"/>
    <p:sldId id="2145707535" r:id="rId33"/>
    <p:sldId id="472" r:id="rId34"/>
    <p:sldId id="2147477176" r:id="rId35"/>
    <p:sldId id="2145707546" r:id="rId36"/>
    <p:sldId id="2147477180" r:id="rId37"/>
    <p:sldId id="2145707539" r:id="rId38"/>
    <p:sldId id="2145707547" r:id="rId39"/>
    <p:sldId id="2141411126" r:id="rId40"/>
    <p:sldId id="2145707536" r:id="rId41"/>
    <p:sldId id="14455" r:id="rId42"/>
    <p:sldId id="777" r:id="rId43"/>
    <p:sldId id="14461" r:id="rId44"/>
    <p:sldId id="14464" r:id="rId45"/>
    <p:sldId id="2145707537" r:id="rId46"/>
    <p:sldId id="2147477172" r:id="rId47"/>
    <p:sldId id="2141411138" r:id="rId48"/>
    <p:sldId id="3621" r:id="rId49"/>
    <p:sldId id="2147477058" r:id="rId50"/>
    <p:sldId id="676" r:id="rId51"/>
  </p:sldIdLst>
  <p:sldSz cx="9144000" cy="6858000" type="screen4x3"/>
  <p:notesSz cx="7099300" cy="93853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56" userDrawn="1">
          <p15:clr>
            <a:srgbClr val="A4A3A4"/>
          </p15:clr>
        </p15:guide>
        <p15:guide id="2" pos="2236"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9DF41F-75EB-A6A9-B2DE-7AAFE457D87A}" name="Diana Isaacs" initials="DI" userId="60c2d3b95ecfd9e2" providerId="Windows Live"/>
  <p188:author id="{90CE3A54-1E4E-4F99-9604-F6D6D213E6C9}" name="Beverly Thomassian" initials="BT" userId="a7e8311c0d2c4024"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1" clrIdx="0">
    <p:extLst>
      <p:ext uri="{19B8F6BF-5375-455C-9EA6-DF929625EA0E}">
        <p15:presenceInfo xmlns:p15="http://schemas.microsoft.com/office/powerpoint/2012/main" userId="a7e8311c0d2c402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3886"/>
    <a:srgbClr val="B317AC"/>
    <a:srgbClr val="E3C9D8"/>
    <a:srgbClr val="99FFCC"/>
    <a:srgbClr val="B1D4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122" autoAdjust="0"/>
    <p:restoredTop sz="79017" autoAdjust="0"/>
  </p:normalViewPr>
  <p:slideViewPr>
    <p:cSldViewPr>
      <p:cViewPr varScale="1">
        <p:scale>
          <a:sx n="79" d="100"/>
          <a:sy n="79" d="100"/>
        </p:scale>
        <p:origin x="2142" y="29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2" d="100"/>
          <a:sy n="82" d="100"/>
        </p:scale>
        <p:origin x="3894" y="96"/>
      </p:cViewPr>
      <p:guideLst>
        <p:guide orient="horz" pos="2956"/>
        <p:guide pos="223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commentAuthors" Target="commentAuthor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handoutMaster" Target="handoutMasters/handoutMaster1.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60" Type="http://schemas.microsoft.com/office/2018/10/relationships/authors" Target="authors.xml"/></Relationships>
</file>

<file path=ppt/comments/modernComment_1D8_76ECA35C.xml><?xml version="1.0" encoding="utf-8"?>
<p188:cmLst xmlns:a="http://schemas.openxmlformats.org/drawingml/2006/main" xmlns:r="http://schemas.openxmlformats.org/officeDocument/2006/relationships" xmlns:p188="http://schemas.microsoft.com/office/powerpoint/2018/8/main">
  <p188:cm id="{AE5C294C-73AB-461A-B9B5-F137E3A375FF}" authorId="{B39DF41F-75EB-A6A9-B2DE-7AAFE457D87A}" created="2026-02-25T04:41:07.416">
    <ac:deMkLst xmlns:ac="http://schemas.microsoft.com/office/drawing/2013/main/command">
      <pc:docMk xmlns:pc="http://schemas.microsoft.com/office/powerpoint/2013/main/command"/>
      <pc:sldMk xmlns:pc="http://schemas.microsoft.com/office/powerpoint/2013/main/command" cId="1995219804" sldId="472"/>
      <ac:spMk id="4" creationId="{86CC6F0C-FBA9-43DD-A3E5-F8522880B776}"/>
    </ac:deMkLst>
    <p188:replyLst>
      <p188:reply id="{C98FCD69-EB6E-4D56-A0BE-0FBE9C56D019}" authorId="{B39DF41F-75EB-A6A9-B2DE-7AAFE457D87A}" created="2026-02-25T12:43:06.570">
        <p188:txBody>
          <a:bodyPr/>
          <a:lstStyle/>
          <a:p>
            <a:r>
              <a:rPr lang="en-US"/>
              <a:t>Split into 2 slides</a:t>
            </a:r>
          </a:p>
        </p188:txBody>
      </p188:reply>
    </p188:replyLst>
    <p188:txBody>
      <a:bodyPr/>
      <a:lstStyle/>
      <a:p>
        <a:r>
          <a:rPr lang="en-US"/>
          <a:t>Added NAION and biliary disease and aspiration warning. </a:t>
        </a:r>
      </a:p>
    </p188:txBody>
  </p188:cm>
</p188:cmLst>
</file>

<file path=ppt/comments/modernComment_350_AB444B8F.xml><?xml version="1.0" encoding="utf-8"?>
<p188:cmLst xmlns:a="http://schemas.openxmlformats.org/drawingml/2006/main" xmlns:r="http://schemas.openxmlformats.org/officeDocument/2006/relationships" xmlns:p188="http://schemas.microsoft.com/office/powerpoint/2018/8/main">
  <p188:cm id="{1226B52E-FA50-47AA-8045-E3308D07344A}" authorId="{B39DF41F-75EB-A6A9-B2DE-7AAFE457D87A}" created="2026-02-25T04:35:26.744">
    <pc:sldMkLst xmlns:pc="http://schemas.microsoft.com/office/powerpoint/2013/main/command">
      <pc:docMk/>
      <pc:sldMk cId="2873379727" sldId="848"/>
    </pc:sldMkLst>
    <p188:txBody>
      <a:bodyPr/>
      <a:lstStyle/>
      <a:p>
        <a:r>
          <a:rPr lang="en-US"/>
          <a:t>Updated with 2026 figure. </a:t>
        </a:r>
      </a:p>
    </p188:txBody>
  </p188:cm>
</p188:cmLst>
</file>

<file path=ppt/comments/modernComment_3877_CFC70AB.xml><?xml version="1.0" encoding="utf-8"?>
<p188:cmLst xmlns:a="http://schemas.openxmlformats.org/drawingml/2006/main" xmlns:r="http://schemas.openxmlformats.org/officeDocument/2006/relationships" xmlns:p188="http://schemas.microsoft.com/office/powerpoint/2018/8/main">
  <p188:cm id="{975A1E23-9A59-4668-BE89-12AFC4BFD3C8}" authorId="{B39DF41F-75EB-A6A9-B2DE-7AAFE457D87A}" created="2026-02-25T04:58:48.329">
    <ac:deMkLst xmlns:ac="http://schemas.microsoft.com/office/drawing/2013/main/command">
      <pc:docMk xmlns:pc="http://schemas.microsoft.com/office/powerpoint/2013/main/command"/>
      <pc:sldMk xmlns:pc="http://schemas.microsoft.com/office/powerpoint/2013/main/command" cId="217870507" sldId="14455"/>
      <ac:picMk id="13" creationId="{C0387F6C-D790-B68E-6B49-4FFF56C16A06}"/>
    </ac:deMkLst>
    <p188:replyLst>
      <p188:reply id="{150B9180-18EF-44B7-B216-BB2A4DE0C275}" authorId="{B39DF41F-75EB-A6A9-B2DE-7AAFE457D87A}" created="2026-02-25T12:55:03.482">
        <p188:txBody>
          <a:bodyPr/>
          <a:lstStyle/>
          <a:p>
            <a:r>
              <a:rPr lang="en-US"/>
              <a:t>Removed dapa for MACE</a:t>
            </a:r>
          </a:p>
        </p188:txBody>
      </p188:reply>
    </p188:replyLst>
    <p188:txBody>
      <a:bodyPr/>
      <a:lstStyle/>
      <a:p>
        <a:r>
          <a:rPr lang="en-US"/>
          <a:t>Updated with current treatment algorithm</a:t>
        </a:r>
      </a:p>
    </p188:txBody>
  </p188:cm>
</p188:cmLst>
</file>

<file path=ppt/comments/modernComment_3880_F9B9EBE2.xml><?xml version="1.0" encoding="utf-8"?>
<p188:cmLst xmlns:a="http://schemas.openxmlformats.org/drawingml/2006/main" xmlns:r="http://schemas.openxmlformats.org/officeDocument/2006/relationships" xmlns:p188="http://schemas.microsoft.com/office/powerpoint/2018/8/main">
  <p188:cm id="{ECE42C26-67EA-46EF-B69B-540CB830621E}" authorId="{B39DF41F-75EB-A6A9-B2DE-7AAFE457D87A}" created="2026-02-25T05:08:59.646">
    <pc:sldMkLst xmlns:pc="http://schemas.microsoft.com/office/powerpoint/2013/main/command">
      <pc:docMk/>
      <pc:sldMk cId="4189711330" sldId="14464"/>
    </pc:sldMkLst>
    <p188:txBody>
      <a:bodyPr/>
      <a:lstStyle/>
      <a:p>
        <a:r>
          <a:rPr lang="en-US"/>
          <a:t>Updated with 2026 algorithm </a:t>
        </a:r>
      </a:p>
    </p188:txBody>
  </p188:cm>
</p188:cmLst>
</file>

<file path=ppt/comments/modernComment_3AD_94BC887C.xml><?xml version="1.0" encoding="utf-8"?>
<p188:cmLst xmlns:a="http://schemas.openxmlformats.org/drawingml/2006/main" xmlns:r="http://schemas.openxmlformats.org/officeDocument/2006/relationships" xmlns:p188="http://schemas.microsoft.com/office/powerpoint/2018/8/main">
  <p188:cm id="{5A987407-D4D3-4572-8982-919DB1DC6BF9}" authorId="{B39DF41F-75EB-A6A9-B2DE-7AAFE457D87A}" created="2026-02-25T03:58:41.376">
    <ac:deMkLst xmlns:ac="http://schemas.microsoft.com/office/drawing/2013/main/command">
      <pc:docMk xmlns:pc="http://schemas.microsoft.com/office/powerpoint/2013/main/command"/>
      <pc:sldMk xmlns:pc="http://schemas.microsoft.com/office/powerpoint/2013/main/command" cId="2495383676" sldId="941"/>
      <ac:spMk id="3" creationId="{00000000-0000-0000-0000-000000000000}"/>
    </ac:deMkLst>
    <p188:txBody>
      <a:bodyPr/>
      <a:lstStyle/>
      <a:p>
        <a:r>
          <a:rPr lang="en-US"/>
          <a:t>Added bullet 4 on obesity. </a:t>
        </a:r>
      </a:p>
    </p188:txBody>
  </p188:cm>
</p188:cmLst>
</file>

<file path=ppt/comments/modernComment_7FE4E415_E7148A17.xml><?xml version="1.0" encoding="utf-8"?>
<p188:cmLst xmlns:a="http://schemas.openxmlformats.org/drawingml/2006/main" xmlns:r="http://schemas.openxmlformats.org/officeDocument/2006/relationships" xmlns:p188="http://schemas.microsoft.com/office/powerpoint/2018/8/main">
  <p188:cm id="{3B33D755-CB7B-4078-8D7D-D3AD88BDFE65}" authorId="{B39DF41F-75EB-A6A9-B2DE-7AAFE457D87A}" created="2026-02-25T03:57:09.178">
    <pc:sldMkLst xmlns:pc="http://schemas.microsoft.com/office/powerpoint/2013/main/command">
      <pc:docMk/>
      <pc:sldMk cId="3876882967" sldId="2145707029"/>
    </pc:sldMkLst>
    <p188:replyLst>
      <p188:reply id="{7CB48ECA-CA51-4D6C-89B7-2D86F3429B9A}" authorId="{B39DF41F-75EB-A6A9-B2DE-7AAFE457D87A}" created="2026-02-25T04:01:29.542">
        <p188:txBody>
          <a:bodyPr/>
          <a:lstStyle/>
          <a:p>
            <a:r>
              <a:rPr lang="en-US"/>
              <a:t>And included section 8 and section 9</a:t>
            </a:r>
          </a:p>
        </p188:txBody>
      </p188:reply>
    </p188:replyLst>
    <p188:txBody>
      <a:bodyPr/>
      <a:lstStyle/>
      <a:p>
        <a:r>
          <a:rPr lang="en-US"/>
          <a:t>Updated with 2026 citations</a:t>
        </a:r>
      </a:p>
    </p188:txBody>
  </p188:cm>
</p188:cmLst>
</file>

<file path=ppt/comments/modernComment_7FE4E419_8FD444A7.xml><?xml version="1.0" encoding="utf-8"?>
<p188:cmLst xmlns:a="http://schemas.openxmlformats.org/drawingml/2006/main" xmlns:r="http://schemas.openxmlformats.org/officeDocument/2006/relationships" xmlns:p188="http://schemas.microsoft.com/office/powerpoint/2018/8/main">
  <p188:cm id="{E76CEDF4-09FF-4B77-B108-0C005FD44965}" authorId="{B39DF41F-75EB-A6A9-B2DE-7AAFE457D87A}" created="2026-02-25T04:33:59.190">
    <ac:deMkLst xmlns:ac="http://schemas.microsoft.com/office/drawing/2013/main/command">
      <pc:docMk xmlns:pc="http://schemas.microsoft.com/office/powerpoint/2013/main/command"/>
      <pc:sldMk xmlns:pc="http://schemas.microsoft.com/office/powerpoint/2013/main/command" cId="2413053095" sldId="2145707033"/>
      <ac:spMk id="5" creationId="{1F62B812-F949-7973-7B17-845A842EDDD1}"/>
    </ac:deMkLst>
    <p188:txBody>
      <a:bodyPr/>
      <a:lstStyle/>
      <a:p>
        <a:r>
          <a:rPr lang="en-US"/>
          <a:t>Updated weight loss with current ada soc</a:t>
        </a:r>
      </a:p>
    </p188:txBody>
  </p188:cm>
</p188:cmLst>
</file>

<file path=ppt/comments/modernComment_7FE4E4CC_A422F5AD.xml><?xml version="1.0" encoding="utf-8"?>
<p188:cmLst xmlns:a="http://schemas.openxmlformats.org/drawingml/2006/main" xmlns:r="http://schemas.openxmlformats.org/officeDocument/2006/relationships" xmlns:p188="http://schemas.microsoft.com/office/powerpoint/2018/8/main">
  <p188:cm id="{67C64350-96D7-4A9E-9C38-5870EA944E70}" authorId="{90CE3A54-1E4E-4F99-9604-F6D6D213E6C9}" created="2025-12-24T01:44:45.127">
    <pc:sldMkLst xmlns:pc="http://schemas.microsoft.com/office/powerpoint/2013/main/command">
      <pc:docMk/>
      <pc:sldMk cId="2753754541" sldId="2145707212"/>
    </pc:sldMkLst>
    <p188:txBody>
      <a:bodyPr/>
      <a:lstStyle/>
      <a:p>
        <a:r>
          <a:rPr lang="en-US"/>
          <a:t>updated</a:t>
        </a:r>
      </a:p>
    </p188:txBody>
  </p188:cm>
</p188:cmLst>
</file>

<file path=ppt/comments/modernComment_7FE4E60F_1E10616D.xml><?xml version="1.0" encoding="utf-8"?>
<p188:cmLst xmlns:a="http://schemas.openxmlformats.org/drawingml/2006/main" xmlns:r="http://schemas.openxmlformats.org/officeDocument/2006/relationships" xmlns:p188="http://schemas.microsoft.com/office/powerpoint/2018/8/main">
  <p188:cm id="{D914E6E1-5BC6-4318-A7E6-8C7F38B01F88}" authorId="{B39DF41F-75EB-A6A9-B2DE-7AAFE457D87A}" created="2026-02-25T04:41:07.416">
    <ac:deMkLst xmlns:ac="http://schemas.microsoft.com/office/drawing/2013/main/command">
      <pc:docMk xmlns:pc="http://schemas.microsoft.com/office/powerpoint/2013/main/command"/>
      <pc:sldMk xmlns:pc="http://schemas.microsoft.com/office/powerpoint/2013/main/command" cId="504389997" sldId="2145707535"/>
      <ac:spMk id="4" creationId="{FDC859FD-96B3-4DE9-BEF3-7FBB21F49445}"/>
    </ac:deMkLst>
    <p188:replyLst>
      <p188:reply id="{86FDC0FF-6A80-42F3-9E6F-3C0D71466690}" authorId="{B39DF41F-75EB-A6A9-B2DE-7AAFE457D87A}" created="2026-02-25T04:46:16.583">
        <p188:txBody>
          <a:bodyPr/>
          <a:lstStyle/>
          <a:p>
            <a:r>
              <a:rPr lang="en-US"/>
              <a:t>Split into 2 slides</a:t>
            </a:r>
          </a:p>
        </p188:txBody>
      </p188:reply>
    </p188:replyLst>
    <p188:txBody>
      <a:bodyPr/>
      <a:lstStyle/>
      <a:p>
        <a:r>
          <a:rPr lang="en-US"/>
          <a:t>Added NAION and biliary disease and aspiration warning. </a:t>
        </a:r>
      </a:p>
    </p188:txBody>
  </p188:cm>
</p188:cmLst>
</file>

<file path=ppt/comments/modernComment_7FE4E610_DBFA6AE3.xml><?xml version="1.0" encoding="utf-8"?>
<p188:cmLst xmlns:a="http://schemas.openxmlformats.org/drawingml/2006/main" xmlns:r="http://schemas.openxmlformats.org/officeDocument/2006/relationships" xmlns:p188="http://schemas.microsoft.com/office/powerpoint/2018/8/main">
  <p188:cm id="{7CCA468B-0D80-47CE-AFD6-A9D2FA327316}" authorId="{B39DF41F-75EB-A6A9-B2DE-7AAFE457D87A}" created="2026-02-25T04:57:06.699">
    <ac:txMkLst xmlns:ac="http://schemas.microsoft.com/office/drawing/2013/main/command">
      <pc:docMk xmlns:pc="http://schemas.microsoft.com/office/powerpoint/2013/main/command"/>
      <pc:sldMk xmlns:pc="http://schemas.microsoft.com/office/powerpoint/2013/main/command" cId="3690621667" sldId="2145707536"/>
      <ac:spMk id="5" creationId="{C17B7D0B-C675-593F-8719-FEC340482132}"/>
      <ac:txMk cp="0" len="107">
        <ac:context len="108" hash="996388046"/>
      </ac:txMk>
    </ac:txMkLst>
    <p188:pos x="6162040" y="289560"/>
    <p188:txBody>
      <a:bodyPr/>
      <a:lstStyle/>
      <a:p>
        <a:r>
          <a:rPr lang="en-US"/>
          <a:t>Updated slide</a:t>
        </a:r>
      </a:p>
    </p188:txBody>
  </p188:cm>
</p188:cmLst>
</file>

<file path=ppt/comments/modernComment_7FE4E611_CD2A9491.xml><?xml version="1.0" encoding="utf-8"?>
<p188:cmLst xmlns:a="http://schemas.openxmlformats.org/drawingml/2006/main" xmlns:r="http://schemas.openxmlformats.org/officeDocument/2006/relationships" xmlns:p188="http://schemas.microsoft.com/office/powerpoint/2018/8/main">
  <p188:cm id="{FD7E93C5-800D-43FC-9FCE-76C7489A6C28}" authorId="{B39DF41F-75EB-A6A9-B2DE-7AAFE457D87A}" created="2026-02-25T05:10:28.108">
    <ac:deMkLst xmlns:ac="http://schemas.microsoft.com/office/drawing/2013/main/command">
      <pc:docMk xmlns:pc="http://schemas.microsoft.com/office/powerpoint/2013/main/command"/>
      <pc:sldMk xmlns:pc="http://schemas.microsoft.com/office/powerpoint/2013/main/command" cId="3442119825" sldId="2145707537"/>
      <ac:spMk id="3" creationId="{73C76141-752B-F110-9446-0B71F57DABEE}"/>
    </ac:deMkLst>
    <p188:txBody>
      <a:bodyPr/>
      <a:lstStyle/>
      <a:p>
        <a:r>
          <a:rPr lang="en-US"/>
          <a:t>New slide</a:t>
        </a:r>
      </a:p>
    </p188:txBody>
  </p188:cm>
</p188:cmLst>
</file>

<file path=ppt/comments/modernComment_7FE4E613_19EB3AF0.xml><?xml version="1.0" encoding="utf-8"?>
<p188:cmLst xmlns:a="http://schemas.openxmlformats.org/drawingml/2006/main" xmlns:r="http://schemas.openxmlformats.org/officeDocument/2006/relationships" xmlns:p188="http://schemas.microsoft.com/office/powerpoint/2018/8/main">
  <p188:cm id="{4A5721B5-C9AC-463E-91A5-5B42BB9E5973}" authorId="{B39DF41F-75EB-A6A9-B2DE-7AAFE457D87A}" created="2026-02-25T05:20:52.467">
    <ac:deMkLst xmlns:ac="http://schemas.microsoft.com/office/drawing/2013/main/command">
      <pc:docMk xmlns:pc="http://schemas.microsoft.com/office/powerpoint/2013/main/command"/>
      <pc:sldMk xmlns:pc="http://schemas.microsoft.com/office/powerpoint/2013/main/command" cId="434846448" sldId="2145707539"/>
      <ac:spMk id="7" creationId="{232BC5C9-FBF1-A461-0127-06DD113CCD87}"/>
    </ac:deMkLst>
    <p188:txBody>
      <a:bodyPr/>
      <a:lstStyle/>
      <a:p>
        <a:r>
          <a:rPr lang="en-US"/>
          <a:t>New slide</a:t>
        </a:r>
      </a:p>
    </p188:txBody>
  </p188:cm>
</p188:cmLst>
</file>

<file path=ppt/comments/modernComment_7FE4E61A_2168ACCA.xml><?xml version="1.0" encoding="utf-8"?>
<p188:cmLst xmlns:a="http://schemas.openxmlformats.org/drawingml/2006/main" xmlns:r="http://schemas.openxmlformats.org/officeDocument/2006/relationships" xmlns:p188="http://schemas.microsoft.com/office/powerpoint/2018/8/main">
  <p188:cm id="{90BDFD09-DEF4-422E-955E-0EB46A9E7B52}" authorId="{B39DF41F-75EB-A6A9-B2DE-7AAFE457D87A}" created="2026-02-25T13:02:32.548">
    <pc:sldMkLst xmlns:pc="http://schemas.microsoft.com/office/powerpoint/2013/main/command">
      <pc:docMk/>
      <pc:sldMk cId="2691122326" sldId="2145707546"/>
    </pc:sldMkLst>
    <p188:txBody>
      <a:bodyPr/>
      <a:lstStyle/>
      <a:p>
        <a:r>
          <a:rPr lang="en-US"/>
          <a:t>Updated based on current algorithm</a:t>
        </a:r>
      </a:p>
    </p188:txBody>
  </p188:cm>
</p188:cmLst>
</file>

<file path=ppt/comments/modernComment_7FE4E61B_2401C2F2.xml><?xml version="1.0" encoding="utf-8"?>
<p188:cmLst xmlns:a="http://schemas.openxmlformats.org/drawingml/2006/main" xmlns:r="http://schemas.openxmlformats.org/officeDocument/2006/relationships" xmlns:p188="http://schemas.microsoft.com/office/powerpoint/2018/8/main">
  <p188:cm id="{DFA867BC-C59E-421C-AF4F-37E7B7C3FA69}" authorId="{B39DF41F-75EB-A6A9-B2DE-7AAFE457D87A}" created="2026-02-25T13:05:25.818">
    <pc:sldMkLst xmlns:pc="http://schemas.microsoft.com/office/powerpoint/2013/main/command">
      <pc:docMk/>
      <pc:sldMk cId="665573439" sldId="2145707547"/>
    </pc:sldMkLst>
    <p188:txBody>
      <a:bodyPr/>
      <a:lstStyle/>
      <a:p>
        <a:r>
          <a:rPr lang="en-US"/>
          <a:t>added</a:t>
        </a:r>
      </a:p>
    </p188:txBody>
  </p188:cm>
</p188:cmLst>
</file>

<file path=ppt/comments/modernComment_7FFFE640_ECC58DDB.xml><?xml version="1.0" encoding="utf-8"?>
<p188:cmLst xmlns:a="http://schemas.openxmlformats.org/drawingml/2006/main" xmlns:r="http://schemas.openxmlformats.org/officeDocument/2006/relationships" xmlns:p188="http://schemas.microsoft.com/office/powerpoint/2018/8/main">
  <p188:cm id="{4ED8E27B-7A06-4D13-B86F-3255216BCDF0}" authorId="{90CE3A54-1E4E-4F99-9604-F6D6D213E6C9}" status="resolved" created="2025-09-08T01:56:50.291">
    <pc:sldMkLst xmlns:pc="http://schemas.microsoft.com/office/powerpoint/2013/main/command">
      <pc:docMk/>
      <pc:sldMk cId="3972369883" sldId="2147477056"/>
    </pc:sldMkLst>
    <p188:txBody>
      <a:bodyPr/>
      <a:lstStyle/>
      <a:p>
        <a:r>
          <a:rPr lang="en-US"/>
          <a:t>Updated to include hypercortisolism</a:t>
        </a:r>
      </a:p>
    </p188:txBody>
    <p188:extLst>
      <p:ext xmlns:p="http://schemas.openxmlformats.org/presentationml/2006/main" uri="{57CB4572-C831-44C2-8A1C-0ADB6CCDFE69}">
        <p223:reactions xmlns:p223="http://schemas.microsoft.com/office/powerpoint/2022/03/main">
          <p223:rxn type="👍">
            <p223:instance time="2025-09-18T18:16:09.188" authorId="{90CE3A54-1E4E-4F99-9604-F6D6D213E6C9}"/>
          </p223:rxn>
        </p223:reactions>
      </p:ext>
    </p188:extLst>
  </p188:cm>
</p188:cmLst>
</file>

<file path=ppt/comments/modernComment_7FFFE6B8_725D1FBA.xml><?xml version="1.0" encoding="utf-8"?>
<p188:cmLst xmlns:a="http://schemas.openxmlformats.org/drawingml/2006/main" xmlns:r="http://schemas.openxmlformats.org/officeDocument/2006/relationships" xmlns:p188="http://schemas.microsoft.com/office/powerpoint/2018/8/main">
  <p188:cm id="{8DAB9EA4-54FF-4465-BEDD-B4B73655DA61}" authorId="{90CE3A54-1E4E-4F99-9604-F6D6D213E6C9}" created="2025-12-24T01:44:45.127">
    <pc:sldMkLst xmlns:pc="http://schemas.microsoft.com/office/powerpoint/2013/main/command">
      <pc:docMk/>
      <pc:sldMk cId="2753754541" sldId="2145707212"/>
    </pc:sldMkLst>
    <p188:txBody>
      <a:bodyPr/>
      <a:lstStyle/>
      <a:p>
        <a:r>
          <a:rPr lang="en-US"/>
          <a:t>updated</a:t>
        </a:r>
      </a:p>
    </p188:txBody>
  </p188:cm>
</p188:cmLst>
</file>

<file path=ppt/comments/modernComment_7FFFE6BC_B375144F.xml><?xml version="1.0" encoding="utf-8"?>
<p188:cmLst xmlns:a="http://schemas.openxmlformats.org/drawingml/2006/main" xmlns:r="http://schemas.openxmlformats.org/officeDocument/2006/relationships" xmlns:p188="http://schemas.microsoft.com/office/powerpoint/2018/8/main">
  <p188:cm id="{F49CB52E-FE36-4B01-B89B-B69F8457DC77}" authorId="{B39DF41F-75EB-A6A9-B2DE-7AAFE457D87A}" created="2026-02-25T04:30:46.371">
    <pc:sldMkLst xmlns:pc="http://schemas.microsoft.com/office/powerpoint/2013/main/command">
      <pc:docMk/>
      <pc:sldMk cId="3038016509" sldId="3679"/>
    </pc:sldMkLst>
    <p188:txBody>
      <a:bodyPr/>
      <a:lstStyle/>
      <a:p>
        <a:r>
          <a:rPr lang="en-US"/>
          <a:t>Updated pocket card. </a:t>
        </a:r>
      </a:p>
    </p188:txBody>
  </p188:cm>
</p188:cmLst>
</file>

<file path=ppt/comments/modernComment_E5F_B51473FD.xml><?xml version="1.0" encoding="utf-8"?>
<p188:cmLst xmlns:a="http://schemas.openxmlformats.org/drawingml/2006/main" xmlns:r="http://schemas.openxmlformats.org/officeDocument/2006/relationships" xmlns:p188="http://schemas.microsoft.com/office/powerpoint/2018/8/main">
  <p188:cm id="{2C6D4073-9C5F-4064-B072-6D474684D8DD}" authorId="{B39DF41F-75EB-A6A9-B2DE-7AAFE457D87A}" created="2026-02-25T04:30:46.371">
    <pc:sldMkLst xmlns:pc="http://schemas.microsoft.com/office/powerpoint/2013/main/command">
      <pc:docMk/>
      <pc:sldMk cId="3038016509" sldId="3679"/>
    </pc:sldMkLst>
    <p188:txBody>
      <a:bodyPr/>
      <a:lstStyle/>
      <a:p>
        <a:r>
          <a:rPr lang="en-US"/>
          <a:t>Updated pocket card. </a:t>
        </a:r>
      </a:p>
    </p188:txBody>
  </p188:cm>
</p188:cmLst>
</file>

<file path=ppt/diagrams/_rels/data1.xml.rels><?xml version="1.0" encoding="UTF-8" standalone="yes"?>
<Relationships xmlns="http://schemas.openxmlformats.org/package/2006/relationships"><Relationship Id="rId1" Type="http://schemas.openxmlformats.org/officeDocument/2006/relationships/image" Target="../media/image36.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91ABD1-055C-4F8F-ADB6-3C4EB91D18F5}" type="doc">
      <dgm:prSet loTypeId="urn:microsoft.com/office/officeart/2005/8/layout/hList1" loCatId="list" qsTypeId="urn:microsoft.com/office/officeart/2005/8/quickstyle/simple2" qsCatId="simple" csTypeId="urn:microsoft.com/office/officeart/2005/8/colors/accent3_2" csCatId="accent3" phldr="1"/>
      <dgm:spPr/>
      <dgm:t>
        <a:bodyPr/>
        <a:lstStyle/>
        <a:p>
          <a:endParaRPr lang="en-US"/>
        </a:p>
      </dgm:t>
    </dgm:pt>
    <dgm:pt modelId="{22B3DEB3-EA32-4632-8D79-0926AFEC0F06}">
      <dgm:prSet/>
      <dgm:spPr/>
      <dgm:t>
        <a:bodyPr/>
        <a:lstStyle/>
        <a:p>
          <a:r>
            <a:rPr lang="en-US" dirty="0">
              <a:solidFill>
                <a:srgbClr val="0070C0"/>
              </a:solidFill>
            </a:rPr>
            <a:t>A1c less than 7% (individualize)</a:t>
          </a:r>
        </a:p>
      </dgm:t>
    </dgm:pt>
    <dgm:pt modelId="{349341ED-3DEE-4084-B06B-F57DD801CBEB}" type="parTrans" cxnId="{65180CEF-473B-46D8-872F-CB779EA1AC92}">
      <dgm:prSet/>
      <dgm:spPr/>
      <dgm:t>
        <a:bodyPr/>
        <a:lstStyle/>
        <a:p>
          <a:endParaRPr lang="en-US"/>
        </a:p>
      </dgm:t>
    </dgm:pt>
    <dgm:pt modelId="{2E345A7A-7716-4B21-B16E-9EB37604CC66}" type="sibTrans" cxnId="{65180CEF-473B-46D8-872F-CB779EA1AC92}">
      <dgm:prSet/>
      <dgm:spPr/>
      <dgm:t>
        <a:bodyPr/>
        <a:lstStyle/>
        <a:p>
          <a:endParaRPr lang="en-US"/>
        </a:p>
      </dgm:t>
    </dgm:pt>
    <dgm:pt modelId="{3999FB6B-3090-4FF8-9BD5-530459409A92}">
      <dgm:prSet custT="1"/>
      <dgm:spPr/>
      <dgm:t>
        <a:bodyPr/>
        <a:lstStyle/>
        <a:p>
          <a:pPr>
            <a:lnSpc>
              <a:spcPct val="100000"/>
            </a:lnSpc>
          </a:pPr>
          <a:r>
            <a:rPr lang="en-US" sz="2400" dirty="0"/>
            <a:t>Pre-meal BG 80-130</a:t>
          </a:r>
        </a:p>
      </dgm:t>
    </dgm:pt>
    <dgm:pt modelId="{C480BB37-0CBE-4543-9D61-5F444D14DAAA}" type="parTrans" cxnId="{0BF2DFE8-1C4C-44A0-AB83-92A1B8827CF2}">
      <dgm:prSet/>
      <dgm:spPr/>
      <dgm:t>
        <a:bodyPr/>
        <a:lstStyle/>
        <a:p>
          <a:endParaRPr lang="en-US"/>
        </a:p>
      </dgm:t>
    </dgm:pt>
    <dgm:pt modelId="{08A40A30-1F48-4C7B-B3F3-F8389A05E13A}" type="sibTrans" cxnId="{0BF2DFE8-1C4C-44A0-AB83-92A1B8827CF2}">
      <dgm:prSet/>
      <dgm:spPr/>
      <dgm:t>
        <a:bodyPr/>
        <a:lstStyle/>
        <a:p>
          <a:endParaRPr lang="en-US"/>
        </a:p>
      </dgm:t>
    </dgm:pt>
    <dgm:pt modelId="{EA04FFEB-9D34-4416-A8E3-0238ACEA3C71}">
      <dgm:prSet custT="1"/>
      <dgm:spPr/>
      <dgm:t>
        <a:bodyPr/>
        <a:lstStyle/>
        <a:p>
          <a:pPr>
            <a:lnSpc>
              <a:spcPct val="100000"/>
            </a:lnSpc>
          </a:pPr>
          <a:r>
            <a:rPr lang="en-US" sz="2400" dirty="0"/>
            <a:t>Post meal BG &lt;180</a:t>
          </a:r>
        </a:p>
      </dgm:t>
    </dgm:pt>
    <dgm:pt modelId="{8427D646-1A9E-49EA-A521-0C64CEB14999}" type="parTrans" cxnId="{6042363D-6F63-4F94-A16A-8DC11F352491}">
      <dgm:prSet/>
      <dgm:spPr/>
      <dgm:t>
        <a:bodyPr/>
        <a:lstStyle/>
        <a:p>
          <a:endParaRPr lang="en-US"/>
        </a:p>
      </dgm:t>
    </dgm:pt>
    <dgm:pt modelId="{80A46680-79DF-4EFC-B924-F62F818EF9AD}" type="sibTrans" cxnId="{6042363D-6F63-4F94-A16A-8DC11F352491}">
      <dgm:prSet/>
      <dgm:spPr/>
      <dgm:t>
        <a:bodyPr/>
        <a:lstStyle/>
        <a:p>
          <a:endParaRPr lang="en-US"/>
        </a:p>
      </dgm:t>
    </dgm:pt>
    <dgm:pt modelId="{517447EA-412B-4991-936E-33297EE3E48B}">
      <dgm:prSet custT="1"/>
      <dgm:spPr/>
      <dgm:t>
        <a:bodyPr/>
        <a:lstStyle/>
        <a:p>
          <a:pPr>
            <a:lnSpc>
              <a:spcPct val="100000"/>
            </a:lnSpc>
          </a:pPr>
          <a:r>
            <a:rPr lang="en-US" sz="2400" dirty="0"/>
            <a:t>Time in Range (70-180) &gt;70%</a:t>
          </a:r>
        </a:p>
      </dgm:t>
    </dgm:pt>
    <dgm:pt modelId="{F6130BA8-AC4A-430E-A8B2-2AC4D6F57744}" type="parTrans" cxnId="{A3D3E2F7-F056-4A19-BDA8-532BDF611982}">
      <dgm:prSet/>
      <dgm:spPr/>
      <dgm:t>
        <a:bodyPr/>
        <a:lstStyle/>
        <a:p>
          <a:endParaRPr lang="en-US"/>
        </a:p>
      </dgm:t>
    </dgm:pt>
    <dgm:pt modelId="{B93019DB-91B4-4E0D-9B9C-EB2AF1EBB1E8}" type="sibTrans" cxnId="{A3D3E2F7-F056-4A19-BDA8-532BDF611982}">
      <dgm:prSet/>
      <dgm:spPr/>
      <dgm:t>
        <a:bodyPr/>
        <a:lstStyle/>
        <a:p>
          <a:endParaRPr lang="en-US"/>
        </a:p>
      </dgm:t>
    </dgm:pt>
    <dgm:pt modelId="{0735A8E4-44B2-43CC-BF2E-89A3CCDB4C70}">
      <dgm:prSet custT="1"/>
      <dgm:spPr/>
      <dgm:t>
        <a:bodyPr/>
        <a:lstStyle/>
        <a:p>
          <a:r>
            <a:rPr lang="en-US" sz="2400" dirty="0">
              <a:solidFill>
                <a:srgbClr val="0070C0"/>
              </a:solidFill>
            </a:rPr>
            <a:t>BP &lt;130/80 or &lt;120/80</a:t>
          </a:r>
        </a:p>
      </dgm:t>
    </dgm:pt>
    <dgm:pt modelId="{216AC97E-BEDF-41FC-9C7C-F3044924C920}" type="parTrans" cxnId="{FE41743F-6241-452C-8E15-A95C11F13BB8}">
      <dgm:prSet/>
      <dgm:spPr/>
      <dgm:t>
        <a:bodyPr/>
        <a:lstStyle/>
        <a:p>
          <a:endParaRPr lang="en-US"/>
        </a:p>
      </dgm:t>
    </dgm:pt>
    <dgm:pt modelId="{08E7CCFB-9E87-4F8D-B683-28F598025678}" type="sibTrans" cxnId="{FE41743F-6241-452C-8E15-A95C11F13BB8}">
      <dgm:prSet/>
      <dgm:spPr/>
      <dgm:t>
        <a:bodyPr/>
        <a:lstStyle/>
        <a:p>
          <a:endParaRPr lang="en-US"/>
        </a:p>
      </dgm:t>
    </dgm:pt>
    <dgm:pt modelId="{16552E76-7028-4D52-B586-875962D87952}">
      <dgm:prSet custT="1"/>
      <dgm:spPr/>
      <dgm:t>
        <a:bodyPr/>
        <a:lstStyle/>
        <a:p>
          <a:r>
            <a:rPr lang="en-US" sz="3200" dirty="0">
              <a:solidFill>
                <a:srgbClr val="0070C0"/>
              </a:solidFill>
            </a:rPr>
            <a:t>Cholesterol </a:t>
          </a:r>
        </a:p>
      </dgm:t>
    </dgm:pt>
    <dgm:pt modelId="{38D58956-0E67-4C65-A088-A58A7BE071E2}" type="parTrans" cxnId="{2C20231A-CA79-4B8E-9CE8-E7D617E803AE}">
      <dgm:prSet/>
      <dgm:spPr/>
      <dgm:t>
        <a:bodyPr/>
        <a:lstStyle/>
        <a:p>
          <a:endParaRPr lang="en-US"/>
        </a:p>
      </dgm:t>
    </dgm:pt>
    <dgm:pt modelId="{EBA697D1-8EFA-48BD-A99A-62726BBC22D8}" type="sibTrans" cxnId="{2C20231A-CA79-4B8E-9CE8-E7D617E803AE}">
      <dgm:prSet/>
      <dgm:spPr/>
      <dgm:t>
        <a:bodyPr/>
        <a:lstStyle/>
        <a:p>
          <a:endParaRPr lang="en-US"/>
        </a:p>
      </dgm:t>
    </dgm:pt>
    <dgm:pt modelId="{B5A320F2-6211-4A2C-9724-F328C10E2C33}">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dgm:t>
    </dgm:pt>
    <dgm:pt modelId="{4E43C9F0-5A89-4ADD-8A59-ECF2C773BB87}" type="parTrans" cxnId="{DC4EE5DC-EACD-4D0C-B8E2-90FDA4FA8166}">
      <dgm:prSet/>
      <dgm:spPr/>
      <dgm:t>
        <a:bodyPr/>
        <a:lstStyle/>
        <a:p>
          <a:endParaRPr lang="en-US"/>
        </a:p>
      </dgm:t>
    </dgm:pt>
    <dgm:pt modelId="{BF0C997B-E5D7-4C6F-8B53-BE158E53585F}" type="sibTrans" cxnId="{DC4EE5DC-EACD-4D0C-B8E2-90FDA4FA8166}">
      <dgm:prSet/>
      <dgm:spPr/>
      <dgm:t>
        <a:bodyPr/>
        <a:lstStyle/>
        <a:p>
          <a:endParaRPr lang="en-US"/>
        </a:p>
      </dgm:t>
    </dgm:pt>
    <dgm:pt modelId="{C3FAA866-38E0-4315-BFA7-030FCF114F32}">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dgm:t>
    </dgm:pt>
    <dgm:pt modelId="{D091B41A-F5D0-4811-94F7-CEF5876D72E0}" type="parTrans" cxnId="{2516E6E8-26B1-451F-91B2-FF0876781CF4}">
      <dgm:prSet/>
      <dgm:spPr/>
      <dgm:t>
        <a:bodyPr/>
        <a:lstStyle/>
        <a:p>
          <a:endParaRPr lang="en-US"/>
        </a:p>
      </dgm:t>
    </dgm:pt>
    <dgm:pt modelId="{F6ADC4EC-5806-40DD-B1B9-6AA99D3AE7BF}" type="sibTrans" cxnId="{2516E6E8-26B1-451F-91B2-FF0876781CF4}">
      <dgm:prSet/>
      <dgm:spPr/>
      <dgm:t>
        <a:bodyPr/>
        <a:lstStyle/>
        <a:p>
          <a:endParaRPr lang="en-US"/>
        </a:p>
      </dgm:t>
    </dgm:pt>
    <dgm:pt modelId="{ED71FFC3-1CDD-4022-8FF1-5AE9AA4CD027}">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gm:t>
    </dgm:pt>
    <dgm:pt modelId="{EC3A86E3-6E09-4926-B923-8621E9335C7F}" type="parTrans" cxnId="{FF27EC21-C080-430C-9B66-41298F0EC8AF}">
      <dgm:prSet/>
      <dgm:spPr/>
      <dgm:t>
        <a:bodyPr/>
        <a:lstStyle/>
        <a:p>
          <a:endParaRPr lang="en-US"/>
        </a:p>
      </dgm:t>
    </dgm:pt>
    <dgm:pt modelId="{ABF60C88-3793-4D73-A678-A4D8451B494E}" type="sibTrans" cxnId="{FF27EC21-C080-430C-9B66-41298F0EC8AF}">
      <dgm:prSet/>
      <dgm:spPr/>
      <dgm:t>
        <a:bodyPr/>
        <a:lstStyle/>
        <a:p>
          <a:endParaRPr lang="en-US"/>
        </a:p>
      </dgm:t>
    </dgm:pt>
    <dgm:pt modelId="{94124377-B63B-424D-AE4D-C8CC9B4CE3C9}" type="pres">
      <dgm:prSet presAssocID="{AC91ABD1-055C-4F8F-ADB6-3C4EB91D18F5}" presName="Name0" presStyleCnt="0">
        <dgm:presLayoutVars>
          <dgm:dir/>
          <dgm:animLvl val="lvl"/>
          <dgm:resizeHandles val="exact"/>
        </dgm:presLayoutVars>
      </dgm:prSet>
      <dgm:spPr/>
    </dgm:pt>
    <dgm:pt modelId="{8DC3CA85-4FD5-4CF9-9221-0B81FC8F99DE}" type="pres">
      <dgm:prSet presAssocID="{22B3DEB3-EA32-4632-8D79-0926AFEC0F06}" presName="composite" presStyleCnt="0"/>
      <dgm:spPr/>
    </dgm:pt>
    <dgm:pt modelId="{4872154C-EA5B-4D81-878E-F905A5C23E2F}" type="pres">
      <dgm:prSet presAssocID="{22B3DEB3-EA32-4632-8D79-0926AFEC0F06}" presName="parTx" presStyleLbl="alignNode1" presStyleIdx="0" presStyleCnt="3">
        <dgm:presLayoutVars>
          <dgm:chMax val="0"/>
          <dgm:chPref val="0"/>
          <dgm:bulletEnabled val="1"/>
        </dgm:presLayoutVars>
      </dgm:prSet>
      <dgm:spPr/>
    </dgm:pt>
    <dgm:pt modelId="{640B5F80-DEF7-4D18-BEBA-D4065BE70367}" type="pres">
      <dgm:prSet presAssocID="{22B3DEB3-EA32-4632-8D79-0926AFEC0F06}" presName="desTx" presStyleLbl="alignAccFollowNode1" presStyleIdx="0" presStyleCnt="3">
        <dgm:presLayoutVars>
          <dgm:bulletEnabled val="1"/>
        </dgm:presLayoutVars>
      </dgm:prSet>
      <dgm:spPr/>
    </dgm:pt>
    <dgm:pt modelId="{B7E64E77-760C-4DA6-8E6B-FFE0B2DE8CF5}" type="pres">
      <dgm:prSet presAssocID="{2E345A7A-7716-4B21-B16E-9EB37604CC66}" presName="space" presStyleCnt="0"/>
      <dgm:spPr/>
    </dgm:pt>
    <dgm:pt modelId="{7F23C7A7-7BD6-44DC-ABE5-9F6781B98690}" type="pres">
      <dgm:prSet presAssocID="{0735A8E4-44B2-43CC-BF2E-89A3CCDB4C70}" presName="composite" presStyleCnt="0"/>
      <dgm:spPr/>
    </dgm:pt>
    <dgm:pt modelId="{38A44A9E-E78B-49FD-9BD4-97C4FC159060}" type="pres">
      <dgm:prSet presAssocID="{0735A8E4-44B2-43CC-BF2E-89A3CCDB4C70}" presName="parTx" presStyleLbl="alignNode1" presStyleIdx="1" presStyleCnt="3">
        <dgm:presLayoutVars>
          <dgm:chMax val="0"/>
          <dgm:chPref val="0"/>
          <dgm:bulletEnabled val="1"/>
        </dgm:presLayoutVars>
      </dgm:prSet>
      <dgm:spPr/>
    </dgm:pt>
    <dgm:pt modelId="{F1CF1BBD-31D1-4969-96C1-207E25C55671}" type="pres">
      <dgm:prSet presAssocID="{0735A8E4-44B2-43CC-BF2E-89A3CCDB4C70}" presName="desTx" presStyleLbl="alignAccFollowNode1" presStyleIdx="1" presStyleCnt="3">
        <dgm:presLayoutVars>
          <dgm:bulletEnabled val="1"/>
        </dgm:presLayoutVars>
      </dgm:prSet>
      <dgm:spPr>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dgm:spPr>
    </dgm:pt>
    <dgm:pt modelId="{5BC2DA95-BB8B-4685-AA28-D389B6E26D88}" type="pres">
      <dgm:prSet presAssocID="{08E7CCFB-9E87-4F8D-B683-28F598025678}" presName="space" presStyleCnt="0"/>
      <dgm:spPr/>
    </dgm:pt>
    <dgm:pt modelId="{5FFD60B6-BC09-4B0D-B0AF-115253852851}" type="pres">
      <dgm:prSet presAssocID="{16552E76-7028-4D52-B586-875962D87952}" presName="composite" presStyleCnt="0"/>
      <dgm:spPr/>
    </dgm:pt>
    <dgm:pt modelId="{2B8F0E08-6CE4-404D-AB9F-C96B6482D818}" type="pres">
      <dgm:prSet presAssocID="{16552E76-7028-4D52-B586-875962D87952}" presName="parTx" presStyleLbl="alignNode1" presStyleIdx="2" presStyleCnt="3" custLinFactNeighborX="69" custLinFactNeighborY="-18694">
        <dgm:presLayoutVars>
          <dgm:chMax val="0"/>
          <dgm:chPref val="0"/>
          <dgm:bulletEnabled val="1"/>
        </dgm:presLayoutVars>
      </dgm:prSet>
      <dgm:spPr/>
    </dgm:pt>
    <dgm:pt modelId="{BF5A0C15-693D-4F97-A249-FA65EFF8FA38}" type="pres">
      <dgm:prSet presAssocID="{16552E76-7028-4D52-B586-875962D87952}" presName="desTx" presStyleLbl="alignAccFollowNode1" presStyleIdx="2" presStyleCnt="3" custScaleY="94886" custLinFactNeighborX="69" custLinFactNeighborY="-5409">
        <dgm:presLayoutVars>
          <dgm:bulletEnabled val="1"/>
        </dgm:presLayoutVars>
      </dgm:prSet>
      <dgm:spPr/>
    </dgm:pt>
  </dgm:ptLst>
  <dgm:cxnLst>
    <dgm:cxn modelId="{72F48614-AD6B-42E7-A64F-D33F83CE0166}" type="presOf" srcId="{B5A320F2-6211-4A2C-9724-F328C10E2C33}" destId="{BF5A0C15-693D-4F97-A249-FA65EFF8FA38}" srcOrd="0" destOrd="0" presId="urn:microsoft.com/office/officeart/2005/8/layout/hList1"/>
    <dgm:cxn modelId="{2C20231A-CA79-4B8E-9CE8-E7D617E803AE}" srcId="{AC91ABD1-055C-4F8F-ADB6-3C4EB91D18F5}" destId="{16552E76-7028-4D52-B586-875962D87952}" srcOrd="2" destOrd="0" parTransId="{38D58956-0E67-4C65-A088-A58A7BE071E2}" sibTransId="{EBA697D1-8EFA-48BD-A99A-62726BBC22D8}"/>
    <dgm:cxn modelId="{FF27EC21-C080-430C-9B66-41298F0EC8AF}" srcId="{16552E76-7028-4D52-B586-875962D87952}" destId="{ED71FFC3-1CDD-4022-8FF1-5AE9AA4CD027}" srcOrd="2" destOrd="0" parTransId="{EC3A86E3-6E09-4926-B923-8621E9335C7F}" sibTransId="{ABF60C88-3793-4D73-A678-A4D8451B494E}"/>
    <dgm:cxn modelId="{6042363D-6F63-4F94-A16A-8DC11F352491}" srcId="{22B3DEB3-EA32-4632-8D79-0926AFEC0F06}" destId="{EA04FFEB-9D34-4416-A8E3-0238ACEA3C71}" srcOrd="1" destOrd="0" parTransId="{8427D646-1A9E-49EA-A521-0C64CEB14999}" sibTransId="{80A46680-79DF-4EFC-B924-F62F818EF9AD}"/>
    <dgm:cxn modelId="{FE41743F-6241-452C-8E15-A95C11F13BB8}" srcId="{AC91ABD1-055C-4F8F-ADB6-3C4EB91D18F5}" destId="{0735A8E4-44B2-43CC-BF2E-89A3CCDB4C70}" srcOrd="1" destOrd="0" parTransId="{216AC97E-BEDF-41FC-9C7C-F3044924C920}" sibTransId="{08E7CCFB-9E87-4F8D-B683-28F598025678}"/>
    <dgm:cxn modelId="{1B2FAE4C-CDEB-49F1-A919-4C4F3EB03F58}" type="presOf" srcId="{22B3DEB3-EA32-4632-8D79-0926AFEC0F06}" destId="{4872154C-EA5B-4D81-878E-F905A5C23E2F}" srcOrd="0" destOrd="0" presId="urn:microsoft.com/office/officeart/2005/8/layout/hList1"/>
    <dgm:cxn modelId="{B0B37257-F9DB-4AFB-ABB7-169646578CF7}" type="presOf" srcId="{EA04FFEB-9D34-4416-A8E3-0238ACEA3C71}" destId="{640B5F80-DEF7-4D18-BEBA-D4065BE70367}" srcOrd="0" destOrd="1" presId="urn:microsoft.com/office/officeart/2005/8/layout/hList1"/>
    <dgm:cxn modelId="{8823D67C-3425-43B5-841B-0CEAEF056F5A}" type="presOf" srcId="{3999FB6B-3090-4FF8-9BD5-530459409A92}" destId="{640B5F80-DEF7-4D18-BEBA-D4065BE70367}" srcOrd="0" destOrd="0" presId="urn:microsoft.com/office/officeart/2005/8/layout/hList1"/>
    <dgm:cxn modelId="{202E2F7D-871F-4D45-9531-7EC740D73B6F}" type="presOf" srcId="{AC91ABD1-055C-4F8F-ADB6-3C4EB91D18F5}" destId="{94124377-B63B-424D-AE4D-C8CC9B4CE3C9}" srcOrd="0" destOrd="0" presId="urn:microsoft.com/office/officeart/2005/8/layout/hList1"/>
    <dgm:cxn modelId="{00149286-7B90-405B-A9CC-2B9149CA0791}" type="presOf" srcId="{ED71FFC3-1CDD-4022-8FF1-5AE9AA4CD027}" destId="{BF5A0C15-693D-4F97-A249-FA65EFF8FA38}" srcOrd="0" destOrd="2" presId="urn:microsoft.com/office/officeart/2005/8/layout/hList1"/>
    <dgm:cxn modelId="{04648D87-9BCC-41DE-BE89-A8EB3131F7CD}" type="presOf" srcId="{0735A8E4-44B2-43CC-BF2E-89A3CCDB4C70}" destId="{38A44A9E-E78B-49FD-9BD4-97C4FC159060}" srcOrd="0" destOrd="0" presId="urn:microsoft.com/office/officeart/2005/8/layout/hList1"/>
    <dgm:cxn modelId="{120D1E92-186E-405C-9A11-286EE41F5596}" type="presOf" srcId="{16552E76-7028-4D52-B586-875962D87952}" destId="{2B8F0E08-6CE4-404D-AB9F-C96B6482D818}" srcOrd="0" destOrd="0" presId="urn:microsoft.com/office/officeart/2005/8/layout/hList1"/>
    <dgm:cxn modelId="{53C2B3BA-9D29-48BC-B2AC-FDC500442074}" type="presOf" srcId="{C3FAA866-38E0-4315-BFA7-030FCF114F32}" destId="{BF5A0C15-693D-4F97-A249-FA65EFF8FA38}" srcOrd="0" destOrd="1" presId="urn:microsoft.com/office/officeart/2005/8/layout/hList1"/>
    <dgm:cxn modelId="{DC4EE5DC-EACD-4D0C-B8E2-90FDA4FA8166}" srcId="{16552E76-7028-4D52-B586-875962D87952}" destId="{B5A320F2-6211-4A2C-9724-F328C10E2C33}" srcOrd="0" destOrd="0" parTransId="{4E43C9F0-5A89-4ADD-8A59-ECF2C773BB87}" sibTransId="{BF0C997B-E5D7-4C6F-8B53-BE158E53585F}"/>
    <dgm:cxn modelId="{9FD58DE4-DFED-44EB-B339-863FA70CC970}" type="presOf" srcId="{517447EA-412B-4991-936E-33297EE3E48B}" destId="{640B5F80-DEF7-4D18-BEBA-D4065BE70367}" srcOrd="0" destOrd="2" presId="urn:microsoft.com/office/officeart/2005/8/layout/hList1"/>
    <dgm:cxn modelId="{0BF2DFE8-1C4C-44A0-AB83-92A1B8827CF2}" srcId="{22B3DEB3-EA32-4632-8D79-0926AFEC0F06}" destId="{3999FB6B-3090-4FF8-9BD5-530459409A92}" srcOrd="0" destOrd="0" parTransId="{C480BB37-0CBE-4543-9D61-5F444D14DAAA}" sibTransId="{08A40A30-1F48-4C7B-B3F3-F8389A05E13A}"/>
    <dgm:cxn modelId="{2516E6E8-26B1-451F-91B2-FF0876781CF4}" srcId="{16552E76-7028-4D52-B586-875962D87952}" destId="{C3FAA866-38E0-4315-BFA7-030FCF114F32}" srcOrd="1" destOrd="0" parTransId="{D091B41A-F5D0-4811-94F7-CEF5876D72E0}" sibTransId="{F6ADC4EC-5806-40DD-B1B9-6AA99D3AE7BF}"/>
    <dgm:cxn modelId="{65180CEF-473B-46D8-872F-CB779EA1AC92}" srcId="{AC91ABD1-055C-4F8F-ADB6-3C4EB91D18F5}" destId="{22B3DEB3-EA32-4632-8D79-0926AFEC0F06}" srcOrd="0" destOrd="0" parTransId="{349341ED-3DEE-4084-B06B-F57DD801CBEB}" sibTransId="{2E345A7A-7716-4B21-B16E-9EB37604CC66}"/>
    <dgm:cxn modelId="{A3D3E2F7-F056-4A19-BDA8-532BDF611982}" srcId="{22B3DEB3-EA32-4632-8D79-0926AFEC0F06}" destId="{517447EA-412B-4991-936E-33297EE3E48B}" srcOrd="2" destOrd="0" parTransId="{F6130BA8-AC4A-430E-A8B2-2AC4D6F57744}" sibTransId="{B93019DB-91B4-4E0D-9B9C-EB2AF1EBB1E8}"/>
    <dgm:cxn modelId="{F2848AA9-696D-484A-B9C4-B3E357507F4D}" type="presParOf" srcId="{94124377-B63B-424D-AE4D-C8CC9B4CE3C9}" destId="{8DC3CA85-4FD5-4CF9-9221-0B81FC8F99DE}" srcOrd="0" destOrd="0" presId="urn:microsoft.com/office/officeart/2005/8/layout/hList1"/>
    <dgm:cxn modelId="{A9A4A80C-248E-44EA-BDAE-0E8F26BDA59F}" type="presParOf" srcId="{8DC3CA85-4FD5-4CF9-9221-0B81FC8F99DE}" destId="{4872154C-EA5B-4D81-878E-F905A5C23E2F}" srcOrd="0" destOrd="0" presId="urn:microsoft.com/office/officeart/2005/8/layout/hList1"/>
    <dgm:cxn modelId="{4DD56E4E-AA43-408D-B798-5354D61AEF3B}" type="presParOf" srcId="{8DC3CA85-4FD5-4CF9-9221-0B81FC8F99DE}" destId="{640B5F80-DEF7-4D18-BEBA-D4065BE70367}" srcOrd="1" destOrd="0" presId="urn:microsoft.com/office/officeart/2005/8/layout/hList1"/>
    <dgm:cxn modelId="{05DEBE82-1AC3-4732-9E48-10241C7EDEE9}" type="presParOf" srcId="{94124377-B63B-424D-AE4D-C8CC9B4CE3C9}" destId="{B7E64E77-760C-4DA6-8E6B-FFE0B2DE8CF5}" srcOrd="1" destOrd="0" presId="urn:microsoft.com/office/officeart/2005/8/layout/hList1"/>
    <dgm:cxn modelId="{2B59ACC1-E511-4094-A2DC-1E4D2876821D}" type="presParOf" srcId="{94124377-B63B-424D-AE4D-C8CC9B4CE3C9}" destId="{7F23C7A7-7BD6-44DC-ABE5-9F6781B98690}" srcOrd="2" destOrd="0" presId="urn:microsoft.com/office/officeart/2005/8/layout/hList1"/>
    <dgm:cxn modelId="{F982F817-A3FF-478E-9A09-07060808978E}" type="presParOf" srcId="{7F23C7A7-7BD6-44DC-ABE5-9F6781B98690}" destId="{38A44A9E-E78B-49FD-9BD4-97C4FC159060}" srcOrd="0" destOrd="0" presId="urn:microsoft.com/office/officeart/2005/8/layout/hList1"/>
    <dgm:cxn modelId="{2F48EADD-9EE3-47EE-A1DF-77E1DAB37CB3}" type="presParOf" srcId="{7F23C7A7-7BD6-44DC-ABE5-9F6781B98690}" destId="{F1CF1BBD-31D1-4969-96C1-207E25C55671}" srcOrd="1" destOrd="0" presId="urn:microsoft.com/office/officeart/2005/8/layout/hList1"/>
    <dgm:cxn modelId="{79D60319-A807-4C99-807D-901762102E9E}" type="presParOf" srcId="{94124377-B63B-424D-AE4D-C8CC9B4CE3C9}" destId="{5BC2DA95-BB8B-4685-AA28-D389B6E26D88}" srcOrd="3" destOrd="0" presId="urn:microsoft.com/office/officeart/2005/8/layout/hList1"/>
    <dgm:cxn modelId="{ECBD3385-28B9-42DA-94E7-FDC728945C2E}" type="presParOf" srcId="{94124377-B63B-424D-AE4D-C8CC9B4CE3C9}" destId="{5FFD60B6-BC09-4B0D-B0AF-115253852851}" srcOrd="4" destOrd="0" presId="urn:microsoft.com/office/officeart/2005/8/layout/hList1"/>
    <dgm:cxn modelId="{D839733E-DB8A-4656-A810-5DF70CAE5D27}" type="presParOf" srcId="{5FFD60B6-BC09-4B0D-B0AF-115253852851}" destId="{2B8F0E08-6CE4-404D-AB9F-C96B6482D818}" srcOrd="0" destOrd="0" presId="urn:microsoft.com/office/officeart/2005/8/layout/hList1"/>
    <dgm:cxn modelId="{D66FE9F7-7B21-4024-B3AF-FD31707820C6}" type="presParOf" srcId="{5FFD60B6-BC09-4B0D-B0AF-115253852851}" destId="{BF5A0C15-693D-4F97-A249-FA65EFF8FA38}"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61816B-E8A5-4BED-85A9-91B440E6CA25}"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BAAA77F-2C26-4B57-9E87-E46CF2E4289D}">
      <dgm:prSet phldrT="[Text]"/>
      <dgm:spPr/>
      <dgm:t>
        <a:bodyPr/>
        <a:lstStyle/>
        <a:p>
          <a:r>
            <a:rPr lang="en-US" dirty="0"/>
            <a:t>A1C lowering</a:t>
          </a:r>
        </a:p>
      </dgm:t>
    </dgm:pt>
    <dgm:pt modelId="{B8BB54E7-7D4F-46BD-8848-A3419EB0DE87}" type="parTrans" cxnId="{07F872FB-E5DF-4AAA-A5BA-6302FD504609}">
      <dgm:prSet/>
      <dgm:spPr/>
      <dgm:t>
        <a:bodyPr/>
        <a:lstStyle/>
        <a:p>
          <a:endParaRPr lang="en-US"/>
        </a:p>
      </dgm:t>
    </dgm:pt>
    <dgm:pt modelId="{96D45247-A9B1-4057-8F3F-07540C324349}" type="sibTrans" cxnId="{07F872FB-E5DF-4AAA-A5BA-6302FD504609}">
      <dgm:prSet/>
      <dgm:spPr/>
      <dgm:t>
        <a:bodyPr/>
        <a:lstStyle/>
        <a:p>
          <a:endParaRPr lang="en-US"/>
        </a:p>
      </dgm:t>
    </dgm:pt>
    <dgm:pt modelId="{44132214-B276-4EEB-B75A-34E72D88DE56}">
      <dgm:prSet/>
      <dgm:spPr/>
      <dgm:t>
        <a:bodyPr/>
        <a:lstStyle/>
        <a:p>
          <a:r>
            <a:rPr lang="en-US" dirty="0"/>
            <a:t>Substantial Weight loss</a:t>
          </a:r>
        </a:p>
      </dgm:t>
    </dgm:pt>
    <dgm:pt modelId="{8D0EF25B-DC65-4B04-A917-FBA6069AEB81}" type="parTrans" cxnId="{37227A91-4D8C-48F8-83CF-0FA28D4EC04E}">
      <dgm:prSet/>
      <dgm:spPr/>
      <dgm:t>
        <a:bodyPr/>
        <a:lstStyle/>
        <a:p>
          <a:endParaRPr lang="en-US"/>
        </a:p>
      </dgm:t>
    </dgm:pt>
    <dgm:pt modelId="{AFB2908B-369A-47C5-8D12-281F53AD83CC}" type="sibTrans" cxnId="{37227A91-4D8C-48F8-83CF-0FA28D4EC04E}">
      <dgm:prSet/>
      <dgm:spPr/>
      <dgm:t>
        <a:bodyPr/>
        <a:lstStyle/>
        <a:p>
          <a:endParaRPr lang="en-US"/>
        </a:p>
      </dgm:t>
    </dgm:pt>
    <dgm:pt modelId="{68CC02E5-0314-4115-B7F9-E9B97699A4C6}">
      <dgm:prSet/>
      <dgm:spPr/>
      <dgm:t>
        <a:bodyPr/>
        <a:lstStyle/>
        <a:p>
          <a:r>
            <a:rPr lang="en-US" dirty="0"/>
            <a:t>Cardiovascular benefits*</a:t>
          </a:r>
        </a:p>
      </dgm:t>
    </dgm:pt>
    <dgm:pt modelId="{234E9E8D-B0AB-4151-9583-A9D142BADFA5}" type="parTrans" cxnId="{3269BF53-1E44-4E17-B74F-7622B028F0A2}">
      <dgm:prSet/>
      <dgm:spPr/>
      <dgm:t>
        <a:bodyPr/>
        <a:lstStyle/>
        <a:p>
          <a:endParaRPr lang="en-US"/>
        </a:p>
      </dgm:t>
    </dgm:pt>
    <dgm:pt modelId="{63AA4F84-BE76-41F9-835B-A39E83BDCEBB}" type="sibTrans" cxnId="{3269BF53-1E44-4E17-B74F-7622B028F0A2}">
      <dgm:prSet/>
      <dgm:spPr/>
      <dgm:t>
        <a:bodyPr/>
        <a:lstStyle/>
        <a:p>
          <a:endParaRPr lang="en-US"/>
        </a:p>
      </dgm:t>
    </dgm:pt>
    <dgm:pt modelId="{31549CA6-209B-4E30-919A-DC9EFDD689EB}">
      <dgm:prSet/>
      <dgm:spPr/>
      <dgm:t>
        <a:bodyPr/>
        <a:lstStyle/>
        <a:p>
          <a:r>
            <a:rPr lang="en-US" dirty="0"/>
            <a:t>Decreased appetite</a:t>
          </a:r>
        </a:p>
      </dgm:t>
    </dgm:pt>
    <dgm:pt modelId="{0BB69C2B-942E-4B95-97E5-5E8EE990067F}" type="parTrans" cxnId="{1CB7D00F-E489-49B0-9989-B45481D51A89}">
      <dgm:prSet/>
      <dgm:spPr/>
      <dgm:t>
        <a:bodyPr/>
        <a:lstStyle/>
        <a:p>
          <a:endParaRPr lang="en-US"/>
        </a:p>
      </dgm:t>
    </dgm:pt>
    <dgm:pt modelId="{F17F4822-5E5B-4207-B0AB-777E8F0B755A}" type="sibTrans" cxnId="{1CB7D00F-E489-49B0-9989-B45481D51A89}">
      <dgm:prSet/>
      <dgm:spPr/>
      <dgm:t>
        <a:bodyPr/>
        <a:lstStyle/>
        <a:p>
          <a:endParaRPr lang="en-US"/>
        </a:p>
      </dgm:t>
    </dgm:pt>
    <dgm:pt modelId="{BF950F98-5799-4EE0-BA46-70F9D90DE13E}">
      <dgm:prSet/>
      <dgm:spPr/>
      <dgm:t>
        <a:bodyPr/>
        <a:lstStyle/>
        <a:p>
          <a:r>
            <a:rPr lang="en-US" dirty="0"/>
            <a:t> Lowers post meal glucose</a:t>
          </a:r>
        </a:p>
      </dgm:t>
    </dgm:pt>
    <dgm:pt modelId="{EF468EF0-F3A8-4A92-A342-6E0A34406891}" type="parTrans" cxnId="{040EAC75-DF7B-451D-811B-2513DD0591A2}">
      <dgm:prSet/>
      <dgm:spPr/>
      <dgm:t>
        <a:bodyPr/>
        <a:lstStyle/>
        <a:p>
          <a:endParaRPr lang="en-US"/>
        </a:p>
      </dgm:t>
    </dgm:pt>
    <dgm:pt modelId="{AA050D5C-A167-4B13-A6EE-BCD5A0C85506}" type="sibTrans" cxnId="{040EAC75-DF7B-451D-811B-2513DD0591A2}">
      <dgm:prSet/>
      <dgm:spPr/>
      <dgm:t>
        <a:bodyPr/>
        <a:lstStyle/>
        <a:p>
          <a:endParaRPr lang="en-US"/>
        </a:p>
      </dgm:t>
    </dgm:pt>
    <dgm:pt modelId="{28A08FF5-EB93-43C9-B096-450342C8468D}">
      <dgm:prSet/>
      <dgm:spPr/>
      <dgm:t>
        <a:bodyPr/>
        <a:lstStyle/>
        <a:p>
          <a:r>
            <a:rPr lang="en-US" dirty="0"/>
            <a:t>Ease of use</a:t>
          </a:r>
        </a:p>
      </dgm:t>
    </dgm:pt>
    <dgm:pt modelId="{F01FD116-1447-4B5D-8B8A-DC74E03F801D}" type="parTrans" cxnId="{8E74DE00-B181-46AA-93FB-FA21B7E3E992}">
      <dgm:prSet/>
      <dgm:spPr/>
      <dgm:t>
        <a:bodyPr/>
        <a:lstStyle/>
        <a:p>
          <a:endParaRPr lang="en-US"/>
        </a:p>
      </dgm:t>
    </dgm:pt>
    <dgm:pt modelId="{F32D6C99-97B8-4165-8082-5A5ED7BD865F}" type="sibTrans" cxnId="{8E74DE00-B181-46AA-93FB-FA21B7E3E992}">
      <dgm:prSet/>
      <dgm:spPr/>
      <dgm:t>
        <a:bodyPr/>
        <a:lstStyle/>
        <a:p>
          <a:endParaRPr lang="en-US"/>
        </a:p>
      </dgm:t>
    </dgm:pt>
    <dgm:pt modelId="{1D9A7F9F-0870-44E9-B777-5033D13AACA7}" type="pres">
      <dgm:prSet presAssocID="{F461816B-E8A5-4BED-85A9-91B440E6CA25}" presName="diagram" presStyleCnt="0">
        <dgm:presLayoutVars>
          <dgm:dir/>
          <dgm:resizeHandles val="exact"/>
        </dgm:presLayoutVars>
      </dgm:prSet>
      <dgm:spPr/>
    </dgm:pt>
    <dgm:pt modelId="{82F70EB6-BDEC-489D-89F6-26A186592C34}" type="pres">
      <dgm:prSet presAssocID="{9BAAA77F-2C26-4B57-9E87-E46CF2E4289D}" presName="node" presStyleLbl="node1" presStyleIdx="0" presStyleCnt="6">
        <dgm:presLayoutVars>
          <dgm:bulletEnabled val="1"/>
        </dgm:presLayoutVars>
      </dgm:prSet>
      <dgm:spPr/>
    </dgm:pt>
    <dgm:pt modelId="{FAA56211-3228-47FB-8336-EE7CD7D86A67}" type="pres">
      <dgm:prSet presAssocID="{96D45247-A9B1-4057-8F3F-07540C324349}" presName="sibTrans" presStyleCnt="0"/>
      <dgm:spPr/>
    </dgm:pt>
    <dgm:pt modelId="{56D64140-1D42-4A8A-8C26-6A08A38C8607}" type="pres">
      <dgm:prSet presAssocID="{44132214-B276-4EEB-B75A-34E72D88DE56}" presName="node" presStyleLbl="node1" presStyleIdx="1" presStyleCnt="6">
        <dgm:presLayoutVars>
          <dgm:bulletEnabled val="1"/>
        </dgm:presLayoutVars>
      </dgm:prSet>
      <dgm:spPr/>
    </dgm:pt>
    <dgm:pt modelId="{5ABB4DD8-9934-4767-BB3E-5825BF063EE9}" type="pres">
      <dgm:prSet presAssocID="{AFB2908B-369A-47C5-8D12-281F53AD83CC}" presName="sibTrans" presStyleCnt="0"/>
      <dgm:spPr/>
    </dgm:pt>
    <dgm:pt modelId="{6F91AC0C-9A58-409F-929E-77F0C5840F2E}" type="pres">
      <dgm:prSet presAssocID="{68CC02E5-0314-4115-B7F9-E9B97699A4C6}" presName="node" presStyleLbl="node1" presStyleIdx="2" presStyleCnt="6">
        <dgm:presLayoutVars>
          <dgm:bulletEnabled val="1"/>
        </dgm:presLayoutVars>
      </dgm:prSet>
      <dgm:spPr/>
    </dgm:pt>
    <dgm:pt modelId="{4A4E4F49-D89E-46CA-9D0B-67C1ED4EAB3A}" type="pres">
      <dgm:prSet presAssocID="{63AA4F84-BE76-41F9-835B-A39E83BDCEBB}" presName="sibTrans" presStyleCnt="0"/>
      <dgm:spPr/>
    </dgm:pt>
    <dgm:pt modelId="{8FDD55A0-6520-4B00-9B88-8CE60EDF9BF2}" type="pres">
      <dgm:prSet presAssocID="{31549CA6-209B-4E30-919A-DC9EFDD689EB}" presName="node" presStyleLbl="node1" presStyleIdx="3" presStyleCnt="6">
        <dgm:presLayoutVars>
          <dgm:bulletEnabled val="1"/>
        </dgm:presLayoutVars>
      </dgm:prSet>
      <dgm:spPr/>
    </dgm:pt>
    <dgm:pt modelId="{189B94B3-6093-435F-B344-E87A3CDA404F}" type="pres">
      <dgm:prSet presAssocID="{F17F4822-5E5B-4207-B0AB-777E8F0B755A}" presName="sibTrans" presStyleCnt="0"/>
      <dgm:spPr/>
    </dgm:pt>
    <dgm:pt modelId="{0A980518-64F4-43CC-B5F6-9FB4FAFBDDAD}" type="pres">
      <dgm:prSet presAssocID="{BF950F98-5799-4EE0-BA46-70F9D90DE13E}" presName="node" presStyleLbl="node1" presStyleIdx="4" presStyleCnt="6">
        <dgm:presLayoutVars>
          <dgm:bulletEnabled val="1"/>
        </dgm:presLayoutVars>
      </dgm:prSet>
      <dgm:spPr/>
    </dgm:pt>
    <dgm:pt modelId="{14D28ABF-593A-4DFF-A8BD-3024F3652A57}" type="pres">
      <dgm:prSet presAssocID="{AA050D5C-A167-4B13-A6EE-BCD5A0C85506}" presName="sibTrans" presStyleCnt="0"/>
      <dgm:spPr/>
    </dgm:pt>
    <dgm:pt modelId="{9C517C85-2AF3-49AE-9D9C-FA1D1F32A48A}" type="pres">
      <dgm:prSet presAssocID="{28A08FF5-EB93-43C9-B096-450342C8468D}" presName="node" presStyleLbl="node1" presStyleIdx="5" presStyleCnt="6">
        <dgm:presLayoutVars>
          <dgm:bulletEnabled val="1"/>
        </dgm:presLayoutVars>
      </dgm:prSet>
      <dgm:spPr/>
    </dgm:pt>
  </dgm:ptLst>
  <dgm:cxnLst>
    <dgm:cxn modelId="{8E74DE00-B181-46AA-93FB-FA21B7E3E992}" srcId="{F461816B-E8A5-4BED-85A9-91B440E6CA25}" destId="{28A08FF5-EB93-43C9-B096-450342C8468D}" srcOrd="5" destOrd="0" parTransId="{F01FD116-1447-4B5D-8B8A-DC74E03F801D}" sibTransId="{F32D6C99-97B8-4165-8082-5A5ED7BD865F}"/>
    <dgm:cxn modelId="{1CB7D00F-E489-49B0-9989-B45481D51A89}" srcId="{F461816B-E8A5-4BED-85A9-91B440E6CA25}" destId="{31549CA6-209B-4E30-919A-DC9EFDD689EB}" srcOrd="3" destOrd="0" parTransId="{0BB69C2B-942E-4B95-97E5-5E8EE990067F}" sibTransId="{F17F4822-5E5B-4207-B0AB-777E8F0B755A}"/>
    <dgm:cxn modelId="{8F489D33-0D29-42A5-A1CE-98DB2825C2A3}" type="presOf" srcId="{28A08FF5-EB93-43C9-B096-450342C8468D}" destId="{9C517C85-2AF3-49AE-9D9C-FA1D1F32A48A}" srcOrd="0" destOrd="0" presId="urn:microsoft.com/office/officeart/2005/8/layout/default"/>
    <dgm:cxn modelId="{6B98B872-8C67-4A12-82AD-60D356A1B5FA}" type="presOf" srcId="{F461816B-E8A5-4BED-85A9-91B440E6CA25}" destId="{1D9A7F9F-0870-44E9-B777-5033D13AACA7}" srcOrd="0" destOrd="0" presId="urn:microsoft.com/office/officeart/2005/8/layout/default"/>
    <dgm:cxn modelId="{3269BF53-1E44-4E17-B74F-7622B028F0A2}" srcId="{F461816B-E8A5-4BED-85A9-91B440E6CA25}" destId="{68CC02E5-0314-4115-B7F9-E9B97699A4C6}" srcOrd="2" destOrd="0" parTransId="{234E9E8D-B0AB-4151-9583-A9D142BADFA5}" sibTransId="{63AA4F84-BE76-41F9-835B-A39E83BDCEBB}"/>
    <dgm:cxn modelId="{040EAC75-DF7B-451D-811B-2513DD0591A2}" srcId="{F461816B-E8A5-4BED-85A9-91B440E6CA25}" destId="{BF950F98-5799-4EE0-BA46-70F9D90DE13E}" srcOrd="4" destOrd="0" parTransId="{EF468EF0-F3A8-4A92-A342-6E0A34406891}" sibTransId="{AA050D5C-A167-4B13-A6EE-BCD5A0C85506}"/>
    <dgm:cxn modelId="{1D9DBF77-5D95-4ED8-A7D5-AD6838EBDE7D}" type="presOf" srcId="{44132214-B276-4EEB-B75A-34E72D88DE56}" destId="{56D64140-1D42-4A8A-8C26-6A08A38C8607}" srcOrd="0" destOrd="0" presId="urn:microsoft.com/office/officeart/2005/8/layout/default"/>
    <dgm:cxn modelId="{E601DA7D-3D24-4523-8B5C-7333C02213A2}" type="presOf" srcId="{31549CA6-209B-4E30-919A-DC9EFDD689EB}" destId="{8FDD55A0-6520-4B00-9B88-8CE60EDF9BF2}" srcOrd="0" destOrd="0" presId="urn:microsoft.com/office/officeart/2005/8/layout/default"/>
    <dgm:cxn modelId="{37227A91-4D8C-48F8-83CF-0FA28D4EC04E}" srcId="{F461816B-E8A5-4BED-85A9-91B440E6CA25}" destId="{44132214-B276-4EEB-B75A-34E72D88DE56}" srcOrd="1" destOrd="0" parTransId="{8D0EF25B-DC65-4B04-A917-FBA6069AEB81}" sibTransId="{AFB2908B-369A-47C5-8D12-281F53AD83CC}"/>
    <dgm:cxn modelId="{8155EEA6-45F3-42A5-817E-66D127F80726}" type="presOf" srcId="{9BAAA77F-2C26-4B57-9E87-E46CF2E4289D}" destId="{82F70EB6-BDEC-489D-89F6-26A186592C34}" srcOrd="0" destOrd="0" presId="urn:microsoft.com/office/officeart/2005/8/layout/default"/>
    <dgm:cxn modelId="{8C7424BD-86B2-46DC-B42C-095072DD167D}" type="presOf" srcId="{68CC02E5-0314-4115-B7F9-E9B97699A4C6}" destId="{6F91AC0C-9A58-409F-929E-77F0C5840F2E}" srcOrd="0" destOrd="0" presId="urn:microsoft.com/office/officeart/2005/8/layout/default"/>
    <dgm:cxn modelId="{D33F8BF3-00DC-4D0E-9B4C-C7D650C549F1}" type="presOf" srcId="{BF950F98-5799-4EE0-BA46-70F9D90DE13E}" destId="{0A980518-64F4-43CC-B5F6-9FB4FAFBDDAD}" srcOrd="0" destOrd="0" presId="urn:microsoft.com/office/officeart/2005/8/layout/default"/>
    <dgm:cxn modelId="{07F872FB-E5DF-4AAA-A5BA-6302FD504609}" srcId="{F461816B-E8A5-4BED-85A9-91B440E6CA25}" destId="{9BAAA77F-2C26-4B57-9E87-E46CF2E4289D}" srcOrd="0" destOrd="0" parTransId="{B8BB54E7-7D4F-46BD-8848-A3419EB0DE87}" sibTransId="{96D45247-A9B1-4057-8F3F-07540C324349}"/>
    <dgm:cxn modelId="{A216460D-69AC-42EC-B1A0-05F8DC9DC531}" type="presParOf" srcId="{1D9A7F9F-0870-44E9-B777-5033D13AACA7}" destId="{82F70EB6-BDEC-489D-89F6-26A186592C34}" srcOrd="0" destOrd="0" presId="urn:microsoft.com/office/officeart/2005/8/layout/default"/>
    <dgm:cxn modelId="{3BFA05AF-E333-4778-9E0A-9A17ACAE9205}" type="presParOf" srcId="{1D9A7F9F-0870-44E9-B777-5033D13AACA7}" destId="{FAA56211-3228-47FB-8336-EE7CD7D86A67}" srcOrd="1" destOrd="0" presId="urn:microsoft.com/office/officeart/2005/8/layout/default"/>
    <dgm:cxn modelId="{42C3080A-DAA8-43B4-BDCB-C31F83F03318}" type="presParOf" srcId="{1D9A7F9F-0870-44E9-B777-5033D13AACA7}" destId="{56D64140-1D42-4A8A-8C26-6A08A38C8607}" srcOrd="2" destOrd="0" presId="urn:microsoft.com/office/officeart/2005/8/layout/default"/>
    <dgm:cxn modelId="{47DD6B27-A8F5-418F-AD9D-1DBE73F5E696}" type="presParOf" srcId="{1D9A7F9F-0870-44E9-B777-5033D13AACA7}" destId="{5ABB4DD8-9934-4767-BB3E-5825BF063EE9}" srcOrd="3" destOrd="0" presId="urn:microsoft.com/office/officeart/2005/8/layout/default"/>
    <dgm:cxn modelId="{E17AD29A-CDA3-4BA4-AC9F-87FB93BDF9CD}" type="presParOf" srcId="{1D9A7F9F-0870-44E9-B777-5033D13AACA7}" destId="{6F91AC0C-9A58-409F-929E-77F0C5840F2E}" srcOrd="4" destOrd="0" presId="urn:microsoft.com/office/officeart/2005/8/layout/default"/>
    <dgm:cxn modelId="{BBBC2705-9784-45A2-9D81-066953727D13}" type="presParOf" srcId="{1D9A7F9F-0870-44E9-B777-5033D13AACA7}" destId="{4A4E4F49-D89E-46CA-9D0B-67C1ED4EAB3A}" srcOrd="5" destOrd="0" presId="urn:microsoft.com/office/officeart/2005/8/layout/default"/>
    <dgm:cxn modelId="{2585AD8E-647D-4CB7-8A9B-FD620E79B26F}" type="presParOf" srcId="{1D9A7F9F-0870-44E9-B777-5033D13AACA7}" destId="{8FDD55A0-6520-4B00-9B88-8CE60EDF9BF2}" srcOrd="6" destOrd="0" presId="urn:microsoft.com/office/officeart/2005/8/layout/default"/>
    <dgm:cxn modelId="{9AFAF2A2-B671-4E1C-8149-A75A5CB4A355}" type="presParOf" srcId="{1D9A7F9F-0870-44E9-B777-5033D13AACA7}" destId="{189B94B3-6093-435F-B344-E87A3CDA404F}" srcOrd="7" destOrd="0" presId="urn:microsoft.com/office/officeart/2005/8/layout/default"/>
    <dgm:cxn modelId="{A11FF79F-5B39-4CB8-B02A-8B74CC43D050}" type="presParOf" srcId="{1D9A7F9F-0870-44E9-B777-5033D13AACA7}" destId="{0A980518-64F4-43CC-B5F6-9FB4FAFBDDAD}" srcOrd="8" destOrd="0" presId="urn:microsoft.com/office/officeart/2005/8/layout/default"/>
    <dgm:cxn modelId="{036F7D12-CD21-41B5-9B59-0B26F7DC331C}" type="presParOf" srcId="{1D9A7F9F-0870-44E9-B777-5033D13AACA7}" destId="{14D28ABF-593A-4DFF-A8BD-3024F3652A57}" srcOrd="9" destOrd="0" presId="urn:microsoft.com/office/officeart/2005/8/layout/default"/>
    <dgm:cxn modelId="{2DBAE660-4CB4-4D4B-B35E-DE9932F081B6}" type="presParOf" srcId="{1D9A7F9F-0870-44E9-B777-5033D13AACA7}" destId="{9C517C85-2AF3-49AE-9D9C-FA1D1F32A48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2154C-EA5B-4D81-878E-F905A5C23E2F}">
      <dsp:nvSpPr>
        <dsp:cNvPr id="0" name=""/>
        <dsp:cNvSpPr/>
      </dsp:nvSpPr>
      <dsp:spPr>
        <a:xfrm>
          <a:off x="2571" y="75856"/>
          <a:ext cx="2507456" cy="83235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0070C0"/>
              </a:solidFill>
            </a:rPr>
            <a:t>A1c less than 7% (individualize)</a:t>
          </a:r>
        </a:p>
      </dsp:txBody>
      <dsp:txXfrm>
        <a:off x="2571" y="75856"/>
        <a:ext cx="2507456" cy="832358"/>
      </dsp:txXfrm>
    </dsp:sp>
    <dsp:sp modelId="{640B5F80-DEF7-4D18-BEBA-D4065BE70367}">
      <dsp:nvSpPr>
        <dsp:cNvPr id="0" name=""/>
        <dsp:cNvSpPr/>
      </dsp:nvSpPr>
      <dsp:spPr>
        <a:xfrm>
          <a:off x="2571" y="908215"/>
          <a:ext cx="2507456" cy="4448987"/>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100000"/>
            </a:lnSpc>
            <a:spcBef>
              <a:spcPct val="0"/>
            </a:spcBef>
            <a:spcAft>
              <a:spcPct val="15000"/>
            </a:spcAft>
            <a:buChar char="•"/>
          </a:pPr>
          <a:r>
            <a:rPr lang="en-US" sz="2400" kern="1200" dirty="0"/>
            <a:t>Pre-meal BG 80-130</a:t>
          </a:r>
        </a:p>
        <a:p>
          <a:pPr marL="228600" lvl="1" indent="-228600" algn="l" defTabSz="1066800">
            <a:lnSpc>
              <a:spcPct val="100000"/>
            </a:lnSpc>
            <a:spcBef>
              <a:spcPct val="0"/>
            </a:spcBef>
            <a:spcAft>
              <a:spcPct val="15000"/>
            </a:spcAft>
            <a:buChar char="•"/>
          </a:pPr>
          <a:r>
            <a:rPr lang="en-US" sz="2400" kern="1200" dirty="0"/>
            <a:t>Post meal BG &lt;180</a:t>
          </a:r>
        </a:p>
        <a:p>
          <a:pPr marL="228600" lvl="1" indent="-228600" algn="l" defTabSz="1066800">
            <a:lnSpc>
              <a:spcPct val="100000"/>
            </a:lnSpc>
            <a:spcBef>
              <a:spcPct val="0"/>
            </a:spcBef>
            <a:spcAft>
              <a:spcPct val="15000"/>
            </a:spcAft>
            <a:buChar char="•"/>
          </a:pPr>
          <a:r>
            <a:rPr lang="en-US" sz="2400" kern="1200" dirty="0"/>
            <a:t>Time in Range (70-180) &gt;70%</a:t>
          </a:r>
        </a:p>
      </dsp:txBody>
      <dsp:txXfrm>
        <a:off x="2571" y="908215"/>
        <a:ext cx="2507456" cy="4448987"/>
      </dsp:txXfrm>
    </dsp:sp>
    <dsp:sp modelId="{38A44A9E-E78B-49FD-9BD4-97C4FC159060}">
      <dsp:nvSpPr>
        <dsp:cNvPr id="0" name=""/>
        <dsp:cNvSpPr/>
      </dsp:nvSpPr>
      <dsp:spPr>
        <a:xfrm>
          <a:off x="2861071" y="75856"/>
          <a:ext cx="2507456" cy="83235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70C0"/>
              </a:solidFill>
            </a:rPr>
            <a:t>BP &lt;130/80 or &lt;120/80</a:t>
          </a:r>
        </a:p>
      </dsp:txBody>
      <dsp:txXfrm>
        <a:off x="2861071" y="75856"/>
        <a:ext cx="2507456" cy="832358"/>
      </dsp:txXfrm>
    </dsp:sp>
    <dsp:sp modelId="{F1CF1BBD-31D1-4969-96C1-207E25C55671}">
      <dsp:nvSpPr>
        <dsp:cNvPr id="0" name=""/>
        <dsp:cNvSpPr/>
      </dsp:nvSpPr>
      <dsp:spPr>
        <a:xfrm>
          <a:off x="2861071" y="908215"/>
          <a:ext cx="2507456" cy="4448987"/>
        </a:xfrm>
        <a:prstGeom prst="rect">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8F0E08-6CE4-404D-AB9F-C96B6482D818}">
      <dsp:nvSpPr>
        <dsp:cNvPr id="0" name=""/>
        <dsp:cNvSpPr/>
      </dsp:nvSpPr>
      <dsp:spPr>
        <a:xfrm>
          <a:off x="5721302" y="0"/>
          <a:ext cx="2507456" cy="83235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0070C0"/>
              </a:solidFill>
            </a:rPr>
            <a:t>Cholesterol </a:t>
          </a:r>
        </a:p>
      </dsp:txBody>
      <dsp:txXfrm>
        <a:off x="5721302" y="0"/>
        <a:ext cx="2507456" cy="832358"/>
      </dsp:txXfrm>
    </dsp:sp>
    <dsp:sp modelId="{BF5A0C15-693D-4F97-A249-FA65EFF8FA38}">
      <dsp:nvSpPr>
        <dsp:cNvPr id="0" name=""/>
        <dsp:cNvSpPr/>
      </dsp:nvSpPr>
      <dsp:spPr>
        <a:xfrm>
          <a:off x="5721302" y="838210"/>
          <a:ext cx="2507456" cy="4221466"/>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100000"/>
            </a:lnSpc>
            <a:spcBef>
              <a:spcPct val="0"/>
            </a:spcBef>
            <a:spcAft>
              <a:spcPct val="15000"/>
            </a:spcAft>
            <a:buChar char="•"/>
          </a:pPr>
          <a:r>
            <a:rPr lang="en-US" sz="2200" kern="1200"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a:p>
          <a:pPr marL="228600" lvl="1" indent="-228600" algn="l" defTabSz="977900">
            <a:lnSpc>
              <a:spcPct val="100000"/>
            </a:lnSpc>
            <a:spcBef>
              <a:spcPct val="0"/>
            </a:spcBef>
            <a:spcAft>
              <a:spcPct val="15000"/>
            </a:spcAft>
            <a:buChar char="•"/>
          </a:pPr>
          <a:r>
            <a:rPr lang="en-US" sz="2200" kern="1200"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a:p>
          <a:pPr marL="228600" lvl="1" indent="-228600" algn="l" defTabSz="977900">
            <a:lnSpc>
              <a:spcPct val="100000"/>
            </a:lnSpc>
            <a:spcBef>
              <a:spcPct val="0"/>
            </a:spcBef>
            <a:spcAft>
              <a:spcPct val="15000"/>
            </a:spcAft>
            <a:buChar char="•"/>
          </a:pPr>
          <a:r>
            <a:rPr lang="en-US" sz="2200" kern="1200"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sp:txBody>
      <dsp:txXfrm>
        <a:off x="5721302" y="838210"/>
        <a:ext cx="2507456" cy="42214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70EB6-BDEC-489D-89F6-26A186592C34}">
      <dsp:nvSpPr>
        <dsp:cNvPr id="0" name=""/>
        <dsp:cNvSpPr/>
      </dsp:nvSpPr>
      <dsp:spPr>
        <a:xfrm>
          <a:off x="0" y="371548"/>
          <a:ext cx="2605022" cy="156301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A1C lowering</a:t>
          </a:r>
        </a:p>
      </dsp:txBody>
      <dsp:txXfrm>
        <a:off x="0" y="371548"/>
        <a:ext cx="2605022" cy="1563013"/>
      </dsp:txXfrm>
    </dsp:sp>
    <dsp:sp modelId="{56D64140-1D42-4A8A-8C26-6A08A38C8607}">
      <dsp:nvSpPr>
        <dsp:cNvPr id="0" name=""/>
        <dsp:cNvSpPr/>
      </dsp:nvSpPr>
      <dsp:spPr>
        <a:xfrm>
          <a:off x="2865524" y="371548"/>
          <a:ext cx="2605022" cy="1563013"/>
        </a:xfrm>
        <a:prstGeom prst="rect">
          <a:avLst/>
        </a:prstGeom>
        <a:solidFill>
          <a:schemeClr val="accent2">
            <a:hueOff val="-1708698"/>
            <a:satOff val="4992"/>
            <a:lumOff val="-94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Substantial Weight loss</a:t>
          </a:r>
        </a:p>
      </dsp:txBody>
      <dsp:txXfrm>
        <a:off x="2865524" y="371548"/>
        <a:ext cx="2605022" cy="1563013"/>
      </dsp:txXfrm>
    </dsp:sp>
    <dsp:sp modelId="{6F91AC0C-9A58-409F-929E-77F0C5840F2E}">
      <dsp:nvSpPr>
        <dsp:cNvPr id="0" name=""/>
        <dsp:cNvSpPr/>
      </dsp:nvSpPr>
      <dsp:spPr>
        <a:xfrm>
          <a:off x="5731048" y="371548"/>
          <a:ext cx="2605022" cy="1563013"/>
        </a:xfrm>
        <a:prstGeom prst="rect">
          <a:avLst/>
        </a:prstGeom>
        <a:solidFill>
          <a:schemeClr val="accent2">
            <a:hueOff val="-3417396"/>
            <a:satOff val="9985"/>
            <a:lumOff val="-188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Cardiovascular benefits*</a:t>
          </a:r>
        </a:p>
      </dsp:txBody>
      <dsp:txXfrm>
        <a:off x="5731048" y="371548"/>
        <a:ext cx="2605022" cy="1563013"/>
      </dsp:txXfrm>
    </dsp:sp>
    <dsp:sp modelId="{8FDD55A0-6520-4B00-9B88-8CE60EDF9BF2}">
      <dsp:nvSpPr>
        <dsp:cNvPr id="0" name=""/>
        <dsp:cNvSpPr/>
      </dsp:nvSpPr>
      <dsp:spPr>
        <a:xfrm>
          <a:off x="0" y="2195063"/>
          <a:ext cx="2605022" cy="1563013"/>
        </a:xfrm>
        <a:prstGeom prst="rect">
          <a:avLst/>
        </a:prstGeom>
        <a:solidFill>
          <a:schemeClr val="accent2">
            <a:hueOff val="-5126094"/>
            <a:satOff val="14977"/>
            <a:lumOff val="-282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Decreased appetite</a:t>
          </a:r>
        </a:p>
      </dsp:txBody>
      <dsp:txXfrm>
        <a:off x="0" y="2195063"/>
        <a:ext cx="2605022" cy="1563013"/>
      </dsp:txXfrm>
    </dsp:sp>
    <dsp:sp modelId="{0A980518-64F4-43CC-B5F6-9FB4FAFBDDAD}">
      <dsp:nvSpPr>
        <dsp:cNvPr id="0" name=""/>
        <dsp:cNvSpPr/>
      </dsp:nvSpPr>
      <dsp:spPr>
        <a:xfrm>
          <a:off x="2865524" y="2195063"/>
          <a:ext cx="2605022" cy="1563013"/>
        </a:xfrm>
        <a:prstGeom prst="rect">
          <a:avLst/>
        </a:prstGeom>
        <a:solidFill>
          <a:schemeClr val="accent2">
            <a:hueOff val="-6834792"/>
            <a:satOff val="19970"/>
            <a:lumOff val="-37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 Lowers post meal glucose</a:t>
          </a:r>
        </a:p>
      </dsp:txBody>
      <dsp:txXfrm>
        <a:off x="2865524" y="2195063"/>
        <a:ext cx="2605022" cy="1563013"/>
      </dsp:txXfrm>
    </dsp:sp>
    <dsp:sp modelId="{9C517C85-2AF3-49AE-9D9C-FA1D1F32A48A}">
      <dsp:nvSpPr>
        <dsp:cNvPr id="0" name=""/>
        <dsp:cNvSpPr/>
      </dsp:nvSpPr>
      <dsp:spPr>
        <a:xfrm>
          <a:off x="5731048" y="2195063"/>
          <a:ext cx="2605022" cy="1563013"/>
        </a:xfrm>
        <a:prstGeom prst="rect">
          <a:avLst/>
        </a:prstGeom>
        <a:solidFill>
          <a:schemeClr val="accent2">
            <a:hueOff val="-8543491"/>
            <a:satOff val="24962"/>
            <a:lumOff val="-4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Ease of use</a:t>
          </a:r>
        </a:p>
      </dsp:txBody>
      <dsp:txXfrm>
        <a:off x="5731048" y="2195063"/>
        <a:ext cx="2605022" cy="1563013"/>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694231" y="8705429"/>
            <a:ext cx="936712" cy="470893"/>
          </a:xfrm>
          <a:prstGeom prst="rect">
            <a:avLst/>
          </a:prstGeom>
        </p:spPr>
        <p:txBody>
          <a:bodyPr vert="horz" lIns="94188" tIns="47094" rIns="94188" bIns="47094" rtlCol="0" anchor="b"/>
          <a:lstStyle>
            <a:lvl1pPr algn="r">
              <a:defRPr sz="1300"/>
            </a:lvl1pPr>
          </a:lstStyle>
          <a:p>
            <a:pPr algn="l"/>
            <a:r>
              <a:rPr lang="en-US" sz="1200" dirty="0"/>
              <a:t>Page </a:t>
            </a:r>
            <a:fld id="{DB11F317-1706-48D2-BEDD-4D721C357930}" type="slidenum">
              <a:rPr lang="en-US" sz="1200"/>
              <a:pPr algn="l"/>
              <a:t>‹#›</a:t>
            </a:fld>
            <a:endParaRPr lang="en-US" sz="1200" dirty="0"/>
          </a:p>
        </p:txBody>
      </p:sp>
      <p:sp>
        <p:nvSpPr>
          <p:cNvPr id="6" name="Text Box 264"/>
          <p:cNvSpPr txBox="1">
            <a:spLocks noChangeArrowheads="1"/>
          </p:cNvSpPr>
          <p:nvPr/>
        </p:nvSpPr>
        <p:spPr bwMode="auto">
          <a:xfrm>
            <a:off x="443706" y="8904311"/>
            <a:ext cx="5235734" cy="28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4188" tIns="47094" rIns="94188" bIns="4709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dirty="0">
                <a:latin typeface="Calibri" panose="020F0502020204030204" pitchFamily="34" charset="0"/>
              </a:rPr>
              <a:t>© Copyright 1999-2026, Diabetes Education Services     www.DiabetesEd.net</a:t>
            </a:r>
          </a:p>
        </p:txBody>
      </p:sp>
    </p:spTree>
    <p:extLst>
      <p:ext uri="{BB962C8B-B14F-4D97-AF65-F5344CB8AC3E}">
        <p14:creationId xmlns:p14="http://schemas.microsoft.com/office/powerpoint/2010/main" val="100153656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22:46:26.507"/>
    </inkml:context>
    <inkml:brush xml:id="br0">
      <inkml:brushProperty name="width" value="0.05" units="cm"/>
      <inkml:brushProperty name="height" value="0.05" units="cm"/>
      <inkml:brushProperty name="color" value="#AE198D"/>
      <inkml:brushProperty name="inkEffects" value="galaxy"/>
      <inkml:brushProperty name="anchorX" value="-10943.44238"/>
      <inkml:brushProperty name="anchorY" value="-1065.5116"/>
      <inkml:brushProperty name="scaleFactor" value="0.5"/>
    </inkml:brush>
  </inkml:definitions>
  <inkml:trace contextRef="#ctx0" brushRef="#br0">0 232 24575,'0'0'0,"0"-5"0,6-1 0,4 1 0,5 1 0,10 0 0,9 2 0,11 1 0,11 1 0,4 0 0,6 0 0,9 0 0,3 0 0,2-4 0,-4-1 0,-7 0 0,0-5 0,-10 2 0,-5 1 0,-3-4 0,-2 3 0,-5-5 0,-6 3 0,1-4 0,1 3 0,3 2 0,-3 2 0,-3-2 0,-3 2 0,-4 1 0,-1 2 0,2 1 0,5 1 0,-1 2 0,4 0 0,-1 0 0,2 0 0,-3 1 0,-2-1 0,2 0 0,3 0 0,3 5 0,-2 1 0,-3-1 0,1-1 0,-2 0 0,1-2 0,-2-1 0,-2-1 0,-3 0 0,-2 0 0,-2 0 0,-1 0 0,5-1 0,-1 1 0,0 0 0,9 5 0,0 5 0,3 1 0,4 3 0,1 4 0,7-2 0,2 1 0,0-3 0,4 2 0,0 2 0,4-4 0,-3-2 0,4 1 0,-7-3 0,-3-2 0,-8-3 0,-2-2 0,-1-1 0,-3-2 0,0 0 0,-3-1 0,1 1 0,3-1 0,-3 1 0,3 0 0,1 0 0,3 0 0,6 0 0,3 0 0,0 0 0,0 0 0,0 0 0,-2 0 0,-1 0 0,5 0 0,4 0 0,1 0 0,3 0 0,-2 0 0,3 0 0,-3 0 0,-2 0 0,-4 0 0,-2 0 0,-7 0 0,-2 0 0,-6 0 0,-4 0 0,1 0 0,2 0 0,-3 0 0,4 0 0,-3 0 0,-2 0 0,-3 0 0,-3 0 0,-1-5 0,-2-1 0,-1 1 0,0 0 0,0 2 0,0 1 0,0 1 0,0 1 0,0 0 0,1 0 0,-1 0 0,0-5 0,1 0 0,-1 0 0,1 1 0,-1 1 0,1 1 0,-1 1 0,0 1 0,1-5 0,-1-1 0,6 1 0,-1 1 0,-4-4 0,-2 1 0,0 1 0,-1 1 0,0 2 0,1-4 0,5 1 0,1 1 0,0-4 0,0 0 0,-1 3 0,-2 1 0,0 1 0,-6-3 0,-1 1 0,0 1 0,1 0 0,1 3 0,7 0 0,5 1 0,6 1 0,10 5 0,4 6 0,7 5 0,0-1 0,-6 2 0,-2 3 0,-7-3 0,-7-4 0,-5-4 0,-9 2 0,-4-3 0,-1-2 0,-5 3 0,6-1 0,1-2 0,3-1 0,0-2 0,1-2 0,5 0 0,1-1 0,4 0 0,-1 0 0,4-1 0,-2 1 0,-2 0 0,-3 0 0,3 0 0,-2 0 0,-1 0 0,-3 0 0,0 0 0,-3 0 0,0 0 0,5 0 0,-1 0 0,0 0 0,0 0 0,-2 0 0,-1 0 0,5 0 0,-1 0 0,4 0 0,0-5 0,-1-1 0,-3 1 0,-2 0 0,4 2 0,-1 1 0,-6-4 0,3 1 0,-1-1 0,0-3 0,4 1 0,0 1 0,0 2 0,-2 1 0,-2 2 0,0-3 0,-2-1 0,0 1 0,-1 1 0,0 2 0,11-5 0,-1 1 0,1 0 0,2-3 0,-1 1 0,3-4 0,-3 1 0,-2 3 0,-3 1 0,-3 3 0,-7-3 0,-1 1 0,-1 1 0,1 1 0,5-4 0,3 1 0,-5-4 0,-1 2 0,0 1 0,1 2 0,-6-3 0,1 1 0,0 2 0,2 1 0,1 2 0,2 2 0,0 0 0,1 1 0,0 0 0,1 0 0,0 1 0,0-1 0,-1 0 0,1 0 0,-1 0 0,1 0 0,-6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22:46:29.633"/>
    </inkml:context>
    <inkml:brush xml:id="br0">
      <inkml:brushProperty name="width" value="0.05" units="cm"/>
      <inkml:brushProperty name="height" value="0.05" units="cm"/>
      <inkml:brushProperty name="color" value="#AE198D"/>
      <inkml:brushProperty name="inkEffects" value="galaxy"/>
      <inkml:brushProperty name="anchorX" value="-21328.91211"/>
      <inkml:brushProperty name="anchorY" value="-2106.1377"/>
      <inkml:brushProperty name="scaleFactor" value="0.5"/>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69265"/>
          </a:xfrm>
          <a:prstGeom prst="rect">
            <a:avLst/>
          </a:prstGeom>
        </p:spPr>
        <p:txBody>
          <a:bodyPr vert="horz" lIns="94188" tIns="47094" rIns="94188" bIns="47094" rtlCol="0"/>
          <a:lstStyle>
            <a:lvl1pPr algn="l">
              <a:defRPr sz="1300"/>
            </a:lvl1pPr>
          </a:lstStyle>
          <a:p>
            <a:endParaRPr lang="en-US"/>
          </a:p>
        </p:txBody>
      </p:sp>
      <p:sp>
        <p:nvSpPr>
          <p:cNvPr id="3" name="Date Placeholder 2"/>
          <p:cNvSpPr>
            <a:spLocks noGrp="1"/>
          </p:cNvSpPr>
          <p:nvPr>
            <p:ph type="dt" idx="1"/>
          </p:nvPr>
        </p:nvSpPr>
        <p:spPr>
          <a:xfrm>
            <a:off x="4021294" y="0"/>
            <a:ext cx="3076363" cy="469265"/>
          </a:xfrm>
          <a:prstGeom prst="rect">
            <a:avLst/>
          </a:prstGeom>
        </p:spPr>
        <p:txBody>
          <a:bodyPr vert="horz" lIns="94188" tIns="47094" rIns="94188" bIns="47094" rtlCol="0"/>
          <a:lstStyle>
            <a:lvl1pPr algn="r">
              <a:defRPr sz="1300"/>
            </a:lvl1pPr>
          </a:lstStyle>
          <a:p>
            <a:fld id="{2B3F865E-7DC9-466F-929A-3C49D925754D}" type="datetimeFigureOut">
              <a:rPr lang="en-US" smtClean="0"/>
              <a:t>3/11/2026</a:t>
            </a:fld>
            <a:endParaRPr lang="en-US"/>
          </a:p>
        </p:txBody>
      </p:sp>
      <p:sp>
        <p:nvSpPr>
          <p:cNvPr id="4" name="Slide Image Placeholder 3"/>
          <p:cNvSpPr>
            <a:spLocks noGrp="1" noRot="1" noChangeAspect="1"/>
          </p:cNvSpPr>
          <p:nvPr>
            <p:ph type="sldImg" idx="2"/>
          </p:nvPr>
        </p:nvSpPr>
        <p:spPr>
          <a:xfrm>
            <a:off x="1203325" y="704850"/>
            <a:ext cx="4692650" cy="3519488"/>
          </a:xfrm>
          <a:prstGeom prst="rect">
            <a:avLst/>
          </a:prstGeom>
          <a:noFill/>
          <a:ln w="12700">
            <a:solidFill>
              <a:prstClr val="black"/>
            </a:solidFill>
          </a:ln>
        </p:spPr>
        <p:txBody>
          <a:bodyPr vert="horz" lIns="94188" tIns="47094" rIns="94188" bIns="47094" rtlCol="0" anchor="ctr"/>
          <a:lstStyle/>
          <a:p>
            <a:endParaRPr lang="en-US"/>
          </a:p>
        </p:txBody>
      </p:sp>
      <p:sp>
        <p:nvSpPr>
          <p:cNvPr id="5" name="Notes Placeholder 4"/>
          <p:cNvSpPr>
            <a:spLocks noGrp="1"/>
          </p:cNvSpPr>
          <p:nvPr>
            <p:ph type="body" sz="quarter" idx="3"/>
          </p:nvPr>
        </p:nvSpPr>
        <p:spPr>
          <a:xfrm>
            <a:off x="709930" y="4458018"/>
            <a:ext cx="5679440" cy="4223385"/>
          </a:xfrm>
          <a:prstGeom prst="rect">
            <a:avLst/>
          </a:prstGeom>
        </p:spPr>
        <p:txBody>
          <a:bodyPr vert="horz" lIns="94188" tIns="47094" rIns="94188" bIns="4709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7"/>
            <a:ext cx="3076363" cy="469265"/>
          </a:xfrm>
          <a:prstGeom prst="rect">
            <a:avLst/>
          </a:prstGeom>
        </p:spPr>
        <p:txBody>
          <a:bodyPr vert="horz" lIns="94188" tIns="47094" rIns="94188" bIns="47094" rtlCol="0" anchor="b"/>
          <a:lstStyle>
            <a:lvl1pPr algn="l">
              <a:defRPr sz="1300"/>
            </a:lvl1pPr>
          </a:lstStyle>
          <a:p>
            <a:endParaRPr lang="en-US"/>
          </a:p>
        </p:txBody>
      </p:sp>
      <p:sp>
        <p:nvSpPr>
          <p:cNvPr id="7" name="Slide Number Placeholder 6"/>
          <p:cNvSpPr>
            <a:spLocks noGrp="1"/>
          </p:cNvSpPr>
          <p:nvPr>
            <p:ph type="sldNum" sz="quarter" idx="5"/>
          </p:nvPr>
        </p:nvSpPr>
        <p:spPr>
          <a:xfrm>
            <a:off x="4021294" y="8914407"/>
            <a:ext cx="3076363" cy="469265"/>
          </a:xfrm>
          <a:prstGeom prst="rect">
            <a:avLst/>
          </a:prstGeom>
        </p:spPr>
        <p:txBody>
          <a:bodyPr vert="horz" lIns="94188" tIns="47094" rIns="94188" bIns="47094" rtlCol="0" anchor="b"/>
          <a:lstStyle>
            <a:lvl1pPr algn="r">
              <a:defRPr sz="13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hcplive.com/view/ralph-a-defronzo-md-noxious-nine-and-mifepristone-for-hypercortisolism-in-t2d?utm_source=chatgpt.co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288395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AD0301A6-32D2-4C3B-8220-2CF121412F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B981AB0D-C644-4E61-932D-2812C30D48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33124" name="Slide Number Placeholder 3">
            <a:extLst>
              <a:ext uri="{FF2B5EF4-FFF2-40B4-BE49-F238E27FC236}">
                <a16:creationId xmlns:a16="http://schemas.microsoft.com/office/drawing/2014/main" id="{5F4B3517-9215-4E93-B22B-34854C627F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92773" indent="-304913">
              <a:defRPr>
                <a:solidFill>
                  <a:schemeClr val="tx1"/>
                </a:solidFill>
                <a:latin typeface="Calibri" panose="020F0502020204030204" pitchFamily="34" charset="0"/>
                <a:cs typeface="Arial" panose="020B0604020202020204" pitchFamily="34" charset="0"/>
              </a:defRPr>
            </a:lvl2pPr>
            <a:lvl3pPr marL="1221256" indent="-243930">
              <a:defRPr>
                <a:solidFill>
                  <a:schemeClr val="tx1"/>
                </a:solidFill>
                <a:latin typeface="Calibri" panose="020F0502020204030204" pitchFamily="34" charset="0"/>
                <a:cs typeface="Arial" panose="020B0604020202020204" pitchFamily="34" charset="0"/>
              </a:defRPr>
            </a:lvl3pPr>
            <a:lvl4pPr marL="1709116" indent="-243930">
              <a:defRPr>
                <a:solidFill>
                  <a:schemeClr val="tx1"/>
                </a:solidFill>
                <a:latin typeface="Calibri" panose="020F0502020204030204" pitchFamily="34" charset="0"/>
                <a:cs typeface="Arial" panose="020B0604020202020204" pitchFamily="34" charset="0"/>
              </a:defRPr>
            </a:lvl4pPr>
            <a:lvl5pPr marL="2198581" indent="-243930">
              <a:defRPr>
                <a:solidFill>
                  <a:schemeClr val="tx1"/>
                </a:solidFill>
                <a:latin typeface="Calibri" panose="020F0502020204030204" pitchFamily="34" charset="0"/>
                <a:cs typeface="Arial" panose="020B0604020202020204" pitchFamily="34" charset="0"/>
              </a:defRPr>
            </a:lvl5pPr>
            <a:lvl6pPr marL="2660765" indent="-243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122948" indent="-243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85132" indent="-243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47315" indent="-243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24367" fontAlgn="base">
              <a:spcBef>
                <a:spcPct val="0"/>
              </a:spcBef>
              <a:spcAft>
                <a:spcPct val="0"/>
              </a:spcAft>
              <a:defRPr/>
            </a:pPr>
            <a:fld id="{9A2DBA93-CC1F-4BC0-8100-72EB958FC69A}" type="slidenum">
              <a:rPr lang="en-US" altLang="en-US">
                <a:solidFill>
                  <a:prstClr val="black"/>
                </a:solidFill>
              </a:rPr>
              <a:pPr defTabSz="924367" fontAlgn="base">
                <a:spcBef>
                  <a:spcPct val="0"/>
                </a:spcBef>
                <a:spcAft>
                  <a:spcPct val="0"/>
                </a:spcAft>
                <a:defRPr/>
              </a:pPr>
              <a:t>17</a:t>
            </a:fld>
            <a:endParaRPr lang="en-US" altLang="en-US">
              <a:solidFill>
                <a:prstClr val="black"/>
              </a:solidFill>
            </a:endParaRPr>
          </a:p>
        </p:txBody>
      </p:sp>
    </p:spTree>
    <p:extLst>
      <p:ext uri="{BB962C8B-B14F-4D97-AF65-F5344CB8AC3E}">
        <p14:creationId xmlns:p14="http://schemas.microsoft.com/office/powerpoint/2010/main" val="2594929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58846">
              <a:defRPr/>
            </a:pPr>
            <a:fld id="{5B5E225C-EA32-49AA-BCE1-CBED354D9589}" type="slidenum">
              <a:rPr lang="en-US">
                <a:solidFill>
                  <a:prstClr val="black"/>
                </a:solidFill>
                <a:latin typeface="Calibri"/>
              </a:rPr>
              <a:pPr defTabSz="958846">
                <a:defRPr/>
              </a:pPr>
              <a:t>18</a:t>
            </a:fld>
            <a:endParaRPr lang="en-US">
              <a:solidFill>
                <a:prstClr val="black"/>
              </a:solidFill>
              <a:latin typeface="Calibri"/>
            </a:endParaRPr>
          </a:p>
        </p:txBody>
      </p:sp>
    </p:spTree>
    <p:extLst>
      <p:ext uri="{BB962C8B-B14F-4D97-AF65-F5344CB8AC3E}">
        <p14:creationId xmlns:p14="http://schemas.microsoft.com/office/powerpoint/2010/main" val="2494212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93933" indent="-305359">
              <a:defRPr>
                <a:solidFill>
                  <a:schemeClr val="tx1"/>
                </a:solidFill>
                <a:latin typeface="Calibri" pitchFamily="34" charset="0"/>
              </a:defRPr>
            </a:lvl2pPr>
            <a:lvl3pPr marL="1221435" indent="-244287">
              <a:defRPr>
                <a:solidFill>
                  <a:schemeClr val="tx1"/>
                </a:solidFill>
                <a:latin typeface="Calibri" pitchFamily="34" charset="0"/>
              </a:defRPr>
            </a:lvl3pPr>
            <a:lvl4pPr marL="1710009" indent="-244287">
              <a:defRPr>
                <a:solidFill>
                  <a:schemeClr val="tx1"/>
                </a:solidFill>
                <a:latin typeface="Calibri" pitchFamily="34" charset="0"/>
              </a:defRPr>
            </a:lvl4pPr>
            <a:lvl5pPr marL="2198584" indent="-244287">
              <a:defRPr>
                <a:solidFill>
                  <a:schemeClr val="tx1"/>
                </a:solidFill>
                <a:latin typeface="Calibri" pitchFamily="34" charset="0"/>
              </a:defRPr>
            </a:lvl5pPr>
            <a:lvl6pPr marL="2687158" indent="-244287" fontAlgn="base">
              <a:spcBef>
                <a:spcPct val="0"/>
              </a:spcBef>
              <a:spcAft>
                <a:spcPct val="0"/>
              </a:spcAft>
              <a:defRPr>
                <a:solidFill>
                  <a:schemeClr val="tx1"/>
                </a:solidFill>
                <a:latin typeface="Calibri" pitchFamily="34" charset="0"/>
              </a:defRPr>
            </a:lvl6pPr>
            <a:lvl7pPr marL="3175732" indent="-244287" fontAlgn="base">
              <a:spcBef>
                <a:spcPct val="0"/>
              </a:spcBef>
              <a:spcAft>
                <a:spcPct val="0"/>
              </a:spcAft>
              <a:defRPr>
                <a:solidFill>
                  <a:schemeClr val="tx1"/>
                </a:solidFill>
                <a:latin typeface="Calibri" pitchFamily="34" charset="0"/>
              </a:defRPr>
            </a:lvl7pPr>
            <a:lvl8pPr marL="3664306" indent="-244287" fontAlgn="base">
              <a:spcBef>
                <a:spcPct val="0"/>
              </a:spcBef>
              <a:spcAft>
                <a:spcPct val="0"/>
              </a:spcAft>
              <a:defRPr>
                <a:solidFill>
                  <a:schemeClr val="tx1"/>
                </a:solidFill>
                <a:latin typeface="Calibri" pitchFamily="34" charset="0"/>
              </a:defRPr>
            </a:lvl8pPr>
            <a:lvl9pPr marL="4152880" indent="-244287" fontAlgn="base">
              <a:spcBef>
                <a:spcPct val="0"/>
              </a:spcBef>
              <a:spcAft>
                <a:spcPct val="0"/>
              </a:spcAft>
              <a:defRPr>
                <a:solidFill>
                  <a:schemeClr val="tx1"/>
                </a:solidFill>
                <a:latin typeface="Calibri" pitchFamily="34" charset="0"/>
              </a:defRPr>
            </a:lvl9pPr>
          </a:lstStyle>
          <a:p>
            <a:pPr defTabSz="924367" fontAlgn="base">
              <a:spcBef>
                <a:spcPct val="0"/>
              </a:spcBef>
              <a:spcAft>
                <a:spcPct val="0"/>
              </a:spcAft>
              <a:defRPr/>
            </a:pPr>
            <a:r>
              <a:rPr lang="en-US" altLang="en-US" dirty="0">
                <a:solidFill>
                  <a:prstClr val="black"/>
                </a:solidFill>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93933" indent="-305359">
              <a:defRPr>
                <a:solidFill>
                  <a:schemeClr val="tx1"/>
                </a:solidFill>
                <a:latin typeface="Calibri" pitchFamily="34" charset="0"/>
              </a:defRPr>
            </a:lvl2pPr>
            <a:lvl3pPr marL="1221435" indent="-244287">
              <a:defRPr>
                <a:solidFill>
                  <a:schemeClr val="tx1"/>
                </a:solidFill>
                <a:latin typeface="Calibri" pitchFamily="34" charset="0"/>
              </a:defRPr>
            </a:lvl3pPr>
            <a:lvl4pPr marL="1710009" indent="-244287">
              <a:defRPr>
                <a:solidFill>
                  <a:schemeClr val="tx1"/>
                </a:solidFill>
                <a:latin typeface="Calibri" pitchFamily="34" charset="0"/>
              </a:defRPr>
            </a:lvl4pPr>
            <a:lvl5pPr marL="2198584" indent="-244287">
              <a:defRPr>
                <a:solidFill>
                  <a:schemeClr val="tx1"/>
                </a:solidFill>
                <a:latin typeface="Calibri" pitchFamily="34" charset="0"/>
              </a:defRPr>
            </a:lvl5pPr>
            <a:lvl6pPr marL="2687158" indent="-244287" fontAlgn="base">
              <a:spcBef>
                <a:spcPct val="0"/>
              </a:spcBef>
              <a:spcAft>
                <a:spcPct val="0"/>
              </a:spcAft>
              <a:defRPr>
                <a:solidFill>
                  <a:schemeClr val="tx1"/>
                </a:solidFill>
                <a:latin typeface="Calibri" pitchFamily="34" charset="0"/>
              </a:defRPr>
            </a:lvl6pPr>
            <a:lvl7pPr marL="3175732" indent="-244287" fontAlgn="base">
              <a:spcBef>
                <a:spcPct val="0"/>
              </a:spcBef>
              <a:spcAft>
                <a:spcPct val="0"/>
              </a:spcAft>
              <a:defRPr>
                <a:solidFill>
                  <a:schemeClr val="tx1"/>
                </a:solidFill>
                <a:latin typeface="Calibri" pitchFamily="34" charset="0"/>
              </a:defRPr>
            </a:lvl7pPr>
            <a:lvl8pPr marL="3664306" indent="-244287" fontAlgn="base">
              <a:spcBef>
                <a:spcPct val="0"/>
              </a:spcBef>
              <a:spcAft>
                <a:spcPct val="0"/>
              </a:spcAft>
              <a:defRPr>
                <a:solidFill>
                  <a:schemeClr val="tx1"/>
                </a:solidFill>
                <a:latin typeface="Calibri" pitchFamily="34" charset="0"/>
              </a:defRPr>
            </a:lvl8pPr>
            <a:lvl9pPr marL="4152880" indent="-244287" fontAlgn="base">
              <a:spcBef>
                <a:spcPct val="0"/>
              </a:spcBef>
              <a:spcAft>
                <a:spcPct val="0"/>
              </a:spcAft>
              <a:defRPr>
                <a:solidFill>
                  <a:schemeClr val="tx1"/>
                </a:solidFill>
                <a:latin typeface="Calibri" pitchFamily="34" charset="0"/>
              </a:defRPr>
            </a:lvl9pPr>
          </a:lstStyle>
          <a:p>
            <a:pPr defTabSz="924367" fontAlgn="base">
              <a:spcBef>
                <a:spcPct val="0"/>
              </a:spcBef>
              <a:spcAft>
                <a:spcPct val="0"/>
              </a:spcAft>
              <a:defRPr/>
            </a:pPr>
            <a:r>
              <a:rPr lang="en-US" altLang="en-US">
                <a:solidFill>
                  <a:prstClr val="black"/>
                </a:solidFill>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92773" indent="-304913">
              <a:spcBef>
                <a:spcPct val="30000"/>
              </a:spcBef>
              <a:defRPr sz="1200">
                <a:solidFill>
                  <a:schemeClr val="tx1"/>
                </a:solidFill>
                <a:latin typeface="Calibri" panose="020F0502020204030204" pitchFamily="34" charset="0"/>
              </a:defRPr>
            </a:lvl2pPr>
            <a:lvl3pPr marL="1221256" indent="-243930">
              <a:spcBef>
                <a:spcPct val="30000"/>
              </a:spcBef>
              <a:defRPr sz="1200">
                <a:solidFill>
                  <a:schemeClr val="tx1"/>
                </a:solidFill>
                <a:latin typeface="Calibri" panose="020F0502020204030204" pitchFamily="34" charset="0"/>
              </a:defRPr>
            </a:lvl3pPr>
            <a:lvl4pPr marL="1709116" indent="-243930">
              <a:spcBef>
                <a:spcPct val="30000"/>
              </a:spcBef>
              <a:defRPr sz="1200">
                <a:solidFill>
                  <a:schemeClr val="tx1"/>
                </a:solidFill>
                <a:latin typeface="Calibri" panose="020F0502020204030204" pitchFamily="34" charset="0"/>
              </a:defRPr>
            </a:lvl4pPr>
            <a:lvl5pPr marL="2198581" indent="-243930">
              <a:spcBef>
                <a:spcPct val="30000"/>
              </a:spcBef>
              <a:defRPr sz="1200">
                <a:solidFill>
                  <a:schemeClr val="tx1"/>
                </a:solidFill>
                <a:latin typeface="Calibri" panose="020F0502020204030204" pitchFamily="34" charset="0"/>
              </a:defRPr>
            </a:lvl5pPr>
            <a:lvl6pPr marL="2660765" indent="-243930" eaLnBrk="0" fontAlgn="base" hangingPunct="0">
              <a:spcBef>
                <a:spcPct val="30000"/>
              </a:spcBef>
              <a:spcAft>
                <a:spcPct val="0"/>
              </a:spcAft>
              <a:defRPr sz="1200">
                <a:solidFill>
                  <a:schemeClr val="tx1"/>
                </a:solidFill>
                <a:latin typeface="Calibri" panose="020F0502020204030204" pitchFamily="34" charset="0"/>
              </a:defRPr>
            </a:lvl6pPr>
            <a:lvl7pPr marL="3122948" indent="-243930" eaLnBrk="0" fontAlgn="base" hangingPunct="0">
              <a:spcBef>
                <a:spcPct val="30000"/>
              </a:spcBef>
              <a:spcAft>
                <a:spcPct val="0"/>
              </a:spcAft>
              <a:defRPr sz="1200">
                <a:solidFill>
                  <a:schemeClr val="tx1"/>
                </a:solidFill>
                <a:latin typeface="Calibri" panose="020F0502020204030204" pitchFamily="34" charset="0"/>
              </a:defRPr>
            </a:lvl7pPr>
            <a:lvl8pPr marL="3585132" indent="-243930" eaLnBrk="0" fontAlgn="base" hangingPunct="0">
              <a:spcBef>
                <a:spcPct val="30000"/>
              </a:spcBef>
              <a:spcAft>
                <a:spcPct val="0"/>
              </a:spcAft>
              <a:defRPr sz="1200">
                <a:solidFill>
                  <a:schemeClr val="tx1"/>
                </a:solidFill>
                <a:latin typeface="Calibri" panose="020F0502020204030204" pitchFamily="34" charset="0"/>
              </a:defRPr>
            </a:lvl8pPr>
            <a:lvl9pPr marL="4047315" indent="-243930" eaLnBrk="0" fontAlgn="base" hangingPunct="0">
              <a:spcBef>
                <a:spcPct val="30000"/>
              </a:spcBef>
              <a:spcAft>
                <a:spcPct val="0"/>
              </a:spcAft>
              <a:defRPr sz="1200">
                <a:solidFill>
                  <a:schemeClr val="tx1"/>
                </a:solidFill>
                <a:latin typeface="Calibri" panose="020F0502020204030204" pitchFamily="34" charset="0"/>
              </a:defRPr>
            </a:lvl9pPr>
          </a:lstStyle>
          <a:p>
            <a:pPr defTabSz="924367" fontAlgn="base">
              <a:spcBef>
                <a:spcPct val="0"/>
              </a:spcBef>
              <a:spcAft>
                <a:spcPct val="0"/>
              </a:spcAft>
              <a:defRPr/>
            </a:pPr>
            <a:fld id="{582A5906-8B12-4700-A07B-6319B7FE199D}" type="slidenum">
              <a:rPr lang="en-US" altLang="en-US" sz="1300">
                <a:solidFill>
                  <a:prstClr val="black"/>
                </a:solidFill>
                <a:cs typeface="Arial" panose="020B0604020202020204" pitchFamily="34" charset="0"/>
              </a:rPr>
              <a:pPr defTabSz="924367" fontAlgn="base">
                <a:spcBef>
                  <a:spcPct val="0"/>
                </a:spcBef>
                <a:spcAft>
                  <a:spcPct val="0"/>
                </a:spcAft>
                <a:defRPr/>
              </a:pPr>
              <a:t>20</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3691923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 Microsoft 365 content library
Overweight affects 30–40% and obesity 15–30% of people with type 1 diabetes, similar to general adult rates. Obesity in this group increases cardiovascular and microvascular complication risks. Clinical trials show promising outcomes with GLP-1 RA therapies or metabolic surgery for those with type 1 diabetes and obesity.</a:t>
            </a:r>
          </a:p>
        </p:txBody>
      </p:sp>
      <p:sp>
        <p:nvSpPr>
          <p:cNvPr id="4" name="Slide Number Placeholder 3"/>
          <p:cNvSpPr>
            <a:spLocks noGrp="1"/>
          </p:cNvSpPr>
          <p:nvPr>
            <p:ph type="sldNum" sz="quarter" idx="5"/>
          </p:nvPr>
        </p:nvSpPr>
        <p:spPr/>
        <p:txBody>
          <a:bodyPr/>
          <a:lstStyle/>
          <a:p>
            <a:pPr defTabSz="924367">
              <a:defRPr/>
            </a:pPr>
            <a:fld id="{5B5E225C-EA32-49AA-BCE1-CBED354D9589}" type="slidenum">
              <a:rPr lang="en-US">
                <a:solidFill>
                  <a:prstClr val="black"/>
                </a:solidFill>
                <a:latin typeface="Calibri"/>
              </a:rPr>
              <a:pPr defTabSz="924367">
                <a:defRPr/>
              </a:pPr>
              <a:t>23</a:t>
            </a:fld>
            <a:endParaRPr lang="en-US">
              <a:solidFill>
                <a:prstClr val="black"/>
              </a:solidFill>
              <a:latin typeface="Calibri"/>
            </a:endParaRPr>
          </a:p>
        </p:txBody>
      </p:sp>
    </p:spTree>
    <p:extLst>
      <p:ext uri="{BB962C8B-B14F-4D97-AF65-F5344CB8AC3E}">
        <p14:creationId xmlns:p14="http://schemas.microsoft.com/office/powerpoint/2010/main" val="11304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2B4BE-64A5-740D-9CD5-268B4789495C}"/>
            </a:ext>
          </a:extLst>
        </p:cNvPr>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E3738D26-EDC1-7590-9F04-3CD6C33EE9E2}"/>
              </a:ext>
            </a:extLst>
          </p:cNvPr>
          <p:cNvSpPr>
            <a:spLocks noGrp="1" noRot="1" noChangeAspect="1" noTextEdit="1"/>
          </p:cNvSpPr>
          <p:nvPr>
            <p:ph type="sldImg"/>
          </p:nvPr>
        </p:nvSpPr>
        <p:spPr bwMode="auto">
          <a:xfrm>
            <a:off x="1281113" y="727075"/>
            <a:ext cx="4846637" cy="3635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F5B34AB6-A94A-6EB1-F712-E8EF333BC5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Biliary disease: evaluate for gallbladder disease if chole lithiasis or cholecystitis is suspected; avoid use in at-risk individuals • Ileus: reported, but risk level is not well established • Diabetic retinopathy: close monitoring of retinopathy in those at high risk (older individuals and those with longer duration of T2D [≥10 years]) • </a:t>
            </a:r>
            <a:r>
              <a:rPr lang="en-US" dirty="0" err="1"/>
              <a:t>Nonarteritic</a:t>
            </a:r>
            <a:r>
              <a:rPr lang="en-US" dirty="0"/>
              <a:t> anterior </a:t>
            </a:r>
            <a:r>
              <a:rPr lang="en-US" dirty="0" err="1"/>
              <a:t>ische</a:t>
            </a:r>
            <a:r>
              <a:rPr lang="en-US" dirty="0"/>
              <a:t> mic optic neuropathy (NAION) reported (rare </a:t>
            </a:r>
            <a:r>
              <a:rPr lang="en-US" dirty="0" err="1"/>
              <a:t>inci</a:t>
            </a:r>
            <a:r>
              <a:rPr lang="en-US" dirty="0"/>
              <a:t> </a:t>
            </a:r>
            <a:r>
              <a:rPr lang="en-US" dirty="0" err="1"/>
              <a:t>dence</a:t>
            </a:r>
            <a:r>
              <a:rPr lang="en-US" dirty="0"/>
              <a:t>); monitor for NAION during eye examinations</a:t>
            </a:r>
            <a:endParaRPr lang="en-US" altLang="en-US" dirty="0"/>
          </a:p>
        </p:txBody>
      </p:sp>
      <p:sp>
        <p:nvSpPr>
          <p:cNvPr id="82948" name="Slide Number Placeholder 3">
            <a:extLst>
              <a:ext uri="{FF2B5EF4-FFF2-40B4-BE49-F238E27FC236}">
                <a16:creationId xmlns:a16="http://schemas.microsoft.com/office/drawing/2014/main" id="{1380029A-F41E-744A-EADF-A0B328807F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92773" indent="-304913">
              <a:spcBef>
                <a:spcPct val="30000"/>
              </a:spcBef>
              <a:defRPr sz="1200">
                <a:solidFill>
                  <a:schemeClr val="tx1"/>
                </a:solidFill>
                <a:latin typeface="Calibri" panose="020F0502020204030204" pitchFamily="34" charset="0"/>
              </a:defRPr>
            </a:lvl2pPr>
            <a:lvl3pPr marL="1221256" indent="-243930">
              <a:spcBef>
                <a:spcPct val="30000"/>
              </a:spcBef>
              <a:defRPr sz="1200">
                <a:solidFill>
                  <a:schemeClr val="tx1"/>
                </a:solidFill>
                <a:latin typeface="Calibri" panose="020F0502020204030204" pitchFamily="34" charset="0"/>
              </a:defRPr>
            </a:lvl3pPr>
            <a:lvl4pPr marL="1709116" indent="-243930">
              <a:spcBef>
                <a:spcPct val="30000"/>
              </a:spcBef>
              <a:defRPr sz="1200">
                <a:solidFill>
                  <a:schemeClr val="tx1"/>
                </a:solidFill>
                <a:latin typeface="Calibri" panose="020F0502020204030204" pitchFamily="34" charset="0"/>
              </a:defRPr>
            </a:lvl4pPr>
            <a:lvl5pPr marL="2198581" indent="-243930">
              <a:spcBef>
                <a:spcPct val="30000"/>
              </a:spcBef>
              <a:defRPr sz="1200">
                <a:solidFill>
                  <a:schemeClr val="tx1"/>
                </a:solidFill>
                <a:latin typeface="Calibri" panose="020F0502020204030204" pitchFamily="34" charset="0"/>
              </a:defRPr>
            </a:lvl5pPr>
            <a:lvl6pPr marL="2660765" indent="-243930" eaLnBrk="0" fontAlgn="base" hangingPunct="0">
              <a:spcBef>
                <a:spcPct val="30000"/>
              </a:spcBef>
              <a:spcAft>
                <a:spcPct val="0"/>
              </a:spcAft>
              <a:defRPr sz="1200">
                <a:solidFill>
                  <a:schemeClr val="tx1"/>
                </a:solidFill>
                <a:latin typeface="Calibri" panose="020F0502020204030204" pitchFamily="34" charset="0"/>
              </a:defRPr>
            </a:lvl6pPr>
            <a:lvl7pPr marL="3122948" indent="-243930" eaLnBrk="0" fontAlgn="base" hangingPunct="0">
              <a:spcBef>
                <a:spcPct val="30000"/>
              </a:spcBef>
              <a:spcAft>
                <a:spcPct val="0"/>
              </a:spcAft>
              <a:defRPr sz="1200">
                <a:solidFill>
                  <a:schemeClr val="tx1"/>
                </a:solidFill>
                <a:latin typeface="Calibri" panose="020F0502020204030204" pitchFamily="34" charset="0"/>
              </a:defRPr>
            </a:lvl7pPr>
            <a:lvl8pPr marL="3585132" indent="-243930" eaLnBrk="0" fontAlgn="base" hangingPunct="0">
              <a:spcBef>
                <a:spcPct val="30000"/>
              </a:spcBef>
              <a:spcAft>
                <a:spcPct val="0"/>
              </a:spcAft>
              <a:defRPr sz="1200">
                <a:solidFill>
                  <a:schemeClr val="tx1"/>
                </a:solidFill>
                <a:latin typeface="Calibri" panose="020F0502020204030204" pitchFamily="34" charset="0"/>
              </a:defRPr>
            </a:lvl8pPr>
            <a:lvl9pPr marL="4047315" indent="-243930" eaLnBrk="0" fontAlgn="base" hangingPunct="0">
              <a:spcBef>
                <a:spcPct val="30000"/>
              </a:spcBef>
              <a:spcAft>
                <a:spcPct val="0"/>
              </a:spcAft>
              <a:defRPr sz="1200">
                <a:solidFill>
                  <a:schemeClr val="tx1"/>
                </a:solidFill>
                <a:latin typeface="Calibri" panose="020F0502020204030204" pitchFamily="34" charset="0"/>
              </a:defRPr>
            </a:lvl9pPr>
          </a:lstStyle>
          <a:p>
            <a:pPr defTabSz="924367" fontAlgn="base">
              <a:spcBef>
                <a:spcPct val="0"/>
              </a:spcBef>
              <a:spcAft>
                <a:spcPct val="0"/>
              </a:spcAft>
              <a:defRPr/>
            </a:pPr>
            <a:fld id="{4EB1F5F6-0EC4-42A6-AAE8-CAF1D5A04F60}" type="slidenum">
              <a:rPr lang="en-US" altLang="en-US" sz="1300">
                <a:solidFill>
                  <a:prstClr val="black"/>
                </a:solidFill>
                <a:cs typeface="Arial" panose="020B0604020202020204" pitchFamily="34" charset="0"/>
              </a:rPr>
              <a:pPr defTabSz="924367" fontAlgn="base">
                <a:spcBef>
                  <a:spcPct val="0"/>
                </a:spcBef>
                <a:spcAft>
                  <a:spcPct val="0"/>
                </a:spcAft>
                <a:defRPr/>
              </a:pPr>
              <a:t>27</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1869770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DD90A39B-3D0D-4EC3-94F0-62314F841972}"/>
              </a:ext>
            </a:extLst>
          </p:cNvPr>
          <p:cNvSpPr>
            <a:spLocks noGrp="1" noRot="1" noChangeAspect="1" noTextEdit="1"/>
          </p:cNvSpPr>
          <p:nvPr>
            <p:ph type="sldImg"/>
          </p:nvPr>
        </p:nvSpPr>
        <p:spPr bwMode="auto">
          <a:xfrm>
            <a:off x="1281113" y="727075"/>
            <a:ext cx="4846637" cy="3635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D0FAFD6C-AB5E-45B1-9EAA-62F56AAAE3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Biliary disease: evaluate for gallbladder disease if chole lithiasis or cholecystitis is suspected; avoid use in at-risk individuals • Ileus: reported, but risk level is not well established • Diabetic retinopathy: close monitoring of retinopathy in those at high risk (older individuals and those with longer duration of T2D [≥10 years]) • </a:t>
            </a:r>
            <a:r>
              <a:rPr lang="en-US" dirty="0" err="1"/>
              <a:t>Nonarteritic</a:t>
            </a:r>
            <a:r>
              <a:rPr lang="en-US" dirty="0"/>
              <a:t> anterior </a:t>
            </a:r>
            <a:r>
              <a:rPr lang="en-US" dirty="0" err="1"/>
              <a:t>ische</a:t>
            </a:r>
            <a:r>
              <a:rPr lang="en-US" dirty="0"/>
              <a:t> mic optic neuropathy (NAION) reported (rare </a:t>
            </a:r>
            <a:r>
              <a:rPr lang="en-US" dirty="0" err="1"/>
              <a:t>inci</a:t>
            </a:r>
            <a:r>
              <a:rPr lang="en-US" dirty="0"/>
              <a:t> </a:t>
            </a:r>
            <a:r>
              <a:rPr lang="en-US" dirty="0" err="1"/>
              <a:t>dence</a:t>
            </a:r>
            <a:r>
              <a:rPr lang="en-US" dirty="0"/>
              <a:t>); monitor for NAION during eye examinations</a:t>
            </a:r>
            <a:endParaRPr lang="en-US" altLang="en-US" dirty="0"/>
          </a:p>
        </p:txBody>
      </p:sp>
      <p:sp>
        <p:nvSpPr>
          <p:cNvPr id="82948" name="Slide Number Placeholder 3">
            <a:extLst>
              <a:ext uri="{FF2B5EF4-FFF2-40B4-BE49-F238E27FC236}">
                <a16:creationId xmlns:a16="http://schemas.microsoft.com/office/drawing/2014/main" id="{45F93B43-E47F-4D70-AEE4-F20BC332CB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92773" indent="-304913">
              <a:spcBef>
                <a:spcPct val="30000"/>
              </a:spcBef>
              <a:defRPr sz="1200">
                <a:solidFill>
                  <a:schemeClr val="tx1"/>
                </a:solidFill>
                <a:latin typeface="Calibri" panose="020F0502020204030204" pitchFamily="34" charset="0"/>
              </a:defRPr>
            </a:lvl2pPr>
            <a:lvl3pPr marL="1221256" indent="-243930">
              <a:spcBef>
                <a:spcPct val="30000"/>
              </a:spcBef>
              <a:defRPr sz="1200">
                <a:solidFill>
                  <a:schemeClr val="tx1"/>
                </a:solidFill>
                <a:latin typeface="Calibri" panose="020F0502020204030204" pitchFamily="34" charset="0"/>
              </a:defRPr>
            </a:lvl3pPr>
            <a:lvl4pPr marL="1709116" indent="-243930">
              <a:spcBef>
                <a:spcPct val="30000"/>
              </a:spcBef>
              <a:defRPr sz="1200">
                <a:solidFill>
                  <a:schemeClr val="tx1"/>
                </a:solidFill>
                <a:latin typeface="Calibri" panose="020F0502020204030204" pitchFamily="34" charset="0"/>
              </a:defRPr>
            </a:lvl4pPr>
            <a:lvl5pPr marL="2198581" indent="-243930">
              <a:spcBef>
                <a:spcPct val="30000"/>
              </a:spcBef>
              <a:defRPr sz="1200">
                <a:solidFill>
                  <a:schemeClr val="tx1"/>
                </a:solidFill>
                <a:latin typeface="Calibri" panose="020F0502020204030204" pitchFamily="34" charset="0"/>
              </a:defRPr>
            </a:lvl5pPr>
            <a:lvl6pPr marL="2660765" indent="-243930" eaLnBrk="0" fontAlgn="base" hangingPunct="0">
              <a:spcBef>
                <a:spcPct val="30000"/>
              </a:spcBef>
              <a:spcAft>
                <a:spcPct val="0"/>
              </a:spcAft>
              <a:defRPr sz="1200">
                <a:solidFill>
                  <a:schemeClr val="tx1"/>
                </a:solidFill>
                <a:latin typeface="Calibri" panose="020F0502020204030204" pitchFamily="34" charset="0"/>
              </a:defRPr>
            </a:lvl6pPr>
            <a:lvl7pPr marL="3122948" indent="-243930" eaLnBrk="0" fontAlgn="base" hangingPunct="0">
              <a:spcBef>
                <a:spcPct val="30000"/>
              </a:spcBef>
              <a:spcAft>
                <a:spcPct val="0"/>
              </a:spcAft>
              <a:defRPr sz="1200">
                <a:solidFill>
                  <a:schemeClr val="tx1"/>
                </a:solidFill>
                <a:latin typeface="Calibri" panose="020F0502020204030204" pitchFamily="34" charset="0"/>
              </a:defRPr>
            </a:lvl7pPr>
            <a:lvl8pPr marL="3585132" indent="-243930" eaLnBrk="0" fontAlgn="base" hangingPunct="0">
              <a:spcBef>
                <a:spcPct val="30000"/>
              </a:spcBef>
              <a:spcAft>
                <a:spcPct val="0"/>
              </a:spcAft>
              <a:defRPr sz="1200">
                <a:solidFill>
                  <a:schemeClr val="tx1"/>
                </a:solidFill>
                <a:latin typeface="Calibri" panose="020F0502020204030204" pitchFamily="34" charset="0"/>
              </a:defRPr>
            </a:lvl8pPr>
            <a:lvl9pPr marL="4047315" indent="-243930" eaLnBrk="0" fontAlgn="base" hangingPunct="0">
              <a:spcBef>
                <a:spcPct val="30000"/>
              </a:spcBef>
              <a:spcAft>
                <a:spcPct val="0"/>
              </a:spcAft>
              <a:defRPr sz="1200">
                <a:solidFill>
                  <a:schemeClr val="tx1"/>
                </a:solidFill>
                <a:latin typeface="Calibri" panose="020F0502020204030204" pitchFamily="34" charset="0"/>
              </a:defRPr>
            </a:lvl9pPr>
          </a:lstStyle>
          <a:p>
            <a:pPr defTabSz="924367" fontAlgn="base">
              <a:spcBef>
                <a:spcPct val="0"/>
              </a:spcBef>
              <a:spcAft>
                <a:spcPct val="0"/>
              </a:spcAft>
              <a:defRPr/>
            </a:pPr>
            <a:fld id="{4EB1F5F6-0EC4-42A6-AAE8-CAF1D5A04F60}" type="slidenum">
              <a:rPr lang="en-US" altLang="en-US" sz="1300">
                <a:solidFill>
                  <a:prstClr val="black"/>
                </a:solidFill>
                <a:cs typeface="Arial" panose="020B0604020202020204" pitchFamily="34" charset="0"/>
              </a:rPr>
              <a:pPr defTabSz="924367" fontAlgn="base">
                <a:spcBef>
                  <a:spcPct val="0"/>
                </a:spcBef>
                <a:spcAft>
                  <a:spcPct val="0"/>
                </a:spcAft>
                <a:defRPr/>
              </a:pPr>
              <a:t>28</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1451915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30</a:t>
            </a:fld>
            <a:endParaRPr lang="en-US"/>
          </a:p>
        </p:txBody>
      </p:sp>
    </p:spTree>
    <p:extLst>
      <p:ext uri="{BB962C8B-B14F-4D97-AF65-F5344CB8AC3E}">
        <p14:creationId xmlns:p14="http://schemas.microsoft.com/office/powerpoint/2010/main" val="1019055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E8C9C-B923-042E-768D-56CD6899CE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89F45-9934-36CB-6EDF-E5E4C73265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DA6CF2-3E3A-F1EF-B074-A2656B3B85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5F4E55-BC93-B272-3BD5-DD27E106345B}"/>
              </a:ext>
            </a:extLst>
          </p:cNvPr>
          <p:cNvSpPr>
            <a:spLocks noGrp="1"/>
          </p:cNvSpPr>
          <p:nvPr>
            <p:ph type="sldNum" sz="quarter" idx="5"/>
          </p:nvPr>
        </p:nvSpPr>
        <p:spPr/>
        <p:txBody>
          <a:bodyPr/>
          <a:lstStyle/>
          <a:p>
            <a:fld id="{5B5E225C-EA32-49AA-BCE1-CBED354D9589}" type="slidenum">
              <a:rPr lang="en-US" smtClean="0"/>
              <a:t>31</a:t>
            </a:fld>
            <a:endParaRPr lang="en-US"/>
          </a:p>
        </p:txBody>
      </p:sp>
    </p:spTree>
    <p:extLst>
      <p:ext uri="{BB962C8B-B14F-4D97-AF65-F5344CB8AC3E}">
        <p14:creationId xmlns:p14="http://schemas.microsoft.com/office/powerpoint/2010/main" val="927602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32</a:t>
            </a:fld>
            <a:endParaRPr lang="en-US"/>
          </a:p>
        </p:txBody>
      </p:sp>
    </p:spTree>
    <p:extLst>
      <p:ext uri="{BB962C8B-B14F-4D97-AF65-F5344CB8AC3E}">
        <p14:creationId xmlns:p14="http://schemas.microsoft.com/office/powerpoint/2010/main" val="1970441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33</a:t>
            </a:fld>
            <a:endParaRPr lang="en-US"/>
          </a:p>
        </p:txBody>
      </p:sp>
    </p:spTree>
    <p:extLst>
      <p:ext uri="{BB962C8B-B14F-4D97-AF65-F5344CB8AC3E}">
        <p14:creationId xmlns:p14="http://schemas.microsoft.com/office/powerpoint/2010/main" val="4216562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Pharmacologic Approaches to Glycemic Treatment: Standards of Care in Diabetes—2026 Diabetes Care 2026;49(Suppl. 1):S183–S215 | https://doi.org/10.2337/dc26-S009</a:t>
            </a:r>
          </a:p>
          <a:p>
            <a:endParaRPr lang="en-US" dirty="0"/>
          </a:p>
          <a:p>
            <a:r>
              <a:rPr lang="en-US" dirty="0"/>
              <a:t>10. Cardiovascular Disease and Risk Management: Standards of Care in Diabetes—2026 Diabetes Care 2026;49(Suppl. 1):S216–S245 | https://doi.org/10.2337/dc26-S010</a:t>
            </a:r>
          </a:p>
        </p:txBody>
      </p:sp>
      <p:sp>
        <p:nvSpPr>
          <p:cNvPr id="4" name="Slide Number Placeholder 3"/>
          <p:cNvSpPr>
            <a:spLocks noGrp="1"/>
          </p:cNvSpPr>
          <p:nvPr>
            <p:ph type="sldNum" sz="quarter" idx="5"/>
          </p:nvPr>
        </p:nvSpPr>
        <p:spPr/>
        <p:txBody>
          <a:bodyPr/>
          <a:lstStyle/>
          <a:p>
            <a:fld id="{5B5E225C-EA32-49AA-BCE1-CBED354D9589}" type="slidenum">
              <a:rPr lang="en-US" smtClean="0"/>
              <a:t>2</a:t>
            </a:fld>
            <a:endParaRPr lang="en-US"/>
          </a:p>
        </p:txBody>
      </p:sp>
    </p:spTree>
    <p:extLst>
      <p:ext uri="{BB962C8B-B14F-4D97-AF65-F5344CB8AC3E}">
        <p14:creationId xmlns:p14="http://schemas.microsoft.com/office/powerpoint/2010/main" val="2842770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people with established atherosclerotic cardiovascular disease or indicators of high risk our recommendation is to choose a GLP-1 receptor agonist or an SGLT-2 inhibitor with proven cardiovascular benefit. In case HbA1c remains above target one should add an agent from the other category or pioglitazone as deemed necessary. Our recommendation is based on the favourable results of cardiovascular outcomes trials that established the favourable effect of GLP-1 receptor agonists and SGLT-2 inhibitors on a series of hard clinical outcomes including major adverse cardiovascular events and all-cause mortality.</a:t>
            </a:r>
            <a:endParaRPr lang="en-GR" dirty="0"/>
          </a:p>
        </p:txBody>
      </p:sp>
      <p:sp>
        <p:nvSpPr>
          <p:cNvPr id="4" name="Slide Number Placeholder 3"/>
          <p:cNvSpPr>
            <a:spLocks noGrp="1"/>
          </p:cNvSpPr>
          <p:nvPr>
            <p:ph type="sldNum" sz="quarter" idx="5"/>
          </p:nvPr>
        </p:nvSpPr>
        <p:spPr/>
        <p:txBody>
          <a:bodyPr/>
          <a:lstStyle/>
          <a:p>
            <a:pPr defTabSz="924367">
              <a:defRPr/>
            </a:pPr>
            <a:fld id="{355623E8-A3FB-44A0-B68C-45C9EDD53B45}" type="slidenum">
              <a:rPr lang="en-US" sz="1200">
                <a:solidFill>
                  <a:prstClr val="black"/>
                </a:solidFill>
                <a:latin typeface="Calibri"/>
              </a:rPr>
              <a:pPr defTabSz="924367">
                <a:defRPr/>
              </a:pPr>
              <a:t>36</a:t>
            </a:fld>
            <a:endParaRPr lang="en-US" sz="1200">
              <a:solidFill>
                <a:prstClr val="black"/>
              </a:solidFill>
              <a:latin typeface="Calibri"/>
            </a:endParaRPr>
          </a:p>
        </p:txBody>
      </p:sp>
    </p:spTree>
    <p:extLst>
      <p:ext uri="{BB962C8B-B14F-4D97-AF65-F5344CB8AC3E}">
        <p14:creationId xmlns:p14="http://schemas.microsoft.com/office/powerpoint/2010/main" val="477030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individuals with heart failure our recommendation is that SGLT2i with proven benefit should be used because they improve heart failure and kidney outcomes. </a:t>
            </a:r>
            <a:endParaRPr lang="en-GR" dirty="0"/>
          </a:p>
        </p:txBody>
      </p:sp>
      <p:sp>
        <p:nvSpPr>
          <p:cNvPr id="4" name="Slide Number Placeholder 3"/>
          <p:cNvSpPr>
            <a:spLocks noGrp="1"/>
          </p:cNvSpPr>
          <p:nvPr>
            <p:ph type="sldNum" sz="quarter" idx="5"/>
          </p:nvPr>
        </p:nvSpPr>
        <p:spPr/>
        <p:txBody>
          <a:bodyPr/>
          <a:lstStyle/>
          <a:p>
            <a:pPr defTabSz="924367">
              <a:defRPr/>
            </a:pPr>
            <a:fld id="{355623E8-A3FB-44A0-B68C-45C9EDD53B45}" type="slidenum">
              <a:rPr lang="en-US" sz="1200">
                <a:solidFill>
                  <a:prstClr val="black"/>
                </a:solidFill>
                <a:latin typeface="Calibri"/>
              </a:rPr>
              <a:pPr defTabSz="924367">
                <a:defRPr/>
              </a:pPr>
              <a:t>38</a:t>
            </a:fld>
            <a:endParaRPr lang="en-US" sz="1200">
              <a:solidFill>
                <a:prstClr val="black"/>
              </a:solidFill>
              <a:latin typeface="Calibri"/>
            </a:endParaRPr>
          </a:p>
        </p:txBody>
      </p:sp>
    </p:spTree>
    <p:extLst>
      <p:ext uri="{BB962C8B-B14F-4D97-AF65-F5344CB8AC3E}">
        <p14:creationId xmlns:p14="http://schemas.microsoft.com/office/powerpoint/2010/main" val="3724106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39</a:t>
            </a:fld>
            <a:endParaRPr lang="en-US"/>
          </a:p>
        </p:txBody>
      </p:sp>
    </p:spTree>
    <p:extLst>
      <p:ext uri="{BB962C8B-B14F-4D97-AF65-F5344CB8AC3E}">
        <p14:creationId xmlns:p14="http://schemas.microsoft.com/office/powerpoint/2010/main" val="4270214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 Microsoft 365 content library
If patients do not reach or maintain weight-related treatment goals, it is crucial to avoid treatment inertia by reassessing current therapies. Intensifying treatment may involve adding new strategies, such as behavioral interventions or pharmacotherapy. For some individuals, metabolic surgery can be considered as a next step for effective weight management.</a:t>
            </a:r>
          </a:p>
        </p:txBody>
      </p:sp>
      <p:sp>
        <p:nvSpPr>
          <p:cNvPr id="4" name="Slide Number Placeholder 3"/>
          <p:cNvSpPr>
            <a:spLocks noGrp="1"/>
          </p:cNvSpPr>
          <p:nvPr>
            <p:ph type="sldNum" sz="quarter" idx="5"/>
          </p:nvPr>
        </p:nvSpPr>
        <p:spPr/>
        <p:txBody>
          <a:bodyPr/>
          <a:lstStyle/>
          <a:p>
            <a:pPr defTabSz="924367">
              <a:defRPr/>
            </a:pPr>
            <a:fld id="{5B5E225C-EA32-49AA-BCE1-CBED354D9589}" type="slidenum">
              <a:rPr lang="en-US">
                <a:solidFill>
                  <a:prstClr val="black"/>
                </a:solidFill>
                <a:latin typeface="Calibri"/>
              </a:rPr>
              <a:pPr defTabSz="924367">
                <a:defRPr/>
              </a:pPr>
              <a:t>41</a:t>
            </a:fld>
            <a:endParaRPr lang="en-US">
              <a:solidFill>
                <a:prstClr val="black"/>
              </a:solidFill>
              <a:latin typeface="Calibri"/>
            </a:endParaRPr>
          </a:p>
        </p:txBody>
      </p:sp>
    </p:spTree>
    <p:extLst>
      <p:ext uri="{BB962C8B-B14F-4D97-AF65-F5344CB8AC3E}">
        <p14:creationId xmlns:p14="http://schemas.microsoft.com/office/powerpoint/2010/main" val="318217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79525" y="727075"/>
            <a:ext cx="4848225" cy="3635375"/>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0852" indent="-288788">
              <a:defRPr>
                <a:solidFill>
                  <a:schemeClr val="tx1"/>
                </a:solidFill>
                <a:latin typeface="Arial" panose="020B0604020202020204" pitchFamily="34" charset="0"/>
              </a:defRPr>
            </a:lvl2pPr>
            <a:lvl3pPr marL="1155155" indent="-231031">
              <a:defRPr>
                <a:solidFill>
                  <a:schemeClr val="tx1"/>
                </a:solidFill>
                <a:latin typeface="Arial" panose="020B0604020202020204" pitchFamily="34" charset="0"/>
              </a:defRPr>
            </a:lvl3pPr>
            <a:lvl4pPr marL="1617219" indent="-231031">
              <a:defRPr>
                <a:solidFill>
                  <a:schemeClr val="tx1"/>
                </a:solidFill>
                <a:latin typeface="Arial" panose="020B0604020202020204" pitchFamily="34" charset="0"/>
              </a:defRPr>
            </a:lvl4pPr>
            <a:lvl5pPr marL="2079281" indent="-231031">
              <a:defRPr>
                <a:solidFill>
                  <a:schemeClr val="tx1"/>
                </a:solidFill>
                <a:latin typeface="Arial" panose="020B0604020202020204" pitchFamily="34" charset="0"/>
              </a:defRPr>
            </a:lvl5pPr>
            <a:lvl6pPr marL="2541343" indent="-231031" eaLnBrk="0" fontAlgn="base" hangingPunct="0">
              <a:spcBef>
                <a:spcPct val="0"/>
              </a:spcBef>
              <a:spcAft>
                <a:spcPct val="0"/>
              </a:spcAft>
              <a:defRPr>
                <a:solidFill>
                  <a:schemeClr val="tx1"/>
                </a:solidFill>
                <a:latin typeface="Arial" panose="020B0604020202020204" pitchFamily="34" charset="0"/>
              </a:defRPr>
            </a:lvl6pPr>
            <a:lvl7pPr marL="3003405" indent="-231031" eaLnBrk="0" fontAlgn="base" hangingPunct="0">
              <a:spcBef>
                <a:spcPct val="0"/>
              </a:spcBef>
              <a:spcAft>
                <a:spcPct val="0"/>
              </a:spcAft>
              <a:defRPr>
                <a:solidFill>
                  <a:schemeClr val="tx1"/>
                </a:solidFill>
                <a:latin typeface="Arial" panose="020B0604020202020204" pitchFamily="34" charset="0"/>
              </a:defRPr>
            </a:lvl7pPr>
            <a:lvl8pPr marL="3465467" indent="-231031" eaLnBrk="0" fontAlgn="base" hangingPunct="0">
              <a:spcBef>
                <a:spcPct val="0"/>
              </a:spcBef>
              <a:spcAft>
                <a:spcPct val="0"/>
              </a:spcAft>
              <a:defRPr>
                <a:solidFill>
                  <a:schemeClr val="tx1"/>
                </a:solidFill>
                <a:latin typeface="Arial" panose="020B0604020202020204" pitchFamily="34" charset="0"/>
              </a:defRPr>
            </a:lvl8pPr>
            <a:lvl9pPr marL="3927530" indent="-231031"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0852" indent="-288788">
              <a:defRPr>
                <a:solidFill>
                  <a:schemeClr val="tx1"/>
                </a:solidFill>
                <a:latin typeface="Arial" panose="020B0604020202020204" pitchFamily="34" charset="0"/>
              </a:defRPr>
            </a:lvl2pPr>
            <a:lvl3pPr marL="1155155" indent="-231031">
              <a:defRPr>
                <a:solidFill>
                  <a:schemeClr val="tx1"/>
                </a:solidFill>
                <a:latin typeface="Arial" panose="020B0604020202020204" pitchFamily="34" charset="0"/>
              </a:defRPr>
            </a:lvl3pPr>
            <a:lvl4pPr marL="1617219" indent="-231031">
              <a:defRPr>
                <a:solidFill>
                  <a:schemeClr val="tx1"/>
                </a:solidFill>
                <a:latin typeface="Arial" panose="020B0604020202020204" pitchFamily="34" charset="0"/>
              </a:defRPr>
            </a:lvl4pPr>
            <a:lvl5pPr marL="2079281" indent="-231031">
              <a:defRPr>
                <a:solidFill>
                  <a:schemeClr val="tx1"/>
                </a:solidFill>
                <a:latin typeface="Arial" panose="020B0604020202020204" pitchFamily="34" charset="0"/>
              </a:defRPr>
            </a:lvl5pPr>
            <a:lvl6pPr marL="2541343" indent="-231031" eaLnBrk="0" fontAlgn="base" hangingPunct="0">
              <a:spcBef>
                <a:spcPct val="0"/>
              </a:spcBef>
              <a:spcAft>
                <a:spcPct val="0"/>
              </a:spcAft>
              <a:defRPr>
                <a:solidFill>
                  <a:schemeClr val="tx1"/>
                </a:solidFill>
                <a:latin typeface="Arial" panose="020B0604020202020204" pitchFamily="34" charset="0"/>
              </a:defRPr>
            </a:lvl6pPr>
            <a:lvl7pPr marL="3003405" indent="-231031" eaLnBrk="0" fontAlgn="base" hangingPunct="0">
              <a:spcBef>
                <a:spcPct val="0"/>
              </a:spcBef>
              <a:spcAft>
                <a:spcPct val="0"/>
              </a:spcAft>
              <a:defRPr>
                <a:solidFill>
                  <a:schemeClr val="tx1"/>
                </a:solidFill>
                <a:latin typeface="Arial" panose="020B0604020202020204" pitchFamily="34" charset="0"/>
              </a:defRPr>
            </a:lvl7pPr>
            <a:lvl8pPr marL="3465467" indent="-231031" eaLnBrk="0" fontAlgn="base" hangingPunct="0">
              <a:spcBef>
                <a:spcPct val="0"/>
              </a:spcBef>
              <a:spcAft>
                <a:spcPct val="0"/>
              </a:spcAft>
              <a:defRPr>
                <a:solidFill>
                  <a:schemeClr val="tx1"/>
                </a:solidFill>
                <a:latin typeface="Arial" panose="020B0604020202020204" pitchFamily="34" charset="0"/>
              </a:defRPr>
            </a:lvl8pPr>
            <a:lvl9pPr marL="3927530" indent="-231031"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45</a:t>
            </a:fld>
            <a:endParaRPr lang="en-US">
              <a:latin typeface="Times New Roman" panose="02020603050405020304" pitchFamily="18" charset="0"/>
            </a:endParaRPr>
          </a:p>
        </p:txBody>
      </p:sp>
    </p:spTree>
    <p:extLst>
      <p:ext uri="{BB962C8B-B14F-4D97-AF65-F5344CB8AC3E}">
        <p14:creationId xmlns:p14="http://schemas.microsoft.com/office/powerpoint/2010/main" val="2720546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dirty="0"/>
              <a:t>Many healthcare professionals incorrectly assume that people with</a:t>
            </a:r>
          </a:p>
          <a:p>
            <a:pPr>
              <a:lnSpc>
                <a:spcPct val="120000"/>
              </a:lnSpc>
            </a:pPr>
            <a:r>
              <a:rPr lang="en-US" dirty="0"/>
              <a:t>diabetes are not reaching their goals due to a lack of effort. If they</a:t>
            </a:r>
          </a:p>
          <a:p>
            <a:pPr>
              <a:lnSpc>
                <a:spcPct val="120000"/>
              </a:lnSpc>
            </a:pPr>
            <a:r>
              <a:rPr lang="en-US" dirty="0"/>
              <a:t>“just tried hard enough,” they could reach the recommended </a:t>
            </a:r>
            <a:r>
              <a:rPr lang="en-US" dirty="0" err="1"/>
              <a:t>timein</a:t>
            </a:r>
            <a:r>
              <a:rPr lang="en-US" dirty="0"/>
              <a:t>-range target. Unfortunately, this false belief can build a wall of</a:t>
            </a:r>
          </a:p>
          <a:p>
            <a:pPr>
              <a:lnSpc>
                <a:spcPct val="120000"/>
              </a:lnSpc>
            </a:pPr>
            <a:r>
              <a:rPr lang="en-US" dirty="0"/>
              <a:t>misunderstanding between the HCP and the person with diabetes</a:t>
            </a:r>
          </a:p>
          <a:p>
            <a:endParaRPr lang="en-US" dirty="0"/>
          </a:p>
        </p:txBody>
      </p:sp>
      <p:sp>
        <p:nvSpPr>
          <p:cNvPr id="4" name="Slide Number Placeholder 3"/>
          <p:cNvSpPr>
            <a:spLocks noGrp="1"/>
          </p:cNvSpPr>
          <p:nvPr>
            <p:ph type="sldNum" sz="quarter" idx="5"/>
          </p:nvPr>
        </p:nvSpPr>
        <p:spPr/>
        <p:txBody>
          <a:bodyPr/>
          <a:lstStyle/>
          <a:p>
            <a:fld id="{AE0B8111-2AAA-480F-B4A2-95E9CCEFF56E}" type="slidenum">
              <a:rPr lang="en-US" smtClean="0"/>
              <a:t>5</a:t>
            </a:fld>
            <a:endParaRPr lang="en-US"/>
          </a:p>
        </p:txBody>
      </p:sp>
    </p:spTree>
    <p:extLst>
      <p:ext uri="{BB962C8B-B14F-4D97-AF65-F5344CB8AC3E}">
        <p14:creationId xmlns:p14="http://schemas.microsoft.com/office/powerpoint/2010/main" val="1174128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8850" indent="-311095" eaLnBrk="0" hangingPunct="0">
              <a:defRPr sz="2500">
                <a:solidFill>
                  <a:schemeClr val="tx1"/>
                </a:solidFill>
                <a:latin typeface="Times New Roman" pitchFamily="18" charset="0"/>
              </a:defRPr>
            </a:lvl2pPr>
            <a:lvl3pPr marL="1244386" indent="-248877" eaLnBrk="0" hangingPunct="0">
              <a:defRPr sz="2500">
                <a:solidFill>
                  <a:schemeClr val="tx1"/>
                </a:solidFill>
                <a:latin typeface="Times New Roman" pitchFamily="18" charset="0"/>
              </a:defRPr>
            </a:lvl3pPr>
            <a:lvl4pPr marL="1742140" indent="-248877" eaLnBrk="0" hangingPunct="0">
              <a:defRPr sz="2500">
                <a:solidFill>
                  <a:schemeClr val="tx1"/>
                </a:solidFill>
                <a:latin typeface="Times New Roman" pitchFamily="18" charset="0"/>
              </a:defRPr>
            </a:lvl4pPr>
            <a:lvl5pPr marL="2239894" indent="-248877" eaLnBrk="0" hangingPunct="0">
              <a:defRPr sz="2500">
                <a:solidFill>
                  <a:schemeClr val="tx1"/>
                </a:solidFill>
                <a:latin typeface="Times New Roman" pitchFamily="18" charset="0"/>
              </a:defRPr>
            </a:lvl5pPr>
            <a:lvl6pPr marL="2737649" indent="-248877" eaLnBrk="0" fontAlgn="base" hangingPunct="0">
              <a:spcBef>
                <a:spcPct val="0"/>
              </a:spcBef>
              <a:spcAft>
                <a:spcPct val="0"/>
              </a:spcAft>
              <a:defRPr sz="2500">
                <a:solidFill>
                  <a:schemeClr val="tx1"/>
                </a:solidFill>
                <a:latin typeface="Times New Roman" pitchFamily="18" charset="0"/>
              </a:defRPr>
            </a:lvl6pPr>
            <a:lvl7pPr marL="3235402" indent="-248877" eaLnBrk="0" fontAlgn="base" hangingPunct="0">
              <a:spcBef>
                <a:spcPct val="0"/>
              </a:spcBef>
              <a:spcAft>
                <a:spcPct val="0"/>
              </a:spcAft>
              <a:defRPr sz="2500">
                <a:solidFill>
                  <a:schemeClr val="tx1"/>
                </a:solidFill>
                <a:latin typeface="Times New Roman" pitchFamily="18" charset="0"/>
              </a:defRPr>
            </a:lvl7pPr>
            <a:lvl8pPr marL="3733157" indent="-248877" eaLnBrk="0" fontAlgn="base" hangingPunct="0">
              <a:spcBef>
                <a:spcPct val="0"/>
              </a:spcBef>
              <a:spcAft>
                <a:spcPct val="0"/>
              </a:spcAft>
              <a:defRPr sz="2500">
                <a:solidFill>
                  <a:schemeClr val="tx1"/>
                </a:solidFill>
                <a:latin typeface="Times New Roman" pitchFamily="18" charset="0"/>
              </a:defRPr>
            </a:lvl8pPr>
            <a:lvl9pPr marL="4230912" indent="-248877" eaLnBrk="0" fontAlgn="base" hangingPunct="0">
              <a:spcBef>
                <a:spcPct val="0"/>
              </a:spcBef>
              <a:spcAft>
                <a:spcPct val="0"/>
              </a:spcAft>
              <a:defRPr sz="2500">
                <a:solidFill>
                  <a:schemeClr val="tx1"/>
                </a:solidFill>
                <a:latin typeface="Times New Roman" pitchFamily="18" charset="0"/>
              </a:defRPr>
            </a:lvl9pPr>
          </a:lstStyle>
          <a:p>
            <a:pPr eaLnBrk="1" hangingPunct="1"/>
            <a:fld id="{CEB75143-B810-4467-B3F7-B829CB5BE84A}" type="slidenum">
              <a:rPr lang="en-US" sz="1300"/>
              <a:pPr eaLnBrk="1" hangingPunct="1"/>
              <a:t>9</a:t>
            </a:fld>
            <a:endParaRPr lang="en-US" sz="1300"/>
          </a:p>
        </p:txBody>
      </p:sp>
      <p:sp>
        <p:nvSpPr>
          <p:cNvPr id="290819" name="Rectangle 7"/>
          <p:cNvSpPr txBox="1">
            <a:spLocks noGrp="1" noChangeArrowheads="1"/>
          </p:cNvSpPr>
          <p:nvPr/>
        </p:nvSpPr>
        <p:spPr bwMode="auto">
          <a:xfrm>
            <a:off x="4291132" y="9387500"/>
            <a:ext cx="3281455" cy="489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9193" tIns="49596" rIns="99193" bIns="49596"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9</a:t>
            </a:fld>
            <a:endParaRPr lang="en-US" sz="1300"/>
          </a:p>
        </p:txBody>
      </p:sp>
      <p:sp>
        <p:nvSpPr>
          <p:cNvPr id="290820" name="Slide Image Placeholder 1"/>
          <p:cNvSpPr>
            <a:spLocks noGrp="1" noRot="1" noChangeAspect="1" noTextEdit="1"/>
          </p:cNvSpPr>
          <p:nvPr>
            <p:ph type="sldImg"/>
          </p:nvPr>
        </p:nvSpPr>
        <p:spPr>
          <a:xfrm>
            <a:off x="1279525" y="727075"/>
            <a:ext cx="4848225" cy="3635375"/>
          </a:xfrm>
          <a:ln/>
        </p:spPr>
        <p:txBody>
          <a:bodyPr/>
          <a:lstStyle/>
          <a:p>
            <a:endParaRPr lang="en-US"/>
          </a:p>
        </p:txBody>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err="1"/>
              <a:t>ummary</a:t>
            </a:r>
            <a:r>
              <a:rPr lang="en-US" b="1" dirty="0"/>
              <a:t>: The Noxious Nine in Diabetes Pathophysiology</a:t>
            </a:r>
          </a:p>
          <a:p>
            <a:r>
              <a:rPr lang="en-US" dirty="0"/>
              <a:t>Ralph A. DeFronzo expanded his earlier conceptual model of diabetes—known as the </a:t>
            </a:r>
            <a:r>
              <a:rPr lang="en-US" i="1" dirty="0"/>
              <a:t>Ominous Octet</a:t>
            </a:r>
            <a:r>
              <a:rPr lang="en-US" dirty="0"/>
              <a:t>—to include a ninth element: </a:t>
            </a:r>
            <a:r>
              <a:rPr lang="en-US" b="1" dirty="0"/>
              <a:t>hypercortisolism</a:t>
            </a:r>
            <a:r>
              <a:rPr lang="en-US" dirty="0"/>
              <a:t>. This updated framework is referred to as the </a:t>
            </a:r>
            <a:r>
              <a:rPr lang="en-US" b="1" dirty="0"/>
              <a:t>Noxious Nine</a:t>
            </a:r>
            <a:r>
              <a:rPr lang="en-US" dirty="0"/>
              <a:t>, highlighting the important role of cortisol dysregulation in difficult-to-control type 2 diabetes </a:t>
            </a:r>
            <a:r>
              <a:rPr lang="en-US" dirty="0">
                <a:hlinkClick r:id="rId3"/>
              </a:rPr>
              <a:t>currentsciencedaily.com+8HCP Live+8HCP Live+8</a:t>
            </a:r>
            <a:r>
              <a:rPr lang="en-US" dirty="0"/>
              <a:t>.</a:t>
            </a:r>
          </a:p>
          <a:p>
            <a:r>
              <a:rPr lang="en-US" dirty="0"/>
              <a:t>Recent research, including the CATALYST trial, shows that </a:t>
            </a:r>
            <a:r>
              <a:rPr lang="en-US" b="1" dirty="0"/>
              <a:t>about 24% of patients with difficult-to-control T2D</a:t>
            </a:r>
            <a:r>
              <a:rPr lang="en-US" dirty="0"/>
              <a:t> have underlying hypercortisolism. Treating this condition with </a:t>
            </a:r>
            <a:r>
              <a:rPr lang="en-US" b="1" dirty="0"/>
              <a:t>mifepristone</a:t>
            </a:r>
            <a:r>
              <a:rPr lang="en-US" dirty="0"/>
              <a:t>, a glucocorticoid receptor antagonist, led to significant improvements in HbA1c—averaging around a </a:t>
            </a:r>
            <a:r>
              <a:rPr lang="en-US" b="1" dirty="0"/>
              <a:t>1.5% reduction</a:t>
            </a:r>
            <a:r>
              <a:rPr lang="en-US" dirty="0"/>
              <a:t> </a:t>
            </a:r>
            <a:r>
              <a:rPr lang="en-US" dirty="0">
                <a:hlinkClick r:id="rId3"/>
              </a:rPr>
              <a:t>pmc.ncbi.nlm.nih.gov+3HCP Live+3medscape.com+3</a:t>
            </a:r>
            <a:r>
              <a:rPr lang="en-US" dirty="0"/>
              <a:t>.</a:t>
            </a:r>
          </a:p>
          <a:p>
            <a:r>
              <a:rPr lang="en-US" dirty="0"/>
              <a:t>These findings emphasize the importance of recognizing hypercortisolism in T2D care and suggest that addressing it may help improve glycemic and metabolic control in a subset of patients.</a:t>
            </a:r>
          </a:p>
          <a:p>
            <a:endParaRPr lang="en-US" dirty="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8850" indent="-311095" eaLnBrk="0" hangingPunct="0">
              <a:defRPr sz="2500">
                <a:solidFill>
                  <a:schemeClr val="tx1"/>
                </a:solidFill>
                <a:latin typeface="Times New Roman" pitchFamily="18" charset="0"/>
              </a:defRPr>
            </a:lvl2pPr>
            <a:lvl3pPr marL="1244386" indent="-248877" eaLnBrk="0" hangingPunct="0">
              <a:defRPr sz="2500">
                <a:solidFill>
                  <a:schemeClr val="tx1"/>
                </a:solidFill>
                <a:latin typeface="Times New Roman" pitchFamily="18" charset="0"/>
              </a:defRPr>
            </a:lvl3pPr>
            <a:lvl4pPr marL="1742140" indent="-248877" eaLnBrk="0" hangingPunct="0">
              <a:defRPr sz="2500">
                <a:solidFill>
                  <a:schemeClr val="tx1"/>
                </a:solidFill>
                <a:latin typeface="Times New Roman" pitchFamily="18" charset="0"/>
              </a:defRPr>
            </a:lvl4pPr>
            <a:lvl5pPr marL="2239894" indent="-248877" eaLnBrk="0" hangingPunct="0">
              <a:defRPr sz="2500">
                <a:solidFill>
                  <a:schemeClr val="tx1"/>
                </a:solidFill>
                <a:latin typeface="Times New Roman" pitchFamily="18" charset="0"/>
              </a:defRPr>
            </a:lvl5pPr>
            <a:lvl6pPr marL="2737649" indent="-248877" eaLnBrk="0" fontAlgn="base" hangingPunct="0">
              <a:spcBef>
                <a:spcPct val="0"/>
              </a:spcBef>
              <a:spcAft>
                <a:spcPct val="0"/>
              </a:spcAft>
              <a:defRPr sz="2500">
                <a:solidFill>
                  <a:schemeClr val="tx1"/>
                </a:solidFill>
                <a:latin typeface="Times New Roman" pitchFamily="18" charset="0"/>
              </a:defRPr>
            </a:lvl6pPr>
            <a:lvl7pPr marL="3235402" indent="-248877" eaLnBrk="0" fontAlgn="base" hangingPunct="0">
              <a:spcBef>
                <a:spcPct val="0"/>
              </a:spcBef>
              <a:spcAft>
                <a:spcPct val="0"/>
              </a:spcAft>
              <a:defRPr sz="2500">
                <a:solidFill>
                  <a:schemeClr val="tx1"/>
                </a:solidFill>
                <a:latin typeface="Times New Roman" pitchFamily="18" charset="0"/>
              </a:defRPr>
            </a:lvl7pPr>
            <a:lvl8pPr marL="3733157" indent="-248877" eaLnBrk="0" fontAlgn="base" hangingPunct="0">
              <a:spcBef>
                <a:spcPct val="0"/>
              </a:spcBef>
              <a:spcAft>
                <a:spcPct val="0"/>
              </a:spcAft>
              <a:defRPr sz="2500">
                <a:solidFill>
                  <a:schemeClr val="tx1"/>
                </a:solidFill>
                <a:latin typeface="Times New Roman" pitchFamily="18" charset="0"/>
              </a:defRPr>
            </a:lvl8pPr>
            <a:lvl9pPr marL="4230912" indent="-248877"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4291132" y="9387500"/>
            <a:ext cx="3281455" cy="489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9193" tIns="49596" rIns="99193" bIns="49596"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9</a:t>
            </a:fld>
            <a:endParaRPr lang="en-US" sz="1300"/>
          </a:p>
        </p:txBody>
      </p:sp>
    </p:spTree>
    <p:extLst>
      <p:ext uri="{BB962C8B-B14F-4D97-AF65-F5344CB8AC3E}">
        <p14:creationId xmlns:p14="http://schemas.microsoft.com/office/powerpoint/2010/main" val="959603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10</a:t>
            </a:fld>
            <a:endParaRPr lang="en-US"/>
          </a:p>
        </p:txBody>
      </p:sp>
    </p:spTree>
    <p:extLst>
      <p:ext uri="{BB962C8B-B14F-4D97-AF65-F5344CB8AC3E}">
        <p14:creationId xmlns:p14="http://schemas.microsoft.com/office/powerpoint/2010/main" val="3354568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12</a:t>
            </a:fld>
            <a:endParaRPr lang="en-US"/>
          </a:p>
        </p:txBody>
      </p:sp>
    </p:spTree>
    <p:extLst>
      <p:ext uri="{BB962C8B-B14F-4D97-AF65-F5344CB8AC3E}">
        <p14:creationId xmlns:p14="http://schemas.microsoft.com/office/powerpoint/2010/main" val="3799190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65206" indent="-294309">
              <a:defRPr>
                <a:solidFill>
                  <a:schemeClr val="tx1"/>
                </a:solidFill>
                <a:latin typeface="Arial" pitchFamily="34" charset="0"/>
              </a:defRPr>
            </a:lvl2pPr>
            <a:lvl3pPr marL="1177241" indent="-235449">
              <a:defRPr>
                <a:solidFill>
                  <a:schemeClr val="tx1"/>
                </a:solidFill>
                <a:latin typeface="Arial" pitchFamily="34" charset="0"/>
              </a:defRPr>
            </a:lvl3pPr>
            <a:lvl4pPr marL="1648136" indent="-235449">
              <a:defRPr>
                <a:solidFill>
                  <a:schemeClr val="tx1"/>
                </a:solidFill>
                <a:latin typeface="Arial" pitchFamily="34" charset="0"/>
              </a:defRPr>
            </a:lvl4pPr>
            <a:lvl5pPr marL="2119031" indent="-235449">
              <a:defRPr>
                <a:solidFill>
                  <a:schemeClr val="tx1"/>
                </a:solidFill>
                <a:latin typeface="Arial" pitchFamily="34" charset="0"/>
              </a:defRPr>
            </a:lvl5pPr>
            <a:lvl6pPr marL="2589928" indent="-235449" eaLnBrk="0" fontAlgn="base" hangingPunct="0">
              <a:spcBef>
                <a:spcPct val="0"/>
              </a:spcBef>
              <a:spcAft>
                <a:spcPct val="0"/>
              </a:spcAft>
              <a:defRPr>
                <a:solidFill>
                  <a:schemeClr val="tx1"/>
                </a:solidFill>
                <a:latin typeface="Arial" pitchFamily="34" charset="0"/>
              </a:defRPr>
            </a:lvl6pPr>
            <a:lvl7pPr marL="3060824" indent="-235449" eaLnBrk="0" fontAlgn="base" hangingPunct="0">
              <a:spcBef>
                <a:spcPct val="0"/>
              </a:spcBef>
              <a:spcAft>
                <a:spcPct val="0"/>
              </a:spcAft>
              <a:defRPr>
                <a:solidFill>
                  <a:schemeClr val="tx1"/>
                </a:solidFill>
                <a:latin typeface="Arial" pitchFamily="34" charset="0"/>
              </a:defRPr>
            </a:lvl7pPr>
            <a:lvl8pPr marL="3531720" indent="-235449" eaLnBrk="0" fontAlgn="base" hangingPunct="0">
              <a:spcBef>
                <a:spcPct val="0"/>
              </a:spcBef>
              <a:spcAft>
                <a:spcPct val="0"/>
              </a:spcAft>
              <a:defRPr>
                <a:solidFill>
                  <a:schemeClr val="tx1"/>
                </a:solidFill>
                <a:latin typeface="Arial" pitchFamily="34" charset="0"/>
              </a:defRPr>
            </a:lvl8pPr>
            <a:lvl9pPr marL="4002615" indent="-235449"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13</a:t>
            </a:fld>
            <a:endParaRPr lang="en-US">
              <a:latin typeface="Times New Roman" pitchFamily="18" charset="0"/>
            </a:endParaRPr>
          </a:p>
        </p:txBody>
      </p:sp>
      <p:sp>
        <p:nvSpPr>
          <p:cNvPr id="214019" name="Rectangle 7"/>
          <p:cNvSpPr txBox="1">
            <a:spLocks noGrp="1" noChangeArrowheads="1"/>
          </p:cNvSpPr>
          <p:nvPr/>
        </p:nvSpPr>
        <p:spPr bwMode="auto">
          <a:xfrm>
            <a:off x="4290806" y="9386932"/>
            <a:ext cx="3281783" cy="490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9182" tIns="49590" rIns="99182" bIns="49590"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13</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65206" indent="-294309">
              <a:defRPr>
                <a:solidFill>
                  <a:schemeClr val="tx1"/>
                </a:solidFill>
                <a:latin typeface="Arial" pitchFamily="34" charset="0"/>
              </a:defRPr>
            </a:lvl2pPr>
            <a:lvl3pPr marL="1177241" indent="-235449">
              <a:defRPr>
                <a:solidFill>
                  <a:schemeClr val="tx1"/>
                </a:solidFill>
                <a:latin typeface="Arial" pitchFamily="34" charset="0"/>
              </a:defRPr>
            </a:lvl3pPr>
            <a:lvl4pPr marL="1648136" indent="-235449">
              <a:defRPr>
                <a:solidFill>
                  <a:schemeClr val="tx1"/>
                </a:solidFill>
                <a:latin typeface="Arial" pitchFamily="34" charset="0"/>
              </a:defRPr>
            </a:lvl4pPr>
            <a:lvl5pPr marL="2119031" indent="-235449">
              <a:defRPr>
                <a:solidFill>
                  <a:schemeClr val="tx1"/>
                </a:solidFill>
                <a:latin typeface="Arial" pitchFamily="34" charset="0"/>
              </a:defRPr>
            </a:lvl5pPr>
            <a:lvl6pPr marL="2589928" indent="-235449" eaLnBrk="0" fontAlgn="base" hangingPunct="0">
              <a:spcBef>
                <a:spcPct val="0"/>
              </a:spcBef>
              <a:spcAft>
                <a:spcPct val="0"/>
              </a:spcAft>
              <a:defRPr>
                <a:solidFill>
                  <a:schemeClr val="tx1"/>
                </a:solidFill>
                <a:latin typeface="Arial" pitchFamily="34" charset="0"/>
              </a:defRPr>
            </a:lvl6pPr>
            <a:lvl7pPr marL="3060824" indent="-235449" eaLnBrk="0" fontAlgn="base" hangingPunct="0">
              <a:spcBef>
                <a:spcPct val="0"/>
              </a:spcBef>
              <a:spcAft>
                <a:spcPct val="0"/>
              </a:spcAft>
              <a:defRPr>
                <a:solidFill>
                  <a:schemeClr val="tx1"/>
                </a:solidFill>
                <a:latin typeface="Arial" pitchFamily="34" charset="0"/>
              </a:defRPr>
            </a:lvl7pPr>
            <a:lvl8pPr marL="3531720" indent="-235449" eaLnBrk="0" fontAlgn="base" hangingPunct="0">
              <a:spcBef>
                <a:spcPct val="0"/>
              </a:spcBef>
              <a:spcAft>
                <a:spcPct val="0"/>
              </a:spcAft>
              <a:defRPr>
                <a:solidFill>
                  <a:schemeClr val="tx1"/>
                </a:solidFill>
                <a:latin typeface="Arial" pitchFamily="34" charset="0"/>
              </a:defRPr>
            </a:lvl8pPr>
            <a:lvl9pPr marL="4002615" indent="-235449"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4021" name="Rectangle 7"/>
          <p:cNvSpPr txBox="1">
            <a:spLocks noGrp="1" noChangeArrowheads="1"/>
          </p:cNvSpPr>
          <p:nvPr/>
        </p:nvSpPr>
        <p:spPr bwMode="auto">
          <a:xfrm>
            <a:off x="4290806" y="9386932"/>
            <a:ext cx="3281783" cy="490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9182" tIns="49590" rIns="99182" bIns="49590"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13</a:t>
            </a:fld>
            <a:endParaRPr lang="en-US" sz="1300"/>
          </a:p>
        </p:txBody>
      </p:sp>
      <p:sp>
        <p:nvSpPr>
          <p:cNvPr id="214022" name="Rectangle 2"/>
          <p:cNvSpPr>
            <a:spLocks noGrp="1" noRot="1" noChangeAspect="1" noChangeArrowheads="1" noTextEdit="1"/>
          </p:cNvSpPr>
          <p:nvPr>
            <p:ph type="sldImg"/>
          </p:nvPr>
        </p:nvSpPr>
        <p:spPr>
          <a:xfrm>
            <a:off x="438150" y="409575"/>
            <a:ext cx="3835400" cy="2876550"/>
          </a:xfrm>
          <a:ln/>
        </p:spPr>
      </p:sp>
      <p:sp>
        <p:nvSpPr>
          <p:cNvPr id="214023" name="Rectangle 3"/>
          <p:cNvSpPr>
            <a:spLocks noGrp="1" noChangeArrowheads="1"/>
          </p:cNvSpPr>
          <p:nvPr>
            <p:ph type="body" idx="1"/>
          </p:nvPr>
        </p:nvSpPr>
        <p:spPr>
          <a:xfrm>
            <a:off x="420700" y="3447795"/>
            <a:ext cx="6731188" cy="608415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t>Required</a:t>
            </a:r>
          </a:p>
          <a:p>
            <a:pPr lvl="1"/>
            <a:endParaRPr lang="en-US"/>
          </a:p>
          <a:p>
            <a:r>
              <a:rPr lang="en-US"/>
              <a:t>DISCUSSION POINTS:</a:t>
            </a:r>
          </a:p>
          <a:p>
            <a:pPr lvl="1"/>
            <a:r>
              <a:rPr lang="en-US"/>
              <a:t>--Upon food ingestion, GLP-1 is secreted into the circulation from L cells of small intestine. </a:t>
            </a:r>
          </a:p>
          <a:p>
            <a:pPr lvl="1"/>
            <a:r>
              <a:rPr lang="en-US"/>
              <a:t>--GLP-1 increases beta-cell response by enhancing glucose-dependent insulin secretion. </a:t>
            </a:r>
          </a:p>
          <a:p>
            <a:pPr lvl="1"/>
            <a:r>
              <a:rPr lang="en-US"/>
              <a:t>--GLP-1 decreases beta-cell workload and hence the demand for insulin secretion by:</a:t>
            </a:r>
          </a:p>
          <a:p>
            <a:pPr lvl="2"/>
            <a:r>
              <a:rPr lang="en-US"/>
              <a:t>--Regulating the rate of gastric emptying such that meal nutrients are delivered to the small intestine and, in turn, absorbed into the circulation more smoothly, reducing peak nutrient absorption and insulin demand (beta-cell workload)</a:t>
            </a:r>
          </a:p>
          <a:p>
            <a:pPr lvl="2"/>
            <a:r>
              <a:rPr lang="en-US"/>
              <a:t>--Decreasing postprandial glucagon secretion from pancreatic alpha cells, which helps to maintain the counterregulatory balance between insulin and glucagon  </a:t>
            </a:r>
          </a:p>
          <a:p>
            <a:pPr lvl="2"/>
            <a:r>
              <a:rPr lang="en-US"/>
              <a:t>--Reducing postprandial glucagon secretion, GLP-1 has an indirect benefit on beta-cell workload, since decreased glucagon secretion will produce decreased postprandial hepatic glucose output</a:t>
            </a:r>
          </a:p>
          <a:p>
            <a:pPr lvl="2"/>
            <a:r>
              <a:rPr lang="en-US"/>
              <a:t>--Having effects on the central nervous system, resulting in increased satiety (sensation of satisfaction with food intake) and a reduction of food intake</a:t>
            </a:r>
          </a:p>
          <a:p>
            <a:pPr lvl="1"/>
            <a:r>
              <a:rPr lang="en-US"/>
              <a:t>--By decreasing beta-cell workload and improving beta-cell response, GLP-1 is an important regulator of glucose homeostasis.</a:t>
            </a:r>
          </a:p>
          <a:p>
            <a:pPr lvl="1"/>
            <a:endParaRPr lang="en-US"/>
          </a:p>
          <a:p>
            <a:r>
              <a:rPr lang="en-US"/>
              <a:t>SLIDE BACKGROUND:</a:t>
            </a:r>
          </a:p>
          <a:p>
            <a:pPr lvl="1"/>
            <a:r>
              <a:rPr lang="en-US"/>
              <a:t>--Effect on Beta-cell: Drucker DJ. Diabetes. 1998; 47:159-169</a:t>
            </a:r>
          </a:p>
          <a:p>
            <a:pPr lvl="1"/>
            <a:r>
              <a:rPr lang="en-US"/>
              <a:t>--Effect on Alpha cell:  Larsson H, et al. Acta Physiol Scand. 1997; 160:413-422</a:t>
            </a:r>
          </a:p>
          <a:p>
            <a:pPr lvl="1"/>
            <a:r>
              <a:rPr lang="en-US"/>
              <a:t>--Effects on Liver: Larsson H, et al. Acta Physiol Scand. 1997; 160:413-422</a:t>
            </a:r>
          </a:p>
          <a:p>
            <a:pPr lvl="1"/>
            <a:r>
              <a:rPr lang="en-US"/>
              <a:t>--Effects on Stomach: Nauck MA, et al. Diabetologia. 1996; 39:1546-1553</a:t>
            </a:r>
          </a:p>
          <a:p>
            <a:pPr lvl="1"/>
            <a:r>
              <a:rPr lang="en-US"/>
              <a:t>--Effects on CNS: Flint A, et al. J Clin Invest. 1998; 101:515-520</a:t>
            </a:r>
          </a:p>
          <a:p>
            <a:pPr lvl="1"/>
            <a:endParaRPr lang="en-US"/>
          </a:p>
        </p:txBody>
      </p:sp>
    </p:spTree>
    <p:extLst>
      <p:ext uri="{BB962C8B-B14F-4D97-AF65-F5344CB8AC3E}">
        <p14:creationId xmlns:p14="http://schemas.microsoft.com/office/powerpoint/2010/main" val="3262815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14</a:t>
            </a:fld>
            <a:endParaRPr lang="en-US"/>
          </a:p>
        </p:txBody>
      </p:sp>
    </p:spTree>
    <p:extLst>
      <p:ext uri="{BB962C8B-B14F-4D97-AF65-F5344CB8AC3E}">
        <p14:creationId xmlns:p14="http://schemas.microsoft.com/office/powerpoint/2010/main" val="2242748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F585B847-2F6C-47E6-B7E3-9F9F55C18433}"/>
              </a:ext>
            </a:extLst>
          </p:cNvPr>
          <p:cNvSpPr>
            <a:spLocks noGrp="1" noRot="1" noChangeAspect="1" noTextEdit="1"/>
          </p:cNvSpPr>
          <p:nvPr>
            <p:ph type="sldImg"/>
          </p:nvPr>
        </p:nvSpPr>
        <p:spPr bwMode="auto">
          <a:xfrm>
            <a:off x="1281113" y="727075"/>
            <a:ext cx="4846637" cy="3635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E5E1DE94-F1C6-4FF3-A3AA-8741700A4D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94212" name="Slide Number Placeholder 3">
            <a:extLst>
              <a:ext uri="{FF2B5EF4-FFF2-40B4-BE49-F238E27FC236}">
                <a16:creationId xmlns:a16="http://schemas.microsoft.com/office/drawing/2014/main" id="{7F2ACD58-DB0D-4C5E-8E07-A4FCFFE597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92773" indent="-304913">
              <a:spcBef>
                <a:spcPct val="30000"/>
              </a:spcBef>
              <a:defRPr sz="1200">
                <a:solidFill>
                  <a:schemeClr val="tx1"/>
                </a:solidFill>
                <a:latin typeface="Calibri" panose="020F0502020204030204" pitchFamily="34" charset="0"/>
              </a:defRPr>
            </a:lvl2pPr>
            <a:lvl3pPr marL="1221256" indent="-243930">
              <a:spcBef>
                <a:spcPct val="30000"/>
              </a:spcBef>
              <a:defRPr sz="1200">
                <a:solidFill>
                  <a:schemeClr val="tx1"/>
                </a:solidFill>
                <a:latin typeface="Calibri" panose="020F0502020204030204" pitchFamily="34" charset="0"/>
              </a:defRPr>
            </a:lvl3pPr>
            <a:lvl4pPr marL="1709116" indent="-243930">
              <a:spcBef>
                <a:spcPct val="30000"/>
              </a:spcBef>
              <a:defRPr sz="1200">
                <a:solidFill>
                  <a:schemeClr val="tx1"/>
                </a:solidFill>
                <a:latin typeface="Calibri" panose="020F0502020204030204" pitchFamily="34" charset="0"/>
              </a:defRPr>
            </a:lvl4pPr>
            <a:lvl5pPr marL="2198581" indent="-243930">
              <a:spcBef>
                <a:spcPct val="30000"/>
              </a:spcBef>
              <a:defRPr sz="1200">
                <a:solidFill>
                  <a:schemeClr val="tx1"/>
                </a:solidFill>
                <a:latin typeface="Calibri" panose="020F0502020204030204" pitchFamily="34" charset="0"/>
              </a:defRPr>
            </a:lvl5pPr>
            <a:lvl6pPr marL="2660765" indent="-243930" eaLnBrk="0" fontAlgn="base" hangingPunct="0">
              <a:spcBef>
                <a:spcPct val="30000"/>
              </a:spcBef>
              <a:spcAft>
                <a:spcPct val="0"/>
              </a:spcAft>
              <a:defRPr sz="1200">
                <a:solidFill>
                  <a:schemeClr val="tx1"/>
                </a:solidFill>
                <a:latin typeface="Calibri" panose="020F0502020204030204" pitchFamily="34" charset="0"/>
              </a:defRPr>
            </a:lvl6pPr>
            <a:lvl7pPr marL="3122948" indent="-243930" eaLnBrk="0" fontAlgn="base" hangingPunct="0">
              <a:spcBef>
                <a:spcPct val="30000"/>
              </a:spcBef>
              <a:spcAft>
                <a:spcPct val="0"/>
              </a:spcAft>
              <a:defRPr sz="1200">
                <a:solidFill>
                  <a:schemeClr val="tx1"/>
                </a:solidFill>
                <a:latin typeface="Calibri" panose="020F0502020204030204" pitchFamily="34" charset="0"/>
              </a:defRPr>
            </a:lvl7pPr>
            <a:lvl8pPr marL="3585132" indent="-243930" eaLnBrk="0" fontAlgn="base" hangingPunct="0">
              <a:spcBef>
                <a:spcPct val="30000"/>
              </a:spcBef>
              <a:spcAft>
                <a:spcPct val="0"/>
              </a:spcAft>
              <a:defRPr sz="1200">
                <a:solidFill>
                  <a:schemeClr val="tx1"/>
                </a:solidFill>
                <a:latin typeface="Calibri" panose="020F0502020204030204" pitchFamily="34" charset="0"/>
              </a:defRPr>
            </a:lvl8pPr>
            <a:lvl9pPr marL="4047315" indent="-243930" eaLnBrk="0" fontAlgn="base" hangingPunct="0">
              <a:spcBef>
                <a:spcPct val="30000"/>
              </a:spcBef>
              <a:spcAft>
                <a:spcPct val="0"/>
              </a:spcAft>
              <a:defRPr sz="1200">
                <a:solidFill>
                  <a:schemeClr val="tx1"/>
                </a:solidFill>
                <a:latin typeface="Calibri" panose="020F0502020204030204" pitchFamily="34" charset="0"/>
              </a:defRPr>
            </a:lvl9pPr>
          </a:lstStyle>
          <a:p>
            <a:pPr defTabSz="924367" fontAlgn="base">
              <a:spcBef>
                <a:spcPct val="0"/>
              </a:spcBef>
              <a:spcAft>
                <a:spcPct val="0"/>
              </a:spcAft>
              <a:defRPr/>
            </a:pPr>
            <a:fld id="{1264CF28-585F-4133-A89E-1FB4FC642C29}" type="slidenum">
              <a:rPr lang="en-US" altLang="en-US" sz="1300">
                <a:solidFill>
                  <a:prstClr val="black"/>
                </a:solidFill>
                <a:cs typeface="Arial" panose="020B0604020202020204" pitchFamily="34" charset="0"/>
              </a:rPr>
              <a:pPr defTabSz="924367" fontAlgn="base">
                <a:spcBef>
                  <a:spcPct val="0"/>
                </a:spcBef>
                <a:spcAft>
                  <a:spcPct val="0"/>
                </a:spcAft>
                <a:defRPr/>
              </a:pPr>
              <a:t>15</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2550621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hemeOverride" Target="../theme/themeOverride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hemeOverride" Target="../theme/themeOverride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2.wdp"/></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2.wdp"/></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2.wdp"/></Relationships>
</file>

<file path=ppt/slideLayouts/_rels/slideLayout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microsoft.com/office/2007/relationships/hdphoto" Target="../media/hdphoto3.wdp"/></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sp>
        <p:nvSpPr>
          <p:cNvPr id="21" name="Rectangle 20"/>
          <p:cNvSpPr/>
          <p:nvPr/>
        </p:nvSpPr>
        <p:spPr>
          <a:xfrm>
            <a:off x="904875" y="3276606"/>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6"/>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4"/>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7"/>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788692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6762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15595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206407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6813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6762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1525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2555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normAutofit/>
          </a:bodyPr>
          <a:lstStyle>
            <a:lvl1pPr>
              <a:defRPr sz="4000"/>
            </a:lvl1pPr>
            <a:lvl2pPr>
              <a:defRPr sz="3200"/>
            </a:lvl2pPr>
            <a:lvl3pPr>
              <a:defRPr sz="28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17858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2982556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0735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48273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483201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E55CA321-8940-4E43-9470-042EA05A7DBC}"/>
              </a:ext>
            </a:extLst>
          </p:cNvPr>
          <p:cNvSpPr>
            <a:spLocks noGrp="1"/>
          </p:cNvSpPr>
          <p:nvPr>
            <p:ph type="sldNum" sz="quarter" idx="4"/>
          </p:nvPr>
        </p:nvSpPr>
        <p:spPr>
          <a:xfrm rot="10800000" flipV="1">
            <a:off x="8785857" y="5832847"/>
            <a:ext cx="246061" cy="283076"/>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5" name="Rectangle 4">
            <a:extLst>
              <a:ext uri="{FF2B5EF4-FFF2-40B4-BE49-F238E27FC236}">
                <a16:creationId xmlns:a16="http://schemas.microsoft.com/office/drawing/2014/main" id="{8ED1D6E9-2BBE-4B08-92EC-6C28ACB7EB93}"/>
              </a:ext>
            </a:extLst>
          </p:cNvPr>
          <p:cNvSpPr>
            <a:spLocks noChangeArrowheads="1"/>
          </p:cNvSpPr>
          <p:nvPr userDrawn="1"/>
        </p:nvSpPr>
        <p:spPr bwMode="auto">
          <a:xfrm flipV="1">
            <a:off x="511233" y="1209322"/>
            <a:ext cx="8491451" cy="45720"/>
          </a:xfrm>
          <a:prstGeom prst="rect">
            <a:avLst/>
          </a:prstGeom>
          <a:gradFill rotWithShape="0">
            <a:gsLst>
              <a:gs pos="0">
                <a:schemeClr val="tx1"/>
              </a:gs>
              <a:gs pos="89000">
                <a:srgbClr val="EFEAE3">
                  <a:lumMod val="39000"/>
                  <a:lumOff val="61000"/>
                </a:srgbClr>
              </a:gs>
              <a:gs pos="29000">
                <a:srgbClr val="7A5F46"/>
              </a:gs>
            </a:gsLst>
            <a:lin ang="0" scaled="1"/>
          </a:gradFill>
          <a:ln>
            <a:noFill/>
          </a:ln>
          <a:effectLst/>
        </p:spPr>
        <p:txBody>
          <a:bodyPr wrap="none" anchor="ctr"/>
          <a:lstStyle/>
          <a:p>
            <a:pPr marL="0" marR="0" lvl="0" indent="0" algn="ctr" defTabSz="685800" rtl="0" eaLnBrk="0" fontAlgn="auto" latinLnBrk="0" hangingPunct="0">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prstClr val="black"/>
              </a:solidFill>
              <a:effectLst/>
              <a:uLnTx/>
              <a:uFillTx/>
              <a:latin typeface="Times" charset="0"/>
              <a:ea typeface="+mn-ea"/>
              <a:cs typeface="+mn-cs"/>
            </a:endParaRPr>
          </a:p>
        </p:txBody>
      </p:sp>
      <p:sp>
        <p:nvSpPr>
          <p:cNvPr id="7" name="TextBox 6">
            <a:extLst>
              <a:ext uri="{FF2B5EF4-FFF2-40B4-BE49-F238E27FC236}">
                <a16:creationId xmlns:a16="http://schemas.microsoft.com/office/drawing/2014/main" id="{D6776BE1-D95C-4B0F-9057-6772C2E4A7A6}"/>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
        <p:nvSpPr>
          <p:cNvPr id="8" name="Title 1">
            <a:extLst>
              <a:ext uri="{FF2B5EF4-FFF2-40B4-BE49-F238E27FC236}">
                <a16:creationId xmlns:a16="http://schemas.microsoft.com/office/drawing/2014/main" id="{597F347E-A677-4B2B-BB35-6EA06ABFBBC8}"/>
              </a:ext>
            </a:extLst>
          </p:cNvPr>
          <p:cNvSpPr>
            <a:spLocks noGrp="1"/>
          </p:cNvSpPr>
          <p:nvPr>
            <p:ph type="title"/>
          </p:nvPr>
        </p:nvSpPr>
        <p:spPr>
          <a:xfrm>
            <a:off x="511233" y="-276551"/>
            <a:ext cx="6959089" cy="1450757"/>
          </a:xfrm>
          <a:prstGeom prst="rect">
            <a:avLst/>
          </a:prstGeom>
        </p:spPr>
        <p:txBody>
          <a:bodyPr>
            <a:normAutofit/>
          </a:bodyPr>
          <a:lstStyle/>
          <a:p>
            <a:r>
              <a:rPr lang="en-US" sz="3300" dirty="0">
                <a:solidFill>
                  <a:schemeClr val="tx1"/>
                </a:solidFill>
              </a:rPr>
              <a:t>Capitalize First Word In Calibri Light 44</a:t>
            </a:r>
          </a:p>
        </p:txBody>
      </p:sp>
      <p:sp>
        <p:nvSpPr>
          <p:cNvPr id="10" name="TextBox 9">
            <a:extLst>
              <a:ext uri="{FF2B5EF4-FFF2-40B4-BE49-F238E27FC236}">
                <a16:creationId xmlns:a16="http://schemas.microsoft.com/office/drawing/2014/main" id="{66E36132-BCF6-4AB0-9559-4264AFBDE442}"/>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Tree>
    <p:extLst>
      <p:ext uri="{BB962C8B-B14F-4D97-AF65-F5344CB8AC3E}">
        <p14:creationId xmlns:p14="http://schemas.microsoft.com/office/powerpoint/2010/main" val="4017509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114813B1-857E-4D46-BE5D-9A28513CA6BB}"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22416263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Media Placeholder 2"/>
          <p:cNvSpPr>
            <a:spLocks noGrp="1"/>
          </p:cNvSpPr>
          <p:nvPr>
            <p:ph type="media"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1655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BD444616-E14A-46A0-A6D3-6E66F6B1A6DF}"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40492702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4"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4" y="3922715"/>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1" y="6242052"/>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C4B60773-B98C-4109-B941-042E7687E890}" type="slidenum">
              <a:rPr lang="en-US"/>
              <a:pPr/>
              <a:t>‹#›</a:t>
            </a:fld>
            <a:endParaRPr lang="en-US"/>
          </a:p>
        </p:txBody>
      </p:sp>
    </p:spTree>
    <p:extLst>
      <p:ext uri="{BB962C8B-B14F-4D97-AF65-F5344CB8AC3E}">
        <p14:creationId xmlns:p14="http://schemas.microsoft.com/office/powerpoint/2010/main" val="143999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BA2842-48DF-40E2-BFEB-26493492E960}"/>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581E1D83-2067-41D5-B78F-7A4E81EE5770}"/>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5E133F5A-86BD-4145-AD78-41DD9A375E45}"/>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892029237"/>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2617306"/>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F34ED9-A643-4A30-AC3C-BDE575473D51}"/>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74D3DF9E-45C2-4282-AA2A-E83E1FBD3998}"/>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296710233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527567"/>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605969"/>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088733822"/>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362784"/>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4B40052E-CE52-4F92-B1AE-54C1E74055B1}"/>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8A8EFF1E-803D-4827-82FE-ECCD5C393B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8D57AF85-5BAA-4C17-A062-904CF61076D0}"/>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4600A82F-E954-4F1A-9C8D-D000D3DD63D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2251304"/>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5BBBA1-292F-4195-8A02-144986692DF5}"/>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CFF00A06-1808-4704-BE5D-F2DDE4A9376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CBA3D846-43B9-49F1-AF11-682BAA7FCD0E}"/>
              </a:ext>
            </a:extLst>
          </p:cNvPr>
          <p:cNvPicPr>
            <a:picLocks noChangeAspect="1" noChangeArrowheads="1"/>
          </p:cNvPicPr>
          <p:nvPr userDrawn="1"/>
        </p:nvPicPr>
        <p:blipFill>
          <a:blip r:embed="rId4">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E5B1AB1F-1F0D-47B9-ADAE-EAAEC97BE10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13749826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384499"/>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82CB70B2-71C3-46DD-8698-F9210764AED5}"/>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E75C399-9215-432A-94BD-D1BC7C3AD0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F0CDB53C-179A-40A0-827A-9EFDADD75057}"/>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815" y="76200"/>
            <a:ext cx="533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AAFE429A-0AE5-4D3C-BAA7-D1477532FCD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417" y="4191001"/>
            <a:ext cx="67214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0546781"/>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26404316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672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p:cNvSpPr>
            <a:spLocks noGrp="1"/>
          </p:cNvSpPr>
          <p:nvPr>
            <p:ph type="body" sz="quarter" idx="11"/>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0376555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a:extLst>
              <a:ext uri="{FF2B5EF4-FFF2-40B4-BE49-F238E27FC236}">
                <a16:creationId xmlns:a16="http://schemas.microsoft.com/office/drawing/2014/main" id="{C601C91B-A902-4D38-9C5D-5C09332E2677}"/>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7B6057F6-CD28-42E8-B0DF-D2E72FDB9D67}" type="slidenum">
              <a:rPr lang="en-US"/>
              <a:pPr>
                <a:defRPr/>
              </a:pPr>
              <a:t>‹#›</a:t>
            </a:fld>
            <a:endParaRPr lang="en-US"/>
          </a:p>
        </p:txBody>
      </p:sp>
      <p:sp>
        <p:nvSpPr>
          <p:cNvPr id="5" name="Rectangle 219">
            <a:extLst>
              <a:ext uri="{FF2B5EF4-FFF2-40B4-BE49-F238E27FC236}">
                <a16:creationId xmlns:a16="http://schemas.microsoft.com/office/drawing/2014/main" id="{735F0082-3F62-4C9F-9126-11130C3163B3}"/>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709701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7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901" i="1">
                <a:solidFill>
                  <a:srgbClr val="000000"/>
                </a:solidFill>
              </a:defRPr>
            </a:lvl1pPr>
          </a:lstStyle>
          <a:p>
            <a:pPr lvl="0"/>
            <a:r>
              <a:rPr lang="en-US" dirty="0"/>
              <a:t>Click to edit Master text styles</a:t>
            </a:r>
          </a:p>
        </p:txBody>
      </p:sp>
    </p:spTree>
    <p:extLst>
      <p:ext uri="{BB962C8B-B14F-4D97-AF65-F5344CB8AC3E}">
        <p14:creationId xmlns:p14="http://schemas.microsoft.com/office/powerpoint/2010/main" val="37011404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a:extLst>
              <a:ext uri="{FF2B5EF4-FFF2-40B4-BE49-F238E27FC236}">
                <a16:creationId xmlns:a16="http://schemas.microsoft.com/office/drawing/2014/main" id="{72D2E12E-3096-4579-AA5A-9D9C8DB7CC3D}"/>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65DF50E5-78A7-49B3-A2F6-19D6ADB0DB59}" type="slidenum">
              <a:rPr lang="en-US"/>
              <a:pPr>
                <a:defRPr/>
              </a:pPr>
              <a:t>‹#›</a:t>
            </a:fld>
            <a:endParaRPr lang="en-US"/>
          </a:p>
        </p:txBody>
      </p:sp>
      <p:sp>
        <p:nvSpPr>
          <p:cNvPr id="6" name="Rectangle 219">
            <a:extLst>
              <a:ext uri="{FF2B5EF4-FFF2-40B4-BE49-F238E27FC236}">
                <a16:creationId xmlns:a16="http://schemas.microsoft.com/office/drawing/2014/main" id="{96F92549-71A8-4EE1-B723-1CC99B3B3869}"/>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3996713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1535114"/>
            <a:ext cx="4040188"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4"/>
            <a:ext cx="4041775"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04800" y="0"/>
            <a:ext cx="7772400" cy="1295400"/>
          </a:xfrm>
        </p:spPr>
        <p:txBody>
          <a:bodyPr/>
          <a:lstStyle/>
          <a:p>
            <a:r>
              <a:rPr lang="en-US" dirty="0"/>
              <a:t>Click to edit Master title style</a:t>
            </a:r>
          </a:p>
        </p:txBody>
      </p:sp>
      <p:sp>
        <p:nvSpPr>
          <p:cNvPr id="11"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9802498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7D9A54-3A6D-4949-96B0-9483521F5011}"/>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9F5A4E67-4FF2-4E64-AED3-DD12366AEB06}"/>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28EFB194-69D4-4DFA-ADF2-0F5DE70F42BF}"/>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7" name="Picture 3">
            <a:extLst>
              <a:ext uri="{FF2B5EF4-FFF2-40B4-BE49-F238E27FC236}">
                <a16:creationId xmlns:a16="http://schemas.microsoft.com/office/drawing/2014/main" id="{BBF3A3DC-8F07-48FF-A18B-481F3DC7C8F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74F2A57A-553C-4314-B59B-AAEAC58DCD40}"/>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69E610F3-05F5-410C-853B-EB1FF7B95A5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120868808"/>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5941918"/>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09849B-8A69-4E1C-9BE0-C37281DB91E6}"/>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00F452F9-AB26-45C3-8F5B-AC4E069E825D}"/>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72738234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3"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209807"/>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77304"/>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912236902"/>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874266"/>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D0B276A4-EE10-4FE4-B8CC-73267BB9303B}"/>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CC6A3DD2-6DBE-4EFB-8CAE-30B38E2512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5888CFBE-A47A-4688-84FC-9D1B1C9D1B8E}"/>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A4B167A0-4989-4246-892F-58160FD6B1C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2619575"/>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59E303-8C6A-44B6-901B-14D079F8E780}"/>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8C382666-27DD-4B2A-B4FF-09EF60336D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15EA393F-1658-4276-A2B7-DC3328C90482}"/>
              </a:ext>
            </a:extLst>
          </p:cNvPr>
          <p:cNvPicPr>
            <a:picLocks noChangeAspect="1" noChangeArrowheads="1"/>
          </p:cNvPicPr>
          <p:nvPr userDrawn="1"/>
        </p:nvPicPr>
        <p:blipFill>
          <a:blip r:embed="rId4">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831F6455-EF6B-4F56-BA61-8BE59D557D9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5071065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045286"/>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C4D662D2-ADE9-4017-B904-735460DC7D11}"/>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4C8DBDB-C9AF-4195-80B8-7CA0F0DA62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898B1479-615A-4944-A1FC-7F6F4C358321}"/>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815" y="76200"/>
            <a:ext cx="533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954D6751-0268-46E3-911A-F5EC2E9546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417" y="4191001"/>
            <a:ext cx="67214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81385"/>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7"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7" y="3922717"/>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a:extLst>
              <a:ext uri="{FF2B5EF4-FFF2-40B4-BE49-F238E27FC236}">
                <a16:creationId xmlns:a16="http://schemas.microsoft.com/office/drawing/2014/main" id="{8CED01BD-9C7E-43C7-941E-3E146A8F59E9}"/>
              </a:ext>
            </a:extLst>
          </p:cNvPr>
          <p:cNvSpPr>
            <a:spLocks noGrp="1" noChangeArrowheads="1"/>
          </p:cNvSpPr>
          <p:nvPr>
            <p:ph type="sldNum" sz="quarter" idx="10"/>
          </p:nvPr>
        </p:nvSpPr>
        <p:spPr>
          <a:xfrm>
            <a:off x="6250927" y="6556375"/>
            <a:ext cx="589197" cy="228600"/>
          </a:xfrm>
          <a:prstGeom prst="rect">
            <a:avLst/>
          </a:prstGeom>
        </p:spPr>
        <p:txBody>
          <a:bodyPr/>
          <a:lstStyle>
            <a:lvl1pPr eaLnBrk="1" fontAlgn="auto" hangingPunct="1">
              <a:spcBef>
                <a:spcPts val="0"/>
              </a:spcBef>
              <a:spcAft>
                <a:spcPts val="0"/>
              </a:spcAft>
              <a:defRPr>
                <a:solidFill>
                  <a:srgbClr val="B13F9A"/>
                </a:solidFill>
                <a:latin typeface="Gill Sans MT"/>
              </a:defRPr>
            </a:lvl1pPr>
          </a:lstStyle>
          <a:p>
            <a:pPr>
              <a:defRPr/>
            </a:pPr>
            <a:fld id="{DEE3FD67-25D0-4E14-A8DB-602215F14F17}" type="slidenum">
              <a:rPr lang="en-US"/>
              <a:pPr>
                <a:defRPr/>
              </a:pPr>
              <a:t>‹#›</a:t>
            </a:fld>
            <a:endParaRPr lang="en-US"/>
          </a:p>
        </p:txBody>
      </p:sp>
    </p:spTree>
    <p:extLst>
      <p:ext uri="{BB962C8B-B14F-4D97-AF65-F5344CB8AC3E}">
        <p14:creationId xmlns:p14="http://schemas.microsoft.com/office/powerpoint/2010/main" val="14573343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2"/>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182198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5486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1024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450"/>
              </a:spcBef>
              <a:spcAft>
                <a:spcPts val="0"/>
              </a:spcAft>
              <a:buClr>
                <a:srgbClr val="5E3886"/>
              </a:buClr>
              <a:buSzPct val="76000"/>
              <a:buFont typeface="Wingdings 3"/>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714826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9466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4958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648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9523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386323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9833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86835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14407034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77939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6"/>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868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633096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6" name="Slide Number Placeholder 5"/>
          <p:cNvSpPr txBox="1">
            <a:spLocks/>
          </p:cNvSpPr>
          <p:nvPr userDrawn="1"/>
        </p:nvSpPr>
        <p:spPr>
          <a:xfrm>
            <a:off x="6553200" y="6356352"/>
            <a:ext cx="2133600" cy="365125"/>
          </a:xfrm>
          <a:prstGeom prst="rect">
            <a:avLst/>
          </a:prstGeom>
        </p:spPr>
        <p:txBody>
          <a:bodyPr anchor="ctr"/>
          <a:lstStyle>
            <a:lvl1pPr>
              <a:defRPr/>
            </a:lvl1pPr>
          </a:lstStyle>
          <a:p>
            <a:pPr algn="r" fontAlgn="auto">
              <a:spcBef>
                <a:spcPts val="0"/>
              </a:spcBef>
              <a:spcAft>
                <a:spcPts val="0"/>
              </a:spcAft>
              <a:defRPr/>
            </a:pPr>
            <a:endParaRPr lang="en-US" sz="9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100">
                <a:solidFill>
                  <a:schemeClr val="bg1"/>
                </a:solidFill>
              </a:defRPr>
            </a:lvl1pPr>
            <a:lvl2pPr>
              <a:buClr>
                <a:srgbClr val="FFD937"/>
              </a:buClr>
              <a:defRPr sz="1800">
                <a:solidFill>
                  <a:schemeClr val="bg1"/>
                </a:solidFill>
              </a:defRPr>
            </a:lvl2pPr>
            <a:lvl3pPr>
              <a:buClr>
                <a:srgbClr val="FFD937"/>
              </a:buClr>
              <a:defRPr sz="1500">
                <a:solidFill>
                  <a:schemeClr val="bg1"/>
                </a:solidFill>
              </a:defRPr>
            </a:lvl3pPr>
            <a:lvl4pPr>
              <a:buClr>
                <a:srgbClr val="FFD937"/>
              </a:buClr>
              <a:defRPr sz="2100">
                <a:solidFill>
                  <a:schemeClr val="bg1"/>
                </a:solidFill>
              </a:defRPr>
            </a:lvl4pPr>
            <a:lvl5pPr>
              <a:buClr>
                <a:srgbClr val="FFD937"/>
              </a:buClr>
              <a:defRPr sz="2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2"/>
            <a:ext cx="2133600" cy="365125"/>
          </a:xfrm>
          <a:prstGeom prst="rect">
            <a:avLst/>
          </a:prstGeom>
        </p:spPr>
        <p:txBody>
          <a:bodyPr/>
          <a:lstStyle>
            <a:lvl1pPr>
              <a:defRPr/>
            </a:lvl1pPr>
          </a:lstStyle>
          <a:p>
            <a:pPr>
              <a:defRPr/>
            </a:pPr>
            <a:fld id="{E448AC1B-3A32-48D0-AA8C-10C63FDCBCFE}" type="datetimeFigureOut">
              <a:rPr lang="en-US"/>
              <a:pPr>
                <a:defRPr/>
              </a:pPr>
              <a:t>3/11/2026</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2"/>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23975685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34721899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2"/>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5286A851-2DBD-4B06-98C1-8D82009AA052}" type="slidenum">
              <a:rPr lang="en-US"/>
              <a:pPr/>
              <a:t>‹#›</a:t>
            </a:fld>
            <a:endParaRPr lang="en-US"/>
          </a:p>
        </p:txBody>
      </p:sp>
    </p:spTree>
    <p:extLst>
      <p:ext uri="{BB962C8B-B14F-4D97-AF65-F5344CB8AC3E}">
        <p14:creationId xmlns:p14="http://schemas.microsoft.com/office/powerpoint/2010/main" val="15036881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41227791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154522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95D07A2B-DC21-E94C-A3E4-C9F19ED7E2A2}"/>
              </a:ext>
            </a:extLst>
          </p:cNvPr>
          <p:cNvSpPr>
            <a:spLocks noGrp="1"/>
          </p:cNvSpPr>
          <p:nvPr>
            <p:ph type="ftr" sz="quarter" idx="14"/>
          </p:nvPr>
        </p:nvSpPr>
        <p:spPr>
          <a:xfrm>
            <a:off x="4821153" y="6396386"/>
            <a:ext cx="3731491" cy="338602"/>
          </a:xfrm>
          <a:prstGeom prst="rect">
            <a:avLst/>
          </a:prstGeom>
        </p:spPr>
        <p:txBody>
          <a:bodyPr/>
          <a:lstStyle>
            <a:lvl1pPr algn="r">
              <a:defRPr lang="en-US" sz="675" b="0" i="1" smtClean="0">
                <a:solidFill>
                  <a:srgbClr val="747476"/>
                </a:solidFill>
                <a:effectLst/>
                <a:latin typeface="Calibri" panose="020F0502020204030204" pitchFamily="34" charset="0"/>
                <a:cs typeface="Calibri" panose="020F0502020204030204" pitchFamily="34" charset="0"/>
              </a:defRPr>
            </a:lvl1pPr>
          </a:lstStyle>
          <a:p>
            <a:r>
              <a:rPr lang="en-US"/>
              <a:t>Copyright 2023 DC Health | Government of the District of Columbia</a:t>
            </a:r>
          </a:p>
        </p:txBody>
      </p:sp>
      <p:sp>
        <p:nvSpPr>
          <p:cNvPr id="3" name="Slide Number Placeholder 5">
            <a:extLst>
              <a:ext uri="{FF2B5EF4-FFF2-40B4-BE49-F238E27FC236}">
                <a16:creationId xmlns:a16="http://schemas.microsoft.com/office/drawing/2014/main" id="{A29BD921-9CBA-3C48-8EE6-F467A320FA47}"/>
              </a:ext>
            </a:extLst>
          </p:cNvPr>
          <p:cNvSpPr>
            <a:spLocks noGrp="1"/>
          </p:cNvSpPr>
          <p:nvPr>
            <p:ph type="sldNum" sz="quarter" idx="15"/>
          </p:nvPr>
        </p:nvSpPr>
        <p:spPr>
          <a:xfrm>
            <a:off x="8579660" y="6323740"/>
            <a:ext cx="518160" cy="365125"/>
          </a:xfrm>
          <a:prstGeom prst="rect">
            <a:avLst/>
          </a:prstGeom>
        </p:spPr>
        <p:txBody>
          <a:bodyPr/>
          <a:lstStyle>
            <a:lvl1pPr algn="ctr">
              <a:defRPr sz="600" b="0" i="0">
                <a:solidFill>
                  <a:srgbClr val="747476"/>
                </a:solidFill>
                <a:latin typeface="Calibri" panose="020F0502020204030204" pitchFamily="34" charset="0"/>
                <a:ea typeface="Calibri" panose="020F0502020204030204" pitchFamily="34" charset="0"/>
                <a:cs typeface="Calibri" panose="020F0502020204030204" pitchFamily="34" charset="0"/>
              </a:defRPr>
            </a:lvl1pPr>
          </a:lstStyle>
          <a:p>
            <a:fld id="{7F4E9268-1612-8141-A5F6-8C1073305412}" type="slidenum">
              <a:rPr lang="en-US" smtClean="0"/>
              <a:pPr/>
              <a:t>‹#›</a:t>
            </a:fld>
            <a:endParaRPr lang="en-US"/>
          </a:p>
        </p:txBody>
      </p:sp>
      <p:sp>
        <p:nvSpPr>
          <p:cNvPr id="11" name="Content Placeholder 10">
            <a:extLst>
              <a:ext uri="{FF2B5EF4-FFF2-40B4-BE49-F238E27FC236}">
                <a16:creationId xmlns:a16="http://schemas.microsoft.com/office/drawing/2014/main" id="{2359D89A-158B-0849-8F08-B83F627DC38F}"/>
              </a:ext>
            </a:extLst>
          </p:cNvPr>
          <p:cNvSpPr>
            <a:spLocks noGrp="1"/>
          </p:cNvSpPr>
          <p:nvPr>
            <p:ph sz="quarter" idx="16"/>
          </p:nvPr>
        </p:nvSpPr>
        <p:spPr>
          <a:xfrm>
            <a:off x="1370401" y="1335371"/>
            <a:ext cx="7135812" cy="4487862"/>
          </a:xfrm>
          <a:prstGeom prst="rect">
            <a:avLst/>
          </a:prstGeom>
        </p:spPr>
        <p:txBody>
          <a:bodyPr/>
          <a:lstStyle>
            <a:lvl1pPr>
              <a:spcBef>
                <a:spcPts val="450"/>
              </a:spcBef>
              <a:spcAft>
                <a:spcPts val="450"/>
              </a:spcAft>
              <a:buClr>
                <a:srgbClr val="791214"/>
              </a:buClr>
              <a:defRPr sz="1800" b="0" i="0">
                <a:solidFill>
                  <a:srgbClr val="55595D"/>
                </a:solidFill>
                <a:latin typeface="Calibri" panose="020F0502020204030204" pitchFamily="34" charset="0"/>
                <a:cs typeface="Calibri" panose="020F0502020204030204" pitchFamily="34" charset="0"/>
              </a:defRPr>
            </a:lvl1pPr>
            <a:lvl2pPr>
              <a:spcBef>
                <a:spcPts val="450"/>
              </a:spcBef>
              <a:spcAft>
                <a:spcPts val="450"/>
              </a:spcAft>
              <a:buFont typeface="Monaco" pitchFamily="2" charset="77"/>
              <a:buChar char="⎼"/>
              <a:defRPr sz="1350" b="0" i="0">
                <a:solidFill>
                  <a:srgbClr val="55595D"/>
                </a:solidFill>
                <a:latin typeface="Calibri" panose="020F0502020204030204" pitchFamily="34" charset="0"/>
                <a:cs typeface="Calibri" panose="020F0502020204030204" pitchFamily="34" charset="0"/>
              </a:defRPr>
            </a:lvl2pPr>
            <a:lvl3pPr>
              <a:spcBef>
                <a:spcPts val="450"/>
              </a:spcBef>
              <a:spcAft>
                <a:spcPts val="450"/>
              </a:spcAft>
              <a:buFont typeface="Courier New" panose="02070309020205020404" pitchFamily="49" charset="0"/>
              <a:buChar char="o"/>
              <a:defRPr sz="1200" b="0" i="0">
                <a:solidFill>
                  <a:srgbClr val="55595D"/>
                </a:solidFill>
                <a:latin typeface="Calibri" panose="020F0502020204030204" pitchFamily="34" charset="0"/>
                <a:cs typeface="Calibri" panose="020F0502020204030204" pitchFamily="34" charset="0"/>
              </a:defRPr>
            </a:lvl3pPr>
            <a:lvl4pPr>
              <a:defRPr>
                <a:solidFill>
                  <a:srgbClr val="55595D"/>
                </a:solidFill>
              </a:defRPr>
            </a:lvl4pPr>
            <a:lvl5pPr>
              <a:defRPr>
                <a:solidFill>
                  <a:srgbClr val="55595D"/>
                </a:solidFill>
              </a:defRPr>
            </a:lvl5pPr>
          </a:lstStyle>
          <a:p>
            <a:pPr lvl="0"/>
            <a:r>
              <a:rPr lang="en-US"/>
              <a:t>Click to edit Master text styles</a:t>
            </a:r>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5E85BA74-E469-334B-8BFC-1323569FC9D3}"/>
              </a:ext>
            </a:extLst>
          </p:cNvPr>
          <p:cNvSpPr>
            <a:spLocks noGrp="1"/>
          </p:cNvSpPr>
          <p:nvPr>
            <p:ph type="body" sz="quarter" idx="10" hasCustomPrompt="1"/>
          </p:nvPr>
        </p:nvSpPr>
        <p:spPr>
          <a:xfrm>
            <a:off x="1370401" y="577902"/>
            <a:ext cx="7135812" cy="563563"/>
          </a:xfrm>
          <a:prstGeom prst="rect">
            <a:avLst/>
          </a:prstGeom>
        </p:spPr>
        <p:txBody>
          <a:bodyPr/>
          <a:lstStyle>
            <a:lvl1pPr marL="5954" indent="-5954">
              <a:buNone/>
              <a:tabLst/>
              <a:defRPr sz="2400" b="1">
                <a:solidFill>
                  <a:srgbClr val="002B3A"/>
                </a:solidFill>
              </a:defRPr>
            </a:lvl1pPr>
          </a:lstStyle>
          <a:p>
            <a:pPr lvl="0"/>
            <a:r>
              <a:rPr lang="en-US"/>
              <a:t>INSERT TITLE</a:t>
            </a:r>
          </a:p>
        </p:txBody>
      </p:sp>
      <p:pic>
        <p:nvPicPr>
          <p:cNvPr id="7" name="Picture 6">
            <a:extLst>
              <a:ext uri="{FF2B5EF4-FFF2-40B4-BE49-F238E27FC236}">
                <a16:creationId xmlns:a16="http://schemas.microsoft.com/office/drawing/2014/main" id="{74357AFA-52A1-B94F-8371-DB6BE87D2ADC}"/>
              </a:ext>
            </a:extLst>
          </p:cNvPr>
          <p:cNvPicPr>
            <a:picLocks noChangeAspect="1"/>
          </p:cNvPicPr>
          <p:nvPr userDrawn="1"/>
        </p:nvPicPr>
        <p:blipFill>
          <a:blip r:embed="rId3"/>
          <a:srcRect/>
          <a:stretch/>
        </p:blipFill>
        <p:spPr>
          <a:xfrm>
            <a:off x="1370401" y="6191147"/>
            <a:ext cx="1271153" cy="390761"/>
          </a:xfrm>
          <a:prstGeom prst="rect">
            <a:avLst/>
          </a:prstGeom>
        </p:spPr>
      </p:pic>
    </p:spTree>
    <p:extLst>
      <p:ext uri="{BB962C8B-B14F-4D97-AF65-F5344CB8AC3E}">
        <p14:creationId xmlns:p14="http://schemas.microsoft.com/office/powerpoint/2010/main" val="2261956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BE6F69D-EC7C-4158-B48B-7F1BD0375DFA}" type="slidenum">
              <a:rPr kumimoji="0" lang="en-US" sz="1800" b="0" i="0" u="none" strike="noStrike" kern="1200" cap="none" spc="0" normalizeH="0" baseline="0" noProof="0">
                <a:ln>
                  <a:noFill/>
                </a:ln>
                <a:solidFill>
                  <a:prstClr val="black"/>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37347652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08047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23714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852091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64633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63442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329065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50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58713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5692006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4722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406604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5025" y="1598613"/>
            <a:ext cx="4037013" cy="4497387"/>
          </a:xfrm>
        </p:spPr>
        <p:txBody>
          <a:bodyPr/>
          <a:lstStyle/>
          <a:p>
            <a:pPr lvl="0"/>
            <a:endParaRPr lang="en-US" noProof="0"/>
          </a:p>
        </p:txBody>
      </p:sp>
      <p:sp>
        <p:nvSpPr>
          <p:cNvPr id="5"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2C420C02-EC2B-47E0-B1FB-668F4849594D}"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2128927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C4B60773-B98C-4109-B941-042E7687E890}"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4703506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2687550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5183469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le Slide_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172D1A-18E6-A948-8F16-3DCE4B390141}"/>
              </a:ext>
            </a:extLst>
          </p:cNvPr>
          <p:cNvPicPr>
            <a:picLocks noChangeAspect="1"/>
          </p:cNvPicPr>
          <p:nvPr userDrawn="1"/>
        </p:nvPicPr>
        <p:blipFill>
          <a:blip r:embed="rId2"/>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DA11A107-C3CF-5D45-A3FF-90FF5635B064}"/>
              </a:ext>
            </a:extLst>
          </p:cNvPr>
          <p:cNvSpPr>
            <a:spLocks noGrp="1"/>
          </p:cNvSpPr>
          <p:nvPr>
            <p:ph type="ctrTitle"/>
          </p:nvPr>
        </p:nvSpPr>
        <p:spPr>
          <a:xfrm>
            <a:off x="1076882" y="2476628"/>
            <a:ext cx="3994323" cy="2387600"/>
          </a:xfrm>
        </p:spPr>
        <p:txBody>
          <a:bodyPr anchor="b">
            <a:normAutofit/>
          </a:bodyPr>
          <a:lstStyle>
            <a:lvl1pPr algn="l">
              <a:defRPr sz="6000">
                <a:solidFill>
                  <a:schemeClr val="accent3"/>
                </a:solidFill>
              </a:defRPr>
            </a:lvl1pPr>
          </a:lstStyle>
          <a:p>
            <a:r>
              <a:rPr lang="en-US" dirty="0"/>
              <a:t>Click to edit</a:t>
            </a:r>
          </a:p>
        </p:txBody>
      </p:sp>
      <p:pic>
        <p:nvPicPr>
          <p:cNvPr id="11" name="Picture 10">
            <a:extLst>
              <a:ext uri="{FF2B5EF4-FFF2-40B4-BE49-F238E27FC236}">
                <a16:creationId xmlns:a16="http://schemas.microsoft.com/office/drawing/2014/main" id="{48243BD0-09C3-2948-A481-8FE7956E514F}"/>
              </a:ext>
            </a:extLst>
          </p:cNvPr>
          <p:cNvPicPr>
            <a:picLocks noChangeAspect="1"/>
          </p:cNvPicPr>
          <p:nvPr userDrawn="1"/>
        </p:nvPicPr>
        <p:blipFill>
          <a:blip r:embed="rId3"/>
          <a:srcRect/>
          <a:stretch/>
        </p:blipFill>
        <p:spPr>
          <a:xfrm>
            <a:off x="1006338" y="1313866"/>
            <a:ext cx="1693885" cy="922439"/>
          </a:xfrm>
          <a:prstGeom prst="rect">
            <a:avLst/>
          </a:prstGeom>
        </p:spPr>
      </p:pic>
      <p:sp>
        <p:nvSpPr>
          <p:cNvPr id="4" name="Footer Placeholder 4">
            <a:extLst>
              <a:ext uri="{FF2B5EF4-FFF2-40B4-BE49-F238E27FC236}">
                <a16:creationId xmlns:a16="http://schemas.microsoft.com/office/drawing/2014/main" id="{EAE82552-C7CE-397B-8347-4FE7BF1E3026}"/>
              </a:ext>
            </a:extLst>
          </p:cNvPr>
          <p:cNvSpPr>
            <a:spLocks noGrp="1"/>
          </p:cNvSpPr>
          <p:nvPr>
            <p:ph type="ftr" sz="quarter" idx="3"/>
          </p:nvPr>
        </p:nvSpPr>
        <p:spPr>
          <a:xfrm>
            <a:off x="1076883" y="5179964"/>
            <a:ext cx="3641720" cy="853088"/>
          </a:xfrm>
          <a:prstGeom prst="rect">
            <a:avLst/>
          </a:prstGeom>
        </p:spPr>
        <p:txBody>
          <a:bodyPr vert="horz" lIns="91440" tIns="45720" rIns="91440" bIns="45720" rtlCol="0" anchor="ctr"/>
          <a:lstStyle>
            <a:lvl1pPr algn="l">
              <a:defRPr sz="2100" b="1">
                <a:solidFill>
                  <a:schemeClr val="accent4"/>
                </a:solidFill>
                <a:latin typeface="Arial" panose="020B0604020202020204" pitchFamily="34" charset="0"/>
                <a:cs typeface="Arial" panose="020B0604020202020204" pitchFamily="34" charset="0"/>
              </a:defRPr>
            </a:lvl1pPr>
          </a:lstStyle>
          <a:p>
            <a:r>
              <a:rPr lang="en-US" dirty="0"/>
              <a:t>The NAFLD nomenclature is changing.</a:t>
            </a:r>
          </a:p>
        </p:txBody>
      </p:sp>
      <p:sp>
        <p:nvSpPr>
          <p:cNvPr id="5" name="Picture Placeholder 12">
            <a:extLst>
              <a:ext uri="{FF2B5EF4-FFF2-40B4-BE49-F238E27FC236}">
                <a16:creationId xmlns:a16="http://schemas.microsoft.com/office/drawing/2014/main" id="{4BD86E66-222D-F773-01F2-B2EFA7D9F3C3}"/>
              </a:ext>
            </a:extLst>
          </p:cNvPr>
          <p:cNvSpPr>
            <a:spLocks noGrp="1"/>
          </p:cNvSpPr>
          <p:nvPr>
            <p:ph type="pic" sz="quarter" idx="10"/>
          </p:nvPr>
        </p:nvSpPr>
        <p:spPr>
          <a:xfrm>
            <a:off x="5230423" y="1042744"/>
            <a:ext cx="3579384" cy="4772512"/>
          </a:xfrm>
          <a:prstGeom prst="ellipse">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2547901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5286A851-2DBD-4B06-98C1-8D82009AA052}" type="slidenum">
              <a:rPr lang="en-US"/>
              <a:pPr/>
              <a:t>‹#›</a:t>
            </a:fld>
            <a:endParaRPr lang="en-US"/>
          </a:p>
        </p:txBody>
      </p:sp>
    </p:spTree>
    <p:extLst>
      <p:ext uri="{BB962C8B-B14F-4D97-AF65-F5344CB8AC3E}">
        <p14:creationId xmlns:p14="http://schemas.microsoft.com/office/powerpoint/2010/main" val="32299610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1952912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microsoft.com/office/2007/relationships/hdphoto" Target="../media/hdphoto2.wdp"/><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5.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image" Target="../media/image5.pn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theme" Target="../theme/theme5.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theme" Target="../theme/theme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81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21" name="Picture 2"/>
          <p:cNvPicPr>
            <a:picLocks noChangeAspect="1" noChangeArrowheads="1"/>
          </p:cNvPicPr>
          <p:nvPr userDrawn="1"/>
        </p:nvPicPr>
        <p:blipFill>
          <a:blip r:embed="rId19"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0">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824521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35" r:id="rId14"/>
    <p:sldLayoutId id="2147483736" r:id="rId15"/>
    <p:sldLayoutId id="2147483737" r:id="rId16"/>
    <p:sldLayoutId id="214748373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21">
            <a:extLst>
              <a:ext uri="{FF2B5EF4-FFF2-40B4-BE49-F238E27FC236}">
                <a16:creationId xmlns:a16="http://schemas.microsoft.com/office/drawing/2014/main" id="{5686D312-E558-40D0-B488-EBFDEEC6C163}"/>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5" name="Text Placeholder 12">
            <a:extLst>
              <a:ext uri="{FF2B5EF4-FFF2-40B4-BE49-F238E27FC236}">
                <a16:creationId xmlns:a16="http://schemas.microsoft.com/office/drawing/2014/main" id="{6B6B1677-28A8-4C10-B9CC-F6A714F6117D}"/>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Straight Connector 28">
            <a:extLst>
              <a:ext uri="{FF2B5EF4-FFF2-40B4-BE49-F238E27FC236}">
                <a16:creationId xmlns:a16="http://schemas.microsoft.com/office/drawing/2014/main" id="{D9356B46-5571-4672-8A29-564170B8442B}"/>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3077" name="Picture 2">
            <a:extLst>
              <a:ext uri="{FF2B5EF4-FFF2-40B4-BE49-F238E27FC236}">
                <a16:creationId xmlns:a16="http://schemas.microsoft.com/office/drawing/2014/main" id="{5E707747-BCBC-460B-92AA-2B0C70EFB67E}"/>
              </a:ext>
            </a:extLst>
          </p:cNvPr>
          <p:cNvPicPr>
            <a:picLocks noChangeAspect="1" noChangeArrowheads="1"/>
          </p:cNvPicPr>
          <p:nvPr userDrawn="1"/>
        </p:nvPicPr>
        <p:blipFill>
          <a:blip r:embed="rId19">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95275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8" r:id="rId12"/>
    <p:sldLayoutId id="2147483776" r:id="rId13"/>
    <p:sldLayoutId id="2147483797" r:id="rId14"/>
    <p:sldLayoutId id="2147483798" r:id="rId15"/>
    <p:sldLayoutId id="2147483800" r:id="rId16"/>
    <p:sldLayoutId id="2147483801" r:id="rId17"/>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21">
            <a:extLst>
              <a:ext uri="{FF2B5EF4-FFF2-40B4-BE49-F238E27FC236}">
                <a16:creationId xmlns:a16="http://schemas.microsoft.com/office/drawing/2014/main" id="{84AEEB2A-39BF-40B7-A4F3-4962B14969A4}"/>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099" name="Text Placeholder 12">
            <a:extLst>
              <a:ext uri="{FF2B5EF4-FFF2-40B4-BE49-F238E27FC236}">
                <a16:creationId xmlns:a16="http://schemas.microsoft.com/office/drawing/2014/main" id="{EB0ECBD0-2202-4B9E-8828-C543E048B5CB}"/>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Straight Connector 28">
            <a:extLst>
              <a:ext uri="{FF2B5EF4-FFF2-40B4-BE49-F238E27FC236}">
                <a16:creationId xmlns:a16="http://schemas.microsoft.com/office/drawing/2014/main" id="{1F8D788B-5CB6-488B-BB90-21F079C99B1E}"/>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4101" name="Picture 2">
            <a:extLst>
              <a:ext uri="{FF2B5EF4-FFF2-40B4-BE49-F238E27FC236}">
                <a16:creationId xmlns:a16="http://schemas.microsoft.com/office/drawing/2014/main" id="{45539292-9142-44DA-B7A3-F3F43FF0A3F7}"/>
              </a:ext>
            </a:extLst>
          </p:cNvPr>
          <p:cNvPicPr>
            <a:picLocks noChangeAspect="1" noChangeArrowheads="1"/>
          </p:cNvPicPr>
          <p:nvPr userDrawn="1"/>
        </p:nvPicPr>
        <p:blipFill>
          <a:blip r:embed="rId14">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498768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52578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1749758938"/>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3300" kern="1200">
          <a:solidFill>
            <a:schemeClr val="tx1"/>
          </a:solidFill>
          <a:latin typeface="Calibri" panose="020F0502020204030204" pitchFamily="34" charset="0"/>
          <a:ea typeface="+mj-ea"/>
          <a:cs typeface="+mj-cs"/>
        </a:defRPr>
      </a:lvl1pPr>
    </p:titleStyle>
    <p:bodyStyle>
      <a:lvl1pPr marL="205740" indent="-205740" algn="l" rtl="0" eaLnBrk="1" latinLnBrk="0" hangingPunct="1">
        <a:spcBef>
          <a:spcPts val="450"/>
        </a:spcBef>
        <a:buClr>
          <a:srgbClr val="5E3886"/>
        </a:buClr>
        <a:buSzPct val="76000"/>
        <a:buFont typeface="Wingdings 3"/>
        <a:buChar char=""/>
        <a:defRPr kumimoji="0" sz="2400" kern="1200">
          <a:solidFill>
            <a:schemeClr val="tx1"/>
          </a:solidFill>
          <a:latin typeface="Calibri" panose="020F0502020204030204" pitchFamily="34" charset="0"/>
          <a:ea typeface="+mn-ea"/>
          <a:cs typeface="+mn-cs"/>
        </a:defRPr>
      </a:lvl1pPr>
      <a:lvl2pPr marL="411480" indent="-205740" algn="l" rtl="0" eaLnBrk="1" latinLnBrk="0" hangingPunct="1">
        <a:spcBef>
          <a:spcPts val="375"/>
        </a:spcBef>
        <a:buClr>
          <a:srgbClr val="5E3886"/>
        </a:buClr>
        <a:buSzPct val="76000"/>
        <a:buFont typeface="Wingdings 3"/>
        <a:buChar char=""/>
        <a:defRPr kumimoji="0" sz="1950" kern="1200">
          <a:solidFill>
            <a:schemeClr val="tx1"/>
          </a:solidFill>
          <a:latin typeface="Calibri" panose="020F0502020204030204" pitchFamily="34" charset="0"/>
          <a:ea typeface="+mn-ea"/>
          <a:cs typeface="+mn-cs"/>
        </a:defRPr>
      </a:lvl2pPr>
      <a:lvl3pPr marL="617220" indent="-171450" algn="l" rtl="0" eaLnBrk="1" latinLnBrk="0" hangingPunct="1">
        <a:spcBef>
          <a:spcPts val="375"/>
        </a:spcBef>
        <a:buClr>
          <a:srgbClr val="5E3886"/>
        </a:buClr>
        <a:buSzPct val="76000"/>
        <a:buFont typeface="Wingdings 3"/>
        <a:buChar char=""/>
        <a:defRPr kumimoji="0" sz="1650" kern="1200">
          <a:solidFill>
            <a:schemeClr val="tx1"/>
          </a:solidFill>
          <a:latin typeface="Calibri" panose="020F0502020204030204" pitchFamily="34" charset="0"/>
          <a:ea typeface="+mn-ea"/>
          <a:cs typeface="+mn-cs"/>
        </a:defRPr>
      </a:lvl3pPr>
      <a:lvl4pPr marL="822960" indent="-171450" algn="l" rtl="0" eaLnBrk="1" latinLnBrk="0" hangingPunct="1">
        <a:spcBef>
          <a:spcPts val="300"/>
        </a:spcBef>
        <a:buClr>
          <a:srgbClr val="5E3886"/>
        </a:buClr>
        <a:buSzPct val="70000"/>
        <a:buFont typeface="Wingdings"/>
        <a:buChar char=""/>
        <a:defRPr kumimoji="0" sz="1350" kern="1200">
          <a:solidFill>
            <a:schemeClr val="tx1"/>
          </a:solidFill>
          <a:latin typeface="Calibri" panose="020F0502020204030204" pitchFamily="34" charset="0"/>
          <a:ea typeface="+mn-ea"/>
          <a:cs typeface="+mn-cs"/>
        </a:defRPr>
      </a:lvl4pPr>
      <a:lvl5pPr marL="1028700" indent="-171450" algn="l" rtl="0" eaLnBrk="1" latinLnBrk="0" hangingPunct="1">
        <a:spcBef>
          <a:spcPts val="225"/>
        </a:spcBef>
        <a:buClr>
          <a:srgbClr val="5E3886"/>
        </a:buClr>
        <a:buSzPct val="70000"/>
        <a:buFont typeface="Wingdings"/>
        <a:buChar char=""/>
        <a:defRPr kumimoji="0" sz="1200" kern="1200">
          <a:solidFill>
            <a:schemeClr val="tx1"/>
          </a:solidFill>
          <a:latin typeface="Calibri" panose="020F0502020204030204" pitchFamily="34" charset="0"/>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4246792663"/>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5.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E5F_B51473FD.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microsoft.com/office/2018/10/relationships/comments" Target="../comments/modernComment_7FE4E4CC_A422F5AD.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2.xml"/><Relationship Id="rId1" Type="http://schemas.openxmlformats.org/officeDocument/2006/relationships/tags" Target="../tags/tag6.xml"/><Relationship Id="rId6" Type="http://schemas.openxmlformats.org/officeDocument/2006/relationships/image" Target="../media/image44.png"/><Relationship Id="rId5" Type="http://schemas.openxmlformats.org/officeDocument/2006/relationships/image" Target="../media/image43.png"/><Relationship Id="rId4" Type="http://schemas.microsoft.com/office/2018/10/relationships/comments" Target="../comments/modernComment_350_AB444B8F.xml"/></Relationships>
</file>

<file path=ppt/slides/_rels/slide1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notesSlide" Target="../notesSlides/notesSlide11.xml"/><Relationship Id="rId7" Type="http://schemas.openxmlformats.org/officeDocument/2006/relationships/customXml" Target="../ink/ink2.xml"/><Relationship Id="rId2" Type="http://schemas.openxmlformats.org/officeDocument/2006/relationships/slideLayout" Target="../slideLayouts/slideLayout62.xml"/><Relationship Id="rId1" Type="http://schemas.openxmlformats.org/officeDocument/2006/relationships/tags" Target="../tags/tag7.xml"/><Relationship Id="rId6" Type="http://schemas.openxmlformats.org/officeDocument/2006/relationships/image" Target="NULL"/><Relationship Id="rId5" Type="http://schemas.openxmlformats.org/officeDocument/2006/relationships/customXml" Target="../ink/ink1.xml"/><Relationship Id="rId4" Type="http://schemas.microsoft.com/office/2018/10/relationships/comments" Target="../comments/modernComment_7FE4E419_8FD444A7.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xml.rels><?xml version="1.0" encoding="UTF-8" standalone="yes"?>
<Relationships xmlns="http://schemas.openxmlformats.org/package/2006/relationships"><Relationship Id="rId3" Type="http://schemas.microsoft.com/office/2018/10/relationships/comments" Target="../comments/modernComment_7FE4E415_E7148A17.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7FE4E60F_1E10616D.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microsoft.com/office/2018/10/relationships/comments" Target="../comments/modernComment_1D8_76ECA35C.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microsoft.com/office/2018/10/relationships/comments" Target="../comments/modernComment_7FFFE6B8_725D1FBA.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microsoft.com/office/2018/10/relationships/comments" Target="../comments/modernComment_3AD_94BC887C.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7FE4E61A_2168ACCA.xm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microsoft.com/office/2018/10/relationships/comments" Target="../comments/modernComment_7FFFE6BC_B375144F.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microsoft.com/office/2018/10/relationships/comments" Target="../comments/modernComment_7FE4E613_19EB3AF0.xm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microsoft.com/office/2018/10/relationships/comments" Target="../comments/modernComment_7FE4E61B_2401C2F2.xm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microsoft.com/office/2018/10/relationships/comments" Target="../comments/modernComment_7FE4E610_DBFA6AE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microsoft.com/office/2018/10/relationships/comments" Target="../comments/modernComment_3877_CFC70AB.xml"/><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microsoft.com/office/2018/10/relationships/comments" Target="../comments/modernComment_3880_F9B9EBE2.xml"/><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microsoft.com/office/2018/10/relationships/comments" Target="../comments/modernComment_7FE4E611_CD2A949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79.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pngall.com/happy-person-png" TargetMode="Externa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69.tiff"/><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68.jpeg"/><Relationship Id="rId5" Type="http://schemas.openxmlformats.org/officeDocument/2006/relationships/hyperlink" Target="mailto:info@diabetesed.net" TargetMode="External"/><Relationship Id="rId4" Type="http://schemas.openxmlformats.org/officeDocument/2006/relationships/hyperlink" Target="http://www.diabetesed.ne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29.wmf"/><Relationship Id="rId12" Type="http://schemas.openxmlformats.org/officeDocument/2006/relationships/image" Target="../media/image34.wmf"/><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3.xml"/><Relationship Id="rId6" Type="http://schemas.openxmlformats.org/officeDocument/2006/relationships/image" Target="../media/image28.wmf"/><Relationship Id="rId11" Type="http://schemas.openxmlformats.org/officeDocument/2006/relationships/image" Target="../media/image33.wmf"/><Relationship Id="rId5" Type="http://schemas.microsoft.com/office/2018/10/relationships/comments" Target="../comments/modernComment_7FFFE640_ECC58DDB.xml"/><Relationship Id="rId10" Type="http://schemas.openxmlformats.org/officeDocument/2006/relationships/image" Target="../media/image32.wmf"/><Relationship Id="rId4" Type="http://schemas.openxmlformats.org/officeDocument/2006/relationships/notesSlide" Target="../notesSlides/notesSlide4.xml"/><Relationship Id="rId9" Type="http://schemas.openxmlformats.org/officeDocument/2006/relationships/image" Target="../media/image3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965290-AAC0-1F98-5E40-A9D508D6980B}"/>
              </a:ext>
            </a:extLst>
          </p:cNvPr>
          <p:cNvSpPr txBox="1"/>
          <p:nvPr/>
        </p:nvSpPr>
        <p:spPr>
          <a:xfrm>
            <a:off x="1066800" y="762000"/>
            <a:ext cx="7315200" cy="2123658"/>
          </a:xfrm>
          <a:prstGeom prst="rect">
            <a:avLst/>
          </a:prstGeom>
          <a:noFill/>
        </p:spPr>
        <p:txBody>
          <a:bodyPr wrap="square" rtlCol="0">
            <a:spAutoFit/>
          </a:bodyPr>
          <a:lstStyle/>
          <a:p>
            <a:pPr algn="ctr"/>
            <a:r>
              <a:rPr lang="en-US" sz="5400" dirty="0">
                <a:solidFill>
                  <a:srgbClr val="7030A0"/>
                </a:solidFill>
                <a:latin typeface="Calibri" panose="020F0502020204030204" pitchFamily="34" charset="0"/>
                <a:ea typeface="Calibri" panose="020F0502020204030204" pitchFamily="34" charset="0"/>
                <a:cs typeface="Calibri" panose="020F0502020204030204" pitchFamily="34" charset="0"/>
              </a:rPr>
              <a:t>Diabetes Education Services Presents:</a:t>
            </a:r>
          </a:p>
          <a:p>
            <a:endParaRPr lang="en-US" dirty="0"/>
          </a:p>
        </p:txBody>
      </p:sp>
      <p:pic>
        <p:nvPicPr>
          <p:cNvPr id="3" name="Picture 2" descr="A purple sign with white text&#10;&#10;Description automatically generated">
            <a:extLst>
              <a:ext uri="{FF2B5EF4-FFF2-40B4-BE49-F238E27FC236}">
                <a16:creationId xmlns:a16="http://schemas.microsoft.com/office/drawing/2014/main" id="{FCD5BD7B-69EC-CCEB-A428-025EBF8B1B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768427"/>
            <a:ext cx="7620000" cy="1631950"/>
          </a:xfrm>
          <a:prstGeom prst="rect">
            <a:avLst/>
          </a:prstGeom>
        </p:spPr>
      </p:pic>
      <p:sp>
        <p:nvSpPr>
          <p:cNvPr id="4" name="Title 8">
            <a:extLst>
              <a:ext uri="{FF2B5EF4-FFF2-40B4-BE49-F238E27FC236}">
                <a16:creationId xmlns:a16="http://schemas.microsoft.com/office/drawing/2014/main" id="{A35A8199-1DE7-4344-DBF4-5D3EB05A38B8}"/>
              </a:ext>
            </a:extLst>
          </p:cNvPr>
          <p:cNvSpPr txBox="1">
            <a:spLocks/>
          </p:cNvSpPr>
          <p:nvPr/>
        </p:nvSpPr>
        <p:spPr>
          <a:xfrm>
            <a:off x="1143000" y="3395288"/>
            <a:ext cx="6949440" cy="1481511"/>
          </a:xfrm>
          <a:prstGeom prst="rect">
            <a:avLst/>
          </a:prstGeom>
          <a:noFill/>
        </p:spPr>
        <p:txBody>
          <a:bodyPr vert="horz" anchor="t" anchorCtr="0">
            <a:noAutofit/>
          </a:bodyPr>
          <a:lstStyle>
            <a:lvl1pPr algn="r"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r>
              <a:rPr lang="en-US" sz="3200" dirty="0"/>
              <a:t>Optimizing GLP-1 Therapy with Lifestyle: A Practical Clinical Approach</a:t>
            </a:r>
          </a:p>
          <a:p>
            <a:r>
              <a:rPr lang="en-US" sz="3200" dirty="0"/>
              <a:t> 2026</a:t>
            </a:r>
            <a:r>
              <a:rPr lang="en-US" sz="2000" dirty="0"/>
              <a:t> </a:t>
            </a:r>
            <a:br>
              <a:rPr lang="en-US" sz="3600" dirty="0"/>
            </a:br>
            <a:endParaRPr lang="en-US" sz="2700" dirty="0">
              <a:ea typeface="Calibri" panose="020F0502020204030204" pitchFamily="34" charset="0"/>
              <a:cs typeface="Calibri" panose="020F0502020204030204" pitchFamily="34" charset="0"/>
            </a:endParaRPr>
          </a:p>
        </p:txBody>
      </p:sp>
      <p:sp>
        <p:nvSpPr>
          <p:cNvPr id="7" name="Subtitle 6">
            <a:extLst>
              <a:ext uri="{FF2B5EF4-FFF2-40B4-BE49-F238E27FC236}">
                <a16:creationId xmlns:a16="http://schemas.microsoft.com/office/drawing/2014/main" id="{7DCAAF32-6A91-F96B-469B-9AC692F69564}"/>
              </a:ext>
            </a:extLst>
          </p:cNvPr>
          <p:cNvSpPr>
            <a:spLocks noGrp="1"/>
          </p:cNvSpPr>
          <p:nvPr>
            <p:ph type="subTitle" idx="1"/>
          </p:nvPr>
        </p:nvSpPr>
        <p:spPr>
          <a:xfrm>
            <a:off x="1219200" y="5029200"/>
            <a:ext cx="7162800" cy="946151"/>
          </a:xfrm>
        </p:spPr>
        <p:txBody>
          <a:bodyPr/>
          <a:lstStyle/>
          <a:p>
            <a:r>
              <a:rPr lang="en-US" dirty="0"/>
              <a:t>Beverly Thomassian, RN, MPH, CDCES, BC-ADM</a:t>
            </a:r>
          </a:p>
          <a:p>
            <a:r>
              <a:rPr lang="en-US" dirty="0"/>
              <a:t>www.DiabetesEd.net</a:t>
            </a:r>
          </a:p>
          <a:p>
            <a:r>
              <a:rPr lang="en-US" dirty="0"/>
              <a:t> </a:t>
            </a:r>
          </a:p>
        </p:txBody>
      </p:sp>
    </p:spTree>
    <p:custDataLst>
      <p:tags r:id="rId1"/>
    </p:custDataLst>
    <p:extLst>
      <p:ext uri="{BB962C8B-B14F-4D97-AF65-F5344CB8AC3E}">
        <p14:creationId xmlns:p14="http://schemas.microsoft.com/office/powerpoint/2010/main" val="57645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a:xfrm>
            <a:off x="456363" y="205740"/>
            <a:ext cx="8229600" cy="990600"/>
          </a:xfrm>
        </p:spPr>
        <p:txBody>
          <a:bodyPr anchor="b">
            <a:normAutofit/>
          </a:bodyPr>
          <a:lstStyle/>
          <a:p>
            <a:pPr eaLnBrk="1" hangingPunct="1">
              <a:defRPr/>
            </a:pPr>
            <a:r>
              <a:rPr lang="en-US" sz="4400" dirty="0"/>
              <a:t>ADA 2026 Summary</a:t>
            </a:r>
          </a:p>
        </p:txBody>
      </p:sp>
      <p:graphicFrame>
        <p:nvGraphicFramePr>
          <p:cNvPr id="1724421" name="Rectangle 1027">
            <a:extLst>
              <a:ext uri="{FF2B5EF4-FFF2-40B4-BE49-F238E27FC236}">
                <a16:creationId xmlns:a16="http://schemas.microsoft.com/office/drawing/2014/main" id="{1AC91032-4054-2DE7-6AEA-E9A52D073D50}"/>
              </a:ext>
            </a:extLst>
          </p:cNvPr>
          <p:cNvGraphicFramePr/>
          <p:nvPr/>
        </p:nvGraphicFramePr>
        <p:xfrm>
          <a:off x="457200" y="1219200"/>
          <a:ext cx="8229600" cy="54330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0D5C4C52-9CA7-1153-4CFC-EC741882C28B}"/>
              </a:ext>
            </a:extLst>
          </p:cNvPr>
          <p:cNvSpPr txBox="1"/>
          <p:nvPr/>
        </p:nvSpPr>
        <p:spPr>
          <a:xfrm>
            <a:off x="486843" y="4900136"/>
            <a:ext cx="2209801" cy="1477328"/>
          </a:xfrm>
          <a:prstGeom prst="rect">
            <a:avLst/>
          </a:prstGeom>
          <a:noFill/>
        </p:spPr>
        <p:txBody>
          <a:bodyPr wrap="square">
            <a:spAutoFit/>
          </a:bodyPr>
          <a:lstStyle/>
          <a:p>
            <a:pPr algn="ctr"/>
            <a:r>
              <a:rPr lang="en-US" i="1" dirty="0">
                <a:solidFill>
                  <a:srgbClr val="0070C0"/>
                </a:solidFill>
                <a:latin typeface="Helvetica Neue"/>
              </a:rPr>
              <a:t>Glycemic targets need to be woven into the overall person-centered strategy.</a:t>
            </a:r>
            <a:endParaRPr lang="en-US" i="1" dirty="0">
              <a:solidFill>
                <a:srgbClr val="0070C0"/>
              </a:solidFill>
            </a:endParaRPr>
          </a:p>
        </p:txBody>
      </p:sp>
    </p:spTree>
    <p:custDataLst>
      <p:tags r:id="rId1"/>
    </p:custDataLst>
    <p:extLst>
      <p:ext uri="{BB962C8B-B14F-4D97-AF65-F5344CB8AC3E}">
        <p14:creationId xmlns:p14="http://schemas.microsoft.com/office/powerpoint/2010/main" val="217863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0E8F0-A969-F0D9-432E-C9B23815E16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D0D75C4-1BB5-812D-8D3B-B92C822DA827}"/>
              </a:ext>
            </a:extLst>
          </p:cNvPr>
          <p:cNvSpPr>
            <a:spLocks noGrp="1"/>
          </p:cNvSpPr>
          <p:nvPr>
            <p:ph type="title"/>
          </p:nvPr>
        </p:nvSpPr>
        <p:spPr>
          <a:xfrm>
            <a:off x="414815" y="217791"/>
            <a:ext cx="7886700" cy="994760"/>
          </a:xfrm>
        </p:spPr>
        <p:txBody>
          <a:bodyPr>
            <a:normAutofit/>
          </a:bodyPr>
          <a:lstStyle/>
          <a:p>
            <a:r>
              <a:rPr lang="en-US" dirty="0"/>
              <a:t>Diabetes Visit – Let’s Go </a:t>
            </a:r>
            <a:r>
              <a:rPr lang="en-US" i="1" dirty="0"/>
              <a:t>through</a:t>
            </a:r>
          </a:p>
        </p:txBody>
      </p:sp>
      <p:sp>
        <p:nvSpPr>
          <p:cNvPr id="8" name="Text Placeholder 7">
            <a:extLst>
              <a:ext uri="{FF2B5EF4-FFF2-40B4-BE49-F238E27FC236}">
                <a16:creationId xmlns:a16="http://schemas.microsoft.com/office/drawing/2014/main" id="{CB6CCA24-A1B2-8977-5E46-93BF108FC567}"/>
              </a:ext>
            </a:extLst>
          </p:cNvPr>
          <p:cNvSpPr>
            <a:spLocks noGrp="1"/>
          </p:cNvSpPr>
          <p:nvPr>
            <p:ph type="body" idx="1"/>
          </p:nvPr>
        </p:nvSpPr>
        <p:spPr>
          <a:xfrm>
            <a:off x="258535" y="2819400"/>
            <a:ext cx="4572002" cy="435192"/>
          </a:xfrm>
        </p:spPr>
        <p:txBody>
          <a:bodyPr>
            <a:normAutofit fontScale="85000" lnSpcReduction="10000"/>
          </a:bodyPr>
          <a:lstStyle/>
          <a:p>
            <a:r>
              <a:rPr lang="en-US" sz="2100" dirty="0">
                <a:solidFill>
                  <a:srgbClr val="7030A0"/>
                </a:solidFill>
              </a:rPr>
              <a:t>A small adjustment can make a BIG Difference</a:t>
            </a:r>
          </a:p>
        </p:txBody>
      </p:sp>
      <p:sp>
        <p:nvSpPr>
          <p:cNvPr id="10" name="Text Placeholder 9">
            <a:extLst>
              <a:ext uri="{FF2B5EF4-FFF2-40B4-BE49-F238E27FC236}">
                <a16:creationId xmlns:a16="http://schemas.microsoft.com/office/drawing/2014/main" id="{C781245A-5F8D-2981-FFDA-1BD3890E14A9}"/>
              </a:ext>
            </a:extLst>
          </p:cNvPr>
          <p:cNvSpPr>
            <a:spLocks noGrp="1"/>
          </p:cNvSpPr>
          <p:nvPr>
            <p:ph type="body" sz="quarter" idx="3"/>
          </p:nvPr>
        </p:nvSpPr>
        <p:spPr>
          <a:xfrm>
            <a:off x="4956337" y="1258875"/>
            <a:ext cx="3391477" cy="603997"/>
          </a:xfrm>
        </p:spPr>
        <p:txBody>
          <a:bodyPr>
            <a:normAutofit fontScale="85000" lnSpcReduction="10000"/>
          </a:bodyPr>
          <a:lstStyle/>
          <a:p>
            <a:r>
              <a:rPr lang="en-US" sz="3450" dirty="0">
                <a:solidFill>
                  <a:srgbClr val="7030A0"/>
                </a:solidFill>
              </a:rPr>
              <a:t>How Does JR Feel?</a:t>
            </a:r>
            <a:endParaRPr lang="en-US" sz="1500" dirty="0">
              <a:solidFill>
                <a:srgbClr val="7030A0"/>
              </a:solidFill>
            </a:endParaRPr>
          </a:p>
        </p:txBody>
      </p:sp>
      <p:sp>
        <p:nvSpPr>
          <p:cNvPr id="11" name="Content Placeholder 10">
            <a:extLst>
              <a:ext uri="{FF2B5EF4-FFF2-40B4-BE49-F238E27FC236}">
                <a16:creationId xmlns:a16="http://schemas.microsoft.com/office/drawing/2014/main" id="{AE1388DD-0076-AA9C-0A99-CEA178BC385E}"/>
              </a:ext>
            </a:extLst>
          </p:cNvPr>
          <p:cNvSpPr>
            <a:spLocks noGrp="1"/>
          </p:cNvSpPr>
          <p:nvPr>
            <p:ph sz="quarter" idx="4"/>
          </p:nvPr>
        </p:nvSpPr>
        <p:spPr>
          <a:xfrm>
            <a:off x="4956337" y="1931371"/>
            <a:ext cx="3391477" cy="3189531"/>
          </a:xfrm>
        </p:spPr>
        <p:txBody>
          <a:bodyPr>
            <a:normAutofit fontScale="55000" lnSpcReduction="20000"/>
          </a:bodyPr>
          <a:lstStyle/>
          <a:p>
            <a:r>
              <a:rPr lang="en-US" dirty="0"/>
              <a:t>Heard &amp; Seen</a:t>
            </a:r>
          </a:p>
          <a:p>
            <a:r>
              <a:rPr lang="en-US" dirty="0"/>
              <a:t>Recognized</a:t>
            </a:r>
          </a:p>
          <a:p>
            <a:r>
              <a:rPr lang="en-US" dirty="0"/>
              <a:t>Connected</a:t>
            </a:r>
          </a:p>
          <a:p>
            <a:endParaRPr lang="en-US" dirty="0"/>
          </a:p>
          <a:p>
            <a:endParaRPr lang="en-US" dirty="0"/>
          </a:p>
          <a:p>
            <a:pPr marL="0" indent="0">
              <a:buNone/>
            </a:pPr>
            <a:r>
              <a:rPr lang="en-US" b="1" dirty="0">
                <a:solidFill>
                  <a:srgbClr val="7030A0"/>
                </a:solidFill>
              </a:rPr>
              <a:t>How does the HCP feel?</a:t>
            </a:r>
          </a:p>
          <a:p>
            <a:pPr marL="0" indent="0">
              <a:buNone/>
            </a:pPr>
            <a:endParaRPr lang="en-US" b="1" dirty="0">
              <a:solidFill>
                <a:srgbClr val="7030A0"/>
              </a:solidFill>
            </a:endParaRPr>
          </a:p>
          <a:p>
            <a:endParaRPr lang="en-US" dirty="0"/>
          </a:p>
        </p:txBody>
      </p:sp>
      <p:sp>
        <p:nvSpPr>
          <p:cNvPr id="15" name="Content Placeholder 14">
            <a:extLst>
              <a:ext uri="{FF2B5EF4-FFF2-40B4-BE49-F238E27FC236}">
                <a16:creationId xmlns:a16="http://schemas.microsoft.com/office/drawing/2014/main" id="{ACDB2D8E-0C41-7807-5BCE-C71F0DD7DA5C}"/>
              </a:ext>
            </a:extLst>
          </p:cNvPr>
          <p:cNvSpPr>
            <a:spLocks noGrp="1"/>
          </p:cNvSpPr>
          <p:nvPr>
            <p:ph sz="half" idx="2"/>
          </p:nvPr>
        </p:nvSpPr>
        <p:spPr>
          <a:xfrm>
            <a:off x="258535" y="1212551"/>
            <a:ext cx="4446201" cy="5645449"/>
          </a:xfrm>
        </p:spPr>
        <p:txBody>
          <a:bodyPr>
            <a:normAutofit fontScale="55000" lnSpcReduction="20000"/>
          </a:bodyPr>
          <a:lstStyle/>
          <a:p>
            <a:pPr>
              <a:lnSpc>
                <a:spcPct val="120000"/>
              </a:lnSpc>
            </a:pPr>
            <a:r>
              <a:rPr lang="en-US" sz="4400" dirty="0">
                <a:solidFill>
                  <a:schemeClr val="tx1">
                    <a:lumMod val="65000"/>
                    <a:lumOff val="35000"/>
                  </a:schemeClr>
                </a:solidFill>
                <a:ea typeface="Calibri" panose="020F0502020204030204" pitchFamily="34" charset="0"/>
                <a:cs typeface="Calibri" panose="020F0502020204030204" pitchFamily="34" charset="0"/>
              </a:rPr>
              <a:t>JR has type 2 diabetes and are struggling to lose weight. Their weight increased a few pounds since last visit.</a:t>
            </a:r>
          </a:p>
          <a:p>
            <a:pPr marL="0" indent="0">
              <a:buNone/>
            </a:pPr>
            <a:endParaRPr lang="en-US" sz="4400" dirty="0">
              <a:ea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a:p>
            <a:pPr>
              <a:lnSpc>
                <a:spcPct val="120000"/>
              </a:lnSpc>
            </a:pPr>
            <a:r>
              <a:rPr lang="en-US" dirty="0">
                <a:latin typeface="Calibri" panose="020F0502020204030204" pitchFamily="34" charset="0"/>
                <a:ea typeface="Calibri" panose="020F0502020204030204" pitchFamily="34" charset="0"/>
                <a:cs typeface="Calibri" panose="020F0502020204030204" pitchFamily="34" charset="0"/>
              </a:rPr>
              <a:t>HCP smiles and says, “Hi JR, good to see you. I heard you </a:t>
            </a:r>
            <a:r>
              <a:rPr lang="en-US" dirty="0">
                <a:ea typeface="Calibri" panose="020F0502020204030204" pitchFamily="34" charset="0"/>
                <a:cs typeface="Calibri" panose="020F0502020204030204" pitchFamily="34" charset="0"/>
              </a:rPr>
              <a:t>met the dietitian</a:t>
            </a:r>
            <a:r>
              <a:rPr lang="en-US" dirty="0">
                <a:latin typeface="Calibri" panose="020F0502020204030204" pitchFamily="34" charset="0"/>
                <a:ea typeface="Calibri" panose="020F0502020204030204" pitchFamily="34" charset="0"/>
                <a:cs typeface="Calibri" panose="020F0502020204030204" pitchFamily="34" charset="0"/>
              </a:rPr>
              <a:t>? How did that go?” </a:t>
            </a:r>
          </a:p>
          <a:p>
            <a:pPr>
              <a:lnSpc>
                <a:spcPct val="120000"/>
              </a:lnSpc>
            </a:pPr>
            <a:r>
              <a:rPr lang="en-US" dirty="0">
                <a:ea typeface="Calibri" panose="020F0502020204030204" pitchFamily="34" charset="0"/>
                <a:cs typeface="Calibri" panose="020F0502020204030204" pitchFamily="34" charset="0"/>
              </a:rPr>
              <a:t>JR, “It went great. I just can’t seem to lose weight. My friend mentioned they are on a once-a-week injection?”</a:t>
            </a:r>
            <a:endParaRPr lang="en-US" dirty="0">
              <a:latin typeface="Calibri" panose="020F0502020204030204" pitchFamily="34" charset="0"/>
              <a:ea typeface="Calibri" panose="020F0502020204030204" pitchFamily="34" charset="0"/>
              <a:cs typeface="Calibri" panose="020F0502020204030204" pitchFamily="34" charset="0"/>
            </a:endParaRPr>
          </a:p>
          <a:p>
            <a:pPr>
              <a:lnSpc>
                <a:spcPct val="120000"/>
              </a:lnSpc>
            </a:pPr>
            <a:r>
              <a:rPr lang="en-US" dirty="0">
                <a:latin typeface="Calibri" panose="020F0502020204030204" pitchFamily="34" charset="0"/>
                <a:ea typeface="Calibri" panose="020F0502020204030204" pitchFamily="34" charset="0"/>
                <a:cs typeface="Calibri" panose="020F0502020204030204" pitchFamily="34" charset="0"/>
              </a:rPr>
              <a:t>Door Open – Connection made</a:t>
            </a:r>
          </a:p>
          <a:p>
            <a:pPr marL="0" indent="0">
              <a:buNone/>
            </a:pPr>
            <a:endParaRPr lang="en-US" dirty="0"/>
          </a:p>
        </p:txBody>
      </p:sp>
      <p:sp>
        <p:nvSpPr>
          <p:cNvPr id="2" name="Arrow: Striped Right 1">
            <a:extLst>
              <a:ext uri="{FF2B5EF4-FFF2-40B4-BE49-F238E27FC236}">
                <a16:creationId xmlns:a16="http://schemas.microsoft.com/office/drawing/2014/main" id="{BD04AB70-60EF-9373-A8B7-A1861ED8F9B9}"/>
              </a:ext>
            </a:extLst>
          </p:cNvPr>
          <p:cNvSpPr/>
          <p:nvPr/>
        </p:nvSpPr>
        <p:spPr>
          <a:xfrm>
            <a:off x="5777192" y="5269139"/>
            <a:ext cx="2223808" cy="979261"/>
          </a:xfrm>
          <a:prstGeom prst="striped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t>Healing to Person</a:t>
            </a:r>
          </a:p>
        </p:txBody>
      </p:sp>
      <p:sp>
        <p:nvSpPr>
          <p:cNvPr id="3" name="Arrow: Striped Right 2">
            <a:extLst>
              <a:ext uri="{FF2B5EF4-FFF2-40B4-BE49-F238E27FC236}">
                <a16:creationId xmlns:a16="http://schemas.microsoft.com/office/drawing/2014/main" id="{9E452322-C592-35F1-52B5-617C718EDE12}"/>
              </a:ext>
            </a:extLst>
          </p:cNvPr>
          <p:cNvSpPr/>
          <p:nvPr/>
        </p:nvSpPr>
        <p:spPr>
          <a:xfrm rot="10800000" flipV="1">
            <a:off x="5528089" y="3886200"/>
            <a:ext cx="2313288" cy="789157"/>
          </a:xfrm>
          <a:prstGeom prst="striped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t>Healing to HCP</a:t>
            </a:r>
          </a:p>
        </p:txBody>
      </p:sp>
      <p:pic>
        <p:nvPicPr>
          <p:cNvPr id="4" name="Picture 3" descr="Light from open door">
            <a:extLst>
              <a:ext uri="{FF2B5EF4-FFF2-40B4-BE49-F238E27FC236}">
                <a16:creationId xmlns:a16="http://schemas.microsoft.com/office/drawing/2014/main" id="{DB063478-F3B0-32C1-73C1-386B7074160C}"/>
              </a:ext>
            </a:extLst>
          </p:cNvPr>
          <p:cNvPicPr>
            <a:picLocks noChangeAspect="1"/>
          </p:cNvPicPr>
          <p:nvPr/>
        </p:nvPicPr>
        <p:blipFill>
          <a:blip r:embed="rId2" cstate="print">
            <a:extLst>
              <a:ext uri="{28A0092B-C50C-407E-A947-70E740481C1C}">
                <a14:useLocalDpi xmlns:a14="http://schemas.microsoft.com/office/drawing/2010/main" val="0"/>
              </a:ext>
            </a:extLst>
          </a:blip>
          <a:srcRect l="41475" r="1506" b="1"/>
          <a:stretch>
            <a:fillRect/>
          </a:stretch>
        </p:blipFill>
        <p:spPr>
          <a:xfrm>
            <a:off x="7165255" y="1858219"/>
            <a:ext cx="1508065" cy="1560453"/>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p:spPr>
      </p:pic>
      <p:sp>
        <p:nvSpPr>
          <p:cNvPr id="9" name="TextBox 8">
            <a:extLst>
              <a:ext uri="{FF2B5EF4-FFF2-40B4-BE49-F238E27FC236}">
                <a16:creationId xmlns:a16="http://schemas.microsoft.com/office/drawing/2014/main" id="{850E19AB-AE34-0106-0C01-A60F683FC073}"/>
              </a:ext>
            </a:extLst>
          </p:cNvPr>
          <p:cNvSpPr txBox="1"/>
          <p:nvPr/>
        </p:nvSpPr>
        <p:spPr>
          <a:xfrm>
            <a:off x="5866416" y="4695249"/>
            <a:ext cx="1974962" cy="553998"/>
          </a:xfrm>
          <a:prstGeom prst="rect">
            <a:avLst/>
          </a:prstGeom>
          <a:noFill/>
        </p:spPr>
        <p:txBody>
          <a:bodyPr wrap="square" rtlCol="0">
            <a:spAutoFit/>
          </a:bodyPr>
          <a:lstStyle/>
          <a:p>
            <a:pPr algn="ctr"/>
            <a:r>
              <a:rPr lang="en-US" sz="1500" b="1" dirty="0">
                <a:solidFill>
                  <a:schemeClr val="tx2">
                    <a:lumMod val="50000"/>
                    <a:lumOff val="50000"/>
                  </a:schemeClr>
                </a:solidFill>
              </a:rPr>
              <a:t>Bidirectional Healing</a:t>
            </a:r>
          </a:p>
        </p:txBody>
      </p:sp>
    </p:spTree>
    <p:extLst>
      <p:ext uri="{BB962C8B-B14F-4D97-AF65-F5344CB8AC3E}">
        <p14:creationId xmlns:p14="http://schemas.microsoft.com/office/powerpoint/2010/main" val="169181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p:cTn id="19"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 calcmode="lin" valueType="num">
                                      <p:cBhvr>
                                        <p:cTn id="27"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28" dur="10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29" dur="1000" fill="hold"/>
                                        <p:tgtEl>
                                          <p:spTgt spid="11">
                                            <p:txEl>
                                              <p:pRg st="1" end="1"/>
                                            </p:txEl>
                                          </p:spTgt>
                                        </p:tgtEl>
                                        <p:attrNameLst>
                                          <p:attrName>style.rotation</p:attrName>
                                        </p:attrNameLst>
                                      </p:cBhvr>
                                      <p:tavLst>
                                        <p:tav tm="0">
                                          <p:val>
                                            <p:fltVal val="90"/>
                                          </p:val>
                                        </p:tav>
                                        <p:tav tm="100000">
                                          <p:val>
                                            <p:fltVal val="0"/>
                                          </p:val>
                                        </p:tav>
                                      </p:tavLst>
                                    </p:anim>
                                    <p:animEffect transition="in" filter="fade">
                                      <p:cBhvr>
                                        <p:cTn id="30" dur="1000"/>
                                        <p:tgtEl>
                                          <p:spTgt spid="11">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anim calcmode="lin" valueType="num">
                                      <p:cBhvr>
                                        <p:cTn id="35" dur="10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36" dur="1000" fill="hold"/>
                                        <p:tgtEl>
                                          <p:spTgt spid="11">
                                            <p:txEl>
                                              <p:pRg st="2" end="2"/>
                                            </p:txEl>
                                          </p:spTgt>
                                        </p:tgtEl>
                                        <p:attrNameLst>
                                          <p:attrName>ppt_h</p:attrName>
                                        </p:attrNameLst>
                                      </p:cBhvr>
                                      <p:tavLst>
                                        <p:tav tm="0">
                                          <p:val>
                                            <p:fltVal val="0"/>
                                          </p:val>
                                        </p:tav>
                                        <p:tav tm="100000">
                                          <p:val>
                                            <p:strVal val="#ppt_h"/>
                                          </p:val>
                                        </p:tav>
                                      </p:tavLst>
                                    </p:anim>
                                    <p:anim calcmode="lin" valueType="num">
                                      <p:cBhvr>
                                        <p:cTn id="37" dur="1000" fill="hold"/>
                                        <p:tgtEl>
                                          <p:spTgt spid="11">
                                            <p:txEl>
                                              <p:pRg st="2" end="2"/>
                                            </p:txEl>
                                          </p:spTgt>
                                        </p:tgtEl>
                                        <p:attrNameLst>
                                          <p:attrName>style.rotation</p:attrName>
                                        </p:attrNameLst>
                                      </p:cBhvr>
                                      <p:tavLst>
                                        <p:tav tm="0">
                                          <p:val>
                                            <p:fltVal val="90"/>
                                          </p:val>
                                        </p:tav>
                                        <p:tav tm="100000">
                                          <p:val>
                                            <p:fltVal val="0"/>
                                          </p:val>
                                        </p:tav>
                                      </p:tavLst>
                                    </p:anim>
                                    <p:animEffect transition="in" filter="fade">
                                      <p:cBhvr>
                                        <p:cTn id="38" dur="1000"/>
                                        <p:tgtEl>
                                          <p:spTgt spid="11">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1">
                                            <p:txEl>
                                              <p:pRg st="5" end="5"/>
                                            </p:txEl>
                                          </p:spTgt>
                                        </p:tgtEl>
                                        <p:attrNameLst>
                                          <p:attrName>style.visibility</p:attrName>
                                        </p:attrNameLst>
                                      </p:cBhvr>
                                      <p:to>
                                        <p:strVal val="visible"/>
                                      </p:to>
                                    </p:set>
                                    <p:anim calcmode="lin" valueType="num">
                                      <p:cBhvr>
                                        <p:cTn id="43" dur="1000" fill="hold"/>
                                        <p:tgtEl>
                                          <p:spTgt spid="11">
                                            <p:txEl>
                                              <p:pRg st="5" end="5"/>
                                            </p:txEl>
                                          </p:spTgt>
                                        </p:tgtEl>
                                        <p:attrNameLst>
                                          <p:attrName>ppt_w</p:attrName>
                                        </p:attrNameLst>
                                      </p:cBhvr>
                                      <p:tavLst>
                                        <p:tav tm="0">
                                          <p:val>
                                            <p:fltVal val="0"/>
                                          </p:val>
                                        </p:tav>
                                        <p:tav tm="100000">
                                          <p:val>
                                            <p:strVal val="#ppt_w"/>
                                          </p:val>
                                        </p:tav>
                                      </p:tavLst>
                                    </p:anim>
                                    <p:anim calcmode="lin" valueType="num">
                                      <p:cBhvr>
                                        <p:cTn id="44" dur="1000" fill="hold"/>
                                        <p:tgtEl>
                                          <p:spTgt spid="11">
                                            <p:txEl>
                                              <p:pRg st="5" end="5"/>
                                            </p:txEl>
                                          </p:spTgt>
                                        </p:tgtEl>
                                        <p:attrNameLst>
                                          <p:attrName>ppt_h</p:attrName>
                                        </p:attrNameLst>
                                      </p:cBhvr>
                                      <p:tavLst>
                                        <p:tav tm="0">
                                          <p:val>
                                            <p:fltVal val="0"/>
                                          </p:val>
                                        </p:tav>
                                        <p:tav tm="100000">
                                          <p:val>
                                            <p:strVal val="#ppt_h"/>
                                          </p:val>
                                        </p:tav>
                                      </p:tavLst>
                                    </p:anim>
                                    <p:anim calcmode="lin" valueType="num">
                                      <p:cBhvr>
                                        <p:cTn id="45" dur="1000" fill="hold"/>
                                        <p:tgtEl>
                                          <p:spTgt spid="11">
                                            <p:txEl>
                                              <p:pRg st="5" end="5"/>
                                            </p:txEl>
                                          </p:spTgt>
                                        </p:tgtEl>
                                        <p:attrNameLst>
                                          <p:attrName>style.rotation</p:attrName>
                                        </p:attrNameLst>
                                      </p:cBhvr>
                                      <p:tavLst>
                                        <p:tav tm="0">
                                          <p:val>
                                            <p:fltVal val="90"/>
                                          </p:val>
                                        </p:tav>
                                        <p:tav tm="100000">
                                          <p:val>
                                            <p:fltVal val="0"/>
                                          </p:val>
                                        </p:tav>
                                      </p:tavLst>
                                    </p:anim>
                                    <p:animEffect transition="in" filter="fade">
                                      <p:cBhvr>
                                        <p:cTn id="46" dur="1000"/>
                                        <p:tgtEl>
                                          <p:spTgt spid="11">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1000" fill="hold"/>
                                        <p:tgtEl>
                                          <p:spTgt spid="3"/>
                                        </p:tgtEl>
                                        <p:attrNameLst>
                                          <p:attrName>ppt_w</p:attrName>
                                        </p:attrNameLst>
                                      </p:cBhvr>
                                      <p:tavLst>
                                        <p:tav tm="0">
                                          <p:val>
                                            <p:fltVal val="0"/>
                                          </p:val>
                                        </p:tav>
                                        <p:tav tm="100000">
                                          <p:val>
                                            <p:strVal val="#ppt_w"/>
                                          </p:val>
                                        </p:tav>
                                      </p:tavLst>
                                    </p:anim>
                                    <p:anim calcmode="lin" valueType="num">
                                      <p:cBhvr>
                                        <p:cTn id="52" dur="1000" fill="hold"/>
                                        <p:tgtEl>
                                          <p:spTgt spid="3"/>
                                        </p:tgtEl>
                                        <p:attrNameLst>
                                          <p:attrName>ppt_h</p:attrName>
                                        </p:attrNameLst>
                                      </p:cBhvr>
                                      <p:tavLst>
                                        <p:tav tm="0">
                                          <p:val>
                                            <p:fltVal val="0"/>
                                          </p:val>
                                        </p:tav>
                                        <p:tav tm="100000">
                                          <p:val>
                                            <p:strVal val="#ppt_h"/>
                                          </p:val>
                                        </p:tav>
                                      </p:tavLst>
                                    </p:anim>
                                    <p:anim calcmode="lin" valueType="num">
                                      <p:cBhvr>
                                        <p:cTn id="53" dur="1000" fill="hold"/>
                                        <p:tgtEl>
                                          <p:spTgt spid="3"/>
                                        </p:tgtEl>
                                        <p:attrNameLst>
                                          <p:attrName>style.rotation</p:attrName>
                                        </p:attrNameLst>
                                      </p:cBhvr>
                                      <p:tavLst>
                                        <p:tav tm="0">
                                          <p:val>
                                            <p:fltVal val="90"/>
                                          </p:val>
                                        </p:tav>
                                        <p:tav tm="100000">
                                          <p:val>
                                            <p:fltVal val="0"/>
                                          </p:val>
                                        </p:tav>
                                      </p:tavLst>
                                    </p:anim>
                                    <p:animEffect transition="in" filter="fade">
                                      <p:cBhvr>
                                        <p:cTn id="54" dur="10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p:cTn id="59" dur="1000" fill="hold"/>
                                        <p:tgtEl>
                                          <p:spTgt spid="2"/>
                                        </p:tgtEl>
                                        <p:attrNameLst>
                                          <p:attrName>ppt_w</p:attrName>
                                        </p:attrNameLst>
                                      </p:cBhvr>
                                      <p:tavLst>
                                        <p:tav tm="0">
                                          <p:val>
                                            <p:fltVal val="0"/>
                                          </p:val>
                                        </p:tav>
                                        <p:tav tm="100000">
                                          <p:val>
                                            <p:strVal val="#ppt_w"/>
                                          </p:val>
                                        </p:tav>
                                      </p:tavLst>
                                    </p:anim>
                                    <p:anim calcmode="lin" valueType="num">
                                      <p:cBhvr>
                                        <p:cTn id="60" dur="1000" fill="hold"/>
                                        <p:tgtEl>
                                          <p:spTgt spid="2"/>
                                        </p:tgtEl>
                                        <p:attrNameLst>
                                          <p:attrName>ppt_h</p:attrName>
                                        </p:attrNameLst>
                                      </p:cBhvr>
                                      <p:tavLst>
                                        <p:tav tm="0">
                                          <p:val>
                                            <p:fltVal val="0"/>
                                          </p:val>
                                        </p:tav>
                                        <p:tav tm="100000">
                                          <p:val>
                                            <p:strVal val="#ppt_h"/>
                                          </p:val>
                                        </p:tav>
                                      </p:tavLst>
                                    </p:anim>
                                    <p:anim calcmode="lin" valueType="num">
                                      <p:cBhvr>
                                        <p:cTn id="61" dur="1000" fill="hold"/>
                                        <p:tgtEl>
                                          <p:spTgt spid="2"/>
                                        </p:tgtEl>
                                        <p:attrNameLst>
                                          <p:attrName>style.rotation</p:attrName>
                                        </p:attrNameLst>
                                      </p:cBhvr>
                                      <p:tavLst>
                                        <p:tav tm="0">
                                          <p:val>
                                            <p:fltVal val="90"/>
                                          </p:val>
                                        </p:tav>
                                        <p:tav tm="100000">
                                          <p:val>
                                            <p:fltVal val="0"/>
                                          </p:val>
                                        </p:tav>
                                      </p:tavLst>
                                    </p:anim>
                                    <p:animEffect transition="in" filter="fade">
                                      <p:cBhvr>
                                        <p:cTn id="62" dur="1000"/>
                                        <p:tgtEl>
                                          <p:spTgt spid="2"/>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1000" fill="hold"/>
                                        <p:tgtEl>
                                          <p:spTgt spid="9"/>
                                        </p:tgtEl>
                                        <p:attrNameLst>
                                          <p:attrName>ppt_w</p:attrName>
                                        </p:attrNameLst>
                                      </p:cBhvr>
                                      <p:tavLst>
                                        <p:tav tm="0">
                                          <p:val>
                                            <p:fltVal val="0"/>
                                          </p:val>
                                        </p:tav>
                                        <p:tav tm="100000">
                                          <p:val>
                                            <p:strVal val="#ppt_w"/>
                                          </p:val>
                                        </p:tav>
                                      </p:tavLst>
                                    </p:anim>
                                    <p:anim calcmode="lin" valueType="num">
                                      <p:cBhvr>
                                        <p:cTn id="68" dur="1000" fill="hold"/>
                                        <p:tgtEl>
                                          <p:spTgt spid="9"/>
                                        </p:tgtEl>
                                        <p:attrNameLst>
                                          <p:attrName>ppt_h</p:attrName>
                                        </p:attrNameLst>
                                      </p:cBhvr>
                                      <p:tavLst>
                                        <p:tav tm="0">
                                          <p:val>
                                            <p:fltVal val="0"/>
                                          </p:val>
                                        </p:tav>
                                        <p:tav tm="100000">
                                          <p:val>
                                            <p:strVal val="#ppt_h"/>
                                          </p:val>
                                        </p:tav>
                                      </p:tavLst>
                                    </p:anim>
                                    <p:anim calcmode="lin" valueType="num">
                                      <p:cBhvr>
                                        <p:cTn id="69" dur="1000" fill="hold"/>
                                        <p:tgtEl>
                                          <p:spTgt spid="9"/>
                                        </p:tgtEl>
                                        <p:attrNameLst>
                                          <p:attrName>style.rotation</p:attrName>
                                        </p:attrNameLst>
                                      </p:cBhvr>
                                      <p:tavLst>
                                        <p:tav tm="0">
                                          <p:val>
                                            <p:fltVal val="90"/>
                                          </p:val>
                                        </p:tav>
                                        <p:tav tm="100000">
                                          <p:val>
                                            <p:fltVal val="0"/>
                                          </p:val>
                                        </p:tav>
                                      </p:tavLst>
                                    </p:anim>
                                    <p:animEffect transition="in" filter="fade">
                                      <p:cBhvr>
                                        <p:cTn id="7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2" grpId="0" animBg="1"/>
      <p:bldP spid="3"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Content Placeholder 2">
            <a:extLst>
              <a:ext uri="{FF2B5EF4-FFF2-40B4-BE49-F238E27FC236}">
                <a16:creationId xmlns:a16="http://schemas.microsoft.com/office/drawing/2014/main" id="{F6A1B009-A47B-426B-8D7F-D0EE50F08FEA}"/>
              </a:ext>
            </a:extLst>
          </p:cNvPr>
          <p:cNvSpPr>
            <a:spLocks noGrp="1"/>
          </p:cNvSpPr>
          <p:nvPr>
            <p:ph type="title"/>
          </p:nvPr>
        </p:nvSpPr>
        <p:spPr>
          <a:xfrm>
            <a:off x="457200" y="152400"/>
            <a:ext cx="8229600" cy="990600"/>
          </a:xfrm>
        </p:spPr>
        <p:txBody>
          <a:bodyPr anchor="b">
            <a:normAutofit/>
          </a:bodyPr>
          <a:lstStyle/>
          <a:p>
            <a:pPr marL="0" indent="0" eaLnBrk="1" hangingPunct="1">
              <a:buNone/>
            </a:pPr>
            <a:r>
              <a:rPr lang="en-US" altLang="en-US" b="1"/>
              <a:t>GLP &amp; GIP Receptor Agonists</a:t>
            </a:r>
          </a:p>
        </p:txBody>
      </p:sp>
      <p:pic>
        <p:nvPicPr>
          <p:cNvPr id="4" name="Picture 3" descr="Three red palms on the border of the ocean">
            <a:extLst>
              <a:ext uri="{FF2B5EF4-FFF2-40B4-BE49-F238E27FC236}">
                <a16:creationId xmlns:a16="http://schemas.microsoft.com/office/drawing/2014/main" id="{EDD56CB1-FFF8-5445-9C6E-9F8AF84AD3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112"/>
          <a:stretch/>
        </p:blipFill>
        <p:spPr>
          <a:xfrm>
            <a:off x="457200" y="1219200"/>
            <a:ext cx="8229600" cy="4937760"/>
          </a:xfrm>
          <a:prstGeom prst="rect">
            <a:avLst/>
          </a:prstGeom>
          <a:noFill/>
        </p:spPr>
      </p:pic>
      <p:sp>
        <p:nvSpPr>
          <p:cNvPr id="2" name="TextBox 1">
            <a:extLst>
              <a:ext uri="{FF2B5EF4-FFF2-40B4-BE49-F238E27FC236}">
                <a16:creationId xmlns:a16="http://schemas.microsoft.com/office/drawing/2014/main" id="{A4E62F30-8679-FDBD-AF35-589872AECACF}"/>
              </a:ext>
            </a:extLst>
          </p:cNvPr>
          <p:cNvSpPr txBox="1"/>
          <p:nvPr/>
        </p:nvSpPr>
        <p:spPr>
          <a:xfrm>
            <a:off x="3810000" y="5471376"/>
            <a:ext cx="3957288" cy="707886"/>
          </a:xfrm>
          <a:prstGeom prst="rect">
            <a:avLst/>
          </a:prstGeom>
          <a:noFill/>
        </p:spPr>
        <p:txBody>
          <a:bodyPr wrap="square">
            <a:spAutoFit/>
          </a:bodyPr>
          <a:lstStyle/>
          <a:p>
            <a:pPr marL="0" indent="0" algn="ctr">
              <a:buFont typeface="Wingdings 3"/>
              <a:buNone/>
            </a:pPr>
            <a:r>
              <a:rPr lang="en-US" sz="2000" b="1" dirty="0">
                <a:solidFill>
                  <a:srgbClr val="C00000"/>
                </a:solidFill>
                <a:latin typeface="Calibri" panose="020F0502020204030204" pitchFamily="34" charset="0"/>
                <a:cs typeface="Calibri" panose="020F0502020204030204" pitchFamily="34" charset="0"/>
              </a:rPr>
              <a:t>Reduce Major Adverse Cardiovascular Events</a:t>
            </a:r>
            <a:r>
              <a:rPr lang="en-US" sz="2000" dirty="0">
                <a:solidFill>
                  <a:srgbClr val="C00000"/>
                </a:solidFill>
                <a:latin typeface="Calibri" panose="020F0502020204030204" pitchFamily="34" charset="0"/>
                <a:cs typeface="Calibri" panose="020F0502020204030204" pitchFamily="34" charset="0"/>
              </a:rPr>
              <a:t> (MACE)</a:t>
            </a:r>
            <a:endParaRPr lang="en-US" altLang="en-US" sz="140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668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a:t>GLP-1 Effects in Humans</a:t>
            </a:r>
            <a:br>
              <a:rPr lang="en-US" sz="2800"/>
            </a:br>
            <a:r>
              <a:rPr lang="en-US" sz="2800"/>
              <a:t>Understanding the Natural Role of Incretins</a:t>
            </a:r>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23117092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730636-51E5-4BD4-A551-2E049CBCC232}"/>
              </a:ext>
            </a:extLst>
          </p:cNvPr>
          <p:cNvSpPr>
            <a:spLocks noGrp="1"/>
          </p:cNvSpPr>
          <p:nvPr>
            <p:ph type="title"/>
          </p:nvPr>
        </p:nvSpPr>
        <p:spPr>
          <a:xfrm>
            <a:off x="457200" y="152400"/>
            <a:ext cx="8229600" cy="885682"/>
          </a:xfrm>
        </p:spPr>
        <p:txBody>
          <a:bodyPr>
            <a:normAutofit/>
          </a:bodyPr>
          <a:lstStyle/>
          <a:p>
            <a:r>
              <a:rPr lang="en-US" sz="4400" dirty="0"/>
              <a:t>Pocket Card: GLP-1 &amp; GIP RA  </a:t>
            </a:r>
          </a:p>
        </p:txBody>
      </p:sp>
      <p:pic>
        <p:nvPicPr>
          <p:cNvPr id="6" name="Picture 5">
            <a:extLst>
              <a:ext uri="{FF2B5EF4-FFF2-40B4-BE49-F238E27FC236}">
                <a16:creationId xmlns:a16="http://schemas.microsoft.com/office/drawing/2014/main" id="{A5981A28-D670-E796-E5E8-3D0AEDC78143}"/>
              </a:ext>
            </a:extLst>
          </p:cNvPr>
          <p:cNvPicPr>
            <a:picLocks noChangeAspect="1"/>
          </p:cNvPicPr>
          <p:nvPr/>
        </p:nvPicPr>
        <p:blipFill>
          <a:blip r:embed="rId4"/>
          <a:stretch>
            <a:fillRect/>
          </a:stretch>
        </p:blipFill>
        <p:spPr>
          <a:xfrm>
            <a:off x="311008" y="1090285"/>
            <a:ext cx="8070992" cy="5629059"/>
          </a:xfrm>
          <a:prstGeom prst="rect">
            <a:avLst/>
          </a:prstGeom>
        </p:spPr>
      </p:pic>
    </p:spTree>
    <p:extLst>
      <p:ext uri="{BB962C8B-B14F-4D97-AF65-F5344CB8AC3E}">
        <p14:creationId xmlns:p14="http://schemas.microsoft.com/office/powerpoint/2010/main" val="303801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87134344-F5D5-435B-A74D-FE1C27A41EDC}"/>
              </a:ext>
            </a:extLst>
          </p:cNvPr>
          <p:cNvSpPr>
            <a:spLocks noGrp="1" noChangeArrowheads="1"/>
          </p:cNvSpPr>
          <p:nvPr>
            <p:ph type="title"/>
          </p:nvPr>
        </p:nvSpPr>
        <p:spPr>
          <a:xfrm>
            <a:off x="457201" y="228600"/>
            <a:ext cx="8229600" cy="1447800"/>
          </a:xfrm>
        </p:spPr>
        <p:txBody>
          <a:bodyPr>
            <a:normAutofit fontScale="90000"/>
          </a:bodyPr>
          <a:lstStyle/>
          <a:p>
            <a:pPr eaLnBrk="1" hangingPunct="1"/>
            <a:r>
              <a:rPr lang="en-US" altLang="en-US" sz="4400" dirty="0"/>
              <a:t>Benefits of </a:t>
            </a:r>
            <a:r>
              <a:rPr lang="en-US" altLang="en-US" dirty="0"/>
              <a:t>GLP-1 RA &amp; </a:t>
            </a:r>
            <a:r>
              <a:rPr lang="en-US" altLang="en-US" sz="4400" dirty="0"/>
              <a:t>GIP/GLP-1 Receptor Agonists</a:t>
            </a:r>
          </a:p>
        </p:txBody>
      </p:sp>
      <p:graphicFrame>
        <p:nvGraphicFramePr>
          <p:cNvPr id="7" name="Diagram 6">
            <a:extLst>
              <a:ext uri="{FF2B5EF4-FFF2-40B4-BE49-F238E27FC236}">
                <a16:creationId xmlns:a16="http://schemas.microsoft.com/office/drawing/2014/main" id="{AFA8AEFE-89C3-4FEE-A2E1-5E81EC4B537E}"/>
              </a:ext>
            </a:extLst>
          </p:cNvPr>
          <p:cNvGraphicFramePr/>
          <p:nvPr>
            <p:extLst>
              <p:ext uri="{D42A27DB-BD31-4B8C-83A1-F6EECF244321}">
                <p14:modId xmlns:p14="http://schemas.microsoft.com/office/powerpoint/2010/main" val="4094564455"/>
              </p:ext>
            </p:extLst>
          </p:nvPr>
        </p:nvGraphicFramePr>
        <p:xfrm>
          <a:off x="350730" y="1740065"/>
          <a:ext cx="8336071" cy="4129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35BADD5F-8F50-044F-3C95-A706228A924C}"/>
              </a:ext>
            </a:extLst>
          </p:cNvPr>
          <p:cNvSpPr txBox="1"/>
          <p:nvPr/>
        </p:nvSpPr>
        <p:spPr>
          <a:xfrm>
            <a:off x="6172200" y="5546524"/>
            <a:ext cx="2697270" cy="646331"/>
          </a:xfrm>
          <a:prstGeom prst="rect">
            <a:avLst/>
          </a:prstGeom>
          <a:noFill/>
        </p:spPr>
        <p:txBody>
          <a:bodyPr wrap="square" rtlCol="0">
            <a:spAutoFit/>
          </a:bodyPr>
          <a:lstStyle/>
          <a:p>
            <a:r>
              <a:rPr lang="en-US" dirty="0"/>
              <a:t>*semaglutide, liraglutide, dulaglutide</a:t>
            </a:r>
          </a:p>
        </p:txBody>
      </p:sp>
    </p:spTree>
    <p:extLst>
      <p:ext uri="{BB962C8B-B14F-4D97-AF65-F5344CB8AC3E}">
        <p14:creationId xmlns:p14="http://schemas.microsoft.com/office/powerpoint/2010/main" val="395309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a:xfrm>
            <a:off x="457200" y="228600"/>
            <a:ext cx="8229600" cy="702418"/>
          </a:xfrm>
        </p:spPr>
        <p:txBody>
          <a:bodyPr>
            <a:normAutofit fontScale="90000"/>
          </a:bodyPr>
          <a:lstStyle/>
          <a:p>
            <a:r>
              <a:rPr lang="en-US" dirty="0"/>
              <a:t>Let’s Break it Down ADA 2025</a:t>
            </a:r>
          </a:p>
        </p:txBody>
      </p:sp>
      <p:pic>
        <p:nvPicPr>
          <p:cNvPr id="8" name="Picture 7">
            <a:extLst>
              <a:ext uri="{FF2B5EF4-FFF2-40B4-BE49-F238E27FC236}">
                <a16:creationId xmlns:a16="http://schemas.microsoft.com/office/drawing/2014/main" id="{82B212EA-86A0-92F0-0A30-D1666322280B}"/>
              </a:ext>
            </a:extLst>
          </p:cNvPr>
          <p:cNvPicPr>
            <a:picLocks noChangeAspect="1"/>
          </p:cNvPicPr>
          <p:nvPr/>
        </p:nvPicPr>
        <p:blipFill>
          <a:blip r:embed="rId3"/>
          <a:stretch>
            <a:fillRect/>
          </a:stretch>
        </p:blipFill>
        <p:spPr>
          <a:xfrm>
            <a:off x="1447800" y="5715000"/>
            <a:ext cx="2133887" cy="568049"/>
          </a:xfrm>
          <a:prstGeom prst="rect">
            <a:avLst/>
          </a:prstGeom>
        </p:spPr>
      </p:pic>
      <p:pic>
        <p:nvPicPr>
          <p:cNvPr id="6" name="Picture 5">
            <a:extLst>
              <a:ext uri="{FF2B5EF4-FFF2-40B4-BE49-F238E27FC236}">
                <a16:creationId xmlns:a16="http://schemas.microsoft.com/office/drawing/2014/main" id="{24F80C47-14E8-E0A4-D7EE-7BA40669301D}"/>
              </a:ext>
            </a:extLst>
          </p:cNvPr>
          <p:cNvPicPr>
            <a:picLocks noChangeAspect="1"/>
          </p:cNvPicPr>
          <p:nvPr/>
        </p:nvPicPr>
        <p:blipFill>
          <a:blip r:embed="rId4"/>
          <a:stretch>
            <a:fillRect/>
          </a:stretch>
        </p:blipFill>
        <p:spPr>
          <a:xfrm>
            <a:off x="350435" y="49297"/>
            <a:ext cx="8443130" cy="6808703"/>
          </a:xfrm>
          <a:prstGeom prst="rect">
            <a:avLst/>
          </a:prstGeom>
        </p:spPr>
      </p:pic>
      <p:sp>
        <p:nvSpPr>
          <p:cNvPr id="5" name="Oval 4">
            <a:extLst>
              <a:ext uri="{FF2B5EF4-FFF2-40B4-BE49-F238E27FC236}">
                <a16:creationId xmlns:a16="http://schemas.microsoft.com/office/drawing/2014/main" id="{E88072C2-B0DE-25A7-80AF-1F243A3609D9}"/>
              </a:ext>
            </a:extLst>
          </p:cNvPr>
          <p:cNvSpPr/>
          <p:nvPr/>
        </p:nvSpPr>
        <p:spPr>
          <a:xfrm>
            <a:off x="3810000" y="2919983"/>
            <a:ext cx="1966130" cy="1447801"/>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AF5FC69-F79B-AD4B-9179-55CE3E80B3C1}"/>
              </a:ext>
            </a:extLst>
          </p:cNvPr>
          <p:cNvSpPr txBox="1"/>
          <p:nvPr/>
        </p:nvSpPr>
        <p:spPr>
          <a:xfrm>
            <a:off x="3269065" y="4343400"/>
            <a:ext cx="2667000" cy="369332"/>
          </a:xfrm>
          <a:prstGeom prst="rect">
            <a:avLst/>
          </a:prstGeom>
          <a:solidFill>
            <a:schemeClr val="bg1"/>
          </a:solidFill>
        </p:spPr>
        <p:txBody>
          <a:bodyPr wrap="square">
            <a:spAutoFit/>
          </a:bodyPr>
          <a:lstStyle/>
          <a:p>
            <a:pPr eaLnBrk="1" hangingPunct="1">
              <a:spcBef>
                <a:spcPct val="0"/>
              </a:spcBef>
              <a:buFontTx/>
              <a:buNone/>
            </a:pPr>
            <a:r>
              <a:rPr lang="en-US" altLang="en-US" sz="900" dirty="0">
                <a:latin typeface="Helvetica" panose="020B0604020202020204" pitchFamily="34" charset="0"/>
              </a:rPr>
              <a:t>From: 9. Pharmacologic Approaches to Glycemic Treatment: Standards of Care in Diabetes—2026 </a:t>
            </a:r>
          </a:p>
        </p:txBody>
      </p:sp>
      <p:sp>
        <p:nvSpPr>
          <p:cNvPr id="3" name="Oval 2">
            <a:extLst>
              <a:ext uri="{FF2B5EF4-FFF2-40B4-BE49-F238E27FC236}">
                <a16:creationId xmlns:a16="http://schemas.microsoft.com/office/drawing/2014/main" id="{7A938270-35E8-87C2-42CF-0D6E6E631DFB}"/>
              </a:ext>
            </a:extLst>
          </p:cNvPr>
          <p:cNvSpPr/>
          <p:nvPr/>
        </p:nvSpPr>
        <p:spPr>
          <a:xfrm>
            <a:off x="5936065" y="533400"/>
            <a:ext cx="3109130" cy="4953000"/>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E1CCE5E-C400-737D-7590-6BCC49FF1A0B}"/>
              </a:ext>
            </a:extLst>
          </p:cNvPr>
          <p:cNvSpPr/>
          <p:nvPr/>
        </p:nvSpPr>
        <p:spPr>
          <a:xfrm>
            <a:off x="2286000" y="2743200"/>
            <a:ext cx="1524000" cy="1188159"/>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6318216-FBD7-0496-6B23-38D7A0BF4A33}"/>
              </a:ext>
            </a:extLst>
          </p:cNvPr>
          <p:cNvSpPr/>
          <p:nvPr/>
        </p:nvSpPr>
        <p:spPr>
          <a:xfrm>
            <a:off x="98805" y="1449330"/>
            <a:ext cx="1524000" cy="1188159"/>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51E9096-8E9E-6461-AD90-86DAD4656C0D}"/>
              </a:ext>
            </a:extLst>
          </p:cNvPr>
          <p:cNvSpPr/>
          <p:nvPr/>
        </p:nvSpPr>
        <p:spPr>
          <a:xfrm>
            <a:off x="457199" y="6064551"/>
            <a:ext cx="5105115" cy="793449"/>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375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style.rotation</p:attrName>
                                        </p:attrNameLst>
                                      </p:cBhvr>
                                      <p:tavLst>
                                        <p:tav tm="0">
                                          <p:val>
                                            <p:fltVal val="90"/>
                                          </p:val>
                                        </p:tav>
                                        <p:tav tm="100000">
                                          <p:val>
                                            <p:fltVal val="0"/>
                                          </p:val>
                                        </p:tav>
                                      </p:tavLst>
                                    </p:anim>
                                    <p:animEffect transition="in" filter="fade">
                                      <p:cBhvr>
                                        <p:cTn id="34" dur="1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000" fill="hold"/>
                                        <p:tgtEl>
                                          <p:spTgt spid="14"/>
                                        </p:tgtEl>
                                        <p:attrNameLst>
                                          <p:attrName>ppt_w</p:attrName>
                                        </p:attrNameLst>
                                      </p:cBhvr>
                                      <p:tavLst>
                                        <p:tav tm="0">
                                          <p:val>
                                            <p:fltVal val="0"/>
                                          </p:val>
                                        </p:tav>
                                        <p:tav tm="100000">
                                          <p:val>
                                            <p:strVal val="#ppt_w"/>
                                          </p:val>
                                        </p:tav>
                                      </p:tavLst>
                                    </p:anim>
                                    <p:anim calcmode="lin" valueType="num">
                                      <p:cBhvr>
                                        <p:cTn id="40" dur="1000" fill="hold"/>
                                        <p:tgtEl>
                                          <p:spTgt spid="14"/>
                                        </p:tgtEl>
                                        <p:attrNameLst>
                                          <p:attrName>ppt_h</p:attrName>
                                        </p:attrNameLst>
                                      </p:cBhvr>
                                      <p:tavLst>
                                        <p:tav tm="0">
                                          <p:val>
                                            <p:fltVal val="0"/>
                                          </p:val>
                                        </p:tav>
                                        <p:tav tm="100000">
                                          <p:val>
                                            <p:strVal val="#ppt_h"/>
                                          </p:val>
                                        </p:tav>
                                      </p:tavLst>
                                    </p:anim>
                                    <p:anim calcmode="lin" valueType="num">
                                      <p:cBhvr>
                                        <p:cTn id="41" dur="1000" fill="hold"/>
                                        <p:tgtEl>
                                          <p:spTgt spid="14"/>
                                        </p:tgtEl>
                                        <p:attrNameLst>
                                          <p:attrName>style.rotation</p:attrName>
                                        </p:attrNameLst>
                                      </p:cBhvr>
                                      <p:tavLst>
                                        <p:tav tm="0">
                                          <p:val>
                                            <p:fltVal val="90"/>
                                          </p:val>
                                        </p:tav>
                                        <p:tav tm="100000">
                                          <p:val>
                                            <p:fltVal val="0"/>
                                          </p:val>
                                        </p:tav>
                                      </p:tavLst>
                                    </p:anim>
                                    <p:animEffect transition="in" filter="fade">
                                      <p:cBhvr>
                                        <p:cTn id="4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11" grpId="0" animBg="1"/>
      <p:bldP spid="13" grpId="0" animBg="1"/>
      <p:bldP spid="14" grpId="0" animBg="1"/>
    </p:bldLst>
  </p:timing>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a:extLst>
              <a:ext uri="{FF2B5EF4-FFF2-40B4-BE49-F238E27FC236}">
                <a16:creationId xmlns:a16="http://schemas.microsoft.com/office/drawing/2014/main" id="{16E83291-B131-4A6F-A80E-0C98CF8CA3E9}"/>
              </a:ext>
            </a:extLst>
          </p:cNvPr>
          <p:cNvSpPr>
            <a:spLocks noGrp="1" noChangeArrowheads="1"/>
          </p:cNvSpPr>
          <p:nvPr>
            <p:ph type="title"/>
          </p:nvPr>
        </p:nvSpPr>
        <p:spPr>
          <a:xfrm>
            <a:off x="214286" y="182971"/>
            <a:ext cx="8305800" cy="914400"/>
          </a:xfrm>
        </p:spPr>
        <p:txBody>
          <a:bodyPr>
            <a:normAutofit/>
          </a:bodyPr>
          <a:lstStyle/>
          <a:p>
            <a:pPr eaLnBrk="1" hangingPunct="1"/>
            <a:r>
              <a:rPr lang="en-US" altLang="en-US" sz="3600" dirty="0"/>
              <a:t>Discuss Weight Loss Goals</a:t>
            </a:r>
            <a:r>
              <a:rPr lang="en-US" altLang="en-US" dirty="0"/>
              <a:t>	</a:t>
            </a:r>
          </a:p>
        </p:txBody>
      </p:sp>
      <p:sp>
        <p:nvSpPr>
          <p:cNvPr id="3" name="Content Placeholder 2">
            <a:extLst>
              <a:ext uri="{FF2B5EF4-FFF2-40B4-BE49-F238E27FC236}">
                <a16:creationId xmlns:a16="http://schemas.microsoft.com/office/drawing/2014/main" id="{82336AD5-1B3D-44BF-B359-DE75658CBB40}"/>
              </a:ext>
            </a:extLst>
          </p:cNvPr>
          <p:cNvSpPr>
            <a:spLocks noGrp="1"/>
          </p:cNvSpPr>
          <p:nvPr>
            <p:ph sz="quarter" idx="1"/>
          </p:nvPr>
        </p:nvSpPr>
        <p:spPr>
          <a:xfrm>
            <a:off x="199046" y="1267760"/>
            <a:ext cx="4144354" cy="5590240"/>
          </a:xfrm>
        </p:spPr>
        <p:txBody>
          <a:bodyPr>
            <a:normAutofit fontScale="85000" lnSpcReduction="20000"/>
          </a:bodyPr>
          <a:lstStyle/>
          <a:p>
            <a:pPr marL="247107" indent="-247107" eaLnBrk="1" fontAlgn="auto" hangingPunct="1">
              <a:spcAft>
                <a:spcPts val="0"/>
              </a:spcAft>
              <a:buFont typeface="Wingdings 3"/>
              <a:buChar char=""/>
              <a:defRPr/>
            </a:pPr>
            <a:r>
              <a:rPr lang="en-US" sz="2800" b="1" dirty="0"/>
              <a:t>These meds associated with weight loss:</a:t>
            </a:r>
          </a:p>
          <a:p>
            <a:pPr marL="494215" lvl="1" indent="-247107" eaLnBrk="1" fontAlgn="auto" hangingPunct="1">
              <a:spcAft>
                <a:spcPts val="0"/>
              </a:spcAft>
              <a:buFont typeface="Wingdings 3"/>
              <a:buChar char=""/>
              <a:defRPr/>
            </a:pPr>
            <a:r>
              <a:rPr lang="en-US" sz="3100" dirty="0"/>
              <a:t>GLP-1 RA and GLP/GIP agonists  </a:t>
            </a:r>
          </a:p>
          <a:p>
            <a:pPr marL="494215" lvl="1" indent="-247107" eaLnBrk="1" fontAlgn="auto" hangingPunct="1">
              <a:spcAft>
                <a:spcPts val="0"/>
              </a:spcAft>
              <a:buFont typeface="Wingdings 3"/>
              <a:buChar char=""/>
              <a:defRPr/>
            </a:pPr>
            <a:r>
              <a:rPr lang="en-US" sz="3100" dirty="0"/>
              <a:t>SGLT-2 Inhibitors </a:t>
            </a:r>
          </a:p>
          <a:p>
            <a:pPr marL="247108" lvl="1" indent="0" eaLnBrk="1" fontAlgn="auto" hangingPunct="1">
              <a:spcAft>
                <a:spcPts val="0"/>
              </a:spcAft>
              <a:buNone/>
              <a:defRPr/>
            </a:pPr>
            <a:endParaRPr lang="en-US" sz="2400" dirty="0"/>
          </a:p>
          <a:p>
            <a:pPr marL="247107" indent="-247107" eaLnBrk="1" fontAlgn="auto" hangingPunct="1">
              <a:spcAft>
                <a:spcPts val="0"/>
              </a:spcAft>
              <a:buFont typeface="Wingdings 3"/>
              <a:buChar char=""/>
              <a:defRPr/>
            </a:pPr>
            <a:r>
              <a:rPr lang="en-US" sz="2800" b="1" dirty="0"/>
              <a:t>These meds are weight neutral:</a:t>
            </a:r>
          </a:p>
          <a:p>
            <a:pPr marL="494215" lvl="1" indent="-247107" eaLnBrk="1" fontAlgn="auto" hangingPunct="1">
              <a:spcAft>
                <a:spcPts val="0"/>
              </a:spcAft>
              <a:buFont typeface="Wingdings 3"/>
              <a:buChar char=""/>
              <a:defRPr/>
            </a:pPr>
            <a:r>
              <a:rPr lang="en-US" sz="2600" dirty="0"/>
              <a:t>Metformin</a:t>
            </a:r>
          </a:p>
          <a:p>
            <a:pPr marL="494215" lvl="1" indent="-247107" eaLnBrk="1" fontAlgn="auto" hangingPunct="1">
              <a:spcAft>
                <a:spcPts val="0"/>
              </a:spcAft>
              <a:buFont typeface="Wingdings 3"/>
              <a:buChar char=""/>
              <a:defRPr/>
            </a:pPr>
            <a:r>
              <a:rPr lang="en-US" sz="2600" dirty="0"/>
              <a:t>DPP-4 Inhibitors</a:t>
            </a:r>
          </a:p>
          <a:p>
            <a:pPr marL="247108" lvl="1" indent="0" eaLnBrk="1" fontAlgn="auto" hangingPunct="1">
              <a:spcAft>
                <a:spcPts val="0"/>
              </a:spcAft>
              <a:buNone/>
              <a:defRPr/>
            </a:pPr>
            <a:endParaRPr lang="en-US" sz="2600" dirty="0"/>
          </a:p>
          <a:p>
            <a:pPr marL="247107" indent="-247107">
              <a:defRPr/>
            </a:pPr>
            <a:r>
              <a:rPr lang="en-US" sz="2800" b="1" dirty="0"/>
              <a:t>These meds can cause </a:t>
            </a:r>
            <a:r>
              <a:rPr lang="en-US" sz="2800" b="1" dirty="0" err="1"/>
              <a:t>wt</a:t>
            </a:r>
            <a:r>
              <a:rPr lang="en-US" sz="2800" b="1" dirty="0"/>
              <a:t> gain:</a:t>
            </a:r>
          </a:p>
          <a:p>
            <a:pPr marL="494215" lvl="1" indent="-247107">
              <a:defRPr/>
            </a:pPr>
            <a:r>
              <a:rPr lang="en-US" sz="2600" dirty="0"/>
              <a:t>Sulfonylureas</a:t>
            </a:r>
          </a:p>
          <a:p>
            <a:pPr marL="494215" lvl="1" indent="-247107">
              <a:defRPr/>
            </a:pPr>
            <a:r>
              <a:rPr lang="en-US" sz="2600" dirty="0"/>
              <a:t>Insulin</a:t>
            </a:r>
          </a:p>
          <a:p>
            <a:pPr marL="494215" lvl="1" indent="-247107">
              <a:defRPr/>
            </a:pPr>
            <a:r>
              <a:rPr lang="en-US" sz="2600" dirty="0"/>
              <a:t>Pioglitazone</a:t>
            </a:r>
          </a:p>
          <a:p>
            <a:pPr marL="494215" lvl="1" indent="-247107" eaLnBrk="1" fontAlgn="auto" hangingPunct="1">
              <a:spcAft>
                <a:spcPts val="0"/>
              </a:spcAft>
              <a:buFont typeface="Wingdings 3"/>
              <a:buChar char=""/>
              <a:defRPr/>
            </a:pPr>
            <a:endParaRPr lang="en-US" sz="2400" dirty="0"/>
          </a:p>
          <a:p>
            <a:pPr marL="494215" lvl="1" indent="-247107" eaLnBrk="1" fontAlgn="auto" hangingPunct="1">
              <a:spcAft>
                <a:spcPts val="0"/>
              </a:spcAft>
              <a:buFont typeface="Wingdings 3"/>
              <a:buChar char=""/>
              <a:defRPr/>
            </a:pPr>
            <a:endParaRPr lang="en-US" dirty="0"/>
          </a:p>
          <a:p>
            <a:pPr marL="247108" lvl="1" indent="0" eaLnBrk="1" fontAlgn="auto" hangingPunct="1">
              <a:spcAft>
                <a:spcPts val="0"/>
              </a:spcAft>
              <a:buNone/>
              <a:defRPr/>
            </a:pPr>
            <a:endParaRPr lang="en-US" dirty="0"/>
          </a:p>
        </p:txBody>
      </p:sp>
      <p:pic>
        <p:nvPicPr>
          <p:cNvPr id="132100" name="Picture 4">
            <a:extLst>
              <a:ext uri="{FF2B5EF4-FFF2-40B4-BE49-F238E27FC236}">
                <a16:creationId xmlns:a16="http://schemas.microsoft.com/office/drawing/2014/main" id="{754BDD2C-DC87-4912-A8DF-1C0E2E5E3F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5354" y="5332375"/>
            <a:ext cx="209417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4B22C2C-E16B-CDCF-C05D-A5B3AB471B6A}"/>
              </a:ext>
            </a:extLst>
          </p:cNvPr>
          <p:cNvPicPr>
            <a:picLocks noChangeAspect="1"/>
          </p:cNvPicPr>
          <p:nvPr/>
        </p:nvPicPr>
        <p:blipFill>
          <a:blip r:embed="rId6"/>
          <a:stretch>
            <a:fillRect/>
          </a:stretch>
        </p:blipFill>
        <p:spPr>
          <a:xfrm>
            <a:off x="5538647" y="860538"/>
            <a:ext cx="3458555" cy="5752205"/>
          </a:xfrm>
          <a:prstGeom prst="rect">
            <a:avLst/>
          </a:prstGeom>
        </p:spPr>
      </p:pic>
      <p:sp>
        <p:nvSpPr>
          <p:cNvPr id="2" name="Oval 1">
            <a:extLst>
              <a:ext uri="{FF2B5EF4-FFF2-40B4-BE49-F238E27FC236}">
                <a16:creationId xmlns:a16="http://schemas.microsoft.com/office/drawing/2014/main" id="{6F7E4CF3-C8F9-969F-AA99-A44538B042FD}"/>
              </a:ext>
            </a:extLst>
          </p:cNvPr>
          <p:cNvSpPr/>
          <p:nvPr/>
        </p:nvSpPr>
        <p:spPr>
          <a:xfrm>
            <a:off x="5508687" y="1171146"/>
            <a:ext cx="1315110" cy="4529121"/>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7337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extLst>
    <p:ext uri="{6950BFC3-D8DA-4A85-94F7-54DA5524770B}">
      <p188:commentRel xmlns:p188="http://schemas.microsoft.com/office/powerpoint/2018/8/main" r:id="rId4"/>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GLP-1 /GIPs Approved for Weight Loss</a:t>
            </a:r>
          </a:p>
        </p:txBody>
      </p:sp>
      <p:sp>
        <p:nvSpPr>
          <p:cNvPr id="3" name="Content Placeholder 2"/>
          <p:cNvSpPr>
            <a:spLocks noGrp="1"/>
          </p:cNvSpPr>
          <p:nvPr>
            <p:ph sz="quarter" idx="1"/>
          </p:nvPr>
        </p:nvSpPr>
        <p:spPr>
          <a:xfrm>
            <a:off x="457200" y="1219200"/>
            <a:ext cx="4041648" cy="5562600"/>
          </a:xfrm>
        </p:spPr>
        <p:txBody>
          <a:bodyPr>
            <a:normAutofit fontScale="92500" lnSpcReduction="10000"/>
          </a:bodyPr>
          <a:lstStyle/>
          <a:p>
            <a:pPr>
              <a:lnSpc>
                <a:spcPct val="120000"/>
              </a:lnSpc>
            </a:pPr>
            <a:r>
              <a:rPr lang="en-US" sz="3100" dirty="0"/>
              <a:t>Liraglutide:    </a:t>
            </a:r>
          </a:p>
          <a:p>
            <a:pPr lvl="1">
              <a:lnSpc>
                <a:spcPct val="120000"/>
              </a:lnSpc>
            </a:pPr>
            <a:r>
              <a:rPr lang="en-US" sz="2400" dirty="0"/>
              <a:t>Victoza 1.8 mg (diabetes)</a:t>
            </a:r>
          </a:p>
          <a:p>
            <a:pPr lvl="1">
              <a:lnSpc>
                <a:spcPct val="120000"/>
              </a:lnSpc>
            </a:pPr>
            <a:r>
              <a:rPr lang="en-US" sz="2400" dirty="0" err="1"/>
              <a:t>Saxenda</a:t>
            </a:r>
            <a:r>
              <a:rPr lang="en-US" sz="2400" dirty="0"/>
              <a:t> 3 mg (</a:t>
            </a:r>
            <a:r>
              <a:rPr lang="en-US" sz="2400" dirty="0" err="1"/>
              <a:t>wt</a:t>
            </a:r>
            <a:r>
              <a:rPr lang="en-US" sz="2400" dirty="0"/>
              <a:t> loss) </a:t>
            </a:r>
          </a:p>
          <a:p>
            <a:pPr lvl="1">
              <a:lnSpc>
                <a:spcPct val="120000"/>
              </a:lnSpc>
            </a:pPr>
            <a:r>
              <a:rPr lang="en-US" sz="2400" dirty="0">
                <a:solidFill>
                  <a:srgbClr val="0070C0"/>
                </a:solidFill>
              </a:rPr>
              <a:t>6% </a:t>
            </a:r>
            <a:r>
              <a:rPr lang="en-US" sz="2400" dirty="0" err="1">
                <a:solidFill>
                  <a:srgbClr val="0070C0"/>
                </a:solidFill>
              </a:rPr>
              <a:t>wt</a:t>
            </a:r>
            <a:r>
              <a:rPr lang="en-US" sz="2400" dirty="0">
                <a:solidFill>
                  <a:srgbClr val="0070C0"/>
                </a:solidFill>
              </a:rPr>
              <a:t> loss</a:t>
            </a:r>
          </a:p>
          <a:p>
            <a:pPr lvl="1">
              <a:lnSpc>
                <a:spcPct val="120000"/>
              </a:lnSpc>
            </a:pPr>
            <a:endParaRPr lang="en-US" sz="2400" dirty="0">
              <a:solidFill>
                <a:srgbClr val="0070C0"/>
              </a:solidFill>
            </a:endParaRPr>
          </a:p>
          <a:p>
            <a:pPr lvl="1">
              <a:lnSpc>
                <a:spcPct val="120000"/>
              </a:lnSpc>
            </a:pPr>
            <a:r>
              <a:rPr lang="en-US" sz="3100" dirty="0"/>
              <a:t>Semaglutide:</a:t>
            </a:r>
          </a:p>
          <a:p>
            <a:pPr lvl="1">
              <a:lnSpc>
                <a:spcPct val="120000"/>
              </a:lnSpc>
            </a:pPr>
            <a:r>
              <a:rPr lang="en-US" sz="2400" dirty="0"/>
              <a:t>Ozempic 2mg (diabetes)</a:t>
            </a:r>
          </a:p>
          <a:p>
            <a:pPr lvl="1">
              <a:lnSpc>
                <a:spcPct val="120000"/>
              </a:lnSpc>
            </a:pPr>
            <a:r>
              <a:rPr lang="en-US" sz="2600" dirty="0"/>
              <a:t>Wegovy 2.4mg </a:t>
            </a:r>
            <a:r>
              <a:rPr lang="en-US" dirty="0"/>
              <a:t>(</a:t>
            </a:r>
            <a:r>
              <a:rPr lang="en-US" dirty="0" err="1"/>
              <a:t>wt</a:t>
            </a:r>
            <a:r>
              <a:rPr lang="en-US" dirty="0"/>
              <a:t> loss)</a:t>
            </a:r>
          </a:p>
          <a:p>
            <a:pPr lvl="1">
              <a:lnSpc>
                <a:spcPct val="120000"/>
              </a:lnSpc>
            </a:pPr>
            <a:r>
              <a:rPr lang="en-US" sz="2800" dirty="0">
                <a:solidFill>
                  <a:srgbClr val="0070C0"/>
                </a:solidFill>
              </a:rPr>
              <a:t>9.6% </a:t>
            </a:r>
            <a:r>
              <a:rPr lang="en-US" sz="2800" dirty="0" err="1">
                <a:solidFill>
                  <a:srgbClr val="0070C0"/>
                </a:solidFill>
              </a:rPr>
              <a:t>wt</a:t>
            </a:r>
            <a:r>
              <a:rPr lang="en-US" sz="2800" dirty="0">
                <a:solidFill>
                  <a:srgbClr val="0070C0"/>
                </a:solidFill>
              </a:rPr>
              <a:t> loss</a:t>
            </a:r>
            <a:endParaRPr lang="en-US" sz="2600" dirty="0"/>
          </a:p>
        </p:txBody>
      </p:sp>
      <p:sp>
        <p:nvSpPr>
          <p:cNvPr id="5" name="Content Placeholder 4">
            <a:extLst>
              <a:ext uri="{FF2B5EF4-FFF2-40B4-BE49-F238E27FC236}">
                <a16:creationId xmlns:a16="http://schemas.microsoft.com/office/drawing/2014/main" id="{1F62B812-F949-7973-7B17-845A842EDDD1}"/>
              </a:ext>
            </a:extLst>
          </p:cNvPr>
          <p:cNvSpPr>
            <a:spLocks noGrp="1"/>
          </p:cNvSpPr>
          <p:nvPr>
            <p:ph sz="quarter" idx="2"/>
          </p:nvPr>
        </p:nvSpPr>
        <p:spPr>
          <a:xfrm>
            <a:off x="4722694" y="1244591"/>
            <a:ext cx="4116506" cy="4937760"/>
          </a:xfrm>
        </p:spPr>
        <p:txBody>
          <a:bodyPr>
            <a:normAutofit fontScale="92500" lnSpcReduction="10000"/>
          </a:bodyPr>
          <a:lstStyle/>
          <a:p>
            <a:pPr>
              <a:lnSpc>
                <a:spcPct val="120000"/>
              </a:lnSpc>
            </a:pPr>
            <a:r>
              <a:rPr lang="en-US" sz="2800" dirty="0" err="1"/>
              <a:t>Tirzepatide</a:t>
            </a:r>
            <a:endParaRPr lang="en-US" sz="2800" dirty="0"/>
          </a:p>
          <a:p>
            <a:pPr lvl="1">
              <a:lnSpc>
                <a:spcPct val="120000"/>
              </a:lnSpc>
            </a:pPr>
            <a:r>
              <a:rPr lang="en-US" sz="2400" dirty="0"/>
              <a:t>Mounjaro 15mg (diabetes)</a:t>
            </a:r>
          </a:p>
          <a:p>
            <a:pPr lvl="1">
              <a:lnSpc>
                <a:spcPct val="120000"/>
              </a:lnSpc>
            </a:pPr>
            <a:r>
              <a:rPr lang="en-US" sz="2400" dirty="0" err="1"/>
              <a:t>Zepbound</a:t>
            </a:r>
            <a:r>
              <a:rPr lang="en-US" sz="2400" dirty="0"/>
              <a:t> (</a:t>
            </a:r>
            <a:r>
              <a:rPr lang="en-US" sz="2400" dirty="0" err="1"/>
              <a:t>wt</a:t>
            </a:r>
            <a:r>
              <a:rPr lang="en-US" sz="2400" dirty="0"/>
              <a:t> loss) </a:t>
            </a:r>
          </a:p>
          <a:p>
            <a:pPr lvl="1">
              <a:lnSpc>
                <a:spcPct val="120000"/>
              </a:lnSpc>
            </a:pPr>
            <a:r>
              <a:rPr lang="en-US" sz="2400" dirty="0">
                <a:solidFill>
                  <a:srgbClr val="0070C0"/>
                </a:solidFill>
              </a:rPr>
              <a:t>14.7% </a:t>
            </a:r>
            <a:r>
              <a:rPr lang="en-US" sz="2400" dirty="0" err="1">
                <a:solidFill>
                  <a:srgbClr val="0070C0"/>
                </a:solidFill>
              </a:rPr>
              <a:t>wt</a:t>
            </a:r>
            <a:r>
              <a:rPr lang="en-US" sz="2400" dirty="0">
                <a:solidFill>
                  <a:srgbClr val="0070C0"/>
                </a:solidFill>
              </a:rPr>
              <a:t> loss</a:t>
            </a:r>
          </a:p>
          <a:p>
            <a:pPr marL="205740" lvl="1" indent="0">
              <a:lnSpc>
                <a:spcPct val="120000"/>
              </a:lnSpc>
              <a:buNone/>
            </a:pPr>
            <a:br>
              <a:rPr lang="en-US" sz="2800" dirty="0">
                <a:solidFill>
                  <a:srgbClr val="0070C0"/>
                </a:solidFill>
              </a:rPr>
            </a:br>
            <a:r>
              <a:rPr lang="en-US" sz="2800" b="1" dirty="0"/>
              <a:t>All 3 Approved for use in adults with a:</a:t>
            </a:r>
          </a:p>
          <a:p>
            <a:pPr lvl="1">
              <a:lnSpc>
                <a:spcPct val="120000"/>
              </a:lnSpc>
            </a:pPr>
            <a:r>
              <a:rPr lang="en-US" sz="2400" dirty="0"/>
              <a:t>BMI of ≥ 30 or </a:t>
            </a:r>
          </a:p>
          <a:p>
            <a:pPr lvl="1">
              <a:lnSpc>
                <a:spcPct val="120000"/>
              </a:lnSpc>
            </a:pPr>
            <a:r>
              <a:rPr lang="en-US" sz="2400" dirty="0"/>
              <a:t>BMI of ≥ 27 or greater who have hypertension, type 2 diabetes, or dyslipidemia</a:t>
            </a:r>
            <a:r>
              <a:rPr lang="en-US" dirty="0"/>
              <a:t>.</a:t>
            </a:r>
          </a:p>
          <a:p>
            <a:endParaRPr lang="en-US" dirty="0"/>
          </a:p>
        </p:txBody>
      </p:sp>
      <mc:AlternateContent xmlns:mc="http://schemas.openxmlformats.org/markup-compatibility/2006" xmlns:p14="http://schemas.microsoft.com/office/powerpoint/2010/main" xmlns:aink="http://schemas.microsoft.com/office/drawing/2016/ink">
        <mc:Choice Requires="p14 aink">
          <p:contentPart p14:bwMode="auto" r:id="rId5">
            <p14:nvContentPartPr>
              <p14:cNvPr id="8" name="Ink 7">
                <a:extLst>
                  <a:ext uri="{FF2B5EF4-FFF2-40B4-BE49-F238E27FC236}">
                    <a16:creationId xmlns:a16="http://schemas.microsoft.com/office/drawing/2014/main" id="{29CE5E04-6C65-9D14-7144-06C6AD146444}"/>
                  </a:ext>
                </a:extLst>
              </p14:cNvPr>
              <p14:cNvContentPartPr/>
              <p14:nvPr/>
            </p14:nvContentPartPr>
            <p14:xfrm>
              <a:off x="4953000" y="3276600"/>
              <a:ext cx="3281760" cy="102600"/>
            </p14:xfrm>
          </p:contentPart>
        </mc:Choice>
        <mc:Fallback xmlns="">
          <p:pic>
            <p:nvPicPr>
              <p:cNvPr id="8" name="Ink 7">
                <a:extLst>
                  <a:ext uri="{FF2B5EF4-FFF2-40B4-BE49-F238E27FC236}">
                    <a16:creationId xmlns:a16="http://schemas.microsoft.com/office/drawing/2014/main" id="{29CE5E04-6C65-9D14-7144-06C6AD146444}"/>
                  </a:ext>
                </a:extLst>
              </p:cNvPr>
              <p:cNvPicPr/>
              <p:nvPr/>
            </p:nvPicPr>
            <p:blipFill>
              <a:blip r:embed="rId6"/>
              <a:stretch>
                <a:fillRect/>
              </a:stretch>
            </p:blipFill>
            <p:spPr>
              <a:xfrm>
                <a:off x="4944000" y="3267960"/>
                <a:ext cx="3299400" cy="120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9" name="Ink 8">
                <a:extLst>
                  <a:ext uri="{FF2B5EF4-FFF2-40B4-BE49-F238E27FC236}">
                    <a16:creationId xmlns:a16="http://schemas.microsoft.com/office/drawing/2014/main" id="{06B5DBF8-378F-F066-4B26-FE054DF7DEDE}"/>
                  </a:ext>
                </a:extLst>
              </p14:cNvPr>
              <p14:cNvContentPartPr/>
              <p14:nvPr/>
            </p14:nvContentPartPr>
            <p14:xfrm>
              <a:off x="6190488" y="6583536"/>
              <a:ext cx="360" cy="360"/>
            </p14:xfrm>
          </p:contentPart>
        </mc:Choice>
        <mc:Fallback xmlns="">
          <p:pic>
            <p:nvPicPr>
              <p:cNvPr id="9" name="Ink 8">
                <a:extLst>
                  <a:ext uri="{FF2B5EF4-FFF2-40B4-BE49-F238E27FC236}">
                    <a16:creationId xmlns:a16="http://schemas.microsoft.com/office/drawing/2014/main" id="{06B5DBF8-378F-F066-4B26-FE054DF7DEDE}"/>
                  </a:ext>
                </a:extLst>
              </p:cNvPr>
              <p:cNvPicPr/>
              <p:nvPr/>
            </p:nvPicPr>
            <p:blipFill>
              <a:blip r:embed="rId8"/>
              <a:stretch>
                <a:fillRect/>
              </a:stretch>
            </p:blipFill>
            <p:spPr>
              <a:xfrm>
                <a:off x="6181488" y="6574536"/>
                <a:ext cx="18000" cy="18000"/>
              </a:xfrm>
              <a:prstGeom prst="rect">
                <a:avLst/>
              </a:prstGeom>
            </p:spPr>
          </p:pic>
        </mc:Fallback>
      </mc:AlternateContent>
    </p:spTree>
    <p:custDataLst>
      <p:tags r:id="rId1"/>
    </p:custDataLst>
    <p:extLst>
      <p:ext uri="{BB962C8B-B14F-4D97-AF65-F5344CB8AC3E}">
        <p14:creationId xmlns:p14="http://schemas.microsoft.com/office/powerpoint/2010/main" val="241305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Poll </a:t>
            </a:r>
            <a:r>
              <a:rPr lang="en-US" sz="4800" dirty="0"/>
              <a:t>1</a:t>
            </a:r>
          </a:p>
        </p:txBody>
      </p:sp>
      <p:sp>
        <p:nvSpPr>
          <p:cNvPr id="3" name="Content Placeholder 2"/>
          <p:cNvSpPr>
            <a:spLocks noGrp="1"/>
          </p:cNvSpPr>
          <p:nvPr>
            <p:ph sz="quarter" idx="1"/>
          </p:nvPr>
        </p:nvSpPr>
        <p:spPr>
          <a:xfrm>
            <a:off x="457200" y="1295400"/>
            <a:ext cx="8001000" cy="5257800"/>
          </a:xfrm>
        </p:spPr>
        <p:txBody>
          <a:bodyPr>
            <a:normAutofit fontScale="92500" lnSpcReduction="10000"/>
          </a:bodyPr>
          <a:lstStyle/>
          <a:p>
            <a:pPr marL="0" indent="0">
              <a:lnSpc>
                <a:spcPct val="110000"/>
              </a:lnSpc>
              <a:buNone/>
            </a:pPr>
            <a:r>
              <a:rPr lang="en-US" sz="3600" dirty="0"/>
              <a:t>RT is on max dose of metformin and is started on </a:t>
            </a:r>
            <a:r>
              <a:rPr lang="en-US" sz="3600" dirty="0" err="1"/>
              <a:t>tirzepatide</a:t>
            </a:r>
            <a:r>
              <a:rPr lang="en-US" sz="3600" dirty="0"/>
              <a:t> to help with BMI of 39 and decrease CV risk. What outcomes can KR expect at highest dose?</a:t>
            </a:r>
          </a:p>
          <a:p>
            <a:pPr marL="385763" indent="-385763">
              <a:lnSpc>
                <a:spcPct val="110000"/>
              </a:lnSpc>
              <a:buFont typeface="+mj-lt"/>
              <a:buAutoNum type="alphaLcPeriod"/>
            </a:pPr>
            <a:r>
              <a:rPr lang="en-US" sz="3600" dirty="0"/>
              <a:t>A1C drop of 3-4%, </a:t>
            </a:r>
            <a:r>
              <a:rPr lang="en-US" sz="3600" dirty="0" err="1"/>
              <a:t>Wt</a:t>
            </a:r>
            <a:r>
              <a:rPr lang="en-US" sz="3600" dirty="0"/>
              <a:t> loss of 3-5kg</a:t>
            </a:r>
          </a:p>
          <a:p>
            <a:pPr marL="385763" indent="-385763">
              <a:lnSpc>
                <a:spcPct val="110000"/>
              </a:lnSpc>
              <a:buFont typeface="+mj-lt"/>
              <a:buAutoNum type="alphaLcPeriod"/>
            </a:pPr>
            <a:r>
              <a:rPr lang="en-US" sz="3600" dirty="0"/>
              <a:t>Increased risk of UTI, A1C drop of 1-2% </a:t>
            </a:r>
          </a:p>
          <a:p>
            <a:pPr marL="385763" indent="-385763">
              <a:lnSpc>
                <a:spcPct val="110000"/>
              </a:lnSpc>
              <a:buFont typeface="+mj-lt"/>
              <a:buAutoNum type="alphaLcPeriod"/>
            </a:pPr>
            <a:r>
              <a:rPr lang="en-US" sz="3600" dirty="0"/>
              <a:t>Potential for ~10% body </a:t>
            </a:r>
            <a:r>
              <a:rPr lang="en-US" sz="3600" dirty="0" err="1"/>
              <a:t>wt</a:t>
            </a:r>
            <a:r>
              <a:rPr lang="en-US" sz="3600" dirty="0"/>
              <a:t> loss</a:t>
            </a:r>
          </a:p>
          <a:p>
            <a:pPr marL="385763" indent="-385763">
              <a:lnSpc>
                <a:spcPct val="110000"/>
              </a:lnSpc>
              <a:buFont typeface="+mj-lt"/>
              <a:buAutoNum type="alphaLcPeriod"/>
            </a:pPr>
            <a:r>
              <a:rPr lang="en-US" sz="3600" dirty="0"/>
              <a:t>Doubles risk of pancreatic cancer</a:t>
            </a:r>
            <a:br>
              <a:rPr lang="en-US" sz="3600" dirty="0"/>
            </a:br>
            <a:endParaRPr lang="en-US" sz="3600" dirty="0"/>
          </a:p>
          <a:p>
            <a:pPr marL="385763" indent="-385763">
              <a:buFont typeface="+mj-lt"/>
              <a:buAutoNum type="alphaLcPeriod"/>
            </a:pPr>
            <a:endParaRPr lang="en-US" dirty="0"/>
          </a:p>
          <a:p>
            <a:pPr marL="0" indent="0">
              <a:buNone/>
            </a:pPr>
            <a:endParaRPr lang="en-US" dirty="0"/>
          </a:p>
          <a:p>
            <a:endParaRPr lang="en-US" dirty="0"/>
          </a:p>
        </p:txBody>
      </p:sp>
      <p:sp>
        <p:nvSpPr>
          <p:cNvPr id="5" name="Oval 4">
            <a:extLst>
              <a:ext uri="{FF2B5EF4-FFF2-40B4-BE49-F238E27FC236}">
                <a16:creationId xmlns:a16="http://schemas.microsoft.com/office/drawing/2014/main" id="{4C1F43CE-F320-4966-99E0-D2F91AFA640E}"/>
              </a:ext>
            </a:extLst>
          </p:cNvPr>
          <p:cNvSpPr/>
          <p:nvPr/>
        </p:nvSpPr>
        <p:spPr>
          <a:xfrm>
            <a:off x="433038" y="4419600"/>
            <a:ext cx="7186961" cy="6858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pic>
        <p:nvPicPr>
          <p:cNvPr id="6" name="Picture 5">
            <a:extLst>
              <a:ext uri="{FF2B5EF4-FFF2-40B4-BE49-F238E27FC236}">
                <a16:creationId xmlns:a16="http://schemas.microsoft.com/office/drawing/2014/main" id="{5E28F6D8-C0ED-3DA4-1BE0-DB7827EA9433}"/>
              </a:ext>
            </a:extLst>
          </p:cNvPr>
          <p:cNvPicPr>
            <a:picLocks noChangeAspect="1"/>
          </p:cNvPicPr>
          <p:nvPr/>
        </p:nvPicPr>
        <p:blipFill>
          <a:blip r:embed="rId3"/>
          <a:stretch>
            <a:fillRect/>
          </a:stretch>
        </p:blipFill>
        <p:spPr>
          <a:xfrm>
            <a:off x="7848600" y="2824120"/>
            <a:ext cx="1202473" cy="1085053"/>
          </a:xfrm>
          <a:prstGeom prst="rect">
            <a:avLst/>
          </a:prstGeom>
        </p:spPr>
      </p:pic>
    </p:spTree>
    <p:custDataLst>
      <p:tags r:id="rId1"/>
    </p:custDataLst>
    <p:extLst>
      <p:ext uri="{BB962C8B-B14F-4D97-AF65-F5344CB8AC3E}">
        <p14:creationId xmlns:p14="http://schemas.microsoft.com/office/powerpoint/2010/main" val="60054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4BE1C-F780-44E3-A1A5-2D3913B06756}"/>
              </a:ext>
            </a:extLst>
          </p:cNvPr>
          <p:cNvSpPr>
            <a:spLocks noGrp="1"/>
          </p:cNvSpPr>
          <p:nvPr>
            <p:ph type="title"/>
          </p:nvPr>
        </p:nvSpPr>
        <p:spPr>
          <a:xfrm>
            <a:off x="452204" y="376885"/>
            <a:ext cx="8229600" cy="914400"/>
          </a:xfrm>
        </p:spPr>
        <p:txBody>
          <a:bodyPr>
            <a:normAutofit/>
          </a:bodyPr>
          <a:lstStyle/>
          <a:p>
            <a:r>
              <a:rPr lang="en-US" dirty="0"/>
              <a:t>ADA Standards of Care</a:t>
            </a:r>
          </a:p>
        </p:txBody>
      </p:sp>
      <p:sp>
        <p:nvSpPr>
          <p:cNvPr id="4" name="TextBox 3">
            <a:extLst>
              <a:ext uri="{FF2B5EF4-FFF2-40B4-BE49-F238E27FC236}">
                <a16:creationId xmlns:a16="http://schemas.microsoft.com/office/drawing/2014/main" id="{170AC290-581B-637E-BCFF-046E0645B74F}"/>
              </a:ext>
            </a:extLst>
          </p:cNvPr>
          <p:cNvSpPr txBox="1"/>
          <p:nvPr/>
        </p:nvSpPr>
        <p:spPr>
          <a:xfrm>
            <a:off x="4174577" y="2209800"/>
            <a:ext cx="4740823" cy="914400"/>
          </a:xfrm>
          <a:custGeom>
            <a:avLst/>
            <a:gdLst>
              <a:gd name="csX0" fmla="*/ 0 w 4740823"/>
              <a:gd name="csY0" fmla="*/ 0 h 914400"/>
              <a:gd name="csX1" fmla="*/ 640011 w 4740823"/>
              <a:gd name="csY1" fmla="*/ 0 h 914400"/>
              <a:gd name="csX2" fmla="*/ 1137798 w 4740823"/>
              <a:gd name="csY2" fmla="*/ 0 h 914400"/>
              <a:gd name="csX3" fmla="*/ 1730400 w 4740823"/>
              <a:gd name="csY3" fmla="*/ 0 h 914400"/>
              <a:gd name="csX4" fmla="*/ 2370412 w 4740823"/>
              <a:gd name="csY4" fmla="*/ 0 h 914400"/>
              <a:gd name="csX5" fmla="*/ 2963014 w 4740823"/>
              <a:gd name="csY5" fmla="*/ 0 h 914400"/>
              <a:gd name="csX6" fmla="*/ 3508209 w 4740823"/>
              <a:gd name="csY6" fmla="*/ 0 h 914400"/>
              <a:gd name="csX7" fmla="*/ 4005995 w 4740823"/>
              <a:gd name="csY7" fmla="*/ 0 h 914400"/>
              <a:gd name="csX8" fmla="*/ 4740823 w 4740823"/>
              <a:gd name="csY8" fmla="*/ 0 h 914400"/>
              <a:gd name="csX9" fmla="*/ 4740823 w 4740823"/>
              <a:gd name="csY9" fmla="*/ 448056 h 914400"/>
              <a:gd name="csX10" fmla="*/ 4740823 w 4740823"/>
              <a:gd name="csY10" fmla="*/ 914400 h 914400"/>
              <a:gd name="csX11" fmla="*/ 4100812 w 4740823"/>
              <a:gd name="csY11" fmla="*/ 914400 h 914400"/>
              <a:gd name="csX12" fmla="*/ 3650434 w 4740823"/>
              <a:gd name="csY12" fmla="*/ 914400 h 914400"/>
              <a:gd name="csX13" fmla="*/ 3010423 w 4740823"/>
              <a:gd name="csY13" fmla="*/ 914400 h 914400"/>
              <a:gd name="csX14" fmla="*/ 2370412 w 4740823"/>
              <a:gd name="csY14" fmla="*/ 914400 h 914400"/>
              <a:gd name="csX15" fmla="*/ 1777809 w 4740823"/>
              <a:gd name="csY15" fmla="*/ 914400 h 914400"/>
              <a:gd name="csX16" fmla="*/ 1185206 w 4740823"/>
              <a:gd name="csY16" fmla="*/ 914400 h 914400"/>
              <a:gd name="csX17" fmla="*/ 592603 w 4740823"/>
              <a:gd name="csY17" fmla="*/ 914400 h 914400"/>
              <a:gd name="csX18" fmla="*/ 0 w 4740823"/>
              <a:gd name="csY18" fmla="*/ 914400 h 914400"/>
              <a:gd name="csX19" fmla="*/ 0 w 4740823"/>
              <a:gd name="csY19" fmla="*/ 438912 h 914400"/>
              <a:gd name="csX20" fmla="*/ 0 w 4740823"/>
              <a:gd name="csY20" fmla="*/ 0 h 9144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4740823" h="914400" extrusionOk="0">
                <a:moveTo>
                  <a:pt x="0" y="0"/>
                </a:moveTo>
                <a:cubicBezTo>
                  <a:pt x="192747" y="-53849"/>
                  <a:pt x="321828" y="13810"/>
                  <a:pt x="640011" y="0"/>
                </a:cubicBezTo>
                <a:cubicBezTo>
                  <a:pt x="958194" y="-13810"/>
                  <a:pt x="894003" y="7939"/>
                  <a:pt x="1137798" y="0"/>
                </a:cubicBezTo>
                <a:cubicBezTo>
                  <a:pt x="1381593" y="-7939"/>
                  <a:pt x="1584640" y="4711"/>
                  <a:pt x="1730400" y="0"/>
                </a:cubicBezTo>
                <a:cubicBezTo>
                  <a:pt x="1876160" y="-4711"/>
                  <a:pt x="2131888" y="48056"/>
                  <a:pt x="2370412" y="0"/>
                </a:cubicBezTo>
                <a:cubicBezTo>
                  <a:pt x="2608936" y="-48056"/>
                  <a:pt x="2792628" y="18249"/>
                  <a:pt x="2963014" y="0"/>
                </a:cubicBezTo>
                <a:cubicBezTo>
                  <a:pt x="3133400" y="-18249"/>
                  <a:pt x="3353937" y="42234"/>
                  <a:pt x="3508209" y="0"/>
                </a:cubicBezTo>
                <a:cubicBezTo>
                  <a:pt x="3662482" y="-42234"/>
                  <a:pt x="3839225" y="50104"/>
                  <a:pt x="4005995" y="0"/>
                </a:cubicBezTo>
                <a:cubicBezTo>
                  <a:pt x="4172765" y="-50104"/>
                  <a:pt x="4429608" y="45019"/>
                  <a:pt x="4740823" y="0"/>
                </a:cubicBezTo>
                <a:cubicBezTo>
                  <a:pt x="4760505" y="184195"/>
                  <a:pt x="4734008" y="294591"/>
                  <a:pt x="4740823" y="448056"/>
                </a:cubicBezTo>
                <a:cubicBezTo>
                  <a:pt x="4747638" y="601521"/>
                  <a:pt x="4692163" y="756190"/>
                  <a:pt x="4740823" y="914400"/>
                </a:cubicBezTo>
                <a:cubicBezTo>
                  <a:pt x="4579508" y="972627"/>
                  <a:pt x="4410587" y="912844"/>
                  <a:pt x="4100812" y="914400"/>
                </a:cubicBezTo>
                <a:cubicBezTo>
                  <a:pt x="3791037" y="915956"/>
                  <a:pt x="3775989" y="874264"/>
                  <a:pt x="3650434" y="914400"/>
                </a:cubicBezTo>
                <a:cubicBezTo>
                  <a:pt x="3524879" y="954536"/>
                  <a:pt x="3193596" y="879092"/>
                  <a:pt x="3010423" y="914400"/>
                </a:cubicBezTo>
                <a:cubicBezTo>
                  <a:pt x="2827250" y="949708"/>
                  <a:pt x="2590910" y="879125"/>
                  <a:pt x="2370412" y="914400"/>
                </a:cubicBezTo>
                <a:cubicBezTo>
                  <a:pt x="2149914" y="949675"/>
                  <a:pt x="1993187" y="855528"/>
                  <a:pt x="1777809" y="914400"/>
                </a:cubicBezTo>
                <a:cubicBezTo>
                  <a:pt x="1562431" y="973272"/>
                  <a:pt x="1416545" y="863823"/>
                  <a:pt x="1185206" y="914400"/>
                </a:cubicBezTo>
                <a:cubicBezTo>
                  <a:pt x="953867" y="964977"/>
                  <a:pt x="857929" y="877770"/>
                  <a:pt x="592603" y="914400"/>
                </a:cubicBezTo>
                <a:cubicBezTo>
                  <a:pt x="327277" y="951030"/>
                  <a:pt x="153372" y="867361"/>
                  <a:pt x="0" y="914400"/>
                </a:cubicBezTo>
                <a:cubicBezTo>
                  <a:pt x="-26244" y="756977"/>
                  <a:pt x="39554" y="553742"/>
                  <a:pt x="0" y="438912"/>
                </a:cubicBezTo>
                <a:cubicBezTo>
                  <a:pt x="-39554" y="324082"/>
                  <a:pt x="7021" y="103752"/>
                  <a:pt x="0" y="0"/>
                </a:cubicBezTo>
                <a:close/>
              </a:path>
            </a:pathLst>
          </a:custGeom>
          <a:noFill/>
          <a:ln w="57150">
            <a:solidFill>
              <a:srgbClr val="7030A0"/>
            </a:solidFill>
            <a:extLst>
              <a:ext uri="{C807C97D-BFC1-408E-A445-0C87EB9F89A2}">
                <ask:lineSketchStyleProps xmlns:ask="http://schemas.microsoft.com/office/drawing/2018/sketchyshapes" sd="1041015238">
                  <a:prstGeom prst="rect">
                    <a:avLst/>
                  </a:prstGeom>
                  <ask:type>
                    <ask:lineSketchScribble/>
                  </ask:type>
                </ask:lineSketchStyleProps>
              </a:ext>
            </a:extLst>
          </a:ln>
        </p:spPr>
        <p:txBody>
          <a:bodyPr wrap="square" rtlCol="0">
            <a:spAutoFit/>
          </a:bodyPr>
          <a:lstStyle/>
          <a:p>
            <a:endParaRPr lang="en-US" dirty="0"/>
          </a:p>
        </p:txBody>
      </p:sp>
      <p:sp>
        <p:nvSpPr>
          <p:cNvPr id="5" name="TextBox 4">
            <a:extLst>
              <a:ext uri="{FF2B5EF4-FFF2-40B4-BE49-F238E27FC236}">
                <a16:creationId xmlns:a16="http://schemas.microsoft.com/office/drawing/2014/main" id="{6A50754D-239B-E002-8331-87A91E31A185}"/>
              </a:ext>
            </a:extLst>
          </p:cNvPr>
          <p:cNvSpPr txBox="1"/>
          <p:nvPr/>
        </p:nvSpPr>
        <p:spPr>
          <a:xfrm>
            <a:off x="2865204" y="5486400"/>
            <a:ext cx="1031916" cy="595312"/>
          </a:xfrm>
          <a:prstGeom prst="rect">
            <a:avLst/>
          </a:prstGeom>
          <a:solidFill>
            <a:schemeClr val="bg1"/>
          </a:solidFill>
        </p:spPr>
        <p:txBody>
          <a:bodyPr wrap="square" rtlCol="0">
            <a:spAutoFit/>
          </a:bodyPr>
          <a:lstStyle/>
          <a:p>
            <a:endParaRPr lang="en-US" dirty="0"/>
          </a:p>
        </p:txBody>
      </p:sp>
      <p:pic>
        <p:nvPicPr>
          <p:cNvPr id="11" name="Picture 10">
            <a:extLst>
              <a:ext uri="{FF2B5EF4-FFF2-40B4-BE49-F238E27FC236}">
                <a16:creationId xmlns:a16="http://schemas.microsoft.com/office/drawing/2014/main" id="{24F1F5C0-F2EC-D9E4-7E8E-65CE09A7DF1A}"/>
              </a:ext>
            </a:extLst>
          </p:cNvPr>
          <p:cNvPicPr>
            <a:picLocks noChangeAspect="1"/>
          </p:cNvPicPr>
          <p:nvPr/>
        </p:nvPicPr>
        <p:blipFill>
          <a:blip r:embed="rId4"/>
          <a:stretch>
            <a:fillRect/>
          </a:stretch>
        </p:blipFill>
        <p:spPr>
          <a:xfrm>
            <a:off x="4348569" y="2378507"/>
            <a:ext cx="4566831" cy="528476"/>
          </a:xfrm>
          <a:prstGeom prst="rect">
            <a:avLst/>
          </a:prstGeom>
        </p:spPr>
      </p:pic>
      <p:pic>
        <p:nvPicPr>
          <p:cNvPr id="3074" name="Picture 2" descr="Diabetes Care Cover Image for Volume 49, Issue Supplement_1">
            <a:extLst>
              <a:ext uri="{FF2B5EF4-FFF2-40B4-BE49-F238E27FC236}">
                <a16:creationId xmlns:a16="http://schemas.microsoft.com/office/drawing/2014/main" id="{61D7DDFC-FA70-E102-17A1-CFA9B46895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546" y="1536159"/>
            <a:ext cx="3695278" cy="48607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09D76A2-1C9D-59AD-204B-EFF7F006B409}"/>
              </a:ext>
            </a:extLst>
          </p:cNvPr>
          <p:cNvPicPr>
            <a:picLocks noChangeAspect="1"/>
          </p:cNvPicPr>
          <p:nvPr/>
        </p:nvPicPr>
        <p:blipFill>
          <a:blip r:embed="rId6"/>
          <a:stretch>
            <a:fillRect/>
          </a:stretch>
        </p:blipFill>
        <p:spPr>
          <a:xfrm>
            <a:off x="4651037" y="3703751"/>
            <a:ext cx="3787901" cy="525528"/>
          </a:xfrm>
          <a:prstGeom prst="rect">
            <a:avLst/>
          </a:prstGeom>
        </p:spPr>
      </p:pic>
      <p:sp>
        <p:nvSpPr>
          <p:cNvPr id="6" name="TextBox 5">
            <a:extLst>
              <a:ext uri="{FF2B5EF4-FFF2-40B4-BE49-F238E27FC236}">
                <a16:creationId xmlns:a16="http://schemas.microsoft.com/office/drawing/2014/main" id="{40289ACC-67F1-C861-D523-D8DB043AC6E5}"/>
              </a:ext>
            </a:extLst>
          </p:cNvPr>
          <p:cNvSpPr txBox="1"/>
          <p:nvPr/>
        </p:nvSpPr>
        <p:spPr>
          <a:xfrm>
            <a:off x="4547928" y="3509315"/>
            <a:ext cx="4125409" cy="914400"/>
          </a:xfrm>
          <a:custGeom>
            <a:avLst/>
            <a:gdLst>
              <a:gd name="csX0" fmla="*/ 0 w 4125409"/>
              <a:gd name="csY0" fmla="*/ 0 h 914400"/>
              <a:gd name="csX1" fmla="*/ 630598 w 4125409"/>
              <a:gd name="csY1" fmla="*/ 0 h 914400"/>
              <a:gd name="csX2" fmla="*/ 1137434 w 4125409"/>
              <a:gd name="csY2" fmla="*/ 0 h 914400"/>
              <a:gd name="csX3" fmla="*/ 1726778 w 4125409"/>
              <a:gd name="csY3" fmla="*/ 0 h 914400"/>
              <a:gd name="csX4" fmla="*/ 2357377 w 4125409"/>
              <a:gd name="csY4" fmla="*/ 0 h 914400"/>
              <a:gd name="csX5" fmla="*/ 2946721 w 4125409"/>
              <a:gd name="csY5" fmla="*/ 0 h 914400"/>
              <a:gd name="csX6" fmla="*/ 3494811 w 4125409"/>
              <a:gd name="csY6" fmla="*/ 0 h 914400"/>
              <a:gd name="csX7" fmla="*/ 4125409 w 4125409"/>
              <a:gd name="csY7" fmla="*/ 0 h 914400"/>
              <a:gd name="csX8" fmla="*/ 4125409 w 4125409"/>
              <a:gd name="csY8" fmla="*/ 429768 h 914400"/>
              <a:gd name="csX9" fmla="*/ 4125409 w 4125409"/>
              <a:gd name="csY9" fmla="*/ 914400 h 914400"/>
              <a:gd name="csX10" fmla="*/ 3618573 w 4125409"/>
              <a:gd name="csY10" fmla="*/ 914400 h 914400"/>
              <a:gd name="csX11" fmla="*/ 3111737 w 4125409"/>
              <a:gd name="csY11" fmla="*/ 914400 h 914400"/>
              <a:gd name="csX12" fmla="*/ 2646155 w 4125409"/>
              <a:gd name="csY12" fmla="*/ 914400 h 914400"/>
              <a:gd name="csX13" fmla="*/ 2015557 w 4125409"/>
              <a:gd name="csY13" fmla="*/ 914400 h 914400"/>
              <a:gd name="csX14" fmla="*/ 1384959 w 4125409"/>
              <a:gd name="csY14" fmla="*/ 914400 h 914400"/>
              <a:gd name="csX15" fmla="*/ 795615 w 4125409"/>
              <a:gd name="csY15" fmla="*/ 914400 h 914400"/>
              <a:gd name="csX16" fmla="*/ 0 w 4125409"/>
              <a:gd name="csY16" fmla="*/ 914400 h 914400"/>
              <a:gd name="csX17" fmla="*/ 0 w 4125409"/>
              <a:gd name="csY17" fmla="*/ 457200 h 914400"/>
              <a:gd name="csX18" fmla="*/ 0 w 4125409"/>
              <a:gd name="csY18" fmla="*/ 0 h 9144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125409" h="914400" extrusionOk="0">
                <a:moveTo>
                  <a:pt x="0" y="0"/>
                </a:moveTo>
                <a:cubicBezTo>
                  <a:pt x="250642" y="-1187"/>
                  <a:pt x="410703" y="27245"/>
                  <a:pt x="630598" y="0"/>
                </a:cubicBezTo>
                <a:cubicBezTo>
                  <a:pt x="850493" y="-27245"/>
                  <a:pt x="938960" y="27042"/>
                  <a:pt x="1137434" y="0"/>
                </a:cubicBezTo>
                <a:cubicBezTo>
                  <a:pt x="1335908" y="-27042"/>
                  <a:pt x="1565362" y="47035"/>
                  <a:pt x="1726778" y="0"/>
                </a:cubicBezTo>
                <a:cubicBezTo>
                  <a:pt x="1888194" y="-47035"/>
                  <a:pt x="2127286" y="71967"/>
                  <a:pt x="2357377" y="0"/>
                </a:cubicBezTo>
                <a:cubicBezTo>
                  <a:pt x="2587468" y="-71967"/>
                  <a:pt x="2673966" y="8424"/>
                  <a:pt x="2946721" y="0"/>
                </a:cubicBezTo>
                <a:cubicBezTo>
                  <a:pt x="3219476" y="-8424"/>
                  <a:pt x="3264662" y="57802"/>
                  <a:pt x="3494811" y="0"/>
                </a:cubicBezTo>
                <a:cubicBezTo>
                  <a:pt x="3724960" y="-57802"/>
                  <a:pt x="3825657" y="34920"/>
                  <a:pt x="4125409" y="0"/>
                </a:cubicBezTo>
                <a:cubicBezTo>
                  <a:pt x="4165497" y="161118"/>
                  <a:pt x="4122366" y="223492"/>
                  <a:pt x="4125409" y="429768"/>
                </a:cubicBezTo>
                <a:cubicBezTo>
                  <a:pt x="4128452" y="636044"/>
                  <a:pt x="4114205" y="763868"/>
                  <a:pt x="4125409" y="914400"/>
                </a:cubicBezTo>
                <a:cubicBezTo>
                  <a:pt x="3969683" y="933785"/>
                  <a:pt x="3784296" y="872795"/>
                  <a:pt x="3618573" y="914400"/>
                </a:cubicBezTo>
                <a:cubicBezTo>
                  <a:pt x="3452850" y="956005"/>
                  <a:pt x="3269260" y="895928"/>
                  <a:pt x="3111737" y="914400"/>
                </a:cubicBezTo>
                <a:cubicBezTo>
                  <a:pt x="2954214" y="932872"/>
                  <a:pt x="2768932" y="866683"/>
                  <a:pt x="2646155" y="914400"/>
                </a:cubicBezTo>
                <a:cubicBezTo>
                  <a:pt x="2523378" y="962117"/>
                  <a:pt x="2283093" y="873058"/>
                  <a:pt x="2015557" y="914400"/>
                </a:cubicBezTo>
                <a:cubicBezTo>
                  <a:pt x="1748021" y="955742"/>
                  <a:pt x="1571639" y="844072"/>
                  <a:pt x="1384959" y="914400"/>
                </a:cubicBezTo>
                <a:cubicBezTo>
                  <a:pt x="1198279" y="984728"/>
                  <a:pt x="938482" y="895640"/>
                  <a:pt x="795615" y="914400"/>
                </a:cubicBezTo>
                <a:cubicBezTo>
                  <a:pt x="652748" y="933160"/>
                  <a:pt x="303719" y="822651"/>
                  <a:pt x="0" y="914400"/>
                </a:cubicBezTo>
                <a:cubicBezTo>
                  <a:pt x="-6964" y="758135"/>
                  <a:pt x="26674" y="573262"/>
                  <a:pt x="0" y="457200"/>
                </a:cubicBezTo>
                <a:cubicBezTo>
                  <a:pt x="-26674" y="341138"/>
                  <a:pt x="12136" y="157300"/>
                  <a:pt x="0" y="0"/>
                </a:cubicBezTo>
                <a:close/>
              </a:path>
            </a:pathLst>
          </a:custGeom>
          <a:noFill/>
          <a:ln w="57150">
            <a:solidFill>
              <a:srgbClr val="7030A0"/>
            </a:solidFill>
            <a:extLst>
              <a:ext uri="{C807C97D-BFC1-408E-A445-0C87EB9F89A2}">
                <ask:lineSketchStyleProps xmlns:ask="http://schemas.microsoft.com/office/drawing/2018/sketchyshapes" sd="1041015238">
                  <a:prstGeom prst="rect">
                    <a:avLst/>
                  </a:prstGeom>
                  <ask:type>
                    <ask:lineSketchScribble/>
                  </ask:type>
                </ask:lineSketchStyleProps>
              </a:ext>
            </a:extLst>
          </a:ln>
        </p:spPr>
        <p:txBody>
          <a:bodyPr wrap="square" rtlCol="0">
            <a:spAutoFit/>
          </a:bodyPr>
          <a:lstStyle/>
          <a:p>
            <a:endParaRPr lang="en-US" dirty="0"/>
          </a:p>
        </p:txBody>
      </p:sp>
    </p:spTree>
    <p:extLst>
      <p:ext uri="{BB962C8B-B14F-4D97-AF65-F5344CB8AC3E}">
        <p14:creationId xmlns:p14="http://schemas.microsoft.com/office/powerpoint/2010/main" val="387688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a:xfrm>
            <a:off x="228600" y="152400"/>
            <a:ext cx="8763000" cy="990600"/>
          </a:xfrm>
        </p:spPr>
        <p:txBody>
          <a:bodyPr>
            <a:normAutofit/>
          </a:bodyPr>
          <a:lstStyle/>
          <a:p>
            <a:pPr eaLnBrk="1" hangingPunct="1"/>
            <a:r>
              <a:rPr lang="en-US" altLang="en-US" sz="4000" dirty="0"/>
              <a:t>GLP-1/GIP Receptor Agonist Indications</a:t>
            </a:r>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762000"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081" dirty="0">
                <a:solidFill>
                  <a:prstClr val="black"/>
                </a:solidFill>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extLst>
              <p:ext uri="{D42A27DB-BD31-4B8C-83A1-F6EECF244321}">
                <p14:modId xmlns:p14="http://schemas.microsoft.com/office/powerpoint/2010/main" val="2166542543"/>
              </p:ext>
            </p:extLst>
          </p:nvPr>
        </p:nvGraphicFramePr>
        <p:xfrm>
          <a:off x="49620" y="1478699"/>
          <a:ext cx="9067799" cy="4953000"/>
        </p:xfrm>
        <a:graphic>
          <a:graphicData uri="http://schemas.openxmlformats.org/drawingml/2006/table">
            <a:tbl>
              <a:tblPr firstRow="1" bandRow="1">
                <a:tableStyleId>{5C22544A-7EE6-4342-B048-85BDC9FD1C3A}</a:tableStyleId>
              </a:tblPr>
              <a:tblGrid>
                <a:gridCol w="2464980">
                  <a:extLst>
                    <a:ext uri="{9D8B030D-6E8A-4147-A177-3AD203B41FA5}">
                      <a16:colId xmlns:a16="http://schemas.microsoft.com/office/drawing/2014/main" val="2292604403"/>
                    </a:ext>
                  </a:extLst>
                </a:gridCol>
                <a:gridCol w="2057400">
                  <a:extLst>
                    <a:ext uri="{9D8B030D-6E8A-4147-A177-3AD203B41FA5}">
                      <a16:colId xmlns:a16="http://schemas.microsoft.com/office/drawing/2014/main" val="3799880676"/>
                    </a:ext>
                  </a:extLst>
                </a:gridCol>
                <a:gridCol w="1371600">
                  <a:extLst>
                    <a:ext uri="{9D8B030D-6E8A-4147-A177-3AD203B41FA5}">
                      <a16:colId xmlns:a16="http://schemas.microsoft.com/office/drawing/2014/main" val="1741242859"/>
                    </a:ext>
                  </a:extLst>
                </a:gridCol>
                <a:gridCol w="1872422">
                  <a:extLst>
                    <a:ext uri="{9D8B030D-6E8A-4147-A177-3AD203B41FA5}">
                      <a16:colId xmlns:a16="http://schemas.microsoft.com/office/drawing/2014/main" val="2977410308"/>
                    </a:ext>
                  </a:extLst>
                </a:gridCol>
                <a:gridCol w="1301397">
                  <a:extLst>
                    <a:ext uri="{9D8B030D-6E8A-4147-A177-3AD203B41FA5}">
                      <a16:colId xmlns:a16="http://schemas.microsoft.com/office/drawing/2014/main" val="3547108708"/>
                    </a:ext>
                  </a:extLst>
                </a:gridCol>
              </a:tblGrid>
              <a:tr h="381000">
                <a:tc>
                  <a:txBody>
                    <a:bodyPr/>
                    <a:lstStyle/>
                    <a:p>
                      <a:pPr algn="ctr"/>
                      <a:r>
                        <a:rPr lang="en-US" sz="1800" dirty="0">
                          <a:latin typeface="+mn-lt"/>
                        </a:rPr>
                        <a:t>Drug</a:t>
                      </a:r>
                    </a:p>
                  </a:txBody>
                  <a:tcPr/>
                </a:tc>
                <a:tc>
                  <a:txBody>
                    <a:bodyPr/>
                    <a:lstStyle/>
                    <a:p>
                      <a:pPr algn="ctr"/>
                      <a:r>
                        <a:rPr lang="en-US" sz="1800" dirty="0">
                          <a:latin typeface="+mn-lt"/>
                        </a:rPr>
                        <a:t>Lower BG Diabetes Version</a:t>
                      </a:r>
                    </a:p>
                  </a:txBody>
                  <a:tcPr/>
                </a:tc>
                <a:tc>
                  <a:txBody>
                    <a:bodyPr/>
                    <a:lstStyle/>
                    <a:p>
                      <a:pPr algn="ctr"/>
                      <a:r>
                        <a:rPr lang="en-US" sz="1800" dirty="0">
                          <a:latin typeface="+mn-lt"/>
                        </a:rPr>
                        <a:t>CV Indication</a:t>
                      </a:r>
                    </a:p>
                  </a:txBody>
                  <a:tcPr/>
                </a:tc>
                <a:tc>
                  <a:txBody>
                    <a:bodyPr/>
                    <a:lstStyle/>
                    <a:p>
                      <a:pPr algn="ctr"/>
                      <a:r>
                        <a:rPr lang="en-US" sz="1800" dirty="0" err="1">
                          <a:latin typeface="+mn-lt"/>
                        </a:rPr>
                        <a:t>Wt</a:t>
                      </a:r>
                      <a:r>
                        <a:rPr lang="en-US" sz="1800" dirty="0">
                          <a:latin typeface="+mn-lt"/>
                        </a:rPr>
                        <a:t> Loss</a:t>
                      </a:r>
                      <a:br>
                        <a:rPr lang="en-US" sz="1800" dirty="0">
                          <a:latin typeface="+mn-lt"/>
                        </a:rPr>
                      </a:br>
                      <a:r>
                        <a:rPr lang="en-US" sz="1800" dirty="0">
                          <a:latin typeface="+mn-lt"/>
                        </a:rPr>
                        <a:t>Version</a:t>
                      </a:r>
                    </a:p>
                  </a:txBody>
                  <a:tcPr/>
                </a:tc>
                <a:tc>
                  <a:txBody>
                    <a:bodyPr/>
                    <a:lstStyle/>
                    <a:p>
                      <a:pPr algn="ctr"/>
                      <a:r>
                        <a:rPr lang="en-US" sz="1800" dirty="0">
                          <a:latin typeface="+mn-lt"/>
                        </a:rPr>
                        <a:t>Other</a:t>
                      </a:r>
                    </a:p>
                  </a:txBody>
                  <a:tcPr/>
                </a:tc>
                <a:extLst>
                  <a:ext uri="{0D108BD9-81ED-4DB2-BD59-A6C34878D82A}">
                    <a16:rowId xmlns:a16="http://schemas.microsoft.com/office/drawing/2014/main" val="1793843125"/>
                  </a:ext>
                </a:extLst>
              </a:tr>
              <a:tr h="5494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n-lt"/>
                          <a:cs typeface="Calibri" panose="020F0502020204030204" pitchFamily="34" charset="0"/>
                        </a:rPr>
                        <a:t>Exenatide IR</a:t>
                      </a:r>
                      <a:r>
                        <a:rPr lang="en-US" sz="1800" baseline="0" dirty="0">
                          <a:latin typeface="+mn-lt"/>
                          <a:cs typeface="Calibri" panose="020F0502020204030204" pitchFamily="34" charset="0"/>
                        </a:rPr>
                        <a:t> </a:t>
                      </a:r>
                      <a:r>
                        <a:rPr lang="en-US" sz="1800" b="1" dirty="0">
                          <a:latin typeface="+mn-lt"/>
                          <a:cs typeface="Calibri" panose="020F0502020204030204" pitchFamily="34" charset="0"/>
                        </a:rPr>
                        <a:t>(Byetta)</a:t>
                      </a:r>
                    </a:p>
                  </a:txBody>
                  <a:tcPr/>
                </a:tc>
                <a:tc>
                  <a:txBody>
                    <a:bodyPr/>
                    <a:lstStyle/>
                    <a:p>
                      <a:pPr algn="ctr"/>
                      <a:r>
                        <a:rPr lang="en-US" sz="1800" dirty="0">
                          <a:latin typeface="+mn-lt"/>
                        </a:rPr>
                        <a:t>Yes</a:t>
                      </a:r>
                    </a:p>
                  </a:txBody>
                  <a:tcPr/>
                </a:tc>
                <a:tc>
                  <a:txBody>
                    <a:bodyPr/>
                    <a:lstStyle/>
                    <a:p>
                      <a:pPr algn="ctr"/>
                      <a:r>
                        <a:rPr lang="en-US" sz="1800" dirty="0">
                          <a:latin typeface="+mn-lt"/>
                        </a:rPr>
                        <a:t>No</a:t>
                      </a:r>
                    </a:p>
                  </a:txBody>
                  <a:tcPr/>
                </a:tc>
                <a:tc>
                  <a:txBody>
                    <a:bodyPr/>
                    <a:lstStyle/>
                    <a:p>
                      <a:pPr algn="ctr"/>
                      <a:r>
                        <a:rPr lang="en-US" sz="1800" dirty="0">
                          <a:latin typeface="+mn-lt"/>
                        </a:rPr>
                        <a:t>No</a:t>
                      </a:r>
                    </a:p>
                  </a:txBody>
                  <a:tcPr/>
                </a:tc>
                <a:tc>
                  <a:txBody>
                    <a:bodyPr/>
                    <a:lstStyle/>
                    <a:p>
                      <a:pPr algn="ctr"/>
                      <a:endParaRPr lang="en-US" sz="1800" dirty="0">
                        <a:latin typeface="+mn-lt"/>
                      </a:endParaRPr>
                    </a:p>
                  </a:txBody>
                  <a:tcPr/>
                </a:tc>
                <a:extLst>
                  <a:ext uri="{0D108BD9-81ED-4DB2-BD59-A6C34878D82A}">
                    <a16:rowId xmlns:a16="http://schemas.microsoft.com/office/drawing/2014/main" val="2838577011"/>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n-lt"/>
                          <a:cs typeface="Calibri" panose="020F0502020204030204" pitchFamily="34" charset="0"/>
                        </a:rPr>
                        <a:t>Dulaglutide</a:t>
                      </a:r>
                      <a:r>
                        <a:rPr lang="en-US" sz="1800" baseline="0" dirty="0">
                          <a:latin typeface="+mn-lt"/>
                          <a:cs typeface="Calibri" panose="020F0502020204030204" pitchFamily="34" charset="0"/>
                        </a:rPr>
                        <a:t> </a:t>
                      </a:r>
                      <a:r>
                        <a:rPr lang="en-US" sz="1800" b="1" dirty="0">
                          <a:latin typeface="+mn-lt"/>
                          <a:cs typeface="Calibri" panose="020F0502020204030204" pitchFamily="34" charset="0"/>
                        </a:rPr>
                        <a:t>(Trulicity)</a:t>
                      </a:r>
                    </a:p>
                    <a:p>
                      <a:endParaRPr lang="en-US" sz="1800" dirty="0">
                        <a:latin typeface="+mn-lt"/>
                      </a:endParaRPr>
                    </a:p>
                  </a:txBody>
                  <a:tcPr/>
                </a:tc>
                <a:tc>
                  <a:txBody>
                    <a:bodyPr/>
                    <a:lstStyle/>
                    <a:p>
                      <a:pPr algn="ctr"/>
                      <a:r>
                        <a:rPr lang="en-US" sz="1800" dirty="0">
                          <a:latin typeface="+mn-lt"/>
                        </a:rPr>
                        <a:t>Yes for 10 </a:t>
                      </a:r>
                      <a:r>
                        <a:rPr lang="en-US" sz="1800" dirty="0" err="1">
                          <a:latin typeface="+mn-lt"/>
                        </a:rPr>
                        <a:t>yrs</a:t>
                      </a:r>
                      <a:r>
                        <a:rPr lang="en-US" sz="1800" dirty="0">
                          <a:latin typeface="+mn-lt"/>
                        </a:rPr>
                        <a:t> and older</a:t>
                      </a:r>
                    </a:p>
                  </a:txBody>
                  <a:tcPr/>
                </a:tc>
                <a:tc>
                  <a:txBody>
                    <a:bodyPr/>
                    <a:lstStyle/>
                    <a:p>
                      <a:pPr algn="ctr"/>
                      <a:r>
                        <a:rPr lang="en-US" sz="1800" dirty="0">
                          <a:latin typeface="+mn-lt"/>
                        </a:rPr>
                        <a:t>Yes</a:t>
                      </a:r>
                    </a:p>
                  </a:txBody>
                  <a:tcPr/>
                </a:tc>
                <a:tc>
                  <a:txBody>
                    <a:bodyPr/>
                    <a:lstStyle/>
                    <a:p>
                      <a:pPr algn="ctr"/>
                      <a:r>
                        <a:rPr lang="en-US" sz="1800" dirty="0">
                          <a:latin typeface="+mn-lt"/>
                        </a:rPr>
                        <a:t>No</a:t>
                      </a:r>
                    </a:p>
                  </a:txBody>
                  <a:tcPr/>
                </a:tc>
                <a:tc>
                  <a:txBody>
                    <a:bodyPr/>
                    <a:lstStyle/>
                    <a:p>
                      <a:pPr algn="ctr"/>
                      <a:endParaRPr lang="en-US" sz="1800" dirty="0">
                        <a:latin typeface="+mn-lt"/>
                      </a:endParaRPr>
                    </a:p>
                  </a:txBody>
                  <a:tcPr/>
                </a:tc>
                <a:extLst>
                  <a:ext uri="{0D108BD9-81ED-4DB2-BD59-A6C34878D82A}">
                    <a16:rowId xmlns:a16="http://schemas.microsoft.com/office/drawing/2014/main" val="1616548762"/>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n-lt"/>
                        </a:rPr>
                        <a:t>Semaglutide</a:t>
                      </a:r>
                      <a:r>
                        <a:rPr lang="en-US" sz="1800" baseline="0" dirty="0">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atin typeface="+mn-lt"/>
                        </a:rPr>
                        <a:t>(Ozempic, Rybelsus</a:t>
                      </a:r>
                      <a:br>
                        <a:rPr lang="en-US" sz="1800" b="1" dirty="0">
                          <a:latin typeface="+mn-lt"/>
                        </a:rPr>
                      </a:br>
                      <a:r>
                        <a:rPr lang="en-US" sz="1800" b="1" dirty="0">
                          <a:latin typeface="+mn-lt"/>
                        </a:rPr>
                        <a:t>Wegovy)</a:t>
                      </a:r>
                    </a:p>
                    <a:p>
                      <a:endParaRPr lang="en-US" sz="1800" dirty="0">
                        <a:latin typeface="+mn-lt"/>
                      </a:endParaRPr>
                    </a:p>
                  </a:txBody>
                  <a:tcPr/>
                </a:tc>
                <a:tc>
                  <a:txBody>
                    <a:bodyPr/>
                    <a:lstStyle/>
                    <a:p>
                      <a:pPr algn="ctr"/>
                      <a:r>
                        <a:rPr lang="en-US" sz="1800" dirty="0">
                          <a:latin typeface="+mn-lt"/>
                        </a:rPr>
                        <a:t>Yes</a:t>
                      </a:r>
                    </a:p>
                    <a:p>
                      <a:pPr algn="ctr"/>
                      <a:r>
                        <a:rPr lang="en-US" sz="1800" dirty="0">
                          <a:latin typeface="+mn-lt"/>
                        </a:rPr>
                        <a:t>Ozempic</a:t>
                      </a:r>
                      <a:br>
                        <a:rPr lang="en-US" sz="1800" dirty="0">
                          <a:latin typeface="+mn-lt"/>
                        </a:rPr>
                      </a:br>
                      <a:r>
                        <a:rPr lang="en-US" sz="1800" dirty="0">
                          <a:latin typeface="+mn-lt"/>
                        </a:rPr>
                        <a:t>Rybelsus</a:t>
                      </a:r>
                    </a:p>
                  </a:txBody>
                  <a:tcPr/>
                </a:tc>
                <a:tc>
                  <a:txBody>
                    <a:bodyPr/>
                    <a:lstStyle/>
                    <a:p>
                      <a:pPr algn="ctr"/>
                      <a:r>
                        <a:rPr lang="en-US" sz="1800" dirty="0">
                          <a:latin typeface="+mn-lt"/>
                        </a:rPr>
                        <a:t>Yes-all versions</a:t>
                      </a:r>
                      <a:br>
                        <a:rPr lang="en-US" sz="1800" dirty="0">
                          <a:latin typeface="+mn-lt"/>
                        </a:rPr>
                      </a:br>
                      <a:endParaRPr lang="en-US" sz="1800" dirty="0">
                        <a:solidFill>
                          <a:srgbClr val="0070C0"/>
                        </a:solidFill>
                        <a:latin typeface="+mn-lt"/>
                      </a:endParaRPr>
                    </a:p>
                  </a:txBody>
                  <a:tcPr/>
                </a:tc>
                <a:tc>
                  <a:txBody>
                    <a:bodyPr/>
                    <a:lstStyle/>
                    <a:p>
                      <a:pPr algn="ctr"/>
                      <a:r>
                        <a:rPr lang="en-US" sz="1800" dirty="0">
                          <a:latin typeface="+mn-lt"/>
                        </a:rPr>
                        <a:t>Yes</a:t>
                      </a:r>
                    </a:p>
                    <a:p>
                      <a:pPr algn="ctr"/>
                      <a:r>
                        <a:rPr lang="en-US" sz="1800" dirty="0" err="1">
                          <a:latin typeface="+mn-lt"/>
                        </a:rPr>
                        <a:t>Wegovy</a:t>
                      </a:r>
                      <a:r>
                        <a:rPr lang="en-US" sz="1800" dirty="0">
                          <a:latin typeface="+mn-lt"/>
                        </a:rPr>
                        <a:t> 2.4mg, 12yrs and over</a:t>
                      </a:r>
                    </a:p>
                  </a:txBody>
                  <a:tcPr/>
                </a:tc>
                <a:tc>
                  <a:txBody>
                    <a:bodyPr/>
                    <a:lstStyle/>
                    <a:p>
                      <a:pPr algn="ctr"/>
                      <a:r>
                        <a:rPr lang="en-US" sz="1800" dirty="0">
                          <a:latin typeface="+mn-lt"/>
                        </a:rPr>
                        <a:t>MASH-</a:t>
                      </a:r>
                      <a:r>
                        <a:rPr lang="en-US" sz="1800" dirty="0" err="1">
                          <a:latin typeface="+mn-lt"/>
                        </a:rPr>
                        <a:t>Wegovy</a:t>
                      </a:r>
                      <a:endParaRPr lang="en-US" sz="1800" dirty="0">
                        <a:latin typeface="+mn-lt"/>
                      </a:endParaRPr>
                    </a:p>
                    <a:p>
                      <a:pPr algn="ctr"/>
                      <a:r>
                        <a:rPr lang="en-US" sz="1800" dirty="0">
                          <a:latin typeface="+mn-lt"/>
                        </a:rPr>
                        <a:t>CKD-Ozempic</a:t>
                      </a:r>
                    </a:p>
                  </a:txBody>
                  <a:tcPr/>
                </a:tc>
                <a:extLst>
                  <a:ext uri="{0D108BD9-81ED-4DB2-BD59-A6C34878D82A}">
                    <a16:rowId xmlns:a16="http://schemas.microsoft.com/office/drawing/2014/main" val="2882318565"/>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n-lt"/>
                        </a:rPr>
                        <a:t>Liraglutide</a:t>
                      </a:r>
                      <a:r>
                        <a:rPr lang="en-US" sz="1800" baseline="0" dirty="0">
                          <a:latin typeface="+mn-lt"/>
                        </a:rPr>
                        <a:t> </a:t>
                      </a:r>
                      <a:r>
                        <a:rPr lang="en-US" sz="1800" b="1" dirty="0">
                          <a:latin typeface="+mn-lt"/>
                        </a:rPr>
                        <a:t>(Victoza)</a:t>
                      </a:r>
                    </a:p>
                    <a:p>
                      <a:endParaRPr lang="en-US" sz="1800" dirty="0">
                        <a:latin typeface="+mn-lt"/>
                      </a:endParaRPr>
                    </a:p>
                  </a:txBody>
                  <a:tcPr/>
                </a:tc>
                <a:tc>
                  <a:txBody>
                    <a:bodyPr/>
                    <a:lstStyle/>
                    <a:p>
                      <a:pPr algn="ctr"/>
                      <a:r>
                        <a:rPr lang="en-US" sz="1800" dirty="0">
                          <a:latin typeface="+mn-lt"/>
                        </a:rPr>
                        <a:t>Yes for 10 </a:t>
                      </a:r>
                      <a:r>
                        <a:rPr lang="en-US" sz="1800" dirty="0" err="1">
                          <a:latin typeface="+mn-lt"/>
                        </a:rPr>
                        <a:t>yrs</a:t>
                      </a:r>
                      <a:r>
                        <a:rPr lang="en-US" sz="1800" dirty="0">
                          <a:latin typeface="+mn-lt"/>
                        </a:rPr>
                        <a:t> and older</a:t>
                      </a:r>
                    </a:p>
                  </a:txBody>
                  <a:tcPr/>
                </a:tc>
                <a:tc>
                  <a:txBody>
                    <a:bodyPr/>
                    <a:lstStyle/>
                    <a:p>
                      <a:pPr algn="ctr"/>
                      <a:r>
                        <a:rPr lang="en-US" sz="1800" dirty="0">
                          <a:latin typeface="+mn-lt"/>
                        </a:rPr>
                        <a:t>Yes</a:t>
                      </a:r>
                    </a:p>
                  </a:txBody>
                  <a:tcPr/>
                </a:tc>
                <a:tc>
                  <a:txBody>
                    <a:bodyPr/>
                    <a:lstStyle/>
                    <a:p>
                      <a:pPr algn="ctr"/>
                      <a:r>
                        <a:rPr lang="en-US" sz="1800" dirty="0">
                          <a:latin typeface="+mn-lt"/>
                        </a:rPr>
                        <a:t>Yes</a:t>
                      </a:r>
                    </a:p>
                    <a:p>
                      <a:pPr algn="ctr"/>
                      <a:r>
                        <a:rPr lang="en-US" sz="1800" dirty="0">
                          <a:latin typeface="+mn-lt"/>
                        </a:rPr>
                        <a:t>Saxenda 3mg</a:t>
                      </a:r>
                    </a:p>
                    <a:p>
                      <a:pPr algn="ctr"/>
                      <a:r>
                        <a:rPr lang="en-US" sz="1800" dirty="0">
                          <a:latin typeface="+mn-lt"/>
                        </a:rPr>
                        <a:t>12yrs and over</a:t>
                      </a:r>
                    </a:p>
                  </a:txBody>
                  <a:tcPr/>
                </a:tc>
                <a:tc>
                  <a:txBody>
                    <a:bodyPr/>
                    <a:lstStyle/>
                    <a:p>
                      <a:pPr algn="ctr"/>
                      <a:endParaRPr lang="en-US" sz="1800" dirty="0">
                        <a:latin typeface="+mn-lt"/>
                      </a:endParaRPr>
                    </a:p>
                  </a:txBody>
                  <a:tcPr/>
                </a:tc>
                <a:extLst>
                  <a:ext uri="{0D108BD9-81ED-4DB2-BD59-A6C34878D82A}">
                    <a16:rowId xmlns:a16="http://schemas.microsoft.com/office/drawing/2014/main" val="1554863235"/>
                  </a:ext>
                </a:extLst>
              </a:tr>
              <a:tr h="432191">
                <a:tc>
                  <a:txBody>
                    <a:bodyPr/>
                    <a:lstStyle/>
                    <a:p>
                      <a:r>
                        <a:rPr lang="en-US" sz="1800" dirty="0">
                          <a:latin typeface="+mn-lt"/>
                        </a:rPr>
                        <a:t>Tirzepatide </a:t>
                      </a:r>
                      <a:br>
                        <a:rPr lang="en-US" sz="1800" dirty="0">
                          <a:latin typeface="+mn-lt"/>
                        </a:rPr>
                      </a:br>
                      <a:r>
                        <a:rPr lang="en-US" sz="1800" b="1" dirty="0">
                          <a:latin typeface="+mn-lt"/>
                        </a:rPr>
                        <a:t>(Mounjaro, </a:t>
                      </a:r>
                    </a:p>
                    <a:p>
                      <a:r>
                        <a:rPr lang="en-US" sz="1800" b="1" dirty="0" err="1">
                          <a:latin typeface="+mn-lt"/>
                        </a:rPr>
                        <a:t>Zepbound</a:t>
                      </a:r>
                      <a:r>
                        <a:rPr lang="en-US" sz="1800" b="1" dirty="0">
                          <a:latin typeface="+mn-lt"/>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mn-lt"/>
                        </a:rPr>
                        <a:t>Mounjaro</a:t>
                      </a:r>
                    </a:p>
                    <a:p>
                      <a:pPr algn="ctr"/>
                      <a:r>
                        <a:rPr lang="en-US" sz="1800" dirty="0">
                          <a:solidFill>
                            <a:srgbClr val="5E3886"/>
                          </a:solidFill>
                          <a:latin typeface="+mn-lt"/>
                        </a:rPr>
                        <a:t>Yes for 10 yrs and older</a:t>
                      </a:r>
                    </a:p>
                  </a:txBody>
                  <a:tcPr/>
                </a:tc>
                <a:tc>
                  <a:txBody>
                    <a:bodyPr/>
                    <a:lstStyle/>
                    <a:p>
                      <a:pPr algn="ctr"/>
                      <a:r>
                        <a:rPr lang="en-US" sz="1800" dirty="0">
                          <a:latin typeface="+mn-lt"/>
                        </a:rPr>
                        <a:t>No</a:t>
                      </a:r>
                    </a:p>
                  </a:txBody>
                  <a:tcPr/>
                </a:tc>
                <a:tc>
                  <a:txBody>
                    <a:bodyPr/>
                    <a:lstStyle/>
                    <a:p>
                      <a:pPr algn="ctr"/>
                      <a:r>
                        <a:rPr lang="en-US" sz="1800" dirty="0">
                          <a:latin typeface="+mn-lt"/>
                        </a:rPr>
                        <a:t>Yes, </a:t>
                      </a:r>
                      <a:br>
                        <a:rPr lang="en-US" sz="1800" dirty="0">
                          <a:latin typeface="+mn-lt"/>
                        </a:rPr>
                      </a:br>
                      <a:r>
                        <a:rPr lang="en-US" sz="1800" dirty="0" err="1">
                          <a:latin typeface="+mn-lt"/>
                        </a:rPr>
                        <a:t>Zepbound</a:t>
                      </a:r>
                      <a:r>
                        <a:rPr lang="en-US" sz="1800" dirty="0">
                          <a:latin typeface="+mn-lt"/>
                        </a:rPr>
                        <a:t> 15 mg</a:t>
                      </a:r>
                    </a:p>
                  </a:txBody>
                  <a:tcPr/>
                </a:tc>
                <a:tc>
                  <a:txBody>
                    <a:bodyPr/>
                    <a:lstStyle/>
                    <a:p>
                      <a:pPr algn="ctr"/>
                      <a:r>
                        <a:rPr lang="en-US" sz="1800" dirty="0">
                          <a:latin typeface="+mn-lt"/>
                        </a:rPr>
                        <a:t>Sleep Apnea-</a:t>
                      </a:r>
                      <a:r>
                        <a:rPr lang="en-US" sz="1800" dirty="0" err="1">
                          <a:latin typeface="+mn-lt"/>
                        </a:rPr>
                        <a:t>Zepbound</a:t>
                      </a:r>
                      <a:endParaRPr lang="en-US" sz="1800" dirty="0">
                        <a:latin typeface="+mn-lt"/>
                      </a:endParaRPr>
                    </a:p>
                  </a:txBody>
                  <a:tcPr/>
                </a:tc>
                <a:extLst>
                  <a:ext uri="{0D108BD9-81ED-4DB2-BD59-A6C34878D82A}">
                    <a16:rowId xmlns:a16="http://schemas.microsoft.com/office/drawing/2014/main" val="226750381"/>
                  </a:ext>
                </a:extLst>
              </a:tr>
            </a:tbl>
          </a:graphicData>
        </a:graphic>
      </p:graphicFrame>
    </p:spTree>
    <p:extLst>
      <p:ext uri="{BB962C8B-B14F-4D97-AF65-F5344CB8AC3E}">
        <p14:creationId xmlns:p14="http://schemas.microsoft.com/office/powerpoint/2010/main" val="341606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FF321-7E8F-11C7-15F6-6098F65453BF}"/>
              </a:ext>
            </a:extLst>
          </p:cNvPr>
          <p:cNvSpPr>
            <a:spLocks noGrp="1"/>
          </p:cNvSpPr>
          <p:nvPr>
            <p:ph type="title"/>
          </p:nvPr>
        </p:nvSpPr>
        <p:spPr/>
        <p:txBody>
          <a:bodyPr/>
          <a:lstStyle/>
          <a:p>
            <a:r>
              <a:rPr lang="en-US" dirty="0"/>
              <a:t>Are GLPs a lifelong commitment?</a:t>
            </a:r>
          </a:p>
        </p:txBody>
      </p:sp>
      <p:sp>
        <p:nvSpPr>
          <p:cNvPr id="3" name="Content Placeholder 2">
            <a:extLst>
              <a:ext uri="{FF2B5EF4-FFF2-40B4-BE49-F238E27FC236}">
                <a16:creationId xmlns:a16="http://schemas.microsoft.com/office/drawing/2014/main" id="{0A85DD68-928D-9D8D-7AA8-02F0FC704C30}"/>
              </a:ext>
            </a:extLst>
          </p:cNvPr>
          <p:cNvSpPr>
            <a:spLocks noGrp="1"/>
          </p:cNvSpPr>
          <p:nvPr>
            <p:ph sz="quarter" idx="1"/>
          </p:nvPr>
        </p:nvSpPr>
        <p:spPr>
          <a:xfrm>
            <a:off x="457200" y="1219200"/>
            <a:ext cx="8229600" cy="5410200"/>
          </a:xfrm>
        </p:spPr>
        <p:txBody>
          <a:bodyPr>
            <a:normAutofit lnSpcReduction="10000"/>
          </a:bodyPr>
          <a:lstStyle/>
          <a:p>
            <a:pPr>
              <a:lnSpc>
                <a:spcPct val="110000"/>
              </a:lnSpc>
            </a:pPr>
            <a:r>
              <a:rPr lang="en-US" sz="2800" dirty="0"/>
              <a:t>About 50% - 75% of people stop taking their GLP/GIP by 1 year</a:t>
            </a:r>
          </a:p>
          <a:p>
            <a:pPr lvl="1">
              <a:lnSpc>
                <a:spcPct val="110000"/>
              </a:lnSpc>
            </a:pPr>
            <a:r>
              <a:rPr lang="en-US" sz="2400" dirty="0"/>
              <a:t>Due to cost, side effects, access, impact on food desire</a:t>
            </a:r>
          </a:p>
          <a:p>
            <a:pPr>
              <a:lnSpc>
                <a:spcPct val="110000"/>
              </a:lnSpc>
            </a:pPr>
            <a:r>
              <a:rPr lang="en-US" sz="2800" dirty="0"/>
              <a:t>Results in weight regain back to baseline by ~18 months (about 1lb regain a week)</a:t>
            </a:r>
          </a:p>
          <a:p>
            <a:pPr>
              <a:lnSpc>
                <a:spcPct val="110000"/>
              </a:lnSpc>
            </a:pPr>
            <a:r>
              <a:rPr lang="en-US" sz="2800" dirty="0"/>
              <a:t>What are some suggestions?</a:t>
            </a:r>
          </a:p>
          <a:p>
            <a:pPr>
              <a:lnSpc>
                <a:spcPct val="110000"/>
              </a:lnSpc>
            </a:pPr>
            <a:r>
              <a:rPr lang="en-US" sz="2800" dirty="0"/>
              <a:t>Involve the individual in all decision making</a:t>
            </a:r>
          </a:p>
          <a:p>
            <a:pPr lvl="1">
              <a:lnSpc>
                <a:spcPct val="110000"/>
              </a:lnSpc>
            </a:pPr>
            <a:r>
              <a:rPr lang="en-US" sz="2400" dirty="0"/>
              <a:t>Address nausea</a:t>
            </a:r>
          </a:p>
          <a:p>
            <a:pPr lvl="1">
              <a:lnSpc>
                <a:spcPct val="110000"/>
              </a:lnSpc>
            </a:pPr>
            <a:r>
              <a:rPr lang="en-US" sz="2400" dirty="0"/>
              <a:t>Slowly increase dose only after careful discussion</a:t>
            </a:r>
          </a:p>
          <a:p>
            <a:pPr lvl="1">
              <a:lnSpc>
                <a:spcPct val="110000"/>
              </a:lnSpc>
            </a:pPr>
            <a:r>
              <a:rPr lang="en-US" sz="2400" dirty="0"/>
              <a:t>Once reach goal weight, consider microdosing or increasing length of time between doses.</a:t>
            </a:r>
          </a:p>
          <a:p>
            <a:pPr lvl="1">
              <a:lnSpc>
                <a:spcPct val="110000"/>
              </a:lnSpc>
            </a:pPr>
            <a:r>
              <a:rPr lang="en-US" sz="2400" dirty="0"/>
              <a:t>Consider oral version</a:t>
            </a:r>
          </a:p>
          <a:p>
            <a:pPr marL="274320" lvl="1" indent="0">
              <a:lnSpc>
                <a:spcPct val="110000"/>
              </a:lnSpc>
              <a:buNone/>
            </a:pPr>
            <a:endParaRPr lang="en-US" sz="2400" dirty="0"/>
          </a:p>
        </p:txBody>
      </p:sp>
    </p:spTree>
    <p:extLst>
      <p:ext uri="{BB962C8B-B14F-4D97-AF65-F5344CB8AC3E}">
        <p14:creationId xmlns:p14="http://schemas.microsoft.com/office/powerpoint/2010/main" val="97982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08EFE-1FF5-BF54-BA68-AC4FF9A6BA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665AB8-4CC6-E150-715E-B9C84A130DF7}"/>
              </a:ext>
            </a:extLst>
          </p:cNvPr>
          <p:cNvSpPr>
            <a:spLocks noGrp="1"/>
          </p:cNvSpPr>
          <p:nvPr>
            <p:ph type="title"/>
          </p:nvPr>
        </p:nvSpPr>
        <p:spPr/>
        <p:txBody>
          <a:bodyPr/>
          <a:lstStyle/>
          <a:p>
            <a:r>
              <a:rPr lang="en-US" dirty="0"/>
              <a:t>Nutrition Issues</a:t>
            </a:r>
          </a:p>
        </p:txBody>
      </p:sp>
      <p:sp>
        <p:nvSpPr>
          <p:cNvPr id="3" name="Content Placeholder 2">
            <a:extLst>
              <a:ext uri="{FF2B5EF4-FFF2-40B4-BE49-F238E27FC236}">
                <a16:creationId xmlns:a16="http://schemas.microsoft.com/office/drawing/2014/main" id="{46762A39-A7AD-8E0B-4BD1-DCD995E99A9E}"/>
              </a:ext>
            </a:extLst>
          </p:cNvPr>
          <p:cNvSpPr>
            <a:spLocks noGrp="1"/>
          </p:cNvSpPr>
          <p:nvPr>
            <p:ph sz="quarter" idx="1"/>
          </p:nvPr>
        </p:nvSpPr>
        <p:spPr>
          <a:xfrm>
            <a:off x="6172200" y="1295400"/>
            <a:ext cx="2667000" cy="5105400"/>
          </a:xfrm>
        </p:spPr>
        <p:txBody>
          <a:bodyPr>
            <a:normAutofit fontScale="70000" lnSpcReduction="20000"/>
          </a:bodyPr>
          <a:lstStyle/>
          <a:p>
            <a:pPr>
              <a:lnSpc>
                <a:spcPct val="110000"/>
              </a:lnSpc>
            </a:pPr>
            <a:r>
              <a:rPr lang="en-US" sz="3200" dirty="0"/>
              <a:t>Can decrease binge eating.</a:t>
            </a:r>
          </a:p>
          <a:p>
            <a:pPr>
              <a:lnSpc>
                <a:spcPct val="110000"/>
              </a:lnSpc>
            </a:pPr>
            <a:r>
              <a:rPr lang="en-US" sz="3200" dirty="0"/>
              <a:t>Can decrease craving for alcohol &amp; other   substances:</a:t>
            </a:r>
          </a:p>
          <a:p>
            <a:pPr lvl="1">
              <a:lnSpc>
                <a:spcPct val="110000"/>
              </a:lnSpc>
            </a:pPr>
            <a:r>
              <a:rPr lang="en-US" sz="2600" dirty="0"/>
              <a:t>nicotine, cannabis, and opioids </a:t>
            </a:r>
          </a:p>
          <a:p>
            <a:pPr>
              <a:lnSpc>
                <a:spcPct val="110000"/>
              </a:lnSpc>
            </a:pPr>
            <a:r>
              <a:rPr lang="en-US" sz="3400" dirty="0"/>
              <a:t>More research needed.</a:t>
            </a:r>
          </a:p>
          <a:p>
            <a:pPr>
              <a:lnSpc>
                <a:spcPct val="110000"/>
              </a:lnSpc>
            </a:pPr>
            <a:endParaRPr lang="en-US" sz="3400" dirty="0"/>
          </a:p>
          <a:p>
            <a:pPr lvl="1">
              <a:lnSpc>
                <a:spcPct val="110000"/>
              </a:lnSpc>
            </a:pPr>
            <a:r>
              <a:rPr lang="en-US" sz="3400" dirty="0"/>
              <a:t>Be on the look out for disordered eating.</a:t>
            </a:r>
          </a:p>
        </p:txBody>
      </p:sp>
      <p:sp>
        <p:nvSpPr>
          <p:cNvPr id="4" name="Content Placeholder 3">
            <a:extLst>
              <a:ext uri="{FF2B5EF4-FFF2-40B4-BE49-F238E27FC236}">
                <a16:creationId xmlns:a16="http://schemas.microsoft.com/office/drawing/2014/main" id="{E1463635-1D37-ECD7-607C-659EC19D0391}"/>
              </a:ext>
            </a:extLst>
          </p:cNvPr>
          <p:cNvSpPr>
            <a:spLocks noGrp="1"/>
          </p:cNvSpPr>
          <p:nvPr>
            <p:ph sz="quarter" idx="4294967295"/>
          </p:nvPr>
        </p:nvSpPr>
        <p:spPr>
          <a:xfrm>
            <a:off x="457200" y="1171892"/>
            <a:ext cx="4572000" cy="5838508"/>
          </a:xfrm>
        </p:spPr>
        <p:txBody>
          <a:bodyPr>
            <a:normAutofit fontScale="40000" lnSpcReduction="20000"/>
          </a:bodyPr>
          <a:lstStyle/>
          <a:p>
            <a:pPr>
              <a:lnSpc>
                <a:spcPct val="120000"/>
              </a:lnSpc>
            </a:pPr>
            <a:r>
              <a:rPr lang="en-US" sz="7000" dirty="0"/>
              <a:t>Regular visits with RDN are critical part of care plan.</a:t>
            </a:r>
          </a:p>
          <a:p>
            <a:pPr>
              <a:lnSpc>
                <a:spcPct val="120000"/>
              </a:lnSpc>
            </a:pPr>
            <a:r>
              <a:rPr lang="en-US" sz="7000" dirty="0"/>
              <a:t>Prioritize high-protein, nutrient-dense foods</a:t>
            </a:r>
          </a:p>
          <a:p>
            <a:pPr lvl="1">
              <a:lnSpc>
                <a:spcPct val="120000"/>
              </a:lnSpc>
            </a:pPr>
            <a:r>
              <a:rPr lang="en-US" sz="6000" dirty="0"/>
              <a:t>Lean proteins (fish, chicken, eggs, tofu)</a:t>
            </a:r>
          </a:p>
          <a:p>
            <a:pPr lvl="1">
              <a:lnSpc>
                <a:spcPct val="120000"/>
              </a:lnSpc>
            </a:pPr>
            <a:r>
              <a:rPr lang="en-US" sz="6000" dirty="0"/>
              <a:t>High-fiber foods (leafy greens, whole grains) </a:t>
            </a:r>
          </a:p>
          <a:p>
            <a:pPr lvl="1">
              <a:lnSpc>
                <a:spcPct val="120000"/>
              </a:lnSpc>
            </a:pPr>
            <a:r>
              <a:rPr lang="en-US" sz="6000" dirty="0"/>
              <a:t>Healthy fats (avocado, nuts).</a:t>
            </a:r>
          </a:p>
          <a:p>
            <a:pPr>
              <a:lnSpc>
                <a:spcPct val="120000"/>
              </a:lnSpc>
            </a:pPr>
            <a:r>
              <a:rPr lang="en-US" sz="7000" dirty="0"/>
              <a:t>Promote fluid intake, hydration</a:t>
            </a:r>
          </a:p>
          <a:p>
            <a:pPr>
              <a:lnSpc>
                <a:spcPct val="120000"/>
              </a:lnSpc>
            </a:pPr>
            <a:r>
              <a:rPr lang="en-US" sz="7000" dirty="0"/>
              <a:t>Maintain muscle mass through strength training</a:t>
            </a:r>
          </a:p>
          <a:p>
            <a:endParaRPr lang="en-US" dirty="0"/>
          </a:p>
        </p:txBody>
      </p:sp>
      <p:pic>
        <p:nvPicPr>
          <p:cNvPr id="7" name="Picture 6" descr="Casual woman with hand on hip">
            <a:extLst>
              <a:ext uri="{FF2B5EF4-FFF2-40B4-BE49-F238E27FC236}">
                <a16:creationId xmlns:a16="http://schemas.microsoft.com/office/drawing/2014/main" id="{39743495-8D72-B217-323B-5310387F71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2400" y="2033746"/>
            <a:ext cx="2474713" cy="4114800"/>
          </a:xfrm>
          <a:prstGeom prst="rect">
            <a:avLst/>
          </a:prstGeom>
        </p:spPr>
      </p:pic>
    </p:spTree>
    <p:extLst>
      <p:ext uri="{BB962C8B-B14F-4D97-AF65-F5344CB8AC3E}">
        <p14:creationId xmlns:p14="http://schemas.microsoft.com/office/powerpoint/2010/main" val="266751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E85E8-05ED-34C9-7977-2575C716D338}"/>
              </a:ext>
            </a:extLst>
          </p:cNvPr>
          <p:cNvSpPr>
            <a:spLocks noGrp="1"/>
          </p:cNvSpPr>
          <p:nvPr>
            <p:ph type="title"/>
          </p:nvPr>
        </p:nvSpPr>
        <p:spPr>
          <a:xfrm>
            <a:off x="457200" y="228600"/>
            <a:ext cx="8229600" cy="914400"/>
          </a:xfrm>
        </p:spPr>
        <p:txBody>
          <a:bodyPr anchor="b">
            <a:normAutofit/>
          </a:bodyPr>
          <a:lstStyle/>
          <a:p>
            <a:r>
              <a:rPr lang="en-US"/>
              <a:t>Obesity in Type 1 Diabetes</a:t>
            </a:r>
          </a:p>
        </p:txBody>
      </p:sp>
      <p:pic>
        <p:nvPicPr>
          <p:cNvPr id="5" name="Content Placeholder 4" descr="Doctor and cubes with text Diabetes">
            <a:extLst>
              <a:ext uri="{FF2B5EF4-FFF2-40B4-BE49-F238E27FC236}">
                <a16:creationId xmlns:a16="http://schemas.microsoft.com/office/drawing/2014/main" id="{408BD1B3-3DE7-4C49-A27B-917796EBEE34}"/>
              </a:ext>
            </a:extLst>
          </p:cNvPr>
          <p:cNvPicPr>
            <a:picLocks noGrp="1" noChangeAspect="1"/>
          </p:cNvPicPr>
          <p:nvPr>
            <p:ph sz="quarter" idx="1"/>
          </p:nvPr>
        </p:nvPicPr>
        <p:blipFill>
          <a:blip r:embed="rId3"/>
          <a:srcRect l="23408" r="21955" b="-3"/>
          <a:stretch>
            <a:fillRect/>
          </a:stretch>
        </p:blipFill>
        <p:spPr>
          <a:xfrm>
            <a:off x="457200" y="1219200"/>
            <a:ext cx="4041648" cy="4937760"/>
          </a:xfrm>
          <a:noFill/>
        </p:spPr>
      </p:pic>
      <p:sp>
        <p:nvSpPr>
          <p:cNvPr id="4" name="Content Placeholder 3">
            <a:extLst>
              <a:ext uri="{FF2B5EF4-FFF2-40B4-BE49-F238E27FC236}">
                <a16:creationId xmlns:a16="http://schemas.microsoft.com/office/drawing/2014/main" id="{72FDC01B-B6AB-078C-BC6E-225B476462B0}"/>
              </a:ext>
            </a:extLst>
          </p:cNvPr>
          <p:cNvSpPr>
            <a:spLocks noGrp="1"/>
          </p:cNvSpPr>
          <p:nvPr>
            <p:ph sz="quarter"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632198" y="1216152"/>
            <a:ext cx="4130802" cy="5184648"/>
          </a:xfrm>
        </p:spPr>
        <p:txBody>
          <a:bodyPr>
            <a:normAutofit lnSpcReduction="10000"/>
          </a:bodyPr>
          <a:lstStyle/>
          <a:p>
            <a:pPr marL="0" indent="0">
              <a:spcBef>
                <a:spcPts val="2500"/>
              </a:spcBef>
              <a:buFont typeface="Arial" panose="020B0604020202020204" pitchFamily="34" charset="0"/>
              <a:buNone/>
            </a:pPr>
            <a:r>
              <a:rPr lang="en-US" sz="2000" b="1" dirty="0"/>
              <a:t>Prevalence of Extra Weight in Type 1</a:t>
            </a:r>
          </a:p>
          <a:p>
            <a:pPr marL="342900" lvl="1" indent="-342900"/>
            <a:r>
              <a:rPr lang="en-US" sz="2000" dirty="0"/>
              <a:t>30-40% with overweight</a:t>
            </a:r>
          </a:p>
          <a:p>
            <a:pPr marL="342900" lvl="1" indent="-342900"/>
            <a:r>
              <a:rPr lang="en-US" sz="2000" dirty="0"/>
              <a:t>15-20% with obesity</a:t>
            </a:r>
          </a:p>
          <a:p>
            <a:pPr marL="342900" lvl="1" indent="-342900"/>
            <a:r>
              <a:rPr lang="en-US" sz="2000" dirty="0"/>
              <a:t>matching general adult statistics.</a:t>
            </a:r>
          </a:p>
          <a:p>
            <a:pPr marL="0" indent="0">
              <a:spcBef>
                <a:spcPts val="2500"/>
              </a:spcBef>
              <a:buFont typeface="Arial" panose="020B0604020202020204" pitchFamily="34" charset="0"/>
              <a:buNone/>
            </a:pPr>
            <a:r>
              <a:rPr lang="en-US" sz="2000" b="1" dirty="0"/>
              <a:t>Increased Health Risks</a:t>
            </a:r>
          </a:p>
          <a:p>
            <a:pPr marL="0" lvl="1" indent="0">
              <a:buFont typeface="Arial" panose="020B0604020202020204" pitchFamily="34" charset="0"/>
              <a:buNone/>
            </a:pPr>
            <a:r>
              <a:rPr lang="en-US" sz="2000" dirty="0"/>
              <a:t>Obesity in people with type 1 diabetes raises the risk of cardiovascular and microvascular complications, impacting overall health.</a:t>
            </a:r>
          </a:p>
          <a:p>
            <a:pPr marL="0" indent="0">
              <a:spcBef>
                <a:spcPts val="2500"/>
              </a:spcBef>
              <a:buFont typeface="Arial" panose="020B0604020202020204" pitchFamily="34" charset="0"/>
              <a:buNone/>
            </a:pPr>
            <a:r>
              <a:rPr lang="en-US" sz="2000" b="1" dirty="0"/>
              <a:t>Promising Treatments</a:t>
            </a:r>
          </a:p>
          <a:p>
            <a:pPr marL="0" lvl="1" indent="0">
              <a:buFont typeface="Arial" panose="020B0604020202020204" pitchFamily="34" charset="0"/>
              <a:buNone/>
            </a:pPr>
            <a:r>
              <a:rPr lang="en-US" sz="2000" dirty="0"/>
              <a:t>Clinical trials show GLP-1 RA therapies and metabolic surgery offer positive outcomes for type 1 diabetes  </a:t>
            </a:r>
          </a:p>
        </p:txBody>
      </p:sp>
      <p:pic>
        <p:nvPicPr>
          <p:cNvPr id="3" name="Picture 2">
            <a:extLst>
              <a:ext uri="{FF2B5EF4-FFF2-40B4-BE49-F238E27FC236}">
                <a16:creationId xmlns:a16="http://schemas.microsoft.com/office/drawing/2014/main" id="{5BEAA433-41F0-EA5D-30EC-735FB098E354}"/>
              </a:ext>
            </a:extLst>
          </p:cNvPr>
          <p:cNvPicPr>
            <a:picLocks noChangeAspect="1"/>
          </p:cNvPicPr>
          <p:nvPr/>
        </p:nvPicPr>
        <p:blipFill>
          <a:blip r:embed="rId4"/>
          <a:stretch>
            <a:fillRect/>
          </a:stretch>
        </p:blipFill>
        <p:spPr>
          <a:xfrm>
            <a:off x="663279" y="6284508"/>
            <a:ext cx="3629489" cy="374389"/>
          </a:xfrm>
          <a:prstGeom prst="rect">
            <a:avLst/>
          </a:prstGeom>
        </p:spPr>
      </p:pic>
    </p:spTree>
    <p:extLst>
      <p:ext uri="{BB962C8B-B14F-4D97-AF65-F5344CB8AC3E}">
        <p14:creationId xmlns:p14="http://schemas.microsoft.com/office/powerpoint/2010/main" val="135399480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73AE5-B2C3-03DF-893E-0F9B96D6A5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54E75F-6354-3B36-4A91-FACB235885DA}"/>
              </a:ext>
            </a:extLst>
          </p:cNvPr>
          <p:cNvSpPr>
            <a:spLocks noGrp="1"/>
          </p:cNvSpPr>
          <p:nvPr>
            <p:ph type="title"/>
          </p:nvPr>
        </p:nvSpPr>
        <p:spPr>
          <a:xfrm>
            <a:off x="447962" y="383092"/>
            <a:ext cx="8248076" cy="912308"/>
          </a:xfrm>
        </p:spPr>
        <p:txBody>
          <a:bodyPr>
            <a:normAutofit fontScale="90000"/>
          </a:bodyPr>
          <a:lstStyle/>
          <a:p>
            <a:pPr algn="l"/>
            <a:r>
              <a:rPr lang="en-US" sz="3600" b="1" dirty="0">
                <a:latin typeface="Arial" panose="020B0604020202020204" pitchFamily="34" charset="0"/>
                <a:cs typeface="Arial" panose="020B0604020202020204" pitchFamily="34" charset="0"/>
              </a:rPr>
              <a:t>Treatment of Obesity in Type 1 Diabetes</a:t>
            </a:r>
          </a:p>
        </p:txBody>
      </p:sp>
      <p:sp>
        <p:nvSpPr>
          <p:cNvPr id="3" name="Content Placeholder 2">
            <a:extLst>
              <a:ext uri="{FF2B5EF4-FFF2-40B4-BE49-F238E27FC236}">
                <a16:creationId xmlns:a16="http://schemas.microsoft.com/office/drawing/2014/main" id="{1796CAC2-3E6F-0EEA-CBF1-F7C21BC0F7EE}"/>
              </a:ext>
            </a:extLst>
          </p:cNvPr>
          <p:cNvSpPr>
            <a:spLocks noGrp="1"/>
          </p:cNvSpPr>
          <p:nvPr>
            <p:ph idx="1"/>
          </p:nvPr>
        </p:nvSpPr>
        <p:spPr>
          <a:xfrm>
            <a:off x="719905" y="1527680"/>
            <a:ext cx="7704189" cy="4648200"/>
          </a:xfrm>
        </p:spPr>
        <p:txBody>
          <a:bodyPr>
            <a:normAutofit/>
          </a:bodyPr>
          <a:lstStyle/>
          <a:p>
            <a:pPr marL="0" indent="0">
              <a:buNone/>
            </a:pPr>
            <a:r>
              <a:rPr lang="en-US" sz="2400" b="1" dirty="0">
                <a:solidFill>
                  <a:srgbClr val="000000"/>
                </a:solidFill>
                <a:latin typeface="Arial" panose="020B0604020202020204" pitchFamily="34" charset="0"/>
                <a:cs typeface="Arial" panose="020B0604020202020204" pitchFamily="34" charset="0"/>
              </a:rPr>
              <a:t>8.29</a:t>
            </a:r>
            <a:r>
              <a:rPr lang="en-US" sz="2400" dirty="0">
                <a:solidFill>
                  <a:srgbClr val="000000"/>
                </a:solidFill>
                <a:latin typeface="Arial" panose="020B0604020202020204" pitchFamily="34" charset="0"/>
                <a:cs typeface="Arial" panose="020B0604020202020204" pitchFamily="34" charset="0"/>
              </a:rPr>
              <a:t> </a:t>
            </a:r>
            <a:r>
              <a:rPr lang="en-US" sz="2800" dirty="0">
                <a:solidFill>
                  <a:srgbClr val="000000"/>
                </a:solidFill>
                <a:ea typeface="Calibri" panose="020F0502020204030204" pitchFamily="34" charset="0"/>
                <a:cs typeface="Calibri" panose="020F0502020204030204" pitchFamily="34" charset="0"/>
              </a:rPr>
              <a:t>Apply obesity management strategies used in the general adult population for adults with type 1 diabetes who have obesity (BMI ≥30, or ≥27.5 in Asian American individuals). </a:t>
            </a:r>
          </a:p>
          <a:p>
            <a:pPr marL="0" indent="0">
              <a:buNone/>
            </a:pPr>
            <a:r>
              <a:rPr lang="en-US" sz="2800" b="1" dirty="0">
                <a:solidFill>
                  <a:srgbClr val="000000"/>
                </a:solidFill>
                <a:ea typeface="Calibri" panose="020F0502020204030204" pitchFamily="34" charset="0"/>
                <a:cs typeface="Calibri" panose="020F0502020204030204" pitchFamily="34" charset="0"/>
              </a:rPr>
              <a:t>Treatments can include:</a:t>
            </a:r>
          </a:p>
          <a:p>
            <a:r>
              <a:rPr lang="en-US" sz="2800" dirty="0">
                <a:solidFill>
                  <a:srgbClr val="000000"/>
                </a:solidFill>
                <a:ea typeface="Calibri" panose="020F0502020204030204" pitchFamily="34" charset="0"/>
                <a:cs typeface="Calibri" panose="020F0502020204030204" pitchFamily="34" charset="0"/>
              </a:rPr>
              <a:t>GLP-1 RA-based therapy</a:t>
            </a:r>
          </a:p>
          <a:p>
            <a:r>
              <a:rPr lang="en-US" sz="2800" dirty="0">
                <a:solidFill>
                  <a:srgbClr val="000000"/>
                </a:solidFill>
                <a:ea typeface="Calibri" panose="020F0502020204030204" pitchFamily="34" charset="0"/>
                <a:cs typeface="Calibri" panose="020F0502020204030204" pitchFamily="34" charset="0"/>
              </a:rPr>
              <a:t>Metabolic surgery.</a:t>
            </a:r>
          </a:p>
          <a:p>
            <a:pPr marL="0" indent="0">
              <a:buNone/>
            </a:pPr>
            <a:endParaRPr lang="en-US" sz="2800" dirty="0">
              <a:solidFill>
                <a:srgbClr val="000000"/>
              </a:solidFill>
              <a:ea typeface="Calibri" panose="020F0502020204030204" pitchFamily="34" charset="0"/>
              <a:cs typeface="Calibri" panose="020F0502020204030204" pitchFamily="34" charset="0"/>
            </a:endParaRPr>
          </a:p>
          <a:p>
            <a:pPr marL="0" indent="0">
              <a:buNone/>
            </a:pPr>
            <a:r>
              <a:rPr lang="en-US" sz="2800" dirty="0">
                <a:solidFill>
                  <a:srgbClr val="0070C0"/>
                </a:solidFill>
                <a:ea typeface="Calibri" panose="020F0502020204030204" pitchFamily="34" charset="0"/>
                <a:cs typeface="Calibri" panose="020F0502020204030204" pitchFamily="34" charset="0"/>
              </a:rPr>
              <a:t>Shared decision-making informs individualized care</a:t>
            </a:r>
            <a:r>
              <a:rPr lang="en-US" sz="2800" dirty="0">
                <a:solidFill>
                  <a:srgbClr val="000000"/>
                </a:solidFill>
                <a:ea typeface="Calibri" panose="020F0502020204030204" pitchFamily="34" charset="0"/>
                <a:cs typeface="Calibri" panose="020F0502020204030204" pitchFamily="34" charset="0"/>
              </a:rPr>
              <a:t>.</a:t>
            </a:r>
          </a:p>
        </p:txBody>
      </p:sp>
      <p:sp>
        <p:nvSpPr>
          <p:cNvPr id="4" name="Slide Number Placeholder 3">
            <a:extLst>
              <a:ext uri="{FF2B5EF4-FFF2-40B4-BE49-F238E27FC236}">
                <a16:creationId xmlns:a16="http://schemas.microsoft.com/office/drawing/2014/main" id="{35DC348B-4A7B-342A-4D46-E0F20A17ED6B}"/>
              </a:ext>
            </a:extLst>
          </p:cNvPr>
          <p:cNvSpPr>
            <a:spLocks noGrp="1"/>
          </p:cNvSpPr>
          <p:nvPr>
            <p:ph type="sldNum" sz="quarter" idx="12"/>
          </p:nvPr>
        </p:nvSpPr>
        <p:spPr>
          <a:xfrm>
            <a:off x="8848594" y="6206038"/>
            <a:ext cx="2834640"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3BC229-7E83-9A4E-BBB1-CA9DD9FFAFBE}" type="slidenum">
              <a:rPr lang="en-US" smtClean="0"/>
              <a:pPr/>
              <a:t>24</a:t>
            </a:fld>
            <a:endParaRPr lang="en-US">
              <a:latin typeface="Arial" panose="020B0604020202020204" pitchFamily="34" charset="0"/>
              <a:cs typeface="Arial" panose="020B0604020202020204" pitchFamily="34" charset="0"/>
            </a:endParaRPr>
          </a:p>
        </p:txBody>
      </p:sp>
      <p:sp>
        <p:nvSpPr>
          <p:cNvPr id="6" name="TextBox 2">
            <a:extLst>
              <a:ext uri="{FF2B5EF4-FFF2-40B4-BE49-F238E27FC236}">
                <a16:creationId xmlns:a16="http://schemas.microsoft.com/office/drawing/2014/main" id="{F517F3A1-1E79-3B0E-A961-55F2004F3060}"/>
              </a:ext>
            </a:extLst>
          </p:cNvPr>
          <p:cNvSpPr txBox="1"/>
          <p:nvPr/>
        </p:nvSpPr>
        <p:spPr>
          <a:xfrm>
            <a:off x="383214" y="6408161"/>
            <a:ext cx="4628190" cy="2308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b="1">
                <a:solidFill>
                  <a:srgbClr val="008996"/>
                </a:solidFill>
                <a:latin typeface="Arial" panose="020B0604020202020204" pitchFamily="34" charset="0"/>
                <a:cs typeface="Arial" panose="020B0604020202020204" pitchFamily="34" charset="0"/>
              </a:rPr>
              <a:t>8. Obesity and Weight Management for the Prevention and Treatment of Diabetes</a:t>
            </a:r>
          </a:p>
        </p:txBody>
      </p:sp>
      <p:pic>
        <p:nvPicPr>
          <p:cNvPr id="7" name="Picture 6">
            <a:extLst>
              <a:ext uri="{FF2B5EF4-FFF2-40B4-BE49-F238E27FC236}">
                <a16:creationId xmlns:a16="http://schemas.microsoft.com/office/drawing/2014/main" id="{DF75DAE6-BA84-2F12-8B82-EE7EA411CA05}"/>
              </a:ext>
            </a:extLst>
          </p:cNvPr>
          <p:cNvPicPr>
            <a:picLocks noChangeAspect="1"/>
          </p:cNvPicPr>
          <p:nvPr/>
        </p:nvPicPr>
        <p:blipFill>
          <a:blip r:embed="rId2"/>
          <a:stretch>
            <a:fillRect/>
          </a:stretch>
        </p:blipFill>
        <p:spPr>
          <a:xfrm>
            <a:off x="5486400" y="3060893"/>
            <a:ext cx="1959725" cy="1653143"/>
          </a:xfrm>
          <a:prstGeom prst="rect">
            <a:avLst/>
          </a:prstGeom>
        </p:spPr>
      </p:pic>
    </p:spTree>
    <p:extLst>
      <p:ext uri="{BB962C8B-B14F-4D97-AF65-F5344CB8AC3E}">
        <p14:creationId xmlns:p14="http://schemas.microsoft.com/office/powerpoint/2010/main" val="153630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DF72F-BB1C-99D9-AB2B-CBE9D2D42130}"/>
              </a:ext>
            </a:extLst>
          </p:cNvPr>
          <p:cNvSpPr>
            <a:spLocks noGrp="1"/>
          </p:cNvSpPr>
          <p:nvPr>
            <p:ph type="title"/>
          </p:nvPr>
        </p:nvSpPr>
        <p:spPr>
          <a:xfrm>
            <a:off x="457200" y="152400"/>
            <a:ext cx="8229600" cy="1447800"/>
          </a:xfrm>
        </p:spPr>
        <p:txBody>
          <a:bodyPr>
            <a:normAutofit fontScale="90000"/>
          </a:bodyPr>
          <a:lstStyle/>
          <a:p>
            <a:r>
              <a:rPr lang="en-US" dirty="0"/>
              <a:t>Types of Disordered Eating in Individuals with Diabetes</a:t>
            </a:r>
          </a:p>
        </p:txBody>
      </p:sp>
      <p:graphicFrame>
        <p:nvGraphicFramePr>
          <p:cNvPr id="4" name="Content Placeholder 3">
            <a:extLst>
              <a:ext uri="{FF2B5EF4-FFF2-40B4-BE49-F238E27FC236}">
                <a16:creationId xmlns:a16="http://schemas.microsoft.com/office/drawing/2014/main" id="{FB8D46F8-A29C-29B3-E30C-40A490858B21}"/>
              </a:ext>
            </a:extLst>
          </p:cNvPr>
          <p:cNvGraphicFramePr>
            <a:graphicFrameLocks noGrp="1"/>
          </p:cNvGraphicFramePr>
          <p:nvPr>
            <p:ph sz="quarter" idx="1"/>
            <p:extLst>
              <p:ext uri="{D42A27DB-BD31-4B8C-83A1-F6EECF244321}">
                <p14:modId xmlns:p14="http://schemas.microsoft.com/office/powerpoint/2010/main" val="763583401"/>
              </p:ext>
            </p:extLst>
          </p:nvPr>
        </p:nvGraphicFramePr>
        <p:xfrm>
          <a:off x="457200" y="1600201"/>
          <a:ext cx="8229600" cy="4380934"/>
        </p:xfrm>
        <a:graphic>
          <a:graphicData uri="http://schemas.openxmlformats.org/drawingml/2006/table">
            <a:tbl>
              <a:tblPr/>
              <a:tblGrid>
                <a:gridCol w="8229600">
                  <a:extLst>
                    <a:ext uri="{9D8B030D-6E8A-4147-A177-3AD203B41FA5}">
                      <a16:colId xmlns:a16="http://schemas.microsoft.com/office/drawing/2014/main" val="114725393"/>
                    </a:ext>
                  </a:extLst>
                </a:gridCol>
              </a:tblGrid>
              <a:tr h="228599">
                <a:tc>
                  <a:txBody>
                    <a:bodyPr/>
                    <a:lstStyle/>
                    <a:p>
                      <a:pPr algn="l" fontAlgn="t">
                        <a:buNone/>
                      </a:pPr>
                      <a:endParaRPr lang="en-US" dirty="0">
                        <a:effectLst/>
                      </a:endParaRPr>
                    </a:p>
                  </a:txBody>
                  <a:tcPr marL="35712" marR="35712" marT="35712" marB="35712">
                    <a:lnL>
                      <a:noFill/>
                    </a:lnL>
                    <a:lnR>
                      <a:noFill/>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noFill/>
                  </a:tcPr>
                </a:tc>
                <a:extLst>
                  <a:ext uri="{0D108BD9-81ED-4DB2-BD59-A6C34878D82A}">
                    <a16:rowId xmlns:a16="http://schemas.microsoft.com/office/drawing/2014/main" val="2881525636"/>
                  </a:ext>
                </a:extLst>
              </a:tr>
              <a:tr h="826068">
                <a:tc>
                  <a:txBody>
                    <a:bodyPr/>
                    <a:lstStyle/>
                    <a:p>
                      <a:pPr algn="l" fontAlgn="t">
                        <a:buNone/>
                      </a:pPr>
                      <a:r>
                        <a:rPr lang="en-US">
                          <a:effectLst/>
                        </a:rPr>
                        <a:t>1. Severe Dietary Restriction</a:t>
                      </a:r>
                      <a:br>
                        <a:rPr lang="en-US">
                          <a:effectLst/>
                        </a:rPr>
                      </a:br>
                      <a:r>
                        <a:rPr lang="en-US">
                          <a:effectLst/>
                        </a:rPr>
                        <a:t>—Severe limitation of calories or essential macronutrients in the diet</a:t>
                      </a:r>
                    </a:p>
                  </a:txBody>
                  <a:tcPr marL="35712" marR="35712" marT="35712" marB="35712">
                    <a:lnL>
                      <a:noFill/>
                    </a:lnL>
                    <a:lnR>
                      <a:noFill/>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noFill/>
                  </a:tcPr>
                </a:tc>
                <a:extLst>
                  <a:ext uri="{0D108BD9-81ED-4DB2-BD59-A6C34878D82A}">
                    <a16:rowId xmlns:a16="http://schemas.microsoft.com/office/drawing/2014/main" val="1181611122"/>
                  </a:ext>
                </a:extLst>
              </a:tr>
              <a:tr h="1191527">
                <a:tc>
                  <a:txBody>
                    <a:bodyPr/>
                    <a:lstStyle/>
                    <a:p>
                      <a:pPr algn="l" fontAlgn="t">
                        <a:buNone/>
                      </a:pPr>
                      <a:r>
                        <a:rPr lang="en-US" dirty="0">
                          <a:effectLst/>
                        </a:rPr>
                        <a:t>2. Objective Binge Eating</a:t>
                      </a:r>
                      <a:br>
                        <a:rPr lang="en-US" dirty="0">
                          <a:effectLst/>
                        </a:rPr>
                      </a:br>
                      <a:r>
                        <a:rPr lang="en-US" dirty="0">
                          <a:effectLst/>
                        </a:rPr>
                        <a:t>—Consuming an unusually large amount of food in a short period while feeling out of control</a:t>
                      </a:r>
                    </a:p>
                  </a:txBody>
                  <a:tcPr marL="35712" marR="35712" marT="35712" marB="35712">
                    <a:lnL>
                      <a:noFill/>
                    </a:lnL>
                    <a:lnR>
                      <a:noFill/>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noFill/>
                  </a:tcPr>
                </a:tc>
                <a:extLst>
                  <a:ext uri="{0D108BD9-81ED-4DB2-BD59-A6C34878D82A}">
                    <a16:rowId xmlns:a16="http://schemas.microsoft.com/office/drawing/2014/main" val="63435659"/>
                  </a:ext>
                </a:extLst>
              </a:tr>
              <a:tr h="1191527">
                <a:tc>
                  <a:txBody>
                    <a:bodyPr/>
                    <a:lstStyle/>
                    <a:p>
                      <a:pPr algn="l" fontAlgn="t">
                        <a:buNone/>
                      </a:pPr>
                      <a:r>
                        <a:rPr lang="en-US">
                          <a:effectLst/>
                        </a:rPr>
                        <a:t>3. Subjective Binge Eating</a:t>
                      </a:r>
                      <a:br>
                        <a:rPr lang="en-US">
                          <a:effectLst/>
                        </a:rPr>
                      </a:br>
                      <a:r>
                        <a:rPr lang="en-US">
                          <a:effectLst/>
                        </a:rPr>
                        <a:t>—Feeling a loss of control over eating without necessarily consuming large quantities of food</a:t>
                      </a:r>
                    </a:p>
                  </a:txBody>
                  <a:tcPr marL="35712" marR="35712" marT="35712" marB="35712">
                    <a:lnL>
                      <a:noFill/>
                    </a:lnL>
                    <a:lnR>
                      <a:noFill/>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noFill/>
                  </a:tcPr>
                </a:tc>
                <a:extLst>
                  <a:ext uri="{0D108BD9-81ED-4DB2-BD59-A6C34878D82A}">
                    <a16:rowId xmlns:a16="http://schemas.microsoft.com/office/drawing/2014/main" val="2122778245"/>
                  </a:ext>
                </a:extLst>
              </a:tr>
              <a:tr h="826068">
                <a:tc>
                  <a:txBody>
                    <a:bodyPr/>
                    <a:lstStyle/>
                    <a:p>
                      <a:pPr algn="l" fontAlgn="t">
                        <a:buNone/>
                      </a:pPr>
                      <a:r>
                        <a:rPr lang="en-US" dirty="0">
                          <a:effectLst/>
                        </a:rPr>
                        <a:t>4. Other Maladaptive Weight Control Strategies</a:t>
                      </a:r>
                      <a:br>
                        <a:rPr lang="en-US" dirty="0">
                          <a:effectLst/>
                        </a:rPr>
                      </a:br>
                      <a:r>
                        <a:rPr lang="en-US" dirty="0">
                          <a:effectLst/>
                        </a:rPr>
                        <a:t>—Restricting life-saving insulin</a:t>
                      </a:r>
                    </a:p>
                  </a:txBody>
                  <a:tcPr marL="35712" marR="35712" marT="35712" marB="35712">
                    <a:lnL>
                      <a:noFill/>
                    </a:lnL>
                    <a:lnR>
                      <a:noFill/>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noFill/>
                  </a:tcPr>
                </a:tc>
                <a:extLst>
                  <a:ext uri="{0D108BD9-81ED-4DB2-BD59-A6C34878D82A}">
                    <a16:rowId xmlns:a16="http://schemas.microsoft.com/office/drawing/2014/main" val="966468968"/>
                  </a:ext>
                </a:extLst>
              </a:tr>
            </a:tbl>
          </a:graphicData>
        </a:graphic>
      </p:graphicFrame>
      <p:pic>
        <p:nvPicPr>
          <p:cNvPr id="7" name="Picture 6">
            <a:extLst>
              <a:ext uri="{FF2B5EF4-FFF2-40B4-BE49-F238E27FC236}">
                <a16:creationId xmlns:a16="http://schemas.microsoft.com/office/drawing/2014/main" id="{9E4F0D3E-7980-E25C-4396-D445AD00A199}"/>
              </a:ext>
            </a:extLst>
          </p:cNvPr>
          <p:cNvPicPr>
            <a:picLocks noChangeAspect="1"/>
          </p:cNvPicPr>
          <p:nvPr/>
        </p:nvPicPr>
        <p:blipFill>
          <a:blip r:embed="rId2"/>
          <a:stretch>
            <a:fillRect/>
          </a:stretch>
        </p:blipFill>
        <p:spPr>
          <a:xfrm>
            <a:off x="5671563" y="5957593"/>
            <a:ext cx="2981709" cy="748007"/>
          </a:xfrm>
          <a:prstGeom prst="rect">
            <a:avLst/>
          </a:prstGeom>
        </p:spPr>
      </p:pic>
      <p:sp>
        <p:nvSpPr>
          <p:cNvPr id="9" name="TextBox 8">
            <a:extLst>
              <a:ext uri="{FF2B5EF4-FFF2-40B4-BE49-F238E27FC236}">
                <a16:creationId xmlns:a16="http://schemas.microsoft.com/office/drawing/2014/main" id="{93BCB800-FE55-66BE-BF05-CC9350532E92}"/>
              </a:ext>
            </a:extLst>
          </p:cNvPr>
          <p:cNvSpPr txBox="1"/>
          <p:nvPr/>
        </p:nvSpPr>
        <p:spPr>
          <a:xfrm>
            <a:off x="228600" y="6336268"/>
            <a:ext cx="5147307" cy="369332"/>
          </a:xfrm>
          <a:prstGeom prst="rect">
            <a:avLst/>
          </a:prstGeom>
          <a:noFill/>
        </p:spPr>
        <p:txBody>
          <a:bodyPr wrap="square">
            <a:spAutoFit/>
          </a:bodyPr>
          <a:lstStyle/>
          <a:p>
            <a:r>
              <a:rPr lang="en-US" dirty="0"/>
              <a:t>https://pmc.ncbi.nlm.nih.gov/articles/PMC10538145/</a:t>
            </a:r>
          </a:p>
        </p:txBody>
      </p:sp>
    </p:spTree>
    <p:extLst>
      <p:ext uri="{BB962C8B-B14F-4D97-AF65-F5344CB8AC3E}">
        <p14:creationId xmlns:p14="http://schemas.microsoft.com/office/powerpoint/2010/main" val="70810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B94AE-2763-4A80-1775-DBB87D435DA6}"/>
              </a:ext>
            </a:extLst>
          </p:cNvPr>
          <p:cNvSpPr>
            <a:spLocks noGrp="1"/>
          </p:cNvSpPr>
          <p:nvPr>
            <p:ph type="title"/>
          </p:nvPr>
        </p:nvSpPr>
        <p:spPr>
          <a:xfrm>
            <a:off x="457200" y="228600"/>
            <a:ext cx="8229600" cy="914400"/>
          </a:xfrm>
        </p:spPr>
        <p:txBody>
          <a:bodyPr anchor="b">
            <a:normAutofit/>
          </a:bodyPr>
          <a:lstStyle/>
          <a:p>
            <a:r>
              <a:rPr lang="en-US" dirty="0"/>
              <a:t>JR Asks You</a:t>
            </a:r>
          </a:p>
        </p:txBody>
      </p:sp>
      <p:sp>
        <p:nvSpPr>
          <p:cNvPr id="3" name="Content Placeholder 2">
            <a:extLst>
              <a:ext uri="{FF2B5EF4-FFF2-40B4-BE49-F238E27FC236}">
                <a16:creationId xmlns:a16="http://schemas.microsoft.com/office/drawing/2014/main" id="{29D4BC41-E6BD-A3F6-6FCF-6199BB10AC82}"/>
              </a:ext>
            </a:extLst>
          </p:cNvPr>
          <p:cNvSpPr>
            <a:spLocks noGrp="1"/>
          </p:cNvSpPr>
          <p:nvPr>
            <p:ph sz="quarter" idx="1"/>
          </p:nvPr>
        </p:nvSpPr>
        <p:spPr>
          <a:xfrm>
            <a:off x="457200" y="1219200"/>
            <a:ext cx="4041648" cy="4937760"/>
          </a:xfrm>
        </p:spPr>
        <p:txBody>
          <a:bodyPr>
            <a:normAutofit/>
          </a:bodyPr>
          <a:lstStyle/>
          <a:p>
            <a:pPr marL="0" indent="0">
              <a:buNone/>
            </a:pPr>
            <a:endParaRPr lang="en-US" dirty="0"/>
          </a:p>
          <a:p>
            <a:r>
              <a:rPr lang="en-US" dirty="0"/>
              <a:t> I heard these meds can cause liver or kidney problems?</a:t>
            </a:r>
          </a:p>
        </p:txBody>
      </p:sp>
      <p:pic>
        <p:nvPicPr>
          <p:cNvPr id="5" name="Picture 4" descr="Woman wearing a pink outfit">
            <a:extLst>
              <a:ext uri="{FF2B5EF4-FFF2-40B4-BE49-F238E27FC236}">
                <a16:creationId xmlns:a16="http://schemas.microsoft.com/office/drawing/2014/main" id="{DC4D307A-9E61-BE01-4518-783CF58D181E}"/>
              </a:ext>
            </a:extLst>
          </p:cNvPr>
          <p:cNvPicPr>
            <a:picLocks noChangeAspect="1"/>
          </p:cNvPicPr>
          <p:nvPr/>
        </p:nvPicPr>
        <p:blipFill>
          <a:blip r:embed="rId2" cstate="print">
            <a:extLst>
              <a:ext uri="{28A0092B-C50C-407E-A947-70E740481C1C}">
                <a14:useLocalDpi xmlns:a14="http://schemas.microsoft.com/office/drawing/2010/main" val="0"/>
              </a:ext>
            </a:extLst>
          </a:blip>
          <a:srcRect r="-2" b="18449"/>
          <a:stretch>
            <a:fillRect/>
          </a:stretch>
        </p:blipFill>
        <p:spPr>
          <a:xfrm>
            <a:off x="4632198" y="1216152"/>
            <a:ext cx="4041648" cy="4937760"/>
          </a:xfrm>
          <a:prstGeom prst="rect">
            <a:avLst/>
          </a:prstGeom>
          <a:noFill/>
        </p:spPr>
      </p:pic>
    </p:spTree>
    <p:extLst>
      <p:ext uri="{BB962C8B-B14F-4D97-AF65-F5344CB8AC3E}">
        <p14:creationId xmlns:p14="http://schemas.microsoft.com/office/powerpoint/2010/main" val="162187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84E83-0F51-6936-C13B-69B35DB5E4D8}"/>
            </a:ext>
          </a:extLst>
        </p:cNvPr>
        <p:cNvGrpSpPr/>
        <p:nvPr/>
      </p:nvGrpSpPr>
      <p:grpSpPr>
        <a:xfrm>
          <a:off x="0" y="0"/>
          <a:ext cx="0" cy="0"/>
          <a:chOff x="0" y="0"/>
          <a:chExt cx="0" cy="0"/>
        </a:xfrm>
      </p:grpSpPr>
      <p:sp>
        <p:nvSpPr>
          <p:cNvPr id="81922" name="Title 1">
            <a:extLst>
              <a:ext uri="{FF2B5EF4-FFF2-40B4-BE49-F238E27FC236}">
                <a16:creationId xmlns:a16="http://schemas.microsoft.com/office/drawing/2014/main" id="{F77A0804-FB6F-BB40-7857-56A6AB4896C4}"/>
              </a:ext>
            </a:extLst>
          </p:cNvPr>
          <p:cNvSpPr>
            <a:spLocks noGrp="1" noChangeArrowheads="1"/>
          </p:cNvSpPr>
          <p:nvPr>
            <p:ph type="title"/>
          </p:nvPr>
        </p:nvSpPr>
        <p:spPr/>
        <p:txBody>
          <a:bodyPr>
            <a:noAutofit/>
          </a:bodyPr>
          <a:lstStyle/>
          <a:p>
            <a:pPr eaLnBrk="1" hangingPunct="1"/>
            <a:r>
              <a:rPr lang="en-US" altLang="en-US" sz="3600" dirty="0"/>
              <a:t>Counseling Points: GLP-1 RA &amp; GLP-1/GIP</a:t>
            </a:r>
          </a:p>
        </p:txBody>
      </p:sp>
      <p:sp>
        <p:nvSpPr>
          <p:cNvPr id="4" name="Content Placeholder 3">
            <a:extLst>
              <a:ext uri="{FF2B5EF4-FFF2-40B4-BE49-F238E27FC236}">
                <a16:creationId xmlns:a16="http://schemas.microsoft.com/office/drawing/2014/main" id="{FDC859FD-96B3-4DE9-BEF3-7FBB21F49445}"/>
              </a:ext>
            </a:extLst>
          </p:cNvPr>
          <p:cNvSpPr>
            <a:spLocks noGrp="1"/>
          </p:cNvSpPr>
          <p:nvPr>
            <p:ph sz="quarter" idx="1"/>
          </p:nvPr>
        </p:nvSpPr>
        <p:spPr>
          <a:xfrm>
            <a:off x="457200" y="1295400"/>
            <a:ext cx="6019800" cy="5257800"/>
          </a:xfrm>
        </p:spPr>
        <p:txBody>
          <a:bodyPr rtlCol="0">
            <a:normAutofit/>
          </a:bodyPr>
          <a:lstStyle/>
          <a:p>
            <a:pPr eaLnBrk="1" fontAlgn="auto" hangingPunct="1">
              <a:spcAft>
                <a:spcPts val="0"/>
              </a:spcAft>
              <a:defRPr/>
            </a:pPr>
            <a:r>
              <a:rPr lang="en-US" sz="2800" dirty="0"/>
              <a:t>Avoid if personal or family history of medullary thyroid cancer or personal history of Multiple Endocrine Neoplasia type 2 (MEN-2)</a:t>
            </a:r>
          </a:p>
          <a:p>
            <a:pPr eaLnBrk="1" fontAlgn="auto" hangingPunct="1">
              <a:spcAft>
                <a:spcPts val="0"/>
              </a:spcAft>
              <a:defRPr/>
            </a:pPr>
            <a:r>
              <a:rPr lang="en-US" sz="2800" dirty="0"/>
              <a:t>Avoid in combo with DPP-4 inhibitors</a:t>
            </a:r>
          </a:p>
          <a:p>
            <a:pPr eaLnBrk="1" fontAlgn="auto" hangingPunct="1">
              <a:spcAft>
                <a:spcPts val="0"/>
              </a:spcAft>
              <a:defRPr/>
            </a:pPr>
            <a:r>
              <a:rPr lang="en-US" sz="2800" dirty="0"/>
              <a:t>Watch for intestinal obstruction</a:t>
            </a:r>
          </a:p>
          <a:p>
            <a:pPr>
              <a:defRPr/>
            </a:pPr>
            <a:r>
              <a:rPr lang="en-US" sz="2800" dirty="0"/>
              <a:t>Increased risk of biliary disease</a:t>
            </a:r>
          </a:p>
          <a:p>
            <a:pPr eaLnBrk="1" fontAlgn="auto" hangingPunct="1">
              <a:spcAft>
                <a:spcPts val="0"/>
              </a:spcAft>
              <a:defRPr/>
            </a:pPr>
            <a:r>
              <a:rPr lang="en-US" sz="2800" dirty="0"/>
              <a:t>Education: Eat smaller meals to reduce nausea and limit high fat meals</a:t>
            </a:r>
          </a:p>
          <a:p>
            <a:pPr eaLnBrk="1" fontAlgn="auto" hangingPunct="1">
              <a:spcAft>
                <a:spcPts val="0"/>
              </a:spcAft>
              <a:defRPr/>
            </a:pPr>
            <a:r>
              <a:rPr lang="en-US" sz="2800" dirty="0"/>
              <a:t>Use of non-FDA </a:t>
            </a:r>
            <a:r>
              <a:rPr lang="en-US" sz="2800" i="1" dirty="0"/>
              <a:t>compounded</a:t>
            </a:r>
            <a:r>
              <a:rPr lang="en-US" sz="2800" dirty="0"/>
              <a:t> products not recommended</a:t>
            </a:r>
          </a:p>
          <a:p>
            <a:pPr eaLnBrk="1" fontAlgn="auto" hangingPunct="1">
              <a:spcAft>
                <a:spcPts val="0"/>
              </a:spcAft>
              <a:defRPr/>
            </a:pPr>
            <a:endParaRPr lang="en-US" dirty="0"/>
          </a:p>
        </p:txBody>
      </p:sp>
      <p:pic>
        <p:nvPicPr>
          <p:cNvPr id="6" name="Picture 5">
            <a:extLst>
              <a:ext uri="{FF2B5EF4-FFF2-40B4-BE49-F238E27FC236}">
                <a16:creationId xmlns:a16="http://schemas.microsoft.com/office/drawing/2014/main" id="{3B20F128-B49C-ED43-89D0-BAB1A10A2CFC}"/>
              </a:ext>
            </a:extLst>
          </p:cNvPr>
          <p:cNvPicPr>
            <a:picLocks noChangeAspect="1"/>
          </p:cNvPicPr>
          <p:nvPr/>
        </p:nvPicPr>
        <p:blipFill>
          <a:blip r:embed="rId4"/>
          <a:stretch>
            <a:fillRect/>
          </a:stretch>
        </p:blipFill>
        <p:spPr>
          <a:xfrm>
            <a:off x="6779758" y="1447800"/>
            <a:ext cx="1928813" cy="2667000"/>
          </a:xfrm>
          <a:prstGeom prst="rect">
            <a:avLst/>
          </a:prstGeom>
        </p:spPr>
      </p:pic>
      <p:sp>
        <p:nvSpPr>
          <p:cNvPr id="2" name="TextBox 1">
            <a:extLst>
              <a:ext uri="{FF2B5EF4-FFF2-40B4-BE49-F238E27FC236}">
                <a16:creationId xmlns:a16="http://schemas.microsoft.com/office/drawing/2014/main" id="{4B9B4346-E3E9-A1DE-7F8C-E37365A3DC13}"/>
              </a:ext>
            </a:extLst>
          </p:cNvPr>
          <p:cNvSpPr txBox="1"/>
          <p:nvPr/>
        </p:nvSpPr>
        <p:spPr>
          <a:xfrm>
            <a:off x="6072051" y="6183868"/>
            <a:ext cx="2667000" cy="369332"/>
          </a:xfrm>
          <a:prstGeom prst="rect">
            <a:avLst/>
          </a:prstGeom>
          <a:solidFill>
            <a:schemeClr val="bg1"/>
          </a:solidFill>
        </p:spPr>
        <p:txBody>
          <a:bodyPr wrap="square">
            <a:spAutoFit/>
          </a:bodyPr>
          <a:lstStyle/>
          <a:p>
            <a:pPr eaLnBrk="1" hangingPunct="1">
              <a:spcBef>
                <a:spcPct val="0"/>
              </a:spcBef>
              <a:buFontTx/>
              <a:buNone/>
            </a:pPr>
            <a:r>
              <a:rPr lang="en-US" altLang="en-US" sz="900" dirty="0">
                <a:latin typeface="Helvetica" panose="020B0604020202020204" pitchFamily="34" charset="0"/>
              </a:rPr>
              <a:t>From: 9. Pharmacologic Approaches to Glycemic Treatment: Standards of Care in Diabetes—2026 </a:t>
            </a:r>
          </a:p>
        </p:txBody>
      </p:sp>
    </p:spTree>
    <p:extLst>
      <p:ext uri="{BB962C8B-B14F-4D97-AF65-F5344CB8AC3E}">
        <p14:creationId xmlns:p14="http://schemas.microsoft.com/office/powerpoint/2010/main" val="50438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80A972A5-4D2E-424E-8F41-AFB5377E84EA}"/>
              </a:ext>
            </a:extLst>
          </p:cNvPr>
          <p:cNvSpPr>
            <a:spLocks noGrp="1" noChangeArrowheads="1"/>
          </p:cNvSpPr>
          <p:nvPr>
            <p:ph type="title"/>
          </p:nvPr>
        </p:nvSpPr>
        <p:spPr/>
        <p:txBody>
          <a:bodyPr>
            <a:noAutofit/>
          </a:bodyPr>
          <a:lstStyle/>
          <a:p>
            <a:pPr eaLnBrk="1" hangingPunct="1"/>
            <a:r>
              <a:rPr lang="en-US" altLang="en-US" sz="3600" dirty="0"/>
              <a:t>Counseling Points: GLP-1 RA &amp; GLP-1/GIP</a:t>
            </a:r>
          </a:p>
        </p:txBody>
      </p:sp>
      <p:sp>
        <p:nvSpPr>
          <p:cNvPr id="4" name="Content Placeholder 3">
            <a:extLst>
              <a:ext uri="{FF2B5EF4-FFF2-40B4-BE49-F238E27FC236}">
                <a16:creationId xmlns:a16="http://schemas.microsoft.com/office/drawing/2014/main" id="{86CC6F0C-FBA9-43DD-A3E5-F8522880B776}"/>
              </a:ext>
            </a:extLst>
          </p:cNvPr>
          <p:cNvSpPr>
            <a:spLocks noGrp="1"/>
          </p:cNvSpPr>
          <p:nvPr>
            <p:ph sz="quarter" idx="1"/>
          </p:nvPr>
        </p:nvSpPr>
        <p:spPr>
          <a:xfrm>
            <a:off x="457200" y="1295400"/>
            <a:ext cx="6019800" cy="5257800"/>
          </a:xfrm>
        </p:spPr>
        <p:txBody>
          <a:bodyPr rtlCol="0">
            <a:normAutofit/>
          </a:bodyPr>
          <a:lstStyle/>
          <a:p>
            <a:pPr eaLnBrk="1" fontAlgn="auto" hangingPunct="1">
              <a:spcAft>
                <a:spcPts val="0"/>
              </a:spcAft>
              <a:defRPr/>
            </a:pPr>
            <a:r>
              <a:rPr lang="en-US" sz="2800" dirty="0"/>
              <a:t>Potential risk of pancreatitis</a:t>
            </a:r>
          </a:p>
          <a:p>
            <a:pPr eaLnBrk="1" fontAlgn="auto" hangingPunct="1">
              <a:spcAft>
                <a:spcPts val="0"/>
              </a:spcAft>
              <a:defRPr/>
            </a:pPr>
            <a:r>
              <a:rPr lang="en-US" sz="2800" dirty="0"/>
              <a:t>Can cause diarrhea or constipation</a:t>
            </a:r>
          </a:p>
          <a:p>
            <a:pPr eaLnBrk="1" fontAlgn="auto" hangingPunct="1">
              <a:spcAft>
                <a:spcPts val="0"/>
              </a:spcAft>
              <a:defRPr/>
            </a:pPr>
            <a:r>
              <a:rPr lang="en-US" sz="2800" dirty="0"/>
              <a:t>If on </a:t>
            </a:r>
            <a:r>
              <a:rPr lang="en-US" sz="2800" dirty="0" err="1"/>
              <a:t>tirzepitide</a:t>
            </a:r>
            <a:r>
              <a:rPr lang="en-US" sz="2800" dirty="0"/>
              <a:t> and oral contraceptives, use back up contraception for first 4 weeks</a:t>
            </a:r>
          </a:p>
          <a:p>
            <a:pPr eaLnBrk="1" fontAlgn="auto" hangingPunct="1">
              <a:spcAft>
                <a:spcPts val="0"/>
              </a:spcAft>
              <a:defRPr/>
            </a:pPr>
            <a:r>
              <a:rPr lang="en-US" sz="2800" dirty="0"/>
              <a:t>Warning about aspiration during surgery </a:t>
            </a:r>
          </a:p>
          <a:p>
            <a:pPr eaLnBrk="1" fontAlgn="auto" hangingPunct="1">
              <a:spcAft>
                <a:spcPts val="0"/>
              </a:spcAft>
              <a:defRPr/>
            </a:pPr>
            <a:r>
              <a:rPr lang="en-US" sz="2800" dirty="0"/>
              <a:t>Ask about recent eye exam</a:t>
            </a:r>
          </a:p>
          <a:p>
            <a:pPr lvl="1" eaLnBrk="1" fontAlgn="auto" hangingPunct="1">
              <a:spcAft>
                <a:spcPts val="0"/>
              </a:spcAft>
              <a:defRPr/>
            </a:pPr>
            <a:r>
              <a:rPr lang="en-US" sz="2000" dirty="0"/>
              <a:t>Potential increase in diabetes retinopathy</a:t>
            </a:r>
          </a:p>
          <a:p>
            <a:pPr lvl="1" eaLnBrk="1" fontAlgn="auto" hangingPunct="1">
              <a:spcAft>
                <a:spcPts val="0"/>
              </a:spcAft>
              <a:defRPr/>
            </a:pPr>
            <a:r>
              <a:rPr lang="en-US" sz="2000" dirty="0" err="1"/>
              <a:t>Nonarteritic</a:t>
            </a:r>
            <a:r>
              <a:rPr lang="en-US" sz="2000" dirty="0"/>
              <a:t> anterior ischemic optic neuropathy (NAION) reported (rare incidence)</a:t>
            </a:r>
          </a:p>
          <a:p>
            <a:pPr eaLnBrk="1" fontAlgn="auto" hangingPunct="1">
              <a:spcAft>
                <a:spcPts val="0"/>
              </a:spcAft>
              <a:defRPr/>
            </a:pPr>
            <a:endParaRPr lang="en-US" dirty="0"/>
          </a:p>
        </p:txBody>
      </p:sp>
      <p:pic>
        <p:nvPicPr>
          <p:cNvPr id="6" name="Picture 5">
            <a:extLst>
              <a:ext uri="{FF2B5EF4-FFF2-40B4-BE49-F238E27FC236}">
                <a16:creationId xmlns:a16="http://schemas.microsoft.com/office/drawing/2014/main" id="{ACA42EBB-26C7-4904-BBD1-61A731CD66BF}"/>
              </a:ext>
            </a:extLst>
          </p:cNvPr>
          <p:cNvPicPr>
            <a:picLocks noChangeAspect="1"/>
          </p:cNvPicPr>
          <p:nvPr/>
        </p:nvPicPr>
        <p:blipFill>
          <a:blip r:embed="rId4"/>
          <a:stretch>
            <a:fillRect/>
          </a:stretch>
        </p:blipFill>
        <p:spPr>
          <a:xfrm>
            <a:off x="6779758" y="1447800"/>
            <a:ext cx="1928813" cy="2667000"/>
          </a:xfrm>
          <a:prstGeom prst="rect">
            <a:avLst/>
          </a:prstGeom>
        </p:spPr>
      </p:pic>
      <p:sp>
        <p:nvSpPr>
          <p:cNvPr id="2" name="TextBox 1">
            <a:extLst>
              <a:ext uri="{FF2B5EF4-FFF2-40B4-BE49-F238E27FC236}">
                <a16:creationId xmlns:a16="http://schemas.microsoft.com/office/drawing/2014/main" id="{0C1D74AB-2F4A-5E4D-A793-98F0DC5D9D5D}"/>
              </a:ext>
            </a:extLst>
          </p:cNvPr>
          <p:cNvSpPr txBox="1"/>
          <p:nvPr/>
        </p:nvSpPr>
        <p:spPr>
          <a:xfrm>
            <a:off x="6172200" y="6186916"/>
            <a:ext cx="2667000" cy="369332"/>
          </a:xfrm>
          <a:prstGeom prst="rect">
            <a:avLst/>
          </a:prstGeom>
          <a:solidFill>
            <a:schemeClr val="bg1"/>
          </a:solidFill>
        </p:spPr>
        <p:txBody>
          <a:bodyPr wrap="square">
            <a:spAutoFit/>
          </a:bodyPr>
          <a:lstStyle/>
          <a:p>
            <a:pPr eaLnBrk="1" hangingPunct="1">
              <a:spcBef>
                <a:spcPct val="0"/>
              </a:spcBef>
              <a:buFontTx/>
              <a:buNone/>
            </a:pPr>
            <a:r>
              <a:rPr lang="en-US" altLang="en-US" sz="900" dirty="0">
                <a:latin typeface="Helvetica" panose="020B0604020202020204" pitchFamily="34" charset="0"/>
              </a:rPr>
              <a:t>From: 9. Pharmacologic Approaches to Glycemic Treatment: Standards of Care in Diabetes—2026 </a:t>
            </a:r>
          </a:p>
        </p:txBody>
      </p:sp>
    </p:spTree>
    <p:extLst>
      <p:ext uri="{BB962C8B-B14F-4D97-AF65-F5344CB8AC3E}">
        <p14:creationId xmlns:p14="http://schemas.microsoft.com/office/powerpoint/2010/main" val="199521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13A37-7B3E-40F0-BBFE-212EA9ACB4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E17176-4A2D-721D-C537-2B119341826A}"/>
              </a:ext>
            </a:extLst>
          </p:cNvPr>
          <p:cNvSpPr>
            <a:spLocks noGrp="1"/>
          </p:cNvSpPr>
          <p:nvPr>
            <p:ph type="title"/>
          </p:nvPr>
        </p:nvSpPr>
        <p:spPr>
          <a:xfrm>
            <a:off x="457200" y="228600"/>
            <a:ext cx="8229600" cy="702418"/>
          </a:xfrm>
        </p:spPr>
        <p:txBody>
          <a:bodyPr>
            <a:normAutofit fontScale="90000"/>
          </a:bodyPr>
          <a:lstStyle/>
          <a:p>
            <a:r>
              <a:rPr lang="en-US" dirty="0"/>
              <a:t>Let’s Break it Down ADA 2025</a:t>
            </a:r>
          </a:p>
        </p:txBody>
      </p:sp>
      <p:pic>
        <p:nvPicPr>
          <p:cNvPr id="8" name="Picture 7">
            <a:extLst>
              <a:ext uri="{FF2B5EF4-FFF2-40B4-BE49-F238E27FC236}">
                <a16:creationId xmlns:a16="http://schemas.microsoft.com/office/drawing/2014/main" id="{01B0F787-992C-B902-6361-94D373AABB5D}"/>
              </a:ext>
            </a:extLst>
          </p:cNvPr>
          <p:cNvPicPr>
            <a:picLocks noChangeAspect="1"/>
          </p:cNvPicPr>
          <p:nvPr/>
        </p:nvPicPr>
        <p:blipFill>
          <a:blip r:embed="rId3"/>
          <a:stretch>
            <a:fillRect/>
          </a:stretch>
        </p:blipFill>
        <p:spPr>
          <a:xfrm>
            <a:off x="1447800" y="5715000"/>
            <a:ext cx="2133887" cy="568049"/>
          </a:xfrm>
          <a:prstGeom prst="rect">
            <a:avLst/>
          </a:prstGeom>
        </p:spPr>
      </p:pic>
      <p:pic>
        <p:nvPicPr>
          <p:cNvPr id="6" name="Picture 5">
            <a:extLst>
              <a:ext uri="{FF2B5EF4-FFF2-40B4-BE49-F238E27FC236}">
                <a16:creationId xmlns:a16="http://schemas.microsoft.com/office/drawing/2014/main" id="{22B56A94-7DEB-7E66-94F9-4B1B8508B60F}"/>
              </a:ext>
            </a:extLst>
          </p:cNvPr>
          <p:cNvPicPr>
            <a:picLocks noChangeAspect="1"/>
          </p:cNvPicPr>
          <p:nvPr/>
        </p:nvPicPr>
        <p:blipFill>
          <a:blip r:embed="rId4"/>
          <a:stretch>
            <a:fillRect/>
          </a:stretch>
        </p:blipFill>
        <p:spPr>
          <a:xfrm>
            <a:off x="350435" y="49297"/>
            <a:ext cx="8443130" cy="6808703"/>
          </a:xfrm>
          <a:prstGeom prst="rect">
            <a:avLst/>
          </a:prstGeom>
        </p:spPr>
      </p:pic>
      <p:sp>
        <p:nvSpPr>
          <p:cNvPr id="9" name="TextBox 8">
            <a:extLst>
              <a:ext uri="{FF2B5EF4-FFF2-40B4-BE49-F238E27FC236}">
                <a16:creationId xmlns:a16="http://schemas.microsoft.com/office/drawing/2014/main" id="{DAA66F5C-B8A2-4048-3425-6753CF2EE5C1}"/>
              </a:ext>
            </a:extLst>
          </p:cNvPr>
          <p:cNvSpPr txBox="1"/>
          <p:nvPr/>
        </p:nvSpPr>
        <p:spPr>
          <a:xfrm>
            <a:off x="3269065" y="4343400"/>
            <a:ext cx="2667000" cy="369332"/>
          </a:xfrm>
          <a:prstGeom prst="rect">
            <a:avLst/>
          </a:prstGeom>
          <a:solidFill>
            <a:schemeClr val="bg1"/>
          </a:solidFill>
        </p:spPr>
        <p:txBody>
          <a:bodyPr wrap="square">
            <a:spAutoFit/>
          </a:bodyPr>
          <a:lstStyle/>
          <a:p>
            <a:pPr eaLnBrk="1" hangingPunct="1">
              <a:spcBef>
                <a:spcPct val="0"/>
              </a:spcBef>
              <a:buFontTx/>
              <a:buNone/>
            </a:pPr>
            <a:r>
              <a:rPr lang="en-US" altLang="en-US" sz="900" dirty="0">
                <a:latin typeface="Helvetica" panose="020B0604020202020204" pitchFamily="34" charset="0"/>
              </a:rPr>
              <a:t>From: 9. Pharmacologic Approaches to Glycemic Treatment: Standards of Care in Diabetes—2026 </a:t>
            </a:r>
          </a:p>
        </p:txBody>
      </p:sp>
      <p:sp>
        <p:nvSpPr>
          <p:cNvPr id="14" name="Oval 13">
            <a:extLst>
              <a:ext uri="{FF2B5EF4-FFF2-40B4-BE49-F238E27FC236}">
                <a16:creationId xmlns:a16="http://schemas.microsoft.com/office/drawing/2014/main" id="{D3909287-1273-45F7-5A84-6CDB634C4207}"/>
              </a:ext>
            </a:extLst>
          </p:cNvPr>
          <p:cNvSpPr/>
          <p:nvPr/>
        </p:nvSpPr>
        <p:spPr>
          <a:xfrm>
            <a:off x="457199" y="6064551"/>
            <a:ext cx="5105115" cy="793449"/>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870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b">
            <a:normAutofit/>
          </a:bodyPr>
          <a:lstStyle/>
          <a:p>
            <a:r>
              <a:rPr lang="en-US" dirty="0"/>
              <a:t>Topics</a:t>
            </a:r>
          </a:p>
        </p:txBody>
      </p:sp>
      <p:sp>
        <p:nvSpPr>
          <p:cNvPr id="3" name="Content Placeholder 2"/>
          <p:cNvSpPr>
            <a:spLocks noGrp="1"/>
          </p:cNvSpPr>
          <p:nvPr>
            <p:ph sz="quarter" idx="1"/>
          </p:nvPr>
        </p:nvSpPr>
        <p:spPr>
          <a:xfrm>
            <a:off x="457200" y="1219200"/>
            <a:ext cx="4648200" cy="5638800"/>
          </a:xfrm>
        </p:spPr>
        <p:txBody>
          <a:bodyPr>
            <a:normAutofit/>
          </a:bodyPr>
          <a:lstStyle/>
          <a:p>
            <a:pPr marL="457200" indent="-457200">
              <a:lnSpc>
                <a:spcPct val="110000"/>
              </a:lnSpc>
              <a:buSzPct val="100000"/>
              <a:buAutoNum type="arabicPeriod"/>
            </a:pPr>
            <a:r>
              <a:rPr lang="en-US" sz="2400" dirty="0"/>
              <a:t>Provide person-centered care that effectively considers body weight and glycemic goals. </a:t>
            </a:r>
          </a:p>
          <a:p>
            <a:pPr marL="457200" indent="-457200">
              <a:lnSpc>
                <a:spcPct val="110000"/>
              </a:lnSpc>
              <a:buSzPct val="100000"/>
              <a:buAutoNum type="arabicPeriod"/>
            </a:pPr>
            <a:r>
              <a:rPr lang="en-US" sz="2400" dirty="0"/>
              <a:t>Utilize a judgement-free approach when providing counsel on lifestyle and behavior change.</a:t>
            </a:r>
          </a:p>
          <a:p>
            <a:pPr marL="457200" indent="-457200">
              <a:lnSpc>
                <a:spcPct val="110000"/>
              </a:lnSpc>
              <a:buSzPct val="100000"/>
              <a:buAutoNum type="arabicPeriod"/>
            </a:pPr>
            <a:r>
              <a:rPr lang="en-US" sz="2400" dirty="0"/>
              <a:t>State the optimal use of GLP-1s to improve health outcomes and overall well-being.</a:t>
            </a:r>
          </a:p>
        </p:txBody>
      </p:sp>
      <p:pic>
        <p:nvPicPr>
          <p:cNvPr id="6" name="Picture 5" descr="Stocking shelves at pharmacy">
            <a:extLst>
              <a:ext uri="{FF2B5EF4-FFF2-40B4-BE49-F238E27FC236}">
                <a16:creationId xmlns:a16="http://schemas.microsoft.com/office/drawing/2014/main" id="{33C849D0-1A36-AB7E-8CAE-06BF4545CF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56" r="20807" b="-3"/>
          <a:stretch/>
        </p:blipFill>
        <p:spPr>
          <a:xfrm>
            <a:off x="5326384" y="1380744"/>
            <a:ext cx="3353071" cy="4096512"/>
          </a:xfrm>
          <a:prstGeom prst="rect">
            <a:avLst/>
          </a:prstGeom>
          <a:noFill/>
        </p:spPr>
      </p:pic>
    </p:spTree>
    <p:extLst>
      <p:ext uri="{BB962C8B-B14F-4D97-AF65-F5344CB8AC3E}">
        <p14:creationId xmlns:p14="http://schemas.microsoft.com/office/powerpoint/2010/main" val="249538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653C-D6D0-0C58-30A3-7B78861B9C6A}"/>
              </a:ext>
            </a:extLst>
          </p:cNvPr>
          <p:cNvSpPr>
            <a:spLocks noGrp="1"/>
          </p:cNvSpPr>
          <p:nvPr>
            <p:ph type="title"/>
          </p:nvPr>
        </p:nvSpPr>
        <p:spPr/>
        <p:txBody>
          <a:bodyPr/>
          <a:lstStyle/>
          <a:p>
            <a:r>
              <a:rPr lang="en-US" dirty="0"/>
              <a:t>Mitigating Risk of MASLD or MASH</a:t>
            </a:r>
          </a:p>
        </p:txBody>
      </p:sp>
      <p:pic>
        <p:nvPicPr>
          <p:cNvPr id="6" name="Picture 5">
            <a:extLst>
              <a:ext uri="{FF2B5EF4-FFF2-40B4-BE49-F238E27FC236}">
                <a16:creationId xmlns:a16="http://schemas.microsoft.com/office/drawing/2014/main" id="{54BBD6E9-C785-B0AC-A218-EDD66689540E}"/>
              </a:ext>
            </a:extLst>
          </p:cNvPr>
          <p:cNvPicPr>
            <a:picLocks noChangeAspect="1"/>
          </p:cNvPicPr>
          <p:nvPr/>
        </p:nvPicPr>
        <p:blipFill>
          <a:blip r:embed="rId4"/>
          <a:stretch>
            <a:fillRect/>
          </a:stretch>
        </p:blipFill>
        <p:spPr>
          <a:xfrm>
            <a:off x="33153" y="1676400"/>
            <a:ext cx="9198089" cy="2914791"/>
          </a:xfrm>
          <a:prstGeom prst="rect">
            <a:avLst/>
          </a:prstGeom>
        </p:spPr>
      </p:pic>
      <p:sp>
        <p:nvSpPr>
          <p:cNvPr id="7" name="Content Placeholder 2">
            <a:extLst>
              <a:ext uri="{FF2B5EF4-FFF2-40B4-BE49-F238E27FC236}">
                <a16:creationId xmlns:a16="http://schemas.microsoft.com/office/drawing/2014/main" id="{6EE2C2C0-7D2E-F11E-E7A0-052A00068D70}"/>
              </a:ext>
            </a:extLst>
          </p:cNvPr>
          <p:cNvSpPr txBox="1">
            <a:spLocks/>
          </p:cNvSpPr>
          <p:nvPr/>
        </p:nvSpPr>
        <p:spPr>
          <a:xfrm>
            <a:off x="479015" y="4838700"/>
            <a:ext cx="4041648" cy="1600200"/>
          </a:xfrm>
          <a:prstGeom prst="rect">
            <a:avLst/>
          </a:prstGeom>
        </p:spPr>
        <p:txBody>
          <a:bodyPr vert="horz">
            <a:normAutofit/>
          </a:bodyPr>
          <a:lst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r>
              <a:rPr lang="en-US" sz="2800"/>
              <a:t>MASLD: metabolic-dysfunction associated steatotic liver disease</a:t>
            </a:r>
            <a:endParaRPr lang="en-US" sz="2800" dirty="0"/>
          </a:p>
        </p:txBody>
      </p:sp>
      <p:sp>
        <p:nvSpPr>
          <p:cNvPr id="8" name="Content Placeholder 3">
            <a:extLst>
              <a:ext uri="{FF2B5EF4-FFF2-40B4-BE49-F238E27FC236}">
                <a16:creationId xmlns:a16="http://schemas.microsoft.com/office/drawing/2014/main" id="{C54A85C3-7E61-6E10-C9ED-F9A63339D86E}"/>
              </a:ext>
            </a:extLst>
          </p:cNvPr>
          <p:cNvSpPr txBox="1">
            <a:spLocks/>
          </p:cNvSpPr>
          <p:nvPr/>
        </p:nvSpPr>
        <p:spPr>
          <a:xfrm>
            <a:off x="4743733" y="4815663"/>
            <a:ext cx="4041648" cy="2212848"/>
          </a:xfrm>
          <a:prstGeom prst="rect">
            <a:avLst/>
          </a:prstGeom>
        </p:spPr>
        <p:txBody>
          <a:bodyPr vert="horz">
            <a:normAutofit/>
          </a:bodyPr>
          <a:lst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r>
              <a:rPr lang="en-US" sz="2800"/>
              <a:t>MASH: Metabolic-dysfunction associated steatohepatitis</a:t>
            </a:r>
            <a:endParaRPr lang="en-US" sz="2800" dirty="0"/>
          </a:p>
        </p:txBody>
      </p:sp>
      <p:sp>
        <p:nvSpPr>
          <p:cNvPr id="3" name="TextBox 2">
            <a:extLst>
              <a:ext uri="{FF2B5EF4-FFF2-40B4-BE49-F238E27FC236}">
                <a16:creationId xmlns:a16="http://schemas.microsoft.com/office/drawing/2014/main" id="{748E7799-D588-E793-1C9D-D0BAB905E4EC}"/>
              </a:ext>
            </a:extLst>
          </p:cNvPr>
          <p:cNvSpPr txBox="1"/>
          <p:nvPr/>
        </p:nvSpPr>
        <p:spPr>
          <a:xfrm>
            <a:off x="6341451" y="6266164"/>
            <a:ext cx="2667000" cy="369332"/>
          </a:xfrm>
          <a:prstGeom prst="rect">
            <a:avLst/>
          </a:prstGeom>
          <a:solidFill>
            <a:schemeClr val="bg1"/>
          </a:solidFill>
        </p:spPr>
        <p:txBody>
          <a:bodyPr wrap="square">
            <a:spAutoFit/>
          </a:bodyPr>
          <a:lstStyle/>
          <a:p>
            <a:pPr eaLnBrk="1" hangingPunct="1">
              <a:spcBef>
                <a:spcPct val="0"/>
              </a:spcBef>
              <a:buFontTx/>
              <a:buNone/>
            </a:pPr>
            <a:r>
              <a:rPr lang="en-US" altLang="en-US" sz="900" dirty="0">
                <a:latin typeface="Helvetica" panose="020B0604020202020204" pitchFamily="34" charset="0"/>
              </a:rPr>
              <a:t>From: 9. Pharmacologic Approaches to Glycemic Treatment: Standards of Care in Diabetes—2026 </a:t>
            </a:r>
          </a:p>
        </p:txBody>
      </p:sp>
    </p:spTree>
    <p:extLst>
      <p:ext uri="{BB962C8B-B14F-4D97-AF65-F5344CB8AC3E}">
        <p14:creationId xmlns:p14="http://schemas.microsoft.com/office/powerpoint/2010/main" val="56050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C0E8D-066B-145C-4D4D-D4F466840DF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ABDAE27-D1D5-32ED-C883-257F7F2952F3}"/>
              </a:ext>
            </a:extLst>
          </p:cNvPr>
          <p:cNvSpPr>
            <a:spLocks noGrp="1"/>
          </p:cNvSpPr>
          <p:nvPr>
            <p:ph type="title"/>
          </p:nvPr>
        </p:nvSpPr>
        <p:spPr>
          <a:xfrm>
            <a:off x="457200" y="152400"/>
            <a:ext cx="8229600" cy="885682"/>
          </a:xfrm>
        </p:spPr>
        <p:txBody>
          <a:bodyPr>
            <a:normAutofit/>
          </a:bodyPr>
          <a:lstStyle/>
          <a:p>
            <a:r>
              <a:rPr lang="en-US" sz="4400" dirty="0"/>
              <a:t>Pocket Card: GLP-1 &amp; GIP RA  </a:t>
            </a:r>
          </a:p>
        </p:txBody>
      </p:sp>
      <p:pic>
        <p:nvPicPr>
          <p:cNvPr id="6" name="Picture 5">
            <a:extLst>
              <a:ext uri="{FF2B5EF4-FFF2-40B4-BE49-F238E27FC236}">
                <a16:creationId xmlns:a16="http://schemas.microsoft.com/office/drawing/2014/main" id="{C40BE89B-6196-E7BB-2462-240FB7743DA8}"/>
              </a:ext>
            </a:extLst>
          </p:cNvPr>
          <p:cNvPicPr>
            <a:picLocks noChangeAspect="1"/>
          </p:cNvPicPr>
          <p:nvPr/>
        </p:nvPicPr>
        <p:blipFill>
          <a:blip r:embed="rId4"/>
          <a:stretch>
            <a:fillRect/>
          </a:stretch>
        </p:blipFill>
        <p:spPr>
          <a:xfrm>
            <a:off x="457200" y="1038082"/>
            <a:ext cx="8070992" cy="5629059"/>
          </a:xfrm>
          <a:prstGeom prst="rect">
            <a:avLst/>
          </a:prstGeom>
        </p:spPr>
      </p:pic>
      <p:sp>
        <p:nvSpPr>
          <p:cNvPr id="2" name="Oval 1">
            <a:extLst>
              <a:ext uri="{FF2B5EF4-FFF2-40B4-BE49-F238E27FC236}">
                <a16:creationId xmlns:a16="http://schemas.microsoft.com/office/drawing/2014/main" id="{2D6E4865-67F6-9830-5E7A-47F8EBE230D0}"/>
              </a:ext>
            </a:extLst>
          </p:cNvPr>
          <p:cNvSpPr/>
          <p:nvPr/>
        </p:nvSpPr>
        <p:spPr>
          <a:xfrm>
            <a:off x="4267200" y="3200400"/>
            <a:ext cx="2247757" cy="793449"/>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0DA7EB4-3FC5-EBD2-5583-703BC5B54476}"/>
              </a:ext>
            </a:extLst>
          </p:cNvPr>
          <p:cNvSpPr/>
          <p:nvPr/>
        </p:nvSpPr>
        <p:spPr>
          <a:xfrm>
            <a:off x="1905000" y="4495800"/>
            <a:ext cx="1409557" cy="1324118"/>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079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29A9B-1791-3896-2710-26E11441008B}"/>
              </a:ext>
            </a:extLst>
          </p:cNvPr>
          <p:cNvSpPr>
            <a:spLocks noGrp="1"/>
          </p:cNvSpPr>
          <p:nvPr>
            <p:ph type="title"/>
          </p:nvPr>
        </p:nvSpPr>
        <p:spPr/>
        <p:txBody>
          <a:bodyPr/>
          <a:lstStyle/>
          <a:p>
            <a:r>
              <a:rPr lang="en-US" dirty="0"/>
              <a:t>Liver Disease: MASLD or MASH</a:t>
            </a:r>
          </a:p>
        </p:txBody>
      </p:sp>
      <p:sp>
        <p:nvSpPr>
          <p:cNvPr id="7" name="TextBox 6">
            <a:extLst>
              <a:ext uri="{FF2B5EF4-FFF2-40B4-BE49-F238E27FC236}">
                <a16:creationId xmlns:a16="http://schemas.microsoft.com/office/drawing/2014/main" id="{232BC5C9-FBF1-A461-0127-06DD113CCD87}"/>
              </a:ext>
            </a:extLst>
          </p:cNvPr>
          <p:cNvSpPr txBox="1"/>
          <p:nvPr/>
        </p:nvSpPr>
        <p:spPr>
          <a:xfrm>
            <a:off x="342900" y="1143000"/>
            <a:ext cx="6019800" cy="5632311"/>
          </a:xfrm>
          <a:prstGeom prst="rect">
            <a:avLst/>
          </a:prstGeom>
          <a:noFill/>
        </p:spPr>
        <p:txBody>
          <a:bodyPr wrap="square" rtlCol="0">
            <a:spAutoFit/>
          </a:bodyPr>
          <a:lstStyle/>
          <a:p>
            <a:pPr marL="285750" indent="-285750">
              <a:buFont typeface="Arial" panose="020B0604020202020204" pitchFamily="34" charset="0"/>
              <a:buChar char="•"/>
            </a:pPr>
            <a:r>
              <a:rPr lang="en-US" sz="2400" dirty="0"/>
              <a:t>In adults with T2D,  MASLD and overweight/obesity, </a:t>
            </a:r>
          </a:p>
          <a:p>
            <a:pPr marL="742950" lvl="1" indent="-285750">
              <a:buFont typeface="Arial" panose="020B0604020202020204" pitchFamily="34" charset="0"/>
              <a:buChar char="•"/>
            </a:pPr>
            <a:r>
              <a:rPr lang="en-US" sz="2400" dirty="0"/>
              <a:t>Consider using a GLP-1 RA with demonstrated benefits in MASH </a:t>
            </a:r>
          </a:p>
          <a:p>
            <a:pPr marL="742950" lvl="1" indent="-285750">
              <a:buFont typeface="Arial" panose="020B0604020202020204" pitchFamily="34" charset="0"/>
              <a:buChar char="•"/>
            </a:pPr>
            <a:r>
              <a:rPr lang="en-US" sz="2400" dirty="0"/>
              <a:t>Or a GLP-1/GIP RA with potential benefits for MASH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In adults with biopsy proven MASH,</a:t>
            </a:r>
          </a:p>
          <a:p>
            <a:pPr marL="742950" lvl="1" indent="-285750">
              <a:buFont typeface="Arial" panose="020B0604020202020204" pitchFamily="34" charset="0"/>
              <a:buChar char="•"/>
            </a:pPr>
            <a:r>
              <a:rPr lang="en-US" sz="2400" dirty="0"/>
              <a:t>GLP-1 RA is preferred. </a:t>
            </a:r>
          </a:p>
          <a:p>
            <a:pPr marL="742950" lvl="1" indent="-285750">
              <a:buFont typeface="Arial" panose="020B0604020202020204" pitchFamily="34" charset="0"/>
              <a:buChar char="•"/>
            </a:pPr>
            <a:r>
              <a:rPr lang="en-US" sz="2400" dirty="0"/>
              <a:t>Pioglitazone or a dual GIP/GLP-1 RA  can be considered for glycemic management due to potential beneficial effects on MASH. </a:t>
            </a:r>
          </a:p>
          <a:p>
            <a:pPr marL="285750" indent="-285750">
              <a:buFont typeface="Arial" panose="020B0604020202020204" pitchFamily="34" charset="0"/>
              <a:buChar char="•"/>
            </a:pPr>
            <a:r>
              <a:rPr lang="en-US" sz="2400" dirty="0"/>
              <a:t>Insulin preferred for decompensated cirrhosis </a:t>
            </a:r>
          </a:p>
        </p:txBody>
      </p:sp>
      <p:sp>
        <p:nvSpPr>
          <p:cNvPr id="9" name="Rectangle 8">
            <a:extLst>
              <a:ext uri="{FF2B5EF4-FFF2-40B4-BE49-F238E27FC236}">
                <a16:creationId xmlns:a16="http://schemas.microsoft.com/office/drawing/2014/main" id="{BDBC5850-108B-71B5-74D4-18407EED53F0}"/>
              </a:ext>
            </a:extLst>
          </p:cNvPr>
          <p:cNvSpPr/>
          <p:nvPr/>
        </p:nvSpPr>
        <p:spPr>
          <a:xfrm>
            <a:off x="6019800" y="1423416"/>
            <a:ext cx="2667000" cy="1981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Semaglutide</a:t>
            </a:r>
          </a:p>
          <a:p>
            <a:pPr algn="ctr"/>
            <a:r>
              <a:rPr lang="en-US" sz="2400" dirty="0"/>
              <a:t>Tirzepatide</a:t>
            </a:r>
          </a:p>
          <a:p>
            <a:pPr algn="ctr"/>
            <a:r>
              <a:rPr lang="en-US" sz="2400" dirty="0"/>
              <a:t>Pioglitazone</a:t>
            </a:r>
          </a:p>
        </p:txBody>
      </p:sp>
      <p:pic>
        <p:nvPicPr>
          <p:cNvPr id="5" name="Picture 4">
            <a:extLst>
              <a:ext uri="{FF2B5EF4-FFF2-40B4-BE49-F238E27FC236}">
                <a16:creationId xmlns:a16="http://schemas.microsoft.com/office/drawing/2014/main" id="{B919F728-EEB1-3BD0-A2D5-47FA87BD3FDC}"/>
              </a:ext>
            </a:extLst>
          </p:cNvPr>
          <p:cNvPicPr>
            <a:picLocks noChangeAspect="1"/>
          </p:cNvPicPr>
          <p:nvPr/>
        </p:nvPicPr>
        <p:blipFill>
          <a:blip r:embed="rId4"/>
          <a:stretch>
            <a:fillRect/>
          </a:stretch>
        </p:blipFill>
        <p:spPr>
          <a:xfrm>
            <a:off x="5562600" y="6318111"/>
            <a:ext cx="3295403" cy="457200"/>
          </a:xfrm>
          <a:prstGeom prst="rect">
            <a:avLst/>
          </a:prstGeom>
        </p:spPr>
      </p:pic>
    </p:spTree>
    <p:extLst>
      <p:ext uri="{BB962C8B-B14F-4D97-AF65-F5344CB8AC3E}">
        <p14:creationId xmlns:p14="http://schemas.microsoft.com/office/powerpoint/2010/main" val="43484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95790-B8BC-CA2E-27F2-62D9DDE71E37}"/>
              </a:ext>
            </a:extLst>
          </p:cNvPr>
          <p:cNvSpPr>
            <a:spLocks noGrp="1"/>
          </p:cNvSpPr>
          <p:nvPr>
            <p:ph type="title"/>
          </p:nvPr>
        </p:nvSpPr>
        <p:spPr/>
        <p:txBody>
          <a:bodyPr/>
          <a:lstStyle/>
          <a:p>
            <a:r>
              <a:rPr lang="en-US" dirty="0"/>
              <a:t>MASLD Treatment (Section 4 SOC)</a:t>
            </a:r>
          </a:p>
        </p:txBody>
      </p:sp>
      <p:sp>
        <p:nvSpPr>
          <p:cNvPr id="3" name="Content Placeholder 2">
            <a:extLst>
              <a:ext uri="{FF2B5EF4-FFF2-40B4-BE49-F238E27FC236}">
                <a16:creationId xmlns:a16="http://schemas.microsoft.com/office/drawing/2014/main" id="{0BE4CCE9-A014-B9EE-3BFB-F976CD372811}"/>
              </a:ext>
            </a:extLst>
          </p:cNvPr>
          <p:cNvSpPr>
            <a:spLocks noGrp="1"/>
          </p:cNvSpPr>
          <p:nvPr>
            <p:ph sz="quarter" idx="1"/>
          </p:nvPr>
        </p:nvSpPr>
        <p:spPr/>
        <p:txBody>
          <a:bodyPr/>
          <a:lstStyle/>
          <a:p>
            <a:endParaRPr lang="en-US"/>
          </a:p>
        </p:txBody>
      </p:sp>
      <p:sp>
        <p:nvSpPr>
          <p:cNvPr id="4" name="Content Placeholder 3">
            <a:extLst>
              <a:ext uri="{FF2B5EF4-FFF2-40B4-BE49-F238E27FC236}">
                <a16:creationId xmlns:a16="http://schemas.microsoft.com/office/drawing/2014/main" id="{4F14CBD3-7B32-C53D-EA65-E0687638E221}"/>
              </a:ext>
            </a:extLst>
          </p:cNvPr>
          <p:cNvSpPr>
            <a:spLocks noGrp="1"/>
          </p:cNvSpPr>
          <p:nvPr>
            <p:ph sz="quarter" idx="2"/>
          </p:nvPr>
        </p:nvSpPr>
        <p:spPr/>
        <p:txBody>
          <a:bodyPr/>
          <a:lstStyle/>
          <a:p>
            <a:endParaRPr lang="en-US"/>
          </a:p>
        </p:txBody>
      </p:sp>
      <p:pic>
        <p:nvPicPr>
          <p:cNvPr id="6" name="Picture 5">
            <a:extLst>
              <a:ext uri="{FF2B5EF4-FFF2-40B4-BE49-F238E27FC236}">
                <a16:creationId xmlns:a16="http://schemas.microsoft.com/office/drawing/2014/main" id="{FA2CA50D-1B0B-7769-9BEB-29E4617A86F2}"/>
              </a:ext>
            </a:extLst>
          </p:cNvPr>
          <p:cNvPicPr>
            <a:picLocks noChangeAspect="1"/>
          </p:cNvPicPr>
          <p:nvPr/>
        </p:nvPicPr>
        <p:blipFill>
          <a:blip r:embed="rId4"/>
          <a:stretch>
            <a:fillRect/>
          </a:stretch>
        </p:blipFill>
        <p:spPr>
          <a:xfrm>
            <a:off x="457201" y="1192830"/>
            <a:ext cx="7848600" cy="5532620"/>
          </a:xfrm>
          <a:prstGeom prst="rect">
            <a:avLst/>
          </a:prstGeom>
        </p:spPr>
      </p:pic>
      <p:pic>
        <p:nvPicPr>
          <p:cNvPr id="7" name="Picture 6">
            <a:extLst>
              <a:ext uri="{FF2B5EF4-FFF2-40B4-BE49-F238E27FC236}">
                <a16:creationId xmlns:a16="http://schemas.microsoft.com/office/drawing/2014/main" id="{C79BFE9C-1FA1-94AE-C35C-C46C4941F326}"/>
              </a:ext>
            </a:extLst>
          </p:cNvPr>
          <p:cNvPicPr>
            <a:picLocks noChangeAspect="1"/>
          </p:cNvPicPr>
          <p:nvPr/>
        </p:nvPicPr>
        <p:blipFill>
          <a:blip r:embed="rId5"/>
          <a:stretch>
            <a:fillRect/>
          </a:stretch>
        </p:blipFill>
        <p:spPr>
          <a:xfrm>
            <a:off x="4418077" y="1447800"/>
            <a:ext cx="3787901" cy="525528"/>
          </a:xfrm>
          <a:prstGeom prst="rect">
            <a:avLst/>
          </a:prstGeom>
        </p:spPr>
      </p:pic>
    </p:spTree>
    <p:extLst>
      <p:ext uri="{BB962C8B-B14F-4D97-AF65-F5344CB8AC3E}">
        <p14:creationId xmlns:p14="http://schemas.microsoft.com/office/powerpoint/2010/main" val="60409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Study	</a:t>
            </a:r>
          </a:p>
        </p:txBody>
      </p:sp>
      <p:sp>
        <p:nvSpPr>
          <p:cNvPr id="3" name="Content Placeholder 2"/>
          <p:cNvSpPr>
            <a:spLocks noGrp="1"/>
          </p:cNvSpPr>
          <p:nvPr>
            <p:ph sz="quarter" idx="1"/>
          </p:nvPr>
        </p:nvSpPr>
        <p:spPr>
          <a:xfrm>
            <a:off x="457200" y="1219200"/>
            <a:ext cx="5257800" cy="4937760"/>
          </a:xfrm>
        </p:spPr>
        <p:txBody>
          <a:bodyPr>
            <a:normAutofit fontScale="85000" lnSpcReduction="10000"/>
          </a:bodyPr>
          <a:lstStyle/>
          <a:p>
            <a:pPr>
              <a:lnSpc>
                <a:spcPct val="120000"/>
              </a:lnSpc>
            </a:pPr>
            <a:r>
              <a:rPr lang="en-US" dirty="0"/>
              <a:t>71-year-old woman with type 2 diabetes for past year. BMI 32 and she has MASH.  GFR 40s, UACR 320 mg/g. Takes empagliflozin, lisinopril and a statin.</a:t>
            </a:r>
          </a:p>
          <a:p>
            <a:pPr>
              <a:lnSpc>
                <a:spcPct val="120000"/>
              </a:lnSpc>
            </a:pPr>
            <a:r>
              <a:rPr lang="en-US" dirty="0"/>
              <a:t>A1c 8.3% </a:t>
            </a:r>
            <a:endParaRPr lang="en-US" sz="2800" dirty="0"/>
          </a:p>
          <a:p>
            <a:pPr lvl="1">
              <a:lnSpc>
                <a:spcPct val="120000"/>
              </a:lnSpc>
            </a:pPr>
            <a:r>
              <a:rPr lang="en-US" sz="4100" dirty="0"/>
              <a:t>What is next best action?</a:t>
            </a:r>
            <a:endParaRPr lang="en-US" sz="2800" dirty="0"/>
          </a:p>
          <a:p>
            <a:endParaRPr lang="en-US" dirty="0"/>
          </a:p>
          <a:p>
            <a:pPr lvl="8"/>
            <a:endParaRPr lang="en-US" dirty="0"/>
          </a:p>
          <a:p>
            <a:endParaRPr lang="en-US" b="1"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1432193"/>
            <a:ext cx="2969944" cy="1981200"/>
          </a:xfrm>
          <a:prstGeom prst="rect">
            <a:avLst/>
          </a:prstGeom>
        </p:spPr>
      </p:pic>
      <p:sp>
        <p:nvSpPr>
          <p:cNvPr id="4" name="TextBox 3">
            <a:extLst>
              <a:ext uri="{FF2B5EF4-FFF2-40B4-BE49-F238E27FC236}">
                <a16:creationId xmlns:a16="http://schemas.microsoft.com/office/drawing/2014/main" id="{7DBA74D8-AF48-7D9B-C690-94860C9B4EB9}"/>
              </a:ext>
            </a:extLst>
          </p:cNvPr>
          <p:cNvSpPr txBox="1"/>
          <p:nvPr/>
        </p:nvSpPr>
        <p:spPr>
          <a:xfrm>
            <a:off x="5867400" y="3581400"/>
            <a:ext cx="2667000" cy="2677656"/>
          </a:xfrm>
          <a:prstGeom prst="rect">
            <a:avLst/>
          </a:prstGeom>
          <a:noFill/>
        </p:spPr>
        <p:txBody>
          <a:bodyPr wrap="square" rtlCol="0">
            <a:spAutoFit/>
          </a:bodyPr>
          <a:lstStyle/>
          <a:p>
            <a:pPr marL="342900" indent="-342900">
              <a:buAutoNum type="alphaUcPeriod"/>
            </a:pPr>
            <a:r>
              <a:rPr lang="en-US" sz="2400" dirty="0"/>
              <a:t>Add pioglitazone.</a:t>
            </a:r>
          </a:p>
          <a:p>
            <a:pPr marL="342900" indent="-342900">
              <a:buAutoNum type="alphaUcPeriod"/>
            </a:pPr>
            <a:r>
              <a:rPr lang="en-US" sz="2400" dirty="0"/>
              <a:t>Maintain current plan.</a:t>
            </a:r>
          </a:p>
          <a:p>
            <a:pPr marL="342900" indent="-342900">
              <a:buAutoNum type="alphaUcPeriod"/>
            </a:pPr>
            <a:r>
              <a:rPr lang="en-US" sz="2400" dirty="0"/>
              <a:t>Add semaglutide</a:t>
            </a:r>
          </a:p>
          <a:p>
            <a:pPr marL="342900" indent="-342900">
              <a:buAutoNum type="alphaUcPeriod"/>
            </a:pPr>
            <a:r>
              <a:rPr lang="en-US" sz="2400" dirty="0"/>
              <a:t>Start low dose metformin</a:t>
            </a:r>
          </a:p>
        </p:txBody>
      </p:sp>
      <p:sp>
        <p:nvSpPr>
          <p:cNvPr id="5" name="Oval 4">
            <a:extLst>
              <a:ext uri="{FF2B5EF4-FFF2-40B4-BE49-F238E27FC236}">
                <a16:creationId xmlns:a16="http://schemas.microsoft.com/office/drawing/2014/main" id="{23450E3F-6BBC-7C35-9AFF-12586B4267AA}"/>
              </a:ext>
            </a:extLst>
          </p:cNvPr>
          <p:cNvSpPr/>
          <p:nvPr/>
        </p:nvSpPr>
        <p:spPr>
          <a:xfrm>
            <a:off x="5885688" y="4953000"/>
            <a:ext cx="2969944" cy="691128"/>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34802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9171C-60BA-AEDB-DDD7-C4BC308BC14A}"/>
              </a:ext>
            </a:extLst>
          </p:cNvPr>
          <p:cNvSpPr>
            <a:spLocks noGrp="1"/>
          </p:cNvSpPr>
          <p:nvPr>
            <p:ph type="title"/>
          </p:nvPr>
        </p:nvSpPr>
        <p:spPr/>
        <p:txBody>
          <a:bodyPr/>
          <a:lstStyle/>
          <a:p>
            <a:r>
              <a:rPr lang="en-US" dirty="0"/>
              <a:t>Indicators of High CV Risk </a:t>
            </a:r>
          </a:p>
        </p:txBody>
      </p:sp>
      <p:sp>
        <p:nvSpPr>
          <p:cNvPr id="5" name="TextBox 4">
            <a:extLst>
              <a:ext uri="{FF2B5EF4-FFF2-40B4-BE49-F238E27FC236}">
                <a16:creationId xmlns:a16="http://schemas.microsoft.com/office/drawing/2014/main" id="{C17B7D0B-C675-593F-8719-FEC340482132}"/>
              </a:ext>
            </a:extLst>
          </p:cNvPr>
          <p:cNvSpPr txBox="1"/>
          <p:nvPr/>
        </p:nvSpPr>
        <p:spPr>
          <a:xfrm>
            <a:off x="381000" y="1447800"/>
            <a:ext cx="5105400" cy="4524315"/>
          </a:xfrm>
          <a:prstGeom prst="rect">
            <a:avLst/>
          </a:prstGeom>
          <a:noFill/>
        </p:spPr>
        <p:txBody>
          <a:bodyPr wrap="square" rtlCol="0">
            <a:spAutoFit/>
          </a:bodyPr>
          <a:lstStyle/>
          <a:p>
            <a:pPr marL="285750" indent="-285750">
              <a:buFont typeface="Arial" panose="020B0604020202020204" pitchFamily="34" charset="0"/>
              <a:buChar char="•"/>
            </a:pPr>
            <a:r>
              <a:rPr lang="en-US" sz="3600" dirty="0"/>
              <a:t>Over 55 years with 2 or more additional risk factors:</a:t>
            </a:r>
          </a:p>
          <a:p>
            <a:pPr marL="742950" lvl="1" indent="-285750">
              <a:buFont typeface="Arial" panose="020B0604020202020204" pitchFamily="34" charset="0"/>
              <a:buChar char="•"/>
            </a:pPr>
            <a:r>
              <a:rPr lang="en-US" sz="3600" dirty="0"/>
              <a:t>Obesity</a:t>
            </a:r>
          </a:p>
          <a:p>
            <a:pPr marL="742950" lvl="1" indent="-285750">
              <a:buFont typeface="Arial" panose="020B0604020202020204" pitchFamily="34" charset="0"/>
              <a:buChar char="•"/>
            </a:pPr>
            <a:r>
              <a:rPr lang="en-US" sz="3600" dirty="0"/>
              <a:t>Hypertension</a:t>
            </a:r>
          </a:p>
          <a:p>
            <a:pPr marL="742950" lvl="1" indent="-285750">
              <a:buFont typeface="Arial" panose="020B0604020202020204" pitchFamily="34" charset="0"/>
              <a:buChar char="•"/>
            </a:pPr>
            <a:r>
              <a:rPr lang="en-US" sz="3600" dirty="0"/>
              <a:t>Smoking</a:t>
            </a:r>
          </a:p>
          <a:p>
            <a:pPr marL="742950" lvl="1" indent="-285750">
              <a:buFont typeface="Arial" panose="020B0604020202020204" pitchFamily="34" charset="0"/>
              <a:buChar char="•"/>
            </a:pPr>
            <a:r>
              <a:rPr lang="en-US" sz="3600" dirty="0"/>
              <a:t>Dyslipidemia</a:t>
            </a:r>
          </a:p>
          <a:p>
            <a:pPr marL="742950" lvl="1" indent="-285750">
              <a:buFont typeface="Arial" panose="020B0604020202020204" pitchFamily="34" charset="0"/>
              <a:buChar char="•"/>
            </a:pPr>
            <a:r>
              <a:rPr lang="en-US" sz="3600" dirty="0"/>
              <a:t>Albuminuria</a:t>
            </a:r>
          </a:p>
        </p:txBody>
      </p:sp>
      <p:pic>
        <p:nvPicPr>
          <p:cNvPr id="4" name="Picture 3" descr="Businessman finger on face">
            <a:extLst>
              <a:ext uri="{FF2B5EF4-FFF2-40B4-BE49-F238E27FC236}">
                <a16:creationId xmlns:a16="http://schemas.microsoft.com/office/drawing/2014/main" id="{EBD5CF48-E753-61CA-65D4-B59DA05F97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204015"/>
            <a:ext cx="1373427" cy="5443673"/>
          </a:xfrm>
          <a:prstGeom prst="rect">
            <a:avLst/>
          </a:prstGeom>
        </p:spPr>
      </p:pic>
    </p:spTree>
    <p:extLst>
      <p:ext uri="{BB962C8B-B14F-4D97-AF65-F5344CB8AC3E}">
        <p14:creationId xmlns:p14="http://schemas.microsoft.com/office/powerpoint/2010/main" val="3690621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914854-DBE9-41CC-3023-23D9E5B850B7}"/>
              </a:ext>
            </a:extLst>
          </p:cNvPr>
          <p:cNvSpPr>
            <a:spLocks noGrp="1"/>
          </p:cNvSpPr>
          <p:nvPr>
            <p:ph type="title"/>
          </p:nvPr>
        </p:nvSpPr>
        <p:spPr>
          <a:xfrm>
            <a:off x="304800" y="304771"/>
            <a:ext cx="8382000" cy="719461"/>
          </a:xfrm>
        </p:spPr>
        <p:txBody>
          <a:bodyPr>
            <a:normAutofit/>
          </a:bodyPr>
          <a:lstStyle/>
          <a:p>
            <a:r>
              <a:rPr lang="en-GR" sz="3000" dirty="0"/>
              <a:t>C</a:t>
            </a:r>
            <a:r>
              <a:rPr lang="en-US" sz="3000" dirty="0" err="1"/>
              <a:t>ardiovascular</a:t>
            </a:r>
            <a:r>
              <a:rPr lang="en-US" sz="3000" dirty="0"/>
              <a:t> Disease or High Risk </a:t>
            </a:r>
            <a:endParaRPr lang="en-GR" sz="3000" dirty="0"/>
          </a:p>
        </p:txBody>
      </p:sp>
      <p:sp>
        <p:nvSpPr>
          <p:cNvPr id="8" name="TextBox 7">
            <a:extLst>
              <a:ext uri="{FF2B5EF4-FFF2-40B4-BE49-F238E27FC236}">
                <a16:creationId xmlns:a16="http://schemas.microsoft.com/office/drawing/2014/main" id="{1501EF83-3BCF-B59C-C69F-C7ADC4154C88}"/>
              </a:ext>
            </a:extLst>
          </p:cNvPr>
          <p:cNvSpPr txBox="1"/>
          <p:nvPr/>
        </p:nvSpPr>
        <p:spPr>
          <a:xfrm>
            <a:off x="4744875" y="1248718"/>
            <a:ext cx="4228437" cy="4955203"/>
          </a:xfrm>
          <a:prstGeom prst="rect">
            <a:avLst/>
          </a:prstGeom>
          <a:solidFill>
            <a:schemeClr val="bg1"/>
          </a:solidFill>
        </p:spPr>
        <p:txBody>
          <a:bodyPr wrap="square">
            <a:spAutoFit/>
          </a:bodyPr>
          <a:lstStyle/>
          <a:p>
            <a:pPr lvl="1"/>
            <a:r>
              <a:rPr lang="en-US" altLang="en-US" sz="2400" dirty="0"/>
              <a:t>Most effective meds based on Cardiovascular Outcomes Trial (CVOT) to Reduce MACE</a:t>
            </a:r>
          </a:p>
          <a:p>
            <a:pPr lvl="1"/>
            <a:endParaRPr lang="en-US" altLang="en-US" sz="2400" dirty="0"/>
          </a:p>
          <a:p>
            <a:pPr lvl="1"/>
            <a:r>
              <a:rPr lang="en-US" altLang="en-US" sz="2400" b="1" dirty="0">
                <a:solidFill>
                  <a:srgbClr val="0070C0"/>
                </a:solidFill>
              </a:rPr>
              <a:t>GLP-1 RA’s Preferred</a:t>
            </a:r>
            <a:br>
              <a:rPr lang="en-US" altLang="en-US" sz="2400" dirty="0"/>
            </a:br>
            <a:r>
              <a:rPr lang="en-US" altLang="en-US" sz="2400" dirty="0"/>
              <a:t>semaglutide (Ozempic), liraglutide (Victoza), dulaglutide (Trulicity)</a:t>
            </a:r>
          </a:p>
          <a:p>
            <a:pPr lvl="1"/>
            <a:endParaRPr lang="en-US" altLang="en-US" sz="2000" dirty="0"/>
          </a:p>
          <a:p>
            <a:pPr lvl="1"/>
            <a:r>
              <a:rPr lang="en-US" altLang="en-US" sz="2000" dirty="0"/>
              <a:t>              ~ Or~</a:t>
            </a:r>
          </a:p>
          <a:p>
            <a:pPr lvl="1"/>
            <a:r>
              <a:rPr lang="en-US" altLang="en-US" sz="2000" b="1" dirty="0">
                <a:solidFill>
                  <a:srgbClr val="0070C0"/>
                </a:solidFill>
              </a:rPr>
              <a:t>SGLT2i </a:t>
            </a:r>
            <a:br>
              <a:rPr lang="en-US" altLang="en-US" sz="2000" dirty="0"/>
            </a:br>
            <a:r>
              <a:rPr lang="en-US" altLang="en-US" sz="2000" dirty="0"/>
              <a:t>empagliflozin (Jardiance), canagliflozin (Invokana),</a:t>
            </a:r>
          </a:p>
        </p:txBody>
      </p:sp>
      <p:sp>
        <p:nvSpPr>
          <p:cNvPr id="2" name="TextBox 1">
            <a:extLst>
              <a:ext uri="{FF2B5EF4-FFF2-40B4-BE49-F238E27FC236}">
                <a16:creationId xmlns:a16="http://schemas.microsoft.com/office/drawing/2014/main" id="{61D32369-D297-48E5-AF00-985C0C0F99D4}"/>
              </a:ext>
            </a:extLst>
          </p:cNvPr>
          <p:cNvSpPr txBox="1"/>
          <p:nvPr/>
        </p:nvSpPr>
        <p:spPr>
          <a:xfrm>
            <a:off x="796247" y="6057560"/>
            <a:ext cx="4096571" cy="584775"/>
          </a:xfrm>
          <a:prstGeom prst="rect">
            <a:avLst/>
          </a:prstGeom>
          <a:noFill/>
        </p:spPr>
        <p:txBody>
          <a:bodyPr wrap="none" rtlCol="0">
            <a:spAutoFit/>
          </a:bodyPr>
          <a:lstStyle/>
          <a:p>
            <a:pPr defTabSz="685800">
              <a:defRPr/>
            </a:pPr>
            <a:r>
              <a:rPr lang="en-US" sz="1600" dirty="0">
                <a:solidFill>
                  <a:prstClr val="black"/>
                </a:solidFill>
                <a:latin typeface="Calibri"/>
              </a:rPr>
              <a:t>ASCVD = atherosclerotic cardiovascular disease</a:t>
            </a:r>
          </a:p>
          <a:p>
            <a:pPr defTabSz="685800">
              <a:defRPr/>
            </a:pPr>
            <a:r>
              <a:rPr lang="en-US" sz="1600" dirty="0">
                <a:solidFill>
                  <a:prstClr val="black"/>
                </a:solidFill>
                <a:latin typeface="Calibri"/>
              </a:rPr>
              <a:t>MACE: major adverse cardiovascular events</a:t>
            </a:r>
          </a:p>
        </p:txBody>
      </p:sp>
      <p:sp>
        <p:nvSpPr>
          <p:cNvPr id="9" name="Oval 8">
            <a:extLst>
              <a:ext uri="{FF2B5EF4-FFF2-40B4-BE49-F238E27FC236}">
                <a16:creationId xmlns:a16="http://schemas.microsoft.com/office/drawing/2014/main" id="{B6FF2348-74A5-0262-0B66-AAE3E559157C}"/>
              </a:ext>
            </a:extLst>
          </p:cNvPr>
          <p:cNvSpPr/>
          <p:nvPr/>
        </p:nvSpPr>
        <p:spPr>
          <a:xfrm>
            <a:off x="152400" y="1981200"/>
            <a:ext cx="3886200" cy="3810000"/>
          </a:xfrm>
          <a:prstGeom prst="ellipse">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2826B2A-65D0-D1B1-3674-F3DD5BCCEE15}"/>
              </a:ext>
            </a:extLst>
          </p:cNvPr>
          <p:cNvPicPr>
            <a:picLocks noChangeAspect="1"/>
          </p:cNvPicPr>
          <p:nvPr/>
        </p:nvPicPr>
        <p:blipFill>
          <a:blip r:embed="rId4"/>
          <a:stretch>
            <a:fillRect/>
          </a:stretch>
        </p:blipFill>
        <p:spPr>
          <a:xfrm>
            <a:off x="701908" y="2170386"/>
            <a:ext cx="2857899" cy="3696216"/>
          </a:xfrm>
          <a:prstGeom prst="rect">
            <a:avLst/>
          </a:prstGeom>
        </p:spPr>
      </p:pic>
      <p:pic>
        <p:nvPicPr>
          <p:cNvPr id="13" name="Picture 12">
            <a:extLst>
              <a:ext uri="{FF2B5EF4-FFF2-40B4-BE49-F238E27FC236}">
                <a16:creationId xmlns:a16="http://schemas.microsoft.com/office/drawing/2014/main" id="{C0387F6C-D790-B68E-6B49-4FFF56C16A06}"/>
              </a:ext>
            </a:extLst>
          </p:cNvPr>
          <p:cNvPicPr>
            <a:picLocks noChangeAspect="1"/>
          </p:cNvPicPr>
          <p:nvPr/>
        </p:nvPicPr>
        <p:blipFill>
          <a:blip r:embed="rId5"/>
          <a:stretch>
            <a:fillRect/>
          </a:stretch>
        </p:blipFill>
        <p:spPr>
          <a:xfrm>
            <a:off x="494805" y="1395750"/>
            <a:ext cx="3543795" cy="552527"/>
          </a:xfrm>
          <a:prstGeom prst="rect">
            <a:avLst/>
          </a:prstGeom>
        </p:spPr>
      </p:pic>
    </p:spTree>
    <p:extLst>
      <p:ext uri="{BB962C8B-B14F-4D97-AF65-F5344CB8AC3E}">
        <p14:creationId xmlns:p14="http://schemas.microsoft.com/office/powerpoint/2010/main" val="21787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070687">
            <a:off x="6522890" y="4685653"/>
            <a:ext cx="2330884" cy="1703793"/>
          </a:xfrm>
          <a:prstGeom prst="rect">
            <a:avLst/>
          </a:prstGeom>
        </p:spPr>
      </p:pic>
      <p:sp>
        <p:nvSpPr>
          <p:cNvPr id="2" name="Title 1"/>
          <p:cNvSpPr>
            <a:spLocks noGrp="1"/>
          </p:cNvSpPr>
          <p:nvPr>
            <p:ph type="title"/>
          </p:nvPr>
        </p:nvSpPr>
        <p:spPr/>
        <p:txBody>
          <a:bodyPr/>
          <a:lstStyle/>
          <a:p>
            <a:r>
              <a:rPr lang="en-US" dirty="0"/>
              <a:t>Poll Question 2</a:t>
            </a:r>
          </a:p>
        </p:txBody>
      </p:sp>
      <p:sp>
        <p:nvSpPr>
          <p:cNvPr id="3" name="Content Placeholder 2"/>
          <p:cNvSpPr>
            <a:spLocks noGrp="1"/>
          </p:cNvSpPr>
          <p:nvPr>
            <p:ph sz="quarter" idx="1"/>
          </p:nvPr>
        </p:nvSpPr>
        <p:spPr/>
        <p:txBody>
          <a:bodyPr/>
          <a:lstStyle/>
          <a:p>
            <a:r>
              <a:rPr lang="en-US" dirty="0"/>
              <a:t>What next? 67 yrs, BMI 28, on max dose metformin/dapagliflozin. History of CV Disease. A1c 8.9%.  GFR 63, UACR 37mg/g.</a:t>
            </a:r>
          </a:p>
          <a:p>
            <a:pPr marL="274320" lvl="1" indent="0">
              <a:buNone/>
            </a:pPr>
            <a:r>
              <a:rPr lang="en-US" sz="3200" dirty="0"/>
              <a:t>a. Add a once weekly GLP-1 RA.</a:t>
            </a:r>
          </a:p>
          <a:p>
            <a:pPr marL="274320" lvl="1" indent="0">
              <a:buNone/>
            </a:pPr>
            <a:r>
              <a:rPr lang="en-US" sz="3200" dirty="0"/>
              <a:t>b. Start basal insulin</a:t>
            </a:r>
          </a:p>
          <a:p>
            <a:pPr marL="274320" lvl="1" indent="0">
              <a:buNone/>
            </a:pPr>
            <a:r>
              <a:rPr lang="en-US" sz="3200" dirty="0"/>
              <a:t>c. Add SGLT-2 Inhibitor  </a:t>
            </a:r>
          </a:p>
          <a:p>
            <a:pPr marL="274320" lvl="1" indent="0">
              <a:buNone/>
            </a:pPr>
            <a:r>
              <a:rPr lang="en-US" sz="3200" dirty="0"/>
              <a:t>d. Start bolus insulin</a:t>
            </a:r>
          </a:p>
          <a:p>
            <a:endParaRPr lang="en-US" dirty="0"/>
          </a:p>
        </p:txBody>
      </p:sp>
      <p:sp>
        <p:nvSpPr>
          <p:cNvPr id="5" name="Oval 4">
            <a:extLst>
              <a:ext uri="{FF2B5EF4-FFF2-40B4-BE49-F238E27FC236}">
                <a16:creationId xmlns:a16="http://schemas.microsoft.com/office/drawing/2014/main" id="{9DED6D3A-3AE9-533E-7207-EFC5409052D6}"/>
              </a:ext>
            </a:extLst>
          </p:cNvPr>
          <p:cNvSpPr/>
          <p:nvPr/>
        </p:nvSpPr>
        <p:spPr>
          <a:xfrm>
            <a:off x="523381" y="3650631"/>
            <a:ext cx="5653012" cy="718869"/>
          </a:xfrm>
          <a:prstGeom prst="ellipse">
            <a:avLst/>
          </a:prstGeom>
          <a:noFill/>
          <a:ln w="38100">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6393234" y="4114799"/>
            <a:ext cx="2627819" cy="1968327"/>
          </a:xfrm>
          <a:prstGeom prst="rect">
            <a:avLst/>
          </a:prstGeom>
        </p:spPr>
      </p:pic>
    </p:spTree>
    <p:extLst>
      <p:ext uri="{BB962C8B-B14F-4D97-AF65-F5344CB8AC3E}">
        <p14:creationId xmlns:p14="http://schemas.microsoft.com/office/powerpoint/2010/main" val="50248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914854-DBE9-41CC-3023-23D9E5B850B7}"/>
              </a:ext>
            </a:extLst>
          </p:cNvPr>
          <p:cNvSpPr>
            <a:spLocks noGrp="1"/>
          </p:cNvSpPr>
          <p:nvPr>
            <p:ph type="title"/>
          </p:nvPr>
        </p:nvSpPr>
        <p:spPr>
          <a:xfrm>
            <a:off x="221456" y="300816"/>
            <a:ext cx="8701087" cy="994172"/>
          </a:xfrm>
        </p:spPr>
        <p:txBody>
          <a:bodyPr>
            <a:normAutofit/>
          </a:bodyPr>
          <a:lstStyle/>
          <a:p>
            <a:r>
              <a:rPr lang="en-GB" dirty="0"/>
              <a:t>Heart Failure</a:t>
            </a:r>
            <a:endParaRPr lang="en-GR" dirty="0"/>
          </a:p>
        </p:txBody>
      </p:sp>
      <p:sp>
        <p:nvSpPr>
          <p:cNvPr id="5" name="TextBox 4">
            <a:extLst>
              <a:ext uri="{FF2B5EF4-FFF2-40B4-BE49-F238E27FC236}">
                <a16:creationId xmlns:a16="http://schemas.microsoft.com/office/drawing/2014/main" id="{974D7E1E-C80E-15E8-EADE-F3B890332DF9}"/>
              </a:ext>
            </a:extLst>
          </p:cNvPr>
          <p:cNvSpPr txBox="1"/>
          <p:nvPr/>
        </p:nvSpPr>
        <p:spPr>
          <a:xfrm>
            <a:off x="2286000" y="1413063"/>
            <a:ext cx="6462195" cy="1384995"/>
          </a:xfrm>
          <a:prstGeom prst="rect">
            <a:avLst/>
          </a:prstGeom>
          <a:noFill/>
        </p:spPr>
        <p:txBody>
          <a:bodyPr wrap="square">
            <a:spAutoFit/>
          </a:bodyPr>
          <a:lstStyle/>
          <a:p>
            <a:pPr lvl="0" algn="ctr"/>
            <a:r>
              <a:rPr lang="en-US" sz="2800" dirty="0">
                <a:solidFill>
                  <a:srgbClr val="C00000"/>
                </a:solidFill>
              </a:rPr>
              <a:t>In people with heart failure, use SGLT2i because they improve heart failure and kidney outcomes.</a:t>
            </a:r>
            <a:endParaRPr lang="en-GR" sz="2800" dirty="0">
              <a:solidFill>
                <a:srgbClr val="C00000"/>
              </a:solidFill>
            </a:endParaRPr>
          </a:p>
        </p:txBody>
      </p:sp>
      <p:sp>
        <p:nvSpPr>
          <p:cNvPr id="11" name="TextBox 10">
            <a:extLst>
              <a:ext uri="{FF2B5EF4-FFF2-40B4-BE49-F238E27FC236}">
                <a16:creationId xmlns:a16="http://schemas.microsoft.com/office/drawing/2014/main" id="{39075D0D-2610-D3BC-FFE8-4CB1C3733239}"/>
              </a:ext>
            </a:extLst>
          </p:cNvPr>
          <p:cNvSpPr txBox="1"/>
          <p:nvPr/>
        </p:nvSpPr>
        <p:spPr>
          <a:xfrm>
            <a:off x="5257800" y="4706273"/>
            <a:ext cx="3261796" cy="1754326"/>
          </a:xfrm>
          <a:prstGeom prst="rect">
            <a:avLst/>
          </a:prstGeom>
          <a:noFill/>
        </p:spPr>
        <p:txBody>
          <a:bodyPr wrap="square">
            <a:spAutoFit/>
          </a:bodyPr>
          <a:lstStyle/>
          <a:p>
            <a:pPr lvl="1"/>
            <a:r>
              <a:rPr lang="en-US" altLang="en-US" sz="1800" b="1" dirty="0">
                <a:solidFill>
                  <a:srgbClr val="C00000"/>
                </a:solidFill>
              </a:rPr>
              <a:t>SGLT2i </a:t>
            </a:r>
            <a:br>
              <a:rPr lang="en-US" altLang="en-US" sz="1800" dirty="0"/>
            </a:br>
            <a:r>
              <a:rPr lang="en-US" altLang="en-US" sz="1800" dirty="0"/>
              <a:t>Empagliflozin </a:t>
            </a:r>
          </a:p>
          <a:p>
            <a:pPr lvl="1"/>
            <a:r>
              <a:rPr lang="en-US" altLang="en-US" dirty="0"/>
              <a:t>Ca</a:t>
            </a:r>
            <a:r>
              <a:rPr lang="en-US" altLang="en-US" sz="1800" dirty="0"/>
              <a:t>nagliflozin </a:t>
            </a:r>
          </a:p>
          <a:p>
            <a:pPr lvl="1"/>
            <a:r>
              <a:rPr lang="en-US" altLang="en-US" dirty="0"/>
              <a:t>D</a:t>
            </a:r>
            <a:r>
              <a:rPr lang="en-US" altLang="en-US" sz="1800" dirty="0"/>
              <a:t>apagliflozin </a:t>
            </a:r>
            <a:endParaRPr lang="en-US" altLang="en-US" dirty="0"/>
          </a:p>
          <a:p>
            <a:pPr lvl="1"/>
            <a:r>
              <a:rPr lang="en-US" altLang="en-US" dirty="0"/>
              <a:t>Ertugliflozin</a:t>
            </a:r>
          </a:p>
          <a:p>
            <a:pPr algn="ctr"/>
            <a:endParaRPr lang="en-US" altLang="en-US" sz="1800" dirty="0"/>
          </a:p>
        </p:txBody>
      </p:sp>
      <p:pic>
        <p:nvPicPr>
          <p:cNvPr id="3" name="Picture 2">
            <a:extLst>
              <a:ext uri="{FF2B5EF4-FFF2-40B4-BE49-F238E27FC236}">
                <a16:creationId xmlns:a16="http://schemas.microsoft.com/office/drawing/2014/main" id="{36B83395-BC7B-C814-0CFB-4F1281E6F14F}"/>
              </a:ext>
            </a:extLst>
          </p:cNvPr>
          <p:cNvPicPr>
            <a:picLocks noChangeAspect="1"/>
          </p:cNvPicPr>
          <p:nvPr/>
        </p:nvPicPr>
        <p:blipFill>
          <a:blip r:embed="rId3"/>
          <a:stretch>
            <a:fillRect/>
          </a:stretch>
        </p:blipFill>
        <p:spPr>
          <a:xfrm>
            <a:off x="535120" y="1636371"/>
            <a:ext cx="1804671" cy="4445944"/>
          </a:xfrm>
          <a:prstGeom prst="rect">
            <a:avLst/>
          </a:prstGeom>
        </p:spPr>
      </p:pic>
      <p:sp>
        <p:nvSpPr>
          <p:cNvPr id="6" name="TextBox 5">
            <a:extLst>
              <a:ext uri="{FF2B5EF4-FFF2-40B4-BE49-F238E27FC236}">
                <a16:creationId xmlns:a16="http://schemas.microsoft.com/office/drawing/2014/main" id="{2CE8081B-A839-6C05-1CFF-B360CEC99B08}"/>
              </a:ext>
            </a:extLst>
          </p:cNvPr>
          <p:cNvSpPr txBox="1"/>
          <p:nvPr/>
        </p:nvSpPr>
        <p:spPr>
          <a:xfrm>
            <a:off x="2686493" y="2743200"/>
            <a:ext cx="5715000" cy="1754326"/>
          </a:xfrm>
          <a:prstGeom prst="rect">
            <a:avLst/>
          </a:prstGeom>
          <a:noFill/>
        </p:spPr>
        <p:txBody>
          <a:bodyPr wrap="square" rtlCol="0">
            <a:spAutoFit/>
          </a:bodyPr>
          <a:lstStyle/>
          <a:p>
            <a:r>
              <a:rPr lang="en-US" b="1" dirty="0"/>
              <a:t>New for 2026:</a:t>
            </a:r>
          </a:p>
          <a:p>
            <a:r>
              <a:rPr lang="en-US" dirty="0"/>
              <a:t>9.9 In adults with T2D, obesity, and symptomatic HFpEF, the glucose-lowering treatment plan should include a GIP/GLP-1 agonist or GLP-1 agonist with demonstrated benefits for HF-related symptoms and reduction in HF events (irrespective of A1C). </a:t>
            </a:r>
          </a:p>
        </p:txBody>
      </p:sp>
      <p:sp>
        <p:nvSpPr>
          <p:cNvPr id="12" name="TextBox 11">
            <a:extLst>
              <a:ext uri="{FF2B5EF4-FFF2-40B4-BE49-F238E27FC236}">
                <a16:creationId xmlns:a16="http://schemas.microsoft.com/office/drawing/2014/main" id="{B9A67604-8037-CCF7-58D2-3E2A8E993F50}"/>
              </a:ext>
            </a:extLst>
          </p:cNvPr>
          <p:cNvSpPr txBox="1"/>
          <p:nvPr/>
        </p:nvSpPr>
        <p:spPr>
          <a:xfrm>
            <a:off x="2286000" y="4844772"/>
            <a:ext cx="3261796" cy="1200329"/>
          </a:xfrm>
          <a:prstGeom prst="rect">
            <a:avLst/>
          </a:prstGeom>
          <a:noFill/>
        </p:spPr>
        <p:txBody>
          <a:bodyPr wrap="square">
            <a:spAutoFit/>
          </a:bodyPr>
          <a:lstStyle/>
          <a:p>
            <a:pPr lvl="1"/>
            <a:r>
              <a:rPr lang="en-US" altLang="en-US" sz="1800" b="1" dirty="0">
                <a:solidFill>
                  <a:srgbClr val="C00000"/>
                </a:solidFill>
              </a:rPr>
              <a:t>GLP-1 RA </a:t>
            </a:r>
            <a:br>
              <a:rPr lang="en-US" altLang="en-US" sz="1800" dirty="0"/>
            </a:br>
            <a:r>
              <a:rPr lang="en-US" altLang="en-US" sz="1800" dirty="0"/>
              <a:t>Semaglutide </a:t>
            </a:r>
          </a:p>
          <a:p>
            <a:pPr lvl="1"/>
            <a:r>
              <a:rPr lang="en-US" altLang="en-US" b="1" dirty="0">
                <a:solidFill>
                  <a:srgbClr val="C00000"/>
                </a:solidFill>
              </a:rPr>
              <a:t>GLP-1/GIP RA </a:t>
            </a:r>
          </a:p>
          <a:p>
            <a:pPr lvl="1"/>
            <a:r>
              <a:rPr lang="en-US" altLang="en-US" sz="1800" dirty="0"/>
              <a:t>Tirzepatide </a:t>
            </a:r>
          </a:p>
        </p:txBody>
      </p:sp>
      <p:sp>
        <p:nvSpPr>
          <p:cNvPr id="2" name="TextBox 1">
            <a:extLst>
              <a:ext uri="{FF2B5EF4-FFF2-40B4-BE49-F238E27FC236}">
                <a16:creationId xmlns:a16="http://schemas.microsoft.com/office/drawing/2014/main" id="{183F33A9-710D-4F10-8403-405C06985692}"/>
              </a:ext>
            </a:extLst>
          </p:cNvPr>
          <p:cNvSpPr txBox="1"/>
          <p:nvPr/>
        </p:nvSpPr>
        <p:spPr>
          <a:xfrm>
            <a:off x="6449568" y="6460599"/>
            <a:ext cx="2667000" cy="369332"/>
          </a:xfrm>
          <a:prstGeom prst="rect">
            <a:avLst/>
          </a:prstGeom>
          <a:solidFill>
            <a:schemeClr val="bg1"/>
          </a:solidFill>
        </p:spPr>
        <p:txBody>
          <a:bodyPr wrap="square">
            <a:spAutoFit/>
          </a:bodyPr>
          <a:lstStyle/>
          <a:p>
            <a:pPr eaLnBrk="1" hangingPunct="1">
              <a:spcBef>
                <a:spcPct val="0"/>
              </a:spcBef>
              <a:buFontTx/>
              <a:buNone/>
            </a:pPr>
            <a:r>
              <a:rPr lang="en-US" altLang="en-US" sz="900" dirty="0">
                <a:latin typeface="Helvetica" panose="020B0604020202020204" pitchFamily="34" charset="0"/>
              </a:rPr>
              <a:t>From: 9. Pharmacologic Approaches to Glycemic Treatment: Standards of Care in Diabetes—2026 </a:t>
            </a:r>
          </a:p>
        </p:txBody>
      </p:sp>
    </p:spTree>
    <p:extLst>
      <p:ext uri="{BB962C8B-B14F-4D97-AF65-F5344CB8AC3E}">
        <p14:creationId xmlns:p14="http://schemas.microsoft.com/office/powerpoint/2010/main" val="4001923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914854-DBE9-41CC-3023-23D9E5B850B7}"/>
              </a:ext>
            </a:extLst>
          </p:cNvPr>
          <p:cNvSpPr>
            <a:spLocks noGrp="1"/>
          </p:cNvSpPr>
          <p:nvPr>
            <p:ph type="title"/>
          </p:nvPr>
        </p:nvSpPr>
        <p:spPr>
          <a:xfrm>
            <a:off x="378618" y="201023"/>
            <a:ext cx="8386763" cy="950055"/>
          </a:xfrm>
        </p:spPr>
        <p:txBody>
          <a:bodyPr>
            <a:noAutofit/>
          </a:bodyPr>
          <a:lstStyle/>
          <a:p>
            <a:r>
              <a:rPr lang="en-GB" sz="3200" b="1" dirty="0"/>
              <a:t>Chronic Kidney Disease - </a:t>
            </a:r>
            <a:r>
              <a:rPr lang="en-GR" sz="3200" b="1" dirty="0"/>
              <a:t>Choosing </a:t>
            </a:r>
            <a:r>
              <a:rPr lang="en-US" sz="3200" b="1" dirty="0"/>
              <a:t>glucose-lowering</a:t>
            </a:r>
            <a:r>
              <a:rPr lang="en-GR" sz="3200" b="1" dirty="0"/>
              <a:t> medication </a:t>
            </a:r>
            <a:r>
              <a:rPr lang="en-US" sz="3200" b="1" dirty="0"/>
              <a:t> </a:t>
            </a:r>
            <a:endParaRPr lang="en-GR" sz="3200" b="1" dirty="0"/>
          </a:p>
        </p:txBody>
      </p:sp>
      <p:sp>
        <p:nvSpPr>
          <p:cNvPr id="6" name="TextBox 5">
            <a:extLst>
              <a:ext uri="{FF2B5EF4-FFF2-40B4-BE49-F238E27FC236}">
                <a16:creationId xmlns:a16="http://schemas.microsoft.com/office/drawing/2014/main" id="{A9546756-3EA2-E31D-0BC8-4D55E4107203}"/>
              </a:ext>
            </a:extLst>
          </p:cNvPr>
          <p:cNvSpPr txBox="1"/>
          <p:nvPr/>
        </p:nvSpPr>
        <p:spPr>
          <a:xfrm>
            <a:off x="3733800" y="1299865"/>
            <a:ext cx="4572000" cy="4647426"/>
          </a:xfrm>
          <a:prstGeom prst="rect">
            <a:avLst/>
          </a:prstGeom>
          <a:noFill/>
        </p:spPr>
        <p:txBody>
          <a:bodyPr wrap="square" rtlCol="0">
            <a:spAutoFit/>
          </a:bodyPr>
          <a:lstStyle/>
          <a:p>
            <a:pPr algn="ctr"/>
            <a:r>
              <a:rPr lang="en-US" sz="2400" dirty="0"/>
              <a:t>In kidney disease, use SGLT-2 in people with GFR ≥ 20 and continue until initiation of dialysis or transplantation.</a:t>
            </a:r>
          </a:p>
          <a:p>
            <a:pPr algn="ctr"/>
            <a:r>
              <a:rPr lang="en-US" sz="2000" dirty="0">
                <a:solidFill>
                  <a:srgbClr val="0070C0"/>
                </a:solidFill>
              </a:rPr>
              <a:t>(When GFR &lt;45, SGLT-2’s don’t lower BG much.)</a:t>
            </a:r>
          </a:p>
          <a:p>
            <a:pPr algn="ctr"/>
            <a:endParaRPr lang="en-US" sz="2400" dirty="0"/>
          </a:p>
          <a:p>
            <a:pPr algn="ctr"/>
            <a:r>
              <a:rPr lang="en-US" sz="2400" dirty="0"/>
              <a:t>Or</a:t>
            </a:r>
          </a:p>
          <a:p>
            <a:pPr algn="ctr"/>
            <a:r>
              <a:rPr lang="en-US" sz="2400" dirty="0"/>
              <a:t>GLP-1 RA with proven CVD CKD benefit</a:t>
            </a:r>
            <a:br>
              <a:rPr lang="en-US" sz="2400" dirty="0"/>
            </a:br>
            <a:endParaRPr lang="en-US" sz="2400" dirty="0"/>
          </a:p>
          <a:p>
            <a:pPr algn="ctr"/>
            <a:r>
              <a:rPr lang="en-US" sz="2000" dirty="0">
                <a:solidFill>
                  <a:srgbClr val="0070C0"/>
                </a:solidFill>
              </a:rPr>
              <a:t>*Semaglutide improves kidney function (FLOW trial)</a:t>
            </a:r>
          </a:p>
        </p:txBody>
      </p:sp>
      <p:pic>
        <p:nvPicPr>
          <p:cNvPr id="3" name="Picture 2">
            <a:extLst>
              <a:ext uri="{FF2B5EF4-FFF2-40B4-BE49-F238E27FC236}">
                <a16:creationId xmlns:a16="http://schemas.microsoft.com/office/drawing/2014/main" id="{28C2FCAA-0028-225D-06EC-0A0194934699}"/>
              </a:ext>
            </a:extLst>
          </p:cNvPr>
          <p:cNvPicPr>
            <a:picLocks noChangeAspect="1"/>
          </p:cNvPicPr>
          <p:nvPr/>
        </p:nvPicPr>
        <p:blipFill>
          <a:blip r:embed="rId4"/>
          <a:stretch>
            <a:fillRect/>
          </a:stretch>
        </p:blipFill>
        <p:spPr>
          <a:xfrm>
            <a:off x="609600" y="1299865"/>
            <a:ext cx="2976564" cy="5177135"/>
          </a:xfrm>
          <a:prstGeom prst="rect">
            <a:avLst/>
          </a:prstGeom>
        </p:spPr>
      </p:pic>
      <p:sp>
        <p:nvSpPr>
          <p:cNvPr id="2" name="TextBox 1">
            <a:extLst>
              <a:ext uri="{FF2B5EF4-FFF2-40B4-BE49-F238E27FC236}">
                <a16:creationId xmlns:a16="http://schemas.microsoft.com/office/drawing/2014/main" id="{021E5633-13EF-9376-8709-3C0E9C824BAD}"/>
              </a:ext>
            </a:extLst>
          </p:cNvPr>
          <p:cNvSpPr txBox="1"/>
          <p:nvPr/>
        </p:nvSpPr>
        <p:spPr>
          <a:xfrm>
            <a:off x="6449568" y="6460599"/>
            <a:ext cx="2667000" cy="369332"/>
          </a:xfrm>
          <a:prstGeom prst="rect">
            <a:avLst/>
          </a:prstGeom>
          <a:solidFill>
            <a:schemeClr val="bg1"/>
          </a:solidFill>
        </p:spPr>
        <p:txBody>
          <a:bodyPr wrap="square">
            <a:spAutoFit/>
          </a:bodyPr>
          <a:lstStyle/>
          <a:p>
            <a:pPr eaLnBrk="1" hangingPunct="1">
              <a:spcBef>
                <a:spcPct val="0"/>
              </a:spcBef>
              <a:buFontTx/>
              <a:buNone/>
            </a:pPr>
            <a:r>
              <a:rPr lang="en-US" altLang="en-US" sz="900" dirty="0">
                <a:latin typeface="Helvetica" panose="020B0604020202020204" pitchFamily="34" charset="0"/>
              </a:rPr>
              <a:t>From: 9. Pharmacologic Approaches to Glycemic Treatment: Standards of Care in Diabetes—2026 </a:t>
            </a:r>
          </a:p>
        </p:txBody>
      </p:sp>
    </p:spTree>
    <p:extLst>
      <p:ext uri="{BB962C8B-B14F-4D97-AF65-F5344CB8AC3E}">
        <p14:creationId xmlns:p14="http://schemas.microsoft.com/office/powerpoint/2010/main" val="418971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2A8EE-98EC-412C-3588-C9BE0CEB97E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88D17E5-E4B0-2DAF-B309-BF45C2D43C51}"/>
              </a:ext>
            </a:extLst>
          </p:cNvPr>
          <p:cNvSpPr>
            <a:spLocks noGrp="1"/>
          </p:cNvSpPr>
          <p:nvPr>
            <p:ph type="title"/>
          </p:nvPr>
        </p:nvSpPr>
        <p:spPr>
          <a:xfrm>
            <a:off x="629841" y="304800"/>
            <a:ext cx="7886700" cy="1444229"/>
          </a:xfrm>
        </p:spPr>
        <p:txBody>
          <a:bodyPr/>
          <a:lstStyle/>
          <a:p>
            <a:r>
              <a:rPr lang="en-US" dirty="0"/>
              <a:t>Diabetes Visit – What do you think?</a:t>
            </a:r>
            <a:endParaRPr lang="en-US" i="1" dirty="0"/>
          </a:p>
        </p:txBody>
      </p:sp>
      <p:sp>
        <p:nvSpPr>
          <p:cNvPr id="10" name="Text Placeholder 9">
            <a:extLst>
              <a:ext uri="{FF2B5EF4-FFF2-40B4-BE49-F238E27FC236}">
                <a16:creationId xmlns:a16="http://schemas.microsoft.com/office/drawing/2014/main" id="{8035FBF7-A93F-DD5A-4559-2B26BEA9C74D}"/>
              </a:ext>
            </a:extLst>
          </p:cNvPr>
          <p:cNvSpPr>
            <a:spLocks noGrp="1"/>
          </p:cNvSpPr>
          <p:nvPr>
            <p:ph type="body" sz="quarter" idx="3"/>
          </p:nvPr>
        </p:nvSpPr>
        <p:spPr>
          <a:xfrm>
            <a:off x="5324822" y="1846286"/>
            <a:ext cx="3391477" cy="378310"/>
          </a:xfrm>
        </p:spPr>
        <p:txBody>
          <a:bodyPr>
            <a:normAutofit fontScale="92500" lnSpcReduction="10000"/>
          </a:bodyPr>
          <a:lstStyle/>
          <a:p>
            <a:r>
              <a:rPr lang="en-US" sz="2100" dirty="0">
                <a:solidFill>
                  <a:srgbClr val="7030A0"/>
                </a:solidFill>
              </a:rPr>
              <a:t>How Does JR Feel?</a:t>
            </a:r>
          </a:p>
        </p:txBody>
      </p:sp>
      <p:sp>
        <p:nvSpPr>
          <p:cNvPr id="11" name="Content Placeholder 10">
            <a:extLst>
              <a:ext uri="{FF2B5EF4-FFF2-40B4-BE49-F238E27FC236}">
                <a16:creationId xmlns:a16="http://schemas.microsoft.com/office/drawing/2014/main" id="{3A8C729F-FE74-BAEF-2318-73C24A940459}"/>
              </a:ext>
            </a:extLst>
          </p:cNvPr>
          <p:cNvSpPr>
            <a:spLocks noGrp="1"/>
          </p:cNvSpPr>
          <p:nvPr>
            <p:ph sz="quarter" idx="4"/>
          </p:nvPr>
        </p:nvSpPr>
        <p:spPr>
          <a:xfrm>
            <a:off x="5310072" y="2309966"/>
            <a:ext cx="3391477" cy="3189531"/>
          </a:xfrm>
        </p:spPr>
        <p:txBody>
          <a:bodyPr>
            <a:normAutofit fontScale="62500" lnSpcReduction="20000"/>
          </a:bodyPr>
          <a:lstStyle/>
          <a:p>
            <a:r>
              <a:rPr lang="en-US" dirty="0"/>
              <a:t>Defeated</a:t>
            </a:r>
          </a:p>
          <a:p>
            <a:r>
              <a:rPr lang="en-US" dirty="0"/>
              <a:t>Embarrassed</a:t>
            </a:r>
          </a:p>
          <a:p>
            <a:r>
              <a:rPr lang="en-US" dirty="0"/>
              <a:t>Ashamed</a:t>
            </a:r>
          </a:p>
          <a:p>
            <a:r>
              <a:rPr lang="en-US" dirty="0"/>
              <a:t>Angry</a:t>
            </a:r>
          </a:p>
          <a:p>
            <a:r>
              <a:rPr lang="en-US" dirty="0"/>
              <a:t>Hurt</a:t>
            </a:r>
          </a:p>
          <a:p>
            <a:pPr marL="0" indent="0">
              <a:buNone/>
            </a:pPr>
            <a:endParaRPr lang="en-US" dirty="0"/>
          </a:p>
          <a:p>
            <a:pPr marL="0" indent="0">
              <a:buNone/>
            </a:pPr>
            <a:r>
              <a:rPr lang="en-US" dirty="0">
                <a:solidFill>
                  <a:srgbClr val="7030A0"/>
                </a:solidFill>
              </a:rPr>
              <a:t>How does the HCP feel?</a:t>
            </a:r>
          </a:p>
        </p:txBody>
      </p:sp>
      <p:sp>
        <p:nvSpPr>
          <p:cNvPr id="15" name="Content Placeholder 14">
            <a:extLst>
              <a:ext uri="{FF2B5EF4-FFF2-40B4-BE49-F238E27FC236}">
                <a16:creationId xmlns:a16="http://schemas.microsoft.com/office/drawing/2014/main" id="{9204E881-8011-9086-0F47-0A0C67F6112A}"/>
              </a:ext>
            </a:extLst>
          </p:cNvPr>
          <p:cNvSpPr>
            <a:spLocks noGrp="1"/>
          </p:cNvSpPr>
          <p:nvPr>
            <p:ph sz="half" idx="2"/>
          </p:nvPr>
        </p:nvSpPr>
        <p:spPr>
          <a:xfrm>
            <a:off x="629841" y="1846286"/>
            <a:ext cx="4074895" cy="5011714"/>
          </a:xfrm>
        </p:spPr>
        <p:txBody>
          <a:bodyPr>
            <a:normAutofit fontScale="62500" lnSpcReduction="20000"/>
          </a:bodyPr>
          <a:lstStyle/>
          <a:p>
            <a:pPr>
              <a:lnSpc>
                <a:spcPct val="120000"/>
              </a:lnSpc>
            </a:pPr>
            <a:r>
              <a:rPr lang="en-US" sz="4500" dirty="0">
                <a:ea typeface="Calibri" panose="020F0502020204030204" pitchFamily="34" charset="0"/>
                <a:cs typeface="Calibri" panose="020F0502020204030204" pitchFamily="34" charset="0"/>
              </a:rPr>
              <a:t>JR arrives at the clinic and is reluctant to get weighed. They have type 2 diabetes and are struggling to lose weight.</a:t>
            </a:r>
          </a:p>
          <a:p>
            <a:pPr>
              <a:lnSpc>
                <a:spcPct val="120000"/>
              </a:lnSpc>
            </a:pPr>
            <a:r>
              <a:rPr lang="en-US" sz="4500" dirty="0">
                <a:ea typeface="Calibri" panose="020F0502020204030204" pitchFamily="34" charset="0"/>
                <a:cs typeface="Calibri" panose="020F0502020204030204" pitchFamily="34" charset="0"/>
              </a:rPr>
              <a:t>HCP says “Wow, looks like you put on a few pounds since our last visit. I thought you met with the RDN to learn about healthy eating?</a:t>
            </a:r>
          </a:p>
          <a:p>
            <a:pPr>
              <a:lnSpc>
                <a:spcPct val="120000"/>
              </a:lnSpc>
            </a:pPr>
            <a:endParaRPr lang="en-US" sz="4500" dirty="0">
              <a:ea typeface="Calibri" panose="020F0502020204030204" pitchFamily="34" charset="0"/>
              <a:cs typeface="Calibri" panose="020F0502020204030204" pitchFamily="34" charset="0"/>
            </a:endParaRPr>
          </a:p>
          <a:p>
            <a:pPr>
              <a:lnSpc>
                <a:spcPct val="120000"/>
              </a:lnSpc>
            </a:pPr>
            <a:endParaRPr lang="en-US" sz="4500" dirty="0">
              <a:ea typeface="Calibri" panose="020F0502020204030204" pitchFamily="34" charset="0"/>
              <a:cs typeface="Calibri" panose="020F0502020204030204" pitchFamily="34" charset="0"/>
            </a:endParaRPr>
          </a:p>
          <a:p>
            <a:pPr>
              <a:lnSpc>
                <a:spcPct val="120000"/>
              </a:lnSpc>
            </a:pPr>
            <a:endParaRPr lang="en-US" sz="6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p>
        </p:txBody>
      </p:sp>
      <p:pic>
        <p:nvPicPr>
          <p:cNvPr id="6" name="Picture 5">
            <a:extLst>
              <a:ext uri="{FF2B5EF4-FFF2-40B4-BE49-F238E27FC236}">
                <a16:creationId xmlns:a16="http://schemas.microsoft.com/office/drawing/2014/main" id="{30AE7405-CEC2-8757-9EB8-5ACF6F7DA9EB}"/>
              </a:ext>
            </a:extLst>
          </p:cNvPr>
          <p:cNvPicPr>
            <a:picLocks noChangeAspect="1"/>
          </p:cNvPicPr>
          <p:nvPr/>
        </p:nvPicPr>
        <p:blipFill>
          <a:blip r:embed="rId2"/>
          <a:stretch>
            <a:fillRect/>
          </a:stretch>
        </p:blipFill>
        <p:spPr>
          <a:xfrm>
            <a:off x="7504225" y="2224596"/>
            <a:ext cx="1069136" cy="1877300"/>
          </a:xfrm>
          <a:prstGeom prst="rect">
            <a:avLst/>
          </a:prstGeom>
        </p:spPr>
      </p:pic>
    </p:spTree>
    <p:extLst>
      <p:ext uri="{BB962C8B-B14F-4D97-AF65-F5344CB8AC3E}">
        <p14:creationId xmlns:p14="http://schemas.microsoft.com/office/powerpoint/2010/main" val="417938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 calcmode="lin" valueType="num">
                                      <p:cBhvr>
                                        <p:cTn id="15"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1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 calcmode="lin" valueType="num">
                                      <p:cBhvr>
                                        <p:cTn id="23" dur="10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11">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 calcmode="lin" valueType="num">
                                      <p:cBhvr>
                                        <p:cTn id="31" dur="10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1">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1">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11">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1">
                                            <p:txEl>
                                              <p:pRg st="4" end="4"/>
                                            </p:txEl>
                                          </p:spTgt>
                                        </p:tgtEl>
                                        <p:attrNameLst>
                                          <p:attrName>style.visibility</p:attrName>
                                        </p:attrNameLst>
                                      </p:cBhvr>
                                      <p:to>
                                        <p:strVal val="visible"/>
                                      </p:to>
                                    </p:set>
                                    <p:anim calcmode="lin" valueType="num">
                                      <p:cBhvr>
                                        <p:cTn id="39" dur="10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1">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1">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11">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1">
                                            <p:txEl>
                                              <p:pRg st="6" end="6"/>
                                            </p:txEl>
                                          </p:spTgt>
                                        </p:tgtEl>
                                        <p:attrNameLst>
                                          <p:attrName>style.visibility</p:attrName>
                                        </p:attrNameLst>
                                      </p:cBhvr>
                                      <p:to>
                                        <p:strVal val="visible"/>
                                      </p:to>
                                    </p:set>
                                    <p:anim calcmode="lin" valueType="num">
                                      <p:cBhvr>
                                        <p:cTn id="47" dur="1000" fill="hold"/>
                                        <p:tgtEl>
                                          <p:spTgt spid="11">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11">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11">
                                            <p:txEl>
                                              <p:pRg st="6" end="6"/>
                                            </p:txEl>
                                          </p:spTgt>
                                        </p:tgtEl>
                                        <p:attrNameLst>
                                          <p:attrName>style.rotation</p:attrName>
                                        </p:attrNameLst>
                                      </p:cBhvr>
                                      <p:tavLst>
                                        <p:tav tm="0">
                                          <p:val>
                                            <p:fltVal val="90"/>
                                          </p:val>
                                        </p:tav>
                                        <p:tav tm="100000">
                                          <p:val>
                                            <p:fltVal val="0"/>
                                          </p:val>
                                        </p:tav>
                                      </p:tavLst>
                                    </p:anim>
                                    <p:animEffect transition="in" filter="fade">
                                      <p:cBhvr>
                                        <p:cTn id="50" dur="10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07EC7-C1E8-515E-9AF6-4376179E85C3}"/>
              </a:ext>
            </a:extLst>
          </p:cNvPr>
          <p:cNvSpPr>
            <a:spLocks noGrp="1"/>
          </p:cNvSpPr>
          <p:nvPr>
            <p:ph type="title"/>
          </p:nvPr>
        </p:nvSpPr>
        <p:spPr/>
        <p:txBody>
          <a:bodyPr>
            <a:normAutofit fontScale="90000"/>
          </a:bodyPr>
          <a:lstStyle/>
          <a:p>
            <a:r>
              <a:rPr lang="en-US" dirty="0"/>
              <a:t>New in 2026: GLP-1 in Kidney Disease </a:t>
            </a:r>
          </a:p>
        </p:txBody>
      </p:sp>
      <p:sp>
        <p:nvSpPr>
          <p:cNvPr id="3" name="TextBox 2">
            <a:extLst>
              <a:ext uri="{FF2B5EF4-FFF2-40B4-BE49-F238E27FC236}">
                <a16:creationId xmlns:a16="http://schemas.microsoft.com/office/drawing/2014/main" id="{73C76141-752B-F110-9446-0B71F57DABEE}"/>
              </a:ext>
            </a:extLst>
          </p:cNvPr>
          <p:cNvSpPr txBox="1"/>
          <p:nvPr/>
        </p:nvSpPr>
        <p:spPr>
          <a:xfrm>
            <a:off x="481584" y="1295400"/>
            <a:ext cx="5385816" cy="5539978"/>
          </a:xfrm>
          <a:prstGeom prst="rect">
            <a:avLst/>
          </a:prstGeom>
          <a:noFill/>
        </p:spPr>
        <p:txBody>
          <a:bodyPr wrap="square" rtlCol="0">
            <a:spAutoFit/>
          </a:bodyPr>
          <a:lstStyle/>
          <a:p>
            <a:pPr marL="285750" indent="-285750">
              <a:buFont typeface="Arial" panose="020B0604020202020204" pitchFamily="34" charset="0"/>
              <a:buChar char="•"/>
            </a:pPr>
            <a:r>
              <a:rPr lang="en-US" sz="2400" dirty="0"/>
              <a:t>In adults with T2D and advanced CKD (eGFR &lt;30), a GLP-1 RA is preferred for glycemic management due to lower risk of hypoglycemia and for CV event reduction.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solidFill>
                  <a:srgbClr val="0070C0"/>
                </a:solidFill>
              </a:rPr>
              <a:t>Individuals on dialysis can be safely initiated or continued on GLP-1 based therapy to reduce CV risk and mortality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Reminder: only GLP-1 with renal restrictions are exenatide and </a:t>
            </a:r>
            <a:r>
              <a:rPr lang="en-US" sz="2400" dirty="0" err="1"/>
              <a:t>lixisenatide</a:t>
            </a:r>
            <a:endParaRPr lang="en-US" sz="2400" dirty="0"/>
          </a:p>
          <a:p>
            <a:endParaRPr lang="en-US" dirty="0"/>
          </a:p>
        </p:txBody>
      </p:sp>
      <p:pic>
        <p:nvPicPr>
          <p:cNvPr id="5" name="Picture 4" descr="Woman raising hand">
            <a:extLst>
              <a:ext uri="{FF2B5EF4-FFF2-40B4-BE49-F238E27FC236}">
                <a16:creationId xmlns:a16="http://schemas.microsoft.com/office/drawing/2014/main" id="{CA82A88E-C638-95B5-65CF-40B1028F04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1295400"/>
            <a:ext cx="1961628" cy="5122359"/>
          </a:xfrm>
          <a:prstGeom prst="rect">
            <a:avLst/>
          </a:prstGeom>
        </p:spPr>
      </p:pic>
      <p:sp>
        <p:nvSpPr>
          <p:cNvPr id="4" name="TextBox 3">
            <a:extLst>
              <a:ext uri="{FF2B5EF4-FFF2-40B4-BE49-F238E27FC236}">
                <a16:creationId xmlns:a16="http://schemas.microsoft.com/office/drawing/2014/main" id="{29798B7B-719A-0956-61A0-CCF6C941F543}"/>
              </a:ext>
            </a:extLst>
          </p:cNvPr>
          <p:cNvSpPr txBox="1"/>
          <p:nvPr/>
        </p:nvSpPr>
        <p:spPr>
          <a:xfrm>
            <a:off x="6449568" y="6460599"/>
            <a:ext cx="2667000" cy="369332"/>
          </a:xfrm>
          <a:prstGeom prst="rect">
            <a:avLst/>
          </a:prstGeom>
          <a:solidFill>
            <a:schemeClr val="bg1"/>
          </a:solidFill>
        </p:spPr>
        <p:txBody>
          <a:bodyPr wrap="square">
            <a:spAutoFit/>
          </a:bodyPr>
          <a:lstStyle/>
          <a:p>
            <a:pPr eaLnBrk="1" hangingPunct="1">
              <a:spcBef>
                <a:spcPct val="0"/>
              </a:spcBef>
              <a:buFontTx/>
              <a:buNone/>
            </a:pPr>
            <a:r>
              <a:rPr lang="en-US" altLang="en-US" sz="900" dirty="0">
                <a:latin typeface="Helvetica" panose="020B0604020202020204" pitchFamily="34" charset="0"/>
              </a:rPr>
              <a:t>From: 9. Pharmacologic Approaches to Glycemic Treatment: Standards of Care in Diabetes—2026 </a:t>
            </a:r>
          </a:p>
        </p:txBody>
      </p:sp>
    </p:spTree>
    <p:extLst>
      <p:ext uri="{BB962C8B-B14F-4D97-AF65-F5344CB8AC3E}">
        <p14:creationId xmlns:p14="http://schemas.microsoft.com/office/powerpoint/2010/main" val="344211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3FC2B-5088-51C1-650D-77A2411F3FB4}"/>
              </a:ext>
            </a:extLst>
          </p:cNvPr>
          <p:cNvSpPr>
            <a:spLocks noGrp="1"/>
          </p:cNvSpPr>
          <p:nvPr>
            <p:ph type="title"/>
          </p:nvPr>
        </p:nvSpPr>
        <p:spPr/>
        <p:txBody>
          <a:bodyPr anchor="b">
            <a:normAutofit/>
          </a:bodyPr>
          <a:lstStyle/>
          <a:p>
            <a:r>
              <a:rPr lang="en-US"/>
              <a:t>Overcoming Treatment Inertia</a:t>
            </a:r>
          </a:p>
        </p:txBody>
      </p:sp>
      <p:pic>
        <p:nvPicPr>
          <p:cNvPr id="5" name="Content Placeholder 4" descr="First page in a food journal showing starting body measurements and weight.">
            <a:extLst>
              <a:ext uri="{FF2B5EF4-FFF2-40B4-BE49-F238E27FC236}">
                <a16:creationId xmlns:a16="http://schemas.microsoft.com/office/drawing/2014/main" id="{1F3FD006-222A-48EA-B6A4-2D04C0968614}"/>
              </a:ext>
            </a:extLst>
          </p:cNvPr>
          <p:cNvPicPr>
            <a:picLocks noGrp="1" noChangeAspect="1"/>
          </p:cNvPicPr>
          <p:nvPr>
            <p:ph sz="quarter" idx="1"/>
          </p:nvPr>
        </p:nvPicPr>
        <p:blipFill>
          <a:blip r:embed="rId3"/>
          <a:stretch>
            <a:fillRect/>
          </a:stretch>
        </p:blipFill>
        <p:spPr>
          <a:xfrm>
            <a:off x="350309" y="1371600"/>
            <a:ext cx="2997315" cy="3704201"/>
          </a:xfrm>
        </p:spPr>
      </p:pic>
      <p:sp>
        <p:nvSpPr>
          <p:cNvPr id="4" name="Content Placeholder 3">
            <a:extLst>
              <a:ext uri="{FF2B5EF4-FFF2-40B4-BE49-F238E27FC236}">
                <a16:creationId xmlns:a16="http://schemas.microsoft.com/office/drawing/2014/main" id="{171BA97A-DEA6-F183-C56C-B1EDD8AFF334}"/>
              </a:ext>
            </a:extLst>
          </p:cNvPr>
          <p:cNvSpPr>
            <a:spLocks noGrp="1"/>
          </p:cNvSpPr>
          <p:nvPr>
            <p:ph sz="quarter" idx="4294967295"/>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581400" y="1179871"/>
            <a:ext cx="5364691" cy="5641975"/>
          </a:xfrm>
        </p:spPr>
        <p:txBody>
          <a:bodyPr>
            <a:normAutofit lnSpcReduction="10000"/>
          </a:bodyPr>
          <a:lstStyle/>
          <a:p>
            <a:pPr marL="0" indent="0">
              <a:lnSpc>
                <a:spcPct val="110000"/>
              </a:lnSpc>
              <a:spcBef>
                <a:spcPts val="2500"/>
              </a:spcBef>
              <a:buFont typeface="Arial" panose="020B0604020202020204" pitchFamily="34" charset="0"/>
              <a:buNone/>
            </a:pPr>
            <a:r>
              <a:rPr lang="en-US" sz="1800" b="1" dirty="0"/>
              <a:t>Reassessing Current Therapies</a:t>
            </a:r>
          </a:p>
          <a:p>
            <a:pPr marL="0" lvl="1" indent="0">
              <a:lnSpc>
                <a:spcPct val="110000"/>
              </a:lnSpc>
              <a:buFont typeface="Arial" panose="020B0604020202020204" pitchFamily="34" charset="0"/>
              <a:buNone/>
            </a:pPr>
            <a:r>
              <a:rPr lang="en-US" sz="1800" dirty="0"/>
              <a:t>Regularly evaluate treatment effectiveness to avoid stagnation and ensure progression toward their weight-related and health goals.</a:t>
            </a:r>
          </a:p>
          <a:p>
            <a:pPr marL="0" indent="0">
              <a:lnSpc>
                <a:spcPct val="110000"/>
              </a:lnSpc>
              <a:spcBef>
                <a:spcPts val="2500"/>
              </a:spcBef>
              <a:buFont typeface="Arial" panose="020B0604020202020204" pitchFamily="34" charset="0"/>
              <a:buNone/>
            </a:pPr>
            <a:r>
              <a:rPr lang="en-US" sz="1800" b="1" dirty="0"/>
              <a:t>Intensifying Treatment Strategies</a:t>
            </a:r>
          </a:p>
          <a:p>
            <a:pPr marL="0" lvl="1" indent="0">
              <a:lnSpc>
                <a:spcPct val="110000"/>
              </a:lnSpc>
              <a:buFont typeface="Arial" panose="020B0604020202020204" pitchFamily="34" charset="0"/>
              <a:buNone/>
            </a:pPr>
            <a:r>
              <a:rPr lang="en-US" sz="1800" dirty="0"/>
              <a:t>Consider adding behavioral interventions or pharmacotherapy to boost treatment effectiveness  </a:t>
            </a:r>
          </a:p>
          <a:p>
            <a:pPr marL="0" indent="0">
              <a:lnSpc>
                <a:spcPct val="110000"/>
              </a:lnSpc>
              <a:spcBef>
                <a:spcPts val="2500"/>
              </a:spcBef>
              <a:buFont typeface="Arial" panose="020B0604020202020204" pitchFamily="34" charset="0"/>
              <a:buNone/>
            </a:pPr>
            <a:r>
              <a:rPr lang="en-US" sz="1800" b="1" dirty="0"/>
              <a:t>Considering Metabolic Surgery</a:t>
            </a:r>
          </a:p>
          <a:p>
            <a:pPr marL="0" lvl="1" indent="0">
              <a:lnSpc>
                <a:spcPct val="110000"/>
              </a:lnSpc>
              <a:buFont typeface="Arial" panose="020B0604020202020204" pitchFamily="34" charset="0"/>
              <a:buNone/>
            </a:pPr>
            <a:r>
              <a:rPr lang="en-US" sz="1800" dirty="0"/>
              <a:t>Metabolic surgery may provide an effective next step for sustained weight control when other options are insufficient.</a:t>
            </a:r>
          </a:p>
          <a:p>
            <a:pPr marL="0" lvl="1" indent="0">
              <a:lnSpc>
                <a:spcPct val="110000"/>
              </a:lnSpc>
              <a:buNone/>
            </a:pPr>
            <a:r>
              <a:rPr lang="en-US" sz="1800" b="1" dirty="0"/>
              <a:t>- Randomized controlled (nonblinded) clinical trials </a:t>
            </a:r>
            <a:r>
              <a:rPr lang="en-US" sz="1800" dirty="0"/>
              <a:t>demonstrated metabolic surgery achieves: </a:t>
            </a:r>
          </a:p>
          <a:p>
            <a:pPr marL="560070" lvl="2" indent="-285750">
              <a:lnSpc>
                <a:spcPct val="110000"/>
              </a:lnSpc>
              <a:buFontTx/>
              <a:buChar char="-"/>
            </a:pPr>
            <a:r>
              <a:rPr lang="en-US" sz="1400" dirty="0"/>
              <a:t>Superior glycemic management and reduction of cardiovascular risk in type 2 diabetes compared with nonsurgical intervention.  </a:t>
            </a:r>
          </a:p>
          <a:p>
            <a:pPr marL="560070" lvl="2" indent="-285750">
              <a:lnSpc>
                <a:spcPct val="110000"/>
              </a:lnSpc>
              <a:buFontTx/>
              <a:buChar char="-"/>
            </a:pPr>
            <a:r>
              <a:rPr lang="en-US" sz="1400" dirty="0"/>
              <a:t>Decreases microvascular, cancer, all cause mortality and steatosis.</a:t>
            </a:r>
          </a:p>
        </p:txBody>
      </p:sp>
      <p:pic>
        <p:nvPicPr>
          <p:cNvPr id="6" name="Picture 5">
            <a:extLst>
              <a:ext uri="{FF2B5EF4-FFF2-40B4-BE49-F238E27FC236}">
                <a16:creationId xmlns:a16="http://schemas.microsoft.com/office/drawing/2014/main" id="{29C60FD8-FA33-9049-1BE5-32E70508B257}"/>
              </a:ext>
            </a:extLst>
          </p:cNvPr>
          <p:cNvPicPr>
            <a:picLocks noChangeAspect="1"/>
          </p:cNvPicPr>
          <p:nvPr/>
        </p:nvPicPr>
        <p:blipFill>
          <a:blip r:embed="rId4"/>
          <a:stretch>
            <a:fillRect/>
          </a:stretch>
        </p:blipFill>
        <p:spPr>
          <a:xfrm>
            <a:off x="350308" y="5149811"/>
            <a:ext cx="2997316" cy="309179"/>
          </a:xfrm>
          <a:prstGeom prst="rect">
            <a:avLst/>
          </a:prstGeom>
        </p:spPr>
      </p:pic>
    </p:spTree>
    <p:extLst>
      <p:ext uri="{BB962C8B-B14F-4D97-AF65-F5344CB8AC3E}">
        <p14:creationId xmlns:p14="http://schemas.microsoft.com/office/powerpoint/2010/main" val="380305025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3AC56-5E8D-6493-9E75-AAFBB342512E}"/>
              </a:ext>
            </a:extLst>
          </p:cNvPr>
          <p:cNvSpPr>
            <a:spLocks noGrp="1"/>
          </p:cNvSpPr>
          <p:nvPr>
            <p:ph type="title"/>
          </p:nvPr>
        </p:nvSpPr>
        <p:spPr>
          <a:xfrm>
            <a:off x="455616" y="273050"/>
            <a:ext cx="8226425" cy="946150"/>
          </a:xfrm>
        </p:spPr>
        <p:txBody>
          <a:bodyPr anchor="b">
            <a:normAutofit/>
          </a:bodyPr>
          <a:lstStyle/>
          <a:p>
            <a:r>
              <a:rPr lang="en-US" dirty="0"/>
              <a:t>Keep checking in</a:t>
            </a:r>
          </a:p>
        </p:txBody>
      </p:sp>
      <p:sp>
        <p:nvSpPr>
          <p:cNvPr id="3" name="Content Placeholder 2">
            <a:extLst>
              <a:ext uri="{FF2B5EF4-FFF2-40B4-BE49-F238E27FC236}">
                <a16:creationId xmlns:a16="http://schemas.microsoft.com/office/drawing/2014/main" id="{6F5C2AAB-38D5-ECAC-8B9A-CCA19E2B0127}"/>
              </a:ext>
            </a:extLst>
          </p:cNvPr>
          <p:cNvSpPr>
            <a:spLocks noGrp="1"/>
          </p:cNvSpPr>
          <p:nvPr>
            <p:ph type="body" sz="half" idx="1"/>
          </p:nvPr>
        </p:nvSpPr>
        <p:spPr>
          <a:xfrm>
            <a:off x="379417" y="1219201"/>
            <a:ext cx="4189411" cy="5638800"/>
          </a:xfrm>
        </p:spPr>
        <p:txBody>
          <a:bodyPr>
            <a:normAutofit/>
          </a:bodyPr>
          <a:lstStyle/>
          <a:p>
            <a:pPr>
              <a:lnSpc>
                <a:spcPct val="110000"/>
              </a:lnSpc>
            </a:pPr>
            <a:r>
              <a:rPr lang="en-US" sz="2400" b="0" i="0" dirty="0">
                <a:effectLst/>
              </a:rPr>
              <a:t>In all cases, treatment plans need to be continuously reviewed for efficacy, side effects, and burden.</a:t>
            </a:r>
          </a:p>
          <a:p>
            <a:pPr>
              <a:lnSpc>
                <a:spcPct val="110000"/>
              </a:lnSpc>
            </a:pPr>
            <a:r>
              <a:rPr lang="en-US" sz="2400" b="0" i="0" dirty="0">
                <a:effectLst/>
              </a:rPr>
              <a:t>Individual may require medication reduction or discontinuation. </a:t>
            </a:r>
          </a:p>
          <a:p>
            <a:pPr>
              <a:lnSpc>
                <a:spcPct val="110000"/>
              </a:lnSpc>
            </a:pPr>
            <a:r>
              <a:rPr lang="en-US" sz="2400" b="0" i="0" dirty="0">
                <a:effectLst/>
              </a:rPr>
              <a:t>Common reasons for this include ineffectiveness, intolerable side effects, new contraindications, expense, or a change in glycemic goals</a:t>
            </a:r>
            <a:endParaRPr lang="en-US" sz="2400" dirty="0"/>
          </a:p>
        </p:txBody>
      </p:sp>
      <p:pic>
        <p:nvPicPr>
          <p:cNvPr id="5" name="Picture 4" descr="Woman talking with therapist">
            <a:extLst>
              <a:ext uri="{FF2B5EF4-FFF2-40B4-BE49-F238E27FC236}">
                <a16:creationId xmlns:a16="http://schemas.microsoft.com/office/drawing/2014/main" id="{E079698E-0ABC-A762-9842-9B3F6CACA0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83" r="-1" b="-1"/>
          <a:stretch/>
        </p:blipFill>
        <p:spPr>
          <a:xfrm>
            <a:off x="4645025" y="1598613"/>
            <a:ext cx="4037013" cy="4497387"/>
          </a:xfrm>
          <a:prstGeom prst="rect">
            <a:avLst/>
          </a:prstGeom>
          <a:noFill/>
        </p:spPr>
      </p:pic>
    </p:spTree>
    <p:extLst>
      <p:ext uri="{BB962C8B-B14F-4D97-AF65-F5344CB8AC3E}">
        <p14:creationId xmlns:p14="http://schemas.microsoft.com/office/powerpoint/2010/main" val="346831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ople holding hands">
            <a:extLst>
              <a:ext uri="{FF2B5EF4-FFF2-40B4-BE49-F238E27FC236}">
                <a16:creationId xmlns:a16="http://schemas.microsoft.com/office/drawing/2014/main" id="{CAF1D8A0-BB3A-319F-5A03-DC60C8944452}"/>
              </a:ext>
            </a:extLst>
          </p:cNvPr>
          <p:cNvPicPr>
            <a:picLocks noChangeAspect="1"/>
          </p:cNvPicPr>
          <p:nvPr/>
        </p:nvPicPr>
        <p:blipFill>
          <a:blip r:embed="rId2"/>
          <a:srcRect t="13883" b="1848"/>
          <a:stretch>
            <a:fillRect/>
          </a:stretch>
        </p:blipFill>
        <p:spPr>
          <a:xfrm>
            <a:off x="15" y="857257"/>
            <a:ext cx="9143985" cy="5143493"/>
          </a:xfrm>
          <a:prstGeom prst="rect">
            <a:avLst/>
          </a:prstGeom>
        </p:spPr>
      </p:pic>
      <p:sp>
        <p:nvSpPr>
          <p:cNvPr id="2" name="Title 1">
            <a:extLst>
              <a:ext uri="{FF2B5EF4-FFF2-40B4-BE49-F238E27FC236}">
                <a16:creationId xmlns:a16="http://schemas.microsoft.com/office/drawing/2014/main" id="{5D9623DB-325C-9A76-BD0A-4AEDD2C428DA}"/>
              </a:ext>
            </a:extLst>
          </p:cNvPr>
          <p:cNvSpPr>
            <a:spLocks noGrp="1"/>
          </p:cNvSpPr>
          <p:nvPr>
            <p:ph type="title"/>
          </p:nvPr>
        </p:nvSpPr>
        <p:spPr>
          <a:xfrm>
            <a:off x="367903" y="5715000"/>
            <a:ext cx="8408194" cy="863427"/>
          </a:xfrm>
        </p:spPr>
        <p:txBody>
          <a:bodyPr vert="horz" lIns="68580" tIns="34290" rIns="68580" bIns="34290" rtlCol="0" anchor="ctr" anchorCtr="0">
            <a:normAutofit fontScale="90000"/>
          </a:bodyPr>
          <a:lstStyle/>
          <a:p>
            <a:pPr algn="ctr"/>
            <a:r>
              <a:rPr lang="en-US" sz="3200" b="1" dirty="0"/>
              <a:t>Keeping it Person Centered is beneficial for both the Receiver &amp; Giver  </a:t>
            </a:r>
          </a:p>
        </p:txBody>
      </p:sp>
    </p:spTree>
    <p:extLst>
      <p:ext uri="{BB962C8B-B14F-4D97-AF65-F5344CB8AC3E}">
        <p14:creationId xmlns:p14="http://schemas.microsoft.com/office/powerpoint/2010/main" val="96627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A384F-0757-C05B-72A8-E4665119976E}"/>
              </a:ext>
            </a:extLst>
          </p:cNvPr>
          <p:cNvSpPr>
            <a:spLocks noGrp="1"/>
          </p:cNvSpPr>
          <p:nvPr>
            <p:ph type="title"/>
          </p:nvPr>
        </p:nvSpPr>
        <p:spPr/>
        <p:txBody>
          <a:bodyPr/>
          <a:lstStyle/>
          <a:p>
            <a:r>
              <a:rPr lang="en-US" dirty="0"/>
              <a:t>We Can Make a Big Difference</a:t>
            </a:r>
          </a:p>
        </p:txBody>
      </p:sp>
      <p:sp>
        <p:nvSpPr>
          <p:cNvPr id="3" name="Content Placeholder 2">
            <a:extLst>
              <a:ext uri="{FF2B5EF4-FFF2-40B4-BE49-F238E27FC236}">
                <a16:creationId xmlns:a16="http://schemas.microsoft.com/office/drawing/2014/main" id="{05F55BE1-EFF6-7496-3598-2630134AEA2A}"/>
              </a:ext>
            </a:extLst>
          </p:cNvPr>
          <p:cNvSpPr>
            <a:spLocks noGrp="1"/>
          </p:cNvSpPr>
          <p:nvPr>
            <p:ph sz="quarter" idx="1"/>
          </p:nvPr>
        </p:nvSpPr>
        <p:spPr/>
        <p:txBody>
          <a:bodyPr/>
          <a:lstStyle/>
          <a:p>
            <a:endParaRPr lang="en-US" dirty="0"/>
          </a:p>
        </p:txBody>
      </p:sp>
      <p:sp>
        <p:nvSpPr>
          <p:cNvPr id="4" name="Arrow: Down 3">
            <a:extLst>
              <a:ext uri="{FF2B5EF4-FFF2-40B4-BE49-F238E27FC236}">
                <a16:creationId xmlns:a16="http://schemas.microsoft.com/office/drawing/2014/main" id="{9BB9A41B-2E57-1F8E-AA69-A0A0B92A9474}"/>
              </a:ext>
            </a:extLst>
          </p:cNvPr>
          <p:cNvSpPr/>
          <p:nvPr/>
        </p:nvSpPr>
        <p:spPr>
          <a:xfrm>
            <a:off x="3425294" y="1447800"/>
            <a:ext cx="152400" cy="304800"/>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0C90E20-31C9-87A7-AF40-418F4C74C99E}"/>
              </a:ext>
            </a:extLst>
          </p:cNvPr>
          <p:cNvSpPr txBox="1"/>
          <p:nvPr/>
        </p:nvSpPr>
        <p:spPr>
          <a:xfrm>
            <a:off x="457200" y="1216152"/>
            <a:ext cx="8333024" cy="5139869"/>
          </a:xfrm>
          <a:prstGeom prst="rect">
            <a:avLst/>
          </a:prstGeom>
          <a:solidFill>
            <a:srgbClr val="E3C9D8"/>
          </a:solidFill>
        </p:spPr>
        <p:txBody>
          <a:bodyPr wrap="square" rtlCol="0">
            <a:spAutoFit/>
          </a:bodyPr>
          <a:lstStyle/>
          <a:p>
            <a:pPr algn="ctr"/>
            <a:r>
              <a:rPr lang="en-US" sz="3200" dirty="0"/>
              <a:t>We can make a difference in moving care forward.</a:t>
            </a:r>
          </a:p>
          <a:p>
            <a:pPr algn="ctr"/>
            <a:endParaRPr lang="en-US" sz="3200" dirty="0"/>
          </a:p>
          <a:p>
            <a:pPr algn="ctr"/>
            <a:r>
              <a:rPr lang="en-US" sz="3200" dirty="0"/>
              <a:t>Through behavior change, coaching, and advocating for best care, we can improve well-being, decrease complications and improve quality of life!</a:t>
            </a:r>
          </a:p>
          <a:p>
            <a:pPr algn="ctr"/>
            <a:endParaRPr lang="en-US" sz="3200" dirty="0"/>
          </a:p>
          <a:p>
            <a:endParaRPr lang="en-US" sz="3600" dirty="0"/>
          </a:p>
          <a:p>
            <a:r>
              <a:rPr lang="en-US" sz="3600" dirty="0"/>
              <a:t> </a:t>
            </a:r>
          </a:p>
        </p:txBody>
      </p:sp>
      <p:pic>
        <p:nvPicPr>
          <p:cNvPr id="6" name="Picture 5" descr="A group of people raising their hands&#10;&#10;Description automatically generated with medium confidence">
            <a:extLst>
              <a:ext uri="{FF2B5EF4-FFF2-40B4-BE49-F238E27FC236}">
                <a16:creationId xmlns:a16="http://schemas.microsoft.com/office/drawing/2014/main" id="{96A610DE-2C47-877B-F67B-ACE4F4B5ACB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05000" y="4832101"/>
            <a:ext cx="5105426" cy="1523920"/>
          </a:xfrm>
          <a:prstGeom prst="rect">
            <a:avLst/>
          </a:prstGeom>
        </p:spPr>
      </p:pic>
    </p:spTree>
    <p:extLst>
      <p:ext uri="{BB962C8B-B14F-4D97-AF65-F5344CB8AC3E}">
        <p14:creationId xmlns:p14="http://schemas.microsoft.com/office/powerpoint/2010/main" val="236650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716867" y="1216152"/>
            <a:ext cx="4956979" cy="4937760"/>
          </a:xfrm>
        </p:spPr>
        <p:txBody>
          <a:bodyPr/>
          <a:lstStyle/>
          <a:p>
            <a:r>
              <a:rPr lang="fr-FR" dirty="0"/>
              <a:t>Thanks for joining us!</a:t>
            </a:r>
          </a:p>
          <a:p>
            <a:r>
              <a:rPr lang="fr-FR" dirty="0"/>
              <a:t>Please let us know if </a:t>
            </a:r>
            <a:r>
              <a:rPr lang="fr-FR" dirty="0" err="1"/>
              <a:t>we</a:t>
            </a:r>
            <a:r>
              <a:rPr lang="fr-FR" dirty="0"/>
              <a:t> can be of more service  </a:t>
            </a:r>
          </a:p>
          <a:p>
            <a:r>
              <a:rPr lang="fr-FR" sz="2800" dirty="0">
                <a:hlinkClick r:id="rId4"/>
              </a:rPr>
              <a:t>www.DiabetesEd.net</a:t>
            </a:r>
            <a:endParaRPr lang="fr-FR" sz="2800" dirty="0"/>
          </a:p>
          <a:p>
            <a:r>
              <a:rPr lang="fr-FR" sz="2800" dirty="0">
                <a:hlinkClick r:id="rId5"/>
              </a:rPr>
              <a:t>info@diabetesed.net</a:t>
            </a:r>
            <a:endParaRPr lang="fr-FR" sz="2800" dirty="0"/>
          </a:p>
          <a:p>
            <a:r>
              <a:rPr lang="fr-FR" sz="2800" dirty="0"/>
              <a:t>530 /893-8635</a:t>
            </a:r>
            <a:endParaRPr lang="en-US" sz="2800"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1000" y="5257800"/>
            <a:ext cx="4302034" cy="1371600"/>
          </a:xfrm>
          <a:prstGeom prst="rect">
            <a:avLst/>
          </a:prstGeom>
        </p:spPr>
      </p:pic>
    </p:spTree>
    <p:custDataLst>
      <p:tags r:id="rId1"/>
    </p:custDataLst>
    <p:extLst>
      <p:ext uri="{BB962C8B-B14F-4D97-AF65-F5344CB8AC3E}">
        <p14:creationId xmlns:p14="http://schemas.microsoft.com/office/powerpoint/2010/main" val="246512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C6EA06-064E-D129-D9CE-6DD76DCCC6D4}"/>
              </a:ext>
            </a:extLst>
          </p:cNvPr>
          <p:cNvSpPr>
            <a:spLocks noGrp="1"/>
          </p:cNvSpPr>
          <p:nvPr>
            <p:ph type="title"/>
          </p:nvPr>
        </p:nvSpPr>
        <p:spPr>
          <a:xfrm>
            <a:off x="2514599" y="857250"/>
            <a:ext cx="6267069" cy="1324831"/>
          </a:xfrm>
        </p:spPr>
        <p:txBody>
          <a:bodyPr anchor="b">
            <a:normAutofit/>
          </a:bodyPr>
          <a:lstStyle/>
          <a:p>
            <a:pPr algn="ctr"/>
            <a:r>
              <a:rPr lang="en-US" sz="3450" dirty="0"/>
              <a:t>Missed Appointments due to Stigma and Shame</a:t>
            </a:r>
          </a:p>
        </p:txBody>
      </p:sp>
      <p:pic>
        <p:nvPicPr>
          <p:cNvPr id="12" name="Picture 11" descr="Person with orange hair">
            <a:extLst>
              <a:ext uri="{FF2B5EF4-FFF2-40B4-BE49-F238E27FC236}">
                <a16:creationId xmlns:a16="http://schemas.microsoft.com/office/drawing/2014/main" id="{2796FE1B-F489-6D30-84D0-CEA12AF23CC3}"/>
              </a:ext>
            </a:extLst>
          </p:cNvPr>
          <p:cNvPicPr>
            <a:picLocks noChangeAspect="1"/>
          </p:cNvPicPr>
          <p:nvPr/>
        </p:nvPicPr>
        <p:blipFill>
          <a:blip r:embed="rId3" cstate="print">
            <a:extLst>
              <a:ext uri="{28A0092B-C50C-407E-A947-70E740481C1C}">
                <a14:useLocalDpi xmlns:a14="http://schemas.microsoft.com/office/drawing/2010/main" val="0"/>
              </a:ext>
            </a:extLst>
          </a:blip>
          <a:srcRect l="42210" r="12458" b="-1"/>
          <a:stretch>
            <a:fillRect/>
          </a:stretch>
        </p:blipFill>
        <p:spPr>
          <a:xfrm>
            <a:off x="1" y="857257"/>
            <a:ext cx="3493008" cy="5143493"/>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8" name="Content Placeholder 7">
            <a:extLst>
              <a:ext uri="{FF2B5EF4-FFF2-40B4-BE49-F238E27FC236}">
                <a16:creationId xmlns:a16="http://schemas.microsoft.com/office/drawing/2014/main" id="{03D3C261-E2CF-D390-05C0-A4DCCAD052DB}"/>
              </a:ext>
            </a:extLst>
          </p:cNvPr>
          <p:cNvSpPr>
            <a:spLocks noGrp="1"/>
          </p:cNvSpPr>
          <p:nvPr>
            <p:ph idx="1"/>
          </p:nvPr>
        </p:nvSpPr>
        <p:spPr>
          <a:xfrm>
            <a:off x="3853053" y="2731676"/>
            <a:ext cx="4928616" cy="2612898"/>
          </a:xfrm>
        </p:spPr>
        <p:txBody>
          <a:bodyPr>
            <a:normAutofit/>
          </a:bodyPr>
          <a:lstStyle/>
          <a:p>
            <a:pPr marL="0" indent="0">
              <a:buNone/>
            </a:pPr>
            <a:r>
              <a:rPr lang="en-US" sz="2700" dirty="0"/>
              <a:t>A recent survey of over 2,600 people with diabetes across eight countries revealed that nearly 40% of missed doctor’s appointments are due to stigma or shame. </a:t>
            </a:r>
          </a:p>
        </p:txBody>
      </p:sp>
      <p:sp>
        <p:nvSpPr>
          <p:cNvPr id="10" name="TextBox 9">
            <a:extLst>
              <a:ext uri="{FF2B5EF4-FFF2-40B4-BE49-F238E27FC236}">
                <a16:creationId xmlns:a16="http://schemas.microsoft.com/office/drawing/2014/main" id="{D03E0D89-28EB-C8EF-2751-D71E7AA3D729}"/>
              </a:ext>
            </a:extLst>
          </p:cNvPr>
          <p:cNvSpPr txBox="1"/>
          <p:nvPr/>
        </p:nvSpPr>
        <p:spPr>
          <a:xfrm>
            <a:off x="3733038" y="5677584"/>
            <a:ext cx="5168645" cy="646331"/>
          </a:xfrm>
          <a:prstGeom prst="rect">
            <a:avLst/>
          </a:prstGeom>
          <a:noFill/>
        </p:spPr>
        <p:txBody>
          <a:bodyPr wrap="square">
            <a:spAutoFit/>
          </a:bodyPr>
          <a:lstStyle/>
          <a:p>
            <a:pPr>
              <a:spcAft>
                <a:spcPts val="450"/>
              </a:spcAft>
            </a:pPr>
            <a:r>
              <a:rPr lang="en-US" sz="1200" dirty="0"/>
              <a:t>Abbott. (2025, February 4). Abbott’s Above the Bias film reveals misconceptions can impact diabetes care. https://abbott. mediaroom.com/2025-02-04-Abbotts-Above-the-Bias-FilmReveals-Misconceptions-Can-Impact-Diabetes-Care</a:t>
            </a:r>
          </a:p>
        </p:txBody>
      </p:sp>
    </p:spTree>
    <p:extLst>
      <p:ext uri="{BB962C8B-B14F-4D97-AF65-F5344CB8AC3E}">
        <p14:creationId xmlns:p14="http://schemas.microsoft.com/office/powerpoint/2010/main" val="86436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1BE25F-E715-FA75-5FB3-E5A88F1D9645}"/>
              </a:ext>
            </a:extLst>
          </p:cNvPr>
          <p:cNvPicPr>
            <a:picLocks noChangeAspect="1"/>
          </p:cNvPicPr>
          <p:nvPr/>
        </p:nvPicPr>
        <p:blipFill>
          <a:blip r:embed="rId2"/>
          <a:stretch>
            <a:fillRect/>
          </a:stretch>
        </p:blipFill>
        <p:spPr>
          <a:xfrm>
            <a:off x="342900" y="0"/>
            <a:ext cx="8458200" cy="6778068"/>
          </a:xfrm>
          <a:prstGeom prst="rect">
            <a:avLst/>
          </a:prstGeom>
        </p:spPr>
      </p:pic>
    </p:spTree>
    <p:extLst>
      <p:ext uri="{BB962C8B-B14F-4D97-AF65-F5344CB8AC3E}">
        <p14:creationId xmlns:p14="http://schemas.microsoft.com/office/powerpoint/2010/main" val="165698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ppy doctor examining girl with stethoscope">
            <a:extLst>
              <a:ext uri="{FF2B5EF4-FFF2-40B4-BE49-F238E27FC236}">
                <a16:creationId xmlns:a16="http://schemas.microsoft.com/office/drawing/2014/main" id="{D66A2427-D4D6-0907-C14F-442B474D0F0D}"/>
              </a:ext>
            </a:extLst>
          </p:cNvPr>
          <p:cNvPicPr>
            <a:picLocks noChangeAspect="1"/>
          </p:cNvPicPr>
          <p:nvPr/>
        </p:nvPicPr>
        <p:blipFill>
          <a:blip r:embed="rId2" cstate="print">
            <a:extLst>
              <a:ext uri="{28A0092B-C50C-407E-A947-70E740481C1C}">
                <a14:useLocalDpi xmlns:a14="http://schemas.microsoft.com/office/drawing/2010/main" val="0"/>
              </a:ext>
            </a:extLst>
          </a:blip>
          <a:srcRect t="1517" r="23298" b="7574"/>
          <a:stretch>
            <a:fillRect/>
          </a:stretch>
        </p:blipFill>
        <p:spPr>
          <a:xfrm>
            <a:off x="2642616" y="990600"/>
            <a:ext cx="6332838" cy="5010150"/>
          </a:xfrm>
          <a:prstGeom prst="rect">
            <a:avLst/>
          </a:prstGeom>
        </p:spPr>
      </p:pic>
      <p:sp>
        <p:nvSpPr>
          <p:cNvPr id="2" name="Title 1">
            <a:extLst>
              <a:ext uri="{FF2B5EF4-FFF2-40B4-BE49-F238E27FC236}">
                <a16:creationId xmlns:a16="http://schemas.microsoft.com/office/drawing/2014/main" id="{FC64C5A6-9396-FBB8-491B-D58CA2980FB1}"/>
              </a:ext>
            </a:extLst>
          </p:cNvPr>
          <p:cNvSpPr>
            <a:spLocks noGrp="1"/>
          </p:cNvSpPr>
          <p:nvPr>
            <p:ph type="title"/>
          </p:nvPr>
        </p:nvSpPr>
        <p:spPr>
          <a:xfrm>
            <a:off x="358486" y="990600"/>
            <a:ext cx="2689514" cy="3886200"/>
          </a:xfrm>
        </p:spPr>
        <p:txBody>
          <a:bodyPr vert="horz" lIns="68580" tIns="34290" rIns="68580" bIns="34290" rtlCol="0" anchor="b" anchorCtr="0">
            <a:normAutofit/>
          </a:bodyPr>
          <a:lstStyle/>
          <a:p>
            <a:r>
              <a:rPr lang="en-US" sz="4500" dirty="0"/>
              <a:t>Commit to Listening at least Half of the Time</a:t>
            </a:r>
          </a:p>
        </p:txBody>
      </p:sp>
    </p:spTree>
    <p:extLst>
      <p:ext uri="{BB962C8B-B14F-4D97-AF65-F5344CB8AC3E}">
        <p14:creationId xmlns:p14="http://schemas.microsoft.com/office/powerpoint/2010/main" val="351043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B6869-E518-EFC9-5988-26FE7B85C59D}"/>
              </a:ext>
            </a:extLst>
          </p:cNvPr>
          <p:cNvSpPr>
            <a:spLocks noGrp="1"/>
          </p:cNvSpPr>
          <p:nvPr>
            <p:ph type="title"/>
          </p:nvPr>
        </p:nvSpPr>
        <p:spPr>
          <a:xfrm>
            <a:off x="457200" y="152400"/>
            <a:ext cx="8229600" cy="990600"/>
          </a:xfrm>
        </p:spPr>
        <p:txBody>
          <a:bodyPr anchor="b">
            <a:normAutofit/>
          </a:bodyPr>
          <a:lstStyle/>
          <a:p>
            <a:pPr>
              <a:lnSpc>
                <a:spcPct val="90000"/>
              </a:lnSpc>
            </a:pPr>
            <a:r>
              <a:rPr lang="en-US" sz="4100"/>
              <a:t>No one can give themselves diabetes.</a:t>
            </a:r>
          </a:p>
        </p:txBody>
      </p:sp>
      <p:pic>
        <p:nvPicPr>
          <p:cNvPr id="5" name="Picture 4" descr="Nurse holding patient's hand">
            <a:extLst>
              <a:ext uri="{FF2B5EF4-FFF2-40B4-BE49-F238E27FC236}">
                <a16:creationId xmlns:a16="http://schemas.microsoft.com/office/drawing/2014/main" id="{F4B5FC5C-4828-0447-8D99-9D68F4C0AB4F}"/>
              </a:ext>
            </a:extLst>
          </p:cNvPr>
          <p:cNvPicPr>
            <a:picLocks noChangeAspect="1"/>
          </p:cNvPicPr>
          <p:nvPr/>
        </p:nvPicPr>
        <p:blipFill>
          <a:blip r:embed="rId2" cstate="print">
            <a:extLst>
              <a:ext uri="{28A0092B-C50C-407E-A947-70E740481C1C}">
                <a14:useLocalDpi xmlns:a14="http://schemas.microsoft.com/office/drawing/2010/main" val="0"/>
              </a:ext>
            </a:extLst>
          </a:blip>
          <a:srcRect t="5949" b="4163"/>
          <a:stretch>
            <a:fillRect/>
          </a:stretch>
        </p:blipFill>
        <p:spPr>
          <a:xfrm>
            <a:off x="457200" y="1219200"/>
            <a:ext cx="8229600" cy="4937760"/>
          </a:xfrm>
          <a:prstGeom prst="rect">
            <a:avLst/>
          </a:prstGeom>
          <a:noFill/>
        </p:spPr>
      </p:pic>
    </p:spTree>
    <p:extLst>
      <p:ext uri="{BB962C8B-B14F-4D97-AF65-F5344CB8AC3E}">
        <p14:creationId xmlns:p14="http://schemas.microsoft.com/office/powerpoint/2010/main" val="335933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8604" y="159034"/>
            <a:ext cx="8585841" cy="764387"/>
          </a:xfrm>
        </p:spPr>
        <p:txBody>
          <a:bodyPr vert="horz" lIns="90488" tIns="44451" rIns="90488" bIns="44451" anchor="b" anchorCtr="0">
            <a:normAutofit/>
          </a:bodyPr>
          <a:lstStyle/>
          <a:p>
            <a:pPr eaLnBrk="1" hangingPunct="1"/>
            <a:r>
              <a:rPr lang="en-US" sz="3600" dirty="0"/>
              <a:t>The Noxious Nine – Pathophysiology T2D</a:t>
            </a:r>
          </a:p>
        </p:txBody>
      </p:sp>
      <p:pic>
        <p:nvPicPr>
          <p:cNvPr id="53251" name="Picture 276" descr="MCj01975660000[1]"/>
          <p:cNvPicPr>
            <a:picLocks noGrp="1" noChangeAspect="1" noChangeArrowheads="1"/>
          </p:cNvPicPr>
          <p:nvPr>
            <p:ph sz="quarter" idx="1"/>
          </p:nvPr>
        </p:nvPicPr>
        <p:blipFill>
          <a:blip r:embed="rId6" cstate="print">
            <a:extLst>
              <a:ext uri="{28A0092B-C50C-407E-A947-70E740481C1C}">
                <a14:useLocalDpi xmlns:a14="http://schemas.microsoft.com/office/drawing/2010/main" val="0"/>
              </a:ext>
            </a:extLst>
          </a:blip>
          <a:stretch>
            <a:fillRect/>
          </a:stretch>
        </p:blipFill>
        <p:spPr>
          <a:xfrm>
            <a:off x="256056" y="1247270"/>
            <a:ext cx="1424568" cy="1401731"/>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7" cstate="print">
            <a:extLst>
              <a:ext uri="{28A0092B-C50C-407E-A947-70E740481C1C}">
                <a14:useLocalDpi xmlns:a14="http://schemas.microsoft.com/office/drawing/2010/main" val="0"/>
              </a:ext>
            </a:extLst>
          </a:blip>
          <a:srcRect/>
          <a:stretch>
            <a:fillRect/>
          </a:stretch>
        </p:blipFill>
        <p:spPr>
          <a:xfrm>
            <a:off x="7543800" y="1371600"/>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8">
            <a:extLst>
              <a:ext uri="{28A0092B-C50C-407E-A947-70E740481C1C}">
                <a14:useLocalDpi xmlns:a14="http://schemas.microsoft.com/office/drawing/2010/main" val="0"/>
              </a:ext>
            </a:extLst>
          </a:blip>
          <a:srcRect/>
          <a:stretch>
            <a:fillRect/>
          </a:stretch>
        </p:blipFill>
        <p:spPr>
          <a:xfrm>
            <a:off x="244440" y="3235324"/>
            <a:ext cx="1447800" cy="1085851"/>
          </a:xfrm>
        </p:spPr>
      </p:pic>
      <p:pic>
        <p:nvPicPr>
          <p:cNvPr id="53253" name="Picture 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3400" y="5642766"/>
            <a:ext cx="1579563" cy="92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1" y="4741865"/>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4" y="4502154"/>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3"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6" y="4337054"/>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2" y="4343403"/>
            <a:ext cx="71439"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3"/>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37327" y="4235244"/>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6" y="4497391"/>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6" y="4181475"/>
            <a:ext cx="374651"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532563"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77668" y="4675984"/>
            <a:ext cx="1797051"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694945"/>
            <a:ext cx="19780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dirty="0">
                <a:latin typeface="Helvetica" pitchFamily="34" charset="0"/>
              </a:rPr>
              <a:t>Increased glucagon </a:t>
            </a:r>
            <a:r>
              <a:rPr lang="el-GR" sz="1600" b="1" dirty="0">
                <a:latin typeface="Helvetica" pitchFamily="34" charset="0"/>
              </a:rPr>
              <a:t>α</a:t>
            </a:r>
            <a:r>
              <a:rPr lang="en-US" sz="1600" b="1" dirty="0">
                <a:latin typeface="Helvetica" pitchFamily="34" charset="0"/>
              </a:rPr>
              <a:t>-cell secretion </a:t>
            </a:r>
          </a:p>
        </p:txBody>
      </p:sp>
      <p:pic>
        <p:nvPicPr>
          <p:cNvPr id="53454" name="Picture 205"/>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34036" y="1994964"/>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52800" y="947705"/>
            <a:ext cx="1620839" cy="80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3" y="2514601"/>
            <a:ext cx="1039813" cy="2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endParaRPr lang="en-US" sz="1200" b="1">
              <a:latin typeface="Helvetica" pitchFamily="34" charset="0"/>
            </a:endParaRPr>
          </a:p>
        </p:txBody>
      </p:sp>
      <p:sp>
        <p:nvSpPr>
          <p:cNvPr id="1290458" name="Rectangle 218"/>
          <p:cNvSpPr>
            <a:spLocks noChangeArrowheads="1"/>
          </p:cNvSpPr>
          <p:nvPr/>
        </p:nvSpPr>
        <p:spPr bwMode="auto">
          <a:xfrm>
            <a:off x="3145154" y="1752600"/>
            <a:ext cx="2396491"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Insulin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p:txBody>
      </p:sp>
      <p:sp>
        <p:nvSpPr>
          <p:cNvPr id="53458" name="AutoShape 219"/>
          <p:cNvSpPr>
            <a:spLocks noChangeArrowheads="1"/>
          </p:cNvSpPr>
          <p:nvPr/>
        </p:nvSpPr>
        <p:spPr bwMode="auto">
          <a:xfrm rot="13440184">
            <a:off x="4463249" y="1601399"/>
            <a:ext cx="403909" cy="206725"/>
          </a:xfrm>
          <a:prstGeom prst="rightArrow">
            <a:avLst>
              <a:gd name="adj1" fmla="val 50000"/>
              <a:gd name="adj2" fmla="val 96119"/>
            </a:avLst>
          </a:prstGeom>
          <a:solidFill>
            <a:schemeClr val="tx1"/>
          </a:solidFill>
          <a:ln w="12700">
            <a:solidFill>
              <a:schemeClr val="tx1"/>
            </a:solidFill>
            <a:miter lim="800000"/>
            <a:headEnd/>
            <a:tailEnd/>
          </a:ln>
        </p:spPr>
        <p:txBody>
          <a:bodyPr wrap="none" anchor="ctr"/>
          <a:lstStyle/>
          <a:p>
            <a:endParaRPr lang="en-US" dirty="0"/>
          </a:p>
        </p:txBody>
      </p:sp>
      <p:sp>
        <p:nvSpPr>
          <p:cNvPr id="1290460" name="Rectangle 220"/>
          <p:cNvSpPr>
            <a:spLocks noChangeArrowheads="1"/>
          </p:cNvSpPr>
          <p:nvPr/>
        </p:nvSpPr>
        <p:spPr bwMode="auto">
          <a:xfrm>
            <a:off x="609600" y="5357815"/>
            <a:ext cx="1447800" cy="107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dirty="0">
                <a:latin typeface="Helvetica" pitchFamily="34" charset="0"/>
              </a:rPr>
              <a:t>Increased hepatic glucose</a:t>
            </a:r>
          </a:p>
          <a:p>
            <a:r>
              <a:rPr lang="en-US" sz="1600" b="1" dirty="0">
                <a:latin typeface="Helvetica" pitchFamily="34" charset="0"/>
              </a:rPr>
              <a:t>production</a:t>
            </a:r>
          </a:p>
        </p:txBody>
      </p:sp>
      <p:sp>
        <p:nvSpPr>
          <p:cNvPr id="53460" name="AutoShape 221"/>
          <p:cNvSpPr>
            <a:spLocks noChangeArrowheads="1"/>
          </p:cNvSpPr>
          <p:nvPr/>
        </p:nvSpPr>
        <p:spPr bwMode="auto">
          <a:xfrm>
            <a:off x="1685925" y="5465767"/>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6968220" y="4371381"/>
            <a:ext cx="1570892"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p>
            <a:r>
              <a:rPr lang="en-US" sz="1600" b="1" dirty="0">
                <a:latin typeface="Helvetica" pitchFamily="34" charset="0"/>
              </a:rPr>
              <a:t>Increased lipolysis</a:t>
            </a:r>
          </a:p>
        </p:txBody>
      </p:sp>
      <p:sp>
        <p:nvSpPr>
          <p:cNvPr id="53463" name="AutoShape 228"/>
          <p:cNvSpPr>
            <a:spLocks noChangeArrowheads="1"/>
          </p:cNvSpPr>
          <p:nvPr/>
        </p:nvSpPr>
        <p:spPr bwMode="auto">
          <a:xfrm rot="1160736" flipH="1">
            <a:off x="5943600" y="594360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290829" y="6116753"/>
            <a:ext cx="2209800"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dirty="0">
                <a:latin typeface="Helvetica" pitchFamily="34" charset="0"/>
              </a:rPr>
              <a:t>Decreased muscle glucose uptake</a:t>
            </a:r>
          </a:p>
        </p:txBody>
      </p:sp>
      <p:sp>
        <p:nvSpPr>
          <p:cNvPr id="53465" name="Freeform 231"/>
          <p:cNvSpPr>
            <a:spLocks/>
          </p:cNvSpPr>
          <p:nvPr/>
        </p:nvSpPr>
        <p:spPr bwMode="auto">
          <a:xfrm>
            <a:off x="4945066" y="3259141"/>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2" y="4068763"/>
            <a:ext cx="971551"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3" y="4114802"/>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3"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5" y="4891090"/>
            <a:ext cx="57151" cy="768351"/>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42" y="4443414"/>
            <a:ext cx="200025" cy="450851"/>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8"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9" y="5021265"/>
            <a:ext cx="171451"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3" y="4459289"/>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8" y="5534027"/>
            <a:ext cx="403225" cy="82551"/>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3" y="5418142"/>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4" y="4829178"/>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8"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4" y="3560764"/>
            <a:ext cx="112713" cy="881063"/>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2"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9" y="5305429"/>
            <a:ext cx="411163"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38961"/>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0465" y="4445410"/>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49465" y="48549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2414" y="46390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296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4314" y="39485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166" y="423030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1469" y="34168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76256" y="44820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1793" y="39804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1469" y="42661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1349" y="4950363"/>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275" y="43439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225" y="415978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77856" y="53964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666" y="5285992"/>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28581" y="47043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392825" y="51313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413" y="54361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714119" y="1127938"/>
            <a:ext cx="1333881"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p>
            <a:r>
              <a:rPr lang="en-GB" sz="1600" b="1" dirty="0" err="1">
                <a:latin typeface="Helvetica" pitchFamily="34" charset="0"/>
                <a:sym typeface="Symbol" pitchFamily="18" charset="2"/>
              </a:rPr>
              <a:t>Neurotrans</a:t>
            </a:r>
            <a:r>
              <a:rPr lang="en-GB" sz="1600" b="1" dirty="0">
                <a:latin typeface="Helvetica" pitchFamily="34" charset="0"/>
                <a:sym typeface="Symbol" pitchFamily="18" charset="2"/>
              </a:rPr>
              <a:t>-mission dysfunction</a:t>
            </a:r>
            <a:endParaRPr lang="en-US" sz="1600" b="1" dirty="0">
              <a:latin typeface="Helvetica" pitchFamily="34" charset="0"/>
            </a:endParaRPr>
          </a:p>
        </p:txBody>
      </p:sp>
      <p:sp>
        <p:nvSpPr>
          <p:cNvPr id="53503" name="AutoShape 282"/>
          <p:cNvSpPr>
            <a:spLocks noChangeArrowheads="1"/>
          </p:cNvSpPr>
          <p:nvPr/>
        </p:nvSpPr>
        <p:spPr bwMode="auto">
          <a:xfrm rot="70396" flipH="1">
            <a:off x="1830377" y="334724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7269158" y="2886128"/>
            <a:ext cx="187484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nchorCtr="1">
            <a:spAutoFit/>
          </a:bodyPr>
          <a:lstStyle/>
          <a:p>
            <a:pPr algn="ctr"/>
            <a:r>
              <a:rPr lang="en-US" sz="1600" b="1" dirty="0">
                <a:latin typeface="Helvetica" pitchFamily="34" charset="0"/>
              </a:rPr>
              <a:t>Increased renal glucose reabsorption</a:t>
            </a:r>
          </a:p>
        </p:txBody>
      </p:sp>
      <p:sp>
        <p:nvSpPr>
          <p:cNvPr id="1290524" name="Rectangle 284"/>
          <p:cNvSpPr>
            <a:spLocks noChangeArrowheads="1"/>
          </p:cNvSpPr>
          <p:nvPr/>
        </p:nvSpPr>
        <p:spPr bwMode="auto">
          <a:xfrm>
            <a:off x="5194866" y="3023735"/>
            <a:ext cx="1585371"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Decreased </a:t>
            </a:r>
            <a:br>
              <a:rPr lang="en-US" sz="1600" b="1" dirty="0">
                <a:latin typeface="Helvetica" pitchFamily="34" charset="0"/>
              </a:rPr>
            </a:br>
            <a:r>
              <a:rPr lang="en-US" sz="1600" b="1" dirty="0">
                <a:latin typeface="Helvetica" pitchFamily="34" charset="0"/>
              </a:rPr>
              <a:t>incretin effect</a:t>
            </a:r>
            <a:br>
              <a:rPr lang="en-US" sz="1600" b="1" dirty="0">
                <a:latin typeface="Helvetica" pitchFamily="34" charset="0"/>
              </a:rPr>
            </a:br>
            <a:r>
              <a:rPr lang="en-GB" sz="1600" b="1" dirty="0">
                <a:latin typeface="Helvetica" pitchFamily="34" charset="0"/>
                <a:sym typeface="Symbol" pitchFamily="18" charset="2"/>
              </a:rPr>
              <a:t>Gut hormones</a:t>
            </a:r>
            <a:endParaRPr lang="en-US" sz="1600" b="1" dirty="0">
              <a:latin typeface="Helvetica" pitchFamily="34" charset="0"/>
            </a:endParaRPr>
          </a:p>
        </p:txBody>
      </p:sp>
      <p:sp>
        <p:nvSpPr>
          <p:cNvPr id="53506" name="AutoShape 285"/>
          <p:cNvSpPr>
            <a:spLocks noChangeArrowheads="1"/>
          </p:cNvSpPr>
          <p:nvPr/>
        </p:nvSpPr>
        <p:spPr bwMode="auto">
          <a:xfrm rot="12520457">
            <a:off x="8667949" y="2557299"/>
            <a:ext cx="412990" cy="200077"/>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804867" y="5072641"/>
            <a:ext cx="844551"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11330193">
            <a:off x="1762753" y="1919219"/>
            <a:ext cx="691487" cy="185615"/>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dirty="0"/>
          </a:p>
        </p:txBody>
      </p:sp>
      <p:pic>
        <p:nvPicPr>
          <p:cNvPr id="5" name="Picture 4">
            <a:extLst>
              <a:ext uri="{FF2B5EF4-FFF2-40B4-BE49-F238E27FC236}">
                <a16:creationId xmlns:a16="http://schemas.microsoft.com/office/drawing/2014/main" id="{4E9749CF-F8D1-07F7-747A-8CCFFCB9921E}"/>
              </a:ext>
            </a:extLst>
          </p:cNvPr>
          <p:cNvPicPr>
            <a:picLocks noChangeAspect="1"/>
          </p:cNvPicPr>
          <p:nvPr/>
        </p:nvPicPr>
        <p:blipFill>
          <a:blip r:embed="rId13"/>
          <a:stretch>
            <a:fillRect/>
          </a:stretch>
        </p:blipFill>
        <p:spPr>
          <a:xfrm>
            <a:off x="7330856" y="1225442"/>
            <a:ext cx="1301271" cy="1658100"/>
          </a:xfrm>
          <a:prstGeom prst="rect">
            <a:avLst/>
          </a:prstGeom>
        </p:spPr>
      </p:pic>
      <p:sp>
        <p:nvSpPr>
          <p:cNvPr id="6" name="Rectangle 222">
            <a:extLst>
              <a:ext uri="{FF2B5EF4-FFF2-40B4-BE49-F238E27FC236}">
                <a16:creationId xmlns:a16="http://schemas.microsoft.com/office/drawing/2014/main" id="{69F3C829-476E-E6E2-85F6-C76D3E0B0759}"/>
              </a:ext>
            </a:extLst>
          </p:cNvPr>
          <p:cNvSpPr>
            <a:spLocks noChangeArrowheads="1"/>
          </p:cNvSpPr>
          <p:nvPr/>
        </p:nvSpPr>
        <p:spPr bwMode="auto">
          <a:xfrm>
            <a:off x="5922963" y="974499"/>
            <a:ext cx="2116198" cy="366769"/>
          </a:xfrm>
          <a:prstGeom prst="rect">
            <a:avLst/>
          </a:prstGeom>
          <a:solidFill>
            <a:schemeClr val="bg1"/>
          </a:solidFill>
          <a:ln>
            <a:noFill/>
          </a:ln>
        </p:spPr>
        <p:txBody>
          <a:bodyPr wrap="square" lIns="90488" tIns="44451" rIns="90488" bIns="44451">
            <a:spAutoFit/>
          </a:bodyPr>
          <a:lstStyle/>
          <a:p>
            <a:r>
              <a:rPr lang="en-US" b="1" dirty="0">
                <a:solidFill>
                  <a:srgbClr val="0070C0"/>
                </a:solidFill>
                <a:latin typeface="Helvetica" pitchFamily="34" charset="0"/>
              </a:rPr>
              <a:t>Hypercortisolism</a:t>
            </a:r>
          </a:p>
        </p:txBody>
      </p:sp>
      <p:sp>
        <p:nvSpPr>
          <p:cNvPr id="7" name="AutoShape 219">
            <a:extLst>
              <a:ext uri="{FF2B5EF4-FFF2-40B4-BE49-F238E27FC236}">
                <a16:creationId xmlns:a16="http://schemas.microsoft.com/office/drawing/2014/main" id="{288EC15D-89CA-A3C5-4A20-F87E2DD13428}"/>
              </a:ext>
            </a:extLst>
          </p:cNvPr>
          <p:cNvSpPr>
            <a:spLocks noChangeArrowheads="1"/>
          </p:cNvSpPr>
          <p:nvPr/>
        </p:nvSpPr>
        <p:spPr bwMode="auto">
          <a:xfrm>
            <a:off x="6699251" y="1281864"/>
            <a:ext cx="524561" cy="270544"/>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dirty="0"/>
          </a:p>
        </p:txBody>
      </p:sp>
      <p:sp>
        <p:nvSpPr>
          <p:cNvPr id="2" name="TextBox 1">
            <a:extLst>
              <a:ext uri="{FF2B5EF4-FFF2-40B4-BE49-F238E27FC236}">
                <a16:creationId xmlns:a16="http://schemas.microsoft.com/office/drawing/2014/main" id="{80ED1BC3-3DAC-0877-ADB5-06C4BAC6E41F}"/>
              </a:ext>
            </a:extLst>
          </p:cNvPr>
          <p:cNvSpPr txBox="1"/>
          <p:nvPr/>
        </p:nvSpPr>
        <p:spPr>
          <a:xfrm>
            <a:off x="685800" y="6488668"/>
            <a:ext cx="4800600" cy="369332"/>
          </a:xfrm>
          <a:prstGeom prst="rect">
            <a:avLst/>
          </a:prstGeom>
          <a:noFill/>
        </p:spPr>
        <p:txBody>
          <a:bodyPr wrap="square" rtlCol="0">
            <a:spAutoFit/>
          </a:bodyPr>
          <a:lstStyle/>
          <a:p>
            <a:r>
              <a:rPr lang="en-US" dirty="0"/>
              <a:t>DeFronzo, </a:t>
            </a:r>
            <a:r>
              <a:rPr lang="en-US" dirty="0" err="1"/>
              <a:t>Auchus</a:t>
            </a:r>
            <a:r>
              <a:rPr lang="en-US" dirty="0"/>
              <a:t>-Hypercortisolism June 2025 </a:t>
            </a:r>
          </a:p>
        </p:txBody>
      </p:sp>
    </p:spTree>
    <p:custDataLst>
      <p:tags r:id="rId1"/>
    </p:custDataLst>
    <p:extLst>
      <p:ext uri="{BB962C8B-B14F-4D97-AF65-F5344CB8AC3E}">
        <p14:creationId xmlns:p14="http://schemas.microsoft.com/office/powerpoint/2010/main" val="397236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2"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2000" fill="hold"/>
                                        <p:tgtEl>
                                          <p:spTgt spid="6"/>
                                        </p:tgtEl>
                                        <p:attrNameLst>
                                          <p:attrName>ppt_x</p:attrName>
                                        </p:attrNameLst>
                                      </p:cBhvr>
                                      <p:tavLst>
                                        <p:tav tm="0">
                                          <p:val>
                                            <p:strVal val="0-#ppt_w/2"/>
                                          </p:val>
                                        </p:tav>
                                        <p:tav tm="100000">
                                          <p:val>
                                            <p:strVal val="#ppt_x"/>
                                          </p:val>
                                        </p:tav>
                                      </p:tavLst>
                                    </p:anim>
                                    <p:anim calcmode="lin" valueType="num">
                                      <p:cBhvr additive="base">
                                        <p:cTn id="56"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7"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P spid="6" grpId="0" animBg="1"/>
    </p:bldLst>
  </p:timing>
  <p:extLst>
    <p:ext uri="{6950BFC3-D8DA-4A85-94F7-54DA5524770B}">
      <p188:commentRel xmlns:p188="http://schemas.microsoft.com/office/powerpoint/2018/8/main" r:id="rId5"/>
    </p:ext>
  </p:extLst>
</p:sld>
</file>

<file path=ppt/tags/tag1.xml><?xml version="1.0" encoding="utf-8"?>
<p:tagLst xmlns:a="http://schemas.openxmlformats.org/drawingml/2006/main" xmlns:r="http://schemas.openxmlformats.org/officeDocument/2006/relationships" xmlns:p="http://schemas.openxmlformats.org/presentationml/2006/main">
  <p:tag name="TAG_BACKING_FORM_KEY" val="1771610-c:\users\bev_000\dropbox\a des admin folder\boot camp\boot camp slides 2014\boot camp class 2 handout questions.pptx"/>
  <p:tag name="ARTICULATE_PRESENTER_VERSION" val="7"/>
  <p:tag name="ARTICULATE_SLIDE_COUNT" val="8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3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4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6.xml><?xml version="1.0" encoding="utf-8"?>
<a:theme xmlns:a="http://schemas.openxmlformats.org/drawingml/2006/main" name="5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Origin</Template>
  <TotalTime>21297</TotalTime>
  <Words>3507</Words>
  <Application>Microsoft Office PowerPoint</Application>
  <PresentationFormat>On-screen Show (4:3)</PresentationFormat>
  <Paragraphs>435</Paragraphs>
  <Slides>45</Slides>
  <Notes>24</Notes>
  <HiddenSlides>0</HiddenSlides>
  <MMClips>1</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45</vt:i4>
      </vt:variant>
    </vt:vector>
  </HeadingPairs>
  <TitlesOfParts>
    <vt:vector size="63" baseType="lpstr">
      <vt:lpstr>Arial</vt:lpstr>
      <vt:lpstr>Calibri</vt:lpstr>
      <vt:lpstr>Courier New</vt:lpstr>
      <vt:lpstr>Gill Sans MT</vt:lpstr>
      <vt:lpstr>Helvetica</vt:lpstr>
      <vt:lpstr>Helvetica Neue</vt:lpstr>
      <vt:lpstr>Monaco</vt:lpstr>
      <vt:lpstr>Times</vt:lpstr>
      <vt:lpstr>Times New Roman</vt:lpstr>
      <vt:lpstr>Trebuchet MS</vt:lpstr>
      <vt:lpstr>Wingdings</vt:lpstr>
      <vt:lpstr>Wingdings 3</vt:lpstr>
      <vt:lpstr>1_Origin</vt:lpstr>
      <vt:lpstr>2_Origin</vt:lpstr>
      <vt:lpstr>3_Origin</vt:lpstr>
      <vt:lpstr>4_Origin</vt:lpstr>
      <vt:lpstr>Origin</vt:lpstr>
      <vt:lpstr>5_Origin</vt:lpstr>
      <vt:lpstr>PowerPoint Presentation</vt:lpstr>
      <vt:lpstr>ADA Standards of Care</vt:lpstr>
      <vt:lpstr>Topics</vt:lpstr>
      <vt:lpstr>Diabetes Visit – What do you think?</vt:lpstr>
      <vt:lpstr>Missed Appointments due to Stigma and Shame</vt:lpstr>
      <vt:lpstr>PowerPoint Presentation</vt:lpstr>
      <vt:lpstr>Commit to Listening at least Half of the Time</vt:lpstr>
      <vt:lpstr>No one can give themselves diabetes.</vt:lpstr>
      <vt:lpstr>The Noxious Nine – Pathophysiology T2D</vt:lpstr>
      <vt:lpstr>ADA 2026 Summary</vt:lpstr>
      <vt:lpstr>Diabetes Visit – Let’s Go through</vt:lpstr>
      <vt:lpstr>GLP &amp; GIP Receptor Agonists</vt:lpstr>
      <vt:lpstr>GLP-1 Effects in Humans Understanding the Natural Role of Incretins</vt:lpstr>
      <vt:lpstr>Pocket Card: GLP-1 &amp; GIP RA  </vt:lpstr>
      <vt:lpstr>Benefits of GLP-1 RA &amp; GIP/GLP-1 Receptor Agonists</vt:lpstr>
      <vt:lpstr>Let’s Break it Down ADA 2025</vt:lpstr>
      <vt:lpstr>Discuss Weight Loss Goals </vt:lpstr>
      <vt:lpstr>GLP-1 /GIPs Approved for Weight Loss</vt:lpstr>
      <vt:lpstr>Poll 1</vt:lpstr>
      <vt:lpstr>GLP-1/GIP Receptor Agonist Indications</vt:lpstr>
      <vt:lpstr>Are GLPs a lifelong commitment?</vt:lpstr>
      <vt:lpstr>Nutrition Issues</vt:lpstr>
      <vt:lpstr>Obesity in Type 1 Diabetes</vt:lpstr>
      <vt:lpstr>Treatment of Obesity in Type 1 Diabetes</vt:lpstr>
      <vt:lpstr>Types of Disordered Eating in Individuals with Diabetes</vt:lpstr>
      <vt:lpstr>JR Asks You</vt:lpstr>
      <vt:lpstr>Counseling Points: GLP-1 RA &amp; GLP-1/GIP</vt:lpstr>
      <vt:lpstr>Counseling Points: GLP-1 RA &amp; GLP-1/GIP</vt:lpstr>
      <vt:lpstr>Let’s Break it Down ADA 2025</vt:lpstr>
      <vt:lpstr>Mitigating Risk of MASLD or MASH</vt:lpstr>
      <vt:lpstr>Pocket Card: GLP-1 &amp; GIP RA  </vt:lpstr>
      <vt:lpstr>Liver Disease: MASLD or MASH</vt:lpstr>
      <vt:lpstr>MASLD Treatment (Section 4 SOC)</vt:lpstr>
      <vt:lpstr>Life Study </vt:lpstr>
      <vt:lpstr>Indicators of High CV Risk </vt:lpstr>
      <vt:lpstr>Cardiovascular Disease or High Risk </vt:lpstr>
      <vt:lpstr>Poll Question 2</vt:lpstr>
      <vt:lpstr>Heart Failure</vt:lpstr>
      <vt:lpstr>Chronic Kidney Disease - Choosing glucose-lowering medication  </vt:lpstr>
      <vt:lpstr>New in 2026: GLP-1 in Kidney Disease </vt:lpstr>
      <vt:lpstr>Overcoming Treatment Inertia</vt:lpstr>
      <vt:lpstr>Keep checking in</vt:lpstr>
      <vt:lpstr>Keeping it Person Centered is beneficial for both the Receiver &amp; Giver  </vt:lpstr>
      <vt:lpstr>We Can Make a Big Difference</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 Thomassian</cp:lastModifiedBy>
  <cp:revision>764</cp:revision>
  <cp:lastPrinted>2026-03-11T17:05:08Z</cp:lastPrinted>
  <dcterms:created xsi:type="dcterms:W3CDTF">2014-04-17T17:56:59Z</dcterms:created>
  <dcterms:modified xsi:type="dcterms:W3CDTF">2026-03-11T18:16:29Z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DES PPT template</vt:lpwstr>
  </property>
  <property fmtid="{D5CDD505-2E9C-101B-9397-08002B2CF9AE}" pid="3" name="ArticulateUseProject">
    <vt:lpwstr>1</vt:lpwstr>
  </property>
  <property fmtid="{D5CDD505-2E9C-101B-9397-08002B2CF9AE}" pid="4" name="ArticulateProjectVersion">
    <vt:lpwstr>7</vt:lpwstr>
  </property>
  <property fmtid="{D5CDD505-2E9C-101B-9397-08002B2CF9AE}" pid="5" name="ArticulateGUID">
    <vt:lpwstr>1F256B47-A1E3-4BA4-9FB8-D369DDBB301B</vt:lpwstr>
  </property>
  <property fmtid="{D5CDD505-2E9C-101B-9397-08002B2CF9AE}" pid="6" name="ArticulateProjectFull">
    <vt:lpwstr>C:\Users\beverly\Documents\Dropbox\A DES Admin Folder\boot camp\2015 Spring BootCamp\Boot Camp Class 2 2015.ppta</vt:lpwstr>
  </property>
</Properties>
</file>