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8.xml" ContentType="application/vnd.openxmlformats-officedocument.presentationml.tags+xml"/>
  <Override PartName="/ppt/notesSlides/notesSlide5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3.xml" ContentType="application/vnd.openxmlformats-officedocument.presentationml.notesSlide+xml"/>
  <Override PartName="/ppt/tags/tag11.xml" ContentType="application/vnd.openxmlformats-officedocument.presentationml.tags+xml"/>
  <Override PartName="/ppt/notesSlides/notesSlide5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6.xml" ContentType="application/vnd.openxmlformats-officedocument.presentationml.notesSlide+xml"/>
  <Override PartName="/ppt/tags/tag1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9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97.xml" ContentType="application/vnd.openxmlformats-officedocument.presentationml.notesSlide+xml"/>
  <Override PartName="/ppt/tags/tag25.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00.xml" ContentType="application/vnd.openxmlformats-officedocument.presentationml.notesSlide+xml"/>
  <Override PartName="/ppt/tags/tag28.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04.xml" ContentType="application/vnd.openxmlformats-officedocument.presentationml.notesSlide+xml"/>
  <Override PartName="/ppt/tags/tag31.xml" ContentType="application/vnd.openxmlformats-officedocument.presentationml.tags+xml"/>
  <Override PartName="/ppt/notesSlides/notesSlide10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0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36.xml" ContentType="application/vnd.openxmlformats-officedocument.presentationml.tags+xml"/>
  <Override PartName="/ppt/notesSlides/notesSlide113.xml" ContentType="application/vnd.openxmlformats-officedocument.presentationml.notesSlide+xml"/>
  <Override PartName="/ppt/tags/tag37.xml" ContentType="application/vnd.openxmlformats-officedocument.presentationml.tags+xml"/>
  <Override PartName="/ppt/notesSlides/notesSlide114.xml" ContentType="application/vnd.openxmlformats-officedocument.presentationml.notesSlide+xml"/>
  <Override PartName="/ppt/tags/tag38.xml" ContentType="application/vnd.openxmlformats-officedocument.presentationml.tags+xml"/>
  <Override PartName="/ppt/notesSlides/notesSlide1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16.xml" ContentType="application/vnd.openxmlformats-officedocument.presentationml.notesSlide+xml"/>
  <Override PartName="/ppt/tags/tag41.xml" ContentType="application/vnd.openxmlformats-officedocument.presentationml.tags+xml"/>
  <Override PartName="/ppt/notesSlides/notesSlide11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18.xml" ContentType="application/vnd.openxmlformats-officedocument.presentationml.notesSlide+xml"/>
  <Override PartName="/ppt/tags/tag45.xml" ContentType="application/vnd.openxmlformats-officedocument.presentationml.tags+xml"/>
  <Override PartName="/ppt/notesSlides/notesSlide11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2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21.xml" ContentType="application/vnd.openxmlformats-officedocument.presentationml.notesSlide+xml"/>
  <Override PartName="/ppt/tags/tag50.xml" ContentType="application/vnd.openxmlformats-officedocument.presentationml.tags+xml"/>
  <Override PartName="/ppt/notesSlides/notesSlide122.xml" ContentType="application/vnd.openxmlformats-officedocument.presentationml.notesSlide+xml"/>
  <Override PartName="/ppt/tags/tag51.xml" ContentType="application/vnd.openxmlformats-officedocument.presentationml.tags+xml"/>
  <Override PartName="/ppt/notesSlides/notesSlide12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24.xml" ContentType="application/vnd.openxmlformats-officedocument.presentationml.notesSlide+xml"/>
  <Override PartName="/ppt/tags/tag55.xml" ContentType="application/vnd.openxmlformats-officedocument.presentationml.tags+xml"/>
  <Override PartName="/ppt/notesSlides/notesSlide12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26.xml" ContentType="application/vnd.openxmlformats-officedocument.presentationml.notesSlide+xml"/>
  <Override PartName="/ppt/tags/tag58.xml" ContentType="application/vnd.openxmlformats-officedocument.presentationml.tags+xml"/>
  <Override PartName="/ppt/notesSlides/notesSlide12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28.xml" ContentType="application/vnd.openxmlformats-officedocument.presentationml.notesSlide+xml"/>
  <Override PartName="/ppt/tags/tag63.xml" ContentType="application/vnd.openxmlformats-officedocument.presentationml.tags+xml"/>
  <Override PartName="/ppt/notesSlides/notesSlide129.xml" ContentType="application/vnd.openxmlformats-officedocument.presentationml.notesSlide+xml"/>
  <Override PartName="/ppt/tags/tag64.xml" ContentType="application/vnd.openxmlformats-officedocument.presentationml.tags+xml"/>
  <Override PartName="/ppt/notesSlides/notesSlide13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3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3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33.xml" ContentType="application/vnd.openxmlformats-officedocument.presentationml.notesSlide+xml"/>
  <Override PartName="/ppt/tags/tag72.xml" ContentType="application/vnd.openxmlformats-officedocument.presentationml.tags+xml"/>
  <Override PartName="/ppt/notesSlides/notesSlide134.xml" ContentType="application/vnd.openxmlformats-officedocument.presentationml.notesSlide+xml"/>
  <Override PartName="/ppt/tags/tag73.xml" ContentType="application/vnd.openxmlformats-officedocument.presentationml.tags+xml"/>
  <Override PartName="/ppt/notesSlides/notesSlide135.xml" ContentType="application/vnd.openxmlformats-officedocument.presentationml.notesSlide+xml"/>
  <Override PartName="/ppt/tags/tag74.xml" ContentType="application/vnd.openxmlformats-officedocument.presentationml.tags+xml"/>
  <Override PartName="/ppt/notesSlides/notesSlide136.xml" ContentType="application/vnd.openxmlformats-officedocument.presentationml.notesSlide+xml"/>
  <Override PartName="/ppt/tags/tag75.xml" ContentType="application/vnd.openxmlformats-officedocument.presentationml.tags+xml"/>
  <Override PartName="/ppt/notesSlides/notesSlide137.xml" ContentType="application/vnd.openxmlformats-officedocument.presentationml.notesSlide+xml"/>
  <Override PartName="/ppt/tags/tag76.xml" ContentType="application/vnd.openxmlformats-officedocument.presentationml.tags+xml"/>
  <Override PartName="/ppt/notesSlides/notesSlide13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39.xml" ContentType="application/vnd.openxmlformats-officedocument.presentationml.notesSlide+xml"/>
  <Override PartName="/ppt/tags/tag79.xml" ContentType="application/vnd.openxmlformats-officedocument.presentationml.tags+xml"/>
  <Override PartName="/ppt/notesSlides/notesSlide14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4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42.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43.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4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5" r:id="rId1"/>
    <p:sldMasterId id="2147484087" r:id="rId2"/>
  </p:sldMasterIdLst>
  <p:notesMasterIdLst>
    <p:notesMasterId r:id="rId226"/>
  </p:notesMasterIdLst>
  <p:handoutMasterIdLst>
    <p:handoutMasterId r:id="rId227"/>
  </p:handoutMasterIdLst>
  <p:sldIdLst>
    <p:sldId id="1312" r:id="rId3"/>
    <p:sldId id="2255" r:id="rId4"/>
    <p:sldId id="1324" r:id="rId5"/>
    <p:sldId id="1880" r:id="rId6"/>
    <p:sldId id="1742" r:id="rId7"/>
    <p:sldId id="1702" r:id="rId8"/>
    <p:sldId id="1881" r:id="rId9"/>
    <p:sldId id="2104" r:id="rId10"/>
    <p:sldId id="1791" r:id="rId11"/>
    <p:sldId id="2105" r:id="rId12"/>
    <p:sldId id="2106" r:id="rId13"/>
    <p:sldId id="2107" r:id="rId14"/>
    <p:sldId id="1883" r:id="rId15"/>
    <p:sldId id="2108" r:id="rId16"/>
    <p:sldId id="1729" r:id="rId17"/>
    <p:sldId id="1884" r:id="rId18"/>
    <p:sldId id="1698" r:id="rId19"/>
    <p:sldId id="1699" r:id="rId20"/>
    <p:sldId id="1857" r:id="rId21"/>
    <p:sldId id="1701" r:id="rId22"/>
    <p:sldId id="2109" r:id="rId23"/>
    <p:sldId id="2120" r:id="rId24"/>
    <p:sldId id="1871" r:id="rId25"/>
    <p:sldId id="1133" r:id="rId26"/>
    <p:sldId id="1711" r:id="rId27"/>
    <p:sldId id="1712" r:id="rId28"/>
    <p:sldId id="1713" r:id="rId29"/>
    <p:sldId id="1864" r:id="rId30"/>
    <p:sldId id="1958" r:id="rId31"/>
    <p:sldId id="1703" r:id="rId32"/>
    <p:sldId id="1654" r:id="rId33"/>
    <p:sldId id="1869" r:id="rId34"/>
    <p:sldId id="2110" r:id="rId35"/>
    <p:sldId id="1964" r:id="rId36"/>
    <p:sldId id="2111" r:id="rId37"/>
    <p:sldId id="1454" r:id="rId38"/>
    <p:sldId id="1704" r:id="rId39"/>
    <p:sldId id="1718" r:id="rId40"/>
    <p:sldId id="1719" r:id="rId41"/>
    <p:sldId id="2250" r:id="rId42"/>
    <p:sldId id="1416" r:id="rId43"/>
    <p:sldId id="2112" r:id="rId44"/>
    <p:sldId id="1419" r:id="rId45"/>
    <p:sldId id="1420" r:id="rId46"/>
    <p:sldId id="1421" r:id="rId47"/>
    <p:sldId id="1720" r:id="rId48"/>
    <p:sldId id="1858" r:id="rId49"/>
    <p:sldId id="1860" r:id="rId50"/>
    <p:sldId id="1891" r:id="rId51"/>
    <p:sldId id="2119" r:id="rId52"/>
    <p:sldId id="2117" r:id="rId53"/>
    <p:sldId id="1721" r:id="rId54"/>
    <p:sldId id="1428" r:id="rId55"/>
    <p:sldId id="2249" r:id="rId56"/>
    <p:sldId id="2121" r:id="rId57"/>
    <p:sldId id="2122" r:id="rId58"/>
    <p:sldId id="2123" r:id="rId59"/>
    <p:sldId id="2124" r:id="rId60"/>
    <p:sldId id="2125" r:id="rId61"/>
    <p:sldId id="2256" r:id="rId62"/>
    <p:sldId id="2127" r:id="rId63"/>
    <p:sldId id="2128" r:id="rId64"/>
    <p:sldId id="1342" r:id="rId65"/>
    <p:sldId id="2130" r:id="rId66"/>
    <p:sldId id="1722" r:id="rId67"/>
    <p:sldId id="1697" r:id="rId68"/>
    <p:sldId id="2131" r:id="rId69"/>
    <p:sldId id="1345" r:id="rId70"/>
    <p:sldId id="1346" r:id="rId71"/>
    <p:sldId id="1347" r:id="rId72"/>
    <p:sldId id="1358" r:id="rId73"/>
    <p:sldId id="1412" r:id="rId74"/>
    <p:sldId id="2134" r:id="rId75"/>
    <p:sldId id="1455" r:id="rId76"/>
    <p:sldId id="1723" r:id="rId77"/>
    <p:sldId id="2135" r:id="rId78"/>
    <p:sldId id="2136" r:id="rId79"/>
    <p:sldId id="2137" r:id="rId80"/>
    <p:sldId id="2138" r:id="rId81"/>
    <p:sldId id="2139" r:id="rId82"/>
    <p:sldId id="2140" r:id="rId83"/>
    <p:sldId id="1389" r:id="rId84"/>
    <p:sldId id="2305" r:id="rId85"/>
    <p:sldId id="2306" r:id="rId86"/>
    <p:sldId id="2307" r:id="rId87"/>
    <p:sldId id="2308" r:id="rId88"/>
    <p:sldId id="2309" r:id="rId89"/>
    <p:sldId id="2310" r:id="rId90"/>
    <p:sldId id="2311" r:id="rId91"/>
    <p:sldId id="2312" r:id="rId92"/>
    <p:sldId id="2313" r:id="rId93"/>
    <p:sldId id="2314" r:id="rId94"/>
    <p:sldId id="2332" r:id="rId95"/>
    <p:sldId id="2333" r:id="rId96"/>
    <p:sldId id="2334" r:id="rId97"/>
    <p:sldId id="2335" r:id="rId98"/>
    <p:sldId id="2336" r:id="rId99"/>
    <p:sldId id="2337" r:id="rId100"/>
    <p:sldId id="2338" r:id="rId101"/>
    <p:sldId id="2339" r:id="rId102"/>
    <p:sldId id="2340" r:id="rId103"/>
    <p:sldId id="2271" r:id="rId104"/>
    <p:sldId id="2272" r:id="rId105"/>
    <p:sldId id="2273" r:id="rId106"/>
    <p:sldId id="2274" r:id="rId107"/>
    <p:sldId id="2275" r:id="rId108"/>
    <p:sldId id="2276" r:id="rId109"/>
    <p:sldId id="2277" r:id="rId110"/>
    <p:sldId id="2278" r:id="rId111"/>
    <p:sldId id="2279" r:id="rId112"/>
    <p:sldId id="2280" r:id="rId113"/>
    <p:sldId id="2281" r:id="rId114"/>
    <p:sldId id="2282" r:id="rId115"/>
    <p:sldId id="2283" r:id="rId116"/>
    <p:sldId id="2284" r:id="rId117"/>
    <p:sldId id="2285" r:id="rId118"/>
    <p:sldId id="2286" r:id="rId119"/>
    <p:sldId id="2287" r:id="rId120"/>
    <p:sldId id="2288" r:id="rId121"/>
    <p:sldId id="2289" r:id="rId122"/>
    <p:sldId id="2290" r:id="rId123"/>
    <p:sldId id="2291" r:id="rId124"/>
    <p:sldId id="2292" r:id="rId125"/>
    <p:sldId id="2293" r:id="rId126"/>
    <p:sldId id="2294" r:id="rId127"/>
    <p:sldId id="2295" r:id="rId128"/>
    <p:sldId id="2296" r:id="rId129"/>
    <p:sldId id="2297" r:id="rId130"/>
    <p:sldId id="2298" r:id="rId131"/>
    <p:sldId id="2299" r:id="rId132"/>
    <p:sldId id="2300" r:id="rId133"/>
    <p:sldId id="2301" r:id="rId134"/>
    <p:sldId id="2316" r:id="rId135"/>
    <p:sldId id="2317" r:id="rId136"/>
    <p:sldId id="2318" r:id="rId137"/>
    <p:sldId id="2319" r:id="rId138"/>
    <p:sldId id="2320" r:id="rId139"/>
    <p:sldId id="2302" r:id="rId140"/>
    <p:sldId id="2321" r:id="rId141"/>
    <p:sldId id="2322" r:id="rId142"/>
    <p:sldId id="2304" r:id="rId143"/>
    <p:sldId id="2303" r:id="rId144"/>
    <p:sldId id="2323" r:id="rId145"/>
    <p:sldId id="2324" r:id="rId146"/>
    <p:sldId id="2325" r:id="rId147"/>
    <p:sldId id="2326" r:id="rId148"/>
    <p:sldId id="2327" r:id="rId149"/>
    <p:sldId id="2328" r:id="rId150"/>
    <p:sldId id="2329" r:id="rId151"/>
    <p:sldId id="2330" r:id="rId152"/>
    <p:sldId id="2331" r:id="rId153"/>
    <p:sldId id="2151" r:id="rId154"/>
    <p:sldId id="2150" r:id="rId155"/>
    <p:sldId id="2153" r:id="rId156"/>
    <p:sldId id="2154" r:id="rId157"/>
    <p:sldId id="2155" r:id="rId158"/>
    <p:sldId id="2158" r:id="rId159"/>
    <p:sldId id="2156" r:id="rId160"/>
    <p:sldId id="2159" r:id="rId161"/>
    <p:sldId id="2160" r:id="rId162"/>
    <p:sldId id="2161" r:id="rId163"/>
    <p:sldId id="2162" r:id="rId164"/>
    <p:sldId id="2163" r:id="rId165"/>
    <p:sldId id="2212" r:id="rId166"/>
    <p:sldId id="2164" r:id="rId167"/>
    <p:sldId id="2165" r:id="rId168"/>
    <p:sldId id="2166" r:id="rId169"/>
    <p:sldId id="2167" r:id="rId170"/>
    <p:sldId id="2213" r:id="rId171"/>
    <p:sldId id="2171" r:id="rId172"/>
    <p:sldId id="2214" r:id="rId173"/>
    <p:sldId id="2215" r:id="rId174"/>
    <p:sldId id="2216" r:id="rId175"/>
    <p:sldId id="2217" r:id="rId176"/>
    <p:sldId id="2218" r:id="rId177"/>
    <p:sldId id="2172" r:id="rId178"/>
    <p:sldId id="2219" r:id="rId179"/>
    <p:sldId id="2220" r:id="rId180"/>
    <p:sldId id="2179" r:id="rId181"/>
    <p:sldId id="2181" r:id="rId182"/>
    <p:sldId id="2182" r:id="rId183"/>
    <p:sldId id="2185" r:id="rId184"/>
    <p:sldId id="2188" r:id="rId185"/>
    <p:sldId id="2189" r:id="rId186"/>
    <p:sldId id="2221" r:id="rId187"/>
    <p:sldId id="2222" r:id="rId188"/>
    <p:sldId id="2191" r:id="rId189"/>
    <p:sldId id="2192" r:id="rId190"/>
    <p:sldId id="2193" r:id="rId191"/>
    <p:sldId id="2194" r:id="rId192"/>
    <p:sldId id="2195" r:id="rId193"/>
    <p:sldId id="2196" r:id="rId194"/>
    <p:sldId id="2197" r:id="rId195"/>
    <p:sldId id="2223" r:id="rId196"/>
    <p:sldId id="1778" r:id="rId197"/>
    <p:sldId id="1779" r:id="rId198"/>
    <p:sldId id="2224" r:id="rId199"/>
    <p:sldId id="2226" r:id="rId200"/>
    <p:sldId id="2228" r:id="rId201"/>
    <p:sldId id="2229" r:id="rId202"/>
    <p:sldId id="2225" r:id="rId203"/>
    <p:sldId id="2254" r:id="rId204"/>
    <p:sldId id="2227" r:id="rId205"/>
    <p:sldId id="2251" r:id="rId206"/>
    <p:sldId id="2253" r:id="rId207"/>
    <p:sldId id="2231" r:id="rId208"/>
    <p:sldId id="2236" r:id="rId209"/>
    <p:sldId id="2230" r:id="rId210"/>
    <p:sldId id="2232" r:id="rId211"/>
    <p:sldId id="2234" r:id="rId212"/>
    <p:sldId id="2233" r:id="rId213"/>
    <p:sldId id="2235" r:id="rId214"/>
    <p:sldId id="2237" r:id="rId215"/>
    <p:sldId id="2238" r:id="rId216"/>
    <p:sldId id="2239" r:id="rId217"/>
    <p:sldId id="2240" r:id="rId218"/>
    <p:sldId id="2241" r:id="rId219"/>
    <p:sldId id="2242" r:id="rId220"/>
    <p:sldId id="2244" r:id="rId221"/>
    <p:sldId id="2245" r:id="rId222"/>
    <p:sldId id="2246" r:id="rId223"/>
    <p:sldId id="2247" r:id="rId224"/>
    <p:sldId id="2086" r:id="rId225"/>
  </p:sldIdLst>
  <p:sldSz cx="9144000" cy="6858000" type="letter"/>
  <p:notesSz cx="7010400" cy="9296400"/>
  <p:custDataLst>
    <p:tags r:id="rId22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autoAdjust="0"/>
    <p:restoredTop sz="79245" autoAdjust="0"/>
  </p:normalViewPr>
  <p:slideViewPr>
    <p:cSldViewPr>
      <p:cViewPr>
        <p:scale>
          <a:sx n="84" d="100"/>
          <a:sy n="84" d="100"/>
        </p:scale>
        <p:origin x="864"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7" d="100"/>
        <a:sy n="87" d="100"/>
      </p:scale>
      <p:origin x="0" y="-14664"/>
    </p:cViewPr>
  </p:sorterViewPr>
  <p:notesViewPr>
    <p:cSldViewPr>
      <p:cViewPr varScale="1">
        <p:scale>
          <a:sx n="70" d="100"/>
          <a:sy n="70" d="100"/>
        </p:scale>
        <p:origin x="2352" y="7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handoutMaster" Target="handoutMasters/handoutMaster1.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tags" Target="tags/tag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presProps" Target="presProps.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custT="1"/>
      <dgm:spPr/>
      <dgm:t>
        <a:bodyPr/>
        <a:lstStyle/>
        <a:p>
          <a:r>
            <a:rPr lang="en-US" sz="2400" b="1" u="sng" dirty="0" smtClean="0">
              <a:solidFill>
                <a:schemeClr val="tx1"/>
              </a:solidFill>
            </a:rPr>
            <a:t>Normal</a:t>
          </a:r>
        </a:p>
        <a:p>
          <a:r>
            <a:rPr lang="en-US" sz="2400" b="1" dirty="0" smtClean="0">
              <a:solidFill>
                <a:schemeClr val="tx1"/>
              </a:solidFill>
            </a:rPr>
            <a:t>FBG &lt;100</a:t>
          </a:r>
        </a:p>
        <a:p>
          <a:r>
            <a:rPr lang="en-US" sz="2400" b="1" dirty="0" smtClean="0">
              <a:solidFill>
                <a:schemeClr val="tx1"/>
              </a:solidFill>
            </a:rPr>
            <a:t>Random &lt;140</a:t>
          </a:r>
        </a:p>
        <a:p>
          <a:r>
            <a:rPr lang="en-US" sz="2400" b="1" dirty="0" smtClean="0">
              <a:solidFill>
                <a:schemeClr val="tx1"/>
              </a:solidFill>
            </a:rPr>
            <a:t>A1c &lt;5.7%</a:t>
          </a:r>
          <a:endParaRPr lang="en-US" sz="2400" b="1" dirty="0">
            <a:solidFill>
              <a:schemeClr val="tx1"/>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smtClean="0">
              <a:solidFill>
                <a:schemeClr val="tx1"/>
              </a:solidFill>
            </a:rPr>
            <a:t>Prediabetes</a:t>
          </a:r>
        </a:p>
        <a:p>
          <a:r>
            <a:rPr lang="en-US" sz="2000" b="1" dirty="0" smtClean="0">
              <a:solidFill>
                <a:schemeClr val="tx1"/>
              </a:solidFill>
            </a:rPr>
            <a:t>FBG 100-125</a:t>
          </a:r>
        </a:p>
        <a:p>
          <a:r>
            <a:rPr lang="en-US" sz="2000" b="1" dirty="0" smtClean="0">
              <a:solidFill>
                <a:schemeClr val="tx1"/>
              </a:solidFill>
            </a:rPr>
            <a:t>Random 140 - 199</a:t>
          </a:r>
        </a:p>
        <a:p>
          <a:r>
            <a:rPr lang="en-US" sz="2000" b="1" dirty="0" smtClean="0">
              <a:solidFill>
                <a:schemeClr val="tx1"/>
              </a:solidFill>
            </a:rPr>
            <a:t>A1c ~ 5.7- 6.4% </a:t>
          </a:r>
        </a:p>
        <a:p>
          <a:r>
            <a:rPr lang="en-US" sz="2000" b="1" dirty="0" smtClean="0">
              <a:solidFill>
                <a:schemeClr val="tx1"/>
              </a:solidFill>
            </a:rPr>
            <a:t>50% working pancreas</a:t>
          </a:r>
          <a:endParaRPr lang="en-US" sz="2000" b="1" dirty="0">
            <a:solidFill>
              <a:schemeClr val="tx1"/>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smtClean="0">
              <a:solidFill>
                <a:schemeClr val="tx1"/>
              </a:solidFill>
              <a:latin typeface="+mn-lt"/>
            </a:rPr>
            <a:t>D</a:t>
          </a:r>
          <a:r>
            <a:rPr kumimoji="0" lang="en-US" sz="2400" b="1" i="0" u="sng" strike="noStrike" cap="none" spc="0" normalizeH="0" baseline="0" noProof="0" dirty="0" err="1" smtClean="0">
              <a:ln/>
              <a:solidFill>
                <a:schemeClr val="tx1"/>
              </a:solidFill>
              <a:effectLst/>
              <a:uLnTx/>
              <a:uFillTx/>
              <a:latin typeface="+mn-lt"/>
              <a:ea typeface="+mn-ea"/>
              <a:cs typeface="+mn-cs"/>
            </a:rPr>
            <a:t>iabetes</a:t>
          </a:r>
          <a:endParaRPr kumimoji="0" lang="en-US" sz="2400" b="1" i="0" u="sng" strike="noStrike" cap="none" spc="0" normalizeH="0" baseline="0" noProof="0" dirty="0" smtClean="0">
            <a:ln/>
            <a:solidFill>
              <a:schemeClr val="tx1"/>
            </a:solidFill>
            <a:effectLst/>
            <a:uLnTx/>
            <a:uFillTx/>
            <a:latin typeface="+mn-lt"/>
            <a:ea typeface="+mn-ea"/>
            <a:cs typeface="+mn-cs"/>
          </a:endParaRPr>
        </a:p>
        <a:p>
          <a:pPr rtl="0"/>
          <a:r>
            <a:rPr kumimoji="0" lang="en-US" sz="2400" b="1" i="0" u="none" strike="noStrike" cap="none" spc="0" normalizeH="0" baseline="0" noProof="0" dirty="0" smtClean="0">
              <a:ln/>
              <a:solidFill>
                <a:schemeClr val="tx1"/>
              </a:solidFill>
              <a:effectLst/>
              <a:uLnTx/>
              <a:uFillTx/>
              <a:latin typeface="+mn-lt"/>
            </a:rPr>
            <a:t>FBG 126 +</a:t>
          </a:r>
        </a:p>
        <a:p>
          <a:pPr rtl="0"/>
          <a:r>
            <a:rPr kumimoji="0" lang="en-US" sz="2400" b="1" i="0" u="none" strike="noStrike" cap="none" spc="0" normalizeH="0" baseline="0" noProof="0" dirty="0" smtClean="0">
              <a:ln/>
              <a:solidFill>
                <a:schemeClr val="tx1"/>
              </a:solidFill>
              <a:effectLst/>
              <a:uLnTx/>
              <a:uFillTx/>
              <a:latin typeface="+mn-lt"/>
            </a:rPr>
            <a:t>Random 200</a:t>
          </a:r>
          <a:r>
            <a:rPr kumimoji="0" lang="en-US" sz="2400" b="1" i="0" u="none" strike="noStrike" cap="none" spc="0" normalizeH="0" noProof="0" dirty="0" smtClean="0">
              <a:ln/>
              <a:solidFill>
                <a:schemeClr val="tx1"/>
              </a:solidFill>
              <a:effectLst/>
              <a:uLnTx/>
              <a:uFillTx/>
              <a:latin typeface="+mn-lt"/>
            </a:rPr>
            <a:t> +</a:t>
          </a:r>
          <a:endParaRPr kumimoji="0" lang="en-US" sz="2400" b="1" i="0" u="none" strike="noStrike" cap="none" spc="0" normalizeH="0" baseline="0" noProof="0" dirty="0" smtClean="0">
            <a:ln/>
            <a:solidFill>
              <a:schemeClr val="tx1"/>
            </a:solidFill>
            <a:effectLst/>
            <a:uLnTx/>
            <a:uFillTx/>
            <a:latin typeface="+mn-lt"/>
          </a:endParaRPr>
        </a:p>
        <a:p>
          <a:r>
            <a:rPr kumimoji="0" lang="en-US" sz="2400" b="1" i="0" u="none" strike="noStrike" cap="none" spc="0" normalizeH="0" baseline="0" noProof="0" dirty="0" smtClean="0">
              <a:ln/>
              <a:solidFill>
                <a:schemeClr val="tx1"/>
              </a:solidFill>
              <a:effectLst/>
              <a:uLnTx/>
              <a:uFillTx/>
              <a:latin typeface="+mn-lt"/>
            </a:rPr>
            <a:t>A1c</a:t>
          </a:r>
          <a:r>
            <a:rPr kumimoji="0" lang="en-US" sz="2400" b="1" i="0" u="none" strike="noStrike" cap="none" spc="0" normalizeH="0" noProof="0" dirty="0" smtClean="0">
              <a:ln/>
              <a:solidFill>
                <a:schemeClr val="tx1"/>
              </a:solidFill>
              <a:effectLst/>
              <a:uLnTx/>
              <a:uFillTx/>
              <a:latin typeface="+mn-lt"/>
            </a:rPr>
            <a:t> </a:t>
          </a:r>
          <a:r>
            <a:rPr kumimoji="0" lang="en-US" sz="2400" b="1" i="0" u="none" strike="noStrike" cap="none" spc="0" normalizeH="0" baseline="0" noProof="0" dirty="0" smtClean="0">
              <a:ln/>
              <a:solidFill>
                <a:schemeClr val="tx1"/>
              </a:solidFill>
              <a:effectLst/>
              <a:uLnTx/>
              <a:uFillTx/>
              <a:latin typeface="+mn-lt"/>
            </a:rPr>
            <a:t>6.5% or +   </a:t>
          </a:r>
        </a:p>
        <a:p>
          <a:pPr rtl="0"/>
          <a:r>
            <a:rPr lang="en-US" sz="2400" b="1" dirty="0" smtClean="0">
              <a:solidFill>
                <a:schemeClr val="tx1"/>
              </a:solidFill>
            </a:rPr>
            <a:t>20% working pancreas</a:t>
          </a:r>
          <a:endParaRPr lang="en-US" sz="2400" b="1" dirty="0">
            <a:solidFill>
              <a:schemeClr val="tx1"/>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C0339B8B-D442-43AC-AB7E-07F72F71C508}"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B35CA341-A2F3-4D6C-B8CC-A3E350EBE0F1}" type="presOf" srcId="{53A7C8F1-6573-416B-BAD0-E203C790D54C}" destId="{80C2ACF9-BD38-4248-9C5A-D57702DCA3FA}" srcOrd="1" destOrd="0" presId="urn:microsoft.com/office/officeart/2005/8/layout/hList7#1"/>
    <dgm:cxn modelId="{BBDFCA1C-93C2-40E1-985E-B085BBE35ADA}" type="presOf" srcId="{714289C4-44BF-4423-B73A-D36C7D29CD8B}" destId="{3325B67F-1C1F-4C7F-87F7-63A9F5F04916}"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15A5573-B918-48D7-AF5C-3E5C92913866}" type="presOf" srcId="{DAFD5B8F-7307-420F-8AA9-469750D54466}" destId="{4C98858D-9DCD-4D61-A6D2-9C95CB504251}" srcOrd="0" destOrd="0" presId="urn:microsoft.com/office/officeart/2005/8/layout/hList7#1"/>
    <dgm:cxn modelId="{CF99DB4F-5C97-4AF2-8C0B-DD8B34112820}"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215233E6-FD58-4582-B07E-34BBA3F97279}" type="presOf" srcId="{883B5228-B675-48FD-ADE3-882F219A32FD}" destId="{A40BD255-8246-4A86-AC24-6E13AC11D8D0}" srcOrd="0" destOrd="0" presId="urn:microsoft.com/office/officeart/2005/8/layout/hList7#1"/>
    <dgm:cxn modelId="{D179D9E2-6CBB-476D-BE86-1D7C7BE6E7E0}" type="presOf" srcId="{5B5B7744-917A-4FD6-AA16-3CB0263912D1}" destId="{21B2BCE8-470C-4505-93DC-36DDE14B2DFF}" srcOrd="0" destOrd="0" presId="urn:microsoft.com/office/officeart/2005/8/layout/hList7#1"/>
    <dgm:cxn modelId="{6D12A652-ABD5-4022-BBAD-2C889C5A0618}" type="presOf" srcId="{DAFD5B8F-7307-420F-8AA9-469750D54466}" destId="{1DFC81E9-AEE7-4738-A0AB-51EC388659CE}" srcOrd="1" destOrd="0" presId="urn:microsoft.com/office/officeart/2005/8/layout/hList7#1"/>
    <dgm:cxn modelId="{CAA2FBD6-956F-4A4D-9C4F-DECAF3FC2748}" type="presOf" srcId="{714289C4-44BF-4423-B73A-D36C7D29CD8B}" destId="{5A6B1BA2-8CEC-4075-979B-58B751678363}" srcOrd="1" destOrd="0" presId="urn:microsoft.com/office/officeart/2005/8/layout/hList7#1"/>
    <dgm:cxn modelId="{6B2C78D4-8A1C-465D-B0CB-213C9FD08515}" type="presParOf" srcId="{21B2BCE8-470C-4505-93DC-36DDE14B2DFF}" destId="{D737B785-468C-4A0C-9BAF-B33CE9B38ADA}" srcOrd="0" destOrd="0" presId="urn:microsoft.com/office/officeart/2005/8/layout/hList7#1"/>
    <dgm:cxn modelId="{5E40BD59-B7EB-49E9-89CE-E68A2C45202B}" type="presParOf" srcId="{21B2BCE8-470C-4505-93DC-36DDE14B2DFF}" destId="{E3446D0B-132A-4581-B805-7D509ABBE1A9}" srcOrd="1" destOrd="0" presId="urn:microsoft.com/office/officeart/2005/8/layout/hList7#1"/>
    <dgm:cxn modelId="{3B9FD9CC-536D-4468-89FF-BBAFB48D46B1}" type="presParOf" srcId="{E3446D0B-132A-4581-B805-7D509ABBE1A9}" destId="{F0280A93-2598-4B79-BCF2-5A74016DDAA6}" srcOrd="0" destOrd="0" presId="urn:microsoft.com/office/officeart/2005/8/layout/hList7#1"/>
    <dgm:cxn modelId="{99FD4666-2960-46D5-A409-DB3AD49D1BC3}" type="presParOf" srcId="{F0280A93-2598-4B79-BCF2-5A74016DDAA6}" destId="{3325B67F-1C1F-4C7F-87F7-63A9F5F04916}" srcOrd="0" destOrd="0" presId="urn:microsoft.com/office/officeart/2005/8/layout/hList7#1"/>
    <dgm:cxn modelId="{7027979B-C2EC-431E-88D4-E73851EA7BA9}" type="presParOf" srcId="{F0280A93-2598-4B79-BCF2-5A74016DDAA6}" destId="{5A6B1BA2-8CEC-4075-979B-58B751678363}" srcOrd="1" destOrd="0" presId="urn:microsoft.com/office/officeart/2005/8/layout/hList7#1"/>
    <dgm:cxn modelId="{952D952C-F218-4A6F-83AC-F9EDA91D282D}" type="presParOf" srcId="{F0280A93-2598-4B79-BCF2-5A74016DDAA6}" destId="{E679BF5D-7D68-48F1-9595-1ED90F266B6A}" srcOrd="2" destOrd="0" presId="urn:microsoft.com/office/officeart/2005/8/layout/hList7#1"/>
    <dgm:cxn modelId="{D4BA985E-0767-41CB-8642-B75345B6F469}" type="presParOf" srcId="{F0280A93-2598-4B79-BCF2-5A74016DDAA6}" destId="{1B13010B-D7B8-48A4-9EA8-0FF90A870D10}" srcOrd="3" destOrd="0" presId="urn:microsoft.com/office/officeart/2005/8/layout/hList7#1"/>
    <dgm:cxn modelId="{E03880CC-8C23-4755-9B13-A2C56BE27541}" type="presParOf" srcId="{E3446D0B-132A-4581-B805-7D509ABBE1A9}" destId="{A40BD255-8246-4A86-AC24-6E13AC11D8D0}" srcOrd="1" destOrd="0" presId="urn:microsoft.com/office/officeart/2005/8/layout/hList7#1"/>
    <dgm:cxn modelId="{A0F778F3-2E57-4C8B-B7B7-4551566F9714}" type="presParOf" srcId="{E3446D0B-132A-4581-B805-7D509ABBE1A9}" destId="{B4EC43FF-F280-4D81-B573-0BBE26119323}" srcOrd="2" destOrd="0" presId="urn:microsoft.com/office/officeart/2005/8/layout/hList7#1"/>
    <dgm:cxn modelId="{354F82EA-5182-40DC-876F-05268D92B6C4}" type="presParOf" srcId="{B4EC43FF-F280-4D81-B573-0BBE26119323}" destId="{4C98858D-9DCD-4D61-A6D2-9C95CB504251}" srcOrd="0" destOrd="0" presId="urn:microsoft.com/office/officeart/2005/8/layout/hList7#1"/>
    <dgm:cxn modelId="{759DCA7E-AB5E-420A-B01C-33269E151BBB}" type="presParOf" srcId="{B4EC43FF-F280-4D81-B573-0BBE26119323}" destId="{1DFC81E9-AEE7-4738-A0AB-51EC388659CE}" srcOrd="1" destOrd="0" presId="urn:microsoft.com/office/officeart/2005/8/layout/hList7#1"/>
    <dgm:cxn modelId="{CF58E0E6-0A4B-4C37-A3EA-523B3C12E3BE}" type="presParOf" srcId="{B4EC43FF-F280-4D81-B573-0BBE26119323}" destId="{5642C667-2035-465B-88FA-BD5286D1ED4A}" srcOrd="2" destOrd="0" presId="urn:microsoft.com/office/officeart/2005/8/layout/hList7#1"/>
    <dgm:cxn modelId="{535D77DC-2A3B-45E9-9A71-3C990E5A5787}" type="presParOf" srcId="{B4EC43FF-F280-4D81-B573-0BBE26119323}" destId="{3606B1B6-912D-4BB2-940E-606747701328}" srcOrd="3" destOrd="0" presId="urn:microsoft.com/office/officeart/2005/8/layout/hList7#1"/>
    <dgm:cxn modelId="{BDA35857-D75A-49D7-98E0-654C72F293BB}" type="presParOf" srcId="{E3446D0B-132A-4581-B805-7D509ABBE1A9}" destId="{6FCB4B09-5AE8-4BCF-9C2E-5DB02F534E9D}" srcOrd="3" destOrd="0" presId="urn:microsoft.com/office/officeart/2005/8/layout/hList7#1"/>
    <dgm:cxn modelId="{2326F30E-898D-47FD-9C84-989DF8624DC9}" type="presParOf" srcId="{E3446D0B-132A-4581-B805-7D509ABBE1A9}" destId="{552AA70C-A20B-4D1F-9285-6CFC3143FB01}" srcOrd="4" destOrd="0" presId="urn:microsoft.com/office/officeart/2005/8/layout/hList7#1"/>
    <dgm:cxn modelId="{708C2B33-DF03-4F70-A0CB-D749677BACE3}" type="presParOf" srcId="{552AA70C-A20B-4D1F-9285-6CFC3143FB01}" destId="{84406800-1B15-4073-9BE5-7AED3F8CD968}" srcOrd="0" destOrd="0" presId="urn:microsoft.com/office/officeart/2005/8/layout/hList7#1"/>
    <dgm:cxn modelId="{ACB660C4-5CB0-46C2-9151-E36115D25F4F}" type="presParOf" srcId="{552AA70C-A20B-4D1F-9285-6CFC3143FB01}" destId="{80C2ACF9-BD38-4248-9C5A-D57702DCA3FA}" srcOrd="1" destOrd="0" presId="urn:microsoft.com/office/officeart/2005/8/layout/hList7#1"/>
    <dgm:cxn modelId="{2D0297B5-A3B9-4A4A-8964-F24D83D6B6E1}" type="presParOf" srcId="{552AA70C-A20B-4D1F-9285-6CFC3143FB01}" destId="{A550690B-CD28-43E2-88E8-918DBD12128C}" srcOrd="2" destOrd="0" presId="urn:microsoft.com/office/officeart/2005/8/layout/hList7#1"/>
    <dgm:cxn modelId="{7B9BE0EC-EF9C-4CAA-BE8E-D4420B8AAFA1}"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image" Target="../media/image18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5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56.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58.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160.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166.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168.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67274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015424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139</a:t>
            </a:fld>
            <a:endParaRPr lang="en-US">
              <a:solidFill>
                <a:srgbClr val="000000"/>
              </a:solidFill>
            </a:endParaRPr>
          </a:p>
        </p:txBody>
      </p:sp>
    </p:spTree>
    <p:extLst>
      <p:ext uri="{BB962C8B-B14F-4D97-AF65-F5344CB8AC3E}">
        <p14:creationId xmlns:p14="http://schemas.microsoft.com/office/powerpoint/2010/main" val="34138673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6590121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141</a:t>
            </a:fld>
            <a:endParaRPr lang="en-US" sz="1300"/>
          </a:p>
        </p:txBody>
      </p:sp>
    </p:spTree>
    <p:extLst>
      <p:ext uri="{BB962C8B-B14F-4D97-AF65-F5344CB8AC3E}">
        <p14:creationId xmlns:p14="http://schemas.microsoft.com/office/powerpoint/2010/main" val="1823057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142</a:t>
            </a:fld>
            <a:endParaRPr lang="en-US" sz="1300"/>
          </a:p>
        </p:txBody>
      </p:sp>
    </p:spTree>
    <p:extLst>
      <p:ext uri="{BB962C8B-B14F-4D97-AF65-F5344CB8AC3E}">
        <p14:creationId xmlns:p14="http://schemas.microsoft.com/office/powerpoint/2010/main" val="36215055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15730732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3453766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146</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25080102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5719381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87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88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2229063-FA4E-497E-BF4D-A760F7E82F79}" type="slidenum">
              <a:rPr lang="en-US" smtClean="0">
                <a:solidFill>
                  <a:srgbClr val="000000"/>
                </a:solidFill>
                <a:latin typeface="Times New Roman" pitchFamily="18" charset="0"/>
              </a:rPr>
              <a:pPr/>
              <a:t>149</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5025342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solidFill>
                  <a:srgbClr val="000000"/>
                </a:solidFill>
                <a:latin typeface="Times New Roman" pitchFamily="18" charset="0"/>
              </a:rPr>
              <a:pPr/>
              <a:t>150</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140167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6005561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solidFill>
                  <a:srgbClr val="000000"/>
                </a:solidFill>
                <a:latin typeface="Times New Roman" pitchFamily="18" charset="0"/>
              </a:rPr>
              <a:pPr/>
              <a:t>151</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5136577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152</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152</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152</a:t>
            </a:fld>
            <a:endParaRPr lang="en-US" sz="1200">
              <a:latin typeface="Times New Roman" pitchFamily="18" charset="0"/>
            </a:endParaRPr>
          </a:p>
        </p:txBody>
      </p:sp>
    </p:spTree>
    <p:extLst>
      <p:ext uri="{BB962C8B-B14F-4D97-AF65-F5344CB8AC3E}">
        <p14:creationId xmlns:p14="http://schemas.microsoft.com/office/powerpoint/2010/main" val="1188809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153</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153</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153</a:t>
            </a:fld>
            <a:endParaRPr lang="en-US" sz="1200">
              <a:latin typeface="Times New Roman" pitchFamily="18" charset="0"/>
            </a:endParaRPr>
          </a:p>
        </p:txBody>
      </p:sp>
    </p:spTree>
    <p:extLst>
      <p:ext uri="{BB962C8B-B14F-4D97-AF65-F5344CB8AC3E}">
        <p14:creationId xmlns:p14="http://schemas.microsoft.com/office/powerpoint/2010/main" val="20917711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154</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154</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154</a:t>
            </a:fld>
            <a:endParaRPr lang="en-US" sz="1200">
              <a:latin typeface="Times New Roman" pitchFamily="18" charset="0"/>
            </a:endParaRPr>
          </a:p>
        </p:txBody>
      </p:sp>
    </p:spTree>
    <p:extLst>
      <p:ext uri="{BB962C8B-B14F-4D97-AF65-F5344CB8AC3E}">
        <p14:creationId xmlns:p14="http://schemas.microsoft.com/office/powerpoint/2010/main" val="24436776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155</a:t>
            </a:fld>
            <a:endParaRPr lang="en-US"/>
          </a:p>
        </p:txBody>
      </p:sp>
    </p:spTree>
    <p:extLst>
      <p:ext uri="{BB962C8B-B14F-4D97-AF65-F5344CB8AC3E}">
        <p14:creationId xmlns:p14="http://schemas.microsoft.com/office/powerpoint/2010/main" val="629091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156</a:t>
            </a:fld>
            <a:endParaRPr lang="en-US"/>
          </a:p>
        </p:txBody>
      </p:sp>
    </p:spTree>
    <p:extLst>
      <p:ext uri="{BB962C8B-B14F-4D97-AF65-F5344CB8AC3E}">
        <p14:creationId xmlns:p14="http://schemas.microsoft.com/office/powerpoint/2010/main" val="7801604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157</a:t>
            </a:fld>
            <a:endParaRPr lang="en-US" smtClean="0">
              <a:latin typeface="Times New Roman" pitchFamily="18" charset="0"/>
            </a:endParaRPr>
          </a:p>
        </p:txBody>
      </p:sp>
    </p:spTree>
    <p:extLst>
      <p:ext uri="{BB962C8B-B14F-4D97-AF65-F5344CB8AC3E}">
        <p14:creationId xmlns:p14="http://schemas.microsoft.com/office/powerpoint/2010/main" val="20154462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158</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158</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158</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10321950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159</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159</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159</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1778945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160</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160</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160</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663801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latin typeface="Times New Roman" pitchFamily="18" charset="0"/>
              </a:rPr>
              <a:pPr/>
              <a:t>23</a:t>
            </a:fld>
            <a:endParaRPr lang="en-US" smtClean="0">
              <a:latin typeface="Times New Roman" pitchFamily="18" charset="0"/>
            </a:endParaRPr>
          </a:p>
        </p:txBody>
      </p:sp>
    </p:spTree>
    <p:extLst>
      <p:ext uri="{BB962C8B-B14F-4D97-AF65-F5344CB8AC3E}">
        <p14:creationId xmlns:p14="http://schemas.microsoft.com/office/powerpoint/2010/main" val="15388448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161</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161</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161</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1632521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162</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162</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162</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2752524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163</a:t>
            </a:fld>
            <a:endParaRPr lang="en-US" smtClean="0">
              <a:latin typeface="Times New Roman" pitchFamily="18" charset="0"/>
            </a:endParaRPr>
          </a:p>
        </p:txBody>
      </p:sp>
    </p:spTree>
    <p:extLst>
      <p:ext uri="{BB962C8B-B14F-4D97-AF65-F5344CB8AC3E}">
        <p14:creationId xmlns:p14="http://schemas.microsoft.com/office/powerpoint/2010/main" val="22317041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164</a:t>
            </a:fld>
            <a:endParaRPr lang="en-US" sz="1200" smtClean="0"/>
          </a:p>
        </p:txBody>
      </p:sp>
    </p:spTree>
    <p:extLst>
      <p:ext uri="{BB962C8B-B14F-4D97-AF65-F5344CB8AC3E}">
        <p14:creationId xmlns:p14="http://schemas.microsoft.com/office/powerpoint/2010/main" val="9343942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165</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165</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165</a:t>
            </a:fld>
            <a:endParaRPr lang="en-US" sz="1200">
              <a:latin typeface="Times New Roman" pitchFamily="18" charset="0"/>
            </a:endParaRPr>
          </a:p>
        </p:txBody>
      </p:sp>
    </p:spTree>
    <p:extLst>
      <p:ext uri="{BB962C8B-B14F-4D97-AF65-F5344CB8AC3E}">
        <p14:creationId xmlns:p14="http://schemas.microsoft.com/office/powerpoint/2010/main" val="25581327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166</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166</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166</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468454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167</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167</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167</a:t>
            </a:fld>
            <a:endParaRPr lang="en-US" sz="1200">
              <a:latin typeface="Times New Roman" pitchFamily="18" charset="0"/>
            </a:endParaRPr>
          </a:p>
        </p:txBody>
      </p:sp>
    </p:spTree>
    <p:extLst>
      <p:ext uri="{BB962C8B-B14F-4D97-AF65-F5344CB8AC3E}">
        <p14:creationId xmlns:p14="http://schemas.microsoft.com/office/powerpoint/2010/main" val="176058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168</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168</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168</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40104823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9C12AD-7C2C-43EB-807A-D75D756F6BF6}" type="slidenum">
              <a:rPr lang="en-US" sz="1200" smtClean="0"/>
              <a:pPr eaLnBrk="1" hangingPunct="1"/>
              <a:t>169</a:t>
            </a:fld>
            <a:endParaRPr lang="en-US" sz="1200" smtClean="0"/>
          </a:p>
        </p:txBody>
      </p:sp>
      <p:sp>
        <p:nvSpPr>
          <p:cNvPr id="287747"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0AEA289-AD54-4C8A-8E78-0B4B8A2EAFAC}" type="slidenum">
              <a:rPr lang="en-US" sz="1200"/>
              <a:pPr algn="r" eaLnBrk="1" hangingPunct="1"/>
              <a:t>169</a:t>
            </a:fld>
            <a:endParaRPr lang="en-US" sz="1200"/>
          </a:p>
        </p:txBody>
      </p:sp>
      <p:sp>
        <p:nvSpPr>
          <p:cNvPr id="287748" name="Slide Image Placeholder 1"/>
          <p:cNvSpPr>
            <a:spLocks noGrp="1" noRot="1" noChangeAspect="1" noTextEdit="1"/>
          </p:cNvSpPr>
          <p:nvPr>
            <p:ph type="sldImg"/>
          </p:nvPr>
        </p:nvSpPr>
        <p:spPr>
          <a:ln/>
        </p:spPr>
      </p:sp>
      <p:sp>
        <p:nvSpPr>
          <p:cNvPr id="2877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77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87751"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C1D5981-5E91-42CD-B8F4-BD748C64E716}" type="slidenum">
              <a:rPr lang="en-US" sz="1200"/>
              <a:pPr algn="r" eaLnBrk="1" hangingPunct="1"/>
              <a:t>169</a:t>
            </a:fld>
            <a:endParaRPr lang="en-US" sz="1200"/>
          </a:p>
        </p:txBody>
      </p:sp>
    </p:spTree>
    <p:extLst>
      <p:ext uri="{BB962C8B-B14F-4D97-AF65-F5344CB8AC3E}">
        <p14:creationId xmlns:p14="http://schemas.microsoft.com/office/powerpoint/2010/main" val="3898901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170</a:t>
            </a:fld>
            <a:endParaRPr lang="en-US" smtClean="0">
              <a:latin typeface="Times New Roman" pitchFamily="18" charset="0"/>
            </a:endParaRPr>
          </a:p>
        </p:txBody>
      </p:sp>
    </p:spTree>
    <p:extLst>
      <p:ext uri="{BB962C8B-B14F-4D97-AF65-F5344CB8AC3E}">
        <p14:creationId xmlns:p14="http://schemas.microsoft.com/office/powerpoint/2010/main" val="70428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800277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176</a:t>
            </a:fld>
            <a:endParaRPr lang="en-US" smtClean="0">
              <a:latin typeface="Times New Roman" pitchFamily="18" charset="0"/>
            </a:endParaRPr>
          </a:p>
        </p:txBody>
      </p:sp>
    </p:spTree>
    <p:extLst>
      <p:ext uri="{BB962C8B-B14F-4D97-AF65-F5344CB8AC3E}">
        <p14:creationId xmlns:p14="http://schemas.microsoft.com/office/powerpoint/2010/main" val="1678149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178</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178</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178</a:t>
            </a:fld>
            <a:endParaRPr lang="en-US" sz="1200"/>
          </a:p>
        </p:txBody>
      </p:sp>
    </p:spTree>
    <p:extLst>
      <p:ext uri="{BB962C8B-B14F-4D97-AF65-F5344CB8AC3E}">
        <p14:creationId xmlns:p14="http://schemas.microsoft.com/office/powerpoint/2010/main" val="32530123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179</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179</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179</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10884659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180</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180</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180</a:t>
            </a:fld>
            <a:endParaRPr lang="en-US" sz="1200">
              <a:latin typeface="Times New Roman" pitchFamily="18" charset="0"/>
            </a:endParaRPr>
          </a:p>
        </p:txBody>
      </p:sp>
    </p:spTree>
    <p:extLst>
      <p:ext uri="{BB962C8B-B14F-4D97-AF65-F5344CB8AC3E}">
        <p14:creationId xmlns:p14="http://schemas.microsoft.com/office/powerpoint/2010/main" val="21198486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181</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181</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181</a:t>
            </a:fld>
            <a:endParaRPr lang="en-US" sz="1200">
              <a:latin typeface="Times New Roman" pitchFamily="18" charset="0"/>
            </a:endParaRPr>
          </a:p>
        </p:txBody>
      </p:sp>
    </p:spTree>
    <p:extLst>
      <p:ext uri="{BB962C8B-B14F-4D97-AF65-F5344CB8AC3E}">
        <p14:creationId xmlns:p14="http://schemas.microsoft.com/office/powerpoint/2010/main" val="27993176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182</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182</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182</a:t>
            </a:fld>
            <a:endParaRPr lang="en-US" sz="1200">
              <a:latin typeface="Times New Roman" pitchFamily="18" charset="0"/>
            </a:endParaRPr>
          </a:p>
        </p:txBody>
      </p:sp>
    </p:spTree>
    <p:extLst>
      <p:ext uri="{BB962C8B-B14F-4D97-AF65-F5344CB8AC3E}">
        <p14:creationId xmlns:p14="http://schemas.microsoft.com/office/powerpoint/2010/main" val="20467113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183</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183</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183</a:t>
            </a:fld>
            <a:endParaRPr lang="en-US" sz="1200">
              <a:latin typeface="Times New Roman" pitchFamily="18" charset="0"/>
            </a:endParaRPr>
          </a:p>
        </p:txBody>
      </p:sp>
    </p:spTree>
    <p:extLst>
      <p:ext uri="{BB962C8B-B14F-4D97-AF65-F5344CB8AC3E}">
        <p14:creationId xmlns:p14="http://schemas.microsoft.com/office/powerpoint/2010/main" val="7959193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184</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184</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184</a:t>
            </a:fld>
            <a:endParaRPr lang="en-US" sz="1200">
              <a:latin typeface="Times New Roman" pitchFamily="18" charset="0"/>
            </a:endParaRPr>
          </a:p>
        </p:txBody>
      </p:sp>
    </p:spTree>
    <p:extLst>
      <p:ext uri="{BB962C8B-B14F-4D97-AF65-F5344CB8AC3E}">
        <p14:creationId xmlns:p14="http://schemas.microsoft.com/office/powerpoint/2010/main" val="25296958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186</a:t>
            </a:fld>
            <a:endParaRPr lang="en-US" sz="1200" smtClean="0"/>
          </a:p>
        </p:txBody>
      </p:sp>
    </p:spTree>
    <p:extLst>
      <p:ext uri="{BB962C8B-B14F-4D97-AF65-F5344CB8AC3E}">
        <p14:creationId xmlns:p14="http://schemas.microsoft.com/office/powerpoint/2010/main" val="4661217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D3866DA-BAB5-4897-A9F6-D29711E37B62}" type="slidenum">
              <a:rPr lang="en-US" smtClean="0">
                <a:latin typeface="Times New Roman" pitchFamily="18" charset="0"/>
              </a:rPr>
              <a:pPr/>
              <a:t>187</a:t>
            </a:fld>
            <a:endParaRPr lang="en-US" smtClean="0">
              <a:latin typeface="Times New Roman" pitchFamily="18" charset="0"/>
            </a:endParaRPr>
          </a:p>
        </p:txBody>
      </p:sp>
      <p:sp>
        <p:nvSpPr>
          <p:cNvPr id="1300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1E04BC2-0550-43A0-9098-5C035C9893AC}" type="slidenum">
              <a:rPr lang="en-US" sz="1200">
                <a:latin typeface="Times New Roman" pitchFamily="18" charset="0"/>
              </a:rPr>
              <a:pPr algn="r"/>
              <a:t>187</a:t>
            </a:fld>
            <a:endParaRPr lang="en-US" sz="1200">
              <a:latin typeface="Times New Roman" pitchFamily="18" charset="0"/>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00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00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4594644-0C4B-4C47-9AF9-11D549065412}" type="slidenum">
              <a:rPr lang="en-US" sz="1200">
                <a:latin typeface="Times New Roman" pitchFamily="18" charset="0"/>
              </a:rPr>
              <a:pPr algn="r"/>
              <a:t>187</a:t>
            </a:fld>
            <a:endParaRPr lang="en-US" sz="1200">
              <a:latin typeface="Times New Roman" pitchFamily="18" charset="0"/>
            </a:endParaRPr>
          </a:p>
        </p:txBody>
      </p:sp>
    </p:spTree>
    <p:extLst>
      <p:ext uri="{BB962C8B-B14F-4D97-AF65-F5344CB8AC3E}">
        <p14:creationId xmlns:p14="http://schemas.microsoft.com/office/powerpoint/2010/main" val="161516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25</a:t>
            </a:fld>
            <a:endParaRPr lang="en-US" smtClean="0"/>
          </a:p>
        </p:txBody>
      </p:sp>
    </p:spTree>
    <p:extLst>
      <p:ext uri="{BB962C8B-B14F-4D97-AF65-F5344CB8AC3E}">
        <p14:creationId xmlns:p14="http://schemas.microsoft.com/office/powerpoint/2010/main" val="35334991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188</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188</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188</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7250371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latin typeface="Times New Roman" pitchFamily="18" charset="0"/>
              </a:rPr>
              <a:pPr eaLnBrk="1" hangingPunct="1"/>
              <a:t>189</a:t>
            </a:fld>
            <a:endParaRPr lang="en-US" smtClean="0">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latin typeface="Times New Roman" pitchFamily="18" charset="0"/>
              </a:rPr>
              <a:pPr algn="r" eaLnBrk="1" hangingPunct="1"/>
              <a:t>189</a:t>
            </a:fld>
            <a:endParaRPr lang="en-US" sz="1200">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latin typeface="Times New Roman" pitchFamily="18" charset="0"/>
              </a:rPr>
              <a:pPr algn="r" eaLnBrk="1" hangingPunct="1"/>
              <a:t>189</a:t>
            </a:fld>
            <a:endParaRPr lang="en-US" sz="1200">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5234114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latin typeface="Times New Roman" pitchFamily="18" charset="0"/>
              </a:rPr>
              <a:pPr eaLnBrk="1" hangingPunct="1"/>
              <a:t>190</a:t>
            </a:fld>
            <a:endParaRPr lang="en-US" smtClean="0">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latin typeface="Times New Roman" pitchFamily="18" charset="0"/>
              </a:rPr>
              <a:pPr algn="r" eaLnBrk="1" hangingPunct="1"/>
              <a:t>190</a:t>
            </a:fld>
            <a:endParaRPr lang="en-US" sz="1200">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latin typeface="Times New Roman" pitchFamily="18" charset="0"/>
              </a:rPr>
              <a:pPr algn="r" eaLnBrk="1" hangingPunct="1"/>
              <a:t>190</a:t>
            </a:fld>
            <a:endParaRPr lang="en-US" sz="1200">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0242853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191</a:t>
            </a:fld>
            <a:endParaRPr lang="en-US" smtClean="0">
              <a:latin typeface="Times New Roman" pitchFamily="18" charset="0"/>
            </a:endParaRPr>
          </a:p>
        </p:txBody>
      </p:sp>
    </p:spTree>
    <p:extLst>
      <p:ext uri="{BB962C8B-B14F-4D97-AF65-F5344CB8AC3E}">
        <p14:creationId xmlns:p14="http://schemas.microsoft.com/office/powerpoint/2010/main" val="2710039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192</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192</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192</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4323554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193</a:t>
            </a:fld>
            <a:endParaRPr lang="en-US">
              <a:latin typeface="Times New Roman" panose="02020603050405020304" pitchFamily="18" charset="0"/>
            </a:endParaRPr>
          </a:p>
        </p:txBody>
      </p:sp>
    </p:spTree>
    <p:extLst>
      <p:ext uri="{BB962C8B-B14F-4D97-AF65-F5344CB8AC3E}">
        <p14:creationId xmlns:p14="http://schemas.microsoft.com/office/powerpoint/2010/main" val="9772206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194</a:t>
            </a:fld>
            <a:endParaRPr lang="en-US" sz="1200" smtClean="0"/>
          </a:p>
        </p:txBody>
      </p:sp>
    </p:spTree>
    <p:extLst>
      <p:ext uri="{BB962C8B-B14F-4D97-AF65-F5344CB8AC3E}">
        <p14:creationId xmlns:p14="http://schemas.microsoft.com/office/powerpoint/2010/main" val="12813782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22188BA-B75B-4C2D-910A-FD6A53211AC4}" type="slidenum">
              <a:rPr lang="en-US" sz="1300"/>
              <a:pPr eaLnBrk="1" hangingPunct="1"/>
              <a:t>195</a:t>
            </a:fld>
            <a:endParaRPr lang="en-US" sz="1300"/>
          </a:p>
        </p:txBody>
      </p:sp>
    </p:spTree>
    <p:extLst>
      <p:ext uri="{BB962C8B-B14F-4D97-AF65-F5344CB8AC3E}">
        <p14:creationId xmlns:p14="http://schemas.microsoft.com/office/powerpoint/2010/main" val="25139112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196</a:t>
            </a:fld>
            <a:endParaRPr lang="en-US" sz="1300"/>
          </a:p>
        </p:txBody>
      </p:sp>
    </p:spTree>
    <p:extLst>
      <p:ext uri="{BB962C8B-B14F-4D97-AF65-F5344CB8AC3E}">
        <p14:creationId xmlns:p14="http://schemas.microsoft.com/office/powerpoint/2010/main" val="226389956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198</a:t>
            </a:fld>
            <a:endParaRPr lang="en-US" sz="1200" smtClean="0"/>
          </a:p>
        </p:txBody>
      </p:sp>
    </p:spTree>
    <p:extLst>
      <p:ext uri="{BB962C8B-B14F-4D97-AF65-F5344CB8AC3E}">
        <p14:creationId xmlns:p14="http://schemas.microsoft.com/office/powerpoint/2010/main" val="281253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26</a:t>
            </a:fld>
            <a:endParaRPr lang="en-US" smtClean="0"/>
          </a:p>
        </p:txBody>
      </p:sp>
    </p:spTree>
    <p:extLst>
      <p:ext uri="{BB962C8B-B14F-4D97-AF65-F5344CB8AC3E}">
        <p14:creationId xmlns:p14="http://schemas.microsoft.com/office/powerpoint/2010/main" val="31342074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2C9AE4-9F78-42B1-B938-767808814B1F}" type="slidenum">
              <a:rPr lang="en-US" sz="1200" smtClean="0"/>
              <a:pPr eaLnBrk="1" hangingPunct="1"/>
              <a:t>221</a:t>
            </a:fld>
            <a:endParaRPr lang="en-US" sz="1200" smtClean="0"/>
          </a:p>
        </p:txBody>
      </p:sp>
    </p:spTree>
    <p:extLst>
      <p:ext uri="{BB962C8B-B14F-4D97-AF65-F5344CB8AC3E}">
        <p14:creationId xmlns:p14="http://schemas.microsoft.com/office/powerpoint/2010/main" val="8774965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223</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27</a:t>
            </a:fld>
            <a:endParaRPr lang="en-US" smtClean="0"/>
          </a:p>
        </p:txBody>
      </p:sp>
    </p:spTree>
    <p:extLst>
      <p:ext uri="{BB962C8B-B14F-4D97-AF65-F5344CB8AC3E}">
        <p14:creationId xmlns:p14="http://schemas.microsoft.com/office/powerpoint/2010/main" val="354250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113799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268545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33</a:t>
            </a:fld>
            <a:endParaRPr lang="en-US" sz="1200" smtClean="0"/>
          </a:p>
        </p:txBody>
      </p:sp>
    </p:spTree>
    <p:extLst>
      <p:ext uri="{BB962C8B-B14F-4D97-AF65-F5344CB8AC3E}">
        <p14:creationId xmlns:p14="http://schemas.microsoft.com/office/powerpoint/2010/main" val="260774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25522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35</a:t>
            </a:fld>
            <a:endParaRPr lang="en-US" sz="1200" smtClean="0"/>
          </a:p>
        </p:txBody>
      </p:sp>
    </p:spTree>
    <p:extLst>
      <p:ext uri="{BB962C8B-B14F-4D97-AF65-F5344CB8AC3E}">
        <p14:creationId xmlns:p14="http://schemas.microsoft.com/office/powerpoint/2010/main" val="1009259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36</a:t>
            </a:fld>
            <a:endParaRPr lang="en-US" smtClean="0">
              <a:latin typeface="Times New Roman" pitchFamily="18" charset="0"/>
            </a:endParaRPr>
          </a:p>
        </p:txBody>
      </p:sp>
    </p:spTree>
    <p:extLst>
      <p:ext uri="{BB962C8B-B14F-4D97-AF65-F5344CB8AC3E}">
        <p14:creationId xmlns:p14="http://schemas.microsoft.com/office/powerpoint/2010/main" val="123936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pPr>
                <a:defRPr/>
              </a:pPr>
              <a:t>38</a:t>
            </a:fld>
            <a:endParaRPr lang="en-US" smtClean="0"/>
          </a:p>
        </p:txBody>
      </p:sp>
    </p:spTree>
    <p:extLst>
      <p:ext uri="{BB962C8B-B14F-4D97-AF65-F5344CB8AC3E}">
        <p14:creationId xmlns:p14="http://schemas.microsoft.com/office/powerpoint/2010/main" val="1911804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39</a:t>
            </a:fld>
            <a:endParaRPr lang="en-US" smtClean="0"/>
          </a:p>
        </p:txBody>
      </p:sp>
    </p:spTree>
    <p:extLst>
      <p:ext uri="{BB962C8B-B14F-4D97-AF65-F5344CB8AC3E}">
        <p14:creationId xmlns:p14="http://schemas.microsoft.com/office/powerpoint/2010/main" val="91447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41</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55336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42</a:t>
            </a:fld>
            <a:endParaRPr lang="en-US" sz="1200" smtClean="0"/>
          </a:p>
        </p:txBody>
      </p:sp>
    </p:spTree>
    <p:extLst>
      <p:ext uri="{BB962C8B-B14F-4D97-AF65-F5344CB8AC3E}">
        <p14:creationId xmlns:p14="http://schemas.microsoft.com/office/powerpoint/2010/main" val="212570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46</a:t>
            </a:fld>
            <a:endParaRPr lang="en-US" smtClean="0"/>
          </a:p>
        </p:txBody>
      </p:sp>
    </p:spTree>
    <p:extLst>
      <p:ext uri="{BB962C8B-B14F-4D97-AF65-F5344CB8AC3E}">
        <p14:creationId xmlns:p14="http://schemas.microsoft.com/office/powerpoint/2010/main" val="376949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69132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49</a:t>
            </a:fld>
            <a:endParaRPr lang="en-US" sz="1400"/>
          </a:p>
        </p:txBody>
      </p:sp>
    </p:spTree>
    <p:extLst>
      <p:ext uri="{BB962C8B-B14F-4D97-AF65-F5344CB8AC3E}">
        <p14:creationId xmlns:p14="http://schemas.microsoft.com/office/powerpoint/2010/main" val="31359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52</a:t>
            </a:fld>
            <a:endParaRPr lang="en-US" smtClean="0"/>
          </a:p>
        </p:txBody>
      </p:sp>
    </p:spTree>
    <p:extLst>
      <p:ext uri="{BB962C8B-B14F-4D97-AF65-F5344CB8AC3E}">
        <p14:creationId xmlns:p14="http://schemas.microsoft.com/office/powerpoint/2010/main" val="171992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8</a:t>
            </a:fld>
            <a:endParaRPr lang="en-US" sz="1200" smtClean="0"/>
          </a:p>
        </p:txBody>
      </p:sp>
    </p:spTree>
    <p:extLst>
      <p:ext uri="{BB962C8B-B14F-4D97-AF65-F5344CB8AC3E}">
        <p14:creationId xmlns:p14="http://schemas.microsoft.com/office/powerpoint/2010/main" val="2741524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55</a:t>
            </a:fld>
            <a:endParaRPr lang="en-US" sz="1200" smtClean="0"/>
          </a:p>
        </p:txBody>
      </p:sp>
    </p:spTree>
    <p:extLst>
      <p:ext uri="{BB962C8B-B14F-4D97-AF65-F5344CB8AC3E}">
        <p14:creationId xmlns:p14="http://schemas.microsoft.com/office/powerpoint/2010/main" val="384302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56</a:t>
            </a:fld>
            <a:endParaRPr lang="en-US" sz="1200" smtClean="0"/>
          </a:p>
        </p:txBody>
      </p:sp>
    </p:spTree>
    <p:extLst>
      <p:ext uri="{BB962C8B-B14F-4D97-AF65-F5344CB8AC3E}">
        <p14:creationId xmlns:p14="http://schemas.microsoft.com/office/powerpoint/2010/main" val="190286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57</a:t>
            </a:fld>
            <a:endParaRPr lang="en-US" sz="1200" smtClean="0"/>
          </a:p>
        </p:txBody>
      </p:sp>
    </p:spTree>
    <p:extLst>
      <p:ext uri="{BB962C8B-B14F-4D97-AF65-F5344CB8AC3E}">
        <p14:creationId xmlns:p14="http://schemas.microsoft.com/office/powerpoint/2010/main" val="1964092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58</a:t>
            </a:fld>
            <a:endParaRPr lang="en-US" sz="1200" smtClean="0"/>
          </a:p>
        </p:txBody>
      </p:sp>
    </p:spTree>
    <p:extLst>
      <p:ext uri="{BB962C8B-B14F-4D97-AF65-F5344CB8AC3E}">
        <p14:creationId xmlns:p14="http://schemas.microsoft.com/office/powerpoint/2010/main" val="328310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59</a:t>
            </a:fld>
            <a:endParaRPr lang="en-US" sz="1200" smtClean="0"/>
          </a:p>
        </p:txBody>
      </p:sp>
    </p:spTree>
    <p:extLst>
      <p:ext uri="{BB962C8B-B14F-4D97-AF65-F5344CB8AC3E}">
        <p14:creationId xmlns:p14="http://schemas.microsoft.com/office/powerpoint/2010/main" val="2840328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60</a:t>
            </a:fld>
            <a:endParaRPr lang="en-US" sz="1200" smtClean="0">
              <a:solidFill>
                <a:srgbClr val="000000"/>
              </a:solidFill>
            </a:endParaRPr>
          </a:p>
        </p:txBody>
      </p:sp>
    </p:spTree>
    <p:extLst>
      <p:ext uri="{BB962C8B-B14F-4D97-AF65-F5344CB8AC3E}">
        <p14:creationId xmlns:p14="http://schemas.microsoft.com/office/powerpoint/2010/main" val="464000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61</a:t>
            </a:fld>
            <a:endParaRPr lang="en-US" sz="1200" smtClean="0"/>
          </a:p>
        </p:txBody>
      </p:sp>
    </p:spTree>
    <p:extLst>
      <p:ext uri="{BB962C8B-B14F-4D97-AF65-F5344CB8AC3E}">
        <p14:creationId xmlns:p14="http://schemas.microsoft.com/office/powerpoint/2010/main" val="3669029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62</a:t>
            </a:fld>
            <a:endParaRPr lang="en-US" sz="1200" smtClean="0"/>
          </a:p>
        </p:txBody>
      </p:sp>
    </p:spTree>
    <p:extLst>
      <p:ext uri="{BB962C8B-B14F-4D97-AF65-F5344CB8AC3E}">
        <p14:creationId xmlns:p14="http://schemas.microsoft.com/office/powerpoint/2010/main" val="807369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66</a:t>
            </a:fld>
            <a:endParaRPr lang="en-US" smtClean="0">
              <a:latin typeface="Times New Roman" pitchFamily="18" charset="0"/>
            </a:endParaRPr>
          </a:p>
        </p:txBody>
      </p:sp>
    </p:spTree>
    <p:extLst>
      <p:ext uri="{BB962C8B-B14F-4D97-AF65-F5344CB8AC3E}">
        <p14:creationId xmlns:p14="http://schemas.microsoft.com/office/powerpoint/2010/main" val="263402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73</a:t>
            </a:fld>
            <a:endParaRPr lang="en-US" sz="1200" smtClean="0"/>
          </a:p>
        </p:txBody>
      </p:sp>
    </p:spTree>
    <p:extLst>
      <p:ext uri="{BB962C8B-B14F-4D97-AF65-F5344CB8AC3E}">
        <p14:creationId xmlns:p14="http://schemas.microsoft.com/office/powerpoint/2010/main" val="261658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10</a:t>
            </a:fld>
            <a:endParaRPr lang="en-US" sz="1200" smtClean="0"/>
          </a:p>
        </p:txBody>
      </p:sp>
    </p:spTree>
    <p:extLst>
      <p:ext uri="{BB962C8B-B14F-4D97-AF65-F5344CB8AC3E}">
        <p14:creationId xmlns:p14="http://schemas.microsoft.com/office/powerpoint/2010/main" val="220650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74</a:t>
            </a:fld>
            <a:endParaRPr lang="en-US" smtClean="0">
              <a:latin typeface="Times New Roman" pitchFamily="18" charset="0"/>
            </a:endParaRPr>
          </a:p>
        </p:txBody>
      </p:sp>
    </p:spTree>
    <p:extLst>
      <p:ext uri="{BB962C8B-B14F-4D97-AF65-F5344CB8AC3E}">
        <p14:creationId xmlns:p14="http://schemas.microsoft.com/office/powerpoint/2010/main" val="4233283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75</a:t>
            </a:fld>
            <a:endParaRPr lang="en-US" smtClean="0"/>
          </a:p>
        </p:txBody>
      </p:sp>
    </p:spTree>
    <p:extLst>
      <p:ext uri="{BB962C8B-B14F-4D97-AF65-F5344CB8AC3E}">
        <p14:creationId xmlns:p14="http://schemas.microsoft.com/office/powerpoint/2010/main" val="1713183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76</a:t>
            </a:fld>
            <a:endParaRPr lang="en-US" sz="1200" smtClean="0"/>
          </a:p>
        </p:txBody>
      </p:sp>
    </p:spTree>
    <p:extLst>
      <p:ext uri="{BB962C8B-B14F-4D97-AF65-F5344CB8AC3E}">
        <p14:creationId xmlns:p14="http://schemas.microsoft.com/office/powerpoint/2010/main" val="1828957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79</a:t>
            </a:fld>
            <a:endParaRPr lang="en-US" sz="1200" smtClean="0"/>
          </a:p>
        </p:txBody>
      </p:sp>
    </p:spTree>
    <p:extLst>
      <p:ext uri="{BB962C8B-B14F-4D97-AF65-F5344CB8AC3E}">
        <p14:creationId xmlns:p14="http://schemas.microsoft.com/office/powerpoint/2010/main" val="3198969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80</a:t>
            </a:fld>
            <a:endParaRPr lang="en-US" sz="1200" smtClean="0"/>
          </a:p>
        </p:txBody>
      </p:sp>
    </p:spTree>
    <p:extLst>
      <p:ext uri="{BB962C8B-B14F-4D97-AF65-F5344CB8AC3E}">
        <p14:creationId xmlns:p14="http://schemas.microsoft.com/office/powerpoint/2010/main" val="3586669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81</a:t>
            </a:fld>
            <a:endParaRPr lang="en-US" sz="1200" smtClean="0"/>
          </a:p>
        </p:txBody>
      </p:sp>
    </p:spTree>
    <p:extLst>
      <p:ext uri="{BB962C8B-B14F-4D97-AF65-F5344CB8AC3E}">
        <p14:creationId xmlns:p14="http://schemas.microsoft.com/office/powerpoint/2010/main" val="1144542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842575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1730720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284869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solidFill>
                  <a:srgbClr val="000000"/>
                </a:solidFill>
              </a:rPr>
              <a:pPr eaLnBrk="1" hangingPunct="1"/>
              <a:t>86</a:t>
            </a:fld>
            <a:endParaRPr lang="en-US" sz="1200" smtClean="0">
              <a:solidFill>
                <a:srgbClr val="000000"/>
              </a:solidFill>
            </a:endParaRPr>
          </a:p>
        </p:txBody>
      </p:sp>
    </p:spTree>
    <p:extLst>
      <p:ext uri="{BB962C8B-B14F-4D97-AF65-F5344CB8AC3E}">
        <p14:creationId xmlns:p14="http://schemas.microsoft.com/office/powerpoint/2010/main" val="200694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12</a:t>
            </a:fld>
            <a:endParaRPr lang="en-US" sz="1200" smtClean="0"/>
          </a:p>
        </p:txBody>
      </p:sp>
    </p:spTree>
    <p:extLst>
      <p:ext uri="{BB962C8B-B14F-4D97-AF65-F5344CB8AC3E}">
        <p14:creationId xmlns:p14="http://schemas.microsoft.com/office/powerpoint/2010/main" val="3502384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517318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88</a:t>
            </a:fld>
            <a:endParaRPr lang="en-US" sz="1300">
              <a:solidFill>
                <a:srgbClr val="000000"/>
              </a:solidFill>
            </a:endParaRPr>
          </a:p>
        </p:txBody>
      </p:sp>
    </p:spTree>
    <p:extLst>
      <p:ext uri="{BB962C8B-B14F-4D97-AF65-F5344CB8AC3E}">
        <p14:creationId xmlns:p14="http://schemas.microsoft.com/office/powerpoint/2010/main" val="2855867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solidFill>
                  <a:srgbClr val="000000"/>
                </a:solidFill>
                <a:latin typeface="Times New Roman" pitchFamily="18" charset="0"/>
              </a:rPr>
              <a:pPr eaLnBrk="1" hangingPunct="1">
                <a:defRPr/>
              </a:pPr>
              <a:t>89</a:t>
            </a:fld>
            <a:endParaRPr lang="en-US" sz="1300">
              <a:solidFill>
                <a:srgbClr val="000000"/>
              </a:solidFill>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176744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solidFill>
                  <a:srgbClr val="000000"/>
                </a:solidFill>
              </a:rPr>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solidFill>
                  <a:srgbClr val="000000"/>
                </a:solidFill>
              </a:rPr>
              <a:pPr>
                <a:defRPr/>
              </a:pPr>
              <a:t>90</a:t>
            </a:fld>
            <a:endParaRPr lang="en-US" smtClean="0">
              <a:solidFill>
                <a:srgbClr val="000000"/>
              </a:solidFill>
            </a:endParaRPr>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685569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solidFill>
                  <a:srgbClr val="000000"/>
                </a:solidFill>
                <a:latin typeface="Times New Roman" pitchFamily="18" charset="0"/>
              </a:rPr>
              <a:pPr/>
              <a:t>91</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1725085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92</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8695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4926954F-11A9-4A94-88C4-12F811FE3195}" type="slidenum">
              <a:rPr lang="en-US" sz="1300">
                <a:solidFill>
                  <a:srgbClr val="000000"/>
                </a:solidFill>
              </a:rPr>
              <a:pPr eaLnBrk="1" hangingPunct="1">
                <a:defRPr/>
              </a:pPr>
              <a:t>93</a:t>
            </a:fld>
            <a:endParaRPr lang="en-US" sz="1300">
              <a:solidFill>
                <a:srgbClr val="000000"/>
              </a:solidFill>
            </a:endParaRPr>
          </a:p>
        </p:txBody>
      </p:sp>
    </p:spTree>
    <p:extLst>
      <p:ext uri="{BB962C8B-B14F-4D97-AF65-F5344CB8AC3E}">
        <p14:creationId xmlns:p14="http://schemas.microsoft.com/office/powerpoint/2010/main" val="2295065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94</a:t>
            </a:fld>
            <a:endParaRPr lang="en-US" sz="1300">
              <a:solidFill>
                <a:srgbClr val="000000"/>
              </a:solidFill>
            </a:endParaRPr>
          </a:p>
        </p:txBody>
      </p:sp>
    </p:spTree>
    <p:extLst>
      <p:ext uri="{BB962C8B-B14F-4D97-AF65-F5344CB8AC3E}">
        <p14:creationId xmlns:p14="http://schemas.microsoft.com/office/powerpoint/2010/main" val="3090836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95</a:t>
            </a:fld>
            <a:endParaRPr lang="en-US" sz="1200" smtClean="0"/>
          </a:p>
        </p:txBody>
      </p:sp>
    </p:spTree>
    <p:extLst>
      <p:ext uri="{BB962C8B-B14F-4D97-AF65-F5344CB8AC3E}">
        <p14:creationId xmlns:p14="http://schemas.microsoft.com/office/powerpoint/2010/main" val="1917393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96</a:t>
            </a:fld>
            <a:endParaRPr lang="en-US" sz="1200" smtClean="0"/>
          </a:p>
        </p:txBody>
      </p:sp>
    </p:spTree>
    <p:extLst>
      <p:ext uri="{BB962C8B-B14F-4D97-AF65-F5344CB8AC3E}">
        <p14:creationId xmlns:p14="http://schemas.microsoft.com/office/powerpoint/2010/main" val="189918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1031377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97</a:t>
            </a:fld>
            <a:endParaRPr lang="en-US" sz="1200" smtClean="0"/>
          </a:p>
        </p:txBody>
      </p:sp>
    </p:spTree>
    <p:extLst>
      <p:ext uri="{BB962C8B-B14F-4D97-AF65-F5344CB8AC3E}">
        <p14:creationId xmlns:p14="http://schemas.microsoft.com/office/powerpoint/2010/main" val="301482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98</a:t>
            </a:fld>
            <a:endParaRPr lang="en-US" sz="1200" smtClean="0"/>
          </a:p>
        </p:txBody>
      </p:sp>
    </p:spTree>
    <p:extLst>
      <p:ext uri="{BB962C8B-B14F-4D97-AF65-F5344CB8AC3E}">
        <p14:creationId xmlns:p14="http://schemas.microsoft.com/office/powerpoint/2010/main" val="1389584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99</a:t>
            </a:fld>
            <a:endParaRPr lang="en-US" sz="1200" smtClean="0"/>
          </a:p>
        </p:txBody>
      </p:sp>
    </p:spTree>
    <p:extLst>
      <p:ext uri="{BB962C8B-B14F-4D97-AF65-F5344CB8AC3E}">
        <p14:creationId xmlns:p14="http://schemas.microsoft.com/office/powerpoint/2010/main" val="721642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100</a:t>
            </a:fld>
            <a:endParaRPr lang="en-US" sz="1200" smtClean="0"/>
          </a:p>
        </p:txBody>
      </p:sp>
    </p:spTree>
    <p:extLst>
      <p:ext uri="{BB962C8B-B14F-4D97-AF65-F5344CB8AC3E}">
        <p14:creationId xmlns:p14="http://schemas.microsoft.com/office/powerpoint/2010/main" val="34799936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101</a:t>
            </a:fld>
            <a:endParaRPr lang="en-US" sz="1200" smtClean="0"/>
          </a:p>
        </p:txBody>
      </p:sp>
    </p:spTree>
    <p:extLst>
      <p:ext uri="{BB962C8B-B14F-4D97-AF65-F5344CB8AC3E}">
        <p14:creationId xmlns:p14="http://schemas.microsoft.com/office/powerpoint/2010/main" val="4121855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102</a:t>
            </a:fld>
            <a:endParaRPr lang="en-US" sz="1300"/>
          </a:p>
        </p:txBody>
      </p:sp>
    </p:spTree>
    <p:extLst>
      <p:ext uri="{BB962C8B-B14F-4D97-AF65-F5344CB8AC3E}">
        <p14:creationId xmlns:p14="http://schemas.microsoft.com/office/powerpoint/2010/main" val="937320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103</a:t>
            </a:fld>
            <a:endParaRPr lang="en-US" sz="1300"/>
          </a:p>
        </p:txBody>
      </p:sp>
    </p:spTree>
    <p:extLst>
      <p:ext uri="{BB962C8B-B14F-4D97-AF65-F5344CB8AC3E}">
        <p14:creationId xmlns:p14="http://schemas.microsoft.com/office/powerpoint/2010/main" val="27160741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104</a:t>
            </a:fld>
            <a:endParaRPr lang="en-US" sz="1300"/>
          </a:p>
        </p:txBody>
      </p:sp>
    </p:spTree>
    <p:extLst>
      <p:ext uri="{BB962C8B-B14F-4D97-AF65-F5344CB8AC3E}">
        <p14:creationId xmlns:p14="http://schemas.microsoft.com/office/powerpoint/2010/main" val="22849393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105</a:t>
            </a:fld>
            <a:endParaRPr lang="en-US" sz="1300"/>
          </a:p>
        </p:txBody>
      </p:sp>
    </p:spTree>
    <p:extLst>
      <p:ext uri="{BB962C8B-B14F-4D97-AF65-F5344CB8AC3E}">
        <p14:creationId xmlns:p14="http://schemas.microsoft.com/office/powerpoint/2010/main" val="3924375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4FD18A8D-4CB8-4216-8806-4EFCBDE2DB7F}" type="slidenum">
              <a:rPr lang="en-US" sz="1300"/>
              <a:pPr eaLnBrk="1" hangingPunct="1"/>
              <a:t>107</a:t>
            </a:fld>
            <a:endParaRPr lang="en-US" sz="1300"/>
          </a:p>
        </p:txBody>
      </p:sp>
    </p:spTree>
    <p:extLst>
      <p:ext uri="{BB962C8B-B14F-4D97-AF65-F5344CB8AC3E}">
        <p14:creationId xmlns:p14="http://schemas.microsoft.com/office/powerpoint/2010/main" val="44956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17</a:t>
            </a:fld>
            <a:endParaRPr lang="en-US" smtClean="0">
              <a:latin typeface="Times New Roman" pitchFamily="18" charset="0"/>
            </a:endParaRPr>
          </a:p>
        </p:txBody>
      </p:sp>
    </p:spTree>
    <p:extLst>
      <p:ext uri="{BB962C8B-B14F-4D97-AF65-F5344CB8AC3E}">
        <p14:creationId xmlns:p14="http://schemas.microsoft.com/office/powerpoint/2010/main" val="4186395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108</a:t>
            </a:fld>
            <a:endParaRPr lang="en-US" sz="1300"/>
          </a:p>
        </p:txBody>
      </p:sp>
    </p:spTree>
    <p:extLst>
      <p:ext uri="{BB962C8B-B14F-4D97-AF65-F5344CB8AC3E}">
        <p14:creationId xmlns:p14="http://schemas.microsoft.com/office/powerpoint/2010/main" val="114767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110</a:t>
            </a:fld>
            <a:endParaRPr lang="en-US" sz="1300"/>
          </a:p>
        </p:txBody>
      </p:sp>
    </p:spTree>
    <p:extLst>
      <p:ext uri="{BB962C8B-B14F-4D97-AF65-F5344CB8AC3E}">
        <p14:creationId xmlns:p14="http://schemas.microsoft.com/office/powerpoint/2010/main" val="566189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111</a:t>
            </a:fld>
            <a:endParaRPr lang="en-US" sz="1300"/>
          </a:p>
        </p:txBody>
      </p:sp>
    </p:spTree>
    <p:extLst>
      <p:ext uri="{BB962C8B-B14F-4D97-AF65-F5344CB8AC3E}">
        <p14:creationId xmlns:p14="http://schemas.microsoft.com/office/powerpoint/2010/main" val="1638437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112</a:t>
            </a:fld>
            <a:endParaRPr lang="en-US" sz="1300"/>
          </a:p>
        </p:txBody>
      </p:sp>
    </p:spTree>
    <p:extLst>
      <p:ext uri="{BB962C8B-B14F-4D97-AF65-F5344CB8AC3E}">
        <p14:creationId xmlns:p14="http://schemas.microsoft.com/office/powerpoint/2010/main" val="4167701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113</a:t>
            </a:fld>
            <a:endParaRPr lang="en-US" sz="1300"/>
          </a:p>
        </p:txBody>
      </p:sp>
    </p:spTree>
    <p:extLst>
      <p:ext uri="{BB962C8B-B14F-4D97-AF65-F5344CB8AC3E}">
        <p14:creationId xmlns:p14="http://schemas.microsoft.com/office/powerpoint/2010/main" val="2705801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114</a:t>
            </a:fld>
            <a:endParaRPr lang="en-US" sz="1300"/>
          </a:p>
        </p:txBody>
      </p:sp>
    </p:spTree>
    <p:extLst>
      <p:ext uri="{BB962C8B-B14F-4D97-AF65-F5344CB8AC3E}">
        <p14:creationId xmlns:p14="http://schemas.microsoft.com/office/powerpoint/2010/main" val="3886139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115</a:t>
            </a:fld>
            <a:endParaRPr lang="en-US" sz="1300"/>
          </a:p>
        </p:txBody>
      </p:sp>
    </p:spTree>
    <p:extLst>
      <p:ext uri="{BB962C8B-B14F-4D97-AF65-F5344CB8AC3E}">
        <p14:creationId xmlns:p14="http://schemas.microsoft.com/office/powerpoint/2010/main" val="32223270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116</a:t>
            </a:fld>
            <a:endParaRPr lang="en-US" sz="1300"/>
          </a:p>
        </p:txBody>
      </p:sp>
    </p:spTree>
    <p:extLst>
      <p:ext uri="{BB962C8B-B14F-4D97-AF65-F5344CB8AC3E}">
        <p14:creationId xmlns:p14="http://schemas.microsoft.com/office/powerpoint/2010/main" val="20299517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117</a:t>
            </a:fld>
            <a:endParaRPr lang="en-US" sz="1300"/>
          </a:p>
        </p:txBody>
      </p:sp>
    </p:spTree>
    <p:extLst>
      <p:ext uri="{BB962C8B-B14F-4D97-AF65-F5344CB8AC3E}">
        <p14:creationId xmlns:p14="http://schemas.microsoft.com/office/powerpoint/2010/main" val="32636708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118</a:t>
            </a:fld>
            <a:endParaRPr lang="en-US" sz="1300"/>
          </a:p>
        </p:txBody>
      </p:sp>
    </p:spTree>
    <p:extLst>
      <p:ext uri="{BB962C8B-B14F-4D97-AF65-F5344CB8AC3E}">
        <p14:creationId xmlns:p14="http://schemas.microsoft.com/office/powerpoint/2010/main" val="2955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241491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119</a:t>
            </a:fld>
            <a:endParaRPr lang="en-US" sz="1300"/>
          </a:p>
        </p:txBody>
      </p:sp>
    </p:spTree>
    <p:extLst>
      <p:ext uri="{BB962C8B-B14F-4D97-AF65-F5344CB8AC3E}">
        <p14:creationId xmlns:p14="http://schemas.microsoft.com/office/powerpoint/2010/main" val="4184924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120</a:t>
            </a:fld>
            <a:endParaRPr lang="en-US" sz="1300"/>
          </a:p>
        </p:txBody>
      </p:sp>
    </p:spTree>
    <p:extLst>
      <p:ext uri="{BB962C8B-B14F-4D97-AF65-F5344CB8AC3E}">
        <p14:creationId xmlns:p14="http://schemas.microsoft.com/office/powerpoint/2010/main" val="2997880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121</a:t>
            </a:fld>
            <a:endParaRPr lang="en-US" sz="1300"/>
          </a:p>
        </p:txBody>
      </p:sp>
    </p:spTree>
    <p:extLst>
      <p:ext uri="{BB962C8B-B14F-4D97-AF65-F5344CB8AC3E}">
        <p14:creationId xmlns:p14="http://schemas.microsoft.com/office/powerpoint/2010/main" val="20788677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122</a:t>
            </a:fld>
            <a:endParaRPr lang="en-US" sz="1300"/>
          </a:p>
        </p:txBody>
      </p:sp>
    </p:spTree>
    <p:extLst>
      <p:ext uri="{BB962C8B-B14F-4D97-AF65-F5344CB8AC3E}">
        <p14:creationId xmlns:p14="http://schemas.microsoft.com/office/powerpoint/2010/main" val="28687370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123</a:t>
            </a:fld>
            <a:endParaRPr lang="en-US" sz="1300"/>
          </a:p>
        </p:txBody>
      </p:sp>
    </p:spTree>
    <p:extLst>
      <p:ext uri="{BB962C8B-B14F-4D97-AF65-F5344CB8AC3E}">
        <p14:creationId xmlns:p14="http://schemas.microsoft.com/office/powerpoint/2010/main" val="37511715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124</a:t>
            </a:fld>
            <a:endParaRPr lang="en-US" sz="1300"/>
          </a:p>
        </p:txBody>
      </p:sp>
    </p:spTree>
    <p:extLst>
      <p:ext uri="{BB962C8B-B14F-4D97-AF65-F5344CB8AC3E}">
        <p14:creationId xmlns:p14="http://schemas.microsoft.com/office/powerpoint/2010/main" val="2817442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125</a:t>
            </a:fld>
            <a:endParaRPr lang="en-US" sz="1300"/>
          </a:p>
        </p:txBody>
      </p:sp>
    </p:spTree>
    <p:extLst>
      <p:ext uri="{BB962C8B-B14F-4D97-AF65-F5344CB8AC3E}">
        <p14:creationId xmlns:p14="http://schemas.microsoft.com/office/powerpoint/2010/main" val="2946992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126</a:t>
            </a:fld>
            <a:endParaRPr lang="en-US" sz="1300"/>
          </a:p>
        </p:txBody>
      </p:sp>
    </p:spTree>
    <p:extLst>
      <p:ext uri="{BB962C8B-B14F-4D97-AF65-F5344CB8AC3E}">
        <p14:creationId xmlns:p14="http://schemas.microsoft.com/office/powerpoint/2010/main" val="8650836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127</a:t>
            </a:fld>
            <a:endParaRPr lang="en-US" sz="1300"/>
          </a:p>
        </p:txBody>
      </p:sp>
    </p:spTree>
    <p:extLst>
      <p:ext uri="{BB962C8B-B14F-4D97-AF65-F5344CB8AC3E}">
        <p14:creationId xmlns:p14="http://schemas.microsoft.com/office/powerpoint/2010/main" val="1496239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128</a:t>
            </a:fld>
            <a:endParaRPr lang="en-US" sz="1300"/>
          </a:p>
        </p:txBody>
      </p:sp>
    </p:spTree>
    <p:extLst>
      <p:ext uri="{BB962C8B-B14F-4D97-AF65-F5344CB8AC3E}">
        <p14:creationId xmlns:p14="http://schemas.microsoft.com/office/powerpoint/2010/main" val="1656158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1364619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129</a:t>
            </a:fld>
            <a:endParaRPr lang="en-US" sz="1300"/>
          </a:p>
        </p:txBody>
      </p:sp>
    </p:spTree>
    <p:extLst>
      <p:ext uri="{BB962C8B-B14F-4D97-AF65-F5344CB8AC3E}">
        <p14:creationId xmlns:p14="http://schemas.microsoft.com/office/powerpoint/2010/main" val="17476842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130</a:t>
            </a:fld>
            <a:endParaRPr lang="en-US" sz="1300"/>
          </a:p>
        </p:txBody>
      </p:sp>
    </p:spTree>
    <p:extLst>
      <p:ext uri="{BB962C8B-B14F-4D97-AF65-F5344CB8AC3E}">
        <p14:creationId xmlns:p14="http://schemas.microsoft.com/office/powerpoint/2010/main" val="11756831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131</a:t>
            </a:fld>
            <a:endParaRPr lang="en-US" sz="1300"/>
          </a:p>
        </p:txBody>
      </p:sp>
    </p:spTree>
    <p:extLst>
      <p:ext uri="{BB962C8B-B14F-4D97-AF65-F5344CB8AC3E}">
        <p14:creationId xmlns:p14="http://schemas.microsoft.com/office/powerpoint/2010/main" val="17662860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132</a:t>
            </a:fld>
            <a:endParaRPr lang="en-US" sz="1300"/>
          </a:p>
        </p:txBody>
      </p:sp>
    </p:spTree>
    <p:extLst>
      <p:ext uri="{BB962C8B-B14F-4D97-AF65-F5344CB8AC3E}">
        <p14:creationId xmlns:p14="http://schemas.microsoft.com/office/powerpoint/2010/main" val="24429750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133</a:t>
            </a:fld>
            <a:endParaRPr lang="en-US" sz="1300">
              <a:solidFill>
                <a:srgbClr val="000000"/>
              </a:solidFill>
            </a:endParaRPr>
          </a:p>
        </p:txBody>
      </p:sp>
    </p:spTree>
    <p:extLst>
      <p:ext uri="{BB962C8B-B14F-4D97-AF65-F5344CB8AC3E}">
        <p14:creationId xmlns:p14="http://schemas.microsoft.com/office/powerpoint/2010/main" val="34707099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11633659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135</a:t>
            </a:fld>
            <a:endParaRPr lang="en-US">
              <a:solidFill>
                <a:srgbClr val="000000"/>
              </a:solidFill>
            </a:endParaRPr>
          </a:p>
        </p:txBody>
      </p:sp>
    </p:spTree>
    <p:extLst>
      <p:ext uri="{BB962C8B-B14F-4D97-AF65-F5344CB8AC3E}">
        <p14:creationId xmlns:p14="http://schemas.microsoft.com/office/powerpoint/2010/main" val="27249906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136</a:t>
            </a:fld>
            <a:endParaRPr lang="en-US">
              <a:solidFill>
                <a:srgbClr val="000000"/>
              </a:solidFill>
            </a:endParaRPr>
          </a:p>
        </p:txBody>
      </p:sp>
    </p:spTree>
    <p:extLst>
      <p:ext uri="{BB962C8B-B14F-4D97-AF65-F5344CB8AC3E}">
        <p14:creationId xmlns:p14="http://schemas.microsoft.com/office/powerpoint/2010/main" val="12826612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137</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63375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138</a:t>
            </a:fld>
            <a:endParaRPr lang="en-US" sz="1300"/>
          </a:p>
        </p:txBody>
      </p:sp>
    </p:spTree>
    <p:extLst>
      <p:ext uri="{BB962C8B-B14F-4D97-AF65-F5344CB8AC3E}">
        <p14:creationId xmlns:p14="http://schemas.microsoft.com/office/powerpoint/2010/main" val="117177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1A9F4-99BF-43A5-9B54-281D62ACBF48}" type="slidenum">
              <a:rPr lang="en-US" smtClean="0"/>
              <a:pPr>
                <a:defRPr/>
              </a:pPr>
              <a:t>‹#›</a:t>
            </a:fld>
            <a:endParaRPr lang="en-US"/>
          </a:p>
        </p:txBody>
      </p:sp>
    </p:spTree>
    <p:extLst>
      <p:ext uri="{BB962C8B-B14F-4D97-AF65-F5344CB8AC3E}">
        <p14:creationId xmlns:p14="http://schemas.microsoft.com/office/powerpoint/2010/main" val="3650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1A8D1-7299-4402-960E-BAAED4E26061}" type="slidenum">
              <a:rPr lang="en-US" smtClean="0"/>
              <a:pPr>
                <a:defRPr/>
              </a:pPr>
              <a:t>‹#›</a:t>
            </a:fld>
            <a:endParaRPr lang="en-US"/>
          </a:p>
        </p:txBody>
      </p:sp>
    </p:spTree>
    <p:extLst>
      <p:ext uri="{BB962C8B-B14F-4D97-AF65-F5344CB8AC3E}">
        <p14:creationId xmlns:p14="http://schemas.microsoft.com/office/powerpoint/2010/main" val="87915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8A9025-8436-4B17-A706-6B40AB4F2EA9}" type="slidenum">
              <a:rPr lang="en-US" smtClean="0"/>
              <a:pPr>
                <a:defRPr/>
              </a:pPr>
              <a:t>‹#›</a:t>
            </a:fld>
            <a:endParaRPr lang="en-US"/>
          </a:p>
        </p:txBody>
      </p:sp>
    </p:spTree>
    <p:extLst>
      <p:ext uri="{BB962C8B-B14F-4D97-AF65-F5344CB8AC3E}">
        <p14:creationId xmlns:p14="http://schemas.microsoft.com/office/powerpoint/2010/main" val="216894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1/6/2014</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1/6/2014</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0C995-1F81-41FE-8DE7-3FE9953B829D}" type="slidenum">
              <a:rPr lang="en-US" smtClean="0"/>
              <a:pPr>
                <a:defRPr/>
              </a:pPr>
              <a:t>‹#›</a:t>
            </a:fld>
            <a:endParaRPr lang="en-US"/>
          </a:p>
        </p:txBody>
      </p:sp>
    </p:spTree>
    <p:extLst>
      <p:ext uri="{BB962C8B-B14F-4D97-AF65-F5344CB8AC3E}">
        <p14:creationId xmlns:p14="http://schemas.microsoft.com/office/powerpoint/2010/main" val="399337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1/6/2014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1/6/2014</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622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F7049C-74B5-4456-8E4B-AA7C6A2BB714}" type="slidenum">
              <a:rPr lang="en-US" smtClean="0"/>
              <a:pPr>
                <a:defRPr/>
              </a:pPr>
              <a:t>‹#›</a:t>
            </a:fld>
            <a:endParaRPr lang="en-US"/>
          </a:p>
        </p:txBody>
      </p:sp>
    </p:spTree>
    <p:extLst>
      <p:ext uri="{BB962C8B-B14F-4D97-AF65-F5344CB8AC3E}">
        <p14:creationId xmlns:p14="http://schemas.microsoft.com/office/powerpoint/2010/main" val="2720217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004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991355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144446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EA9B5C-C123-4111-898A-6E35A518E567}" type="slidenum">
              <a:rPr lang="en-US" smtClean="0"/>
              <a:pPr>
                <a:defRPr/>
              </a:pPr>
              <a:t>‹#›</a:t>
            </a:fld>
            <a:endParaRPr lang="en-US"/>
          </a:p>
        </p:txBody>
      </p:sp>
    </p:spTree>
    <p:extLst>
      <p:ext uri="{BB962C8B-B14F-4D97-AF65-F5344CB8AC3E}">
        <p14:creationId xmlns:p14="http://schemas.microsoft.com/office/powerpoint/2010/main" val="252310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2E24E4-BB45-49EB-80FD-485CB749E079}" type="slidenum">
              <a:rPr lang="en-US" smtClean="0"/>
              <a:pPr>
                <a:defRPr/>
              </a:pPr>
              <a:t>‹#›</a:t>
            </a:fld>
            <a:endParaRPr lang="en-US"/>
          </a:p>
        </p:txBody>
      </p:sp>
    </p:spTree>
    <p:extLst>
      <p:ext uri="{BB962C8B-B14F-4D97-AF65-F5344CB8AC3E}">
        <p14:creationId xmlns:p14="http://schemas.microsoft.com/office/powerpoint/2010/main" val="251102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B43C881-41C5-4057-8385-21F53903C3BF}" type="slidenum">
              <a:rPr lang="en-US" smtClean="0"/>
              <a:pPr>
                <a:defRPr/>
              </a:pPr>
              <a:t>‹#›</a:t>
            </a:fld>
            <a:endParaRPr lang="en-US"/>
          </a:p>
        </p:txBody>
      </p:sp>
    </p:spTree>
    <p:extLst>
      <p:ext uri="{BB962C8B-B14F-4D97-AF65-F5344CB8AC3E}">
        <p14:creationId xmlns:p14="http://schemas.microsoft.com/office/powerpoint/2010/main" val="25893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8605DB-A033-4B3F-AECE-D2BE74D24989}" type="slidenum">
              <a:rPr lang="en-US" smtClean="0"/>
              <a:pPr>
                <a:defRPr/>
              </a:pPr>
              <a:t>‹#›</a:t>
            </a:fld>
            <a:endParaRPr lang="en-US"/>
          </a:p>
        </p:txBody>
      </p:sp>
    </p:spTree>
    <p:extLst>
      <p:ext uri="{BB962C8B-B14F-4D97-AF65-F5344CB8AC3E}">
        <p14:creationId xmlns:p14="http://schemas.microsoft.com/office/powerpoint/2010/main" val="414038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08DE5D-4F11-407A-8A55-8796B9B68332}" type="slidenum">
              <a:rPr lang="en-US" smtClean="0"/>
              <a:pPr>
                <a:defRPr/>
              </a:pPr>
              <a:t>‹#›</a:t>
            </a:fld>
            <a:endParaRPr lang="en-US"/>
          </a:p>
        </p:txBody>
      </p:sp>
    </p:spTree>
    <p:extLst>
      <p:ext uri="{BB962C8B-B14F-4D97-AF65-F5344CB8AC3E}">
        <p14:creationId xmlns:p14="http://schemas.microsoft.com/office/powerpoint/2010/main" val="168696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7924C5-32F5-40C4-944C-F4F07317E22A}" type="slidenum">
              <a:rPr lang="en-US" smtClean="0"/>
              <a:pPr>
                <a:defRPr/>
              </a:pPr>
              <a:t>‹#›</a:t>
            </a:fld>
            <a:endParaRPr lang="en-US"/>
          </a:p>
        </p:txBody>
      </p:sp>
    </p:spTree>
    <p:extLst>
      <p:ext uri="{BB962C8B-B14F-4D97-AF65-F5344CB8AC3E}">
        <p14:creationId xmlns:p14="http://schemas.microsoft.com/office/powerpoint/2010/main" val="18694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8CB02-3C66-4F41-BEEE-13ABC43933C2}" type="datetimeFigureOut">
              <a:rPr lang="en-US" smtClean="0"/>
              <a:t>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17D363-A1D7-4FE6-B5FE-E46995BCFFE7}" type="slidenum">
              <a:rPr lang="en-US" smtClean="0"/>
              <a:pPr>
                <a:defRPr/>
              </a:pPr>
              <a:t>‹#›</a:t>
            </a:fld>
            <a:endParaRPr lang="en-US"/>
          </a:p>
        </p:txBody>
      </p:sp>
    </p:spTree>
    <p:extLst>
      <p:ext uri="{BB962C8B-B14F-4D97-AF65-F5344CB8AC3E}">
        <p14:creationId xmlns:p14="http://schemas.microsoft.com/office/powerpoint/2010/main" val="19292441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1/6/2014</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7" r:id="rId18"/>
    <p:sldLayoutId id="2147484109" r:id="rId19"/>
    <p:sldLayoutId id="2147484110" r:id="rId20"/>
    <p:sldLayoutId id="2147484111" r:id="rId2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2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9.xml"/><Relationship Id="rId1" Type="http://schemas.openxmlformats.org/officeDocument/2006/relationships/slideLayout" Target="../slideLayouts/slideLayout18.xml"/><Relationship Id="rId4" Type="http://schemas.openxmlformats.org/officeDocument/2006/relationships/image" Target="../media/image12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13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32.wmf"/></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36.png"/><Relationship Id="rId4" Type="http://schemas.openxmlformats.org/officeDocument/2006/relationships/image" Target="../media/image13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vmlDrawing" Target="../drawings/vmlDrawing8.vml"/><Relationship Id="rId5" Type="http://schemas.openxmlformats.org/officeDocument/2006/relationships/image" Target="../media/image137.emf"/><Relationship Id="rId4" Type="http://schemas.openxmlformats.org/officeDocument/2006/relationships/oleObject" Target="../embeddings/Microsoft_Word_97_-_2003_Document1.doc"/></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8.xml"/><Relationship Id="rId1" Type="http://schemas.openxmlformats.org/officeDocument/2006/relationships/vmlDrawing" Target="../drawings/vmlDrawing9.vml"/><Relationship Id="rId5" Type="http://schemas.openxmlformats.org/officeDocument/2006/relationships/image" Target="../media/image138.emf"/><Relationship Id="rId4" Type="http://schemas.openxmlformats.org/officeDocument/2006/relationships/oleObject" Target="../embeddings/Microsoft_Word_97_-_2003_Document2.doc"/></Relationships>
</file>

<file path=ppt/slides/_rels/slide1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8.xml"/><Relationship Id="rId1" Type="http://schemas.openxmlformats.org/officeDocument/2006/relationships/vmlDrawing" Target="../drawings/vmlDrawing10.vml"/><Relationship Id="rId5" Type="http://schemas.openxmlformats.org/officeDocument/2006/relationships/image" Target="../media/image140.emf"/><Relationship Id="rId4" Type="http://schemas.openxmlformats.org/officeDocument/2006/relationships/oleObject" Target="../embeddings/Microsoft_Word_97_-_2003_Document3.doc"/></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8.xml"/><Relationship Id="rId1" Type="http://schemas.openxmlformats.org/officeDocument/2006/relationships/vmlDrawing" Target="../drawings/vmlDrawing11.vml"/><Relationship Id="rId5" Type="http://schemas.openxmlformats.org/officeDocument/2006/relationships/image" Target="../media/image141.emf"/><Relationship Id="rId4" Type="http://schemas.openxmlformats.org/officeDocument/2006/relationships/oleObject" Target="../embeddings/Microsoft_Word_97_-_2003_Document4.doc"/></Relationships>
</file>

<file path=ppt/slides/_rels/slide124.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8.xml"/><Relationship Id="rId1" Type="http://schemas.openxmlformats.org/officeDocument/2006/relationships/vmlDrawing" Target="../drawings/vmlDrawing12.vml"/><Relationship Id="rId5" Type="http://schemas.openxmlformats.org/officeDocument/2006/relationships/image" Target="../media/image144.emf"/><Relationship Id="rId4" Type="http://schemas.openxmlformats.org/officeDocument/2006/relationships/oleObject" Target="../embeddings/Microsoft_Word_97_-_2003_Document5.doc"/></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vmlDrawing" Target="../drawings/vmlDrawing13.vml"/><Relationship Id="rId5" Type="http://schemas.openxmlformats.org/officeDocument/2006/relationships/image" Target="../media/image145.emf"/><Relationship Id="rId4" Type="http://schemas.openxmlformats.org/officeDocument/2006/relationships/oleObject" Target="../embeddings/Microsoft_Word_97_-_2003_Document6.doc"/></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8.xml"/><Relationship Id="rId1" Type="http://schemas.openxmlformats.org/officeDocument/2006/relationships/vmlDrawing" Target="../drawings/vmlDrawing14.vml"/><Relationship Id="rId5" Type="http://schemas.openxmlformats.org/officeDocument/2006/relationships/image" Target="../media/image146.emf"/><Relationship Id="rId4" Type="http://schemas.openxmlformats.org/officeDocument/2006/relationships/oleObject" Target="../embeddings/Microsoft_Word_97_-_2003_Document7.doc"/></Relationships>
</file>

<file path=ppt/slides/_rels/slide1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1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148.png"/></Relationships>
</file>

<file path=ppt/slides/_rels/slide1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148.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8.xml"/><Relationship Id="rId1" Type="http://schemas.openxmlformats.org/officeDocument/2006/relationships/vmlDrawing" Target="../drawings/vmlDrawing15.vml"/><Relationship Id="rId5" Type="http://schemas.openxmlformats.org/officeDocument/2006/relationships/image" Target="../media/image149.emf"/><Relationship Id="rId4" Type="http://schemas.openxmlformats.org/officeDocument/2006/relationships/oleObject" Target="../embeddings/Microsoft_Word_97_-_2003_Document8.doc"/></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12.jpeg"/><Relationship Id="rId4" Type="http://schemas.openxmlformats.org/officeDocument/2006/relationships/notesSlide" Target="../notesSlides/notesSlide94.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50.jpeg"/><Relationship Id="rId4" Type="http://schemas.openxmlformats.org/officeDocument/2006/relationships/notesSlide" Target="../notesSlides/notesSlide95.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51.wmf"/><Relationship Id="rId4" Type="http://schemas.openxmlformats.org/officeDocument/2006/relationships/notesSlide" Target="../notesSlides/notesSlide96.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52.jpeg"/><Relationship Id="rId4" Type="http://schemas.openxmlformats.org/officeDocument/2006/relationships/notesSlide" Target="../notesSlides/notesSlide9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8.xml"/><Relationship Id="rId1" Type="http://schemas.openxmlformats.org/officeDocument/2006/relationships/tags" Target="../tags/tag25.xml"/><Relationship Id="rId4" Type="http://schemas.openxmlformats.org/officeDocument/2006/relationships/hyperlink" Target="http://www.diabetesed.net/page/_files/umpierrezInpatientnonicuGuidelines1.ppt"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53.jpeg"/><Relationship Id="rId4" Type="http://schemas.openxmlformats.org/officeDocument/2006/relationships/notesSlide" Target="../notesSlides/notesSlide10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154.png"/></Relationships>
</file>

<file path=ppt/slides/_rels/slide141.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102.xml"/><Relationship Id="rId1" Type="http://schemas.openxmlformats.org/officeDocument/2006/relationships/slideLayout" Target="../slideLayouts/slideLayout13.xml"/><Relationship Id="rId5" Type="http://schemas.openxmlformats.org/officeDocument/2006/relationships/image" Target="../media/image156.jpeg"/><Relationship Id="rId4" Type="http://schemas.openxmlformats.org/officeDocument/2006/relationships/image" Target="../media/image155.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58.wmf"/><Relationship Id="rId4" Type="http://schemas.openxmlformats.org/officeDocument/2006/relationships/notesSlide" Target="../notesSlides/notesSlide10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7.xml"/><Relationship Id="rId1" Type="http://schemas.openxmlformats.org/officeDocument/2006/relationships/tags" Target="../tags/tag31.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59.jpeg"/><Relationship Id="rId4" Type="http://schemas.openxmlformats.org/officeDocument/2006/relationships/notesSlide" Target="../notesSlides/notesSlide106.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60.jpeg"/><Relationship Id="rId4" Type="http://schemas.openxmlformats.org/officeDocument/2006/relationships/notesSlide" Target="../notesSlides/notesSlide10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9.xml"/><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hyperlink" Target="http://www.pparx.org/" TargetMode="External"/><Relationship Id="rId2" Type="http://schemas.openxmlformats.org/officeDocument/2006/relationships/notesSlide" Target="../notesSlides/notesSlide111.xml"/><Relationship Id="rId1" Type="http://schemas.openxmlformats.org/officeDocument/2006/relationships/slideLayout" Target="../slideLayouts/slideLayout13.xml"/><Relationship Id="rId4" Type="http://schemas.openxmlformats.org/officeDocument/2006/relationships/image" Target="../media/image165.jpeg"/></Relationships>
</file>

<file path=ppt/slides/_rels/slide1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167.wmf"/></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2.xml"/><Relationship Id="rId1" Type="http://schemas.openxmlformats.org/officeDocument/2006/relationships/tags" Target="../tags/tag38.xml"/><Relationship Id="rId4" Type="http://schemas.openxmlformats.org/officeDocument/2006/relationships/image" Target="../media/image168.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169.WMF"/></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5.png"/><Relationship Id="rId5" Type="http://schemas.openxmlformats.org/officeDocument/2006/relationships/image" Target="../media/image170.wmf"/><Relationship Id="rId4" Type="http://schemas.openxmlformats.org/officeDocument/2006/relationships/notesSlide" Target="../notesSlides/notesSlide1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3.xml"/><Relationship Id="rId1" Type="http://schemas.openxmlformats.org/officeDocument/2006/relationships/tags" Target="../tags/tag45.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3.xml"/><Relationship Id="rId1" Type="http://schemas.openxmlformats.org/officeDocument/2006/relationships/tags" Target="../tags/tag4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171.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7.xml"/><Relationship Id="rId1" Type="http://schemas.openxmlformats.org/officeDocument/2006/relationships/tags" Target="../tags/tag51.xml"/><Relationship Id="rId4" Type="http://schemas.openxmlformats.org/officeDocument/2006/relationships/image" Target="../media/image172.jpeg"/></Relationships>
</file>

<file path=ppt/slides/_rels/slide165.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74.wmf"/><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73.jpeg"/><Relationship Id="rId5" Type="http://schemas.openxmlformats.org/officeDocument/2006/relationships/notesSlide" Target="../notesSlides/notesSlide124.xml"/><Relationship Id="rId4"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5.xml"/><Relationship Id="rId1" Type="http://schemas.openxmlformats.org/officeDocument/2006/relationships/tags" Target="../tags/tag57.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3.xml"/><Relationship Id="rId1" Type="http://schemas.openxmlformats.org/officeDocument/2006/relationships/tags" Target="../tags/tag58.xml"/><Relationship Id="rId4" Type="http://schemas.openxmlformats.org/officeDocument/2006/relationships/image" Target="../media/image175.jpeg"/></Relationships>
</file>

<file path=ppt/slides/_rels/slide169.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176.wmf"/><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73.jpeg"/><Relationship Id="rId5" Type="http://schemas.openxmlformats.org/officeDocument/2006/relationships/notesSlide" Target="../notesSlides/notesSlide128.xml"/><Relationship Id="rId4"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178.jpeg"/></Relationships>
</file>

<file path=ppt/slides/_rels/slide1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80.WMF"/></Relationships>
</file>

<file path=ppt/slides/_rels/slide1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29.xml"/><Relationship Id="rId1" Type="http://schemas.openxmlformats.org/officeDocument/2006/relationships/vmlDrawing" Target="../drawings/vmlDrawing16.vml"/><Relationship Id="rId5" Type="http://schemas.openxmlformats.org/officeDocument/2006/relationships/image" Target="../media/image181.wmf"/><Relationship Id="rId4" Type="http://schemas.openxmlformats.org/officeDocument/2006/relationships/oleObject" Target="../embeddings/oleObject9.bin"/></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64.xml"/><Relationship Id="rId4" Type="http://schemas.openxmlformats.org/officeDocument/2006/relationships/image" Target="../media/image182.jpeg"/></Relationships>
</file>

<file path=ppt/slides/_rels/slide1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84.jpeg"/><Relationship Id="rId4" Type="http://schemas.openxmlformats.org/officeDocument/2006/relationships/notesSlide" Target="../notesSlides/notesSlide131.xml"/></Relationships>
</file>

<file path=ppt/slides/_rels/slide17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1.png"/><Relationship Id="rId5" Type="http://schemas.openxmlformats.org/officeDocument/2006/relationships/notesSlide" Target="../notesSlides/notesSlide132.xml"/><Relationship Id="rId4"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slideLayout" Target="../slideLayouts/slideLayout13.xml"/><Relationship Id="rId7" Type="http://schemas.openxmlformats.org/officeDocument/2006/relationships/oleObject" Target="../embeddings/oleObject11.bin"/><Relationship Id="rId2" Type="http://schemas.openxmlformats.org/officeDocument/2006/relationships/tags" Target="../tags/tag71.xml"/><Relationship Id="rId1" Type="http://schemas.openxmlformats.org/officeDocument/2006/relationships/vmlDrawing" Target="../drawings/vmlDrawing17.vml"/><Relationship Id="rId6" Type="http://schemas.openxmlformats.org/officeDocument/2006/relationships/image" Target="../media/image185.png"/><Relationship Id="rId5" Type="http://schemas.openxmlformats.org/officeDocument/2006/relationships/oleObject" Target="../embeddings/oleObject10.bin"/><Relationship Id="rId4" Type="http://schemas.openxmlformats.org/officeDocument/2006/relationships/notesSlide" Target="../notesSlides/notesSlide13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xml"/><Relationship Id="rId1" Type="http://schemas.openxmlformats.org/officeDocument/2006/relationships/tags" Target="../tags/tag74.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3.xml"/><Relationship Id="rId1" Type="http://schemas.openxmlformats.org/officeDocument/2006/relationships/tags" Target="../tags/tag76.xml"/><Relationship Id="rId4" Type="http://schemas.openxmlformats.org/officeDocument/2006/relationships/image" Target="../media/image187.gif"/></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88.wmf"/><Relationship Id="rId4" Type="http://schemas.openxmlformats.org/officeDocument/2006/relationships/notesSlide" Target="../notesSlides/notesSlide139.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3.xml"/><Relationship Id="rId1" Type="http://schemas.openxmlformats.org/officeDocument/2006/relationships/tags" Target="../tags/tag79.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3.xml"/><Relationship Id="rId1" Type="http://schemas.openxmlformats.org/officeDocument/2006/relationships/tags" Target="../tags/tag81.xml"/><Relationship Id="rId4" Type="http://schemas.openxmlformats.org/officeDocument/2006/relationships/image" Target="../media/image189.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tags" Target="../tags/tag83.xml"/><Relationship Id="rId4" Type="http://schemas.openxmlformats.org/officeDocument/2006/relationships/image" Target="../media/image190.JP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3.xml"/><Relationship Id="rId1" Type="http://schemas.openxmlformats.org/officeDocument/2006/relationships/tags" Target="../tags/tag85.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91.png"/><Relationship Id="rId4" Type="http://schemas.openxmlformats.org/officeDocument/2006/relationships/notesSlide" Target="../notesSlides/notesSlide144.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8.xml"/><Relationship Id="rId1" Type="http://schemas.openxmlformats.org/officeDocument/2006/relationships/tags" Target="../tags/tag89.xml"/><Relationship Id="rId4" Type="http://schemas.openxmlformats.org/officeDocument/2006/relationships/image" Target="../media/image192.W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3.xml"/><Relationship Id="rId1" Type="http://schemas.openxmlformats.org/officeDocument/2006/relationships/vmlDrawing" Target="../drawings/vmlDrawing18.vml"/><Relationship Id="rId5" Type="http://schemas.openxmlformats.org/officeDocument/2006/relationships/image" Target="../media/image193.wmf"/><Relationship Id="rId4" Type="http://schemas.openxmlformats.org/officeDocument/2006/relationships/oleObject" Target="../embeddings/oleObject12.bin"/></Relationships>
</file>

<file path=ppt/slides/_rels/slide195.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png"/><Relationship Id="rId1" Type="http://schemas.openxmlformats.org/officeDocument/2006/relationships/slideLayout" Target="../slideLayouts/slideLayout13.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20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slideLayout" Target="../slideLayouts/slideLayout25.xml"/></Relationships>
</file>

<file path=ppt/slides/_rels/slide20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slideLayout" Target="../slideLayouts/slideLayout18.xml"/><Relationship Id="rId4" Type="http://schemas.openxmlformats.org/officeDocument/2006/relationships/image" Target="../media/image212.wmf"/></Relationships>
</file>

<file path=ppt/slides/_rels/slide209.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5.jpe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19.vml"/><Relationship Id="rId4" Type="http://schemas.openxmlformats.org/officeDocument/2006/relationships/image" Target="../media/image216.wmf"/></Relationships>
</file>

<file path=ppt/slides/_rels/slide213.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png"/><Relationship Id="rId7" Type="http://schemas.openxmlformats.org/officeDocument/2006/relationships/image" Target="../media/image222.jpeg"/><Relationship Id="rId2" Type="http://schemas.openxmlformats.org/officeDocument/2006/relationships/image" Target="../media/image217.png"/><Relationship Id="rId1" Type="http://schemas.openxmlformats.org/officeDocument/2006/relationships/slideLayout" Target="../slideLayouts/slideLayout18.xml"/><Relationship Id="rId6" Type="http://schemas.openxmlformats.org/officeDocument/2006/relationships/image" Target="../media/image221.png"/><Relationship Id="rId11" Type="http://schemas.openxmlformats.org/officeDocument/2006/relationships/image" Target="../media/image226.jpeg"/><Relationship Id="rId5" Type="http://schemas.openxmlformats.org/officeDocument/2006/relationships/image" Target="../media/image220.jpeg"/><Relationship Id="rId10" Type="http://schemas.openxmlformats.org/officeDocument/2006/relationships/image" Target="../media/image225.jpeg"/><Relationship Id="rId4" Type="http://schemas.openxmlformats.org/officeDocument/2006/relationships/image" Target="../media/image219.png"/><Relationship Id="rId9" Type="http://schemas.openxmlformats.org/officeDocument/2006/relationships/image" Target="../media/image224.jpeg"/></Relationships>
</file>

<file path=ppt/slides/_rels/slide214.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jpeg"/><Relationship Id="rId7" Type="http://schemas.openxmlformats.org/officeDocument/2006/relationships/image" Target="../media/image231.jpeg"/><Relationship Id="rId2" Type="http://schemas.openxmlformats.org/officeDocument/2006/relationships/image" Target="../media/image218.png"/><Relationship Id="rId1" Type="http://schemas.openxmlformats.org/officeDocument/2006/relationships/slideLayout" Target="../slideLayouts/slideLayout18.xml"/><Relationship Id="rId6" Type="http://schemas.openxmlformats.org/officeDocument/2006/relationships/image" Target="../media/image230.jpeg"/><Relationship Id="rId11" Type="http://schemas.openxmlformats.org/officeDocument/2006/relationships/image" Target="../media/image235.png"/><Relationship Id="rId5" Type="http://schemas.openxmlformats.org/officeDocument/2006/relationships/image" Target="../media/image229.jpeg"/><Relationship Id="rId10" Type="http://schemas.openxmlformats.org/officeDocument/2006/relationships/image" Target="../media/image234.png"/><Relationship Id="rId4" Type="http://schemas.openxmlformats.org/officeDocument/2006/relationships/image" Target="../media/image228.jpeg"/><Relationship Id="rId9" Type="http://schemas.openxmlformats.org/officeDocument/2006/relationships/image" Target="../media/image233.png"/></Relationships>
</file>

<file path=ppt/slides/_rels/slide215.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image" Target="../media/image236.jpeg"/><Relationship Id="rId1" Type="http://schemas.openxmlformats.org/officeDocument/2006/relationships/slideLayout" Target="../slideLayouts/slideLayout18.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216.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image" Target="../media/image218.png"/><Relationship Id="rId1" Type="http://schemas.openxmlformats.org/officeDocument/2006/relationships/slideLayout" Target="../slideLayouts/slideLayout18.xml"/><Relationship Id="rId6" Type="http://schemas.openxmlformats.org/officeDocument/2006/relationships/image" Target="../media/image246.jpeg"/><Relationship Id="rId11" Type="http://schemas.openxmlformats.org/officeDocument/2006/relationships/image" Target="../media/image251.png"/><Relationship Id="rId5" Type="http://schemas.openxmlformats.org/officeDocument/2006/relationships/image" Target="../media/image245.jpeg"/><Relationship Id="rId10" Type="http://schemas.openxmlformats.org/officeDocument/2006/relationships/image" Target="../media/image250.jpeg"/><Relationship Id="rId4" Type="http://schemas.openxmlformats.org/officeDocument/2006/relationships/image" Target="../media/image244.png"/><Relationship Id="rId9" Type="http://schemas.openxmlformats.org/officeDocument/2006/relationships/image" Target="../media/image249.jpeg"/></Relationships>
</file>

<file path=ppt/slides/_rels/slide21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wmf"/><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20.vml"/><Relationship Id="rId4" Type="http://schemas.openxmlformats.org/officeDocument/2006/relationships/image" Target="../media/image256.w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hyperlink" Target="http://www.worlddiabetesday.org/node/4494" TargetMode="External"/></Relationships>
</file>

<file path=ppt/slides/_rels/slide220.xml.rels><?xml version="1.0" encoding="UTF-8" standalone="yes"?>
<Relationships xmlns="http://schemas.openxmlformats.org/package/2006/relationships"><Relationship Id="rId3" Type="http://schemas.openxmlformats.org/officeDocument/2006/relationships/oleObject" Target="../embeddings/Microsoft_Word_97_-_2003_Document9.doc"/><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257.emf"/></Relationships>
</file>

<file path=ppt/slides/_rels/slide22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51.xml"/><Relationship Id="rId1" Type="http://schemas.openxmlformats.org/officeDocument/2006/relationships/slideLayout" Target="../slideLayouts/slideLayout15.xml"/><Relationship Id="rId6" Type="http://schemas.openxmlformats.org/officeDocument/2006/relationships/image" Target="../media/image259.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3.xml"/><Relationship Id="rId7" Type="http://schemas.openxmlformats.org/officeDocument/2006/relationships/image" Target="../media/image56.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5.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61.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27.xml"/><Relationship Id="rId7" Type="http://schemas.openxmlformats.org/officeDocument/2006/relationships/image" Target="../media/image66.wmf"/><Relationship Id="rId2" Type="http://schemas.openxmlformats.org/officeDocument/2006/relationships/slideLayout" Target="../slideLayouts/slideLayout26.xml"/><Relationship Id="rId1" Type="http://schemas.openxmlformats.org/officeDocument/2006/relationships/video" Target="file:///C:\Documents%20and%20Settings\Owner.BEVERLY-Q62OQR5\Local%20Settings\Temporary%20Internet%20Files\Content.IE5\FEVPHX2W\MPj04331280000%5b1%5d.jpg" TargetMode="External"/><Relationship Id="rId6" Type="http://schemas.openxmlformats.org/officeDocument/2006/relationships/image" Target="../media/image65.jpeg"/><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image" Target="../media/image63.wmf"/><Relationship Id="rId9" Type="http://schemas.openxmlformats.org/officeDocument/2006/relationships/image" Target="../media/image68.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83.wmf"/><Relationship Id="rId4" Type="http://schemas.openxmlformats.org/officeDocument/2006/relationships/oleObject" Target="../embeddings/oleObject6.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93.jpg"/><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Documents%20and%20Settings\Owner.BEVERLY-Q62OQR5\Local%20Settings\Temporary%20Internet%20Files\Content.IE5\4DQRG92N\MPj04027780000%5b1%5d.jpg" TargetMode="External"/><Relationship Id="rId1" Type="http://schemas.microsoft.com/office/2007/relationships/media" Target="file:///C:\Documents%20and%20Settings\Owner.BEVERLY-Q62OQR5\Local%20Settings\Temporary%20Internet%20Files\Content.IE5\4DQRG92N\MPj04027780000%5b1%5d.jpg" TargetMode="External"/><Relationship Id="rId5" Type="http://schemas.openxmlformats.org/officeDocument/2006/relationships/image" Target="../media/image97.wmf"/><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00.jpeg"/><Relationship Id="rId4" Type="http://schemas.openxmlformats.org/officeDocument/2006/relationships/hyperlink" Target="http://www.ganapatistudios.com/everyday/pages/410.html"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3.xml"/><Relationship Id="rId5" Type="http://schemas.openxmlformats.org/officeDocument/2006/relationships/image" Target="../media/image103.png"/><Relationship Id="rId4" Type="http://schemas.openxmlformats.org/officeDocument/2006/relationships/notesSlide" Target="../notesSlides/notesSlide46.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04.jpeg"/><Relationship Id="rId4" Type="http://schemas.openxmlformats.org/officeDocument/2006/relationships/notesSlide" Target="../notesSlides/notesSlide4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86.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06.jpeg"/><Relationship Id="rId4" Type="http://schemas.openxmlformats.org/officeDocument/2006/relationships/hyperlink" Target="http://www.diabetesed.net/page/_files/J-Clin-Endocrinol-Metab.-2012;97-16-38.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108.emf"/><Relationship Id="rId5" Type="http://schemas.openxmlformats.org/officeDocument/2006/relationships/oleObject" Target="../embeddings/oleObject7.bin"/><Relationship Id="rId4" Type="http://schemas.openxmlformats.org/officeDocument/2006/relationships/notesSlide" Target="../notesSlides/notesSlide5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109.emf"/><Relationship Id="rId5" Type="http://schemas.openxmlformats.org/officeDocument/2006/relationships/oleObject" Target="../embeddings/oleObject8.bin"/><Relationship Id="rId4" Type="http://schemas.openxmlformats.org/officeDocument/2006/relationships/notesSlide" Target="../notesSlides/notesSlide53.xml"/></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11.wmf"/><Relationship Id="rId4" Type="http://schemas.openxmlformats.org/officeDocument/2006/relationships/notesSlide" Target="../notesSlides/notesSlide55.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12.jpeg"/><Relationship Id="rId4" Type="http://schemas.openxmlformats.org/officeDocument/2006/relationships/notesSlide" Target="../notesSlides/notesSlide5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13.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notesSlide" Target="../notesSlides/notesSlide62.xml"/><Relationship Id="rId7" Type="http://schemas.openxmlformats.org/officeDocument/2006/relationships/image" Target="../media/image118.png"/><Relationship Id="rId2" Type="http://schemas.openxmlformats.org/officeDocument/2006/relationships/slideLayout" Target="../slideLayouts/slideLayout32.xml"/><Relationship Id="rId1" Type="http://schemas.openxmlformats.org/officeDocument/2006/relationships/video" Target="file:///C:\Documents%20and%20Settings\Owner.BEVERLY-Q62OQR5\Local%20Settings\Temporary%20Internet%20Files\Content.IE5\YAC5GU9Y\MPj03154670000%5b1%5d.jpg" TargetMode="External"/><Relationship Id="rId6" Type="http://schemas.openxmlformats.org/officeDocument/2006/relationships/hyperlink" Target="http://www.drscholls.com/product.aspx?prodid=46" TargetMode="External"/><Relationship Id="rId5" Type="http://schemas.openxmlformats.org/officeDocument/2006/relationships/image" Target="../media/image117.jpeg"/><Relationship Id="rId10" Type="http://schemas.openxmlformats.org/officeDocument/2006/relationships/image" Target="../media/image121.wmf"/><Relationship Id="rId4" Type="http://schemas.openxmlformats.org/officeDocument/2006/relationships/hyperlink" Target="http://www.northcoastfootcare.com/footcare-info/corns-callus.html" TargetMode="External"/><Relationship Id="rId9"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2286000"/>
            <a:ext cx="5486400" cy="1600200"/>
          </a:xfrm>
        </p:spPr>
        <p:txBody>
          <a:bodyPr>
            <a:normAutofit/>
          </a:bodyPr>
          <a:lstStyle/>
          <a:p>
            <a:pPr eaLnBrk="1" hangingPunct="1">
              <a:lnSpc>
                <a:spcPct val="95000"/>
              </a:lnSpc>
            </a:pPr>
            <a:r>
              <a:rPr lang="en-US" dirty="0" smtClean="0">
                <a:solidFill>
                  <a:srgbClr val="000665"/>
                </a:solidFill>
              </a:rPr>
              <a:t>Diabetes in 21</a:t>
            </a:r>
            <a:r>
              <a:rPr lang="en-US" baseline="30000" dirty="0" smtClean="0">
                <a:solidFill>
                  <a:srgbClr val="000665"/>
                </a:solidFill>
              </a:rPr>
              <a:t>st</a:t>
            </a:r>
            <a:r>
              <a:rPr lang="en-US" dirty="0" smtClean="0">
                <a:solidFill>
                  <a:srgbClr val="000665"/>
                </a:solidFill>
              </a:rPr>
              <a:t> Century</a:t>
            </a:r>
            <a:endParaRPr lang="en-US" sz="4300" dirty="0" smtClean="0">
              <a:solidFill>
                <a:srgbClr val="000665"/>
              </a:solidFill>
            </a:endParaRPr>
          </a:p>
        </p:txBody>
      </p:sp>
      <p:sp>
        <p:nvSpPr>
          <p:cNvPr id="22531" name="Rectangle 3"/>
          <p:cNvSpPr>
            <a:spLocks noGrp="1" noChangeArrowheads="1"/>
          </p:cNvSpPr>
          <p:nvPr>
            <p:ph type="subTitle" idx="1"/>
          </p:nvPr>
        </p:nvSpPr>
        <p:spPr>
          <a:xfrm>
            <a:off x="3276600" y="1752600"/>
            <a:ext cx="5486400" cy="3352800"/>
          </a:xfrm>
        </p:spPr>
        <p:txBody>
          <a:bodyPr/>
          <a:lstStyle/>
          <a:p>
            <a:pPr algn="r" eaLnBrk="1" hangingPunct="1"/>
            <a:endParaRPr lang="en-US" smtClean="0">
              <a:solidFill>
                <a:schemeClr val="bg1"/>
              </a:solidFill>
            </a:endParaRPr>
          </a:p>
          <a:p>
            <a:pPr algn="r" eaLnBrk="1" hangingPunct="1"/>
            <a:endParaRPr lang="en-US" sz="2400" smtClean="0">
              <a:solidFill>
                <a:schemeClr val="bg1"/>
              </a:solidFill>
            </a:endParaRPr>
          </a:p>
        </p:txBody>
      </p:sp>
      <p:sp>
        <p:nvSpPr>
          <p:cNvPr id="22533" name="Text Box 5"/>
          <p:cNvSpPr txBox="1">
            <a:spLocks noChangeArrowheads="1"/>
          </p:cNvSpPr>
          <p:nvPr/>
        </p:nvSpPr>
        <p:spPr bwMode="auto">
          <a:xfrm>
            <a:off x="1828800" y="4648200"/>
            <a:ext cx="6743700"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dirty="0">
                <a:solidFill>
                  <a:srgbClr val="000665"/>
                </a:solidFill>
                <a:latin typeface="Tahoma" pitchFamily="34" charset="0"/>
              </a:rPr>
              <a:t>Beverly Thomassian, RN, MPH, BC-ADM, CDE</a:t>
            </a:r>
          </a:p>
          <a:p>
            <a:pPr algn="r"/>
            <a:r>
              <a:rPr lang="en-US" dirty="0" smtClean="0">
                <a:solidFill>
                  <a:srgbClr val="000665"/>
                </a:solidFill>
                <a:latin typeface="Tahoma" pitchFamily="34" charset="0"/>
              </a:rPr>
              <a:t>President</a:t>
            </a:r>
            <a:r>
              <a:rPr lang="en-US" dirty="0">
                <a:solidFill>
                  <a:srgbClr val="000665"/>
                </a:solidFill>
                <a:latin typeface="Tahoma" pitchFamily="34" charset="0"/>
              </a:rPr>
              <a:t>, Diabetes </a:t>
            </a:r>
            <a:r>
              <a:rPr lang="en-US" dirty="0" smtClean="0">
                <a:solidFill>
                  <a:srgbClr val="000665"/>
                </a:solidFill>
                <a:latin typeface="Tahoma" pitchFamily="34" charset="0"/>
              </a:rPr>
              <a:t>Education </a:t>
            </a:r>
            <a:r>
              <a:rPr lang="en-US" dirty="0">
                <a:solidFill>
                  <a:srgbClr val="000665"/>
                </a:solidFill>
                <a:latin typeface="Tahoma" pitchFamily="34" charset="0"/>
              </a:rPr>
              <a:t>Services</a:t>
            </a:r>
          </a:p>
          <a:p>
            <a:pPr algn="r"/>
            <a:r>
              <a:rPr lang="en-US" dirty="0" smtClean="0">
                <a:solidFill>
                  <a:srgbClr val="000665"/>
                </a:solidFill>
                <a:latin typeface="Tahoma" pitchFamily="34" charset="0"/>
              </a:rPr>
              <a:t>Diabetes </a:t>
            </a:r>
            <a:r>
              <a:rPr lang="en-US" dirty="0">
                <a:solidFill>
                  <a:srgbClr val="000665"/>
                </a:solidFill>
                <a:latin typeface="Tahoma" pitchFamily="34" charset="0"/>
              </a:rPr>
              <a:t>Nurse Specialist</a:t>
            </a:r>
          </a:p>
          <a:p>
            <a:pPr algn="r"/>
            <a:r>
              <a:rPr lang="en-US" dirty="0" smtClean="0">
                <a:solidFill>
                  <a:srgbClr val="000665"/>
                </a:solidFill>
                <a:latin typeface="Tahoma" pitchFamily="34" charset="0"/>
              </a:rPr>
              <a:t> </a:t>
            </a:r>
            <a:endParaRPr lang="en-US" dirty="0">
              <a:solidFill>
                <a:srgbClr val="000665"/>
              </a:solidFill>
              <a:latin typeface="Tahoma" pitchFamily="34" charset="0"/>
            </a:endParaRPr>
          </a:p>
          <a:p>
            <a:pPr algn="r"/>
            <a:r>
              <a:rPr lang="en-US" dirty="0">
                <a:solidFill>
                  <a:srgbClr val="000665"/>
                </a:solidFill>
                <a:latin typeface="Tahoma" pitchFamily="34" charset="0"/>
              </a:rPr>
              <a:t>bev@diabetesed.net</a:t>
            </a:r>
          </a:p>
          <a:p>
            <a:pPr algn="r"/>
            <a:r>
              <a:rPr lang="en-US" dirty="0">
                <a:solidFill>
                  <a:srgbClr val="000665"/>
                </a:solidFill>
                <a:latin typeface="Tahoma" pitchFamily="34" charset="0"/>
              </a:rPr>
              <a:t>www.diabetesed.net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1480"/>
            <a:ext cx="5269992" cy="149352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304800" y="1752600"/>
            <a:ext cx="7620000" cy="480060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736">
            <a:off x="6397035" y="5482634"/>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70388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139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p:txBody>
          <a:bodyPr>
            <a:normAutofit fontScale="90000"/>
          </a:bodyPr>
          <a:lstStyle/>
          <a:p>
            <a:pPr eaLnBrk="1" hangingPunct="1"/>
            <a:r>
              <a:rPr lang="en-US" smtClean="0"/>
              <a:t>5.07 monofilament = 10gms linear pressure</a:t>
            </a:r>
          </a:p>
        </p:txBody>
      </p:sp>
      <p:pic>
        <p:nvPicPr>
          <p:cNvPr id="20480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6477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819400" y="5715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a:solidFill>
                  <a:schemeClr val="bg2"/>
                </a:solidFill>
                <a:latin typeface="Arial" charset="0"/>
              </a:rPr>
              <a:t>Free Monofilaments</a:t>
            </a:r>
          </a:p>
          <a:p>
            <a:pPr algn="ctr" eaLnBrk="0" hangingPunct="0"/>
            <a:r>
              <a:rPr lang="en-US" b="1">
                <a:solidFill>
                  <a:schemeClr val="bg2"/>
                </a:solidFill>
                <a:latin typeface="Arial" charset="0"/>
              </a:rPr>
              <a:t> </a:t>
            </a:r>
            <a:r>
              <a:rPr lang="en-US" b="1">
                <a:solidFill>
                  <a:schemeClr val="bg1"/>
                </a:solidFill>
                <a:latin typeface="Arial" charset="0"/>
              </a:rPr>
              <a:t>http://www.hrsa.gov/leap/</a:t>
            </a:r>
            <a:endParaRPr lang="en-US" sz="3200" b="1">
              <a:solidFill>
                <a:schemeClr val="bg1"/>
              </a:solidFill>
              <a:latin typeface="Arial" charset="0"/>
            </a:endParaRPr>
          </a:p>
        </p:txBody>
      </p:sp>
    </p:spTree>
    <p:extLst>
      <p:ext uri="{BB962C8B-B14F-4D97-AF65-F5344CB8AC3E}">
        <p14:creationId xmlns:p14="http://schemas.microsoft.com/office/powerpoint/2010/main" val="8780967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noFill/>
        </p:spPr>
        <p:txBody>
          <a:bodyPr lIns="90477" tIns="44445" rIns="90477" bIns="44445" anchor="b">
            <a:normAutofit fontScale="90000"/>
          </a:bodyPr>
          <a:lstStyle/>
          <a:p>
            <a:pPr eaLnBrk="1" hangingPunct="1"/>
            <a:r>
              <a:rPr lang="en-US" b="1" smtClean="0">
                <a:solidFill>
                  <a:srgbClr val="6AEE60"/>
                </a:solidFill>
                <a:latin typeface="Tahoma" pitchFamily="34" charset="0"/>
              </a:rPr>
              <a:t>Three Most Important </a:t>
            </a:r>
            <a:br>
              <a:rPr lang="en-US" b="1" smtClean="0">
                <a:solidFill>
                  <a:srgbClr val="6AEE60"/>
                </a:solidFill>
                <a:latin typeface="Tahoma" pitchFamily="34" charset="0"/>
              </a:rPr>
            </a:br>
            <a:r>
              <a:rPr lang="en-US" b="1" smtClean="0">
                <a:solidFill>
                  <a:srgbClr val="6AEE60"/>
                </a:solidFill>
                <a:latin typeface="Tahoma" pitchFamily="34" charset="0"/>
              </a:rPr>
              <a:t>Foot Care Tips</a:t>
            </a:r>
            <a:endParaRPr lang="en-US" sz="3200" b="1" smtClean="0">
              <a:solidFill>
                <a:srgbClr val="6AEE60"/>
              </a:solidFill>
            </a:endParaRPr>
          </a:p>
        </p:txBody>
      </p:sp>
      <p:sp>
        <p:nvSpPr>
          <p:cNvPr id="1346563" name="Rectangle 1027"/>
          <p:cNvSpPr>
            <a:spLocks noGrp="1" noChangeArrowheads="1"/>
          </p:cNvSpPr>
          <p:nvPr>
            <p:ph type="body" idx="1"/>
          </p:nvPr>
        </p:nvSpPr>
        <p:spPr/>
        <p:txBody>
          <a:bodyPr lIns="90477" tIns="44445" rIns="90477" bIns="44445"/>
          <a:lstStyle/>
          <a:p>
            <a:pPr eaLnBrk="1" hangingPunct="1">
              <a:defRPr/>
            </a:pPr>
            <a:r>
              <a:rPr lang="en-US" smtClean="0"/>
              <a:t>Inspect and apply lotion to your feet every night before you go to bed.</a:t>
            </a:r>
          </a:p>
          <a:p>
            <a:pPr eaLnBrk="1" hangingPunct="1">
              <a:buFont typeface="Wingdings" pitchFamily="2" charset="2"/>
              <a:buNone/>
              <a:defRPr/>
            </a:pPr>
            <a:endParaRPr lang="en-US" smtClean="0"/>
          </a:p>
          <a:p>
            <a:pPr eaLnBrk="1" hangingPunct="1">
              <a:defRPr/>
            </a:pPr>
            <a:r>
              <a:rPr lang="en-US" smtClean="0"/>
              <a:t>Do NOT go barefoot, even in your house.  Always wear shoes!</a:t>
            </a:r>
          </a:p>
          <a:p>
            <a:pPr eaLnBrk="1" hangingPunct="1">
              <a:buFont typeface="Wingdings" pitchFamily="2" charset="2"/>
              <a:buNone/>
              <a:defRPr/>
            </a:pPr>
            <a:endParaRPr lang="en-US" smtClean="0"/>
          </a:p>
          <a:p>
            <a:pPr eaLnBrk="1" hangingPunct="1">
              <a:defRPr/>
            </a:pPr>
            <a:r>
              <a:rPr lang="en-US" smtClean="0"/>
              <a:t>Every time you see your doctor, take off your shoes and show your feet.</a:t>
            </a:r>
          </a:p>
          <a:p>
            <a:pPr eaLnBrk="1" hangingPunct="1">
              <a:buFont typeface="Wingdings" pitchFamily="2" charset="2"/>
              <a:buNone/>
              <a:defRPr/>
            </a:pPr>
            <a:endParaRPr lang="en-US" sz="2800" smtClean="0"/>
          </a:p>
        </p:txBody>
      </p:sp>
    </p:spTree>
    <p:extLst>
      <p:ext uri="{BB962C8B-B14F-4D97-AF65-F5344CB8AC3E}">
        <p14:creationId xmlns:p14="http://schemas.microsoft.com/office/powerpoint/2010/main" val="304776229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28600" y="838200"/>
            <a:ext cx="8610600" cy="1447800"/>
          </a:xfrm>
        </p:spPr>
        <p:txBody>
          <a:bodyPr/>
          <a:lstStyle/>
          <a:p>
            <a:pPr eaLnBrk="1" hangingPunct="1"/>
            <a:r>
              <a:rPr lang="en-US" sz="3400" b="1" dirty="0" smtClean="0">
                <a:solidFill>
                  <a:schemeClr val="bg1"/>
                </a:solidFill>
              </a:rPr>
              <a:t> </a:t>
            </a:r>
            <a:r>
              <a:rPr lang="en-US" sz="3400" dirty="0" smtClean="0">
                <a:solidFill>
                  <a:schemeClr val="bg1"/>
                </a:solidFill>
                <a:latin typeface="Tahoma" pitchFamily="34" charset="0"/>
              </a:rPr>
              <a:t>Insulin Therapy</a:t>
            </a:r>
            <a:br>
              <a:rPr lang="en-US" sz="3400" dirty="0" smtClean="0">
                <a:solidFill>
                  <a:schemeClr val="bg1"/>
                </a:solidFill>
                <a:latin typeface="Tahoma" pitchFamily="34" charset="0"/>
              </a:rPr>
            </a:br>
            <a:r>
              <a:rPr lang="en-US" sz="3400" dirty="0" smtClean="0">
                <a:solidFill>
                  <a:schemeClr val="bg1"/>
                </a:solidFill>
                <a:latin typeface="Tahoma" pitchFamily="34" charset="0"/>
              </a:rPr>
              <a:t>From Ants to Analogs</a:t>
            </a:r>
            <a:r>
              <a:rPr lang="en-US" sz="4100" dirty="0" smtClean="0">
                <a:solidFill>
                  <a:schemeClr val="bg1"/>
                </a:solidFill>
                <a:latin typeface="Tahoma" pitchFamily="34" charset="0"/>
              </a:rPr>
              <a:t>: </a:t>
            </a:r>
            <a:br>
              <a:rPr lang="en-US" sz="4100" dirty="0" smtClean="0">
                <a:solidFill>
                  <a:schemeClr val="bg1"/>
                </a:solidFill>
                <a:latin typeface="Tahoma" pitchFamily="34" charset="0"/>
              </a:rPr>
            </a:br>
            <a:endParaRPr lang="en-US" sz="2300" dirty="0" smtClean="0">
              <a:solidFill>
                <a:schemeClr val="bg1"/>
              </a:solidFill>
            </a:endParaRPr>
          </a:p>
        </p:txBody>
      </p:sp>
      <p:sp>
        <p:nvSpPr>
          <p:cNvPr id="961539"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016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52400" y="266700"/>
            <a:ext cx="8610600" cy="1447800"/>
          </a:xfrm>
        </p:spPr>
        <p:txBody>
          <a:bodyPr/>
          <a:lstStyle/>
          <a:p>
            <a:pPr eaLnBrk="1" hangingPunct="1"/>
            <a:r>
              <a:rPr lang="en-US" sz="3300" b="1" dirty="0" smtClean="0">
                <a:solidFill>
                  <a:schemeClr val="bg1"/>
                </a:solidFill>
              </a:rPr>
              <a:t> </a:t>
            </a:r>
            <a:r>
              <a:rPr lang="en-US" sz="3400" dirty="0" smtClean="0">
                <a:solidFill>
                  <a:schemeClr val="bg1"/>
                </a:solidFill>
                <a:latin typeface="Tahoma" pitchFamily="34" charset="0"/>
              </a:rPr>
              <a:t>Insulin – the Ultimate Hormone Replacement Therapy</a:t>
            </a:r>
            <a:r>
              <a:rPr lang="en-US" sz="4200" dirty="0" smtClean="0">
                <a:solidFill>
                  <a:schemeClr val="bg1"/>
                </a:solidFill>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type="subTitle" idx="1"/>
          </p:nvPr>
        </p:nvSpPr>
        <p:spPr>
          <a:xfrm>
            <a:off x="2895600" y="1752600"/>
            <a:ext cx="5867400" cy="3581400"/>
          </a:xfrm>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266700" y="1443781"/>
            <a:ext cx="3009900" cy="5632311"/>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643" y="1809919"/>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888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0409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5670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04800" y="304800"/>
            <a:ext cx="8686800" cy="1143000"/>
          </a:xfrm>
        </p:spPr>
        <p:txBody>
          <a:bodyPr>
            <a:normAutofit fontScale="90000"/>
          </a:bodyPr>
          <a:lstStyle/>
          <a:p>
            <a:r>
              <a:rPr lang="en-US" smtClean="0">
                <a:solidFill>
                  <a:srgbClr val="F236B8"/>
                </a:solidFill>
              </a:rPr>
              <a:t>Insulin Finally Available - 1922</a:t>
            </a:r>
            <a:br>
              <a:rPr lang="en-US" smtClean="0">
                <a:solidFill>
                  <a:srgbClr val="F236B8"/>
                </a:solidFill>
              </a:rPr>
            </a:br>
            <a:r>
              <a:rPr lang="en-US" smtClean="0">
                <a:solidFill>
                  <a:srgbClr val="F236B8"/>
                </a:solidFill>
              </a:rPr>
              <a:t> </a:t>
            </a:r>
          </a:p>
        </p:txBody>
      </p:sp>
      <p:pic>
        <p:nvPicPr>
          <p:cNvPr id="118787" name="Picture 11" descr="http://link.library.utoronto.ca/insulin/images/home-bott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246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a:solidFill>
                  <a:srgbClr val="FFFFFF"/>
                </a:solidFill>
                <a:latin typeface="Arial" charset="0"/>
              </a:rPr>
              <a:t>The Miracle of Insulin</a:t>
            </a:r>
            <a:endParaRPr lang="en-US" sz="3600">
              <a:solidFill>
                <a:srgbClr val="FFFFFF"/>
              </a:solidFill>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a:solidFill>
                  <a:srgbClr val="FFFFFF"/>
                </a:solidFill>
                <a:latin typeface="Arial" charset="0"/>
              </a:rPr>
              <a:t>Patient J.L., December 15, 1922</a:t>
            </a:r>
            <a:endParaRPr lang="en-US" sz="2000" b="1">
              <a:solidFill>
                <a:srgbClr val="FFFFFF"/>
              </a:solidFill>
              <a:latin typeface="Arial" charset="0"/>
            </a:endParaRPr>
          </a:p>
        </p:txBody>
      </p:sp>
      <p:sp>
        <p:nvSpPr>
          <p:cNvPr id="119814" name="Rectangle 6"/>
          <p:cNvSpPr>
            <a:spLocks noChangeArrowheads="1"/>
          </p:cNvSpPr>
          <p:nvPr/>
        </p:nvSpPr>
        <p:spPr bwMode="auto">
          <a:xfrm>
            <a:off x="5416550" y="5410200"/>
            <a:ext cx="214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a:solidFill>
                  <a:srgbClr val="FFFFFF"/>
                </a:solidFill>
                <a:latin typeface="Arial" charset="0"/>
              </a:rPr>
              <a:t>February 15, 1923</a:t>
            </a:r>
            <a:endParaRPr lang="en-US" sz="2000" b="1">
              <a:solidFill>
                <a:srgbClr val="FFFFFF"/>
              </a:solidFill>
              <a:latin typeface="Arial" charset="0"/>
            </a:endParaRPr>
          </a:p>
        </p:txBody>
      </p:sp>
    </p:spTree>
    <p:extLst>
      <p:ext uri="{BB962C8B-B14F-4D97-AF65-F5344CB8AC3E}">
        <p14:creationId xmlns:p14="http://schemas.microsoft.com/office/powerpoint/2010/main" val="1908035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755139" name="Rectangle 1027"/>
          <p:cNvSpPr>
            <a:spLocks noGrp="1" noChangeArrowheads="1"/>
          </p:cNvSpPr>
          <p:nvPr>
            <p:ph type="body" sz="half" idx="1"/>
          </p:nvPr>
        </p:nvSpPr>
        <p:spPr>
          <a:xfrm>
            <a:off x="985838" y="1752600"/>
            <a:ext cx="5973762" cy="48006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itchFamily="2" charset="2"/>
              <a:buNone/>
              <a:defRPr/>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705600" y="1828800"/>
            <a:ext cx="2041525" cy="2552700"/>
          </a:xfrm>
        </p:spPr>
      </p:pic>
    </p:spTree>
    <p:extLst>
      <p:ext uri="{BB962C8B-B14F-4D97-AF65-F5344CB8AC3E}">
        <p14:creationId xmlns:p14="http://schemas.microsoft.com/office/powerpoint/2010/main" val="2232302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2608901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22109678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extLst>
      <p:ext uri="{BB962C8B-B14F-4D97-AF65-F5344CB8AC3E}">
        <p14:creationId xmlns:p14="http://schemas.microsoft.com/office/powerpoint/2010/main" val="349020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838200"/>
          </a:xfrm>
        </p:spPr>
        <p:txBody>
          <a:bodyPr/>
          <a:lstStyle/>
          <a:p>
            <a:pPr eaLnBrk="1" hangingPunct="1"/>
            <a:r>
              <a:rPr lang="en-US" dirty="0" smtClean="0"/>
              <a:t>Insulin Action Teams</a:t>
            </a:r>
          </a:p>
        </p:txBody>
      </p:sp>
      <p:sp>
        <p:nvSpPr>
          <p:cNvPr id="1396739" name="Rectangle 3"/>
          <p:cNvSpPr>
            <a:spLocks noGrp="1" noChangeArrowheads="1"/>
          </p:cNvSpPr>
          <p:nvPr>
            <p:ph idx="1"/>
          </p:nvPr>
        </p:nvSpPr>
        <p:spPr>
          <a:xfrm>
            <a:off x="457200" y="990600"/>
            <a:ext cx="8474075" cy="5372100"/>
          </a:xfrm>
        </p:spPr>
        <p:txBody>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8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1397763" name="Rectangle 3"/>
          <p:cNvSpPr>
            <a:spLocks noGrp="1" noChangeArrowheads="1"/>
          </p:cNvSpPr>
          <p:nvPr>
            <p:ph idx="1"/>
          </p:nvPr>
        </p:nvSpPr>
        <p:spPr>
          <a:xfrm>
            <a:off x="228600" y="1752600"/>
            <a:ext cx="8915400" cy="4876800"/>
          </a:xfrm>
        </p:spPr>
        <p:txBody>
          <a:bodyPr/>
          <a:lstStyle/>
          <a:p>
            <a:pPr eaLnBrk="1" hangingPunct="1">
              <a:buFont typeface="Wingdings" pitchFamily="2" charset="2"/>
              <a:buNone/>
              <a:defRPr/>
            </a:pPr>
            <a:r>
              <a:rPr lang="en-US" b="1" u="sng" dirty="0" smtClean="0">
                <a:solidFill>
                  <a:schemeClr val="accent1"/>
                </a:solidFill>
              </a:rPr>
              <a:t>Name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28074282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365001"/>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94" y="1764030"/>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962400" y="3764280"/>
            <a:ext cx="4140006" cy="2590800"/>
          </a:xfrm>
          <a:prstGeom prst="rect">
            <a:avLst/>
          </a:prstGeom>
        </p:spPr>
      </p:pic>
      <p:sp>
        <p:nvSpPr>
          <p:cNvPr id="4" name="Title 3"/>
          <p:cNvSpPr>
            <a:spLocks noGrp="1"/>
          </p:cNvSpPr>
          <p:nvPr>
            <p:ph type="title"/>
          </p:nvPr>
        </p:nvSpPr>
        <p:spPr/>
        <p:txBody>
          <a:bodyPr>
            <a:normAutofit fontScale="90000"/>
          </a:bodyPr>
          <a:lstStyle/>
          <a:p>
            <a:r>
              <a:rPr lang="en-US" dirty="0" smtClean="0"/>
              <a:t>Inhaled insulin – </a:t>
            </a:r>
            <a:br>
              <a:rPr lang="en-US" dirty="0" smtClean="0"/>
            </a:br>
            <a:r>
              <a:rPr lang="en-US" dirty="0" smtClean="0"/>
              <a:t>past to future</a:t>
            </a:r>
            <a:endParaRPr lang="en-US" dirty="0"/>
          </a:p>
        </p:txBody>
      </p:sp>
    </p:spTree>
    <p:extLst>
      <p:ext uri="{BB962C8B-B14F-4D97-AF65-F5344CB8AC3E}">
        <p14:creationId xmlns:p14="http://schemas.microsoft.com/office/powerpoint/2010/main" val="10420639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1406979" name="Rectangle 3"/>
          <p:cNvSpPr>
            <a:spLocks noGrp="1" noChangeArrowheads="1"/>
          </p:cNvSpPr>
          <p:nvPr>
            <p:ph type="body" sz="half" idx="1"/>
          </p:nvPr>
        </p:nvSpPr>
        <p:spPr>
          <a:xfrm>
            <a:off x="457200" y="1676400"/>
            <a:ext cx="8382000" cy="5410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24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extLst>
      <p:ext uri="{BB962C8B-B14F-4D97-AF65-F5344CB8AC3E}">
        <p14:creationId xmlns:p14="http://schemas.microsoft.com/office/powerpoint/2010/main" val="41841436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type="tbl" idx="1"/>
            <p:extLst/>
          </p:nvPr>
        </p:nvGraphicFramePr>
        <p:xfrm>
          <a:off x="169863" y="1662113"/>
          <a:ext cx="8321675" cy="5726112"/>
        </p:xfrm>
        <a:graphic>
          <a:graphicData uri="http://schemas.openxmlformats.org/presentationml/2006/ole">
            <mc:AlternateContent xmlns:mc="http://schemas.openxmlformats.org/markup-compatibility/2006">
              <mc:Choice xmlns:v="urn:schemas-microsoft-com:vml" Requires="v">
                <p:oleObj spid="_x0000_s49156"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69863" y="1662113"/>
                        <a:ext cx="8321675"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2196002"/>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idx="1"/>
          </p:nvPr>
        </p:nvSpPr>
        <p:spPr>
          <a:xfrm>
            <a:off x="228600" y="2057400"/>
            <a:ext cx="8915400" cy="4191000"/>
          </a:xfrm>
        </p:spPr>
        <p:txBody>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extLst>
      <p:ext uri="{BB962C8B-B14F-4D97-AF65-F5344CB8AC3E}">
        <p14:creationId xmlns:p14="http://schemas.microsoft.com/office/powerpoint/2010/main" val="485813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sp>
        <p:nvSpPr>
          <p:cNvPr id="1411075" name="Rectangle 3"/>
          <p:cNvSpPr>
            <a:spLocks noGrp="1" noChangeArrowheads="1"/>
          </p:cNvSpPr>
          <p:nvPr>
            <p:ph type="body" sz="half" idx="1"/>
          </p:nvPr>
        </p:nvSpPr>
        <p:spPr>
          <a:xfrm>
            <a:off x="914400" y="16002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pic>
        <p:nvPicPr>
          <p:cNvPr id="131076"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1144" y="5060229"/>
            <a:ext cx="2220787" cy="16771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68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219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132099" name="Object 1024"/>
          <p:cNvGraphicFramePr>
            <a:graphicFrameLocks noGrp="1" noChangeAspect="1"/>
          </p:cNvGraphicFramePr>
          <p:nvPr>
            <p:ph type="tbl" idx="1"/>
            <p:extLst/>
          </p:nvPr>
        </p:nvGraphicFramePr>
        <p:xfrm>
          <a:off x="222250" y="1911350"/>
          <a:ext cx="8412163" cy="5791200"/>
        </p:xfrm>
        <a:graphic>
          <a:graphicData uri="http://schemas.openxmlformats.org/presentationml/2006/ole">
            <mc:AlternateContent xmlns:mc="http://schemas.openxmlformats.org/markup-compatibility/2006">
              <mc:Choice xmlns:v="urn:schemas-microsoft-com:vml" Requires="v">
                <p:oleObj spid="_x0000_s50180" name="Document" r:id="rId4" imgW="7887878" imgH="5431064" progId="Word.Document.8">
                  <p:embed/>
                </p:oleObj>
              </mc:Choice>
              <mc:Fallback>
                <p:oleObj name="Document" r:id="rId4" imgW="7887878" imgH="5431064" progId="Word.Document.8">
                  <p:embed/>
                  <p:pic>
                    <p:nvPicPr>
                      <p:cNvPr id="0" name=""/>
                      <p:cNvPicPr>
                        <a:picLocks noChangeAspect="1" noChangeArrowheads="1"/>
                      </p:cNvPicPr>
                      <p:nvPr/>
                    </p:nvPicPr>
                    <p:blipFill>
                      <a:blip r:embed="rId5"/>
                      <a:srcRect/>
                      <a:stretch>
                        <a:fillRect/>
                      </a:stretch>
                    </p:blipFill>
                    <p:spPr bwMode="auto">
                      <a:xfrm>
                        <a:off x="222250" y="1911350"/>
                        <a:ext cx="8412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3997409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extLst>
      <p:ext uri="{BB962C8B-B14F-4D97-AF65-F5344CB8AC3E}">
        <p14:creationId xmlns:p14="http://schemas.microsoft.com/office/powerpoint/2010/main" val="17389876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134147" name="Object 1024">
            <a:hlinkClick r:id="" action="ppaction://ole?verb=0"/>
          </p:cNvPr>
          <p:cNvGraphicFramePr>
            <a:graphicFrameLocks/>
          </p:cNvGraphicFramePr>
          <p:nvPr>
            <p:extLst/>
          </p:nvPr>
        </p:nvGraphicFramePr>
        <p:xfrm>
          <a:off x="660400" y="1604963"/>
          <a:ext cx="8377238" cy="5851525"/>
        </p:xfrm>
        <a:graphic>
          <a:graphicData uri="http://schemas.openxmlformats.org/presentationml/2006/ole">
            <mc:AlternateContent xmlns:mc="http://schemas.openxmlformats.org/markup-compatibility/2006">
              <mc:Choice xmlns:v="urn:schemas-microsoft-com:vml" Requires="v">
                <p:oleObj spid="_x0000_s51204" name="Document" r:id="rId4" imgW="8619486" imgH="6026450" progId="Word.Document.8">
                  <p:embed/>
                </p:oleObj>
              </mc:Choice>
              <mc:Fallback>
                <p:oleObj name="Document" r:id="rId4" imgW="8619486" imgH="6026450" progId="Word.Document.8">
                  <p:embed/>
                  <p:pic>
                    <p:nvPicPr>
                      <p:cNvPr id="0" name=""/>
                      <p:cNvPicPr>
                        <a:picLocks noChangeArrowheads="1"/>
                      </p:cNvPicPr>
                      <p:nvPr/>
                    </p:nvPicPr>
                    <p:blipFill>
                      <a:blip r:embed="rId5"/>
                      <a:srcRect/>
                      <a:stretch>
                        <a:fillRect/>
                      </a:stretch>
                    </p:blipFill>
                    <p:spPr bwMode="auto">
                      <a:xfrm>
                        <a:off x="660400" y="1604963"/>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4502607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type="tbl" idx="1"/>
            <p:extLst/>
          </p:nvPr>
        </p:nvGraphicFramePr>
        <p:xfrm>
          <a:off x="174625" y="1657350"/>
          <a:ext cx="8402638" cy="5781675"/>
        </p:xfrm>
        <a:graphic>
          <a:graphicData uri="http://schemas.openxmlformats.org/presentationml/2006/ole">
            <mc:AlternateContent xmlns:mc="http://schemas.openxmlformats.org/markup-compatibility/2006">
              <mc:Choice xmlns:v="urn:schemas-microsoft-com:vml" Requires="v">
                <p:oleObj spid="_x0000_s52228"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74625" y="1657350"/>
                        <a:ext cx="84026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9300363"/>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2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idx="1"/>
          </p:nvPr>
        </p:nvSpPr>
        <p:spPr>
          <a:xfrm>
            <a:off x="685800" y="1524000"/>
            <a:ext cx="7950200" cy="4876800"/>
          </a:xfrm>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157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type="tbl" idx="1"/>
            <p:extLst/>
          </p:nvPr>
        </p:nvGraphicFramePr>
        <p:xfrm>
          <a:off x="169863" y="1665288"/>
          <a:ext cx="8634412" cy="5656262"/>
        </p:xfrm>
        <a:graphic>
          <a:graphicData uri="http://schemas.openxmlformats.org/presentationml/2006/ole">
            <mc:AlternateContent xmlns:mc="http://schemas.openxmlformats.org/markup-compatibility/2006">
              <mc:Choice xmlns:v="urn:schemas-microsoft-com:vml" Requires="v">
                <p:oleObj spid="_x0000_s53252" name="Document" r:id="rId4" imgW="8300941" imgH="5437182" progId="Word.Document.8">
                  <p:embed/>
                </p:oleObj>
              </mc:Choice>
              <mc:Fallback>
                <p:oleObj name="Document" r:id="rId4" imgW="8300941" imgH="5437182" progId="Word.Document.8">
                  <p:embed/>
                  <p:pic>
                    <p:nvPicPr>
                      <p:cNvPr id="0" name=""/>
                      <p:cNvPicPr>
                        <a:picLocks noChangeAspect="1" noChangeArrowheads="1"/>
                      </p:cNvPicPr>
                      <p:nvPr/>
                    </p:nvPicPr>
                    <p:blipFill>
                      <a:blip r:embed="rId5"/>
                      <a:srcRect/>
                      <a:stretch>
                        <a:fillRect/>
                      </a:stretch>
                    </p:blipFill>
                    <p:spPr bwMode="auto">
                      <a:xfrm>
                        <a:off x="169863" y="1665288"/>
                        <a:ext cx="86344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5495973"/>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228600"/>
            <a:ext cx="8763000" cy="1143000"/>
          </a:xfrm>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type="tbl" idx="1"/>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54276" name="Document" r:id="rId4" imgW="7926118" imgH="5450139" progId="Word.Document.8">
                  <p:embed/>
                </p:oleObj>
              </mc:Choice>
              <mc:Fallback>
                <p:oleObj name="Document" r:id="rId4" imgW="7926118" imgH="5450139" progId="Word.Document.8">
                  <p:embed/>
                  <p:pic>
                    <p:nvPicPr>
                      <p:cNvPr id="0" name=""/>
                      <p:cNvPicPr>
                        <a:picLocks noChangeAspect="1" noChangeArrowheads="1"/>
                      </p:cNvPicPr>
                      <p:nvPr/>
                    </p:nvPicPr>
                    <p:blipFill>
                      <a:blip r:embed="rId5"/>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8381521"/>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141315" name="Object 1024"/>
          <p:cNvGraphicFramePr>
            <a:graphicFrameLocks noGrp="1" noChangeAspect="1"/>
          </p:cNvGraphicFramePr>
          <p:nvPr>
            <p:ph type="tbl" idx="1"/>
            <p:extLst/>
          </p:nvPr>
        </p:nvGraphicFramePr>
        <p:xfrm>
          <a:off x="182563" y="1679575"/>
          <a:ext cx="8242300" cy="5665788"/>
        </p:xfrm>
        <a:graphic>
          <a:graphicData uri="http://schemas.openxmlformats.org/presentationml/2006/ole">
            <mc:AlternateContent xmlns:mc="http://schemas.openxmlformats.org/markup-compatibility/2006">
              <mc:Choice xmlns:v="urn:schemas-microsoft-com:vml" Requires="v">
                <p:oleObj spid="_x0000_s55300" name="Document" r:id="rId4" imgW="7935497" imgH="5454818" progId="Word.Document.8">
                  <p:embed/>
                </p:oleObj>
              </mc:Choice>
              <mc:Fallback>
                <p:oleObj name="Document" r:id="rId4" imgW="7935497" imgH="5454818" progId="Word.Document.8">
                  <p:embed/>
                  <p:pic>
                    <p:nvPicPr>
                      <p:cNvPr id="0" name=""/>
                      <p:cNvPicPr>
                        <a:picLocks noChangeAspect="1" noChangeArrowheads="1"/>
                      </p:cNvPicPr>
                      <p:nvPr/>
                    </p:nvPicPr>
                    <p:blipFill>
                      <a:blip r:embed="rId5"/>
                      <a:srcRect/>
                      <a:stretch>
                        <a:fillRect/>
                      </a:stretch>
                    </p:blipFill>
                    <p:spPr bwMode="auto">
                      <a:xfrm>
                        <a:off x="182563" y="1679575"/>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4853683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1752067" name="Rectangle 3"/>
          <p:cNvSpPr>
            <a:spLocks noGrp="1" noChangeArrowheads="1"/>
          </p:cNvSpPr>
          <p:nvPr>
            <p:ph sz="half" idx="1"/>
          </p:nvPr>
        </p:nvSpPr>
        <p:spPr>
          <a:xfrm>
            <a:off x="304800" y="1828800"/>
            <a:ext cx="4102100" cy="4800600"/>
          </a:xfrm>
        </p:spPr>
        <p:txBody>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3"/>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4"/>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4"/>
              </a:buBlip>
              <a:defRPr/>
            </a:pPr>
            <a:r>
              <a:rPr lang="en-US" sz="2400" dirty="0" smtClean="0"/>
              <a:t>Bolus = 50% of total</a:t>
            </a:r>
          </a:p>
          <a:p>
            <a:pPr lvl="1" eaLnBrk="1" hangingPunct="1">
              <a:buFont typeface="Monotype Sorts" pitchFamily="2" charset="2"/>
              <a:buBlip>
                <a:blip r:embed="rId3"/>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2"/>
          </p:nvPr>
        </p:nvSpPr>
        <p:spPr>
          <a:xfrm>
            <a:off x="4400369" y="1733006"/>
            <a:ext cx="3753031" cy="4876800"/>
          </a:xfrm>
        </p:spPr>
        <p:txBody>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3"/>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extLst>
      <p:ext uri="{BB962C8B-B14F-4D97-AF65-F5344CB8AC3E}">
        <p14:creationId xmlns:p14="http://schemas.microsoft.com/office/powerpoint/2010/main" val="249883347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543800" cy="4800600"/>
          </a:xfrm>
        </p:spPr>
        <p:txBody>
          <a:bodyPr/>
          <a:lstStyle/>
          <a:p>
            <a:pPr>
              <a:defRPr/>
            </a:pPr>
            <a:r>
              <a:rPr lang="en-US" dirty="0" smtClean="0"/>
              <a:t>Leaner people appear to have higher proportion of </a:t>
            </a:r>
            <a:r>
              <a:rPr lang="en-US" dirty="0" err="1" smtClean="0">
                <a:solidFill>
                  <a:schemeClr val="tx2"/>
                </a:solidFill>
              </a:rPr>
              <a:t>bacteroidetes</a:t>
            </a:r>
            <a:r>
              <a:rPr lang="en-US" dirty="0" smtClean="0">
                <a:solidFill>
                  <a:schemeClr val="tx2"/>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chemeClr val="tx2"/>
                </a:solidFill>
              </a:rPr>
              <a:t>firmicutes</a:t>
            </a:r>
            <a:endParaRPr lang="en-US" dirty="0" smtClean="0">
              <a:solidFill>
                <a:schemeClr val="tx2"/>
              </a:solidFill>
            </a:endParaRPr>
          </a:p>
          <a:p>
            <a:pPr lvl="1">
              <a:defRPr/>
            </a:pPr>
            <a:r>
              <a:rPr lang="en-US" dirty="0" smtClean="0"/>
              <a:t>Gut bacteria very efficient at calorie extraction</a:t>
            </a:r>
          </a:p>
          <a:p>
            <a:pPr>
              <a:defRPr/>
            </a:pPr>
            <a:r>
              <a:rPr lang="en-US" dirty="0" smtClean="0"/>
              <a:t>Bacteria tend to run in families</a:t>
            </a:r>
          </a:p>
          <a:p>
            <a:pPr>
              <a:defRPr/>
            </a:pPr>
            <a:endParaRPr lang="en-US" dirty="0"/>
          </a:p>
          <a:p>
            <a:pPr marL="0" indent="0">
              <a:buNone/>
              <a:defRPr/>
            </a:pPr>
            <a:endParaRPr lang="en-US" dirty="0" smtClean="0"/>
          </a:p>
          <a:p>
            <a:pPr marL="0" indent="0" algn="r">
              <a:buNone/>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itchFamily="2" charset="2"/>
              <a:buNone/>
              <a:defRPr/>
            </a:pPr>
            <a:endParaRPr lang="en-US" dirty="0"/>
          </a:p>
        </p:txBody>
      </p:sp>
    </p:spTree>
    <p:extLst>
      <p:ext uri="{BB962C8B-B14F-4D97-AF65-F5344CB8AC3E}">
        <p14:creationId xmlns:p14="http://schemas.microsoft.com/office/powerpoint/2010/main" val="18136852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half" idx="1"/>
          </p:nvPr>
        </p:nvSpPr>
        <p:spPr>
          <a:xfrm>
            <a:off x="152400" y="1752600"/>
            <a:ext cx="3962400" cy="495300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3"/>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4"/>
              </a:buBlip>
              <a:defRPr/>
            </a:pPr>
            <a:r>
              <a:rPr lang="en-US" dirty="0" smtClean="0"/>
              <a:t>Bolus = 50% of total</a:t>
            </a:r>
          </a:p>
          <a:p>
            <a:pPr lvl="1" eaLnBrk="1" hangingPunct="1">
              <a:buFont typeface="Monotype Sorts" pitchFamily="2" charset="2"/>
              <a:buBlip>
                <a:blip r:embed="rId3"/>
              </a:buBlip>
              <a:defRPr/>
            </a:pPr>
            <a:r>
              <a:rPr lang="en-US" sz="2800" dirty="0" smtClean="0">
                <a:solidFill>
                  <a:schemeClr val="tx1"/>
                </a:solidFill>
              </a:rPr>
              <a:t>usually divided into 3 meals</a:t>
            </a:r>
          </a:p>
        </p:txBody>
      </p:sp>
      <p:sp>
        <p:nvSpPr>
          <p:cNvPr id="1753092" name="Rectangle 4"/>
          <p:cNvSpPr>
            <a:spLocks noGrp="1" noChangeArrowheads="1"/>
          </p:cNvSpPr>
          <p:nvPr>
            <p:ph sz="half" idx="2"/>
          </p:nvPr>
        </p:nvSpPr>
        <p:spPr>
          <a:xfrm>
            <a:off x="4267200" y="1676400"/>
            <a:ext cx="4267200" cy="4876800"/>
          </a:xfrm>
        </p:spPr>
        <p:txBody>
          <a:bodyPr>
            <a:normAutofit/>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3"/>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extLst>
      <p:ext uri="{BB962C8B-B14F-4D97-AF65-F5344CB8AC3E}">
        <p14:creationId xmlns:p14="http://schemas.microsoft.com/office/powerpoint/2010/main" val="4184749692"/>
      </p:ext>
    </p:extLst>
  </p:cSld>
  <p:clrMapOvr>
    <a:masterClrMapping/>
  </p:clrMapOvr>
  <p:transition>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304800"/>
            <a:ext cx="8382000" cy="1143000"/>
          </a:xfrm>
        </p:spPr>
        <p:txBody>
          <a:bodyPr>
            <a:normAutofit fontScale="90000"/>
          </a:bodyPr>
          <a:lstStyle/>
          <a:p>
            <a:pPr eaLnBrk="1" hangingPunct="1"/>
            <a:r>
              <a:rPr lang="en-US" smtClean="0"/>
              <a:t>Intensive Diabetes Therapy</a:t>
            </a:r>
            <a:br>
              <a:rPr lang="en-US" smtClean="0"/>
            </a:br>
            <a:r>
              <a:rPr lang="en-US" smtClean="0"/>
              <a:t>Insulin Dosing Strategy	</a:t>
            </a:r>
          </a:p>
        </p:txBody>
      </p:sp>
      <p:sp>
        <p:nvSpPr>
          <p:cNvPr id="1754115" name="Rectangle 3"/>
          <p:cNvSpPr>
            <a:spLocks noGrp="1" noChangeArrowheads="1"/>
          </p:cNvSpPr>
          <p:nvPr>
            <p:ph sz="half" idx="1"/>
          </p:nvPr>
        </p:nvSpPr>
        <p:spPr>
          <a:xfrm>
            <a:off x="304800" y="1447800"/>
            <a:ext cx="3886200" cy="4800600"/>
          </a:xfrm>
        </p:spPr>
        <p:txBody>
          <a:bodyPr>
            <a:normAutofit fontScale="92500"/>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3"/>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4"/>
              </a:buBlip>
              <a:defRPr/>
            </a:pPr>
            <a:r>
              <a:rPr lang="en-US" sz="3000" dirty="0" smtClean="0"/>
              <a:t>Bolus = 50% of total</a:t>
            </a:r>
          </a:p>
          <a:p>
            <a:pPr lvl="1" eaLnBrk="1" hangingPunct="1">
              <a:buFont typeface="Monotype Sorts" pitchFamily="2" charset="2"/>
              <a:buBlip>
                <a:blip r:embed="rId3"/>
              </a:buBlip>
              <a:defRPr/>
            </a:pPr>
            <a:r>
              <a:rPr lang="en-US" sz="3000" dirty="0" smtClean="0">
                <a:solidFill>
                  <a:schemeClr val="tx1"/>
                </a:solidFill>
              </a:rPr>
              <a:t>usually divided into  3 meals</a:t>
            </a:r>
          </a:p>
        </p:txBody>
      </p:sp>
      <p:sp>
        <p:nvSpPr>
          <p:cNvPr id="1754116" name="Rectangle 4"/>
          <p:cNvSpPr>
            <a:spLocks noGrp="1" noChangeArrowheads="1"/>
          </p:cNvSpPr>
          <p:nvPr>
            <p:ph sz="half" idx="2"/>
          </p:nvPr>
        </p:nvSpPr>
        <p:spPr>
          <a:xfrm>
            <a:off x="4267200" y="1600200"/>
            <a:ext cx="4495800" cy="4876800"/>
          </a:xfrm>
        </p:spPr>
        <p:txBody>
          <a:bodyPr>
            <a:normAutofit fontScale="925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3"/>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3"/>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extLst>
      <p:ext uri="{BB962C8B-B14F-4D97-AF65-F5344CB8AC3E}">
        <p14:creationId xmlns:p14="http://schemas.microsoft.com/office/powerpoint/2010/main" val="417489033"/>
      </p:ext>
    </p:extLst>
  </p:cSld>
  <p:clrMapOvr>
    <a:masterClrMapping/>
  </p:clrMapOvr>
  <p:transition>
    <p:rand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0772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type="tbl" idx="1"/>
            <p:extLst/>
          </p:nvPr>
        </p:nvGraphicFramePr>
        <p:xfrm>
          <a:off x="533400" y="1665288"/>
          <a:ext cx="8305799" cy="5603875"/>
        </p:xfrm>
        <a:graphic>
          <a:graphicData uri="http://schemas.openxmlformats.org/presentationml/2006/ole">
            <mc:AlternateContent xmlns:mc="http://schemas.openxmlformats.org/markup-compatibility/2006">
              <mc:Choice xmlns:v="urn:schemas-microsoft-com:vml" Requires="v">
                <p:oleObj spid="_x0000_s56324" name="Document" r:id="rId4" imgW="7945238" imgH="5462736" progId="Word.Document.8">
                  <p:embed/>
                </p:oleObj>
              </mc:Choice>
              <mc:Fallback>
                <p:oleObj name="Document" r:id="rId4" imgW="7945238" imgH="5462736" progId="Word.Document.8">
                  <p:embed/>
                  <p:pic>
                    <p:nvPicPr>
                      <p:cNvPr id="0" name=""/>
                      <p:cNvPicPr>
                        <a:picLocks noChangeAspect="1" noChangeArrowheads="1"/>
                      </p:cNvPicPr>
                      <p:nvPr/>
                    </p:nvPicPr>
                    <p:blipFill>
                      <a:blip r:embed="rId5"/>
                      <a:srcRect/>
                      <a:stretch>
                        <a:fillRect/>
                      </a:stretch>
                    </p:blipFill>
                    <p:spPr bwMode="auto">
                      <a:xfrm>
                        <a:off x="533400" y="1665288"/>
                        <a:ext cx="8305799" cy="5603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29633318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12094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48441"/>
            <a:ext cx="7772400" cy="1143000"/>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447800"/>
            <a:ext cx="8458200" cy="4953000"/>
          </a:xfrm>
        </p:spPr>
        <p:txBody>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007404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58364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69911" y="273050"/>
            <a:ext cx="3783489" cy="5853113"/>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 8.9%</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63048" y="27686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646467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30464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D/C on basal bolus at same hospital dose.</a:t>
            </a:r>
          </a:p>
          <a:p>
            <a:pPr algn="ctr" eaLnBrk="1" hangingPunct="1"/>
            <a:endParaRPr lang="en-US" sz="2400">
              <a:solidFill>
                <a:prstClr val="black"/>
              </a:solidFill>
              <a:latin typeface="Tahoma" pitchFamily="34" charset="0"/>
            </a:endParaRPr>
          </a:p>
          <a:p>
            <a:pPr algn="ctr" eaLnBrk="1" hangingPunct="1"/>
            <a:r>
              <a:rPr lang="en-US" sz="2400">
                <a:solidFill>
                  <a:prstClr val="black"/>
                </a:solidFill>
                <a:latin typeface="Tahoma" pitchFamily="34" charset="0"/>
              </a:rPr>
              <a:t>Alternative: re-start oral agents and D/C on glargine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66007" y="60960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err="1">
                <a:solidFill>
                  <a:prstClr val="black"/>
                </a:solidFill>
                <a:hlinkClick r:id="rId4"/>
              </a:rPr>
              <a:t>Managment</a:t>
            </a:r>
            <a:r>
              <a:rPr lang="en-US" sz="1600" b="1" dirty="0">
                <a:solidFill>
                  <a:prstClr val="black"/>
                </a:solidFill>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3170408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1419267" name="Rectangle 3"/>
          <p:cNvSpPr>
            <a:spLocks noGrp="1" noChangeArrowheads="1"/>
          </p:cNvSpPr>
          <p:nvPr>
            <p:ph sz="half" idx="1"/>
          </p:nvPr>
        </p:nvSpPr>
        <p:spPr>
          <a:xfrm>
            <a:off x="304800" y="1447800"/>
            <a:ext cx="3962400" cy="472440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2"/>
          </p:nvPr>
        </p:nvSpPr>
        <p:spPr>
          <a:xfrm>
            <a:off x="4493623" y="1447800"/>
            <a:ext cx="373597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extLst>
      <p:ext uri="{BB962C8B-B14F-4D97-AF65-F5344CB8AC3E}">
        <p14:creationId xmlns:p14="http://schemas.microsoft.com/office/powerpoint/2010/main" val="1495902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267200" y="17526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8959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0"/>
            <a:ext cx="7772400" cy="2590800"/>
          </a:xfrm>
        </p:spPr>
        <p:txBody>
          <a:bodyPr/>
          <a:lstStyle/>
          <a:p>
            <a:r>
              <a:rPr lang="en-US" dirty="0" smtClean="0"/>
              <a:t>Free Live Webinars	and Live Seminars at</a:t>
            </a:r>
            <a:br>
              <a:rPr lang="en-US" dirty="0" smtClean="0"/>
            </a:br>
            <a:r>
              <a:rPr lang="en-US" dirty="0" smtClean="0"/>
              <a:t>DiabetesEd.net</a:t>
            </a:r>
          </a:p>
        </p:txBody>
      </p:sp>
      <p:sp>
        <p:nvSpPr>
          <p:cNvPr id="3" name="Content Placeholder 2"/>
          <p:cNvSpPr>
            <a:spLocks noGrp="1"/>
          </p:cNvSpPr>
          <p:nvPr>
            <p:ph idx="1"/>
          </p:nvPr>
        </p:nvSpPr>
        <p:spPr>
          <a:xfrm>
            <a:off x="914400" y="2514600"/>
            <a:ext cx="7772400" cy="40386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a:defRPr/>
            </a:pPr>
            <a:r>
              <a:rPr lang="en-US" dirty="0" smtClean="0"/>
              <a:t>Sign up for Newsletter on sheet</a:t>
            </a:r>
          </a:p>
        </p:txBody>
      </p:sp>
      <p:pic>
        <p:nvPicPr>
          <p:cNvPr id="13316" name="Picture 4" descr="C:\Users\Beverly\AppData\Local\Microsoft\Windows\Temporary Internet Files\Content.IE5\R3N6ZB24\MP9004022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793" y="1439862"/>
            <a:ext cx="208597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2749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11430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371600"/>
            <a:ext cx="6248400" cy="4144963"/>
          </a:xfrm>
        </p:spPr>
        <p:txBody>
          <a:bodyPr>
            <a:normAutofit lnSpcReduction="1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a:t>
            </a:r>
            <a:r>
              <a:rPr lang="en-US" dirty="0" smtClean="0"/>
              <a:t>Care including hypo prevent/treat</a:t>
            </a:r>
            <a:endParaRPr lang="en-US" dirty="0" smtClean="0"/>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2123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fontScale="925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790247"/>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753147518"/>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707824"/>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590800" y="1600200"/>
            <a:ext cx="5334000" cy="4525963"/>
          </a:xfrm>
        </p:spPr>
        <p:txBody>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383842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828800"/>
            <a:ext cx="7772400" cy="4912114"/>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Basal insulin: </a:t>
            </a:r>
            <a:r>
              <a:rPr lang="en-US" dirty="0" smtClean="0">
                <a:solidFill>
                  <a:prstClr val="black"/>
                </a:solidFill>
                <a:cs typeface="Arial" panose="020B0604020202020204" pitchFamily="34" charset="0"/>
              </a:rPr>
              <a:t>once or twice daily</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Prandial </a:t>
            </a:r>
            <a:r>
              <a:rPr lang="en-US" dirty="0" smtClean="0">
                <a:solidFill>
                  <a:prstClr val="black"/>
                </a:solidFill>
                <a:cs typeface="Arial" panose="020B0604020202020204" pitchFamily="34" charset="0"/>
              </a:rPr>
              <a:t>bolus insulin: to match the </a:t>
            </a:r>
            <a:r>
              <a:rPr lang="en-US" dirty="0" smtClean="0">
                <a:solidFill>
                  <a:prstClr val="black"/>
                </a:solidFill>
                <a:cs typeface="Arial" panose="020B0604020202020204" pitchFamily="34" charset="0"/>
              </a:rPr>
              <a:t>feeding</a:t>
            </a: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a:t>
            </a:r>
            <a:r>
              <a:rPr lang="en-US" dirty="0" smtClean="0">
                <a:solidFill>
                  <a:prstClr val="black"/>
                </a:solidFill>
                <a:cs typeface="Arial" panose="020B0604020202020204" pitchFamily="34" charset="0"/>
              </a:rPr>
              <a:t>on situation: </a:t>
            </a:r>
            <a:endParaRPr lang="en-US" dirty="0" smtClean="0">
              <a:solidFill>
                <a:prstClr val="black"/>
              </a:solidFill>
              <a:cs typeface="Arial" panose="020B0604020202020204" pitchFamily="34" charset="0"/>
            </a:endParaRP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Basal </a:t>
            </a:r>
            <a:r>
              <a:rPr lang="en-US" dirty="0" smtClean="0">
                <a:solidFill>
                  <a:prstClr val="black"/>
                </a:solidFill>
                <a:cs typeface="Arial" panose="020B0604020202020204" pitchFamily="34" charset="0"/>
              </a:rPr>
              <a:t>insulin </a:t>
            </a:r>
            <a:endParaRPr lang="en-US" dirty="0" smtClean="0">
              <a:solidFill>
                <a:prstClr val="black"/>
              </a:solidFill>
              <a:cs typeface="Arial" panose="020B0604020202020204" pitchFamily="34" charset="0"/>
            </a:endParaRP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Bolus </a:t>
            </a:r>
            <a:r>
              <a:rPr lang="en-US" dirty="0" smtClean="0">
                <a:solidFill>
                  <a:prstClr val="black"/>
                </a:solidFill>
                <a:cs typeface="Arial" panose="020B0604020202020204" pitchFamily="34" charset="0"/>
              </a:rPr>
              <a:t>insulin </a:t>
            </a:r>
            <a:r>
              <a:rPr lang="en-US" dirty="0">
                <a:solidFill>
                  <a:prstClr val="black"/>
                </a:solidFill>
                <a:cs typeface="Arial" panose="020B0604020202020204" pitchFamily="34" charset="0"/>
              </a:rPr>
              <a:t>administered q4 to 6 hours </a:t>
            </a:r>
            <a:r>
              <a:rPr lang="en-US" dirty="0" smtClean="0">
                <a:solidFill>
                  <a:prstClr val="black"/>
                </a:solidFill>
                <a:cs typeface="Arial" panose="020B0604020202020204" pitchFamily="34" charset="0"/>
              </a:rPr>
              <a:t> </a:t>
            </a:r>
            <a:endParaRPr lang="en-US" dirty="0" smtClean="0">
              <a:solidFill>
                <a:prstClr val="black"/>
              </a:solidFill>
              <a:cs typeface="Arial" panose="020B0604020202020204" pitchFamily="34" charset="0"/>
            </a:endParaRP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Correctional </a:t>
            </a:r>
            <a:r>
              <a:rPr lang="en-US" dirty="0">
                <a:solidFill>
                  <a:prstClr val="black"/>
                </a:solidFill>
                <a:cs typeface="Arial" panose="020B0604020202020204" pitchFamily="34" charset="0"/>
              </a:rPr>
              <a:t>insulin given for BG above </a:t>
            </a:r>
            <a:r>
              <a:rPr lang="en-US"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dirty="0">
                <a:solidFill>
                  <a:prstClr val="black"/>
                </a:solidFill>
                <a:cs typeface="Arial" panose="020B0604020202020204" pitchFamily="34" charset="0"/>
              </a:rPr>
              <a:t>Rapid acting analog or short acting insulin given prior to each </a:t>
            </a:r>
            <a:r>
              <a:rPr lang="en-US"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May also have basal on board</a:t>
            </a:r>
            <a:endParaRPr lang="en-US" dirty="0" smtClean="0">
              <a:solidFill>
                <a:prstClr val="black"/>
              </a:solidFill>
              <a:cs typeface="Arial" panose="020B0604020202020204" pitchFamily="34" charset="0"/>
            </a:endParaRPr>
          </a:p>
          <a:p>
            <a:pPr lvl="1">
              <a:lnSpc>
                <a:spcPct val="90000"/>
              </a:lnSpc>
              <a:defRPr/>
            </a:pPr>
            <a:endParaRPr lang="en-US" dirty="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tube pulled out, </a:t>
            </a:r>
            <a:r>
              <a:rPr lang="en-US" sz="2800" dirty="0" smtClean="0">
                <a:solidFill>
                  <a:prstClr val="black"/>
                </a:solidFill>
                <a:cs typeface="Arial" panose="020B0604020202020204" pitchFamily="34" charset="0"/>
              </a:rPr>
              <a:t>consider hanging IV </a:t>
            </a:r>
            <a:r>
              <a:rPr lang="en-US" sz="2800" dirty="0" smtClean="0">
                <a:solidFill>
                  <a:prstClr val="black"/>
                </a:solidFill>
                <a:cs typeface="Arial" panose="020B0604020202020204" pitchFamily="34" charset="0"/>
              </a:rPr>
              <a:t>D10% </a:t>
            </a:r>
            <a:r>
              <a:rPr lang="en-US" sz="2800" dirty="0" smtClean="0">
                <a:solidFill>
                  <a:prstClr val="black"/>
                </a:solidFill>
                <a:cs typeface="Arial" panose="020B0604020202020204" pitchFamily="34" charset="0"/>
              </a:rPr>
              <a:t> </a:t>
            </a:r>
            <a:endParaRPr lang="en-US" sz="2800" dirty="0" smtClean="0">
              <a:solidFill>
                <a:prstClr val="black"/>
              </a:solidFill>
              <a:cs typeface="Arial" panose="020B0604020202020204" pitchFamily="34" charset="0"/>
            </a:endParaRP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2800" dirty="0">
                <a:solidFill>
                  <a:schemeClr val="tx2">
                    <a:lumMod val="50000"/>
                  </a:schemeClr>
                </a:solidFill>
              </a:rPr>
              <a:t>Glycemic Management </a:t>
            </a:r>
            <a:r>
              <a:rPr lang="en-US" sz="2800" dirty="0" smtClean="0">
                <a:solidFill>
                  <a:schemeClr val="tx2">
                    <a:lumMod val="50000"/>
                  </a:schemeClr>
                </a:solidFill>
              </a:rPr>
              <a:t>During Enteral </a:t>
            </a:r>
            <a:r>
              <a:rPr lang="en-US" sz="28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0231371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7239000" cy="746760"/>
          </a:xfrm>
        </p:spPr>
        <p:txBody>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48797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32867062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Stop Insulin Infusion…</a:t>
            </a:r>
            <a:endParaRPr lang="en-US" dirty="0"/>
          </a:p>
        </p:txBody>
      </p:sp>
      <p:sp>
        <p:nvSpPr>
          <p:cNvPr id="3" name="Content Placeholder 2"/>
          <p:cNvSpPr>
            <a:spLocks noGrp="1"/>
          </p:cNvSpPr>
          <p:nvPr>
            <p:ph sz="half" idx="1"/>
          </p:nvPr>
        </p:nvSpPr>
        <p:spPr/>
        <p:txBody>
          <a:bodyPr/>
          <a:lstStyle/>
          <a:p>
            <a:r>
              <a:rPr lang="en-US" dirty="0" smtClean="0"/>
              <a:t>Before giving Sub Q Basal insulin!</a:t>
            </a:r>
          </a:p>
          <a:p>
            <a:r>
              <a:rPr lang="en-US" dirty="0" smtClean="0"/>
              <a:t>Give </a:t>
            </a:r>
            <a:r>
              <a:rPr lang="en-US" dirty="0" err="1" smtClean="0"/>
              <a:t>SubQ</a:t>
            </a:r>
            <a:r>
              <a:rPr lang="en-US" dirty="0" smtClean="0"/>
              <a:t> 2 hours before stopping drip</a:t>
            </a:r>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860" y="1600200"/>
            <a:ext cx="3717652" cy="4648200"/>
          </a:xfrm>
          <a:prstGeom prst="rect">
            <a:avLst/>
          </a:prstGeom>
        </p:spPr>
      </p:pic>
    </p:spTree>
    <p:extLst>
      <p:ext uri="{BB962C8B-B14F-4D97-AF65-F5344CB8AC3E}">
        <p14:creationId xmlns:p14="http://schemas.microsoft.com/office/powerpoint/2010/main" val="24360090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362200" y="312420"/>
            <a:ext cx="5867400" cy="1143000"/>
          </a:xfrm>
        </p:spPr>
        <p:txBody>
          <a:bodyPr>
            <a:normAutofit fontScale="90000"/>
          </a:bodyPr>
          <a:lstStyle/>
          <a:p>
            <a:r>
              <a:rPr lang="en-US" dirty="0" smtClean="0">
                <a:solidFill>
                  <a:schemeClr val="accent1">
                    <a:lumMod val="75000"/>
                  </a:schemeClr>
                </a:solidFill>
              </a:rPr>
              <a:t>Preparation for Surgery</a:t>
            </a:r>
          </a:p>
        </p:txBody>
      </p:sp>
      <p:sp>
        <p:nvSpPr>
          <p:cNvPr id="181251" name="Rectangle 3"/>
          <p:cNvSpPr>
            <a:spLocks noGrp="1" noChangeArrowheads="1"/>
          </p:cNvSpPr>
          <p:nvPr>
            <p:ph idx="1"/>
          </p:nvPr>
        </p:nvSpPr>
        <p:spPr>
          <a:xfrm>
            <a:off x="2209800" y="1493520"/>
            <a:ext cx="6400800" cy="4846320"/>
          </a:xfrm>
        </p:spPr>
        <p:txBody>
          <a:bodyPr/>
          <a:lstStyle/>
          <a:p>
            <a:pPr>
              <a:lnSpc>
                <a:spcPct val="90000"/>
              </a:lnSpc>
            </a:pPr>
            <a:r>
              <a:rPr lang="en-US" dirty="0" smtClean="0"/>
              <a:t>Try to schedule surgery in am, resume meds/insulin when eating and stable.</a:t>
            </a:r>
          </a:p>
          <a:p>
            <a:pPr>
              <a:lnSpc>
                <a:spcPct val="90000"/>
              </a:lnSpc>
            </a:pPr>
            <a:r>
              <a:rPr lang="en-US" dirty="0" smtClean="0">
                <a:solidFill>
                  <a:schemeClr val="accent1">
                    <a:lumMod val="75000"/>
                  </a:schemeClr>
                </a:solidFill>
              </a:rPr>
              <a:t>Oral medications: </a:t>
            </a:r>
            <a:r>
              <a:rPr lang="en-US" dirty="0" smtClean="0"/>
              <a:t>In am, hold all diabetes oral medications </a:t>
            </a:r>
          </a:p>
          <a:p>
            <a:pPr>
              <a:lnSpc>
                <a:spcPct val="90000"/>
              </a:lnSpc>
            </a:pPr>
            <a:r>
              <a:rPr lang="en-US" dirty="0" smtClean="0">
                <a:solidFill>
                  <a:schemeClr val="accent1">
                    <a:lumMod val="75000"/>
                  </a:schemeClr>
                </a:solidFill>
              </a:rPr>
              <a:t>Basal Insulin: </a:t>
            </a:r>
            <a:r>
              <a:rPr lang="en-US" dirty="0" smtClean="0"/>
              <a:t>for type 2s, give 50% of usual </a:t>
            </a:r>
            <a:r>
              <a:rPr lang="en-US" dirty="0" smtClean="0"/>
              <a:t>pm and am basal </a:t>
            </a:r>
            <a:r>
              <a:rPr lang="en-US" dirty="0" smtClean="0"/>
              <a:t>dose and for type 1s give </a:t>
            </a:r>
            <a:r>
              <a:rPr lang="en-US" dirty="0" smtClean="0"/>
              <a:t>50 - 100</a:t>
            </a:r>
            <a:r>
              <a:rPr lang="en-US" dirty="0" smtClean="0"/>
              <a:t>% of basal dose.</a:t>
            </a:r>
          </a:p>
          <a:p>
            <a:pPr>
              <a:lnSpc>
                <a:spcPct val="90000"/>
              </a:lnSpc>
            </a:pPr>
            <a:r>
              <a:rPr lang="en-US" dirty="0" smtClean="0">
                <a:solidFill>
                  <a:schemeClr val="accent1">
                    <a:lumMod val="75000"/>
                  </a:schemeClr>
                </a:solidFill>
              </a:rPr>
              <a:t>Bolus insulin: </a:t>
            </a:r>
            <a:r>
              <a:rPr lang="en-US" dirty="0" smtClean="0"/>
              <a:t>Use mild insulin bolus coverage </a:t>
            </a:r>
            <a:r>
              <a:rPr lang="en-US" dirty="0" smtClean="0"/>
              <a:t>based on patients history</a:t>
            </a: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47" y="346710"/>
            <a:ext cx="1908353" cy="1879092"/>
          </a:xfrm>
          <a:prstGeom prst="rect">
            <a:avLst/>
          </a:prstGeom>
        </p:spPr>
      </p:pic>
    </p:spTree>
    <p:extLst>
      <p:ext uri="{BB962C8B-B14F-4D97-AF65-F5344CB8AC3E}">
        <p14:creationId xmlns:p14="http://schemas.microsoft.com/office/powerpoint/2010/main" val="287611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720220"/>
      </p:ext>
    </p:extLst>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a:xfrm>
            <a:off x="457200" y="274638"/>
            <a:ext cx="8229600" cy="792162"/>
          </a:xfrm>
        </p:spPr>
        <p:txBody>
          <a:bodyPr/>
          <a:lstStyle/>
          <a:p>
            <a:pPr eaLnBrk="1" hangingPunct="1"/>
            <a:r>
              <a:rPr lang="en-US" smtClean="0">
                <a:solidFill>
                  <a:srgbClr val="FFCC66"/>
                </a:solidFill>
              </a:rPr>
              <a:t>Bottom Line</a:t>
            </a:r>
          </a:p>
        </p:txBody>
      </p:sp>
      <p:sp>
        <p:nvSpPr>
          <p:cNvPr id="200707" name="Rectangle 1027"/>
          <p:cNvSpPr>
            <a:spLocks noGrp="1" noChangeArrowheads="1"/>
          </p:cNvSpPr>
          <p:nvPr>
            <p:ph type="body" sz="half" idx="1"/>
          </p:nvPr>
        </p:nvSpPr>
        <p:spPr>
          <a:xfrm>
            <a:off x="609600" y="1066800"/>
            <a:ext cx="8458200" cy="5029200"/>
          </a:xfrm>
        </p:spPr>
        <p:txBody>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3901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sp>
        <p:nvSpPr>
          <p:cNvPr id="202755" name="Rectangle 3"/>
          <p:cNvSpPr>
            <a:spLocks noGrp="1" noChangeArrowheads="1"/>
          </p:cNvSpPr>
          <p:nvPr>
            <p:ph type="body" sz="half" idx="1"/>
          </p:nvPr>
        </p:nvSpPr>
        <p:spPr>
          <a:xfrm>
            <a:off x="2926533" y="1416050"/>
            <a:ext cx="5715000" cy="4533900"/>
          </a:xfrm>
        </p:spPr>
        <p:txBody>
          <a:bodyPr>
            <a:normAutofit fontScale="92500"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pic>
        <p:nvPicPr>
          <p:cNvPr id="202756" name="Picture 4" descr="MCj0280516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524000"/>
            <a:ext cx="2393133" cy="2717549"/>
          </a:xfrm>
        </p:spPr>
      </p:pic>
    </p:spTree>
    <p:extLst>
      <p:ext uri="{BB962C8B-B14F-4D97-AF65-F5344CB8AC3E}">
        <p14:creationId xmlns:p14="http://schemas.microsoft.com/office/powerpoint/2010/main" val="146813735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dirty="0" smtClean="0"/>
              <a:t>Resources for Medications</a:t>
            </a:r>
          </a:p>
        </p:txBody>
      </p:sp>
      <p:sp>
        <p:nvSpPr>
          <p:cNvPr id="1584131" name="Rectangle 3"/>
          <p:cNvSpPr>
            <a:spLocks noGrp="1" noChangeArrowheads="1"/>
          </p:cNvSpPr>
          <p:nvPr>
            <p:ph type="body" idx="1"/>
          </p:nvPr>
        </p:nvSpPr>
        <p:spPr/>
        <p:txBody>
          <a:bodyPr/>
          <a:lstStyle/>
          <a:p>
            <a:pPr eaLnBrk="1" hangingPunct="1">
              <a:defRPr/>
            </a:pPr>
            <a:r>
              <a:rPr lang="en-US" smtClean="0"/>
              <a:t>Partnership for Prescription Assistance</a:t>
            </a:r>
          </a:p>
          <a:p>
            <a:pPr lvl="1" eaLnBrk="1" hangingPunct="1">
              <a:defRPr/>
            </a:pPr>
            <a:r>
              <a:rPr lang="en-US" smtClean="0">
                <a:hlinkClick r:id="rId3"/>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extLst>
      <p:ext uri="{BB962C8B-B14F-4D97-AF65-F5344CB8AC3E}">
        <p14:creationId xmlns:p14="http://schemas.microsoft.com/office/powerpoint/2010/main" val="409496728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ctrTitle"/>
          </p:nvPr>
        </p:nvSpPr>
        <p:spPr>
          <a:xfrm>
            <a:off x="463731" y="644525"/>
            <a:ext cx="8001000" cy="1143000"/>
          </a:xfrm>
        </p:spPr>
        <p:txBody>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bg1"/>
                </a:solidFill>
              </a:rPr>
              <a:t>1. Describe the main action of the 5 different categories of type 2 diabetes medications. </a:t>
            </a:r>
          </a:p>
          <a:p>
            <a:r>
              <a:rPr lang="en-US" sz="2400" dirty="0">
                <a:solidFill>
                  <a:schemeClr val="bg1"/>
                </a:solidFill>
              </a:rPr>
              <a:t>2. Discuss strategies to determine the right medication for the right patient. </a:t>
            </a:r>
          </a:p>
          <a:p>
            <a:r>
              <a:rPr lang="en-US" sz="2400" dirty="0">
                <a:solidFill>
                  <a:schemeClr val="bg1"/>
                </a:solidFill>
              </a:rPr>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851315"/>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149468008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2" y="1262063"/>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995936" y="6381751"/>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41167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1767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idx="1"/>
          </p:nvPr>
        </p:nvSpPr>
        <p:spPr>
          <a:xfrm>
            <a:off x="2743200" y="1600200"/>
            <a:ext cx="5029200" cy="453390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790125"/>
            <a:ext cx="2209800" cy="3010475"/>
          </a:xfrm>
          <a:prstGeom prst="rect">
            <a:avLst/>
          </a:prstGeom>
        </p:spPr>
      </p:pic>
    </p:spTree>
    <p:custDataLst>
      <p:tags r:id="rId1"/>
    </p:custDataLst>
    <p:extLst>
      <p:ext uri="{BB962C8B-B14F-4D97-AF65-F5344CB8AC3E}">
        <p14:creationId xmlns:p14="http://schemas.microsoft.com/office/powerpoint/2010/main" val="94561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0206454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normAutofit fontScale="90000"/>
          </a:bodyPr>
          <a:lstStyle/>
          <a:p>
            <a:pPr eaLnBrk="1" hangingPunct="1">
              <a:defRPr/>
            </a:pPr>
            <a:r>
              <a:rPr lang="en-US" sz="4000" dirty="0" err="1" smtClean="0">
                <a:solidFill>
                  <a:srgbClr val="92D050"/>
                </a:solidFill>
              </a:rPr>
              <a:t>Biguanides</a:t>
            </a:r>
            <a:r>
              <a:rPr lang="en-US" sz="4000" dirty="0" smtClean="0">
                <a:solidFill>
                  <a:srgbClr val="92D050"/>
                </a:solidFill>
              </a:rPr>
              <a:t> – Suppressor</a:t>
            </a:r>
            <a:br>
              <a:rPr lang="en-US" sz="4000" dirty="0" smtClean="0">
                <a:solidFill>
                  <a:srgbClr val="92D050"/>
                </a:solidFill>
              </a:rPr>
            </a:br>
            <a:r>
              <a:rPr lang="en-US" sz="4000" dirty="0" smtClean="0">
                <a:solidFill>
                  <a:srgbClr val="92D050"/>
                </a:solidFill>
              </a:rPr>
              <a:t>Metformin (Glucophage</a:t>
            </a:r>
            <a:r>
              <a:rPr lang="en-US" sz="2400" baseline="30000" dirty="0" smtClean="0">
                <a:solidFill>
                  <a:srgbClr val="92D050"/>
                </a:solidFill>
              </a:rPr>
              <a:t>®</a:t>
            </a:r>
            <a:r>
              <a:rPr lang="en-US" sz="4000" dirty="0" smtClean="0">
                <a:solidFill>
                  <a:srgbClr val="92D050"/>
                </a:solidFill>
              </a:rPr>
              <a:t>)</a:t>
            </a:r>
          </a:p>
        </p:txBody>
      </p:sp>
      <p:sp>
        <p:nvSpPr>
          <p:cNvPr id="1513475" name="Rectangle 3"/>
          <p:cNvSpPr>
            <a:spLocks noGrp="1" noChangeArrowheads="1"/>
          </p:cNvSpPr>
          <p:nvPr>
            <p:ph type="body" sz="half" idx="1"/>
          </p:nvPr>
        </p:nvSpPr>
        <p:spPr>
          <a:xfrm>
            <a:off x="457200" y="1600200"/>
            <a:ext cx="4038600" cy="4429418"/>
          </a:xfrm>
        </p:spPr>
        <p:txBody>
          <a:bodyPr>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pic>
        <p:nvPicPr>
          <p:cNvPr id="1513477" name="Picture 5" descr="MCj0379235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257800" y="2057400"/>
            <a:ext cx="3386138" cy="2265363"/>
          </a:xfrm>
          <a:noFill/>
          <a:extLst>
            <a:ext uri="{909E8E84-426E-40DD-AFC4-6F175D3DCCD1}">
              <a14:hiddenFill xmlns:a14="http://schemas.microsoft.com/office/drawing/2010/main">
                <a:solidFill>
                  <a:srgbClr val="FFFFFF"/>
                </a:solidFill>
              </a14:hiddenFill>
            </a:ext>
          </a:extLst>
        </p:spPr>
      </p:pic>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
        <p:nvSpPr>
          <p:cNvPr id="28678" name="Text Box 7"/>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21513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304800"/>
            <a:ext cx="8519970" cy="730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showing insulin (blue) molecules binding with insulin receptors (yellow) could help in the development of new diabetes treatments –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2396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type="body" idx="1"/>
          </p:nvPr>
        </p:nvSpPr>
        <p:spPr>
          <a:xfrm>
            <a:off x="533400" y="1143000"/>
            <a:ext cx="7467600" cy="5334000"/>
          </a:xfrm>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1" eaLnBrk="1" hangingPunct="1">
              <a:defRPr/>
            </a:pPr>
            <a:r>
              <a:rPr lang="en-US" dirty="0" smtClean="0"/>
              <a:t>Metformin extended release (3 different versions) </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727307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type="body" idx="1"/>
          </p:nvPr>
        </p:nvSpPr>
        <p:spPr>
          <a:xfrm>
            <a:off x="381000" y="1143000"/>
            <a:ext cx="76200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3503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228600"/>
            <a:ext cx="8737600" cy="1600200"/>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type="body" idx="1"/>
          </p:nvPr>
        </p:nvSpPr>
        <p:spPr>
          <a:xfrm>
            <a:off x="381000" y="1981200"/>
            <a:ext cx="8382000" cy="487680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59619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solidFill>
                  <a:schemeClr val="accent2">
                    <a:lumMod val="50000"/>
                  </a:schemeClr>
                </a:solidFill>
              </a:rPr>
              <a:t>Metformin – How does it rate?  </a:t>
            </a:r>
            <a:endParaRPr lang="en-US" dirty="0">
              <a:solidFill>
                <a:schemeClr val="accent2">
                  <a:lumMod val="50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4">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 </a:t>
            </a:r>
            <a:r>
              <a:rPr lang="en-US" dirty="0" err="1" smtClean="0"/>
              <a:t>creat</a:t>
            </a:r>
            <a:r>
              <a:rPr lang="en-US" dirty="0" smtClean="0"/>
              <a:t>)</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899944" y="539542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222030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fontScale="90000"/>
          </a:bodyPr>
          <a:lstStyle/>
          <a:p>
            <a:r>
              <a:rPr lang="en-US" smtClean="0"/>
              <a:t>What questions would you ask?</a:t>
            </a:r>
          </a:p>
        </p:txBody>
      </p:sp>
      <p:sp>
        <p:nvSpPr>
          <p:cNvPr id="86019" name="Rectangle 2"/>
          <p:cNvSpPr>
            <a:spLocks noChangeArrowheads="1"/>
          </p:cNvSpPr>
          <p:nvPr/>
        </p:nvSpPr>
        <p:spPr bwMode="auto">
          <a:xfrm>
            <a:off x="1219200" y="1524000"/>
            <a:ext cx="5791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buClr>
                <a:schemeClr val="tx1"/>
              </a:buClr>
            </a:pPr>
            <a:r>
              <a:rPr lang="en-US" sz="4400">
                <a:latin typeface="Tahoma" pitchFamily="34" charset="0"/>
                <a:cs typeface="Tahoma" pitchFamily="34" charset="0"/>
              </a:rPr>
              <a:t>35 yr old, BMI 28, A1c 6.7%.  LDL 154, enjoys “occasional” beer.</a:t>
            </a:r>
          </a:p>
        </p:txBody>
      </p:sp>
      <p:pic>
        <p:nvPicPr>
          <p:cNvPr id="86020" name="Picture 2" descr="C:\Users\bev\AppData\Local\Microsoft\Windows\Temporary Internet Files\Content.IE5\495GBYVE\MP90042259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35400"/>
            <a:ext cx="3962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127197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57200" y="590006"/>
            <a:ext cx="8226425" cy="11430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4">
                    <a:lumMod val="75000"/>
                  </a:schemeClr>
                </a:solidFill>
              </a:rPr>
              <a:t>Sulfonylureas – </a:t>
            </a:r>
            <a:br>
              <a:rPr lang="en-US" sz="4800" b="1" dirty="0" smtClean="0">
                <a:solidFill>
                  <a:schemeClr val="accent4">
                    <a:lumMod val="75000"/>
                  </a:schemeClr>
                </a:solidFill>
              </a:rPr>
            </a:br>
            <a:r>
              <a:rPr lang="en-US" sz="4800" b="1" dirty="0" smtClean="0">
                <a:solidFill>
                  <a:schemeClr val="accent4">
                    <a:lumMod val="75000"/>
                  </a:schemeClr>
                </a:solidFill>
              </a:rPr>
              <a:t> </a:t>
            </a:r>
            <a:endParaRPr lang="en-US" sz="4800" dirty="0" smtClean="0">
              <a:solidFill>
                <a:schemeClr val="accent4">
                  <a:lumMod val="75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6" name="Picture 5"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733800" y="2971800"/>
            <a:ext cx="3124200" cy="3124200"/>
          </a:xfrm>
          <a:noFill/>
          <a:extLst>
            <a:ext uri="{909E8E84-426E-40DD-AFC4-6F175D3DCCD1}">
              <a14:hiddenFill xmlns:a14="http://schemas.microsoft.com/office/drawing/2010/main">
                <a:solidFill>
                  <a:srgbClr val="FFFFFF"/>
                </a:solidFill>
              </a14:hiddenFill>
            </a:ext>
          </a:extLst>
        </p:spPr>
      </p:pic>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17526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7"/>
          <p:cNvSpPr txBox="1">
            <a:spLocks noChangeArrowheads="1"/>
          </p:cNvSpPr>
          <p:nvPr/>
        </p:nvSpPr>
        <p:spPr bwMode="auto">
          <a:xfrm>
            <a:off x="142875" y="6554788"/>
            <a:ext cx="327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a:t>
            </a:r>
          </a:p>
        </p:txBody>
      </p:sp>
    </p:spTree>
    <p:custDataLst>
      <p:tags r:id="rId1"/>
    </p:custDataLst>
    <p:extLst>
      <p:ext uri="{BB962C8B-B14F-4D97-AF65-F5344CB8AC3E}">
        <p14:creationId xmlns:p14="http://schemas.microsoft.com/office/powerpoint/2010/main" val="1114024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r>
              <a:rPr lang="en-US" dirty="0" smtClean="0">
                <a:solidFill>
                  <a:schemeClr val="accent1">
                    <a:lumMod val="20000"/>
                    <a:lumOff val="80000"/>
                  </a:schemeClr>
                </a:solidFill>
              </a:rPr>
              <a:t> - </a:t>
            </a:r>
            <a:r>
              <a:rPr lang="en-US" dirty="0" smtClean="0">
                <a:solidFill>
                  <a:schemeClr val="folHlink"/>
                </a:solidFill>
              </a:rPr>
              <a:t>Squirts</a:t>
            </a:r>
          </a:p>
        </p:txBody>
      </p:sp>
      <p:sp>
        <p:nvSpPr>
          <p:cNvPr id="1495043" name="Rectangle 3"/>
          <p:cNvSpPr>
            <a:spLocks noGrp="1" noChangeArrowheads="1"/>
          </p:cNvSpPr>
          <p:nvPr>
            <p:ph type="body" idx="1"/>
          </p:nvPr>
        </p:nvSpPr>
        <p:spPr>
          <a:xfrm>
            <a:off x="533400" y="990600"/>
            <a:ext cx="7239000" cy="556260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Primary failures: about 20% no response</a:t>
            </a:r>
          </a:p>
          <a:p>
            <a:pPr lvl="1" eaLnBrk="1" hangingPunct="1">
              <a:defRPr/>
            </a:pPr>
            <a:r>
              <a:rPr lang="en-US" sz="2400" dirty="0" smtClean="0"/>
              <a:t>R/O glucose toxicity or low beta cell function</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sp>
        <p:nvSpPr>
          <p:cNvPr id="3482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26321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609600" y="381000"/>
            <a:ext cx="7848600" cy="11430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buFont typeface="Wingdings" pitchFamily="2" charset="2"/>
              <a:buNone/>
              <a:defRPr/>
            </a:pPr>
            <a:r>
              <a:rPr lang="en-US" sz="2000" dirty="0" smtClean="0">
                <a:solidFill>
                  <a:schemeClr val="tx1"/>
                </a:solidFill>
              </a:rPr>
              <a:t>*</a:t>
            </a:r>
            <a:r>
              <a:rPr lang="en-US" sz="1800" dirty="0" smtClean="0">
                <a:solidFill>
                  <a:schemeClr val="tx1"/>
                </a:solidFill>
              </a:rPr>
              <a:t>take short acting product on empty stomach</a:t>
            </a:r>
            <a:endParaRPr lang="en-US" sz="2000"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264398384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600200"/>
            <a:ext cx="8153400" cy="4953000"/>
          </a:xfrm>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sp>
        <p:nvSpPr>
          <p:cNvPr id="37892"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440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838200" y="304800"/>
            <a:ext cx="7772400" cy="1447800"/>
          </a:xfrm>
        </p:spPr>
        <p:txBody>
          <a:bodyPr>
            <a:normAutofit fontScale="90000"/>
          </a:bodyPr>
          <a:lstStyle/>
          <a:p>
            <a:pPr eaLnBrk="1" hangingPunct="1"/>
            <a:r>
              <a:rPr lang="en-US" dirty="0" smtClean="0">
                <a:solidFill>
                  <a:schemeClr val="tx1"/>
                </a:solidFill>
              </a:rPr>
              <a:t>Indication for “Fast Acting” Insulin </a:t>
            </a:r>
            <a:r>
              <a:rPr lang="en-US" dirty="0" err="1" smtClean="0">
                <a:solidFill>
                  <a:schemeClr val="tx1"/>
                </a:solidFill>
              </a:rPr>
              <a:t>Secretagogues</a:t>
            </a:r>
            <a:r>
              <a:rPr lang="en-US" dirty="0" smtClean="0">
                <a:solidFill>
                  <a:schemeClr val="tx1"/>
                </a:solidFill>
              </a:rPr>
              <a:t>-  </a:t>
            </a:r>
            <a:r>
              <a:rPr lang="en-US" dirty="0" err="1" smtClean="0">
                <a:solidFill>
                  <a:schemeClr val="tx2">
                    <a:lumMod val="75000"/>
                  </a:schemeClr>
                </a:solidFill>
              </a:rPr>
              <a:t>Meglitinides</a:t>
            </a:r>
            <a:endParaRPr lang="en-US" sz="3700" dirty="0" smtClean="0">
              <a:solidFill>
                <a:schemeClr val="tx2">
                  <a:lumMod val="75000"/>
                </a:schemeClr>
              </a:solidFill>
            </a:endParaRPr>
          </a:p>
        </p:txBody>
      </p:sp>
      <p:sp>
        <p:nvSpPr>
          <p:cNvPr id="1501187" name="Rectangle 3"/>
          <p:cNvSpPr>
            <a:spLocks noGrp="1" noChangeArrowheads="1"/>
          </p:cNvSpPr>
          <p:nvPr>
            <p:ph type="body" sz="half" idx="1"/>
          </p:nvPr>
        </p:nvSpPr>
        <p:spPr>
          <a:xfrm>
            <a:off x="914400" y="2133600"/>
            <a:ext cx="5029200" cy="4419600"/>
          </a:xfrm>
        </p:spPr>
        <p:txBody>
          <a:bodyPr/>
          <a:lstStyle/>
          <a:p>
            <a:pPr eaLnBrk="1" hangingPunct="1">
              <a:defRPr/>
            </a:pPr>
            <a:r>
              <a:rPr lang="en-US" dirty="0" smtClean="0"/>
              <a:t>Action: </a:t>
            </a:r>
            <a:r>
              <a:rPr lang="en-US" dirty="0" smtClean="0">
                <a:solidFill>
                  <a:schemeClr val="folHlink"/>
                </a:solidFill>
              </a:rPr>
              <a:t>tells pancreas to squirt insulin with meals</a:t>
            </a:r>
          </a:p>
          <a:p>
            <a:pPr eaLnBrk="1" hangingPunct="1">
              <a:defRPr/>
            </a:pPr>
            <a:r>
              <a:rPr lang="en-US" dirty="0" smtClean="0"/>
              <a:t>Who?</a:t>
            </a:r>
          </a:p>
          <a:p>
            <a:pPr lvl="1" eaLnBrk="1" hangingPunct="1">
              <a:defRPr/>
            </a:pPr>
            <a:r>
              <a:rPr lang="en-US" dirty="0" smtClean="0"/>
              <a:t>Targets post-prandial hyperglycemia</a:t>
            </a:r>
          </a:p>
          <a:p>
            <a:pPr eaLnBrk="1" hangingPunct="1">
              <a:defRPr/>
            </a:pPr>
            <a:r>
              <a:rPr lang="en-US" dirty="0" smtClean="0"/>
              <a:t>Med Names – </a:t>
            </a:r>
          </a:p>
          <a:p>
            <a:pPr lvl="1" eaLnBrk="1" hangingPunct="1">
              <a:defRPr/>
            </a:pPr>
            <a:r>
              <a:rPr lang="en-US" dirty="0" err="1" smtClean="0">
                <a:solidFill>
                  <a:schemeClr val="tx2">
                    <a:lumMod val="75000"/>
                  </a:schemeClr>
                </a:solidFill>
              </a:rPr>
              <a:t>Prandin</a:t>
            </a:r>
            <a:r>
              <a:rPr lang="en-US" dirty="0" smtClean="0">
                <a:solidFill>
                  <a:schemeClr val="tx2">
                    <a:lumMod val="75000"/>
                  </a:schemeClr>
                </a:solidFill>
              </a:rPr>
              <a:t> </a:t>
            </a:r>
          </a:p>
          <a:p>
            <a:pPr lvl="1" eaLnBrk="1" hangingPunct="1">
              <a:defRPr/>
            </a:pPr>
            <a:r>
              <a:rPr lang="en-US" dirty="0" err="1" smtClean="0">
                <a:solidFill>
                  <a:schemeClr val="tx2">
                    <a:lumMod val="75000"/>
                  </a:schemeClr>
                </a:solidFill>
              </a:rPr>
              <a:t>Starlix</a:t>
            </a:r>
            <a:endParaRPr lang="en-US" dirty="0" smtClean="0">
              <a:solidFill>
                <a:schemeClr val="tx2">
                  <a:lumMod val="75000"/>
                </a:schemeClr>
              </a:solidFill>
            </a:endParaRPr>
          </a:p>
          <a:p>
            <a:pPr marL="0" indent="0" eaLnBrk="1" hangingPunct="1">
              <a:buFont typeface="Wingdings" pitchFamily="2" charset="2"/>
              <a:buNone/>
              <a:defRPr/>
            </a:pPr>
            <a:endParaRPr lang="en-US" dirty="0" smtClean="0"/>
          </a:p>
          <a:p>
            <a:pPr lvl="1" eaLnBrk="1" hangingPunct="1">
              <a:buFont typeface="Wingdings" pitchFamily="2" charset="2"/>
              <a:buNone/>
              <a:defRPr/>
            </a:pPr>
            <a:r>
              <a:rPr lang="en-US" dirty="0" smtClean="0"/>
              <a:t> </a:t>
            </a:r>
          </a:p>
        </p:txBody>
      </p:sp>
      <p:pic>
        <p:nvPicPr>
          <p:cNvPr id="91140" name="Picture 6"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6781800" y="3733800"/>
            <a:ext cx="2209800" cy="2209800"/>
          </a:xfrm>
          <a:noFill/>
          <a:extLst>
            <a:ext uri="{909E8E84-426E-40DD-AFC4-6F175D3DCCD1}">
              <a14:hiddenFill xmlns:a14="http://schemas.microsoft.com/office/drawing/2010/main">
                <a:solidFill>
                  <a:srgbClr val="FFFFFF"/>
                </a:solidFill>
              </a14:hiddenFill>
            </a:ext>
          </a:extLst>
        </p:spPr>
      </p:pic>
      <p:pic>
        <p:nvPicPr>
          <p:cNvPr id="91141" name="Picture 4" descr="j0197388[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1477963"/>
            <a:ext cx="32004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07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6867" name="Rectangle 3"/>
          <p:cNvSpPr>
            <a:spLocks noGrp="1" noChangeArrowheads="1"/>
          </p:cNvSpPr>
          <p:nvPr>
            <p:ph sz="half" idx="1"/>
          </p:nvPr>
        </p:nvSpPr>
        <p:spPr>
          <a:xfrm>
            <a:off x="304800" y="1676400"/>
            <a:ext cx="4267200" cy="441960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2"/>
          </p:nvPr>
        </p:nvSpPr>
        <p:spPr>
          <a:xfrm>
            <a:off x="4495800" y="1905000"/>
            <a:ext cx="4267200" cy="4495800"/>
          </a:xfrm>
        </p:spPr>
        <p:txBody>
          <a:bodyPr lIns="90477" tIns="44445" rIns="90477" bIns="44445">
            <a:normAutofit lnSpcReduction="10000"/>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secreted in 1:1 ratio with insulin</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Causes satiety</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Lowers post-prandial glucagon response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Slows gastric emptying</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1 make none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2 make less than normal amounts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solidFill>
                  <a:schemeClr val="accent4">
                    <a:lumMod val="75000"/>
                  </a:schemeClr>
                </a:solidFill>
              </a:rPr>
              <a:t>Squirters</a:t>
            </a:r>
            <a:r>
              <a:rPr lang="en-US" dirty="0" smtClean="0">
                <a:solidFill>
                  <a:schemeClr val="accent4">
                    <a:lumMod val="75000"/>
                  </a:schemeClr>
                </a:solidFill>
              </a:rPr>
              <a:t> – How does they rate?  </a:t>
            </a:r>
            <a:endParaRPr lang="en-US" dirty="0">
              <a:solidFill>
                <a:schemeClr val="accent4">
                  <a:lumMod val="75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
        <p:nvSpPr>
          <p:cNvPr id="41993"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389992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normAutofit fontScale="90000"/>
          </a:bodyPr>
          <a:lstStyle/>
          <a:p>
            <a:r>
              <a:rPr lang="en-US" smtClean="0"/>
              <a:t>What Medications Cause Hypoglycemia?</a:t>
            </a:r>
          </a:p>
        </p:txBody>
      </p:sp>
      <p:sp>
        <p:nvSpPr>
          <p:cNvPr id="136195" name="Content Placeholder 2"/>
          <p:cNvSpPr>
            <a:spLocks noGrp="1"/>
          </p:cNvSpPr>
          <p:nvPr>
            <p:ph idx="1"/>
          </p:nvPr>
        </p:nvSpPr>
        <p:spPr/>
        <p:txBody>
          <a:bodyPr/>
          <a:lstStyle/>
          <a:p>
            <a:pPr>
              <a:defRPr/>
            </a:pPr>
            <a:r>
              <a:rPr lang="en-US" sz="4400" smtClean="0"/>
              <a:t>Insulin</a:t>
            </a:r>
          </a:p>
          <a:p>
            <a:pPr>
              <a:defRPr/>
            </a:pPr>
            <a:r>
              <a:rPr lang="en-US" sz="4400" smtClean="0"/>
              <a:t>Sulfonylureas</a:t>
            </a:r>
          </a:p>
          <a:p>
            <a:pPr>
              <a:defRPr/>
            </a:pPr>
            <a:r>
              <a:rPr lang="en-US" sz="4400" smtClean="0"/>
              <a:t>Meglitinides</a:t>
            </a:r>
          </a:p>
          <a:p>
            <a:pPr>
              <a:defRPr/>
            </a:pPr>
            <a:r>
              <a:rPr lang="en-US" smtClean="0"/>
              <a:t>Or any combo medication that includes these</a:t>
            </a:r>
          </a:p>
        </p:txBody>
      </p:sp>
    </p:spTree>
    <p:extLst>
      <p:ext uri="{BB962C8B-B14F-4D97-AF65-F5344CB8AC3E}">
        <p14:creationId xmlns:p14="http://schemas.microsoft.com/office/powerpoint/2010/main" val="367967899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04800"/>
            <a:ext cx="8229600" cy="1219200"/>
          </a:xfrm>
          <a:noFill/>
        </p:spPr>
        <p:txBody>
          <a:bodyPr lIns="90477" tIns="44445" rIns="90477" bIns="44445" anchor="b"/>
          <a:lstStyle/>
          <a:p>
            <a:pPr eaLnBrk="1" hangingPunct="1"/>
            <a:r>
              <a:rPr lang="en-US" sz="3600" smtClean="0"/>
              <a:t>Hypoglycemia – “Limiting Factor”</a:t>
            </a:r>
          </a:p>
        </p:txBody>
      </p:sp>
      <p:sp>
        <p:nvSpPr>
          <p:cNvPr id="1517571" name="Rectangle 3"/>
          <p:cNvSpPr>
            <a:spLocks noGrp="1" noChangeArrowheads="1"/>
          </p:cNvSpPr>
          <p:nvPr>
            <p:ph type="body" idx="1"/>
          </p:nvPr>
        </p:nvSpPr>
        <p:spPr>
          <a:xfrm>
            <a:off x="457200" y="1676400"/>
            <a:ext cx="8001000" cy="480060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451591"/>
            <a:ext cx="2269846" cy="2177809"/>
          </a:xfrm>
          <a:prstGeom prst="rect">
            <a:avLst/>
          </a:prstGeom>
        </p:spPr>
      </p:pic>
    </p:spTree>
    <p:extLst>
      <p:ext uri="{BB962C8B-B14F-4D97-AF65-F5344CB8AC3E}">
        <p14:creationId xmlns:p14="http://schemas.microsoft.com/office/powerpoint/2010/main" val="32321473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a:noFill/>
        </p:spPr>
        <p:txBody>
          <a:bodyPr lIns="90477" tIns="44445" rIns="90477" bIns="44445" anchor="b"/>
          <a:lstStyle/>
          <a:p>
            <a:pPr eaLnBrk="1" hangingPunct="1"/>
            <a:r>
              <a:rPr lang="en-US"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sz="2800" dirty="0" smtClean="0">
                <a:solidFill>
                  <a:schemeClr val="hlink"/>
                </a:solidFill>
              </a:rPr>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4876800" y="16764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2"/>
              </a:buBlip>
              <a:defRPr/>
            </a:pPr>
            <a:r>
              <a:rPr lang="en-US" sz="2800" dirty="0" err="1">
                <a:solidFill>
                  <a:schemeClr val="tx2">
                    <a:lumMod val="75000"/>
                  </a:schemeClr>
                </a:solidFill>
                <a:effectLst>
                  <a:outerShdw blurRad="38100" dist="38100" dir="2700000" algn="tl">
                    <a:srgbClr val="000000"/>
                  </a:outerShdw>
                </a:effectLst>
                <a:latin typeface="Tahoma" pitchFamily="34" charset="0"/>
              </a:rPr>
              <a:t>Neuroglycopenia</a:t>
            </a:r>
            <a:endParaRPr lang="en-US" sz="2800" dirty="0">
              <a:solidFill>
                <a:schemeClr val="tx2">
                  <a:lumMod val="75000"/>
                </a:schemeClr>
              </a:solidFill>
              <a:effectLst>
                <a:outerShdw blurRad="38100" dist="38100" dir="2700000" algn="tl">
                  <a:srgbClr val="000000"/>
                </a:outerShdw>
              </a:effectLst>
              <a:latin typeface="Tahoma" pitchFamily="34" charset="0"/>
            </a:endParaRP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3"/>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821398"/>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33400" y="228600"/>
            <a:ext cx="7772400" cy="992188"/>
          </a:xfrm>
          <a:noFill/>
        </p:spPr>
        <p:txBody>
          <a:bodyPr lIns="90477" tIns="44445" rIns="90477" bIns="44445" anchor="b">
            <a:normAutofit fontScale="90000"/>
          </a:bodyPr>
          <a:lstStyle/>
          <a:p>
            <a:pPr eaLnBrk="1" hangingPunct="1"/>
            <a:r>
              <a:rPr lang="en-US" dirty="0" smtClean="0"/>
              <a:t>Treatment of Hypoglycemia</a:t>
            </a:r>
            <a:endParaRPr lang="en-US" dirty="0" smtClean="0">
              <a:sym typeface="Monotype Sorts" pitchFamily="2" charset="2"/>
            </a:endParaRPr>
          </a:p>
        </p:txBody>
      </p:sp>
      <p:sp>
        <p:nvSpPr>
          <p:cNvPr id="1320963" name="Rectangle 3"/>
          <p:cNvSpPr>
            <a:spLocks noGrp="1" noChangeArrowheads="1"/>
          </p:cNvSpPr>
          <p:nvPr>
            <p:ph type="body" idx="1"/>
          </p:nvPr>
        </p:nvSpPr>
        <p:spPr>
          <a:xfrm>
            <a:off x="457200" y="1524000"/>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2"/>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3"/>
              </a:buBlip>
              <a:defRPr/>
            </a:pPr>
            <a:r>
              <a:rPr lang="en-US" dirty="0" smtClean="0"/>
              <a:t>Retest in 15 minutes, if still low, treat again, even without symptoms</a:t>
            </a:r>
          </a:p>
          <a:p>
            <a:pPr eaLnBrk="1" hangingPunct="1">
              <a:buFont typeface="Monotype Sorts" pitchFamily="2" charset="2"/>
              <a:buBlip>
                <a:blip r:embed="rId3"/>
              </a:buBlip>
              <a:defRPr/>
            </a:pPr>
            <a:r>
              <a:rPr lang="en-US" dirty="0" smtClean="0"/>
              <a:t>Follow with usual meal or snack</a:t>
            </a:r>
          </a:p>
          <a:p>
            <a:pPr eaLnBrk="1" hangingPunct="1">
              <a:buFont typeface="Monotype Sorts" pitchFamily="2" charset="2"/>
              <a:buBlip>
                <a:blip r:embed="rId3"/>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419600"/>
            <a:ext cx="1516075" cy="1815998"/>
          </a:xfrm>
          <a:prstGeom prst="rect">
            <a:avLst/>
          </a:prstGeom>
        </p:spPr>
      </p:pic>
    </p:spTree>
    <p:extLst>
      <p:ext uri="{BB962C8B-B14F-4D97-AF65-F5344CB8AC3E}">
        <p14:creationId xmlns:p14="http://schemas.microsoft.com/office/powerpoint/2010/main" val="1739006872"/>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type="body" sz="half" idx="1"/>
          </p:nvPr>
        </p:nvSpPr>
        <p:spPr>
          <a:xfrm>
            <a:off x="533400" y="1981200"/>
            <a:ext cx="4648200" cy="4495800"/>
          </a:xfrm>
        </p:spPr>
        <p:txBody>
          <a:bodyPr/>
          <a:lstStyle/>
          <a:p>
            <a:pPr eaLnBrk="1" hangingPunct="1">
              <a:buFont typeface="Wingdings" pitchFamily="2" charset="2"/>
              <a:buBlip>
                <a:blip r:embed="rId3"/>
              </a:buBlip>
              <a:defRPr/>
            </a:pPr>
            <a:r>
              <a:rPr lang="en-US" sz="2800" smtClean="0"/>
              <a:t>3 - 4 Glucose Tablets</a:t>
            </a:r>
          </a:p>
          <a:p>
            <a:pPr eaLnBrk="1" hangingPunct="1">
              <a:buFont typeface="Wingdings" pitchFamily="2" charset="2"/>
              <a:buBlip>
                <a:blip r:embed="rId3"/>
              </a:buBlip>
              <a:defRPr/>
            </a:pPr>
            <a:r>
              <a:rPr lang="en-US" sz="2800" smtClean="0"/>
              <a:t>8 - 10 Lifesavers candy</a:t>
            </a:r>
          </a:p>
          <a:p>
            <a:pPr eaLnBrk="1" hangingPunct="1">
              <a:buFont typeface="Wingdings" pitchFamily="2" charset="2"/>
              <a:buBlip>
                <a:blip r:embed="rId3"/>
              </a:buBlip>
              <a:defRPr/>
            </a:pPr>
            <a:r>
              <a:rPr lang="en-US" sz="2800" smtClean="0"/>
              <a:t>8 - 10 Hard candies</a:t>
            </a:r>
          </a:p>
          <a:p>
            <a:pPr eaLnBrk="1" hangingPunct="1">
              <a:buFont typeface="Wingdings" pitchFamily="2" charset="2"/>
              <a:buBlip>
                <a:blip r:embed="rId3"/>
              </a:buBlip>
              <a:defRPr/>
            </a:pPr>
            <a:r>
              <a:rPr lang="en-US" sz="2800" smtClean="0"/>
              <a:t>2 Tablespoons Raisins</a:t>
            </a:r>
          </a:p>
          <a:p>
            <a:pPr eaLnBrk="1" hangingPunct="1">
              <a:buFont typeface="Wingdings" pitchFamily="2" charset="2"/>
              <a:buBlip>
                <a:blip r:embed="rId3"/>
              </a:buBlip>
              <a:defRPr/>
            </a:pPr>
            <a:r>
              <a:rPr lang="en-US" sz="2800" smtClean="0"/>
              <a:t>4 - 6 oz’s Nondiet soda</a:t>
            </a:r>
          </a:p>
          <a:p>
            <a:pPr eaLnBrk="1" hangingPunct="1">
              <a:buFont typeface="Wingdings" pitchFamily="2" charset="2"/>
              <a:buBlip>
                <a:blip r:embed="rId3"/>
              </a:buBlip>
              <a:defRPr/>
            </a:pPr>
            <a:r>
              <a:rPr lang="en-US" sz="2800" smtClean="0"/>
              <a:t>4 - 6 oz’s Fruit Juice</a:t>
            </a:r>
          </a:p>
          <a:p>
            <a:pPr eaLnBrk="1" hangingPunct="1">
              <a:buFont typeface="Wingdings" pitchFamily="2" charset="2"/>
              <a:buBlip>
                <a:blip r:embed="rId3"/>
              </a:buBlip>
              <a:defRPr/>
            </a:pPr>
            <a:r>
              <a:rPr lang="en-US" sz="2800" smtClean="0"/>
              <a:t>8 oz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39964" name="Clip" r:id="rId4" imgW="2622260" imgH="2598524" progId="MS_ClipArt_Gallery.5">
                  <p:embed/>
                </p:oleObj>
              </mc:Choice>
              <mc:Fallback>
                <p:oleObj name="Clip" r:id="rId4" imgW="2622260" imgH="259852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6126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96875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47914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838200" y="304800"/>
            <a:ext cx="7772400" cy="1828800"/>
          </a:xfrm>
        </p:spPr>
        <p:txBody>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438400"/>
            <a:ext cx="3962400" cy="3962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1817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727075" y="1066800"/>
            <a:ext cx="7772400" cy="1143000"/>
          </a:xfrm>
        </p:spPr>
        <p:txBody>
          <a:bodyPr>
            <a:normAutofit fontScale="90000"/>
          </a:bodyPr>
          <a:lstStyle/>
          <a:p>
            <a:pPr eaLnBrk="1" hangingPunct="1">
              <a:defRPr/>
            </a:pPr>
            <a:r>
              <a:rPr lang="en-US" dirty="0" err="1" smtClean="0">
                <a:solidFill>
                  <a:schemeClr val="accent1">
                    <a:lumMod val="20000"/>
                    <a:lumOff val="80000"/>
                  </a:schemeClr>
                </a:solidFill>
              </a:rPr>
              <a:t>Incretin</a:t>
            </a:r>
            <a:r>
              <a:rPr lang="en-US" dirty="0" smtClean="0">
                <a:solidFill>
                  <a:schemeClr val="accent1">
                    <a:lumMod val="20000"/>
                    <a:lumOff val="80000"/>
                  </a:schemeClr>
                </a:solidFill>
              </a:rPr>
              <a:t> </a:t>
            </a:r>
            <a:r>
              <a:rPr lang="en-US" dirty="0" err="1" smtClean="0">
                <a:solidFill>
                  <a:schemeClr val="accent1">
                    <a:lumMod val="20000"/>
                    <a:lumOff val="80000"/>
                  </a:schemeClr>
                </a:solidFill>
              </a:rPr>
              <a:t>Mimetics</a:t>
            </a:r>
            <a:r>
              <a:rPr lang="en-US" dirty="0" smtClean="0">
                <a:solidFill>
                  <a:schemeClr val="accent1">
                    <a:lumMod val="20000"/>
                    <a:lumOff val="80000"/>
                  </a:schemeClr>
                </a:solidFill>
              </a:rPr>
              <a:t> – </a:t>
            </a:r>
            <a:br>
              <a:rPr lang="en-US" dirty="0" smtClean="0">
                <a:solidFill>
                  <a:schemeClr val="accent1">
                    <a:lumMod val="20000"/>
                    <a:lumOff val="80000"/>
                  </a:schemeClr>
                </a:solidFill>
              </a:rPr>
            </a:br>
            <a:r>
              <a:rPr lang="en-US" dirty="0" smtClean="0">
                <a:solidFill>
                  <a:schemeClr val="accent1">
                    <a:lumMod val="20000"/>
                    <a:lumOff val="80000"/>
                  </a:schemeClr>
                </a:solidFill>
              </a:rPr>
              <a:t>“Gut Hormone Imitators”</a:t>
            </a:r>
            <a:br>
              <a:rPr lang="en-US" dirty="0" smtClean="0">
                <a:solidFill>
                  <a:schemeClr val="accent1">
                    <a:lumMod val="20000"/>
                    <a:lumOff val="80000"/>
                  </a:schemeClr>
                </a:solidFill>
              </a:rPr>
            </a:br>
            <a:r>
              <a:rPr lang="en-US" dirty="0" smtClean="0">
                <a:solidFill>
                  <a:schemeClr val="accent1">
                    <a:lumMod val="20000"/>
                    <a:lumOff val="80000"/>
                  </a:schemeClr>
                </a:solidFill>
              </a:rPr>
              <a:t>GLP-1 Agonists</a:t>
            </a:r>
            <a:br>
              <a:rPr lang="en-US" dirty="0" smtClean="0">
                <a:solidFill>
                  <a:schemeClr val="accent1">
                    <a:lumMod val="20000"/>
                    <a:lumOff val="80000"/>
                  </a:schemeClr>
                </a:solidFill>
              </a:rPr>
            </a:br>
            <a:r>
              <a:rPr lang="en-US" dirty="0" smtClean="0">
                <a:solidFill>
                  <a:schemeClr val="accent1">
                    <a:lumMod val="20000"/>
                    <a:lumOff val="80000"/>
                  </a:schemeClr>
                </a:solidFill>
              </a:rPr>
              <a:t> </a:t>
            </a:r>
          </a:p>
        </p:txBody>
      </p:sp>
      <p:sp>
        <p:nvSpPr>
          <p:cNvPr id="1572867" name="Rectangle 3"/>
          <p:cNvSpPr>
            <a:spLocks noGrp="1" noChangeArrowheads="1"/>
          </p:cNvSpPr>
          <p:nvPr>
            <p:ph type="body" idx="1"/>
          </p:nvPr>
        </p:nvSpPr>
        <p:spPr>
          <a:xfrm>
            <a:off x="914400" y="2209800"/>
            <a:ext cx="7772400" cy="434340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473162"/>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753120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a:xfrm>
            <a:off x="169863" y="152400"/>
            <a:ext cx="8737600" cy="762000"/>
          </a:xfrm>
        </p:spPr>
        <p:txBody>
          <a:bodyPr>
            <a:noAutofit/>
          </a:bodyPr>
          <a:lstStyle/>
          <a:p>
            <a:pPr eaLnBrk="1" hangingPunct="1">
              <a:defRPr/>
            </a:pPr>
            <a:r>
              <a:rPr lang="en-US" sz="2400" dirty="0" smtClean="0">
                <a:solidFill>
                  <a:schemeClr val="accent1">
                    <a:lumMod val="75000"/>
                  </a:schemeClr>
                </a:solidFill>
              </a:rPr>
              <a:t>GLP-1 Effects in Humans</a:t>
            </a:r>
            <a:br>
              <a:rPr lang="en-US" sz="2400" dirty="0" smtClean="0">
                <a:solidFill>
                  <a:schemeClr val="accent1">
                    <a:lumMod val="75000"/>
                  </a:schemeClr>
                </a:solidFill>
              </a:rPr>
            </a:br>
            <a:r>
              <a:rPr lang="en-US" sz="2400" dirty="0" smtClean="0">
                <a:solidFill>
                  <a:schemeClr val="accent1">
                    <a:lumMod val="75000"/>
                  </a:schemeClr>
                </a:solidFill>
              </a:rPr>
              <a:t>Understanding the Natural Role of </a:t>
            </a:r>
            <a:r>
              <a:rPr lang="en-US" sz="2400" dirty="0" err="1" smtClean="0">
                <a:solidFill>
                  <a:schemeClr val="accent1">
                    <a:lumMod val="75000"/>
                  </a:schemeClr>
                </a:solidFill>
              </a:rPr>
              <a:t>Incretins</a:t>
            </a:r>
            <a:endParaRPr lang="en-US" sz="2400" dirty="0" smtClean="0">
              <a:solidFill>
                <a:schemeClr val="accent1">
                  <a:lumMod val="75000"/>
                </a:schemeClr>
              </a:solidFill>
            </a:endParaRPr>
          </a:p>
        </p:txBody>
      </p:sp>
      <p:sp>
        <p:nvSpPr>
          <p:cNvPr id="50180"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eaLnBrk="1" hangingPunct="1">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a:solidFill>
                  <a:schemeClr val="tx2"/>
                </a:solidFill>
              </a:rPr>
              <a:t>GLP-1 secreted upon the ingestion of food</a:t>
            </a:r>
            <a:endParaRPr lang="en-US" altLang="en-US" sz="1600" b="1"/>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accent4">
                    <a:lumMod val="75000"/>
                  </a:schemeClr>
                </a:solidFill>
              </a:rPr>
              <a:t>GLP-1 degraded by </a:t>
            </a:r>
          </a:p>
          <a:p>
            <a:pPr eaLnBrk="1" hangingPunct="1"/>
            <a:r>
              <a:rPr lang="en-US" altLang="en-US" b="1" dirty="0">
                <a:solidFill>
                  <a:schemeClr val="accent4">
                    <a:lumMod val="75000"/>
                  </a:schemeClr>
                </a:solidFill>
              </a:rPr>
              <a:t>DPP-4 w/in minutes</a:t>
            </a:r>
          </a:p>
        </p:txBody>
      </p:sp>
    </p:spTree>
    <p:custDataLst>
      <p:tags r:id="rId1"/>
    </p:custDataLst>
    <p:extLst>
      <p:ext uri="{BB962C8B-B14F-4D97-AF65-F5344CB8AC3E}">
        <p14:creationId xmlns:p14="http://schemas.microsoft.com/office/powerpoint/2010/main" val="3041581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pic>
        <p:nvPicPr>
          <p:cNvPr id="37892" name="Picture 4" descr="char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057400"/>
            <a:ext cx="3559175" cy="3733800"/>
          </a:xfrm>
          <a:noFill/>
        </p:spPr>
      </p:pic>
      <p:sp>
        <p:nvSpPr>
          <p:cNvPr id="37891" name="Rectangle 3"/>
          <p:cNvSpPr>
            <a:spLocks noGrp="1" noChangeArrowheads="1"/>
          </p:cNvSpPr>
          <p:nvPr>
            <p:ph type="body" sz="half" idx="2"/>
          </p:nvPr>
        </p:nvSpPr>
        <p:spPr>
          <a:xfrm>
            <a:off x="4191000" y="1524000"/>
            <a:ext cx="4495800" cy="4552950"/>
          </a:xfrm>
        </p:spPr>
        <p:txBody>
          <a:bodyPr lIns="90477" tIns="44445" rIns="90477" bIns="44445"/>
          <a:lstStyle/>
          <a:p>
            <a:pPr eaLnBrk="1" hangingPunct="1">
              <a:buFont typeface="Wingdings"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mtClean="0"/>
              <a:t>Opposes action of insulin at the liver</a:t>
            </a:r>
          </a:p>
          <a:p>
            <a:pPr lvl="1" eaLnBrk="1" hangingPunct="1">
              <a:buSzPct val="75000"/>
              <a:buFont typeface="Monotype Sorts" pitchFamily="2" charset="2"/>
              <a:buBlip>
                <a:blip r:embed="rId4"/>
              </a:buBlip>
            </a:pPr>
            <a:r>
              <a:rPr lang="en-US" smtClean="0"/>
              <a:t>stimulated in response to low glucose levels</a:t>
            </a:r>
          </a:p>
          <a:p>
            <a:pPr lvl="1" eaLnBrk="1" hangingPunct="1">
              <a:buSzPct val="75000"/>
              <a:buFont typeface="Monotype Sorts" pitchFamily="2" charset="2"/>
              <a:buBlip>
                <a:blip r:embed="rId4"/>
              </a:buBlip>
            </a:pPr>
            <a:r>
              <a:rPr lang="en-US" smtClean="0"/>
              <a:t>stimulates liver to convert glycogen to glucose</a:t>
            </a:r>
          </a:p>
          <a:p>
            <a:pPr lvl="1" eaLnBrk="1" hangingPunct="1">
              <a:buSzPct val="75000"/>
              <a:buFont typeface="Monotype Sorts" pitchFamily="2" charset="2"/>
              <a:buBlip>
                <a:blip r:embed="rId4"/>
              </a:buBlip>
            </a:pPr>
            <a:r>
              <a:rPr lang="en-US" smtClean="0"/>
              <a:t>inhibits liver from glucose uptake</a:t>
            </a:r>
          </a:p>
          <a:p>
            <a:pPr lvl="1" eaLnBrk="1" hangingPunct="1">
              <a:buSzPct val="75000"/>
              <a:buFont typeface="Monotype Sorts" pitchFamily="2" charset="2"/>
              <a:buBlip>
                <a:blip r:embed="rId4"/>
              </a:buBlip>
            </a:pPr>
            <a:r>
              <a:rPr lang="en-US" smtClean="0"/>
              <a:t>causes hyperglycemia</a:t>
            </a:r>
            <a:endParaRPr lang="en-US" sz="2400" smtClean="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304800" y="152400"/>
            <a:ext cx="8610600" cy="1143000"/>
          </a:xfrm>
        </p:spPr>
        <p:txBody>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a:t>
            </a:r>
            <a:endParaRPr lang="en-US" sz="3800" dirty="0" smtClean="0">
              <a:solidFill>
                <a:schemeClr val="tx1"/>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 </a:t>
            </a:r>
            <a:r>
              <a:rPr lang="en-US" sz="2800" dirty="0" smtClean="0"/>
              <a:t>5-10 mcg</a:t>
            </a:r>
            <a:r>
              <a:rPr lang="en-US" sz="2800" dirty="0" smtClean="0">
                <a:solidFill>
                  <a:srgbClr val="FFC000"/>
                </a:solidFill>
              </a:rPr>
              <a:t> </a:t>
            </a:r>
            <a:r>
              <a:rPr lang="en-US" sz="2800" dirty="0" smtClean="0">
                <a:solidFill>
                  <a:schemeClr val="bg2">
                    <a:lumMod val="25000"/>
                  </a:schemeClr>
                </a:solidFill>
              </a:rPr>
              <a:t>ac</a:t>
            </a:r>
            <a:r>
              <a:rPr lang="en-US" sz="2800" dirty="0" smtClean="0">
                <a:solidFill>
                  <a:srgbClr val="FFC000"/>
                </a:solidFill>
              </a:rPr>
              <a:t> </a:t>
            </a:r>
            <a:r>
              <a:rPr lang="en-US" sz="2800" dirty="0" smtClean="0"/>
              <a:t>break, dinner</a:t>
            </a:r>
            <a:endParaRPr lang="en-US" dirty="0" smtClean="0"/>
          </a:p>
          <a:p>
            <a:pPr lvl="2" eaLnBrk="1" hangingPunct="1">
              <a:defRPr/>
            </a:pPr>
            <a:r>
              <a:rPr lang="en-US" sz="2800" dirty="0" smtClean="0"/>
              <a:t>Long acting version in pipeline (LAR)</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Other</a:t>
            </a:r>
            <a:r>
              <a:rPr lang="en-US" dirty="0" smtClean="0"/>
              <a:t>: </a:t>
            </a:r>
            <a:r>
              <a:rPr lang="en-US" sz="2800" dirty="0" smtClean="0"/>
              <a:t>In prefilled pens in 5 or 10 mcg doses </a:t>
            </a:r>
          </a:p>
        </p:txBody>
      </p:sp>
      <p:graphicFrame>
        <p:nvGraphicFramePr>
          <p:cNvPr id="51205" name="Object 4"/>
          <p:cNvGraphicFramePr>
            <a:graphicFrameLocks noChangeAspect="1"/>
          </p:cNvGraphicFramePr>
          <p:nvPr/>
        </p:nvGraphicFramePr>
        <p:xfrm>
          <a:off x="1447800" y="6172200"/>
          <a:ext cx="2151063" cy="317500"/>
        </p:xfrm>
        <a:graphic>
          <a:graphicData uri="http://schemas.openxmlformats.org/presentationml/2006/ole">
            <mc:AlternateContent xmlns:mc="http://schemas.openxmlformats.org/markup-compatibility/2006">
              <mc:Choice xmlns:v="urn:schemas-microsoft-com:vml" Requires="v">
                <p:oleObj spid="_x0000_s41016"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1722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3733800" y="6172200"/>
          <a:ext cx="2362200" cy="347663"/>
        </p:xfrm>
        <a:graphic>
          <a:graphicData uri="http://schemas.openxmlformats.org/presentationml/2006/ole">
            <mc:AlternateContent xmlns:mc="http://schemas.openxmlformats.org/markup-compatibility/2006">
              <mc:Choice xmlns:v="urn:schemas-microsoft-com:vml" Requires="v">
                <p:oleObj spid="_x0000_s41017"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1722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278111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152400"/>
            <a:ext cx="8534400" cy="1143000"/>
          </a:xfrm>
        </p:spPr>
        <p:txBody>
          <a:bodyPr>
            <a:normAutofit fontScale="90000"/>
          </a:bodyPr>
          <a:lstStyle/>
          <a:p>
            <a:pPr eaLnBrk="1" hangingPunct="1">
              <a:defRPr/>
            </a:pPr>
            <a:r>
              <a:rPr lang="en-US" dirty="0" err="1" smtClean="0">
                <a:solidFill>
                  <a:schemeClr val="folHlink"/>
                </a:solidFill>
              </a:rPr>
              <a:t>Incretin</a:t>
            </a:r>
            <a:r>
              <a:rPr lang="en-US" dirty="0" smtClean="0">
                <a:solidFill>
                  <a:schemeClr val="folHlink"/>
                </a:solidFill>
              </a:rPr>
              <a:t> </a:t>
            </a:r>
            <a:r>
              <a:rPr lang="en-US" dirty="0" err="1" smtClean="0">
                <a:solidFill>
                  <a:schemeClr val="folHlink"/>
                </a:solidFill>
              </a:rPr>
              <a:t>Mimetics</a:t>
            </a:r>
            <a:r>
              <a:rPr lang="en-US" sz="5500" dirty="0" smtClean="0">
                <a:solidFill>
                  <a:schemeClr val="folHlink"/>
                </a:solidFill>
              </a:rPr>
              <a:t> –</a:t>
            </a:r>
            <a:r>
              <a:rPr lang="en-US" sz="3200" dirty="0" smtClean="0">
                <a:solidFill>
                  <a:schemeClr val="folHlink"/>
                </a:solidFill>
              </a:rPr>
              <a:t> </a:t>
            </a:r>
            <a:br>
              <a:rPr lang="en-US" sz="3200" dirty="0" smtClean="0">
                <a:solidFill>
                  <a:schemeClr val="folHlink"/>
                </a:solidFill>
              </a:rPr>
            </a:br>
            <a:r>
              <a:rPr lang="en-US" dirty="0" err="1" smtClean="0">
                <a:solidFill>
                  <a:schemeClr val="accent4">
                    <a:lumMod val="75000"/>
                  </a:schemeClr>
                </a:solidFill>
              </a:rPr>
              <a:t>Exenatide</a:t>
            </a:r>
            <a:r>
              <a:rPr lang="en-US" dirty="0" smtClean="0">
                <a:solidFill>
                  <a:schemeClr val="accent4">
                    <a:lumMod val="75000"/>
                  </a:schemeClr>
                </a:solidFill>
              </a:rPr>
              <a:t> XR - </a:t>
            </a:r>
            <a:r>
              <a:rPr lang="en-US" dirty="0" err="1" smtClean="0">
                <a:solidFill>
                  <a:schemeClr val="accent4">
                    <a:lumMod val="75000"/>
                  </a:schemeClr>
                </a:solidFill>
              </a:rPr>
              <a:t>Bydureon</a:t>
            </a:r>
            <a:endParaRPr lang="en-US" dirty="0" smtClean="0">
              <a:solidFill>
                <a:schemeClr val="accent4">
                  <a:lumMod val="75000"/>
                </a:schemeClr>
              </a:solidFill>
            </a:endParaRPr>
          </a:p>
        </p:txBody>
      </p:sp>
      <p:sp>
        <p:nvSpPr>
          <p:cNvPr id="1509379" name="Rectangle 3"/>
          <p:cNvSpPr>
            <a:spLocks noGrp="1" noChangeArrowheads="1"/>
          </p:cNvSpPr>
          <p:nvPr>
            <p:ph type="body" idx="1"/>
          </p:nvPr>
        </p:nvSpPr>
        <p:spPr>
          <a:xfrm>
            <a:off x="304800" y="1600200"/>
            <a:ext cx="7696200" cy="495300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err="1" smtClean="0"/>
              <a:t>Pt</a:t>
            </a:r>
            <a:r>
              <a:rPr lang="en-US" sz="2800" dirty="0" smtClean="0"/>
              <a:t> will need to mix powdered form and inject</a:t>
            </a:r>
          </a:p>
          <a:p>
            <a:pPr eaLnBrk="1" hangingPunct="1">
              <a:defRPr/>
            </a:pPr>
            <a:r>
              <a:rPr lang="en-US" b="1" dirty="0" smtClean="0"/>
              <a:t>Caution</a:t>
            </a:r>
            <a:r>
              <a:rPr lang="en-US" sz="2800" dirty="0" smtClean="0">
                <a:solidFill>
                  <a:schemeClr val="accent4">
                    <a:lumMod val="75000"/>
                  </a:schemeClr>
                </a:solidFill>
              </a:rPr>
              <a:t>: </a:t>
            </a:r>
            <a:r>
              <a:rPr lang="en-US" sz="2800" dirty="0" smtClean="0">
                <a:solidFill>
                  <a:schemeClr val="tx2">
                    <a:lumMod val="75000"/>
                  </a:schemeClr>
                </a:solidFill>
              </a:rPr>
              <a:t>not indicated for those with history of medullary thyroid tumor -  pancreatitis warning</a:t>
            </a:r>
          </a:p>
        </p:txBody>
      </p:sp>
    </p:spTree>
    <p:custDataLst>
      <p:tags r:id="rId1"/>
    </p:custDataLst>
    <p:extLst>
      <p:ext uri="{BB962C8B-B14F-4D97-AF65-F5344CB8AC3E}">
        <p14:creationId xmlns:p14="http://schemas.microsoft.com/office/powerpoint/2010/main" val="1311494515"/>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276478" y="381000"/>
            <a:ext cx="77724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smtClean="0"/>
              <a:t/>
            </a:r>
            <a:br>
              <a:rPr lang="en-US" sz="4000" dirty="0" smtClean="0"/>
            </a:b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600200"/>
            <a:ext cx="7848600" cy="495300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452475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381000"/>
            <a:ext cx="8915400" cy="1524000"/>
          </a:xfrm>
        </p:spPr>
        <p:txBody>
          <a:bodyPr>
            <a:normAutofit fontScale="90000"/>
          </a:bodyPr>
          <a:lstStyle/>
          <a:p>
            <a:pPr eaLnBrk="1" hangingPunct="1">
              <a:defRPr/>
            </a:pPr>
            <a:r>
              <a:rPr lang="en-US" sz="4000" dirty="0" smtClean="0"/>
              <a:t>DPP-4 Inhibitors – </a:t>
            </a:r>
            <a:br>
              <a:rPr lang="en-US" sz="4000" dirty="0" smtClean="0"/>
            </a:b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type="body" idx="1"/>
          </p:nvPr>
        </p:nvSpPr>
        <p:spPr>
          <a:xfrm>
            <a:off x="304800" y="2133600"/>
            <a:ext cx="8610600" cy="449580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solidFill>
                  <a:schemeClr val="accent5">
                    <a:lumMod val="50000"/>
                  </a:schemeClr>
                </a:solidFill>
              </a:rPr>
              <a:t>Nesina</a:t>
            </a:r>
            <a:r>
              <a:rPr lang="en-US" sz="2800" dirty="0" smtClean="0">
                <a:solidFill>
                  <a:schemeClr val="accent5">
                    <a:lumMod val="50000"/>
                  </a:schemeClr>
                </a:solidFill>
              </a:rPr>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896375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sz="half" idx="1"/>
          </p:nvPr>
        </p:nvSpPr>
        <p:spPr>
          <a:xfrm>
            <a:off x="304800" y="2057400"/>
            <a:ext cx="8229600" cy="441960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a:t>
            </a:r>
            <a:r>
              <a:rPr lang="en-US" dirty="0" smtClean="0">
                <a:solidFill>
                  <a:schemeClr val="accent5">
                    <a:lumMod val="50000"/>
                  </a:schemeClr>
                </a:solidFill>
                <a:effectLst/>
              </a:rPr>
              <a:t>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sp>
        <p:nvSpPr>
          <p:cNvPr id="59396" name="Rectangle 2"/>
          <p:cNvSpPr txBox="1">
            <a:spLocks noChangeArrowheads="1"/>
          </p:cNvSpPr>
          <p:nvPr/>
        </p:nvSpPr>
        <p:spPr bwMode="auto">
          <a:xfrm>
            <a:off x="223838" y="18415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a:solidFill>
                  <a:schemeClr val="accent5">
                    <a:lumMod val="50000"/>
                  </a:schemeClr>
                </a:solidFill>
                <a:latin typeface="Arial Black" pitchFamily="34" charset="0"/>
              </a:rPr>
              <a:t>DPP-4 Inhibitors – </a:t>
            </a:r>
            <a:r>
              <a:rPr lang="en-US" sz="2800" dirty="0">
                <a:solidFill>
                  <a:schemeClr val="accent5">
                    <a:lumMod val="50000"/>
                  </a:schemeClr>
                </a:solidFill>
                <a:latin typeface="Arial Black" pitchFamily="34" charset="0"/>
              </a:rPr>
              <a:t>“</a:t>
            </a:r>
            <a:r>
              <a:rPr lang="en-US" sz="2800" dirty="0" err="1">
                <a:solidFill>
                  <a:schemeClr val="accent5">
                    <a:lumMod val="50000"/>
                  </a:schemeClr>
                </a:solidFill>
                <a:latin typeface="Arial Black" pitchFamily="34" charset="0"/>
              </a:rPr>
              <a:t>Incretin</a:t>
            </a:r>
            <a:r>
              <a:rPr lang="en-US" sz="2800" dirty="0">
                <a:solidFill>
                  <a:schemeClr val="accent5">
                    <a:lumMod val="50000"/>
                  </a:schemeClr>
                </a:solidFill>
                <a:latin typeface="Arial Black" pitchFamily="34" charset="0"/>
              </a:rPr>
              <a:t> Enhancers”</a:t>
            </a:r>
            <a:r>
              <a:rPr lang="en-US" sz="3600" dirty="0">
                <a:solidFill>
                  <a:schemeClr val="accent5">
                    <a:lumMod val="50000"/>
                  </a:schemeClr>
                </a:solidFill>
                <a:latin typeface="Arial Black" pitchFamily="34" charset="0"/>
              </a:rPr>
              <a:t> </a:t>
            </a:r>
            <a:r>
              <a:rPr lang="en-US" sz="2800" dirty="0">
                <a:latin typeface="+mj-lt"/>
              </a:rPr>
              <a:t>Januvia (</a:t>
            </a:r>
            <a:r>
              <a:rPr lang="en-US" sz="2800" dirty="0" err="1">
                <a:latin typeface="+mj-lt"/>
              </a:rPr>
              <a:t>sitagliptin</a:t>
            </a:r>
            <a:r>
              <a:rPr lang="en-US" sz="2800" dirty="0">
                <a:latin typeface="+mj-lt"/>
              </a:rPr>
              <a:t>) – </a:t>
            </a:r>
            <a:r>
              <a:rPr lang="en-US" sz="2800" dirty="0" err="1">
                <a:latin typeface="+mj-lt"/>
              </a:rPr>
              <a:t>Tradjenta</a:t>
            </a:r>
            <a:r>
              <a:rPr lang="en-US" sz="2800" dirty="0">
                <a:latin typeface="+mj-lt"/>
              </a:rPr>
              <a:t> (</a:t>
            </a:r>
            <a:r>
              <a:rPr lang="en-US" sz="2800" dirty="0" err="1">
                <a:latin typeface="+mj-lt"/>
              </a:rPr>
              <a:t>linagliptin</a:t>
            </a:r>
            <a:r>
              <a:rPr lang="en-US" sz="2800" dirty="0">
                <a:latin typeface="+mj-lt"/>
              </a:rPr>
              <a:t>) </a:t>
            </a:r>
            <a:br>
              <a:rPr lang="en-US" sz="2800" dirty="0">
                <a:latin typeface="+mj-lt"/>
              </a:rPr>
            </a:br>
            <a:r>
              <a:rPr lang="en-US" sz="2800" dirty="0" err="1">
                <a:latin typeface="+mj-lt"/>
              </a:rPr>
              <a:t>Onglyza</a:t>
            </a:r>
            <a:r>
              <a:rPr lang="en-US" sz="2800" dirty="0">
                <a:latin typeface="+mj-lt"/>
              </a:rPr>
              <a:t> (</a:t>
            </a:r>
            <a:r>
              <a:rPr lang="en-US" sz="2800" dirty="0" err="1">
                <a:latin typeface="+mj-lt"/>
              </a:rPr>
              <a:t>saxagliptin</a:t>
            </a:r>
            <a:r>
              <a:rPr lang="en-US" sz="2800" dirty="0" smtClean="0">
                <a:latin typeface="+mj-lt"/>
              </a:rPr>
              <a:t>) </a:t>
            </a:r>
            <a:r>
              <a:rPr lang="en-US" sz="2800" dirty="0">
                <a:latin typeface="+mj-lt"/>
              </a:rPr>
              <a:t> </a:t>
            </a:r>
            <a:r>
              <a:rPr lang="en-US" sz="2800" dirty="0" smtClean="0">
                <a:latin typeface="+mj-lt"/>
              </a:rPr>
              <a:t>- </a:t>
            </a:r>
            <a:r>
              <a:rPr lang="en-US" sz="2800" dirty="0" err="1" smtClean="0">
                <a:latin typeface="+mj-lt"/>
              </a:rPr>
              <a:t>Nesina</a:t>
            </a:r>
            <a:r>
              <a:rPr lang="en-US" sz="2800" dirty="0" smtClean="0">
                <a:latin typeface="+mj-lt"/>
              </a:rPr>
              <a:t> (</a:t>
            </a:r>
            <a:r>
              <a:rPr lang="en-US" sz="2800" dirty="0" err="1" smtClean="0">
                <a:latin typeface="+mj-lt"/>
              </a:rPr>
              <a:t>alogliptin</a:t>
            </a:r>
            <a:r>
              <a:rPr lang="en-US" sz="2800" dirty="0" smtClean="0">
                <a:latin typeface="+mj-lt"/>
              </a:rPr>
              <a:t>)</a:t>
            </a:r>
            <a:endParaRPr lang="en-US" sz="2000" dirty="0">
              <a:solidFill>
                <a:srgbClr val="FF0000"/>
              </a:solidFill>
              <a:latin typeface="+mj-lt"/>
            </a:endParaRPr>
          </a:p>
        </p:txBody>
      </p:sp>
    </p:spTree>
    <p:custDataLst>
      <p:tags r:id="rId1"/>
    </p:custDataLst>
    <p:extLst>
      <p:ext uri="{BB962C8B-B14F-4D97-AF65-F5344CB8AC3E}">
        <p14:creationId xmlns:p14="http://schemas.microsoft.com/office/powerpoint/2010/main" val="3478027671"/>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all the Previous GLP-1 Agonists</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May also be associated w/ increased risk of pancreatic cancer?  Studies ongoing.</a:t>
            </a:r>
          </a:p>
        </p:txBody>
      </p:sp>
    </p:spTree>
    <p:extLst>
      <p:ext uri="{BB962C8B-B14F-4D97-AF65-F5344CB8AC3E}">
        <p14:creationId xmlns:p14="http://schemas.microsoft.com/office/powerpoint/2010/main" val="167656277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latin typeface="Arial" charset="0"/>
              </a:rPr>
              <a:t>© Copyright 1999-2012, Diabetes Educational Services, All Rights Reserved.</a:t>
            </a:r>
          </a:p>
        </p:txBody>
      </p:sp>
    </p:spTree>
    <p:custDataLst>
      <p:tags r:id="rId1"/>
    </p:custDataLst>
    <p:extLst>
      <p:ext uri="{BB962C8B-B14F-4D97-AF65-F5344CB8AC3E}">
        <p14:creationId xmlns:p14="http://schemas.microsoft.com/office/powerpoint/2010/main" val="41954850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5613" y="273050"/>
            <a:ext cx="8226425" cy="1327150"/>
          </a:xfrm>
        </p:spPr>
        <p:txBody>
          <a:bodyPr>
            <a:normAutofit fontScale="90000"/>
          </a:bodyPr>
          <a:lstStyle/>
          <a:p>
            <a:pPr eaLnBrk="1" hangingPunct="1">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
        <p:nvSpPr>
          <p:cNvPr id="1582083" name="Rectangle 3"/>
          <p:cNvSpPr>
            <a:spLocks noGrp="1" noChangeArrowheads="1"/>
          </p:cNvSpPr>
          <p:nvPr>
            <p:ph type="body" sz="half" idx="1"/>
          </p:nvPr>
        </p:nvSpPr>
        <p:spPr>
          <a:xfrm>
            <a:off x="457200" y="1600200"/>
            <a:ext cx="6629400" cy="5257800"/>
          </a:xfrm>
        </p:spPr>
        <p:txBody>
          <a:bodyPr/>
          <a:lstStyle/>
          <a:p>
            <a:pPr eaLnBrk="1" hangingPunct="1">
              <a:defRPr/>
            </a:pPr>
            <a:r>
              <a:rPr lang="en-US" sz="2400" dirty="0" smtClean="0"/>
              <a:t>Action</a:t>
            </a:r>
            <a:r>
              <a:rPr lang="en-US" dirty="0" smtClean="0">
                <a:solidFill>
                  <a:srgbClr val="33CC33"/>
                </a:solidFill>
              </a:rPr>
              <a:t>: </a:t>
            </a:r>
            <a:r>
              <a:rPr lang="en-US" sz="4000" b="1" dirty="0" smtClean="0">
                <a:solidFill>
                  <a:schemeClr val="accent5">
                    <a:lumMod val="50000"/>
                  </a:schemeClr>
                </a:solidFill>
              </a:rPr>
              <a:t>Sensitizers</a:t>
            </a:r>
          </a:p>
          <a:p>
            <a:pPr eaLnBrk="1" hangingPunct="1">
              <a:defRPr/>
            </a:pPr>
            <a:endParaRPr lang="en-US" sz="2400" dirty="0" smtClean="0"/>
          </a:p>
          <a:p>
            <a:pPr eaLnBrk="1" hangingPunct="1">
              <a:defRPr/>
            </a:pPr>
            <a:r>
              <a:rPr lang="en-US" sz="2800" dirty="0" smtClean="0"/>
              <a:t>Who?</a:t>
            </a:r>
          </a:p>
          <a:p>
            <a:pPr lvl="1" eaLnBrk="1" hangingPunct="1">
              <a:defRPr/>
            </a:pPr>
            <a:r>
              <a:rPr lang="en-US" sz="2800" dirty="0" smtClean="0">
                <a:solidFill>
                  <a:schemeClr val="accent5">
                    <a:lumMod val="50000"/>
                  </a:schemeClr>
                </a:solidFill>
              </a:rPr>
              <a:t>Insulin resistant patient</a:t>
            </a:r>
          </a:p>
          <a:p>
            <a:pPr lvl="1" eaLnBrk="1" hangingPunct="1">
              <a:defRPr/>
            </a:pPr>
            <a:r>
              <a:rPr lang="en-US" sz="2800" dirty="0" err="1" smtClean="0">
                <a:solidFill>
                  <a:schemeClr val="accent5">
                    <a:lumMod val="50000"/>
                  </a:schemeClr>
                </a:solidFill>
              </a:rPr>
              <a:t>Dysmetabolic</a:t>
            </a:r>
            <a:r>
              <a:rPr lang="en-US" sz="2800" dirty="0" smtClean="0">
                <a:solidFill>
                  <a:schemeClr val="accent5">
                    <a:lumMod val="50000"/>
                  </a:schemeClr>
                </a:solidFill>
              </a:rPr>
              <a:t> syndrome</a:t>
            </a:r>
          </a:p>
          <a:p>
            <a:pPr lvl="1" eaLnBrk="1" hangingPunct="1">
              <a:buFont typeface="Wingdings" pitchFamily="2" charset="2"/>
              <a:buNone/>
              <a:defRPr/>
            </a:pPr>
            <a:endParaRPr lang="en-US" sz="3200" dirty="0" smtClean="0">
              <a:solidFill>
                <a:schemeClr val="accent5">
                  <a:lumMod val="50000"/>
                </a:schemeClr>
              </a:solidFill>
            </a:endParaRPr>
          </a:p>
          <a:p>
            <a:pPr eaLnBrk="1" hangingPunct="1">
              <a:buFont typeface="Wingdings" pitchFamily="2" charset="2"/>
              <a:buNone/>
              <a:defRPr/>
            </a:pPr>
            <a:r>
              <a:rPr lang="en-US" sz="2800" dirty="0" smtClean="0"/>
              <a:t> </a:t>
            </a:r>
            <a:endParaRPr lang="en-US" sz="2000" dirty="0" smtClean="0">
              <a:solidFill>
                <a:srgbClr val="33CC33"/>
              </a:solidFill>
            </a:endParaRPr>
          </a:p>
        </p:txBody>
      </p:sp>
      <p:pic>
        <p:nvPicPr>
          <p:cNvPr id="61444" name="Picture 4" descr="MCj03675360000[1]"/>
          <p:cNvPicPr>
            <a:picLocks noGrp="1" noChangeAspect="1" noChangeArrowheads="1"/>
          </p:cNvPicPr>
          <p:nvPr>
            <p:ph sz="quarter" idx="3"/>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638800" y="1676400"/>
            <a:ext cx="3003550" cy="2235200"/>
          </a:xfrm>
          <a:noFill/>
          <a:extLst>
            <a:ext uri="{909E8E84-426E-40DD-AFC4-6F175D3DCCD1}">
              <a14:hiddenFill xmlns:a14="http://schemas.microsoft.com/office/drawing/2010/main">
                <a:solidFill>
                  <a:srgbClr val="FFFFFF"/>
                </a:solidFill>
              </a14:hiddenFill>
            </a:ext>
          </a:extLst>
        </p:spPr>
      </p:pic>
      <p:sp>
        <p:nvSpPr>
          <p:cNvPr id="614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257782681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dirty="0" smtClean="0"/>
              <a:t>Thiazolidinediones – TZD’s</a:t>
            </a:r>
          </a:p>
        </p:txBody>
      </p:sp>
      <p:sp>
        <p:nvSpPr>
          <p:cNvPr id="1520643" name="Rectangle 3"/>
          <p:cNvSpPr>
            <a:spLocks noGrp="1" noChangeArrowheads="1"/>
          </p:cNvSpPr>
          <p:nvPr>
            <p:ph type="body" idx="1"/>
          </p:nvPr>
        </p:nvSpPr>
        <p:spPr>
          <a:xfrm>
            <a:off x="381000" y="1066800"/>
            <a:ext cx="7620000" cy="5791200"/>
          </a:xfrm>
        </p:spPr>
        <p:txBody>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$30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62468"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69"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spTree>
    <p:custDataLst>
      <p:tags r:id="rId1"/>
    </p:custDataLst>
    <p:extLst>
      <p:ext uri="{BB962C8B-B14F-4D97-AF65-F5344CB8AC3E}">
        <p14:creationId xmlns:p14="http://schemas.microsoft.com/office/powerpoint/2010/main" val="100168999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2514600" y="1447800"/>
            <a:ext cx="54102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37" y="1432965"/>
            <a:ext cx="1775263" cy="2209800"/>
          </a:xfrm>
          <a:prstGeom prst="rect">
            <a:avLst/>
          </a:prstGeom>
        </p:spPr>
      </p:pic>
    </p:spTree>
    <p:custDataLst>
      <p:tags r:id="rId1"/>
    </p:custDataLst>
    <p:extLst>
      <p:ext uri="{BB962C8B-B14F-4D97-AF65-F5344CB8AC3E}">
        <p14:creationId xmlns:p14="http://schemas.microsoft.com/office/powerpoint/2010/main" val="371145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196409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2325688" y="1295400"/>
            <a:ext cx="5599112"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7" name="Text Box 6"/>
          <p:cNvSpPr txBox="1">
            <a:spLocks noChangeArrowheads="1"/>
          </p:cNvSpPr>
          <p:nvPr/>
        </p:nvSpPr>
        <p:spPr bwMode="auto">
          <a:xfrm>
            <a:off x="2325688"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7800"/>
            <a:ext cx="1739900" cy="2609850"/>
          </a:xfrm>
          <a:prstGeom prst="rect">
            <a:avLst/>
          </a:prstGeom>
        </p:spPr>
      </p:pic>
    </p:spTree>
    <p:custDataLst>
      <p:tags r:id="rId1"/>
    </p:custDataLst>
    <p:extLst>
      <p:ext uri="{BB962C8B-B14F-4D97-AF65-F5344CB8AC3E}">
        <p14:creationId xmlns:p14="http://schemas.microsoft.com/office/powerpoint/2010/main" val="399250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a:bodyPr>
          <a:lstStyle/>
          <a:p>
            <a:pPr>
              <a:defRPr/>
            </a:pPr>
            <a:r>
              <a:rPr lang="en-US" dirty="0" smtClean="0"/>
              <a:t>TZD – How does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
        <p:nvSpPr>
          <p:cNvPr id="7" name="Rectangle 284"/>
          <p:cNvSpPr>
            <a:spLocks noChangeArrowheads="1"/>
          </p:cNvSpPr>
          <p:nvPr/>
        </p:nvSpPr>
        <p:spPr bwMode="auto">
          <a:xfrm>
            <a:off x="6318250" y="2754313"/>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a:t>
            </a:r>
            <a:endParaRPr lang="en-US" sz="1600" b="1">
              <a:latin typeface="Helvetica" pitchFamily="34" charset="0"/>
            </a:endParaRPr>
          </a:p>
        </p:txBody>
      </p:sp>
      <p:sp>
        <p:nvSpPr>
          <p:cNvPr id="655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541944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432435"/>
            <a:ext cx="7772400" cy="533400"/>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 </a:t>
            </a:r>
          </a:p>
        </p:txBody>
      </p:sp>
      <p:sp>
        <p:nvSpPr>
          <p:cNvPr id="1520643" name="Rectangle 3"/>
          <p:cNvSpPr>
            <a:spLocks noGrp="1" noChangeArrowheads="1"/>
          </p:cNvSpPr>
          <p:nvPr>
            <p:ph type="body" idx="1"/>
          </p:nvPr>
        </p:nvSpPr>
        <p:spPr>
          <a:xfrm>
            <a:off x="381000" y="1295400"/>
            <a:ext cx="7513638" cy="5562600"/>
          </a:xfrm>
        </p:spPr>
        <p:txBody>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a:t>
            </a:r>
            <a:r>
              <a:rPr lang="en-US" sz="2800" dirty="0" smtClean="0"/>
              <a:t>:</a:t>
            </a:r>
          </a:p>
          <a:p>
            <a:pPr lvl="1" eaLnBrk="1" hangingPunct="1">
              <a:lnSpc>
                <a:spcPct val="80000"/>
              </a:lnSpc>
              <a:defRPr/>
            </a:pPr>
            <a:r>
              <a:rPr lang="en-US" sz="3200" dirty="0" err="1" smtClean="0"/>
              <a:t>Canagliflozin</a:t>
            </a:r>
            <a:r>
              <a:rPr lang="en-US" sz="3200" dirty="0" smtClean="0"/>
              <a:t> (</a:t>
            </a:r>
            <a:r>
              <a:rPr lang="en-US" sz="3200" dirty="0" err="1" smtClean="0"/>
              <a:t>Invokana</a:t>
            </a:r>
            <a:r>
              <a:rPr lang="en-US" sz="3200" dirty="0" smtClean="0"/>
              <a:t>) </a:t>
            </a:r>
            <a:endParaRPr lang="en-US" sz="3200" dirty="0"/>
          </a:p>
          <a:p>
            <a:pPr lvl="1" eaLnBrk="1" hangingPunct="1">
              <a:lnSpc>
                <a:spcPct val="80000"/>
              </a:lnSpc>
              <a:defRPr/>
            </a:pPr>
            <a:r>
              <a:rPr lang="en-US" sz="2400" dirty="0" smtClean="0"/>
              <a:t>Dosing: 100 – 300 mg once daily ac first meal</a:t>
            </a:r>
          </a:p>
          <a:p>
            <a:pPr lvl="2" eaLnBrk="1" hangingPunct="1">
              <a:lnSpc>
                <a:spcPct val="80000"/>
              </a:lnSpc>
              <a:defRPr/>
            </a:pPr>
            <a:r>
              <a:rPr lang="en-US" sz="2400" dirty="0" smtClean="0"/>
              <a:t>If </a:t>
            </a:r>
            <a:r>
              <a:rPr lang="en-US" sz="2400" dirty="0" err="1" smtClean="0"/>
              <a:t>eGFR</a:t>
            </a:r>
            <a:r>
              <a:rPr lang="en-US" sz="2400" dirty="0" smtClean="0"/>
              <a:t> 45-60: do not exceed 100mg a day</a:t>
            </a:r>
          </a:p>
          <a:p>
            <a:pPr lvl="2" eaLnBrk="1" hangingPunct="1">
              <a:lnSpc>
                <a:spcPct val="80000"/>
              </a:lnSpc>
              <a:defRPr/>
            </a:pPr>
            <a:r>
              <a:rPr lang="en-US" sz="2400" dirty="0" smtClean="0"/>
              <a:t>If </a:t>
            </a:r>
            <a:r>
              <a:rPr lang="en-US" sz="2400" dirty="0" err="1" smtClean="0"/>
              <a:t>eGFR</a:t>
            </a:r>
            <a:r>
              <a:rPr lang="en-US" sz="2400" dirty="0" smtClean="0"/>
              <a:t> &lt;45, do not use</a:t>
            </a:r>
          </a:p>
          <a:p>
            <a:pPr marL="457200" lvl="1" indent="0" eaLnBrk="1" hangingPunct="1">
              <a:lnSpc>
                <a:spcPct val="80000"/>
              </a:lnSpc>
              <a:buFont typeface="Wingdings" panose="05000000000000000000" pitchFamily="2" charset="2"/>
              <a:buNone/>
              <a:defRPr/>
            </a:pPr>
            <a:endParaRPr lang="en-US"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~0.7-1.0</a:t>
            </a:r>
            <a:r>
              <a:rPr lang="en-US" sz="2400" dirty="0" smtClean="0">
                <a:solidFill>
                  <a:srgbClr val="FFFFFF"/>
                </a:solidFill>
              </a:rPr>
              <a:t>%</a:t>
            </a:r>
          </a:p>
        </p:txBody>
      </p:sp>
      <p:sp>
        <p:nvSpPr>
          <p:cNvPr id="61444" name="Line 4"/>
          <p:cNvSpPr>
            <a:spLocks noChangeShapeType="1"/>
          </p:cNvSpPr>
          <p:nvPr/>
        </p:nvSpPr>
        <p:spPr bwMode="auto">
          <a:xfrm>
            <a:off x="579438"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 Copyright 1999-2013, Diabetes Education Services, All Rights Reserved.</a:t>
            </a:r>
          </a:p>
        </p:txBody>
      </p:sp>
      <p:grpSp>
        <p:nvGrpSpPr>
          <p:cNvPr id="6" name="Group 134"/>
          <p:cNvGrpSpPr>
            <a:grpSpLocks/>
          </p:cNvGrpSpPr>
          <p:nvPr>
            <p:custDataLst>
              <p:tags r:id="rId2"/>
            </p:custDataLst>
          </p:nvPr>
        </p:nvGrpSpPr>
        <p:grpSpPr bwMode="auto">
          <a:xfrm>
            <a:off x="5488357" y="4421750"/>
            <a:ext cx="3381375" cy="20192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Decreases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59917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8" end="8"/>
                                            </p:txEl>
                                          </p:spTgt>
                                        </p:tgtEl>
                                        <p:attrNameLst>
                                          <p:attrName>style.visibility</p:attrName>
                                        </p:attrNameLst>
                                      </p:cBhvr>
                                      <p:to>
                                        <p:strVal val="visible"/>
                                      </p:to>
                                    </p:set>
                                    <p:animEffect transition="in" filter="wipe(up)">
                                      <p:cBhvr>
                                        <p:cTn id="29" dur="500"/>
                                        <p:tgtEl>
                                          <p:spTgt spid="1520643">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9" end="9"/>
                                            </p:txEl>
                                          </p:spTgt>
                                        </p:tgtEl>
                                        <p:attrNameLst>
                                          <p:attrName>style.visibility</p:attrName>
                                        </p:attrNameLst>
                                      </p:cBhvr>
                                      <p:to>
                                        <p:strVal val="visible"/>
                                      </p:to>
                                    </p:set>
                                    <p:animEffect transition="in" filter="wipe(up)">
                                      <p:cBhvr>
                                        <p:cTn id="32" dur="500"/>
                                        <p:tgtEl>
                                          <p:spTgt spid="1520643">
                                            <p:txEl>
                                              <p:pRg st="9" end="9"/>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10" end="10"/>
                                            </p:txEl>
                                          </p:spTgt>
                                        </p:tgtEl>
                                        <p:attrNameLst>
                                          <p:attrName>style.visibility</p:attrName>
                                        </p:attrNameLst>
                                      </p:cBhvr>
                                      <p:to>
                                        <p:strVal val="visible"/>
                                      </p:to>
                                    </p:set>
                                    <p:animEffect transition="in" filter="wipe(up)">
                                      <p:cBhvr>
                                        <p:cTn id="35" dur="500"/>
                                        <p:tgtEl>
                                          <p:spTgt spid="15206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emph" presetSubtype="0" repeatCount="2000" fill="hold" nodeType="clickEffect">
                                  <p:stCondLst>
                                    <p:cond delay="0"/>
                                  </p:stCondLst>
                                  <p:childTnLst>
                                    <p:anim calcmode="discrete" valueType="str">
                                      <p:cBhvr>
                                        <p:cTn id="3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3360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1322388"/>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Considerations</a:t>
            </a:r>
          </a:p>
        </p:txBody>
      </p:sp>
      <p:sp>
        <p:nvSpPr>
          <p:cNvPr id="62469" name="Line 4"/>
          <p:cNvSpPr>
            <a:spLocks noChangeShapeType="1"/>
          </p:cNvSpPr>
          <p:nvPr/>
        </p:nvSpPr>
        <p:spPr bwMode="auto">
          <a:xfrm>
            <a:off x="457200" y="1855788"/>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0"/>
            <a:ext cx="1556832" cy="2235611"/>
          </a:xfrm>
          <a:prstGeom prst="rect">
            <a:avLst/>
          </a:prstGeom>
        </p:spPr>
      </p:pic>
    </p:spTree>
    <p:custDataLst>
      <p:tags r:id="rId1"/>
    </p:custDataLst>
    <p:extLst>
      <p:ext uri="{BB962C8B-B14F-4D97-AF65-F5344CB8AC3E}">
        <p14:creationId xmlns:p14="http://schemas.microsoft.com/office/powerpoint/2010/main" val="334937208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mtClean="0"/>
              <a:t>Diabetes Self-Management</a:t>
            </a:r>
          </a:p>
        </p:txBody>
      </p:sp>
      <p:sp>
        <p:nvSpPr>
          <p:cNvPr id="960515" name="Rectangle 3"/>
          <p:cNvSpPr>
            <a:spLocks noGrp="1" noChangeArrowheads="1"/>
          </p:cNvSpPr>
          <p:nvPr>
            <p:ph type="body"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nvGraphicFramePr>
        <p:xfrm>
          <a:off x="5307013" y="2251075"/>
          <a:ext cx="3179762" cy="4151313"/>
        </p:xfrm>
        <a:graphic>
          <a:graphicData uri="http://schemas.openxmlformats.org/presentationml/2006/ole">
            <mc:AlternateContent xmlns:mc="http://schemas.openxmlformats.org/markup-compatibility/2006">
              <mc:Choice xmlns:v="urn:schemas-microsoft-com:vml" Requires="v">
                <p:oleObj spid="_x0000_s42012" name="Clip" r:id="rId4" imgW="2646630" imgH="3453897" progId="MS_ClipArt_Gallery.5">
                  <p:embed/>
                </p:oleObj>
              </mc:Choice>
              <mc:Fallback>
                <p:oleObj name="Clip" r:id="rId4" imgW="2646630" imgH="345389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2251075"/>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1383970"/>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2895600" y="685800"/>
            <a:ext cx="6400800" cy="1600200"/>
          </a:xfrm>
        </p:spPr>
        <p:txBody>
          <a:bodyPr/>
          <a:lstStyle/>
          <a:p>
            <a:pPr algn="l" eaLnBrk="1" hangingPunct="1"/>
            <a:r>
              <a:rPr lang="en-US" sz="3200" b="1" dirty="0" smtClean="0">
                <a:solidFill>
                  <a:schemeClr val="bg1"/>
                </a:solidFill>
              </a:rPr>
              <a:t>Diabetes Bingo</a:t>
            </a:r>
            <a:br>
              <a:rPr lang="en-US" sz="3200" b="1" dirty="0" smtClean="0">
                <a:solidFill>
                  <a:schemeClr val="bg1"/>
                </a:solidFill>
              </a:rPr>
            </a:br>
            <a:r>
              <a:rPr lang="en-US" sz="3200" b="1" dirty="0" smtClean="0">
                <a:solidFill>
                  <a:schemeClr val="bg1"/>
                </a:solidFill>
              </a:rPr>
              <a:t>“</a:t>
            </a:r>
            <a:r>
              <a:rPr lang="en-US" sz="3200" b="1" dirty="0" err="1" smtClean="0">
                <a:solidFill>
                  <a:schemeClr val="bg1"/>
                </a:solidFill>
              </a:rPr>
              <a:t>DiaBingo</a:t>
            </a:r>
            <a:r>
              <a:rPr lang="en-US" sz="3200" b="1" dirty="0" smtClean="0">
                <a:solidFill>
                  <a:schemeClr val="bg1"/>
                </a:solidFill>
              </a:rPr>
              <a:t>”</a:t>
            </a:r>
            <a:br>
              <a:rPr lang="en-US" sz="3200" b="1" dirty="0" smtClean="0">
                <a:solidFill>
                  <a:schemeClr val="bg1"/>
                </a:solidFill>
              </a:rPr>
            </a:br>
            <a:r>
              <a:rPr lang="en-US" sz="3200" b="1" dirty="0" smtClean="0">
                <a:solidFill>
                  <a:schemeClr val="bg1"/>
                </a:solidFill>
              </a:rPr>
              <a:t>Shout out Right Answer</a:t>
            </a:r>
          </a:p>
        </p:txBody>
      </p:sp>
      <p:sp>
        <p:nvSpPr>
          <p:cNvPr id="1728515"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5053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0319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solidFill>
                  <a:schemeClr val="accent2">
                    <a:lumMod val="50000"/>
                  </a:schemeClr>
                </a:solidFill>
                <a:effectLst>
                  <a:outerShdw blurRad="38100" dist="38100" dir="2700000" algn="tl">
                    <a:srgbClr val="000000"/>
                  </a:outerShdw>
                </a:effectLst>
                <a:latin typeface="Arial" pitchFamily="34" charset="0"/>
              </a:rPr>
              <a:t>I</a:t>
            </a:r>
            <a:r>
              <a:rPr lang="en-US" sz="2400" dirty="0">
                <a:solidFill>
                  <a:schemeClr val="accent2">
                    <a:lumMod val="50000"/>
                  </a:schemeClr>
                </a:solidFill>
                <a:effectLst>
                  <a:outerShdw blurRad="38100" dist="38100" dir="2700000" algn="tl">
                    <a:srgbClr val="000000"/>
                  </a:outerShdw>
                </a:effectLst>
                <a:latin typeface="Arial" pitchFamily="34" charset="0"/>
              </a:rPr>
              <a:t> </a:t>
            </a:r>
            <a:r>
              <a:rPr lang="en-US" sz="2400" dirty="0">
                <a:solidFill>
                  <a:schemeClr val="accent2">
                    <a:lumMod val="50000"/>
                  </a:schemeClr>
                </a:solidFill>
                <a:latin typeface="Arial" pitchFamily="34" charset="0"/>
              </a:rPr>
              <a:t>Injected hormone that is an analog of amylin			</a:t>
            </a:r>
          </a:p>
          <a:p>
            <a:pPr eaLnBrk="0" hangingPunct="0">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Glargine</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Detemir</a:t>
            </a:r>
            <a:r>
              <a:rPr lang="en-US" sz="2400" dirty="0">
                <a:solidFill>
                  <a:schemeClr val="accent2">
                    <a:lumMod val="50000"/>
                  </a:schemeClr>
                </a:solidFill>
                <a:latin typeface="Arial" pitchFamily="34" charset="0"/>
              </a:rPr>
              <a:t>, NPH are types of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Breakdown of glycogen into glucose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Anabolic hormone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Elevated post-prandial glucose indicate need for pre-</a:t>
            </a:r>
            <a:r>
              <a:rPr lang="en-US" sz="2400" dirty="0" err="1">
                <a:solidFill>
                  <a:schemeClr val="accent2">
                    <a:lumMod val="50000"/>
                  </a:schemeClr>
                </a:solidFill>
                <a:latin typeface="Arial" pitchFamily="34" charset="0"/>
              </a:rPr>
              <a:t>mea</a:t>
            </a:r>
            <a:r>
              <a:rPr lang="en-US" sz="2400" b="1" dirty="0" err="1">
                <a:solidFill>
                  <a:schemeClr val="accent2">
                    <a:lumMod val="50000"/>
                  </a:schemeClr>
                </a:solidFill>
                <a:latin typeface="Arial" pitchFamily="34" charset="0"/>
              </a:rPr>
              <a:t>I</a:t>
            </a:r>
            <a:endParaRPr lang="en-US" sz="2400" b="1" dirty="0">
              <a:solidFill>
                <a:schemeClr val="accent2">
                  <a:lumMod val="50000"/>
                </a:schemeClr>
              </a:solidFill>
              <a:latin typeface="Arial" pitchFamily="34" charset="0"/>
            </a:endParaRP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400" b="1" dirty="0">
                <a:solidFill>
                  <a:schemeClr val="accent2">
                    <a:lumMod val="50000"/>
                  </a:schemeClr>
                </a:solidFill>
                <a:latin typeface="Arial" pitchFamily="34" charset="0"/>
              </a:rPr>
              <a:t>I </a:t>
            </a:r>
            <a:r>
              <a:rPr lang="da-DK" sz="2400" dirty="0">
                <a:solidFill>
                  <a:schemeClr val="accent2">
                    <a:lumMod val="50000"/>
                  </a:schemeClr>
                </a:solidFill>
                <a:latin typeface="Arial" pitchFamily="34" charset="0"/>
              </a:rPr>
              <a:t>Bolus insulins							 </a:t>
            </a:r>
          </a:p>
          <a:p>
            <a:pPr eaLnBrk="0" hangingPunct="0">
              <a:spcBef>
                <a:spcPct val="25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 hormone that increases blood glucose </a:t>
            </a:r>
            <a:r>
              <a:rPr lang="en-US" sz="2400" dirty="0">
                <a:solidFill>
                  <a:schemeClr val="bg1"/>
                </a:solidFill>
                <a:latin typeface="Arial" pitchFamily="34" charset="0"/>
              </a:rPr>
              <a:t>levels</a:t>
            </a:r>
          </a:p>
        </p:txBody>
      </p:sp>
    </p:spTree>
    <p:extLst>
      <p:ext uri="{BB962C8B-B14F-4D97-AF65-F5344CB8AC3E}">
        <p14:creationId xmlns:p14="http://schemas.microsoft.com/office/powerpoint/2010/main" val="36341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7391400" cy="1371600"/>
          </a:xfrm>
        </p:spPr>
        <p:txBody>
          <a:bodyPr>
            <a:normAutofit fontScale="90000"/>
          </a:bodyPr>
          <a:lstStyle/>
          <a:p>
            <a:r>
              <a:rPr lang="en-US" sz="4400" dirty="0" smtClean="0">
                <a:solidFill>
                  <a:srgbClr val="FFD03B"/>
                </a:solidFill>
              </a:rPr>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3261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486400"/>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extLst>
      <p:ext uri="{BB962C8B-B14F-4D97-AF65-F5344CB8AC3E}">
        <p14:creationId xmlns:p14="http://schemas.microsoft.com/office/powerpoint/2010/main" val="33782242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609600" y="228600"/>
            <a:ext cx="8305800" cy="1143000"/>
          </a:xfrm>
          <a:no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57200" y="1676400"/>
            <a:ext cx="5562600" cy="4876800"/>
          </a:xfrm>
        </p:spPr>
        <p:txBody>
          <a:bodyPr lIns="90477" tIns="44445" rIns="90477" bIns="44445"/>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335"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30134"/>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2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1460" y="152400"/>
            <a:ext cx="7772400" cy="1143000"/>
          </a:xfrm>
        </p:spPr>
        <p:txBody>
          <a:bodyPr lIns="90477" tIns="44445" rIns="90477" bIns="44445" anchor="b">
            <a:normAutofit fontScale="90000"/>
          </a:bodyPr>
          <a:lstStyle/>
          <a:p>
            <a:pPr eaLnBrk="1" hangingPunct="1">
              <a:defRPr/>
            </a:pPr>
            <a:r>
              <a:rPr lang="en-US" sz="3600" b="1" dirty="0" smtClean="0">
                <a:solidFill>
                  <a:schemeClr val="tx2">
                    <a:lumMod val="40000"/>
                    <a:lumOff val="60000"/>
                  </a:schemeClr>
                </a:solidFill>
                <a:latin typeface="Tahoma" pitchFamily="34" charset="0"/>
              </a:rPr>
              <a:t>Diabetes in the 21st Century: </a:t>
            </a:r>
            <a:br>
              <a:rPr lang="en-US" sz="3600" b="1" dirty="0" smtClean="0">
                <a:solidFill>
                  <a:schemeClr val="tx2">
                    <a:lumMod val="40000"/>
                    <a:lumOff val="60000"/>
                  </a:schemeClr>
                </a:solidFill>
                <a:latin typeface="Tahoma" pitchFamily="34" charset="0"/>
              </a:rPr>
            </a:br>
            <a:r>
              <a:rPr lang="en-US" sz="3100" b="1" dirty="0" smtClean="0">
                <a:solidFill>
                  <a:schemeClr val="tx2">
                    <a:lumMod val="40000"/>
                    <a:lumOff val="60000"/>
                  </a:schemeClr>
                </a:solidFill>
                <a:latin typeface="Tahoma" pitchFamily="34" charset="0"/>
              </a:rPr>
              <a:t>A Clinical and Educational Update</a:t>
            </a:r>
            <a:endParaRPr lang="en-US" sz="4400" dirty="0" smtClean="0">
              <a:solidFill>
                <a:schemeClr val="tx2">
                  <a:lumMod val="40000"/>
                  <a:lumOff val="60000"/>
                </a:schemeClr>
              </a:solidFill>
            </a:endParaRPr>
          </a:p>
        </p:txBody>
      </p:sp>
      <p:sp>
        <p:nvSpPr>
          <p:cNvPr id="870403" name="Rectangle 3"/>
          <p:cNvSpPr>
            <a:spLocks noGrp="1" noChangeArrowheads="1"/>
          </p:cNvSpPr>
          <p:nvPr>
            <p:ph type="body" idx="1"/>
          </p:nvPr>
        </p:nvSpPr>
        <p:spPr>
          <a:xfrm>
            <a:off x="228600" y="1371600"/>
            <a:ext cx="8077200" cy="5486400"/>
          </a:xfrm>
        </p:spPr>
        <p:txBody>
          <a:bodyPr lIns="90477" tIns="44445" rIns="90477" bIns="44445">
            <a:normAutofit fontScale="92500" lnSpcReduction="100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eaLnBrk="1" hangingPunct="1">
              <a:buFont typeface="Wingdings" pitchFamily="2" charset="2"/>
              <a:buAutoNum type="arabicPeriod"/>
              <a:defRPr/>
            </a:pPr>
            <a:r>
              <a:rPr lang="en-US" sz="3400" dirty="0" smtClean="0"/>
              <a:t>Gain understanding of Type 2 Meds.</a:t>
            </a:r>
            <a:endParaRPr lang="en-US" sz="3400" dirty="0"/>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extLst>
      <p:ext uri="{BB962C8B-B14F-4D97-AF65-F5344CB8AC3E}">
        <p14:creationId xmlns:p14="http://schemas.microsoft.com/office/powerpoint/2010/main" val="3045135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8916"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Alpha cells:</a:t>
            </a:r>
          </a:p>
          <a:p>
            <a:pPr algn="ctr">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FF0000">
                  <a:gamma/>
                  <a:shade val="46275"/>
                  <a:invGamma/>
                </a:srgbClr>
              </a:gs>
              <a:gs pos="50000">
                <a:srgbClr val="FF0000"/>
              </a:gs>
              <a:gs pos="100000">
                <a:srgbClr val="FF00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a:cs typeface="Arial" pitchFamily="34" charset="0"/>
              </a:rPr>
              <a:t>GLP-1 degraded by </a:t>
            </a:r>
          </a:p>
          <a:p>
            <a:pPr algn="ctr"/>
            <a:r>
              <a:rPr lang="en-US" altLang="en-US" sz="2000" b="1">
                <a:cs typeface="Arial" pitchFamily="34" charset="0"/>
              </a:rPr>
              <a:t>DPP-4 w/in minutes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3400" y="457200"/>
            <a:ext cx="6802704" cy="1143000"/>
          </a:xfrm>
        </p:spPr>
        <p:txBody>
          <a:bodyPr>
            <a:normAutofit fontScale="90000"/>
          </a:bodyPr>
          <a:lstStyle/>
          <a:p>
            <a:pPr algn="ctr" eaLnBrk="1" hangingPunct="1"/>
            <a:r>
              <a:rPr lang="en-US" sz="4000" dirty="0" smtClean="0"/>
              <a:t>Losing Weight 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775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104" y="1600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7788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92057"/>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9050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901419"/>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3712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 y="220980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756"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347" y="7937"/>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504336"/>
            <a:ext cx="7915275" cy="1143000"/>
          </a:xfrm>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57800" y="47244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spTree>
    <p:extLst>
      <p:ext uri="{BB962C8B-B14F-4D97-AF65-F5344CB8AC3E}">
        <p14:creationId xmlns:p14="http://schemas.microsoft.com/office/powerpoint/2010/main" val="5112205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35636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67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1745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2"/>
          </p:nvPr>
        </p:nvSpPr>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114800"/>
            <a:ext cx="2445675" cy="2568282"/>
          </a:xfrm>
          <a:prstGeom prst="rect">
            <a:avLst/>
          </a:prstGeom>
        </p:spPr>
      </p:pic>
    </p:spTree>
    <p:extLst>
      <p:ext uri="{BB962C8B-B14F-4D97-AF65-F5344CB8AC3E}">
        <p14:creationId xmlns:p14="http://schemas.microsoft.com/office/powerpoint/2010/main" val="160218371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52400" y="152400"/>
            <a:ext cx="7772400" cy="1143000"/>
          </a:xfrm>
        </p:spPr>
        <p:txBody>
          <a:bodyPr>
            <a:normAutofit fontScale="90000"/>
          </a:bodyPr>
          <a:lstStyle/>
          <a:p>
            <a:r>
              <a:rPr lang="en-US" smtClean="0"/>
              <a:t>USDA Food Pyramid</a:t>
            </a:r>
            <a:br>
              <a:rPr lang="en-US" smtClean="0"/>
            </a:br>
            <a:r>
              <a:rPr lang="en-US" smtClean="0"/>
              <a:t>www.myplate.gov</a:t>
            </a:r>
          </a:p>
        </p:txBody>
      </p:sp>
      <p:sp>
        <p:nvSpPr>
          <p:cNvPr id="5123" name="Content Placeholder 2"/>
          <p:cNvSpPr>
            <a:spLocks noGrp="1"/>
          </p:cNvSpPr>
          <p:nvPr>
            <p:ph idx="1"/>
          </p:nvPr>
        </p:nvSpPr>
        <p:spPr>
          <a:xfrm>
            <a:off x="228600" y="15240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95034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1219200" y="0"/>
            <a:ext cx="6629400" cy="549275"/>
          </a:xfrm>
        </p:spPr>
        <p:txBody>
          <a:bodyPr lIns="91440" tIns="45720" rIns="91440" bIns="45720" anchor="b"/>
          <a:lstStyle/>
          <a:p>
            <a:pPr algn="ctr" eaLnBrk="1" hangingPunct="1"/>
            <a:r>
              <a:rPr lang="en-US" sz="2800" b="1" smtClean="0">
                <a:latin typeface="Tahoma" pitchFamily="34" charset="0"/>
              </a:rPr>
              <a:t>Label Lessons</a:t>
            </a:r>
          </a:p>
        </p:txBody>
      </p:sp>
      <p:grpSp>
        <p:nvGrpSpPr>
          <p:cNvPr id="179203" name="Group 4"/>
          <p:cNvGrpSpPr>
            <a:grpSpLocks/>
          </p:cNvGrpSpPr>
          <p:nvPr/>
        </p:nvGrpSpPr>
        <p:grpSpPr bwMode="auto">
          <a:xfrm>
            <a:off x="2895600" y="639763"/>
            <a:ext cx="3276600" cy="60658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854710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pic>
        <p:nvPicPr>
          <p:cNvPr id="1730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4409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idx="4294967295"/>
          </p:nvPr>
        </p:nvSpPr>
        <p:spPr>
          <a:xfrm>
            <a:off x="457200" y="2133600"/>
            <a:ext cx="8178800" cy="4171950"/>
          </a:xfrm>
        </p:spPr>
        <p:txBody>
          <a:bodyPr/>
          <a:lstStyle/>
          <a:p>
            <a:pPr eaLnBrk="1" hangingPunct="1">
              <a:buFont typeface="Courier New" pitchFamily="49" charset="0"/>
              <a:buChar char="o"/>
              <a:defRPr/>
            </a:pPr>
            <a:r>
              <a:rPr lang="en-US" smtClean="0"/>
              <a:t>Starch</a:t>
            </a:r>
          </a:p>
          <a:p>
            <a:pPr eaLnBrk="1" hangingPunct="1">
              <a:buFont typeface="Courier New" pitchFamily="49" charset="0"/>
              <a:buChar char="o"/>
              <a:defRPr/>
            </a:pPr>
            <a:r>
              <a:rPr lang="en-US" smtClean="0"/>
              <a:t>Fruit</a:t>
            </a:r>
          </a:p>
          <a:p>
            <a:pPr eaLnBrk="1" hangingPunct="1">
              <a:buFont typeface="Courier New" pitchFamily="49" charset="0"/>
              <a:buChar char="o"/>
              <a:defRPr/>
            </a:pPr>
            <a:r>
              <a:rPr lang="en-US" smtClean="0"/>
              <a:t>Milk</a:t>
            </a:r>
          </a:p>
          <a:p>
            <a:pPr eaLnBrk="1" hangingPunct="1">
              <a:buFont typeface="Courier New" pitchFamily="49" charset="0"/>
              <a:buChar char="o"/>
              <a:defRPr/>
            </a:pPr>
            <a:r>
              <a:rPr lang="en-US" smtClean="0"/>
              <a:t>Desserts</a:t>
            </a:r>
          </a:p>
        </p:txBody>
      </p:sp>
      <p:pic>
        <p:nvPicPr>
          <p:cNvPr id="174084" name="Picture 7" descr="Starchy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58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0"/>
            <a:ext cx="6249987" cy="1143000"/>
          </a:xfrm>
        </p:spPr>
        <p:txBody>
          <a:bodyPr/>
          <a:lstStyle/>
          <a:p>
            <a:r>
              <a:rPr lang="en-US" smtClean="0"/>
              <a:t>Bariatric Surgery</a:t>
            </a:r>
          </a:p>
        </p:txBody>
      </p:sp>
      <p:sp>
        <p:nvSpPr>
          <p:cNvPr id="147459" name="Content Placeholder 2"/>
          <p:cNvSpPr>
            <a:spLocks noGrp="1"/>
          </p:cNvSpPr>
          <p:nvPr>
            <p:ph idx="1"/>
          </p:nvPr>
        </p:nvSpPr>
        <p:spPr>
          <a:xfrm>
            <a:off x="455613" y="1066800"/>
            <a:ext cx="8226425" cy="5029200"/>
          </a:xfrm>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94309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57200"/>
            <a:ext cx="8610600" cy="1006475"/>
          </a:xfrm>
        </p:spPr>
        <p:txBody>
          <a:bodyPr lIns="91440" tIns="45720" rIns="91440" bIns="45720" anchor="b">
            <a:normAutofit fontScale="90000"/>
          </a:bodyPr>
          <a:lstStyle/>
          <a:p>
            <a:pPr algn="ctr" eaLnBrk="1" hangingPunct="1">
              <a:defRPr/>
            </a:pPr>
            <a:r>
              <a:rPr lang="en-US" dirty="0" smtClean="0">
                <a:solidFill>
                  <a:schemeClr val="accent1">
                    <a:lumMod val="20000"/>
                    <a:lumOff val="80000"/>
                  </a:schemeClr>
                </a:solidFill>
                <a:latin typeface="Tahoma" pitchFamily="34" charset="0"/>
              </a:rPr>
              <a:t>Carbohydrate Needs for </a:t>
            </a:r>
            <a:br>
              <a:rPr lang="en-US" dirty="0" smtClean="0">
                <a:solidFill>
                  <a:schemeClr val="accent1">
                    <a:lumMod val="20000"/>
                    <a:lumOff val="80000"/>
                  </a:schemeClr>
                </a:solidFill>
                <a:latin typeface="Tahoma" pitchFamily="34" charset="0"/>
              </a:rPr>
            </a:br>
            <a:r>
              <a:rPr lang="en-US" dirty="0" smtClean="0">
                <a:solidFill>
                  <a:schemeClr val="accent1">
                    <a:lumMod val="20000"/>
                    <a:lumOff val="80000"/>
                  </a:schemeClr>
                </a:solidFill>
                <a:latin typeface="Tahoma" pitchFamily="34" charset="0"/>
              </a:rPr>
              <a:t>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1523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609600" y="304800"/>
            <a:ext cx="7772400" cy="1524000"/>
          </a:xfrm>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380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ext uri="{D42A27DB-BD31-4B8C-83A1-F6EECF244321}">
                <p14:modId xmlns:p14="http://schemas.microsoft.com/office/powerpoint/2010/main" val="602873697"/>
              </p:ext>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43036" name="Clip" r:id="rId3" imgW="1202835" imgH="1362395" progId="MS_ClipArt_Gallery.5">
                  <p:embed/>
                </p:oleObj>
              </mc:Choice>
              <mc:Fallback>
                <p:oleObj name="Clip" r:id="rId3" imgW="1202835" imgH="1362395"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56511462"/>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starch</a:t>
            </a:r>
            <a:endParaRPr lang="en-US" sz="400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16527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fruit</a:t>
            </a:r>
            <a:endParaRPr lang="en-US" sz="400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52545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milk</a:t>
            </a:r>
            <a:endParaRPr lang="en-US" sz="400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86493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 sweets</a:t>
            </a:r>
            <a:endParaRPr lang="en-US" sz="4000">
              <a:latin typeface="Tahoma" pitchFamily="34" charset="0"/>
            </a:endParaRPr>
          </a:p>
        </p:txBody>
      </p:sp>
      <p:sp>
        <p:nvSpPr>
          <p:cNvPr id="183307" name="Text Box 12"/>
          <p:cNvSpPr txBox="1">
            <a:spLocks noChangeArrowheads="1"/>
          </p:cNvSpPr>
          <p:nvPr/>
        </p:nvSpPr>
        <p:spPr bwMode="auto">
          <a:xfrm>
            <a:off x="5980569" y="158751"/>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45187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728663" y="-103187"/>
            <a:ext cx="7772400" cy="1143000"/>
          </a:xfrm>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type="body" idx="4294967295"/>
          </p:nvPr>
        </p:nvSpPr>
        <p:spPr>
          <a:xfrm>
            <a:off x="228600" y="1371600"/>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3528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754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838200" y="0"/>
            <a:ext cx="7162800" cy="1143000"/>
          </a:xfrm>
        </p:spPr>
        <p:txBody>
          <a:bodyPr lIns="91440" tIns="45720" rIns="91440" bIns="45720" anchor="b">
            <a:normAutofit fontScale="90000"/>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876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buFont typeface="Monotype Sorts" pitchFamily="2" charset="2"/>
              <a:buNone/>
            </a:pPr>
            <a:r>
              <a:rPr lang="en-US" sz="4400" smtClean="0"/>
              <a:t>Using Alcohol Safely</a:t>
            </a:r>
            <a:endParaRPr lang="en-US" smtClean="0">
              <a:sym typeface="Monotype Sorts" pitchFamily="2" charset="2"/>
            </a:endParaRPr>
          </a:p>
        </p:txBody>
      </p:sp>
      <p:sp>
        <p:nvSpPr>
          <p:cNvPr id="1871875" name="Rectangle 3"/>
          <p:cNvSpPr>
            <a:spLocks noGrp="1" noChangeArrowheads="1"/>
          </p:cNvSpPr>
          <p:nvPr>
            <p:ph type="body" idx="1"/>
          </p:nvPr>
        </p:nvSpPr>
        <p:spPr>
          <a:xfrm>
            <a:off x="685800" y="1600200"/>
            <a:ext cx="8105775" cy="4724400"/>
          </a:xfrm>
        </p:spPr>
        <p:txBody>
          <a:bodyPr/>
          <a:lstStyle/>
          <a:p>
            <a:pPr eaLnBrk="1" hangingPunct="1">
              <a:defRPr/>
            </a:pPr>
            <a:r>
              <a:rPr lang="en-US" smtClean="0"/>
              <a:t>Recommended Intake</a:t>
            </a:r>
          </a:p>
          <a:p>
            <a:pPr lvl="1" eaLnBrk="1" hangingPunct="1">
              <a:defRPr/>
            </a:pPr>
            <a:r>
              <a:rPr lang="en-US" smtClean="0"/>
              <a:t>None to 1 drink a day (women)</a:t>
            </a:r>
          </a:p>
          <a:p>
            <a:pPr lvl="1" eaLnBrk="1" hangingPunct="1">
              <a:defRPr/>
            </a:pPr>
            <a:r>
              <a:rPr lang="en-US" smtClean="0"/>
              <a:t>None to 2 drinks a day (men) </a:t>
            </a:r>
          </a:p>
          <a:p>
            <a:pPr lvl="1" eaLnBrk="1" hangingPunct="1">
              <a:defRPr/>
            </a:pPr>
            <a:r>
              <a:rPr lang="en-US" smtClean="0"/>
              <a:t>(12oz beer, 6oz wine, 1 oz spirits)</a:t>
            </a:r>
          </a:p>
          <a:p>
            <a:pPr eaLnBrk="1" hangingPunct="1">
              <a:defRPr/>
            </a:pPr>
            <a:r>
              <a:rPr lang="en-US" smtClean="0"/>
              <a:t>Alcohol can worsen:</a:t>
            </a:r>
          </a:p>
          <a:p>
            <a:pPr lvl="1" eaLnBrk="1" hangingPunct="1">
              <a:defRPr/>
            </a:pPr>
            <a:r>
              <a:rPr lang="en-US" smtClean="0"/>
              <a:t>Triglyceride levels  </a:t>
            </a:r>
          </a:p>
          <a:p>
            <a:pPr lvl="1" eaLnBrk="1" hangingPunct="1">
              <a:defRPr/>
            </a:pPr>
            <a:r>
              <a:rPr lang="en-US" smtClean="0"/>
              <a:t>Nerve disease, pancreatitis</a:t>
            </a:r>
          </a:p>
          <a:p>
            <a:pPr eaLnBrk="1" hangingPunct="1">
              <a:defRPr/>
            </a:pPr>
            <a:r>
              <a:rPr lang="en-US" smtClean="0"/>
              <a:t>Always eat when drinking to prevent hypo</a:t>
            </a:r>
          </a:p>
        </p:txBody>
      </p:sp>
      <p:graphicFrame>
        <p:nvGraphicFramePr>
          <p:cNvPr id="188420" name="Object 4"/>
          <p:cNvGraphicFramePr>
            <a:graphicFrameLocks noChangeAspect="1"/>
          </p:cNvGraphicFramePr>
          <p:nvPr>
            <p:extLst>
              <p:ext uri="{D42A27DB-BD31-4B8C-83A1-F6EECF244321}">
                <p14:modId xmlns:p14="http://schemas.microsoft.com/office/powerpoint/2010/main" val="2299054749"/>
              </p:ext>
            </p:extLst>
          </p:nvPr>
        </p:nvGraphicFramePr>
        <p:xfrm>
          <a:off x="6248400" y="1676400"/>
          <a:ext cx="1990725" cy="2895600"/>
        </p:xfrm>
        <a:graphic>
          <a:graphicData uri="http://schemas.openxmlformats.org/presentationml/2006/ole">
            <mc:AlternateContent xmlns:mc="http://schemas.openxmlformats.org/markup-compatibility/2006">
              <mc:Choice xmlns:v="urn:schemas-microsoft-com:vml" Requires="v">
                <p:oleObj spid="_x0000_s45085" name="Clip" r:id="rId3" imgW="2384079" imgH="3468986" progId="MS_ClipArt_Gallery.5">
                  <p:embed/>
                </p:oleObj>
              </mc:Choice>
              <mc:Fallback>
                <p:oleObj name="Clip" r:id="rId3" imgW="2384079" imgH="3468986"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76400"/>
                        <a:ext cx="1990725"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4343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70853" y="241165"/>
            <a:ext cx="7242048" cy="1143000"/>
          </a:xfrm>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half" idx="1"/>
          </p:nvPr>
        </p:nvSpPr>
        <p:spPr>
          <a:xfrm>
            <a:off x="381000" y="1925776"/>
            <a:ext cx="4032250" cy="4497387"/>
          </a:xfrm>
        </p:spPr>
        <p:txBody>
          <a:bodyPr lIns="90477" tIns="44445" rIns="90477" bIns="44445"/>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infections</a:t>
            </a:r>
          </a:p>
          <a:p>
            <a:pPr eaLnBrk="1" hangingPunct="1">
              <a:defRPr/>
            </a:pPr>
            <a:r>
              <a:rPr lang="en-US" dirty="0" smtClean="0"/>
              <a:t>Blurry vision</a:t>
            </a:r>
          </a:p>
        </p:txBody>
      </p:sp>
      <p:sp>
        <p:nvSpPr>
          <p:cNvPr id="1238020" name="Rectangle 4"/>
          <p:cNvSpPr>
            <a:spLocks noGrp="1" noChangeArrowheads="1"/>
          </p:cNvSpPr>
          <p:nvPr>
            <p:ph sz="half" idx="2"/>
          </p:nvPr>
        </p:nvSpPr>
        <p:spPr>
          <a:xfrm>
            <a:off x="3429000" y="1857103"/>
            <a:ext cx="4540250" cy="4497387"/>
          </a:xfrm>
        </p:spPr>
        <p:txBody>
          <a:bodyPr lIns="90477" tIns="44445" rIns="90477" bIns="44445"/>
          <a:lstStyle/>
          <a:p>
            <a:pPr eaLnBrk="1" hangingPunct="1">
              <a:buFont typeface="Wingdings" pitchFamily="2" charset="2"/>
              <a:buBlip>
                <a:blip r:embed="rId3"/>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3"/>
              </a:buBlip>
              <a:defRPr/>
            </a:pPr>
            <a:r>
              <a:rPr lang="en-US" dirty="0" smtClean="0"/>
              <a:t>Dehydration</a:t>
            </a:r>
          </a:p>
          <a:p>
            <a:pPr eaLnBrk="1" hangingPunct="1">
              <a:buFont typeface="Wingdings" pitchFamily="2" charset="2"/>
              <a:buBlip>
                <a:blip r:embed="rId3"/>
              </a:buBlip>
              <a:defRPr/>
            </a:pPr>
            <a:r>
              <a:rPr lang="en-US" dirty="0" smtClean="0"/>
              <a:t>Fuel Depletion</a:t>
            </a:r>
          </a:p>
          <a:p>
            <a:pPr eaLnBrk="1" hangingPunct="1">
              <a:buFont typeface="Wingdings" pitchFamily="2" charset="2"/>
              <a:buBlip>
                <a:blip r:embed="rId3"/>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3"/>
              </a:buBlip>
              <a:defRPr/>
            </a:pPr>
            <a:r>
              <a:rPr lang="en-US" dirty="0" smtClean="0"/>
              <a:t>Poor energy utilization</a:t>
            </a:r>
          </a:p>
          <a:p>
            <a:pPr eaLnBrk="1" hangingPunct="1">
              <a:buFont typeface="Wingdings" pitchFamily="2" charset="2"/>
              <a:buBlip>
                <a:blip r:embed="rId3"/>
              </a:buBlip>
              <a:defRPr/>
            </a:pPr>
            <a:r>
              <a:rPr lang="en-US" dirty="0" smtClean="0"/>
              <a:t>Hyperglycemia increases incidence of infection</a:t>
            </a:r>
          </a:p>
          <a:p>
            <a:pPr eaLnBrk="1" hangingPunct="1">
              <a:buFont typeface="Wingdings" pitchFamily="2" charset="2"/>
              <a:buBlip>
                <a:blip r:embed="rId3"/>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065" y="28303"/>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171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4400" b="1" smtClean="0">
                <a:latin typeface="Arial" charset="0"/>
              </a:rPr>
              <a:t>Ms. Gonzales’ </a:t>
            </a:r>
            <a:br>
              <a:rPr lang="en-US" sz="4400" b="1" smtClean="0">
                <a:latin typeface="Arial" charset="0"/>
              </a:rPr>
            </a:br>
            <a:r>
              <a:rPr lang="en-US" sz="4400" b="1" smtClean="0">
                <a:latin typeface="Arial" charset="0"/>
              </a:rPr>
              <a:t>General Diet Pattern</a:t>
            </a:r>
            <a:endParaRPr lang="en-US" smtClean="0">
              <a:latin typeface="Book Antiqua" pitchFamily="18" charset="0"/>
            </a:endParaRPr>
          </a:p>
        </p:txBody>
      </p:sp>
      <p:graphicFrame>
        <p:nvGraphicFramePr>
          <p:cNvPr id="190467" name="Object 3"/>
          <p:cNvGraphicFramePr>
            <a:graphicFrameLocks noGrp="1" noChangeAspect="1"/>
          </p:cNvGraphicFramePr>
          <p:nvPr>
            <p:ph type="body" idx="1"/>
            <p:extLst>
              <p:ext uri="{D42A27DB-BD31-4B8C-83A1-F6EECF244321}">
                <p14:modId xmlns:p14="http://schemas.microsoft.com/office/powerpoint/2010/main" val="32964894"/>
              </p:ext>
            </p:extLst>
          </p:nvPr>
        </p:nvGraphicFramePr>
        <p:xfrm>
          <a:off x="46583" y="1522651"/>
          <a:ext cx="8060234" cy="5334000"/>
        </p:xfrm>
        <a:graphic>
          <a:graphicData uri="http://schemas.openxmlformats.org/presentationml/2006/ole">
            <mc:AlternateContent xmlns:mc="http://schemas.openxmlformats.org/markup-compatibility/2006">
              <mc:Choice xmlns:v="urn:schemas-microsoft-com:vml" Requires="v">
                <p:oleObj spid="_x0000_s46109" name="Document" r:id="rId3" imgW="7979509" imgH="5280261" progId="Word.Document.8">
                  <p:embed/>
                </p:oleObj>
              </mc:Choice>
              <mc:Fallback>
                <p:oleObj name="Document" r:id="rId3" imgW="7979509" imgH="5280261" progId="Word.Document.8">
                  <p:embed/>
                  <p:pic>
                    <p:nvPicPr>
                      <p:cNvPr id="0" name=""/>
                      <p:cNvPicPr>
                        <a:picLocks noChangeAspect="1" noChangeArrowheads="1"/>
                      </p:cNvPicPr>
                      <p:nvPr/>
                    </p:nvPicPr>
                    <p:blipFill>
                      <a:blip r:embed="rId4"/>
                      <a:srcRect/>
                      <a:stretch>
                        <a:fillRect/>
                      </a:stretch>
                    </p:blipFill>
                    <p:spPr bwMode="auto">
                      <a:xfrm>
                        <a:off x="46583" y="1522651"/>
                        <a:ext cx="8060234" cy="5334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96091624"/>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111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6589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2986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838200" y="304800"/>
            <a:ext cx="7772400" cy="868363"/>
          </a:xfrm>
        </p:spPr>
        <p:txBody>
          <a:bodyPr/>
          <a:lstStyle/>
          <a:p>
            <a:pPr eaLnBrk="1" hangingPunct="1"/>
            <a:r>
              <a:rPr lang="en-US" smtClean="0">
                <a:solidFill>
                  <a:srgbClr val="00FF00"/>
                </a:solidFill>
              </a:rPr>
              <a:t>DiaBingo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smtClean="0"/>
              <a:t>N</a:t>
            </a:r>
            <a:r>
              <a:rPr lang="en-US" sz="1600" smtClean="0"/>
              <a:t> </a:t>
            </a:r>
            <a:r>
              <a:rPr lang="en-US" sz="2000" smtClean="0"/>
              <a:t>Injected hormone called an incretin mimetic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DPP demonstrated that exercise and diet reduced risk of DM by ___%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An _______a day can help prevent heart attack and stroke		</a:t>
            </a:r>
          </a:p>
          <a:p>
            <a:pPr marL="609600" indent="-609600" eaLnBrk="1" hangingPunct="1">
              <a:lnSpc>
                <a:spcPct val="80000"/>
              </a:lnSpc>
              <a:buFont typeface="Wingdings" pitchFamily="2" charset="2"/>
              <a:buNone/>
              <a:defRPr/>
            </a:pPr>
            <a:r>
              <a:rPr lang="en-US" sz="2000" b="1" smtClean="0"/>
              <a:t>N</a:t>
            </a:r>
            <a:r>
              <a:rPr lang="en-US" sz="2000" smtClean="0"/>
              <a:t> Rebound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Losing ___ % of body weight, can improve blood glucose, BP, lipids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Drugs that can cause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2/3 cups of rice equals ______ serving carbohydrate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A1c of 7% equals glucose of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One % drop in A1c reduces risk of complications by ___ %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1 gm of fat equal _____kilo/calories</a:t>
            </a:r>
          </a:p>
          <a:p>
            <a:pPr marL="609600" indent="-609600" eaLnBrk="1" hangingPunct="1">
              <a:lnSpc>
                <a:spcPct val="80000"/>
              </a:lnSpc>
              <a:spcBef>
                <a:spcPct val="0"/>
              </a:spcBef>
              <a:buFont typeface="Wingdings" pitchFamily="2" charset="2"/>
              <a:buNone/>
              <a:defRPr/>
            </a:pPr>
            <a:r>
              <a:rPr lang="en-US" sz="2000" b="1" smtClean="0"/>
              <a:t>N</a:t>
            </a:r>
            <a:r>
              <a:rPr lang="en-US" sz="2000" smtClean="0"/>
              <a:t> Metabolic syndrome = hyperglycemia, hyperlipidemia</a:t>
            </a:r>
            <a:r>
              <a:rPr lang="en-US" sz="4000" smtClean="0"/>
              <a:t>, </a:t>
            </a:r>
            <a:r>
              <a:rPr lang="en-US" sz="2400" smtClean="0"/>
              <a:t>hypertension</a:t>
            </a:r>
          </a:p>
          <a:p>
            <a:pPr marL="609600" indent="-609600" eaLnBrk="1" hangingPunct="1">
              <a:lnSpc>
                <a:spcPct val="80000"/>
              </a:lnSpc>
              <a:spcBef>
                <a:spcPct val="0"/>
              </a:spcBef>
              <a:buFont typeface="Wingdings" pitchFamily="2" charset="2"/>
              <a:buNone/>
              <a:defRPr/>
            </a:pPr>
            <a:r>
              <a:rPr lang="en-US" sz="2400" smtClean="0"/>
              <a:t>N 1% A1c = _______ of Blood Glucose</a:t>
            </a:r>
            <a:r>
              <a:rPr lang="en-US" sz="3600" smtClean="0"/>
              <a:t>	</a:t>
            </a:r>
            <a:r>
              <a:rPr lang="en-US" sz="2800" smtClean="0"/>
              <a:t> </a:t>
            </a:r>
          </a:p>
        </p:txBody>
      </p:sp>
    </p:spTree>
    <p:extLst>
      <p:ext uri="{BB962C8B-B14F-4D97-AF65-F5344CB8AC3E}">
        <p14:creationId xmlns:p14="http://schemas.microsoft.com/office/powerpoint/2010/main" val="58402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extLst>
              <p:ext uri="{D42A27DB-BD31-4B8C-83A1-F6EECF244321}">
                <p14:modId xmlns:p14="http://schemas.microsoft.com/office/powerpoint/2010/main" val="3931828063"/>
              </p:ext>
            </p:extLst>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1066800" y="5791200"/>
            <a:ext cx="7162800" cy="369888"/>
          </a:xfrm>
          <a:prstGeom prst="rect">
            <a:avLst/>
          </a:prstGeom>
          <a:noFill/>
          <a:ln w="9525">
            <a:noFill/>
            <a:miter lim="800000"/>
            <a:headEnd/>
            <a:tailEnd/>
          </a:ln>
        </p:spPr>
        <p:txBody>
          <a:bodyPr>
            <a:spAutoFit/>
          </a:bodyPr>
          <a:lstStyle/>
          <a:p>
            <a:pPr>
              <a:defRPr/>
            </a:pPr>
            <a:r>
              <a:rPr lang="en-US" b="1" dirty="0"/>
              <a:t>Development of type 2 diabetes happens over years or decades</a:t>
            </a:r>
          </a:p>
        </p:txBody>
      </p:sp>
      <p:sp>
        <p:nvSpPr>
          <p:cNvPr id="70662"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70663" name="Left Arrow 15"/>
          <p:cNvSpPr>
            <a:spLocks noChangeArrowheads="1"/>
          </p:cNvSpPr>
          <p:nvPr/>
        </p:nvSpPr>
        <p:spPr bwMode="auto">
          <a:xfrm>
            <a:off x="2825750" y="2057400"/>
            <a:ext cx="12192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p>
            <a:endParaRPr lang="en-US"/>
          </a:p>
        </p:txBody>
      </p:sp>
      <p:sp>
        <p:nvSpPr>
          <p:cNvPr id="70664" name="Left Arrow 16"/>
          <p:cNvSpPr>
            <a:spLocks noChangeArrowheads="1"/>
          </p:cNvSpPr>
          <p:nvPr/>
        </p:nvSpPr>
        <p:spPr bwMode="auto">
          <a:xfrm>
            <a:off x="5562600" y="1905000"/>
            <a:ext cx="1295400" cy="762000"/>
          </a:xfrm>
          <a:prstGeom prst="leftArrow">
            <a:avLst>
              <a:gd name="adj1" fmla="val 50000"/>
              <a:gd name="adj2" fmla="val 50000"/>
            </a:avLst>
          </a:prstGeom>
          <a:solidFill>
            <a:schemeClr val="tx1"/>
          </a:solidFill>
          <a:ln w="12700" algn="ctr">
            <a:solidFill>
              <a:schemeClr val="tx1"/>
            </a:solidFill>
            <a:round/>
            <a:headEnd/>
            <a:tailEnd/>
          </a:ln>
        </p:spPr>
        <p:txBody>
          <a:bodyPr/>
          <a:lstStyle/>
          <a:p>
            <a:endParaRPr lang="en-US"/>
          </a:p>
        </p:txBody>
      </p:sp>
      <p:sp>
        <p:nvSpPr>
          <p:cNvPr id="64521" name="TextBox 23"/>
          <p:cNvSpPr txBox="1">
            <a:spLocks noChangeArrowheads="1"/>
          </p:cNvSpPr>
          <p:nvPr/>
        </p:nvSpPr>
        <p:spPr bwMode="auto">
          <a:xfrm>
            <a:off x="3200400" y="2171700"/>
            <a:ext cx="7493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dirty="0"/>
              <a:t>Yes!</a:t>
            </a:r>
          </a:p>
        </p:txBody>
      </p:sp>
      <p:sp>
        <p:nvSpPr>
          <p:cNvPr id="64523" name="TextBox 14"/>
          <p:cNvSpPr txBox="1">
            <a:spLocks noChangeArrowheads="1"/>
          </p:cNvSpPr>
          <p:nvPr/>
        </p:nvSpPr>
        <p:spPr bwMode="auto">
          <a:xfrm>
            <a:off x="6096000" y="2137410"/>
            <a:ext cx="622300" cy="369888"/>
          </a:xfrm>
          <a:prstGeom prst="rect">
            <a:avLst/>
          </a:prstGeom>
          <a:solidFill>
            <a:schemeClr val="bg2"/>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NO</a:t>
            </a:r>
          </a:p>
        </p:txBody>
      </p:sp>
    </p:spTree>
    <p:extLst>
      <p:ext uri="{BB962C8B-B14F-4D97-AF65-F5344CB8AC3E}">
        <p14:creationId xmlns:p14="http://schemas.microsoft.com/office/powerpoint/2010/main" val="183578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5613" y="273050"/>
            <a:ext cx="8226425" cy="86995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idx="1"/>
          </p:nvPr>
        </p:nvSpPr>
        <p:spPr>
          <a:xfrm>
            <a:off x="455613" y="1295401"/>
            <a:ext cx="6630987" cy="4800600"/>
          </a:xfrm>
        </p:spPr>
        <p:txBody>
          <a:bodyPr lIns="90488" tIns="44450" rIns="90488" bIns="44450"/>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448" y="3733800"/>
            <a:ext cx="197537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448" y="761999"/>
            <a:ext cx="1864544" cy="27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96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101960"/>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890074"/>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402638" cy="719137"/>
          </a:xfrm>
        </p:spPr>
        <p:txBody>
          <a:bodyPr>
            <a:normAutofit fontScale="90000"/>
          </a:bodyPr>
          <a:lstStyle/>
          <a:p>
            <a:pPr>
              <a:defRPr/>
            </a:pPr>
            <a:r>
              <a:rPr lang="en-US" dirty="0" smtClean="0"/>
              <a:t>Type 1 Rates Increasing Globally</a:t>
            </a:r>
            <a:endParaRPr lang="en-US" dirty="0"/>
          </a:p>
        </p:txBody>
      </p:sp>
      <p:sp>
        <p:nvSpPr>
          <p:cNvPr id="3" name="Content Placeholder 2"/>
          <p:cNvSpPr>
            <a:spLocks noGrp="1"/>
          </p:cNvSpPr>
          <p:nvPr>
            <p:ph idx="1"/>
          </p:nvPr>
        </p:nvSpPr>
        <p:spPr>
          <a:xfrm>
            <a:off x="685801" y="1763713"/>
            <a:ext cx="7010400" cy="4676775"/>
          </a:xfrm>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482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solidFill>
                  <a:srgbClr val="7030A0"/>
                </a:solidFill>
                <a:latin typeface="+mj-lt"/>
              </a:rPr>
              <a:t>Type 1 Diabetes Facts</a:t>
            </a:r>
            <a:r>
              <a:rPr lang="en-US" sz="3200" dirty="0" smtClean="0">
                <a:solidFill>
                  <a:srgbClr val="7030A0"/>
                </a:solidFill>
              </a:rPr>
              <a:t> </a:t>
            </a:r>
            <a:endParaRPr lang="en-US" sz="3200" dirty="0">
              <a:solidFill>
                <a:srgbClr val="7030A0"/>
              </a:solidFill>
            </a:endParaRPr>
          </a:p>
        </p:txBody>
      </p:sp>
    </p:spTree>
    <p:extLst>
      <p:ext uri="{BB962C8B-B14F-4D97-AF65-F5344CB8AC3E}">
        <p14:creationId xmlns:p14="http://schemas.microsoft.com/office/powerpoint/2010/main" val="1911762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924800" cy="1143000"/>
          </a:xfrm>
        </p:spPr>
        <p:txBody>
          <a:bodyPr>
            <a:normAutofit/>
          </a:bodyPr>
          <a:lstStyle/>
          <a:p>
            <a:pPr eaLnBrk="1" hangingPunct="1"/>
            <a:r>
              <a:rPr lang="en-US" sz="6000" b="1" dirty="0" smtClean="0">
                <a:latin typeface="Articulate Extrabold" pitchFamily="2" charset="0"/>
              </a:rPr>
              <a:t>CDC Announces</a:t>
            </a:r>
          </a:p>
        </p:txBody>
      </p:sp>
      <p:sp>
        <p:nvSpPr>
          <p:cNvPr id="1885187" name="Rectangle 3"/>
          <p:cNvSpPr>
            <a:spLocks noGrp="1" noChangeArrowheads="1"/>
          </p:cNvSpPr>
          <p:nvPr>
            <p:ph idx="1"/>
          </p:nvPr>
        </p:nvSpPr>
        <p:spPr>
          <a:xfrm>
            <a:off x="2971800" y="1524000"/>
            <a:ext cx="5154613" cy="5018088"/>
          </a:xfrm>
        </p:spPr>
        <p:txBody>
          <a:bodyPr/>
          <a:lstStyle/>
          <a:p>
            <a:pPr eaLnBrk="1" hangingPunct="1">
              <a:buFont typeface="Wingdings" pitchFamily="2" charset="2"/>
              <a:buNone/>
            </a:pPr>
            <a:endParaRPr lang="en-US" sz="2800" dirty="0" smtClean="0"/>
          </a:p>
          <a:p>
            <a:pPr algn="ctr" eaLnBrk="1" hangingPunct="1">
              <a:buFont typeface="Wingdings" pitchFamily="2" charset="2"/>
              <a:buNone/>
            </a:pPr>
            <a:r>
              <a:rPr lang="en-US" sz="4800" dirty="0" smtClean="0">
                <a:solidFill>
                  <a:schemeClr val="hlink"/>
                </a:solidFill>
              </a:rPr>
              <a:t>35% of Americans will have Diabetes by 2050</a:t>
            </a:r>
            <a:endParaRPr lang="en-US" sz="4400" dirty="0" smtClean="0">
              <a:solidFill>
                <a:schemeClr val="hlink"/>
              </a:solidFill>
            </a:endParaRPr>
          </a:p>
          <a:p>
            <a:pPr algn="ctr" eaLnBrk="1" hangingPunct="1">
              <a:buFont typeface="Wingdings" pitchFamily="2" charset="2"/>
              <a:buNone/>
            </a:pPr>
            <a:endParaRPr lang="en-US" sz="2000" i="1" dirty="0" smtClean="0">
              <a:solidFill>
                <a:schemeClr val="hlink"/>
              </a:solidFill>
            </a:endParaRPr>
          </a:p>
          <a:p>
            <a:pPr algn="r" eaLnBrk="1" hangingPunct="1">
              <a:buFont typeface="Wingdings" pitchFamily="2" charset="2"/>
              <a:buNone/>
            </a:pPr>
            <a:r>
              <a:rPr lang="en-US" sz="1600" i="1" dirty="0" smtClean="0"/>
              <a:t>Boyle, Thompson, Barker, Williamson </a:t>
            </a:r>
          </a:p>
          <a:p>
            <a:pPr algn="r" eaLnBrk="1" hangingPunct="1">
              <a:buFont typeface="Wingdings" pitchFamily="2" charset="2"/>
              <a:buNone/>
            </a:pPr>
            <a:r>
              <a:rPr lang="en-US" sz="1600" i="1" dirty="0" smtClean="0"/>
              <a:t>2010, Oct 22:8(1)29</a:t>
            </a:r>
          </a:p>
          <a:p>
            <a:pPr algn="r" eaLnBrk="1" hangingPunct="1">
              <a:buFont typeface="Wingdings" pitchFamily="2" charset="2"/>
              <a:buNone/>
            </a:pPr>
            <a:r>
              <a:rPr lang="en-US" sz="1600" i="1" dirty="0" smtClean="0"/>
              <a:t>www.pophealthmetrics.co</a:t>
            </a:r>
            <a:r>
              <a:rPr lang="en-US" sz="2000" i="1" dirty="0" smtClean="0"/>
              <a:t>m</a:t>
            </a:r>
          </a:p>
        </p:txBody>
      </p:sp>
      <p:pic>
        <p:nvPicPr>
          <p:cNvPr id="24580" name="Picture 4" descr="j0351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885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885187">
                                            <p:txEl>
                                              <p:pRg st="3" end="3"/>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885187">
                                            <p:txEl>
                                              <p:pRg st="4" end="4"/>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88518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20040"/>
            <a:ext cx="8686800" cy="11430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
        <p:nvSpPr>
          <p:cNvPr id="47107" name="Rectangle 3"/>
          <p:cNvSpPr>
            <a:spLocks noGrp="1" noChangeArrowheads="1"/>
          </p:cNvSpPr>
          <p:nvPr>
            <p:ph sz="half" idx="1"/>
          </p:nvPr>
        </p:nvSpPr>
        <p:spPr>
          <a:xfrm>
            <a:off x="304800" y="1600200"/>
            <a:ext cx="8534400" cy="457200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3"/>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3"/>
              </a:buBlip>
            </a:pPr>
            <a:r>
              <a:rPr lang="en-US" sz="2800" dirty="0" smtClean="0"/>
              <a:t>Autoimmunity tends to run in families</a:t>
            </a:r>
          </a:p>
          <a:p>
            <a:pPr lvl="2" eaLnBrk="1" hangingPunct="1">
              <a:lnSpc>
                <a:spcPct val="90000"/>
              </a:lnSpc>
              <a:buFont typeface="Wingdings" pitchFamily="2" charset="2"/>
              <a:buBlip>
                <a:blip r:embed="rId3"/>
              </a:buBlip>
            </a:pPr>
            <a:r>
              <a:rPr lang="en-US" sz="2800" dirty="0" smtClean="0"/>
              <a:t>Higher rates in non breastfed infants</a:t>
            </a:r>
          </a:p>
          <a:p>
            <a:pPr lvl="2" eaLnBrk="1" hangingPunct="1">
              <a:lnSpc>
                <a:spcPct val="90000"/>
              </a:lnSpc>
              <a:buFont typeface="Wingdings" pitchFamily="2" charset="2"/>
              <a:buBlip>
                <a:blip r:embed="rId4"/>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5"/>
              </a:buBlip>
            </a:pPr>
            <a:endParaRPr lang="en-US" sz="3200" dirty="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en-US" sz="4000" smtClean="0"/>
              <a:t>Incidence of Type 1 in Youth 	</a:t>
            </a:r>
          </a:p>
        </p:txBody>
      </p:sp>
      <p:sp>
        <p:nvSpPr>
          <p:cNvPr id="1506307" name="Rectangle 3"/>
          <p:cNvSpPr>
            <a:spLocks noGrp="1" noChangeArrowheads="1"/>
          </p:cNvSpPr>
          <p:nvPr>
            <p:ph type="body" sz="half" idx="1"/>
          </p:nvPr>
        </p:nvSpPr>
        <p:spPr>
          <a:xfrm>
            <a:off x="34290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graphicFrame>
        <p:nvGraphicFramePr>
          <p:cNvPr id="1026" name="Object 1024"/>
          <p:cNvGraphicFramePr>
            <a:graphicFrameLocks noGrp="1" noChangeAspect="1"/>
          </p:cNvGraphicFramePr>
          <p:nvPr>
            <p:ph sz="half" idx="2"/>
            <p:extLst>
              <p:ext uri="{D42A27DB-BD31-4B8C-83A1-F6EECF244321}">
                <p14:modId xmlns:p14="http://schemas.microsoft.com/office/powerpoint/2010/main" val="3301488933"/>
              </p:ext>
            </p:extLst>
          </p:nvPr>
        </p:nvGraphicFramePr>
        <p:xfrm>
          <a:off x="914400" y="1416050"/>
          <a:ext cx="2241550" cy="3406775"/>
        </p:xfrm>
        <a:graphic>
          <a:graphicData uri="http://schemas.openxmlformats.org/presentationml/2006/ole">
            <mc:AlternateContent xmlns:mc="http://schemas.openxmlformats.org/markup-compatibility/2006">
              <mc:Choice xmlns:v="urn:schemas-microsoft-com:vml" Requires="v">
                <p:oleObj spid="_x0000_s1130" name="Clip" r:id="rId4" imgW="2255238" imgH="3429297" progId="MS_ClipArt_Gallery.2">
                  <p:embed/>
                </p:oleObj>
              </mc:Choice>
              <mc:Fallback>
                <p:oleObj name="Clip" r:id="rId4" imgW="2255238" imgH="3429297" progId="MS_ClipArt_Gallery.2">
                  <p:embed/>
                  <p:pic>
                    <p:nvPicPr>
                      <p:cNvPr id="0"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16050"/>
                        <a:ext cx="2241550" cy="340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idx="1"/>
          </p:nvPr>
        </p:nvSpPr>
        <p:spPr>
          <a:xfrm>
            <a:off x="296863" y="1452563"/>
            <a:ext cx="6858000" cy="4525962"/>
          </a:xfrm>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12"/>
          </p:nvPr>
        </p:nvSpPr>
        <p:spPr>
          <a:xfrm>
            <a:off x="6553200" y="160338"/>
            <a:ext cx="2133600" cy="365125"/>
          </a:xfrm>
        </p:spPr>
        <p:txBody>
          <a:bodyPr/>
          <a:lstStyle/>
          <a:p>
            <a:pPr>
              <a:defRPr/>
            </a:pPr>
            <a:fld id="{1F2A76D1-01EE-4D5E-A29C-206E564C903A}" type="slidenum">
              <a:rPr lang="en-US" smtClean="0"/>
              <a:pPr>
                <a:defRPr/>
              </a:pPr>
              <a:t>32</a:t>
            </a:fld>
            <a:endParaRPr lang="en-US"/>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531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304800"/>
            <a:ext cx="7772400" cy="16002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type="body" idx="1"/>
          </p:nvPr>
        </p:nvSpPr>
        <p:spPr>
          <a:xfrm>
            <a:off x="914400" y="2209800"/>
            <a:ext cx="6934200" cy="434340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072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320040"/>
            <a:ext cx="7242048" cy="719772"/>
          </a:xfrm>
        </p:spPr>
        <p:txBody>
          <a:bodyPr>
            <a:normAutofit fontScale="90000"/>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9056" b="29056"/>
          <a:stretch>
            <a:fillRect/>
          </a:stretch>
        </p:blipFill>
        <p:spPr>
          <a:xfrm>
            <a:off x="5334000" y="1333500"/>
            <a:ext cx="3249613" cy="2209800"/>
          </a:xfrm>
        </p:spPr>
      </p:pic>
      <p:pic>
        <p:nvPicPr>
          <p:cNvPr id="56324" name="Picture 6" descr="http://3.bp.blogspot.com/-UQZ2OA6f47s/Tykl1O-7_lI/AAAAAAAAG94/iKQfSynUjIs/s320/Nick+Jona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267200"/>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62600" y="63246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24200" y="64770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Nick Jonas</a:t>
            </a:r>
            <a:endParaRPr lang="en-US" sz="240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724400"/>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514600" y="23622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Sharon Stone </a:t>
            </a:r>
          </a:p>
        </p:txBody>
      </p:sp>
      <p:sp>
        <p:nvSpPr>
          <p:cNvPr id="56336" name="Rectangle 19"/>
          <p:cNvSpPr>
            <a:spLocks noChangeArrowheads="1"/>
          </p:cNvSpPr>
          <p:nvPr/>
        </p:nvSpPr>
        <p:spPr bwMode="auto">
          <a:xfrm>
            <a:off x="2286000" y="2667000"/>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Halle Berry</a:t>
            </a:r>
          </a:p>
        </p:txBody>
      </p:sp>
      <p:sp>
        <p:nvSpPr>
          <p:cNvPr id="56337" name="TextBox 16"/>
          <p:cNvSpPr txBox="1">
            <a:spLocks noChangeArrowheads="1"/>
          </p:cNvSpPr>
          <p:nvPr/>
        </p:nvSpPr>
        <p:spPr bwMode="auto">
          <a:xfrm>
            <a:off x="5181600" y="3729038"/>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Times New Roman" panose="02020603050405020304" pitchFamily="18" charset="0"/>
              </a:rPr>
              <a:t>From Debbie Nagata’s slide collection</a:t>
            </a:r>
          </a:p>
        </p:txBody>
      </p:sp>
    </p:spTree>
    <p:extLst>
      <p:ext uri="{BB962C8B-B14F-4D97-AF65-F5344CB8AC3E}">
        <p14:creationId xmlns:p14="http://schemas.microsoft.com/office/powerpoint/2010/main" val="2325929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35517"/>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idx="1"/>
          </p:nvPr>
        </p:nvSpPr>
        <p:spPr>
          <a:xfrm>
            <a:off x="304800" y="1676400"/>
            <a:ext cx="8383587" cy="4497387"/>
          </a:xfrm>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5613400" y="477838"/>
            <a:ext cx="2724150" cy="4548187"/>
          </a:xfrm>
          <a:prstGeom prst="rect">
            <a:avLst/>
          </a:prstGeom>
          <a:noFill/>
          <a:ln w="12700" cap="sq">
            <a:noFill/>
            <a:miter lim="800000"/>
            <a:headEnd type="none" w="sm" len="sm"/>
            <a:tailEnd type="none" w="sm" len="sm"/>
          </a:ln>
          <a:effectLst/>
        </p:spPr>
        <p:txBody>
          <a:bodyPr anchor="ctr"/>
          <a:lstStyle/>
          <a:p>
            <a:pPr algn="ctr">
              <a:defRPr/>
            </a:pPr>
            <a:r>
              <a:rPr lang="en-US" sz="6000">
                <a:solidFill>
                  <a:schemeClr val="hlink"/>
                </a:solidFill>
                <a:effectLst>
                  <a:outerShdw blurRad="38100" dist="38100" dir="2700000" algn="tl">
                    <a:srgbClr val="000000"/>
                  </a:outerShdw>
                </a:effectLst>
                <a:cs typeface="+mn-cs"/>
              </a:rPr>
              <a:t>“How Sweet It Is”</a:t>
            </a:r>
            <a:endParaRPr lang="en-US" sz="4400">
              <a:solidFill>
                <a:schemeClr val="hlink"/>
              </a:solidFill>
              <a:effectLst>
                <a:outerShdw blurRad="38100" dist="38100" dir="2700000" algn="tl">
                  <a:srgbClr val="000000"/>
                </a:outerShdw>
              </a:effectLst>
              <a:cs typeface="+mn-cs"/>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90519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6584" name="Clip" r:id="rId4" imgW="3840813" imgH="2972058" progId="">
                  <p:embed/>
                </p:oleObj>
              </mc:Choice>
              <mc:Fallback>
                <p:oleObj name="Clip" r:id="rId4" imgW="3840813" imgH="2972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6585" name="Clip" r:id="rId6" imgW="3840813" imgH="2972058" progId="">
                  <p:embed/>
                </p:oleObj>
              </mc:Choice>
              <mc:Fallback>
                <p:oleObj name="Clip" r:id="rId6" imgW="3840813" imgH="297205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61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234" y="165100"/>
            <a:ext cx="2819400" cy="5930900"/>
          </a:xfrm>
        </p:spPr>
        <p:txBody>
          <a:bodyPr>
            <a:normAutofit/>
          </a:bodyPr>
          <a:lstStyle/>
          <a:p>
            <a:r>
              <a:rPr lang="en-US" dirty="0" smtClean="0"/>
              <a:t>My Boys</a:t>
            </a:r>
            <a:br>
              <a:rPr lang="en-US" dirty="0" smtClean="0"/>
            </a:br>
            <a:r>
              <a:rPr lang="en-US" dirty="0" err="1" smtClean="0"/>
              <a:t>Jax</a:t>
            </a:r>
            <a:r>
              <a:rPr lang="en-US" dirty="0" smtClean="0"/>
              <a:t> &amp; Rob</a:t>
            </a:r>
            <a:br>
              <a:rPr lang="en-US" dirty="0" smtClean="0"/>
            </a:br>
            <a:r>
              <a:rPr lang="en-US" dirty="0"/>
              <a:t/>
            </a:r>
            <a:br>
              <a:rPr lang="en-US" dirty="0"/>
            </a:br>
            <a:r>
              <a:rPr lang="en-US" dirty="0" smtClean="0">
                <a:solidFill>
                  <a:schemeClr val="bg1">
                    <a:lumMod val="20000"/>
                    <a:lumOff val="80000"/>
                  </a:schemeClr>
                </a:solidFill>
              </a:rPr>
              <a:t> </a:t>
            </a:r>
            <a:r>
              <a:rPr lang="en-US" dirty="0" smtClean="0">
                <a:solidFill>
                  <a:schemeClr val="tx1"/>
                </a:solidFill>
              </a:rPr>
              <a:t>By the time they are 50, </a:t>
            </a:r>
            <a:br>
              <a:rPr lang="en-US" dirty="0" smtClean="0">
                <a:solidFill>
                  <a:schemeClr val="tx1"/>
                </a:solidFill>
              </a:rPr>
            </a:br>
            <a:r>
              <a:rPr lang="en-US" dirty="0" smtClean="0">
                <a:solidFill>
                  <a:schemeClr val="tx1"/>
                </a:solidFill>
              </a:rPr>
              <a:t>35% will have diabetes</a:t>
            </a:r>
            <a:br>
              <a:rPr lang="en-US" dirty="0" smtClean="0">
                <a:solidFill>
                  <a:schemeClr val="tx1"/>
                </a:solidFill>
              </a:rPr>
            </a:b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65100"/>
            <a:ext cx="4953000" cy="6604000"/>
          </a:xfrm>
          <a:prstGeom prst="rect">
            <a:avLst/>
          </a:prstGeom>
        </p:spPr>
      </p:pic>
    </p:spTree>
    <p:extLst>
      <p:ext uri="{BB962C8B-B14F-4D97-AF65-F5344CB8AC3E}">
        <p14:creationId xmlns:p14="http://schemas.microsoft.com/office/powerpoint/2010/main" val="1278193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42" y="304800"/>
            <a:ext cx="7772400"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30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33338"/>
            <a:ext cx="7242048" cy="1143000"/>
          </a:xfrm>
        </p:spPr>
        <p:txBody>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a:t>Adapted from Bergenstal et al. 2000; International Diabetes Center.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type="body" idx="1"/>
          </p:nvPr>
        </p:nvSpPr>
        <p:spPr/>
        <p:txBody>
          <a:bodyPr/>
          <a:lstStyle/>
          <a:p>
            <a:pPr eaLnBrk="1" hangingPunct="1">
              <a:defRPr/>
            </a:pPr>
            <a:r>
              <a:rPr lang="en-US" smtClean="0"/>
              <a:t>Hyperinsulinemia (resistance)</a:t>
            </a:r>
          </a:p>
          <a:p>
            <a:pPr eaLnBrk="1" hangingPunct="1">
              <a:defRPr/>
            </a:pPr>
            <a:r>
              <a:rPr lang="en-US" smtClean="0"/>
              <a:t>Hyperglycemia</a:t>
            </a:r>
          </a:p>
          <a:p>
            <a:pPr eaLnBrk="1" hangingPunct="1">
              <a:defRPr/>
            </a:pPr>
            <a:r>
              <a:rPr lang="en-US" smtClean="0"/>
              <a:t>Hyperlipidemia</a:t>
            </a:r>
          </a:p>
          <a:p>
            <a:pPr eaLnBrk="1" hangingPunct="1">
              <a:defRPr/>
            </a:pPr>
            <a:r>
              <a:rPr lang="en-US" smtClean="0"/>
              <a:t>Hypertension</a:t>
            </a:r>
          </a:p>
          <a:p>
            <a:pPr eaLnBrk="1" hangingPunct="1">
              <a:defRPr/>
            </a:pPr>
            <a:r>
              <a:rPr lang="en-US" smtClean="0"/>
              <a:t>Hyper”waistline”emia (35” women, 40” men)</a:t>
            </a:r>
          </a:p>
          <a:p>
            <a:pPr eaLnBrk="1" hangingPunct="1">
              <a:buFont typeface="Wingdings" pitchFamily="2" charset="2"/>
              <a:buNone/>
              <a:defRPr/>
            </a:pPr>
            <a:endParaRPr lang="en-US" i="1" smtClean="0"/>
          </a:p>
          <a:p>
            <a:pPr algn="ctr" eaLnBrk="1" hangingPunct="1">
              <a:buFont typeface="Wingdings" pitchFamily="2" charset="2"/>
              <a:buNone/>
              <a:defRPr/>
            </a:pPr>
            <a:r>
              <a:rPr lang="en-US" i="1" smtClean="0">
                <a:solidFill>
                  <a:schemeClr val="folHlink"/>
                </a:solidFill>
              </a:rPr>
              <a:t>Manifestations of Insulin Resistance</a:t>
            </a:r>
            <a:endParaRPr lang="en-US" smtClean="0">
              <a:solidFill>
                <a:schemeClr val="folHlink"/>
              </a:solidFill>
            </a:endParaRPr>
          </a:p>
        </p:txBody>
      </p:sp>
      <p:pic>
        <p:nvPicPr>
          <p:cNvPr id="36868" name="Picture 4" descr="tiylgif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2192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082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1683" name="Rectangle 3"/>
          <p:cNvSpPr>
            <a:spLocks noGrp="1" noChangeArrowheads="1"/>
          </p:cNvSpPr>
          <p:nvPr>
            <p:ph idx="1"/>
          </p:nvPr>
        </p:nvSpPr>
        <p:spPr>
          <a:xfrm>
            <a:off x="609600" y="1752600"/>
            <a:ext cx="7467600" cy="4724400"/>
          </a:xfrm>
        </p:spPr>
        <p:txBody>
          <a:bodyPr lIns="90488" tIns="44450" rIns="90488" bIns="44450"/>
          <a:lstStyle/>
          <a:p>
            <a:pPr marL="533400" indent="-533400" eaLnBrk="1" hangingPunct="1">
              <a:lnSpc>
                <a:spcPct val="90000"/>
              </a:lnSpc>
              <a:buFont typeface="Wingdings" pitchFamily="2" charset="2"/>
              <a:buAutoNum type="arabicPeriod"/>
            </a:pPr>
            <a:r>
              <a:rPr lang="en-US" sz="2800" smtClean="0"/>
              <a:t>Testing should be considered in all adults who are overweight (BMI </a:t>
            </a:r>
            <a:r>
              <a:rPr lang="en-US" sz="2800" smtClean="0">
                <a:sym typeface="Symbol" pitchFamily="18" charset="2"/>
              </a:rPr>
              <a:t> 25) and have additional </a:t>
            </a:r>
            <a:r>
              <a:rPr lang="en-US" sz="2800" b="1" u="sng" smtClean="0">
                <a:sym typeface="Symbol" pitchFamily="18" charset="2"/>
              </a:rPr>
              <a:t>risk factors</a:t>
            </a:r>
            <a:r>
              <a:rPr lang="en-US" sz="2800" smtClean="0"/>
              <a:t>:</a:t>
            </a:r>
          </a:p>
          <a:p>
            <a:pPr marL="533400" indent="-533400" eaLnBrk="1" hangingPunct="1">
              <a:lnSpc>
                <a:spcPct val="90000"/>
              </a:lnSpc>
              <a:buFont typeface="Wingdings"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2050"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2152" name="Clip" r:id="rId3" imgW="3429297" imgH="2262857" progId="MS_ClipArt_Gallery.2">
                  <p:embed/>
                </p:oleObj>
              </mc:Choice>
              <mc:Fallback>
                <p:oleObj name="Clip" r:id="rId3" imgW="3429297" imgH="226285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2707" name="Rectangle 3"/>
          <p:cNvSpPr>
            <a:spLocks noGrp="1" noChangeArrowheads="1"/>
          </p:cNvSpPr>
          <p:nvPr>
            <p:ph idx="1"/>
          </p:nvPr>
        </p:nvSpPr>
        <p:spPr>
          <a:xfrm>
            <a:off x="457200" y="1600200"/>
            <a:ext cx="8305800" cy="4724400"/>
          </a:xfrm>
        </p:spPr>
        <p:txBody>
          <a:bodyPr lIns="90488" tIns="44450" rIns="90488" bIns="44450"/>
          <a:lstStyle/>
          <a:p>
            <a:pPr eaLnBrk="1" hangingPunct="1">
              <a:buFont typeface="Wingdings" pitchFamily="2" charset="2"/>
              <a:buNone/>
            </a:pPr>
            <a:r>
              <a:rPr lang="en-US" sz="2800" b="1" smtClean="0"/>
              <a:t>Risk factors cont’d</a:t>
            </a:r>
            <a:endParaRPr lang="en-US" sz="2800" smtClean="0"/>
          </a:p>
          <a:p>
            <a:pPr lvl="1" eaLnBrk="1" hangingPunct="1">
              <a:buClr>
                <a:schemeClr val="hlink"/>
              </a:buClr>
            </a:pPr>
            <a:r>
              <a:rPr lang="en-US" sz="2900" smtClean="0"/>
              <a:t>HTN - BP &gt; 140/90</a:t>
            </a:r>
            <a:endParaRPr lang="en-US" sz="3200" smtClean="0"/>
          </a:p>
          <a:p>
            <a:pPr lvl="1" eaLnBrk="1" hangingPunct="1">
              <a:buClr>
                <a:schemeClr val="hlink"/>
              </a:buClr>
            </a:pPr>
            <a:r>
              <a:rPr lang="en-US" sz="2900" smtClean="0"/>
              <a:t>HDL &lt; 35 or triglycerides &gt; 250</a:t>
            </a:r>
          </a:p>
          <a:p>
            <a:pPr lvl="1" eaLnBrk="1" hangingPunct="1">
              <a:buClr>
                <a:schemeClr val="hlink"/>
              </a:buClr>
            </a:pPr>
            <a:r>
              <a:rPr lang="en-US" sz="2900" smtClean="0"/>
              <a:t>baby &gt;9 lb or history of Gestational Diabetes Mellitus (GDM</a:t>
            </a:r>
          </a:p>
          <a:p>
            <a:pPr lvl="1" eaLnBrk="1" hangingPunct="1">
              <a:buClr>
                <a:schemeClr val="hlink"/>
              </a:buClr>
            </a:pPr>
            <a:r>
              <a:rPr lang="en-US" sz="2500" smtClean="0"/>
              <a:t>Polycystic ovary syndrome (PCOS)</a:t>
            </a:r>
          </a:p>
          <a:p>
            <a:pPr lvl="1" eaLnBrk="1" hangingPunct="1">
              <a:buClr>
                <a:schemeClr val="hlink"/>
              </a:buClr>
            </a:pPr>
            <a:r>
              <a:rPr lang="en-US" sz="2500" smtClean="0"/>
              <a:t>Other conditions assoc w/ insulin resistance:</a:t>
            </a:r>
          </a:p>
          <a:p>
            <a:pPr lvl="2" eaLnBrk="1" hangingPunct="1">
              <a:buClr>
                <a:schemeClr val="hlink"/>
              </a:buClr>
            </a:pPr>
            <a:r>
              <a:rPr lang="en-US" sz="2100" smtClean="0"/>
              <a:t>Severe obesity, acanthosis nigricans (AN)</a:t>
            </a:r>
          </a:p>
        </p:txBody>
      </p:sp>
      <p:graphicFrame>
        <p:nvGraphicFramePr>
          <p:cNvPr id="3074"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3176" name="Clip" r:id="rId3" imgW="2373480" imgH="3429720" progId="MS_ClipArt_Gallery.2">
                  <p:embed/>
                </p:oleObj>
              </mc:Choice>
              <mc:Fallback>
                <p:oleObj name="Clip" r:id="rId3" imgW="2373480" imgH="342972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2707">
                                            <p:txEl>
                                              <p:pRg st="6" end="6"/>
                                            </p:txEl>
                                          </p:spTgt>
                                        </p:tgtEl>
                                        <p:attrNameLst>
                                          <p:attrName>style.visibility</p:attrName>
                                        </p:attrNameLst>
                                      </p:cBhvr>
                                      <p:to>
                                        <p:strVal val="visible"/>
                                      </p:to>
                                    </p:set>
                                    <p:anim calcmode="lin" valueType="num">
                                      <p:cBhvr additive="base">
                                        <p:cTn id="11" dur="2000" fill="hold"/>
                                        <p:tgtEl>
                                          <p:spTgt spid="1992707">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27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58371" name="Rectangle 3"/>
          <p:cNvSpPr>
            <a:spLocks noGrp="1" noChangeArrowheads="1"/>
          </p:cNvSpPr>
          <p:nvPr>
            <p:ph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7187" name="Rectangle 3"/>
          <p:cNvSpPr>
            <a:spLocks noChangeArrowheads="1"/>
          </p:cNvSpPr>
          <p:nvPr/>
        </p:nvSpPr>
        <p:spPr bwMode="auto">
          <a:xfrm>
            <a:off x="533400" y="5867400"/>
            <a:ext cx="7772400" cy="685800"/>
          </a:xfrm>
          <a:prstGeom prst="rect">
            <a:avLst/>
          </a:prstGeom>
          <a:noFill/>
          <a:ln w="9525">
            <a:noFill/>
            <a:miter lim="800000"/>
            <a:headEnd/>
            <a:tailEnd/>
          </a:ln>
          <a:effectLst/>
        </p:spPr>
        <p:txBody>
          <a:bodyPr anchor="ctr"/>
          <a:lstStyle/>
          <a:p>
            <a:pPr algn="ctr">
              <a:defRPr/>
            </a:pPr>
            <a:r>
              <a:rPr lang="en-US" sz="3600" b="1" i="1" dirty="0">
                <a:solidFill>
                  <a:schemeClr val="hlink"/>
                </a:solidFill>
                <a:effectLst>
                  <a:outerShdw blurRad="38100" dist="38100" dir="2700000" algn="tl">
                    <a:srgbClr val="000000"/>
                  </a:outerShdw>
                </a:effectLst>
                <a:latin typeface="Tahoma" pitchFamily="34" charset="0"/>
                <a:cs typeface="+mn-cs"/>
              </a:rPr>
              <a:t>Acanthosis Nigricans</a:t>
            </a:r>
          </a:p>
        </p:txBody>
      </p:sp>
    </p:spTree>
    <p:extLst>
      <p:ext uri="{BB962C8B-B14F-4D97-AF65-F5344CB8AC3E}">
        <p14:creationId xmlns:p14="http://schemas.microsoft.com/office/powerpoint/2010/main" val="676861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5613" y="273050"/>
            <a:ext cx="8226425" cy="565150"/>
          </a:xfrm>
        </p:spPr>
        <p:txBody>
          <a:bodyPr lIns="90488" tIns="44450" rIns="90488" bIns="44450">
            <a:normAutofit fontScale="90000"/>
          </a:bodyPr>
          <a:lstStyle/>
          <a:p>
            <a:pPr eaLnBrk="1" hangingPunct="1"/>
            <a:r>
              <a:rPr lang="en-US" sz="3600" smtClean="0"/>
              <a:t>Ominous Octet</a:t>
            </a:r>
          </a:p>
        </p:txBody>
      </p:sp>
      <p:pic>
        <p:nvPicPr>
          <p:cNvPr id="53251" name="Picture 276" descr="MCj01975660000[1]"/>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04800" y="838200"/>
            <a:ext cx="1524000" cy="150018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7315200" y="3048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304800" y="2819400"/>
            <a:ext cx="1447800" cy="1085850"/>
          </a:xfrm>
        </p:spPr>
      </p:pic>
      <p:pic>
        <p:nvPicPr>
          <p:cNvPr id="53253"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9" name="Text Box 264"/>
          <p:cNvSpPr txBox="1">
            <a:spLocks noChangeArrowheads="1"/>
          </p:cNvSpPr>
          <p:nvPr/>
        </p:nvSpPr>
        <p:spPr bwMode="auto">
          <a:xfrm>
            <a:off x="2368550" y="6554788"/>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t>© Copyright 1999-2010, Diabetes Educational Services, All Rights Reserved.</a:t>
            </a:r>
          </a:p>
        </p:txBody>
      </p:sp>
    </p:spTree>
    <p:extLst>
      <p:ext uri="{BB962C8B-B14F-4D97-AF65-F5344CB8AC3E}">
        <p14:creationId xmlns:p14="http://schemas.microsoft.com/office/powerpoint/2010/main" val="2117577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337508656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246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381000"/>
            <a:ext cx="8226425" cy="914400"/>
          </a:xfrm>
          <a:noFill/>
        </p:spPr>
        <p:txBody>
          <a:bodyPr lIns="90477" tIns="44445" rIns="90477" bIns="44445" anchor="b"/>
          <a:lstStyle/>
          <a:p>
            <a:pPr eaLnBrk="1" hangingPunct="1"/>
            <a:r>
              <a:rPr lang="en-US" sz="4400" dirty="0" smtClean="0"/>
              <a:t>Diabetes in America 2014</a:t>
            </a:r>
            <a:endParaRPr lang="en-US" sz="3200" dirty="0" smtClean="0">
              <a:sym typeface="Monotype Sorts" pitchFamily="2" charset="2"/>
            </a:endParaRPr>
          </a:p>
        </p:txBody>
      </p:sp>
      <p:sp>
        <p:nvSpPr>
          <p:cNvPr id="7171" name="Rectangle 3"/>
          <p:cNvSpPr>
            <a:spLocks noGrp="1" noChangeArrowheads="1"/>
          </p:cNvSpPr>
          <p:nvPr>
            <p:ph idx="1"/>
          </p:nvPr>
        </p:nvSpPr>
        <p:spPr>
          <a:xfrm>
            <a:off x="504825" y="1447800"/>
            <a:ext cx="7086600" cy="3429000"/>
          </a:xfrm>
        </p:spPr>
        <p:txBody>
          <a:bodyPr lIns="90477" tIns="44445" rIns="90477" bIns="44445"/>
          <a:lstStyle/>
          <a:p>
            <a:pPr eaLnBrk="1" hangingPunct="1">
              <a:lnSpc>
                <a:spcPct val="90000"/>
              </a:lnSpc>
              <a:defRPr/>
            </a:pPr>
            <a:r>
              <a:rPr lang="en-US" sz="3600" b="1" dirty="0" smtClean="0">
                <a:solidFill>
                  <a:schemeClr val="accent1">
                    <a:lumMod val="75000"/>
                  </a:schemeClr>
                </a:solidFill>
              </a:rPr>
              <a:t>  25.8</a:t>
            </a:r>
            <a:r>
              <a:rPr lang="en-US" sz="4000" dirty="0" smtClean="0">
                <a:solidFill>
                  <a:schemeClr val="accent1">
                    <a:lumMod val="75000"/>
                  </a:schemeClr>
                </a:solidFill>
              </a:rPr>
              <a:t> million or  &gt; </a:t>
            </a:r>
            <a:r>
              <a:rPr lang="en-US" sz="3600" b="1" dirty="0" smtClean="0">
                <a:solidFill>
                  <a:schemeClr val="accent1">
                    <a:lumMod val="75000"/>
                  </a:schemeClr>
                </a:solidFill>
              </a:rPr>
              <a:t>8.3%</a:t>
            </a:r>
          </a:p>
          <a:p>
            <a:pPr eaLnBrk="1" hangingPunct="1">
              <a:lnSpc>
                <a:spcPct val="90000"/>
              </a:lnSpc>
              <a:defRPr/>
            </a:pPr>
            <a:r>
              <a:rPr lang="en-US" sz="3600" b="1" dirty="0" smtClean="0">
                <a:solidFill>
                  <a:schemeClr val="accent4">
                    <a:lumMod val="75000"/>
                  </a:schemeClr>
                </a:solidFill>
              </a:rPr>
              <a:t>  </a:t>
            </a:r>
            <a:r>
              <a:rPr lang="en-US" sz="3600" b="1" dirty="0" smtClean="0">
                <a:solidFill>
                  <a:schemeClr val="accent1">
                    <a:lumMod val="75000"/>
                  </a:schemeClr>
                </a:solidFill>
              </a:rPr>
              <a:t>79 million have pre diabetes</a:t>
            </a:r>
          </a:p>
          <a:p>
            <a:pPr algn="r" eaLnBrk="1" hangingPunct="1">
              <a:lnSpc>
                <a:spcPct val="90000"/>
              </a:lnSpc>
              <a:buFont typeface="Wingdings" pitchFamily="2" charset="2"/>
              <a:buNone/>
              <a:defRPr/>
            </a:pPr>
            <a:endParaRPr lang="en-US" sz="1800" dirty="0" smtClean="0"/>
          </a:p>
          <a:p>
            <a:pPr algn="r" eaLnBrk="1" hangingPunct="1">
              <a:lnSpc>
                <a:spcPct val="90000"/>
              </a:lnSpc>
              <a:buFont typeface="Wingdings" pitchFamily="2" charset="2"/>
              <a:buNone/>
              <a:defRPr/>
            </a:pPr>
            <a:endParaRPr lang="en-US" sz="1800" dirty="0"/>
          </a:p>
          <a:p>
            <a:pPr algn="r" eaLnBrk="1" hangingPunct="1">
              <a:lnSpc>
                <a:spcPct val="90000"/>
              </a:lnSpc>
              <a:buFont typeface="Wingdings" pitchFamily="2" charset="2"/>
              <a:buNone/>
              <a:defRPr/>
            </a:pPr>
            <a:r>
              <a:rPr lang="en-US" sz="1800" dirty="0" smtClean="0"/>
              <a:t>CDC 2011</a:t>
            </a:r>
          </a:p>
          <a:p>
            <a:pPr algn="r" eaLnBrk="1" hangingPunct="1">
              <a:lnSpc>
                <a:spcPct val="90000"/>
              </a:lnSpc>
              <a:buFont typeface="Wingdings" pitchFamily="2" charset="2"/>
              <a:buNone/>
              <a:defRPr/>
            </a:pPr>
            <a:r>
              <a:rPr lang="en-US" sz="2400" dirty="0" smtClean="0"/>
              <a:t>         </a:t>
            </a:r>
          </a:p>
        </p:txBody>
      </p:sp>
      <p:pic>
        <p:nvPicPr>
          <p:cNvPr id="819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9937"/>
            <a:ext cx="8096250" cy="264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758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smtClean="0"/>
              <a:t>Other Causes of Hyperglycemia</a:t>
            </a:r>
          </a:p>
        </p:txBody>
      </p:sp>
      <p:sp>
        <p:nvSpPr>
          <p:cNvPr id="3" name="Content Placeholder 2"/>
          <p:cNvSpPr>
            <a:spLocks noGrp="1"/>
          </p:cNvSpPr>
          <p:nvPr>
            <p:ph sz="half" idx="1"/>
          </p:nvPr>
        </p:nvSpPr>
        <p:spPr>
          <a:xfrm>
            <a:off x="609600" y="18288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extLst>
      <p:ext uri="{BB962C8B-B14F-4D97-AF65-F5344CB8AC3E}">
        <p14:creationId xmlns:p14="http://schemas.microsoft.com/office/powerpoint/2010/main" val="2496790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143000"/>
          </a:xfrm>
        </p:spPr>
        <p:txBody>
          <a:bodyPr>
            <a:normAutofit fontScale="90000"/>
          </a:bodyPr>
          <a:lstStyle/>
          <a:p>
            <a:pPr>
              <a:defRPr/>
            </a:pPr>
            <a:r>
              <a:rPr lang="en-US" dirty="0" smtClean="0"/>
              <a:t>Flash Mob – World Diabetes Day to 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extLst>
      <p:ext uri="{BB962C8B-B14F-4D97-AF65-F5344CB8AC3E}">
        <p14:creationId xmlns:p14="http://schemas.microsoft.com/office/powerpoint/2010/main" val="1389664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idx="1"/>
          </p:nvPr>
        </p:nvSpPr>
        <p:spPr/>
        <p:txBody>
          <a:bodyPr/>
          <a:lstStyle/>
          <a:p>
            <a:pPr eaLnBrk="1" hangingPunct="1">
              <a:lnSpc>
                <a:spcPct val="80000"/>
              </a:lnSpc>
              <a:buFont typeface="Wingdings" pitchFamily="2" charset="2"/>
              <a:buNone/>
              <a:defRPr/>
            </a:pPr>
            <a:r>
              <a:rPr lang="en-US" sz="2800"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sz="2800" dirty="0" err="1" smtClean="0"/>
              <a:t>ketones</a:t>
            </a:r>
            <a:r>
              <a:rPr lang="en-US" sz="2800" dirty="0" smtClean="0"/>
              <a:t> in urine.</a:t>
            </a:r>
          </a:p>
          <a:p>
            <a:pPr eaLnBrk="1" hangingPunct="1">
              <a:lnSpc>
                <a:spcPct val="80000"/>
              </a:lnSpc>
              <a:defRPr/>
            </a:pPr>
            <a:r>
              <a:rPr lang="en-US" sz="2800" dirty="0" smtClean="0"/>
              <a:t>What are her risk factors, signs of diabetes </a:t>
            </a:r>
          </a:p>
          <a:p>
            <a:pPr eaLnBrk="1" hangingPunct="1">
              <a:lnSpc>
                <a:spcPct val="80000"/>
              </a:lnSpc>
              <a:defRPr/>
            </a:pPr>
            <a:r>
              <a:rPr lang="en-US" sz="2800" dirty="0" smtClean="0"/>
              <a:t>What type of diabetes does she have? </a:t>
            </a:r>
          </a:p>
          <a:p>
            <a:pPr eaLnBrk="1" hangingPunct="1">
              <a:lnSpc>
                <a:spcPct val="80000"/>
              </a:lnSpc>
              <a:defRPr/>
            </a:pPr>
            <a:r>
              <a:rPr lang="en-US" sz="2800"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953000"/>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09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Mrs. Jones asks you</a:t>
            </a:r>
          </a:p>
        </p:txBody>
      </p:sp>
      <p:sp>
        <p:nvSpPr>
          <p:cNvPr id="63491" name="Rectangle 3"/>
          <p:cNvSpPr>
            <a:spLocks noGrp="1" noChangeArrowheads="1"/>
          </p:cNvSpPr>
          <p:nvPr>
            <p:ph idx="1"/>
          </p:nvPr>
        </p:nvSpPr>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lstStyle/>
          <a:p>
            <a:r>
              <a:rPr lang="en-US" i="1" dirty="0">
                <a:solidFill>
                  <a:schemeClr val="accent2">
                    <a:lumMod val="50000"/>
                  </a:schemeClr>
                </a:solidFill>
              </a:rPr>
              <a:t>unconditional positive regard involves showing complete support and acceptance of a person no matter what that person says or does.</a:t>
            </a:r>
          </a:p>
        </p:txBody>
      </p:sp>
      <p:sp>
        <p:nvSpPr>
          <p:cNvPr id="4" name="Content Placeholder 3"/>
          <p:cNvSpPr>
            <a:spLocks noGrp="1"/>
          </p:cNvSpPr>
          <p:nvPr>
            <p:ph sz="quarter" idx="2"/>
          </p:nvPr>
        </p:nvSpPr>
        <p:spPr>
          <a:xfrm>
            <a:off x="4674991" y="1598613"/>
            <a:ext cx="4037013" cy="2171700"/>
          </a:xfrm>
        </p:spPr>
        <p:txBody>
          <a:bodyPr/>
          <a:lstStyle/>
          <a:p>
            <a:r>
              <a:rPr lang="en-US" dirty="0" smtClean="0"/>
              <a:t>Term coined by humanist, Carl Rogers</a:t>
            </a:r>
            <a:endParaRPr lang="en-US" dirty="0"/>
          </a:p>
        </p:txBody>
      </p:sp>
      <p:sp>
        <p:nvSpPr>
          <p:cNvPr id="5" name="Content Placeholder 4"/>
          <p:cNvSpPr>
            <a:spLocks noGrp="1"/>
          </p:cNvSpPr>
          <p:nvPr>
            <p:ph sz="quarter" idx="3"/>
          </p:nvPr>
        </p:nvSpPr>
        <p:spPr/>
        <p:txBody>
          <a:bodyPr/>
          <a:lstStyle/>
          <a:p>
            <a:r>
              <a:rPr lang="en-US" dirty="0" smtClean="0"/>
              <a:t>Can you think of a time when someone gifted you with unconditional positive regard?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73563"/>
            <a:ext cx="3155156" cy="2103437"/>
          </a:xfrm>
          <a:prstGeom prst="rect">
            <a:avLst/>
          </a:prstGeom>
        </p:spPr>
      </p:pic>
    </p:spTree>
    <p:extLst>
      <p:ext uri="{BB962C8B-B14F-4D97-AF65-F5344CB8AC3E}">
        <p14:creationId xmlns:p14="http://schemas.microsoft.com/office/powerpoint/2010/main" val="1583207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724400" y="2133600"/>
            <a:ext cx="3657600" cy="1143000"/>
          </a:xfrm>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353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1"/>
          </p:nvPr>
        </p:nvSpPr>
        <p:spPr>
          <a:xfrm>
            <a:off x="914400" y="1600200"/>
            <a:ext cx="5973763" cy="4953000"/>
          </a:xfrm>
        </p:spPr>
        <p:txBody>
          <a:bodyPr/>
          <a:lstStyle/>
          <a:p>
            <a:pPr eaLnBrk="1" hangingPunct="1">
              <a:lnSpc>
                <a:spcPct val="90000"/>
              </a:lnSpc>
              <a:defRPr/>
            </a:pPr>
            <a:r>
              <a:rPr lang="en-US" sz="2800" smtClean="0"/>
              <a:t>See if your treatment plan is working</a:t>
            </a:r>
          </a:p>
          <a:p>
            <a:pPr eaLnBrk="1" hangingPunct="1">
              <a:lnSpc>
                <a:spcPct val="90000"/>
              </a:lnSpc>
              <a:defRPr/>
            </a:pPr>
            <a:r>
              <a:rPr lang="en-US" sz="2800" smtClean="0"/>
              <a:t>Make decisions regarding food and/or med adjustment when exercising</a:t>
            </a:r>
          </a:p>
          <a:p>
            <a:pPr eaLnBrk="1" hangingPunct="1">
              <a:lnSpc>
                <a:spcPct val="90000"/>
              </a:lnSpc>
              <a:defRPr/>
            </a:pPr>
            <a:r>
              <a:rPr lang="en-US" sz="2800" smtClean="0"/>
              <a:t>Find out how that pizza affected your BG</a:t>
            </a:r>
          </a:p>
          <a:p>
            <a:pPr eaLnBrk="1" hangingPunct="1">
              <a:lnSpc>
                <a:spcPct val="90000"/>
              </a:lnSpc>
              <a:defRPr/>
            </a:pPr>
            <a:r>
              <a:rPr lang="en-US" sz="2800" smtClean="0"/>
              <a:t>Avoid unwanted weight gain</a:t>
            </a:r>
          </a:p>
          <a:p>
            <a:pPr eaLnBrk="1" hangingPunct="1">
              <a:lnSpc>
                <a:spcPct val="90000"/>
              </a:lnSpc>
              <a:defRPr/>
            </a:pPr>
            <a:r>
              <a:rPr lang="en-US" sz="2800" smtClean="0"/>
              <a:t>Enhanced athletic performance </a:t>
            </a:r>
          </a:p>
          <a:p>
            <a:pPr eaLnBrk="1" hangingPunct="1">
              <a:lnSpc>
                <a:spcPct val="90000"/>
              </a:lnSpc>
              <a:defRPr/>
            </a:pPr>
            <a:r>
              <a:rPr lang="en-US" sz="2800" smtClean="0"/>
              <a:t>Find patterns</a:t>
            </a:r>
          </a:p>
          <a:p>
            <a:pPr eaLnBrk="1" hangingPunct="1">
              <a:lnSpc>
                <a:spcPct val="90000"/>
              </a:lnSpc>
              <a:defRPr/>
            </a:pPr>
            <a:r>
              <a:rPr lang="en-US" sz="2800" smtClean="0"/>
              <a:t>Manage illness</a:t>
            </a:r>
          </a:p>
          <a:p>
            <a:pPr eaLnBrk="1" hangingPunct="1">
              <a:lnSpc>
                <a:spcPct val="90000"/>
              </a:lnSpc>
              <a:defRPr/>
            </a:pPr>
            <a:endParaRPr lang="en-US" sz="2400" smtClean="0"/>
          </a:p>
        </p:txBody>
      </p:sp>
      <p:pic>
        <p:nvPicPr>
          <p:cNvPr id="195588"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58000" y="609600"/>
            <a:ext cx="1628775" cy="3581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696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838200" y="304800"/>
            <a:ext cx="5613400" cy="1020763"/>
          </a:xfrm>
        </p:spPr>
        <p:txBody>
          <a:bodyPr>
            <a:normAutofit fontScale="90000"/>
          </a:bodyPr>
          <a:lstStyle/>
          <a:p>
            <a:pPr eaLnBrk="1" hangingPunct="1"/>
            <a:r>
              <a:rPr lang="en-US" sz="3600" smtClean="0"/>
              <a:t>How Often Should I Check?</a:t>
            </a:r>
          </a:p>
        </p:txBody>
      </p:sp>
      <p:pic>
        <p:nvPicPr>
          <p:cNvPr id="196611"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a:noFill/>
          <a:extLst>
            <a:ext uri="{909E8E84-426E-40DD-AFC4-6F175D3DCCD1}">
              <a14:hiddenFill xmlns:a14="http://schemas.microsoft.com/office/drawing/2010/main">
                <a:solidFill>
                  <a:srgbClr val="FFFFFF"/>
                </a:solidFill>
              </a14:hiddenFill>
            </a:ext>
          </a:extLst>
        </p:spPr>
      </p:pic>
      <p:sp>
        <p:nvSpPr>
          <p:cNvPr id="1438724" name="Rectangle 4"/>
          <p:cNvSpPr>
            <a:spLocks noChangeArrowheads="1"/>
          </p:cNvSpPr>
          <p:nvPr/>
        </p:nvSpPr>
        <p:spPr bwMode="auto">
          <a:xfrm>
            <a:off x="457200" y="1447800"/>
            <a:ext cx="7696200"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Type 1 – at least 3 times a day</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Type 2 – as often as needed to achieve goals (ADA)</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33721534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228600"/>
            <a:ext cx="21494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2857500" y="228600"/>
            <a:ext cx="4406106" cy="22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smtClean="0">
                <a:latin typeface="Antique Olive" pitchFamily="34" charset="0"/>
              </a:rPr>
              <a:t>New Meters – a little goes a long way</a:t>
            </a:r>
            <a:endParaRPr lang="en-US" dirty="0">
              <a:latin typeface="Antique Olive" pitchFamily="34" charset="0"/>
            </a:endParaRPr>
          </a:p>
          <a:p>
            <a:pPr>
              <a:spcBef>
                <a:spcPct val="5000"/>
              </a:spcBef>
              <a:buFontTx/>
              <a:buChar char="•"/>
            </a:pPr>
            <a:endParaRPr lang="en-US" dirty="0">
              <a:latin typeface="Antique Olive" pitchFamily="34" charset="0"/>
            </a:endParaRPr>
          </a:p>
          <a:p>
            <a:pPr>
              <a:spcBef>
                <a:spcPct val="5000"/>
              </a:spcBef>
              <a:buFontTx/>
              <a:buChar char="•"/>
            </a:pPr>
            <a:r>
              <a:rPr lang="en-US" dirty="0">
                <a:latin typeface="Antique Olive" pitchFamily="34" charset="0"/>
              </a:rPr>
              <a:t>0.3 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717675"/>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7014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678339"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5325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124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76200"/>
            <a:ext cx="7239000" cy="1143000"/>
          </a:xfrm>
        </p:spPr>
        <p:txBody>
          <a:bodyPr/>
          <a:lstStyle/>
          <a:p>
            <a:pPr eaLnBrk="1" hangingPunct="1"/>
            <a:r>
              <a:rPr lang="en-US" dirty="0" smtClean="0"/>
              <a:t>Global Epidemic</a:t>
            </a:r>
          </a:p>
        </p:txBody>
      </p:sp>
      <p:sp>
        <p:nvSpPr>
          <p:cNvPr id="1366019" name="Rectangle 3"/>
          <p:cNvSpPr>
            <a:spLocks noGrp="1" noChangeArrowheads="1"/>
          </p:cNvSpPr>
          <p:nvPr>
            <p:ph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1143000" y="0"/>
            <a:ext cx="8001000" cy="838200"/>
          </a:xfrm>
        </p:spPr>
        <p:txBody>
          <a:bodyPr/>
          <a:lstStyle/>
          <a:p>
            <a:pPr eaLnBrk="1" hangingPunct="1"/>
            <a:r>
              <a:rPr lang="en-US" sz="3800" dirty="0" err="1" smtClean="0">
                <a:solidFill>
                  <a:srgbClr val="00FF00"/>
                </a:solidFill>
              </a:rPr>
              <a:t>DiaBingo</a:t>
            </a:r>
            <a:endParaRPr lang="en-US" sz="1500" dirty="0" smtClean="0">
              <a:solidFill>
                <a:srgbClr val="00FF00"/>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extLst>
      <p:ext uri="{BB962C8B-B14F-4D97-AF65-F5344CB8AC3E}">
        <p14:creationId xmlns:p14="http://schemas.microsoft.com/office/powerpoint/2010/main" val="85973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type="body" idx="1"/>
          </p:nvPr>
        </p:nvSpPr>
        <p:spPr>
          <a:xfrm>
            <a:off x="2895600" y="1885950"/>
            <a:ext cx="5943600" cy="4171950"/>
          </a:xfrm>
        </p:spPr>
        <p:txBody>
          <a:bodyPr/>
          <a:lstStyle/>
          <a:p>
            <a:pPr eaLnBrk="1" hangingPunct="1">
              <a:defRPr/>
            </a:pPr>
            <a:r>
              <a:rPr lang="en-US" smtClean="0"/>
              <a:t>Degree of hyperglycemia “glucose toxicity”</a:t>
            </a:r>
          </a:p>
          <a:p>
            <a:pPr eaLnBrk="1" hangingPunct="1">
              <a:defRPr/>
            </a:pPr>
            <a:r>
              <a:rPr lang="en-US" smtClean="0"/>
              <a:t>Duration of hyperglycemia</a:t>
            </a:r>
          </a:p>
          <a:p>
            <a:pPr eaLnBrk="1" hangingPunct="1">
              <a:defRPr/>
            </a:pPr>
            <a:r>
              <a:rPr lang="en-US" smtClean="0"/>
              <a:t>Genes</a:t>
            </a:r>
          </a:p>
          <a:p>
            <a:pPr eaLnBrk="1" hangingPunct="1">
              <a:defRPr/>
            </a:pPr>
            <a:r>
              <a:rPr lang="en-US" smtClean="0"/>
              <a:t>Multiple risk factors: smoking, vascular disease, dyslipidemia, hypertension, other</a:t>
            </a:r>
          </a:p>
        </p:txBody>
      </p:sp>
      <p:graphicFrame>
        <p:nvGraphicFramePr>
          <p:cNvPr id="5837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38941" name="Clip" r:id="rId4" imgW="2584764" imgH="3464459" progId="MS_ClipArt_Gallery.5">
                  <p:embed/>
                </p:oleObj>
              </mc:Choice>
              <mc:Fallback>
                <p:oleObj name="Clip" r:id="rId4" imgW="2584764" imgH="3464459"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605120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234950"/>
            <a:ext cx="7772400" cy="1136650"/>
          </a:xfrm>
          <a:noFill/>
        </p:spPr>
        <p:txBody>
          <a:bodyPr lIns="90477" tIns="44445" rIns="90477" bIns="44445" anchor="b"/>
          <a:lstStyle/>
          <a:p>
            <a:pPr eaLnBrk="1" hangingPunct="1"/>
            <a:r>
              <a:rPr lang="en-US" b="1" smtClean="0"/>
              <a:t>Diabetes Complications</a:t>
            </a:r>
            <a:endParaRPr lang="en-US" sz="3200" b="1" smtClean="0"/>
          </a:p>
        </p:txBody>
      </p:sp>
      <p:sp>
        <p:nvSpPr>
          <p:cNvPr id="929795" name="Rectangle 3"/>
          <p:cNvSpPr>
            <a:spLocks noGrp="1" noChangeArrowheads="1"/>
          </p:cNvSpPr>
          <p:nvPr>
            <p:ph type="body" idx="1"/>
          </p:nvPr>
        </p:nvSpPr>
        <p:spPr>
          <a:xfrm>
            <a:off x="228600" y="1524000"/>
            <a:ext cx="8153400" cy="4876800"/>
          </a:xfrm>
        </p:spPr>
        <p:txBody>
          <a:bodyPr lIns="90477" tIns="44445" rIns="90477" bIns="44445">
            <a:normAutofit lnSpcReduction="10000"/>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extLst>
      <p:ext uri="{BB962C8B-B14F-4D97-AF65-F5344CB8AC3E}">
        <p14:creationId xmlns:p14="http://schemas.microsoft.com/office/powerpoint/2010/main" val="349600678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304800"/>
            <a:ext cx="7772400" cy="914400"/>
          </a:xfrm>
        </p:spPr>
        <p:txBody>
          <a:bodyPr/>
          <a:lstStyle/>
          <a:p>
            <a:r>
              <a:rPr lang="en-US" smtClean="0"/>
              <a:t>Financial Advisor</a:t>
            </a:r>
          </a:p>
        </p:txBody>
      </p:sp>
      <p:sp>
        <p:nvSpPr>
          <p:cNvPr id="3" name="Content Placeholder 2"/>
          <p:cNvSpPr>
            <a:spLocks noGrp="1"/>
          </p:cNvSpPr>
          <p:nvPr>
            <p:ph idx="1"/>
          </p:nvPr>
        </p:nvSpPr>
        <p:spPr>
          <a:xfrm>
            <a:off x="228600" y="1295400"/>
            <a:ext cx="5334000" cy="525780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478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4748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876300" y="1960404"/>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662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143000"/>
          </a:xfrm>
        </p:spPr>
        <p:txBody>
          <a:bodyPr>
            <a:normAutofit/>
          </a:bodyPr>
          <a:lstStyle/>
          <a:p>
            <a:pPr eaLnBrk="1" hangingPunct="1">
              <a:defRPr/>
            </a:pPr>
            <a:r>
              <a:rPr lang="en-US" sz="3200" dirty="0" smtClean="0">
                <a:solidFill>
                  <a:schemeClr val="accent1">
                    <a:lumMod val="40000"/>
                    <a:lumOff val="60000"/>
                  </a:schemeClr>
                </a:solidFill>
              </a:rPr>
              <a:t>Can Type 2 be Prevented in Older Adults?</a:t>
            </a:r>
          </a:p>
        </p:txBody>
      </p:sp>
      <p:sp>
        <p:nvSpPr>
          <p:cNvPr id="69635" name="Rectangle 1027"/>
          <p:cNvSpPr>
            <a:spLocks noGrp="1" noChangeArrowheads="1"/>
          </p:cNvSpPr>
          <p:nvPr>
            <p:ph idx="1"/>
          </p:nvPr>
        </p:nvSpPr>
        <p:spPr>
          <a:xfrm>
            <a:off x="4953000" y="1981200"/>
            <a:ext cx="3968931" cy="4497387"/>
          </a:xfrm>
          <a:ln/>
        </p:spPr>
        <p:style>
          <a:lnRef idx="2">
            <a:schemeClr val="accent1"/>
          </a:lnRef>
          <a:fillRef idx="1">
            <a:schemeClr val="lt1"/>
          </a:fillRef>
          <a:effectRef idx="0">
            <a:schemeClr val="accent1"/>
          </a:effectRef>
          <a:fontRef idx="minor">
            <a:schemeClr val="dk1"/>
          </a:fontRef>
        </p:style>
        <p:txBody>
          <a:bodyPr/>
          <a:lstStyle/>
          <a:p>
            <a:pPr eaLnBrk="1" hangingPunct="1">
              <a:buFont typeface="Wingdings"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itchFamily="2" charset="2"/>
              <a:buNone/>
            </a:pPr>
            <a:endParaRPr lang="en-US" dirty="0" smtClean="0"/>
          </a:p>
          <a:p>
            <a:pPr eaLnBrk="1" hangingPunct="1">
              <a:buFont typeface="Wingdings" pitchFamily="2" charset="2"/>
              <a:buNone/>
            </a:pPr>
            <a:r>
              <a:rPr lang="en-US" dirty="0" smtClean="0"/>
              <a:t>89% risk reduction when all at goal.</a:t>
            </a:r>
          </a:p>
          <a:p>
            <a:pPr eaLnBrk="1" hangingPunct="1">
              <a:buFont typeface="Wingdings" pitchFamily="2" charset="2"/>
              <a:buNone/>
            </a:pPr>
            <a:r>
              <a:rPr lang="en-US" dirty="0" smtClean="0"/>
              <a:t>35% </a:t>
            </a:r>
            <a:r>
              <a:rPr lang="en-US" dirty="0" err="1" smtClean="0"/>
              <a:t>rel</a:t>
            </a:r>
            <a:r>
              <a:rPr lang="en-US"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126275" y="35052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
            <a:ext cx="7239000" cy="670560"/>
          </a:xfrm>
        </p:spPr>
        <p:txBody>
          <a:bodyPr>
            <a:normAutofit fontScale="90000"/>
          </a:bodyPr>
          <a:lstStyle/>
          <a:p>
            <a:r>
              <a:rPr lang="en-US" dirty="0" smtClean="0"/>
              <a:t>We Made It – 3129 miles- Now Walking Back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14750958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r>
              <a:rPr lang="en-US" sz="3200" dirty="0" smtClean="0"/>
              <a:t>Diabetes Prevention</a:t>
            </a:r>
            <a:r>
              <a:rPr lang="en-US" sz="4000" dirty="0" smtClean="0"/>
              <a:t> </a:t>
            </a:r>
            <a:r>
              <a:rPr lang="en-US" sz="3200" dirty="0" smtClean="0"/>
              <a:t>Program</a:t>
            </a:r>
            <a:r>
              <a:rPr lang="en-US" sz="2800" dirty="0" smtClean="0"/>
              <a:t/>
            </a:r>
            <a:br>
              <a:rPr lang="en-US" sz="2800" dirty="0" smtClean="0"/>
            </a:br>
            <a:r>
              <a:rPr lang="en-US" sz="3200" dirty="0" smtClean="0"/>
              <a:t>(DPP) August 2001 </a:t>
            </a:r>
          </a:p>
        </p:txBody>
      </p:sp>
      <p:sp>
        <p:nvSpPr>
          <p:cNvPr id="71683" name="Rectangle 3"/>
          <p:cNvSpPr>
            <a:spLocks noGrp="1" noChangeArrowheads="1"/>
          </p:cNvSpPr>
          <p:nvPr>
            <p:ph idx="1"/>
          </p:nvPr>
        </p:nvSpPr>
        <p:spPr>
          <a:xfrm>
            <a:off x="457200" y="1828800"/>
            <a:ext cx="8178800" cy="4648200"/>
          </a:xfrm>
        </p:spPr>
        <p:txBody>
          <a:bodyPr/>
          <a:lstStyle/>
          <a:p>
            <a:pPr eaLnBrk="1" hangingPunct="1">
              <a:buFont typeface="Wingdings" pitchFamily="2" charset="2"/>
              <a:buNone/>
            </a:pPr>
            <a:r>
              <a:rPr lang="en-US" sz="3600" smtClean="0"/>
              <a:t>3, 234 people w/ Pre-Diabetes randomized to:</a:t>
            </a:r>
          </a:p>
          <a:p>
            <a:pPr lvl="1" eaLnBrk="1" hangingPunct="1"/>
            <a:r>
              <a:rPr lang="en-US" sz="3600" smtClean="0"/>
              <a:t>Placebo, </a:t>
            </a:r>
          </a:p>
          <a:p>
            <a:pPr lvl="1" eaLnBrk="1" hangingPunct="1"/>
            <a:r>
              <a:rPr lang="en-US" sz="3600" smtClean="0"/>
              <a:t>Diet/Exercise or </a:t>
            </a:r>
          </a:p>
          <a:p>
            <a:pPr lvl="1" eaLnBrk="1" hangingPunct="1"/>
            <a:r>
              <a:rPr lang="en-US" sz="3600" smtClean="0"/>
              <a:t>Metformin  </a:t>
            </a:r>
          </a:p>
          <a:p>
            <a:pPr eaLnBrk="1" hangingPunct="1">
              <a:buFont typeface="Wingdings" pitchFamily="2" charset="2"/>
              <a:buNone/>
            </a:pPr>
            <a:r>
              <a:rPr lang="en-US" sz="3600" smtClean="0"/>
              <a:t>over a three year period.</a:t>
            </a:r>
          </a:p>
        </p:txBody>
      </p:sp>
      <p:pic>
        <p:nvPicPr>
          <p:cNvPr id="71684" name="Picture 4" descr="bnklgbe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514600"/>
            <a:ext cx="19002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20040"/>
            <a:ext cx="7924800" cy="1143000"/>
          </a:xfrm>
        </p:spPr>
        <p:txBody>
          <a:bodyPr>
            <a:normAutofit fontScale="90000"/>
          </a:bodyPr>
          <a:lstStyle/>
          <a:p>
            <a:pPr eaLnBrk="1" hangingPunct="1"/>
            <a:r>
              <a:rPr lang="en-US" dirty="0" smtClean="0"/>
              <a:t>Diabetes Prevention</a:t>
            </a:r>
            <a:r>
              <a:rPr lang="en-US" sz="4800" dirty="0" smtClean="0"/>
              <a:t> </a:t>
            </a:r>
            <a:r>
              <a:rPr lang="en-US" sz="3900" dirty="0" smtClean="0"/>
              <a:t>Program</a:t>
            </a:r>
            <a:r>
              <a:rPr lang="en-US" sz="3500" dirty="0" smtClean="0"/>
              <a:t/>
            </a:r>
            <a:br>
              <a:rPr lang="en-US" sz="3500" dirty="0" smtClean="0"/>
            </a:br>
            <a:r>
              <a:rPr lang="en-US" dirty="0" smtClean="0"/>
              <a:t>Results </a:t>
            </a:r>
          </a:p>
        </p:txBody>
      </p:sp>
      <p:sp>
        <p:nvSpPr>
          <p:cNvPr id="1910787" name="Rectangle 3"/>
          <p:cNvSpPr>
            <a:spLocks noGrp="1" noChangeArrowheads="1"/>
          </p:cNvSpPr>
          <p:nvPr>
            <p:ph idx="1"/>
          </p:nvPr>
        </p:nvSpPr>
        <p:spPr>
          <a:xfrm>
            <a:off x="381000" y="1600200"/>
            <a:ext cx="8763000" cy="4876800"/>
          </a:xfrm>
        </p:spPr>
        <p:txBody>
          <a:bodyPr/>
          <a:lstStyle/>
          <a:p>
            <a:pPr eaLnBrk="1" hangingPunct="1"/>
            <a:r>
              <a:rPr lang="en-US" sz="3200" dirty="0" smtClean="0"/>
              <a:t> Standard Group - 29% developed DM  </a:t>
            </a:r>
            <a:endParaRPr lang="en-US" sz="4400" dirty="0" smtClean="0"/>
          </a:p>
          <a:p>
            <a:pPr eaLnBrk="1" hangingPunct="1"/>
            <a:r>
              <a:rPr lang="en-US" sz="3200" dirty="0" smtClean="0"/>
              <a:t> Lifestyle Results - 14% developed DM</a:t>
            </a:r>
            <a:endParaRPr lang="en-US" sz="4400" dirty="0" smtClean="0"/>
          </a:p>
          <a:p>
            <a:pPr lvl="1" eaLnBrk="1" hangingPunct="1"/>
            <a:r>
              <a:rPr lang="en-US" sz="2800" dirty="0" smtClean="0"/>
              <a:t>30 </a:t>
            </a:r>
            <a:r>
              <a:rPr lang="en-US" sz="2800" dirty="0" err="1" smtClean="0"/>
              <a:t>mins</a:t>
            </a:r>
            <a:r>
              <a:rPr lang="en-US" sz="2800" dirty="0" smtClean="0"/>
              <a:t> daily activity/ low fat diet reduced DM risk by 58% (71% for 60yrs +)  </a:t>
            </a:r>
          </a:p>
          <a:p>
            <a:pPr lvl="1" eaLnBrk="1" hangingPunct="1"/>
            <a:r>
              <a:rPr lang="en-US" sz="2800" dirty="0" smtClean="0"/>
              <a:t>On </a:t>
            </a:r>
            <a:r>
              <a:rPr lang="en-US" sz="2800" dirty="0" err="1" smtClean="0"/>
              <a:t>avg</a:t>
            </a:r>
            <a:r>
              <a:rPr lang="en-US" sz="2800" dirty="0" smtClean="0"/>
              <a:t>, participants lost 5-7% of body </a:t>
            </a:r>
            <a:r>
              <a:rPr lang="en-US" sz="2800" dirty="0" err="1" smtClean="0"/>
              <a:t>wt</a:t>
            </a:r>
            <a:endParaRPr lang="en-US" sz="2800" dirty="0" smtClean="0"/>
          </a:p>
          <a:p>
            <a:pPr eaLnBrk="1" hangingPunct="1"/>
            <a:r>
              <a:rPr lang="en-US" sz="3200" dirty="0" smtClean="0"/>
              <a:t> Metformin 850 BID - 22% developed DM</a:t>
            </a:r>
            <a:endParaRPr lang="en-US" sz="4400" dirty="0" smtClean="0"/>
          </a:p>
          <a:p>
            <a:pPr lvl="1" eaLnBrk="1" hangingPunct="1"/>
            <a:r>
              <a:rPr lang="en-US" sz="3200" dirty="0" smtClean="0"/>
              <a:t>reduced risk by 31% (less effective with elderly and thinner </a:t>
            </a:r>
            <a:r>
              <a:rPr lang="en-US" sz="3200" dirty="0" err="1" smtClean="0"/>
              <a:t>pt’s</a:t>
            </a:r>
            <a:r>
              <a:rPr lang="en-US" sz="3200" dirty="0" smtClean="0"/>
              <a:t>)</a:t>
            </a:r>
            <a:endParaRPr lang="en-US" dirty="0" smtClean="0"/>
          </a:p>
          <a:p>
            <a:pPr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910787">
                                            <p:txEl>
                                              <p:pRg st="4" end="4"/>
                                            </p:txEl>
                                          </p:spTgt>
                                        </p:tgtEl>
                                        <p:attrNameLst>
                                          <p:attrName>style.visibility</p:attrName>
                                        </p:attrNameLst>
                                      </p:cBhvr>
                                      <p:to>
                                        <p:strVal val="visible"/>
                                      </p:to>
                                    </p:set>
                                    <p:anim calcmode="lin" valueType="num">
                                      <p:cBhvr additive="base">
                                        <p:cTn id="27" dur="500" fill="hold"/>
                                        <p:tgtEl>
                                          <p:spTgt spid="19107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10787">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77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smtClean="0"/>
          </a:p>
        </p:txBody>
      </p:sp>
      <p:pic>
        <p:nvPicPr>
          <p:cNvPr id="73731" name="Picture 3" descr="22151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solidFill>
                  <a:srgbClr val="FFCC00"/>
                </a:solidFill>
              </a:rPr>
              <a:t>Goals of Care</a:t>
            </a:r>
          </a:p>
        </p:txBody>
      </p:sp>
      <p:pic>
        <p:nvPicPr>
          <p:cNvPr id="1925124" name="MPj04027780000[1].j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985322" y="1609725"/>
            <a:ext cx="6182756" cy="4846638"/>
          </a:xfrm>
        </p:spPr>
      </p:pic>
      <p:pic>
        <p:nvPicPr>
          <p:cNvPr id="82947" name="Picture 3" descr="j02938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1238" y="2732088"/>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chemeClr val="accent4">
                    <a:lumMod val="75000"/>
                  </a:schemeClr>
                </a:solidFill>
              </a:rPr>
              <a:t>A</a:t>
            </a:r>
            <a:r>
              <a:rPr lang="en-US" sz="6000" dirty="0" smtClean="0"/>
              <a:t>1C</a:t>
            </a:r>
          </a:p>
          <a:p>
            <a:pPr lvl="1" eaLnBrk="1" hangingPunct="1">
              <a:buSzPct val="75000"/>
              <a:buFont typeface="Wingdings" pitchFamily="2" charset="2"/>
              <a:buNone/>
            </a:pPr>
            <a:r>
              <a:rPr lang="en-US" sz="6000" dirty="0" smtClean="0">
                <a:solidFill>
                  <a:schemeClr val="accent4">
                    <a:lumMod val="75000"/>
                  </a:schemeClr>
                </a:solidFill>
              </a:rPr>
              <a:t>B</a:t>
            </a:r>
            <a:r>
              <a:rPr lang="en-US" sz="6000" dirty="0" smtClean="0"/>
              <a:t>lood Pressure</a:t>
            </a:r>
          </a:p>
          <a:p>
            <a:pPr lvl="1" eaLnBrk="1" hangingPunct="1">
              <a:buSzPct val="75000"/>
              <a:buFont typeface="Wingdings" pitchFamily="2" charset="2"/>
              <a:buNone/>
            </a:pPr>
            <a:r>
              <a:rPr lang="en-US" sz="6000" dirty="0" smtClean="0">
                <a:solidFill>
                  <a:schemeClr val="accent4">
                    <a:lumMod val="75000"/>
                  </a:schemeClr>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533400"/>
            <a:ext cx="8382000" cy="1143000"/>
          </a:xfrm>
          <a:noFill/>
        </p:spPr>
        <p:txBody>
          <a:bodyPr lIns="90477" tIns="44445" rIns="90477" bIns="44445" anchor="b">
            <a:normAutofit fontScale="90000"/>
          </a:bodyPr>
          <a:lstStyle/>
          <a:p>
            <a:pPr eaLnBrk="1" hangingPunct="1"/>
            <a:r>
              <a:rPr lang="en-US" sz="4500" smtClean="0"/>
              <a:t>Glucose and BP Control Matter</a:t>
            </a:r>
            <a:endParaRPr lang="en-US" sz="3600" smtClean="0">
              <a:sym typeface="Monotype Sorts" pitchFamily="2" charset="2"/>
            </a:endParaRPr>
          </a:p>
        </p:txBody>
      </p:sp>
      <p:sp>
        <p:nvSpPr>
          <p:cNvPr id="1690627" name="Rectangle 3"/>
          <p:cNvSpPr>
            <a:spLocks noGrp="1" noChangeArrowheads="1"/>
          </p:cNvSpPr>
          <p:nvPr>
            <p:ph type="body" idx="1"/>
          </p:nvPr>
        </p:nvSpPr>
        <p:spPr>
          <a:xfrm>
            <a:off x="1143001" y="1905000"/>
            <a:ext cx="6781800" cy="4648200"/>
          </a:xfrm>
        </p:spPr>
        <p:txBody>
          <a:bodyPr lIns="90477" tIns="44445" rIns="90477" bIns="44445"/>
          <a:lstStyle/>
          <a:p>
            <a:pPr eaLnBrk="1" hangingPunct="1">
              <a:lnSpc>
                <a:spcPct val="80000"/>
              </a:lnSpc>
              <a:defRPr/>
            </a:pPr>
            <a:r>
              <a:rPr lang="en-US" dirty="0" smtClean="0">
                <a:solidFill>
                  <a:schemeClr val="hlink"/>
                </a:solidFill>
              </a:rPr>
              <a:t>1% decrease in A</a:t>
            </a:r>
            <a:r>
              <a:rPr lang="en-US" baseline="-25000" dirty="0" smtClean="0">
                <a:solidFill>
                  <a:schemeClr val="hlink"/>
                </a:solidFill>
              </a:rPr>
              <a:t>1</a:t>
            </a:r>
            <a:r>
              <a:rPr lang="en-US" dirty="0" smtClean="0">
                <a:solidFill>
                  <a:schemeClr val="hlink"/>
                </a:solidFill>
              </a:rPr>
              <a:t>c reduces </a:t>
            </a:r>
            <a:r>
              <a:rPr lang="en-US" dirty="0" err="1" smtClean="0">
                <a:solidFill>
                  <a:schemeClr val="hlink"/>
                </a:solidFill>
              </a:rPr>
              <a:t>microvascular</a:t>
            </a:r>
            <a:r>
              <a:rPr lang="en-US" dirty="0" smtClean="0">
                <a:solidFill>
                  <a:schemeClr val="hlink"/>
                </a:solidFill>
              </a:rPr>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solidFill>
                  <a:schemeClr val="hlink"/>
                </a:solidFill>
              </a:rPr>
              <a:t>Heart failure (56%)</a:t>
            </a:r>
          </a:p>
          <a:p>
            <a:pPr lvl="1" eaLnBrk="1" latinLnBrk="1" hangingPunct="1">
              <a:lnSpc>
                <a:spcPct val="80000"/>
              </a:lnSpc>
              <a:defRPr/>
            </a:pPr>
            <a:r>
              <a:rPr lang="en-US" dirty="0" smtClean="0">
                <a:solidFill>
                  <a:schemeClr val="hlink"/>
                </a:solidFill>
              </a:rPr>
              <a:t>Stroke (44%)</a:t>
            </a:r>
          </a:p>
          <a:p>
            <a:pPr lvl="1" eaLnBrk="1" latinLnBrk="1" hangingPunct="1">
              <a:lnSpc>
                <a:spcPct val="80000"/>
              </a:lnSpc>
              <a:defRPr/>
            </a:pPr>
            <a:r>
              <a:rPr lang="en-US" dirty="0" smtClean="0">
                <a:solidFill>
                  <a:schemeClr val="hlink"/>
                </a:solidFill>
              </a:rPr>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spTree>
    <p:extLst>
      <p:ext uri="{BB962C8B-B14F-4D97-AF65-F5344CB8AC3E}">
        <p14:creationId xmlns:p14="http://schemas.microsoft.com/office/powerpoint/2010/main" val="11421302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smtClean="0"/>
              <a:t>A1c and Estimated Avg Glucose (eAG) 2008 	</a:t>
            </a:r>
          </a:p>
        </p:txBody>
      </p:sp>
      <p:sp>
        <p:nvSpPr>
          <p:cNvPr id="88067" name="Rectangle 3"/>
          <p:cNvSpPr>
            <a:spLocks noGrp="1" noChangeArrowheads="1"/>
          </p:cNvSpPr>
          <p:nvPr>
            <p:ph idx="1"/>
          </p:nvPr>
        </p:nvSpPr>
        <p:spPr>
          <a:xfrm>
            <a:off x="381000" y="1752600"/>
            <a:ext cx="7543800" cy="4514850"/>
          </a:xfrm>
        </p:spPr>
        <p:txBody>
          <a:bodyPr>
            <a:normAutofit lnSpcReduction="10000"/>
          </a:bodyPr>
          <a:lstStyle/>
          <a:p>
            <a:pPr eaLnBrk="1" hangingPunct="1">
              <a:lnSpc>
                <a:spcPct val="80000"/>
              </a:lnSpc>
              <a:buFont typeface="Wingdings" pitchFamily="2" charset="2"/>
              <a:buNone/>
            </a:pPr>
            <a:r>
              <a:rPr lang="en-US" sz="2400" u="sng" smtClean="0">
                <a:solidFill>
                  <a:schemeClr val="hlink"/>
                </a:solidFill>
              </a:rPr>
              <a:t>A1c (%)			eAG</a:t>
            </a:r>
          </a:p>
          <a:p>
            <a:pPr eaLnBrk="1" hangingPunct="1">
              <a:lnSpc>
                <a:spcPct val="80000"/>
              </a:lnSpc>
              <a:buFont typeface="Wingdings" pitchFamily="2" charset="2"/>
              <a:buNone/>
            </a:pPr>
            <a:r>
              <a:rPr lang="en-US" sz="2400" smtClean="0"/>
              <a:t>	5				  97</a:t>
            </a:r>
          </a:p>
          <a:p>
            <a:pPr eaLnBrk="1" hangingPunct="1">
              <a:lnSpc>
                <a:spcPct val="80000"/>
              </a:lnSpc>
              <a:buFont typeface="Wingdings" pitchFamily="2" charset="2"/>
              <a:buNone/>
            </a:pPr>
            <a:r>
              <a:rPr lang="en-US" sz="2400" smtClean="0"/>
              <a:t>    6				126</a:t>
            </a:r>
          </a:p>
          <a:p>
            <a:pPr eaLnBrk="1" hangingPunct="1">
              <a:lnSpc>
                <a:spcPct val="80000"/>
              </a:lnSpc>
              <a:buFont typeface="Wingdings" pitchFamily="2" charset="2"/>
              <a:buNone/>
            </a:pPr>
            <a:r>
              <a:rPr lang="en-US" sz="2400" smtClean="0"/>
              <a:t>	7				154</a:t>
            </a:r>
          </a:p>
          <a:p>
            <a:pPr eaLnBrk="1" hangingPunct="1">
              <a:lnSpc>
                <a:spcPct val="80000"/>
              </a:lnSpc>
              <a:buFont typeface="Wingdings" pitchFamily="2" charset="2"/>
              <a:buNone/>
            </a:pPr>
            <a:r>
              <a:rPr lang="en-US" sz="2400" smtClean="0"/>
              <a:t>	8				183</a:t>
            </a:r>
          </a:p>
          <a:p>
            <a:pPr eaLnBrk="1" hangingPunct="1">
              <a:lnSpc>
                <a:spcPct val="80000"/>
              </a:lnSpc>
              <a:buFont typeface="Wingdings" pitchFamily="2" charset="2"/>
              <a:buNone/>
            </a:pPr>
            <a:r>
              <a:rPr lang="en-US" sz="2400" smtClean="0"/>
              <a:t>	9				212</a:t>
            </a:r>
          </a:p>
          <a:p>
            <a:pPr eaLnBrk="1" hangingPunct="1">
              <a:lnSpc>
                <a:spcPct val="80000"/>
              </a:lnSpc>
              <a:buFont typeface="Wingdings" pitchFamily="2" charset="2"/>
              <a:buNone/>
            </a:pPr>
            <a:r>
              <a:rPr lang="en-US" sz="2400" smtClean="0"/>
              <a:t>	10				240</a:t>
            </a:r>
          </a:p>
          <a:p>
            <a:pPr eaLnBrk="1" hangingPunct="1">
              <a:lnSpc>
                <a:spcPct val="80000"/>
              </a:lnSpc>
              <a:buFont typeface="Wingdings" pitchFamily="2" charset="2"/>
              <a:buNone/>
            </a:pPr>
            <a:r>
              <a:rPr lang="en-US" sz="2400" smtClean="0"/>
              <a:t>	11				269	</a:t>
            </a:r>
          </a:p>
          <a:p>
            <a:pPr eaLnBrk="1" hangingPunct="1">
              <a:lnSpc>
                <a:spcPct val="80000"/>
              </a:lnSpc>
              <a:buFont typeface="Wingdings" pitchFamily="2" charset="2"/>
              <a:buNone/>
            </a:pPr>
            <a:r>
              <a:rPr lang="en-US" sz="2400" smtClean="0"/>
              <a:t>    12				298	</a:t>
            </a:r>
          </a:p>
          <a:p>
            <a:pPr eaLnBrk="1" hangingPunct="1">
              <a:lnSpc>
                <a:spcPct val="80000"/>
              </a:lnSpc>
              <a:buFont typeface="Wingdings" pitchFamily="2" charset="2"/>
              <a:buNone/>
            </a:pPr>
            <a:r>
              <a:rPr lang="en-US" sz="2400" smtClean="0"/>
              <a:t>			 </a:t>
            </a:r>
          </a:p>
          <a:p>
            <a:pPr algn="ctr" eaLnBrk="1" hangingPunct="1">
              <a:lnSpc>
                <a:spcPct val="80000"/>
              </a:lnSpc>
              <a:buFont typeface="Wingdings" pitchFamily="2" charset="2"/>
              <a:buNone/>
            </a:pPr>
            <a:r>
              <a:rPr lang="en-US" sz="2400" b="1" i="1" smtClean="0">
                <a:solidFill>
                  <a:schemeClr val="hlink"/>
                </a:solidFill>
              </a:rPr>
              <a:t>eAG = 28.7 x A1c-46.7  ~ 29 pts per 1%</a:t>
            </a:r>
          </a:p>
          <a:p>
            <a:pPr algn="r" eaLnBrk="1" hangingPunct="1">
              <a:lnSpc>
                <a:spcPct val="80000"/>
              </a:lnSpc>
              <a:buFont typeface="Wingdings"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itchFamily="2" charset="2"/>
              <a:buNone/>
            </a:pPr>
            <a:r>
              <a:rPr lang="en-US" sz="1400" smtClean="0"/>
              <a:t>Diabetes Care: 31, #8, August 2008</a:t>
            </a:r>
          </a:p>
        </p:txBody>
      </p:sp>
      <p:sp>
        <p:nvSpPr>
          <p:cNvPr id="4" name="TextBox 3"/>
          <p:cNvSpPr txBox="1"/>
          <p:nvPr/>
        </p:nvSpPr>
        <p:spPr>
          <a:xfrm>
            <a:off x="6324600" y="1905000"/>
            <a:ext cx="1905000" cy="1323975"/>
          </a:xfrm>
          <a:prstGeom prst="rect">
            <a:avLst/>
          </a:prstGeom>
          <a:noFill/>
        </p:spPr>
        <p:txBody>
          <a:bodyPr>
            <a:spAutoFit/>
          </a:bodyPr>
          <a:lstStyle/>
          <a:p>
            <a:pPr>
              <a:defRPr/>
            </a:pPr>
            <a:r>
              <a:rPr lang="en-US" sz="2000" b="1" dirty="0">
                <a:solidFill>
                  <a:schemeClr val="accent1">
                    <a:lumMod val="60000"/>
                    <a:lumOff val="40000"/>
                  </a:schemeClr>
                </a:solidFill>
              </a:rPr>
              <a:t>Order teaching tool kit free at diabetes.org</a:t>
            </a:r>
          </a:p>
        </p:txBody>
      </p:sp>
      <p:pic>
        <p:nvPicPr>
          <p:cNvPr id="88069" name="Picture 4" descr="C:\Program Files\Microsoft Office\MEDIA\CAGCAT10\j0302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766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http://www.ganapatistudios.com/everyday/thumbs/410_donut_diet_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090613"/>
            <a:ext cx="31242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5693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1000" fill="hold"/>
                                        <p:tgtEl>
                                          <p:spTgt spid="89091"/>
                                        </p:tgtEl>
                                        <p:attrNameLst>
                                          <p:attrName>ppt_x</p:attrName>
                                        </p:attrNameLst>
                                      </p:cBhvr>
                                      <p:tavLst>
                                        <p:tav tm="0">
                                          <p:val>
                                            <p:strVal val="0-#ppt_w/2"/>
                                          </p:val>
                                        </p:tav>
                                        <p:tav tm="100000">
                                          <p:val>
                                            <p:strVal val="#ppt_x"/>
                                          </p:val>
                                        </p:tav>
                                      </p:tavLst>
                                    </p:anim>
                                    <p:anim calcmode="lin" valueType="num">
                                      <p:cBhvr additive="base">
                                        <p:cTn id="8" dur="1000" fill="hold"/>
                                        <p:tgtEl>
                                          <p:spTgt spid="890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type="body" idx="1"/>
          </p:nvPr>
        </p:nvSpPr>
        <p:spPr>
          <a:xfrm>
            <a:off x="914400" y="1447800"/>
            <a:ext cx="7772400" cy="5105400"/>
          </a:xfrm>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extLst>
      <p:ext uri="{BB962C8B-B14F-4D97-AF65-F5344CB8AC3E}">
        <p14:creationId xmlns:p14="http://schemas.microsoft.com/office/powerpoint/2010/main" val="4687283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3" y="381000"/>
            <a:ext cx="5638800" cy="1143000"/>
          </a:xfrm>
        </p:spPr>
        <p:txBody>
          <a:bodyPr>
            <a:normAutofit fontScale="90000"/>
          </a:bodyPr>
          <a:lstStyle/>
          <a:p>
            <a:pPr algn="ctr" eaLnBrk="1" hangingPunct="1"/>
            <a:r>
              <a:rPr lang="en-US" sz="5400" dirty="0" smtClean="0"/>
              <a:t>“Legacy Effect”</a:t>
            </a:r>
          </a:p>
        </p:txBody>
      </p:sp>
      <p:sp>
        <p:nvSpPr>
          <p:cNvPr id="81923" name="Rectangle 3"/>
          <p:cNvSpPr>
            <a:spLocks noGrp="1" noChangeArrowheads="1"/>
          </p:cNvSpPr>
          <p:nvPr>
            <p:ph type="body" idx="1"/>
          </p:nvPr>
        </p:nvSpPr>
        <p:spPr>
          <a:xfrm>
            <a:off x="609600" y="20574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449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title"/>
          </p:nvPr>
        </p:nvSpPr>
        <p:spPr>
          <a:xfrm>
            <a:off x="152400" y="266700"/>
            <a:ext cx="7010400" cy="1143000"/>
          </a:xfrm>
        </p:spPr>
        <p:txBody>
          <a:bodyPr>
            <a:normAutofit fontScale="90000"/>
          </a:bodyPr>
          <a:lstStyle/>
          <a:p>
            <a:r>
              <a:rPr lang="en-US" smtClean="0"/>
              <a:t>Vaccinations- Immunizations</a:t>
            </a:r>
          </a:p>
        </p:txBody>
      </p:sp>
      <p:sp>
        <p:nvSpPr>
          <p:cNvPr id="157700" name="Content Placeholder 2"/>
          <p:cNvSpPr>
            <a:spLocks noGrp="1"/>
          </p:cNvSpPr>
          <p:nvPr>
            <p:ph idx="1"/>
          </p:nvPr>
        </p:nvSpPr>
        <p:spPr>
          <a:xfrm>
            <a:off x="457201" y="1524000"/>
            <a:ext cx="7543800"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spTree>
    <p:extLst>
      <p:ext uri="{BB962C8B-B14F-4D97-AF65-F5344CB8AC3E}">
        <p14:creationId xmlns:p14="http://schemas.microsoft.com/office/powerpoint/2010/main" val="41636366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367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72708"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413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76600" y="304800"/>
            <a:ext cx="5638800" cy="1524000"/>
          </a:xfrm>
        </p:spPr>
        <p:txBody>
          <a:bodyPr/>
          <a:lstStyle/>
          <a:p>
            <a:pPr eaLnBrk="1" hangingPunct="1"/>
            <a:r>
              <a:rPr lang="en-US" sz="2400" b="1" smtClean="0"/>
              <a:t>Age-adjusted Diabetes Prevalence </a:t>
            </a:r>
            <a:br>
              <a:rPr lang="en-US" sz="2400" b="1" smtClean="0"/>
            </a:br>
            <a:r>
              <a:rPr lang="en-US" sz="2400" b="1" smtClean="0"/>
              <a:t>20 yrs or older, by race/ethnicity— U.S. 2008</a:t>
            </a:r>
          </a:p>
        </p:txBody>
      </p:sp>
      <p:sp>
        <p:nvSpPr>
          <p:cNvPr id="1630211" name="Rectangle 3"/>
          <p:cNvSpPr>
            <a:spLocks noGrp="1" noChangeArrowheads="1"/>
          </p:cNvSpPr>
          <p:nvPr>
            <p:ph type="body" sz="half" idx="1"/>
          </p:nvPr>
        </p:nvSpPr>
        <p:spPr>
          <a:xfrm>
            <a:off x="914400" y="2486025"/>
            <a:ext cx="7129463" cy="4067175"/>
          </a:xfrm>
        </p:spPr>
        <p:txBody>
          <a:bodyPr/>
          <a:lstStyle/>
          <a:p>
            <a:pPr eaLnBrk="1" hangingPunct="1">
              <a:defRPr/>
            </a:pPr>
            <a:r>
              <a:rPr lang="en-US" sz="2800" smtClean="0"/>
              <a:t>Native Americans			16.5%</a:t>
            </a:r>
          </a:p>
          <a:p>
            <a:pPr eaLnBrk="1" hangingPunct="1">
              <a:defRPr/>
            </a:pPr>
            <a:r>
              <a:rPr lang="en-US" sz="2800" smtClean="0"/>
              <a:t>Alaska Natives			         16.5%</a:t>
            </a:r>
          </a:p>
          <a:p>
            <a:pPr eaLnBrk="1" hangingPunct="1">
              <a:defRPr/>
            </a:pPr>
            <a:r>
              <a:rPr lang="en-US" sz="2800" smtClean="0"/>
              <a:t>Blacks					11.8%</a:t>
            </a:r>
          </a:p>
          <a:p>
            <a:pPr eaLnBrk="1" hangingPunct="1">
              <a:defRPr/>
            </a:pPr>
            <a:r>
              <a:rPr lang="en-US" sz="2800" smtClean="0"/>
              <a:t>Hispanics 				10.4%</a:t>
            </a:r>
          </a:p>
          <a:p>
            <a:pPr eaLnBrk="1" hangingPunct="1">
              <a:defRPr/>
            </a:pPr>
            <a:r>
              <a:rPr lang="en-US" sz="2800" smtClean="0"/>
              <a:t>Asian Americans			7.5%</a:t>
            </a:r>
          </a:p>
          <a:p>
            <a:pPr eaLnBrk="1" hangingPunct="1">
              <a:defRPr/>
            </a:pPr>
            <a:r>
              <a:rPr lang="en-US" sz="2800" smtClean="0"/>
              <a:t>Whites 					6.6%</a:t>
            </a:r>
          </a:p>
          <a:p>
            <a:pPr eaLnBrk="1" hangingPunct="1">
              <a:defRPr/>
            </a:pPr>
            <a:endParaRPr lang="en-US" sz="2800" smtClean="0"/>
          </a:p>
        </p:txBody>
      </p:sp>
      <p:sp>
        <p:nvSpPr>
          <p:cNvPr id="9220"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eaLnBrk="0" hangingPunct="0"/>
            <a:r>
              <a:rPr lang="en-US" sz="1800" b="1">
                <a:latin typeface="Arial" charset="0"/>
              </a:rPr>
              <a:t>In 2002, Native Hawaiians and Japanese and Filipino residents of Hawaii aged twenty years or older were approximately 2 times as likely to have diagnosed diabetes as white residents of Hawaii </a:t>
            </a:r>
          </a:p>
        </p:txBody>
      </p:sp>
      <p:pic>
        <p:nvPicPr>
          <p:cNvPr id="9221" name="Picture 5" descr="2xggxgv3[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304800"/>
            <a:ext cx="2514600" cy="167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985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lstStyle/>
          <a:p>
            <a:pPr eaLnBrk="1" hangingPunct="1"/>
            <a:r>
              <a:rPr lang="en-US" dirty="0" err="1" smtClean="0">
                <a:solidFill>
                  <a:srgbClr val="00FF00"/>
                </a:solidFill>
              </a:rPr>
              <a:t>DiaBingo</a:t>
            </a:r>
            <a:r>
              <a:rPr lang="en-US" dirty="0" smtClean="0">
                <a:solidFill>
                  <a:srgbClr val="00FF00"/>
                </a:solidFill>
              </a:rPr>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extLst>
      <p:ext uri="{BB962C8B-B14F-4D97-AF65-F5344CB8AC3E}">
        <p14:creationId xmlns:p14="http://schemas.microsoft.com/office/powerpoint/2010/main" val="139852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mtClean="0"/>
              <a:t>Mr. Jones -  What are Your Recommendations?</a:t>
            </a:r>
          </a:p>
        </p:txBody>
      </p:sp>
      <p:sp>
        <p:nvSpPr>
          <p:cNvPr id="1700867" name="Rectangle 3"/>
          <p:cNvSpPr>
            <a:spLocks noGrp="1" noChangeArrowheads="1"/>
          </p:cNvSpPr>
          <p:nvPr>
            <p:ph type="body" sz="half" idx="1"/>
          </p:nvPr>
        </p:nvSpPr>
        <p:spPr>
          <a:xfrm>
            <a:off x="230623" y="1676400"/>
            <a:ext cx="4191000" cy="4648200"/>
          </a:xfrm>
        </p:spPr>
        <p:txBody>
          <a:bodyPr/>
          <a:lstStyle/>
          <a:p>
            <a:pPr algn="ct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2"/>
          </p:nvPr>
        </p:nvSpPr>
        <p:spPr>
          <a:xfrm>
            <a:off x="4495800" y="1660216"/>
            <a:ext cx="4191000" cy="4724400"/>
          </a:xfrm>
        </p:spPr>
        <p:txBody>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a:t>
            </a:r>
            <a:r>
              <a:rPr lang="en-US" dirty="0" err="1" smtClean="0"/>
              <a:t>lbs</a:t>
            </a:r>
            <a:r>
              <a:rPr lang="en-US" dirty="0" smtClean="0"/>
              <a:t> </a:t>
            </a:r>
            <a:r>
              <a:rPr lang="en-US" dirty="0" smtClean="0"/>
              <a:t>overweight</a:t>
            </a:r>
            <a:endParaRPr lang="en-US" dirty="0" smtClean="0"/>
          </a:p>
        </p:txBody>
      </p:sp>
    </p:spTree>
    <p:extLst>
      <p:ext uri="{BB962C8B-B14F-4D97-AF65-F5344CB8AC3E}">
        <p14:creationId xmlns:p14="http://schemas.microsoft.com/office/powerpoint/2010/main" val="113892213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152400"/>
            <a:ext cx="8226425" cy="1143000"/>
          </a:xfrm>
        </p:spPr>
        <p:txBody>
          <a:bodyPr lIns="90477" tIns="44445" rIns="90477" bIns="44445" anchor="b" anchorCtr="0">
            <a:normAutofit fontScale="90000"/>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143000"/>
            <a:ext cx="8458200" cy="5334000"/>
          </a:xfrm>
        </p:spPr>
        <p:txBody>
          <a:bodyPr lIns="90477" tIns="44445" rIns="90477" bIns="44445"/>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2"/>
              </a:buBlip>
            </a:pPr>
            <a:r>
              <a:rPr lang="en-US" sz="2400" dirty="0" smtClean="0"/>
              <a:t>Eye exam 				Yearly</a:t>
            </a:r>
          </a:p>
          <a:p>
            <a:pPr eaLnBrk="1" hangingPunct="1">
              <a:lnSpc>
                <a:spcPct val="90000"/>
              </a:lnSpc>
              <a:buFont typeface="Wingdings" pitchFamily="2" charset="2"/>
              <a:buBlip>
                <a:blip r:embed="rId2"/>
              </a:buBlip>
            </a:pPr>
            <a:r>
              <a:rPr lang="en-US" sz="2400" dirty="0" smtClean="0"/>
              <a:t>Dental Care			At least twice a year</a:t>
            </a:r>
          </a:p>
          <a:p>
            <a:pPr eaLnBrk="1" hangingPunct="1">
              <a:lnSpc>
                <a:spcPct val="90000"/>
              </a:lnSpc>
              <a:buFont typeface="Wingdings" pitchFamily="2" charset="2"/>
              <a:buBlip>
                <a:blip r:embed="rId2"/>
              </a:buBlip>
            </a:pPr>
            <a:r>
              <a:rPr lang="en-US" sz="2400" dirty="0" smtClean="0"/>
              <a:t>Comprehensive Foot Exam	Yearly (more if high risk)</a:t>
            </a:r>
          </a:p>
          <a:p>
            <a:pPr eaLnBrk="1" hangingPunct="1">
              <a:lnSpc>
                <a:spcPct val="90000"/>
              </a:lnSpc>
              <a:buFont typeface="Wingdings" pitchFamily="2" charset="2"/>
              <a:buBlip>
                <a:blip r:embed="rId2"/>
              </a:buBlip>
            </a:pPr>
            <a:r>
              <a:rPr lang="en-US" sz="2400" dirty="0" smtClean="0"/>
              <a:t>Physical Activity Plan		As needed to meet goals</a:t>
            </a:r>
          </a:p>
          <a:p>
            <a:pPr eaLnBrk="1" hangingPunct="1">
              <a:lnSpc>
                <a:spcPct val="90000"/>
              </a:lnSpc>
              <a:buFont typeface="Wingdings" pitchFamily="2" charset="2"/>
              <a:buBlip>
                <a:blip r:embed="rId2"/>
              </a:buBlip>
            </a:pPr>
            <a:r>
              <a:rPr lang="en-US" sz="2400" dirty="0" smtClean="0"/>
              <a:t>Preconception counseling	As needed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108159" y="2362200"/>
            <a:ext cx="2159000" cy="3113088"/>
          </a:xfrm>
        </p:spPr>
      </p:pic>
    </p:spTree>
    <p:custDataLst>
      <p:tags r:id="rId1"/>
    </p:custDataLst>
    <p:extLst>
      <p:ext uri="{BB962C8B-B14F-4D97-AF65-F5344CB8AC3E}">
        <p14:creationId xmlns:p14="http://schemas.microsoft.com/office/powerpoint/2010/main" val="357734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8188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normAutofit fontScale="90000"/>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600200"/>
            <a:ext cx="8229600" cy="4525963"/>
          </a:xfrm>
        </p:spPr>
        <p:txBody>
          <a:bodyPr>
            <a:normAutofit lnSpcReduction="10000"/>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endParaRPr lang="en-US" sz="2400" dirty="0" smtClean="0"/>
          </a:p>
        </p:txBody>
      </p:sp>
      <p:sp>
        <p:nvSpPr>
          <p:cNvPr id="913412" name="Rectangle 4"/>
          <p:cNvSpPr>
            <a:spLocks noChangeArrowheads="1"/>
          </p:cNvSpPr>
          <p:nvPr/>
        </p:nvSpPr>
        <p:spPr bwMode="auto">
          <a:xfrm>
            <a:off x="4191000" y="6248400"/>
            <a:ext cx="5181600" cy="396875"/>
          </a:xfrm>
          <a:prstGeom prst="rect">
            <a:avLst/>
          </a:prstGeom>
          <a:noFill/>
          <a:ln w="12700">
            <a:noFill/>
            <a:miter lim="800000"/>
            <a:headEnd/>
            <a:tailEnd/>
          </a:ln>
          <a:effectLst/>
        </p:spPr>
        <p:txBody>
          <a:bodyPr>
            <a:spAutoFit/>
          </a:bodyPr>
          <a:lstStyle/>
          <a:p>
            <a:pPr>
              <a:spcBef>
                <a:spcPct val="20000"/>
              </a:spcBef>
              <a:buClr>
                <a:srgbClr val="581F4D"/>
              </a:buClr>
              <a:buSzPct val="70000"/>
              <a:buFont typeface="Wingdings" pitchFamily="2" charset="2"/>
              <a:buNone/>
              <a:defRPr/>
            </a:pPr>
            <a:r>
              <a:rPr lang="en-US" sz="2000" b="1" i="1">
                <a:solidFill>
                  <a:prstClr val="black"/>
                </a:solidFill>
                <a:effectLst>
                  <a:outerShdw blurRad="38100" dist="38100" dir="2700000" algn="tl">
                    <a:srgbClr val="000000"/>
                  </a:outerShdw>
                </a:effectLst>
                <a:latin typeface="Arial" charset="0"/>
              </a:rPr>
              <a:t>Diabetes Care, v. 27, #2, Feb 2004</a:t>
            </a:r>
          </a:p>
        </p:txBody>
      </p:sp>
    </p:spTree>
    <p:custDataLst>
      <p:tags r:id="rId1"/>
    </p:custDataLst>
    <p:extLst>
      <p:ext uri="{BB962C8B-B14F-4D97-AF65-F5344CB8AC3E}">
        <p14:creationId xmlns:p14="http://schemas.microsoft.com/office/powerpoint/2010/main" val="18606887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838200" y="685800"/>
            <a:ext cx="7772400" cy="1447800"/>
          </a:xfrm>
        </p:spPr>
        <p:txBody>
          <a:bodyPr>
            <a:normAutofit fontScale="90000"/>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275" y="23622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401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609600" y="5867400"/>
            <a:ext cx="4572000" cy="523220"/>
          </a:xfrm>
          <a:prstGeom prst="rect">
            <a:avLst/>
          </a:prstGeom>
          <a:solidFill>
            <a:schemeClr val="tx2">
              <a:lumMod val="90000"/>
            </a:schemeClr>
          </a:solidFill>
        </p:spPr>
        <p:txBody>
          <a:bodyPr>
            <a:spAutoFit/>
          </a:bodyPr>
          <a:lstStyle/>
          <a:p>
            <a:pPr algn="r">
              <a:defRPr/>
            </a:pPr>
            <a:r>
              <a:rPr lang="en-US" sz="2800" b="1" dirty="0" err="1" smtClean="0">
                <a:solidFill>
                  <a:prstClr val="white"/>
                </a:solidFill>
                <a:hlinkClick r:id="rId4"/>
              </a:rPr>
              <a:t>Umpierrez</a:t>
            </a:r>
            <a:r>
              <a:rPr lang="en-US" sz="2800" b="1" dirty="0" smtClean="0">
                <a:solidFill>
                  <a:prstClr val="white"/>
                </a:solidFill>
                <a:hlinkClick r:id="rId4"/>
              </a:rPr>
              <a:t> </a:t>
            </a:r>
            <a:r>
              <a:rPr lang="en-US" sz="2800" b="1" dirty="0">
                <a:solidFill>
                  <a:prstClr val="white"/>
                </a:solidFill>
                <a:hlinkClick r:id="rId4"/>
              </a:rPr>
              <a:t>et al</a:t>
            </a:r>
            <a:r>
              <a:rPr lang="en-US" sz="2800" b="1" dirty="0">
                <a:solidFill>
                  <a:prstClr val="white"/>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413919225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2895600" y="1752600"/>
            <a:ext cx="5029200"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8" y="1765443"/>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998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381000"/>
            <a:ext cx="8077200" cy="1143000"/>
          </a:xfrm>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nvPr>
        </p:nvGraphicFramePr>
        <p:xfrm>
          <a:off x="1600200" y="2133600"/>
          <a:ext cx="6248400" cy="3308350"/>
        </p:xfrm>
        <a:graphic>
          <a:graphicData uri="http://schemas.openxmlformats.org/presentationml/2006/ole">
            <mc:AlternateContent xmlns:mc="http://schemas.openxmlformats.org/markup-compatibility/2006">
              <mc:Choice xmlns:v="urn:schemas-microsoft-com:vml" Requires="v">
                <p:oleObj spid="_x0000_s4710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1600200" y="2133600"/>
                        <a:ext cx="624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solidFill>
                <a:prstClr val="black"/>
              </a:solidFill>
            </a:endParaRPr>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solidFill>
                <a:prstClr val="black"/>
              </a:solidFill>
            </a:endParaRPr>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solidFill>
                <a:prstClr val="black"/>
              </a:solidFill>
            </a:endParaRPr>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prstClr val="black">
                    <a:lumMod val="95000"/>
                  </a:prstClr>
                </a:solidFill>
                <a:effectLst>
                  <a:outerShdw blurRad="38100" dist="38100" dir="2700000" algn="tl">
                    <a:srgbClr val="000000"/>
                  </a:outerShdw>
                </a:effectLst>
              </a:rPr>
              <a:t>Normoglycemia</a:t>
            </a:r>
            <a:endParaRPr lang="en-US" sz="2000" dirty="0">
              <a:solidFill>
                <a:prstClr val="black">
                  <a:lumMod val="95000"/>
                </a:prst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solidFill>
                  <a:prstClr val="black"/>
                </a:solidFill>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solidFill>
                  <a:prstClr val="black"/>
                </a:solidFill>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304800" y="6445250"/>
            <a:ext cx="3262313" cy="254000"/>
          </a:xfrm>
          <a:prstGeom prst="rect">
            <a:avLst/>
          </a:prstGeom>
          <a:noFill/>
          <a:ln w="9525">
            <a:noFill/>
            <a:miter lim="800000"/>
            <a:headEnd/>
            <a:tailEnd/>
          </a:ln>
          <a:effectLst/>
        </p:spPr>
        <p:txBody>
          <a:bodyPr wrap="none">
            <a:spAutoFit/>
          </a:bodyPr>
          <a:lstStyle/>
          <a:p>
            <a:pPr>
              <a:defRPr/>
            </a:pPr>
            <a:r>
              <a:rPr lang="en-US" sz="1050" dirty="0" err="1">
                <a:solidFill>
                  <a:prstClr val="black"/>
                </a:solidFill>
                <a:effectLst>
                  <a:outerShdw blurRad="38100" dist="38100" dir="2700000" algn="tl">
                    <a:srgbClr val="000000"/>
                  </a:outerShdw>
                </a:effectLst>
              </a:rPr>
              <a:t>Umpierrez</a:t>
            </a:r>
            <a:r>
              <a:rPr lang="en-US" sz="1050" dirty="0">
                <a:solidFill>
                  <a:prstClr val="black"/>
                </a:solidFill>
                <a:effectLst>
                  <a:outerShdw blurRad="38100" dist="38100" dir="2700000" algn="tl">
                    <a:srgbClr val="000000"/>
                  </a:outerShdw>
                </a:effectLst>
              </a:rPr>
              <a:t> G et al, J </a:t>
            </a:r>
            <a:r>
              <a:rPr lang="en-US" sz="1050" dirty="0" err="1">
                <a:solidFill>
                  <a:prstClr val="black"/>
                </a:solidFill>
                <a:effectLst>
                  <a:outerShdw blurRad="38100" dist="38100" dir="2700000" algn="tl">
                    <a:srgbClr val="000000"/>
                  </a:outerShdw>
                </a:effectLst>
              </a:rPr>
              <a:t>Clin</a:t>
            </a:r>
            <a:r>
              <a:rPr lang="en-US" sz="1050" dirty="0">
                <a:solidFill>
                  <a:prstClr val="black"/>
                </a:solidFill>
                <a:effectLst>
                  <a:outerShdw blurRad="38100" dist="38100" dir="2700000" algn="tl">
                    <a:srgbClr val="000000"/>
                  </a:outerShdw>
                </a:effectLst>
              </a:rPr>
              <a:t> </a:t>
            </a:r>
            <a:r>
              <a:rPr lang="en-US" sz="1050" dirty="0" err="1">
                <a:solidFill>
                  <a:prstClr val="black"/>
                </a:solidFill>
                <a:effectLst>
                  <a:outerShdw blurRad="38100" dist="38100" dir="2700000" algn="tl">
                    <a:srgbClr val="000000"/>
                  </a:outerShdw>
                </a:effectLst>
              </a:rPr>
              <a:t>Endocrinol</a:t>
            </a:r>
            <a:r>
              <a:rPr lang="en-US" sz="1050" dirty="0">
                <a:solidFill>
                  <a:prstClr val="black"/>
                </a:solidFill>
                <a:effectLst>
                  <a:outerShdw blurRad="38100" dist="38100" dir="2700000" algn="tl">
                    <a:srgbClr val="000000"/>
                  </a:outerShdw>
                </a:effectLst>
              </a:rPr>
              <a:t> </a:t>
            </a:r>
            <a:r>
              <a:rPr lang="en-US" sz="1050" dirty="0" err="1">
                <a:solidFill>
                  <a:prstClr val="black"/>
                </a:solidFill>
                <a:effectLst>
                  <a:outerShdw blurRad="38100" dist="38100" dir="2700000" algn="tl">
                    <a:srgbClr val="000000"/>
                  </a:outerShdw>
                </a:effectLst>
              </a:rPr>
              <a:t>Metabol</a:t>
            </a:r>
            <a:r>
              <a:rPr lang="en-US" sz="1050" dirty="0">
                <a:solidFill>
                  <a:prstClr val="black"/>
                </a:solidFill>
                <a:effectLst>
                  <a:outerShdw blurRad="38100" dist="38100" dir="2700000" algn="tl">
                    <a:srgbClr val="000000"/>
                  </a:outerShdw>
                </a:effectLst>
              </a:rPr>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dirty="0">
                <a:solidFill>
                  <a:prstClr val="black">
                    <a:lumMod val="95000"/>
                  </a:prstClr>
                </a:solidFill>
                <a:effectLst>
                  <a:outerShdw blurRad="38100" dist="38100" dir="2700000" algn="tl">
                    <a:srgbClr val="000000"/>
                  </a:outerShdw>
                </a:effectLst>
                <a:latin typeface="Arial Black" pitchFamily="34" charset="0"/>
              </a:rPr>
              <a:t>n = 2,020</a:t>
            </a:r>
          </a:p>
          <a:p>
            <a:pPr>
              <a:defRPr/>
            </a:pPr>
            <a:endParaRPr lang="en-US" dirty="0">
              <a:solidFill>
                <a:prstClr val="black">
                  <a:lumMod val="95000"/>
                </a:prstClr>
              </a:solidFill>
              <a:effectLst>
                <a:outerShdw blurRad="38100" dist="38100" dir="2700000" algn="tl">
                  <a:srgbClr val="000000"/>
                </a:outerShdw>
              </a:effectLst>
              <a:latin typeface="Arial Black" pitchFamily="34" charset="0"/>
            </a:endParaRPr>
          </a:p>
          <a:p>
            <a:pPr>
              <a:defRPr/>
            </a:pPr>
            <a:r>
              <a:rPr lang="en-US" dirty="0">
                <a:solidFill>
                  <a:prstClr val="black">
                    <a:lumMod val="95000"/>
                  </a:prstClr>
                </a:solidFill>
                <a:effectLst>
                  <a:outerShdw blurRad="38100" dist="38100" dir="2700000" algn="tl">
                    <a:srgbClr val="000000"/>
                  </a:outerShdw>
                </a:effectLst>
                <a:latin typeface="Arial Black" pitchFamily="34" charset="0"/>
              </a:rPr>
              <a:t>* </a:t>
            </a:r>
            <a:r>
              <a:rPr lang="en-US" dirty="0">
                <a:solidFill>
                  <a:prstClr val="black">
                    <a:lumMod val="95000"/>
                  </a:prstClr>
                </a:solidFill>
                <a:latin typeface="Arial Black" pitchFamily="34" charset="0"/>
              </a:rPr>
              <a:t>Hyperglycemia: Fasting BG </a:t>
            </a:r>
            <a:r>
              <a:rPr lang="en-US" dirty="0">
                <a:solidFill>
                  <a:prstClr val="black">
                    <a:lumMod val="95000"/>
                  </a:prstClr>
                </a:solidFill>
                <a:latin typeface="Arial Black" pitchFamily="34" charset="0"/>
                <a:sym typeface="Symbol" pitchFamily="18" charset="2"/>
              </a:rPr>
              <a:t></a:t>
            </a:r>
            <a:r>
              <a:rPr lang="en-US" dirty="0">
                <a:solidFill>
                  <a:prstClr val="black">
                    <a:lumMod val="95000"/>
                  </a:prstClr>
                </a:solidFill>
                <a:latin typeface="Arial Black" pitchFamily="34" charset="0"/>
              </a:rPr>
              <a:t> 126 mg/dl</a:t>
            </a:r>
          </a:p>
          <a:p>
            <a:pPr>
              <a:defRPr/>
            </a:pPr>
            <a:r>
              <a:rPr lang="en-US" dirty="0">
                <a:solidFill>
                  <a:prstClr val="black">
                    <a:lumMod val="95000"/>
                  </a:prstClr>
                </a:solidFill>
                <a:latin typeface="Arial Black" pitchFamily="34" charset="0"/>
              </a:rPr>
              <a:t>   or Random BG </a:t>
            </a:r>
            <a:r>
              <a:rPr lang="en-US" dirty="0">
                <a:solidFill>
                  <a:prstClr val="black">
                    <a:lumMod val="95000"/>
                  </a:prstClr>
                </a:solidFill>
                <a:latin typeface="Arial Black" pitchFamily="34" charset="0"/>
                <a:sym typeface="Symbol" pitchFamily="18" charset="2"/>
              </a:rPr>
              <a:t></a:t>
            </a:r>
            <a:r>
              <a:rPr lang="en-US" dirty="0">
                <a:solidFill>
                  <a:prstClr val="black">
                    <a:lumMod val="95000"/>
                  </a:prstClr>
                </a:solidFill>
                <a:latin typeface="Arial Black" pitchFamily="34" charset="0"/>
              </a:rPr>
              <a:t> 200 mg/dl X 2</a:t>
            </a:r>
          </a:p>
        </p:txBody>
      </p:sp>
      <p:sp>
        <p:nvSpPr>
          <p:cNvPr id="39951" name="Rectangle 16"/>
          <p:cNvSpPr>
            <a:spLocks noChangeArrowheads="1"/>
          </p:cNvSpPr>
          <p:nvPr/>
        </p:nvSpPr>
        <p:spPr bwMode="auto">
          <a:xfrm>
            <a:off x="533400" y="18288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2687522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lnSpcReduction="10000"/>
          </a:bodyPr>
          <a:lstStyle/>
          <a:p>
            <a:pPr>
              <a:buFont typeface="Arial" pitchFamily="34" charset="0"/>
              <a:buChar char="•"/>
              <a:defRPr/>
            </a:pPr>
            <a:r>
              <a:rPr lang="en-US" dirty="0" smtClean="0"/>
              <a:t>34% BMI 30 +,  34% BMI 25-29</a:t>
            </a:r>
          </a:p>
          <a:p>
            <a:pPr>
              <a:buFont typeface="Arial" pitchFamily="34" charset="0"/>
              <a:buChar char="•"/>
              <a:defRPr/>
            </a:pPr>
            <a:r>
              <a:rPr lang="en-US" dirty="0" smtClean="0"/>
              <a:t>We burn 100 </a:t>
            </a:r>
            <a:r>
              <a:rPr lang="en-US" dirty="0" err="1" smtClean="0"/>
              <a:t>cals</a:t>
            </a:r>
            <a:r>
              <a:rPr lang="en-US" dirty="0" smtClean="0"/>
              <a:t> less a day at work</a:t>
            </a:r>
          </a:p>
          <a:p>
            <a:pPr>
              <a:buFont typeface="Arial" pitchFamily="34" charset="0"/>
              <a:buChar char="•"/>
              <a:defRPr/>
            </a:pPr>
            <a:r>
              <a:rPr lang="en-US" dirty="0" smtClean="0"/>
              <a:t>1/3 of all </a:t>
            </a:r>
            <a:r>
              <a:rPr lang="en-US" dirty="0" err="1" smtClean="0"/>
              <a:t>overwt</a:t>
            </a:r>
            <a:r>
              <a:rPr lang="en-US" dirty="0" smtClean="0"/>
              <a:t> people don’t get diabetes</a:t>
            </a:r>
            <a:endParaRPr lang="en-US" dirty="0"/>
          </a:p>
        </p:txBody>
      </p:sp>
      <p:pic>
        <p:nvPicPr>
          <p:cNvPr id="13315"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0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type="chart" idx="4294967295"/>
            <p:extLst/>
          </p:nvPr>
        </p:nvGraphicFramePr>
        <p:xfrm>
          <a:off x="474058" y="1496717"/>
          <a:ext cx="7579330" cy="4572000"/>
        </p:xfrm>
        <a:graphic>
          <a:graphicData uri="http://schemas.openxmlformats.org/presentationml/2006/ole">
            <mc:AlternateContent xmlns:mc="http://schemas.openxmlformats.org/markup-compatibility/2006">
              <mc:Choice xmlns:v="urn:schemas-microsoft-com:vml" Requires="v">
                <p:oleObj spid="_x0000_s4813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474058" y="1496717"/>
                        <a:ext cx="7579330" cy="457200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1" name="Text Box 5"/>
          <p:cNvSpPr txBox="1">
            <a:spLocks noChangeArrowheads="1"/>
          </p:cNvSpPr>
          <p:nvPr/>
        </p:nvSpPr>
        <p:spPr bwMode="auto">
          <a:xfrm>
            <a:off x="428625" y="6035675"/>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a:solidFill>
                  <a:prstClr val="black"/>
                </a:solidFill>
                <a:latin typeface="Arial" pitchFamily="34" charset="0"/>
                <a:cs typeface="Times New Roman" pitchFamily="18" charset="0"/>
              </a:rPr>
              <a:t>*</a:t>
            </a:r>
            <a:r>
              <a:rPr lang="en-US" sz="1600" i="1">
                <a:solidFill>
                  <a:prstClr val="black"/>
                </a:solidFill>
                <a:latin typeface="Arial" pitchFamily="34" charset="0"/>
                <a:cs typeface="Times New Roman" pitchFamily="18" charset="0"/>
              </a:rPr>
              <a:t>P</a:t>
            </a:r>
            <a:r>
              <a:rPr lang="en-US" sz="1600">
                <a:solidFill>
                  <a:prstClr val="black"/>
                </a:solidFill>
                <a:latin typeface="Arial" pitchFamily="34" charset="0"/>
                <a:cs typeface="Times New Roman" pitchFamily="18" charset="0"/>
              </a:rPr>
              <a:t>&lt;.01 compared with normoglycemia and known diabetes</a:t>
            </a:r>
            <a:r>
              <a:rPr lang="en-US" sz="2400">
                <a:solidFill>
                  <a:prstClr val="black"/>
                </a:solidFill>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4" name="Text Box 8"/>
          <p:cNvSpPr txBox="1">
            <a:spLocks noChangeArrowheads="1"/>
          </p:cNvSpPr>
          <p:nvPr/>
        </p:nvSpPr>
        <p:spPr bwMode="auto">
          <a:xfrm>
            <a:off x="431800" y="6540500"/>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a:solidFill>
                  <a:prstClr val="black"/>
                </a:solidFill>
                <a:latin typeface="Arial" pitchFamily="34" charset="0"/>
                <a:cs typeface="Times New Roman" pitchFamily="18" charset="0"/>
              </a:rPr>
              <a:t>Umpierrez GE et al. </a:t>
            </a:r>
            <a:r>
              <a:rPr lang="en-US" sz="1400" i="1">
                <a:solidFill>
                  <a:prstClr val="black"/>
                </a:solidFill>
                <a:latin typeface="Arial" pitchFamily="34" charset="0"/>
                <a:cs typeface="Times New Roman" pitchFamily="18" charset="0"/>
              </a:rPr>
              <a:t>J Clin Endocrinol Metab</a:t>
            </a:r>
            <a:r>
              <a:rPr lang="en-US" sz="1400">
                <a:solidFill>
                  <a:prstClr val="black"/>
                </a:solidFill>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solidFill>
                  <a:prstClr val="black"/>
                </a:solidFill>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solidFill>
                  <a:prstClr val="black"/>
                </a:solidFill>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260581948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2732" y="1793736"/>
            <a:ext cx="6923468" cy="4770537"/>
          </a:xfrm>
          <a:prstGeom prst="rect">
            <a:avLst/>
          </a:prstGeom>
        </p:spPr>
        <p:txBody>
          <a:bodyPr wrap="square">
            <a:spAutoFit/>
          </a:bodyPr>
          <a:lstStyle/>
          <a:p>
            <a:pPr eaLnBrk="1" hangingPunct="1">
              <a:buFont typeface="Wingdings" pitchFamily="2" charset="2"/>
              <a:buNone/>
            </a:pPr>
            <a:r>
              <a:rPr lang="en-US" sz="2800" dirty="0">
                <a:solidFill>
                  <a:prstClr val="black"/>
                </a:solidFill>
              </a:rPr>
              <a:t>Critically Ill </a:t>
            </a:r>
            <a:r>
              <a:rPr lang="en-US" sz="2800" dirty="0" err="1">
                <a:solidFill>
                  <a:prstClr val="black"/>
                </a:solidFill>
              </a:rPr>
              <a:t>pts</a:t>
            </a:r>
            <a:endParaRPr lang="en-US" sz="2800" dirty="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&gt; 180- Start </a:t>
            </a:r>
            <a:r>
              <a:rPr lang="en-US" sz="2800" dirty="0">
                <a:solidFill>
                  <a:prstClr val="black"/>
                </a:solidFill>
              </a:rPr>
              <a:t>insulin </a:t>
            </a:r>
            <a:endParaRPr lang="en-US" sz="2800" dirty="0" smtClean="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goal 140-180</a:t>
            </a:r>
          </a:p>
          <a:p>
            <a:pPr eaLnBrk="1" hangingPunct="1">
              <a:buFont typeface="Wingdings" pitchFamily="2" charset="2"/>
              <a:buNone/>
            </a:pPr>
            <a:endParaRPr lang="en-US" sz="2800" dirty="0">
              <a:solidFill>
                <a:prstClr val="black"/>
              </a:solidFill>
            </a:endParaRPr>
          </a:p>
          <a:p>
            <a:pPr eaLnBrk="1" hangingPunct="1">
              <a:buFont typeface="Wingdings" pitchFamily="2" charset="2"/>
              <a:buNone/>
            </a:pPr>
            <a:r>
              <a:rPr lang="en-US" sz="2800" dirty="0" smtClean="0">
                <a:solidFill>
                  <a:prstClr val="black"/>
                </a:solidFill>
              </a:rPr>
              <a:t>Non Critically Ill patients BG Goals</a:t>
            </a:r>
          </a:p>
          <a:p>
            <a:pPr lvl="1" eaLnBrk="1" hangingPunct="1">
              <a:buFont typeface="Arial" pitchFamily="34" charset="0"/>
              <a:buChar char="•"/>
            </a:pPr>
            <a:r>
              <a:rPr lang="en-US" sz="2800" dirty="0" smtClean="0">
                <a:solidFill>
                  <a:prstClr val="black"/>
                </a:solidFill>
              </a:rPr>
              <a:t> </a:t>
            </a:r>
            <a:r>
              <a:rPr lang="en-US" sz="2800" dirty="0" err="1" smtClean="0">
                <a:solidFill>
                  <a:prstClr val="black"/>
                </a:solidFill>
              </a:rPr>
              <a:t>Premeal</a:t>
            </a:r>
            <a:r>
              <a:rPr lang="en-US" sz="2800" dirty="0" smtClean="0">
                <a:solidFill>
                  <a:prstClr val="black"/>
                </a:solidFill>
              </a:rPr>
              <a:t> </a:t>
            </a:r>
            <a:r>
              <a:rPr lang="en-US" sz="2800" dirty="0">
                <a:solidFill>
                  <a:prstClr val="black"/>
                </a:solidFill>
              </a:rPr>
              <a:t>&lt;</a:t>
            </a:r>
            <a:r>
              <a:rPr lang="en-US" sz="2800" dirty="0" smtClean="0">
                <a:solidFill>
                  <a:prstClr val="black"/>
                </a:solidFill>
              </a:rPr>
              <a:t>140</a:t>
            </a:r>
          </a:p>
          <a:p>
            <a:pPr lvl="1" eaLnBrk="1" hangingPunct="1">
              <a:buFont typeface="Arial" pitchFamily="34" charset="0"/>
              <a:buChar char="•"/>
            </a:pPr>
            <a:r>
              <a:rPr lang="en-US" sz="2800" dirty="0" smtClean="0">
                <a:solidFill>
                  <a:prstClr val="black"/>
                </a:solidFill>
              </a:rPr>
              <a:t> Post meal &lt;180</a:t>
            </a:r>
          </a:p>
          <a:p>
            <a:pPr lvl="2" eaLnBrk="1" hangingPunct="1"/>
            <a:endParaRPr lang="en-US" sz="2000" dirty="0">
              <a:solidFill>
                <a:prstClr val="black"/>
              </a:solidFill>
            </a:endParaRPr>
          </a:p>
          <a:p>
            <a:pPr eaLnBrk="1" hangingPunct="1">
              <a:buFont typeface="Arial" pitchFamily="34" charset="0"/>
              <a:buChar char="•"/>
            </a:pPr>
            <a:r>
              <a:rPr lang="en-US" sz="2800" dirty="0">
                <a:solidFill>
                  <a:prstClr val="black"/>
                </a:solidFill>
              </a:rPr>
              <a:t>Insulin therapy preferred treatment</a:t>
            </a:r>
          </a:p>
          <a:p>
            <a:pPr algn="r" eaLnBrk="1" hangingPunct="1">
              <a:buFont typeface="Arial" pitchFamily="34" charset="0"/>
              <a:buChar char="•"/>
            </a:pPr>
            <a:endParaRPr lang="en-US" sz="2000" dirty="0" smtClean="0">
              <a:solidFill>
                <a:prstClr val="black"/>
              </a:solidFill>
            </a:endParaRPr>
          </a:p>
          <a:p>
            <a:pPr algn="r" eaLnBrk="1" hangingPunct="1"/>
            <a:r>
              <a:rPr lang="en-US" sz="2000" dirty="0">
                <a:solidFill>
                  <a:prstClr val="black"/>
                </a:solidFill>
              </a:rPr>
              <a:t>C</a:t>
            </a:r>
            <a:r>
              <a:rPr lang="en-US" sz="2000" dirty="0" smtClean="0">
                <a:solidFill>
                  <a:prstClr val="black"/>
                </a:solidFill>
              </a:rPr>
              <a:t>onsensus</a:t>
            </a:r>
            <a:r>
              <a:rPr lang="en-US" sz="2000" dirty="0">
                <a:solidFill>
                  <a:prstClr val="black"/>
                </a:solidFill>
              </a:rPr>
              <a:t>: </a:t>
            </a:r>
            <a:r>
              <a:rPr lang="en-US" sz="2000" dirty="0" err="1">
                <a:solidFill>
                  <a:prstClr val="black"/>
                </a:solidFill>
              </a:rPr>
              <a:t>Inpt</a:t>
            </a:r>
            <a:r>
              <a:rPr lang="en-US" sz="2000" dirty="0">
                <a:solidFill>
                  <a:prstClr val="black"/>
                </a:solidFill>
              </a:rPr>
              <a:t> Hyperglycemia, </a:t>
            </a:r>
            <a:r>
              <a:rPr lang="en-US" sz="2000" dirty="0" err="1">
                <a:solidFill>
                  <a:prstClr val="black"/>
                </a:solidFill>
              </a:rPr>
              <a:t>Endocr</a:t>
            </a:r>
            <a:r>
              <a:rPr lang="en-US" sz="2000" dirty="0">
                <a:solidFill>
                  <a:prstClr val="black"/>
                </a:solidFill>
              </a:rPr>
              <a:t> </a:t>
            </a:r>
            <a:r>
              <a:rPr lang="en-US" sz="2000" dirty="0" err="1">
                <a:solidFill>
                  <a:prstClr val="black"/>
                </a:solidFill>
              </a:rPr>
              <a:t>Pract</a:t>
            </a:r>
            <a:r>
              <a:rPr lang="en-US" sz="2000" dirty="0">
                <a:solidFill>
                  <a:prstClr val="black"/>
                </a:solidFill>
              </a:rPr>
              <a:t>. 2009;15 (No.4)</a:t>
            </a:r>
          </a:p>
        </p:txBody>
      </p:sp>
    </p:spTree>
    <p:extLst>
      <p:ext uri="{BB962C8B-B14F-4D97-AF65-F5344CB8AC3E}">
        <p14:creationId xmlns:p14="http://schemas.microsoft.com/office/powerpoint/2010/main" val="35850720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446087" y="990600"/>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r>
              <a:rPr lang="en-US" dirty="0" smtClean="0">
                <a:solidFill>
                  <a:schemeClr val="accent2">
                    <a:lumMod val="50000"/>
                  </a:schemeClr>
                </a:solidFill>
              </a:rPr>
              <a:t>Non-ICU</a:t>
            </a:r>
          </a:p>
          <a:p>
            <a:pPr lvl="1" eaLnBrk="1" hangingPunct="1">
              <a:buClr>
                <a:srgbClr val="FF3300"/>
              </a:buClr>
              <a:buFont typeface="Wingdings" pitchFamily="2" charset="2"/>
              <a:buNone/>
              <a:defRPr/>
            </a:pPr>
            <a:endParaRPr lang="en-US" sz="800" dirty="0" smtClean="0"/>
          </a:p>
          <a:p>
            <a:pPr lvl="1" eaLnBrk="1" hangingPunct="1">
              <a:buClr>
                <a:srgbClr val="FF3300"/>
              </a:buClr>
              <a:defRPr/>
            </a:pPr>
            <a:r>
              <a:rPr lang="en-US" dirty="0" smtClean="0"/>
              <a:t>Basal/bolus therapy (MDI)</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chemeClr val="accent2">
                    <a:lumMod val="50000"/>
                  </a:schemeClr>
                </a:solidFill>
              </a:rPr>
              <a:t>ICU and Critical Care</a:t>
            </a:r>
            <a:endParaRPr lang="en-US" dirty="0">
              <a:solidFill>
                <a:schemeClr val="accent2">
                  <a:lumMod val="50000"/>
                </a:schemeClr>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95400"/>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14686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20040"/>
            <a:ext cx="7239000" cy="670560"/>
          </a:xfrm>
        </p:spPr>
        <p:txBody>
          <a:bodyPr/>
          <a:lstStyle/>
          <a:p>
            <a:pPr eaLnBrk="1" hangingPunct="1">
              <a:defRPr/>
            </a:pPr>
            <a:r>
              <a:rPr lang="en-US" dirty="0" smtClean="0"/>
              <a:t>Life Study – Mrs. Jones</a:t>
            </a:r>
          </a:p>
        </p:txBody>
      </p:sp>
      <p:sp>
        <p:nvSpPr>
          <p:cNvPr id="1701891" name="Rectangle 3"/>
          <p:cNvSpPr>
            <a:spLocks noGrp="1" noChangeArrowheads="1"/>
          </p:cNvSpPr>
          <p:nvPr>
            <p:ph type="body" idx="1"/>
          </p:nvPr>
        </p:nvSpPr>
        <p:spPr>
          <a:xfrm>
            <a:off x="3143250" y="1143000"/>
            <a:ext cx="4857750" cy="2895600"/>
          </a:xfrm>
        </p:spPr>
        <p:txBody>
          <a:bodyPr>
            <a:noAutofit/>
          </a:bodyPr>
          <a:lstStyle/>
          <a:p>
            <a:pPr eaLnBrk="1" hangingPunct="1">
              <a:lnSpc>
                <a:spcPct val="80000"/>
              </a:lnSpc>
              <a:buFont typeface="Wingdings" pitchFamily="2" charset="2"/>
              <a:buNone/>
              <a:defRPr/>
            </a:pPr>
            <a:r>
              <a:rPr lang="en-US" sz="3200" dirty="0" smtClean="0"/>
              <a:t>Mrs. Jones is </a:t>
            </a:r>
            <a:r>
              <a:rPr lang="en-US" sz="3200" dirty="0" smtClean="0"/>
              <a:t>82</a:t>
            </a:r>
            <a:r>
              <a:rPr lang="en-US" sz="3200" dirty="0" smtClean="0"/>
              <a:t> </a:t>
            </a:r>
            <a:r>
              <a:rPr lang="en-US" sz="3200" dirty="0" smtClean="0"/>
              <a:t>years old, </a:t>
            </a:r>
            <a:r>
              <a:rPr lang="en-US" sz="3200" dirty="0" smtClean="0"/>
              <a:t>frail</a:t>
            </a:r>
            <a:r>
              <a:rPr lang="en-US" sz="3200" dirty="0" smtClean="0"/>
              <a:t> &amp; complains </a:t>
            </a:r>
            <a:r>
              <a:rPr lang="en-US" sz="3200" dirty="0" smtClean="0"/>
              <a:t>of feeling tired </a:t>
            </a:r>
            <a:r>
              <a:rPr lang="en-US" sz="3200" dirty="0" smtClean="0"/>
              <a:t>&amp; </a:t>
            </a:r>
            <a:r>
              <a:rPr lang="en-US" sz="3200" dirty="0" smtClean="0"/>
              <a:t>urinating </a:t>
            </a:r>
            <a:r>
              <a:rPr lang="en-US" sz="3200" dirty="0" smtClean="0"/>
              <a:t>several times a night.  </a:t>
            </a:r>
            <a:endParaRPr lang="en-US" sz="3200" dirty="0" smtClean="0"/>
          </a:p>
          <a:p>
            <a:pPr eaLnBrk="1" hangingPunct="1">
              <a:lnSpc>
                <a:spcPct val="80000"/>
              </a:lnSpc>
              <a:buFont typeface="Wingdings" pitchFamily="2" charset="2"/>
              <a:buNone/>
              <a:defRPr/>
            </a:pPr>
            <a:r>
              <a:rPr lang="en-US" sz="3200" dirty="0"/>
              <a:t>A</a:t>
            </a:r>
            <a:r>
              <a:rPr lang="en-US" sz="3200" dirty="0" smtClean="0"/>
              <a:t>dmitted </a:t>
            </a:r>
            <a:r>
              <a:rPr lang="en-US" sz="3200" dirty="0" smtClean="0"/>
              <a:t>with </a:t>
            </a:r>
            <a:r>
              <a:rPr lang="en-US" sz="3200" dirty="0" smtClean="0"/>
              <a:t>cellulitis on her left foot.</a:t>
            </a:r>
            <a:r>
              <a:rPr lang="en-US" sz="3200" dirty="0" smtClean="0"/>
              <a:t> </a:t>
            </a:r>
            <a:endParaRPr lang="en-US" sz="3200" dirty="0"/>
          </a:p>
          <a:p>
            <a:pPr eaLnBrk="1" hangingPunct="1">
              <a:lnSpc>
                <a:spcPct val="80000"/>
              </a:lnSpc>
              <a:buFont typeface="Wingdings" pitchFamily="2" charset="2"/>
              <a:buNone/>
              <a:defRPr/>
            </a:pPr>
            <a:r>
              <a:rPr lang="en-US" sz="3200" dirty="0" smtClean="0"/>
              <a:t>WBC </a:t>
            </a:r>
            <a:r>
              <a:rPr lang="en-US" sz="3200" dirty="0" smtClean="0"/>
              <a:t>is 12.3, </a:t>
            </a:r>
            <a:r>
              <a:rPr lang="en-US" sz="3200" dirty="0" smtClean="0"/>
              <a:t>BG</a:t>
            </a:r>
            <a:r>
              <a:rPr lang="en-US" sz="3200" dirty="0" smtClean="0"/>
              <a:t> </a:t>
            </a:r>
            <a:r>
              <a:rPr lang="en-US" sz="3200" dirty="0" smtClean="0"/>
              <a:t>237.  </a:t>
            </a:r>
            <a:endParaRPr lang="en-US" sz="3200" dirty="0" smtClean="0"/>
          </a:p>
          <a:p>
            <a:pPr eaLnBrk="1" hangingPunct="1">
              <a:lnSpc>
                <a:spcPct val="80000"/>
              </a:lnSpc>
              <a:buFont typeface="Wingdings" pitchFamily="2" charset="2"/>
              <a:buNone/>
              <a:defRPr/>
            </a:pPr>
            <a:r>
              <a:rPr lang="en-US" sz="3200" dirty="0" smtClean="0"/>
              <a:t>She </a:t>
            </a:r>
            <a:r>
              <a:rPr lang="en-US" sz="3200" dirty="0" smtClean="0"/>
              <a:t>is hypertensive with a history of gestational diabetes. No ketones in urine.</a:t>
            </a:r>
          </a:p>
        </p:txBody>
      </p:sp>
      <p:pic>
        <p:nvPicPr>
          <p:cNvPr id="5"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33007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3581400" y="16764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r>
              <a:rPr lang="en-US" sz="3600" dirty="0" smtClean="0"/>
              <a:t>?</a:t>
            </a:r>
          </a:p>
          <a:p>
            <a:pPr eaLnBrk="1" hangingPunct="1">
              <a:lnSpc>
                <a:spcPct val="80000"/>
              </a:lnSpc>
              <a:defRPr/>
            </a:pPr>
            <a:r>
              <a:rPr lang="en-US" sz="3600" dirty="0"/>
              <a:t> </a:t>
            </a:r>
            <a:r>
              <a:rPr lang="en-US" sz="3600" dirty="0" smtClean="0"/>
              <a:t>What else are you going to take a look at?</a:t>
            </a:r>
            <a:endParaRPr lang="en-US" sz="3600" dirty="0" smtClean="0"/>
          </a:p>
          <a:p>
            <a:pPr marL="0" indent="0" eaLnBrk="1" hangingPunct="1">
              <a:lnSpc>
                <a:spcPct val="80000"/>
              </a:lnSpc>
              <a:buFont typeface="Wingdings" pitchFamily="2" charset="2"/>
              <a:buNone/>
              <a:defRPr/>
            </a:pPr>
            <a:endParaRPr lang="en-US" sz="2800"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133600"/>
            <a:ext cx="2171700" cy="2895600"/>
          </a:xfrm>
          <a:prstGeom prst="rect">
            <a:avLst/>
          </a:prstGeom>
        </p:spPr>
      </p:pic>
    </p:spTree>
    <p:custDataLst>
      <p:tags r:id="rId1"/>
    </p:custDataLst>
    <p:extLst>
      <p:ext uri="{BB962C8B-B14F-4D97-AF65-F5344CB8AC3E}">
        <p14:creationId xmlns:p14="http://schemas.microsoft.com/office/powerpoint/2010/main" val="30003162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type="body" idx="1"/>
          </p:nvPr>
        </p:nvSpPr>
        <p:spPr/>
        <p:txBody>
          <a:bodyPr/>
          <a:lstStyle/>
          <a:p>
            <a:pPr eaLnBrk="1" hangingPunct="1">
              <a:buFont typeface="Wingdings" pitchFamily="2" charset="2"/>
              <a:buNone/>
              <a:defRPr/>
            </a:pPr>
            <a:r>
              <a:rPr lang="en-US" sz="8800" smtClean="0"/>
              <a:t>Lift the sheets and look at the Feets!</a:t>
            </a:r>
          </a:p>
        </p:txBody>
      </p:sp>
    </p:spTree>
    <p:extLst>
      <p:ext uri="{BB962C8B-B14F-4D97-AF65-F5344CB8AC3E}">
        <p14:creationId xmlns:p14="http://schemas.microsoft.com/office/powerpoint/2010/main" val="34518571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type="body" sz="half" idx="1"/>
          </p:nvPr>
        </p:nvSpPr>
        <p:spPr>
          <a:xfrm>
            <a:off x="381000" y="4495800"/>
            <a:ext cx="7543800" cy="1244600"/>
          </a:xfrm>
        </p:spPr>
        <p:txBody>
          <a:bodyPr>
            <a:normAutofit fontScale="92500"/>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04800" y="1847850"/>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2954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3657600" y="3708231"/>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400800" y="379095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854679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99608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47108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sz="quarter"/>
          </p:nvPr>
        </p:nvSpPr>
        <p:spPr/>
        <p:txBody>
          <a:bodyPr/>
          <a:lstStyle/>
          <a:p>
            <a:pPr eaLnBrk="1" hangingPunct="1"/>
            <a:r>
              <a:rPr lang="en-US" smtClean="0"/>
              <a:t>No Bathroom Surgery</a:t>
            </a:r>
          </a:p>
        </p:txBody>
      </p:sp>
      <p:pic>
        <p:nvPicPr>
          <p:cNvPr id="203779" name="Picture 3" descr="5th toe corn">
            <a:hlinkClick r:id="rId4"/>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874713" y="1833563"/>
            <a:ext cx="3197225" cy="1701800"/>
          </a:xfrm>
        </p:spPr>
      </p:pic>
      <p:pic>
        <p:nvPicPr>
          <p:cNvPr id="203780" name="Picture 4" descr="Click to learn more about Corn Removers">
            <a:hlinkClick r:id="rId6"/>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477000" y="1524000"/>
            <a:ext cx="1697038" cy="2667000"/>
          </a:xfrm>
        </p:spPr>
      </p:pic>
      <p:pic>
        <p:nvPicPr>
          <p:cNvPr id="203781" name="Picture 5" descr="MCj02328560000[1]"/>
          <p:cNvPicPr>
            <a:picLocks noGrp="1" noChangeAspect="1" noChangeArrowheads="1"/>
          </p:cNvPicPr>
          <p:nvPr>
            <p:ph sz="quarter" idx="3"/>
          </p:nvPr>
        </p:nvPicPr>
        <p:blipFill>
          <a:blip r:embed="rId8" cstate="print">
            <a:extLst>
              <a:ext uri="{28A0092B-C50C-407E-A947-70E740481C1C}">
                <a14:useLocalDpi xmlns:a14="http://schemas.microsoft.com/office/drawing/2010/main" val="0"/>
              </a:ext>
            </a:extLst>
          </a:blip>
          <a:srcRect/>
          <a:stretch>
            <a:fillRect/>
          </a:stretch>
        </p:blipFill>
        <p:spPr>
          <a:xfrm rot="8129721">
            <a:off x="1662113" y="3919538"/>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
            <a:videoFile r:link="rId1"/>
          </p:nvPr>
        </p:nvPicPr>
        <p:blipFill>
          <a:blip r:embed="rId9">
            <a:extLst>
              <a:ext uri="{28A0092B-C50C-407E-A947-70E740481C1C}">
                <a14:useLocalDpi xmlns:a14="http://schemas.microsoft.com/office/drawing/2010/main" val="0"/>
              </a:ext>
            </a:extLst>
          </a:blip>
          <a:srcRect/>
          <a:stretch>
            <a:fillRect/>
          </a:stretch>
        </p:blipFill>
        <p:spPr>
          <a:xfrm>
            <a:off x="6169025" y="4684713"/>
            <a:ext cx="2154238" cy="1411287"/>
          </a:xfrm>
        </p:spPr>
      </p:pic>
      <p:pic>
        <p:nvPicPr>
          <p:cNvPr id="203783" name="Picture 7" descr="MCj0351184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9600" y="28956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85800" y="1295400"/>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685800" y="1143000"/>
            <a:ext cx="7239000" cy="525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19487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xml><?xml version="1.0" encoding="utf-8"?>
<p:tagLst xmlns:a="http://schemas.openxmlformats.org/drawingml/2006/main" xmlns:r="http://schemas.openxmlformats.org/officeDocument/2006/relationships" xmlns:p="http://schemas.openxmlformats.org/presentationml/2006/main">
  <p:tag name="AUDIO_ID" val="922"/>
  <p:tag name="ELAPSEDTIME" val="128.4"/>
  <p:tag name="ANNOTATION_TYPE_1" val="0"/>
  <p:tag name="ANNOTATION_START_1" val="7.0"/>
  <p:tag name="ANNOTATION_END_1" val="38.8"/>
  <p:tag name="ANNOTATION_TOP_1" val="112.3"/>
  <p:tag name="ANNOTATION_LEFT_1" val="28.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8"/>
  <p:tag name="ANNOTATION_END_2" val="42.5"/>
  <p:tag name="ANNOTATION_TOP_2" val="293.7"/>
  <p:tag name="ANNOTATION_LEFT_2" val="59.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5"/>
  <p:tag name="ANNOTATION_END_3" val="43.8"/>
  <p:tag name="ANNOTATION_TOP_3" val="111.5"/>
  <p:tag name="ANNOTATION_LEFT_3" val="18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3.8"/>
  <p:tag name="ANNOTATION_END_4" val="47.2"/>
  <p:tag name="ANNOTATION_TOP_4" val="113.8"/>
  <p:tag name="ANNOTATION_LEFT_4" val="400.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2"/>
  <p:tag name="ANNOTATION_END_5" val="48.3"/>
  <p:tag name="ANNOTATION_TOP_5" val="214.1"/>
  <p:tag name="ANNOTATION_LEFT_5" val="353.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8.3"/>
  <p:tag name="ANNOTATION_END_6" val="52.5"/>
  <p:tag name="ANNOTATION_TOP_6" val="240.2"/>
  <p:tag name="ANNOTATION_LEFT_6" val="240.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2.5"/>
  <p:tag name="ANNOTATION_END_7" val="57.3"/>
  <p:tag name="ANNOTATION_TOP_7" val="144.2"/>
  <p:tag name="ANNOTATION_LEFT_7" val="47.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7.3"/>
  <p:tag name="ANNOTATION_END_8" val="62.3"/>
  <p:tag name="ANNOTATION_TOP_8" val="186.6"/>
  <p:tag name="ANNOTATION_LEFT_8" val="11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2.3"/>
  <p:tag name="ANNOTATION_END_9" val="72.5"/>
  <p:tag name="ANNOTATION_TOP_9" val="216.4"/>
  <p:tag name="ANNOTATION_LEFT_9" val="105.1"/>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2.5"/>
  <p:tag name="ANNOTATION_TOP_10" val="261.0"/>
  <p:tag name="ANNOTATION_LEFT_10" val="52.2"/>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GUID" val="a2ef716f-1794-4210-aedc-b8752cffa5ec"/>
  <p:tag name="ARTICULATE_SLIDE_NAV" val="20"/>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7.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25.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Lst>
</file>

<file path=ppt/tags/tag26.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Lst>
</file>

<file path=ppt/tags/tag29.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Lst>
</file>

<file path=ppt/tags/tag3.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Lst>
</file>

<file path=ppt/tags/tag3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1.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Lst>
</file>

<file path=ppt/tags/tag32.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37.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Lst>
</file>

<file path=ppt/tags/tag38.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Lst>
</file>

<file path=ppt/tags/tag40.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41.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Lst>
</file>

<file path=ppt/tags/tag4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50.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Lst>
</file>

<file path=ppt/tags/tag51.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Lst>
</file>

<file path=ppt/tags/tag52.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5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7.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Lst>
</file>

<file path=ppt/tags/tag58.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Lst>
</file>

<file path=ppt/tags/tag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Lst>
</file>

<file path=ppt/tags/tag60.xml><?xml version="1.0" encoding="utf-8"?>
<p:tagLst xmlns:a="http://schemas.openxmlformats.org/drawingml/2006/main" xmlns:r="http://schemas.openxmlformats.org/officeDocument/2006/relationships" xmlns:p="http://schemas.openxmlformats.org/presentationml/2006/main">
  <p:tag name="AUDIO_ID" val="1102"/>
  <p:tag name="TIMELINE" val="25.1/29.7/37.8"/>
  <p:tag name="ELAPSEDTIME" val="41.9"/>
  <p:tag name="ANNOTATION_COUNT" val="0"/>
  <p:tag name="ARTICULATE_SLIDE_GUID" val="a7328c98-7455-42e9-aef5-bdb8700ccb35"/>
  <p:tag name="ARTICULATE_SLIDE_NAV" val="24"/>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z9DNwWhO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3.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Lst>
</file>

<file path=ppt/tags/tag64.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Lst>
</file>

<file path=ppt/tags/tag65.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67.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7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7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73.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Lst>
</file>

<file path=ppt/tags/tag74.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Lst>
</file>

<file path=ppt/tags/tag75.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Lst>
</file>

<file path=ppt/tags/tag76.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f12cb022-8b58-4c99-9e77-e7f356583826"/>
  <p:tag name="AUDIO_ID" val="1145"/>
  <p:tag name="TIMELINE" val="7.5/13.1/20.2"/>
  <p:tag name="ELAPSEDTIME" val="36.5"/>
  <p:tag name="ANNOTATION_COUNT" val="0"/>
  <p:tag name="ARTICULATE_SLIDE_NAV" val="44"/>
</p:tagLst>
</file>

<file path=ppt/tags/tag7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Lst>
</file>

<file path=ppt/tags/tag8.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ags/tag8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3.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8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5.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86.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9.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14110</TotalTime>
  <Pages>98</Pages>
  <Words>11251</Words>
  <Application>Microsoft Office PowerPoint</Application>
  <PresentationFormat>Letter Paper (8.5x11 in)</PresentationFormat>
  <Paragraphs>2084</Paragraphs>
  <Slides>223</Slides>
  <Notes>151</Notes>
  <HiddenSlides>0</HiddenSlides>
  <MMClips>5</MMClips>
  <ScaleCrop>false</ScaleCrop>
  <HeadingPairs>
    <vt:vector size="8" baseType="variant">
      <vt:variant>
        <vt:lpstr>Fonts Used</vt:lpstr>
      </vt:variant>
      <vt:variant>
        <vt:i4>22</vt:i4>
      </vt:variant>
      <vt:variant>
        <vt:lpstr>Theme</vt:lpstr>
      </vt:variant>
      <vt:variant>
        <vt:i4>2</vt:i4>
      </vt:variant>
      <vt:variant>
        <vt:lpstr>Embedded OLE Servers</vt:lpstr>
      </vt:variant>
      <vt:variant>
        <vt:i4>4</vt:i4>
      </vt:variant>
      <vt:variant>
        <vt:lpstr>Slide Titles</vt:lpstr>
      </vt:variant>
      <vt:variant>
        <vt:i4>223</vt:i4>
      </vt:variant>
    </vt:vector>
  </HeadingPairs>
  <TitlesOfParts>
    <vt:vector size="251" baseType="lpstr">
      <vt:lpstr>ＭＳ Ｐゴシック</vt:lpstr>
      <vt:lpstr>SimSun</vt:lpstr>
      <vt:lpstr>Antique Olive</vt:lpstr>
      <vt:lpstr>Arial</vt:lpstr>
      <vt:lpstr>Arial Black</vt:lpstr>
      <vt:lpstr>Arial Narrow</vt:lpstr>
      <vt:lpstr>Articulate Extrabold</vt:lpstr>
      <vt:lpstr>Book Antiqua</vt:lpstr>
      <vt:lpstr>Calibri</vt:lpstr>
      <vt:lpstr>Cambria</vt:lpstr>
      <vt:lpstr>Courier New</vt:lpstr>
      <vt:lpstr>DIN1451W01-Mittelschrif</vt:lpstr>
      <vt:lpstr>Garamond</vt:lpstr>
      <vt:lpstr>Helvetica</vt:lpstr>
      <vt:lpstr>Monotype Sorts</vt:lpstr>
      <vt:lpstr>Symbol</vt:lpstr>
      <vt:lpstr>Tahoma</vt:lpstr>
      <vt:lpstr>Tempus Sans ITC</vt:lpstr>
      <vt:lpstr>Times</vt:lpstr>
      <vt:lpstr>Times New Roman</vt:lpstr>
      <vt:lpstr>Wingdings</vt:lpstr>
      <vt:lpstr>Wingdings 2</vt:lpstr>
      <vt:lpstr>Office Theme</vt:lpstr>
      <vt:lpstr>Opulent</vt:lpstr>
      <vt:lpstr>Clip</vt:lpstr>
      <vt:lpstr>Photo Editor Photo</vt:lpstr>
      <vt:lpstr>Document</vt:lpstr>
      <vt:lpstr>Chart</vt:lpstr>
      <vt:lpstr>Diabetes in 21st Century</vt:lpstr>
      <vt:lpstr>Diabetes in the 21st Century:  A Clinical and Educational Update</vt:lpstr>
      <vt:lpstr>CDC Announces</vt:lpstr>
      <vt:lpstr>My Boys Jax &amp; Rob   By the time they are 50,  35% will have diabetes </vt:lpstr>
      <vt:lpstr>Diabetes in America 2014</vt:lpstr>
      <vt:lpstr>Global Epidemic</vt:lpstr>
      <vt:lpstr>World diabetes day-  November 14 </vt:lpstr>
      <vt:lpstr>Age-adjusted Diabetes Prevalence  20 yrs or older, by race/ethnicity— U.S. 2008</vt:lpstr>
      <vt:lpstr>PowerPoint Presentation</vt:lpstr>
      <vt:lpstr>Thoughts on Diabetes, Weight, Social Change</vt:lpstr>
      <vt:lpstr>Why Should Zip Code Determine Life Expectancy?</vt:lpstr>
      <vt:lpstr>PowerPoint Presentation</vt:lpstr>
      <vt:lpstr>New and Early Research on Gut Bacteria</vt:lpstr>
      <vt:lpstr>Free Live Webinars and Live Seminars at DiabetesEd.net</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Bariatric Surgery</vt:lpstr>
      <vt:lpstr>Signs of Diabetes</vt:lpstr>
      <vt:lpstr>Natural History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PowerPoint Presentation</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PowerPoint Presentation</vt:lpstr>
      <vt:lpstr>Ominous Octet</vt:lpstr>
      <vt:lpstr>Comparison of  Type 1,Type 2, LADA</vt:lpstr>
      <vt:lpstr>Diabetes is also associated with </vt:lpstr>
      <vt:lpstr>Other Causes of Hyperglycemia</vt:lpstr>
      <vt:lpstr>Flash Mob – World Diabetes Day to Beat It</vt:lpstr>
      <vt:lpstr>Life Study – Mrs. Jones</vt:lpstr>
      <vt:lpstr>What Do You Say? Mrs. Jones asks you</vt:lpstr>
      <vt:lpstr>Unconditional Positive regard</vt:lpstr>
      <vt:lpstr>I don’t want to!</vt:lpstr>
      <vt:lpstr>How will it help me?</vt:lpstr>
      <vt:lpstr>How Often Should I Check?</vt:lpstr>
      <vt:lpstr>PowerPoint Presentation</vt:lpstr>
      <vt:lpstr>Diabetes Bingo “DiaBingo” Shout out Right Answer</vt:lpstr>
      <vt:lpstr>DiaBingo</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Diabetes Prevention Program (DPP) August 2001 </vt:lpstr>
      <vt:lpstr>Diabetes Prevention Program Results </vt:lpstr>
      <vt:lpstr>PowerPoint Presentation</vt:lpstr>
      <vt:lpstr>Goals of Care</vt:lpstr>
      <vt:lpstr>ABC’s of Diabetes</vt:lpstr>
      <vt:lpstr>Glucose and BP Control Matter</vt:lpstr>
      <vt:lpstr>A1c and Estimated Avg Glucose (eAG) 2008  </vt:lpstr>
      <vt:lpstr>PowerPoint Presentation</vt:lpstr>
      <vt:lpstr>ABCs of Diabetes –  </vt:lpstr>
      <vt:lpstr>“Legacy Effect”</vt:lpstr>
      <vt:lpstr>Vaccinations- Immunizations</vt:lpstr>
      <vt:lpstr>Diabetes Bingo “DiaBingo” Shout out Right Answer</vt:lpstr>
      <vt:lpstr>DiaBingo- G</vt:lpstr>
      <vt:lpstr>Mr. Jones -  What are Your Recommendations?</vt:lpstr>
      <vt:lpstr>Diabetes Care Guidelines- ADA</vt:lpstr>
      <vt:lpstr>Glucose Management and Hospitalized Patients  </vt:lpstr>
      <vt:lpstr>Hospitals and Hyperglycemia What’s the Big Deal? </vt:lpstr>
      <vt:lpstr>Stress response and hyperglycemia</vt:lpstr>
      <vt:lpstr>In Patient Strategies – Start Early, Focus on Survival Skills </vt:lpstr>
      <vt:lpstr>BG Above Normal = Trouble</vt:lpstr>
      <vt:lpstr>Diabetes Detectives Needed</vt:lpstr>
      <vt:lpstr>Hyperglycemia*: A Common Comorbidity in Medical-Surgical Patients in a Community Hospital</vt:lpstr>
      <vt:lpstr>Effect of Hyperglycemia  on Hospital Mortality</vt:lpstr>
      <vt:lpstr>WHAT SHOULD WE AIM FOR?</vt:lpstr>
      <vt:lpstr>Management of Hyperglycemia and Diabetes  </vt:lpstr>
      <vt:lpstr>Life Study – Mrs. Jones</vt:lpstr>
      <vt:lpstr>Life Study – Mrs. Jones</vt:lpstr>
      <vt:lpstr>Foot Care </vt:lpstr>
      <vt:lpstr>Foot Wounds</vt:lpstr>
      <vt:lpstr>PowerPoint Presentation</vt:lpstr>
      <vt:lpstr>PowerPoint Presentation</vt:lpstr>
      <vt:lpstr>No Bathroom Surgery</vt:lpstr>
      <vt:lpstr>5.07 monofilament = 10gms linear pressure</vt:lpstr>
      <vt:lpstr>Three Most Important  Foot Care Tips</vt:lpstr>
      <vt:lpstr> Insulin Therapy From Ants to Analogs:  </vt:lpstr>
      <vt:lpstr> Insulin – the Ultimate Hormone Replacement Therapy  </vt:lpstr>
      <vt:lpstr>PowerPoint Presentation</vt:lpstr>
      <vt:lpstr>PowerPoint Presentation</vt:lpstr>
      <vt:lpstr>Insulin Finally Available - 1922  </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PowerPoint Presentation</vt:lpstr>
      <vt:lpstr>Inhaled insulin –  past to future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Life Study – Mrs. Jones</vt:lpstr>
      <vt:lpstr>How Much Insulin Does a Patient Need?</vt:lpstr>
      <vt:lpstr>Now What?</vt:lpstr>
      <vt:lpstr>PowerPoint Presentation</vt:lpstr>
      <vt:lpstr>PowerPoint Presentation</vt:lpstr>
      <vt:lpstr>Insulin Teaching Keys</vt:lpstr>
      <vt:lpstr>Discharge Teaching</vt:lpstr>
      <vt:lpstr>5 Survival Skills</vt:lpstr>
      <vt:lpstr>Sharps Disposal: Product and Info</vt:lpstr>
      <vt:lpstr>Medical Waste Management Act Effective Sept 1, 2008</vt:lpstr>
      <vt:lpstr>When to Call Provider?*</vt:lpstr>
      <vt:lpstr>3 days poor intake, pt started on Tube Feeding</vt:lpstr>
      <vt:lpstr>Glycemic Management During Enteral Nutrition</vt:lpstr>
      <vt:lpstr>BG Running High? </vt:lpstr>
      <vt:lpstr>Intensify Insulin therapy or start insulin Drip</vt:lpstr>
      <vt:lpstr>Don’t Stop Insulin Infusion…</vt:lpstr>
      <vt:lpstr>Preparation for Surgery</vt:lpstr>
      <vt:lpstr>Bottom Line</vt:lpstr>
      <vt:lpstr>Summary</vt:lpstr>
      <vt:lpstr>Resources for Medications</vt:lpstr>
      <vt:lpstr>Diabetes Meds for Type 2:  Objectives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questions would you ask?</vt:lpstr>
      <vt:lpstr> Sulfonylureas –   </vt:lpstr>
      <vt:lpstr>Sulfonylureas - Squirts</vt:lpstr>
      <vt:lpstr>Sulfonylureas: 2nd Generation</vt:lpstr>
      <vt:lpstr>Sulfonylureas</vt:lpstr>
      <vt:lpstr>Indication for “Fast Acting” Insulin Secretagogues-  Meglitinides</vt:lpstr>
      <vt:lpstr>Squirters – How does they rate?  </vt:lpstr>
      <vt:lpstr>What Medications Cause Hypoglycemia?</vt:lpstr>
      <vt:lpstr>Hypoglycemia – “Limiting Factor”</vt:lpstr>
      <vt:lpstr>Hypoglycemia Symptoms</vt:lpstr>
      <vt:lpstr>Treatment of Hypoglycemia</vt:lpstr>
      <vt:lpstr>15 - 20 Gms Carb Sources</vt:lpstr>
      <vt:lpstr>What questions?</vt:lpstr>
      <vt:lpstr>If on Metformin and Sulfonylurea – BG still high, other options? </vt:lpstr>
      <vt:lpstr>Incretin Mimetics –  “Gut Hormone Imitators” GLP-1 Agonists  </vt:lpstr>
      <vt:lpstr>GLP-1 Effects in Humans Understanding the Natural Role of Incretins</vt:lpstr>
      <vt:lpstr>Incretin Mimetics Exenatide (Byetta), Exenatide XR</vt:lpstr>
      <vt:lpstr>Incretin Mimetics –  Exenatide XR - Bydureon</vt:lpstr>
      <vt:lpstr>Incretin Mimetics  GLP-1 Analog Liraglutide (Victoza)</vt:lpstr>
      <vt:lpstr>DPP-4 Inhibitors –  “Incretin Enhancers”  Januvia (sitagliptin) – Tradjenta (linagliptin)  Onglyza (saxagliptin)  Nesina (alogliptin) </vt:lpstr>
      <vt:lpstr>PowerPoint Presentation</vt:lpstr>
      <vt:lpstr>For all the Previous GLP-1 Agonists</vt:lpstr>
      <vt:lpstr>What questions?</vt:lpstr>
      <vt:lpstr>Indications for Insulin Sensitizers  Rosiglitazone (Avandia), Pioglitazone (Actos)</vt:lpstr>
      <vt:lpstr>Thiazolidinediones – TZD’s</vt:lpstr>
      <vt:lpstr>rosiglitazone (Avandia) </vt:lpstr>
      <vt:lpstr>Pioglitazone (Actos) Warning</vt:lpstr>
      <vt:lpstr>TZD – How does they rate?  </vt:lpstr>
      <vt:lpstr> SGLT2 Inhibitor- </vt:lpstr>
      <vt:lpstr>PowerPoint Presentation</vt:lpstr>
      <vt:lpstr>Diabetes Self-Management</vt:lpstr>
      <vt:lpstr>Diabetes Bingo “DiaBingo” Shout out Right Answer</vt:lpstr>
      <vt:lpstr>DiaBingo - I</vt:lpstr>
      <vt:lpstr>Medical Nutrition Therapy – ADA 2014 Updates</vt:lpstr>
      <vt:lpstr>Medical Nutrition Therapy 2014 - ADA </vt:lpstr>
      <vt:lpstr>Approach Depends on Patient</vt:lpstr>
      <vt:lpstr>Losing Weight Early in diagnosis Type 2 Helpful  ADA 2014</vt:lpstr>
      <vt:lpstr>PowerPoint Presentation</vt:lpstr>
      <vt:lpstr>Successful weight loss strategies include</vt:lpstr>
      <vt:lpstr>Move toward the Tomato</vt:lpstr>
      <vt:lpstr>ADA recommendation Eat Less Junk Food &amp; Sugary Drinks –</vt:lpstr>
      <vt:lpstr>10 Superfoods</vt:lpstr>
      <vt:lpstr>USDA Food Pyramid www.myplate.gov</vt:lpstr>
      <vt:lpstr>Label Lessons</vt:lpstr>
      <vt:lpstr>How nutrients affect blood sugar</vt:lpstr>
      <vt:lpstr>Carbs affect Post meal Blood Glucose</vt:lpstr>
      <vt:lpstr>Carbohydrate Needs for  Most Adults</vt:lpstr>
      <vt:lpstr>Choose Healthy Carbs </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Diabetes Bingo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667</cp:revision>
  <cp:lastPrinted>2013-12-20T01:15:01Z</cp:lastPrinted>
  <dcterms:created xsi:type="dcterms:W3CDTF">1998-04-16T17:55:30Z</dcterms:created>
  <dcterms:modified xsi:type="dcterms:W3CDTF">2014-01-06T20:05:35Z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C:\Users\bev\Dropbox\A DES Admin Folder\Level 1 SF 2014\2014 slides\slide day 1, BAE 2014.ppta</vt:lpwstr>
  </property>
  <property fmtid="{D5CDD505-2E9C-101B-9397-08002B2CF9AE}" pid="4" name="ArticulateGUID">
    <vt:lpwstr>506E098B-6F44-4ED0-B565-B72F617C4037</vt:lpwstr>
  </property>
  <property fmtid="{D5CDD505-2E9C-101B-9397-08002B2CF9AE}" pid="5" name="ArticulatePath">
    <vt:lpwstr>slide day 1, BAE 2014</vt:lpwstr>
  </property>
</Properties>
</file>