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xml" ContentType="application/vnd.openxmlformats-officedocument.presentationml.tags+xml"/>
  <Override PartName="/ppt/notesSlides/notesSlide4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7.xml" ContentType="application/vnd.openxmlformats-officedocument.presentationml.notesSlide+xml"/>
  <Override PartName="/ppt/tags/tag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8.xml" ContentType="application/vnd.openxmlformats-officedocument.presentationml.tags+xml"/>
  <Override PartName="/ppt/notesSlides/notesSlide5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3.xml" ContentType="application/vnd.openxmlformats-officedocument.presentationml.notesSlide+xml"/>
  <Override PartName="/ppt/tags/tag11.xml" ContentType="application/vnd.openxmlformats-officedocument.presentationml.tags+xml"/>
  <Override PartName="/ppt/notesSlides/notesSlide54.xml" ContentType="application/vnd.openxmlformats-officedocument.presentationml.notesSlide+xml"/>
  <Override PartName="/ppt/tags/tag12.xml" ContentType="application/vnd.openxmlformats-officedocument.presentationml.tags+xml"/>
  <Override PartName="/ppt/notesSlides/notesSlide5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7.xml" ContentType="application/vnd.openxmlformats-officedocument.presentationml.notesSlide+xml"/>
  <Override PartName="/ppt/tags/tag17.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9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9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98.xml" ContentType="application/vnd.openxmlformats-officedocument.presentationml.notesSlide+xml"/>
  <Override PartName="/ppt/tags/tag26.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01.xml" ContentType="application/vnd.openxmlformats-officedocument.presentationml.notesSlide+xml"/>
  <Override PartName="/ppt/tags/tag29.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05.xml" ContentType="application/vnd.openxmlformats-officedocument.presentationml.notesSlide+xml"/>
  <Override PartName="/ppt/tags/tag32.xml" ContentType="application/vnd.openxmlformats-officedocument.presentationml.tags+xml"/>
  <Override PartName="/ppt/notesSlides/notesSlide10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0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37.xml" ContentType="application/vnd.openxmlformats-officedocument.presentationml.tags+xml"/>
  <Override PartName="/ppt/notesSlides/notesSlide114.xml" ContentType="application/vnd.openxmlformats-officedocument.presentationml.notesSlide+xml"/>
  <Override PartName="/ppt/tags/tag38.xml" ContentType="application/vnd.openxmlformats-officedocument.presentationml.tags+xml"/>
  <Override PartName="/ppt/notesSlides/notesSlide115.xml" ContentType="application/vnd.openxmlformats-officedocument.presentationml.notesSlide+xml"/>
  <Override PartName="/ppt/tags/tag39.xml" ContentType="application/vnd.openxmlformats-officedocument.presentationml.tags+xml"/>
  <Override PartName="/ppt/notesSlides/notesSlide11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17.xml" ContentType="application/vnd.openxmlformats-officedocument.presentationml.notesSlide+xml"/>
  <Override PartName="/ppt/tags/tag42.xml" ContentType="application/vnd.openxmlformats-officedocument.presentationml.tags+xml"/>
  <Override PartName="/ppt/notesSlides/notesSlide11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19.xml" ContentType="application/vnd.openxmlformats-officedocument.presentationml.notesSlide+xml"/>
  <Override PartName="/ppt/tags/tag46.xml" ContentType="application/vnd.openxmlformats-officedocument.presentationml.tags+xml"/>
  <Override PartName="/ppt/notesSlides/notesSlide12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2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122.xml" ContentType="application/vnd.openxmlformats-officedocument.presentationml.notesSlide+xml"/>
  <Override PartName="/ppt/tags/tag51.xml" ContentType="application/vnd.openxmlformats-officedocument.presentationml.tags+xml"/>
  <Override PartName="/ppt/notesSlides/notesSlide123.xml" ContentType="application/vnd.openxmlformats-officedocument.presentationml.notesSlide+xml"/>
  <Override PartName="/ppt/tags/tag52.xml" ContentType="application/vnd.openxmlformats-officedocument.presentationml.tags+xml"/>
  <Override PartName="/ppt/notesSlides/notesSlide12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25.xml" ContentType="application/vnd.openxmlformats-officedocument.presentationml.notesSlide+xml"/>
  <Override PartName="/ppt/tags/tag56.xml" ContentType="application/vnd.openxmlformats-officedocument.presentationml.tags+xml"/>
  <Override PartName="/ppt/notesSlides/notesSlide12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27.xml" ContentType="application/vnd.openxmlformats-officedocument.presentationml.notesSlide+xml"/>
  <Override PartName="/ppt/tags/tag59.xml" ContentType="application/vnd.openxmlformats-officedocument.presentationml.tags+xml"/>
  <Override PartName="/ppt/notesSlides/notesSlide12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29.xml" ContentType="application/vnd.openxmlformats-officedocument.presentationml.notesSlide+xml"/>
  <Override PartName="/ppt/tags/tag64.xml" ContentType="application/vnd.openxmlformats-officedocument.presentationml.tags+xml"/>
  <Override PartName="/ppt/notesSlides/notesSlide130.xml" ContentType="application/vnd.openxmlformats-officedocument.presentationml.notesSlide+xml"/>
  <Override PartName="/ppt/tags/tag65.xml" ContentType="application/vnd.openxmlformats-officedocument.presentationml.tags+xml"/>
  <Override PartName="/ppt/notesSlides/notesSlide13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3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3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134.xml" ContentType="application/vnd.openxmlformats-officedocument.presentationml.notesSlide+xml"/>
  <Override PartName="/ppt/tags/tag73.xml" ContentType="application/vnd.openxmlformats-officedocument.presentationml.tags+xml"/>
  <Override PartName="/ppt/notesSlides/notesSlide135.xml" ContentType="application/vnd.openxmlformats-officedocument.presentationml.notesSlide+xml"/>
  <Override PartName="/ppt/tags/tag74.xml" ContentType="application/vnd.openxmlformats-officedocument.presentationml.tags+xml"/>
  <Override PartName="/ppt/notesSlides/notesSlide136.xml" ContentType="application/vnd.openxmlformats-officedocument.presentationml.notesSlide+xml"/>
  <Override PartName="/ppt/tags/tag75.xml" ContentType="application/vnd.openxmlformats-officedocument.presentationml.tags+xml"/>
  <Override PartName="/ppt/notesSlides/notesSlide137.xml" ContentType="application/vnd.openxmlformats-officedocument.presentationml.notesSlide+xml"/>
  <Override PartName="/ppt/tags/tag76.xml" ContentType="application/vnd.openxmlformats-officedocument.presentationml.tags+xml"/>
  <Override PartName="/ppt/notesSlides/notesSlide138.xml" ContentType="application/vnd.openxmlformats-officedocument.presentationml.notesSlide+xml"/>
  <Override PartName="/ppt/tags/tag77.xml" ContentType="application/vnd.openxmlformats-officedocument.presentationml.tags+xml"/>
  <Override PartName="/ppt/notesSlides/notesSlide13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40.xml" ContentType="application/vnd.openxmlformats-officedocument.presentationml.notesSlide+xml"/>
  <Override PartName="/ppt/tags/tag80.xml" ContentType="application/vnd.openxmlformats-officedocument.presentationml.tags+xml"/>
  <Override PartName="/ppt/notesSlides/notesSlide14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42.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14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144.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145.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75" r:id="rId1"/>
    <p:sldMasterId id="2147484087" r:id="rId2"/>
  </p:sldMasterIdLst>
  <p:notesMasterIdLst>
    <p:notesMasterId r:id="rId229"/>
  </p:notesMasterIdLst>
  <p:handoutMasterIdLst>
    <p:handoutMasterId r:id="rId230"/>
  </p:handoutMasterIdLst>
  <p:sldIdLst>
    <p:sldId id="1312" r:id="rId3"/>
    <p:sldId id="2255" r:id="rId4"/>
    <p:sldId id="1324" r:id="rId5"/>
    <p:sldId id="1880" r:id="rId6"/>
    <p:sldId id="1742" r:id="rId7"/>
    <p:sldId id="1702" r:id="rId8"/>
    <p:sldId id="1881" r:id="rId9"/>
    <p:sldId id="2104" r:id="rId10"/>
    <p:sldId id="1791" r:id="rId11"/>
    <p:sldId id="2105" r:id="rId12"/>
    <p:sldId id="2106" r:id="rId13"/>
    <p:sldId id="2107" r:id="rId14"/>
    <p:sldId id="1883" r:id="rId15"/>
    <p:sldId id="2108" r:id="rId16"/>
    <p:sldId id="1729" r:id="rId17"/>
    <p:sldId id="1884" r:id="rId18"/>
    <p:sldId id="1698" r:id="rId19"/>
    <p:sldId id="1699" r:id="rId20"/>
    <p:sldId id="1857" r:id="rId21"/>
    <p:sldId id="1701" r:id="rId22"/>
    <p:sldId id="2109" r:id="rId23"/>
    <p:sldId id="2120" r:id="rId24"/>
    <p:sldId id="1871" r:id="rId25"/>
    <p:sldId id="1133" r:id="rId26"/>
    <p:sldId id="1711" r:id="rId27"/>
    <p:sldId id="1712" r:id="rId28"/>
    <p:sldId id="1713" r:id="rId29"/>
    <p:sldId id="1864" r:id="rId30"/>
    <p:sldId id="1958" r:id="rId31"/>
    <p:sldId id="1703" r:id="rId32"/>
    <p:sldId id="1654" r:id="rId33"/>
    <p:sldId id="1869" r:id="rId34"/>
    <p:sldId id="2110" r:id="rId35"/>
    <p:sldId id="1964" r:id="rId36"/>
    <p:sldId id="2111" r:id="rId37"/>
    <p:sldId id="1454" r:id="rId38"/>
    <p:sldId id="1704" r:id="rId39"/>
    <p:sldId id="1718" r:id="rId40"/>
    <p:sldId id="1719" r:id="rId41"/>
    <p:sldId id="2250" r:id="rId42"/>
    <p:sldId id="1416" r:id="rId43"/>
    <p:sldId id="2112" r:id="rId44"/>
    <p:sldId id="1419" r:id="rId45"/>
    <p:sldId id="1420" r:id="rId46"/>
    <p:sldId id="1421" r:id="rId47"/>
    <p:sldId id="1720" r:id="rId48"/>
    <p:sldId id="1858" r:id="rId49"/>
    <p:sldId id="1860" r:id="rId50"/>
    <p:sldId id="1891" r:id="rId51"/>
    <p:sldId id="2119" r:id="rId52"/>
    <p:sldId id="2117" r:id="rId53"/>
    <p:sldId id="1721" r:id="rId54"/>
    <p:sldId id="1428" r:id="rId55"/>
    <p:sldId id="2249" r:id="rId56"/>
    <p:sldId id="2121" r:id="rId57"/>
    <p:sldId id="2122" r:id="rId58"/>
    <p:sldId id="2123" r:id="rId59"/>
    <p:sldId id="2124" r:id="rId60"/>
    <p:sldId id="2341" r:id="rId61"/>
    <p:sldId id="2125" r:id="rId62"/>
    <p:sldId id="2256" r:id="rId63"/>
    <p:sldId id="2127" r:id="rId64"/>
    <p:sldId id="2128" r:id="rId65"/>
    <p:sldId id="1342" r:id="rId66"/>
    <p:sldId id="2130" r:id="rId67"/>
    <p:sldId id="1722" r:id="rId68"/>
    <p:sldId id="1697" r:id="rId69"/>
    <p:sldId id="2131" r:id="rId70"/>
    <p:sldId id="1345" r:id="rId71"/>
    <p:sldId id="1346" r:id="rId72"/>
    <p:sldId id="1347" r:id="rId73"/>
    <p:sldId id="1358" r:id="rId74"/>
    <p:sldId id="1412" r:id="rId75"/>
    <p:sldId id="2134" r:id="rId76"/>
    <p:sldId id="1455" r:id="rId77"/>
    <p:sldId id="1723" r:id="rId78"/>
    <p:sldId id="2135" r:id="rId79"/>
    <p:sldId id="2136" r:id="rId80"/>
    <p:sldId id="2137" r:id="rId81"/>
    <p:sldId id="2138" r:id="rId82"/>
    <p:sldId id="2139" r:id="rId83"/>
    <p:sldId id="2140" r:id="rId84"/>
    <p:sldId id="1389" r:id="rId85"/>
    <p:sldId id="2305" r:id="rId86"/>
    <p:sldId id="2306" r:id="rId87"/>
    <p:sldId id="2307" r:id="rId88"/>
    <p:sldId id="2308" r:id="rId89"/>
    <p:sldId id="2309" r:id="rId90"/>
    <p:sldId id="2310" r:id="rId91"/>
    <p:sldId id="2311" r:id="rId92"/>
    <p:sldId id="2312" r:id="rId93"/>
    <p:sldId id="2313" r:id="rId94"/>
    <p:sldId id="2314" r:id="rId95"/>
    <p:sldId id="2343" r:id="rId96"/>
    <p:sldId id="2332" r:id="rId97"/>
    <p:sldId id="2333" r:id="rId98"/>
    <p:sldId id="2334" r:id="rId99"/>
    <p:sldId id="2335" r:id="rId100"/>
    <p:sldId id="2336" r:id="rId101"/>
    <p:sldId id="2337" r:id="rId102"/>
    <p:sldId id="2338" r:id="rId103"/>
    <p:sldId id="2339" r:id="rId104"/>
    <p:sldId id="2340" r:id="rId105"/>
    <p:sldId id="2271" r:id="rId106"/>
    <p:sldId id="2272" r:id="rId107"/>
    <p:sldId id="2273" r:id="rId108"/>
    <p:sldId id="2274" r:id="rId109"/>
    <p:sldId id="2275" r:id="rId110"/>
    <p:sldId id="2276" r:id="rId111"/>
    <p:sldId id="2277" r:id="rId112"/>
    <p:sldId id="2278" r:id="rId113"/>
    <p:sldId id="2279" r:id="rId114"/>
    <p:sldId id="2280" r:id="rId115"/>
    <p:sldId id="2281" r:id="rId116"/>
    <p:sldId id="2282" r:id="rId117"/>
    <p:sldId id="2283" r:id="rId118"/>
    <p:sldId id="2284" r:id="rId119"/>
    <p:sldId id="2285" r:id="rId120"/>
    <p:sldId id="2286" r:id="rId121"/>
    <p:sldId id="2287" r:id="rId122"/>
    <p:sldId id="2288" r:id="rId123"/>
    <p:sldId id="2289" r:id="rId124"/>
    <p:sldId id="2290" r:id="rId125"/>
    <p:sldId id="2291" r:id="rId126"/>
    <p:sldId id="2292" r:id="rId127"/>
    <p:sldId id="2293" r:id="rId128"/>
    <p:sldId id="2294" r:id="rId129"/>
    <p:sldId id="2295" r:id="rId130"/>
    <p:sldId id="2296" r:id="rId131"/>
    <p:sldId id="2297" r:id="rId132"/>
    <p:sldId id="2298" r:id="rId133"/>
    <p:sldId id="2299" r:id="rId134"/>
    <p:sldId id="2300" r:id="rId135"/>
    <p:sldId id="2301" r:id="rId136"/>
    <p:sldId id="2316" r:id="rId137"/>
    <p:sldId id="2317" r:id="rId138"/>
    <p:sldId id="2318" r:id="rId139"/>
    <p:sldId id="2319" r:id="rId140"/>
    <p:sldId id="2320" r:id="rId141"/>
    <p:sldId id="2302" r:id="rId142"/>
    <p:sldId id="2344" r:id="rId143"/>
    <p:sldId id="2321" r:id="rId144"/>
    <p:sldId id="2322" r:id="rId145"/>
    <p:sldId id="2304" r:id="rId146"/>
    <p:sldId id="2303" r:id="rId147"/>
    <p:sldId id="2323" r:id="rId148"/>
    <p:sldId id="2324" r:id="rId149"/>
    <p:sldId id="2325" r:id="rId150"/>
    <p:sldId id="2326" r:id="rId151"/>
    <p:sldId id="2327" r:id="rId152"/>
    <p:sldId id="2328" r:id="rId153"/>
    <p:sldId id="2329" r:id="rId154"/>
    <p:sldId id="2330" r:id="rId155"/>
    <p:sldId id="2331" r:id="rId156"/>
    <p:sldId id="2151" r:id="rId157"/>
    <p:sldId id="2150" r:id="rId158"/>
    <p:sldId id="2153" r:id="rId159"/>
    <p:sldId id="2154" r:id="rId160"/>
    <p:sldId id="2155" r:id="rId161"/>
    <p:sldId id="2158" r:id="rId162"/>
    <p:sldId id="2156" r:id="rId163"/>
    <p:sldId id="2159" r:id="rId164"/>
    <p:sldId id="2160" r:id="rId165"/>
    <p:sldId id="2161" r:id="rId166"/>
    <p:sldId id="2162" r:id="rId167"/>
    <p:sldId id="2163" r:id="rId168"/>
    <p:sldId id="2212" r:id="rId169"/>
    <p:sldId id="2164" r:id="rId170"/>
    <p:sldId id="2165" r:id="rId171"/>
    <p:sldId id="2166" r:id="rId172"/>
    <p:sldId id="2167" r:id="rId173"/>
    <p:sldId id="2213" r:id="rId174"/>
    <p:sldId id="2171" r:id="rId175"/>
    <p:sldId id="2214" r:id="rId176"/>
    <p:sldId id="2215" r:id="rId177"/>
    <p:sldId id="2216" r:id="rId178"/>
    <p:sldId id="2217" r:id="rId179"/>
    <p:sldId id="2218" r:id="rId180"/>
    <p:sldId id="2172" r:id="rId181"/>
    <p:sldId id="2219" r:id="rId182"/>
    <p:sldId id="2220" r:id="rId183"/>
    <p:sldId id="2179" r:id="rId184"/>
    <p:sldId id="2181" r:id="rId185"/>
    <p:sldId id="2182" r:id="rId186"/>
    <p:sldId id="2185" r:id="rId187"/>
    <p:sldId id="2188" r:id="rId188"/>
    <p:sldId id="2189" r:id="rId189"/>
    <p:sldId id="2221" r:id="rId190"/>
    <p:sldId id="2222" r:id="rId191"/>
    <p:sldId id="2191" r:id="rId192"/>
    <p:sldId id="2192" r:id="rId193"/>
    <p:sldId id="2193" r:id="rId194"/>
    <p:sldId id="2194" r:id="rId195"/>
    <p:sldId id="2195" r:id="rId196"/>
    <p:sldId id="2196" r:id="rId197"/>
    <p:sldId id="2197" r:id="rId198"/>
    <p:sldId id="2223" r:id="rId199"/>
    <p:sldId id="1778" r:id="rId200"/>
    <p:sldId id="1779" r:id="rId201"/>
    <p:sldId id="2224" r:id="rId202"/>
    <p:sldId id="2226" r:id="rId203"/>
    <p:sldId id="2228" r:id="rId204"/>
    <p:sldId id="2229" r:id="rId205"/>
    <p:sldId id="2225" r:id="rId206"/>
    <p:sldId id="2254" r:id="rId207"/>
    <p:sldId id="2227" r:id="rId208"/>
    <p:sldId id="2251" r:id="rId209"/>
    <p:sldId id="2253" r:id="rId210"/>
    <p:sldId id="2231" r:id="rId211"/>
    <p:sldId id="2236" r:id="rId212"/>
    <p:sldId id="2230" r:id="rId213"/>
    <p:sldId id="2232" r:id="rId214"/>
    <p:sldId id="2234" r:id="rId215"/>
    <p:sldId id="2233" r:id="rId216"/>
    <p:sldId id="2235" r:id="rId217"/>
    <p:sldId id="2237" r:id="rId218"/>
    <p:sldId id="2238" r:id="rId219"/>
    <p:sldId id="2239" r:id="rId220"/>
    <p:sldId id="2240" r:id="rId221"/>
    <p:sldId id="2241" r:id="rId222"/>
    <p:sldId id="2242" r:id="rId223"/>
    <p:sldId id="2244" r:id="rId224"/>
    <p:sldId id="2245" r:id="rId225"/>
    <p:sldId id="2246" r:id="rId226"/>
    <p:sldId id="2247" r:id="rId227"/>
    <p:sldId id="2086" r:id="rId228"/>
  </p:sldIdLst>
  <p:sldSz cx="9144000" cy="6858000" type="letter"/>
  <p:notesSz cx="7010400" cy="9296400"/>
  <p:custDataLst>
    <p:tags r:id="rId231"/>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79245" autoAdjust="0"/>
  </p:normalViewPr>
  <p:slideViewPr>
    <p:cSldViewPr>
      <p:cViewPr varScale="1">
        <p:scale>
          <a:sx n="75" d="100"/>
          <a:sy n="75" d="100"/>
        </p:scale>
        <p:origin x="60"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2352" y="7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viewProps" Target="view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notesMaster" Target="notesMasters/notesMaster1.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handoutMaster" Target="handoutMasters/handoutMaster1.xml"/><Relationship Id="rId235"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231" Type="http://schemas.openxmlformats.org/officeDocument/2006/relationships/tags" Target="tags/tag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1_3" csCatId="accent1" phldr="1"/>
      <dgm:spPr/>
    </dgm:pt>
    <dgm:pt modelId="{714289C4-44BF-4423-B73A-D36C7D29CD8B}">
      <dgm:prSet phldrT="[Text]" custT="1"/>
      <dgm:spPr/>
      <dgm:t>
        <a:bodyPr/>
        <a:lstStyle/>
        <a:p>
          <a:r>
            <a:rPr lang="en-US" sz="2400" b="1" u="sng" dirty="0" smtClean="0">
              <a:solidFill>
                <a:schemeClr val="tx1"/>
              </a:solidFill>
            </a:rPr>
            <a:t>Normal</a:t>
          </a:r>
        </a:p>
        <a:p>
          <a:r>
            <a:rPr lang="en-US" sz="2400" b="1" dirty="0" smtClean="0">
              <a:solidFill>
                <a:schemeClr val="tx1"/>
              </a:solidFill>
            </a:rPr>
            <a:t>FBG &lt;100</a:t>
          </a:r>
        </a:p>
        <a:p>
          <a:r>
            <a:rPr lang="en-US" sz="2400" b="1" dirty="0" smtClean="0">
              <a:solidFill>
                <a:schemeClr val="tx1"/>
              </a:solidFill>
            </a:rPr>
            <a:t>Random &lt;140</a:t>
          </a:r>
        </a:p>
        <a:p>
          <a:r>
            <a:rPr lang="en-US" sz="2400" b="1" dirty="0" smtClean="0">
              <a:solidFill>
                <a:schemeClr val="tx1"/>
              </a:solidFill>
            </a:rPr>
            <a:t>A1c &lt;5.7%</a:t>
          </a:r>
          <a:endParaRPr lang="en-US" sz="2400" b="1" dirty="0">
            <a:solidFill>
              <a:schemeClr val="tx1"/>
            </a:solidFill>
          </a:endParaRP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dirty="0" smtClean="0">
              <a:solidFill>
                <a:schemeClr val="tx1"/>
              </a:solidFill>
            </a:rPr>
            <a:t>Prediabetes</a:t>
          </a:r>
        </a:p>
        <a:p>
          <a:r>
            <a:rPr lang="en-US" sz="2000" b="1" dirty="0" smtClean="0">
              <a:solidFill>
                <a:schemeClr val="tx1"/>
              </a:solidFill>
            </a:rPr>
            <a:t>FBG 100-125</a:t>
          </a:r>
        </a:p>
        <a:p>
          <a:r>
            <a:rPr lang="en-US" sz="2000" b="1" dirty="0" smtClean="0">
              <a:solidFill>
                <a:schemeClr val="tx1"/>
              </a:solidFill>
            </a:rPr>
            <a:t>Random 140 - 199</a:t>
          </a:r>
        </a:p>
        <a:p>
          <a:r>
            <a:rPr lang="en-US" sz="2000" b="1" dirty="0" smtClean="0">
              <a:solidFill>
                <a:schemeClr val="tx1"/>
              </a:solidFill>
            </a:rPr>
            <a:t>A1c ~ 5.7- 6.4% </a:t>
          </a:r>
        </a:p>
        <a:p>
          <a:r>
            <a:rPr lang="en-US" sz="2000" b="1" dirty="0" smtClean="0">
              <a:solidFill>
                <a:schemeClr val="tx1"/>
              </a:solidFill>
            </a:rPr>
            <a:t>50% working pancreas</a:t>
          </a:r>
          <a:endParaRPr lang="en-US" sz="2000" b="1" dirty="0">
            <a:solidFill>
              <a:schemeClr val="tx1"/>
            </a:solidFill>
          </a:endParaRP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smtClean="0">
              <a:solidFill>
                <a:schemeClr val="tx1"/>
              </a:solidFill>
              <a:latin typeface="+mn-lt"/>
            </a:rPr>
            <a:t>D</a:t>
          </a:r>
          <a:r>
            <a:rPr kumimoji="0" lang="en-US" sz="2400" b="1" i="0" u="sng" strike="noStrike" cap="none" spc="0" normalizeH="0" baseline="0" noProof="0" dirty="0" err="1" smtClean="0">
              <a:ln/>
              <a:solidFill>
                <a:schemeClr val="tx1"/>
              </a:solidFill>
              <a:effectLst/>
              <a:uLnTx/>
              <a:uFillTx/>
              <a:latin typeface="+mn-lt"/>
              <a:ea typeface="+mn-ea"/>
              <a:cs typeface="+mn-cs"/>
            </a:rPr>
            <a:t>iabetes</a:t>
          </a:r>
          <a:endParaRPr kumimoji="0" lang="en-US" sz="2400" b="1" i="0" u="sng" strike="noStrike" cap="none" spc="0" normalizeH="0" baseline="0" noProof="0" dirty="0" smtClean="0">
            <a:ln/>
            <a:solidFill>
              <a:schemeClr val="tx1"/>
            </a:solidFill>
            <a:effectLst/>
            <a:uLnTx/>
            <a:uFillTx/>
            <a:latin typeface="+mn-lt"/>
            <a:ea typeface="+mn-ea"/>
            <a:cs typeface="+mn-cs"/>
          </a:endParaRPr>
        </a:p>
        <a:p>
          <a:pPr rtl="0"/>
          <a:r>
            <a:rPr kumimoji="0" lang="en-US" sz="2400" b="1" i="0" u="none" strike="noStrike" cap="none" spc="0" normalizeH="0" baseline="0" noProof="0" dirty="0" smtClean="0">
              <a:ln/>
              <a:solidFill>
                <a:schemeClr val="tx1"/>
              </a:solidFill>
              <a:effectLst/>
              <a:uLnTx/>
              <a:uFillTx/>
              <a:latin typeface="+mn-lt"/>
            </a:rPr>
            <a:t>FBG 126 +</a:t>
          </a:r>
        </a:p>
        <a:p>
          <a:pPr rtl="0"/>
          <a:r>
            <a:rPr kumimoji="0" lang="en-US" sz="2400" b="1" i="0" u="none" strike="noStrike" cap="none" spc="0" normalizeH="0" baseline="0" noProof="0" dirty="0" smtClean="0">
              <a:ln/>
              <a:solidFill>
                <a:schemeClr val="tx1"/>
              </a:solidFill>
              <a:effectLst/>
              <a:uLnTx/>
              <a:uFillTx/>
              <a:latin typeface="+mn-lt"/>
            </a:rPr>
            <a:t>Random 200</a:t>
          </a:r>
          <a:r>
            <a:rPr kumimoji="0" lang="en-US" sz="2400" b="1" i="0" u="none" strike="noStrike" cap="none" spc="0" normalizeH="0" noProof="0" dirty="0" smtClean="0">
              <a:ln/>
              <a:solidFill>
                <a:schemeClr val="tx1"/>
              </a:solidFill>
              <a:effectLst/>
              <a:uLnTx/>
              <a:uFillTx/>
              <a:latin typeface="+mn-lt"/>
            </a:rPr>
            <a:t> +</a:t>
          </a:r>
          <a:endParaRPr kumimoji="0" lang="en-US" sz="2400" b="1" i="0" u="none" strike="noStrike" cap="none" spc="0" normalizeH="0" baseline="0" noProof="0" dirty="0" smtClean="0">
            <a:ln/>
            <a:solidFill>
              <a:schemeClr val="tx1"/>
            </a:solidFill>
            <a:effectLst/>
            <a:uLnTx/>
            <a:uFillTx/>
            <a:latin typeface="+mn-lt"/>
          </a:endParaRPr>
        </a:p>
        <a:p>
          <a:r>
            <a:rPr kumimoji="0" lang="en-US" sz="2400" b="1" i="0" u="none" strike="noStrike" cap="none" spc="0" normalizeH="0" baseline="0" noProof="0" dirty="0" smtClean="0">
              <a:ln/>
              <a:solidFill>
                <a:schemeClr val="tx1"/>
              </a:solidFill>
              <a:effectLst/>
              <a:uLnTx/>
              <a:uFillTx/>
              <a:latin typeface="+mn-lt"/>
            </a:rPr>
            <a:t>A1c</a:t>
          </a:r>
          <a:r>
            <a:rPr kumimoji="0" lang="en-US" sz="2400" b="1" i="0" u="none" strike="noStrike" cap="none" spc="0" normalizeH="0" noProof="0" dirty="0" smtClean="0">
              <a:ln/>
              <a:solidFill>
                <a:schemeClr val="tx1"/>
              </a:solidFill>
              <a:effectLst/>
              <a:uLnTx/>
              <a:uFillTx/>
              <a:latin typeface="+mn-lt"/>
            </a:rPr>
            <a:t> </a:t>
          </a:r>
          <a:r>
            <a:rPr kumimoji="0" lang="en-US" sz="2400" b="1" i="0" u="none" strike="noStrike" cap="none" spc="0" normalizeH="0" baseline="0" noProof="0" dirty="0" smtClean="0">
              <a:ln/>
              <a:solidFill>
                <a:schemeClr val="tx1"/>
              </a:solidFill>
              <a:effectLst/>
              <a:uLnTx/>
              <a:uFillTx/>
              <a:latin typeface="+mn-lt"/>
            </a:rPr>
            <a:t>6.5% or +   </a:t>
          </a:r>
        </a:p>
        <a:p>
          <a:pPr rtl="0"/>
          <a:r>
            <a:rPr lang="en-US" sz="2400" b="1" dirty="0" smtClean="0">
              <a:solidFill>
                <a:schemeClr val="tx1"/>
              </a:solidFill>
            </a:rPr>
            <a:t>20% working pancreas</a:t>
          </a:r>
          <a:endParaRPr lang="en-US" sz="2400" b="1" dirty="0">
            <a:solidFill>
              <a:schemeClr val="tx1"/>
            </a:solidFill>
          </a:endParaRP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stretch>
            <a:fillRect/>
          </a:stretch>
        </a:blipFill>
      </dgm:spPr>
    </dgm:pt>
  </dgm:ptLst>
  <dgm:cxnLst>
    <dgm:cxn modelId="{C0339B8B-D442-43AC-AB7E-07F72F71C508}"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B35CA341-A2F3-4D6C-B8CC-A3E350EBE0F1}" type="presOf" srcId="{53A7C8F1-6573-416B-BAD0-E203C790D54C}" destId="{80C2ACF9-BD38-4248-9C5A-D57702DCA3FA}" srcOrd="1" destOrd="0" presId="urn:microsoft.com/office/officeart/2005/8/layout/hList7#1"/>
    <dgm:cxn modelId="{BBDFCA1C-93C2-40E1-985E-B085BBE35ADA}" type="presOf" srcId="{714289C4-44BF-4423-B73A-D36C7D29CD8B}" destId="{3325B67F-1C1F-4C7F-87F7-63A9F5F04916}"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F15A5573-B918-48D7-AF5C-3E5C92913866}" type="presOf" srcId="{DAFD5B8F-7307-420F-8AA9-469750D54466}" destId="{4C98858D-9DCD-4D61-A6D2-9C95CB504251}" srcOrd="0" destOrd="0" presId="urn:microsoft.com/office/officeart/2005/8/layout/hList7#1"/>
    <dgm:cxn modelId="{CF99DB4F-5C97-4AF2-8C0B-DD8B34112820}"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215233E6-FD58-4582-B07E-34BBA3F97279}" type="presOf" srcId="{883B5228-B675-48FD-ADE3-882F219A32FD}" destId="{A40BD255-8246-4A86-AC24-6E13AC11D8D0}" srcOrd="0" destOrd="0" presId="urn:microsoft.com/office/officeart/2005/8/layout/hList7#1"/>
    <dgm:cxn modelId="{D179D9E2-6CBB-476D-BE86-1D7C7BE6E7E0}" type="presOf" srcId="{5B5B7744-917A-4FD6-AA16-3CB0263912D1}" destId="{21B2BCE8-470C-4505-93DC-36DDE14B2DFF}" srcOrd="0" destOrd="0" presId="urn:microsoft.com/office/officeart/2005/8/layout/hList7#1"/>
    <dgm:cxn modelId="{6D12A652-ABD5-4022-BBAD-2C889C5A0618}" type="presOf" srcId="{DAFD5B8F-7307-420F-8AA9-469750D54466}" destId="{1DFC81E9-AEE7-4738-A0AB-51EC388659CE}" srcOrd="1" destOrd="0" presId="urn:microsoft.com/office/officeart/2005/8/layout/hList7#1"/>
    <dgm:cxn modelId="{CAA2FBD6-956F-4A4D-9C4F-DECAF3FC2748}" type="presOf" srcId="{714289C4-44BF-4423-B73A-D36C7D29CD8B}" destId="{5A6B1BA2-8CEC-4075-979B-58B751678363}" srcOrd="1" destOrd="0" presId="urn:microsoft.com/office/officeart/2005/8/layout/hList7#1"/>
    <dgm:cxn modelId="{6B2C78D4-8A1C-465D-B0CB-213C9FD08515}" type="presParOf" srcId="{21B2BCE8-470C-4505-93DC-36DDE14B2DFF}" destId="{D737B785-468C-4A0C-9BAF-B33CE9B38ADA}" srcOrd="0" destOrd="0" presId="urn:microsoft.com/office/officeart/2005/8/layout/hList7#1"/>
    <dgm:cxn modelId="{5E40BD59-B7EB-49E9-89CE-E68A2C45202B}" type="presParOf" srcId="{21B2BCE8-470C-4505-93DC-36DDE14B2DFF}" destId="{E3446D0B-132A-4581-B805-7D509ABBE1A9}" srcOrd="1" destOrd="0" presId="urn:microsoft.com/office/officeart/2005/8/layout/hList7#1"/>
    <dgm:cxn modelId="{3B9FD9CC-536D-4468-89FF-BBAFB48D46B1}" type="presParOf" srcId="{E3446D0B-132A-4581-B805-7D509ABBE1A9}" destId="{F0280A93-2598-4B79-BCF2-5A74016DDAA6}" srcOrd="0" destOrd="0" presId="urn:microsoft.com/office/officeart/2005/8/layout/hList7#1"/>
    <dgm:cxn modelId="{99FD4666-2960-46D5-A409-DB3AD49D1BC3}" type="presParOf" srcId="{F0280A93-2598-4B79-BCF2-5A74016DDAA6}" destId="{3325B67F-1C1F-4C7F-87F7-63A9F5F04916}" srcOrd="0" destOrd="0" presId="urn:microsoft.com/office/officeart/2005/8/layout/hList7#1"/>
    <dgm:cxn modelId="{7027979B-C2EC-431E-88D4-E73851EA7BA9}" type="presParOf" srcId="{F0280A93-2598-4B79-BCF2-5A74016DDAA6}" destId="{5A6B1BA2-8CEC-4075-979B-58B751678363}" srcOrd="1" destOrd="0" presId="urn:microsoft.com/office/officeart/2005/8/layout/hList7#1"/>
    <dgm:cxn modelId="{952D952C-F218-4A6F-83AC-F9EDA91D282D}" type="presParOf" srcId="{F0280A93-2598-4B79-BCF2-5A74016DDAA6}" destId="{E679BF5D-7D68-48F1-9595-1ED90F266B6A}" srcOrd="2" destOrd="0" presId="urn:microsoft.com/office/officeart/2005/8/layout/hList7#1"/>
    <dgm:cxn modelId="{D4BA985E-0767-41CB-8642-B75345B6F469}" type="presParOf" srcId="{F0280A93-2598-4B79-BCF2-5A74016DDAA6}" destId="{1B13010B-D7B8-48A4-9EA8-0FF90A870D10}" srcOrd="3" destOrd="0" presId="urn:microsoft.com/office/officeart/2005/8/layout/hList7#1"/>
    <dgm:cxn modelId="{E03880CC-8C23-4755-9B13-A2C56BE27541}" type="presParOf" srcId="{E3446D0B-132A-4581-B805-7D509ABBE1A9}" destId="{A40BD255-8246-4A86-AC24-6E13AC11D8D0}" srcOrd="1" destOrd="0" presId="urn:microsoft.com/office/officeart/2005/8/layout/hList7#1"/>
    <dgm:cxn modelId="{A0F778F3-2E57-4C8B-B7B7-4551566F9714}" type="presParOf" srcId="{E3446D0B-132A-4581-B805-7D509ABBE1A9}" destId="{B4EC43FF-F280-4D81-B573-0BBE26119323}" srcOrd="2" destOrd="0" presId="urn:microsoft.com/office/officeart/2005/8/layout/hList7#1"/>
    <dgm:cxn modelId="{354F82EA-5182-40DC-876F-05268D92B6C4}" type="presParOf" srcId="{B4EC43FF-F280-4D81-B573-0BBE26119323}" destId="{4C98858D-9DCD-4D61-A6D2-9C95CB504251}" srcOrd="0" destOrd="0" presId="urn:microsoft.com/office/officeart/2005/8/layout/hList7#1"/>
    <dgm:cxn modelId="{759DCA7E-AB5E-420A-B01C-33269E151BBB}" type="presParOf" srcId="{B4EC43FF-F280-4D81-B573-0BBE26119323}" destId="{1DFC81E9-AEE7-4738-A0AB-51EC388659CE}" srcOrd="1" destOrd="0" presId="urn:microsoft.com/office/officeart/2005/8/layout/hList7#1"/>
    <dgm:cxn modelId="{CF58E0E6-0A4B-4C37-A3EA-523B3C12E3BE}" type="presParOf" srcId="{B4EC43FF-F280-4D81-B573-0BBE26119323}" destId="{5642C667-2035-465B-88FA-BD5286D1ED4A}" srcOrd="2" destOrd="0" presId="urn:microsoft.com/office/officeart/2005/8/layout/hList7#1"/>
    <dgm:cxn modelId="{535D77DC-2A3B-45E9-9A71-3C990E5A5787}" type="presParOf" srcId="{B4EC43FF-F280-4D81-B573-0BBE26119323}" destId="{3606B1B6-912D-4BB2-940E-606747701328}" srcOrd="3" destOrd="0" presId="urn:microsoft.com/office/officeart/2005/8/layout/hList7#1"/>
    <dgm:cxn modelId="{BDA35857-D75A-49D7-98E0-654C72F293BB}" type="presParOf" srcId="{E3446D0B-132A-4581-B805-7D509ABBE1A9}" destId="{6FCB4B09-5AE8-4BCF-9C2E-5DB02F534E9D}" srcOrd="3" destOrd="0" presId="urn:microsoft.com/office/officeart/2005/8/layout/hList7#1"/>
    <dgm:cxn modelId="{2326F30E-898D-47FD-9C84-989DF8624DC9}" type="presParOf" srcId="{E3446D0B-132A-4581-B805-7D509ABBE1A9}" destId="{552AA70C-A20B-4D1F-9285-6CFC3143FB01}" srcOrd="4" destOrd="0" presId="urn:microsoft.com/office/officeart/2005/8/layout/hList7#1"/>
    <dgm:cxn modelId="{708C2B33-DF03-4F70-A0CB-D749677BACE3}" type="presParOf" srcId="{552AA70C-A20B-4D1F-9285-6CFC3143FB01}" destId="{84406800-1B15-4073-9BE5-7AED3F8CD968}" srcOrd="0" destOrd="0" presId="urn:microsoft.com/office/officeart/2005/8/layout/hList7#1"/>
    <dgm:cxn modelId="{ACB660C4-5CB0-46C2-9151-E36115D25F4F}" type="presParOf" srcId="{552AA70C-A20B-4D1F-9285-6CFC3143FB01}" destId="{80C2ACF9-BD38-4248-9C5A-D57702DCA3FA}" srcOrd="1" destOrd="0" presId="urn:microsoft.com/office/officeart/2005/8/layout/hList7#1"/>
    <dgm:cxn modelId="{2D0297B5-A3B9-4A4A-8964-F24D83D6B6E1}" type="presParOf" srcId="{552AA70C-A20B-4D1F-9285-6CFC3143FB01}" destId="{A550690B-CD28-43E2-88E8-918DBD12128C}" srcOrd="2" destOrd="0" presId="urn:microsoft.com/office/officeart/2005/8/layout/hList7#1"/>
    <dgm:cxn modelId="{7B9BE0EC-EF9C-4CAA-BE8E-D4420B8AAFA1}"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image" Target="../media/image189.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9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6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slide" Target="../slides/slide159.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slide" Target="../slides/slide161.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163.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121.xml.rels><?xml version="1.0" encoding="UTF-8" standalone="yes"?>
<Relationships xmlns="http://schemas.openxmlformats.org/package/2006/relationships"><Relationship Id="rId3" Type="http://schemas.openxmlformats.org/officeDocument/2006/relationships/slide" Target="../slides/slide164.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slide" Target="../slides/slide169.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142.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143.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672742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20</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20</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20</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015424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140</a:t>
            </a:fld>
            <a:endParaRPr lang="en-US" sz="1300"/>
          </a:p>
        </p:txBody>
      </p:sp>
    </p:spTree>
    <p:extLst>
      <p:ext uri="{BB962C8B-B14F-4D97-AF65-F5344CB8AC3E}">
        <p14:creationId xmlns:p14="http://schemas.microsoft.com/office/powerpoint/2010/main" val="11717722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142</a:t>
            </a:fld>
            <a:endParaRPr lang="en-US">
              <a:solidFill>
                <a:srgbClr val="000000"/>
              </a:solidFill>
            </a:endParaRPr>
          </a:p>
        </p:txBody>
      </p:sp>
    </p:spTree>
    <p:extLst>
      <p:ext uri="{BB962C8B-B14F-4D97-AF65-F5344CB8AC3E}">
        <p14:creationId xmlns:p14="http://schemas.microsoft.com/office/powerpoint/2010/main" val="34138673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143</a:t>
            </a:fld>
            <a:endParaRPr lang="en-US">
              <a:solidFill>
                <a:srgbClr val="000000"/>
              </a:solidFill>
            </a:endParaRPr>
          </a:p>
        </p:txBody>
      </p:sp>
    </p:spTree>
    <p:extLst>
      <p:ext uri="{BB962C8B-B14F-4D97-AF65-F5344CB8AC3E}">
        <p14:creationId xmlns:p14="http://schemas.microsoft.com/office/powerpoint/2010/main" val="6590121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144</a:t>
            </a:fld>
            <a:endParaRPr lang="en-US" sz="1300"/>
          </a:p>
        </p:txBody>
      </p:sp>
    </p:spTree>
    <p:extLst>
      <p:ext uri="{BB962C8B-B14F-4D97-AF65-F5344CB8AC3E}">
        <p14:creationId xmlns:p14="http://schemas.microsoft.com/office/powerpoint/2010/main" val="18230570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05DE77C-064D-4D64-89EB-1E24771C6E3E}" type="slidenum">
              <a:rPr lang="en-US" sz="1300"/>
              <a:pPr eaLnBrk="1" hangingPunct="1"/>
              <a:t>145</a:t>
            </a:fld>
            <a:endParaRPr lang="en-US" sz="1300"/>
          </a:p>
        </p:txBody>
      </p:sp>
    </p:spTree>
    <p:extLst>
      <p:ext uri="{BB962C8B-B14F-4D97-AF65-F5344CB8AC3E}">
        <p14:creationId xmlns:p14="http://schemas.microsoft.com/office/powerpoint/2010/main" val="36215055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147</a:t>
            </a:fld>
            <a:endParaRPr lang="en-US">
              <a:solidFill>
                <a:srgbClr val="000000"/>
              </a:solidFill>
            </a:endParaRPr>
          </a:p>
        </p:txBody>
      </p:sp>
    </p:spTree>
    <p:extLst>
      <p:ext uri="{BB962C8B-B14F-4D97-AF65-F5344CB8AC3E}">
        <p14:creationId xmlns:p14="http://schemas.microsoft.com/office/powerpoint/2010/main" val="15730732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148</a:t>
            </a:fld>
            <a:endParaRPr lang="en-US">
              <a:solidFill>
                <a:srgbClr val="000000"/>
              </a:solidFill>
            </a:endParaRPr>
          </a:p>
        </p:txBody>
      </p:sp>
    </p:spTree>
    <p:extLst>
      <p:ext uri="{BB962C8B-B14F-4D97-AF65-F5344CB8AC3E}">
        <p14:creationId xmlns:p14="http://schemas.microsoft.com/office/powerpoint/2010/main" val="3453766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solidFill>
                  <a:srgbClr val="000000"/>
                </a:solidFill>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solidFill>
                  <a:srgbClr val="000000"/>
                </a:solidFill>
                <a:latin typeface="Times New Roman" pitchFamily="18" charset="0"/>
              </a:rPr>
              <a:pPr>
                <a:defRPr/>
              </a:pPr>
              <a:t>149</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25080102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150</a:t>
            </a:fld>
            <a:endParaRPr lang="en-US">
              <a:solidFill>
                <a:srgbClr val="000000"/>
              </a:solidFill>
            </a:endParaRPr>
          </a:p>
        </p:txBody>
      </p:sp>
    </p:spTree>
    <p:extLst>
      <p:ext uri="{BB962C8B-B14F-4D97-AF65-F5344CB8AC3E}">
        <p14:creationId xmlns:p14="http://schemas.microsoft.com/office/powerpoint/2010/main" val="5719381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87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2887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2229063-FA4E-497E-BF4D-A760F7E82F79}" type="slidenum">
              <a:rPr lang="en-US" smtClean="0">
                <a:solidFill>
                  <a:srgbClr val="000000"/>
                </a:solidFill>
                <a:latin typeface="Times New Roman" pitchFamily="18" charset="0"/>
              </a:rPr>
              <a:pPr/>
              <a:t>152</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502534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6005561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solidFill>
                  <a:srgbClr val="000000"/>
                </a:solidFill>
                <a:latin typeface="Times New Roman" pitchFamily="18" charset="0"/>
              </a:rPr>
              <a:pPr/>
              <a:t>153</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14016780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0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310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1FDD73-2861-4906-9639-8684C79671A6}" type="slidenum">
              <a:rPr lang="en-US" smtClean="0">
                <a:solidFill>
                  <a:srgbClr val="000000"/>
                </a:solidFill>
                <a:latin typeface="Times New Roman" pitchFamily="18" charset="0"/>
              </a:rPr>
              <a:pPr/>
              <a:t>154</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5136577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155</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155</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155</a:t>
            </a:fld>
            <a:endParaRPr lang="en-US" sz="1200">
              <a:latin typeface="Times New Roman" pitchFamily="18" charset="0"/>
            </a:endParaRPr>
          </a:p>
        </p:txBody>
      </p:sp>
    </p:spTree>
    <p:extLst>
      <p:ext uri="{BB962C8B-B14F-4D97-AF65-F5344CB8AC3E}">
        <p14:creationId xmlns:p14="http://schemas.microsoft.com/office/powerpoint/2010/main" val="1188809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156</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156</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156</a:t>
            </a:fld>
            <a:endParaRPr lang="en-US" sz="1200">
              <a:latin typeface="Times New Roman" pitchFamily="18" charset="0"/>
            </a:endParaRPr>
          </a:p>
        </p:txBody>
      </p:sp>
    </p:spTree>
    <p:extLst>
      <p:ext uri="{BB962C8B-B14F-4D97-AF65-F5344CB8AC3E}">
        <p14:creationId xmlns:p14="http://schemas.microsoft.com/office/powerpoint/2010/main" val="20917711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157</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157</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157</a:t>
            </a:fld>
            <a:endParaRPr lang="en-US" sz="1200">
              <a:latin typeface="Times New Roman" pitchFamily="18" charset="0"/>
            </a:endParaRPr>
          </a:p>
        </p:txBody>
      </p:sp>
    </p:spTree>
    <p:extLst>
      <p:ext uri="{BB962C8B-B14F-4D97-AF65-F5344CB8AC3E}">
        <p14:creationId xmlns:p14="http://schemas.microsoft.com/office/powerpoint/2010/main" val="24436776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158</a:t>
            </a:fld>
            <a:endParaRPr lang="en-US"/>
          </a:p>
        </p:txBody>
      </p:sp>
    </p:spTree>
    <p:extLst>
      <p:ext uri="{BB962C8B-B14F-4D97-AF65-F5344CB8AC3E}">
        <p14:creationId xmlns:p14="http://schemas.microsoft.com/office/powerpoint/2010/main" val="6290911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159</a:t>
            </a:fld>
            <a:endParaRPr lang="en-US"/>
          </a:p>
        </p:txBody>
      </p:sp>
    </p:spTree>
    <p:extLst>
      <p:ext uri="{BB962C8B-B14F-4D97-AF65-F5344CB8AC3E}">
        <p14:creationId xmlns:p14="http://schemas.microsoft.com/office/powerpoint/2010/main" val="7801604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160</a:t>
            </a:fld>
            <a:endParaRPr lang="en-US" smtClean="0">
              <a:latin typeface="Times New Roman" pitchFamily="18" charset="0"/>
            </a:endParaRPr>
          </a:p>
        </p:txBody>
      </p:sp>
    </p:spTree>
    <p:extLst>
      <p:ext uri="{BB962C8B-B14F-4D97-AF65-F5344CB8AC3E}">
        <p14:creationId xmlns:p14="http://schemas.microsoft.com/office/powerpoint/2010/main" val="20154462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161</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161</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161</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10321950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162</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162</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162</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177894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latin typeface="Times New Roman" pitchFamily="18" charset="0"/>
              </a:rPr>
              <a:pPr/>
              <a:t>23</a:t>
            </a:fld>
            <a:endParaRPr lang="en-US" smtClean="0">
              <a:latin typeface="Times New Roman" pitchFamily="18" charset="0"/>
            </a:endParaRPr>
          </a:p>
        </p:txBody>
      </p:sp>
    </p:spTree>
    <p:extLst>
      <p:ext uri="{BB962C8B-B14F-4D97-AF65-F5344CB8AC3E}">
        <p14:creationId xmlns:p14="http://schemas.microsoft.com/office/powerpoint/2010/main" val="15388448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163</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163</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163</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6638016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164</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200">
                <a:solidFill>
                  <a:srgbClr val="000000"/>
                </a:solidFill>
                <a:latin typeface="Times New Roman" pitchFamily="18" charset="0"/>
              </a:rPr>
              <a:pPr algn="r"/>
              <a:t>164</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200">
                <a:solidFill>
                  <a:srgbClr val="000000"/>
                </a:solidFill>
                <a:latin typeface="Times New Roman" pitchFamily="18" charset="0"/>
              </a:rPr>
              <a:pPr algn="r"/>
              <a:t>164</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1632521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165</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165</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165</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2752524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166</a:t>
            </a:fld>
            <a:endParaRPr lang="en-US" smtClean="0">
              <a:latin typeface="Times New Roman" pitchFamily="18" charset="0"/>
            </a:endParaRPr>
          </a:p>
        </p:txBody>
      </p:sp>
    </p:spTree>
    <p:extLst>
      <p:ext uri="{BB962C8B-B14F-4D97-AF65-F5344CB8AC3E}">
        <p14:creationId xmlns:p14="http://schemas.microsoft.com/office/powerpoint/2010/main" val="22317041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167</a:t>
            </a:fld>
            <a:endParaRPr lang="en-US" sz="1200" smtClean="0"/>
          </a:p>
        </p:txBody>
      </p:sp>
    </p:spTree>
    <p:extLst>
      <p:ext uri="{BB962C8B-B14F-4D97-AF65-F5344CB8AC3E}">
        <p14:creationId xmlns:p14="http://schemas.microsoft.com/office/powerpoint/2010/main" val="9343942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168</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168</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168</a:t>
            </a:fld>
            <a:endParaRPr lang="en-US" sz="1200">
              <a:latin typeface="Times New Roman" pitchFamily="18" charset="0"/>
            </a:endParaRPr>
          </a:p>
        </p:txBody>
      </p:sp>
    </p:spTree>
    <p:extLst>
      <p:ext uri="{BB962C8B-B14F-4D97-AF65-F5344CB8AC3E}">
        <p14:creationId xmlns:p14="http://schemas.microsoft.com/office/powerpoint/2010/main" val="25581327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169</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169</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169</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1468454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170</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170</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170</a:t>
            </a:fld>
            <a:endParaRPr lang="en-US" sz="1200">
              <a:latin typeface="Times New Roman" pitchFamily="18" charset="0"/>
            </a:endParaRPr>
          </a:p>
        </p:txBody>
      </p:sp>
    </p:spTree>
    <p:extLst>
      <p:ext uri="{BB962C8B-B14F-4D97-AF65-F5344CB8AC3E}">
        <p14:creationId xmlns:p14="http://schemas.microsoft.com/office/powerpoint/2010/main" val="1760589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171</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171</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171</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401048232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9C12AD-7C2C-43EB-807A-D75D756F6BF6}" type="slidenum">
              <a:rPr lang="en-US" sz="1200" smtClean="0"/>
              <a:pPr eaLnBrk="1" hangingPunct="1"/>
              <a:t>172</a:t>
            </a:fld>
            <a:endParaRPr lang="en-US" sz="1200" smtClean="0"/>
          </a:p>
        </p:txBody>
      </p:sp>
      <p:sp>
        <p:nvSpPr>
          <p:cNvPr id="287747"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F0AEA289-AD54-4C8A-8E78-0B4B8A2EAFAC}" type="slidenum">
              <a:rPr lang="en-US" sz="1200"/>
              <a:pPr algn="r" eaLnBrk="1" hangingPunct="1"/>
              <a:t>172</a:t>
            </a:fld>
            <a:endParaRPr lang="en-US" sz="1200"/>
          </a:p>
        </p:txBody>
      </p:sp>
      <p:sp>
        <p:nvSpPr>
          <p:cNvPr id="287748" name="Slide Image Placeholder 1"/>
          <p:cNvSpPr>
            <a:spLocks noGrp="1" noRot="1" noChangeAspect="1" noTextEdit="1"/>
          </p:cNvSpPr>
          <p:nvPr>
            <p:ph type="sldImg"/>
          </p:nvPr>
        </p:nvSpPr>
        <p:spPr>
          <a:ln/>
        </p:spPr>
      </p:sp>
      <p:sp>
        <p:nvSpPr>
          <p:cNvPr id="28774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775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87751"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5C1D5981-5E91-42CD-B8F4-BD748C64E716}" type="slidenum">
              <a:rPr lang="en-US" sz="1200"/>
              <a:pPr algn="r" eaLnBrk="1" hangingPunct="1"/>
              <a:t>172</a:t>
            </a:fld>
            <a:endParaRPr lang="en-US" sz="1200"/>
          </a:p>
        </p:txBody>
      </p:sp>
    </p:spTree>
    <p:extLst>
      <p:ext uri="{BB962C8B-B14F-4D97-AF65-F5344CB8AC3E}">
        <p14:creationId xmlns:p14="http://schemas.microsoft.com/office/powerpoint/2010/main" val="389890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1800277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173</a:t>
            </a:fld>
            <a:endParaRPr lang="en-US" smtClean="0">
              <a:latin typeface="Times New Roman" pitchFamily="18" charset="0"/>
            </a:endParaRPr>
          </a:p>
        </p:txBody>
      </p:sp>
    </p:spTree>
    <p:extLst>
      <p:ext uri="{BB962C8B-B14F-4D97-AF65-F5344CB8AC3E}">
        <p14:creationId xmlns:p14="http://schemas.microsoft.com/office/powerpoint/2010/main" val="7042884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179</a:t>
            </a:fld>
            <a:endParaRPr lang="en-US" smtClean="0">
              <a:latin typeface="Times New Roman" pitchFamily="18" charset="0"/>
            </a:endParaRPr>
          </a:p>
        </p:txBody>
      </p:sp>
    </p:spTree>
    <p:extLst>
      <p:ext uri="{BB962C8B-B14F-4D97-AF65-F5344CB8AC3E}">
        <p14:creationId xmlns:p14="http://schemas.microsoft.com/office/powerpoint/2010/main" val="1678149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181</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181</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181</a:t>
            </a:fld>
            <a:endParaRPr lang="en-US" sz="1200"/>
          </a:p>
        </p:txBody>
      </p:sp>
    </p:spTree>
    <p:extLst>
      <p:ext uri="{BB962C8B-B14F-4D97-AF65-F5344CB8AC3E}">
        <p14:creationId xmlns:p14="http://schemas.microsoft.com/office/powerpoint/2010/main" val="32530123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182</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182</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182</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108846594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183</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183</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183</a:t>
            </a:fld>
            <a:endParaRPr lang="en-US" sz="1200">
              <a:latin typeface="Times New Roman" pitchFamily="18" charset="0"/>
            </a:endParaRPr>
          </a:p>
        </p:txBody>
      </p:sp>
    </p:spTree>
    <p:extLst>
      <p:ext uri="{BB962C8B-B14F-4D97-AF65-F5344CB8AC3E}">
        <p14:creationId xmlns:p14="http://schemas.microsoft.com/office/powerpoint/2010/main" val="211984866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184</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184</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184</a:t>
            </a:fld>
            <a:endParaRPr lang="en-US" sz="1200">
              <a:latin typeface="Times New Roman" pitchFamily="18" charset="0"/>
            </a:endParaRPr>
          </a:p>
        </p:txBody>
      </p:sp>
    </p:spTree>
    <p:extLst>
      <p:ext uri="{BB962C8B-B14F-4D97-AF65-F5344CB8AC3E}">
        <p14:creationId xmlns:p14="http://schemas.microsoft.com/office/powerpoint/2010/main" val="279931764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185</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185</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185</a:t>
            </a:fld>
            <a:endParaRPr lang="en-US" sz="1200">
              <a:latin typeface="Times New Roman" pitchFamily="18" charset="0"/>
            </a:endParaRPr>
          </a:p>
        </p:txBody>
      </p:sp>
    </p:spTree>
    <p:extLst>
      <p:ext uri="{BB962C8B-B14F-4D97-AF65-F5344CB8AC3E}">
        <p14:creationId xmlns:p14="http://schemas.microsoft.com/office/powerpoint/2010/main" val="204671132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186</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186</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186</a:t>
            </a:fld>
            <a:endParaRPr lang="en-US" sz="1200">
              <a:latin typeface="Times New Roman" pitchFamily="18" charset="0"/>
            </a:endParaRPr>
          </a:p>
        </p:txBody>
      </p:sp>
    </p:spTree>
    <p:extLst>
      <p:ext uri="{BB962C8B-B14F-4D97-AF65-F5344CB8AC3E}">
        <p14:creationId xmlns:p14="http://schemas.microsoft.com/office/powerpoint/2010/main" val="7959193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187</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187</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187</a:t>
            </a:fld>
            <a:endParaRPr lang="en-US" sz="1200">
              <a:latin typeface="Times New Roman" pitchFamily="18" charset="0"/>
            </a:endParaRPr>
          </a:p>
        </p:txBody>
      </p:sp>
    </p:spTree>
    <p:extLst>
      <p:ext uri="{BB962C8B-B14F-4D97-AF65-F5344CB8AC3E}">
        <p14:creationId xmlns:p14="http://schemas.microsoft.com/office/powerpoint/2010/main" val="252969589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189</a:t>
            </a:fld>
            <a:endParaRPr lang="en-US" sz="1200" smtClean="0"/>
          </a:p>
        </p:txBody>
      </p:sp>
    </p:spTree>
    <p:extLst>
      <p:ext uri="{BB962C8B-B14F-4D97-AF65-F5344CB8AC3E}">
        <p14:creationId xmlns:p14="http://schemas.microsoft.com/office/powerpoint/2010/main" val="466121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25</a:t>
            </a:fld>
            <a:endParaRPr lang="en-US" smtClean="0"/>
          </a:p>
        </p:txBody>
      </p:sp>
    </p:spTree>
    <p:extLst>
      <p:ext uri="{BB962C8B-B14F-4D97-AF65-F5344CB8AC3E}">
        <p14:creationId xmlns:p14="http://schemas.microsoft.com/office/powerpoint/2010/main" val="353349911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D3866DA-BAB5-4897-A9F6-D29711E37B62}" type="slidenum">
              <a:rPr lang="en-US" smtClean="0">
                <a:latin typeface="Times New Roman" pitchFamily="18" charset="0"/>
              </a:rPr>
              <a:pPr/>
              <a:t>190</a:t>
            </a:fld>
            <a:endParaRPr lang="en-US" smtClean="0">
              <a:latin typeface="Times New Roman" pitchFamily="18" charset="0"/>
            </a:endParaRPr>
          </a:p>
        </p:txBody>
      </p:sp>
      <p:sp>
        <p:nvSpPr>
          <p:cNvPr id="1300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1E04BC2-0550-43A0-9098-5C035C9893AC}" type="slidenum">
              <a:rPr lang="en-US" sz="1200">
                <a:latin typeface="Times New Roman" pitchFamily="18" charset="0"/>
              </a:rPr>
              <a:pPr algn="r"/>
              <a:t>190</a:t>
            </a:fld>
            <a:endParaRPr lang="en-US" sz="1200">
              <a:latin typeface="Times New Roman" pitchFamily="18" charset="0"/>
            </a:endParaRPr>
          </a:p>
        </p:txBody>
      </p:sp>
      <p:sp>
        <p:nvSpPr>
          <p:cNvPr id="130052" name="Slide Image Placeholder 1"/>
          <p:cNvSpPr>
            <a:spLocks noGrp="1" noRot="1" noChangeAspect="1" noTextEdit="1"/>
          </p:cNvSpPr>
          <p:nvPr>
            <p:ph type="sldImg"/>
          </p:nvPr>
        </p:nvSpPr>
        <p:spPr>
          <a:ln/>
        </p:spPr>
      </p:sp>
      <p:sp>
        <p:nvSpPr>
          <p:cNvPr id="1300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00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00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4594644-0C4B-4C47-9AF9-11D549065412}" type="slidenum">
              <a:rPr lang="en-US" sz="1200">
                <a:latin typeface="Times New Roman" pitchFamily="18" charset="0"/>
              </a:rPr>
              <a:pPr algn="r"/>
              <a:t>190</a:t>
            </a:fld>
            <a:endParaRPr lang="en-US" sz="1200">
              <a:latin typeface="Times New Roman" pitchFamily="18" charset="0"/>
            </a:endParaRPr>
          </a:p>
        </p:txBody>
      </p:sp>
    </p:spTree>
    <p:extLst>
      <p:ext uri="{BB962C8B-B14F-4D97-AF65-F5344CB8AC3E}">
        <p14:creationId xmlns:p14="http://schemas.microsoft.com/office/powerpoint/2010/main" val="16151635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191</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191</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191</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7250371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19E70695-D306-4598-A96B-9A616ECDECB5}" type="slidenum">
              <a:rPr lang="en-US" smtClean="0">
                <a:latin typeface="Times New Roman" pitchFamily="18" charset="0"/>
              </a:rPr>
              <a:pPr eaLnBrk="1" hangingPunct="1"/>
              <a:t>192</a:t>
            </a:fld>
            <a:endParaRPr lang="en-US" smtClean="0">
              <a:latin typeface="Times New Roman" pitchFamily="18" charset="0"/>
            </a:endParaRPr>
          </a:p>
        </p:txBody>
      </p:sp>
      <p:sp>
        <p:nvSpPr>
          <p:cNvPr id="13209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58BD675-C1B1-4D75-BB61-98D6C585C752}" type="slidenum">
              <a:rPr lang="en-US" sz="1200">
                <a:latin typeface="Times New Roman" pitchFamily="18" charset="0"/>
              </a:rPr>
              <a:pPr algn="r" eaLnBrk="1" hangingPunct="1"/>
              <a:t>192</a:t>
            </a:fld>
            <a:endParaRPr lang="en-US" sz="1200">
              <a:latin typeface="Times New Roman" pitchFamily="18" charset="0"/>
            </a:endParaRPr>
          </a:p>
        </p:txBody>
      </p:sp>
      <p:sp>
        <p:nvSpPr>
          <p:cNvPr id="13210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210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F02F771-544C-44E7-AE73-07313D5B1BDF}" type="slidenum">
              <a:rPr lang="en-US" sz="1200">
                <a:latin typeface="Times New Roman" pitchFamily="18" charset="0"/>
              </a:rPr>
              <a:pPr algn="r" eaLnBrk="1" hangingPunct="1"/>
              <a:t>192</a:t>
            </a:fld>
            <a:endParaRPr lang="en-US" sz="1200">
              <a:latin typeface="Times New Roman" pitchFamily="18" charset="0"/>
            </a:endParaRPr>
          </a:p>
        </p:txBody>
      </p:sp>
      <p:sp>
        <p:nvSpPr>
          <p:cNvPr id="132102" name="Rectangle 2"/>
          <p:cNvSpPr>
            <a:spLocks noGrp="1" noRot="1" noChangeAspect="1" noChangeArrowheads="1" noTextEdit="1"/>
          </p:cNvSpPr>
          <p:nvPr>
            <p:ph type="sldImg"/>
          </p:nvPr>
        </p:nvSpPr>
        <p:spPr>
          <a:xfrm>
            <a:off x="1125538" y="673100"/>
            <a:ext cx="4470400" cy="3352800"/>
          </a:xfrm>
          <a:ln/>
        </p:spPr>
      </p:sp>
      <p:sp>
        <p:nvSpPr>
          <p:cNvPr id="13210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5234114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9B30D258-46F5-4BC5-98A4-C3D11BF42942}" type="slidenum">
              <a:rPr lang="en-US" smtClean="0">
                <a:latin typeface="Times New Roman" pitchFamily="18" charset="0"/>
              </a:rPr>
              <a:pPr eaLnBrk="1" hangingPunct="1"/>
              <a:t>193</a:t>
            </a:fld>
            <a:endParaRPr lang="en-US" smtClean="0">
              <a:latin typeface="Times New Roman" pitchFamily="18" charset="0"/>
            </a:endParaRPr>
          </a:p>
        </p:txBody>
      </p:sp>
      <p:sp>
        <p:nvSpPr>
          <p:cNvPr id="1331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1884C3C-6087-45C3-89C5-E6C1CA48FE02}" type="slidenum">
              <a:rPr lang="en-US" sz="1200">
                <a:latin typeface="Times New Roman" pitchFamily="18" charset="0"/>
              </a:rPr>
              <a:pPr algn="r" eaLnBrk="1" hangingPunct="1"/>
              <a:t>193</a:t>
            </a:fld>
            <a:endParaRPr lang="en-US" sz="1200">
              <a:latin typeface="Times New Roman" pitchFamily="18" charset="0"/>
            </a:endParaRPr>
          </a:p>
        </p:txBody>
      </p:sp>
      <p:sp>
        <p:nvSpPr>
          <p:cNvPr id="13312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312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8ED70B7-7455-4B72-94D1-17D4877636C4}" type="slidenum">
              <a:rPr lang="en-US" sz="1200">
                <a:latin typeface="Times New Roman" pitchFamily="18" charset="0"/>
              </a:rPr>
              <a:pPr algn="r" eaLnBrk="1" hangingPunct="1"/>
              <a:t>193</a:t>
            </a:fld>
            <a:endParaRPr lang="en-US" sz="1200">
              <a:latin typeface="Times New Roman" pitchFamily="18" charset="0"/>
            </a:endParaRPr>
          </a:p>
        </p:txBody>
      </p:sp>
      <p:sp>
        <p:nvSpPr>
          <p:cNvPr id="133126" name="Rectangle 2"/>
          <p:cNvSpPr>
            <a:spLocks noGrp="1" noRot="1" noChangeAspect="1" noChangeArrowheads="1" noTextEdit="1"/>
          </p:cNvSpPr>
          <p:nvPr>
            <p:ph type="sldImg"/>
          </p:nvPr>
        </p:nvSpPr>
        <p:spPr>
          <a:xfrm>
            <a:off x="1125538" y="673100"/>
            <a:ext cx="4470400" cy="3352800"/>
          </a:xfrm>
          <a:ln/>
        </p:spPr>
      </p:sp>
      <p:sp>
        <p:nvSpPr>
          <p:cNvPr id="133127"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02428530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194</a:t>
            </a:fld>
            <a:endParaRPr lang="en-US" smtClean="0">
              <a:latin typeface="Times New Roman" pitchFamily="18" charset="0"/>
            </a:endParaRPr>
          </a:p>
        </p:txBody>
      </p:sp>
    </p:spTree>
    <p:extLst>
      <p:ext uri="{BB962C8B-B14F-4D97-AF65-F5344CB8AC3E}">
        <p14:creationId xmlns:p14="http://schemas.microsoft.com/office/powerpoint/2010/main" val="2710039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195</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195</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195</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4323554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196</a:t>
            </a:fld>
            <a:endParaRPr lang="en-US">
              <a:latin typeface="Times New Roman" panose="02020603050405020304" pitchFamily="18" charset="0"/>
            </a:endParaRPr>
          </a:p>
        </p:txBody>
      </p:sp>
    </p:spTree>
    <p:extLst>
      <p:ext uri="{BB962C8B-B14F-4D97-AF65-F5344CB8AC3E}">
        <p14:creationId xmlns:p14="http://schemas.microsoft.com/office/powerpoint/2010/main" val="9772206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197</a:t>
            </a:fld>
            <a:endParaRPr lang="en-US" sz="1200" smtClean="0"/>
          </a:p>
        </p:txBody>
      </p:sp>
    </p:spTree>
    <p:extLst>
      <p:ext uri="{BB962C8B-B14F-4D97-AF65-F5344CB8AC3E}">
        <p14:creationId xmlns:p14="http://schemas.microsoft.com/office/powerpoint/2010/main" val="12813782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7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22188BA-B75B-4C2D-910A-FD6A53211AC4}" type="slidenum">
              <a:rPr lang="en-US" sz="1300"/>
              <a:pPr eaLnBrk="1" hangingPunct="1"/>
              <a:t>198</a:t>
            </a:fld>
            <a:endParaRPr lang="en-US" sz="1300"/>
          </a:p>
        </p:txBody>
      </p:sp>
    </p:spTree>
    <p:extLst>
      <p:ext uri="{BB962C8B-B14F-4D97-AF65-F5344CB8AC3E}">
        <p14:creationId xmlns:p14="http://schemas.microsoft.com/office/powerpoint/2010/main" val="25139112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199</a:t>
            </a:fld>
            <a:endParaRPr lang="en-US" sz="1300"/>
          </a:p>
        </p:txBody>
      </p:sp>
    </p:spTree>
    <p:extLst>
      <p:ext uri="{BB962C8B-B14F-4D97-AF65-F5344CB8AC3E}">
        <p14:creationId xmlns:p14="http://schemas.microsoft.com/office/powerpoint/2010/main" val="2263899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26</a:t>
            </a:fld>
            <a:endParaRPr lang="en-US" smtClean="0"/>
          </a:p>
        </p:txBody>
      </p:sp>
    </p:spTree>
    <p:extLst>
      <p:ext uri="{BB962C8B-B14F-4D97-AF65-F5344CB8AC3E}">
        <p14:creationId xmlns:p14="http://schemas.microsoft.com/office/powerpoint/2010/main" val="313420747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201</a:t>
            </a:fld>
            <a:endParaRPr lang="en-US" sz="1200" smtClean="0"/>
          </a:p>
        </p:txBody>
      </p:sp>
    </p:spTree>
    <p:extLst>
      <p:ext uri="{BB962C8B-B14F-4D97-AF65-F5344CB8AC3E}">
        <p14:creationId xmlns:p14="http://schemas.microsoft.com/office/powerpoint/2010/main" val="281253533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2C9AE4-9F78-42B1-B938-767808814B1F}" type="slidenum">
              <a:rPr lang="en-US" sz="1200" smtClean="0"/>
              <a:pPr eaLnBrk="1" hangingPunct="1"/>
              <a:t>224</a:t>
            </a:fld>
            <a:endParaRPr lang="en-US" sz="1200" smtClean="0"/>
          </a:p>
        </p:txBody>
      </p:sp>
    </p:spTree>
    <p:extLst>
      <p:ext uri="{BB962C8B-B14F-4D97-AF65-F5344CB8AC3E}">
        <p14:creationId xmlns:p14="http://schemas.microsoft.com/office/powerpoint/2010/main" val="87749657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226</a:t>
            </a:fld>
            <a:endParaRPr lang="en-US">
              <a:latin typeface="Times New Roman" panose="02020603050405020304" pitchFamily="18" charset="0"/>
            </a:endParaRPr>
          </a:p>
        </p:txBody>
      </p:sp>
    </p:spTree>
    <p:extLst>
      <p:ext uri="{BB962C8B-B14F-4D97-AF65-F5344CB8AC3E}">
        <p14:creationId xmlns:p14="http://schemas.microsoft.com/office/powerpoint/2010/main" val="2644006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27</a:t>
            </a:fld>
            <a:endParaRPr lang="en-US" smtClean="0"/>
          </a:p>
        </p:txBody>
      </p:sp>
    </p:spTree>
    <p:extLst>
      <p:ext uri="{BB962C8B-B14F-4D97-AF65-F5344CB8AC3E}">
        <p14:creationId xmlns:p14="http://schemas.microsoft.com/office/powerpoint/2010/main" val="354250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smtClean="0">
              <a:latin typeface="Times New Roman" pitchFamily="18" charset="0"/>
            </a:endParaRPr>
          </a:p>
        </p:txBody>
      </p:sp>
    </p:spTree>
    <p:extLst>
      <p:ext uri="{BB962C8B-B14F-4D97-AF65-F5344CB8AC3E}">
        <p14:creationId xmlns:p14="http://schemas.microsoft.com/office/powerpoint/2010/main" val="113799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31</a:t>
            </a:fld>
            <a:endParaRPr lang="en-US" smtClean="0">
              <a:latin typeface="Times New Roman" pitchFamily="18" charset="0"/>
            </a:endParaRPr>
          </a:p>
        </p:txBody>
      </p:sp>
    </p:spTree>
    <p:extLst>
      <p:ext uri="{BB962C8B-B14F-4D97-AF65-F5344CB8AC3E}">
        <p14:creationId xmlns:p14="http://schemas.microsoft.com/office/powerpoint/2010/main" val="2685454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33</a:t>
            </a:fld>
            <a:endParaRPr lang="en-US" sz="1200" smtClean="0"/>
          </a:p>
        </p:txBody>
      </p:sp>
    </p:spTree>
    <p:extLst>
      <p:ext uri="{BB962C8B-B14F-4D97-AF65-F5344CB8AC3E}">
        <p14:creationId xmlns:p14="http://schemas.microsoft.com/office/powerpoint/2010/main" val="260774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6</a:t>
            </a:fld>
            <a:endParaRPr lang="en-US" smtClean="0">
              <a:latin typeface="Times New Roman" pitchFamily="18" charset="0"/>
            </a:endParaRPr>
          </a:p>
        </p:txBody>
      </p:sp>
    </p:spTree>
    <p:extLst>
      <p:ext uri="{BB962C8B-B14F-4D97-AF65-F5344CB8AC3E}">
        <p14:creationId xmlns:p14="http://schemas.microsoft.com/office/powerpoint/2010/main" val="125522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35</a:t>
            </a:fld>
            <a:endParaRPr lang="en-US" sz="1200" smtClean="0"/>
          </a:p>
        </p:txBody>
      </p:sp>
    </p:spTree>
    <p:extLst>
      <p:ext uri="{BB962C8B-B14F-4D97-AF65-F5344CB8AC3E}">
        <p14:creationId xmlns:p14="http://schemas.microsoft.com/office/powerpoint/2010/main" val="1009259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36</a:t>
            </a:fld>
            <a:endParaRPr lang="en-US" smtClean="0">
              <a:latin typeface="Times New Roman" pitchFamily="18" charset="0"/>
            </a:endParaRPr>
          </a:p>
        </p:txBody>
      </p:sp>
    </p:spTree>
    <p:extLst>
      <p:ext uri="{BB962C8B-B14F-4D97-AF65-F5344CB8AC3E}">
        <p14:creationId xmlns:p14="http://schemas.microsoft.com/office/powerpoint/2010/main" val="123936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pPr>
                <a:defRPr/>
              </a:pPr>
              <a:t>38</a:t>
            </a:fld>
            <a:endParaRPr lang="en-US" smtClean="0"/>
          </a:p>
        </p:txBody>
      </p:sp>
    </p:spTree>
    <p:extLst>
      <p:ext uri="{BB962C8B-B14F-4D97-AF65-F5344CB8AC3E}">
        <p14:creationId xmlns:p14="http://schemas.microsoft.com/office/powerpoint/2010/main" val="1911804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39</a:t>
            </a:fld>
            <a:endParaRPr lang="en-US" smtClean="0"/>
          </a:p>
        </p:txBody>
      </p:sp>
    </p:spTree>
    <p:extLst>
      <p:ext uri="{BB962C8B-B14F-4D97-AF65-F5344CB8AC3E}">
        <p14:creationId xmlns:p14="http://schemas.microsoft.com/office/powerpoint/2010/main" val="914479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41</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553368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42</a:t>
            </a:fld>
            <a:endParaRPr lang="en-US" sz="1200" smtClean="0"/>
          </a:p>
        </p:txBody>
      </p:sp>
    </p:spTree>
    <p:extLst>
      <p:ext uri="{BB962C8B-B14F-4D97-AF65-F5344CB8AC3E}">
        <p14:creationId xmlns:p14="http://schemas.microsoft.com/office/powerpoint/2010/main" val="2125705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46</a:t>
            </a:fld>
            <a:endParaRPr lang="en-US" smtClean="0"/>
          </a:p>
        </p:txBody>
      </p:sp>
    </p:spTree>
    <p:extLst>
      <p:ext uri="{BB962C8B-B14F-4D97-AF65-F5344CB8AC3E}">
        <p14:creationId xmlns:p14="http://schemas.microsoft.com/office/powerpoint/2010/main" val="3769499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47</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47</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47</a:t>
            </a:fld>
            <a:endParaRPr lang="en-US" sz="1300"/>
          </a:p>
        </p:txBody>
      </p:sp>
    </p:spTree>
    <p:extLst>
      <p:ext uri="{BB962C8B-B14F-4D97-AF65-F5344CB8AC3E}">
        <p14:creationId xmlns:p14="http://schemas.microsoft.com/office/powerpoint/2010/main" val="69132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49</a:t>
            </a:fld>
            <a:endParaRPr lang="en-US" sz="1400"/>
          </a:p>
        </p:txBody>
      </p:sp>
    </p:spTree>
    <p:extLst>
      <p:ext uri="{BB962C8B-B14F-4D97-AF65-F5344CB8AC3E}">
        <p14:creationId xmlns:p14="http://schemas.microsoft.com/office/powerpoint/2010/main" val="313591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52</a:t>
            </a:fld>
            <a:endParaRPr lang="en-US" smtClean="0"/>
          </a:p>
        </p:txBody>
      </p:sp>
    </p:spTree>
    <p:extLst>
      <p:ext uri="{BB962C8B-B14F-4D97-AF65-F5344CB8AC3E}">
        <p14:creationId xmlns:p14="http://schemas.microsoft.com/office/powerpoint/2010/main" val="171992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8</a:t>
            </a:fld>
            <a:endParaRPr lang="en-US" sz="1200" smtClean="0"/>
          </a:p>
        </p:txBody>
      </p:sp>
    </p:spTree>
    <p:extLst>
      <p:ext uri="{BB962C8B-B14F-4D97-AF65-F5344CB8AC3E}">
        <p14:creationId xmlns:p14="http://schemas.microsoft.com/office/powerpoint/2010/main" val="2741524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55</a:t>
            </a:fld>
            <a:endParaRPr lang="en-US" sz="1200" smtClean="0"/>
          </a:p>
        </p:txBody>
      </p:sp>
    </p:spTree>
    <p:extLst>
      <p:ext uri="{BB962C8B-B14F-4D97-AF65-F5344CB8AC3E}">
        <p14:creationId xmlns:p14="http://schemas.microsoft.com/office/powerpoint/2010/main" val="3843022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56</a:t>
            </a:fld>
            <a:endParaRPr lang="en-US" sz="1200" smtClean="0"/>
          </a:p>
        </p:txBody>
      </p:sp>
    </p:spTree>
    <p:extLst>
      <p:ext uri="{BB962C8B-B14F-4D97-AF65-F5344CB8AC3E}">
        <p14:creationId xmlns:p14="http://schemas.microsoft.com/office/powerpoint/2010/main" val="190286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57</a:t>
            </a:fld>
            <a:endParaRPr lang="en-US" sz="1200" smtClean="0"/>
          </a:p>
        </p:txBody>
      </p:sp>
    </p:spTree>
    <p:extLst>
      <p:ext uri="{BB962C8B-B14F-4D97-AF65-F5344CB8AC3E}">
        <p14:creationId xmlns:p14="http://schemas.microsoft.com/office/powerpoint/2010/main" val="1964092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58</a:t>
            </a:fld>
            <a:endParaRPr lang="en-US" sz="1200" smtClean="0"/>
          </a:p>
        </p:txBody>
      </p:sp>
    </p:spTree>
    <p:extLst>
      <p:ext uri="{BB962C8B-B14F-4D97-AF65-F5344CB8AC3E}">
        <p14:creationId xmlns:p14="http://schemas.microsoft.com/office/powerpoint/2010/main" val="328310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60</a:t>
            </a:fld>
            <a:endParaRPr lang="en-US" sz="1200" smtClean="0"/>
          </a:p>
        </p:txBody>
      </p:sp>
    </p:spTree>
    <p:extLst>
      <p:ext uri="{BB962C8B-B14F-4D97-AF65-F5344CB8AC3E}">
        <p14:creationId xmlns:p14="http://schemas.microsoft.com/office/powerpoint/2010/main" val="2840328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61</a:t>
            </a:fld>
            <a:endParaRPr lang="en-US" sz="1200" smtClean="0">
              <a:solidFill>
                <a:srgbClr val="000000"/>
              </a:solidFill>
            </a:endParaRPr>
          </a:p>
        </p:txBody>
      </p:sp>
    </p:spTree>
    <p:extLst>
      <p:ext uri="{BB962C8B-B14F-4D97-AF65-F5344CB8AC3E}">
        <p14:creationId xmlns:p14="http://schemas.microsoft.com/office/powerpoint/2010/main" val="464000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62</a:t>
            </a:fld>
            <a:endParaRPr lang="en-US" sz="1200" smtClean="0"/>
          </a:p>
        </p:txBody>
      </p:sp>
    </p:spTree>
    <p:extLst>
      <p:ext uri="{BB962C8B-B14F-4D97-AF65-F5344CB8AC3E}">
        <p14:creationId xmlns:p14="http://schemas.microsoft.com/office/powerpoint/2010/main" val="3669029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63</a:t>
            </a:fld>
            <a:endParaRPr lang="en-US" sz="1200" smtClean="0"/>
          </a:p>
        </p:txBody>
      </p:sp>
    </p:spTree>
    <p:extLst>
      <p:ext uri="{BB962C8B-B14F-4D97-AF65-F5344CB8AC3E}">
        <p14:creationId xmlns:p14="http://schemas.microsoft.com/office/powerpoint/2010/main" val="807369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67</a:t>
            </a:fld>
            <a:endParaRPr lang="en-US" smtClean="0">
              <a:latin typeface="Times New Roman" pitchFamily="18" charset="0"/>
            </a:endParaRPr>
          </a:p>
        </p:txBody>
      </p:sp>
    </p:spTree>
    <p:extLst>
      <p:ext uri="{BB962C8B-B14F-4D97-AF65-F5344CB8AC3E}">
        <p14:creationId xmlns:p14="http://schemas.microsoft.com/office/powerpoint/2010/main" val="263402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74</a:t>
            </a:fld>
            <a:endParaRPr lang="en-US" sz="1200" smtClean="0"/>
          </a:p>
        </p:txBody>
      </p:sp>
    </p:spTree>
    <p:extLst>
      <p:ext uri="{BB962C8B-B14F-4D97-AF65-F5344CB8AC3E}">
        <p14:creationId xmlns:p14="http://schemas.microsoft.com/office/powerpoint/2010/main" val="261658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8F8F80-A854-40D0-A308-8C93D88FFCC7}" type="slidenum">
              <a:rPr lang="en-US" sz="1200" smtClean="0"/>
              <a:pPr eaLnBrk="1" hangingPunct="1"/>
              <a:t>10</a:t>
            </a:fld>
            <a:endParaRPr lang="en-US" sz="1200" smtClean="0"/>
          </a:p>
        </p:txBody>
      </p:sp>
    </p:spTree>
    <p:extLst>
      <p:ext uri="{BB962C8B-B14F-4D97-AF65-F5344CB8AC3E}">
        <p14:creationId xmlns:p14="http://schemas.microsoft.com/office/powerpoint/2010/main" val="220650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75</a:t>
            </a:fld>
            <a:endParaRPr lang="en-US" smtClean="0">
              <a:latin typeface="Times New Roman" pitchFamily="18" charset="0"/>
            </a:endParaRPr>
          </a:p>
        </p:txBody>
      </p:sp>
    </p:spTree>
    <p:extLst>
      <p:ext uri="{BB962C8B-B14F-4D97-AF65-F5344CB8AC3E}">
        <p14:creationId xmlns:p14="http://schemas.microsoft.com/office/powerpoint/2010/main" val="4233283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76</a:t>
            </a:fld>
            <a:endParaRPr lang="en-US" smtClean="0"/>
          </a:p>
        </p:txBody>
      </p:sp>
    </p:spTree>
    <p:extLst>
      <p:ext uri="{BB962C8B-B14F-4D97-AF65-F5344CB8AC3E}">
        <p14:creationId xmlns:p14="http://schemas.microsoft.com/office/powerpoint/2010/main" val="1713183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77</a:t>
            </a:fld>
            <a:endParaRPr lang="en-US" sz="1200" smtClean="0"/>
          </a:p>
        </p:txBody>
      </p:sp>
    </p:spTree>
    <p:extLst>
      <p:ext uri="{BB962C8B-B14F-4D97-AF65-F5344CB8AC3E}">
        <p14:creationId xmlns:p14="http://schemas.microsoft.com/office/powerpoint/2010/main" val="1828957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80</a:t>
            </a:fld>
            <a:endParaRPr lang="en-US" sz="1200" smtClean="0"/>
          </a:p>
        </p:txBody>
      </p:sp>
    </p:spTree>
    <p:extLst>
      <p:ext uri="{BB962C8B-B14F-4D97-AF65-F5344CB8AC3E}">
        <p14:creationId xmlns:p14="http://schemas.microsoft.com/office/powerpoint/2010/main" val="3198969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81</a:t>
            </a:fld>
            <a:endParaRPr lang="en-US" sz="1200" smtClean="0"/>
          </a:p>
        </p:txBody>
      </p:sp>
    </p:spTree>
    <p:extLst>
      <p:ext uri="{BB962C8B-B14F-4D97-AF65-F5344CB8AC3E}">
        <p14:creationId xmlns:p14="http://schemas.microsoft.com/office/powerpoint/2010/main" val="3586669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82</a:t>
            </a:fld>
            <a:endParaRPr lang="en-US" sz="1200" smtClean="0"/>
          </a:p>
        </p:txBody>
      </p:sp>
    </p:spTree>
    <p:extLst>
      <p:ext uri="{BB962C8B-B14F-4D97-AF65-F5344CB8AC3E}">
        <p14:creationId xmlns:p14="http://schemas.microsoft.com/office/powerpoint/2010/main" val="1144542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842575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solidFill>
                  <a:srgbClr val="000000"/>
                </a:solidFill>
              </a:rPr>
              <a:pPr>
                <a:defRPr/>
              </a:pPr>
              <a:t>85</a:t>
            </a:fld>
            <a:endParaRPr lang="en-US">
              <a:solidFill>
                <a:srgbClr val="000000"/>
              </a:solidFill>
            </a:endParaRPr>
          </a:p>
        </p:txBody>
      </p:sp>
    </p:spTree>
    <p:extLst>
      <p:ext uri="{BB962C8B-B14F-4D97-AF65-F5344CB8AC3E}">
        <p14:creationId xmlns:p14="http://schemas.microsoft.com/office/powerpoint/2010/main" val="1730720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CFE7DCA2-28F6-40A6-97E5-F378C0AA2C0E}" type="slidenum">
              <a:rPr lang="en-US" smtClean="0">
                <a:solidFill>
                  <a:srgbClr val="000000"/>
                </a:solidFill>
              </a:rPr>
              <a:pPr>
                <a:defRPr/>
              </a:pPr>
              <a:t>86</a:t>
            </a:fld>
            <a:endParaRPr lang="en-US">
              <a:solidFill>
                <a:srgbClr val="000000"/>
              </a:solidFill>
            </a:endParaRPr>
          </a:p>
        </p:txBody>
      </p:sp>
    </p:spTree>
    <p:extLst>
      <p:ext uri="{BB962C8B-B14F-4D97-AF65-F5344CB8AC3E}">
        <p14:creationId xmlns:p14="http://schemas.microsoft.com/office/powerpoint/2010/main" val="284869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solidFill>
                  <a:srgbClr val="000000"/>
                </a:solidFill>
              </a:rPr>
              <a:pPr eaLnBrk="1" hangingPunct="1"/>
              <a:t>87</a:t>
            </a:fld>
            <a:endParaRPr lang="en-US" sz="1200" smtClean="0">
              <a:solidFill>
                <a:srgbClr val="000000"/>
              </a:solidFill>
            </a:endParaRPr>
          </a:p>
        </p:txBody>
      </p:sp>
    </p:spTree>
    <p:extLst>
      <p:ext uri="{BB962C8B-B14F-4D97-AF65-F5344CB8AC3E}">
        <p14:creationId xmlns:p14="http://schemas.microsoft.com/office/powerpoint/2010/main" val="200694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12</a:t>
            </a:fld>
            <a:endParaRPr lang="en-US" sz="1200" smtClean="0"/>
          </a:p>
        </p:txBody>
      </p:sp>
    </p:spTree>
    <p:extLst>
      <p:ext uri="{BB962C8B-B14F-4D97-AF65-F5344CB8AC3E}">
        <p14:creationId xmlns:p14="http://schemas.microsoft.com/office/powerpoint/2010/main" val="3502384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solidFill>
                  <a:srgbClr val="000000"/>
                </a:solidFill>
              </a:rPr>
              <a:pPr>
                <a:defRPr/>
              </a:pPr>
              <a:t>88</a:t>
            </a:fld>
            <a:endParaRPr lang="en-US">
              <a:solidFill>
                <a:srgbClr val="000000"/>
              </a:solidFill>
            </a:endParaRPr>
          </a:p>
        </p:txBody>
      </p:sp>
    </p:spTree>
    <p:extLst>
      <p:ext uri="{BB962C8B-B14F-4D97-AF65-F5344CB8AC3E}">
        <p14:creationId xmlns:p14="http://schemas.microsoft.com/office/powerpoint/2010/main" val="5173184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89</a:t>
            </a:fld>
            <a:endParaRPr lang="en-US" sz="1300">
              <a:solidFill>
                <a:srgbClr val="000000"/>
              </a:solidFill>
            </a:endParaRPr>
          </a:p>
        </p:txBody>
      </p:sp>
    </p:spTree>
    <p:extLst>
      <p:ext uri="{BB962C8B-B14F-4D97-AF65-F5344CB8AC3E}">
        <p14:creationId xmlns:p14="http://schemas.microsoft.com/office/powerpoint/2010/main" val="2855867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solidFill>
                  <a:srgbClr val="000000"/>
                </a:solidFill>
                <a:latin typeface="Times New Roman" pitchFamily="18" charset="0"/>
              </a:rPr>
              <a:pPr eaLnBrk="1" hangingPunct="1">
                <a:defRPr/>
              </a:pPr>
              <a:t>90</a:t>
            </a:fld>
            <a:endParaRPr lang="en-US" sz="1300">
              <a:solidFill>
                <a:srgbClr val="000000"/>
              </a:solidFill>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11767442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solidFill>
                  <a:srgbClr val="000000"/>
                </a:solidFill>
              </a:rPr>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solidFill>
                  <a:srgbClr val="000000"/>
                </a:solidFill>
              </a:rPr>
              <a:pPr>
                <a:defRPr/>
              </a:pPr>
              <a:t>91</a:t>
            </a:fld>
            <a:endParaRPr lang="en-US" smtClean="0">
              <a:solidFill>
                <a:srgbClr val="000000"/>
              </a:solidFill>
            </a:endParaRPr>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3685569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solidFill>
                  <a:srgbClr val="000000"/>
                </a:solidFill>
                <a:latin typeface="Times New Roman" pitchFamily="18" charset="0"/>
              </a:rPr>
              <a:pPr/>
              <a:t>92</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17250858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93</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7486951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94</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18093793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4926954F-11A9-4A94-88C4-12F811FE3195}" type="slidenum">
              <a:rPr lang="en-US" sz="1300">
                <a:solidFill>
                  <a:srgbClr val="000000"/>
                </a:solidFill>
              </a:rPr>
              <a:pPr eaLnBrk="1" hangingPunct="1">
                <a:defRPr/>
              </a:pPr>
              <a:t>95</a:t>
            </a:fld>
            <a:endParaRPr lang="en-US" sz="1300">
              <a:solidFill>
                <a:srgbClr val="000000"/>
              </a:solidFill>
            </a:endParaRPr>
          </a:p>
        </p:txBody>
      </p:sp>
    </p:spTree>
    <p:extLst>
      <p:ext uri="{BB962C8B-B14F-4D97-AF65-F5344CB8AC3E}">
        <p14:creationId xmlns:p14="http://schemas.microsoft.com/office/powerpoint/2010/main" val="2295065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96</a:t>
            </a:fld>
            <a:endParaRPr lang="en-US" sz="1300">
              <a:solidFill>
                <a:srgbClr val="000000"/>
              </a:solidFill>
            </a:endParaRPr>
          </a:p>
        </p:txBody>
      </p:sp>
    </p:spTree>
    <p:extLst>
      <p:ext uri="{BB962C8B-B14F-4D97-AF65-F5344CB8AC3E}">
        <p14:creationId xmlns:p14="http://schemas.microsoft.com/office/powerpoint/2010/main" val="30908361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97</a:t>
            </a:fld>
            <a:endParaRPr lang="en-US" sz="1200" smtClean="0"/>
          </a:p>
        </p:txBody>
      </p:sp>
    </p:spTree>
    <p:extLst>
      <p:ext uri="{BB962C8B-B14F-4D97-AF65-F5344CB8AC3E}">
        <p14:creationId xmlns:p14="http://schemas.microsoft.com/office/powerpoint/2010/main" val="1917393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15</a:t>
            </a:fld>
            <a:endParaRPr lang="en-US" sz="1300"/>
          </a:p>
        </p:txBody>
      </p:sp>
    </p:spTree>
    <p:extLst>
      <p:ext uri="{BB962C8B-B14F-4D97-AF65-F5344CB8AC3E}">
        <p14:creationId xmlns:p14="http://schemas.microsoft.com/office/powerpoint/2010/main" val="1031377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98</a:t>
            </a:fld>
            <a:endParaRPr lang="en-US" sz="1200" smtClean="0"/>
          </a:p>
        </p:txBody>
      </p:sp>
    </p:spTree>
    <p:extLst>
      <p:ext uri="{BB962C8B-B14F-4D97-AF65-F5344CB8AC3E}">
        <p14:creationId xmlns:p14="http://schemas.microsoft.com/office/powerpoint/2010/main" val="18991865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99</a:t>
            </a:fld>
            <a:endParaRPr lang="en-US" sz="1200" smtClean="0"/>
          </a:p>
        </p:txBody>
      </p:sp>
    </p:spTree>
    <p:extLst>
      <p:ext uri="{BB962C8B-B14F-4D97-AF65-F5344CB8AC3E}">
        <p14:creationId xmlns:p14="http://schemas.microsoft.com/office/powerpoint/2010/main" val="3014826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100</a:t>
            </a:fld>
            <a:endParaRPr lang="en-US" sz="1200" smtClean="0"/>
          </a:p>
        </p:txBody>
      </p:sp>
    </p:spTree>
    <p:extLst>
      <p:ext uri="{BB962C8B-B14F-4D97-AF65-F5344CB8AC3E}">
        <p14:creationId xmlns:p14="http://schemas.microsoft.com/office/powerpoint/2010/main" val="1389584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101</a:t>
            </a:fld>
            <a:endParaRPr lang="en-US" sz="1200" smtClean="0"/>
          </a:p>
        </p:txBody>
      </p:sp>
    </p:spTree>
    <p:extLst>
      <p:ext uri="{BB962C8B-B14F-4D97-AF65-F5344CB8AC3E}">
        <p14:creationId xmlns:p14="http://schemas.microsoft.com/office/powerpoint/2010/main" val="7216425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102</a:t>
            </a:fld>
            <a:endParaRPr lang="en-US" sz="1200" smtClean="0"/>
          </a:p>
        </p:txBody>
      </p:sp>
    </p:spTree>
    <p:extLst>
      <p:ext uri="{BB962C8B-B14F-4D97-AF65-F5344CB8AC3E}">
        <p14:creationId xmlns:p14="http://schemas.microsoft.com/office/powerpoint/2010/main" val="34799936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103</a:t>
            </a:fld>
            <a:endParaRPr lang="en-US" sz="1200" smtClean="0"/>
          </a:p>
        </p:txBody>
      </p:sp>
    </p:spTree>
    <p:extLst>
      <p:ext uri="{BB962C8B-B14F-4D97-AF65-F5344CB8AC3E}">
        <p14:creationId xmlns:p14="http://schemas.microsoft.com/office/powerpoint/2010/main" val="41218552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104</a:t>
            </a:fld>
            <a:endParaRPr lang="en-US" sz="1300"/>
          </a:p>
        </p:txBody>
      </p:sp>
    </p:spTree>
    <p:extLst>
      <p:ext uri="{BB962C8B-B14F-4D97-AF65-F5344CB8AC3E}">
        <p14:creationId xmlns:p14="http://schemas.microsoft.com/office/powerpoint/2010/main" val="9373203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105</a:t>
            </a:fld>
            <a:endParaRPr lang="en-US" sz="1300"/>
          </a:p>
        </p:txBody>
      </p:sp>
    </p:spTree>
    <p:extLst>
      <p:ext uri="{BB962C8B-B14F-4D97-AF65-F5344CB8AC3E}">
        <p14:creationId xmlns:p14="http://schemas.microsoft.com/office/powerpoint/2010/main" val="27160741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106</a:t>
            </a:fld>
            <a:endParaRPr lang="en-US" sz="1300"/>
          </a:p>
        </p:txBody>
      </p:sp>
    </p:spTree>
    <p:extLst>
      <p:ext uri="{BB962C8B-B14F-4D97-AF65-F5344CB8AC3E}">
        <p14:creationId xmlns:p14="http://schemas.microsoft.com/office/powerpoint/2010/main" val="22849393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107</a:t>
            </a:fld>
            <a:endParaRPr lang="en-US" sz="1300"/>
          </a:p>
        </p:txBody>
      </p:sp>
    </p:spTree>
    <p:extLst>
      <p:ext uri="{BB962C8B-B14F-4D97-AF65-F5344CB8AC3E}">
        <p14:creationId xmlns:p14="http://schemas.microsoft.com/office/powerpoint/2010/main" val="3924375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17</a:t>
            </a:fld>
            <a:endParaRPr lang="en-US" smtClean="0">
              <a:latin typeface="Times New Roman" pitchFamily="18" charset="0"/>
            </a:endParaRPr>
          </a:p>
        </p:txBody>
      </p:sp>
    </p:spTree>
    <p:extLst>
      <p:ext uri="{BB962C8B-B14F-4D97-AF65-F5344CB8AC3E}">
        <p14:creationId xmlns:p14="http://schemas.microsoft.com/office/powerpoint/2010/main" val="41863956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4FD18A8D-4CB8-4216-8806-4EFCBDE2DB7F}" type="slidenum">
              <a:rPr lang="en-US" sz="1300"/>
              <a:pPr eaLnBrk="1" hangingPunct="1"/>
              <a:t>109</a:t>
            </a:fld>
            <a:endParaRPr lang="en-US" sz="1300"/>
          </a:p>
        </p:txBody>
      </p:sp>
    </p:spTree>
    <p:extLst>
      <p:ext uri="{BB962C8B-B14F-4D97-AF65-F5344CB8AC3E}">
        <p14:creationId xmlns:p14="http://schemas.microsoft.com/office/powerpoint/2010/main" val="4495684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110</a:t>
            </a:fld>
            <a:endParaRPr lang="en-US" sz="1300"/>
          </a:p>
        </p:txBody>
      </p:sp>
    </p:spTree>
    <p:extLst>
      <p:ext uri="{BB962C8B-B14F-4D97-AF65-F5344CB8AC3E}">
        <p14:creationId xmlns:p14="http://schemas.microsoft.com/office/powerpoint/2010/main" val="114767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112</a:t>
            </a:fld>
            <a:endParaRPr lang="en-US" sz="1300"/>
          </a:p>
        </p:txBody>
      </p:sp>
    </p:spTree>
    <p:extLst>
      <p:ext uri="{BB962C8B-B14F-4D97-AF65-F5344CB8AC3E}">
        <p14:creationId xmlns:p14="http://schemas.microsoft.com/office/powerpoint/2010/main" val="566189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113</a:t>
            </a:fld>
            <a:endParaRPr lang="en-US" sz="1300"/>
          </a:p>
        </p:txBody>
      </p:sp>
    </p:spTree>
    <p:extLst>
      <p:ext uri="{BB962C8B-B14F-4D97-AF65-F5344CB8AC3E}">
        <p14:creationId xmlns:p14="http://schemas.microsoft.com/office/powerpoint/2010/main" val="16384371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114</a:t>
            </a:fld>
            <a:endParaRPr lang="en-US" sz="1300"/>
          </a:p>
        </p:txBody>
      </p:sp>
    </p:spTree>
    <p:extLst>
      <p:ext uri="{BB962C8B-B14F-4D97-AF65-F5344CB8AC3E}">
        <p14:creationId xmlns:p14="http://schemas.microsoft.com/office/powerpoint/2010/main" val="4167701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115</a:t>
            </a:fld>
            <a:endParaRPr lang="en-US" sz="1300"/>
          </a:p>
        </p:txBody>
      </p:sp>
    </p:spTree>
    <p:extLst>
      <p:ext uri="{BB962C8B-B14F-4D97-AF65-F5344CB8AC3E}">
        <p14:creationId xmlns:p14="http://schemas.microsoft.com/office/powerpoint/2010/main" val="27058012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B5C6E28-0FAC-4EF6-AE2E-681C9BAF6A48}" type="slidenum">
              <a:rPr lang="en-US" sz="1300"/>
              <a:pPr eaLnBrk="1" hangingPunct="1"/>
              <a:t>116</a:t>
            </a:fld>
            <a:endParaRPr lang="en-US" sz="1300"/>
          </a:p>
        </p:txBody>
      </p:sp>
    </p:spTree>
    <p:extLst>
      <p:ext uri="{BB962C8B-B14F-4D97-AF65-F5344CB8AC3E}">
        <p14:creationId xmlns:p14="http://schemas.microsoft.com/office/powerpoint/2010/main" val="38861398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0654161-19B0-4DF2-A95E-C96C3BF72B88}" type="slidenum">
              <a:rPr lang="en-US" sz="1300"/>
              <a:pPr eaLnBrk="1" hangingPunct="1"/>
              <a:t>117</a:t>
            </a:fld>
            <a:endParaRPr lang="en-US" sz="1300"/>
          </a:p>
        </p:txBody>
      </p:sp>
    </p:spTree>
    <p:extLst>
      <p:ext uri="{BB962C8B-B14F-4D97-AF65-F5344CB8AC3E}">
        <p14:creationId xmlns:p14="http://schemas.microsoft.com/office/powerpoint/2010/main" val="32223270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118</a:t>
            </a:fld>
            <a:endParaRPr lang="en-US" sz="1300"/>
          </a:p>
        </p:txBody>
      </p:sp>
    </p:spTree>
    <p:extLst>
      <p:ext uri="{BB962C8B-B14F-4D97-AF65-F5344CB8AC3E}">
        <p14:creationId xmlns:p14="http://schemas.microsoft.com/office/powerpoint/2010/main" val="2029951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119</a:t>
            </a:fld>
            <a:endParaRPr lang="en-US" sz="1300"/>
          </a:p>
        </p:txBody>
      </p:sp>
    </p:spTree>
    <p:extLst>
      <p:ext uri="{BB962C8B-B14F-4D97-AF65-F5344CB8AC3E}">
        <p14:creationId xmlns:p14="http://schemas.microsoft.com/office/powerpoint/2010/main" val="326367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18</a:t>
            </a:fld>
            <a:endParaRPr lang="en-US" smtClean="0">
              <a:latin typeface="Times New Roman" pitchFamily="18" charset="0"/>
            </a:endParaRPr>
          </a:p>
        </p:txBody>
      </p:sp>
    </p:spTree>
    <p:extLst>
      <p:ext uri="{BB962C8B-B14F-4D97-AF65-F5344CB8AC3E}">
        <p14:creationId xmlns:p14="http://schemas.microsoft.com/office/powerpoint/2010/main" val="2414917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120</a:t>
            </a:fld>
            <a:endParaRPr lang="en-US" sz="1300"/>
          </a:p>
        </p:txBody>
      </p:sp>
    </p:spTree>
    <p:extLst>
      <p:ext uri="{BB962C8B-B14F-4D97-AF65-F5344CB8AC3E}">
        <p14:creationId xmlns:p14="http://schemas.microsoft.com/office/powerpoint/2010/main" val="295597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121</a:t>
            </a:fld>
            <a:endParaRPr lang="en-US" sz="1300"/>
          </a:p>
        </p:txBody>
      </p:sp>
    </p:spTree>
    <p:extLst>
      <p:ext uri="{BB962C8B-B14F-4D97-AF65-F5344CB8AC3E}">
        <p14:creationId xmlns:p14="http://schemas.microsoft.com/office/powerpoint/2010/main" val="41849249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122</a:t>
            </a:fld>
            <a:endParaRPr lang="en-US" sz="1300"/>
          </a:p>
        </p:txBody>
      </p:sp>
    </p:spTree>
    <p:extLst>
      <p:ext uri="{BB962C8B-B14F-4D97-AF65-F5344CB8AC3E}">
        <p14:creationId xmlns:p14="http://schemas.microsoft.com/office/powerpoint/2010/main" val="2997880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123</a:t>
            </a:fld>
            <a:endParaRPr lang="en-US" sz="1300"/>
          </a:p>
        </p:txBody>
      </p:sp>
    </p:spTree>
    <p:extLst>
      <p:ext uri="{BB962C8B-B14F-4D97-AF65-F5344CB8AC3E}">
        <p14:creationId xmlns:p14="http://schemas.microsoft.com/office/powerpoint/2010/main" val="20788677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124</a:t>
            </a:fld>
            <a:endParaRPr lang="en-US" sz="1300"/>
          </a:p>
        </p:txBody>
      </p:sp>
    </p:spTree>
    <p:extLst>
      <p:ext uri="{BB962C8B-B14F-4D97-AF65-F5344CB8AC3E}">
        <p14:creationId xmlns:p14="http://schemas.microsoft.com/office/powerpoint/2010/main" val="28687370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125</a:t>
            </a:fld>
            <a:endParaRPr lang="en-US" sz="1300"/>
          </a:p>
        </p:txBody>
      </p:sp>
    </p:spTree>
    <p:extLst>
      <p:ext uri="{BB962C8B-B14F-4D97-AF65-F5344CB8AC3E}">
        <p14:creationId xmlns:p14="http://schemas.microsoft.com/office/powerpoint/2010/main" val="37511715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126</a:t>
            </a:fld>
            <a:endParaRPr lang="en-US" sz="1300"/>
          </a:p>
        </p:txBody>
      </p:sp>
    </p:spTree>
    <p:extLst>
      <p:ext uri="{BB962C8B-B14F-4D97-AF65-F5344CB8AC3E}">
        <p14:creationId xmlns:p14="http://schemas.microsoft.com/office/powerpoint/2010/main" val="2817442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127</a:t>
            </a:fld>
            <a:endParaRPr lang="en-US" sz="1300"/>
          </a:p>
        </p:txBody>
      </p:sp>
    </p:spTree>
    <p:extLst>
      <p:ext uri="{BB962C8B-B14F-4D97-AF65-F5344CB8AC3E}">
        <p14:creationId xmlns:p14="http://schemas.microsoft.com/office/powerpoint/2010/main" val="29469921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128</a:t>
            </a:fld>
            <a:endParaRPr lang="en-US" sz="1300"/>
          </a:p>
        </p:txBody>
      </p:sp>
    </p:spTree>
    <p:extLst>
      <p:ext uri="{BB962C8B-B14F-4D97-AF65-F5344CB8AC3E}">
        <p14:creationId xmlns:p14="http://schemas.microsoft.com/office/powerpoint/2010/main" val="8650836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129</a:t>
            </a:fld>
            <a:endParaRPr lang="en-US" sz="1300"/>
          </a:p>
        </p:txBody>
      </p:sp>
    </p:spTree>
    <p:extLst>
      <p:ext uri="{BB962C8B-B14F-4D97-AF65-F5344CB8AC3E}">
        <p14:creationId xmlns:p14="http://schemas.microsoft.com/office/powerpoint/2010/main" val="1496239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19</a:t>
            </a:fld>
            <a:endParaRPr lang="en-US" sz="1300"/>
          </a:p>
        </p:txBody>
      </p:sp>
    </p:spTree>
    <p:extLst>
      <p:ext uri="{BB962C8B-B14F-4D97-AF65-F5344CB8AC3E}">
        <p14:creationId xmlns:p14="http://schemas.microsoft.com/office/powerpoint/2010/main" val="11364619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130</a:t>
            </a:fld>
            <a:endParaRPr lang="en-US" sz="1300"/>
          </a:p>
        </p:txBody>
      </p:sp>
    </p:spTree>
    <p:extLst>
      <p:ext uri="{BB962C8B-B14F-4D97-AF65-F5344CB8AC3E}">
        <p14:creationId xmlns:p14="http://schemas.microsoft.com/office/powerpoint/2010/main" val="16561586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131</a:t>
            </a:fld>
            <a:endParaRPr lang="en-US" sz="1300"/>
          </a:p>
        </p:txBody>
      </p:sp>
    </p:spTree>
    <p:extLst>
      <p:ext uri="{BB962C8B-B14F-4D97-AF65-F5344CB8AC3E}">
        <p14:creationId xmlns:p14="http://schemas.microsoft.com/office/powerpoint/2010/main" val="17476842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132</a:t>
            </a:fld>
            <a:endParaRPr lang="en-US" sz="1300"/>
          </a:p>
        </p:txBody>
      </p:sp>
    </p:spTree>
    <p:extLst>
      <p:ext uri="{BB962C8B-B14F-4D97-AF65-F5344CB8AC3E}">
        <p14:creationId xmlns:p14="http://schemas.microsoft.com/office/powerpoint/2010/main" val="11756831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133</a:t>
            </a:fld>
            <a:endParaRPr lang="en-US" sz="1300"/>
          </a:p>
        </p:txBody>
      </p:sp>
    </p:spTree>
    <p:extLst>
      <p:ext uri="{BB962C8B-B14F-4D97-AF65-F5344CB8AC3E}">
        <p14:creationId xmlns:p14="http://schemas.microsoft.com/office/powerpoint/2010/main" val="17662860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134</a:t>
            </a:fld>
            <a:endParaRPr lang="en-US" sz="1300"/>
          </a:p>
        </p:txBody>
      </p:sp>
    </p:spTree>
    <p:extLst>
      <p:ext uri="{BB962C8B-B14F-4D97-AF65-F5344CB8AC3E}">
        <p14:creationId xmlns:p14="http://schemas.microsoft.com/office/powerpoint/2010/main" val="24429750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135</a:t>
            </a:fld>
            <a:endParaRPr lang="en-US" sz="1300">
              <a:solidFill>
                <a:srgbClr val="000000"/>
              </a:solidFill>
            </a:endParaRPr>
          </a:p>
        </p:txBody>
      </p:sp>
    </p:spTree>
    <p:extLst>
      <p:ext uri="{BB962C8B-B14F-4D97-AF65-F5344CB8AC3E}">
        <p14:creationId xmlns:p14="http://schemas.microsoft.com/office/powerpoint/2010/main" val="34707099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136</a:t>
            </a:fld>
            <a:endParaRPr lang="en-US">
              <a:solidFill>
                <a:srgbClr val="000000"/>
              </a:solidFill>
            </a:endParaRPr>
          </a:p>
        </p:txBody>
      </p:sp>
    </p:spTree>
    <p:extLst>
      <p:ext uri="{BB962C8B-B14F-4D97-AF65-F5344CB8AC3E}">
        <p14:creationId xmlns:p14="http://schemas.microsoft.com/office/powerpoint/2010/main" val="11633659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137</a:t>
            </a:fld>
            <a:endParaRPr lang="en-US">
              <a:solidFill>
                <a:srgbClr val="000000"/>
              </a:solidFill>
            </a:endParaRPr>
          </a:p>
        </p:txBody>
      </p:sp>
    </p:spTree>
    <p:extLst>
      <p:ext uri="{BB962C8B-B14F-4D97-AF65-F5344CB8AC3E}">
        <p14:creationId xmlns:p14="http://schemas.microsoft.com/office/powerpoint/2010/main" val="27249906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138</a:t>
            </a:fld>
            <a:endParaRPr lang="en-US">
              <a:solidFill>
                <a:srgbClr val="000000"/>
              </a:solidFill>
            </a:endParaRPr>
          </a:p>
        </p:txBody>
      </p:sp>
    </p:spTree>
    <p:extLst>
      <p:ext uri="{BB962C8B-B14F-4D97-AF65-F5344CB8AC3E}">
        <p14:creationId xmlns:p14="http://schemas.microsoft.com/office/powerpoint/2010/main" val="1282661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139</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5633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B1A9F4-99BF-43A5-9B54-281D62ACBF48}" type="slidenum">
              <a:rPr lang="en-US" smtClean="0"/>
              <a:pPr>
                <a:defRPr/>
              </a:pPr>
              <a:t>‹#›</a:t>
            </a:fld>
            <a:endParaRPr lang="en-US"/>
          </a:p>
        </p:txBody>
      </p:sp>
    </p:spTree>
    <p:extLst>
      <p:ext uri="{BB962C8B-B14F-4D97-AF65-F5344CB8AC3E}">
        <p14:creationId xmlns:p14="http://schemas.microsoft.com/office/powerpoint/2010/main" val="3650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61A8D1-7299-4402-960E-BAAED4E26061}" type="slidenum">
              <a:rPr lang="en-US" smtClean="0"/>
              <a:pPr>
                <a:defRPr/>
              </a:pPr>
              <a:t>‹#›</a:t>
            </a:fld>
            <a:endParaRPr lang="en-US"/>
          </a:p>
        </p:txBody>
      </p:sp>
    </p:spTree>
    <p:extLst>
      <p:ext uri="{BB962C8B-B14F-4D97-AF65-F5344CB8AC3E}">
        <p14:creationId xmlns:p14="http://schemas.microsoft.com/office/powerpoint/2010/main" val="87915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8A9025-8436-4B17-A706-6B40AB4F2EA9}" type="slidenum">
              <a:rPr lang="en-US" smtClean="0"/>
              <a:pPr>
                <a:defRPr/>
              </a:pPr>
              <a:t>‹#›</a:t>
            </a:fld>
            <a:endParaRPr lang="en-US"/>
          </a:p>
        </p:txBody>
      </p:sp>
    </p:spTree>
    <p:extLst>
      <p:ext uri="{BB962C8B-B14F-4D97-AF65-F5344CB8AC3E}">
        <p14:creationId xmlns:p14="http://schemas.microsoft.com/office/powerpoint/2010/main" val="216894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kumimoji="0" lang="en-US" dirty="0">
              <a:solidFill>
                <a:srgbClr val="FFFFFF"/>
              </a:solidFill>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0247E09B-841F-4DDC-A3BA-49138A265551}"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2/3/2014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25138AE-A095-449D-9577-7111D12A472A}"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eaLnBrk="1" latinLnBrk="0" hangingPunct="1"/>
            <a:fld id="{F8CFA630-13BB-46C4-BD44-B2C5F9B66074}" type="datetimeFigureOut">
              <a:rPr lang="en-US" smtClean="0"/>
              <a:pPr eaLnBrk="1" latinLnBrk="0" hangingPunct="1"/>
              <a:t>2/3/2014</a:t>
            </a:fld>
            <a:endParaRPr lang="en-US">
              <a:solidFill>
                <a:schemeClr val="tx2"/>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kumimoji="0" lang="en-US" dirty="0">
              <a:solidFill>
                <a:schemeClr val="tx2"/>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E8BEF6EC-E333-449E-A077-DCBC93F2C53D}"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2/3/2014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68DD374E-E8F5-4406-8AE1-19ED5A076712}"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2/3/2014</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pPr>
              <a:defRPr/>
            </a:pPr>
            <a:fld id="{80379B99-3D86-47B4-A0E0-D311B39F106B}"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2/3/2014</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pPr>
              <a:defRPr/>
            </a:pPr>
            <a:fld id="{0A191652-4370-4586-BADE-97B8E4921532}"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eaLnBrk="1" latinLnBrk="0" hangingPunct="1"/>
            <a:fld id="{F8CFA630-13BB-46C4-BD44-B2C5F9B66074}" type="datetimeFigureOut">
              <a:rPr lang="en-US" smtClean="0"/>
              <a:pPr eaLnBrk="1" latinLnBrk="0" hangingPunct="1"/>
              <a:t>2/3/2014</a:t>
            </a:fld>
            <a:endParaRPr lang="en-US" dirty="0">
              <a:solidFill>
                <a:schemeClr val="tx2"/>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kumimoji="0" lang="en-US" dirty="0">
              <a:solidFill>
                <a:schemeClr val="tx2"/>
              </a:solidFill>
            </a:endParaRPr>
          </a:p>
        </p:txBody>
      </p:sp>
      <p:sp>
        <p:nvSpPr>
          <p:cNvPr id="4" name="Slide Number Placeholder 3"/>
          <p:cNvSpPr>
            <a:spLocks noGrp="1"/>
          </p:cNvSpPr>
          <p:nvPr>
            <p:ph type="sldNum" sz="quarter" idx="12"/>
          </p:nvPr>
        </p:nvSpPr>
        <p:spPr/>
        <p:txBody>
          <a:bodyPr/>
          <a:lstStyle>
            <a:extLst/>
          </a:lstStyle>
          <a:p>
            <a:pPr>
              <a:defRPr/>
            </a:pPr>
            <a:fld id="{BA0E922A-2B0F-486A-8534-8CF98328A053}"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2/3/2014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19FA6F35-4F55-4520-9CE9-4190E39B18C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40C995-1F81-41FE-8DE7-3FE9953B829D}" type="slidenum">
              <a:rPr lang="en-US" smtClean="0"/>
              <a:pPr>
                <a:defRPr/>
              </a:pPr>
              <a:t>‹#›</a:t>
            </a:fld>
            <a:endParaRPr lang="en-US"/>
          </a:p>
        </p:txBody>
      </p:sp>
    </p:spTree>
    <p:extLst>
      <p:ext uri="{BB962C8B-B14F-4D97-AF65-F5344CB8AC3E}">
        <p14:creationId xmlns:p14="http://schemas.microsoft.com/office/powerpoint/2010/main" val="3993378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2/3/2014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CD884172-ECF3-46F5-8D53-2C86835739E2}" type="slidenum">
              <a:rPr lang="en-US" smtClean="0"/>
              <a:pPr>
                <a:defRPr/>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2/3/2014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A5EF8D5-C04F-44EC-B3C7-ECB382E35317}"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eaLnBrk="1" latinLnBrk="0" hangingPunct="1"/>
            <a:fld id="{F8CFA630-13BB-46C4-BD44-B2C5F9B66074}" type="datetimeFigureOut">
              <a:rPr lang="en-US" smtClean="0"/>
              <a:pPr eaLnBrk="1" latinLnBrk="0" hangingPunct="1"/>
              <a:t>2/3/2014</a:t>
            </a:fld>
            <a:endParaRPr lang="en-US" dirty="0"/>
          </a:p>
        </p:txBody>
      </p:sp>
      <p:sp>
        <p:nvSpPr>
          <p:cNvPr id="5" name="Footer Placeholder 4"/>
          <p:cNvSpPr>
            <a:spLocks noGrp="1"/>
          </p:cNvSpPr>
          <p:nvPr>
            <p:ph type="ftr" sz="quarter" idx="11"/>
          </p:nvPr>
        </p:nvSpPr>
        <p:spPr>
          <a:xfrm>
            <a:off x="457200" y="6556248"/>
            <a:ext cx="3657600" cy="228600"/>
          </a:xfrm>
        </p:spPr>
        <p:txBody>
          <a:bodyPr/>
          <a:lstStyle>
            <a:extLst/>
          </a:lstStyle>
          <a:p>
            <a:endParaRPr kumimoji="0"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059BA2D8-FA0D-493A-8BFA-46094C0B57F2}"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25825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27061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97654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314689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93216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125936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622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F7049C-74B5-4456-8E4B-AA7C6A2BB714}" type="slidenum">
              <a:rPr lang="en-US" smtClean="0"/>
              <a:pPr>
                <a:defRPr/>
              </a:pPr>
              <a:t>‹#›</a:t>
            </a:fld>
            <a:endParaRPr lang="en-US"/>
          </a:p>
        </p:txBody>
      </p:sp>
    </p:spTree>
    <p:extLst>
      <p:ext uri="{BB962C8B-B14F-4D97-AF65-F5344CB8AC3E}">
        <p14:creationId xmlns:p14="http://schemas.microsoft.com/office/powerpoint/2010/main" val="2720217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004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991355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144446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5EA9B5C-C123-4111-898A-6E35A518E567}" type="slidenum">
              <a:rPr lang="en-US" smtClean="0"/>
              <a:pPr>
                <a:defRPr/>
              </a:pPr>
              <a:t>‹#›</a:t>
            </a:fld>
            <a:endParaRPr lang="en-US"/>
          </a:p>
        </p:txBody>
      </p:sp>
    </p:spTree>
    <p:extLst>
      <p:ext uri="{BB962C8B-B14F-4D97-AF65-F5344CB8AC3E}">
        <p14:creationId xmlns:p14="http://schemas.microsoft.com/office/powerpoint/2010/main" val="252310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D2E24E4-BB45-49EB-80FD-485CB749E079}" type="slidenum">
              <a:rPr lang="en-US" smtClean="0"/>
              <a:pPr>
                <a:defRPr/>
              </a:pPr>
              <a:t>‹#›</a:t>
            </a:fld>
            <a:endParaRPr lang="en-US"/>
          </a:p>
        </p:txBody>
      </p:sp>
    </p:spTree>
    <p:extLst>
      <p:ext uri="{BB962C8B-B14F-4D97-AF65-F5344CB8AC3E}">
        <p14:creationId xmlns:p14="http://schemas.microsoft.com/office/powerpoint/2010/main" val="251102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B43C881-41C5-4057-8385-21F53903C3BF}" type="slidenum">
              <a:rPr lang="en-US" smtClean="0"/>
              <a:pPr>
                <a:defRPr/>
              </a:pPr>
              <a:t>‹#›</a:t>
            </a:fld>
            <a:endParaRPr lang="en-US"/>
          </a:p>
        </p:txBody>
      </p:sp>
    </p:spTree>
    <p:extLst>
      <p:ext uri="{BB962C8B-B14F-4D97-AF65-F5344CB8AC3E}">
        <p14:creationId xmlns:p14="http://schemas.microsoft.com/office/powerpoint/2010/main" val="25893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E8605DB-A033-4B3F-AECE-D2BE74D24989}" type="slidenum">
              <a:rPr lang="en-US" smtClean="0"/>
              <a:pPr>
                <a:defRPr/>
              </a:pPr>
              <a:t>‹#›</a:t>
            </a:fld>
            <a:endParaRPr lang="en-US"/>
          </a:p>
        </p:txBody>
      </p:sp>
    </p:spTree>
    <p:extLst>
      <p:ext uri="{BB962C8B-B14F-4D97-AF65-F5344CB8AC3E}">
        <p14:creationId xmlns:p14="http://schemas.microsoft.com/office/powerpoint/2010/main" val="414038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08DE5D-4F11-407A-8A55-8796B9B68332}" type="slidenum">
              <a:rPr lang="en-US" smtClean="0"/>
              <a:pPr>
                <a:defRPr/>
              </a:pPr>
              <a:t>‹#›</a:t>
            </a:fld>
            <a:endParaRPr lang="en-US"/>
          </a:p>
        </p:txBody>
      </p:sp>
    </p:spTree>
    <p:extLst>
      <p:ext uri="{BB962C8B-B14F-4D97-AF65-F5344CB8AC3E}">
        <p14:creationId xmlns:p14="http://schemas.microsoft.com/office/powerpoint/2010/main" val="168696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E7924C5-32F5-40C4-944C-F4F07317E22A}" type="slidenum">
              <a:rPr lang="en-US" smtClean="0"/>
              <a:pPr>
                <a:defRPr/>
              </a:pPr>
              <a:t>‹#›</a:t>
            </a:fld>
            <a:endParaRPr lang="en-US"/>
          </a:p>
        </p:txBody>
      </p:sp>
    </p:spTree>
    <p:extLst>
      <p:ext uri="{BB962C8B-B14F-4D97-AF65-F5344CB8AC3E}">
        <p14:creationId xmlns:p14="http://schemas.microsoft.com/office/powerpoint/2010/main" val="186949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8CB02-3C66-4F41-BEEE-13ABC43933C2}" type="datetimeFigureOut">
              <a:rPr lang="en-US" smtClean="0"/>
              <a:t>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117D363-A1D7-4FE6-B5FE-E46995BCFFE7}" type="slidenum">
              <a:rPr lang="en-US" smtClean="0"/>
              <a:pPr>
                <a:defRPr/>
              </a:pPr>
              <a:t>‹#›</a:t>
            </a:fld>
            <a:endParaRPr lang="en-US"/>
          </a:p>
        </p:txBody>
      </p:sp>
    </p:spTree>
    <p:extLst>
      <p:ext uri="{BB962C8B-B14F-4D97-AF65-F5344CB8AC3E}">
        <p14:creationId xmlns:p14="http://schemas.microsoft.com/office/powerpoint/2010/main" val="1929244182"/>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2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eaLnBrk="1" latinLnBrk="0" hangingPunct="1"/>
            <a:fld id="{F8CFA630-13BB-46C4-BD44-B2C5F9B66074}" type="datetimeFigureOut">
              <a:rPr lang="en-US" smtClean="0"/>
              <a:pPr eaLnBrk="1" latinLnBrk="0" hangingPunct="1"/>
              <a:t>2/3/2014</a:t>
            </a:fld>
            <a:endParaRPr lang="en-US" sz="1000" dirty="0">
              <a:solidFill>
                <a:schemeClr val="tx2"/>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lgn="r" eaLnBrk="1" latinLnBrk="0" hangingPunct="1"/>
            <a:endParaRPr kumimoji="0" lang="en-US" sz="1000" dirty="0">
              <a:solidFill>
                <a:schemeClr val="tx2"/>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F117D363-A1D7-4FE6-B5FE-E46995BCFFE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 id="2147484107" r:id="rId18"/>
    <p:sldLayoutId id="2147484109" r:id="rId19"/>
    <p:sldLayoutId id="2147484110" r:id="rId20"/>
    <p:sldLayoutId id="2147484111" r:id="rId2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notesSlide" Target="../notesSlides/notesSlide63.xml"/><Relationship Id="rId7" Type="http://schemas.openxmlformats.org/officeDocument/2006/relationships/image" Target="../media/image120.png"/><Relationship Id="rId2" Type="http://schemas.openxmlformats.org/officeDocument/2006/relationships/slideLayout" Target="../slideLayouts/slideLayout32.xml"/><Relationship Id="rId1" Type="http://schemas.openxmlformats.org/officeDocument/2006/relationships/video" Target="file:///C:\Documents%20and%20Settings\Owner.BEVERLY-Q62OQR5\Local%20Settings\Temporary%20Internet%20Files\Content.IE5\YAC5GU9Y\MPj03154670000%5b1%5d.jpg" TargetMode="External"/><Relationship Id="rId6" Type="http://schemas.openxmlformats.org/officeDocument/2006/relationships/hyperlink" Target="http://www.drscholls.com/product.aspx?prodid=46" TargetMode="External"/><Relationship Id="rId5" Type="http://schemas.openxmlformats.org/officeDocument/2006/relationships/image" Target="../media/image119.jpeg"/><Relationship Id="rId10" Type="http://schemas.openxmlformats.org/officeDocument/2006/relationships/image" Target="../media/image123.wmf"/><Relationship Id="rId4" Type="http://schemas.openxmlformats.org/officeDocument/2006/relationships/hyperlink" Target="http://www.northcoastfootcare.com/footcare-info/corns-callus.html" TargetMode="External"/><Relationship Id="rId9" Type="http://schemas.openxmlformats.org/officeDocument/2006/relationships/image" Target="../media/image122.png"/></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126.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0.xml"/><Relationship Id="rId1" Type="http://schemas.openxmlformats.org/officeDocument/2006/relationships/slideLayout" Target="../slideLayouts/slideLayout18.xml"/><Relationship Id="rId4" Type="http://schemas.openxmlformats.org/officeDocument/2006/relationships/image" Target="../media/image131.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7.xml"/><Relationship Id="rId1" Type="http://schemas.openxmlformats.org/officeDocument/2006/relationships/video" Target="file:///C:\Documents%20and%20Settings\Owner.BEVERLY-Q62OQR5\Local%20Settings\Temporary%20Internet%20Files\Content.IE5\PV3ENANH\MPj04071720000%5b1%5d.jpg" TargetMode="External"/><Relationship Id="rId4" Type="http://schemas.openxmlformats.org/officeDocument/2006/relationships/image" Target="../media/image13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34.w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image" Target="../media/image138.png"/><Relationship Id="rId4" Type="http://schemas.openxmlformats.org/officeDocument/2006/relationships/image" Target="../media/image137.jpeg"/></Relationships>
</file>

<file path=ppt/slides/_rels/slide117.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8.xml"/><Relationship Id="rId1" Type="http://schemas.openxmlformats.org/officeDocument/2006/relationships/vmlDrawing" Target="../drawings/vmlDrawing8.vml"/><Relationship Id="rId6" Type="http://schemas.openxmlformats.org/officeDocument/2006/relationships/image" Target="../media/image139.emf"/><Relationship Id="rId5" Type="http://schemas.openxmlformats.org/officeDocument/2006/relationships/oleObject" Target="../embeddings/Microsoft_Word_97_-_2003_Document1.doc"/><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8.xml"/><Relationship Id="rId1" Type="http://schemas.openxmlformats.org/officeDocument/2006/relationships/vmlDrawing" Target="../drawings/vmlDrawing9.vml"/><Relationship Id="rId6" Type="http://schemas.openxmlformats.org/officeDocument/2006/relationships/image" Target="../media/image140.emf"/><Relationship Id="rId5" Type="http://schemas.openxmlformats.org/officeDocument/2006/relationships/oleObject" Target="../embeddings/Microsoft_Word_97_-_2003_Document2.doc"/><Relationship Id="rId4" Type="http://schemas.openxmlformats.org/officeDocument/2006/relationships/oleObject" Target="../embeddings/oleObject10.bin"/></Relationships>
</file>

<file path=ppt/slides/_rels/slide1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8.xml"/><Relationship Id="rId1" Type="http://schemas.openxmlformats.org/officeDocument/2006/relationships/vmlDrawing" Target="../drawings/vmlDrawing10.vml"/><Relationship Id="rId6" Type="http://schemas.openxmlformats.org/officeDocument/2006/relationships/image" Target="../media/image142.emf"/><Relationship Id="rId5" Type="http://schemas.openxmlformats.org/officeDocument/2006/relationships/oleObject" Target="../embeddings/Microsoft_Word_97_-_2003_Document3.doc"/><Relationship Id="rId4" Type="http://schemas.openxmlformats.org/officeDocument/2006/relationships/oleObject" Target="../embeddings/oleObject11.bin"/></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8.xml"/><Relationship Id="rId1" Type="http://schemas.openxmlformats.org/officeDocument/2006/relationships/vmlDrawing" Target="../drawings/vmlDrawing11.vml"/><Relationship Id="rId6" Type="http://schemas.openxmlformats.org/officeDocument/2006/relationships/image" Target="../media/image143.emf"/><Relationship Id="rId5" Type="http://schemas.openxmlformats.org/officeDocument/2006/relationships/oleObject" Target="../embeddings/Microsoft_Word_97_-_2003_Document4.doc"/><Relationship Id="rId4" Type="http://schemas.openxmlformats.org/officeDocument/2006/relationships/oleObject" Target="../embeddings/oleObject12.bin"/></Relationships>
</file>

<file path=ppt/slides/_rels/slide126.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8.xml"/><Relationship Id="rId1" Type="http://schemas.openxmlformats.org/officeDocument/2006/relationships/vmlDrawing" Target="../drawings/vmlDrawing12.vml"/><Relationship Id="rId6" Type="http://schemas.openxmlformats.org/officeDocument/2006/relationships/image" Target="../media/image146.emf"/><Relationship Id="rId5" Type="http://schemas.openxmlformats.org/officeDocument/2006/relationships/oleObject" Target="../embeddings/Microsoft_Word_97_-_2003_Document5.doc"/><Relationship Id="rId4" Type="http://schemas.openxmlformats.org/officeDocument/2006/relationships/oleObject" Target="../embeddings/oleObject13.bin"/></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8.xml"/><Relationship Id="rId1" Type="http://schemas.openxmlformats.org/officeDocument/2006/relationships/vmlDrawing" Target="../drawings/vmlDrawing13.vml"/><Relationship Id="rId6" Type="http://schemas.openxmlformats.org/officeDocument/2006/relationships/image" Target="../media/image147.emf"/><Relationship Id="rId5" Type="http://schemas.openxmlformats.org/officeDocument/2006/relationships/oleObject" Target="../embeddings/Microsoft_Word_97_-_2003_Document6.doc"/><Relationship Id="rId4" Type="http://schemas.openxmlformats.org/officeDocument/2006/relationships/oleObject" Target="../embeddings/oleObject14.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8.xml"/><Relationship Id="rId1" Type="http://schemas.openxmlformats.org/officeDocument/2006/relationships/vmlDrawing" Target="../drawings/vmlDrawing14.vml"/><Relationship Id="rId6" Type="http://schemas.openxmlformats.org/officeDocument/2006/relationships/image" Target="../media/image148.emf"/><Relationship Id="rId5" Type="http://schemas.openxmlformats.org/officeDocument/2006/relationships/oleObject" Target="../embeddings/Microsoft_Word_97_-_2003_Document7.doc"/><Relationship Id="rId4" Type="http://schemas.openxmlformats.org/officeDocument/2006/relationships/oleObject" Target="../embeddings/oleObject15.bin"/></Relationships>
</file>

<file path=ppt/slides/_rels/slide1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image" Target="../media/image150.png"/></Relationships>
</file>

<file path=ppt/slides/_rels/slide1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150.png"/></Relationships>
</file>

<file path=ppt/slides/_rels/slide1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3.xml"/><Relationship Id="rId1" Type="http://schemas.openxmlformats.org/officeDocument/2006/relationships/slideLayout" Target="../slideLayouts/slideLayout15.xml"/><Relationship Id="rId4" Type="http://schemas.openxmlformats.org/officeDocument/2006/relationships/image" Target="../media/image150.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8.xml"/><Relationship Id="rId1" Type="http://schemas.openxmlformats.org/officeDocument/2006/relationships/vmlDrawing" Target="../drawings/vmlDrawing15.vml"/><Relationship Id="rId6" Type="http://schemas.openxmlformats.org/officeDocument/2006/relationships/image" Target="../media/image151.emf"/><Relationship Id="rId5" Type="http://schemas.openxmlformats.org/officeDocument/2006/relationships/oleObject" Target="../embeddings/Microsoft_Word_97_-_2003_Document8.doc"/><Relationship Id="rId4" Type="http://schemas.openxmlformats.org/officeDocument/2006/relationships/oleObject" Target="../embeddings/oleObject16.bin"/></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14.jpeg"/><Relationship Id="rId4" Type="http://schemas.openxmlformats.org/officeDocument/2006/relationships/notesSlide" Target="../notesSlides/notesSlide95.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52.jpeg"/><Relationship Id="rId4" Type="http://schemas.openxmlformats.org/officeDocument/2006/relationships/notesSlide" Target="../notesSlides/notesSlide96.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53.wmf"/><Relationship Id="rId4" Type="http://schemas.openxmlformats.org/officeDocument/2006/relationships/notesSlide" Target="../notesSlides/notesSlide97.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54.jpeg"/><Relationship Id="rId4" Type="http://schemas.openxmlformats.org/officeDocument/2006/relationships/notesSlide" Target="../notesSlides/notesSlide98.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8.xml"/><Relationship Id="rId1" Type="http://schemas.openxmlformats.org/officeDocument/2006/relationships/tags" Target="../tags/tag26.xml"/><Relationship Id="rId4" Type="http://schemas.openxmlformats.org/officeDocument/2006/relationships/hyperlink" Target="http://www.diabetesed.net/page/_files/umpierrezInpatientnonicuGuidelines1.pp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56.jpeg"/><Relationship Id="rId4" Type="http://schemas.openxmlformats.org/officeDocument/2006/relationships/notesSlide" Target="../notesSlides/notesSlide10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157.png"/></Relationships>
</file>

<file path=ppt/slides/_rels/slide144.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103.xml"/><Relationship Id="rId1" Type="http://schemas.openxmlformats.org/officeDocument/2006/relationships/slideLayout" Target="../slideLayouts/slideLayout13.xml"/><Relationship Id="rId5" Type="http://schemas.openxmlformats.org/officeDocument/2006/relationships/image" Target="../media/image159.jpeg"/><Relationship Id="rId4" Type="http://schemas.openxmlformats.org/officeDocument/2006/relationships/image" Target="../media/image158.jpe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61.wmf"/><Relationship Id="rId4" Type="http://schemas.openxmlformats.org/officeDocument/2006/relationships/notesSlide" Target="../notesSlides/notesSlide105.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7.xml"/><Relationship Id="rId1" Type="http://schemas.openxmlformats.org/officeDocument/2006/relationships/tags" Target="../tags/tag32.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62.jpeg"/><Relationship Id="rId4" Type="http://schemas.openxmlformats.org/officeDocument/2006/relationships/notesSlide" Target="../notesSlides/notesSlide10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hyperlink" Target="http://www.hospitalmedicine.org/resourceroomredesign/html/12clinical_tools/04_insulin_ordersiv.Cfm" TargetMode="External"/><Relationship Id="rId5" Type="http://schemas.openxmlformats.org/officeDocument/2006/relationships/image" Target="../media/image163.jpeg"/><Relationship Id="rId4" Type="http://schemas.openxmlformats.org/officeDocument/2006/relationships/notesSlide" Target="../notesSlides/notesSlide108.xml"/></Relationships>
</file>

<file path=ppt/slides/_rels/slide151.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0.xml"/><Relationship Id="rId1" Type="http://schemas.openxmlformats.org/officeDocument/2006/relationships/slideLayout" Target="../slideLayouts/slideLayout27.xml"/></Relationships>
</file>

<file path=ppt/slides/_rels/slide154.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hyperlink" Target="http://www.pparx.org/" TargetMode="External"/><Relationship Id="rId2" Type="http://schemas.openxmlformats.org/officeDocument/2006/relationships/notesSlide" Target="../notesSlides/notesSlide112.xml"/><Relationship Id="rId1" Type="http://schemas.openxmlformats.org/officeDocument/2006/relationships/slideLayout" Target="../slideLayouts/slideLayout13.xml"/><Relationship Id="rId4" Type="http://schemas.openxmlformats.org/officeDocument/2006/relationships/image" Target="../media/image168.jpeg"/></Relationships>
</file>

<file path=ppt/slides/_rels/slide15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3.xml"/><Relationship Id="rId1" Type="http://schemas.openxmlformats.org/officeDocument/2006/relationships/tags" Target="../tags/tag37.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3.xml"/><Relationship Id="rId1" Type="http://schemas.openxmlformats.org/officeDocument/2006/relationships/tags" Target="../tags/tag38.xml"/><Relationship Id="rId4" Type="http://schemas.openxmlformats.org/officeDocument/2006/relationships/image" Target="../media/image170.wmf"/></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2.xml"/><Relationship Id="rId1" Type="http://schemas.openxmlformats.org/officeDocument/2006/relationships/tags" Target="../tags/tag39.xml"/><Relationship Id="rId4" Type="http://schemas.openxmlformats.org/officeDocument/2006/relationships/image" Target="../media/image171.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3.xml"/><Relationship Id="rId1" Type="http://schemas.openxmlformats.org/officeDocument/2006/relationships/tags" Target="../tags/tag41.xml"/><Relationship Id="rId4" Type="http://schemas.openxmlformats.org/officeDocument/2006/relationships/image" Target="../media/image172.WM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5.xml"/><Relationship Id="rId1" Type="http://schemas.openxmlformats.org/officeDocument/2006/relationships/tags" Target="../tags/tag42.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45.png"/><Relationship Id="rId5" Type="http://schemas.openxmlformats.org/officeDocument/2006/relationships/image" Target="../media/image173.wmf"/><Relationship Id="rId4" Type="http://schemas.openxmlformats.org/officeDocument/2006/relationships/notesSlide" Target="../notesSlides/notesSlide119.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3.xml"/><Relationship Id="rId1" Type="http://schemas.openxmlformats.org/officeDocument/2006/relationships/tags" Target="../tags/tag46.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3.xml"/><Relationship Id="rId1" Type="http://schemas.openxmlformats.org/officeDocument/2006/relationships/tags" Target="../tags/tag48.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3.xml"/><Relationship Id="rId1" Type="http://schemas.openxmlformats.org/officeDocument/2006/relationships/tags" Target="../tags/tag50.xml"/><Relationship Id="rId4" Type="http://schemas.openxmlformats.org/officeDocument/2006/relationships/image" Target="../media/image174.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3.xml"/><Relationship Id="rId1" Type="http://schemas.openxmlformats.org/officeDocument/2006/relationships/tags" Target="../tags/tag51.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7.xml"/><Relationship Id="rId1" Type="http://schemas.openxmlformats.org/officeDocument/2006/relationships/tags" Target="../tags/tag52.xml"/><Relationship Id="rId4" Type="http://schemas.openxmlformats.org/officeDocument/2006/relationships/image" Target="../media/image175.jpeg"/></Relationships>
</file>

<file path=ppt/slides/_rels/slide168.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77.wmf"/><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76.jpeg"/><Relationship Id="rId5" Type="http://schemas.openxmlformats.org/officeDocument/2006/relationships/notesSlide" Target="../notesSlides/notesSlide125.xml"/><Relationship Id="rId4"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3.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5.xml"/><Relationship Id="rId1" Type="http://schemas.openxmlformats.org/officeDocument/2006/relationships/tags" Target="../tags/tag58.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178.jpeg"/></Relationships>
</file>

<file path=ppt/slides/_rels/slide172.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79.wmf"/><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76.jpeg"/><Relationship Id="rId5" Type="http://schemas.openxmlformats.org/officeDocument/2006/relationships/notesSlide" Target="../notesSlides/notesSlide129.xml"/><Relationship Id="rId4"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3.xml"/><Relationship Id="rId1" Type="http://schemas.openxmlformats.org/officeDocument/2006/relationships/tags" Target="../tags/tag64.xml"/></Relationships>
</file>

<file path=ppt/slides/_rels/slide17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4" Type="http://schemas.openxmlformats.org/officeDocument/2006/relationships/image" Target="../media/image182.jpeg"/></Relationships>
</file>

<file path=ppt/slides/_rels/slide17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184.WMF"/></Relationships>
</file>

<file path=ppt/slides/_rels/slide17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29.xml"/><Relationship Id="rId1" Type="http://schemas.openxmlformats.org/officeDocument/2006/relationships/vmlDrawing" Target="../drawings/vmlDrawing16.vml"/><Relationship Id="rId5" Type="http://schemas.openxmlformats.org/officeDocument/2006/relationships/image" Target="../media/image185.wmf"/><Relationship Id="rId4" Type="http://schemas.openxmlformats.org/officeDocument/2006/relationships/oleObject" Target="../embeddings/oleObject17.bin"/></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3.xml"/><Relationship Id="rId1" Type="http://schemas.openxmlformats.org/officeDocument/2006/relationships/tags" Target="../tags/tag65.xml"/><Relationship Id="rId4" Type="http://schemas.openxmlformats.org/officeDocument/2006/relationships/image" Target="../media/image186.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188.jpeg"/><Relationship Id="rId4" Type="http://schemas.openxmlformats.org/officeDocument/2006/relationships/notesSlide" Target="../notesSlides/notesSlide132.xml"/></Relationships>
</file>

<file path=ppt/slides/_rels/slide182.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1.png"/><Relationship Id="rId5" Type="http://schemas.openxmlformats.org/officeDocument/2006/relationships/notesSlide" Target="../notesSlides/notesSlide133.xml"/><Relationship Id="rId4" Type="http://schemas.openxmlformats.org/officeDocument/2006/relationships/slideLayout" Target="../slideLayouts/slideLayout17.xml"/></Relationships>
</file>

<file path=ppt/slides/_rels/slide183.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slideLayout" Target="../slideLayouts/slideLayout13.xml"/><Relationship Id="rId7" Type="http://schemas.openxmlformats.org/officeDocument/2006/relationships/oleObject" Target="../embeddings/oleObject19.bin"/><Relationship Id="rId2" Type="http://schemas.openxmlformats.org/officeDocument/2006/relationships/tags" Target="../tags/tag72.xml"/><Relationship Id="rId1" Type="http://schemas.openxmlformats.org/officeDocument/2006/relationships/vmlDrawing" Target="../drawings/vmlDrawing17.vml"/><Relationship Id="rId6" Type="http://schemas.openxmlformats.org/officeDocument/2006/relationships/image" Target="../media/image189.png"/><Relationship Id="rId5" Type="http://schemas.openxmlformats.org/officeDocument/2006/relationships/oleObject" Target="../embeddings/oleObject18.bin"/><Relationship Id="rId4" Type="http://schemas.openxmlformats.org/officeDocument/2006/relationships/notesSlide" Target="../notesSlides/notesSlide134.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3.xml"/><Relationship Id="rId1" Type="http://schemas.openxmlformats.org/officeDocument/2006/relationships/tags" Target="../tags/tag7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3.xml"/><Relationship Id="rId1" Type="http://schemas.openxmlformats.org/officeDocument/2006/relationships/tags" Target="../tags/tag75.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3.xml"/><Relationship Id="rId1" Type="http://schemas.openxmlformats.org/officeDocument/2006/relationships/tags" Target="../tags/tag7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3.xml"/><Relationship Id="rId1" Type="http://schemas.openxmlformats.org/officeDocument/2006/relationships/tags" Target="../tags/tag77.xml"/><Relationship Id="rId4" Type="http://schemas.openxmlformats.org/officeDocument/2006/relationships/image" Target="../media/image191.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92.wmf"/><Relationship Id="rId4" Type="http://schemas.openxmlformats.org/officeDocument/2006/relationships/notesSlide" Target="../notesSlides/notesSlide140.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3.xml"/><Relationship Id="rId1" Type="http://schemas.openxmlformats.org/officeDocument/2006/relationships/tags" Target="../tags/tag80.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3.xml"/><Relationship Id="rId1" Type="http://schemas.openxmlformats.org/officeDocument/2006/relationships/tags" Target="../tags/tag82.xml"/><Relationship Id="rId4" Type="http://schemas.openxmlformats.org/officeDocument/2006/relationships/image" Target="../media/image193.WMF"/></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3.xml"/><Relationship Id="rId1" Type="http://schemas.openxmlformats.org/officeDocument/2006/relationships/tags" Target="../tags/tag84.xml"/><Relationship Id="rId4" Type="http://schemas.openxmlformats.org/officeDocument/2006/relationships/image" Target="../media/image194.JP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3.xml"/><Relationship Id="rId1" Type="http://schemas.openxmlformats.org/officeDocument/2006/relationships/tags" Target="../tags/tag86.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195.png"/><Relationship Id="rId4" Type="http://schemas.openxmlformats.org/officeDocument/2006/relationships/notesSlide" Target="../notesSlides/notesSlide145.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8.xml"/><Relationship Id="rId1" Type="http://schemas.openxmlformats.org/officeDocument/2006/relationships/tags" Target="../tags/tag90.xml"/><Relationship Id="rId4" Type="http://schemas.openxmlformats.org/officeDocument/2006/relationships/image" Target="../media/image196.WMF"/></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3.xml"/><Relationship Id="rId1" Type="http://schemas.openxmlformats.org/officeDocument/2006/relationships/vmlDrawing" Target="../drawings/vmlDrawing18.vml"/><Relationship Id="rId5" Type="http://schemas.openxmlformats.org/officeDocument/2006/relationships/image" Target="../media/image197.wmf"/><Relationship Id="rId4" Type="http://schemas.openxmlformats.org/officeDocument/2006/relationships/oleObject" Target="../embeddings/oleObject20.bin"/></Relationships>
</file>

<file path=ppt/slides/_rels/slide198.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0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201.wmf"/><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image" Target="../media/image204.png"/><Relationship Id="rId1" Type="http://schemas.openxmlformats.org/officeDocument/2006/relationships/slideLayout" Target="../slideLayouts/slideLayout13.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20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pn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212.WMF"/><Relationship Id="rId1" Type="http://schemas.openxmlformats.org/officeDocument/2006/relationships/slideLayout" Target="../slideLayouts/slideLayout25.xml"/></Relationships>
</file>

<file path=ppt/slides/_rels/slide209.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image" Target="../media/image214.wmf"/><Relationship Id="rId1" Type="http://schemas.openxmlformats.org/officeDocument/2006/relationships/slideLayout" Target="../slideLayouts/slideLayout18.xml"/><Relationship Id="rId4" Type="http://schemas.openxmlformats.org/officeDocument/2006/relationships/image" Target="../media/image216.wmf"/></Relationships>
</file>

<file path=ppt/slides/_rels/slide21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9.jpeg"/><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3.xml"/><Relationship Id="rId1" Type="http://schemas.openxmlformats.org/officeDocument/2006/relationships/vmlDrawing" Target="../drawings/vmlDrawing19.vml"/><Relationship Id="rId4" Type="http://schemas.openxmlformats.org/officeDocument/2006/relationships/image" Target="../media/image220.wmf"/></Relationships>
</file>

<file path=ppt/slides/_rels/slide216.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image" Target="../media/image222.png"/><Relationship Id="rId7" Type="http://schemas.openxmlformats.org/officeDocument/2006/relationships/image" Target="../media/image226.jpeg"/><Relationship Id="rId2" Type="http://schemas.openxmlformats.org/officeDocument/2006/relationships/image" Target="../media/image221.png"/><Relationship Id="rId1" Type="http://schemas.openxmlformats.org/officeDocument/2006/relationships/slideLayout" Target="../slideLayouts/slideLayout18.xml"/><Relationship Id="rId6" Type="http://schemas.openxmlformats.org/officeDocument/2006/relationships/image" Target="../media/image225.png"/><Relationship Id="rId11" Type="http://schemas.openxmlformats.org/officeDocument/2006/relationships/image" Target="../media/image230.jpeg"/><Relationship Id="rId5" Type="http://schemas.openxmlformats.org/officeDocument/2006/relationships/image" Target="../media/image224.jpeg"/><Relationship Id="rId10" Type="http://schemas.openxmlformats.org/officeDocument/2006/relationships/image" Target="../media/image229.jpeg"/><Relationship Id="rId4" Type="http://schemas.openxmlformats.org/officeDocument/2006/relationships/image" Target="../media/image223.png"/><Relationship Id="rId9" Type="http://schemas.openxmlformats.org/officeDocument/2006/relationships/image" Target="../media/image228.jpeg"/></Relationships>
</file>

<file path=ppt/slides/_rels/slide217.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1.jpeg"/><Relationship Id="rId7" Type="http://schemas.openxmlformats.org/officeDocument/2006/relationships/image" Target="../media/image235.jpeg"/><Relationship Id="rId2" Type="http://schemas.openxmlformats.org/officeDocument/2006/relationships/image" Target="../media/image222.png"/><Relationship Id="rId1" Type="http://schemas.openxmlformats.org/officeDocument/2006/relationships/slideLayout" Target="../slideLayouts/slideLayout18.xml"/><Relationship Id="rId6" Type="http://schemas.openxmlformats.org/officeDocument/2006/relationships/image" Target="../media/image234.jpeg"/><Relationship Id="rId11" Type="http://schemas.openxmlformats.org/officeDocument/2006/relationships/image" Target="../media/image239.png"/><Relationship Id="rId5" Type="http://schemas.openxmlformats.org/officeDocument/2006/relationships/image" Target="../media/image233.jpeg"/><Relationship Id="rId10" Type="http://schemas.openxmlformats.org/officeDocument/2006/relationships/image" Target="../media/image238.png"/><Relationship Id="rId4" Type="http://schemas.openxmlformats.org/officeDocument/2006/relationships/image" Target="../media/image232.jpeg"/><Relationship Id="rId9" Type="http://schemas.openxmlformats.org/officeDocument/2006/relationships/image" Target="../media/image237.png"/></Relationships>
</file>

<file path=ppt/slides/_rels/slide218.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41.jpeg"/><Relationship Id="rId7" Type="http://schemas.openxmlformats.org/officeDocument/2006/relationships/image" Target="../media/image245.jpeg"/><Relationship Id="rId2" Type="http://schemas.openxmlformats.org/officeDocument/2006/relationships/image" Target="../media/image240.jpeg"/><Relationship Id="rId1" Type="http://schemas.openxmlformats.org/officeDocument/2006/relationships/slideLayout" Target="../slideLayouts/slideLayout18.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219.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2" Type="http://schemas.openxmlformats.org/officeDocument/2006/relationships/image" Target="../media/image222.png"/><Relationship Id="rId1" Type="http://schemas.openxmlformats.org/officeDocument/2006/relationships/slideLayout" Target="../slideLayouts/slideLayout18.xml"/><Relationship Id="rId6" Type="http://schemas.openxmlformats.org/officeDocument/2006/relationships/image" Target="../media/image250.jpeg"/><Relationship Id="rId11" Type="http://schemas.openxmlformats.org/officeDocument/2006/relationships/image" Target="../media/image255.png"/><Relationship Id="rId5" Type="http://schemas.openxmlformats.org/officeDocument/2006/relationships/image" Target="../media/image249.jpeg"/><Relationship Id="rId10" Type="http://schemas.openxmlformats.org/officeDocument/2006/relationships/image" Target="../media/image254.jpeg"/><Relationship Id="rId4" Type="http://schemas.openxmlformats.org/officeDocument/2006/relationships/image" Target="../media/image248.png"/><Relationship Id="rId9" Type="http://schemas.openxmlformats.org/officeDocument/2006/relationships/image" Target="../media/image253.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6.jpeg"/><Relationship Id="rId4" Type="http://schemas.openxmlformats.org/officeDocument/2006/relationships/hyperlink" Target="http://www.worlddiabetesday.org/node/4494" TargetMode="External"/></Relationships>
</file>

<file path=ppt/slides/_rels/slide22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png"/><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wmf"/><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3.xml"/><Relationship Id="rId1" Type="http://schemas.openxmlformats.org/officeDocument/2006/relationships/vmlDrawing" Target="../drawings/vmlDrawing20.vml"/><Relationship Id="rId4" Type="http://schemas.openxmlformats.org/officeDocument/2006/relationships/image" Target="../media/image260.wmf"/></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3.xml"/><Relationship Id="rId1" Type="http://schemas.openxmlformats.org/officeDocument/2006/relationships/vmlDrawing" Target="../drawings/vmlDrawing21.vml"/><Relationship Id="rId5" Type="http://schemas.openxmlformats.org/officeDocument/2006/relationships/image" Target="../media/image261.emf"/><Relationship Id="rId4" Type="http://schemas.openxmlformats.org/officeDocument/2006/relationships/oleObject" Target="../embeddings/Microsoft_Word_97_-_2003_Document9.doc"/></Relationships>
</file>

<file path=ppt/slides/_rels/slide224.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52.xml"/><Relationship Id="rId1" Type="http://schemas.openxmlformats.org/officeDocument/2006/relationships/slideLayout" Target="../slideLayouts/slideLayout15.xml"/><Relationship Id="rId6" Type="http://schemas.openxmlformats.org/officeDocument/2006/relationships/image" Target="../media/image263.tif"/><Relationship Id="rId5" Type="http://schemas.openxmlformats.org/officeDocument/2006/relationships/hyperlink" Target="http://www.diabetesed.net/" TargetMode="External"/><Relationship Id="rId4" Type="http://schemas.openxmlformats.org/officeDocument/2006/relationships/hyperlink" Target="mailto:bev@diabetesed.net" TargetMode="Externa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23.xml"/><Relationship Id="rId7" Type="http://schemas.openxmlformats.org/officeDocument/2006/relationships/image" Target="../media/image56.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5.png"/><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61.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27.xml"/><Relationship Id="rId7" Type="http://schemas.openxmlformats.org/officeDocument/2006/relationships/image" Target="../media/image66.wmf"/><Relationship Id="rId2" Type="http://schemas.openxmlformats.org/officeDocument/2006/relationships/slideLayout" Target="../slideLayouts/slideLayout26.xml"/><Relationship Id="rId1" Type="http://schemas.openxmlformats.org/officeDocument/2006/relationships/video" Target="file:///C:\Documents%20and%20Settings\Owner.BEVERLY-Q62OQR5\Local%20Settings\Temporary%20Internet%20Files\Content.IE5\FEVPHX2W\MPj04331280000%5b1%5d.jpg" TargetMode="External"/><Relationship Id="rId6" Type="http://schemas.openxmlformats.org/officeDocument/2006/relationships/image" Target="../media/image65.jpeg"/><Relationship Id="rId5" Type="http://schemas.openxmlformats.org/officeDocument/2006/relationships/image" Target="../media/image64.wmf"/><Relationship Id="rId10" Type="http://schemas.openxmlformats.org/officeDocument/2006/relationships/image" Target="../media/image69.wmf"/><Relationship Id="rId4" Type="http://schemas.openxmlformats.org/officeDocument/2006/relationships/image" Target="../media/image63.wmf"/><Relationship Id="rId9" Type="http://schemas.openxmlformats.org/officeDocument/2006/relationships/image" Target="../media/image68.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www.worlddiabetesday.org/node/4494"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84.wmf"/><Relationship Id="rId4" Type="http://schemas.openxmlformats.org/officeDocument/2006/relationships/oleObject" Target="../embeddings/oleObject6.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3.xml"/><Relationship Id="rId5" Type="http://schemas.openxmlformats.org/officeDocument/2006/relationships/image" Target="../media/image90.jpe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94.jp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Documents%20and%20Settings\Owner.BEVERLY-Q62OQR5\Local%20Settings\Temporary%20Internet%20Files\Content.IE5\4DQRG92N\MPj04027780000%5b1%5d.jpg" TargetMode="External"/><Relationship Id="rId1" Type="http://schemas.microsoft.com/office/2007/relationships/media" Target="file:///C:\Documents%20and%20Settings\Owner.BEVERLY-Q62OQR5\Local%20Settings\Temporary%20Internet%20Files\Content.IE5\4DQRG92N\MPj04027780000%5b1%5d.jpg" TargetMode="External"/><Relationship Id="rId5" Type="http://schemas.openxmlformats.org/officeDocument/2006/relationships/image" Target="../media/image98.wmf"/><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01.jpeg"/><Relationship Id="rId4" Type="http://schemas.openxmlformats.org/officeDocument/2006/relationships/hyperlink" Target="http://www.ganapatistudios.com/everyday/pages/410.html"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3.xml"/><Relationship Id="rId5" Type="http://schemas.openxmlformats.org/officeDocument/2006/relationships/image" Target="../media/image104.png"/><Relationship Id="rId4" Type="http://schemas.openxmlformats.org/officeDocument/2006/relationships/notesSlide" Target="../notesSlides/notesSlide46.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05.jpeg"/><Relationship Id="rId4" Type="http://schemas.openxmlformats.org/officeDocument/2006/relationships/notesSlide" Target="../notesSlides/notesSlide4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87.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07.jpeg"/><Relationship Id="rId4" Type="http://schemas.openxmlformats.org/officeDocument/2006/relationships/hyperlink" Target="http://www.diabetesed.net/page/_files/J-Clin-Endocrinol-Metab.-2012;97-16-38.pdf"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109.emf"/><Relationship Id="rId5" Type="http://schemas.openxmlformats.org/officeDocument/2006/relationships/oleObject" Target="../embeddings/oleObject7.bin"/><Relationship Id="rId4" Type="http://schemas.openxmlformats.org/officeDocument/2006/relationships/notesSlide" Target="../notesSlides/notesSlide5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image" Target="../media/image110.emf"/><Relationship Id="rId5" Type="http://schemas.openxmlformats.org/officeDocument/2006/relationships/oleObject" Target="../embeddings/oleObject8.bin"/><Relationship Id="rId4" Type="http://schemas.openxmlformats.org/officeDocument/2006/relationships/notesSlide" Target="../notesSlides/notesSlide53.xml"/></Relationships>
</file>

<file path=ppt/slides/_rels/slide9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12.jpe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13.wmf"/><Relationship Id="rId4" Type="http://schemas.openxmlformats.org/officeDocument/2006/relationships/notesSlide" Target="../notesSlides/notesSlide56.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14.jpeg"/><Relationship Id="rId4" Type="http://schemas.openxmlformats.org/officeDocument/2006/relationships/notesSlide" Target="../notesSlides/notesSlide5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15.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133600" y="2286000"/>
            <a:ext cx="5486400" cy="1600200"/>
          </a:xfrm>
        </p:spPr>
        <p:txBody>
          <a:bodyPr>
            <a:normAutofit/>
          </a:bodyPr>
          <a:lstStyle/>
          <a:p>
            <a:pPr eaLnBrk="1" hangingPunct="1">
              <a:lnSpc>
                <a:spcPct val="95000"/>
              </a:lnSpc>
            </a:pPr>
            <a:r>
              <a:rPr lang="en-US" dirty="0" smtClean="0">
                <a:solidFill>
                  <a:srgbClr val="000665"/>
                </a:solidFill>
              </a:rPr>
              <a:t>Diabetes in 21</a:t>
            </a:r>
            <a:r>
              <a:rPr lang="en-US" baseline="30000" dirty="0" smtClean="0">
                <a:solidFill>
                  <a:srgbClr val="000665"/>
                </a:solidFill>
              </a:rPr>
              <a:t>st</a:t>
            </a:r>
            <a:r>
              <a:rPr lang="en-US" dirty="0" smtClean="0">
                <a:solidFill>
                  <a:srgbClr val="000665"/>
                </a:solidFill>
              </a:rPr>
              <a:t> Century</a:t>
            </a:r>
            <a:endParaRPr lang="en-US" sz="4300" dirty="0" smtClean="0">
              <a:solidFill>
                <a:srgbClr val="000665"/>
              </a:solidFill>
            </a:endParaRPr>
          </a:p>
        </p:txBody>
      </p:sp>
      <p:sp>
        <p:nvSpPr>
          <p:cNvPr id="22531" name="Rectangle 3"/>
          <p:cNvSpPr>
            <a:spLocks noGrp="1" noChangeArrowheads="1"/>
          </p:cNvSpPr>
          <p:nvPr>
            <p:ph type="subTitle" idx="1"/>
          </p:nvPr>
        </p:nvSpPr>
        <p:spPr>
          <a:xfrm>
            <a:off x="3276600" y="1752600"/>
            <a:ext cx="5486400" cy="3352800"/>
          </a:xfrm>
        </p:spPr>
        <p:txBody>
          <a:bodyPr/>
          <a:lstStyle/>
          <a:p>
            <a:pPr algn="r" eaLnBrk="1" hangingPunct="1"/>
            <a:endParaRPr lang="en-US" smtClean="0">
              <a:solidFill>
                <a:schemeClr val="bg1"/>
              </a:solidFill>
            </a:endParaRPr>
          </a:p>
          <a:p>
            <a:pPr algn="r" eaLnBrk="1" hangingPunct="1"/>
            <a:endParaRPr lang="en-US" sz="2400" smtClean="0">
              <a:solidFill>
                <a:schemeClr val="bg1"/>
              </a:solidFill>
            </a:endParaRPr>
          </a:p>
        </p:txBody>
      </p:sp>
      <p:sp>
        <p:nvSpPr>
          <p:cNvPr id="22533" name="Text Box 5"/>
          <p:cNvSpPr txBox="1">
            <a:spLocks noChangeArrowheads="1"/>
          </p:cNvSpPr>
          <p:nvPr/>
        </p:nvSpPr>
        <p:spPr bwMode="auto">
          <a:xfrm>
            <a:off x="1828800" y="4648200"/>
            <a:ext cx="6743700" cy="175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9" tIns="45714" rIns="91429"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dirty="0">
                <a:solidFill>
                  <a:srgbClr val="000665"/>
                </a:solidFill>
                <a:latin typeface="Tahoma" pitchFamily="34" charset="0"/>
              </a:rPr>
              <a:t>Beverly Thomassian, RN, MPH, BC-ADM, CDE</a:t>
            </a:r>
          </a:p>
          <a:p>
            <a:pPr algn="r"/>
            <a:r>
              <a:rPr lang="en-US" dirty="0" smtClean="0">
                <a:solidFill>
                  <a:srgbClr val="000665"/>
                </a:solidFill>
                <a:latin typeface="Tahoma" pitchFamily="34" charset="0"/>
              </a:rPr>
              <a:t>President</a:t>
            </a:r>
            <a:r>
              <a:rPr lang="en-US" dirty="0">
                <a:solidFill>
                  <a:srgbClr val="000665"/>
                </a:solidFill>
                <a:latin typeface="Tahoma" pitchFamily="34" charset="0"/>
              </a:rPr>
              <a:t>, Diabetes </a:t>
            </a:r>
            <a:r>
              <a:rPr lang="en-US" dirty="0" smtClean="0">
                <a:solidFill>
                  <a:srgbClr val="000665"/>
                </a:solidFill>
                <a:latin typeface="Tahoma" pitchFamily="34" charset="0"/>
              </a:rPr>
              <a:t>Education </a:t>
            </a:r>
            <a:r>
              <a:rPr lang="en-US" dirty="0">
                <a:solidFill>
                  <a:srgbClr val="000665"/>
                </a:solidFill>
                <a:latin typeface="Tahoma" pitchFamily="34" charset="0"/>
              </a:rPr>
              <a:t>Services</a:t>
            </a:r>
          </a:p>
          <a:p>
            <a:pPr algn="r"/>
            <a:r>
              <a:rPr lang="en-US" dirty="0" smtClean="0">
                <a:solidFill>
                  <a:srgbClr val="000665"/>
                </a:solidFill>
                <a:latin typeface="Tahoma" pitchFamily="34" charset="0"/>
              </a:rPr>
              <a:t>Diabetes </a:t>
            </a:r>
            <a:r>
              <a:rPr lang="en-US" dirty="0">
                <a:solidFill>
                  <a:srgbClr val="000665"/>
                </a:solidFill>
                <a:latin typeface="Tahoma" pitchFamily="34" charset="0"/>
              </a:rPr>
              <a:t>Nurse Specialist</a:t>
            </a:r>
          </a:p>
          <a:p>
            <a:pPr algn="r"/>
            <a:r>
              <a:rPr lang="en-US" dirty="0" smtClean="0">
                <a:solidFill>
                  <a:srgbClr val="000665"/>
                </a:solidFill>
                <a:latin typeface="Tahoma" pitchFamily="34" charset="0"/>
              </a:rPr>
              <a:t> </a:t>
            </a:r>
            <a:endParaRPr lang="en-US" dirty="0">
              <a:solidFill>
                <a:srgbClr val="000665"/>
              </a:solidFill>
              <a:latin typeface="Tahoma" pitchFamily="34" charset="0"/>
            </a:endParaRPr>
          </a:p>
          <a:p>
            <a:pPr algn="r"/>
            <a:r>
              <a:rPr lang="en-US" dirty="0">
                <a:solidFill>
                  <a:srgbClr val="000665"/>
                </a:solidFill>
                <a:latin typeface="Tahoma" pitchFamily="34" charset="0"/>
              </a:rPr>
              <a:t>bev@diabetesed.net</a:t>
            </a:r>
          </a:p>
          <a:p>
            <a:pPr algn="r"/>
            <a:r>
              <a:rPr lang="en-US" dirty="0">
                <a:solidFill>
                  <a:srgbClr val="000665"/>
                </a:solidFill>
                <a:latin typeface="Tahoma" pitchFamily="34" charset="0"/>
              </a:rPr>
              <a:t>www.diabetesed.net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11480"/>
            <a:ext cx="5269992" cy="1493520"/>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3050"/>
            <a:ext cx="6472238" cy="1143000"/>
          </a:xfrm>
        </p:spPr>
        <p:txBody>
          <a:bodyPr>
            <a:normAutofit fontScale="90000"/>
          </a:bodyPr>
          <a:lstStyle/>
          <a:p>
            <a:pPr eaLnBrk="1" hangingPunct="1">
              <a:defRPr/>
            </a:pPr>
            <a:r>
              <a:rPr lang="en-US" dirty="0" smtClean="0">
                <a:solidFill>
                  <a:schemeClr val="accent1">
                    <a:lumMod val="60000"/>
                    <a:lumOff val="40000"/>
                  </a:schemeClr>
                </a:solidFill>
              </a:rPr>
              <a:t>Thoughts on Diabetes, Weight, Social Change</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304800" y="1752600"/>
            <a:ext cx="7620000" cy="480060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2736">
            <a:off x="6397035" y="5482634"/>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570388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0139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471087"/>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sz="quarter"/>
          </p:nvPr>
        </p:nvSpPr>
        <p:spPr/>
        <p:txBody>
          <a:bodyPr/>
          <a:lstStyle/>
          <a:p>
            <a:pPr eaLnBrk="1" hangingPunct="1"/>
            <a:r>
              <a:rPr lang="en-US" smtClean="0"/>
              <a:t>No Bathroom Surgery</a:t>
            </a:r>
          </a:p>
        </p:txBody>
      </p:sp>
      <p:pic>
        <p:nvPicPr>
          <p:cNvPr id="203779" name="Picture 3" descr="5th toe corn">
            <a:hlinkClick r:id="rId4"/>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874713" y="1833563"/>
            <a:ext cx="3197225" cy="1701800"/>
          </a:xfrm>
        </p:spPr>
      </p:pic>
      <p:pic>
        <p:nvPicPr>
          <p:cNvPr id="203780" name="Picture 4" descr="Click to learn more about Corn Removers">
            <a:hlinkClick r:id="rId6"/>
          </p:cNvPr>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6477000" y="1524000"/>
            <a:ext cx="1697038" cy="2667000"/>
          </a:xfrm>
        </p:spPr>
      </p:pic>
      <p:pic>
        <p:nvPicPr>
          <p:cNvPr id="203781" name="Picture 5" descr="MCj02328560000[1]"/>
          <p:cNvPicPr>
            <a:picLocks noGrp="1" noChangeAspect="1" noChangeArrowheads="1"/>
          </p:cNvPicPr>
          <p:nvPr>
            <p:ph sz="quarter" idx="3"/>
          </p:nvPr>
        </p:nvPicPr>
        <p:blipFill>
          <a:blip r:embed="rId8" cstate="print">
            <a:extLst>
              <a:ext uri="{28A0092B-C50C-407E-A947-70E740481C1C}">
                <a14:useLocalDpi xmlns:a14="http://schemas.microsoft.com/office/drawing/2010/main" val="0"/>
              </a:ext>
            </a:extLst>
          </a:blip>
          <a:srcRect/>
          <a:stretch>
            <a:fillRect/>
          </a:stretch>
        </p:blipFill>
        <p:spPr>
          <a:xfrm rot="8129721">
            <a:off x="1662113" y="3919538"/>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
            <a:videoFile r:link="rId1"/>
          </p:nvPr>
        </p:nvPicPr>
        <p:blipFill>
          <a:blip r:embed="rId9">
            <a:extLst>
              <a:ext uri="{28A0092B-C50C-407E-A947-70E740481C1C}">
                <a14:useLocalDpi xmlns:a14="http://schemas.microsoft.com/office/drawing/2010/main" val="0"/>
              </a:ext>
            </a:extLst>
          </a:blip>
          <a:srcRect/>
          <a:stretch>
            <a:fillRect/>
          </a:stretch>
        </p:blipFill>
        <p:spPr>
          <a:xfrm>
            <a:off x="6169025" y="4684713"/>
            <a:ext cx="2154238" cy="1411287"/>
          </a:xfrm>
        </p:spPr>
      </p:pic>
      <p:pic>
        <p:nvPicPr>
          <p:cNvPr id="203783" name="Picture 7" descr="MCj03511840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9600" y="28956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85800" y="1295400"/>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685800" y="1143000"/>
            <a:ext cx="7239000" cy="5257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19487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p:txBody>
          <a:bodyPr>
            <a:normAutofit fontScale="90000"/>
          </a:bodyPr>
          <a:lstStyle/>
          <a:p>
            <a:pPr eaLnBrk="1" hangingPunct="1"/>
            <a:r>
              <a:rPr lang="en-US" smtClean="0"/>
              <a:t>5.07 monofilament = 10gms linear pressure</a:t>
            </a:r>
          </a:p>
        </p:txBody>
      </p:sp>
      <p:pic>
        <p:nvPicPr>
          <p:cNvPr id="204803"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64770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819400" y="5715000"/>
            <a:ext cx="464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a:solidFill>
                  <a:schemeClr val="bg2"/>
                </a:solidFill>
                <a:latin typeface="Arial" charset="0"/>
              </a:rPr>
              <a:t>Free Monofilaments</a:t>
            </a:r>
          </a:p>
          <a:p>
            <a:pPr algn="ctr" eaLnBrk="0" hangingPunct="0"/>
            <a:r>
              <a:rPr lang="en-US" b="1">
                <a:solidFill>
                  <a:schemeClr val="bg2"/>
                </a:solidFill>
                <a:latin typeface="Arial" charset="0"/>
              </a:rPr>
              <a:t> </a:t>
            </a:r>
            <a:r>
              <a:rPr lang="en-US" b="1">
                <a:solidFill>
                  <a:schemeClr val="bg1"/>
                </a:solidFill>
                <a:latin typeface="Arial" charset="0"/>
              </a:rPr>
              <a:t>http://www.hrsa.gov/leap/</a:t>
            </a:r>
            <a:endParaRPr lang="en-US" sz="3200" b="1">
              <a:solidFill>
                <a:schemeClr val="bg1"/>
              </a:solidFill>
              <a:latin typeface="Arial" charset="0"/>
            </a:endParaRPr>
          </a:p>
        </p:txBody>
      </p:sp>
    </p:spTree>
    <p:extLst>
      <p:ext uri="{BB962C8B-B14F-4D97-AF65-F5344CB8AC3E}">
        <p14:creationId xmlns:p14="http://schemas.microsoft.com/office/powerpoint/2010/main" val="87809678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p:cNvSpPr>
            <a:spLocks noGrp="1" noChangeArrowheads="1"/>
          </p:cNvSpPr>
          <p:nvPr>
            <p:ph type="title"/>
          </p:nvPr>
        </p:nvSpPr>
        <p:spPr>
          <a:noFill/>
        </p:spPr>
        <p:txBody>
          <a:bodyPr lIns="90477" tIns="44445" rIns="90477" bIns="44445" anchor="b">
            <a:normAutofit fontScale="90000"/>
          </a:bodyPr>
          <a:lstStyle/>
          <a:p>
            <a:pPr eaLnBrk="1" hangingPunct="1"/>
            <a:r>
              <a:rPr lang="en-US" b="1" smtClean="0">
                <a:solidFill>
                  <a:srgbClr val="6AEE60"/>
                </a:solidFill>
                <a:latin typeface="Tahoma" pitchFamily="34" charset="0"/>
              </a:rPr>
              <a:t>Three Most Important </a:t>
            </a:r>
            <a:br>
              <a:rPr lang="en-US" b="1" smtClean="0">
                <a:solidFill>
                  <a:srgbClr val="6AEE60"/>
                </a:solidFill>
                <a:latin typeface="Tahoma" pitchFamily="34" charset="0"/>
              </a:rPr>
            </a:br>
            <a:r>
              <a:rPr lang="en-US" b="1" smtClean="0">
                <a:solidFill>
                  <a:srgbClr val="6AEE60"/>
                </a:solidFill>
                <a:latin typeface="Tahoma" pitchFamily="34" charset="0"/>
              </a:rPr>
              <a:t>Foot Care Tips</a:t>
            </a:r>
            <a:endParaRPr lang="en-US" sz="3200" b="1" smtClean="0">
              <a:solidFill>
                <a:srgbClr val="6AEE60"/>
              </a:solidFill>
            </a:endParaRPr>
          </a:p>
        </p:txBody>
      </p:sp>
      <p:sp>
        <p:nvSpPr>
          <p:cNvPr id="1346563" name="Rectangle 1027"/>
          <p:cNvSpPr>
            <a:spLocks noGrp="1" noChangeArrowheads="1"/>
          </p:cNvSpPr>
          <p:nvPr>
            <p:ph type="body" idx="1"/>
          </p:nvPr>
        </p:nvSpPr>
        <p:spPr/>
        <p:txBody>
          <a:bodyPr lIns="90477" tIns="44445" rIns="90477" bIns="44445"/>
          <a:lstStyle/>
          <a:p>
            <a:pPr eaLnBrk="1" hangingPunct="1">
              <a:defRPr/>
            </a:pPr>
            <a:r>
              <a:rPr lang="en-US" smtClean="0"/>
              <a:t>Inspect and apply lotion to your feet every night before you go to bed.</a:t>
            </a:r>
          </a:p>
          <a:p>
            <a:pPr eaLnBrk="1" hangingPunct="1">
              <a:buFont typeface="Wingdings" pitchFamily="2" charset="2"/>
              <a:buNone/>
              <a:defRPr/>
            </a:pPr>
            <a:endParaRPr lang="en-US" smtClean="0"/>
          </a:p>
          <a:p>
            <a:pPr eaLnBrk="1" hangingPunct="1">
              <a:defRPr/>
            </a:pPr>
            <a:r>
              <a:rPr lang="en-US" smtClean="0"/>
              <a:t>Do NOT go barefoot, even in your house.  Always wear shoes!</a:t>
            </a:r>
          </a:p>
          <a:p>
            <a:pPr eaLnBrk="1" hangingPunct="1">
              <a:buFont typeface="Wingdings" pitchFamily="2" charset="2"/>
              <a:buNone/>
              <a:defRPr/>
            </a:pPr>
            <a:endParaRPr lang="en-US" smtClean="0"/>
          </a:p>
          <a:p>
            <a:pPr eaLnBrk="1" hangingPunct="1">
              <a:defRPr/>
            </a:pPr>
            <a:r>
              <a:rPr lang="en-US" smtClean="0"/>
              <a:t>Every time you see your doctor, take off your shoes and show your feet.</a:t>
            </a:r>
          </a:p>
          <a:p>
            <a:pPr eaLnBrk="1" hangingPunct="1">
              <a:buFont typeface="Wingdings" pitchFamily="2" charset="2"/>
              <a:buNone/>
              <a:defRPr/>
            </a:pPr>
            <a:endParaRPr lang="en-US" sz="2800" smtClean="0"/>
          </a:p>
        </p:txBody>
      </p:sp>
    </p:spTree>
    <p:extLst>
      <p:ext uri="{BB962C8B-B14F-4D97-AF65-F5344CB8AC3E}">
        <p14:creationId xmlns:p14="http://schemas.microsoft.com/office/powerpoint/2010/main" val="3047762291"/>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28600" y="838200"/>
            <a:ext cx="8610600" cy="1447800"/>
          </a:xfrm>
        </p:spPr>
        <p:txBody>
          <a:bodyPr/>
          <a:lstStyle/>
          <a:p>
            <a:pPr eaLnBrk="1" hangingPunct="1"/>
            <a:r>
              <a:rPr lang="en-US" sz="3400" b="1" dirty="0" smtClean="0">
                <a:solidFill>
                  <a:schemeClr val="bg1"/>
                </a:solidFill>
              </a:rPr>
              <a:t> </a:t>
            </a:r>
            <a:r>
              <a:rPr lang="en-US" sz="3400" dirty="0" smtClean="0">
                <a:solidFill>
                  <a:schemeClr val="bg1"/>
                </a:solidFill>
                <a:latin typeface="Tahoma" pitchFamily="34" charset="0"/>
              </a:rPr>
              <a:t>Insulin Therapy</a:t>
            </a:r>
            <a:br>
              <a:rPr lang="en-US" sz="3400" dirty="0" smtClean="0">
                <a:solidFill>
                  <a:schemeClr val="bg1"/>
                </a:solidFill>
                <a:latin typeface="Tahoma" pitchFamily="34" charset="0"/>
              </a:rPr>
            </a:br>
            <a:r>
              <a:rPr lang="en-US" sz="3400" dirty="0" smtClean="0">
                <a:solidFill>
                  <a:schemeClr val="bg1"/>
                </a:solidFill>
                <a:latin typeface="Tahoma" pitchFamily="34" charset="0"/>
              </a:rPr>
              <a:t>From Ants to Analogs</a:t>
            </a:r>
            <a:r>
              <a:rPr lang="en-US" sz="4100" dirty="0" smtClean="0">
                <a:solidFill>
                  <a:schemeClr val="bg1"/>
                </a:solidFill>
                <a:latin typeface="Tahoma" pitchFamily="34" charset="0"/>
              </a:rPr>
              <a:t>: </a:t>
            </a:r>
            <a:br>
              <a:rPr lang="en-US" sz="4100" dirty="0" smtClean="0">
                <a:solidFill>
                  <a:schemeClr val="bg1"/>
                </a:solidFill>
                <a:latin typeface="Tahoma" pitchFamily="34" charset="0"/>
              </a:rPr>
            </a:br>
            <a:endParaRPr lang="en-US" sz="2300" dirty="0" smtClean="0">
              <a:solidFill>
                <a:schemeClr val="bg1"/>
              </a:solidFill>
            </a:endParaRPr>
          </a:p>
        </p:txBody>
      </p:sp>
      <p:sp>
        <p:nvSpPr>
          <p:cNvPr id="961539"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016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152400" y="266700"/>
            <a:ext cx="8610600" cy="1447800"/>
          </a:xfrm>
        </p:spPr>
        <p:txBody>
          <a:bodyPr/>
          <a:lstStyle/>
          <a:p>
            <a:pPr eaLnBrk="1" hangingPunct="1"/>
            <a:r>
              <a:rPr lang="en-US" sz="3300" b="1" dirty="0" smtClean="0">
                <a:solidFill>
                  <a:schemeClr val="bg1"/>
                </a:solidFill>
              </a:rPr>
              <a:t> </a:t>
            </a:r>
            <a:r>
              <a:rPr lang="en-US" sz="3400" dirty="0" smtClean="0">
                <a:solidFill>
                  <a:schemeClr val="bg1"/>
                </a:solidFill>
                <a:latin typeface="Tahoma" pitchFamily="34" charset="0"/>
              </a:rPr>
              <a:t>Insulin – the Ultimate Hormone Replacement Therapy</a:t>
            </a:r>
            <a:r>
              <a:rPr lang="en-US" sz="4200" dirty="0" smtClean="0">
                <a:solidFill>
                  <a:schemeClr val="bg1"/>
                </a:solidFill>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type="subTitle" idx="1"/>
          </p:nvPr>
        </p:nvSpPr>
        <p:spPr>
          <a:xfrm>
            <a:off x="2895600" y="1752600"/>
            <a:ext cx="5867400" cy="3581400"/>
          </a:xfrm>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266700" y="1443781"/>
            <a:ext cx="3009900" cy="5632311"/>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3"/>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643" y="1809919"/>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888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22860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0409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5670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304800" y="304800"/>
            <a:ext cx="8686800" cy="1143000"/>
          </a:xfrm>
        </p:spPr>
        <p:txBody>
          <a:bodyPr>
            <a:normAutofit fontScale="90000"/>
          </a:bodyPr>
          <a:lstStyle/>
          <a:p>
            <a:r>
              <a:rPr lang="en-US" smtClean="0">
                <a:solidFill>
                  <a:srgbClr val="F236B8"/>
                </a:solidFill>
              </a:rPr>
              <a:t>Insulin Finally Available - 1922</a:t>
            </a:r>
            <a:br>
              <a:rPr lang="en-US" smtClean="0">
                <a:solidFill>
                  <a:srgbClr val="F236B8"/>
                </a:solidFill>
              </a:rPr>
            </a:br>
            <a:r>
              <a:rPr lang="en-US" smtClean="0">
                <a:solidFill>
                  <a:srgbClr val="F236B8"/>
                </a:solidFill>
              </a:rPr>
              <a:t> </a:t>
            </a:r>
          </a:p>
        </p:txBody>
      </p:sp>
      <p:pic>
        <p:nvPicPr>
          <p:cNvPr id="118787" name="Picture 11" descr="http://link.library.utoronto.ca/insulin/images/home-bott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3708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246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a:solidFill>
                  <a:srgbClr val="FFFFFF"/>
                </a:solidFill>
                <a:latin typeface="Arial" charset="0"/>
              </a:rPr>
              <a:t>The Miracle of Insulin</a:t>
            </a:r>
            <a:endParaRPr lang="en-US" sz="3600">
              <a:solidFill>
                <a:srgbClr val="FFFFFF"/>
              </a:solidFill>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a:solidFill>
                  <a:srgbClr val="FFFFFF"/>
                </a:solidFill>
                <a:latin typeface="Arial" charset="0"/>
              </a:rPr>
              <a:t>Patient J.L., December 15, 1922</a:t>
            </a:r>
            <a:endParaRPr lang="en-US" sz="2000" b="1">
              <a:solidFill>
                <a:srgbClr val="FFFFFF"/>
              </a:solidFill>
              <a:latin typeface="Arial" charset="0"/>
            </a:endParaRPr>
          </a:p>
        </p:txBody>
      </p:sp>
      <p:sp>
        <p:nvSpPr>
          <p:cNvPr id="119814" name="Rectangle 6"/>
          <p:cNvSpPr>
            <a:spLocks noChangeArrowheads="1"/>
          </p:cNvSpPr>
          <p:nvPr/>
        </p:nvSpPr>
        <p:spPr bwMode="auto">
          <a:xfrm>
            <a:off x="5416550" y="5410200"/>
            <a:ext cx="214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a:solidFill>
                  <a:srgbClr val="FFFFFF"/>
                </a:solidFill>
                <a:latin typeface="Arial" charset="0"/>
              </a:rPr>
              <a:t>February 15, 1923</a:t>
            </a:r>
            <a:endParaRPr lang="en-US" sz="2000" b="1">
              <a:solidFill>
                <a:srgbClr val="FFFFFF"/>
              </a:solidFill>
              <a:latin typeface="Arial" charset="0"/>
            </a:endParaRPr>
          </a:p>
        </p:txBody>
      </p:sp>
    </p:spTree>
    <p:extLst>
      <p:ext uri="{BB962C8B-B14F-4D97-AF65-F5344CB8AC3E}">
        <p14:creationId xmlns:p14="http://schemas.microsoft.com/office/powerpoint/2010/main" val="1908035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rmAutofit fontScale="90000"/>
          </a:bodyPr>
          <a:lstStyle/>
          <a:p>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 y="1600200"/>
            <a:ext cx="8839200" cy="4757594"/>
          </a:xfrm>
        </p:spPr>
      </p:pic>
    </p:spTree>
    <p:extLst>
      <p:ext uri="{BB962C8B-B14F-4D97-AF65-F5344CB8AC3E}">
        <p14:creationId xmlns:p14="http://schemas.microsoft.com/office/powerpoint/2010/main" val="22109678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smtClean="0">
                <a:solidFill>
                  <a:schemeClr val="folHlink"/>
                </a:solidFill>
              </a:rPr>
              <a:t>Psychological Insulin Resistance (PIR)</a:t>
            </a:r>
          </a:p>
        </p:txBody>
      </p:sp>
      <p:sp>
        <p:nvSpPr>
          <p:cNvPr id="1755139" name="Rectangle 1027"/>
          <p:cNvSpPr>
            <a:spLocks noGrp="1" noChangeArrowheads="1"/>
          </p:cNvSpPr>
          <p:nvPr>
            <p:ph type="body" sz="half" idx="1"/>
          </p:nvPr>
        </p:nvSpPr>
        <p:spPr>
          <a:xfrm>
            <a:off x="985838" y="1752600"/>
            <a:ext cx="5973762" cy="4800600"/>
          </a:xfrm>
        </p:spPr>
        <p:txBody>
          <a:bodyPr/>
          <a:lstStyle/>
          <a:p>
            <a:pPr eaLnBrk="1" hangingPunct="1">
              <a:defRPr/>
            </a:pPr>
            <a:r>
              <a:rPr lang="en-US" sz="2400" smtClean="0"/>
              <a:t>50% of providers in study threatened pts “with the needle”.</a:t>
            </a:r>
          </a:p>
          <a:p>
            <a:pPr eaLnBrk="1" hangingPunct="1">
              <a:defRPr/>
            </a:pPr>
            <a:r>
              <a:rPr lang="en-US" sz="2400" smtClean="0"/>
              <a:t>Less than 50% of providers realized insulins’ positive effect on type 2 dm</a:t>
            </a:r>
          </a:p>
          <a:p>
            <a:pPr eaLnBrk="1" hangingPunct="1">
              <a:defRPr/>
            </a:pPr>
            <a:r>
              <a:rPr lang="en-US" sz="2400" smtClean="0"/>
              <a:t>Most pts don’t believe that insulin would “better help them manage their diabetes”.</a:t>
            </a:r>
          </a:p>
          <a:p>
            <a:pPr eaLnBrk="1" hangingPunct="1">
              <a:defRPr/>
            </a:pPr>
            <a:r>
              <a:rPr lang="en-US" sz="2400" smtClean="0"/>
              <a:t>Solutions: Find the root of PIR and address it, use more insulin pens</a:t>
            </a:r>
          </a:p>
          <a:p>
            <a:pPr eaLnBrk="1" hangingPunct="1">
              <a:defRPr/>
            </a:pPr>
            <a:endParaRPr lang="en-US" sz="2400" smtClean="0"/>
          </a:p>
          <a:p>
            <a:pPr algn="r" eaLnBrk="1" hangingPunct="1">
              <a:buFont typeface="Wingdings" pitchFamily="2" charset="2"/>
              <a:buNone/>
              <a:defRPr/>
            </a:pPr>
            <a:r>
              <a:rPr lang="en-US" sz="2000" i="1"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6705600" y="1828800"/>
            <a:ext cx="2041525" cy="2552700"/>
          </a:xfrm>
        </p:spPr>
      </p:pic>
    </p:spTree>
    <p:extLst>
      <p:ext uri="{BB962C8B-B14F-4D97-AF65-F5344CB8AC3E}">
        <p14:creationId xmlns:p14="http://schemas.microsoft.com/office/powerpoint/2010/main" val="2232302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half" idx="1"/>
          </p:nvPr>
        </p:nvSpPr>
        <p:spPr>
          <a:xfrm>
            <a:off x="685800" y="1752600"/>
            <a:ext cx="7010400" cy="4800600"/>
          </a:xfrm>
        </p:spPr>
        <p:txBody>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extLst>
      <p:ext uri="{BB962C8B-B14F-4D97-AF65-F5344CB8AC3E}">
        <p14:creationId xmlns:p14="http://schemas.microsoft.com/office/powerpoint/2010/main" val="260890146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extLst>
      <p:ext uri="{BB962C8B-B14F-4D97-AF65-F5344CB8AC3E}">
        <p14:creationId xmlns:p14="http://schemas.microsoft.com/office/powerpoint/2010/main" val="3490204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a:xfrm>
            <a:off x="838200" y="0"/>
            <a:ext cx="7772400" cy="838200"/>
          </a:xfrm>
        </p:spPr>
        <p:txBody>
          <a:bodyPr/>
          <a:lstStyle/>
          <a:p>
            <a:pPr eaLnBrk="1" hangingPunct="1"/>
            <a:r>
              <a:rPr lang="en-US" dirty="0" smtClean="0"/>
              <a:t>Insulin Action Teams</a:t>
            </a:r>
          </a:p>
        </p:txBody>
      </p:sp>
      <p:sp>
        <p:nvSpPr>
          <p:cNvPr id="1396739" name="Rectangle 3"/>
          <p:cNvSpPr>
            <a:spLocks noGrp="1" noChangeArrowheads="1"/>
          </p:cNvSpPr>
          <p:nvPr>
            <p:ph idx="1"/>
          </p:nvPr>
        </p:nvSpPr>
        <p:spPr>
          <a:xfrm>
            <a:off x="457200" y="990600"/>
            <a:ext cx="8474075" cy="5372100"/>
          </a:xfrm>
        </p:spPr>
        <p:txBody>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824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4" dur="500"/>
                                        <p:tgtEl>
                                          <p:spTgt spid="139673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27" dur="500"/>
                                        <p:tgtEl>
                                          <p:spTgt spid="1396739">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0" dur="500"/>
                                        <p:tgtEl>
                                          <p:spTgt spid="1396739">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33" dur="500"/>
                                        <p:tgtEl>
                                          <p:spTgt spid="1396739">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36" dur="500"/>
                                        <p:tgtEl>
                                          <p:spTgt spid="1396739">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39" dur="500"/>
                                        <p:tgtEl>
                                          <p:spTgt spid="139673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396741"/>
                                        </p:tgtEl>
                                        <p:attrNameLst>
                                          <p:attrName>style.visibility</p:attrName>
                                        </p:attrNameLst>
                                      </p:cBhvr>
                                      <p:to>
                                        <p:strVal val="visible"/>
                                      </p:to>
                                    </p:set>
                                    <p:anim calcmode="lin" valueType="num">
                                      <p:cBhvr>
                                        <p:cTn id="44" dur="500" fill="hold"/>
                                        <p:tgtEl>
                                          <p:spTgt spid="1396741"/>
                                        </p:tgtEl>
                                        <p:attrNameLst>
                                          <p:attrName>ppt_w</p:attrName>
                                        </p:attrNameLst>
                                      </p:cBhvr>
                                      <p:tavLst>
                                        <p:tav tm="0">
                                          <p:val>
                                            <p:fltVal val="0"/>
                                          </p:val>
                                        </p:tav>
                                        <p:tav tm="100000">
                                          <p:val>
                                            <p:strVal val="#ppt_w"/>
                                          </p:val>
                                        </p:tav>
                                      </p:tavLst>
                                    </p:anim>
                                    <p:anim calcmode="lin" valueType="num">
                                      <p:cBhvr>
                                        <p:cTn id="45" dur="500" fill="hold"/>
                                        <p:tgtEl>
                                          <p:spTgt spid="1396741"/>
                                        </p:tgtEl>
                                        <p:attrNameLst>
                                          <p:attrName>ppt_h</p:attrName>
                                        </p:attrNameLst>
                                      </p:cBhvr>
                                      <p:tavLst>
                                        <p:tav tm="0">
                                          <p:val>
                                            <p:fltVal val="0"/>
                                          </p:val>
                                        </p:tav>
                                        <p:tav tm="100000">
                                          <p:val>
                                            <p:strVal val="#ppt_h"/>
                                          </p:val>
                                        </p:tav>
                                      </p:tavLst>
                                    </p:anim>
                                    <p:anim calcmode="lin" valueType="num">
                                      <p:cBhvr>
                                        <p:cTn id="46" dur="500" fill="hold"/>
                                        <p:tgtEl>
                                          <p:spTgt spid="1396741"/>
                                        </p:tgtEl>
                                        <p:attrNameLst>
                                          <p:attrName>style.rotation</p:attrName>
                                        </p:attrNameLst>
                                      </p:cBhvr>
                                      <p:tavLst>
                                        <p:tav tm="0">
                                          <p:val>
                                            <p:fltVal val="360"/>
                                          </p:val>
                                        </p:tav>
                                        <p:tav tm="100000">
                                          <p:val>
                                            <p:fltVal val="0"/>
                                          </p:val>
                                        </p:tav>
                                      </p:tavLst>
                                    </p:anim>
                                    <p:animEffect transition="in" filter="fade">
                                      <p:cBhvr>
                                        <p:cTn id="47" dur="500"/>
                                        <p:tgtEl>
                                          <p:spTgt spid="13967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396739">
                                            <p:txEl>
                                              <p:pRg st="5" end="5"/>
                                            </p:txEl>
                                          </p:spTgt>
                                        </p:tgtEl>
                                        <p:attrNameLst>
                                          <p:attrName>style.visibility</p:attrName>
                                        </p:attrNameLst>
                                      </p:cBhvr>
                                      <p:to>
                                        <p:strVal val="visible"/>
                                      </p:to>
                                    </p:set>
                                    <p:animEffect transition="in" filter="checkerboard(across)">
                                      <p:cBhvr>
                                        <p:cTn id="52" dur="500"/>
                                        <p:tgtEl>
                                          <p:spTgt spid="1396739">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396740"/>
                                        </p:tgtEl>
                                        <p:attrNameLst>
                                          <p:attrName>style.visibility</p:attrName>
                                        </p:attrNameLst>
                                      </p:cBhvr>
                                      <p:to>
                                        <p:strVal val="visible"/>
                                      </p:to>
                                    </p:set>
                                    <p:anim calcmode="lin" valueType="num">
                                      <p:cBhvr additive="base">
                                        <p:cTn id="57" dur="5000" fill="hold"/>
                                        <p:tgtEl>
                                          <p:spTgt spid="1396740"/>
                                        </p:tgtEl>
                                        <p:attrNameLst>
                                          <p:attrName>ppt_x</p:attrName>
                                        </p:attrNameLst>
                                      </p:cBhvr>
                                      <p:tavLst>
                                        <p:tav tm="0">
                                          <p:val>
                                            <p:strVal val="#ppt_x"/>
                                          </p:val>
                                        </p:tav>
                                        <p:tav tm="100000">
                                          <p:val>
                                            <p:strVal val="#ppt_x"/>
                                          </p:val>
                                        </p:tav>
                                      </p:tavLst>
                                    </p:anim>
                                    <p:anim calcmode="lin" valueType="num">
                                      <p:cBhvr additive="base">
                                        <p:cTn id="58"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96738"/>
                                        </p:tgtEl>
                                        <p:attrNameLst>
                                          <p:attrName>style.visibility</p:attrName>
                                        </p:attrNameLst>
                                      </p:cBhvr>
                                      <p:to>
                                        <p:strVal val="visible"/>
                                      </p:to>
                                    </p:set>
                                    <p:anim calcmode="lin" valueType="num">
                                      <p:cBhvr>
                                        <p:cTn id="63" dur="1000" fill="hold"/>
                                        <p:tgtEl>
                                          <p:spTgt spid="1396738"/>
                                        </p:tgtEl>
                                        <p:attrNameLst>
                                          <p:attrName>ppt_w</p:attrName>
                                        </p:attrNameLst>
                                      </p:cBhvr>
                                      <p:tavLst>
                                        <p:tav tm="0">
                                          <p:val>
                                            <p:strVal val="#ppt_w*0.70"/>
                                          </p:val>
                                        </p:tav>
                                        <p:tav tm="100000">
                                          <p:val>
                                            <p:strVal val="#ppt_w"/>
                                          </p:val>
                                        </p:tav>
                                      </p:tavLst>
                                    </p:anim>
                                    <p:anim calcmode="lin" valueType="num">
                                      <p:cBhvr>
                                        <p:cTn id="64" dur="1000" fill="hold"/>
                                        <p:tgtEl>
                                          <p:spTgt spid="1396738"/>
                                        </p:tgtEl>
                                        <p:attrNameLst>
                                          <p:attrName>ppt_h</p:attrName>
                                        </p:attrNameLst>
                                      </p:cBhvr>
                                      <p:tavLst>
                                        <p:tav tm="0">
                                          <p:val>
                                            <p:strVal val="#ppt_h"/>
                                          </p:val>
                                        </p:tav>
                                        <p:tav tm="100000">
                                          <p:val>
                                            <p:strVal val="#ppt_h"/>
                                          </p:val>
                                        </p:tav>
                                      </p:tavLst>
                                    </p:anim>
                                    <p:animEffect transition="in" filter="fade">
                                      <p:cBhvr>
                                        <p:cTn id="65" dur="1000"/>
                                        <p:tgtEl>
                                          <p:spTgt spid="139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8" grpId="0"/>
      <p:bldP spid="1396739"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ormAutofit fontScale="90000"/>
          </a:bodyPr>
          <a:lstStyle/>
          <a:p>
            <a:pPr eaLnBrk="1" hangingPunct="1"/>
            <a:r>
              <a:rPr lang="en-US" sz="3600" smtClean="0"/>
              <a:t>Bolus Insulins  </a:t>
            </a:r>
            <a:br>
              <a:rPr lang="en-US" sz="3600" smtClean="0"/>
            </a:br>
            <a:r>
              <a:rPr lang="en-US" sz="3600" smtClean="0"/>
              <a:t>(½ of total daily dose ÷ meals)</a:t>
            </a:r>
          </a:p>
        </p:txBody>
      </p:sp>
      <p:sp>
        <p:nvSpPr>
          <p:cNvPr id="1397763" name="Rectangle 3"/>
          <p:cNvSpPr>
            <a:spLocks noGrp="1" noChangeArrowheads="1"/>
          </p:cNvSpPr>
          <p:nvPr>
            <p:ph idx="1"/>
          </p:nvPr>
        </p:nvSpPr>
        <p:spPr>
          <a:xfrm>
            <a:off x="228600" y="1752600"/>
            <a:ext cx="8915400" cy="4876800"/>
          </a:xfrm>
        </p:spPr>
        <p:txBody>
          <a:bodyPr/>
          <a:lstStyle/>
          <a:p>
            <a:pPr eaLnBrk="1" hangingPunct="1">
              <a:buFont typeface="Wingdings" pitchFamily="2" charset="2"/>
              <a:buNone/>
              <a:defRPr/>
            </a:pPr>
            <a:r>
              <a:rPr lang="en-US" b="1" u="sng" dirty="0" smtClean="0">
                <a:solidFill>
                  <a:schemeClr val="accent1"/>
                </a:solidFill>
              </a:rPr>
              <a:t>Name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extLst>
      <p:ext uri="{BB962C8B-B14F-4D97-AF65-F5344CB8AC3E}">
        <p14:creationId xmlns:p14="http://schemas.microsoft.com/office/powerpoint/2010/main" val="28074282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365001"/>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nha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194" y="1764030"/>
            <a:ext cx="330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http://www.mannkindcorp.com/Collateral/Images/English-US/afrezzalogo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443" y="166878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962400" y="3764280"/>
            <a:ext cx="4140006" cy="2590800"/>
          </a:xfrm>
          <a:prstGeom prst="rect">
            <a:avLst/>
          </a:prstGeom>
        </p:spPr>
      </p:pic>
      <p:sp>
        <p:nvSpPr>
          <p:cNvPr id="4" name="Title 3"/>
          <p:cNvSpPr>
            <a:spLocks noGrp="1"/>
          </p:cNvSpPr>
          <p:nvPr>
            <p:ph type="title"/>
          </p:nvPr>
        </p:nvSpPr>
        <p:spPr/>
        <p:txBody>
          <a:bodyPr>
            <a:normAutofit fontScale="90000"/>
          </a:bodyPr>
          <a:lstStyle/>
          <a:p>
            <a:r>
              <a:rPr lang="en-US" dirty="0" smtClean="0"/>
              <a:t>Inhaled insulin – </a:t>
            </a:r>
            <a:br>
              <a:rPr lang="en-US" dirty="0" smtClean="0"/>
            </a:br>
            <a:r>
              <a:rPr lang="en-US" dirty="0" smtClean="0"/>
              <a:t>past to future</a:t>
            </a:r>
            <a:endParaRPr lang="en-US" dirty="0"/>
          </a:p>
        </p:txBody>
      </p:sp>
    </p:spTree>
    <p:extLst>
      <p:ext uri="{BB962C8B-B14F-4D97-AF65-F5344CB8AC3E}">
        <p14:creationId xmlns:p14="http://schemas.microsoft.com/office/powerpoint/2010/main" val="104206394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228600"/>
            <a:ext cx="7924800" cy="1143000"/>
          </a:xfrm>
        </p:spPr>
        <p:txBody>
          <a:bodyPr/>
          <a:lstStyle/>
          <a:p>
            <a:pPr eaLnBrk="1" hangingPunct="1"/>
            <a:r>
              <a:rPr lang="en-US" smtClean="0"/>
              <a:t>Bolus Insulin Summary</a:t>
            </a:r>
          </a:p>
        </p:txBody>
      </p:sp>
      <p:sp>
        <p:nvSpPr>
          <p:cNvPr id="1406979" name="Rectangle 3"/>
          <p:cNvSpPr>
            <a:spLocks noGrp="1" noChangeArrowheads="1"/>
          </p:cNvSpPr>
          <p:nvPr>
            <p:ph type="body" sz="half" idx="1"/>
          </p:nvPr>
        </p:nvSpPr>
        <p:spPr>
          <a:xfrm>
            <a:off x="457200" y="1676400"/>
            <a:ext cx="8382000" cy="5410200"/>
          </a:xfrm>
        </p:spPr>
        <p:txBody>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467600" y="2590800"/>
            <a:ext cx="1284288" cy="19748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824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extLst>
      <p:ext uri="{BB962C8B-B14F-4D97-AF65-F5344CB8AC3E}">
        <p14:creationId xmlns:p14="http://schemas.microsoft.com/office/powerpoint/2010/main" val="41841436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type="tbl" idx="1"/>
            <p:extLst>
              <p:ext uri="{D42A27DB-BD31-4B8C-83A1-F6EECF244321}">
                <p14:modId xmlns:p14="http://schemas.microsoft.com/office/powerpoint/2010/main" val="2680737304"/>
              </p:ext>
            </p:extLst>
          </p:nvPr>
        </p:nvGraphicFramePr>
        <p:xfrm>
          <a:off x="171450" y="1663700"/>
          <a:ext cx="8280400" cy="5695950"/>
        </p:xfrm>
        <a:graphic>
          <a:graphicData uri="http://schemas.openxmlformats.org/presentationml/2006/ole">
            <mc:AlternateContent xmlns:mc="http://schemas.openxmlformats.org/markup-compatibility/2006">
              <mc:Choice xmlns:v="urn:schemas-microsoft-com:vml" Requires="v">
                <p:oleObj spid="_x0000_s49164" name="Document" r:id="rId5" imgW="7906998" imgH="5438982" progId="Word.Document.8">
                  <p:embed/>
                </p:oleObj>
              </mc:Choice>
              <mc:Fallback>
                <p:oleObj name="Document" r:id="rId5" imgW="7906998" imgH="5438982" progId="Word.Document.8">
                  <p:embed/>
                  <p:pic>
                    <p:nvPicPr>
                      <p:cNvPr id="0" name=""/>
                      <p:cNvPicPr>
                        <a:picLocks noChangeAspect="1" noChangeArrowheads="1"/>
                      </p:cNvPicPr>
                      <p:nvPr/>
                    </p:nvPicPr>
                    <p:blipFill>
                      <a:blip r:embed="rId6"/>
                      <a:srcRect/>
                      <a:stretch>
                        <a:fillRect/>
                      </a:stretch>
                    </p:blipFill>
                    <p:spPr bwMode="auto">
                      <a:xfrm>
                        <a:off x="171450" y="1663700"/>
                        <a:ext cx="82804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3219600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0"/>
            <a:ext cx="9144000" cy="736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4219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idx="1"/>
          </p:nvPr>
        </p:nvSpPr>
        <p:spPr>
          <a:xfrm>
            <a:off x="228600" y="2057400"/>
            <a:ext cx="8915400" cy="4191000"/>
          </a:xfrm>
        </p:spPr>
        <p:txBody>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extLst>
      <p:ext uri="{BB962C8B-B14F-4D97-AF65-F5344CB8AC3E}">
        <p14:creationId xmlns:p14="http://schemas.microsoft.com/office/powerpoint/2010/main" val="485813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sp>
        <p:nvSpPr>
          <p:cNvPr id="1411075" name="Rectangle 3"/>
          <p:cNvSpPr>
            <a:spLocks noGrp="1" noChangeArrowheads="1"/>
          </p:cNvSpPr>
          <p:nvPr>
            <p:ph type="body" sz="half" idx="1"/>
          </p:nvPr>
        </p:nvSpPr>
        <p:spPr>
          <a:xfrm>
            <a:off x="914400" y="16002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pic>
        <p:nvPicPr>
          <p:cNvPr id="131076" name="Picture 4" descr="MCAN03906_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01144" y="5060229"/>
            <a:ext cx="2220787" cy="167712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66847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z="3600" smtClean="0"/>
              <a:t>Basal Only  </a:t>
            </a:r>
            <a:br>
              <a:rPr lang="en-US" sz="3600" smtClean="0"/>
            </a:br>
            <a:r>
              <a:rPr lang="en-US" sz="3600" smtClean="0"/>
              <a:t>Type 2, 60kg</a:t>
            </a:r>
          </a:p>
        </p:txBody>
      </p:sp>
      <p:graphicFrame>
        <p:nvGraphicFramePr>
          <p:cNvPr id="132099" name="Object 1024"/>
          <p:cNvGraphicFramePr>
            <a:graphicFrameLocks noGrp="1" noChangeAspect="1"/>
          </p:cNvGraphicFramePr>
          <p:nvPr>
            <p:ph type="tbl" idx="1"/>
            <p:extLst/>
          </p:nvPr>
        </p:nvGraphicFramePr>
        <p:xfrm>
          <a:off x="222250" y="1911350"/>
          <a:ext cx="8412163" cy="5791200"/>
        </p:xfrm>
        <a:graphic>
          <a:graphicData uri="http://schemas.openxmlformats.org/presentationml/2006/ole">
            <mc:AlternateContent xmlns:mc="http://schemas.openxmlformats.org/markup-compatibility/2006">
              <mc:Choice xmlns:v="urn:schemas-microsoft-com:vml" Requires="v">
                <p:oleObj spid="_x0000_s50188" name="Document" r:id="rId5" imgW="7887878" imgH="5431064" progId="Word.Document.8">
                  <p:embed/>
                </p:oleObj>
              </mc:Choice>
              <mc:Fallback>
                <p:oleObj name="Document" r:id="rId5" imgW="7887878" imgH="5431064" progId="Word.Document.8">
                  <p:embed/>
                  <p:pic>
                    <p:nvPicPr>
                      <p:cNvPr id="0" name=""/>
                      <p:cNvPicPr>
                        <a:picLocks noChangeAspect="1" noChangeArrowheads="1"/>
                      </p:cNvPicPr>
                      <p:nvPr/>
                    </p:nvPicPr>
                    <p:blipFill>
                      <a:blip r:embed="rId6"/>
                      <a:srcRect/>
                      <a:stretch>
                        <a:fillRect/>
                      </a:stretch>
                    </p:blipFill>
                    <p:spPr bwMode="auto">
                      <a:xfrm>
                        <a:off x="222250" y="1911350"/>
                        <a:ext cx="84121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39974096"/>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extLst>
      <p:ext uri="{BB962C8B-B14F-4D97-AF65-F5344CB8AC3E}">
        <p14:creationId xmlns:p14="http://schemas.microsoft.com/office/powerpoint/2010/main" val="173898760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935038" y="228600"/>
            <a:ext cx="7772400" cy="992188"/>
          </a:xfrm>
          <a:noFill/>
        </p:spPr>
        <p:txBody>
          <a:bodyPr lIns="90488" tIns="44450" rIns="90488" bIns="44450" anchor="b"/>
          <a:lstStyle/>
          <a:p>
            <a:pPr eaLnBrk="1" hangingPunct="1"/>
            <a:r>
              <a:rPr lang="en-US" smtClean="0"/>
              <a:t>Combination SQ Insulin</a:t>
            </a:r>
            <a:endParaRPr lang="en-US" sz="3600" smtClean="0">
              <a:sym typeface="Monotype Sorts" pitchFamily="2" charset="2"/>
            </a:endParaRPr>
          </a:p>
        </p:txBody>
      </p:sp>
      <p:graphicFrame>
        <p:nvGraphicFramePr>
          <p:cNvPr id="134147" name="Object 1024">
            <a:hlinkClick r:id="" action="ppaction://ole?verb=0"/>
          </p:cNvPr>
          <p:cNvGraphicFramePr>
            <a:graphicFrameLocks/>
          </p:cNvGraphicFramePr>
          <p:nvPr>
            <p:extLst/>
          </p:nvPr>
        </p:nvGraphicFramePr>
        <p:xfrm>
          <a:off x="660400" y="1604963"/>
          <a:ext cx="8377238" cy="5851525"/>
        </p:xfrm>
        <a:graphic>
          <a:graphicData uri="http://schemas.openxmlformats.org/presentationml/2006/ole">
            <mc:AlternateContent xmlns:mc="http://schemas.openxmlformats.org/markup-compatibility/2006">
              <mc:Choice xmlns:v="urn:schemas-microsoft-com:vml" Requires="v">
                <p:oleObj spid="_x0000_s51212"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660400" y="1604963"/>
                        <a:ext cx="8377238"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45026074"/>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381000" y="228600"/>
            <a:ext cx="8763000" cy="1143000"/>
          </a:xfrm>
        </p:spPr>
        <p:txBody>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type="tbl" idx="1"/>
            <p:extLst/>
          </p:nvPr>
        </p:nvGraphicFramePr>
        <p:xfrm>
          <a:off x="174625" y="1657350"/>
          <a:ext cx="8402638" cy="5781675"/>
        </p:xfrm>
        <a:graphic>
          <a:graphicData uri="http://schemas.openxmlformats.org/presentationml/2006/ole">
            <mc:AlternateContent xmlns:mc="http://schemas.openxmlformats.org/markup-compatibility/2006">
              <mc:Choice xmlns:v="urn:schemas-microsoft-com:vml" Requires="v">
                <p:oleObj spid="_x0000_s52236"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174625" y="1657350"/>
                        <a:ext cx="8402638"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29300363"/>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685800" y="1219200"/>
            <a:ext cx="8001000" cy="1143000"/>
          </a:xfrm>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2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pPr eaLnBrk="1" hangingPunct="1"/>
            <a:r>
              <a:rPr lang="en-US" sz="4900" smtClean="0"/>
              <a:t>Pattern Management</a:t>
            </a:r>
            <a:endParaRPr lang="en-US" smtClean="0"/>
          </a:p>
        </p:txBody>
      </p:sp>
      <p:sp>
        <p:nvSpPr>
          <p:cNvPr id="1427459" name="Rectangle 3"/>
          <p:cNvSpPr>
            <a:spLocks noGrp="1" noChangeArrowheads="1"/>
          </p:cNvSpPr>
          <p:nvPr>
            <p:ph idx="1"/>
          </p:nvPr>
        </p:nvSpPr>
        <p:spPr>
          <a:xfrm>
            <a:off x="685800" y="1524000"/>
            <a:ext cx="7950200" cy="4876800"/>
          </a:xfrm>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157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228600"/>
            <a:ext cx="8763000" cy="1143000"/>
          </a:xfrm>
        </p:spPr>
        <p:txBody>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type="tbl" idx="1"/>
            <p:extLst/>
          </p:nvPr>
        </p:nvGraphicFramePr>
        <p:xfrm>
          <a:off x="169863" y="1665288"/>
          <a:ext cx="8634412" cy="5656262"/>
        </p:xfrm>
        <a:graphic>
          <a:graphicData uri="http://schemas.openxmlformats.org/presentationml/2006/ole">
            <mc:AlternateContent xmlns:mc="http://schemas.openxmlformats.org/markup-compatibility/2006">
              <mc:Choice xmlns:v="urn:schemas-microsoft-com:vml" Requires="v">
                <p:oleObj spid="_x0000_s53260"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169863" y="1665288"/>
                        <a:ext cx="8634412"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65495973"/>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228600"/>
            <a:ext cx="8763000" cy="1143000"/>
          </a:xfrm>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type="tbl" idx="1"/>
            <p:extLst/>
          </p:nvPr>
        </p:nvGraphicFramePr>
        <p:xfrm>
          <a:off x="174625" y="1658938"/>
          <a:ext cx="8301038" cy="5707062"/>
        </p:xfrm>
        <a:graphic>
          <a:graphicData uri="http://schemas.openxmlformats.org/presentationml/2006/ole">
            <mc:AlternateContent xmlns:mc="http://schemas.openxmlformats.org/markup-compatibility/2006">
              <mc:Choice xmlns:v="urn:schemas-microsoft-com:vml" Requires="v">
                <p:oleObj spid="_x0000_s54284"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174625" y="1658938"/>
                        <a:ext cx="8301038"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838152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r>
              <a:rPr lang="en-US" smtClean="0"/>
              <a:t>New and Early Research on Gut Bacteria</a:t>
            </a:r>
          </a:p>
        </p:txBody>
      </p:sp>
      <p:sp>
        <p:nvSpPr>
          <p:cNvPr id="3" name="Content Placeholder 2"/>
          <p:cNvSpPr>
            <a:spLocks noGrp="1"/>
          </p:cNvSpPr>
          <p:nvPr>
            <p:ph idx="1"/>
          </p:nvPr>
        </p:nvSpPr>
        <p:spPr>
          <a:xfrm>
            <a:off x="609600" y="1600200"/>
            <a:ext cx="7543800" cy="4800600"/>
          </a:xfrm>
        </p:spPr>
        <p:txBody>
          <a:bodyPr/>
          <a:lstStyle/>
          <a:p>
            <a:pPr>
              <a:defRPr/>
            </a:pPr>
            <a:r>
              <a:rPr lang="en-US" dirty="0" smtClean="0"/>
              <a:t>Leaner people appear to have higher proportion of </a:t>
            </a:r>
            <a:r>
              <a:rPr lang="en-US" dirty="0" err="1" smtClean="0">
                <a:solidFill>
                  <a:schemeClr val="tx2"/>
                </a:solidFill>
              </a:rPr>
              <a:t>bacteroidetes</a:t>
            </a:r>
            <a:r>
              <a:rPr lang="en-US" dirty="0" smtClean="0">
                <a:solidFill>
                  <a:schemeClr val="tx2"/>
                </a:solidFill>
              </a:rPr>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chemeClr val="tx2"/>
                </a:solidFill>
              </a:rPr>
              <a:t>firmicutes</a:t>
            </a:r>
            <a:endParaRPr lang="en-US" dirty="0" smtClean="0">
              <a:solidFill>
                <a:schemeClr val="tx2"/>
              </a:solidFill>
            </a:endParaRPr>
          </a:p>
          <a:p>
            <a:pPr lvl="1">
              <a:defRPr/>
            </a:pPr>
            <a:r>
              <a:rPr lang="en-US" dirty="0" smtClean="0"/>
              <a:t>Gut bacteria very efficient at calorie extraction</a:t>
            </a:r>
          </a:p>
          <a:p>
            <a:pPr>
              <a:defRPr/>
            </a:pPr>
            <a:r>
              <a:rPr lang="en-US" dirty="0" smtClean="0"/>
              <a:t>Bacteria tend to run in families</a:t>
            </a:r>
          </a:p>
          <a:p>
            <a:pPr>
              <a:defRPr/>
            </a:pPr>
            <a:endParaRPr lang="en-US" dirty="0"/>
          </a:p>
          <a:p>
            <a:pPr marL="0" indent="0">
              <a:buNone/>
              <a:defRPr/>
            </a:pPr>
            <a:endParaRPr lang="en-US" dirty="0" smtClean="0"/>
          </a:p>
          <a:p>
            <a:pPr marL="0" indent="0" algn="r">
              <a:buNone/>
              <a:defRPr/>
            </a:pPr>
            <a:r>
              <a:rPr lang="en-US" sz="1400" b="1" dirty="0" smtClean="0">
                <a:solidFill>
                  <a:srgbClr val="92D050"/>
                </a:solidFill>
              </a:rPr>
              <a:t>Newsweek. </a:t>
            </a:r>
            <a:r>
              <a:rPr lang="en-US" sz="1400" b="1" dirty="0" smtClean="0"/>
              <a:t>Don’t Just Blame Calories – July 6, 2010  DM Forecast – Feb 2011</a:t>
            </a:r>
          </a:p>
          <a:p>
            <a:pPr marL="0" indent="0">
              <a:buFont typeface="Wingdings" pitchFamily="2" charset="2"/>
              <a:buNone/>
              <a:defRPr/>
            </a:pPr>
            <a:endParaRPr lang="en-US" dirty="0"/>
          </a:p>
        </p:txBody>
      </p:sp>
    </p:spTree>
    <p:extLst>
      <p:ext uri="{BB962C8B-B14F-4D97-AF65-F5344CB8AC3E}">
        <p14:creationId xmlns:p14="http://schemas.microsoft.com/office/powerpoint/2010/main" val="18136852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mtClean="0"/>
              <a:t>Basal Bolus – What Adjustments?  Pt weighs 80kg</a:t>
            </a:r>
          </a:p>
        </p:txBody>
      </p:sp>
      <p:graphicFrame>
        <p:nvGraphicFramePr>
          <p:cNvPr id="141315" name="Object 1024"/>
          <p:cNvGraphicFramePr>
            <a:graphicFrameLocks noGrp="1" noChangeAspect="1"/>
          </p:cNvGraphicFramePr>
          <p:nvPr>
            <p:ph type="tbl" idx="1"/>
            <p:extLst/>
          </p:nvPr>
        </p:nvGraphicFramePr>
        <p:xfrm>
          <a:off x="182563" y="1679575"/>
          <a:ext cx="8242300" cy="5665788"/>
        </p:xfrm>
        <a:graphic>
          <a:graphicData uri="http://schemas.openxmlformats.org/presentationml/2006/ole">
            <mc:AlternateContent xmlns:mc="http://schemas.openxmlformats.org/markup-compatibility/2006">
              <mc:Choice xmlns:v="urn:schemas-microsoft-com:vml" Requires="v">
                <p:oleObj spid="_x0000_s55308"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182563" y="1679575"/>
                        <a:ext cx="82423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48536836"/>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a:t>
            </a:r>
            <a:r>
              <a:rPr lang="en-US" smtClean="0"/>
              <a:t>	</a:t>
            </a:r>
          </a:p>
        </p:txBody>
      </p:sp>
      <p:sp>
        <p:nvSpPr>
          <p:cNvPr id="1752067" name="Rectangle 3"/>
          <p:cNvSpPr>
            <a:spLocks noGrp="1" noChangeArrowheads="1"/>
          </p:cNvSpPr>
          <p:nvPr>
            <p:ph sz="half" idx="1"/>
          </p:nvPr>
        </p:nvSpPr>
        <p:spPr>
          <a:xfrm>
            <a:off x="304800" y="1828800"/>
            <a:ext cx="4102100" cy="4800600"/>
          </a:xfrm>
        </p:spPr>
        <p:txBody>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3"/>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4"/>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4"/>
              </a:buBlip>
              <a:defRPr/>
            </a:pPr>
            <a:r>
              <a:rPr lang="en-US" sz="2400" dirty="0" smtClean="0"/>
              <a:t>Bolus = 50% of total</a:t>
            </a:r>
          </a:p>
          <a:p>
            <a:pPr lvl="1" eaLnBrk="1" hangingPunct="1">
              <a:buFont typeface="Monotype Sorts" pitchFamily="2" charset="2"/>
              <a:buBlip>
                <a:blip r:embed="rId3"/>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2"/>
          </p:nvPr>
        </p:nvSpPr>
        <p:spPr>
          <a:xfrm>
            <a:off x="4400369" y="1733006"/>
            <a:ext cx="3753031" cy="4876800"/>
          </a:xfrm>
        </p:spPr>
        <p:txBody>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3"/>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extLst>
      <p:ext uri="{BB962C8B-B14F-4D97-AF65-F5344CB8AC3E}">
        <p14:creationId xmlns:p14="http://schemas.microsoft.com/office/powerpoint/2010/main" val="249883347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half" idx="1"/>
          </p:nvPr>
        </p:nvSpPr>
        <p:spPr>
          <a:xfrm>
            <a:off x="152400" y="1752600"/>
            <a:ext cx="3962400" cy="495300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3"/>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4"/>
              </a:buBlip>
              <a:defRPr/>
            </a:pPr>
            <a:r>
              <a:rPr lang="en-US" dirty="0" smtClean="0"/>
              <a:t>Bolus = 50% of total</a:t>
            </a:r>
          </a:p>
          <a:p>
            <a:pPr lvl="1" eaLnBrk="1" hangingPunct="1">
              <a:buFont typeface="Monotype Sorts" pitchFamily="2" charset="2"/>
              <a:buBlip>
                <a:blip r:embed="rId3"/>
              </a:buBlip>
              <a:defRPr/>
            </a:pPr>
            <a:r>
              <a:rPr lang="en-US" sz="2800" dirty="0" smtClean="0">
                <a:solidFill>
                  <a:schemeClr val="tx1"/>
                </a:solidFill>
              </a:rPr>
              <a:t>usually divided into 3 meals</a:t>
            </a:r>
          </a:p>
        </p:txBody>
      </p:sp>
      <p:sp>
        <p:nvSpPr>
          <p:cNvPr id="1753092" name="Rectangle 4"/>
          <p:cNvSpPr>
            <a:spLocks noGrp="1" noChangeArrowheads="1"/>
          </p:cNvSpPr>
          <p:nvPr>
            <p:ph sz="half" idx="2"/>
          </p:nvPr>
        </p:nvSpPr>
        <p:spPr>
          <a:xfrm>
            <a:off x="4267200" y="1676400"/>
            <a:ext cx="4267200" cy="4876800"/>
          </a:xfrm>
        </p:spPr>
        <p:txBody>
          <a:bodyPr>
            <a:normAutofit/>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3"/>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extLst>
      <p:ext uri="{BB962C8B-B14F-4D97-AF65-F5344CB8AC3E}">
        <p14:creationId xmlns:p14="http://schemas.microsoft.com/office/powerpoint/2010/main" val="4184749692"/>
      </p:ext>
    </p:extLst>
  </p:cSld>
  <p:clrMapOvr>
    <a:masterClrMapping/>
  </p:clrMapOvr>
  <p:transition>
    <p:rand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28600" y="304800"/>
            <a:ext cx="8382000" cy="1143000"/>
          </a:xfrm>
        </p:spPr>
        <p:txBody>
          <a:bodyPr>
            <a:normAutofit fontScale="90000"/>
          </a:bodyPr>
          <a:lstStyle/>
          <a:p>
            <a:pPr eaLnBrk="1" hangingPunct="1"/>
            <a:r>
              <a:rPr lang="en-US" smtClean="0"/>
              <a:t>Intensive Diabetes Therapy</a:t>
            </a:r>
            <a:br>
              <a:rPr lang="en-US" smtClean="0"/>
            </a:br>
            <a:r>
              <a:rPr lang="en-US" smtClean="0"/>
              <a:t>Insulin Dosing Strategy	</a:t>
            </a:r>
          </a:p>
        </p:txBody>
      </p:sp>
      <p:sp>
        <p:nvSpPr>
          <p:cNvPr id="1754115" name="Rectangle 3"/>
          <p:cNvSpPr>
            <a:spLocks noGrp="1" noChangeArrowheads="1"/>
          </p:cNvSpPr>
          <p:nvPr>
            <p:ph sz="half" idx="1"/>
          </p:nvPr>
        </p:nvSpPr>
        <p:spPr>
          <a:xfrm>
            <a:off x="304800" y="1447800"/>
            <a:ext cx="3886200" cy="4800600"/>
          </a:xfrm>
        </p:spPr>
        <p:txBody>
          <a:bodyPr>
            <a:normAutofit fontScale="92500"/>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3"/>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3"/>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4"/>
              </a:buBlip>
              <a:defRPr/>
            </a:pPr>
            <a:r>
              <a:rPr lang="en-US" sz="3000" dirty="0" smtClean="0"/>
              <a:t>Bolus = 50% of total</a:t>
            </a:r>
          </a:p>
          <a:p>
            <a:pPr lvl="1" eaLnBrk="1" hangingPunct="1">
              <a:buFont typeface="Monotype Sorts" pitchFamily="2" charset="2"/>
              <a:buBlip>
                <a:blip r:embed="rId3"/>
              </a:buBlip>
              <a:defRPr/>
            </a:pPr>
            <a:r>
              <a:rPr lang="en-US" sz="3000" dirty="0" smtClean="0">
                <a:solidFill>
                  <a:schemeClr val="tx1"/>
                </a:solidFill>
              </a:rPr>
              <a:t>usually divided into  3 meals</a:t>
            </a:r>
          </a:p>
        </p:txBody>
      </p:sp>
      <p:sp>
        <p:nvSpPr>
          <p:cNvPr id="1754116" name="Rectangle 4"/>
          <p:cNvSpPr>
            <a:spLocks noGrp="1" noChangeArrowheads="1"/>
          </p:cNvSpPr>
          <p:nvPr>
            <p:ph sz="half" idx="2"/>
          </p:nvPr>
        </p:nvSpPr>
        <p:spPr>
          <a:xfrm>
            <a:off x="4267200" y="1600200"/>
            <a:ext cx="4495800" cy="4876800"/>
          </a:xfrm>
        </p:spPr>
        <p:txBody>
          <a:bodyPr>
            <a:normAutofit fontScale="925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3"/>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3"/>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extLst>
      <p:ext uri="{BB962C8B-B14F-4D97-AF65-F5344CB8AC3E}">
        <p14:creationId xmlns:p14="http://schemas.microsoft.com/office/powerpoint/2010/main" val="417489033"/>
      </p:ext>
    </p:extLst>
  </p:cSld>
  <p:clrMapOvr>
    <a:masterClrMapping/>
  </p:clrMapOvr>
  <p:transition>
    <p:random/>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381000" y="228600"/>
            <a:ext cx="8077200" cy="11430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type="tbl" idx="1"/>
            <p:extLst/>
          </p:nvPr>
        </p:nvGraphicFramePr>
        <p:xfrm>
          <a:off x="533400" y="1665288"/>
          <a:ext cx="8305799" cy="5603875"/>
        </p:xfrm>
        <a:graphic>
          <a:graphicData uri="http://schemas.openxmlformats.org/presentationml/2006/ole">
            <mc:AlternateContent xmlns:mc="http://schemas.openxmlformats.org/markup-compatibility/2006">
              <mc:Choice xmlns:v="urn:schemas-microsoft-com:vml" Requires="v">
                <p:oleObj spid="_x0000_s56332"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533400" y="1665288"/>
                        <a:ext cx="8305799" cy="56038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296333185"/>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457200" y="16002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marL="0" indent="0" eaLnBrk="1" hangingPunct="1">
              <a:lnSpc>
                <a:spcPct val="80000"/>
              </a:lnSpc>
              <a:buFont typeface="Wingdings" pitchFamily="2" charset="2"/>
              <a:buNone/>
              <a:defRPr/>
            </a:pPr>
            <a:endParaRPr lang="en-US" sz="2800" dirty="0" smtClean="0"/>
          </a:p>
        </p:txBody>
      </p:sp>
      <p:pic>
        <p:nvPicPr>
          <p:cNvPr id="95236"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912094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48441"/>
            <a:ext cx="7772400" cy="1143000"/>
          </a:xfrm>
        </p:spPr>
        <p:txBody>
          <a:bodyPr>
            <a:normAutofit fontScale="90000"/>
          </a:bodyPr>
          <a:lstStyle/>
          <a:p>
            <a:pPr>
              <a:defRPr/>
            </a:pPr>
            <a:r>
              <a:rPr lang="en-US" dirty="0" smtClean="0"/>
              <a:t>How Much Insulin Does a Patient Need?</a:t>
            </a:r>
            <a:endParaRPr lang="en-US" dirty="0"/>
          </a:p>
        </p:txBody>
      </p:sp>
      <p:sp>
        <p:nvSpPr>
          <p:cNvPr id="5" name="Content Placeholder 4"/>
          <p:cNvSpPr>
            <a:spLocks noGrp="1"/>
          </p:cNvSpPr>
          <p:nvPr>
            <p:ph idx="1"/>
          </p:nvPr>
        </p:nvSpPr>
        <p:spPr>
          <a:xfrm>
            <a:off x="457200" y="1447800"/>
            <a:ext cx="8458200" cy="4953000"/>
          </a:xfrm>
        </p:spPr>
        <p:txBody>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00740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6583647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69911" y="273050"/>
            <a:ext cx="3783489" cy="5853113"/>
          </a:xfrm>
        </p:spPr>
        <p:txBody>
          <a:bodyPr/>
          <a:lstStyle/>
          <a:p>
            <a:pPr>
              <a:defRPr/>
            </a:pPr>
            <a:r>
              <a:rPr lang="en-US" dirty="0" smtClean="0"/>
              <a:t>Mrs. Jones is improved and ready to go home.</a:t>
            </a:r>
          </a:p>
          <a:p>
            <a:pPr>
              <a:defRPr/>
            </a:pPr>
            <a:r>
              <a:rPr lang="en-US" dirty="0" smtClean="0"/>
              <a:t>What glucose management strategies for home?</a:t>
            </a:r>
          </a:p>
          <a:p>
            <a:pPr>
              <a:defRPr/>
            </a:pPr>
            <a:r>
              <a:rPr lang="en-US" dirty="0" smtClean="0"/>
              <a:t>Her A1c = 8.9%</a:t>
            </a:r>
          </a:p>
          <a:p>
            <a:pPr>
              <a:defRPr/>
            </a:pPr>
            <a:endParaRPr lang="en-US" dirty="0"/>
          </a:p>
        </p:txBody>
      </p:sp>
      <p:pic>
        <p:nvPicPr>
          <p:cNvPr id="137220"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63048" y="276860"/>
            <a:ext cx="41068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646467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30464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D/C on basal bolus at same hospital dose.</a:t>
            </a:r>
          </a:p>
          <a:p>
            <a:pPr algn="ctr" eaLnBrk="1" hangingPunct="1"/>
            <a:endParaRPr lang="en-US" sz="2400">
              <a:solidFill>
                <a:prstClr val="black"/>
              </a:solidFill>
              <a:latin typeface="Tahoma" pitchFamily="34" charset="0"/>
            </a:endParaRPr>
          </a:p>
          <a:p>
            <a:pPr algn="ctr" eaLnBrk="1" hangingPunct="1"/>
            <a:r>
              <a:rPr lang="en-US" sz="2400">
                <a:solidFill>
                  <a:prstClr val="black"/>
                </a:solidFill>
                <a:latin typeface="Tahoma" pitchFamily="34" charset="0"/>
              </a:rPr>
              <a:t>Alternative: re-start oral agents and D/C on glargine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66007" y="60960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solidFill>
                  <a:prstClr val="black"/>
                </a:solidFill>
                <a:hlinkClick r:id="rId4"/>
              </a:rPr>
              <a:t>Clinical Guidelines for the </a:t>
            </a:r>
            <a:r>
              <a:rPr lang="en-US" sz="1600" b="1" dirty="0" err="1">
                <a:solidFill>
                  <a:prstClr val="black"/>
                </a:solidFill>
                <a:hlinkClick r:id="rId4"/>
              </a:rPr>
              <a:t>Managment</a:t>
            </a:r>
            <a:r>
              <a:rPr lang="en-US" sz="1600" b="1" dirty="0">
                <a:solidFill>
                  <a:prstClr val="black"/>
                </a:solidFill>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31704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14400" y="0"/>
            <a:ext cx="7772400" cy="2590800"/>
          </a:xfrm>
        </p:spPr>
        <p:txBody>
          <a:bodyPr/>
          <a:lstStyle/>
          <a:p>
            <a:r>
              <a:rPr lang="en-US" dirty="0" smtClean="0"/>
              <a:t>Free Live Webinars	and Live Seminars at</a:t>
            </a:r>
            <a:br>
              <a:rPr lang="en-US" dirty="0" smtClean="0"/>
            </a:br>
            <a:r>
              <a:rPr lang="en-US" dirty="0" smtClean="0"/>
              <a:t>DiabetesEd.net</a:t>
            </a:r>
          </a:p>
        </p:txBody>
      </p:sp>
      <p:sp>
        <p:nvSpPr>
          <p:cNvPr id="3" name="Content Placeholder 2"/>
          <p:cNvSpPr>
            <a:spLocks noGrp="1"/>
          </p:cNvSpPr>
          <p:nvPr>
            <p:ph idx="1"/>
          </p:nvPr>
        </p:nvSpPr>
        <p:spPr>
          <a:xfrm>
            <a:off x="914400" y="2514600"/>
            <a:ext cx="7772400" cy="40386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a:defRPr/>
            </a:pPr>
            <a:r>
              <a:rPr lang="en-US" dirty="0" smtClean="0"/>
              <a:t>Sign up for Newsletter on sheet</a:t>
            </a:r>
          </a:p>
        </p:txBody>
      </p:sp>
      <p:pic>
        <p:nvPicPr>
          <p:cNvPr id="13316" name="Picture 4" descr="C:\Users\Beverly\AppData\Local\Microsoft\Windows\Temporary Internet Files\Content.IE5\R3N6ZB24\MP90040226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793" y="1439862"/>
            <a:ext cx="2085975"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27497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838200" y="304800"/>
            <a:ext cx="7772400" cy="914400"/>
          </a:xfrm>
          <a:noFill/>
        </p:spPr>
        <p:txBody>
          <a:bodyPr lIns="90488" tIns="44450" rIns="90488" bIns="44450" anchor="b"/>
          <a:lstStyle/>
          <a:p>
            <a:pPr eaLnBrk="1" hangingPunct="1"/>
            <a:r>
              <a:rPr lang="en-US" smtClean="0"/>
              <a:t>Insulin Teaching Keys</a:t>
            </a:r>
          </a:p>
        </p:txBody>
      </p:sp>
      <p:sp>
        <p:nvSpPr>
          <p:cNvPr id="1419267" name="Rectangle 3"/>
          <p:cNvSpPr>
            <a:spLocks noGrp="1" noChangeArrowheads="1"/>
          </p:cNvSpPr>
          <p:nvPr>
            <p:ph sz="half" idx="1"/>
          </p:nvPr>
        </p:nvSpPr>
        <p:spPr>
          <a:xfrm>
            <a:off x="304800" y="1447800"/>
            <a:ext cx="3962400" cy="472440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2"/>
          </p:nvPr>
        </p:nvSpPr>
        <p:spPr>
          <a:xfrm>
            <a:off x="4493623" y="1447800"/>
            <a:ext cx="373597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Tree>
    <p:extLst>
      <p:ext uri="{BB962C8B-B14F-4D97-AF65-F5344CB8AC3E}">
        <p14:creationId xmlns:p14="http://schemas.microsoft.com/office/powerpoint/2010/main" val="1495902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nodeType="clickEffect">
                                  <p:stCondLst>
                                    <p:cond delay="0"/>
                                  </p:stCondLst>
                                  <p:childTnLst>
                                    <p:animRot by="21600000">
                                      <p:cBhvr>
                                        <p:cTn id="30" dur="2000" fill="hold"/>
                                        <p:tgtEl>
                                          <p:spTgt spid="1419268">
                                            <p:txEl>
                                              <p:pRg st="0" end="0"/>
                                            </p:txEl>
                                          </p:spTgt>
                                        </p:tgtEl>
                                        <p:attrNameLst>
                                          <p:attrName>r</p:attrName>
                                        </p:attrNameLst>
                                      </p:cBhvr>
                                    </p:animRot>
                                  </p:childTnLst>
                                </p:cTn>
                              </p:par>
                              <p:par>
                                <p:cTn id="31" presetID="8" presetClass="emph" presetSubtype="0" fill="hold" nodeType="withEffect">
                                  <p:stCondLst>
                                    <p:cond delay="0"/>
                                  </p:stCondLst>
                                  <p:childTnLst>
                                    <p:animRot by="21600000">
                                      <p:cBhvr>
                                        <p:cTn id="32"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76200"/>
            <a:ext cx="3200400" cy="3200400"/>
          </a:xfrm>
          <a:prstGeom prst="rect">
            <a:avLst/>
          </a:prstGeom>
        </p:spPr>
      </p:pic>
      <p:sp>
        <p:nvSpPr>
          <p:cNvPr id="5" name="Title 4"/>
          <p:cNvSpPr>
            <a:spLocks noGrp="1"/>
          </p:cNvSpPr>
          <p:nvPr>
            <p:ph type="title"/>
          </p:nvPr>
        </p:nvSpPr>
        <p:spPr>
          <a:xfrm>
            <a:off x="457200" y="320040"/>
            <a:ext cx="7239000" cy="746760"/>
          </a:xfrm>
        </p:spPr>
        <p:txBody>
          <a:bodyPr/>
          <a:lstStyle/>
          <a:p>
            <a:r>
              <a:rPr lang="en-US" dirty="0" smtClean="0"/>
              <a:t>Insulin Pens</a:t>
            </a:r>
            <a:endParaRPr lang="en-US" dirty="0"/>
          </a:p>
        </p:txBody>
      </p:sp>
      <p:sp>
        <p:nvSpPr>
          <p:cNvPr id="6" name="Content Placeholder 5"/>
          <p:cNvSpPr>
            <a:spLocks noGrp="1"/>
          </p:cNvSpPr>
          <p:nvPr>
            <p:ph idx="1"/>
          </p:nvPr>
        </p:nvSpPr>
        <p:spPr>
          <a:xfrm>
            <a:off x="457200" y="1609416"/>
            <a:ext cx="6248400" cy="4846320"/>
          </a:xfrm>
        </p:spPr>
        <p:txBody>
          <a:bodyPr>
            <a:normAutofit lnSpcReduction="10000"/>
          </a:bodyPr>
          <a:lstStyle/>
          <a:p>
            <a:pPr>
              <a:lnSpc>
                <a:spcPct val="90000"/>
              </a:lnSpc>
              <a:defRPr/>
            </a:pPr>
            <a:r>
              <a:rPr lang="en-US" sz="2400" dirty="0" smtClean="0"/>
              <a:t>Instructions</a:t>
            </a:r>
            <a:endParaRPr lang="en-US" sz="1800" dirty="0"/>
          </a:p>
          <a:p>
            <a:pPr lvl="2">
              <a:lnSpc>
                <a:spcPct val="90000"/>
              </a:lnSpc>
              <a:defRPr/>
            </a:pPr>
            <a:endParaRPr lang="en-US" sz="1800" dirty="0" smtClean="0"/>
          </a:p>
          <a:p>
            <a:pPr lvl="2">
              <a:lnSpc>
                <a:spcPct val="90000"/>
              </a:lnSpc>
              <a:defRPr/>
            </a:pPr>
            <a:r>
              <a:rPr lang="en-US" dirty="0" smtClean="0"/>
              <a:t>Prime </a:t>
            </a:r>
            <a:r>
              <a:rPr lang="en-US" dirty="0"/>
              <a:t>needle to assure accurate insulin dose given</a:t>
            </a:r>
          </a:p>
          <a:p>
            <a:pPr lvl="2">
              <a:lnSpc>
                <a:spcPct val="90000"/>
              </a:lnSpc>
              <a:defRPr/>
            </a:pPr>
            <a:r>
              <a:rPr lang="en-US" dirty="0"/>
              <a:t>Hold needle in for 5 seconds after injection</a:t>
            </a:r>
          </a:p>
          <a:p>
            <a:pPr lvl="2">
              <a:lnSpc>
                <a:spcPct val="90000"/>
              </a:lnSpc>
              <a:defRPr/>
            </a:pPr>
            <a:r>
              <a:rPr lang="en-US" dirty="0"/>
              <a:t>Roll 70/30 </a:t>
            </a:r>
            <a:r>
              <a:rPr lang="en-US" dirty="0" smtClean="0"/>
              <a:t>pens</a:t>
            </a:r>
          </a:p>
          <a:p>
            <a:pPr lvl="2">
              <a:lnSpc>
                <a:spcPct val="90000"/>
              </a:lnSpc>
              <a:defRPr/>
            </a:pPr>
            <a:r>
              <a:rPr lang="en-US" dirty="0" smtClean="0"/>
              <a:t>Replace large needle cap (white), </a:t>
            </a:r>
          </a:p>
          <a:p>
            <a:pPr lvl="3">
              <a:lnSpc>
                <a:spcPct val="90000"/>
              </a:lnSpc>
              <a:defRPr/>
            </a:pPr>
            <a:r>
              <a:rPr lang="en-US" dirty="0" smtClean="0"/>
              <a:t>Unscrew and remove needle after injection. Do not leave needle on pen</a:t>
            </a:r>
          </a:p>
          <a:p>
            <a:pPr marL="777240" lvl="3" indent="0">
              <a:lnSpc>
                <a:spcPct val="90000"/>
              </a:lnSpc>
              <a:buNone/>
              <a:defRPr/>
            </a:pPr>
            <a:endParaRPr lang="en-US" sz="1800" dirty="0" smtClean="0"/>
          </a:p>
          <a:p>
            <a:pPr marL="777240" lvl="3" indent="0">
              <a:lnSpc>
                <a:spcPct val="90000"/>
              </a:lnSpc>
              <a:buNone/>
              <a:defRPr/>
            </a:pPr>
            <a:endParaRPr lang="en-US" sz="1800" dirty="0"/>
          </a:p>
          <a:p>
            <a:pPr marL="530352" lvl="2" indent="0">
              <a:lnSpc>
                <a:spcPct val="90000"/>
              </a:lnSpc>
              <a:buNone/>
              <a:defRPr/>
            </a:pPr>
            <a:r>
              <a:rPr lang="en-US" sz="1800" b="1" dirty="0" smtClean="0">
                <a:solidFill>
                  <a:schemeClr val="tx2">
                    <a:lumMod val="50000"/>
                  </a:schemeClr>
                </a:solidFill>
              </a:rPr>
              <a:t>Remember that inpatient safety pen needles are different than home pen needles. There is an “inner cap” that needs removal.</a:t>
            </a:r>
          </a:p>
          <a:p>
            <a:pPr marL="530352" lvl="2" indent="0">
              <a:lnSpc>
                <a:spcPct val="90000"/>
              </a:lnSpc>
              <a:buNone/>
              <a:defRPr/>
            </a:pPr>
            <a:endParaRPr lang="en-US" sz="1800" b="1" dirty="0">
              <a:solidFill>
                <a:schemeClr val="tx2">
                  <a:lumMod val="50000"/>
                </a:schemeClr>
              </a:solidFill>
            </a:endParaRPr>
          </a:p>
          <a:p>
            <a:pPr marL="530352" lvl="2" indent="0">
              <a:lnSpc>
                <a:spcPct val="90000"/>
              </a:lnSpc>
              <a:buNone/>
              <a:defRPr/>
            </a:pPr>
            <a:r>
              <a:rPr lang="en-US" sz="1800" b="1" dirty="0" smtClean="0">
                <a:solidFill>
                  <a:schemeClr val="tx2">
                    <a:lumMod val="50000"/>
                  </a:schemeClr>
                </a:solidFill>
              </a:rPr>
              <a:t>Pen teaching kits are available for demonstration</a:t>
            </a:r>
            <a:endParaRPr lang="en-US" sz="1800" b="1" dirty="0">
              <a:solidFill>
                <a:schemeClr val="tx2">
                  <a:lumMod val="50000"/>
                </a:schemeClr>
              </a:solidFill>
            </a:endParaRPr>
          </a:p>
          <a:p>
            <a:endParaRPr lang="en-US" dirty="0"/>
          </a:p>
        </p:txBody>
      </p:sp>
    </p:spTree>
    <p:extLst>
      <p:ext uri="{BB962C8B-B14F-4D97-AF65-F5344CB8AC3E}">
        <p14:creationId xmlns:p14="http://schemas.microsoft.com/office/powerpoint/2010/main" val="35180065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267200" y="1752600"/>
            <a:ext cx="3733800" cy="4800600"/>
          </a:xfrm>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895985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77240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143000"/>
            <a:ext cx="6248400" cy="4953000"/>
          </a:xfrm>
        </p:spPr>
        <p:txBody>
          <a:bodyPr>
            <a:normAutofit/>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Education, PCP and Endo</a:t>
            </a:r>
          </a:p>
          <a:p>
            <a:pPr marL="0" indent="0">
              <a:buNone/>
              <a:defRPr/>
            </a:pP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398" y="228600"/>
            <a:ext cx="264795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21234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fontScale="925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724977"/>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790247"/>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1421315" name="Rectangle 3"/>
          <p:cNvSpPr>
            <a:spLocks noGrp="1" noChangeArrowheads="1"/>
          </p:cNvSpPr>
          <p:nvPr>
            <p:ph idx="1"/>
          </p:nvPr>
        </p:nvSpPr>
        <p:spPr/>
        <p:txBody>
          <a:bodyPr/>
          <a:lstStyle/>
          <a:p>
            <a:pPr eaLnBrk="1" hangingPunct="1">
              <a:defRPr/>
            </a:pPr>
            <a:r>
              <a:rPr lang="en-US" dirty="0" smtClean="0"/>
              <a:t>CA Senate Bill 1305 </a:t>
            </a:r>
          </a:p>
          <a:p>
            <a:pPr eaLnBrk="1" hangingPunct="1">
              <a:defRPr/>
            </a:pPr>
            <a:r>
              <a:rPr lang="en-US" dirty="0" smtClean="0"/>
              <a:t>New law requires proper disposal of home generated syringes, needles, lancets</a:t>
            </a:r>
          </a:p>
          <a:p>
            <a:pPr eaLnBrk="1" hangingPunct="1">
              <a:defRPr/>
            </a:pPr>
            <a:r>
              <a:rPr lang="en-US" dirty="0" smtClean="0"/>
              <a:t>Disposal in solid waste containers no longer permitted</a:t>
            </a:r>
          </a:p>
          <a:p>
            <a:pPr eaLnBrk="1" hangingPunct="1">
              <a:defRPr/>
            </a:pPr>
            <a:r>
              <a:rPr lang="en-US" dirty="0" smtClean="0"/>
              <a:t>EPA in 2004 also discourages sharps disposal in trash.</a:t>
            </a:r>
          </a:p>
          <a:p>
            <a:pPr eaLnBrk="1" hangingPunct="1">
              <a:defRPr/>
            </a:pPr>
            <a:endParaRPr lang="en-US" dirty="0" smtClean="0"/>
          </a:p>
        </p:txBody>
      </p:sp>
    </p:spTree>
    <p:extLst>
      <p:ext uri="{BB962C8B-B14F-4D97-AF65-F5344CB8AC3E}">
        <p14:creationId xmlns:p14="http://schemas.microsoft.com/office/powerpoint/2010/main" val="753147518"/>
      </p:ext>
    </p:extLst>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&gt;300 anytime, adults and </a:t>
            </a:r>
            <a:r>
              <a:rPr lang="en-US" dirty="0" err="1" smtClean="0"/>
              <a:t>peds</a:t>
            </a:r>
            <a:endParaRPr lang="en-US" dirty="0" smtClean="0"/>
          </a:p>
          <a:p>
            <a:pPr eaLnBrk="1" hangingPunct="1">
              <a:defRPr/>
            </a:pPr>
            <a:r>
              <a:rPr lang="en-US" dirty="0" smtClean="0"/>
              <a:t>*When sick</a:t>
            </a:r>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707824"/>
      </p:ext>
    </p:extLst>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dirty="0" smtClean="0"/>
              <a:t>3 days poor intake, </a:t>
            </a:r>
            <a:r>
              <a:rPr lang="en-US" sz="4000" dirty="0" err="1" smtClean="0"/>
              <a:t>pt</a:t>
            </a:r>
            <a:r>
              <a:rPr lang="en-US" sz="4000" dirty="0" smtClean="0"/>
              <a:t> started on Tube Feeding</a:t>
            </a:r>
            <a:endParaRPr lang="en-US" sz="4000" dirty="0"/>
          </a:p>
        </p:txBody>
      </p:sp>
      <p:sp>
        <p:nvSpPr>
          <p:cNvPr id="4" name="Content Placeholder 3"/>
          <p:cNvSpPr>
            <a:spLocks noGrp="1"/>
          </p:cNvSpPr>
          <p:nvPr>
            <p:ph idx="1"/>
          </p:nvPr>
        </p:nvSpPr>
        <p:spPr>
          <a:xfrm>
            <a:off x="2590800" y="1600200"/>
            <a:ext cx="5334000" cy="4525963"/>
          </a:xfrm>
        </p:spPr>
        <p:txBody>
          <a:bodyPr/>
          <a:lstStyle/>
          <a:p>
            <a:pPr>
              <a:defRPr/>
            </a:pPr>
            <a:r>
              <a:rPr lang="en-US" dirty="0" smtClean="0"/>
              <a:t>If on continuous tube feeding, how would this change his insulin regimen?</a:t>
            </a:r>
          </a:p>
          <a:p>
            <a:pPr>
              <a:defRPr/>
            </a:pPr>
            <a:r>
              <a:rPr lang="en-US" dirty="0" smtClean="0"/>
              <a:t>If on intermittent tube feeding, how would this change his insulin regimen?</a:t>
            </a:r>
          </a:p>
          <a:p>
            <a:pPr>
              <a:defRPr/>
            </a:pPr>
            <a:r>
              <a:rPr lang="en-US" dirty="0" smtClean="0"/>
              <a:t>If patients tube feeding is interrupted, what precautions would you take?</a:t>
            </a:r>
          </a:p>
          <a:p>
            <a:pPr>
              <a:defRPr/>
            </a:pPr>
            <a:endParaRPr lang="en-US" dirty="0" smtClean="0"/>
          </a:p>
          <a:p>
            <a:pPr>
              <a:defRPr/>
            </a:pPr>
            <a:endParaRPr lang="en-US" dirty="0"/>
          </a:p>
          <a:p>
            <a:pPr lvl="1">
              <a:defRPr/>
            </a:pPr>
            <a:endParaRPr lang="en-US" dirty="0"/>
          </a:p>
        </p:txBody>
      </p:sp>
      <p:pic>
        <p:nvPicPr>
          <p:cNvPr id="145412" name="Picture 2" descr="C:\Users\Beverly\AppData\Local\Microsoft\Windows\Temporary Internet Files\Content.IE5\8BFCTWV8\MC900217854[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7526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383842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828800"/>
            <a:ext cx="7772400" cy="4912114"/>
          </a:xfrm>
          <a:prstGeom prst="rect">
            <a:avLst/>
          </a:prstGeom>
        </p:spPr>
        <p:txBody>
          <a:bodyPr wrap="square">
            <a:spAutoFit/>
          </a:bodyPr>
          <a:lstStyle/>
          <a:p>
            <a:pPr eaLnBrk="1" hangingPunct="1">
              <a:lnSpc>
                <a:spcPct val="90000"/>
              </a:lnSpc>
              <a:defRPr/>
            </a:pPr>
            <a:r>
              <a:rPr lang="en-US" sz="2800" b="1" i="1" dirty="0">
                <a:solidFill>
                  <a:prstClr val="black"/>
                </a:solidFill>
                <a:latin typeface="Cambria" pitchFamily="18" charset="0"/>
              </a:rPr>
              <a:t>Continuous enteral nutrition (EN)</a:t>
            </a:r>
          </a:p>
          <a:p>
            <a:pPr marL="914400" lvl="1" indent="-457200">
              <a:lnSpc>
                <a:spcPct val="90000"/>
              </a:lnSpc>
              <a:buFont typeface="Arial" pitchFamily="34" charset="0"/>
              <a:buChar char="•"/>
              <a:defRPr/>
            </a:pPr>
            <a:r>
              <a:rPr lang="en-US" dirty="0" smtClean="0">
                <a:solidFill>
                  <a:prstClr val="black"/>
                </a:solidFill>
                <a:cs typeface="Arial" panose="020B0604020202020204" pitchFamily="34" charset="0"/>
              </a:rPr>
              <a:t>Basal insulin: once or twice daily</a:t>
            </a:r>
          </a:p>
          <a:p>
            <a:pPr marL="914400" lvl="1" indent="-457200">
              <a:lnSpc>
                <a:spcPct val="90000"/>
              </a:lnSpc>
              <a:buFont typeface="Arial" pitchFamily="34" charset="0"/>
              <a:buChar char="•"/>
              <a:defRPr/>
            </a:pPr>
            <a:r>
              <a:rPr lang="en-US" dirty="0" smtClean="0">
                <a:solidFill>
                  <a:prstClr val="black"/>
                </a:solidFill>
                <a:cs typeface="Arial" panose="020B0604020202020204" pitchFamily="34" charset="0"/>
              </a:rPr>
              <a:t>Prandial bolus insulin: to match the feeding</a:t>
            </a:r>
          </a:p>
          <a:p>
            <a:pPr marL="914400" lvl="1" indent="-457200">
              <a:lnSpc>
                <a:spcPct val="90000"/>
              </a:lnSpc>
              <a:buFont typeface="Arial" pitchFamily="34" charset="0"/>
              <a:buChar char="•"/>
              <a:defRPr/>
            </a:pPr>
            <a:endParaRPr lang="en-US" dirty="0">
              <a:solidFill>
                <a:prstClr val="black"/>
              </a:solidFill>
              <a:cs typeface="Arial" panose="020B0604020202020204" pitchFamily="34" charset="0"/>
            </a:endParaRPr>
          </a:p>
          <a:p>
            <a:pPr eaLnBrk="1" hangingPunct="1">
              <a:lnSpc>
                <a:spcPct val="90000"/>
              </a:lnSpc>
              <a:defRPr/>
            </a:pPr>
            <a:r>
              <a:rPr lang="en-US" sz="2800" b="1" i="1" dirty="0">
                <a:solidFill>
                  <a:prstClr val="black"/>
                </a:solidFill>
                <a:latin typeface="Cambria" pitchFamily="18" charset="0"/>
              </a:rPr>
              <a:t>Cycled enteral </a:t>
            </a:r>
            <a:r>
              <a:rPr lang="en-US" sz="2800" b="1" i="1" dirty="0" smtClean="0">
                <a:solidFill>
                  <a:prstClr val="black"/>
                </a:solidFill>
                <a:latin typeface="Cambria" pitchFamily="18" charset="0"/>
              </a:rPr>
              <a:t>nutrition: </a:t>
            </a:r>
            <a:r>
              <a:rPr lang="en-US" dirty="0" smtClean="0">
                <a:solidFill>
                  <a:prstClr val="black"/>
                </a:solidFill>
                <a:cs typeface="Arial" panose="020B0604020202020204" pitchFamily="34" charset="0"/>
              </a:rPr>
              <a:t>Based on situation: </a:t>
            </a:r>
          </a:p>
          <a:p>
            <a:pPr marL="742950" lvl="1" indent="-285750" eaLnBrk="1" hangingPunct="1">
              <a:lnSpc>
                <a:spcPct val="90000"/>
              </a:lnSpc>
              <a:buFont typeface="Arial" panose="020B0604020202020204" pitchFamily="34" charset="0"/>
              <a:buChar char="•"/>
              <a:defRPr/>
            </a:pPr>
            <a:r>
              <a:rPr lang="en-US" dirty="0" smtClean="0">
                <a:solidFill>
                  <a:prstClr val="black"/>
                </a:solidFill>
                <a:cs typeface="Arial" panose="020B0604020202020204" pitchFamily="34" charset="0"/>
              </a:rPr>
              <a:t>Basal insulin </a:t>
            </a:r>
          </a:p>
          <a:p>
            <a:pPr marL="742950" lvl="1" indent="-285750" eaLnBrk="1" hangingPunct="1">
              <a:lnSpc>
                <a:spcPct val="90000"/>
              </a:lnSpc>
              <a:buFont typeface="Arial" panose="020B0604020202020204" pitchFamily="34" charset="0"/>
              <a:buChar char="•"/>
              <a:defRPr/>
            </a:pPr>
            <a:r>
              <a:rPr lang="en-US" dirty="0" smtClean="0">
                <a:solidFill>
                  <a:prstClr val="black"/>
                </a:solidFill>
                <a:cs typeface="Arial" panose="020B0604020202020204" pitchFamily="34" charset="0"/>
              </a:rPr>
              <a:t>Bolus insulin </a:t>
            </a:r>
            <a:r>
              <a:rPr lang="en-US" dirty="0">
                <a:solidFill>
                  <a:prstClr val="black"/>
                </a:solidFill>
                <a:cs typeface="Arial" panose="020B0604020202020204" pitchFamily="34" charset="0"/>
              </a:rPr>
              <a:t>administered q4 to 6 hours </a:t>
            </a:r>
            <a:r>
              <a:rPr lang="en-US" dirty="0" smtClean="0">
                <a:solidFill>
                  <a:prstClr val="black"/>
                </a:solidFill>
                <a:cs typeface="Arial" panose="020B0604020202020204" pitchFamily="34" charset="0"/>
              </a:rPr>
              <a:t> </a:t>
            </a:r>
          </a:p>
          <a:p>
            <a:pPr marL="742950" lvl="1" indent="-285750" eaLnBrk="1" hangingPunct="1">
              <a:lnSpc>
                <a:spcPct val="90000"/>
              </a:lnSpc>
              <a:buFont typeface="Arial" panose="020B0604020202020204" pitchFamily="34" charset="0"/>
              <a:buChar char="•"/>
              <a:defRPr/>
            </a:pPr>
            <a:r>
              <a:rPr lang="en-US" dirty="0" smtClean="0">
                <a:solidFill>
                  <a:prstClr val="black"/>
                </a:solidFill>
                <a:cs typeface="Arial" panose="020B0604020202020204" pitchFamily="34" charset="0"/>
              </a:rPr>
              <a:t>Correctional </a:t>
            </a:r>
            <a:r>
              <a:rPr lang="en-US" dirty="0">
                <a:solidFill>
                  <a:prstClr val="black"/>
                </a:solidFill>
                <a:cs typeface="Arial" panose="020B0604020202020204" pitchFamily="34" charset="0"/>
              </a:rPr>
              <a:t>insulin given for BG above </a:t>
            </a:r>
            <a:r>
              <a:rPr lang="en-US" dirty="0" smtClean="0">
                <a:solidFill>
                  <a:prstClr val="black"/>
                </a:solidFill>
                <a:cs typeface="Arial" panose="020B0604020202020204" pitchFamily="34" charset="0"/>
              </a:rPr>
              <a:t>goal</a:t>
            </a:r>
          </a:p>
          <a:p>
            <a:pPr marL="742950" lvl="1" indent="-285750" eaLnBrk="1" hangingPunct="1">
              <a:lnSpc>
                <a:spcPct val="90000"/>
              </a:lnSpc>
              <a:buFont typeface="Arial" panose="020B0604020202020204" pitchFamily="34" charset="0"/>
              <a:buChar char="•"/>
              <a:defRPr/>
            </a:pPr>
            <a:endParaRPr lang="en-US" dirty="0" smtClean="0">
              <a:solidFill>
                <a:prstClr val="black"/>
              </a:solidFill>
              <a:cs typeface="Arial" panose="020B0604020202020204" pitchFamily="34" charset="0"/>
            </a:endParaRPr>
          </a:p>
          <a:p>
            <a:pPr eaLnBrk="1" hangingPunct="1">
              <a:lnSpc>
                <a:spcPct val="90000"/>
              </a:lnSpc>
              <a:defRPr/>
            </a:pPr>
            <a:r>
              <a:rPr lang="en-US" sz="2800" b="1" i="1" dirty="0" smtClean="0">
                <a:solidFill>
                  <a:prstClr val="black"/>
                </a:solidFill>
                <a:latin typeface="Cambria" pitchFamily="18" charset="0"/>
              </a:rPr>
              <a:t>Bolus </a:t>
            </a:r>
            <a:r>
              <a:rPr lang="en-US" sz="2800" b="1" i="1" dirty="0">
                <a:solidFill>
                  <a:prstClr val="black"/>
                </a:solidFill>
                <a:latin typeface="Cambria" pitchFamily="18" charset="0"/>
              </a:rPr>
              <a:t>enteral nutrition</a:t>
            </a:r>
          </a:p>
          <a:p>
            <a:pPr marL="914400" lvl="1" indent="-457200">
              <a:lnSpc>
                <a:spcPct val="90000"/>
              </a:lnSpc>
              <a:buFont typeface="Arial" pitchFamily="34" charset="0"/>
              <a:buChar char="•"/>
              <a:defRPr/>
            </a:pPr>
            <a:r>
              <a:rPr lang="en-US" dirty="0">
                <a:solidFill>
                  <a:prstClr val="black"/>
                </a:solidFill>
                <a:cs typeface="Arial" panose="020B0604020202020204" pitchFamily="34" charset="0"/>
              </a:rPr>
              <a:t>Rapid acting analog or short acting insulin given prior to each </a:t>
            </a:r>
            <a:r>
              <a:rPr lang="en-US" dirty="0" smtClean="0">
                <a:solidFill>
                  <a:prstClr val="black"/>
                </a:solidFill>
                <a:cs typeface="Arial" panose="020B0604020202020204" pitchFamily="34" charset="0"/>
              </a:rPr>
              <a:t>bolus</a:t>
            </a:r>
          </a:p>
          <a:p>
            <a:pPr marL="914400" lvl="1" indent="-457200">
              <a:lnSpc>
                <a:spcPct val="90000"/>
              </a:lnSpc>
              <a:buFont typeface="Arial" pitchFamily="34" charset="0"/>
              <a:buChar char="•"/>
              <a:defRPr/>
            </a:pPr>
            <a:r>
              <a:rPr lang="en-US" dirty="0" smtClean="0">
                <a:solidFill>
                  <a:prstClr val="black"/>
                </a:solidFill>
                <a:cs typeface="Arial" panose="020B0604020202020204" pitchFamily="34" charset="0"/>
              </a:rPr>
              <a:t>May also have basal on board</a:t>
            </a:r>
          </a:p>
          <a:p>
            <a:pPr lvl="1">
              <a:lnSpc>
                <a:spcPct val="90000"/>
              </a:lnSpc>
              <a:defRPr/>
            </a:pPr>
            <a:endParaRPr lang="en-US" dirty="0">
              <a:solidFill>
                <a:prstClr val="black"/>
              </a:solidFill>
              <a:cs typeface="Arial" panose="020B0604020202020204" pitchFamily="34" charset="0"/>
            </a:endParaRPr>
          </a:p>
          <a:p>
            <a:pPr lvl="1">
              <a:lnSpc>
                <a:spcPct val="90000"/>
              </a:lnSpc>
              <a:defRPr/>
            </a:pPr>
            <a:r>
              <a:rPr lang="en-US" sz="2800" dirty="0" smtClean="0">
                <a:solidFill>
                  <a:prstClr val="black"/>
                </a:solidFill>
                <a:cs typeface="Arial" panose="020B0604020202020204" pitchFamily="34" charset="0"/>
              </a:rPr>
              <a:t>If tube pulled out, consider hanging IV D10%  </a:t>
            </a:r>
          </a:p>
          <a:p>
            <a:pPr marL="457200" indent="-457200" eaLnBrk="1" hangingPunct="1">
              <a:lnSpc>
                <a:spcPct val="90000"/>
              </a:lnSpc>
              <a:buFont typeface="Arial" pitchFamily="34" charset="0"/>
              <a:buChar char="•"/>
              <a:defRPr/>
            </a:pPr>
            <a:endParaRPr lang="en-US" dirty="0" smtClean="0">
              <a:solidFill>
                <a:prstClr val="black"/>
              </a:solidFill>
              <a:latin typeface="Arial"/>
            </a:endParaRPr>
          </a:p>
          <a:p>
            <a:pPr algn="ctr" eaLnBrk="1" hangingPunct="1">
              <a:lnSpc>
                <a:spcPct val="90000"/>
              </a:lnSpc>
              <a:defRPr/>
            </a:pPr>
            <a:r>
              <a:rPr lang="en-US" b="1" dirty="0" smtClean="0">
                <a:solidFill>
                  <a:prstClr val="black"/>
                </a:solidFill>
              </a:rPr>
              <a:t> </a:t>
            </a:r>
            <a:endParaRPr lang="en-US" sz="2000" dirty="0">
              <a:solidFill>
                <a:prstClr val="black"/>
              </a:solidFill>
              <a:latin typeface="Arial"/>
            </a:endParaRPr>
          </a:p>
        </p:txBody>
      </p:sp>
      <p:sp>
        <p:nvSpPr>
          <p:cNvPr id="5" name="Rectangle 2"/>
          <p:cNvSpPr>
            <a:spLocks noGrp="1" noChangeArrowheads="1"/>
          </p:cNvSpPr>
          <p:nvPr>
            <p:ph type="title"/>
          </p:nvPr>
        </p:nvSpPr>
        <p:spPr>
          <a:effectLst>
            <a:outerShdw blurRad="63500" dist="38099" dir="2700000" algn="ctr" rotWithShape="0">
              <a:schemeClr val="tx1">
                <a:alpha val="74997"/>
              </a:schemeClr>
            </a:outerShdw>
          </a:effectLst>
        </p:spPr>
        <p:txBody>
          <a:bodyPr lIns="92075" tIns="46038" rIns="92075" bIns="46038">
            <a:noAutofit/>
          </a:bodyPr>
          <a:lstStyle/>
          <a:p>
            <a:pPr eaLnBrk="1" hangingPunct="1">
              <a:defRPr/>
            </a:pPr>
            <a:r>
              <a:rPr lang="en-US" sz="2800" dirty="0">
                <a:solidFill>
                  <a:schemeClr val="tx2">
                    <a:lumMod val="50000"/>
                  </a:schemeClr>
                </a:solidFill>
              </a:rPr>
              <a:t>Glycemic Management </a:t>
            </a:r>
            <a:r>
              <a:rPr lang="en-US" sz="2800" dirty="0" smtClean="0">
                <a:solidFill>
                  <a:schemeClr val="tx2">
                    <a:lumMod val="50000"/>
                  </a:schemeClr>
                </a:solidFill>
              </a:rPr>
              <a:t>During Enteral </a:t>
            </a:r>
            <a:r>
              <a:rPr lang="en-US" sz="2800" dirty="0">
                <a:solidFill>
                  <a:schemeClr val="tx2">
                    <a:lumMod val="50000"/>
                  </a:schemeClr>
                </a:solidFill>
              </a:rPr>
              <a:t>Nutrition</a:t>
            </a:r>
          </a:p>
        </p:txBody>
      </p:sp>
    </p:spTree>
    <p:custDataLst>
      <p:tags r:id="rId1"/>
    </p:custDataLst>
    <p:extLst>
      <p:ext uri="{BB962C8B-B14F-4D97-AF65-F5344CB8AC3E}">
        <p14:creationId xmlns:p14="http://schemas.microsoft.com/office/powerpoint/2010/main" val="102313710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20040"/>
            <a:ext cx="7239000" cy="746760"/>
          </a:xfrm>
        </p:spPr>
        <p:txBody>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4879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720220"/>
      </p:ext>
    </p:extLst>
  </p:cSld>
  <p:clrMapOvr>
    <a:masterClrMapping/>
  </p:clrMapOvr>
  <p:transition>
    <p:rand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Intensify Insulin therapy or start insulin Drip</a:t>
            </a:r>
            <a:endParaRPr lang="en-US" dirty="0"/>
          </a:p>
        </p:txBody>
      </p:sp>
      <p:sp>
        <p:nvSpPr>
          <p:cNvPr id="4" name="Text Placeholder 3"/>
          <p:cNvSpPr>
            <a:spLocks noGrp="1"/>
          </p:cNvSpPr>
          <p:nvPr>
            <p:ph type="body" sz="half" idx="2"/>
          </p:nvPr>
        </p:nvSpPr>
        <p:spPr/>
        <p:txBody>
          <a:bodyPr/>
          <a:lstStyle/>
          <a:p>
            <a:pPr>
              <a:buFont typeface="Arial" pitchFamily="34" charset="0"/>
              <a:buChar char="•"/>
              <a:defRPr/>
            </a:pPr>
            <a:r>
              <a:rPr lang="en-US" dirty="0" smtClean="0"/>
              <a:t>100 units insulin in 100 cc NS Bag</a:t>
            </a:r>
          </a:p>
          <a:p>
            <a:pPr>
              <a:defRPr/>
            </a:pPr>
            <a:r>
              <a:rPr lang="en-US" dirty="0" smtClean="0"/>
              <a:t>1 cc = 1unit of insulin</a:t>
            </a:r>
          </a:p>
          <a:p>
            <a:pPr>
              <a:defRPr/>
            </a:pPr>
            <a:endParaRPr lang="en-US" dirty="0" smtClean="0"/>
          </a:p>
        </p:txBody>
      </p:sp>
      <p:pic>
        <p:nvPicPr>
          <p:cNvPr id="164869"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761037"/>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54880" y="4191000"/>
            <a:ext cx="4343400" cy="1015663"/>
          </a:xfrm>
          <a:prstGeom prst="rect">
            <a:avLst/>
          </a:prstGeom>
          <a:noFill/>
        </p:spPr>
        <p:txBody>
          <a:bodyPr wrap="square" rtlCol="0">
            <a:spAutoFit/>
          </a:bodyPr>
          <a:lstStyle/>
          <a:p>
            <a:r>
              <a:rPr lang="en-US" sz="2000" b="1" dirty="0">
                <a:solidFill>
                  <a:srgbClr val="FFC000"/>
                </a:solidFill>
                <a:hlinkClick r:id="rId6"/>
              </a:rPr>
              <a:t>Society of Hospital Medicine listing of sample </a:t>
            </a:r>
            <a:r>
              <a:rPr lang="en-US" sz="2000" b="1" dirty="0" smtClean="0">
                <a:solidFill>
                  <a:srgbClr val="FFC000"/>
                </a:solidFill>
                <a:hlinkClick r:id="rId6"/>
              </a:rPr>
              <a:t>Insulin Drip </a:t>
            </a:r>
            <a:r>
              <a:rPr lang="en-US" sz="2000" b="1" dirty="0">
                <a:solidFill>
                  <a:srgbClr val="FFC000"/>
                </a:solidFill>
                <a:hlinkClick r:id="rId6"/>
              </a:rPr>
              <a:t>Protocols</a:t>
            </a:r>
            <a:endParaRPr lang="en-US" sz="2000" dirty="0">
              <a:solidFill>
                <a:srgbClr val="FFC000"/>
              </a:solidFill>
            </a:endParaRPr>
          </a:p>
        </p:txBody>
      </p:sp>
    </p:spTree>
    <p:custDataLst>
      <p:tags r:id="rId1"/>
    </p:custDataLst>
    <p:extLst>
      <p:ext uri="{BB962C8B-B14F-4D97-AF65-F5344CB8AC3E}">
        <p14:creationId xmlns:p14="http://schemas.microsoft.com/office/powerpoint/2010/main" val="328670624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Stop Insulin Infusion…</a:t>
            </a:r>
            <a:endParaRPr lang="en-US" dirty="0"/>
          </a:p>
        </p:txBody>
      </p:sp>
      <p:sp>
        <p:nvSpPr>
          <p:cNvPr id="3" name="Content Placeholder 2"/>
          <p:cNvSpPr>
            <a:spLocks noGrp="1"/>
          </p:cNvSpPr>
          <p:nvPr>
            <p:ph sz="half" idx="1"/>
          </p:nvPr>
        </p:nvSpPr>
        <p:spPr/>
        <p:txBody>
          <a:bodyPr/>
          <a:lstStyle/>
          <a:p>
            <a:r>
              <a:rPr lang="en-US" dirty="0" smtClean="0"/>
              <a:t>Before giving Sub Q Basal insulin!</a:t>
            </a:r>
          </a:p>
          <a:p>
            <a:r>
              <a:rPr lang="en-US" dirty="0" smtClean="0"/>
              <a:t>Give </a:t>
            </a:r>
            <a:r>
              <a:rPr lang="en-US" dirty="0" err="1" smtClean="0"/>
              <a:t>SubQ</a:t>
            </a:r>
            <a:r>
              <a:rPr lang="en-US" dirty="0" smtClean="0"/>
              <a:t> 2 hours before stopping drip</a:t>
            </a:r>
            <a:endParaRPr lang="en-US" dirty="0"/>
          </a:p>
        </p:txBody>
      </p:sp>
      <p:sp>
        <p:nvSpPr>
          <p:cNvPr id="4" name="Text Placeholder 3"/>
          <p:cNvSpPr>
            <a:spLocks noGrp="1"/>
          </p:cNvSpPr>
          <p:nvPr>
            <p:ph type="body" sz="half" idx="2"/>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860" y="1600200"/>
            <a:ext cx="3717652" cy="4648200"/>
          </a:xfrm>
          <a:prstGeom prst="rect">
            <a:avLst/>
          </a:prstGeom>
        </p:spPr>
      </p:pic>
    </p:spTree>
    <p:extLst>
      <p:ext uri="{BB962C8B-B14F-4D97-AF65-F5344CB8AC3E}">
        <p14:creationId xmlns:p14="http://schemas.microsoft.com/office/powerpoint/2010/main" val="243600904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2362200" y="312420"/>
            <a:ext cx="5867400" cy="1143000"/>
          </a:xfrm>
        </p:spPr>
        <p:txBody>
          <a:bodyPr>
            <a:normAutofit fontScale="90000"/>
          </a:bodyPr>
          <a:lstStyle/>
          <a:p>
            <a:r>
              <a:rPr lang="en-US" dirty="0" smtClean="0">
                <a:solidFill>
                  <a:schemeClr val="accent1">
                    <a:lumMod val="75000"/>
                  </a:schemeClr>
                </a:solidFill>
              </a:rPr>
              <a:t>Preparation for Surgery</a:t>
            </a:r>
          </a:p>
        </p:txBody>
      </p:sp>
      <p:sp>
        <p:nvSpPr>
          <p:cNvPr id="181251" name="Rectangle 3"/>
          <p:cNvSpPr>
            <a:spLocks noGrp="1" noChangeArrowheads="1"/>
          </p:cNvSpPr>
          <p:nvPr>
            <p:ph idx="1"/>
          </p:nvPr>
        </p:nvSpPr>
        <p:spPr>
          <a:xfrm>
            <a:off x="2209800" y="1493520"/>
            <a:ext cx="6400800" cy="4846320"/>
          </a:xfrm>
        </p:spPr>
        <p:txBody>
          <a:bodyPr/>
          <a:lstStyle/>
          <a:p>
            <a:pPr>
              <a:lnSpc>
                <a:spcPct val="90000"/>
              </a:lnSpc>
            </a:pPr>
            <a:r>
              <a:rPr lang="en-US" dirty="0" smtClean="0"/>
              <a:t>Try to schedule surgery in am, resume meds/insulin when eating and stable.</a:t>
            </a:r>
          </a:p>
          <a:p>
            <a:pPr>
              <a:lnSpc>
                <a:spcPct val="90000"/>
              </a:lnSpc>
            </a:pPr>
            <a:r>
              <a:rPr lang="en-US" dirty="0" smtClean="0">
                <a:solidFill>
                  <a:schemeClr val="accent1">
                    <a:lumMod val="75000"/>
                  </a:schemeClr>
                </a:solidFill>
              </a:rPr>
              <a:t>Oral medications: </a:t>
            </a:r>
            <a:r>
              <a:rPr lang="en-US" dirty="0" smtClean="0"/>
              <a:t>In am, hold all diabetes oral medications </a:t>
            </a:r>
          </a:p>
          <a:p>
            <a:pPr>
              <a:lnSpc>
                <a:spcPct val="90000"/>
              </a:lnSpc>
            </a:pPr>
            <a:r>
              <a:rPr lang="en-US" dirty="0" smtClean="0">
                <a:solidFill>
                  <a:schemeClr val="accent1">
                    <a:lumMod val="75000"/>
                  </a:schemeClr>
                </a:solidFill>
              </a:rPr>
              <a:t>Basal Insulin: </a:t>
            </a:r>
            <a:r>
              <a:rPr lang="en-US" dirty="0" smtClean="0"/>
              <a:t>for type 2s, give 50% of usual pm and am basal dose and for type 1s give 50 - 100% of basal dose.</a:t>
            </a:r>
          </a:p>
          <a:p>
            <a:pPr>
              <a:lnSpc>
                <a:spcPct val="90000"/>
              </a:lnSpc>
            </a:pPr>
            <a:r>
              <a:rPr lang="en-US" dirty="0" smtClean="0">
                <a:solidFill>
                  <a:schemeClr val="accent1">
                    <a:lumMod val="75000"/>
                  </a:schemeClr>
                </a:solidFill>
              </a:rPr>
              <a:t>Bolus insulin: </a:t>
            </a:r>
            <a:r>
              <a:rPr lang="en-US" dirty="0" smtClean="0"/>
              <a:t>Use mild insulin bolus coverage based on patients history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47" y="346710"/>
            <a:ext cx="1908353" cy="1879092"/>
          </a:xfrm>
          <a:prstGeom prst="rect">
            <a:avLst/>
          </a:prstGeom>
        </p:spPr>
      </p:pic>
    </p:spTree>
    <p:extLst>
      <p:ext uri="{BB962C8B-B14F-4D97-AF65-F5344CB8AC3E}">
        <p14:creationId xmlns:p14="http://schemas.microsoft.com/office/powerpoint/2010/main" val="28761175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a:xfrm>
            <a:off x="457200" y="274638"/>
            <a:ext cx="8229600" cy="792162"/>
          </a:xfrm>
        </p:spPr>
        <p:txBody>
          <a:bodyPr/>
          <a:lstStyle/>
          <a:p>
            <a:pPr eaLnBrk="1" hangingPunct="1"/>
            <a:r>
              <a:rPr lang="en-US" smtClean="0">
                <a:solidFill>
                  <a:srgbClr val="FFCC66"/>
                </a:solidFill>
              </a:rPr>
              <a:t>Bottom Line</a:t>
            </a:r>
          </a:p>
        </p:txBody>
      </p:sp>
      <p:sp>
        <p:nvSpPr>
          <p:cNvPr id="200707" name="Rectangle 1027"/>
          <p:cNvSpPr>
            <a:spLocks noGrp="1" noChangeArrowheads="1"/>
          </p:cNvSpPr>
          <p:nvPr>
            <p:ph type="body" sz="half" idx="1"/>
          </p:nvPr>
        </p:nvSpPr>
        <p:spPr>
          <a:xfrm>
            <a:off x="609600" y="1066800"/>
            <a:ext cx="8458200" cy="5029200"/>
          </a:xfrm>
        </p:spPr>
        <p:txBody>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487680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6390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pPr eaLnBrk="1" hangingPunct="1"/>
            <a:r>
              <a:rPr lang="en-US" smtClean="0"/>
              <a:t>Summary</a:t>
            </a:r>
          </a:p>
        </p:txBody>
      </p:sp>
      <p:sp>
        <p:nvSpPr>
          <p:cNvPr id="202755" name="Rectangle 3"/>
          <p:cNvSpPr>
            <a:spLocks noGrp="1" noChangeArrowheads="1"/>
          </p:cNvSpPr>
          <p:nvPr>
            <p:ph type="body" sz="half" idx="1"/>
          </p:nvPr>
        </p:nvSpPr>
        <p:spPr>
          <a:xfrm>
            <a:off x="2926533" y="1416050"/>
            <a:ext cx="5715000" cy="4533900"/>
          </a:xfrm>
        </p:spPr>
        <p:txBody>
          <a:bodyPr>
            <a:normAutofit fontScale="92500" lnSpcReduction="10000"/>
          </a:bodyPr>
          <a:lstStyle/>
          <a:p>
            <a:pPr eaLnBrk="1" hangingPunct="1"/>
            <a:r>
              <a:rPr lang="en-US" sz="2800" dirty="0" smtClean="0"/>
              <a:t>Hyperglycemia is a marker of metabolic </a:t>
            </a:r>
            <a:r>
              <a:rPr lang="en-US" sz="2800" dirty="0" err="1" smtClean="0"/>
              <a:t>dysregulation</a:t>
            </a:r>
            <a:r>
              <a:rPr lang="en-US" sz="2800" dirty="0" smtClean="0"/>
              <a:t> and deserves our attention.</a:t>
            </a:r>
          </a:p>
          <a:p>
            <a:pPr eaLnBrk="1" hangingPunct="1"/>
            <a:r>
              <a:rPr lang="en-US" sz="2800" dirty="0" smtClean="0"/>
              <a:t>Glucose control improves outcomes.</a:t>
            </a:r>
          </a:p>
          <a:p>
            <a:pPr eaLnBrk="1" hangingPunct="1"/>
            <a:r>
              <a:rPr lang="en-US" sz="2800" dirty="0" smtClean="0"/>
              <a:t>Insulin drips and basal bolus regimes are two strategies to improve glucose.</a:t>
            </a:r>
          </a:p>
          <a:p>
            <a:pPr eaLnBrk="1" hangingPunct="1"/>
            <a:r>
              <a:rPr lang="en-US" sz="2800" dirty="0" smtClean="0"/>
              <a:t>Inpatient glucose control is cost effective.</a:t>
            </a:r>
          </a:p>
          <a:p>
            <a:pPr eaLnBrk="1" hangingPunct="1"/>
            <a:r>
              <a:rPr lang="en-US" sz="2800" dirty="0" smtClean="0"/>
              <a:t>We can make a difference.</a:t>
            </a:r>
          </a:p>
        </p:txBody>
      </p:sp>
      <p:pic>
        <p:nvPicPr>
          <p:cNvPr id="202756" name="Picture 4" descr="MCj0280516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 y="1524000"/>
            <a:ext cx="2393133" cy="2717549"/>
          </a:xfrm>
        </p:spPr>
      </p:pic>
    </p:spTree>
    <p:extLst>
      <p:ext uri="{BB962C8B-B14F-4D97-AF65-F5344CB8AC3E}">
        <p14:creationId xmlns:p14="http://schemas.microsoft.com/office/powerpoint/2010/main" val="146813735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fontScale="90000"/>
          </a:bodyPr>
          <a:lstStyle/>
          <a:p>
            <a:pPr eaLnBrk="1" hangingPunct="1">
              <a:defRPr/>
            </a:pPr>
            <a:r>
              <a:rPr lang="en-US" dirty="0" smtClean="0"/>
              <a:t>Resources for Medications</a:t>
            </a:r>
          </a:p>
        </p:txBody>
      </p:sp>
      <p:sp>
        <p:nvSpPr>
          <p:cNvPr id="1584131" name="Rectangle 3"/>
          <p:cNvSpPr>
            <a:spLocks noGrp="1" noChangeArrowheads="1"/>
          </p:cNvSpPr>
          <p:nvPr>
            <p:ph type="body" idx="1"/>
          </p:nvPr>
        </p:nvSpPr>
        <p:spPr/>
        <p:txBody>
          <a:bodyPr/>
          <a:lstStyle/>
          <a:p>
            <a:pPr eaLnBrk="1" hangingPunct="1">
              <a:defRPr/>
            </a:pPr>
            <a:r>
              <a:rPr lang="en-US" smtClean="0"/>
              <a:t>Partnership for Prescription Assistance</a:t>
            </a:r>
          </a:p>
          <a:p>
            <a:pPr lvl="1" eaLnBrk="1" hangingPunct="1">
              <a:defRPr/>
            </a:pPr>
            <a:r>
              <a:rPr lang="en-US" smtClean="0">
                <a:hlinkClick r:id="rId3"/>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extLst>
      <p:ext uri="{BB962C8B-B14F-4D97-AF65-F5344CB8AC3E}">
        <p14:creationId xmlns:p14="http://schemas.microsoft.com/office/powerpoint/2010/main" val="409496728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ctrTitle"/>
          </p:nvPr>
        </p:nvSpPr>
        <p:spPr>
          <a:xfrm>
            <a:off x="463731" y="644525"/>
            <a:ext cx="8001000" cy="1143000"/>
          </a:xfrm>
        </p:spPr>
        <p:txBody>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657600" y="22098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chemeClr val="bg1"/>
                </a:solidFill>
              </a:rPr>
              <a:t>1. Describe the main action of the 5 different categories of type 2 diabetes medications. </a:t>
            </a:r>
          </a:p>
          <a:p>
            <a:r>
              <a:rPr lang="en-US" sz="2400" dirty="0">
                <a:solidFill>
                  <a:schemeClr val="bg1"/>
                </a:solidFill>
              </a:rPr>
              <a:t>2. Discuss strategies to determine the right medication for the right patient. </a:t>
            </a:r>
          </a:p>
          <a:p>
            <a:r>
              <a:rPr lang="en-US" sz="2400" dirty="0">
                <a:solidFill>
                  <a:schemeClr val="bg1"/>
                </a:solidFill>
              </a:rPr>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851315"/>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fontScale="90000"/>
          </a:bodyPr>
          <a:lstStyle/>
          <a:p>
            <a:pPr eaLnBrk="1" hangingPunct="1">
              <a:defRPr/>
            </a:pPr>
            <a:r>
              <a:rPr lang="en-US" dirty="0" smtClean="0"/>
              <a:t>Diabetes Agents Considerations</a:t>
            </a:r>
          </a:p>
        </p:txBody>
      </p:sp>
      <p:sp>
        <p:nvSpPr>
          <p:cNvPr id="1492995" name="Rectangle 3"/>
          <p:cNvSpPr>
            <a:spLocks noGrp="1" noChangeArrowheads="1"/>
          </p:cNvSpPr>
          <p:nvPr>
            <p:ph type="body"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149468008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2" y="1262063"/>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995936" y="6381751"/>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7411677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17673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304800"/>
            <a:ext cx="8519970" cy="730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showing insulin (blue) molecules binding with insulin receptors (yellow) could help in the development of new diabetes treatments –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22396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1143000"/>
          </a:xfrm>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idx="1"/>
          </p:nvPr>
        </p:nvSpPr>
        <p:spPr>
          <a:xfrm>
            <a:off x="2743200" y="1600200"/>
            <a:ext cx="5029200" cy="453390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790125"/>
            <a:ext cx="2209800" cy="3010475"/>
          </a:xfrm>
          <a:prstGeom prst="rect">
            <a:avLst/>
          </a:prstGeom>
        </p:spPr>
      </p:pic>
    </p:spTree>
    <p:custDataLst>
      <p:tags r:id="rId1"/>
    </p:custDataLst>
    <p:extLst>
      <p:ext uri="{BB962C8B-B14F-4D97-AF65-F5344CB8AC3E}">
        <p14:creationId xmlns:p14="http://schemas.microsoft.com/office/powerpoint/2010/main" val="94561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a:xfrm>
            <a:off x="685800" y="3092"/>
            <a:ext cx="7545660" cy="914400"/>
          </a:xfrm>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type="body" sz="half" idx="1"/>
          </p:nvPr>
        </p:nvSpPr>
        <p:spPr>
          <a:xfrm>
            <a:off x="685800" y="1216109"/>
            <a:ext cx="3810000" cy="4879891"/>
          </a:xfrm>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2"/>
          </p:nvPr>
        </p:nvSpPr>
        <p:spPr>
          <a:xfrm>
            <a:off x="4694239"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0206454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normAutofit fontScale="90000"/>
          </a:bodyPr>
          <a:lstStyle/>
          <a:p>
            <a:pPr eaLnBrk="1" hangingPunct="1">
              <a:defRPr/>
            </a:pPr>
            <a:r>
              <a:rPr lang="en-US" sz="4000" dirty="0" err="1" smtClean="0">
                <a:solidFill>
                  <a:srgbClr val="92D050"/>
                </a:solidFill>
              </a:rPr>
              <a:t>Biguanides</a:t>
            </a:r>
            <a:r>
              <a:rPr lang="en-US" sz="4000" dirty="0" smtClean="0">
                <a:solidFill>
                  <a:srgbClr val="92D050"/>
                </a:solidFill>
              </a:rPr>
              <a:t> – Suppressor</a:t>
            </a:r>
            <a:br>
              <a:rPr lang="en-US" sz="4000" dirty="0" smtClean="0">
                <a:solidFill>
                  <a:srgbClr val="92D050"/>
                </a:solidFill>
              </a:rPr>
            </a:br>
            <a:r>
              <a:rPr lang="en-US" sz="4000" dirty="0" smtClean="0">
                <a:solidFill>
                  <a:srgbClr val="92D050"/>
                </a:solidFill>
              </a:rPr>
              <a:t>Metformin (Glucophage</a:t>
            </a:r>
            <a:r>
              <a:rPr lang="en-US" sz="2400" baseline="30000" dirty="0" smtClean="0">
                <a:solidFill>
                  <a:srgbClr val="92D050"/>
                </a:solidFill>
              </a:rPr>
              <a:t>®</a:t>
            </a:r>
            <a:r>
              <a:rPr lang="en-US" sz="4000" dirty="0" smtClean="0">
                <a:solidFill>
                  <a:srgbClr val="92D050"/>
                </a:solidFill>
              </a:rPr>
              <a:t>)</a:t>
            </a:r>
          </a:p>
        </p:txBody>
      </p:sp>
      <p:sp>
        <p:nvSpPr>
          <p:cNvPr id="1513475" name="Rectangle 3"/>
          <p:cNvSpPr>
            <a:spLocks noGrp="1" noChangeArrowheads="1"/>
          </p:cNvSpPr>
          <p:nvPr>
            <p:ph type="body" sz="half" idx="1"/>
          </p:nvPr>
        </p:nvSpPr>
        <p:spPr>
          <a:xfrm>
            <a:off x="457200" y="1600200"/>
            <a:ext cx="4038600" cy="4429418"/>
          </a:xfrm>
        </p:spPr>
        <p:txBody>
          <a:bodyPr>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pic>
        <p:nvPicPr>
          <p:cNvPr id="1513477" name="Picture 5" descr="MCj03792350000[1]"/>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257800" y="2057400"/>
            <a:ext cx="3386138" cy="2265363"/>
          </a:xfrm>
          <a:noFill/>
          <a:extLst>
            <a:ext uri="{909E8E84-426E-40DD-AFC4-6F175D3DCCD1}">
              <a14:hiddenFill xmlns:a14="http://schemas.microsoft.com/office/drawing/2010/main">
                <a:solidFill>
                  <a:srgbClr val="FFFFFF"/>
                </a:solidFill>
              </a14:hiddenFill>
            </a:ext>
          </a:extLst>
        </p:spPr>
      </p:pic>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
        <p:nvSpPr>
          <p:cNvPr id="28678" name="Text Box 7"/>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215130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type="body" idx="1"/>
          </p:nvPr>
        </p:nvSpPr>
        <p:spPr>
          <a:xfrm>
            <a:off x="533400" y="1143000"/>
            <a:ext cx="7467600" cy="5334000"/>
          </a:xfrm>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1" eaLnBrk="1" hangingPunct="1">
              <a:defRPr/>
            </a:pPr>
            <a:r>
              <a:rPr lang="en-US" dirty="0" smtClean="0"/>
              <a:t>Metformin extended release (3 different versions) </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727307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6547" name="Rectangle 3"/>
          <p:cNvSpPr>
            <a:spLocks noGrp="1" noChangeArrowheads="1"/>
          </p:cNvSpPr>
          <p:nvPr>
            <p:ph type="body" idx="1"/>
          </p:nvPr>
        </p:nvSpPr>
        <p:spPr>
          <a:xfrm>
            <a:off x="381000" y="1143000"/>
            <a:ext cx="7620000" cy="5486400"/>
          </a:xfrm>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lvl="1" eaLnBrk="1" hangingPunct="1">
              <a:lnSpc>
                <a:spcPct val="90000"/>
              </a:lnSpc>
              <a:defRPr/>
            </a:pPr>
            <a:r>
              <a:rPr lang="en-US" sz="3000" dirty="0" smtClean="0"/>
              <a:t>Watch for B12 deficiency</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30724"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2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350366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392113" y="228600"/>
            <a:ext cx="8737600" cy="1600200"/>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type="body" idx="1"/>
          </p:nvPr>
        </p:nvSpPr>
        <p:spPr>
          <a:xfrm>
            <a:off x="381000" y="1981200"/>
            <a:ext cx="8382000" cy="487680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596198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smtClean="0">
                <a:solidFill>
                  <a:schemeClr val="accent2">
                    <a:lumMod val="50000"/>
                  </a:schemeClr>
                </a:solidFill>
              </a:rPr>
              <a:t>Metformin – How does it rate?  </a:t>
            </a:r>
            <a:endParaRPr lang="en-US" dirty="0">
              <a:solidFill>
                <a:schemeClr val="accent2">
                  <a:lumMod val="50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4">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 </a:t>
            </a:r>
            <a:r>
              <a:rPr lang="en-US" dirty="0" err="1" smtClean="0"/>
              <a:t>creat</a:t>
            </a:r>
            <a:r>
              <a:rPr lang="en-US" dirty="0" smtClean="0"/>
              <a:t>)</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899944" y="539542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222030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normAutofit fontScale="90000"/>
          </a:bodyPr>
          <a:lstStyle/>
          <a:p>
            <a:r>
              <a:rPr lang="en-US" smtClean="0"/>
              <a:t>What questions would you ask?</a:t>
            </a:r>
          </a:p>
        </p:txBody>
      </p:sp>
      <p:sp>
        <p:nvSpPr>
          <p:cNvPr id="86019" name="Rectangle 2"/>
          <p:cNvSpPr>
            <a:spLocks noChangeArrowheads="1"/>
          </p:cNvSpPr>
          <p:nvPr/>
        </p:nvSpPr>
        <p:spPr bwMode="auto">
          <a:xfrm>
            <a:off x="1219200" y="1524000"/>
            <a:ext cx="5791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buClr>
                <a:schemeClr val="tx1"/>
              </a:buClr>
            </a:pPr>
            <a:r>
              <a:rPr lang="en-US" sz="4400">
                <a:latin typeface="Tahoma" pitchFamily="34" charset="0"/>
                <a:cs typeface="Tahoma" pitchFamily="34" charset="0"/>
              </a:rPr>
              <a:t>35 yr old, BMI 28, A1c 6.7%.  LDL 154, enjoys “occasional” beer.</a:t>
            </a:r>
          </a:p>
        </p:txBody>
      </p:sp>
      <p:pic>
        <p:nvPicPr>
          <p:cNvPr id="86020" name="Picture 2" descr="C:\Users\bev\AppData\Local\Microsoft\Windows\Temporary Internet Files\Content.IE5\495GBYVE\MP90042259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835400"/>
            <a:ext cx="39624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127197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57200" y="590006"/>
            <a:ext cx="8226425" cy="11430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solidFill>
                  <a:schemeClr val="accent4">
                    <a:lumMod val="75000"/>
                  </a:schemeClr>
                </a:solidFill>
              </a:rPr>
              <a:t>Sulfonylureas – </a:t>
            </a:r>
            <a:br>
              <a:rPr lang="en-US" sz="4800" b="1" dirty="0" smtClean="0">
                <a:solidFill>
                  <a:schemeClr val="accent4">
                    <a:lumMod val="75000"/>
                  </a:schemeClr>
                </a:solidFill>
              </a:rPr>
            </a:br>
            <a:r>
              <a:rPr lang="en-US" sz="4800" b="1" dirty="0" smtClean="0">
                <a:solidFill>
                  <a:schemeClr val="accent4">
                    <a:lumMod val="75000"/>
                  </a:schemeClr>
                </a:solidFill>
              </a:rPr>
              <a:t> </a:t>
            </a:r>
            <a:endParaRPr lang="en-US" sz="4800" dirty="0" smtClean="0">
              <a:solidFill>
                <a:schemeClr val="accent4">
                  <a:lumMod val="75000"/>
                </a:schemeClr>
              </a:solidFill>
            </a:endParaRPr>
          </a:p>
        </p:txBody>
      </p:sp>
      <p:sp>
        <p:nvSpPr>
          <p:cNvPr id="1494019" name="Rectangle 3"/>
          <p:cNvSpPr>
            <a:spLocks noGrp="1" noChangeArrowheads="1"/>
          </p:cNvSpPr>
          <p:nvPr>
            <p:ph type="body" sz="half" idx="1"/>
          </p:nvPr>
        </p:nvSpPr>
        <p:spPr>
          <a:xfrm>
            <a:off x="457200" y="1524000"/>
            <a:ext cx="40386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6" name="Picture 5"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3733800" y="2971800"/>
            <a:ext cx="3124200" cy="3124200"/>
          </a:xfrm>
          <a:noFill/>
          <a:extLst>
            <a:ext uri="{909E8E84-426E-40DD-AFC4-6F175D3DCCD1}">
              <a14:hiddenFill xmlns:a14="http://schemas.microsoft.com/office/drawing/2010/main">
                <a:solidFill>
                  <a:srgbClr val="FFFFFF"/>
                </a:solidFill>
              </a14:hiddenFill>
            </a:ext>
          </a:extLst>
        </p:spPr>
      </p:pic>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1752600"/>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7"/>
          <p:cNvSpPr txBox="1">
            <a:spLocks noChangeArrowheads="1"/>
          </p:cNvSpPr>
          <p:nvPr/>
        </p:nvSpPr>
        <p:spPr bwMode="auto">
          <a:xfrm>
            <a:off x="142875" y="6554788"/>
            <a:ext cx="327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a:t>
            </a:r>
          </a:p>
        </p:txBody>
      </p:sp>
    </p:spTree>
    <p:custDataLst>
      <p:tags r:id="rId1"/>
    </p:custDataLst>
    <p:extLst>
      <p:ext uri="{BB962C8B-B14F-4D97-AF65-F5344CB8AC3E}">
        <p14:creationId xmlns:p14="http://schemas.microsoft.com/office/powerpoint/2010/main" val="1114024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r>
              <a:rPr lang="en-US" dirty="0" smtClean="0">
                <a:solidFill>
                  <a:schemeClr val="accent1">
                    <a:lumMod val="20000"/>
                    <a:lumOff val="80000"/>
                  </a:schemeClr>
                </a:solidFill>
              </a:rPr>
              <a:t> - </a:t>
            </a:r>
            <a:r>
              <a:rPr lang="en-US" dirty="0" smtClean="0">
                <a:solidFill>
                  <a:schemeClr val="folHlink"/>
                </a:solidFill>
              </a:rPr>
              <a:t>Squirts</a:t>
            </a:r>
          </a:p>
        </p:txBody>
      </p:sp>
      <p:sp>
        <p:nvSpPr>
          <p:cNvPr id="1495043" name="Rectangle 3"/>
          <p:cNvSpPr>
            <a:spLocks noGrp="1" noChangeArrowheads="1"/>
          </p:cNvSpPr>
          <p:nvPr>
            <p:ph type="body" idx="1"/>
          </p:nvPr>
        </p:nvSpPr>
        <p:spPr>
          <a:xfrm>
            <a:off x="533400" y="990600"/>
            <a:ext cx="7239000" cy="556260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Primary failures: about 20% no response</a:t>
            </a:r>
          </a:p>
          <a:p>
            <a:pPr lvl="1" eaLnBrk="1" hangingPunct="1">
              <a:defRPr/>
            </a:pPr>
            <a:r>
              <a:rPr lang="en-US" sz="2400" dirty="0" smtClean="0"/>
              <a:t>R/O glucose toxicity or low beta cell function</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sp>
        <p:nvSpPr>
          <p:cNvPr id="3482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1263219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800" smtClean="0"/>
              <a:t>Role of the Pancreas</a:t>
            </a:r>
            <a:br>
              <a:rPr lang="en-US" sz="3800" smtClean="0"/>
            </a:br>
            <a:r>
              <a:rPr lang="en-US" sz="3800" smtClean="0"/>
              <a:t>Endocrine Functions</a:t>
            </a:r>
            <a:endParaRPr lang="en-US" sz="3800" smtClean="0">
              <a:sym typeface="Monotype Sorts" pitchFamily="2" charset="2"/>
            </a:endParaRPr>
          </a:p>
        </p:txBody>
      </p:sp>
      <p:sp>
        <p:nvSpPr>
          <p:cNvPr id="36867" name="Rectangle 3"/>
          <p:cNvSpPr>
            <a:spLocks noGrp="1" noChangeArrowheads="1"/>
          </p:cNvSpPr>
          <p:nvPr>
            <p:ph sz="half" idx="1"/>
          </p:nvPr>
        </p:nvSpPr>
        <p:spPr>
          <a:xfrm>
            <a:off x="304800" y="1676400"/>
            <a:ext cx="4267200" cy="441960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2"/>
          </p:nvPr>
        </p:nvSpPr>
        <p:spPr>
          <a:xfrm>
            <a:off x="4495800" y="1905000"/>
            <a:ext cx="4267200" cy="4495800"/>
          </a:xfrm>
        </p:spPr>
        <p:txBody>
          <a:bodyPr lIns="90477" tIns="44445" rIns="90477" bIns="44445">
            <a:normAutofit lnSpcReduction="10000"/>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648200" y="1676400"/>
            <a:ext cx="4267200" cy="441960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secreted in 1:1 ratio with insulin</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Causes satiety</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Lowers post-prandial glucagon response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Slows gastric emptying</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1 make none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2 make less than normal amounts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609600" y="381000"/>
            <a:ext cx="7848600" cy="11430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type="body" sz="half" idx="2"/>
          </p:nvPr>
        </p:nvSpPr>
        <p:spPr>
          <a:xfrm>
            <a:off x="0" y="1752600"/>
            <a:ext cx="9144000" cy="457200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buFont typeface="Wingdings" pitchFamily="2" charset="2"/>
              <a:buNone/>
              <a:defRPr/>
            </a:pPr>
            <a:r>
              <a:rPr lang="en-US" sz="2000" dirty="0" smtClean="0">
                <a:solidFill>
                  <a:schemeClr val="tx1"/>
                </a:solidFill>
              </a:rPr>
              <a:t>*</a:t>
            </a:r>
            <a:r>
              <a:rPr lang="en-US" sz="1800" dirty="0" smtClean="0">
                <a:solidFill>
                  <a:schemeClr val="tx1"/>
                </a:solidFill>
              </a:rPr>
              <a:t>take short acting product on empty stomach</a:t>
            </a:r>
            <a:endParaRPr lang="en-US" sz="2000"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264398384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p>
        </p:txBody>
      </p:sp>
      <p:sp>
        <p:nvSpPr>
          <p:cNvPr id="1499139" name="Rectangle 3"/>
          <p:cNvSpPr>
            <a:spLocks noGrp="1" noChangeArrowheads="1"/>
          </p:cNvSpPr>
          <p:nvPr>
            <p:ph type="body" idx="1"/>
          </p:nvPr>
        </p:nvSpPr>
        <p:spPr>
          <a:xfrm>
            <a:off x="533400" y="1600200"/>
            <a:ext cx="8153400" cy="4953000"/>
          </a:xfrm>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sp>
        <p:nvSpPr>
          <p:cNvPr id="37892"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334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440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838200" y="304800"/>
            <a:ext cx="7772400" cy="1447800"/>
          </a:xfrm>
        </p:spPr>
        <p:txBody>
          <a:bodyPr>
            <a:normAutofit fontScale="90000"/>
          </a:bodyPr>
          <a:lstStyle/>
          <a:p>
            <a:pPr eaLnBrk="1" hangingPunct="1"/>
            <a:r>
              <a:rPr lang="en-US" dirty="0" smtClean="0">
                <a:solidFill>
                  <a:schemeClr val="tx1"/>
                </a:solidFill>
              </a:rPr>
              <a:t>Indication for “Fast Acting” Insulin </a:t>
            </a:r>
            <a:r>
              <a:rPr lang="en-US" dirty="0" err="1" smtClean="0">
                <a:solidFill>
                  <a:schemeClr val="tx1"/>
                </a:solidFill>
              </a:rPr>
              <a:t>Secretagogues</a:t>
            </a:r>
            <a:r>
              <a:rPr lang="en-US" dirty="0" smtClean="0">
                <a:solidFill>
                  <a:schemeClr val="tx1"/>
                </a:solidFill>
              </a:rPr>
              <a:t>-  </a:t>
            </a:r>
            <a:r>
              <a:rPr lang="en-US" dirty="0" err="1" smtClean="0">
                <a:solidFill>
                  <a:schemeClr val="tx2">
                    <a:lumMod val="75000"/>
                  </a:schemeClr>
                </a:solidFill>
              </a:rPr>
              <a:t>Meglitinides</a:t>
            </a:r>
            <a:endParaRPr lang="en-US" sz="3700" dirty="0" smtClean="0">
              <a:solidFill>
                <a:schemeClr val="tx2">
                  <a:lumMod val="75000"/>
                </a:schemeClr>
              </a:solidFill>
            </a:endParaRPr>
          </a:p>
        </p:txBody>
      </p:sp>
      <p:sp>
        <p:nvSpPr>
          <p:cNvPr id="1501187" name="Rectangle 3"/>
          <p:cNvSpPr>
            <a:spLocks noGrp="1" noChangeArrowheads="1"/>
          </p:cNvSpPr>
          <p:nvPr>
            <p:ph type="body" sz="half" idx="1"/>
          </p:nvPr>
        </p:nvSpPr>
        <p:spPr>
          <a:xfrm>
            <a:off x="914400" y="2133600"/>
            <a:ext cx="5029200" cy="4419600"/>
          </a:xfrm>
        </p:spPr>
        <p:txBody>
          <a:bodyPr/>
          <a:lstStyle/>
          <a:p>
            <a:pPr eaLnBrk="1" hangingPunct="1">
              <a:defRPr/>
            </a:pPr>
            <a:r>
              <a:rPr lang="en-US" dirty="0" smtClean="0"/>
              <a:t>Action: </a:t>
            </a:r>
            <a:r>
              <a:rPr lang="en-US" dirty="0" smtClean="0">
                <a:solidFill>
                  <a:schemeClr val="folHlink"/>
                </a:solidFill>
              </a:rPr>
              <a:t>tells pancreas to squirt insulin with meals</a:t>
            </a:r>
          </a:p>
          <a:p>
            <a:pPr eaLnBrk="1" hangingPunct="1">
              <a:defRPr/>
            </a:pPr>
            <a:r>
              <a:rPr lang="en-US" dirty="0" smtClean="0"/>
              <a:t>Who?</a:t>
            </a:r>
          </a:p>
          <a:p>
            <a:pPr lvl="1" eaLnBrk="1" hangingPunct="1">
              <a:defRPr/>
            </a:pPr>
            <a:r>
              <a:rPr lang="en-US" dirty="0" smtClean="0"/>
              <a:t>Targets post-prandial hyperglycemia</a:t>
            </a:r>
          </a:p>
          <a:p>
            <a:pPr eaLnBrk="1" hangingPunct="1">
              <a:defRPr/>
            </a:pPr>
            <a:r>
              <a:rPr lang="en-US" dirty="0" smtClean="0"/>
              <a:t>Med Names – </a:t>
            </a:r>
          </a:p>
          <a:p>
            <a:pPr lvl="1" eaLnBrk="1" hangingPunct="1">
              <a:defRPr/>
            </a:pPr>
            <a:r>
              <a:rPr lang="en-US" dirty="0" err="1" smtClean="0">
                <a:solidFill>
                  <a:schemeClr val="tx2">
                    <a:lumMod val="75000"/>
                  </a:schemeClr>
                </a:solidFill>
              </a:rPr>
              <a:t>Prandin</a:t>
            </a:r>
            <a:r>
              <a:rPr lang="en-US" dirty="0" smtClean="0">
                <a:solidFill>
                  <a:schemeClr val="tx2">
                    <a:lumMod val="75000"/>
                  </a:schemeClr>
                </a:solidFill>
              </a:rPr>
              <a:t> </a:t>
            </a:r>
          </a:p>
          <a:p>
            <a:pPr lvl="1" eaLnBrk="1" hangingPunct="1">
              <a:defRPr/>
            </a:pPr>
            <a:r>
              <a:rPr lang="en-US" dirty="0" err="1" smtClean="0">
                <a:solidFill>
                  <a:schemeClr val="tx2">
                    <a:lumMod val="75000"/>
                  </a:schemeClr>
                </a:solidFill>
              </a:rPr>
              <a:t>Starlix</a:t>
            </a:r>
            <a:endParaRPr lang="en-US" dirty="0" smtClean="0">
              <a:solidFill>
                <a:schemeClr val="tx2">
                  <a:lumMod val="75000"/>
                </a:schemeClr>
              </a:solidFill>
            </a:endParaRPr>
          </a:p>
          <a:p>
            <a:pPr marL="0" indent="0" eaLnBrk="1" hangingPunct="1">
              <a:buFont typeface="Wingdings" pitchFamily="2" charset="2"/>
              <a:buNone/>
              <a:defRPr/>
            </a:pPr>
            <a:endParaRPr lang="en-US" dirty="0" smtClean="0"/>
          </a:p>
          <a:p>
            <a:pPr lvl="1" eaLnBrk="1" hangingPunct="1">
              <a:buFont typeface="Wingdings" pitchFamily="2" charset="2"/>
              <a:buNone/>
              <a:defRPr/>
            </a:pPr>
            <a:r>
              <a:rPr lang="en-US" dirty="0" smtClean="0"/>
              <a:t> </a:t>
            </a:r>
          </a:p>
        </p:txBody>
      </p:sp>
      <p:pic>
        <p:nvPicPr>
          <p:cNvPr id="91140" name="Picture 6"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6781800" y="3733800"/>
            <a:ext cx="2209800" cy="2209800"/>
          </a:xfrm>
          <a:noFill/>
          <a:extLst>
            <a:ext uri="{909E8E84-426E-40DD-AFC4-6F175D3DCCD1}">
              <a14:hiddenFill xmlns:a14="http://schemas.microsoft.com/office/drawing/2010/main">
                <a:solidFill>
                  <a:srgbClr val="FFFFFF"/>
                </a:solidFill>
              </a14:hiddenFill>
            </a:ext>
          </a:extLst>
        </p:spPr>
      </p:pic>
      <p:pic>
        <p:nvPicPr>
          <p:cNvPr id="91141" name="Picture 4" descr="j0197388[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1477963"/>
            <a:ext cx="32004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0794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solidFill>
                  <a:schemeClr val="accent4">
                    <a:lumMod val="75000"/>
                  </a:schemeClr>
                </a:solidFill>
              </a:rPr>
              <a:t>Squirters</a:t>
            </a:r>
            <a:r>
              <a:rPr lang="en-US" dirty="0" smtClean="0">
                <a:solidFill>
                  <a:schemeClr val="accent4">
                    <a:lumMod val="75000"/>
                  </a:schemeClr>
                </a:solidFill>
              </a:rPr>
              <a:t> – How does they rate?  </a:t>
            </a:r>
            <a:endParaRPr lang="en-US" dirty="0">
              <a:solidFill>
                <a:schemeClr val="accent4">
                  <a:lumMod val="75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
        <p:nvSpPr>
          <p:cNvPr id="41993"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389992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normAutofit fontScale="90000"/>
          </a:bodyPr>
          <a:lstStyle/>
          <a:p>
            <a:r>
              <a:rPr lang="en-US" smtClean="0"/>
              <a:t>What Medications Cause Hypoglycemia?</a:t>
            </a:r>
          </a:p>
        </p:txBody>
      </p:sp>
      <p:sp>
        <p:nvSpPr>
          <p:cNvPr id="136195" name="Content Placeholder 2"/>
          <p:cNvSpPr>
            <a:spLocks noGrp="1"/>
          </p:cNvSpPr>
          <p:nvPr>
            <p:ph idx="1"/>
          </p:nvPr>
        </p:nvSpPr>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a:p>
            <a:pPr>
              <a:defRPr/>
            </a:pPr>
            <a:endParaRPr lang="en-US" dirty="0"/>
          </a:p>
          <a:p>
            <a:pPr marL="0" indent="0" algn="ctr">
              <a:buNone/>
              <a:defRPr/>
            </a:pPr>
            <a:r>
              <a:rPr lang="en-US" i="1" dirty="0" smtClean="0">
                <a:solidFill>
                  <a:schemeClr val="tx2">
                    <a:lumMod val="50000"/>
                  </a:schemeClr>
                </a:solidFill>
              </a:rPr>
              <a:t>Inpatient hypoglycemia protocol in place?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1066800"/>
            <a:ext cx="3657600" cy="2523172"/>
          </a:xfrm>
          <a:prstGeom prst="rect">
            <a:avLst/>
          </a:prstGeom>
        </p:spPr>
      </p:pic>
    </p:spTree>
    <p:extLst>
      <p:ext uri="{BB962C8B-B14F-4D97-AF65-F5344CB8AC3E}">
        <p14:creationId xmlns:p14="http://schemas.microsoft.com/office/powerpoint/2010/main" val="367967899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304800"/>
            <a:ext cx="8229600" cy="1219200"/>
          </a:xfrm>
          <a:noFill/>
        </p:spPr>
        <p:txBody>
          <a:bodyPr lIns="90477" tIns="44445" rIns="90477" bIns="44445" anchor="b"/>
          <a:lstStyle/>
          <a:p>
            <a:pPr eaLnBrk="1" hangingPunct="1"/>
            <a:r>
              <a:rPr lang="en-US" sz="3600" smtClean="0"/>
              <a:t>Hypoglycemia – “Limiting Factor”</a:t>
            </a:r>
          </a:p>
        </p:txBody>
      </p:sp>
      <p:sp>
        <p:nvSpPr>
          <p:cNvPr id="1517571" name="Rectangle 3"/>
          <p:cNvSpPr>
            <a:spLocks noGrp="1" noChangeArrowheads="1"/>
          </p:cNvSpPr>
          <p:nvPr>
            <p:ph type="body" idx="1"/>
          </p:nvPr>
        </p:nvSpPr>
        <p:spPr>
          <a:xfrm>
            <a:off x="457200" y="1676400"/>
            <a:ext cx="8001000" cy="480060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451591"/>
            <a:ext cx="2269846" cy="2177809"/>
          </a:xfrm>
          <a:prstGeom prst="rect">
            <a:avLst/>
          </a:prstGeom>
        </p:spPr>
      </p:pic>
    </p:spTree>
    <p:extLst>
      <p:ext uri="{BB962C8B-B14F-4D97-AF65-F5344CB8AC3E}">
        <p14:creationId xmlns:p14="http://schemas.microsoft.com/office/powerpoint/2010/main" val="32321473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a:noFill/>
        </p:spPr>
        <p:txBody>
          <a:bodyPr lIns="90477" tIns="44445" rIns="90477" bIns="44445" anchor="b"/>
          <a:lstStyle/>
          <a:p>
            <a:pPr eaLnBrk="1" hangingPunct="1"/>
            <a:r>
              <a:rPr lang="en-US" smtClean="0"/>
              <a:t>Hypoglycemia Symptoms</a:t>
            </a:r>
          </a:p>
        </p:txBody>
      </p:sp>
      <p:sp>
        <p:nvSpPr>
          <p:cNvPr id="1519619" name="Rectangle 1027"/>
          <p:cNvSpPr>
            <a:spLocks noGrp="1" noChangeArrowheads="1"/>
          </p:cNvSpPr>
          <p:nvPr>
            <p:ph type="body" sz="half" idx="2"/>
          </p:nvPr>
        </p:nvSpPr>
        <p:spPr>
          <a:xfrm>
            <a:off x="1981200" y="1752600"/>
            <a:ext cx="3276600" cy="4525963"/>
          </a:xfrm>
        </p:spPr>
        <p:txBody>
          <a:bodyPr/>
          <a:lstStyle/>
          <a:p>
            <a:pPr eaLnBrk="1" hangingPunct="1">
              <a:defRPr/>
            </a:pPr>
            <a:r>
              <a:rPr lang="en-US" sz="2800" dirty="0" smtClean="0">
                <a:solidFill>
                  <a:schemeClr val="hlink"/>
                </a:solidFill>
              </a:rPr>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4876800" y="1676400"/>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2"/>
              </a:buBlip>
              <a:defRPr/>
            </a:pPr>
            <a:r>
              <a:rPr lang="en-US" sz="2800" dirty="0" err="1">
                <a:solidFill>
                  <a:schemeClr val="tx2">
                    <a:lumMod val="75000"/>
                  </a:schemeClr>
                </a:solidFill>
                <a:effectLst>
                  <a:outerShdw blurRad="38100" dist="38100" dir="2700000" algn="tl">
                    <a:srgbClr val="000000"/>
                  </a:outerShdw>
                </a:effectLst>
                <a:latin typeface="Tahoma" pitchFamily="34" charset="0"/>
              </a:rPr>
              <a:t>Neuroglycopenia</a:t>
            </a:r>
            <a:endParaRPr lang="en-US" sz="2800" dirty="0">
              <a:solidFill>
                <a:schemeClr val="tx2">
                  <a:lumMod val="75000"/>
                </a:schemeClr>
              </a:solidFill>
              <a:effectLst>
                <a:outerShdw blurRad="38100" dist="38100" dir="2700000" algn="tl">
                  <a:srgbClr val="000000"/>
                </a:outerShdw>
              </a:effectLst>
              <a:latin typeface="Tahoma" pitchFamily="34" charset="0"/>
            </a:endParaRP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3"/>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821398"/>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533400" y="228600"/>
            <a:ext cx="7772400" cy="992188"/>
          </a:xfrm>
          <a:noFill/>
        </p:spPr>
        <p:txBody>
          <a:bodyPr lIns="90477" tIns="44445" rIns="90477" bIns="44445" anchor="b">
            <a:normAutofit fontScale="90000"/>
          </a:bodyPr>
          <a:lstStyle/>
          <a:p>
            <a:pPr eaLnBrk="1" hangingPunct="1"/>
            <a:r>
              <a:rPr lang="en-US" dirty="0" smtClean="0"/>
              <a:t>Treatment of Hypoglycemia</a:t>
            </a:r>
            <a:endParaRPr lang="en-US" dirty="0" smtClean="0">
              <a:sym typeface="Monotype Sorts" pitchFamily="2" charset="2"/>
            </a:endParaRPr>
          </a:p>
        </p:txBody>
      </p:sp>
      <p:sp>
        <p:nvSpPr>
          <p:cNvPr id="1320963" name="Rectangle 3"/>
          <p:cNvSpPr>
            <a:spLocks noGrp="1" noChangeArrowheads="1"/>
          </p:cNvSpPr>
          <p:nvPr>
            <p:ph type="body" idx="1"/>
          </p:nvPr>
        </p:nvSpPr>
        <p:spPr>
          <a:xfrm>
            <a:off x="457200" y="1524000"/>
            <a:ext cx="7772400" cy="457200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2"/>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3"/>
              </a:buBlip>
              <a:defRPr/>
            </a:pPr>
            <a:r>
              <a:rPr lang="en-US" dirty="0" smtClean="0"/>
              <a:t>Retest in 15 minutes, if still low, treat again, even without symptoms</a:t>
            </a:r>
          </a:p>
          <a:p>
            <a:pPr eaLnBrk="1" hangingPunct="1">
              <a:buFont typeface="Monotype Sorts" pitchFamily="2" charset="2"/>
              <a:buBlip>
                <a:blip r:embed="rId3"/>
              </a:buBlip>
              <a:defRPr/>
            </a:pPr>
            <a:r>
              <a:rPr lang="en-US" dirty="0" smtClean="0"/>
              <a:t>Follow with usual meal or snack</a:t>
            </a:r>
          </a:p>
          <a:p>
            <a:pPr eaLnBrk="1" hangingPunct="1">
              <a:buFont typeface="Monotype Sorts" pitchFamily="2" charset="2"/>
              <a:buBlip>
                <a:blip r:embed="rId3"/>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4419600"/>
            <a:ext cx="1516075" cy="1815998"/>
          </a:xfrm>
          <a:prstGeom prst="rect">
            <a:avLst/>
          </a:prstGeom>
        </p:spPr>
      </p:pic>
    </p:spTree>
    <p:extLst>
      <p:ext uri="{BB962C8B-B14F-4D97-AF65-F5344CB8AC3E}">
        <p14:creationId xmlns:p14="http://schemas.microsoft.com/office/powerpoint/2010/main" val="1739006872"/>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type="body" sz="half" idx="1"/>
          </p:nvPr>
        </p:nvSpPr>
        <p:spPr>
          <a:xfrm>
            <a:off x="533400" y="1981200"/>
            <a:ext cx="4648200" cy="4495800"/>
          </a:xfrm>
        </p:spPr>
        <p:txBody>
          <a:bodyPr/>
          <a:lstStyle/>
          <a:p>
            <a:pPr eaLnBrk="1" hangingPunct="1">
              <a:buFont typeface="Wingdings" pitchFamily="2" charset="2"/>
              <a:buBlip>
                <a:blip r:embed="rId3"/>
              </a:buBlip>
              <a:defRPr/>
            </a:pPr>
            <a:r>
              <a:rPr lang="en-US" sz="2800" smtClean="0"/>
              <a:t>3 - 4 Glucose Tablets</a:t>
            </a:r>
          </a:p>
          <a:p>
            <a:pPr eaLnBrk="1" hangingPunct="1">
              <a:buFont typeface="Wingdings" pitchFamily="2" charset="2"/>
              <a:buBlip>
                <a:blip r:embed="rId3"/>
              </a:buBlip>
              <a:defRPr/>
            </a:pPr>
            <a:r>
              <a:rPr lang="en-US" sz="2800" smtClean="0"/>
              <a:t>8 - 10 Lifesavers candy</a:t>
            </a:r>
          </a:p>
          <a:p>
            <a:pPr eaLnBrk="1" hangingPunct="1">
              <a:buFont typeface="Wingdings" pitchFamily="2" charset="2"/>
              <a:buBlip>
                <a:blip r:embed="rId3"/>
              </a:buBlip>
              <a:defRPr/>
            </a:pPr>
            <a:r>
              <a:rPr lang="en-US" sz="2800" smtClean="0"/>
              <a:t>8 - 10 Hard candies</a:t>
            </a:r>
          </a:p>
          <a:p>
            <a:pPr eaLnBrk="1" hangingPunct="1">
              <a:buFont typeface="Wingdings" pitchFamily="2" charset="2"/>
              <a:buBlip>
                <a:blip r:embed="rId3"/>
              </a:buBlip>
              <a:defRPr/>
            </a:pPr>
            <a:r>
              <a:rPr lang="en-US" sz="2800" smtClean="0"/>
              <a:t>2 Tablespoons Raisins</a:t>
            </a:r>
          </a:p>
          <a:p>
            <a:pPr eaLnBrk="1" hangingPunct="1">
              <a:buFont typeface="Wingdings" pitchFamily="2" charset="2"/>
              <a:buBlip>
                <a:blip r:embed="rId3"/>
              </a:buBlip>
              <a:defRPr/>
            </a:pPr>
            <a:r>
              <a:rPr lang="en-US" sz="2800" smtClean="0"/>
              <a:t>4 - 6 oz’s Nondiet soda</a:t>
            </a:r>
          </a:p>
          <a:p>
            <a:pPr eaLnBrk="1" hangingPunct="1">
              <a:buFont typeface="Wingdings" pitchFamily="2" charset="2"/>
              <a:buBlip>
                <a:blip r:embed="rId3"/>
              </a:buBlip>
              <a:defRPr/>
            </a:pPr>
            <a:r>
              <a:rPr lang="en-US" sz="2800" smtClean="0"/>
              <a:t>4 - 6 oz’s Fruit Juice</a:t>
            </a:r>
          </a:p>
          <a:p>
            <a:pPr eaLnBrk="1" hangingPunct="1">
              <a:buFont typeface="Wingdings" pitchFamily="2" charset="2"/>
              <a:buBlip>
                <a:blip r:embed="rId3"/>
              </a:buBlip>
              <a:defRPr/>
            </a:pPr>
            <a:r>
              <a:rPr lang="en-US" sz="2800" smtClean="0"/>
              <a:t>8 oz Milk (non fat)</a:t>
            </a:r>
          </a:p>
        </p:txBody>
      </p:sp>
      <p:graphicFrame>
        <p:nvGraphicFramePr>
          <p:cNvPr id="1898496" name="Object 1024"/>
          <p:cNvGraphicFramePr>
            <a:graphicFrameLocks noGrp="1" noChangeAspect="1"/>
          </p:cNvGraphicFramePr>
          <p:nvPr>
            <p:ph type="clipArt" sz="half" idx="2"/>
          </p:nvPr>
        </p:nvGraphicFramePr>
        <p:xfrm>
          <a:off x="5443538" y="1941513"/>
          <a:ext cx="3208337" cy="3714750"/>
        </p:xfrm>
        <a:graphic>
          <a:graphicData uri="http://schemas.openxmlformats.org/presentationml/2006/ole">
            <mc:AlternateContent xmlns:mc="http://schemas.openxmlformats.org/markup-compatibility/2006">
              <mc:Choice xmlns:v="urn:schemas-microsoft-com:vml" Requires="v">
                <p:oleObj spid="_x0000_s39972" name="Clip" r:id="rId4" imgW="2622260" imgH="2598524" progId="MS_ClipArt_Gallery.5">
                  <p:embed/>
                </p:oleObj>
              </mc:Choice>
              <mc:Fallback>
                <p:oleObj name="Clip" r:id="rId4" imgW="2622260" imgH="2598524"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1941513"/>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361262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idx="1"/>
          </p:nvPr>
        </p:nvSpPr>
        <p:spPr>
          <a:xfrm>
            <a:off x="457200" y="1371600"/>
            <a:ext cx="8229600" cy="4762500"/>
          </a:xfrm>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96875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4479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700" smtClean="0"/>
              <a:t>Role of the Pancreas</a:t>
            </a:r>
            <a:br>
              <a:rPr lang="en-US" sz="3700" smtClean="0"/>
            </a:br>
            <a:r>
              <a:rPr lang="en-US" sz="3700" smtClean="0"/>
              <a:t>Endocrine Functions</a:t>
            </a:r>
            <a:endParaRPr lang="en-US" sz="3700" smtClean="0">
              <a:sym typeface="Monotype Sorts" pitchFamily="2" charset="2"/>
            </a:endParaRPr>
          </a:p>
        </p:txBody>
      </p:sp>
      <p:pic>
        <p:nvPicPr>
          <p:cNvPr id="37892" name="Picture 4" descr="chart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2057400"/>
            <a:ext cx="3559175" cy="3733800"/>
          </a:xfrm>
          <a:noFill/>
        </p:spPr>
      </p:pic>
      <p:sp>
        <p:nvSpPr>
          <p:cNvPr id="37891" name="Rectangle 3"/>
          <p:cNvSpPr>
            <a:spLocks noGrp="1" noChangeArrowheads="1"/>
          </p:cNvSpPr>
          <p:nvPr>
            <p:ph type="body" sz="half" idx="2"/>
          </p:nvPr>
        </p:nvSpPr>
        <p:spPr>
          <a:xfrm>
            <a:off x="4191000" y="1524000"/>
            <a:ext cx="4495800" cy="4552950"/>
          </a:xfrm>
        </p:spPr>
        <p:txBody>
          <a:bodyPr lIns="90477" tIns="44445" rIns="90477" bIns="44445"/>
          <a:lstStyle/>
          <a:p>
            <a:pPr eaLnBrk="1" hangingPunct="1">
              <a:buFont typeface="Wingdings"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mtClean="0"/>
              <a:t>Opposes action of insulin at the liver</a:t>
            </a:r>
          </a:p>
          <a:p>
            <a:pPr lvl="1" eaLnBrk="1" hangingPunct="1">
              <a:buSzPct val="75000"/>
              <a:buFont typeface="Monotype Sorts" pitchFamily="2" charset="2"/>
              <a:buBlip>
                <a:blip r:embed="rId4"/>
              </a:buBlip>
            </a:pPr>
            <a:r>
              <a:rPr lang="en-US" smtClean="0"/>
              <a:t>stimulated in response to low glucose levels</a:t>
            </a:r>
          </a:p>
          <a:p>
            <a:pPr lvl="1" eaLnBrk="1" hangingPunct="1">
              <a:buSzPct val="75000"/>
              <a:buFont typeface="Monotype Sorts" pitchFamily="2" charset="2"/>
              <a:buBlip>
                <a:blip r:embed="rId4"/>
              </a:buBlip>
            </a:pPr>
            <a:r>
              <a:rPr lang="en-US" smtClean="0"/>
              <a:t>stimulates liver to convert glycogen to glucose</a:t>
            </a:r>
          </a:p>
          <a:p>
            <a:pPr lvl="1" eaLnBrk="1" hangingPunct="1">
              <a:buSzPct val="75000"/>
              <a:buFont typeface="Monotype Sorts" pitchFamily="2" charset="2"/>
              <a:buBlip>
                <a:blip r:embed="rId4"/>
              </a:buBlip>
            </a:pPr>
            <a:r>
              <a:rPr lang="en-US" smtClean="0"/>
              <a:t>inhibits liver from glucose uptake</a:t>
            </a:r>
          </a:p>
          <a:p>
            <a:pPr lvl="1" eaLnBrk="1" hangingPunct="1">
              <a:buSzPct val="75000"/>
              <a:buFont typeface="Monotype Sorts" pitchFamily="2" charset="2"/>
              <a:buBlip>
                <a:blip r:embed="rId4"/>
              </a:buBlip>
            </a:pPr>
            <a:r>
              <a:rPr lang="en-US" smtClean="0"/>
              <a:t>causes hyperglycemia</a:t>
            </a:r>
            <a:endParaRPr lang="en-US" sz="2400" smtClean="0"/>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838200" y="304800"/>
            <a:ext cx="7772400" cy="1828800"/>
          </a:xfrm>
        </p:spPr>
        <p:txBody>
          <a:bodyPr/>
          <a:lstStyle/>
          <a:p>
            <a:r>
              <a:rPr lang="en-US" smtClean="0"/>
              <a:t>If on Metformin and Sulfonylurea – BG still high, other options? </a:t>
            </a:r>
          </a:p>
        </p:txBody>
      </p:sp>
      <p:pic>
        <p:nvPicPr>
          <p:cNvPr id="99331" name="Picture 2" descr="C:\Users\Beverly\AppData\Local\Microsoft\Windows\Temporary Internet Files\Content.IE5\MLMNKHK6\MP90042277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2438400"/>
            <a:ext cx="3962400" cy="3962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71817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727075" y="1066800"/>
            <a:ext cx="7772400" cy="1143000"/>
          </a:xfrm>
        </p:spPr>
        <p:txBody>
          <a:bodyPr>
            <a:normAutofit fontScale="90000"/>
          </a:bodyPr>
          <a:lstStyle/>
          <a:p>
            <a:pPr eaLnBrk="1" hangingPunct="1">
              <a:defRPr/>
            </a:pPr>
            <a:r>
              <a:rPr lang="en-US" dirty="0" err="1" smtClean="0">
                <a:solidFill>
                  <a:schemeClr val="accent1">
                    <a:lumMod val="20000"/>
                    <a:lumOff val="80000"/>
                  </a:schemeClr>
                </a:solidFill>
              </a:rPr>
              <a:t>Incretin</a:t>
            </a:r>
            <a:r>
              <a:rPr lang="en-US" dirty="0" smtClean="0">
                <a:solidFill>
                  <a:schemeClr val="accent1">
                    <a:lumMod val="20000"/>
                    <a:lumOff val="80000"/>
                  </a:schemeClr>
                </a:solidFill>
              </a:rPr>
              <a:t> </a:t>
            </a:r>
            <a:r>
              <a:rPr lang="en-US" dirty="0" err="1" smtClean="0">
                <a:solidFill>
                  <a:schemeClr val="accent1">
                    <a:lumMod val="20000"/>
                    <a:lumOff val="80000"/>
                  </a:schemeClr>
                </a:solidFill>
              </a:rPr>
              <a:t>Mimetics</a:t>
            </a:r>
            <a:r>
              <a:rPr lang="en-US" dirty="0" smtClean="0">
                <a:solidFill>
                  <a:schemeClr val="accent1">
                    <a:lumMod val="20000"/>
                    <a:lumOff val="80000"/>
                  </a:schemeClr>
                </a:solidFill>
              </a:rPr>
              <a:t> – </a:t>
            </a:r>
            <a:br>
              <a:rPr lang="en-US" dirty="0" smtClean="0">
                <a:solidFill>
                  <a:schemeClr val="accent1">
                    <a:lumMod val="20000"/>
                    <a:lumOff val="80000"/>
                  </a:schemeClr>
                </a:solidFill>
              </a:rPr>
            </a:br>
            <a:r>
              <a:rPr lang="en-US" dirty="0" smtClean="0">
                <a:solidFill>
                  <a:schemeClr val="accent1">
                    <a:lumMod val="20000"/>
                    <a:lumOff val="80000"/>
                  </a:schemeClr>
                </a:solidFill>
              </a:rPr>
              <a:t>“Gut Hormone Imitators”</a:t>
            </a:r>
            <a:br>
              <a:rPr lang="en-US" dirty="0" smtClean="0">
                <a:solidFill>
                  <a:schemeClr val="accent1">
                    <a:lumMod val="20000"/>
                    <a:lumOff val="80000"/>
                  </a:schemeClr>
                </a:solidFill>
              </a:rPr>
            </a:br>
            <a:r>
              <a:rPr lang="en-US" dirty="0" smtClean="0">
                <a:solidFill>
                  <a:schemeClr val="accent1">
                    <a:lumMod val="20000"/>
                    <a:lumOff val="80000"/>
                  </a:schemeClr>
                </a:solidFill>
              </a:rPr>
              <a:t>GLP-1 Agonists</a:t>
            </a:r>
            <a:br>
              <a:rPr lang="en-US" dirty="0" smtClean="0">
                <a:solidFill>
                  <a:schemeClr val="accent1">
                    <a:lumMod val="20000"/>
                    <a:lumOff val="80000"/>
                  </a:schemeClr>
                </a:solidFill>
              </a:rPr>
            </a:br>
            <a:r>
              <a:rPr lang="en-US" dirty="0" smtClean="0">
                <a:solidFill>
                  <a:schemeClr val="accent1">
                    <a:lumMod val="20000"/>
                    <a:lumOff val="80000"/>
                  </a:schemeClr>
                </a:solidFill>
              </a:rPr>
              <a:t> </a:t>
            </a:r>
          </a:p>
        </p:txBody>
      </p:sp>
      <p:sp>
        <p:nvSpPr>
          <p:cNvPr id="1572867" name="Rectangle 3"/>
          <p:cNvSpPr>
            <a:spLocks noGrp="1" noChangeArrowheads="1"/>
          </p:cNvSpPr>
          <p:nvPr>
            <p:ph type="body" idx="1"/>
          </p:nvPr>
        </p:nvSpPr>
        <p:spPr>
          <a:xfrm>
            <a:off x="914400" y="2209800"/>
            <a:ext cx="7772400" cy="434340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3473162"/>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753120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a:xfrm>
            <a:off x="169863" y="152400"/>
            <a:ext cx="8737600" cy="762000"/>
          </a:xfrm>
        </p:spPr>
        <p:txBody>
          <a:bodyPr>
            <a:noAutofit/>
          </a:bodyPr>
          <a:lstStyle/>
          <a:p>
            <a:pPr eaLnBrk="1" hangingPunct="1">
              <a:defRPr/>
            </a:pPr>
            <a:r>
              <a:rPr lang="en-US" sz="2400" dirty="0" smtClean="0">
                <a:solidFill>
                  <a:schemeClr val="accent1">
                    <a:lumMod val="75000"/>
                  </a:schemeClr>
                </a:solidFill>
              </a:rPr>
              <a:t>GLP-1 Effects in Humans</a:t>
            </a:r>
            <a:br>
              <a:rPr lang="en-US" sz="2400" dirty="0" smtClean="0">
                <a:solidFill>
                  <a:schemeClr val="accent1">
                    <a:lumMod val="75000"/>
                  </a:schemeClr>
                </a:solidFill>
              </a:rPr>
            </a:br>
            <a:r>
              <a:rPr lang="en-US" sz="2400" dirty="0" smtClean="0">
                <a:solidFill>
                  <a:schemeClr val="accent1">
                    <a:lumMod val="75000"/>
                  </a:schemeClr>
                </a:solidFill>
              </a:rPr>
              <a:t>Understanding the Natural Role of </a:t>
            </a:r>
            <a:r>
              <a:rPr lang="en-US" sz="2400" dirty="0" err="1" smtClean="0">
                <a:solidFill>
                  <a:schemeClr val="accent1">
                    <a:lumMod val="75000"/>
                  </a:schemeClr>
                </a:solidFill>
              </a:rPr>
              <a:t>Incretins</a:t>
            </a:r>
            <a:endParaRPr lang="en-US" sz="2400" dirty="0" smtClean="0">
              <a:solidFill>
                <a:schemeClr val="accent1">
                  <a:lumMod val="75000"/>
                </a:schemeClr>
              </a:solidFill>
            </a:endParaRPr>
          </a:p>
        </p:txBody>
      </p:sp>
      <p:sp>
        <p:nvSpPr>
          <p:cNvPr id="50180"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eaLnBrk="1" hangingPunct="1">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a:solidFill>
                  <a:schemeClr val="tx2"/>
                </a:solidFill>
              </a:rPr>
              <a:t>GLP-1 secreted upon the ingestion of food</a:t>
            </a:r>
            <a:endParaRPr lang="en-US" altLang="en-US" sz="1600" b="1"/>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chemeClr val="accent4">
                    <a:lumMod val="75000"/>
                  </a:schemeClr>
                </a:solidFill>
              </a:rPr>
              <a:t>GLP-1 degraded by </a:t>
            </a:r>
          </a:p>
          <a:p>
            <a:pPr eaLnBrk="1" hangingPunct="1"/>
            <a:r>
              <a:rPr lang="en-US" altLang="en-US" b="1" dirty="0">
                <a:solidFill>
                  <a:schemeClr val="accent4">
                    <a:lumMod val="75000"/>
                  </a:schemeClr>
                </a:solidFill>
              </a:rPr>
              <a:t>DPP-4 w/in minutes</a:t>
            </a:r>
          </a:p>
        </p:txBody>
      </p:sp>
    </p:spTree>
    <p:custDataLst>
      <p:tags r:id="rId1"/>
    </p:custDataLst>
    <p:extLst>
      <p:ext uri="{BB962C8B-B14F-4D97-AF65-F5344CB8AC3E}">
        <p14:creationId xmlns:p14="http://schemas.microsoft.com/office/powerpoint/2010/main" val="3041581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304800" y="152400"/>
            <a:ext cx="8610600" cy="1143000"/>
          </a:xfrm>
        </p:spPr>
        <p:txBody>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a:t>
            </a:r>
            <a:endParaRPr lang="en-US" sz="3800" dirty="0" smtClean="0">
              <a:solidFill>
                <a:schemeClr val="tx1"/>
              </a:solidFill>
            </a:endParaRPr>
          </a:p>
        </p:txBody>
      </p:sp>
      <p:sp>
        <p:nvSpPr>
          <p:cNvPr id="1509379" name="Rectangle 3"/>
          <p:cNvSpPr>
            <a:spLocks noGrp="1" noChangeArrowheads="1"/>
          </p:cNvSpPr>
          <p:nvPr>
            <p:ph type="body" idx="1"/>
          </p:nvPr>
        </p:nvSpPr>
        <p:spPr>
          <a:xfrm>
            <a:off x="304800" y="1371600"/>
            <a:ext cx="8839200" cy="5181600"/>
          </a:xfrm>
        </p:spPr>
        <p:txBody>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folHlink"/>
                </a:solidFill>
              </a:rPr>
              <a:t>Causes Satiety</a:t>
            </a:r>
          </a:p>
          <a:p>
            <a:pPr eaLnBrk="1" hangingPunct="1">
              <a:defRPr/>
            </a:pPr>
            <a:r>
              <a:rPr lang="en-US" sz="2800" b="1" dirty="0" smtClean="0"/>
              <a:t>Exenatide Dosing</a:t>
            </a:r>
            <a:r>
              <a:rPr lang="en-US" dirty="0" smtClean="0"/>
              <a:t>: - </a:t>
            </a:r>
            <a:r>
              <a:rPr lang="en-US" sz="2800" dirty="0" smtClean="0"/>
              <a:t>5-10 mcg</a:t>
            </a:r>
            <a:r>
              <a:rPr lang="en-US" sz="2800" dirty="0" smtClean="0">
                <a:solidFill>
                  <a:srgbClr val="FFC000"/>
                </a:solidFill>
              </a:rPr>
              <a:t> </a:t>
            </a:r>
            <a:r>
              <a:rPr lang="en-US" sz="2800" dirty="0" smtClean="0">
                <a:solidFill>
                  <a:schemeClr val="bg2">
                    <a:lumMod val="25000"/>
                  </a:schemeClr>
                </a:solidFill>
              </a:rPr>
              <a:t>ac</a:t>
            </a:r>
            <a:r>
              <a:rPr lang="en-US" sz="2800" dirty="0" smtClean="0">
                <a:solidFill>
                  <a:srgbClr val="FFC000"/>
                </a:solidFill>
              </a:rPr>
              <a:t> </a:t>
            </a:r>
            <a:r>
              <a:rPr lang="en-US" sz="2800" dirty="0" smtClean="0"/>
              <a:t>break, dinner</a:t>
            </a:r>
            <a:endParaRPr lang="en-US" dirty="0" smtClean="0"/>
          </a:p>
          <a:p>
            <a:pPr lvl="2" eaLnBrk="1" hangingPunct="1">
              <a:defRPr/>
            </a:pPr>
            <a:r>
              <a:rPr lang="en-US" sz="2800" dirty="0" smtClean="0"/>
              <a:t>Long acting version in pipeline (LAR)</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Other</a:t>
            </a:r>
            <a:r>
              <a:rPr lang="en-US" dirty="0" smtClean="0"/>
              <a:t>: </a:t>
            </a:r>
            <a:r>
              <a:rPr lang="en-US" sz="2800" dirty="0" smtClean="0"/>
              <a:t>In prefilled pens in 5 or 10 mcg doses </a:t>
            </a:r>
          </a:p>
        </p:txBody>
      </p:sp>
      <p:graphicFrame>
        <p:nvGraphicFramePr>
          <p:cNvPr id="51205" name="Object 4"/>
          <p:cNvGraphicFramePr>
            <a:graphicFrameLocks noChangeAspect="1"/>
          </p:cNvGraphicFramePr>
          <p:nvPr/>
        </p:nvGraphicFramePr>
        <p:xfrm>
          <a:off x="1447800" y="6172200"/>
          <a:ext cx="2151063" cy="317500"/>
        </p:xfrm>
        <a:graphic>
          <a:graphicData uri="http://schemas.openxmlformats.org/presentationml/2006/ole">
            <mc:AlternateContent xmlns:mc="http://schemas.openxmlformats.org/markup-compatibility/2006">
              <mc:Choice xmlns:v="urn:schemas-microsoft-com:vml" Requires="v">
                <p:oleObj spid="_x0000_s41032"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172200"/>
                        <a:ext cx="21510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6" name="Object 5"/>
          <p:cNvGraphicFramePr>
            <a:graphicFrameLocks noChangeAspect="1"/>
          </p:cNvGraphicFramePr>
          <p:nvPr/>
        </p:nvGraphicFramePr>
        <p:xfrm>
          <a:off x="3733800" y="6172200"/>
          <a:ext cx="2362200" cy="347663"/>
        </p:xfrm>
        <a:graphic>
          <a:graphicData uri="http://schemas.openxmlformats.org/presentationml/2006/ole">
            <mc:AlternateContent xmlns:mc="http://schemas.openxmlformats.org/markup-compatibility/2006">
              <mc:Choice xmlns:v="urn:schemas-microsoft-com:vml" Requires="v">
                <p:oleObj spid="_x0000_s41033"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6172200"/>
                        <a:ext cx="23622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278111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6" end="6"/>
                                            </p:txEl>
                                          </p:spTgt>
                                        </p:tgtEl>
                                        <p:attrNameLst>
                                          <p:attrName>style.visibility</p:attrName>
                                        </p:attrNameLst>
                                      </p:cBhvr>
                                      <p:to>
                                        <p:strVal val="visible"/>
                                      </p:to>
                                    </p:set>
                                    <p:anim calcmode="lin" valueType="num">
                                      <p:cBhvr additive="base">
                                        <p:cTn id="2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381000" y="152400"/>
            <a:ext cx="8534400" cy="1143000"/>
          </a:xfrm>
        </p:spPr>
        <p:txBody>
          <a:bodyPr>
            <a:normAutofit fontScale="90000"/>
          </a:bodyPr>
          <a:lstStyle/>
          <a:p>
            <a:pPr eaLnBrk="1" hangingPunct="1">
              <a:defRPr/>
            </a:pPr>
            <a:r>
              <a:rPr lang="en-US" dirty="0" err="1" smtClean="0">
                <a:solidFill>
                  <a:schemeClr val="folHlink"/>
                </a:solidFill>
              </a:rPr>
              <a:t>Incretin</a:t>
            </a:r>
            <a:r>
              <a:rPr lang="en-US" dirty="0" smtClean="0">
                <a:solidFill>
                  <a:schemeClr val="folHlink"/>
                </a:solidFill>
              </a:rPr>
              <a:t> </a:t>
            </a:r>
            <a:r>
              <a:rPr lang="en-US" dirty="0" err="1" smtClean="0">
                <a:solidFill>
                  <a:schemeClr val="folHlink"/>
                </a:solidFill>
              </a:rPr>
              <a:t>Mimetics</a:t>
            </a:r>
            <a:r>
              <a:rPr lang="en-US" sz="5500" dirty="0" smtClean="0">
                <a:solidFill>
                  <a:schemeClr val="folHlink"/>
                </a:solidFill>
              </a:rPr>
              <a:t> –</a:t>
            </a:r>
            <a:r>
              <a:rPr lang="en-US" sz="3200" dirty="0" smtClean="0">
                <a:solidFill>
                  <a:schemeClr val="folHlink"/>
                </a:solidFill>
              </a:rPr>
              <a:t> </a:t>
            </a:r>
            <a:br>
              <a:rPr lang="en-US" sz="3200" dirty="0" smtClean="0">
                <a:solidFill>
                  <a:schemeClr val="folHlink"/>
                </a:solidFill>
              </a:rPr>
            </a:br>
            <a:r>
              <a:rPr lang="en-US" dirty="0" err="1" smtClean="0">
                <a:solidFill>
                  <a:schemeClr val="accent4">
                    <a:lumMod val="75000"/>
                  </a:schemeClr>
                </a:solidFill>
              </a:rPr>
              <a:t>Exenatide</a:t>
            </a:r>
            <a:r>
              <a:rPr lang="en-US" dirty="0" smtClean="0">
                <a:solidFill>
                  <a:schemeClr val="accent4">
                    <a:lumMod val="75000"/>
                  </a:schemeClr>
                </a:solidFill>
              </a:rPr>
              <a:t> XR - </a:t>
            </a:r>
            <a:r>
              <a:rPr lang="en-US" dirty="0" err="1" smtClean="0">
                <a:solidFill>
                  <a:schemeClr val="accent4">
                    <a:lumMod val="75000"/>
                  </a:schemeClr>
                </a:solidFill>
              </a:rPr>
              <a:t>Bydureon</a:t>
            </a:r>
            <a:endParaRPr lang="en-US" dirty="0" smtClean="0">
              <a:solidFill>
                <a:schemeClr val="accent4">
                  <a:lumMod val="75000"/>
                </a:schemeClr>
              </a:solidFill>
            </a:endParaRPr>
          </a:p>
        </p:txBody>
      </p:sp>
      <p:sp>
        <p:nvSpPr>
          <p:cNvPr id="1509379" name="Rectangle 3"/>
          <p:cNvSpPr>
            <a:spLocks noGrp="1" noChangeArrowheads="1"/>
          </p:cNvSpPr>
          <p:nvPr>
            <p:ph type="body" idx="1"/>
          </p:nvPr>
        </p:nvSpPr>
        <p:spPr>
          <a:xfrm>
            <a:off x="304800" y="1600200"/>
            <a:ext cx="7696200" cy="495300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err="1" smtClean="0"/>
              <a:t>Pt</a:t>
            </a:r>
            <a:r>
              <a:rPr lang="en-US" sz="2800" dirty="0" smtClean="0"/>
              <a:t> will need to mix powdered form and inject</a:t>
            </a:r>
          </a:p>
          <a:p>
            <a:pPr eaLnBrk="1" hangingPunct="1">
              <a:defRPr/>
            </a:pPr>
            <a:r>
              <a:rPr lang="en-US" b="1" dirty="0" smtClean="0"/>
              <a:t>Caution</a:t>
            </a:r>
            <a:r>
              <a:rPr lang="en-US" sz="2800" dirty="0" smtClean="0">
                <a:solidFill>
                  <a:schemeClr val="accent4">
                    <a:lumMod val="75000"/>
                  </a:schemeClr>
                </a:solidFill>
              </a:rPr>
              <a:t>: </a:t>
            </a:r>
            <a:r>
              <a:rPr lang="en-US" sz="2800" dirty="0" smtClean="0">
                <a:solidFill>
                  <a:schemeClr val="tx2">
                    <a:lumMod val="75000"/>
                  </a:schemeClr>
                </a:solidFill>
              </a:rPr>
              <a:t>not indicated for those with history of medullary thyroid tumor -  pancreatitis warning</a:t>
            </a:r>
          </a:p>
        </p:txBody>
      </p:sp>
    </p:spTree>
    <p:custDataLst>
      <p:tags r:id="rId1"/>
    </p:custDataLst>
    <p:extLst>
      <p:ext uri="{BB962C8B-B14F-4D97-AF65-F5344CB8AC3E}">
        <p14:creationId xmlns:p14="http://schemas.microsoft.com/office/powerpoint/2010/main" val="1311494515"/>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276478" y="381000"/>
            <a:ext cx="77724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smtClean="0"/>
              <a:t/>
            </a:r>
            <a:br>
              <a:rPr lang="en-US" sz="4000" dirty="0" smtClean="0"/>
            </a:b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type="body" idx="1"/>
          </p:nvPr>
        </p:nvSpPr>
        <p:spPr>
          <a:xfrm>
            <a:off x="304800" y="1600200"/>
            <a:ext cx="7848600" cy="495300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4524753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28600" y="381000"/>
            <a:ext cx="8915400" cy="1524000"/>
          </a:xfrm>
        </p:spPr>
        <p:txBody>
          <a:bodyPr>
            <a:normAutofit fontScale="90000"/>
          </a:bodyPr>
          <a:lstStyle/>
          <a:p>
            <a:pPr eaLnBrk="1" hangingPunct="1">
              <a:defRPr/>
            </a:pPr>
            <a:r>
              <a:rPr lang="en-US" sz="4000" dirty="0" smtClean="0"/>
              <a:t>DPP-4 Inhibitors – </a:t>
            </a:r>
            <a:br>
              <a:rPr lang="en-US" sz="4000" dirty="0" smtClean="0"/>
            </a:b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type="body" idx="1"/>
          </p:nvPr>
        </p:nvSpPr>
        <p:spPr>
          <a:xfrm>
            <a:off x="304800" y="2133600"/>
            <a:ext cx="8610600" cy="449580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solidFill>
                  <a:schemeClr val="accent5">
                    <a:lumMod val="50000"/>
                  </a:schemeClr>
                </a:solidFill>
              </a:rPr>
              <a:t>Nesina</a:t>
            </a:r>
            <a:r>
              <a:rPr lang="en-US" sz="2800" dirty="0" smtClean="0">
                <a:solidFill>
                  <a:schemeClr val="accent5">
                    <a:lumMod val="50000"/>
                  </a:schemeClr>
                </a:solidFill>
              </a:rPr>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8963754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body" sz="half" idx="1"/>
          </p:nvPr>
        </p:nvSpPr>
        <p:spPr>
          <a:xfrm>
            <a:off x="304800" y="2057400"/>
            <a:ext cx="8229600" cy="441960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a:t>
            </a:r>
            <a:r>
              <a:rPr lang="en-US" dirty="0" smtClean="0">
                <a:solidFill>
                  <a:schemeClr val="accent5">
                    <a:lumMod val="50000"/>
                  </a:schemeClr>
                </a:solidFill>
                <a:effectLst/>
              </a:rPr>
              <a:t>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sp>
        <p:nvSpPr>
          <p:cNvPr id="59396" name="Rectangle 2"/>
          <p:cNvSpPr txBox="1">
            <a:spLocks noChangeArrowheads="1"/>
          </p:cNvSpPr>
          <p:nvPr/>
        </p:nvSpPr>
        <p:spPr bwMode="auto">
          <a:xfrm>
            <a:off x="223838" y="184150"/>
            <a:ext cx="891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dirty="0">
                <a:solidFill>
                  <a:schemeClr val="accent5">
                    <a:lumMod val="50000"/>
                  </a:schemeClr>
                </a:solidFill>
                <a:latin typeface="Arial Black" pitchFamily="34" charset="0"/>
              </a:rPr>
              <a:t>DPP-4 Inhibitors – </a:t>
            </a:r>
            <a:r>
              <a:rPr lang="en-US" sz="2800" dirty="0">
                <a:solidFill>
                  <a:schemeClr val="accent5">
                    <a:lumMod val="50000"/>
                  </a:schemeClr>
                </a:solidFill>
                <a:latin typeface="Arial Black" pitchFamily="34" charset="0"/>
              </a:rPr>
              <a:t>“</a:t>
            </a:r>
            <a:r>
              <a:rPr lang="en-US" sz="2800" dirty="0" err="1">
                <a:solidFill>
                  <a:schemeClr val="accent5">
                    <a:lumMod val="50000"/>
                  </a:schemeClr>
                </a:solidFill>
                <a:latin typeface="Arial Black" pitchFamily="34" charset="0"/>
              </a:rPr>
              <a:t>Incretin</a:t>
            </a:r>
            <a:r>
              <a:rPr lang="en-US" sz="2800" dirty="0">
                <a:solidFill>
                  <a:schemeClr val="accent5">
                    <a:lumMod val="50000"/>
                  </a:schemeClr>
                </a:solidFill>
                <a:latin typeface="Arial Black" pitchFamily="34" charset="0"/>
              </a:rPr>
              <a:t> Enhancers”</a:t>
            </a:r>
            <a:r>
              <a:rPr lang="en-US" sz="3600" dirty="0">
                <a:solidFill>
                  <a:schemeClr val="accent5">
                    <a:lumMod val="50000"/>
                  </a:schemeClr>
                </a:solidFill>
                <a:latin typeface="Arial Black" pitchFamily="34" charset="0"/>
              </a:rPr>
              <a:t> </a:t>
            </a:r>
            <a:r>
              <a:rPr lang="en-US" sz="2800" dirty="0">
                <a:latin typeface="+mj-lt"/>
              </a:rPr>
              <a:t>Januvia (</a:t>
            </a:r>
            <a:r>
              <a:rPr lang="en-US" sz="2800" dirty="0" err="1">
                <a:latin typeface="+mj-lt"/>
              </a:rPr>
              <a:t>sitagliptin</a:t>
            </a:r>
            <a:r>
              <a:rPr lang="en-US" sz="2800" dirty="0">
                <a:latin typeface="+mj-lt"/>
              </a:rPr>
              <a:t>) – </a:t>
            </a:r>
            <a:r>
              <a:rPr lang="en-US" sz="2800" dirty="0" err="1">
                <a:latin typeface="+mj-lt"/>
              </a:rPr>
              <a:t>Tradjenta</a:t>
            </a:r>
            <a:r>
              <a:rPr lang="en-US" sz="2800" dirty="0">
                <a:latin typeface="+mj-lt"/>
              </a:rPr>
              <a:t> (</a:t>
            </a:r>
            <a:r>
              <a:rPr lang="en-US" sz="2800" dirty="0" err="1">
                <a:latin typeface="+mj-lt"/>
              </a:rPr>
              <a:t>linagliptin</a:t>
            </a:r>
            <a:r>
              <a:rPr lang="en-US" sz="2800" dirty="0">
                <a:latin typeface="+mj-lt"/>
              </a:rPr>
              <a:t>) </a:t>
            </a:r>
            <a:br>
              <a:rPr lang="en-US" sz="2800" dirty="0">
                <a:latin typeface="+mj-lt"/>
              </a:rPr>
            </a:br>
            <a:r>
              <a:rPr lang="en-US" sz="2800" dirty="0" err="1">
                <a:latin typeface="+mj-lt"/>
              </a:rPr>
              <a:t>Onglyza</a:t>
            </a:r>
            <a:r>
              <a:rPr lang="en-US" sz="2800" dirty="0">
                <a:latin typeface="+mj-lt"/>
              </a:rPr>
              <a:t> (</a:t>
            </a:r>
            <a:r>
              <a:rPr lang="en-US" sz="2800" dirty="0" err="1">
                <a:latin typeface="+mj-lt"/>
              </a:rPr>
              <a:t>saxagliptin</a:t>
            </a:r>
            <a:r>
              <a:rPr lang="en-US" sz="2800" dirty="0" smtClean="0">
                <a:latin typeface="+mj-lt"/>
              </a:rPr>
              <a:t>) </a:t>
            </a:r>
            <a:r>
              <a:rPr lang="en-US" sz="2800" dirty="0">
                <a:latin typeface="+mj-lt"/>
              </a:rPr>
              <a:t> </a:t>
            </a:r>
            <a:r>
              <a:rPr lang="en-US" sz="2800" dirty="0" smtClean="0">
                <a:latin typeface="+mj-lt"/>
              </a:rPr>
              <a:t>- </a:t>
            </a:r>
            <a:r>
              <a:rPr lang="en-US" sz="2800" dirty="0" err="1" smtClean="0">
                <a:latin typeface="+mj-lt"/>
              </a:rPr>
              <a:t>Nesina</a:t>
            </a:r>
            <a:r>
              <a:rPr lang="en-US" sz="2800" dirty="0" smtClean="0">
                <a:latin typeface="+mj-lt"/>
              </a:rPr>
              <a:t> (</a:t>
            </a:r>
            <a:r>
              <a:rPr lang="en-US" sz="2800" dirty="0" err="1" smtClean="0">
                <a:latin typeface="+mj-lt"/>
              </a:rPr>
              <a:t>alogliptin</a:t>
            </a:r>
            <a:r>
              <a:rPr lang="en-US" sz="2800" dirty="0" smtClean="0">
                <a:latin typeface="+mj-lt"/>
              </a:rPr>
              <a:t>)</a:t>
            </a:r>
            <a:endParaRPr lang="en-US" sz="2000" dirty="0">
              <a:solidFill>
                <a:srgbClr val="FF0000"/>
              </a:solidFill>
              <a:latin typeface="+mj-lt"/>
            </a:endParaRPr>
          </a:p>
        </p:txBody>
      </p:sp>
    </p:spTree>
    <p:custDataLst>
      <p:tags r:id="rId1"/>
    </p:custDataLst>
    <p:extLst>
      <p:ext uri="{BB962C8B-B14F-4D97-AF65-F5344CB8AC3E}">
        <p14:creationId xmlns:p14="http://schemas.microsoft.com/office/powerpoint/2010/main" val="3478027671"/>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For all the Previous GLP-1 Agonists</a:t>
            </a:r>
            <a:endParaRPr lang="en-US" dirty="0"/>
          </a:p>
        </p:txBody>
      </p:sp>
      <p:sp>
        <p:nvSpPr>
          <p:cNvPr id="4" name="Content Placeholder 3"/>
          <p:cNvSpPr>
            <a:spLocks noGrp="1"/>
          </p:cNvSpPr>
          <p:nvPr>
            <p:ph idx="1"/>
          </p:nvPr>
        </p:nvSpPr>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May also be associated w/ increased risk of pancreatic cancer?  Studies ongoing.</a:t>
            </a:r>
          </a:p>
        </p:txBody>
      </p:sp>
    </p:spTree>
    <p:extLst>
      <p:ext uri="{BB962C8B-B14F-4D97-AF65-F5344CB8AC3E}">
        <p14:creationId xmlns:p14="http://schemas.microsoft.com/office/powerpoint/2010/main" val="167656277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mtClean="0"/>
              <a:t>What questions?</a:t>
            </a:r>
          </a:p>
        </p:txBody>
      </p:sp>
      <p:sp>
        <p:nvSpPr>
          <p:cNvPr id="3" name="Content Placeholder 2"/>
          <p:cNvSpPr>
            <a:spLocks noGrp="1"/>
          </p:cNvSpPr>
          <p:nvPr>
            <p:ph idx="1"/>
          </p:nvPr>
        </p:nvSpPr>
        <p:spPr/>
        <p:txBody>
          <a:bodyPr/>
          <a:lstStyle/>
          <a:p>
            <a:pPr>
              <a:defRPr/>
            </a:pPr>
            <a:r>
              <a:rPr lang="en-US" dirty="0" smtClean="0"/>
              <a:t>69 year old male, BMI 25, on Metformin 1000mg BID and </a:t>
            </a:r>
            <a:r>
              <a:rPr lang="en-US" dirty="0" err="1" smtClean="0"/>
              <a:t>Exenatide</a:t>
            </a:r>
            <a:r>
              <a:rPr lang="en-US" dirty="0" smtClean="0"/>
              <a:t> 5mcg before breakfast and dinner.  AM glucose 120s, A1c 8.1%.  </a:t>
            </a:r>
            <a:r>
              <a:rPr lang="en-US" dirty="0" err="1" smtClean="0"/>
              <a:t>Creat</a:t>
            </a:r>
            <a:r>
              <a:rPr lang="en-US" dirty="0" smtClean="0"/>
              <a:t> 1.4</a:t>
            </a:r>
          </a:p>
          <a:p>
            <a:pPr>
              <a:defRPr/>
            </a:pP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latin typeface="Arial" charset="0"/>
              </a:rPr>
              <a:t>© Copyright 1999-2012, Diabetes Educational Services, All Rights Reserved.</a:t>
            </a:r>
          </a:p>
        </p:txBody>
      </p:sp>
    </p:spTree>
    <p:custDataLst>
      <p:tags r:id="rId1"/>
    </p:custDataLst>
    <p:extLst>
      <p:ext uri="{BB962C8B-B14F-4D97-AF65-F5344CB8AC3E}">
        <p14:creationId xmlns:p14="http://schemas.microsoft.com/office/powerpoint/2010/main" val="419548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extLst>
      <p:ext uri="{BB962C8B-B14F-4D97-AF65-F5344CB8AC3E}">
        <p14:creationId xmlns:p14="http://schemas.microsoft.com/office/powerpoint/2010/main" val="1964093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455613" y="273050"/>
            <a:ext cx="8226425" cy="1327150"/>
          </a:xfrm>
        </p:spPr>
        <p:txBody>
          <a:bodyPr>
            <a:normAutofit fontScale="90000"/>
          </a:bodyPr>
          <a:lstStyle/>
          <a:p>
            <a:pPr eaLnBrk="1" hangingPunct="1">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
        <p:nvSpPr>
          <p:cNvPr id="1582083" name="Rectangle 3"/>
          <p:cNvSpPr>
            <a:spLocks noGrp="1" noChangeArrowheads="1"/>
          </p:cNvSpPr>
          <p:nvPr>
            <p:ph type="body" sz="half" idx="1"/>
          </p:nvPr>
        </p:nvSpPr>
        <p:spPr>
          <a:xfrm>
            <a:off x="457200" y="1600200"/>
            <a:ext cx="6629400" cy="5257800"/>
          </a:xfrm>
        </p:spPr>
        <p:txBody>
          <a:bodyPr/>
          <a:lstStyle/>
          <a:p>
            <a:pPr eaLnBrk="1" hangingPunct="1">
              <a:defRPr/>
            </a:pPr>
            <a:r>
              <a:rPr lang="en-US" sz="2400" dirty="0" smtClean="0"/>
              <a:t>Action</a:t>
            </a:r>
            <a:r>
              <a:rPr lang="en-US" dirty="0" smtClean="0">
                <a:solidFill>
                  <a:srgbClr val="33CC33"/>
                </a:solidFill>
              </a:rPr>
              <a:t>: </a:t>
            </a:r>
            <a:r>
              <a:rPr lang="en-US" sz="4000" b="1" dirty="0" smtClean="0">
                <a:solidFill>
                  <a:schemeClr val="accent5">
                    <a:lumMod val="50000"/>
                  </a:schemeClr>
                </a:solidFill>
              </a:rPr>
              <a:t>Sensitizers</a:t>
            </a:r>
          </a:p>
          <a:p>
            <a:pPr eaLnBrk="1" hangingPunct="1">
              <a:defRPr/>
            </a:pPr>
            <a:endParaRPr lang="en-US" sz="2400" dirty="0" smtClean="0"/>
          </a:p>
          <a:p>
            <a:pPr eaLnBrk="1" hangingPunct="1">
              <a:defRPr/>
            </a:pPr>
            <a:r>
              <a:rPr lang="en-US" sz="2800" dirty="0" smtClean="0"/>
              <a:t>Who?</a:t>
            </a:r>
          </a:p>
          <a:p>
            <a:pPr lvl="1" eaLnBrk="1" hangingPunct="1">
              <a:defRPr/>
            </a:pPr>
            <a:r>
              <a:rPr lang="en-US" sz="2800" dirty="0" smtClean="0">
                <a:solidFill>
                  <a:schemeClr val="accent5">
                    <a:lumMod val="50000"/>
                  </a:schemeClr>
                </a:solidFill>
              </a:rPr>
              <a:t>Insulin resistant patient</a:t>
            </a:r>
          </a:p>
          <a:p>
            <a:pPr lvl="1" eaLnBrk="1" hangingPunct="1">
              <a:defRPr/>
            </a:pPr>
            <a:r>
              <a:rPr lang="en-US" sz="2800" dirty="0" err="1" smtClean="0">
                <a:solidFill>
                  <a:schemeClr val="accent5">
                    <a:lumMod val="50000"/>
                  </a:schemeClr>
                </a:solidFill>
              </a:rPr>
              <a:t>Dysmetabolic</a:t>
            </a:r>
            <a:r>
              <a:rPr lang="en-US" sz="2800" dirty="0" smtClean="0">
                <a:solidFill>
                  <a:schemeClr val="accent5">
                    <a:lumMod val="50000"/>
                  </a:schemeClr>
                </a:solidFill>
              </a:rPr>
              <a:t> syndrome</a:t>
            </a:r>
          </a:p>
          <a:p>
            <a:pPr lvl="1" eaLnBrk="1" hangingPunct="1">
              <a:buFont typeface="Wingdings" pitchFamily="2" charset="2"/>
              <a:buNone/>
              <a:defRPr/>
            </a:pPr>
            <a:endParaRPr lang="en-US" sz="3200" dirty="0" smtClean="0">
              <a:solidFill>
                <a:schemeClr val="accent5">
                  <a:lumMod val="50000"/>
                </a:schemeClr>
              </a:solidFill>
            </a:endParaRPr>
          </a:p>
          <a:p>
            <a:pPr eaLnBrk="1" hangingPunct="1">
              <a:buFont typeface="Wingdings" pitchFamily="2" charset="2"/>
              <a:buNone/>
              <a:defRPr/>
            </a:pPr>
            <a:r>
              <a:rPr lang="en-US" sz="2800" dirty="0" smtClean="0"/>
              <a:t> </a:t>
            </a:r>
            <a:endParaRPr lang="en-US" sz="2000" dirty="0" smtClean="0">
              <a:solidFill>
                <a:srgbClr val="33CC33"/>
              </a:solidFill>
            </a:endParaRPr>
          </a:p>
        </p:txBody>
      </p:sp>
      <p:pic>
        <p:nvPicPr>
          <p:cNvPr id="61444" name="Picture 4" descr="MCj03675360000[1]"/>
          <p:cNvPicPr>
            <a:picLocks noGrp="1" noChangeAspect="1" noChangeArrowheads="1"/>
          </p:cNvPicPr>
          <p:nvPr>
            <p:ph sz="quarter" idx="3"/>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638800" y="1676400"/>
            <a:ext cx="3003550" cy="2235200"/>
          </a:xfrm>
          <a:noFill/>
          <a:extLst>
            <a:ext uri="{909E8E84-426E-40DD-AFC4-6F175D3DCCD1}">
              <a14:hiddenFill xmlns:a14="http://schemas.microsoft.com/office/drawing/2010/main">
                <a:solidFill>
                  <a:srgbClr val="FFFFFF"/>
                </a:solidFill>
              </a14:hiddenFill>
            </a:ext>
          </a:extLst>
        </p:spPr>
      </p:pic>
      <p:sp>
        <p:nvSpPr>
          <p:cNvPr id="614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257782681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685800" y="228600"/>
            <a:ext cx="7772400" cy="533400"/>
          </a:xfrm>
        </p:spPr>
        <p:txBody>
          <a:bodyPr>
            <a:normAutofit fontScale="90000"/>
          </a:bodyPr>
          <a:lstStyle/>
          <a:p>
            <a:pPr eaLnBrk="1" hangingPunct="1">
              <a:defRPr/>
            </a:pPr>
            <a:r>
              <a:rPr lang="en-US" dirty="0" smtClean="0"/>
              <a:t>Thiazolidinediones – TZD’s</a:t>
            </a:r>
          </a:p>
        </p:txBody>
      </p:sp>
      <p:sp>
        <p:nvSpPr>
          <p:cNvPr id="1520643" name="Rectangle 3"/>
          <p:cNvSpPr>
            <a:spLocks noGrp="1" noChangeArrowheads="1"/>
          </p:cNvSpPr>
          <p:nvPr>
            <p:ph type="body" idx="1"/>
          </p:nvPr>
        </p:nvSpPr>
        <p:spPr>
          <a:xfrm>
            <a:off x="381000" y="1066800"/>
            <a:ext cx="7620000" cy="5791200"/>
          </a:xfrm>
        </p:spPr>
        <p:txBody>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$30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62468" name="Line 4"/>
          <p:cNvSpPr>
            <a:spLocks noChangeShapeType="1"/>
          </p:cNvSpPr>
          <p:nvPr/>
        </p:nvSpPr>
        <p:spPr bwMode="auto">
          <a:xfrm>
            <a:off x="685800" y="7620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69"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latin typeface="Times New Roman" pitchFamily="18" charset="0"/>
              </a:rPr>
              <a:t>© Copyright </a:t>
            </a:r>
            <a:r>
              <a:rPr lang="en-US" sz="1000" dirty="0" smtClean="0">
                <a:latin typeface="Times New Roman" pitchFamily="18" charset="0"/>
              </a:rPr>
              <a:t>1999-2013, </a:t>
            </a:r>
            <a:r>
              <a:rPr lang="en-US" sz="1000" dirty="0">
                <a:latin typeface="Times New Roman" pitchFamily="18" charset="0"/>
              </a:rPr>
              <a:t>Diabetes Educational Services, All Rights Reserved.</a:t>
            </a:r>
          </a:p>
        </p:txBody>
      </p:sp>
    </p:spTree>
    <p:custDataLst>
      <p:tags r:id="rId1"/>
    </p:custDataLst>
    <p:extLst>
      <p:ext uri="{BB962C8B-B14F-4D97-AF65-F5344CB8AC3E}">
        <p14:creationId xmlns:p14="http://schemas.microsoft.com/office/powerpoint/2010/main" val="100168999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381000" y="228600"/>
            <a:ext cx="8458200" cy="914400"/>
          </a:xfrm>
        </p:spPr>
        <p:txBody>
          <a:bodyPr>
            <a:normAutofit/>
          </a:bodyPr>
          <a:lstStyle/>
          <a:p>
            <a:pPr eaLnBrk="1" hangingPunct="1">
              <a:defRPr/>
            </a:pPr>
            <a:r>
              <a:rPr lang="en-US" dirty="0" smtClean="0"/>
              <a:t>rosiglitazone (Avandia) </a:t>
            </a:r>
          </a:p>
        </p:txBody>
      </p:sp>
      <p:sp>
        <p:nvSpPr>
          <p:cNvPr id="1522691" name="Rectangle 3"/>
          <p:cNvSpPr>
            <a:spLocks noGrp="1" noChangeArrowheads="1"/>
          </p:cNvSpPr>
          <p:nvPr>
            <p:ph type="body" idx="1"/>
          </p:nvPr>
        </p:nvSpPr>
        <p:spPr>
          <a:xfrm>
            <a:off x="2514600" y="1447800"/>
            <a:ext cx="5410200" cy="5943600"/>
          </a:xfrm>
        </p:spPr>
        <p:txBody>
          <a:bodyPr/>
          <a:lstStyle/>
          <a:p>
            <a:pPr lvl="1" eaLnBrk="1" hangingPunct="1">
              <a:lnSpc>
                <a:spcPct val="90000"/>
              </a:lnSpc>
              <a:defRPr/>
            </a:pPr>
            <a:r>
              <a:rPr lang="en-US" sz="3600" dirty="0" smtClean="0"/>
              <a:t>Avandia FDA Restriction lifted.</a:t>
            </a:r>
          </a:p>
          <a:p>
            <a:pPr marL="292608" lvl="1" indent="0" eaLnBrk="1" hangingPunct="1">
              <a:lnSpc>
                <a:spcPct val="90000"/>
              </a:lnSpc>
              <a:buNone/>
              <a:defRPr/>
            </a:pPr>
            <a:endParaRPr lang="en-US" sz="3600" dirty="0" smtClean="0"/>
          </a:p>
          <a:p>
            <a:pPr marL="457200" lvl="1" indent="0" eaLnBrk="1" hangingPunct="1">
              <a:lnSpc>
                <a:spcPct val="90000"/>
              </a:lnSpc>
              <a:buFont typeface="Wingdings" pitchFamily="2" charset="2"/>
              <a:buNone/>
              <a:defRPr/>
            </a:pPr>
            <a:r>
              <a:rPr lang="en-US" sz="3600" dirty="0"/>
              <a:t> </a:t>
            </a:r>
            <a:r>
              <a:rPr lang="en-US" sz="3600" dirty="0" smtClean="0"/>
              <a:t>   </a:t>
            </a:r>
          </a:p>
          <a:p>
            <a:pPr lvl="2" eaLnBrk="1" hangingPunct="1">
              <a:lnSpc>
                <a:spcPct val="90000"/>
              </a:lnSpc>
              <a:defRPr/>
            </a:pPr>
            <a:r>
              <a:rPr lang="en-US" sz="3200" dirty="0" smtClean="0"/>
              <a:t> New studies show not associated w/   </a:t>
            </a:r>
            <a:r>
              <a:rPr lang="en-US" sz="2800" dirty="0" smtClean="0"/>
              <a:t>increased risk of Myocardial Infarction</a:t>
            </a:r>
          </a:p>
          <a:p>
            <a:pPr lvl="1" eaLnBrk="1" hangingPunct="1">
              <a:lnSpc>
                <a:spcPct val="90000"/>
              </a:lnSpc>
              <a:defRPr/>
            </a:pPr>
            <a:endParaRPr lang="en-US" sz="36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37" y="1432965"/>
            <a:ext cx="1775263" cy="2209800"/>
          </a:xfrm>
          <a:prstGeom prst="rect">
            <a:avLst/>
          </a:prstGeom>
        </p:spPr>
      </p:pic>
    </p:spTree>
    <p:custDataLst>
      <p:tags r:id="rId1"/>
    </p:custDataLst>
    <p:extLst>
      <p:ext uri="{BB962C8B-B14F-4D97-AF65-F5344CB8AC3E}">
        <p14:creationId xmlns:p14="http://schemas.microsoft.com/office/powerpoint/2010/main" val="3711455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2691">
                                            <p:txEl>
                                              <p:pRg st="2" end="2"/>
                                            </p:txEl>
                                          </p:spTgt>
                                        </p:tgtEl>
                                        <p:attrNameLst>
                                          <p:attrName>style.visibility</p:attrName>
                                        </p:attrNameLst>
                                      </p:cBhvr>
                                      <p:to>
                                        <p:strVal val="visible"/>
                                      </p:to>
                                    </p:set>
                                    <p:animEffect transition="in" filter="wipe(up)">
                                      <p:cBhvr>
                                        <p:cTn id="12" dur="500"/>
                                        <p:tgtEl>
                                          <p:spTgt spid="1522691">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2691">
                                            <p:txEl>
                                              <p:pRg st="3" end="3"/>
                                            </p:txEl>
                                          </p:spTgt>
                                        </p:tgtEl>
                                        <p:attrNameLst>
                                          <p:attrName>style.visibility</p:attrName>
                                        </p:attrNameLst>
                                      </p:cBhvr>
                                      <p:to>
                                        <p:strVal val="visible"/>
                                      </p:to>
                                    </p:set>
                                    <p:animEffect transition="in" filter="wipe(up)">
                                      <p:cBhvr>
                                        <p:cTn id="15" dur="500"/>
                                        <p:tgtEl>
                                          <p:spTgt spid="1522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685800" y="152400"/>
            <a:ext cx="7848600" cy="914400"/>
          </a:xfrm>
        </p:spPr>
        <p:txBody>
          <a:bodyPr>
            <a:normAutofit fontScale="90000"/>
          </a:bodyPr>
          <a:lstStyle/>
          <a:p>
            <a:pPr eaLnBrk="1" hangingPunct="1">
              <a:defRPr/>
            </a:pPr>
            <a:r>
              <a:rPr lang="en-US" dirty="0" smtClean="0"/>
              <a:t>Pioglitazone (Actos) Warning</a:t>
            </a:r>
          </a:p>
        </p:txBody>
      </p:sp>
      <p:sp>
        <p:nvSpPr>
          <p:cNvPr id="1522691" name="Rectangle 3"/>
          <p:cNvSpPr>
            <a:spLocks noGrp="1" noChangeArrowheads="1"/>
          </p:cNvSpPr>
          <p:nvPr>
            <p:ph type="body" idx="1"/>
          </p:nvPr>
        </p:nvSpPr>
        <p:spPr>
          <a:xfrm>
            <a:off x="2325688" y="1295400"/>
            <a:ext cx="5599112" cy="6019800"/>
          </a:xfrm>
        </p:spPr>
        <p:txBody>
          <a:bodyPr/>
          <a:lstStyle/>
          <a:p>
            <a:pPr eaLnBrk="1" hangingPunct="1">
              <a:lnSpc>
                <a:spcPct val="90000"/>
              </a:lnSpc>
              <a:buFont typeface="Wingdings" pitchFamily="2" charset="2"/>
              <a:buNone/>
              <a:defRPr/>
            </a:pPr>
            <a:r>
              <a:rPr lang="en-US" sz="3300" dirty="0" smtClean="0">
                <a:solidFill>
                  <a:schemeClr val="accent4">
                    <a:lumMod val="75000"/>
                  </a:schemeClr>
                </a:solidFill>
              </a:rPr>
              <a:t> Bladder Cancer Risk</a:t>
            </a:r>
          </a:p>
          <a:p>
            <a:pPr lvl="1" indent="-342900" eaLnBrk="1" hangingPunct="1">
              <a:lnSpc>
                <a:spcPct val="90000"/>
              </a:lnSpc>
              <a:defRPr/>
            </a:pPr>
            <a:r>
              <a:rPr lang="en-US" sz="2500" dirty="0">
                <a:solidFill>
                  <a:schemeClr val="tx2">
                    <a:lumMod val="50000"/>
                  </a:schemeClr>
                </a:solidFill>
                <a:effectLst/>
              </a:rPr>
              <a:t>R</a:t>
            </a:r>
            <a:r>
              <a:rPr lang="en-US" sz="2500" dirty="0" smtClean="0">
                <a:solidFill>
                  <a:schemeClr val="tx2">
                    <a:lumMod val="50000"/>
                  </a:schemeClr>
                </a:solidFill>
                <a:effectLst/>
              </a:rPr>
              <a:t>isk increased </a:t>
            </a:r>
            <a:r>
              <a:rPr lang="en-US" sz="2500" dirty="0">
                <a:solidFill>
                  <a:schemeClr val="tx2">
                    <a:lumMod val="50000"/>
                  </a:schemeClr>
                </a:solidFill>
                <a:effectLst/>
              </a:rPr>
              <a:t>with increasing dose and duration </a:t>
            </a:r>
            <a:endParaRPr lang="en-US" sz="2500"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France has pulled Actos, Germany restricted access</a:t>
            </a:r>
          </a:p>
          <a:p>
            <a:pPr lvl="1" indent="-342900" eaLnBrk="1" hangingPunct="1">
              <a:lnSpc>
                <a:spcPct val="90000"/>
              </a:lnSpc>
              <a:defRPr/>
            </a:pPr>
            <a:endParaRPr lang="en-US"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Patient Instructions</a:t>
            </a:r>
          </a:p>
          <a:p>
            <a:pPr lvl="2" indent="-342900" eaLnBrk="1" hangingPunct="1">
              <a:lnSpc>
                <a:spcPct val="90000"/>
              </a:lnSpc>
              <a:defRPr/>
            </a:pPr>
            <a:r>
              <a:rPr lang="en-US" sz="2400" dirty="0" smtClean="0">
                <a:solidFill>
                  <a:schemeClr val="tx2">
                    <a:lumMod val="50000"/>
                  </a:schemeClr>
                </a:solidFill>
                <a:effectLst/>
              </a:rPr>
              <a:t>Report symptoms </a:t>
            </a:r>
            <a:r>
              <a:rPr lang="en-US" sz="2400" dirty="0">
                <a:solidFill>
                  <a:schemeClr val="tx2">
                    <a:lumMod val="50000"/>
                  </a:schemeClr>
                </a:solidFill>
                <a:effectLst/>
              </a:rPr>
              <a:t>of bladder cancer: blood or red color in urine; urgent need to urinate or pain while urinating; pain in back or lower abdomen.</a:t>
            </a:r>
          </a:p>
          <a:p>
            <a:pPr lvl="2" indent="-342900" eaLnBrk="1" hangingPunct="1">
              <a:lnSpc>
                <a:spcPct val="90000"/>
              </a:lnSpc>
              <a:defRPr/>
            </a:pPr>
            <a:endParaRPr lang="en-US" sz="2100" dirty="0" smtClean="0">
              <a:solidFill>
                <a:srgbClr val="FFFFFF"/>
              </a:solidFill>
            </a:endParaRPr>
          </a:p>
        </p:txBody>
      </p:sp>
      <p:sp>
        <p:nvSpPr>
          <p:cNvPr id="64516" name="Line 4"/>
          <p:cNvSpPr>
            <a:spLocks noChangeShapeType="1"/>
          </p:cNvSpPr>
          <p:nvPr/>
        </p:nvSpPr>
        <p:spPr bwMode="auto">
          <a:xfrm>
            <a:off x="609600" y="1219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7" name="Text Box 6"/>
          <p:cNvSpPr txBox="1">
            <a:spLocks noChangeArrowheads="1"/>
          </p:cNvSpPr>
          <p:nvPr/>
        </p:nvSpPr>
        <p:spPr bwMode="auto">
          <a:xfrm>
            <a:off x="2325688"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latin typeface="Times New Roman" pitchFamily="18" charset="0"/>
              </a:rPr>
              <a:t>© Copyright </a:t>
            </a:r>
            <a:r>
              <a:rPr lang="en-US" sz="1000" dirty="0" smtClean="0">
                <a:latin typeface="Times New Roman" pitchFamily="18" charset="0"/>
              </a:rPr>
              <a:t>1999-2013, </a:t>
            </a:r>
            <a:r>
              <a:rPr lang="en-US" sz="1000" dirty="0">
                <a:latin typeface="Times New Roman" pitchFamily="18" charset="0"/>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447800"/>
            <a:ext cx="1739900" cy="2609850"/>
          </a:xfrm>
          <a:prstGeom prst="rect">
            <a:avLst/>
          </a:prstGeom>
        </p:spPr>
      </p:pic>
    </p:spTree>
    <p:custDataLst>
      <p:tags r:id="rId1"/>
    </p:custDataLst>
    <p:extLst>
      <p:ext uri="{BB962C8B-B14F-4D97-AF65-F5344CB8AC3E}">
        <p14:creationId xmlns:p14="http://schemas.microsoft.com/office/powerpoint/2010/main" val="3992505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up)">
                                      <p:cBhvr>
                                        <p:cTn id="10" dur="500"/>
                                        <p:tgtEl>
                                          <p:spTgt spid="1522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22691">
                                            <p:txEl>
                                              <p:pRg st="2" end="2"/>
                                            </p:txEl>
                                          </p:spTgt>
                                        </p:tgtEl>
                                        <p:attrNameLst>
                                          <p:attrName>style.visibility</p:attrName>
                                        </p:attrNameLst>
                                      </p:cBhvr>
                                      <p:to>
                                        <p:strVal val="visible"/>
                                      </p:to>
                                    </p:set>
                                    <p:animEffect transition="in" filter="wipe(up)">
                                      <p:cBhvr>
                                        <p:cTn id="13" dur="500"/>
                                        <p:tgtEl>
                                          <p:spTgt spid="152269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22691">
                                            <p:txEl>
                                              <p:pRg st="4" end="4"/>
                                            </p:txEl>
                                          </p:spTgt>
                                        </p:tgtEl>
                                        <p:attrNameLst>
                                          <p:attrName>style.visibility</p:attrName>
                                        </p:attrNameLst>
                                      </p:cBhvr>
                                      <p:to>
                                        <p:strVal val="visible"/>
                                      </p:to>
                                    </p:set>
                                    <p:animEffect transition="in" filter="wipe(up)">
                                      <p:cBhvr>
                                        <p:cTn id="16" dur="500"/>
                                        <p:tgtEl>
                                          <p:spTgt spid="1522691">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22691">
                                            <p:txEl>
                                              <p:pRg st="5" end="5"/>
                                            </p:txEl>
                                          </p:spTgt>
                                        </p:tgtEl>
                                        <p:attrNameLst>
                                          <p:attrName>style.visibility</p:attrName>
                                        </p:attrNameLst>
                                      </p:cBhvr>
                                      <p:to>
                                        <p:strVal val="visible"/>
                                      </p:to>
                                    </p:set>
                                    <p:animEffect transition="in" filter="wipe(up)">
                                      <p:cBhvr>
                                        <p:cTn id="19" dur="500"/>
                                        <p:tgtEl>
                                          <p:spTgt spid="1522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a:bodyPr>
          <a:lstStyle/>
          <a:p>
            <a:pPr>
              <a:defRPr/>
            </a:pPr>
            <a:r>
              <a:rPr lang="en-US" dirty="0" smtClean="0"/>
              <a:t>TZD – How does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1">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
        <p:nvSpPr>
          <p:cNvPr id="7" name="Rectangle 284"/>
          <p:cNvSpPr>
            <a:spLocks noChangeArrowheads="1"/>
          </p:cNvSpPr>
          <p:nvPr/>
        </p:nvSpPr>
        <p:spPr bwMode="auto">
          <a:xfrm>
            <a:off x="6318250" y="2754313"/>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a:t>
            </a:r>
            <a:endParaRPr lang="en-US" sz="1600" b="1">
              <a:latin typeface="Helvetica" pitchFamily="34" charset="0"/>
            </a:endParaRPr>
          </a:p>
        </p:txBody>
      </p:sp>
      <p:sp>
        <p:nvSpPr>
          <p:cNvPr id="655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541944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432435"/>
            <a:ext cx="7772400" cy="533400"/>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 </a:t>
            </a:r>
          </a:p>
        </p:txBody>
      </p:sp>
      <p:sp>
        <p:nvSpPr>
          <p:cNvPr id="1520643" name="Rectangle 3"/>
          <p:cNvSpPr>
            <a:spLocks noGrp="1" noChangeArrowheads="1"/>
          </p:cNvSpPr>
          <p:nvPr>
            <p:ph type="body" idx="1"/>
          </p:nvPr>
        </p:nvSpPr>
        <p:spPr>
          <a:xfrm>
            <a:off x="381000" y="1295400"/>
            <a:ext cx="7513638" cy="5562600"/>
          </a:xfrm>
        </p:spPr>
        <p:txBody>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a:t>
            </a:r>
            <a:r>
              <a:rPr lang="en-US" sz="2800" dirty="0" smtClean="0"/>
              <a:t>:</a:t>
            </a:r>
          </a:p>
          <a:p>
            <a:pPr lvl="1" eaLnBrk="1" hangingPunct="1">
              <a:lnSpc>
                <a:spcPct val="80000"/>
              </a:lnSpc>
              <a:defRPr/>
            </a:pPr>
            <a:r>
              <a:rPr lang="en-US" sz="3200" dirty="0" err="1" smtClean="0"/>
              <a:t>Canagliflozin</a:t>
            </a:r>
            <a:r>
              <a:rPr lang="en-US" sz="3200" dirty="0" smtClean="0"/>
              <a:t> (</a:t>
            </a:r>
            <a:r>
              <a:rPr lang="en-US" sz="3200" dirty="0" err="1" smtClean="0"/>
              <a:t>Invokana</a:t>
            </a:r>
            <a:r>
              <a:rPr lang="en-US" sz="3200" dirty="0" smtClean="0"/>
              <a:t>) </a:t>
            </a:r>
            <a:endParaRPr lang="en-US" sz="3200" dirty="0"/>
          </a:p>
          <a:p>
            <a:pPr lvl="1" eaLnBrk="1" hangingPunct="1">
              <a:lnSpc>
                <a:spcPct val="80000"/>
              </a:lnSpc>
              <a:defRPr/>
            </a:pPr>
            <a:r>
              <a:rPr lang="en-US" sz="2400" dirty="0" smtClean="0"/>
              <a:t>Dosing: 100 – 300 mg once daily ac first meal</a:t>
            </a:r>
          </a:p>
          <a:p>
            <a:pPr lvl="2" eaLnBrk="1" hangingPunct="1">
              <a:lnSpc>
                <a:spcPct val="80000"/>
              </a:lnSpc>
              <a:defRPr/>
            </a:pPr>
            <a:r>
              <a:rPr lang="en-US" sz="2400" dirty="0" smtClean="0"/>
              <a:t>If </a:t>
            </a:r>
            <a:r>
              <a:rPr lang="en-US" sz="2400" dirty="0" err="1" smtClean="0"/>
              <a:t>eGFR</a:t>
            </a:r>
            <a:r>
              <a:rPr lang="en-US" sz="2400" dirty="0" smtClean="0"/>
              <a:t> 45-60: do not exceed 100mg a day</a:t>
            </a:r>
          </a:p>
          <a:p>
            <a:pPr lvl="2" eaLnBrk="1" hangingPunct="1">
              <a:lnSpc>
                <a:spcPct val="80000"/>
              </a:lnSpc>
              <a:defRPr/>
            </a:pPr>
            <a:r>
              <a:rPr lang="en-US" sz="2400" dirty="0" smtClean="0"/>
              <a:t>If </a:t>
            </a:r>
            <a:r>
              <a:rPr lang="en-US" sz="2400" dirty="0" err="1" smtClean="0"/>
              <a:t>eGFR</a:t>
            </a:r>
            <a:r>
              <a:rPr lang="en-US" sz="2400" dirty="0" smtClean="0"/>
              <a:t> &lt;45, do not use</a:t>
            </a:r>
          </a:p>
          <a:p>
            <a:pPr marL="457200" lvl="1" indent="0" eaLnBrk="1" hangingPunct="1">
              <a:lnSpc>
                <a:spcPct val="80000"/>
              </a:lnSpc>
              <a:buFont typeface="Wingdings" panose="05000000000000000000" pitchFamily="2" charset="2"/>
              <a:buNone/>
              <a:defRPr/>
            </a:pPr>
            <a:endParaRPr lang="en-US"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~0.7-1.0</a:t>
            </a:r>
            <a:r>
              <a:rPr lang="en-US" sz="2400" dirty="0" smtClean="0">
                <a:solidFill>
                  <a:srgbClr val="FFFFFF"/>
                </a:solidFill>
              </a:rPr>
              <a:t>%</a:t>
            </a:r>
          </a:p>
        </p:txBody>
      </p:sp>
      <p:sp>
        <p:nvSpPr>
          <p:cNvPr id="61444" name="Line 4"/>
          <p:cNvSpPr>
            <a:spLocks noChangeShapeType="1"/>
          </p:cNvSpPr>
          <p:nvPr/>
        </p:nvSpPr>
        <p:spPr bwMode="auto">
          <a:xfrm>
            <a:off x="579438"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5"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000">
                <a:latin typeface="Times New Roman" panose="02020603050405020304" pitchFamily="18" charset="0"/>
              </a:rPr>
              <a:t>© Copyright 1999-2013, Diabetes Education Services, All Rights Reserved.</a:t>
            </a:r>
          </a:p>
        </p:txBody>
      </p:sp>
      <p:grpSp>
        <p:nvGrpSpPr>
          <p:cNvPr id="6" name="Group 134"/>
          <p:cNvGrpSpPr>
            <a:grpSpLocks/>
          </p:cNvGrpSpPr>
          <p:nvPr>
            <p:custDataLst>
              <p:tags r:id="rId2"/>
            </p:custDataLst>
          </p:nvPr>
        </p:nvGrpSpPr>
        <p:grpSpPr bwMode="auto">
          <a:xfrm>
            <a:off x="5488357" y="4421750"/>
            <a:ext cx="3381375" cy="20192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effectLst>
                    <a:outerShdw blurRad="38100" dist="38100" dir="2700000" algn="tl">
                      <a:srgbClr val="000000"/>
                    </a:outerShdw>
                  </a:effectLst>
                </a:rPr>
                <a:t>Decreases Glucose</a:t>
              </a:r>
            </a:p>
            <a:p>
              <a:pPr>
                <a:defRPr/>
              </a:pPr>
              <a:r>
                <a:rPr lang="en-US" sz="1400" b="1" dirty="0">
                  <a:effectLst>
                    <a:outerShdw blurRad="38100" dist="38100" dir="2700000" algn="tl">
                      <a:srgbClr val="000000"/>
                    </a:outerShdw>
                  </a:effectLst>
                </a:rPr>
                <a:t>Reabsorption</a:t>
              </a:r>
            </a:p>
          </p:txBody>
        </p:sp>
      </p:grpSp>
    </p:spTree>
    <p:custDataLst>
      <p:tags r:id="rId1"/>
    </p:custDataLst>
    <p:extLst>
      <p:ext uri="{BB962C8B-B14F-4D97-AF65-F5344CB8AC3E}">
        <p14:creationId xmlns:p14="http://schemas.microsoft.com/office/powerpoint/2010/main" val="599177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20643">
                                            <p:txEl>
                                              <p:pRg st="8" end="8"/>
                                            </p:txEl>
                                          </p:spTgt>
                                        </p:tgtEl>
                                        <p:attrNameLst>
                                          <p:attrName>style.visibility</p:attrName>
                                        </p:attrNameLst>
                                      </p:cBhvr>
                                      <p:to>
                                        <p:strVal val="visible"/>
                                      </p:to>
                                    </p:set>
                                    <p:animEffect transition="in" filter="wipe(up)">
                                      <p:cBhvr>
                                        <p:cTn id="29" dur="500"/>
                                        <p:tgtEl>
                                          <p:spTgt spid="1520643">
                                            <p:txEl>
                                              <p:pRg st="8" end="8"/>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20643">
                                            <p:txEl>
                                              <p:pRg st="9" end="9"/>
                                            </p:txEl>
                                          </p:spTgt>
                                        </p:tgtEl>
                                        <p:attrNameLst>
                                          <p:attrName>style.visibility</p:attrName>
                                        </p:attrNameLst>
                                      </p:cBhvr>
                                      <p:to>
                                        <p:strVal val="visible"/>
                                      </p:to>
                                    </p:set>
                                    <p:animEffect transition="in" filter="wipe(up)">
                                      <p:cBhvr>
                                        <p:cTn id="32" dur="500"/>
                                        <p:tgtEl>
                                          <p:spTgt spid="1520643">
                                            <p:txEl>
                                              <p:pRg st="9" end="9"/>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20643">
                                            <p:txEl>
                                              <p:pRg st="10" end="10"/>
                                            </p:txEl>
                                          </p:spTgt>
                                        </p:tgtEl>
                                        <p:attrNameLst>
                                          <p:attrName>style.visibility</p:attrName>
                                        </p:attrNameLst>
                                      </p:cBhvr>
                                      <p:to>
                                        <p:strVal val="visible"/>
                                      </p:to>
                                    </p:set>
                                    <p:animEffect transition="in" filter="wipe(up)">
                                      <p:cBhvr>
                                        <p:cTn id="35" dur="500"/>
                                        <p:tgtEl>
                                          <p:spTgt spid="1520643">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5" presetClass="emph" presetSubtype="0" repeatCount="2000" fill="hold" nodeType="clickEffect">
                                  <p:stCondLst>
                                    <p:cond delay="0"/>
                                  </p:stCondLst>
                                  <p:childTnLst>
                                    <p:anim calcmode="discrete" valueType="str">
                                      <p:cBhvr>
                                        <p:cTn id="39"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457200" y="213360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1322388"/>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Considerations</a:t>
            </a:r>
          </a:p>
        </p:txBody>
      </p:sp>
      <p:sp>
        <p:nvSpPr>
          <p:cNvPr id="62469" name="Line 4"/>
          <p:cNvSpPr>
            <a:spLocks noChangeShapeType="1"/>
          </p:cNvSpPr>
          <p:nvPr/>
        </p:nvSpPr>
        <p:spPr bwMode="auto">
          <a:xfrm>
            <a:off x="457200" y="1855788"/>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52400"/>
            <a:ext cx="1556832" cy="2235611"/>
          </a:xfrm>
          <a:prstGeom prst="rect">
            <a:avLst/>
          </a:prstGeom>
        </p:spPr>
      </p:pic>
    </p:spTree>
    <p:custDataLst>
      <p:tags r:id="rId1"/>
    </p:custDataLst>
    <p:extLst>
      <p:ext uri="{BB962C8B-B14F-4D97-AF65-F5344CB8AC3E}">
        <p14:creationId xmlns:p14="http://schemas.microsoft.com/office/powerpoint/2010/main" val="334937208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mtClean="0"/>
              <a:t>Diabetes Self-Management</a:t>
            </a:r>
          </a:p>
        </p:txBody>
      </p:sp>
      <p:sp>
        <p:nvSpPr>
          <p:cNvPr id="960515" name="Rectangle 3"/>
          <p:cNvSpPr>
            <a:spLocks noGrp="1" noChangeArrowheads="1"/>
          </p:cNvSpPr>
          <p:nvPr>
            <p:ph type="body"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nvGraphicFramePr>
        <p:xfrm>
          <a:off x="5307013" y="2251075"/>
          <a:ext cx="3179762" cy="4151313"/>
        </p:xfrm>
        <a:graphic>
          <a:graphicData uri="http://schemas.openxmlformats.org/presentationml/2006/ole">
            <mc:AlternateContent xmlns:mc="http://schemas.openxmlformats.org/markup-compatibility/2006">
              <mc:Choice xmlns:v="urn:schemas-microsoft-com:vml" Requires="v">
                <p:oleObj spid="_x0000_s42020" name="Clip" r:id="rId4" imgW="2646630" imgH="3453897" progId="MS_ClipArt_Gallery.5">
                  <p:embed/>
                </p:oleObj>
              </mc:Choice>
              <mc:Fallback>
                <p:oleObj name="Clip" r:id="rId4" imgW="2646630" imgH="345389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013" y="2251075"/>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41383970"/>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ctrTitle"/>
          </p:nvPr>
        </p:nvSpPr>
        <p:spPr>
          <a:xfrm>
            <a:off x="2895600" y="685800"/>
            <a:ext cx="6400800" cy="1600200"/>
          </a:xfrm>
        </p:spPr>
        <p:txBody>
          <a:bodyPr/>
          <a:lstStyle/>
          <a:p>
            <a:pPr algn="l" eaLnBrk="1" hangingPunct="1"/>
            <a:r>
              <a:rPr lang="en-US" sz="3200" b="1" dirty="0" smtClean="0">
                <a:solidFill>
                  <a:schemeClr val="bg1"/>
                </a:solidFill>
              </a:rPr>
              <a:t>Diabetes Bingo</a:t>
            </a:r>
            <a:br>
              <a:rPr lang="en-US" sz="3200" b="1" dirty="0" smtClean="0">
                <a:solidFill>
                  <a:schemeClr val="bg1"/>
                </a:solidFill>
              </a:rPr>
            </a:br>
            <a:r>
              <a:rPr lang="en-US" sz="3200" b="1" dirty="0" smtClean="0">
                <a:solidFill>
                  <a:schemeClr val="bg1"/>
                </a:solidFill>
              </a:rPr>
              <a:t>“</a:t>
            </a:r>
            <a:r>
              <a:rPr lang="en-US" sz="3200" b="1" dirty="0" err="1" smtClean="0">
                <a:solidFill>
                  <a:schemeClr val="bg1"/>
                </a:solidFill>
              </a:rPr>
              <a:t>DiaBingo</a:t>
            </a:r>
            <a:r>
              <a:rPr lang="en-US" sz="3200" b="1" dirty="0" smtClean="0">
                <a:solidFill>
                  <a:schemeClr val="bg1"/>
                </a:solidFill>
              </a:rPr>
              <a:t>”</a:t>
            </a:r>
            <a:br>
              <a:rPr lang="en-US" sz="3200" b="1" dirty="0" smtClean="0">
                <a:solidFill>
                  <a:schemeClr val="bg1"/>
                </a:solidFill>
              </a:rPr>
            </a:br>
            <a:r>
              <a:rPr lang="en-US" sz="3200" b="1" dirty="0" smtClean="0">
                <a:solidFill>
                  <a:schemeClr val="bg1"/>
                </a:solidFill>
              </a:rPr>
              <a:t>Shout out Right Answer</a:t>
            </a:r>
          </a:p>
        </p:txBody>
      </p:sp>
      <p:sp>
        <p:nvSpPr>
          <p:cNvPr id="1728515"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15053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30319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1026"/>
          <p:cNvSpPr>
            <a:spLocks noGrp="1" noChangeArrowheads="1"/>
          </p:cNvSpPr>
          <p:nvPr>
            <p:ph type="ctrTitle"/>
          </p:nvPr>
        </p:nvSpPr>
        <p:spPr>
          <a:xfrm>
            <a:off x="609600" y="0"/>
            <a:ext cx="8001000" cy="6858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304800" y="685800"/>
            <a:ext cx="8610600" cy="6278642"/>
          </a:xfrm>
          <a:prstGeom prst="rect">
            <a:avLst/>
          </a:prstGeom>
          <a:noFill/>
          <a:ln w="12700">
            <a:noFill/>
            <a:miter lim="800000"/>
            <a:headEnd/>
            <a:tailEnd/>
          </a:ln>
          <a:effectLst/>
        </p:spPr>
        <p:txBody>
          <a:bodyPr>
            <a:spAutoFit/>
          </a:bodyPr>
          <a:lstStyle/>
          <a:p>
            <a:pPr eaLnBrk="0" hangingPunct="0">
              <a:spcBef>
                <a:spcPct val="50000"/>
              </a:spcBef>
              <a:defRPr/>
            </a:pPr>
            <a:r>
              <a:rPr lang="en-US" sz="2400" b="1" dirty="0">
                <a:solidFill>
                  <a:schemeClr val="accent2">
                    <a:lumMod val="50000"/>
                  </a:schemeClr>
                </a:solidFill>
                <a:effectLst>
                  <a:outerShdw blurRad="38100" dist="38100" dir="2700000" algn="tl">
                    <a:srgbClr val="000000"/>
                  </a:outerShdw>
                </a:effectLst>
                <a:latin typeface="Arial" pitchFamily="34" charset="0"/>
              </a:rPr>
              <a:t>I</a:t>
            </a:r>
            <a:r>
              <a:rPr lang="en-US" sz="2400" dirty="0">
                <a:solidFill>
                  <a:schemeClr val="accent2">
                    <a:lumMod val="50000"/>
                  </a:schemeClr>
                </a:solidFill>
                <a:effectLst>
                  <a:outerShdw blurRad="38100" dist="38100" dir="2700000" algn="tl">
                    <a:srgbClr val="000000"/>
                  </a:outerShdw>
                </a:effectLst>
                <a:latin typeface="Arial" pitchFamily="34" charset="0"/>
              </a:rPr>
              <a:t> </a:t>
            </a:r>
            <a:r>
              <a:rPr lang="en-US" sz="2400" dirty="0">
                <a:solidFill>
                  <a:schemeClr val="accent2">
                    <a:lumMod val="50000"/>
                  </a:schemeClr>
                </a:solidFill>
                <a:latin typeface="Arial" pitchFamily="34" charset="0"/>
              </a:rPr>
              <a:t>Injected hormone that is an analog of amylin			</a:t>
            </a:r>
          </a:p>
          <a:p>
            <a:pPr eaLnBrk="0" hangingPunct="0">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Glargine</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Detemir</a:t>
            </a:r>
            <a:r>
              <a:rPr lang="en-US" sz="2400" dirty="0">
                <a:solidFill>
                  <a:schemeClr val="accent2">
                    <a:lumMod val="50000"/>
                  </a:schemeClr>
                </a:solidFill>
                <a:latin typeface="Arial" pitchFamily="34" charset="0"/>
              </a:rPr>
              <a:t>, NPH are types of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Breakdown of glycogen into glucose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Anabolic hormone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Elevated post-prandial glucose indicate need for pre-</a:t>
            </a:r>
            <a:r>
              <a:rPr lang="en-US" sz="2400" dirty="0" err="1">
                <a:solidFill>
                  <a:schemeClr val="accent2">
                    <a:lumMod val="50000"/>
                  </a:schemeClr>
                </a:solidFill>
                <a:latin typeface="Arial" pitchFamily="34" charset="0"/>
              </a:rPr>
              <a:t>mea</a:t>
            </a:r>
            <a:r>
              <a:rPr lang="en-US" sz="2400" b="1" dirty="0" err="1">
                <a:solidFill>
                  <a:schemeClr val="accent2">
                    <a:lumMod val="50000"/>
                  </a:schemeClr>
                </a:solidFill>
                <a:latin typeface="Arial" pitchFamily="34" charset="0"/>
              </a:rPr>
              <a:t>I</a:t>
            </a:r>
            <a:endParaRPr lang="en-US" sz="2400" b="1" dirty="0">
              <a:solidFill>
                <a:schemeClr val="accent2">
                  <a:lumMod val="50000"/>
                </a:schemeClr>
              </a:solidFill>
              <a:latin typeface="Arial" pitchFamily="34" charset="0"/>
            </a:endParaRP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400" b="1" dirty="0">
                <a:solidFill>
                  <a:schemeClr val="accent2">
                    <a:lumMod val="50000"/>
                  </a:schemeClr>
                </a:solidFill>
                <a:latin typeface="Arial" pitchFamily="34" charset="0"/>
              </a:rPr>
              <a:t>I </a:t>
            </a:r>
            <a:r>
              <a:rPr lang="da-DK" sz="2400" dirty="0">
                <a:solidFill>
                  <a:schemeClr val="accent2">
                    <a:lumMod val="50000"/>
                  </a:schemeClr>
                </a:solidFill>
                <a:latin typeface="Arial" pitchFamily="34" charset="0"/>
              </a:rPr>
              <a:t>Bolus insulins							 </a:t>
            </a:r>
          </a:p>
          <a:p>
            <a:pPr eaLnBrk="0" hangingPunct="0">
              <a:spcBef>
                <a:spcPct val="25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 hormone that increases blood glucose </a:t>
            </a:r>
            <a:r>
              <a:rPr lang="en-US" sz="2400" dirty="0">
                <a:solidFill>
                  <a:schemeClr val="bg1"/>
                </a:solidFill>
                <a:latin typeface="Arial" pitchFamily="34" charset="0"/>
              </a:rPr>
              <a:t>levels</a:t>
            </a:r>
          </a:p>
        </p:txBody>
      </p:sp>
    </p:spTree>
    <p:extLst>
      <p:ext uri="{BB962C8B-B14F-4D97-AF65-F5344CB8AC3E}">
        <p14:creationId xmlns:p14="http://schemas.microsoft.com/office/powerpoint/2010/main" val="3634125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1460" y="152400"/>
            <a:ext cx="7772400" cy="1143000"/>
          </a:xfrm>
        </p:spPr>
        <p:txBody>
          <a:bodyPr lIns="90477" tIns="44445" rIns="90477" bIns="44445" anchor="b">
            <a:normAutofit fontScale="90000"/>
          </a:bodyPr>
          <a:lstStyle/>
          <a:p>
            <a:pPr eaLnBrk="1" hangingPunct="1">
              <a:defRPr/>
            </a:pPr>
            <a:r>
              <a:rPr lang="en-US" sz="3600" b="1" dirty="0" smtClean="0">
                <a:solidFill>
                  <a:schemeClr val="tx2">
                    <a:lumMod val="40000"/>
                    <a:lumOff val="60000"/>
                  </a:schemeClr>
                </a:solidFill>
                <a:latin typeface="Tahoma" pitchFamily="34" charset="0"/>
              </a:rPr>
              <a:t>Diabetes in the 21st Century: </a:t>
            </a:r>
            <a:br>
              <a:rPr lang="en-US" sz="3600" b="1" dirty="0" smtClean="0">
                <a:solidFill>
                  <a:schemeClr val="tx2">
                    <a:lumMod val="40000"/>
                    <a:lumOff val="60000"/>
                  </a:schemeClr>
                </a:solidFill>
                <a:latin typeface="Tahoma" pitchFamily="34" charset="0"/>
              </a:rPr>
            </a:br>
            <a:r>
              <a:rPr lang="en-US" sz="3100" b="1" dirty="0" smtClean="0">
                <a:solidFill>
                  <a:schemeClr val="tx2">
                    <a:lumMod val="40000"/>
                    <a:lumOff val="60000"/>
                  </a:schemeClr>
                </a:solidFill>
                <a:latin typeface="Tahoma" pitchFamily="34" charset="0"/>
              </a:rPr>
              <a:t>A Clinical and Educational Update</a:t>
            </a:r>
            <a:endParaRPr lang="en-US" sz="4400" dirty="0" smtClean="0">
              <a:solidFill>
                <a:schemeClr val="tx2">
                  <a:lumMod val="40000"/>
                  <a:lumOff val="60000"/>
                </a:schemeClr>
              </a:solidFill>
            </a:endParaRPr>
          </a:p>
        </p:txBody>
      </p:sp>
      <p:sp>
        <p:nvSpPr>
          <p:cNvPr id="870403" name="Rectangle 3"/>
          <p:cNvSpPr>
            <a:spLocks noGrp="1" noChangeArrowheads="1"/>
          </p:cNvSpPr>
          <p:nvPr>
            <p:ph type="body" idx="1"/>
          </p:nvPr>
        </p:nvSpPr>
        <p:spPr>
          <a:xfrm>
            <a:off x="228600" y="1600200"/>
            <a:ext cx="7696200" cy="4953000"/>
          </a:xfrm>
        </p:spPr>
        <p:txBody>
          <a:bodyPr lIns="90477" tIns="44445" rIns="90477" bIns="44445">
            <a:normAutofit fontScale="62500" lnSpcReduction="20000"/>
          </a:bodyPr>
          <a:lstStyle/>
          <a:p>
            <a:pPr marL="0" indent="0">
              <a:buNone/>
            </a:pPr>
            <a:r>
              <a:rPr lang="en-US" sz="3200" dirty="0"/>
              <a:t>By the end of this program, the participant will be able to: </a:t>
            </a:r>
            <a:endParaRPr lang="en-US" sz="3200" dirty="0" smtClean="0"/>
          </a:p>
          <a:p>
            <a:pPr marL="0" indent="0">
              <a:buNone/>
            </a:pPr>
            <a:endParaRPr lang="en-US" sz="3200" dirty="0"/>
          </a:p>
          <a:p>
            <a:pPr>
              <a:spcAft>
                <a:spcPts val="600"/>
              </a:spcAft>
            </a:pPr>
            <a:r>
              <a:rPr lang="en-US" sz="3200" dirty="0" smtClean="0"/>
              <a:t>Describe </a:t>
            </a:r>
            <a:r>
              <a:rPr lang="en-US" sz="3200" dirty="0"/>
              <a:t>the difference between type1and type 2 diabetes.</a:t>
            </a:r>
          </a:p>
          <a:p>
            <a:pPr>
              <a:spcAft>
                <a:spcPts val="600"/>
              </a:spcAft>
            </a:pPr>
            <a:r>
              <a:rPr lang="en-US" sz="3200" dirty="0" smtClean="0"/>
              <a:t>State </a:t>
            </a:r>
            <a:r>
              <a:rPr lang="en-US" sz="3200" dirty="0"/>
              <a:t>the importance of inpatient glucose management.</a:t>
            </a:r>
          </a:p>
          <a:p>
            <a:pPr>
              <a:spcAft>
                <a:spcPts val="600"/>
              </a:spcAft>
            </a:pPr>
            <a:r>
              <a:rPr lang="en-US" sz="3200" dirty="0" smtClean="0"/>
              <a:t>Describe </a:t>
            </a:r>
            <a:r>
              <a:rPr lang="en-US" sz="3200" dirty="0"/>
              <a:t>the different types of insulin and dosing guidelines.</a:t>
            </a:r>
          </a:p>
          <a:p>
            <a:pPr>
              <a:spcAft>
                <a:spcPts val="600"/>
              </a:spcAft>
            </a:pPr>
            <a:r>
              <a:rPr lang="en-US" sz="3200" dirty="0" smtClean="0"/>
              <a:t>Identify </a:t>
            </a:r>
            <a:r>
              <a:rPr lang="en-US" sz="3200" dirty="0"/>
              <a:t>strategies to improve glucose levels after evaluating patterns.</a:t>
            </a:r>
          </a:p>
          <a:p>
            <a:pPr>
              <a:spcAft>
                <a:spcPts val="600"/>
              </a:spcAft>
            </a:pPr>
            <a:r>
              <a:rPr lang="en-US" sz="3200" dirty="0" smtClean="0"/>
              <a:t>List </a:t>
            </a:r>
            <a:r>
              <a:rPr lang="en-US" sz="3200" dirty="0"/>
              <a:t>inpatient and outpatient diabetes management guidelines.</a:t>
            </a:r>
          </a:p>
          <a:p>
            <a:pPr>
              <a:spcAft>
                <a:spcPts val="600"/>
              </a:spcAft>
            </a:pPr>
            <a:r>
              <a:rPr lang="en-US" sz="3200" dirty="0" smtClean="0"/>
              <a:t>Summarize </a:t>
            </a:r>
            <a:r>
              <a:rPr lang="en-US" sz="3200" dirty="0"/>
              <a:t>the main actions and considerations for oral medications.</a:t>
            </a:r>
          </a:p>
          <a:p>
            <a:pPr>
              <a:spcAft>
                <a:spcPts val="600"/>
              </a:spcAft>
            </a:pPr>
            <a:r>
              <a:rPr lang="en-US" sz="3200" dirty="0" smtClean="0"/>
              <a:t>Highlight </a:t>
            </a:r>
            <a:r>
              <a:rPr lang="en-US" sz="3200" dirty="0"/>
              <a:t>key teaching points of medical nutrition therapy.</a:t>
            </a:r>
          </a:p>
          <a:p>
            <a:pPr>
              <a:spcAft>
                <a:spcPts val="600"/>
              </a:spcAft>
            </a:pPr>
            <a:r>
              <a:rPr lang="en-US" sz="3200" dirty="0" smtClean="0"/>
              <a:t>State </a:t>
            </a:r>
            <a:r>
              <a:rPr lang="en-US" sz="3200" dirty="0"/>
              <a:t>strategies to prepare patients for discharge</a:t>
            </a:r>
            <a:r>
              <a:rPr lang="en-US" sz="3200" dirty="0" smtClean="0"/>
              <a:t>.</a:t>
            </a:r>
            <a:endParaRPr lang="en-US" sz="3200" dirty="0"/>
          </a:p>
        </p:txBody>
      </p:sp>
    </p:spTree>
    <p:extLst>
      <p:ext uri="{BB962C8B-B14F-4D97-AF65-F5344CB8AC3E}">
        <p14:creationId xmlns:p14="http://schemas.microsoft.com/office/powerpoint/2010/main" val="3045135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xfrm>
            <a:off x="169863" y="152400"/>
            <a:ext cx="8737600" cy="762000"/>
          </a:xfrm>
        </p:spPr>
        <p:txBody>
          <a:bodyPr>
            <a:normAutofit fontScale="90000"/>
          </a:bodyPr>
          <a:lstStyle/>
          <a:p>
            <a:pPr eaLnBrk="1" hangingPunct="1"/>
            <a:r>
              <a:rPr lang="en-US" sz="2800" smtClean="0"/>
              <a:t>GLP-1 Effects in Humans</a:t>
            </a:r>
            <a:br>
              <a:rPr lang="en-US" sz="2800" smtClean="0"/>
            </a:br>
            <a:r>
              <a:rPr lang="en-US" sz="2800" smtClean="0"/>
              <a:t>Understanding the Natural Role of Incretins</a:t>
            </a:r>
          </a:p>
        </p:txBody>
      </p:sp>
      <p:sp>
        <p:nvSpPr>
          <p:cNvPr id="38916"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Alpha cells:</a:t>
            </a:r>
          </a:p>
          <a:p>
            <a:pPr algn="ctr">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FF0000">
                  <a:gamma/>
                  <a:shade val="46275"/>
                  <a:invGamma/>
                </a:srgbClr>
              </a:gs>
              <a:gs pos="50000">
                <a:srgbClr val="FF0000"/>
              </a:gs>
              <a:gs pos="100000">
                <a:srgbClr val="FF00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a:cs typeface="Arial" pitchFamily="34" charset="0"/>
              </a:rPr>
              <a:t>GLP-1 degraded by </a:t>
            </a:r>
          </a:p>
          <a:p>
            <a:pPr algn="ctr"/>
            <a:r>
              <a:rPr lang="en-US" altLang="en-US" sz="2000" b="1">
                <a:cs typeface="Arial" pitchFamily="34" charset="0"/>
              </a:rPr>
              <a:t>DPP-4 w/in minutes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0056" y="457200"/>
            <a:ext cx="7391400" cy="1371600"/>
          </a:xfrm>
        </p:spPr>
        <p:txBody>
          <a:bodyPr>
            <a:normAutofit fontScale="90000"/>
          </a:bodyPr>
          <a:lstStyle/>
          <a:p>
            <a:r>
              <a:rPr lang="en-US" sz="4400" dirty="0" smtClean="0">
                <a:solidFill>
                  <a:srgbClr val="FFD03B"/>
                </a:solidFill>
              </a:rPr>
              <a:t>Medical Nutrition Therapy – ADA 2014 Updates</a:t>
            </a:r>
          </a:p>
        </p:txBody>
      </p:sp>
      <p:pic>
        <p:nvPicPr>
          <p:cNvPr id="166916" name="Picture 8" descr="C:\Users\Beverly\AppData\Local\Microsoft\Windows\Temporary Internet Files\Content.IE5\Z2J1B3R6\MP9004075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32610"/>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0056" y="5486400"/>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extLst>
      <p:ext uri="{BB962C8B-B14F-4D97-AF65-F5344CB8AC3E}">
        <p14:creationId xmlns:p14="http://schemas.microsoft.com/office/powerpoint/2010/main" val="33782242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4" name="Rectangle 4"/>
          <p:cNvSpPr>
            <a:spLocks noGrp="1" noChangeArrowheads="1"/>
          </p:cNvSpPr>
          <p:nvPr>
            <p:ph type="title"/>
          </p:nvPr>
        </p:nvSpPr>
        <p:spPr>
          <a:xfrm>
            <a:off x="609600" y="228600"/>
            <a:ext cx="8305800" cy="1143000"/>
          </a:xfrm>
          <a:noFill/>
        </p:spPr>
        <p:txBody>
          <a:bodyPr lIns="90477" tIns="44445" rIns="90477" bIns="44445" anchor="b">
            <a:normAutofit fontScale="90000"/>
          </a:bodyPr>
          <a:lstStyle/>
          <a:p>
            <a:pPr eaLnBrk="1" hangingPunct="1"/>
            <a:r>
              <a:rPr lang="en-US" dirty="0" smtClean="0"/>
              <a:t>Medical Nutrition Therapy</a:t>
            </a:r>
            <a:br>
              <a:rPr lang="en-US" dirty="0" smtClean="0"/>
            </a:br>
            <a:r>
              <a:rPr lang="en-US" dirty="0" smtClean="0"/>
              <a:t>2014 - ADA </a:t>
            </a:r>
          </a:p>
        </p:txBody>
      </p:sp>
      <p:sp>
        <p:nvSpPr>
          <p:cNvPr id="1847301" name="Rectangle 5"/>
          <p:cNvSpPr>
            <a:spLocks noGrp="1" noChangeArrowheads="1"/>
          </p:cNvSpPr>
          <p:nvPr>
            <p:ph type="body" idx="1"/>
          </p:nvPr>
        </p:nvSpPr>
        <p:spPr>
          <a:xfrm>
            <a:off x="457200" y="1676400"/>
            <a:ext cx="5562600" cy="4876800"/>
          </a:xfrm>
        </p:spPr>
        <p:txBody>
          <a:bodyPr lIns="90477" tIns="44445" rIns="90477" bIns="44445"/>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335" y="1219200"/>
            <a:ext cx="2514601" cy="314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130134"/>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Approach Depends on Patient</a:t>
            </a:r>
            <a:endParaRPr lang="en-US" dirty="0"/>
          </a:p>
        </p:txBody>
      </p:sp>
      <p:sp>
        <p:nvSpPr>
          <p:cNvPr id="3" name="Content Placeholder 2"/>
          <p:cNvSpPr>
            <a:spLocks noGrp="1"/>
          </p:cNvSpPr>
          <p:nvPr>
            <p:ph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2142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533400" y="457200"/>
            <a:ext cx="6802704" cy="1143000"/>
          </a:xfrm>
        </p:spPr>
        <p:txBody>
          <a:bodyPr>
            <a:normAutofit fontScale="90000"/>
          </a:bodyPr>
          <a:lstStyle/>
          <a:p>
            <a:pPr algn="ctr" eaLnBrk="1" hangingPunct="1"/>
            <a:r>
              <a:rPr lang="en-US" sz="4000" dirty="0" smtClean="0"/>
              <a:t>Losing Weight Early in diagnosis Type 2 Helpful</a:t>
            </a:r>
            <a:r>
              <a:rPr lang="en-US" sz="4400" dirty="0" smtClean="0"/>
              <a:t>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type="body" idx="1"/>
          </p:nvPr>
        </p:nvSpPr>
        <p:spPr>
          <a:xfrm>
            <a:off x="381000" y="1828800"/>
            <a:ext cx="7239000" cy="4664076"/>
          </a:xfrm>
        </p:spPr>
        <p:txBody>
          <a:bodyPr>
            <a:normAutofit fontScale="77500" lnSpcReduction="200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err="1" smtClean="0">
                <a:solidFill>
                  <a:srgbClr val="790015"/>
                </a:solidFill>
              </a:rPr>
              <a:t>Wt</a:t>
            </a:r>
            <a:r>
              <a:rPr lang="en-US" sz="3400" dirty="0" smtClean="0">
                <a:solidFill>
                  <a:srgbClr val="790015"/>
                </a:solidFill>
              </a:rPr>
              <a:t> loss </a:t>
            </a:r>
            <a:r>
              <a:rPr lang="en-US" sz="3400" dirty="0">
                <a:solidFill>
                  <a:srgbClr val="790015"/>
                </a:solidFill>
              </a:rPr>
              <a:t>g</a:t>
            </a:r>
            <a:r>
              <a:rPr lang="en-US" sz="3400" dirty="0" smtClean="0">
                <a:solidFill>
                  <a:srgbClr val="790015"/>
                </a:solidFill>
              </a:rPr>
              <a:t>oal ½ pound to 1 </a:t>
            </a:r>
            <a:r>
              <a:rPr lang="en-US" sz="3400" dirty="0" err="1" smtClean="0">
                <a:solidFill>
                  <a:srgbClr val="790015"/>
                </a:solidFill>
              </a:rPr>
              <a:t>lb</a:t>
            </a:r>
            <a:r>
              <a:rPr lang="en-US" sz="3400" dirty="0" smtClean="0">
                <a:solidFill>
                  <a:srgbClr val="790015"/>
                </a:solidFill>
              </a:rPr>
              <a:t> a week</a:t>
            </a: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r>
              <a:rPr lang="en-US" sz="2800" dirty="0" smtClean="0">
                <a:solidFill>
                  <a:schemeClr val="tx2">
                    <a:lumMod val="50000"/>
                  </a:schemeClr>
                </a:solidFill>
              </a:rPr>
              <a:t>2013 – Try and keep less than 2,300 mg a day</a:t>
            </a:r>
          </a:p>
          <a:p>
            <a:pPr marL="274320" lvl="1" indent="-274320">
              <a:spcBef>
                <a:spcPts val="600"/>
              </a:spcBef>
              <a:buClr>
                <a:schemeClr val="tx2"/>
              </a:buClr>
              <a:buSzPct val="73000"/>
              <a:buFont typeface="Wingdings" pitchFamily="2" charset="2"/>
              <a:buChar char="Ø"/>
              <a:defRPr/>
            </a:pPr>
            <a:r>
              <a:rPr lang="en-US" sz="2800" dirty="0">
                <a:solidFill>
                  <a:schemeClr val="tx2">
                    <a:lumMod val="50000"/>
                  </a:schemeClr>
                </a:solidFill>
              </a:rPr>
              <a:t>Vitamin and mineral supplements not recommended -</a:t>
            </a:r>
            <a:r>
              <a:rPr lang="en-US" sz="2800" dirty="0" smtClean="0">
                <a:solidFill>
                  <a:schemeClr val="tx2">
                    <a:lumMod val="50000"/>
                  </a:schemeClr>
                </a:solidFill>
              </a:rPr>
              <a:t>lack </a:t>
            </a:r>
            <a:r>
              <a:rPr lang="en-US" sz="2800" dirty="0">
                <a:solidFill>
                  <a:schemeClr val="tx2">
                    <a:lumMod val="50000"/>
                  </a:schemeClr>
                </a:solidFill>
              </a:rPr>
              <a:t>of evidence</a:t>
            </a:r>
            <a:r>
              <a:rPr lang="en-US" sz="2800" dirty="0" smtClean="0">
                <a:solidFill>
                  <a:schemeClr val="tx2">
                    <a:lumMod val="50000"/>
                  </a:schemeClr>
                </a:solidFill>
              </a:rPr>
              <a:t>.</a:t>
            </a:r>
          </a:p>
          <a:p>
            <a:pPr marL="274320" lvl="1" indent="-274320">
              <a:spcBef>
                <a:spcPts val="600"/>
              </a:spcBef>
              <a:buClr>
                <a:schemeClr val="tx2"/>
              </a:buClr>
              <a:buSzPct val="73000"/>
              <a:buFont typeface="Wingdings" pitchFamily="2" charset="2"/>
              <a:buChar char="Ø"/>
              <a:defRPr/>
            </a:pPr>
            <a:r>
              <a:rPr lang="en-US" sz="2800" dirty="0" smtClean="0">
                <a:solidFill>
                  <a:schemeClr val="tx2">
                    <a:lumMod val="50000"/>
                  </a:schemeClr>
                </a:solidFill>
              </a:rPr>
              <a:t>Fiber 25 -38 </a:t>
            </a:r>
            <a:r>
              <a:rPr lang="en-US" sz="2800" dirty="0" err="1" smtClean="0">
                <a:solidFill>
                  <a:schemeClr val="tx2">
                    <a:lumMod val="50000"/>
                  </a:schemeClr>
                </a:solidFill>
              </a:rPr>
              <a:t>gms</a:t>
            </a:r>
            <a:r>
              <a:rPr lang="en-US" sz="2800" dirty="0" smtClean="0">
                <a:solidFill>
                  <a:schemeClr val="tx2">
                    <a:lumMod val="50000"/>
                  </a:schemeClr>
                </a:solidFill>
              </a:rPr>
              <a:t> a day </a:t>
            </a:r>
            <a:endParaRPr lang="en-US" sz="2800" dirty="0">
              <a:solidFill>
                <a:schemeClr val="tx2">
                  <a:lumMod val="50000"/>
                </a:schemeClr>
              </a:solidFill>
            </a:endParaRPr>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6104" y="16002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07788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092057"/>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Successful weight loss strategies include</a:t>
            </a:r>
          </a:p>
        </p:txBody>
      </p:sp>
      <p:sp>
        <p:nvSpPr>
          <p:cNvPr id="3" name="Content Placeholder 2"/>
          <p:cNvSpPr>
            <a:spLocks noGrp="1"/>
          </p:cNvSpPr>
          <p:nvPr>
            <p:ph idx="1"/>
          </p:nvPr>
        </p:nvSpPr>
        <p:spPr>
          <a:xfrm>
            <a:off x="457200" y="1905000"/>
            <a:ext cx="7239000" cy="4550736"/>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901419"/>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37126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 y="220980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0756" y="4191000"/>
            <a:ext cx="1985144" cy="2512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ev_000\AppData\Local\Microsoft\Windows\Temporary Internet Files\Content.IE5\LVC98H3G\MP90043878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9347" y="7937"/>
            <a:ext cx="2656553" cy="1778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5575" y="504336"/>
            <a:ext cx="7915275" cy="1143000"/>
          </a:xfrm>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598" y="1647336"/>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57800" y="4724400"/>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spTree>
    <p:extLst>
      <p:ext uri="{BB962C8B-B14F-4D97-AF65-F5344CB8AC3E}">
        <p14:creationId xmlns:p14="http://schemas.microsoft.com/office/powerpoint/2010/main" val="5112205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35636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idx="1"/>
          </p:nvPr>
        </p:nvSpPr>
        <p:spPr>
          <a:xfrm>
            <a:off x="609600" y="2011680"/>
            <a:ext cx="7467600" cy="484632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764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67200"/>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1745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half"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2"/>
          </p:nvPr>
        </p:nvSpPr>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114800"/>
            <a:ext cx="2445675" cy="2568282"/>
          </a:xfrm>
          <a:prstGeom prst="rect">
            <a:avLst/>
          </a:prstGeom>
        </p:spPr>
      </p:pic>
    </p:spTree>
    <p:extLst>
      <p:ext uri="{BB962C8B-B14F-4D97-AF65-F5344CB8AC3E}">
        <p14:creationId xmlns:p14="http://schemas.microsoft.com/office/powerpoint/2010/main" val="160218371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152400" y="152400"/>
            <a:ext cx="7772400" cy="1143000"/>
          </a:xfrm>
        </p:spPr>
        <p:txBody>
          <a:bodyPr>
            <a:normAutofit fontScale="90000"/>
          </a:bodyPr>
          <a:lstStyle/>
          <a:p>
            <a:r>
              <a:rPr lang="en-US" smtClean="0"/>
              <a:t>USDA Food Pyramid</a:t>
            </a:r>
            <a:br>
              <a:rPr lang="en-US" smtClean="0"/>
            </a:br>
            <a:r>
              <a:rPr lang="en-US" smtClean="0"/>
              <a:t>www.myplate.gov</a:t>
            </a:r>
          </a:p>
        </p:txBody>
      </p:sp>
      <p:sp>
        <p:nvSpPr>
          <p:cNvPr id="5123" name="Content Placeholder 2"/>
          <p:cNvSpPr>
            <a:spLocks noGrp="1"/>
          </p:cNvSpPr>
          <p:nvPr>
            <p:ph idx="1"/>
          </p:nvPr>
        </p:nvSpPr>
        <p:spPr>
          <a:xfrm>
            <a:off x="228600" y="1524000"/>
            <a:ext cx="7924800" cy="5105400"/>
          </a:xfrm>
        </p:spPr>
        <p:txBody>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533400"/>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9503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0"/>
            <a:ext cx="6249987" cy="1143000"/>
          </a:xfrm>
        </p:spPr>
        <p:txBody>
          <a:bodyPr/>
          <a:lstStyle/>
          <a:p>
            <a:r>
              <a:rPr lang="en-US" smtClean="0"/>
              <a:t>Bariatric Surgery</a:t>
            </a:r>
          </a:p>
        </p:txBody>
      </p:sp>
      <p:sp>
        <p:nvSpPr>
          <p:cNvPr id="147459" name="Content Placeholder 2"/>
          <p:cNvSpPr>
            <a:spLocks noGrp="1"/>
          </p:cNvSpPr>
          <p:nvPr>
            <p:ph idx="1"/>
          </p:nvPr>
        </p:nvSpPr>
        <p:spPr>
          <a:xfrm>
            <a:off x="455613" y="1371600"/>
            <a:ext cx="8226425" cy="4724399"/>
          </a:xfrm>
        </p:spPr>
        <p:txBody>
          <a:bodyPr/>
          <a:lstStyle/>
          <a:p>
            <a:r>
              <a:rPr lang="en-US" dirty="0" smtClean="0"/>
              <a:t>Consider on diabetes </a:t>
            </a:r>
            <a:r>
              <a:rPr lang="en-US" dirty="0" err="1" smtClean="0"/>
              <a:t>pts</a:t>
            </a:r>
            <a:r>
              <a:rPr lang="en-US" dirty="0" smtClean="0"/>
              <a:t> w/ BMI &gt;35, </a:t>
            </a:r>
            <a:r>
              <a:rPr lang="en-US" dirty="0" err="1" smtClean="0"/>
              <a:t>esp</a:t>
            </a:r>
            <a:r>
              <a:rPr lang="en-US" dirty="0" smtClean="0"/>
              <a:t> with comorbidities</a:t>
            </a:r>
          </a:p>
          <a:p>
            <a:r>
              <a:rPr lang="en-US" dirty="0" smtClean="0"/>
              <a:t>Remission (BG normalized)</a:t>
            </a:r>
          </a:p>
          <a:p>
            <a:pPr lvl="1"/>
            <a:r>
              <a:rPr lang="en-US" dirty="0" smtClean="0"/>
              <a:t>rates range from 40 – 95%</a:t>
            </a:r>
          </a:p>
          <a:p>
            <a:pPr lvl="1"/>
            <a:r>
              <a:rPr lang="en-US" dirty="0" smtClean="0"/>
              <a:t>Better results with newer diabetes (more beta cell mass)</a:t>
            </a:r>
          </a:p>
          <a:p>
            <a:pPr lvl="1"/>
            <a:r>
              <a:rPr lang="en-US" dirty="0" smtClean="0"/>
              <a:t>Due to increase </a:t>
            </a:r>
            <a:r>
              <a:rPr lang="en-US" dirty="0" err="1" smtClean="0"/>
              <a:t>incretins</a:t>
            </a:r>
            <a:r>
              <a:rPr lang="en-US" dirty="0" smtClean="0"/>
              <a:t> (gut hormones)</a:t>
            </a:r>
          </a:p>
          <a:p>
            <a:r>
              <a:rPr lang="en-US" dirty="0" smtClean="0"/>
              <a:t>Still researching long term benefits, cost effectiveness and risk </a:t>
            </a:r>
          </a:p>
          <a:p>
            <a:endParaRPr lang="en-US" dirty="0"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630737"/>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94309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1219200" y="0"/>
            <a:ext cx="6629400" cy="549275"/>
          </a:xfrm>
        </p:spPr>
        <p:txBody>
          <a:bodyPr lIns="91440" tIns="45720" rIns="91440" bIns="45720" anchor="b"/>
          <a:lstStyle/>
          <a:p>
            <a:pPr algn="ctr" eaLnBrk="1" hangingPunct="1"/>
            <a:r>
              <a:rPr lang="en-US" sz="2800" b="1" smtClean="0">
                <a:latin typeface="Tahoma" pitchFamily="34" charset="0"/>
              </a:rPr>
              <a:t>Label Lessons</a:t>
            </a:r>
          </a:p>
        </p:txBody>
      </p:sp>
      <p:grpSp>
        <p:nvGrpSpPr>
          <p:cNvPr id="179203" name="Group 4"/>
          <p:cNvGrpSpPr>
            <a:grpSpLocks/>
          </p:cNvGrpSpPr>
          <p:nvPr/>
        </p:nvGrpSpPr>
        <p:grpSpPr bwMode="auto">
          <a:xfrm>
            <a:off x="2895600" y="639763"/>
            <a:ext cx="3276600" cy="6065837"/>
            <a:chOff x="384" y="656"/>
            <a:chExt cx="1920" cy="3547"/>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a:solidFill>
                    <a:schemeClr val="tx2"/>
                  </a:solidFill>
                  <a:latin typeface="Arial" charset="0"/>
                </a:rPr>
                <a:t>Nutrition Facts</a:t>
              </a:r>
            </a:p>
            <a:p>
              <a:pPr eaLnBrk="1" hangingPunct="1"/>
              <a:r>
                <a:rPr kumimoji="1" lang="en-US" sz="1200" b="1">
                  <a:latin typeface="Arial" charset="0"/>
                </a:rPr>
                <a:t>Serving Size 1/2 cup (114</a:t>
              </a:r>
              <a:r>
                <a:rPr kumimoji="1" lang="en-US" sz="1200" b="1">
                  <a:solidFill>
                    <a:schemeClr val="tx2"/>
                  </a:solidFill>
                  <a:latin typeface="Arial" charset="0"/>
                </a:rPr>
                <a:t> g)</a:t>
              </a:r>
            </a:p>
            <a:p>
              <a:pPr eaLnBrk="1" hangingPunct="1"/>
              <a:r>
                <a:rPr kumimoji="1" lang="en-US" sz="1200" b="1">
                  <a:solidFill>
                    <a:schemeClr val="tx2"/>
                  </a:solidFill>
                  <a:latin typeface="Arial" charset="0"/>
                </a:rPr>
                <a:t>Servings Per Container 4</a:t>
              </a:r>
              <a:endParaRPr kumimoji="1" lang="en-US" sz="1200" b="1">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Calories   90</a:t>
              </a:r>
              <a:r>
                <a:rPr lang="en-US" sz="1200">
                  <a:solidFill>
                    <a:schemeClr val="tx2"/>
                  </a:solidFill>
                  <a:latin typeface="Arial" charset="0"/>
                </a:rPr>
                <a:t>          Calories from Fat 30</a:t>
              </a:r>
              <a:endParaRPr lang="en-US" sz="900" b="1">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Dietary Fiber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a:solidFill>
                    <a:schemeClr val="tx2"/>
                  </a:solidFill>
                  <a:latin typeface="Arial" charset="0"/>
                </a:rPr>
                <a:t>Calories per gram: Fat  9     Carbohydrates 4      Protein  4</a:t>
              </a:r>
            </a:p>
          </p:txBody>
        </p:sp>
      </p:grpSp>
      <p:sp>
        <p:nvSpPr>
          <p:cNvPr id="1860630" name="Oval 27"/>
          <p:cNvSpPr>
            <a:spLocks noChangeArrowheads="1"/>
          </p:cNvSpPr>
          <p:nvPr/>
        </p:nvSpPr>
        <p:spPr bwMode="auto">
          <a:xfrm>
            <a:off x="2743200" y="3216275"/>
            <a:ext cx="2209800" cy="5334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3276600" y="854075"/>
            <a:ext cx="20574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Tree>
    <p:extLst>
      <p:ext uri="{BB962C8B-B14F-4D97-AF65-F5344CB8AC3E}">
        <p14:creationId xmlns:p14="http://schemas.microsoft.com/office/powerpoint/2010/main" val="8547106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pic>
        <p:nvPicPr>
          <p:cNvPr id="1730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505200"/>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287963"/>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34409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idx="4294967295"/>
          </p:nvPr>
        </p:nvSpPr>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idx="4294967295"/>
          </p:nvPr>
        </p:nvSpPr>
        <p:spPr>
          <a:xfrm>
            <a:off x="457200" y="2133600"/>
            <a:ext cx="8178800" cy="4171950"/>
          </a:xfrm>
        </p:spPr>
        <p:txBody>
          <a:bodyPr/>
          <a:lstStyle/>
          <a:p>
            <a:pPr eaLnBrk="1" hangingPunct="1">
              <a:buFont typeface="Courier New" pitchFamily="49" charset="0"/>
              <a:buChar char="o"/>
              <a:defRPr/>
            </a:pPr>
            <a:r>
              <a:rPr lang="en-US" smtClean="0"/>
              <a:t>Starch</a:t>
            </a:r>
          </a:p>
          <a:p>
            <a:pPr eaLnBrk="1" hangingPunct="1">
              <a:buFont typeface="Courier New" pitchFamily="49" charset="0"/>
              <a:buChar char="o"/>
              <a:defRPr/>
            </a:pPr>
            <a:r>
              <a:rPr lang="en-US" smtClean="0"/>
              <a:t>Fruit</a:t>
            </a:r>
          </a:p>
          <a:p>
            <a:pPr eaLnBrk="1" hangingPunct="1">
              <a:buFont typeface="Courier New" pitchFamily="49" charset="0"/>
              <a:buChar char="o"/>
              <a:defRPr/>
            </a:pPr>
            <a:r>
              <a:rPr lang="en-US" smtClean="0"/>
              <a:t>Milk</a:t>
            </a:r>
          </a:p>
          <a:p>
            <a:pPr eaLnBrk="1" hangingPunct="1">
              <a:buFont typeface="Courier New" pitchFamily="49" charset="0"/>
              <a:buChar char="o"/>
              <a:defRPr/>
            </a:pPr>
            <a:r>
              <a:rPr lang="en-US" smtClean="0"/>
              <a:t>Desserts</a:t>
            </a:r>
          </a:p>
        </p:txBody>
      </p:sp>
      <p:pic>
        <p:nvPicPr>
          <p:cNvPr id="174084" name="Picture 7" descr="Starchy f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5828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152400" y="457200"/>
            <a:ext cx="8610600" cy="1006475"/>
          </a:xfrm>
        </p:spPr>
        <p:txBody>
          <a:bodyPr lIns="91440" tIns="45720" rIns="91440" bIns="45720" anchor="b">
            <a:normAutofit fontScale="90000"/>
          </a:bodyPr>
          <a:lstStyle/>
          <a:p>
            <a:pPr algn="ctr" eaLnBrk="1" hangingPunct="1">
              <a:defRPr/>
            </a:pPr>
            <a:r>
              <a:rPr lang="en-US" dirty="0" smtClean="0">
                <a:solidFill>
                  <a:schemeClr val="accent1">
                    <a:lumMod val="20000"/>
                    <a:lumOff val="80000"/>
                  </a:schemeClr>
                </a:solidFill>
                <a:latin typeface="Tahoma" pitchFamily="34" charset="0"/>
              </a:rPr>
              <a:t>Carbohydrate Needs for </a:t>
            </a:r>
            <a:br>
              <a:rPr lang="en-US" dirty="0" smtClean="0">
                <a:solidFill>
                  <a:schemeClr val="accent1">
                    <a:lumMod val="20000"/>
                    <a:lumOff val="80000"/>
                  </a:schemeClr>
                </a:solidFill>
                <a:latin typeface="Tahoma" pitchFamily="34" charset="0"/>
              </a:rPr>
            </a:br>
            <a:r>
              <a:rPr lang="en-US" dirty="0" smtClean="0">
                <a:solidFill>
                  <a:schemeClr val="accent1">
                    <a:lumMod val="20000"/>
                    <a:lumOff val="80000"/>
                  </a:schemeClr>
                </a:solidFill>
                <a:latin typeface="Tahoma" pitchFamily="34" charset="0"/>
              </a:rPr>
              <a:t>Most Adults</a:t>
            </a:r>
          </a:p>
        </p:txBody>
      </p:sp>
      <p:sp>
        <p:nvSpPr>
          <p:cNvPr id="1855491" name="Rectangle 3"/>
          <p:cNvSpPr>
            <a:spLocks noGrp="1" noChangeArrowheads="1"/>
          </p:cNvSpPr>
          <p:nvPr>
            <p:ph type="body" idx="4294967295"/>
          </p:nvPr>
        </p:nvSpPr>
        <p:spPr>
          <a:xfrm>
            <a:off x="457200" y="1905000"/>
            <a:ext cx="8305800" cy="495300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7244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41523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idx="4294967295"/>
          </p:nvPr>
        </p:nvSpPr>
        <p:spPr>
          <a:xfrm>
            <a:off x="609600" y="304800"/>
            <a:ext cx="7772400" cy="1524000"/>
          </a:xfrm>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type="body" idx="4294967295"/>
          </p:nvPr>
        </p:nvSpPr>
        <p:spPr>
          <a:xfrm>
            <a:off x="533400" y="1447800"/>
            <a:ext cx="5181600" cy="3962400"/>
          </a:xfrm>
        </p:spPr>
        <p:txBody>
          <a:bodyPr>
            <a:normAutofit lnSpcReduction="10000"/>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8380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type="body" idx="1"/>
          </p:nvPr>
        </p:nvSpPr>
        <p:spPr>
          <a:xfrm>
            <a:off x="457200" y="1885950"/>
            <a:ext cx="6226175" cy="4457700"/>
          </a:xfrm>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ext uri="{D42A27DB-BD31-4B8C-83A1-F6EECF244321}">
                <p14:modId xmlns:p14="http://schemas.microsoft.com/office/powerpoint/2010/main" val="602873697"/>
              </p:ext>
            </p:extLst>
          </p:nvPr>
        </p:nvGraphicFramePr>
        <p:xfrm>
          <a:off x="6248400" y="1143000"/>
          <a:ext cx="2823541" cy="3200400"/>
        </p:xfrm>
        <a:graphic>
          <a:graphicData uri="http://schemas.openxmlformats.org/presentationml/2006/ole">
            <mc:AlternateContent xmlns:mc="http://schemas.openxmlformats.org/markup-compatibility/2006">
              <mc:Choice xmlns:v="urn:schemas-microsoft-com:vml" Requires="v">
                <p:oleObj spid="_x0000_s43044" name="Clip" r:id="rId3" imgW="1202835" imgH="1362395" progId="MS_ClipArt_Gallery.5">
                  <p:embed/>
                </p:oleObj>
              </mc:Choice>
              <mc:Fallback>
                <p:oleObj name="Clip" r:id="rId3" imgW="1202835" imgH="1362395"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43000"/>
                        <a:ext cx="2823541" cy="32004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556511462"/>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5-6 small crackers</a:t>
            </a:r>
            <a:endParaRPr lang="en-US" sz="1400">
              <a:latin typeface="Tahoma" pitchFamily="34" charset="0"/>
            </a:endParaRPr>
          </a:p>
          <a:p>
            <a:pPr eaLnBrk="1" hangingPunct="1"/>
            <a:endParaRPr lang="en-US" sz="140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4"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starch</a:t>
            </a:r>
            <a:endParaRPr lang="en-US" sz="4000">
              <a:latin typeface="Tahoma" pitchFamily="34" charset="0"/>
            </a:endParaRPr>
          </a:p>
        </p:txBody>
      </p:sp>
      <p:sp>
        <p:nvSpPr>
          <p:cNvPr id="180235" name="Text Box 12"/>
          <p:cNvSpPr txBox="1">
            <a:spLocks noChangeArrowheads="1"/>
          </p:cNvSpPr>
          <p:nvPr/>
        </p:nvSpPr>
        <p:spPr bwMode="auto">
          <a:xfrm>
            <a:off x="5657144" y="3048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1524000" y="6243638"/>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5486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4200" y="5257800"/>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16527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58"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fruit</a:t>
            </a:r>
            <a:endParaRPr lang="en-US" sz="4000">
              <a:latin typeface="Tahoma" pitchFamily="34" charset="0"/>
            </a:endParaRPr>
          </a:p>
        </p:txBody>
      </p:sp>
      <p:sp>
        <p:nvSpPr>
          <p:cNvPr id="181259" name="Text Box 12"/>
          <p:cNvSpPr txBox="1">
            <a:spLocks noChangeArrowheads="1"/>
          </p:cNvSpPr>
          <p:nvPr/>
        </p:nvSpPr>
        <p:spPr bwMode="auto">
          <a:xfrm>
            <a:off x="5829300" y="408466"/>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181600" y="304800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1524000" y="6243638"/>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4267200" y="6400800"/>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2 tbsp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4953000" y="2743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562600"/>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5181600"/>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525455"/>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soy milk</a:t>
            </a:r>
            <a:endParaRPr lang="en-US" sz="1400">
              <a:latin typeface="Tahoma" pitchFamily="34" charset="0"/>
            </a:endParaRPr>
          </a:p>
          <a:p>
            <a:pPr eaLnBrk="1" hangingPunct="1"/>
            <a:endParaRPr lang="en-US" sz="140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79"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milk</a:t>
            </a:r>
            <a:endParaRPr lang="en-US" sz="4000">
              <a:latin typeface="Tahoma" pitchFamily="34" charset="0"/>
            </a:endParaRPr>
          </a:p>
        </p:txBody>
      </p:sp>
      <p:sp>
        <p:nvSpPr>
          <p:cNvPr id="182280" name="Text Box 12"/>
          <p:cNvSpPr txBox="1">
            <a:spLocks noChangeArrowheads="1"/>
          </p:cNvSpPr>
          <p:nvPr/>
        </p:nvSpPr>
        <p:spPr bwMode="auto">
          <a:xfrm>
            <a:off x="5550954" y="296069"/>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800600" y="4876800"/>
            <a:ext cx="762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581400" y="2133600"/>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54864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86493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62000" y="2667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3"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sherbet</a:t>
            </a:r>
            <a:endParaRPr lang="en-US" sz="1400">
              <a:latin typeface="Tahoma" pitchFamily="34" charset="0"/>
            </a:endParaRPr>
          </a:p>
          <a:p>
            <a:pPr eaLnBrk="1" hangingPunct="1"/>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6"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 sweets</a:t>
            </a:r>
            <a:endParaRPr lang="en-US" sz="4000">
              <a:latin typeface="Tahoma" pitchFamily="34" charset="0"/>
            </a:endParaRPr>
          </a:p>
        </p:txBody>
      </p:sp>
      <p:sp>
        <p:nvSpPr>
          <p:cNvPr id="183307" name="Text Box 12"/>
          <p:cNvSpPr txBox="1">
            <a:spLocks noChangeArrowheads="1"/>
          </p:cNvSpPr>
          <p:nvPr/>
        </p:nvSpPr>
        <p:spPr bwMode="auto">
          <a:xfrm>
            <a:off x="5980569" y="158751"/>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152400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1295400" y="6172200"/>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24827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5486400"/>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600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657600"/>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334000"/>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451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470853" y="241165"/>
            <a:ext cx="7242048" cy="1143000"/>
          </a:xfrm>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half" idx="1"/>
          </p:nvPr>
        </p:nvSpPr>
        <p:spPr>
          <a:xfrm>
            <a:off x="381000" y="1925776"/>
            <a:ext cx="4032250" cy="4497387"/>
          </a:xfrm>
        </p:spPr>
        <p:txBody>
          <a:bodyPr lIns="90477" tIns="44445" rIns="90477" bIns="44445"/>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infections</a:t>
            </a:r>
          </a:p>
          <a:p>
            <a:pPr eaLnBrk="1" hangingPunct="1">
              <a:defRPr/>
            </a:pPr>
            <a:r>
              <a:rPr lang="en-US" dirty="0" smtClean="0"/>
              <a:t>Blurry vision</a:t>
            </a:r>
          </a:p>
        </p:txBody>
      </p:sp>
      <p:sp>
        <p:nvSpPr>
          <p:cNvPr id="1238020" name="Rectangle 4"/>
          <p:cNvSpPr>
            <a:spLocks noGrp="1" noChangeArrowheads="1"/>
          </p:cNvSpPr>
          <p:nvPr>
            <p:ph sz="half" idx="2"/>
          </p:nvPr>
        </p:nvSpPr>
        <p:spPr>
          <a:xfrm>
            <a:off x="3429000" y="1857103"/>
            <a:ext cx="4540250" cy="4497387"/>
          </a:xfrm>
        </p:spPr>
        <p:txBody>
          <a:bodyPr lIns="90477" tIns="44445" rIns="90477" bIns="44445"/>
          <a:lstStyle/>
          <a:p>
            <a:pPr eaLnBrk="1" hangingPunct="1">
              <a:buFont typeface="Wingdings" pitchFamily="2" charset="2"/>
              <a:buBlip>
                <a:blip r:embed="rId3"/>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3"/>
              </a:buBlip>
              <a:defRPr/>
            </a:pPr>
            <a:r>
              <a:rPr lang="en-US" dirty="0" smtClean="0"/>
              <a:t>Dehydration</a:t>
            </a:r>
          </a:p>
          <a:p>
            <a:pPr eaLnBrk="1" hangingPunct="1">
              <a:buFont typeface="Wingdings" pitchFamily="2" charset="2"/>
              <a:buBlip>
                <a:blip r:embed="rId3"/>
              </a:buBlip>
              <a:defRPr/>
            </a:pPr>
            <a:r>
              <a:rPr lang="en-US" dirty="0" smtClean="0"/>
              <a:t>Fuel Depletion</a:t>
            </a:r>
          </a:p>
          <a:p>
            <a:pPr eaLnBrk="1" hangingPunct="1">
              <a:buFont typeface="Wingdings" pitchFamily="2" charset="2"/>
              <a:buBlip>
                <a:blip r:embed="rId3"/>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3"/>
              </a:buBlip>
              <a:defRPr/>
            </a:pPr>
            <a:r>
              <a:rPr lang="en-US" dirty="0" smtClean="0"/>
              <a:t>Poor energy utilization</a:t>
            </a:r>
          </a:p>
          <a:p>
            <a:pPr eaLnBrk="1" hangingPunct="1">
              <a:buFont typeface="Wingdings" pitchFamily="2" charset="2"/>
              <a:buBlip>
                <a:blip r:embed="rId3"/>
              </a:buBlip>
              <a:defRPr/>
            </a:pPr>
            <a:r>
              <a:rPr lang="en-US" dirty="0" smtClean="0"/>
              <a:t>Hyperglycemia increases incidence of infection</a:t>
            </a:r>
          </a:p>
          <a:p>
            <a:pPr eaLnBrk="1" hangingPunct="1">
              <a:buFont typeface="Wingdings" pitchFamily="2" charset="2"/>
              <a:buBlip>
                <a:blip r:embed="rId3"/>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2065" y="28303"/>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3171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728663" y="-103187"/>
            <a:ext cx="7772400" cy="1143000"/>
          </a:xfrm>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type="body" idx="4294967295"/>
          </p:nvPr>
        </p:nvSpPr>
        <p:spPr>
          <a:xfrm>
            <a:off x="228600" y="1371600"/>
            <a:ext cx="8382000" cy="5257800"/>
          </a:xfrm>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33528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754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idx="4294967295"/>
          </p:nvPr>
        </p:nvSpPr>
        <p:spPr>
          <a:xfrm>
            <a:off x="838200" y="0"/>
            <a:ext cx="7162800" cy="1143000"/>
          </a:xfrm>
        </p:spPr>
        <p:txBody>
          <a:bodyPr lIns="91440" tIns="45720" rIns="91440" bIns="45720" anchor="b">
            <a:normAutofit fontScale="90000"/>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half" idx="4294967295"/>
          </p:nvPr>
        </p:nvSpPr>
        <p:spPr>
          <a:xfrm>
            <a:off x="381000" y="1371600"/>
            <a:ext cx="4495800" cy="510540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600" b="1" dirty="0">
                <a:solidFill>
                  <a:schemeClr val="tx1"/>
                </a:solidFill>
              </a:rPr>
              <a:t>Solid</a:t>
            </a:r>
          </a:p>
          <a:p>
            <a:pPr lvl="1">
              <a:lnSpc>
                <a:spcPct val="70000"/>
              </a:lnSpc>
              <a:buFont typeface="Courier New" pitchFamily="49" charset="0"/>
              <a:buChar char="o"/>
              <a:defRPr/>
            </a:pPr>
            <a:r>
              <a:rPr lang="en-US" sz="2600" b="1" dirty="0">
                <a:solidFill>
                  <a:schemeClr val="tx1"/>
                </a:solidFill>
              </a:rPr>
              <a:t>Animal  </a:t>
            </a:r>
          </a:p>
          <a:p>
            <a:pPr lvl="1">
              <a:lnSpc>
                <a:spcPct val="70000"/>
              </a:lnSpc>
              <a:buFont typeface="Courier New" pitchFamily="49" charset="0"/>
              <a:buChar char="o"/>
              <a:defRPr/>
            </a:pPr>
            <a:r>
              <a:rPr lang="en-US" sz="2600" b="1" dirty="0">
                <a:solidFill>
                  <a:schemeClr val="tx1"/>
                </a:solidFill>
              </a:rPr>
              <a:t>Tropical (palm, coconut)</a:t>
            </a:r>
          </a:p>
          <a:p>
            <a:pPr lvl="1">
              <a:lnSpc>
                <a:spcPct val="70000"/>
              </a:lnSpc>
              <a:buFont typeface="Courier New" pitchFamily="49" charset="0"/>
              <a:buChar char="o"/>
              <a:defRPr/>
            </a:pPr>
            <a:r>
              <a:rPr lang="en-US" sz="2600" b="1" dirty="0">
                <a:solidFill>
                  <a:schemeClr val="tx1"/>
                </a:solidFill>
              </a:rPr>
              <a:t>Trans fats (deep </a:t>
            </a:r>
            <a:r>
              <a:rPr lang="en-US" sz="2600" b="1" dirty="0" smtClean="0">
                <a:solidFill>
                  <a:schemeClr val="tx1"/>
                </a:solidFill>
              </a:rPr>
              <a:t>fried)</a:t>
            </a:r>
          </a:p>
          <a:p>
            <a:pPr lvl="1">
              <a:lnSpc>
                <a:spcPct val="70000"/>
              </a:lnSpc>
              <a:buFont typeface="Courier New" pitchFamily="49" charset="0"/>
              <a:buChar char="o"/>
              <a:defRPr/>
            </a:pPr>
            <a:endParaRPr lang="en-US" sz="2600" dirty="0">
              <a:solidFill>
                <a:schemeClr val="folHlink"/>
              </a:solidFill>
            </a:endParaRPr>
          </a:p>
          <a:p>
            <a:pPr>
              <a:lnSpc>
                <a:spcPct val="70000"/>
              </a:lnSpc>
              <a:buFont typeface="Courier New" pitchFamily="49" charset="0"/>
              <a:buChar char="o"/>
              <a:defRPr/>
            </a:pPr>
            <a:r>
              <a:rPr lang="en-US" sz="24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000" dirty="0" smtClean="0">
                <a:solidFill>
                  <a:schemeClr val="folHlink"/>
                </a:solidFill>
              </a:rPr>
              <a:t>Polyunsaturated</a:t>
            </a:r>
          </a:p>
          <a:p>
            <a:pPr lvl="1" eaLnBrk="1" hangingPunct="1">
              <a:spcBef>
                <a:spcPct val="0"/>
              </a:spcBef>
              <a:buClrTx/>
              <a:buSzTx/>
              <a:buFontTx/>
              <a:buNone/>
              <a:defRPr/>
            </a:pPr>
            <a:r>
              <a:rPr lang="en-US" sz="2000" dirty="0" err="1" smtClean="0"/>
              <a:t>veg</a:t>
            </a:r>
            <a:r>
              <a:rPr lang="en-US" sz="2000" dirty="0" smtClean="0"/>
              <a:t>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105400" y="1828800"/>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17483"/>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268383"/>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3876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buFont typeface="Monotype Sorts" pitchFamily="2" charset="2"/>
              <a:buNone/>
            </a:pPr>
            <a:r>
              <a:rPr lang="en-US" sz="4400" smtClean="0"/>
              <a:t>Using Alcohol Safely</a:t>
            </a:r>
            <a:endParaRPr lang="en-US" smtClean="0">
              <a:sym typeface="Monotype Sorts" pitchFamily="2" charset="2"/>
            </a:endParaRPr>
          </a:p>
        </p:txBody>
      </p:sp>
      <p:sp>
        <p:nvSpPr>
          <p:cNvPr id="1871875" name="Rectangle 3"/>
          <p:cNvSpPr>
            <a:spLocks noGrp="1" noChangeArrowheads="1"/>
          </p:cNvSpPr>
          <p:nvPr>
            <p:ph type="body" idx="1"/>
          </p:nvPr>
        </p:nvSpPr>
        <p:spPr>
          <a:xfrm>
            <a:off x="685800" y="1600200"/>
            <a:ext cx="8105775" cy="4724400"/>
          </a:xfrm>
        </p:spPr>
        <p:txBody>
          <a:bodyPr/>
          <a:lstStyle/>
          <a:p>
            <a:pPr eaLnBrk="1" hangingPunct="1">
              <a:defRPr/>
            </a:pPr>
            <a:r>
              <a:rPr lang="en-US" smtClean="0"/>
              <a:t>Recommended Intake</a:t>
            </a:r>
          </a:p>
          <a:p>
            <a:pPr lvl="1" eaLnBrk="1" hangingPunct="1">
              <a:defRPr/>
            </a:pPr>
            <a:r>
              <a:rPr lang="en-US" smtClean="0"/>
              <a:t>None to 1 drink a day (women)</a:t>
            </a:r>
          </a:p>
          <a:p>
            <a:pPr lvl="1" eaLnBrk="1" hangingPunct="1">
              <a:defRPr/>
            </a:pPr>
            <a:r>
              <a:rPr lang="en-US" smtClean="0"/>
              <a:t>None to 2 drinks a day (men) </a:t>
            </a:r>
          </a:p>
          <a:p>
            <a:pPr lvl="1" eaLnBrk="1" hangingPunct="1">
              <a:defRPr/>
            </a:pPr>
            <a:r>
              <a:rPr lang="en-US" smtClean="0"/>
              <a:t>(12oz beer, 6oz wine, 1 oz spirits)</a:t>
            </a:r>
          </a:p>
          <a:p>
            <a:pPr eaLnBrk="1" hangingPunct="1">
              <a:defRPr/>
            </a:pPr>
            <a:r>
              <a:rPr lang="en-US" smtClean="0"/>
              <a:t>Alcohol can worsen:</a:t>
            </a:r>
          </a:p>
          <a:p>
            <a:pPr lvl="1" eaLnBrk="1" hangingPunct="1">
              <a:defRPr/>
            </a:pPr>
            <a:r>
              <a:rPr lang="en-US" smtClean="0"/>
              <a:t>Triglyceride levels  </a:t>
            </a:r>
          </a:p>
          <a:p>
            <a:pPr lvl="1" eaLnBrk="1" hangingPunct="1">
              <a:defRPr/>
            </a:pPr>
            <a:r>
              <a:rPr lang="en-US" smtClean="0"/>
              <a:t>Nerve disease, pancreatitis</a:t>
            </a:r>
          </a:p>
          <a:p>
            <a:pPr eaLnBrk="1" hangingPunct="1">
              <a:defRPr/>
            </a:pPr>
            <a:r>
              <a:rPr lang="en-US" smtClean="0"/>
              <a:t>Always eat when drinking to prevent hypo</a:t>
            </a:r>
          </a:p>
        </p:txBody>
      </p:sp>
      <p:graphicFrame>
        <p:nvGraphicFramePr>
          <p:cNvPr id="188420" name="Object 4"/>
          <p:cNvGraphicFramePr>
            <a:graphicFrameLocks noChangeAspect="1"/>
          </p:cNvGraphicFramePr>
          <p:nvPr>
            <p:extLst>
              <p:ext uri="{D42A27DB-BD31-4B8C-83A1-F6EECF244321}">
                <p14:modId xmlns:p14="http://schemas.microsoft.com/office/powerpoint/2010/main" val="2299054749"/>
              </p:ext>
            </p:extLst>
          </p:nvPr>
        </p:nvGraphicFramePr>
        <p:xfrm>
          <a:off x="6248400" y="1676400"/>
          <a:ext cx="1990725" cy="2895600"/>
        </p:xfrm>
        <a:graphic>
          <a:graphicData uri="http://schemas.openxmlformats.org/presentationml/2006/ole">
            <mc:AlternateContent xmlns:mc="http://schemas.openxmlformats.org/markup-compatibility/2006">
              <mc:Choice xmlns:v="urn:schemas-microsoft-com:vml" Requires="v">
                <p:oleObj spid="_x0000_s45093" name="Clip" r:id="rId3" imgW="2384079" imgH="3468986" progId="MS_ClipArt_Gallery.5">
                  <p:embed/>
                </p:oleObj>
              </mc:Choice>
              <mc:Fallback>
                <p:oleObj name="Clip" r:id="rId3" imgW="2384079" imgH="3468986"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76400"/>
                        <a:ext cx="1990725"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434356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4400" b="1" smtClean="0">
                <a:latin typeface="Arial" charset="0"/>
              </a:rPr>
              <a:t>Ms. Gonzales’ </a:t>
            </a:r>
            <a:br>
              <a:rPr lang="en-US" sz="4400" b="1" smtClean="0">
                <a:latin typeface="Arial" charset="0"/>
              </a:rPr>
            </a:br>
            <a:r>
              <a:rPr lang="en-US" sz="4400" b="1" smtClean="0">
                <a:latin typeface="Arial" charset="0"/>
              </a:rPr>
              <a:t>General Diet Pattern</a:t>
            </a:r>
            <a:endParaRPr lang="en-US" smtClean="0">
              <a:latin typeface="Book Antiqua" pitchFamily="18" charset="0"/>
            </a:endParaRPr>
          </a:p>
        </p:txBody>
      </p:sp>
      <p:graphicFrame>
        <p:nvGraphicFramePr>
          <p:cNvPr id="190467" name="Object 3"/>
          <p:cNvGraphicFramePr>
            <a:graphicFrameLocks noGrp="1" noChangeAspect="1"/>
          </p:cNvGraphicFramePr>
          <p:nvPr>
            <p:ph type="body" idx="1"/>
            <p:extLst>
              <p:ext uri="{D42A27DB-BD31-4B8C-83A1-F6EECF244321}">
                <p14:modId xmlns:p14="http://schemas.microsoft.com/office/powerpoint/2010/main" val="32964894"/>
              </p:ext>
            </p:extLst>
          </p:nvPr>
        </p:nvGraphicFramePr>
        <p:xfrm>
          <a:off x="46583" y="1522651"/>
          <a:ext cx="8060234" cy="5334000"/>
        </p:xfrm>
        <a:graphic>
          <a:graphicData uri="http://schemas.openxmlformats.org/presentationml/2006/ole">
            <mc:AlternateContent xmlns:mc="http://schemas.openxmlformats.org/markup-compatibility/2006">
              <mc:Choice xmlns:v="urn:schemas-microsoft-com:vml" Requires="v">
                <p:oleObj spid="_x0000_s46117"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46583" y="1522651"/>
                        <a:ext cx="8060234" cy="5334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96091624"/>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711107"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16589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82986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838200" y="304800"/>
            <a:ext cx="7772400" cy="868363"/>
          </a:xfrm>
        </p:spPr>
        <p:txBody>
          <a:bodyPr/>
          <a:lstStyle/>
          <a:p>
            <a:pPr eaLnBrk="1" hangingPunct="1"/>
            <a:r>
              <a:rPr lang="en-US" smtClean="0">
                <a:solidFill>
                  <a:srgbClr val="00FF00"/>
                </a:solidFill>
              </a:rPr>
              <a:t>DiaBingo - N</a:t>
            </a:r>
          </a:p>
        </p:txBody>
      </p:sp>
      <p:sp>
        <p:nvSpPr>
          <p:cNvPr id="1734659" name="Rectangle 1027"/>
          <p:cNvSpPr>
            <a:spLocks noGrp="1" noChangeArrowheads="1"/>
          </p:cNvSpPr>
          <p:nvPr>
            <p:ph type="body" idx="1"/>
          </p:nvPr>
        </p:nvSpPr>
        <p:spPr>
          <a:xfrm>
            <a:off x="228600" y="1295400"/>
            <a:ext cx="8915400" cy="6629400"/>
          </a:xfrm>
        </p:spPr>
        <p:txBody>
          <a:bodyPr/>
          <a:lstStyle/>
          <a:p>
            <a:pPr marL="609600" indent="-609600" eaLnBrk="1" hangingPunct="1">
              <a:lnSpc>
                <a:spcPct val="80000"/>
              </a:lnSpc>
              <a:buFont typeface="Wingdings" pitchFamily="2" charset="2"/>
              <a:buNone/>
              <a:defRPr/>
            </a:pPr>
            <a:r>
              <a:rPr lang="en-US" sz="1600" b="1" smtClean="0"/>
              <a:t>N</a:t>
            </a:r>
            <a:r>
              <a:rPr lang="en-US" sz="1600" smtClean="0"/>
              <a:t> </a:t>
            </a:r>
            <a:r>
              <a:rPr lang="en-US" sz="2000" smtClean="0"/>
              <a:t>Injected hormone called an incretin mimetic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DPP demonstrated that exercise and diet reduced risk of DM by ___%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An _______a day can help prevent heart attack and stroke		</a:t>
            </a:r>
          </a:p>
          <a:p>
            <a:pPr marL="609600" indent="-609600" eaLnBrk="1" hangingPunct="1">
              <a:lnSpc>
                <a:spcPct val="80000"/>
              </a:lnSpc>
              <a:buFont typeface="Wingdings" pitchFamily="2" charset="2"/>
              <a:buNone/>
              <a:defRPr/>
            </a:pPr>
            <a:r>
              <a:rPr lang="en-US" sz="2000" b="1" smtClean="0"/>
              <a:t>N</a:t>
            </a:r>
            <a:r>
              <a:rPr lang="en-US" sz="2000" smtClean="0"/>
              <a:t> Rebound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Scare tactics are effective at motivating patients to change behavior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Losing ___ % of body weight, can improve blood glucose, BP, lipids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Drugs that can cause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2/3 cups of rice equals ______ serving carbohydrate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A1c of 7% equals glucose of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One % drop in A1c reduces risk of complications by ___ %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1 gm of fat equal _____kilo/calories</a:t>
            </a:r>
          </a:p>
          <a:p>
            <a:pPr marL="609600" indent="-609600" eaLnBrk="1" hangingPunct="1">
              <a:lnSpc>
                <a:spcPct val="80000"/>
              </a:lnSpc>
              <a:spcBef>
                <a:spcPct val="0"/>
              </a:spcBef>
              <a:buFont typeface="Wingdings" pitchFamily="2" charset="2"/>
              <a:buNone/>
              <a:defRPr/>
            </a:pPr>
            <a:r>
              <a:rPr lang="en-US" sz="2000" b="1" smtClean="0"/>
              <a:t>N</a:t>
            </a:r>
            <a:r>
              <a:rPr lang="en-US" sz="2000" smtClean="0"/>
              <a:t> Metabolic syndrome = hyperglycemia, hyperlipidemia</a:t>
            </a:r>
            <a:r>
              <a:rPr lang="en-US" sz="4000" smtClean="0"/>
              <a:t>, </a:t>
            </a:r>
            <a:r>
              <a:rPr lang="en-US" sz="2400" smtClean="0"/>
              <a:t>hypertension</a:t>
            </a:r>
          </a:p>
          <a:p>
            <a:pPr marL="609600" indent="-609600" eaLnBrk="1" hangingPunct="1">
              <a:lnSpc>
                <a:spcPct val="80000"/>
              </a:lnSpc>
              <a:spcBef>
                <a:spcPct val="0"/>
              </a:spcBef>
              <a:buFont typeface="Wingdings" pitchFamily="2" charset="2"/>
              <a:buNone/>
              <a:defRPr/>
            </a:pPr>
            <a:r>
              <a:rPr lang="en-US" sz="2400" smtClean="0"/>
              <a:t>N 1% A1c = _______ of Blood Glucose</a:t>
            </a:r>
            <a:r>
              <a:rPr lang="en-US" sz="3600" smtClean="0"/>
              <a:t>	</a:t>
            </a:r>
            <a:r>
              <a:rPr lang="en-US" sz="2800" smtClean="0"/>
              <a:t> </a:t>
            </a:r>
          </a:p>
        </p:txBody>
      </p:sp>
    </p:spTree>
    <p:extLst>
      <p:ext uri="{BB962C8B-B14F-4D97-AF65-F5344CB8AC3E}">
        <p14:creationId xmlns:p14="http://schemas.microsoft.com/office/powerpoint/2010/main" val="584024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304800" y="285188"/>
            <a:ext cx="7005638" cy="565150"/>
          </a:xfrm>
        </p:spPr>
        <p:txBody>
          <a:bodyPr>
            <a:normAutofit fontScale="90000"/>
          </a:bodyPr>
          <a:lstStyle/>
          <a:p>
            <a:pPr eaLnBrk="1" hangingPunct="1">
              <a:defRPr/>
            </a:pPr>
            <a:r>
              <a:rPr lang="en-US" sz="6000" b="1" dirty="0" smtClean="0">
                <a:solidFill>
                  <a:schemeClr val="accent4">
                    <a:lumMod val="75000"/>
                  </a:schemeClr>
                </a:solidFill>
              </a:rPr>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53035"/>
            <a:ext cx="4514850" cy="6019800"/>
          </a:xfrm>
          <a:prstGeom prst="rect">
            <a:avLst/>
          </a:prstGeom>
        </p:spPr>
      </p:pic>
      <p:sp>
        <p:nvSpPr>
          <p:cNvPr id="4" name="TextBox 3"/>
          <p:cNvSpPr txBox="1"/>
          <p:nvPr/>
        </p:nvSpPr>
        <p:spPr>
          <a:xfrm>
            <a:off x="5181600" y="850338"/>
            <a:ext cx="3124200" cy="3416320"/>
          </a:xfrm>
          <a:prstGeom prst="rect">
            <a:avLst/>
          </a:prstGeom>
          <a:noFill/>
        </p:spPr>
        <p:txBody>
          <a:bodyPr wrap="square" rtlCol="0">
            <a:spAutoFit/>
          </a:bodyPr>
          <a:lstStyle/>
          <a:p>
            <a:r>
              <a:rPr lang="en-US" sz="2400" b="1" dirty="0" smtClean="0">
                <a:solidFill>
                  <a:schemeClr val="accent4">
                    <a:lumMod val="75000"/>
                  </a:schemeClr>
                </a:solidFill>
                <a:effectLst>
                  <a:outerShdw blurRad="38100" dist="38100" dir="2700000" algn="tl">
                    <a:srgbClr val="000000">
                      <a:alpha val="43137"/>
                    </a:srgbClr>
                  </a:outerShdw>
                </a:effectLst>
              </a:rPr>
              <a:t>Questions?</a:t>
            </a:r>
          </a:p>
          <a:p>
            <a:r>
              <a:rPr lang="en-US" sz="2400" b="1" dirty="0" smtClean="0">
                <a:solidFill>
                  <a:schemeClr val="accent4">
                    <a:lumMod val="75000"/>
                  </a:schemeClr>
                </a:solidFill>
                <a:effectLst>
                  <a:outerShdw blurRad="38100" dist="38100" dir="2700000" algn="tl">
                    <a:srgbClr val="000000">
                      <a:alpha val="43137"/>
                    </a:srgbClr>
                  </a:outerShdw>
                </a:effectLst>
              </a:rPr>
              <a:t>Email – </a:t>
            </a:r>
            <a:r>
              <a:rPr lang="en-US" sz="2400" dirty="0" smtClean="0">
                <a:hlinkClick r:id="rId4"/>
              </a:rPr>
              <a:t>bev@diabetesed.net</a:t>
            </a:r>
            <a:endParaRPr lang="en-US" sz="2400" dirty="0" smtClean="0"/>
          </a:p>
          <a:p>
            <a:endParaRPr lang="en-US" sz="2400" dirty="0"/>
          </a:p>
          <a:p>
            <a:r>
              <a:rPr lang="en-US" sz="2400" b="1" dirty="0" smtClean="0">
                <a:solidFill>
                  <a:schemeClr val="accent4">
                    <a:lumMod val="75000"/>
                  </a:schemeClr>
                </a:solidFill>
                <a:effectLst>
                  <a:outerShdw blurRad="38100" dist="38100" dir="2700000" algn="tl">
                    <a:srgbClr val="000000">
                      <a:alpha val="43137"/>
                    </a:srgbClr>
                  </a:outerShdw>
                </a:effectLst>
              </a:rPr>
              <a:t>Web- </a:t>
            </a:r>
            <a:r>
              <a:rPr lang="en-US" sz="2400" dirty="0" smtClean="0">
                <a:hlinkClick r:id="rId5"/>
              </a:rPr>
              <a:t>www.diabetesed.net</a:t>
            </a:r>
            <a:endParaRPr lang="en-US" sz="2400" dirty="0" smtClean="0"/>
          </a:p>
          <a:p>
            <a:endParaRPr lang="en-US" sz="2400" dirty="0"/>
          </a:p>
          <a:p>
            <a:pPr algn="ctr"/>
            <a:r>
              <a:rPr lang="en-US" sz="2400" b="1" dirty="0" smtClean="0">
                <a:solidFill>
                  <a:schemeClr val="accent4">
                    <a:lumMod val="75000"/>
                  </a:schemeClr>
                </a:solidFill>
                <a:effectLst>
                  <a:outerShdw blurRad="38100" dist="38100" dir="2700000" algn="tl">
                    <a:srgbClr val="000000">
                      <a:alpha val="43137"/>
                    </a:srgbClr>
                  </a:outerShdw>
                </a:effectLst>
              </a:rPr>
              <a:t>We are happy to help </a:t>
            </a:r>
            <a:endParaRPr lang="en-US" sz="2400" b="1" dirty="0">
              <a:solidFill>
                <a:schemeClr val="accent4">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72000"/>
            <a:ext cx="3276600" cy="928591"/>
          </a:xfrm>
          <a:prstGeom prst="rect">
            <a:avLst/>
          </a:prstGeom>
        </p:spPr>
      </p:pic>
    </p:spTree>
    <p:extLst>
      <p:ext uri="{BB962C8B-B14F-4D97-AF65-F5344CB8AC3E}">
        <p14:creationId xmlns:p14="http://schemas.microsoft.com/office/powerpoint/2010/main" val="2547023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81000" y="0"/>
            <a:ext cx="8226425" cy="1143000"/>
          </a:xfrm>
        </p:spPr>
        <p:txBody>
          <a:bodyPr/>
          <a:lstStyle/>
          <a:p>
            <a:pPr eaLnBrk="1" hangingPunct="1"/>
            <a:r>
              <a:rPr lang="en-US" smtClean="0"/>
              <a:t>Natural History of Diabetes</a:t>
            </a:r>
          </a:p>
        </p:txBody>
      </p:sp>
      <p:sp>
        <p:nvSpPr>
          <p:cNvPr id="8" name="Content Placeholder 3"/>
          <p:cNvSpPr txBox="1">
            <a:spLocks/>
          </p:cNvSpPr>
          <p:nvPr/>
        </p:nvSpPr>
        <p:spPr bwMode="auto">
          <a:xfrm>
            <a:off x="5943600" y="1752600"/>
            <a:ext cx="2971800" cy="1828800"/>
          </a:xfrm>
          <a:prstGeom prst="rect">
            <a:avLst/>
          </a:prstGeom>
          <a:noFill/>
          <a:ln w="9525">
            <a:noFill/>
            <a:miter lim="800000"/>
            <a:headEnd/>
            <a:tailEnd/>
          </a:ln>
          <a:effectLst/>
        </p:spPr>
        <p:txBody>
          <a:bodyPr/>
          <a:lstStyle/>
          <a:p>
            <a:pPr marL="342900" indent="-342900">
              <a:spcBef>
                <a:spcPct val="20000"/>
              </a:spcBef>
              <a:buClr>
                <a:schemeClr val="tx2"/>
              </a:buClr>
              <a:buSzPct val="65000"/>
              <a:buFont typeface="Wingdings" pitchFamily="2" charset="2"/>
              <a:buBlip>
                <a:blip r:embed="rId3"/>
              </a:buBlip>
              <a:defRPr/>
            </a:pPr>
            <a:endParaRPr lang="en-US" sz="3200" kern="0" dirty="0">
              <a:latin typeface="+mn-lt"/>
            </a:endParaRPr>
          </a:p>
        </p:txBody>
      </p:sp>
      <p:graphicFrame>
        <p:nvGraphicFramePr>
          <p:cNvPr id="9" name="Diagram 8"/>
          <p:cNvGraphicFramePr/>
          <p:nvPr>
            <p:extLst>
              <p:ext uri="{D42A27DB-BD31-4B8C-83A1-F6EECF244321}">
                <p14:modId xmlns:p14="http://schemas.microsoft.com/office/powerpoint/2010/main" val="3931828063"/>
              </p:ext>
            </p:extLst>
          </p:nvPr>
        </p:nvGraphicFramePr>
        <p:xfrm>
          <a:off x="304800" y="1066800"/>
          <a:ext cx="86106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4517" name="TextBox 9"/>
          <p:cNvSpPr txBox="1">
            <a:spLocks noChangeArrowheads="1"/>
          </p:cNvSpPr>
          <p:nvPr/>
        </p:nvSpPr>
        <p:spPr bwMode="auto">
          <a:xfrm>
            <a:off x="1066800" y="5791200"/>
            <a:ext cx="7162800" cy="369888"/>
          </a:xfrm>
          <a:prstGeom prst="rect">
            <a:avLst/>
          </a:prstGeom>
          <a:noFill/>
          <a:ln w="9525">
            <a:noFill/>
            <a:miter lim="800000"/>
            <a:headEnd/>
            <a:tailEnd/>
          </a:ln>
        </p:spPr>
        <p:txBody>
          <a:bodyPr>
            <a:spAutoFit/>
          </a:bodyPr>
          <a:lstStyle/>
          <a:p>
            <a:pPr>
              <a:defRPr/>
            </a:pPr>
            <a:r>
              <a:rPr lang="en-US" b="1" dirty="0"/>
              <a:t>Development of type 2 diabetes happens over years or decades</a:t>
            </a:r>
          </a:p>
        </p:txBody>
      </p:sp>
      <p:sp>
        <p:nvSpPr>
          <p:cNvPr id="70662" name="TextBox 12"/>
          <p:cNvSpPr txBox="1">
            <a:spLocks noChangeArrowheads="1"/>
          </p:cNvSpPr>
          <p:nvPr/>
        </p:nvSpPr>
        <p:spPr bwMode="auto">
          <a:xfrm>
            <a:off x="533400" y="51054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p>
        </p:txBody>
      </p:sp>
      <p:sp>
        <p:nvSpPr>
          <p:cNvPr id="70663" name="Left Arrow 15"/>
          <p:cNvSpPr>
            <a:spLocks noChangeArrowheads="1"/>
          </p:cNvSpPr>
          <p:nvPr/>
        </p:nvSpPr>
        <p:spPr bwMode="auto">
          <a:xfrm>
            <a:off x="2825750" y="2057400"/>
            <a:ext cx="1219200" cy="609600"/>
          </a:xfrm>
          <a:prstGeom prst="leftArrow">
            <a:avLst>
              <a:gd name="adj1" fmla="val 63333"/>
              <a:gd name="adj2" fmla="val 50000"/>
            </a:avLst>
          </a:prstGeom>
          <a:solidFill>
            <a:schemeClr val="tx1"/>
          </a:solidFill>
          <a:ln w="12700" algn="ctr">
            <a:solidFill>
              <a:schemeClr val="tx1"/>
            </a:solidFill>
            <a:round/>
            <a:headEnd/>
            <a:tailEnd/>
          </a:ln>
        </p:spPr>
        <p:txBody>
          <a:bodyPr/>
          <a:lstStyle/>
          <a:p>
            <a:endParaRPr lang="en-US"/>
          </a:p>
        </p:txBody>
      </p:sp>
      <p:sp>
        <p:nvSpPr>
          <p:cNvPr id="70664" name="Left Arrow 16"/>
          <p:cNvSpPr>
            <a:spLocks noChangeArrowheads="1"/>
          </p:cNvSpPr>
          <p:nvPr/>
        </p:nvSpPr>
        <p:spPr bwMode="auto">
          <a:xfrm>
            <a:off x="5562600" y="1905000"/>
            <a:ext cx="1295400" cy="762000"/>
          </a:xfrm>
          <a:prstGeom prst="leftArrow">
            <a:avLst>
              <a:gd name="adj1" fmla="val 50000"/>
              <a:gd name="adj2" fmla="val 50000"/>
            </a:avLst>
          </a:prstGeom>
          <a:solidFill>
            <a:schemeClr val="tx1"/>
          </a:solidFill>
          <a:ln w="12700" algn="ctr">
            <a:solidFill>
              <a:schemeClr val="tx1"/>
            </a:solidFill>
            <a:round/>
            <a:headEnd/>
            <a:tailEnd/>
          </a:ln>
        </p:spPr>
        <p:txBody>
          <a:bodyPr/>
          <a:lstStyle/>
          <a:p>
            <a:endParaRPr lang="en-US"/>
          </a:p>
        </p:txBody>
      </p:sp>
      <p:sp>
        <p:nvSpPr>
          <p:cNvPr id="64521" name="TextBox 23"/>
          <p:cNvSpPr txBox="1">
            <a:spLocks noChangeArrowheads="1"/>
          </p:cNvSpPr>
          <p:nvPr/>
        </p:nvSpPr>
        <p:spPr bwMode="auto">
          <a:xfrm>
            <a:off x="3200400" y="2171700"/>
            <a:ext cx="749300" cy="3810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dirty="0"/>
              <a:t>Yes!</a:t>
            </a:r>
          </a:p>
        </p:txBody>
      </p:sp>
      <p:sp>
        <p:nvSpPr>
          <p:cNvPr id="64523" name="TextBox 14"/>
          <p:cNvSpPr txBox="1">
            <a:spLocks noChangeArrowheads="1"/>
          </p:cNvSpPr>
          <p:nvPr/>
        </p:nvSpPr>
        <p:spPr bwMode="auto">
          <a:xfrm>
            <a:off x="6096000" y="2137410"/>
            <a:ext cx="622300" cy="369888"/>
          </a:xfrm>
          <a:prstGeom prst="rect">
            <a:avLst/>
          </a:prstGeom>
          <a:solidFill>
            <a:schemeClr val="bg2"/>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t>NO</a:t>
            </a:r>
          </a:p>
        </p:txBody>
      </p:sp>
    </p:spTree>
    <p:extLst>
      <p:ext uri="{BB962C8B-B14F-4D97-AF65-F5344CB8AC3E}">
        <p14:creationId xmlns:p14="http://schemas.microsoft.com/office/powerpoint/2010/main" val="1835781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5613" y="273050"/>
            <a:ext cx="8226425" cy="86995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idx="1"/>
          </p:nvPr>
        </p:nvSpPr>
        <p:spPr>
          <a:xfrm>
            <a:off x="455613" y="1295401"/>
            <a:ext cx="6630987" cy="4800600"/>
          </a:xfrm>
        </p:spPr>
        <p:txBody>
          <a:bodyPr lIns="90488" tIns="44450" rIns="90488" bIns="44450"/>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448" y="3733800"/>
            <a:ext cx="1975373"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448" y="761999"/>
            <a:ext cx="1864544" cy="27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968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101960"/>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890074"/>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8402638" cy="719137"/>
          </a:xfrm>
        </p:spPr>
        <p:txBody>
          <a:bodyPr>
            <a:normAutofit fontScale="90000"/>
          </a:bodyPr>
          <a:lstStyle/>
          <a:p>
            <a:pPr>
              <a:defRPr/>
            </a:pPr>
            <a:r>
              <a:rPr lang="en-US" dirty="0" smtClean="0"/>
              <a:t>Type 1 Rates Increasing Globally</a:t>
            </a:r>
            <a:endParaRPr lang="en-US" dirty="0"/>
          </a:p>
        </p:txBody>
      </p:sp>
      <p:sp>
        <p:nvSpPr>
          <p:cNvPr id="3" name="Content Placeholder 2"/>
          <p:cNvSpPr>
            <a:spLocks noGrp="1"/>
          </p:cNvSpPr>
          <p:nvPr>
            <p:ph idx="1"/>
          </p:nvPr>
        </p:nvSpPr>
        <p:spPr>
          <a:xfrm>
            <a:off x="685801" y="1763713"/>
            <a:ext cx="7010400" cy="4676775"/>
          </a:xfrm>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482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solidFill>
                  <a:srgbClr val="7030A0"/>
                </a:solidFill>
                <a:latin typeface="+mj-lt"/>
              </a:rPr>
              <a:t>Type 1 Diabetes Facts</a:t>
            </a:r>
            <a:r>
              <a:rPr lang="en-US" sz="3200" dirty="0" smtClean="0">
                <a:solidFill>
                  <a:srgbClr val="7030A0"/>
                </a:solidFill>
              </a:rPr>
              <a:t> </a:t>
            </a:r>
            <a:endParaRPr lang="en-US" sz="3200" dirty="0">
              <a:solidFill>
                <a:srgbClr val="7030A0"/>
              </a:solidFill>
            </a:endParaRPr>
          </a:p>
        </p:txBody>
      </p:sp>
    </p:spTree>
    <p:extLst>
      <p:ext uri="{BB962C8B-B14F-4D97-AF65-F5344CB8AC3E}">
        <p14:creationId xmlns:p14="http://schemas.microsoft.com/office/powerpoint/2010/main" val="1911762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924800" cy="1143000"/>
          </a:xfrm>
        </p:spPr>
        <p:txBody>
          <a:bodyPr>
            <a:normAutofit/>
          </a:bodyPr>
          <a:lstStyle/>
          <a:p>
            <a:pPr eaLnBrk="1" hangingPunct="1"/>
            <a:r>
              <a:rPr lang="en-US" sz="6000" b="1" dirty="0" smtClean="0">
                <a:latin typeface="Articulate Extrabold" pitchFamily="2" charset="0"/>
              </a:rPr>
              <a:t>CDC Announces</a:t>
            </a:r>
          </a:p>
        </p:txBody>
      </p:sp>
      <p:sp>
        <p:nvSpPr>
          <p:cNvPr id="1885187" name="Rectangle 3"/>
          <p:cNvSpPr>
            <a:spLocks noGrp="1" noChangeArrowheads="1"/>
          </p:cNvSpPr>
          <p:nvPr>
            <p:ph idx="1"/>
          </p:nvPr>
        </p:nvSpPr>
        <p:spPr>
          <a:xfrm>
            <a:off x="2971800" y="1524000"/>
            <a:ext cx="5154613" cy="5018088"/>
          </a:xfrm>
        </p:spPr>
        <p:txBody>
          <a:bodyPr/>
          <a:lstStyle/>
          <a:p>
            <a:pPr eaLnBrk="1" hangingPunct="1">
              <a:buFont typeface="Wingdings" pitchFamily="2" charset="2"/>
              <a:buNone/>
            </a:pPr>
            <a:endParaRPr lang="en-US" sz="2800" dirty="0" smtClean="0"/>
          </a:p>
          <a:p>
            <a:pPr algn="ctr" eaLnBrk="1" hangingPunct="1">
              <a:buFont typeface="Wingdings" pitchFamily="2" charset="2"/>
              <a:buNone/>
            </a:pPr>
            <a:r>
              <a:rPr lang="en-US" sz="4800" dirty="0" smtClean="0">
                <a:solidFill>
                  <a:schemeClr val="hlink"/>
                </a:solidFill>
              </a:rPr>
              <a:t>35% of Americans will have Diabetes by 2050</a:t>
            </a:r>
            <a:endParaRPr lang="en-US" sz="4400" dirty="0" smtClean="0">
              <a:solidFill>
                <a:schemeClr val="hlink"/>
              </a:solidFill>
            </a:endParaRPr>
          </a:p>
          <a:p>
            <a:pPr algn="ctr" eaLnBrk="1" hangingPunct="1">
              <a:buFont typeface="Wingdings" pitchFamily="2" charset="2"/>
              <a:buNone/>
            </a:pPr>
            <a:endParaRPr lang="en-US" sz="2000" i="1" dirty="0" smtClean="0">
              <a:solidFill>
                <a:schemeClr val="hlink"/>
              </a:solidFill>
            </a:endParaRPr>
          </a:p>
          <a:p>
            <a:pPr algn="r" eaLnBrk="1" hangingPunct="1">
              <a:buFont typeface="Wingdings" pitchFamily="2" charset="2"/>
              <a:buNone/>
            </a:pPr>
            <a:r>
              <a:rPr lang="en-US" sz="1600" i="1" dirty="0" smtClean="0"/>
              <a:t>Boyle, Thompson, Barker, Williamson </a:t>
            </a:r>
          </a:p>
          <a:p>
            <a:pPr algn="r" eaLnBrk="1" hangingPunct="1">
              <a:buFont typeface="Wingdings" pitchFamily="2" charset="2"/>
              <a:buNone/>
            </a:pPr>
            <a:r>
              <a:rPr lang="en-US" sz="1600" i="1" dirty="0" smtClean="0"/>
              <a:t>2010, Oct 22:8(1)29</a:t>
            </a:r>
          </a:p>
          <a:p>
            <a:pPr algn="r" eaLnBrk="1" hangingPunct="1">
              <a:buFont typeface="Wingdings" pitchFamily="2" charset="2"/>
              <a:buNone/>
            </a:pPr>
            <a:r>
              <a:rPr lang="en-US" sz="1600" i="1" dirty="0" smtClean="0"/>
              <a:t>www.pophealthmetrics.co</a:t>
            </a:r>
            <a:r>
              <a:rPr lang="en-US" sz="2000" i="1" dirty="0" smtClean="0"/>
              <a:t>m</a:t>
            </a:r>
          </a:p>
        </p:txBody>
      </p:sp>
      <p:pic>
        <p:nvPicPr>
          <p:cNvPr id="24580" name="Picture 4" descr="j035164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286000"/>
            <a:ext cx="2300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20040"/>
            <a:ext cx="8686800" cy="11430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
        <p:nvSpPr>
          <p:cNvPr id="47107" name="Rectangle 3"/>
          <p:cNvSpPr>
            <a:spLocks noGrp="1" noChangeArrowheads="1"/>
          </p:cNvSpPr>
          <p:nvPr>
            <p:ph sz="half" idx="1"/>
          </p:nvPr>
        </p:nvSpPr>
        <p:spPr>
          <a:xfrm>
            <a:off x="304800" y="1600200"/>
            <a:ext cx="8534400" cy="457200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3"/>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3"/>
              </a:buBlip>
            </a:pPr>
            <a:r>
              <a:rPr lang="en-US" sz="2800" dirty="0" smtClean="0"/>
              <a:t>Autoimmunity tends to run in families</a:t>
            </a:r>
          </a:p>
          <a:p>
            <a:pPr lvl="2" eaLnBrk="1" hangingPunct="1">
              <a:lnSpc>
                <a:spcPct val="90000"/>
              </a:lnSpc>
              <a:buFont typeface="Wingdings" pitchFamily="2" charset="2"/>
              <a:buBlip>
                <a:blip r:embed="rId3"/>
              </a:buBlip>
            </a:pPr>
            <a:r>
              <a:rPr lang="en-US" sz="2800" dirty="0" smtClean="0"/>
              <a:t>Higher rates in non breastfed infants</a:t>
            </a:r>
          </a:p>
          <a:p>
            <a:pPr lvl="2" eaLnBrk="1" hangingPunct="1">
              <a:lnSpc>
                <a:spcPct val="90000"/>
              </a:lnSpc>
              <a:buFont typeface="Wingdings" pitchFamily="2" charset="2"/>
              <a:buBlip>
                <a:blip r:embed="rId4"/>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5"/>
              </a:buBlip>
            </a:pPr>
            <a:endParaRPr lang="en-US" sz="3200" dirty="0" smtClean="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pPr eaLnBrk="1" hangingPunct="1"/>
            <a:r>
              <a:rPr lang="en-US" sz="4000" smtClean="0"/>
              <a:t>Incidence of Type 1 in Youth 	</a:t>
            </a:r>
          </a:p>
        </p:txBody>
      </p:sp>
      <p:sp>
        <p:nvSpPr>
          <p:cNvPr id="1506307" name="Rectangle 3"/>
          <p:cNvSpPr>
            <a:spLocks noGrp="1" noChangeArrowheads="1"/>
          </p:cNvSpPr>
          <p:nvPr>
            <p:ph type="body" sz="half" idx="1"/>
          </p:nvPr>
        </p:nvSpPr>
        <p:spPr>
          <a:xfrm>
            <a:off x="34290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graphicFrame>
        <p:nvGraphicFramePr>
          <p:cNvPr id="1026" name="Object 1024"/>
          <p:cNvGraphicFramePr>
            <a:graphicFrameLocks noGrp="1" noChangeAspect="1"/>
          </p:cNvGraphicFramePr>
          <p:nvPr>
            <p:ph sz="half" idx="2"/>
            <p:extLst>
              <p:ext uri="{D42A27DB-BD31-4B8C-83A1-F6EECF244321}">
                <p14:modId xmlns:p14="http://schemas.microsoft.com/office/powerpoint/2010/main" val="3301488933"/>
              </p:ext>
            </p:extLst>
          </p:nvPr>
        </p:nvGraphicFramePr>
        <p:xfrm>
          <a:off x="914400" y="1416050"/>
          <a:ext cx="2241550" cy="3406775"/>
        </p:xfrm>
        <a:graphic>
          <a:graphicData uri="http://schemas.openxmlformats.org/presentationml/2006/ole">
            <mc:AlternateContent xmlns:mc="http://schemas.openxmlformats.org/markup-compatibility/2006">
              <mc:Choice xmlns:v="urn:schemas-microsoft-com:vml" Requires="v">
                <p:oleObj spid="_x0000_s1138" name="Clip" r:id="rId4" imgW="2255238" imgH="3429297" progId="MS_ClipArt_Gallery.2">
                  <p:embed/>
                </p:oleObj>
              </mc:Choice>
              <mc:Fallback>
                <p:oleObj name="Clip" r:id="rId4" imgW="2255238" imgH="3429297" progId="MS_ClipArt_Gallery.2">
                  <p:embed/>
                  <p:pic>
                    <p:nvPicPr>
                      <p:cNvPr id="0" name="Object 102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416050"/>
                        <a:ext cx="2241550" cy="340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idx="1"/>
          </p:nvPr>
        </p:nvSpPr>
        <p:spPr>
          <a:xfrm>
            <a:off x="296863" y="1452563"/>
            <a:ext cx="6858000" cy="4525962"/>
          </a:xfrm>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ZnT8 - Zinc Co-Transporter 8</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IA-2A </a:t>
            </a:r>
            <a:r>
              <a:rPr lang="en-US" dirty="0"/>
              <a:t>- Insulinoma-Associated-2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sp>
        <p:nvSpPr>
          <p:cNvPr id="4" name="Slide Number Placeholder 3"/>
          <p:cNvSpPr>
            <a:spLocks noGrp="1"/>
          </p:cNvSpPr>
          <p:nvPr>
            <p:ph type="sldNum" sz="quarter" idx="12"/>
          </p:nvPr>
        </p:nvSpPr>
        <p:spPr>
          <a:xfrm>
            <a:off x="6553200" y="160338"/>
            <a:ext cx="2133600" cy="365125"/>
          </a:xfrm>
        </p:spPr>
        <p:txBody>
          <a:bodyPr/>
          <a:lstStyle/>
          <a:p>
            <a:pPr>
              <a:defRPr/>
            </a:pPr>
            <a:fld id="{1F2A76D1-01EE-4D5E-A29C-206E564C903A}" type="slidenum">
              <a:rPr lang="en-US" smtClean="0"/>
              <a:pPr>
                <a:defRPr/>
              </a:pPr>
              <a:t>32</a:t>
            </a:fld>
            <a:endParaRPr lang="en-US"/>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962400"/>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531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304800"/>
            <a:ext cx="7772400" cy="16002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type="body" idx="1"/>
          </p:nvPr>
        </p:nvSpPr>
        <p:spPr>
          <a:xfrm>
            <a:off x="914400" y="2209800"/>
            <a:ext cx="6934200" cy="434340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072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200" y="320040"/>
            <a:ext cx="7242048" cy="719772"/>
          </a:xfrm>
        </p:spPr>
        <p:txBody>
          <a:bodyPr>
            <a:normAutofit fontScale="90000"/>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29056" b="29056"/>
          <a:stretch>
            <a:fillRect/>
          </a:stretch>
        </p:blipFill>
        <p:spPr>
          <a:xfrm>
            <a:off x="5334000" y="1333500"/>
            <a:ext cx="3249613" cy="2209800"/>
          </a:xfrm>
        </p:spPr>
      </p:pic>
      <p:pic>
        <p:nvPicPr>
          <p:cNvPr id="56324" name="Picture 6" descr="http://3.bp.blogspot.com/-UQZ2OA6f47s/Tykl1O-7_lI/AAAAAAAAG94/iKQfSynUjIs/s320/Nick+Jona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429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267200"/>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62600" y="63246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24200" y="6477000"/>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Nick Jonas</a:t>
            </a:r>
            <a:endParaRPr lang="en-US" sz="240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724400"/>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514600" y="23622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Sharon Stone </a:t>
            </a:r>
          </a:p>
        </p:txBody>
      </p:sp>
      <p:sp>
        <p:nvSpPr>
          <p:cNvPr id="56336" name="Rectangle 19"/>
          <p:cNvSpPr>
            <a:spLocks noChangeArrowheads="1"/>
          </p:cNvSpPr>
          <p:nvPr/>
        </p:nvSpPr>
        <p:spPr bwMode="auto">
          <a:xfrm>
            <a:off x="2286000" y="2667000"/>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Halle Berry</a:t>
            </a:r>
          </a:p>
        </p:txBody>
      </p:sp>
      <p:sp>
        <p:nvSpPr>
          <p:cNvPr id="56337" name="TextBox 16"/>
          <p:cNvSpPr txBox="1">
            <a:spLocks noChangeArrowheads="1"/>
          </p:cNvSpPr>
          <p:nvPr/>
        </p:nvSpPr>
        <p:spPr bwMode="auto">
          <a:xfrm>
            <a:off x="5181600" y="3729038"/>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Times New Roman" panose="02020603050405020304" pitchFamily="18" charset="0"/>
              </a:rPr>
              <a:t>From Debbie Nagata’s slide collection</a:t>
            </a:r>
          </a:p>
        </p:txBody>
      </p:sp>
    </p:spTree>
    <p:extLst>
      <p:ext uri="{BB962C8B-B14F-4D97-AF65-F5344CB8AC3E}">
        <p14:creationId xmlns:p14="http://schemas.microsoft.com/office/powerpoint/2010/main" val="23259290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8" y="0"/>
            <a:ext cx="429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8775"/>
            <a:ext cx="390048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335517"/>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idx="1"/>
          </p:nvPr>
        </p:nvSpPr>
        <p:spPr>
          <a:xfrm>
            <a:off x="304800" y="1676400"/>
            <a:ext cx="8383587" cy="4497387"/>
          </a:xfrm>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idx="1"/>
          </p:nvPr>
        </p:nvSpPr>
        <p:spPr>
          <a:xfrm>
            <a:off x="457200" y="14478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5613400" y="477838"/>
            <a:ext cx="2724150" cy="4548187"/>
          </a:xfrm>
          <a:prstGeom prst="rect">
            <a:avLst/>
          </a:prstGeom>
          <a:noFill/>
          <a:ln w="12700" cap="sq">
            <a:noFill/>
            <a:miter lim="800000"/>
            <a:headEnd type="none" w="sm" len="sm"/>
            <a:tailEnd type="none" w="sm" len="sm"/>
          </a:ln>
          <a:effectLst/>
        </p:spPr>
        <p:txBody>
          <a:bodyPr anchor="ctr"/>
          <a:lstStyle/>
          <a:p>
            <a:pPr algn="ctr">
              <a:defRPr/>
            </a:pPr>
            <a:r>
              <a:rPr lang="en-US" sz="6000">
                <a:solidFill>
                  <a:schemeClr val="hlink"/>
                </a:solidFill>
                <a:effectLst>
                  <a:outerShdw blurRad="38100" dist="38100" dir="2700000" algn="tl">
                    <a:srgbClr val="000000"/>
                  </a:outerShdw>
                </a:effectLst>
                <a:cs typeface="+mn-cs"/>
              </a:rPr>
              <a:t>“How Sweet It Is”</a:t>
            </a:r>
            <a:endParaRPr lang="en-US" sz="4400">
              <a:solidFill>
                <a:schemeClr val="hlink"/>
              </a:solidFill>
              <a:effectLst>
                <a:outerShdw blurRad="38100" dist="38100" dir="2700000" algn="tl">
                  <a:srgbClr val="000000"/>
                </a:outerShdw>
              </a:effectLst>
              <a:cs typeface="+mn-cs"/>
            </a:endParaRPr>
          </a:p>
        </p:txBody>
      </p:sp>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4975"/>
            <a:ext cx="47244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0905194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6600" name="Clip" r:id="rId4" imgW="3840813" imgH="2972058" progId="">
                  <p:embed/>
                </p:oleObj>
              </mc:Choice>
              <mc:Fallback>
                <p:oleObj name="Clip" r:id="rId4" imgW="3840813" imgH="297205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6601" name="Clip" r:id="rId6" imgW="3840813" imgH="2972058" progId="">
                  <p:embed/>
                </p:oleObj>
              </mc:Choice>
              <mc:Fallback>
                <p:oleObj name="Clip" r:id="rId6" imgW="3840813" imgH="297205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3614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234" y="165100"/>
            <a:ext cx="2819400" cy="5930900"/>
          </a:xfrm>
        </p:spPr>
        <p:txBody>
          <a:bodyPr>
            <a:normAutofit/>
          </a:bodyPr>
          <a:lstStyle/>
          <a:p>
            <a:r>
              <a:rPr lang="en-US" dirty="0" smtClean="0"/>
              <a:t>My Boys</a:t>
            </a:r>
            <a:br>
              <a:rPr lang="en-US" dirty="0" smtClean="0"/>
            </a:br>
            <a:r>
              <a:rPr lang="en-US" dirty="0" err="1" smtClean="0"/>
              <a:t>Jax</a:t>
            </a:r>
            <a:r>
              <a:rPr lang="en-US" dirty="0" smtClean="0"/>
              <a:t> &amp; Rob</a:t>
            </a:r>
            <a:br>
              <a:rPr lang="en-US" dirty="0" smtClean="0"/>
            </a:br>
            <a:r>
              <a:rPr lang="en-US" dirty="0"/>
              <a:t/>
            </a:r>
            <a:br>
              <a:rPr lang="en-US" dirty="0"/>
            </a:br>
            <a:r>
              <a:rPr lang="en-US" dirty="0" smtClean="0">
                <a:solidFill>
                  <a:schemeClr val="bg1">
                    <a:lumMod val="20000"/>
                    <a:lumOff val="80000"/>
                  </a:schemeClr>
                </a:solidFill>
              </a:rPr>
              <a:t> </a:t>
            </a:r>
            <a:r>
              <a:rPr lang="en-US" dirty="0" smtClean="0">
                <a:solidFill>
                  <a:schemeClr val="tx1"/>
                </a:solidFill>
              </a:rPr>
              <a:t>By the time they are 50, </a:t>
            </a:r>
            <a:br>
              <a:rPr lang="en-US" dirty="0" smtClean="0">
                <a:solidFill>
                  <a:schemeClr val="tx1"/>
                </a:solidFill>
              </a:rPr>
            </a:br>
            <a:r>
              <a:rPr lang="en-US" dirty="0" smtClean="0">
                <a:solidFill>
                  <a:schemeClr val="tx1"/>
                </a:solidFill>
              </a:rPr>
              <a:t>35% will have diabetes</a:t>
            </a:r>
            <a:br>
              <a:rPr lang="en-US" dirty="0" smtClean="0">
                <a:solidFill>
                  <a:schemeClr val="tx1"/>
                </a:solidFill>
              </a:rPr>
            </a:br>
            <a:endParaRPr lang="en-US"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65100"/>
            <a:ext cx="4953000" cy="6604000"/>
          </a:xfrm>
          <a:prstGeom prst="rect">
            <a:avLst/>
          </a:prstGeom>
        </p:spPr>
      </p:pic>
    </p:spTree>
    <p:extLst>
      <p:ext uri="{BB962C8B-B14F-4D97-AF65-F5344CB8AC3E}">
        <p14:creationId xmlns:p14="http://schemas.microsoft.com/office/powerpoint/2010/main" val="12781939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642" y="304800"/>
            <a:ext cx="7772400" cy="11430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629" y="1496659"/>
            <a:ext cx="9067801" cy="536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30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33338"/>
            <a:ext cx="7242048" cy="1143000"/>
          </a:xfrm>
        </p:spPr>
        <p:txBody>
          <a:bodyPr/>
          <a:lstStyle/>
          <a:p>
            <a:pPr eaLnBrk="1" hangingPunct="1"/>
            <a:r>
              <a:rPr lang="en-US" sz="3600" dirty="0" smtClean="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a:t>Adapted from Bergenstal et al. 2000; International Diabetes Center.</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type="body" idx="1"/>
          </p:nvPr>
        </p:nvSpPr>
        <p:spPr/>
        <p:txBody>
          <a:bodyPr/>
          <a:lstStyle/>
          <a:p>
            <a:pPr eaLnBrk="1" hangingPunct="1">
              <a:defRPr/>
            </a:pPr>
            <a:r>
              <a:rPr lang="en-US" smtClean="0"/>
              <a:t>Hyperinsulinemia (resistance)</a:t>
            </a:r>
          </a:p>
          <a:p>
            <a:pPr eaLnBrk="1" hangingPunct="1">
              <a:defRPr/>
            </a:pPr>
            <a:r>
              <a:rPr lang="en-US" smtClean="0"/>
              <a:t>Hyperglycemia</a:t>
            </a:r>
          </a:p>
          <a:p>
            <a:pPr eaLnBrk="1" hangingPunct="1">
              <a:defRPr/>
            </a:pPr>
            <a:r>
              <a:rPr lang="en-US" smtClean="0"/>
              <a:t>Hyperlipidemia</a:t>
            </a:r>
          </a:p>
          <a:p>
            <a:pPr eaLnBrk="1" hangingPunct="1">
              <a:defRPr/>
            </a:pPr>
            <a:r>
              <a:rPr lang="en-US" smtClean="0"/>
              <a:t>Hypertension</a:t>
            </a:r>
          </a:p>
          <a:p>
            <a:pPr eaLnBrk="1" hangingPunct="1">
              <a:defRPr/>
            </a:pPr>
            <a:r>
              <a:rPr lang="en-US" smtClean="0"/>
              <a:t>Hyper”waistline”emia (35” women, 40” men)</a:t>
            </a:r>
          </a:p>
          <a:p>
            <a:pPr eaLnBrk="1" hangingPunct="1">
              <a:buFont typeface="Wingdings" pitchFamily="2" charset="2"/>
              <a:buNone/>
              <a:defRPr/>
            </a:pPr>
            <a:endParaRPr lang="en-US" i="1" smtClean="0"/>
          </a:p>
          <a:p>
            <a:pPr algn="ctr" eaLnBrk="1" hangingPunct="1">
              <a:buFont typeface="Wingdings" pitchFamily="2" charset="2"/>
              <a:buNone/>
              <a:defRPr/>
            </a:pPr>
            <a:r>
              <a:rPr lang="en-US" i="1" smtClean="0">
                <a:solidFill>
                  <a:schemeClr val="folHlink"/>
                </a:solidFill>
              </a:rPr>
              <a:t>Manifestations of Insulin Resistance</a:t>
            </a:r>
            <a:endParaRPr lang="en-US" smtClean="0">
              <a:solidFill>
                <a:schemeClr val="folHlink"/>
              </a:solidFill>
            </a:endParaRPr>
          </a:p>
        </p:txBody>
      </p:sp>
      <p:pic>
        <p:nvPicPr>
          <p:cNvPr id="36868" name="Picture 4" descr="tiylgif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2192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0825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06400" y="228600"/>
            <a:ext cx="8059738" cy="1143000"/>
          </a:xfrm>
        </p:spPr>
        <p:txBody>
          <a:bodyPr lIns="90488" tIns="44450" rIns="90488" bIns="44450" anchor="b" anchorCtr="0">
            <a:normAutofit fontScale="90000"/>
          </a:bodyPr>
          <a:lstStyle/>
          <a:p>
            <a:pPr eaLnBrk="1" hangingPunct="1"/>
            <a:r>
              <a:rPr lang="en-US" smtClean="0"/>
              <a:t>Diabetes 2 - Who is at Risk?</a:t>
            </a:r>
            <a:r>
              <a:rPr lang="en-US" sz="3600" smtClean="0"/>
              <a:t> </a:t>
            </a:r>
            <a:br>
              <a:rPr lang="en-US" sz="3600" smtClean="0"/>
            </a:br>
            <a:r>
              <a:rPr lang="en-US" sz="2800" smtClean="0"/>
              <a:t>(ADA Clinical Practice Guidelines</a:t>
            </a:r>
            <a:r>
              <a:rPr lang="en-US" sz="3200" smtClean="0"/>
              <a:t>)</a:t>
            </a:r>
            <a:endParaRPr lang="en-US" sz="3200" smtClean="0">
              <a:sym typeface="Monotype Sorts" pitchFamily="2" charset="2"/>
            </a:endParaRPr>
          </a:p>
        </p:txBody>
      </p:sp>
      <p:sp>
        <p:nvSpPr>
          <p:cNvPr id="1991683" name="Rectangle 3"/>
          <p:cNvSpPr>
            <a:spLocks noGrp="1" noChangeArrowheads="1"/>
          </p:cNvSpPr>
          <p:nvPr>
            <p:ph idx="1"/>
          </p:nvPr>
        </p:nvSpPr>
        <p:spPr>
          <a:xfrm>
            <a:off x="609600" y="1752600"/>
            <a:ext cx="7467600" cy="4724400"/>
          </a:xfrm>
        </p:spPr>
        <p:txBody>
          <a:bodyPr lIns="90488" tIns="44450" rIns="90488" bIns="44450"/>
          <a:lstStyle/>
          <a:p>
            <a:pPr marL="533400" indent="-533400" eaLnBrk="1" hangingPunct="1">
              <a:lnSpc>
                <a:spcPct val="90000"/>
              </a:lnSpc>
              <a:buFont typeface="Wingdings" pitchFamily="2" charset="2"/>
              <a:buAutoNum type="arabicPeriod"/>
            </a:pPr>
            <a:r>
              <a:rPr lang="en-US" sz="2800" smtClean="0"/>
              <a:t>Testing should be considered in all adults who are overweight (BMI </a:t>
            </a:r>
            <a:r>
              <a:rPr lang="en-US" sz="2800" smtClean="0">
                <a:sym typeface="Symbol" pitchFamily="18" charset="2"/>
              </a:rPr>
              <a:t> 25) and have additional </a:t>
            </a:r>
            <a:r>
              <a:rPr lang="en-US" sz="2800" b="1" u="sng" smtClean="0">
                <a:sym typeface="Symbol" pitchFamily="18" charset="2"/>
              </a:rPr>
              <a:t>risk factors</a:t>
            </a:r>
            <a:r>
              <a:rPr lang="en-US" sz="2800" smtClean="0"/>
              <a:t>:</a:t>
            </a:r>
          </a:p>
          <a:p>
            <a:pPr marL="533400" indent="-533400" eaLnBrk="1" hangingPunct="1">
              <a:lnSpc>
                <a:spcPct val="90000"/>
              </a:lnSpc>
              <a:buFont typeface="Wingdings" pitchFamily="2" charset="2"/>
              <a:buAutoNum type="arabicPeriod"/>
            </a:pPr>
            <a:endParaRPr lang="en-US" sz="1600" smtClean="0"/>
          </a:p>
          <a:p>
            <a:pPr marL="990600" lvl="1" indent="-533400" eaLnBrk="1" hangingPunct="1">
              <a:lnSpc>
                <a:spcPct val="90000"/>
              </a:lnSpc>
              <a:buClr>
                <a:schemeClr val="hlink"/>
              </a:buClr>
            </a:pPr>
            <a:r>
              <a:rPr lang="en-US" smtClean="0"/>
              <a:t>First-degree relative w/ diabetes</a:t>
            </a:r>
          </a:p>
          <a:p>
            <a:pPr marL="990600" lvl="1" indent="-533400" eaLnBrk="1" hangingPunct="1">
              <a:lnSpc>
                <a:spcPct val="90000"/>
              </a:lnSpc>
              <a:buClr>
                <a:schemeClr val="hlink"/>
              </a:buClr>
            </a:pPr>
            <a:r>
              <a:rPr lang="en-US" smtClean="0"/>
              <a:t>Member of a high-risk ethnic population</a:t>
            </a:r>
          </a:p>
          <a:p>
            <a:pPr marL="990600" lvl="1" indent="-533400" eaLnBrk="1" hangingPunct="1">
              <a:lnSpc>
                <a:spcPct val="90000"/>
              </a:lnSpc>
              <a:buClr>
                <a:schemeClr val="hlink"/>
              </a:buClr>
            </a:pPr>
            <a:r>
              <a:rPr lang="en-US" smtClean="0"/>
              <a:t>Habitual physical inactivity</a:t>
            </a:r>
          </a:p>
          <a:p>
            <a:pPr marL="990600" lvl="1" indent="-533400" eaLnBrk="1" hangingPunct="1">
              <a:lnSpc>
                <a:spcPct val="90000"/>
              </a:lnSpc>
              <a:buClr>
                <a:schemeClr val="hlink"/>
              </a:buClr>
            </a:pPr>
            <a:r>
              <a:rPr lang="en-US" smtClean="0"/>
              <a:t>PreDiabetes </a:t>
            </a:r>
          </a:p>
          <a:p>
            <a:pPr marL="990600" lvl="1" indent="-533400" eaLnBrk="1" hangingPunct="1">
              <a:lnSpc>
                <a:spcPct val="90000"/>
              </a:lnSpc>
              <a:buClr>
                <a:schemeClr val="hlink"/>
              </a:buClr>
            </a:pPr>
            <a:r>
              <a:rPr lang="en-US" smtClean="0"/>
              <a:t>History of heart disease</a:t>
            </a:r>
          </a:p>
        </p:txBody>
      </p:sp>
      <p:graphicFrame>
        <p:nvGraphicFramePr>
          <p:cNvPr id="2050" name="Object 4"/>
          <p:cNvGraphicFramePr>
            <a:graphicFrameLocks noChangeAspect="1"/>
          </p:cNvGraphicFramePr>
          <p:nvPr/>
        </p:nvGraphicFramePr>
        <p:xfrm>
          <a:off x="6934200" y="4648200"/>
          <a:ext cx="2209800" cy="1457325"/>
        </p:xfrm>
        <a:graphic>
          <a:graphicData uri="http://schemas.openxmlformats.org/presentationml/2006/ole">
            <mc:AlternateContent xmlns:mc="http://schemas.openxmlformats.org/markup-compatibility/2006">
              <mc:Choice xmlns:v="urn:schemas-microsoft-com:vml" Requires="v">
                <p:oleObj spid="_x0000_s2160" name="Clip" r:id="rId3" imgW="3429297" imgH="2262857" progId="MS_ClipArt_Gallery.2">
                  <p:embed/>
                </p:oleObj>
              </mc:Choice>
              <mc:Fallback>
                <p:oleObj name="Clip" r:id="rId3" imgW="3429297" imgH="2262857"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48200"/>
                        <a:ext cx="2209800"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06400" y="228600"/>
            <a:ext cx="8059738" cy="1143000"/>
          </a:xfrm>
        </p:spPr>
        <p:txBody>
          <a:bodyPr lIns="90488" tIns="44450" rIns="90488" bIns="44450" anchor="b" anchorCtr="0">
            <a:normAutofit fontScale="90000"/>
          </a:bodyPr>
          <a:lstStyle/>
          <a:p>
            <a:pPr eaLnBrk="1" hangingPunct="1"/>
            <a:r>
              <a:rPr lang="en-US" smtClean="0"/>
              <a:t>Diabetes 2 - Who is at Risk?</a:t>
            </a:r>
            <a:r>
              <a:rPr lang="en-US" sz="3600" smtClean="0"/>
              <a:t> </a:t>
            </a:r>
            <a:br>
              <a:rPr lang="en-US" sz="3600" smtClean="0"/>
            </a:br>
            <a:r>
              <a:rPr lang="en-US" sz="2800" smtClean="0"/>
              <a:t>(ADA Clinical Practice Guidelines</a:t>
            </a:r>
            <a:r>
              <a:rPr lang="en-US" sz="3200" smtClean="0"/>
              <a:t>)</a:t>
            </a:r>
            <a:endParaRPr lang="en-US" sz="3200" smtClean="0">
              <a:sym typeface="Monotype Sorts" pitchFamily="2" charset="2"/>
            </a:endParaRPr>
          </a:p>
        </p:txBody>
      </p:sp>
      <p:sp>
        <p:nvSpPr>
          <p:cNvPr id="1992707" name="Rectangle 3"/>
          <p:cNvSpPr>
            <a:spLocks noGrp="1" noChangeArrowheads="1"/>
          </p:cNvSpPr>
          <p:nvPr>
            <p:ph idx="1"/>
          </p:nvPr>
        </p:nvSpPr>
        <p:spPr>
          <a:xfrm>
            <a:off x="457200" y="1600200"/>
            <a:ext cx="8305800" cy="4724400"/>
          </a:xfrm>
        </p:spPr>
        <p:txBody>
          <a:bodyPr lIns="90488" tIns="44450" rIns="90488" bIns="44450"/>
          <a:lstStyle/>
          <a:p>
            <a:pPr eaLnBrk="1" hangingPunct="1">
              <a:buFont typeface="Wingdings" pitchFamily="2" charset="2"/>
              <a:buNone/>
            </a:pPr>
            <a:r>
              <a:rPr lang="en-US" sz="2800" b="1" smtClean="0"/>
              <a:t>Risk factors cont’d</a:t>
            </a:r>
            <a:endParaRPr lang="en-US" sz="2800" smtClean="0"/>
          </a:p>
          <a:p>
            <a:pPr lvl="1" eaLnBrk="1" hangingPunct="1">
              <a:buClr>
                <a:schemeClr val="hlink"/>
              </a:buClr>
            </a:pPr>
            <a:r>
              <a:rPr lang="en-US" sz="2900" smtClean="0"/>
              <a:t>HTN - BP &gt; 140/90</a:t>
            </a:r>
            <a:endParaRPr lang="en-US" sz="3200" smtClean="0"/>
          </a:p>
          <a:p>
            <a:pPr lvl="1" eaLnBrk="1" hangingPunct="1">
              <a:buClr>
                <a:schemeClr val="hlink"/>
              </a:buClr>
            </a:pPr>
            <a:r>
              <a:rPr lang="en-US" sz="2900" smtClean="0"/>
              <a:t>HDL &lt; 35 or triglycerides &gt; 250</a:t>
            </a:r>
          </a:p>
          <a:p>
            <a:pPr lvl="1" eaLnBrk="1" hangingPunct="1">
              <a:buClr>
                <a:schemeClr val="hlink"/>
              </a:buClr>
            </a:pPr>
            <a:r>
              <a:rPr lang="en-US" sz="2900" smtClean="0"/>
              <a:t>baby &gt;9 lb or history of Gestational Diabetes Mellitus (GDM</a:t>
            </a:r>
          </a:p>
          <a:p>
            <a:pPr lvl="1" eaLnBrk="1" hangingPunct="1">
              <a:buClr>
                <a:schemeClr val="hlink"/>
              </a:buClr>
            </a:pPr>
            <a:r>
              <a:rPr lang="en-US" sz="2500" smtClean="0"/>
              <a:t>Polycystic ovary syndrome (PCOS)</a:t>
            </a:r>
          </a:p>
          <a:p>
            <a:pPr lvl="1" eaLnBrk="1" hangingPunct="1">
              <a:buClr>
                <a:schemeClr val="hlink"/>
              </a:buClr>
            </a:pPr>
            <a:r>
              <a:rPr lang="en-US" sz="2500" smtClean="0"/>
              <a:t>Other conditions assoc w/ insulin resistance:</a:t>
            </a:r>
          </a:p>
          <a:p>
            <a:pPr lvl="2" eaLnBrk="1" hangingPunct="1">
              <a:buClr>
                <a:schemeClr val="hlink"/>
              </a:buClr>
            </a:pPr>
            <a:r>
              <a:rPr lang="en-US" sz="2100" smtClean="0"/>
              <a:t>Severe obesity, acanthosis nigricans (AN)</a:t>
            </a:r>
          </a:p>
        </p:txBody>
      </p:sp>
      <p:graphicFrame>
        <p:nvGraphicFramePr>
          <p:cNvPr id="3074" name="Object 4"/>
          <p:cNvGraphicFramePr>
            <a:graphicFrameLocks noChangeAspect="1"/>
          </p:cNvGraphicFramePr>
          <p:nvPr/>
        </p:nvGraphicFramePr>
        <p:xfrm>
          <a:off x="7315200" y="1066800"/>
          <a:ext cx="1528763" cy="2209800"/>
        </p:xfrm>
        <a:graphic>
          <a:graphicData uri="http://schemas.openxmlformats.org/presentationml/2006/ole">
            <mc:AlternateContent xmlns:mc="http://schemas.openxmlformats.org/markup-compatibility/2006">
              <mc:Choice xmlns:v="urn:schemas-microsoft-com:vml" Requires="v">
                <p:oleObj spid="_x0000_s3184" name="Clip" r:id="rId3" imgW="2373480" imgH="3429720" progId="MS_ClipArt_Gallery.2">
                  <p:embed/>
                </p:oleObj>
              </mc:Choice>
              <mc:Fallback>
                <p:oleObj name="Clip" r:id="rId3" imgW="2373480" imgH="3429720"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066800"/>
                        <a:ext cx="1528763"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2707">
                                            <p:txEl>
                                              <p:pRg st="6" end="6"/>
                                            </p:txEl>
                                          </p:spTgt>
                                        </p:tgtEl>
                                        <p:attrNameLst>
                                          <p:attrName>style.visibility</p:attrName>
                                        </p:attrNameLst>
                                      </p:cBhvr>
                                      <p:to>
                                        <p:strVal val="visible"/>
                                      </p:to>
                                    </p:set>
                                    <p:anim calcmode="lin" valueType="num">
                                      <p:cBhvr additive="base">
                                        <p:cTn id="11" dur="2000" fill="hold"/>
                                        <p:tgtEl>
                                          <p:spTgt spid="1992707">
                                            <p:txEl>
                                              <p:pRg st="6" end="6"/>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27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en-US" smtClean="0"/>
              <a:t>Acanthosis Nigricans (AN) 	</a:t>
            </a:r>
          </a:p>
        </p:txBody>
      </p:sp>
      <p:sp>
        <p:nvSpPr>
          <p:cNvPr id="58371" name="Rectangle 3"/>
          <p:cNvSpPr>
            <a:spLocks noGrp="1" noChangeArrowheads="1"/>
          </p:cNvSpPr>
          <p:nvPr>
            <p:ph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7187" name="Rectangle 3"/>
          <p:cNvSpPr>
            <a:spLocks noChangeArrowheads="1"/>
          </p:cNvSpPr>
          <p:nvPr/>
        </p:nvSpPr>
        <p:spPr bwMode="auto">
          <a:xfrm>
            <a:off x="533400" y="5867400"/>
            <a:ext cx="7772400" cy="685800"/>
          </a:xfrm>
          <a:prstGeom prst="rect">
            <a:avLst/>
          </a:prstGeom>
          <a:noFill/>
          <a:ln w="9525">
            <a:noFill/>
            <a:miter lim="800000"/>
            <a:headEnd/>
            <a:tailEnd/>
          </a:ln>
          <a:effectLst/>
        </p:spPr>
        <p:txBody>
          <a:bodyPr anchor="ctr"/>
          <a:lstStyle/>
          <a:p>
            <a:pPr algn="ctr">
              <a:defRPr/>
            </a:pPr>
            <a:r>
              <a:rPr lang="en-US" sz="3600" b="1" i="1" dirty="0">
                <a:solidFill>
                  <a:schemeClr val="hlink"/>
                </a:solidFill>
                <a:effectLst>
                  <a:outerShdw blurRad="38100" dist="38100" dir="2700000" algn="tl">
                    <a:srgbClr val="000000"/>
                  </a:outerShdw>
                </a:effectLst>
                <a:latin typeface="Tahoma" pitchFamily="34" charset="0"/>
                <a:cs typeface="+mn-cs"/>
              </a:rPr>
              <a:t>Acanthosis Nigricans</a:t>
            </a:r>
          </a:p>
        </p:txBody>
      </p:sp>
    </p:spTree>
    <p:extLst>
      <p:ext uri="{BB962C8B-B14F-4D97-AF65-F5344CB8AC3E}">
        <p14:creationId xmlns:p14="http://schemas.microsoft.com/office/powerpoint/2010/main" val="6768611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5613" y="273050"/>
            <a:ext cx="8226425" cy="565150"/>
          </a:xfrm>
        </p:spPr>
        <p:txBody>
          <a:bodyPr lIns="90488" tIns="44450" rIns="90488" bIns="44450">
            <a:normAutofit fontScale="90000"/>
          </a:bodyPr>
          <a:lstStyle/>
          <a:p>
            <a:pPr eaLnBrk="1" hangingPunct="1"/>
            <a:r>
              <a:rPr lang="en-US" sz="3600" smtClean="0"/>
              <a:t>Ominous Octet</a:t>
            </a:r>
          </a:p>
        </p:txBody>
      </p:sp>
      <p:pic>
        <p:nvPicPr>
          <p:cNvPr id="53251" name="Picture 276" descr="MCj01975660000[1]"/>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304800" y="838200"/>
            <a:ext cx="1524000" cy="150018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7315200" y="3048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3"/>
            <a:videoFile r:link="rId1"/>
          </p:nvPr>
        </p:nvPicPr>
        <p:blipFill>
          <a:blip r:embed="rId6">
            <a:extLst>
              <a:ext uri="{28A0092B-C50C-407E-A947-70E740481C1C}">
                <a14:useLocalDpi xmlns:a14="http://schemas.microsoft.com/office/drawing/2010/main" val="0"/>
              </a:ext>
            </a:extLst>
          </a:blip>
          <a:srcRect/>
          <a:stretch>
            <a:fillRect/>
          </a:stretch>
        </p:blipFill>
        <p:spPr>
          <a:xfrm>
            <a:off x="304800" y="2819400"/>
            <a:ext cx="1447800" cy="1085850"/>
          </a:xfrm>
        </p:spPr>
      </p:pic>
      <p:pic>
        <p:nvPicPr>
          <p:cNvPr id="53253"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US" sz="1600" b="1">
                <a:latin typeface="Helvetica" pitchFamily="34" charset="0"/>
              </a:rPr>
              <a:t>amylin, </a:t>
            </a:r>
            <a:r>
              <a:rPr lang="en-GB" sz="1600">
                <a:latin typeface="Helvetica" pitchFamily="34" charset="0"/>
                <a:sym typeface="Symbol" pitchFamily="18" charset="2"/>
              </a:rPr>
              <a:t></a:t>
            </a:r>
            <a:r>
              <a:rPr lang="en-US" sz="1600" b="1">
                <a:latin typeface="Helvetica" pitchFamily="34" charset="0"/>
                <a:sym typeface="Symbol" pitchFamily="18" charset="2"/>
              </a:rPr>
              <a:t>-</a:t>
            </a:r>
            <a:r>
              <a:rPr lang="en-US" sz="1600" b="1">
                <a:latin typeface="Helvetica" pitchFamily="34" charset="0"/>
              </a:rPr>
              <a:t>cell secretion</a:t>
            </a:r>
          </a:p>
          <a:p>
            <a:r>
              <a:rPr lang="en-US" sz="1600" b="1">
                <a:latin typeface="Helvetica" pitchFamily="34" charset="0"/>
              </a:rPr>
              <a:t>80% loss at dx</a:t>
            </a:r>
          </a:p>
        </p:txBody>
      </p:sp>
      <p:sp>
        <p:nvSpPr>
          <p:cNvPr id="53458"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Increased lipolysis</a:t>
            </a:r>
          </a:p>
        </p:txBody>
      </p:sp>
      <p:sp>
        <p:nvSpPr>
          <p:cNvPr id="53462"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a:t>
            </a:r>
            <a:br>
              <a:rPr lang="en-US" sz="1600" b="1">
                <a:latin typeface="Helvetica" pitchFamily="34" charset="0"/>
              </a:rPr>
            </a:br>
            <a:r>
              <a:rPr lang="en-GB" sz="1600" b="1">
                <a:latin typeface="Helvetica" pitchFamily="34" charset="0"/>
                <a:sym typeface="Symbol" pitchFamily="18" charset="2"/>
              </a:rPr>
              <a:t>satiation neuro-</a:t>
            </a:r>
          </a:p>
          <a:p>
            <a:r>
              <a:rPr lang="en-GB" sz="1600" b="1">
                <a:latin typeface="Helvetica" pitchFamily="34" charset="0"/>
                <a:sym typeface="Symbol" pitchFamily="18" charset="2"/>
              </a:rPr>
              <a:t>transmission</a:t>
            </a:r>
            <a:endParaRPr lang="en-US" sz="1600" b="1">
              <a:latin typeface="Helvetica" pitchFamily="34" charset="0"/>
            </a:endParaRPr>
          </a:p>
        </p:txBody>
      </p:sp>
      <p:sp>
        <p:nvSpPr>
          <p:cNvPr id="53503"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9" name="Text Box 264"/>
          <p:cNvSpPr txBox="1">
            <a:spLocks noChangeArrowheads="1"/>
          </p:cNvSpPr>
          <p:nvPr/>
        </p:nvSpPr>
        <p:spPr bwMode="auto">
          <a:xfrm>
            <a:off x="2368550" y="6554788"/>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t>© Copyright 1999-2010, Diabetes Educational Services, All Rights Reserved.</a:t>
            </a:r>
          </a:p>
        </p:txBody>
      </p:sp>
    </p:spTree>
    <p:extLst>
      <p:ext uri="{BB962C8B-B14F-4D97-AF65-F5344CB8AC3E}">
        <p14:creationId xmlns:p14="http://schemas.microsoft.com/office/powerpoint/2010/main" val="2117577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337508656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295400"/>
            <a:ext cx="5105400" cy="1143000"/>
          </a:xfrm>
        </p:spPr>
        <p:txBody>
          <a:bodyPr>
            <a:normAutofit fontScale="90000"/>
          </a:bodyPr>
          <a:lstStyle/>
          <a:p>
            <a:pPr eaLnBrk="1" hangingPunct="1"/>
            <a:r>
              <a:rPr lang="en-US"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3246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381000"/>
            <a:ext cx="8226425" cy="914400"/>
          </a:xfrm>
          <a:noFill/>
        </p:spPr>
        <p:txBody>
          <a:bodyPr lIns="90477" tIns="44445" rIns="90477" bIns="44445" anchor="b"/>
          <a:lstStyle/>
          <a:p>
            <a:pPr eaLnBrk="1" hangingPunct="1"/>
            <a:r>
              <a:rPr lang="en-US" sz="4400" dirty="0" smtClean="0"/>
              <a:t>Diabetes in America 2014</a:t>
            </a:r>
            <a:endParaRPr lang="en-US" sz="3200" dirty="0" smtClean="0">
              <a:sym typeface="Monotype Sorts" pitchFamily="2" charset="2"/>
            </a:endParaRPr>
          </a:p>
        </p:txBody>
      </p:sp>
      <p:sp>
        <p:nvSpPr>
          <p:cNvPr id="7171" name="Rectangle 3"/>
          <p:cNvSpPr>
            <a:spLocks noGrp="1" noChangeArrowheads="1"/>
          </p:cNvSpPr>
          <p:nvPr>
            <p:ph idx="1"/>
          </p:nvPr>
        </p:nvSpPr>
        <p:spPr>
          <a:xfrm>
            <a:off x="504825" y="1447800"/>
            <a:ext cx="7086600" cy="3429000"/>
          </a:xfrm>
        </p:spPr>
        <p:txBody>
          <a:bodyPr lIns="90477" tIns="44445" rIns="90477" bIns="44445"/>
          <a:lstStyle/>
          <a:p>
            <a:pPr eaLnBrk="1" hangingPunct="1">
              <a:lnSpc>
                <a:spcPct val="90000"/>
              </a:lnSpc>
              <a:defRPr/>
            </a:pPr>
            <a:r>
              <a:rPr lang="en-US" sz="3600" b="1" dirty="0" smtClean="0">
                <a:solidFill>
                  <a:schemeClr val="accent1">
                    <a:lumMod val="75000"/>
                  </a:schemeClr>
                </a:solidFill>
              </a:rPr>
              <a:t>  25.8</a:t>
            </a:r>
            <a:r>
              <a:rPr lang="en-US" sz="4000" dirty="0" smtClean="0">
                <a:solidFill>
                  <a:schemeClr val="accent1">
                    <a:lumMod val="75000"/>
                  </a:schemeClr>
                </a:solidFill>
              </a:rPr>
              <a:t> million or  &gt; </a:t>
            </a:r>
            <a:r>
              <a:rPr lang="en-US" sz="3600" b="1" dirty="0" smtClean="0">
                <a:solidFill>
                  <a:schemeClr val="accent1">
                    <a:lumMod val="75000"/>
                  </a:schemeClr>
                </a:solidFill>
              </a:rPr>
              <a:t>8.3%</a:t>
            </a:r>
          </a:p>
          <a:p>
            <a:pPr eaLnBrk="1" hangingPunct="1">
              <a:lnSpc>
                <a:spcPct val="90000"/>
              </a:lnSpc>
              <a:defRPr/>
            </a:pPr>
            <a:r>
              <a:rPr lang="en-US" sz="3600" b="1" dirty="0" smtClean="0">
                <a:solidFill>
                  <a:schemeClr val="accent4">
                    <a:lumMod val="75000"/>
                  </a:schemeClr>
                </a:solidFill>
              </a:rPr>
              <a:t>  </a:t>
            </a:r>
            <a:r>
              <a:rPr lang="en-US" sz="3600" b="1" dirty="0" smtClean="0">
                <a:solidFill>
                  <a:schemeClr val="accent1">
                    <a:lumMod val="75000"/>
                  </a:schemeClr>
                </a:solidFill>
              </a:rPr>
              <a:t>79 million have pre diabetes</a:t>
            </a:r>
          </a:p>
          <a:p>
            <a:pPr algn="r" eaLnBrk="1" hangingPunct="1">
              <a:lnSpc>
                <a:spcPct val="90000"/>
              </a:lnSpc>
              <a:buFont typeface="Wingdings" pitchFamily="2" charset="2"/>
              <a:buNone/>
              <a:defRPr/>
            </a:pPr>
            <a:endParaRPr lang="en-US" sz="1800" dirty="0" smtClean="0"/>
          </a:p>
          <a:p>
            <a:pPr algn="r" eaLnBrk="1" hangingPunct="1">
              <a:lnSpc>
                <a:spcPct val="90000"/>
              </a:lnSpc>
              <a:buFont typeface="Wingdings" pitchFamily="2" charset="2"/>
              <a:buNone/>
              <a:defRPr/>
            </a:pPr>
            <a:endParaRPr lang="en-US" sz="1800" dirty="0"/>
          </a:p>
          <a:p>
            <a:pPr algn="r" eaLnBrk="1" hangingPunct="1">
              <a:lnSpc>
                <a:spcPct val="90000"/>
              </a:lnSpc>
              <a:buFont typeface="Wingdings" pitchFamily="2" charset="2"/>
              <a:buNone/>
              <a:defRPr/>
            </a:pPr>
            <a:r>
              <a:rPr lang="en-US" sz="1800" dirty="0" smtClean="0"/>
              <a:t>CDC 2011</a:t>
            </a:r>
          </a:p>
          <a:p>
            <a:pPr algn="r" eaLnBrk="1" hangingPunct="1">
              <a:lnSpc>
                <a:spcPct val="90000"/>
              </a:lnSpc>
              <a:buFont typeface="Wingdings" pitchFamily="2" charset="2"/>
              <a:buNone/>
              <a:defRPr/>
            </a:pPr>
            <a:r>
              <a:rPr lang="en-US" sz="2400" dirty="0" smtClean="0"/>
              <a:t>         </a:t>
            </a:r>
          </a:p>
        </p:txBody>
      </p:sp>
      <p:pic>
        <p:nvPicPr>
          <p:cNvPr id="8196"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9937"/>
            <a:ext cx="8096250" cy="264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9758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fontScale="90000"/>
          </a:bodyPr>
          <a:lstStyle/>
          <a:p>
            <a:r>
              <a:rPr lang="en-US" smtClean="0"/>
              <a:t>Other Causes of Hyperglycemia</a:t>
            </a:r>
          </a:p>
        </p:txBody>
      </p:sp>
      <p:sp>
        <p:nvSpPr>
          <p:cNvPr id="3" name="Content Placeholder 2"/>
          <p:cNvSpPr>
            <a:spLocks noGrp="1"/>
          </p:cNvSpPr>
          <p:nvPr>
            <p:ph sz="half" idx="1"/>
          </p:nvPr>
        </p:nvSpPr>
        <p:spPr>
          <a:xfrm>
            <a:off x="609600" y="18288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extLst>
      <p:ext uri="{BB962C8B-B14F-4D97-AF65-F5344CB8AC3E}">
        <p14:creationId xmlns:p14="http://schemas.microsoft.com/office/powerpoint/2010/main" val="24967903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52400"/>
            <a:ext cx="8529638" cy="1143000"/>
          </a:xfrm>
        </p:spPr>
        <p:txBody>
          <a:bodyPr>
            <a:normAutofit fontScale="90000"/>
          </a:bodyPr>
          <a:lstStyle/>
          <a:p>
            <a:pPr>
              <a:defRPr/>
            </a:pPr>
            <a:r>
              <a:rPr lang="en-US" dirty="0" smtClean="0"/>
              <a:t>Flash Mob – World Diabetes Day to Beat It</a:t>
            </a:r>
            <a:endParaRPr lang="en-US" dirty="0"/>
          </a:p>
        </p:txBody>
      </p:sp>
      <p:sp>
        <p:nvSpPr>
          <p:cNvPr id="3" name="Text Placeholder 2"/>
          <p:cNvSpPr>
            <a:spLocks noGrp="1"/>
          </p:cNvSpPr>
          <p:nvPr>
            <p:ph type="body" sz="half" idx="1"/>
          </p:nvPr>
        </p:nvSpPr>
        <p:spPr>
          <a:xfrm>
            <a:off x="4534189" y="1598612"/>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sp>
        <p:nvSpPr>
          <p:cNvPr id="4" name="Content Placeholder 3"/>
          <p:cNvSpPr>
            <a:spLocks noGrp="1"/>
          </p:cNvSpPr>
          <p:nvPr>
            <p:ph sz="half" idx="2"/>
          </p:nvPr>
        </p:nvSpPr>
        <p:spPr>
          <a:xfrm>
            <a:off x="304800" y="1590097"/>
            <a:ext cx="4037013" cy="4497387"/>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3733800"/>
            <a:ext cx="1696173" cy="2926958"/>
          </a:xfrm>
          <a:prstGeom prst="rect">
            <a:avLst/>
          </a:prstGeom>
        </p:spPr>
      </p:pic>
    </p:spTree>
    <p:extLst>
      <p:ext uri="{BB962C8B-B14F-4D97-AF65-F5344CB8AC3E}">
        <p14:creationId xmlns:p14="http://schemas.microsoft.com/office/powerpoint/2010/main" val="13896644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idx="1"/>
          </p:nvPr>
        </p:nvSpPr>
        <p:spPr/>
        <p:txBody>
          <a:bodyPr/>
          <a:lstStyle/>
          <a:p>
            <a:pPr eaLnBrk="1" hangingPunct="1">
              <a:lnSpc>
                <a:spcPct val="80000"/>
              </a:lnSpc>
              <a:buFont typeface="Wingdings" pitchFamily="2" charset="2"/>
              <a:buNone/>
              <a:defRPr/>
            </a:pPr>
            <a:r>
              <a:rPr lang="en-US" sz="2800"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sz="2800" dirty="0" err="1" smtClean="0"/>
              <a:t>ketones</a:t>
            </a:r>
            <a:r>
              <a:rPr lang="en-US" sz="2800" dirty="0" smtClean="0"/>
              <a:t> in urine.</a:t>
            </a:r>
          </a:p>
          <a:p>
            <a:pPr eaLnBrk="1" hangingPunct="1">
              <a:lnSpc>
                <a:spcPct val="80000"/>
              </a:lnSpc>
              <a:defRPr/>
            </a:pPr>
            <a:r>
              <a:rPr lang="en-US" sz="2800" dirty="0" smtClean="0"/>
              <a:t>What are her risk factors, signs of diabetes </a:t>
            </a:r>
          </a:p>
          <a:p>
            <a:pPr eaLnBrk="1" hangingPunct="1">
              <a:lnSpc>
                <a:spcPct val="80000"/>
              </a:lnSpc>
              <a:defRPr/>
            </a:pPr>
            <a:r>
              <a:rPr lang="en-US" sz="2800" dirty="0" smtClean="0"/>
              <a:t>What type of diabetes does she have? </a:t>
            </a:r>
          </a:p>
          <a:p>
            <a:pPr eaLnBrk="1" hangingPunct="1">
              <a:lnSpc>
                <a:spcPct val="80000"/>
              </a:lnSpc>
              <a:defRPr/>
            </a:pPr>
            <a:r>
              <a:rPr lang="en-US" sz="2800"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953000"/>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009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smtClean="0"/>
              <a:t>What Do You Say?</a:t>
            </a:r>
            <a:br>
              <a:rPr lang="en-US" smtClean="0"/>
            </a:br>
            <a:r>
              <a:rPr lang="en-US" smtClean="0"/>
              <a:t>Mrs. Jones asks you</a:t>
            </a:r>
          </a:p>
        </p:txBody>
      </p:sp>
      <p:sp>
        <p:nvSpPr>
          <p:cNvPr id="63491" name="Rectangle 3"/>
          <p:cNvSpPr>
            <a:spLocks noGrp="1" noChangeArrowheads="1"/>
          </p:cNvSpPr>
          <p:nvPr>
            <p:ph idx="1"/>
          </p:nvPr>
        </p:nvSpPr>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fontScale="90000"/>
          </a:bodyPr>
          <a:lstStyle/>
          <a:p>
            <a:r>
              <a:rPr lang="en-US" dirty="0" smtClean="0"/>
              <a:t>Unconditional Positive regard</a:t>
            </a:r>
            <a:endParaRPr lang="en-US" dirty="0"/>
          </a:p>
        </p:txBody>
      </p:sp>
      <p:sp>
        <p:nvSpPr>
          <p:cNvPr id="3" name="Text Placeholder 2"/>
          <p:cNvSpPr>
            <a:spLocks noGrp="1"/>
          </p:cNvSpPr>
          <p:nvPr>
            <p:ph type="body" sz="half" idx="1"/>
          </p:nvPr>
        </p:nvSpPr>
        <p:spPr>
          <a:xfrm>
            <a:off x="455613" y="1598613"/>
            <a:ext cx="4037012" cy="2592387"/>
          </a:xfrm>
          <a:ln w="57150">
            <a:solidFill>
              <a:schemeClr val="accent2">
                <a:lumMod val="50000"/>
              </a:schemeClr>
            </a:solidFill>
          </a:ln>
        </p:spPr>
        <p:txBody>
          <a:bodyPr/>
          <a:lstStyle/>
          <a:p>
            <a:r>
              <a:rPr lang="en-US" i="1" dirty="0">
                <a:solidFill>
                  <a:schemeClr val="accent2">
                    <a:lumMod val="50000"/>
                  </a:schemeClr>
                </a:solidFill>
              </a:rPr>
              <a:t>unconditional positive regard involves showing complete support and acceptance of a person no matter what that person says or does.</a:t>
            </a:r>
          </a:p>
        </p:txBody>
      </p:sp>
      <p:sp>
        <p:nvSpPr>
          <p:cNvPr id="4" name="Content Placeholder 3"/>
          <p:cNvSpPr>
            <a:spLocks noGrp="1"/>
          </p:cNvSpPr>
          <p:nvPr>
            <p:ph sz="quarter" idx="2"/>
          </p:nvPr>
        </p:nvSpPr>
        <p:spPr>
          <a:xfrm>
            <a:off x="4674991" y="1598613"/>
            <a:ext cx="4037013" cy="2171700"/>
          </a:xfrm>
        </p:spPr>
        <p:txBody>
          <a:bodyPr/>
          <a:lstStyle/>
          <a:p>
            <a:r>
              <a:rPr lang="en-US" dirty="0" smtClean="0"/>
              <a:t>Term coined by humanist, Carl Rogers</a:t>
            </a:r>
            <a:endParaRPr lang="en-US" dirty="0"/>
          </a:p>
        </p:txBody>
      </p:sp>
      <p:sp>
        <p:nvSpPr>
          <p:cNvPr id="5" name="Content Placeholder 4"/>
          <p:cNvSpPr>
            <a:spLocks noGrp="1"/>
          </p:cNvSpPr>
          <p:nvPr>
            <p:ph sz="quarter" idx="3"/>
          </p:nvPr>
        </p:nvSpPr>
        <p:spPr/>
        <p:txBody>
          <a:bodyPr/>
          <a:lstStyle/>
          <a:p>
            <a:r>
              <a:rPr lang="en-US" dirty="0" smtClean="0"/>
              <a:t>Can you think of a time when someone gifted you with unconditional positive regard?</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73563"/>
            <a:ext cx="3155156" cy="2103437"/>
          </a:xfrm>
          <a:prstGeom prst="rect">
            <a:avLst/>
          </a:prstGeom>
        </p:spPr>
      </p:pic>
    </p:spTree>
    <p:extLst>
      <p:ext uri="{BB962C8B-B14F-4D97-AF65-F5344CB8AC3E}">
        <p14:creationId xmlns:p14="http://schemas.microsoft.com/office/powerpoint/2010/main" val="15832079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724400" y="2133600"/>
            <a:ext cx="3657600" cy="1143000"/>
          </a:xfrm>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353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1"/>
          </p:nvPr>
        </p:nvSpPr>
        <p:spPr>
          <a:xfrm>
            <a:off x="914400" y="1600200"/>
            <a:ext cx="5973763" cy="4953000"/>
          </a:xfrm>
        </p:spPr>
        <p:txBody>
          <a:bodyPr/>
          <a:lstStyle/>
          <a:p>
            <a:pPr eaLnBrk="1" hangingPunct="1">
              <a:lnSpc>
                <a:spcPct val="90000"/>
              </a:lnSpc>
              <a:defRPr/>
            </a:pPr>
            <a:r>
              <a:rPr lang="en-US" sz="2800" smtClean="0"/>
              <a:t>See if your treatment plan is working</a:t>
            </a:r>
          </a:p>
          <a:p>
            <a:pPr eaLnBrk="1" hangingPunct="1">
              <a:lnSpc>
                <a:spcPct val="90000"/>
              </a:lnSpc>
              <a:defRPr/>
            </a:pPr>
            <a:r>
              <a:rPr lang="en-US" sz="2800" smtClean="0"/>
              <a:t>Make decisions regarding food and/or med adjustment when exercising</a:t>
            </a:r>
          </a:p>
          <a:p>
            <a:pPr eaLnBrk="1" hangingPunct="1">
              <a:lnSpc>
                <a:spcPct val="90000"/>
              </a:lnSpc>
              <a:defRPr/>
            </a:pPr>
            <a:r>
              <a:rPr lang="en-US" sz="2800" smtClean="0"/>
              <a:t>Find out how that pizza affected your BG</a:t>
            </a:r>
          </a:p>
          <a:p>
            <a:pPr eaLnBrk="1" hangingPunct="1">
              <a:lnSpc>
                <a:spcPct val="90000"/>
              </a:lnSpc>
              <a:defRPr/>
            </a:pPr>
            <a:r>
              <a:rPr lang="en-US" sz="2800" smtClean="0"/>
              <a:t>Avoid unwanted weight gain</a:t>
            </a:r>
          </a:p>
          <a:p>
            <a:pPr eaLnBrk="1" hangingPunct="1">
              <a:lnSpc>
                <a:spcPct val="90000"/>
              </a:lnSpc>
              <a:defRPr/>
            </a:pPr>
            <a:r>
              <a:rPr lang="en-US" sz="2800" smtClean="0"/>
              <a:t>Enhanced athletic performance </a:t>
            </a:r>
          </a:p>
          <a:p>
            <a:pPr eaLnBrk="1" hangingPunct="1">
              <a:lnSpc>
                <a:spcPct val="90000"/>
              </a:lnSpc>
              <a:defRPr/>
            </a:pPr>
            <a:r>
              <a:rPr lang="en-US" sz="2800" smtClean="0"/>
              <a:t>Find patterns</a:t>
            </a:r>
          </a:p>
          <a:p>
            <a:pPr eaLnBrk="1" hangingPunct="1">
              <a:lnSpc>
                <a:spcPct val="90000"/>
              </a:lnSpc>
              <a:defRPr/>
            </a:pPr>
            <a:r>
              <a:rPr lang="en-US" sz="2800" smtClean="0"/>
              <a:t>Manage illness</a:t>
            </a:r>
          </a:p>
          <a:p>
            <a:pPr eaLnBrk="1" hangingPunct="1">
              <a:lnSpc>
                <a:spcPct val="90000"/>
              </a:lnSpc>
              <a:defRPr/>
            </a:pPr>
            <a:endParaRPr lang="en-US" sz="2400" smtClean="0"/>
          </a:p>
        </p:txBody>
      </p:sp>
      <p:pic>
        <p:nvPicPr>
          <p:cNvPr id="195588" name="Picture 4" descr="MCj0383550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858000" y="609600"/>
            <a:ext cx="1628775" cy="3581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696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838200" y="304800"/>
            <a:ext cx="5613400" cy="1020763"/>
          </a:xfrm>
        </p:spPr>
        <p:txBody>
          <a:bodyPr>
            <a:normAutofit fontScale="90000"/>
          </a:bodyPr>
          <a:lstStyle/>
          <a:p>
            <a:pPr eaLnBrk="1" hangingPunct="1"/>
            <a:r>
              <a:rPr lang="en-US" sz="3600" smtClean="0"/>
              <a:t>How Often Should I Check?</a:t>
            </a:r>
          </a:p>
        </p:txBody>
      </p:sp>
      <p:pic>
        <p:nvPicPr>
          <p:cNvPr id="196611" name="Picture 3" descr="MCj03047110000[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705600" y="228600"/>
            <a:ext cx="1827213" cy="1820863"/>
          </a:xfrm>
          <a:noFill/>
          <a:extLst>
            <a:ext uri="{909E8E84-426E-40DD-AFC4-6F175D3DCCD1}">
              <a14:hiddenFill xmlns:a14="http://schemas.microsoft.com/office/drawing/2010/main">
                <a:solidFill>
                  <a:srgbClr val="FFFFFF"/>
                </a:solidFill>
              </a14:hiddenFill>
            </a:ext>
          </a:extLst>
        </p:spPr>
      </p:pic>
      <p:sp>
        <p:nvSpPr>
          <p:cNvPr id="1438724" name="Rectangle 4"/>
          <p:cNvSpPr>
            <a:spLocks noChangeArrowheads="1"/>
          </p:cNvSpPr>
          <p:nvPr/>
        </p:nvSpPr>
        <p:spPr bwMode="auto">
          <a:xfrm>
            <a:off x="457200" y="1447800"/>
            <a:ext cx="7696200"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Type 1 – at least 3 times a day</a:t>
            </a:r>
          </a:p>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Type 2 – as often as needed to achieve goals (ADA)</a:t>
            </a:r>
          </a:p>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33721534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3276600"/>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6600"/>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3276600"/>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228600"/>
            <a:ext cx="21494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2857500" y="228600"/>
            <a:ext cx="4406106" cy="224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dirty="0" smtClean="0">
                <a:latin typeface="Antique Olive" pitchFamily="34" charset="0"/>
              </a:rPr>
              <a:t>New Meters – a little goes a long way</a:t>
            </a:r>
            <a:endParaRPr lang="en-US" dirty="0">
              <a:latin typeface="Antique Olive" pitchFamily="34" charset="0"/>
            </a:endParaRPr>
          </a:p>
          <a:p>
            <a:pPr>
              <a:spcBef>
                <a:spcPct val="5000"/>
              </a:spcBef>
              <a:buFontTx/>
              <a:buChar char="•"/>
            </a:pPr>
            <a:endParaRPr lang="en-US" dirty="0">
              <a:latin typeface="Antique Olive" pitchFamily="34" charset="0"/>
            </a:endParaRPr>
          </a:p>
          <a:p>
            <a:pPr>
              <a:spcBef>
                <a:spcPct val="5000"/>
              </a:spcBef>
              <a:buFontTx/>
              <a:buChar char="•"/>
            </a:pPr>
            <a:r>
              <a:rPr lang="en-US" dirty="0">
                <a:latin typeface="Antique Olive" pitchFamily="34" charset="0"/>
              </a:rPr>
              <a:t>0.3 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717675"/>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7014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200"/>
            <a:ext cx="7242048" cy="1143000"/>
          </a:xfrm>
        </p:spPr>
        <p:txBody>
          <a:bodyPr>
            <a:normAutofit fontScale="90000"/>
          </a:bodyPr>
          <a:lstStyle/>
          <a:p>
            <a:r>
              <a:rPr lang="en-US" dirty="0" smtClean="0"/>
              <a:t>Alternate Site Testing?	</a:t>
            </a:r>
            <a:endParaRPr lang="en-US" dirty="0"/>
          </a:p>
        </p:txBody>
      </p:sp>
      <p:sp>
        <p:nvSpPr>
          <p:cNvPr id="8" name="Content Placeholder 7"/>
          <p:cNvSpPr>
            <a:spLocks noGrp="1"/>
          </p:cNvSpPr>
          <p:nvPr>
            <p:ph sz="half" idx="1"/>
          </p:nvPr>
        </p:nvSpPr>
        <p:spPr/>
        <p:txBody>
          <a:bodyPr>
            <a:normAutofit/>
          </a:bodyPr>
          <a:lstStyle/>
          <a:p>
            <a:r>
              <a:rPr lang="en-US" dirty="0" smtClean="0"/>
              <a:t> Yes </a:t>
            </a:r>
          </a:p>
          <a:p>
            <a:pPr lvl="1"/>
            <a:r>
              <a:rPr lang="en-US" dirty="0" smtClean="0"/>
              <a:t>Finger fatigue</a:t>
            </a:r>
          </a:p>
          <a:p>
            <a:pPr lvl="1"/>
            <a:r>
              <a:rPr lang="en-US" dirty="0" smtClean="0"/>
              <a:t>No risk of hypo</a:t>
            </a:r>
          </a:p>
          <a:p>
            <a:pPr lvl="1"/>
            <a:r>
              <a:rPr lang="en-US" dirty="0" smtClean="0"/>
              <a:t>Stable BG Levels</a:t>
            </a:r>
          </a:p>
          <a:p>
            <a:pPr lvl="1"/>
            <a:r>
              <a:rPr lang="en-US" dirty="0" smtClean="0"/>
              <a:t>If BG&lt; 90, recheck on finger</a:t>
            </a:r>
          </a:p>
          <a:p>
            <a:pPr lvl="1"/>
            <a:endParaRPr lang="en-US" dirty="0"/>
          </a:p>
          <a:p>
            <a:pPr lvl="1"/>
            <a:endParaRPr lang="en-US" dirty="0" smtClean="0"/>
          </a:p>
          <a:p>
            <a:pPr lvl="1"/>
            <a:endParaRPr lang="en-US" dirty="0"/>
          </a:p>
        </p:txBody>
      </p:sp>
      <p:sp>
        <p:nvSpPr>
          <p:cNvPr id="9" name="Content Placeholder 8"/>
          <p:cNvSpPr>
            <a:spLocks noGrp="1"/>
          </p:cNvSpPr>
          <p:nvPr>
            <p:ph sz="half" idx="2"/>
          </p:nvPr>
        </p:nvSpPr>
        <p:spPr>
          <a:xfrm>
            <a:off x="4178808" y="1607820"/>
            <a:ext cx="3520440" cy="4876800"/>
          </a:xfrm>
        </p:spPr>
        <p:txBody>
          <a:bodyPr>
            <a:normAutofit/>
          </a:bodyPr>
          <a:lstStyle/>
          <a:p>
            <a:r>
              <a:rPr lang="en-US" dirty="0" smtClean="0"/>
              <a:t>No</a:t>
            </a:r>
          </a:p>
          <a:p>
            <a:pPr lvl="1"/>
            <a:r>
              <a:rPr lang="en-US" dirty="0" smtClean="0"/>
              <a:t>Pregnant</a:t>
            </a:r>
          </a:p>
          <a:p>
            <a:pPr lvl="1"/>
            <a:r>
              <a:rPr lang="en-US" dirty="0" smtClean="0"/>
              <a:t>On intensive insulin therapy</a:t>
            </a:r>
          </a:p>
          <a:p>
            <a:pPr lvl="1"/>
            <a:r>
              <a:rPr lang="en-US" dirty="0" smtClean="0"/>
              <a:t>During hypoglycemia</a:t>
            </a:r>
          </a:p>
          <a:p>
            <a:pPr lvl="1"/>
            <a:r>
              <a:rPr lang="en-US" dirty="0" smtClean="0"/>
              <a:t>During illness</a:t>
            </a:r>
          </a:p>
          <a:p>
            <a:pPr lvl="1"/>
            <a:endParaRPr lang="en-US" dirty="0" smtClean="0"/>
          </a:p>
          <a:p>
            <a:pPr lvl="1"/>
            <a:r>
              <a:rPr lang="en-US" i="1" dirty="0" smtClean="0"/>
              <a:t>Not as accurate during glucose fluctuations</a:t>
            </a:r>
            <a:endParaRPr lang="en-US" i="1"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4343400"/>
            <a:ext cx="2362200" cy="2362200"/>
          </a:xfrm>
          <a:prstGeom prst="rect">
            <a:avLst/>
          </a:prstGeom>
        </p:spPr>
      </p:pic>
    </p:spTree>
    <p:extLst>
      <p:ext uri="{BB962C8B-B14F-4D97-AF65-F5344CB8AC3E}">
        <p14:creationId xmlns:p14="http://schemas.microsoft.com/office/powerpoint/2010/main" val="2936491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76200"/>
            <a:ext cx="7239000" cy="1143000"/>
          </a:xfrm>
        </p:spPr>
        <p:txBody>
          <a:bodyPr/>
          <a:lstStyle/>
          <a:p>
            <a:pPr eaLnBrk="1" hangingPunct="1"/>
            <a:r>
              <a:rPr lang="en-US" dirty="0" smtClean="0"/>
              <a:t>Global Epidemic</a:t>
            </a:r>
          </a:p>
        </p:txBody>
      </p:sp>
      <p:sp>
        <p:nvSpPr>
          <p:cNvPr id="1366019" name="Rectangle 3"/>
          <p:cNvSpPr>
            <a:spLocks noGrp="1" noChangeArrowheads="1"/>
          </p:cNvSpPr>
          <p:nvPr>
            <p:ph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3" tooltip="Understand diabetes and take contro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678339"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5325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1245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1143000" y="0"/>
            <a:ext cx="8001000" cy="838200"/>
          </a:xfrm>
        </p:spPr>
        <p:txBody>
          <a:bodyPr/>
          <a:lstStyle/>
          <a:p>
            <a:pPr eaLnBrk="1" hangingPunct="1"/>
            <a:r>
              <a:rPr lang="en-US" sz="3800" dirty="0" err="1" smtClean="0">
                <a:solidFill>
                  <a:srgbClr val="00FF00"/>
                </a:solidFill>
              </a:rPr>
              <a:t>DiaBingo</a:t>
            </a:r>
            <a:endParaRPr lang="en-US" sz="1500" dirty="0" smtClean="0">
              <a:solidFill>
                <a:srgbClr val="00FF00"/>
              </a:solidFill>
            </a:endParaRPr>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extLst>
      <p:ext uri="{BB962C8B-B14F-4D97-AF65-F5344CB8AC3E}">
        <p14:creationId xmlns:p14="http://schemas.microsoft.com/office/powerpoint/2010/main" val="859738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type="body" idx="1"/>
          </p:nvPr>
        </p:nvSpPr>
        <p:spPr>
          <a:xfrm>
            <a:off x="2895600" y="1885950"/>
            <a:ext cx="5943600" cy="4171950"/>
          </a:xfrm>
        </p:spPr>
        <p:txBody>
          <a:bodyPr/>
          <a:lstStyle/>
          <a:p>
            <a:pPr eaLnBrk="1" hangingPunct="1">
              <a:defRPr/>
            </a:pPr>
            <a:r>
              <a:rPr lang="en-US" smtClean="0"/>
              <a:t>Degree of hyperglycemia “glucose toxicity”</a:t>
            </a:r>
          </a:p>
          <a:p>
            <a:pPr eaLnBrk="1" hangingPunct="1">
              <a:defRPr/>
            </a:pPr>
            <a:r>
              <a:rPr lang="en-US" smtClean="0"/>
              <a:t>Duration of hyperglycemia</a:t>
            </a:r>
          </a:p>
          <a:p>
            <a:pPr eaLnBrk="1" hangingPunct="1">
              <a:defRPr/>
            </a:pPr>
            <a:r>
              <a:rPr lang="en-US" smtClean="0"/>
              <a:t>Genes</a:t>
            </a:r>
          </a:p>
          <a:p>
            <a:pPr eaLnBrk="1" hangingPunct="1">
              <a:defRPr/>
            </a:pPr>
            <a:r>
              <a:rPr lang="en-US" smtClean="0"/>
              <a:t>Multiple risk factors: smoking, vascular disease, dyslipidemia, hypertension, other</a:t>
            </a:r>
          </a:p>
        </p:txBody>
      </p:sp>
      <p:graphicFrame>
        <p:nvGraphicFramePr>
          <p:cNvPr id="5837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38949" name="Clip" r:id="rId4" imgW="2584764" imgH="3464459" progId="MS_ClipArt_Gallery.5">
                  <p:embed/>
                </p:oleObj>
              </mc:Choice>
              <mc:Fallback>
                <p:oleObj name="Clip" r:id="rId4" imgW="2584764" imgH="3464459"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605120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234950"/>
            <a:ext cx="7772400" cy="1136650"/>
          </a:xfrm>
          <a:noFill/>
        </p:spPr>
        <p:txBody>
          <a:bodyPr lIns="90477" tIns="44445" rIns="90477" bIns="44445" anchor="b"/>
          <a:lstStyle/>
          <a:p>
            <a:pPr eaLnBrk="1" hangingPunct="1"/>
            <a:r>
              <a:rPr lang="en-US" b="1" smtClean="0"/>
              <a:t>Diabetes Complications</a:t>
            </a:r>
            <a:endParaRPr lang="en-US" sz="3200" b="1" smtClean="0"/>
          </a:p>
        </p:txBody>
      </p:sp>
      <p:sp>
        <p:nvSpPr>
          <p:cNvPr id="929795" name="Rectangle 3"/>
          <p:cNvSpPr>
            <a:spLocks noGrp="1" noChangeArrowheads="1"/>
          </p:cNvSpPr>
          <p:nvPr>
            <p:ph type="body" idx="1"/>
          </p:nvPr>
        </p:nvSpPr>
        <p:spPr>
          <a:xfrm>
            <a:off x="228600" y="1524000"/>
            <a:ext cx="8153400" cy="4876800"/>
          </a:xfrm>
        </p:spPr>
        <p:txBody>
          <a:bodyPr lIns="90477" tIns="44445" rIns="90477" bIns="44445">
            <a:normAutofit lnSpcReduction="10000"/>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extLst>
      <p:ext uri="{BB962C8B-B14F-4D97-AF65-F5344CB8AC3E}">
        <p14:creationId xmlns:p14="http://schemas.microsoft.com/office/powerpoint/2010/main" val="349600678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idx="1"/>
          </p:nvPr>
        </p:nvSpPr>
        <p:spPr>
          <a:xfrm>
            <a:off x="455613" y="1598613"/>
            <a:ext cx="4905375" cy="4497387"/>
          </a:xfrm>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838" y="15240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304800"/>
            <a:ext cx="7772400" cy="914400"/>
          </a:xfrm>
        </p:spPr>
        <p:txBody>
          <a:bodyPr/>
          <a:lstStyle/>
          <a:p>
            <a:r>
              <a:rPr lang="en-US" smtClean="0"/>
              <a:t>Financial Advisor</a:t>
            </a:r>
          </a:p>
        </p:txBody>
      </p:sp>
      <p:sp>
        <p:nvSpPr>
          <p:cNvPr id="3" name="Content Placeholder 2"/>
          <p:cNvSpPr>
            <a:spLocks noGrp="1"/>
          </p:cNvSpPr>
          <p:nvPr>
            <p:ph idx="1"/>
          </p:nvPr>
        </p:nvSpPr>
        <p:spPr>
          <a:xfrm>
            <a:off x="228600" y="1295400"/>
            <a:ext cx="5334000" cy="525780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4478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4748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876300" y="1960404"/>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6629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895600" y="304800"/>
            <a:ext cx="6248400" cy="1143000"/>
          </a:xfrm>
        </p:spPr>
        <p:txBody>
          <a:bodyPr>
            <a:normAutofit/>
          </a:bodyPr>
          <a:lstStyle/>
          <a:p>
            <a:pPr eaLnBrk="1" hangingPunct="1">
              <a:defRPr/>
            </a:pPr>
            <a:r>
              <a:rPr lang="en-US" sz="3200" dirty="0" smtClean="0">
                <a:solidFill>
                  <a:schemeClr val="accent1">
                    <a:lumMod val="40000"/>
                    <a:lumOff val="60000"/>
                  </a:schemeClr>
                </a:solidFill>
              </a:rPr>
              <a:t>Can Type 2 be Prevented in Older Adults?</a:t>
            </a:r>
          </a:p>
        </p:txBody>
      </p:sp>
      <p:sp>
        <p:nvSpPr>
          <p:cNvPr id="69635" name="Rectangle 1027"/>
          <p:cNvSpPr>
            <a:spLocks noGrp="1" noChangeArrowheads="1"/>
          </p:cNvSpPr>
          <p:nvPr>
            <p:ph idx="1"/>
          </p:nvPr>
        </p:nvSpPr>
        <p:spPr>
          <a:xfrm>
            <a:off x="4953000" y="1981200"/>
            <a:ext cx="3968931" cy="4497387"/>
          </a:xfrm>
          <a:ln/>
        </p:spPr>
        <p:style>
          <a:lnRef idx="2">
            <a:schemeClr val="accent1"/>
          </a:lnRef>
          <a:fillRef idx="1">
            <a:schemeClr val="lt1"/>
          </a:fillRef>
          <a:effectRef idx="0">
            <a:schemeClr val="accent1"/>
          </a:effectRef>
          <a:fontRef idx="minor">
            <a:schemeClr val="dk1"/>
          </a:fontRef>
        </p:style>
        <p:txBody>
          <a:bodyPr/>
          <a:lstStyle/>
          <a:p>
            <a:pPr eaLnBrk="1" hangingPunct="1">
              <a:buFont typeface="Wingdings"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itchFamily="2" charset="2"/>
              <a:buNone/>
            </a:pPr>
            <a:endParaRPr lang="en-US" dirty="0" smtClean="0"/>
          </a:p>
          <a:p>
            <a:pPr eaLnBrk="1" hangingPunct="1">
              <a:buFont typeface="Wingdings" pitchFamily="2" charset="2"/>
              <a:buNone/>
            </a:pPr>
            <a:r>
              <a:rPr lang="en-US" dirty="0" smtClean="0"/>
              <a:t>89% risk reduction when all at goal.</a:t>
            </a:r>
          </a:p>
          <a:p>
            <a:pPr eaLnBrk="1" hangingPunct="1">
              <a:buFont typeface="Wingdings" pitchFamily="2" charset="2"/>
              <a:buNone/>
            </a:pPr>
            <a:r>
              <a:rPr lang="en-US" dirty="0" smtClean="0"/>
              <a:t>35% </a:t>
            </a:r>
            <a:r>
              <a:rPr lang="en-US" dirty="0" err="1" smtClean="0"/>
              <a:t>rel</a:t>
            </a:r>
            <a:r>
              <a:rPr lang="en-US"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126275" y="35052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020"/>
            <a:ext cx="7239000" cy="670560"/>
          </a:xfrm>
        </p:spPr>
        <p:txBody>
          <a:bodyPr>
            <a:normAutofit fontScale="90000"/>
          </a:bodyPr>
          <a:lstStyle/>
          <a:p>
            <a:r>
              <a:rPr lang="en-US" dirty="0" smtClean="0"/>
              <a:t>We Made It – 3129 miles- Now Walking Back</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14750958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pPr eaLnBrk="1" hangingPunct="1"/>
            <a:r>
              <a:rPr lang="en-US" sz="3200" dirty="0" smtClean="0"/>
              <a:t>Diabetes Prevention</a:t>
            </a:r>
            <a:r>
              <a:rPr lang="en-US" sz="4000" dirty="0" smtClean="0"/>
              <a:t> </a:t>
            </a:r>
            <a:r>
              <a:rPr lang="en-US" sz="3200" dirty="0" smtClean="0"/>
              <a:t>Program</a:t>
            </a:r>
            <a:r>
              <a:rPr lang="en-US" sz="2800" dirty="0" smtClean="0"/>
              <a:t/>
            </a:r>
            <a:br>
              <a:rPr lang="en-US" sz="2800" dirty="0" smtClean="0"/>
            </a:br>
            <a:r>
              <a:rPr lang="en-US" sz="3200" dirty="0" smtClean="0"/>
              <a:t>(DPP) August 2001 </a:t>
            </a:r>
          </a:p>
        </p:txBody>
      </p:sp>
      <p:sp>
        <p:nvSpPr>
          <p:cNvPr id="71683" name="Rectangle 3"/>
          <p:cNvSpPr>
            <a:spLocks noGrp="1" noChangeArrowheads="1"/>
          </p:cNvSpPr>
          <p:nvPr>
            <p:ph idx="1"/>
          </p:nvPr>
        </p:nvSpPr>
        <p:spPr>
          <a:xfrm>
            <a:off x="457200" y="1828800"/>
            <a:ext cx="8178800" cy="4648200"/>
          </a:xfrm>
        </p:spPr>
        <p:txBody>
          <a:bodyPr/>
          <a:lstStyle/>
          <a:p>
            <a:pPr eaLnBrk="1" hangingPunct="1">
              <a:buFont typeface="Wingdings" pitchFamily="2" charset="2"/>
              <a:buNone/>
            </a:pPr>
            <a:r>
              <a:rPr lang="en-US" sz="3600" smtClean="0"/>
              <a:t>3, 234 people w/ Pre-Diabetes randomized to:</a:t>
            </a:r>
          </a:p>
          <a:p>
            <a:pPr lvl="1" eaLnBrk="1" hangingPunct="1"/>
            <a:r>
              <a:rPr lang="en-US" sz="3600" smtClean="0"/>
              <a:t>Placebo, </a:t>
            </a:r>
          </a:p>
          <a:p>
            <a:pPr lvl="1" eaLnBrk="1" hangingPunct="1"/>
            <a:r>
              <a:rPr lang="en-US" sz="3600" smtClean="0"/>
              <a:t>Diet/Exercise or </a:t>
            </a:r>
          </a:p>
          <a:p>
            <a:pPr lvl="1" eaLnBrk="1" hangingPunct="1"/>
            <a:r>
              <a:rPr lang="en-US" sz="3600" smtClean="0"/>
              <a:t>Metformin  </a:t>
            </a:r>
          </a:p>
          <a:p>
            <a:pPr eaLnBrk="1" hangingPunct="1">
              <a:buFont typeface="Wingdings" pitchFamily="2" charset="2"/>
              <a:buNone/>
            </a:pPr>
            <a:r>
              <a:rPr lang="en-US" sz="3600" smtClean="0"/>
              <a:t>over a three year period.</a:t>
            </a:r>
          </a:p>
        </p:txBody>
      </p:sp>
      <p:pic>
        <p:nvPicPr>
          <p:cNvPr id="71684" name="Picture 4" descr="bnklgbe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514600"/>
            <a:ext cx="1900238"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1143000"/>
          </a:xfrm>
        </p:spPr>
        <p:txBody>
          <a:bodyPr>
            <a:normAutofit fontScale="90000"/>
          </a:bodyPr>
          <a:lstStyle/>
          <a:p>
            <a:pPr>
              <a:defRPr/>
            </a:pPr>
            <a:r>
              <a:rPr lang="en-US" dirty="0" smtClean="0"/>
              <a:t>World diabetes day- </a:t>
            </a:r>
            <a:br>
              <a:rPr lang="en-US" dirty="0" smtClean="0"/>
            </a:br>
            <a:r>
              <a:rPr lang="en-US" dirty="0" smtClean="0"/>
              <a:t>November 14</a:t>
            </a:r>
            <a:br>
              <a:rPr lang="en-US" dirty="0" smtClean="0"/>
            </a:br>
            <a:endParaRPr lang="en-US" dirty="0"/>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1752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3770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320040"/>
            <a:ext cx="7924800" cy="1143000"/>
          </a:xfrm>
        </p:spPr>
        <p:txBody>
          <a:bodyPr>
            <a:normAutofit fontScale="90000"/>
          </a:bodyPr>
          <a:lstStyle/>
          <a:p>
            <a:pPr eaLnBrk="1" hangingPunct="1"/>
            <a:r>
              <a:rPr lang="en-US" dirty="0" smtClean="0"/>
              <a:t>Diabetes Prevention</a:t>
            </a:r>
            <a:r>
              <a:rPr lang="en-US" sz="4800" dirty="0" smtClean="0"/>
              <a:t> </a:t>
            </a:r>
            <a:r>
              <a:rPr lang="en-US" sz="3900" dirty="0" smtClean="0"/>
              <a:t>Program</a:t>
            </a:r>
            <a:r>
              <a:rPr lang="en-US" sz="3500" dirty="0" smtClean="0"/>
              <a:t/>
            </a:r>
            <a:br>
              <a:rPr lang="en-US" sz="3500" dirty="0" smtClean="0"/>
            </a:br>
            <a:r>
              <a:rPr lang="en-US" dirty="0" smtClean="0"/>
              <a:t>Results </a:t>
            </a:r>
          </a:p>
        </p:txBody>
      </p:sp>
      <p:sp>
        <p:nvSpPr>
          <p:cNvPr id="1910787" name="Rectangle 3"/>
          <p:cNvSpPr>
            <a:spLocks noGrp="1" noChangeArrowheads="1"/>
          </p:cNvSpPr>
          <p:nvPr>
            <p:ph idx="1"/>
          </p:nvPr>
        </p:nvSpPr>
        <p:spPr>
          <a:xfrm>
            <a:off x="381000" y="1600200"/>
            <a:ext cx="8763000" cy="4876800"/>
          </a:xfrm>
        </p:spPr>
        <p:txBody>
          <a:bodyPr/>
          <a:lstStyle/>
          <a:p>
            <a:pPr eaLnBrk="1" hangingPunct="1"/>
            <a:r>
              <a:rPr lang="en-US" sz="3200" dirty="0" smtClean="0"/>
              <a:t> Standard Group - 29% developed DM  </a:t>
            </a:r>
            <a:endParaRPr lang="en-US" sz="4400" dirty="0" smtClean="0"/>
          </a:p>
          <a:p>
            <a:pPr eaLnBrk="1" hangingPunct="1"/>
            <a:r>
              <a:rPr lang="en-US" sz="3200" dirty="0" smtClean="0"/>
              <a:t> Lifestyle Results - 14% developed DM</a:t>
            </a:r>
            <a:endParaRPr lang="en-US" sz="4400" dirty="0" smtClean="0"/>
          </a:p>
          <a:p>
            <a:pPr lvl="1" eaLnBrk="1" hangingPunct="1"/>
            <a:r>
              <a:rPr lang="en-US" sz="2800" dirty="0" smtClean="0"/>
              <a:t>30 </a:t>
            </a:r>
            <a:r>
              <a:rPr lang="en-US" sz="2800" dirty="0" err="1" smtClean="0"/>
              <a:t>mins</a:t>
            </a:r>
            <a:r>
              <a:rPr lang="en-US" sz="2800" dirty="0" smtClean="0"/>
              <a:t> daily activity/ low fat diet reduced DM risk by 58% (71% for 60yrs +)  </a:t>
            </a:r>
          </a:p>
          <a:p>
            <a:pPr lvl="1" eaLnBrk="1" hangingPunct="1"/>
            <a:r>
              <a:rPr lang="en-US" sz="2800" dirty="0" smtClean="0"/>
              <a:t>On </a:t>
            </a:r>
            <a:r>
              <a:rPr lang="en-US" sz="2800" dirty="0" err="1" smtClean="0"/>
              <a:t>avg</a:t>
            </a:r>
            <a:r>
              <a:rPr lang="en-US" sz="2800" dirty="0" smtClean="0"/>
              <a:t>, participants lost 5-7% of body </a:t>
            </a:r>
            <a:r>
              <a:rPr lang="en-US" sz="2800" dirty="0" err="1" smtClean="0"/>
              <a:t>wt</a:t>
            </a:r>
            <a:endParaRPr lang="en-US" sz="2800" dirty="0" smtClean="0"/>
          </a:p>
          <a:p>
            <a:pPr eaLnBrk="1" hangingPunct="1"/>
            <a:r>
              <a:rPr lang="en-US" sz="3200" dirty="0" smtClean="0"/>
              <a:t> Metformin 850 BID - 22% developed DM</a:t>
            </a:r>
            <a:endParaRPr lang="en-US" sz="4400" dirty="0" smtClean="0"/>
          </a:p>
          <a:p>
            <a:pPr lvl="1" eaLnBrk="1" hangingPunct="1"/>
            <a:r>
              <a:rPr lang="en-US" sz="3200" dirty="0" smtClean="0"/>
              <a:t>reduced risk by 31% (less effective with elderly and thinner </a:t>
            </a:r>
            <a:r>
              <a:rPr lang="en-US" sz="3200" dirty="0" err="1" smtClean="0"/>
              <a:t>pt’s</a:t>
            </a:r>
            <a:r>
              <a:rPr lang="en-US" sz="3200" dirty="0" smtClean="0"/>
              <a:t>)</a:t>
            </a:r>
            <a:endParaRPr lang="en-US" dirty="0" smtClean="0"/>
          </a:p>
          <a:p>
            <a:pPr eaLnBrk="1" hangingPunct="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1910787">
                                            <p:txEl>
                                              <p:pRg st="4" end="4"/>
                                            </p:txEl>
                                          </p:spTgt>
                                        </p:tgtEl>
                                        <p:attrNameLst>
                                          <p:attrName>style.visibility</p:attrName>
                                        </p:attrNameLst>
                                      </p:cBhvr>
                                      <p:to>
                                        <p:strVal val="visible"/>
                                      </p:to>
                                    </p:set>
                                    <p:anim calcmode="lin" valueType="num">
                                      <p:cBhvr additive="base">
                                        <p:cTn id="27" dur="500" fill="hold"/>
                                        <p:tgtEl>
                                          <p:spTgt spid="191078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10787">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endParaRPr lang="en-US" smtClean="0"/>
          </a:p>
        </p:txBody>
      </p:sp>
      <p:pic>
        <p:nvPicPr>
          <p:cNvPr id="73731" name="Picture 3" descr="22151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solidFill>
                  <a:srgbClr val="FFCC00"/>
                </a:solidFill>
              </a:rPr>
              <a:t>Goals of Care</a:t>
            </a:r>
          </a:p>
        </p:txBody>
      </p:sp>
      <p:pic>
        <p:nvPicPr>
          <p:cNvPr id="1925124" name="MPj04027780000[1].jp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tretch>
            <a:fillRect/>
          </a:stretch>
        </p:blipFill>
        <p:spPr>
          <a:xfrm>
            <a:off x="985322" y="1609725"/>
            <a:ext cx="6182756" cy="4846638"/>
          </a:xfrm>
        </p:spPr>
      </p:pic>
      <p:pic>
        <p:nvPicPr>
          <p:cNvPr id="82947" name="Picture 3" descr="j02938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1238" y="2732088"/>
            <a:ext cx="17383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251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25124"/>
                                        </p:tgtEl>
                                      </p:cBhvr>
                                    </p:cmd>
                                  </p:childTnLst>
                                </p:cTn>
                              </p:par>
                            </p:childTnLst>
                          </p:cTn>
                        </p:par>
                      </p:childTnLst>
                    </p:cTn>
                  </p:par>
                </p:childTnLst>
              </p:cTn>
              <p:nextCondLst>
                <p:cond evt="onClick" delay="0">
                  <p:tgtEl>
                    <p:spTgt spid="1925124"/>
                  </p:tgtEl>
                </p:cond>
              </p:nextCondLst>
            </p:seq>
            <p:video>
              <p:cMediaNode>
                <p:cTn id="7" fill="hold" display="0">
                  <p:stCondLst>
                    <p:cond delay="indefinite"/>
                  </p:stCondLst>
                  <p:endCondLst>
                    <p:cond evt="onNext" delay="0">
                      <p:tgtEl>
                        <p:sldTgt/>
                      </p:tgtEl>
                    </p:cond>
                    <p:cond evt="onPrev" delay="0">
                      <p:tgtEl>
                        <p:sldTgt/>
                      </p:tgtEl>
                    </p:cond>
                  </p:endCondLst>
                </p:cTn>
                <p:tgtEl>
                  <p:spTgt spid="1925124"/>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685800" y="1600200"/>
            <a:ext cx="8001000" cy="4800600"/>
          </a:xfrm>
        </p:spPr>
        <p:txBody>
          <a:bodyPr lIns="90477" tIns="44445" rIns="90477" bIns="44445"/>
          <a:lstStyle/>
          <a:p>
            <a:pPr lvl="1" eaLnBrk="1" hangingPunct="1">
              <a:buSzPct val="75000"/>
              <a:buFont typeface="Wingdings" pitchFamily="2" charset="2"/>
              <a:buNone/>
            </a:pPr>
            <a:r>
              <a:rPr lang="en-US" sz="6000" dirty="0" smtClean="0">
                <a:solidFill>
                  <a:schemeClr val="accent4">
                    <a:lumMod val="75000"/>
                  </a:schemeClr>
                </a:solidFill>
              </a:rPr>
              <a:t>A</a:t>
            </a:r>
            <a:r>
              <a:rPr lang="en-US" sz="6000" dirty="0" smtClean="0"/>
              <a:t>1C</a:t>
            </a:r>
          </a:p>
          <a:p>
            <a:pPr lvl="1" eaLnBrk="1" hangingPunct="1">
              <a:buSzPct val="75000"/>
              <a:buFont typeface="Wingdings" pitchFamily="2" charset="2"/>
              <a:buNone/>
            </a:pPr>
            <a:r>
              <a:rPr lang="en-US" sz="6000" dirty="0" smtClean="0">
                <a:solidFill>
                  <a:schemeClr val="accent4">
                    <a:lumMod val="75000"/>
                  </a:schemeClr>
                </a:solidFill>
              </a:rPr>
              <a:t>B</a:t>
            </a:r>
            <a:r>
              <a:rPr lang="en-US" sz="6000" dirty="0" smtClean="0"/>
              <a:t>lood Pressure</a:t>
            </a:r>
          </a:p>
          <a:p>
            <a:pPr lvl="1" eaLnBrk="1" hangingPunct="1">
              <a:buSzPct val="75000"/>
              <a:buFont typeface="Wingdings" pitchFamily="2" charset="2"/>
              <a:buNone/>
            </a:pPr>
            <a:r>
              <a:rPr lang="en-US" sz="6000" dirty="0" smtClean="0">
                <a:solidFill>
                  <a:schemeClr val="accent4">
                    <a:lumMod val="75000"/>
                  </a:schemeClr>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81000" y="533400"/>
            <a:ext cx="8382000" cy="1143000"/>
          </a:xfrm>
          <a:noFill/>
        </p:spPr>
        <p:txBody>
          <a:bodyPr lIns="90477" tIns="44445" rIns="90477" bIns="44445" anchor="b">
            <a:normAutofit fontScale="90000"/>
          </a:bodyPr>
          <a:lstStyle/>
          <a:p>
            <a:pPr eaLnBrk="1" hangingPunct="1"/>
            <a:r>
              <a:rPr lang="en-US" sz="4500" smtClean="0"/>
              <a:t>Glucose and BP Control Matter</a:t>
            </a:r>
            <a:endParaRPr lang="en-US" sz="3600" smtClean="0">
              <a:sym typeface="Monotype Sorts" pitchFamily="2" charset="2"/>
            </a:endParaRPr>
          </a:p>
        </p:txBody>
      </p:sp>
      <p:sp>
        <p:nvSpPr>
          <p:cNvPr id="1690627" name="Rectangle 3"/>
          <p:cNvSpPr>
            <a:spLocks noGrp="1" noChangeArrowheads="1"/>
          </p:cNvSpPr>
          <p:nvPr>
            <p:ph type="body" idx="1"/>
          </p:nvPr>
        </p:nvSpPr>
        <p:spPr>
          <a:xfrm>
            <a:off x="1143001" y="1905000"/>
            <a:ext cx="6781800" cy="4648200"/>
          </a:xfrm>
        </p:spPr>
        <p:txBody>
          <a:bodyPr lIns="90477" tIns="44445" rIns="90477" bIns="44445"/>
          <a:lstStyle/>
          <a:p>
            <a:pPr eaLnBrk="1" hangingPunct="1">
              <a:lnSpc>
                <a:spcPct val="80000"/>
              </a:lnSpc>
              <a:defRPr/>
            </a:pPr>
            <a:r>
              <a:rPr lang="en-US" dirty="0" smtClean="0">
                <a:solidFill>
                  <a:schemeClr val="hlink"/>
                </a:solidFill>
              </a:rPr>
              <a:t>1% decrease in A</a:t>
            </a:r>
            <a:r>
              <a:rPr lang="en-US" baseline="-25000" dirty="0" smtClean="0">
                <a:solidFill>
                  <a:schemeClr val="hlink"/>
                </a:solidFill>
              </a:rPr>
              <a:t>1</a:t>
            </a:r>
            <a:r>
              <a:rPr lang="en-US" dirty="0" smtClean="0">
                <a:solidFill>
                  <a:schemeClr val="hlink"/>
                </a:solidFill>
              </a:rPr>
              <a:t>c reduces </a:t>
            </a:r>
            <a:r>
              <a:rPr lang="en-US" dirty="0" err="1" smtClean="0">
                <a:solidFill>
                  <a:schemeClr val="hlink"/>
                </a:solidFill>
              </a:rPr>
              <a:t>microvascular</a:t>
            </a:r>
            <a:r>
              <a:rPr lang="en-US" dirty="0" smtClean="0">
                <a:solidFill>
                  <a:schemeClr val="hlink"/>
                </a:solidFill>
              </a:rPr>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solidFill>
                  <a:schemeClr val="hlink"/>
                </a:solidFill>
              </a:rPr>
              <a:t>Heart failure (56%)</a:t>
            </a:r>
          </a:p>
          <a:p>
            <a:pPr lvl="1" eaLnBrk="1" latinLnBrk="1" hangingPunct="1">
              <a:lnSpc>
                <a:spcPct val="80000"/>
              </a:lnSpc>
              <a:defRPr/>
            </a:pPr>
            <a:r>
              <a:rPr lang="en-US" dirty="0" smtClean="0">
                <a:solidFill>
                  <a:schemeClr val="hlink"/>
                </a:solidFill>
              </a:rPr>
              <a:t>Stroke (44%)</a:t>
            </a:r>
          </a:p>
          <a:p>
            <a:pPr lvl="1" eaLnBrk="1" latinLnBrk="1" hangingPunct="1">
              <a:lnSpc>
                <a:spcPct val="80000"/>
              </a:lnSpc>
              <a:defRPr/>
            </a:pPr>
            <a:r>
              <a:rPr lang="en-US" dirty="0" smtClean="0">
                <a:solidFill>
                  <a:schemeClr val="hlink"/>
                </a:solidFill>
              </a:rPr>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spTree>
    <p:extLst>
      <p:ext uri="{BB962C8B-B14F-4D97-AF65-F5344CB8AC3E}">
        <p14:creationId xmlns:p14="http://schemas.microsoft.com/office/powerpoint/2010/main" val="11421302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smtClean="0"/>
              <a:t>A1c and Estimated Avg Glucose (eAG) 2008 	</a:t>
            </a:r>
          </a:p>
        </p:txBody>
      </p:sp>
      <p:sp>
        <p:nvSpPr>
          <p:cNvPr id="88067" name="Rectangle 3"/>
          <p:cNvSpPr>
            <a:spLocks noGrp="1" noChangeArrowheads="1"/>
          </p:cNvSpPr>
          <p:nvPr>
            <p:ph idx="1"/>
          </p:nvPr>
        </p:nvSpPr>
        <p:spPr>
          <a:xfrm>
            <a:off x="381000" y="1752600"/>
            <a:ext cx="7543800" cy="4514850"/>
          </a:xfrm>
        </p:spPr>
        <p:txBody>
          <a:bodyPr>
            <a:normAutofit lnSpcReduction="10000"/>
          </a:bodyPr>
          <a:lstStyle/>
          <a:p>
            <a:pPr eaLnBrk="1" hangingPunct="1">
              <a:lnSpc>
                <a:spcPct val="80000"/>
              </a:lnSpc>
              <a:buFont typeface="Wingdings" pitchFamily="2" charset="2"/>
              <a:buNone/>
            </a:pPr>
            <a:r>
              <a:rPr lang="en-US" sz="2400" u="sng" smtClean="0">
                <a:solidFill>
                  <a:schemeClr val="hlink"/>
                </a:solidFill>
              </a:rPr>
              <a:t>A1c (%)			eAG</a:t>
            </a:r>
          </a:p>
          <a:p>
            <a:pPr eaLnBrk="1" hangingPunct="1">
              <a:lnSpc>
                <a:spcPct val="80000"/>
              </a:lnSpc>
              <a:buFont typeface="Wingdings" pitchFamily="2" charset="2"/>
              <a:buNone/>
            </a:pPr>
            <a:r>
              <a:rPr lang="en-US" sz="2400" smtClean="0"/>
              <a:t>	5				  97</a:t>
            </a:r>
          </a:p>
          <a:p>
            <a:pPr eaLnBrk="1" hangingPunct="1">
              <a:lnSpc>
                <a:spcPct val="80000"/>
              </a:lnSpc>
              <a:buFont typeface="Wingdings" pitchFamily="2" charset="2"/>
              <a:buNone/>
            </a:pPr>
            <a:r>
              <a:rPr lang="en-US" sz="2400" smtClean="0"/>
              <a:t>    6				126</a:t>
            </a:r>
          </a:p>
          <a:p>
            <a:pPr eaLnBrk="1" hangingPunct="1">
              <a:lnSpc>
                <a:spcPct val="80000"/>
              </a:lnSpc>
              <a:buFont typeface="Wingdings" pitchFamily="2" charset="2"/>
              <a:buNone/>
            </a:pPr>
            <a:r>
              <a:rPr lang="en-US" sz="2400" smtClean="0"/>
              <a:t>	7				154</a:t>
            </a:r>
          </a:p>
          <a:p>
            <a:pPr eaLnBrk="1" hangingPunct="1">
              <a:lnSpc>
                <a:spcPct val="80000"/>
              </a:lnSpc>
              <a:buFont typeface="Wingdings" pitchFamily="2" charset="2"/>
              <a:buNone/>
            </a:pPr>
            <a:r>
              <a:rPr lang="en-US" sz="2400" smtClean="0"/>
              <a:t>	8				183</a:t>
            </a:r>
          </a:p>
          <a:p>
            <a:pPr eaLnBrk="1" hangingPunct="1">
              <a:lnSpc>
                <a:spcPct val="80000"/>
              </a:lnSpc>
              <a:buFont typeface="Wingdings" pitchFamily="2" charset="2"/>
              <a:buNone/>
            </a:pPr>
            <a:r>
              <a:rPr lang="en-US" sz="2400" smtClean="0"/>
              <a:t>	9				212</a:t>
            </a:r>
          </a:p>
          <a:p>
            <a:pPr eaLnBrk="1" hangingPunct="1">
              <a:lnSpc>
                <a:spcPct val="80000"/>
              </a:lnSpc>
              <a:buFont typeface="Wingdings" pitchFamily="2" charset="2"/>
              <a:buNone/>
            </a:pPr>
            <a:r>
              <a:rPr lang="en-US" sz="2400" smtClean="0"/>
              <a:t>	10				240</a:t>
            </a:r>
          </a:p>
          <a:p>
            <a:pPr eaLnBrk="1" hangingPunct="1">
              <a:lnSpc>
                <a:spcPct val="80000"/>
              </a:lnSpc>
              <a:buFont typeface="Wingdings" pitchFamily="2" charset="2"/>
              <a:buNone/>
            </a:pPr>
            <a:r>
              <a:rPr lang="en-US" sz="2400" smtClean="0"/>
              <a:t>	11				269	</a:t>
            </a:r>
          </a:p>
          <a:p>
            <a:pPr eaLnBrk="1" hangingPunct="1">
              <a:lnSpc>
                <a:spcPct val="80000"/>
              </a:lnSpc>
              <a:buFont typeface="Wingdings" pitchFamily="2" charset="2"/>
              <a:buNone/>
            </a:pPr>
            <a:r>
              <a:rPr lang="en-US" sz="2400" smtClean="0"/>
              <a:t>    12				298	</a:t>
            </a:r>
          </a:p>
          <a:p>
            <a:pPr eaLnBrk="1" hangingPunct="1">
              <a:lnSpc>
                <a:spcPct val="80000"/>
              </a:lnSpc>
              <a:buFont typeface="Wingdings" pitchFamily="2" charset="2"/>
              <a:buNone/>
            </a:pPr>
            <a:r>
              <a:rPr lang="en-US" sz="2400" smtClean="0"/>
              <a:t>			 </a:t>
            </a:r>
          </a:p>
          <a:p>
            <a:pPr algn="ctr" eaLnBrk="1" hangingPunct="1">
              <a:lnSpc>
                <a:spcPct val="80000"/>
              </a:lnSpc>
              <a:buFont typeface="Wingdings" pitchFamily="2" charset="2"/>
              <a:buNone/>
            </a:pPr>
            <a:r>
              <a:rPr lang="en-US" sz="2400" b="1" i="1" smtClean="0">
                <a:solidFill>
                  <a:schemeClr val="hlink"/>
                </a:solidFill>
              </a:rPr>
              <a:t>eAG = 28.7 x A1c-46.7  ~ 29 pts per 1%</a:t>
            </a:r>
          </a:p>
          <a:p>
            <a:pPr algn="r" eaLnBrk="1" hangingPunct="1">
              <a:lnSpc>
                <a:spcPct val="80000"/>
              </a:lnSpc>
              <a:buFont typeface="Wingdings" pitchFamily="2" charset="2"/>
              <a:buNone/>
            </a:pPr>
            <a:r>
              <a:rPr lang="en-US" sz="1400" b="1" i="1" smtClean="0"/>
              <a:t>Translating the A1c Assay Into Estimated Average Glucose Values – ADAG Study</a:t>
            </a:r>
            <a:endParaRPr lang="en-US" sz="1600" b="1" smtClean="0"/>
          </a:p>
          <a:p>
            <a:pPr algn="r" eaLnBrk="1" hangingPunct="1">
              <a:lnSpc>
                <a:spcPct val="80000"/>
              </a:lnSpc>
              <a:buFont typeface="Wingdings" pitchFamily="2" charset="2"/>
              <a:buNone/>
            </a:pPr>
            <a:r>
              <a:rPr lang="en-US" sz="1400" smtClean="0"/>
              <a:t>Diabetes Care: 31, #8, August 2008</a:t>
            </a:r>
          </a:p>
        </p:txBody>
      </p:sp>
      <p:sp>
        <p:nvSpPr>
          <p:cNvPr id="4" name="TextBox 3"/>
          <p:cNvSpPr txBox="1"/>
          <p:nvPr/>
        </p:nvSpPr>
        <p:spPr>
          <a:xfrm>
            <a:off x="6324600" y="1905000"/>
            <a:ext cx="1905000" cy="1323975"/>
          </a:xfrm>
          <a:prstGeom prst="rect">
            <a:avLst/>
          </a:prstGeom>
          <a:noFill/>
        </p:spPr>
        <p:txBody>
          <a:bodyPr>
            <a:spAutoFit/>
          </a:bodyPr>
          <a:lstStyle/>
          <a:p>
            <a:pPr>
              <a:defRPr/>
            </a:pPr>
            <a:r>
              <a:rPr lang="en-US" sz="2000" b="1" dirty="0">
                <a:solidFill>
                  <a:schemeClr val="accent1">
                    <a:lumMod val="60000"/>
                    <a:lumOff val="40000"/>
                  </a:schemeClr>
                </a:solidFill>
              </a:rPr>
              <a:t>Order teaching tool kit free at diabetes.org</a:t>
            </a:r>
          </a:p>
        </p:txBody>
      </p:sp>
      <p:pic>
        <p:nvPicPr>
          <p:cNvPr id="88069" name="Picture 4" descr="C:\Program Files\Microsoft Office\MEDIA\CAGCAT10\j0302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2766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5" descr="http://www.ganapatistudios.com/everyday/thumbs/410_donut_diet_m.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090613"/>
            <a:ext cx="312420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56934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1000" fill="hold"/>
                                        <p:tgtEl>
                                          <p:spTgt spid="89091"/>
                                        </p:tgtEl>
                                        <p:attrNameLst>
                                          <p:attrName>ppt_x</p:attrName>
                                        </p:attrNameLst>
                                      </p:cBhvr>
                                      <p:tavLst>
                                        <p:tav tm="0">
                                          <p:val>
                                            <p:strVal val="0-#ppt_w/2"/>
                                          </p:val>
                                        </p:tav>
                                        <p:tav tm="100000">
                                          <p:val>
                                            <p:strVal val="#ppt_x"/>
                                          </p:val>
                                        </p:tav>
                                      </p:tavLst>
                                    </p:anim>
                                    <p:anim calcmode="lin" valueType="num">
                                      <p:cBhvr additive="base">
                                        <p:cTn id="8" dur="1000" fill="hold"/>
                                        <p:tgtEl>
                                          <p:spTgt spid="890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type="body" idx="1"/>
          </p:nvPr>
        </p:nvSpPr>
        <p:spPr>
          <a:xfrm>
            <a:off x="914400" y="1447800"/>
            <a:ext cx="7772400" cy="5105400"/>
          </a:xfrm>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extLst>
      <p:ext uri="{BB962C8B-B14F-4D97-AF65-F5344CB8AC3E}">
        <p14:creationId xmlns:p14="http://schemas.microsoft.com/office/powerpoint/2010/main" val="4687283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5613" y="381000"/>
            <a:ext cx="5638800" cy="1143000"/>
          </a:xfrm>
        </p:spPr>
        <p:txBody>
          <a:bodyPr>
            <a:normAutofit fontScale="90000"/>
          </a:bodyPr>
          <a:lstStyle/>
          <a:p>
            <a:pPr algn="ctr" eaLnBrk="1" hangingPunct="1"/>
            <a:r>
              <a:rPr lang="en-US" sz="5400" dirty="0" smtClean="0"/>
              <a:t>“Legacy Effect”</a:t>
            </a:r>
          </a:p>
        </p:txBody>
      </p:sp>
      <p:sp>
        <p:nvSpPr>
          <p:cNvPr id="81923" name="Rectangle 3"/>
          <p:cNvSpPr>
            <a:spLocks noGrp="1" noChangeArrowheads="1"/>
          </p:cNvSpPr>
          <p:nvPr>
            <p:ph type="body" idx="1"/>
          </p:nvPr>
        </p:nvSpPr>
        <p:spPr>
          <a:xfrm>
            <a:off x="609600" y="2057400"/>
            <a:ext cx="6096000" cy="48006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762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4449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Beverly\AppData\Local\Microsoft\Windows\Temporary Internet Files\Content.IE5\DJWH7WCO\MC90028075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itle 1"/>
          <p:cNvSpPr>
            <a:spLocks noGrp="1"/>
          </p:cNvSpPr>
          <p:nvPr>
            <p:ph type="title"/>
          </p:nvPr>
        </p:nvSpPr>
        <p:spPr>
          <a:xfrm>
            <a:off x="152400" y="266700"/>
            <a:ext cx="7010400" cy="1143000"/>
          </a:xfrm>
        </p:spPr>
        <p:txBody>
          <a:bodyPr>
            <a:normAutofit fontScale="90000"/>
          </a:bodyPr>
          <a:lstStyle/>
          <a:p>
            <a:r>
              <a:rPr lang="en-US" smtClean="0"/>
              <a:t>Vaccinations- Immunizations</a:t>
            </a:r>
          </a:p>
        </p:txBody>
      </p:sp>
      <p:sp>
        <p:nvSpPr>
          <p:cNvPr id="157700" name="Content Placeholder 2"/>
          <p:cNvSpPr>
            <a:spLocks noGrp="1"/>
          </p:cNvSpPr>
          <p:nvPr>
            <p:ph idx="1"/>
          </p:nvPr>
        </p:nvSpPr>
        <p:spPr>
          <a:xfrm>
            <a:off x="457201" y="1524000"/>
            <a:ext cx="7543800"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spTree>
    <p:extLst>
      <p:ext uri="{BB962C8B-B14F-4D97-AF65-F5344CB8AC3E}">
        <p14:creationId xmlns:p14="http://schemas.microsoft.com/office/powerpoint/2010/main" val="4163636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276600" y="304800"/>
            <a:ext cx="5638800" cy="1524000"/>
          </a:xfrm>
        </p:spPr>
        <p:txBody>
          <a:bodyPr/>
          <a:lstStyle/>
          <a:p>
            <a:pPr eaLnBrk="1" hangingPunct="1"/>
            <a:r>
              <a:rPr lang="en-US" sz="2400" b="1" smtClean="0"/>
              <a:t>Age-adjusted Diabetes Prevalence </a:t>
            </a:r>
            <a:br>
              <a:rPr lang="en-US" sz="2400" b="1" smtClean="0"/>
            </a:br>
            <a:r>
              <a:rPr lang="en-US" sz="2400" b="1" smtClean="0"/>
              <a:t>20 yrs or older, by race/ethnicity— U.S. 2008</a:t>
            </a:r>
          </a:p>
        </p:txBody>
      </p:sp>
      <p:sp>
        <p:nvSpPr>
          <p:cNvPr id="1630211" name="Rectangle 3"/>
          <p:cNvSpPr>
            <a:spLocks noGrp="1" noChangeArrowheads="1"/>
          </p:cNvSpPr>
          <p:nvPr>
            <p:ph type="body" sz="half" idx="1"/>
          </p:nvPr>
        </p:nvSpPr>
        <p:spPr>
          <a:xfrm>
            <a:off x="914400" y="2486025"/>
            <a:ext cx="7129463" cy="4067175"/>
          </a:xfrm>
        </p:spPr>
        <p:txBody>
          <a:bodyPr/>
          <a:lstStyle/>
          <a:p>
            <a:pPr eaLnBrk="1" hangingPunct="1">
              <a:defRPr/>
            </a:pPr>
            <a:r>
              <a:rPr lang="en-US" sz="2800" smtClean="0"/>
              <a:t>Native Americans			16.5%</a:t>
            </a:r>
          </a:p>
          <a:p>
            <a:pPr eaLnBrk="1" hangingPunct="1">
              <a:defRPr/>
            </a:pPr>
            <a:r>
              <a:rPr lang="en-US" sz="2800" smtClean="0"/>
              <a:t>Alaska Natives			         16.5%</a:t>
            </a:r>
          </a:p>
          <a:p>
            <a:pPr eaLnBrk="1" hangingPunct="1">
              <a:defRPr/>
            </a:pPr>
            <a:r>
              <a:rPr lang="en-US" sz="2800" smtClean="0"/>
              <a:t>Blacks					11.8%</a:t>
            </a:r>
          </a:p>
          <a:p>
            <a:pPr eaLnBrk="1" hangingPunct="1">
              <a:defRPr/>
            </a:pPr>
            <a:r>
              <a:rPr lang="en-US" sz="2800" smtClean="0"/>
              <a:t>Hispanics 				10.4%</a:t>
            </a:r>
          </a:p>
          <a:p>
            <a:pPr eaLnBrk="1" hangingPunct="1">
              <a:defRPr/>
            </a:pPr>
            <a:r>
              <a:rPr lang="en-US" sz="2800" smtClean="0"/>
              <a:t>Asian Americans			7.5%</a:t>
            </a:r>
          </a:p>
          <a:p>
            <a:pPr eaLnBrk="1" hangingPunct="1">
              <a:defRPr/>
            </a:pPr>
            <a:r>
              <a:rPr lang="en-US" sz="2800" smtClean="0"/>
              <a:t>Whites 					6.6%</a:t>
            </a:r>
          </a:p>
          <a:p>
            <a:pPr eaLnBrk="1" hangingPunct="1">
              <a:defRPr/>
            </a:pPr>
            <a:endParaRPr lang="en-US" sz="2800" smtClean="0"/>
          </a:p>
        </p:txBody>
      </p:sp>
      <p:sp>
        <p:nvSpPr>
          <p:cNvPr id="9220" name="Rectangle 4"/>
          <p:cNvSpPr>
            <a:spLocks noChangeArrowheads="1"/>
          </p:cNvSpPr>
          <p:nvPr/>
        </p:nvSpPr>
        <p:spPr bwMode="auto">
          <a:xfrm>
            <a:off x="381000" y="57912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p>
            <a:pPr eaLnBrk="0" hangingPunct="0"/>
            <a:r>
              <a:rPr lang="en-US" sz="1800" b="1">
                <a:latin typeface="Arial" charset="0"/>
              </a:rPr>
              <a:t>In 2002, Native Hawaiians and Japanese and Filipino residents of Hawaii aged twenty years or older were approximately 2 times as likely to have diagnosed diabetes as white residents of Hawaii </a:t>
            </a:r>
          </a:p>
        </p:txBody>
      </p:sp>
      <p:pic>
        <p:nvPicPr>
          <p:cNvPr id="9221" name="Picture 5" descr="2xggxgv3[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3400" y="304800"/>
            <a:ext cx="2514600" cy="1676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9854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736707"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72708"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4131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lstStyle/>
          <a:p>
            <a:pPr eaLnBrk="1" hangingPunct="1"/>
            <a:r>
              <a:rPr lang="en-US" dirty="0" err="1" smtClean="0">
                <a:solidFill>
                  <a:srgbClr val="00FF00"/>
                </a:solidFill>
              </a:rPr>
              <a:t>DiaBingo</a:t>
            </a:r>
            <a:r>
              <a:rPr lang="en-US" dirty="0" smtClean="0">
                <a:solidFill>
                  <a:srgbClr val="00FF00"/>
                </a:solidFill>
              </a:rPr>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extLst>
      <p:ext uri="{BB962C8B-B14F-4D97-AF65-F5344CB8AC3E}">
        <p14:creationId xmlns:p14="http://schemas.microsoft.com/office/powerpoint/2010/main" val="1398521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mtClean="0"/>
              <a:t>Mr. Jones -  What are Your Recommendations?</a:t>
            </a:r>
          </a:p>
        </p:txBody>
      </p:sp>
      <p:sp>
        <p:nvSpPr>
          <p:cNvPr id="1700867" name="Rectangle 3"/>
          <p:cNvSpPr>
            <a:spLocks noGrp="1" noChangeArrowheads="1"/>
          </p:cNvSpPr>
          <p:nvPr>
            <p:ph type="body" sz="half" idx="1"/>
          </p:nvPr>
        </p:nvSpPr>
        <p:spPr>
          <a:xfrm>
            <a:off x="230623" y="1676400"/>
            <a:ext cx="4191000" cy="4648200"/>
          </a:xfrm>
        </p:spPr>
        <p:txBody>
          <a:bodyPr/>
          <a:lstStyle/>
          <a:p>
            <a:pPr algn="ct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2"/>
          </p:nvPr>
        </p:nvSpPr>
        <p:spPr>
          <a:xfrm>
            <a:off x="4495800" y="1660216"/>
            <a:ext cx="4191000" cy="4724400"/>
          </a:xfrm>
        </p:spPr>
        <p:txBody>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a:t>
            </a:r>
            <a:r>
              <a:rPr lang="en-US" dirty="0" err="1" smtClean="0"/>
              <a:t>lbs</a:t>
            </a:r>
            <a:r>
              <a:rPr lang="en-US" dirty="0" smtClean="0"/>
              <a:t> overweight</a:t>
            </a:r>
          </a:p>
        </p:txBody>
      </p:sp>
    </p:spTree>
    <p:extLst>
      <p:ext uri="{BB962C8B-B14F-4D97-AF65-F5344CB8AC3E}">
        <p14:creationId xmlns:p14="http://schemas.microsoft.com/office/powerpoint/2010/main" val="113892213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152400"/>
            <a:ext cx="8226425" cy="1143000"/>
          </a:xfrm>
        </p:spPr>
        <p:txBody>
          <a:bodyPr lIns="90477" tIns="44445" rIns="90477" bIns="44445" anchor="b" anchorCtr="0">
            <a:normAutofit fontScale="90000"/>
          </a:bodyPr>
          <a:lstStyle/>
          <a:p>
            <a:pPr eaLnBrk="1" hangingPunct="1"/>
            <a:r>
              <a:rPr lang="en-US" smtClean="0"/>
              <a:t>Diabetes Care Guidelines- ADA</a:t>
            </a:r>
          </a:p>
        </p:txBody>
      </p:sp>
      <p:sp>
        <p:nvSpPr>
          <p:cNvPr id="1956867" name="Rectangle 3"/>
          <p:cNvSpPr>
            <a:spLocks noGrp="1" noChangeArrowheads="1"/>
          </p:cNvSpPr>
          <p:nvPr>
            <p:ph sz="half" idx="1"/>
          </p:nvPr>
        </p:nvSpPr>
        <p:spPr>
          <a:xfrm>
            <a:off x="381000" y="1143000"/>
            <a:ext cx="8458200" cy="5334000"/>
          </a:xfrm>
        </p:spPr>
        <p:txBody>
          <a:bodyPr lIns="90477" tIns="44445" rIns="90477" bIns="44445"/>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2"/>
              </a:buBlip>
            </a:pPr>
            <a:r>
              <a:rPr lang="en-US" sz="2400" dirty="0" smtClean="0"/>
              <a:t>Eye exam 				Yearly</a:t>
            </a:r>
          </a:p>
          <a:p>
            <a:pPr eaLnBrk="1" hangingPunct="1">
              <a:lnSpc>
                <a:spcPct val="90000"/>
              </a:lnSpc>
              <a:buFont typeface="Wingdings" pitchFamily="2" charset="2"/>
              <a:buBlip>
                <a:blip r:embed="rId2"/>
              </a:buBlip>
            </a:pPr>
            <a:r>
              <a:rPr lang="en-US" sz="2400" dirty="0" smtClean="0"/>
              <a:t>Dental Care			At least twice a year</a:t>
            </a:r>
          </a:p>
          <a:p>
            <a:pPr eaLnBrk="1" hangingPunct="1">
              <a:lnSpc>
                <a:spcPct val="90000"/>
              </a:lnSpc>
              <a:buFont typeface="Wingdings" pitchFamily="2" charset="2"/>
              <a:buBlip>
                <a:blip r:embed="rId2"/>
              </a:buBlip>
            </a:pPr>
            <a:r>
              <a:rPr lang="en-US" sz="2400" dirty="0" smtClean="0"/>
              <a:t>Comprehensive Foot Exam	Yearly (more if high risk)</a:t>
            </a:r>
          </a:p>
          <a:p>
            <a:pPr eaLnBrk="1" hangingPunct="1">
              <a:lnSpc>
                <a:spcPct val="90000"/>
              </a:lnSpc>
              <a:buFont typeface="Wingdings" pitchFamily="2" charset="2"/>
              <a:buBlip>
                <a:blip r:embed="rId2"/>
              </a:buBlip>
            </a:pPr>
            <a:r>
              <a:rPr lang="en-US" sz="2400" dirty="0" smtClean="0"/>
              <a:t>Physical Activity Plan		As needed to meet goals</a:t>
            </a:r>
          </a:p>
          <a:p>
            <a:pPr eaLnBrk="1" hangingPunct="1">
              <a:lnSpc>
                <a:spcPct val="90000"/>
              </a:lnSpc>
              <a:buFont typeface="Wingdings" pitchFamily="2" charset="2"/>
              <a:buBlip>
                <a:blip r:embed="rId2"/>
              </a:buBlip>
            </a:pPr>
            <a:r>
              <a:rPr lang="en-US" sz="2400" dirty="0" smtClean="0"/>
              <a:t>Preconception counseling	As needed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990600" y="762000"/>
            <a:ext cx="8153400" cy="1143000"/>
          </a:xfrm>
        </p:spPr>
        <p:txBody>
          <a:bodyPr>
            <a:normAutofit fontScale="90000"/>
          </a:bodyPr>
          <a:lstStyle/>
          <a:p>
            <a:pPr>
              <a:defRPr/>
            </a:pPr>
            <a:r>
              <a:rPr lang="en-US" sz="4000" dirty="0"/>
              <a:t>Glucose Management </a:t>
            </a:r>
            <a:r>
              <a:rPr lang="en-US" sz="4000" dirty="0" smtClean="0"/>
              <a:t>and </a:t>
            </a:r>
            <a:r>
              <a:rPr lang="en-US" sz="4000" dirty="0"/>
              <a:t>Hospitalized Patients  </a:t>
            </a:r>
          </a:p>
        </p:txBody>
      </p:sp>
      <p:sp>
        <p:nvSpPr>
          <p:cNvPr id="1327107" name="Rectangle 3"/>
          <p:cNvSpPr>
            <a:spLocks noGrp="1" noChangeArrowheads="1"/>
          </p:cNvSpPr>
          <p:nvPr>
            <p:ph type="body" sz="half" idx="1"/>
          </p:nvPr>
        </p:nvSpPr>
        <p:spPr>
          <a:xfrm>
            <a:off x="3276600" y="2667000"/>
            <a:ext cx="4038600" cy="4381500"/>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1327108" name="MPj04027010000[1].jpg">
            <a:hlinkClick r:id="" action="ppaction://media"/>
          </p:cNvPr>
          <p:cNvPicPr>
            <a:picLocks noGrp="1" noRot="1" noChangeAspect="1" noChangeArrowheads="1"/>
          </p:cNvPicPr>
          <p:nvPr>
            <p:ph sz="quarter" idx="3"/>
            <a:videoFile r:link="rId2"/>
          </p:nvPr>
        </p:nvPicPr>
        <p:blipFill>
          <a:blip r:embed="rId5">
            <a:extLst>
              <a:ext uri="{28A0092B-C50C-407E-A947-70E740481C1C}">
                <a14:useLocalDpi xmlns:a14="http://schemas.microsoft.com/office/drawing/2010/main" val="0"/>
              </a:ext>
            </a:extLst>
          </a:blip>
          <a:srcRect/>
          <a:stretch>
            <a:fillRect/>
          </a:stretch>
        </p:blipFill>
        <p:spPr>
          <a:xfrm>
            <a:off x="1108159" y="2362200"/>
            <a:ext cx="2159000" cy="3113088"/>
          </a:xfrm>
        </p:spPr>
      </p:pic>
    </p:spTree>
    <p:custDataLst>
      <p:tags r:id="rId1"/>
    </p:custDataLst>
    <p:extLst>
      <p:ext uri="{BB962C8B-B14F-4D97-AF65-F5344CB8AC3E}">
        <p14:creationId xmlns:p14="http://schemas.microsoft.com/office/powerpoint/2010/main" val="3577349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What’s the Big Deal?	</a:t>
            </a:r>
          </a:p>
        </p:txBody>
      </p:sp>
      <p:sp>
        <p:nvSpPr>
          <p:cNvPr id="911363" name="Rectangle 3"/>
          <p:cNvSpPr>
            <a:spLocks noGrp="1" noChangeArrowheads="1"/>
          </p:cNvSpPr>
          <p:nvPr>
            <p:ph type="body" idx="1"/>
          </p:nvPr>
        </p:nvSpPr>
        <p:spPr>
          <a:xfrm>
            <a:off x="457200" y="1447800"/>
            <a:ext cx="5791200" cy="4678363"/>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108188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Rot="1" noChangeArrowheads="1"/>
          </p:cNvSpPr>
          <p:nvPr>
            <p:ph type="title"/>
          </p:nvPr>
        </p:nvSpPr>
        <p:spPr/>
        <p:txBody>
          <a:bodyPr>
            <a:normAutofit fontScale="90000"/>
          </a:bodyPr>
          <a:lstStyle/>
          <a:p>
            <a:pPr eaLnBrk="1" hangingPunct="1">
              <a:defRPr/>
            </a:pPr>
            <a:r>
              <a:rPr lang="en-US" sz="4000" smtClean="0"/>
              <a:t>Stress response and hyperglycemia</a:t>
            </a:r>
          </a:p>
        </p:txBody>
      </p:sp>
      <p:sp>
        <p:nvSpPr>
          <p:cNvPr id="913411" name="Rectangle 3"/>
          <p:cNvSpPr>
            <a:spLocks noGrp="1" noChangeArrowheads="1"/>
          </p:cNvSpPr>
          <p:nvPr>
            <p:ph type="body" idx="1"/>
          </p:nvPr>
        </p:nvSpPr>
        <p:spPr>
          <a:xfrm>
            <a:off x="533400" y="1600200"/>
            <a:ext cx="8229600" cy="4525963"/>
          </a:xfrm>
        </p:spPr>
        <p:txBody>
          <a:bodyPr>
            <a:normAutofit lnSpcReduction="10000"/>
          </a:bodyPr>
          <a:lstStyle/>
          <a:p>
            <a:pPr eaLnBrk="1" hangingPunct="1">
              <a:lnSpc>
                <a:spcPct val="90000"/>
              </a:lnSpc>
              <a:defRPr/>
            </a:pPr>
            <a:r>
              <a:rPr lang="en-US" sz="2800" dirty="0" smtClean="0"/>
              <a:t>Decreased WBC’s</a:t>
            </a:r>
          </a:p>
          <a:p>
            <a:pPr eaLnBrk="1" hangingPunct="1">
              <a:lnSpc>
                <a:spcPct val="90000"/>
              </a:lnSpc>
              <a:defRPr/>
            </a:pPr>
            <a:r>
              <a:rPr lang="en-US" sz="2800" dirty="0" smtClean="0"/>
              <a:t>Catabolism</a:t>
            </a:r>
          </a:p>
          <a:p>
            <a:pPr eaLnBrk="1" hangingPunct="1">
              <a:lnSpc>
                <a:spcPct val="90000"/>
              </a:lnSpc>
              <a:defRPr/>
            </a:pPr>
            <a:r>
              <a:rPr lang="en-US" sz="2800" dirty="0" smtClean="0"/>
              <a:t>Abnormal inflammatory response</a:t>
            </a:r>
          </a:p>
          <a:p>
            <a:pPr eaLnBrk="1" hangingPunct="1">
              <a:lnSpc>
                <a:spcPct val="90000"/>
              </a:lnSpc>
              <a:defRPr/>
            </a:pPr>
            <a:r>
              <a:rPr lang="en-US" sz="2800" dirty="0" smtClean="0"/>
              <a:t>Endothelial cell dysfunction</a:t>
            </a:r>
          </a:p>
          <a:p>
            <a:pPr eaLnBrk="1" hangingPunct="1">
              <a:lnSpc>
                <a:spcPct val="90000"/>
              </a:lnSpc>
              <a:defRPr/>
            </a:pPr>
            <a:r>
              <a:rPr lang="en-US" sz="2800" dirty="0" smtClean="0"/>
              <a:t>Increased clotting, blood viscosity</a:t>
            </a:r>
          </a:p>
          <a:p>
            <a:pPr eaLnBrk="1" hangingPunct="1">
              <a:lnSpc>
                <a:spcPct val="90000"/>
              </a:lnSpc>
              <a:defRPr/>
            </a:pPr>
            <a:r>
              <a:rPr lang="en-US" sz="2800" dirty="0" smtClean="0"/>
              <a:t>Tissue breakdown</a:t>
            </a:r>
          </a:p>
          <a:p>
            <a:pPr eaLnBrk="1" hangingPunct="1">
              <a:lnSpc>
                <a:spcPct val="90000"/>
              </a:lnSpc>
              <a:defRPr/>
            </a:pPr>
            <a:r>
              <a:rPr lang="en-US" sz="2800" dirty="0" smtClean="0"/>
              <a:t>Inflammatory changes</a:t>
            </a:r>
          </a:p>
          <a:p>
            <a:pPr eaLnBrk="1" hangingPunct="1">
              <a:lnSpc>
                <a:spcPct val="90000"/>
              </a:lnSpc>
              <a:defRPr/>
            </a:pPr>
            <a:r>
              <a:rPr lang="en-US" sz="2800" dirty="0" smtClean="0"/>
              <a:t>Increased blood pressure, pulse</a:t>
            </a:r>
          </a:p>
          <a:p>
            <a:pPr eaLnBrk="1" hangingPunct="1">
              <a:lnSpc>
                <a:spcPct val="90000"/>
              </a:lnSpc>
              <a:buFont typeface="Wingdings" pitchFamily="2" charset="2"/>
              <a:buNone/>
              <a:defRPr/>
            </a:pPr>
            <a:r>
              <a:rPr lang="en-US" sz="2800" dirty="0" smtClean="0">
                <a:solidFill>
                  <a:schemeClr val="folHlink"/>
                </a:solidFill>
              </a:rPr>
              <a:t>Leads to: Longer lengths of stay, complications, death</a:t>
            </a:r>
            <a:endParaRPr lang="en-US" sz="2400" dirty="0" smtClean="0">
              <a:solidFill>
                <a:schemeClr val="folHlink"/>
              </a:solidFill>
            </a:endParaRPr>
          </a:p>
          <a:p>
            <a:pPr lvl="1" eaLnBrk="1" hangingPunct="1">
              <a:lnSpc>
                <a:spcPct val="90000"/>
              </a:lnSpc>
              <a:defRPr/>
            </a:pPr>
            <a:endParaRPr lang="en-US" sz="2400" dirty="0" smtClean="0"/>
          </a:p>
        </p:txBody>
      </p:sp>
      <p:sp>
        <p:nvSpPr>
          <p:cNvPr id="913412" name="Rectangle 4"/>
          <p:cNvSpPr>
            <a:spLocks noChangeArrowheads="1"/>
          </p:cNvSpPr>
          <p:nvPr/>
        </p:nvSpPr>
        <p:spPr bwMode="auto">
          <a:xfrm>
            <a:off x="4191000" y="6248400"/>
            <a:ext cx="5181600" cy="396875"/>
          </a:xfrm>
          <a:prstGeom prst="rect">
            <a:avLst/>
          </a:prstGeom>
          <a:noFill/>
          <a:ln w="12700">
            <a:noFill/>
            <a:miter lim="800000"/>
            <a:headEnd/>
            <a:tailEnd/>
          </a:ln>
          <a:effectLst/>
        </p:spPr>
        <p:txBody>
          <a:bodyPr>
            <a:spAutoFit/>
          </a:bodyPr>
          <a:lstStyle/>
          <a:p>
            <a:pPr>
              <a:spcBef>
                <a:spcPct val="20000"/>
              </a:spcBef>
              <a:buClr>
                <a:srgbClr val="581F4D"/>
              </a:buClr>
              <a:buSzPct val="70000"/>
              <a:buFont typeface="Wingdings" pitchFamily="2" charset="2"/>
              <a:buNone/>
              <a:defRPr/>
            </a:pPr>
            <a:r>
              <a:rPr lang="en-US" sz="2000" b="1" i="1">
                <a:solidFill>
                  <a:prstClr val="black"/>
                </a:solidFill>
                <a:effectLst>
                  <a:outerShdw blurRad="38100" dist="38100" dir="2700000" algn="tl">
                    <a:srgbClr val="000000"/>
                  </a:outerShdw>
                </a:effectLst>
                <a:latin typeface="Arial" charset="0"/>
              </a:rPr>
              <a:t>Diabetes Care, v. 27, #2, Feb 2004</a:t>
            </a:r>
          </a:p>
        </p:txBody>
      </p:sp>
    </p:spTree>
    <p:custDataLst>
      <p:tags r:id="rId1"/>
    </p:custDataLst>
    <p:extLst>
      <p:ext uri="{BB962C8B-B14F-4D97-AF65-F5344CB8AC3E}">
        <p14:creationId xmlns:p14="http://schemas.microsoft.com/office/powerpoint/2010/main" val="18606887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838200" y="685800"/>
            <a:ext cx="7772400" cy="1447800"/>
          </a:xfrm>
        </p:spPr>
        <p:txBody>
          <a:bodyPr>
            <a:normAutofit fontScale="90000"/>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275" y="23622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401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a:xfrm>
            <a:off x="228600" y="309731"/>
            <a:ext cx="5181600" cy="1143000"/>
          </a:xfrm>
        </p:spPr>
        <p:txBody>
          <a:bodyPr>
            <a:normAutofit fontScale="90000"/>
          </a:bodyPr>
          <a:lstStyle/>
          <a:p>
            <a:pPr eaLnBrk="1" hangingPunct="1">
              <a:defRPr/>
            </a:pPr>
            <a:r>
              <a:rPr lang="en-US" sz="4000" dirty="0" smtClean="0"/>
              <a:t>BG Above Normal = Trouble</a:t>
            </a:r>
          </a:p>
        </p:txBody>
      </p:sp>
      <p:sp>
        <p:nvSpPr>
          <p:cNvPr id="934915" name="Rectangle 3"/>
          <p:cNvSpPr>
            <a:spLocks noGrp="1" noChangeArrowheads="1"/>
          </p:cNvSpPr>
          <p:nvPr>
            <p:ph type="body" idx="1"/>
          </p:nvPr>
        </p:nvSpPr>
        <p:spPr>
          <a:xfrm>
            <a:off x="381000" y="1762461"/>
            <a:ext cx="7772400" cy="4800600"/>
          </a:xfrm>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lvl="1" eaLnBrk="1" hangingPunct="1">
              <a:defRPr/>
            </a:pPr>
            <a:endParaRPr lang="en-US" dirty="0" smtClean="0"/>
          </a:p>
        </p:txBody>
      </p:sp>
      <p:sp>
        <p:nvSpPr>
          <p:cNvPr id="2" name="TextBox 1"/>
          <p:cNvSpPr txBox="1"/>
          <p:nvPr/>
        </p:nvSpPr>
        <p:spPr>
          <a:xfrm>
            <a:off x="609600" y="5867400"/>
            <a:ext cx="4572000" cy="523220"/>
          </a:xfrm>
          <a:prstGeom prst="rect">
            <a:avLst/>
          </a:prstGeom>
          <a:solidFill>
            <a:schemeClr val="tx2">
              <a:lumMod val="90000"/>
            </a:schemeClr>
          </a:solidFill>
        </p:spPr>
        <p:txBody>
          <a:bodyPr>
            <a:spAutoFit/>
          </a:bodyPr>
          <a:lstStyle/>
          <a:p>
            <a:pPr algn="r">
              <a:defRPr/>
            </a:pPr>
            <a:r>
              <a:rPr lang="en-US" sz="2800" b="1" dirty="0" err="1" smtClean="0">
                <a:solidFill>
                  <a:prstClr val="white"/>
                </a:solidFill>
                <a:hlinkClick r:id="rId4"/>
              </a:rPr>
              <a:t>Umpierrez</a:t>
            </a:r>
            <a:r>
              <a:rPr lang="en-US" sz="2800" b="1" dirty="0" smtClean="0">
                <a:solidFill>
                  <a:prstClr val="white"/>
                </a:solidFill>
                <a:hlinkClick r:id="rId4"/>
              </a:rPr>
              <a:t> </a:t>
            </a:r>
            <a:r>
              <a:rPr lang="en-US" sz="2800" b="1" dirty="0">
                <a:solidFill>
                  <a:prstClr val="white"/>
                </a:solidFill>
                <a:hlinkClick r:id="rId4"/>
              </a:rPr>
              <a:t>et al</a:t>
            </a:r>
            <a:r>
              <a:rPr lang="en-US" sz="2800" b="1" dirty="0">
                <a:solidFill>
                  <a:prstClr val="white"/>
                </a:solidFill>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0"/>
            <a:ext cx="3200400" cy="2133600"/>
          </a:xfrm>
          <a:prstGeom prst="rect">
            <a:avLst/>
          </a:prstGeom>
        </p:spPr>
      </p:pic>
    </p:spTree>
    <p:custDataLst>
      <p:tags r:id="rId1"/>
    </p:custDataLst>
    <p:extLst>
      <p:ext uri="{BB962C8B-B14F-4D97-AF65-F5344CB8AC3E}">
        <p14:creationId xmlns:p14="http://schemas.microsoft.com/office/powerpoint/2010/main" val="413919225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eaLnBrk="1" hangingPunct="1"/>
            <a:r>
              <a:rPr lang="en-US" smtClean="0"/>
              <a:t>Diabetes Detectives Needed</a:t>
            </a:r>
          </a:p>
        </p:txBody>
      </p:sp>
      <p:sp>
        <p:nvSpPr>
          <p:cNvPr id="1684483" name="Rectangle 3"/>
          <p:cNvSpPr>
            <a:spLocks noGrp="1" noChangeArrowheads="1"/>
          </p:cNvSpPr>
          <p:nvPr>
            <p:ph type="body" idx="1"/>
          </p:nvPr>
        </p:nvSpPr>
        <p:spPr>
          <a:xfrm>
            <a:off x="2895600" y="1752600"/>
            <a:ext cx="5029200" cy="480060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98" y="1765443"/>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998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5140325"/>
            <a:ext cx="8077200" cy="1392238"/>
          </a:xfrm>
        </p:spPr>
        <p:txBody>
          <a:bodyPr>
            <a:normAutofit lnSpcReduction="10000"/>
          </a:bodyPr>
          <a:lstStyle/>
          <a:p>
            <a:pPr>
              <a:buFont typeface="Arial" pitchFamily="34" charset="0"/>
              <a:buChar char="•"/>
              <a:defRPr/>
            </a:pPr>
            <a:r>
              <a:rPr lang="en-US" dirty="0" smtClean="0"/>
              <a:t>34% BMI 30 +,  34% BMI 25-29</a:t>
            </a:r>
          </a:p>
          <a:p>
            <a:pPr>
              <a:buFont typeface="Arial" pitchFamily="34" charset="0"/>
              <a:buChar char="•"/>
              <a:defRPr/>
            </a:pPr>
            <a:r>
              <a:rPr lang="en-US" dirty="0" smtClean="0"/>
              <a:t>We burn 100 </a:t>
            </a:r>
            <a:r>
              <a:rPr lang="en-US" dirty="0" err="1" smtClean="0"/>
              <a:t>cals</a:t>
            </a:r>
            <a:r>
              <a:rPr lang="en-US" dirty="0" smtClean="0"/>
              <a:t> less a day at work</a:t>
            </a:r>
          </a:p>
          <a:p>
            <a:pPr>
              <a:buFont typeface="Arial" pitchFamily="34" charset="0"/>
              <a:buChar char="•"/>
              <a:defRPr/>
            </a:pPr>
            <a:r>
              <a:rPr lang="en-US" dirty="0" smtClean="0"/>
              <a:t>1/3 of all </a:t>
            </a:r>
            <a:r>
              <a:rPr lang="en-US" dirty="0" err="1" smtClean="0"/>
              <a:t>overwt</a:t>
            </a:r>
            <a:r>
              <a:rPr lang="en-US" dirty="0" smtClean="0"/>
              <a:t> people don’t get diabetes</a:t>
            </a:r>
            <a:endParaRPr lang="en-US" dirty="0"/>
          </a:p>
        </p:txBody>
      </p:sp>
      <p:pic>
        <p:nvPicPr>
          <p:cNvPr id="13315" name="Picture 2" descr="\\SHARED\SharedDocs\bevs stuff\cde 2011 crit assess\obesity in 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163"/>
            <a:ext cx="7239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904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85800" y="381000"/>
            <a:ext cx="8077200" cy="1143000"/>
          </a:xfrm>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type="chart" idx="1"/>
            <p:extLst/>
          </p:nvPr>
        </p:nvGraphicFramePr>
        <p:xfrm>
          <a:off x="1600200" y="2133600"/>
          <a:ext cx="6248400" cy="3308350"/>
        </p:xfrm>
        <a:graphic>
          <a:graphicData uri="http://schemas.openxmlformats.org/presentationml/2006/ole">
            <mc:AlternateContent xmlns:mc="http://schemas.openxmlformats.org/markup-compatibility/2006">
              <mc:Choice xmlns:v="urn:schemas-microsoft-com:vml" Requires="v">
                <p:oleObj spid="_x0000_s47116"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1600200" y="2133600"/>
                        <a:ext cx="6248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rgbClr val="AC66BB">
                    <a:lumMod val="50000"/>
                  </a:srgb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rgbClr val="AC66BB">
                    <a:lumMod val="50000"/>
                  </a:srgb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rgbClr val="AC66BB">
                    <a:lumMod val="50000"/>
                  </a:srgb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solidFill>
                <a:prstClr val="black"/>
              </a:solidFill>
            </a:endParaRPr>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solidFill>
                <a:prstClr val="black"/>
              </a:solidFill>
            </a:endParaRPr>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solidFill>
                <a:prstClr val="black"/>
              </a:solidFill>
            </a:endParaRPr>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prstClr val="black">
                    <a:lumMod val="95000"/>
                  </a:prstClr>
                </a:solidFill>
                <a:effectLst>
                  <a:outerShdw blurRad="38100" dist="38100" dir="2700000" algn="tl">
                    <a:srgbClr val="000000"/>
                  </a:outerShdw>
                </a:effectLst>
              </a:rPr>
              <a:t>Normoglycemia</a:t>
            </a:r>
            <a:endParaRPr lang="en-US" sz="2000" dirty="0">
              <a:solidFill>
                <a:prstClr val="black">
                  <a:lumMod val="95000"/>
                </a:prst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solidFill>
                  <a:prstClr val="black"/>
                </a:solidFill>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solidFill>
                  <a:prstClr val="black"/>
                </a:solidFill>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304800" y="6445250"/>
            <a:ext cx="3262313" cy="254000"/>
          </a:xfrm>
          <a:prstGeom prst="rect">
            <a:avLst/>
          </a:prstGeom>
          <a:noFill/>
          <a:ln w="9525">
            <a:noFill/>
            <a:miter lim="800000"/>
            <a:headEnd/>
            <a:tailEnd/>
          </a:ln>
          <a:effectLst/>
        </p:spPr>
        <p:txBody>
          <a:bodyPr wrap="none">
            <a:spAutoFit/>
          </a:bodyPr>
          <a:lstStyle/>
          <a:p>
            <a:pPr>
              <a:defRPr/>
            </a:pPr>
            <a:r>
              <a:rPr lang="en-US" sz="1050" dirty="0" err="1">
                <a:solidFill>
                  <a:prstClr val="black"/>
                </a:solidFill>
                <a:effectLst>
                  <a:outerShdw blurRad="38100" dist="38100" dir="2700000" algn="tl">
                    <a:srgbClr val="000000"/>
                  </a:outerShdw>
                </a:effectLst>
              </a:rPr>
              <a:t>Umpierrez</a:t>
            </a:r>
            <a:r>
              <a:rPr lang="en-US" sz="1050" dirty="0">
                <a:solidFill>
                  <a:prstClr val="black"/>
                </a:solidFill>
                <a:effectLst>
                  <a:outerShdw blurRad="38100" dist="38100" dir="2700000" algn="tl">
                    <a:srgbClr val="000000"/>
                  </a:outerShdw>
                </a:effectLst>
              </a:rPr>
              <a:t> G et al, J </a:t>
            </a:r>
            <a:r>
              <a:rPr lang="en-US" sz="1050" dirty="0" err="1">
                <a:solidFill>
                  <a:prstClr val="black"/>
                </a:solidFill>
                <a:effectLst>
                  <a:outerShdw blurRad="38100" dist="38100" dir="2700000" algn="tl">
                    <a:srgbClr val="000000"/>
                  </a:outerShdw>
                </a:effectLst>
              </a:rPr>
              <a:t>Clin</a:t>
            </a:r>
            <a:r>
              <a:rPr lang="en-US" sz="1050" dirty="0">
                <a:solidFill>
                  <a:prstClr val="black"/>
                </a:solidFill>
                <a:effectLst>
                  <a:outerShdw blurRad="38100" dist="38100" dir="2700000" algn="tl">
                    <a:srgbClr val="000000"/>
                  </a:outerShdw>
                </a:effectLst>
              </a:rPr>
              <a:t> </a:t>
            </a:r>
            <a:r>
              <a:rPr lang="en-US" sz="1050" dirty="0" err="1">
                <a:solidFill>
                  <a:prstClr val="black"/>
                </a:solidFill>
                <a:effectLst>
                  <a:outerShdw blurRad="38100" dist="38100" dir="2700000" algn="tl">
                    <a:srgbClr val="000000"/>
                  </a:outerShdw>
                </a:effectLst>
              </a:rPr>
              <a:t>Endocrinol</a:t>
            </a:r>
            <a:r>
              <a:rPr lang="en-US" sz="1050" dirty="0">
                <a:solidFill>
                  <a:prstClr val="black"/>
                </a:solidFill>
                <a:effectLst>
                  <a:outerShdw blurRad="38100" dist="38100" dir="2700000" algn="tl">
                    <a:srgbClr val="000000"/>
                  </a:outerShdw>
                </a:effectLst>
              </a:rPr>
              <a:t> </a:t>
            </a:r>
            <a:r>
              <a:rPr lang="en-US" sz="1050" dirty="0" err="1">
                <a:solidFill>
                  <a:prstClr val="black"/>
                </a:solidFill>
                <a:effectLst>
                  <a:outerShdw blurRad="38100" dist="38100" dir="2700000" algn="tl">
                    <a:srgbClr val="000000"/>
                  </a:outerShdw>
                </a:effectLst>
              </a:rPr>
              <a:t>Metabol</a:t>
            </a:r>
            <a:r>
              <a:rPr lang="en-US" sz="1050" dirty="0">
                <a:solidFill>
                  <a:prstClr val="black"/>
                </a:solidFill>
                <a:effectLst>
                  <a:outerShdw blurRad="38100" dist="38100" dir="2700000" algn="tl">
                    <a:srgbClr val="000000"/>
                  </a:outerShdw>
                </a:effectLst>
              </a:rPr>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dirty="0">
                <a:solidFill>
                  <a:prstClr val="black">
                    <a:lumMod val="95000"/>
                  </a:prstClr>
                </a:solidFill>
                <a:effectLst>
                  <a:outerShdw blurRad="38100" dist="38100" dir="2700000" algn="tl">
                    <a:srgbClr val="000000"/>
                  </a:outerShdw>
                </a:effectLst>
                <a:latin typeface="Arial Black" pitchFamily="34" charset="0"/>
              </a:rPr>
              <a:t>n = 2,020</a:t>
            </a:r>
          </a:p>
          <a:p>
            <a:pPr>
              <a:defRPr/>
            </a:pPr>
            <a:endParaRPr lang="en-US" dirty="0">
              <a:solidFill>
                <a:prstClr val="black">
                  <a:lumMod val="95000"/>
                </a:prstClr>
              </a:solidFill>
              <a:effectLst>
                <a:outerShdw blurRad="38100" dist="38100" dir="2700000" algn="tl">
                  <a:srgbClr val="000000"/>
                </a:outerShdw>
              </a:effectLst>
              <a:latin typeface="Arial Black" pitchFamily="34" charset="0"/>
            </a:endParaRPr>
          </a:p>
          <a:p>
            <a:pPr>
              <a:defRPr/>
            </a:pPr>
            <a:r>
              <a:rPr lang="en-US" dirty="0">
                <a:solidFill>
                  <a:prstClr val="black">
                    <a:lumMod val="95000"/>
                  </a:prstClr>
                </a:solidFill>
                <a:effectLst>
                  <a:outerShdw blurRad="38100" dist="38100" dir="2700000" algn="tl">
                    <a:srgbClr val="000000"/>
                  </a:outerShdw>
                </a:effectLst>
                <a:latin typeface="Arial Black" pitchFamily="34" charset="0"/>
              </a:rPr>
              <a:t>* </a:t>
            </a:r>
            <a:r>
              <a:rPr lang="en-US" dirty="0">
                <a:solidFill>
                  <a:prstClr val="black">
                    <a:lumMod val="95000"/>
                  </a:prstClr>
                </a:solidFill>
                <a:latin typeface="Arial Black" pitchFamily="34" charset="0"/>
              </a:rPr>
              <a:t>Hyperglycemia: Fasting BG </a:t>
            </a:r>
            <a:r>
              <a:rPr lang="en-US" dirty="0">
                <a:solidFill>
                  <a:prstClr val="black">
                    <a:lumMod val="95000"/>
                  </a:prstClr>
                </a:solidFill>
                <a:latin typeface="Arial Black" pitchFamily="34" charset="0"/>
                <a:sym typeface="Symbol" pitchFamily="18" charset="2"/>
              </a:rPr>
              <a:t></a:t>
            </a:r>
            <a:r>
              <a:rPr lang="en-US" dirty="0">
                <a:solidFill>
                  <a:prstClr val="black">
                    <a:lumMod val="95000"/>
                  </a:prstClr>
                </a:solidFill>
                <a:latin typeface="Arial Black" pitchFamily="34" charset="0"/>
              </a:rPr>
              <a:t> 126 mg/dl</a:t>
            </a:r>
          </a:p>
          <a:p>
            <a:pPr>
              <a:defRPr/>
            </a:pPr>
            <a:r>
              <a:rPr lang="en-US" dirty="0">
                <a:solidFill>
                  <a:prstClr val="black">
                    <a:lumMod val="95000"/>
                  </a:prstClr>
                </a:solidFill>
                <a:latin typeface="Arial Black" pitchFamily="34" charset="0"/>
              </a:rPr>
              <a:t>   or Random BG </a:t>
            </a:r>
            <a:r>
              <a:rPr lang="en-US" dirty="0">
                <a:solidFill>
                  <a:prstClr val="black">
                    <a:lumMod val="95000"/>
                  </a:prstClr>
                </a:solidFill>
                <a:latin typeface="Arial Black" pitchFamily="34" charset="0"/>
                <a:sym typeface="Symbol" pitchFamily="18" charset="2"/>
              </a:rPr>
              <a:t></a:t>
            </a:r>
            <a:r>
              <a:rPr lang="en-US" dirty="0">
                <a:solidFill>
                  <a:prstClr val="black">
                    <a:lumMod val="95000"/>
                  </a:prstClr>
                </a:solidFill>
                <a:latin typeface="Arial Black" pitchFamily="34" charset="0"/>
              </a:rPr>
              <a:t> 200 mg/dl X 2</a:t>
            </a:r>
          </a:p>
        </p:txBody>
      </p:sp>
      <p:sp>
        <p:nvSpPr>
          <p:cNvPr id="39951" name="Rectangle 16"/>
          <p:cNvSpPr>
            <a:spLocks noChangeArrowheads="1"/>
          </p:cNvSpPr>
          <p:nvPr/>
        </p:nvSpPr>
        <p:spPr bwMode="auto">
          <a:xfrm>
            <a:off x="533400" y="18288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39952" name="TextBox 15"/>
          <p:cNvSpPr txBox="1">
            <a:spLocks noChangeArrowheads="1"/>
          </p:cNvSpPr>
          <p:nvPr/>
        </p:nvSpPr>
        <p:spPr bwMode="auto">
          <a:xfrm>
            <a:off x="6315075" y="6342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a:solidFill>
                  <a:srgbClr val="FFFFCC"/>
                </a:solidFill>
                <a:latin typeface="Arial" pitchFamily="34" charset="0"/>
              </a:rPr>
              <a:t>Umpierrez et al</a:t>
            </a:r>
          </a:p>
        </p:txBody>
      </p:sp>
    </p:spTree>
    <p:custDataLst>
      <p:tags r:id="rId2"/>
    </p:custDataLst>
    <p:extLst>
      <p:ext uri="{BB962C8B-B14F-4D97-AF65-F5344CB8AC3E}">
        <p14:creationId xmlns:p14="http://schemas.microsoft.com/office/powerpoint/2010/main" val="26875220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type="chart" idx="4294967295"/>
            <p:extLst/>
          </p:nvPr>
        </p:nvGraphicFramePr>
        <p:xfrm>
          <a:off x="474058" y="1496717"/>
          <a:ext cx="7579330" cy="4572000"/>
        </p:xfrm>
        <a:graphic>
          <a:graphicData uri="http://schemas.openxmlformats.org/presentationml/2006/ole">
            <mc:AlternateContent xmlns:mc="http://schemas.openxmlformats.org/markup-compatibility/2006">
              <mc:Choice xmlns:v="urn:schemas-microsoft-com:vml" Requires="v">
                <p:oleObj spid="_x0000_s48140"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474058" y="1496717"/>
                        <a:ext cx="7579330" cy="457200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930525"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solidFill>
                  <a:prstClr val="black"/>
                </a:solidFill>
                <a:latin typeface="Arial" pitchFamily="34" charset="0"/>
                <a:cs typeface="Times New Roman" pitchFamily="18" charset="0"/>
              </a:rPr>
              <a:t>*</a:t>
            </a:r>
          </a:p>
        </p:txBody>
      </p:sp>
      <p:sp>
        <p:nvSpPr>
          <p:cNvPr id="55301" name="Text Box 5"/>
          <p:cNvSpPr txBox="1">
            <a:spLocks noChangeArrowheads="1"/>
          </p:cNvSpPr>
          <p:nvPr/>
        </p:nvSpPr>
        <p:spPr bwMode="auto">
          <a:xfrm>
            <a:off x="428625" y="6035675"/>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a:solidFill>
                  <a:prstClr val="black"/>
                </a:solidFill>
                <a:latin typeface="Arial" pitchFamily="34" charset="0"/>
                <a:cs typeface="Times New Roman" pitchFamily="18" charset="0"/>
              </a:rPr>
              <a:t>*</a:t>
            </a:r>
            <a:r>
              <a:rPr lang="en-US" sz="1600" i="1">
                <a:solidFill>
                  <a:prstClr val="black"/>
                </a:solidFill>
                <a:latin typeface="Arial" pitchFamily="34" charset="0"/>
                <a:cs typeface="Times New Roman" pitchFamily="18" charset="0"/>
              </a:rPr>
              <a:t>P</a:t>
            </a:r>
            <a:r>
              <a:rPr lang="en-US" sz="1600">
                <a:solidFill>
                  <a:prstClr val="black"/>
                </a:solidFill>
                <a:latin typeface="Arial" pitchFamily="34" charset="0"/>
                <a:cs typeface="Times New Roman" pitchFamily="18" charset="0"/>
              </a:rPr>
              <a:t>&lt;.01 compared with normoglycemia and known diabetes</a:t>
            </a:r>
            <a:r>
              <a:rPr lang="en-US" sz="2400">
                <a:solidFill>
                  <a:prstClr val="black"/>
                </a:solidFill>
                <a:latin typeface="Times New Roman" pitchFamily="18" charset="0"/>
                <a:cs typeface="Times New Roman" pitchFamily="18" charset="0"/>
              </a:rPr>
              <a:t>.</a:t>
            </a:r>
          </a:p>
        </p:txBody>
      </p:sp>
      <p:sp>
        <p:nvSpPr>
          <p:cNvPr id="55302" name="Text Box 6"/>
          <p:cNvSpPr txBox="1">
            <a:spLocks noChangeArrowheads="1"/>
          </p:cNvSpPr>
          <p:nvPr/>
        </p:nvSpPr>
        <p:spPr bwMode="auto">
          <a:xfrm>
            <a:off x="8053388" y="23987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solidFill>
                  <a:prstClr val="black"/>
                </a:solidFill>
                <a:latin typeface="Arial" pitchFamily="34" charset="0"/>
                <a:cs typeface="Times New Roman" pitchFamily="18" charset="0"/>
              </a:rPr>
              <a:t>*</a:t>
            </a:r>
          </a:p>
        </p:txBody>
      </p:sp>
      <p:sp>
        <p:nvSpPr>
          <p:cNvPr id="55303" name="Text Box 7"/>
          <p:cNvSpPr txBox="1">
            <a:spLocks noChangeArrowheads="1"/>
          </p:cNvSpPr>
          <p:nvPr/>
        </p:nvSpPr>
        <p:spPr bwMode="auto">
          <a:xfrm>
            <a:off x="5487988" y="42021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solidFill>
                  <a:prstClr val="black"/>
                </a:solidFill>
                <a:latin typeface="Arial" pitchFamily="34" charset="0"/>
                <a:cs typeface="Times New Roman" pitchFamily="18" charset="0"/>
              </a:rPr>
              <a:t>*</a:t>
            </a:r>
          </a:p>
        </p:txBody>
      </p:sp>
      <p:sp>
        <p:nvSpPr>
          <p:cNvPr id="55304" name="Text Box 8"/>
          <p:cNvSpPr txBox="1">
            <a:spLocks noChangeArrowheads="1"/>
          </p:cNvSpPr>
          <p:nvPr/>
        </p:nvSpPr>
        <p:spPr bwMode="auto">
          <a:xfrm>
            <a:off x="431800" y="6540500"/>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a:solidFill>
                  <a:prstClr val="black"/>
                </a:solidFill>
                <a:latin typeface="Arial" pitchFamily="34" charset="0"/>
                <a:cs typeface="Times New Roman" pitchFamily="18" charset="0"/>
              </a:rPr>
              <a:t>Umpierrez GE et al. </a:t>
            </a:r>
            <a:r>
              <a:rPr lang="en-US" sz="1400" i="1">
                <a:solidFill>
                  <a:prstClr val="black"/>
                </a:solidFill>
                <a:latin typeface="Arial" pitchFamily="34" charset="0"/>
                <a:cs typeface="Times New Roman" pitchFamily="18" charset="0"/>
              </a:rPr>
              <a:t>J Clin Endocrinol Metab</a:t>
            </a:r>
            <a:r>
              <a:rPr lang="en-US" sz="1400">
                <a:solidFill>
                  <a:prstClr val="black"/>
                </a:solidFill>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solidFill>
                  <a:prstClr val="black"/>
                </a:solidFill>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solidFill>
                  <a:prstClr val="black"/>
                </a:solidFill>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260581948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idx="1"/>
          </p:nvPr>
        </p:nvSpPr>
        <p:spPr>
          <a:xfrm>
            <a:off x="533400" y="1600200"/>
            <a:ext cx="8382000" cy="5257800"/>
          </a:xfrm>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72732" y="1793736"/>
            <a:ext cx="6923468" cy="4770537"/>
          </a:xfrm>
          <a:prstGeom prst="rect">
            <a:avLst/>
          </a:prstGeom>
        </p:spPr>
        <p:txBody>
          <a:bodyPr wrap="square">
            <a:spAutoFit/>
          </a:bodyPr>
          <a:lstStyle/>
          <a:p>
            <a:pPr eaLnBrk="1" hangingPunct="1">
              <a:buFont typeface="Wingdings" pitchFamily="2" charset="2"/>
              <a:buNone/>
            </a:pPr>
            <a:r>
              <a:rPr lang="en-US" sz="2800" dirty="0">
                <a:solidFill>
                  <a:prstClr val="black"/>
                </a:solidFill>
              </a:rPr>
              <a:t>Critically Ill </a:t>
            </a:r>
            <a:r>
              <a:rPr lang="en-US" sz="2800" dirty="0" err="1">
                <a:solidFill>
                  <a:prstClr val="black"/>
                </a:solidFill>
              </a:rPr>
              <a:t>pts</a:t>
            </a:r>
            <a:endParaRPr lang="en-US" sz="2800" dirty="0">
              <a:solidFill>
                <a:prstClr val="black"/>
              </a:solidFill>
            </a:endParaRPr>
          </a:p>
          <a:p>
            <a:pPr marL="914400" lvl="1" indent="-457200" eaLnBrk="1" hangingPunct="1">
              <a:buFont typeface="Arial" panose="020B0604020202020204" pitchFamily="34" charset="0"/>
              <a:buChar char="•"/>
            </a:pPr>
            <a:r>
              <a:rPr lang="en-US" sz="2800" dirty="0" smtClean="0">
                <a:solidFill>
                  <a:prstClr val="black"/>
                </a:solidFill>
              </a:rPr>
              <a:t>BG &gt; 180- Start </a:t>
            </a:r>
            <a:r>
              <a:rPr lang="en-US" sz="2800" dirty="0">
                <a:solidFill>
                  <a:prstClr val="black"/>
                </a:solidFill>
              </a:rPr>
              <a:t>insulin </a:t>
            </a:r>
            <a:endParaRPr lang="en-US" sz="2800" dirty="0" smtClean="0">
              <a:solidFill>
                <a:prstClr val="black"/>
              </a:solidFill>
            </a:endParaRPr>
          </a:p>
          <a:p>
            <a:pPr marL="914400" lvl="1" indent="-457200" eaLnBrk="1" hangingPunct="1">
              <a:buFont typeface="Arial" panose="020B0604020202020204" pitchFamily="34" charset="0"/>
              <a:buChar char="•"/>
            </a:pPr>
            <a:r>
              <a:rPr lang="en-US" sz="2800" dirty="0" smtClean="0">
                <a:solidFill>
                  <a:prstClr val="black"/>
                </a:solidFill>
              </a:rPr>
              <a:t>BG goal 140-180</a:t>
            </a:r>
          </a:p>
          <a:p>
            <a:pPr eaLnBrk="1" hangingPunct="1">
              <a:buFont typeface="Wingdings" pitchFamily="2" charset="2"/>
              <a:buNone/>
            </a:pPr>
            <a:endParaRPr lang="en-US" sz="2800" dirty="0">
              <a:solidFill>
                <a:prstClr val="black"/>
              </a:solidFill>
            </a:endParaRPr>
          </a:p>
          <a:p>
            <a:pPr eaLnBrk="1" hangingPunct="1">
              <a:buFont typeface="Wingdings" pitchFamily="2" charset="2"/>
              <a:buNone/>
            </a:pPr>
            <a:r>
              <a:rPr lang="en-US" sz="2800" dirty="0" smtClean="0">
                <a:solidFill>
                  <a:prstClr val="black"/>
                </a:solidFill>
              </a:rPr>
              <a:t>Non Critically Ill patients BG Goals</a:t>
            </a:r>
          </a:p>
          <a:p>
            <a:pPr lvl="1" eaLnBrk="1" hangingPunct="1">
              <a:buFont typeface="Arial" pitchFamily="34" charset="0"/>
              <a:buChar char="•"/>
            </a:pPr>
            <a:r>
              <a:rPr lang="en-US" sz="2800" dirty="0" smtClean="0">
                <a:solidFill>
                  <a:prstClr val="black"/>
                </a:solidFill>
              </a:rPr>
              <a:t> </a:t>
            </a:r>
            <a:r>
              <a:rPr lang="en-US" sz="2800" dirty="0" err="1" smtClean="0">
                <a:solidFill>
                  <a:prstClr val="black"/>
                </a:solidFill>
              </a:rPr>
              <a:t>Premeal</a:t>
            </a:r>
            <a:r>
              <a:rPr lang="en-US" sz="2800" dirty="0" smtClean="0">
                <a:solidFill>
                  <a:prstClr val="black"/>
                </a:solidFill>
              </a:rPr>
              <a:t> </a:t>
            </a:r>
            <a:r>
              <a:rPr lang="en-US" sz="2800" dirty="0">
                <a:solidFill>
                  <a:prstClr val="black"/>
                </a:solidFill>
              </a:rPr>
              <a:t>&lt;</a:t>
            </a:r>
            <a:r>
              <a:rPr lang="en-US" sz="2800" dirty="0" smtClean="0">
                <a:solidFill>
                  <a:prstClr val="black"/>
                </a:solidFill>
              </a:rPr>
              <a:t>140</a:t>
            </a:r>
          </a:p>
          <a:p>
            <a:pPr lvl="1" eaLnBrk="1" hangingPunct="1">
              <a:buFont typeface="Arial" pitchFamily="34" charset="0"/>
              <a:buChar char="•"/>
            </a:pPr>
            <a:r>
              <a:rPr lang="en-US" sz="2800" dirty="0" smtClean="0">
                <a:solidFill>
                  <a:prstClr val="black"/>
                </a:solidFill>
              </a:rPr>
              <a:t> Post meal &lt;180</a:t>
            </a:r>
          </a:p>
          <a:p>
            <a:pPr lvl="2" eaLnBrk="1" hangingPunct="1"/>
            <a:endParaRPr lang="en-US" sz="2000" dirty="0">
              <a:solidFill>
                <a:prstClr val="black"/>
              </a:solidFill>
            </a:endParaRPr>
          </a:p>
          <a:p>
            <a:pPr eaLnBrk="1" hangingPunct="1">
              <a:buFont typeface="Arial" pitchFamily="34" charset="0"/>
              <a:buChar char="•"/>
            </a:pPr>
            <a:r>
              <a:rPr lang="en-US" sz="2800" dirty="0">
                <a:solidFill>
                  <a:prstClr val="black"/>
                </a:solidFill>
              </a:rPr>
              <a:t>Insulin therapy preferred treatment</a:t>
            </a:r>
          </a:p>
          <a:p>
            <a:pPr algn="r" eaLnBrk="1" hangingPunct="1">
              <a:buFont typeface="Arial" pitchFamily="34" charset="0"/>
              <a:buChar char="•"/>
            </a:pPr>
            <a:endParaRPr lang="en-US" sz="2000" dirty="0" smtClean="0">
              <a:solidFill>
                <a:prstClr val="black"/>
              </a:solidFill>
            </a:endParaRPr>
          </a:p>
          <a:p>
            <a:pPr algn="r" eaLnBrk="1" hangingPunct="1"/>
            <a:r>
              <a:rPr lang="en-US" sz="2000" dirty="0">
                <a:solidFill>
                  <a:prstClr val="black"/>
                </a:solidFill>
              </a:rPr>
              <a:t>C</a:t>
            </a:r>
            <a:r>
              <a:rPr lang="en-US" sz="2000" dirty="0" smtClean="0">
                <a:solidFill>
                  <a:prstClr val="black"/>
                </a:solidFill>
              </a:rPr>
              <a:t>onsensus</a:t>
            </a:r>
            <a:r>
              <a:rPr lang="en-US" sz="2000" dirty="0">
                <a:solidFill>
                  <a:prstClr val="black"/>
                </a:solidFill>
              </a:rPr>
              <a:t>: </a:t>
            </a:r>
            <a:r>
              <a:rPr lang="en-US" sz="2000" dirty="0" err="1">
                <a:solidFill>
                  <a:prstClr val="black"/>
                </a:solidFill>
              </a:rPr>
              <a:t>Inpt</a:t>
            </a:r>
            <a:r>
              <a:rPr lang="en-US" sz="2000" dirty="0">
                <a:solidFill>
                  <a:prstClr val="black"/>
                </a:solidFill>
              </a:rPr>
              <a:t> Hyperglycemia, </a:t>
            </a:r>
            <a:r>
              <a:rPr lang="en-US" sz="2000" dirty="0" err="1">
                <a:solidFill>
                  <a:prstClr val="black"/>
                </a:solidFill>
              </a:rPr>
              <a:t>Endocr</a:t>
            </a:r>
            <a:r>
              <a:rPr lang="en-US" sz="2000" dirty="0">
                <a:solidFill>
                  <a:prstClr val="black"/>
                </a:solidFill>
              </a:rPr>
              <a:t> </a:t>
            </a:r>
            <a:r>
              <a:rPr lang="en-US" sz="2000" dirty="0" err="1">
                <a:solidFill>
                  <a:prstClr val="black"/>
                </a:solidFill>
              </a:rPr>
              <a:t>Pract</a:t>
            </a:r>
            <a:r>
              <a:rPr lang="en-US" sz="2000" dirty="0">
                <a:solidFill>
                  <a:prstClr val="black"/>
                </a:solidFill>
              </a:rPr>
              <a:t>. 2009;15 (No.4)</a:t>
            </a:r>
          </a:p>
        </p:txBody>
      </p:sp>
    </p:spTree>
    <p:extLst>
      <p:ext uri="{BB962C8B-B14F-4D97-AF65-F5344CB8AC3E}">
        <p14:creationId xmlns:p14="http://schemas.microsoft.com/office/powerpoint/2010/main" val="35850720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23900" y="381000"/>
            <a:ext cx="7696200" cy="887413"/>
          </a:xfrm>
        </p:spPr>
        <p:txBody>
          <a:bodyPr tIns="0" bIns="0">
            <a:normAutofit fontScale="90000"/>
          </a:bodyPr>
          <a:lstStyle/>
          <a:p>
            <a:pPr eaLnBrk="1" hangingPunct="1">
              <a:defRPr/>
            </a:pPr>
            <a:r>
              <a:rPr lang="en-US" sz="3600" dirty="0" smtClean="0"/>
              <a:t>Management of Hyperglycemia and Diabetes - </a:t>
            </a:r>
          </a:p>
        </p:txBody>
      </p:sp>
      <p:sp>
        <p:nvSpPr>
          <p:cNvPr id="45059" name="Rectangle 3"/>
          <p:cNvSpPr>
            <a:spLocks noGrp="1" noChangeArrowheads="1"/>
          </p:cNvSpPr>
          <p:nvPr>
            <p:ph type="body" idx="1"/>
          </p:nvPr>
        </p:nvSpPr>
        <p:spPr>
          <a:xfrm>
            <a:off x="446087" y="990600"/>
            <a:ext cx="6869113" cy="5181600"/>
          </a:xfrm>
        </p:spPr>
        <p:txBody>
          <a:bodyPr tIns="0" bIns="0">
            <a:normAutofit lnSpcReduction="10000"/>
          </a:bodyPr>
          <a:lstStyle/>
          <a:p>
            <a:pPr lvl="1" eaLnBrk="1" hangingPunct="1">
              <a:buClr>
                <a:srgbClr val="FF3300"/>
              </a:buClr>
              <a:buFont typeface="Wingdings" pitchFamily="2" charset="2"/>
              <a:buNone/>
              <a:defRPr/>
            </a:pPr>
            <a:endParaRPr lang="en-US" sz="3600" dirty="0" smtClean="0">
              <a:solidFill>
                <a:srgbClr val="00FFFF"/>
              </a:solidFill>
            </a:endParaRPr>
          </a:p>
          <a:p>
            <a:pPr>
              <a:buClr>
                <a:srgbClr val="FFCCFF"/>
              </a:buClr>
              <a:defRPr/>
            </a:pPr>
            <a:endParaRPr lang="en-US" sz="800" dirty="0" smtClean="0"/>
          </a:p>
          <a:p>
            <a:pPr>
              <a:buClr>
                <a:srgbClr val="FFCCFF"/>
              </a:buClr>
              <a:defRPr/>
            </a:pPr>
            <a:r>
              <a:rPr lang="en-US" dirty="0" smtClean="0">
                <a:solidFill>
                  <a:schemeClr val="accent2">
                    <a:lumMod val="50000"/>
                  </a:schemeClr>
                </a:solidFill>
              </a:rPr>
              <a:t> Stop oral agents (</a:t>
            </a:r>
            <a:r>
              <a:rPr lang="en-US" dirty="0" err="1" smtClean="0">
                <a:solidFill>
                  <a:schemeClr val="accent2">
                    <a:lumMod val="50000"/>
                  </a:schemeClr>
                </a:solidFill>
              </a:rPr>
              <a:t>ie</a:t>
            </a:r>
            <a:r>
              <a:rPr lang="en-US" dirty="0" smtClean="0">
                <a:solidFill>
                  <a:schemeClr val="accent2">
                    <a:lumMod val="50000"/>
                  </a:schemeClr>
                </a:solidFill>
              </a:rPr>
              <a:t>) metformin &amp; sulfonylurea on admission </a:t>
            </a:r>
          </a:p>
          <a:p>
            <a:pPr>
              <a:buClr>
                <a:srgbClr val="FFCCFF"/>
              </a:buClr>
              <a:defRPr/>
            </a:pPr>
            <a:r>
              <a:rPr lang="en-US" dirty="0">
                <a:solidFill>
                  <a:schemeClr val="accent2">
                    <a:lumMod val="50000"/>
                  </a:schemeClr>
                </a:solidFill>
              </a:rPr>
              <a:t> </a:t>
            </a:r>
            <a:r>
              <a:rPr lang="en-US" dirty="0" smtClean="0">
                <a:solidFill>
                  <a:schemeClr val="accent2">
                    <a:lumMod val="50000"/>
                  </a:schemeClr>
                </a:solidFill>
              </a:rPr>
              <a:t>“The sole use of Sliding Scale insulin is discouraged” – ADA 2014</a:t>
            </a:r>
          </a:p>
          <a:p>
            <a:pPr>
              <a:buClr>
                <a:srgbClr val="FFCCFF"/>
              </a:buClr>
              <a:defRPr/>
            </a:pPr>
            <a:r>
              <a:rPr lang="en-US" dirty="0" smtClean="0">
                <a:solidFill>
                  <a:schemeClr val="accent2">
                    <a:lumMod val="50000"/>
                  </a:schemeClr>
                </a:solidFill>
              </a:rPr>
              <a:t>For discharge, oral meds can be resumed</a:t>
            </a:r>
            <a:endParaRPr lang="en-US" dirty="0" smtClean="0"/>
          </a:p>
          <a:p>
            <a:pPr marL="292608" lvl="1" indent="0" eaLnBrk="1" hangingPunct="1">
              <a:buClr>
                <a:srgbClr val="FF3300"/>
              </a:buClr>
              <a:buNone/>
              <a:defRPr/>
            </a:pPr>
            <a:r>
              <a:rPr lang="en-US" dirty="0" smtClean="0"/>
              <a:t> </a:t>
            </a:r>
            <a:endParaRPr lang="en-US" dirty="0"/>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solidFill>
                  <a:schemeClr val="accent2">
                    <a:lumMod val="50000"/>
                  </a:schemeClr>
                </a:solidFill>
              </a:rPr>
              <a:t>Start Basal/bolus therapy </a:t>
            </a:r>
          </a:p>
          <a:p>
            <a:pPr lvl="2" eaLnBrk="1" hangingPunct="1">
              <a:buClr>
                <a:srgbClr val="FFCCFF"/>
              </a:buClr>
              <a:defRPr/>
            </a:pPr>
            <a:r>
              <a:rPr lang="en-US" dirty="0" smtClean="0">
                <a:solidFill>
                  <a:schemeClr val="accent2">
                    <a:lumMod val="50000"/>
                  </a:schemeClr>
                </a:solidFill>
              </a:rPr>
              <a:t>NPH and Regular insulin</a:t>
            </a:r>
          </a:p>
          <a:p>
            <a:pPr lvl="2" eaLnBrk="1" hangingPunct="1">
              <a:buClr>
                <a:srgbClr val="FFCCFF"/>
              </a:buClr>
              <a:defRPr/>
            </a:pPr>
            <a:r>
              <a:rPr lang="en-US" dirty="0" smtClean="0">
                <a:solidFill>
                  <a:schemeClr val="accent2">
                    <a:lumMod val="50000"/>
                  </a:schemeClr>
                </a:solidFill>
              </a:rPr>
              <a:t>Long-acting and rapid-acting insulin</a:t>
            </a:r>
          </a:p>
          <a:p>
            <a:pPr lvl="2" eaLnBrk="1" hangingPunct="1">
              <a:buClr>
                <a:srgbClr val="FFCCFF"/>
              </a:buClr>
              <a:defRPr/>
            </a:pPr>
            <a:r>
              <a:rPr lang="en-US" dirty="0" smtClean="0">
                <a:solidFill>
                  <a:schemeClr val="accent2">
                    <a:lumMod val="50000"/>
                  </a:schemeClr>
                </a:solidFill>
              </a:rPr>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sp>
        <p:nvSpPr>
          <p:cNvPr id="61444" name="Rectangle 4"/>
          <p:cNvSpPr>
            <a:spLocks noChangeArrowheads="1"/>
          </p:cNvSpPr>
          <p:nvPr/>
        </p:nvSpPr>
        <p:spPr bwMode="auto">
          <a:xfrm>
            <a:off x="506413" y="1524000"/>
            <a:ext cx="7189787"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42745" y="4494502"/>
            <a:ext cx="2362201" cy="1563710"/>
          </a:xfrm>
          <a:prstGeom prst="rect">
            <a:avLst/>
          </a:prstGeom>
        </p:spPr>
      </p:pic>
    </p:spTree>
    <p:custDataLst>
      <p:tags r:id="rId1"/>
    </p:custDataLst>
    <p:extLst>
      <p:ext uri="{BB962C8B-B14F-4D97-AF65-F5344CB8AC3E}">
        <p14:creationId xmlns:p14="http://schemas.microsoft.com/office/powerpoint/2010/main" val="19414686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23900" y="381000"/>
            <a:ext cx="7696200" cy="887413"/>
          </a:xfrm>
        </p:spPr>
        <p:txBody>
          <a:bodyPr tIns="0" bIns="0">
            <a:normAutofit fontScale="90000"/>
          </a:bodyPr>
          <a:lstStyle/>
          <a:p>
            <a:pPr eaLnBrk="1" hangingPunct="1">
              <a:defRPr/>
            </a:pPr>
            <a:r>
              <a:rPr lang="en-US" sz="3600" dirty="0" smtClean="0"/>
              <a:t>Management of Hyperglycemia and Diabetes  </a:t>
            </a:r>
          </a:p>
        </p:txBody>
      </p:sp>
      <p:sp>
        <p:nvSpPr>
          <p:cNvPr id="45059" name="Rectangle 3"/>
          <p:cNvSpPr>
            <a:spLocks noGrp="1" noChangeArrowheads="1"/>
          </p:cNvSpPr>
          <p:nvPr>
            <p:ph type="body" idx="1"/>
          </p:nvPr>
        </p:nvSpPr>
        <p:spPr>
          <a:xfrm>
            <a:off x="446087" y="990600"/>
            <a:ext cx="7974013" cy="5181600"/>
          </a:xfrm>
        </p:spPr>
        <p:txBody>
          <a:bodyPr tIns="0" bIns="0"/>
          <a:lstStyle/>
          <a:p>
            <a:pPr lvl="1" eaLnBrk="1" hangingPunct="1">
              <a:buClr>
                <a:srgbClr val="FF3300"/>
              </a:buClr>
              <a:buFont typeface="Wingdings" pitchFamily="2" charset="2"/>
              <a:buNone/>
              <a:defRPr/>
            </a:pPr>
            <a:endParaRPr lang="en-US" sz="3600" dirty="0" smtClean="0">
              <a:solidFill>
                <a:srgbClr val="00FFFF"/>
              </a:solidFill>
            </a:endParaRPr>
          </a:p>
          <a:p>
            <a:pPr eaLnBrk="1" hangingPunct="1">
              <a:buClr>
                <a:srgbClr val="FFCCFF"/>
              </a:buClr>
              <a:defRPr/>
            </a:pPr>
            <a:endParaRPr lang="en-US" dirty="0" smtClean="0"/>
          </a:p>
          <a:p>
            <a:pPr lvl="1" eaLnBrk="1" hangingPunct="1">
              <a:buClr>
                <a:srgbClr val="FF0000"/>
              </a:buClr>
              <a:buFont typeface="Wingdings" pitchFamily="2" charset="2"/>
              <a:buNone/>
              <a:defRPr/>
            </a:pPr>
            <a:endParaRPr lang="en-US" sz="1000" dirty="0" smtClean="0"/>
          </a:p>
          <a:p>
            <a:pPr eaLnBrk="1" hangingPunct="1">
              <a:buClr>
                <a:srgbClr val="FFCCFF"/>
              </a:buClr>
              <a:defRPr/>
            </a:pPr>
            <a:r>
              <a:rPr lang="en-US" dirty="0" smtClean="0">
                <a:solidFill>
                  <a:schemeClr val="accent2">
                    <a:lumMod val="50000"/>
                  </a:schemeClr>
                </a:solidFill>
              </a:rPr>
              <a:t>ICU and Critical Care</a:t>
            </a:r>
            <a:endParaRPr lang="en-US" dirty="0">
              <a:solidFill>
                <a:schemeClr val="accent2">
                  <a:lumMod val="50000"/>
                </a:schemeClr>
              </a:solidFill>
            </a:endParaRPr>
          </a:p>
          <a:p>
            <a:pPr lvl="1" eaLnBrk="1" hangingPunct="1">
              <a:buClr>
                <a:srgbClr val="FF3300"/>
              </a:buClr>
              <a:defRPr/>
            </a:pPr>
            <a:r>
              <a:rPr lang="en-US" dirty="0" smtClean="0"/>
              <a:t>Insulin Drips</a:t>
            </a:r>
          </a:p>
          <a:p>
            <a:pPr lvl="1" eaLnBrk="1" hangingPunct="1">
              <a:buClr>
                <a:srgbClr val="FF3300"/>
              </a:buClr>
              <a:defRPr/>
            </a:pPr>
            <a:r>
              <a:rPr lang="en-US" dirty="0" smtClean="0"/>
              <a:t>Basal /Bolus</a:t>
            </a:r>
          </a:p>
        </p:txBody>
      </p:sp>
      <p:sp>
        <p:nvSpPr>
          <p:cNvPr id="61444" name="Rectangle 4"/>
          <p:cNvSpPr>
            <a:spLocks noChangeArrowheads="1"/>
          </p:cNvSpPr>
          <p:nvPr/>
        </p:nvSpPr>
        <p:spPr bwMode="auto">
          <a:xfrm>
            <a:off x="506413" y="15240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pic>
        <p:nvPicPr>
          <p:cNvPr id="61445" name="Picture 6" descr="C:\Users\Beverly\AppData\Local\Microsoft\Windows\Temporary Internet Files\Content.IE5\8BFCTWV8\MC900037026[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474912"/>
            <a:ext cx="274161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289198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20040"/>
            <a:ext cx="7239000" cy="670560"/>
          </a:xfrm>
        </p:spPr>
        <p:txBody>
          <a:bodyPr/>
          <a:lstStyle/>
          <a:p>
            <a:pPr eaLnBrk="1" hangingPunct="1">
              <a:defRPr/>
            </a:pPr>
            <a:r>
              <a:rPr lang="en-US" dirty="0" smtClean="0"/>
              <a:t>Life Study – Mrs. Jones</a:t>
            </a:r>
          </a:p>
        </p:txBody>
      </p:sp>
      <p:sp>
        <p:nvSpPr>
          <p:cNvPr id="1701891" name="Rectangle 3"/>
          <p:cNvSpPr>
            <a:spLocks noGrp="1" noChangeArrowheads="1"/>
          </p:cNvSpPr>
          <p:nvPr>
            <p:ph type="body" idx="1"/>
          </p:nvPr>
        </p:nvSpPr>
        <p:spPr>
          <a:xfrm>
            <a:off x="3143250" y="1143000"/>
            <a:ext cx="4857750" cy="2895600"/>
          </a:xfrm>
        </p:spPr>
        <p:txBody>
          <a:bodyPr>
            <a:noAutofit/>
          </a:bodyPr>
          <a:lstStyle/>
          <a:p>
            <a:pPr eaLnBrk="1" hangingPunct="1">
              <a:lnSpc>
                <a:spcPct val="80000"/>
              </a:lnSpc>
              <a:buFont typeface="Wingdings" pitchFamily="2" charset="2"/>
              <a:buNone/>
              <a:defRPr/>
            </a:pPr>
            <a:r>
              <a:rPr lang="en-US" sz="3200" dirty="0" smtClean="0"/>
              <a:t>Mrs. Jones is 82 years old, frail &amp; complains of feeling tired &amp; urinating several times a night.  </a:t>
            </a:r>
          </a:p>
          <a:p>
            <a:pPr eaLnBrk="1" hangingPunct="1">
              <a:lnSpc>
                <a:spcPct val="80000"/>
              </a:lnSpc>
              <a:buFont typeface="Wingdings" pitchFamily="2" charset="2"/>
              <a:buNone/>
              <a:defRPr/>
            </a:pPr>
            <a:r>
              <a:rPr lang="en-US" sz="3200" dirty="0"/>
              <a:t>A</a:t>
            </a:r>
            <a:r>
              <a:rPr lang="en-US" sz="3200" dirty="0" smtClean="0"/>
              <a:t>dmitted with cellulitis on her left foot. </a:t>
            </a:r>
            <a:endParaRPr lang="en-US" sz="3200" dirty="0"/>
          </a:p>
          <a:p>
            <a:pPr eaLnBrk="1" hangingPunct="1">
              <a:lnSpc>
                <a:spcPct val="80000"/>
              </a:lnSpc>
              <a:buFont typeface="Wingdings" pitchFamily="2" charset="2"/>
              <a:buNone/>
              <a:defRPr/>
            </a:pPr>
            <a:r>
              <a:rPr lang="en-US" sz="3200" dirty="0" smtClean="0"/>
              <a:t>WBC is 12.3, BG 237.  </a:t>
            </a:r>
          </a:p>
          <a:p>
            <a:pPr eaLnBrk="1" hangingPunct="1">
              <a:lnSpc>
                <a:spcPct val="80000"/>
              </a:lnSpc>
              <a:buFont typeface="Wingdings" pitchFamily="2" charset="2"/>
              <a:buNone/>
              <a:defRPr/>
            </a:pPr>
            <a:r>
              <a:rPr lang="en-US" sz="3200" dirty="0" smtClean="0"/>
              <a:t>She is hypertensive with a history of gestational diabetes. No ketones in urine.</a:t>
            </a:r>
          </a:p>
        </p:txBody>
      </p:sp>
      <p:pic>
        <p:nvPicPr>
          <p:cNvPr id="5"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33007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3581400" y="16764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eaLnBrk="1" hangingPunct="1">
              <a:lnSpc>
                <a:spcPct val="80000"/>
              </a:lnSpc>
              <a:defRPr/>
            </a:pPr>
            <a:r>
              <a:rPr lang="en-US" sz="3600" dirty="0"/>
              <a:t> </a:t>
            </a:r>
            <a:r>
              <a:rPr lang="en-US" sz="3600" dirty="0" smtClean="0"/>
              <a:t>What else are you going to take a look at?</a:t>
            </a:r>
          </a:p>
          <a:p>
            <a:pPr marL="0" indent="0" eaLnBrk="1" hangingPunct="1">
              <a:lnSpc>
                <a:spcPct val="80000"/>
              </a:lnSpc>
              <a:buFont typeface="Wingdings" pitchFamily="2" charset="2"/>
              <a:buNone/>
              <a:defRPr/>
            </a:pPr>
            <a:endParaRPr lang="en-US" sz="2800"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133600"/>
            <a:ext cx="2171700" cy="2895600"/>
          </a:xfrm>
          <a:prstGeom prst="rect">
            <a:avLst/>
          </a:prstGeom>
        </p:spPr>
      </p:pic>
    </p:spTree>
    <p:custDataLst>
      <p:tags r:id="rId1"/>
    </p:custDataLst>
    <p:extLst>
      <p:ext uri="{BB962C8B-B14F-4D97-AF65-F5344CB8AC3E}">
        <p14:creationId xmlns:p14="http://schemas.microsoft.com/office/powerpoint/2010/main" val="300031620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type="body" idx="1"/>
          </p:nvPr>
        </p:nvSpPr>
        <p:spPr/>
        <p:txBody>
          <a:bodyPr/>
          <a:lstStyle/>
          <a:p>
            <a:pPr eaLnBrk="1" hangingPunct="1">
              <a:buFont typeface="Wingdings" pitchFamily="2" charset="2"/>
              <a:buNone/>
              <a:defRPr/>
            </a:pPr>
            <a:r>
              <a:rPr lang="en-US" sz="8800" smtClean="0"/>
              <a:t>Lift the sheets and look at the Feets!</a:t>
            </a:r>
          </a:p>
        </p:txBody>
      </p:sp>
    </p:spTree>
    <p:extLst>
      <p:ext uri="{BB962C8B-B14F-4D97-AF65-F5344CB8AC3E}">
        <p14:creationId xmlns:p14="http://schemas.microsoft.com/office/powerpoint/2010/main" val="34518571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type="body" sz="half" idx="1"/>
          </p:nvPr>
        </p:nvSpPr>
        <p:spPr>
          <a:xfrm>
            <a:off x="381000" y="4495800"/>
            <a:ext cx="7543800" cy="1244600"/>
          </a:xfrm>
        </p:spPr>
        <p:txBody>
          <a:bodyPr>
            <a:normAutofit fontScale="92500"/>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04800" y="1847850"/>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2954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3657600" y="3708231"/>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400800" y="379095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854679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99608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Lst>
</file>

<file path=ppt/tags/tag13.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Lst>
</file>

<file path=ppt/tags/tag1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5.xml><?xml version="1.0" encoding="utf-8"?>
<p:tagLst xmlns:a="http://schemas.openxmlformats.org/drawingml/2006/main" xmlns:r="http://schemas.openxmlformats.org/officeDocument/2006/relationships" xmlns:p="http://schemas.openxmlformats.org/presentationml/2006/main">
  <p:tag name="AUDIO_ID" val="922"/>
  <p:tag name="ELAPSEDTIME" val="128.4"/>
  <p:tag name="ANNOTATION_TYPE_1" val="0"/>
  <p:tag name="ANNOTATION_START_1" val="7.0"/>
  <p:tag name="ANNOTATION_END_1" val="38.8"/>
  <p:tag name="ANNOTATION_TOP_1" val="112.3"/>
  <p:tag name="ANNOTATION_LEFT_1" val="28.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8"/>
  <p:tag name="ANNOTATION_END_2" val="42.5"/>
  <p:tag name="ANNOTATION_TOP_2" val="293.7"/>
  <p:tag name="ANNOTATION_LEFT_2" val="59.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5"/>
  <p:tag name="ANNOTATION_END_3" val="43.8"/>
  <p:tag name="ANNOTATION_TOP_3" val="111.5"/>
  <p:tag name="ANNOTATION_LEFT_3" val="181.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3.8"/>
  <p:tag name="ANNOTATION_END_4" val="47.2"/>
  <p:tag name="ANNOTATION_TOP_4" val="113.8"/>
  <p:tag name="ANNOTATION_LEFT_4" val="400.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2"/>
  <p:tag name="ANNOTATION_END_5" val="48.3"/>
  <p:tag name="ANNOTATION_TOP_5" val="214.1"/>
  <p:tag name="ANNOTATION_LEFT_5" val="353.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8.3"/>
  <p:tag name="ANNOTATION_END_6" val="52.5"/>
  <p:tag name="ANNOTATION_TOP_6" val="240.2"/>
  <p:tag name="ANNOTATION_LEFT_6" val="240.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2.5"/>
  <p:tag name="ANNOTATION_END_7" val="57.3"/>
  <p:tag name="ANNOTATION_TOP_7" val="144.2"/>
  <p:tag name="ANNOTATION_LEFT_7" val="47.7"/>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7.3"/>
  <p:tag name="ANNOTATION_END_8" val="62.3"/>
  <p:tag name="ANNOTATION_TOP_8" val="186.6"/>
  <p:tag name="ANNOTATION_LEFT_8" val="117.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62.3"/>
  <p:tag name="ANNOTATION_END_9" val="72.5"/>
  <p:tag name="ANNOTATION_TOP_9" val="216.4"/>
  <p:tag name="ANNOTATION_LEFT_9" val="105.1"/>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2.5"/>
  <p:tag name="ANNOTATION_TOP_10" val="261.0"/>
  <p:tag name="ANNOTATION_LEFT_10" val="52.2"/>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GUID" val="a2ef716f-1794-4210-aedc-b8752cffa5ec"/>
  <p:tag name="ARTICULATE_SLIDE_NAV" val="20"/>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17.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18.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22.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Lst>
</file>

<file path=ppt/tags/tag2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4.xml><?xml version="1.0" encoding="utf-8"?>
<p:tagLst xmlns:a="http://schemas.openxmlformats.org/drawingml/2006/main" xmlns:r="http://schemas.openxmlformats.org/officeDocument/2006/relationships" xmlns:p="http://schemas.openxmlformats.org/presentationml/2006/main">
  <p:tag name="AUDIO_ID" val="1043"/>
  <p:tag name="ELAPSEDTIME" val="16.9"/>
  <p:tag name="ANNOTATION_COUNT" val="0"/>
  <p:tag name="ARTICULATE_SLIDE_GUID" val="dfaea927-4797-4725-a3ab-2a8d1bd303de"/>
  <p:tag name="ARTICULATE_SLIDE_NAV" val="56"/>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9OWnOz0_files\slide0001_image001.jpg"/>
</p:tagLst>
</file>

<file path=ppt/tags/tag26.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Lst>
</file>

<file path=ppt/tags/tag27.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29.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Lst>
</file>

<file path=ppt/tags/tag3.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Lst>
</file>

<file path=ppt/tags/tag30.xml><?xml version="1.0" encoding="utf-8"?>
<p:tagLst xmlns:a="http://schemas.openxmlformats.org/drawingml/2006/main" xmlns:r="http://schemas.openxmlformats.org/officeDocument/2006/relationships" xmlns:p="http://schemas.openxmlformats.org/presentationml/2006/main">
  <p:tag name="AUDIO_ID" val="968"/>
  <p:tag name="ELAPSEDTIME" val="113.7"/>
  <p:tag name="ANNOTATION_TYPE_1" val="0"/>
  <p:tag name="ANNOTATION_START_1" val="23.1"/>
  <p:tag name="ANNOTATION_END_1" val="44.8"/>
  <p:tag name="ANNOTATION_TOP_1" val="124.2"/>
  <p:tag name="ANNOTATION_LEFT_1" val="17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4.8"/>
  <p:tag name="ANNOTATION_END_2" val="73.9"/>
  <p:tag name="ANNOTATION_TOP_2" val="220.8"/>
  <p:tag name="ANNOTATION_LEFT_2" val="17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3.9"/>
  <p:tag name="ANNOTATION_TOP_3" val="326.4"/>
  <p:tag name="ANNOTATION_LEFT_3" val="183.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be1f2a4c-d2aa-43c7-9a28-d5375b18673b"/>
  <p:tag name="ARTICULATE_SLIDE_NAV" val="65"/>
</p:tagLst>
</file>

<file path=ppt/tags/tag3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2.xml><?xml version="1.0" encoding="utf-8"?>
<p:tagLst xmlns:a="http://schemas.openxmlformats.org/drawingml/2006/main" xmlns:r="http://schemas.openxmlformats.org/officeDocument/2006/relationships" xmlns:p="http://schemas.openxmlformats.org/presentationml/2006/main">
  <p:tag name="AUDIO_ID" val="1081"/>
  <p:tag name="ELAPSEDTIME" val="140.3"/>
  <p:tag name="ANNOTATION_TYPE_1" val="0"/>
  <p:tag name="ANNOTATION_START_1" val="10.2"/>
  <p:tag name="ANNOTATION_END_1" val="31.6"/>
  <p:tag name="ANNOTATION_TOP_1" val="106.3"/>
  <p:tag name="ANNOTATION_LEFT_1" val="35.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6"/>
  <p:tag name="ANNOTATION_END_2" val="43.5"/>
  <p:tag name="ANNOTATION_TOP_2" val="150.9"/>
  <p:tag name="ANNOTATION_LEFT_2" val="52.2"/>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3.5"/>
  <p:tag name="ANNOTATION_END_3" val="52.2"/>
  <p:tag name="ANNOTATION_TOP_3" val="174.7"/>
  <p:tag name="ANNOTATION_LEFT_3" val="24.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2"/>
  <p:tag name="ANNOTATION_END_4" val="64.3"/>
  <p:tag name="ANNOTATION_TOP_4" val="208.9"/>
  <p:tag name="ANNOTATION_LEFT_4" val="61.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4.3"/>
  <p:tag name="ANNOTATION_END_5" val="78.9"/>
  <p:tag name="ANNOTATION_TOP_5" val="258.0"/>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78.9"/>
  <p:tag name="ANNOTATION_END_6" val="88.0"/>
  <p:tag name="ANNOTATION_TOP_6" val="299.6"/>
  <p:tag name="ANNOTATION_LEFT_6" val="48.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8.0"/>
  <p:tag name="ANNOTATION_TOP_7" val="357.6"/>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434ed0ef-004e-4412-9dc0-946b4a1acf2c"/>
  <p:tag name="ARTICULATE_SLIDE_NAV" val="66"/>
</p:tagLst>
</file>

<file path=ppt/tags/tag33.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Lst>
</file>

<file path=ppt/tags/tag3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35.xml><?xml version="1.0" encoding="utf-8"?>
<p:tagLst xmlns:a="http://schemas.openxmlformats.org/drawingml/2006/main" xmlns:r="http://schemas.openxmlformats.org/officeDocument/2006/relationships" xmlns:p="http://schemas.openxmlformats.org/presentationml/2006/main">
  <p:tag name="ARTICULATE_SLIDE_GUID" val="53df12b5-614c-4dcd-828d-dff0398e09fe"/>
  <p:tag name="ANNOTATION_TYPE_4" val="0"/>
  <p:tag name="ANNOTATION_START_4" val="21.3"/>
  <p:tag name="ANNOTATION_TOP_4" val="267.5"/>
  <p:tag name="ANNOTATION_LEFT_4" val="326.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UDIO_ID" val="1049"/>
  <p:tag name="ELAPSEDTIME" val="40.2"/>
  <p:tag name="ANNOTATION_TYPE_1" val="0"/>
  <p:tag name="ANNOTATION_START_1" val="7.4"/>
  <p:tag name="ANNOTATION_END_1" val="9.1"/>
  <p:tag name="ANNOTATION_TOP_1" val="89.2"/>
  <p:tag name="ANNOTATION_LEFT_1" val="110.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1"/>
  <p:tag name="ANNOTATION_END_2" val="17.3"/>
  <p:tag name="ANNOTATION_TOP_2" val="130.8"/>
  <p:tag name="ANNOTATION_LEFT_2" val="317.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3"/>
  <p:tag name="ANNOTATION_TOP_3" val="211.2"/>
  <p:tag name="ANNOTATION_LEFT_3" val="321.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80"/>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s4vIo2y_files\slide0001_image001.jpg"/>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Lst>
</file>

<file path=ppt/tags/tag38.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Lst>
</file>

<file path=ppt/tags/tag39.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Lst>
</file>

<file path=ppt/tags/tag4.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Lst>
</file>

<file path=ppt/tags/tag4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41.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Lst>
</file>

<file path=ppt/tags/tag42.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Lst>
</file>

<file path=ppt/tags/tag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44.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Lst>
</file>

<file path=ppt/tags/tag4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6.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Lst>
</file>

<file path=ppt/tags/tag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8.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Lst>
</file>

<file path=ppt/tags/tag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50.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Lst>
</file>

<file path=ppt/tags/tag51.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Lst>
</file>

<file path=ppt/tags/tag52.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Lst>
</file>

<file path=ppt/tags/tag53.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Lst>
</file>

<file path=ppt/tags/tag5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5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6.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8.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Lst>
</file>

<file path=ppt/tags/tag59.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Lst>
</file>

<file path=ppt/tags/tag6.xml><?xml version="1.0" encoding="utf-8"?>
<p:tagLst xmlns:a="http://schemas.openxmlformats.org/drawingml/2006/main" xmlns:r="http://schemas.openxmlformats.org/officeDocument/2006/relationships" xmlns:p="http://schemas.openxmlformats.org/presentationml/2006/main">
  <p:tag name="ANNOTATION_TYPE_6" val="0"/>
  <p:tag name="ANNOTATION_START_6" val="75.8"/>
  <p:tag name="ANNOTATION_END_6" val="102.5"/>
  <p:tag name="ANNOTATION_TOP_6" val="264.1"/>
  <p:tag name="ANNOTATION_LEFT_6" val="43.8"/>
  <p:tag name="ANNOTATION_WIDTH_6" val="89.9"/>
  <p:tag name="ANNOTATION_HEIGHT_6" val="8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02.5"/>
  <p:tag name="ANNOTATION_END_7" val="111.6"/>
  <p:tag name="ANNOTATION_TOP_7" val="318.5"/>
  <p:tag name="ANNOTATION_LEFT_7" val="48.0"/>
  <p:tag name="ANNOTATION_WIDTH_7" val="89.9"/>
  <p:tag name="ANNOTATION_HEIGHT_7" val="8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11.6"/>
  <p:tag name="ANNOTATION_TOP_8" val="351.3"/>
  <p:tag name="ANNOTATION_LEFT_8" val="25.8"/>
  <p:tag name="ANNOTATION_WIDTH_8" val="89.9"/>
  <p:tag name="ANNOTATION_HEIGHT_8" val="8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UDIO_ID" val="1012"/>
  <p:tag name="ELAPSEDTIME" val="80.1"/>
  <p:tag name="ANNOTATION_TYPE_1" val="0"/>
  <p:tag name="ANNOTATION_START_1" val="32.5"/>
  <p:tag name="ANNOTATION_END_1" val="39.1"/>
  <p:tag name="ANNOTATION_TOP_1" val="116.7"/>
  <p:tag name="ANNOTATION_LEFT_1" val="42.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1"/>
  <p:tag name="ANNOTATION_END_2" val="55.5"/>
  <p:tag name="ANNOTATION_TOP_2" val="147.2"/>
  <p:tag name="ANNOTATION_LEFT_2" val="38.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5.5"/>
  <p:tag name="ANNOTATION_END_3" val="62.9"/>
  <p:tag name="ANNOTATION_TOP_3" val="179.9"/>
  <p:tag name="ANNOTATION_LEFT_3" val="37.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2.9"/>
  <p:tag name="ANNOTATION_END_4" val="70.0"/>
  <p:tag name="ANNOTATION_TOP_4" val="216.4"/>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0"/>
  <p:tag name="ANNOTATION_TOP_5" val="322.7"/>
  <p:tag name="ANNOTATION_LEFT_5" val="44.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3dbddc8-9af9-4eb3-a4ae-6c8e078c76f4"/>
  <p:tag name="ARTICULATE_SLIDE_NAV" val="7"/>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1.xml><?xml version="1.0" encoding="utf-8"?>
<p:tagLst xmlns:a="http://schemas.openxmlformats.org/drawingml/2006/main" xmlns:r="http://schemas.openxmlformats.org/officeDocument/2006/relationships" xmlns:p="http://schemas.openxmlformats.org/presentationml/2006/main">
  <p:tag name="AUDIO_ID" val="1102"/>
  <p:tag name="TIMELINE" val="25.1/29.7/37.8"/>
  <p:tag name="ELAPSEDTIME" val="41.9"/>
  <p:tag name="ANNOTATION_COUNT" val="0"/>
  <p:tag name="ARTICULATE_SLIDE_GUID" val="a7328c98-7455-42e9-aef5-bdb8700ccb35"/>
  <p:tag name="ARTICULATE_SLIDE_NAV" val="24"/>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z9DNwWhO_files\slide0001_image001.jpg"/>
</p:tagLst>
</file>

<file path=ppt/tags/tag6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64.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Lst>
</file>

<file path=ppt/tags/tag65.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Lst>
</file>

<file path=ppt/tags/tag66.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Lst>
</file>

<file path=ppt/tags/tag6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68.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Lst>
</file>

<file path=ppt/tags/tag6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7.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Lst>
</file>

<file path=ppt/tags/tag7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7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73.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74.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Lst>
</file>

<file path=ppt/tags/tag75.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Lst>
</file>

<file path=ppt/tags/tag76.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Lst>
</file>

<file path=ppt/tags/tag77.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Lst>
</file>

<file path=ppt/tags/tag78.xml><?xml version="1.0" encoding="utf-8"?>
<p:tagLst xmlns:a="http://schemas.openxmlformats.org/drawingml/2006/main" xmlns:r="http://schemas.openxmlformats.org/officeDocument/2006/relationships" xmlns:p="http://schemas.openxmlformats.org/presentationml/2006/main">
  <p:tag name="ARTICULATE_SLIDE_GUID" val="f12cb022-8b58-4c99-9e77-e7f356583826"/>
  <p:tag name="AUDIO_ID" val="1145"/>
  <p:tag name="TIMELINE" val="7.5/13.1/20.2"/>
  <p:tag name="ELAPSEDTIME" val="36.5"/>
  <p:tag name="ANNOTATION_COUNT" val="0"/>
  <p:tag name="ARTICULATE_SLIDE_NAV" val="44"/>
</p:tagLst>
</file>

<file path=ppt/tags/tag7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Lst>
</file>

<file path=ppt/tags/tag80.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Lst>
</file>

<file path=ppt/tags/tag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2.xml><?xml version="1.0" encoding="utf-8"?>
<p:tagLst xmlns:a="http://schemas.openxmlformats.org/drawingml/2006/main" xmlns:r="http://schemas.openxmlformats.org/officeDocument/2006/relationships" xmlns:p="http://schemas.openxmlformats.org/presentationml/2006/main">
  <p:tag name="AUDIO_ID" val="1275"/>
  <p:tag name="TIMELINE" val="2.4/4.2"/>
  <p:tag name="ELAPSEDTIME" val="42.7"/>
  <p:tag name="ANNOTATION_TYPE_1" val="2"/>
  <p:tag name="ANNOTATION_START_1" val="13.4"/>
  <p:tag name="ANNOTATION_END_1" val="13.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23.6"/>
  <p:tag name="ANNOTATION_TOP_2" val="246.1"/>
  <p:tag name="ANNOTATION_LEFT_2" val="48.4"/>
  <p:tag name="ANNOTATION_WIDTH_2" val="473.2"/>
  <p:tag name="ANNOTATION_HEIGHT_2" val="13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6"/>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4.xml><?xml version="1.0" encoding="utf-8"?>
<p:tagLst xmlns:a="http://schemas.openxmlformats.org/drawingml/2006/main" xmlns:r="http://schemas.openxmlformats.org/officeDocument/2006/relationships" xmlns:p="http://schemas.openxmlformats.org/presentationml/2006/main">
  <p:tag name="AUDIO_ID" val="1276"/>
  <p:tag name="TIMELINE" val="3.5"/>
  <p:tag name="ELAPSEDTIME" val="91.3"/>
  <p:tag name="ANNOTATION_TYPE_1" val="0"/>
  <p:tag name="ANNOTATION_START_1" val="8.2"/>
  <p:tag name="ANNOTATION_END_1" val="13.7"/>
  <p:tag name="ANNOTATION_TOP_1" val="136.8"/>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7"/>
  <p:tag name="ANNOTATION_END_2" val="28.0"/>
  <p:tag name="ANNOTATION_TOP_2" val="81.0"/>
  <p:tag name="ANNOTATION_LEFT_2" val="1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8.0"/>
  <p:tag name="ANNOTATION_END_3" val="34.4"/>
  <p:tag name="ANNOTATION_TOP_3" val="162.8"/>
  <p:tag name="ANNOTATION_LEFT_3" val="68.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4.4"/>
  <p:tag name="ANNOTATION_END_4" val="36.5"/>
  <p:tag name="ANNOTATION_TOP_4" val="218.6"/>
  <p:tag name="ANNOTATION_LEFT_4" val="79.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6.5"/>
  <p:tag name="ANNOTATION_END_5" val="44.4"/>
  <p:tag name="ANNOTATION_TOP_5" val="253.5"/>
  <p:tag name="ANNOTATION_LEFT_5" val="81.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4.4"/>
  <p:tag name="ANNOTATION_TOP_6" val="293.0"/>
  <p:tag name="ANNOTATION_LEFT_6" val="62.6"/>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47"/>
</p:tagLst>
</file>

<file path=ppt/tags/tag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6.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Lst>
</file>

<file path=ppt/tags/tag87.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Lst>
</file>

<file path=ppt/tags/tag8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0.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ulent">
  <a:themeElements>
    <a:clrScheme name="Custom 1">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581F4D"/>
      </a:hlink>
      <a:folHlink>
        <a:srgbClr val="842F7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14192</TotalTime>
  <Pages>98</Pages>
  <Words>11435</Words>
  <Application>Microsoft Office PowerPoint</Application>
  <PresentationFormat>Letter Paper (8.5x11 in)</PresentationFormat>
  <Paragraphs>2121</Paragraphs>
  <Slides>226</Slides>
  <Notes>152</Notes>
  <HiddenSlides>0</HiddenSlides>
  <MMClips>5</MMClips>
  <ScaleCrop>false</ScaleCrop>
  <HeadingPairs>
    <vt:vector size="8" baseType="variant">
      <vt:variant>
        <vt:lpstr>Fonts Used</vt:lpstr>
      </vt:variant>
      <vt:variant>
        <vt:i4>22</vt:i4>
      </vt:variant>
      <vt:variant>
        <vt:lpstr>Theme</vt:lpstr>
      </vt:variant>
      <vt:variant>
        <vt:i4>2</vt:i4>
      </vt:variant>
      <vt:variant>
        <vt:lpstr>Embedded OLE Servers</vt:lpstr>
      </vt:variant>
      <vt:variant>
        <vt:i4>4</vt:i4>
      </vt:variant>
      <vt:variant>
        <vt:lpstr>Slide Titles</vt:lpstr>
      </vt:variant>
      <vt:variant>
        <vt:i4>226</vt:i4>
      </vt:variant>
    </vt:vector>
  </HeadingPairs>
  <TitlesOfParts>
    <vt:vector size="254" baseType="lpstr">
      <vt:lpstr>ＭＳ Ｐゴシック</vt:lpstr>
      <vt:lpstr>SimSun</vt:lpstr>
      <vt:lpstr>Antique Olive</vt:lpstr>
      <vt:lpstr>Arial</vt:lpstr>
      <vt:lpstr>Arial Black</vt:lpstr>
      <vt:lpstr>Arial Narrow</vt:lpstr>
      <vt:lpstr>Articulate Extrabold</vt:lpstr>
      <vt:lpstr>Book Antiqua</vt:lpstr>
      <vt:lpstr>Calibri</vt:lpstr>
      <vt:lpstr>Cambria</vt:lpstr>
      <vt:lpstr>Courier New</vt:lpstr>
      <vt:lpstr>DIN1451W01-Mittelschrif</vt:lpstr>
      <vt:lpstr>Garamond</vt:lpstr>
      <vt:lpstr>Helvetica</vt:lpstr>
      <vt:lpstr>Monotype Sorts</vt:lpstr>
      <vt:lpstr>Symbol</vt:lpstr>
      <vt:lpstr>Tahoma</vt:lpstr>
      <vt:lpstr>Tempus Sans ITC</vt:lpstr>
      <vt:lpstr>Times</vt:lpstr>
      <vt:lpstr>Times New Roman</vt:lpstr>
      <vt:lpstr>Wingdings</vt:lpstr>
      <vt:lpstr>Wingdings 2</vt:lpstr>
      <vt:lpstr>Office Theme</vt:lpstr>
      <vt:lpstr>Opulent</vt:lpstr>
      <vt:lpstr>Clip</vt:lpstr>
      <vt:lpstr>Chart</vt:lpstr>
      <vt:lpstr>Document</vt:lpstr>
      <vt:lpstr>Photo Editor Photo</vt:lpstr>
      <vt:lpstr>Diabetes in 21st Century</vt:lpstr>
      <vt:lpstr>Diabetes in the 21st Century:  A Clinical and Educational Update</vt:lpstr>
      <vt:lpstr>CDC Announces</vt:lpstr>
      <vt:lpstr>My Boys Jax &amp; Rob   By the time they are 50,  35% will have diabetes </vt:lpstr>
      <vt:lpstr>Diabetes in America 2014</vt:lpstr>
      <vt:lpstr>Global Epidemic</vt:lpstr>
      <vt:lpstr>World diabetes day-  November 14 </vt:lpstr>
      <vt:lpstr>Age-adjusted Diabetes Prevalence  20 yrs or older, by race/ethnicity— U.S. 2008</vt:lpstr>
      <vt:lpstr>PowerPoint Presentation</vt:lpstr>
      <vt:lpstr>Thoughts on Diabetes, Weight, Social Change</vt:lpstr>
      <vt:lpstr>Why Should Zip Code Determine Life Expectancy?</vt:lpstr>
      <vt:lpstr>PowerPoint Presentation</vt:lpstr>
      <vt:lpstr>New and Early Research on Gut Bacteria</vt:lpstr>
      <vt:lpstr>Free Live Webinars and Live Seminars at DiabetesEd.net</vt:lpstr>
      <vt:lpstr>PowerPoint Presentation</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Bariatric Surgery</vt:lpstr>
      <vt:lpstr>Signs of Diabetes</vt:lpstr>
      <vt:lpstr>Natural History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PowerPoint Presentation</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PowerPoint Presentation</vt:lpstr>
      <vt:lpstr>Ominous Octet</vt:lpstr>
      <vt:lpstr>Comparison of  Type 1,Type 2, LADA</vt:lpstr>
      <vt:lpstr>Diabetes is also associated with </vt:lpstr>
      <vt:lpstr>Other Causes of Hyperglycemia</vt:lpstr>
      <vt:lpstr>Flash Mob – World Diabetes Day to Beat It</vt:lpstr>
      <vt:lpstr>Life Study – Mrs. Jones</vt:lpstr>
      <vt:lpstr>What Do You Say? Mrs. Jones asks you</vt:lpstr>
      <vt:lpstr>Unconditional Positive regard</vt:lpstr>
      <vt:lpstr>I don’t want to!</vt:lpstr>
      <vt:lpstr>How will it help me?</vt:lpstr>
      <vt:lpstr>How Often Should I Check?</vt:lpstr>
      <vt:lpstr>PowerPoint Presentation</vt:lpstr>
      <vt:lpstr>Alternate Site Testing? </vt:lpstr>
      <vt:lpstr>Diabetes Bingo “DiaBingo” Shout out Right Answer</vt:lpstr>
      <vt:lpstr>DiaBingo</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Diabetes Prevention Program (DPP) August 2001 </vt:lpstr>
      <vt:lpstr>Diabetes Prevention Program Results </vt:lpstr>
      <vt:lpstr>PowerPoint Presentation</vt:lpstr>
      <vt:lpstr>Goals of Care</vt:lpstr>
      <vt:lpstr>ABC’s of Diabetes</vt:lpstr>
      <vt:lpstr>Glucose and BP Control Matter</vt:lpstr>
      <vt:lpstr>A1c and Estimated Avg Glucose (eAG) 2008  </vt:lpstr>
      <vt:lpstr>PowerPoint Presentation</vt:lpstr>
      <vt:lpstr>ABCs of Diabetes –  </vt:lpstr>
      <vt:lpstr>“Legacy Effect”</vt:lpstr>
      <vt:lpstr>Vaccinations- Immunizations</vt:lpstr>
      <vt:lpstr>Diabetes Bingo “DiaBingo” Shout out Right Answer</vt:lpstr>
      <vt:lpstr>DiaBingo- G</vt:lpstr>
      <vt:lpstr>Mr. Jones -  What are Your Recommendations?</vt:lpstr>
      <vt:lpstr>Diabetes Care Guidelines- ADA</vt:lpstr>
      <vt:lpstr>Glucose Management and Hospitalized Patients  </vt:lpstr>
      <vt:lpstr>Hospitals and Hyperglycemia What’s the Big Deal? </vt:lpstr>
      <vt:lpstr>Stress response and hyperglycemia</vt:lpstr>
      <vt:lpstr>In Patient Strategies – Start Early, Focus on Survival Skills </vt:lpstr>
      <vt:lpstr>BG Above Normal = Trouble</vt:lpstr>
      <vt:lpstr>Diabetes Detectives Needed</vt:lpstr>
      <vt:lpstr>Hyperglycemia*: A Common Comorbidity in Medical-Surgical Patients in a Community Hospital</vt:lpstr>
      <vt:lpstr>Effect of Hyperglycemia  on Hospital Mortality</vt:lpstr>
      <vt:lpstr>WHAT SHOULD WE AIM FOR?</vt:lpstr>
      <vt:lpstr>Management of Hyperglycemia and Diabetes - </vt:lpstr>
      <vt:lpstr>Management of Hyperglycemia and Diabetes  </vt:lpstr>
      <vt:lpstr>Life Study – Mrs. Jones</vt:lpstr>
      <vt:lpstr>Life Study – Mrs. Jones</vt:lpstr>
      <vt:lpstr>Foot Care </vt:lpstr>
      <vt:lpstr>Foot Wounds</vt:lpstr>
      <vt:lpstr>PowerPoint Presentation</vt:lpstr>
      <vt:lpstr>PowerPoint Presentation</vt:lpstr>
      <vt:lpstr>No Bathroom Surgery</vt:lpstr>
      <vt:lpstr>5.07 monofilament = 10gms linear pressure</vt:lpstr>
      <vt:lpstr>Three Most Important  Foot Care Tips</vt:lpstr>
      <vt:lpstr> Insulin Therapy From Ants to Analogs:  </vt:lpstr>
      <vt:lpstr> Insulin – the Ultimate Hormone Replacement Therapy  </vt:lpstr>
      <vt:lpstr>PowerPoint Presentation</vt:lpstr>
      <vt:lpstr>PowerPoint Presentation</vt:lpstr>
      <vt:lpstr>Insulin Finally Available - 1922  </vt:lpstr>
      <vt:lpstr>PowerPoint Presentation</vt:lpstr>
      <vt:lpstr>Psychological Insulin Resistance (PIR)</vt:lpstr>
      <vt:lpstr>Needle Size often a Barrier Size Does Matter</vt:lpstr>
      <vt:lpstr>Physiologic Insulin Secretion:    24-Hour Profile </vt:lpstr>
      <vt:lpstr>Insulin Action Teams</vt:lpstr>
      <vt:lpstr>Bolus Insulins   (½ of total daily dose ÷ meals)</vt:lpstr>
      <vt:lpstr>PowerPoint Presentation</vt:lpstr>
      <vt:lpstr>Inhaled insulin –  past to future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vt:lpstr>
      <vt:lpstr>PowerPoint Presentation</vt:lpstr>
      <vt:lpstr>Combination SQ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Life Study – Mrs. Jones</vt:lpstr>
      <vt:lpstr>How Much Insulin Does a Patient Need?</vt:lpstr>
      <vt:lpstr>Now What?</vt:lpstr>
      <vt:lpstr>PowerPoint Presentation</vt:lpstr>
      <vt:lpstr>PowerPoint Presentation</vt:lpstr>
      <vt:lpstr>Insulin Teaching Keys</vt:lpstr>
      <vt:lpstr>Insulin Pens</vt:lpstr>
      <vt:lpstr>Discharge Teaching</vt:lpstr>
      <vt:lpstr>5 Survival Skills</vt:lpstr>
      <vt:lpstr>Sharps Disposal: Product and Info</vt:lpstr>
      <vt:lpstr>Medical Waste Management Act Effective Sept 1, 2008</vt:lpstr>
      <vt:lpstr>When to Call Provider?*</vt:lpstr>
      <vt:lpstr>3 days poor intake, pt started on Tube Feeding</vt:lpstr>
      <vt:lpstr>Glycemic Management During Enteral Nutrition</vt:lpstr>
      <vt:lpstr>BG Running High? </vt:lpstr>
      <vt:lpstr>Intensify Insulin therapy or start insulin Drip</vt:lpstr>
      <vt:lpstr>Don’t Stop Insulin Infusion…</vt:lpstr>
      <vt:lpstr>Preparation for Surgery</vt:lpstr>
      <vt:lpstr>Bottom Line</vt:lpstr>
      <vt:lpstr>Summary</vt:lpstr>
      <vt:lpstr>Resources for Medications</vt:lpstr>
      <vt:lpstr>Diabetes Meds for Type 2:  Objectives</vt:lpstr>
      <vt:lpstr>Diabetes Agents Considerations</vt:lpstr>
      <vt:lpstr>PowerPoint Presentation</vt:lpstr>
      <vt:lpstr>PowerPoint Presentation</vt:lpstr>
      <vt:lpstr>Ideal Diabetes Med -  </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questions would you ask?</vt:lpstr>
      <vt:lpstr> Sulfonylureas –   </vt:lpstr>
      <vt:lpstr>Sulfonylureas - Squirts</vt:lpstr>
      <vt:lpstr>Sulfonylureas: 2nd Generation</vt:lpstr>
      <vt:lpstr>Sulfonylureas</vt:lpstr>
      <vt:lpstr>Indication for “Fast Acting” Insulin Secretagogues-  Meglitinides</vt:lpstr>
      <vt:lpstr>Squirters – How does they rate?  </vt:lpstr>
      <vt:lpstr>What Medications Cause Hypoglycemia?</vt:lpstr>
      <vt:lpstr>Hypoglycemia – “Limiting Factor”</vt:lpstr>
      <vt:lpstr>Hypoglycemia Symptoms</vt:lpstr>
      <vt:lpstr>Treatment of Hypoglycemia</vt:lpstr>
      <vt:lpstr>15 - 20 Gms Carb Sources</vt:lpstr>
      <vt:lpstr>What questions?</vt:lpstr>
      <vt:lpstr>If on Metformin and Sulfonylurea – BG still high, other options? </vt:lpstr>
      <vt:lpstr>Incretin Mimetics –  “Gut Hormone Imitators” GLP-1 Agonists  </vt:lpstr>
      <vt:lpstr>GLP-1 Effects in Humans Understanding the Natural Role of Incretins</vt:lpstr>
      <vt:lpstr>Incretin Mimetics Exenatide (Byetta), Exenatide XR</vt:lpstr>
      <vt:lpstr>Incretin Mimetics –  Exenatide XR - Bydureon</vt:lpstr>
      <vt:lpstr>Incretin Mimetics  GLP-1 Analog Liraglutide (Victoza)</vt:lpstr>
      <vt:lpstr>DPP-4 Inhibitors –  “Incretin Enhancers”  Januvia (sitagliptin) – Tradjenta (linagliptin)  Onglyza (saxagliptin)  Nesina (alogliptin) </vt:lpstr>
      <vt:lpstr>PowerPoint Presentation</vt:lpstr>
      <vt:lpstr>For all the Previous GLP-1 Agonists</vt:lpstr>
      <vt:lpstr>What questions?</vt:lpstr>
      <vt:lpstr>Indications for Insulin Sensitizers  Rosiglitazone (Avandia), Pioglitazone (Actos)</vt:lpstr>
      <vt:lpstr>Thiazolidinediones – TZD’s</vt:lpstr>
      <vt:lpstr>rosiglitazone (Avandia) </vt:lpstr>
      <vt:lpstr>Pioglitazone (Actos) Warning</vt:lpstr>
      <vt:lpstr>TZD – How does they rate?  </vt:lpstr>
      <vt:lpstr> SGLT2 Inhibitor- </vt:lpstr>
      <vt:lpstr>PowerPoint Presentation</vt:lpstr>
      <vt:lpstr>Diabetes Self-Management</vt:lpstr>
      <vt:lpstr>Diabetes Bingo “DiaBingo” Shout out Right Answer</vt:lpstr>
      <vt:lpstr>DiaBingo - I</vt:lpstr>
      <vt:lpstr>Medical Nutrition Therapy – ADA 2014 Updates</vt:lpstr>
      <vt:lpstr>Medical Nutrition Therapy 2014 - ADA </vt:lpstr>
      <vt:lpstr>Approach Depends on Patient</vt:lpstr>
      <vt:lpstr>Losing Weight Early in diagnosis Type 2 Helpful  ADA 2014</vt:lpstr>
      <vt:lpstr>PowerPoint Presentation</vt:lpstr>
      <vt:lpstr>Successful weight loss strategies include</vt:lpstr>
      <vt:lpstr>Move toward the Tomato</vt:lpstr>
      <vt:lpstr>ADA recommendation Eat Less Junk Food &amp; Sugary Drinks –</vt:lpstr>
      <vt:lpstr>10 Superfoods</vt:lpstr>
      <vt:lpstr>USDA Food Pyramid www.myplate.gov</vt:lpstr>
      <vt:lpstr>Label Lessons</vt:lpstr>
      <vt:lpstr>How nutrients affect blood sugar</vt:lpstr>
      <vt:lpstr>Carbs affect Post meal Blood Glucose</vt:lpstr>
      <vt:lpstr>Carbohydrate Needs for  Most Adults</vt:lpstr>
      <vt:lpstr>Choose Healthy Carbs </vt:lpstr>
      <vt:lpstr>Handy Meal Plan  </vt:lpstr>
      <vt:lpstr>PowerPoint Presentation</vt:lpstr>
      <vt:lpstr>PowerPoint Presentation</vt:lpstr>
      <vt:lpstr>PowerPoint Presentation</vt:lpstr>
      <vt:lpstr>PowerPoint Presentation</vt:lpstr>
      <vt:lpstr>Go Lean with Protein</vt:lpstr>
      <vt:lpstr>Fats- Aim for heart health</vt:lpstr>
      <vt:lpstr>Using Alcohol Safely</vt:lpstr>
      <vt:lpstr>Ms. Gonzales’  General Diet Pattern</vt:lpstr>
      <vt:lpstr>Diabetes Bingo “DiaBingo” Shout out Right Answer</vt:lpstr>
      <vt:lpstr>DiaBingo - 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673</cp:revision>
  <cp:lastPrinted>2013-12-20T01:15:01Z</cp:lastPrinted>
  <dcterms:created xsi:type="dcterms:W3CDTF">1998-04-16T17:55:30Z</dcterms:created>
  <dcterms:modified xsi:type="dcterms:W3CDTF">2014-02-03T22:13:25Z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rojectFull">
    <vt:lpwstr>C:\Users\bev\Dropbox\A DES Admin Folder\Level 1 SF 2014\2014 slides\slide day 1, BAE 2014.ppta</vt:lpwstr>
  </property>
  <property fmtid="{D5CDD505-2E9C-101B-9397-08002B2CF9AE}" pid="4" name="ArticulateGUID">
    <vt:lpwstr>506E098B-6F44-4ED0-B565-B72F617C4037</vt:lpwstr>
  </property>
  <property fmtid="{D5CDD505-2E9C-101B-9397-08002B2CF9AE}" pid="5" name="ArticulatePath">
    <vt:lpwstr>slide day 1, BAE 2014</vt:lpwstr>
  </property>
</Properties>
</file>