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7FE4E64E_32D9A115.xml" ContentType="application/vnd.ms-powerpoint.comments+xml"/>
  <Override PartName="/ppt/comments/modernComment_D1A_D9B2FF33.xml" ContentType="application/vnd.ms-powerpoint.comments+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comments/modernComment_21B_9F9930C5.xml" ContentType="application/vnd.ms-powerpoint.comments+xml"/>
  <Override PartName="/ppt/notesSlides/notesSlide5.xml" ContentType="application/vnd.openxmlformats-officedocument.presentationml.notesSlide+xml"/>
  <Override PartName="/ppt/comments/modernComment_B4D_5332DA41.xml" ContentType="application/vnd.ms-powerpoint.comments+xml"/>
  <Override PartName="/ppt/tags/tag5.xml" ContentType="application/vnd.openxmlformats-officedocument.presentationml.tags+xml"/>
  <Override PartName="/ppt/notesSlides/notesSlide6.xml" ContentType="application/vnd.openxmlformats-officedocument.presentationml.notesSlide+xml"/>
  <Override PartName="/ppt/comments/modernComment_7FE4E4D9_117F77F0.xml" ContentType="application/vnd.ms-powerpoint.comments+xml"/>
  <Override PartName="/ppt/notesSlides/notesSlide7.xml" ContentType="application/vnd.openxmlformats-officedocument.presentationml.notesSlide+xml"/>
  <Override PartName="/ppt/comments/modernComment_52F_6C31E3B3.xml" ContentType="application/vnd.ms-powerpoint.comments+xml"/>
  <Override PartName="/ppt/notesSlides/notesSlide8.xml" ContentType="application/vnd.openxmlformats-officedocument.presentationml.notesSlide+xml"/>
  <Override PartName="/ppt/comments/modernComment_7FE4E4D2_B98CB470.xml" ContentType="application/vnd.ms-powerpoint.comments+xml"/>
  <Override PartName="/ppt/tags/tag6.xml" ContentType="application/vnd.openxmlformats-officedocument.presentationml.tags+xml"/>
  <Override PartName="/ppt/notesSlides/notesSlide9.xml" ContentType="application/vnd.openxmlformats-officedocument.presentationml.notesSlide+xml"/>
  <Override PartName="/ppt/comments/modernComment_7FE4E4DA_78E1BF.xml" ContentType="application/vnd.ms-powerpoint.comments+xml"/>
  <Override PartName="/ppt/comments/modernComment_7FE4E4C1_8590ACCF.xml" ContentType="application/vnd.ms-powerpoint.comments+xml"/>
  <Override PartName="/ppt/notesSlides/notesSlide10.xml" ContentType="application/vnd.openxmlformats-officedocument.presentationml.notesSlide+xml"/>
  <Override PartName="/ppt/comments/modernComment_E81_94504EA6.xml" ContentType="application/vnd.ms-powerpoint.comments+xml"/>
  <Override PartName="/ppt/tags/tag7.xml" ContentType="application/vnd.openxmlformats-officedocument.presentationml.tags+xml"/>
  <Override PartName="/ppt/notesSlides/notesSlide11.xml" ContentType="application/vnd.openxmlformats-officedocument.presentationml.notesSlide+xml"/>
  <Override PartName="/ppt/comments/modernComment_CE5_4419AC1C.xml" ContentType="application/vnd.ms-powerpoint.comments+xml"/>
  <Override PartName="/ppt/tags/tag8.xml" ContentType="application/vnd.openxmlformats-officedocument.presentationml.tags+xml"/>
  <Override PartName="/ppt/comments/modernComment_7FE4E4D4_6340982E.xml" ContentType="application/vnd.ms-powerpoint.comments+xml"/>
  <Override PartName="/ppt/notesSlides/notesSlide12.xml" ContentType="application/vnd.openxmlformats-officedocument.presentationml.notesSlide+xml"/>
  <Override PartName="/ppt/comments/modernComment_7FE4E4D5_7DAAAA3F.xml" ContentType="application/vnd.ms-powerpoint.comments+xml"/>
  <Override PartName="/ppt/tags/tag9.xml" ContentType="application/vnd.openxmlformats-officedocument.presentationml.tags+xml"/>
  <Override PartName="/ppt/notesSlides/notesSlide13.xml" ContentType="application/vnd.openxmlformats-officedocument.presentationml.notesSlide+xml"/>
  <Override PartName="/ppt/comments/modernComment_7FE4E4D6_649BA6B2.xml" ContentType="application/vnd.ms-powerpoint.comments+xml"/>
  <Override PartName="/ppt/notesSlides/notesSlide14.xml" ContentType="application/vnd.openxmlformats-officedocument.presentationml.notesSlide+xml"/>
  <Override PartName="/ppt/comments/modernComment_7FE4E4D7_593BB4A7.xml" ContentType="application/vnd.ms-powerpoint.comments+xml"/>
  <Override PartName="/ppt/notesSlides/notesSlide15.xml" ContentType="application/vnd.openxmlformats-officedocument.presentationml.notesSlide+xml"/>
  <Override PartName="/ppt/comments/modernComment_7FE4E650_9AA50C13.xml" ContentType="application/vnd.ms-powerpoint.comments+xml"/>
  <Override PartName="/ppt/notesSlides/notesSlide16.xml" ContentType="application/vnd.openxmlformats-officedocument.presentationml.notesSlide+xml"/>
  <Override PartName="/ppt/comments/modernComment_7FA35759_6CED18BC.xml" ContentType="application/vnd.ms-powerpoint.comments+xml"/>
  <Override PartName="/ppt/tags/tag10.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B4B_ACE1A053.xml" ContentType="application/vnd.ms-powerpoint.comments+xml"/>
  <Override PartName="/ppt/tags/tag11.xml" ContentType="application/vnd.openxmlformats-officedocument.presentationml.tags+xml"/>
  <Override PartName="/ppt/notesSlides/notesSlide19.xml" ContentType="application/vnd.openxmlformats-officedocument.presentationml.notesSlide+xml"/>
  <Override PartName="/ppt/comments/modernComment_2E2_FECC4CC0.xml" ContentType="application/vnd.ms-powerpoint.comments+xml"/>
  <Override PartName="/ppt/comments/modernComment_7FE4E4E1_3A56E530.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B47_405B2CC3.xml" ContentType="application/vnd.ms-powerpoint.comments+xml"/>
  <Override PartName="/ppt/tags/tag12.xml" ContentType="application/vnd.openxmlformats-officedocument.presentationml.tags+xml"/>
  <Override PartName="/ppt/notesSlides/notesSlide22.xml" ContentType="application/vnd.openxmlformats-officedocument.presentationml.notesSlide+xml"/>
  <Override PartName="/ppt/comments/modernComment_2A4_153DB39.xml" ContentType="application/vnd.ms-powerpoint.comments+xml"/>
  <Override PartName="/ppt/comments/modernComment_2EA_F88235FA.xml" ContentType="application/vnd.ms-powerpoint.comments+xml"/>
  <Override PartName="/ppt/tags/tag13.xml" ContentType="application/vnd.openxmlformats-officedocument.presentationml.tags+xml"/>
  <Override PartName="/ppt/tags/tag14.xml" ContentType="application/vnd.openxmlformats-officedocument.presentationml.tags+xml"/>
  <Override PartName="/ppt/notesSlides/notesSlide23.xml" ContentType="application/vnd.openxmlformats-officedocument.presentationml.notesSlide+xml"/>
  <Override PartName="/ppt/comments/modernComment_27F_C73F1331.xml" ContentType="application/vnd.ms-powerpoint.comments+xml"/>
  <Override PartName="/ppt/tags/tag15.xml" ContentType="application/vnd.openxmlformats-officedocument.presentationml.tags+xml"/>
  <Override PartName="/ppt/notesSlides/notesSlide24.xml" ContentType="application/vnd.openxmlformats-officedocument.presentationml.notesSlide+xml"/>
  <Override PartName="/ppt/comments/modernComment_27E_A291C05F.xml" ContentType="application/vnd.ms-powerpoint.comments+xml"/>
  <Override PartName="/ppt/notesSlides/notesSlide25.xml" ContentType="application/vnd.openxmlformats-officedocument.presentationml.notesSlide+xml"/>
  <Override PartName="/ppt/comments/modernComment_B4E_9CE767D4.xml" ContentType="application/vnd.ms-powerpoint.comments+xml"/>
  <Override PartName="/ppt/tags/tag16.xml" ContentType="application/vnd.openxmlformats-officedocument.presentationml.tags+xml"/>
  <Override PartName="/ppt/notesSlides/notesSlide26.xml" ContentType="application/vnd.openxmlformats-officedocument.presentationml.notesSlide+xml"/>
  <Override PartName="/ppt/comments/modernComment_21D_4DA51233.xml" ContentType="application/vnd.ms-powerpoint.comments+xml"/>
  <Override PartName="/ppt/tags/tag17.xml" ContentType="application/vnd.openxmlformats-officedocument.presentationml.tags+xml"/>
  <Override PartName="/ppt/tags/tag18.xml" ContentType="application/vnd.openxmlformats-officedocument.presentationml.tags+xml"/>
  <Override PartName="/ppt/notesSlides/notesSlide27.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28.xml" ContentType="application/vnd.openxmlformats-officedocument.presentationml.notesSlide+xml"/>
  <Override PartName="/ppt/comments/modernComment_21F_8033B954.xml" ContentType="application/vnd.ms-powerpoint.comments+xml"/>
  <Override PartName="/ppt/tags/tag21.xml" ContentType="application/vnd.openxmlformats-officedocument.presentationml.tags+xml"/>
  <Override PartName="/ppt/tags/tag22.xml" ContentType="application/vnd.openxmlformats-officedocument.presentationml.tags+xml"/>
  <Override PartName="/ppt/notesSlides/notesSlide29.xml" ContentType="application/vnd.openxmlformats-officedocument.presentationml.notesSlide+xml"/>
  <Override PartName="/ppt/comments/modernComment_225_F8023CCF.xml" ContentType="application/vnd.ms-powerpoint.comments+xml"/>
  <Override PartName="/ppt/notesSlides/notesSlide30.xml" ContentType="application/vnd.openxmlformats-officedocument.presentationml.notesSlide+xml"/>
  <Override PartName="/ppt/comments/modernComment_2E4_9517555E.xml" ContentType="application/vnd.ms-powerpoint.comments+xml"/>
  <Override PartName="/ppt/tags/tag23.xml" ContentType="application/vnd.openxmlformats-officedocument.presentationml.tags+xml"/>
  <Override PartName="/ppt/tags/tag24.xml" ContentType="application/vnd.openxmlformats-officedocument.presentationml.tags+xml"/>
  <Override PartName="/ppt/notesSlides/notesSlide31.xml" ContentType="application/vnd.openxmlformats-officedocument.presentationml.notesSlide+xml"/>
  <Override PartName="/ppt/comments/modernComment_220_B847D2BD.xml" ContentType="application/vnd.ms-powerpoint.comments+xml"/>
  <Override PartName="/ppt/tags/tag25.xml" ContentType="application/vnd.openxmlformats-officedocument.presentationml.tags+xml"/>
  <Override PartName="/ppt/tags/tag26.xml" ContentType="application/vnd.openxmlformats-officedocument.presentationml.tags+xml"/>
  <Override PartName="/ppt/notesSlides/notesSlide32.xml" ContentType="application/vnd.openxmlformats-officedocument.presentationml.notesSlide+xml"/>
  <Override PartName="/ppt/comments/modernComment_27B_ACF4A931.xml" ContentType="application/vnd.ms-powerpoint.comments+xml"/>
  <Override PartName="/ppt/notesSlides/notesSlide33.xml" ContentType="application/vnd.openxmlformats-officedocument.presentationml.notesSlide+xml"/>
  <Override PartName="/ppt/comments/modernComment_532_3770662D.xml" ContentType="application/vnd.ms-powerpoint.comments+xml"/>
  <Override PartName="/ppt/comments/modernComment_7FE4E4E0_D1F5382D.xml" ContentType="application/vnd.ms-powerpoint.comments+xml"/>
  <Override PartName="/ppt/notesSlides/notesSlide34.xml" ContentType="application/vnd.openxmlformats-officedocument.presentationml.notesSlide+xml"/>
  <Override PartName="/ppt/comments/modernComment_7FE4E493_BA7AE935.xml" ContentType="application/vnd.ms-powerpoint.comments+xml"/>
  <Override PartName="/ppt/tags/tag27.xml" ContentType="application/vnd.openxmlformats-officedocument.presentationml.tags+xml"/>
  <Override PartName="/ppt/notesSlides/notesSlide35.xml" ContentType="application/vnd.openxmlformats-officedocument.presentationml.notesSlide+xml"/>
  <Override PartName="/ppt/comments/modernComment_2B5_1574C32A.xml" ContentType="application/vnd.ms-powerpoint.comments+xml"/>
  <Override PartName="/ppt/tags/tag28.xml" ContentType="application/vnd.openxmlformats-officedocument.presentationml.tags+xml"/>
  <Override PartName="/ppt/tags/tag29.xml" ContentType="application/vnd.openxmlformats-officedocument.presentationml.tags+xml"/>
  <Override PartName="/ppt/notesSlides/notesSlide36.xml" ContentType="application/vnd.openxmlformats-officedocument.presentationml.notesSlide+xml"/>
  <Override PartName="/ppt/tags/tag30.xml" ContentType="application/vnd.openxmlformats-officedocument.presentationml.tags+xml"/>
  <Override PartName="/ppt/notesSlides/notesSlide37.xml" ContentType="application/vnd.openxmlformats-officedocument.presentationml.notesSlide+xml"/>
  <Override PartName="/ppt/comments/modernComment_2DA_420FF5BD.xml" ContentType="application/vnd.ms-powerpoint.comments+xml"/>
  <Override PartName="/ppt/tags/tag31.xml" ContentType="application/vnd.openxmlformats-officedocument.presentationml.tags+xml"/>
  <Override PartName="/ppt/notesSlides/notesSlide38.xml" ContentType="application/vnd.openxmlformats-officedocument.presentationml.notesSlide+xml"/>
  <Override PartName="/ppt/comments/modernComment_2EB_4B38C3CE.xml" ContentType="application/vnd.ms-powerpoint.comments+xml"/>
  <Override PartName="/ppt/tags/tag32.xml" ContentType="application/vnd.openxmlformats-officedocument.presentationml.tags+xml"/>
  <Override PartName="/ppt/notesSlides/notesSlide39.xml" ContentType="application/vnd.openxmlformats-officedocument.presentationml.notesSlide+xml"/>
  <Override PartName="/ppt/comments/modernComment_2A6_1479CE42.xml" ContentType="application/vnd.ms-powerpoint.comments+xml"/>
  <Override PartName="/ppt/tags/tag33.xml" ContentType="application/vnd.openxmlformats-officedocument.presentationml.tags+xml"/>
  <Override PartName="/ppt/notesSlides/notesSlide40.xml" ContentType="application/vnd.openxmlformats-officedocument.presentationml.notesSlide+xml"/>
  <Override PartName="/ppt/comments/modernComment_2A7_4C175DE3.xml" ContentType="application/vnd.ms-powerpoint.comments+xml"/>
  <Override PartName="/ppt/tags/tag34.xml" ContentType="application/vnd.openxmlformats-officedocument.presentationml.tags+xml"/>
  <Override PartName="/ppt/notesSlides/notesSlide41.xml" ContentType="application/vnd.openxmlformats-officedocument.presentationml.notesSlide+xml"/>
  <Override PartName="/ppt/comments/modernComment_2E0_1B74DE50.xml" ContentType="application/vnd.ms-powerpoint.comments+xml"/>
  <Override PartName="/ppt/tags/tag35.xml" ContentType="application/vnd.openxmlformats-officedocument.presentationml.tags+xml"/>
  <Override PartName="/ppt/notesSlides/notesSlide42.xml" ContentType="application/vnd.openxmlformats-officedocument.presentationml.notesSlide+xml"/>
  <Override PartName="/ppt/comments/modernComment_2BE_A950CA79.xml" ContentType="application/vnd.ms-powerpoint.comments+xml"/>
  <Override PartName="/ppt/tags/tag36.xml" ContentType="application/vnd.openxmlformats-officedocument.presentationml.tags+xml"/>
  <Override PartName="/ppt/comments/modernComment_2C7_4110ED24.xml" ContentType="application/vnd.ms-powerpoint.comments+xml"/>
  <Override PartName="/ppt/tags/tag37.xml" ContentType="application/vnd.openxmlformats-officedocument.presentationml.tags+xml"/>
  <Override PartName="/ppt/comments/modernComment_2D3_EE7D9E93.xml" ContentType="application/vnd.ms-powerpoint.comments+xml"/>
  <Override PartName="/ppt/tags/tag38.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39.xml" ContentType="application/vnd.openxmlformats-officedocument.presentationml.tags+xml"/>
  <Override PartName="/ppt/notesSlides/notesSlide45.xml" ContentType="application/vnd.openxmlformats-officedocument.presentationml.notesSlide+xml"/>
  <Override PartName="/ppt/comments/modernComment_2C9_9154EE13.xml" ContentType="application/vnd.ms-powerpoint.comments+xml"/>
  <Override PartName="/ppt/comments/modernComment_7FE4E4E5_B6DE6F18.xml" ContentType="application/vnd.ms-powerpoint.comments+xml"/>
  <Override PartName="/ppt/notesSlides/notesSlide46.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47.xml" ContentType="application/vnd.openxmlformats-officedocument.presentationml.notesSlide+xml"/>
  <Override PartName="/ppt/comments/modernComment_2E3_1DD3983C.xml" ContentType="application/vnd.ms-powerpoint.comments+xml"/>
  <Override PartName="/ppt/notesSlides/notesSlide48.xml" ContentType="application/vnd.openxmlformats-officedocument.presentationml.notesSlide+xml"/>
  <Override PartName="/ppt/comments/modernComment_E02_AC5E810D.xml" ContentType="application/vnd.ms-powerpoint.comments+xml"/>
  <Override PartName="/ppt/notesSlides/notesSlide49.xml" ContentType="application/vnd.openxmlformats-officedocument.presentationml.notesSlide+xml"/>
  <Override PartName="/ppt/comments/modernComment_7FE4E64C_EC103315.xml" ContentType="application/vnd.ms-powerpoint.comments+xml"/>
  <Override PartName="/ppt/tags/tag42.xml" ContentType="application/vnd.openxmlformats-officedocument.presentationml.tags+xml"/>
  <Override PartName="/ppt/tags/tag43.xml" ContentType="application/vnd.openxmlformats-officedocument.presentationml.tags+xml"/>
  <Override PartName="/ppt/notesSlides/notesSlide50.xml" ContentType="application/vnd.openxmlformats-officedocument.presentationml.notesSlide+xml"/>
  <Override PartName="/ppt/comments/modernComment_536_10EC702D.xml" ContentType="application/vnd.ms-powerpoint.comments+xml"/>
  <Override PartName="/ppt/notesSlides/notesSlide51.xml" ContentType="application/vnd.openxmlformats-officedocument.presentationml.notesSlide+xml"/>
  <Override PartName="/ppt/comments/modernComment_537_4A06F52C.xml" ContentType="application/vnd.ms-powerpoint.comments+xml"/>
  <Override PartName="/ppt/tags/tag44.xml" ContentType="application/vnd.openxmlformats-officedocument.presentationml.tags+xml"/>
  <Override PartName="/ppt/notesSlides/notesSlide52.xml" ContentType="application/vnd.openxmlformats-officedocument.presentationml.notesSlide+xml"/>
  <Override PartName="/ppt/comments/modernComment_2CB_241DD8D.xml" ContentType="application/vnd.ms-powerpoint.comments+xml"/>
  <Override PartName="/ppt/tags/tag45.xml" ContentType="application/vnd.openxmlformats-officedocument.presentationml.tags+xml"/>
  <Override PartName="/ppt/comments/modernComment_2CC_CEC949D1.xml" ContentType="application/vnd.ms-powerpoint.comments+xml"/>
  <Override PartName="/ppt/tags/tag46.xml" ContentType="application/vnd.openxmlformats-officedocument.presentationml.tags+xml"/>
  <Override PartName="/ppt/tags/tag47.xml" ContentType="application/vnd.openxmlformats-officedocument.presentationml.tags+xml"/>
  <Override PartName="/ppt/notesSlides/notesSlide53.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54.xml" ContentType="application/vnd.openxmlformats-officedocument.presentationml.notesSlide+xml"/>
  <Override PartName="/ppt/tags/tag50.xml" ContentType="application/vnd.openxmlformats-officedocument.presentationml.tags+xml"/>
  <Override PartName="/ppt/notesSlides/notesSlide55.xml" ContentType="application/vnd.openxmlformats-officedocument.presentationml.notesSlide+xml"/>
  <Override PartName="/ppt/tags/tag51.xml" ContentType="application/vnd.openxmlformats-officedocument.presentationml.tags+xml"/>
  <Override PartName="/ppt/notesSlides/notesSlide56.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57.xml" ContentType="application/vnd.openxmlformats-officedocument.presentationml.notesSlide+xml"/>
  <Override PartName="/ppt/tags/tag54.xml" ContentType="application/vnd.openxmlformats-officedocument.presentationml.tags+xml"/>
  <Override PartName="/ppt/notesSlides/notesSlide58.xml" ContentType="application/vnd.openxmlformats-officedocument.presentationml.notesSlide+xml"/>
  <Override PartName="/ppt/tags/tag55.xml" ContentType="application/vnd.openxmlformats-officedocument.presentationml.tags+xml"/>
  <Override PartName="/ppt/notesSlides/notesSlide59.xml" ContentType="application/vnd.openxmlformats-officedocument.presentationml.notesSlide+xml"/>
  <Override PartName="/ppt/comments/modernComment_2B1_470B176F.xml" ContentType="application/vnd.ms-powerpoint.comments+xml"/>
  <Override PartName="/ppt/tags/tag56.xml" ContentType="application/vnd.openxmlformats-officedocument.presentationml.tags+xml"/>
  <Override PartName="/ppt/notesSlides/notesSlide60.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comments/modernComment_53D_B3B4DE90.xml" ContentType="application/vnd.ms-powerpoint.comments+xml"/>
  <Override PartName="/ppt/notesSlides/notesSlide61.xml" ContentType="application/vnd.openxmlformats-officedocument.presentationml.notesSlide+xml"/>
  <Override PartName="/ppt/comments/modernComment_53C_5A75B6CF.xml" ContentType="application/vnd.ms-powerpoint.comments+xml"/>
  <Override PartName="/ppt/tags/tag59.xml" ContentType="application/vnd.openxmlformats-officedocument.presentationml.tags+xml"/>
  <Override PartName="/ppt/tags/tag60.xml" ContentType="application/vnd.openxmlformats-officedocument.presentationml.tags+xml"/>
  <Override PartName="/ppt/notesSlides/notesSlide62.xml" ContentType="application/vnd.openxmlformats-officedocument.presentationml.notesSlide+xml"/>
  <Override PartName="/ppt/comments/modernComment_2C0_932D775.xml" ContentType="application/vnd.ms-powerpoint.comments+xml"/>
  <Override PartName="/ppt/tags/tag61.xml" ContentType="application/vnd.openxmlformats-officedocument.presentationml.tags+xml"/>
  <Override PartName="/ppt/tags/tag62.xml" ContentType="application/vnd.openxmlformats-officedocument.presentationml.tags+xml"/>
  <Override PartName="/ppt/notesSlides/notesSlide63.xml" ContentType="application/vnd.openxmlformats-officedocument.presentationml.notesSlide+xml"/>
  <Override PartName="/ppt/tags/tag63.xml" ContentType="application/vnd.openxmlformats-officedocument.presentationml.tags+xml"/>
  <Override PartName="/ppt/notesSlides/notesSlide64.xml" ContentType="application/vnd.openxmlformats-officedocument.presentationml.notesSlide+xml"/>
  <Override PartName="/ppt/comments/modernComment_2B3_D7A28643.xml" ContentType="application/vnd.ms-powerpoint.comments+xml"/>
  <Override PartName="/ppt/tags/tag64.xml" ContentType="application/vnd.openxmlformats-officedocument.presentationml.tags+xml"/>
  <Override PartName="/ppt/notesSlides/notesSlide65.xml" ContentType="application/vnd.openxmlformats-officedocument.presentationml.notesSlide+xml"/>
  <Override PartName="/ppt/comments/modernComment_223_7AAD88F3.xml" ContentType="application/vnd.ms-powerpoint.comments+xml"/>
  <Override PartName="/ppt/tags/tag65.xml" ContentType="application/vnd.openxmlformats-officedocument.presentationml.tags+xml"/>
  <Override PartName="/ppt/notesSlides/notesSlide66.xml" ContentType="application/vnd.openxmlformats-officedocument.presentationml.notesSlide+xml"/>
  <Override PartName="/ppt/tags/tag66.xml" ContentType="application/vnd.openxmlformats-officedocument.presentationml.tags+xml"/>
  <Override PartName="/ppt/notesSlides/notesSlide67.xml" ContentType="application/vnd.openxmlformats-officedocument.presentationml.notesSlide+xml"/>
  <Override PartName="/ppt/comments/modernComment_222_6324FC11.xml" ContentType="application/vnd.ms-powerpoint.comment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omments/modernComment_7FE4E655_F764AA40.xml" ContentType="application/vnd.ms-powerpoint.comments+xml"/>
  <Override PartName="/ppt/tags/tag67.xml" ContentType="application/vnd.openxmlformats-officedocument.presentationml.tags+xml"/>
  <Override PartName="/ppt/tags/tag68.xml" ContentType="application/vnd.openxmlformats-officedocument.presentationml.tags+xml"/>
  <Override PartName="/ppt/notesSlides/notesSlide70.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omments/modernComment_7FE4E652_623BB210.xml" ContentType="application/vnd.ms-powerpoint.comments+xml"/>
  <Override PartName="/ppt/tags/tag71.xml" ContentType="application/vnd.openxmlformats-officedocument.presentationml.tags+xml"/>
  <Override PartName="/ppt/notesSlides/notesSlide73.xml" ContentType="application/vnd.openxmlformats-officedocument.presentationml.notesSlide+xml"/>
  <Override PartName="/ppt/comments/modernComment_92A_2FFBA42.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10" r:id="rId1"/>
    <p:sldMasterId id="2147484144" r:id="rId2"/>
  </p:sldMasterIdLst>
  <p:notesMasterIdLst>
    <p:notesMasterId r:id="rId106"/>
  </p:notesMasterIdLst>
  <p:handoutMasterIdLst>
    <p:handoutMasterId r:id="rId107"/>
  </p:handoutMasterIdLst>
  <p:sldIdLst>
    <p:sldId id="2145707145" r:id="rId3"/>
    <p:sldId id="3600" r:id="rId4"/>
    <p:sldId id="2147477130" r:id="rId5"/>
    <p:sldId id="2147477131" r:id="rId6"/>
    <p:sldId id="2145707598" r:id="rId7"/>
    <p:sldId id="3354" r:id="rId8"/>
    <p:sldId id="539" r:id="rId9"/>
    <p:sldId id="2893" r:id="rId10"/>
    <p:sldId id="2145707225" r:id="rId11"/>
    <p:sldId id="1327" r:id="rId12"/>
    <p:sldId id="2145707218" r:id="rId13"/>
    <p:sldId id="2145707226" r:id="rId14"/>
    <p:sldId id="2145707201" r:id="rId15"/>
    <p:sldId id="3713" r:id="rId16"/>
    <p:sldId id="1223" r:id="rId17"/>
    <p:sldId id="3301" r:id="rId18"/>
    <p:sldId id="2145707220" r:id="rId19"/>
    <p:sldId id="2145707221" r:id="rId20"/>
    <p:sldId id="2145707222" r:id="rId21"/>
    <p:sldId id="2145707223" r:id="rId22"/>
    <p:sldId id="2145707600" r:id="rId23"/>
    <p:sldId id="2141411161" r:id="rId24"/>
    <p:sldId id="2145707224" r:id="rId25"/>
    <p:sldId id="2891" r:id="rId26"/>
    <p:sldId id="738" r:id="rId27"/>
    <p:sldId id="2145707233" r:id="rId28"/>
    <p:sldId id="3299" r:id="rId29"/>
    <p:sldId id="2887" r:id="rId30"/>
    <p:sldId id="676" r:id="rId31"/>
    <p:sldId id="746" r:id="rId32"/>
    <p:sldId id="639" r:id="rId33"/>
    <p:sldId id="638" r:id="rId34"/>
    <p:sldId id="2894" r:id="rId35"/>
    <p:sldId id="1329" r:id="rId36"/>
    <p:sldId id="541" r:id="rId37"/>
    <p:sldId id="542" r:id="rId38"/>
    <p:sldId id="543" r:id="rId39"/>
    <p:sldId id="549" r:id="rId40"/>
    <p:sldId id="1339" r:id="rId41"/>
    <p:sldId id="740" r:id="rId42"/>
    <p:sldId id="544" r:id="rId43"/>
    <p:sldId id="635" r:id="rId44"/>
    <p:sldId id="1330" r:id="rId45"/>
    <p:sldId id="2145707232" r:id="rId46"/>
    <p:sldId id="2145707155" r:id="rId47"/>
    <p:sldId id="693" r:id="rId48"/>
    <p:sldId id="1331" r:id="rId49"/>
    <p:sldId id="2886" r:id="rId50"/>
    <p:sldId id="677" r:id="rId51"/>
    <p:sldId id="730" r:id="rId52"/>
    <p:sldId id="747" r:id="rId53"/>
    <p:sldId id="678" r:id="rId54"/>
    <p:sldId id="679" r:id="rId55"/>
    <p:sldId id="2889" r:id="rId56"/>
    <p:sldId id="2892" r:id="rId57"/>
    <p:sldId id="736" r:id="rId58"/>
    <p:sldId id="702" r:id="rId59"/>
    <p:sldId id="711" r:id="rId60"/>
    <p:sldId id="723" r:id="rId61"/>
    <p:sldId id="722" r:id="rId62"/>
    <p:sldId id="2888" r:id="rId63"/>
    <p:sldId id="713" r:id="rId64"/>
    <p:sldId id="2145707237" r:id="rId65"/>
    <p:sldId id="745" r:id="rId66"/>
    <p:sldId id="712" r:id="rId67"/>
    <p:sldId id="739" r:id="rId68"/>
    <p:sldId id="3586" r:id="rId69"/>
    <p:sldId id="2145707596" r:id="rId70"/>
    <p:sldId id="675" r:id="rId71"/>
    <p:sldId id="1336" r:id="rId72"/>
    <p:sldId id="1334" r:id="rId73"/>
    <p:sldId id="1335" r:id="rId74"/>
    <p:sldId id="1332" r:id="rId75"/>
    <p:sldId id="715" r:id="rId76"/>
    <p:sldId id="716" r:id="rId77"/>
    <p:sldId id="717" r:id="rId78"/>
    <p:sldId id="694" r:id="rId79"/>
    <p:sldId id="733" r:id="rId80"/>
    <p:sldId id="681" r:id="rId81"/>
    <p:sldId id="682" r:id="rId82"/>
    <p:sldId id="685" r:id="rId83"/>
    <p:sldId id="734" r:id="rId84"/>
    <p:sldId id="687" r:id="rId85"/>
    <p:sldId id="688" r:id="rId86"/>
    <p:sldId id="689" r:id="rId87"/>
    <p:sldId id="690" r:id="rId88"/>
    <p:sldId id="726" r:id="rId89"/>
    <p:sldId id="741" r:id="rId90"/>
    <p:sldId id="1341" r:id="rId91"/>
    <p:sldId id="1340" r:id="rId92"/>
    <p:sldId id="704" r:id="rId93"/>
    <p:sldId id="697" r:id="rId94"/>
    <p:sldId id="691" r:id="rId95"/>
    <p:sldId id="547" r:id="rId96"/>
    <p:sldId id="545" r:id="rId97"/>
    <p:sldId id="546" r:id="rId98"/>
    <p:sldId id="2145707595" r:id="rId99"/>
    <p:sldId id="2145707605" r:id="rId100"/>
    <p:sldId id="735" r:id="rId101"/>
    <p:sldId id="692" r:id="rId102"/>
    <p:sldId id="705" r:id="rId103"/>
    <p:sldId id="2145707602" r:id="rId104"/>
    <p:sldId id="2346" r:id="rId105"/>
  </p:sldIdLst>
  <p:sldSz cx="9144000" cy="6858000" type="letter"/>
  <p:notesSz cx="7315200" cy="9601200"/>
  <p:custDataLst>
    <p:tags r:id="rId108"/>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3"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0CE3A54-1E4E-4F99-9604-F6D6D213E6C9}" name="Beverly Thomassian" initials="BT" userId="a7e8311c0d2c4024" providerId="Windows Live"/>
  <p188:author id="{4D89DDD7-7AC0-F96E-FD66-6885CA0CFA02}" name="Bednarz, Lori" initials="LB" userId="S::bednarzll2@upmc.edu::247cb8e2-8ae3-4f73-b3ce-138374aea6e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C216D"/>
    <a:srgbClr val="790015"/>
    <a:srgbClr val="FFCC00"/>
    <a:srgbClr val="00FF00"/>
    <a:srgbClr val="33CC33"/>
    <a:srgbClr val="3C0023"/>
    <a:srgbClr val="000665"/>
    <a:srgbClr val="28004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254" autoAdjust="0"/>
    <p:restoredTop sz="82361" autoAdjust="0"/>
  </p:normalViewPr>
  <p:slideViewPr>
    <p:cSldViewPr>
      <p:cViewPr varScale="1">
        <p:scale>
          <a:sx n="83" d="100"/>
          <a:sy n="83" d="100"/>
        </p:scale>
        <p:origin x="1776" y="3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80" d="100"/>
          <a:sy n="80" d="100"/>
        </p:scale>
        <p:origin x="3888" y="102"/>
      </p:cViewPr>
      <p:guideLst>
        <p:guide orient="horz" pos="3023"/>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ableStyles" Target="tableStyles.xml"/><Relationship Id="rId16" Type="http://schemas.openxmlformats.org/officeDocument/2006/relationships/slide" Target="slides/slide14.xml"/><Relationship Id="rId107" Type="http://schemas.openxmlformats.org/officeDocument/2006/relationships/handoutMaster" Target="handoutMasters/handoutMaster1.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microsoft.com/office/2018/10/relationships/authors" Target="author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tags" Target="tags/tag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presProps" Target="pres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theme" Target="theme/theme1.xml"/></Relationships>
</file>

<file path=ppt/comments/modernComment_21B_9F9930C5.xml><?xml version="1.0" encoding="utf-8"?>
<p188:cmLst xmlns:a="http://schemas.openxmlformats.org/drawingml/2006/main" xmlns:r="http://schemas.openxmlformats.org/officeDocument/2006/relationships" xmlns:p188="http://schemas.microsoft.com/office/powerpoint/2018/8/main">
  <p188:cm id="{1D3B7EA9-E8AC-4BC9-9BC3-830DBA9C69C6}" authorId="{4D89DDD7-7AC0-F96E-FD66-6885CA0CFA02}" created="2026-02-21T14:39:49.031">
    <ac:deMkLst xmlns:ac="http://schemas.microsoft.com/office/drawing/2013/main/command">
      <pc:docMk xmlns:pc="http://schemas.microsoft.com/office/powerpoint/2013/main/command"/>
      <pc:sldMk xmlns:pc="http://schemas.microsoft.com/office/powerpoint/2013/main/command" cId="2677616837" sldId="539"/>
      <ac:spMk id="10242" creationId="{00000000-0000-0000-0000-000000000000}"/>
    </ac:deMkLst>
    <p188:txBody>
      <a:bodyPr/>
      <a:lstStyle/>
      <a:p>
        <a:r>
          <a:rPr lang="en-US"/>
          <a:t>Add - Centered slide title</a:t>
        </a:r>
      </a:p>
    </p188:txBody>
  </p188:cm>
  <p188:cm id="{53FF8875-6D97-4670-8DE8-91E1F54FAEA7}" authorId="{4D89DDD7-7AC0-F96E-FD66-6885CA0CFA02}" created="2026-02-21T15:08:03.397">
    <ac:deMkLst xmlns:ac="http://schemas.microsoft.com/office/drawing/2013/main/command">
      <pc:docMk xmlns:pc="http://schemas.microsoft.com/office/powerpoint/2013/main/command"/>
      <pc:sldMk xmlns:pc="http://schemas.microsoft.com/office/powerpoint/2013/main/command" cId="2677616837" sldId="539"/>
      <ac:spMk id="267267" creationId="{00000000-0000-0000-0000-000000000000}"/>
    </ac:deMkLst>
    <p188:txBody>
      <a:bodyPr/>
      <a:lstStyle/>
      <a:p>
        <a:r>
          <a:rPr lang="en-US"/>
          <a:t>Edit - with removed</a:t>
        </a:r>
      </a:p>
    </p188:txBody>
  </p188:cm>
  <p188:cm id="{84EC1905-987B-443F-AE71-8342A593DA69}" authorId="{4D89DDD7-7AC0-F96E-FD66-6885CA0CFA02}" created="2026-02-21T16:47:46.874">
    <pc:sldMkLst xmlns:pc="http://schemas.microsoft.com/office/powerpoint/2013/main/command">
      <pc:docMk/>
      <pc:sldMk cId="2677616837" sldId="539"/>
    </pc:sldMkLst>
    <p188:txBody>
      <a:bodyPr/>
      <a:lstStyle/>
      <a:p>
        <a:r>
          <a:rPr lang="en-US"/>
          <a:t>Add notes added</a:t>
        </a:r>
      </a:p>
    </p188:txBody>
  </p188:cm>
</p188:cmLst>
</file>

<file path=ppt/comments/modernComment_21D_4DA51233.xml><?xml version="1.0" encoding="utf-8"?>
<p188:cmLst xmlns:a="http://schemas.openxmlformats.org/drawingml/2006/main" xmlns:r="http://schemas.openxmlformats.org/officeDocument/2006/relationships" xmlns:p188="http://schemas.microsoft.com/office/powerpoint/2018/8/main">
  <p188:cm id="{60F05DEC-C6CE-4F75-B886-E4358E538DED}" authorId="{4D89DDD7-7AC0-F96E-FD66-6885CA0CFA02}" created="2026-02-22T00:21:13.010">
    <ac:deMkLst xmlns:ac="http://schemas.microsoft.com/office/drawing/2013/main/command">
      <pc:docMk xmlns:pc="http://schemas.microsoft.com/office/powerpoint/2013/main/command"/>
      <pc:sldMk xmlns:pc="http://schemas.microsoft.com/office/powerpoint/2013/main/command" cId="1302663731" sldId="541"/>
      <ac:spMk id="45058" creationId="{00000000-0000-0000-0000-000000000000}"/>
    </ac:deMkLst>
    <p188:replyLst>
      <p188:reply id="{DDC45D46-F2F6-41A8-85A7-9C7084AC5BDC}" authorId="{90CE3A54-1E4E-4F99-9604-F6D6D213E6C9}" created="2026-03-02T21:12:53.202">
        <p188:txBody>
          <a:bodyPr/>
          <a:lstStyle/>
          <a:p>
            <a:r>
              <a:rPr lang="en-US"/>
              <a:t>awesome</a:t>
            </a:r>
          </a:p>
        </p188:txBody>
      </p188:reply>
    </p188:replyLst>
    <p188:txBody>
      <a:bodyPr/>
      <a:lstStyle/>
      <a:p>
        <a:r>
          <a:rPr lang="en-US"/>
          <a:t>Edit - I moved the 3-4 hour feedings to the top, and placed the toddler section below.</a:t>
        </a:r>
      </a:p>
    </p188:txBody>
  </p188:cm>
  <p188:cm id="{66DFA091-00B5-4717-85B8-72A68361AF61}" authorId="{4D89DDD7-7AC0-F96E-FD66-6885CA0CFA02}" created="2026-02-25T16:58:04.086">
    <pc:sldMkLst xmlns:pc="http://schemas.microsoft.com/office/powerpoint/2013/main/command">
      <pc:docMk/>
      <pc:sldMk cId="1302663731" sldId="541"/>
    </pc:sldMkLst>
    <p188:txBody>
      <a:bodyPr/>
      <a:lstStyle/>
      <a:p>
        <a:r>
          <a:rPr lang="en-US"/>
          <a:t>Add notes</a:t>
        </a:r>
      </a:p>
    </p188:txBody>
  </p188:cm>
</p188:cmLst>
</file>

<file path=ppt/comments/modernComment_21F_8033B954.xml><?xml version="1.0" encoding="utf-8"?>
<p188:cmLst xmlns:a="http://schemas.openxmlformats.org/drawingml/2006/main" xmlns:r="http://schemas.openxmlformats.org/officeDocument/2006/relationships" xmlns:p188="http://schemas.microsoft.com/office/powerpoint/2018/8/main">
  <p188:cm id="{10EB0DD8-D88E-40BD-B887-E4CE3B8F0DB6}" authorId="{4D89DDD7-7AC0-F96E-FD66-6885CA0CFA02}" created="2026-02-25T17:07:05.464">
    <pc:sldMkLst xmlns:pc="http://schemas.microsoft.com/office/powerpoint/2013/main/command">
      <pc:docMk/>
      <pc:sldMk cId="2150873428" sldId="543"/>
    </pc:sldMkLst>
    <p188:txBody>
      <a:bodyPr/>
      <a:lstStyle/>
      <a:p>
        <a:r>
          <a:rPr lang="en-US"/>
          <a:t>Add notes</a:t>
        </a:r>
      </a:p>
    </p188:txBody>
  </p188:cm>
</p188:cmLst>
</file>

<file path=ppt/comments/modernComment_220_B847D2BD.xml><?xml version="1.0" encoding="utf-8"?>
<p188:cmLst xmlns:a="http://schemas.openxmlformats.org/drawingml/2006/main" xmlns:r="http://schemas.openxmlformats.org/officeDocument/2006/relationships" xmlns:p188="http://schemas.microsoft.com/office/powerpoint/2018/8/main">
  <p188:cm id="{DB963962-03C1-4820-B72A-7AD66DAC7592}" authorId="{4D89DDD7-7AC0-F96E-FD66-6885CA0CFA02}" created="2026-02-22T01:42:18.284">
    <ac:deMkLst xmlns:ac="http://schemas.microsoft.com/office/drawing/2013/main/command">
      <pc:docMk xmlns:pc="http://schemas.microsoft.com/office/powerpoint/2013/main/command"/>
      <pc:sldMk xmlns:pc="http://schemas.microsoft.com/office/powerpoint/2013/main/command" cId="3091714749" sldId="544"/>
      <ac:spMk id="346115" creationId="{00000000-0000-0000-0000-000000000000}"/>
    </ac:deMkLst>
    <p188:txBody>
      <a:bodyPr/>
      <a:lstStyle/>
      <a:p>
        <a:r>
          <a:rPr lang="en-US"/>
          <a:t>Edit change of to by and add care giver</a:t>
        </a:r>
      </a:p>
    </p188:txBody>
  </p188:cm>
  <p188:cm id="{14531463-6804-45E5-B661-E516C139A7A1}" authorId="{4D89DDD7-7AC0-F96E-FD66-6885CA0CFA02}" created="2026-02-25T17:15:21.090">
    <pc:sldMkLst xmlns:pc="http://schemas.microsoft.com/office/powerpoint/2013/main/command">
      <pc:docMk/>
      <pc:sldMk cId="3091714749" sldId="544"/>
    </pc:sldMkLst>
    <p188:txBody>
      <a:bodyPr/>
      <a:lstStyle/>
      <a:p>
        <a:r>
          <a:rPr lang="en-US"/>
          <a:t>Add notes</a:t>
        </a:r>
      </a:p>
    </p188:txBody>
  </p188:cm>
</p188:cmLst>
</file>

<file path=ppt/comments/modernComment_222_6324FC11.xml><?xml version="1.0" encoding="utf-8"?>
<p188:cmLst xmlns:a="http://schemas.openxmlformats.org/drawingml/2006/main" xmlns:r="http://schemas.openxmlformats.org/officeDocument/2006/relationships" xmlns:p188="http://schemas.microsoft.com/office/powerpoint/2018/8/main">
  <p188:cm id="{B8A122AE-F2AE-4123-BDCE-5144A9A4165D}" authorId="{4D89DDD7-7AC0-F96E-FD66-6885CA0CFA02}" created="2026-02-25T18:22:14.619">
    <ac:txMkLst xmlns:ac="http://schemas.microsoft.com/office/drawing/2013/main/command">
      <pc:docMk xmlns:pc="http://schemas.microsoft.com/office/powerpoint/2013/main/command"/>
      <pc:sldMk xmlns:pc="http://schemas.microsoft.com/office/powerpoint/2013/main/command" cId="1663368209" sldId="546"/>
      <ac:spMk id="281603" creationId="{00000000-0000-0000-0000-000000000000}"/>
      <ac:txMk cp="187">
        <ac:context len="239" hash="3529293147"/>
      </ac:txMk>
    </ac:txMkLst>
    <p188:pos x="1359243" y="4196355"/>
    <p188:replyLst>
      <p188:reply id="{413111D8-E7B6-4820-A0F3-09D9D0471357}" authorId="{90CE3A54-1E4E-4F99-9604-F6D6D213E6C9}" created="2026-03-02T21:03:11.470">
        <p188:txBody>
          <a:bodyPr/>
          <a:lstStyle/>
          <a:p>
            <a:r>
              <a:rPr lang="en-US"/>
              <a:t>Changed to check</a:t>
            </a:r>
          </a:p>
        </p188:txBody>
      </p188:reply>
    </p188:replyLst>
    <p188:txBody>
      <a:bodyPr/>
      <a:lstStyle/>
      <a:p>
        <a:r>
          <a:rPr lang="en-US"/>
          <a:t>Edit BGM Add Test glucose</a:t>
        </a:r>
      </a:p>
    </p188:txBody>
  </p188:cm>
</p188:cmLst>
</file>

<file path=ppt/comments/modernComment_223_7AAD88F3.xml><?xml version="1.0" encoding="utf-8"?>
<p188:cmLst xmlns:a="http://schemas.openxmlformats.org/drawingml/2006/main" xmlns:r="http://schemas.openxmlformats.org/officeDocument/2006/relationships" xmlns:p188="http://schemas.microsoft.com/office/powerpoint/2018/8/main">
  <p188:cm id="{F9AE5BF7-34EC-4178-815B-7CE90109267A}" authorId="{4D89DDD7-7AC0-F96E-FD66-6885CA0CFA02}" created="2026-02-27T05:19:14.978">
    <pc:sldMkLst xmlns:pc="http://schemas.microsoft.com/office/powerpoint/2013/main/command">
      <pc:docMk/>
      <pc:sldMk cId="2058193139" sldId="547"/>
    </pc:sldMkLst>
    <p188:txBody>
      <a:bodyPr/>
      <a:lstStyle/>
      <a:p>
        <a:r>
          <a:rPr lang="en-US"/>
          <a:t>Add insurance</a:t>
        </a:r>
      </a:p>
    </p188:txBody>
  </p188:cm>
</p188:cmLst>
</file>

<file path=ppt/comments/modernComment_225_F8023CCF.xml><?xml version="1.0" encoding="utf-8"?>
<p188:cmLst xmlns:a="http://schemas.openxmlformats.org/drawingml/2006/main" xmlns:r="http://schemas.openxmlformats.org/officeDocument/2006/relationships" xmlns:p188="http://schemas.microsoft.com/office/powerpoint/2018/8/main">
  <p188:cm id="{268E90EB-685B-4734-AB07-EEC386A6C958}" authorId="{4D89DDD7-7AC0-F96E-FD66-6885CA0CFA02}" created="2026-02-22T00:35:36.164">
    <ac:deMkLst xmlns:ac="http://schemas.microsoft.com/office/drawing/2013/main/command">
      <pc:docMk xmlns:pc="http://schemas.microsoft.com/office/powerpoint/2013/main/command"/>
      <pc:sldMk xmlns:pc="http://schemas.microsoft.com/office/powerpoint/2013/main/command" cId="4160896207" sldId="549"/>
      <ac:spMk id="338947" creationId="{00000000-0000-0000-0000-000000000000}"/>
    </ac:deMkLst>
    <p188:replyLst>
      <p188:reply id="{120CF98C-D965-4118-AEBF-D107BD5D3452}" authorId="{90CE3A54-1E4E-4F99-9604-F6D6D213E6C9}" created="2026-03-02T21:13:11.133">
        <p188:txBody>
          <a:bodyPr/>
          <a:lstStyle/>
          <a:p>
            <a:r>
              <a:rPr lang="en-US"/>
              <a:t>great</a:t>
            </a:r>
          </a:p>
        </p188:txBody>
      </p188:reply>
    </p188:replyLst>
    <p188:txBody>
      <a:bodyPr/>
      <a:lstStyle/>
      <a:p>
        <a:r>
          <a:rPr lang="en-US"/>
          <a:t>Add (IDEA)</a:t>
        </a:r>
      </a:p>
    </p188:txBody>
  </p188:cm>
  <p188:cm id="{92810751-C11A-4517-A386-5E4DB5C6D083}" authorId="{4D89DDD7-7AC0-F96E-FD66-6885CA0CFA02}" created="2026-02-22T00:39:48.266">
    <ac:deMkLst xmlns:ac="http://schemas.microsoft.com/office/drawing/2013/main/command">
      <pc:docMk xmlns:pc="http://schemas.microsoft.com/office/powerpoint/2013/main/command"/>
      <pc:sldMk xmlns:pc="http://schemas.microsoft.com/office/powerpoint/2013/main/command" cId="4160896207" sldId="549"/>
      <ac:spMk id="338947" creationId="{00000000-0000-0000-0000-000000000000}"/>
    </ac:deMkLst>
    <p188:txBody>
      <a:bodyPr/>
      <a:lstStyle/>
      <a:p>
        <a:r>
          <a:rPr lang="en-US"/>
          <a:t>Edit delete ind and add an</a:t>
        </a:r>
      </a:p>
    </p188:txBody>
  </p188:cm>
  <p188:cm id="{97E63A59-AAB9-423C-ADAC-5FBE6FF119BA}" authorId="{4D89DDD7-7AC0-F96E-FD66-6885CA0CFA02}" created="2026-02-22T00:51:47.925">
    <pc:sldMkLst xmlns:pc="http://schemas.microsoft.com/office/powerpoint/2013/main/command">
      <pc:docMk/>
      <pc:sldMk cId="4160896207" sldId="549"/>
    </pc:sldMkLst>
    <p188:txBody>
      <a:bodyPr/>
      <a:lstStyle/>
      <a:p>
        <a:r>
          <a:rPr lang="en-US"/>
          <a:t>Notes information re IEP, section 504, staff requirements and student self-management</a:t>
        </a:r>
      </a:p>
    </p188:txBody>
  </p188:cm>
</p188:cmLst>
</file>

<file path=ppt/comments/modernComment_27B_ACF4A931.xml><?xml version="1.0" encoding="utf-8"?>
<p188:cmLst xmlns:a="http://schemas.openxmlformats.org/drawingml/2006/main" xmlns:r="http://schemas.openxmlformats.org/officeDocument/2006/relationships" xmlns:p188="http://schemas.microsoft.com/office/powerpoint/2018/8/main">
  <p188:cm id="{C3691CCB-549C-417B-B72B-2EDFC3B6963D}" authorId="{4D89DDD7-7AC0-F96E-FD66-6885CA0CFA02}" created="2026-02-22T01:40:52.876">
    <ac:deMkLst xmlns:ac="http://schemas.microsoft.com/office/drawing/2013/main/command">
      <pc:docMk xmlns:pc="http://schemas.microsoft.com/office/powerpoint/2013/main/command"/>
      <pc:sldMk xmlns:pc="http://schemas.microsoft.com/office/powerpoint/2013/main/command" cId="2901715249" sldId="635"/>
      <ac:spMk id="3" creationId="{00000000-0000-0000-0000-000000000000}"/>
    </ac:deMkLst>
    <p188:txBody>
      <a:bodyPr/>
      <a:lstStyle/>
      <a:p>
        <a:r>
          <a:rPr lang="en-US"/>
          <a:t>Edit change order of prevention.  Insulin dose adjustment listed first.</a:t>
        </a:r>
      </a:p>
    </p188:txBody>
  </p188:cm>
  <p188:cm id="{B0F5D5C1-74C3-4F62-8442-7EA6F5D34058}" authorId="{4D89DDD7-7AC0-F96E-FD66-6885CA0CFA02}" created="2026-02-25T02:56:38.146">
    <ac:deMkLst xmlns:ac="http://schemas.microsoft.com/office/drawing/2013/main/command">
      <pc:docMk xmlns:pc="http://schemas.microsoft.com/office/powerpoint/2013/main/command"/>
      <pc:sldMk xmlns:pc="http://schemas.microsoft.com/office/powerpoint/2013/main/command" cId="2901715249" sldId="635"/>
      <ac:spMk id="3" creationId="{00000000-0000-0000-0000-000000000000}"/>
    </ac:deMkLst>
    <p188:txBody>
      <a:bodyPr/>
      <a:lstStyle/>
      <a:p>
        <a:r>
          <a:rPr lang="en-US"/>
          <a:t>Add use of the activity and exercise settings</a:t>
        </a:r>
      </a:p>
    </p188:txBody>
  </p188:cm>
  <p188:cm id="{5E227A7D-96E6-478A-9B93-F91D30E47918}" authorId="{4D89DDD7-7AC0-F96E-FD66-6885CA0CFA02}" created="2026-02-25T17:16:18.910">
    <pc:sldMkLst xmlns:pc="http://schemas.microsoft.com/office/powerpoint/2013/main/command">
      <pc:docMk/>
      <pc:sldMk cId="2901715249" sldId="635"/>
    </pc:sldMkLst>
    <p188:txBody>
      <a:bodyPr/>
      <a:lstStyle/>
      <a:p>
        <a:r>
          <a:rPr lang="en-US"/>
          <a:t>Add notes</a:t>
        </a:r>
      </a:p>
    </p188:txBody>
  </p188:cm>
</p188:cmLst>
</file>

<file path=ppt/comments/modernComment_27E_A291C05F.xml><?xml version="1.0" encoding="utf-8"?>
<p188:cmLst xmlns:a="http://schemas.openxmlformats.org/drawingml/2006/main" xmlns:r="http://schemas.openxmlformats.org/officeDocument/2006/relationships" xmlns:p188="http://schemas.microsoft.com/office/powerpoint/2018/8/main">
  <p188:cm id="{774DF506-D5FD-402D-A79F-58BAD19D48C6}" authorId="{4D89DDD7-7AC0-F96E-FD66-6885CA0CFA02}" created="2026-02-21T23:45:58.136">
    <ac:deMkLst xmlns:ac="http://schemas.microsoft.com/office/drawing/2013/main/command">
      <pc:docMk xmlns:pc="http://schemas.microsoft.com/office/powerpoint/2013/main/command"/>
      <pc:sldMk xmlns:pc="http://schemas.microsoft.com/office/powerpoint/2013/main/command" cId="2727460959" sldId="638"/>
      <ac:spMk id="3" creationId="{00000000-0000-0000-0000-000000000000}"/>
    </ac:deMkLst>
    <p188:txBody>
      <a:bodyPr/>
      <a:lstStyle/>
      <a:p>
        <a:r>
          <a:rPr lang="en-US"/>
          <a:t>Add note: regarding abdomen and rapid absorption</a:t>
        </a:r>
      </a:p>
    </p188:txBody>
  </p188:cm>
  <p188:cm id="{01B3C650-3843-43E8-9E7D-135EAE654EF5}" authorId="{4D89DDD7-7AC0-F96E-FD66-6885CA0CFA02}" created="2026-02-21T23:49:52.746">
    <ac:deMkLst xmlns:ac="http://schemas.microsoft.com/office/drawing/2013/main/command">
      <pc:docMk xmlns:pc="http://schemas.microsoft.com/office/powerpoint/2013/main/command"/>
      <pc:sldMk xmlns:pc="http://schemas.microsoft.com/office/powerpoint/2013/main/command" cId="2727460959" sldId="638"/>
      <ac:spMk id="3" creationId="{00000000-0000-0000-0000-000000000000}"/>
    </ac:deMkLst>
    <p188:txBody>
      <a:bodyPr/>
      <a:lstStyle/>
      <a:p>
        <a:r>
          <a:rPr lang="en-US"/>
          <a:t>Add 6 mm syringe and 4 mm pen needle</a:t>
        </a:r>
      </a:p>
    </p188:txBody>
  </p188:cm>
  <p188:cm id="{39235AA1-DCA4-41B4-B9AB-E78C2C6E8825}" authorId="{4D89DDD7-7AC0-F96E-FD66-6885CA0CFA02}" created="2026-02-21T23:56:00.943">
    <ac:deMkLst xmlns:ac="http://schemas.microsoft.com/office/drawing/2013/main/command">
      <pc:docMk xmlns:pc="http://schemas.microsoft.com/office/powerpoint/2013/main/command"/>
      <pc:sldMk xmlns:pc="http://schemas.microsoft.com/office/powerpoint/2013/main/command" cId="2727460959" sldId="638"/>
      <ac:spMk id="3" creationId="{00000000-0000-0000-0000-000000000000}"/>
    </ac:deMkLst>
    <p188:txBody>
      <a:bodyPr/>
      <a:lstStyle/>
      <a:p>
        <a:r>
          <a:rPr lang="en-US"/>
          <a:t>Add site rotation</a:t>
        </a:r>
      </a:p>
    </p188:txBody>
  </p188:cm>
  <p188:cm id="{822757C3-7881-4261-A1E0-106A86BF6633}" authorId="{4D89DDD7-7AC0-F96E-FD66-6885CA0CFA02}" created="2026-02-21T23:56:41.984">
    <ac:deMkLst xmlns:ac="http://schemas.microsoft.com/office/drawing/2013/main/command">
      <pc:docMk xmlns:pc="http://schemas.microsoft.com/office/powerpoint/2013/main/command"/>
      <pc:sldMk xmlns:pc="http://schemas.microsoft.com/office/powerpoint/2013/main/command" cId="2727460959" sldId="638"/>
      <ac:spMk id="3" creationId="{00000000-0000-0000-0000-000000000000}"/>
    </ac:deMkLst>
    <p188:replyLst>
      <p188:reply id="{EE5BA9B5-CEAD-4775-A99F-F1972230F475}" authorId="{90CE3A54-1E4E-4F99-9604-F6D6D213E6C9}" created="2026-03-02T21:11:03.944">
        <p188:txBody>
          <a:bodyPr/>
          <a:lstStyle/>
          <a:p>
            <a:r>
              <a:rPr lang="en-US"/>
              <a:t>Level 2 - Pharmacologic Therapy &amp; Virtual Conference</a:t>
            </a:r>
          </a:p>
        </p188:txBody>
      </p188:reply>
    </p188:replyLst>
    <p188:txBody>
      <a:bodyPr/>
      <a:lstStyle/>
      <a:p>
        <a:r>
          <a:rPr lang="en-US"/>
          <a:t>Beverly which presentation should I refer to regarding medications/insulin?</a:t>
        </a:r>
      </a:p>
    </p188:txBody>
  </p188:cm>
</p188:cmLst>
</file>

<file path=ppt/comments/modernComment_27F_C73F1331.xml><?xml version="1.0" encoding="utf-8"?>
<p188:cmLst xmlns:a="http://schemas.openxmlformats.org/drawingml/2006/main" xmlns:r="http://schemas.openxmlformats.org/officeDocument/2006/relationships" xmlns:p188="http://schemas.microsoft.com/office/powerpoint/2018/8/main">
  <p188:cm id="{203C9602-3E42-48E8-B8D7-2B178E20D02E}" authorId="{4D89DDD7-7AC0-F96E-FD66-6885CA0CFA02}" created="2026-02-21T23:36:21.228">
    <ac:deMkLst xmlns:ac="http://schemas.microsoft.com/office/drawing/2013/main/command">
      <pc:docMk xmlns:pc="http://schemas.microsoft.com/office/powerpoint/2013/main/command"/>
      <pc:sldMk xmlns:pc="http://schemas.microsoft.com/office/powerpoint/2013/main/command" cId="3342799665" sldId="639"/>
      <ac:spMk id="3" creationId="{00000000-0000-0000-0000-000000000000}"/>
    </ac:deMkLst>
    <p188:txBody>
      <a:bodyPr/>
      <a:lstStyle/>
      <a:p>
        <a:r>
          <a:rPr lang="en-US"/>
          <a:t>Add = AID Pumps</a:t>
        </a:r>
      </a:p>
    </p188:txBody>
  </p188:cm>
  <p188:cm id="{7710A0EE-243E-4D01-8F38-3D9CFACB3819}" authorId="{4D89DDD7-7AC0-F96E-FD66-6885CA0CFA02}" created="2026-02-21T23:40:31.970">
    <pc:sldMkLst xmlns:pc="http://schemas.microsoft.com/office/powerpoint/2013/main/command">
      <pc:docMk/>
      <pc:sldMk cId="3342799665" sldId="639"/>
    </pc:sldMkLst>
    <p188:txBody>
      <a:bodyPr/>
      <a:lstStyle/>
      <a:p>
        <a:r>
          <a:rPr lang="en-US"/>
          <a:t>Add notes regarding honeymoon period</a:t>
        </a:r>
      </a:p>
    </p188:txBody>
  </p188:cm>
</p188:cmLst>
</file>

<file path=ppt/comments/modernComment_2A4_153DB39.xml><?xml version="1.0" encoding="utf-8"?>
<p188:cmLst xmlns:a="http://schemas.openxmlformats.org/drawingml/2006/main" xmlns:r="http://schemas.openxmlformats.org/officeDocument/2006/relationships" xmlns:p188="http://schemas.microsoft.com/office/powerpoint/2018/8/main">
  <p188:cm id="{C5B06DB0-A20F-4197-8C85-B215D0AE5243}" authorId="{4D89DDD7-7AC0-F96E-FD66-6885CA0CFA02}" created="2026-02-21T23:29:21.178">
    <pc:sldMkLst xmlns:pc="http://schemas.microsoft.com/office/powerpoint/2013/main/command">
      <pc:docMk/>
      <pc:sldMk cId="22272825" sldId="676"/>
    </pc:sldMkLst>
    <p188:txBody>
      <a:bodyPr/>
      <a:lstStyle/>
      <a:p>
        <a:r>
          <a:rPr lang="en-US"/>
          <a:t>Add notes</a:t>
        </a:r>
      </a:p>
    </p188:txBody>
  </p188:cm>
</p188:cmLst>
</file>

<file path=ppt/comments/modernComment_2A6_1479CE42.xml><?xml version="1.0" encoding="utf-8"?>
<p188:cmLst xmlns:a="http://schemas.openxmlformats.org/drawingml/2006/main" xmlns:r="http://schemas.openxmlformats.org/officeDocument/2006/relationships" xmlns:p188="http://schemas.microsoft.com/office/powerpoint/2018/8/main">
  <p188:cm id="{9AC5A7DA-A83C-4C85-AF6E-B10595089F18}" authorId="{4D89DDD7-7AC0-F96E-FD66-6885CA0CFA02}" created="2026-02-25T18:02:59.268">
    <pc:sldMkLst xmlns:pc="http://schemas.microsoft.com/office/powerpoint/2013/main/command">
      <pc:docMk/>
      <pc:sldMk cId="343526978" sldId="678"/>
    </pc:sldMkLst>
    <p188:txBody>
      <a:bodyPr/>
      <a:lstStyle/>
      <a:p>
        <a:r>
          <a:rPr lang="en-US"/>
          <a:t>Notes = Beverly’s notes</a:t>
        </a:r>
      </a:p>
    </p188:txBody>
  </p188:cm>
</p188:cmLst>
</file>

<file path=ppt/comments/modernComment_2A7_4C175DE3.xml><?xml version="1.0" encoding="utf-8"?>
<p188:cmLst xmlns:a="http://schemas.openxmlformats.org/drawingml/2006/main" xmlns:r="http://schemas.openxmlformats.org/officeDocument/2006/relationships" xmlns:p188="http://schemas.microsoft.com/office/powerpoint/2018/8/main">
  <p188:cm id="{9B409B36-2921-4C96-909B-26B56F7C07E4}" authorId="{4D89DDD7-7AC0-F96E-FD66-6885CA0CFA02}" created="2026-02-25T18:02:48.374">
    <pc:sldMkLst xmlns:pc="http://schemas.microsoft.com/office/powerpoint/2013/main/command">
      <pc:docMk/>
      <pc:sldMk cId="1276599779" sldId="679"/>
    </pc:sldMkLst>
    <p188:txBody>
      <a:bodyPr/>
      <a:lstStyle/>
      <a:p>
        <a:r>
          <a:rPr lang="en-US"/>
          <a:t>Notes = Beverly’s notes</a:t>
        </a:r>
      </a:p>
    </p188:txBody>
  </p188:cm>
</p188:cmLst>
</file>

<file path=ppt/comments/modernComment_2B1_470B176F.xml><?xml version="1.0" encoding="utf-8"?>
<p188:cmLst xmlns:a="http://schemas.openxmlformats.org/drawingml/2006/main" xmlns:r="http://schemas.openxmlformats.org/officeDocument/2006/relationships" xmlns:p188="http://schemas.microsoft.com/office/powerpoint/2018/8/main">
  <p188:cm id="{347ADC60-3796-4DC0-B092-A45A11C418AD}" authorId="{4D89DDD7-7AC0-F96E-FD66-6885CA0CFA02}" created="2026-02-27T05:07:28.101">
    <ac:deMkLst xmlns:ac="http://schemas.microsoft.com/office/drawing/2013/main/command">
      <pc:docMk xmlns:pc="http://schemas.microsoft.com/office/powerpoint/2013/main/command"/>
      <pc:sldMk xmlns:pc="http://schemas.microsoft.com/office/powerpoint/2013/main/command" cId="1191909231" sldId="689"/>
      <ac:spMk id="149506" creationId="{00000000-0000-0000-0000-000000000000}"/>
    </ac:deMkLst>
    <p188:txBody>
      <a:bodyPr/>
      <a:lstStyle/>
      <a:p>
        <a:r>
          <a:rPr lang="en-US"/>
          <a:t>Add at diagnosis</a:t>
        </a:r>
      </a:p>
    </p188:txBody>
  </p188:cm>
</p188:cmLst>
</file>

<file path=ppt/comments/modernComment_2B3_D7A28643.xml><?xml version="1.0" encoding="utf-8"?>
<p188:cmLst xmlns:a="http://schemas.openxmlformats.org/drawingml/2006/main" xmlns:r="http://schemas.openxmlformats.org/officeDocument/2006/relationships" xmlns:p188="http://schemas.microsoft.com/office/powerpoint/2018/8/main">
  <p188:cm id="{E7475D00-BE31-475C-BA3E-8C4E766E1B65}" authorId="{4D89DDD7-7AC0-F96E-FD66-6885CA0CFA02}" created="2026-02-25T18:29:54.283">
    <ac:deMkLst xmlns:ac="http://schemas.microsoft.com/office/drawing/2013/main/command">
      <pc:docMk xmlns:pc="http://schemas.microsoft.com/office/powerpoint/2013/main/command"/>
      <pc:sldMk xmlns:pc="http://schemas.microsoft.com/office/powerpoint/2013/main/command" cId="3617752643" sldId="691"/>
      <ac:spMk id="151554" creationId="{00000000-0000-0000-0000-000000000000}"/>
    </ac:deMkLst>
    <p188:txBody>
      <a:bodyPr/>
      <a:lstStyle/>
      <a:p>
        <a:r>
          <a:rPr lang="en-US"/>
          <a:t>Add DSMES and edit </a:t>
        </a:r>
      </a:p>
    </p188:txBody>
  </p188:cm>
</p188:cmLst>
</file>

<file path=ppt/comments/modernComment_2B5_1574C32A.xml><?xml version="1.0" encoding="utf-8"?>
<p188:cmLst xmlns:a="http://schemas.openxmlformats.org/drawingml/2006/main" xmlns:r="http://schemas.openxmlformats.org/officeDocument/2006/relationships" xmlns:p188="http://schemas.microsoft.com/office/powerpoint/2018/8/main">
  <p188:cm id="{1EAE89EB-DD36-4386-9F2D-5D3D591A04AB}" authorId="{4D89DDD7-7AC0-F96E-FD66-6885CA0CFA02}" created="2026-02-25T03:03:21.390">
    <ac:deMkLst xmlns:ac="http://schemas.microsoft.com/office/drawing/2013/main/command">
      <pc:docMk xmlns:pc="http://schemas.microsoft.com/office/powerpoint/2013/main/command"/>
      <pc:sldMk xmlns:pc="http://schemas.microsoft.com/office/powerpoint/2013/main/command" cId="359973674" sldId="693"/>
      <ac:spMk id="153602" creationId="{00000000-0000-0000-0000-000000000000}"/>
    </ac:deMkLst>
    <p188:txBody>
      <a:bodyPr/>
      <a:lstStyle/>
      <a:p>
        <a:r>
          <a:rPr lang="en-US"/>
          <a:t>Add literacy and social supports</a:t>
        </a:r>
      </a:p>
    </p188:txBody>
  </p188:cm>
  <p188:cm id="{857ACAF6-3955-4CF6-A0C4-8313AC6F655F}" authorId="{4D89DDD7-7AC0-F96E-FD66-6885CA0CFA02}" created="2026-02-25T03:05:52.200">
    <ac:deMkLst xmlns:ac="http://schemas.microsoft.com/office/drawing/2013/main/command">
      <pc:docMk xmlns:pc="http://schemas.microsoft.com/office/powerpoint/2013/main/command"/>
      <pc:sldMk xmlns:pc="http://schemas.microsoft.com/office/powerpoint/2013/main/command" cId="359973674" sldId="693"/>
      <ac:spMk id="153602" creationId="{00000000-0000-0000-0000-000000000000}"/>
    </ac:deMkLst>
    <p188:txBody>
      <a:bodyPr/>
      <a:lstStyle/>
      <a:p>
        <a:r>
          <a:rPr lang="en-US"/>
          <a:t>Add behavioral</a:t>
        </a:r>
      </a:p>
    </p188:txBody>
  </p188:cm>
  <p188:cm id="{20094D33-56EC-4CEB-856C-6972A3A2CAAB}" authorId="{4D89DDD7-7AC0-F96E-FD66-6885CA0CFA02}" created="2026-02-25T03:10:46.566">
    <ac:deMkLst xmlns:ac="http://schemas.microsoft.com/office/drawing/2013/main/command">
      <pc:docMk xmlns:pc="http://schemas.microsoft.com/office/powerpoint/2013/main/command"/>
      <pc:sldMk xmlns:pc="http://schemas.microsoft.com/office/powerpoint/2013/main/command" cId="359973674" sldId="693"/>
      <ac:spMk id="153602" creationId="{00000000-0000-0000-0000-000000000000}"/>
    </ac:deMkLst>
    <p188:txBody>
      <a:bodyPr/>
      <a:lstStyle/>
      <a:p>
        <a:r>
          <a:rPr lang="en-US"/>
          <a:t>Add professionals</a:t>
        </a:r>
      </a:p>
    </p188:txBody>
  </p188:cm>
</p188:cmLst>
</file>

<file path=ppt/comments/modernComment_2BE_A950CA79.xml><?xml version="1.0" encoding="utf-8"?>
<p188:cmLst xmlns:a="http://schemas.openxmlformats.org/drawingml/2006/main" xmlns:r="http://schemas.openxmlformats.org/officeDocument/2006/relationships" xmlns:p188="http://schemas.microsoft.com/office/powerpoint/2018/8/main">
  <p188:cm id="{B9A69091-CE1C-495E-ABB0-87F9BB2FB7B9}" authorId="{4D89DDD7-7AC0-F96E-FD66-6885CA0CFA02}" created="2026-02-25T21:31:27.740">
    <pc:sldMkLst xmlns:pc="http://schemas.microsoft.com/office/powerpoint/2013/main/command">
      <pc:docMk/>
      <pc:sldMk cId="2840644217" sldId="702"/>
    </pc:sldMkLst>
    <p188:replyLst>
      <p188:reply id="{C62AA7DB-6814-4B9C-B78E-DE7397A7B910}" authorId="{90CE3A54-1E4E-4F99-9604-F6D6D213E6C9}" created="2026-03-02T21:14:41.181">
        <p188:txBody>
          <a:bodyPr/>
          <a:lstStyle/>
          <a:p>
            <a:r>
              <a:rPr lang="en-US"/>
              <a:t>thanks</a:t>
            </a:r>
          </a:p>
        </p188:txBody>
      </p188:reply>
    </p188:replyLst>
    <p188:txBody>
      <a:bodyPr/>
      <a:lstStyle/>
      <a:p>
        <a:r>
          <a:rPr lang="en-US"/>
          <a:t>Edit screen every 2 years per 2026 SOC</a:t>
        </a:r>
      </a:p>
    </p188:txBody>
  </p188:cm>
  <p188:cm id="{03DB20E0-9BD8-45D9-ADF2-D0421812F144}" authorId="{4D89DDD7-7AC0-F96E-FD66-6885CA0CFA02}" created="2026-02-25T21:31:51.002">
    <pc:sldMkLst xmlns:pc="http://schemas.microsoft.com/office/powerpoint/2013/main/command">
      <pc:docMk/>
      <pc:sldMk cId="2840644217" sldId="702"/>
    </pc:sldMkLst>
    <p188:replyLst>
      <p188:reply id="{3384A004-9F3E-4346-B2E6-1C4631D83CAD}" authorId="{90CE3A54-1E4E-4F99-9604-F6D6D213E6C9}" created="2026-03-02T21:15:05.586">
        <p188:txBody>
          <a:bodyPr/>
          <a:lstStyle/>
          <a:p>
            <a:r>
              <a:rPr lang="en-US"/>
              <a:t>Added small or large for gest age </a:t>
            </a:r>
          </a:p>
        </p188:txBody>
      </p188:reply>
    </p188:replyLst>
    <p188:txBody>
      <a:bodyPr/>
      <a:lstStyle/>
      <a:p>
        <a:r>
          <a:rPr lang="en-US"/>
          <a:t>Add note - family hx -define first and second degree relative </a:t>
        </a:r>
      </a:p>
    </p188:txBody>
  </p188:cm>
</p188:cmLst>
</file>

<file path=ppt/comments/modernComment_2C0_932D775.xml><?xml version="1.0" encoding="utf-8"?>
<p188:cmLst xmlns:a="http://schemas.openxmlformats.org/drawingml/2006/main" xmlns:r="http://schemas.openxmlformats.org/officeDocument/2006/relationships" xmlns:p188="http://schemas.microsoft.com/office/powerpoint/2018/8/main">
  <p188:cm id="{5D7143D7-8A72-4A5D-9E3D-DA6BDFE50502}" authorId="{4D89DDD7-7AC0-F96E-FD66-6885CA0CFA02}" created="2026-02-25T21:54:33.481">
    <ac:deMkLst xmlns:ac="http://schemas.microsoft.com/office/drawing/2013/main/command">
      <pc:docMk xmlns:pc="http://schemas.microsoft.com/office/powerpoint/2013/main/command"/>
      <pc:sldMk xmlns:pc="http://schemas.microsoft.com/office/powerpoint/2013/main/command" cId="154326901" sldId="704"/>
      <ac:spMk id="3" creationId="{00000000-0000-0000-0000-000000000000}"/>
    </ac:deMkLst>
    <p188:txBody>
      <a:bodyPr/>
      <a:lstStyle/>
      <a:p>
        <a:r>
          <a:rPr lang="en-US"/>
          <a:t>Add photo of youth wearing a  CGM</a:t>
        </a:r>
      </a:p>
    </p188:txBody>
  </p188:cm>
</p188:cmLst>
</file>

<file path=ppt/comments/modernComment_2C7_4110ED24.xml><?xml version="1.0" encoding="utf-8"?>
<p188:cmLst xmlns:a="http://schemas.openxmlformats.org/drawingml/2006/main" xmlns:r="http://schemas.openxmlformats.org/officeDocument/2006/relationships" xmlns:p188="http://schemas.microsoft.com/office/powerpoint/2018/8/main">
  <p188:cm id="{9F98E686-3A29-4C0A-83E6-86F814EA27B4}" authorId="{4D89DDD7-7AC0-F96E-FD66-6885CA0CFA02}" created="2026-02-25T21:41:37.690">
    <ac:deMkLst xmlns:ac="http://schemas.microsoft.com/office/drawing/2013/main/command">
      <pc:docMk xmlns:pc="http://schemas.microsoft.com/office/powerpoint/2013/main/command"/>
      <pc:sldMk xmlns:pc="http://schemas.microsoft.com/office/powerpoint/2013/main/command" cId="1091628324" sldId="711"/>
      <ac:picMk id="5" creationId="{BA009E57-E69A-47EA-907F-314340E04989}"/>
    </ac:deMkLst>
    <p188:txBody>
      <a:bodyPr/>
      <a:lstStyle/>
      <a:p>
        <a:r>
          <a:rPr lang="en-US"/>
          <a:t>Add photo for T2D youth.  Edit photo</a:t>
        </a:r>
      </a:p>
    </p188:txBody>
  </p188:cm>
</p188:cmLst>
</file>

<file path=ppt/comments/modernComment_2C9_9154EE13.xml><?xml version="1.0" encoding="utf-8"?>
<p188:cmLst xmlns:a="http://schemas.openxmlformats.org/drawingml/2006/main" xmlns:r="http://schemas.openxmlformats.org/officeDocument/2006/relationships" xmlns:p188="http://schemas.microsoft.com/office/powerpoint/2018/8/main">
  <p188:cm id="{E6316CD1-56D2-4F5D-88C7-B9FC9D7A054A}" authorId="{4D89DDD7-7AC0-F96E-FD66-6885CA0CFA02}" created="2026-02-25T03:34:59.848">
    <ac:deMkLst xmlns:ac="http://schemas.microsoft.com/office/drawing/2013/main/command">
      <pc:docMk xmlns:pc="http://schemas.microsoft.com/office/powerpoint/2013/main/command"/>
      <pc:sldMk xmlns:pc="http://schemas.microsoft.com/office/powerpoint/2013/main/command" cId="2438262291" sldId="713"/>
      <ac:spMk id="3" creationId="{00000000-0000-0000-0000-000000000000}"/>
    </ac:deMkLst>
    <p188:replyLst>
      <p188:reply id="{7DD1820E-C65E-42C7-ADC7-105120C7513F}" authorId="{90CE3A54-1E4E-4F99-9604-F6D6D213E6C9}" created="2026-03-02T21:16:16.789">
        <p188:txBody>
          <a:bodyPr/>
          <a:lstStyle/>
          <a:p>
            <a:r>
              <a:rPr lang="en-US"/>
              <a:t>Added SGLT-2 </a:t>
            </a:r>
          </a:p>
        </p188:txBody>
      </p188:reply>
    </p188:replyLst>
    <p188:txBody>
      <a:bodyPr/>
      <a:lstStyle/>
      <a:p>
        <a:r>
          <a:rPr lang="en-US"/>
          <a:t>Add a GLP1 medication</a:t>
        </a:r>
      </a:p>
    </p188:txBody>
  </p188:cm>
  <p188:cm id="{BB2139FC-401C-44D9-800C-6FDAEC2F4C65}" authorId="{4D89DDD7-7AC0-F96E-FD66-6885CA0CFA02}" created="2026-02-25T18:16:31.767">
    <ac:deMkLst xmlns:ac="http://schemas.microsoft.com/office/drawing/2013/main/command">
      <pc:docMk xmlns:pc="http://schemas.microsoft.com/office/powerpoint/2013/main/command"/>
      <pc:sldMk xmlns:pc="http://schemas.microsoft.com/office/powerpoint/2013/main/command" cId="2438262291" sldId="713"/>
      <ac:spMk id="3" creationId="{00000000-0000-0000-0000-000000000000}"/>
    </ac:deMkLst>
    <p188:txBody>
      <a:bodyPr/>
      <a:lstStyle/>
      <a:p>
        <a:r>
          <a:rPr lang="en-US"/>
          <a:t>Edit BG and Add glucose</a:t>
        </a:r>
      </a:p>
    </p188:txBody>
  </p188:cm>
</p188:cmLst>
</file>

<file path=ppt/comments/modernComment_2CB_241DD8D.xml><?xml version="1.0" encoding="utf-8"?>
<p188:cmLst xmlns:a="http://schemas.openxmlformats.org/drawingml/2006/main" xmlns:r="http://schemas.openxmlformats.org/officeDocument/2006/relationships" xmlns:p188="http://schemas.microsoft.com/office/powerpoint/2018/8/main">
  <p188:cm id="{630BA5D9-1AAC-4FC7-B509-7001DFD89F6F}" authorId="{4D89DDD7-7AC0-F96E-FD66-6885CA0CFA02}" created="2026-02-25T22:19:41.639">
    <ac:deMkLst xmlns:ac="http://schemas.microsoft.com/office/drawing/2013/main/command">
      <pc:docMk xmlns:pc="http://schemas.microsoft.com/office/powerpoint/2013/main/command"/>
      <pc:sldMk xmlns:pc="http://schemas.microsoft.com/office/powerpoint/2013/main/command" cId="37870989" sldId="715"/>
      <ac:spMk id="3" creationId="{00000000-0000-0000-0000-000000000000}"/>
    </ac:deMkLst>
    <p188:txBody>
      <a:bodyPr/>
      <a:lstStyle/>
      <a:p>
        <a:r>
          <a:rPr lang="en-US"/>
          <a:t>Add processed foods</a:t>
        </a:r>
      </a:p>
    </p188:txBody>
  </p188:cm>
  <p188:cm id="{EFEAAD94-B1D3-4E53-A878-D1E556DAA3FA}" authorId="{4D89DDD7-7AC0-F96E-FD66-6885CA0CFA02}" created="2026-02-27T04:52:00.562">
    <pc:sldMkLst xmlns:pc="http://schemas.microsoft.com/office/powerpoint/2013/main/command">
      <pc:docMk/>
      <pc:sldMk cId="37870989" sldId="715"/>
    </pc:sldMkLst>
    <p188:txBody>
      <a:bodyPr/>
      <a:lstStyle/>
      <a:p>
        <a:r>
          <a:rPr lang="en-US"/>
          <a:t>Add notes re Apps</a:t>
        </a:r>
      </a:p>
    </p188:txBody>
  </p188:cm>
</p188:cmLst>
</file>

<file path=ppt/comments/modernComment_2CC_CEC949D1.xml><?xml version="1.0" encoding="utf-8"?>
<p188:cmLst xmlns:a="http://schemas.openxmlformats.org/drawingml/2006/main" xmlns:r="http://schemas.openxmlformats.org/officeDocument/2006/relationships" xmlns:p188="http://schemas.microsoft.com/office/powerpoint/2018/8/main">
  <p188:cm id="{F8857BFB-7325-4F02-BE58-9B9272C318AD}" authorId="{4D89DDD7-7AC0-F96E-FD66-6885CA0CFA02}" created="2026-02-27T04:52:41.189">
    <ac:deMkLst xmlns:ac="http://schemas.microsoft.com/office/drawing/2013/main/command">
      <pc:docMk xmlns:pc="http://schemas.microsoft.com/office/powerpoint/2013/main/command"/>
      <pc:sldMk xmlns:pc="http://schemas.microsoft.com/office/powerpoint/2013/main/command" cId="3469298129" sldId="716"/>
      <ac:spMk id="3" creationId="{00000000-0000-0000-0000-000000000000}"/>
    </ac:deMkLst>
    <p188:txBody>
      <a:bodyPr/>
      <a:lstStyle/>
      <a:p>
        <a:r>
          <a:rPr lang="en-US"/>
          <a:t>Add 3x per week for strengthening activities</a:t>
        </a:r>
      </a:p>
    </p188:txBody>
  </p188:cm>
</p188:cmLst>
</file>

<file path=ppt/comments/modernComment_2D3_EE7D9E93.xml><?xml version="1.0" encoding="utf-8"?>
<p188:cmLst xmlns:a="http://schemas.openxmlformats.org/drawingml/2006/main" xmlns:r="http://schemas.openxmlformats.org/officeDocument/2006/relationships" xmlns:p188="http://schemas.microsoft.com/office/powerpoint/2018/8/main">
  <p188:cm id="{D0D5ECC4-8DAA-4E40-9321-0772A4E9D17F}" authorId="{4D89DDD7-7AC0-F96E-FD66-6885CA0CFA02}" created="2026-02-25T21:47:36.803">
    <ac:deMkLst xmlns:ac="http://schemas.microsoft.com/office/drawing/2013/main/command">
      <pc:docMk xmlns:pc="http://schemas.microsoft.com/office/powerpoint/2013/main/command"/>
      <pc:sldMk xmlns:pc="http://schemas.microsoft.com/office/powerpoint/2013/main/command" cId="4001210003" sldId="723"/>
      <ac:spMk id="2" creationId="{00000000-0000-0000-0000-000000000000}"/>
    </ac:deMkLst>
    <p188:txBody>
      <a:bodyPr/>
      <a:lstStyle/>
      <a:p>
        <a:r>
          <a:rPr lang="en-US"/>
          <a:t>Add Type 2 Diabetes in slide title</a:t>
        </a:r>
      </a:p>
    </p188:txBody>
  </p188:cm>
</p188:cmLst>
</file>

<file path=ppt/comments/modernComment_2DA_420FF5BD.xml><?xml version="1.0" encoding="utf-8"?>
<p188:cmLst xmlns:a="http://schemas.openxmlformats.org/drawingml/2006/main" xmlns:r="http://schemas.openxmlformats.org/officeDocument/2006/relationships" xmlns:p188="http://schemas.microsoft.com/office/powerpoint/2018/8/main">
  <p188:cm id="{168D7187-030F-48E7-AC40-ED799A2191F1}" authorId="{4D89DDD7-7AC0-F96E-FD66-6885CA0CFA02}" created="2026-02-25T17:58:35.720">
    <pc:sldMkLst xmlns:pc="http://schemas.microsoft.com/office/powerpoint/2013/main/command">
      <pc:docMk/>
      <pc:sldMk cId="1108342205" sldId="730"/>
    </pc:sldMkLst>
    <p188:txBody>
      <a:bodyPr/>
      <a:lstStyle/>
      <a:p>
        <a:r>
          <a:rPr lang="en-US"/>
          <a:t>Add notes - bridge to next slide</a:t>
        </a:r>
      </a:p>
    </p188:txBody>
  </p188:cm>
</p188:cmLst>
</file>

<file path=ppt/comments/modernComment_2E0_1B74DE50.xml><?xml version="1.0" encoding="utf-8"?>
<p188:cmLst xmlns:a="http://schemas.openxmlformats.org/drawingml/2006/main" xmlns:r="http://schemas.openxmlformats.org/officeDocument/2006/relationships" xmlns:p188="http://schemas.microsoft.com/office/powerpoint/2018/8/main">
  <p188:cm id="{B6B06354-4A47-4C27-ACAE-61050E70948E}" authorId="{4D89DDD7-7AC0-F96E-FD66-6885CA0CFA02}" created="2026-02-25T18:04:35.753">
    <pc:sldMkLst xmlns:pc="http://schemas.microsoft.com/office/powerpoint/2013/main/command">
      <pc:docMk/>
      <pc:sldMk cId="460643920" sldId="736"/>
    </pc:sldMkLst>
    <p188:txBody>
      <a:bodyPr/>
      <a:lstStyle/>
      <a:p>
        <a:r>
          <a:rPr lang="en-US"/>
          <a:t>Notes Add statement re stigmas and stereotypes of diabetes</a:t>
        </a:r>
      </a:p>
    </p188:txBody>
  </p188:cm>
</p188:cmLst>
</file>

<file path=ppt/comments/modernComment_2E2_FECC4CC0.xml><?xml version="1.0" encoding="utf-8"?>
<p188:cmLst xmlns:a="http://schemas.openxmlformats.org/drawingml/2006/main" xmlns:r="http://schemas.openxmlformats.org/officeDocument/2006/relationships" xmlns:p188="http://schemas.microsoft.com/office/powerpoint/2018/8/main">
  <p188:cm id="{D88F79EA-A6E1-47E7-A7E8-A9576154AB91}" authorId="{4D89DDD7-7AC0-F96E-FD66-6885CA0CFA02}" created="2026-02-21T23:01:58.765">
    <pc:sldMkLst xmlns:pc="http://schemas.microsoft.com/office/powerpoint/2013/main/command">
      <pc:docMk/>
      <pc:sldMk cId="4274801856" sldId="738"/>
    </pc:sldMkLst>
    <p188:txBody>
      <a:bodyPr/>
      <a:lstStyle/>
      <a:p>
        <a:r>
          <a:rPr lang="en-US"/>
          <a:t>Add notes</a:t>
        </a:r>
      </a:p>
    </p188:txBody>
  </p188:cm>
</p188:cmLst>
</file>

<file path=ppt/comments/modernComment_2E3_1DD3983C.xml><?xml version="1.0" encoding="utf-8"?>
<p188:cmLst xmlns:a="http://schemas.openxmlformats.org/drawingml/2006/main" xmlns:r="http://schemas.openxmlformats.org/officeDocument/2006/relationships" xmlns:p188="http://schemas.microsoft.com/office/powerpoint/2018/8/main">
  <p188:cm id="{5FF7B21E-D79E-4967-91EE-9D062D0B3A5D}" authorId="{4D89DDD7-7AC0-F96E-FD66-6885CA0CFA02}" created="2026-02-27T03:48:19.009">
    <pc:sldMkLst xmlns:pc="http://schemas.microsoft.com/office/powerpoint/2013/main/command">
      <pc:docMk/>
      <pc:sldMk cId="500406332" sldId="739"/>
    </pc:sldMkLst>
    <p188:txBody>
      <a:bodyPr/>
      <a:lstStyle/>
      <a:p>
        <a:r>
          <a:rPr lang="en-US"/>
          <a:t>Add notes</a:t>
        </a:r>
      </a:p>
    </p188:txBody>
  </p188:cm>
</p188:cmLst>
</file>

<file path=ppt/comments/modernComment_2E4_9517555E.xml><?xml version="1.0" encoding="utf-8"?>
<p188:cmLst xmlns:a="http://schemas.openxmlformats.org/drawingml/2006/main" xmlns:r="http://schemas.openxmlformats.org/officeDocument/2006/relationships" xmlns:p188="http://schemas.microsoft.com/office/powerpoint/2018/8/main">
  <p188:cm id="{05893FFE-4FA2-4CEE-9BBE-918D3D6A87F6}" authorId="{4D89DDD7-7AC0-F96E-FD66-6885CA0CFA02}" created="2026-02-25T17:13:09.146">
    <pc:sldMkLst xmlns:pc="http://schemas.microsoft.com/office/powerpoint/2013/main/command">
      <pc:docMk/>
      <pc:sldMk cId="2501334366" sldId="740"/>
    </pc:sldMkLst>
    <p188:txBody>
      <a:bodyPr/>
      <a:lstStyle/>
      <a:p>
        <a:r>
          <a:rPr lang="en-US"/>
          <a:t>Add notes</a:t>
        </a:r>
      </a:p>
    </p188:txBody>
  </p188:cm>
</p188:cmLst>
</file>

<file path=ppt/comments/modernComment_2EA_F88235FA.xml><?xml version="1.0" encoding="utf-8"?>
<p188:cmLst xmlns:a="http://schemas.openxmlformats.org/drawingml/2006/main" xmlns:r="http://schemas.openxmlformats.org/officeDocument/2006/relationships" xmlns:p188="http://schemas.microsoft.com/office/powerpoint/2018/8/main">
  <p188:cm id="{E1FBC123-703A-4E6D-BB88-A3787143D5BD}" authorId="{4D89DDD7-7AC0-F96E-FD66-6885CA0CFA02}" created="2026-02-21T23:35:03.394">
    <ac:deMkLst xmlns:ac="http://schemas.microsoft.com/office/drawing/2013/main/command">
      <pc:docMk xmlns:pc="http://schemas.microsoft.com/office/powerpoint/2013/main/command"/>
      <pc:sldMk xmlns:pc="http://schemas.microsoft.com/office/powerpoint/2013/main/command" cId="4169283066" sldId="746"/>
      <ac:spMk id="3" creationId="{00000000-0000-0000-0000-000000000000}"/>
    </ac:deMkLst>
    <p188:txBody>
      <a:bodyPr/>
      <a:lstStyle/>
      <a:p>
        <a:r>
          <a:rPr lang="en-US"/>
          <a:t>Add MDI and glucose and edit BG</a:t>
        </a:r>
      </a:p>
    </p188:txBody>
  </p188:cm>
</p188:cmLst>
</file>

<file path=ppt/comments/modernComment_2EB_4B38C3CE.xml><?xml version="1.0" encoding="utf-8"?>
<p188:cmLst xmlns:a="http://schemas.openxmlformats.org/drawingml/2006/main" xmlns:r="http://schemas.openxmlformats.org/officeDocument/2006/relationships" xmlns:p188="http://schemas.microsoft.com/office/powerpoint/2018/8/main">
  <p188:cm id="{CAB95268-386B-4132-BDB2-54ED99F44F35}" authorId="{4D89DDD7-7AC0-F96E-FD66-6885CA0CFA02}" created="2026-02-25T18:00:26.704">
    <pc:sldMkLst xmlns:pc="http://schemas.microsoft.com/office/powerpoint/2013/main/command">
      <pc:docMk/>
      <pc:sldMk cId="1262011342" sldId="747"/>
    </pc:sldMkLst>
    <p188:txBody>
      <a:bodyPr/>
      <a:lstStyle/>
      <a:p>
        <a:r>
          <a:rPr lang="en-US"/>
          <a:t>Notes include Beverly’s notes</a:t>
        </a:r>
      </a:p>
    </p188:txBody>
  </p188:cm>
</p188:cmLst>
</file>

<file path=ppt/comments/modernComment_52F_6C31E3B3.xml><?xml version="1.0" encoding="utf-8"?>
<p188:cmLst xmlns:a="http://schemas.openxmlformats.org/drawingml/2006/main" xmlns:r="http://schemas.openxmlformats.org/officeDocument/2006/relationships" xmlns:p188="http://schemas.microsoft.com/office/powerpoint/2018/8/main">
  <p188:cm id="{64025B19-ECC8-43F1-84B2-CA0571926EE4}" authorId="{4D89DDD7-7AC0-F96E-FD66-6885CA0CFA02}" created="2026-02-21T16:33:14.753">
    <pc:sldMkLst xmlns:pc="http://schemas.microsoft.com/office/powerpoint/2013/main/command">
      <pc:docMk/>
      <pc:sldMk cId="1815208883" sldId="1327"/>
    </pc:sldMkLst>
    <p188:txBody>
      <a:bodyPr/>
      <a:lstStyle/>
      <a:p>
        <a:r>
          <a:rPr lang="en-US"/>
          <a:t>Add capitalize autoantibodies</a:t>
        </a:r>
      </a:p>
    </p188:txBody>
  </p188:cm>
  <p188:cm id="{AA34B881-DA8D-46B4-A664-475B44A14B73}" authorId="{4D89DDD7-7AC0-F96E-FD66-6885CA0CFA02}" created="2026-02-21T16:51:25.202">
    <pc:sldMkLst xmlns:pc="http://schemas.microsoft.com/office/powerpoint/2013/main/command">
      <pc:docMk/>
      <pc:sldMk cId="1815208883" sldId="1327"/>
    </pc:sldMkLst>
    <p188:txBody>
      <a:bodyPr/>
      <a:lstStyle/>
      <a:p>
        <a:r>
          <a:rPr lang="en-US"/>
          <a:t>Add notes</a:t>
        </a:r>
      </a:p>
    </p188:txBody>
  </p188:cm>
  <p188:cm id="{098624AF-620F-409D-BA64-785746A4D331}" authorId="{4D89DDD7-7AC0-F96E-FD66-6885CA0CFA02}" created="2026-02-21T17:01:49.214">
    <ac:deMkLst xmlns:ac="http://schemas.microsoft.com/office/drawing/2013/main/command">
      <pc:docMk xmlns:pc="http://schemas.microsoft.com/office/powerpoint/2013/main/command"/>
      <pc:sldMk xmlns:pc="http://schemas.microsoft.com/office/powerpoint/2013/main/command" cId="1815208883" sldId="1327"/>
      <ac:spMk id="3" creationId="{C0E8CB6C-A1FE-4E30-B013-66B731A92ED7}"/>
    </ac:deMkLst>
    <p188:txBody>
      <a:bodyPr/>
      <a:lstStyle/>
      <a:p>
        <a:r>
          <a:rPr lang="en-US"/>
          <a:t>Add re-wording and edit of description of T1 and T2 diagnosis. </a:t>
        </a:r>
      </a:p>
    </p188:txBody>
  </p188:cm>
  <p188:cm id="{49C266EA-E9DB-40B9-B795-5A02B86B09C9}" authorId="{4D89DDD7-7AC0-F96E-FD66-6885CA0CFA02}" created="2026-02-21T17:02:12.357">
    <ac:deMkLst xmlns:ac="http://schemas.microsoft.com/office/drawing/2013/main/command">
      <pc:docMk xmlns:pc="http://schemas.microsoft.com/office/powerpoint/2013/main/command"/>
      <pc:sldMk xmlns:pc="http://schemas.microsoft.com/office/powerpoint/2013/main/command" cId="1815208883" sldId="1327"/>
      <ac:spMk id="3" creationId="{C0E8CB6C-A1FE-4E30-B013-66B731A92ED7}"/>
    </ac:deMkLst>
    <p188:txBody>
      <a:bodyPr/>
      <a:lstStyle/>
      <a:p>
        <a:r>
          <a:rPr lang="en-US"/>
          <a:t>Add word diagnosis added</a:t>
        </a:r>
      </a:p>
    </p188:txBody>
  </p188:cm>
  <p188:cm id="{B883CD10-F8D4-4346-AF84-1730BE6F230E}" authorId="{4D89DDD7-7AC0-F96E-FD66-6885CA0CFA02}" created="2026-02-21T19:08:59.361">
    <pc:sldMkLst xmlns:pc="http://schemas.microsoft.com/office/powerpoint/2013/main/command">
      <pc:docMk/>
      <pc:sldMk cId="1815208883" sldId="1327"/>
    </pc:sldMkLst>
    <p188:txBody>
      <a:bodyPr/>
      <a:lstStyle/>
      <a:p>
        <a:r>
          <a:rPr lang="en-US"/>
          <a:t>Add word diabetic ketoacidosis followed by (DKA)</a:t>
        </a:r>
      </a:p>
    </p188:txBody>
  </p188:cm>
</p188:cmLst>
</file>

<file path=ppt/comments/modernComment_532_3770662D.xml><?xml version="1.0" encoding="utf-8"?>
<p188:cmLst xmlns:a="http://schemas.openxmlformats.org/drawingml/2006/main" xmlns:r="http://schemas.openxmlformats.org/officeDocument/2006/relationships" xmlns:p188="http://schemas.microsoft.com/office/powerpoint/2018/8/main">
  <p188:cm id="{A4FA4918-DF13-4780-8F51-1DDFCD0E8CB8}" authorId="{4D89DDD7-7AC0-F96E-FD66-6885CA0CFA02}" created="2026-02-25T17:26:04.782">
    <pc:sldMkLst xmlns:pc="http://schemas.microsoft.com/office/powerpoint/2013/main/command">
      <pc:docMk/>
      <pc:sldMk cId="930113069" sldId="1330"/>
    </pc:sldMkLst>
    <p188:replyLst>
      <p188:reply id="{1771AC58-98E5-4B1B-8ED3-20EF3AF09267}" authorId="{90CE3A54-1E4E-4F99-9604-F6D6D213E6C9}" created="2026-03-02T21:13:28.844">
        <p188:txBody>
          <a:bodyPr/>
          <a:lstStyle/>
          <a:p>
            <a:r>
              <a:rPr lang="en-US"/>
              <a:t>awesome</a:t>
            </a:r>
          </a:p>
        </p188:txBody>
      </p188:reply>
    </p188:replyLst>
    <p188:txBody>
      <a:bodyPr/>
      <a:lstStyle/>
      <a:p>
        <a:r>
          <a:rPr lang="en-US"/>
          <a:t>Notes Add 1. exercise frequency recommendations. 2.  pump adjustments for exercise 3. CHO/kg hour 4. hyperglycemia</a:t>
        </a:r>
      </a:p>
    </p188:txBody>
  </p188:cm>
</p188:cmLst>
</file>

<file path=ppt/comments/modernComment_536_10EC702D.xml><?xml version="1.0" encoding="utf-8"?>
<p188:cmLst xmlns:a="http://schemas.openxmlformats.org/drawingml/2006/main" xmlns:r="http://schemas.openxmlformats.org/officeDocument/2006/relationships" xmlns:p188="http://schemas.microsoft.com/office/powerpoint/2018/8/main">
  <p188:cm id="{377ADB86-9164-4CBA-B330-C2F5FB13EB38}" authorId="{4D89DDD7-7AC0-F96E-FD66-6885CA0CFA02}" created="2026-02-27T03:56:54.989">
    <ac:deMkLst xmlns:ac="http://schemas.microsoft.com/office/drawing/2013/main/command">
      <pc:docMk xmlns:pc="http://schemas.microsoft.com/office/powerpoint/2013/main/command"/>
      <pc:sldMk xmlns:pc="http://schemas.microsoft.com/office/powerpoint/2013/main/command" cId="283930669" sldId="1334"/>
      <ac:spMk id="3" creationId="{CD665BC2-91CE-40C7-BDE1-AB74730D8A16}"/>
    </ac:deMkLst>
    <p188:txBody>
      <a:bodyPr/>
      <a:lstStyle/>
      <a:p>
        <a:r>
          <a:rPr lang="en-US"/>
          <a:t>Add bullets for characteristics of surgical candidate</a:t>
        </a:r>
      </a:p>
    </p188:txBody>
  </p188:cm>
  <p188:cm id="{E931E46E-213A-4758-B573-A0952A9BCADA}" authorId="{4D89DDD7-7AC0-F96E-FD66-6885CA0CFA02}" created="2026-02-27T03:57:12.307">
    <ac:deMkLst xmlns:ac="http://schemas.microsoft.com/office/drawing/2013/main/command">
      <pc:docMk xmlns:pc="http://schemas.microsoft.com/office/powerpoint/2013/main/command"/>
      <pc:sldMk xmlns:pc="http://schemas.microsoft.com/office/powerpoint/2013/main/command" cId="283930669" sldId="1334"/>
      <ac:spMk id="3" creationId="{CD665BC2-91CE-40C7-BDE1-AB74730D8A16}"/>
    </ac:deMkLst>
    <p188:txBody>
      <a:bodyPr/>
      <a:lstStyle/>
      <a:p>
        <a:r>
          <a:rPr lang="en-US"/>
          <a:t>Add surgical team members</a:t>
        </a:r>
      </a:p>
    </p188:txBody>
  </p188:cm>
</p188:cmLst>
</file>

<file path=ppt/comments/modernComment_537_4A06F52C.xml><?xml version="1.0" encoding="utf-8"?>
<p188:cmLst xmlns:a="http://schemas.openxmlformats.org/drawingml/2006/main" xmlns:r="http://schemas.openxmlformats.org/officeDocument/2006/relationships" xmlns:p188="http://schemas.microsoft.com/office/powerpoint/2018/8/main">
  <p188:cm id="{8153586D-B28A-4733-98B6-6C156EB34244}" authorId="{4D89DDD7-7AC0-F96E-FD66-6885CA0CFA02}" created="2026-02-27T04:34:43.754">
    <ac:deMkLst xmlns:ac="http://schemas.microsoft.com/office/drawing/2013/main/command">
      <pc:docMk xmlns:pc="http://schemas.microsoft.com/office/powerpoint/2013/main/command"/>
      <pc:sldMk xmlns:pc="http://schemas.microsoft.com/office/powerpoint/2013/main/command" cId="1241969964" sldId="1335"/>
      <ac:spMk id="3" creationId="{E0ED152A-13F9-4DE1-BE1D-6BD84110F78D}"/>
    </ac:deMkLst>
    <p188:txBody>
      <a:bodyPr/>
      <a:lstStyle/>
      <a:p>
        <a:r>
          <a:rPr lang="en-US"/>
          <a:t>Add the phrase for the MASLD acronym.</a:t>
        </a:r>
      </a:p>
    </p188:txBody>
  </p188:cm>
</p188:cmLst>
</file>

<file path=ppt/comments/modernComment_53C_5A75B6CF.xml><?xml version="1.0" encoding="utf-8"?>
<p188:cmLst xmlns:a="http://schemas.openxmlformats.org/drawingml/2006/main" xmlns:r="http://schemas.openxmlformats.org/officeDocument/2006/relationships" xmlns:p188="http://schemas.microsoft.com/office/powerpoint/2018/8/main">
  <p188:cm id="{5E0751BC-BD46-4D25-BA06-1B049F572B34}" authorId="{4D89DDD7-7AC0-F96E-FD66-6885CA0CFA02}" created="2026-02-25T18:26:45.971">
    <ac:deMkLst xmlns:ac="http://schemas.microsoft.com/office/drawing/2013/main/command">
      <pc:docMk xmlns:pc="http://schemas.microsoft.com/office/powerpoint/2013/main/command"/>
      <pc:sldMk xmlns:pc="http://schemas.microsoft.com/office/powerpoint/2013/main/command" cId="1517663951" sldId="1340"/>
      <ac:spMk id="6" creationId="{8C01A88A-8B05-43EE-B5B1-8FF675FBA2B5}"/>
    </ac:deMkLst>
    <p188:txBody>
      <a:bodyPr/>
      <a:lstStyle/>
      <a:p>
        <a:r>
          <a:rPr lang="en-US"/>
          <a:t>Add to title:  Type 1 and Type 2 diabetes</a:t>
        </a:r>
      </a:p>
    </p188:txBody>
  </p188:cm>
  <p188:cm id="{DEDF76B1-4AA1-4673-9070-388883F447E6}" authorId="{4D89DDD7-7AC0-F96E-FD66-6885CA0CFA02}" created="2026-02-27T05:19:02.917">
    <pc:sldMkLst xmlns:pc="http://schemas.microsoft.com/office/powerpoint/2013/main/command">
      <pc:docMk/>
      <pc:sldMk cId="1517663951" sldId="1340"/>
    </pc:sldMkLst>
    <p188:txBody>
      <a:bodyPr/>
      <a:lstStyle/>
      <a:p>
        <a:r>
          <a:rPr lang="en-US"/>
          <a:t>Add note re preconception counselling and MFM</a:t>
        </a:r>
      </a:p>
    </p188:txBody>
  </p188:cm>
</p188:cmLst>
</file>

<file path=ppt/comments/modernComment_53D_B3B4DE90.xml><?xml version="1.0" encoding="utf-8"?>
<p188:cmLst xmlns:a="http://schemas.openxmlformats.org/drawingml/2006/main" xmlns:r="http://schemas.openxmlformats.org/officeDocument/2006/relationships" xmlns:p188="http://schemas.microsoft.com/office/powerpoint/2018/8/main">
  <p188:cm id="{E5CFD34B-F4B4-47D0-855D-69024BB2976E}" authorId="{4D89DDD7-7AC0-F96E-FD66-6885CA0CFA02}" created="2026-02-25T18:26:10.141">
    <ac:deMkLst xmlns:ac="http://schemas.microsoft.com/office/drawing/2013/main/command">
      <pc:docMk xmlns:pc="http://schemas.microsoft.com/office/powerpoint/2013/main/command"/>
      <pc:sldMk xmlns:pc="http://schemas.microsoft.com/office/powerpoint/2013/main/command" cId="3014975120" sldId="1341"/>
      <ac:spMk id="2" creationId="{64DDC6A2-6833-4258-86AE-66EC560DC25A}"/>
    </ac:deMkLst>
    <p188:txBody>
      <a:bodyPr/>
      <a:lstStyle/>
      <a:p>
        <a:r>
          <a:rPr lang="en-US"/>
          <a:t>Add Type 2 to the title (TODAY study)</a:t>
        </a:r>
      </a:p>
    </p188:txBody>
  </p188:cm>
</p188:cmLst>
</file>

<file path=ppt/comments/modernComment_7FA35759_6CED18BC.xml><?xml version="1.0" encoding="utf-8"?>
<p188:cmLst xmlns:a="http://schemas.openxmlformats.org/drawingml/2006/main" xmlns:r="http://schemas.openxmlformats.org/officeDocument/2006/relationships" xmlns:p188="http://schemas.microsoft.com/office/powerpoint/2018/8/main">
  <p188:cm id="{185B0306-31E6-424B-9A39-1D00E57E367B}" authorId="{4D89DDD7-7AC0-F96E-FD66-6885CA0CFA02}" created="2026-02-21T19:58:03.218">
    <ac:deMkLst xmlns:ac="http://schemas.microsoft.com/office/drawing/2013/main/command">
      <pc:docMk xmlns:pc="http://schemas.microsoft.com/office/powerpoint/2013/main/command"/>
      <pc:sldMk xmlns:pc="http://schemas.microsoft.com/office/powerpoint/2013/main/command" cId="1827477692" sldId="2141411161"/>
      <ac:picMk id="8" creationId="{D7967CC0-308D-E563-43DA-36D555F830BE}"/>
    </ac:deMkLst>
    <p188:txBody>
      <a:bodyPr/>
      <a:lstStyle/>
      <a:p>
        <a:r>
          <a:rPr lang="en-US"/>
          <a:t>Add prevention or delay of comorbidities 2026 and edit 2025</a:t>
        </a:r>
      </a:p>
    </p188:txBody>
  </p188:cm>
</p188:cmLst>
</file>

<file path=ppt/comments/modernComment_7FE4E493_BA7AE935.xml><?xml version="1.0" encoding="utf-8"?>
<p188:cmLst xmlns:a="http://schemas.openxmlformats.org/drawingml/2006/main" xmlns:r="http://schemas.openxmlformats.org/officeDocument/2006/relationships" xmlns:p188="http://schemas.microsoft.com/office/powerpoint/2018/8/main">
  <p188:cm id="{FD81DF8D-EAD9-433E-BEE7-00D3B5054F74}" authorId="{4D89DDD7-7AC0-F96E-FD66-6885CA0CFA02}" created="2026-02-25T17:47:32.854">
    <pc:sldMkLst xmlns:pc="http://schemas.microsoft.com/office/powerpoint/2013/main/command">
      <pc:docMk/>
      <pc:sldMk cId="3128617269" sldId="2145707155"/>
    </pc:sldMkLst>
    <p188:txBody>
      <a:bodyPr/>
      <a:lstStyle/>
      <a:p>
        <a:r>
          <a:rPr lang="en-US"/>
          <a:t>Note Add Rule of 15</a:t>
        </a:r>
      </a:p>
    </p188:txBody>
  </p188:cm>
</p188:cmLst>
</file>

<file path=ppt/comments/modernComment_7FE4E4C1_8590ACCF.xml><?xml version="1.0" encoding="utf-8"?>
<p188:cmLst xmlns:a="http://schemas.openxmlformats.org/drawingml/2006/main" xmlns:r="http://schemas.openxmlformats.org/officeDocument/2006/relationships" xmlns:p188="http://schemas.microsoft.com/office/powerpoint/2018/8/main">
  <p188:cm id="{0F359E04-90EE-46A2-A3DC-403AB9F5DD95}" authorId="{4D89DDD7-7AC0-F96E-FD66-6885CA0CFA02}" created="2026-02-21T18:20:42.084">
    <ac:deMkLst xmlns:ac="http://schemas.microsoft.com/office/drawing/2013/main/command">
      <pc:docMk xmlns:pc="http://schemas.microsoft.com/office/powerpoint/2013/main/command"/>
      <pc:sldMk xmlns:pc="http://schemas.microsoft.com/office/powerpoint/2013/main/command" cId="2240851151" sldId="2145707201"/>
      <ac:picMk id="8" creationId="{987BFE80-A112-C42F-E36C-10FC167522B9}"/>
    </ac:deMkLst>
    <p188:txBody>
      <a:bodyPr/>
      <a:lstStyle/>
      <a:p>
        <a:r>
          <a:rPr lang="en-US"/>
          <a:t>Add 2026 standard of care and Edit the 2025 standard of care reference</a:t>
        </a:r>
      </a:p>
    </p188:txBody>
  </p188:cm>
</p188:cmLst>
</file>

<file path=ppt/comments/modernComment_7FE4E4D2_B98CB470.xml><?xml version="1.0" encoding="utf-8"?>
<p188:cmLst xmlns:a="http://schemas.openxmlformats.org/drawingml/2006/main" xmlns:r="http://schemas.openxmlformats.org/officeDocument/2006/relationships" xmlns:p188="http://schemas.microsoft.com/office/powerpoint/2018/8/main">
  <p188:cm id="{08A48836-F089-4D79-AF16-32E4D85DE148}" authorId="{4D89DDD7-7AC0-F96E-FD66-6885CA0CFA02}" created="2026-02-21T17:09:36.316">
    <pc:sldMkLst xmlns:pc="http://schemas.microsoft.com/office/powerpoint/2013/main/command">
      <pc:docMk/>
      <pc:sldMk cId="3113006192" sldId="2145707218"/>
    </pc:sldMkLst>
    <p188:txBody>
      <a:bodyPr/>
      <a:lstStyle/>
      <a:p>
        <a:r>
          <a:rPr lang="en-US"/>
          <a:t>Add notes</a:t>
        </a:r>
      </a:p>
    </p188:txBody>
  </p188:cm>
</p188:cmLst>
</file>

<file path=ppt/comments/modernComment_7FE4E4D4_6340982E.xml><?xml version="1.0" encoding="utf-8"?>
<p188:cmLst xmlns:a="http://schemas.openxmlformats.org/drawingml/2006/main" xmlns:r="http://schemas.openxmlformats.org/officeDocument/2006/relationships" xmlns:p188="http://schemas.microsoft.com/office/powerpoint/2018/8/main">
  <p188:cm id="{E486CB0B-4CE0-4986-AAE1-B4A7005F3BD5}" authorId="{4D89DDD7-7AC0-F96E-FD66-6885CA0CFA02}" created="2026-02-21T19:14:00.247">
    <ac:deMkLst xmlns:ac="http://schemas.microsoft.com/office/drawing/2013/main/command">
      <pc:docMk xmlns:pc="http://schemas.microsoft.com/office/powerpoint/2013/main/command"/>
      <pc:sldMk xmlns:pc="http://schemas.microsoft.com/office/powerpoint/2013/main/command" cId="1665177646" sldId="2145707220"/>
      <ac:picMk id="9" creationId="{03BA186E-0492-6736-457D-DF7BA18C3EB2}"/>
    </ac:deMkLst>
    <p188:txBody>
      <a:bodyPr/>
      <a:lstStyle/>
      <a:p>
        <a:r>
          <a:rPr lang="en-US"/>
          <a:t>Add standards of care 2026 and edit standards of care 2025</a:t>
        </a:r>
      </a:p>
    </p188:txBody>
  </p188:cm>
</p188:cmLst>
</file>

<file path=ppt/comments/modernComment_7FE4E4D5_7DAAAA3F.xml><?xml version="1.0" encoding="utf-8"?>
<p188:cmLst xmlns:a="http://schemas.openxmlformats.org/drawingml/2006/main" xmlns:r="http://schemas.openxmlformats.org/officeDocument/2006/relationships" xmlns:p188="http://schemas.microsoft.com/office/powerpoint/2018/8/main">
  <p188:cm id="{C052A4AD-92BB-4C49-9B96-FA56018456BC}" authorId="{4D89DDD7-7AC0-F96E-FD66-6885CA0CFA02}" created="2026-02-21T19:22:59.912">
    <ac:deMkLst xmlns:ac="http://schemas.microsoft.com/office/drawing/2013/main/command">
      <pc:docMk xmlns:pc="http://schemas.microsoft.com/office/powerpoint/2013/main/command"/>
      <pc:sldMk xmlns:pc="http://schemas.microsoft.com/office/powerpoint/2013/main/command" cId="2108336703" sldId="2145707221"/>
      <ac:picMk id="8" creationId="{16C486BE-9C2D-49A4-2FC8-CEFD64F789E8}"/>
    </ac:deMkLst>
    <p188:txBody>
      <a:bodyPr/>
      <a:lstStyle/>
      <a:p>
        <a:r>
          <a:rPr lang="en-US"/>
          <a:t>Add the standards of diabetes 2026 and edit the standards of diabetes 2026</a:t>
        </a:r>
      </a:p>
    </p188:txBody>
  </p188:cm>
  <p188:cm id="{B38DE49E-2709-4D59-9BCA-9262966701C3}" authorId="{4D89DDD7-7AC0-F96E-FD66-6885CA0CFA02}" created="2026-02-21T19:26:52.524">
    <ac:deMkLst xmlns:ac="http://schemas.microsoft.com/office/drawing/2013/main/command">
      <pc:docMk xmlns:pc="http://schemas.microsoft.com/office/powerpoint/2013/main/command"/>
      <pc:sldMk xmlns:pc="http://schemas.microsoft.com/office/powerpoint/2013/main/command" cId="2108336703" sldId="2145707221"/>
      <ac:graphicFrameMk id="3" creationId="{D062266F-5B70-7D1C-C2D8-0ECDF2453A3C}"/>
    </ac:deMkLst>
    <p188:replyLst>
      <p188:reply id="{4E0C458F-38B7-4720-AD21-F4613ED27AF4}" authorId="{90CE3A54-1E4E-4F99-9604-F6D6D213E6C9}" created="2026-03-02T21:08:52.201">
        <p188:txBody>
          <a:bodyPr/>
          <a:lstStyle/>
          <a:p>
            <a:r>
              <a:rPr lang="en-US"/>
              <a:t>We cover in Stds of Care opening webinar</a:t>
            </a:r>
          </a:p>
        </p188:txBody>
      </p188:reply>
    </p188:replyLst>
    <p188:txBody>
      <a:bodyPr/>
      <a:lstStyle/>
      <a:p>
        <a:r>
          <a:rPr lang="en-US"/>
          <a:t>Beverly - which presentation includes the ‘diabetes diagnosis standard criteria’?  I can refer to the presentation here, or do you want me to provide the lab values?</a:t>
        </a:r>
      </a:p>
    </p188:txBody>
  </p188:cm>
</p188:cmLst>
</file>

<file path=ppt/comments/modernComment_7FE4E4D6_649BA6B2.xml><?xml version="1.0" encoding="utf-8"?>
<p188:cmLst xmlns:a="http://schemas.openxmlformats.org/drawingml/2006/main" xmlns:r="http://schemas.openxmlformats.org/officeDocument/2006/relationships" xmlns:p188="http://schemas.microsoft.com/office/powerpoint/2018/8/main">
  <p188:cm id="{94CFCF4F-A5E6-4ECB-806B-681816151396}" authorId="{4D89DDD7-7AC0-F96E-FD66-6885CA0CFA02}" created="2026-02-21T19:35:45.896">
    <pc:sldMkLst xmlns:pc="http://schemas.microsoft.com/office/powerpoint/2013/main/command">
      <pc:docMk/>
      <pc:sldMk cId="1687922354" sldId="2145707222"/>
    </pc:sldMkLst>
    <p188:txBody>
      <a:bodyPr/>
      <a:lstStyle/>
      <a:p>
        <a:r>
          <a:rPr lang="en-US"/>
          <a:t>Add notes</a:t>
        </a:r>
      </a:p>
    </p188:txBody>
  </p188:cm>
</p188:cmLst>
</file>

<file path=ppt/comments/modernComment_7FE4E4D7_593BB4A7.xml><?xml version="1.0" encoding="utf-8"?>
<p188:cmLst xmlns:a="http://schemas.openxmlformats.org/drawingml/2006/main" xmlns:r="http://schemas.openxmlformats.org/officeDocument/2006/relationships" xmlns:p188="http://schemas.microsoft.com/office/powerpoint/2018/8/main">
  <p188:cm id="{C7AA4764-036E-45F0-9100-E714E265BCE7}" authorId="{4D89DDD7-7AC0-F96E-FD66-6885CA0CFA02}" created="2026-02-21T19:42:50.347">
    <pc:sldMkLst xmlns:pc="http://schemas.microsoft.com/office/powerpoint/2013/main/command">
      <pc:docMk/>
      <pc:sldMk cId="1497085095" sldId="2145707223"/>
    </pc:sldMkLst>
    <p188:txBody>
      <a:bodyPr/>
      <a:lstStyle/>
      <a:p>
        <a:r>
          <a:rPr lang="en-US"/>
          <a:t>Add notes with glycemic index food examples and basic info re Teddy Study</a:t>
        </a:r>
      </a:p>
    </p188:txBody>
  </p188:cm>
  <p188:cm id="{7E7896A0-6935-416A-8F63-FC56543EF5B4}" authorId="{4D89DDD7-7AC0-F96E-FD66-6885CA0CFA02}" created="2026-02-21T19:43:48.813">
    <pc:sldMkLst xmlns:pc="http://schemas.microsoft.com/office/powerpoint/2013/main/command">
      <pc:docMk/>
      <pc:sldMk cId="1497085095" sldId="2145707223"/>
    </pc:sldMkLst>
    <p188:txBody>
      <a:bodyPr/>
      <a:lstStyle/>
      <a:p>
        <a:r>
          <a:rPr lang="en-US"/>
          <a:t>Add prevention and delay of diabetes comorbidities 2026 and edit 2025</a:t>
        </a:r>
      </a:p>
    </p188:txBody>
  </p188:cm>
</p188:cmLst>
</file>

<file path=ppt/comments/modernComment_7FE4E4D9_117F77F0.xml><?xml version="1.0" encoding="utf-8"?>
<p188:cmLst xmlns:a="http://schemas.openxmlformats.org/drawingml/2006/main" xmlns:r="http://schemas.openxmlformats.org/officeDocument/2006/relationships" xmlns:p188="http://schemas.microsoft.com/office/powerpoint/2018/8/main">
  <p188:cm id="{0757EAA5-3F89-49C1-910C-959F350F6F50}" authorId="{4D89DDD7-7AC0-F96E-FD66-6885CA0CFA02}" created="2026-02-21T15:17:22.171">
    <pc:sldMkLst xmlns:pc="http://schemas.microsoft.com/office/powerpoint/2013/main/command">
      <pc:docMk/>
      <pc:sldMk cId="293566448" sldId="2145707225"/>
    </pc:sldMkLst>
    <p188:txBody>
      <a:bodyPr/>
      <a:lstStyle/>
      <a:p>
        <a:r>
          <a:rPr lang="en-US"/>
          <a:t>Edit - Trial Net information removed and added to new slide,  following stages of diabetes slide</a:t>
        </a:r>
      </a:p>
    </p188:txBody>
  </p188:cm>
  <p188:cm id="{ADB5FA3D-130B-4515-9E7C-B3FCDD799407}" authorId="{4D89DDD7-7AC0-F96E-FD66-6885CA0CFA02}" created="2026-02-21T16:05:55.009">
    <ac:deMkLst xmlns:ac="http://schemas.microsoft.com/office/drawing/2013/main/command">
      <pc:docMk xmlns:pc="http://schemas.microsoft.com/office/powerpoint/2013/main/command"/>
      <pc:sldMk xmlns:pc="http://schemas.microsoft.com/office/powerpoint/2013/main/command" cId="293566448" sldId="2145707225"/>
      <ac:spMk id="4" creationId="{B2C1F664-189A-7F92-EF43-4C003AB86DA1}"/>
    </ac:deMkLst>
    <p188:replyLst>
      <p188:reply id="{5F66AB41-3DEA-4ABB-A850-3AF58A473B3F}" authorId="{4D89DDD7-7AC0-F96E-FD66-6885CA0CFA02}" created="2026-02-21T16:06:28.697">
        <p188:txBody>
          <a:bodyPr/>
          <a:lstStyle/>
          <a:p>
            <a:r>
              <a:rPr lang="en-US"/>
              <a:t>Add reference from CDC with prevalence and incidence of diabetes.  ‘Fast Facts’</a:t>
            </a:r>
          </a:p>
        </p188:txBody>
      </p188:reply>
      <p188:reply id="{01E1F250-3138-4AAF-96E3-09FD9D283085}" authorId="{4D89DDD7-7AC0-F96E-FD66-6885CA0CFA02}" created="2026-02-21T16:09:20.394">
        <p188:txBody>
          <a:bodyPr/>
          <a:lstStyle/>
          <a:p>
            <a:r>
              <a:rPr lang="en-US"/>
              <a:t>Add number of children and adolescents with diagnosed T1DM</a:t>
            </a:r>
          </a:p>
        </p188:txBody>
      </p188:reply>
      <p188:reply id="{3C287E55-952B-4874-9E81-21ED1C2E3BBE}" authorId="{4D89DDD7-7AC0-F96E-FD66-6885CA0CFA02}" created="2026-02-21T16:18:28.031">
        <p188:txBody>
          <a:bodyPr/>
          <a:lstStyle/>
          <a:p>
            <a:r>
              <a:rPr lang="en-US"/>
              <a:t>Edit strike through of prevalence for new dx of T1DM</a:t>
            </a:r>
          </a:p>
        </p188:txBody>
      </p188:reply>
    </p188:replyLst>
    <p188:txBody>
      <a:bodyPr/>
      <a:lstStyle/>
      <a:p>
        <a:r>
          <a:rPr lang="en-US"/>
          <a:t>Edit Dx number of T1 DM in U.S. per CDC 1/2026</a:t>
        </a:r>
      </a:p>
    </p188:txBody>
  </p188:cm>
  <p188:cm id="{247B7152-D898-44B8-8CE4-88C8C3C0EF89}" authorId="{4D89DDD7-7AC0-F96E-FD66-6885CA0CFA02}" created="2026-02-21T16:28:03.264">
    <ac:deMkLst xmlns:ac="http://schemas.microsoft.com/office/drawing/2013/main/command">
      <pc:docMk xmlns:pc="http://schemas.microsoft.com/office/powerpoint/2013/main/command"/>
      <pc:sldMk xmlns:pc="http://schemas.microsoft.com/office/powerpoint/2013/main/command" cId="293566448" sldId="2145707225"/>
      <ac:spMk id="29698" creationId="{00000000-0000-0000-0000-000000000000}"/>
    </ac:deMkLst>
    <p188:replyLst>
      <p188:reply id="{5CA70B5B-0FA4-4583-96B0-6A41B08AE782}" authorId="{4D89DDD7-7AC0-F96E-FD66-6885CA0CFA02}" created="2026-02-21T16:28:24.395">
        <p188:txBody>
          <a:bodyPr/>
          <a:lstStyle/>
          <a:p>
            <a:r>
              <a:rPr lang="en-US"/>
              <a:t>Add Auto Immune Diabetes.  ADA Reference added
</a:t>
            </a:r>
          </a:p>
        </p188:txBody>
      </p188:reply>
    </p188:replyLst>
    <p188:txBody>
      <a:bodyPr/>
      <a:lstStyle/>
      <a:p>
        <a:r>
          <a:rPr lang="en-US"/>
          <a:t>Edit immune mediated.</a:t>
        </a:r>
      </a:p>
    </p188:txBody>
  </p188:cm>
</p188:cmLst>
</file>

<file path=ppt/comments/modernComment_7FE4E4DA_78E1BF.xml><?xml version="1.0" encoding="utf-8"?>
<p188:cmLst xmlns:a="http://schemas.openxmlformats.org/drawingml/2006/main" xmlns:r="http://schemas.openxmlformats.org/officeDocument/2006/relationships" xmlns:p188="http://schemas.microsoft.com/office/powerpoint/2018/8/main">
  <p188:cm id="{48DB3677-019F-4897-9E29-CFAFC910180B}" authorId="{4D89DDD7-7AC0-F96E-FD66-6885CA0CFA02}" created="2026-02-21T17:11:24.822">
    <ac:deMkLst xmlns:ac="http://schemas.microsoft.com/office/drawing/2013/main/command">
      <pc:docMk xmlns:pc="http://schemas.microsoft.com/office/powerpoint/2013/main/command"/>
      <pc:sldMk xmlns:pc="http://schemas.microsoft.com/office/powerpoint/2013/main/command" cId="7922111" sldId="2145707226"/>
      <ac:picMk id="6" creationId="{1291C071-5CDA-0A8C-C2DE-E29A622884BF}"/>
    </ac:deMkLst>
    <p188:txBody>
      <a:bodyPr/>
      <a:lstStyle/>
      <a:p>
        <a:r>
          <a:rPr lang="en-US"/>
          <a:t>Edit remove the 2025 SOC and add 2026 SOC under the photo</a:t>
        </a:r>
      </a:p>
    </p188:txBody>
  </p188:cm>
  <p188:cm id="{6A4C4D47-CBCF-4575-B112-2256FC8968D4}" authorId="{4D89DDD7-7AC0-F96E-FD66-6885CA0CFA02}" created="2026-02-21T17:22:18.667">
    <ac:deMkLst xmlns:ac="http://schemas.microsoft.com/office/drawing/2013/main/command">
      <pc:docMk xmlns:pc="http://schemas.microsoft.com/office/powerpoint/2013/main/command"/>
      <pc:sldMk xmlns:pc="http://schemas.microsoft.com/office/powerpoint/2013/main/command" cId="7922111" sldId="2145707226"/>
      <ac:spMk id="2" creationId="{00000000-0000-0000-0000-000000000000}"/>
    </ac:deMkLst>
    <p188:txBody>
      <a:bodyPr/>
      <a:lstStyle/>
      <a:p>
        <a:r>
          <a:rPr lang="en-US"/>
          <a:t>Edit center the title</a:t>
        </a:r>
      </a:p>
    </p188:txBody>
  </p188:cm>
</p188:cmLst>
</file>

<file path=ppt/comments/modernComment_7FE4E4E0_D1F5382D.xml><?xml version="1.0" encoding="utf-8"?>
<p188:cmLst xmlns:a="http://schemas.openxmlformats.org/drawingml/2006/main" xmlns:r="http://schemas.openxmlformats.org/officeDocument/2006/relationships" xmlns:p188="http://schemas.microsoft.com/office/powerpoint/2018/8/main">
  <p188:cm id="{400403CE-A60F-4426-BEFE-FD7A71287B4D}" authorId="{4D89DDD7-7AC0-F96E-FD66-6885CA0CFA02}" created="2026-02-25T03:01:15.096">
    <pc:sldMkLst xmlns:pc="http://schemas.microsoft.com/office/powerpoint/2013/main/command">
      <pc:docMk/>
      <pc:sldMk cId="3522508845" sldId="2145707232"/>
    </pc:sldMkLst>
    <p188:replyLst>
      <p188:reply id="{CF2F0353-30AF-4C26-B956-C4A147BAE483}" authorId="{90CE3A54-1E4E-4F99-9604-F6D6D213E6C9}" created="2026-03-02T21:14:17.325">
        <p188:txBody>
          <a:bodyPr/>
          <a:lstStyle/>
          <a:p>
            <a:r>
              <a:rPr lang="en-US"/>
              <a:t>I updated these cards. They can attend the Virtual Conference for more info.</a:t>
            </a:r>
          </a:p>
        </p188:txBody>
      </p188:reply>
    </p188:replyLst>
    <p188:txBody>
      <a:bodyPr/>
      <a:lstStyle/>
      <a:p>
        <a:r>
          <a:rPr lang="en-US"/>
          <a:t>Beverly - should I show/demonstrate the kits (glucagon, baqsimi, gvoke)?  Or would this take up too much time? I can refer to the Pharmacology Module as well.  Please advise.</a:t>
        </a:r>
      </a:p>
    </p188:txBody>
  </p188:cm>
</p188:cmLst>
</file>

<file path=ppt/comments/modernComment_7FE4E4E1_3A56E530.xml><?xml version="1.0" encoding="utf-8"?>
<p188:cmLst xmlns:a="http://schemas.openxmlformats.org/drawingml/2006/main" xmlns:r="http://schemas.openxmlformats.org/officeDocument/2006/relationships" xmlns:p188="http://schemas.microsoft.com/office/powerpoint/2018/8/main">
  <p188:cm id="{088D0850-04F8-403E-A00C-6A769046A86F}" authorId="{4D89DDD7-7AC0-F96E-FD66-6885CA0CFA02}" created="2026-02-21T23:06:21.807">
    <pc:sldMkLst xmlns:pc="http://schemas.microsoft.com/office/powerpoint/2013/main/command">
      <pc:docMk/>
      <pc:sldMk cId="978773296" sldId="2145707233"/>
    </pc:sldMkLst>
    <p188:replyLst>
      <p188:reply id="{4D88E7A7-693C-415B-966B-468DCDD98AFE}" authorId="{90CE3A54-1E4E-4F99-9604-F6D6D213E6C9}" created="2026-03-02T21:10:12.538">
        <p188:txBody>
          <a:bodyPr/>
          <a:lstStyle/>
          <a:p>
            <a:r>
              <a:rPr lang="en-US"/>
              <a:t>I put it here, since these are the actions to take before have the atb labs back.  But you are welcome to delete it since it appears again later.</a:t>
            </a:r>
          </a:p>
        </p188:txBody>
      </p188:reply>
    </p188:replyLst>
    <p188:txBody>
      <a:bodyPr/>
      <a:lstStyle/>
      <a:p>
        <a:r>
          <a:rPr lang="en-US"/>
          <a:t>Beverly - I updated the slide for the 2026 SOC with the chart.  Slide to be removed from this section.  It is also included in the T2 section.</a:t>
        </a:r>
      </a:p>
    </p188:txBody>
  </p188:cm>
</p188:cmLst>
</file>

<file path=ppt/comments/modernComment_7FE4E4E5_B6DE6F18.xml><?xml version="1.0" encoding="utf-8"?>
<p188:cmLst xmlns:a="http://schemas.openxmlformats.org/drawingml/2006/main" xmlns:r="http://schemas.openxmlformats.org/officeDocument/2006/relationships" xmlns:p188="http://schemas.microsoft.com/office/powerpoint/2018/8/main">
  <p188:cm id="{492B467C-8566-4A5F-AE63-08EBDB734425}" authorId="{4D89DDD7-7AC0-F96E-FD66-6885CA0CFA02}" created="2026-02-25T21:49:23.954">
    <pc:sldMkLst xmlns:pc="http://schemas.microsoft.com/office/powerpoint/2013/main/command">
      <pc:docMk/>
      <pc:sldMk cId="3068030744" sldId="2145707237"/>
    </pc:sldMkLst>
    <p188:txBody>
      <a:bodyPr/>
      <a:lstStyle/>
      <a:p>
        <a:r>
          <a:rPr lang="en-US"/>
          <a:t>Edit/Delete slide per 2025 SOC and T2D </a:t>
        </a:r>
      </a:p>
    </p188:txBody>
  </p188:cm>
</p188:cmLst>
</file>

<file path=ppt/comments/modernComment_7FE4E64C_EC103315.xml><?xml version="1.0" encoding="utf-8"?>
<p188:cmLst xmlns:a="http://schemas.openxmlformats.org/drawingml/2006/main" xmlns:r="http://schemas.openxmlformats.org/officeDocument/2006/relationships" xmlns:p188="http://schemas.microsoft.com/office/powerpoint/2018/8/main">
  <p188:cm id="{4C1CE08D-1B42-4A99-BE9D-0E73913A0272}" authorId="{4D89DDD7-7AC0-F96E-FD66-6885CA0CFA02}" created="2026-02-27T03:05:21.115">
    <pc:sldMkLst xmlns:pc="http://schemas.microsoft.com/office/powerpoint/2013/main/command">
      <pc:docMk/>
      <pc:sldMk cId="3960484629" sldId="2145707596"/>
    </pc:sldMkLst>
    <p188:txBody>
      <a:bodyPr/>
      <a:lstStyle/>
      <a:p>
        <a:r>
          <a:rPr lang="en-US"/>
          <a:t>Add notes re approved SGLT2 and DPP4 medications for 10 years and older</a:t>
        </a:r>
      </a:p>
    </p188:txBody>
  </p188:cm>
  <p188:cm id="{94CB0020-CD24-4FDB-A034-16C99C2C2043}" authorId="{4D89DDD7-7AC0-F96E-FD66-6885CA0CFA02}" created="2026-02-27T03:11:02.767">
    <ac:deMkLst xmlns:ac="http://schemas.microsoft.com/office/drawing/2013/main/command">
      <pc:docMk xmlns:pc="http://schemas.microsoft.com/office/powerpoint/2013/main/command"/>
      <pc:sldMk xmlns:pc="http://schemas.microsoft.com/office/powerpoint/2013/main/command" cId="3960484629" sldId="2145707596"/>
      <ac:picMk id="5" creationId="{51B66D35-DDAF-E090-5D75-F6FB6E9581FC}"/>
    </ac:deMkLst>
    <p188:replyLst>
      <p188:reply id="{C79E16CF-1FDA-4B46-B350-17C2311C5A80}" authorId="{90CE3A54-1E4E-4F99-9604-F6D6D213E6C9}" created="2026-03-02T20:59:37.673">
        <p188:txBody>
          <a:bodyPr/>
          <a:lstStyle/>
          <a:p>
            <a:r>
              <a:rPr lang="en-US"/>
              <a:t>done</a:t>
            </a:r>
          </a:p>
        </p188:txBody>
      </p188:reply>
    </p188:replyLst>
    <p188:txBody>
      <a:bodyPr/>
      <a:lstStyle/>
      <a:p>
        <a:r>
          <a:rPr lang="en-US"/>
          <a:t>Add within slide - Invokana is approved for 10 years and older.  Beverly can you update this chart with a dagger/obelisk symbol ?</a:t>
        </a:r>
      </a:p>
    </p188:txBody>
  </p188:cm>
  <p188:cm id="{33391315-424F-495E-9627-E1D42D9431F6}" authorId="{4D89DDD7-7AC0-F96E-FD66-6885CA0CFA02}" created="2026-02-27T03:30:08.001">
    <pc:sldMkLst xmlns:pc="http://schemas.microsoft.com/office/powerpoint/2013/main/command">
      <pc:docMk/>
      <pc:sldMk cId="3960484629" sldId="2145707596"/>
    </pc:sldMkLst>
    <p188:replyLst>
      <p188:reply id="{C23F228C-9A42-4314-9F3A-3A7A95E69165}" authorId="{90CE3A54-1E4E-4F99-9604-F6D6D213E6C9}" created="2026-03-02T21:00:10.405">
        <p188:txBody>
          <a:bodyPr/>
          <a:lstStyle/>
          <a:p>
            <a:r>
              <a:rPr lang="en-US"/>
              <a:t>Good point - with next printing</a:t>
            </a:r>
          </a:p>
        </p188:txBody>
      </p188:reply>
    </p188:replyLst>
    <p188:txBody>
      <a:bodyPr/>
      <a:lstStyle/>
      <a:p>
        <a:r>
          <a:rPr lang="en-US"/>
          <a:t>Edit - Beverly can you edit the chart/change the symbols?  The foot note dagger/obelisk symbol next to the alogliptin, which is not approved for ages 10 years and older, is the same symbol that is with the jardiance and farxiga, which are approved for peds 10 years and older.  </a:t>
        </a:r>
      </a:p>
    </p188:txBody>
  </p188:cm>
</p188:cmLst>
</file>

<file path=ppt/comments/modernComment_7FE4E64E_32D9A115.xml><?xml version="1.0" encoding="utf-8"?>
<p188:cmLst xmlns:a="http://schemas.openxmlformats.org/drawingml/2006/main" xmlns:r="http://schemas.openxmlformats.org/officeDocument/2006/relationships" xmlns:p188="http://schemas.microsoft.com/office/powerpoint/2018/8/main">
  <p188:cm id="{99DAD386-CA59-4629-86B6-6EECAE4D70D6}" authorId="{4D89DDD7-7AC0-F96E-FD66-6885CA0CFA02}" created="2026-02-21T14:37:21.376">
    <pc:sldMkLst xmlns:pc="http://schemas.microsoft.com/office/powerpoint/2013/main/command">
      <pc:docMk/>
      <pc:sldMk cId="853123349" sldId="2145707598"/>
    </pc:sldMkLst>
    <p188:txBody>
      <a:bodyPr/>
      <a:lstStyle/>
      <a:p>
        <a:r>
          <a:rPr lang="en-US"/>
          <a:t>New slide added for Lori B. conflict of interest</a:t>
        </a:r>
      </a:p>
    </p188:txBody>
  </p188:cm>
</p188:cmLst>
</file>

<file path=ppt/comments/modernComment_7FE4E650_9AA50C13.xml><?xml version="1.0" encoding="utf-8"?>
<p188:cmLst xmlns:a="http://schemas.openxmlformats.org/drawingml/2006/main" xmlns:r="http://schemas.openxmlformats.org/officeDocument/2006/relationships" xmlns:p188="http://schemas.microsoft.com/office/powerpoint/2018/8/main">
  <p188:cm id="{358534EC-EC53-4BCC-9FE1-9B749982FF36}" authorId="{4D89DDD7-7AC0-F96E-FD66-6885CA0CFA02}" created="2026-02-21T15:17:48.364">
    <pc:sldMkLst xmlns:pc="http://schemas.microsoft.com/office/powerpoint/2013/main/command">
      <pc:docMk/>
      <pc:sldMk cId="2594507795" sldId="2145707600"/>
    </pc:sldMkLst>
    <p188:txBody>
      <a:bodyPr/>
      <a:lstStyle/>
      <a:p>
        <a:r>
          <a:rPr lang="en-US"/>
          <a:t>Add New Slide with Trial Net information and references</a:t>
        </a:r>
      </a:p>
    </p188:txBody>
  </p188:cm>
</p188:cmLst>
</file>

<file path=ppt/comments/modernComment_7FE4E652_623BB210.xml><?xml version="1.0" encoding="utf-8"?>
<p188:cmLst xmlns:a="http://schemas.openxmlformats.org/drawingml/2006/main" xmlns:r="http://schemas.openxmlformats.org/officeDocument/2006/relationships" xmlns:p188="http://schemas.microsoft.com/office/powerpoint/2018/8/main">
  <p188:cm id="{C753F47A-4396-4AAF-BAA8-94E6D06D56EB}" authorId="{4D89DDD7-7AC0-F96E-FD66-6885CA0CFA02}" created="2026-02-27T14:01:40.375">
    <pc:sldMkLst xmlns:pc="http://schemas.microsoft.com/office/powerpoint/2013/main/command">
      <pc:docMk/>
      <pc:sldMk cId="1648079376" sldId="2145707602"/>
    </pc:sldMkLst>
    <p188:replyLst>
      <p188:reply id="{63D26BED-7AFB-4C52-B9FF-ACE6E2500D21}" authorId="{90CE3A54-1E4E-4F99-9604-F6D6D213E6C9}" created="2026-03-02T21:17:57.090">
        <p188:txBody>
          <a:bodyPr/>
          <a:lstStyle/>
          <a:p>
            <a:r>
              <a:rPr lang="en-US"/>
              <a:t>Yes.. Good to bookend</a:t>
            </a:r>
          </a:p>
        </p188:txBody>
      </p188:reply>
    </p188:replyLst>
    <p188:txBody>
      <a:bodyPr/>
      <a:lstStyle/>
      <a:p>
        <a:r>
          <a:rPr lang="en-US"/>
          <a:t>Add new summary slide.  Beverly, I noted that you had used this quote from SOC 14 in one of your slide notes as well.</a:t>
        </a:r>
      </a:p>
    </p188:txBody>
  </p188:cm>
</p188:cmLst>
</file>

<file path=ppt/comments/modernComment_7FE4E655_F764AA40.xml><?xml version="1.0" encoding="utf-8"?>
<p188:cmLst xmlns:a="http://schemas.openxmlformats.org/drawingml/2006/main" xmlns:r="http://schemas.openxmlformats.org/officeDocument/2006/relationships" xmlns:p188="http://schemas.microsoft.com/office/powerpoint/2018/8/main">
  <p188:cm id="{6401D7A3-5C24-44D7-AE42-3362E254311B}" authorId="{4D89DDD7-7AC0-F96E-FD66-6885CA0CFA02}" created="2026-02-27T13:53:10.969">
    <pc:sldMkLst xmlns:pc="http://schemas.microsoft.com/office/powerpoint/2013/main/command">
      <pc:docMk/>
      <pc:sldMk cId="4150569536" sldId="2145707605"/>
    </pc:sldMkLst>
    <p188:replyLst>
      <p188:reply id="{F1B87B70-D885-4ADD-BD64-F0A47B96B890}" authorId="{90CE3A54-1E4E-4F99-9604-F6D6D213E6C9}" created="2026-03-02T21:17:41.771">
        <p188:txBody>
          <a:bodyPr/>
          <a:lstStyle/>
          <a:p>
            <a:r>
              <a:rPr lang="en-US"/>
              <a:t>thanks</a:t>
            </a:r>
          </a:p>
        </p188:txBody>
      </p188:reply>
    </p188:replyLst>
    <p188:txBody>
      <a:bodyPr/>
      <a:lstStyle/>
      <a:p>
        <a:r>
          <a:rPr lang="en-US"/>
          <a:t>New slide re alcohol</a:t>
        </a:r>
      </a:p>
    </p188:txBody>
  </p188:cm>
</p188:cmLst>
</file>

<file path=ppt/comments/modernComment_92A_2FFBA42.xml><?xml version="1.0" encoding="utf-8"?>
<p188:cmLst xmlns:a="http://schemas.openxmlformats.org/drawingml/2006/main" xmlns:r="http://schemas.openxmlformats.org/officeDocument/2006/relationships" xmlns:p188="http://schemas.microsoft.com/office/powerpoint/2018/8/main">
  <p188:cm id="{82C91204-0418-4294-8B0D-BDB9F7BF2342}" authorId="{4D89DDD7-7AC0-F96E-FD66-6885CA0CFA02}" created="2026-02-21T15:03:52.832">
    <ac:deMkLst xmlns:ac="http://schemas.microsoft.com/office/drawing/2013/main/command">
      <pc:docMk xmlns:pc="http://schemas.microsoft.com/office/powerpoint/2013/main/command"/>
      <pc:sldMk xmlns:pc="http://schemas.microsoft.com/office/powerpoint/2013/main/command" cId="50313794" sldId="2346"/>
      <ac:spMk id="5" creationId="{00000000-0000-0000-0000-000000000000}"/>
    </ac:deMkLst>
    <p188:txBody>
      <a:bodyPr/>
      <a:lstStyle/>
      <a:p>
        <a:r>
          <a:rPr lang="en-US"/>
          <a:t>Add - Centered slide content</a:t>
        </a:r>
      </a:p>
    </p188:txBody>
  </p188:cm>
</p188:cmLst>
</file>

<file path=ppt/comments/modernComment_B47_405B2CC3.xml><?xml version="1.0" encoding="utf-8"?>
<p188:cmLst xmlns:a="http://schemas.openxmlformats.org/drawingml/2006/main" xmlns:r="http://schemas.openxmlformats.org/officeDocument/2006/relationships" xmlns:p188="http://schemas.microsoft.com/office/powerpoint/2018/8/main">
  <p188:cm id="{D3F8F9DE-34AE-4F67-9BF9-BE2E918B5D68}" authorId="{4D89DDD7-7AC0-F96E-FD66-6885CA0CFA02}" created="2026-02-21T23:12:26.717">
    <pc:sldMkLst xmlns:pc="http://schemas.microsoft.com/office/powerpoint/2013/main/command">
      <pc:docMk/>
      <pc:sldMk cId="1079717059" sldId="2887"/>
    </pc:sldMkLst>
    <p188:txBody>
      <a:bodyPr/>
      <a:lstStyle/>
      <a:p>
        <a:r>
          <a:rPr lang="en-US"/>
          <a:t>Add notes</a:t>
        </a:r>
      </a:p>
    </p188:txBody>
  </p188:cm>
</p188:cmLst>
</file>

<file path=ppt/comments/modernComment_B4B_ACE1A053.xml><?xml version="1.0" encoding="utf-8"?>
<p188:cmLst xmlns:a="http://schemas.openxmlformats.org/drawingml/2006/main" xmlns:r="http://schemas.openxmlformats.org/officeDocument/2006/relationships" xmlns:p188="http://schemas.microsoft.com/office/powerpoint/2018/8/main">
  <p188:cm id="{45890197-F61B-4066-AF7B-97ADA61581DB}" authorId="{4D89DDD7-7AC0-F96E-FD66-6885CA0CFA02}" created="2026-02-21T22:56:43.728">
    <pc:sldMkLst xmlns:pc="http://schemas.microsoft.com/office/powerpoint/2013/main/command">
      <pc:docMk/>
      <pc:sldMk cId="2900467795" sldId="2891"/>
    </pc:sldMkLst>
    <p188:txBody>
      <a:bodyPr/>
      <a:lstStyle/>
      <a:p>
        <a:r>
          <a:rPr lang="en-US"/>
          <a:t>Beverly - do you have specific answers to focus on with each case study?</a:t>
        </a:r>
      </a:p>
    </p188:txBody>
  </p188:cm>
  <p188:cm id="{9FB3FB1B-1121-48FD-913F-9225B7578C81}" authorId="{4D89DDD7-7AC0-F96E-FD66-6885CA0CFA02}" created="2026-02-25T16:40:57.753">
    <pc:sldMkLst xmlns:pc="http://schemas.microsoft.com/office/powerpoint/2013/main/command">
      <pc:docMk/>
      <pc:sldMk cId="2900467795" sldId="2891"/>
    </pc:sldMkLst>
    <p188:txBody>
      <a:bodyPr/>
      <a:lstStyle/>
      <a:p>
        <a:r>
          <a:rPr lang="en-US"/>
          <a:t>Add Notes</a:t>
        </a:r>
      </a:p>
    </p188:txBody>
  </p188:cm>
</p188:cmLst>
</file>

<file path=ppt/comments/modernComment_B4D_5332DA41.xml><?xml version="1.0" encoding="utf-8"?>
<p188:cmLst xmlns:a="http://schemas.openxmlformats.org/drawingml/2006/main" xmlns:r="http://schemas.openxmlformats.org/officeDocument/2006/relationships" xmlns:p188="http://schemas.microsoft.com/office/powerpoint/2018/8/main">
  <p188:cm id="{FEEE28C2-98D5-4C76-B522-1553015C62D9}" authorId="{4D89DDD7-7AC0-F96E-FD66-6885CA0CFA02}" created="2026-02-21T14:47:39.386">
    <ac:deMkLst xmlns:ac="http://schemas.microsoft.com/office/drawing/2013/main/command">
      <pc:docMk xmlns:pc="http://schemas.microsoft.com/office/powerpoint/2013/main/command"/>
      <pc:sldMk xmlns:pc="http://schemas.microsoft.com/office/powerpoint/2013/main/command" cId="1395841601" sldId="2893"/>
      <ac:picMk id="3" creationId="{7A3235F2-B0CE-7B7A-6275-BB2867F29A5E}"/>
    </ac:deMkLst>
    <p188:replyLst>
      <p188:reply id="{5E508CA7-9B41-4511-8215-FCD27D26290D}" authorId="{90CE3A54-1E4E-4F99-9604-F6D6D213E6C9}" created="2026-03-02T21:05:52.625">
        <p188:txBody>
          <a:bodyPr/>
          <a:lstStyle/>
          <a:p>
            <a:r>
              <a:rPr lang="en-US"/>
              <a:t>done</a:t>
            </a:r>
          </a:p>
        </p188:txBody>
      </p188:reply>
    </p188:replyLst>
    <p188:txBody>
      <a:bodyPr/>
      <a:lstStyle/>
      <a:p>
        <a:r>
          <a:rPr lang="en-US"/>
          <a:t>Delete 2025 SOC title</a:t>
        </a:r>
      </a:p>
    </p188:txBody>
  </p188:cm>
  <p188:cm id="{B3B3D753-1352-48BD-9748-40D9F04768F5}" authorId="{4D89DDD7-7AC0-F96E-FD66-6885CA0CFA02}" created="2026-02-21T14:51:27.679">
    <ac:deMkLst xmlns:ac="http://schemas.microsoft.com/office/drawing/2013/main/command">
      <pc:docMk xmlns:pc="http://schemas.microsoft.com/office/powerpoint/2013/main/command"/>
      <pc:sldMk xmlns:pc="http://schemas.microsoft.com/office/powerpoint/2013/main/command" cId="1395841601" sldId="2893"/>
      <ac:spMk id="9" creationId="{6063CCDD-716F-9B6E-3305-E2F8F99CC3DA}"/>
    </ac:deMkLst>
    <p188:txBody>
      <a:bodyPr/>
      <a:lstStyle/>
      <a:p>
        <a:r>
          <a:rPr lang="en-US"/>
          <a:t>Add ADA SOC 2026 title</a:t>
        </a:r>
      </a:p>
    </p188:txBody>
  </p188:cm>
  <p188:cm id="{815FD6A7-4037-4EB1-A0E7-1BE4C7C28D4F}" authorId="{4D89DDD7-7AC0-F96E-FD66-6885CA0CFA02}" created="2026-02-21T14:51:41.711">
    <ac:deMkLst xmlns:ac="http://schemas.microsoft.com/office/drawing/2013/main/command">
      <pc:docMk xmlns:pc="http://schemas.microsoft.com/office/powerpoint/2013/main/command"/>
      <pc:sldMk xmlns:pc="http://schemas.microsoft.com/office/powerpoint/2013/main/command" cId="1395841601" sldId="2893"/>
      <ac:picMk id="8" creationId="{77893305-0559-F4B6-70A1-814F0B7504CD}"/>
    </ac:deMkLst>
    <p188:txBody>
      <a:bodyPr/>
      <a:lstStyle/>
      <a:p>
        <a:r>
          <a:rPr lang="en-US"/>
          <a:t>Add Standard 14</a:t>
        </a:r>
      </a:p>
    </p188:txBody>
  </p188:cm>
</p188:cmLst>
</file>

<file path=ppt/comments/modernComment_B4E_9CE767D4.xml><?xml version="1.0" encoding="utf-8"?>
<p188:cmLst xmlns:a="http://schemas.openxmlformats.org/drawingml/2006/main" xmlns:r="http://schemas.openxmlformats.org/officeDocument/2006/relationships" xmlns:p188="http://schemas.microsoft.com/office/powerpoint/2018/8/main">
  <p188:cm id="{29DD995C-F906-4356-80EE-7B1E1B23340B}" authorId="{4D89DDD7-7AC0-F96E-FD66-6885CA0CFA02}" created="2026-02-22T00:09:55.299">
    <pc:sldMkLst xmlns:pc="http://schemas.microsoft.com/office/powerpoint/2013/main/command">
      <pc:docMk/>
      <pc:sldMk cId="2632411092" sldId="2894"/>
    </pc:sldMkLst>
    <p188:txBody>
      <a:bodyPr/>
      <a:lstStyle/>
      <a:p>
        <a:r>
          <a:rPr lang="en-US"/>
          <a:t>Add age and</a:t>
        </a:r>
      </a:p>
    </p188:txBody>
  </p188:cm>
  <p188:cm id="{EBD97FE3-8043-48F3-B4DD-50FAFF6E967A}" authorId="{4D89DDD7-7AC0-F96E-FD66-6885CA0CFA02}" created="2026-02-22T00:10:38.259">
    <pc:sldMkLst xmlns:pc="http://schemas.microsoft.com/office/powerpoint/2013/main/command">
      <pc:docMk/>
      <pc:sldMk cId="2632411092" sldId="2894"/>
    </pc:sldMkLst>
    <p188:txBody>
      <a:bodyPr/>
      <a:lstStyle/>
      <a:p>
        <a:r>
          <a:rPr lang="en-US"/>
          <a:t>Notes Add information re balanced meal plan and cultural foods and preferences</a:t>
        </a:r>
      </a:p>
    </p188:txBody>
  </p188:cm>
  <p188:cm id="{F3DFB0F5-C1F7-4D4F-A324-510EEE807ABA}" authorId="{4D89DDD7-7AC0-F96E-FD66-6885CA0CFA02}" created="2026-02-25T16:45:22.654">
    <ac:deMkLst xmlns:ac="http://schemas.microsoft.com/office/drawing/2013/main/command">
      <pc:docMk xmlns:pc="http://schemas.microsoft.com/office/powerpoint/2013/main/command"/>
      <pc:sldMk xmlns:pc="http://schemas.microsoft.com/office/powerpoint/2013/main/command" cId="2632411092" sldId="2894"/>
      <ac:spMk id="3" creationId="{ED0416C7-EEF5-47E4-9216-341439BF44F5}"/>
    </ac:deMkLst>
    <p188:txBody>
      <a:bodyPr/>
      <a:lstStyle/>
      <a:p>
        <a:r>
          <a:rPr lang="en-US"/>
          <a:t>Edit as and Add is</a:t>
        </a:r>
      </a:p>
    </p188:txBody>
  </p188:cm>
</p188:cmLst>
</file>

<file path=ppt/comments/modernComment_CE5_4419AC1C.xml><?xml version="1.0" encoding="utf-8"?>
<p188:cmLst xmlns:a="http://schemas.openxmlformats.org/drawingml/2006/main" xmlns:r="http://schemas.openxmlformats.org/officeDocument/2006/relationships" xmlns:p188="http://schemas.microsoft.com/office/powerpoint/2018/8/main">
  <p188:cm id="{2C534CBB-7CED-49F4-BDDD-E5EB7EC0E0C7}" authorId="{4D89DDD7-7AC0-F96E-FD66-6885CA0CFA02}" created="2026-02-21T18:51:13.344">
    <ac:deMkLst xmlns:ac="http://schemas.microsoft.com/office/drawing/2013/main/command">
      <pc:docMk xmlns:pc="http://schemas.microsoft.com/office/powerpoint/2013/main/command"/>
      <pc:sldMk xmlns:pc="http://schemas.microsoft.com/office/powerpoint/2013/main/command" cId="1142533148" sldId="3301"/>
      <ac:picMk id="4" creationId="{6DC8B558-229B-4214-B088-D46400E53C64}"/>
    </ac:deMkLst>
    <p188:txBody>
      <a:bodyPr/>
      <a:lstStyle/>
      <a:p>
        <a:r>
          <a:rPr lang="en-US"/>
          <a:t>Add and Edit  I added N/V, abdominal pain and edited the list from most common to least common symptoms</a:t>
        </a:r>
      </a:p>
    </p188:txBody>
  </p188:cm>
  <p188:cm id="{05D5D748-0EE3-4D89-B048-9F8DC158AD85}" authorId="{4D89DDD7-7AC0-F96E-FD66-6885CA0CFA02}" created="2026-02-21T19:09:52.724">
    <pc:sldMkLst xmlns:pc="http://schemas.microsoft.com/office/powerpoint/2013/main/command">
      <pc:docMk/>
      <pc:sldMk cId="1142533148" sldId="3301"/>
    </pc:sldMkLst>
    <p188:replyLst>
      <p188:reply id="{37F77996-8CA9-40BC-B698-9338D2C4BD16}" authorId="{4D89DDD7-7AC0-F96E-FD66-6885CA0CFA02}" created="2026-02-21T19:11:58.990">
        <p188:txBody>
          <a:bodyPr/>
          <a:lstStyle/>
          <a:p>
            <a:r>
              <a:rPr lang="en-US"/>
              <a:t>Beverly - DKA is discussed further in which  presentation?  Can you provide the info, and I can reference it here.  Thanks.</a:t>
            </a:r>
          </a:p>
        </p188:txBody>
      </p188:reply>
      <p188:reply id="{98B92A1E-DC5D-401A-825E-DFF6963F2673}" authorId="{90CE3A54-1E4E-4F99-9604-F6D6D213E6C9}" created="2026-03-02T21:08:13.404">
        <p188:txBody>
          <a:bodyPr/>
          <a:lstStyle/>
          <a:p>
            <a:r>
              <a:rPr lang="en-US"/>
              <a:t>Level 2 - Hyperglycemic Crises</a:t>
            </a:r>
          </a:p>
        </p188:txBody>
      </p188:reply>
    </p188:replyLst>
    <p188:txBody>
      <a:bodyPr/>
      <a:lstStyle/>
      <a:p>
        <a:r>
          <a:rPr lang="en-US"/>
          <a:t>Add Notes.  </a:t>
        </a:r>
      </a:p>
    </p188:txBody>
  </p188:cm>
  <p188:cm id="{6841E825-5D71-412B-86F6-435434C93A6C}" authorId="{4D89DDD7-7AC0-F96E-FD66-6885CA0CFA02}" created="2026-02-25T22:04:36.025">
    <pc:sldMkLst xmlns:pc="http://schemas.microsoft.com/office/powerpoint/2013/main/command">
      <pc:docMk/>
      <pc:sldMk cId="1142533148" sldId="3301"/>
    </pc:sldMkLst>
    <p188:txBody>
      <a:bodyPr/>
      <a:lstStyle/>
      <a:p>
        <a:r>
          <a:rPr lang="en-US"/>
          <a:t>Edit - Beverly, I switched the photo of young girl drinking from hose (sx of T1) and moved the ‘Ask’ photo to T2 slide re clinical presentation ~slide 63</a:t>
        </a:r>
      </a:p>
    </p188:txBody>
  </p188:cm>
</p188:cmLst>
</file>

<file path=ppt/comments/modernComment_D1A_D9B2FF33.xml><?xml version="1.0" encoding="utf-8"?>
<p188:cmLst xmlns:a="http://schemas.openxmlformats.org/drawingml/2006/main" xmlns:r="http://schemas.openxmlformats.org/officeDocument/2006/relationships" xmlns:p188="http://schemas.microsoft.com/office/powerpoint/2018/8/main">
  <p188:cm id="{D6E439AB-73B6-4BB7-92D1-E461301D6F02}" authorId="{4D89DDD7-7AC0-F96E-FD66-6885CA0CFA02}" created="2026-02-25T16:15:00.242">
    <pc:sldMkLst xmlns:pc="http://schemas.microsoft.com/office/powerpoint/2013/main/command">
      <pc:docMk/>
      <pc:sldMk cId="3652386611" sldId="3354"/>
    </pc:sldMkLst>
    <p188:replyLst>
      <p188:reply id="{CCC86BBA-6EB7-46FE-85B4-937040A9E8DC}" authorId="{90CE3A54-1E4E-4F99-9604-F6D6D213E6C9}" created="2026-03-02T21:05:24.325">
        <p188:txBody>
          <a:bodyPr/>
          <a:lstStyle/>
          <a:p>
            <a:r>
              <a:rPr lang="en-US"/>
              <a:t>done</a:t>
            </a:r>
          </a:p>
        </p188:txBody>
      </p188:reply>
    </p188:replyLst>
    <p188:txBody>
      <a:bodyPr/>
      <a:lstStyle/>
      <a:p>
        <a:r>
          <a:rPr lang="en-US"/>
          <a:t>Edit 2025 slide to be deleted</a:t>
        </a:r>
      </a:p>
    </p188:txBody>
  </p188:cm>
</p188:cmLst>
</file>

<file path=ppt/comments/modernComment_E02_AC5E810D.xml><?xml version="1.0" encoding="utf-8"?>
<p188:cmLst xmlns:a="http://schemas.openxmlformats.org/drawingml/2006/main" xmlns:r="http://schemas.openxmlformats.org/officeDocument/2006/relationships" xmlns:p188="http://schemas.microsoft.com/office/powerpoint/2018/8/main">
  <p188:cm id="{1AED7920-FA87-4B75-970B-0893D9D015DC}" authorId="{4D89DDD7-7AC0-F96E-FD66-6885CA0CFA02}" created="2026-02-27T02:58:13.735">
    <pc:sldMkLst xmlns:pc="http://schemas.microsoft.com/office/powerpoint/2013/main/command">
      <pc:docMk/>
      <pc:sldMk cId="2891874573" sldId="3586"/>
    </pc:sldMkLst>
    <p188:replyLst>
      <p188:reply id="{D48C8A36-743B-409C-9900-C8C5A0F8CE03}" authorId="{90CE3A54-1E4E-4F99-9604-F6D6D213E6C9}" created="2026-03-02T21:00:30.461">
        <p188:txBody>
          <a:bodyPr/>
          <a:lstStyle/>
          <a:p>
            <a:r>
              <a:rPr lang="en-US"/>
              <a:t>I uptated this card</a:t>
            </a:r>
          </a:p>
        </p188:txBody>
      </p188:reply>
      <p188:reply id="{1B8C095B-2F15-42E6-A72D-BA2FF94BE6C0}" authorId="{90CE3A54-1E4E-4F99-9604-F6D6D213E6C9}" created="2026-03-02T21:16:48.542">
        <p188:txBody>
          <a:bodyPr/>
          <a:lstStyle/>
          <a:p>
            <a:r>
              <a:rPr lang="en-US"/>
              <a:t>Updated with newer card version</a:t>
            </a:r>
          </a:p>
        </p188:txBody>
      </p188:reply>
    </p188:replyLst>
    <p188:txBody>
      <a:bodyPr/>
      <a:lstStyle/>
      <a:p>
        <a:r>
          <a:rPr lang="en-US"/>
          <a:t>Add notes re Ozempic and Rybelsus are not approved for pediatric patients</a:t>
        </a:r>
      </a:p>
    </p188:txBody>
  </p188:cm>
</p188:cmLst>
</file>

<file path=ppt/comments/modernComment_E81_94504EA6.xml><?xml version="1.0" encoding="utf-8"?>
<p188:cmLst xmlns:a="http://schemas.openxmlformats.org/drawingml/2006/main" xmlns:r="http://schemas.openxmlformats.org/officeDocument/2006/relationships" xmlns:p188="http://schemas.microsoft.com/office/powerpoint/2018/8/main">
  <p188:cm id="{F033AD55-50DE-46A8-A47D-D3B0D70F943E}" authorId="{4D89DDD7-7AC0-F96E-FD66-6885CA0CFA02}" created="2026-02-21T18:24:18.388">
    <ac:deMkLst xmlns:ac="http://schemas.microsoft.com/office/drawing/2013/main/command">
      <pc:docMk xmlns:pc="http://schemas.microsoft.com/office/powerpoint/2013/main/command"/>
      <pc:sldMk xmlns:pc="http://schemas.microsoft.com/office/powerpoint/2013/main/command" cId="2488290982" sldId="3713"/>
      <ac:spMk id="11" creationId="{0E2EA63C-098E-8547-90E8-E6951795B748}"/>
    </ac:deMkLst>
    <p188:txBody>
      <a:bodyPr/>
      <a:lstStyle/>
      <a:p>
        <a:r>
          <a:rPr lang="en-US"/>
          <a:t>Edit wording of dx age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754758" y="9038184"/>
            <a:ext cx="874642" cy="284858"/>
          </a:xfrm>
          <a:prstGeom prst="rect">
            <a:avLst/>
          </a:prstGeom>
          <a:noFill/>
          <a:ln w="12700">
            <a:noFill/>
            <a:miter lim="800000"/>
            <a:headEnd/>
            <a:tailEnd/>
          </a:ln>
          <a:effectLst/>
        </p:spPr>
        <p:txBody>
          <a:bodyPr wrap="square" lIns="95306" tIns="46817" rIns="95306" bIns="46817">
            <a:spAutoFit/>
          </a:bodyPr>
          <a:lstStyle/>
          <a:p>
            <a:pPr>
              <a:defRPr/>
            </a:pPr>
            <a:r>
              <a:rPr lang="en-US" sz="1200" b="1" dirty="0"/>
              <a:t>Page </a:t>
            </a:r>
            <a:fld id="{B66B78B2-30B6-478B-B638-63EED3E235F9}" type="slidenum">
              <a:rPr lang="en-US" sz="1200" b="1"/>
              <a:pPr>
                <a:defRPr/>
              </a:pPr>
              <a:t>‹#›</a:t>
            </a:fld>
            <a:endParaRPr lang="en-US" sz="1200" b="1" dirty="0"/>
          </a:p>
        </p:txBody>
      </p:sp>
      <p:sp>
        <p:nvSpPr>
          <p:cNvPr id="3076" name="Text Box 4"/>
          <p:cNvSpPr txBox="1">
            <a:spLocks noChangeArrowheads="1"/>
          </p:cNvSpPr>
          <p:nvPr/>
        </p:nvSpPr>
        <p:spPr bwMode="auto">
          <a:xfrm>
            <a:off x="685800" y="9033942"/>
            <a:ext cx="5230280" cy="281914"/>
          </a:xfrm>
          <a:prstGeom prst="rect">
            <a:avLst/>
          </a:prstGeom>
          <a:noFill/>
          <a:ln w="12700">
            <a:noFill/>
            <a:miter lim="800000"/>
            <a:headEnd/>
            <a:tailEnd/>
          </a:ln>
          <a:effectLst/>
        </p:spPr>
        <p:txBody>
          <a:bodyPr wrap="square" lIns="96309" tIns="48154" rIns="96309" bIns="48154">
            <a:spAutoFit/>
          </a:bodyPr>
          <a:lstStyle/>
          <a:p>
            <a:pPr>
              <a:spcBef>
                <a:spcPct val="50000"/>
              </a:spcBef>
              <a:defRPr/>
            </a:pPr>
            <a:r>
              <a:rPr lang="en-US" sz="1200" i="1" dirty="0"/>
              <a:t>Diabetes Education Services 1998-2026</a:t>
            </a:r>
            <a:r>
              <a:rPr lang="en-US" sz="1200" i="1" baseline="30000" dirty="0"/>
              <a:t>©            </a:t>
            </a:r>
            <a:r>
              <a:rPr lang="en-US" sz="1200" b="1" dirty="0"/>
              <a:t>www.DiabetesEd.net</a:t>
            </a:r>
          </a:p>
        </p:txBody>
      </p:sp>
    </p:spTree>
    <p:extLst>
      <p:ext uri="{BB962C8B-B14F-4D97-AF65-F5344CB8AC3E}">
        <p14:creationId xmlns:p14="http://schemas.microsoft.com/office/powerpoint/2010/main" val="202227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hdr" sz="quarter"/>
          </p:nvPr>
        </p:nvSpPr>
        <p:spPr bwMode="auto">
          <a:xfrm>
            <a:off x="1" y="1"/>
            <a:ext cx="3170238" cy="477838"/>
          </a:xfrm>
          <a:prstGeom prst="rect">
            <a:avLst/>
          </a:prstGeom>
          <a:noFill/>
          <a:ln w="12700">
            <a:noFill/>
            <a:miter lim="800000"/>
            <a:headEnd/>
            <a:tailEnd/>
          </a:ln>
          <a:effectLst/>
        </p:spPr>
        <p:txBody>
          <a:bodyPr vert="horz" wrap="square" lIns="96309" tIns="48154" rIns="96309" bIns="48154"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721923" name="Rectangle 3"/>
          <p:cNvSpPr>
            <a:spLocks noGrp="1" noChangeArrowheads="1"/>
          </p:cNvSpPr>
          <p:nvPr>
            <p:ph type="dt" idx="1"/>
          </p:nvPr>
        </p:nvSpPr>
        <p:spPr bwMode="auto">
          <a:xfrm>
            <a:off x="4144964" y="1"/>
            <a:ext cx="3170237" cy="477838"/>
          </a:xfrm>
          <a:prstGeom prst="rect">
            <a:avLst/>
          </a:prstGeom>
          <a:noFill/>
          <a:ln w="12700">
            <a:noFill/>
            <a:miter lim="800000"/>
            <a:headEnd/>
            <a:tailEnd/>
          </a:ln>
          <a:effectLst/>
        </p:spPr>
        <p:txBody>
          <a:bodyPr vert="horz" wrap="square" lIns="96309" tIns="48154" rIns="96309" bIns="48154"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271588" y="715963"/>
            <a:ext cx="4772025" cy="35782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5" name="Rectangle 5"/>
          <p:cNvSpPr>
            <a:spLocks noGrp="1" noChangeArrowheads="1"/>
          </p:cNvSpPr>
          <p:nvPr>
            <p:ph type="body" sz="quarter" idx="3"/>
          </p:nvPr>
        </p:nvSpPr>
        <p:spPr bwMode="auto">
          <a:xfrm>
            <a:off x="974726" y="4532313"/>
            <a:ext cx="5365750" cy="4375150"/>
          </a:xfrm>
          <a:prstGeom prst="rect">
            <a:avLst/>
          </a:prstGeom>
          <a:noFill/>
          <a:ln w="12700">
            <a:noFill/>
            <a:miter lim="800000"/>
            <a:headEnd/>
            <a:tailEnd/>
          </a:ln>
          <a:effectLst/>
        </p:spPr>
        <p:txBody>
          <a:bodyPr vert="horz" wrap="square" lIns="96309" tIns="48154" rIns="96309" bIns="4815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21926" name="Rectangle 6"/>
          <p:cNvSpPr>
            <a:spLocks noGrp="1" noChangeArrowheads="1"/>
          </p:cNvSpPr>
          <p:nvPr>
            <p:ph type="ftr" sz="quarter" idx="4"/>
          </p:nvPr>
        </p:nvSpPr>
        <p:spPr bwMode="auto">
          <a:xfrm>
            <a:off x="1" y="9145588"/>
            <a:ext cx="3170238" cy="477837"/>
          </a:xfrm>
          <a:prstGeom prst="rect">
            <a:avLst/>
          </a:prstGeom>
          <a:noFill/>
          <a:ln w="12700">
            <a:noFill/>
            <a:miter lim="800000"/>
            <a:headEnd/>
            <a:tailEnd/>
          </a:ln>
          <a:effectLst/>
        </p:spPr>
        <p:txBody>
          <a:bodyPr vert="horz" wrap="square" lIns="96309" tIns="48154" rIns="96309" bIns="48154" numCol="1" anchor="b" anchorCtr="0" compatLnSpc="1">
            <a:prstTxWarp prst="textNoShape">
              <a:avLst/>
            </a:prstTxWarp>
          </a:bodyPr>
          <a:lstStyle>
            <a:lvl1pPr>
              <a:defRPr sz="1300">
                <a:latin typeface="Times New Roman" pitchFamily="18" charset="0"/>
              </a:defRPr>
            </a:lvl1pPr>
          </a:lstStyle>
          <a:p>
            <a:pPr>
              <a:defRPr/>
            </a:pPr>
            <a:r>
              <a:rPr lang="en-US"/>
              <a:t>Diabetes Educational Services© (530) 893 - 8635 </a:t>
            </a:r>
          </a:p>
        </p:txBody>
      </p:sp>
      <p:sp>
        <p:nvSpPr>
          <p:cNvPr id="721927" name="Rectangle 7"/>
          <p:cNvSpPr>
            <a:spLocks noGrp="1" noChangeArrowheads="1"/>
          </p:cNvSpPr>
          <p:nvPr>
            <p:ph type="sldNum" sz="quarter" idx="5"/>
          </p:nvPr>
        </p:nvSpPr>
        <p:spPr bwMode="auto">
          <a:xfrm>
            <a:off x="4144964" y="9145588"/>
            <a:ext cx="3170237" cy="477837"/>
          </a:xfrm>
          <a:prstGeom prst="rect">
            <a:avLst/>
          </a:prstGeom>
          <a:noFill/>
          <a:ln w="12700">
            <a:noFill/>
            <a:miter lim="800000"/>
            <a:headEnd/>
            <a:tailEnd/>
          </a:ln>
          <a:effectLst/>
        </p:spPr>
        <p:txBody>
          <a:bodyPr vert="horz" wrap="square" lIns="96309" tIns="48154" rIns="96309" bIns="48154" numCol="1" anchor="b" anchorCtr="0" compatLnSpc="1">
            <a:prstTxWarp prst="textNoShape">
              <a:avLst/>
            </a:prstTxWarp>
          </a:bodyPr>
          <a:lstStyle>
            <a:lvl1pPr algn="r">
              <a:defRPr sz="1300">
                <a:latin typeface="Times New Roman" pitchFamily="18" charset="0"/>
              </a:defRPr>
            </a:lvl1pPr>
          </a:lstStyle>
          <a:p>
            <a:pPr>
              <a:defRPr/>
            </a:pPr>
            <a:fld id="{C233B0E3-6876-4E53-9EE0-6ED1EFDF6740}" type="slidenum">
              <a:rPr lang="en-US"/>
              <a:pPr>
                <a:defRPr/>
              </a:pPr>
              <a:t>‹#›</a:t>
            </a:fld>
            <a:endParaRPr lang="en-US"/>
          </a:p>
        </p:txBody>
      </p:sp>
    </p:spTree>
    <p:extLst>
      <p:ext uri="{BB962C8B-B14F-4D97-AF65-F5344CB8AC3E}">
        <p14:creationId xmlns:p14="http://schemas.microsoft.com/office/powerpoint/2010/main" val="2300968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r>
              <a:rPr lang="en-US" dirty="0"/>
              <a:t> </a:t>
            </a:r>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a:t>
            </a:fld>
            <a:endParaRPr lang="en-US"/>
          </a:p>
        </p:txBody>
      </p:sp>
    </p:spTree>
    <p:extLst>
      <p:ext uri="{BB962C8B-B14F-4D97-AF65-F5344CB8AC3E}">
        <p14:creationId xmlns:p14="http://schemas.microsoft.com/office/powerpoint/2010/main" val="2883958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get to the insulin piece, please mention we will get into great detail about insulin in the pharmacotherapy module</a:t>
            </a:r>
          </a:p>
        </p:txBody>
      </p:sp>
      <p:sp>
        <p:nvSpPr>
          <p:cNvPr id="4" name="Slide Number Placeholder 3"/>
          <p:cNvSpPr>
            <a:spLocks noGrp="1"/>
          </p:cNvSpPr>
          <p:nvPr>
            <p:ph type="sldNum" sz="quarter" idx="5"/>
          </p:nvPr>
        </p:nvSpPr>
        <p:spPr/>
        <p:txBody>
          <a:bodyPr/>
          <a:lstStyle/>
          <a:p>
            <a:fld id="{E7E172E5-96F5-CE44-BBC6-663907FCDA17}" type="slidenum">
              <a:rPr lang="en-US" smtClean="0"/>
              <a:t>14</a:t>
            </a:fld>
            <a:endParaRPr lang="en-US"/>
          </a:p>
        </p:txBody>
      </p:sp>
    </p:spTree>
    <p:extLst>
      <p:ext uri="{BB962C8B-B14F-4D97-AF65-F5344CB8AC3E}">
        <p14:creationId xmlns:p14="http://schemas.microsoft.com/office/powerpoint/2010/main" val="338048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growth and development.  If a child starts ‘bedwetting’ it will have an impact on both the child and parents, who may or may not have knowledge of diabetes and symptoms.</a:t>
            </a:r>
          </a:p>
          <a:p>
            <a:endParaRPr lang="en-US" dirty="0"/>
          </a:p>
          <a:p>
            <a:r>
              <a:rPr lang="en-US" dirty="0"/>
              <a:t>Cardinal symptoms of new type 1 diabetes diagnosis include:  polyuria, polydipsia and polyphagia</a:t>
            </a:r>
          </a:p>
          <a:p>
            <a:endParaRPr lang="en-US" dirty="0"/>
          </a:p>
          <a:p>
            <a:r>
              <a:rPr lang="en-US" dirty="0"/>
              <a:t>DKA may be a life-threatening condition and requires immediate intervention</a:t>
            </a:r>
          </a:p>
          <a:p>
            <a:r>
              <a:rPr lang="en-US" dirty="0"/>
              <a:t>Kussmaul breathing = Deep, rapid Breaths (hyperventilation), sign of metabolic acidosis, with the body attempting to rid excess carbon dioxide and restore the acid base balance</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16</a:t>
            </a:fld>
            <a:endParaRPr lang="en-US"/>
          </a:p>
        </p:txBody>
      </p:sp>
    </p:spTree>
    <p:extLst>
      <p:ext uri="{BB962C8B-B14F-4D97-AF65-F5344CB8AC3E}">
        <p14:creationId xmlns:p14="http://schemas.microsoft.com/office/powerpoint/2010/main" val="3921371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IFG = Impaired fasting glucose</a:t>
            </a:r>
          </a:p>
          <a:p>
            <a:r>
              <a:rPr lang="en-US" dirty="0"/>
              <a:t>IGT = Impaired glucose tolerance</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18</a:t>
            </a:fld>
            <a:endParaRPr lang="en-US"/>
          </a:p>
        </p:txBody>
      </p:sp>
    </p:spTree>
    <p:extLst>
      <p:ext uri="{BB962C8B-B14F-4D97-AF65-F5344CB8AC3E}">
        <p14:creationId xmlns:p14="http://schemas.microsoft.com/office/powerpoint/2010/main" val="2344359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Lab Values for diagnosis of prediabetes</a:t>
            </a:r>
          </a:p>
          <a:p>
            <a:r>
              <a:rPr lang="en-US" dirty="0"/>
              <a:t>75-OGTT is the 75 gram oral glucose tolerance test, which includes measurement of fasting glucose and 2 hours after ingestion of the glucose.  It is commonly used to dx pre-diabetes (and is also used during pregnancy to test for GDM)</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19</a:t>
            </a:fld>
            <a:endParaRPr lang="en-US"/>
          </a:p>
        </p:txBody>
      </p:sp>
    </p:spTree>
    <p:extLst>
      <p:ext uri="{BB962C8B-B14F-4D97-AF65-F5344CB8AC3E}">
        <p14:creationId xmlns:p14="http://schemas.microsoft.com/office/powerpoint/2010/main" val="2103774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high glycemic index foods include white breads, cereals, baked goods/pastries and snack foods</a:t>
            </a:r>
          </a:p>
          <a:p>
            <a:endParaRPr lang="en-US" dirty="0"/>
          </a:p>
          <a:p>
            <a:r>
              <a:rPr lang="en-US" dirty="0"/>
              <a:t>TEDDY study = (The Environmental Determinants of Diabetes in the Young)</a:t>
            </a:r>
          </a:p>
          <a:p>
            <a:r>
              <a:rPr lang="en-US" dirty="0"/>
              <a:t>Study based out of 3 sites in Europe:  Finland, Germany, and Sweden and 3 sites in U.S.:  Colorado, Georgia, Washington.</a:t>
            </a:r>
          </a:p>
          <a:p>
            <a:r>
              <a:rPr lang="en-US" dirty="0"/>
              <a:t>Evaluated environmental factors which triggered the onset of type 1 diabetes in children who were genetically predisposed.</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20</a:t>
            </a:fld>
            <a:endParaRPr lang="en-US"/>
          </a:p>
        </p:txBody>
      </p:sp>
    </p:spTree>
    <p:extLst>
      <p:ext uri="{BB962C8B-B14F-4D97-AF65-F5344CB8AC3E}">
        <p14:creationId xmlns:p14="http://schemas.microsoft.com/office/powerpoint/2010/main" val="3178690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21</a:t>
            </a:fld>
            <a:endParaRPr lang="en-US"/>
          </a:p>
        </p:txBody>
      </p:sp>
    </p:spTree>
    <p:extLst>
      <p:ext uri="{BB962C8B-B14F-4D97-AF65-F5344CB8AC3E}">
        <p14:creationId xmlns:p14="http://schemas.microsoft.com/office/powerpoint/2010/main" val="24176722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83636"/>
                </a:solidFill>
                <a:effectLst/>
                <a:ea typeface="Calibri" panose="020F0502020204030204" pitchFamily="34" charset="0"/>
                <a:cs typeface="Calibri" panose="020F0502020204030204" pitchFamily="34" charset="0"/>
              </a:rPr>
              <a:t>Teplizumab CD3-monoclonal antibody = </a:t>
            </a:r>
            <a:r>
              <a:rPr lang="en-US" b="0" i="0" dirty="0" err="1">
                <a:solidFill>
                  <a:srgbClr val="383636"/>
                </a:solidFill>
                <a:effectLst/>
                <a:ea typeface="Calibri" panose="020F0502020204030204" pitchFamily="34" charset="0"/>
                <a:cs typeface="Calibri" panose="020F0502020204030204" pitchFamily="34" charset="0"/>
              </a:rPr>
              <a:t>Tzield</a:t>
            </a:r>
            <a:r>
              <a:rPr lang="en-US" b="0" i="0" dirty="0">
                <a:solidFill>
                  <a:srgbClr val="383636"/>
                </a:solidFill>
                <a:effectLst/>
                <a:ea typeface="Calibri" panose="020F0502020204030204" pitchFamily="34" charset="0"/>
                <a:cs typeface="Calibri" panose="020F0502020204030204" pitchFamily="34" charset="0"/>
              </a:rPr>
              <a:t> manufactured by Sanofi</a:t>
            </a:r>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22</a:t>
            </a:fld>
            <a:endParaRPr lang="en-US"/>
          </a:p>
        </p:txBody>
      </p:sp>
    </p:spTree>
    <p:extLst>
      <p:ext uri="{BB962C8B-B14F-4D97-AF65-F5344CB8AC3E}">
        <p14:creationId xmlns:p14="http://schemas.microsoft.com/office/powerpoint/2010/main" val="4044146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participate in </a:t>
            </a:r>
            <a:r>
              <a:rPr lang="en-US" dirty="0" err="1"/>
              <a:t>TrialNet</a:t>
            </a:r>
            <a:r>
              <a:rPr lang="en-US" dirty="0"/>
              <a:t>:  Go to website to determine eligibility.  3 options presented:  in-home test kit, test kit to take to local lab or visit a </a:t>
            </a:r>
            <a:r>
              <a:rPr lang="en-US" dirty="0" err="1"/>
              <a:t>TrialNet</a:t>
            </a:r>
            <a:r>
              <a:rPr lang="en-US" dirty="0"/>
              <a:t> center.</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23</a:t>
            </a:fld>
            <a:endParaRPr lang="en-US"/>
          </a:p>
        </p:txBody>
      </p:sp>
    </p:spTree>
    <p:extLst>
      <p:ext uri="{BB962C8B-B14F-4D97-AF65-F5344CB8AC3E}">
        <p14:creationId xmlns:p14="http://schemas.microsoft.com/office/powerpoint/2010/main" val="21178963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Insulin</a:t>
            </a:r>
          </a:p>
          <a:p>
            <a:r>
              <a:rPr lang="en-US" dirty="0"/>
              <a:t>Based upon the positive ketones, and glucose &gt;500, insulin is the first line of treatment.</a:t>
            </a:r>
          </a:p>
          <a:p>
            <a:r>
              <a:rPr lang="en-US" dirty="0"/>
              <a:t>Factors that predispose her to T2DM include Mexican heritage, with Hispanic Americans are 17% more likely to develop T2DM and parent with T2DM.</a:t>
            </a:r>
          </a:p>
          <a:p>
            <a:r>
              <a:rPr lang="en-US" dirty="0"/>
              <a:t>ATB will confirm dx and long-term treatment.</a:t>
            </a:r>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24</a:t>
            </a:fld>
            <a:endParaRPr lang="en-US"/>
          </a:p>
        </p:txBody>
      </p:sp>
    </p:spTree>
    <p:extLst>
      <p:ext uri="{BB962C8B-B14F-4D97-AF65-F5344CB8AC3E}">
        <p14:creationId xmlns:p14="http://schemas.microsoft.com/office/powerpoint/2010/main" val="13227729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GLP1 is not insulin and is not used to treat positive ketones or elevated glucoses.</a:t>
            </a:r>
          </a:p>
          <a:p>
            <a:r>
              <a:rPr lang="en-US" dirty="0"/>
              <a:t>Note:  FDA approval of medications and age of patient must be reviewed.  Example:  Victoza and Trulicity are approved for ages 10 years and older.</a:t>
            </a:r>
          </a:p>
          <a:p>
            <a:r>
              <a:rPr lang="en-US" dirty="0"/>
              <a:t>Other FDA approved GLP1 medications are not approved for 10 years of age.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25</a:t>
            </a:fld>
            <a:endParaRPr lang="en-US"/>
          </a:p>
        </p:txBody>
      </p:sp>
    </p:spTree>
    <p:extLst>
      <p:ext uri="{BB962C8B-B14F-4D97-AF65-F5344CB8AC3E}">
        <p14:creationId xmlns:p14="http://schemas.microsoft.com/office/powerpoint/2010/main" val="3719813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2908" rtl="0" eaLnBrk="0" fontAlgn="base" latinLnBrk="0" hangingPunct="0">
              <a:lnSpc>
                <a:spcPct val="100000"/>
              </a:lnSpc>
              <a:spcBef>
                <a:spcPct val="0"/>
              </a:spcBef>
              <a:spcAft>
                <a:spcPct val="0"/>
              </a:spcAft>
              <a:buClrTx/>
              <a:buSzTx/>
              <a:buFontTx/>
              <a:buNone/>
              <a:tabLst/>
              <a:defRPr/>
            </a:pPr>
            <a:fld id="{5B5E225C-EA32-49AA-BCE1-CBED354D9589}"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2908" rtl="0" eaLnBrk="0" fontAlgn="base" latinLnBrk="0" hangingPunct="0">
                <a:lnSpc>
                  <a:spcPct val="100000"/>
                </a:lnSpc>
                <a:spcBef>
                  <a:spcPct val="0"/>
                </a:spcBef>
                <a:spcAft>
                  <a:spcPct val="0"/>
                </a:spcAft>
                <a:buClrTx/>
                <a:buSzTx/>
                <a:buFontTx/>
                <a:buNone/>
                <a:tabLst/>
                <a:defRPr/>
              </a:pPr>
              <a:t>3</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41938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positive GAD and IA2 antibodies = dx of type 1 diabetes</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27</a:t>
            </a:fld>
            <a:endParaRPr lang="en-US"/>
          </a:p>
        </p:txBody>
      </p:sp>
    </p:spTree>
    <p:extLst>
      <p:ext uri="{BB962C8B-B14F-4D97-AF65-F5344CB8AC3E}">
        <p14:creationId xmlns:p14="http://schemas.microsoft.com/office/powerpoint/2010/main" val="32420132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Acanthosis nigricans (dark, velvety patches of skin seen at the neck, arm pits and groin) is a sign of insulin resistance.</a:t>
            </a:r>
          </a:p>
          <a:p>
            <a:r>
              <a:rPr lang="en-US" dirty="0"/>
              <a:t>It is more common in T2DM, however it may be seen in individuals with T1DM who are overweight and insulin resistant.</a:t>
            </a:r>
          </a:p>
          <a:p>
            <a:r>
              <a:rPr lang="en-US" dirty="0"/>
              <a:t>Insulin resistance = elevated insulin levels = skin cell proliferation = thickened, dark skin = acanthosis nigricans</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28</a:t>
            </a:fld>
            <a:endParaRPr lang="en-US"/>
          </a:p>
        </p:txBody>
      </p:sp>
    </p:spTree>
    <p:extLst>
      <p:ext uri="{BB962C8B-B14F-4D97-AF65-F5344CB8AC3E}">
        <p14:creationId xmlns:p14="http://schemas.microsoft.com/office/powerpoint/2010/main" val="29458135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a:ln/>
        </p:spPr>
      </p:sp>
      <p:sp>
        <p:nvSpPr>
          <p:cNvPr id="304131" name="Notes Placeholder 2"/>
          <p:cNvSpPr>
            <a:spLocks noGrp="1"/>
          </p:cNvSpPr>
          <p:nvPr>
            <p:ph type="body" idx="1"/>
          </p:nvPr>
        </p:nvSpPr>
        <p:spPr>
          <a:ln/>
        </p:spPr>
        <p:txBody>
          <a:bodyPr/>
          <a:lstStyle/>
          <a:p>
            <a:r>
              <a:rPr lang="en-US" altLang="en-US" sz="1600" baseline="30000" dirty="0"/>
              <a:t>These goals apply to all pediatric age groups.</a:t>
            </a:r>
          </a:p>
          <a:p>
            <a:endParaRPr lang="en-US" altLang="en-US" sz="1600" baseline="30000" dirty="0"/>
          </a:p>
          <a:p>
            <a:r>
              <a:rPr lang="en-US" altLang="en-US" sz="1600" baseline="30000" dirty="0"/>
              <a:t>CGMs provide information regarding glucoses TIR of 70 - 180, as well as glucoses &lt;70 and &gt;250.</a:t>
            </a:r>
          </a:p>
          <a:p>
            <a:r>
              <a:rPr lang="en-US" altLang="en-US" sz="1600" baseline="30000" dirty="0"/>
              <a:t>This provides a more accurate representation of glycemic management.</a:t>
            </a:r>
          </a:p>
          <a:p>
            <a:r>
              <a:rPr lang="en-US" altLang="en-US" sz="1600" baseline="30000" dirty="0"/>
              <a:t>Evaluate 7 – 14 days of CGM data to assess glycemia.</a:t>
            </a:r>
          </a:p>
          <a:p>
            <a:endParaRPr lang="en-US" altLang="en-US" sz="1600" baseline="30000" dirty="0"/>
          </a:p>
        </p:txBody>
      </p:sp>
      <p:sp>
        <p:nvSpPr>
          <p:cNvPr id="304132"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99BF43BF-0F8F-4DB5-B7E2-E43749ADDED4}" type="slidenum">
              <a:rPr lang="en-US" altLang="en-US" sz="900">
                <a:latin typeface="Calibri" panose="020F0502020204030204" pitchFamily="34" charset="0"/>
              </a:rPr>
              <a:pPr algn="r" eaLnBrk="1" hangingPunct="1"/>
              <a:t>29</a:t>
            </a:fld>
            <a:endParaRPr lang="en-US" altLang="en-US" sz="900">
              <a:latin typeface="Calibri" panose="020F0502020204030204" pitchFamily="34" charset="0"/>
            </a:endParaRPr>
          </a:p>
        </p:txBody>
      </p:sp>
      <p:sp>
        <p:nvSpPr>
          <p:cNvPr id="304133" name="TextBox 4"/>
          <p:cNvSpPr txBox="1">
            <a:spLocks noChangeArrowheads="1"/>
          </p:cNvSpPr>
          <p:nvPr/>
        </p:nvSpPr>
        <p:spPr bwMode="auto">
          <a:xfrm>
            <a:off x="701675" y="7675563"/>
            <a:ext cx="560705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1125" indent="-111125"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900" b="1">
                <a:latin typeface="Calibri" panose="020F0502020204030204" pitchFamily="34" charset="0"/>
              </a:rPr>
              <a:t>References</a:t>
            </a:r>
          </a:p>
          <a:p>
            <a:pPr eaLnBrk="1" hangingPunct="1">
              <a:buFont typeface="Calibri" panose="020F0502020204030204" pitchFamily="34" charset="0"/>
              <a:buAutoNum type="arabicPeriod"/>
            </a:pPr>
            <a:r>
              <a:rPr lang="en-US" altLang="en-US" sz="900">
                <a:latin typeface="Calibri" panose="020F0502020204030204" pitchFamily="34" charset="0"/>
              </a:rPr>
              <a:t>American Diabetes Association. Standards of medical care in diabetes—2014. Diabetes Care 2014;37(suppl 1):S50</a:t>
            </a:r>
          </a:p>
          <a:p>
            <a:pPr eaLnBrk="1" hangingPunct="1">
              <a:buFont typeface="Calibri" panose="020F0502020204030204" pitchFamily="34" charset="0"/>
              <a:buAutoNum type="arabicPeriod"/>
            </a:pPr>
            <a:r>
              <a:rPr lang="en-US" altLang="en-US" sz="900">
                <a:latin typeface="Calibri" panose="020F0502020204030204" pitchFamily="34" charset="0"/>
              </a:rPr>
              <a:t>Seaquist ER, Anderson J, Childs B, et al. Hypoglycemia and diabetes: a report of a workgroup of the American Diabetes Association and The Endocrine Society. Diabetes Care 2013;36:1384–1395</a:t>
            </a:r>
          </a:p>
          <a:p>
            <a:pPr eaLnBrk="1" hangingPunct="1">
              <a:buFont typeface="Calibri" panose="020F0502020204030204" pitchFamily="34" charset="0"/>
              <a:buAutoNum type="arabicPeriod"/>
            </a:pPr>
            <a:r>
              <a:rPr lang="en-US" altLang="en-US" sz="900">
                <a:latin typeface="Calibri" panose="020F0502020204030204" pitchFamily="34" charset="0"/>
              </a:rPr>
              <a:t>Wysocki T, Harris MA, Mauras N, et al. Absence of adverse effects of severe hypoglycemia on cognitive function in school-aged children with  diabetes over 18 months. Diabetes Care 2003;26:1100–1105</a:t>
            </a:r>
          </a:p>
          <a:p>
            <a:pPr eaLnBrk="1" hangingPunct="1">
              <a:buFont typeface="Calibri" panose="020F0502020204030204" pitchFamily="34" charset="0"/>
              <a:buAutoNum type="arabicPeriod"/>
            </a:pPr>
            <a:r>
              <a:rPr lang="en-US" altLang="en-US" sz="900">
                <a:latin typeface="Calibri" panose="020F0502020204030204" pitchFamily="34" charset="0"/>
              </a:rPr>
              <a:t>Blasetti A, Chiuri RM, Tocco AM, et al. The effect of recurrent severe hypoglycemia on cognitive performance in children with type 1 diabetes: a metaanalysis. J Child Neurol 2011;26:1383–1391</a:t>
            </a:r>
          </a:p>
          <a:p>
            <a:pPr eaLnBrk="1" hangingPunct="1">
              <a:buFont typeface="Calibri" panose="020F0502020204030204" pitchFamily="34" charset="0"/>
              <a:buAutoNum type="arabicPeriod"/>
            </a:pPr>
            <a:r>
              <a:rPr lang="en-US" altLang="en-US" sz="900">
                <a:latin typeface="Calibri" panose="020F0502020204030204" pitchFamily="34" charset="0"/>
              </a:rPr>
              <a:t>Cooper MN, O’Connell SM, Davis EA, Jones TW. A population-based study of risk factors for severe hypoglycaemia in a contemporary cohort of childhood-onset type 1 diabetes. Diabetologia  2013;56:2164–2170</a:t>
            </a:r>
          </a:p>
        </p:txBody>
      </p:sp>
    </p:spTree>
    <p:extLst>
      <p:ext uri="{BB962C8B-B14F-4D97-AF65-F5344CB8AC3E}">
        <p14:creationId xmlns:p14="http://schemas.microsoft.com/office/powerpoint/2010/main" val="19192905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‘Honeymoon Period’, also referred to as ‘partial remission’, is the time period after T1DM diagnosis when there is an increase in the release of endogenous insulin from the beta cells, due to the administration of exogenous insulin (injections or insulin pump).</a:t>
            </a: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81F7F872-108A-440B-B3AE-200E2591D485}" type="slidenum">
              <a:rPr kumimoji="0" lang="en-US" altLang="en-US" sz="1300" smtClean="0"/>
              <a:pPr>
                <a:spcBef>
                  <a:spcPct val="0"/>
                </a:spcBef>
              </a:pPr>
              <a:t>31</a:t>
            </a:fld>
            <a:endParaRPr kumimoji="0" lang="en-US" altLang="en-US" sz="1300"/>
          </a:p>
        </p:txBody>
      </p:sp>
    </p:spTree>
    <p:extLst>
      <p:ext uri="{BB962C8B-B14F-4D97-AF65-F5344CB8AC3E}">
        <p14:creationId xmlns:p14="http://schemas.microsoft.com/office/powerpoint/2010/main" val="24162418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Note:  syringes are not recommended for children under 6 years of age, due to risk of injection into muscle.</a:t>
            </a:r>
          </a:p>
          <a:p>
            <a:r>
              <a:rPr lang="en-US" altLang="en-US" dirty="0"/>
              <a:t>Pen needles are preferred.</a:t>
            </a:r>
          </a:p>
          <a:p>
            <a:r>
              <a:rPr lang="en-US" altLang="en-US" dirty="0"/>
              <a:t>See </a:t>
            </a:r>
            <a:r>
              <a:rPr lang="en-US" altLang="en-US" dirty="0" err="1"/>
              <a:t>Minimed</a:t>
            </a:r>
            <a:r>
              <a:rPr lang="en-US" altLang="en-US" dirty="0"/>
              <a:t> i-Port Advance injection port.  </a:t>
            </a:r>
          </a:p>
          <a:p>
            <a:r>
              <a:rPr lang="en-US" altLang="en-US" dirty="0"/>
              <a:t>Change port every 3 days, ~size of quarter, use with syringe or pen with needle 5-8 mm.</a:t>
            </a:r>
          </a:p>
          <a:p>
            <a:endParaRPr lang="en-US" altLang="en-US" dirty="0"/>
          </a:p>
          <a:p>
            <a:r>
              <a:rPr lang="en-US" altLang="en-US" dirty="0"/>
              <a:t>*See presentation on Medications for more information on insulin delivery.</a:t>
            </a: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E758AB0C-8935-413B-92D9-42A41BB839CB}" type="slidenum">
              <a:rPr kumimoji="0" lang="en-US" altLang="en-US" sz="1300" smtClean="0"/>
              <a:pPr>
                <a:spcBef>
                  <a:spcPct val="0"/>
                </a:spcBef>
              </a:pPr>
              <a:t>32</a:t>
            </a:fld>
            <a:endParaRPr kumimoji="0" lang="en-US" altLang="en-US" sz="1300"/>
          </a:p>
        </p:txBody>
      </p:sp>
    </p:spTree>
    <p:extLst>
      <p:ext uri="{BB962C8B-B14F-4D97-AF65-F5344CB8AC3E}">
        <p14:creationId xmlns:p14="http://schemas.microsoft.com/office/powerpoint/2010/main" val="5853626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Promote a balanced meal plan with macronutrients:  carbohydrates, protein and fats at every meal and snack.</a:t>
            </a:r>
          </a:p>
          <a:p>
            <a:r>
              <a:rPr lang="en-US" dirty="0"/>
              <a:t>Glucose excursions are seen more rapidly in meals which are solely CHO.</a:t>
            </a:r>
          </a:p>
          <a:p>
            <a:r>
              <a:rPr lang="en-US" dirty="0"/>
              <a:t>Promote less processed foods, sugar sweetened beverages and refined grains.</a:t>
            </a:r>
          </a:p>
          <a:p>
            <a:endParaRPr lang="en-US" dirty="0"/>
          </a:p>
          <a:p>
            <a:r>
              <a:rPr lang="en-US" dirty="0"/>
              <a:t>Individualized meal plans include embracing culturally diverse foods, religious needs and finances.</a:t>
            </a:r>
          </a:p>
          <a:p>
            <a:r>
              <a:rPr lang="en-US" dirty="0"/>
              <a:t>Continued use of greens, lentils and beans is encouraged.</a:t>
            </a:r>
          </a:p>
          <a:p>
            <a:endParaRPr lang="en-US" dirty="0"/>
          </a:p>
          <a:p>
            <a:r>
              <a:rPr lang="en-US" dirty="0"/>
              <a:t>Refer to nutrition module – Beverly which should I refer to?</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33</a:t>
            </a:fld>
            <a:endParaRPr lang="en-US"/>
          </a:p>
        </p:txBody>
      </p:sp>
    </p:spTree>
    <p:extLst>
      <p:ext uri="{BB962C8B-B14F-4D97-AF65-F5344CB8AC3E}">
        <p14:creationId xmlns:p14="http://schemas.microsoft.com/office/powerpoint/2010/main" val="32311441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Rapid acting insulins start working in 15 minutes.  </a:t>
            </a:r>
          </a:p>
          <a:p>
            <a:r>
              <a:rPr lang="en-US" altLang="en-US" dirty="0" err="1"/>
              <a:t>Fiasp</a:t>
            </a:r>
            <a:r>
              <a:rPr lang="en-US" altLang="en-US" dirty="0"/>
              <a:t> and </a:t>
            </a:r>
            <a:r>
              <a:rPr lang="en-US" altLang="en-US" dirty="0" err="1"/>
              <a:t>Lyumjev</a:t>
            </a:r>
            <a:r>
              <a:rPr lang="en-US" altLang="en-US" dirty="0"/>
              <a:t> start working faster.  More info provided in the pharmacology module</a:t>
            </a:r>
          </a:p>
          <a:p>
            <a:r>
              <a:rPr lang="en-US" altLang="en-US" dirty="0"/>
              <a:t>Dehydration risk is great related to body mass of infant/toddler, and fluid loss related to hyperglycemia, fever and V/D</a:t>
            </a: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9339E4BC-9643-44DF-B384-4043AAA6B891}" type="slidenum">
              <a:rPr kumimoji="0" lang="en-US" altLang="en-US" sz="1300" smtClean="0"/>
              <a:pPr>
                <a:spcBef>
                  <a:spcPct val="0"/>
                </a:spcBef>
              </a:pPr>
              <a:t>35</a:t>
            </a:fld>
            <a:endParaRPr kumimoji="0" lang="en-US" altLang="en-US" sz="1300"/>
          </a:p>
        </p:txBody>
      </p:sp>
    </p:spTree>
    <p:extLst>
      <p:ext uri="{BB962C8B-B14F-4D97-AF65-F5344CB8AC3E}">
        <p14:creationId xmlns:p14="http://schemas.microsoft.com/office/powerpoint/2010/main" val="10328821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A497AFD7-BE86-40EC-9430-617613EDFDD3}" type="slidenum">
              <a:rPr kumimoji="0" lang="en-US" altLang="en-US" sz="1300" smtClean="0"/>
              <a:pPr>
                <a:spcBef>
                  <a:spcPct val="0"/>
                </a:spcBef>
              </a:pPr>
              <a:t>36</a:t>
            </a:fld>
            <a:endParaRPr kumimoji="0" lang="en-US" altLang="en-US" sz="1300"/>
          </a:p>
        </p:txBody>
      </p:sp>
    </p:spTree>
    <p:extLst>
      <p:ext uri="{BB962C8B-B14F-4D97-AF65-F5344CB8AC3E}">
        <p14:creationId xmlns:p14="http://schemas.microsoft.com/office/powerpoint/2010/main" val="34200649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2026 SOC discusses the importance of diabetes training for daycare/school staff.</a:t>
            </a:r>
          </a:p>
          <a:p>
            <a:r>
              <a:rPr lang="en-US" altLang="en-US" dirty="0"/>
              <a:t>Many children spend the majority of their day in these settings and may need insulin delivery.</a:t>
            </a:r>
          </a:p>
          <a:p>
            <a:r>
              <a:rPr lang="en-US" altLang="en-US" dirty="0"/>
              <a:t>Later slides will discuss the ADA platform ‘Safe at School’</a:t>
            </a:r>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B7CA7672-6110-48C2-98DD-10529DDD6C4D}" type="slidenum">
              <a:rPr kumimoji="0" lang="en-US" altLang="en-US" sz="1300" smtClean="0"/>
              <a:pPr>
                <a:spcBef>
                  <a:spcPct val="0"/>
                </a:spcBef>
              </a:pPr>
              <a:t>37</a:t>
            </a:fld>
            <a:endParaRPr kumimoji="0" lang="en-US" altLang="en-US" sz="1300"/>
          </a:p>
        </p:txBody>
      </p:sp>
    </p:spTree>
    <p:extLst>
      <p:ext uri="{BB962C8B-B14F-4D97-AF65-F5344CB8AC3E}">
        <p14:creationId xmlns:p14="http://schemas.microsoft.com/office/powerpoint/2010/main" val="19327519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All students with an IEP (Individualized Education Program) or Section 504 plan (Americans with Disabilities Act) are entitled to accommodations at the school and at school related activities.</a:t>
            </a:r>
          </a:p>
          <a:p>
            <a:endParaRPr lang="en-US" altLang="en-US" dirty="0"/>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D280F4F4-14F1-446F-BD1B-52315A351598}" type="slidenum">
              <a:rPr kumimoji="0" lang="en-US" altLang="en-US" sz="1300" smtClean="0"/>
              <a:pPr>
                <a:spcBef>
                  <a:spcPct val="0"/>
                </a:spcBef>
              </a:pPr>
              <a:t>38</a:t>
            </a:fld>
            <a:endParaRPr kumimoji="0" lang="en-US" altLang="en-US" sz="1300"/>
          </a:p>
        </p:txBody>
      </p:sp>
    </p:spTree>
    <p:extLst>
      <p:ext uri="{BB962C8B-B14F-4D97-AF65-F5344CB8AC3E}">
        <p14:creationId xmlns:p14="http://schemas.microsoft.com/office/powerpoint/2010/main" val="519245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4</a:t>
            </a:fld>
            <a:endParaRPr lang="en-US"/>
          </a:p>
        </p:txBody>
      </p:sp>
    </p:spTree>
    <p:extLst>
      <p:ext uri="{BB962C8B-B14F-4D97-AF65-F5344CB8AC3E}">
        <p14:creationId xmlns:p14="http://schemas.microsoft.com/office/powerpoint/2010/main" val="17004187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ADA = Safe at School program is included in the ADA’s Advocacy platform.</a:t>
            </a:r>
          </a:p>
          <a:p>
            <a:r>
              <a:rPr lang="en-US" altLang="en-US" dirty="0"/>
              <a:t>The 3 principals of Safe at School:  1. Basic Diabetes training for staff  2.  Shared responsibilities for care (school nurse and school staff) </a:t>
            </a:r>
          </a:p>
          <a:p>
            <a:r>
              <a:rPr lang="en-US" altLang="en-US" dirty="0"/>
              <a:t>3.  Self Management by students with capacity</a:t>
            </a:r>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40</a:t>
            </a:fld>
            <a:endParaRPr lang="en-US"/>
          </a:p>
        </p:txBody>
      </p:sp>
    </p:spTree>
    <p:extLst>
      <p:ext uri="{BB962C8B-B14F-4D97-AF65-F5344CB8AC3E}">
        <p14:creationId xmlns:p14="http://schemas.microsoft.com/office/powerpoint/2010/main" val="21602448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Ages 6-12 often participate in sports/clubs/activities.  Coaches/leaders will need to be trained re diabetes basics.</a:t>
            </a:r>
          </a:p>
          <a:p>
            <a:r>
              <a:rPr lang="en-US" altLang="en-US" dirty="0"/>
              <a:t>Focus on Rule of 15 – hypoglycemia.</a:t>
            </a: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A13C4A03-DBEB-4856-BEF8-267BC00012B6}" type="slidenum">
              <a:rPr kumimoji="0" lang="en-US" altLang="en-US" sz="1300" smtClean="0"/>
              <a:pPr>
                <a:spcBef>
                  <a:spcPct val="0"/>
                </a:spcBef>
              </a:pPr>
              <a:t>41</a:t>
            </a:fld>
            <a:endParaRPr kumimoji="0" lang="en-US" altLang="en-US" sz="1300"/>
          </a:p>
        </p:txBody>
      </p:sp>
    </p:spTree>
    <p:extLst>
      <p:ext uri="{BB962C8B-B14F-4D97-AF65-F5344CB8AC3E}">
        <p14:creationId xmlns:p14="http://schemas.microsoft.com/office/powerpoint/2010/main" val="34588357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CGMs include alerts for high and low glucoses.  Beneficial for parent and child, to alert nocturnal lows</a:t>
            </a: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C71B9E46-9A31-42BF-9262-EC660FD13F59}" type="slidenum">
              <a:rPr kumimoji="0" lang="en-US" altLang="en-US" sz="1300" smtClean="0"/>
              <a:pPr>
                <a:spcBef>
                  <a:spcPct val="0"/>
                </a:spcBef>
              </a:pPr>
              <a:t>42</a:t>
            </a:fld>
            <a:endParaRPr kumimoji="0" lang="en-US" altLang="en-US" sz="1300"/>
          </a:p>
        </p:txBody>
      </p:sp>
    </p:spTree>
    <p:extLst>
      <p:ext uri="{BB962C8B-B14F-4D97-AF65-F5344CB8AC3E}">
        <p14:creationId xmlns:p14="http://schemas.microsoft.com/office/powerpoint/2010/main" val="169093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children should obtain 60 minutes of moderate-vigorous activity daily, &amp; </a:t>
            </a:r>
            <a:r>
              <a:rPr lang="en-US" u="sng" dirty="0"/>
              <a:t>&gt;</a:t>
            </a:r>
            <a:r>
              <a:rPr lang="en-US" dirty="0"/>
              <a:t>3 week bone and muscle strengthening (recommendations per the NIH and CDC).</a:t>
            </a:r>
          </a:p>
          <a:p>
            <a:r>
              <a:rPr lang="en-US" dirty="0"/>
              <a:t>Pump basal rates should be decreased 60-90 minutes prior to exercise, with use of exercise mode of a temporary basal rate.</a:t>
            </a:r>
          </a:p>
          <a:p>
            <a:r>
              <a:rPr lang="en-US" dirty="0"/>
              <a:t>The 0.5-1.0 g/CHO/kg/hour is comparable to recommendations for persons without  T1diabetes</a:t>
            </a:r>
          </a:p>
          <a:p>
            <a:endParaRPr lang="en-US" dirty="0"/>
          </a:p>
          <a:p>
            <a:r>
              <a:rPr lang="en-US" dirty="0"/>
              <a:t>Hyperglycemia related to insulin deficiency, will worsen with exercise.</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43</a:t>
            </a:fld>
            <a:endParaRPr lang="en-US"/>
          </a:p>
        </p:txBody>
      </p:sp>
    </p:spTree>
    <p:extLst>
      <p:ext uri="{BB962C8B-B14F-4D97-AF65-F5344CB8AC3E}">
        <p14:creationId xmlns:p14="http://schemas.microsoft.com/office/powerpoint/2010/main" val="21188439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Rule of 15 = 15 grams of quick acting CHO, re-test BG in 15 minutes</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45</a:t>
            </a:fld>
            <a:endParaRPr lang="en-US"/>
          </a:p>
        </p:txBody>
      </p:sp>
    </p:spTree>
    <p:extLst>
      <p:ext uri="{BB962C8B-B14F-4D97-AF65-F5344CB8AC3E}">
        <p14:creationId xmlns:p14="http://schemas.microsoft.com/office/powerpoint/2010/main" val="8861444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Image Placeholder 1"/>
          <p:cNvSpPr>
            <a:spLocks noGrp="1" noRot="1" noChangeAspect="1" noTextEdit="1"/>
          </p:cNvSpPr>
          <p:nvPr>
            <p:ph type="sldImg"/>
          </p:nvPr>
        </p:nvSpPr>
        <p:spPr>
          <a:ln/>
        </p:spPr>
      </p:sp>
      <p:sp>
        <p:nvSpPr>
          <p:cNvPr id="321539" name="Notes Placeholder 2"/>
          <p:cNvSpPr>
            <a:spLocks noGrp="1"/>
          </p:cNvSpPr>
          <p:nvPr>
            <p:ph type="body" idx="1"/>
          </p:nvPr>
        </p:nvSpPr>
        <p:spPr>
          <a:ln/>
        </p:spPr>
        <p:txBody>
          <a:bodyPr/>
          <a:lstStyle/>
          <a:p>
            <a:r>
              <a:rPr lang="en-US" altLang="en-US" dirty="0"/>
              <a:t>Diabetes management places substantial burdens on the youth and family</a:t>
            </a:r>
          </a:p>
          <a:p>
            <a:r>
              <a:rPr lang="en-US" altLang="en-US" dirty="0"/>
              <a:t>Ongoing parental/guardian involvement is necessary, due to the complexities of diabetes management</a:t>
            </a:r>
          </a:p>
        </p:txBody>
      </p:sp>
      <p:sp>
        <p:nvSpPr>
          <p:cNvPr id="321540"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56B502D7-D82B-4E30-8C8E-B10919FB363B}" type="slidenum">
              <a:rPr lang="en-US" altLang="en-US" sz="900">
                <a:latin typeface="Calibri" panose="020F0502020204030204" pitchFamily="34" charset="0"/>
              </a:rPr>
              <a:pPr algn="r" eaLnBrk="1" hangingPunct="1"/>
              <a:t>46</a:t>
            </a:fld>
            <a:endParaRPr lang="en-US" altLang="en-US" sz="900">
              <a:latin typeface="Calibri" panose="020F0502020204030204" pitchFamily="34" charset="0"/>
            </a:endParaRPr>
          </a:p>
        </p:txBody>
      </p:sp>
      <p:sp>
        <p:nvSpPr>
          <p:cNvPr id="321541" name="TextBox 4"/>
          <p:cNvSpPr txBox="1">
            <a:spLocks noChangeArrowheads="1"/>
          </p:cNvSpPr>
          <p:nvPr/>
        </p:nvSpPr>
        <p:spPr bwMode="auto">
          <a:xfrm>
            <a:off x="701675" y="7810500"/>
            <a:ext cx="5607050"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900" b="1">
                <a:latin typeface="Calibri" panose="020F0502020204030204" pitchFamily="34" charset="0"/>
              </a:rPr>
              <a:t>References</a:t>
            </a:r>
          </a:p>
          <a:p>
            <a:pPr eaLnBrk="1" hangingPunct="1">
              <a:buFont typeface="Calibri" panose="020F0502020204030204" pitchFamily="34" charset="0"/>
              <a:buAutoNum type="arabicPeriod"/>
            </a:pPr>
            <a:r>
              <a:rPr lang="en-US" altLang="en-US" sz="900">
                <a:latin typeface="Calibri" panose="020F0502020204030204" pitchFamily="34" charset="0"/>
              </a:rPr>
              <a:t>Arnett JJ. Emerging adulthood. A theory of development from the late teens through the twenties. Am Psychol 2000;55:469–480</a:t>
            </a:r>
          </a:p>
          <a:p>
            <a:pPr eaLnBrk="1" hangingPunct="1">
              <a:buFont typeface="Calibri" panose="020F0502020204030204" pitchFamily="34" charset="0"/>
              <a:buAutoNum type="arabicPeriod"/>
            </a:pPr>
            <a:r>
              <a:rPr lang="en-US" altLang="en-US" sz="900">
                <a:latin typeface="Calibri" panose="020F0502020204030204" pitchFamily="34" charset="0"/>
              </a:rPr>
              <a:t>Weissberg-Benchell J, Wolpert H, Anderson BJ. Transitioning from pediatric to adult care: a new approach to the post-adolescent young person with type 1 diabetes. Diabetes Care 2007;30:2441–2446</a:t>
            </a:r>
          </a:p>
          <a:p>
            <a:pPr eaLnBrk="1" hangingPunct="1">
              <a:buFont typeface="Calibri" panose="020F0502020204030204" pitchFamily="34" charset="0"/>
              <a:buAutoNum type="arabicPeriod"/>
            </a:pPr>
            <a:r>
              <a:rPr lang="en-US" altLang="en-US" sz="900">
                <a:latin typeface="Calibri" panose="020F0502020204030204" pitchFamily="34" charset="0"/>
              </a:rPr>
              <a:t>Peters A, Laffel L, for the American Diabetes Association Transitions Working Group. Diabetes care for emerging adults: recommendations for transition from pediatric to adult diabetes care systems: a position statement of the American Diabetes Association, with representation by other groups. Diabetes Care 2011;34:2477–2485</a:t>
            </a:r>
          </a:p>
          <a:p>
            <a:pPr eaLnBrk="1" hangingPunct="1">
              <a:buFont typeface="Calibri" panose="020F0502020204030204" pitchFamily="34" charset="0"/>
              <a:buAutoNum type="arabicPeriod"/>
            </a:pPr>
            <a:r>
              <a:rPr lang="en-US" altLang="en-US" sz="900">
                <a:latin typeface="Calibri" panose="020F0502020204030204" pitchFamily="34" charset="0"/>
              </a:rPr>
              <a:t>American Diabetes Association. Standards of medical care in diabetes—2014. Diabetes Care 2014;37(suppl 1):S53</a:t>
            </a:r>
          </a:p>
        </p:txBody>
      </p:sp>
    </p:spTree>
    <p:extLst>
      <p:ext uri="{BB962C8B-B14F-4D97-AF65-F5344CB8AC3E}">
        <p14:creationId xmlns:p14="http://schemas.microsoft.com/office/powerpoint/2010/main" val="7708597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lide Image Placeholder 1"/>
          <p:cNvSpPr>
            <a:spLocks noGrp="1" noRot="1" noChangeAspect="1" noTextEdit="1"/>
          </p:cNvSpPr>
          <p:nvPr>
            <p:ph type="sldImg"/>
          </p:nvPr>
        </p:nvSpPr>
        <p:spPr>
          <a:ln/>
        </p:spPr>
      </p:sp>
      <p:sp>
        <p:nvSpPr>
          <p:cNvPr id="305155" name="Notes Placeholder 2"/>
          <p:cNvSpPr>
            <a:spLocks noGrp="1"/>
          </p:cNvSpPr>
          <p:nvPr>
            <p:ph type="body" idx="1"/>
          </p:nvPr>
        </p:nvSpPr>
        <p:spPr>
          <a:ln/>
        </p:spPr>
        <p:txBody>
          <a:bodyPr/>
          <a:lstStyle/>
          <a:p>
            <a:r>
              <a:rPr lang="en-US" altLang="en-US" dirty="0"/>
              <a:t>Because of the increased frequency of autoimmune disease in type 1 diabetes, screening for thyroid dysfunction, vitamin B12 deficiency, (due to autoimmune gastritis), and celiac disease should be considered on based on signs and symptoms.</a:t>
            </a:r>
          </a:p>
          <a:p>
            <a:r>
              <a:rPr lang="en-US" altLang="en-US" dirty="0"/>
              <a:t>There are other autoimmune conditions (</a:t>
            </a:r>
            <a:r>
              <a:rPr lang="en-US" altLang="en-US" dirty="0" err="1"/>
              <a:t>ie</a:t>
            </a:r>
            <a:r>
              <a:rPr lang="en-US" altLang="en-US" dirty="0"/>
              <a:t>, Addison’s disease, etc.) that should be assessed and monitored as clinically indicated.</a:t>
            </a:r>
          </a:p>
        </p:txBody>
      </p:sp>
      <p:sp>
        <p:nvSpPr>
          <p:cNvPr id="305156"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3F4B7DCB-B8EC-4D3B-A426-628C2F22D291}" type="slidenum">
              <a:rPr lang="en-US" altLang="en-US" sz="900">
                <a:latin typeface="Calibri" panose="020F0502020204030204" pitchFamily="34" charset="0"/>
              </a:rPr>
              <a:pPr algn="r" eaLnBrk="1" hangingPunct="1"/>
              <a:t>49</a:t>
            </a:fld>
            <a:endParaRPr lang="en-US" altLang="en-US" sz="900">
              <a:latin typeface="Calibri" panose="020F0502020204030204" pitchFamily="34" charset="0"/>
            </a:endParaRPr>
          </a:p>
        </p:txBody>
      </p:sp>
      <p:sp>
        <p:nvSpPr>
          <p:cNvPr id="305157" name="TextBox 4"/>
          <p:cNvSpPr txBox="1">
            <a:spLocks noChangeArrowheads="1"/>
          </p:cNvSpPr>
          <p:nvPr/>
        </p:nvSpPr>
        <p:spPr bwMode="auto">
          <a:xfrm>
            <a:off x="701675" y="8359775"/>
            <a:ext cx="560705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1125" indent="-111125"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900" b="1">
                <a:latin typeface="Calibri" panose="020F0502020204030204" pitchFamily="34" charset="0"/>
              </a:rPr>
              <a:t>References</a:t>
            </a:r>
          </a:p>
          <a:p>
            <a:pPr eaLnBrk="1" hangingPunct="1">
              <a:buFont typeface="Calibri" panose="020F0502020204030204" pitchFamily="34" charset="0"/>
              <a:buAutoNum type="arabicPeriod"/>
            </a:pPr>
            <a:r>
              <a:rPr lang="en-US" altLang="en-US" sz="900">
                <a:latin typeface="Calibri" panose="020F0502020204030204" pitchFamily="34" charset="0"/>
              </a:rPr>
              <a:t>American Diabetes Association. Standards of medical care in diabetes—2014. Diabetes Care 2014;37(suppl 1):S50</a:t>
            </a:r>
          </a:p>
          <a:p>
            <a:pPr eaLnBrk="1" hangingPunct="1">
              <a:buFont typeface="Calibri" panose="020F0502020204030204" pitchFamily="34" charset="0"/>
              <a:buAutoNum type="arabicPeriod"/>
            </a:pPr>
            <a:r>
              <a:rPr lang="en-US" altLang="en-US" sz="900">
                <a:latin typeface="Calibri" panose="020F0502020204030204" pitchFamily="34" charset="0"/>
              </a:rPr>
              <a:t>Daniels M, DuBose SN, Maahs DM, et al.; T1D Exchange Clinic Network. Factors associated with microalbuminuria in 7,549 children and adolescents with type 1 diabetes in the T1D Exchange clinic registry. Diabetes Care 2013;36:2639–2645</a:t>
            </a:r>
          </a:p>
        </p:txBody>
      </p:sp>
    </p:spTree>
    <p:extLst>
      <p:ext uri="{BB962C8B-B14F-4D97-AF65-F5344CB8AC3E}">
        <p14:creationId xmlns:p14="http://schemas.microsoft.com/office/powerpoint/2010/main" val="38491907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Thyroid disease occurs in 17-30% of all persons with T1D, most commonly hypothyroidism.</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50</a:t>
            </a:fld>
            <a:endParaRPr lang="en-US"/>
          </a:p>
        </p:txBody>
      </p:sp>
    </p:spTree>
    <p:extLst>
      <p:ext uri="{BB962C8B-B14F-4D97-AF65-F5344CB8AC3E}">
        <p14:creationId xmlns:p14="http://schemas.microsoft.com/office/powerpoint/2010/main" val="38594249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ln/>
        </p:spPr>
      </p:sp>
      <p:sp>
        <p:nvSpPr>
          <p:cNvPr id="308227" name="Notes Placeholder 2"/>
          <p:cNvSpPr>
            <a:spLocks noGrp="1"/>
          </p:cNvSpPr>
          <p:nvPr>
            <p:ph type="body" idx="1"/>
          </p:nvPr>
        </p:nvSpPr>
        <p:spPr>
          <a:ln/>
        </p:spPr>
        <p:txBody>
          <a:bodyPr/>
          <a:lstStyle/>
          <a:p>
            <a:pPr lvl="1"/>
            <a:r>
              <a:rPr lang="en-US" altLang="en-US" dirty="0"/>
              <a:t>Consider screening children with type 1 diabetes for antithyroid peroxidase and antithyroglobulin antibodies at diagnosis (E)</a:t>
            </a:r>
            <a:r>
              <a:rPr lang="en-US" altLang="en-US" baseline="30000" dirty="0"/>
              <a:t>1</a:t>
            </a:r>
          </a:p>
          <a:p>
            <a:pPr lvl="1"/>
            <a:r>
              <a:rPr lang="en-US" altLang="en-US" dirty="0"/>
              <a:t>Measuring TSH concentrations soon after diagnosis of type 1 diabetes, after metabolic control has been established, is reasonable. </a:t>
            </a:r>
          </a:p>
          <a:p>
            <a:pPr lvl="1"/>
            <a:r>
              <a:rPr lang="en-US" altLang="en-US" dirty="0"/>
              <a:t>If normal, consider rechecking every 1–2 years, especially if the patient develops symptoms of thyroid dysfunction, thyromegaly, an abnormal growth rate, or unusual glycemic variation (E)</a:t>
            </a:r>
            <a:r>
              <a:rPr lang="en-US" altLang="en-US" baseline="30000" dirty="0"/>
              <a:t>1</a:t>
            </a:r>
          </a:p>
          <a:p>
            <a:r>
              <a:rPr lang="en-US" altLang="en-US" dirty="0"/>
              <a:t>Autoimmune thyroid disease is the most common autoimmune disorder associated with diabetes, occurring in 17-30% of patients with type 1 diabetes</a:t>
            </a:r>
            <a:r>
              <a:rPr lang="en-US" altLang="en-US" baseline="30000" dirty="0"/>
              <a:t>2</a:t>
            </a:r>
          </a:p>
          <a:p>
            <a:r>
              <a:rPr lang="en-US" altLang="en-US" dirty="0"/>
              <a:t>About one-quarter of children with type 1 diabetes have thyroid autoantibodies at the time of diagnosis;</a:t>
            </a:r>
            <a:r>
              <a:rPr lang="en-US" altLang="en-US" baseline="30000" dirty="0"/>
              <a:t>3</a:t>
            </a:r>
            <a:r>
              <a:rPr lang="en-US" altLang="en-US" dirty="0"/>
              <a:t>  presence of thyroid autoantibodies is predictive of thyroid dysfunction, generally hypothyroidism but less commonly hyperthyroidism</a:t>
            </a:r>
            <a:r>
              <a:rPr lang="en-US" altLang="en-US" baseline="30000" dirty="0"/>
              <a:t>4</a:t>
            </a:r>
          </a:p>
          <a:p>
            <a:r>
              <a:rPr lang="en-US" altLang="en-US" dirty="0"/>
              <a:t>Subclinical hypothyroidism may be associated with increased risk of symptomatic hypoglycemia</a:t>
            </a:r>
            <a:r>
              <a:rPr lang="en-US" altLang="en-US" baseline="30000" dirty="0"/>
              <a:t>5</a:t>
            </a:r>
            <a:r>
              <a:rPr lang="en-US" altLang="en-US" dirty="0"/>
              <a:t> and with reduced linear growth;</a:t>
            </a:r>
            <a:r>
              <a:rPr lang="en-US" altLang="en-US" baseline="30000" dirty="0"/>
              <a:t>6 </a:t>
            </a:r>
          </a:p>
          <a:p>
            <a:r>
              <a:rPr lang="en-US" altLang="en-US" dirty="0"/>
              <a:t>hyperthyroidism alters  glucose metabolism, potentially resulting in deterioration of metabolic control</a:t>
            </a:r>
            <a:r>
              <a:rPr lang="en-US" altLang="en-US" baseline="30000" dirty="0"/>
              <a:t>1</a:t>
            </a:r>
          </a:p>
        </p:txBody>
      </p:sp>
      <p:sp>
        <p:nvSpPr>
          <p:cNvPr id="308228"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748C9F34-A5F7-4EC1-8C42-B09151BFDB83}" type="slidenum">
              <a:rPr lang="en-US" altLang="en-US" sz="900">
                <a:latin typeface="Calibri" panose="020F0502020204030204" pitchFamily="34" charset="0"/>
              </a:rPr>
              <a:pPr algn="r" eaLnBrk="1" hangingPunct="1"/>
              <a:t>51</a:t>
            </a:fld>
            <a:endParaRPr lang="en-US" altLang="en-US" sz="900">
              <a:latin typeface="Calibri" panose="020F0502020204030204" pitchFamily="34" charset="0"/>
            </a:endParaRPr>
          </a:p>
        </p:txBody>
      </p:sp>
      <p:sp>
        <p:nvSpPr>
          <p:cNvPr id="308229" name="TextBox 4"/>
          <p:cNvSpPr txBox="1">
            <a:spLocks noChangeArrowheads="1"/>
          </p:cNvSpPr>
          <p:nvPr/>
        </p:nvSpPr>
        <p:spPr bwMode="auto">
          <a:xfrm>
            <a:off x="701675" y="7265988"/>
            <a:ext cx="560705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1125" indent="-111125"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900" b="1">
                <a:latin typeface="Calibri" panose="020F0502020204030204" pitchFamily="34" charset="0"/>
              </a:rPr>
              <a:t>References</a:t>
            </a:r>
          </a:p>
          <a:p>
            <a:pPr eaLnBrk="1" hangingPunct="1">
              <a:buFont typeface="Calibri" panose="020F0502020204030204" pitchFamily="34" charset="0"/>
              <a:buAutoNum type="arabicPeriod"/>
            </a:pPr>
            <a:r>
              <a:rPr lang="en-US" altLang="en-US" sz="900">
                <a:latin typeface="Calibri" panose="020F0502020204030204" pitchFamily="34" charset="0"/>
              </a:rPr>
              <a:t>American Diabetes Association. Standards of medical care in diabetes—2014. Diabetes Care 2014;37(suppl 1):S52</a:t>
            </a:r>
          </a:p>
          <a:p>
            <a:pPr eaLnBrk="1" hangingPunct="1">
              <a:buFont typeface="Calibri" panose="020F0502020204030204" pitchFamily="34" charset="0"/>
              <a:buAutoNum type="arabicPeriod"/>
            </a:pPr>
            <a:r>
              <a:rPr lang="en-US" altLang="en-US" sz="900">
                <a:latin typeface="Calibri" panose="020F0502020204030204" pitchFamily="34" charset="0"/>
              </a:rPr>
              <a:t>Roldán MB, Alonso M, Barrio R. Thyroid autoimmunity in children and adolescents with Type 1 diabetes mellitus.  Diabetes Nutr Metab 1999;12:27–31</a:t>
            </a:r>
          </a:p>
          <a:p>
            <a:pPr eaLnBrk="1" hangingPunct="1">
              <a:buFont typeface="Calibri" panose="020F0502020204030204" pitchFamily="34" charset="0"/>
              <a:buAutoNum type="arabicPeriod"/>
            </a:pPr>
            <a:r>
              <a:rPr lang="en-US" altLang="en-US" sz="900">
                <a:latin typeface="Calibri" panose="020F0502020204030204" pitchFamily="34" charset="0"/>
              </a:rPr>
              <a:t>Triolo TM, Armstrong TK, McFann K, et al. Additional autoimmune disease found in 33% of patients at type 1 diabetes onset. Diabetes Care 2011;34:1211–1213</a:t>
            </a:r>
          </a:p>
          <a:p>
            <a:pPr eaLnBrk="1" hangingPunct="1">
              <a:buFont typeface="Calibri" panose="020F0502020204030204" pitchFamily="34" charset="0"/>
              <a:buAutoNum type="arabicPeriod"/>
            </a:pPr>
            <a:r>
              <a:rPr lang="en-US" altLang="en-US" sz="900">
                <a:latin typeface="Calibri" panose="020F0502020204030204" pitchFamily="34" charset="0"/>
              </a:rPr>
              <a:t>Kordonouri O, Deiss D, Danne T, Dorow A, Bassir C, Gruüters-Kieslich A. Predictivity of thyroid autoantibodies for the development of thyroid disorders in children and adolescents with Type 1 diabetes. Diabet Med 2002;19:518–521</a:t>
            </a:r>
          </a:p>
          <a:p>
            <a:pPr eaLnBrk="1" hangingPunct="1">
              <a:buFont typeface="Calibri" panose="020F0502020204030204" pitchFamily="34" charset="0"/>
              <a:buAutoNum type="arabicPeriod"/>
            </a:pPr>
            <a:r>
              <a:rPr lang="en-US" altLang="en-US" sz="900">
                <a:latin typeface="Calibri" panose="020F0502020204030204" pitchFamily="34" charset="0"/>
              </a:rPr>
              <a:t>Mohn A, Di Michele S, Di Luzio R, Tumini S, Chiarelli F. The effect of subclinical hypothyroidism on metabolic control in children and adolescents with Type 1 diabetes mellitus. Diabet Med 2002;19:70–73</a:t>
            </a:r>
          </a:p>
          <a:p>
            <a:pPr eaLnBrk="1" hangingPunct="1">
              <a:buFont typeface="Calibri" panose="020F0502020204030204" pitchFamily="34" charset="0"/>
              <a:buAutoNum type="arabicPeriod"/>
            </a:pPr>
            <a:r>
              <a:rPr lang="en-US" altLang="en-US" sz="900">
                <a:latin typeface="Calibri" panose="020F0502020204030204" pitchFamily="34" charset="0"/>
              </a:rPr>
              <a:t>Chase HP, Garg SK, Cockerham RS, Wilcox WD, Walravens PA. Thyroid hormone replacement and growth of children with subclinical hypothyroidism and diabetes. Diabet Med 1990;7:299–303</a:t>
            </a:r>
          </a:p>
        </p:txBody>
      </p:sp>
    </p:spTree>
    <p:extLst>
      <p:ext uri="{BB962C8B-B14F-4D97-AF65-F5344CB8AC3E}">
        <p14:creationId xmlns:p14="http://schemas.microsoft.com/office/powerpoint/2010/main" val="19706377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p:cNvSpPr>
            <a:spLocks noGrp="1" noRot="1" noChangeAspect="1" noTextEdit="1"/>
          </p:cNvSpPr>
          <p:nvPr>
            <p:ph type="sldImg"/>
          </p:nvPr>
        </p:nvSpPr>
        <p:spPr>
          <a:ln/>
        </p:spPr>
      </p:sp>
      <p:sp>
        <p:nvSpPr>
          <p:cNvPr id="306179" name="Notes Placeholder 2"/>
          <p:cNvSpPr>
            <a:spLocks noGrp="1"/>
          </p:cNvSpPr>
          <p:nvPr>
            <p:ph type="body" idx="1"/>
          </p:nvPr>
        </p:nvSpPr>
        <p:spPr/>
        <p:txBody>
          <a:bodyPr/>
          <a:lstStyle/>
          <a:p>
            <a:pPr marL="0" indent="0">
              <a:buFont typeface="Arial" panose="020B0604020202020204" pitchFamily="34" charset="0"/>
              <a:buNone/>
            </a:pPr>
            <a:r>
              <a:rPr lang="en-US" altLang="en-US" dirty="0"/>
              <a:t>Recommendations for the care of children with type 1 diabetes and celiac disease are summarized in two slides</a:t>
            </a:r>
            <a:r>
              <a:rPr lang="en-US" altLang="en-US" baseline="30000" dirty="0"/>
              <a:t>1</a:t>
            </a:r>
          </a:p>
          <a:p>
            <a:pPr marL="0" indent="0">
              <a:buFont typeface="Arial" panose="020B0604020202020204" pitchFamily="34" charset="0"/>
              <a:buNone/>
            </a:pPr>
            <a:endParaRPr lang="en-US" altLang="en-US" b="1" dirty="0"/>
          </a:p>
          <a:p>
            <a:pPr marL="0" indent="0">
              <a:buFont typeface="Arial" panose="020B0604020202020204" pitchFamily="34" charset="0"/>
              <a:buNone/>
            </a:pPr>
            <a:r>
              <a:rPr lang="en-US" altLang="en-US" b="1" dirty="0"/>
              <a:t>Slide 1 of 2</a:t>
            </a:r>
          </a:p>
          <a:p>
            <a:pPr lvl="1"/>
            <a:r>
              <a:rPr lang="en-US" altLang="en-US" dirty="0"/>
              <a:t>Consider screening children with type 1 diabetes for celiac disease by measuring IgA antitissue transglutaminase or </a:t>
            </a:r>
            <a:r>
              <a:rPr lang="en-US" altLang="en-US" dirty="0" err="1"/>
              <a:t>antiendomysial</a:t>
            </a:r>
            <a:r>
              <a:rPr lang="en-US" altLang="en-US" dirty="0"/>
              <a:t> antibodies, with documentation of normal total serum IgA levels, soon after the diagnosis of diabetes (E)</a:t>
            </a:r>
          </a:p>
          <a:p>
            <a:pPr lvl="1"/>
            <a:r>
              <a:rPr lang="en-US" altLang="en-US" dirty="0"/>
              <a:t>Testing should be considered in children with a positive family history of celiac disease, growth failure, failure to gain weight, weight loss, diarrhea, flatulence, abdominal pain, or signs of malabsorption or in children with frequent unexplained hypoglycemia or deterioration in glycemic control (E)</a:t>
            </a:r>
          </a:p>
          <a:p>
            <a:pPr marL="0" indent="0"/>
            <a:r>
              <a:rPr lang="en-US" altLang="en-US" dirty="0"/>
              <a:t>Celiac disease is an immune-mediated disorder that occurs with increased frequency in patients with type 1 diabetes (1</a:t>
            </a:r>
            <a:r>
              <a:rPr lang="en-US" altLang="en-US" dirty="0">
                <a:ea typeface="Verdana" panose="020B0604030504040204" pitchFamily="34" charset="0"/>
                <a:cs typeface="Verdana" panose="020B0604030504040204" pitchFamily="34" charset="0"/>
              </a:rPr>
              <a:t>–</a:t>
            </a:r>
            <a:r>
              <a:rPr lang="en-US" altLang="en-US" dirty="0"/>
              <a:t>16% of individuals compared with 0.3</a:t>
            </a:r>
            <a:r>
              <a:rPr lang="en-US" altLang="en-US" dirty="0">
                <a:ea typeface="Verdana" panose="020B0604030504040204" pitchFamily="34" charset="0"/>
                <a:cs typeface="Verdana" panose="020B0604030504040204" pitchFamily="34" charset="0"/>
              </a:rPr>
              <a:t>–</a:t>
            </a:r>
            <a:r>
              <a:rPr lang="en-US" altLang="en-US" dirty="0"/>
              <a:t>1% in the general population)</a:t>
            </a:r>
            <a:r>
              <a:rPr lang="en-US" altLang="en-US" baseline="30000" dirty="0"/>
              <a:t>2,3</a:t>
            </a:r>
          </a:p>
          <a:p>
            <a:pPr marL="0" indent="0"/>
            <a:r>
              <a:rPr lang="en-US" altLang="en-US" dirty="0"/>
              <a:t>Screening for celiac disease includes measuring serum levels of tissue transglutaminase or anti-</a:t>
            </a:r>
            <a:r>
              <a:rPr lang="en-US" altLang="en-US" dirty="0" err="1"/>
              <a:t>endomysial</a:t>
            </a:r>
            <a:r>
              <a:rPr lang="en-US" altLang="en-US" dirty="0"/>
              <a:t> antibodies, then small bowel biopsy in antibody positive children</a:t>
            </a:r>
          </a:p>
          <a:p>
            <a:pPr marL="0" indent="0"/>
            <a:r>
              <a:rPr lang="en-US" altLang="en-US" dirty="0"/>
              <a:t>In symptomatic children with type 1 diabetes and celiac disease, gluten-free diets reduce symptoms and rates of hypoglycemia</a:t>
            </a:r>
            <a:r>
              <a:rPr lang="en-US" altLang="en-US" baseline="30000" dirty="0"/>
              <a:t>4</a:t>
            </a:r>
          </a:p>
        </p:txBody>
      </p:sp>
      <p:sp>
        <p:nvSpPr>
          <p:cNvPr id="306180"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354BA957-E6C3-4CC2-86B8-0472709CB079}" type="slidenum">
              <a:rPr lang="en-US" altLang="en-US" sz="900">
                <a:latin typeface="Calibri" panose="020F0502020204030204" pitchFamily="34" charset="0"/>
              </a:rPr>
              <a:pPr algn="r" eaLnBrk="1" hangingPunct="1"/>
              <a:t>52</a:t>
            </a:fld>
            <a:endParaRPr lang="en-US" altLang="en-US" sz="900">
              <a:latin typeface="Calibri" panose="020F0502020204030204" pitchFamily="34" charset="0"/>
            </a:endParaRPr>
          </a:p>
        </p:txBody>
      </p:sp>
      <p:sp>
        <p:nvSpPr>
          <p:cNvPr id="306181" name="TextBox 4"/>
          <p:cNvSpPr txBox="1">
            <a:spLocks noChangeArrowheads="1"/>
          </p:cNvSpPr>
          <p:nvPr/>
        </p:nvSpPr>
        <p:spPr bwMode="auto">
          <a:xfrm>
            <a:off x="701675" y="8086725"/>
            <a:ext cx="560705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1125" indent="-111125"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900" b="1">
                <a:latin typeface="Calibri" panose="020F0502020204030204" pitchFamily="34" charset="0"/>
              </a:rPr>
              <a:t>References</a:t>
            </a:r>
          </a:p>
          <a:p>
            <a:pPr eaLnBrk="1" hangingPunct="1">
              <a:buFont typeface="Calibri" panose="020F0502020204030204" pitchFamily="34" charset="0"/>
              <a:buAutoNum type="arabicPeriod"/>
            </a:pPr>
            <a:r>
              <a:rPr lang="en-US" altLang="en-US" sz="900">
                <a:latin typeface="Calibri" panose="020F0502020204030204" pitchFamily="34" charset="0"/>
              </a:rPr>
              <a:t>American Diabetes Association. Standards of medical care in diabetes—2014. Diabetes Care 2014;37(suppl 1):S52</a:t>
            </a:r>
          </a:p>
          <a:p>
            <a:pPr eaLnBrk="1" hangingPunct="1">
              <a:buFont typeface="Calibri" panose="020F0502020204030204" pitchFamily="34" charset="0"/>
              <a:buAutoNum type="arabicPeriod"/>
            </a:pPr>
            <a:r>
              <a:rPr lang="en-US" altLang="en-US" sz="900">
                <a:latin typeface="Calibri" panose="020F0502020204030204" pitchFamily="34" charset="0"/>
              </a:rPr>
              <a:t>Holmes GK. Screening for coeliac disease in type 1 diabetes. Arch Dis Child 2002;87:495–498</a:t>
            </a:r>
          </a:p>
          <a:p>
            <a:pPr eaLnBrk="1" hangingPunct="1">
              <a:buFont typeface="Calibri" panose="020F0502020204030204" pitchFamily="34" charset="0"/>
              <a:buAutoNum type="arabicPeriod"/>
            </a:pPr>
            <a:r>
              <a:rPr lang="en-US" altLang="en-US" sz="900">
                <a:latin typeface="Calibri" panose="020F0502020204030204" pitchFamily="34" charset="0"/>
              </a:rPr>
              <a:t>Rewers M, Liu E, Simmons J, Redondo MJ, Hoffenberg EJ. Celiac disease associated with type 1 diabetes mellitus. Endocrinol Metab Clin North Am 2004;33:197–214, xi</a:t>
            </a:r>
          </a:p>
          <a:p>
            <a:pPr eaLnBrk="1" hangingPunct="1">
              <a:buFont typeface="Calibri" panose="020F0502020204030204" pitchFamily="34" charset="0"/>
              <a:buAutoNum type="arabicPeriod"/>
            </a:pPr>
            <a:r>
              <a:rPr lang="en-US" altLang="en-US" sz="900">
                <a:latin typeface="Calibri" panose="020F0502020204030204" pitchFamily="34" charset="0"/>
              </a:rPr>
              <a:t>Abid N, McGlone O, Cardwell C, McCallion W, Carson D. Clinical and metabolic effects of gluten free diet in children with type 1 diabetes and coeliac disease. Pediatr Diabetes 2011;12:322–325</a:t>
            </a:r>
          </a:p>
        </p:txBody>
      </p:sp>
    </p:spTree>
    <p:extLst>
      <p:ext uri="{BB962C8B-B14F-4D97-AF65-F5344CB8AC3E}">
        <p14:creationId xmlns:p14="http://schemas.microsoft.com/office/powerpoint/2010/main" val="2975589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Diabetes care of children and adolescents is different than the care of adults with diabetes.</a:t>
            </a:r>
          </a:p>
          <a:p>
            <a:r>
              <a:rPr lang="en-US" altLang="en-US" dirty="0"/>
              <a:t>For example, the developmental needs of children will guide diabetes education and the parents and/or caregivers will provide care.  These topics will be discussed throughout this course. </a:t>
            </a:r>
          </a:p>
        </p:txBody>
      </p:sp>
      <p:sp>
        <p:nvSpPr>
          <p:cNvPr id="11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92592FB0-1CB2-4EE9-AC5C-123180E3EC68}" type="slidenum">
              <a:rPr kumimoji="0" lang="en-US" altLang="en-US" sz="1300" smtClean="0"/>
              <a:pPr>
                <a:spcBef>
                  <a:spcPct val="0"/>
                </a:spcBef>
              </a:pPr>
              <a:t>7</a:t>
            </a:fld>
            <a:endParaRPr kumimoji="0" lang="en-US" altLang="en-US" sz="1300"/>
          </a:p>
        </p:txBody>
      </p:sp>
    </p:spTree>
    <p:extLst>
      <p:ext uri="{BB962C8B-B14F-4D97-AF65-F5344CB8AC3E}">
        <p14:creationId xmlns:p14="http://schemas.microsoft.com/office/powerpoint/2010/main" val="20151941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p:cNvSpPr>
            <a:spLocks noGrp="1" noRot="1" noChangeAspect="1" noTextEdit="1"/>
          </p:cNvSpPr>
          <p:nvPr>
            <p:ph type="sldImg"/>
          </p:nvPr>
        </p:nvSpPr>
        <p:spPr>
          <a:ln/>
        </p:spPr>
      </p:sp>
      <p:sp>
        <p:nvSpPr>
          <p:cNvPr id="307203" name="Notes Placeholder 2"/>
          <p:cNvSpPr>
            <a:spLocks noGrp="1"/>
          </p:cNvSpPr>
          <p:nvPr>
            <p:ph type="body" idx="1"/>
          </p:nvPr>
        </p:nvSpPr>
        <p:spPr/>
        <p:txBody>
          <a:bodyPr/>
          <a:lstStyle/>
          <a:p>
            <a:pPr marL="0" indent="0">
              <a:buFont typeface="Arial" panose="020B0604020202020204" pitchFamily="34" charset="0"/>
              <a:buNone/>
            </a:pPr>
            <a:r>
              <a:rPr lang="en-US" altLang="en-US" dirty="0"/>
              <a:t>Recommendations for the care of children with type 1 diabetes and celiac disease are summarized in two slides</a:t>
            </a:r>
          </a:p>
          <a:p>
            <a:pPr marL="0" indent="0"/>
            <a:endParaRPr lang="en-US" altLang="en-US" dirty="0"/>
          </a:p>
          <a:p>
            <a:pPr marL="0" indent="0">
              <a:buFont typeface="Arial" panose="020B0604020202020204" pitchFamily="34" charset="0"/>
              <a:buNone/>
            </a:pPr>
            <a:r>
              <a:rPr lang="en-US" altLang="en-US" b="1" dirty="0"/>
              <a:t>Slide 2 of 2</a:t>
            </a:r>
          </a:p>
          <a:p>
            <a:pPr marL="0" indent="0"/>
            <a:r>
              <a:rPr lang="en-US" altLang="en-US" dirty="0"/>
              <a:t>Consider referral to a gastroenterologist for evaluation with possible endoscopy and biopsy for confirmation of celiac disease in asymptomatic children with positive antibodies (E)</a:t>
            </a:r>
          </a:p>
          <a:p>
            <a:pPr marL="0" indent="0"/>
            <a:r>
              <a:rPr lang="en-US" altLang="en-US" dirty="0"/>
              <a:t>Children with biopsy-confirmed celiac disease should be placed on a gluten-free diet and have consultation with a dietitian experienced in managing both diabetes and celiac disease (B)</a:t>
            </a:r>
          </a:p>
        </p:txBody>
      </p:sp>
      <p:sp>
        <p:nvSpPr>
          <p:cNvPr id="307204"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9BFEAAE4-E9E2-4BA5-B61B-BBAEF2BB5155}" type="slidenum">
              <a:rPr lang="en-US" altLang="en-US" sz="900">
                <a:latin typeface="Calibri" panose="020F0502020204030204" pitchFamily="34" charset="0"/>
              </a:rPr>
              <a:pPr algn="r" eaLnBrk="1" hangingPunct="1"/>
              <a:t>53</a:t>
            </a:fld>
            <a:endParaRPr lang="en-US" altLang="en-US" sz="900">
              <a:latin typeface="Calibri" panose="020F0502020204030204" pitchFamily="34" charset="0"/>
            </a:endParaRPr>
          </a:p>
        </p:txBody>
      </p:sp>
      <p:sp>
        <p:nvSpPr>
          <p:cNvPr id="307205" name="TextBox 4"/>
          <p:cNvSpPr txBox="1">
            <a:spLocks noChangeArrowheads="1"/>
          </p:cNvSpPr>
          <p:nvPr/>
        </p:nvSpPr>
        <p:spPr bwMode="auto">
          <a:xfrm>
            <a:off x="701675" y="8774113"/>
            <a:ext cx="5607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1125" indent="-111125"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900" b="1">
                <a:latin typeface="Calibri" panose="020F0502020204030204" pitchFamily="34" charset="0"/>
              </a:rPr>
              <a:t>Reference</a:t>
            </a:r>
          </a:p>
          <a:p>
            <a:pPr eaLnBrk="1" hangingPunct="1"/>
            <a:r>
              <a:rPr lang="en-US" altLang="en-US" sz="900">
                <a:latin typeface="Calibri" panose="020F0502020204030204" pitchFamily="34" charset="0"/>
              </a:rPr>
              <a:t>American Diabetes Association. Standards of medical care in diabetes—2014. </a:t>
            </a:r>
            <a:r>
              <a:rPr lang="en-US" altLang="en-US" sz="900" i="1">
                <a:latin typeface="Calibri" panose="020F0502020204030204" pitchFamily="34" charset="0"/>
              </a:rPr>
              <a:t>Diabetes Care</a:t>
            </a:r>
            <a:r>
              <a:rPr lang="en-US" altLang="en-US" sz="900">
                <a:latin typeface="Calibri" panose="020F0502020204030204" pitchFamily="34" charset="0"/>
              </a:rPr>
              <a:t> 2014;37(suppl 1):S52</a:t>
            </a:r>
          </a:p>
        </p:txBody>
      </p:sp>
    </p:spTree>
    <p:extLst>
      <p:ext uri="{BB962C8B-B14F-4D97-AF65-F5344CB8AC3E}">
        <p14:creationId xmlns:p14="http://schemas.microsoft.com/office/powerpoint/2010/main" val="35723066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Stigmas and </a:t>
            </a:r>
            <a:r>
              <a:rPr lang="en-US" dirty="0" err="1"/>
              <a:t>Sterotypes</a:t>
            </a:r>
            <a:r>
              <a:rPr lang="en-US" dirty="0"/>
              <a:t>.  Persons do not develop diabetes due to ‘eating a lot of sweets’.</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56</a:t>
            </a:fld>
            <a:endParaRPr lang="en-US"/>
          </a:p>
        </p:txBody>
      </p:sp>
    </p:spTree>
    <p:extLst>
      <p:ext uri="{BB962C8B-B14F-4D97-AF65-F5344CB8AC3E}">
        <p14:creationId xmlns:p14="http://schemas.microsoft.com/office/powerpoint/2010/main" val="39995476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Screen if first degree relative (biological parent or sibling) or second degree relative (biological grandparents, aunts/uncles) has dx of T2D.  </a:t>
            </a:r>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C63E348F-EB3B-4D43-B4BF-56669BADA879}" type="slidenum">
              <a:rPr kumimoji="0" lang="en-US" altLang="en-US" sz="1300" smtClean="0"/>
              <a:pPr>
                <a:spcBef>
                  <a:spcPct val="0"/>
                </a:spcBef>
              </a:pPr>
              <a:t>57</a:t>
            </a:fld>
            <a:endParaRPr kumimoji="0" lang="en-US" altLang="en-US" sz="1300"/>
          </a:p>
        </p:txBody>
      </p:sp>
    </p:spTree>
    <p:extLst>
      <p:ext uri="{BB962C8B-B14F-4D97-AF65-F5344CB8AC3E}">
        <p14:creationId xmlns:p14="http://schemas.microsoft.com/office/powerpoint/2010/main" val="18129522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90C4B998-0138-450E-B4AF-F1619942B415}" type="slidenum">
              <a:rPr kumimoji="0" lang="en-US" altLang="en-US" sz="1300" smtClean="0"/>
              <a:pPr>
                <a:spcBef>
                  <a:spcPct val="0"/>
                </a:spcBef>
              </a:pPr>
              <a:t>60</a:t>
            </a:fld>
            <a:endParaRPr kumimoji="0" lang="en-US" altLang="en-US" sz="1300"/>
          </a:p>
        </p:txBody>
      </p:sp>
    </p:spTree>
    <p:extLst>
      <p:ext uri="{BB962C8B-B14F-4D97-AF65-F5344CB8AC3E}">
        <p14:creationId xmlns:p14="http://schemas.microsoft.com/office/powerpoint/2010/main" val="32207397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61</a:t>
            </a:fld>
            <a:endParaRPr lang="en-US"/>
          </a:p>
        </p:txBody>
      </p:sp>
    </p:spTree>
    <p:extLst>
      <p:ext uri="{BB962C8B-B14F-4D97-AF65-F5344CB8AC3E}">
        <p14:creationId xmlns:p14="http://schemas.microsoft.com/office/powerpoint/2010/main" val="18150902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Metformin first line of medication treatment for T2D, unless altered kidney function</a:t>
            </a:r>
          </a:p>
          <a:p>
            <a:endParaRPr lang="en-US" dirty="0"/>
          </a:p>
          <a:p>
            <a:r>
              <a:rPr lang="en-US" dirty="0"/>
              <a:t>Glucagon-like peptide (GLP1) hormones include Liraglutide/Victoza and Exenatide XR/</a:t>
            </a:r>
            <a:r>
              <a:rPr lang="en-US" dirty="0" err="1"/>
              <a:t>Bydureon</a:t>
            </a:r>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62</a:t>
            </a:fld>
            <a:endParaRPr lang="en-US"/>
          </a:p>
        </p:txBody>
      </p:sp>
    </p:spTree>
    <p:extLst>
      <p:ext uri="{BB962C8B-B14F-4D97-AF65-F5344CB8AC3E}">
        <p14:creationId xmlns:p14="http://schemas.microsoft.com/office/powerpoint/2010/main" val="29111351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Lifestyle = exercise </a:t>
            </a:r>
            <a:r>
              <a:rPr lang="en-US"/>
              <a:t>and nutrition/diet</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64</a:t>
            </a:fld>
            <a:endParaRPr lang="en-US"/>
          </a:p>
        </p:txBody>
      </p:sp>
    </p:spTree>
    <p:extLst>
      <p:ext uri="{BB962C8B-B14F-4D97-AF65-F5344CB8AC3E}">
        <p14:creationId xmlns:p14="http://schemas.microsoft.com/office/powerpoint/2010/main" val="27167788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 drug classes are approved for the treatment of T2D in youth:  metformin, insulin, GLP1 and SGLT-2s.  </a:t>
            </a:r>
          </a:p>
          <a:p>
            <a:r>
              <a:rPr lang="en-US" dirty="0"/>
              <a:t>We will discuss the approved GLP1s and SGLT-2s in the next 2 slides.</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66</a:t>
            </a:fld>
            <a:endParaRPr lang="en-US"/>
          </a:p>
        </p:txBody>
      </p:sp>
    </p:spTree>
    <p:extLst>
      <p:ext uri="{BB962C8B-B14F-4D97-AF65-F5344CB8AC3E}">
        <p14:creationId xmlns:p14="http://schemas.microsoft.com/office/powerpoint/2010/main" val="2135848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Ozempic and </a:t>
            </a:r>
            <a:r>
              <a:rPr lang="en-US" dirty="0" err="1"/>
              <a:t>Rybelsus</a:t>
            </a:r>
            <a:r>
              <a:rPr lang="en-US" dirty="0"/>
              <a:t> – per medication prescribing information/insert: ‘the safety and efficacy of Ozempic/</a:t>
            </a:r>
            <a:r>
              <a:rPr lang="en-US" dirty="0" err="1"/>
              <a:t>Rybelsus</a:t>
            </a:r>
            <a:r>
              <a:rPr lang="en-US" dirty="0"/>
              <a:t> have not been established in pediatric patients’.</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67</a:t>
            </a:fld>
            <a:endParaRPr lang="en-US"/>
          </a:p>
        </p:txBody>
      </p:sp>
    </p:spTree>
    <p:extLst>
      <p:ext uri="{BB962C8B-B14F-4D97-AF65-F5344CB8AC3E}">
        <p14:creationId xmlns:p14="http://schemas.microsoft.com/office/powerpoint/2010/main" val="16652733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SGLT2s approved for 10 years and older:  Invokana/Canagliflozin, </a:t>
            </a:r>
            <a:r>
              <a:rPr lang="en-US" dirty="0" err="1"/>
              <a:t>Farxiga</a:t>
            </a:r>
            <a:r>
              <a:rPr lang="en-US" dirty="0"/>
              <a:t>/Dapagliflozin and Jardiance/Empagliflozin.</a:t>
            </a:r>
          </a:p>
          <a:p>
            <a:endParaRPr lang="en-US" dirty="0"/>
          </a:p>
          <a:p>
            <a:r>
              <a:rPr lang="en-US" dirty="0"/>
              <a:t>DPP4  inhibitors approved for 10 years and older = none</a:t>
            </a:r>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68</a:t>
            </a:fld>
            <a:endParaRPr lang="en-US"/>
          </a:p>
        </p:txBody>
      </p:sp>
    </p:spTree>
    <p:extLst>
      <p:ext uri="{BB962C8B-B14F-4D97-AF65-F5344CB8AC3E}">
        <p14:creationId xmlns:p14="http://schemas.microsoft.com/office/powerpoint/2010/main" val="2789195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8</a:t>
            </a:fld>
            <a:endParaRPr lang="en-US"/>
          </a:p>
        </p:txBody>
      </p:sp>
    </p:spTree>
    <p:extLst>
      <p:ext uri="{BB962C8B-B14F-4D97-AF65-F5344CB8AC3E}">
        <p14:creationId xmlns:p14="http://schemas.microsoft.com/office/powerpoint/2010/main" val="8446981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Image Placeholder 1"/>
          <p:cNvSpPr>
            <a:spLocks noGrp="1" noRot="1" noChangeAspect="1" noTextEdit="1"/>
          </p:cNvSpPr>
          <p:nvPr>
            <p:ph type="sldImg"/>
          </p:nvPr>
        </p:nvSpPr>
        <p:spPr>
          <a:ln/>
        </p:spPr>
      </p:sp>
      <p:sp>
        <p:nvSpPr>
          <p:cNvPr id="303107" name="Notes Placeholder 2"/>
          <p:cNvSpPr>
            <a:spLocks noGrp="1"/>
          </p:cNvSpPr>
          <p:nvPr>
            <p:ph type="body" idx="1"/>
          </p:nvPr>
        </p:nvSpPr>
        <p:spPr>
          <a:ln/>
        </p:spPr>
        <p:txBody>
          <a:bodyPr/>
          <a:lstStyle/>
          <a:p>
            <a:r>
              <a:rPr lang="en-US" altLang="en-US" dirty="0"/>
              <a:t>The recommendation for glycemic control in children and adolescents with type 1 diabetes</a:t>
            </a:r>
            <a:r>
              <a:rPr lang="en-US" altLang="en-US" baseline="30000" dirty="0"/>
              <a:t>1</a:t>
            </a:r>
            <a:r>
              <a:rPr lang="en-US" altLang="en-US" dirty="0"/>
              <a:t> is included in this slide</a:t>
            </a:r>
            <a:r>
              <a:rPr lang="en-US" altLang="en-US" baseline="30000" dirty="0"/>
              <a:t> </a:t>
            </a:r>
          </a:p>
          <a:p>
            <a:r>
              <a:rPr lang="en-US" altLang="en-US" dirty="0"/>
              <a:t>In selecting glycemic goals, the long-term health benefits of achieving a lower A1C should be balanced against the risks of hypoglycemia and the developmental burdens of intensive regimens in children and youth</a:t>
            </a:r>
            <a:r>
              <a:rPr lang="en-US" altLang="en-US" baseline="30000" dirty="0"/>
              <a:t>1</a:t>
            </a:r>
          </a:p>
          <a:p>
            <a:r>
              <a:rPr lang="en-US" altLang="en-US" dirty="0"/>
              <a:t>Special consideration should be given to the unique risks of hypoglycemia in young children</a:t>
            </a:r>
            <a:r>
              <a:rPr lang="en-US" altLang="en-US" baseline="30000" dirty="0"/>
              <a:t>1</a:t>
            </a:r>
          </a:p>
          <a:p>
            <a:pPr lvl="1"/>
            <a:r>
              <a:rPr lang="en-US" altLang="en-US" dirty="0"/>
              <a:t>For young children (&lt;7 years old), glycemic goals may need to be modified since most at that age have a form of “hypoglycemic unawareness,” including immaturity of and a relative inability to recognize and respond to hypoglycemic symptoms; this places them at greater risk for severe hypoglycemia</a:t>
            </a:r>
          </a:p>
          <a:p>
            <a:pPr lvl="1"/>
            <a:r>
              <a:rPr lang="en-US" altLang="en-US" dirty="0"/>
              <a:t>While it was previously thought that young children were at risk for cognitive impairment after episodes of severe hypoglycemia, current data have not confirmed this</a:t>
            </a:r>
            <a:r>
              <a:rPr lang="en-US" altLang="en-US" baseline="30000" dirty="0"/>
              <a:t>2-4</a:t>
            </a:r>
          </a:p>
          <a:p>
            <a:r>
              <a:rPr lang="en-US" altLang="en-US" dirty="0"/>
              <a:t>Furthermore, new therapeutic modalities, such as rapid and long-acting insulin analogs, technological advances (e.g., low glucose suspend), and education may mitigate the incidence of severe hypoglycemia</a:t>
            </a:r>
            <a:r>
              <a:rPr lang="en-US" altLang="en-US" baseline="30000" dirty="0"/>
              <a:t>5</a:t>
            </a:r>
          </a:p>
        </p:txBody>
      </p:sp>
      <p:sp>
        <p:nvSpPr>
          <p:cNvPr id="303108"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AA2185C3-C92F-4DBD-A205-734623672F77}" type="slidenum">
              <a:rPr lang="en-US" altLang="en-US" sz="900">
                <a:latin typeface="Calibri" panose="020F0502020204030204" pitchFamily="34" charset="0"/>
              </a:rPr>
              <a:pPr algn="r" eaLnBrk="1" hangingPunct="1"/>
              <a:t>69</a:t>
            </a:fld>
            <a:endParaRPr lang="en-US" altLang="en-US" sz="900">
              <a:latin typeface="Calibri" panose="020F0502020204030204" pitchFamily="34" charset="0"/>
            </a:endParaRPr>
          </a:p>
        </p:txBody>
      </p:sp>
      <p:sp>
        <p:nvSpPr>
          <p:cNvPr id="303109" name="TextBox 4"/>
          <p:cNvSpPr txBox="1">
            <a:spLocks noChangeArrowheads="1"/>
          </p:cNvSpPr>
          <p:nvPr/>
        </p:nvSpPr>
        <p:spPr bwMode="auto">
          <a:xfrm>
            <a:off x="701675" y="7675563"/>
            <a:ext cx="560705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1125" indent="-111125"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900" b="1">
                <a:latin typeface="Calibri" panose="020F0502020204030204" pitchFamily="34" charset="0"/>
              </a:rPr>
              <a:t>References</a:t>
            </a:r>
          </a:p>
          <a:p>
            <a:pPr eaLnBrk="1" hangingPunct="1">
              <a:buFont typeface="Calibri" panose="020F0502020204030204" pitchFamily="34" charset="0"/>
              <a:buAutoNum type="arabicPeriod"/>
            </a:pPr>
            <a:r>
              <a:rPr lang="en-US" altLang="en-US" sz="900">
                <a:latin typeface="Calibri" panose="020F0502020204030204" pitchFamily="34" charset="0"/>
              </a:rPr>
              <a:t>American Diabetes Association. Standards of medical care in diabetes—2014. Diabetes Care 2014;37(suppl 1):S50</a:t>
            </a:r>
          </a:p>
          <a:p>
            <a:pPr eaLnBrk="1" hangingPunct="1">
              <a:buFont typeface="Calibri" panose="020F0502020204030204" pitchFamily="34" charset="0"/>
              <a:buAutoNum type="arabicPeriod"/>
            </a:pPr>
            <a:r>
              <a:rPr lang="en-US" altLang="en-US" sz="900">
                <a:latin typeface="Calibri" panose="020F0502020204030204" pitchFamily="34" charset="0"/>
              </a:rPr>
              <a:t>Seaquist ER, Anderson J, Childs B, et al. Hypoglycemia and diabetes: a report of a workgroup of the American Diabetes Association and The Endocrine Society. Diabetes Care 2013;36:1384–1395</a:t>
            </a:r>
          </a:p>
          <a:p>
            <a:pPr eaLnBrk="1" hangingPunct="1">
              <a:buFont typeface="Calibri" panose="020F0502020204030204" pitchFamily="34" charset="0"/>
              <a:buAutoNum type="arabicPeriod"/>
            </a:pPr>
            <a:r>
              <a:rPr lang="en-US" altLang="en-US" sz="900">
                <a:latin typeface="Calibri" panose="020F0502020204030204" pitchFamily="34" charset="0"/>
              </a:rPr>
              <a:t>Wysocki T, Harris MA, Mauras N, et al. Absence of adverse effects of severe hypoglycemia on cognitive function in school-aged children with  diabetes over 18 months. Diabetes Care 2003;26:1100–1105</a:t>
            </a:r>
          </a:p>
          <a:p>
            <a:pPr eaLnBrk="1" hangingPunct="1">
              <a:buFont typeface="Calibri" panose="020F0502020204030204" pitchFamily="34" charset="0"/>
              <a:buAutoNum type="arabicPeriod"/>
            </a:pPr>
            <a:r>
              <a:rPr lang="en-US" altLang="en-US" sz="900">
                <a:latin typeface="Calibri" panose="020F0502020204030204" pitchFamily="34" charset="0"/>
              </a:rPr>
              <a:t>Blasetti A, Chiuri RM, Tocco AM, et al. The effect of recurrent severe hypoglycemia on cognitive performance in children with type 1 diabetes: a metaanalysis. J Child Neurol 2011;26:1383–1391</a:t>
            </a:r>
          </a:p>
          <a:p>
            <a:pPr eaLnBrk="1" hangingPunct="1">
              <a:buFont typeface="Calibri" panose="020F0502020204030204" pitchFamily="34" charset="0"/>
              <a:buAutoNum type="arabicPeriod"/>
            </a:pPr>
            <a:r>
              <a:rPr lang="en-US" altLang="en-US" sz="900">
                <a:latin typeface="Calibri" panose="020F0502020204030204" pitchFamily="34" charset="0"/>
              </a:rPr>
              <a:t>Cooper MN, O’Connell SM, Davis EA, Jones TW. A population-based study of risk factors for severe hypoglycaemia in a contemporary cohort of childhood-onset type 1 diabetes. Diabetologia  2013;56:2164–2170</a:t>
            </a:r>
          </a:p>
        </p:txBody>
      </p:sp>
    </p:spTree>
    <p:extLst>
      <p:ext uri="{BB962C8B-B14F-4D97-AF65-F5344CB8AC3E}">
        <p14:creationId xmlns:p14="http://schemas.microsoft.com/office/powerpoint/2010/main" val="12172609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MASLD is a chronic liver condition.</a:t>
            </a:r>
          </a:p>
          <a:p>
            <a:r>
              <a:rPr lang="en-US" sz="1200" dirty="0"/>
              <a:t>Refer to gastroenterologist as needed, if transaminases are continually elevated </a:t>
            </a:r>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72</a:t>
            </a:fld>
            <a:endParaRPr lang="en-US"/>
          </a:p>
        </p:txBody>
      </p:sp>
    </p:spTree>
    <p:extLst>
      <p:ext uri="{BB962C8B-B14F-4D97-AF65-F5344CB8AC3E}">
        <p14:creationId xmlns:p14="http://schemas.microsoft.com/office/powerpoint/2010/main" val="10487623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Popular Nutrition Apps include:  Calorie King, MyFitnessPal and recent </a:t>
            </a:r>
            <a:r>
              <a:rPr lang="en-US" dirty="0" err="1"/>
              <a:t>Snaq</a:t>
            </a:r>
            <a:r>
              <a:rPr lang="en-US" dirty="0"/>
              <a:t> App/purchase, which uses photos to calculate meals.</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74</a:t>
            </a:fld>
            <a:endParaRPr lang="en-US"/>
          </a:p>
        </p:txBody>
      </p:sp>
    </p:spTree>
    <p:extLst>
      <p:ext uri="{BB962C8B-B14F-4D97-AF65-F5344CB8AC3E}">
        <p14:creationId xmlns:p14="http://schemas.microsoft.com/office/powerpoint/2010/main" val="13731739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lide Image Placeholder 1"/>
          <p:cNvSpPr>
            <a:spLocks noGrp="1" noRot="1" noChangeAspect="1" noTextEdit="1"/>
          </p:cNvSpPr>
          <p:nvPr>
            <p:ph type="sldImg"/>
          </p:nvPr>
        </p:nvSpPr>
        <p:spPr>
          <a:ln/>
        </p:spPr>
      </p:sp>
      <p:sp>
        <p:nvSpPr>
          <p:cNvPr id="322563" name="Notes Placeholder 2"/>
          <p:cNvSpPr>
            <a:spLocks noGrp="1"/>
          </p:cNvSpPr>
          <p:nvPr>
            <p:ph type="body" idx="1"/>
          </p:nvPr>
        </p:nvSpPr>
        <p:spPr>
          <a:ln/>
        </p:spPr>
        <p:txBody>
          <a:bodyPr/>
          <a:lstStyle/>
          <a:p>
            <a:endParaRPr lang="en-US" altLang="en-US" baseline="30000"/>
          </a:p>
          <a:p>
            <a:r>
              <a:rPr lang="en-US" altLang="en-US"/>
              <a:t>Autoantibodies and ketosis may be present in patients with features of type 2 diabetes</a:t>
            </a:r>
          </a:p>
          <a:p>
            <a:r>
              <a:rPr lang="en-US" altLang="en-US"/>
              <a:t>ADA consensus report “Type 2 Diabetes in Children and Adolescents”</a:t>
            </a:r>
          </a:p>
        </p:txBody>
      </p:sp>
      <p:sp>
        <p:nvSpPr>
          <p:cNvPr id="322564"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C503E69D-6E64-496E-A69F-5C77A29320C1}" type="slidenum">
              <a:rPr lang="en-US" altLang="en-US" sz="900">
                <a:latin typeface="Calibri" panose="020F0502020204030204" pitchFamily="34" charset="0"/>
              </a:rPr>
              <a:pPr algn="r" eaLnBrk="1" hangingPunct="1"/>
              <a:t>77</a:t>
            </a:fld>
            <a:endParaRPr lang="en-US" altLang="en-US" sz="900">
              <a:latin typeface="Calibri" panose="020F0502020204030204" pitchFamily="34" charset="0"/>
            </a:endParaRPr>
          </a:p>
        </p:txBody>
      </p:sp>
      <p:sp>
        <p:nvSpPr>
          <p:cNvPr id="322565" name="TextBox 4"/>
          <p:cNvSpPr txBox="1">
            <a:spLocks noChangeArrowheads="1"/>
          </p:cNvSpPr>
          <p:nvPr/>
        </p:nvSpPr>
        <p:spPr bwMode="auto">
          <a:xfrm>
            <a:off x="701675" y="7810500"/>
            <a:ext cx="5607050"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900" b="1">
                <a:latin typeface="Calibri" panose="020F0502020204030204" pitchFamily="34" charset="0"/>
              </a:rPr>
              <a:t>References</a:t>
            </a:r>
          </a:p>
          <a:p>
            <a:pPr eaLnBrk="1" hangingPunct="1">
              <a:buFont typeface="Calibri" panose="020F0502020204030204" pitchFamily="34" charset="0"/>
              <a:buAutoNum type="arabicPeriod"/>
            </a:pPr>
            <a:r>
              <a:rPr lang="en-US" altLang="en-US" sz="900">
                <a:latin typeface="Calibri" panose="020F0502020204030204" pitchFamily="34" charset="0"/>
              </a:rPr>
              <a:t>Arnett JJ. Emerging adulthood. A theory of development from the late teens through the twenties. Am Psychol 2000;55:469–480</a:t>
            </a:r>
          </a:p>
          <a:p>
            <a:pPr eaLnBrk="1" hangingPunct="1">
              <a:buFont typeface="Calibri" panose="020F0502020204030204" pitchFamily="34" charset="0"/>
              <a:buAutoNum type="arabicPeriod"/>
            </a:pPr>
            <a:r>
              <a:rPr lang="en-US" altLang="en-US" sz="900">
                <a:latin typeface="Calibri" panose="020F0502020204030204" pitchFamily="34" charset="0"/>
              </a:rPr>
              <a:t>Weissberg-Benchell J, Wolpert H, Anderson BJ. Transitioning from pediatric to adult care: a new approach to the post-adolescent young person with type 1 diabetes. Diabetes Care 2007;30:2441–2446</a:t>
            </a:r>
          </a:p>
          <a:p>
            <a:pPr eaLnBrk="1" hangingPunct="1">
              <a:buFont typeface="Calibri" panose="020F0502020204030204" pitchFamily="34" charset="0"/>
              <a:buAutoNum type="arabicPeriod"/>
            </a:pPr>
            <a:r>
              <a:rPr lang="en-US" altLang="en-US" sz="900">
                <a:latin typeface="Calibri" panose="020F0502020204030204" pitchFamily="34" charset="0"/>
              </a:rPr>
              <a:t>Peters A, Laffel L, for the American Diabetes Association Transitions Working Group. Diabetes care for emerging adults: recommendations for transition from pediatric to adult diabetes care systems: a position statement of the American Diabetes Association, with representation by other groups. Diabetes Care 2011;34:2477–2485</a:t>
            </a:r>
          </a:p>
          <a:p>
            <a:pPr eaLnBrk="1" hangingPunct="1">
              <a:buFont typeface="Calibri" panose="020F0502020204030204" pitchFamily="34" charset="0"/>
              <a:buAutoNum type="arabicPeriod"/>
            </a:pPr>
            <a:r>
              <a:rPr lang="en-US" altLang="en-US" sz="900">
                <a:latin typeface="Calibri" panose="020F0502020204030204" pitchFamily="34" charset="0"/>
              </a:rPr>
              <a:t>American Diabetes Association. Standards of medical care in diabetes—2014. Diabetes Care 2014;37(suppl 1):S53</a:t>
            </a:r>
          </a:p>
        </p:txBody>
      </p:sp>
    </p:spTree>
    <p:extLst>
      <p:ext uri="{BB962C8B-B14F-4D97-AF65-F5344CB8AC3E}">
        <p14:creationId xmlns:p14="http://schemas.microsoft.com/office/powerpoint/2010/main" val="16015168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Image Placeholder 1"/>
          <p:cNvSpPr>
            <a:spLocks noGrp="1" noRot="1" noChangeAspect="1" noTextEdit="1"/>
          </p:cNvSpPr>
          <p:nvPr>
            <p:ph type="sldImg"/>
          </p:nvPr>
        </p:nvSpPr>
        <p:spPr>
          <a:ln/>
        </p:spPr>
      </p:sp>
      <p:sp>
        <p:nvSpPr>
          <p:cNvPr id="309251" name="Notes Placeholder 2"/>
          <p:cNvSpPr>
            <a:spLocks noGrp="1"/>
          </p:cNvSpPr>
          <p:nvPr>
            <p:ph type="body" idx="1"/>
          </p:nvPr>
        </p:nvSpPr>
        <p:spPr/>
        <p:txBody>
          <a:bodyPr/>
          <a:lstStyle/>
          <a:p>
            <a:pPr marL="0" indent="0">
              <a:buFont typeface="Arial" panose="020B0604020202020204" pitchFamily="34" charset="0"/>
              <a:buNone/>
            </a:pPr>
            <a:r>
              <a:rPr lang="en-US" altLang="en-US" dirty="0"/>
              <a:t>Recommendations for the care of children and adolescents with hypertension</a:t>
            </a:r>
            <a:r>
              <a:rPr lang="en-US" altLang="en-US" baseline="30000" dirty="0"/>
              <a:t>1</a:t>
            </a:r>
            <a:r>
              <a:rPr lang="en-US" altLang="en-US" dirty="0"/>
              <a:t> are summarized in four slides</a:t>
            </a:r>
          </a:p>
          <a:p>
            <a:pPr marL="0" indent="0">
              <a:buFont typeface="Arial" panose="020B0604020202020204" pitchFamily="34" charset="0"/>
              <a:buNone/>
            </a:pPr>
            <a:endParaRPr lang="en-US" altLang="en-US" b="1" dirty="0"/>
          </a:p>
          <a:p>
            <a:pPr marL="0" indent="0">
              <a:buFont typeface="Arial" panose="020B0604020202020204" pitchFamily="34" charset="0"/>
              <a:buNone/>
            </a:pPr>
            <a:r>
              <a:rPr lang="en-US" altLang="en-US" b="1" dirty="0"/>
              <a:t>Slide 1 of 4</a:t>
            </a:r>
          </a:p>
          <a:p>
            <a:pPr lvl="1"/>
            <a:r>
              <a:rPr lang="en-US" altLang="en-US" dirty="0"/>
              <a:t>Blood pressure should be measured at each routine visit; children found to have high-normal blood pressure or hypertension should have blood pressure confirmed on a separate day (B)</a:t>
            </a:r>
          </a:p>
          <a:p>
            <a:pPr lvl="1">
              <a:buFont typeface="Arial" panose="020B0604020202020204" pitchFamily="34" charset="0"/>
              <a:buNone/>
            </a:pPr>
            <a:endParaRPr lang="en-US" altLang="en-US" dirty="0"/>
          </a:p>
        </p:txBody>
      </p:sp>
      <p:sp>
        <p:nvSpPr>
          <p:cNvPr id="309252"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09B0C86C-7B62-43DB-BB33-2DBC0F4B42D9}" type="slidenum">
              <a:rPr lang="en-US" altLang="en-US" sz="900">
                <a:latin typeface="Calibri" panose="020F0502020204030204" pitchFamily="34" charset="0"/>
              </a:rPr>
              <a:pPr algn="r" eaLnBrk="1" hangingPunct="1"/>
              <a:t>79</a:t>
            </a:fld>
            <a:endParaRPr lang="en-US" altLang="en-US" sz="900">
              <a:latin typeface="Calibri" panose="020F0502020204030204" pitchFamily="34" charset="0"/>
            </a:endParaRPr>
          </a:p>
        </p:txBody>
      </p:sp>
      <p:sp>
        <p:nvSpPr>
          <p:cNvPr id="309253" name="TextBox 4"/>
          <p:cNvSpPr txBox="1">
            <a:spLocks noChangeArrowheads="1"/>
          </p:cNvSpPr>
          <p:nvPr/>
        </p:nvSpPr>
        <p:spPr bwMode="auto">
          <a:xfrm>
            <a:off x="701675" y="8774113"/>
            <a:ext cx="5607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1125" indent="-111125"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900" b="1">
                <a:latin typeface="Calibri" panose="020F0502020204030204" pitchFamily="34" charset="0"/>
              </a:rPr>
              <a:t>Reference</a:t>
            </a:r>
          </a:p>
          <a:p>
            <a:pPr eaLnBrk="1" hangingPunct="1"/>
            <a:r>
              <a:rPr lang="en-US" altLang="en-US" sz="900">
                <a:latin typeface="Calibri" panose="020F0502020204030204" pitchFamily="34" charset="0"/>
              </a:rPr>
              <a:t>American Diabetes Association. Standards of medical care in diabetes—2014. Diabetes Care 2014;37(suppl 1):S50</a:t>
            </a:r>
          </a:p>
        </p:txBody>
      </p:sp>
    </p:spTree>
    <p:extLst>
      <p:ext uri="{BB962C8B-B14F-4D97-AF65-F5344CB8AC3E}">
        <p14:creationId xmlns:p14="http://schemas.microsoft.com/office/powerpoint/2010/main" val="41518504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a:ln/>
        </p:spPr>
      </p:sp>
      <p:sp>
        <p:nvSpPr>
          <p:cNvPr id="310275" name="Notes Placeholder 2"/>
          <p:cNvSpPr>
            <a:spLocks noGrp="1"/>
          </p:cNvSpPr>
          <p:nvPr>
            <p:ph type="body" idx="1"/>
          </p:nvPr>
        </p:nvSpPr>
        <p:spPr/>
        <p:txBody>
          <a:bodyPr/>
          <a:lstStyle/>
          <a:p>
            <a:pPr marL="0" indent="0">
              <a:buFont typeface="Arial" panose="020B0604020202020204" pitchFamily="34" charset="0"/>
              <a:buNone/>
            </a:pPr>
            <a:r>
              <a:rPr lang="en-US" altLang="en-US"/>
              <a:t>Recommendations for the care of children and adolescents with hypertension</a:t>
            </a:r>
            <a:r>
              <a:rPr lang="en-US" altLang="en-US" baseline="30000"/>
              <a:t>1</a:t>
            </a:r>
            <a:r>
              <a:rPr lang="en-US" altLang="en-US"/>
              <a:t> are summarized in four slides</a:t>
            </a:r>
          </a:p>
          <a:p>
            <a:pPr marL="0" indent="0">
              <a:buFont typeface="Arial" panose="020B0604020202020204" pitchFamily="34" charset="0"/>
              <a:buNone/>
            </a:pPr>
            <a:endParaRPr lang="en-US" altLang="en-US"/>
          </a:p>
          <a:p>
            <a:pPr marL="0" indent="0">
              <a:buFont typeface="Arial" panose="020B0604020202020204" pitchFamily="34" charset="0"/>
              <a:buNone/>
            </a:pPr>
            <a:r>
              <a:rPr lang="en-US" altLang="en-US" b="1"/>
              <a:t>Slide 2 of 4</a:t>
            </a:r>
          </a:p>
          <a:p>
            <a:pPr lvl="1"/>
            <a:r>
              <a:rPr lang="en-US" altLang="en-US"/>
              <a:t>Initial treatment of high-normal blood pressure (SBP or DBP consistently above the 90</a:t>
            </a:r>
            <a:r>
              <a:rPr lang="en-US" altLang="en-US" baseline="30000"/>
              <a:t>th</a:t>
            </a:r>
            <a:r>
              <a:rPr lang="en-US" altLang="en-US"/>
              <a:t> percentile for age, sex, and height) includes dietary intervention and exercise, aimed at weight control and increased physical activity, if appropriate; if target blood pressure is not reached with 3–6 months of lifestyle intervention, pharmacological treatment should be considered (E)</a:t>
            </a:r>
          </a:p>
          <a:p>
            <a:pPr marL="0" indent="0"/>
            <a:r>
              <a:rPr lang="en-US" altLang="en-US"/>
              <a:t>Blood pressure measurements should be determined correctly, using the appropriate size cuff, and with the child seated and relaxed</a:t>
            </a:r>
          </a:p>
          <a:p>
            <a:pPr marL="0" indent="0"/>
            <a:r>
              <a:rPr lang="en-US" altLang="en-US"/>
              <a:t>Hypertension should be confirmed on at least three separate days</a:t>
            </a:r>
          </a:p>
          <a:p>
            <a:pPr marL="0" indent="0"/>
            <a:r>
              <a:rPr lang="en-US" altLang="en-US"/>
              <a:t>Normal blood pressure levels for age, sex, and height and appropriate methods for determinations are available online at www.nhlbi.nih.gov/health/prof/heart/hbp/hbp_ped.pdf</a:t>
            </a:r>
          </a:p>
        </p:txBody>
      </p:sp>
      <p:sp>
        <p:nvSpPr>
          <p:cNvPr id="310276"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42965404-69D9-472E-B101-96FB2353BD26}" type="slidenum">
              <a:rPr lang="en-US" altLang="en-US" sz="900">
                <a:latin typeface="Calibri" panose="020F0502020204030204" pitchFamily="34" charset="0"/>
              </a:rPr>
              <a:pPr algn="r" eaLnBrk="1" hangingPunct="1"/>
              <a:t>80</a:t>
            </a:fld>
            <a:endParaRPr lang="en-US" altLang="en-US" sz="900">
              <a:latin typeface="Calibri" panose="020F0502020204030204" pitchFamily="34" charset="0"/>
            </a:endParaRPr>
          </a:p>
        </p:txBody>
      </p:sp>
      <p:sp>
        <p:nvSpPr>
          <p:cNvPr id="310277" name="TextBox 4"/>
          <p:cNvSpPr txBox="1">
            <a:spLocks noChangeArrowheads="1"/>
          </p:cNvSpPr>
          <p:nvPr/>
        </p:nvSpPr>
        <p:spPr bwMode="auto">
          <a:xfrm>
            <a:off x="701675" y="8774113"/>
            <a:ext cx="5607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1125" indent="-111125"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900" b="1">
                <a:latin typeface="Calibri" panose="020F0502020204030204" pitchFamily="34" charset="0"/>
              </a:rPr>
              <a:t>Reference</a:t>
            </a:r>
          </a:p>
          <a:p>
            <a:pPr eaLnBrk="1" hangingPunct="1"/>
            <a:r>
              <a:rPr lang="en-US" altLang="en-US" sz="900">
                <a:latin typeface="Calibri" panose="020F0502020204030204" pitchFamily="34" charset="0"/>
              </a:rPr>
              <a:t>American Diabetes Association. Standards of medical care in diabetes—2014. Diabetes Care 2014;37(suppl 1):S50</a:t>
            </a:r>
          </a:p>
        </p:txBody>
      </p:sp>
    </p:spTree>
    <p:extLst>
      <p:ext uri="{BB962C8B-B14F-4D97-AF65-F5344CB8AC3E}">
        <p14:creationId xmlns:p14="http://schemas.microsoft.com/office/powerpoint/2010/main" val="2239946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p:cNvSpPr>
            <a:spLocks noGrp="1" noRot="1" noChangeAspect="1" noTextEdit="1"/>
          </p:cNvSpPr>
          <p:nvPr>
            <p:ph type="sldImg"/>
          </p:nvPr>
        </p:nvSpPr>
        <p:spPr>
          <a:ln/>
        </p:spPr>
      </p:sp>
      <p:sp>
        <p:nvSpPr>
          <p:cNvPr id="313347" name="Notes Placeholder 2"/>
          <p:cNvSpPr>
            <a:spLocks noGrp="1"/>
          </p:cNvSpPr>
          <p:nvPr>
            <p:ph type="body" idx="1"/>
          </p:nvPr>
        </p:nvSpPr>
        <p:spPr/>
        <p:txBody>
          <a:bodyPr/>
          <a:lstStyle/>
          <a:p>
            <a:pPr marL="0" indent="0">
              <a:buFont typeface="Arial" panose="020B0604020202020204" pitchFamily="34" charset="0"/>
              <a:buNone/>
            </a:pPr>
            <a:r>
              <a:rPr lang="en-US" altLang="en-US" dirty="0"/>
              <a:t>Recommendations for the screening and treatment of children and adolescents with type 1 diabetes for dyslipidemia are summarized in four slides</a:t>
            </a:r>
            <a:r>
              <a:rPr lang="en-US" altLang="en-US" baseline="30000" dirty="0"/>
              <a:t>1</a:t>
            </a:r>
          </a:p>
          <a:p>
            <a:pPr marL="0" indent="0">
              <a:buFont typeface="Arial" panose="020B0604020202020204" pitchFamily="34" charset="0"/>
              <a:buNone/>
            </a:pPr>
            <a:endParaRPr lang="en-US" altLang="en-US" dirty="0"/>
          </a:p>
          <a:p>
            <a:pPr marL="0" indent="0">
              <a:buFont typeface="Arial" panose="020B0604020202020204" pitchFamily="34" charset="0"/>
              <a:buNone/>
            </a:pPr>
            <a:r>
              <a:rPr lang="en-US" altLang="en-US" b="1" dirty="0"/>
              <a:t>Slide 1 of 4</a:t>
            </a:r>
          </a:p>
          <a:p>
            <a:pPr marL="0" indent="0"/>
            <a:r>
              <a:rPr lang="en-US" altLang="en-US" dirty="0"/>
              <a:t>Children diagnosed with type 1 diabetes have a high risk of early subclinical</a:t>
            </a:r>
            <a:r>
              <a:rPr lang="en-US" altLang="en-US" baseline="30000" dirty="0"/>
              <a:t>2-4</a:t>
            </a:r>
            <a:r>
              <a:rPr lang="en-US" altLang="en-US" dirty="0"/>
              <a:t> and clinical</a:t>
            </a:r>
            <a:r>
              <a:rPr lang="en-US" altLang="en-US" baseline="30000" dirty="0"/>
              <a:t>5</a:t>
            </a:r>
            <a:r>
              <a:rPr lang="en-US" altLang="en-US" dirty="0"/>
              <a:t> CVD</a:t>
            </a:r>
          </a:p>
        </p:txBody>
      </p:sp>
      <p:sp>
        <p:nvSpPr>
          <p:cNvPr id="313348"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9BA35D2C-2A04-4275-808E-DCD12B035CFA}" type="slidenum">
              <a:rPr lang="en-US" altLang="en-US" sz="900">
                <a:latin typeface="Calibri" panose="020F0502020204030204" pitchFamily="34" charset="0"/>
              </a:rPr>
              <a:pPr algn="r" eaLnBrk="1" hangingPunct="1"/>
              <a:t>81</a:t>
            </a:fld>
            <a:endParaRPr lang="en-US" altLang="en-US" sz="900">
              <a:latin typeface="Calibri" panose="020F0502020204030204" pitchFamily="34" charset="0"/>
            </a:endParaRPr>
          </a:p>
        </p:txBody>
      </p:sp>
      <p:sp>
        <p:nvSpPr>
          <p:cNvPr id="313349" name="TextBox 4"/>
          <p:cNvSpPr txBox="1">
            <a:spLocks noChangeArrowheads="1"/>
          </p:cNvSpPr>
          <p:nvPr/>
        </p:nvSpPr>
        <p:spPr bwMode="auto">
          <a:xfrm>
            <a:off x="701675" y="7810500"/>
            <a:ext cx="5607050"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900" b="1">
                <a:latin typeface="Calibri" panose="020F0502020204030204" pitchFamily="34" charset="0"/>
              </a:rPr>
              <a:t>References</a:t>
            </a:r>
          </a:p>
          <a:p>
            <a:pPr eaLnBrk="1" hangingPunct="1">
              <a:buFont typeface="Calibri" panose="020F0502020204030204" pitchFamily="34" charset="0"/>
              <a:buAutoNum type="arabicPeriod"/>
            </a:pPr>
            <a:r>
              <a:rPr lang="en-US" altLang="en-US" sz="900">
                <a:latin typeface="Calibri" panose="020F0502020204030204" pitchFamily="34" charset="0"/>
              </a:rPr>
              <a:t>American Diabetes Association. Standards of medical care in diabetes—2014. Diabetes Care 2014;37(suppl 1):S51</a:t>
            </a:r>
          </a:p>
          <a:p>
            <a:pPr eaLnBrk="1" hangingPunct="1">
              <a:buFont typeface="Calibri" panose="020F0502020204030204" pitchFamily="34" charset="0"/>
              <a:buAutoNum type="arabicPeriod"/>
            </a:pPr>
            <a:r>
              <a:rPr lang="en-US" altLang="en-US" sz="900">
                <a:latin typeface="Calibri" panose="020F0502020204030204" pitchFamily="34" charset="0"/>
              </a:rPr>
              <a:t>Hörtenhuber T, Rami-Mehar B, Satler M, et al. Endothelial progenitor cells are related to glycemic control in children with type 1 diabetes over time. Diabetes Care 2013;36:1647–1653</a:t>
            </a:r>
          </a:p>
          <a:p>
            <a:pPr eaLnBrk="1" hangingPunct="1">
              <a:buFont typeface="Calibri" panose="020F0502020204030204" pitchFamily="34" charset="0"/>
              <a:buAutoNum type="arabicPeriod"/>
            </a:pPr>
            <a:r>
              <a:rPr lang="en-US" altLang="en-US" sz="900">
                <a:latin typeface="Calibri" panose="020F0502020204030204" pitchFamily="34" charset="0"/>
              </a:rPr>
              <a:t>Haller MJ, Samyn M, Nichols WW, et al. Radial artery tonometry demonstrates arterial stiffness in children with type 1 diabetes. Diabetes Care 2004;27:2911–2917</a:t>
            </a:r>
          </a:p>
          <a:p>
            <a:pPr eaLnBrk="1" hangingPunct="1">
              <a:buFont typeface="Calibri" panose="020F0502020204030204" pitchFamily="34" charset="0"/>
              <a:buAutoNum type="arabicPeriod"/>
            </a:pPr>
            <a:r>
              <a:rPr lang="en-US" altLang="en-US" sz="900">
                <a:latin typeface="Calibri" panose="020F0502020204030204" pitchFamily="34" charset="0"/>
              </a:rPr>
              <a:t>Orchard TJ, Forrest KY, Kuller LH, Becker DJ, for the Pittsburgh Epidemiology of Diabetes Complications Study. Lipid and blood pressure treatment goals for type 1 diabetes: 10-year incidence data from the Pittsburgh Epidemiology of Diabetes Complications Study. Diabetes Care 2001;24:1053–1059</a:t>
            </a:r>
          </a:p>
        </p:txBody>
      </p:sp>
    </p:spTree>
    <p:extLst>
      <p:ext uri="{BB962C8B-B14F-4D97-AF65-F5344CB8AC3E}">
        <p14:creationId xmlns:p14="http://schemas.microsoft.com/office/powerpoint/2010/main" val="34294550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a:ln/>
        </p:spPr>
      </p:sp>
      <p:sp>
        <p:nvSpPr>
          <p:cNvPr id="315395" name="Notes Placeholder 2"/>
          <p:cNvSpPr>
            <a:spLocks noGrp="1"/>
          </p:cNvSpPr>
          <p:nvPr>
            <p:ph type="body" idx="1"/>
          </p:nvPr>
        </p:nvSpPr>
        <p:spPr/>
        <p:txBody>
          <a:bodyPr/>
          <a:lstStyle/>
          <a:p>
            <a:pPr marL="0" indent="0">
              <a:buFont typeface="Arial" panose="020B0604020202020204" pitchFamily="34" charset="0"/>
              <a:buNone/>
            </a:pPr>
            <a:r>
              <a:rPr lang="en-US" altLang="en-US"/>
              <a:t>Recommendations for the screening and treatment of children and adolescents with type 1 diabetes for dyslipidemia are summarized in four slides</a:t>
            </a:r>
          </a:p>
          <a:p>
            <a:pPr marL="0" indent="0">
              <a:buFont typeface="Arial" panose="020B0604020202020204" pitchFamily="34" charset="0"/>
              <a:buNone/>
            </a:pPr>
            <a:endParaRPr lang="en-US" altLang="en-US"/>
          </a:p>
          <a:p>
            <a:pPr marL="0" indent="0">
              <a:buFont typeface="Arial" panose="020B0604020202020204" pitchFamily="34" charset="0"/>
              <a:buNone/>
            </a:pPr>
            <a:r>
              <a:rPr lang="en-US" altLang="en-US" b="1"/>
              <a:t>Slide 4 of 4</a:t>
            </a:r>
          </a:p>
          <a:p>
            <a:pPr lvl="1"/>
            <a:r>
              <a:rPr lang="en-US" altLang="en-US"/>
              <a:t>Initial therapy may consist of optimization of glucose control and MNT using a Step 2 AHA diet aimed at a decrease in the amount of saturated fat in the diet (B)</a:t>
            </a:r>
          </a:p>
          <a:p>
            <a:pPr lvl="1"/>
            <a:r>
              <a:rPr lang="en-US" altLang="en-US"/>
              <a:t>After the age of 10 years, the addition of a statin in patients who, after MNT and lifestyle changes, have LDL cholesterol &gt;160 mg/dL (4.1 mmol/L) or LDL cholesterol &gt;130 mg/dl (3.4 mmol/L) and one or more CVD risk factors is reasonable (E)</a:t>
            </a:r>
          </a:p>
          <a:p>
            <a:pPr lvl="1"/>
            <a:r>
              <a:rPr lang="en-US" altLang="en-US"/>
              <a:t>The goal of therapy is an LDL cholesterol value &lt;100 mg/dL (2.6 mmol/L) (E)</a:t>
            </a:r>
          </a:p>
          <a:p>
            <a:pPr marL="0" indent="0"/>
            <a:r>
              <a:rPr lang="en-US" altLang="en-US"/>
              <a:t>Statins are not approved for use under the age of 10 years, and statin treatment should generally not be used in children with type 1 diabetes prior to this age</a:t>
            </a:r>
          </a:p>
          <a:p>
            <a:pPr marL="0" indent="0"/>
            <a:r>
              <a:rPr lang="en-US" altLang="en-US"/>
              <a:t>For postpubertal girls, issues of pregnancy prevention are paramount, since statins are category X in pregnancy</a:t>
            </a:r>
          </a:p>
        </p:txBody>
      </p:sp>
      <p:sp>
        <p:nvSpPr>
          <p:cNvPr id="315396"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0D90CC13-F3EE-47FE-87E2-14F7E36012A2}" type="slidenum">
              <a:rPr lang="en-US" altLang="en-US" sz="900">
                <a:latin typeface="Calibri" panose="020F0502020204030204" pitchFamily="34" charset="0"/>
              </a:rPr>
              <a:pPr algn="r" eaLnBrk="1" hangingPunct="1"/>
              <a:t>83</a:t>
            </a:fld>
            <a:endParaRPr lang="en-US" altLang="en-US" sz="900">
              <a:latin typeface="Calibri" panose="020F0502020204030204" pitchFamily="34" charset="0"/>
            </a:endParaRPr>
          </a:p>
        </p:txBody>
      </p:sp>
      <p:sp>
        <p:nvSpPr>
          <p:cNvPr id="315397" name="TextBox 4"/>
          <p:cNvSpPr txBox="1">
            <a:spLocks noChangeArrowheads="1"/>
          </p:cNvSpPr>
          <p:nvPr/>
        </p:nvSpPr>
        <p:spPr bwMode="auto">
          <a:xfrm>
            <a:off x="701675" y="8774113"/>
            <a:ext cx="5607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1125" indent="-111125"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900" b="1">
                <a:latin typeface="Calibri" panose="020F0502020204030204" pitchFamily="34" charset="0"/>
              </a:rPr>
              <a:t>Reference</a:t>
            </a:r>
          </a:p>
          <a:p>
            <a:pPr eaLnBrk="1" hangingPunct="1"/>
            <a:r>
              <a:rPr lang="en-US" altLang="en-US" sz="900">
                <a:latin typeface="Calibri" panose="020F0502020204030204" pitchFamily="34" charset="0"/>
              </a:rPr>
              <a:t>American Diabetes Association. Standards of medical care in diabetes—2014. Diabetes Care 2014;37(suppl 1):S51</a:t>
            </a:r>
          </a:p>
        </p:txBody>
      </p:sp>
    </p:spTree>
    <p:extLst>
      <p:ext uri="{BB962C8B-B14F-4D97-AF65-F5344CB8AC3E}">
        <p14:creationId xmlns:p14="http://schemas.microsoft.com/office/powerpoint/2010/main" val="15659992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a:ln/>
        </p:spPr>
      </p:sp>
      <p:sp>
        <p:nvSpPr>
          <p:cNvPr id="316419" name="Notes Placeholder 2"/>
          <p:cNvSpPr>
            <a:spLocks noGrp="1"/>
          </p:cNvSpPr>
          <p:nvPr>
            <p:ph type="body" idx="1"/>
          </p:nvPr>
        </p:nvSpPr>
        <p:spPr>
          <a:ln/>
        </p:spPr>
        <p:txBody>
          <a:bodyPr/>
          <a:lstStyle/>
          <a:p>
            <a:pPr>
              <a:buFont typeface="Arial" panose="020B0604020202020204" pitchFamily="34" charset="0"/>
              <a:buNone/>
            </a:pPr>
            <a:r>
              <a:rPr lang="en-US" altLang="en-US"/>
              <a:t>Recommendations for pediatric nephropathy</a:t>
            </a:r>
            <a:r>
              <a:rPr lang="en-US" altLang="en-US" baseline="30000"/>
              <a:t> </a:t>
            </a:r>
            <a:r>
              <a:rPr lang="en-US" altLang="en-US"/>
              <a:t>are summarized on this slide</a:t>
            </a:r>
          </a:p>
          <a:p>
            <a:r>
              <a:rPr lang="en-US" altLang="en-US"/>
              <a:t>Recent research demonstrates the importance of good glycemic and blood pressure control, especially as diabetes duration increases</a:t>
            </a:r>
            <a:r>
              <a:rPr lang="en-US" altLang="en-US" baseline="30000"/>
              <a:t>2</a:t>
            </a:r>
          </a:p>
        </p:txBody>
      </p:sp>
      <p:sp>
        <p:nvSpPr>
          <p:cNvPr id="316420"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34C3510C-D328-4211-BE82-A84EFDC0DDB7}" type="slidenum">
              <a:rPr lang="en-US" altLang="en-US" sz="900">
                <a:latin typeface="Calibri" panose="020F0502020204030204" pitchFamily="34" charset="0"/>
              </a:rPr>
              <a:pPr algn="r" eaLnBrk="1" hangingPunct="1"/>
              <a:t>84</a:t>
            </a:fld>
            <a:endParaRPr lang="en-US" altLang="en-US" sz="900">
              <a:latin typeface="Calibri" panose="020F0502020204030204" pitchFamily="34" charset="0"/>
            </a:endParaRPr>
          </a:p>
        </p:txBody>
      </p:sp>
      <p:sp>
        <p:nvSpPr>
          <p:cNvPr id="316421" name="TextBox 4"/>
          <p:cNvSpPr txBox="1">
            <a:spLocks noChangeArrowheads="1"/>
          </p:cNvSpPr>
          <p:nvPr/>
        </p:nvSpPr>
        <p:spPr bwMode="auto">
          <a:xfrm>
            <a:off x="701675" y="8359775"/>
            <a:ext cx="560705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1125" indent="-111125"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900" b="1">
                <a:latin typeface="Calibri" panose="020F0502020204030204" pitchFamily="34" charset="0"/>
              </a:rPr>
              <a:t>References</a:t>
            </a:r>
          </a:p>
          <a:p>
            <a:pPr eaLnBrk="1" hangingPunct="1">
              <a:buFont typeface="Calibri" panose="020F0502020204030204" pitchFamily="34" charset="0"/>
              <a:buAutoNum type="arabicPeriod"/>
            </a:pPr>
            <a:r>
              <a:rPr lang="en-US" altLang="en-US" sz="900">
                <a:latin typeface="Calibri" panose="020F0502020204030204" pitchFamily="34" charset="0"/>
              </a:rPr>
              <a:t>American Diabetes Association. Standards of medical care in diabetes—2014. Diabetes Care 2014;37(suppl 1):S50</a:t>
            </a:r>
          </a:p>
          <a:p>
            <a:pPr eaLnBrk="1" hangingPunct="1">
              <a:buFont typeface="Calibri" panose="020F0502020204030204" pitchFamily="34" charset="0"/>
              <a:buAutoNum type="arabicPeriod"/>
            </a:pPr>
            <a:r>
              <a:rPr lang="en-US" altLang="en-US" sz="900">
                <a:latin typeface="Calibri" panose="020F0502020204030204" pitchFamily="34" charset="0"/>
              </a:rPr>
              <a:t>Daniels M, DuBose SN, Maahs DM, et al.; T1D Exchange Clinic Network. Factors associated with microalbuminuria in 7,549 children and adolescents with type 1 diabetes in the T1D Exchange clinic registry. Diabetes Care 2013;36:2639–2645</a:t>
            </a:r>
          </a:p>
        </p:txBody>
      </p:sp>
    </p:spTree>
    <p:extLst>
      <p:ext uri="{BB962C8B-B14F-4D97-AF65-F5344CB8AC3E}">
        <p14:creationId xmlns:p14="http://schemas.microsoft.com/office/powerpoint/2010/main" val="40176070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a:ln/>
        </p:spPr>
      </p:sp>
      <p:sp>
        <p:nvSpPr>
          <p:cNvPr id="317443" name="Notes Placeholder 2"/>
          <p:cNvSpPr>
            <a:spLocks noGrp="1"/>
          </p:cNvSpPr>
          <p:nvPr>
            <p:ph type="body" idx="1"/>
          </p:nvPr>
        </p:nvSpPr>
        <p:spPr/>
        <p:txBody>
          <a:bodyPr/>
          <a:lstStyle/>
          <a:p>
            <a:pPr marL="0" indent="0">
              <a:buFont typeface="Arial" panose="020B0604020202020204" pitchFamily="34" charset="0"/>
              <a:buNone/>
            </a:pPr>
            <a:r>
              <a:rPr lang="en-US" altLang="en-US"/>
              <a:t>Recommendations for those with type 1 diabetes and pediatric retinopathy are summarized on this slide</a:t>
            </a:r>
          </a:p>
          <a:p>
            <a:pPr lvl="1"/>
            <a:r>
              <a:rPr lang="en-US" altLang="en-US"/>
              <a:t>An initial dilated and comprehensive eye examination should be considered for the child at the start of puberty or age ≥10 years of age, whichever is earlier, once the youth has had diabetes for 3</a:t>
            </a:r>
            <a:r>
              <a:rPr lang="en-US" altLang="en-US">
                <a:cs typeface="Arial" panose="020B0604020202020204" pitchFamily="34" charset="0"/>
              </a:rPr>
              <a:t>–</a:t>
            </a:r>
            <a:r>
              <a:rPr lang="en-US" altLang="en-US"/>
              <a:t>5 years (E)</a:t>
            </a:r>
          </a:p>
          <a:p>
            <a:pPr lvl="1"/>
            <a:r>
              <a:rPr lang="en-US" altLang="en-US"/>
              <a:t>After the initial examination, annual routine follow-up is generally recommended; less frequent examinations may be acceptable on the advice of an eye care professional (E)</a:t>
            </a:r>
          </a:p>
          <a:p>
            <a:pPr marL="0" indent="0"/>
            <a:r>
              <a:rPr lang="en-US" altLang="en-US"/>
              <a:t>Although retinopathy (like albuminuria) most commonly occurs after the onset of puberty and after 5</a:t>
            </a:r>
            <a:r>
              <a:rPr lang="en-US" altLang="en-US">
                <a:ea typeface="Verdana" panose="020B0604030504040204" pitchFamily="34" charset="0"/>
                <a:cs typeface="Verdana" panose="020B0604030504040204" pitchFamily="34" charset="0"/>
              </a:rPr>
              <a:t>–</a:t>
            </a:r>
            <a:r>
              <a:rPr lang="en-US" altLang="en-US"/>
              <a:t>10 years of diabetes duration,</a:t>
            </a:r>
            <a:r>
              <a:rPr lang="en-US" altLang="en-US" baseline="30000"/>
              <a:t>2</a:t>
            </a:r>
            <a:r>
              <a:rPr lang="en-US" altLang="en-US"/>
              <a:t> it has been reported in prepubertal children and with diabetes duration of only 1</a:t>
            </a:r>
            <a:r>
              <a:rPr lang="en-US" altLang="en-US">
                <a:ea typeface="Verdana" panose="020B0604030504040204" pitchFamily="34" charset="0"/>
                <a:cs typeface="Verdana" panose="020B0604030504040204" pitchFamily="34" charset="0"/>
              </a:rPr>
              <a:t>–</a:t>
            </a:r>
            <a:r>
              <a:rPr lang="en-US" altLang="en-US"/>
              <a:t>2 years</a:t>
            </a:r>
          </a:p>
          <a:p>
            <a:pPr marL="0" indent="0"/>
            <a:r>
              <a:rPr lang="en-US" altLang="en-US"/>
              <a:t>Referrals should be made to eye care professionals with expertise in diabetic retinopathy, an understanding of retinopathy risk in the pediatric population, and experience in counseling the pediatric patient and family on the importance of early prevention/</a:t>
            </a:r>
            <a:br>
              <a:rPr lang="en-US" altLang="en-US"/>
            </a:br>
            <a:r>
              <a:rPr lang="en-US" altLang="en-US"/>
              <a:t>intervention</a:t>
            </a:r>
          </a:p>
        </p:txBody>
      </p:sp>
      <p:sp>
        <p:nvSpPr>
          <p:cNvPr id="317444"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5565825F-F204-4D24-BB70-4CF1C3AE606D}" type="slidenum">
              <a:rPr lang="en-US" altLang="en-US" sz="900">
                <a:latin typeface="Calibri" panose="020F0502020204030204" pitchFamily="34" charset="0"/>
              </a:rPr>
              <a:pPr algn="r" eaLnBrk="1" hangingPunct="1"/>
              <a:t>85</a:t>
            </a:fld>
            <a:endParaRPr lang="en-US" altLang="en-US" sz="900">
              <a:latin typeface="Calibri" panose="020F0502020204030204" pitchFamily="34" charset="0"/>
            </a:endParaRPr>
          </a:p>
        </p:txBody>
      </p:sp>
      <p:sp>
        <p:nvSpPr>
          <p:cNvPr id="317445" name="TextBox 4"/>
          <p:cNvSpPr txBox="1">
            <a:spLocks noChangeArrowheads="1"/>
          </p:cNvSpPr>
          <p:nvPr/>
        </p:nvSpPr>
        <p:spPr bwMode="auto">
          <a:xfrm>
            <a:off x="701675" y="8497888"/>
            <a:ext cx="56070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900" b="1">
                <a:latin typeface="Calibri" panose="020F0502020204030204" pitchFamily="34" charset="0"/>
              </a:rPr>
              <a:t>References</a:t>
            </a:r>
          </a:p>
          <a:p>
            <a:pPr eaLnBrk="1" hangingPunct="1">
              <a:buFont typeface="Calibri" panose="020F0502020204030204" pitchFamily="34" charset="0"/>
              <a:buAutoNum type="arabicPeriod"/>
            </a:pPr>
            <a:r>
              <a:rPr lang="en-US" altLang="en-US" sz="900">
                <a:latin typeface="Calibri" panose="020F0502020204030204" pitchFamily="34" charset="0"/>
              </a:rPr>
              <a:t>American Diabetes Association. Standards of medical care in diabetes—2014. Diabetes Care 2014;37(suppl 1):S52</a:t>
            </a:r>
          </a:p>
          <a:p>
            <a:pPr eaLnBrk="1" hangingPunct="1">
              <a:buFont typeface="Calibri" panose="020F0502020204030204" pitchFamily="34" charset="0"/>
              <a:buAutoNum type="arabicPeriod"/>
            </a:pPr>
            <a:r>
              <a:rPr lang="en-US" altLang="en-US" sz="900">
                <a:latin typeface="Calibri" panose="020F0502020204030204" pitchFamily="34" charset="0"/>
              </a:rPr>
              <a:t>Cho YH, Craig ME, Hing S, Gallego PH, Poon M, Chan A, Donaghue KC: Microvascular complications assessment in adolescents with 2- to 5-yr duration of type 1 diabetes from 1990 to 2006. Pediatr Diabetes 2011;12:682–689 </a:t>
            </a:r>
          </a:p>
        </p:txBody>
      </p:sp>
    </p:spTree>
    <p:extLst>
      <p:ext uri="{BB962C8B-B14F-4D97-AF65-F5344CB8AC3E}">
        <p14:creationId xmlns:p14="http://schemas.microsoft.com/office/powerpoint/2010/main" val="105598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xfrm>
            <a:off x="1181100" y="698500"/>
            <a:ext cx="4648200" cy="3486150"/>
          </a:xfrm>
          <a:ln/>
        </p:spPr>
      </p:sp>
      <p:sp>
        <p:nvSpPr>
          <p:cNvPr id="2293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Autoimmune type 1 diabetes occurs when the body’s immune system attacks the beta cells of the pancreas.</a:t>
            </a:r>
          </a:p>
          <a:p>
            <a:endParaRPr lang="en-US" dirty="0"/>
          </a:p>
          <a:p>
            <a:r>
              <a:rPr lang="en-US" dirty="0"/>
              <a:t>Immune-Mediated </a:t>
            </a:r>
          </a:p>
        </p:txBody>
      </p:sp>
      <p:sp>
        <p:nvSpPr>
          <p:cNvPr id="333828" name="Footer Placeholder 3"/>
          <p:cNvSpPr>
            <a:spLocks noGrp="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0246" indent="-307787" eaLnBrk="0" hangingPunct="0">
              <a:defRPr>
                <a:solidFill>
                  <a:schemeClr val="tx1"/>
                </a:solidFill>
                <a:latin typeface="Arial" pitchFamily="34" charset="0"/>
              </a:defRPr>
            </a:lvl2pPr>
            <a:lvl3pPr marL="1231148" indent="-246229" eaLnBrk="0" hangingPunct="0">
              <a:defRPr>
                <a:solidFill>
                  <a:schemeClr val="tx1"/>
                </a:solidFill>
                <a:latin typeface="Arial" pitchFamily="34" charset="0"/>
              </a:defRPr>
            </a:lvl3pPr>
            <a:lvl4pPr marL="1723607" indent="-246229" eaLnBrk="0" hangingPunct="0">
              <a:defRPr>
                <a:solidFill>
                  <a:schemeClr val="tx1"/>
                </a:solidFill>
                <a:latin typeface="Arial" pitchFamily="34" charset="0"/>
              </a:defRPr>
            </a:lvl4pPr>
            <a:lvl5pPr marL="2216068" indent="-246229" eaLnBrk="0" hangingPunct="0">
              <a:defRPr>
                <a:solidFill>
                  <a:schemeClr val="tx1"/>
                </a:solidFill>
                <a:latin typeface="Arial" pitchFamily="34" charset="0"/>
              </a:defRPr>
            </a:lvl5pPr>
            <a:lvl6pPr marL="2708526" indent="-246229" eaLnBrk="0" fontAlgn="base" hangingPunct="0">
              <a:spcBef>
                <a:spcPct val="0"/>
              </a:spcBef>
              <a:spcAft>
                <a:spcPct val="0"/>
              </a:spcAft>
              <a:defRPr>
                <a:solidFill>
                  <a:schemeClr val="tx1"/>
                </a:solidFill>
                <a:latin typeface="Arial" pitchFamily="34" charset="0"/>
              </a:defRPr>
            </a:lvl6pPr>
            <a:lvl7pPr marL="3200986" indent="-246229" eaLnBrk="0" fontAlgn="base" hangingPunct="0">
              <a:spcBef>
                <a:spcPct val="0"/>
              </a:spcBef>
              <a:spcAft>
                <a:spcPct val="0"/>
              </a:spcAft>
              <a:defRPr>
                <a:solidFill>
                  <a:schemeClr val="tx1"/>
                </a:solidFill>
                <a:latin typeface="Arial" pitchFamily="34" charset="0"/>
              </a:defRPr>
            </a:lvl7pPr>
            <a:lvl8pPr marL="3693445" indent="-246229" eaLnBrk="0" fontAlgn="base" hangingPunct="0">
              <a:spcBef>
                <a:spcPct val="0"/>
              </a:spcBef>
              <a:spcAft>
                <a:spcPct val="0"/>
              </a:spcAft>
              <a:defRPr>
                <a:solidFill>
                  <a:schemeClr val="tx1"/>
                </a:solidFill>
                <a:latin typeface="Arial" pitchFamily="34" charset="0"/>
              </a:defRPr>
            </a:lvl8pPr>
            <a:lvl9pPr marL="4185904" indent="-246229" eaLnBrk="0" fontAlgn="base" hangingPunct="0">
              <a:spcBef>
                <a:spcPct val="0"/>
              </a:spcBef>
              <a:spcAft>
                <a:spcPct val="0"/>
              </a:spcAft>
              <a:defRPr>
                <a:solidFill>
                  <a:schemeClr val="tx1"/>
                </a:solidFill>
                <a:latin typeface="Arial" pitchFamily="34" charset="0"/>
              </a:defRPr>
            </a:lvl9pPr>
          </a:lstStyle>
          <a:p>
            <a:pPr>
              <a:defRPr/>
            </a:pPr>
            <a:r>
              <a:rPr lang="en-US">
                <a:latin typeface="Times New Roman" pitchFamily="18" charset="0"/>
              </a:rPr>
              <a:t>Diabetes Educational Services© (530) 893 - 8635 </a:t>
            </a:r>
          </a:p>
        </p:txBody>
      </p:sp>
      <p:sp>
        <p:nvSpPr>
          <p:cNvPr id="333829" name="Slide Number Placeholder 4"/>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0246" indent="-307787" eaLnBrk="0" hangingPunct="0">
              <a:defRPr>
                <a:solidFill>
                  <a:schemeClr val="tx1"/>
                </a:solidFill>
                <a:latin typeface="Arial" pitchFamily="34" charset="0"/>
              </a:defRPr>
            </a:lvl2pPr>
            <a:lvl3pPr marL="1231148" indent="-246229" eaLnBrk="0" hangingPunct="0">
              <a:defRPr>
                <a:solidFill>
                  <a:schemeClr val="tx1"/>
                </a:solidFill>
                <a:latin typeface="Arial" pitchFamily="34" charset="0"/>
              </a:defRPr>
            </a:lvl3pPr>
            <a:lvl4pPr marL="1723607" indent="-246229" eaLnBrk="0" hangingPunct="0">
              <a:defRPr>
                <a:solidFill>
                  <a:schemeClr val="tx1"/>
                </a:solidFill>
                <a:latin typeface="Arial" pitchFamily="34" charset="0"/>
              </a:defRPr>
            </a:lvl4pPr>
            <a:lvl5pPr marL="2216068" indent="-246229" eaLnBrk="0" hangingPunct="0">
              <a:defRPr>
                <a:solidFill>
                  <a:schemeClr val="tx1"/>
                </a:solidFill>
                <a:latin typeface="Arial" pitchFamily="34" charset="0"/>
              </a:defRPr>
            </a:lvl5pPr>
            <a:lvl6pPr marL="2708526" indent="-246229" eaLnBrk="0" fontAlgn="base" hangingPunct="0">
              <a:spcBef>
                <a:spcPct val="0"/>
              </a:spcBef>
              <a:spcAft>
                <a:spcPct val="0"/>
              </a:spcAft>
              <a:defRPr>
                <a:solidFill>
                  <a:schemeClr val="tx1"/>
                </a:solidFill>
                <a:latin typeface="Arial" pitchFamily="34" charset="0"/>
              </a:defRPr>
            </a:lvl6pPr>
            <a:lvl7pPr marL="3200986" indent="-246229" eaLnBrk="0" fontAlgn="base" hangingPunct="0">
              <a:spcBef>
                <a:spcPct val="0"/>
              </a:spcBef>
              <a:spcAft>
                <a:spcPct val="0"/>
              </a:spcAft>
              <a:defRPr>
                <a:solidFill>
                  <a:schemeClr val="tx1"/>
                </a:solidFill>
                <a:latin typeface="Arial" pitchFamily="34" charset="0"/>
              </a:defRPr>
            </a:lvl7pPr>
            <a:lvl8pPr marL="3693445" indent="-246229" eaLnBrk="0" fontAlgn="base" hangingPunct="0">
              <a:spcBef>
                <a:spcPct val="0"/>
              </a:spcBef>
              <a:spcAft>
                <a:spcPct val="0"/>
              </a:spcAft>
              <a:defRPr>
                <a:solidFill>
                  <a:schemeClr val="tx1"/>
                </a:solidFill>
                <a:latin typeface="Arial" pitchFamily="34" charset="0"/>
              </a:defRPr>
            </a:lvl8pPr>
            <a:lvl9pPr marL="4185904" indent="-246229" eaLnBrk="0" fontAlgn="base" hangingPunct="0">
              <a:spcBef>
                <a:spcPct val="0"/>
              </a:spcBef>
              <a:spcAft>
                <a:spcPct val="0"/>
              </a:spcAft>
              <a:defRPr>
                <a:solidFill>
                  <a:schemeClr val="tx1"/>
                </a:solidFill>
                <a:latin typeface="Arial" pitchFamily="34" charset="0"/>
              </a:defRPr>
            </a:lvl9pPr>
          </a:lstStyle>
          <a:p>
            <a:pPr>
              <a:defRPr/>
            </a:pPr>
            <a:fld id="{DEEDFCDA-724E-4BD7-B1B0-053D9862B4AF}" type="slidenum">
              <a:rPr lang="en-US" smtClean="0">
                <a:latin typeface="Times New Roman" pitchFamily="18" charset="0"/>
              </a:rPr>
              <a:pPr>
                <a:defRPr/>
              </a:pPr>
              <a:t>9</a:t>
            </a:fld>
            <a:endParaRPr lang="en-US">
              <a:latin typeface="Times New Roman" pitchFamily="18" charset="0"/>
            </a:endParaRPr>
          </a:p>
        </p:txBody>
      </p:sp>
    </p:spTree>
    <p:extLst>
      <p:ext uri="{BB962C8B-B14F-4D97-AF65-F5344CB8AC3E}">
        <p14:creationId xmlns:p14="http://schemas.microsoft.com/office/powerpoint/2010/main" val="42690773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Slide Image Placeholder 1"/>
          <p:cNvSpPr>
            <a:spLocks noGrp="1" noRot="1" noChangeAspect="1" noTextEdit="1"/>
          </p:cNvSpPr>
          <p:nvPr>
            <p:ph type="sldImg"/>
          </p:nvPr>
        </p:nvSpPr>
        <p:spPr>
          <a:ln/>
        </p:spPr>
      </p:sp>
      <p:sp>
        <p:nvSpPr>
          <p:cNvPr id="318467" name="Notes Placeholder 2"/>
          <p:cNvSpPr>
            <a:spLocks noGrp="1"/>
          </p:cNvSpPr>
          <p:nvPr>
            <p:ph type="body" idx="1"/>
          </p:nvPr>
        </p:nvSpPr>
        <p:spPr/>
        <p:txBody>
          <a:bodyPr/>
          <a:lstStyle/>
          <a:p>
            <a:r>
              <a:rPr lang="en-US" altLang="en-US"/>
              <a:t>Neuropathy rarely occurs in prepubertal children with 1-2 years diabetes duration</a:t>
            </a:r>
          </a:p>
          <a:p>
            <a:r>
              <a:rPr lang="en-US" altLang="en-US"/>
              <a:t>Foot inspection can be performed at each visit as education for youth regarding the importance of foot care</a:t>
            </a:r>
          </a:p>
        </p:txBody>
      </p:sp>
      <p:sp>
        <p:nvSpPr>
          <p:cNvPr id="318468"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B89B9E3A-F1FF-4C3E-ABAD-214081A09566}" type="slidenum">
              <a:rPr lang="en-US" altLang="en-US" sz="900">
                <a:latin typeface="Calibri" panose="020F0502020204030204" pitchFamily="34" charset="0"/>
              </a:rPr>
              <a:pPr algn="r" eaLnBrk="1" hangingPunct="1"/>
              <a:t>86</a:t>
            </a:fld>
            <a:endParaRPr lang="en-US" altLang="en-US" sz="900">
              <a:latin typeface="Calibri" panose="020F0502020204030204" pitchFamily="34" charset="0"/>
            </a:endParaRPr>
          </a:p>
        </p:txBody>
      </p:sp>
      <p:sp>
        <p:nvSpPr>
          <p:cNvPr id="318469" name="TextBox 4"/>
          <p:cNvSpPr txBox="1">
            <a:spLocks noChangeArrowheads="1"/>
          </p:cNvSpPr>
          <p:nvPr/>
        </p:nvSpPr>
        <p:spPr bwMode="auto">
          <a:xfrm>
            <a:off x="701675" y="8497888"/>
            <a:ext cx="56070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900" b="1">
                <a:latin typeface="Calibri" panose="020F0502020204030204" pitchFamily="34" charset="0"/>
              </a:rPr>
              <a:t>References</a:t>
            </a:r>
          </a:p>
          <a:p>
            <a:pPr eaLnBrk="1" hangingPunct="1">
              <a:buFont typeface="Calibri" panose="020F0502020204030204" pitchFamily="34" charset="0"/>
              <a:buAutoNum type="arabicPeriod"/>
            </a:pPr>
            <a:r>
              <a:rPr lang="en-US" altLang="en-US" sz="900">
                <a:latin typeface="Calibri" panose="020F0502020204030204" pitchFamily="34" charset="0"/>
              </a:rPr>
              <a:t>American Diabetes Association. Standards of medical care in diabetes—2014. Diabetes Care 2014;37(suppl 1):S52</a:t>
            </a:r>
          </a:p>
          <a:p>
            <a:pPr eaLnBrk="1" hangingPunct="1">
              <a:buFont typeface="Calibri" panose="020F0502020204030204" pitchFamily="34" charset="0"/>
              <a:buAutoNum type="arabicPeriod"/>
            </a:pPr>
            <a:r>
              <a:rPr lang="en-US" altLang="en-US" sz="900">
                <a:latin typeface="Calibri" panose="020F0502020204030204" pitchFamily="34" charset="0"/>
              </a:rPr>
              <a:t>Cho YH, Craig ME, Hing S, Gallego PH, Poon M, Chan A, Donaghue KC: Microvascular complications assessment in adolescents with 2- to 5-yr duration of type 1 diabetes from 1990 to 2006. Pediatr Diabetes 2011;12:682–689 </a:t>
            </a:r>
          </a:p>
        </p:txBody>
      </p:sp>
    </p:spTree>
    <p:extLst>
      <p:ext uri="{BB962C8B-B14F-4D97-AF65-F5344CB8AC3E}">
        <p14:creationId xmlns:p14="http://schemas.microsoft.com/office/powerpoint/2010/main" val="26683596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Preconception counselling is encouraged for the health of baby and mother.  </a:t>
            </a:r>
          </a:p>
          <a:p>
            <a:r>
              <a:rPr lang="en-US" dirty="0"/>
              <a:t>Pregnancy may be managed by MDs who specialize in ‘high risk pregnancies’.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90</a:t>
            </a:fld>
            <a:endParaRPr lang="en-US"/>
          </a:p>
        </p:txBody>
      </p:sp>
    </p:spTree>
    <p:extLst>
      <p:ext uri="{BB962C8B-B14F-4D97-AF65-F5344CB8AC3E}">
        <p14:creationId xmlns:p14="http://schemas.microsoft.com/office/powerpoint/2010/main" val="6013308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3B76F3D4-6BC6-421C-ABD0-6DB3B266E864}" type="slidenum">
              <a:rPr kumimoji="0" lang="en-US" altLang="en-US" sz="1300" smtClean="0"/>
              <a:pPr>
                <a:spcBef>
                  <a:spcPct val="0"/>
                </a:spcBef>
              </a:pPr>
              <a:t>91</a:t>
            </a:fld>
            <a:endParaRPr kumimoji="0" lang="en-US" altLang="en-US" sz="1300"/>
          </a:p>
        </p:txBody>
      </p:sp>
    </p:spTree>
    <p:extLst>
      <p:ext uri="{BB962C8B-B14F-4D97-AF65-F5344CB8AC3E}">
        <p14:creationId xmlns:p14="http://schemas.microsoft.com/office/powerpoint/2010/main" val="11724374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09736F35-FB1E-4628-B8CD-C46115410329}" type="slidenum">
              <a:rPr kumimoji="0" lang="en-US" altLang="en-US" sz="1300" smtClean="0"/>
              <a:pPr>
                <a:spcBef>
                  <a:spcPct val="0"/>
                </a:spcBef>
              </a:pPr>
              <a:t>92</a:t>
            </a:fld>
            <a:endParaRPr kumimoji="0" lang="en-US" altLang="en-US" sz="1300"/>
          </a:p>
        </p:txBody>
      </p:sp>
    </p:spTree>
    <p:extLst>
      <p:ext uri="{BB962C8B-B14F-4D97-AF65-F5344CB8AC3E}">
        <p14:creationId xmlns:p14="http://schemas.microsoft.com/office/powerpoint/2010/main" val="2997881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p:cNvSpPr>
            <a:spLocks noGrp="1" noRot="1" noChangeAspect="1" noTextEdit="1"/>
          </p:cNvSpPr>
          <p:nvPr>
            <p:ph type="sldImg"/>
          </p:nvPr>
        </p:nvSpPr>
        <p:spPr>
          <a:ln/>
        </p:spPr>
      </p:sp>
      <p:sp>
        <p:nvSpPr>
          <p:cNvPr id="319491" name="Notes Placeholder 2"/>
          <p:cNvSpPr>
            <a:spLocks noGrp="1"/>
          </p:cNvSpPr>
          <p:nvPr>
            <p:ph type="body" idx="1"/>
          </p:nvPr>
        </p:nvSpPr>
        <p:spPr/>
        <p:txBody>
          <a:bodyPr/>
          <a:lstStyle/>
          <a:p>
            <a:r>
              <a:rPr lang="en-US" altLang="en-US"/>
              <a:t>No matter how sound the medical regimen, it can only be as good as the ability of the family and/or individual to implement it.</a:t>
            </a:r>
          </a:p>
          <a:p>
            <a:r>
              <a:rPr lang="en-US" altLang="en-US"/>
              <a:t>Family involvement remains important for optimal management in childhood and adolescence</a:t>
            </a:r>
          </a:p>
          <a:p>
            <a:r>
              <a:rPr lang="en-US" altLang="en-US"/>
              <a:t>It may be necessary to assess education skills/needs of day care providers, school nurses, or school personnel</a:t>
            </a:r>
          </a:p>
          <a:p>
            <a:pPr>
              <a:buFont typeface="Arial" panose="020B0604020202020204" pitchFamily="34" charset="0"/>
              <a:buNone/>
            </a:pPr>
            <a:endParaRPr lang="en-US" altLang="en-US" baseline="30000"/>
          </a:p>
        </p:txBody>
      </p:sp>
      <p:sp>
        <p:nvSpPr>
          <p:cNvPr id="319492"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4F40EB58-47D4-4DB8-A8AA-37DDFE627E73}" type="slidenum">
              <a:rPr lang="en-US" altLang="en-US" sz="900">
                <a:latin typeface="Calibri" panose="020F0502020204030204" pitchFamily="34" charset="0"/>
              </a:rPr>
              <a:pPr algn="r" eaLnBrk="1" hangingPunct="1"/>
              <a:t>93</a:t>
            </a:fld>
            <a:endParaRPr lang="en-US" altLang="en-US" sz="900">
              <a:latin typeface="Calibri" panose="020F0502020204030204" pitchFamily="34" charset="0"/>
            </a:endParaRPr>
          </a:p>
        </p:txBody>
      </p:sp>
      <p:sp>
        <p:nvSpPr>
          <p:cNvPr id="319493" name="TextBox 4"/>
          <p:cNvSpPr txBox="1">
            <a:spLocks noChangeArrowheads="1"/>
          </p:cNvSpPr>
          <p:nvPr/>
        </p:nvSpPr>
        <p:spPr bwMode="auto">
          <a:xfrm>
            <a:off x="701675" y="8497888"/>
            <a:ext cx="56070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900" b="1">
                <a:latin typeface="Calibri" panose="020F0502020204030204" pitchFamily="34" charset="0"/>
              </a:rPr>
              <a:t>References</a:t>
            </a:r>
          </a:p>
          <a:p>
            <a:pPr eaLnBrk="1" hangingPunct="1">
              <a:buFont typeface="Calibri" panose="020F0502020204030204" pitchFamily="34" charset="0"/>
              <a:buAutoNum type="arabicPeriod"/>
            </a:pPr>
            <a:r>
              <a:rPr lang="en-US" altLang="en-US" sz="900">
                <a:latin typeface="Calibri" panose="020F0502020204030204" pitchFamily="34" charset="0"/>
              </a:rPr>
              <a:t>American Diabetes Association. Standards of medical care in diabetes—2014. Diabetes Care 2014;37(suppl 1):S52</a:t>
            </a:r>
          </a:p>
          <a:p>
            <a:pPr eaLnBrk="1" hangingPunct="1">
              <a:buFont typeface="Calibri" panose="020F0502020204030204" pitchFamily="34" charset="0"/>
              <a:buAutoNum type="arabicPeriod"/>
            </a:pPr>
            <a:r>
              <a:rPr lang="en-US" altLang="en-US" sz="900">
                <a:latin typeface="Calibri" panose="020F0502020204030204" pitchFamily="34" charset="0"/>
              </a:rPr>
              <a:t>Cho YH, Craig ME, Hing S, Gallego PH, Poon M, Chan A, Donaghue KC: Microvascular complications assessment in adolescents with 2- to 5-yr duration of type 1 diabetes from 1990 to 2006. Pediatr Diabetes 2011;12:682–689 </a:t>
            </a:r>
          </a:p>
        </p:txBody>
      </p:sp>
    </p:spTree>
    <p:extLst>
      <p:ext uri="{BB962C8B-B14F-4D97-AF65-F5344CB8AC3E}">
        <p14:creationId xmlns:p14="http://schemas.microsoft.com/office/powerpoint/2010/main" val="34231652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C4677ABE-7E3E-4B6C-B949-069D1D34D485}" type="slidenum">
              <a:rPr kumimoji="0" lang="en-US" altLang="en-US" sz="1300" smtClean="0"/>
              <a:pPr>
                <a:spcBef>
                  <a:spcPct val="0"/>
                </a:spcBef>
              </a:pPr>
              <a:t>94</a:t>
            </a:fld>
            <a:endParaRPr kumimoji="0" lang="en-US" altLang="en-US" sz="1300"/>
          </a:p>
        </p:txBody>
      </p:sp>
    </p:spTree>
    <p:extLst>
      <p:ext uri="{BB962C8B-B14F-4D97-AF65-F5344CB8AC3E}">
        <p14:creationId xmlns:p14="http://schemas.microsoft.com/office/powerpoint/2010/main" val="29869336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28BF1B7C-B119-4308-92BF-0B49DC39B8F5}" type="slidenum">
              <a:rPr kumimoji="0" lang="en-US" altLang="en-US" sz="1300" smtClean="0"/>
              <a:pPr>
                <a:spcBef>
                  <a:spcPct val="0"/>
                </a:spcBef>
              </a:pPr>
              <a:t>95</a:t>
            </a:fld>
            <a:endParaRPr kumimoji="0" lang="en-US" altLang="en-US" sz="1300"/>
          </a:p>
        </p:txBody>
      </p:sp>
    </p:spTree>
    <p:extLst>
      <p:ext uri="{BB962C8B-B14F-4D97-AF65-F5344CB8AC3E}">
        <p14:creationId xmlns:p14="http://schemas.microsoft.com/office/powerpoint/2010/main" val="7333220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96116954-37B3-46B7-91CD-94C8DACA46F3}" type="slidenum">
              <a:rPr kumimoji="0" lang="en-US" altLang="en-US" sz="1300" smtClean="0"/>
              <a:pPr>
                <a:spcBef>
                  <a:spcPct val="0"/>
                </a:spcBef>
              </a:pPr>
              <a:t>96</a:t>
            </a:fld>
            <a:endParaRPr kumimoji="0" lang="en-US" altLang="en-US" sz="1300"/>
          </a:p>
        </p:txBody>
      </p:sp>
    </p:spTree>
    <p:extLst>
      <p:ext uri="{BB962C8B-B14F-4D97-AF65-F5344CB8AC3E}">
        <p14:creationId xmlns:p14="http://schemas.microsoft.com/office/powerpoint/2010/main" val="2085622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Taboo topics.  Education is key!  Discuss with youth, allow questions and curiosity.</a:t>
            </a:r>
          </a:p>
          <a:p>
            <a:r>
              <a:rPr lang="en-US" dirty="0"/>
              <a:t>Alcohol may cause hypoglycemia</a:t>
            </a:r>
          </a:p>
          <a:p>
            <a:r>
              <a:rPr lang="en-US" dirty="0"/>
              <a:t>Smoking damages blood vessels.  Elevated glucoses damage blood vessels.</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97</a:t>
            </a:fld>
            <a:endParaRPr lang="en-US"/>
          </a:p>
        </p:txBody>
      </p:sp>
    </p:spTree>
    <p:extLst>
      <p:ext uri="{BB962C8B-B14F-4D97-AF65-F5344CB8AC3E}">
        <p14:creationId xmlns:p14="http://schemas.microsoft.com/office/powerpoint/2010/main" val="37385437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Delayed hypoglycemia may occur during sleeping hours. </a:t>
            </a:r>
          </a:p>
          <a:p>
            <a:endParaRPr lang="en-US" dirty="0"/>
          </a:p>
          <a:p>
            <a:r>
              <a:rPr lang="en-US" dirty="0"/>
              <a:t>Provide youth with information/education re the importance of having snack/meal with alcohol,</a:t>
            </a:r>
          </a:p>
          <a:p>
            <a:r>
              <a:rPr lang="en-US" dirty="0"/>
              <a:t>carrying supplies to treat a low, and testing glucoses. </a:t>
            </a:r>
          </a:p>
          <a:p>
            <a:r>
              <a:rPr lang="en-US" dirty="0"/>
              <a:t>Discuss carb and sugar content of alcoholic beverages:  lite beers vs mixed drinks vs fruity cocktails (which may contribute to hyperglycemia).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98</a:t>
            </a:fld>
            <a:endParaRPr lang="en-US"/>
          </a:p>
        </p:txBody>
      </p:sp>
    </p:spTree>
    <p:extLst>
      <p:ext uri="{BB962C8B-B14F-4D97-AF65-F5344CB8AC3E}">
        <p14:creationId xmlns:p14="http://schemas.microsoft.com/office/powerpoint/2010/main" val="2516423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obesity epidemic in America.</a:t>
            </a:r>
          </a:p>
          <a:p>
            <a:r>
              <a:rPr lang="en-US" dirty="0"/>
              <a:t>Type 2 features include obesity and acanthosis nigricans</a:t>
            </a:r>
          </a:p>
          <a:p>
            <a:r>
              <a:rPr lang="en-US" dirty="0"/>
              <a:t>Auto antibodies may be tested at time of diabetes diagnosis</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10</a:t>
            </a:fld>
            <a:endParaRPr lang="en-US"/>
          </a:p>
        </p:txBody>
      </p:sp>
    </p:spTree>
    <p:extLst>
      <p:ext uri="{BB962C8B-B14F-4D97-AF65-F5344CB8AC3E}">
        <p14:creationId xmlns:p14="http://schemas.microsoft.com/office/powerpoint/2010/main" val="18205218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a:ln/>
        </p:spPr>
      </p:sp>
      <p:sp>
        <p:nvSpPr>
          <p:cNvPr id="320515" name="Notes Placeholder 2"/>
          <p:cNvSpPr>
            <a:spLocks noGrp="1"/>
          </p:cNvSpPr>
          <p:nvPr>
            <p:ph type="body" idx="1"/>
          </p:nvPr>
        </p:nvSpPr>
        <p:spPr>
          <a:ln/>
        </p:spPr>
        <p:txBody>
          <a:bodyPr/>
          <a:lstStyle/>
          <a:p>
            <a:r>
              <a:rPr lang="en-US" altLang="en-US" dirty="0"/>
              <a:t>Care and close supervision of diabetes management is increasingly shifted from parents and other older adults throughout childhood and adolescence; however, the shift from pediatric to adult health care providers often occurs very abruptly as the older teen enters the next developmental stage, referred to as emerging adulthood,</a:t>
            </a:r>
            <a:r>
              <a:rPr lang="en-US" altLang="en-US" baseline="30000" dirty="0"/>
              <a:t>1</a:t>
            </a:r>
            <a:r>
              <a:rPr lang="en-US" altLang="en-US" dirty="0"/>
              <a:t> a critical period for young people who have diabetes</a:t>
            </a:r>
          </a:p>
          <a:p>
            <a:r>
              <a:rPr lang="en-US" altLang="en-US" dirty="0"/>
              <a:t>Though scientific evidence continues to be limited, it is clear that early and ongoing attention be given to comprehensive coordinated planning for seamless transition of all youth from pediatric to adult health care</a:t>
            </a:r>
            <a:r>
              <a:rPr lang="en-US" altLang="en-US" baseline="30000" dirty="0"/>
              <a:t>2,3</a:t>
            </a:r>
          </a:p>
          <a:p>
            <a:r>
              <a:rPr lang="en-US" altLang="en-US" dirty="0"/>
              <a:t>A comprehensive discussion regarding the challenges faced during this period is found in the ADA position statement “Diabetes Care for Emerging Adults: Recommendations for the Transition from Pediatric to Adult Diabetes Care Systems”</a:t>
            </a:r>
            <a:r>
              <a:rPr lang="en-US" altLang="en-US" baseline="30000" dirty="0"/>
              <a:t>3</a:t>
            </a:r>
          </a:p>
          <a:p>
            <a:r>
              <a:rPr lang="en-US" altLang="en-US" dirty="0"/>
              <a:t>The National Diabetes Education Program (NDEP) has materials available to facilitate the transition process (http://ndep.nih.gov/transitions/) and The Endocrine Society in collaboration with the ADA and other organizations has developed transition tools for clinicians and youth/families:</a:t>
            </a:r>
            <a:br>
              <a:rPr lang="en-US" altLang="en-US" dirty="0"/>
            </a:br>
            <a:r>
              <a:rPr lang="en-US" altLang="en-US" dirty="0"/>
              <a:t>(http://www.endo-society.org/clinicalpractice/transition_of_care.cfm)</a:t>
            </a:r>
          </a:p>
          <a:p>
            <a:r>
              <a:rPr lang="en-US" altLang="en-US" dirty="0"/>
              <a:t>This slide includes recommendations for transitioning teens with diabetes into adulthood</a:t>
            </a:r>
            <a:r>
              <a:rPr lang="en-US" altLang="en-US" baseline="30000" dirty="0"/>
              <a:t>4</a:t>
            </a:r>
          </a:p>
        </p:txBody>
      </p:sp>
      <p:sp>
        <p:nvSpPr>
          <p:cNvPr id="320516"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0A0D83D7-542E-4BEC-802B-DB0271F6CCE1}" type="slidenum">
              <a:rPr lang="en-US" altLang="en-US" sz="900">
                <a:latin typeface="Calibri" panose="020F0502020204030204" pitchFamily="34" charset="0"/>
              </a:rPr>
              <a:pPr algn="r" eaLnBrk="1" hangingPunct="1"/>
              <a:t>100</a:t>
            </a:fld>
            <a:endParaRPr lang="en-US" altLang="en-US" sz="900">
              <a:latin typeface="Calibri" panose="020F0502020204030204" pitchFamily="34" charset="0"/>
            </a:endParaRPr>
          </a:p>
        </p:txBody>
      </p:sp>
      <p:sp>
        <p:nvSpPr>
          <p:cNvPr id="320517" name="TextBox 4"/>
          <p:cNvSpPr txBox="1">
            <a:spLocks noChangeArrowheads="1"/>
          </p:cNvSpPr>
          <p:nvPr/>
        </p:nvSpPr>
        <p:spPr bwMode="auto">
          <a:xfrm>
            <a:off x="701675" y="7810500"/>
            <a:ext cx="5607050"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900" b="1">
                <a:latin typeface="Calibri" panose="020F0502020204030204" pitchFamily="34" charset="0"/>
              </a:rPr>
              <a:t>References</a:t>
            </a:r>
          </a:p>
          <a:p>
            <a:pPr eaLnBrk="1" hangingPunct="1">
              <a:buFont typeface="Calibri" panose="020F0502020204030204" pitchFamily="34" charset="0"/>
              <a:buAutoNum type="arabicPeriod"/>
            </a:pPr>
            <a:r>
              <a:rPr lang="en-US" altLang="en-US" sz="900">
                <a:latin typeface="Calibri" panose="020F0502020204030204" pitchFamily="34" charset="0"/>
              </a:rPr>
              <a:t>Arnett JJ. Emerging adulthood. A theory of development from the late teens through the twenties. Am Psychol 2000;55:469–480</a:t>
            </a:r>
          </a:p>
          <a:p>
            <a:pPr eaLnBrk="1" hangingPunct="1">
              <a:buFont typeface="Calibri" panose="020F0502020204030204" pitchFamily="34" charset="0"/>
              <a:buAutoNum type="arabicPeriod"/>
            </a:pPr>
            <a:r>
              <a:rPr lang="en-US" altLang="en-US" sz="900">
                <a:latin typeface="Calibri" panose="020F0502020204030204" pitchFamily="34" charset="0"/>
              </a:rPr>
              <a:t>Weissberg-Benchell J, Wolpert H, Anderson BJ. Transitioning from pediatric to adult care: a new approach to the post-adolescent young person with type 1 diabetes. Diabetes Care 2007;30:2441–2446</a:t>
            </a:r>
          </a:p>
          <a:p>
            <a:pPr eaLnBrk="1" hangingPunct="1">
              <a:buFont typeface="Calibri" panose="020F0502020204030204" pitchFamily="34" charset="0"/>
              <a:buAutoNum type="arabicPeriod"/>
            </a:pPr>
            <a:r>
              <a:rPr lang="en-US" altLang="en-US" sz="900">
                <a:latin typeface="Calibri" panose="020F0502020204030204" pitchFamily="34" charset="0"/>
              </a:rPr>
              <a:t>Peters A, Laffel L, for the American Diabetes Association Transitions Working Group. Diabetes care for emerging adults: recommendations for transition from pediatric to adult diabetes care systems: a position statement of the American Diabetes Association, with representation by other groups. Diabetes Care 2011;34:2477–2485</a:t>
            </a:r>
          </a:p>
          <a:p>
            <a:pPr eaLnBrk="1" hangingPunct="1">
              <a:buFont typeface="Calibri" panose="020F0502020204030204" pitchFamily="34" charset="0"/>
              <a:buAutoNum type="arabicPeriod"/>
            </a:pPr>
            <a:r>
              <a:rPr lang="en-US" altLang="en-US" sz="900">
                <a:latin typeface="Calibri" panose="020F0502020204030204" pitchFamily="34" charset="0"/>
              </a:rPr>
              <a:t>American Diabetes Association. Standards of medical care in diabetes—2014. Diabetes Care 2014;37(suppl 1):S53</a:t>
            </a:r>
          </a:p>
        </p:txBody>
      </p:sp>
    </p:spTree>
    <p:extLst>
      <p:ext uri="{BB962C8B-B14F-4D97-AF65-F5344CB8AC3E}">
        <p14:creationId xmlns:p14="http://schemas.microsoft.com/office/powerpoint/2010/main" val="272228073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46A8B98C-C925-48D3-BA91-E3A419879389}" type="slidenum">
              <a:rPr kumimoji="0" lang="en-US" altLang="en-US" sz="1300" smtClean="0"/>
              <a:pPr>
                <a:spcBef>
                  <a:spcPct val="0"/>
                </a:spcBef>
              </a:pPr>
              <a:t>101</a:t>
            </a:fld>
            <a:endParaRPr kumimoji="0" lang="en-US" altLang="en-US" sz="1300"/>
          </a:p>
        </p:txBody>
      </p:sp>
    </p:spTree>
    <p:extLst>
      <p:ext uri="{BB962C8B-B14F-4D97-AF65-F5344CB8AC3E}">
        <p14:creationId xmlns:p14="http://schemas.microsoft.com/office/powerpoint/2010/main" val="42437159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the importance of individualizing care, recognizing that both the family and the child/adolescent must be provided with education and support.  DSMES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102</a:t>
            </a:fld>
            <a:endParaRPr lang="en-US"/>
          </a:p>
        </p:txBody>
      </p:sp>
    </p:spTree>
    <p:extLst>
      <p:ext uri="{BB962C8B-B14F-4D97-AF65-F5344CB8AC3E}">
        <p14:creationId xmlns:p14="http://schemas.microsoft.com/office/powerpoint/2010/main" val="70350475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217613" y="708025"/>
            <a:ext cx="4721225" cy="3541713"/>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r>
              <a:rPr lang="en-US">
                <a:solidFill>
                  <a:prstClr val="black"/>
                </a:solidFill>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solidFill>
                  <a:prstClr val="black"/>
                </a:solidFill>
                <a:latin typeface="Times New Roman" panose="02020603050405020304" pitchFamily="18" charset="0"/>
              </a:rPr>
              <a:pPr/>
              <a:t>103</a:t>
            </a:fld>
            <a:endParaRPr lang="en-US">
              <a:solidFill>
                <a:prstClr val="black"/>
              </a:solidFill>
              <a:latin typeface="Times New Roman" panose="02020603050405020304" pitchFamily="18" charset="0"/>
            </a:endParaRPr>
          </a:p>
        </p:txBody>
      </p:sp>
    </p:spTree>
    <p:extLst>
      <p:ext uri="{BB962C8B-B14F-4D97-AF65-F5344CB8AC3E}">
        <p14:creationId xmlns:p14="http://schemas.microsoft.com/office/powerpoint/2010/main" val="3544229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Glutamic Acid Decarboxylase?  (Otherwise referred to as GAD).</a:t>
            </a:r>
          </a:p>
          <a:p>
            <a:r>
              <a:rPr lang="en-US" dirty="0"/>
              <a:t>We will discuss in the next slide.</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11</a:t>
            </a:fld>
            <a:endParaRPr lang="en-US"/>
          </a:p>
        </p:txBody>
      </p:sp>
    </p:spTree>
    <p:extLst>
      <p:ext uri="{BB962C8B-B14F-4D97-AF65-F5344CB8AC3E}">
        <p14:creationId xmlns:p14="http://schemas.microsoft.com/office/powerpoint/2010/main" val="4144198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Antibodies are proteins that the immune system uses to destroy foreign bodies.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diagnosis of type 1 diabetes is confirmed by lab testing of autoimmune markers, including GAD.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GAD is an enzyme and it is the main antibody measured.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If the GAD is negative, testing should be done for the islet antigen 2 (IA2), IA-2b and zinc transporter 8 (ZnT8).</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C-peptide (connecting peptide) is a protein produced in the pancreas.  Insulin and c-peptide are both released into the bloodstream.  Because the amounts released are similar, the measurement of c-peptide will indicate if insulin is being produced, distinguishing type 1 and type 2 diabetes.</a:t>
            </a:r>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12</a:t>
            </a:fld>
            <a:endParaRPr lang="en-US"/>
          </a:p>
        </p:txBody>
      </p:sp>
    </p:spTree>
    <p:extLst>
      <p:ext uri="{BB962C8B-B14F-4D97-AF65-F5344CB8AC3E}">
        <p14:creationId xmlns:p14="http://schemas.microsoft.com/office/powerpoint/2010/main" val="600059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png"/><Relationship Id="rId4" Type="http://schemas.microsoft.com/office/2007/relationships/hdphoto" Target="../media/hdphoto1.wdp"/></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png"/><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png"/><Relationship Id="rId4" Type="http://schemas.microsoft.com/office/2007/relationships/hdphoto" Target="../media/hdphoto1.wdp"/></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48776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71524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53053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914400" y="1752600"/>
            <a:ext cx="3810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a:t>Click icon to add clip art</a:t>
            </a:r>
          </a:p>
        </p:txBody>
      </p:sp>
    </p:spTree>
    <p:extLst>
      <p:ext uri="{BB962C8B-B14F-4D97-AF65-F5344CB8AC3E}">
        <p14:creationId xmlns:p14="http://schemas.microsoft.com/office/powerpoint/2010/main" val="3538382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Chart Placeholder 2"/>
          <p:cNvSpPr>
            <a:spLocks noGrp="1"/>
          </p:cNvSpPr>
          <p:nvPr>
            <p:ph type="chart" idx="1"/>
          </p:nvPr>
        </p:nvSpPr>
        <p:spPr>
          <a:xfrm>
            <a:off x="914400" y="1752600"/>
            <a:ext cx="7772400" cy="4800600"/>
          </a:xfrm>
        </p:spPr>
        <p:txBody>
          <a:bodyPr/>
          <a:lstStyle/>
          <a:p>
            <a:pPr lvl="0"/>
            <a:r>
              <a:rPr lang="en-US" noProof="0"/>
              <a:t>Click icon to add chart</a:t>
            </a:r>
          </a:p>
        </p:txBody>
      </p:sp>
    </p:spTree>
    <p:extLst>
      <p:ext uri="{BB962C8B-B14F-4D97-AF65-F5344CB8AC3E}">
        <p14:creationId xmlns:p14="http://schemas.microsoft.com/office/powerpoint/2010/main" val="1815086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342070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115971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189" indent="0" algn="ctr">
              <a:buNone/>
            </a:lvl2pPr>
            <a:lvl3pPr marL="914377" indent="0" algn="ctr">
              <a:buNone/>
            </a:lvl3pPr>
            <a:lvl4pPr marL="1371566" indent="0" algn="ctr">
              <a:buNone/>
            </a:lvl4pPr>
            <a:lvl5pPr marL="1828754" indent="0" algn="ctr">
              <a:buNone/>
            </a:lvl5pPr>
            <a:lvl6pPr marL="2285943" indent="0" algn="ctr">
              <a:buNone/>
            </a:lvl6pPr>
            <a:lvl7pPr marL="2743131" indent="0" algn="ctr">
              <a:buNone/>
            </a:lvl7pPr>
            <a:lvl8pPr marL="3200320" indent="0" algn="ctr">
              <a:buNone/>
            </a:lvl8pPr>
            <a:lvl9pPr marL="3657509" indent="0" algn="ctr">
              <a:buNone/>
            </a:lvl9pPr>
          </a:lstStyle>
          <a:p>
            <a:r>
              <a:rPr kumimoji="0" lang="en-US" dirty="0"/>
              <a:t>Click to edit Master subtitle style</a:t>
            </a:r>
          </a:p>
        </p:txBody>
      </p:sp>
      <p:sp>
        <p:nvSpPr>
          <p:cNvPr id="21" name="Rectangle 20"/>
          <p:cNvSpPr/>
          <p:nvPr/>
        </p:nvSpPr>
        <p:spPr>
          <a:xfrm>
            <a:off x="904875" y="3276604"/>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2" name="Rectangle 21"/>
          <p:cNvSpPr/>
          <p:nvPr/>
        </p:nvSpPr>
        <p:spPr>
          <a:xfrm>
            <a:off x="904875" y="3276604"/>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7"/>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0095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489870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7"/>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021223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5571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33643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2"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71567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51190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349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3"/>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313210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7"/>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6015286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875919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2"/>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2"/>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6"/>
            <a:ext cx="2212848" cy="672800"/>
          </a:xfrm>
          <a:prstGeom prst="rect">
            <a:avLst/>
          </a:prstGeom>
        </p:spPr>
      </p:pic>
    </p:spTree>
    <p:extLst>
      <p:ext uri="{BB962C8B-B14F-4D97-AF65-F5344CB8AC3E}">
        <p14:creationId xmlns:p14="http://schemas.microsoft.com/office/powerpoint/2010/main" val="2972676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4"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4" y="3922715"/>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1" y="6242052"/>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C4B60773-B98C-4109-B941-042E7687E890}" type="slidenum">
              <a:rPr lang="en-US"/>
              <a:pPr/>
              <a:t>‹#›</a:t>
            </a:fld>
            <a:endParaRPr lang="en-US"/>
          </a:p>
        </p:txBody>
      </p:sp>
    </p:spTree>
    <p:extLst>
      <p:ext uri="{BB962C8B-B14F-4D97-AF65-F5344CB8AC3E}">
        <p14:creationId xmlns:p14="http://schemas.microsoft.com/office/powerpoint/2010/main" val="687119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5" name="Picture 2"/>
          <p:cNvPicPr>
            <a:picLocks noChangeAspect="1" noChangeArrowheads="1"/>
          </p:cNvPicPr>
          <p:nvPr userDrawn="1"/>
        </p:nvPicPr>
        <p:blipFill>
          <a:blip r:embed="rId2"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69575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78386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2660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84444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25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8" name="Picture 2"/>
          <p:cNvPicPr>
            <a:picLocks noChangeAspect="1" noChangeArrowheads="1"/>
          </p:cNvPicPr>
          <p:nvPr userDrawn="1"/>
        </p:nvPicPr>
        <p:blipFill>
          <a:blip r:embed="rId2"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05447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7" name="Picture 2"/>
          <p:cNvPicPr>
            <a:picLocks noChangeAspect="1" noChangeArrowheads="1"/>
          </p:cNvPicPr>
          <p:nvPr userDrawn="1"/>
        </p:nvPicPr>
        <p:blipFill>
          <a:blip r:embed="rId2"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06653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spTree>
    <p:extLst>
      <p:ext uri="{BB962C8B-B14F-4D97-AF65-F5344CB8AC3E}">
        <p14:creationId xmlns:p14="http://schemas.microsoft.com/office/powerpoint/2010/main" val="564983602"/>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38" r:id="rId12"/>
    <p:sldLayoutId id="2147484143" r:id="rId13"/>
    <p:sldLayoutId id="2147484157" r:id="rId14"/>
    <p:sldLayoutId id="2147484158"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Tree>
    <p:extLst>
      <p:ext uri="{BB962C8B-B14F-4D97-AF65-F5344CB8AC3E}">
        <p14:creationId xmlns:p14="http://schemas.microsoft.com/office/powerpoint/2010/main" val="1744839659"/>
      </p:ext>
    </p:extLst>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 id="214748415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13" indent="-274313"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26" indent="-274313"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39" indent="-228594"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53" indent="-228594"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566" indent="-228594"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879" indent="-182875"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754" indent="-182875"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30" indent="-182875"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05" indent="-182875"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89" algn="l" rtl="0" eaLnBrk="1" latinLnBrk="0" hangingPunct="1">
        <a:defRPr kumimoji="0" kern="1200">
          <a:solidFill>
            <a:schemeClr val="tx1"/>
          </a:solidFill>
          <a:latin typeface="+mn-lt"/>
          <a:ea typeface="+mn-ea"/>
          <a:cs typeface="+mn-cs"/>
        </a:defRPr>
      </a:lvl2pPr>
      <a:lvl3pPr marL="914377" algn="l" rtl="0" eaLnBrk="1" latinLnBrk="0" hangingPunct="1">
        <a:defRPr kumimoji="0" kern="1200">
          <a:solidFill>
            <a:schemeClr val="tx1"/>
          </a:solidFill>
          <a:latin typeface="+mn-lt"/>
          <a:ea typeface="+mn-ea"/>
          <a:cs typeface="+mn-cs"/>
        </a:defRPr>
      </a:lvl3pPr>
      <a:lvl4pPr marL="1371566" algn="l" rtl="0" eaLnBrk="1" latinLnBrk="0" hangingPunct="1">
        <a:defRPr kumimoji="0" kern="1200">
          <a:solidFill>
            <a:schemeClr val="tx1"/>
          </a:solidFill>
          <a:latin typeface="+mn-lt"/>
          <a:ea typeface="+mn-ea"/>
          <a:cs typeface="+mn-cs"/>
        </a:defRPr>
      </a:lvl4pPr>
      <a:lvl5pPr marL="1828754" algn="l" rtl="0" eaLnBrk="1" latinLnBrk="0" hangingPunct="1">
        <a:defRPr kumimoji="0" kern="1200">
          <a:solidFill>
            <a:schemeClr val="tx1"/>
          </a:solidFill>
          <a:latin typeface="+mn-lt"/>
          <a:ea typeface="+mn-ea"/>
          <a:cs typeface="+mn-cs"/>
        </a:defRPr>
      </a:lvl5pPr>
      <a:lvl6pPr marL="2285943" algn="l" rtl="0" eaLnBrk="1" latinLnBrk="0" hangingPunct="1">
        <a:defRPr kumimoji="0" kern="1200">
          <a:solidFill>
            <a:schemeClr val="tx1"/>
          </a:solidFill>
          <a:latin typeface="+mn-lt"/>
          <a:ea typeface="+mn-ea"/>
          <a:cs typeface="+mn-cs"/>
        </a:defRPr>
      </a:lvl6pPr>
      <a:lvl7pPr marL="2743131" algn="l" rtl="0" eaLnBrk="1" latinLnBrk="0" hangingPunct="1">
        <a:defRPr kumimoji="0" kern="1200">
          <a:solidFill>
            <a:schemeClr val="tx1"/>
          </a:solidFill>
          <a:latin typeface="+mn-lt"/>
          <a:ea typeface="+mn-ea"/>
          <a:cs typeface="+mn-cs"/>
        </a:defRPr>
      </a:lvl7pPr>
      <a:lvl8pPr marL="3200320" algn="l" rtl="0" eaLnBrk="1" latinLnBrk="0" hangingPunct="1">
        <a:defRPr kumimoji="0" kern="1200">
          <a:solidFill>
            <a:schemeClr val="tx1"/>
          </a:solidFill>
          <a:latin typeface="+mn-lt"/>
          <a:ea typeface="+mn-ea"/>
          <a:cs typeface="+mn-cs"/>
        </a:defRPr>
      </a:lvl8pPr>
      <a:lvl9pPr marL="3657509"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microsoft.com/office/2018/10/relationships/comments" Target="../comments/modernComment_52F_6C31E3B3.xml"/><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hyperlink" Target="https://loonylabs.org/2015/04/21/diabetes-vaccine-type-1/" TargetMode="External"/><Relationship Id="rId4" Type="http://schemas.openxmlformats.org/officeDocument/2006/relationships/image" Target="../media/image15.jp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7.xml"/><Relationship Id="rId1" Type="http://schemas.openxmlformats.org/officeDocument/2006/relationships/tags" Target="../tags/tag68.xml"/><Relationship Id="rId6" Type="http://schemas.openxmlformats.org/officeDocument/2006/relationships/hyperlink" Target="http://tapeworthy.blogspot.com/2008/09/secret-life-of-vance-i-watched-secret.html" TargetMode="External"/><Relationship Id="rId5" Type="http://schemas.openxmlformats.org/officeDocument/2006/relationships/image" Target="../media/image100.jpg"/><Relationship Id="rId4" Type="http://schemas.openxmlformats.org/officeDocument/2006/relationships/image" Target="../media/image57.png"/></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0.xml"/><Relationship Id="rId1" Type="http://schemas.openxmlformats.org/officeDocument/2006/relationships/tags" Target="../tags/tag69.xml"/><Relationship Id="rId5" Type="http://schemas.openxmlformats.org/officeDocument/2006/relationships/image" Target="../media/image101.jpeg"/><Relationship Id="rId4" Type="http://schemas.openxmlformats.org/officeDocument/2006/relationships/notesSlide" Target="../notesSlides/notesSlide71.xml"/></Relationships>
</file>

<file path=ppt/slides/_rels/slide102.xml.rels><?xml version="1.0" encoding="UTF-8" standalone="yes"?>
<Relationships xmlns="http://schemas.openxmlformats.org/package/2006/relationships"><Relationship Id="rId3" Type="http://schemas.microsoft.com/office/2018/10/relationships/comments" Target="../comments/modernComment_7FE4E652_623BB210.xml"/><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2.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4.xml"/><Relationship Id="rId1" Type="http://schemas.openxmlformats.org/officeDocument/2006/relationships/tags" Target="../tags/tag71.xml"/><Relationship Id="rId5" Type="http://schemas.openxmlformats.org/officeDocument/2006/relationships/image" Target="../media/image103.jpeg"/><Relationship Id="rId4" Type="http://schemas.microsoft.com/office/2018/10/relationships/comments" Target="../comments/modernComment_92A_2FFBA42.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7FE4E4D2_B98CB470.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18.png"/><Relationship Id="rId5" Type="http://schemas.openxmlformats.org/officeDocument/2006/relationships/image" Target="../media/image17.jpeg"/><Relationship Id="rId4" Type="http://schemas.microsoft.com/office/2018/10/relationships/comments" Target="../comments/modernComment_7FE4E4DA_78E1BF.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microsoft.com/office/2018/10/relationships/comments" Target="../comments/modernComment_7FE4E4C1_8590ACCF.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microsoft.com/office/2018/10/relationships/comments" Target="../comments/modernComment_E81_94504EA6.xm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CE5_4419AC1C.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microsoft.com/office/2018/10/relationships/comments" Target="../comments/modernComment_7FE4E4D4_6340982E.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8.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microsoft.com/office/2018/10/relationships/comments" Target="../comments/modernComment_7FE4E4D5_7DAAAA3F.xm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6.png"/><Relationship Id="rId5" Type="http://schemas.openxmlformats.org/officeDocument/2006/relationships/image" Target="../media/image25.png"/><Relationship Id="rId4" Type="http://schemas.microsoft.com/office/2018/10/relationships/comments" Target="../comments/modernComment_7FE4E4D6_649BA6B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7FE4E4D7_593BB4A7.xm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microsoft.com/office/2018/10/relationships/comments" Target="../comments/modernComment_7FE4E650_9AA50C13.xml"/><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hyperlink" Target="http://send.adces.org/link.cfm?r=gWiQ7bo6B5d8bWnP5L-Uig~~&amp;pe=lqiULp6U5Iy1RHQY5bOQWqaZxcJK-gLq8pLsACgLmqsk_FWbMs-1CPqYLSFt0Uk-EBR2Mqv3or-ILWJ5fibiTQ~~&amp;t=hnCjRsSMyexpvlO-NyxF9g~~" TargetMode="Externa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microsoft.com/office/2018/10/relationships/comments" Target="../comments/modernComment_7FA35759_6CED18BC.xml"/><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microsoft.com/office/2018/10/relationships/comments" Target="../comments/modernComment_B4B_ACE1A053.xml"/><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hyperlink" Target="http://toughcookiemommy.com/2015/10/be-involved-in-your-kids-education-and-health-fuelgreatness-futp60-ad.html" TargetMode="External"/><Relationship Id="rId4" Type="http://schemas.openxmlformats.org/officeDocument/2006/relationships/image" Target="../media/image31.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32.png"/><Relationship Id="rId4" Type="http://schemas.microsoft.com/office/2018/10/relationships/comments" Target="../comments/modernComment_2E2_FECC4CC0.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microsoft.com/office/2018/10/relationships/comments" Target="../comments/modernComment_7FE4E4E1_3A56E530.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http://toughcookiemommy.com/2015/10/be-involved-in-your-kids-education-and-health-fuelgreatness-futp60-ad.html" TargetMode="External"/></Relationships>
</file>

<file path=ppt/slides/_rels/slide28.xml.rels><?xml version="1.0" encoding="UTF-8" standalone="yes"?>
<Relationships xmlns="http://schemas.openxmlformats.org/package/2006/relationships"><Relationship Id="rId3" Type="http://schemas.microsoft.com/office/2018/10/relationships/comments" Target="../comments/modernComment_B47_405B2CC3.xm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35.png"/><Relationship Id="rId4" Type="http://schemas.microsoft.com/office/2018/10/relationships/comments" Target="../comments/modernComment_2A4_153DB39.xml"/></Relationships>
</file>

<file path=ppt/slides/_rels/slide3.xml.rels><?xml version="1.0" encoding="UTF-8" standalone="yes"?>
<Relationships xmlns="http://schemas.openxmlformats.org/package/2006/relationships"><Relationship Id="rId3" Type="http://schemas.openxmlformats.org/officeDocument/2006/relationships/hyperlink" Target="http://www.diabetesed.net/"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microsoft.com/office/2018/10/relationships/comments" Target="../comments/modernComment_2EA_F88235FA.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38.jpeg"/><Relationship Id="rId5" Type="http://schemas.microsoft.com/office/2018/10/relationships/comments" Target="../comments/modernComment_27F_C73F1331.xml"/><Relationship Id="rId4"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40.png"/><Relationship Id="rId5" Type="http://schemas.openxmlformats.org/officeDocument/2006/relationships/image" Target="../media/image39.png"/><Relationship Id="rId4" Type="http://schemas.microsoft.com/office/2018/10/relationships/comments" Target="../comments/modernComment_27E_A291C05F.xml"/></Relationships>
</file>

<file path=ppt/slides/_rels/slide33.xml.rels><?xml version="1.0" encoding="UTF-8" standalone="yes"?>
<Relationships xmlns="http://schemas.openxmlformats.org/package/2006/relationships"><Relationship Id="rId3" Type="http://schemas.microsoft.com/office/2018/10/relationships/comments" Target="../comments/modernComment_B4E_9CE767D4.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42.png"/><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44.png"/><Relationship Id="rId5" Type="http://schemas.openxmlformats.org/officeDocument/2006/relationships/oleObject" Target="../embeddings/oleObject1.bin"/><Relationship Id="rId4" Type="http://schemas.microsoft.com/office/2018/10/relationships/comments" Target="../comments/modernComment_21D_4DA5123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45.jpeg"/><Relationship Id="rId4" Type="http://schemas.openxmlformats.org/officeDocument/2006/relationships/notesSlide" Target="../notesSlides/notesSlide2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46.jpeg"/><Relationship Id="rId5" Type="http://schemas.microsoft.com/office/2018/10/relationships/comments" Target="../comments/modernComment_21F_8033B954.xml"/><Relationship Id="rId4" Type="http://schemas.openxmlformats.org/officeDocument/2006/relationships/notesSlide" Target="../notesSlides/notesSlide28.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47.jpeg"/><Relationship Id="rId5" Type="http://schemas.microsoft.com/office/2018/10/relationships/comments" Target="../comments/modernComment_225_F8023CCF.xml"/><Relationship Id="rId4" Type="http://schemas.openxmlformats.org/officeDocument/2006/relationships/notesSlide" Target="../notesSlides/notesSlide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microsoft.com/office/2018/10/relationships/comments" Target="../comments/modernComment_2E4_9517555E.xm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49.jpeg"/><Relationship Id="rId5" Type="http://schemas.microsoft.com/office/2018/10/relationships/comments" Target="../comments/modernComment_220_B847D2BD.xml"/><Relationship Id="rId4" Type="http://schemas.openxmlformats.org/officeDocument/2006/relationships/notesSlide" Target="../notesSlides/notesSlide3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50.jpeg"/><Relationship Id="rId5" Type="http://schemas.microsoft.com/office/2018/10/relationships/comments" Target="../comments/modernComment_27B_ACF4A931.xml"/><Relationship Id="rId4" Type="http://schemas.openxmlformats.org/officeDocument/2006/relationships/notesSlide" Target="../notesSlides/notesSlide32.xml"/></Relationships>
</file>

<file path=ppt/slides/_rels/slide43.xml.rels><?xml version="1.0" encoding="UTF-8" standalone="yes"?>
<Relationships xmlns="http://schemas.openxmlformats.org/package/2006/relationships"><Relationship Id="rId3" Type="http://schemas.microsoft.com/office/2018/10/relationships/comments" Target="../comments/modernComment_532_3770662D.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microsoft.com/office/2018/10/relationships/comments" Target="../comments/modernComment_7FE4E4E0_D1F5382D.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18/10/relationships/comments" Target="../comments/modernComment_7FE4E493_BA7AE935.xm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11.png"/><Relationship Id="rId5" Type="http://schemas.openxmlformats.org/officeDocument/2006/relationships/image" Target="../media/image53.png"/><Relationship Id="rId4" Type="http://schemas.microsoft.com/office/2018/10/relationships/comments" Target="../comments/modernComment_2B5_1574C32A.xml"/></Relationships>
</file>

<file path=ppt/slides/_rels/slide47.xml.rels><?xml version="1.0" encoding="UTF-8" standalone="yes"?>
<Relationships xmlns="http://schemas.openxmlformats.org/package/2006/relationships"><Relationship Id="rId3" Type="http://schemas.openxmlformats.org/officeDocument/2006/relationships/hyperlink" Target="http://wideawakebutdreaming.wordpress.com/2014/05/19/alone-in-nox/" TargetMode="External"/><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29.xml"/><Relationship Id="rId5" Type="http://schemas.openxmlformats.org/officeDocument/2006/relationships/image" Target="../media/image57.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2" Type="http://schemas.microsoft.com/office/2018/10/relationships/comments" Target="../comments/modernComment_7FE4E64E_32D9A11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0.xml"/><Relationship Id="rId5" Type="http://schemas.openxmlformats.org/officeDocument/2006/relationships/image" Target="../media/image32.png"/><Relationship Id="rId4" Type="http://schemas.microsoft.com/office/2018/10/relationships/comments" Target="../comments/modernComment_2DA_420FF5BD.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58.png"/><Relationship Id="rId5" Type="http://schemas.openxmlformats.org/officeDocument/2006/relationships/image" Target="../media/image57.png"/><Relationship Id="rId4" Type="http://schemas.microsoft.com/office/2018/10/relationships/comments" Target="../comments/modernComment_2EB_4B38C3CE.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32.xml"/><Relationship Id="rId6" Type="http://schemas.openxmlformats.org/officeDocument/2006/relationships/image" Target="../media/image59.png"/><Relationship Id="rId5" Type="http://schemas.openxmlformats.org/officeDocument/2006/relationships/image" Target="../media/image57.png"/><Relationship Id="rId4" Type="http://schemas.microsoft.com/office/2018/10/relationships/comments" Target="../comments/modernComment_2A6_1479CE4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33.xml"/><Relationship Id="rId5" Type="http://schemas.openxmlformats.org/officeDocument/2006/relationships/image" Target="../media/image60.png"/><Relationship Id="rId4" Type="http://schemas.microsoft.com/office/2018/10/relationships/comments" Target="../comments/modernComment_2A7_4C175DE3.xml"/></Relationships>
</file>

<file path=ppt/slides/_rels/slide5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www.news.uct.ac.za/article/-2017-02-23-teen-suicide-in-the-spotlight" TargetMode="External"/><Relationship Id="rId2" Type="http://schemas.openxmlformats.org/officeDocument/2006/relationships/image" Target="../media/image62.jpg"/><Relationship Id="rId1" Type="http://schemas.openxmlformats.org/officeDocument/2006/relationships/slideLayout" Target="../slideLayouts/slideLayout4.xml"/><Relationship Id="rId4" Type="http://schemas.openxmlformats.org/officeDocument/2006/relationships/hyperlink" Target="https://creativecommons.org/licenses/by-nd/3.0/" TargetMode="Externa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32.png"/><Relationship Id="rId4" Type="http://schemas.microsoft.com/office/2018/10/relationships/comments" Target="../comments/modernComment_2E0_1B74DE50.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42.png"/><Relationship Id="rId5" Type="http://schemas.openxmlformats.org/officeDocument/2006/relationships/image" Target="../media/image63.png"/><Relationship Id="rId4" Type="http://schemas.microsoft.com/office/2018/10/relationships/comments" Target="../comments/modernComment_2BE_A950CA79.xml"/></Relationships>
</file>

<file path=ppt/slides/_rels/slide58.xml.rels><?xml version="1.0" encoding="UTF-8" standalone="yes"?>
<Relationships xmlns="http://schemas.openxmlformats.org/package/2006/relationships"><Relationship Id="rId3" Type="http://schemas.microsoft.com/office/2018/10/relationships/comments" Target="../comments/modernComment_2C7_4110ED24.xml"/><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image" Target="../media/image65.png"/><Relationship Id="rId5" Type="http://schemas.openxmlformats.org/officeDocument/2006/relationships/hyperlink" Target="https://pxhere.com/en/photo/1563647" TargetMode="External"/><Relationship Id="rId4" Type="http://schemas.openxmlformats.org/officeDocument/2006/relationships/image" Target="../media/image64.jpeg"/></Relationships>
</file>

<file path=ppt/slides/_rels/slide59.xml.rels><?xml version="1.0" encoding="UTF-8" standalone="yes"?>
<Relationships xmlns="http://schemas.openxmlformats.org/package/2006/relationships"><Relationship Id="rId3" Type="http://schemas.microsoft.com/office/2018/10/relationships/comments" Target="../comments/modernComment_2D3_EE7D9E93.xml"/><Relationship Id="rId2" Type="http://schemas.openxmlformats.org/officeDocument/2006/relationships/slideLayout" Target="../slideLayouts/slideLayout15.xml"/><Relationship Id="rId1" Type="http://schemas.openxmlformats.org/officeDocument/2006/relationships/tags" Target="../tags/tag37.xml"/><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microsoft.com/office/2018/10/relationships/comments" Target="../comments/modernComment_D1A_D9B2FF3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67.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39.xml"/><Relationship Id="rId4" Type="http://schemas.microsoft.com/office/2018/10/relationships/comments" Target="../comments/modernComment_2C9_9154EE13.xml"/></Relationships>
</file>

<file path=ppt/slides/_rels/slide63.xml.rels><?xml version="1.0" encoding="UTF-8" standalone="yes"?>
<Relationships xmlns="http://schemas.openxmlformats.org/package/2006/relationships"><Relationship Id="rId3" Type="http://schemas.openxmlformats.org/officeDocument/2006/relationships/image" Target="../media/image33.png"/><Relationship Id="rId2" Type="http://schemas.microsoft.com/office/2018/10/relationships/comments" Target="../comments/modernComment_7FE4E4E5_B6DE6F1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4.png"/></Relationships>
</file>

<file path=ppt/slides/_rels/slide6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2014.igem.org/Team:ATOMS-Turkiye/Future-Plan"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41.xml"/><Relationship Id="rId5" Type="http://schemas.openxmlformats.org/officeDocument/2006/relationships/image" Target="../media/image32.png"/><Relationship Id="rId4" Type="http://schemas.microsoft.com/office/2018/10/relationships/comments" Target="../comments/modernComment_2E3_1DD3983C.xml"/></Relationships>
</file>

<file path=ppt/slides/_rels/slide67.xml.rels><?xml version="1.0" encoding="UTF-8" standalone="yes"?>
<Relationships xmlns="http://schemas.openxmlformats.org/package/2006/relationships"><Relationship Id="rId3" Type="http://schemas.microsoft.com/office/2018/10/relationships/comments" Target="../comments/modernComment_E02_AC5E810D.xm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8.xml.rels><?xml version="1.0" encoding="UTF-8" standalone="yes"?>
<Relationships xmlns="http://schemas.openxmlformats.org/package/2006/relationships"><Relationship Id="rId3" Type="http://schemas.microsoft.com/office/2018/10/relationships/comments" Target="../comments/modernComment_7FE4E64C_EC103315.xm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72.jpeg"/><Relationship Id="rId5" Type="http://schemas.openxmlformats.org/officeDocument/2006/relationships/image" Target="../media/image57.png"/><Relationship Id="rId4" Type="http://schemas.openxmlformats.org/officeDocument/2006/relationships/notesSlide" Target="../notesSlides/notesSlide5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2.jpeg"/><Relationship Id="rId5" Type="http://schemas.microsoft.com/office/2018/10/relationships/comments" Target="../comments/modernComment_21B_9F9930C5.xml"/><Relationship Id="rId4"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g"/><Relationship Id="rId2" Type="http://schemas.microsoft.com/office/2018/10/relationships/comments" Target="../comments/modernComment_536_10EC702D.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42.png"/><Relationship Id="rId4" Type="http://schemas.openxmlformats.org/officeDocument/2006/relationships/hyperlink" Target="https://en.wikipedia.org/wiki/Podiatry" TargetMode="External"/></Relationships>
</file>

<file path=ppt/slides/_rels/slide72.xml.rels><?xml version="1.0" encoding="UTF-8" standalone="yes"?>
<Relationships xmlns="http://schemas.openxmlformats.org/package/2006/relationships"><Relationship Id="rId3" Type="http://schemas.microsoft.com/office/2018/10/relationships/comments" Target="../comments/modernComment_537_4A06F52C.xm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73.xml.rels><?xml version="1.0" encoding="UTF-8" standalone="yes"?>
<Relationships xmlns="http://schemas.openxmlformats.org/package/2006/relationships"><Relationship Id="rId3" Type="http://schemas.openxmlformats.org/officeDocument/2006/relationships/hyperlink" Target="http://en.m.wikipedia.org/wiki/File:Love_heart.jpg" TargetMode="External"/><Relationship Id="rId2" Type="http://schemas.openxmlformats.org/officeDocument/2006/relationships/image" Target="../media/image75.jp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44.xml"/><Relationship Id="rId6" Type="http://schemas.openxmlformats.org/officeDocument/2006/relationships/hyperlink" Target="http://www.emptycagesdesign.org/upcoming-nutrition-day-school/" TargetMode="External"/><Relationship Id="rId5" Type="http://schemas.openxmlformats.org/officeDocument/2006/relationships/image" Target="../media/image76.jpeg"/><Relationship Id="rId4" Type="http://schemas.microsoft.com/office/2018/10/relationships/comments" Target="../comments/modernComment_2CB_241DD8D.xml"/></Relationships>
</file>

<file path=ppt/slides/_rels/slide75.xml.rels><?xml version="1.0" encoding="UTF-8" standalone="yes"?>
<Relationships xmlns="http://schemas.openxmlformats.org/package/2006/relationships"><Relationship Id="rId3" Type="http://schemas.microsoft.com/office/2018/10/relationships/comments" Target="../comments/modernComment_2CC_CEC949D1.xml"/><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image" Target="../media/image77.png"/></Relationships>
</file>

<file path=ppt/slides/_rels/slide7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4.xml"/><Relationship Id="rId1" Type="http://schemas.openxmlformats.org/officeDocument/2006/relationships/tags" Target="../tags/tag46.xml"/><Relationship Id="rId5" Type="http://schemas.openxmlformats.org/officeDocument/2006/relationships/hyperlink" Target="https://creativecommons.org/licenses/by/3.0/" TargetMode="External"/><Relationship Id="rId4" Type="http://schemas.openxmlformats.org/officeDocument/2006/relationships/hyperlink" Target="https://cpcmc.org/a-liturgy-for-youth-sunday/" TargetMode="Externa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tags" Target="../tags/tag47.xml"/><Relationship Id="rId5" Type="http://schemas.openxmlformats.org/officeDocument/2006/relationships/image" Target="../media/image79.png"/><Relationship Id="rId4" Type="http://schemas.openxmlformats.org/officeDocument/2006/relationships/image" Target="../media/image57.png"/></Relationships>
</file>

<file path=ppt/slides/_rels/slide7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48.xml"/><Relationship Id="rId5" Type="http://schemas.openxmlformats.org/officeDocument/2006/relationships/image" Target="../media/image11.png"/><Relationship Id="rId4" Type="http://schemas.openxmlformats.org/officeDocument/2006/relationships/image" Target="../media/image42.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tags" Target="../tags/tag49.xml"/><Relationship Id="rId5" Type="http://schemas.openxmlformats.org/officeDocument/2006/relationships/image" Target="../media/image80.png"/><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3" Type="http://schemas.microsoft.com/office/2018/10/relationships/comments" Target="../comments/modernComment_B4D_5332DA41.xm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4.xml"/><Relationship Id="rId1" Type="http://schemas.openxmlformats.org/officeDocument/2006/relationships/tags" Target="../tags/tag50.xml"/><Relationship Id="rId4" Type="http://schemas.openxmlformats.org/officeDocument/2006/relationships/image" Target="../media/image81.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tags" Target="../tags/tag51.xml"/><Relationship Id="rId5" Type="http://schemas.openxmlformats.org/officeDocument/2006/relationships/image" Target="../media/image57.png"/><Relationship Id="rId4" Type="http://schemas.openxmlformats.org/officeDocument/2006/relationships/image" Target="../media/image82.png"/></Relationships>
</file>

<file path=ppt/slides/_rels/slide8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52.xml"/><Relationship Id="rId4" Type="http://schemas.openxmlformats.org/officeDocument/2006/relationships/image" Target="../media/image11.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53.xml"/><Relationship Id="rId4" Type="http://schemas.openxmlformats.org/officeDocument/2006/relationships/image" Target="../media/image83.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tags" Target="../tags/tag54.xml"/><Relationship Id="rId5" Type="http://schemas.openxmlformats.org/officeDocument/2006/relationships/image" Target="../media/image84.png"/><Relationship Id="rId4" Type="http://schemas.openxmlformats.org/officeDocument/2006/relationships/image" Target="../media/image57.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55.xml"/><Relationship Id="rId5" Type="http://schemas.openxmlformats.org/officeDocument/2006/relationships/image" Target="../media/image85.png"/><Relationship Id="rId4" Type="http://schemas.microsoft.com/office/2018/10/relationships/comments" Target="../comments/modernComment_2B1_470B176F.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56.xml"/><Relationship Id="rId4" Type="http://schemas.openxmlformats.org/officeDocument/2006/relationships/image" Target="../media/image86.png"/></Relationships>
</file>

<file path=ppt/slides/_rels/slide8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8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89.xml.rels><?xml version="1.0" encoding="UTF-8" standalone="yes"?>
<Relationships xmlns="http://schemas.openxmlformats.org/package/2006/relationships"><Relationship Id="rId3" Type="http://schemas.openxmlformats.org/officeDocument/2006/relationships/image" Target="../media/image88.png"/><Relationship Id="rId2" Type="http://schemas.microsoft.com/office/2018/10/relationships/comments" Target="../comments/modernComment_53D_B3B4DE9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ags" Target="../tags/tag5.xml"/><Relationship Id="rId5" Type="http://schemas.openxmlformats.org/officeDocument/2006/relationships/image" Target="../media/image14.png"/><Relationship Id="rId4" Type="http://schemas.microsoft.com/office/2018/10/relationships/comments" Target="../comments/modernComment_7FE4E4D9_117F77F0.xml"/></Relationships>
</file>

<file path=ppt/slides/_rels/slide90.xml.rels><?xml version="1.0" encoding="UTF-8" standalone="yes"?>
<Relationships xmlns="http://schemas.openxmlformats.org/package/2006/relationships"><Relationship Id="rId3" Type="http://schemas.microsoft.com/office/2018/10/relationships/comments" Target="../comments/modernComment_53C_5A75B6CF.xml"/><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hyperlink" Target="https://blog-youth-development-insight.extension.umn.edu/2016/11/developing-love-for-learning.html" TargetMode="External"/><Relationship Id="rId4" Type="http://schemas.openxmlformats.org/officeDocument/2006/relationships/image" Target="../media/image89.jpg"/></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1.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90.jpeg"/><Relationship Id="rId5" Type="http://schemas.microsoft.com/office/2018/10/relationships/comments" Target="../comments/modernComment_2C0_932D775.xml"/><Relationship Id="rId4" Type="http://schemas.openxmlformats.org/officeDocument/2006/relationships/notesSlide" Target="../notesSlides/notesSlide62.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2.xml"/><Relationship Id="rId1" Type="http://schemas.openxmlformats.org/officeDocument/2006/relationships/tags" Target="../tags/tag61.xml"/><Relationship Id="rId5" Type="http://schemas.openxmlformats.org/officeDocument/2006/relationships/image" Target="../media/image92.jpeg"/><Relationship Id="rId4" Type="http://schemas.openxmlformats.org/officeDocument/2006/relationships/notesSlide" Target="../notesSlides/notesSlide63.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63.xml"/><Relationship Id="rId5" Type="http://schemas.openxmlformats.org/officeDocument/2006/relationships/image" Target="../media/image93.png"/><Relationship Id="rId4" Type="http://schemas.microsoft.com/office/2018/10/relationships/comments" Target="../comments/modernComment_2B3_D7A28643.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64.xml"/><Relationship Id="rId6" Type="http://schemas.openxmlformats.org/officeDocument/2006/relationships/image" Target="../media/image94.png"/><Relationship Id="rId5" Type="http://schemas.openxmlformats.org/officeDocument/2006/relationships/oleObject" Target="../embeddings/oleObject2.bin"/><Relationship Id="rId4" Type="http://schemas.microsoft.com/office/2018/10/relationships/comments" Target="../comments/modernComment_223_7AAD88F3.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65.xml"/><Relationship Id="rId5" Type="http://schemas.openxmlformats.org/officeDocument/2006/relationships/image" Target="../media/image95.png"/><Relationship Id="rId4" Type="http://schemas.openxmlformats.org/officeDocument/2006/relationships/oleObject" Target="../embeddings/oleObject3.bin"/></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66.xml"/><Relationship Id="rId6" Type="http://schemas.openxmlformats.org/officeDocument/2006/relationships/image" Target="../media/image96.png"/><Relationship Id="rId5" Type="http://schemas.openxmlformats.org/officeDocument/2006/relationships/oleObject" Target="../embeddings/oleObject4.bin"/><Relationship Id="rId4" Type="http://schemas.microsoft.com/office/2018/10/relationships/comments" Target="../comments/modernComment_222_6324FC11.xml"/></Relationships>
</file>

<file path=ppt/slides/_rels/slide9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98.xml.rels><?xml version="1.0" encoding="UTF-8" standalone="yes"?>
<Relationships xmlns="http://schemas.openxmlformats.org/package/2006/relationships"><Relationship Id="rId3" Type="http://schemas.microsoft.com/office/2018/10/relationships/comments" Target="../comments/modernComment_7FE4E655_F764AA40.xml"/><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jpeg"/></Relationships>
</file>

<file path=ppt/slides/_rels/slide9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10"/>
          <p:cNvSpPr>
            <a:spLocks noGrp="1"/>
          </p:cNvSpPr>
          <p:nvPr>
            <p:ph type="subTitle" idx="1"/>
          </p:nvPr>
        </p:nvSpPr>
        <p:spPr>
          <a:xfrm>
            <a:off x="1143000" y="5029200"/>
            <a:ext cx="7162800" cy="533400"/>
          </a:xfrm>
        </p:spPr>
        <p:txBody>
          <a:bodyPr/>
          <a:lstStyle/>
          <a:p>
            <a:pPr lvl="0">
              <a:spcBef>
                <a:spcPts val="0"/>
              </a:spcBef>
              <a:buClr>
                <a:srgbClr val="86AA2C"/>
              </a:buClr>
            </a:pPr>
            <a:r>
              <a:rPr lang="en-US" sz="2800" dirty="0">
                <a:solidFill>
                  <a:prstClr val="black"/>
                </a:solidFill>
              </a:rPr>
              <a:t>Beverly Thomassian, RN, MPH, BC-ADM, CDCES</a:t>
            </a:r>
          </a:p>
          <a:p>
            <a:pPr lvl="0">
              <a:spcBef>
                <a:spcPts val="0"/>
              </a:spcBef>
              <a:buClr>
                <a:srgbClr val="86AA2C"/>
              </a:buClr>
            </a:pPr>
            <a:r>
              <a:rPr lang="en-US" sz="2800" dirty="0">
                <a:solidFill>
                  <a:prstClr val="black"/>
                </a:solidFill>
              </a:rPr>
              <a:t>Pronouns: She, her, hers</a:t>
            </a:r>
          </a:p>
          <a:p>
            <a:pPr lvl="0">
              <a:spcBef>
                <a:spcPts val="0"/>
              </a:spcBef>
              <a:buClr>
                <a:srgbClr val="86AA2C"/>
              </a:buClr>
            </a:pPr>
            <a:r>
              <a:rPr lang="en-US" sz="2800" dirty="0">
                <a:solidFill>
                  <a:prstClr val="black"/>
                </a:solidFill>
              </a:rPr>
              <a:t>www.DiabetesEd.net</a:t>
            </a:r>
          </a:p>
          <a:p>
            <a:pPr lvl="0">
              <a:spcBef>
                <a:spcPts val="0"/>
              </a:spcBef>
              <a:buClr>
                <a:srgbClr val="86AA2C"/>
              </a:buClr>
            </a:pPr>
            <a:endParaRPr lang="en-US" sz="2800" dirty="0">
              <a:solidFill>
                <a:prstClr val="black"/>
              </a:solidFill>
            </a:endParaRPr>
          </a:p>
          <a:p>
            <a:pPr lvl="0">
              <a:spcBef>
                <a:spcPts val="0"/>
              </a:spcBef>
              <a:buClr>
                <a:srgbClr val="86AA2C"/>
              </a:buClr>
            </a:pPr>
            <a:endParaRPr lang="en-US" sz="2800" dirty="0">
              <a:solidFill>
                <a:prstClr val="black"/>
              </a:solidFill>
            </a:endParaRPr>
          </a:p>
        </p:txBody>
      </p:sp>
      <p:sp>
        <p:nvSpPr>
          <p:cNvPr id="6" name="Title 8">
            <a:extLst>
              <a:ext uri="{FF2B5EF4-FFF2-40B4-BE49-F238E27FC236}">
                <a16:creationId xmlns:a16="http://schemas.microsoft.com/office/drawing/2014/main" id="{A35A8199-1DE7-4344-DBF4-5D3EB05A38B8}"/>
              </a:ext>
            </a:extLst>
          </p:cNvPr>
          <p:cNvSpPr txBox="1">
            <a:spLocks noGrp="1"/>
          </p:cNvSpPr>
          <p:nvPr>
            <p:ph type="ctrTitle"/>
          </p:nvPr>
        </p:nvSpPr>
        <p:spPr>
          <a:xfrm>
            <a:off x="1219200" y="3352800"/>
            <a:ext cx="6858000" cy="1524000"/>
          </a:xfrm>
          <a:prstGeom prst="rect">
            <a:avLst/>
          </a:prstGeom>
          <a:noFill/>
        </p:spPr>
        <p:txBody>
          <a:bodyPr vert="horz" anchor="t" anchorCtr="0">
            <a:noAutofit/>
          </a:bodyPr>
          <a:lstStyle>
            <a:lvl1pPr algn="r"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pPr>
            <a:r>
              <a:rPr lang="en-US" sz="4800" dirty="0"/>
              <a:t>Standard 14: Children and Adolescents 2026 </a:t>
            </a:r>
            <a:br>
              <a:rPr lang="en-US" sz="4800" dirty="0"/>
            </a:br>
            <a:endParaRPr lang="en-US" sz="4800" dirty="0">
              <a:ea typeface="Calibri" panose="020F0502020204030204" pitchFamily="34" charset="0"/>
              <a:cs typeface="Calibri" panose="020F0502020204030204" pitchFamily="34" charset="0"/>
            </a:endParaRPr>
          </a:p>
        </p:txBody>
      </p:sp>
      <p:pic>
        <p:nvPicPr>
          <p:cNvPr id="4" name="Picture 3" descr="A purple sign with white text&#10;&#10;Description automatically generated">
            <a:extLst>
              <a:ext uri="{FF2B5EF4-FFF2-40B4-BE49-F238E27FC236}">
                <a16:creationId xmlns:a16="http://schemas.microsoft.com/office/drawing/2014/main" id="{0C920676-4E55-E31C-B406-60862D3375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817245"/>
            <a:ext cx="7620000" cy="1631950"/>
          </a:xfrm>
          <a:prstGeom prst="rect">
            <a:avLst/>
          </a:prstGeom>
        </p:spPr>
      </p:pic>
    </p:spTree>
    <p:custDataLst>
      <p:tags r:id="rId1"/>
    </p:custDataLst>
    <p:extLst>
      <p:ext uri="{BB962C8B-B14F-4D97-AF65-F5344CB8AC3E}">
        <p14:creationId xmlns:p14="http://schemas.microsoft.com/office/powerpoint/2010/main" val="356550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25DCE-3A7D-4D63-9521-3FB0778E0F83}"/>
              </a:ext>
            </a:extLst>
          </p:cNvPr>
          <p:cNvSpPr>
            <a:spLocks noGrp="1"/>
          </p:cNvSpPr>
          <p:nvPr>
            <p:ph type="title"/>
          </p:nvPr>
        </p:nvSpPr>
        <p:spPr>
          <a:xfrm>
            <a:off x="457200" y="228600"/>
            <a:ext cx="8229600" cy="914400"/>
          </a:xfrm>
        </p:spPr>
        <p:txBody>
          <a:bodyPr anchor="b">
            <a:normAutofit/>
          </a:bodyPr>
          <a:lstStyle/>
          <a:p>
            <a:r>
              <a:rPr lang="en-US" dirty="0"/>
              <a:t>Type 1 or Type 2?</a:t>
            </a:r>
          </a:p>
        </p:txBody>
      </p:sp>
      <p:sp>
        <p:nvSpPr>
          <p:cNvPr id="3" name="Content Placeholder 2">
            <a:extLst>
              <a:ext uri="{FF2B5EF4-FFF2-40B4-BE49-F238E27FC236}">
                <a16:creationId xmlns:a16="http://schemas.microsoft.com/office/drawing/2014/main" id="{C0E8CB6C-A1FE-4E30-B013-66B731A92ED7}"/>
              </a:ext>
            </a:extLst>
          </p:cNvPr>
          <p:cNvSpPr>
            <a:spLocks noGrp="1"/>
          </p:cNvSpPr>
          <p:nvPr>
            <p:ph sz="quarter" idx="1"/>
          </p:nvPr>
        </p:nvSpPr>
        <p:spPr>
          <a:xfrm>
            <a:off x="457200" y="1219200"/>
            <a:ext cx="4648200" cy="5638800"/>
          </a:xfrm>
        </p:spPr>
        <p:txBody>
          <a:bodyPr>
            <a:noAutofit/>
          </a:bodyPr>
          <a:lstStyle/>
          <a:p>
            <a:pPr>
              <a:lnSpc>
                <a:spcPct val="120000"/>
              </a:lnSpc>
            </a:pPr>
            <a:r>
              <a:rPr lang="en-US" sz="1800" dirty="0"/>
              <a:t>Distinguishing between type 1 and type 2 diabetes in children can be difficult. </a:t>
            </a:r>
          </a:p>
          <a:p>
            <a:pPr lvl="1"/>
            <a:r>
              <a:rPr lang="en-US" sz="1800" dirty="0"/>
              <a:t>Excess weight is common in children with type 1 diabetes </a:t>
            </a:r>
          </a:p>
          <a:p>
            <a:pPr lvl="1">
              <a:lnSpc>
                <a:spcPct val="120000"/>
              </a:lnSpc>
            </a:pPr>
            <a:r>
              <a:rPr lang="en-US" sz="1800" dirty="0"/>
              <a:t>Autoantibodies and ketosis may be present at the time of diagnosis, which are typical features of type 1 diabetes, and excess weight and acanthosis nigricans may also be present, which are features of type 2 diabetes </a:t>
            </a:r>
          </a:p>
          <a:p>
            <a:pPr lvl="1">
              <a:lnSpc>
                <a:spcPct val="120000"/>
              </a:lnSpc>
            </a:pPr>
            <a:r>
              <a:rPr lang="en-US" sz="1800" dirty="0"/>
              <a:t>Positive islet autoantibodies </a:t>
            </a:r>
            <a:r>
              <a:rPr lang="en-US" sz="1800" strike="sngStrike" dirty="0"/>
              <a:t>is</a:t>
            </a:r>
            <a:r>
              <a:rPr lang="en-US" sz="1800" dirty="0"/>
              <a:t> are associated with faster progression to insulin deficiency </a:t>
            </a:r>
          </a:p>
          <a:p>
            <a:pPr>
              <a:lnSpc>
                <a:spcPct val="110000"/>
              </a:lnSpc>
            </a:pPr>
            <a:r>
              <a:rPr lang="en-US" sz="1800" dirty="0"/>
              <a:t>With new type 2 diabetes diagnosis in youth (ages 10-19) Diabetic Ketoacidosis (DKA) occurs in ∼11% of youth  </a:t>
            </a:r>
          </a:p>
        </p:txBody>
      </p:sp>
      <p:pic>
        <p:nvPicPr>
          <p:cNvPr id="5" name="Picture 4" descr="A person holding a baby&#10;&#10;Description automatically generated">
            <a:extLst>
              <a:ext uri="{FF2B5EF4-FFF2-40B4-BE49-F238E27FC236}">
                <a16:creationId xmlns:a16="http://schemas.microsoft.com/office/drawing/2014/main" id="{A0726703-CFC8-485C-BBAE-DCE3DF949441}"/>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6431" r="24432" b="2"/>
          <a:stretch/>
        </p:blipFill>
        <p:spPr>
          <a:xfrm>
            <a:off x="5178568" y="1216152"/>
            <a:ext cx="3495277" cy="4270248"/>
          </a:xfrm>
          <a:prstGeom prst="rect">
            <a:avLst/>
          </a:prstGeom>
          <a:noFill/>
        </p:spPr>
      </p:pic>
    </p:spTree>
    <p:extLst>
      <p:ext uri="{BB962C8B-B14F-4D97-AF65-F5344CB8AC3E}">
        <p14:creationId xmlns:p14="http://schemas.microsoft.com/office/powerpoint/2010/main" val="181520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F968B3-B8EA-DCE3-701B-63570D59431D}"/>
              </a:ext>
            </a:extLst>
          </p:cNvPr>
          <p:cNvPicPr>
            <a:picLocks noChangeAspect="1"/>
          </p:cNvPicPr>
          <p:nvPr/>
        </p:nvPicPr>
        <p:blipFill>
          <a:blip r:embed="rId4"/>
          <a:stretch>
            <a:fillRect/>
          </a:stretch>
        </p:blipFill>
        <p:spPr>
          <a:xfrm>
            <a:off x="0" y="5408599"/>
            <a:ext cx="9067800" cy="1449401"/>
          </a:xfrm>
          <a:prstGeom prst="rect">
            <a:avLst/>
          </a:prstGeom>
        </p:spPr>
      </p:pic>
      <p:sp>
        <p:nvSpPr>
          <p:cNvPr id="152578" name="Content Placeholder 4"/>
          <p:cNvSpPr>
            <a:spLocks noGrp="1"/>
          </p:cNvSpPr>
          <p:nvPr>
            <p:ph idx="4294967295"/>
          </p:nvPr>
        </p:nvSpPr>
        <p:spPr>
          <a:xfrm>
            <a:off x="457200" y="1185862"/>
            <a:ext cx="6172200" cy="5062538"/>
          </a:xfrm>
        </p:spPr>
        <p:txBody>
          <a:bodyPr>
            <a:noAutofit/>
          </a:bodyPr>
          <a:lstStyle/>
          <a:p>
            <a:pPr>
              <a:lnSpc>
                <a:spcPct val="80000"/>
              </a:lnSpc>
              <a:buClr>
                <a:srgbClr val="FFD937"/>
              </a:buClr>
            </a:pPr>
            <a:r>
              <a:rPr lang="en-US" altLang="en-US" sz="2800" dirty="0"/>
              <a:t>Prepare for transition at least 1 year ahead of time</a:t>
            </a:r>
          </a:p>
          <a:p>
            <a:pPr>
              <a:lnSpc>
                <a:spcPct val="80000"/>
              </a:lnSpc>
              <a:buClr>
                <a:srgbClr val="FFD937"/>
              </a:buClr>
            </a:pPr>
            <a:r>
              <a:rPr lang="en-US" altLang="en-US" sz="2800" dirty="0"/>
              <a:t>Health care providers / families must recognize vulnerabilities and prepare  </a:t>
            </a:r>
            <a:endParaRPr lang="en-US" altLang="en-US" sz="2800" b="1" dirty="0"/>
          </a:p>
          <a:p>
            <a:pPr>
              <a:buClr>
                <a:srgbClr val="FFD937"/>
              </a:buClr>
            </a:pPr>
            <a:r>
              <a:rPr lang="en-US" altLang="en-US" sz="2800" dirty="0"/>
              <a:t>Both pediatricians and adult health care providers to provide support and resources for teen and emerging adult </a:t>
            </a:r>
            <a:endParaRPr lang="en-US" altLang="en-US" sz="2800" b="1" dirty="0"/>
          </a:p>
          <a:p>
            <a:pPr>
              <a:buClr>
                <a:srgbClr val="FFD937"/>
              </a:buClr>
            </a:pPr>
            <a:r>
              <a:rPr lang="en-US" altLang="en-US" sz="2800" dirty="0"/>
              <a:t>Encourage family involvement in diabetes management tasks </a:t>
            </a:r>
            <a:r>
              <a:rPr lang="en-US" altLang="en-US" sz="2400" b="1" dirty="0"/>
              <a:t> </a:t>
            </a:r>
          </a:p>
          <a:p>
            <a:pPr lvl="1">
              <a:buClr>
                <a:srgbClr val="FFD937"/>
              </a:buClr>
            </a:pPr>
            <a:r>
              <a:rPr lang="en-US" altLang="en-US" sz="2400" dirty="0"/>
              <a:t>Recognize that premature transfer of diabetes care to the child can result in non-adherence and deterioration of glycemic control  </a:t>
            </a:r>
            <a:br>
              <a:rPr lang="en-US" altLang="en-US" sz="2800" dirty="0"/>
            </a:br>
            <a:endParaRPr lang="en-US" altLang="en-US" sz="2800" dirty="0"/>
          </a:p>
        </p:txBody>
      </p:sp>
      <p:sp>
        <p:nvSpPr>
          <p:cNvPr id="152579" name="Title 1"/>
          <p:cNvSpPr>
            <a:spLocks noGrp="1"/>
          </p:cNvSpPr>
          <p:nvPr>
            <p:ph type="title" idx="4294967295"/>
          </p:nvPr>
        </p:nvSpPr>
        <p:spPr>
          <a:xfrm>
            <a:off x="457200" y="228599"/>
            <a:ext cx="8229600" cy="904875"/>
          </a:xfrm>
        </p:spPr>
        <p:txBody>
          <a:bodyPr/>
          <a:lstStyle/>
          <a:p>
            <a:pPr eaLnBrk="1" hangingPunct="1">
              <a:lnSpc>
                <a:spcPts val="3000"/>
              </a:lnSpc>
            </a:pPr>
            <a:r>
              <a:rPr lang="en-US" altLang="en-US" sz="3200" b="1" dirty="0"/>
              <a:t>Prepare for Transition from Pediatric to Adult Care</a:t>
            </a:r>
          </a:p>
        </p:txBody>
      </p:sp>
      <p:pic>
        <p:nvPicPr>
          <p:cNvPr id="6" name="Picture 5" descr="A person standing next to a tree&#10;&#10;Description automatically generated">
            <a:extLst>
              <a:ext uri="{FF2B5EF4-FFF2-40B4-BE49-F238E27FC236}">
                <a16:creationId xmlns:a16="http://schemas.microsoft.com/office/drawing/2014/main" id="{CF2EFB69-48D2-4E99-AA0B-E6369B5595F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629400" y="1371600"/>
            <a:ext cx="1903763" cy="2443162"/>
          </a:xfrm>
          <a:prstGeom prst="rect">
            <a:avLst/>
          </a:prstGeom>
        </p:spPr>
      </p:pic>
    </p:spTree>
    <p:custDataLst>
      <p:tags r:id="rId1"/>
    </p:custDataLst>
    <p:extLst>
      <p:ext uri="{BB962C8B-B14F-4D97-AF65-F5344CB8AC3E}">
        <p14:creationId xmlns:p14="http://schemas.microsoft.com/office/powerpoint/2010/main" val="63084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457200" y="152400"/>
            <a:ext cx="8229600" cy="1219200"/>
          </a:xfrm>
        </p:spPr>
        <p:txBody>
          <a:bodyPr>
            <a:normAutofit fontScale="90000"/>
          </a:bodyPr>
          <a:lstStyle/>
          <a:p>
            <a:r>
              <a:rPr lang="en-US" altLang="en-US" sz="4000" dirty="0"/>
              <a:t>Risk Reduction Critical – will have diabetes for a long time</a:t>
            </a:r>
          </a:p>
        </p:txBody>
      </p:sp>
      <p:sp>
        <p:nvSpPr>
          <p:cNvPr id="3" name="Content Placeholder 2"/>
          <p:cNvSpPr>
            <a:spLocks noGrp="1"/>
          </p:cNvSpPr>
          <p:nvPr>
            <p:ph sz="quarter" idx="1"/>
          </p:nvPr>
        </p:nvSpPr>
        <p:spPr>
          <a:xfrm>
            <a:off x="457200" y="1386840"/>
            <a:ext cx="8229600" cy="4937760"/>
          </a:xfrm>
        </p:spPr>
        <p:txBody>
          <a:bodyPr/>
          <a:lstStyle/>
          <a:p>
            <a:pPr>
              <a:defRPr/>
            </a:pPr>
            <a:r>
              <a:rPr lang="en-US" dirty="0"/>
              <a:t>Focus on prevention of complications</a:t>
            </a:r>
          </a:p>
          <a:p>
            <a:pPr marL="857250" lvl="1" indent="-457200">
              <a:defRPr/>
            </a:pPr>
            <a:r>
              <a:rPr lang="en-US" sz="2800" dirty="0"/>
              <a:t>Vaccinations, oral care, eye exams </a:t>
            </a:r>
          </a:p>
          <a:p>
            <a:pPr marL="857250" lvl="1" indent="-457200">
              <a:defRPr/>
            </a:pPr>
            <a:r>
              <a:rPr lang="en-US" sz="2800" dirty="0"/>
              <a:t>Glucose, lipid and blood pressure control</a:t>
            </a:r>
          </a:p>
          <a:p>
            <a:pPr marL="857250" lvl="1" indent="-457200">
              <a:defRPr/>
            </a:pPr>
            <a:r>
              <a:rPr lang="en-US" sz="2800" dirty="0"/>
              <a:t>Lifetime weight management</a:t>
            </a:r>
          </a:p>
          <a:p>
            <a:pPr marL="857250" lvl="1" indent="-457200">
              <a:defRPr/>
            </a:pPr>
            <a:r>
              <a:rPr lang="en-US" sz="2800" dirty="0"/>
              <a:t>Don’t smoke or use tobacco products</a:t>
            </a:r>
          </a:p>
          <a:p>
            <a:pPr marL="857250" lvl="1" indent="-457200">
              <a:defRPr/>
            </a:pPr>
            <a:r>
              <a:rPr lang="en-US" sz="2800" dirty="0"/>
              <a:t>Keep active</a:t>
            </a:r>
          </a:p>
          <a:p>
            <a:pPr marL="857250" lvl="1" indent="-457200">
              <a:defRPr/>
            </a:pPr>
            <a:r>
              <a:rPr lang="en-US" sz="2800" dirty="0"/>
              <a:t>Evaluate alcohol intake</a:t>
            </a:r>
          </a:p>
          <a:p>
            <a:pPr marL="857250" lvl="1" indent="-457200">
              <a:defRPr/>
            </a:pPr>
            <a:r>
              <a:rPr lang="en-US" sz="2800" dirty="0"/>
              <a:t>Get support</a:t>
            </a:r>
          </a:p>
          <a:p>
            <a:pPr marL="857250" lvl="1" indent="-457200">
              <a:defRPr/>
            </a:pPr>
            <a:r>
              <a:rPr lang="en-US" sz="2800" dirty="0"/>
              <a:t>Other</a:t>
            </a:r>
          </a:p>
          <a:p>
            <a:pPr marL="857250" lvl="1" indent="-457200">
              <a:defRPr/>
            </a:pPr>
            <a:endParaRPr lang="en-US" dirty="0"/>
          </a:p>
          <a:p>
            <a:pPr marL="457200" indent="-457200">
              <a:defRPr/>
            </a:pPr>
            <a:endParaRPr lang="en-US" dirty="0"/>
          </a:p>
        </p:txBody>
      </p:sp>
      <p:pic>
        <p:nvPicPr>
          <p:cNvPr id="75780" name="Picture 5" descr="C:\Documents and Settings\Owner\Local Settings\Temporary Internet Files\Content.IE5\XWRXP6KZ\MP900227765[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5435600" y="4038600"/>
            <a:ext cx="32512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57877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C463F-227B-3F88-DE1B-E911C81FDF78}"/>
              </a:ext>
            </a:extLst>
          </p:cNvPr>
          <p:cNvSpPr>
            <a:spLocks noGrp="1"/>
          </p:cNvSpPr>
          <p:nvPr>
            <p:ph type="title"/>
          </p:nvPr>
        </p:nvSpPr>
        <p:spPr/>
        <p:txBody>
          <a:bodyPr>
            <a:normAutofit fontScale="90000"/>
          </a:bodyPr>
          <a:lstStyle/>
          <a:p>
            <a:r>
              <a:rPr lang="en-US" dirty="0"/>
              <a:t>Diabetes self-management summary</a:t>
            </a:r>
          </a:p>
        </p:txBody>
      </p:sp>
      <p:sp>
        <p:nvSpPr>
          <p:cNvPr id="3" name="Content Placeholder 2">
            <a:extLst>
              <a:ext uri="{FF2B5EF4-FFF2-40B4-BE49-F238E27FC236}">
                <a16:creationId xmlns:a16="http://schemas.microsoft.com/office/drawing/2014/main" id="{8F761961-84A8-D13E-0048-8AFE822FE237}"/>
              </a:ext>
            </a:extLst>
          </p:cNvPr>
          <p:cNvSpPr>
            <a:spLocks noGrp="1"/>
          </p:cNvSpPr>
          <p:nvPr>
            <p:ph sz="quarter" idx="1"/>
          </p:nvPr>
        </p:nvSpPr>
        <p:spPr/>
        <p:txBody>
          <a:bodyPr/>
          <a:lstStyle/>
          <a:p>
            <a:pPr marL="0" indent="0">
              <a:buNone/>
            </a:pPr>
            <a:r>
              <a:rPr lang="en-US" dirty="0"/>
              <a:t>No matter how sound the medical plan is, </a:t>
            </a:r>
          </a:p>
          <a:p>
            <a:pPr marL="0" indent="0">
              <a:buNone/>
            </a:pPr>
            <a:r>
              <a:rPr lang="en-US" dirty="0"/>
              <a:t>self-management will only be effective if the affected individuals and/or family can implement it. </a:t>
            </a:r>
          </a:p>
        </p:txBody>
      </p:sp>
      <p:pic>
        <p:nvPicPr>
          <p:cNvPr id="5" name="Picture 4">
            <a:extLst>
              <a:ext uri="{FF2B5EF4-FFF2-40B4-BE49-F238E27FC236}">
                <a16:creationId xmlns:a16="http://schemas.microsoft.com/office/drawing/2014/main" id="{D6E9FA0D-4940-44F4-84AE-56D044F19BE8}"/>
              </a:ext>
            </a:extLst>
          </p:cNvPr>
          <p:cNvPicPr>
            <a:picLocks noChangeAspect="1"/>
          </p:cNvPicPr>
          <p:nvPr/>
        </p:nvPicPr>
        <p:blipFill>
          <a:blip r:embed="rId4"/>
          <a:stretch>
            <a:fillRect/>
          </a:stretch>
        </p:blipFill>
        <p:spPr>
          <a:xfrm>
            <a:off x="2824162" y="3067050"/>
            <a:ext cx="3495675" cy="2571750"/>
          </a:xfrm>
          <a:prstGeom prst="rect">
            <a:avLst/>
          </a:prstGeom>
        </p:spPr>
      </p:pic>
      <p:pic>
        <p:nvPicPr>
          <p:cNvPr id="6" name="Picture 5">
            <a:extLst>
              <a:ext uri="{FF2B5EF4-FFF2-40B4-BE49-F238E27FC236}">
                <a16:creationId xmlns:a16="http://schemas.microsoft.com/office/drawing/2014/main" id="{F8ACABC4-6580-AAAA-30E1-86C41342001E}"/>
              </a:ext>
            </a:extLst>
          </p:cNvPr>
          <p:cNvPicPr>
            <a:picLocks noChangeAspect="1"/>
          </p:cNvPicPr>
          <p:nvPr/>
        </p:nvPicPr>
        <p:blipFill>
          <a:blip r:embed="rId5"/>
          <a:stretch>
            <a:fillRect/>
          </a:stretch>
        </p:blipFill>
        <p:spPr>
          <a:xfrm>
            <a:off x="5401224" y="6271814"/>
            <a:ext cx="3448098" cy="471288"/>
          </a:xfrm>
          <a:prstGeom prst="rect">
            <a:avLst/>
          </a:prstGeom>
        </p:spPr>
      </p:pic>
    </p:spTree>
    <p:extLst>
      <p:ext uri="{BB962C8B-B14F-4D97-AF65-F5344CB8AC3E}">
        <p14:creationId xmlns:p14="http://schemas.microsoft.com/office/powerpoint/2010/main" val="1648079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3505200" y="1809661"/>
            <a:ext cx="5728967" cy="4937760"/>
          </a:xfrm>
        </p:spPr>
        <p:txBody>
          <a:bodyPr/>
          <a:lstStyle/>
          <a:p>
            <a:pPr marL="0" indent="0">
              <a:buNone/>
            </a:pPr>
            <a:r>
              <a:rPr lang="fr-FR" dirty="0"/>
              <a:t>Questions? </a:t>
            </a:r>
          </a:p>
          <a:p>
            <a:r>
              <a:rPr lang="fr-FR" dirty="0" err="1"/>
              <a:t>We</a:t>
            </a:r>
            <a:r>
              <a:rPr lang="fr-FR" dirty="0"/>
              <a:t> are </a:t>
            </a:r>
            <a:r>
              <a:rPr lang="fr-FR" dirty="0" err="1"/>
              <a:t>here</a:t>
            </a:r>
            <a:r>
              <a:rPr lang="fr-FR" dirty="0"/>
              <a:t> to help!</a:t>
            </a:r>
          </a:p>
          <a:p>
            <a:r>
              <a:rPr lang="fr-FR" dirty="0"/>
              <a:t>Email info@diabetesed.net</a:t>
            </a:r>
          </a:p>
          <a:p>
            <a:r>
              <a:rPr lang="fr-FR" dirty="0"/>
              <a:t>Call 530-893-8635</a:t>
            </a:r>
          </a:p>
          <a:p>
            <a:r>
              <a:rPr lang="fr-FR" dirty="0"/>
              <a:t>www.DiabetesEd.net</a:t>
            </a:r>
          </a:p>
          <a:p>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800" y="1784261"/>
            <a:ext cx="2864332" cy="4296499"/>
          </a:xfrm>
          <a:prstGeom prst="rect">
            <a:avLst/>
          </a:prstGeom>
        </p:spPr>
      </p:pic>
    </p:spTree>
    <p:custDataLst>
      <p:tags r:id="rId1"/>
    </p:custDataLst>
    <p:extLst>
      <p:ext uri="{BB962C8B-B14F-4D97-AF65-F5344CB8AC3E}">
        <p14:creationId xmlns:p14="http://schemas.microsoft.com/office/powerpoint/2010/main" val="50313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0A9C3-7230-0A53-6CE2-471ECEF451C5}"/>
              </a:ext>
            </a:extLst>
          </p:cNvPr>
          <p:cNvSpPr>
            <a:spLocks noGrp="1"/>
          </p:cNvSpPr>
          <p:nvPr>
            <p:ph type="title"/>
          </p:nvPr>
        </p:nvSpPr>
        <p:spPr/>
        <p:txBody>
          <a:bodyPr/>
          <a:lstStyle/>
          <a:p>
            <a:r>
              <a:rPr lang="en-US" dirty="0"/>
              <a:t>Poll Question 1</a:t>
            </a:r>
          </a:p>
        </p:txBody>
      </p:sp>
      <p:sp>
        <p:nvSpPr>
          <p:cNvPr id="3" name="Content Placeholder 2">
            <a:extLst>
              <a:ext uri="{FF2B5EF4-FFF2-40B4-BE49-F238E27FC236}">
                <a16:creationId xmlns:a16="http://schemas.microsoft.com/office/drawing/2014/main" id="{1B79C9AA-7601-01B1-1BCB-689CD178AD2C}"/>
              </a:ext>
            </a:extLst>
          </p:cNvPr>
          <p:cNvSpPr>
            <a:spLocks noGrp="1"/>
          </p:cNvSpPr>
          <p:nvPr>
            <p:ph sz="quarter" idx="1"/>
          </p:nvPr>
        </p:nvSpPr>
        <p:spPr>
          <a:xfrm>
            <a:off x="457200" y="1219200"/>
            <a:ext cx="5943600" cy="5410200"/>
          </a:xfrm>
        </p:spPr>
        <p:txBody>
          <a:bodyPr>
            <a:normAutofit fontScale="85000" lnSpcReduction="20000"/>
          </a:bodyPr>
          <a:lstStyle/>
          <a:p>
            <a:pPr marL="0" marR="0" indent="0">
              <a:lnSpc>
                <a:spcPct val="120000"/>
              </a:lnSpc>
              <a:spcBef>
                <a:spcPts val="0"/>
              </a:spcBef>
              <a:spcAft>
                <a:spcPts val="1125"/>
              </a:spcAft>
              <a:buNone/>
            </a:pPr>
            <a:r>
              <a:rPr lang="en-US" dirty="0">
                <a:solidFill>
                  <a:srgbClr val="000000"/>
                </a:solidFill>
                <a:effectLst/>
                <a:latin typeface="signika_negativeregular"/>
                <a:ea typeface="Calibri" panose="020F0502020204030204" pitchFamily="34" charset="0"/>
              </a:rPr>
              <a:t>JR’s mom has type 1 diabetes and JR’s dad has type 2 diabetes. JR is </a:t>
            </a:r>
            <a:r>
              <a:rPr lang="en-US" dirty="0">
                <a:solidFill>
                  <a:srgbClr val="000000"/>
                </a:solidFill>
                <a:latin typeface="signika_negativeregular"/>
                <a:ea typeface="Calibri" panose="020F0502020204030204" pitchFamily="34" charset="0"/>
              </a:rPr>
              <a:t>17 </a:t>
            </a:r>
            <a:r>
              <a:rPr lang="en-US" dirty="0">
                <a:solidFill>
                  <a:srgbClr val="000000"/>
                </a:solidFill>
                <a:effectLst/>
                <a:latin typeface="signika_negativeregular"/>
                <a:ea typeface="Calibri" panose="020F0502020204030204" pitchFamily="34" charset="0"/>
              </a:rPr>
              <a:t>years old and in the emergency room with a glucose of 482 mg/dl. Besides checking glucose, ketones and A1C levels, which of the following lab test can be used to determine if someone has autoimmune diabetes?</a:t>
            </a:r>
            <a:endParaRPr lang="en-US"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rabicPeriod"/>
              <a:tabLst>
                <a:tab pos="457200" algn="l"/>
              </a:tabLst>
            </a:pPr>
            <a:r>
              <a:rPr lang="en-US" dirty="0">
                <a:solidFill>
                  <a:srgbClr val="000000"/>
                </a:solidFill>
                <a:effectLst/>
                <a:latin typeface="signika_negativeregular"/>
                <a:ea typeface="Times New Roman" panose="02020603050405020304" pitchFamily="18" charset="0"/>
              </a:rPr>
              <a:t>Endogenous insulin titer </a:t>
            </a:r>
          </a:p>
          <a:p>
            <a:pPr marL="342900" marR="0" lvl="0" indent="-342900">
              <a:lnSpc>
                <a:spcPct val="120000"/>
              </a:lnSpc>
              <a:spcBef>
                <a:spcPts val="0"/>
              </a:spcBef>
              <a:spcAft>
                <a:spcPts val="0"/>
              </a:spcAft>
              <a:buFont typeface="+mj-lt"/>
              <a:buAutoNum type="arabicPeriod"/>
              <a:tabLst>
                <a:tab pos="457200" algn="l"/>
              </a:tabLst>
            </a:pPr>
            <a:r>
              <a:rPr lang="en-US" dirty="0">
                <a:solidFill>
                  <a:srgbClr val="000000"/>
                </a:solidFill>
                <a:effectLst/>
                <a:latin typeface="signika_negativeregular"/>
                <a:ea typeface="Times New Roman" panose="02020603050405020304" pitchFamily="18" charset="0"/>
              </a:rPr>
              <a:t>Glutamic Acid </a:t>
            </a:r>
            <a:r>
              <a:rPr lang="en-US" dirty="0">
                <a:solidFill>
                  <a:srgbClr val="000000"/>
                </a:solidFill>
                <a:latin typeface="signika_negativeregular"/>
                <a:ea typeface="Times New Roman" panose="02020603050405020304" pitchFamily="18" charset="0"/>
              </a:rPr>
              <a:t>D</a:t>
            </a:r>
            <a:r>
              <a:rPr lang="en-US" dirty="0">
                <a:solidFill>
                  <a:srgbClr val="000000"/>
                </a:solidFill>
                <a:effectLst/>
                <a:latin typeface="signika_negativeregular"/>
                <a:ea typeface="Times New Roman" panose="02020603050405020304" pitchFamily="18" charset="0"/>
              </a:rPr>
              <a:t>ecarboxylase</a:t>
            </a:r>
            <a:endParaRPr lang="en-US" dirty="0">
              <a:solidFill>
                <a:srgbClr val="000000"/>
              </a:solidFill>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rabicPeriod"/>
              <a:tabLst>
                <a:tab pos="457200" algn="l"/>
              </a:tabLst>
            </a:pPr>
            <a:r>
              <a:rPr lang="en-US" dirty="0">
                <a:solidFill>
                  <a:srgbClr val="000000"/>
                </a:solidFill>
                <a:effectLst/>
                <a:latin typeface="signika_negativeregular"/>
                <a:ea typeface="Times New Roman" panose="02020603050405020304" pitchFamily="18" charset="0"/>
              </a:rPr>
              <a:t>Beta cells auto antibodies </a:t>
            </a:r>
          </a:p>
          <a:p>
            <a:pPr marL="342900" marR="0" lvl="0" indent="-342900">
              <a:lnSpc>
                <a:spcPct val="120000"/>
              </a:lnSpc>
              <a:spcBef>
                <a:spcPts val="0"/>
              </a:spcBef>
              <a:spcAft>
                <a:spcPts val="0"/>
              </a:spcAft>
              <a:buFont typeface="+mj-lt"/>
              <a:buAutoNum type="arabicPeriod"/>
              <a:tabLst>
                <a:tab pos="457200" algn="l"/>
              </a:tabLst>
            </a:pPr>
            <a:r>
              <a:rPr lang="en-US" dirty="0" err="1">
                <a:solidFill>
                  <a:srgbClr val="000000"/>
                </a:solidFill>
                <a:effectLst/>
                <a:latin typeface="signika_negativeregular"/>
                <a:ea typeface="Times New Roman" panose="02020603050405020304" pitchFamily="18" charset="0"/>
              </a:rPr>
              <a:t>Langerhan’s</a:t>
            </a:r>
            <a:r>
              <a:rPr lang="en-US" dirty="0">
                <a:solidFill>
                  <a:srgbClr val="000000"/>
                </a:solidFill>
                <a:effectLst/>
                <a:latin typeface="signika_negativeregular"/>
                <a:ea typeface="Times New Roman" panose="02020603050405020304" pitchFamily="18" charset="0"/>
              </a:rPr>
              <a:t> antibody</a:t>
            </a:r>
            <a:endParaRPr lang="en-US" dirty="0">
              <a:solidFill>
                <a:srgbClr val="000000"/>
              </a:solidFill>
              <a:effectLst/>
              <a:latin typeface="Calibri" panose="020F0502020204030204" pitchFamily="34" charset="0"/>
              <a:ea typeface="Calibri" panose="020F0502020204030204" pitchFamily="34" charset="0"/>
            </a:endParaRPr>
          </a:p>
          <a:p>
            <a:endParaRPr lang="en-US" dirty="0"/>
          </a:p>
        </p:txBody>
      </p:sp>
      <p:pic>
        <p:nvPicPr>
          <p:cNvPr id="5" name="Picture 4" descr="Young business woman hands on head">
            <a:extLst>
              <a:ext uri="{FF2B5EF4-FFF2-40B4-BE49-F238E27FC236}">
                <a16:creationId xmlns:a16="http://schemas.microsoft.com/office/drawing/2014/main" id="{0F1307CB-7D99-E7F8-46A5-88FFA1F49F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0" y="1139952"/>
            <a:ext cx="1564854" cy="5181600"/>
          </a:xfrm>
          <a:prstGeom prst="rect">
            <a:avLst/>
          </a:prstGeom>
        </p:spPr>
      </p:pic>
      <p:sp>
        <p:nvSpPr>
          <p:cNvPr id="4" name="Oval 3">
            <a:extLst>
              <a:ext uri="{FF2B5EF4-FFF2-40B4-BE49-F238E27FC236}">
                <a16:creationId xmlns:a16="http://schemas.microsoft.com/office/drawing/2014/main" id="{7A540965-1A6E-3029-1E76-339017314FA5}"/>
              </a:ext>
            </a:extLst>
          </p:cNvPr>
          <p:cNvSpPr/>
          <p:nvPr/>
        </p:nvSpPr>
        <p:spPr>
          <a:xfrm>
            <a:off x="644946" y="5105400"/>
            <a:ext cx="4315189" cy="533400"/>
          </a:xfrm>
          <a:prstGeom prst="ellipse">
            <a:avLst/>
          </a:prstGeom>
          <a:noFill/>
          <a:ln w="28575">
            <a:solidFill>
              <a:srgbClr val="5E3886"/>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311300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19200"/>
          </a:xfrm>
        </p:spPr>
        <p:txBody>
          <a:bodyPr>
            <a:normAutofit fontScale="90000"/>
          </a:bodyPr>
          <a:lstStyle/>
          <a:p>
            <a:pPr algn="ctr"/>
            <a:r>
              <a:rPr lang="en-US" dirty="0"/>
              <a:t>How do we know if a child has </a:t>
            </a:r>
            <a:br>
              <a:rPr lang="en-US" dirty="0"/>
            </a:br>
            <a:r>
              <a:rPr lang="en-US" dirty="0"/>
              <a:t>Type 1 vs Type 2?</a:t>
            </a:r>
          </a:p>
        </p:txBody>
      </p:sp>
      <p:sp>
        <p:nvSpPr>
          <p:cNvPr id="3" name="Content Placeholder 2"/>
          <p:cNvSpPr>
            <a:spLocks noGrp="1"/>
          </p:cNvSpPr>
          <p:nvPr>
            <p:ph sz="half" idx="1"/>
          </p:nvPr>
        </p:nvSpPr>
        <p:spPr>
          <a:xfrm>
            <a:off x="609600" y="1447800"/>
            <a:ext cx="4953000" cy="5562600"/>
          </a:xfrm>
        </p:spPr>
        <p:txBody>
          <a:bodyPr>
            <a:normAutofit/>
          </a:bodyPr>
          <a:lstStyle/>
          <a:p>
            <a:r>
              <a:rPr lang="en-US" sz="3200" dirty="0"/>
              <a:t>Type 1 - Positive antibodies</a:t>
            </a:r>
          </a:p>
          <a:p>
            <a:pPr lvl="1"/>
            <a:r>
              <a:rPr kumimoji="0" lang="en-US" sz="2000" b="0" i="0" kern="1200" dirty="0">
                <a:solidFill>
                  <a:schemeClr val="tx1"/>
                </a:solidFill>
                <a:effectLst/>
                <a:latin typeface="+mn-lt"/>
                <a:ea typeface="+mn-ea"/>
                <a:cs typeface="+mn-cs"/>
              </a:rPr>
              <a:t>GAD - glutamic acid decarboxylase (primary)</a:t>
            </a:r>
          </a:p>
          <a:p>
            <a:pPr lvl="1"/>
            <a:r>
              <a:rPr lang="en-US" sz="2000" dirty="0">
                <a:latin typeface="+mn-lt"/>
              </a:rPr>
              <a:t>IA2 - </a:t>
            </a:r>
            <a:r>
              <a:rPr kumimoji="0" lang="en-US" sz="2000" b="0" i="0" kern="1200" dirty="0">
                <a:solidFill>
                  <a:schemeClr val="tx1"/>
                </a:solidFill>
                <a:effectLst/>
                <a:latin typeface="+mn-lt"/>
                <a:ea typeface="+mn-ea"/>
                <a:cs typeface="+mn-cs"/>
              </a:rPr>
              <a:t>islet antigen 2, or</a:t>
            </a:r>
          </a:p>
          <a:p>
            <a:pPr lvl="1"/>
            <a:r>
              <a:rPr kumimoji="0" lang="en-US" sz="2000" b="0" i="0" kern="1200" dirty="0">
                <a:solidFill>
                  <a:schemeClr val="tx1"/>
                </a:solidFill>
                <a:effectLst/>
                <a:latin typeface="+mn-lt"/>
                <a:ea typeface="+mn-ea"/>
                <a:cs typeface="+mn-cs"/>
              </a:rPr>
              <a:t>ZnT8 - zinc transporter 8  </a:t>
            </a:r>
          </a:p>
          <a:p>
            <a:r>
              <a:rPr lang="en-US" sz="2400" dirty="0"/>
              <a:t>Can also check C-peptide levels to determine endogenous insulin production</a:t>
            </a:r>
          </a:p>
          <a:p>
            <a:r>
              <a:rPr lang="en-US" sz="2600" dirty="0"/>
              <a:t>Younger people develop quickly</a:t>
            </a:r>
          </a:p>
          <a:p>
            <a:r>
              <a:rPr lang="en-US" sz="2600" dirty="0"/>
              <a:t>Older people take longer to develop</a:t>
            </a:r>
          </a:p>
        </p:txBody>
      </p:sp>
      <p:pic>
        <p:nvPicPr>
          <p:cNvPr id="122883" name="Picture 3" descr="C:\Users\bev\AppData\Local\Microsoft\Windows\Temporary Internet Files\Content.IE5\LT7NGBCU\MP900227639[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8861" y="1613113"/>
            <a:ext cx="2867939" cy="43785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A28E3E8-F471-43B6-C3D8-F9FF2AA72FAB}"/>
              </a:ext>
            </a:extLst>
          </p:cNvPr>
          <p:cNvSpPr txBox="1"/>
          <p:nvPr/>
        </p:nvSpPr>
        <p:spPr>
          <a:xfrm>
            <a:off x="579120" y="6064972"/>
            <a:ext cx="5348800" cy="461665"/>
          </a:xfrm>
          <a:prstGeom prst="rect">
            <a:avLst/>
          </a:prstGeom>
          <a:noFill/>
        </p:spPr>
        <p:txBody>
          <a:bodyPr wrap="square" rtlCol="0">
            <a:spAutoFit/>
          </a:bodyPr>
          <a:lstStyle/>
          <a:p>
            <a:r>
              <a:rPr lang="en-US" sz="1200" dirty="0"/>
              <a:t>https://diabetesjournals.org/care/article/49/Supplement_1/S27/163926/2-Diagnosis-and-Classification-of-Diabetes</a:t>
            </a:r>
          </a:p>
        </p:txBody>
      </p:sp>
      <p:pic>
        <p:nvPicPr>
          <p:cNvPr id="8" name="Picture 7">
            <a:extLst>
              <a:ext uri="{FF2B5EF4-FFF2-40B4-BE49-F238E27FC236}">
                <a16:creationId xmlns:a16="http://schemas.microsoft.com/office/drawing/2014/main" id="{29868B98-8EA0-66FE-23A8-BD1C41B9B84E}"/>
              </a:ext>
            </a:extLst>
          </p:cNvPr>
          <p:cNvPicPr>
            <a:picLocks noChangeAspect="1"/>
          </p:cNvPicPr>
          <p:nvPr/>
        </p:nvPicPr>
        <p:blipFill>
          <a:blip r:embed="rId6"/>
          <a:stretch>
            <a:fillRect/>
          </a:stretch>
        </p:blipFill>
        <p:spPr>
          <a:xfrm>
            <a:off x="5780761" y="6100423"/>
            <a:ext cx="2906039" cy="295851"/>
          </a:xfrm>
          <a:prstGeom prst="rect">
            <a:avLst/>
          </a:prstGeom>
        </p:spPr>
      </p:pic>
    </p:spTree>
    <p:custDataLst>
      <p:tags r:id="rId1"/>
    </p:custDataLst>
    <p:extLst>
      <p:ext uri="{BB962C8B-B14F-4D97-AF65-F5344CB8AC3E}">
        <p14:creationId xmlns:p14="http://schemas.microsoft.com/office/powerpoint/2010/main" val="7922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3B70E-451F-CC8F-0448-679B9E004BC5}"/>
              </a:ext>
            </a:extLst>
          </p:cNvPr>
          <p:cNvSpPr>
            <a:spLocks noGrp="1"/>
          </p:cNvSpPr>
          <p:nvPr>
            <p:ph type="title"/>
          </p:nvPr>
        </p:nvSpPr>
        <p:spPr>
          <a:xfrm>
            <a:off x="457200" y="228600"/>
            <a:ext cx="8229600" cy="1143000"/>
          </a:xfrm>
        </p:spPr>
        <p:txBody>
          <a:bodyPr>
            <a:normAutofit fontScale="90000"/>
          </a:bodyPr>
          <a:lstStyle/>
          <a:p>
            <a:br>
              <a:rPr lang="en-US" dirty="0"/>
            </a:br>
            <a:r>
              <a:rPr lang="en-US" sz="4000" dirty="0"/>
              <a:t>Determine if Type 1 - Use AABBCC Approach</a:t>
            </a:r>
            <a:endParaRPr lang="en-US" dirty="0"/>
          </a:p>
        </p:txBody>
      </p:sp>
      <p:sp>
        <p:nvSpPr>
          <p:cNvPr id="3" name="Content Placeholder 2">
            <a:extLst>
              <a:ext uri="{FF2B5EF4-FFF2-40B4-BE49-F238E27FC236}">
                <a16:creationId xmlns:a16="http://schemas.microsoft.com/office/drawing/2014/main" id="{5DC393CA-808F-CCC9-B83F-890AEE964936}"/>
              </a:ext>
            </a:extLst>
          </p:cNvPr>
          <p:cNvSpPr>
            <a:spLocks noGrp="1"/>
          </p:cNvSpPr>
          <p:nvPr>
            <p:ph sz="quarter" idx="1"/>
          </p:nvPr>
        </p:nvSpPr>
        <p:spPr>
          <a:xfrm>
            <a:off x="523875" y="1461347"/>
            <a:ext cx="4041648" cy="4937760"/>
          </a:xfrm>
        </p:spPr>
        <p:txBody>
          <a:bodyPr>
            <a:normAutofit fontScale="77500" lnSpcReduction="20000"/>
          </a:bodyPr>
          <a:lstStyle/>
          <a:p>
            <a:pPr>
              <a:lnSpc>
                <a:spcPct val="120000"/>
              </a:lnSpc>
            </a:pPr>
            <a:r>
              <a:rPr lang="en-US" b="1" dirty="0"/>
              <a:t>A</a:t>
            </a:r>
            <a:r>
              <a:rPr lang="en-US" dirty="0"/>
              <a:t>ge </a:t>
            </a:r>
          </a:p>
          <a:p>
            <a:pPr lvl="1">
              <a:lnSpc>
                <a:spcPct val="120000"/>
              </a:lnSpc>
            </a:pPr>
            <a:r>
              <a:rPr lang="en-US" dirty="0"/>
              <a:t>e.g., for individuals &lt;35 years old, consider type 1 diabetes </a:t>
            </a:r>
          </a:p>
          <a:p>
            <a:pPr>
              <a:lnSpc>
                <a:spcPct val="120000"/>
              </a:lnSpc>
            </a:pPr>
            <a:r>
              <a:rPr lang="en-US" b="1" dirty="0"/>
              <a:t>A</a:t>
            </a:r>
            <a:r>
              <a:rPr lang="en-US" dirty="0"/>
              <a:t>utoimmunity </a:t>
            </a:r>
          </a:p>
          <a:p>
            <a:pPr lvl="1">
              <a:lnSpc>
                <a:spcPct val="120000"/>
              </a:lnSpc>
            </a:pPr>
            <a:r>
              <a:rPr lang="en-US" dirty="0"/>
              <a:t>e.g., personal or family history of autoimmune disease or polyglandular autoimmune syndromes </a:t>
            </a:r>
          </a:p>
          <a:p>
            <a:pPr>
              <a:lnSpc>
                <a:spcPct val="120000"/>
              </a:lnSpc>
            </a:pPr>
            <a:r>
              <a:rPr lang="en-US" b="1" dirty="0"/>
              <a:t>B</a:t>
            </a:r>
            <a:r>
              <a:rPr lang="en-US" dirty="0"/>
              <a:t>ody habitus </a:t>
            </a:r>
          </a:p>
          <a:p>
            <a:pPr lvl="1">
              <a:lnSpc>
                <a:spcPct val="120000"/>
              </a:lnSpc>
            </a:pPr>
            <a:r>
              <a:rPr lang="en-US" dirty="0"/>
              <a:t>e.g., BMI &lt;25 kg/m2</a:t>
            </a:r>
          </a:p>
          <a:p>
            <a:pPr>
              <a:lnSpc>
                <a:spcPct val="120000"/>
              </a:lnSpc>
            </a:pPr>
            <a:r>
              <a:rPr lang="en-US" b="1" dirty="0"/>
              <a:t>B</a:t>
            </a:r>
            <a:r>
              <a:rPr lang="en-US" dirty="0"/>
              <a:t>ackground</a:t>
            </a:r>
          </a:p>
          <a:p>
            <a:pPr lvl="1">
              <a:lnSpc>
                <a:spcPct val="120000"/>
              </a:lnSpc>
            </a:pPr>
            <a:r>
              <a:rPr lang="en-US" dirty="0"/>
              <a:t>e.g., family history of type 1 diabetes</a:t>
            </a:r>
          </a:p>
        </p:txBody>
      </p:sp>
      <p:sp>
        <p:nvSpPr>
          <p:cNvPr id="4" name="Content Placeholder 3">
            <a:extLst>
              <a:ext uri="{FF2B5EF4-FFF2-40B4-BE49-F238E27FC236}">
                <a16:creationId xmlns:a16="http://schemas.microsoft.com/office/drawing/2014/main" id="{B6FA4F65-9E93-40A2-E4CD-DBF7692AFAE3}"/>
              </a:ext>
            </a:extLst>
          </p:cNvPr>
          <p:cNvSpPr>
            <a:spLocks noGrp="1"/>
          </p:cNvSpPr>
          <p:nvPr>
            <p:ph sz="quarter" idx="2"/>
          </p:nvPr>
        </p:nvSpPr>
        <p:spPr>
          <a:xfrm>
            <a:off x="4800600" y="1449155"/>
            <a:ext cx="4041648" cy="4937760"/>
          </a:xfrm>
        </p:spPr>
        <p:txBody>
          <a:bodyPr>
            <a:normAutofit fontScale="77500" lnSpcReduction="20000"/>
          </a:bodyPr>
          <a:lstStyle/>
          <a:p>
            <a:pPr>
              <a:lnSpc>
                <a:spcPct val="120000"/>
              </a:lnSpc>
            </a:pPr>
            <a:r>
              <a:rPr lang="en-US" b="1" dirty="0"/>
              <a:t>C</a:t>
            </a:r>
            <a:r>
              <a:rPr lang="en-US" dirty="0"/>
              <a:t>ontrol </a:t>
            </a:r>
          </a:p>
          <a:p>
            <a:pPr lvl="1">
              <a:lnSpc>
                <a:spcPct val="120000"/>
              </a:lnSpc>
            </a:pPr>
            <a:r>
              <a:rPr lang="en-US" dirty="0"/>
              <a:t>e.g., level of glucose control on noninsulin therapies</a:t>
            </a:r>
          </a:p>
          <a:p>
            <a:pPr>
              <a:lnSpc>
                <a:spcPct val="120000"/>
              </a:lnSpc>
            </a:pPr>
            <a:r>
              <a:rPr lang="en-US" b="1" dirty="0"/>
              <a:t>C</a:t>
            </a:r>
            <a:r>
              <a:rPr lang="en-US" dirty="0"/>
              <a:t>omorbidities</a:t>
            </a:r>
          </a:p>
          <a:p>
            <a:pPr lvl="1">
              <a:lnSpc>
                <a:spcPct val="120000"/>
              </a:lnSpc>
            </a:pPr>
            <a:r>
              <a:rPr lang="en-US" dirty="0"/>
              <a:t>e.g., treatment with immune checkpoint inhibitors for cancer can cause acute autoimmune type 1 diabetes or presence of other autoimmune conditions</a:t>
            </a:r>
          </a:p>
        </p:txBody>
      </p:sp>
      <p:pic>
        <p:nvPicPr>
          <p:cNvPr id="7" name="Picture 6" descr="Woman and child sailing on boat">
            <a:extLst>
              <a:ext uri="{FF2B5EF4-FFF2-40B4-BE49-F238E27FC236}">
                <a16:creationId xmlns:a16="http://schemas.microsoft.com/office/drawing/2014/main" id="{76CEC7A9-BE99-CDD3-9C69-EECC60C328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7374" y="4949783"/>
            <a:ext cx="2519426" cy="1679617"/>
          </a:xfrm>
          <a:prstGeom prst="rect">
            <a:avLst/>
          </a:prstGeom>
        </p:spPr>
      </p:pic>
      <p:pic>
        <p:nvPicPr>
          <p:cNvPr id="8" name="Picture 7">
            <a:extLst>
              <a:ext uri="{FF2B5EF4-FFF2-40B4-BE49-F238E27FC236}">
                <a16:creationId xmlns:a16="http://schemas.microsoft.com/office/drawing/2014/main" id="{987BFE80-A112-C42F-E36C-10FC167522B9}"/>
              </a:ext>
            </a:extLst>
          </p:cNvPr>
          <p:cNvPicPr>
            <a:picLocks noChangeAspect="1"/>
          </p:cNvPicPr>
          <p:nvPr/>
        </p:nvPicPr>
        <p:blipFill>
          <a:blip r:embed="rId4"/>
          <a:stretch>
            <a:fillRect/>
          </a:stretch>
        </p:blipFill>
        <p:spPr>
          <a:xfrm>
            <a:off x="760281" y="6378488"/>
            <a:ext cx="2906039" cy="295851"/>
          </a:xfrm>
          <a:prstGeom prst="rect">
            <a:avLst/>
          </a:prstGeom>
        </p:spPr>
      </p:pic>
    </p:spTree>
    <p:extLst>
      <p:ext uri="{BB962C8B-B14F-4D97-AF65-F5344CB8AC3E}">
        <p14:creationId xmlns:p14="http://schemas.microsoft.com/office/powerpoint/2010/main" val="224085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913" y="182340"/>
            <a:ext cx="8396173" cy="1007182"/>
          </a:xfrm>
        </p:spPr>
        <p:txBody>
          <a:bodyPr>
            <a:normAutofit/>
          </a:bodyPr>
          <a:lstStyle/>
          <a:p>
            <a:r>
              <a:rPr lang="en-US" sz="4000" dirty="0"/>
              <a:t>Type 1 = 10% of all Diabetes</a:t>
            </a:r>
          </a:p>
        </p:txBody>
      </p:sp>
      <p:sp>
        <p:nvSpPr>
          <p:cNvPr id="4" name="Content Placeholder 3"/>
          <p:cNvSpPr>
            <a:spLocks noGrp="1"/>
          </p:cNvSpPr>
          <p:nvPr>
            <p:ph type="body" idx="4294967295"/>
          </p:nvPr>
        </p:nvSpPr>
        <p:spPr>
          <a:xfrm>
            <a:off x="1600200" y="4196954"/>
            <a:ext cx="7543800" cy="857250"/>
          </a:xfrm>
          <a:prstGeom prst="rect">
            <a:avLst/>
          </a:prstGeom>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11" name="TextBox 10">
            <a:extLst>
              <a:ext uri="{FF2B5EF4-FFF2-40B4-BE49-F238E27FC236}">
                <a16:creationId xmlns:a16="http://schemas.microsoft.com/office/drawing/2014/main" id="{0E2EA63C-098E-8547-90E8-E6951795B748}"/>
              </a:ext>
            </a:extLst>
          </p:cNvPr>
          <p:cNvSpPr txBox="1"/>
          <p:nvPr/>
        </p:nvSpPr>
        <p:spPr>
          <a:xfrm>
            <a:off x="320636" y="1219200"/>
            <a:ext cx="6586818" cy="5917004"/>
          </a:xfrm>
          <a:prstGeom prst="rect">
            <a:avLst/>
          </a:prstGeom>
          <a:noFill/>
        </p:spPr>
        <p:txBody>
          <a:bodyPr wrap="square" rtlCol="0">
            <a:spAutoFit/>
          </a:bodyPr>
          <a:lstStyle/>
          <a:p>
            <a:pPr marL="257175" indent="-257175">
              <a:spcAft>
                <a:spcPts val="450"/>
              </a:spcAft>
              <a:buClr>
                <a:srgbClr val="F4791F"/>
              </a:buClr>
              <a:buFont typeface="Arial" panose="020B0604020202020204" pitchFamily="34" charset="0"/>
              <a:buChar char="•"/>
            </a:pPr>
            <a:r>
              <a:rPr lang="en-US" sz="2400" dirty="0">
                <a:latin typeface="Arial" panose="020B0604020202020204" pitchFamily="34" charset="0"/>
                <a:cs typeface="Arial" panose="020B0604020202020204" pitchFamily="34" charset="0"/>
              </a:rPr>
              <a:t>Immune mediated pancreatic beta cells destruction </a:t>
            </a:r>
          </a:p>
          <a:p>
            <a:pPr marL="257175" indent="-257175">
              <a:spcAft>
                <a:spcPts val="450"/>
              </a:spcAft>
              <a:buClr>
                <a:srgbClr val="F4791F"/>
              </a:buClr>
              <a:buFont typeface="Arial" panose="020B0604020202020204" pitchFamily="34" charset="0"/>
              <a:buChar char="•"/>
            </a:pPr>
            <a:r>
              <a:rPr lang="en-US" sz="2400" dirty="0"/>
              <a:t>75% of new cases are diagnosed &lt; age 18</a:t>
            </a:r>
          </a:p>
          <a:p>
            <a:pPr marL="714375" lvl="1" indent="-257175">
              <a:spcAft>
                <a:spcPts val="450"/>
              </a:spcAft>
              <a:buClr>
                <a:srgbClr val="F4791F"/>
              </a:buClr>
              <a:buFont typeface="Arial" panose="020B0604020202020204" pitchFamily="34" charset="0"/>
              <a:buChar char="•"/>
            </a:pPr>
            <a:r>
              <a:rPr lang="en-US" sz="2400" dirty="0">
                <a:latin typeface="Arial" panose="020B0604020202020204" pitchFamily="34" charset="0"/>
                <a:cs typeface="Arial" panose="020B0604020202020204" pitchFamily="34" charset="0"/>
              </a:rPr>
              <a:t>Most common during puberty, age 10 – 14</a:t>
            </a:r>
          </a:p>
          <a:p>
            <a:pPr marL="714375" lvl="1" indent="-257175">
              <a:spcAft>
                <a:spcPts val="450"/>
              </a:spcAft>
              <a:buClr>
                <a:srgbClr val="F4791F"/>
              </a:buClr>
              <a:buFont typeface="Arial" panose="020B0604020202020204" pitchFamily="34" charset="0"/>
              <a:buChar char="•"/>
            </a:pPr>
            <a:r>
              <a:rPr lang="en-US" sz="2400" dirty="0"/>
              <a:t>30% of new diagnosis present in DKA</a:t>
            </a:r>
            <a:endParaRPr lang="en-US" sz="2400" dirty="0">
              <a:latin typeface="Arial" panose="020B0604020202020204" pitchFamily="34" charset="0"/>
              <a:cs typeface="Arial" panose="020B0604020202020204" pitchFamily="34" charset="0"/>
            </a:endParaRPr>
          </a:p>
          <a:p>
            <a:pPr marL="257175" indent="-257175">
              <a:spcAft>
                <a:spcPts val="450"/>
              </a:spcAft>
              <a:buClr>
                <a:srgbClr val="F4791F"/>
              </a:buClr>
              <a:buFont typeface="Arial" panose="020B0604020202020204" pitchFamily="34" charset="0"/>
              <a:buChar char="•"/>
            </a:pPr>
            <a:r>
              <a:rPr lang="en-US" sz="2400" dirty="0">
                <a:latin typeface="Arial" panose="020B0604020202020204" pitchFamily="34" charset="0"/>
                <a:cs typeface="Arial" panose="020B0604020202020204" pitchFamily="34" charset="0"/>
              </a:rPr>
              <a:t>Insulin sensitive (require 0.5 - 1.0 units of insulin/kg/day)</a:t>
            </a:r>
            <a:endParaRPr lang="en-US" sz="2400" b="1" dirty="0">
              <a:latin typeface="Arial" panose="020B0604020202020204" pitchFamily="34" charset="0"/>
              <a:cs typeface="Arial" panose="020B0604020202020204" pitchFamily="34" charset="0"/>
            </a:endParaRPr>
          </a:p>
          <a:p>
            <a:pPr marL="257175" indent="-257175">
              <a:spcAft>
                <a:spcPts val="450"/>
              </a:spcAft>
              <a:buClr>
                <a:srgbClr val="F4791F"/>
              </a:buClr>
              <a:buFont typeface="Arial" panose="020B0604020202020204" pitchFamily="34" charset="0"/>
              <a:buChar char="•"/>
            </a:pPr>
            <a:r>
              <a:rPr lang="en-US" sz="2400" dirty="0">
                <a:latin typeface="Arial" panose="020B0604020202020204" pitchFamily="34" charset="0"/>
                <a:cs typeface="Arial" panose="020B0604020202020204" pitchFamily="34" charset="0"/>
              </a:rPr>
              <a:t>Expression due to a combo of genes and environment:</a:t>
            </a:r>
          </a:p>
          <a:p>
            <a:pPr marL="600075" lvl="1" indent="-257175">
              <a:spcAft>
                <a:spcPts val="450"/>
              </a:spcAft>
              <a:buFont typeface="Arial" panose="020B0604020202020204" pitchFamily="34" charset="0"/>
              <a:buChar char="•"/>
            </a:pPr>
            <a:r>
              <a:rPr lang="en-US" sz="2400" dirty="0">
                <a:latin typeface="Arial" panose="020B0604020202020204" pitchFamily="34" charset="0"/>
                <a:cs typeface="Arial" panose="020B0604020202020204" pitchFamily="34" charset="0"/>
              </a:rPr>
              <a:t>Autoimmunity tends to run in families</a:t>
            </a:r>
          </a:p>
          <a:p>
            <a:pPr marL="600075" lvl="1" indent="-257175">
              <a:spcAft>
                <a:spcPts val="450"/>
              </a:spcAft>
              <a:buFont typeface="Arial" panose="020B0604020202020204" pitchFamily="34" charset="0"/>
              <a:buChar char="•"/>
            </a:pPr>
            <a:r>
              <a:rPr lang="en-US" sz="2400" dirty="0">
                <a:latin typeface="Arial" panose="020B0604020202020204" pitchFamily="34" charset="0"/>
                <a:cs typeface="Arial" panose="020B0604020202020204" pitchFamily="34" charset="0"/>
              </a:rPr>
              <a:t>Exposure to virus or other environmental factors</a:t>
            </a:r>
          </a:p>
          <a:p>
            <a:pPr>
              <a:spcAft>
                <a:spcPts val="450"/>
              </a:spcAft>
            </a:pPr>
            <a:endParaRPr lang="en-US" sz="1400" dirty="0">
              <a:solidFill>
                <a:srgbClr val="404040"/>
              </a:solidFill>
              <a:latin typeface="Arial" panose="020B0604020202020204" pitchFamily="34" charset="0"/>
              <a:cs typeface="Arial" panose="020B0604020202020204" pitchFamily="34" charset="0"/>
            </a:endParaRPr>
          </a:p>
          <a:p>
            <a:pPr marL="257175" indent="-257175">
              <a:spcAft>
                <a:spcPts val="450"/>
              </a:spcAft>
              <a:buFont typeface="Arial" panose="020B0604020202020204" pitchFamily="34" charset="0"/>
              <a:buChar char="•"/>
            </a:pPr>
            <a:endParaRPr lang="en-US" sz="1500" dirty="0">
              <a:solidFill>
                <a:srgbClr val="404040"/>
              </a:solidFill>
              <a:latin typeface="Arial" panose="020B0604020202020204" pitchFamily="34" charset="0"/>
              <a:cs typeface="Arial" panose="020B0604020202020204" pitchFamily="34" charset="0"/>
            </a:endParaRPr>
          </a:p>
        </p:txBody>
      </p:sp>
      <p:sp>
        <p:nvSpPr>
          <p:cNvPr id="12" name="Slide Number Placeholder 6">
            <a:extLst>
              <a:ext uri="{FF2B5EF4-FFF2-40B4-BE49-F238E27FC236}">
                <a16:creationId xmlns:a16="http://schemas.microsoft.com/office/drawing/2014/main" id="{1DF59AD8-355B-054A-95F9-FA62B4215EF0}"/>
              </a:ext>
            </a:extLst>
          </p:cNvPr>
          <p:cNvSpPr txBox="1">
            <a:spLocks/>
          </p:cNvSpPr>
          <p:nvPr/>
        </p:nvSpPr>
        <p:spPr>
          <a:xfrm rot="10800000" flipV="1">
            <a:off x="8785857" y="5231885"/>
            <a:ext cx="246061" cy="212307"/>
          </a:xfrm>
          <a:prstGeom prst="rect">
            <a:avLst/>
          </a:prstGeom>
        </p:spPr>
        <p:txBody>
          <a:bodyPr vert="horz" wrap="square" lIns="0" tIns="0" rIns="0" bIns="0" rtlCol="0" anchor="b" anchorCtr="0"/>
          <a:lstStyle>
            <a:defPPr>
              <a:defRPr lang="en-US"/>
            </a:defPPr>
            <a:lvl1pPr marL="0" algn="l" defTabSz="914400" rtl="0" eaLnBrk="1" latinLnBrk="0" hangingPunct="1">
              <a:defRPr sz="900" i="0" kern="120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CC8D0D-EAEC-449D-9161-023DFF90F2E2}" type="slidenum">
              <a:rPr lang="en-US" sz="675"/>
              <a:pPr/>
              <a:t>14</a:t>
            </a:fld>
            <a:endParaRPr lang="en-US" sz="675" dirty="0"/>
          </a:p>
        </p:txBody>
      </p:sp>
      <p:sp>
        <p:nvSpPr>
          <p:cNvPr id="14" name="Footer Placeholder 3">
            <a:extLst>
              <a:ext uri="{FF2B5EF4-FFF2-40B4-BE49-F238E27FC236}">
                <a16:creationId xmlns:a16="http://schemas.microsoft.com/office/drawing/2014/main" id="{4EC954A9-4217-7344-A87B-930112799513}"/>
              </a:ext>
            </a:extLst>
          </p:cNvPr>
          <p:cNvSpPr txBox="1">
            <a:spLocks/>
          </p:cNvSpPr>
          <p:nvPr/>
        </p:nvSpPr>
        <p:spPr>
          <a:xfrm>
            <a:off x="5411367" y="6329614"/>
            <a:ext cx="1782931"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solidFill>
              </a:rPr>
              <a:t>Diagnostic Criteria for Diabetes</a:t>
            </a:r>
          </a:p>
        </p:txBody>
      </p:sp>
      <p:pic>
        <p:nvPicPr>
          <p:cNvPr id="5" name="Picture 4">
            <a:extLst>
              <a:ext uri="{FF2B5EF4-FFF2-40B4-BE49-F238E27FC236}">
                <a16:creationId xmlns:a16="http://schemas.microsoft.com/office/drawing/2014/main" id="{238008EA-F794-4381-880B-7CCDDB7CA85D}"/>
              </a:ext>
            </a:extLst>
          </p:cNvPr>
          <p:cNvPicPr>
            <a:picLocks noChangeAspect="1"/>
          </p:cNvPicPr>
          <p:nvPr/>
        </p:nvPicPr>
        <p:blipFill>
          <a:blip r:embed="rId4"/>
          <a:stretch>
            <a:fillRect/>
          </a:stretch>
        </p:blipFill>
        <p:spPr>
          <a:xfrm>
            <a:off x="6907454" y="1349844"/>
            <a:ext cx="1881404" cy="2622404"/>
          </a:xfrm>
          <a:prstGeom prst="rect">
            <a:avLst/>
          </a:prstGeom>
        </p:spPr>
      </p:pic>
    </p:spTree>
    <p:extLst>
      <p:ext uri="{BB962C8B-B14F-4D97-AF65-F5344CB8AC3E}">
        <p14:creationId xmlns:p14="http://schemas.microsoft.com/office/powerpoint/2010/main" val="2488290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31598"/>
            <a:ext cx="8058150" cy="742950"/>
          </a:xfrm>
        </p:spPr>
        <p:txBody>
          <a:bodyPr>
            <a:normAutofit fontScale="90000"/>
          </a:bodyPr>
          <a:lstStyle/>
          <a:p>
            <a:r>
              <a:rPr lang="en-US" dirty="0"/>
              <a:t>Poll Question 2</a:t>
            </a:r>
          </a:p>
        </p:txBody>
      </p:sp>
      <p:sp>
        <p:nvSpPr>
          <p:cNvPr id="3" name="Content Placeholder 2"/>
          <p:cNvSpPr>
            <a:spLocks noGrp="1"/>
          </p:cNvSpPr>
          <p:nvPr>
            <p:ph sz="quarter" idx="1"/>
          </p:nvPr>
        </p:nvSpPr>
        <p:spPr>
          <a:xfrm>
            <a:off x="350158" y="1250536"/>
            <a:ext cx="6312310" cy="5554852"/>
          </a:xfrm>
        </p:spPr>
        <p:txBody>
          <a:bodyPr>
            <a:normAutofit/>
          </a:bodyPr>
          <a:lstStyle/>
          <a:p>
            <a:pPr marL="0" indent="0">
              <a:buNone/>
            </a:pPr>
            <a:r>
              <a:rPr lang="en-US" sz="3600" dirty="0"/>
              <a:t>Which factor would most make you suspect type 1 diabetes?</a:t>
            </a:r>
          </a:p>
          <a:p>
            <a:pPr marL="205735" lvl="1" indent="0">
              <a:buNone/>
            </a:pPr>
            <a:r>
              <a:rPr lang="en-US" sz="3600" dirty="0"/>
              <a:t>a. Enuresis </a:t>
            </a:r>
          </a:p>
          <a:p>
            <a:pPr marL="205735" lvl="1" indent="0">
              <a:buNone/>
            </a:pPr>
            <a:r>
              <a:rPr lang="en-US" sz="3600" dirty="0"/>
              <a:t>b. Presents with low HDL cholesterol</a:t>
            </a:r>
          </a:p>
          <a:p>
            <a:pPr marL="205735" lvl="1" indent="0">
              <a:buNone/>
            </a:pPr>
            <a:r>
              <a:rPr lang="en-US" sz="3600" dirty="0"/>
              <a:t>c. Friend tells you she has been eating "tons of sweets“</a:t>
            </a:r>
          </a:p>
          <a:p>
            <a:pPr marL="205735" lvl="1" indent="0">
              <a:buNone/>
            </a:pPr>
            <a:r>
              <a:rPr lang="en-US" sz="3600" dirty="0"/>
              <a:t>d. Reports vivid dreams</a:t>
            </a:r>
            <a:endParaRPr lang="en-US" sz="4000" dirty="0"/>
          </a:p>
        </p:txBody>
      </p:sp>
      <p:pic>
        <p:nvPicPr>
          <p:cNvPr id="4" name="Picture 3"/>
          <p:cNvPicPr>
            <a:picLocks noChangeAspect="1"/>
          </p:cNvPicPr>
          <p:nvPr/>
        </p:nvPicPr>
        <p:blipFill>
          <a:blip r:embed="rId3"/>
          <a:stretch>
            <a:fillRect/>
          </a:stretch>
        </p:blipFill>
        <p:spPr>
          <a:xfrm>
            <a:off x="7020301" y="1250536"/>
            <a:ext cx="1472312" cy="1463167"/>
          </a:xfrm>
          <a:prstGeom prst="rect">
            <a:avLst/>
          </a:prstGeom>
        </p:spPr>
      </p:pic>
      <p:sp>
        <p:nvSpPr>
          <p:cNvPr id="5" name="Oval 4">
            <a:extLst>
              <a:ext uri="{FF2B5EF4-FFF2-40B4-BE49-F238E27FC236}">
                <a16:creationId xmlns:a16="http://schemas.microsoft.com/office/drawing/2014/main" id="{272C1EDF-4425-4A67-A9F7-525EB7273B9A}"/>
              </a:ext>
            </a:extLst>
          </p:cNvPr>
          <p:cNvSpPr/>
          <p:nvPr/>
        </p:nvSpPr>
        <p:spPr>
          <a:xfrm>
            <a:off x="198751" y="2438400"/>
            <a:ext cx="4114800" cy="742951"/>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3169575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80939-BBA9-4714-8023-099EFB71CF04}"/>
              </a:ext>
            </a:extLst>
          </p:cNvPr>
          <p:cNvSpPr>
            <a:spLocks noGrp="1"/>
          </p:cNvSpPr>
          <p:nvPr>
            <p:ph type="title"/>
          </p:nvPr>
        </p:nvSpPr>
        <p:spPr/>
        <p:txBody>
          <a:bodyPr/>
          <a:lstStyle/>
          <a:p>
            <a:r>
              <a:rPr lang="en-US" dirty="0"/>
              <a:t>Signs of Type 1 Diabetes</a:t>
            </a:r>
          </a:p>
        </p:txBody>
      </p:sp>
      <p:sp>
        <p:nvSpPr>
          <p:cNvPr id="3" name="Content Placeholder 2">
            <a:extLst>
              <a:ext uri="{FF2B5EF4-FFF2-40B4-BE49-F238E27FC236}">
                <a16:creationId xmlns:a16="http://schemas.microsoft.com/office/drawing/2014/main" id="{51C72AAC-09D3-4CA7-B2EF-83A6F8460A14}"/>
              </a:ext>
            </a:extLst>
          </p:cNvPr>
          <p:cNvSpPr>
            <a:spLocks noGrp="1"/>
          </p:cNvSpPr>
          <p:nvPr>
            <p:ph sz="quarter" idx="1"/>
          </p:nvPr>
        </p:nvSpPr>
        <p:spPr>
          <a:xfrm>
            <a:off x="457200" y="1219200"/>
            <a:ext cx="8229600" cy="5486400"/>
          </a:xfrm>
        </p:spPr>
        <p:txBody>
          <a:bodyPr>
            <a:normAutofit/>
          </a:bodyPr>
          <a:lstStyle/>
          <a:p>
            <a:r>
              <a:rPr lang="en-US" dirty="0"/>
              <a:t>Sudden onset of nighttime bedwetting</a:t>
            </a:r>
          </a:p>
          <a:p>
            <a:r>
              <a:rPr lang="en-US" dirty="0"/>
              <a:t>Weight loss, thirst, hunger</a:t>
            </a:r>
          </a:p>
          <a:p>
            <a:r>
              <a:rPr lang="en-US" dirty="0"/>
              <a:t>May present in DKA</a:t>
            </a:r>
          </a:p>
          <a:p>
            <a:pPr lvl="1"/>
            <a:r>
              <a:rPr lang="en-US" dirty="0"/>
              <a:t>Ketone positive (blood or urine)</a:t>
            </a:r>
          </a:p>
          <a:p>
            <a:pPr lvl="1"/>
            <a:r>
              <a:rPr lang="en-US" dirty="0"/>
              <a:t>Nausea, Vomiting, Abdominal Pain</a:t>
            </a:r>
          </a:p>
          <a:p>
            <a:pPr lvl="1"/>
            <a:r>
              <a:rPr lang="en-US" dirty="0"/>
              <a:t>Dry mouth, poor skin turgor </a:t>
            </a:r>
          </a:p>
          <a:p>
            <a:pPr lvl="1"/>
            <a:r>
              <a:rPr lang="en-US" dirty="0"/>
              <a:t>Fruity breath</a:t>
            </a:r>
          </a:p>
          <a:p>
            <a:pPr lvl="1"/>
            <a:r>
              <a:rPr lang="en-US" dirty="0"/>
              <a:t>Rapid breathing = Kussmaul breathing</a:t>
            </a:r>
          </a:p>
          <a:p>
            <a:pPr lvl="1"/>
            <a:r>
              <a:rPr lang="en-US" dirty="0"/>
              <a:t>“Out of it”</a:t>
            </a:r>
          </a:p>
          <a:p>
            <a:pPr lvl="1"/>
            <a:r>
              <a:rPr lang="en-US" dirty="0"/>
              <a:t>Hypothermic </a:t>
            </a:r>
          </a:p>
          <a:p>
            <a:pPr lvl="1"/>
            <a:r>
              <a:rPr lang="en-US" dirty="0"/>
              <a:t>Other</a:t>
            </a:r>
          </a:p>
        </p:txBody>
      </p:sp>
      <p:pic>
        <p:nvPicPr>
          <p:cNvPr id="5" name="Picture 4">
            <a:extLst>
              <a:ext uri="{FF2B5EF4-FFF2-40B4-BE49-F238E27FC236}">
                <a16:creationId xmlns:a16="http://schemas.microsoft.com/office/drawing/2014/main" id="{18672A8E-5B1A-919C-F131-49420F4218F3}"/>
              </a:ext>
            </a:extLst>
          </p:cNvPr>
          <p:cNvPicPr>
            <a:picLocks noChangeAspect="1"/>
          </p:cNvPicPr>
          <p:nvPr/>
        </p:nvPicPr>
        <p:blipFill>
          <a:blip r:embed="rId4"/>
          <a:stretch>
            <a:fillRect/>
          </a:stretch>
        </p:blipFill>
        <p:spPr>
          <a:xfrm>
            <a:off x="6324600" y="1828800"/>
            <a:ext cx="2496575" cy="4724400"/>
          </a:xfrm>
          <a:prstGeom prst="rect">
            <a:avLst/>
          </a:prstGeom>
        </p:spPr>
      </p:pic>
      <p:sp>
        <p:nvSpPr>
          <p:cNvPr id="4" name="TextBox 3">
            <a:extLst>
              <a:ext uri="{FF2B5EF4-FFF2-40B4-BE49-F238E27FC236}">
                <a16:creationId xmlns:a16="http://schemas.microsoft.com/office/drawing/2014/main" id="{B3CF446A-25E4-0494-C992-8B3734E02C9C}"/>
              </a:ext>
            </a:extLst>
          </p:cNvPr>
          <p:cNvSpPr txBox="1"/>
          <p:nvPr/>
        </p:nvSpPr>
        <p:spPr>
          <a:xfrm>
            <a:off x="2350712" y="6412468"/>
            <a:ext cx="3432350" cy="338554"/>
          </a:xfrm>
          <a:prstGeom prst="rect">
            <a:avLst/>
          </a:prstGeom>
          <a:noFill/>
        </p:spPr>
        <p:txBody>
          <a:bodyPr wrap="none" rtlCol="0">
            <a:spAutoFit/>
          </a:bodyPr>
          <a:lstStyle/>
          <a:p>
            <a:r>
              <a:rPr lang="en-US" sz="1600" dirty="0">
                <a:solidFill>
                  <a:srgbClr val="0070C0"/>
                </a:solidFill>
              </a:rPr>
              <a:t>See Level 2 - Hyperglycemic Crises</a:t>
            </a:r>
          </a:p>
        </p:txBody>
      </p:sp>
    </p:spTree>
    <p:extLst>
      <p:ext uri="{BB962C8B-B14F-4D97-AF65-F5344CB8AC3E}">
        <p14:creationId xmlns:p14="http://schemas.microsoft.com/office/powerpoint/2010/main" val="1142533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95300" y="230560"/>
            <a:ext cx="8153400" cy="859436"/>
          </a:xfrm>
        </p:spPr>
        <p:txBody>
          <a:bodyPr/>
          <a:lstStyle/>
          <a:p>
            <a:r>
              <a:rPr lang="en-US" dirty="0"/>
              <a:t>Type 1 Diabetes Features?</a:t>
            </a:r>
          </a:p>
        </p:txBody>
      </p:sp>
      <p:sp>
        <p:nvSpPr>
          <p:cNvPr id="1051651" name="Rectangle 3"/>
          <p:cNvSpPr>
            <a:spLocks noGrp="1" noChangeArrowheads="1"/>
          </p:cNvSpPr>
          <p:nvPr>
            <p:ph type="body" idx="1"/>
          </p:nvPr>
        </p:nvSpPr>
        <p:spPr>
          <a:xfrm>
            <a:off x="3953950" y="1143000"/>
            <a:ext cx="4800601" cy="5105400"/>
          </a:xfrm>
        </p:spPr>
        <p:txBody>
          <a:bodyPr>
            <a:normAutofit/>
          </a:bodyPr>
          <a:lstStyle/>
          <a:p>
            <a:pPr>
              <a:defRPr/>
            </a:pPr>
            <a:r>
              <a:rPr lang="en-US" sz="2400" dirty="0"/>
              <a:t>For JR, a 17 admitted to the ICU with a blood glucose of 476 mg/dl, pH of 7.1, anion gap of 15. Recently lost 13 pounds.</a:t>
            </a:r>
          </a:p>
        </p:txBody>
      </p:sp>
      <p:sp>
        <p:nvSpPr>
          <p:cNvPr id="4" name="TextBox 3">
            <a:extLst>
              <a:ext uri="{FF2B5EF4-FFF2-40B4-BE49-F238E27FC236}">
                <a16:creationId xmlns:a16="http://schemas.microsoft.com/office/drawing/2014/main" id="{DB49A926-36A1-9CF0-CEA2-0E1877BB1EAD}"/>
              </a:ext>
            </a:extLst>
          </p:cNvPr>
          <p:cNvSpPr txBox="1"/>
          <p:nvPr/>
        </p:nvSpPr>
        <p:spPr>
          <a:xfrm>
            <a:off x="4134060" y="3893309"/>
            <a:ext cx="4572000" cy="2308324"/>
          </a:xfrm>
          <a:prstGeom prst="rect">
            <a:avLst/>
          </a:prstGeom>
          <a:noFill/>
        </p:spPr>
        <p:txBody>
          <a:bodyPr wrap="square">
            <a:spAutoFit/>
          </a:bodyPr>
          <a:lstStyle/>
          <a:p>
            <a:pPr marL="342900" indent="-342900">
              <a:buFont typeface="Arial" panose="020B0604020202020204" pitchFamily="34" charset="0"/>
              <a:buChar char="•"/>
            </a:pPr>
            <a:r>
              <a:rPr lang="en-US" sz="2400" b="0" i="0" dirty="0">
                <a:effectLst/>
                <a:latin typeface="BlinkMacSystemFont"/>
              </a:rPr>
              <a:t>Younger than 35 years at diagnosis </a:t>
            </a:r>
          </a:p>
          <a:p>
            <a:pPr marL="342900" indent="-342900">
              <a:buFont typeface="Arial" panose="020B0604020202020204" pitchFamily="34" charset="0"/>
              <a:buChar char="•"/>
            </a:pPr>
            <a:r>
              <a:rPr lang="en-US" sz="2400" b="0" i="0" dirty="0">
                <a:effectLst/>
                <a:latin typeface="BlinkMacSystemFont"/>
              </a:rPr>
              <a:t>Lower BMI (&lt;25 kg/m</a:t>
            </a:r>
            <a:r>
              <a:rPr lang="en-US" sz="2400" b="0" i="0" baseline="30000" dirty="0">
                <a:effectLst/>
                <a:latin typeface="BlinkMacSystemFont"/>
              </a:rPr>
              <a:t>2</a:t>
            </a:r>
            <a:r>
              <a:rPr lang="en-US" sz="2400" b="0" i="0" dirty="0">
                <a:effectLst/>
                <a:latin typeface="BlinkMacSystemFont"/>
              </a:rPr>
              <a:t>)</a:t>
            </a:r>
          </a:p>
          <a:p>
            <a:pPr marL="342900" indent="-342900">
              <a:buFont typeface="Arial" panose="020B0604020202020204" pitchFamily="34" charset="0"/>
              <a:buChar char="•"/>
            </a:pPr>
            <a:r>
              <a:rPr lang="en-US" sz="2400" dirty="0">
                <a:latin typeface="BlinkMacSystemFont"/>
              </a:rPr>
              <a:t>U</a:t>
            </a:r>
            <a:r>
              <a:rPr lang="en-US" sz="2400" b="0" i="0" dirty="0">
                <a:effectLst/>
                <a:latin typeface="BlinkMacSystemFont"/>
              </a:rPr>
              <a:t>nintentional weight loss</a:t>
            </a:r>
          </a:p>
          <a:p>
            <a:pPr marL="342900" indent="-342900">
              <a:buFont typeface="Arial" panose="020B0604020202020204" pitchFamily="34" charset="0"/>
              <a:buChar char="•"/>
            </a:pPr>
            <a:r>
              <a:rPr lang="en-US" sz="2400" dirty="0">
                <a:latin typeface="BlinkMacSystemFont"/>
              </a:rPr>
              <a:t>K</a:t>
            </a:r>
            <a:r>
              <a:rPr lang="en-US" sz="2400" b="0" i="0" dirty="0">
                <a:effectLst/>
                <a:latin typeface="BlinkMacSystemFont"/>
              </a:rPr>
              <a:t>etoacidosis</a:t>
            </a:r>
          </a:p>
          <a:p>
            <a:pPr marL="342900" indent="-342900">
              <a:buFont typeface="Arial" panose="020B0604020202020204" pitchFamily="34" charset="0"/>
              <a:buChar char="•"/>
            </a:pPr>
            <a:r>
              <a:rPr lang="en-US" sz="2400" dirty="0">
                <a:latin typeface="BlinkMacSystemFont"/>
              </a:rPr>
              <a:t>G</a:t>
            </a:r>
            <a:r>
              <a:rPr lang="en-US" sz="2400" b="0" i="0" dirty="0">
                <a:effectLst/>
                <a:latin typeface="BlinkMacSystemFont"/>
              </a:rPr>
              <a:t>lucose 360 mg/dl or greater. </a:t>
            </a:r>
            <a:endParaRPr lang="en-US" dirty="0"/>
          </a:p>
        </p:txBody>
      </p:sp>
      <p:sp>
        <p:nvSpPr>
          <p:cNvPr id="6" name="TextBox 5">
            <a:extLst>
              <a:ext uri="{FF2B5EF4-FFF2-40B4-BE49-F238E27FC236}">
                <a16:creationId xmlns:a16="http://schemas.microsoft.com/office/drawing/2014/main" id="{781CDBEF-79AA-7F88-E541-05B774CF0ECA}"/>
              </a:ext>
            </a:extLst>
          </p:cNvPr>
          <p:cNvSpPr txBox="1"/>
          <p:nvPr/>
        </p:nvSpPr>
        <p:spPr>
          <a:xfrm>
            <a:off x="4089260" y="2892436"/>
            <a:ext cx="4572000" cy="954107"/>
          </a:xfrm>
          <a:prstGeom prst="rect">
            <a:avLst/>
          </a:prstGeom>
          <a:noFill/>
        </p:spPr>
        <p:txBody>
          <a:bodyPr wrap="square">
            <a:spAutoFit/>
          </a:bodyPr>
          <a:lstStyle/>
          <a:p>
            <a:r>
              <a:rPr lang="en-US" sz="2800" dirty="0"/>
              <a:t>Type 1 Most Discriminative Features</a:t>
            </a:r>
          </a:p>
        </p:txBody>
      </p:sp>
      <p:pic>
        <p:nvPicPr>
          <p:cNvPr id="8" name="Picture 7">
            <a:extLst>
              <a:ext uri="{FF2B5EF4-FFF2-40B4-BE49-F238E27FC236}">
                <a16:creationId xmlns:a16="http://schemas.microsoft.com/office/drawing/2014/main" id="{6FD3D6C8-1E84-779C-2516-A7AC34D762F0}"/>
              </a:ext>
            </a:extLst>
          </p:cNvPr>
          <p:cNvPicPr>
            <a:picLocks noChangeAspect="1"/>
          </p:cNvPicPr>
          <p:nvPr/>
        </p:nvPicPr>
        <p:blipFill>
          <a:blip r:embed="rId4"/>
          <a:stretch>
            <a:fillRect/>
          </a:stretch>
        </p:blipFill>
        <p:spPr>
          <a:xfrm>
            <a:off x="76200" y="5943600"/>
            <a:ext cx="4160466" cy="781284"/>
          </a:xfrm>
          <a:prstGeom prst="rect">
            <a:avLst/>
          </a:prstGeom>
        </p:spPr>
      </p:pic>
      <p:pic>
        <p:nvPicPr>
          <p:cNvPr id="5" name="Picture 4" descr="Young business woman on a call shocked">
            <a:extLst>
              <a:ext uri="{FF2B5EF4-FFF2-40B4-BE49-F238E27FC236}">
                <a16:creationId xmlns:a16="http://schemas.microsoft.com/office/drawing/2014/main" id="{5A885A91-AC08-72FF-7B12-C1BB9013C4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5953" y="1143000"/>
            <a:ext cx="1451458" cy="4800600"/>
          </a:xfrm>
          <a:prstGeom prst="rect">
            <a:avLst/>
          </a:prstGeom>
        </p:spPr>
      </p:pic>
      <p:pic>
        <p:nvPicPr>
          <p:cNvPr id="7" name="Picture 6">
            <a:extLst>
              <a:ext uri="{FF2B5EF4-FFF2-40B4-BE49-F238E27FC236}">
                <a16:creationId xmlns:a16="http://schemas.microsoft.com/office/drawing/2014/main" id="{DD9FCC6C-42F4-9815-E23E-EC8D669C96DF}"/>
              </a:ext>
            </a:extLst>
          </p:cNvPr>
          <p:cNvPicPr>
            <a:picLocks noChangeAspect="1"/>
          </p:cNvPicPr>
          <p:nvPr/>
        </p:nvPicPr>
        <p:blipFill>
          <a:blip r:embed="rId6"/>
          <a:stretch>
            <a:fillRect/>
          </a:stretch>
        </p:blipFill>
        <p:spPr>
          <a:xfrm>
            <a:off x="4516244" y="6277098"/>
            <a:ext cx="4066791" cy="405998"/>
          </a:xfrm>
          <a:prstGeom prst="rect">
            <a:avLst/>
          </a:prstGeom>
        </p:spPr>
      </p:pic>
    </p:spTree>
    <p:custDataLst>
      <p:tags r:id="rId1"/>
    </p:custDataLst>
    <p:extLst>
      <p:ext uri="{BB962C8B-B14F-4D97-AF65-F5344CB8AC3E}">
        <p14:creationId xmlns:p14="http://schemas.microsoft.com/office/powerpoint/2010/main" val="1665177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0D6B2-A476-2EC9-0154-68A62D33FEC2}"/>
              </a:ext>
            </a:extLst>
          </p:cNvPr>
          <p:cNvSpPr>
            <a:spLocks noGrp="1"/>
          </p:cNvSpPr>
          <p:nvPr>
            <p:ph type="title"/>
          </p:nvPr>
        </p:nvSpPr>
        <p:spPr>
          <a:xfrm>
            <a:off x="304799" y="228600"/>
            <a:ext cx="8458199" cy="914400"/>
          </a:xfrm>
        </p:spPr>
        <p:txBody>
          <a:bodyPr/>
          <a:lstStyle/>
          <a:p>
            <a:r>
              <a:rPr lang="en-US" dirty="0"/>
              <a:t>Type 1 Diabetes Progression</a:t>
            </a:r>
          </a:p>
        </p:txBody>
      </p:sp>
      <p:graphicFrame>
        <p:nvGraphicFramePr>
          <p:cNvPr id="3" name="Table 2">
            <a:extLst>
              <a:ext uri="{FF2B5EF4-FFF2-40B4-BE49-F238E27FC236}">
                <a16:creationId xmlns:a16="http://schemas.microsoft.com/office/drawing/2014/main" id="{D062266F-5B70-7D1C-C2D8-0ECDF2453A3C}"/>
              </a:ext>
            </a:extLst>
          </p:cNvPr>
          <p:cNvGraphicFramePr>
            <a:graphicFrameLocks noGrp="1"/>
          </p:cNvGraphicFramePr>
          <p:nvPr>
            <p:extLst>
              <p:ext uri="{D42A27DB-BD31-4B8C-83A1-F6EECF244321}">
                <p14:modId xmlns:p14="http://schemas.microsoft.com/office/powerpoint/2010/main" val="2804993030"/>
              </p:ext>
            </p:extLst>
          </p:nvPr>
        </p:nvGraphicFramePr>
        <p:xfrm>
          <a:off x="303124" y="1295400"/>
          <a:ext cx="8458199" cy="4841600"/>
        </p:xfrm>
        <a:graphic>
          <a:graphicData uri="http://schemas.openxmlformats.org/drawingml/2006/table">
            <a:tbl>
              <a:tblPr/>
              <a:tblGrid>
                <a:gridCol w="1551963">
                  <a:extLst>
                    <a:ext uri="{9D8B030D-6E8A-4147-A177-3AD203B41FA5}">
                      <a16:colId xmlns:a16="http://schemas.microsoft.com/office/drawing/2014/main" val="1718961071"/>
                    </a:ext>
                  </a:extLst>
                </a:gridCol>
                <a:gridCol w="2183513">
                  <a:extLst>
                    <a:ext uri="{9D8B030D-6E8A-4147-A177-3AD203B41FA5}">
                      <a16:colId xmlns:a16="http://schemas.microsoft.com/office/drawing/2014/main" val="2126884748"/>
                    </a:ext>
                  </a:extLst>
                </a:gridCol>
                <a:gridCol w="2705171">
                  <a:extLst>
                    <a:ext uri="{9D8B030D-6E8A-4147-A177-3AD203B41FA5}">
                      <a16:colId xmlns:a16="http://schemas.microsoft.com/office/drawing/2014/main" val="702364766"/>
                    </a:ext>
                  </a:extLst>
                </a:gridCol>
                <a:gridCol w="2017552">
                  <a:extLst>
                    <a:ext uri="{9D8B030D-6E8A-4147-A177-3AD203B41FA5}">
                      <a16:colId xmlns:a16="http://schemas.microsoft.com/office/drawing/2014/main" val="4142547164"/>
                    </a:ext>
                  </a:extLst>
                </a:gridCol>
              </a:tblGrid>
              <a:tr h="375094">
                <a:tc>
                  <a:txBody>
                    <a:bodyPr/>
                    <a:lstStyle/>
                    <a:p>
                      <a:pPr algn="l" fontAlgn="base"/>
                      <a:br>
                        <a:rPr lang="en-US" sz="1800" b="1" dirty="0">
                          <a:effectLst/>
                        </a:rPr>
                      </a:br>
                      <a:endParaRPr lang="en-US" sz="1800" b="1" dirty="0">
                        <a:effectLst/>
                      </a:endParaRP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CCCCFF"/>
                    </a:solidFill>
                  </a:tcPr>
                </a:tc>
                <a:tc>
                  <a:txBody>
                    <a:bodyPr/>
                    <a:lstStyle/>
                    <a:p>
                      <a:pPr algn="l" fontAlgn="base"/>
                      <a:r>
                        <a:rPr lang="en-US" sz="2000" b="1" dirty="0">
                          <a:effectLst/>
                        </a:rPr>
                        <a:t>Stage 1</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CCCCFF"/>
                    </a:solidFill>
                  </a:tcPr>
                </a:tc>
                <a:tc>
                  <a:txBody>
                    <a:bodyPr/>
                    <a:lstStyle/>
                    <a:p>
                      <a:pPr algn="l" fontAlgn="base"/>
                      <a:r>
                        <a:rPr lang="en-US" sz="2000" b="1" dirty="0">
                          <a:effectLst/>
                        </a:rPr>
                        <a:t>Stage 2</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CCCCFF"/>
                    </a:solidFill>
                  </a:tcPr>
                </a:tc>
                <a:tc>
                  <a:txBody>
                    <a:bodyPr/>
                    <a:lstStyle/>
                    <a:p>
                      <a:pPr algn="l"/>
                      <a:r>
                        <a:rPr lang="en-US" sz="20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effectLst/>
                        </a:rPr>
                        <a:t>Stage 3</a:t>
                      </a:r>
                    </a:p>
                    <a:p>
                      <a:pPr algn="l"/>
                      <a:endParaRPr lang="en-US" sz="2000" dirty="0"/>
                    </a:p>
                  </a:txBody>
                  <a:tcPr marL="72208" marR="72208" marT="36104" marB="36104">
                    <a:lnL w="9525" cap="flat" cmpd="sng" algn="ctr">
                      <a:solidFill>
                        <a:srgbClr val="1A1A1A"/>
                      </a:solidFill>
                      <a:prstDash val="solid"/>
                      <a:round/>
                      <a:headEnd type="none" w="med" len="med"/>
                      <a:tailEnd type="none" w="med" len="med"/>
                    </a:lnL>
                    <a:lnB w="9525" cap="flat" cmpd="sng" algn="ctr">
                      <a:solidFill>
                        <a:srgbClr val="1A1A1A"/>
                      </a:solidFill>
                      <a:prstDash val="solid"/>
                      <a:round/>
                      <a:headEnd type="none" w="med" len="med"/>
                      <a:tailEnd type="none" w="med" len="med"/>
                    </a:lnB>
                    <a:solidFill>
                      <a:srgbClr val="CCCCFF"/>
                    </a:solidFill>
                  </a:tcPr>
                </a:tc>
                <a:extLst>
                  <a:ext uri="{0D108BD9-81ED-4DB2-BD59-A6C34878D82A}">
                    <a16:rowId xmlns:a16="http://schemas.microsoft.com/office/drawing/2014/main" val="2463480101"/>
                  </a:ext>
                </a:extLst>
              </a:tr>
              <a:tr h="214690">
                <a:tc rowSpan="3">
                  <a:txBody>
                    <a:bodyPr/>
                    <a:lstStyle/>
                    <a:p>
                      <a:pPr algn="l" fontAlgn="base"/>
                      <a:r>
                        <a:rPr lang="en-US" sz="1800" dirty="0">
                          <a:effectLst/>
                        </a:rPr>
                        <a:t>Characteristics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219390501"/>
                  </a:ext>
                </a:extLst>
              </a:tr>
              <a:tr h="287263">
                <a:tc vMerge="1">
                  <a:txBody>
                    <a:bodyPr/>
                    <a:lstStyle/>
                    <a:p>
                      <a:endParaRPr lang="en-US"/>
                    </a:p>
                  </a:txBody>
                  <a:tcPr/>
                </a:tc>
                <a:tc>
                  <a:txBody>
                    <a:bodyPr/>
                    <a:lstStyle/>
                    <a:p>
                      <a:pPr algn="l" fontAlgn="base"/>
                      <a:r>
                        <a:rPr lang="en-US" sz="1800" dirty="0">
                          <a:effectLst/>
                        </a:rPr>
                        <a:t>• Normoglycemia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Dysglycemia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a:effectLst/>
                        </a:rPr>
                        <a:t>• Overt hyperglycemia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1737724514"/>
                  </a:ext>
                </a:extLst>
              </a:tr>
              <a:tr h="214690">
                <a:tc vMerge="1">
                  <a:txBody>
                    <a:bodyPr/>
                    <a:lstStyle/>
                    <a:p>
                      <a:endParaRPr lang="en-US"/>
                    </a:p>
                  </a:txBody>
                  <a:tcPr/>
                </a:tc>
                <a:tc>
                  <a:txBody>
                    <a:bodyPr/>
                    <a:lstStyle/>
                    <a:p>
                      <a:pPr algn="l" fontAlgn="base"/>
                      <a:r>
                        <a:rPr lang="en-US" sz="1800" dirty="0">
                          <a:effectLst/>
                        </a:rPr>
                        <a:t>• Presymptomatic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Presymptomatic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a:effectLst/>
                        </a:rPr>
                        <a:t>• Symptomatic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1643613940"/>
                  </a:ext>
                </a:extLst>
              </a:tr>
              <a:tr h="2037268">
                <a:tc>
                  <a:txBody>
                    <a:bodyPr/>
                    <a:lstStyle/>
                    <a:p>
                      <a:pPr algn="l" fontAlgn="base"/>
                      <a:r>
                        <a:rPr lang="en-US" sz="1800" dirty="0">
                          <a:effectLst/>
                        </a:rPr>
                        <a:t>Diagnostic criteria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Multiple islet autoantibodies</a:t>
                      </a:r>
                    </a:p>
                    <a:p>
                      <a:pPr marL="285750" indent="-285750" algn="l" fontAlgn="base">
                        <a:buFontTx/>
                        <a:buChar char="-"/>
                      </a:pPr>
                      <a:r>
                        <a:rPr kumimoji="0" lang="en-US" b="0" i="0" kern="1200" dirty="0">
                          <a:solidFill>
                            <a:schemeClr val="tx1"/>
                          </a:solidFill>
                          <a:effectLst/>
                          <a:latin typeface="+mn-lt"/>
                          <a:ea typeface="+mn-ea"/>
                          <a:cs typeface="+mn-cs"/>
                        </a:rPr>
                        <a:t>GAD, glutamic acid decarboxylase  (primary)</a:t>
                      </a:r>
                    </a:p>
                    <a:p>
                      <a:pPr marL="285750" indent="-285750" algn="l" fontAlgn="base">
                        <a:buFontTx/>
                        <a:buChar char="-"/>
                      </a:pPr>
                      <a:r>
                        <a:rPr kumimoji="0" lang="en-US" b="0" i="0" kern="1200" dirty="0">
                          <a:solidFill>
                            <a:schemeClr val="tx1"/>
                          </a:solidFill>
                          <a:effectLst/>
                          <a:latin typeface="+mn-lt"/>
                          <a:ea typeface="+mn-ea"/>
                          <a:cs typeface="+mn-cs"/>
                        </a:rPr>
                        <a:t>islet antigen 2, or</a:t>
                      </a:r>
                    </a:p>
                    <a:p>
                      <a:pPr marL="285750" indent="-285750" algn="l" fontAlgn="base">
                        <a:buFontTx/>
                        <a:buChar char="-"/>
                      </a:pPr>
                      <a:r>
                        <a:rPr kumimoji="0" lang="en-US" b="0" i="0" kern="1200" dirty="0">
                          <a:solidFill>
                            <a:schemeClr val="tx1"/>
                          </a:solidFill>
                          <a:effectLst/>
                          <a:latin typeface="+mn-lt"/>
                          <a:ea typeface="+mn-ea"/>
                          <a:cs typeface="+mn-cs"/>
                        </a:rPr>
                        <a:t>Zinc transporter 8 (ZnT8)</a:t>
                      </a:r>
                      <a:endParaRPr kumimoji="0" lang="en-US" sz="1800" b="0" i="0" kern="1200" dirty="0">
                        <a:solidFill>
                          <a:schemeClr val="tx1"/>
                        </a:solidFill>
                        <a:effectLst/>
                        <a:latin typeface="+mn-lt"/>
                        <a:ea typeface="+mn-ea"/>
                        <a:cs typeface="+mn-cs"/>
                      </a:endParaRPr>
                    </a:p>
                    <a:p>
                      <a:pPr marL="0" indent="0" algn="l" fontAlgn="base">
                        <a:buFont typeface="Arial" panose="020B0604020202020204" pitchFamily="34" charset="0"/>
                        <a:buNone/>
                      </a:pPr>
                      <a:endParaRPr lang="en-US" sz="1800" dirty="0">
                        <a:effectLst/>
                      </a:endParaRP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Islet autoantibodies  </a:t>
                      </a:r>
                    </a:p>
                    <a:p>
                      <a:pPr algn="l" fontAlgn="base"/>
                      <a:br>
                        <a:rPr lang="en-US" sz="1800" dirty="0">
                          <a:effectLst/>
                        </a:rPr>
                      </a:br>
                      <a:r>
                        <a:rPr lang="en-US" sz="1800" dirty="0">
                          <a:effectLst/>
                        </a:rPr>
                        <a:t>Dysglycemia: </a:t>
                      </a:r>
                    </a:p>
                    <a:p>
                      <a:pPr algn="l" fontAlgn="base"/>
                      <a:r>
                        <a:rPr lang="en-US" sz="1800" dirty="0">
                          <a:effectLst/>
                        </a:rPr>
                        <a:t>Elevated IFG and/or IGT</a:t>
                      </a:r>
                      <a:br>
                        <a:rPr lang="en-US" sz="1800" dirty="0">
                          <a:effectLst/>
                        </a:rPr>
                      </a:br>
                      <a:r>
                        <a:rPr lang="en-US" sz="1800" dirty="0">
                          <a:effectLst/>
                        </a:rPr>
                        <a:t>• FPG 100–125 mg/dL  </a:t>
                      </a:r>
                      <a:br>
                        <a:rPr lang="en-US" sz="1800" dirty="0">
                          <a:effectLst/>
                        </a:rPr>
                      </a:br>
                      <a:r>
                        <a:rPr lang="en-US" sz="1800" dirty="0">
                          <a:effectLst/>
                        </a:rPr>
                        <a:t>• 2-h PG 140–199 mg/dL  </a:t>
                      </a:r>
                      <a:br>
                        <a:rPr lang="en-US" sz="1800" dirty="0">
                          <a:effectLst/>
                        </a:rPr>
                      </a:br>
                      <a:r>
                        <a:rPr lang="en-US" sz="1800" dirty="0">
                          <a:effectLst/>
                        </a:rPr>
                        <a:t>• A1C 5.7–6.4% or ≥10% increase in A1C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Autoantibodies may disappear over time</a:t>
                      </a:r>
                    </a:p>
                    <a:p>
                      <a:pPr algn="l" fontAlgn="base"/>
                      <a:r>
                        <a:rPr lang="en-US" sz="1800" dirty="0">
                          <a:effectLst/>
                        </a:rPr>
                        <a:t>(5-10% may not express antibodies)</a:t>
                      </a:r>
                      <a:br>
                        <a:rPr lang="en-US" sz="1800" dirty="0">
                          <a:effectLst/>
                        </a:rPr>
                      </a:br>
                      <a:r>
                        <a:rPr lang="en-US" sz="1800" dirty="0">
                          <a:effectLst/>
                        </a:rPr>
                        <a:t>• Diabetes diagnosed by standard criteria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912442706"/>
                  </a:ext>
                </a:extLst>
              </a:tr>
            </a:tbl>
          </a:graphicData>
        </a:graphic>
      </p:graphicFrame>
      <p:sp>
        <p:nvSpPr>
          <p:cNvPr id="4" name="TextBox 3">
            <a:extLst>
              <a:ext uri="{FF2B5EF4-FFF2-40B4-BE49-F238E27FC236}">
                <a16:creationId xmlns:a16="http://schemas.microsoft.com/office/drawing/2014/main" id="{14A6C4C6-8B6E-AEF2-7BC1-C6364DEFC67E}"/>
              </a:ext>
            </a:extLst>
          </p:cNvPr>
          <p:cNvSpPr txBox="1"/>
          <p:nvPr/>
        </p:nvSpPr>
        <p:spPr>
          <a:xfrm>
            <a:off x="6705600" y="6182494"/>
            <a:ext cx="2286000" cy="338554"/>
          </a:xfrm>
          <a:prstGeom prst="rect">
            <a:avLst/>
          </a:prstGeom>
          <a:noFill/>
        </p:spPr>
        <p:txBody>
          <a:bodyPr wrap="square" rtlCol="0">
            <a:spAutoFit/>
          </a:bodyPr>
          <a:lstStyle/>
          <a:p>
            <a:r>
              <a:rPr lang="en-US" sz="1600" dirty="0"/>
              <a:t>www.DiabetesEd.net</a:t>
            </a:r>
          </a:p>
        </p:txBody>
      </p:sp>
      <p:pic>
        <p:nvPicPr>
          <p:cNvPr id="8" name="Picture 7">
            <a:extLst>
              <a:ext uri="{FF2B5EF4-FFF2-40B4-BE49-F238E27FC236}">
                <a16:creationId xmlns:a16="http://schemas.microsoft.com/office/drawing/2014/main" id="{16C486BE-9C2D-49A4-2FC8-CEFD64F789E8}"/>
              </a:ext>
            </a:extLst>
          </p:cNvPr>
          <p:cNvPicPr>
            <a:picLocks noChangeAspect="1"/>
          </p:cNvPicPr>
          <p:nvPr/>
        </p:nvPicPr>
        <p:blipFill>
          <a:blip r:embed="rId4"/>
          <a:stretch>
            <a:fillRect/>
          </a:stretch>
        </p:blipFill>
        <p:spPr>
          <a:xfrm>
            <a:off x="455500" y="6289400"/>
            <a:ext cx="3530651" cy="359440"/>
          </a:xfrm>
          <a:prstGeom prst="rect">
            <a:avLst/>
          </a:prstGeom>
        </p:spPr>
      </p:pic>
    </p:spTree>
    <p:extLst>
      <p:ext uri="{BB962C8B-B14F-4D97-AF65-F5344CB8AC3E}">
        <p14:creationId xmlns:p14="http://schemas.microsoft.com/office/powerpoint/2010/main" val="2108336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57200" y="300196"/>
            <a:ext cx="8547100" cy="1681004"/>
          </a:xfrm>
        </p:spPr>
        <p:txBody>
          <a:bodyPr>
            <a:normAutofit fontScale="90000"/>
          </a:bodyPr>
          <a:lstStyle/>
          <a:p>
            <a:pPr eaLnBrk="1" hangingPunct="1"/>
            <a:r>
              <a:rPr lang="en-US" sz="3200" dirty="0"/>
              <a:t>3. </a:t>
            </a:r>
            <a:r>
              <a:rPr lang="en-US" sz="4000" dirty="0"/>
              <a:t>Prevention or Delay of Diabetes </a:t>
            </a:r>
            <a:br>
              <a:rPr lang="en-US" sz="4000" dirty="0"/>
            </a:br>
            <a:r>
              <a:rPr lang="en-US" sz="4000" dirty="0"/>
              <a:t>and Associated Comorbidities </a:t>
            </a:r>
            <a:br>
              <a:rPr lang="en-US" sz="4000" dirty="0"/>
            </a:br>
            <a:r>
              <a:rPr lang="en-US" sz="4000" dirty="0"/>
              <a:t>(for Preclinical Type 1 Diabetes) </a:t>
            </a:r>
          </a:p>
        </p:txBody>
      </p:sp>
      <p:sp>
        <p:nvSpPr>
          <p:cNvPr id="74755" name="Rectangle 3"/>
          <p:cNvSpPr>
            <a:spLocks noGrp="1" noChangeArrowheads="1"/>
          </p:cNvSpPr>
          <p:nvPr>
            <p:ph sz="quarter" idx="1"/>
          </p:nvPr>
        </p:nvSpPr>
        <p:spPr>
          <a:xfrm>
            <a:off x="457200" y="1981200"/>
            <a:ext cx="6096000" cy="4800472"/>
          </a:xfrm>
        </p:spPr>
        <p:txBody>
          <a:bodyPr>
            <a:normAutofit/>
          </a:bodyPr>
          <a:lstStyle/>
          <a:p>
            <a:pPr eaLnBrk="1" hangingPunct="1"/>
            <a:r>
              <a:rPr lang="en-US" sz="2800" dirty="0"/>
              <a:t> Positive Antibodies with Prediabetes:</a:t>
            </a:r>
          </a:p>
          <a:p>
            <a:pPr lvl="1"/>
            <a:r>
              <a:rPr lang="en-US" sz="2400" dirty="0"/>
              <a:t>A1c 5.7 – 6.4% or fasting BG 100 -125mg/dl</a:t>
            </a:r>
          </a:p>
          <a:p>
            <a:r>
              <a:rPr lang="en-US" sz="2800" dirty="0"/>
              <a:t>Action:</a:t>
            </a:r>
          </a:p>
          <a:p>
            <a:pPr lvl="1"/>
            <a:r>
              <a:rPr lang="en-US" sz="2800" dirty="0"/>
              <a:t>Screen A1C every 6 months</a:t>
            </a:r>
          </a:p>
          <a:p>
            <a:pPr lvl="1"/>
            <a:r>
              <a:rPr lang="en-US" sz="2800" dirty="0"/>
              <a:t>75 - OGTT every year</a:t>
            </a:r>
          </a:p>
          <a:p>
            <a:pPr lvl="1"/>
            <a:r>
              <a:rPr lang="en-US" sz="2800" dirty="0"/>
              <a:t>Modify screening based on antibodies and glycemic metrics.</a:t>
            </a:r>
          </a:p>
          <a:p>
            <a:pPr lvl="1"/>
            <a:r>
              <a:rPr lang="en-US" sz="2800" dirty="0"/>
              <a:t>May benefit from CGM to monitor progression</a:t>
            </a:r>
          </a:p>
        </p:txBody>
      </p:sp>
      <p:pic>
        <p:nvPicPr>
          <p:cNvPr id="4" name="Picture 3">
            <a:extLst>
              <a:ext uri="{FF2B5EF4-FFF2-40B4-BE49-F238E27FC236}">
                <a16:creationId xmlns:a16="http://schemas.microsoft.com/office/drawing/2014/main" id="{AF762938-A84D-0F89-80BC-82B15CA31002}"/>
              </a:ext>
            </a:extLst>
          </p:cNvPr>
          <p:cNvPicPr>
            <a:picLocks noChangeAspect="1"/>
          </p:cNvPicPr>
          <p:nvPr/>
        </p:nvPicPr>
        <p:blipFill>
          <a:blip r:embed="rId5"/>
          <a:stretch>
            <a:fillRect/>
          </a:stretch>
        </p:blipFill>
        <p:spPr>
          <a:xfrm>
            <a:off x="6518035" y="2590800"/>
            <a:ext cx="2486265" cy="3125002"/>
          </a:xfrm>
          <a:prstGeom prst="rect">
            <a:avLst/>
          </a:prstGeom>
        </p:spPr>
      </p:pic>
      <p:sp>
        <p:nvSpPr>
          <p:cNvPr id="5" name="TextBox 4">
            <a:extLst>
              <a:ext uri="{FF2B5EF4-FFF2-40B4-BE49-F238E27FC236}">
                <a16:creationId xmlns:a16="http://schemas.microsoft.com/office/drawing/2014/main" id="{DA2C17ED-7B93-779F-E1CB-33F6BE2C4726}"/>
              </a:ext>
            </a:extLst>
          </p:cNvPr>
          <p:cNvSpPr txBox="1"/>
          <p:nvPr/>
        </p:nvSpPr>
        <p:spPr>
          <a:xfrm>
            <a:off x="7086600" y="5715802"/>
            <a:ext cx="1800465" cy="369332"/>
          </a:xfrm>
          <a:prstGeom prst="rect">
            <a:avLst/>
          </a:prstGeom>
          <a:noFill/>
        </p:spPr>
        <p:txBody>
          <a:bodyPr wrap="square" rtlCol="0">
            <a:spAutoFit/>
          </a:bodyPr>
          <a:lstStyle/>
          <a:p>
            <a:r>
              <a:rPr lang="en-US" dirty="0"/>
              <a:t>Trialnet.org</a:t>
            </a:r>
          </a:p>
        </p:txBody>
      </p:sp>
      <p:pic>
        <p:nvPicPr>
          <p:cNvPr id="9" name="Picture 8">
            <a:extLst>
              <a:ext uri="{FF2B5EF4-FFF2-40B4-BE49-F238E27FC236}">
                <a16:creationId xmlns:a16="http://schemas.microsoft.com/office/drawing/2014/main" id="{20B64C79-BE36-8F10-D168-62297A3994E3}"/>
              </a:ext>
            </a:extLst>
          </p:cNvPr>
          <p:cNvPicPr>
            <a:picLocks noChangeAspect="1"/>
          </p:cNvPicPr>
          <p:nvPr/>
        </p:nvPicPr>
        <p:blipFill>
          <a:blip r:embed="rId6"/>
          <a:stretch>
            <a:fillRect/>
          </a:stretch>
        </p:blipFill>
        <p:spPr>
          <a:xfrm>
            <a:off x="664029" y="6291168"/>
            <a:ext cx="4387701" cy="533272"/>
          </a:xfrm>
          <a:prstGeom prst="rect">
            <a:avLst/>
          </a:prstGeom>
        </p:spPr>
      </p:pic>
    </p:spTree>
    <p:custDataLst>
      <p:tags r:id="rId1"/>
    </p:custDataLst>
    <p:extLst>
      <p:ext uri="{BB962C8B-B14F-4D97-AF65-F5344CB8AC3E}">
        <p14:creationId xmlns:p14="http://schemas.microsoft.com/office/powerpoint/2010/main" val="168792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98930-84EC-A951-D678-720FD16949EC}"/>
              </a:ext>
            </a:extLst>
          </p:cNvPr>
          <p:cNvSpPr>
            <a:spLocks noGrp="1"/>
          </p:cNvSpPr>
          <p:nvPr>
            <p:ph type="title"/>
          </p:nvPr>
        </p:nvSpPr>
        <p:spPr>
          <a:xfrm>
            <a:off x="457200" y="228600"/>
            <a:ext cx="8229600" cy="914400"/>
          </a:xfrm>
        </p:spPr>
        <p:txBody>
          <a:bodyPr anchor="b">
            <a:normAutofit/>
          </a:bodyPr>
          <a:lstStyle/>
          <a:p>
            <a:r>
              <a:rPr lang="en-US" dirty="0"/>
              <a:t>Land Acknowledgment</a:t>
            </a:r>
          </a:p>
        </p:txBody>
      </p:sp>
      <p:sp>
        <p:nvSpPr>
          <p:cNvPr id="3" name="Content Placeholder 2">
            <a:extLst>
              <a:ext uri="{FF2B5EF4-FFF2-40B4-BE49-F238E27FC236}">
                <a16:creationId xmlns:a16="http://schemas.microsoft.com/office/drawing/2014/main" id="{FA14FD4F-1D09-A468-FFA9-024915A6116D}"/>
              </a:ext>
            </a:extLst>
          </p:cNvPr>
          <p:cNvSpPr>
            <a:spLocks noGrp="1"/>
          </p:cNvSpPr>
          <p:nvPr>
            <p:ph sz="quarter" idx="1"/>
          </p:nvPr>
        </p:nvSpPr>
        <p:spPr>
          <a:xfrm>
            <a:off x="457200" y="1219200"/>
            <a:ext cx="8229600" cy="5486400"/>
          </a:xfrm>
        </p:spPr>
        <p:txBody>
          <a:bodyPr>
            <a:normAutofit/>
          </a:bodyPr>
          <a:lstStyle/>
          <a:p>
            <a:pPr>
              <a:lnSpc>
                <a:spcPct val="110000"/>
              </a:lnSpc>
            </a:pPr>
            <a:r>
              <a:rPr lang="en-US" sz="3200" b="0" i="0" dirty="0">
                <a:effectLst/>
              </a:rPr>
              <a:t>We acknowledge and are mindful that Diabetes Education Services stands on lands that were originally occupied by the first people of this area, the Mechoopda, and we recognize their distinctive spiritual relationship with this land, the flora, the fauna, and the waters that run through this area.</a:t>
            </a:r>
            <a:endParaRPr lang="en-US" sz="3200" dirty="0"/>
          </a:p>
        </p:txBody>
      </p:sp>
    </p:spTree>
    <p:extLst>
      <p:ext uri="{BB962C8B-B14F-4D97-AF65-F5344CB8AC3E}">
        <p14:creationId xmlns:p14="http://schemas.microsoft.com/office/powerpoint/2010/main" val="240113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DB49C-9C14-F24D-88D0-38C104144A1C}"/>
              </a:ext>
            </a:extLst>
          </p:cNvPr>
          <p:cNvSpPr>
            <a:spLocks noGrp="1"/>
          </p:cNvSpPr>
          <p:nvPr>
            <p:ph type="title"/>
          </p:nvPr>
        </p:nvSpPr>
        <p:spPr/>
        <p:txBody>
          <a:bodyPr/>
          <a:lstStyle/>
          <a:p>
            <a:r>
              <a:rPr lang="en-US" dirty="0"/>
              <a:t>Type 1 &amp; Lifestyle Prevention</a:t>
            </a:r>
          </a:p>
        </p:txBody>
      </p:sp>
      <p:sp>
        <p:nvSpPr>
          <p:cNvPr id="3" name="Content Placeholder 2">
            <a:extLst>
              <a:ext uri="{FF2B5EF4-FFF2-40B4-BE49-F238E27FC236}">
                <a16:creationId xmlns:a16="http://schemas.microsoft.com/office/drawing/2014/main" id="{DFA68250-F9BE-0D80-426C-FEF81EAFD249}"/>
              </a:ext>
            </a:extLst>
          </p:cNvPr>
          <p:cNvSpPr>
            <a:spLocks noGrp="1"/>
          </p:cNvSpPr>
          <p:nvPr>
            <p:ph sz="quarter" idx="1"/>
          </p:nvPr>
        </p:nvSpPr>
        <p:spPr>
          <a:xfrm>
            <a:off x="457200" y="1219200"/>
            <a:ext cx="4041648" cy="5334000"/>
          </a:xfrm>
        </p:spPr>
        <p:txBody>
          <a:bodyPr>
            <a:normAutofit fontScale="92500" lnSpcReduction="10000"/>
          </a:bodyPr>
          <a:lstStyle/>
          <a:p>
            <a:pPr>
              <a:lnSpc>
                <a:spcPct val="120000"/>
              </a:lnSpc>
            </a:pPr>
            <a:r>
              <a:rPr lang="en-US" dirty="0">
                <a:ea typeface="Calibri" panose="020F0502020204030204" pitchFamily="34" charset="0"/>
                <a:cs typeface="Calibri" panose="020F0502020204030204" pitchFamily="34" charset="0"/>
              </a:rPr>
              <a:t>Observational studies in those with antibodies, shed light on factors that </a:t>
            </a:r>
            <a:r>
              <a:rPr lang="en-US" b="1" i="1" dirty="0">
                <a:ea typeface="Calibri" panose="020F0502020204030204" pitchFamily="34" charset="0"/>
                <a:cs typeface="Calibri" panose="020F0502020204030204" pitchFamily="34" charset="0"/>
              </a:rPr>
              <a:t>increase</a:t>
            </a:r>
            <a:r>
              <a:rPr lang="en-US" dirty="0">
                <a:ea typeface="Calibri" panose="020F0502020204030204" pitchFamily="34" charset="0"/>
                <a:cs typeface="Calibri" panose="020F0502020204030204" pitchFamily="34" charset="0"/>
              </a:rPr>
              <a:t> </a:t>
            </a:r>
            <a:r>
              <a:rPr lang="el-GR" b="0" i="0" dirty="0">
                <a:solidFill>
                  <a:srgbClr val="383636"/>
                </a:solidFill>
                <a:effectLst/>
                <a:ea typeface="Calibri" panose="020F0502020204030204" pitchFamily="34" charset="0"/>
                <a:cs typeface="Calibri" panose="020F0502020204030204" pitchFamily="34" charset="0"/>
              </a:rPr>
              <a:t>β-</a:t>
            </a:r>
            <a:r>
              <a:rPr lang="en-US" b="0" i="0" dirty="0">
                <a:solidFill>
                  <a:srgbClr val="383636"/>
                </a:solidFill>
                <a:effectLst/>
                <a:ea typeface="Calibri" panose="020F0502020204030204" pitchFamily="34" charset="0"/>
                <a:cs typeface="Calibri" panose="020F0502020204030204" pitchFamily="34" charset="0"/>
              </a:rPr>
              <a:t>cell demand:</a:t>
            </a:r>
          </a:p>
          <a:p>
            <a:pPr lvl="1">
              <a:lnSpc>
                <a:spcPct val="120000"/>
              </a:lnSpc>
            </a:pPr>
            <a:r>
              <a:rPr lang="en-US" dirty="0">
                <a:solidFill>
                  <a:srgbClr val="383636"/>
                </a:solidFill>
                <a:ea typeface="Calibri" panose="020F0502020204030204" pitchFamily="34" charset="0"/>
                <a:cs typeface="Calibri" panose="020F0502020204030204" pitchFamily="34" charset="0"/>
              </a:rPr>
              <a:t>Less physical activity</a:t>
            </a:r>
          </a:p>
          <a:p>
            <a:pPr lvl="1">
              <a:lnSpc>
                <a:spcPct val="120000"/>
              </a:lnSpc>
            </a:pPr>
            <a:r>
              <a:rPr lang="en-US" dirty="0">
                <a:solidFill>
                  <a:srgbClr val="383636"/>
                </a:solidFill>
                <a:ea typeface="Calibri" panose="020F0502020204030204" pitchFamily="34" charset="0"/>
                <a:cs typeface="Calibri" panose="020F0502020204030204" pitchFamily="34" charset="0"/>
              </a:rPr>
              <a:t>Consuming higher glycemic index foods</a:t>
            </a:r>
          </a:p>
          <a:p>
            <a:pPr lvl="1">
              <a:lnSpc>
                <a:spcPct val="120000"/>
              </a:lnSpc>
            </a:pPr>
            <a:r>
              <a:rPr lang="en-US" dirty="0">
                <a:solidFill>
                  <a:srgbClr val="383636"/>
                </a:solidFill>
                <a:ea typeface="Calibri" panose="020F0502020204030204" pitchFamily="34" charset="0"/>
                <a:cs typeface="Calibri" panose="020F0502020204030204" pitchFamily="34" charset="0"/>
              </a:rPr>
              <a:t>Sugar intake.</a:t>
            </a: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33C2CD37-A3A1-54E7-AF60-7C51D8D07C75}"/>
              </a:ext>
            </a:extLst>
          </p:cNvPr>
          <p:cNvSpPr>
            <a:spLocks noGrp="1"/>
          </p:cNvSpPr>
          <p:nvPr>
            <p:ph sz="quarter" idx="2"/>
          </p:nvPr>
        </p:nvSpPr>
        <p:spPr/>
        <p:txBody>
          <a:bodyPr>
            <a:normAutofit fontScale="92500" lnSpcReduction="10000"/>
          </a:bodyPr>
          <a:lstStyle/>
          <a:p>
            <a:pPr>
              <a:lnSpc>
                <a:spcPct val="120000"/>
              </a:lnSpc>
            </a:pPr>
            <a:r>
              <a:rPr lang="en-US" dirty="0"/>
              <a:t>Factors that </a:t>
            </a:r>
            <a:r>
              <a:rPr lang="en-US" b="1" dirty="0"/>
              <a:t>reduced risk</a:t>
            </a:r>
            <a:r>
              <a:rPr lang="en-US" dirty="0"/>
              <a:t> of progression from TEDDY study:</a:t>
            </a:r>
          </a:p>
          <a:p>
            <a:pPr>
              <a:lnSpc>
                <a:spcPct val="120000"/>
              </a:lnSpc>
            </a:pPr>
            <a:r>
              <a:rPr lang="en-US" dirty="0"/>
              <a:t>Increase </a:t>
            </a:r>
            <a:r>
              <a:rPr lang="en-US" strike="sngStrike" dirty="0" err="1"/>
              <a:t>D</a:t>
            </a:r>
            <a:r>
              <a:rPr lang="en-US" dirty="0" err="1"/>
              <a:t>daily</a:t>
            </a:r>
            <a:r>
              <a:rPr lang="en-US" dirty="0"/>
              <a:t> minutes spent doing vigorous physical exercise.</a:t>
            </a:r>
          </a:p>
          <a:p>
            <a:pPr>
              <a:lnSpc>
                <a:spcPct val="120000"/>
              </a:lnSpc>
            </a:pPr>
            <a:endParaRPr lang="en-US" dirty="0"/>
          </a:p>
          <a:p>
            <a:pPr>
              <a:lnSpc>
                <a:spcPct val="120000"/>
              </a:lnSpc>
            </a:pPr>
            <a:r>
              <a:rPr lang="en-US" dirty="0"/>
              <a:t>More info needed</a:t>
            </a:r>
          </a:p>
          <a:p>
            <a:endParaRPr lang="en-US" dirty="0"/>
          </a:p>
        </p:txBody>
      </p:sp>
      <p:pic>
        <p:nvPicPr>
          <p:cNvPr id="6" name="Picture 5">
            <a:extLst>
              <a:ext uri="{FF2B5EF4-FFF2-40B4-BE49-F238E27FC236}">
                <a16:creationId xmlns:a16="http://schemas.microsoft.com/office/drawing/2014/main" id="{B6302143-A67C-8327-A3BF-9727E5F1EC46}"/>
              </a:ext>
            </a:extLst>
          </p:cNvPr>
          <p:cNvPicPr>
            <a:picLocks noChangeAspect="1"/>
          </p:cNvPicPr>
          <p:nvPr/>
        </p:nvPicPr>
        <p:blipFill>
          <a:blip r:embed="rId4"/>
          <a:stretch>
            <a:fillRect/>
          </a:stretch>
        </p:blipFill>
        <p:spPr>
          <a:xfrm>
            <a:off x="4252467" y="6153912"/>
            <a:ext cx="4281933" cy="475488"/>
          </a:xfrm>
          <a:prstGeom prst="rect">
            <a:avLst/>
          </a:prstGeom>
        </p:spPr>
      </p:pic>
    </p:spTree>
    <p:extLst>
      <p:ext uri="{BB962C8B-B14F-4D97-AF65-F5344CB8AC3E}">
        <p14:creationId xmlns:p14="http://schemas.microsoft.com/office/powerpoint/2010/main" val="149708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BEA7C200-E767-EF6D-3567-6973BCFE8B74}"/>
              </a:ext>
            </a:extLst>
          </p:cNvPr>
          <p:cNvSpPr>
            <a:spLocks noGrp="1"/>
          </p:cNvSpPr>
          <p:nvPr>
            <p:ph type="title"/>
          </p:nvPr>
        </p:nvSpPr>
        <p:spPr>
          <a:xfrm>
            <a:off x="6324600" y="1600200"/>
            <a:ext cx="2514600" cy="838200"/>
          </a:xfrm>
        </p:spPr>
        <p:txBody>
          <a:bodyPr/>
          <a:lstStyle/>
          <a:p>
            <a:pPr algn="ctr"/>
            <a:r>
              <a:rPr lang="en-US" sz="2400" dirty="0"/>
              <a:t>Type 1 Diabetes </a:t>
            </a:r>
            <a:r>
              <a:rPr lang="en-US" sz="2400" dirty="0" err="1"/>
              <a:t>TrialNet</a:t>
            </a:r>
            <a:endParaRPr lang="en-US" sz="2400" dirty="0"/>
          </a:p>
        </p:txBody>
      </p:sp>
      <p:sp>
        <p:nvSpPr>
          <p:cNvPr id="16" name="Text Placeholder 2">
            <a:extLst>
              <a:ext uri="{FF2B5EF4-FFF2-40B4-BE49-F238E27FC236}">
                <a16:creationId xmlns:a16="http://schemas.microsoft.com/office/drawing/2014/main" id="{7AA07364-A9AE-8005-231A-D7D84C1E75C5}"/>
              </a:ext>
            </a:extLst>
          </p:cNvPr>
          <p:cNvSpPr>
            <a:spLocks noGrp="1"/>
          </p:cNvSpPr>
          <p:nvPr>
            <p:ph type="body" idx="2"/>
          </p:nvPr>
        </p:nvSpPr>
        <p:spPr>
          <a:xfrm>
            <a:off x="6438900" y="2667000"/>
            <a:ext cx="2286000" cy="2336800"/>
          </a:xfrm>
        </p:spPr>
        <p:txBody>
          <a:bodyPr>
            <a:normAutofit fontScale="92500"/>
          </a:bodyPr>
          <a:lstStyle/>
          <a:p>
            <a:pPr algn="ctr"/>
            <a:r>
              <a:rPr lang="en-US" sz="2400" dirty="0"/>
              <a:t>Screening is offered at no cost to eligible individuals to evaluate their personal risk of developing T1DM.</a:t>
            </a:r>
          </a:p>
        </p:txBody>
      </p:sp>
      <p:pic>
        <p:nvPicPr>
          <p:cNvPr id="8" name="Content Placeholder 7">
            <a:extLst>
              <a:ext uri="{FF2B5EF4-FFF2-40B4-BE49-F238E27FC236}">
                <a16:creationId xmlns:a16="http://schemas.microsoft.com/office/drawing/2014/main" id="{B4C6E53B-DAD1-5DC6-F88E-178468A29D74}"/>
              </a:ext>
            </a:extLst>
          </p:cNvPr>
          <p:cNvPicPr>
            <a:picLocks noGrp="1" noChangeAspect="1"/>
          </p:cNvPicPr>
          <p:nvPr>
            <p:ph sz="quarter" idx="1"/>
          </p:nvPr>
        </p:nvPicPr>
        <p:blipFill>
          <a:blip r:embed="rId4"/>
          <a:stretch>
            <a:fillRect/>
          </a:stretch>
        </p:blipFill>
        <p:spPr>
          <a:xfrm>
            <a:off x="304800" y="304800"/>
            <a:ext cx="5867400" cy="5562600"/>
          </a:xfrm>
          <a:prstGeom prst="rect">
            <a:avLst/>
          </a:prstGeom>
        </p:spPr>
      </p:pic>
      <p:graphicFrame>
        <p:nvGraphicFramePr>
          <p:cNvPr id="11" name="Table 10">
            <a:extLst>
              <a:ext uri="{FF2B5EF4-FFF2-40B4-BE49-F238E27FC236}">
                <a16:creationId xmlns:a16="http://schemas.microsoft.com/office/drawing/2014/main" id="{1D803B0F-EC52-E17C-841E-3E6D61E5693C}"/>
              </a:ext>
            </a:extLst>
          </p:cNvPr>
          <p:cNvGraphicFramePr>
            <a:graphicFrameLocks noGrp="1"/>
          </p:cNvGraphicFramePr>
          <p:nvPr>
            <p:extLst>
              <p:ext uri="{D42A27DB-BD31-4B8C-83A1-F6EECF244321}">
                <p14:modId xmlns:p14="http://schemas.microsoft.com/office/powerpoint/2010/main" val="428147916"/>
              </p:ext>
            </p:extLst>
          </p:nvPr>
        </p:nvGraphicFramePr>
        <p:xfrm>
          <a:off x="1828800" y="5854700"/>
          <a:ext cx="4343400" cy="914400"/>
        </p:xfrm>
        <a:graphic>
          <a:graphicData uri="http://schemas.openxmlformats.org/drawingml/2006/table">
            <a:tbl>
              <a:tblPr firstRow="1" firstCol="1" bandRow="1">
                <a:tableStyleId>{5C22544A-7EE6-4342-B048-85BDC9FD1C3A}</a:tableStyleId>
              </a:tblPr>
              <a:tblGrid>
                <a:gridCol w="4343400">
                  <a:extLst>
                    <a:ext uri="{9D8B030D-6E8A-4147-A177-3AD203B41FA5}">
                      <a16:colId xmlns:a16="http://schemas.microsoft.com/office/drawing/2014/main" val="519012781"/>
                    </a:ext>
                  </a:extLst>
                </a:gridCol>
              </a:tblGrid>
              <a:tr h="502920">
                <a:tc>
                  <a:txBody>
                    <a:bodyPr/>
                    <a:lstStyle/>
                    <a:p>
                      <a:pPr marL="0" marR="0">
                        <a:spcBef>
                          <a:spcPts val="0"/>
                        </a:spcBef>
                        <a:spcAft>
                          <a:spcPts val="0"/>
                        </a:spcAft>
                      </a:pPr>
                      <a:r>
                        <a:rPr lang="en-US" sz="1100" b="0" dirty="0">
                          <a:solidFill>
                            <a:schemeClr val="tx1"/>
                          </a:solidFill>
                          <a:effectLst/>
                        </a:rPr>
                        <a:t>ADCES In Practice </a:t>
                      </a:r>
                      <a:r>
                        <a:rPr lang="en-US" sz="1200" b="0" dirty="0">
                          <a:solidFill>
                            <a:schemeClr val="tx1"/>
                          </a:solidFill>
                          <a:effectLst/>
                        </a:rPr>
                        <a:t> - March 2024</a:t>
                      </a:r>
                    </a:p>
                    <a:p>
                      <a:pPr marL="0" marR="0">
                        <a:spcBef>
                          <a:spcPts val="0"/>
                        </a:spcBef>
                        <a:spcAft>
                          <a:spcPts val="0"/>
                        </a:spcAft>
                      </a:pPr>
                      <a:r>
                        <a:rPr lang="en-US" sz="1200" b="0" u="sng" dirty="0">
                          <a:solidFill>
                            <a:schemeClr val="tx1"/>
                          </a:solidFill>
                          <a:effectLst/>
                          <a:hlinkClick r:id="rId5">
                            <a:extLst>
                              <a:ext uri="{A12FA001-AC4F-418D-AE19-62706E023703}">
                                <ahyp:hlinkClr xmlns:ahyp="http://schemas.microsoft.com/office/drawing/2018/hyperlinkcolor" val="tx"/>
                              </a:ext>
                            </a:extLst>
                          </a:hlinkClick>
                        </a:rPr>
                        <a:t>Recent Advances in Type 1 Diabetes: Teplizumab (</a:t>
                      </a:r>
                      <a:r>
                        <a:rPr lang="en-US" sz="1200" b="0" u="sng" dirty="0" err="1">
                          <a:solidFill>
                            <a:schemeClr val="tx1"/>
                          </a:solidFill>
                          <a:effectLst/>
                          <a:hlinkClick r:id="rId5">
                            <a:extLst>
                              <a:ext uri="{A12FA001-AC4F-418D-AE19-62706E023703}">
                                <ahyp:hlinkClr xmlns:ahyp="http://schemas.microsoft.com/office/drawing/2018/hyperlinkcolor" val="tx"/>
                              </a:ext>
                            </a:extLst>
                          </a:hlinkClick>
                        </a:rPr>
                        <a:t>Tzeild</a:t>
                      </a:r>
                      <a:r>
                        <a:rPr lang="en-US" sz="1200" b="0" u="sng" dirty="0">
                          <a:solidFill>
                            <a:schemeClr val="tx1"/>
                          </a:solidFill>
                          <a:effectLst/>
                          <a:hlinkClick r:id="rId5">
                            <a:extLst>
                              <a:ext uri="{A12FA001-AC4F-418D-AE19-62706E023703}">
                                <ahyp:hlinkClr xmlns:ahyp="http://schemas.microsoft.com/office/drawing/2018/hyperlinkcolor" val="tx"/>
                              </a:ext>
                            </a:extLst>
                          </a:hlinkClick>
                        </a:rPr>
                        <a:t>®)</a:t>
                      </a:r>
                      <a:r>
                        <a:rPr lang="en-US" sz="1600" b="0" dirty="0">
                          <a:solidFill>
                            <a:schemeClr val="tx1"/>
                          </a:solidFill>
                          <a:effectLst/>
                        </a:rPr>
                        <a:t> </a:t>
                      </a:r>
                      <a:endParaRPr lang="en-US" sz="1200" b="0" dirty="0">
                        <a:solidFill>
                          <a:schemeClr val="tx1"/>
                        </a:solidFill>
                        <a:effectLst/>
                        <a:latin typeface="Times New Roman" panose="02020603050405020304" pitchFamily="18" charset="0"/>
                        <a:ea typeface="Aptos" panose="020B0004020202020204" pitchFamily="34" charset="0"/>
                        <a:cs typeface="Aptos" panose="020B0004020202020204" pitchFamily="34" charset="0"/>
                      </a:endParaRPr>
                    </a:p>
                  </a:txBody>
                  <a:tcPr marL="9525" marR="9525" marT="9525" marB="9525" anchor="ctr">
                    <a:solidFill>
                      <a:schemeClr val="accent2">
                        <a:lumMod val="40000"/>
                        <a:lumOff val="60000"/>
                      </a:schemeClr>
                    </a:solidFill>
                  </a:tcPr>
                </a:tc>
                <a:extLst>
                  <a:ext uri="{0D108BD9-81ED-4DB2-BD59-A6C34878D82A}">
                    <a16:rowId xmlns:a16="http://schemas.microsoft.com/office/drawing/2014/main" val="3993038192"/>
                  </a:ext>
                </a:extLst>
              </a:tr>
              <a:tr h="411480">
                <a:tc>
                  <a:txBody>
                    <a:bodyPr/>
                    <a:lstStyle/>
                    <a:p>
                      <a:pPr marL="0" marR="0">
                        <a:spcBef>
                          <a:spcPts val="0"/>
                        </a:spcBef>
                        <a:spcAft>
                          <a:spcPts val="0"/>
                        </a:spcAft>
                      </a:pPr>
                      <a:r>
                        <a:rPr lang="en-US" sz="1200" b="0" dirty="0">
                          <a:solidFill>
                            <a:schemeClr val="tx1"/>
                          </a:solidFill>
                          <a:effectLst/>
                        </a:rPr>
                        <a:t>Karen S. Fiano, PHARMD, BCACP, </a:t>
                      </a:r>
                      <a:r>
                        <a:rPr lang="en-US" sz="1200" b="0" dirty="0" err="1">
                          <a:solidFill>
                            <a:schemeClr val="tx1"/>
                          </a:solidFill>
                          <a:effectLst/>
                        </a:rPr>
                        <a:t>Devada</a:t>
                      </a:r>
                      <a:r>
                        <a:rPr lang="en-US" sz="1200" b="0" dirty="0">
                          <a:solidFill>
                            <a:schemeClr val="tx1"/>
                          </a:solidFill>
                          <a:effectLst/>
                        </a:rPr>
                        <a:t> Singh-Franco, PHARMD, CDCES, Young M. Kwon, BS, PHD </a:t>
                      </a:r>
                      <a:endParaRPr lang="en-US" sz="1200" b="0" dirty="0">
                        <a:solidFill>
                          <a:schemeClr val="tx1"/>
                        </a:solidFill>
                        <a:effectLst/>
                        <a:latin typeface="Times New Roman" panose="02020603050405020304" pitchFamily="18" charset="0"/>
                        <a:ea typeface="Aptos" panose="020B0004020202020204" pitchFamily="34" charset="0"/>
                        <a:cs typeface="Aptos" panose="020B0004020202020204" pitchFamily="34" charset="0"/>
                      </a:endParaRPr>
                    </a:p>
                  </a:txBody>
                  <a:tcPr marL="9525" marR="9525" marT="9525" marB="9525" anchor="ctr">
                    <a:solidFill>
                      <a:schemeClr val="accent2">
                        <a:lumMod val="40000"/>
                        <a:lumOff val="60000"/>
                      </a:schemeClr>
                    </a:solidFill>
                  </a:tcPr>
                </a:tc>
                <a:extLst>
                  <a:ext uri="{0D108BD9-81ED-4DB2-BD59-A6C34878D82A}">
                    <a16:rowId xmlns:a16="http://schemas.microsoft.com/office/drawing/2014/main" val="507650663"/>
                  </a:ext>
                </a:extLst>
              </a:tr>
            </a:tbl>
          </a:graphicData>
        </a:graphic>
      </p:graphicFrame>
    </p:spTree>
    <p:extLst>
      <p:ext uri="{BB962C8B-B14F-4D97-AF65-F5344CB8AC3E}">
        <p14:creationId xmlns:p14="http://schemas.microsoft.com/office/powerpoint/2010/main" val="259450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8C78D-0872-ACDA-3956-600C8AD90934}"/>
              </a:ext>
            </a:extLst>
          </p:cNvPr>
          <p:cNvSpPr>
            <a:spLocks noGrp="1"/>
          </p:cNvSpPr>
          <p:nvPr>
            <p:ph type="title"/>
          </p:nvPr>
        </p:nvSpPr>
        <p:spPr>
          <a:xfrm>
            <a:off x="457200" y="228600"/>
            <a:ext cx="8229600" cy="1219200"/>
          </a:xfrm>
        </p:spPr>
        <p:txBody>
          <a:bodyPr>
            <a:normAutofit fontScale="90000"/>
          </a:bodyPr>
          <a:lstStyle/>
          <a:p>
            <a:r>
              <a:rPr lang="en-US" dirty="0"/>
              <a:t>Pharmacologic Intervention to Delay Symptomatic Type 1 (in Stage 2)</a:t>
            </a:r>
          </a:p>
        </p:txBody>
      </p:sp>
      <p:sp>
        <p:nvSpPr>
          <p:cNvPr id="3" name="Content Placeholder 2">
            <a:extLst>
              <a:ext uri="{FF2B5EF4-FFF2-40B4-BE49-F238E27FC236}">
                <a16:creationId xmlns:a16="http://schemas.microsoft.com/office/drawing/2014/main" id="{1E8928EC-A402-3238-8E5B-6D0921B94819}"/>
              </a:ext>
            </a:extLst>
          </p:cNvPr>
          <p:cNvSpPr>
            <a:spLocks noGrp="1"/>
          </p:cNvSpPr>
          <p:nvPr>
            <p:ph sz="quarter" idx="1"/>
          </p:nvPr>
        </p:nvSpPr>
        <p:spPr>
          <a:xfrm>
            <a:off x="457200" y="1600200"/>
            <a:ext cx="4041648" cy="4556760"/>
          </a:xfrm>
        </p:spPr>
        <p:txBody>
          <a:bodyPr>
            <a:normAutofit fontScale="77500" lnSpcReduction="20000"/>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Teplizumab CD3-monoclonal antibody </a:t>
            </a:r>
          </a:p>
          <a:p>
            <a:pPr>
              <a:lnSpc>
                <a:spcPct val="120000"/>
              </a:lnSpc>
            </a:pPr>
            <a:r>
              <a:rPr lang="en-US" dirty="0">
                <a:solidFill>
                  <a:srgbClr val="383636"/>
                </a:solidFill>
                <a:ea typeface="Calibri" panose="020F0502020204030204" pitchFamily="34" charset="0"/>
                <a:cs typeface="Calibri" panose="020F0502020204030204" pitchFamily="34" charset="0"/>
              </a:rPr>
              <a:t>14-day in</a:t>
            </a:r>
            <a:r>
              <a:rPr lang="en-US" b="0" i="0" dirty="0">
                <a:solidFill>
                  <a:srgbClr val="383636"/>
                </a:solidFill>
                <a:effectLst/>
                <a:ea typeface="Calibri" panose="020F0502020204030204" pitchFamily="34" charset="0"/>
                <a:cs typeface="Calibri" panose="020F0502020204030204" pitchFamily="34" charset="0"/>
              </a:rPr>
              <a:t>fusion can delay the onset of symptomatic type 1 diabetes (stage 3) </a:t>
            </a:r>
          </a:p>
          <a:p>
            <a:pPr>
              <a:lnSpc>
                <a:spcPct val="120000"/>
              </a:lnSpc>
            </a:pPr>
            <a:r>
              <a:rPr lang="en-US" dirty="0">
                <a:solidFill>
                  <a:srgbClr val="383636"/>
                </a:solidFill>
                <a:ea typeface="Calibri" panose="020F0502020204030204" pitchFamily="34" charset="0"/>
                <a:cs typeface="Calibri" panose="020F0502020204030204" pitchFamily="34" charset="0"/>
              </a:rPr>
              <a:t>An </a:t>
            </a:r>
            <a:r>
              <a:rPr lang="en-US" b="0" i="0" dirty="0">
                <a:solidFill>
                  <a:srgbClr val="383636"/>
                </a:solidFill>
                <a:effectLst/>
                <a:ea typeface="Calibri" panose="020F0502020204030204" pitchFamily="34" charset="0"/>
                <a:cs typeface="Calibri" panose="020F0502020204030204" pitchFamily="34" charset="0"/>
              </a:rPr>
              <a:t>option in selected individuals aged ≥8 years with stage 2 type 1 diabetes.</a:t>
            </a: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95888890-71F6-BCD1-588C-A3150F3DBB0F}"/>
              </a:ext>
            </a:extLst>
          </p:cNvPr>
          <p:cNvSpPr>
            <a:spLocks noGrp="1"/>
          </p:cNvSpPr>
          <p:nvPr>
            <p:ph sz="quarter" idx="2"/>
          </p:nvPr>
        </p:nvSpPr>
        <p:spPr>
          <a:xfrm>
            <a:off x="4628331" y="1447800"/>
            <a:ext cx="4130802" cy="4556760"/>
          </a:xfrm>
        </p:spPr>
        <p:txBody>
          <a:bodyPr>
            <a:normAutofit fontScale="77500" lnSpcReduction="20000"/>
          </a:bodyPr>
          <a:lstStyle/>
          <a:p>
            <a:pPr>
              <a:lnSpc>
                <a:spcPct val="110000"/>
              </a:lnSpc>
            </a:pPr>
            <a:r>
              <a:rPr lang="en-US" dirty="0"/>
              <a:t>In a single trial, 44 individuals received 14-day course of teplizumab vs 32 placebo.</a:t>
            </a:r>
          </a:p>
          <a:p>
            <a:pPr>
              <a:lnSpc>
                <a:spcPct val="110000"/>
              </a:lnSpc>
            </a:pPr>
            <a:r>
              <a:rPr lang="en-US" dirty="0"/>
              <a:t>The median time to stage 3 diagnosis of type 1</a:t>
            </a:r>
          </a:p>
          <a:p>
            <a:pPr lvl="1">
              <a:lnSpc>
                <a:spcPct val="110000"/>
              </a:lnSpc>
            </a:pPr>
            <a:r>
              <a:rPr lang="en-US" dirty="0"/>
              <a:t>48.4 months in </a:t>
            </a:r>
            <a:r>
              <a:rPr lang="en-US" dirty="0" err="1"/>
              <a:t>tep</a:t>
            </a:r>
            <a:r>
              <a:rPr lang="en-US" dirty="0"/>
              <a:t> group</a:t>
            </a:r>
          </a:p>
          <a:p>
            <a:pPr lvl="1">
              <a:lnSpc>
                <a:spcPct val="110000"/>
              </a:lnSpc>
            </a:pPr>
            <a:r>
              <a:rPr lang="en-US" dirty="0"/>
              <a:t>24.4 months placebo</a:t>
            </a:r>
          </a:p>
          <a:p>
            <a:pPr>
              <a:lnSpc>
                <a:spcPct val="110000"/>
              </a:lnSpc>
            </a:pPr>
            <a:r>
              <a:rPr lang="en-US" dirty="0"/>
              <a:t>Cost: $193,000</a:t>
            </a:r>
          </a:p>
          <a:p>
            <a:pPr>
              <a:lnSpc>
                <a:spcPct val="110000"/>
              </a:lnSpc>
            </a:pPr>
            <a:r>
              <a:rPr lang="en-US" dirty="0" err="1"/>
              <a:t>Provention</a:t>
            </a:r>
            <a:r>
              <a:rPr lang="en-US" dirty="0"/>
              <a:t> Bio/Sanofi has financial assistance programs.</a:t>
            </a:r>
          </a:p>
        </p:txBody>
      </p:sp>
      <p:pic>
        <p:nvPicPr>
          <p:cNvPr id="6" name="Picture 5">
            <a:extLst>
              <a:ext uri="{FF2B5EF4-FFF2-40B4-BE49-F238E27FC236}">
                <a16:creationId xmlns:a16="http://schemas.microsoft.com/office/drawing/2014/main" id="{79CFA9EC-9F78-D41A-7218-E1527FDEB6C8}"/>
              </a:ext>
            </a:extLst>
          </p:cNvPr>
          <p:cNvPicPr>
            <a:picLocks noChangeAspect="1"/>
          </p:cNvPicPr>
          <p:nvPr/>
        </p:nvPicPr>
        <p:blipFill>
          <a:blip r:embed="rId4"/>
          <a:stretch>
            <a:fillRect/>
          </a:stretch>
        </p:blipFill>
        <p:spPr>
          <a:xfrm>
            <a:off x="248171" y="5472913"/>
            <a:ext cx="4459706" cy="752580"/>
          </a:xfrm>
          <a:prstGeom prst="rect">
            <a:avLst/>
          </a:prstGeom>
        </p:spPr>
      </p:pic>
      <p:pic>
        <p:nvPicPr>
          <p:cNvPr id="11" name="Picture 10">
            <a:extLst>
              <a:ext uri="{FF2B5EF4-FFF2-40B4-BE49-F238E27FC236}">
                <a16:creationId xmlns:a16="http://schemas.microsoft.com/office/drawing/2014/main" id="{FE18A569-76F3-4414-1DFF-53CCCBF8E8BD}"/>
              </a:ext>
            </a:extLst>
          </p:cNvPr>
          <p:cNvPicPr>
            <a:picLocks noChangeAspect="1"/>
          </p:cNvPicPr>
          <p:nvPr/>
        </p:nvPicPr>
        <p:blipFill>
          <a:blip r:embed="rId5"/>
          <a:stretch>
            <a:fillRect/>
          </a:stretch>
        </p:blipFill>
        <p:spPr>
          <a:xfrm>
            <a:off x="4892505" y="6232245"/>
            <a:ext cx="3866628" cy="463840"/>
          </a:xfrm>
          <a:prstGeom prst="rect">
            <a:avLst/>
          </a:prstGeom>
        </p:spPr>
      </p:pic>
    </p:spTree>
    <p:extLst>
      <p:ext uri="{BB962C8B-B14F-4D97-AF65-F5344CB8AC3E}">
        <p14:creationId xmlns:p14="http://schemas.microsoft.com/office/powerpoint/2010/main" val="182747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493" y="266700"/>
            <a:ext cx="8458200" cy="1143000"/>
          </a:xfrm>
        </p:spPr>
        <p:txBody>
          <a:bodyPr>
            <a:noAutofit/>
          </a:bodyPr>
          <a:lstStyle/>
          <a:p>
            <a:pPr lvl="1">
              <a:defRPr/>
            </a:pPr>
            <a:r>
              <a:rPr lang="en-US" sz="3200" b="1" dirty="0">
                <a:solidFill>
                  <a:schemeClr val="bg1"/>
                </a:solidFill>
              </a:rPr>
              <a:t>Type 1 (stage 2) Delayed with Teplizumab by 2 years     www.DiabetesTrialNet.org</a:t>
            </a:r>
            <a:endParaRPr lang="en-US" sz="3200" dirty="0">
              <a:solidFill>
                <a:schemeClr val="bg1"/>
              </a:solidFill>
            </a:endParaRPr>
          </a:p>
        </p:txBody>
      </p:sp>
      <p:sp>
        <p:nvSpPr>
          <p:cNvPr id="3" name="Content Placeholder 2"/>
          <p:cNvSpPr>
            <a:spLocks noGrp="1"/>
          </p:cNvSpPr>
          <p:nvPr>
            <p:ph idx="1"/>
          </p:nvPr>
        </p:nvSpPr>
        <p:spPr>
          <a:xfrm>
            <a:off x="152400" y="1676400"/>
            <a:ext cx="8002588" cy="4267200"/>
          </a:xfrm>
        </p:spPr>
        <p:txBody>
          <a:bodyPr/>
          <a:lstStyle/>
          <a:p>
            <a:pPr>
              <a:defRPr/>
            </a:pPr>
            <a:r>
              <a:rPr lang="en-US" sz="2800" b="1" dirty="0"/>
              <a:t>How to get families linked to screening?</a:t>
            </a:r>
            <a:endParaRPr lang="en-US" b="1" dirty="0"/>
          </a:p>
          <a:p>
            <a:pPr>
              <a:defRPr/>
            </a:pPr>
            <a:endParaRPr lang="en-US" dirty="0"/>
          </a:p>
          <a:p>
            <a:pPr>
              <a:defRPr/>
            </a:pPr>
            <a:endParaRPr lang="en-US" dirty="0"/>
          </a:p>
        </p:txBody>
      </p:sp>
      <p:pic>
        <p:nvPicPr>
          <p:cNvPr id="4" name="Picture 3">
            <a:extLst>
              <a:ext uri="{FF2B5EF4-FFF2-40B4-BE49-F238E27FC236}">
                <a16:creationId xmlns:a16="http://schemas.microsoft.com/office/drawing/2014/main" id="{E7F75242-4F36-429F-B5DF-8FAB52B4C27E}"/>
              </a:ext>
            </a:extLst>
          </p:cNvPr>
          <p:cNvPicPr>
            <a:picLocks noChangeAspect="1"/>
          </p:cNvPicPr>
          <p:nvPr/>
        </p:nvPicPr>
        <p:blipFill>
          <a:blip r:embed="rId4"/>
          <a:stretch>
            <a:fillRect/>
          </a:stretch>
        </p:blipFill>
        <p:spPr>
          <a:xfrm>
            <a:off x="64584" y="2207996"/>
            <a:ext cx="8959100" cy="4513638"/>
          </a:xfrm>
          <a:prstGeom prst="rect">
            <a:avLst/>
          </a:prstGeom>
        </p:spPr>
      </p:pic>
      <p:sp>
        <p:nvSpPr>
          <p:cNvPr id="5" name="Rectangle 4">
            <a:extLst>
              <a:ext uri="{FF2B5EF4-FFF2-40B4-BE49-F238E27FC236}">
                <a16:creationId xmlns:a16="http://schemas.microsoft.com/office/drawing/2014/main" id="{AB8D82B9-C485-BC29-8311-DD506EC4B866}"/>
              </a:ext>
            </a:extLst>
          </p:cNvPr>
          <p:cNvSpPr/>
          <p:nvPr/>
        </p:nvSpPr>
        <p:spPr>
          <a:xfrm>
            <a:off x="1371600" y="2286000"/>
            <a:ext cx="685800" cy="457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3899A97-99E1-6825-D773-38DCD766F269}"/>
              </a:ext>
            </a:extLst>
          </p:cNvPr>
          <p:cNvSpPr txBox="1"/>
          <p:nvPr/>
        </p:nvSpPr>
        <p:spPr>
          <a:xfrm>
            <a:off x="92450" y="2157755"/>
            <a:ext cx="8959100" cy="713690"/>
          </a:xfrm>
          <a:prstGeom prst="rect">
            <a:avLst/>
          </a:prstGeom>
          <a:solidFill>
            <a:schemeClr val="bg1"/>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B33B1A10-6D02-F64A-95CB-4E42F4473DAB}"/>
              </a:ext>
            </a:extLst>
          </p:cNvPr>
          <p:cNvSpPr txBox="1"/>
          <p:nvPr/>
        </p:nvSpPr>
        <p:spPr>
          <a:xfrm>
            <a:off x="6019800" y="5815355"/>
            <a:ext cx="1905000" cy="906279"/>
          </a:xfrm>
          <a:prstGeom prst="rect">
            <a:avLst/>
          </a:prstGeom>
          <a:solidFill>
            <a:schemeClr val="bg1"/>
          </a:solidFill>
        </p:spPr>
        <p:txBody>
          <a:bodyPr wrap="square" rtlCol="0">
            <a:spAutoFit/>
          </a:bodyPr>
          <a:lstStyle/>
          <a:p>
            <a:endParaRPr lang="en-US" dirty="0"/>
          </a:p>
        </p:txBody>
      </p:sp>
    </p:spTree>
    <p:custDataLst>
      <p:tags r:id="rId1"/>
    </p:custDataLst>
    <p:extLst>
      <p:ext uri="{BB962C8B-B14F-4D97-AF65-F5344CB8AC3E}">
        <p14:creationId xmlns:p14="http://schemas.microsoft.com/office/powerpoint/2010/main" val="403978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864D0-C8D2-41BD-A901-2A1BFE385116}"/>
              </a:ext>
            </a:extLst>
          </p:cNvPr>
          <p:cNvSpPr>
            <a:spLocks noGrp="1"/>
          </p:cNvSpPr>
          <p:nvPr>
            <p:ph type="title"/>
          </p:nvPr>
        </p:nvSpPr>
        <p:spPr>
          <a:xfrm>
            <a:off x="457200" y="228600"/>
            <a:ext cx="8229600" cy="914400"/>
          </a:xfrm>
        </p:spPr>
        <p:txBody>
          <a:bodyPr anchor="b">
            <a:normAutofit/>
          </a:bodyPr>
          <a:lstStyle/>
          <a:p>
            <a:r>
              <a:rPr lang="en-US" dirty="0"/>
              <a:t>Case Study</a:t>
            </a:r>
          </a:p>
        </p:txBody>
      </p:sp>
      <p:sp>
        <p:nvSpPr>
          <p:cNvPr id="3" name="Content Placeholder 2">
            <a:extLst>
              <a:ext uri="{FF2B5EF4-FFF2-40B4-BE49-F238E27FC236}">
                <a16:creationId xmlns:a16="http://schemas.microsoft.com/office/drawing/2014/main" id="{4986289E-9812-4BE6-B598-51B93C9D6805}"/>
              </a:ext>
            </a:extLst>
          </p:cNvPr>
          <p:cNvSpPr>
            <a:spLocks noGrp="1"/>
          </p:cNvSpPr>
          <p:nvPr>
            <p:ph sz="quarter" idx="1"/>
          </p:nvPr>
        </p:nvSpPr>
        <p:spPr>
          <a:xfrm>
            <a:off x="457200" y="1219200"/>
            <a:ext cx="4419600" cy="5638800"/>
          </a:xfrm>
        </p:spPr>
        <p:txBody>
          <a:bodyPr>
            <a:normAutofit lnSpcReduction="10000"/>
          </a:bodyPr>
          <a:lstStyle/>
          <a:p>
            <a:pPr>
              <a:lnSpc>
                <a:spcPct val="90000"/>
              </a:lnSpc>
            </a:pPr>
            <a:r>
              <a:rPr lang="en-US" sz="2400" dirty="0"/>
              <a:t>10-year-old female goes to Emergency Room, since mom suspected new diabetes. Based on ED report:</a:t>
            </a:r>
          </a:p>
          <a:p>
            <a:pPr lvl="1">
              <a:lnSpc>
                <a:spcPct val="90000"/>
              </a:lnSpc>
            </a:pPr>
            <a:r>
              <a:rPr lang="en-US" sz="2400" dirty="0"/>
              <a:t>Blood glucose levels 500+ in ED</a:t>
            </a:r>
          </a:p>
          <a:p>
            <a:pPr lvl="1">
              <a:lnSpc>
                <a:spcPct val="90000"/>
              </a:lnSpc>
            </a:pPr>
            <a:r>
              <a:rPr lang="en-US" sz="2400" dirty="0"/>
              <a:t>Urine ketones positive</a:t>
            </a:r>
          </a:p>
          <a:p>
            <a:pPr lvl="1">
              <a:lnSpc>
                <a:spcPct val="90000"/>
              </a:lnSpc>
            </a:pPr>
            <a:r>
              <a:rPr lang="en-US" sz="2400" dirty="0"/>
              <a:t>Body weight 108 </a:t>
            </a:r>
            <a:r>
              <a:rPr lang="en-US" sz="2400" dirty="0" err="1"/>
              <a:t>lbs</a:t>
            </a:r>
            <a:endParaRPr lang="en-US" sz="2400" dirty="0"/>
          </a:p>
          <a:p>
            <a:pPr>
              <a:lnSpc>
                <a:spcPct val="90000"/>
              </a:lnSpc>
            </a:pPr>
            <a:r>
              <a:rPr lang="en-US" sz="2400" dirty="0"/>
              <a:t>Family history</a:t>
            </a:r>
          </a:p>
          <a:p>
            <a:pPr lvl="1">
              <a:lnSpc>
                <a:spcPct val="90000"/>
              </a:lnSpc>
            </a:pPr>
            <a:r>
              <a:rPr lang="en-US" sz="2400" dirty="0"/>
              <a:t>One parent has type 2</a:t>
            </a:r>
          </a:p>
          <a:p>
            <a:pPr lvl="1">
              <a:lnSpc>
                <a:spcPct val="90000"/>
              </a:lnSpc>
            </a:pPr>
            <a:r>
              <a:rPr lang="en-US" sz="2400" dirty="0"/>
              <a:t>Uncle, older sister have type 1</a:t>
            </a:r>
          </a:p>
          <a:p>
            <a:pPr lvl="1">
              <a:lnSpc>
                <a:spcPct val="90000"/>
              </a:lnSpc>
            </a:pPr>
            <a:r>
              <a:rPr lang="en-US" sz="2400" dirty="0"/>
              <a:t>No ATB results yet</a:t>
            </a:r>
          </a:p>
          <a:p>
            <a:pPr lvl="1">
              <a:lnSpc>
                <a:spcPct val="90000"/>
              </a:lnSpc>
            </a:pPr>
            <a:r>
              <a:rPr lang="en-US" sz="2400" dirty="0"/>
              <a:t>Born in Mexico</a:t>
            </a:r>
          </a:p>
          <a:p>
            <a:pPr>
              <a:lnSpc>
                <a:spcPct val="90000"/>
              </a:lnSpc>
            </a:pPr>
            <a:r>
              <a:rPr lang="en-US" sz="2800" dirty="0"/>
              <a:t>Treatment?</a:t>
            </a:r>
          </a:p>
        </p:txBody>
      </p:sp>
      <p:pic>
        <p:nvPicPr>
          <p:cNvPr id="5" name="Picture 4" descr="A picture containing grass, person, outdoor, young&#10;&#10;Description automatically generated">
            <a:extLst>
              <a:ext uri="{FF2B5EF4-FFF2-40B4-BE49-F238E27FC236}">
                <a16:creationId xmlns:a16="http://schemas.microsoft.com/office/drawing/2014/main" id="{38B36091-EBCE-4580-BB3C-F93814DA3BD7}"/>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2933" r="22430" b="-3"/>
          <a:stretch/>
        </p:blipFill>
        <p:spPr>
          <a:xfrm>
            <a:off x="5158247" y="1416207"/>
            <a:ext cx="3557648" cy="4346448"/>
          </a:xfrm>
          <a:prstGeom prst="rect">
            <a:avLst/>
          </a:prstGeom>
          <a:noFill/>
        </p:spPr>
      </p:pic>
    </p:spTree>
    <p:extLst>
      <p:ext uri="{BB962C8B-B14F-4D97-AF65-F5344CB8AC3E}">
        <p14:creationId xmlns:p14="http://schemas.microsoft.com/office/powerpoint/2010/main" val="290046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52400"/>
            <a:ext cx="8229600" cy="990600"/>
          </a:xfrm>
        </p:spPr>
        <p:txBody>
          <a:bodyPr/>
          <a:lstStyle/>
          <a:p>
            <a:r>
              <a:rPr lang="en-US" dirty="0"/>
              <a:t>Poll Question 3</a:t>
            </a:r>
          </a:p>
        </p:txBody>
      </p:sp>
      <p:sp>
        <p:nvSpPr>
          <p:cNvPr id="3" name="Content Placeholder 2"/>
          <p:cNvSpPr>
            <a:spLocks noGrp="1"/>
          </p:cNvSpPr>
          <p:nvPr>
            <p:ph sz="quarter" idx="1"/>
          </p:nvPr>
        </p:nvSpPr>
        <p:spPr>
          <a:xfrm>
            <a:off x="457200" y="1219200"/>
            <a:ext cx="6858000" cy="4937760"/>
          </a:xfrm>
        </p:spPr>
        <p:txBody>
          <a:bodyPr/>
          <a:lstStyle/>
          <a:p>
            <a:r>
              <a:rPr lang="en-US" dirty="0"/>
              <a:t> A 10-year-old comes to ER with symptoms of new hyperglycemia and an A1c of 8.7% and positive urine ketones.  What is most important initial treatment?</a:t>
            </a:r>
          </a:p>
          <a:p>
            <a:pPr marL="0" indent="0">
              <a:buNone/>
            </a:pPr>
            <a:r>
              <a:rPr lang="en-US" sz="3200" dirty="0"/>
              <a:t>	A. Insulin therapy</a:t>
            </a:r>
          </a:p>
          <a:p>
            <a:pPr marL="274320" lvl="1" indent="0">
              <a:buNone/>
            </a:pPr>
            <a:r>
              <a:rPr lang="en-US" sz="3200" dirty="0"/>
              <a:t>	B. Try changes in diet immediately</a:t>
            </a:r>
          </a:p>
          <a:p>
            <a:pPr marL="274320" lvl="1" indent="0">
              <a:buNone/>
            </a:pPr>
            <a:r>
              <a:rPr lang="en-US" sz="3200" dirty="0"/>
              <a:t>	C.  Start exercise program STAT</a:t>
            </a:r>
          </a:p>
          <a:p>
            <a:pPr marL="274320" lvl="1" indent="0">
              <a:buNone/>
            </a:pPr>
            <a:r>
              <a:rPr lang="en-US" sz="3200" dirty="0"/>
              <a:t>	D.  Start a GLP-1 RA</a:t>
            </a:r>
            <a:endParaRPr lang="en-US" altLang="en-US" sz="3200" b="1" dirty="0"/>
          </a:p>
          <a:p>
            <a:pPr marL="274320" lvl="1" indent="0">
              <a:buNone/>
            </a:pPr>
            <a:endParaRPr lang="en-US" sz="2800" dirty="0"/>
          </a:p>
        </p:txBody>
      </p:sp>
      <p:pic>
        <p:nvPicPr>
          <p:cNvPr id="4" name="Picture 3"/>
          <p:cNvPicPr>
            <a:picLocks noChangeAspect="1"/>
          </p:cNvPicPr>
          <p:nvPr/>
        </p:nvPicPr>
        <p:blipFill>
          <a:blip r:embed="rId5"/>
          <a:stretch>
            <a:fillRect/>
          </a:stretch>
        </p:blipFill>
        <p:spPr>
          <a:xfrm>
            <a:off x="7210425" y="1600200"/>
            <a:ext cx="1447800" cy="1834542"/>
          </a:xfrm>
          <a:prstGeom prst="rect">
            <a:avLst/>
          </a:prstGeom>
        </p:spPr>
      </p:pic>
      <p:sp>
        <p:nvSpPr>
          <p:cNvPr id="5" name="Oval 4">
            <a:extLst>
              <a:ext uri="{FF2B5EF4-FFF2-40B4-BE49-F238E27FC236}">
                <a16:creationId xmlns:a16="http://schemas.microsoft.com/office/drawing/2014/main" id="{EC2C114D-E495-4A57-95EE-6B32F1BC6760}"/>
              </a:ext>
            </a:extLst>
          </p:cNvPr>
          <p:cNvSpPr/>
          <p:nvPr/>
        </p:nvSpPr>
        <p:spPr>
          <a:xfrm>
            <a:off x="1371600" y="3733800"/>
            <a:ext cx="4267200" cy="762000"/>
          </a:xfrm>
          <a:prstGeom prst="ellipse">
            <a:avLst/>
          </a:prstGeom>
          <a:noFill/>
          <a:ln w="38100">
            <a:solidFill>
              <a:srgbClr val="5E3886"/>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7480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6950BFC3-D8DA-4A85-94F7-54DA5524770B}">
      <p188:commentRel xmlns:p188="http://schemas.microsoft.com/office/powerpoint/2018/8/main" r:id="rId4"/>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6D9D7-1319-4203-992F-E05911EF1EF8}"/>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825EFF36-3316-5280-9922-24B91B631069}"/>
              </a:ext>
            </a:extLst>
          </p:cNvPr>
          <p:cNvPicPr>
            <a:picLocks noChangeAspect="1"/>
          </p:cNvPicPr>
          <p:nvPr/>
        </p:nvPicPr>
        <p:blipFill>
          <a:blip r:embed="rId3"/>
          <a:stretch>
            <a:fillRect/>
          </a:stretch>
        </p:blipFill>
        <p:spPr>
          <a:xfrm>
            <a:off x="4572000" y="5551686"/>
            <a:ext cx="4277322" cy="909765"/>
          </a:xfrm>
          <a:prstGeom prst="rect">
            <a:avLst/>
          </a:prstGeom>
        </p:spPr>
      </p:pic>
      <p:pic>
        <p:nvPicPr>
          <p:cNvPr id="5" name="Picture 2">
            <a:extLst>
              <a:ext uri="{FF2B5EF4-FFF2-40B4-BE49-F238E27FC236}">
                <a16:creationId xmlns:a16="http://schemas.microsoft.com/office/drawing/2014/main" id="{2AB18818-4867-B2CA-A877-D58BE1CF5B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40" y="3048"/>
            <a:ext cx="91313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71D6627-4482-95E6-6594-8E6989392FD1}"/>
              </a:ext>
            </a:extLst>
          </p:cNvPr>
          <p:cNvPicPr>
            <a:picLocks noChangeAspect="1"/>
          </p:cNvPicPr>
          <p:nvPr/>
        </p:nvPicPr>
        <p:blipFill>
          <a:blip r:embed="rId5"/>
          <a:stretch>
            <a:fillRect/>
          </a:stretch>
        </p:blipFill>
        <p:spPr>
          <a:xfrm>
            <a:off x="5401224" y="6271814"/>
            <a:ext cx="3448098" cy="471288"/>
          </a:xfrm>
          <a:prstGeom prst="rect">
            <a:avLst/>
          </a:prstGeom>
        </p:spPr>
      </p:pic>
    </p:spTree>
    <p:extLst>
      <p:ext uri="{BB962C8B-B14F-4D97-AF65-F5344CB8AC3E}">
        <p14:creationId xmlns:p14="http://schemas.microsoft.com/office/powerpoint/2010/main" val="978773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864D0-C8D2-41BD-A901-2A1BFE385116}"/>
              </a:ext>
            </a:extLst>
          </p:cNvPr>
          <p:cNvSpPr>
            <a:spLocks noGrp="1"/>
          </p:cNvSpPr>
          <p:nvPr>
            <p:ph type="title"/>
          </p:nvPr>
        </p:nvSpPr>
        <p:spPr>
          <a:xfrm>
            <a:off x="457200" y="228600"/>
            <a:ext cx="8229600" cy="914400"/>
          </a:xfrm>
        </p:spPr>
        <p:txBody>
          <a:bodyPr anchor="b">
            <a:normAutofit/>
          </a:bodyPr>
          <a:lstStyle/>
          <a:p>
            <a:r>
              <a:rPr lang="en-US" dirty="0"/>
              <a:t>Case Study</a:t>
            </a:r>
          </a:p>
        </p:txBody>
      </p:sp>
      <p:sp>
        <p:nvSpPr>
          <p:cNvPr id="3" name="Content Placeholder 2">
            <a:extLst>
              <a:ext uri="{FF2B5EF4-FFF2-40B4-BE49-F238E27FC236}">
                <a16:creationId xmlns:a16="http://schemas.microsoft.com/office/drawing/2014/main" id="{4986289E-9812-4BE6-B598-51B93C9D6805}"/>
              </a:ext>
            </a:extLst>
          </p:cNvPr>
          <p:cNvSpPr>
            <a:spLocks noGrp="1"/>
          </p:cNvSpPr>
          <p:nvPr>
            <p:ph sz="quarter" idx="1"/>
          </p:nvPr>
        </p:nvSpPr>
        <p:spPr>
          <a:xfrm>
            <a:off x="457200" y="1216351"/>
            <a:ext cx="4572000" cy="5638800"/>
          </a:xfrm>
        </p:spPr>
        <p:txBody>
          <a:bodyPr>
            <a:normAutofit lnSpcReduction="10000"/>
          </a:bodyPr>
          <a:lstStyle/>
          <a:p>
            <a:pPr>
              <a:lnSpc>
                <a:spcPct val="90000"/>
              </a:lnSpc>
            </a:pPr>
            <a:r>
              <a:rPr lang="en-US" sz="2400" dirty="0"/>
              <a:t>10-year-old female goes to Emergency Room, since mom suspected new diabetes. Based on ED report:</a:t>
            </a:r>
          </a:p>
          <a:p>
            <a:pPr lvl="1">
              <a:lnSpc>
                <a:spcPct val="90000"/>
              </a:lnSpc>
            </a:pPr>
            <a:r>
              <a:rPr lang="en-US" sz="2400" dirty="0"/>
              <a:t>Blood glucose levels 500+ in ED</a:t>
            </a:r>
          </a:p>
          <a:p>
            <a:pPr lvl="1">
              <a:lnSpc>
                <a:spcPct val="90000"/>
              </a:lnSpc>
            </a:pPr>
            <a:r>
              <a:rPr lang="en-US" sz="2400" dirty="0"/>
              <a:t>Urine ketones positive</a:t>
            </a:r>
          </a:p>
          <a:p>
            <a:pPr lvl="1">
              <a:lnSpc>
                <a:spcPct val="90000"/>
              </a:lnSpc>
            </a:pPr>
            <a:r>
              <a:rPr lang="en-US" sz="2400" dirty="0"/>
              <a:t>Body weight 108 </a:t>
            </a:r>
            <a:r>
              <a:rPr lang="en-US" sz="2400" dirty="0" err="1"/>
              <a:t>lbs</a:t>
            </a:r>
            <a:endParaRPr lang="en-US" sz="2400" dirty="0"/>
          </a:p>
          <a:p>
            <a:pPr>
              <a:lnSpc>
                <a:spcPct val="90000"/>
              </a:lnSpc>
            </a:pPr>
            <a:r>
              <a:rPr lang="en-US" sz="2400" dirty="0"/>
              <a:t>Family history</a:t>
            </a:r>
          </a:p>
          <a:p>
            <a:pPr lvl="1">
              <a:lnSpc>
                <a:spcPct val="90000"/>
              </a:lnSpc>
            </a:pPr>
            <a:r>
              <a:rPr lang="en-US" sz="2400" dirty="0"/>
              <a:t>One parent has type 2</a:t>
            </a:r>
          </a:p>
          <a:p>
            <a:pPr lvl="1">
              <a:lnSpc>
                <a:spcPct val="90000"/>
              </a:lnSpc>
            </a:pPr>
            <a:r>
              <a:rPr lang="en-US" sz="2400" dirty="0"/>
              <a:t>Uncle, older sister with type 1</a:t>
            </a:r>
          </a:p>
          <a:p>
            <a:pPr lvl="1">
              <a:lnSpc>
                <a:spcPct val="90000"/>
              </a:lnSpc>
            </a:pPr>
            <a:r>
              <a:rPr lang="en-US" sz="2400" dirty="0">
                <a:solidFill>
                  <a:srgbClr val="0070C0"/>
                </a:solidFill>
              </a:rPr>
              <a:t>GAD, IA2 antibodies positive</a:t>
            </a:r>
          </a:p>
          <a:p>
            <a:pPr>
              <a:lnSpc>
                <a:spcPct val="90000"/>
              </a:lnSpc>
            </a:pPr>
            <a:r>
              <a:rPr lang="en-US" sz="2800" dirty="0">
                <a:solidFill>
                  <a:srgbClr val="0070C0"/>
                </a:solidFill>
              </a:rPr>
              <a:t>Treatment</a:t>
            </a:r>
          </a:p>
          <a:p>
            <a:pPr lvl="1">
              <a:lnSpc>
                <a:spcPct val="90000"/>
              </a:lnSpc>
            </a:pPr>
            <a:r>
              <a:rPr lang="en-US" sz="2200" dirty="0">
                <a:solidFill>
                  <a:srgbClr val="0070C0"/>
                </a:solidFill>
              </a:rPr>
              <a:t>22 units basal at HS</a:t>
            </a:r>
          </a:p>
          <a:p>
            <a:pPr lvl="1">
              <a:lnSpc>
                <a:spcPct val="90000"/>
              </a:lnSpc>
            </a:pPr>
            <a:r>
              <a:rPr lang="en-US" sz="2200" dirty="0">
                <a:solidFill>
                  <a:srgbClr val="0070C0"/>
                </a:solidFill>
              </a:rPr>
              <a:t>1:7 carb ratio</a:t>
            </a:r>
          </a:p>
        </p:txBody>
      </p:sp>
      <p:pic>
        <p:nvPicPr>
          <p:cNvPr id="5" name="Picture 4" descr="A picture containing grass, person, outdoor, young&#10;&#10;Description automatically generated">
            <a:extLst>
              <a:ext uri="{FF2B5EF4-FFF2-40B4-BE49-F238E27FC236}">
                <a16:creationId xmlns:a16="http://schemas.microsoft.com/office/drawing/2014/main" id="{38B36091-EBCE-4580-BB3C-F93814DA3BD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2933" r="22430" b="-3"/>
          <a:stretch/>
        </p:blipFill>
        <p:spPr>
          <a:xfrm>
            <a:off x="5158247" y="1416207"/>
            <a:ext cx="3557648" cy="4346448"/>
          </a:xfrm>
          <a:prstGeom prst="rect">
            <a:avLst/>
          </a:prstGeom>
          <a:noFill/>
        </p:spPr>
      </p:pic>
    </p:spTree>
    <p:extLst>
      <p:ext uri="{BB962C8B-B14F-4D97-AF65-F5344CB8AC3E}">
        <p14:creationId xmlns:p14="http://schemas.microsoft.com/office/powerpoint/2010/main" val="201041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0C3DD-76D8-40D2-BE0D-A9BEE15F38D0}"/>
              </a:ext>
            </a:extLst>
          </p:cNvPr>
          <p:cNvSpPr>
            <a:spLocks noGrp="1"/>
          </p:cNvSpPr>
          <p:nvPr>
            <p:ph type="title"/>
          </p:nvPr>
        </p:nvSpPr>
        <p:spPr>
          <a:xfrm>
            <a:off x="457200" y="263106"/>
            <a:ext cx="8229600" cy="990600"/>
          </a:xfrm>
        </p:spPr>
        <p:txBody>
          <a:bodyPr/>
          <a:lstStyle/>
          <a:p>
            <a:r>
              <a:rPr lang="en-US" dirty="0"/>
              <a:t>Poll Question 4</a:t>
            </a:r>
          </a:p>
        </p:txBody>
      </p:sp>
      <p:sp>
        <p:nvSpPr>
          <p:cNvPr id="3" name="Content Placeholder 2">
            <a:extLst>
              <a:ext uri="{FF2B5EF4-FFF2-40B4-BE49-F238E27FC236}">
                <a16:creationId xmlns:a16="http://schemas.microsoft.com/office/drawing/2014/main" id="{40C0DF39-4182-436F-AF1E-CC1F1873C191}"/>
              </a:ext>
            </a:extLst>
          </p:cNvPr>
          <p:cNvSpPr>
            <a:spLocks noGrp="1"/>
          </p:cNvSpPr>
          <p:nvPr>
            <p:ph sz="quarter" idx="1"/>
          </p:nvPr>
        </p:nvSpPr>
        <p:spPr>
          <a:xfrm>
            <a:off x="457200" y="1219200"/>
            <a:ext cx="6705600" cy="4937760"/>
          </a:xfrm>
        </p:spPr>
        <p:txBody>
          <a:bodyPr/>
          <a:lstStyle/>
          <a:p>
            <a:r>
              <a:rPr lang="en-US" dirty="0"/>
              <a:t>How would you definitively differentiate between type 1 and type 2 diabetes?</a:t>
            </a:r>
          </a:p>
          <a:p>
            <a:r>
              <a:rPr lang="en-US" dirty="0"/>
              <a:t>A. Body weight at presentation</a:t>
            </a:r>
          </a:p>
          <a:p>
            <a:r>
              <a:rPr lang="en-US" dirty="0"/>
              <a:t>B. Positive ketone bodies</a:t>
            </a:r>
          </a:p>
          <a:p>
            <a:r>
              <a:rPr lang="en-US" dirty="0"/>
              <a:t>C. Autoantibody testing</a:t>
            </a:r>
          </a:p>
          <a:p>
            <a:r>
              <a:rPr lang="en-US" dirty="0"/>
              <a:t>D. Absence of acanthosis nigricans</a:t>
            </a:r>
          </a:p>
        </p:txBody>
      </p:sp>
      <p:sp>
        <p:nvSpPr>
          <p:cNvPr id="4" name="Oval 3">
            <a:extLst>
              <a:ext uri="{FF2B5EF4-FFF2-40B4-BE49-F238E27FC236}">
                <a16:creationId xmlns:a16="http://schemas.microsoft.com/office/drawing/2014/main" id="{4A66E9EE-FAD2-450B-931C-F02F939E5D64}"/>
              </a:ext>
            </a:extLst>
          </p:cNvPr>
          <p:cNvSpPr/>
          <p:nvPr/>
        </p:nvSpPr>
        <p:spPr>
          <a:xfrm>
            <a:off x="609600" y="3688080"/>
            <a:ext cx="4267200" cy="762000"/>
          </a:xfrm>
          <a:prstGeom prst="ellipse">
            <a:avLst/>
          </a:prstGeom>
          <a:noFill/>
          <a:ln w="38100">
            <a:solidFill>
              <a:srgbClr val="5E3886"/>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69CB3DE6-8B6F-129D-D37E-A26DADF36C4E}"/>
              </a:ext>
            </a:extLst>
          </p:cNvPr>
          <p:cNvPicPr>
            <a:picLocks noChangeAspect="1"/>
          </p:cNvPicPr>
          <p:nvPr/>
        </p:nvPicPr>
        <p:blipFill>
          <a:blip r:embed="rId4"/>
          <a:stretch>
            <a:fillRect/>
          </a:stretch>
        </p:blipFill>
        <p:spPr>
          <a:xfrm>
            <a:off x="6949109" y="1371600"/>
            <a:ext cx="1934131" cy="2450783"/>
          </a:xfrm>
          <a:prstGeom prst="rect">
            <a:avLst/>
          </a:prstGeom>
        </p:spPr>
      </p:pic>
    </p:spTree>
    <p:extLst>
      <p:ext uri="{BB962C8B-B14F-4D97-AF65-F5344CB8AC3E}">
        <p14:creationId xmlns:p14="http://schemas.microsoft.com/office/powerpoint/2010/main" val="107971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p:nvPr>
        </p:nvSpPr>
        <p:spPr>
          <a:xfrm>
            <a:off x="457200" y="152400"/>
            <a:ext cx="8229600" cy="1066800"/>
          </a:xfrm>
        </p:spPr>
        <p:txBody>
          <a:bodyPr>
            <a:normAutofit fontScale="90000"/>
          </a:bodyPr>
          <a:lstStyle/>
          <a:p>
            <a:pPr eaLnBrk="1" hangingPunct="1"/>
            <a:r>
              <a:rPr lang="en-US" altLang="en-US" sz="4000" b="1" dirty="0"/>
              <a:t>Pediatric A1C Goals for Type 1 - Individualize</a:t>
            </a:r>
          </a:p>
        </p:txBody>
      </p:sp>
      <p:sp>
        <p:nvSpPr>
          <p:cNvPr id="2" name="Content Placeholder 1">
            <a:extLst>
              <a:ext uri="{FF2B5EF4-FFF2-40B4-BE49-F238E27FC236}">
                <a16:creationId xmlns:a16="http://schemas.microsoft.com/office/drawing/2014/main" id="{7D2D7D43-85E1-4AAA-945F-EE08710EE595}"/>
              </a:ext>
            </a:extLst>
          </p:cNvPr>
          <p:cNvSpPr>
            <a:spLocks noGrp="1"/>
          </p:cNvSpPr>
          <p:nvPr>
            <p:ph sz="quarter" idx="1"/>
          </p:nvPr>
        </p:nvSpPr>
        <p:spPr>
          <a:xfrm>
            <a:off x="457200" y="1219200"/>
            <a:ext cx="6324600" cy="4937760"/>
          </a:xfrm>
        </p:spPr>
        <p:txBody>
          <a:bodyPr>
            <a:normAutofit/>
          </a:bodyPr>
          <a:lstStyle/>
          <a:p>
            <a:r>
              <a:rPr lang="en-US" sz="2800" dirty="0"/>
              <a:t>A1C of &lt;7% appropriate for many peds. </a:t>
            </a:r>
          </a:p>
          <a:p>
            <a:r>
              <a:rPr lang="en-US" sz="2800" dirty="0"/>
              <a:t>A1C of  &lt;6.5% for selected individuals</a:t>
            </a:r>
          </a:p>
          <a:p>
            <a:r>
              <a:rPr lang="en-US" sz="2800" dirty="0"/>
              <a:t>&lt;7.5% if cannot articulate symptoms of hypoglycemia or at high risk</a:t>
            </a:r>
          </a:p>
          <a:p>
            <a:r>
              <a:rPr lang="en-US" sz="2800" dirty="0"/>
              <a:t>&lt;8.0% may be appropriate for some</a:t>
            </a:r>
          </a:p>
          <a:p>
            <a:r>
              <a:rPr lang="en-US" sz="2800" dirty="0"/>
              <a:t>If using CGM (Continuous Glucose Monitor), evaluate Time in Range. </a:t>
            </a:r>
          </a:p>
          <a:p>
            <a:pPr marL="0" indent="0">
              <a:buNone/>
            </a:pPr>
            <a:r>
              <a:rPr lang="en-US" sz="2800" dirty="0"/>
              <a:t>    No standard TIR goal at this time. </a:t>
            </a:r>
          </a:p>
          <a:p>
            <a:endParaRPr lang="en-US" sz="2800" dirty="0"/>
          </a:p>
        </p:txBody>
      </p:sp>
      <p:sp>
        <p:nvSpPr>
          <p:cNvPr id="136215" name="TextBox 2"/>
          <p:cNvSpPr txBox="1">
            <a:spLocks noChangeArrowheads="1"/>
          </p:cNvSpPr>
          <p:nvPr/>
        </p:nvSpPr>
        <p:spPr bwMode="auto">
          <a:xfrm>
            <a:off x="499553" y="5105400"/>
            <a:ext cx="8305800"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eaLnBrk="1" hangingPunct="1">
              <a:buFont typeface="Wingdings" panose="05000000000000000000" pitchFamily="2" charset="2"/>
              <a:buChar char="q"/>
            </a:pPr>
            <a:r>
              <a:rPr lang="en-US" altLang="en-US" sz="2000" dirty="0"/>
              <a:t>Individualize Goals ~ minimize hyper/hypo glycemia and keep safe</a:t>
            </a:r>
          </a:p>
          <a:p>
            <a:pPr marL="342900" indent="-342900" eaLnBrk="1" hangingPunct="1">
              <a:buFont typeface="Wingdings" panose="05000000000000000000" pitchFamily="2" charset="2"/>
              <a:buChar char="q"/>
            </a:pPr>
            <a:r>
              <a:rPr lang="en-US" altLang="en-US" sz="2000" dirty="0"/>
              <a:t>Blood glucose goals are higher in children with frequent hypoglycemia or hypoglycemia unawareness.</a:t>
            </a:r>
          </a:p>
          <a:p>
            <a:pPr marL="342900" indent="-342900" eaLnBrk="1" hangingPunct="1">
              <a:buFont typeface="Wingdings" panose="05000000000000000000" pitchFamily="2" charset="2"/>
              <a:buChar char="q"/>
            </a:pPr>
            <a:r>
              <a:rPr lang="en-US" altLang="en-US" sz="2000" dirty="0"/>
              <a:t>Measure postprandial blood glucose when there is a discrepancy between </a:t>
            </a:r>
            <a:r>
              <a:rPr lang="en-US" altLang="en-US" sz="2000" dirty="0" err="1"/>
              <a:t>preprandial</a:t>
            </a:r>
            <a:r>
              <a:rPr lang="en-US" altLang="en-US" sz="2000" dirty="0"/>
              <a:t> blood glucose values and A1C levels  </a:t>
            </a:r>
          </a:p>
          <a:p>
            <a:pPr eaLnBrk="1" hangingPunct="1"/>
            <a:endParaRPr lang="en-US" altLang="en-US" sz="1600" dirty="0"/>
          </a:p>
        </p:txBody>
      </p:sp>
      <p:pic>
        <p:nvPicPr>
          <p:cNvPr id="9" name="Picture 8">
            <a:extLst>
              <a:ext uri="{FF2B5EF4-FFF2-40B4-BE49-F238E27FC236}">
                <a16:creationId xmlns:a16="http://schemas.microsoft.com/office/drawing/2014/main" id="{8345925A-8B35-4F8A-927C-8AC1818ED314}"/>
              </a:ext>
            </a:extLst>
          </p:cNvPr>
          <p:cNvPicPr>
            <a:picLocks noChangeAspect="1"/>
          </p:cNvPicPr>
          <p:nvPr/>
        </p:nvPicPr>
        <p:blipFill>
          <a:blip r:embed="rId5"/>
          <a:stretch>
            <a:fillRect/>
          </a:stretch>
        </p:blipFill>
        <p:spPr>
          <a:xfrm>
            <a:off x="6767250" y="1219200"/>
            <a:ext cx="2038103" cy="2919918"/>
          </a:xfrm>
          <a:prstGeom prst="rect">
            <a:avLst/>
          </a:prstGeom>
        </p:spPr>
      </p:pic>
    </p:spTree>
    <p:custDataLst>
      <p:tags r:id="rId1"/>
    </p:custDataLst>
    <p:extLst>
      <p:ext uri="{BB962C8B-B14F-4D97-AF65-F5344CB8AC3E}">
        <p14:creationId xmlns:p14="http://schemas.microsoft.com/office/powerpoint/2010/main" val="22272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77CE-27B6-4B62-99B9-80CB6D67E5CE}"/>
              </a:ext>
            </a:extLst>
          </p:cNvPr>
          <p:cNvSpPr>
            <a:spLocks noGrp="1"/>
          </p:cNvSpPr>
          <p:nvPr>
            <p:ph type="title"/>
          </p:nvPr>
        </p:nvSpPr>
        <p:spPr>
          <a:xfrm>
            <a:off x="403480" y="228600"/>
            <a:ext cx="8216646" cy="951609"/>
          </a:xfrm>
        </p:spPr>
        <p:txBody>
          <a:bodyPr anchor="b">
            <a:normAutofit/>
          </a:bodyPr>
          <a:lstStyle/>
          <a:p>
            <a:pPr algn="ctr"/>
            <a:r>
              <a:rPr lang="en-US" dirty="0"/>
              <a:t>We are Here to Help!</a:t>
            </a:r>
          </a:p>
        </p:txBody>
      </p:sp>
      <p:sp>
        <p:nvSpPr>
          <p:cNvPr id="3" name="TextBox 2">
            <a:extLst>
              <a:ext uri="{FF2B5EF4-FFF2-40B4-BE49-F238E27FC236}">
                <a16:creationId xmlns:a16="http://schemas.microsoft.com/office/drawing/2014/main" id="{C7910F69-9F53-44D1-9AF1-8F5A6E0E6477}"/>
              </a:ext>
            </a:extLst>
          </p:cNvPr>
          <p:cNvSpPr txBox="1"/>
          <p:nvPr/>
        </p:nvSpPr>
        <p:spPr>
          <a:xfrm>
            <a:off x="434115" y="3962400"/>
            <a:ext cx="3619500" cy="923330"/>
          </a:xfrm>
          <a:prstGeom prst="rect">
            <a:avLst/>
          </a:prstGeom>
          <a:noFill/>
        </p:spPr>
        <p:txBody>
          <a:bodyPr wrap="square" rtlCol="0">
            <a:spAutoFit/>
          </a:bodyPr>
          <a:lstStyle/>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Bryanna Sabourin</a:t>
            </a:r>
          </a:p>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Director of Operations </a:t>
            </a:r>
          </a:p>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 </a:t>
            </a:r>
          </a:p>
        </p:txBody>
      </p:sp>
      <p:sp>
        <p:nvSpPr>
          <p:cNvPr id="13" name="Content Placeholder 12">
            <a:extLst>
              <a:ext uri="{FF2B5EF4-FFF2-40B4-BE49-F238E27FC236}">
                <a16:creationId xmlns:a16="http://schemas.microsoft.com/office/drawing/2014/main" id="{2AE406D0-E60C-4AA8-BB5D-16453AAA7515}"/>
              </a:ext>
            </a:extLst>
          </p:cNvPr>
          <p:cNvSpPr>
            <a:spLocks noGrp="1"/>
          </p:cNvSpPr>
          <p:nvPr>
            <p:ph sz="quarter" idx="2"/>
          </p:nvPr>
        </p:nvSpPr>
        <p:spPr>
          <a:xfrm>
            <a:off x="426926" y="5791200"/>
            <a:ext cx="8216646" cy="1262644"/>
          </a:xfrm>
        </p:spPr>
        <p:txBody>
          <a:bodyPr>
            <a:normAutofit fontScale="77500" lnSpcReduction="20000"/>
          </a:bodyPr>
          <a:lstStyle/>
          <a:p>
            <a:pPr marL="0" indent="0" algn="ctr">
              <a:lnSpc>
                <a:spcPct val="120000"/>
              </a:lnSpc>
              <a:buNone/>
              <a:defRPr/>
            </a:pPr>
            <a:r>
              <a:rPr lang="en-US" sz="3000" dirty="0"/>
              <a:t>If you have questions, you can chat with us at </a:t>
            </a:r>
            <a:r>
              <a:rPr lang="en-US" sz="3000" b="1" dirty="0">
                <a:hlinkClick r:id="rId3"/>
              </a:rPr>
              <a:t>www.DiabetesEd.net</a:t>
            </a:r>
            <a:r>
              <a:rPr lang="en-US" sz="3000" b="1" dirty="0"/>
              <a:t> </a:t>
            </a:r>
            <a:r>
              <a:rPr lang="en-US" sz="3000" dirty="0"/>
              <a:t>or call 530 / 893-8635 or email at info@diabetesed.net</a:t>
            </a:r>
          </a:p>
          <a:p>
            <a:endParaRPr lang="en-US" dirty="0"/>
          </a:p>
        </p:txBody>
      </p:sp>
      <p:pic>
        <p:nvPicPr>
          <p:cNvPr id="6" name="Picture 5" descr="A person sitting at a desk with a computer&#10;&#10;Description automatically generated">
            <a:extLst>
              <a:ext uri="{FF2B5EF4-FFF2-40B4-BE49-F238E27FC236}">
                <a16:creationId xmlns:a16="http://schemas.microsoft.com/office/drawing/2014/main" id="{0922157D-6598-457A-F202-4C8107F9C3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467231"/>
            <a:ext cx="3638570" cy="2380665"/>
          </a:xfrm>
          <a:prstGeom prst="rect">
            <a:avLst/>
          </a:prstGeom>
        </p:spPr>
      </p:pic>
      <p:pic>
        <p:nvPicPr>
          <p:cNvPr id="5" name="Picture 4">
            <a:extLst>
              <a:ext uri="{FF2B5EF4-FFF2-40B4-BE49-F238E27FC236}">
                <a16:creationId xmlns:a16="http://schemas.microsoft.com/office/drawing/2014/main" id="{92C98CBD-582D-BA39-0C59-79856F7914AD}"/>
              </a:ext>
            </a:extLst>
          </p:cNvPr>
          <p:cNvPicPr>
            <a:picLocks noChangeAspect="1"/>
          </p:cNvPicPr>
          <p:nvPr/>
        </p:nvPicPr>
        <p:blipFill>
          <a:blip r:embed="rId5"/>
          <a:stretch>
            <a:fillRect/>
          </a:stretch>
        </p:blipFill>
        <p:spPr>
          <a:xfrm>
            <a:off x="5105400" y="1354000"/>
            <a:ext cx="2434608" cy="2434608"/>
          </a:xfrm>
          <a:prstGeom prst="rect">
            <a:avLst/>
          </a:prstGeom>
        </p:spPr>
      </p:pic>
      <p:sp>
        <p:nvSpPr>
          <p:cNvPr id="7" name="TextBox 6">
            <a:extLst>
              <a:ext uri="{FF2B5EF4-FFF2-40B4-BE49-F238E27FC236}">
                <a16:creationId xmlns:a16="http://schemas.microsoft.com/office/drawing/2014/main" id="{01E270BA-46C4-5179-4D91-736B3790B43D}"/>
              </a:ext>
            </a:extLst>
          </p:cNvPr>
          <p:cNvSpPr txBox="1"/>
          <p:nvPr/>
        </p:nvSpPr>
        <p:spPr>
          <a:xfrm>
            <a:off x="4526105" y="3980687"/>
            <a:ext cx="3619500" cy="923330"/>
          </a:xfrm>
          <a:prstGeom prst="rect">
            <a:avLst/>
          </a:prstGeom>
          <a:noFill/>
        </p:spPr>
        <p:txBody>
          <a:bodyPr wrap="square" rtlCol="0">
            <a:spAutoFit/>
          </a:bodyPr>
          <a:lstStyle/>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Astraea Ballinger</a:t>
            </a:r>
          </a:p>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Brand Ambassador</a:t>
            </a:r>
          </a:p>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Customer Happiness Advocate</a:t>
            </a:r>
          </a:p>
        </p:txBody>
      </p:sp>
    </p:spTree>
    <p:extLst>
      <p:ext uri="{BB962C8B-B14F-4D97-AF65-F5344CB8AC3E}">
        <p14:creationId xmlns:p14="http://schemas.microsoft.com/office/powerpoint/2010/main" val="74554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Strategies for Type 1 Management</a:t>
            </a:r>
          </a:p>
        </p:txBody>
      </p:sp>
      <p:sp>
        <p:nvSpPr>
          <p:cNvPr id="3" name="Content Placeholder 2"/>
          <p:cNvSpPr>
            <a:spLocks noGrp="1"/>
          </p:cNvSpPr>
          <p:nvPr>
            <p:ph sz="quarter" idx="1"/>
          </p:nvPr>
        </p:nvSpPr>
        <p:spPr>
          <a:xfrm>
            <a:off x="381000" y="1166446"/>
            <a:ext cx="5105400" cy="5410200"/>
          </a:xfrm>
        </p:spPr>
        <p:txBody>
          <a:bodyPr>
            <a:noAutofit/>
          </a:bodyPr>
          <a:lstStyle/>
          <a:p>
            <a:r>
              <a:rPr lang="en-US" sz="2400" dirty="0"/>
              <a:t>Initiate intensive insulin regimens, either via multiple daily injections (MDI) or insulin pump.</a:t>
            </a:r>
          </a:p>
          <a:p>
            <a:r>
              <a:rPr lang="en-US" sz="2400" dirty="0"/>
              <a:t>Monitor glucose with BG monitor or CGM up to 10 times daily including premeal, post meal, pre bedtime, and as needed for safety.</a:t>
            </a:r>
          </a:p>
          <a:p>
            <a:r>
              <a:rPr lang="en-US" sz="2400" dirty="0"/>
              <a:t>Offer CGM as soon as possible for youth using insulin</a:t>
            </a:r>
          </a:p>
          <a:p>
            <a:r>
              <a:rPr lang="en-US" sz="2400" dirty="0"/>
              <a:t>Offer automated insulin delivery (AID) systems to youth with type 1 diabetes who are capable of using the devices safely (or with caregiver help).</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219200"/>
            <a:ext cx="28575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211FD25B-BECB-42FB-9369-CDC09A9573F5}"/>
              </a:ext>
            </a:extLst>
          </p:cNvPr>
          <p:cNvPicPr>
            <a:picLocks noChangeAspect="1"/>
          </p:cNvPicPr>
          <p:nvPr/>
        </p:nvPicPr>
        <p:blipFill>
          <a:blip r:embed="rId4"/>
          <a:stretch>
            <a:fillRect/>
          </a:stretch>
        </p:blipFill>
        <p:spPr>
          <a:xfrm>
            <a:off x="6553200" y="4152900"/>
            <a:ext cx="1615621" cy="1985047"/>
          </a:xfrm>
          <a:prstGeom prst="rect">
            <a:avLst/>
          </a:prstGeom>
        </p:spPr>
      </p:pic>
    </p:spTree>
    <p:extLst>
      <p:ext uri="{BB962C8B-B14F-4D97-AF65-F5344CB8AC3E}">
        <p14:creationId xmlns:p14="http://schemas.microsoft.com/office/powerpoint/2010/main" val="4169283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dirty="0"/>
              <a:t>Insulin Dosing</a:t>
            </a:r>
          </a:p>
        </p:txBody>
      </p:sp>
      <p:sp>
        <p:nvSpPr>
          <p:cNvPr id="3" name="Content Placeholder 2"/>
          <p:cNvSpPr>
            <a:spLocks noGrp="1"/>
          </p:cNvSpPr>
          <p:nvPr>
            <p:ph sz="quarter" idx="1"/>
          </p:nvPr>
        </p:nvSpPr>
        <p:spPr/>
        <p:txBody>
          <a:bodyPr>
            <a:normAutofit lnSpcReduction="10000"/>
          </a:bodyPr>
          <a:lstStyle/>
          <a:p>
            <a:pPr>
              <a:defRPr/>
            </a:pPr>
            <a:r>
              <a:rPr lang="en-US" dirty="0"/>
              <a:t> Younger children</a:t>
            </a:r>
          </a:p>
          <a:p>
            <a:pPr lvl="1">
              <a:defRPr/>
            </a:pPr>
            <a:r>
              <a:rPr lang="en-US" dirty="0"/>
              <a:t>Dose may be low during honeymoon period</a:t>
            </a:r>
          </a:p>
          <a:p>
            <a:pPr lvl="1">
              <a:defRPr/>
            </a:pPr>
            <a:r>
              <a:rPr lang="en-US" dirty="0"/>
              <a:t>After honeymoon – dose is 0.5 – 1.0 unit/kg/day</a:t>
            </a:r>
          </a:p>
          <a:p>
            <a:pPr lvl="1">
              <a:defRPr/>
            </a:pPr>
            <a:r>
              <a:rPr lang="en-US" dirty="0"/>
              <a:t>Basal / bolus combo</a:t>
            </a:r>
          </a:p>
          <a:p>
            <a:pPr lvl="1">
              <a:defRPr/>
            </a:pPr>
            <a:r>
              <a:rPr lang="en-US" dirty="0"/>
              <a:t>If difficulty injecting bolus at lunch, consider NPH pre breakfast</a:t>
            </a:r>
          </a:p>
          <a:p>
            <a:pPr>
              <a:defRPr/>
            </a:pPr>
            <a:r>
              <a:rPr lang="en-US" sz="2800" dirty="0"/>
              <a:t>Pubertal hormones increase insulin required</a:t>
            </a:r>
          </a:p>
          <a:p>
            <a:pPr lvl="1">
              <a:defRPr/>
            </a:pPr>
            <a:r>
              <a:rPr lang="en-US" dirty="0"/>
              <a:t>up to 1.5 units/kg/day  </a:t>
            </a:r>
          </a:p>
          <a:p>
            <a:pPr>
              <a:defRPr/>
            </a:pPr>
            <a:r>
              <a:rPr lang="en-US" sz="2800" dirty="0"/>
              <a:t>Keep it flexible, may need to inject after meals</a:t>
            </a:r>
          </a:p>
          <a:p>
            <a:pPr>
              <a:defRPr/>
            </a:pPr>
            <a:r>
              <a:rPr lang="en-US" sz="2800" dirty="0"/>
              <a:t>Insulin pump therapy coupled with CGM = AID Pumps are recommended</a:t>
            </a:r>
          </a:p>
          <a:p>
            <a:pPr lvl="1">
              <a:defRPr/>
            </a:pPr>
            <a:endParaRPr lang="en-US" dirty="0"/>
          </a:p>
        </p:txBody>
      </p:sp>
      <p:pic>
        <p:nvPicPr>
          <p:cNvPr id="32772" name="Picture 4" descr="C:\Documents and Settings\Owner\Local Settings\Temporary Internet Files\Content.IE5\LK261Q4U\MP900448486[1].jpg"/>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6621462" y="152400"/>
            <a:ext cx="2065338"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42799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5"/>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a:t>Insulin</a:t>
            </a:r>
          </a:p>
        </p:txBody>
      </p:sp>
      <p:sp>
        <p:nvSpPr>
          <p:cNvPr id="3" name="Content Placeholder 2"/>
          <p:cNvSpPr>
            <a:spLocks noGrp="1"/>
          </p:cNvSpPr>
          <p:nvPr>
            <p:ph sz="quarter" idx="1"/>
          </p:nvPr>
        </p:nvSpPr>
        <p:spPr>
          <a:xfrm>
            <a:off x="533400" y="1143000"/>
            <a:ext cx="6858000" cy="5257800"/>
          </a:xfrm>
        </p:spPr>
        <p:txBody>
          <a:bodyPr>
            <a:normAutofit fontScale="92500" lnSpcReduction="20000"/>
          </a:bodyPr>
          <a:lstStyle/>
          <a:p>
            <a:pPr>
              <a:defRPr/>
            </a:pPr>
            <a:r>
              <a:rPr lang="en-US" dirty="0"/>
              <a:t>Needle phobias common </a:t>
            </a:r>
          </a:p>
          <a:p>
            <a:pPr lvl="1">
              <a:defRPr/>
            </a:pPr>
            <a:r>
              <a:rPr lang="en-US" dirty="0"/>
              <a:t>Try pens, pumps, auto-injectors</a:t>
            </a:r>
          </a:p>
          <a:p>
            <a:pPr lvl="1">
              <a:defRPr/>
            </a:pPr>
            <a:endParaRPr lang="en-US" dirty="0"/>
          </a:p>
          <a:p>
            <a:pPr>
              <a:defRPr/>
            </a:pPr>
            <a:r>
              <a:rPr lang="en-US" dirty="0"/>
              <a:t>Needles</a:t>
            </a:r>
          </a:p>
          <a:p>
            <a:pPr lvl="1">
              <a:defRPr/>
            </a:pPr>
            <a:r>
              <a:rPr lang="en-US" dirty="0"/>
              <a:t>31 gauge 6 mm short insulin syringes or </a:t>
            </a:r>
          </a:p>
          <a:p>
            <a:pPr lvl="1">
              <a:defRPr/>
            </a:pPr>
            <a:r>
              <a:rPr lang="en-US" dirty="0"/>
              <a:t>4 mm pen needles</a:t>
            </a:r>
          </a:p>
          <a:p>
            <a:pPr lvl="1">
              <a:defRPr/>
            </a:pPr>
            <a:r>
              <a:rPr lang="en-US" dirty="0"/>
              <a:t>Use smallest barrel possible (</a:t>
            </a:r>
            <a:r>
              <a:rPr lang="en-US" dirty="0" err="1"/>
              <a:t>ie</a:t>
            </a:r>
            <a:r>
              <a:rPr lang="en-US" dirty="0"/>
              <a:t> 30 unit syringe)</a:t>
            </a:r>
          </a:p>
          <a:p>
            <a:pPr lvl="1">
              <a:defRPr/>
            </a:pPr>
            <a:r>
              <a:rPr lang="en-US" dirty="0"/>
              <a:t>Use ½ unit increment pens/syringes</a:t>
            </a:r>
          </a:p>
          <a:p>
            <a:pPr lvl="1">
              <a:defRPr/>
            </a:pPr>
            <a:endParaRPr lang="en-US" dirty="0"/>
          </a:p>
          <a:p>
            <a:pPr>
              <a:defRPr/>
            </a:pPr>
            <a:r>
              <a:rPr lang="en-US" dirty="0"/>
              <a:t>Sites:  </a:t>
            </a:r>
            <a:r>
              <a:rPr lang="en-US" sz="2600" dirty="0"/>
              <a:t>Rotate each injection by 1 inch </a:t>
            </a:r>
          </a:p>
          <a:p>
            <a:pPr lvl="1">
              <a:defRPr/>
            </a:pPr>
            <a:r>
              <a:rPr lang="en-US" dirty="0"/>
              <a:t>Young children: legs, arm, buttocks</a:t>
            </a:r>
          </a:p>
          <a:p>
            <a:pPr lvl="1">
              <a:defRPr/>
            </a:pPr>
            <a:r>
              <a:rPr lang="en-US" dirty="0"/>
              <a:t>School age can also use abdomen</a:t>
            </a:r>
          </a:p>
          <a:p>
            <a:pPr lvl="1">
              <a:defRPr/>
            </a:pPr>
            <a:r>
              <a:rPr lang="en-US" dirty="0"/>
              <a:t>Note:  abdomen has most rapid absorption</a:t>
            </a:r>
          </a:p>
        </p:txBody>
      </p:sp>
      <p:pic>
        <p:nvPicPr>
          <p:cNvPr id="2" name="Picture 1"/>
          <p:cNvPicPr>
            <a:picLocks noChangeAspect="1"/>
          </p:cNvPicPr>
          <p:nvPr/>
        </p:nvPicPr>
        <p:blipFill>
          <a:blip r:embed="rId5"/>
          <a:stretch>
            <a:fillRect/>
          </a:stretch>
        </p:blipFill>
        <p:spPr>
          <a:xfrm>
            <a:off x="6891041" y="3868325"/>
            <a:ext cx="1835604" cy="2236397"/>
          </a:xfrm>
          <a:prstGeom prst="rect">
            <a:avLst/>
          </a:prstGeom>
        </p:spPr>
      </p:pic>
      <p:pic>
        <p:nvPicPr>
          <p:cNvPr id="5" name="Picture 4">
            <a:extLst>
              <a:ext uri="{FF2B5EF4-FFF2-40B4-BE49-F238E27FC236}">
                <a16:creationId xmlns:a16="http://schemas.microsoft.com/office/drawing/2014/main" id="{B66F960D-1A48-24CF-C12E-D1F1160A31C1}"/>
              </a:ext>
            </a:extLst>
          </p:cNvPr>
          <p:cNvPicPr>
            <a:picLocks noChangeAspect="1"/>
          </p:cNvPicPr>
          <p:nvPr/>
        </p:nvPicPr>
        <p:blipFill>
          <a:blip r:embed="rId6"/>
          <a:stretch>
            <a:fillRect/>
          </a:stretch>
        </p:blipFill>
        <p:spPr>
          <a:xfrm>
            <a:off x="6553200" y="1295400"/>
            <a:ext cx="2590800" cy="2209051"/>
          </a:xfrm>
          <a:prstGeom prst="rect">
            <a:avLst/>
          </a:prstGeom>
        </p:spPr>
      </p:pic>
    </p:spTree>
    <p:custDataLst>
      <p:tags r:id="rId1"/>
    </p:custDataLst>
    <p:extLst>
      <p:ext uri="{BB962C8B-B14F-4D97-AF65-F5344CB8AC3E}">
        <p14:creationId xmlns:p14="http://schemas.microsoft.com/office/powerpoint/2010/main" val="2727460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BF22B-2A9C-4561-8985-14C23ED625CB}"/>
              </a:ext>
            </a:extLst>
          </p:cNvPr>
          <p:cNvSpPr>
            <a:spLocks noGrp="1"/>
          </p:cNvSpPr>
          <p:nvPr>
            <p:ph type="title"/>
          </p:nvPr>
        </p:nvSpPr>
        <p:spPr>
          <a:xfrm>
            <a:off x="457200" y="228600"/>
            <a:ext cx="8229600" cy="914400"/>
          </a:xfrm>
        </p:spPr>
        <p:txBody>
          <a:bodyPr anchor="b">
            <a:normAutofit/>
          </a:bodyPr>
          <a:lstStyle/>
          <a:p>
            <a:r>
              <a:rPr lang="en-US" dirty="0"/>
              <a:t>Type 1 Nutrition Goals</a:t>
            </a:r>
          </a:p>
        </p:txBody>
      </p:sp>
      <p:sp>
        <p:nvSpPr>
          <p:cNvPr id="3" name="Content Placeholder 2">
            <a:extLst>
              <a:ext uri="{FF2B5EF4-FFF2-40B4-BE49-F238E27FC236}">
                <a16:creationId xmlns:a16="http://schemas.microsoft.com/office/drawing/2014/main" id="{ED0416C7-EEF5-47E4-9216-341439BF44F5}"/>
              </a:ext>
            </a:extLst>
          </p:cNvPr>
          <p:cNvSpPr>
            <a:spLocks noGrp="1"/>
          </p:cNvSpPr>
          <p:nvPr>
            <p:ph sz="quarter" idx="1"/>
          </p:nvPr>
        </p:nvSpPr>
        <p:spPr>
          <a:xfrm>
            <a:off x="457200" y="1219200"/>
            <a:ext cx="5562600" cy="5791200"/>
          </a:xfrm>
        </p:spPr>
        <p:txBody>
          <a:bodyPr>
            <a:normAutofit/>
          </a:bodyPr>
          <a:lstStyle/>
          <a:p>
            <a:pPr fontAlgn="base">
              <a:lnSpc>
                <a:spcPct val="90000"/>
              </a:lnSpc>
              <a:buFont typeface="Arial" panose="020B0604020202020204" pitchFamily="34" charset="0"/>
              <a:buChar char="•"/>
            </a:pPr>
            <a:r>
              <a:rPr lang="en-US" sz="2400" b="0" i="0" dirty="0">
                <a:effectLst/>
              </a:rPr>
              <a:t>Individualized medical nutrition therapy (MNT) </a:t>
            </a:r>
            <a:r>
              <a:rPr lang="en-US" sz="2400" b="0" i="0" strike="sngStrike" dirty="0">
                <a:effectLst/>
              </a:rPr>
              <a:t>as</a:t>
            </a:r>
            <a:r>
              <a:rPr lang="en-US" sz="2400" b="0" i="0" dirty="0">
                <a:effectLst/>
              </a:rPr>
              <a:t> is an essential component of treatment plan. </a:t>
            </a:r>
            <a:r>
              <a:rPr lang="en-US" sz="2400" b="1" i="0" dirty="0">
                <a:effectLst/>
              </a:rPr>
              <a:t> </a:t>
            </a:r>
            <a:endParaRPr lang="en-US" sz="2400" b="0" i="0" dirty="0">
              <a:effectLst/>
            </a:endParaRPr>
          </a:p>
          <a:p>
            <a:pPr fontAlgn="base">
              <a:lnSpc>
                <a:spcPct val="90000"/>
              </a:lnSpc>
              <a:buFont typeface="Arial" panose="020B0604020202020204" pitchFamily="34" charset="0"/>
              <a:buChar char="•"/>
            </a:pPr>
            <a:r>
              <a:rPr lang="en-US" sz="2400" b="0" i="0" dirty="0">
                <a:effectLst/>
              </a:rPr>
              <a:t>Monitor carbohydrate intake</a:t>
            </a:r>
            <a:endParaRPr lang="en-US" sz="2400" dirty="0"/>
          </a:p>
          <a:p>
            <a:pPr lvl="1" fontAlgn="base">
              <a:lnSpc>
                <a:spcPct val="90000"/>
              </a:lnSpc>
              <a:buFont typeface="Arial" panose="020B0604020202020204" pitchFamily="34" charset="0"/>
              <a:buChar char="•"/>
            </a:pPr>
            <a:r>
              <a:rPr lang="en-US" sz="2400" b="0" i="0" dirty="0">
                <a:effectLst/>
              </a:rPr>
              <a:t>by carbohydrate counting or experience-based estimation.</a:t>
            </a:r>
          </a:p>
          <a:p>
            <a:pPr lvl="1" fontAlgn="base">
              <a:lnSpc>
                <a:spcPct val="90000"/>
              </a:lnSpc>
              <a:buFont typeface="Arial" panose="020B0604020202020204" pitchFamily="34" charset="0"/>
              <a:buChar char="•"/>
            </a:pPr>
            <a:r>
              <a:rPr lang="en-US" sz="2400" dirty="0"/>
              <a:t>Apps can be helpful</a:t>
            </a:r>
            <a:endParaRPr lang="en-US" sz="2400" b="0" i="0" dirty="0">
              <a:effectLst/>
            </a:endParaRPr>
          </a:p>
          <a:p>
            <a:pPr fontAlgn="base">
              <a:lnSpc>
                <a:spcPct val="90000"/>
              </a:lnSpc>
              <a:buFont typeface="Arial" panose="020B0604020202020204" pitchFamily="34" charset="0"/>
              <a:buChar char="•"/>
            </a:pPr>
            <a:r>
              <a:rPr lang="en-US" sz="2400" b="0" i="0" dirty="0">
                <a:effectLst/>
              </a:rPr>
              <a:t>Comprehensive MNT  </a:t>
            </a:r>
            <a:endParaRPr lang="en-US" sz="2400" dirty="0"/>
          </a:p>
          <a:p>
            <a:pPr lvl="1" fontAlgn="base">
              <a:lnSpc>
                <a:spcPct val="90000"/>
              </a:lnSpc>
              <a:buFont typeface="Arial" panose="020B0604020202020204" pitchFamily="34" charset="0"/>
              <a:buChar char="•"/>
            </a:pPr>
            <a:r>
              <a:rPr lang="en-US" sz="2400" dirty="0"/>
              <a:t>At diagnosis, with </a:t>
            </a:r>
            <a:r>
              <a:rPr lang="en-US" sz="2400" b="0" i="0" dirty="0">
                <a:effectLst/>
              </a:rPr>
              <a:t>annual updates</a:t>
            </a:r>
          </a:p>
          <a:p>
            <a:pPr lvl="1" fontAlgn="base">
              <a:lnSpc>
                <a:spcPct val="90000"/>
              </a:lnSpc>
              <a:buFont typeface="Arial" panose="020B0604020202020204" pitchFamily="34" charset="0"/>
              <a:buChar char="•"/>
            </a:pPr>
            <a:r>
              <a:rPr lang="en-US" sz="2400" dirty="0"/>
              <a:t>by </a:t>
            </a:r>
            <a:r>
              <a:rPr lang="en-US" sz="2400" b="0" i="0" dirty="0">
                <a:effectLst/>
              </a:rPr>
              <a:t>experienced registered dietitian nutritionist</a:t>
            </a:r>
          </a:p>
          <a:p>
            <a:pPr lvl="1" fontAlgn="base">
              <a:lnSpc>
                <a:spcPct val="90000"/>
              </a:lnSpc>
              <a:buFont typeface="Arial" panose="020B0604020202020204" pitchFamily="34" charset="0"/>
              <a:buChar char="•"/>
            </a:pPr>
            <a:r>
              <a:rPr lang="en-US" sz="2400" dirty="0"/>
              <a:t>A</a:t>
            </a:r>
            <a:r>
              <a:rPr lang="en-US" sz="2400" b="0" i="0" dirty="0">
                <a:effectLst/>
              </a:rPr>
              <a:t>ssess caloric and nutrition intake in relation to age and weight status</a:t>
            </a:r>
          </a:p>
          <a:p>
            <a:pPr lvl="1" fontAlgn="base">
              <a:lnSpc>
                <a:spcPct val="90000"/>
              </a:lnSpc>
              <a:buFont typeface="Arial" panose="020B0604020202020204" pitchFamily="34" charset="0"/>
              <a:buChar char="•"/>
            </a:pPr>
            <a:r>
              <a:rPr lang="en-US" sz="2400" dirty="0"/>
              <a:t>Eval </a:t>
            </a:r>
            <a:r>
              <a:rPr lang="en-US" sz="2400" b="0" i="0" dirty="0">
                <a:effectLst/>
              </a:rPr>
              <a:t>cardiovascular disease risk factors to inform macronutrient choices.</a:t>
            </a:r>
          </a:p>
        </p:txBody>
      </p:sp>
      <p:pic>
        <p:nvPicPr>
          <p:cNvPr id="5" name="Picture 4" descr="Child handing an apple">
            <a:extLst>
              <a:ext uri="{FF2B5EF4-FFF2-40B4-BE49-F238E27FC236}">
                <a16:creationId xmlns:a16="http://schemas.microsoft.com/office/drawing/2014/main" id="{2285ABEA-6802-7EE3-BDEE-BDA97160C1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819" r="9567" b="-2"/>
          <a:stretch/>
        </p:blipFill>
        <p:spPr>
          <a:xfrm>
            <a:off x="6189461" y="1447800"/>
            <a:ext cx="2497339" cy="3051048"/>
          </a:xfrm>
          <a:prstGeom prst="rect">
            <a:avLst/>
          </a:prstGeom>
          <a:noFill/>
        </p:spPr>
      </p:pic>
      <p:sp>
        <p:nvSpPr>
          <p:cNvPr id="4" name="TextBox 3">
            <a:extLst>
              <a:ext uri="{FF2B5EF4-FFF2-40B4-BE49-F238E27FC236}">
                <a16:creationId xmlns:a16="http://schemas.microsoft.com/office/drawing/2014/main" id="{A4EACE34-0AC9-A1A9-FA44-0451DEB5E190}"/>
              </a:ext>
            </a:extLst>
          </p:cNvPr>
          <p:cNvSpPr txBox="1"/>
          <p:nvPr/>
        </p:nvSpPr>
        <p:spPr>
          <a:xfrm>
            <a:off x="6172200" y="4648200"/>
            <a:ext cx="2590800" cy="1200329"/>
          </a:xfrm>
          <a:prstGeom prst="rect">
            <a:avLst/>
          </a:prstGeom>
          <a:noFill/>
        </p:spPr>
        <p:txBody>
          <a:bodyPr wrap="square" rtlCol="0">
            <a:spAutoFit/>
          </a:bodyPr>
          <a:lstStyle/>
          <a:p>
            <a:pPr algn="ctr"/>
            <a:r>
              <a:rPr lang="en-US" sz="2400" dirty="0">
                <a:solidFill>
                  <a:srgbClr val="0070C0"/>
                </a:solidFill>
              </a:rPr>
              <a:t>Foster a positive relationship with food</a:t>
            </a:r>
          </a:p>
        </p:txBody>
      </p:sp>
      <p:pic>
        <p:nvPicPr>
          <p:cNvPr id="6" name="Picture 5">
            <a:extLst>
              <a:ext uri="{FF2B5EF4-FFF2-40B4-BE49-F238E27FC236}">
                <a16:creationId xmlns:a16="http://schemas.microsoft.com/office/drawing/2014/main" id="{4EE992F4-01AD-ACBA-2220-94255604C731}"/>
              </a:ext>
            </a:extLst>
          </p:cNvPr>
          <p:cNvPicPr>
            <a:picLocks noChangeAspect="1"/>
          </p:cNvPicPr>
          <p:nvPr/>
        </p:nvPicPr>
        <p:blipFill>
          <a:blip r:embed="rId5"/>
          <a:stretch>
            <a:fillRect/>
          </a:stretch>
        </p:blipFill>
        <p:spPr>
          <a:xfrm>
            <a:off x="6189461" y="6334897"/>
            <a:ext cx="2774263" cy="304800"/>
          </a:xfrm>
          <a:prstGeom prst="rect">
            <a:avLst/>
          </a:prstGeom>
        </p:spPr>
      </p:pic>
      <p:pic>
        <p:nvPicPr>
          <p:cNvPr id="7" name="Picture 6">
            <a:extLst>
              <a:ext uri="{FF2B5EF4-FFF2-40B4-BE49-F238E27FC236}">
                <a16:creationId xmlns:a16="http://schemas.microsoft.com/office/drawing/2014/main" id="{8E0E42E2-C63D-ACEF-8E4A-A70F77E68EDB}"/>
              </a:ext>
            </a:extLst>
          </p:cNvPr>
          <p:cNvPicPr>
            <a:picLocks noChangeAspect="1"/>
          </p:cNvPicPr>
          <p:nvPr/>
        </p:nvPicPr>
        <p:blipFill>
          <a:blip r:embed="rId6"/>
          <a:stretch>
            <a:fillRect/>
          </a:stretch>
        </p:blipFill>
        <p:spPr>
          <a:xfrm>
            <a:off x="6075058" y="6363914"/>
            <a:ext cx="2774263" cy="379188"/>
          </a:xfrm>
          <a:prstGeom prst="rect">
            <a:avLst/>
          </a:prstGeom>
        </p:spPr>
      </p:pic>
    </p:spTree>
    <p:extLst>
      <p:ext uri="{BB962C8B-B14F-4D97-AF65-F5344CB8AC3E}">
        <p14:creationId xmlns:p14="http://schemas.microsoft.com/office/powerpoint/2010/main" val="2632411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5F980-0B4A-4105-AD02-E2A48E8C2FE2}"/>
              </a:ext>
            </a:extLst>
          </p:cNvPr>
          <p:cNvSpPr>
            <a:spLocks noGrp="1"/>
          </p:cNvSpPr>
          <p:nvPr>
            <p:ph type="title"/>
          </p:nvPr>
        </p:nvSpPr>
        <p:spPr/>
        <p:txBody>
          <a:bodyPr/>
          <a:lstStyle/>
          <a:p>
            <a:r>
              <a:rPr lang="en-US" dirty="0"/>
              <a:t>Special Issues for Type 1</a:t>
            </a:r>
          </a:p>
        </p:txBody>
      </p:sp>
      <p:pic>
        <p:nvPicPr>
          <p:cNvPr id="4" name="Content Placeholder 3">
            <a:extLst>
              <a:ext uri="{FF2B5EF4-FFF2-40B4-BE49-F238E27FC236}">
                <a16:creationId xmlns:a16="http://schemas.microsoft.com/office/drawing/2014/main" id="{450F469D-ED1C-49DF-933D-AE81AD37D93A}"/>
              </a:ext>
            </a:extLst>
          </p:cNvPr>
          <p:cNvPicPr>
            <a:picLocks noGrp="1" noChangeAspect="1"/>
          </p:cNvPicPr>
          <p:nvPr>
            <p:ph sz="quarter" idx="1"/>
          </p:nvPr>
        </p:nvPicPr>
        <p:blipFill>
          <a:blip r:embed="rId2"/>
          <a:stretch>
            <a:fillRect/>
          </a:stretch>
        </p:blipFill>
        <p:spPr>
          <a:xfrm>
            <a:off x="1308995" y="1159476"/>
            <a:ext cx="6526010" cy="4552534"/>
          </a:xfrm>
          <a:prstGeom prst="rect">
            <a:avLst/>
          </a:prstGeom>
        </p:spPr>
      </p:pic>
    </p:spTree>
    <p:extLst>
      <p:ext uri="{BB962C8B-B14F-4D97-AF65-F5344CB8AC3E}">
        <p14:creationId xmlns:p14="http://schemas.microsoft.com/office/powerpoint/2010/main" val="873349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rrowheads="1"/>
          </p:cNvSpPr>
          <p:nvPr>
            <p:ph type="title"/>
          </p:nvPr>
        </p:nvSpPr>
        <p:spPr>
          <a:xfrm>
            <a:off x="457200" y="152400"/>
            <a:ext cx="8229600" cy="1219200"/>
          </a:xfrm>
        </p:spPr>
        <p:txBody>
          <a:bodyPr>
            <a:normAutofit fontScale="90000"/>
          </a:bodyPr>
          <a:lstStyle/>
          <a:p>
            <a:pPr eaLnBrk="1" hangingPunct="1"/>
            <a:r>
              <a:rPr lang="en-US" altLang="en-US" dirty="0"/>
              <a:t>Infant and Toddler </a:t>
            </a:r>
            <a:br>
              <a:rPr lang="en-US" altLang="en-US" dirty="0">
                <a:solidFill>
                  <a:srgbClr val="FF00FF"/>
                </a:solidFill>
              </a:rPr>
            </a:br>
            <a:r>
              <a:rPr lang="en-US" altLang="en-US" dirty="0"/>
              <a:t>(Birth to 2 years)</a:t>
            </a:r>
          </a:p>
        </p:txBody>
      </p:sp>
      <p:sp>
        <p:nvSpPr>
          <p:cNvPr id="347139" name="Rectangle 3"/>
          <p:cNvSpPr>
            <a:spLocks noGrp="1" noRot="1" noChangeArrowheads="1"/>
          </p:cNvSpPr>
          <p:nvPr>
            <p:ph sz="quarter" idx="1"/>
          </p:nvPr>
        </p:nvSpPr>
        <p:spPr>
          <a:xfrm>
            <a:off x="457200" y="1666461"/>
            <a:ext cx="6550572" cy="5029200"/>
          </a:xfrm>
        </p:spPr>
        <p:txBody>
          <a:bodyPr>
            <a:normAutofit fontScale="92500" lnSpcReduction="10000"/>
          </a:bodyPr>
          <a:lstStyle/>
          <a:p>
            <a:pPr>
              <a:defRPr/>
            </a:pPr>
            <a:r>
              <a:rPr lang="en-US" dirty="0"/>
              <a:t>3-4 hour feeding schedule - regular nighttime feedings very important</a:t>
            </a:r>
          </a:p>
          <a:p>
            <a:pPr>
              <a:defRPr/>
            </a:pPr>
            <a:r>
              <a:rPr lang="en-US" dirty="0"/>
              <a:t>Require lots of sleep and naps</a:t>
            </a:r>
          </a:p>
          <a:p>
            <a:pPr eaLnBrk="1" hangingPunct="1">
              <a:defRPr/>
            </a:pPr>
            <a:r>
              <a:rPr lang="en-US" dirty="0"/>
              <a:t>Toddlers begin to separate, individuate</a:t>
            </a:r>
            <a:r>
              <a:rPr lang="en-US" b="1" i="1" dirty="0"/>
              <a:t>  </a:t>
            </a:r>
            <a:endParaRPr lang="en-US" dirty="0"/>
          </a:p>
          <a:p>
            <a:pPr eaLnBrk="1" hangingPunct="1">
              <a:defRPr/>
            </a:pPr>
            <a:r>
              <a:rPr lang="en-US" dirty="0"/>
              <a:t>Lispro/aspart or used after meals</a:t>
            </a:r>
          </a:p>
          <a:p>
            <a:pPr eaLnBrk="1" hangingPunct="1">
              <a:defRPr/>
            </a:pPr>
            <a:r>
              <a:rPr lang="en-US" dirty="0"/>
              <a:t>Aspart (</a:t>
            </a:r>
            <a:r>
              <a:rPr lang="en-US" dirty="0" err="1"/>
              <a:t>Fiasp</a:t>
            </a:r>
            <a:r>
              <a:rPr lang="en-US" dirty="0"/>
              <a:t>) &amp; lispro-</a:t>
            </a:r>
            <a:r>
              <a:rPr lang="en-US" dirty="0" err="1"/>
              <a:t>aabc</a:t>
            </a:r>
            <a:r>
              <a:rPr lang="en-US" dirty="0"/>
              <a:t> (</a:t>
            </a:r>
            <a:r>
              <a:rPr lang="en-US" dirty="0" err="1"/>
              <a:t>Lyumjev</a:t>
            </a:r>
            <a:r>
              <a:rPr lang="en-US" dirty="0"/>
              <a:t>) insulin also approved after 2 years of age</a:t>
            </a:r>
          </a:p>
          <a:p>
            <a:pPr eaLnBrk="1" hangingPunct="1">
              <a:defRPr/>
            </a:pPr>
            <a:r>
              <a:rPr lang="en-US" dirty="0"/>
              <a:t>At risk for dehydration during illness, notify MD</a:t>
            </a:r>
          </a:p>
        </p:txBody>
      </p:sp>
      <p:graphicFrame>
        <p:nvGraphicFramePr>
          <p:cNvPr id="45060" name="Object 4"/>
          <p:cNvGraphicFramePr>
            <a:graphicFrameLocks noChangeAspect="1"/>
          </p:cNvGraphicFramePr>
          <p:nvPr>
            <p:extLst>
              <p:ext uri="{D42A27DB-BD31-4B8C-83A1-F6EECF244321}">
                <p14:modId xmlns:p14="http://schemas.microsoft.com/office/powerpoint/2010/main" val="692897315"/>
              </p:ext>
            </p:extLst>
          </p:nvPr>
        </p:nvGraphicFramePr>
        <p:xfrm>
          <a:off x="6858000" y="2514600"/>
          <a:ext cx="2133600" cy="2286000"/>
        </p:xfrm>
        <a:graphic>
          <a:graphicData uri="http://schemas.openxmlformats.org/presentationml/2006/ole">
            <mc:AlternateContent xmlns:mc="http://schemas.openxmlformats.org/markup-compatibility/2006">
              <mc:Choice xmlns:v="urn:schemas-microsoft-com:vml" Requires="v">
                <p:oleObj name="Clip" r:id="rId5" imgW="3429297" imgH="2286198" progId="MS_ClipArt_Gallery.2">
                  <p:embed/>
                </p:oleObj>
              </mc:Choice>
              <mc:Fallback>
                <p:oleObj name="Clip" r:id="rId5" imgW="3429297" imgH="2286198" progId="MS_ClipArt_Gallery.2">
                  <p:embed/>
                  <p:pic>
                    <p:nvPicPr>
                      <p:cNvPr id="4506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2514600"/>
                        <a:ext cx="2133600" cy="2286000"/>
                      </a:xfrm>
                      <a:prstGeom prst="rect">
                        <a:avLst/>
                      </a:prstGeom>
                      <a:noFill/>
                      <a:ln>
                        <a:noFill/>
                      </a:ln>
                    </p:spPr>
                  </p:pic>
                </p:oleObj>
              </mc:Fallback>
            </mc:AlternateContent>
          </a:graphicData>
        </a:graphic>
      </p:graphicFrame>
    </p:spTree>
    <p:custDataLst>
      <p:tags r:id="rId1"/>
    </p:custDataLst>
    <p:extLst>
      <p:ext uri="{BB962C8B-B14F-4D97-AF65-F5344CB8AC3E}">
        <p14:creationId xmlns:p14="http://schemas.microsoft.com/office/powerpoint/2010/main" val="130266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rrowheads="1"/>
          </p:cNvSpPr>
          <p:nvPr>
            <p:ph type="title"/>
          </p:nvPr>
        </p:nvSpPr>
        <p:spPr>
          <a:xfrm>
            <a:off x="457200" y="152400"/>
            <a:ext cx="8229600" cy="1219200"/>
          </a:xfrm>
        </p:spPr>
        <p:txBody>
          <a:bodyPr>
            <a:normAutofit fontScale="90000"/>
          </a:bodyPr>
          <a:lstStyle/>
          <a:p>
            <a:pPr eaLnBrk="1" hangingPunct="1"/>
            <a:r>
              <a:rPr lang="en-US" altLang="en-US" dirty="0"/>
              <a:t>Infant and Toddler Educational Approaches</a:t>
            </a:r>
          </a:p>
        </p:txBody>
      </p:sp>
      <p:sp>
        <p:nvSpPr>
          <p:cNvPr id="348163" name="Rectangle 3"/>
          <p:cNvSpPr>
            <a:spLocks noGrp="1" noRot="1" noChangeArrowheads="1"/>
          </p:cNvSpPr>
          <p:nvPr>
            <p:ph sz="quarter" idx="1"/>
          </p:nvPr>
        </p:nvSpPr>
        <p:spPr>
          <a:xfrm>
            <a:off x="297103" y="1485900"/>
            <a:ext cx="5562600" cy="4495800"/>
          </a:xfrm>
        </p:spPr>
        <p:txBody>
          <a:bodyPr>
            <a:normAutofit/>
          </a:bodyPr>
          <a:lstStyle/>
          <a:p>
            <a:pPr eaLnBrk="1" hangingPunct="1">
              <a:defRPr/>
            </a:pPr>
            <a:r>
              <a:rPr lang="en-US" sz="2800" dirty="0"/>
              <a:t>Education directed toward parents/primary caregivers</a:t>
            </a:r>
          </a:p>
          <a:p>
            <a:pPr eaLnBrk="1" hangingPunct="1">
              <a:defRPr/>
            </a:pPr>
            <a:r>
              <a:rPr lang="en-US" sz="2800" dirty="0"/>
              <a:t>Provide child with limited choices</a:t>
            </a:r>
          </a:p>
          <a:p>
            <a:pPr eaLnBrk="1" hangingPunct="1">
              <a:defRPr/>
            </a:pPr>
            <a:r>
              <a:rPr lang="en-US" sz="2800" dirty="0"/>
              <a:t>Teach parents signs of hypoglycemia:</a:t>
            </a:r>
          </a:p>
          <a:p>
            <a:pPr lvl="1" eaLnBrk="1" hangingPunct="1">
              <a:lnSpc>
                <a:spcPct val="120000"/>
              </a:lnSpc>
              <a:defRPr/>
            </a:pPr>
            <a:r>
              <a:rPr lang="en-US" sz="2800" dirty="0"/>
              <a:t>pallor, listlessness, crying, clammy skin, sleepy, hunger, restless, shakiness</a:t>
            </a:r>
          </a:p>
        </p:txBody>
      </p:sp>
      <p:pic>
        <p:nvPicPr>
          <p:cNvPr id="47108" name="Picture 4" descr="C:\Users\Beverly\AppData\Local\Microsoft\Windows\Temporary Internet Files\Content.IE5\6TT3OWG7\MPj0438847000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5846763" y="1600200"/>
            <a:ext cx="284003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5199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5" descr="C:\Documents and Settings\Owner\Local Settings\Temporary Internet Files\Content.IE5\XWRXP6KZ\MP900448643[1].jpg"/>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5976938" y="1569720"/>
            <a:ext cx="270986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2"/>
          <p:cNvSpPr>
            <a:spLocks noGrp="1" noRot="1" noChangeArrowheads="1"/>
          </p:cNvSpPr>
          <p:nvPr>
            <p:ph type="title"/>
          </p:nvPr>
        </p:nvSpPr>
        <p:spPr>
          <a:xfrm>
            <a:off x="457200" y="152400"/>
            <a:ext cx="8229600" cy="1219200"/>
          </a:xfrm>
        </p:spPr>
        <p:txBody>
          <a:bodyPr>
            <a:normAutofit fontScale="90000"/>
          </a:bodyPr>
          <a:lstStyle/>
          <a:p>
            <a:pPr eaLnBrk="1" hangingPunct="1"/>
            <a:r>
              <a:rPr lang="en-US" altLang="en-US" dirty="0"/>
              <a:t>Preschool children (3 - 5)</a:t>
            </a:r>
            <a:br>
              <a:rPr lang="en-US" altLang="en-US" dirty="0">
                <a:solidFill>
                  <a:srgbClr val="FF00FF"/>
                </a:solidFill>
              </a:rPr>
            </a:br>
            <a:r>
              <a:rPr lang="en-US" altLang="en-US" dirty="0"/>
              <a:t>Educational Approaches</a:t>
            </a:r>
          </a:p>
        </p:txBody>
      </p:sp>
      <p:sp>
        <p:nvSpPr>
          <p:cNvPr id="365571" name="Rectangle 3"/>
          <p:cNvSpPr>
            <a:spLocks noGrp="1" noRot="1" noChangeArrowheads="1"/>
          </p:cNvSpPr>
          <p:nvPr>
            <p:ph sz="quarter" idx="1"/>
          </p:nvPr>
        </p:nvSpPr>
        <p:spPr>
          <a:xfrm>
            <a:off x="457200" y="1386840"/>
            <a:ext cx="7391400" cy="5090160"/>
          </a:xfrm>
        </p:spPr>
        <p:txBody>
          <a:bodyPr>
            <a:normAutofit lnSpcReduction="10000"/>
          </a:bodyPr>
          <a:lstStyle/>
          <a:p>
            <a:pPr eaLnBrk="1" hangingPunct="1">
              <a:defRPr/>
            </a:pPr>
            <a:r>
              <a:rPr lang="en-US" sz="2800" dirty="0"/>
              <a:t>Engage in magical thinking</a:t>
            </a:r>
          </a:p>
          <a:p>
            <a:pPr lvl="1" eaLnBrk="1" hangingPunct="1">
              <a:defRPr/>
            </a:pPr>
            <a:r>
              <a:rPr lang="en-US" sz="2400" dirty="0"/>
              <a:t>play therapy helpful to express </a:t>
            </a:r>
            <a:br>
              <a:rPr lang="en-US" sz="2400" dirty="0"/>
            </a:br>
            <a:r>
              <a:rPr lang="en-US" sz="2400" dirty="0"/>
              <a:t>concerns </a:t>
            </a:r>
          </a:p>
          <a:p>
            <a:pPr eaLnBrk="1" hangingPunct="1">
              <a:defRPr/>
            </a:pPr>
            <a:r>
              <a:rPr lang="en-US" sz="2800" dirty="0"/>
              <a:t>Concerned about intactness of </a:t>
            </a:r>
            <a:br>
              <a:rPr lang="en-US" sz="2800" dirty="0"/>
            </a:br>
            <a:r>
              <a:rPr lang="en-US" sz="2800" dirty="0"/>
              <a:t>body</a:t>
            </a:r>
          </a:p>
          <a:p>
            <a:pPr lvl="1" eaLnBrk="1" hangingPunct="1">
              <a:defRPr/>
            </a:pPr>
            <a:r>
              <a:rPr lang="en-US" sz="2400" dirty="0"/>
              <a:t>Reassure them that body will remain </a:t>
            </a:r>
            <a:br>
              <a:rPr lang="en-US" sz="2400" dirty="0"/>
            </a:br>
            <a:r>
              <a:rPr lang="en-US" sz="2400" dirty="0"/>
              <a:t>intact, use Band-Aids after injection</a:t>
            </a:r>
          </a:p>
          <a:p>
            <a:pPr eaLnBrk="1" hangingPunct="1">
              <a:defRPr/>
            </a:pPr>
            <a:r>
              <a:rPr lang="en-US" sz="2800" dirty="0"/>
              <a:t>Give limited choices</a:t>
            </a:r>
          </a:p>
          <a:p>
            <a:pPr lvl="1" eaLnBrk="1" hangingPunct="1">
              <a:defRPr/>
            </a:pPr>
            <a:r>
              <a:rPr lang="en-US" sz="2400" dirty="0"/>
              <a:t>Would you like your injection on your right side or left side?</a:t>
            </a:r>
          </a:p>
          <a:p>
            <a:pPr eaLnBrk="1" hangingPunct="1">
              <a:defRPr/>
            </a:pPr>
            <a:r>
              <a:rPr lang="en-US" sz="2800" dirty="0"/>
              <a:t>Can identify s/s hypo and alert adults</a:t>
            </a:r>
          </a:p>
          <a:p>
            <a:pPr eaLnBrk="1" hangingPunct="1">
              <a:defRPr/>
            </a:pPr>
            <a:r>
              <a:rPr lang="en-US" sz="2800" dirty="0"/>
              <a:t>Provide education to staff in preschool/daycare</a:t>
            </a:r>
          </a:p>
          <a:p>
            <a:pPr eaLnBrk="1" hangingPunct="1">
              <a:defRPr/>
            </a:pPr>
            <a:endParaRPr lang="en-US" sz="2800" dirty="0"/>
          </a:p>
        </p:txBody>
      </p:sp>
    </p:spTree>
    <p:custDataLst>
      <p:tags r:id="rId1"/>
    </p:custDataLst>
    <p:extLst>
      <p:ext uri="{BB962C8B-B14F-4D97-AF65-F5344CB8AC3E}">
        <p14:creationId xmlns:p14="http://schemas.microsoft.com/office/powerpoint/2010/main" val="215087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5"/>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rrowheads="1"/>
          </p:cNvSpPr>
          <p:nvPr>
            <p:ph type="title"/>
          </p:nvPr>
        </p:nvSpPr>
        <p:spPr/>
        <p:txBody>
          <a:bodyPr/>
          <a:lstStyle/>
          <a:p>
            <a:pPr eaLnBrk="1" hangingPunct="1"/>
            <a:r>
              <a:rPr lang="en-US" altLang="en-US" dirty="0"/>
              <a:t>Diabetes and Rights</a:t>
            </a:r>
          </a:p>
        </p:txBody>
      </p:sp>
      <p:sp>
        <p:nvSpPr>
          <p:cNvPr id="338947" name="Rectangle 3"/>
          <p:cNvSpPr>
            <a:spLocks noGrp="1" noRot="1" noChangeArrowheads="1"/>
          </p:cNvSpPr>
          <p:nvPr>
            <p:ph sz="quarter" idx="1"/>
          </p:nvPr>
        </p:nvSpPr>
        <p:spPr>
          <a:xfrm>
            <a:off x="457200" y="1600200"/>
            <a:ext cx="7315200" cy="5024452"/>
          </a:xfrm>
        </p:spPr>
        <p:txBody>
          <a:bodyPr wrap="square">
            <a:spAutoFit/>
          </a:bodyPr>
          <a:lstStyle/>
          <a:p>
            <a:pPr eaLnBrk="1" hangingPunct="1">
              <a:defRPr/>
            </a:pPr>
            <a:r>
              <a:rPr lang="en-US" sz="2400" dirty="0"/>
              <a:t>The Individuals with Disabilities </a:t>
            </a:r>
            <a:br>
              <a:rPr lang="en-US" sz="2400" dirty="0"/>
            </a:br>
            <a:r>
              <a:rPr lang="en-US" sz="2400" dirty="0"/>
              <a:t>Education Act (IDEA) of 1991 and American Disabilities Act protect children and adults with diabetes against discrimination.</a:t>
            </a:r>
          </a:p>
          <a:p>
            <a:pPr eaLnBrk="1" hangingPunct="1">
              <a:defRPr/>
            </a:pPr>
            <a:endParaRPr lang="en-US" sz="2400" dirty="0"/>
          </a:p>
          <a:p>
            <a:pPr eaLnBrk="1" hangingPunct="1">
              <a:defRPr/>
            </a:pPr>
            <a:r>
              <a:rPr lang="en-US" sz="2400" dirty="0"/>
              <a:t>Federal law requires an assessment of the child and accommodations in the school setting.</a:t>
            </a:r>
          </a:p>
          <a:p>
            <a:pPr eaLnBrk="1" hangingPunct="1">
              <a:defRPr/>
            </a:pPr>
            <a:endParaRPr lang="en-US" sz="2400" dirty="0"/>
          </a:p>
          <a:p>
            <a:pPr eaLnBrk="1" hangingPunct="1">
              <a:defRPr/>
            </a:pPr>
            <a:r>
              <a:rPr lang="en-US" sz="2400" dirty="0"/>
              <a:t>For more information and care plans visit:</a:t>
            </a:r>
          </a:p>
          <a:p>
            <a:pPr lvl="1" eaLnBrk="1" hangingPunct="1">
              <a:defRPr/>
            </a:pPr>
            <a:r>
              <a:rPr lang="en-US" sz="2400" dirty="0"/>
              <a:t>American Diabetes Association </a:t>
            </a:r>
            <a:r>
              <a:rPr lang="en-US" sz="2400" b="1" dirty="0">
                <a:solidFill>
                  <a:schemeClr val="tx2"/>
                </a:solidFill>
              </a:rPr>
              <a:t>www.diabetes.org </a:t>
            </a:r>
          </a:p>
          <a:p>
            <a:pPr lvl="1" eaLnBrk="1" hangingPunct="1">
              <a:defRPr/>
            </a:pPr>
            <a:r>
              <a:rPr lang="en-US" sz="2400" dirty="0"/>
              <a:t>Juvenile Diabetes Foundation </a:t>
            </a:r>
            <a:r>
              <a:rPr lang="en-US" sz="2400" b="1" dirty="0">
                <a:solidFill>
                  <a:schemeClr val="tx2"/>
                </a:solidFill>
              </a:rPr>
              <a:t>www.jdfcure.org </a:t>
            </a:r>
          </a:p>
          <a:p>
            <a:pPr lvl="1" eaLnBrk="1" hangingPunct="1">
              <a:defRPr/>
            </a:pPr>
            <a:r>
              <a:rPr lang="en-US" sz="2400" b="1" u="sng" dirty="0">
                <a:solidFill>
                  <a:schemeClr val="tx2"/>
                </a:solidFill>
              </a:rPr>
              <a:t>Childrenwithdiabetes.org</a:t>
            </a:r>
          </a:p>
        </p:txBody>
      </p:sp>
      <p:pic>
        <p:nvPicPr>
          <p:cNvPr id="63492" name="Picture 4" descr="C:\Users\Beverly\AppData\Local\Microsoft\Windows\Temporary Internet Files\Content.IE5\6TT3OWG7\MPj04395200000[1].jpg"/>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5638800" y="152400"/>
            <a:ext cx="3200777" cy="182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6089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338947">
                                            <p:txEl>
                                              <p:pRg st="4" end="4"/>
                                            </p:txEl>
                                          </p:spTgt>
                                        </p:tgtEl>
                                        <p:attrNameLst>
                                          <p:attrName>style.visibility</p:attrName>
                                        </p:attrNameLst>
                                      </p:cBhvr>
                                      <p:to>
                                        <p:strVal val="visible"/>
                                      </p:to>
                                    </p:set>
                                    <p:anim calcmode="lin" valueType="num">
                                      <p:cBhvr additive="base">
                                        <p:cTn id="7" dur="2000" fill="hold"/>
                                        <p:tgtEl>
                                          <p:spTgt spid="338947">
                                            <p:txEl>
                                              <p:pRg st="4" end="4"/>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338947">
                                            <p:txEl>
                                              <p:pRg st="4" end="4"/>
                                            </p:txEl>
                                          </p:spTgt>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338947">
                                            <p:txEl>
                                              <p:pRg st="5" end="5"/>
                                            </p:txEl>
                                          </p:spTgt>
                                        </p:tgtEl>
                                        <p:attrNameLst>
                                          <p:attrName>style.visibility</p:attrName>
                                        </p:attrNameLst>
                                      </p:cBhvr>
                                      <p:to>
                                        <p:strVal val="visible"/>
                                      </p:to>
                                    </p:set>
                                    <p:anim calcmode="lin" valueType="num">
                                      <p:cBhvr additive="base">
                                        <p:cTn id="11" dur="2000" fill="hold"/>
                                        <p:tgtEl>
                                          <p:spTgt spid="338947">
                                            <p:txEl>
                                              <p:pRg st="5" end="5"/>
                                            </p:txEl>
                                          </p:spTgt>
                                        </p:tgtEl>
                                        <p:attrNameLst>
                                          <p:attrName>ppt_x</p:attrName>
                                        </p:attrNameLst>
                                      </p:cBhvr>
                                      <p:tavLst>
                                        <p:tav tm="0">
                                          <p:val>
                                            <p:strVal val="0-#ppt_w/2"/>
                                          </p:val>
                                        </p:tav>
                                        <p:tav tm="100000">
                                          <p:val>
                                            <p:strVal val="#ppt_x"/>
                                          </p:val>
                                        </p:tav>
                                      </p:tavLst>
                                    </p:anim>
                                    <p:anim calcmode="lin" valueType="num">
                                      <p:cBhvr additive="base">
                                        <p:cTn id="12" dur="2000" fill="hold"/>
                                        <p:tgtEl>
                                          <p:spTgt spid="338947">
                                            <p:txEl>
                                              <p:pRg st="5" end="5"/>
                                            </p:txEl>
                                          </p:spTgt>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338947">
                                            <p:txEl>
                                              <p:pRg st="6" end="6"/>
                                            </p:txEl>
                                          </p:spTgt>
                                        </p:tgtEl>
                                        <p:attrNameLst>
                                          <p:attrName>style.visibility</p:attrName>
                                        </p:attrNameLst>
                                      </p:cBhvr>
                                      <p:to>
                                        <p:strVal val="visible"/>
                                      </p:to>
                                    </p:set>
                                    <p:anim calcmode="lin" valueType="num">
                                      <p:cBhvr additive="base">
                                        <p:cTn id="15" dur="2000" fill="hold"/>
                                        <p:tgtEl>
                                          <p:spTgt spid="338947">
                                            <p:txEl>
                                              <p:pRg st="6" end="6"/>
                                            </p:txEl>
                                          </p:spTgt>
                                        </p:tgtEl>
                                        <p:attrNameLst>
                                          <p:attrName>ppt_x</p:attrName>
                                        </p:attrNameLst>
                                      </p:cBhvr>
                                      <p:tavLst>
                                        <p:tav tm="0">
                                          <p:val>
                                            <p:strVal val="0-#ppt_w/2"/>
                                          </p:val>
                                        </p:tav>
                                        <p:tav tm="100000">
                                          <p:val>
                                            <p:strVal val="#ppt_x"/>
                                          </p:val>
                                        </p:tav>
                                      </p:tavLst>
                                    </p:anim>
                                    <p:anim calcmode="lin" valueType="num">
                                      <p:cBhvr additive="base">
                                        <p:cTn id="16" dur="2000" fill="hold"/>
                                        <p:tgtEl>
                                          <p:spTgt spid="338947">
                                            <p:txEl>
                                              <p:pRg st="6" end="6"/>
                                            </p:txEl>
                                          </p:spTgt>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338947">
                                            <p:txEl>
                                              <p:pRg st="7" end="7"/>
                                            </p:txEl>
                                          </p:spTgt>
                                        </p:tgtEl>
                                        <p:attrNameLst>
                                          <p:attrName>style.visibility</p:attrName>
                                        </p:attrNameLst>
                                      </p:cBhvr>
                                      <p:to>
                                        <p:strVal val="visible"/>
                                      </p:to>
                                    </p:set>
                                    <p:anim calcmode="lin" valueType="num">
                                      <p:cBhvr additive="base">
                                        <p:cTn id="19" dur="2000" fill="hold"/>
                                        <p:tgtEl>
                                          <p:spTgt spid="338947">
                                            <p:txEl>
                                              <p:pRg st="7" end="7"/>
                                            </p:txEl>
                                          </p:spTgt>
                                        </p:tgtEl>
                                        <p:attrNameLst>
                                          <p:attrName>ppt_x</p:attrName>
                                        </p:attrNameLst>
                                      </p:cBhvr>
                                      <p:tavLst>
                                        <p:tav tm="0">
                                          <p:val>
                                            <p:strVal val="0-#ppt_w/2"/>
                                          </p:val>
                                        </p:tav>
                                        <p:tav tm="100000">
                                          <p:val>
                                            <p:strVal val="#ppt_x"/>
                                          </p:val>
                                        </p:tav>
                                      </p:tavLst>
                                    </p:anim>
                                    <p:anim calcmode="lin" valueType="num">
                                      <p:cBhvr additive="base">
                                        <p:cTn id="20" dur="2000" fill="hold"/>
                                        <p:tgtEl>
                                          <p:spTgt spid="338947">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5"/>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2122F-7294-4034-BC66-6485FBEAF666}"/>
              </a:ext>
            </a:extLst>
          </p:cNvPr>
          <p:cNvSpPr>
            <a:spLocks noGrp="1"/>
          </p:cNvSpPr>
          <p:nvPr>
            <p:ph type="title"/>
          </p:nvPr>
        </p:nvSpPr>
        <p:spPr/>
        <p:txBody>
          <a:bodyPr/>
          <a:lstStyle/>
          <a:p>
            <a:r>
              <a:rPr lang="en-US" dirty="0"/>
              <a:t>Safe at School per the ADA</a:t>
            </a:r>
          </a:p>
        </p:txBody>
      </p:sp>
      <p:sp>
        <p:nvSpPr>
          <p:cNvPr id="3" name="Content Placeholder 2">
            <a:extLst>
              <a:ext uri="{FF2B5EF4-FFF2-40B4-BE49-F238E27FC236}">
                <a16:creationId xmlns:a16="http://schemas.microsoft.com/office/drawing/2014/main" id="{46C0F479-5586-4FD6-95DA-F997FD940373}"/>
              </a:ext>
            </a:extLst>
          </p:cNvPr>
          <p:cNvSpPr>
            <a:spLocks noGrp="1"/>
          </p:cNvSpPr>
          <p:nvPr>
            <p:ph sz="quarter" idx="1"/>
          </p:nvPr>
        </p:nvSpPr>
        <p:spPr/>
        <p:txBody>
          <a:bodyPr>
            <a:normAutofit fontScale="92500" lnSpcReduction="20000"/>
          </a:bodyPr>
          <a:lstStyle/>
          <a:p>
            <a:r>
              <a:rPr lang="en-US" dirty="0"/>
              <a:t>Schools need to provide trained staff to:</a:t>
            </a:r>
          </a:p>
          <a:p>
            <a:pPr lvl="1"/>
            <a:r>
              <a:rPr lang="en-US" dirty="0"/>
              <a:t>Monitor blood sugar levels, administer insulin and glucagon</a:t>
            </a:r>
          </a:p>
          <a:p>
            <a:pPr lvl="1"/>
            <a:r>
              <a:rPr lang="en-US" dirty="0"/>
              <a:t>Provide diabetes care during field trips, extracurricular events and all school-sponsored activities</a:t>
            </a:r>
          </a:p>
          <a:p>
            <a:pPr lvl="1"/>
            <a:r>
              <a:rPr lang="en-US" dirty="0"/>
              <a:t>Allow capable students to self-manage their diabetes anytime, anywhere</a:t>
            </a:r>
          </a:p>
          <a:p>
            <a:pPr lvl="1"/>
            <a:endParaRPr lang="en-US" dirty="0"/>
          </a:p>
          <a:p>
            <a:r>
              <a:rPr lang="en-US" dirty="0"/>
              <a:t>Schools should not:</a:t>
            </a:r>
          </a:p>
          <a:p>
            <a:pPr lvl="1"/>
            <a:r>
              <a:rPr lang="en-US" dirty="0"/>
              <a:t>Make family members go to school to care for a student’s diabetes</a:t>
            </a:r>
          </a:p>
          <a:p>
            <a:pPr lvl="1"/>
            <a:r>
              <a:rPr lang="en-US" dirty="0"/>
              <a:t>Transfer students to a different school to get needed diabetes care</a:t>
            </a:r>
          </a:p>
          <a:p>
            <a:pPr lvl="1"/>
            <a:r>
              <a:rPr lang="en-US" dirty="0"/>
              <a:t>Prevent students with diabetes from participating in field trips, sports and other school-sponsored activities</a:t>
            </a:r>
          </a:p>
          <a:p>
            <a:pPr lvl="1"/>
            <a:endParaRPr lang="en-US" dirty="0"/>
          </a:p>
        </p:txBody>
      </p:sp>
      <p:sp>
        <p:nvSpPr>
          <p:cNvPr id="4" name="Rectangle 3">
            <a:extLst>
              <a:ext uri="{FF2B5EF4-FFF2-40B4-BE49-F238E27FC236}">
                <a16:creationId xmlns:a16="http://schemas.microsoft.com/office/drawing/2014/main" id="{DBA9A497-9805-4D45-BEF2-B005EEC1DE8A}"/>
              </a:ext>
            </a:extLst>
          </p:cNvPr>
          <p:cNvSpPr/>
          <p:nvPr/>
        </p:nvSpPr>
        <p:spPr>
          <a:xfrm>
            <a:off x="609600" y="6233160"/>
            <a:ext cx="8229600" cy="369332"/>
          </a:xfrm>
          <a:prstGeom prst="rect">
            <a:avLst/>
          </a:prstGeom>
        </p:spPr>
        <p:txBody>
          <a:bodyPr wrap="square">
            <a:spAutoFit/>
          </a:bodyPr>
          <a:lstStyle/>
          <a:p>
            <a:r>
              <a:rPr lang="en-US" dirty="0"/>
              <a:t>https://www.diabetes.org/resources/know-your-rights/safe-at-school-state-laws</a:t>
            </a:r>
          </a:p>
        </p:txBody>
      </p:sp>
    </p:spTree>
    <p:extLst>
      <p:ext uri="{BB962C8B-B14F-4D97-AF65-F5344CB8AC3E}">
        <p14:creationId xmlns:p14="http://schemas.microsoft.com/office/powerpoint/2010/main" val="14054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A9201-18FB-BCCE-A759-E98E52B57578}"/>
              </a:ext>
            </a:extLst>
          </p:cNvPr>
          <p:cNvSpPr>
            <a:spLocks noGrp="1"/>
          </p:cNvSpPr>
          <p:nvPr>
            <p:ph type="title"/>
          </p:nvPr>
        </p:nvSpPr>
        <p:spPr>
          <a:xfrm>
            <a:off x="457200" y="228600"/>
            <a:ext cx="8229600" cy="1295400"/>
          </a:xfrm>
        </p:spPr>
        <p:txBody>
          <a:bodyPr>
            <a:normAutofit fontScale="90000"/>
          </a:bodyPr>
          <a:lstStyle/>
          <a:p>
            <a:r>
              <a:rPr lang="en-US" dirty="0"/>
              <a:t>Diabetes Education Services Inclusion Statement</a:t>
            </a:r>
          </a:p>
        </p:txBody>
      </p:sp>
      <p:sp>
        <p:nvSpPr>
          <p:cNvPr id="3" name="Content Placeholder 2">
            <a:extLst>
              <a:ext uri="{FF2B5EF4-FFF2-40B4-BE49-F238E27FC236}">
                <a16:creationId xmlns:a16="http://schemas.microsoft.com/office/drawing/2014/main" id="{9A1A2DBB-19E5-E8DB-1087-6A0CE30D875A}"/>
              </a:ext>
            </a:extLst>
          </p:cNvPr>
          <p:cNvSpPr>
            <a:spLocks noGrp="1"/>
          </p:cNvSpPr>
          <p:nvPr>
            <p:ph sz="quarter" idx="1"/>
          </p:nvPr>
        </p:nvSpPr>
        <p:spPr>
          <a:xfrm>
            <a:off x="3810000" y="1524001"/>
            <a:ext cx="4906945" cy="5334000"/>
          </a:xfrm>
        </p:spPr>
        <p:txBody>
          <a:bodyPr>
            <a:normAutofit fontScale="47500" lnSpcReduction="20000"/>
          </a:bodyPr>
          <a:lstStyle/>
          <a:p>
            <a:pPr>
              <a:lnSpc>
                <a:spcPct val="120000"/>
              </a:lnSpc>
            </a:pPr>
            <a:r>
              <a:rPr lang="en-US" sz="3800" dirty="0"/>
              <a:t>We are committed to promoting diversity and inclusion in our educational offerings.</a:t>
            </a:r>
          </a:p>
          <a:p>
            <a:pPr>
              <a:lnSpc>
                <a:spcPct val="120000"/>
              </a:lnSpc>
            </a:pPr>
            <a:r>
              <a:rPr lang="en-US" sz="3800" dirty="0"/>
              <a:t>We recognize, respect, and include differences in ability, age, culture, ethnicity, gender, gender identity, sexual orientation, size, and socioeconomic characteristics.</a:t>
            </a:r>
          </a:p>
          <a:p>
            <a:pPr>
              <a:lnSpc>
                <a:spcPct val="120000"/>
              </a:lnSpc>
            </a:pPr>
            <a:r>
              <a:rPr lang="en-US" sz="3800" dirty="0"/>
              <a:t>Our goal is to promote equity and access, acknowledging historical and institutional inequities.</a:t>
            </a:r>
          </a:p>
          <a:p>
            <a:pPr>
              <a:lnSpc>
                <a:spcPct val="120000"/>
              </a:lnSpc>
            </a:pPr>
            <a:r>
              <a:rPr lang="en-US" sz="3800" dirty="0">
                <a:effectLst/>
                <a:ea typeface="Calibri" panose="020F0502020204030204" pitchFamily="34" charset="0"/>
                <a:cs typeface="Calibri" panose="020F0502020204030204" pitchFamily="34" charset="0"/>
              </a:rPr>
              <a:t>We are committed to practicing cultural humility and cultivating our cultural competence. </a:t>
            </a:r>
          </a:p>
          <a:p>
            <a:pPr>
              <a:lnSpc>
                <a:spcPct val="120000"/>
              </a:lnSpc>
            </a:pPr>
            <a:r>
              <a:rPr lang="en-US" sz="3800" dirty="0">
                <a:effectLst/>
                <a:ea typeface="Calibri" panose="020F0502020204030204" pitchFamily="34" charset="0"/>
                <a:cs typeface="Calibri" panose="020F0502020204030204" pitchFamily="34" charset="0"/>
              </a:rPr>
              <a:t>We wish to create a safe space within our community where one's beliefs, experiences, identity, and differences in ability, age, size, socio-cultural/socioeconomic characteristics, and political affiliations are considered and respected.</a:t>
            </a:r>
          </a:p>
        </p:txBody>
      </p:sp>
      <p:sp>
        <p:nvSpPr>
          <p:cNvPr id="4" name="Content Placeholder 3">
            <a:extLst>
              <a:ext uri="{FF2B5EF4-FFF2-40B4-BE49-F238E27FC236}">
                <a16:creationId xmlns:a16="http://schemas.microsoft.com/office/drawing/2014/main" id="{ED766A46-2110-B0D1-BDD4-DAA1AA3B99BB}"/>
              </a:ext>
            </a:extLst>
          </p:cNvPr>
          <p:cNvSpPr>
            <a:spLocks noGrp="1"/>
          </p:cNvSpPr>
          <p:nvPr>
            <p:ph sz="quarter" idx="2"/>
          </p:nvPr>
        </p:nvSpPr>
        <p:spPr>
          <a:xfrm>
            <a:off x="457200" y="1600200"/>
            <a:ext cx="3352800" cy="4450750"/>
          </a:xfrm>
        </p:spPr>
        <p:txBody>
          <a:bodyPr>
            <a:normAutofit fontScale="47500" lnSpcReduction="20000"/>
          </a:bodyPr>
          <a:lstStyle/>
          <a:p>
            <a:pPr marL="0" indent="0">
              <a:buNone/>
            </a:pPr>
            <a:r>
              <a:rPr lang="en-US" sz="5100" dirty="0"/>
              <a:t>Based on the IDEA Initiative inspired by CDR</a:t>
            </a:r>
          </a:p>
          <a:p>
            <a:r>
              <a:rPr lang="en-US" sz="4400" dirty="0"/>
              <a:t>Inclusion </a:t>
            </a:r>
          </a:p>
          <a:p>
            <a:r>
              <a:rPr lang="en-US" sz="4400" dirty="0"/>
              <a:t>Diversity </a:t>
            </a:r>
          </a:p>
          <a:p>
            <a:r>
              <a:rPr lang="en-US" sz="4400" dirty="0"/>
              <a:t>Equity </a:t>
            </a:r>
          </a:p>
          <a:p>
            <a:r>
              <a:rPr lang="en-US" sz="4400" dirty="0"/>
              <a:t>Access</a:t>
            </a:r>
            <a:endParaRPr lang="en-US" dirty="0"/>
          </a:p>
        </p:txBody>
      </p:sp>
      <p:pic>
        <p:nvPicPr>
          <p:cNvPr id="7" name="Content Placeholder 6" descr="Sea of hands in the middle">
            <a:extLst>
              <a:ext uri="{FF2B5EF4-FFF2-40B4-BE49-F238E27FC236}">
                <a16:creationId xmlns:a16="http://schemas.microsoft.com/office/drawing/2014/main" id="{11D65934-27AF-E27E-9E1F-AD2DB1DCE5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65" r="20497" b="-3"/>
          <a:stretch/>
        </p:blipFill>
        <p:spPr>
          <a:xfrm>
            <a:off x="762000" y="3635076"/>
            <a:ext cx="2307732" cy="2819400"/>
          </a:xfrm>
          <a:prstGeom prst="rect">
            <a:avLst/>
          </a:prstGeom>
          <a:noFill/>
        </p:spPr>
      </p:pic>
    </p:spTree>
    <p:extLst>
      <p:ext uri="{BB962C8B-B14F-4D97-AF65-F5344CB8AC3E}">
        <p14:creationId xmlns:p14="http://schemas.microsoft.com/office/powerpoint/2010/main" val="383757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Resources at </a:t>
            </a:r>
            <a:r>
              <a:rPr lang="en-US" dirty="0" err="1"/>
              <a:t>Diabetes.Org</a:t>
            </a:r>
            <a:r>
              <a:rPr lang="en-US" dirty="0"/>
              <a:t> (ADA)</a:t>
            </a:r>
          </a:p>
        </p:txBody>
      </p:sp>
      <p:pic>
        <p:nvPicPr>
          <p:cNvPr id="4" name="Content Placeholder 3"/>
          <p:cNvPicPr>
            <a:picLocks noGrp="1" noChangeAspect="1"/>
          </p:cNvPicPr>
          <p:nvPr>
            <p:ph sz="quarter" idx="1"/>
          </p:nvPr>
        </p:nvPicPr>
        <p:blipFill>
          <a:blip r:embed="rId4"/>
          <a:stretch>
            <a:fillRect/>
          </a:stretch>
        </p:blipFill>
        <p:spPr>
          <a:xfrm>
            <a:off x="1104900" y="1211160"/>
            <a:ext cx="6934200" cy="5494440"/>
          </a:xfrm>
          <a:prstGeom prst="rect">
            <a:avLst/>
          </a:prstGeom>
        </p:spPr>
      </p:pic>
    </p:spTree>
    <p:extLst>
      <p:ext uri="{BB962C8B-B14F-4D97-AF65-F5344CB8AC3E}">
        <p14:creationId xmlns:p14="http://schemas.microsoft.com/office/powerpoint/2010/main" val="2501334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rrowheads="1"/>
          </p:cNvSpPr>
          <p:nvPr>
            <p:ph type="title"/>
          </p:nvPr>
        </p:nvSpPr>
        <p:spPr>
          <a:xfrm>
            <a:off x="457200" y="152400"/>
            <a:ext cx="8229600" cy="1219200"/>
          </a:xfrm>
        </p:spPr>
        <p:txBody>
          <a:bodyPr>
            <a:normAutofit fontScale="90000"/>
          </a:bodyPr>
          <a:lstStyle/>
          <a:p>
            <a:pPr eaLnBrk="1" hangingPunct="1"/>
            <a:r>
              <a:rPr lang="en-US" altLang="en-US" dirty="0"/>
              <a:t>School-Age Child (6 - 12)</a:t>
            </a:r>
            <a:br>
              <a:rPr lang="en-US" altLang="en-US" dirty="0">
                <a:solidFill>
                  <a:srgbClr val="FF00FF"/>
                </a:solidFill>
              </a:rPr>
            </a:br>
            <a:r>
              <a:rPr lang="en-US" altLang="en-US" dirty="0"/>
              <a:t>Educational Approaches</a:t>
            </a:r>
          </a:p>
        </p:txBody>
      </p:sp>
      <p:sp>
        <p:nvSpPr>
          <p:cNvPr id="346115" name="Rectangle 3"/>
          <p:cNvSpPr>
            <a:spLocks noGrp="1" noRot="1" noChangeArrowheads="1"/>
          </p:cNvSpPr>
          <p:nvPr>
            <p:ph sz="quarter" idx="1"/>
          </p:nvPr>
        </p:nvSpPr>
        <p:spPr>
          <a:xfrm>
            <a:off x="3276600" y="1371600"/>
            <a:ext cx="5410200" cy="4937760"/>
          </a:xfrm>
        </p:spPr>
        <p:txBody>
          <a:bodyPr/>
          <a:lstStyle/>
          <a:p>
            <a:pPr eaLnBrk="1" hangingPunct="1">
              <a:defRPr/>
            </a:pPr>
            <a:r>
              <a:rPr lang="en-US" sz="2800" dirty="0"/>
              <a:t>Speaks fluently, able to share and cooperate</a:t>
            </a:r>
          </a:p>
          <a:p>
            <a:pPr lvl="1" eaLnBrk="1" hangingPunct="1">
              <a:defRPr/>
            </a:pPr>
            <a:r>
              <a:rPr lang="en-US" sz="2400" dirty="0"/>
              <a:t>Games are good teaching tools</a:t>
            </a:r>
          </a:p>
          <a:p>
            <a:pPr eaLnBrk="1" hangingPunct="1">
              <a:defRPr/>
            </a:pPr>
            <a:r>
              <a:rPr lang="en-US" sz="2800" dirty="0"/>
              <a:t>Power, protection </a:t>
            </a:r>
            <a:r>
              <a:rPr lang="en-US" sz="2800" strike="sngStrike" dirty="0"/>
              <a:t>of</a:t>
            </a:r>
            <a:r>
              <a:rPr lang="en-US" sz="2800" dirty="0"/>
              <a:t> by parent/care giver very important</a:t>
            </a:r>
          </a:p>
          <a:p>
            <a:pPr lvl="1" eaLnBrk="1" hangingPunct="1">
              <a:defRPr/>
            </a:pPr>
            <a:r>
              <a:rPr lang="en-US" sz="2400" dirty="0"/>
              <a:t>Parent/</a:t>
            </a:r>
            <a:r>
              <a:rPr lang="en-US" sz="2400"/>
              <a:t>care giver </a:t>
            </a:r>
            <a:r>
              <a:rPr lang="en-US" sz="2400" dirty="0"/>
              <a:t>needs to assume most of responsibility</a:t>
            </a:r>
          </a:p>
          <a:p>
            <a:pPr lvl="1" eaLnBrk="1" hangingPunct="1">
              <a:defRPr/>
            </a:pPr>
            <a:r>
              <a:rPr lang="en-US" sz="2400" dirty="0"/>
              <a:t>Child can participate in self-care</a:t>
            </a:r>
          </a:p>
          <a:p>
            <a:pPr eaLnBrk="1" hangingPunct="1">
              <a:defRPr/>
            </a:pPr>
            <a:r>
              <a:rPr lang="en-US" sz="2800" dirty="0"/>
              <a:t>Try to fit diabetes management into normal routine</a:t>
            </a:r>
          </a:p>
        </p:txBody>
      </p:sp>
      <p:pic>
        <p:nvPicPr>
          <p:cNvPr id="51204" name="Picture 4" descr="C:\Documents and Settings\Owner\Local Settings\Temporary Internet Files\Content.IE5\PMT7THFC\MP900448366[1].jpg"/>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457200" y="1586274"/>
            <a:ext cx="2776538"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91714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5"/>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71616" y="320040"/>
            <a:ext cx="8229600" cy="1203960"/>
          </a:xfrm>
        </p:spPr>
        <p:txBody>
          <a:bodyPr>
            <a:normAutofit fontScale="90000"/>
          </a:bodyPr>
          <a:lstStyle/>
          <a:p>
            <a:r>
              <a:rPr lang="en-US" altLang="en-US" dirty="0"/>
              <a:t>Special Focus on Hypo for Kids under 6 years of age</a:t>
            </a:r>
            <a:r>
              <a:rPr lang="en-US" altLang="en-US" sz="4000" dirty="0">
                <a:solidFill>
                  <a:srgbClr val="FF00FF"/>
                </a:solidFill>
              </a:rPr>
              <a:t>	</a:t>
            </a:r>
          </a:p>
        </p:txBody>
      </p:sp>
      <p:sp>
        <p:nvSpPr>
          <p:cNvPr id="3" name="Content Placeholder 2"/>
          <p:cNvSpPr>
            <a:spLocks noGrp="1"/>
          </p:cNvSpPr>
          <p:nvPr>
            <p:ph sz="quarter" idx="1"/>
          </p:nvPr>
        </p:nvSpPr>
        <p:spPr>
          <a:xfrm>
            <a:off x="457200" y="1523999"/>
            <a:ext cx="8229600" cy="5009137"/>
          </a:xfrm>
        </p:spPr>
        <p:txBody>
          <a:bodyPr>
            <a:normAutofit fontScale="92500"/>
          </a:bodyPr>
          <a:lstStyle/>
          <a:p>
            <a:pPr>
              <a:defRPr/>
            </a:pPr>
            <a:r>
              <a:rPr lang="en-US" dirty="0"/>
              <a:t>In 10 – 20% of peds, extra exercise responsible for hypo events</a:t>
            </a:r>
          </a:p>
          <a:p>
            <a:pPr lvl="1">
              <a:defRPr/>
            </a:pPr>
            <a:r>
              <a:rPr lang="en-US" dirty="0"/>
              <a:t>At high risk for nocturnal hypo, even if </a:t>
            </a:r>
            <a:r>
              <a:rPr lang="en-US" dirty="0" err="1"/>
              <a:t>hs</a:t>
            </a:r>
            <a:r>
              <a:rPr lang="en-US" dirty="0"/>
              <a:t> BG &gt; 130</a:t>
            </a:r>
          </a:p>
          <a:p>
            <a:pPr lvl="1">
              <a:defRPr/>
            </a:pPr>
            <a:r>
              <a:rPr lang="en-US" dirty="0"/>
              <a:t>Exercise can lower BG 1 – 16 </a:t>
            </a:r>
            <a:r>
              <a:rPr lang="en-US" dirty="0" err="1"/>
              <a:t>hrs</a:t>
            </a:r>
            <a:r>
              <a:rPr lang="en-US" dirty="0"/>
              <a:t> post event</a:t>
            </a:r>
          </a:p>
          <a:p>
            <a:pPr lvl="1">
              <a:defRPr/>
            </a:pPr>
            <a:endParaRPr lang="en-US" dirty="0"/>
          </a:p>
          <a:p>
            <a:pPr>
              <a:defRPr/>
            </a:pPr>
            <a:r>
              <a:rPr lang="en-US" dirty="0"/>
              <a:t>Prevention critical:</a:t>
            </a:r>
          </a:p>
          <a:p>
            <a:pPr lvl="1">
              <a:defRPr/>
            </a:pPr>
            <a:r>
              <a:rPr lang="en-US" dirty="0"/>
              <a:t>May need insulin dose adjustment</a:t>
            </a:r>
          </a:p>
          <a:p>
            <a:pPr lvl="1">
              <a:defRPr/>
            </a:pPr>
            <a:r>
              <a:rPr lang="en-US" dirty="0"/>
              <a:t>Extra carb to cover extra activity</a:t>
            </a:r>
          </a:p>
          <a:p>
            <a:pPr lvl="1">
              <a:defRPr/>
            </a:pPr>
            <a:r>
              <a:rPr lang="en-US" dirty="0"/>
              <a:t>3 am checks if worried / Continuous Glucose Monitoring</a:t>
            </a:r>
          </a:p>
          <a:p>
            <a:pPr lvl="1">
              <a:defRPr/>
            </a:pPr>
            <a:r>
              <a:rPr lang="en-US" dirty="0"/>
              <a:t>Use AID systems when possible; and use the activity and exercise settings  </a:t>
            </a:r>
          </a:p>
        </p:txBody>
      </p:sp>
      <p:pic>
        <p:nvPicPr>
          <p:cNvPr id="36868" name="Picture 7" descr="C:\Documents and Settings\Owner\Local Settings\Temporary Internet Files\Content.IE5\EQTRTYLZ\MP900443139[1].jpg"/>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6477000" y="3429000"/>
            <a:ext cx="19685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0171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5"/>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EE091-6DB8-40F9-B959-8C5874951E46}"/>
              </a:ext>
            </a:extLst>
          </p:cNvPr>
          <p:cNvSpPr>
            <a:spLocks noGrp="1"/>
          </p:cNvSpPr>
          <p:nvPr>
            <p:ph type="title"/>
          </p:nvPr>
        </p:nvSpPr>
        <p:spPr>
          <a:xfrm>
            <a:off x="457200" y="152400"/>
            <a:ext cx="8229600" cy="910281"/>
          </a:xfrm>
        </p:spPr>
        <p:txBody>
          <a:bodyPr>
            <a:normAutofit/>
          </a:bodyPr>
          <a:lstStyle/>
          <a:p>
            <a:r>
              <a:rPr lang="en-US" dirty="0"/>
              <a:t>Exercise Guidelines Type 1 | Hypo</a:t>
            </a:r>
          </a:p>
        </p:txBody>
      </p:sp>
      <p:sp>
        <p:nvSpPr>
          <p:cNvPr id="3" name="Content Placeholder 2">
            <a:extLst>
              <a:ext uri="{FF2B5EF4-FFF2-40B4-BE49-F238E27FC236}">
                <a16:creationId xmlns:a16="http://schemas.microsoft.com/office/drawing/2014/main" id="{992600B6-D1BC-4E59-B50F-CBCD15C46941}"/>
              </a:ext>
            </a:extLst>
          </p:cNvPr>
          <p:cNvSpPr>
            <a:spLocks noGrp="1"/>
          </p:cNvSpPr>
          <p:nvPr>
            <p:ph sz="quarter" idx="1"/>
          </p:nvPr>
        </p:nvSpPr>
        <p:spPr>
          <a:xfrm>
            <a:off x="457200" y="1132703"/>
            <a:ext cx="8229600" cy="5715000"/>
          </a:xfrm>
        </p:spPr>
        <p:txBody>
          <a:bodyPr>
            <a:normAutofit fontScale="47500" lnSpcReduction="20000"/>
          </a:bodyPr>
          <a:lstStyle/>
          <a:p>
            <a:pPr>
              <a:lnSpc>
                <a:spcPct val="120000"/>
              </a:lnSpc>
            </a:pPr>
            <a:r>
              <a:rPr lang="en-US" sz="4200" dirty="0"/>
              <a:t>Pre-exercise glucose target </a:t>
            </a:r>
            <a:r>
              <a:rPr lang="en-US" sz="4200" b="1" dirty="0"/>
              <a:t>126-180</a:t>
            </a:r>
            <a:r>
              <a:rPr lang="en-US" sz="4200" dirty="0"/>
              <a:t> (individualize)</a:t>
            </a:r>
          </a:p>
          <a:p>
            <a:pPr>
              <a:lnSpc>
                <a:spcPct val="120000"/>
              </a:lnSpc>
            </a:pPr>
            <a:endParaRPr lang="en-US" sz="4000" dirty="0"/>
          </a:p>
          <a:p>
            <a:pPr>
              <a:lnSpc>
                <a:spcPct val="120000"/>
              </a:lnSpc>
            </a:pPr>
            <a:r>
              <a:rPr lang="en-US" sz="4200" u="sng" dirty="0"/>
              <a:t>Strategies to prevent exercise related </a:t>
            </a:r>
            <a:r>
              <a:rPr lang="en-US" sz="4200" i="1" u="sng" dirty="0"/>
              <a:t>hypoglycemia</a:t>
            </a:r>
            <a:r>
              <a:rPr lang="en-US" sz="4200" dirty="0"/>
              <a:t>:</a:t>
            </a:r>
          </a:p>
          <a:p>
            <a:pPr lvl="1">
              <a:lnSpc>
                <a:spcPct val="120000"/>
              </a:lnSpc>
            </a:pPr>
            <a:r>
              <a:rPr lang="en-US" sz="3800" dirty="0"/>
              <a:t>Reduce prandial insulin dosing for the meal/snack preceding (and, if needed, following) exercise</a:t>
            </a:r>
          </a:p>
          <a:p>
            <a:pPr lvl="1">
              <a:lnSpc>
                <a:spcPct val="120000"/>
              </a:lnSpc>
            </a:pPr>
            <a:r>
              <a:rPr lang="en-US" sz="3800" dirty="0"/>
              <a:t>Reduce basal insulin dose by ~20% on heavy exercise days </a:t>
            </a:r>
          </a:p>
          <a:p>
            <a:pPr lvl="1">
              <a:lnSpc>
                <a:spcPct val="120000"/>
              </a:lnSpc>
            </a:pPr>
            <a:r>
              <a:rPr lang="en-US" sz="3800" dirty="0"/>
              <a:t>Decrease pump basal rate by 10-50% during and for a few hours after exercise. Put on exercise mode.</a:t>
            </a:r>
          </a:p>
          <a:p>
            <a:pPr lvl="1">
              <a:lnSpc>
                <a:spcPct val="120000"/>
              </a:lnSpc>
            </a:pPr>
            <a:r>
              <a:rPr lang="en-US" sz="3800" dirty="0"/>
              <a:t>Increase peri exercise carb intake, eating bedtime snacks, and/or using continuous glucose monitoring. </a:t>
            </a:r>
          </a:p>
          <a:p>
            <a:pPr>
              <a:lnSpc>
                <a:spcPct val="120000"/>
              </a:lnSpc>
            </a:pPr>
            <a:r>
              <a:rPr lang="en-US" sz="3800" dirty="0"/>
              <a:t>Carb coverage before or during activity – Ensure access</a:t>
            </a:r>
          </a:p>
          <a:p>
            <a:pPr lvl="1">
              <a:lnSpc>
                <a:spcPct val="120000"/>
              </a:lnSpc>
            </a:pPr>
            <a:r>
              <a:rPr lang="en-US" sz="3800" dirty="0"/>
              <a:t>If fasting, 10–15 g of carb for low-to-moderate intensity aerobic activities (30–60 min)  </a:t>
            </a:r>
          </a:p>
          <a:p>
            <a:pPr lvl="1">
              <a:lnSpc>
                <a:spcPct val="120000"/>
              </a:lnSpc>
            </a:pPr>
            <a:r>
              <a:rPr lang="en-US" sz="3800" dirty="0"/>
              <a:t>Consider 0.5–1.0 g of carbohydrates/kg per hour of exercise (∼30–60 g)</a:t>
            </a:r>
          </a:p>
          <a:p>
            <a:pPr lvl="1">
              <a:lnSpc>
                <a:spcPct val="120000"/>
              </a:lnSpc>
            </a:pPr>
            <a:endParaRPr lang="en-US" sz="3300" dirty="0"/>
          </a:p>
          <a:p>
            <a:pPr lvl="0">
              <a:lnSpc>
                <a:spcPct val="120000"/>
              </a:lnSpc>
              <a:defRPr/>
            </a:pPr>
            <a:r>
              <a:rPr lang="en-US" sz="4200" u="sng" dirty="0">
                <a:solidFill>
                  <a:prstClr val="black"/>
                </a:solidFill>
              </a:rPr>
              <a:t>Strategies related to exercise and </a:t>
            </a:r>
            <a:r>
              <a:rPr kumimoji="0" lang="en-US" sz="4200" b="0" i="1" u="sng" strike="noStrike" kern="1200" cap="none" spc="0" normalizeH="0" baseline="0" noProof="0" dirty="0">
                <a:ln>
                  <a:noFill/>
                </a:ln>
                <a:solidFill>
                  <a:prstClr val="black"/>
                </a:solidFill>
                <a:effectLst/>
                <a:uLnTx/>
                <a:uFillTx/>
                <a:latin typeface="Calibri" panose="020F0502020204030204" pitchFamily="34" charset="0"/>
                <a:ea typeface="+mn-ea"/>
                <a:cs typeface="+mn-cs"/>
              </a:rPr>
              <a:t>hyperglycemia</a:t>
            </a:r>
            <a:r>
              <a:rPr kumimoji="0" lang="en-US" sz="4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p>
          <a:p>
            <a:pPr lvl="1">
              <a:lnSpc>
                <a:spcPct val="120000"/>
              </a:lnSpc>
            </a:pPr>
            <a:r>
              <a:rPr lang="en-US" sz="3800" dirty="0"/>
              <a:t>Activity should be postponed with glucoses &gt;350 and moderate to large ketones</a:t>
            </a:r>
          </a:p>
        </p:txBody>
      </p:sp>
    </p:spTree>
    <p:extLst>
      <p:ext uri="{BB962C8B-B14F-4D97-AF65-F5344CB8AC3E}">
        <p14:creationId xmlns:p14="http://schemas.microsoft.com/office/powerpoint/2010/main" val="930113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4E2F45-AD47-DE24-E6FB-8CA2F789F2A8}"/>
              </a:ext>
            </a:extLst>
          </p:cNvPr>
          <p:cNvSpPr txBox="1"/>
          <p:nvPr/>
        </p:nvSpPr>
        <p:spPr>
          <a:xfrm>
            <a:off x="7086600" y="628259"/>
            <a:ext cx="1676400" cy="457200"/>
          </a:xfrm>
          <a:prstGeom prst="rect">
            <a:avLst/>
          </a:prstGeom>
          <a:solidFill>
            <a:schemeClr val="bg1"/>
          </a:solidFill>
        </p:spPr>
        <p:txBody>
          <a:bodyPr wrap="square" rtlCol="0">
            <a:spAutoFit/>
          </a:bodyPr>
          <a:lstStyle/>
          <a:p>
            <a:endParaRPr lang="en-US" dirty="0"/>
          </a:p>
        </p:txBody>
      </p:sp>
      <p:pic>
        <p:nvPicPr>
          <p:cNvPr id="5" name="Picture 4">
            <a:extLst>
              <a:ext uri="{FF2B5EF4-FFF2-40B4-BE49-F238E27FC236}">
                <a16:creationId xmlns:a16="http://schemas.microsoft.com/office/drawing/2014/main" id="{94704AAF-27C3-3BF1-EA5E-FFD94F67BCCB}"/>
              </a:ext>
            </a:extLst>
          </p:cNvPr>
          <p:cNvPicPr>
            <a:picLocks noChangeAspect="1"/>
          </p:cNvPicPr>
          <p:nvPr/>
        </p:nvPicPr>
        <p:blipFill>
          <a:blip r:embed="rId3"/>
          <a:stretch>
            <a:fillRect/>
          </a:stretch>
        </p:blipFill>
        <p:spPr>
          <a:xfrm>
            <a:off x="192268" y="288411"/>
            <a:ext cx="8759464" cy="6281177"/>
          </a:xfrm>
          <a:prstGeom prst="rect">
            <a:avLst/>
          </a:prstGeom>
        </p:spPr>
      </p:pic>
      <p:sp>
        <p:nvSpPr>
          <p:cNvPr id="6" name="TextBox 5">
            <a:extLst>
              <a:ext uri="{FF2B5EF4-FFF2-40B4-BE49-F238E27FC236}">
                <a16:creationId xmlns:a16="http://schemas.microsoft.com/office/drawing/2014/main" id="{FFFBC46E-4C07-E0F6-99D8-CFE63232E6B0}"/>
              </a:ext>
            </a:extLst>
          </p:cNvPr>
          <p:cNvSpPr txBox="1"/>
          <p:nvPr/>
        </p:nvSpPr>
        <p:spPr>
          <a:xfrm>
            <a:off x="4572000" y="288411"/>
            <a:ext cx="4038600" cy="923330"/>
          </a:xfrm>
          <a:prstGeom prst="rect">
            <a:avLst/>
          </a:prstGeom>
          <a:solidFill>
            <a:schemeClr val="bg1"/>
          </a:solidFill>
        </p:spPr>
        <p:txBody>
          <a:bodyPr wrap="square" rtlCol="0">
            <a:spAutoFit/>
          </a:bodyPr>
          <a:lstStyle/>
          <a:p>
            <a:endParaRPr lang="en-US" dirty="0"/>
          </a:p>
          <a:p>
            <a:endParaRPr lang="en-US" dirty="0"/>
          </a:p>
          <a:p>
            <a:endParaRPr lang="en-US" dirty="0"/>
          </a:p>
        </p:txBody>
      </p:sp>
    </p:spTree>
    <p:extLst>
      <p:ext uri="{BB962C8B-B14F-4D97-AF65-F5344CB8AC3E}">
        <p14:creationId xmlns:p14="http://schemas.microsoft.com/office/powerpoint/2010/main" val="3522508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B04FE8B6-95E7-BF22-1800-148A4BEF1843}"/>
              </a:ext>
            </a:extLst>
          </p:cNvPr>
          <p:cNvPicPr>
            <a:picLocks noGrp="1" noChangeAspect="1"/>
          </p:cNvPicPr>
          <p:nvPr>
            <p:ph sz="quarter" idx="1"/>
          </p:nvPr>
        </p:nvPicPr>
        <p:blipFill>
          <a:blip r:embed="rId4"/>
          <a:stretch>
            <a:fillRect/>
          </a:stretch>
        </p:blipFill>
        <p:spPr>
          <a:xfrm>
            <a:off x="229565" y="381000"/>
            <a:ext cx="8876424" cy="5846747"/>
          </a:xfrm>
          <a:prstGeom prst="rect">
            <a:avLst/>
          </a:prstGeom>
        </p:spPr>
      </p:pic>
      <p:sp>
        <p:nvSpPr>
          <p:cNvPr id="3" name="TextBox 2">
            <a:extLst>
              <a:ext uri="{FF2B5EF4-FFF2-40B4-BE49-F238E27FC236}">
                <a16:creationId xmlns:a16="http://schemas.microsoft.com/office/drawing/2014/main" id="{06CE6365-5332-9858-ED67-699AFBD61076}"/>
              </a:ext>
            </a:extLst>
          </p:cNvPr>
          <p:cNvSpPr txBox="1"/>
          <p:nvPr/>
        </p:nvSpPr>
        <p:spPr>
          <a:xfrm>
            <a:off x="5806632" y="381000"/>
            <a:ext cx="3124200" cy="923330"/>
          </a:xfrm>
          <a:prstGeom prst="rect">
            <a:avLst/>
          </a:prstGeom>
          <a:solidFill>
            <a:schemeClr val="bg1"/>
          </a:solidFill>
        </p:spPr>
        <p:txBody>
          <a:bodyPr wrap="square" rtlCol="0">
            <a:spAutoFit/>
          </a:bodyPr>
          <a:lstStyle/>
          <a:p>
            <a:endParaRPr lang="en-US" dirty="0"/>
          </a:p>
          <a:p>
            <a:endParaRPr lang="en-US" dirty="0"/>
          </a:p>
          <a:p>
            <a:endParaRPr lang="en-US" dirty="0"/>
          </a:p>
        </p:txBody>
      </p:sp>
    </p:spTree>
    <p:extLst>
      <p:ext uri="{BB962C8B-B14F-4D97-AF65-F5344CB8AC3E}">
        <p14:creationId xmlns:p14="http://schemas.microsoft.com/office/powerpoint/2010/main" val="312861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Content Placeholder 4"/>
          <p:cNvSpPr>
            <a:spLocks noGrp="1"/>
          </p:cNvSpPr>
          <p:nvPr>
            <p:ph idx="4294967295"/>
          </p:nvPr>
        </p:nvSpPr>
        <p:spPr>
          <a:xfrm>
            <a:off x="457200" y="1219200"/>
            <a:ext cx="6477000" cy="5486400"/>
          </a:xfrm>
        </p:spPr>
        <p:txBody>
          <a:bodyPr>
            <a:noAutofit/>
          </a:bodyPr>
          <a:lstStyle/>
          <a:p>
            <a:pPr>
              <a:buClr>
                <a:srgbClr val="FFD937"/>
              </a:buClr>
            </a:pPr>
            <a:r>
              <a:rPr lang="en-US" altLang="en-US" sz="2800" dirty="0"/>
              <a:t>At diagnosis and during routine follow-up care, assess psychosocial issues and family stresses that could impact with diabetes management/self-care.</a:t>
            </a:r>
          </a:p>
          <a:p>
            <a:pPr>
              <a:buClr>
                <a:srgbClr val="FFD937"/>
              </a:buClr>
            </a:pPr>
            <a:endParaRPr lang="en-US" altLang="en-US" sz="2800" dirty="0"/>
          </a:p>
          <a:p>
            <a:pPr>
              <a:buClr>
                <a:srgbClr val="FFD937"/>
              </a:buClr>
            </a:pPr>
            <a:r>
              <a:rPr lang="en-US" altLang="en-US" sz="2800" dirty="0"/>
              <a:t>Assess food security, housing, literacy and social supports.</a:t>
            </a:r>
          </a:p>
          <a:p>
            <a:pPr>
              <a:buClr>
                <a:srgbClr val="FFD937"/>
              </a:buClr>
            </a:pPr>
            <a:endParaRPr lang="en-US" altLang="en-US" sz="2800" dirty="0"/>
          </a:p>
          <a:p>
            <a:pPr>
              <a:buClr>
                <a:srgbClr val="FFD937"/>
              </a:buClr>
            </a:pPr>
            <a:r>
              <a:rPr lang="en-US" altLang="en-US" sz="2800" dirty="0"/>
              <a:t>Provide appropriate referrals to trained mental and behavioral health professionals, preferably experienced in childhood diabetes</a:t>
            </a:r>
            <a:r>
              <a:rPr lang="en-US" altLang="en-US" sz="2800" b="1" dirty="0"/>
              <a:t> </a:t>
            </a:r>
          </a:p>
          <a:p>
            <a:pPr lvl="1">
              <a:buClr>
                <a:srgbClr val="FFD937"/>
              </a:buClr>
            </a:pPr>
            <a:endParaRPr lang="en-US" altLang="en-US" sz="2800" dirty="0"/>
          </a:p>
        </p:txBody>
      </p:sp>
      <p:sp>
        <p:nvSpPr>
          <p:cNvPr id="153603" name="Title 1"/>
          <p:cNvSpPr>
            <a:spLocks noGrp="1"/>
          </p:cNvSpPr>
          <p:nvPr>
            <p:ph type="title" idx="4294967295"/>
          </p:nvPr>
        </p:nvSpPr>
        <p:spPr>
          <a:xfrm>
            <a:off x="228600" y="228599"/>
            <a:ext cx="8229600" cy="904875"/>
          </a:xfrm>
        </p:spPr>
        <p:txBody>
          <a:bodyPr/>
          <a:lstStyle/>
          <a:p>
            <a:pPr eaLnBrk="1" hangingPunct="1">
              <a:lnSpc>
                <a:spcPts val="3000"/>
              </a:lnSpc>
            </a:pPr>
            <a:r>
              <a:rPr lang="en-US" altLang="en-US" sz="3200" b="1" dirty="0"/>
              <a:t>Recommendations for </a:t>
            </a:r>
            <a:br>
              <a:rPr lang="en-US" altLang="en-US" sz="3200" b="1" dirty="0"/>
            </a:br>
            <a:r>
              <a:rPr lang="en-US" altLang="en-US" sz="3200" b="1" dirty="0"/>
              <a:t>Pediatric Psychosocial Issues</a:t>
            </a:r>
          </a:p>
        </p:txBody>
      </p:sp>
      <p:pic>
        <p:nvPicPr>
          <p:cNvPr id="2" name="Picture 1"/>
          <p:cNvPicPr>
            <a:picLocks noChangeAspect="1"/>
          </p:cNvPicPr>
          <p:nvPr/>
        </p:nvPicPr>
        <p:blipFill>
          <a:blip r:embed="rId5"/>
          <a:stretch>
            <a:fillRect/>
          </a:stretch>
        </p:blipFill>
        <p:spPr>
          <a:xfrm>
            <a:off x="6705600" y="2597969"/>
            <a:ext cx="2136058" cy="1990672"/>
          </a:xfrm>
          <a:prstGeom prst="rect">
            <a:avLst/>
          </a:prstGeom>
        </p:spPr>
      </p:pic>
      <p:pic>
        <p:nvPicPr>
          <p:cNvPr id="4" name="Picture 3">
            <a:extLst>
              <a:ext uri="{FF2B5EF4-FFF2-40B4-BE49-F238E27FC236}">
                <a16:creationId xmlns:a16="http://schemas.microsoft.com/office/drawing/2014/main" id="{0C4B59A1-722C-1DBE-A09B-41ACF8BEE4B0}"/>
              </a:ext>
            </a:extLst>
          </p:cNvPr>
          <p:cNvPicPr>
            <a:picLocks noChangeAspect="1"/>
          </p:cNvPicPr>
          <p:nvPr/>
        </p:nvPicPr>
        <p:blipFill>
          <a:blip r:embed="rId6"/>
          <a:stretch>
            <a:fillRect/>
          </a:stretch>
        </p:blipFill>
        <p:spPr>
          <a:xfrm>
            <a:off x="4975378" y="6354762"/>
            <a:ext cx="3448098" cy="471288"/>
          </a:xfrm>
          <a:prstGeom prst="rect">
            <a:avLst/>
          </a:prstGeom>
        </p:spPr>
      </p:pic>
    </p:spTree>
    <p:custDataLst>
      <p:tags r:id="rId1"/>
    </p:custDataLst>
    <p:extLst>
      <p:ext uri="{BB962C8B-B14F-4D97-AF65-F5344CB8AC3E}">
        <p14:creationId xmlns:p14="http://schemas.microsoft.com/office/powerpoint/2010/main" val="35997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57D2D-C1E4-4A3D-A19F-4ED86F882D82}"/>
              </a:ext>
            </a:extLst>
          </p:cNvPr>
          <p:cNvSpPr>
            <a:spLocks noGrp="1"/>
          </p:cNvSpPr>
          <p:nvPr>
            <p:ph type="title"/>
          </p:nvPr>
        </p:nvSpPr>
        <p:spPr/>
        <p:txBody>
          <a:bodyPr>
            <a:noAutofit/>
          </a:bodyPr>
          <a:lstStyle/>
          <a:p>
            <a:r>
              <a:rPr lang="en-US" sz="3600" dirty="0"/>
              <a:t>Psychosocial Issues – Youth with diabetes</a:t>
            </a:r>
          </a:p>
        </p:txBody>
      </p:sp>
      <p:sp>
        <p:nvSpPr>
          <p:cNvPr id="3" name="Content Placeholder 2">
            <a:extLst>
              <a:ext uri="{FF2B5EF4-FFF2-40B4-BE49-F238E27FC236}">
                <a16:creationId xmlns:a16="http://schemas.microsoft.com/office/drawing/2014/main" id="{3210FEFA-9C7A-448F-807C-17EAD26A22F5}"/>
              </a:ext>
            </a:extLst>
          </p:cNvPr>
          <p:cNvSpPr>
            <a:spLocks noGrp="1"/>
          </p:cNvSpPr>
          <p:nvPr>
            <p:ph sz="quarter" idx="1"/>
          </p:nvPr>
        </p:nvSpPr>
        <p:spPr>
          <a:xfrm>
            <a:off x="457200" y="1219200"/>
            <a:ext cx="5791200" cy="5715000"/>
          </a:xfrm>
        </p:spPr>
        <p:txBody>
          <a:bodyPr>
            <a:normAutofit fontScale="85000" lnSpcReduction="10000"/>
          </a:bodyPr>
          <a:lstStyle/>
          <a:p>
            <a:pPr>
              <a:lnSpc>
                <a:spcPct val="120000"/>
              </a:lnSpc>
            </a:pPr>
            <a:r>
              <a:rPr lang="en-US" dirty="0"/>
              <a:t>Assess for diabetes-related distress, generally starting at 7–8 years of age</a:t>
            </a:r>
          </a:p>
          <a:p>
            <a:pPr lvl="0">
              <a:lnSpc>
                <a:spcPct val="120000"/>
              </a:lnSpc>
            </a:pPr>
            <a:r>
              <a:rPr lang="en-US" dirty="0">
                <a:solidFill>
                  <a:srgbClr val="0070C0"/>
                </a:solidFill>
              </a:rPr>
              <a:t>Offer appts by themselves with provider at developmentally appropriate age (12 </a:t>
            </a:r>
            <a:r>
              <a:rPr lang="en-US" dirty="0" err="1">
                <a:solidFill>
                  <a:srgbClr val="0070C0"/>
                </a:solidFill>
              </a:rPr>
              <a:t>ish</a:t>
            </a:r>
            <a:r>
              <a:rPr lang="en-US" dirty="0">
                <a:solidFill>
                  <a:srgbClr val="0070C0"/>
                </a:solidFill>
              </a:rPr>
              <a:t>)</a:t>
            </a:r>
          </a:p>
          <a:p>
            <a:pPr>
              <a:lnSpc>
                <a:spcPct val="120000"/>
              </a:lnSpc>
            </a:pPr>
            <a:r>
              <a:rPr lang="en-US" dirty="0"/>
              <a:t>Screen youth with type 1 diabetes for distress, depression, anxiety, fear of hypo, disordered eating behavior between 10 -18 years of age. </a:t>
            </a:r>
          </a:p>
          <a:p>
            <a:pPr lvl="1">
              <a:lnSpc>
                <a:spcPct val="120000"/>
              </a:lnSpc>
            </a:pPr>
            <a:r>
              <a:rPr lang="en-US" sz="2800" dirty="0"/>
              <a:t>The Diabetes Eating Problems Survey-Revised (DEPS-R)</a:t>
            </a:r>
          </a:p>
          <a:p>
            <a:pPr lvl="1">
              <a:lnSpc>
                <a:spcPct val="120000"/>
              </a:lnSpc>
            </a:pPr>
            <a:r>
              <a:rPr lang="en-US" sz="2800" dirty="0"/>
              <a:t>Reliable, valid, and brief screening tool</a:t>
            </a:r>
          </a:p>
          <a:p>
            <a:endParaRPr lang="en-US" dirty="0"/>
          </a:p>
        </p:txBody>
      </p:sp>
      <p:pic>
        <p:nvPicPr>
          <p:cNvPr id="8" name="Picture 7" descr="A person sitting at a table&#10;&#10;Description automatically generated">
            <a:extLst>
              <a:ext uri="{FF2B5EF4-FFF2-40B4-BE49-F238E27FC236}">
                <a16:creationId xmlns:a16="http://schemas.microsoft.com/office/drawing/2014/main" id="{FF4F1179-082B-402D-9CB5-4675D88D991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126205" y="1295400"/>
            <a:ext cx="2540000" cy="1689100"/>
          </a:xfrm>
          <a:prstGeom prst="rect">
            <a:avLst/>
          </a:prstGeom>
        </p:spPr>
      </p:pic>
      <p:sp>
        <p:nvSpPr>
          <p:cNvPr id="5" name="TextBox 4">
            <a:extLst>
              <a:ext uri="{FF2B5EF4-FFF2-40B4-BE49-F238E27FC236}">
                <a16:creationId xmlns:a16="http://schemas.microsoft.com/office/drawing/2014/main" id="{E185624B-2E4D-E12B-D80E-4657950863FD}"/>
              </a:ext>
            </a:extLst>
          </p:cNvPr>
          <p:cNvSpPr txBox="1"/>
          <p:nvPr/>
        </p:nvSpPr>
        <p:spPr>
          <a:xfrm>
            <a:off x="6119834" y="3060700"/>
            <a:ext cx="2540000" cy="1477328"/>
          </a:xfrm>
          <a:prstGeom prst="rect">
            <a:avLst/>
          </a:prstGeom>
          <a:noFill/>
        </p:spPr>
        <p:txBody>
          <a:bodyPr wrap="square">
            <a:spAutoFit/>
          </a:bodyPr>
          <a:lstStyle/>
          <a:p>
            <a:r>
              <a:rPr lang="en-US" b="0" i="0" dirty="0">
                <a:solidFill>
                  <a:srgbClr val="383636"/>
                </a:solidFill>
                <a:effectLst/>
                <a:latin typeface="Helvetica Neue"/>
              </a:rPr>
              <a:t>Starting at puberty, preconception counseling, Assess fo</a:t>
            </a:r>
            <a:r>
              <a:rPr lang="en-US" dirty="0">
                <a:solidFill>
                  <a:srgbClr val="383636"/>
                </a:solidFill>
                <a:latin typeface="Helvetica Neue"/>
              </a:rPr>
              <a:t>r Social Determinants of Health</a:t>
            </a:r>
            <a:endParaRPr lang="en-US" dirty="0"/>
          </a:p>
        </p:txBody>
      </p:sp>
    </p:spTree>
    <p:extLst>
      <p:ext uri="{BB962C8B-B14F-4D97-AF65-F5344CB8AC3E}">
        <p14:creationId xmlns:p14="http://schemas.microsoft.com/office/powerpoint/2010/main" val="326462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Screen for Disordered Eating	</a:t>
            </a:r>
          </a:p>
        </p:txBody>
      </p:sp>
      <p:sp>
        <p:nvSpPr>
          <p:cNvPr id="7" name="Content Placeholder 6"/>
          <p:cNvSpPr>
            <a:spLocks noGrp="1"/>
          </p:cNvSpPr>
          <p:nvPr>
            <p:ph sz="quarter" idx="1"/>
          </p:nvPr>
        </p:nvSpPr>
        <p:spPr>
          <a:xfrm>
            <a:off x="457200" y="1219200"/>
            <a:ext cx="5867400" cy="5638800"/>
          </a:xfrm>
        </p:spPr>
        <p:txBody>
          <a:bodyPr>
            <a:normAutofit fontScale="85000" lnSpcReduction="20000"/>
          </a:bodyPr>
          <a:lstStyle/>
          <a:p>
            <a:pPr>
              <a:lnSpc>
                <a:spcPct val="120000"/>
              </a:lnSpc>
            </a:pPr>
            <a:r>
              <a:rPr lang="en-US" dirty="0"/>
              <a:t>“</a:t>
            </a:r>
            <a:r>
              <a:rPr lang="en-US" dirty="0" err="1"/>
              <a:t>DiaBulimia</a:t>
            </a:r>
            <a:r>
              <a:rPr lang="en-US" dirty="0"/>
              <a:t>”  </a:t>
            </a:r>
          </a:p>
          <a:p>
            <a:pPr>
              <a:lnSpc>
                <a:spcPct val="120000"/>
              </a:lnSpc>
            </a:pPr>
            <a:r>
              <a:rPr lang="en-US" sz="3300" dirty="0"/>
              <a:t>People with diabetes give themselves less insulin than needed to lose weight</a:t>
            </a:r>
          </a:p>
          <a:p>
            <a:pPr>
              <a:lnSpc>
                <a:spcPct val="120000"/>
              </a:lnSpc>
            </a:pPr>
            <a:r>
              <a:rPr lang="en-US" sz="3300" dirty="0"/>
              <a:t>Tends to start in adolescence, more likely to occur in women than men. </a:t>
            </a:r>
          </a:p>
          <a:p>
            <a:pPr>
              <a:lnSpc>
                <a:spcPct val="120000"/>
              </a:lnSpc>
            </a:pPr>
            <a:r>
              <a:rPr lang="en-US" sz="3300" dirty="0"/>
              <a:t>Signs: Avoiding CGM, elevated A1C, weight loss, lack of prescription refills for diabetes meds, records that don’t match A1C.</a:t>
            </a:r>
          </a:p>
          <a:p>
            <a:pPr>
              <a:lnSpc>
                <a:spcPct val="120000"/>
              </a:lnSpc>
            </a:pPr>
            <a:r>
              <a:rPr lang="en-US" sz="3300" dirty="0"/>
              <a:t>Treatment – Referrals to mental health specialist and diabetes team</a:t>
            </a:r>
          </a:p>
        </p:txBody>
      </p:sp>
      <p:pic>
        <p:nvPicPr>
          <p:cNvPr id="2" name="Picture 1"/>
          <p:cNvPicPr>
            <a:picLocks noChangeAspect="1"/>
          </p:cNvPicPr>
          <p:nvPr/>
        </p:nvPicPr>
        <p:blipFill>
          <a:blip r:embed="rId3"/>
          <a:stretch>
            <a:fillRect/>
          </a:stretch>
        </p:blipFill>
        <p:spPr>
          <a:xfrm>
            <a:off x="6408148" y="1371600"/>
            <a:ext cx="2276475" cy="3114675"/>
          </a:xfrm>
          <a:prstGeom prst="rect">
            <a:avLst/>
          </a:prstGeom>
        </p:spPr>
      </p:pic>
    </p:spTree>
    <p:custDataLst>
      <p:tags r:id="rId1"/>
    </p:custDataLst>
    <p:extLst>
      <p:ext uri="{BB962C8B-B14F-4D97-AF65-F5344CB8AC3E}">
        <p14:creationId xmlns:p14="http://schemas.microsoft.com/office/powerpoint/2010/main" val="87161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Content Placeholder 2"/>
          <p:cNvSpPr>
            <a:spLocks noGrp="1"/>
          </p:cNvSpPr>
          <p:nvPr>
            <p:ph idx="4294967295"/>
          </p:nvPr>
        </p:nvSpPr>
        <p:spPr>
          <a:xfrm>
            <a:off x="457200" y="1185863"/>
            <a:ext cx="8229600" cy="2819400"/>
          </a:xfrm>
        </p:spPr>
        <p:txBody>
          <a:bodyPr/>
          <a:lstStyle/>
          <a:p>
            <a:pPr>
              <a:buClr>
                <a:srgbClr val="FFD937"/>
              </a:buClr>
              <a:buFont typeface="Arial" panose="020B0604020202020204" pitchFamily="34" charset="0"/>
              <a:buNone/>
            </a:pPr>
            <a:r>
              <a:rPr lang="en-US" altLang="en-US" sz="2800" dirty="0"/>
              <a:t>Screening</a:t>
            </a:r>
          </a:p>
          <a:p>
            <a:pPr>
              <a:buClr>
                <a:srgbClr val="FFD937"/>
              </a:buClr>
            </a:pPr>
            <a:r>
              <a:rPr lang="en-US" altLang="en-US" sz="2800" dirty="0"/>
              <a:t>Assess for the presence of additional autoimmune conditions at diagnosis and if symptoms develop </a:t>
            </a:r>
            <a:r>
              <a:rPr lang="en-US" altLang="en-US" sz="2800" b="1" dirty="0"/>
              <a:t> </a:t>
            </a:r>
          </a:p>
        </p:txBody>
      </p:sp>
      <p:sp>
        <p:nvSpPr>
          <p:cNvPr id="137219" name="Title 1"/>
          <p:cNvSpPr>
            <a:spLocks noGrp="1"/>
          </p:cNvSpPr>
          <p:nvPr>
            <p:ph type="title" idx="4294967295"/>
          </p:nvPr>
        </p:nvSpPr>
        <p:spPr>
          <a:xfrm>
            <a:off x="381000" y="228599"/>
            <a:ext cx="8534400" cy="904875"/>
          </a:xfrm>
        </p:spPr>
        <p:txBody>
          <a:bodyPr/>
          <a:lstStyle/>
          <a:p>
            <a:pPr eaLnBrk="1" hangingPunct="1">
              <a:lnSpc>
                <a:spcPts val="3000"/>
              </a:lnSpc>
            </a:pPr>
            <a:r>
              <a:rPr lang="en-US" altLang="en-US" sz="3200" b="1" dirty="0"/>
              <a:t>Autoimmune Conditions  -Type 1 Diabetes </a:t>
            </a:r>
          </a:p>
        </p:txBody>
      </p:sp>
      <p:pic>
        <p:nvPicPr>
          <p:cNvPr id="2" name="Picture 1"/>
          <p:cNvPicPr>
            <a:picLocks noChangeAspect="1"/>
          </p:cNvPicPr>
          <p:nvPr/>
        </p:nvPicPr>
        <p:blipFill>
          <a:blip r:embed="rId4"/>
          <a:stretch>
            <a:fillRect/>
          </a:stretch>
        </p:blipFill>
        <p:spPr>
          <a:xfrm>
            <a:off x="1447800" y="2819400"/>
            <a:ext cx="5684228" cy="2052638"/>
          </a:xfrm>
          <a:prstGeom prst="rect">
            <a:avLst/>
          </a:prstGeom>
        </p:spPr>
      </p:pic>
      <p:pic>
        <p:nvPicPr>
          <p:cNvPr id="3" name="Picture 2">
            <a:extLst>
              <a:ext uri="{FF2B5EF4-FFF2-40B4-BE49-F238E27FC236}">
                <a16:creationId xmlns:a16="http://schemas.microsoft.com/office/drawing/2014/main" id="{D893D3A5-FAA0-BDE2-5F74-00770CE88E4D}"/>
              </a:ext>
            </a:extLst>
          </p:cNvPr>
          <p:cNvPicPr>
            <a:picLocks noChangeAspect="1"/>
          </p:cNvPicPr>
          <p:nvPr/>
        </p:nvPicPr>
        <p:blipFill>
          <a:blip r:embed="rId5"/>
          <a:stretch>
            <a:fillRect/>
          </a:stretch>
        </p:blipFill>
        <p:spPr>
          <a:xfrm>
            <a:off x="190500" y="5408599"/>
            <a:ext cx="8763000" cy="1449401"/>
          </a:xfrm>
          <a:prstGeom prst="rect">
            <a:avLst/>
          </a:prstGeom>
        </p:spPr>
      </p:pic>
    </p:spTree>
    <p:custDataLst>
      <p:tags r:id="rId1"/>
    </p:custDataLst>
    <p:extLst>
      <p:ext uri="{BB962C8B-B14F-4D97-AF65-F5344CB8AC3E}">
        <p14:creationId xmlns:p14="http://schemas.microsoft.com/office/powerpoint/2010/main" val="3584015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C343E-A612-80E4-65A4-0BA6196C9C33}"/>
              </a:ext>
            </a:extLst>
          </p:cNvPr>
          <p:cNvSpPr>
            <a:spLocks noGrp="1"/>
          </p:cNvSpPr>
          <p:nvPr>
            <p:ph type="title"/>
          </p:nvPr>
        </p:nvSpPr>
        <p:spPr/>
        <p:txBody>
          <a:bodyPr>
            <a:normAutofit/>
          </a:bodyPr>
          <a:lstStyle/>
          <a:p>
            <a:r>
              <a:rPr lang="en-US" dirty="0"/>
              <a:t>Lori Bednarz  Conflicts of Interest</a:t>
            </a:r>
          </a:p>
        </p:txBody>
      </p:sp>
      <p:sp>
        <p:nvSpPr>
          <p:cNvPr id="3" name="Content Placeholder 2">
            <a:extLst>
              <a:ext uri="{FF2B5EF4-FFF2-40B4-BE49-F238E27FC236}">
                <a16:creationId xmlns:a16="http://schemas.microsoft.com/office/drawing/2014/main" id="{97DFDB1A-4547-AA62-C529-4932E1ABFEE4}"/>
              </a:ext>
            </a:extLst>
          </p:cNvPr>
          <p:cNvSpPr>
            <a:spLocks noGrp="1"/>
          </p:cNvSpPr>
          <p:nvPr>
            <p:ph sz="quarter" idx="1"/>
          </p:nvPr>
        </p:nvSpPr>
        <p:spPr/>
        <p:txBody>
          <a:bodyPr/>
          <a:lstStyle/>
          <a:p>
            <a:pPr>
              <a:lnSpc>
                <a:spcPct val="90000"/>
              </a:lnSpc>
            </a:pPr>
            <a:r>
              <a:rPr lang="en-US" dirty="0"/>
              <a:t>She’s not on any speaker's bureau</a:t>
            </a:r>
          </a:p>
          <a:p>
            <a:pPr>
              <a:lnSpc>
                <a:spcPct val="90000"/>
              </a:lnSpc>
            </a:pPr>
            <a:r>
              <a:rPr lang="en-US" dirty="0"/>
              <a:t>Does not invest or have any financial relationships with diabetes related companies.</a:t>
            </a:r>
          </a:p>
          <a:p>
            <a:pPr>
              <a:lnSpc>
                <a:spcPct val="90000"/>
              </a:lnSpc>
            </a:pPr>
            <a:r>
              <a:rPr lang="en-US" dirty="0"/>
              <a:t>Gathers information from reading package inserts, research and articles</a:t>
            </a:r>
          </a:p>
          <a:p>
            <a:pPr>
              <a:lnSpc>
                <a:spcPct val="90000"/>
              </a:lnSpc>
            </a:pPr>
            <a:r>
              <a:rPr lang="en-US" dirty="0"/>
              <a:t>The ADA Standards of Medical Care is the main resource for course content</a:t>
            </a:r>
          </a:p>
          <a:p>
            <a:pPr>
              <a:lnSpc>
                <a:spcPct val="90000"/>
              </a:lnSpc>
            </a:pPr>
            <a:r>
              <a:rPr lang="en-US" dirty="0"/>
              <a:t>She is a certified pump trainer for </a:t>
            </a:r>
            <a:r>
              <a:rPr lang="en-US" dirty="0" err="1"/>
              <a:t>MiniMed</a:t>
            </a:r>
            <a:endParaRPr lang="en-US" dirty="0"/>
          </a:p>
          <a:p>
            <a:endParaRPr lang="en-US" dirty="0"/>
          </a:p>
        </p:txBody>
      </p:sp>
    </p:spTree>
    <p:extLst>
      <p:ext uri="{BB962C8B-B14F-4D97-AF65-F5344CB8AC3E}">
        <p14:creationId xmlns:p14="http://schemas.microsoft.com/office/powerpoint/2010/main" val="853123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232" y="216408"/>
            <a:ext cx="8229600" cy="990600"/>
          </a:xfrm>
        </p:spPr>
        <p:txBody>
          <a:bodyPr/>
          <a:lstStyle/>
          <a:p>
            <a:r>
              <a:rPr lang="en-US" dirty="0"/>
              <a:t>Poll Question 5</a:t>
            </a:r>
          </a:p>
        </p:txBody>
      </p:sp>
      <p:sp>
        <p:nvSpPr>
          <p:cNvPr id="3" name="Content Placeholder 2"/>
          <p:cNvSpPr>
            <a:spLocks noGrp="1"/>
          </p:cNvSpPr>
          <p:nvPr>
            <p:ph sz="quarter" idx="1"/>
          </p:nvPr>
        </p:nvSpPr>
        <p:spPr/>
        <p:txBody>
          <a:bodyPr/>
          <a:lstStyle/>
          <a:p>
            <a:r>
              <a:rPr lang="en-US" dirty="0"/>
              <a:t>What is the most common autoimmune condition associated with type 1 diabetes?</a:t>
            </a:r>
          </a:p>
          <a:p>
            <a:pPr marL="274320" lvl="1" indent="0">
              <a:buNone/>
            </a:pPr>
            <a:r>
              <a:rPr lang="en-US" sz="3200" dirty="0"/>
              <a:t>A. Thyroid disease</a:t>
            </a:r>
          </a:p>
          <a:p>
            <a:pPr marL="274320" lvl="1" indent="0">
              <a:buNone/>
            </a:pPr>
            <a:r>
              <a:rPr lang="en-US" sz="3200" dirty="0"/>
              <a:t>B. Celiac disease</a:t>
            </a:r>
          </a:p>
          <a:p>
            <a:pPr marL="274320" lvl="1" indent="0">
              <a:buNone/>
            </a:pPr>
            <a:r>
              <a:rPr lang="en-US" sz="3200" dirty="0"/>
              <a:t>C. </a:t>
            </a:r>
            <a:r>
              <a:rPr lang="en-US" sz="3200" dirty="0" err="1"/>
              <a:t>DiaBulemia</a:t>
            </a:r>
            <a:endParaRPr lang="en-US" sz="3200" dirty="0"/>
          </a:p>
          <a:p>
            <a:pPr marL="274320" lvl="1" indent="0">
              <a:buNone/>
            </a:pPr>
            <a:r>
              <a:rPr lang="en-US" sz="3200" dirty="0"/>
              <a:t>D. Irritable bowel syndrome</a:t>
            </a:r>
            <a:endParaRPr lang="en-US" sz="2800" dirty="0"/>
          </a:p>
        </p:txBody>
      </p:sp>
      <p:pic>
        <p:nvPicPr>
          <p:cNvPr id="4" name="Picture 3"/>
          <p:cNvPicPr>
            <a:picLocks noChangeAspect="1"/>
          </p:cNvPicPr>
          <p:nvPr/>
        </p:nvPicPr>
        <p:blipFill>
          <a:blip r:embed="rId5"/>
          <a:stretch>
            <a:fillRect/>
          </a:stretch>
        </p:blipFill>
        <p:spPr>
          <a:xfrm>
            <a:off x="6019800" y="2590800"/>
            <a:ext cx="1934131" cy="2450783"/>
          </a:xfrm>
          <a:prstGeom prst="rect">
            <a:avLst/>
          </a:prstGeom>
        </p:spPr>
      </p:pic>
      <p:sp>
        <p:nvSpPr>
          <p:cNvPr id="5" name="Oval 4">
            <a:extLst>
              <a:ext uri="{FF2B5EF4-FFF2-40B4-BE49-F238E27FC236}">
                <a16:creationId xmlns:a16="http://schemas.microsoft.com/office/drawing/2014/main" id="{5E5AF590-336D-40FE-A7DE-D7CCF6BA370F}"/>
              </a:ext>
            </a:extLst>
          </p:cNvPr>
          <p:cNvSpPr/>
          <p:nvPr/>
        </p:nvSpPr>
        <p:spPr>
          <a:xfrm>
            <a:off x="423672" y="2209800"/>
            <a:ext cx="4267200" cy="762000"/>
          </a:xfrm>
          <a:prstGeom prst="ellipse">
            <a:avLst/>
          </a:prstGeom>
          <a:noFill/>
          <a:ln w="38100">
            <a:solidFill>
              <a:srgbClr val="5E3886"/>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10834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6950BFC3-D8DA-4A85-94F7-54DA5524770B}">
      <p188:commentRel xmlns:p188="http://schemas.microsoft.com/office/powerpoint/2018/8/main" r:id="rId4"/>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604116-45CB-6D0F-634A-8DF026D0F2D2}"/>
              </a:ext>
            </a:extLst>
          </p:cNvPr>
          <p:cNvPicPr>
            <a:picLocks noChangeAspect="1"/>
          </p:cNvPicPr>
          <p:nvPr/>
        </p:nvPicPr>
        <p:blipFill>
          <a:blip r:embed="rId5"/>
          <a:stretch>
            <a:fillRect/>
          </a:stretch>
        </p:blipFill>
        <p:spPr>
          <a:xfrm>
            <a:off x="0" y="5408599"/>
            <a:ext cx="9144000" cy="1449401"/>
          </a:xfrm>
          <a:prstGeom prst="rect">
            <a:avLst/>
          </a:prstGeom>
        </p:spPr>
      </p:pic>
      <p:sp>
        <p:nvSpPr>
          <p:cNvPr id="140290" name="Content Placeholder 4"/>
          <p:cNvSpPr>
            <a:spLocks noGrp="1"/>
          </p:cNvSpPr>
          <p:nvPr>
            <p:ph idx="4294967295"/>
          </p:nvPr>
        </p:nvSpPr>
        <p:spPr>
          <a:xfrm>
            <a:off x="304800" y="1133474"/>
            <a:ext cx="6172200" cy="5343526"/>
          </a:xfrm>
        </p:spPr>
        <p:txBody>
          <a:bodyPr>
            <a:noAutofit/>
          </a:bodyPr>
          <a:lstStyle/>
          <a:p>
            <a:pPr>
              <a:buClr>
                <a:srgbClr val="FFD937"/>
              </a:buClr>
            </a:pPr>
            <a:r>
              <a:rPr lang="en-US" altLang="en-US" sz="2800" dirty="0"/>
              <a:t>25% positive for thyroid disease at diagnosis of type 1</a:t>
            </a:r>
          </a:p>
          <a:p>
            <a:pPr>
              <a:buClr>
                <a:srgbClr val="FFD937"/>
              </a:buClr>
            </a:pPr>
            <a:r>
              <a:rPr lang="en-US" altLang="en-US" sz="2800" dirty="0"/>
              <a:t>Screen for anti-thyroid peroxidase, anti-thyroglobulin antibodies soon after diagnosis </a:t>
            </a:r>
            <a:r>
              <a:rPr lang="en-US" altLang="en-US" sz="2800" b="1" dirty="0"/>
              <a:t> </a:t>
            </a:r>
          </a:p>
          <a:p>
            <a:pPr>
              <a:buClr>
                <a:srgbClr val="FFD937"/>
              </a:buClr>
            </a:pPr>
            <a:r>
              <a:rPr lang="en-US" altLang="en-US" sz="2800" dirty="0"/>
              <a:t>Measure Thyroid-stimulating hormone (TSH) concentrations after metabolic control established.</a:t>
            </a:r>
          </a:p>
          <a:p>
            <a:pPr lvl="2">
              <a:buClr>
                <a:srgbClr val="FFD937"/>
              </a:buClr>
            </a:pPr>
            <a:r>
              <a:rPr lang="en-US" altLang="en-US" sz="2000" dirty="0"/>
              <a:t>If normal, consider rechecking every 1–2 years</a:t>
            </a:r>
          </a:p>
          <a:p>
            <a:pPr lvl="2">
              <a:buClr>
                <a:srgbClr val="FFD937"/>
              </a:buClr>
            </a:pPr>
            <a:r>
              <a:rPr lang="en-US" altLang="en-US" sz="2000" dirty="0"/>
              <a:t>Recheck if develops symptoms of thyroid dysfunction:</a:t>
            </a:r>
          </a:p>
          <a:p>
            <a:pPr lvl="3">
              <a:buClr>
                <a:srgbClr val="FFD937"/>
              </a:buClr>
            </a:pPr>
            <a:r>
              <a:rPr lang="en-US" altLang="en-US" sz="2000" dirty="0"/>
              <a:t> thyromegaly, abnormal growth rate, or unusual BG variation </a:t>
            </a:r>
            <a:r>
              <a:rPr lang="en-US" altLang="en-US" sz="2000" b="1" dirty="0"/>
              <a:t> </a:t>
            </a:r>
          </a:p>
        </p:txBody>
      </p:sp>
      <p:sp>
        <p:nvSpPr>
          <p:cNvPr id="140291" name="Title 1"/>
          <p:cNvSpPr>
            <a:spLocks noGrp="1"/>
          </p:cNvSpPr>
          <p:nvPr>
            <p:ph type="title" idx="4294967295"/>
          </p:nvPr>
        </p:nvSpPr>
        <p:spPr>
          <a:xfrm>
            <a:off x="304800" y="228599"/>
            <a:ext cx="8382000" cy="762001"/>
          </a:xfrm>
        </p:spPr>
        <p:txBody>
          <a:bodyPr/>
          <a:lstStyle/>
          <a:p>
            <a:pPr eaLnBrk="1" hangingPunct="1">
              <a:lnSpc>
                <a:spcPts val="3000"/>
              </a:lnSpc>
            </a:pPr>
            <a:r>
              <a:rPr lang="en-US" altLang="en-US" sz="3200" b="1" dirty="0"/>
              <a:t>Screening for Pediatric Hypothyroidism - Type 1 </a:t>
            </a:r>
          </a:p>
        </p:txBody>
      </p:sp>
      <p:pic>
        <p:nvPicPr>
          <p:cNvPr id="2" name="Picture 1"/>
          <p:cNvPicPr>
            <a:picLocks noChangeAspect="1"/>
          </p:cNvPicPr>
          <p:nvPr/>
        </p:nvPicPr>
        <p:blipFill>
          <a:blip r:embed="rId6"/>
          <a:stretch>
            <a:fillRect/>
          </a:stretch>
        </p:blipFill>
        <p:spPr>
          <a:xfrm>
            <a:off x="6295238" y="1206461"/>
            <a:ext cx="2391562" cy="2221707"/>
          </a:xfrm>
          <a:prstGeom prst="rect">
            <a:avLst/>
          </a:prstGeom>
        </p:spPr>
      </p:pic>
    </p:spTree>
    <p:custDataLst>
      <p:tags r:id="rId1"/>
    </p:custDataLst>
    <p:extLst>
      <p:ext uri="{BB962C8B-B14F-4D97-AF65-F5344CB8AC3E}">
        <p14:creationId xmlns:p14="http://schemas.microsoft.com/office/powerpoint/2010/main" val="126201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40E243-3C56-32AF-8E5F-F7D70D6A690F}"/>
              </a:ext>
            </a:extLst>
          </p:cNvPr>
          <p:cNvPicPr>
            <a:picLocks noChangeAspect="1"/>
          </p:cNvPicPr>
          <p:nvPr/>
        </p:nvPicPr>
        <p:blipFill>
          <a:blip r:embed="rId5"/>
          <a:stretch>
            <a:fillRect/>
          </a:stretch>
        </p:blipFill>
        <p:spPr>
          <a:xfrm>
            <a:off x="18360" y="5408599"/>
            <a:ext cx="9125639" cy="1449401"/>
          </a:xfrm>
          <a:prstGeom prst="rect">
            <a:avLst/>
          </a:prstGeom>
        </p:spPr>
      </p:pic>
      <p:sp>
        <p:nvSpPr>
          <p:cNvPr id="138242" name="Content Placeholder 4"/>
          <p:cNvSpPr>
            <a:spLocks noGrp="1"/>
          </p:cNvSpPr>
          <p:nvPr>
            <p:ph idx="4294967295"/>
          </p:nvPr>
        </p:nvSpPr>
        <p:spPr>
          <a:xfrm>
            <a:off x="457200" y="1185862"/>
            <a:ext cx="6477000" cy="5367338"/>
          </a:xfrm>
        </p:spPr>
        <p:txBody>
          <a:bodyPr>
            <a:normAutofit fontScale="85000" lnSpcReduction="20000"/>
          </a:bodyPr>
          <a:lstStyle/>
          <a:p>
            <a:pPr marL="457200" lvl="1" indent="-457200">
              <a:lnSpc>
                <a:spcPct val="120000"/>
              </a:lnSpc>
              <a:buClr>
                <a:srgbClr val="FFD937"/>
              </a:buClr>
            </a:pPr>
            <a:r>
              <a:rPr lang="en-US" altLang="en-US" sz="3200" dirty="0"/>
              <a:t>At diagnosis, screen by measuring IgA anti-tissue transglutaminase. Check again after 2 years then again at 5 </a:t>
            </a:r>
            <a:r>
              <a:rPr lang="en-US" altLang="en-US" sz="3200" dirty="0" err="1"/>
              <a:t>yrs</a:t>
            </a:r>
            <a:r>
              <a:rPr lang="en-US" altLang="en-US" sz="3200" dirty="0"/>
              <a:t> or more frequently with symptoms:</a:t>
            </a:r>
            <a:endParaRPr lang="en-US" altLang="en-US" sz="3200" b="1" dirty="0"/>
          </a:p>
          <a:p>
            <a:pPr>
              <a:lnSpc>
                <a:spcPct val="120000"/>
              </a:lnSpc>
              <a:buClr>
                <a:srgbClr val="FFD937"/>
              </a:buClr>
            </a:pPr>
            <a:r>
              <a:rPr lang="en-US" altLang="en-US" dirty="0"/>
              <a:t>Consider testing in children with</a:t>
            </a:r>
          </a:p>
          <a:p>
            <a:pPr marL="617220" lvl="2" indent="-342900">
              <a:lnSpc>
                <a:spcPct val="120000"/>
              </a:lnSpc>
              <a:buClr>
                <a:srgbClr val="FFD937"/>
              </a:buClr>
            </a:pPr>
            <a:r>
              <a:rPr lang="en-US" altLang="en-US" sz="2800" dirty="0"/>
              <a:t>Positive family history of celiac disease</a:t>
            </a:r>
          </a:p>
          <a:p>
            <a:pPr marL="617220" lvl="2" indent="-342900">
              <a:lnSpc>
                <a:spcPct val="120000"/>
              </a:lnSpc>
              <a:buClr>
                <a:srgbClr val="FFD937"/>
              </a:buClr>
            </a:pPr>
            <a:r>
              <a:rPr lang="en-US" altLang="en-US" sz="2800" dirty="0"/>
              <a:t>Growth failure</a:t>
            </a:r>
          </a:p>
          <a:p>
            <a:pPr marL="617220" lvl="2" indent="-342900">
              <a:lnSpc>
                <a:spcPct val="120000"/>
              </a:lnSpc>
              <a:buClr>
                <a:srgbClr val="FFD937"/>
              </a:buClr>
            </a:pPr>
            <a:r>
              <a:rPr lang="en-US" altLang="en-US" sz="2800" dirty="0"/>
              <a:t>Failure to gain weight, weight loss</a:t>
            </a:r>
          </a:p>
          <a:p>
            <a:pPr marL="617220" lvl="2" indent="-342900">
              <a:lnSpc>
                <a:spcPct val="120000"/>
              </a:lnSpc>
              <a:buClr>
                <a:srgbClr val="FFD937"/>
              </a:buClr>
            </a:pPr>
            <a:r>
              <a:rPr lang="en-US" altLang="en-US" sz="2800" dirty="0"/>
              <a:t>Diarrhea, flatulence, abdominal pain, signs of malabsorption</a:t>
            </a:r>
          </a:p>
          <a:p>
            <a:pPr marL="617220" lvl="2" indent="-342900">
              <a:lnSpc>
                <a:spcPct val="120000"/>
              </a:lnSpc>
              <a:buClr>
                <a:srgbClr val="FFD937"/>
              </a:buClr>
            </a:pPr>
            <a:r>
              <a:rPr lang="en-US" altLang="en-US" sz="2800" dirty="0"/>
              <a:t>Frequent unexplained hypoglycemia or deterioration in glycemic control </a:t>
            </a:r>
            <a:r>
              <a:rPr lang="en-US" altLang="en-US" sz="2800" b="1" dirty="0"/>
              <a:t> </a:t>
            </a:r>
          </a:p>
          <a:p>
            <a:pPr>
              <a:lnSpc>
                <a:spcPct val="110000"/>
              </a:lnSpc>
              <a:buClr>
                <a:srgbClr val="FFD937"/>
              </a:buClr>
            </a:pPr>
            <a:endParaRPr lang="en-US" altLang="en-US" sz="1700" b="1" dirty="0"/>
          </a:p>
        </p:txBody>
      </p:sp>
      <p:sp>
        <p:nvSpPr>
          <p:cNvPr id="138243" name="Title 1"/>
          <p:cNvSpPr>
            <a:spLocks noGrp="1"/>
          </p:cNvSpPr>
          <p:nvPr>
            <p:ph type="title" idx="4294967295"/>
          </p:nvPr>
        </p:nvSpPr>
        <p:spPr>
          <a:xfrm>
            <a:off x="457200" y="228599"/>
            <a:ext cx="8229600" cy="904875"/>
          </a:xfrm>
        </p:spPr>
        <p:txBody>
          <a:bodyPr/>
          <a:lstStyle/>
          <a:p>
            <a:pPr eaLnBrk="1" hangingPunct="1">
              <a:lnSpc>
                <a:spcPts val="3000"/>
              </a:lnSpc>
            </a:pPr>
            <a:r>
              <a:rPr lang="en-US" altLang="en-US" sz="3200" b="1" dirty="0"/>
              <a:t>Screen for Pediatric Celiac Disease – Type 1</a:t>
            </a:r>
          </a:p>
        </p:txBody>
      </p:sp>
      <p:pic>
        <p:nvPicPr>
          <p:cNvPr id="2" name="Picture 1"/>
          <p:cNvPicPr>
            <a:picLocks noChangeAspect="1"/>
          </p:cNvPicPr>
          <p:nvPr/>
        </p:nvPicPr>
        <p:blipFill>
          <a:blip r:embed="rId6"/>
          <a:stretch>
            <a:fillRect/>
          </a:stretch>
        </p:blipFill>
        <p:spPr>
          <a:xfrm>
            <a:off x="6858000" y="1371600"/>
            <a:ext cx="1828800" cy="2501900"/>
          </a:xfrm>
          <a:prstGeom prst="rect">
            <a:avLst/>
          </a:prstGeom>
        </p:spPr>
      </p:pic>
    </p:spTree>
    <p:custDataLst>
      <p:tags r:id="rId1"/>
    </p:custDataLst>
    <p:extLst>
      <p:ext uri="{BB962C8B-B14F-4D97-AF65-F5344CB8AC3E}">
        <p14:creationId xmlns:p14="http://schemas.microsoft.com/office/powerpoint/2010/main" val="343526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1"/>
            <a:ext cx="8229600" cy="872590"/>
          </a:xfrm>
        </p:spPr>
        <p:txBody>
          <a:bodyPr>
            <a:normAutofit/>
          </a:bodyPr>
          <a:lstStyle/>
          <a:p>
            <a:r>
              <a:rPr lang="en-US" altLang="en-US" sz="3600" b="1" dirty="0"/>
              <a:t>Children with Celiac Disease – Type 1</a:t>
            </a:r>
            <a:endParaRPr lang="en-US" sz="3600" dirty="0"/>
          </a:p>
        </p:txBody>
      </p:sp>
      <p:sp>
        <p:nvSpPr>
          <p:cNvPr id="139266" name="Content Placeholder 4"/>
          <p:cNvSpPr>
            <a:spLocks noGrp="1"/>
          </p:cNvSpPr>
          <p:nvPr>
            <p:ph sz="quarter" idx="1"/>
          </p:nvPr>
        </p:nvSpPr>
        <p:spPr>
          <a:xfrm>
            <a:off x="457200" y="1271312"/>
            <a:ext cx="6324600" cy="5281888"/>
          </a:xfrm>
        </p:spPr>
        <p:txBody>
          <a:bodyPr>
            <a:normAutofit fontScale="92500" lnSpcReduction="10000"/>
          </a:bodyPr>
          <a:lstStyle/>
          <a:p>
            <a:pPr>
              <a:lnSpc>
                <a:spcPct val="110000"/>
              </a:lnSpc>
              <a:buClr>
                <a:srgbClr val="FFD937"/>
              </a:buClr>
            </a:pPr>
            <a:r>
              <a:rPr lang="en-US" altLang="en-US" dirty="0"/>
              <a:t>Asymptomatic children with positive antibodies</a:t>
            </a:r>
          </a:p>
          <a:p>
            <a:pPr lvl="1">
              <a:lnSpc>
                <a:spcPct val="110000"/>
              </a:lnSpc>
              <a:buClr>
                <a:srgbClr val="FFD937"/>
              </a:buClr>
            </a:pPr>
            <a:r>
              <a:rPr lang="en-US" altLang="en-US" sz="2800" dirty="0"/>
              <a:t>Consider referral to gastroenterologist for evaluation with possible endoscopy and biopsy for confirmation of celiac disease </a:t>
            </a:r>
            <a:r>
              <a:rPr lang="en-US" altLang="en-US" sz="2800" b="1" dirty="0"/>
              <a:t> </a:t>
            </a:r>
          </a:p>
          <a:p>
            <a:pPr>
              <a:lnSpc>
                <a:spcPct val="110000"/>
              </a:lnSpc>
              <a:buClr>
                <a:srgbClr val="FFD937"/>
              </a:buClr>
            </a:pPr>
            <a:r>
              <a:rPr lang="en-US" altLang="en-US" dirty="0"/>
              <a:t>Children with biopsy-confirmed celiac disease</a:t>
            </a:r>
          </a:p>
          <a:p>
            <a:pPr lvl="1">
              <a:lnSpc>
                <a:spcPct val="110000"/>
              </a:lnSpc>
              <a:buClr>
                <a:srgbClr val="FFD937"/>
              </a:buClr>
            </a:pPr>
            <a:r>
              <a:rPr lang="en-US" altLang="en-US" sz="2800" dirty="0"/>
              <a:t>Place on a gluten-free diet</a:t>
            </a:r>
          </a:p>
          <a:p>
            <a:pPr lvl="1">
              <a:lnSpc>
                <a:spcPct val="110000"/>
              </a:lnSpc>
              <a:buClr>
                <a:srgbClr val="FFD937"/>
              </a:buClr>
            </a:pPr>
            <a:r>
              <a:rPr lang="en-US" altLang="en-US" sz="2800" dirty="0"/>
              <a:t>Consult with a dietitian experienced in managing both diabetes and celiac disease </a:t>
            </a:r>
            <a:r>
              <a:rPr lang="en-US" altLang="en-US" sz="2800" b="1" dirty="0"/>
              <a:t> </a:t>
            </a:r>
          </a:p>
          <a:p>
            <a:pPr>
              <a:lnSpc>
                <a:spcPct val="90000"/>
              </a:lnSpc>
              <a:buClr>
                <a:srgbClr val="FFD937"/>
              </a:buClr>
            </a:pPr>
            <a:endParaRPr lang="en-US" altLang="en-US" sz="2000" b="1" dirty="0"/>
          </a:p>
        </p:txBody>
      </p:sp>
      <p:pic>
        <p:nvPicPr>
          <p:cNvPr id="3" name="Picture 2"/>
          <p:cNvPicPr>
            <a:picLocks noChangeAspect="1"/>
          </p:cNvPicPr>
          <p:nvPr/>
        </p:nvPicPr>
        <p:blipFill>
          <a:blip r:embed="rId5"/>
          <a:stretch>
            <a:fillRect/>
          </a:stretch>
        </p:blipFill>
        <p:spPr>
          <a:xfrm>
            <a:off x="6881037" y="2721778"/>
            <a:ext cx="1881963" cy="2380956"/>
          </a:xfrm>
          <a:prstGeom prst="rect">
            <a:avLst/>
          </a:prstGeom>
        </p:spPr>
      </p:pic>
    </p:spTree>
    <p:custDataLst>
      <p:tags r:id="rId1"/>
    </p:custDataLst>
    <p:extLst>
      <p:ext uri="{BB962C8B-B14F-4D97-AF65-F5344CB8AC3E}">
        <p14:creationId xmlns:p14="http://schemas.microsoft.com/office/powerpoint/2010/main" val="1276599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C7011-D028-4869-8D82-E34660B57F46}"/>
              </a:ext>
            </a:extLst>
          </p:cNvPr>
          <p:cNvSpPr>
            <a:spLocks noGrp="1"/>
          </p:cNvSpPr>
          <p:nvPr>
            <p:ph type="title"/>
          </p:nvPr>
        </p:nvSpPr>
        <p:spPr>
          <a:xfrm>
            <a:off x="457200" y="152400"/>
            <a:ext cx="8229600" cy="990600"/>
          </a:xfrm>
        </p:spPr>
        <p:txBody>
          <a:bodyPr anchor="b">
            <a:normAutofit/>
          </a:bodyPr>
          <a:lstStyle/>
          <a:p>
            <a:r>
              <a:rPr lang="en-US" dirty="0"/>
              <a:t>Stretch Break</a:t>
            </a:r>
          </a:p>
        </p:txBody>
      </p:sp>
      <p:pic>
        <p:nvPicPr>
          <p:cNvPr id="4" name="Picture 3" descr="Women doing yoga outdoors">
            <a:extLst>
              <a:ext uri="{FF2B5EF4-FFF2-40B4-BE49-F238E27FC236}">
                <a16:creationId xmlns:a16="http://schemas.microsoft.com/office/drawing/2014/main" id="{E5E7803E-DEC3-0463-F380-81462EA526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112"/>
          <a:stretch/>
        </p:blipFill>
        <p:spPr>
          <a:xfrm>
            <a:off x="457200" y="1219200"/>
            <a:ext cx="8229600" cy="4937760"/>
          </a:xfrm>
          <a:prstGeom prst="rect">
            <a:avLst/>
          </a:prstGeom>
          <a:noFill/>
        </p:spPr>
      </p:pic>
    </p:spTree>
    <p:extLst>
      <p:ext uri="{BB962C8B-B14F-4D97-AF65-F5344CB8AC3E}">
        <p14:creationId xmlns:p14="http://schemas.microsoft.com/office/powerpoint/2010/main" val="2599769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864D0-C8D2-41BD-A901-2A1BFE385116}"/>
              </a:ext>
            </a:extLst>
          </p:cNvPr>
          <p:cNvSpPr>
            <a:spLocks noGrp="1"/>
          </p:cNvSpPr>
          <p:nvPr>
            <p:ph type="title"/>
          </p:nvPr>
        </p:nvSpPr>
        <p:spPr>
          <a:xfrm>
            <a:off x="457200" y="228600"/>
            <a:ext cx="8229600" cy="914400"/>
          </a:xfrm>
        </p:spPr>
        <p:txBody>
          <a:bodyPr anchor="b">
            <a:normAutofit/>
          </a:bodyPr>
          <a:lstStyle/>
          <a:p>
            <a:r>
              <a:rPr lang="en-US" dirty="0"/>
              <a:t>Case Study</a:t>
            </a:r>
          </a:p>
        </p:txBody>
      </p:sp>
      <p:sp>
        <p:nvSpPr>
          <p:cNvPr id="3" name="Content Placeholder 2">
            <a:extLst>
              <a:ext uri="{FF2B5EF4-FFF2-40B4-BE49-F238E27FC236}">
                <a16:creationId xmlns:a16="http://schemas.microsoft.com/office/drawing/2014/main" id="{4986289E-9812-4BE6-B598-51B93C9D6805}"/>
              </a:ext>
            </a:extLst>
          </p:cNvPr>
          <p:cNvSpPr>
            <a:spLocks noGrp="1"/>
          </p:cNvSpPr>
          <p:nvPr>
            <p:ph sz="quarter" idx="1"/>
          </p:nvPr>
        </p:nvSpPr>
        <p:spPr>
          <a:xfrm>
            <a:off x="457199" y="1219200"/>
            <a:ext cx="4219819" cy="4937760"/>
          </a:xfrm>
        </p:spPr>
        <p:txBody>
          <a:bodyPr>
            <a:normAutofit/>
          </a:bodyPr>
          <a:lstStyle/>
          <a:p>
            <a:pPr marL="274320" lvl="1" indent="0">
              <a:lnSpc>
                <a:spcPct val="90000"/>
              </a:lnSpc>
              <a:buNone/>
            </a:pPr>
            <a:r>
              <a:rPr lang="en-US" sz="2200" dirty="0"/>
              <a:t>17-year-old, diagnosed with diabetes at age 14. </a:t>
            </a:r>
          </a:p>
          <a:p>
            <a:pPr lvl="1">
              <a:lnSpc>
                <a:spcPct val="90000"/>
              </a:lnSpc>
            </a:pPr>
            <a:r>
              <a:rPr lang="en-US" sz="2200" dirty="0"/>
              <a:t>Blood glucose in office 482</a:t>
            </a:r>
          </a:p>
          <a:p>
            <a:pPr lvl="1">
              <a:lnSpc>
                <a:spcPct val="90000"/>
              </a:lnSpc>
            </a:pPr>
            <a:r>
              <a:rPr lang="en-US" sz="2200" dirty="0"/>
              <a:t>Urine ketones 2+ positive</a:t>
            </a:r>
          </a:p>
          <a:p>
            <a:pPr lvl="1">
              <a:lnSpc>
                <a:spcPct val="90000"/>
              </a:lnSpc>
            </a:pPr>
            <a:r>
              <a:rPr lang="en-US" sz="2200" dirty="0"/>
              <a:t>On metformin, but only takes it intermittently</a:t>
            </a:r>
          </a:p>
          <a:p>
            <a:pPr lvl="1">
              <a:lnSpc>
                <a:spcPct val="90000"/>
              </a:lnSpc>
            </a:pPr>
            <a:r>
              <a:rPr lang="en-US" sz="2200" dirty="0"/>
              <a:t>Weight: 184 </a:t>
            </a:r>
            <a:r>
              <a:rPr lang="en-US" sz="2200" dirty="0" err="1"/>
              <a:t>lbs</a:t>
            </a:r>
            <a:r>
              <a:rPr lang="en-US" sz="2200" dirty="0"/>
              <a:t>, </a:t>
            </a:r>
            <a:r>
              <a:rPr lang="en-US" sz="2200" dirty="0" err="1"/>
              <a:t>ht</a:t>
            </a:r>
            <a:r>
              <a:rPr lang="en-US" sz="2200" dirty="0"/>
              <a:t> 5’5”</a:t>
            </a:r>
          </a:p>
          <a:p>
            <a:pPr>
              <a:lnSpc>
                <a:spcPct val="90000"/>
              </a:lnSpc>
            </a:pPr>
            <a:r>
              <a:rPr lang="en-US" sz="2200" dirty="0"/>
              <a:t>Family history</a:t>
            </a:r>
          </a:p>
          <a:p>
            <a:pPr lvl="1">
              <a:lnSpc>
                <a:spcPct val="90000"/>
              </a:lnSpc>
            </a:pPr>
            <a:r>
              <a:rPr lang="en-US" sz="2200" dirty="0"/>
              <a:t>One parent has type 2</a:t>
            </a:r>
          </a:p>
          <a:p>
            <a:pPr lvl="1">
              <a:lnSpc>
                <a:spcPct val="90000"/>
              </a:lnSpc>
            </a:pPr>
            <a:r>
              <a:rPr lang="en-US" sz="2200" dirty="0"/>
              <a:t>ATB results came back neg</a:t>
            </a:r>
          </a:p>
          <a:p>
            <a:pPr>
              <a:lnSpc>
                <a:spcPct val="90000"/>
              </a:lnSpc>
            </a:pPr>
            <a:r>
              <a:rPr lang="en-US" sz="2200" dirty="0"/>
              <a:t>Plan</a:t>
            </a:r>
          </a:p>
          <a:p>
            <a:pPr lvl="1">
              <a:lnSpc>
                <a:spcPct val="90000"/>
              </a:lnSpc>
            </a:pPr>
            <a:r>
              <a:rPr lang="en-US" sz="2200" dirty="0"/>
              <a:t>Review nutrition and activity</a:t>
            </a:r>
          </a:p>
          <a:p>
            <a:pPr lvl="1">
              <a:lnSpc>
                <a:spcPct val="90000"/>
              </a:lnSpc>
            </a:pPr>
            <a:r>
              <a:rPr lang="en-US" sz="2200" dirty="0"/>
              <a:t>Add exenatide XR</a:t>
            </a:r>
          </a:p>
        </p:txBody>
      </p:sp>
      <p:pic>
        <p:nvPicPr>
          <p:cNvPr id="8" name="Picture 7" descr="A person talking on the phone&#10;&#10;Description automatically generated with medium confidence">
            <a:extLst>
              <a:ext uri="{FF2B5EF4-FFF2-40B4-BE49-F238E27FC236}">
                <a16:creationId xmlns:a16="http://schemas.microsoft.com/office/drawing/2014/main" id="{BE15A6DD-914B-4846-A213-2488C5BF3C4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5719" r="19643" b="-3"/>
          <a:stretch/>
        </p:blipFill>
        <p:spPr>
          <a:xfrm>
            <a:off x="4677019" y="1371600"/>
            <a:ext cx="4041648" cy="4937760"/>
          </a:xfrm>
          <a:prstGeom prst="rect">
            <a:avLst/>
          </a:prstGeom>
          <a:noFill/>
        </p:spPr>
      </p:pic>
      <p:sp>
        <p:nvSpPr>
          <p:cNvPr id="9" name="TextBox 8">
            <a:extLst>
              <a:ext uri="{FF2B5EF4-FFF2-40B4-BE49-F238E27FC236}">
                <a16:creationId xmlns:a16="http://schemas.microsoft.com/office/drawing/2014/main" id="{3B51F6C7-98C7-4C1C-9A98-A0769171FC66}"/>
              </a:ext>
            </a:extLst>
          </p:cNvPr>
          <p:cNvSpPr txBox="1"/>
          <p:nvPr/>
        </p:nvSpPr>
        <p:spPr>
          <a:xfrm>
            <a:off x="6216122" y="5953857"/>
            <a:ext cx="2457724"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latin typeface="+mn-lt"/>
                <a:hlinkClick r:id="rId3" tooltip="http://www.news.uct.ac.za/article/-2017-02-23-teen-suicide-in-the-spotlight">
                  <a:extLst>
                    <a:ext uri="{A12FA001-AC4F-418D-AE19-62706E023703}">
                      <ahyp:hlinkClr xmlns:ahyp="http://schemas.microsoft.com/office/drawing/2018/hyperlinkcolor" val="tx"/>
                    </a:ext>
                  </a:extLst>
                </a:hlinkClick>
              </a:rPr>
              <a:t>This Photo</a:t>
            </a:r>
            <a:r>
              <a:rPr lang="en-US" sz="700" dirty="0">
                <a:solidFill>
                  <a:srgbClr val="FFFFFF"/>
                </a:solidFill>
                <a:latin typeface="+mn-lt"/>
              </a:rPr>
              <a:t> by Unknown Author is licensed under </a:t>
            </a:r>
            <a:r>
              <a:rPr lang="en-US" sz="700" dirty="0">
                <a:solidFill>
                  <a:srgbClr val="FFFFFF"/>
                </a:solidFill>
                <a:latin typeface="+mn-lt"/>
                <a:hlinkClick r:id="rId4" tooltip="https://creativecommons.org/licenses/by-nd/3.0/">
                  <a:extLst>
                    <a:ext uri="{A12FA001-AC4F-418D-AE19-62706E023703}">
                      <ahyp:hlinkClr xmlns:ahyp="http://schemas.microsoft.com/office/drawing/2018/hyperlinkcolor" val="tx"/>
                    </a:ext>
                  </a:extLst>
                </a:hlinkClick>
              </a:rPr>
              <a:t>CC BY-ND</a:t>
            </a:r>
            <a:endParaRPr lang="en-US" sz="700" dirty="0">
              <a:solidFill>
                <a:srgbClr val="FFFFFF"/>
              </a:solidFill>
              <a:latin typeface="+mn-lt"/>
            </a:endParaRPr>
          </a:p>
        </p:txBody>
      </p:sp>
    </p:spTree>
    <p:extLst>
      <p:ext uri="{BB962C8B-B14F-4D97-AF65-F5344CB8AC3E}">
        <p14:creationId xmlns:p14="http://schemas.microsoft.com/office/powerpoint/2010/main" val="837837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52400"/>
            <a:ext cx="8229600" cy="990600"/>
          </a:xfrm>
        </p:spPr>
        <p:txBody>
          <a:bodyPr/>
          <a:lstStyle/>
          <a:p>
            <a:r>
              <a:rPr lang="en-US" dirty="0"/>
              <a:t>Poll Question 6</a:t>
            </a:r>
          </a:p>
        </p:txBody>
      </p:sp>
      <p:sp>
        <p:nvSpPr>
          <p:cNvPr id="3" name="Content Placeholder 2"/>
          <p:cNvSpPr>
            <a:spLocks noGrp="1"/>
          </p:cNvSpPr>
          <p:nvPr>
            <p:ph sz="quarter" idx="1"/>
          </p:nvPr>
        </p:nvSpPr>
        <p:spPr>
          <a:xfrm>
            <a:off x="457200" y="1219200"/>
            <a:ext cx="6858000" cy="4937760"/>
          </a:xfrm>
        </p:spPr>
        <p:txBody>
          <a:bodyPr/>
          <a:lstStyle/>
          <a:p>
            <a:r>
              <a:rPr lang="en-US" dirty="0"/>
              <a:t>Which factor puts children at higher risk of getting type 2?</a:t>
            </a:r>
          </a:p>
          <a:p>
            <a:pPr marL="274320" lvl="1" indent="0">
              <a:buNone/>
            </a:pPr>
            <a:r>
              <a:rPr lang="en-US" sz="3200" dirty="0"/>
              <a:t>A. Higher Income families</a:t>
            </a:r>
          </a:p>
          <a:p>
            <a:pPr marL="274320" lvl="1" indent="0">
              <a:buNone/>
            </a:pPr>
            <a:r>
              <a:rPr lang="en-US" sz="3200" dirty="0"/>
              <a:t>B. Living in rural areas</a:t>
            </a:r>
          </a:p>
          <a:p>
            <a:pPr marL="274320" lvl="1" indent="0">
              <a:buNone/>
            </a:pPr>
            <a:r>
              <a:rPr lang="en-US" sz="3200" dirty="0"/>
              <a:t>C. Limited opportunities</a:t>
            </a:r>
          </a:p>
          <a:p>
            <a:pPr marL="274320" lvl="1" indent="0">
              <a:buNone/>
            </a:pPr>
            <a:r>
              <a:rPr lang="en-US" sz="3200" dirty="0"/>
              <a:t>D. Eating a lot of sweets</a:t>
            </a:r>
            <a:endParaRPr lang="en-US" sz="2800" dirty="0"/>
          </a:p>
        </p:txBody>
      </p:sp>
      <p:pic>
        <p:nvPicPr>
          <p:cNvPr id="4" name="Picture 3"/>
          <p:cNvPicPr>
            <a:picLocks noChangeAspect="1"/>
          </p:cNvPicPr>
          <p:nvPr/>
        </p:nvPicPr>
        <p:blipFill>
          <a:blip r:embed="rId5"/>
          <a:stretch>
            <a:fillRect/>
          </a:stretch>
        </p:blipFill>
        <p:spPr>
          <a:xfrm>
            <a:off x="7210425" y="1600200"/>
            <a:ext cx="1447800" cy="1834542"/>
          </a:xfrm>
          <a:prstGeom prst="rect">
            <a:avLst/>
          </a:prstGeom>
        </p:spPr>
      </p:pic>
      <p:sp>
        <p:nvSpPr>
          <p:cNvPr id="5" name="Oval 4">
            <a:extLst>
              <a:ext uri="{FF2B5EF4-FFF2-40B4-BE49-F238E27FC236}">
                <a16:creationId xmlns:a16="http://schemas.microsoft.com/office/drawing/2014/main" id="{39B8ABB2-5099-4594-A226-927E6C10DB90}"/>
              </a:ext>
            </a:extLst>
          </p:cNvPr>
          <p:cNvSpPr/>
          <p:nvPr/>
        </p:nvSpPr>
        <p:spPr>
          <a:xfrm>
            <a:off x="685800" y="3307080"/>
            <a:ext cx="4267200" cy="762000"/>
          </a:xfrm>
          <a:prstGeom prst="ellipse">
            <a:avLst/>
          </a:prstGeom>
          <a:noFill/>
          <a:ln w="38100">
            <a:solidFill>
              <a:srgbClr val="5E3886"/>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6064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6950BFC3-D8DA-4A85-94F7-54DA5524770B}">
      <p188:commentRel xmlns:p188="http://schemas.microsoft.com/office/powerpoint/2018/8/main" r:id="rId4"/>
    </p:ext>
  </p:extLst>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2"/>
          <p:cNvSpPr>
            <a:spLocks noGrp="1" noRot="1" noChangeArrowheads="1"/>
          </p:cNvSpPr>
          <p:nvPr>
            <p:ph type="title"/>
          </p:nvPr>
        </p:nvSpPr>
        <p:spPr>
          <a:xfrm>
            <a:off x="457200" y="152400"/>
            <a:ext cx="8229600" cy="1257300"/>
          </a:xfrm>
        </p:spPr>
        <p:txBody>
          <a:bodyPr>
            <a:normAutofit fontScale="90000"/>
          </a:bodyPr>
          <a:lstStyle/>
          <a:p>
            <a:pPr eaLnBrk="1" hangingPunct="1"/>
            <a:r>
              <a:rPr lang="en-US" altLang="en-US" sz="4000" dirty="0"/>
              <a:t>Risk based Screening for Prediabetes or Type 2</a:t>
            </a:r>
            <a:r>
              <a:rPr lang="en-US" altLang="en-US" sz="3600" dirty="0">
                <a:solidFill>
                  <a:srgbClr val="FF00FF"/>
                </a:solidFill>
              </a:rPr>
              <a:t>  </a:t>
            </a:r>
            <a:r>
              <a:rPr lang="en-US" altLang="en-US" sz="4000" dirty="0"/>
              <a:t>Children and Adolescents   </a:t>
            </a:r>
          </a:p>
        </p:txBody>
      </p:sp>
      <p:sp>
        <p:nvSpPr>
          <p:cNvPr id="428035" name="Rectangle 3"/>
          <p:cNvSpPr>
            <a:spLocks noGrp="1" noRot="1" noChangeArrowheads="1"/>
          </p:cNvSpPr>
          <p:nvPr>
            <p:ph sz="quarter" idx="1"/>
          </p:nvPr>
        </p:nvSpPr>
        <p:spPr>
          <a:xfrm>
            <a:off x="323850" y="1491564"/>
            <a:ext cx="7543800" cy="4937760"/>
          </a:xfrm>
        </p:spPr>
        <p:txBody>
          <a:bodyPr>
            <a:normAutofit lnSpcReduction="10000"/>
          </a:bodyPr>
          <a:lstStyle/>
          <a:p>
            <a:pPr eaLnBrk="1" hangingPunct="1">
              <a:defRPr/>
            </a:pPr>
            <a:r>
              <a:rPr lang="en-US" dirty="0"/>
              <a:t>Test at 10 yrs or puberty and every 2 yrs</a:t>
            </a:r>
          </a:p>
          <a:p>
            <a:pPr eaLnBrk="1" hangingPunct="1">
              <a:defRPr/>
            </a:pPr>
            <a:r>
              <a:rPr lang="en-US" dirty="0"/>
              <a:t>Test children with excess weight</a:t>
            </a:r>
          </a:p>
          <a:p>
            <a:pPr lvl="2" eaLnBrk="1" hangingPunct="1">
              <a:defRPr/>
            </a:pPr>
            <a:r>
              <a:rPr lang="en-US" sz="2800" dirty="0"/>
              <a:t>BMI &gt;85% for age and sex, weight for height &gt;85% or &gt;120% of ideal for height</a:t>
            </a:r>
          </a:p>
          <a:p>
            <a:pPr eaLnBrk="1" hangingPunct="1">
              <a:defRPr/>
            </a:pPr>
            <a:r>
              <a:rPr lang="en-US" dirty="0"/>
              <a:t>Plus any </a:t>
            </a:r>
            <a:r>
              <a:rPr lang="en-US" dirty="0">
                <a:solidFill>
                  <a:schemeClr val="bg2">
                    <a:lumMod val="25000"/>
                  </a:schemeClr>
                </a:solidFill>
              </a:rPr>
              <a:t>ONE</a:t>
            </a:r>
            <a:r>
              <a:rPr lang="en-US" dirty="0"/>
              <a:t> of the following risk factors</a:t>
            </a:r>
          </a:p>
          <a:p>
            <a:pPr lvl="2">
              <a:defRPr/>
            </a:pPr>
            <a:r>
              <a:rPr lang="en-US" dirty="0"/>
              <a:t>Family history </a:t>
            </a:r>
          </a:p>
          <a:p>
            <a:pPr lvl="2" eaLnBrk="1" hangingPunct="1">
              <a:defRPr/>
            </a:pPr>
            <a:r>
              <a:rPr lang="en-US" dirty="0"/>
              <a:t>Signs of insulin resistance (acanthosis nigricans), HTN, dyslipidemia, Polycystic Ovary Syndrome (PCOS )or</a:t>
            </a:r>
            <a:r>
              <a:rPr lang="en-US" dirty="0">
                <a:solidFill>
                  <a:srgbClr val="5E3886"/>
                </a:solidFill>
              </a:rPr>
              <a:t> </a:t>
            </a:r>
          </a:p>
          <a:p>
            <a:pPr marL="594360" lvl="2" indent="0" eaLnBrk="1" hangingPunct="1">
              <a:buNone/>
              <a:defRPr/>
            </a:pPr>
            <a:r>
              <a:rPr lang="en-US" dirty="0">
                <a:solidFill>
                  <a:srgbClr val="5E3886"/>
                </a:solidFill>
              </a:rPr>
              <a:t>    small or large for </a:t>
            </a:r>
            <a:r>
              <a:rPr lang="en-US" dirty="0"/>
              <a:t>gestational age birth weight </a:t>
            </a:r>
            <a:r>
              <a:rPr lang="en-US" i="1" dirty="0"/>
              <a:t> </a:t>
            </a:r>
          </a:p>
          <a:p>
            <a:pPr lvl="2" eaLnBrk="1" hangingPunct="1">
              <a:defRPr/>
            </a:pPr>
            <a:r>
              <a:rPr lang="en-US" dirty="0"/>
              <a:t>Maternal diabetes or GDM during child’s gestation</a:t>
            </a:r>
          </a:p>
          <a:p>
            <a:pPr lvl="2" eaLnBrk="1" hangingPunct="1">
              <a:defRPr/>
            </a:pPr>
            <a:r>
              <a:rPr lang="en-US" dirty="0"/>
              <a:t>American Indian, African American, Hispanic, Asian American, South Pacific Islander</a:t>
            </a:r>
          </a:p>
        </p:txBody>
      </p:sp>
      <p:pic>
        <p:nvPicPr>
          <p:cNvPr id="2" name="Picture 1"/>
          <p:cNvPicPr>
            <a:picLocks noChangeAspect="1"/>
          </p:cNvPicPr>
          <p:nvPr/>
        </p:nvPicPr>
        <p:blipFill>
          <a:blip r:embed="rId5"/>
          <a:stretch>
            <a:fillRect/>
          </a:stretch>
        </p:blipFill>
        <p:spPr>
          <a:xfrm>
            <a:off x="7530414" y="1409700"/>
            <a:ext cx="1638300" cy="1257300"/>
          </a:xfrm>
          <a:prstGeom prst="rect">
            <a:avLst/>
          </a:prstGeom>
        </p:spPr>
      </p:pic>
      <p:pic>
        <p:nvPicPr>
          <p:cNvPr id="4" name="Picture 3">
            <a:extLst>
              <a:ext uri="{FF2B5EF4-FFF2-40B4-BE49-F238E27FC236}">
                <a16:creationId xmlns:a16="http://schemas.microsoft.com/office/drawing/2014/main" id="{561792B7-1839-6590-3024-04F4F54C7EDD}"/>
              </a:ext>
            </a:extLst>
          </p:cNvPr>
          <p:cNvPicPr>
            <a:picLocks noChangeAspect="1"/>
          </p:cNvPicPr>
          <p:nvPr/>
        </p:nvPicPr>
        <p:blipFill>
          <a:blip r:embed="rId6"/>
          <a:stretch>
            <a:fillRect/>
          </a:stretch>
        </p:blipFill>
        <p:spPr>
          <a:xfrm>
            <a:off x="6045887" y="6358788"/>
            <a:ext cx="2774263" cy="304800"/>
          </a:xfrm>
          <a:prstGeom prst="rect">
            <a:avLst/>
          </a:prstGeom>
        </p:spPr>
      </p:pic>
      <p:pic>
        <p:nvPicPr>
          <p:cNvPr id="3" name="Picture 2">
            <a:extLst>
              <a:ext uri="{FF2B5EF4-FFF2-40B4-BE49-F238E27FC236}">
                <a16:creationId xmlns:a16="http://schemas.microsoft.com/office/drawing/2014/main" id="{C1800941-4B5C-BF80-F831-2BB01652335C}"/>
              </a:ext>
            </a:extLst>
          </p:cNvPr>
          <p:cNvPicPr>
            <a:picLocks noChangeAspect="1"/>
          </p:cNvPicPr>
          <p:nvPr/>
        </p:nvPicPr>
        <p:blipFill>
          <a:blip r:embed="rId7"/>
          <a:stretch>
            <a:fillRect/>
          </a:stretch>
        </p:blipFill>
        <p:spPr>
          <a:xfrm>
            <a:off x="5392067" y="6347465"/>
            <a:ext cx="3448098" cy="471288"/>
          </a:xfrm>
          <a:prstGeom prst="rect">
            <a:avLst/>
          </a:prstGeom>
        </p:spPr>
      </p:pic>
    </p:spTree>
    <p:custDataLst>
      <p:tags r:id="rId1"/>
    </p:custDataLst>
    <p:extLst>
      <p:ext uri="{BB962C8B-B14F-4D97-AF65-F5344CB8AC3E}">
        <p14:creationId xmlns:p14="http://schemas.microsoft.com/office/powerpoint/2010/main" val="2840644217"/>
      </p:ext>
    </p:extLst>
  </p:cSld>
  <p:clrMapOvr>
    <a:masterClrMapping/>
  </p:clrMapOvr>
  <p:extLst>
    <p:ext uri="{6950BFC3-D8DA-4A85-94F7-54DA5524770B}">
      <p188:commentRel xmlns:p188="http://schemas.microsoft.com/office/powerpoint/2018/8/main" r:id="rId4"/>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4929" y="249290"/>
            <a:ext cx="8384271" cy="1016000"/>
          </a:xfrm>
        </p:spPr>
        <p:txBody>
          <a:bodyPr/>
          <a:lstStyle/>
          <a:p>
            <a:r>
              <a:rPr lang="en-US" dirty="0"/>
              <a:t>Type 2 in Kids </a:t>
            </a:r>
          </a:p>
        </p:txBody>
      </p:sp>
      <p:sp>
        <p:nvSpPr>
          <p:cNvPr id="3" name="Content Placeholder 2"/>
          <p:cNvSpPr>
            <a:spLocks noGrp="1"/>
          </p:cNvSpPr>
          <p:nvPr>
            <p:ph idx="1"/>
          </p:nvPr>
        </p:nvSpPr>
        <p:spPr>
          <a:xfrm>
            <a:off x="419438" y="1388120"/>
            <a:ext cx="7124362" cy="5220590"/>
          </a:xfrm>
        </p:spPr>
        <p:txBody>
          <a:bodyPr>
            <a:noAutofit/>
          </a:bodyPr>
          <a:lstStyle/>
          <a:p>
            <a:pPr>
              <a:lnSpc>
                <a:spcPct val="120000"/>
              </a:lnSpc>
              <a:defRPr/>
            </a:pPr>
            <a:r>
              <a:rPr lang="en-US" sz="2400" dirty="0">
                <a:cs typeface="Calibri" panose="020F0502020204030204" pitchFamily="34" charset="0"/>
              </a:rPr>
              <a:t>~5,000 new cases in U.S. annually.</a:t>
            </a:r>
          </a:p>
          <a:p>
            <a:pPr>
              <a:lnSpc>
                <a:spcPct val="120000"/>
              </a:lnSpc>
              <a:defRPr/>
            </a:pPr>
            <a:r>
              <a:rPr lang="en-US" sz="2400" dirty="0">
                <a:cs typeface="Calibri" panose="020F0502020204030204" pitchFamily="34" charset="0"/>
              </a:rPr>
              <a:t>New cases of type 2 in youth increasing 2.3% a year</a:t>
            </a:r>
          </a:p>
          <a:p>
            <a:pPr>
              <a:lnSpc>
                <a:spcPct val="120000"/>
              </a:lnSpc>
              <a:defRPr/>
            </a:pPr>
            <a:r>
              <a:rPr lang="en-US" sz="2400" dirty="0">
                <a:cs typeface="Calibri" panose="020F0502020204030204" pitchFamily="34" charset="0"/>
              </a:rPr>
              <a:t>Prevalence will quadruple in 40 years</a:t>
            </a:r>
          </a:p>
          <a:p>
            <a:pPr>
              <a:lnSpc>
                <a:spcPct val="120000"/>
              </a:lnSpc>
              <a:defRPr/>
            </a:pPr>
            <a:r>
              <a:rPr lang="en-US" sz="2400" b="0" i="0" dirty="0">
                <a:solidFill>
                  <a:srgbClr val="000000"/>
                </a:solidFill>
                <a:effectLst/>
                <a:cs typeface="Calibri" panose="020F0502020204030204" pitchFamily="34" charset="0"/>
              </a:rPr>
              <a:t>Disproportionately impacts marginalized communities</a:t>
            </a:r>
          </a:p>
          <a:p>
            <a:pPr>
              <a:lnSpc>
                <a:spcPct val="120000"/>
              </a:lnSpc>
              <a:defRPr/>
            </a:pPr>
            <a:r>
              <a:rPr lang="en-US" sz="2400" dirty="0">
                <a:solidFill>
                  <a:srgbClr val="000000"/>
                </a:solidFill>
                <a:cs typeface="Calibri" panose="020F0502020204030204" pitchFamily="34" charset="0"/>
              </a:rPr>
              <a:t>C</a:t>
            </a:r>
            <a:r>
              <a:rPr lang="en-US" sz="2400" b="0" i="0" dirty="0">
                <a:solidFill>
                  <a:srgbClr val="000000"/>
                </a:solidFill>
                <a:effectLst/>
                <a:cs typeface="Calibri" panose="020F0502020204030204" pitchFamily="34" charset="0"/>
              </a:rPr>
              <a:t>an occur in complex psychosocial and cultural environments, which may make it difficult to sustain healthy lifestyle changes and self-management behaviors </a:t>
            </a:r>
          </a:p>
          <a:p>
            <a:pPr>
              <a:lnSpc>
                <a:spcPct val="120000"/>
              </a:lnSpc>
              <a:defRPr/>
            </a:pPr>
            <a:r>
              <a:rPr lang="en-US" sz="2400" dirty="0">
                <a:solidFill>
                  <a:srgbClr val="000000"/>
                </a:solidFill>
                <a:cs typeface="Calibri" panose="020F0502020204030204" pitchFamily="34" charset="0"/>
              </a:rPr>
              <a:t>Other </a:t>
            </a:r>
            <a:r>
              <a:rPr lang="en-US" sz="2400" b="0" i="0" dirty="0">
                <a:solidFill>
                  <a:srgbClr val="000000"/>
                </a:solidFill>
                <a:effectLst/>
                <a:cs typeface="Calibri" panose="020F0502020204030204" pitchFamily="34" charset="0"/>
              </a:rPr>
              <a:t>risk factors:  adiposity, family history of diabetes, female sex, and low socioeconomic status.</a:t>
            </a:r>
            <a:endParaRPr lang="en-US" sz="2400" dirty="0">
              <a:cs typeface="Calibri" panose="020F0502020204030204" pitchFamily="34" charset="0"/>
            </a:endParaRPr>
          </a:p>
        </p:txBody>
      </p:sp>
      <p:pic>
        <p:nvPicPr>
          <p:cNvPr id="5" name="Picture 4" descr="A picture containing outdoor, grass, child, little&#10;&#10;Description automatically generated">
            <a:extLst>
              <a:ext uri="{FF2B5EF4-FFF2-40B4-BE49-F238E27FC236}">
                <a16:creationId xmlns:a16="http://schemas.microsoft.com/office/drawing/2014/main" id="{BA009E57-E69A-47EA-907F-314340E04989}"/>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906000" y="2087240"/>
            <a:ext cx="1828800" cy="2743200"/>
          </a:xfrm>
          <a:prstGeom prst="rect">
            <a:avLst/>
          </a:prstGeom>
        </p:spPr>
      </p:pic>
      <p:pic>
        <p:nvPicPr>
          <p:cNvPr id="4" name="Picture 3">
            <a:extLst>
              <a:ext uri="{FF2B5EF4-FFF2-40B4-BE49-F238E27FC236}">
                <a16:creationId xmlns:a16="http://schemas.microsoft.com/office/drawing/2014/main" id="{DB037587-F9AF-B5FC-71E8-92AC72947CA3}"/>
              </a:ext>
            </a:extLst>
          </p:cNvPr>
          <p:cNvPicPr>
            <a:picLocks noChangeAspect="1"/>
          </p:cNvPicPr>
          <p:nvPr/>
        </p:nvPicPr>
        <p:blipFill>
          <a:blip r:embed="rId6"/>
          <a:stretch>
            <a:fillRect/>
          </a:stretch>
        </p:blipFill>
        <p:spPr>
          <a:xfrm>
            <a:off x="6096000" y="2415743"/>
            <a:ext cx="2628562" cy="1553840"/>
          </a:xfrm>
          <a:prstGeom prst="rect">
            <a:avLst/>
          </a:prstGeom>
        </p:spPr>
      </p:pic>
    </p:spTree>
    <p:custDataLst>
      <p:tags r:id="rId1"/>
    </p:custDataLst>
    <p:extLst>
      <p:ext uri="{BB962C8B-B14F-4D97-AF65-F5344CB8AC3E}">
        <p14:creationId xmlns:p14="http://schemas.microsoft.com/office/powerpoint/2010/main" val="1091628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52400"/>
            <a:ext cx="8226425" cy="1263650"/>
          </a:xfrm>
        </p:spPr>
        <p:txBody>
          <a:bodyPr>
            <a:normAutofit fontScale="90000"/>
          </a:bodyPr>
          <a:lstStyle/>
          <a:p>
            <a:r>
              <a:rPr lang="en-US" dirty="0"/>
              <a:t>Engaging and supporting Kids to help slow the Type 2 Diabetes epidemic</a:t>
            </a:r>
          </a:p>
        </p:txBody>
      </p:sp>
      <p:sp>
        <p:nvSpPr>
          <p:cNvPr id="8" name="Text Placeholder 7"/>
          <p:cNvSpPr>
            <a:spLocks noGrp="1"/>
          </p:cNvSpPr>
          <p:nvPr>
            <p:ph type="body" sz="half" idx="1"/>
          </p:nvPr>
        </p:nvSpPr>
        <p:spPr/>
        <p:txBody>
          <a:bodyPr/>
          <a:lstStyle/>
          <a:p>
            <a:r>
              <a:rPr lang="en-US" dirty="0"/>
              <a:t>Phases of Life</a:t>
            </a:r>
          </a:p>
          <a:p>
            <a:pPr lvl="1"/>
            <a:r>
              <a:rPr lang="en-US" dirty="0">
                <a:solidFill>
                  <a:srgbClr val="C00000"/>
                </a:solidFill>
              </a:rPr>
              <a:t>During Childhood</a:t>
            </a:r>
          </a:p>
          <a:p>
            <a:pPr lvl="1"/>
            <a:endParaRPr lang="en-US" dirty="0"/>
          </a:p>
          <a:p>
            <a:endParaRPr lang="en-US" dirty="0"/>
          </a:p>
        </p:txBody>
      </p:sp>
      <p:sp>
        <p:nvSpPr>
          <p:cNvPr id="5" name="Content Placeholder 4"/>
          <p:cNvSpPr>
            <a:spLocks noGrp="1"/>
          </p:cNvSpPr>
          <p:nvPr>
            <p:ph sz="quarter" idx="2"/>
          </p:nvPr>
        </p:nvSpPr>
        <p:spPr>
          <a:xfrm>
            <a:off x="4645026" y="1598612"/>
            <a:ext cx="4037013" cy="2439987"/>
          </a:xfrm>
        </p:spPr>
        <p:txBody>
          <a:bodyPr>
            <a:normAutofit fontScale="77500" lnSpcReduction="20000"/>
          </a:bodyPr>
          <a:lstStyle/>
          <a:p>
            <a:r>
              <a:rPr lang="en-US" dirty="0"/>
              <a:t>Environment</a:t>
            </a:r>
          </a:p>
          <a:p>
            <a:pPr lvl="1"/>
            <a:r>
              <a:rPr lang="en-US" sz="2800" dirty="0">
                <a:solidFill>
                  <a:schemeClr val="tx2">
                    <a:lumMod val="75000"/>
                  </a:schemeClr>
                </a:solidFill>
              </a:rPr>
              <a:t>Access to safe places to exercise</a:t>
            </a:r>
          </a:p>
          <a:p>
            <a:pPr lvl="1"/>
            <a:r>
              <a:rPr lang="en-US" sz="2800" dirty="0">
                <a:solidFill>
                  <a:schemeClr val="tx2">
                    <a:lumMod val="75000"/>
                  </a:schemeClr>
                </a:solidFill>
              </a:rPr>
              <a:t>Access to healthy foods</a:t>
            </a:r>
          </a:p>
          <a:p>
            <a:pPr lvl="1"/>
            <a:r>
              <a:rPr lang="en-US" sz="2800" dirty="0">
                <a:solidFill>
                  <a:schemeClr val="tx2">
                    <a:lumMod val="75000"/>
                  </a:schemeClr>
                </a:solidFill>
              </a:rPr>
              <a:t>Access to learning rich environments</a:t>
            </a:r>
          </a:p>
          <a:p>
            <a:pPr lvl="1"/>
            <a:r>
              <a:rPr lang="en-US" sz="2800" dirty="0">
                <a:solidFill>
                  <a:schemeClr val="tx2">
                    <a:lumMod val="75000"/>
                  </a:schemeClr>
                </a:solidFill>
              </a:rPr>
              <a:t>Access to health care</a:t>
            </a:r>
            <a:r>
              <a:rPr lang="en-US" sz="3100" dirty="0">
                <a:solidFill>
                  <a:schemeClr val="tx2">
                    <a:lumMod val="75000"/>
                  </a:schemeClr>
                </a:solidFill>
              </a:rPr>
              <a:t>	</a:t>
            </a:r>
          </a:p>
        </p:txBody>
      </p:sp>
      <p:sp>
        <p:nvSpPr>
          <p:cNvPr id="7" name="Content Placeholder 6"/>
          <p:cNvSpPr>
            <a:spLocks noGrp="1"/>
          </p:cNvSpPr>
          <p:nvPr>
            <p:ph sz="quarter" idx="3"/>
          </p:nvPr>
        </p:nvSpPr>
        <p:spPr>
          <a:xfrm>
            <a:off x="4659615" y="4221161"/>
            <a:ext cx="4037013" cy="2173287"/>
          </a:xfrm>
        </p:spPr>
        <p:txBody>
          <a:bodyPr>
            <a:normAutofit fontScale="62500" lnSpcReduction="20000"/>
          </a:bodyPr>
          <a:lstStyle/>
          <a:p>
            <a:r>
              <a:rPr lang="en-US" dirty="0" err="1"/>
              <a:t>LifeStyle</a:t>
            </a:r>
            <a:endParaRPr lang="en-US" dirty="0">
              <a:solidFill>
                <a:schemeClr val="tx2">
                  <a:lumMod val="75000"/>
                </a:schemeClr>
              </a:solidFill>
            </a:endParaRPr>
          </a:p>
          <a:p>
            <a:pPr lvl="1"/>
            <a:r>
              <a:rPr lang="en-US" sz="3200" dirty="0">
                <a:solidFill>
                  <a:schemeClr val="tx2">
                    <a:lumMod val="75000"/>
                  </a:schemeClr>
                </a:solidFill>
              </a:rPr>
              <a:t>1 hour +  a day of activity</a:t>
            </a:r>
          </a:p>
          <a:p>
            <a:pPr lvl="1"/>
            <a:r>
              <a:rPr lang="en-US" sz="3200" dirty="0">
                <a:solidFill>
                  <a:schemeClr val="tx2">
                    <a:lumMod val="75000"/>
                  </a:schemeClr>
                </a:solidFill>
              </a:rPr>
              <a:t>Healthy Snacks</a:t>
            </a:r>
          </a:p>
          <a:p>
            <a:pPr lvl="1"/>
            <a:r>
              <a:rPr lang="en-US" sz="3200" dirty="0">
                <a:solidFill>
                  <a:schemeClr val="tx2">
                    <a:lumMod val="75000"/>
                  </a:schemeClr>
                </a:solidFill>
              </a:rPr>
              <a:t>Limit processed foods and sugary beverages</a:t>
            </a:r>
          </a:p>
          <a:p>
            <a:pPr lvl="1"/>
            <a:r>
              <a:rPr lang="en-US" sz="3200" dirty="0">
                <a:solidFill>
                  <a:schemeClr val="tx2">
                    <a:lumMod val="75000"/>
                  </a:schemeClr>
                </a:solidFill>
              </a:rPr>
              <a:t>Fruits and Veggies</a:t>
            </a:r>
          </a:p>
          <a:p>
            <a:pPr lvl="1"/>
            <a:r>
              <a:rPr lang="en-US" sz="3200" dirty="0">
                <a:solidFill>
                  <a:schemeClr val="tx2">
                    <a:lumMod val="75000"/>
                  </a:schemeClr>
                </a:solidFill>
              </a:rPr>
              <a:t>Get the family involved</a:t>
            </a:r>
          </a:p>
        </p:txBody>
      </p:sp>
      <p:pic>
        <p:nvPicPr>
          <p:cNvPr id="3" name="Picture 2"/>
          <p:cNvPicPr>
            <a:picLocks noChangeAspect="1"/>
          </p:cNvPicPr>
          <p:nvPr/>
        </p:nvPicPr>
        <p:blipFill>
          <a:blip r:embed="rId4"/>
          <a:stretch>
            <a:fillRect/>
          </a:stretch>
        </p:blipFill>
        <p:spPr>
          <a:xfrm>
            <a:off x="324778" y="2971800"/>
            <a:ext cx="4117049" cy="2699949"/>
          </a:xfrm>
          <a:prstGeom prst="rect">
            <a:avLst/>
          </a:prstGeom>
        </p:spPr>
      </p:pic>
    </p:spTree>
    <p:custDataLst>
      <p:tags r:id="rId1"/>
    </p:custDataLst>
    <p:extLst>
      <p:ext uri="{BB962C8B-B14F-4D97-AF65-F5344CB8AC3E}">
        <p14:creationId xmlns:p14="http://schemas.microsoft.com/office/powerpoint/2010/main" val="4001210003"/>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BA06B-9E52-49CF-B946-527FD6538818}"/>
              </a:ext>
            </a:extLst>
          </p:cNvPr>
          <p:cNvSpPr>
            <a:spLocks noGrp="1"/>
          </p:cNvSpPr>
          <p:nvPr>
            <p:ph type="title"/>
          </p:nvPr>
        </p:nvSpPr>
        <p:spPr/>
        <p:txBody>
          <a:bodyPr/>
          <a:lstStyle/>
          <a:p>
            <a:r>
              <a:rPr lang="en-US" dirty="0"/>
              <a:t>References </a:t>
            </a:r>
          </a:p>
        </p:txBody>
      </p:sp>
      <p:pic>
        <p:nvPicPr>
          <p:cNvPr id="11" name="Picture 10">
            <a:extLst>
              <a:ext uri="{FF2B5EF4-FFF2-40B4-BE49-F238E27FC236}">
                <a16:creationId xmlns:a16="http://schemas.microsoft.com/office/drawing/2014/main" id="{71098C74-1729-BF3E-7C11-381AD2A85BBB}"/>
              </a:ext>
            </a:extLst>
          </p:cNvPr>
          <p:cNvPicPr>
            <a:picLocks noChangeAspect="1"/>
          </p:cNvPicPr>
          <p:nvPr/>
        </p:nvPicPr>
        <p:blipFill>
          <a:blip r:embed="rId3"/>
          <a:stretch>
            <a:fillRect/>
          </a:stretch>
        </p:blipFill>
        <p:spPr>
          <a:xfrm>
            <a:off x="4391731" y="1524000"/>
            <a:ext cx="4285925" cy="3048000"/>
          </a:xfrm>
          <a:prstGeom prst="rect">
            <a:avLst/>
          </a:prstGeom>
        </p:spPr>
      </p:pic>
      <p:pic>
        <p:nvPicPr>
          <p:cNvPr id="4" name="Picture 3">
            <a:extLst>
              <a:ext uri="{FF2B5EF4-FFF2-40B4-BE49-F238E27FC236}">
                <a16:creationId xmlns:a16="http://schemas.microsoft.com/office/drawing/2014/main" id="{DA8347C7-1018-76B2-C4DF-E05E6E6B13FA}"/>
              </a:ext>
            </a:extLst>
          </p:cNvPr>
          <p:cNvPicPr>
            <a:picLocks noChangeAspect="1"/>
          </p:cNvPicPr>
          <p:nvPr/>
        </p:nvPicPr>
        <p:blipFill>
          <a:blip r:embed="rId4"/>
          <a:stretch>
            <a:fillRect/>
          </a:stretch>
        </p:blipFill>
        <p:spPr>
          <a:xfrm>
            <a:off x="409814" y="1295400"/>
            <a:ext cx="3524508" cy="4628073"/>
          </a:xfrm>
          <a:prstGeom prst="rect">
            <a:avLst/>
          </a:prstGeom>
        </p:spPr>
      </p:pic>
      <p:pic>
        <p:nvPicPr>
          <p:cNvPr id="6" name="Picture 5">
            <a:extLst>
              <a:ext uri="{FF2B5EF4-FFF2-40B4-BE49-F238E27FC236}">
                <a16:creationId xmlns:a16="http://schemas.microsoft.com/office/drawing/2014/main" id="{34BE054E-FE8E-39AC-DD28-744FA8F4036E}"/>
              </a:ext>
            </a:extLst>
          </p:cNvPr>
          <p:cNvPicPr>
            <a:picLocks noChangeAspect="1"/>
          </p:cNvPicPr>
          <p:nvPr/>
        </p:nvPicPr>
        <p:blipFill>
          <a:blip r:embed="rId5"/>
          <a:stretch>
            <a:fillRect/>
          </a:stretch>
        </p:blipFill>
        <p:spPr>
          <a:xfrm>
            <a:off x="4359901" y="4607689"/>
            <a:ext cx="4460036" cy="609600"/>
          </a:xfrm>
          <a:prstGeom prst="rect">
            <a:avLst/>
          </a:prstGeom>
        </p:spPr>
      </p:pic>
    </p:spTree>
    <p:extLst>
      <p:ext uri="{BB962C8B-B14F-4D97-AF65-F5344CB8AC3E}">
        <p14:creationId xmlns:p14="http://schemas.microsoft.com/office/powerpoint/2010/main" val="3652386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265046" y="152400"/>
            <a:ext cx="8421752" cy="1069195"/>
          </a:xfrm>
        </p:spPr>
        <p:txBody>
          <a:bodyPr>
            <a:normAutofit/>
          </a:bodyPr>
          <a:lstStyle/>
          <a:p>
            <a:r>
              <a:rPr lang="en-US" altLang="en-US" dirty="0"/>
              <a:t>Type 2 Clinical Presentation</a:t>
            </a:r>
          </a:p>
        </p:txBody>
      </p:sp>
      <p:sp>
        <p:nvSpPr>
          <p:cNvPr id="3" name="Content Placeholder 2"/>
          <p:cNvSpPr>
            <a:spLocks noGrp="1"/>
          </p:cNvSpPr>
          <p:nvPr>
            <p:ph sz="quarter" idx="1"/>
          </p:nvPr>
        </p:nvSpPr>
        <p:spPr>
          <a:xfrm>
            <a:off x="3505199" y="1646129"/>
            <a:ext cx="5181599" cy="5638800"/>
          </a:xfrm>
        </p:spPr>
        <p:txBody>
          <a:bodyPr>
            <a:normAutofit/>
          </a:bodyPr>
          <a:lstStyle/>
          <a:p>
            <a:pPr>
              <a:defRPr/>
            </a:pPr>
            <a:r>
              <a:rPr lang="en-US" sz="2800" dirty="0"/>
              <a:t>Glycosuria without </a:t>
            </a:r>
            <a:r>
              <a:rPr lang="en-US" sz="2800" dirty="0" err="1"/>
              <a:t>ketonuria</a:t>
            </a:r>
            <a:endParaRPr lang="en-US" sz="2800" dirty="0"/>
          </a:p>
          <a:p>
            <a:pPr lvl="1">
              <a:defRPr/>
            </a:pPr>
            <a:r>
              <a:rPr lang="en-US" sz="2400" dirty="0"/>
              <a:t>But 33% have ketonuria </a:t>
            </a:r>
          </a:p>
          <a:p>
            <a:pPr lvl="1">
              <a:defRPr/>
            </a:pPr>
            <a:r>
              <a:rPr lang="en-US" sz="2400" dirty="0"/>
              <a:t>~11% present in DKA (10-19 yrs)</a:t>
            </a:r>
          </a:p>
          <a:p>
            <a:pPr lvl="1">
              <a:defRPr/>
            </a:pPr>
            <a:r>
              <a:rPr lang="en-US" sz="2400" dirty="0"/>
              <a:t>To make dx, assess antibodies </a:t>
            </a:r>
            <a:r>
              <a:rPr lang="en-US" sz="2400" dirty="0" err="1"/>
              <a:t>prn</a:t>
            </a:r>
            <a:endParaRPr lang="en-US" sz="2400" dirty="0"/>
          </a:p>
          <a:p>
            <a:pPr lvl="1">
              <a:defRPr/>
            </a:pPr>
            <a:r>
              <a:rPr lang="en-US" sz="2400" dirty="0"/>
              <a:t>May need insulin during acute phase</a:t>
            </a:r>
          </a:p>
          <a:p>
            <a:pPr>
              <a:defRPr/>
            </a:pPr>
            <a:r>
              <a:rPr lang="en-US" sz="2800" dirty="0"/>
              <a:t>Mild thirst, increased urination, little or no </a:t>
            </a:r>
            <a:r>
              <a:rPr lang="en-US" sz="2800" dirty="0" err="1"/>
              <a:t>wt</a:t>
            </a:r>
            <a:r>
              <a:rPr lang="en-US" sz="2800" dirty="0"/>
              <a:t> loss</a:t>
            </a:r>
          </a:p>
          <a:p>
            <a:pPr>
              <a:defRPr/>
            </a:pPr>
            <a:r>
              <a:rPr lang="en-US" sz="2800" dirty="0"/>
              <a:t>At onset, may have retinopathy, microalbuminuria, hypertension, hyperlipidemia</a:t>
            </a:r>
          </a:p>
          <a:p>
            <a:pPr>
              <a:defRPr/>
            </a:pPr>
            <a:endParaRPr lang="en-US" sz="2800" dirty="0"/>
          </a:p>
        </p:txBody>
      </p:sp>
      <p:sp>
        <p:nvSpPr>
          <p:cNvPr id="6" name="TextBox 5">
            <a:extLst>
              <a:ext uri="{FF2B5EF4-FFF2-40B4-BE49-F238E27FC236}">
                <a16:creationId xmlns:a16="http://schemas.microsoft.com/office/drawing/2014/main" id="{CCFCE2BC-DCAA-4371-88DE-5095A3A6BEF0}"/>
              </a:ext>
            </a:extLst>
          </p:cNvPr>
          <p:cNvSpPr txBox="1"/>
          <p:nvPr/>
        </p:nvSpPr>
        <p:spPr>
          <a:xfrm>
            <a:off x="10297" y="5140411"/>
            <a:ext cx="3505200" cy="1200329"/>
          </a:xfrm>
          <a:prstGeom prst="rect">
            <a:avLst/>
          </a:prstGeom>
          <a:noFill/>
        </p:spPr>
        <p:txBody>
          <a:bodyPr wrap="square">
            <a:spAutoFit/>
          </a:bodyPr>
          <a:lstStyle/>
          <a:p>
            <a:r>
              <a:rPr lang="en-US" b="0" i="0" dirty="0">
                <a:solidFill>
                  <a:srgbClr val="0070C0"/>
                </a:solidFill>
                <a:effectLst/>
                <a:latin typeface="Helvetica Neue"/>
              </a:rPr>
              <a:t>Majority of individuals with type 2 diabetes diagnosed as youth had microvascular complications by young adulthood</a:t>
            </a:r>
            <a:endParaRPr lang="en-US" dirty="0">
              <a:solidFill>
                <a:srgbClr val="0070C0"/>
              </a:solidFill>
            </a:endParaRPr>
          </a:p>
        </p:txBody>
      </p:sp>
      <p:pic>
        <p:nvPicPr>
          <p:cNvPr id="2" name="Picture 1">
            <a:extLst>
              <a:ext uri="{FF2B5EF4-FFF2-40B4-BE49-F238E27FC236}">
                <a16:creationId xmlns:a16="http://schemas.microsoft.com/office/drawing/2014/main" id="{CECF6A9D-3D81-9EAD-A738-3DE59198681B}"/>
              </a:ext>
            </a:extLst>
          </p:cNvPr>
          <p:cNvPicPr>
            <a:picLocks noChangeAspect="1"/>
          </p:cNvPicPr>
          <p:nvPr/>
        </p:nvPicPr>
        <p:blipFill>
          <a:blip r:embed="rId4"/>
          <a:stretch>
            <a:fillRect/>
          </a:stretch>
        </p:blipFill>
        <p:spPr>
          <a:xfrm>
            <a:off x="275344" y="1447800"/>
            <a:ext cx="2975106" cy="3124200"/>
          </a:xfrm>
          <a:prstGeom prst="rect">
            <a:avLst/>
          </a:prstGeom>
        </p:spPr>
      </p:pic>
    </p:spTree>
    <p:custDataLst>
      <p:tags r:id="rId1"/>
    </p:custDataLst>
    <p:extLst>
      <p:ext uri="{BB962C8B-B14F-4D97-AF65-F5344CB8AC3E}">
        <p14:creationId xmlns:p14="http://schemas.microsoft.com/office/powerpoint/2010/main" val="2114423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9354B-A93C-4DCA-B04F-B83E91DAB8D0}"/>
              </a:ext>
            </a:extLst>
          </p:cNvPr>
          <p:cNvSpPr>
            <a:spLocks noGrp="1"/>
          </p:cNvSpPr>
          <p:nvPr>
            <p:ph type="title"/>
          </p:nvPr>
        </p:nvSpPr>
        <p:spPr/>
        <p:txBody>
          <a:bodyPr/>
          <a:lstStyle/>
          <a:p>
            <a:r>
              <a:rPr lang="en-US" dirty="0"/>
              <a:t>Poll Question 7</a:t>
            </a:r>
          </a:p>
        </p:txBody>
      </p:sp>
      <p:sp>
        <p:nvSpPr>
          <p:cNvPr id="3" name="Text Placeholder 2">
            <a:extLst>
              <a:ext uri="{FF2B5EF4-FFF2-40B4-BE49-F238E27FC236}">
                <a16:creationId xmlns:a16="http://schemas.microsoft.com/office/drawing/2014/main" id="{E4235B05-0F46-4562-88F1-1824F8B6EE9F}"/>
              </a:ext>
            </a:extLst>
          </p:cNvPr>
          <p:cNvSpPr>
            <a:spLocks noGrp="1"/>
          </p:cNvSpPr>
          <p:nvPr>
            <p:ph type="body" sz="half" idx="1"/>
          </p:nvPr>
        </p:nvSpPr>
        <p:spPr/>
        <p:txBody>
          <a:bodyPr>
            <a:normAutofit fontScale="92500" lnSpcReduction="10000"/>
          </a:bodyPr>
          <a:lstStyle/>
          <a:p>
            <a:r>
              <a:rPr lang="en-US" dirty="0"/>
              <a:t>LM is 11 years old and struggles with weight. LM blood pressure is elevated and LM has acanthosis nigricans.</a:t>
            </a:r>
          </a:p>
          <a:p>
            <a:r>
              <a:rPr lang="en-US" dirty="0"/>
              <a:t>Fasting blood glucose is 197 and 205 on 2 different lab draws.</a:t>
            </a:r>
          </a:p>
          <a:p>
            <a:r>
              <a:rPr lang="en-US" dirty="0"/>
              <a:t>Negative ketones.</a:t>
            </a:r>
          </a:p>
          <a:p>
            <a:r>
              <a:rPr lang="en-US" dirty="0"/>
              <a:t>What is best action?</a:t>
            </a:r>
          </a:p>
        </p:txBody>
      </p:sp>
      <p:sp>
        <p:nvSpPr>
          <p:cNvPr id="5" name="Content Placeholder 4">
            <a:extLst>
              <a:ext uri="{FF2B5EF4-FFF2-40B4-BE49-F238E27FC236}">
                <a16:creationId xmlns:a16="http://schemas.microsoft.com/office/drawing/2014/main" id="{F5966F2F-C163-478C-A055-9E5B63071E75}"/>
              </a:ext>
            </a:extLst>
          </p:cNvPr>
          <p:cNvSpPr>
            <a:spLocks noGrp="1"/>
          </p:cNvSpPr>
          <p:nvPr>
            <p:ph sz="quarter" idx="3"/>
          </p:nvPr>
        </p:nvSpPr>
        <p:spPr>
          <a:xfrm>
            <a:off x="4645026" y="1524001"/>
            <a:ext cx="4037013" cy="4572002"/>
          </a:xfrm>
        </p:spPr>
        <p:txBody>
          <a:bodyPr>
            <a:normAutofit/>
          </a:bodyPr>
          <a:lstStyle/>
          <a:p>
            <a:r>
              <a:rPr lang="en-US" dirty="0"/>
              <a:t>A.  Start insulin therapy</a:t>
            </a:r>
          </a:p>
          <a:p>
            <a:r>
              <a:rPr lang="en-US" dirty="0"/>
              <a:t>B. Discuss healthy eating</a:t>
            </a:r>
          </a:p>
          <a:p>
            <a:r>
              <a:rPr lang="en-US" dirty="0"/>
              <a:t>C. Initiate </a:t>
            </a:r>
            <a:r>
              <a:rPr lang="en-US"/>
              <a:t>semaglutide</a:t>
            </a:r>
            <a:endParaRPr lang="en-US" dirty="0"/>
          </a:p>
          <a:p>
            <a:r>
              <a:rPr lang="en-US" dirty="0"/>
              <a:t>D. Start metformin and lifestyle</a:t>
            </a:r>
          </a:p>
        </p:txBody>
      </p:sp>
      <p:sp>
        <p:nvSpPr>
          <p:cNvPr id="6" name="Oval 5">
            <a:extLst>
              <a:ext uri="{FF2B5EF4-FFF2-40B4-BE49-F238E27FC236}">
                <a16:creationId xmlns:a16="http://schemas.microsoft.com/office/drawing/2014/main" id="{E9AFDB08-CD6E-4D20-8674-AC6845F6B619}"/>
              </a:ext>
            </a:extLst>
          </p:cNvPr>
          <p:cNvSpPr/>
          <p:nvPr/>
        </p:nvSpPr>
        <p:spPr>
          <a:xfrm>
            <a:off x="4492625" y="4762499"/>
            <a:ext cx="3889375" cy="1142999"/>
          </a:xfrm>
          <a:prstGeom prst="ellipse">
            <a:avLst/>
          </a:prstGeom>
          <a:noFill/>
          <a:ln w="38100">
            <a:solidFill>
              <a:srgbClr val="5E3886"/>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95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a:lstStyle/>
          <a:p>
            <a:r>
              <a:rPr lang="en-US" dirty="0"/>
              <a:t>Type 2s– New Diagnosis</a:t>
            </a:r>
          </a:p>
        </p:txBody>
      </p:sp>
      <p:sp>
        <p:nvSpPr>
          <p:cNvPr id="3" name="Content Placeholder 2"/>
          <p:cNvSpPr>
            <a:spLocks noGrp="1"/>
          </p:cNvSpPr>
          <p:nvPr>
            <p:ph sz="quarter" idx="1"/>
          </p:nvPr>
        </p:nvSpPr>
        <p:spPr>
          <a:xfrm>
            <a:off x="228600" y="1219200"/>
            <a:ext cx="8839200" cy="4937760"/>
          </a:xfrm>
        </p:spPr>
        <p:txBody>
          <a:bodyPr>
            <a:normAutofit fontScale="85000" lnSpcReduction="20000"/>
          </a:bodyPr>
          <a:lstStyle/>
          <a:p>
            <a:pPr marL="0" indent="0">
              <a:buNone/>
            </a:pPr>
            <a:endParaRPr lang="en-US" b="1" dirty="0"/>
          </a:p>
          <a:p>
            <a:pPr marL="0" indent="0">
              <a:buNone/>
            </a:pPr>
            <a:r>
              <a:rPr lang="en-US" b="1" dirty="0"/>
              <a:t>Start lifestyle modification program and metformin therapy. </a:t>
            </a:r>
          </a:p>
          <a:p>
            <a:pPr marL="0" indent="0">
              <a:buNone/>
            </a:pPr>
            <a:endParaRPr lang="en-US" sz="2800" dirty="0"/>
          </a:p>
          <a:p>
            <a:pPr lvl="0">
              <a:lnSpc>
                <a:spcPct val="120000"/>
              </a:lnSpc>
            </a:pPr>
            <a:r>
              <a:rPr lang="en-US" dirty="0"/>
              <a:t>Since fewer than 10% of children with T2DM will attain </a:t>
            </a:r>
            <a:r>
              <a:rPr lang="en-US" strike="sngStrike" dirty="0"/>
              <a:t> </a:t>
            </a:r>
            <a:r>
              <a:rPr lang="en-US" dirty="0"/>
              <a:t>glucose goals with lifestyle changes alone, initiate metformin alongside exercise and healthy eating.</a:t>
            </a:r>
          </a:p>
          <a:p>
            <a:pPr lvl="0">
              <a:lnSpc>
                <a:spcPct val="120000"/>
              </a:lnSpc>
            </a:pPr>
            <a:endParaRPr lang="en-US" dirty="0"/>
          </a:p>
          <a:p>
            <a:pPr lvl="0">
              <a:lnSpc>
                <a:spcPct val="120000"/>
              </a:lnSpc>
            </a:pPr>
            <a:r>
              <a:rPr lang="en-US" dirty="0"/>
              <a:t>Start metformin at low dose to mitigate GI side effects.</a:t>
            </a:r>
          </a:p>
          <a:p>
            <a:pPr lvl="0">
              <a:lnSpc>
                <a:spcPct val="120000"/>
              </a:lnSpc>
            </a:pPr>
            <a:endParaRPr lang="en-US" dirty="0"/>
          </a:p>
          <a:p>
            <a:pPr lvl="0">
              <a:lnSpc>
                <a:spcPct val="120000"/>
              </a:lnSpc>
            </a:pPr>
            <a:r>
              <a:rPr lang="en-US" dirty="0"/>
              <a:t>If glucose is not at target, add a GLP-1 medication, SGLT-2 and/or insulin therapy.</a:t>
            </a:r>
          </a:p>
          <a:p>
            <a:endParaRPr lang="en-US" dirty="0"/>
          </a:p>
        </p:txBody>
      </p:sp>
    </p:spTree>
    <p:custDataLst>
      <p:tags r:id="rId1"/>
    </p:custDataLst>
    <p:extLst>
      <p:ext uri="{BB962C8B-B14F-4D97-AF65-F5344CB8AC3E}">
        <p14:creationId xmlns:p14="http://schemas.microsoft.com/office/powerpoint/2010/main" val="243826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4FAA0-63E0-9A38-A1BA-0D9E9CC1DF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6E5BBD-C00E-34B4-C106-5E7B1E7900B7}"/>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6010EAD-C3F1-EEAB-1A12-9831BF1B3344}"/>
              </a:ext>
            </a:extLst>
          </p:cNvPr>
          <p:cNvPicPr>
            <a:picLocks noChangeAspect="1"/>
          </p:cNvPicPr>
          <p:nvPr/>
        </p:nvPicPr>
        <p:blipFill>
          <a:blip r:embed="rId3"/>
          <a:stretch>
            <a:fillRect/>
          </a:stretch>
        </p:blipFill>
        <p:spPr>
          <a:xfrm>
            <a:off x="4572000" y="5551686"/>
            <a:ext cx="4277322" cy="909765"/>
          </a:xfrm>
          <a:prstGeom prst="rect">
            <a:avLst/>
          </a:prstGeom>
        </p:spPr>
      </p:pic>
      <p:pic>
        <p:nvPicPr>
          <p:cNvPr id="5" name="Picture 2">
            <a:extLst>
              <a:ext uri="{FF2B5EF4-FFF2-40B4-BE49-F238E27FC236}">
                <a16:creationId xmlns:a16="http://schemas.microsoft.com/office/drawing/2014/main" id="{E601B4C9-68B1-F551-B90A-EB6366456D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40" y="3048"/>
            <a:ext cx="91313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4AD6B2E-DCB9-1A52-1858-FAEAA15139F7}"/>
              </a:ext>
            </a:extLst>
          </p:cNvPr>
          <p:cNvPicPr>
            <a:picLocks noChangeAspect="1"/>
          </p:cNvPicPr>
          <p:nvPr/>
        </p:nvPicPr>
        <p:blipFill>
          <a:blip r:embed="rId5"/>
          <a:stretch>
            <a:fillRect/>
          </a:stretch>
        </p:blipFill>
        <p:spPr>
          <a:xfrm>
            <a:off x="5401224" y="6271814"/>
            <a:ext cx="3448098" cy="471288"/>
          </a:xfrm>
          <a:prstGeom prst="rect">
            <a:avLst/>
          </a:prstGeom>
        </p:spPr>
      </p:pic>
    </p:spTree>
    <p:extLst>
      <p:ext uri="{BB962C8B-B14F-4D97-AF65-F5344CB8AC3E}">
        <p14:creationId xmlns:p14="http://schemas.microsoft.com/office/powerpoint/2010/main" val="3068030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2 Medication Strategy - Kids</a:t>
            </a:r>
          </a:p>
        </p:txBody>
      </p:sp>
      <p:sp>
        <p:nvSpPr>
          <p:cNvPr id="3" name="Content Placeholder 2"/>
          <p:cNvSpPr>
            <a:spLocks noGrp="1"/>
          </p:cNvSpPr>
          <p:nvPr>
            <p:ph sz="quarter" idx="1"/>
          </p:nvPr>
        </p:nvSpPr>
        <p:spPr>
          <a:xfrm>
            <a:off x="457200" y="1219200"/>
            <a:ext cx="6324600" cy="5638800"/>
          </a:xfrm>
        </p:spPr>
        <p:txBody>
          <a:bodyPr>
            <a:normAutofit fontScale="55000" lnSpcReduction="20000"/>
          </a:bodyPr>
          <a:lstStyle/>
          <a:p>
            <a:pPr>
              <a:lnSpc>
                <a:spcPct val="120000"/>
              </a:lnSpc>
            </a:pPr>
            <a:r>
              <a:rPr lang="en-US" sz="3800" dirty="0"/>
              <a:t>Initiate pharmacologic therapy, in addition to lifestyle therapy, at diagnosis of type 2 diabetes. </a:t>
            </a:r>
            <a:br>
              <a:rPr lang="en-US" sz="3400" dirty="0"/>
            </a:br>
            <a:endParaRPr lang="en-US" sz="3400" dirty="0"/>
          </a:p>
          <a:p>
            <a:pPr>
              <a:lnSpc>
                <a:spcPct val="120000"/>
              </a:lnSpc>
            </a:pPr>
            <a:r>
              <a:rPr lang="en-US" sz="4400" dirty="0"/>
              <a:t>If A1c &lt;8.5% and asymptomatic, start metformin</a:t>
            </a:r>
          </a:p>
          <a:p>
            <a:pPr>
              <a:lnSpc>
                <a:spcPct val="120000"/>
              </a:lnSpc>
            </a:pPr>
            <a:r>
              <a:rPr lang="en-US" sz="4400" dirty="0"/>
              <a:t>If A1c &gt;8.5% and no ketosis, start metformin and insulin </a:t>
            </a:r>
          </a:p>
          <a:p>
            <a:pPr>
              <a:lnSpc>
                <a:spcPct val="120000"/>
              </a:lnSpc>
            </a:pPr>
            <a:r>
              <a:rPr lang="en-US" sz="4400" dirty="0"/>
              <a:t>If </a:t>
            </a:r>
            <a:r>
              <a:rPr lang="en-US" sz="4400" dirty="0" err="1"/>
              <a:t>ketotic</a:t>
            </a:r>
            <a:r>
              <a:rPr lang="en-US" sz="4400" dirty="0"/>
              <a:t>, start insulin. Once resolved continue insulin, add metformin.</a:t>
            </a:r>
          </a:p>
          <a:p>
            <a:pPr>
              <a:lnSpc>
                <a:spcPct val="120000"/>
              </a:lnSpc>
            </a:pPr>
            <a:r>
              <a:rPr lang="en-US" sz="4400" dirty="0"/>
              <a:t>If A1C above target on metformin, add approved GLP-1 and/or SGLT-2 (empagliflozin or dapagliflozin)</a:t>
            </a:r>
          </a:p>
          <a:p>
            <a:pPr>
              <a:lnSpc>
                <a:spcPct val="120000"/>
              </a:lnSpc>
            </a:pPr>
            <a:r>
              <a:rPr lang="en-US" sz="4400" dirty="0"/>
              <a:t>If still above target start basal insulin therapy, start at 0.5 units/kg/day.</a:t>
            </a:r>
          </a:p>
          <a:p>
            <a:endParaRPr lang="en-US" dirty="0"/>
          </a:p>
        </p:txBody>
      </p:sp>
      <p:pic>
        <p:nvPicPr>
          <p:cNvPr id="11" name="Picture 10" descr="A group of items on a tabletop&#10;&#10;Description automatically generated">
            <a:extLst>
              <a:ext uri="{FF2B5EF4-FFF2-40B4-BE49-F238E27FC236}">
                <a16:creationId xmlns:a16="http://schemas.microsoft.com/office/drawing/2014/main" id="{795513CC-A86C-450B-8917-AB4755EB75A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781800" y="1562100"/>
            <a:ext cx="1905000" cy="1905000"/>
          </a:xfrm>
          <a:prstGeom prst="rect">
            <a:avLst/>
          </a:prstGeom>
        </p:spPr>
      </p:pic>
    </p:spTree>
    <p:extLst>
      <p:ext uri="{BB962C8B-B14F-4D97-AF65-F5344CB8AC3E}">
        <p14:creationId xmlns:p14="http://schemas.microsoft.com/office/powerpoint/2010/main" val="686987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781800" y="1676400"/>
            <a:ext cx="2135568" cy="2362200"/>
          </a:xfrm>
          <a:prstGeom prst="rect">
            <a:avLst/>
          </a:prstGeom>
        </p:spPr>
      </p:pic>
      <p:sp>
        <p:nvSpPr>
          <p:cNvPr id="2" name="Title 1"/>
          <p:cNvSpPr>
            <a:spLocks noGrp="1"/>
          </p:cNvSpPr>
          <p:nvPr>
            <p:ph type="title"/>
          </p:nvPr>
        </p:nvSpPr>
        <p:spPr>
          <a:xfrm>
            <a:off x="457200" y="304800"/>
            <a:ext cx="8229600" cy="838200"/>
          </a:xfrm>
        </p:spPr>
        <p:txBody>
          <a:bodyPr>
            <a:normAutofit fontScale="90000"/>
          </a:bodyPr>
          <a:lstStyle/>
          <a:p>
            <a:r>
              <a:rPr lang="en-US" dirty="0"/>
              <a:t>New Type 2 – Start Basal Insulin for:</a:t>
            </a:r>
          </a:p>
        </p:txBody>
      </p:sp>
      <p:sp>
        <p:nvSpPr>
          <p:cNvPr id="3" name="Content Placeholder 2"/>
          <p:cNvSpPr>
            <a:spLocks noGrp="1"/>
          </p:cNvSpPr>
          <p:nvPr>
            <p:ph sz="quarter" idx="1"/>
          </p:nvPr>
        </p:nvSpPr>
        <p:spPr>
          <a:xfrm>
            <a:off x="457200" y="1219200"/>
            <a:ext cx="6477000" cy="5257800"/>
          </a:xfrm>
        </p:spPr>
        <p:txBody>
          <a:bodyPr>
            <a:normAutofit/>
          </a:bodyPr>
          <a:lstStyle/>
          <a:p>
            <a:r>
              <a:rPr lang="en-US" dirty="0"/>
              <a:t>10-18 </a:t>
            </a:r>
            <a:r>
              <a:rPr lang="en-US" dirty="0" err="1"/>
              <a:t>yr</a:t>
            </a:r>
            <a:r>
              <a:rPr lang="en-US" dirty="0"/>
              <a:t> olds w/ new onset hyperglycemia and:</a:t>
            </a:r>
          </a:p>
          <a:p>
            <a:pPr lvl="1"/>
            <a:r>
              <a:rPr lang="en-US" sz="2800" dirty="0"/>
              <a:t>A1c 8.5% or greater</a:t>
            </a:r>
          </a:p>
          <a:p>
            <a:pPr lvl="1"/>
            <a:r>
              <a:rPr lang="en-US" sz="2800" dirty="0" err="1"/>
              <a:t>Ketotic</a:t>
            </a:r>
            <a:r>
              <a:rPr lang="en-US" sz="2800" dirty="0"/>
              <a:t> not sure if type 1 and type 2</a:t>
            </a:r>
            <a:r>
              <a:rPr lang="en-US" dirty="0"/>
              <a:t>.</a:t>
            </a:r>
          </a:p>
          <a:p>
            <a:pPr lvl="0"/>
            <a:r>
              <a:rPr lang="en-US" sz="2600" dirty="0"/>
              <a:t>Even if it turns out a ketone positive child has T2DM, insulin therapy helps stop glucose toxicity so beta cells can "rest and recover".</a:t>
            </a:r>
          </a:p>
          <a:p>
            <a:pPr lvl="0"/>
            <a:r>
              <a:rPr lang="en-US" sz="2600" dirty="0"/>
              <a:t>Draw autoantibodies to determine correct diagnosis  </a:t>
            </a:r>
          </a:p>
          <a:p>
            <a:pPr lvl="0"/>
            <a:r>
              <a:rPr lang="en-US" sz="2600" dirty="0"/>
              <a:t>If antibody negative, decrease and stop insulin of possible</a:t>
            </a:r>
          </a:p>
        </p:txBody>
      </p:sp>
    </p:spTree>
    <p:custDataLst>
      <p:tags r:id="rId1"/>
    </p:custDataLst>
    <p:extLst>
      <p:ext uri="{BB962C8B-B14F-4D97-AF65-F5344CB8AC3E}">
        <p14:creationId xmlns:p14="http://schemas.microsoft.com/office/powerpoint/2010/main" val="91351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52400"/>
            <a:ext cx="8229600" cy="990600"/>
          </a:xfrm>
        </p:spPr>
        <p:txBody>
          <a:bodyPr/>
          <a:lstStyle/>
          <a:p>
            <a:r>
              <a:rPr lang="en-US" dirty="0"/>
              <a:t>Poll Question 8</a:t>
            </a:r>
          </a:p>
        </p:txBody>
      </p:sp>
      <p:sp>
        <p:nvSpPr>
          <p:cNvPr id="3" name="Content Placeholder 2"/>
          <p:cNvSpPr>
            <a:spLocks noGrp="1"/>
          </p:cNvSpPr>
          <p:nvPr>
            <p:ph sz="quarter" idx="1"/>
          </p:nvPr>
        </p:nvSpPr>
        <p:spPr>
          <a:xfrm>
            <a:off x="457200" y="1219200"/>
            <a:ext cx="7134226" cy="4937760"/>
          </a:xfrm>
        </p:spPr>
        <p:txBody>
          <a:bodyPr/>
          <a:lstStyle/>
          <a:p>
            <a:r>
              <a:rPr lang="en-US" dirty="0"/>
              <a:t>Which of the following medications are FDA approved for pediatrics after the age of 10?  </a:t>
            </a:r>
          </a:p>
          <a:p>
            <a:pPr marL="274320" lvl="1" indent="0">
              <a:buNone/>
            </a:pPr>
            <a:r>
              <a:rPr lang="en-US" sz="3200" dirty="0"/>
              <a:t>A. Glipizide, liraglutide, dapagliflozin</a:t>
            </a:r>
          </a:p>
          <a:p>
            <a:pPr marL="274320" lvl="1" indent="0">
              <a:buNone/>
            </a:pPr>
            <a:r>
              <a:rPr lang="en-US" sz="3200" dirty="0"/>
              <a:t>B. Liraglutide, exenatide XR, metformin</a:t>
            </a:r>
          </a:p>
          <a:p>
            <a:pPr marL="274320" lvl="1" indent="0">
              <a:buNone/>
            </a:pPr>
            <a:r>
              <a:rPr lang="en-US" sz="3200" dirty="0"/>
              <a:t>C.  Metformin, sitagliptin, repaglinide</a:t>
            </a:r>
          </a:p>
          <a:p>
            <a:pPr marL="274320" lvl="1" indent="0">
              <a:buNone/>
            </a:pPr>
            <a:r>
              <a:rPr lang="en-US" sz="3200" dirty="0"/>
              <a:t>D.  Acarbose, liraglutide, glyburide</a:t>
            </a:r>
            <a:endParaRPr lang="en-US" sz="2800" dirty="0"/>
          </a:p>
        </p:txBody>
      </p:sp>
      <p:pic>
        <p:nvPicPr>
          <p:cNvPr id="4" name="Picture 3"/>
          <p:cNvPicPr>
            <a:picLocks noChangeAspect="1"/>
          </p:cNvPicPr>
          <p:nvPr/>
        </p:nvPicPr>
        <p:blipFill>
          <a:blip r:embed="rId5"/>
          <a:stretch>
            <a:fillRect/>
          </a:stretch>
        </p:blipFill>
        <p:spPr>
          <a:xfrm>
            <a:off x="7210425" y="1600200"/>
            <a:ext cx="1447800" cy="1834542"/>
          </a:xfrm>
          <a:prstGeom prst="rect">
            <a:avLst/>
          </a:prstGeom>
        </p:spPr>
      </p:pic>
      <p:sp>
        <p:nvSpPr>
          <p:cNvPr id="5" name="Oval 4">
            <a:extLst>
              <a:ext uri="{FF2B5EF4-FFF2-40B4-BE49-F238E27FC236}">
                <a16:creationId xmlns:a16="http://schemas.microsoft.com/office/drawing/2014/main" id="{6B821075-F974-4530-A672-A390A5CCB5CF}"/>
              </a:ext>
            </a:extLst>
          </p:cNvPr>
          <p:cNvSpPr/>
          <p:nvPr/>
        </p:nvSpPr>
        <p:spPr>
          <a:xfrm>
            <a:off x="485774" y="3200400"/>
            <a:ext cx="7134226" cy="762000"/>
          </a:xfrm>
          <a:prstGeom prst="ellipse">
            <a:avLst/>
          </a:prstGeom>
          <a:noFill/>
          <a:ln w="38100">
            <a:solidFill>
              <a:srgbClr val="5E3886"/>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0040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6950BFC3-D8DA-4A85-94F7-54DA5524770B}">
      <p188:commentRel xmlns:p188="http://schemas.microsoft.com/office/powerpoint/2018/8/main" r:id="rId4"/>
    </p:ext>
  </p:extLs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10D48-32A0-107A-2E51-185FCBC4F139}"/>
              </a:ext>
            </a:extLst>
          </p:cNvPr>
          <p:cNvSpPr>
            <a:spLocks noGrp="1"/>
          </p:cNvSpPr>
          <p:nvPr>
            <p:ph type="title"/>
          </p:nvPr>
        </p:nvSpPr>
        <p:spPr/>
        <p:txBody>
          <a:bodyPr/>
          <a:lstStyle/>
          <a:p>
            <a:r>
              <a:rPr lang="en-US" dirty="0"/>
              <a:t>GLP-1s Approved for Kids 10yrs +</a:t>
            </a:r>
          </a:p>
        </p:txBody>
      </p:sp>
      <p:pic>
        <p:nvPicPr>
          <p:cNvPr id="5" name="Picture 4">
            <a:extLst>
              <a:ext uri="{FF2B5EF4-FFF2-40B4-BE49-F238E27FC236}">
                <a16:creationId xmlns:a16="http://schemas.microsoft.com/office/drawing/2014/main" id="{D77642B9-3C7E-6DED-FD5A-56965BC08B93}"/>
              </a:ext>
            </a:extLst>
          </p:cNvPr>
          <p:cNvPicPr>
            <a:picLocks noChangeAspect="1"/>
          </p:cNvPicPr>
          <p:nvPr/>
        </p:nvPicPr>
        <p:blipFill>
          <a:blip r:embed="rId4"/>
          <a:stretch>
            <a:fillRect/>
          </a:stretch>
        </p:blipFill>
        <p:spPr>
          <a:xfrm>
            <a:off x="609600" y="1273790"/>
            <a:ext cx="7848600" cy="5542164"/>
          </a:xfrm>
          <a:prstGeom prst="rect">
            <a:avLst/>
          </a:prstGeom>
        </p:spPr>
      </p:pic>
    </p:spTree>
    <p:extLst>
      <p:ext uri="{BB962C8B-B14F-4D97-AF65-F5344CB8AC3E}">
        <p14:creationId xmlns:p14="http://schemas.microsoft.com/office/powerpoint/2010/main" val="2891874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26D595D-E52C-4CEF-7443-6651928902F9}"/>
              </a:ext>
            </a:extLst>
          </p:cNvPr>
          <p:cNvSpPr>
            <a:spLocks noGrp="1"/>
          </p:cNvSpPr>
          <p:nvPr>
            <p:ph type="title"/>
          </p:nvPr>
        </p:nvSpPr>
        <p:spPr>
          <a:xfrm>
            <a:off x="457200" y="152400"/>
            <a:ext cx="8229600" cy="990600"/>
          </a:xfrm>
        </p:spPr>
        <p:txBody>
          <a:bodyPr/>
          <a:lstStyle/>
          <a:p>
            <a:r>
              <a:rPr lang="en-US" dirty="0"/>
              <a:t>SGLT-2s </a:t>
            </a:r>
            <a:r>
              <a:rPr lang="en-US"/>
              <a:t>Approved for 10 yrs &amp; Up</a:t>
            </a:r>
            <a:endParaRPr lang="en-US" dirty="0"/>
          </a:p>
        </p:txBody>
      </p:sp>
      <p:pic>
        <p:nvPicPr>
          <p:cNvPr id="6" name="Content Placeholder 5">
            <a:extLst>
              <a:ext uri="{FF2B5EF4-FFF2-40B4-BE49-F238E27FC236}">
                <a16:creationId xmlns:a16="http://schemas.microsoft.com/office/drawing/2014/main" id="{F874C843-D8CD-E6B6-F8A1-5A2CDCC90F85}"/>
              </a:ext>
            </a:extLst>
          </p:cNvPr>
          <p:cNvPicPr>
            <a:picLocks noGrp="1" noChangeAspect="1"/>
          </p:cNvPicPr>
          <p:nvPr>
            <p:ph sz="quarter" idx="1"/>
          </p:nvPr>
        </p:nvPicPr>
        <p:blipFill>
          <a:blip r:embed="rId4"/>
          <a:stretch>
            <a:fillRect/>
          </a:stretch>
        </p:blipFill>
        <p:spPr>
          <a:xfrm>
            <a:off x="457201" y="1167795"/>
            <a:ext cx="8229599" cy="5545521"/>
          </a:xfrm>
          <a:prstGeom prst="rect">
            <a:avLst/>
          </a:prstGeom>
        </p:spPr>
      </p:pic>
    </p:spTree>
    <p:extLst>
      <p:ext uri="{BB962C8B-B14F-4D97-AF65-F5344CB8AC3E}">
        <p14:creationId xmlns:p14="http://schemas.microsoft.com/office/powerpoint/2010/main" val="396048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idx="4294967295"/>
          </p:nvPr>
        </p:nvSpPr>
        <p:spPr>
          <a:xfrm>
            <a:off x="304800" y="152399"/>
            <a:ext cx="8229600" cy="762001"/>
          </a:xfrm>
        </p:spPr>
        <p:txBody>
          <a:bodyPr>
            <a:normAutofit fontScale="90000"/>
          </a:bodyPr>
          <a:lstStyle/>
          <a:p>
            <a:pPr eaLnBrk="1" hangingPunct="1">
              <a:lnSpc>
                <a:spcPts val="3000"/>
              </a:lnSpc>
            </a:pPr>
            <a:br>
              <a:rPr lang="en-US" altLang="en-US" sz="3200" b="1" dirty="0"/>
            </a:br>
            <a:r>
              <a:rPr lang="en-US" altLang="en-US" sz="4000" b="1" dirty="0"/>
              <a:t>Glycemic Targets - Type 2 Diabetes</a:t>
            </a:r>
            <a:endParaRPr lang="en-US" altLang="en-US" sz="3200" b="1" dirty="0"/>
          </a:p>
        </p:txBody>
      </p:sp>
      <p:pic>
        <p:nvPicPr>
          <p:cNvPr id="2" name="Picture 1">
            <a:extLst>
              <a:ext uri="{FF2B5EF4-FFF2-40B4-BE49-F238E27FC236}">
                <a16:creationId xmlns:a16="http://schemas.microsoft.com/office/drawing/2014/main" id="{F611ABAF-9ACB-1DEC-DE16-D87E04AD8123}"/>
              </a:ext>
            </a:extLst>
          </p:cNvPr>
          <p:cNvPicPr>
            <a:picLocks noChangeAspect="1"/>
          </p:cNvPicPr>
          <p:nvPr/>
        </p:nvPicPr>
        <p:blipFill>
          <a:blip r:embed="rId5"/>
          <a:stretch>
            <a:fillRect/>
          </a:stretch>
        </p:blipFill>
        <p:spPr>
          <a:xfrm>
            <a:off x="0" y="5408599"/>
            <a:ext cx="9144000" cy="1449401"/>
          </a:xfrm>
          <a:prstGeom prst="rect">
            <a:avLst/>
          </a:prstGeom>
        </p:spPr>
      </p:pic>
      <p:sp>
        <p:nvSpPr>
          <p:cNvPr id="135171" name="Content Placeholder 2"/>
          <p:cNvSpPr>
            <a:spLocks noGrp="1"/>
          </p:cNvSpPr>
          <p:nvPr>
            <p:ph idx="4294967295"/>
          </p:nvPr>
        </p:nvSpPr>
        <p:spPr>
          <a:xfrm>
            <a:off x="457200" y="990600"/>
            <a:ext cx="4343400" cy="5562600"/>
          </a:xfrm>
        </p:spPr>
        <p:txBody>
          <a:bodyPr>
            <a:normAutofit fontScale="92500" lnSpcReduction="10000"/>
          </a:bodyPr>
          <a:lstStyle/>
          <a:p>
            <a:pPr eaLnBrk="1" hangingPunct="1">
              <a:buClr>
                <a:srgbClr val="FFD937"/>
              </a:buClr>
            </a:pPr>
            <a:r>
              <a:rPr lang="en-US" altLang="en-US" dirty="0"/>
              <a:t>A1C goal of &lt; 6.5% if low risk of hypo.</a:t>
            </a:r>
          </a:p>
          <a:p>
            <a:pPr marL="274320" lvl="1" indent="0">
              <a:buClr>
                <a:srgbClr val="FFD937"/>
              </a:buClr>
              <a:buNone/>
            </a:pPr>
            <a:r>
              <a:rPr lang="en-US" altLang="en-US" sz="2400" dirty="0"/>
              <a:t>Individualize </a:t>
            </a:r>
          </a:p>
          <a:p>
            <a:pPr>
              <a:buClr>
                <a:srgbClr val="FFD937"/>
              </a:buClr>
            </a:pPr>
            <a:r>
              <a:rPr lang="en-US" altLang="en-US" b="1" dirty="0"/>
              <a:t>Glucose monitoring </a:t>
            </a:r>
            <a:r>
              <a:rPr lang="en-US" altLang="en-US" dirty="0"/>
              <a:t>frequency based on pharmacologic treatment </a:t>
            </a:r>
          </a:p>
          <a:p>
            <a:pPr>
              <a:buClr>
                <a:srgbClr val="FFD937"/>
              </a:buClr>
            </a:pPr>
            <a:r>
              <a:rPr lang="en-US" altLang="en-US" dirty="0"/>
              <a:t>Measure A1C every 3 months</a:t>
            </a:r>
          </a:p>
          <a:p>
            <a:pPr>
              <a:buClr>
                <a:srgbClr val="FFD937"/>
              </a:buClr>
            </a:pPr>
            <a:r>
              <a:rPr lang="en-US" altLang="en-US" dirty="0"/>
              <a:t>Use CGM for those using insulin. </a:t>
            </a:r>
            <a:r>
              <a:rPr lang="en-US" altLang="en-US"/>
              <a:t>Evaluate </a:t>
            </a:r>
            <a:r>
              <a:rPr lang="en-US" altLang="en-US" dirty="0"/>
              <a:t>time </a:t>
            </a:r>
            <a:r>
              <a:rPr lang="en-US" altLang="en-US"/>
              <a:t>in range (TIR).</a:t>
            </a:r>
            <a:endParaRPr lang="en-US" altLang="en-US" dirty="0"/>
          </a:p>
          <a:p>
            <a:pPr eaLnBrk="1" hangingPunct="1">
              <a:buClr>
                <a:srgbClr val="FFD937"/>
              </a:buClr>
            </a:pPr>
            <a:endParaRPr lang="en-US" altLang="en-US" sz="2800" b="1" dirty="0"/>
          </a:p>
          <a:p>
            <a:pPr eaLnBrk="1" hangingPunct="1">
              <a:buClr>
                <a:srgbClr val="FFD937"/>
              </a:buClr>
            </a:pPr>
            <a:endParaRPr lang="en-US" altLang="en-US" sz="2800" b="1" dirty="0"/>
          </a:p>
        </p:txBody>
      </p:sp>
      <p:pic>
        <p:nvPicPr>
          <p:cNvPr id="5" name="Picture 7" descr="C:\Documents and Settings\Owner\Local Settings\Temporary Internet Files\Content.IE5\Z57MNAF0\MPj04387110000[1].jpg"/>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5070064" y="1142021"/>
            <a:ext cx="3490686" cy="2629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89162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rrowheads="1"/>
          </p:cNvSpPr>
          <p:nvPr>
            <p:ph type="title"/>
          </p:nvPr>
        </p:nvSpPr>
        <p:spPr>
          <a:xfrm>
            <a:off x="457200" y="152400"/>
            <a:ext cx="8229600" cy="1143000"/>
          </a:xfrm>
        </p:spPr>
        <p:txBody>
          <a:bodyPr>
            <a:normAutofit fontScale="90000"/>
          </a:bodyPr>
          <a:lstStyle/>
          <a:p>
            <a:pPr algn="ctr" eaLnBrk="1" hangingPunct="1"/>
            <a:r>
              <a:rPr lang="en-US" altLang="en-US" sz="4000" dirty="0"/>
              <a:t>Diabetes Management </a:t>
            </a:r>
            <a:br>
              <a:rPr lang="en-US" altLang="en-US" sz="4000" dirty="0"/>
            </a:br>
            <a:r>
              <a:rPr lang="en-US" altLang="en-US" sz="4000" dirty="0"/>
              <a:t>Children &amp; Adolescents Topics</a:t>
            </a:r>
            <a:endParaRPr lang="en-US" altLang="en-US" sz="4000" dirty="0">
              <a:solidFill>
                <a:srgbClr val="FF00FF"/>
              </a:solidFill>
            </a:endParaRPr>
          </a:p>
        </p:txBody>
      </p:sp>
      <p:sp>
        <p:nvSpPr>
          <p:cNvPr id="267267" name="Rectangle 3"/>
          <p:cNvSpPr>
            <a:spLocks noGrp="1" noRot="1" noChangeArrowheads="1"/>
          </p:cNvSpPr>
          <p:nvPr>
            <p:ph sz="quarter" idx="1"/>
          </p:nvPr>
        </p:nvSpPr>
        <p:spPr>
          <a:xfrm>
            <a:off x="3343655" y="1395248"/>
            <a:ext cx="5480762" cy="5284076"/>
          </a:xfrm>
        </p:spPr>
        <p:txBody>
          <a:bodyPr>
            <a:normAutofit fontScale="92500" lnSpcReduction="20000"/>
          </a:bodyPr>
          <a:lstStyle/>
          <a:p>
            <a:pPr lvl="1">
              <a:lnSpc>
                <a:spcPct val="120000"/>
              </a:lnSpc>
              <a:spcBef>
                <a:spcPts val="0"/>
              </a:spcBef>
              <a:spcAft>
                <a:spcPts val="1000"/>
              </a:spcAft>
              <a:buSzPts val="1000"/>
              <a:tabLst>
                <a:tab pos="457200" algn="l"/>
              </a:tabLst>
            </a:pPr>
            <a:r>
              <a:rPr lang="en-US" sz="3000" dirty="0">
                <a:effectLst/>
                <a:latin typeface="Calibri" panose="020F0502020204030204" pitchFamily="34" charset="0"/>
                <a:ea typeface="Times New Roman" panose="02020603050405020304" pitchFamily="18" charset="0"/>
                <a:cs typeface="Calibri" panose="020F0502020204030204" pitchFamily="34" charset="0"/>
              </a:rPr>
              <a:t>Discuss the goals of care for Peds with Type 1 and Type 2  Diabetes</a:t>
            </a:r>
            <a:endParaRPr lang="en-US" sz="3000" dirty="0">
              <a:ea typeface="Times New Roman" panose="02020603050405020304" pitchFamily="18" charset="0"/>
              <a:cs typeface="Times New Roman" panose="02020603050405020304" pitchFamily="18" charset="0"/>
            </a:endParaRPr>
          </a:p>
          <a:p>
            <a:pPr lvl="1">
              <a:lnSpc>
                <a:spcPct val="120000"/>
              </a:lnSpc>
              <a:spcBef>
                <a:spcPts val="0"/>
              </a:spcBef>
              <a:spcAft>
                <a:spcPts val="1000"/>
              </a:spcAft>
              <a:buSzPts val="1000"/>
              <a:tabLst>
                <a:tab pos="457200" algn="l"/>
              </a:tabLst>
            </a:pPr>
            <a:r>
              <a:rPr lang="en-US" sz="3000" dirty="0">
                <a:effectLst/>
                <a:latin typeface="Calibri" panose="020F0502020204030204" pitchFamily="34" charset="0"/>
                <a:ea typeface="Times New Roman" panose="02020603050405020304" pitchFamily="18" charset="0"/>
                <a:cs typeface="Calibri" panose="020F0502020204030204" pitchFamily="34" charset="0"/>
              </a:rPr>
              <a:t>State strategies to prevent acute and chronic complications</a:t>
            </a:r>
            <a:endParaRPr lang="en-US" sz="3000" dirty="0">
              <a:ea typeface="Times New Roman" panose="02020603050405020304" pitchFamily="18" charset="0"/>
              <a:cs typeface="Times New Roman" panose="02020603050405020304" pitchFamily="18" charset="0"/>
            </a:endParaRPr>
          </a:p>
          <a:p>
            <a:pPr lvl="1">
              <a:lnSpc>
                <a:spcPct val="120000"/>
              </a:lnSpc>
              <a:spcBef>
                <a:spcPts val="0"/>
              </a:spcBef>
              <a:spcAft>
                <a:spcPts val="1000"/>
              </a:spcAft>
              <a:buSzPts val="1000"/>
              <a:tabLst>
                <a:tab pos="457200" algn="l"/>
              </a:tabLst>
            </a:pPr>
            <a:r>
              <a:rPr lang="en-US" sz="3000" dirty="0"/>
              <a:t>Describe actions to minimize acute and chronic complications</a:t>
            </a:r>
          </a:p>
          <a:p>
            <a:pPr lvl="1">
              <a:lnSpc>
                <a:spcPct val="120000"/>
              </a:lnSpc>
              <a:spcBef>
                <a:spcPts val="0"/>
              </a:spcBef>
              <a:spcAft>
                <a:spcPts val="1000"/>
              </a:spcAft>
              <a:buSzPts val="1000"/>
              <a:tabLst>
                <a:tab pos="457200" algn="l"/>
              </a:tabLst>
            </a:pPr>
            <a:r>
              <a:rPr lang="en-US" sz="3000" dirty="0">
                <a:effectLst/>
                <a:latin typeface="Calibri" panose="020F0502020204030204" pitchFamily="34" charset="0"/>
                <a:ea typeface="Times New Roman" panose="02020603050405020304" pitchFamily="18" charset="0"/>
                <a:cs typeface="Calibri" panose="020F0502020204030204" pitchFamily="34" charset="0"/>
              </a:rPr>
              <a:t>Discuss the importance of positive psychosocial adjustment and resources</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274320" lvl="1" indent="0">
              <a:lnSpc>
                <a:spcPct val="90000"/>
              </a:lnSpc>
              <a:buNone/>
              <a:defRPr/>
            </a:pPr>
            <a:endParaRPr lang="en-US" sz="3200" dirty="0"/>
          </a:p>
        </p:txBody>
      </p:sp>
      <p:pic>
        <p:nvPicPr>
          <p:cNvPr id="10244" name="Picture 10" descr="C:\Documents and Settings\Owner\Local Settings\Temporary Internet Files\Content.IE5\BS759LN5\MP900422734[1].jpg"/>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475592" y="1497724"/>
            <a:ext cx="2877207" cy="306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77616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5"/>
    </p:ext>
  </p:extLs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5F980-0B4A-4105-AD02-E2A48E8C2FE2}"/>
              </a:ext>
            </a:extLst>
          </p:cNvPr>
          <p:cNvSpPr>
            <a:spLocks noGrp="1"/>
          </p:cNvSpPr>
          <p:nvPr>
            <p:ph type="title"/>
          </p:nvPr>
        </p:nvSpPr>
        <p:spPr/>
        <p:txBody>
          <a:bodyPr/>
          <a:lstStyle/>
          <a:p>
            <a:r>
              <a:rPr lang="en-US" dirty="0"/>
              <a:t>Special Issues for Type  2</a:t>
            </a:r>
          </a:p>
        </p:txBody>
      </p:sp>
      <p:pic>
        <p:nvPicPr>
          <p:cNvPr id="4" name="Content Placeholder 3">
            <a:extLst>
              <a:ext uri="{FF2B5EF4-FFF2-40B4-BE49-F238E27FC236}">
                <a16:creationId xmlns:a16="http://schemas.microsoft.com/office/drawing/2014/main" id="{450F469D-ED1C-49DF-933D-AE81AD37D93A}"/>
              </a:ext>
            </a:extLst>
          </p:cNvPr>
          <p:cNvPicPr>
            <a:picLocks noGrp="1" noChangeAspect="1"/>
          </p:cNvPicPr>
          <p:nvPr>
            <p:ph sz="quarter" idx="1"/>
          </p:nvPr>
        </p:nvPicPr>
        <p:blipFill>
          <a:blip r:embed="rId2"/>
          <a:stretch>
            <a:fillRect/>
          </a:stretch>
        </p:blipFill>
        <p:spPr>
          <a:xfrm>
            <a:off x="1308995" y="1159476"/>
            <a:ext cx="6526010" cy="4552534"/>
          </a:xfrm>
          <a:prstGeom prst="rect">
            <a:avLst/>
          </a:prstGeom>
        </p:spPr>
      </p:pic>
    </p:spTree>
    <p:extLst>
      <p:ext uri="{BB962C8B-B14F-4D97-AF65-F5344CB8AC3E}">
        <p14:creationId xmlns:p14="http://schemas.microsoft.com/office/powerpoint/2010/main" val="1704173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004C3-F878-4455-BF3A-FF2C51372D1B}"/>
              </a:ext>
            </a:extLst>
          </p:cNvPr>
          <p:cNvSpPr>
            <a:spLocks noGrp="1"/>
          </p:cNvSpPr>
          <p:nvPr>
            <p:ph type="title"/>
          </p:nvPr>
        </p:nvSpPr>
        <p:spPr/>
        <p:txBody>
          <a:bodyPr/>
          <a:lstStyle/>
          <a:p>
            <a:r>
              <a:rPr lang="en-US" dirty="0"/>
              <a:t>Metabolic Surgery in Youth</a:t>
            </a:r>
          </a:p>
        </p:txBody>
      </p:sp>
      <p:sp>
        <p:nvSpPr>
          <p:cNvPr id="3" name="Content Placeholder 2">
            <a:extLst>
              <a:ext uri="{FF2B5EF4-FFF2-40B4-BE49-F238E27FC236}">
                <a16:creationId xmlns:a16="http://schemas.microsoft.com/office/drawing/2014/main" id="{CD665BC2-91CE-40C7-BDE1-AB74730D8A16}"/>
              </a:ext>
            </a:extLst>
          </p:cNvPr>
          <p:cNvSpPr>
            <a:spLocks noGrp="1"/>
          </p:cNvSpPr>
          <p:nvPr>
            <p:ph sz="quarter" idx="1"/>
          </p:nvPr>
        </p:nvSpPr>
        <p:spPr>
          <a:xfrm>
            <a:off x="457200" y="1219200"/>
            <a:ext cx="5334000" cy="5246132"/>
          </a:xfrm>
        </p:spPr>
        <p:txBody>
          <a:bodyPr>
            <a:normAutofit fontScale="70000" lnSpcReduction="20000"/>
          </a:bodyPr>
          <a:lstStyle/>
          <a:p>
            <a:pPr>
              <a:lnSpc>
                <a:spcPct val="120000"/>
              </a:lnSpc>
            </a:pPr>
            <a:r>
              <a:rPr lang="en-US" dirty="0"/>
              <a:t>Metabolic surgery may be considered for the treatment of adolescents with type 2 diabetes with:</a:t>
            </a:r>
          </a:p>
          <a:p>
            <a:pPr lvl="1">
              <a:lnSpc>
                <a:spcPct val="120000"/>
              </a:lnSpc>
              <a:buFont typeface="Wingdings" panose="05000000000000000000" pitchFamily="2" charset="2"/>
              <a:buChar char="Ø"/>
            </a:pPr>
            <a:r>
              <a:rPr lang="en-US" sz="3000" dirty="0">
                <a:ea typeface="Calibri" panose="020F0502020204030204" pitchFamily="34" charset="0"/>
                <a:cs typeface="Calibri" panose="020F0502020204030204" pitchFamily="34" charset="0"/>
              </a:rPr>
              <a:t>BMI &gt;35 or </a:t>
            </a:r>
            <a:r>
              <a:rPr lang="en-US" sz="3000" b="0" i="0" dirty="0">
                <a:solidFill>
                  <a:srgbClr val="383636"/>
                </a:solidFill>
                <a:effectLst/>
                <a:ea typeface="Calibri" panose="020F0502020204030204" pitchFamily="34" charset="0"/>
                <a:cs typeface="Calibri" panose="020F0502020204030204" pitchFamily="34" charset="0"/>
              </a:rPr>
              <a:t>&gt;120% of 95th percentile for age and sex</a:t>
            </a:r>
            <a:endParaRPr lang="en-US" sz="3000" b="0" i="0" strike="sngStrike" dirty="0">
              <a:solidFill>
                <a:srgbClr val="383636"/>
              </a:solidFill>
              <a:effectLst/>
              <a:ea typeface="Calibri" panose="020F0502020204030204" pitchFamily="34" charset="0"/>
              <a:cs typeface="Calibri" panose="020F0502020204030204" pitchFamily="34" charset="0"/>
            </a:endParaRPr>
          </a:p>
          <a:p>
            <a:pPr lvl="1">
              <a:lnSpc>
                <a:spcPct val="120000"/>
              </a:lnSpc>
              <a:buFont typeface="Wingdings" panose="05000000000000000000" pitchFamily="2" charset="2"/>
              <a:buChar char="Ø"/>
            </a:pPr>
            <a:r>
              <a:rPr lang="en-US" sz="3000" dirty="0">
                <a:ea typeface="Calibri" panose="020F0502020204030204" pitchFamily="34" charset="0"/>
                <a:cs typeface="Calibri" panose="020F0502020204030204" pitchFamily="34" charset="0"/>
              </a:rPr>
              <a:t>elevated A1C and/or </a:t>
            </a:r>
          </a:p>
          <a:p>
            <a:pPr lvl="1">
              <a:lnSpc>
                <a:spcPct val="120000"/>
              </a:lnSpc>
              <a:buFont typeface="Wingdings" panose="05000000000000000000" pitchFamily="2" charset="2"/>
              <a:buChar char="Ø"/>
            </a:pPr>
            <a:r>
              <a:rPr lang="en-US" sz="3000" dirty="0">
                <a:ea typeface="Calibri" panose="020F0502020204030204" pitchFamily="34" charset="0"/>
                <a:cs typeface="Calibri" panose="020F0502020204030204" pitchFamily="34" charset="0"/>
              </a:rPr>
              <a:t>serious comorbidities despite lifestyle and pharmacologic intervention.</a:t>
            </a:r>
          </a:p>
          <a:p>
            <a:pPr marL="274320" lvl="1" indent="0">
              <a:lnSpc>
                <a:spcPct val="120000"/>
              </a:lnSpc>
              <a:buNone/>
            </a:pPr>
            <a:endParaRPr lang="en-US" sz="3000" dirty="0">
              <a:ea typeface="Calibri" panose="020F0502020204030204" pitchFamily="34" charset="0"/>
              <a:cs typeface="Calibri" panose="020F0502020204030204" pitchFamily="34" charset="0"/>
            </a:endParaRPr>
          </a:p>
          <a:p>
            <a:pPr>
              <a:lnSpc>
                <a:spcPct val="120000"/>
              </a:lnSpc>
            </a:pPr>
            <a:r>
              <a:rPr lang="en-US" dirty="0"/>
              <a:t> Surgical Team must include interprofessional team:  experienced surgeon, endocrinologist, registered dietician nutritionist, behavioral health specialist and nurse.</a:t>
            </a:r>
          </a:p>
        </p:txBody>
      </p:sp>
      <p:pic>
        <p:nvPicPr>
          <p:cNvPr id="5" name="Picture 4" descr="A group of people in a room&#10;&#10;Description automatically generated">
            <a:extLst>
              <a:ext uri="{FF2B5EF4-FFF2-40B4-BE49-F238E27FC236}">
                <a16:creationId xmlns:a16="http://schemas.microsoft.com/office/drawing/2014/main" id="{F3D73BF9-5222-49D2-992F-833343870AB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892800" y="1447800"/>
            <a:ext cx="2794000" cy="3657600"/>
          </a:xfrm>
          <a:prstGeom prst="rect">
            <a:avLst/>
          </a:prstGeom>
        </p:spPr>
      </p:pic>
      <p:pic>
        <p:nvPicPr>
          <p:cNvPr id="6" name="Picture 5">
            <a:extLst>
              <a:ext uri="{FF2B5EF4-FFF2-40B4-BE49-F238E27FC236}">
                <a16:creationId xmlns:a16="http://schemas.microsoft.com/office/drawing/2014/main" id="{0908D9AE-497A-2837-3846-80907DFD512A}"/>
              </a:ext>
            </a:extLst>
          </p:cNvPr>
          <p:cNvPicPr>
            <a:picLocks noChangeAspect="1"/>
          </p:cNvPicPr>
          <p:nvPr/>
        </p:nvPicPr>
        <p:blipFill>
          <a:blip r:embed="rId5"/>
          <a:stretch>
            <a:fillRect/>
          </a:stretch>
        </p:blipFill>
        <p:spPr>
          <a:xfrm>
            <a:off x="5891942" y="6019800"/>
            <a:ext cx="2774263" cy="304800"/>
          </a:xfrm>
          <a:prstGeom prst="rect">
            <a:avLst/>
          </a:prstGeom>
        </p:spPr>
      </p:pic>
      <p:pic>
        <p:nvPicPr>
          <p:cNvPr id="4" name="Picture 3">
            <a:extLst>
              <a:ext uri="{FF2B5EF4-FFF2-40B4-BE49-F238E27FC236}">
                <a16:creationId xmlns:a16="http://schemas.microsoft.com/office/drawing/2014/main" id="{074A2C39-23D0-7AA4-9530-E35EBE2EEC4D}"/>
              </a:ext>
            </a:extLst>
          </p:cNvPr>
          <p:cNvPicPr>
            <a:picLocks noChangeAspect="1"/>
          </p:cNvPicPr>
          <p:nvPr/>
        </p:nvPicPr>
        <p:blipFill>
          <a:blip r:embed="rId6"/>
          <a:stretch>
            <a:fillRect/>
          </a:stretch>
        </p:blipFill>
        <p:spPr>
          <a:xfrm>
            <a:off x="5410200" y="5936556"/>
            <a:ext cx="3448098" cy="471288"/>
          </a:xfrm>
          <a:prstGeom prst="rect">
            <a:avLst/>
          </a:prstGeom>
        </p:spPr>
      </p:pic>
    </p:spTree>
    <p:extLst>
      <p:ext uri="{BB962C8B-B14F-4D97-AF65-F5344CB8AC3E}">
        <p14:creationId xmlns:p14="http://schemas.microsoft.com/office/powerpoint/2010/main" val="28393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0C309-C222-43C5-8EBF-65ED29A4FF68}"/>
              </a:ext>
            </a:extLst>
          </p:cNvPr>
          <p:cNvSpPr>
            <a:spLocks noGrp="1"/>
          </p:cNvSpPr>
          <p:nvPr>
            <p:ph type="title"/>
          </p:nvPr>
        </p:nvSpPr>
        <p:spPr>
          <a:xfrm>
            <a:off x="457200" y="152400"/>
            <a:ext cx="8229600" cy="990600"/>
          </a:xfrm>
        </p:spPr>
        <p:txBody>
          <a:bodyPr/>
          <a:lstStyle/>
          <a:p>
            <a:r>
              <a:rPr lang="en-US" dirty="0"/>
              <a:t>Type 2 Peds Special Issues</a:t>
            </a:r>
          </a:p>
        </p:txBody>
      </p:sp>
      <p:sp>
        <p:nvSpPr>
          <p:cNvPr id="3" name="Content Placeholder 2">
            <a:extLst>
              <a:ext uri="{FF2B5EF4-FFF2-40B4-BE49-F238E27FC236}">
                <a16:creationId xmlns:a16="http://schemas.microsoft.com/office/drawing/2014/main" id="{E0ED152A-13F9-4DE1-BE1D-6BD84110F78D}"/>
              </a:ext>
            </a:extLst>
          </p:cNvPr>
          <p:cNvSpPr>
            <a:spLocks noGrp="1"/>
          </p:cNvSpPr>
          <p:nvPr>
            <p:ph sz="quarter" idx="1"/>
          </p:nvPr>
        </p:nvSpPr>
        <p:spPr>
          <a:xfrm>
            <a:off x="457200" y="1219200"/>
            <a:ext cx="8382000" cy="5486400"/>
          </a:xfrm>
        </p:spPr>
        <p:txBody>
          <a:bodyPr>
            <a:normAutofit fontScale="92500" lnSpcReduction="10000"/>
          </a:bodyPr>
          <a:lstStyle/>
          <a:p>
            <a:r>
              <a:rPr lang="en-US" dirty="0"/>
              <a:t>Steatosis (MASLD)</a:t>
            </a:r>
          </a:p>
          <a:p>
            <a:r>
              <a:rPr lang="en-US" sz="2400" dirty="0"/>
              <a:t>Metabolic Dysfunction-Associated </a:t>
            </a:r>
            <a:r>
              <a:rPr lang="en-US" sz="2400" dirty="0" err="1"/>
              <a:t>Steatotoic</a:t>
            </a:r>
            <a:r>
              <a:rPr lang="en-US" sz="2400" dirty="0"/>
              <a:t> Liver Disease.</a:t>
            </a:r>
          </a:p>
          <a:p>
            <a:pPr lvl="1"/>
            <a:r>
              <a:rPr lang="en-US" sz="2800" dirty="0"/>
              <a:t>Measure AST and ALT at diagnosis and annually. </a:t>
            </a:r>
          </a:p>
          <a:p>
            <a:endParaRPr lang="en-US" dirty="0"/>
          </a:p>
          <a:p>
            <a:r>
              <a:rPr lang="en-US" dirty="0"/>
              <a:t>Obstructive sleep apnea</a:t>
            </a:r>
          </a:p>
          <a:p>
            <a:pPr lvl="1"/>
            <a:r>
              <a:rPr lang="en-US" sz="2800" dirty="0"/>
              <a:t>Screen at each visit, refer to pediatric sleep specialist.</a:t>
            </a:r>
          </a:p>
          <a:p>
            <a:pPr lvl="1"/>
            <a:endParaRPr lang="en-US" sz="2800" dirty="0"/>
          </a:p>
          <a:p>
            <a:endParaRPr lang="en-US" sz="2800" dirty="0"/>
          </a:p>
          <a:p>
            <a:r>
              <a:rPr lang="en-US" dirty="0"/>
              <a:t>Polycystic ovary syndrome</a:t>
            </a:r>
          </a:p>
          <a:p>
            <a:pPr lvl="1"/>
            <a:r>
              <a:rPr lang="en-US" sz="2800" dirty="0"/>
              <a:t>Eval for PCOS in females with type 2</a:t>
            </a:r>
          </a:p>
          <a:p>
            <a:pPr lvl="1"/>
            <a:r>
              <a:rPr lang="en-US" sz="2800" dirty="0"/>
              <a:t>Metformin improves menstrual cyclicity and hyperandrogenism </a:t>
            </a:r>
          </a:p>
        </p:txBody>
      </p:sp>
      <p:pic>
        <p:nvPicPr>
          <p:cNvPr id="7" name="Picture 6">
            <a:extLst>
              <a:ext uri="{FF2B5EF4-FFF2-40B4-BE49-F238E27FC236}">
                <a16:creationId xmlns:a16="http://schemas.microsoft.com/office/drawing/2014/main" id="{B413D5FC-F63C-464C-8A24-4AB13A888566}"/>
              </a:ext>
            </a:extLst>
          </p:cNvPr>
          <p:cNvPicPr>
            <a:picLocks noChangeAspect="1"/>
          </p:cNvPicPr>
          <p:nvPr/>
        </p:nvPicPr>
        <p:blipFill>
          <a:blip r:embed="rId4"/>
          <a:stretch>
            <a:fillRect/>
          </a:stretch>
        </p:blipFill>
        <p:spPr>
          <a:xfrm>
            <a:off x="6553200" y="4038600"/>
            <a:ext cx="2514600" cy="1314707"/>
          </a:xfrm>
          <a:prstGeom prst="rect">
            <a:avLst/>
          </a:prstGeom>
        </p:spPr>
      </p:pic>
    </p:spTree>
    <p:extLst>
      <p:ext uri="{BB962C8B-B14F-4D97-AF65-F5344CB8AC3E}">
        <p14:creationId xmlns:p14="http://schemas.microsoft.com/office/powerpoint/2010/main" val="1241969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A55C8-2963-4BD0-9C7E-87CF0B37EF55}"/>
              </a:ext>
            </a:extLst>
          </p:cNvPr>
          <p:cNvSpPr>
            <a:spLocks noGrp="1"/>
          </p:cNvSpPr>
          <p:nvPr>
            <p:ph type="title"/>
          </p:nvPr>
        </p:nvSpPr>
        <p:spPr>
          <a:xfrm>
            <a:off x="457200" y="228600"/>
            <a:ext cx="8229600" cy="914400"/>
          </a:xfrm>
        </p:spPr>
        <p:txBody>
          <a:bodyPr anchor="b">
            <a:normAutofit/>
          </a:bodyPr>
          <a:lstStyle/>
          <a:p>
            <a:r>
              <a:rPr lang="en-US" dirty="0"/>
              <a:t>Preventing CV Disease 1 &amp; 2</a:t>
            </a:r>
          </a:p>
        </p:txBody>
      </p:sp>
      <p:sp>
        <p:nvSpPr>
          <p:cNvPr id="3" name="Content Placeholder 2">
            <a:extLst>
              <a:ext uri="{FF2B5EF4-FFF2-40B4-BE49-F238E27FC236}">
                <a16:creationId xmlns:a16="http://schemas.microsoft.com/office/drawing/2014/main" id="{B894241C-E19E-4271-8401-FB426341B9D2}"/>
              </a:ext>
            </a:extLst>
          </p:cNvPr>
          <p:cNvSpPr>
            <a:spLocks noGrp="1"/>
          </p:cNvSpPr>
          <p:nvPr>
            <p:ph sz="quarter" idx="1"/>
          </p:nvPr>
        </p:nvSpPr>
        <p:spPr>
          <a:xfrm>
            <a:off x="457200" y="1219200"/>
            <a:ext cx="4267200" cy="5410200"/>
          </a:xfrm>
        </p:spPr>
        <p:txBody>
          <a:bodyPr>
            <a:normAutofit fontScale="92500" lnSpcReduction="10000"/>
          </a:bodyPr>
          <a:lstStyle/>
          <a:p>
            <a:pPr>
              <a:lnSpc>
                <a:spcPct val="110000"/>
              </a:lnSpc>
            </a:pPr>
            <a:r>
              <a:rPr lang="en-US" sz="2800" dirty="0"/>
              <a:t>Youth with diabetes, both type 1 and 2, are at higher risk of CV disease</a:t>
            </a:r>
          </a:p>
          <a:p>
            <a:pPr lvl="1">
              <a:lnSpc>
                <a:spcPct val="110000"/>
              </a:lnSpc>
            </a:pPr>
            <a:r>
              <a:rPr lang="en-US" sz="2800" dirty="0"/>
              <a:t>Encourage healthy habits early to protect blood vessels and quality of life</a:t>
            </a:r>
          </a:p>
          <a:p>
            <a:pPr lvl="1">
              <a:lnSpc>
                <a:spcPct val="110000"/>
              </a:lnSpc>
            </a:pPr>
            <a:r>
              <a:rPr lang="en-US" sz="2800" dirty="0"/>
              <a:t>Management of dyslipidemia, hypertension, and glucose important to prevent overt macrovascular disease in early adulthood</a:t>
            </a:r>
          </a:p>
        </p:txBody>
      </p:sp>
      <p:pic>
        <p:nvPicPr>
          <p:cNvPr id="8" name="Picture 7" descr="A picture containing person, food, fruit, holding&#10;&#10;Description automatically generated">
            <a:extLst>
              <a:ext uri="{FF2B5EF4-FFF2-40B4-BE49-F238E27FC236}">
                <a16:creationId xmlns:a16="http://schemas.microsoft.com/office/drawing/2014/main" id="{4C75B9E1-A771-4D7F-AE9A-458E60FAF008}"/>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3614" r="5760" b="-3"/>
          <a:stretch/>
        </p:blipFill>
        <p:spPr>
          <a:xfrm>
            <a:off x="4991456" y="1216152"/>
            <a:ext cx="3682390" cy="4498848"/>
          </a:xfrm>
          <a:prstGeom prst="rect">
            <a:avLst/>
          </a:prstGeom>
          <a:noFill/>
        </p:spPr>
      </p:pic>
    </p:spTree>
    <p:extLst>
      <p:ext uri="{BB962C8B-B14F-4D97-AF65-F5344CB8AC3E}">
        <p14:creationId xmlns:p14="http://schemas.microsoft.com/office/powerpoint/2010/main" val="2786058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567" y="219740"/>
            <a:ext cx="8229600" cy="990600"/>
          </a:xfrm>
        </p:spPr>
        <p:txBody>
          <a:bodyPr/>
          <a:lstStyle/>
          <a:p>
            <a:r>
              <a:rPr lang="en-US" dirty="0"/>
              <a:t>Healthy Eating Type 2 Kids</a:t>
            </a:r>
          </a:p>
        </p:txBody>
      </p:sp>
      <p:sp>
        <p:nvSpPr>
          <p:cNvPr id="3" name="Content Placeholder 2"/>
          <p:cNvSpPr>
            <a:spLocks noGrp="1"/>
          </p:cNvSpPr>
          <p:nvPr>
            <p:ph sz="quarter" idx="1"/>
          </p:nvPr>
        </p:nvSpPr>
        <p:spPr>
          <a:xfrm>
            <a:off x="457200" y="1219200"/>
            <a:ext cx="5562600" cy="4937760"/>
          </a:xfrm>
        </p:spPr>
        <p:txBody>
          <a:bodyPr>
            <a:normAutofit fontScale="92500" lnSpcReduction="20000"/>
          </a:bodyPr>
          <a:lstStyle/>
          <a:p>
            <a:r>
              <a:rPr lang="en-US" dirty="0"/>
              <a:t>Incorporate Evidence Based Nutrition Guidelines </a:t>
            </a:r>
          </a:p>
          <a:p>
            <a:r>
              <a:rPr lang="en-US" dirty="0"/>
              <a:t>Familiarity with carb counting (use apps)</a:t>
            </a:r>
          </a:p>
          <a:p>
            <a:r>
              <a:rPr lang="en-US" dirty="0"/>
              <a:t>Eat regular meals, reduce portion sizes if weight is an issue</a:t>
            </a:r>
          </a:p>
          <a:p>
            <a:pPr lvl="0"/>
            <a:r>
              <a:rPr lang="en-US" dirty="0"/>
              <a:t>Choose calorie free beverages </a:t>
            </a:r>
          </a:p>
          <a:p>
            <a:pPr lvl="0"/>
            <a:r>
              <a:rPr lang="en-US" dirty="0"/>
              <a:t>More fruits, veggies, limit high fat foods. </a:t>
            </a:r>
          </a:p>
          <a:p>
            <a:pPr lvl="0"/>
            <a:r>
              <a:rPr lang="en-US" dirty="0"/>
              <a:t>Choose less fast foods and processed foods.</a:t>
            </a:r>
          </a:p>
          <a:p>
            <a:endParaRPr lang="en-US" dirty="0"/>
          </a:p>
        </p:txBody>
      </p:sp>
      <p:pic>
        <p:nvPicPr>
          <p:cNvPr id="5" name="Picture 4" descr="A bunch of fruit sitting on a table&#10;&#10;Description automatically generated">
            <a:extLst>
              <a:ext uri="{FF2B5EF4-FFF2-40B4-BE49-F238E27FC236}">
                <a16:creationId xmlns:a16="http://schemas.microsoft.com/office/drawing/2014/main" id="{1088A0DB-FFBA-42DA-865F-2254CE738BB4}"/>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007443" y="1421688"/>
            <a:ext cx="2978704" cy="3429000"/>
          </a:xfrm>
          <a:prstGeom prst="rect">
            <a:avLst/>
          </a:prstGeom>
        </p:spPr>
      </p:pic>
    </p:spTree>
    <p:custDataLst>
      <p:tags r:id="rId1"/>
    </p:custDataLst>
    <p:extLst>
      <p:ext uri="{BB962C8B-B14F-4D97-AF65-F5344CB8AC3E}">
        <p14:creationId xmlns:p14="http://schemas.microsoft.com/office/powerpoint/2010/main" val="3787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6618174" y="1524000"/>
            <a:ext cx="2525826" cy="2514600"/>
          </a:xfrm>
          <a:prstGeom prst="rect">
            <a:avLst/>
          </a:prstGeom>
        </p:spPr>
      </p:pic>
      <p:sp>
        <p:nvSpPr>
          <p:cNvPr id="2" name="Title 1"/>
          <p:cNvSpPr>
            <a:spLocks noGrp="1"/>
          </p:cNvSpPr>
          <p:nvPr>
            <p:ph type="title"/>
          </p:nvPr>
        </p:nvSpPr>
        <p:spPr/>
        <p:txBody>
          <a:bodyPr/>
          <a:lstStyle/>
          <a:p>
            <a:r>
              <a:rPr lang="en-US" dirty="0"/>
              <a:t>Activity Goals for all  </a:t>
            </a:r>
          </a:p>
        </p:txBody>
      </p:sp>
      <p:sp>
        <p:nvSpPr>
          <p:cNvPr id="3" name="Content Placeholder 2"/>
          <p:cNvSpPr>
            <a:spLocks noGrp="1"/>
          </p:cNvSpPr>
          <p:nvPr>
            <p:ph sz="quarter" idx="1"/>
          </p:nvPr>
        </p:nvSpPr>
        <p:spPr>
          <a:xfrm>
            <a:off x="448340" y="1295400"/>
            <a:ext cx="6485860" cy="4937760"/>
          </a:xfrm>
        </p:spPr>
        <p:txBody>
          <a:bodyPr>
            <a:normAutofit fontScale="92500" lnSpcReduction="10000"/>
          </a:bodyPr>
          <a:lstStyle/>
          <a:p>
            <a:r>
              <a:rPr lang="en-US" b="1" dirty="0"/>
              <a:t>Engage in physical exercise</a:t>
            </a:r>
            <a:r>
              <a:rPr lang="en-US" dirty="0"/>
              <a:t> for at least 60 minutes daily plus strengthening activities 3x per week</a:t>
            </a:r>
          </a:p>
          <a:p>
            <a:r>
              <a:rPr lang="en-US" dirty="0"/>
              <a:t>Limit nonacademic screen time to less than 2 hours per day.</a:t>
            </a:r>
          </a:p>
          <a:p>
            <a:pPr lvl="0"/>
            <a:r>
              <a:rPr lang="en-US" dirty="0"/>
              <a:t>Create an individualized approach that can be incorporated into the daily routine </a:t>
            </a:r>
          </a:p>
          <a:p>
            <a:pPr lvl="0"/>
            <a:r>
              <a:rPr lang="en-US" dirty="0"/>
              <a:t>Tailor to the child's physical ability and preferences while taking the families circumstances into account.</a:t>
            </a:r>
          </a:p>
          <a:p>
            <a:endParaRPr lang="en-US" dirty="0"/>
          </a:p>
        </p:txBody>
      </p:sp>
    </p:spTree>
    <p:custDataLst>
      <p:tags r:id="rId1"/>
    </p:custDataLst>
    <p:extLst>
      <p:ext uri="{BB962C8B-B14F-4D97-AF65-F5344CB8AC3E}">
        <p14:creationId xmlns:p14="http://schemas.microsoft.com/office/powerpoint/2010/main" val="3469298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b">
            <a:normAutofit/>
          </a:bodyPr>
          <a:lstStyle/>
          <a:p>
            <a:r>
              <a:rPr lang="en-US"/>
              <a:t>Behavior Change</a:t>
            </a:r>
            <a:endParaRPr lang="en-US" dirty="0"/>
          </a:p>
        </p:txBody>
      </p:sp>
      <p:sp>
        <p:nvSpPr>
          <p:cNvPr id="3" name="Content Placeholder 2"/>
          <p:cNvSpPr>
            <a:spLocks noGrp="1"/>
          </p:cNvSpPr>
          <p:nvPr>
            <p:ph sz="quarter" idx="1"/>
          </p:nvPr>
        </p:nvSpPr>
        <p:spPr>
          <a:xfrm>
            <a:off x="457200" y="1219200"/>
            <a:ext cx="4041648" cy="5105400"/>
          </a:xfrm>
        </p:spPr>
        <p:txBody>
          <a:bodyPr>
            <a:normAutofit/>
          </a:bodyPr>
          <a:lstStyle/>
          <a:p>
            <a:pPr>
              <a:lnSpc>
                <a:spcPct val="90000"/>
              </a:lnSpc>
            </a:pPr>
            <a:r>
              <a:rPr lang="en-US" sz="2200" dirty="0"/>
              <a:t>Engage youth and family in decision making to maintain lifestyle and medication changes</a:t>
            </a:r>
          </a:p>
          <a:p>
            <a:pPr>
              <a:lnSpc>
                <a:spcPct val="90000"/>
              </a:lnSpc>
            </a:pPr>
            <a:r>
              <a:rPr lang="en-US" sz="2200" dirty="0"/>
              <a:t>Set realistic goals and take into account the families' health beliefs and behaviors. </a:t>
            </a:r>
          </a:p>
          <a:p>
            <a:pPr>
              <a:lnSpc>
                <a:spcPct val="90000"/>
              </a:lnSpc>
            </a:pPr>
            <a:r>
              <a:rPr lang="en-US" sz="2200" dirty="0"/>
              <a:t>Explore family's perception of diabetes</a:t>
            </a:r>
          </a:p>
          <a:p>
            <a:pPr>
              <a:lnSpc>
                <a:spcPct val="90000"/>
              </a:lnSpc>
            </a:pPr>
            <a:r>
              <a:rPr lang="en-US" sz="2200" dirty="0"/>
              <a:t>Dispel any myths or misconception negotiating a management plan.</a:t>
            </a:r>
          </a:p>
          <a:p>
            <a:pPr>
              <a:lnSpc>
                <a:spcPct val="90000"/>
              </a:lnSpc>
            </a:pPr>
            <a:r>
              <a:rPr lang="en-US" sz="2200" dirty="0"/>
              <a:t>Ensure culturally appropriate, family-centered care along with ongoing education.</a:t>
            </a:r>
          </a:p>
          <a:p>
            <a:pPr>
              <a:lnSpc>
                <a:spcPct val="90000"/>
              </a:lnSpc>
            </a:pPr>
            <a:endParaRPr lang="en-US" sz="2200" dirty="0"/>
          </a:p>
        </p:txBody>
      </p:sp>
      <p:pic>
        <p:nvPicPr>
          <p:cNvPr id="5" name="Picture 4" descr="A group of people posing for a photo&#10;&#10;Description automatically generated">
            <a:extLst>
              <a:ext uri="{FF2B5EF4-FFF2-40B4-BE49-F238E27FC236}">
                <a16:creationId xmlns:a16="http://schemas.microsoft.com/office/drawing/2014/main" id="{0D32E40C-7A8C-4133-B541-05CA71A8E3B9}"/>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4709" r="20653" b="-3"/>
          <a:stretch/>
        </p:blipFill>
        <p:spPr>
          <a:xfrm>
            <a:off x="4632198" y="1216152"/>
            <a:ext cx="4041648" cy="4937760"/>
          </a:xfrm>
          <a:prstGeom prst="rect">
            <a:avLst/>
          </a:prstGeom>
          <a:noFill/>
        </p:spPr>
      </p:pic>
      <p:sp>
        <p:nvSpPr>
          <p:cNvPr id="6" name="TextBox 5">
            <a:extLst>
              <a:ext uri="{FF2B5EF4-FFF2-40B4-BE49-F238E27FC236}">
                <a16:creationId xmlns:a16="http://schemas.microsoft.com/office/drawing/2014/main" id="{17225532-0488-45F9-AD48-4A629CE7F2F8}"/>
              </a:ext>
            </a:extLst>
          </p:cNvPr>
          <p:cNvSpPr txBox="1"/>
          <p:nvPr/>
        </p:nvSpPr>
        <p:spPr>
          <a:xfrm>
            <a:off x="6382834" y="5953857"/>
            <a:ext cx="2291012" cy="200055"/>
          </a:xfrm>
          <a:prstGeom prst="rect">
            <a:avLst/>
          </a:prstGeom>
          <a:solidFill>
            <a:srgbClr val="000000"/>
          </a:solidFill>
        </p:spPr>
        <p:txBody>
          <a:bodyPr wrap="none" rtlCol="0">
            <a:spAutoFit/>
          </a:bodyPr>
          <a:lstStyle/>
          <a:p>
            <a:pPr algn="r">
              <a:spcAft>
                <a:spcPts val="600"/>
              </a:spcAft>
            </a:pPr>
            <a:r>
              <a:rPr lang="en-US" sz="700">
                <a:solidFill>
                  <a:srgbClr val="FFFFFF"/>
                </a:solidFill>
                <a:latin typeface="+mn-lt"/>
                <a:hlinkClick r:id="rId4" tooltip="https://cpcmc.org/a-liturgy-for-youth-sunday/">
                  <a:extLst>
                    <a:ext uri="{A12FA001-AC4F-418D-AE19-62706E023703}">
                      <ahyp:hlinkClr xmlns:ahyp="http://schemas.microsoft.com/office/drawing/2018/hyperlinkcolor" val="tx"/>
                    </a:ext>
                  </a:extLst>
                </a:hlinkClick>
              </a:rPr>
              <a:t>This Photo</a:t>
            </a:r>
            <a:r>
              <a:rPr lang="en-US" sz="700">
                <a:solidFill>
                  <a:srgbClr val="FFFFFF"/>
                </a:solidFill>
                <a:latin typeface="+mn-lt"/>
              </a:rPr>
              <a:t> by Unknown Author is licensed under </a:t>
            </a:r>
            <a:r>
              <a:rPr lang="en-US" sz="700">
                <a:solidFill>
                  <a:srgbClr val="FFFFFF"/>
                </a:solidFill>
                <a:latin typeface="+mn-lt"/>
                <a:hlinkClick r:id="rId5"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latin typeface="+mn-lt"/>
            </a:endParaRPr>
          </a:p>
        </p:txBody>
      </p:sp>
    </p:spTree>
    <p:custDataLst>
      <p:tags r:id="rId1"/>
    </p:custDataLst>
    <p:extLst>
      <p:ext uri="{BB962C8B-B14F-4D97-AF65-F5344CB8AC3E}">
        <p14:creationId xmlns:p14="http://schemas.microsoft.com/office/powerpoint/2010/main" val="2562429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CDB3D5-2CC9-4297-1697-36129889C9FC}"/>
              </a:ext>
            </a:extLst>
          </p:cNvPr>
          <p:cNvPicPr>
            <a:picLocks noChangeAspect="1"/>
          </p:cNvPicPr>
          <p:nvPr/>
        </p:nvPicPr>
        <p:blipFill>
          <a:blip r:embed="rId4"/>
          <a:stretch>
            <a:fillRect/>
          </a:stretch>
        </p:blipFill>
        <p:spPr>
          <a:xfrm>
            <a:off x="76200" y="5375548"/>
            <a:ext cx="8839200" cy="1449401"/>
          </a:xfrm>
          <a:prstGeom prst="rect">
            <a:avLst/>
          </a:prstGeom>
        </p:spPr>
      </p:pic>
      <p:sp>
        <p:nvSpPr>
          <p:cNvPr id="154626" name="Content Placeholder 4"/>
          <p:cNvSpPr>
            <a:spLocks noGrp="1"/>
          </p:cNvSpPr>
          <p:nvPr>
            <p:ph idx="4294967295"/>
          </p:nvPr>
        </p:nvSpPr>
        <p:spPr>
          <a:xfrm>
            <a:off x="457200" y="1185863"/>
            <a:ext cx="6858000" cy="5062537"/>
          </a:xfrm>
        </p:spPr>
        <p:txBody>
          <a:bodyPr>
            <a:normAutofit/>
          </a:bodyPr>
          <a:lstStyle/>
          <a:p>
            <a:pPr>
              <a:lnSpc>
                <a:spcPct val="110000"/>
              </a:lnSpc>
              <a:buClr>
                <a:srgbClr val="FFD937"/>
              </a:buClr>
            </a:pPr>
            <a:r>
              <a:rPr lang="en-US" altLang="en-US" sz="2800" dirty="0"/>
              <a:t>Due to the delay in detecting type 2 diabetes and insulin resistance, these tests are recommended at diagnosis:</a:t>
            </a:r>
          </a:p>
          <a:p>
            <a:pPr lvl="1">
              <a:lnSpc>
                <a:spcPct val="110000"/>
              </a:lnSpc>
              <a:buClr>
                <a:srgbClr val="FFD937"/>
              </a:buClr>
            </a:pPr>
            <a:r>
              <a:rPr lang="en-US" altLang="en-US" sz="2400" dirty="0"/>
              <a:t>Blood pressure measurement</a:t>
            </a:r>
          </a:p>
          <a:p>
            <a:pPr lvl="1">
              <a:lnSpc>
                <a:spcPct val="110000"/>
              </a:lnSpc>
              <a:buClr>
                <a:srgbClr val="FFD937"/>
              </a:buClr>
            </a:pPr>
            <a:r>
              <a:rPr lang="en-US" altLang="en-US" sz="2400" dirty="0"/>
              <a:t>Fasting lipid panel</a:t>
            </a:r>
          </a:p>
          <a:p>
            <a:pPr lvl="1">
              <a:lnSpc>
                <a:spcPct val="110000"/>
              </a:lnSpc>
              <a:buClr>
                <a:srgbClr val="FFD937"/>
              </a:buClr>
            </a:pPr>
            <a:r>
              <a:rPr lang="en-US" altLang="en-US" sz="2400" dirty="0"/>
              <a:t>Albumin excretion assessment</a:t>
            </a:r>
          </a:p>
          <a:p>
            <a:pPr lvl="1">
              <a:lnSpc>
                <a:spcPct val="110000"/>
              </a:lnSpc>
              <a:buClr>
                <a:srgbClr val="FFD937"/>
              </a:buClr>
            </a:pPr>
            <a:r>
              <a:rPr lang="en-US" altLang="en-US" sz="2400" dirty="0"/>
              <a:t>Dilated eye examination</a:t>
            </a:r>
          </a:p>
          <a:p>
            <a:pPr>
              <a:lnSpc>
                <a:spcPct val="110000"/>
              </a:lnSpc>
              <a:buClr>
                <a:srgbClr val="FFD937"/>
              </a:buClr>
            </a:pPr>
            <a:r>
              <a:rPr lang="en-US" altLang="en-US" sz="2800" dirty="0"/>
              <a:t>Thereafter, screening and treatment guidelines in youth with type 2 diabetes are similar to youth with type 1 diabetes</a:t>
            </a:r>
            <a:endParaRPr lang="en-US" altLang="en-US" sz="2400" dirty="0">
              <a:solidFill>
                <a:schemeClr val="bg1"/>
              </a:solidFill>
            </a:endParaRPr>
          </a:p>
        </p:txBody>
      </p:sp>
      <p:sp>
        <p:nvSpPr>
          <p:cNvPr id="154627" name="Title 1"/>
          <p:cNvSpPr>
            <a:spLocks noGrp="1"/>
          </p:cNvSpPr>
          <p:nvPr>
            <p:ph type="title" idx="4294967295"/>
          </p:nvPr>
        </p:nvSpPr>
        <p:spPr>
          <a:xfrm>
            <a:off x="457200" y="228599"/>
            <a:ext cx="8001000" cy="904875"/>
          </a:xfrm>
        </p:spPr>
        <p:txBody>
          <a:bodyPr>
            <a:normAutofit/>
          </a:bodyPr>
          <a:lstStyle/>
          <a:p>
            <a:pPr eaLnBrk="1" hangingPunct="1">
              <a:lnSpc>
                <a:spcPts val="3000"/>
              </a:lnSpc>
            </a:pPr>
            <a:r>
              <a:rPr lang="en-US" altLang="en-US" sz="4000" b="1" dirty="0"/>
              <a:t>Screening at Diagnosis of 2 Diabetes</a:t>
            </a:r>
          </a:p>
        </p:txBody>
      </p:sp>
      <p:pic>
        <p:nvPicPr>
          <p:cNvPr id="2" name="Picture 1"/>
          <p:cNvPicPr>
            <a:picLocks noChangeAspect="1"/>
          </p:cNvPicPr>
          <p:nvPr/>
        </p:nvPicPr>
        <p:blipFill>
          <a:blip r:embed="rId5"/>
          <a:stretch>
            <a:fillRect/>
          </a:stretch>
        </p:blipFill>
        <p:spPr>
          <a:xfrm>
            <a:off x="6019800" y="2248294"/>
            <a:ext cx="2228850" cy="2728170"/>
          </a:xfrm>
          <a:prstGeom prst="rect">
            <a:avLst/>
          </a:prstGeom>
        </p:spPr>
      </p:pic>
    </p:spTree>
    <p:custDataLst>
      <p:tags r:id="rId1"/>
    </p:custDataLst>
    <p:extLst>
      <p:ext uri="{BB962C8B-B14F-4D97-AF65-F5344CB8AC3E}">
        <p14:creationId xmlns:p14="http://schemas.microsoft.com/office/powerpoint/2010/main" val="3946198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228600"/>
            <a:ext cx="8229600" cy="990600"/>
          </a:xfrm>
        </p:spPr>
        <p:txBody>
          <a:bodyPr/>
          <a:lstStyle/>
          <a:p>
            <a:r>
              <a:rPr lang="en-US" dirty="0"/>
              <a:t>Poll Question 9</a:t>
            </a:r>
          </a:p>
        </p:txBody>
      </p:sp>
      <p:sp>
        <p:nvSpPr>
          <p:cNvPr id="3" name="Content Placeholder 2"/>
          <p:cNvSpPr>
            <a:spLocks noGrp="1"/>
          </p:cNvSpPr>
          <p:nvPr>
            <p:ph sz="quarter" idx="1"/>
          </p:nvPr>
        </p:nvSpPr>
        <p:spPr>
          <a:xfrm>
            <a:off x="457200" y="1219200"/>
            <a:ext cx="6858000" cy="4937760"/>
          </a:xfrm>
        </p:spPr>
        <p:txBody>
          <a:bodyPr/>
          <a:lstStyle/>
          <a:p>
            <a:r>
              <a:rPr lang="en-US" dirty="0"/>
              <a:t>What is the blood pressure target for kids with type 1 or 2 diabetes before age 13?</a:t>
            </a:r>
          </a:p>
          <a:p>
            <a:pPr marL="274320" lvl="1" indent="0">
              <a:buNone/>
            </a:pPr>
            <a:r>
              <a:rPr lang="en-US" sz="3200" dirty="0"/>
              <a:t>A. Less than 140/90</a:t>
            </a:r>
          </a:p>
          <a:p>
            <a:pPr marL="274320" lvl="1" indent="0">
              <a:buNone/>
            </a:pPr>
            <a:r>
              <a:rPr lang="en-US" sz="3200" dirty="0"/>
              <a:t>B. Less than 120/70</a:t>
            </a:r>
          </a:p>
          <a:p>
            <a:pPr marL="274320" lvl="1" indent="0">
              <a:buNone/>
            </a:pPr>
            <a:r>
              <a:rPr lang="en-US" sz="3200" dirty="0"/>
              <a:t>C. Depends on family genetics</a:t>
            </a:r>
          </a:p>
          <a:p>
            <a:pPr marL="274320" lvl="1" indent="0">
              <a:buNone/>
            </a:pPr>
            <a:r>
              <a:rPr lang="en-US" sz="3200" dirty="0"/>
              <a:t>D.  Less than</a:t>
            </a:r>
            <a:r>
              <a:rPr lang="en-US" altLang="en-US" sz="3200" dirty="0"/>
              <a:t> 90</a:t>
            </a:r>
            <a:r>
              <a:rPr lang="en-US" altLang="en-US" sz="3200" baseline="30000" dirty="0"/>
              <a:t>th</a:t>
            </a:r>
            <a:r>
              <a:rPr lang="en-US" altLang="en-US" sz="3200" dirty="0"/>
              <a:t> percentile for age, sex, and height </a:t>
            </a:r>
            <a:r>
              <a:rPr lang="en-US" altLang="en-US" sz="3200" b="1" dirty="0"/>
              <a:t> </a:t>
            </a:r>
          </a:p>
          <a:p>
            <a:pPr marL="274320" lvl="1" indent="0">
              <a:buNone/>
            </a:pPr>
            <a:endParaRPr lang="en-US" sz="2800" dirty="0"/>
          </a:p>
        </p:txBody>
      </p:sp>
      <p:pic>
        <p:nvPicPr>
          <p:cNvPr id="4" name="Picture 3"/>
          <p:cNvPicPr>
            <a:picLocks noChangeAspect="1"/>
          </p:cNvPicPr>
          <p:nvPr/>
        </p:nvPicPr>
        <p:blipFill>
          <a:blip r:embed="rId3"/>
          <a:stretch>
            <a:fillRect/>
          </a:stretch>
        </p:blipFill>
        <p:spPr>
          <a:xfrm>
            <a:off x="6934200" y="2057400"/>
            <a:ext cx="1934131" cy="2450783"/>
          </a:xfrm>
          <a:prstGeom prst="rect">
            <a:avLst/>
          </a:prstGeom>
        </p:spPr>
      </p:pic>
      <p:sp>
        <p:nvSpPr>
          <p:cNvPr id="5" name="Oval 4">
            <a:extLst>
              <a:ext uri="{FF2B5EF4-FFF2-40B4-BE49-F238E27FC236}">
                <a16:creationId xmlns:a16="http://schemas.microsoft.com/office/drawing/2014/main" id="{3D6B42AB-B85A-4B41-979F-A4E33ACA4A93}"/>
              </a:ext>
            </a:extLst>
          </p:cNvPr>
          <p:cNvSpPr/>
          <p:nvPr/>
        </p:nvSpPr>
        <p:spPr>
          <a:xfrm>
            <a:off x="275669" y="4114800"/>
            <a:ext cx="7191931" cy="1612583"/>
          </a:xfrm>
          <a:prstGeom prst="ellipse">
            <a:avLst/>
          </a:prstGeom>
          <a:noFill/>
          <a:ln w="38100">
            <a:solidFill>
              <a:srgbClr val="5E3886"/>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574375A-F95B-89BD-0104-3858778548AA}"/>
              </a:ext>
            </a:extLst>
          </p:cNvPr>
          <p:cNvPicPr>
            <a:picLocks noChangeAspect="1"/>
          </p:cNvPicPr>
          <p:nvPr/>
        </p:nvPicPr>
        <p:blipFill>
          <a:blip r:embed="rId4"/>
          <a:stretch>
            <a:fillRect/>
          </a:stretch>
        </p:blipFill>
        <p:spPr>
          <a:xfrm>
            <a:off x="6094068" y="6248180"/>
            <a:ext cx="2774263" cy="304800"/>
          </a:xfrm>
          <a:prstGeom prst="rect">
            <a:avLst/>
          </a:prstGeom>
        </p:spPr>
      </p:pic>
      <p:pic>
        <p:nvPicPr>
          <p:cNvPr id="6" name="Picture 5">
            <a:extLst>
              <a:ext uri="{FF2B5EF4-FFF2-40B4-BE49-F238E27FC236}">
                <a16:creationId xmlns:a16="http://schemas.microsoft.com/office/drawing/2014/main" id="{FEFA1DA2-24C1-B515-5DB0-A9FB70D62FE6}"/>
              </a:ext>
            </a:extLst>
          </p:cNvPr>
          <p:cNvPicPr>
            <a:picLocks noChangeAspect="1"/>
          </p:cNvPicPr>
          <p:nvPr/>
        </p:nvPicPr>
        <p:blipFill>
          <a:blip r:embed="rId5"/>
          <a:stretch>
            <a:fillRect/>
          </a:stretch>
        </p:blipFill>
        <p:spPr>
          <a:xfrm>
            <a:off x="5420233" y="6295272"/>
            <a:ext cx="3448098" cy="471288"/>
          </a:xfrm>
          <a:prstGeom prst="rect">
            <a:avLst/>
          </a:prstGeom>
        </p:spPr>
      </p:pic>
    </p:spTree>
    <p:custDataLst>
      <p:tags r:id="rId1"/>
    </p:custDataLst>
    <p:extLst>
      <p:ext uri="{BB962C8B-B14F-4D97-AF65-F5344CB8AC3E}">
        <p14:creationId xmlns:p14="http://schemas.microsoft.com/office/powerpoint/2010/main" val="527507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idx="4294967295"/>
          </p:nvPr>
        </p:nvSpPr>
        <p:spPr>
          <a:xfrm>
            <a:off x="304800" y="257864"/>
            <a:ext cx="8610600" cy="904875"/>
          </a:xfrm>
        </p:spPr>
        <p:txBody>
          <a:bodyPr/>
          <a:lstStyle/>
          <a:p>
            <a:pPr eaLnBrk="1" hangingPunct="1">
              <a:lnSpc>
                <a:spcPts val="3000"/>
              </a:lnSpc>
            </a:pPr>
            <a:r>
              <a:rPr lang="en-US" altLang="en-US" sz="3200" b="1" dirty="0"/>
              <a:t>Screening and Treating for Hypertension in Peds</a:t>
            </a:r>
          </a:p>
        </p:txBody>
      </p:sp>
      <p:pic>
        <p:nvPicPr>
          <p:cNvPr id="3" name="Picture 2">
            <a:extLst>
              <a:ext uri="{FF2B5EF4-FFF2-40B4-BE49-F238E27FC236}">
                <a16:creationId xmlns:a16="http://schemas.microsoft.com/office/drawing/2014/main" id="{3AC31360-7431-7D6F-9852-221E7D5ED492}"/>
              </a:ext>
            </a:extLst>
          </p:cNvPr>
          <p:cNvPicPr>
            <a:picLocks noChangeAspect="1"/>
          </p:cNvPicPr>
          <p:nvPr/>
        </p:nvPicPr>
        <p:blipFill>
          <a:blip r:embed="rId4"/>
          <a:stretch>
            <a:fillRect/>
          </a:stretch>
        </p:blipFill>
        <p:spPr>
          <a:xfrm>
            <a:off x="0" y="5395912"/>
            <a:ext cx="9144000" cy="1449401"/>
          </a:xfrm>
          <a:prstGeom prst="rect">
            <a:avLst/>
          </a:prstGeom>
        </p:spPr>
      </p:pic>
      <p:sp>
        <p:nvSpPr>
          <p:cNvPr id="141315" name="Content Placeholder 2"/>
          <p:cNvSpPr>
            <a:spLocks noGrp="1"/>
          </p:cNvSpPr>
          <p:nvPr>
            <p:ph idx="4294967295"/>
          </p:nvPr>
        </p:nvSpPr>
        <p:spPr>
          <a:xfrm>
            <a:off x="381000" y="1189036"/>
            <a:ext cx="5867400" cy="5745164"/>
          </a:xfrm>
        </p:spPr>
        <p:txBody>
          <a:bodyPr>
            <a:normAutofit fontScale="92500" lnSpcReduction="10000"/>
          </a:bodyPr>
          <a:lstStyle/>
          <a:p>
            <a:pPr eaLnBrk="1" hangingPunct="1">
              <a:lnSpc>
                <a:spcPct val="110000"/>
              </a:lnSpc>
              <a:buClr>
                <a:srgbClr val="FFD937"/>
              </a:buClr>
            </a:pPr>
            <a:r>
              <a:rPr lang="en-US" altLang="en-US" dirty="0"/>
              <a:t>Measure blood pressure at each routine visit; </a:t>
            </a:r>
          </a:p>
          <a:p>
            <a:pPr lvl="1">
              <a:lnSpc>
                <a:spcPct val="110000"/>
              </a:lnSpc>
              <a:buClr>
                <a:srgbClr val="FFD937"/>
              </a:buClr>
            </a:pPr>
            <a:r>
              <a:rPr lang="en-US" altLang="en-US" sz="3200" dirty="0"/>
              <a:t>Target is less than 90</a:t>
            </a:r>
            <a:r>
              <a:rPr lang="en-US" altLang="en-US" sz="3200" baseline="30000" dirty="0"/>
              <a:t>th</a:t>
            </a:r>
            <a:r>
              <a:rPr lang="en-US" altLang="en-US" sz="3200" dirty="0"/>
              <a:t> percentile or less than 120/80 after age 13.</a:t>
            </a:r>
          </a:p>
          <a:p>
            <a:pPr lvl="1">
              <a:lnSpc>
                <a:spcPct val="110000"/>
              </a:lnSpc>
              <a:buClr>
                <a:srgbClr val="FFD937"/>
              </a:buClr>
            </a:pPr>
            <a:r>
              <a:rPr lang="en-US" altLang="en-US" sz="2800" dirty="0"/>
              <a:t>confirm high-normal BP or hypertension on 3 separate days</a:t>
            </a:r>
          </a:p>
          <a:p>
            <a:pPr lvl="1">
              <a:lnSpc>
                <a:spcPct val="110000"/>
              </a:lnSpc>
              <a:buClr>
                <a:srgbClr val="FFD937"/>
              </a:buClr>
            </a:pPr>
            <a:r>
              <a:rPr lang="en-US" altLang="en-US" sz="3200" dirty="0"/>
              <a:t>Treat hypertension w/ACE or ARB if:</a:t>
            </a:r>
          </a:p>
          <a:p>
            <a:pPr lvl="2">
              <a:lnSpc>
                <a:spcPct val="110000"/>
              </a:lnSpc>
              <a:buClr>
                <a:srgbClr val="FFD937"/>
              </a:buClr>
            </a:pPr>
            <a:r>
              <a:rPr lang="en-US" altLang="en-US" sz="2800" dirty="0"/>
              <a:t>Systolic BP or Diastolic BP above 95</a:t>
            </a:r>
            <a:r>
              <a:rPr lang="en-US" altLang="en-US" sz="2800" baseline="30000" dirty="0"/>
              <a:t>th</a:t>
            </a:r>
            <a:r>
              <a:rPr lang="en-US" altLang="en-US" sz="2800" dirty="0"/>
              <a:t> percentile for age, sex, height</a:t>
            </a:r>
          </a:p>
          <a:p>
            <a:pPr lvl="2">
              <a:lnSpc>
                <a:spcPct val="110000"/>
              </a:lnSpc>
              <a:buClr>
                <a:srgbClr val="FFD937"/>
              </a:buClr>
            </a:pPr>
            <a:r>
              <a:rPr lang="en-US" altLang="en-US" sz="2800" dirty="0"/>
              <a:t>After age 13, if &gt; 130/80</a:t>
            </a:r>
          </a:p>
          <a:p>
            <a:pPr lvl="2">
              <a:lnSpc>
                <a:spcPct val="110000"/>
              </a:lnSpc>
              <a:buClr>
                <a:srgbClr val="FFD937"/>
              </a:buClr>
            </a:pPr>
            <a:r>
              <a:rPr lang="en-US" altLang="en-US" sz="2800" dirty="0"/>
              <a:t>Discuss preventing pregnancy</a:t>
            </a:r>
          </a:p>
          <a:p>
            <a:pPr lvl="2">
              <a:lnSpc>
                <a:spcPct val="110000"/>
              </a:lnSpc>
              <a:buClr>
                <a:srgbClr val="FFD937"/>
              </a:buClr>
            </a:pPr>
            <a:endParaRPr lang="en-US" altLang="en-US" sz="2800" dirty="0"/>
          </a:p>
        </p:txBody>
      </p:sp>
      <p:pic>
        <p:nvPicPr>
          <p:cNvPr id="2" name="Picture 1"/>
          <p:cNvPicPr>
            <a:picLocks noChangeAspect="1"/>
          </p:cNvPicPr>
          <p:nvPr/>
        </p:nvPicPr>
        <p:blipFill>
          <a:blip r:embed="rId5"/>
          <a:stretch>
            <a:fillRect/>
          </a:stretch>
        </p:blipFill>
        <p:spPr>
          <a:xfrm>
            <a:off x="6419850" y="1462087"/>
            <a:ext cx="2343150" cy="3933825"/>
          </a:xfrm>
          <a:prstGeom prst="rect">
            <a:avLst/>
          </a:prstGeom>
        </p:spPr>
      </p:pic>
    </p:spTree>
    <p:custDataLst>
      <p:tags r:id="rId1"/>
    </p:custDataLst>
    <p:extLst>
      <p:ext uri="{BB962C8B-B14F-4D97-AF65-F5344CB8AC3E}">
        <p14:creationId xmlns:p14="http://schemas.microsoft.com/office/powerpoint/2010/main" val="272149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89B20-9306-4486-8575-B8747FCBE907}"/>
              </a:ext>
            </a:extLst>
          </p:cNvPr>
          <p:cNvSpPr>
            <a:spLocks noGrp="1"/>
          </p:cNvSpPr>
          <p:nvPr>
            <p:ph type="title"/>
          </p:nvPr>
        </p:nvSpPr>
        <p:spPr/>
        <p:txBody>
          <a:bodyPr/>
          <a:lstStyle/>
          <a:p>
            <a:r>
              <a:rPr lang="en-US"/>
              <a:t>Support </a:t>
            </a:r>
            <a:r>
              <a:rPr lang="en-US" dirty="0"/>
              <a:t>is Critical</a:t>
            </a:r>
          </a:p>
        </p:txBody>
      </p:sp>
      <p:sp>
        <p:nvSpPr>
          <p:cNvPr id="4" name="TextBox 3">
            <a:extLst>
              <a:ext uri="{FF2B5EF4-FFF2-40B4-BE49-F238E27FC236}">
                <a16:creationId xmlns:a16="http://schemas.microsoft.com/office/drawing/2014/main" id="{2C630536-D892-4245-B833-ECFE7F1C5857}"/>
              </a:ext>
            </a:extLst>
          </p:cNvPr>
          <p:cNvSpPr txBox="1"/>
          <p:nvPr/>
        </p:nvSpPr>
        <p:spPr>
          <a:xfrm>
            <a:off x="566568" y="1304456"/>
            <a:ext cx="3422199" cy="4524315"/>
          </a:xfrm>
          <a:prstGeom prst="rect">
            <a:avLst/>
          </a:prstGeom>
          <a:noFill/>
        </p:spPr>
        <p:txBody>
          <a:bodyPr wrap="square">
            <a:spAutoFit/>
          </a:bodyPr>
          <a:lstStyle/>
          <a:p>
            <a:r>
              <a:rPr lang="en-US" sz="2400" b="0" i="0" dirty="0">
                <a:solidFill>
                  <a:srgbClr val="383636"/>
                </a:solidFill>
                <a:effectLst/>
                <a:latin typeface="Helvetica Neue"/>
              </a:rPr>
              <a:t>Self-management in pediatric diabetes involves both the youth and their parents/adult caregivers. </a:t>
            </a:r>
          </a:p>
          <a:p>
            <a:endParaRPr lang="en-US" sz="2400" dirty="0">
              <a:solidFill>
                <a:srgbClr val="383636"/>
              </a:solidFill>
              <a:latin typeface="Helvetica Neue"/>
            </a:endParaRPr>
          </a:p>
          <a:p>
            <a:r>
              <a:rPr lang="en-US" sz="2400" b="0" i="1" dirty="0">
                <a:solidFill>
                  <a:srgbClr val="0070C0"/>
                </a:solidFill>
                <a:effectLst/>
                <a:latin typeface="Helvetica Neue"/>
              </a:rPr>
              <a:t>No matter how sound the medical regimen is, </a:t>
            </a:r>
            <a:r>
              <a:rPr lang="en-US" sz="2400" b="0" i="1" dirty="0">
                <a:solidFill>
                  <a:srgbClr val="383636"/>
                </a:solidFill>
                <a:effectLst/>
                <a:latin typeface="Helvetica Neue"/>
              </a:rPr>
              <a:t>it can only be effective if the family and/or affected individuals are able to implement it.</a:t>
            </a:r>
            <a:endParaRPr lang="en-US" sz="2400" i="1" dirty="0"/>
          </a:p>
        </p:txBody>
      </p:sp>
      <p:pic>
        <p:nvPicPr>
          <p:cNvPr id="6" name="Picture 5" descr="family bonding in living room">
            <a:extLst>
              <a:ext uri="{FF2B5EF4-FFF2-40B4-BE49-F238E27FC236}">
                <a16:creationId xmlns:a16="http://schemas.microsoft.com/office/drawing/2014/main" id="{F887EFB3-0DD0-0F4C-B0CF-15F1A578D2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1318" y="1304456"/>
            <a:ext cx="3986916" cy="2657944"/>
          </a:xfrm>
          <a:prstGeom prst="rect">
            <a:avLst/>
          </a:prstGeom>
        </p:spPr>
      </p:pic>
      <p:pic>
        <p:nvPicPr>
          <p:cNvPr id="5" name="Picture 4">
            <a:extLst>
              <a:ext uri="{FF2B5EF4-FFF2-40B4-BE49-F238E27FC236}">
                <a16:creationId xmlns:a16="http://schemas.microsoft.com/office/drawing/2014/main" id="{6E0A51EC-AF4A-1DC1-2A25-DE8C701188F9}"/>
              </a:ext>
            </a:extLst>
          </p:cNvPr>
          <p:cNvPicPr>
            <a:picLocks noChangeAspect="1"/>
          </p:cNvPicPr>
          <p:nvPr/>
        </p:nvPicPr>
        <p:blipFill>
          <a:blip r:embed="rId5"/>
          <a:stretch>
            <a:fillRect/>
          </a:stretch>
        </p:blipFill>
        <p:spPr>
          <a:xfrm>
            <a:off x="4324758" y="4159545"/>
            <a:ext cx="4460036" cy="609600"/>
          </a:xfrm>
          <a:prstGeom prst="rect">
            <a:avLst/>
          </a:prstGeom>
        </p:spPr>
      </p:pic>
    </p:spTree>
    <p:extLst>
      <p:ext uri="{BB962C8B-B14F-4D97-AF65-F5344CB8AC3E}">
        <p14:creationId xmlns:p14="http://schemas.microsoft.com/office/powerpoint/2010/main" val="139584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b">
            <a:normAutofit/>
          </a:bodyPr>
          <a:lstStyle/>
          <a:p>
            <a:r>
              <a:rPr lang="en-US" altLang="en-US" sz="4100" b="1"/>
              <a:t>Treatment for Pediatric Hypertension</a:t>
            </a:r>
            <a:endParaRPr lang="en-US" sz="4100"/>
          </a:p>
        </p:txBody>
      </p:sp>
      <p:sp>
        <p:nvSpPr>
          <p:cNvPr id="142338" name="Content Placeholder 2"/>
          <p:cNvSpPr>
            <a:spLocks noGrp="1"/>
          </p:cNvSpPr>
          <p:nvPr>
            <p:ph sz="quarter" idx="1"/>
          </p:nvPr>
        </p:nvSpPr>
        <p:spPr>
          <a:xfrm>
            <a:off x="457200" y="1219200"/>
            <a:ext cx="4114800" cy="5486400"/>
          </a:xfrm>
        </p:spPr>
        <p:txBody>
          <a:bodyPr>
            <a:normAutofit fontScale="92500" lnSpcReduction="20000"/>
          </a:bodyPr>
          <a:lstStyle/>
          <a:p>
            <a:pPr eaLnBrk="1" hangingPunct="1">
              <a:lnSpc>
                <a:spcPct val="110000"/>
              </a:lnSpc>
              <a:buClr>
                <a:srgbClr val="FFD937"/>
              </a:buClr>
            </a:pPr>
            <a:r>
              <a:rPr lang="en-US" altLang="en-US" sz="2000" dirty="0"/>
              <a:t>Healthy eating, activity, weight loss if indicated</a:t>
            </a:r>
          </a:p>
          <a:p>
            <a:pPr eaLnBrk="1" hangingPunct="1">
              <a:lnSpc>
                <a:spcPct val="110000"/>
              </a:lnSpc>
              <a:buClr>
                <a:srgbClr val="FFD937"/>
              </a:buClr>
            </a:pPr>
            <a:r>
              <a:rPr lang="en-US" altLang="en-US" sz="2000" dirty="0"/>
              <a:t>If target BP not reached with 3–6 months of lifestyle intervention, add meds</a:t>
            </a:r>
            <a:endParaRPr lang="en-US" altLang="en-US" sz="2000" b="1" dirty="0"/>
          </a:p>
          <a:p>
            <a:pPr>
              <a:lnSpc>
                <a:spcPct val="110000"/>
              </a:lnSpc>
              <a:buClr>
                <a:srgbClr val="FFD937"/>
              </a:buClr>
            </a:pPr>
            <a:r>
              <a:rPr lang="en-US" altLang="en-US" sz="2000" dirty="0"/>
              <a:t>Pharmacologic treatment of hypertension:</a:t>
            </a:r>
          </a:p>
          <a:p>
            <a:pPr lvl="1">
              <a:lnSpc>
                <a:spcPct val="110000"/>
              </a:lnSpc>
              <a:buClr>
                <a:srgbClr val="FFD937"/>
              </a:buClr>
            </a:pPr>
            <a:r>
              <a:rPr lang="en-US" altLang="en-US" sz="2000" i="1" dirty="0"/>
              <a:t>ACE inhibitors or ARBS</a:t>
            </a:r>
          </a:p>
          <a:p>
            <a:pPr lvl="1">
              <a:lnSpc>
                <a:spcPct val="110000"/>
              </a:lnSpc>
              <a:buClr>
                <a:srgbClr val="FFD937"/>
              </a:buClr>
            </a:pPr>
            <a:r>
              <a:rPr lang="en-US" altLang="en-US" sz="2000" dirty="0"/>
              <a:t>Provide appropriate reproductive counseling due to potential teratogenic effects </a:t>
            </a:r>
            <a:r>
              <a:rPr lang="en-US" altLang="en-US" sz="2000" b="1" dirty="0"/>
              <a:t> </a:t>
            </a:r>
          </a:p>
          <a:p>
            <a:pPr lvl="1">
              <a:lnSpc>
                <a:spcPct val="110000"/>
              </a:lnSpc>
              <a:buClr>
                <a:srgbClr val="FFD937"/>
              </a:buClr>
            </a:pPr>
            <a:r>
              <a:rPr lang="en-US" altLang="en-US" sz="2000" dirty="0"/>
              <a:t>Eval urine albumin-to-creatinine ratio</a:t>
            </a:r>
          </a:p>
          <a:p>
            <a:pPr>
              <a:lnSpc>
                <a:spcPct val="110000"/>
              </a:lnSpc>
              <a:buClr>
                <a:srgbClr val="FFD937"/>
              </a:buClr>
            </a:pPr>
            <a:r>
              <a:rPr lang="en-US" altLang="en-US" sz="2000" dirty="0"/>
              <a:t>Goal of treatment</a:t>
            </a:r>
          </a:p>
          <a:p>
            <a:pPr lvl="1">
              <a:lnSpc>
                <a:spcPct val="110000"/>
              </a:lnSpc>
              <a:buClr>
                <a:srgbClr val="FFD937"/>
              </a:buClr>
            </a:pPr>
            <a:r>
              <a:rPr lang="en-US" altLang="en-US" sz="2000" dirty="0"/>
              <a:t>Blood pressure consistently below the 90</a:t>
            </a:r>
            <a:r>
              <a:rPr lang="en-US" altLang="en-US" sz="2000" baseline="30000" dirty="0"/>
              <a:t>th</a:t>
            </a:r>
            <a:r>
              <a:rPr lang="en-US" altLang="en-US" sz="2000" dirty="0"/>
              <a:t> percentile for age, sex, and height or less than 130/80 after age 13</a:t>
            </a:r>
            <a:r>
              <a:rPr lang="en-US" altLang="en-US" sz="2000" b="1" dirty="0"/>
              <a:t> </a:t>
            </a:r>
          </a:p>
          <a:p>
            <a:pPr eaLnBrk="1" hangingPunct="1">
              <a:lnSpc>
                <a:spcPct val="90000"/>
              </a:lnSpc>
              <a:buClr>
                <a:srgbClr val="FFD937"/>
              </a:buClr>
            </a:pPr>
            <a:endParaRPr lang="en-US" altLang="en-US" sz="1800" dirty="0"/>
          </a:p>
        </p:txBody>
      </p:sp>
      <p:pic>
        <p:nvPicPr>
          <p:cNvPr id="4" name="Picture 3" descr="Mother and daughters dancing">
            <a:extLst>
              <a:ext uri="{FF2B5EF4-FFF2-40B4-BE49-F238E27FC236}">
                <a16:creationId xmlns:a16="http://schemas.microsoft.com/office/drawing/2014/main" id="{B1F17ABD-6A85-1B0C-26A2-1336DFF33A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980" r="18338" b="1"/>
          <a:stretch/>
        </p:blipFill>
        <p:spPr>
          <a:xfrm>
            <a:off x="4959502" y="1216152"/>
            <a:ext cx="3727298" cy="4553712"/>
          </a:xfrm>
          <a:prstGeom prst="rect">
            <a:avLst/>
          </a:prstGeom>
          <a:noFill/>
        </p:spPr>
      </p:pic>
    </p:spTree>
    <p:custDataLst>
      <p:tags r:id="rId1"/>
    </p:custDataLst>
    <p:extLst>
      <p:ext uri="{BB962C8B-B14F-4D97-AF65-F5344CB8AC3E}">
        <p14:creationId xmlns:p14="http://schemas.microsoft.com/office/powerpoint/2010/main" val="881870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Content Placeholder 5"/>
          <p:cNvSpPr>
            <a:spLocks noGrp="1"/>
          </p:cNvSpPr>
          <p:nvPr>
            <p:ph idx="4294967295"/>
          </p:nvPr>
        </p:nvSpPr>
        <p:spPr>
          <a:xfrm>
            <a:off x="457201" y="1185862"/>
            <a:ext cx="4953000" cy="5138738"/>
          </a:xfrm>
        </p:spPr>
        <p:txBody>
          <a:bodyPr>
            <a:normAutofit/>
          </a:bodyPr>
          <a:lstStyle/>
          <a:p>
            <a:pPr>
              <a:buClr>
                <a:srgbClr val="FFD937"/>
              </a:buClr>
              <a:buFont typeface="Arial" panose="020B0604020202020204" pitchFamily="34" charset="0"/>
              <a:buNone/>
            </a:pPr>
            <a:r>
              <a:rPr lang="en-US" altLang="en-US" sz="2800" dirty="0"/>
              <a:t>Screening</a:t>
            </a:r>
          </a:p>
          <a:p>
            <a:pPr>
              <a:buClr>
                <a:srgbClr val="FFD937"/>
              </a:buClr>
            </a:pPr>
            <a:r>
              <a:rPr lang="en-US" altLang="en-US" sz="2800" dirty="0"/>
              <a:t>Obtain a fasting lipid profile at diagnosis (after glucose control has been established) </a:t>
            </a:r>
          </a:p>
          <a:p>
            <a:pPr>
              <a:buClr>
                <a:srgbClr val="FFD937"/>
              </a:buClr>
            </a:pPr>
            <a:r>
              <a:rPr lang="en-US" altLang="en-US" sz="2800" dirty="0"/>
              <a:t>If elevated, recheck every year</a:t>
            </a:r>
          </a:p>
          <a:p>
            <a:pPr>
              <a:buClr>
                <a:srgbClr val="FFD937"/>
              </a:buClr>
            </a:pPr>
            <a:r>
              <a:rPr lang="en-US" altLang="en-US" sz="2800" dirty="0"/>
              <a:t>Optimal lipid goals are:</a:t>
            </a:r>
          </a:p>
          <a:p>
            <a:pPr lvl="1">
              <a:buClr>
                <a:srgbClr val="FFD937"/>
              </a:buClr>
            </a:pPr>
            <a:r>
              <a:rPr lang="en-US" altLang="en-US" sz="2200" dirty="0"/>
              <a:t>LDL &lt;100</a:t>
            </a:r>
          </a:p>
          <a:p>
            <a:pPr lvl="1">
              <a:buClr>
                <a:srgbClr val="FFD937"/>
              </a:buClr>
            </a:pPr>
            <a:r>
              <a:rPr lang="en-US" altLang="en-US" sz="2200" dirty="0"/>
              <a:t>HDL &gt;35</a:t>
            </a:r>
          </a:p>
          <a:p>
            <a:pPr lvl="1">
              <a:buClr>
                <a:srgbClr val="FFD937"/>
              </a:buClr>
            </a:pPr>
            <a:r>
              <a:rPr lang="en-US" altLang="en-US" sz="2200" dirty="0"/>
              <a:t>Triglycerides &lt;150</a:t>
            </a:r>
          </a:p>
          <a:p>
            <a:pPr>
              <a:buClr>
                <a:srgbClr val="FFD937"/>
              </a:buClr>
            </a:pPr>
            <a:endParaRPr lang="en-US" altLang="en-US" b="1" dirty="0"/>
          </a:p>
        </p:txBody>
      </p:sp>
      <p:sp>
        <p:nvSpPr>
          <p:cNvPr id="145411" name="Title 1"/>
          <p:cNvSpPr>
            <a:spLocks noGrp="1"/>
          </p:cNvSpPr>
          <p:nvPr>
            <p:ph type="title" idx="4294967295"/>
          </p:nvPr>
        </p:nvSpPr>
        <p:spPr>
          <a:xfrm>
            <a:off x="304800" y="228599"/>
            <a:ext cx="8305800" cy="981075"/>
          </a:xfrm>
        </p:spPr>
        <p:txBody>
          <a:bodyPr/>
          <a:lstStyle/>
          <a:p>
            <a:pPr eaLnBrk="1" hangingPunct="1">
              <a:lnSpc>
                <a:spcPts val="3000"/>
              </a:lnSpc>
            </a:pPr>
            <a:r>
              <a:rPr lang="en-US" altLang="en-US" sz="3200" b="1" dirty="0"/>
              <a:t>Screening for Dyslipidemia with Peds w Diabetes</a:t>
            </a:r>
          </a:p>
        </p:txBody>
      </p:sp>
      <p:pic>
        <p:nvPicPr>
          <p:cNvPr id="2" name="Picture 1"/>
          <p:cNvPicPr>
            <a:picLocks noChangeAspect="1"/>
          </p:cNvPicPr>
          <p:nvPr/>
        </p:nvPicPr>
        <p:blipFill>
          <a:blip r:embed="rId4"/>
          <a:stretch>
            <a:fillRect/>
          </a:stretch>
        </p:blipFill>
        <p:spPr>
          <a:xfrm>
            <a:off x="5562602" y="1524000"/>
            <a:ext cx="3095625" cy="2857500"/>
          </a:xfrm>
          <a:prstGeom prst="rect">
            <a:avLst/>
          </a:prstGeom>
        </p:spPr>
      </p:pic>
      <p:pic>
        <p:nvPicPr>
          <p:cNvPr id="3" name="Picture 2">
            <a:extLst>
              <a:ext uri="{FF2B5EF4-FFF2-40B4-BE49-F238E27FC236}">
                <a16:creationId xmlns:a16="http://schemas.microsoft.com/office/drawing/2014/main" id="{ED900093-6D86-7E96-0AB9-7B73714DD9F5}"/>
              </a:ext>
            </a:extLst>
          </p:cNvPr>
          <p:cNvPicPr>
            <a:picLocks noChangeAspect="1"/>
          </p:cNvPicPr>
          <p:nvPr/>
        </p:nvPicPr>
        <p:blipFill>
          <a:blip r:embed="rId5"/>
          <a:stretch>
            <a:fillRect/>
          </a:stretch>
        </p:blipFill>
        <p:spPr>
          <a:xfrm>
            <a:off x="34886" y="5752300"/>
            <a:ext cx="9109113" cy="1105700"/>
          </a:xfrm>
          <a:prstGeom prst="rect">
            <a:avLst/>
          </a:prstGeom>
        </p:spPr>
      </p:pic>
    </p:spTree>
    <p:custDataLst>
      <p:tags r:id="rId1"/>
    </p:custDataLst>
    <p:extLst>
      <p:ext uri="{BB962C8B-B14F-4D97-AF65-F5344CB8AC3E}">
        <p14:creationId xmlns:p14="http://schemas.microsoft.com/office/powerpoint/2010/main" val="4138274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10</a:t>
            </a:r>
          </a:p>
        </p:txBody>
      </p:sp>
      <p:sp>
        <p:nvSpPr>
          <p:cNvPr id="3" name="Content Placeholder 2"/>
          <p:cNvSpPr>
            <a:spLocks noGrp="1"/>
          </p:cNvSpPr>
          <p:nvPr>
            <p:ph sz="quarter" idx="1"/>
          </p:nvPr>
        </p:nvSpPr>
        <p:spPr>
          <a:xfrm>
            <a:off x="457200" y="1219200"/>
            <a:ext cx="6858000" cy="4937760"/>
          </a:xfrm>
        </p:spPr>
        <p:txBody>
          <a:bodyPr/>
          <a:lstStyle/>
          <a:p>
            <a:r>
              <a:rPr lang="en-US" dirty="0"/>
              <a:t>When is it indicated to start a statin for pediatrics with diabetes?</a:t>
            </a:r>
          </a:p>
          <a:p>
            <a:pPr marL="274320" lvl="1" indent="0">
              <a:buNone/>
            </a:pPr>
            <a:r>
              <a:rPr lang="en-US" sz="3200" dirty="0"/>
              <a:t>A. When LDL is greater than 100</a:t>
            </a:r>
          </a:p>
          <a:p>
            <a:pPr marL="274320" lvl="1" indent="0">
              <a:buNone/>
            </a:pPr>
            <a:r>
              <a:rPr lang="en-US" sz="3200" dirty="0"/>
              <a:t>B. After the age of 10</a:t>
            </a:r>
          </a:p>
          <a:p>
            <a:pPr marL="274320" lvl="1" indent="0">
              <a:buNone/>
            </a:pPr>
            <a:r>
              <a:rPr lang="en-US" sz="3200" dirty="0"/>
              <a:t>C. When LDL is more than 130</a:t>
            </a:r>
          </a:p>
          <a:p>
            <a:pPr marL="274320" lvl="1" indent="0">
              <a:buNone/>
            </a:pPr>
            <a:r>
              <a:rPr lang="en-US" sz="3200" dirty="0"/>
              <a:t>D.  Both B and C</a:t>
            </a:r>
            <a:endParaRPr lang="en-US" altLang="en-US" sz="3200" b="1" dirty="0"/>
          </a:p>
          <a:p>
            <a:pPr marL="274320" lvl="1" indent="0">
              <a:buNone/>
            </a:pPr>
            <a:endParaRPr lang="en-US" sz="2800" dirty="0"/>
          </a:p>
        </p:txBody>
      </p:sp>
      <p:pic>
        <p:nvPicPr>
          <p:cNvPr id="4" name="Picture 3"/>
          <p:cNvPicPr>
            <a:picLocks noChangeAspect="1"/>
          </p:cNvPicPr>
          <p:nvPr/>
        </p:nvPicPr>
        <p:blipFill>
          <a:blip r:embed="rId3"/>
          <a:stretch>
            <a:fillRect/>
          </a:stretch>
        </p:blipFill>
        <p:spPr>
          <a:xfrm>
            <a:off x="6934200" y="2057400"/>
            <a:ext cx="1934131" cy="2450783"/>
          </a:xfrm>
          <a:prstGeom prst="rect">
            <a:avLst/>
          </a:prstGeom>
        </p:spPr>
      </p:pic>
      <p:sp>
        <p:nvSpPr>
          <p:cNvPr id="5" name="Oval 4">
            <a:extLst>
              <a:ext uri="{FF2B5EF4-FFF2-40B4-BE49-F238E27FC236}">
                <a16:creationId xmlns:a16="http://schemas.microsoft.com/office/drawing/2014/main" id="{B1862894-0B9F-4247-9B28-217C3C60078D}"/>
              </a:ext>
            </a:extLst>
          </p:cNvPr>
          <p:cNvSpPr/>
          <p:nvPr/>
        </p:nvSpPr>
        <p:spPr>
          <a:xfrm>
            <a:off x="457200" y="3886200"/>
            <a:ext cx="3733800" cy="731520"/>
          </a:xfrm>
          <a:prstGeom prst="ellipse">
            <a:avLst/>
          </a:prstGeom>
          <a:noFill/>
          <a:ln w="38100">
            <a:solidFill>
              <a:srgbClr val="5E3886"/>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C3E0CF6-379C-10F1-61B2-AC9AEF250088}"/>
              </a:ext>
            </a:extLst>
          </p:cNvPr>
          <p:cNvPicPr>
            <a:picLocks noChangeAspect="1"/>
          </p:cNvPicPr>
          <p:nvPr/>
        </p:nvPicPr>
        <p:blipFill>
          <a:blip r:embed="rId4"/>
          <a:stretch>
            <a:fillRect/>
          </a:stretch>
        </p:blipFill>
        <p:spPr>
          <a:xfrm>
            <a:off x="5401224" y="6271814"/>
            <a:ext cx="3448098" cy="471288"/>
          </a:xfrm>
          <a:prstGeom prst="rect">
            <a:avLst/>
          </a:prstGeom>
        </p:spPr>
      </p:pic>
    </p:spTree>
    <p:custDataLst>
      <p:tags r:id="rId1"/>
    </p:custDataLst>
    <p:extLst>
      <p:ext uri="{BB962C8B-B14F-4D97-AF65-F5344CB8AC3E}">
        <p14:creationId xmlns:p14="http://schemas.microsoft.com/office/powerpoint/2010/main" val="223979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14400"/>
          </a:xfrm>
        </p:spPr>
        <p:txBody>
          <a:bodyPr>
            <a:noAutofit/>
          </a:bodyPr>
          <a:lstStyle/>
          <a:p>
            <a:r>
              <a:rPr lang="en-US" altLang="en-US" sz="3600" b="1" dirty="0"/>
              <a:t>Treatment for Pediatric Dyslipidemia </a:t>
            </a:r>
            <a:endParaRPr lang="en-US" sz="3600" dirty="0"/>
          </a:p>
        </p:txBody>
      </p:sp>
      <p:sp>
        <p:nvSpPr>
          <p:cNvPr id="147458" name="Content Placeholder 5"/>
          <p:cNvSpPr>
            <a:spLocks noGrp="1"/>
          </p:cNvSpPr>
          <p:nvPr>
            <p:ph sz="quarter" idx="1"/>
          </p:nvPr>
        </p:nvSpPr>
        <p:spPr>
          <a:xfrm>
            <a:off x="457200" y="1401920"/>
            <a:ext cx="6248400" cy="5151280"/>
          </a:xfrm>
        </p:spPr>
        <p:txBody>
          <a:bodyPr>
            <a:noAutofit/>
          </a:bodyPr>
          <a:lstStyle/>
          <a:p>
            <a:pPr>
              <a:lnSpc>
                <a:spcPct val="110000"/>
              </a:lnSpc>
              <a:buClr>
                <a:srgbClr val="FFD937"/>
              </a:buClr>
            </a:pPr>
            <a:r>
              <a:rPr lang="en-US" altLang="en-US" sz="2400" dirty="0"/>
              <a:t>Optimize BG, MNT aimed at 25-30% of dietary calories from fat, saturated fat &lt;7%, avoid trans fats, 10% of </a:t>
            </a:r>
            <a:r>
              <a:rPr lang="en-US" altLang="en-US" sz="2400" dirty="0" err="1"/>
              <a:t>cals</a:t>
            </a:r>
            <a:r>
              <a:rPr lang="en-US" altLang="en-US" sz="2400" dirty="0"/>
              <a:t> from monounsaturated.</a:t>
            </a:r>
          </a:p>
          <a:p>
            <a:pPr>
              <a:lnSpc>
                <a:spcPct val="110000"/>
              </a:lnSpc>
              <a:buClr>
                <a:srgbClr val="FFD937"/>
              </a:buClr>
            </a:pPr>
            <a:r>
              <a:rPr lang="en-US" altLang="en-US" sz="2400" dirty="0"/>
              <a:t>After age of 10 years, statin treatment is reasonable in those (after MNT and lifestyle changes) if:</a:t>
            </a:r>
          </a:p>
          <a:p>
            <a:pPr lvl="2">
              <a:lnSpc>
                <a:spcPct val="110000"/>
              </a:lnSpc>
              <a:buClr>
                <a:srgbClr val="FFD937"/>
              </a:buClr>
            </a:pPr>
            <a:r>
              <a:rPr lang="en-US" altLang="en-US" sz="2400" dirty="0"/>
              <a:t>If LDL &gt;130 after 6 </a:t>
            </a:r>
            <a:r>
              <a:rPr lang="en-US" altLang="en-US" sz="2400" dirty="0" err="1"/>
              <a:t>mos</a:t>
            </a:r>
            <a:r>
              <a:rPr lang="en-US" altLang="en-US" sz="2400" dirty="0"/>
              <a:t>, consider statin</a:t>
            </a:r>
          </a:p>
          <a:p>
            <a:pPr>
              <a:lnSpc>
                <a:spcPct val="110000"/>
              </a:lnSpc>
              <a:buClr>
                <a:srgbClr val="FFD937"/>
              </a:buClr>
            </a:pPr>
            <a:r>
              <a:rPr lang="en-US" altLang="en-US" sz="2400" dirty="0"/>
              <a:t>Goal: LDL cholesterol &lt;100 mg/dL</a:t>
            </a:r>
            <a:endParaRPr lang="en-US" sz="2400" dirty="0"/>
          </a:p>
          <a:p>
            <a:pPr>
              <a:lnSpc>
                <a:spcPct val="110000"/>
              </a:lnSpc>
              <a:buClr>
                <a:srgbClr val="FFD937"/>
              </a:buClr>
            </a:pPr>
            <a:r>
              <a:rPr lang="en-US" sz="2400" dirty="0"/>
              <a:t>If triglycerides &gt;400 fasting or &gt;1,000 mg/dL </a:t>
            </a:r>
            <a:r>
              <a:rPr lang="en-US" sz="2400" dirty="0" err="1"/>
              <a:t>nonfasting</a:t>
            </a:r>
            <a:r>
              <a:rPr lang="en-US" sz="2400" dirty="0"/>
              <a:t>, optimize glycemia and begin fibrate, with a goal of &lt;400 mg/dL fasting  </a:t>
            </a:r>
            <a:endParaRPr lang="en-US" altLang="en-US" sz="2400" dirty="0"/>
          </a:p>
        </p:txBody>
      </p:sp>
      <p:pic>
        <p:nvPicPr>
          <p:cNvPr id="3" name="Picture 2"/>
          <p:cNvPicPr>
            <a:picLocks noChangeAspect="1"/>
          </p:cNvPicPr>
          <p:nvPr/>
        </p:nvPicPr>
        <p:blipFill>
          <a:blip r:embed="rId4"/>
          <a:stretch>
            <a:fillRect/>
          </a:stretch>
        </p:blipFill>
        <p:spPr>
          <a:xfrm>
            <a:off x="6766560" y="1752600"/>
            <a:ext cx="1920240" cy="2057400"/>
          </a:xfrm>
          <a:prstGeom prst="rect">
            <a:avLst/>
          </a:prstGeom>
        </p:spPr>
      </p:pic>
    </p:spTree>
    <p:custDataLst>
      <p:tags r:id="rId1"/>
    </p:custDataLst>
    <p:extLst>
      <p:ext uri="{BB962C8B-B14F-4D97-AF65-F5344CB8AC3E}">
        <p14:creationId xmlns:p14="http://schemas.microsoft.com/office/powerpoint/2010/main" val="199868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351582-1E14-24E7-3DA6-DC81991AB731}"/>
              </a:ext>
            </a:extLst>
          </p:cNvPr>
          <p:cNvPicPr>
            <a:picLocks noChangeAspect="1"/>
          </p:cNvPicPr>
          <p:nvPr/>
        </p:nvPicPr>
        <p:blipFill>
          <a:blip r:embed="rId4"/>
          <a:stretch>
            <a:fillRect/>
          </a:stretch>
        </p:blipFill>
        <p:spPr>
          <a:xfrm>
            <a:off x="228600" y="5408599"/>
            <a:ext cx="8686800" cy="1449401"/>
          </a:xfrm>
          <a:prstGeom prst="rect">
            <a:avLst/>
          </a:prstGeom>
        </p:spPr>
      </p:pic>
      <p:sp>
        <p:nvSpPr>
          <p:cNvPr id="148482" name="Content Placeholder 2"/>
          <p:cNvSpPr>
            <a:spLocks noGrp="1"/>
          </p:cNvSpPr>
          <p:nvPr>
            <p:ph idx="4294967295"/>
          </p:nvPr>
        </p:nvSpPr>
        <p:spPr>
          <a:xfrm>
            <a:off x="381000" y="1234388"/>
            <a:ext cx="7391400" cy="5318812"/>
          </a:xfrm>
        </p:spPr>
        <p:txBody>
          <a:bodyPr>
            <a:noAutofit/>
          </a:bodyPr>
          <a:lstStyle/>
          <a:p>
            <a:pPr>
              <a:buClr>
                <a:srgbClr val="FFD937"/>
              </a:buClr>
            </a:pPr>
            <a:r>
              <a:rPr lang="en-US" altLang="en-US" sz="2800" dirty="0"/>
              <a:t>Screen annually for Urinary Albumin </a:t>
            </a:r>
            <a:r>
              <a:rPr lang="en-US" altLang="en-US" sz="2800" dirty="0" err="1"/>
              <a:t>Creat</a:t>
            </a:r>
            <a:r>
              <a:rPr lang="en-US" altLang="en-US" sz="2800" dirty="0"/>
              <a:t> Ratio</a:t>
            </a:r>
          </a:p>
          <a:p>
            <a:pPr lvl="1">
              <a:buClr>
                <a:srgbClr val="FFD937"/>
              </a:buClr>
            </a:pPr>
            <a:r>
              <a:rPr lang="en-US" altLang="en-US" sz="2200" dirty="0"/>
              <a:t>Type 1 - start of puberty or age ≥10 years, whichever is earlier, once youth has had diabetes for 5 years</a:t>
            </a:r>
          </a:p>
          <a:p>
            <a:pPr lvl="1">
              <a:buClr>
                <a:srgbClr val="FFD937"/>
              </a:buClr>
            </a:pPr>
            <a:r>
              <a:rPr lang="en-US" altLang="en-US" sz="2200" dirty="0"/>
              <a:t>Type 2 – check at time of diagnosis and annually</a:t>
            </a:r>
          </a:p>
          <a:p>
            <a:pPr lvl="1">
              <a:buClr>
                <a:srgbClr val="FFD937"/>
              </a:buClr>
            </a:pPr>
            <a:r>
              <a:rPr lang="en-US" altLang="en-US" sz="2200" dirty="0"/>
              <a:t>random spot urine sample for albumin-to-creatinine (UACR) ratio – Goal is &lt;30 mg/g</a:t>
            </a:r>
          </a:p>
          <a:p>
            <a:pPr>
              <a:buClr>
                <a:srgbClr val="FFD937"/>
              </a:buClr>
            </a:pPr>
            <a:r>
              <a:rPr lang="en-US" altLang="en-US" sz="2400" dirty="0"/>
              <a:t>Measure creatinine clearance/ GFR at initial evaluation, then based on age, diabetes duration and treatment</a:t>
            </a:r>
            <a:endParaRPr lang="en-US" altLang="en-US" b="1" dirty="0"/>
          </a:p>
          <a:p>
            <a:pPr>
              <a:lnSpc>
                <a:spcPct val="80000"/>
              </a:lnSpc>
              <a:buClr>
                <a:srgbClr val="FFD937"/>
              </a:buClr>
              <a:buFont typeface="Arial" panose="020B0604020202020204" pitchFamily="34" charset="0"/>
              <a:buNone/>
            </a:pPr>
            <a:r>
              <a:rPr lang="en-US" altLang="en-US" sz="2800" dirty="0"/>
              <a:t>Treatment</a:t>
            </a:r>
          </a:p>
          <a:p>
            <a:pPr lvl="1">
              <a:buClr>
                <a:srgbClr val="FFD937"/>
              </a:buClr>
            </a:pPr>
            <a:r>
              <a:rPr lang="en-US" altLang="en-US" sz="2400" dirty="0"/>
              <a:t>Start ACE inhibitor or ARB with HTN and when elevated UACR (&gt;30 mg/g) confirmed on 2 of 3 urine samples from different days over 6-months</a:t>
            </a:r>
          </a:p>
          <a:p>
            <a:pPr lvl="1">
              <a:buClr>
                <a:srgbClr val="FFD937"/>
              </a:buClr>
            </a:pPr>
            <a:r>
              <a:rPr lang="en-US" altLang="en-US" sz="2400" dirty="0"/>
              <a:t>Or if GFR &lt; 60 (type 2)</a:t>
            </a:r>
            <a:endParaRPr lang="en-US" altLang="en-US" sz="2200" dirty="0"/>
          </a:p>
        </p:txBody>
      </p:sp>
      <p:sp>
        <p:nvSpPr>
          <p:cNvPr id="148483" name="Title 1"/>
          <p:cNvSpPr>
            <a:spLocks noGrp="1"/>
          </p:cNvSpPr>
          <p:nvPr>
            <p:ph type="title" idx="4294967295"/>
          </p:nvPr>
        </p:nvSpPr>
        <p:spPr>
          <a:xfrm>
            <a:off x="381000" y="304800"/>
            <a:ext cx="8382000" cy="904874"/>
          </a:xfrm>
        </p:spPr>
        <p:txBody>
          <a:bodyPr>
            <a:normAutofit/>
          </a:bodyPr>
          <a:lstStyle/>
          <a:p>
            <a:pPr eaLnBrk="1" hangingPunct="1">
              <a:lnSpc>
                <a:spcPts val="3000"/>
              </a:lnSpc>
            </a:pPr>
            <a:r>
              <a:rPr lang="en-US" altLang="en-US" sz="3200" b="1" dirty="0"/>
              <a:t>Screening and Treatment for Ped Nephropathy  </a:t>
            </a:r>
          </a:p>
        </p:txBody>
      </p:sp>
      <p:pic>
        <p:nvPicPr>
          <p:cNvPr id="3" name="Picture 2">
            <a:extLst>
              <a:ext uri="{FF2B5EF4-FFF2-40B4-BE49-F238E27FC236}">
                <a16:creationId xmlns:a16="http://schemas.microsoft.com/office/drawing/2014/main" id="{53261039-2E60-4ECE-B981-C6803F87FE8E}"/>
              </a:ext>
            </a:extLst>
          </p:cNvPr>
          <p:cNvPicPr>
            <a:picLocks noChangeAspect="1"/>
          </p:cNvPicPr>
          <p:nvPr/>
        </p:nvPicPr>
        <p:blipFill>
          <a:blip r:embed="rId5"/>
          <a:stretch>
            <a:fillRect/>
          </a:stretch>
        </p:blipFill>
        <p:spPr>
          <a:xfrm>
            <a:off x="7401859" y="1981200"/>
            <a:ext cx="1389973" cy="986949"/>
          </a:xfrm>
          <a:prstGeom prst="rect">
            <a:avLst/>
          </a:prstGeom>
        </p:spPr>
      </p:pic>
    </p:spTree>
    <p:custDataLst>
      <p:tags r:id="rId1"/>
    </p:custDataLst>
    <p:extLst>
      <p:ext uri="{BB962C8B-B14F-4D97-AF65-F5344CB8AC3E}">
        <p14:creationId xmlns:p14="http://schemas.microsoft.com/office/powerpoint/2010/main" val="741651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6358128" y="1320209"/>
            <a:ext cx="2298192" cy="2209800"/>
          </a:xfrm>
          <a:prstGeom prst="rect">
            <a:avLst/>
          </a:prstGeom>
        </p:spPr>
      </p:pic>
      <p:sp>
        <p:nvSpPr>
          <p:cNvPr id="2" name="Title 1"/>
          <p:cNvSpPr>
            <a:spLocks noGrp="1"/>
          </p:cNvSpPr>
          <p:nvPr>
            <p:ph type="title"/>
          </p:nvPr>
        </p:nvSpPr>
        <p:spPr>
          <a:xfrm>
            <a:off x="446773" y="381000"/>
            <a:ext cx="8229600" cy="838200"/>
          </a:xfrm>
        </p:spPr>
        <p:txBody>
          <a:bodyPr>
            <a:noAutofit/>
          </a:bodyPr>
          <a:lstStyle/>
          <a:p>
            <a:r>
              <a:rPr lang="en-US" altLang="en-US" sz="3200" b="1" dirty="0"/>
              <a:t>Pediatric Eye Screening Guidelines</a:t>
            </a:r>
            <a:endParaRPr lang="en-US" sz="3200" i="1" dirty="0"/>
          </a:p>
        </p:txBody>
      </p:sp>
      <p:sp>
        <p:nvSpPr>
          <p:cNvPr id="149506" name="Content Placeholder 2"/>
          <p:cNvSpPr>
            <a:spLocks noGrp="1"/>
          </p:cNvSpPr>
          <p:nvPr>
            <p:ph sz="quarter" idx="1"/>
          </p:nvPr>
        </p:nvSpPr>
        <p:spPr>
          <a:xfrm>
            <a:off x="457200" y="1320209"/>
            <a:ext cx="6019800" cy="5385391"/>
          </a:xfrm>
        </p:spPr>
        <p:txBody>
          <a:bodyPr>
            <a:noAutofit/>
          </a:bodyPr>
          <a:lstStyle/>
          <a:p>
            <a:pPr>
              <a:buClr>
                <a:srgbClr val="FFD937"/>
              </a:buClr>
            </a:pPr>
            <a:r>
              <a:rPr lang="en-US" altLang="en-US" sz="2800" dirty="0"/>
              <a:t>Type 1: </a:t>
            </a:r>
            <a:r>
              <a:rPr lang="en-US" sz="2800" dirty="0"/>
              <a:t>after having type 1 diabetes for 3–5 years, provided they are aged ≥11 years or puberty has started, whichever is earlier.</a:t>
            </a:r>
          </a:p>
          <a:p>
            <a:pPr>
              <a:buClr>
                <a:srgbClr val="FFD937"/>
              </a:buClr>
            </a:pPr>
            <a:r>
              <a:rPr lang="en-US" altLang="en-US" sz="2800" dirty="0"/>
              <a:t>Type 2: Consider initial dilated and comprehensive eye examination at diagnosis.</a:t>
            </a:r>
          </a:p>
          <a:p>
            <a:pPr marL="0" indent="0">
              <a:lnSpc>
                <a:spcPct val="90000"/>
              </a:lnSpc>
              <a:buClr>
                <a:srgbClr val="FFD937"/>
              </a:buClr>
              <a:buNone/>
            </a:pPr>
            <a:endParaRPr lang="en-US" altLang="en-US" sz="900" dirty="0"/>
          </a:p>
          <a:p>
            <a:pPr>
              <a:lnSpc>
                <a:spcPct val="90000"/>
              </a:lnSpc>
              <a:buClr>
                <a:srgbClr val="FFD937"/>
              </a:buClr>
            </a:pPr>
            <a:endParaRPr lang="en-US" altLang="en-US" sz="1000" b="1" dirty="0"/>
          </a:p>
          <a:p>
            <a:pPr>
              <a:lnSpc>
                <a:spcPct val="90000"/>
              </a:lnSpc>
              <a:buClr>
                <a:srgbClr val="FFD937"/>
              </a:buClr>
            </a:pPr>
            <a:r>
              <a:rPr lang="en-US" altLang="en-US" sz="2800" dirty="0"/>
              <a:t>After initial examination</a:t>
            </a:r>
          </a:p>
          <a:p>
            <a:pPr lvl="1">
              <a:lnSpc>
                <a:spcPct val="90000"/>
              </a:lnSpc>
              <a:buClr>
                <a:srgbClr val="FFD937"/>
              </a:buClr>
            </a:pPr>
            <a:r>
              <a:rPr lang="en-US" altLang="en-US" sz="2800" dirty="0"/>
              <a:t>Routine follow-up every 1-2 years generally recommended</a:t>
            </a:r>
          </a:p>
        </p:txBody>
      </p:sp>
    </p:spTree>
    <p:custDataLst>
      <p:tags r:id="rId1"/>
    </p:custDataLst>
    <p:extLst>
      <p:ext uri="{BB962C8B-B14F-4D97-AF65-F5344CB8AC3E}">
        <p14:creationId xmlns:p14="http://schemas.microsoft.com/office/powerpoint/2010/main" val="119190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74650"/>
          </a:xfrm>
        </p:spPr>
        <p:txBody>
          <a:bodyPr>
            <a:noAutofit/>
          </a:bodyPr>
          <a:lstStyle/>
          <a:p>
            <a:r>
              <a:rPr lang="en-US" altLang="en-US" sz="3600" b="1" dirty="0"/>
              <a:t>Pediatric Neuropathy Screening  </a:t>
            </a:r>
            <a:endParaRPr lang="en-US" sz="3600" dirty="0"/>
          </a:p>
        </p:txBody>
      </p:sp>
      <p:sp>
        <p:nvSpPr>
          <p:cNvPr id="150530" name="Content Placeholder 2"/>
          <p:cNvSpPr>
            <a:spLocks noGrp="1"/>
          </p:cNvSpPr>
          <p:nvPr>
            <p:ph sz="quarter" idx="1"/>
          </p:nvPr>
        </p:nvSpPr>
        <p:spPr>
          <a:xfrm>
            <a:off x="304800" y="1371600"/>
            <a:ext cx="3810000" cy="4785360"/>
          </a:xfrm>
        </p:spPr>
        <p:txBody>
          <a:bodyPr>
            <a:normAutofit lnSpcReduction="10000"/>
          </a:bodyPr>
          <a:lstStyle/>
          <a:p>
            <a:pPr>
              <a:buClr>
                <a:srgbClr val="FFD937"/>
              </a:buClr>
            </a:pPr>
            <a:r>
              <a:rPr lang="en-US" altLang="en-US" sz="2800" dirty="0"/>
              <a:t>Type 2, screen at diagnosis, then annually</a:t>
            </a:r>
          </a:p>
          <a:p>
            <a:pPr>
              <a:buClr>
                <a:srgbClr val="FFD937"/>
              </a:buClr>
            </a:pPr>
            <a:r>
              <a:rPr lang="en-US" altLang="en-US" sz="2800" dirty="0"/>
              <a:t>Type 1 annual comprehensive foot exam for the child at the start of puberty or at age </a:t>
            </a:r>
            <a:r>
              <a:rPr lang="en-US" altLang="en-US" sz="2800" u="sng" dirty="0"/>
              <a:t>&gt;</a:t>
            </a:r>
            <a:r>
              <a:rPr lang="en-US" altLang="en-US" sz="2800" dirty="0"/>
              <a:t> 10 years, whichever is earlier, once the youth has had type 1 diabetes for 5 years </a:t>
            </a:r>
            <a:r>
              <a:rPr lang="en-US" altLang="en-US" sz="2800" b="1" dirty="0"/>
              <a:t> </a:t>
            </a:r>
          </a:p>
          <a:p>
            <a:pPr>
              <a:buClr>
                <a:srgbClr val="FFD937"/>
              </a:buClr>
            </a:pPr>
            <a:endParaRPr lang="en-US" altLang="en-US" sz="2800" b="1" dirty="0"/>
          </a:p>
        </p:txBody>
      </p:sp>
      <p:pic>
        <p:nvPicPr>
          <p:cNvPr id="4" name="Picture 3">
            <a:extLst>
              <a:ext uri="{FF2B5EF4-FFF2-40B4-BE49-F238E27FC236}">
                <a16:creationId xmlns:a16="http://schemas.microsoft.com/office/drawing/2014/main" id="{B101B17B-AAD6-408B-8975-23DEE35D1AAA}"/>
              </a:ext>
            </a:extLst>
          </p:cNvPr>
          <p:cNvPicPr>
            <a:picLocks noChangeAspect="1"/>
          </p:cNvPicPr>
          <p:nvPr/>
        </p:nvPicPr>
        <p:blipFill>
          <a:blip r:embed="rId4"/>
          <a:stretch>
            <a:fillRect/>
          </a:stretch>
        </p:blipFill>
        <p:spPr>
          <a:xfrm>
            <a:off x="4114800" y="1524000"/>
            <a:ext cx="4572000" cy="3041964"/>
          </a:xfrm>
          <a:prstGeom prst="rect">
            <a:avLst/>
          </a:prstGeom>
        </p:spPr>
      </p:pic>
      <p:sp>
        <p:nvSpPr>
          <p:cNvPr id="3" name="TextBox 2">
            <a:extLst>
              <a:ext uri="{FF2B5EF4-FFF2-40B4-BE49-F238E27FC236}">
                <a16:creationId xmlns:a16="http://schemas.microsoft.com/office/drawing/2014/main" id="{E4A6BC17-807D-4192-842D-78C7788C2C3E}"/>
              </a:ext>
            </a:extLst>
          </p:cNvPr>
          <p:cNvSpPr txBox="1"/>
          <p:nvPr/>
        </p:nvSpPr>
        <p:spPr>
          <a:xfrm>
            <a:off x="4572000" y="4876800"/>
            <a:ext cx="4114800" cy="1477328"/>
          </a:xfrm>
          <a:prstGeom prst="rect">
            <a:avLst/>
          </a:prstGeom>
          <a:noFill/>
        </p:spPr>
        <p:txBody>
          <a:bodyPr wrap="square" rtlCol="0">
            <a:spAutoFit/>
          </a:bodyPr>
          <a:lstStyle/>
          <a:p>
            <a:r>
              <a:rPr lang="en-US" dirty="0"/>
              <a:t>Include: inspection, assessment of foot pulses, pinprick and 10-g monofilament sensation tests, testing of vibration sensation using a 128-Hz tuning fork, and ankle reflex tests.</a:t>
            </a:r>
          </a:p>
        </p:txBody>
      </p:sp>
    </p:spTree>
    <p:custDataLst>
      <p:tags r:id="rId1"/>
    </p:custDataLst>
    <p:extLst>
      <p:ext uri="{BB962C8B-B14F-4D97-AF65-F5344CB8AC3E}">
        <p14:creationId xmlns:p14="http://schemas.microsoft.com/office/powerpoint/2010/main" val="1991788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371600"/>
          </a:xfrm>
        </p:spPr>
        <p:txBody>
          <a:bodyPr>
            <a:normAutofit fontScale="90000"/>
          </a:bodyPr>
          <a:lstStyle/>
          <a:p>
            <a:r>
              <a:rPr lang="en-US" dirty="0"/>
              <a:t>The Social Context of Diabetes Self-Management</a:t>
            </a:r>
          </a:p>
        </p:txBody>
      </p:sp>
      <p:pic>
        <p:nvPicPr>
          <p:cNvPr id="4" name="Content Placeholder 3"/>
          <p:cNvPicPr>
            <a:picLocks noGrp="1" noChangeAspect="1"/>
          </p:cNvPicPr>
          <p:nvPr>
            <p:ph sz="quarter" idx="1"/>
          </p:nvPr>
        </p:nvPicPr>
        <p:blipFill>
          <a:blip r:embed="rId3"/>
          <a:stretch>
            <a:fillRect/>
          </a:stretch>
        </p:blipFill>
        <p:spPr>
          <a:xfrm>
            <a:off x="3048000" y="1600200"/>
            <a:ext cx="3341539" cy="4937125"/>
          </a:xfrm>
          <a:prstGeom prst="rect">
            <a:avLst/>
          </a:prstGeom>
        </p:spPr>
      </p:pic>
    </p:spTree>
    <p:custDataLst>
      <p:tags r:id="rId1"/>
    </p:custDataLst>
    <p:extLst>
      <p:ext uri="{BB962C8B-B14F-4D97-AF65-F5344CB8AC3E}">
        <p14:creationId xmlns:p14="http://schemas.microsoft.com/office/powerpoint/2010/main" val="56576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52400"/>
            <a:ext cx="8229600" cy="990600"/>
          </a:xfrm>
        </p:spPr>
        <p:txBody>
          <a:bodyPr/>
          <a:lstStyle/>
          <a:p>
            <a:r>
              <a:rPr lang="en-US" dirty="0"/>
              <a:t>Poll Question 11</a:t>
            </a:r>
          </a:p>
        </p:txBody>
      </p:sp>
      <p:sp>
        <p:nvSpPr>
          <p:cNvPr id="3" name="Content Placeholder 2"/>
          <p:cNvSpPr>
            <a:spLocks noGrp="1"/>
          </p:cNvSpPr>
          <p:nvPr>
            <p:ph sz="quarter" idx="1"/>
          </p:nvPr>
        </p:nvSpPr>
        <p:spPr>
          <a:xfrm>
            <a:off x="457200" y="1219200"/>
            <a:ext cx="7010400" cy="4937760"/>
          </a:xfrm>
        </p:spPr>
        <p:txBody>
          <a:bodyPr>
            <a:normAutofit fontScale="92500" lnSpcReduction="10000"/>
          </a:bodyPr>
          <a:lstStyle/>
          <a:p>
            <a:r>
              <a:rPr lang="en-US" dirty="0"/>
              <a:t>When working with kids and families with type 2 diabetes, which approach work best to support behavior change?</a:t>
            </a:r>
          </a:p>
          <a:p>
            <a:pPr marL="274320" lvl="1" indent="0">
              <a:buNone/>
            </a:pPr>
            <a:r>
              <a:rPr lang="en-US" sz="3200" dirty="0"/>
              <a:t>A. Take time to understand their perception of diabetes self-care</a:t>
            </a:r>
          </a:p>
          <a:p>
            <a:pPr marL="274320" lvl="1" indent="0">
              <a:buNone/>
            </a:pPr>
            <a:r>
              <a:rPr lang="en-US" sz="3200" dirty="0"/>
              <a:t>B. Gently support avoidance of sugary treats.</a:t>
            </a:r>
          </a:p>
          <a:p>
            <a:pPr marL="274320" lvl="1" indent="0">
              <a:buNone/>
            </a:pPr>
            <a:r>
              <a:rPr lang="en-US" sz="3200" dirty="0"/>
              <a:t>C.  Remind them about the risk of complications.</a:t>
            </a:r>
          </a:p>
          <a:p>
            <a:pPr marL="274320" lvl="1" indent="0">
              <a:buNone/>
            </a:pPr>
            <a:r>
              <a:rPr lang="en-US" sz="3200" dirty="0"/>
              <a:t>D.  Reinforce that unless they make changes, insulin may be required.</a:t>
            </a:r>
            <a:endParaRPr lang="en-US" altLang="en-US" sz="3200" b="1" dirty="0"/>
          </a:p>
          <a:p>
            <a:pPr marL="274320" lvl="1" indent="0">
              <a:buNone/>
            </a:pPr>
            <a:endParaRPr lang="en-US" sz="2800" dirty="0"/>
          </a:p>
        </p:txBody>
      </p:sp>
      <p:pic>
        <p:nvPicPr>
          <p:cNvPr id="4" name="Picture 3"/>
          <p:cNvPicPr>
            <a:picLocks noChangeAspect="1"/>
          </p:cNvPicPr>
          <p:nvPr/>
        </p:nvPicPr>
        <p:blipFill>
          <a:blip r:embed="rId3"/>
          <a:stretch>
            <a:fillRect/>
          </a:stretch>
        </p:blipFill>
        <p:spPr>
          <a:xfrm>
            <a:off x="7467600" y="3688080"/>
            <a:ext cx="1447800" cy="1834542"/>
          </a:xfrm>
          <a:prstGeom prst="rect">
            <a:avLst/>
          </a:prstGeom>
        </p:spPr>
      </p:pic>
      <p:sp>
        <p:nvSpPr>
          <p:cNvPr id="5" name="Oval 4">
            <a:extLst>
              <a:ext uri="{FF2B5EF4-FFF2-40B4-BE49-F238E27FC236}">
                <a16:creationId xmlns:a16="http://schemas.microsoft.com/office/drawing/2014/main" id="{3B45F1F9-6A1B-45CF-B274-CE25DCE81685}"/>
              </a:ext>
            </a:extLst>
          </p:cNvPr>
          <p:cNvSpPr/>
          <p:nvPr/>
        </p:nvSpPr>
        <p:spPr>
          <a:xfrm>
            <a:off x="304800" y="2514600"/>
            <a:ext cx="5943600" cy="914400"/>
          </a:xfrm>
          <a:prstGeom prst="ellipse">
            <a:avLst/>
          </a:prstGeom>
          <a:noFill/>
          <a:ln w="38100">
            <a:solidFill>
              <a:srgbClr val="5E3886"/>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89175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DC6A2-6833-4258-86AE-66EC560DC25A}"/>
              </a:ext>
            </a:extLst>
          </p:cNvPr>
          <p:cNvSpPr>
            <a:spLocks noGrp="1"/>
          </p:cNvSpPr>
          <p:nvPr>
            <p:ph type="title"/>
          </p:nvPr>
        </p:nvSpPr>
        <p:spPr>
          <a:xfrm>
            <a:off x="457200" y="228600"/>
            <a:ext cx="7924800" cy="762000"/>
          </a:xfrm>
        </p:spPr>
        <p:txBody>
          <a:bodyPr>
            <a:normAutofit fontScale="90000"/>
          </a:bodyPr>
          <a:lstStyle/>
          <a:p>
            <a:r>
              <a:rPr lang="en-US" dirty="0"/>
              <a:t>Pregnancy, Youth and Type2 Diabetes</a:t>
            </a:r>
          </a:p>
        </p:txBody>
      </p:sp>
      <p:sp>
        <p:nvSpPr>
          <p:cNvPr id="3" name="Content Placeholder 2">
            <a:extLst>
              <a:ext uri="{FF2B5EF4-FFF2-40B4-BE49-F238E27FC236}">
                <a16:creationId xmlns:a16="http://schemas.microsoft.com/office/drawing/2014/main" id="{56F89D58-E02B-4D9B-A76E-D4693B1EF86C}"/>
              </a:ext>
            </a:extLst>
          </p:cNvPr>
          <p:cNvSpPr>
            <a:spLocks noGrp="1"/>
          </p:cNvSpPr>
          <p:nvPr>
            <p:ph sz="quarter" idx="1"/>
          </p:nvPr>
        </p:nvSpPr>
        <p:spPr>
          <a:xfrm>
            <a:off x="457200" y="1219200"/>
            <a:ext cx="5867400" cy="4937760"/>
          </a:xfrm>
        </p:spPr>
        <p:txBody>
          <a:bodyPr/>
          <a:lstStyle/>
          <a:p>
            <a:r>
              <a:rPr lang="en-US" dirty="0"/>
              <a:t>The TODAY study documented that despite disease- and age-specific counseling</a:t>
            </a:r>
          </a:p>
          <a:p>
            <a:pPr lvl="1"/>
            <a:r>
              <a:rPr lang="en-US" dirty="0"/>
              <a:t> 10.2% of the females in the cohort became pregnant over an average of 3.8 years of study participation. </a:t>
            </a:r>
          </a:p>
          <a:p>
            <a:pPr lvl="1"/>
            <a:r>
              <a:rPr lang="en-US" dirty="0"/>
              <a:t>26.4% of pregnancies ended in a miscarriage, stillbirth, or intrauterine death</a:t>
            </a:r>
          </a:p>
          <a:p>
            <a:pPr lvl="1"/>
            <a:r>
              <a:rPr lang="en-US" dirty="0"/>
              <a:t>20.5% of the liveborn infants had a major congenital anomaly.</a:t>
            </a:r>
          </a:p>
        </p:txBody>
      </p:sp>
      <p:pic>
        <p:nvPicPr>
          <p:cNvPr id="9" name="Picture 8">
            <a:extLst>
              <a:ext uri="{FF2B5EF4-FFF2-40B4-BE49-F238E27FC236}">
                <a16:creationId xmlns:a16="http://schemas.microsoft.com/office/drawing/2014/main" id="{CD92E7DB-26E0-49DC-9979-ED52FF1463D3}"/>
              </a:ext>
            </a:extLst>
          </p:cNvPr>
          <p:cNvPicPr>
            <a:picLocks noChangeAspect="1"/>
          </p:cNvPicPr>
          <p:nvPr/>
        </p:nvPicPr>
        <p:blipFill>
          <a:blip r:embed="rId3"/>
          <a:stretch>
            <a:fillRect/>
          </a:stretch>
        </p:blipFill>
        <p:spPr>
          <a:xfrm>
            <a:off x="6400800" y="1304337"/>
            <a:ext cx="2383743" cy="2383743"/>
          </a:xfrm>
          <a:prstGeom prst="rect">
            <a:avLst/>
          </a:prstGeom>
        </p:spPr>
      </p:pic>
    </p:spTree>
    <p:extLst>
      <p:ext uri="{BB962C8B-B14F-4D97-AF65-F5344CB8AC3E}">
        <p14:creationId xmlns:p14="http://schemas.microsoft.com/office/powerpoint/2010/main" val="301497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1022" y="191728"/>
            <a:ext cx="8153400" cy="1391198"/>
          </a:xfrm>
        </p:spPr>
        <p:txBody>
          <a:bodyPr>
            <a:noAutofit/>
          </a:bodyPr>
          <a:lstStyle/>
          <a:p>
            <a:pPr algn="ctr" eaLnBrk="1" hangingPunct="1">
              <a:defRPr/>
            </a:pPr>
            <a:r>
              <a:rPr lang="en-US" sz="3600" dirty="0"/>
              <a:t>Type 1 ~ Auto Immune Diabetes </a:t>
            </a:r>
            <a:r>
              <a:rPr lang="en-US" sz="3600" strike="sngStrike" dirty="0"/>
              <a:t>Mediated</a:t>
            </a:r>
            <a:r>
              <a:rPr lang="en-US" sz="3600" dirty="0"/>
              <a:t> </a:t>
            </a:r>
            <a:br>
              <a:rPr lang="en-US" sz="3600" dirty="0"/>
            </a:br>
            <a:r>
              <a:rPr lang="en-US" sz="3600" dirty="0"/>
              <a:t>5-10% of Diabetes</a:t>
            </a:r>
          </a:p>
        </p:txBody>
      </p:sp>
      <p:pic>
        <p:nvPicPr>
          <p:cNvPr id="2" name="Picture 1">
            <a:extLst>
              <a:ext uri="{FF2B5EF4-FFF2-40B4-BE49-F238E27FC236}">
                <a16:creationId xmlns:a16="http://schemas.microsoft.com/office/drawing/2014/main" id="{35EB9903-B90D-4390-BA02-0423D903133B}"/>
              </a:ext>
            </a:extLst>
          </p:cNvPr>
          <p:cNvPicPr>
            <a:picLocks noChangeAspect="1"/>
          </p:cNvPicPr>
          <p:nvPr/>
        </p:nvPicPr>
        <p:blipFill>
          <a:blip r:embed="rId5"/>
          <a:stretch>
            <a:fillRect/>
          </a:stretch>
        </p:blipFill>
        <p:spPr>
          <a:xfrm>
            <a:off x="451022" y="1905000"/>
            <a:ext cx="5568777" cy="3646138"/>
          </a:xfrm>
          <a:prstGeom prst="rect">
            <a:avLst/>
          </a:prstGeom>
        </p:spPr>
      </p:pic>
      <p:sp>
        <p:nvSpPr>
          <p:cNvPr id="4" name="TextBox 3">
            <a:extLst>
              <a:ext uri="{FF2B5EF4-FFF2-40B4-BE49-F238E27FC236}">
                <a16:creationId xmlns:a16="http://schemas.microsoft.com/office/drawing/2014/main" id="{B2C1F664-189A-7F92-EF43-4C003AB86DA1}"/>
              </a:ext>
            </a:extLst>
          </p:cNvPr>
          <p:cNvSpPr txBox="1"/>
          <p:nvPr/>
        </p:nvSpPr>
        <p:spPr>
          <a:xfrm>
            <a:off x="6019799" y="1618736"/>
            <a:ext cx="3048000" cy="5262979"/>
          </a:xfrm>
          <a:prstGeom prst="rect">
            <a:avLst/>
          </a:prstGeom>
          <a:noFill/>
        </p:spPr>
        <p:txBody>
          <a:bodyPr wrap="square" rtlCol="0">
            <a:spAutoFit/>
          </a:bodyPr>
          <a:lstStyle/>
          <a:p>
            <a:r>
              <a:rPr lang="en-US" sz="1400" strike="sngStrike" dirty="0"/>
              <a:t>1.5</a:t>
            </a:r>
            <a:r>
              <a:rPr lang="en-US" sz="1400" dirty="0"/>
              <a:t> 2.1 Million people have type 1 in U.S.</a:t>
            </a:r>
          </a:p>
          <a:p>
            <a:r>
              <a:rPr lang="en-US" sz="1400" dirty="0"/>
              <a:t> </a:t>
            </a:r>
          </a:p>
          <a:p>
            <a:r>
              <a:rPr lang="en-US" sz="1400" dirty="0"/>
              <a:t>314, 000 children and adolescents younger than 20 years of age diagnosed with type 1</a:t>
            </a:r>
          </a:p>
          <a:p>
            <a:endParaRPr lang="en-US" sz="1400" dirty="0"/>
          </a:p>
          <a:p>
            <a:r>
              <a:rPr lang="en-US" sz="1400" dirty="0"/>
              <a:t>Prevalence increasing:</a:t>
            </a:r>
          </a:p>
          <a:p>
            <a:endParaRPr lang="en-US" sz="1400" dirty="0"/>
          </a:p>
          <a:p>
            <a:r>
              <a:rPr lang="en-US" sz="1400" dirty="0"/>
              <a:t>2001 – </a:t>
            </a:r>
            <a:r>
              <a:rPr lang="en-US" sz="1400" dirty="0">
                <a:solidFill>
                  <a:srgbClr val="0070C0"/>
                </a:solidFill>
              </a:rPr>
              <a:t>1.48</a:t>
            </a:r>
            <a:r>
              <a:rPr lang="en-US" sz="1400" dirty="0"/>
              <a:t> per 1000 youths diagnosed with diabetes</a:t>
            </a:r>
          </a:p>
          <a:p>
            <a:endParaRPr lang="en-US" sz="1400" dirty="0"/>
          </a:p>
          <a:p>
            <a:r>
              <a:rPr lang="en-US" sz="1400" dirty="0"/>
              <a:t>2017 - </a:t>
            </a:r>
            <a:r>
              <a:rPr lang="en-US" sz="1400" dirty="0">
                <a:solidFill>
                  <a:srgbClr val="0070C0"/>
                </a:solidFill>
              </a:rPr>
              <a:t>2.15</a:t>
            </a:r>
            <a:r>
              <a:rPr lang="en-US" sz="1400" dirty="0"/>
              <a:t> per 1000 youths diagnosed with diabetes</a:t>
            </a:r>
          </a:p>
          <a:p>
            <a:endParaRPr lang="en-US" sz="1400" dirty="0"/>
          </a:p>
          <a:p>
            <a:r>
              <a:rPr lang="en-US" sz="1400" dirty="0"/>
              <a:t>Incidence </a:t>
            </a:r>
            <a:r>
              <a:rPr lang="en-US" sz="1400" strike="sngStrike" dirty="0"/>
              <a:t>&amp; Prevalence </a:t>
            </a:r>
            <a:r>
              <a:rPr lang="en-US" sz="1400" dirty="0"/>
              <a:t>increasing:</a:t>
            </a:r>
          </a:p>
          <a:p>
            <a:endParaRPr lang="en-US" sz="1400" dirty="0"/>
          </a:p>
          <a:p>
            <a:r>
              <a:rPr lang="en-US" sz="1400" dirty="0"/>
              <a:t>2022 – 21,732 new diagnoses of type 1 diabetes for </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mn-cs"/>
              </a:rPr>
              <a:t>children and adolescents younger than 20 years of age </a:t>
            </a:r>
            <a:endParaRPr lang="en-US" sz="1400" dirty="0"/>
          </a:p>
          <a:p>
            <a:endParaRPr lang="en-US" sz="1400" dirty="0"/>
          </a:p>
          <a:p>
            <a:r>
              <a:rPr lang="en-US" sz="1400" dirty="0"/>
              <a:t>Highest incidence in Finland or Northern Europe.</a:t>
            </a:r>
          </a:p>
        </p:txBody>
      </p:sp>
      <p:sp>
        <p:nvSpPr>
          <p:cNvPr id="3" name="TextBox 2">
            <a:extLst>
              <a:ext uri="{FF2B5EF4-FFF2-40B4-BE49-F238E27FC236}">
                <a16:creationId xmlns:a16="http://schemas.microsoft.com/office/drawing/2014/main" id="{D2E4285A-B56F-0F79-9FB4-D8E256755B2F}"/>
              </a:ext>
            </a:extLst>
          </p:cNvPr>
          <p:cNvSpPr txBox="1"/>
          <p:nvPr/>
        </p:nvSpPr>
        <p:spPr>
          <a:xfrm>
            <a:off x="1600200" y="1800910"/>
            <a:ext cx="304800" cy="256489"/>
          </a:xfrm>
          <a:prstGeom prst="rect">
            <a:avLst/>
          </a:prstGeom>
          <a:solidFill>
            <a:schemeClr val="bg1"/>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11146DA9-3E7C-22FA-FAE2-25E40E562ECE}"/>
              </a:ext>
            </a:extLst>
          </p:cNvPr>
          <p:cNvSpPr txBox="1"/>
          <p:nvPr/>
        </p:nvSpPr>
        <p:spPr>
          <a:xfrm>
            <a:off x="377911" y="6248400"/>
            <a:ext cx="5714999" cy="338554"/>
          </a:xfrm>
          <a:prstGeom prst="rect">
            <a:avLst/>
          </a:prstGeom>
          <a:noFill/>
        </p:spPr>
        <p:txBody>
          <a:bodyPr wrap="square" rtlCol="0">
            <a:spAutoFit/>
          </a:bodyPr>
          <a:lstStyle/>
          <a:p>
            <a:r>
              <a:rPr lang="en-US" sz="1600" dirty="0"/>
              <a:t>https://www.cdc.gov/diabetes/php/data-research/index.html</a:t>
            </a:r>
          </a:p>
        </p:txBody>
      </p:sp>
      <p:sp>
        <p:nvSpPr>
          <p:cNvPr id="9" name="TextBox 8">
            <a:extLst>
              <a:ext uri="{FF2B5EF4-FFF2-40B4-BE49-F238E27FC236}">
                <a16:creationId xmlns:a16="http://schemas.microsoft.com/office/drawing/2014/main" id="{0A266117-F611-AAEB-8B08-C36EB5AD09CF}"/>
              </a:ext>
            </a:extLst>
          </p:cNvPr>
          <p:cNvSpPr txBox="1"/>
          <p:nvPr/>
        </p:nvSpPr>
        <p:spPr>
          <a:xfrm>
            <a:off x="377911" y="5799302"/>
            <a:ext cx="4882978" cy="338554"/>
          </a:xfrm>
          <a:prstGeom prst="rect">
            <a:avLst/>
          </a:prstGeom>
          <a:noFill/>
        </p:spPr>
        <p:txBody>
          <a:bodyPr wrap="square" rtlCol="0">
            <a:spAutoFit/>
          </a:bodyPr>
          <a:lstStyle/>
          <a:p>
            <a:r>
              <a:rPr lang="en-US" sz="1600" dirty="0"/>
              <a:t>https://diabetes.org/about-diabetes/type-1</a:t>
            </a:r>
          </a:p>
        </p:txBody>
      </p:sp>
    </p:spTree>
    <p:custDataLst>
      <p:tags r:id="rId1"/>
    </p:custDataLst>
    <p:extLst>
      <p:ext uri="{BB962C8B-B14F-4D97-AF65-F5344CB8AC3E}">
        <p14:creationId xmlns:p14="http://schemas.microsoft.com/office/powerpoint/2010/main" val="293566448"/>
      </p:ext>
    </p:extLst>
  </p:cSld>
  <p:clrMapOvr>
    <a:masterClrMapping/>
  </p:clrMapOvr>
  <p:transition/>
  <p:extLst>
    <p:ext uri="{6950BFC3-D8DA-4A85-94F7-54DA5524770B}">
      <p188:commentRel xmlns:p188="http://schemas.microsoft.com/office/powerpoint/2018/8/main" r:id="rId4"/>
    </p:ext>
  </p:extLs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C01A88A-8B05-43EE-B5B1-8FF675FBA2B5}"/>
              </a:ext>
            </a:extLst>
          </p:cNvPr>
          <p:cNvSpPr>
            <a:spLocks noGrp="1"/>
          </p:cNvSpPr>
          <p:nvPr>
            <p:ph type="title"/>
          </p:nvPr>
        </p:nvSpPr>
        <p:spPr>
          <a:xfrm>
            <a:off x="471616" y="76200"/>
            <a:ext cx="8260492" cy="1143000"/>
          </a:xfrm>
        </p:spPr>
        <p:txBody>
          <a:bodyPr>
            <a:noAutofit/>
          </a:bodyPr>
          <a:lstStyle/>
          <a:p>
            <a:r>
              <a:rPr lang="en-US" sz="3800" dirty="0"/>
              <a:t>Preconception Planning:</a:t>
            </a:r>
            <a:br>
              <a:rPr lang="en-US" sz="3800" dirty="0"/>
            </a:br>
            <a:r>
              <a:rPr lang="en-US" sz="3800" dirty="0"/>
              <a:t>Type 1 and Type 2 Diabetes</a:t>
            </a:r>
          </a:p>
        </p:txBody>
      </p:sp>
      <p:sp>
        <p:nvSpPr>
          <p:cNvPr id="8" name="Content Placeholder 2">
            <a:extLst>
              <a:ext uri="{FF2B5EF4-FFF2-40B4-BE49-F238E27FC236}">
                <a16:creationId xmlns:a16="http://schemas.microsoft.com/office/drawing/2014/main" id="{B26EE94B-3E47-4957-9590-5F3262AF62B4}"/>
              </a:ext>
            </a:extLst>
          </p:cNvPr>
          <p:cNvSpPr>
            <a:spLocks noGrp="1"/>
          </p:cNvSpPr>
          <p:nvPr>
            <p:ph sz="quarter" idx="1"/>
          </p:nvPr>
        </p:nvSpPr>
        <p:spPr>
          <a:xfrm>
            <a:off x="471616" y="1371600"/>
            <a:ext cx="5562600" cy="5715000"/>
          </a:xfrm>
        </p:spPr>
        <p:txBody>
          <a:bodyPr>
            <a:normAutofit fontScale="85000" lnSpcReduction="20000"/>
          </a:bodyPr>
          <a:lstStyle/>
          <a:p>
            <a:r>
              <a:rPr lang="en-US" dirty="0"/>
              <a:t>For teens of childbearing potential provide:</a:t>
            </a:r>
          </a:p>
          <a:p>
            <a:pPr lvl="1">
              <a:lnSpc>
                <a:spcPct val="120000"/>
              </a:lnSpc>
            </a:pPr>
            <a:r>
              <a:rPr lang="en-US" dirty="0"/>
              <a:t>Info on effective contraception or abstinence to prevent unplanned pregnancy. </a:t>
            </a:r>
          </a:p>
          <a:p>
            <a:pPr lvl="1">
              <a:lnSpc>
                <a:spcPct val="120000"/>
              </a:lnSpc>
            </a:pPr>
            <a:r>
              <a:rPr lang="en-US" dirty="0"/>
              <a:t>Use developmentally appropriate educational tools </a:t>
            </a:r>
          </a:p>
          <a:p>
            <a:pPr lvl="1">
              <a:lnSpc>
                <a:spcPct val="120000"/>
              </a:lnSpc>
            </a:pPr>
            <a:r>
              <a:rPr lang="en-US" dirty="0"/>
              <a:t>Enable adolescents to make well-informed decisions </a:t>
            </a:r>
          </a:p>
          <a:p>
            <a:pPr lvl="1">
              <a:lnSpc>
                <a:spcPct val="120000"/>
              </a:lnSpc>
            </a:pPr>
            <a:r>
              <a:rPr lang="en-US" dirty="0"/>
              <a:t>Free preconception counseling resources tailored for adolescents are available at ADA </a:t>
            </a:r>
          </a:p>
          <a:p>
            <a:pPr lvl="1">
              <a:lnSpc>
                <a:spcPct val="120000"/>
              </a:lnSpc>
            </a:pPr>
            <a:r>
              <a:rPr lang="en-US" dirty="0"/>
              <a:t>Include education about the risks of malformations associated with elevated glucose levels</a:t>
            </a:r>
          </a:p>
          <a:p>
            <a:pPr lvl="1"/>
            <a:endParaRPr lang="en-US" dirty="0"/>
          </a:p>
        </p:txBody>
      </p:sp>
      <p:pic>
        <p:nvPicPr>
          <p:cNvPr id="9" name="Picture 8" descr="A person posing for the camera&#10;&#10;Description automatically generated">
            <a:extLst>
              <a:ext uri="{FF2B5EF4-FFF2-40B4-BE49-F238E27FC236}">
                <a16:creationId xmlns:a16="http://schemas.microsoft.com/office/drawing/2014/main" id="{3E41652B-4A03-4F85-B50D-1940C257572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400800" y="1371600"/>
            <a:ext cx="2028825" cy="3048000"/>
          </a:xfrm>
          <a:prstGeom prst="rect">
            <a:avLst/>
          </a:prstGeom>
        </p:spPr>
      </p:pic>
    </p:spTree>
    <p:extLst>
      <p:ext uri="{BB962C8B-B14F-4D97-AF65-F5344CB8AC3E}">
        <p14:creationId xmlns:p14="http://schemas.microsoft.com/office/powerpoint/2010/main" val="1517663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altLang="en-US" dirty="0"/>
              <a:t>Social Context &amp; Lifestyle Changes </a:t>
            </a:r>
          </a:p>
        </p:txBody>
      </p:sp>
      <p:sp>
        <p:nvSpPr>
          <p:cNvPr id="3" name="Content Placeholder 2"/>
          <p:cNvSpPr>
            <a:spLocks noGrp="1" noRot="1" noMove="1" noResize="1" noEditPoints="1" noAdjustHandles="1" noChangeArrowheads="1" noChangeShapeType="1"/>
          </p:cNvSpPr>
          <p:nvPr>
            <p:ph sz="quarter" idx="1"/>
          </p:nvPr>
        </p:nvSpPr>
        <p:spPr>
          <a:xfrm>
            <a:off x="304800" y="1219200"/>
            <a:ext cx="6389514" cy="5181600"/>
          </a:xfrm>
        </p:spPr>
        <p:txBody>
          <a:bodyPr>
            <a:normAutofit fontScale="92500"/>
          </a:bodyPr>
          <a:lstStyle/>
          <a:p>
            <a:pPr>
              <a:defRPr/>
            </a:pPr>
            <a:r>
              <a:rPr lang="en-US" dirty="0"/>
              <a:t>Assess social context and apply that information to treatment decisions:</a:t>
            </a:r>
          </a:p>
          <a:p>
            <a:pPr>
              <a:defRPr/>
            </a:pPr>
            <a:r>
              <a:rPr lang="en-US" dirty="0"/>
              <a:t>Eval potential food insecurity, literacy housing stability, financial barriers, and lack of support systems.</a:t>
            </a:r>
          </a:p>
          <a:p>
            <a:pPr>
              <a:defRPr/>
            </a:pPr>
            <a:r>
              <a:rPr lang="en-US" dirty="0"/>
              <a:t>Find realistic life plan – </a:t>
            </a:r>
          </a:p>
          <a:p>
            <a:pPr marL="0" indent="0">
              <a:buNone/>
              <a:defRPr/>
            </a:pPr>
            <a:r>
              <a:rPr lang="en-US" sz="2800" b="1" i="1" dirty="0">
                <a:solidFill>
                  <a:srgbClr val="FF0000"/>
                </a:solidFill>
              </a:rPr>
              <a:t>    Shared decision making is essential</a:t>
            </a:r>
          </a:p>
          <a:p>
            <a:pPr>
              <a:defRPr/>
            </a:pPr>
            <a:r>
              <a:rPr lang="en-US" dirty="0"/>
              <a:t>Social support, screenings, referrals</a:t>
            </a:r>
          </a:p>
          <a:p>
            <a:pPr>
              <a:defRPr/>
            </a:pPr>
            <a:r>
              <a:rPr lang="en-US" dirty="0"/>
              <a:t>Diabetes Camps</a:t>
            </a:r>
          </a:p>
          <a:p>
            <a:pPr>
              <a:defRPr/>
            </a:pPr>
            <a:r>
              <a:rPr lang="en-US" dirty="0"/>
              <a:t>Preconception counseling</a:t>
            </a:r>
          </a:p>
        </p:txBody>
      </p:sp>
      <p:pic>
        <p:nvPicPr>
          <p:cNvPr id="73732" name="Picture 5" descr="C:\Documents and Settings\Owner\Local Settings\Temporary Internet Files\Content.IE5\0TFT5APD\MP900431196[1].jpg"/>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6694314" y="1254210"/>
            <a:ext cx="1933750" cy="240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2023DA7F-B959-DCE1-527D-83E6AE671F3E}"/>
              </a:ext>
            </a:extLst>
          </p:cNvPr>
          <p:cNvPicPr>
            <a:picLocks noChangeAspect="1"/>
          </p:cNvPicPr>
          <p:nvPr/>
        </p:nvPicPr>
        <p:blipFill>
          <a:blip r:embed="rId7"/>
          <a:stretch>
            <a:fillRect/>
          </a:stretch>
        </p:blipFill>
        <p:spPr>
          <a:xfrm>
            <a:off x="6629400" y="3901499"/>
            <a:ext cx="2057400" cy="2622868"/>
          </a:xfrm>
          <a:prstGeom prst="rect">
            <a:avLst/>
          </a:prstGeom>
        </p:spPr>
      </p:pic>
    </p:spTree>
    <p:custDataLst>
      <p:tags r:id="rId1"/>
    </p:custDataLst>
    <p:extLst>
      <p:ext uri="{BB962C8B-B14F-4D97-AF65-F5344CB8AC3E}">
        <p14:creationId xmlns:p14="http://schemas.microsoft.com/office/powerpoint/2010/main" val="15432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5"/>
    </p:ext>
  </p:extLs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590800" y="1219200"/>
            <a:ext cx="6096000" cy="4937760"/>
          </a:xfrm>
        </p:spPr>
        <p:txBody>
          <a:bodyPr>
            <a:normAutofit fontScale="92500" lnSpcReduction="10000"/>
          </a:bodyPr>
          <a:lstStyle/>
          <a:p>
            <a:pPr>
              <a:defRPr/>
            </a:pPr>
            <a:r>
              <a:rPr lang="en-US" sz="2800" dirty="0"/>
              <a:t>See provider every 3 months</a:t>
            </a:r>
          </a:p>
          <a:p>
            <a:pPr>
              <a:defRPr/>
            </a:pPr>
            <a:r>
              <a:rPr lang="en-US" sz="2800" dirty="0"/>
              <a:t>Refer to behavioral specialist, CDCES and RDN at least yearly</a:t>
            </a:r>
          </a:p>
          <a:p>
            <a:pPr>
              <a:defRPr/>
            </a:pPr>
            <a:r>
              <a:rPr lang="en-US" sz="2800" dirty="0"/>
              <a:t>Eval for hypo awareness/frequency each visit</a:t>
            </a:r>
          </a:p>
          <a:p>
            <a:pPr>
              <a:defRPr/>
            </a:pPr>
            <a:r>
              <a:rPr lang="en-US" sz="2800" dirty="0"/>
              <a:t>Eval normal growth and development</a:t>
            </a:r>
          </a:p>
          <a:p>
            <a:pPr lvl="1">
              <a:defRPr/>
            </a:pPr>
            <a:r>
              <a:rPr lang="en-US" dirty="0"/>
              <a:t>If delayed, assess hyperglycemia, celiac or thyroid disease (screen every 1-2 </a:t>
            </a:r>
            <a:r>
              <a:rPr lang="en-US" dirty="0" err="1"/>
              <a:t>yrs</a:t>
            </a:r>
            <a:r>
              <a:rPr lang="en-US" dirty="0"/>
              <a:t>)</a:t>
            </a:r>
          </a:p>
          <a:p>
            <a:pPr>
              <a:defRPr/>
            </a:pPr>
            <a:r>
              <a:rPr lang="en-US" sz="2800" dirty="0" err="1"/>
              <a:t>Eval</a:t>
            </a:r>
            <a:r>
              <a:rPr lang="en-US" sz="2800" dirty="0"/>
              <a:t> for distress starting at age 7-8</a:t>
            </a:r>
          </a:p>
          <a:p>
            <a:pPr>
              <a:defRPr/>
            </a:pPr>
            <a:r>
              <a:rPr lang="en-US" sz="2800" dirty="0"/>
              <a:t>Depression screening at 10 </a:t>
            </a:r>
            <a:r>
              <a:rPr lang="en-US" sz="2800" dirty="0" err="1"/>
              <a:t>yrs</a:t>
            </a:r>
            <a:r>
              <a:rPr lang="en-US" sz="2800" dirty="0"/>
              <a:t> of age</a:t>
            </a:r>
          </a:p>
          <a:p>
            <a:pPr>
              <a:defRPr/>
            </a:pPr>
            <a:r>
              <a:rPr lang="en-US" sz="2800" dirty="0">
                <a:solidFill>
                  <a:srgbClr val="0070C0"/>
                </a:solidFill>
              </a:rPr>
              <a:t>Allow time for pt to see provider alone when appropriate </a:t>
            </a:r>
          </a:p>
        </p:txBody>
      </p:sp>
      <p:sp>
        <p:nvSpPr>
          <p:cNvPr id="65538" name="Title 1"/>
          <p:cNvSpPr>
            <a:spLocks noGrp="1"/>
          </p:cNvSpPr>
          <p:nvPr>
            <p:ph type="title"/>
          </p:nvPr>
        </p:nvSpPr>
        <p:spPr>
          <a:xfrm>
            <a:off x="457200" y="457200"/>
            <a:ext cx="8305800" cy="762000"/>
          </a:xfrm>
        </p:spPr>
        <p:txBody>
          <a:bodyPr>
            <a:normAutofit fontScale="90000"/>
          </a:bodyPr>
          <a:lstStyle/>
          <a:p>
            <a:r>
              <a:rPr lang="en-US" altLang="en-US" dirty="0"/>
              <a:t>Ongoing Care For Pediatric Diabetes </a:t>
            </a:r>
            <a:endParaRPr lang="en-US" altLang="en-US" dirty="0">
              <a:solidFill>
                <a:srgbClr val="FF00FF"/>
              </a:solidFill>
            </a:endParaRPr>
          </a:p>
        </p:txBody>
      </p:sp>
      <p:pic>
        <p:nvPicPr>
          <p:cNvPr id="65540" name="Picture 5" descr="C:\Documents and Settings\Owner\Local Settings\Temporary Internet Files\Content.IE5\PMT7THFC\MP900422108[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455428" y="1524000"/>
            <a:ext cx="20129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84568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399"/>
            <a:ext cx="8229600" cy="1111091"/>
          </a:xfrm>
        </p:spPr>
        <p:txBody>
          <a:bodyPr>
            <a:noAutofit/>
          </a:bodyPr>
          <a:lstStyle/>
          <a:p>
            <a:r>
              <a:rPr lang="en-US" altLang="en-US" sz="3400" b="1" dirty="0"/>
              <a:t>Pediatric Diabetes Self-Management Education and Support  (DSMES)</a:t>
            </a:r>
            <a:endParaRPr lang="en-US" sz="3400" dirty="0"/>
          </a:p>
        </p:txBody>
      </p:sp>
      <p:sp>
        <p:nvSpPr>
          <p:cNvPr id="151554" name="Content Placeholder 2"/>
          <p:cNvSpPr>
            <a:spLocks noGrp="1"/>
          </p:cNvSpPr>
          <p:nvPr>
            <p:ph sz="quarter" idx="1"/>
          </p:nvPr>
        </p:nvSpPr>
        <p:spPr>
          <a:xfrm>
            <a:off x="457200" y="1371599"/>
            <a:ext cx="6172200" cy="5334001"/>
          </a:xfrm>
        </p:spPr>
        <p:txBody>
          <a:bodyPr>
            <a:normAutofit lnSpcReduction="10000"/>
          </a:bodyPr>
          <a:lstStyle/>
          <a:p>
            <a:pPr marL="457200" lvl="1" indent="-457200">
              <a:lnSpc>
                <a:spcPct val="110000"/>
              </a:lnSpc>
              <a:buClr>
                <a:srgbClr val="FFD937"/>
              </a:buClr>
            </a:pPr>
            <a:r>
              <a:rPr lang="en-US" altLang="en-US" sz="3600" dirty="0"/>
              <a:t>Provide DSMES at diagnosis and routinely thereafter that is:</a:t>
            </a:r>
            <a:endParaRPr lang="en-US" altLang="en-US" sz="3600" b="1" dirty="0"/>
          </a:p>
          <a:p>
            <a:pPr marL="457200" lvl="1" indent="-457200">
              <a:lnSpc>
                <a:spcPct val="110000"/>
              </a:lnSpc>
              <a:buClr>
                <a:srgbClr val="FFD937"/>
              </a:buClr>
            </a:pPr>
            <a:r>
              <a:rPr lang="en-US" altLang="en-US" sz="3600" dirty="0"/>
              <a:t>Culturally sensitive </a:t>
            </a:r>
          </a:p>
          <a:p>
            <a:pPr marL="457200" lvl="1" indent="-457200">
              <a:lnSpc>
                <a:spcPct val="110000"/>
              </a:lnSpc>
              <a:buClr>
                <a:srgbClr val="FFD937"/>
              </a:buClr>
            </a:pPr>
            <a:r>
              <a:rPr lang="en-US" altLang="en-US" sz="3600" dirty="0"/>
              <a:t>Developmentally appropriate </a:t>
            </a:r>
          </a:p>
          <a:p>
            <a:pPr marL="457200" lvl="1" indent="-457200">
              <a:lnSpc>
                <a:spcPct val="110000"/>
              </a:lnSpc>
              <a:buClr>
                <a:srgbClr val="FFD937"/>
              </a:buClr>
            </a:pPr>
            <a:r>
              <a:rPr lang="en-US" altLang="en-US" sz="3600" dirty="0"/>
              <a:t>Eval for social determinants of health.</a:t>
            </a:r>
          </a:p>
          <a:p>
            <a:pPr marL="457200" lvl="1" indent="-457200">
              <a:lnSpc>
                <a:spcPct val="110000"/>
              </a:lnSpc>
              <a:buClr>
                <a:srgbClr val="FFD937"/>
              </a:buClr>
            </a:pPr>
            <a:r>
              <a:rPr lang="en-US" altLang="en-US" sz="3600" dirty="0"/>
              <a:t>Mental health professionals should be part of the team</a:t>
            </a:r>
          </a:p>
          <a:p>
            <a:pPr marL="457200" lvl="1" indent="-457200">
              <a:lnSpc>
                <a:spcPct val="90000"/>
              </a:lnSpc>
              <a:buClr>
                <a:srgbClr val="FFD937"/>
              </a:buClr>
            </a:pPr>
            <a:endParaRPr lang="en-US" altLang="en-US" sz="3600" dirty="0"/>
          </a:p>
        </p:txBody>
      </p:sp>
      <p:pic>
        <p:nvPicPr>
          <p:cNvPr id="3" name="Picture 2"/>
          <p:cNvPicPr>
            <a:picLocks noChangeAspect="1"/>
          </p:cNvPicPr>
          <p:nvPr/>
        </p:nvPicPr>
        <p:blipFill>
          <a:blip r:embed="rId5"/>
          <a:stretch>
            <a:fillRect/>
          </a:stretch>
        </p:blipFill>
        <p:spPr>
          <a:xfrm>
            <a:off x="6400800" y="2209800"/>
            <a:ext cx="2638425" cy="1970178"/>
          </a:xfrm>
          <a:prstGeom prst="rect">
            <a:avLst/>
          </a:prstGeom>
        </p:spPr>
      </p:pic>
    </p:spTree>
    <p:custDataLst>
      <p:tags r:id="rId1"/>
    </p:custDataLst>
    <p:extLst>
      <p:ext uri="{BB962C8B-B14F-4D97-AF65-F5344CB8AC3E}">
        <p14:creationId xmlns:p14="http://schemas.microsoft.com/office/powerpoint/2010/main" val="361775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rrowheads="1"/>
          </p:cNvSpPr>
          <p:nvPr>
            <p:ph type="title"/>
          </p:nvPr>
        </p:nvSpPr>
        <p:spPr>
          <a:xfrm>
            <a:off x="457200" y="152400"/>
            <a:ext cx="8229600" cy="838200"/>
          </a:xfrm>
        </p:spPr>
        <p:txBody>
          <a:bodyPr/>
          <a:lstStyle/>
          <a:p>
            <a:pPr eaLnBrk="1" hangingPunct="1"/>
            <a:r>
              <a:rPr lang="en-US" altLang="en-US"/>
              <a:t>Strategies for Working with Teens</a:t>
            </a:r>
          </a:p>
        </p:txBody>
      </p:sp>
      <p:sp>
        <p:nvSpPr>
          <p:cNvPr id="282627" name="Rectangle 3"/>
          <p:cNvSpPr>
            <a:spLocks noGrp="1" noRot="1" noChangeArrowheads="1"/>
          </p:cNvSpPr>
          <p:nvPr>
            <p:ph sz="quarter" idx="1"/>
          </p:nvPr>
        </p:nvSpPr>
        <p:spPr>
          <a:xfrm>
            <a:off x="2819400" y="1386840"/>
            <a:ext cx="5867400" cy="4937760"/>
          </a:xfrm>
        </p:spPr>
        <p:txBody>
          <a:bodyPr/>
          <a:lstStyle/>
          <a:p>
            <a:pPr eaLnBrk="1" hangingPunct="1">
              <a:defRPr/>
            </a:pPr>
            <a:r>
              <a:rPr lang="en-US" dirty="0"/>
              <a:t>Avoid judgment</a:t>
            </a:r>
          </a:p>
          <a:p>
            <a:pPr eaLnBrk="1" hangingPunct="1">
              <a:defRPr/>
            </a:pPr>
            <a:r>
              <a:rPr lang="en-US" dirty="0"/>
              <a:t>Specific plan / realistic goals</a:t>
            </a:r>
          </a:p>
          <a:p>
            <a:pPr eaLnBrk="1" hangingPunct="1">
              <a:defRPr/>
            </a:pPr>
            <a:r>
              <a:rPr lang="en-US" dirty="0"/>
              <a:t>Teach real life problem solving</a:t>
            </a:r>
          </a:p>
          <a:p>
            <a:pPr eaLnBrk="1" hangingPunct="1">
              <a:defRPr/>
            </a:pPr>
            <a:r>
              <a:rPr lang="en-US" dirty="0"/>
              <a:t>Gradual increase responsibility</a:t>
            </a:r>
          </a:p>
          <a:p>
            <a:pPr lvl="1" eaLnBrk="1" hangingPunct="1">
              <a:defRPr/>
            </a:pPr>
            <a:r>
              <a:rPr lang="en-US" dirty="0"/>
              <a:t>Diabetes self-care</a:t>
            </a:r>
          </a:p>
          <a:p>
            <a:pPr lvl="1" eaLnBrk="1" hangingPunct="1">
              <a:defRPr/>
            </a:pPr>
            <a:r>
              <a:rPr lang="en-US" dirty="0"/>
              <a:t>Doctors </a:t>
            </a:r>
            <a:r>
              <a:rPr lang="en-US" dirty="0" err="1"/>
              <a:t>appts</a:t>
            </a:r>
            <a:endParaRPr lang="en-US" dirty="0"/>
          </a:p>
          <a:p>
            <a:pPr lvl="1" eaLnBrk="1" hangingPunct="1">
              <a:defRPr/>
            </a:pPr>
            <a:r>
              <a:rPr lang="en-US" dirty="0"/>
              <a:t>Referrals / prescriptions / insurance</a:t>
            </a:r>
          </a:p>
        </p:txBody>
      </p:sp>
      <p:graphicFrame>
        <p:nvGraphicFramePr>
          <p:cNvPr id="59396" name="Object 4"/>
          <p:cNvGraphicFramePr>
            <a:graphicFrameLocks noChangeAspect="1"/>
          </p:cNvGraphicFramePr>
          <p:nvPr/>
        </p:nvGraphicFramePr>
        <p:xfrm>
          <a:off x="457200" y="1676400"/>
          <a:ext cx="2190750" cy="3733800"/>
        </p:xfrm>
        <a:graphic>
          <a:graphicData uri="http://schemas.openxmlformats.org/presentationml/2006/ole">
            <mc:AlternateContent xmlns:mc="http://schemas.openxmlformats.org/markup-compatibility/2006">
              <mc:Choice xmlns:v="urn:schemas-microsoft-com:vml" Requires="v">
                <p:oleObj name="Clip" r:id="rId5" imgW="2262857" imgH="3429297" progId="MS_ClipArt_Gallery.2">
                  <p:embed/>
                </p:oleObj>
              </mc:Choice>
              <mc:Fallback>
                <p:oleObj name="Clip" r:id="rId5" imgW="2262857" imgH="3429297" progId="MS_ClipArt_Gallery.2">
                  <p:embed/>
                  <p:pic>
                    <p:nvPicPr>
                      <p:cNvPr id="59396"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676400"/>
                        <a:ext cx="21907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1"/>
    </p:custDataLst>
    <p:extLst>
      <p:ext uri="{BB962C8B-B14F-4D97-AF65-F5344CB8AC3E}">
        <p14:creationId xmlns:p14="http://schemas.microsoft.com/office/powerpoint/2010/main" val="205819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2"/>
          <p:cNvSpPr>
            <a:spLocks noGrp="1" noRot="1" noChangeArrowheads="1"/>
          </p:cNvSpPr>
          <p:nvPr>
            <p:ph type="title"/>
          </p:nvPr>
        </p:nvSpPr>
        <p:spPr>
          <a:xfrm>
            <a:off x="469557" y="152400"/>
            <a:ext cx="8229600" cy="990600"/>
          </a:xfrm>
        </p:spPr>
        <p:txBody>
          <a:bodyPr/>
          <a:lstStyle/>
          <a:p>
            <a:pPr eaLnBrk="1" hangingPunct="1"/>
            <a:r>
              <a:rPr lang="en-US" altLang="en-US" dirty="0"/>
              <a:t>Adolescence Overview</a:t>
            </a:r>
          </a:p>
        </p:txBody>
      </p:sp>
      <p:sp>
        <p:nvSpPr>
          <p:cNvPr id="280579" name="Rectangle 3"/>
          <p:cNvSpPr>
            <a:spLocks noGrp="1" noRot="1" noChangeArrowheads="1"/>
          </p:cNvSpPr>
          <p:nvPr>
            <p:ph sz="quarter" idx="1"/>
          </p:nvPr>
        </p:nvSpPr>
        <p:spPr>
          <a:xfrm>
            <a:off x="457200" y="1219200"/>
            <a:ext cx="6705600" cy="4937760"/>
          </a:xfrm>
        </p:spPr>
        <p:txBody>
          <a:bodyPr/>
          <a:lstStyle/>
          <a:p>
            <a:pPr eaLnBrk="1" hangingPunct="1">
              <a:defRPr/>
            </a:pPr>
            <a:r>
              <a:rPr lang="en-US" dirty="0"/>
              <a:t>Hormones increase insulin resistance</a:t>
            </a:r>
          </a:p>
          <a:p>
            <a:pPr eaLnBrk="1" hangingPunct="1">
              <a:defRPr/>
            </a:pPr>
            <a:r>
              <a:rPr lang="en-US" dirty="0"/>
              <a:t>Elevated glucose may be secondary to chronic family stress or parental over/under involvement</a:t>
            </a:r>
          </a:p>
          <a:p>
            <a:pPr eaLnBrk="1" hangingPunct="1">
              <a:defRPr/>
            </a:pPr>
            <a:r>
              <a:rPr lang="en-US" dirty="0"/>
              <a:t>Identity and self image concerns </a:t>
            </a:r>
          </a:p>
          <a:p>
            <a:pPr eaLnBrk="1" hangingPunct="1">
              <a:defRPr/>
            </a:pPr>
            <a:r>
              <a:rPr lang="en-US" dirty="0"/>
              <a:t>DKA &amp; glucose levels above target can delay puberty</a:t>
            </a:r>
          </a:p>
          <a:p>
            <a:pPr eaLnBrk="1" hangingPunct="1">
              <a:defRPr/>
            </a:pPr>
            <a:r>
              <a:rPr lang="en-US" dirty="0"/>
              <a:t>Movement to independence difficult due to parental protectiveness</a:t>
            </a:r>
          </a:p>
        </p:txBody>
      </p:sp>
      <p:graphicFrame>
        <p:nvGraphicFramePr>
          <p:cNvPr id="55298" name="Object 4"/>
          <p:cNvGraphicFramePr>
            <a:graphicFrameLocks noChangeAspect="1"/>
          </p:cNvGraphicFramePr>
          <p:nvPr>
            <p:extLst>
              <p:ext uri="{D42A27DB-BD31-4B8C-83A1-F6EECF244321}">
                <p14:modId xmlns:p14="http://schemas.microsoft.com/office/powerpoint/2010/main" val="2237817967"/>
              </p:ext>
            </p:extLst>
          </p:nvPr>
        </p:nvGraphicFramePr>
        <p:xfrm>
          <a:off x="7010400" y="1524000"/>
          <a:ext cx="1863725" cy="1382713"/>
        </p:xfrm>
        <a:graphic>
          <a:graphicData uri="http://schemas.openxmlformats.org/presentationml/2006/ole">
            <mc:AlternateContent xmlns:mc="http://schemas.openxmlformats.org/markup-compatibility/2006">
              <mc:Choice xmlns:v="urn:schemas-microsoft-com:vml" Requires="v">
                <p:oleObj name="Clip" r:id="rId4" imgW="3429297" imgH="2262857" progId="MS_ClipArt_Gallery.2">
                  <p:embed/>
                </p:oleObj>
              </mc:Choice>
              <mc:Fallback>
                <p:oleObj name="Clip" r:id="rId4" imgW="3429297" imgH="2262857" progId="MS_ClipArt_Gallery.2">
                  <p:embed/>
                  <p:pic>
                    <p:nvPicPr>
                      <p:cNvPr id="5529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1524000"/>
                        <a:ext cx="1863725"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1"/>
    </p:custDataLst>
    <p:extLst>
      <p:ext uri="{BB962C8B-B14F-4D97-AF65-F5344CB8AC3E}">
        <p14:creationId xmlns:p14="http://schemas.microsoft.com/office/powerpoint/2010/main" val="368817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Rot="1" noChangeArrowheads="1"/>
          </p:cNvSpPr>
          <p:nvPr>
            <p:ph type="title"/>
          </p:nvPr>
        </p:nvSpPr>
        <p:spPr>
          <a:xfrm>
            <a:off x="457200" y="152400"/>
            <a:ext cx="8229600" cy="1295400"/>
          </a:xfrm>
        </p:spPr>
        <p:txBody>
          <a:bodyPr>
            <a:normAutofit fontScale="90000"/>
          </a:bodyPr>
          <a:lstStyle/>
          <a:p>
            <a:pPr eaLnBrk="1" hangingPunct="1"/>
            <a:r>
              <a:rPr lang="en-US" altLang="en-US" dirty="0"/>
              <a:t>Educational Content </a:t>
            </a:r>
            <a:br>
              <a:rPr lang="en-US" altLang="en-US" dirty="0">
                <a:solidFill>
                  <a:srgbClr val="FF00FF"/>
                </a:solidFill>
              </a:rPr>
            </a:br>
            <a:r>
              <a:rPr lang="en-US" altLang="en-US" dirty="0"/>
              <a:t>with Teens</a:t>
            </a:r>
          </a:p>
        </p:txBody>
      </p:sp>
      <p:sp>
        <p:nvSpPr>
          <p:cNvPr id="281603" name="Rectangle 3"/>
          <p:cNvSpPr>
            <a:spLocks noGrp="1" noRot="1" noChangeArrowheads="1"/>
          </p:cNvSpPr>
          <p:nvPr>
            <p:ph sz="quarter" idx="1"/>
          </p:nvPr>
        </p:nvSpPr>
        <p:spPr>
          <a:xfrm>
            <a:off x="457200" y="1463040"/>
            <a:ext cx="8458200" cy="4937760"/>
          </a:xfrm>
        </p:spPr>
        <p:txBody>
          <a:bodyPr/>
          <a:lstStyle/>
          <a:p>
            <a:pPr eaLnBrk="1" hangingPunct="1">
              <a:buFont typeface="Wingdings" panose="05000000000000000000" pitchFamily="2" charset="2"/>
              <a:buNone/>
              <a:defRPr/>
            </a:pPr>
            <a:r>
              <a:rPr lang="en-US" sz="2800" dirty="0"/>
              <a:t>Education directed primarily toward </a:t>
            </a:r>
            <a:br>
              <a:rPr lang="en-US" sz="2800" dirty="0"/>
            </a:br>
            <a:r>
              <a:rPr lang="en-US" sz="2800" dirty="0"/>
              <a:t>adolescent with parents included</a:t>
            </a:r>
          </a:p>
          <a:p>
            <a:pPr eaLnBrk="1" hangingPunct="1">
              <a:defRPr/>
            </a:pPr>
            <a:r>
              <a:rPr lang="en-US" sz="2800" dirty="0"/>
              <a:t>Substance and tobacco use</a:t>
            </a:r>
          </a:p>
          <a:p>
            <a:pPr eaLnBrk="1" hangingPunct="1">
              <a:defRPr/>
            </a:pPr>
            <a:r>
              <a:rPr lang="en-US" sz="2800" dirty="0"/>
              <a:t>Alcohol use</a:t>
            </a:r>
          </a:p>
          <a:p>
            <a:pPr eaLnBrk="1" hangingPunct="1">
              <a:defRPr/>
            </a:pPr>
            <a:r>
              <a:rPr lang="en-US" sz="2800" dirty="0"/>
              <a:t>Disordered eating</a:t>
            </a:r>
          </a:p>
          <a:p>
            <a:pPr eaLnBrk="1" hangingPunct="1">
              <a:defRPr/>
            </a:pPr>
            <a:r>
              <a:rPr lang="en-US" sz="2800" dirty="0"/>
              <a:t>Risk taking behaviors</a:t>
            </a:r>
          </a:p>
          <a:p>
            <a:pPr eaLnBrk="1" hangingPunct="1">
              <a:defRPr/>
            </a:pPr>
            <a:r>
              <a:rPr lang="en-US" sz="2800" dirty="0"/>
              <a:t>Driving considerations</a:t>
            </a:r>
          </a:p>
          <a:p>
            <a:pPr eaLnBrk="1" hangingPunct="1">
              <a:defRPr/>
            </a:pPr>
            <a:r>
              <a:rPr lang="en-US" sz="2800" dirty="0"/>
              <a:t>Self care:</a:t>
            </a:r>
          </a:p>
          <a:p>
            <a:pPr lvl="1" eaLnBrk="1" hangingPunct="1">
              <a:defRPr/>
            </a:pPr>
            <a:r>
              <a:rPr lang="en-US" dirty="0"/>
              <a:t>Check glucose before driving, carrying supplies, safety</a:t>
            </a:r>
          </a:p>
          <a:p>
            <a:pPr lvl="1" eaLnBrk="1" hangingPunct="1">
              <a:defRPr/>
            </a:pPr>
            <a:endParaRPr lang="en-US" dirty="0"/>
          </a:p>
        </p:txBody>
      </p:sp>
      <p:graphicFrame>
        <p:nvGraphicFramePr>
          <p:cNvPr id="57346" name="Object 4"/>
          <p:cNvGraphicFramePr>
            <a:graphicFrameLocks noGrp="1" noChangeAspect="1"/>
          </p:cNvGraphicFramePr>
          <p:nvPr>
            <p:ph type="clipArt" sz="half" idx="4294967295"/>
          </p:nvPr>
        </p:nvGraphicFramePr>
        <p:xfrm>
          <a:off x="6324600" y="1506538"/>
          <a:ext cx="2590800" cy="1922462"/>
        </p:xfrm>
        <a:graphic>
          <a:graphicData uri="http://schemas.openxmlformats.org/presentationml/2006/ole">
            <mc:AlternateContent xmlns:mc="http://schemas.openxmlformats.org/markup-compatibility/2006">
              <mc:Choice xmlns:v="urn:schemas-microsoft-com:vml" Requires="v">
                <p:oleObj name="Clip" r:id="rId5" imgW="3429297" imgH="2262857" progId="MS_ClipArt_Gallery.2">
                  <p:embed/>
                </p:oleObj>
              </mc:Choice>
              <mc:Fallback>
                <p:oleObj name="Clip" r:id="rId5" imgW="3429297" imgH="2262857" progId="MS_ClipArt_Gallery.2">
                  <p:embed/>
                  <p:pic>
                    <p:nvPicPr>
                      <p:cNvPr id="57346"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1506538"/>
                        <a:ext cx="2590800" cy="192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1"/>
    </p:custDataLst>
    <p:extLst>
      <p:ext uri="{BB962C8B-B14F-4D97-AF65-F5344CB8AC3E}">
        <p14:creationId xmlns:p14="http://schemas.microsoft.com/office/powerpoint/2010/main" val="166336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170C1-92F5-905E-FA45-D40D2DABE6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42A4FA-E6E9-6847-5DBD-508FB3A3DE73}"/>
              </a:ext>
            </a:extLst>
          </p:cNvPr>
          <p:cNvSpPr>
            <a:spLocks noGrp="1"/>
          </p:cNvSpPr>
          <p:nvPr>
            <p:ph type="title"/>
          </p:nvPr>
        </p:nvSpPr>
        <p:spPr>
          <a:xfrm>
            <a:off x="457200" y="228600"/>
            <a:ext cx="8229600" cy="914400"/>
          </a:xfrm>
        </p:spPr>
        <p:txBody>
          <a:bodyPr anchor="b">
            <a:normAutofit/>
          </a:bodyPr>
          <a:lstStyle/>
          <a:p>
            <a:pPr>
              <a:lnSpc>
                <a:spcPct val="90000"/>
              </a:lnSpc>
            </a:pPr>
            <a:r>
              <a:rPr lang="en-US" sz="2800" dirty="0"/>
              <a:t>Tobacco, Electronic Cigarettes, and Cannabis</a:t>
            </a:r>
          </a:p>
        </p:txBody>
      </p:sp>
      <p:sp>
        <p:nvSpPr>
          <p:cNvPr id="3" name="Content Placeholder 2">
            <a:extLst>
              <a:ext uri="{FF2B5EF4-FFF2-40B4-BE49-F238E27FC236}">
                <a16:creationId xmlns:a16="http://schemas.microsoft.com/office/drawing/2014/main" id="{34D10129-F4E7-7872-B7CD-42DF6A4794FE}"/>
              </a:ext>
            </a:extLst>
          </p:cNvPr>
          <p:cNvSpPr>
            <a:spLocks noGrp="1"/>
          </p:cNvSpPr>
          <p:nvPr>
            <p:ph sz="quarter" idx="1"/>
          </p:nvPr>
        </p:nvSpPr>
        <p:spPr>
          <a:xfrm>
            <a:off x="457200" y="1219200"/>
            <a:ext cx="5063642" cy="5791200"/>
          </a:xfrm>
        </p:spPr>
        <p:txBody>
          <a:bodyPr>
            <a:normAutofit fontScale="85000" lnSpcReduction="10000"/>
          </a:bodyPr>
          <a:lstStyle/>
          <a:p>
            <a:pPr marL="0" indent="0">
              <a:lnSpc>
                <a:spcPct val="110000"/>
              </a:lnSpc>
              <a:buNone/>
            </a:pPr>
            <a:r>
              <a:rPr lang="en-US" sz="2400" dirty="0"/>
              <a:t>Advise all youth with diabetes not to use cannabis recreationally in any form.</a:t>
            </a:r>
          </a:p>
          <a:p>
            <a:pPr lvl="1">
              <a:lnSpc>
                <a:spcPct val="110000"/>
              </a:lnSpc>
            </a:pPr>
            <a:r>
              <a:rPr lang="en-US" sz="2400" b="0" i="0" dirty="0">
                <a:effectLst/>
              </a:rPr>
              <a:t>2 to 3 times higher risk of developing DKA. </a:t>
            </a:r>
          </a:p>
          <a:p>
            <a:pPr lvl="1">
              <a:lnSpc>
                <a:spcPct val="110000"/>
              </a:lnSpc>
            </a:pPr>
            <a:r>
              <a:rPr lang="en-US" sz="2400" dirty="0"/>
              <a:t>Can lead to cannabis hyperemesis syndrome</a:t>
            </a:r>
            <a:r>
              <a:rPr lang="en-US" sz="2400" b="0" i="0" dirty="0">
                <a:effectLst/>
              </a:rPr>
              <a:t> </a:t>
            </a:r>
            <a:br>
              <a:rPr lang="en-US" sz="2400" b="0" i="0" dirty="0">
                <a:effectLst/>
              </a:rPr>
            </a:br>
            <a:endParaRPr lang="en-US" sz="2400" b="0" i="0" dirty="0">
              <a:effectLst/>
            </a:endParaRPr>
          </a:p>
          <a:p>
            <a:pPr>
              <a:lnSpc>
                <a:spcPct val="110000"/>
              </a:lnSpc>
            </a:pPr>
            <a:r>
              <a:rPr lang="en-US" sz="2400" dirty="0"/>
              <a:t>Screen adolescents and young for tobacco or nicotine, electronic cigarettes, substance use, and alcohol use at diagnosis and regularly thereafter.  </a:t>
            </a:r>
          </a:p>
          <a:p>
            <a:pPr>
              <a:lnSpc>
                <a:spcPct val="110000"/>
              </a:lnSpc>
            </a:pPr>
            <a:endParaRPr lang="en-US" sz="2400" dirty="0"/>
          </a:p>
          <a:p>
            <a:pPr>
              <a:lnSpc>
                <a:spcPct val="110000"/>
              </a:lnSpc>
            </a:pPr>
            <a:r>
              <a:rPr lang="en-US" sz="2400" dirty="0"/>
              <a:t>Discourage smoking in youth who do not smoke and encourage smoking cessation in those who do smoke (including electronic cigarette use or vaping)</a:t>
            </a:r>
          </a:p>
          <a:p>
            <a:pPr>
              <a:lnSpc>
                <a:spcPct val="90000"/>
              </a:lnSpc>
            </a:pPr>
            <a:endParaRPr lang="en-US" sz="2400" dirty="0"/>
          </a:p>
          <a:p>
            <a:pPr marL="0" indent="0">
              <a:lnSpc>
                <a:spcPct val="90000"/>
              </a:lnSpc>
              <a:buNone/>
            </a:pPr>
            <a:endParaRPr lang="en-US" sz="1800" dirty="0"/>
          </a:p>
        </p:txBody>
      </p:sp>
      <p:pic>
        <p:nvPicPr>
          <p:cNvPr id="5" name="Picture 4" descr="Group of friends standing outdoors">
            <a:extLst>
              <a:ext uri="{FF2B5EF4-FFF2-40B4-BE49-F238E27FC236}">
                <a16:creationId xmlns:a16="http://schemas.microsoft.com/office/drawing/2014/main" id="{9B5A7189-7395-F6A7-7515-2F728F6FA249}"/>
              </a:ext>
            </a:extLst>
          </p:cNvPr>
          <p:cNvPicPr>
            <a:picLocks noChangeAspect="1"/>
          </p:cNvPicPr>
          <p:nvPr/>
        </p:nvPicPr>
        <p:blipFill>
          <a:blip r:embed="rId3" cstate="print">
            <a:extLst>
              <a:ext uri="{28A0092B-C50C-407E-A947-70E740481C1C}">
                <a14:useLocalDpi xmlns:a14="http://schemas.microsoft.com/office/drawing/2010/main" val="0"/>
              </a:ext>
            </a:extLst>
          </a:blip>
          <a:srcRect l="20020" r="25342" b="-3"/>
          <a:stretch>
            <a:fillRect/>
          </a:stretch>
        </p:blipFill>
        <p:spPr>
          <a:xfrm>
            <a:off x="5520842" y="1495044"/>
            <a:ext cx="3165958" cy="3867912"/>
          </a:xfrm>
          <a:prstGeom prst="rect">
            <a:avLst/>
          </a:prstGeom>
          <a:noFill/>
        </p:spPr>
      </p:pic>
      <p:pic>
        <p:nvPicPr>
          <p:cNvPr id="4" name="Picture 3">
            <a:extLst>
              <a:ext uri="{FF2B5EF4-FFF2-40B4-BE49-F238E27FC236}">
                <a16:creationId xmlns:a16="http://schemas.microsoft.com/office/drawing/2014/main" id="{CD796C7A-F9A2-9F83-5DD1-E0FD9443C019}"/>
              </a:ext>
            </a:extLst>
          </p:cNvPr>
          <p:cNvPicPr>
            <a:picLocks noChangeAspect="1"/>
          </p:cNvPicPr>
          <p:nvPr/>
        </p:nvPicPr>
        <p:blipFill>
          <a:blip r:embed="rId4"/>
          <a:stretch>
            <a:fillRect/>
          </a:stretch>
        </p:blipFill>
        <p:spPr>
          <a:xfrm>
            <a:off x="5401224" y="6271814"/>
            <a:ext cx="3448098" cy="471288"/>
          </a:xfrm>
          <a:prstGeom prst="rect">
            <a:avLst/>
          </a:prstGeom>
        </p:spPr>
      </p:pic>
    </p:spTree>
    <p:extLst>
      <p:ext uri="{BB962C8B-B14F-4D97-AF65-F5344CB8AC3E}">
        <p14:creationId xmlns:p14="http://schemas.microsoft.com/office/powerpoint/2010/main" val="2334745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E6E42-2339-D2F9-467C-F96BE66EA8CA}"/>
              </a:ext>
            </a:extLst>
          </p:cNvPr>
          <p:cNvSpPr>
            <a:spLocks noGrp="1"/>
          </p:cNvSpPr>
          <p:nvPr>
            <p:ph type="title"/>
          </p:nvPr>
        </p:nvSpPr>
        <p:spPr/>
        <p:txBody>
          <a:bodyPr/>
          <a:lstStyle/>
          <a:p>
            <a:r>
              <a:rPr lang="en-US" dirty="0"/>
              <a:t>Alcohol use and youth</a:t>
            </a:r>
          </a:p>
        </p:txBody>
      </p:sp>
      <p:sp>
        <p:nvSpPr>
          <p:cNvPr id="6" name="Content Placeholder 2">
            <a:extLst>
              <a:ext uri="{FF2B5EF4-FFF2-40B4-BE49-F238E27FC236}">
                <a16:creationId xmlns:a16="http://schemas.microsoft.com/office/drawing/2014/main" id="{93466ED8-AB11-36F3-29BE-5387C0DEE613}"/>
              </a:ext>
            </a:extLst>
          </p:cNvPr>
          <p:cNvSpPr txBox="1">
            <a:spLocks/>
          </p:cNvSpPr>
          <p:nvPr/>
        </p:nvSpPr>
        <p:spPr>
          <a:xfrm>
            <a:off x="31386" y="1263034"/>
            <a:ext cx="8422840" cy="5594966"/>
          </a:xfrm>
          <a:prstGeom prst="rect">
            <a:avLst/>
          </a:prstGeom>
        </p:spPr>
        <p:txBody>
          <a:bodyPr vert="horz">
            <a:normAutofit/>
          </a:bodyPr>
          <a:lst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fontAlgn="auto">
              <a:spcAft>
                <a:spcPts val="0"/>
              </a:spcAft>
            </a:pPr>
            <a:r>
              <a:rPr lang="en-US" sz="2800" dirty="0"/>
              <a:t>Increased risk of hypoglycemia </a:t>
            </a:r>
          </a:p>
          <a:p>
            <a:pPr marL="0" indent="0" fontAlgn="auto">
              <a:spcAft>
                <a:spcPts val="0"/>
              </a:spcAft>
              <a:buNone/>
            </a:pPr>
            <a:endParaRPr lang="en-US" sz="2800" dirty="0"/>
          </a:p>
          <a:p>
            <a:pPr marL="0" indent="0" fontAlgn="auto">
              <a:spcAft>
                <a:spcPts val="0"/>
              </a:spcAft>
              <a:buNone/>
            </a:pPr>
            <a:endParaRPr lang="en-US" sz="2800" dirty="0"/>
          </a:p>
          <a:p>
            <a:pPr fontAlgn="auto">
              <a:spcAft>
                <a:spcPts val="0"/>
              </a:spcAft>
            </a:pPr>
            <a:r>
              <a:rPr lang="en-US" sz="2800" dirty="0"/>
              <a:t>Delayed hypoglycemia 6-12 hours</a:t>
            </a:r>
          </a:p>
          <a:p>
            <a:pPr marL="0" indent="0" fontAlgn="auto">
              <a:spcAft>
                <a:spcPts val="0"/>
              </a:spcAft>
              <a:buNone/>
            </a:pPr>
            <a:r>
              <a:rPr lang="en-US" sz="2800" dirty="0"/>
              <a:t>    after drinking alcohol</a:t>
            </a:r>
          </a:p>
          <a:p>
            <a:pPr marL="0" indent="0" fontAlgn="auto">
              <a:spcAft>
                <a:spcPts val="0"/>
              </a:spcAft>
              <a:buNone/>
            </a:pPr>
            <a:endParaRPr lang="en-US" sz="2800" dirty="0"/>
          </a:p>
          <a:p>
            <a:pPr marL="0" indent="0" fontAlgn="auto">
              <a:spcAft>
                <a:spcPts val="0"/>
              </a:spcAft>
              <a:buNone/>
            </a:pPr>
            <a:endParaRPr lang="en-US" sz="2800" dirty="0"/>
          </a:p>
          <a:p>
            <a:pPr fontAlgn="auto">
              <a:spcAft>
                <a:spcPts val="0"/>
              </a:spcAft>
            </a:pPr>
            <a:r>
              <a:rPr lang="en-US" sz="2800" dirty="0"/>
              <a:t>Hypoglycemia unawareness – symptoms of alcohol intoxication (drowsiness, confusion, slurred speech, difficulty walking) may be similar to hypo symptoms</a:t>
            </a:r>
            <a:r>
              <a:rPr lang="en-US" dirty="0"/>
              <a:t>. </a:t>
            </a:r>
          </a:p>
          <a:p>
            <a:pPr fontAlgn="auto">
              <a:spcAft>
                <a:spcPts val="0"/>
              </a:spcAft>
            </a:pPr>
            <a:r>
              <a:rPr lang="en-US" sz="2600" dirty="0"/>
              <a:t>This may delay hypo treatment.</a:t>
            </a:r>
          </a:p>
        </p:txBody>
      </p:sp>
      <p:pic>
        <p:nvPicPr>
          <p:cNvPr id="7" name="Picture 2" descr="Young People Drinking Alcohol">
            <a:extLst>
              <a:ext uri="{FF2B5EF4-FFF2-40B4-BE49-F238E27FC236}">
                <a16:creationId xmlns:a16="http://schemas.microsoft.com/office/drawing/2014/main" id="{DF11687D-ABC6-CCB2-81AA-F3ED1E75CA1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3130" y="2842639"/>
            <a:ext cx="3044026" cy="19567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DC930AC-133E-7F9F-58F4-EEDA4F340FA9}"/>
              </a:ext>
            </a:extLst>
          </p:cNvPr>
          <p:cNvPicPr>
            <a:picLocks noChangeAspect="1"/>
          </p:cNvPicPr>
          <p:nvPr/>
        </p:nvPicPr>
        <p:blipFill>
          <a:blip r:embed="rId5"/>
          <a:stretch>
            <a:fillRect/>
          </a:stretch>
        </p:blipFill>
        <p:spPr>
          <a:xfrm>
            <a:off x="5029200" y="1203017"/>
            <a:ext cx="3657600" cy="1579605"/>
          </a:xfrm>
          <a:prstGeom prst="rect">
            <a:avLst/>
          </a:prstGeom>
        </p:spPr>
      </p:pic>
    </p:spTree>
    <p:extLst>
      <p:ext uri="{BB962C8B-B14F-4D97-AF65-F5344CB8AC3E}">
        <p14:creationId xmlns:p14="http://schemas.microsoft.com/office/powerpoint/2010/main" val="415056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52400"/>
            <a:ext cx="8229600" cy="990600"/>
          </a:xfrm>
        </p:spPr>
        <p:txBody>
          <a:bodyPr/>
          <a:lstStyle/>
          <a:p>
            <a:r>
              <a:rPr lang="en-US" dirty="0"/>
              <a:t>Poll Question 12  </a:t>
            </a:r>
          </a:p>
        </p:txBody>
      </p:sp>
      <p:sp>
        <p:nvSpPr>
          <p:cNvPr id="3" name="Content Placeholder 2"/>
          <p:cNvSpPr>
            <a:spLocks noGrp="1"/>
          </p:cNvSpPr>
          <p:nvPr>
            <p:ph sz="quarter" idx="1"/>
          </p:nvPr>
        </p:nvSpPr>
        <p:spPr>
          <a:xfrm>
            <a:off x="457200" y="1219200"/>
            <a:ext cx="6858000" cy="4937760"/>
          </a:xfrm>
        </p:spPr>
        <p:txBody>
          <a:bodyPr/>
          <a:lstStyle/>
          <a:p>
            <a:r>
              <a:rPr lang="en-US" dirty="0"/>
              <a:t>JR has type 1 diabetes for 7 years and is turning 18 this year. What will help him make a successful transition to diabetes self-care as an adult?</a:t>
            </a:r>
          </a:p>
          <a:p>
            <a:pPr marL="274320" lvl="1" indent="0">
              <a:buNone/>
            </a:pPr>
            <a:r>
              <a:rPr lang="en-US" sz="3200" dirty="0"/>
              <a:t>A. Encourage complete autonomy</a:t>
            </a:r>
          </a:p>
          <a:p>
            <a:pPr marL="274320" lvl="1" indent="0">
              <a:buNone/>
            </a:pPr>
            <a:r>
              <a:rPr lang="en-US" sz="3200" dirty="0"/>
              <a:t>B. Moving to his own apartment</a:t>
            </a:r>
          </a:p>
          <a:p>
            <a:pPr marL="274320" lvl="1" indent="0">
              <a:buNone/>
            </a:pPr>
            <a:r>
              <a:rPr lang="en-US" sz="3200" dirty="0"/>
              <a:t>C.  Requiring he pay for his own diabetes supplies</a:t>
            </a:r>
          </a:p>
          <a:p>
            <a:pPr marL="274320" lvl="1" indent="0">
              <a:buNone/>
            </a:pPr>
            <a:r>
              <a:rPr lang="en-US" sz="3200" dirty="0"/>
              <a:t>D.  Providing support and resources</a:t>
            </a:r>
            <a:endParaRPr lang="en-US" altLang="en-US" sz="3200" b="1" dirty="0"/>
          </a:p>
          <a:p>
            <a:pPr marL="274320" lvl="1" indent="0">
              <a:buNone/>
            </a:pPr>
            <a:endParaRPr lang="en-US" sz="2800" dirty="0"/>
          </a:p>
        </p:txBody>
      </p:sp>
      <p:pic>
        <p:nvPicPr>
          <p:cNvPr id="4" name="Picture 3"/>
          <p:cNvPicPr>
            <a:picLocks noChangeAspect="1"/>
          </p:cNvPicPr>
          <p:nvPr/>
        </p:nvPicPr>
        <p:blipFill>
          <a:blip r:embed="rId3"/>
          <a:stretch>
            <a:fillRect/>
          </a:stretch>
        </p:blipFill>
        <p:spPr>
          <a:xfrm>
            <a:off x="7210425" y="1600200"/>
            <a:ext cx="1447800" cy="1834542"/>
          </a:xfrm>
          <a:prstGeom prst="rect">
            <a:avLst/>
          </a:prstGeom>
        </p:spPr>
      </p:pic>
      <p:sp>
        <p:nvSpPr>
          <p:cNvPr id="5" name="Oval 4">
            <a:extLst>
              <a:ext uri="{FF2B5EF4-FFF2-40B4-BE49-F238E27FC236}">
                <a16:creationId xmlns:a16="http://schemas.microsoft.com/office/drawing/2014/main" id="{D024ED4E-CE22-4C32-81E5-9EDC14E4E9C7}"/>
              </a:ext>
            </a:extLst>
          </p:cNvPr>
          <p:cNvSpPr/>
          <p:nvPr/>
        </p:nvSpPr>
        <p:spPr>
          <a:xfrm>
            <a:off x="494270" y="5397018"/>
            <a:ext cx="6858000" cy="836141"/>
          </a:xfrm>
          <a:prstGeom prst="ellipse">
            <a:avLst/>
          </a:prstGeom>
          <a:noFill/>
          <a:ln w="38100">
            <a:solidFill>
              <a:srgbClr val="5E3886"/>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43216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8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UDIO_ID" val="639"/>
  <p:tag name="ANNOTATION_TYPE_1" val="2"/>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ANIMATION_2" val="4"/>
  <p:tag name="ANNOTATION_ROTATION_2" val="0"/>
  <p:tag name="ANNOTATION_SUB_TYPE_2" val="11"/>
  <p:tag name="ANNOTATION_LOOP_COUNT_2" val="1"/>
  <p:tag name="ANNOTATION_BOX_RADIUS_2" val="0"/>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ANIMATION_3" val="4"/>
  <p:tag name="ANNOTATION_ROTATION_3" val="0"/>
  <p:tag name="ANNOTATION_SUB_TYPE_3" val="11"/>
  <p:tag name="ANNOTATION_LOOP_COUNT_3" val="1"/>
  <p:tag name="ANNOTATION_BOX_RADIUS_3" val="5"/>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COUNT" val="7"/>
  <p:tag name="ARTICULATE_SLIDE_GUID" val="08a6baba-0d9b-421a-9c15-93ed003a8178"/>
  <p:tag name="ARTICULATE_SLIDE_NAV" val="14"/>
  <p:tag name="ANNOTATION_TOP_1" val="-62"/>
  <p:tag name="ANNOTATION_LEFT_1" val="-62.16666"/>
  <p:tag name="ANNOTATION_HEIGHT_1" val="844"/>
  <p:tag name="ANNOTATION_WIDTH_1" val="1084.167"/>
  <p:tag name="ANNOTATION_START_1" val="6.3"/>
  <p:tag name="ANNOTATION_END_1" val="12"/>
  <p:tag name="ANNOTATION_SLIDE_HEIGHT_1" val="720"/>
  <p:tag name="ANNOTATION_SLIDE_WIDTH_1" val="960"/>
  <p:tag name="ANNOTATION_TOP_2" val="-62"/>
  <p:tag name="ANNOTATION_LEFT_2" val="-62.16666"/>
  <p:tag name="ANNOTATION_HEIGHT_2" val="844"/>
  <p:tag name="ANNOTATION_WIDTH_2" val="1084.167"/>
  <p:tag name="ANNOTATION_START_2" val="12"/>
  <p:tag name="ANNOTATION_END_2" val="12"/>
  <p:tag name="ANNOTATION_SLIDE_HEIGHT_2" val="720"/>
  <p:tag name="ANNOTATION_SLIDE_WIDTH_2" val="960"/>
  <p:tag name="ANNOTATION_TOP_3" val="138.8333"/>
  <p:tag name="ANNOTATION_LEFT_3" val="33.5"/>
  <p:tag name="ANNOTATION_HEIGHT_3" val="319.6667"/>
  <p:tag name="ANNOTATION_WIDTH_3" val="948.8333"/>
  <p:tag name="ANNOTATION_START_3" val="12"/>
  <p:tag name="ANNOTATION_END_3" val="95.7"/>
  <p:tag name="ANNOTATION_SLIDE_HEIGHT_3" val="720"/>
  <p:tag name="ANNOTATION_SLIDE_WIDTH_3" val="960"/>
  <p:tag name="ANNOTATION_TOP_4" val="-62"/>
  <p:tag name="ANNOTATION_LEFT_4" val="-62.16666"/>
  <p:tag name="ANNOTATION_HEIGHT_4" val="844"/>
  <p:tag name="ANNOTATION_WIDTH_4" val="1084.167"/>
  <p:tag name="ANNOTATION_START_4" val="95.7"/>
  <p:tag name="ANNOTATION_END_4" val="104.5"/>
  <p:tag name="ANNOTATION_SLIDE_HEIGHT_4" val="720"/>
  <p:tag name="ANNOTATION_SLIDE_WIDTH_4" val="960"/>
  <p:tag name="ANNOTATION_TOP_5" val="-62"/>
  <p:tag name="ANNOTATION_LEFT_5" val="-62.16666"/>
  <p:tag name="ANNOTATION_HEIGHT_5" val="844"/>
  <p:tag name="ANNOTATION_WIDTH_5" val="1084.167"/>
  <p:tag name="ANNOTATION_START_5" val="104.5"/>
  <p:tag name="ANNOTATION_END_5" val="104.5"/>
  <p:tag name="ANNOTATION_SLIDE_HEIGHT_5" val="720"/>
  <p:tag name="ANNOTATION_SLIDE_WIDTH_5" val="960"/>
  <p:tag name="ANNOTATION_TOP_6" val="430"/>
  <p:tag name="ANNOTATION_LEFT_6" val="48.5"/>
  <p:tag name="ANNOTATION_HEIGHT_6" val="146.1667"/>
  <p:tag name="ANNOTATION_WIDTH_6" val="904.1667"/>
  <p:tag name="ANNOTATION_START_6" val="104.5"/>
  <p:tag name="ANNOTATION_END_6" val="108.8"/>
  <p:tag name="ANNOTATION_SLIDE_HEIGHT_6" val="720"/>
  <p:tag name="ANNOTATION_SLIDE_WIDTH_6" val="960"/>
  <p:tag name="ANNOTATION_TOP_7" val="-62"/>
  <p:tag name="ANNOTATION_LEFT_7" val="-62.16666"/>
  <p:tag name="ANNOTATION_HEIGHT_7" val="844"/>
  <p:tag name="ANNOTATION_WIDTH_7" val="1084.167"/>
  <p:tag name="ANNOTATION_START_7" val="108.8"/>
  <p:tag name="ANNOTATION_END_7" val="-1"/>
  <p:tag name="ANNOTATION_SLIDE_HEIGHT_7" val="720"/>
  <p:tag name="ANNOTATION_SLIDE_WIDTH_7" val="960"/>
  <p:tag name="ARTICULATE_LOCK_SLIDE" val="0"/>
  <p:tag name="ELAPSEDTIME" val="128.30"/>
  <p:tag name="ARTICULATE_USED_LAYOUT" val="2"/>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M8aO3neL_files\slide0001_image001.jpg"/>
</p:tagLst>
</file>

<file path=ppt/tags/tag15.xml><?xml version="1.0" encoding="utf-8"?>
<p:tagLst xmlns:a="http://schemas.openxmlformats.org/drawingml/2006/main" xmlns:r="http://schemas.openxmlformats.org/officeDocument/2006/relationships" xmlns:p="http://schemas.openxmlformats.org/presentationml/2006/main">
  <p:tag name="AUDIO_ID" val="638"/>
  <p:tag name="ANNOTATION_TYPE_1" val="0"/>
  <p:tag name="ANNOTATION_ANIMATION_1" val="3"/>
  <p:tag name="ANNOTATION_ROTATION_1" val="0"/>
  <p:tag name="ANNOTATION_SUB_TYPE_1" val="2"/>
  <p:tag name="ANNOTATION_LOOP_COUNT_1" val="1"/>
  <p:tag name="ANNOTATION_BOX_RADIUS_1" val="0"/>
  <p:tag name="ANNOTATION_BORDER_ALPHA_1" val="100"/>
  <p:tag name="ANNOTATION_BORDER_COLOR_1" val="16777215"/>
  <p:tag name="ANNOTATION_FILL_COLOR_1" val="683492"/>
  <p:tag name="ANNOTATION_FILL_ALPHA_1" val="100"/>
  <p:tag name="ANNOTATION_BORDER_WIDTH_1" val="2"/>
  <p:tag name="ANNOTATION_TYPE_2" val="0"/>
  <p:tag name="ANNOTATION_ANIMATION_2" val="3"/>
  <p:tag name="ANNOTATION_ROTATION_2" val="0"/>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0"/>
  <p:tag name="ANNOTATION_ANIMATION_3" val="3"/>
  <p:tag name="ANNOTATION_ROTATION_3" val="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COUNT" val="5"/>
  <p:tag name="ARTICULATE_SLIDE_GUID" val="175fa864-5ff0-41d9-9d32-d92a074cecf8"/>
  <p:tag name="ARTICULATE_SLIDE_NAV" val="12"/>
  <p:tag name="ANNOTATION_TOP_1" val="369.3333"/>
  <p:tag name="ANNOTATION_LEFT_1" val="90.66667"/>
  <p:tag name="ANNOTATION_HEIGHT_1" val="185.8333"/>
  <p:tag name="ANNOTATION_WIDTH_1" val="186.3333"/>
  <p:tag name="ANNOTATION_START_1" val="41"/>
  <p:tag name="ANNOTATION_END_1" val="43.5"/>
  <p:tag name="ANNOTATION_SLIDE_HEIGHT_1" val="720"/>
  <p:tag name="ANNOTATION_SLIDE_WIDTH_1" val="960"/>
  <p:tag name="ANNOTATION_SCALE_1" val="100"/>
  <p:tag name="ANNOTATION_TOP_2" val="428.8333"/>
  <p:tag name="ANNOTATION_LEFT_2" val="104.3333"/>
  <p:tag name="ANNOTATION_HEIGHT_2" val="185.8333"/>
  <p:tag name="ANNOTATION_WIDTH_2" val="186.3333"/>
  <p:tag name="ANNOTATION_START_2" val="43.5"/>
  <p:tag name="ANNOTATION_END_2" val="55.6"/>
  <p:tag name="ANNOTATION_SLIDE_HEIGHT_2" val="720"/>
  <p:tag name="ANNOTATION_SLIDE_WIDTH_2" val="960"/>
  <p:tag name="ANNOTATION_SCALE_2" val="100"/>
  <p:tag name="ANNOTATION_TOP_3" val="475.8333"/>
  <p:tag name="ANNOTATION_LEFT_3" val="101.8333"/>
  <p:tag name="ANNOTATION_HEIGHT_3" val="185.8333"/>
  <p:tag name="ANNOTATION_WIDTH_3" val="186.3333"/>
  <p:tag name="ANNOTATION_START_3" val="55.6"/>
  <p:tag name="ANNOTATION_END_3" val="71.4"/>
  <p:tag name="ANNOTATION_SLIDE_HEIGHT_3" val="720"/>
  <p:tag name="ANNOTATION_SLIDE_WIDTH_3" val="960"/>
  <p:tag name="ANNOTATION_SCALE_3" val="100"/>
  <p:tag name="ANNOTATION_TOP_4" val="589.8333"/>
  <p:tag name="ANNOTATION_LEFT_4" val="108"/>
  <p:tag name="ANNOTATION_HEIGHT_4" val="185.8333"/>
  <p:tag name="ANNOTATION_WIDTH_4" val="186.3333"/>
  <p:tag name="ANNOTATION_START_4" val="71.4"/>
  <p:tag name="ANNOTATION_END_4" val="105.1"/>
  <p:tag name="ANNOTATION_SLIDE_HEIGHT_4" val="720"/>
  <p:tag name="ANNOTATION_SLIDE_WIDTH_4" val="960"/>
  <p:tag name="ANNOTATION_SCALE_4" val="100"/>
  <p:tag name="ANNOTATION_TOP_5" val="648.1666"/>
  <p:tag name="ANNOTATION_LEFT_5" val="91.83333"/>
  <p:tag name="ANNOTATION_HEIGHT_5" val="185.8333"/>
  <p:tag name="ANNOTATION_WIDTH_5" val="186.3333"/>
  <p:tag name="ANNOTATION_START_5" val="105.1"/>
  <p:tag name="ANNOTATION_END_5" val="-1"/>
  <p:tag name="ANNOTATION_SLIDE_HEIGHT_5" val="720"/>
  <p:tag name="ANNOTATION_SLIDE_WIDTH_5" val="960"/>
  <p:tag name="ANNOTATION_SCALE_5" val="100"/>
  <p:tag name="ARTICULATE_LOCK_SLIDE" val="0"/>
  <p:tag name="ELAPSEDTIME" val="106.70"/>
  <p:tag name="ARTICULATE_USED_LAYOUT" val="2"/>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UDIO_ID" val="541"/>
  <p:tag name="ANNOTATION_TYPE_1" val="2"/>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GUID" val="e6a7c384-1970-40d0-ab29-2e902eb365fe"/>
  <p:tag name="ARTICULATE_SLIDE_NAV" val="20"/>
  <p:tag name="ANNOTATION_TOP_1" val="-62"/>
  <p:tag name="ANNOTATION_LEFT_1" val="-62.16666"/>
  <p:tag name="ANNOTATION_HEIGHT_1" val="844"/>
  <p:tag name="ANNOTATION_WIDTH_1" val="1084.167"/>
  <p:tag name="ANNOTATION_START_1" val="30.6"/>
  <p:tag name="ANNOTATION_END_1" val="30.6"/>
  <p:tag name="ANNOTATION_SLIDE_HEIGHT_1" val="720"/>
  <p:tag name="ANNOTATION_SLIDE_WIDTH_1" val="960"/>
  <p:tag name="ANNOTATION_TOP_2" val="334.6667"/>
  <p:tag name="ANNOTATION_LEFT_2" val="21.16667"/>
  <p:tag name="ANNOTATION_HEIGHT_2" val="184.6667"/>
  <p:tag name="ANNOTATION_WIDTH_2" val="886.6667"/>
  <p:tag name="ANNOTATION_START_2" val="30.6"/>
  <p:tag name="ANNOTATION_END_2" val="41.7"/>
  <p:tag name="ANNOTATION_SLIDE_HEIGHT_2" val="720"/>
  <p:tag name="ANNOTATION_SLIDE_WIDTH_2" val="960"/>
  <p:tag name="ANNOTATION_TOP_3" val="-62"/>
  <p:tag name="ANNOTATION_LEFT_3" val="-62.16666"/>
  <p:tag name="ANNOTATION_HEIGHT_3" val="844"/>
  <p:tag name="ANNOTATION_WIDTH_3" val="1084.167"/>
  <p:tag name="ANNOTATION_START_3" val="41.7"/>
  <p:tag name="ANNOTATION_END_3" val="52.5"/>
  <p:tag name="ANNOTATION_SLIDE_HEIGHT_3" val="720"/>
  <p:tag name="ANNOTATION_SLIDE_WIDTH_3" val="960"/>
  <p:tag name="ANNOTATION_TOP_4" val="-62"/>
  <p:tag name="ANNOTATION_LEFT_4" val="-62.16666"/>
  <p:tag name="ANNOTATION_HEIGHT_4" val="844"/>
  <p:tag name="ANNOTATION_WIDTH_4" val="1084.167"/>
  <p:tag name="ANNOTATION_START_4" val="52.5"/>
  <p:tag name="ANNOTATION_END_4" val="52.5"/>
  <p:tag name="ANNOTATION_SLIDE_HEIGHT_4" val="720"/>
  <p:tag name="ANNOTATION_SLIDE_WIDTH_4" val="960"/>
  <p:tag name="ANNOTATION_TOP_5" val="497"/>
  <p:tag name="ANNOTATION_LEFT_5" val="24.83333"/>
  <p:tag name="ANNOTATION_HEIGHT_5" val="83"/>
  <p:tag name="ANNOTATION_WIDTH_5" val="618.5"/>
  <p:tag name="ANNOTATION_START_5" val="52.5"/>
  <p:tag name="ANNOTATION_END_5" val="56.7"/>
  <p:tag name="ANNOTATION_SLIDE_HEIGHT_5" val="720"/>
  <p:tag name="ANNOTATION_SLIDE_WIDTH_5" val="960"/>
  <p:tag name="ANNOTATION_TOP_6" val="-62"/>
  <p:tag name="ANNOTATION_LEFT_6" val="-62.16666"/>
  <p:tag name="ANNOTATION_HEIGHT_6" val="844"/>
  <p:tag name="ANNOTATION_WIDTH_6" val="1084.167"/>
  <p:tag name="ANNOTATION_START_6" val="56.7"/>
  <p:tag name="ANNOTATION_END_6" val="-1"/>
  <p:tag name="ANNOTATION_SLIDE_HEIGHT_6" val="720"/>
  <p:tag name="ANNOTATION_SLIDE_WIDTH_6" val="960"/>
  <p:tag name="ARTICULATE_LOCK_SLIDE" val="0"/>
  <p:tag name="ELAPSEDTIME" val="78.60"/>
  <p:tag name="ARTICULATE_USED_LAYOUT" val="2"/>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UDIO_ID" val="542"/>
  <p:tag name="ANNOTATION_TYPE_1" val="0"/>
  <p:tag name="ANNOTATION_ANIMATION_1" val="3"/>
  <p:tag name="ANNOTATION_ROTATION_1" val="0"/>
  <p:tag name="ANNOTATION_SUB_TYPE_1" val="2"/>
  <p:tag name="ANNOTATION_LOOP_COUNT_1" val="1"/>
  <p:tag name="ANNOTATION_BOX_RADIUS_1" val="0"/>
  <p:tag name="ANNOTATION_BORDER_ALPHA_1" val="100"/>
  <p:tag name="ANNOTATION_BORDER_COLOR_1" val="16777215"/>
  <p:tag name="ANNOTATION_FILL_COLOR_1" val="683492"/>
  <p:tag name="ANNOTATION_FILL_ALPHA_1" val="100"/>
  <p:tag name="ANNOTATION_BORDER_WIDTH_1" val="2"/>
  <p:tag name="ANNOTATION_TYPE_2" val="0"/>
  <p:tag name="ANNOTATION_ANIMATION_2" val="3"/>
  <p:tag name="ANNOTATION_ROTATION_2" val="0"/>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2"/>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COUNT" val="5"/>
  <p:tag name="ARTICULATE_SLIDE_GUID" val="451c12d2-20fa-4995-8e91-cd3910effb4c"/>
  <p:tag name="ARTICULATE_SLIDE_NAV" val="21"/>
  <p:tag name="ANNOTATION_TOP_1" val="215.6667"/>
  <p:tag name="ANNOTATION_LEFT_1" val="26"/>
  <p:tag name="ANNOTATION_HEIGHT_1" val="185.8333"/>
  <p:tag name="ANNOTATION_WIDTH_1" val="186.3333"/>
  <p:tag name="ANNOTATION_START_1" val="9.6"/>
  <p:tag name="ANNOTATION_END_1" val="12.5"/>
  <p:tag name="ANNOTATION_SLIDE_HEIGHT_1" val="720"/>
  <p:tag name="ANNOTATION_SLIDE_WIDTH_1" val="960"/>
  <p:tag name="ANNOTATION_SCALE_1" val="100"/>
  <p:tag name="ANNOTATION_TOP_2" val="328.3333"/>
  <p:tag name="ANNOTATION_LEFT_2" val="3.666667"/>
  <p:tag name="ANNOTATION_HEIGHT_2" val="185.8333"/>
  <p:tag name="ANNOTATION_WIDTH_2" val="186.3333"/>
  <p:tag name="ANNOTATION_START_2" val="12.5"/>
  <p:tag name="ANNOTATION_END_2" val="36.6"/>
  <p:tag name="ANNOTATION_SLIDE_HEIGHT_2" val="720"/>
  <p:tag name="ANNOTATION_SLIDE_WIDTH_2" val="960"/>
  <p:tag name="ANNOTATION_SCALE_2" val="100"/>
  <p:tag name="ANNOTATION_TOP_3" val="-62"/>
  <p:tag name="ANNOTATION_LEFT_3" val="-62.16666"/>
  <p:tag name="ANNOTATION_HEIGHT_3" val="844"/>
  <p:tag name="ANNOTATION_WIDTH_3" val="1084.167"/>
  <p:tag name="ANNOTATION_START_3" val="36.6"/>
  <p:tag name="ANNOTATION_END_3" val="36.6"/>
  <p:tag name="ANNOTATION_SLIDE_HEIGHT_3" val="720"/>
  <p:tag name="ANNOTATION_SLIDE_WIDTH_3" val="960"/>
  <p:tag name="ANNOTATION_TOP_4" val="364.3333"/>
  <p:tag name="ANNOTATION_LEFT_4" val="55.83333"/>
  <p:tag name="ANNOTATION_HEIGHT_4" val="167.3333"/>
  <p:tag name="ANNOTATION_WIDTH_4" val="838.3333"/>
  <p:tag name="ANNOTATION_START_4" val="36.6"/>
  <p:tag name="ANNOTATION_END_4" val="43.5"/>
  <p:tag name="ANNOTATION_SLIDE_HEIGHT_4" val="720"/>
  <p:tag name="ANNOTATION_SLIDE_WIDTH_4" val="960"/>
  <p:tag name="ANNOTATION_TOP_5" val="-62"/>
  <p:tag name="ANNOTATION_LEFT_5" val="-62.16666"/>
  <p:tag name="ANNOTATION_HEIGHT_5" val="844"/>
  <p:tag name="ANNOTATION_WIDTH_5" val="1084.167"/>
  <p:tag name="ANNOTATION_START_5" val="43.5"/>
  <p:tag name="ANNOTATION_END_5" val="-1"/>
  <p:tag name="ANNOTATION_SLIDE_HEIGHT_5" val="720"/>
  <p:tag name="ANNOTATION_SLIDE_WIDTH_5" val="960"/>
  <p:tag name="ARTICULATE_LOCK_SLIDE" val="0"/>
  <p:tag name="ELAPSEDTIME" val="54.50"/>
  <p:tag name="ARTICULATE_USED_LAYOUT" val="2"/>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WGuoJ49K_files\slide0001_image001.jpg"/>
</p:tagLst>
</file>

<file path=ppt/tags/tag19.xml><?xml version="1.0" encoding="utf-8"?>
<p:tagLst xmlns:a="http://schemas.openxmlformats.org/drawingml/2006/main" xmlns:r="http://schemas.openxmlformats.org/officeDocument/2006/relationships" xmlns:p="http://schemas.openxmlformats.org/presentationml/2006/main">
  <p:tag name="AUDIO_ID" val="543"/>
  <p:tag name="ANNOTATION_TYPE_1" val="2"/>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GUID" val="d015359e-40e6-44b3-bb7d-6aaecb280620"/>
  <p:tag name="ARTICULATE_SLIDE_NAV" val="22"/>
  <p:tag name="ANNOTATION_TOP_1" val="-62"/>
  <p:tag name="ANNOTATION_LEFT_1" val="-62.16666"/>
  <p:tag name="ANNOTATION_HEIGHT_1" val="844"/>
  <p:tag name="ANNOTATION_WIDTH_1" val="1084.167"/>
  <p:tag name="ANNOTATION_START_1" val="16.5"/>
  <p:tag name="ANNOTATION_END_1" val="16.5"/>
  <p:tag name="ANNOTATION_SLIDE_HEIGHT_1" val="720"/>
  <p:tag name="ANNOTATION_SLIDE_WIDTH_1" val="960"/>
  <p:tag name="ANNOTATION_TOP_2" val="171"/>
  <p:tag name="ANNOTATION_LEFT_2" val="19.83333"/>
  <p:tag name="ANNOTATION_HEIGHT_2" val="115.1667"/>
  <p:tag name="ANNOTATION_WIDTH_2" val="644.5"/>
  <p:tag name="ANNOTATION_START_2" val="16.5"/>
  <p:tag name="ANNOTATION_END_2" val="26.5"/>
  <p:tag name="ANNOTATION_SLIDE_HEIGHT_2" val="720"/>
  <p:tag name="ANNOTATION_SLIDE_WIDTH_2" val="960"/>
  <p:tag name="ANNOTATION_TOP_3" val="-62"/>
  <p:tag name="ANNOTATION_LEFT_3" val="-62.16666"/>
  <p:tag name="ANNOTATION_HEIGHT_3" val="844"/>
  <p:tag name="ANNOTATION_WIDTH_3" val="1084.167"/>
  <p:tag name="ANNOTATION_START_3" val="26.5"/>
  <p:tag name="ANNOTATION_END_3" val="-1"/>
  <p:tag name="ANNOTATION_SLIDE_HEIGHT_3" val="720"/>
  <p:tag name="ANNOTATION_SLIDE_WIDTH_3" val="960"/>
  <p:tag name="ARTICULATE_LOCK_SLIDE" val="0"/>
  <p:tag name="ELAPSEDTIME" val="74.70"/>
  <p:tag name="ARTICULATE_USED_LAYOUT" val="2"/>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qss1mqsY_files\slide0001_image001.jpg"/>
</p:tagLst>
</file>

<file path=ppt/tags/tag21.xml><?xml version="1.0" encoding="utf-8"?>
<p:tagLst xmlns:a="http://schemas.openxmlformats.org/drawingml/2006/main" xmlns:r="http://schemas.openxmlformats.org/officeDocument/2006/relationships" xmlns:p="http://schemas.openxmlformats.org/presentationml/2006/main">
  <p:tag name="AUDIO_ID" val="549"/>
  <p:tag name="ANNOTATION_TYPE_1" val="0"/>
  <p:tag name="ANNOTATION_ANIMATION_1" val="3"/>
  <p:tag name="ANNOTATION_ROTATION_1" val="0"/>
  <p:tag name="ANNOTATION_SUB_TYPE_1" val="2"/>
  <p:tag name="ANNOTATION_LOOP_COUNT_1" val="1"/>
  <p:tag name="ANNOTATION_BOX_RADIUS_1" val="0"/>
  <p:tag name="ANNOTATION_BORDER_ALPHA_1" val="100"/>
  <p:tag name="ANNOTATION_BORDER_COLOR_1" val="16777215"/>
  <p:tag name="ANNOTATION_FILL_COLOR_1" val="683492"/>
  <p:tag name="ANNOTATION_FILL_ALPHA_1" val="100"/>
  <p:tag name="ANNOTATION_BORDER_WIDTH_1" val="2"/>
  <p:tag name="ANNOTATION_TYPE_2" val="2"/>
  <p:tag name="ANNOTATION_ANIMATION_2" val="4"/>
  <p:tag name="ANNOTATION_ROTATION_2" val="0"/>
  <p:tag name="ANNOTATION_SUB_TYPE_2" val="11"/>
  <p:tag name="ANNOTATION_LOOP_COUNT_2" val="1"/>
  <p:tag name="ANNOTATION_BOX_RADIUS_2" val="0"/>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ANIMATION_3" val="4"/>
  <p:tag name="ANNOTATION_ROTATION_3" val="0"/>
  <p:tag name="ANNOTATION_SUB_TYPE_3" val="11"/>
  <p:tag name="ANNOTATION_LOOP_COUNT_3" val="1"/>
  <p:tag name="ANNOTATION_BOX_RADIUS_3" val="5"/>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COUNT" val="7"/>
  <p:tag name="ARTICULATE_SLIDE_GUID" val="ed49eec4-b086-46c5-8d7d-7aad71e2b657"/>
  <p:tag name="ARTICULATE_SLIDE_NAV" val="29"/>
  <p:tag name="ANNOTATION_TOP_1" val="247.8333"/>
  <p:tag name="ANNOTATION_LEFT_1" val="22.33333"/>
  <p:tag name="ANNOTATION_HEIGHT_1" val="185.8333"/>
  <p:tag name="ANNOTATION_WIDTH_1" val="186.3333"/>
  <p:tag name="ANNOTATION_START_1" val="3.5"/>
  <p:tag name="ANNOTATION_END_1" val="10.8"/>
  <p:tag name="ANNOTATION_SLIDE_HEIGHT_1" val="720"/>
  <p:tag name="ANNOTATION_SLIDE_WIDTH_1" val="960"/>
  <p:tag name="ANNOTATION_SCALE_1" val="100"/>
  <p:tag name="ANNOTATION_TOP_2" val="-62"/>
  <p:tag name="ANNOTATION_LEFT_2" val="-62.16666"/>
  <p:tag name="ANNOTATION_HEIGHT_2" val="844"/>
  <p:tag name="ANNOTATION_WIDTH_2" val="1084.167"/>
  <p:tag name="ANNOTATION_START_2" val="10.8"/>
  <p:tag name="ANNOTATION_END_2" val="10.8"/>
  <p:tag name="ANNOTATION_SLIDE_HEIGHT_2" val="720"/>
  <p:tag name="ANNOTATION_SLIDE_WIDTH_2" val="960"/>
  <p:tag name="ANNOTATION_TOP_3" val="233"/>
  <p:tag name="ANNOTATION_LEFT_3" val="18.66667"/>
  <p:tag name="ANNOTATION_HEIGHT_3" val="168.5"/>
  <p:tag name="ANNOTATION_WIDTH_3" val="926.5001"/>
  <p:tag name="ANNOTATION_START_3" val="10.8"/>
  <p:tag name="ANNOTATION_END_3" val="38.1"/>
  <p:tag name="ANNOTATION_SLIDE_HEIGHT_3" val="720"/>
  <p:tag name="ANNOTATION_SLIDE_WIDTH_3" val="960"/>
  <p:tag name="ANNOTATION_TOP_4" val="-62"/>
  <p:tag name="ANNOTATION_LEFT_4" val="-62.16666"/>
  <p:tag name="ANNOTATION_HEIGHT_4" val="844"/>
  <p:tag name="ANNOTATION_WIDTH_4" val="1084.167"/>
  <p:tag name="ANNOTATION_START_4" val="38.1"/>
  <p:tag name="ANNOTATION_END_4" val="41.1"/>
  <p:tag name="ANNOTATION_SLIDE_HEIGHT_4" val="720"/>
  <p:tag name="ANNOTATION_SLIDE_WIDTH_4" val="960"/>
  <p:tag name="ANNOTATION_TOP_5" val="-62"/>
  <p:tag name="ANNOTATION_LEFT_5" val="-62.16666"/>
  <p:tag name="ANNOTATION_HEIGHT_5" val="844"/>
  <p:tag name="ANNOTATION_WIDTH_5" val="1084.167"/>
  <p:tag name="ANNOTATION_START_5" val="41.1"/>
  <p:tag name="ANNOTATION_END_5" val="41.1"/>
  <p:tag name="ANNOTATION_SLIDE_HEIGHT_5" val="720"/>
  <p:tag name="ANNOTATION_SLIDE_WIDTH_5" val="960"/>
  <p:tag name="ANNOTATION_TOP_6" val="402.8333"/>
  <p:tag name="ANNOTATION_LEFT_6" val="29.83333"/>
  <p:tag name="ANNOTATION_HEIGHT_6" val="119"/>
  <p:tag name="ANNOTATION_WIDTH_6" val="866.8333"/>
  <p:tag name="ANNOTATION_START_6" val="41.1"/>
  <p:tag name="ANNOTATION_END_6" val="50.9"/>
  <p:tag name="ANNOTATION_SLIDE_HEIGHT_6" val="720"/>
  <p:tag name="ANNOTATION_SLIDE_WIDTH_6" val="960"/>
  <p:tag name="ANNOTATION_TOP_7" val="-62"/>
  <p:tag name="ANNOTATION_LEFT_7" val="-62.16666"/>
  <p:tag name="ANNOTATION_HEIGHT_7" val="844"/>
  <p:tag name="ANNOTATION_WIDTH_7" val="1084.167"/>
  <p:tag name="ANNOTATION_START_7" val="50.9"/>
  <p:tag name="ANNOTATION_END_7" val="-1"/>
  <p:tag name="ANNOTATION_SLIDE_HEIGHT_7" val="720"/>
  <p:tag name="ANNOTATION_SLIDE_WIDTH_7" val="960"/>
  <p:tag name="ARTICULATE_LOCK_SLIDE" val="0"/>
  <p:tag name="TIMELINE" val="62.80"/>
  <p:tag name="ELAPSEDTIME" val="100.90"/>
  <p:tag name="ARTICULATE_USED_LAYOUT" val="2"/>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9Oxq9CP8_files\slide0001_image001.jpg"/>
</p:tagLst>
</file>

<file path=ppt/tags/tag23.xml><?xml version="1.0" encoding="utf-8"?>
<p:tagLst xmlns:a="http://schemas.openxmlformats.org/drawingml/2006/main" xmlns:r="http://schemas.openxmlformats.org/officeDocument/2006/relationships" xmlns:p="http://schemas.openxmlformats.org/presentationml/2006/main">
  <p:tag name="AUDIO_ID" val="544"/>
  <p:tag name="ANNOTATION_COUNT" val="0"/>
  <p:tag name="ARTICULATE_SLIDE_GUID" val="85bf59c5-82ad-4e55-bfa6-7e72e0737bac"/>
  <p:tag name="ARTICULATE_SLIDE_NAV" val="23"/>
  <p:tag name="ARTICULATE_LOCK_SLIDE" val="0"/>
  <p:tag name="ELAPSEDTIME" val="49.30"/>
  <p:tag name="ARTICULATE_USED_LAYOUT" val="2"/>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ju6t5jHd_files\slide0001_image001.jpg"/>
</p:tagLst>
</file>

<file path=ppt/tags/tag25.xml><?xml version="1.0" encoding="utf-8"?>
<p:tagLst xmlns:a="http://schemas.openxmlformats.org/drawingml/2006/main" xmlns:r="http://schemas.openxmlformats.org/officeDocument/2006/relationships" xmlns:p="http://schemas.openxmlformats.org/presentationml/2006/main">
  <p:tag name="AUDIO_ID" val="635"/>
  <p:tag name="ANNOTATION_TYPE_1" val="2"/>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GUID" val="db0cf938-66cb-40c4-a864-4508c05a5dad"/>
  <p:tag name="ARTICULATE_SLIDE_NAV" val="16"/>
  <p:tag name="ANNOTATION_TOP_1" val="-62"/>
  <p:tag name="ANNOTATION_LEFT_1" val="-62.16666"/>
  <p:tag name="ANNOTATION_HEIGHT_1" val="844"/>
  <p:tag name="ANNOTATION_WIDTH_1" val="1084.167"/>
  <p:tag name="ANNOTATION_START_1" val="23.4"/>
  <p:tag name="ANNOTATION_END_1" val="23.4"/>
  <p:tag name="ANNOTATION_SLIDE_HEIGHT_1" val="720"/>
  <p:tag name="ANNOTATION_SLIDE_WIDTH_1" val="960"/>
  <p:tag name="ANNOTATION_TOP_2" val="150"/>
  <p:tag name="ANNOTATION_LEFT_2" val="65.83334"/>
  <p:tag name="ANNOTATION_HEIGHT_2" val="71.83333"/>
  <p:tag name="ANNOTATION_WIDTH_2" val="678.1666"/>
  <p:tag name="ANNOTATION_START_2" val="23.4"/>
  <p:tag name="ANNOTATION_END_2" val="43.9"/>
  <p:tag name="ANNOTATION_SLIDE_HEIGHT_2" val="720"/>
  <p:tag name="ANNOTATION_SLIDE_WIDTH_2" val="960"/>
  <p:tag name="ANNOTATION_TOP_3" val="-62"/>
  <p:tag name="ANNOTATION_LEFT_3" val="-62.16666"/>
  <p:tag name="ANNOTATION_HEIGHT_3" val="844"/>
  <p:tag name="ANNOTATION_WIDTH_3" val="1084.167"/>
  <p:tag name="ANNOTATION_START_3" val="43.9"/>
  <p:tag name="ANNOTATION_END_3" val="55.3"/>
  <p:tag name="ANNOTATION_SLIDE_HEIGHT_3" val="720"/>
  <p:tag name="ANNOTATION_SLIDE_WIDTH_3" val="960"/>
  <p:tag name="ANNOTATION_TOP_4" val="-62"/>
  <p:tag name="ANNOTATION_LEFT_4" val="-62.16666"/>
  <p:tag name="ANNOTATION_HEIGHT_4" val="844"/>
  <p:tag name="ANNOTATION_WIDTH_4" val="1084.167"/>
  <p:tag name="ANNOTATION_START_4" val="55.3"/>
  <p:tag name="ANNOTATION_END_4" val="55.3"/>
  <p:tag name="ANNOTATION_SLIDE_HEIGHT_4" val="720"/>
  <p:tag name="ANNOTATION_SLIDE_WIDTH_4" val="960"/>
  <p:tag name="ANNOTATION_TOP_5" val="202"/>
  <p:tag name="ANNOTATION_LEFT_5" val="37.33333"/>
  <p:tag name="ANNOTATION_HEIGHT_5" val="239.1667"/>
  <p:tag name="ANNOTATION_WIDTH_5" val="956.3333"/>
  <p:tag name="ANNOTATION_START_5" val="55.3"/>
  <p:tag name="ANNOTATION_END_5" val="101.2"/>
  <p:tag name="ANNOTATION_SLIDE_HEIGHT_5" val="720"/>
  <p:tag name="ANNOTATION_SLIDE_WIDTH_5" val="960"/>
  <p:tag name="ANNOTATION_TOP_6" val="-62"/>
  <p:tag name="ANNOTATION_LEFT_6" val="-62.16666"/>
  <p:tag name="ANNOTATION_HEIGHT_6" val="844"/>
  <p:tag name="ANNOTATION_WIDTH_6" val="1084.167"/>
  <p:tag name="ANNOTATION_START_6" val="101.2"/>
  <p:tag name="ANNOTATION_END_6" val="104.8"/>
  <p:tag name="ANNOTATION_SLIDE_HEIGHT_6" val="720"/>
  <p:tag name="ANNOTATION_SLIDE_WIDTH_6" val="960"/>
  <p:tag name="ANNOTATION_TOP_7" val="-62"/>
  <p:tag name="ANNOTATION_LEFT_7" val="-62.16666"/>
  <p:tag name="ANNOTATION_HEIGHT_7" val="844"/>
  <p:tag name="ANNOTATION_WIDTH_7" val="1084.167"/>
  <p:tag name="ANNOTATION_START_7" val="104.8"/>
  <p:tag name="ANNOTATION_END_7" val="104.8"/>
  <p:tag name="ANNOTATION_SLIDE_HEIGHT_7" val="720"/>
  <p:tag name="ANNOTATION_SLIDE_WIDTH_7" val="960"/>
  <p:tag name="ANNOTATION_TOP_8" val="444.8333"/>
  <p:tag name="ANNOTATION_LEFT_8" val="75.83334"/>
  <p:tag name="ANNOTATION_HEIGHT_8" val="226.8333"/>
  <p:tag name="ANNOTATION_WIDTH_8" val="827.1666"/>
  <p:tag name="ANNOTATION_START_8" val="104.8"/>
  <p:tag name="ANNOTATION_END_8" val="166.2"/>
  <p:tag name="ANNOTATION_SLIDE_HEIGHT_8" val="720"/>
  <p:tag name="ANNOTATION_SLIDE_WIDTH_8" val="960"/>
  <p:tag name="ANNOTATION_TOP_9" val="-62"/>
  <p:tag name="ANNOTATION_LEFT_9" val="-62.16666"/>
  <p:tag name="ANNOTATION_HEIGHT_9" val="844"/>
  <p:tag name="ANNOTATION_WIDTH_9" val="1084.167"/>
  <p:tag name="ANNOTATION_START_9" val="166.2"/>
  <p:tag name="ANNOTATION_END_9" val="-1"/>
  <p:tag name="ANNOTATION_SLIDE_HEIGHT_9" val="720"/>
  <p:tag name="ANNOTATION_SLIDE_WIDTH_9" val="960"/>
  <p:tag name="ARTICULATE_LOCK_SLIDE" val="0"/>
  <p:tag name="ELAPSEDTIME" val="207.30"/>
  <p:tag name="ARTICULATE_USED_LAYOUT" val="2"/>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u2DRBcXe_files\slide0001_image001.jpg"/>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UDIO_ID" val="539"/>
  <p:tag name="ANNOTATION_TYPE_1" val="0"/>
  <p:tag name="ANNOTATION_ANIMATION_1" val="3"/>
  <p:tag name="ANNOTATION_ROTATION_1" val="0"/>
  <p:tag name="ANNOTATION_SUB_TYPE_1" val="2"/>
  <p:tag name="ANNOTATION_LOOP_COUNT_1" val="1"/>
  <p:tag name="ANNOTATION_BOX_RADIUS_1" val="0"/>
  <p:tag name="ANNOTATION_BORDER_ALPHA_1" val="100"/>
  <p:tag name="ANNOTATION_BORDER_COLOR_1" val="16777215"/>
  <p:tag name="ANNOTATION_FILL_COLOR_1" val="683492"/>
  <p:tag name="ANNOTATION_FILL_ALPHA_1" val="100"/>
  <p:tag name="ANNOTATION_BORDER_WIDTH_1" val="2"/>
  <p:tag name="ANNOTATION_TYPE_2" val="0"/>
  <p:tag name="ANNOTATION_ANIMATION_2" val="3"/>
  <p:tag name="ANNOTATION_ROTATION_2" val="0"/>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0"/>
  <p:tag name="ANNOTATION_ANIMATION_3" val="3"/>
  <p:tag name="ANNOTATION_ROTATION_3" val="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COUNT" val="5"/>
  <p:tag name="ARTICULATE_SLIDE_GUID" val="dd0dec8c-e7f7-464c-afe7-f1999fc96d87"/>
  <p:tag name="ARTICULATE_SLIDE_NAV" val="3"/>
  <p:tag name="ANNOTATION_TOP_1" val="230.5"/>
  <p:tag name="ANNOTATION_LEFT_1" val="360.1667"/>
  <p:tag name="ANNOTATION_HEIGHT_1" val="185.8333"/>
  <p:tag name="ANNOTATION_WIDTH_1" val="186.3333"/>
  <p:tag name="ANNOTATION_START_1" val="12"/>
  <p:tag name="ANNOTATION_END_1" val="13.2"/>
  <p:tag name="ANNOTATION_SLIDE_HEIGHT_1" val="720"/>
  <p:tag name="ANNOTATION_SLIDE_WIDTH_1" val="960"/>
  <p:tag name="ANNOTATION_SCALE_1" val="100"/>
  <p:tag name="ANNOTATION_TOP_2" val="329.6667"/>
  <p:tag name="ANNOTATION_LEFT_2" val="366.3333"/>
  <p:tag name="ANNOTATION_HEIGHT_2" val="185.8333"/>
  <p:tag name="ANNOTATION_WIDTH_2" val="186.3333"/>
  <p:tag name="ANNOTATION_START_2" val="13.2"/>
  <p:tag name="ANNOTATION_END_2" val="16.8"/>
  <p:tag name="ANNOTATION_SLIDE_HEIGHT_2" val="720"/>
  <p:tag name="ANNOTATION_SLIDE_WIDTH_2" val="960"/>
  <p:tag name="ANNOTATION_SCALE_2" val="100"/>
  <p:tag name="ANNOTATION_TOP_3" val="431.3333"/>
  <p:tag name="ANNOTATION_LEFT_3" val="377.5"/>
  <p:tag name="ANNOTATION_HEIGHT_3" val="185.8333"/>
  <p:tag name="ANNOTATION_WIDTH_3" val="186.3333"/>
  <p:tag name="ANNOTATION_START_3" val="16.8"/>
  <p:tag name="ANNOTATION_END_3" val="18.9"/>
  <p:tag name="ANNOTATION_SLIDE_HEIGHT_3" val="720"/>
  <p:tag name="ANNOTATION_SLIDE_WIDTH_3" val="960"/>
  <p:tag name="ANNOTATION_SCALE_3" val="100"/>
  <p:tag name="ANNOTATION_TOP_4" val="551.5"/>
  <p:tag name="ANNOTATION_LEFT_4" val="372.5"/>
  <p:tag name="ANNOTATION_HEIGHT_4" val="185.8333"/>
  <p:tag name="ANNOTATION_WIDTH_4" val="186.3333"/>
  <p:tag name="ANNOTATION_START_4" val="18.9"/>
  <p:tag name="ANNOTATION_END_4" val="21.6"/>
  <p:tag name="ANNOTATION_SLIDE_HEIGHT_4" val="720"/>
  <p:tag name="ANNOTATION_SLIDE_WIDTH_4" val="960"/>
  <p:tag name="ANNOTATION_SCALE_4" val="100"/>
  <p:tag name="ANNOTATION_TOP_5" val="646.8334"/>
  <p:tag name="ANNOTATION_LEFT_5" val="358.8333"/>
  <p:tag name="ANNOTATION_HEIGHT_5" val="185.8333"/>
  <p:tag name="ANNOTATION_WIDTH_5" val="186.3333"/>
  <p:tag name="ANNOTATION_START_5" val="21.6"/>
  <p:tag name="ANNOTATION_END_5" val="-1"/>
  <p:tag name="ANNOTATION_SLIDE_HEIGHT_5" val="720"/>
  <p:tag name="ANNOTATION_SLIDE_WIDTH_5" val="960"/>
  <p:tag name="ANNOTATION_SCALE_5" val="100"/>
  <p:tag name="ARTICULATE_LOCK_SLIDE" val="0"/>
  <p:tag name="ELAPSEDTIME" val="32.30"/>
  <p:tag name="ARTICULATE_USED_LAYOUT" val="2"/>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UDIO_ID" val="552"/>
  <p:tag name="ANNOTATION_TYPE_1" val="0"/>
  <p:tag name="ANNOTATION_ANIMATION_1" val="3"/>
  <p:tag name="ANNOTATION_ROTATION_1" val="0"/>
  <p:tag name="ANNOTATION_SUB_TYPE_1" val="2"/>
  <p:tag name="ANNOTATION_LOOP_COUNT_1" val="1"/>
  <p:tag name="ANNOTATION_BOX_RADIUS_1" val="0"/>
  <p:tag name="ANNOTATION_BORDER_ALPHA_1" val="100"/>
  <p:tag name="ANNOTATION_BORDER_COLOR_1" val="16777215"/>
  <p:tag name="ANNOTATION_FILL_COLOR_1" val="683492"/>
  <p:tag name="ANNOTATION_FILL_ALPHA_1" val="100"/>
  <p:tag name="ANNOTATION_BORDER_WIDTH_1" val="2"/>
  <p:tag name="ANNOTATION_TYPE_2" val="0"/>
  <p:tag name="ANNOTATION_ANIMATION_2" val="3"/>
  <p:tag name="ANNOTATION_ROTATION_2" val="0"/>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0"/>
  <p:tag name="ANNOTATION_ANIMATION_3" val="3"/>
  <p:tag name="ANNOTATION_ROTATION_3" val="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COUNT" val="5"/>
  <p:tag name="ARTICULATE_SLIDE_GUID" val="23b34ebb-f55b-4b66-8093-5a200e43006c"/>
  <p:tag name="ARTICULATE_SLIDE_NAV" val="32"/>
  <p:tag name="ANNOTATION_TOP_1" val="326"/>
  <p:tag name="ANNOTATION_LEFT_1" val="27.33333"/>
  <p:tag name="ANNOTATION_HEIGHT_1" val="185.8333"/>
  <p:tag name="ANNOTATION_WIDTH_1" val="186.3333"/>
  <p:tag name="ANNOTATION_START_1" val="25.8"/>
  <p:tag name="ANNOTATION_END_1" val="27"/>
  <p:tag name="ANNOTATION_SLIDE_HEIGHT_1" val="720"/>
  <p:tag name="ANNOTATION_SLIDE_WIDTH_1" val="960"/>
  <p:tag name="ANNOTATION_SCALE_1" val="100"/>
  <p:tag name="ANNOTATION_TOP_2" val="369.3333"/>
  <p:tag name="ANNOTATION_LEFT_2" val="89.5"/>
  <p:tag name="ANNOTATION_HEIGHT_2" val="185.8333"/>
  <p:tag name="ANNOTATION_WIDTH_2" val="186.3333"/>
  <p:tag name="ANNOTATION_START_2" val="27"/>
  <p:tag name="ANNOTATION_END_2" val="61"/>
  <p:tag name="ANNOTATION_SLIDE_HEIGHT_2" val="720"/>
  <p:tag name="ANNOTATION_SLIDE_WIDTH_2" val="960"/>
  <p:tag name="ANNOTATION_SCALE_2" val="100"/>
  <p:tag name="ANNOTATION_TOP_3" val="489.5"/>
  <p:tag name="ANNOTATION_LEFT_3" val="88.16667"/>
  <p:tag name="ANNOTATION_HEIGHT_3" val="185.8333"/>
  <p:tag name="ANNOTATION_WIDTH_3" val="186.3333"/>
  <p:tag name="ANNOTATION_START_3" val="61"/>
  <p:tag name="ANNOTATION_END_3" val="73.3"/>
  <p:tag name="ANNOTATION_SLIDE_HEIGHT_3" val="720"/>
  <p:tag name="ANNOTATION_SLIDE_WIDTH_3" val="960"/>
  <p:tag name="ANNOTATION_SCALE_3" val="100"/>
  <p:tag name="ANNOTATION_TOP_4" val="547.6667"/>
  <p:tag name="ANNOTATION_LEFT_4" val="95.66667"/>
  <p:tag name="ANNOTATION_HEIGHT_4" val="185.8333"/>
  <p:tag name="ANNOTATION_WIDTH_4" val="186.3333"/>
  <p:tag name="ANNOTATION_START_4" val="73.3"/>
  <p:tag name="ANNOTATION_END_4" val="74.2"/>
  <p:tag name="ANNOTATION_SLIDE_HEIGHT_4" val="720"/>
  <p:tag name="ANNOTATION_SLIDE_WIDTH_4" val="960"/>
  <p:tag name="ANNOTATION_SCALE_4" val="100"/>
  <p:tag name="ANNOTATION_TOP_5" val="586.1667"/>
  <p:tag name="ANNOTATION_LEFT_5" val="94.33333"/>
  <p:tag name="ANNOTATION_HEIGHT_5" val="185.8333"/>
  <p:tag name="ANNOTATION_WIDTH_5" val="186.3333"/>
  <p:tag name="ANNOTATION_START_5" val="74.2"/>
  <p:tag name="ANNOTATION_END_5" val="-1"/>
  <p:tag name="ANNOTATION_SLIDE_HEIGHT_5" val="720"/>
  <p:tag name="ANNOTATION_SLIDE_WIDTH_5" val="960"/>
  <p:tag name="ANNOTATION_SCALE_5" val="100"/>
  <p:tag name="ARTICULATE_LOCK_SLIDE" val="0"/>
  <p:tag name="ELAPSEDTIME" val="99.10"/>
  <p:tag name="ARTICULATE_USED_LAYOUT" val="2"/>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UDIO_ID" val="647"/>
  <p:tag name="ANNOTATION_TYPE_1" val="0"/>
  <p:tag name="ANNOTATION_ANIMATION_1" val="3"/>
  <p:tag name="ANNOTATION_ROTATION_1" val="0"/>
  <p:tag name="ANNOTATION_SUB_TYPE_1" val="2"/>
  <p:tag name="ANNOTATION_LOOP_COUNT_1" val="1"/>
  <p:tag name="ANNOTATION_BOX_RADIUS_1" val="0"/>
  <p:tag name="ANNOTATION_BORDER_ALPHA_1" val="100"/>
  <p:tag name="ANNOTATION_BORDER_COLOR_1" val="16777215"/>
  <p:tag name="ANNOTATION_FILL_COLOR_1" val="683492"/>
  <p:tag name="ANNOTATION_FILL_ALPHA_1" val="100"/>
  <p:tag name="ANNOTATION_BORDER_WIDTH_1" val="2"/>
  <p:tag name="ANNOTATION_TYPE_2" val="0"/>
  <p:tag name="ANNOTATION_ANIMATION_2" val="3"/>
  <p:tag name="ANNOTATION_ROTATION_2" val="0"/>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0"/>
  <p:tag name="ANNOTATION_ANIMATION_3" val="3"/>
  <p:tag name="ANNOTATION_ROTATION_3" val="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TYPE_6" val="0"/>
  <p:tag name="ANNOTATION_ANIMATION_6" val="3"/>
  <p:tag name="ANNOTATION_ROTATION_6" val="0"/>
  <p:tag name="ANNOTATION_SUB_TYPE_6" val="2"/>
  <p:tag name="ANNOTATION_LOOP_COUNT_6" val="1"/>
  <p:tag name="ANNOTATION_BOX_RADIUS_6" val="0"/>
  <p:tag name="ANNOTATION_BORDER_ALPHA_6" val="100"/>
  <p:tag name="ANNOTATION_BORDER_COLOR_6" val="16777215"/>
  <p:tag name="ANNOTATION_FILL_COLOR_6" val="683492"/>
  <p:tag name="ANNOTATION_FILL_ALPHA_6" val="100"/>
  <p:tag name="ANNOTATION_BORDER_WIDTH_6" val="2"/>
  <p:tag name="ANNOTATION_COUNT" val="6"/>
  <p:tag name="ARTICULATE_SLIDE_GUID" val="9dd673dd-a16c-4cd6-98e0-54a61d5a3562"/>
  <p:tag name="ARTICULATE_SLIDE_NAV" val="33"/>
  <p:tag name="ANNOTATION_TOP_1" val="229.3333"/>
  <p:tag name="ANNOTATION_LEFT_1" val="313"/>
  <p:tag name="ANNOTATION_HEIGHT_1" val="185.8333"/>
  <p:tag name="ANNOTATION_WIDTH_1" val="186.3333"/>
  <p:tag name="ANNOTATION_START_1" val="9.9"/>
  <p:tag name="ANNOTATION_END_1" val="25.6"/>
  <p:tag name="ANNOTATION_SLIDE_HEIGHT_1" val="720"/>
  <p:tag name="ANNOTATION_SLIDE_WIDTH_1" val="960"/>
  <p:tag name="ANNOTATION_SCALE_1" val="100"/>
  <p:tag name="ANNOTATION_TOP_2" val="283.8333"/>
  <p:tag name="ANNOTATION_LEFT_2" val="350.1667"/>
  <p:tag name="ANNOTATION_HEIGHT_2" val="185.8333"/>
  <p:tag name="ANNOTATION_WIDTH_2" val="186.3333"/>
  <p:tag name="ANNOTATION_START_2" val="25.6"/>
  <p:tag name="ANNOTATION_END_2" val="52.2"/>
  <p:tag name="ANNOTATION_SLIDE_HEIGHT_2" val="720"/>
  <p:tag name="ANNOTATION_SLIDE_WIDTH_2" val="960"/>
  <p:tag name="ANNOTATION_SCALE_2" val="100"/>
  <p:tag name="ANNOTATION_TOP_3" val="343.3333"/>
  <p:tag name="ANNOTATION_LEFT_3" val="355.1667"/>
  <p:tag name="ANNOTATION_HEIGHT_3" val="185.8333"/>
  <p:tag name="ANNOTATION_WIDTH_3" val="186.3333"/>
  <p:tag name="ANNOTATION_START_3" val="52.2"/>
  <p:tag name="ANNOTATION_END_3" val="77.1"/>
  <p:tag name="ANNOTATION_SLIDE_HEIGHT_3" val="720"/>
  <p:tag name="ANNOTATION_SLIDE_WIDTH_3" val="960"/>
  <p:tag name="ANNOTATION_SCALE_3" val="100"/>
  <p:tag name="ANNOTATION_TOP_4" val="399"/>
  <p:tag name="ANNOTATION_LEFT_4" val="349"/>
  <p:tag name="ANNOTATION_HEIGHT_4" val="185.8333"/>
  <p:tag name="ANNOTATION_WIDTH_4" val="186.3333"/>
  <p:tag name="ANNOTATION_START_4" val="77.1"/>
  <p:tag name="ANNOTATION_END_4" val="90.2"/>
  <p:tag name="ANNOTATION_SLIDE_HEIGHT_4" val="720"/>
  <p:tag name="ANNOTATION_SLIDE_WIDTH_4" val="960"/>
  <p:tag name="ANNOTATION_SCALE_4" val="100"/>
  <p:tag name="ANNOTATION_TOP_5" val="456"/>
  <p:tag name="ANNOTATION_LEFT_5" val="309.1667"/>
  <p:tag name="ANNOTATION_HEIGHT_5" val="185.8333"/>
  <p:tag name="ANNOTATION_WIDTH_5" val="186.3333"/>
  <p:tag name="ANNOTATION_START_5" val="90.2"/>
  <p:tag name="ANNOTATION_END_5" val="116.8"/>
  <p:tag name="ANNOTATION_SLIDE_HEIGHT_5" val="720"/>
  <p:tag name="ANNOTATION_SLIDE_WIDTH_5" val="960"/>
  <p:tag name="ANNOTATION_SCALE_5" val="100"/>
  <p:tag name="ANNOTATION_TOP_6" val="565.1667"/>
  <p:tag name="ANNOTATION_LEFT_6" val="300.5"/>
  <p:tag name="ANNOTATION_HEIGHT_6" val="185.8333"/>
  <p:tag name="ANNOTATION_WIDTH_6" val="186.3333"/>
  <p:tag name="ANNOTATION_START_6" val="116.8"/>
  <p:tag name="ANNOTATION_END_6" val="-1"/>
  <p:tag name="ANNOTATION_SLIDE_HEIGHT_6" val="720"/>
  <p:tag name="ANNOTATION_SLIDE_WIDTH_6" val="960"/>
  <p:tag name="ANNOTATION_SCALE_6" val="100"/>
  <p:tag name="ARTICULATE_LOCK_SLIDE" val="0"/>
  <p:tag name="ELAPSEDTIME" val="153.40"/>
  <p:tag name="ARTICULATE_USED_LAYOUT" val="2"/>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qZf0kCyg_files\slide0001_image001.jpg"/>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gIEVBZOK_files\slide0001_image001.jpg"/>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UDIO_ID" val="648"/>
  <p:tag name="ANNOTATION_COUNT" val="0"/>
  <p:tag name="ARTICULATE_SLIDE_GUID" val="f1c079b3-9814-402e-b3ab-d479227b124f"/>
  <p:tag name="ARTICULATE_SLIDE_NAV" val="34"/>
  <p:tag name="ARTICULATE_LOCK_SLIDE" val="0"/>
  <p:tag name="ELAPSEDTIME" val="90.70"/>
  <p:tag name="ARTICULATE_USED_LAYOUT" val="2"/>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CtaaxcYS_files\slide0001_image001.jpg"/>
</p:tagLst>
</file>

<file path=ppt/tags/tag61.xml><?xml version="1.0" encoding="utf-8"?>
<p:tagLst xmlns:a="http://schemas.openxmlformats.org/drawingml/2006/main" xmlns:r="http://schemas.openxmlformats.org/officeDocument/2006/relationships" xmlns:p="http://schemas.openxmlformats.org/presentationml/2006/main">
  <p:tag name="AUDIO_ID" val="646"/>
  <p:tag name="ANNOTATION_TYPE_1" val="2"/>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GUID" val="ed69126a-7e2f-478c-8c48-556aeb82709f"/>
  <p:tag name="ARTICULATE_SLIDE_NAV" val="30"/>
  <p:tag name="ANNOTATION_TOP_1" val="-62"/>
  <p:tag name="ANNOTATION_LEFT_1" val="-62.16666"/>
  <p:tag name="ANNOTATION_HEIGHT_1" val="844"/>
  <p:tag name="ANNOTATION_WIDTH_1" val="1084.167"/>
  <p:tag name="ANNOTATION_START_1" val="49.9"/>
  <p:tag name="ANNOTATION_END_1" val="49.9"/>
  <p:tag name="ANNOTATION_SLIDE_HEIGHT_1" val="720"/>
  <p:tag name="ANNOTATION_SLIDE_WIDTH_1" val="960"/>
  <p:tag name="ANNOTATION_TOP_2" val="446.1667"/>
  <p:tag name="ANNOTATION_LEFT_2" val="170.1667"/>
  <p:tag name="ANNOTATION_HEIGHT_2" val="179.6667"/>
  <p:tag name="ANNOTATION_WIDTH_2" val="828.3333"/>
  <p:tag name="ANNOTATION_START_2" val="49.9"/>
  <p:tag name="ANNOTATION_END_2" val="101.5"/>
  <p:tag name="ANNOTATION_SLIDE_HEIGHT_2" val="720"/>
  <p:tag name="ANNOTATION_SLIDE_WIDTH_2" val="960"/>
  <p:tag name="ANNOTATION_TOP_3" val="-62"/>
  <p:tag name="ANNOTATION_LEFT_3" val="-62.16666"/>
  <p:tag name="ANNOTATION_HEIGHT_3" val="844"/>
  <p:tag name="ANNOTATION_WIDTH_3" val="1084.167"/>
  <p:tag name="ANNOTATION_START_3" val="101.5"/>
  <p:tag name="ANNOTATION_END_3" val="-1"/>
  <p:tag name="ANNOTATION_SLIDE_HEIGHT_3" val="720"/>
  <p:tag name="ANNOTATION_SLIDE_WIDTH_3" val="960"/>
  <p:tag name="ARTICULATE_LOCK_SLIDE" val="0"/>
  <p:tag name="ELAPSEDTIME" val="128.50"/>
  <p:tag name="ARTICULATE_USED_LAYOUT" val="2"/>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3AlZ4kNu_files\slide0001_image001.jpg"/>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UDIO_ID" val="547"/>
  <p:tag name="ANNOTATION_COUNT" val="0"/>
  <p:tag name="ARTICULATE_SLIDE_GUID" val="c2089e76-e39f-4de7-b096-47fa3f6b0251"/>
  <p:tag name="ARTICULATE_SLIDE_NAV" val="27"/>
  <p:tag name="ARTICULATE_LOCK_SLIDE" val="0"/>
  <p:tag name="ELAPSEDTIME" val="40.20"/>
  <p:tag name="ARTICULATE_USED_LAYOUT" val="2"/>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UDIO_ID" val="545"/>
  <p:tag name="ANNOTATION_TYPE_1" val="0"/>
  <p:tag name="ANNOTATION_ANIMATION_1" val="3"/>
  <p:tag name="ANNOTATION_ROTATION_1" val="0"/>
  <p:tag name="ANNOTATION_SUB_TYPE_1" val="2"/>
  <p:tag name="ANNOTATION_LOOP_COUNT_1" val="1"/>
  <p:tag name="ANNOTATION_BOX_RADIUS_1" val="0"/>
  <p:tag name="ANNOTATION_BORDER_ALPHA_1" val="100"/>
  <p:tag name="ANNOTATION_BORDER_COLOR_1" val="16777215"/>
  <p:tag name="ANNOTATION_FILL_COLOR_1" val="683492"/>
  <p:tag name="ANNOTATION_FILL_ALPHA_1" val="100"/>
  <p:tag name="ANNOTATION_BORDER_WIDTH_1" val="2"/>
  <p:tag name="ANNOTATION_TYPE_2" val="0"/>
  <p:tag name="ANNOTATION_ANIMATION_2" val="3"/>
  <p:tag name="ANNOTATION_ROTATION_2" val="0"/>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0"/>
  <p:tag name="ANNOTATION_ANIMATION_3" val="3"/>
  <p:tag name="ANNOTATION_ROTATION_3" val="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COUNT" val="5"/>
  <p:tag name="ARTICULATE_SLIDE_GUID" val="fe2e50dd-73c4-4b79-98f5-85682d43fb32"/>
  <p:tag name="ARTICULATE_SLIDE_NAV" val="25"/>
  <p:tag name="ANNOTATION_TOP_1" val="226.8333"/>
  <p:tag name="ANNOTATION_LEFT_1" val="55.83333"/>
  <p:tag name="ANNOTATION_HEIGHT_1" val="185.8333"/>
  <p:tag name="ANNOTATION_WIDTH_1" val="186.3333"/>
  <p:tag name="ANNOTATION_START_1" val="7.9"/>
  <p:tag name="ANNOTATION_END_1" val="25.7"/>
  <p:tag name="ANNOTATION_SLIDE_HEIGHT_1" val="720"/>
  <p:tag name="ANNOTATION_SLIDE_WIDTH_1" val="960"/>
  <p:tag name="ANNOTATION_SCALE_1" val="100"/>
  <p:tag name="ANNOTATION_TOP_2" val="298.6667"/>
  <p:tag name="ANNOTATION_LEFT_2" val="69.5"/>
  <p:tag name="ANNOTATION_HEIGHT_2" val="185.8333"/>
  <p:tag name="ANNOTATION_WIDTH_2" val="186.3333"/>
  <p:tag name="ANNOTATION_START_2" val="25.7"/>
  <p:tag name="ANNOTATION_END_2" val="59.7"/>
  <p:tag name="ANNOTATION_SLIDE_HEIGHT_2" val="720"/>
  <p:tag name="ANNOTATION_SLIDE_WIDTH_2" val="960"/>
  <p:tag name="ANNOTATION_SCALE_2" val="100"/>
  <p:tag name="ANNOTATION_TOP_3" val="456"/>
  <p:tag name="ANNOTATION_LEFT_3" val="68.33334"/>
  <p:tag name="ANNOTATION_HEIGHT_3" val="185.8333"/>
  <p:tag name="ANNOTATION_WIDTH_3" val="186.3333"/>
  <p:tag name="ANNOTATION_START_3" val="59.7"/>
  <p:tag name="ANNOTATION_END_3" val="78.8"/>
  <p:tag name="ANNOTATION_SLIDE_HEIGHT_3" val="720"/>
  <p:tag name="ANNOTATION_SLIDE_WIDTH_3" val="960"/>
  <p:tag name="ANNOTATION_SCALE_3" val="100"/>
  <p:tag name="ANNOTATION_TOP_4" val="510.5"/>
  <p:tag name="ANNOTATION_LEFT_4" val="70.83334"/>
  <p:tag name="ANNOTATION_HEIGHT_4" val="185.8333"/>
  <p:tag name="ANNOTATION_WIDTH_4" val="186.3333"/>
  <p:tag name="ANNOTATION_START_4" val="78.8"/>
  <p:tag name="ANNOTATION_END_4" val="96.8"/>
  <p:tag name="ANNOTATION_SLIDE_HEIGHT_4" val="720"/>
  <p:tag name="ANNOTATION_SLIDE_WIDTH_4" val="960"/>
  <p:tag name="ANNOTATION_SCALE_4" val="100"/>
  <p:tag name="ANNOTATION_TOP_5" val="572.5"/>
  <p:tag name="ANNOTATION_LEFT_5" val="69.5"/>
  <p:tag name="ANNOTATION_HEIGHT_5" val="185.8333"/>
  <p:tag name="ANNOTATION_WIDTH_5" val="186.3333"/>
  <p:tag name="ANNOTATION_START_5" val="96.8"/>
  <p:tag name="ANNOTATION_END_5" val="-1"/>
  <p:tag name="ANNOTATION_SLIDE_HEIGHT_5" val="720"/>
  <p:tag name="ANNOTATION_SLIDE_WIDTH_5" val="960"/>
  <p:tag name="ANNOTATION_SCALE_5" val="100"/>
  <p:tag name="ARTICULATE_LOCK_SLIDE" val="0"/>
  <p:tag name="ELAPSEDTIME" val="121.30"/>
  <p:tag name="ARTICULATE_USED_LAYOUT" val="2"/>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UDIO_ID" val="546"/>
  <p:tag name="ANNOTATION_COUNT" val="0"/>
  <p:tag name="ARTICULATE_SLIDE_GUID" val="72d91b6c-995d-42de-922b-5846da2e6329"/>
  <p:tag name="ARTICULATE_SLIDE_NAV" val="26"/>
  <p:tag name="ARTICULATE_LOCK_SLIDE" val="0"/>
  <p:tag name="ELAPSEDTIME" val="83.70"/>
  <p:tag name="ARTICULATE_USED_LAYOUT" val="2"/>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UDIO_ID" val="649"/>
  <p:tag name="ANNOTATION_TYPE_1" val="0"/>
  <p:tag name="ANNOTATION_ANIMATION_1" val="3"/>
  <p:tag name="ANNOTATION_ROTATION_1" val="0"/>
  <p:tag name="ANNOTATION_SUB_TYPE_1" val="2"/>
  <p:tag name="ANNOTATION_LOOP_COUNT_1" val="1"/>
  <p:tag name="ANNOTATION_BOX_RADIUS_1" val="0"/>
  <p:tag name="ANNOTATION_BORDER_ALPHA_1" val="100"/>
  <p:tag name="ANNOTATION_BORDER_COLOR_1" val="16777215"/>
  <p:tag name="ANNOTATION_FILL_COLOR_1" val="683492"/>
  <p:tag name="ANNOTATION_FILL_ALPHA_1" val="100"/>
  <p:tag name="ANNOTATION_BORDER_WIDTH_1" val="2"/>
  <p:tag name="ANNOTATION_TYPE_2" val="2"/>
  <p:tag name="ANNOTATION_ANIMATION_2" val="4"/>
  <p:tag name="ANNOTATION_ROTATION_2" val="0"/>
  <p:tag name="ANNOTATION_SUB_TYPE_2" val="11"/>
  <p:tag name="ANNOTATION_LOOP_COUNT_2" val="1"/>
  <p:tag name="ANNOTATION_BOX_RADIUS_2" val="0"/>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ANIMATION_3" val="4"/>
  <p:tag name="ANNOTATION_ROTATION_3" val="0"/>
  <p:tag name="ANNOTATION_SUB_TYPE_3" val="11"/>
  <p:tag name="ANNOTATION_LOOP_COUNT_3" val="1"/>
  <p:tag name="ANNOTATION_BOX_RADIUS_3" val="5"/>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GUID" val="ac14b335-7860-4c91-a428-9483c8dffda5"/>
  <p:tag name="ARTICULATE_SLIDE_NAV" val="35"/>
  <p:tag name="ANNOTATION_TOP_1" val="251.5"/>
  <p:tag name="ANNOTATION_LEFT_1" val="79.5"/>
  <p:tag name="ANNOTATION_HEIGHT_1" val="185.8333"/>
  <p:tag name="ANNOTATION_WIDTH_1" val="186.3333"/>
  <p:tag name="ANNOTATION_START_1" val="23.6"/>
  <p:tag name="ANNOTATION_END_1" val="29.1"/>
  <p:tag name="ANNOTATION_SLIDE_HEIGHT_1" val="720"/>
  <p:tag name="ANNOTATION_SLIDE_WIDTH_1" val="960"/>
  <p:tag name="ANNOTATION_SCALE_1" val="100"/>
  <p:tag name="ANNOTATION_TOP_2" val="-62"/>
  <p:tag name="ANNOTATION_LEFT_2" val="-62.16666"/>
  <p:tag name="ANNOTATION_HEIGHT_2" val="844"/>
  <p:tag name="ANNOTATION_WIDTH_2" val="1084.167"/>
  <p:tag name="ANNOTATION_START_2" val="29.1"/>
  <p:tag name="ANNOTATION_END_2" val="29.1"/>
  <p:tag name="ANNOTATION_SLIDE_HEIGHT_2" val="720"/>
  <p:tag name="ANNOTATION_SLIDE_WIDTH_2" val="960"/>
  <p:tag name="ANNOTATION_TOP_3" val="197"/>
  <p:tag name="ANNOTATION_LEFT_3" val="54.66666"/>
  <p:tag name="ANNOTATION_HEIGHT_3" val="469.6667"/>
  <p:tag name="ANNOTATION_WIDTH_3" val="802.3333"/>
  <p:tag name="ANNOTATION_START_3" val="29.1"/>
  <p:tag name="ANNOTATION_END_3" val="-1"/>
  <p:tag name="ANNOTATION_SLIDE_HEIGHT_3" val="720"/>
  <p:tag name="ANNOTATION_SLIDE_WIDTH_3" val="960"/>
  <p:tag name="ARTICULATE_LOCK_SLIDE" val="0"/>
  <p:tag name="ELAPSEDTIME" val="49.60"/>
  <p:tag name="ARTICULATE_USED_LAYOUT" val="2"/>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TYfcYQxK_files\slide0001_image001.jpg"/>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22079</TotalTime>
  <Pages>98</Pages>
  <Words>11314</Words>
  <Application>Microsoft Office PowerPoint</Application>
  <PresentationFormat>Letter Paper (8.5x11 in)</PresentationFormat>
  <Paragraphs>1103</Paragraphs>
  <Slides>103</Slides>
  <Notes>73</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103</vt:i4>
      </vt:variant>
    </vt:vector>
  </HeadingPairs>
  <TitlesOfParts>
    <vt:vector size="116" baseType="lpstr">
      <vt:lpstr>Arial</vt:lpstr>
      <vt:lpstr>BlinkMacSystemFont</vt:lpstr>
      <vt:lpstr>Calibri</vt:lpstr>
      <vt:lpstr>Gill Sans MT</vt:lpstr>
      <vt:lpstr>Helvetica Neue</vt:lpstr>
      <vt:lpstr>signika_negativeregular</vt:lpstr>
      <vt:lpstr>Times New Roman</vt:lpstr>
      <vt:lpstr>Verdana</vt:lpstr>
      <vt:lpstr>Wingdings</vt:lpstr>
      <vt:lpstr>Wingdings 3</vt:lpstr>
      <vt:lpstr>1_Origin</vt:lpstr>
      <vt:lpstr>2_Origin</vt:lpstr>
      <vt:lpstr>Clip</vt:lpstr>
      <vt:lpstr>Standard 14: Children and Adolescents 2026  </vt:lpstr>
      <vt:lpstr>Land Acknowledgment</vt:lpstr>
      <vt:lpstr>We are Here to Help!</vt:lpstr>
      <vt:lpstr>Diabetes Education Services Inclusion Statement</vt:lpstr>
      <vt:lpstr>Lori Bednarz  Conflicts of Interest</vt:lpstr>
      <vt:lpstr>References </vt:lpstr>
      <vt:lpstr>Diabetes Management  Children &amp; Adolescents Topics</vt:lpstr>
      <vt:lpstr>Support is Critical</vt:lpstr>
      <vt:lpstr>Type 1 ~ Auto Immune Diabetes Mediated  5-10% of Diabetes</vt:lpstr>
      <vt:lpstr>Type 1 or Type 2?</vt:lpstr>
      <vt:lpstr>Poll Question 1</vt:lpstr>
      <vt:lpstr>How do we know if a child has  Type 1 vs Type 2?</vt:lpstr>
      <vt:lpstr> Determine if Type 1 - Use AABBCC Approach</vt:lpstr>
      <vt:lpstr>Type 1 = 10% of all Diabetes</vt:lpstr>
      <vt:lpstr>Poll Question 2</vt:lpstr>
      <vt:lpstr>Signs of Type 1 Diabetes</vt:lpstr>
      <vt:lpstr>Type 1 Diabetes Features?</vt:lpstr>
      <vt:lpstr>Type 1 Diabetes Progression</vt:lpstr>
      <vt:lpstr>3. Prevention or Delay of Diabetes  and Associated Comorbidities  (for Preclinical Type 1 Diabetes) </vt:lpstr>
      <vt:lpstr>Type 1 &amp; Lifestyle Prevention</vt:lpstr>
      <vt:lpstr>Type 1 Diabetes TrialNet</vt:lpstr>
      <vt:lpstr>Pharmacologic Intervention to Delay Symptomatic Type 1 (in Stage 2)</vt:lpstr>
      <vt:lpstr>Type 1 (stage 2) Delayed with Teplizumab by 2 years     www.DiabetesTrialNet.org</vt:lpstr>
      <vt:lpstr>Case Study</vt:lpstr>
      <vt:lpstr>Poll Question 3</vt:lpstr>
      <vt:lpstr>PowerPoint Presentation</vt:lpstr>
      <vt:lpstr>Case Study</vt:lpstr>
      <vt:lpstr>Poll Question 4</vt:lpstr>
      <vt:lpstr>Pediatric A1C Goals for Type 1 - Individualize</vt:lpstr>
      <vt:lpstr>Strategies for Type 1 Management</vt:lpstr>
      <vt:lpstr>Insulin Dosing</vt:lpstr>
      <vt:lpstr>Insulin</vt:lpstr>
      <vt:lpstr>Type 1 Nutrition Goals</vt:lpstr>
      <vt:lpstr>Special Issues for Type 1</vt:lpstr>
      <vt:lpstr>Infant and Toddler  (Birth to 2 years)</vt:lpstr>
      <vt:lpstr>Infant and Toddler Educational Approaches</vt:lpstr>
      <vt:lpstr>Preschool children (3 - 5) Educational Approaches</vt:lpstr>
      <vt:lpstr>Diabetes and Rights</vt:lpstr>
      <vt:lpstr>Safe at School per the ADA</vt:lpstr>
      <vt:lpstr>Resources at Diabetes.Org (ADA)</vt:lpstr>
      <vt:lpstr>School-Age Child (6 - 12) Educational Approaches</vt:lpstr>
      <vt:lpstr>Special Focus on Hypo for Kids under 6 years of age </vt:lpstr>
      <vt:lpstr>Exercise Guidelines Type 1 | Hypo</vt:lpstr>
      <vt:lpstr>PowerPoint Presentation</vt:lpstr>
      <vt:lpstr>PowerPoint Presentation</vt:lpstr>
      <vt:lpstr>Recommendations for  Pediatric Psychosocial Issues</vt:lpstr>
      <vt:lpstr>Psychosocial Issues – Youth with diabetes</vt:lpstr>
      <vt:lpstr>Screen for Disordered Eating </vt:lpstr>
      <vt:lpstr>Autoimmune Conditions  -Type 1 Diabetes </vt:lpstr>
      <vt:lpstr>Poll Question 5</vt:lpstr>
      <vt:lpstr>Screening for Pediatric Hypothyroidism - Type 1 </vt:lpstr>
      <vt:lpstr>Screen for Pediatric Celiac Disease – Type 1</vt:lpstr>
      <vt:lpstr>Children with Celiac Disease – Type 1</vt:lpstr>
      <vt:lpstr>Stretch Break</vt:lpstr>
      <vt:lpstr>Case Study</vt:lpstr>
      <vt:lpstr>Poll Question 6</vt:lpstr>
      <vt:lpstr>Risk based Screening for Prediabetes or Type 2  Children and Adolescents   </vt:lpstr>
      <vt:lpstr>Type 2 in Kids </vt:lpstr>
      <vt:lpstr>Engaging and supporting Kids to help slow the Type 2 Diabetes epidemic</vt:lpstr>
      <vt:lpstr>Type 2 Clinical Presentation</vt:lpstr>
      <vt:lpstr>Poll Question 7</vt:lpstr>
      <vt:lpstr>Type 2s– New Diagnosis</vt:lpstr>
      <vt:lpstr>PowerPoint Presentation</vt:lpstr>
      <vt:lpstr>Type 2 Medication Strategy - Kids</vt:lpstr>
      <vt:lpstr>New Type 2 – Start Basal Insulin for:</vt:lpstr>
      <vt:lpstr>Poll Question 8</vt:lpstr>
      <vt:lpstr>GLP-1s Approved for Kids 10yrs +</vt:lpstr>
      <vt:lpstr>SGLT-2s Approved for 10 yrs &amp; Up</vt:lpstr>
      <vt:lpstr> Glycemic Targets - Type 2 Diabetes</vt:lpstr>
      <vt:lpstr>Special Issues for Type  2</vt:lpstr>
      <vt:lpstr>Metabolic Surgery in Youth</vt:lpstr>
      <vt:lpstr>Type 2 Peds Special Issues</vt:lpstr>
      <vt:lpstr>Preventing CV Disease 1 &amp; 2</vt:lpstr>
      <vt:lpstr>Healthy Eating Type 2 Kids</vt:lpstr>
      <vt:lpstr>Activity Goals for all  </vt:lpstr>
      <vt:lpstr>Behavior Change</vt:lpstr>
      <vt:lpstr>Screening at Diagnosis of 2 Diabetes</vt:lpstr>
      <vt:lpstr>Poll Question 9</vt:lpstr>
      <vt:lpstr>Screening and Treating for Hypertension in Peds</vt:lpstr>
      <vt:lpstr>Treatment for Pediatric Hypertension</vt:lpstr>
      <vt:lpstr>Screening for Dyslipidemia with Peds w Diabetes</vt:lpstr>
      <vt:lpstr>Poll Question 10</vt:lpstr>
      <vt:lpstr>Treatment for Pediatric Dyslipidemia </vt:lpstr>
      <vt:lpstr>Screening and Treatment for Ped Nephropathy  </vt:lpstr>
      <vt:lpstr>Pediatric Eye Screening Guidelines</vt:lpstr>
      <vt:lpstr>Pediatric Neuropathy Screening  </vt:lpstr>
      <vt:lpstr>The Social Context of Diabetes Self-Management</vt:lpstr>
      <vt:lpstr>Poll Question 11</vt:lpstr>
      <vt:lpstr>Pregnancy, Youth and Type2 Diabetes</vt:lpstr>
      <vt:lpstr>Preconception Planning: Type 1 and Type 2 Diabetes</vt:lpstr>
      <vt:lpstr>Social Context &amp; Lifestyle Changes </vt:lpstr>
      <vt:lpstr>Ongoing Care For Pediatric Diabetes </vt:lpstr>
      <vt:lpstr>Pediatric Diabetes Self-Management Education and Support  (DSMES)</vt:lpstr>
      <vt:lpstr>Strategies for Working with Teens</vt:lpstr>
      <vt:lpstr>Adolescence Overview</vt:lpstr>
      <vt:lpstr>Educational Content  with Teens</vt:lpstr>
      <vt:lpstr>Tobacco, Electronic Cigarettes, and Cannabis</vt:lpstr>
      <vt:lpstr>Alcohol use and youth</vt:lpstr>
      <vt:lpstr>Poll Question 12  </vt:lpstr>
      <vt:lpstr>Prepare for Transition from Pediatric to Adult Care</vt:lpstr>
      <vt:lpstr>Risk Reduction Critical – will have diabetes for a long time</vt:lpstr>
      <vt:lpstr>Diabetes self-management summary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tools and tips of the trade</dc:title>
  <dc:creator>IMT</dc:creator>
  <cp:lastModifiedBy>Beverly Thomassian</cp:lastModifiedBy>
  <cp:revision>955</cp:revision>
  <cp:lastPrinted>2025-07-17T16:46:32Z</cp:lastPrinted>
  <dcterms:created xsi:type="dcterms:W3CDTF">1998-04-16T17:55:30Z</dcterms:created>
  <dcterms:modified xsi:type="dcterms:W3CDTF">2026-03-02T21:18:09Z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slide day 1, BAE 2014</vt:lpwstr>
  </property>
  <property fmtid="{D5CDD505-2E9C-101B-9397-08002B2CF9AE}" pid="4" name="ArticulateGUID">
    <vt:lpwstr>973DF249-3399-46CA-9E12-627EB0F92968</vt:lpwstr>
  </property>
  <property fmtid="{D5CDD505-2E9C-101B-9397-08002B2CF9AE}" pid="5" name="ArticulateProjectFull">
    <vt:lpwstr>C:\Users\bev\Dropbox\A DES Admin Folder\Boot Camp\2015 Spring BootCamp\6 bootcamp slides MNT ex.ppta</vt:lpwstr>
  </property>
  <property fmtid="{D5CDD505-2E9C-101B-9397-08002B2CF9AE}" pid="6" name="MSIP_Label_5e4b1be8-281e-475d-98b0-21c3457e5a46_Enabled">
    <vt:lpwstr>true</vt:lpwstr>
  </property>
  <property fmtid="{D5CDD505-2E9C-101B-9397-08002B2CF9AE}" pid="7" name="MSIP_Label_5e4b1be8-281e-475d-98b0-21c3457e5a46_SetDate">
    <vt:lpwstr>2026-02-21T14:17:31Z</vt:lpwstr>
  </property>
  <property fmtid="{D5CDD505-2E9C-101B-9397-08002B2CF9AE}" pid="8" name="MSIP_Label_5e4b1be8-281e-475d-98b0-21c3457e5a46_Method">
    <vt:lpwstr>Standard</vt:lpwstr>
  </property>
  <property fmtid="{D5CDD505-2E9C-101B-9397-08002B2CF9AE}" pid="9" name="MSIP_Label_5e4b1be8-281e-475d-98b0-21c3457e5a46_Name">
    <vt:lpwstr>Public</vt:lpwstr>
  </property>
  <property fmtid="{D5CDD505-2E9C-101B-9397-08002B2CF9AE}" pid="10" name="MSIP_Label_5e4b1be8-281e-475d-98b0-21c3457e5a46_SiteId">
    <vt:lpwstr>8b3dd73e-4e72-4679-b191-56da1588712b</vt:lpwstr>
  </property>
  <property fmtid="{D5CDD505-2E9C-101B-9397-08002B2CF9AE}" pid="11" name="MSIP_Label_5e4b1be8-281e-475d-98b0-21c3457e5a46_ActionId">
    <vt:lpwstr>233b19ff-15f9-471a-82fb-b753875d8a8b</vt:lpwstr>
  </property>
  <property fmtid="{D5CDD505-2E9C-101B-9397-08002B2CF9AE}" pid="12" name="MSIP_Label_5e4b1be8-281e-475d-98b0-21c3457e5a46_ContentBits">
    <vt:lpwstr>0</vt:lpwstr>
  </property>
  <property fmtid="{D5CDD505-2E9C-101B-9397-08002B2CF9AE}" pid="13" name="MSIP_Label_5e4b1be8-281e-475d-98b0-21c3457e5a46_Tag">
    <vt:lpwstr>10, 3, 0, 1</vt:lpwstr>
  </property>
</Properties>
</file>