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6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8.xml" ContentType="application/vnd.openxmlformats-officedocument.presentationml.notesSlide+xml"/>
  <Override PartName="/ppt/tags/tag35.xml" ContentType="application/vnd.openxmlformats-officedocument.presentationml.tags+xml"/>
  <Override PartName="/ppt/notesSlides/notesSlide19.xml" ContentType="application/vnd.openxmlformats-officedocument.presentationml.notesSlide+xml"/>
  <Override PartName="/ppt/tags/tag36.xml" ContentType="application/vnd.openxmlformats-officedocument.presentationml.tags+xml"/>
  <Override PartName="/ppt/notesSlides/notesSlide20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2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2.xml" ContentType="application/vnd.openxmlformats-officedocument.presentationml.notesSlide+xml"/>
  <Override PartName="/ppt/tags/tag43.xml" ContentType="application/vnd.openxmlformats-officedocument.presentationml.tags+xml"/>
  <Override PartName="/ppt/notesSlides/notesSlide23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4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5.xml" ContentType="application/vnd.openxmlformats-officedocument.presentationml.notesSlide+xml"/>
  <Override PartName="/ppt/tags/tag53.xml" ContentType="application/vnd.openxmlformats-officedocument.presentationml.tags+xml"/>
  <Override PartName="/ppt/notesSlides/notesSlide26.xml" ContentType="application/vnd.openxmlformats-officedocument.presentationml.notesSlide+xml"/>
  <Override PartName="/ppt/tags/tag54.xml" ContentType="application/vnd.openxmlformats-officedocument.presentationml.tags+xml"/>
  <Override PartName="/ppt/notesSlides/notesSlide27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28.xml" ContentType="application/vnd.openxmlformats-officedocument.presentationml.notesSlide+xml"/>
  <Override PartName="/ppt/tags/tag58.xml" ContentType="application/vnd.openxmlformats-officedocument.presentationml.tags+xml"/>
  <Override PartName="/ppt/notesSlides/notesSlide29.xml" ContentType="application/vnd.openxmlformats-officedocument.presentationml.notesSlide+xml"/>
  <Override PartName="/ppt/tags/tag59.xml" ContentType="application/vnd.openxmlformats-officedocument.presentationml.tags+xml"/>
  <Override PartName="/ppt/notesSlides/notesSlide30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31.xml" ContentType="application/vnd.openxmlformats-officedocument.presentationml.notesSlide+xml"/>
  <Override PartName="/ppt/tags/tag62.xml" ContentType="application/vnd.openxmlformats-officedocument.presentationml.tags+xml"/>
  <Override PartName="/ppt/notesSlides/notesSlide3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33.xml" ContentType="application/vnd.openxmlformats-officedocument.presentationml.notesSlide+xml"/>
  <Override PartName="/ppt/tags/tag65.xml" ContentType="application/vnd.openxmlformats-officedocument.presentationml.tags+xml"/>
  <Override PartName="/ppt/notesSlides/notesSlide34.xml" ContentType="application/vnd.openxmlformats-officedocument.presentationml.notesSlide+xml"/>
  <Override PartName="/ppt/tags/tag66.xml" ContentType="application/vnd.openxmlformats-officedocument.presentationml.tags+xml"/>
  <Override PartName="/ppt/notesSlides/notesSlide35.xml" ContentType="application/vnd.openxmlformats-officedocument.presentationml.notesSlide+xml"/>
  <Override PartName="/ppt/tags/tag6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8.xml" ContentType="application/vnd.openxmlformats-officedocument.presentationml.tags+xml"/>
  <Override PartName="/ppt/notesSlides/notesSlide36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37.xml" ContentType="application/vnd.openxmlformats-officedocument.presentationml.notesSlide+xml"/>
  <Override PartName="/ppt/tags/tag71.xml" ContentType="application/vnd.openxmlformats-officedocument.presentationml.tags+xml"/>
  <Override PartName="/ppt/notesSlides/notesSlide38.xml" ContentType="application/vnd.openxmlformats-officedocument.presentationml.notesSlide+xml"/>
  <Override PartName="/ppt/tags/tag72.xml" ContentType="application/vnd.openxmlformats-officedocument.presentationml.tags+xml"/>
  <Override PartName="/ppt/notesSlides/notesSlide39.xml" ContentType="application/vnd.openxmlformats-officedocument.presentationml.notesSlide+xml"/>
  <Override PartName="/ppt/tags/tag73.xml" ContentType="application/vnd.openxmlformats-officedocument.presentationml.tags+xml"/>
  <Override PartName="/ppt/notesSlides/notesSlide40.xml" ContentType="application/vnd.openxmlformats-officedocument.presentationml.notesSlide+xml"/>
  <Override PartName="/ppt/tags/tag74.xml" ContentType="application/vnd.openxmlformats-officedocument.presentationml.tags+xml"/>
  <Override PartName="/ppt/notesSlides/notesSlide41.xml" ContentType="application/vnd.openxmlformats-officedocument.presentationml.notesSlide+xml"/>
  <Override PartName="/ppt/tags/tag75.xml" ContentType="application/vnd.openxmlformats-officedocument.presentationml.tags+xml"/>
  <Override PartName="/ppt/notesSlides/notesSlide42.xml" ContentType="application/vnd.openxmlformats-officedocument.presentationml.notesSlide+xml"/>
  <Override PartName="/ppt/tags/tag76.xml" ContentType="application/vnd.openxmlformats-officedocument.presentationml.tags+xml"/>
  <Override PartName="/ppt/notesSlides/notesSlide43.xml" ContentType="application/vnd.openxmlformats-officedocument.presentationml.notesSlide+xml"/>
  <Override PartName="/ppt/tags/tag77.xml" ContentType="application/vnd.openxmlformats-officedocument.presentationml.tags+xml"/>
  <Override PartName="/ppt/notesSlides/notesSlide44.xml" ContentType="application/vnd.openxmlformats-officedocument.presentationml.notesSlide+xml"/>
  <Override PartName="/ppt/tags/tag78.xml" ContentType="application/vnd.openxmlformats-officedocument.presentationml.tags+xml"/>
  <Override PartName="/ppt/notesSlides/notesSlide45.xml" ContentType="application/vnd.openxmlformats-officedocument.presentationml.notesSlide+xml"/>
  <Override PartName="/ppt/tags/tag79.xml" ContentType="application/vnd.openxmlformats-officedocument.presentationml.tags+xml"/>
  <Override PartName="/ppt/notesSlides/notesSlide46.xml" ContentType="application/vnd.openxmlformats-officedocument.presentationml.notesSlide+xml"/>
  <Override PartName="/ppt/tags/tag80.xml" ContentType="application/vnd.openxmlformats-officedocument.presentationml.tags+xml"/>
  <Override PartName="/ppt/notesSlides/notesSlide47.xml" ContentType="application/vnd.openxmlformats-officedocument.presentationml.notesSlide+xml"/>
  <Override PartName="/ppt/tags/tag81.xml" ContentType="application/vnd.openxmlformats-officedocument.presentationml.tags+xml"/>
  <Override PartName="/ppt/notesSlides/notesSlide48.xml" ContentType="application/vnd.openxmlformats-officedocument.presentationml.notesSlide+xml"/>
  <Override PartName="/ppt/tags/tag82.xml" ContentType="application/vnd.openxmlformats-officedocument.presentationml.tags+xml"/>
  <Override PartName="/ppt/notesSlides/notesSlide49.xml" ContentType="application/vnd.openxmlformats-officedocument.presentationml.notesSlide+xml"/>
  <Override PartName="/ppt/tags/tag83.xml" ContentType="application/vnd.openxmlformats-officedocument.presentationml.tags+xml"/>
  <Override PartName="/ppt/notesSlides/notesSlide50.xml" ContentType="application/vnd.openxmlformats-officedocument.presentationml.notesSlide+xml"/>
  <Override PartName="/ppt/tags/tag84.xml" ContentType="application/vnd.openxmlformats-officedocument.presentationml.tags+xml"/>
  <Override PartName="/ppt/notesSlides/notesSlide51.xml" ContentType="application/vnd.openxmlformats-officedocument.presentationml.notesSlide+xml"/>
  <Override PartName="/ppt/tags/tag85.xml" ContentType="application/vnd.openxmlformats-officedocument.presentationml.tags+xml"/>
  <Override PartName="/ppt/notesSlides/notesSlide52.xml" ContentType="application/vnd.openxmlformats-officedocument.presentationml.notesSlide+xml"/>
  <Override PartName="/ppt/tags/tag86.xml" ContentType="application/vnd.openxmlformats-officedocument.presentationml.tags+xml"/>
  <Override PartName="/ppt/notesSlides/notesSlide53.xml" ContentType="application/vnd.openxmlformats-officedocument.presentationml.notesSlide+xml"/>
  <Override PartName="/ppt/tags/tag87.xml" ContentType="application/vnd.openxmlformats-officedocument.presentationml.tags+xml"/>
  <Override PartName="/ppt/notesSlides/notesSlide54.xml" ContentType="application/vnd.openxmlformats-officedocument.presentationml.notesSlide+xml"/>
  <Override PartName="/ppt/tags/tag88.xml" ContentType="application/vnd.openxmlformats-officedocument.presentationml.tags+xml"/>
  <Override PartName="/ppt/notesSlides/notesSlide55.xml" ContentType="application/vnd.openxmlformats-officedocument.presentationml.notesSlide+xml"/>
  <Override PartName="/ppt/tags/tag89.xml" ContentType="application/vnd.openxmlformats-officedocument.presentationml.tags+xml"/>
  <Override PartName="/ppt/notesSlides/notesSlide56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57.xml" ContentType="application/vnd.openxmlformats-officedocument.presentationml.notesSlide+xml"/>
  <Override PartName="/ppt/tags/tag92.xml" ContentType="application/vnd.openxmlformats-officedocument.presentationml.tags+xml"/>
  <Override PartName="/ppt/notesSlides/notesSlide58.xml" ContentType="application/vnd.openxmlformats-officedocument.presentationml.notesSlide+xml"/>
  <Override PartName="/ppt/tags/tag93.xml" ContentType="application/vnd.openxmlformats-officedocument.presentationml.tags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4"/>
  </p:notesMasterIdLst>
  <p:handoutMasterIdLst>
    <p:handoutMasterId r:id="rId95"/>
  </p:handoutMasterIdLst>
  <p:sldIdLst>
    <p:sldId id="259" r:id="rId3"/>
    <p:sldId id="268" r:id="rId4"/>
    <p:sldId id="269" r:id="rId5"/>
    <p:sldId id="275" r:id="rId6"/>
    <p:sldId id="551" r:id="rId7"/>
    <p:sldId id="550" r:id="rId8"/>
    <p:sldId id="549" r:id="rId9"/>
    <p:sldId id="552" r:id="rId10"/>
    <p:sldId id="560" r:id="rId11"/>
    <p:sldId id="285" r:id="rId12"/>
    <p:sldId id="288" r:id="rId13"/>
    <p:sldId id="290" r:id="rId14"/>
    <p:sldId id="291" r:id="rId15"/>
    <p:sldId id="292" r:id="rId16"/>
    <p:sldId id="293" r:id="rId17"/>
    <p:sldId id="553" r:id="rId18"/>
    <p:sldId id="295" r:id="rId19"/>
    <p:sldId id="297" r:id="rId20"/>
    <p:sldId id="298" r:id="rId21"/>
    <p:sldId id="302" r:id="rId22"/>
    <p:sldId id="301" r:id="rId23"/>
    <p:sldId id="303" r:id="rId24"/>
    <p:sldId id="304" r:id="rId25"/>
    <p:sldId id="305" r:id="rId26"/>
    <p:sldId id="306" r:id="rId27"/>
    <p:sldId id="631" r:id="rId28"/>
    <p:sldId id="307" r:id="rId29"/>
    <p:sldId id="316" r:id="rId30"/>
    <p:sldId id="313" r:id="rId31"/>
    <p:sldId id="315" r:id="rId32"/>
    <p:sldId id="318" r:id="rId33"/>
    <p:sldId id="319" r:id="rId34"/>
    <p:sldId id="320" r:id="rId35"/>
    <p:sldId id="712" r:id="rId36"/>
    <p:sldId id="565" r:id="rId37"/>
    <p:sldId id="567" r:id="rId38"/>
    <p:sldId id="568" r:id="rId39"/>
    <p:sldId id="326" r:id="rId40"/>
    <p:sldId id="327" r:id="rId41"/>
    <p:sldId id="328" r:id="rId42"/>
    <p:sldId id="329" r:id="rId43"/>
    <p:sldId id="713" r:id="rId44"/>
    <p:sldId id="714" r:id="rId45"/>
    <p:sldId id="330" r:id="rId46"/>
    <p:sldId id="331" r:id="rId47"/>
    <p:sldId id="332" r:id="rId48"/>
    <p:sldId id="554" r:id="rId49"/>
    <p:sldId id="569" r:id="rId50"/>
    <p:sldId id="555" r:id="rId51"/>
    <p:sldId id="556" r:id="rId52"/>
    <p:sldId id="338" r:id="rId53"/>
    <p:sldId id="342" r:id="rId54"/>
    <p:sldId id="389" r:id="rId55"/>
    <p:sldId id="390" r:id="rId56"/>
    <p:sldId id="391" r:id="rId57"/>
    <p:sldId id="392" r:id="rId58"/>
    <p:sldId id="393" r:id="rId59"/>
    <p:sldId id="394" r:id="rId60"/>
    <p:sldId id="395" r:id="rId61"/>
    <p:sldId id="403" r:id="rId62"/>
    <p:sldId id="398" r:id="rId63"/>
    <p:sldId id="399" r:id="rId64"/>
    <p:sldId id="400" r:id="rId65"/>
    <p:sldId id="401" r:id="rId66"/>
    <p:sldId id="402" r:id="rId67"/>
    <p:sldId id="404" r:id="rId68"/>
    <p:sldId id="405" r:id="rId69"/>
    <p:sldId id="693" r:id="rId70"/>
    <p:sldId id="694" r:id="rId71"/>
    <p:sldId id="695" r:id="rId72"/>
    <p:sldId id="696" r:id="rId73"/>
    <p:sldId id="697" r:id="rId74"/>
    <p:sldId id="698" r:id="rId75"/>
    <p:sldId id="699" r:id="rId76"/>
    <p:sldId id="700" r:id="rId77"/>
    <p:sldId id="701" r:id="rId78"/>
    <p:sldId id="703" r:id="rId79"/>
    <p:sldId id="704" r:id="rId80"/>
    <p:sldId id="705" r:id="rId81"/>
    <p:sldId id="706" r:id="rId82"/>
    <p:sldId id="707" r:id="rId83"/>
    <p:sldId id="708" r:id="rId84"/>
    <p:sldId id="709" r:id="rId85"/>
    <p:sldId id="710" r:id="rId86"/>
    <p:sldId id="711" r:id="rId87"/>
    <p:sldId id="678" r:id="rId88"/>
    <p:sldId id="679" r:id="rId89"/>
    <p:sldId id="680" r:id="rId90"/>
    <p:sldId id="681" r:id="rId91"/>
    <p:sldId id="692" r:id="rId92"/>
    <p:sldId id="676" r:id="rId93"/>
  </p:sldIdLst>
  <p:sldSz cx="9144000" cy="6858000" type="screen4x3"/>
  <p:notesSz cx="7315200" cy="9601200"/>
  <p:custDataLst>
    <p:tags r:id="rId9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D45A"/>
    <a:srgbClr val="5E3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7" autoAdjust="0"/>
    <p:restoredTop sz="86462" autoAdjust="0"/>
  </p:normalViewPr>
  <p:slideViewPr>
    <p:cSldViewPr>
      <p:cViewPr>
        <p:scale>
          <a:sx n="66" d="100"/>
          <a:sy n="66" d="100"/>
        </p:scale>
        <p:origin x="2526" y="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7184"/>
    </p:cViewPr>
  </p:sorterViewPr>
  <p:notesViewPr>
    <p:cSldViewPr>
      <p:cViewPr varScale="1">
        <p:scale>
          <a:sx n="88" d="100"/>
          <a:sy n="88" d="100"/>
        </p:scale>
        <p:origin x="378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notesMaster" Target="notesMasters/notesMaster1.xml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5B7744-917A-4FD6-AA16-3CB0263912D1}" type="doc">
      <dgm:prSet loTypeId="urn:microsoft.com/office/officeart/2005/8/layout/hList7#1" loCatId="relationship" qsTypeId="urn:microsoft.com/office/officeart/2005/8/quickstyle/simple1" qsCatId="simple" csTypeId="urn:microsoft.com/office/officeart/2005/8/colors/accent0_1" csCatId="mainScheme" phldr="1"/>
      <dgm:spPr/>
    </dgm:pt>
    <dgm:pt modelId="{714289C4-44BF-4423-B73A-D36C7D29CD8B}">
      <dgm:prSet phldrT="[Text]" custT="1"/>
      <dgm:spPr/>
      <dgm:t>
        <a:bodyPr/>
        <a:lstStyle/>
        <a:p>
          <a:r>
            <a:rPr lang="en-US" sz="2400" b="1" u="sng" smtClean="0"/>
            <a:t>Normal</a:t>
          </a:r>
        </a:p>
        <a:p>
          <a:r>
            <a:rPr lang="en-US" sz="2400" b="1" smtClean="0"/>
            <a:t>FBG &lt;100</a:t>
          </a:r>
        </a:p>
        <a:p>
          <a:r>
            <a:rPr lang="en-US" sz="2400" b="1" smtClean="0"/>
            <a:t>Random &lt;140</a:t>
          </a:r>
        </a:p>
        <a:p>
          <a:r>
            <a:rPr lang="en-US" sz="2400" b="1" smtClean="0"/>
            <a:t>A1c &lt;5.7%</a:t>
          </a:r>
          <a:endParaRPr lang="en-US" sz="2400" b="1" dirty="0"/>
        </a:p>
      </dgm:t>
    </dgm:pt>
    <dgm:pt modelId="{5AA015D8-B11C-4C72-B385-36C1E774D1A2}" type="parTrans" cxnId="{2E994245-FA34-4D67-9E2B-743453B3ABA0}">
      <dgm:prSet/>
      <dgm:spPr/>
      <dgm:t>
        <a:bodyPr/>
        <a:lstStyle/>
        <a:p>
          <a:endParaRPr lang="en-US"/>
        </a:p>
      </dgm:t>
    </dgm:pt>
    <dgm:pt modelId="{883B5228-B675-48FD-ADE3-882F219A32FD}" type="sibTrans" cxnId="{2E994245-FA34-4D67-9E2B-743453B3ABA0}">
      <dgm:prSet/>
      <dgm:spPr/>
      <dgm:t>
        <a:bodyPr/>
        <a:lstStyle/>
        <a:p>
          <a:endParaRPr lang="en-US"/>
        </a:p>
      </dgm:t>
    </dgm:pt>
    <dgm:pt modelId="{DAFD5B8F-7307-420F-8AA9-469750D54466}">
      <dgm:prSet phldrT="[Text]" custT="1"/>
      <dgm:spPr/>
      <dgm:t>
        <a:bodyPr/>
        <a:lstStyle/>
        <a:p>
          <a:r>
            <a:rPr lang="en-US" sz="2000" b="1" u="sng" smtClean="0"/>
            <a:t>Prediabetes</a:t>
          </a:r>
        </a:p>
        <a:p>
          <a:r>
            <a:rPr lang="en-US" sz="2000" b="1" smtClean="0"/>
            <a:t>FBG 100-125</a:t>
          </a:r>
        </a:p>
        <a:p>
          <a:r>
            <a:rPr lang="en-US" sz="2000" b="1" smtClean="0"/>
            <a:t>Random 140 - 199</a:t>
          </a:r>
        </a:p>
        <a:p>
          <a:r>
            <a:rPr lang="en-US" sz="2000" b="1" smtClean="0"/>
            <a:t>A1c ~ 5.7- 6.4% </a:t>
          </a:r>
        </a:p>
        <a:p>
          <a:r>
            <a:rPr lang="en-US" sz="2000" b="1" smtClean="0"/>
            <a:t>50% working pancreas</a:t>
          </a:r>
          <a:endParaRPr lang="en-US" sz="2000" b="1" dirty="0"/>
        </a:p>
      </dgm:t>
    </dgm:pt>
    <dgm:pt modelId="{63002CCC-C05A-4123-9188-6CE2F4212990}" type="parTrans" cxnId="{818E502A-FE27-4D49-AAD0-FDEFDFC89433}">
      <dgm:prSet/>
      <dgm:spPr/>
      <dgm:t>
        <a:bodyPr/>
        <a:lstStyle/>
        <a:p>
          <a:endParaRPr lang="en-US"/>
        </a:p>
      </dgm:t>
    </dgm:pt>
    <dgm:pt modelId="{BDA7D873-F110-416A-8950-D7A412F1A1A1}" type="sibTrans" cxnId="{818E502A-FE27-4D49-AAD0-FDEFDFC89433}">
      <dgm:prSet/>
      <dgm:spPr/>
      <dgm:t>
        <a:bodyPr/>
        <a:lstStyle/>
        <a:p>
          <a:endParaRPr lang="en-US"/>
        </a:p>
      </dgm:t>
    </dgm:pt>
    <dgm:pt modelId="{53A7C8F1-6573-416B-BAD0-E203C790D54C}">
      <dgm:prSet phldrT="[Text]" custT="1"/>
      <dgm:spPr/>
      <dgm:t>
        <a:bodyPr/>
        <a:lstStyle/>
        <a:p>
          <a:r>
            <a:rPr lang="en-US" sz="2400" b="1" u="sng" smtClean="0">
              <a:latin typeface="+mn-lt"/>
            </a:rPr>
            <a:t>D</a:t>
          </a:r>
          <a:r>
            <a:rPr kumimoji="0" lang="en-US" sz="2400" b="1" i="0" u="sng" strike="noStrike" cap="none" spc="0" normalizeH="0" baseline="0" noProof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iabetes</a:t>
          </a:r>
        </a:p>
        <a:p>
          <a:pPr rtl="0"/>
          <a:r>
            <a:rPr kumimoji="0" lang="en-US" sz="2400" b="1" i="0" u="none" strike="noStrike" cap="none" spc="0" normalizeH="0" baseline="0" noProof="0" smtClean="0">
              <a:ln/>
              <a:effectLst/>
              <a:uLnTx/>
              <a:uFillTx/>
              <a:latin typeface="+mn-lt"/>
            </a:rPr>
            <a:t>FBG 126 +</a:t>
          </a:r>
        </a:p>
        <a:p>
          <a:pPr rtl="0"/>
          <a:r>
            <a:rPr kumimoji="0" lang="en-US" sz="2400" b="1" i="0" u="none" strike="noStrike" cap="none" spc="0" normalizeH="0" baseline="0" noProof="0" smtClean="0">
              <a:ln/>
              <a:effectLst/>
              <a:uLnTx/>
              <a:uFillTx/>
              <a:latin typeface="+mn-lt"/>
            </a:rPr>
            <a:t>Random 200</a:t>
          </a:r>
          <a:r>
            <a:rPr kumimoji="0" lang="en-US" sz="2400" b="1" i="0" u="none" strike="noStrike" cap="none" spc="0" normalizeH="0" noProof="0" smtClean="0">
              <a:ln/>
              <a:effectLst/>
              <a:uLnTx/>
              <a:uFillTx/>
              <a:latin typeface="+mn-lt"/>
            </a:rPr>
            <a:t> +</a:t>
          </a:r>
          <a:endParaRPr kumimoji="0" lang="en-US" sz="2400" b="1" i="0" u="none" strike="noStrike" cap="none" spc="0" normalizeH="0" baseline="0" noProof="0" smtClean="0">
            <a:ln/>
            <a:effectLst/>
            <a:uLnTx/>
            <a:uFillTx/>
            <a:latin typeface="+mn-lt"/>
          </a:endParaRPr>
        </a:p>
        <a:p>
          <a:r>
            <a:rPr kumimoji="0" lang="en-US" sz="2400" b="1" i="0" u="none" strike="noStrike" cap="none" spc="0" normalizeH="0" baseline="0" noProof="0" smtClean="0">
              <a:ln/>
              <a:effectLst/>
              <a:uLnTx/>
              <a:uFillTx/>
              <a:latin typeface="+mn-lt"/>
            </a:rPr>
            <a:t>A1c</a:t>
          </a:r>
          <a:r>
            <a:rPr kumimoji="0" lang="en-US" sz="2400" b="1" i="0" u="none" strike="noStrike" cap="none" spc="0" normalizeH="0" noProof="0" smtClean="0">
              <a:ln/>
              <a:effectLst/>
              <a:uLnTx/>
              <a:uFillTx/>
              <a:latin typeface="+mn-lt"/>
            </a:rPr>
            <a:t> </a:t>
          </a:r>
          <a:r>
            <a:rPr kumimoji="0" lang="en-US" sz="2400" b="1" i="0" u="none" strike="noStrike" cap="none" spc="0" normalizeH="0" baseline="0" noProof="0" smtClean="0">
              <a:ln/>
              <a:effectLst/>
              <a:uLnTx/>
              <a:uFillTx/>
              <a:latin typeface="+mn-lt"/>
            </a:rPr>
            <a:t>6.5% or +   </a:t>
          </a:r>
        </a:p>
        <a:p>
          <a:pPr rtl="0"/>
          <a:r>
            <a:rPr lang="en-US" sz="2400" b="1" smtClean="0"/>
            <a:t>20% working pancreas</a:t>
          </a:r>
          <a:endParaRPr lang="en-US" sz="2400" b="1" dirty="0"/>
        </a:p>
      </dgm:t>
    </dgm:pt>
    <dgm:pt modelId="{D9354FAC-CB2C-4D5E-AC16-2B482560F86D}" type="parTrans" cxnId="{9F26229F-1FC4-476A-A7FD-B16E1578B86D}">
      <dgm:prSet/>
      <dgm:spPr/>
      <dgm:t>
        <a:bodyPr/>
        <a:lstStyle/>
        <a:p>
          <a:endParaRPr lang="en-US"/>
        </a:p>
      </dgm:t>
    </dgm:pt>
    <dgm:pt modelId="{886A07C9-7549-4FDD-82D5-820D0D3FDA16}" type="sibTrans" cxnId="{9F26229F-1FC4-476A-A7FD-B16E1578B86D}">
      <dgm:prSet/>
      <dgm:spPr/>
      <dgm:t>
        <a:bodyPr/>
        <a:lstStyle/>
        <a:p>
          <a:endParaRPr lang="en-US"/>
        </a:p>
      </dgm:t>
    </dgm:pt>
    <dgm:pt modelId="{21B2BCE8-470C-4505-93DC-36DDE14B2DFF}" type="pres">
      <dgm:prSet presAssocID="{5B5B7744-917A-4FD6-AA16-3CB0263912D1}" presName="Name0" presStyleCnt="0">
        <dgm:presLayoutVars>
          <dgm:dir/>
          <dgm:resizeHandles val="exact"/>
        </dgm:presLayoutVars>
      </dgm:prSet>
      <dgm:spPr/>
    </dgm:pt>
    <dgm:pt modelId="{D737B785-468C-4A0C-9BAF-B33CE9B38ADA}" type="pres">
      <dgm:prSet presAssocID="{5B5B7744-917A-4FD6-AA16-3CB0263912D1}" presName="fgShape" presStyleLbl="fgShp" presStyleIdx="0" presStyleCnt="1" custLinFactNeighborX="103" custLinFactNeighborY="21462"/>
      <dgm:spPr/>
    </dgm:pt>
    <dgm:pt modelId="{E3446D0B-132A-4581-B805-7D509ABBE1A9}" type="pres">
      <dgm:prSet presAssocID="{5B5B7744-917A-4FD6-AA16-3CB0263912D1}" presName="linComp" presStyleCnt="0"/>
      <dgm:spPr/>
    </dgm:pt>
    <dgm:pt modelId="{F0280A93-2598-4B79-BCF2-5A74016DDAA6}" type="pres">
      <dgm:prSet presAssocID="{714289C4-44BF-4423-B73A-D36C7D29CD8B}" presName="compNode" presStyleCnt="0"/>
      <dgm:spPr/>
    </dgm:pt>
    <dgm:pt modelId="{3325B67F-1C1F-4C7F-87F7-63A9F5F04916}" type="pres">
      <dgm:prSet presAssocID="{714289C4-44BF-4423-B73A-D36C7D29CD8B}" presName="bkgdShape" presStyleLbl="node1" presStyleIdx="0" presStyleCnt="3" custLinFactNeighborX="-64"/>
      <dgm:spPr/>
      <dgm:t>
        <a:bodyPr/>
        <a:lstStyle/>
        <a:p>
          <a:endParaRPr lang="en-US"/>
        </a:p>
      </dgm:t>
    </dgm:pt>
    <dgm:pt modelId="{5A6B1BA2-8CEC-4075-979B-58B751678363}" type="pres">
      <dgm:prSet presAssocID="{714289C4-44BF-4423-B73A-D36C7D29CD8B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79BF5D-7D68-48F1-9595-1ED90F266B6A}" type="pres">
      <dgm:prSet presAssocID="{714289C4-44BF-4423-B73A-D36C7D29CD8B}" presName="invisiNode" presStyleLbl="node1" presStyleIdx="0" presStyleCnt="3"/>
      <dgm:spPr/>
    </dgm:pt>
    <dgm:pt modelId="{1B13010B-D7B8-48A4-9EA8-0FF90A870D10}" type="pres">
      <dgm:prSet presAssocID="{714289C4-44BF-4423-B73A-D36C7D29CD8B}" presName="imagNode" presStyleLbl="fgImgPlace1" presStyleIdx="0" presStyleCnt="3" custScaleX="122489" custScaleY="110658" custLinFactNeighborX="-2643" custLinFactNeighborY="2395"/>
      <dgm:spPr>
        <a:blipFill rotWithShape="0">
          <a:blip xmlns:r="http://schemas.openxmlformats.org/officeDocument/2006/relationships" r:embed="rId1">
            <a:duotone>
              <a:schemeClr val="dk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40BD255-8246-4A86-AC24-6E13AC11D8D0}" type="pres">
      <dgm:prSet presAssocID="{883B5228-B675-48FD-ADE3-882F219A32F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4EC43FF-F280-4D81-B573-0BBE26119323}" type="pres">
      <dgm:prSet presAssocID="{DAFD5B8F-7307-420F-8AA9-469750D54466}" presName="compNode" presStyleCnt="0"/>
      <dgm:spPr/>
    </dgm:pt>
    <dgm:pt modelId="{4C98858D-9DCD-4D61-A6D2-9C95CB504251}" type="pres">
      <dgm:prSet presAssocID="{DAFD5B8F-7307-420F-8AA9-469750D54466}" presName="bkgdShape" presStyleLbl="node1" presStyleIdx="1" presStyleCnt="3" custLinFactNeighborX="-118"/>
      <dgm:spPr/>
      <dgm:t>
        <a:bodyPr/>
        <a:lstStyle/>
        <a:p>
          <a:endParaRPr lang="en-US"/>
        </a:p>
      </dgm:t>
    </dgm:pt>
    <dgm:pt modelId="{1DFC81E9-AEE7-4738-A0AB-51EC388659CE}" type="pres">
      <dgm:prSet presAssocID="{DAFD5B8F-7307-420F-8AA9-469750D5446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42C667-2035-465B-88FA-BD5286D1ED4A}" type="pres">
      <dgm:prSet presAssocID="{DAFD5B8F-7307-420F-8AA9-469750D54466}" presName="invisiNode" presStyleLbl="node1" presStyleIdx="1" presStyleCnt="3"/>
      <dgm:spPr/>
    </dgm:pt>
    <dgm:pt modelId="{3606B1B6-912D-4BB2-940E-606747701328}" type="pres">
      <dgm:prSet presAssocID="{DAFD5B8F-7307-420F-8AA9-469750D54466}" presName="imagNode" presStyleLbl="fgImgPlace1" presStyleIdx="1" presStyleCnt="3" custScaleX="60724" custScaleY="66163" custLinFactNeighborX="2870" custLinFactNeighborY="-5329"/>
      <dgm:spPr>
        <a:blipFill rotWithShape="0">
          <a:blip xmlns:r="http://schemas.openxmlformats.org/officeDocument/2006/relationships" r:embed="rId2">
            <a:duotone>
              <a:schemeClr val="dk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FCB4B09-5AE8-4BCF-9C2E-5DB02F534E9D}" type="pres">
      <dgm:prSet presAssocID="{BDA7D873-F110-416A-8950-D7A412F1A1A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52AA70C-A20B-4D1F-9285-6CFC3143FB01}" type="pres">
      <dgm:prSet presAssocID="{53A7C8F1-6573-416B-BAD0-E203C790D54C}" presName="compNode" presStyleCnt="0"/>
      <dgm:spPr/>
    </dgm:pt>
    <dgm:pt modelId="{84406800-1B15-4073-9BE5-7AED3F8CD968}" type="pres">
      <dgm:prSet presAssocID="{53A7C8F1-6573-416B-BAD0-E203C790D54C}" presName="bkgdShape" presStyleLbl="node1" presStyleIdx="2" presStyleCnt="3" custLinFactNeighborX="8192"/>
      <dgm:spPr/>
      <dgm:t>
        <a:bodyPr/>
        <a:lstStyle/>
        <a:p>
          <a:endParaRPr lang="en-US"/>
        </a:p>
      </dgm:t>
    </dgm:pt>
    <dgm:pt modelId="{80C2ACF9-BD38-4248-9C5A-D57702DCA3FA}" type="pres">
      <dgm:prSet presAssocID="{53A7C8F1-6573-416B-BAD0-E203C790D54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50690B-CD28-43E2-88E8-918DBD12128C}" type="pres">
      <dgm:prSet presAssocID="{53A7C8F1-6573-416B-BAD0-E203C790D54C}" presName="invisiNode" presStyleLbl="node1" presStyleIdx="2" presStyleCnt="3"/>
      <dgm:spPr/>
    </dgm:pt>
    <dgm:pt modelId="{693F3127-73CA-4418-9BEB-76AC94A2C0E0}" type="pres">
      <dgm:prSet presAssocID="{53A7C8F1-6573-416B-BAD0-E203C790D54C}" presName="imagNode" presStyleLbl="fgImgPlace1" presStyleIdx="2" presStyleCnt="3" custScaleX="37897" custScaleY="42985"/>
      <dgm:spPr>
        <a:blipFill rotWithShape="0">
          <a:blip xmlns:r="http://schemas.openxmlformats.org/officeDocument/2006/relationships" r:embed="rId3">
            <a:duotone>
              <a:schemeClr val="dk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</dgm:ptLst>
  <dgm:cxnLst>
    <dgm:cxn modelId="{2E994245-FA34-4D67-9E2B-743453B3ABA0}" srcId="{5B5B7744-917A-4FD6-AA16-3CB0263912D1}" destId="{714289C4-44BF-4423-B73A-D36C7D29CD8B}" srcOrd="0" destOrd="0" parTransId="{5AA015D8-B11C-4C72-B385-36C1E774D1A2}" sibTransId="{883B5228-B675-48FD-ADE3-882F219A32FD}"/>
    <dgm:cxn modelId="{A8A91A08-7FAD-4D56-A2DA-A317AF9D3FC3}" type="presOf" srcId="{5B5B7744-917A-4FD6-AA16-3CB0263912D1}" destId="{21B2BCE8-470C-4505-93DC-36DDE14B2DFF}" srcOrd="0" destOrd="0" presId="urn:microsoft.com/office/officeart/2005/8/layout/hList7#1"/>
    <dgm:cxn modelId="{9F26229F-1FC4-476A-A7FD-B16E1578B86D}" srcId="{5B5B7744-917A-4FD6-AA16-3CB0263912D1}" destId="{53A7C8F1-6573-416B-BAD0-E203C790D54C}" srcOrd="2" destOrd="0" parTransId="{D9354FAC-CB2C-4D5E-AC16-2B482560F86D}" sibTransId="{886A07C9-7549-4FDD-82D5-820D0D3FDA16}"/>
    <dgm:cxn modelId="{58439EDC-DA71-4A68-87E7-380784EE1251}" type="presOf" srcId="{53A7C8F1-6573-416B-BAD0-E203C790D54C}" destId="{84406800-1B15-4073-9BE5-7AED3F8CD968}" srcOrd="0" destOrd="0" presId="urn:microsoft.com/office/officeart/2005/8/layout/hList7#1"/>
    <dgm:cxn modelId="{2A465C8E-B522-4363-B8FB-3A1382FB3E08}" type="presOf" srcId="{53A7C8F1-6573-416B-BAD0-E203C790D54C}" destId="{80C2ACF9-BD38-4248-9C5A-D57702DCA3FA}" srcOrd="1" destOrd="0" presId="urn:microsoft.com/office/officeart/2005/8/layout/hList7#1"/>
    <dgm:cxn modelId="{3CEE4779-FE93-4B83-B15B-1F7EB0E3AE19}" type="presOf" srcId="{714289C4-44BF-4423-B73A-D36C7D29CD8B}" destId="{3325B67F-1C1F-4C7F-87F7-63A9F5F04916}" srcOrd="0" destOrd="0" presId="urn:microsoft.com/office/officeart/2005/8/layout/hList7#1"/>
    <dgm:cxn modelId="{FEE8B375-E5B9-4256-A081-FDB5EAF23C5C}" type="presOf" srcId="{BDA7D873-F110-416A-8950-D7A412F1A1A1}" destId="{6FCB4B09-5AE8-4BCF-9C2E-5DB02F534E9D}" srcOrd="0" destOrd="0" presId="urn:microsoft.com/office/officeart/2005/8/layout/hList7#1"/>
    <dgm:cxn modelId="{1F3B2F66-923E-4ED1-94EC-087CCAEB5571}" type="presOf" srcId="{714289C4-44BF-4423-B73A-D36C7D29CD8B}" destId="{5A6B1BA2-8CEC-4075-979B-58B751678363}" srcOrd="1" destOrd="0" presId="urn:microsoft.com/office/officeart/2005/8/layout/hList7#1"/>
    <dgm:cxn modelId="{A04C1A2C-1122-48C2-BCED-1AD1FE6B0A02}" type="presOf" srcId="{DAFD5B8F-7307-420F-8AA9-469750D54466}" destId="{4C98858D-9DCD-4D61-A6D2-9C95CB504251}" srcOrd="0" destOrd="0" presId="urn:microsoft.com/office/officeart/2005/8/layout/hList7#1"/>
    <dgm:cxn modelId="{A0B7020C-BDD3-43D5-8961-FDDFF0DD7181}" type="presOf" srcId="{883B5228-B675-48FD-ADE3-882F219A32FD}" destId="{A40BD255-8246-4A86-AC24-6E13AC11D8D0}" srcOrd="0" destOrd="0" presId="urn:microsoft.com/office/officeart/2005/8/layout/hList7#1"/>
    <dgm:cxn modelId="{B8860381-5E57-4376-887F-243C4DA6D588}" type="presOf" srcId="{DAFD5B8F-7307-420F-8AA9-469750D54466}" destId="{1DFC81E9-AEE7-4738-A0AB-51EC388659CE}" srcOrd="1" destOrd="0" presId="urn:microsoft.com/office/officeart/2005/8/layout/hList7#1"/>
    <dgm:cxn modelId="{818E502A-FE27-4D49-AAD0-FDEFDFC89433}" srcId="{5B5B7744-917A-4FD6-AA16-3CB0263912D1}" destId="{DAFD5B8F-7307-420F-8AA9-469750D54466}" srcOrd="1" destOrd="0" parTransId="{63002CCC-C05A-4123-9188-6CE2F4212990}" sibTransId="{BDA7D873-F110-416A-8950-D7A412F1A1A1}"/>
    <dgm:cxn modelId="{A36FBB1D-7C60-4135-8A61-7853C5254008}" type="presParOf" srcId="{21B2BCE8-470C-4505-93DC-36DDE14B2DFF}" destId="{D737B785-468C-4A0C-9BAF-B33CE9B38ADA}" srcOrd="0" destOrd="0" presId="urn:microsoft.com/office/officeart/2005/8/layout/hList7#1"/>
    <dgm:cxn modelId="{89D970A0-6E46-4809-AE60-BDE62411E76E}" type="presParOf" srcId="{21B2BCE8-470C-4505-93DC-36DDE14B2DFF}" destId="{E3446D0B-132A-4581-B805-7D509ABBE1A9}" srcOrd="1" destOrd="0" presId="urn:microsoft.com/office/officeart/2005/8/layout/hList7#1"/>
    <dgm:cxn modelId="{B4245A2A-6431-413C-ABF5-8551847D9054}" type="presParOf" srcId="{E3446D0B-132A-4581-B805-7D509ABBE1A9}" destId="{F0280A93-2598-4B79-BCF2-5A74016DDAA6}" srcOrd="0" destOrd="0" presId="urn:microsoft.com/office/officeart/2005/8/layout/hList7#1"/>
    <dgm:cxn modelId="{7ACA20BB-7163-4ABB-A6A8-8DE71494846E}" type="presParOf" srcId="{F0280A93-2598-4B79-BCF2-5A74016DDAA6}" destId="{3325B67F-1C1F-4C7F-87F7-63A9F5F04916}" srcOrd="0" destOrd="0" presId="urn:microsoft.com/office/officeart/2005/8/layout/hList7#1"/>
    <dgm:cxn modelId="{8F35D427-EAAF-4E7F-B4E2-E45AAD3ABD8F}" type="presParOf" srcId="{F0280A93-2598-4B79-BCF2-5A74016DDAA6}" destId="{5A6B1BA2-8CEC-4075-979B-58B751678363}" srcOrd="1" destOrd="0" presId="urn:microsoft.com/office/officeart/2005/8/layout/hList7#1"/>
    <dgm:cxn modelId="{FC4B540C-FEB8-42BF-AFFF-27ABC43621D0}" type="presParOf" srcId="{F0280A93-2598-4B79-BCF2-5A74016DDAA6}" destId="{E679BF5D-7D68-48F1-9595-1ED90F266B6A}" srcOrd="2" destOrd="0" presId="urn:microsoft.com/office/officeart/2005/8/layout/hList7#1"/>
    <dgm:cxn modelId="{B5F6B2B3-231B-461D-A831-52BAE28AC04B}" type="presParOf" srcId="{F0280A93-2598-4B79-BCF2-5A74016DDAA6}" destId="{1B13010B-D7B8-48A4-9EA8-0FF90A870D10}" srcOrd="3" destOrd="0" presId="urn:microsoft.com/office/officeart/2005/8/layout/hList7#1"/>
    <dgm:cxn modelId="{2A7D27C1-219C-4091-8DCA-B857D6C686DD}" type="presParOf" srcId="{E3446D0B-132A-4581-B805-7D509ABBE1A9}" destId="{A40BD255-8246-4A86-AC24-6E13AC11D8D0}" srcOrd="1" destOrd="0" presId="urn:microsoft.com/office/officeart/2005/8/layout/hList7#1"/>
    <dgm:cxn modelId="{EB028F38-EACA-4640-9156-CF9032A7EF34}" type="presParOf" srcId="{E3446D0B-132A-4581-B805-7D509ABBE1A9}" destId="{B4EC43FF-F280-4D81-B573-0BBE26119323}" srcOrd="2" destOrd="0" presId="urn:microsoft.com/office/officeart/2005/8/layout/hList7#1"/>
    <dgm:cxn modelId="{76FE2118-FF28-4DC9-8A8A-B49FB125CBFE}" type="presParOf" srcId="{B4EC43FF-F280-4D81-B573-0BBE26119323}" destId="{4C98858D-9DCD-4D61-A6D2-9C95CB504251}" srcOrd="0" destOrd="0" presId="urn:microsoft.com/office/officeart/2005/8/layout/hList7#1"/>
    <dgm:cxn modelId="{C6222A37-8884-46EA-8872-82B4244A8128}" type="presParOf" srcId="{B4EC43FF-F280-4D81-B573-0BBE26119323}" destId="{1DFC81E9-AEE7-4738-A0AB-51EC388659CE}" srcOrd="1" destOrd="0" presId="urn:microsoft.com/office/officeart/2005/8/layout/hList7#1"/>
    <dgm:cxn modelId="{6D179E3F-9E77-4D13-A09F-EDEDF8C58FCF}" type="presParOf" srcId="{B4EC43FF-F280-4D81-B573-0BBE26119323}" destId="{5642C667-2035-465B-88FA-BD5286D1ED4A}" srcOrd="2" destOrd="0" presId="urn:microsoft.com/office/officeart/2005/8/layout/hList7#1"/>
    <dgm:cxn modelId="{63EDDFCB-154B-431E-850E-E874746E6966}" type="presParOf" srcId="{B4EC43FF-F280-4D81-B573-0BBE26119323}" destId="{3606B1B6-912D-4BB2-940E-606747701328}" srcOrd="3" destOrd="0" presId="urn:microsoft.com/office/officeart/2005/8/layout/hList7#1"/>
    <dgm:cxn modelId="{0D94C501-B74C-419B-A196-0E24F249A630}" type="presParOf" srcId="{E3446D0B-132A-4581-B805-7D509ABBE1A9}" destId="{6FCB4B09-5AE8-4BCF-9C2E-5DB02F534E9D}" srcOrd="3" destOrd="0" presId="urn:microsoft.com/office/officeart/2005/8/layout/hList7#1"/>
    <dgm:cxn modelId="{CBB87F29-3280-423E-8247-5DE01A63BA58}" type="presParOf" srcId="{E3446D0B-132A-4581-B805-7D509ABBE1A9}" destId="{552AA70C-A20B-4D1F-9285-6CFC3143FB01}" srcOrd="4" destOrd="0" presId="urn:microsoft.com/office/officeart/2005/8/layout/hList7#1"/>
    <dgm:cxn modelId="{F5DB21C8-32C2-42B3-910D-1E8F9CFB9753}" type="presParOf" srcId="{552AA70C-A20B-4D1F-9285-6CFC3143FB01}" destId="{84406800-1B15-4073-9BE5-7AED3F8CD968}" srcOrd="0" destOrd="0" presId="urn:microsoft.com/office/officeart/2005/8/layout/hList7#1"/>
    <dgm:cxn modelId="{2391190D-7805-48F3-A92D-D2352708628C}" type="presParOf" srcId="{552AA70C-A20B-4D1F-9285-6CFC3143FB01}" destId="{80C2ACF9-BD38-4248-9C5A-D57702DCA3FA}" srcOrd="1" destOrd="0" presId="urn:microsoft.com/office/officeart/2005/8/layout/hList7#1"/>
    <dgm:cxn modelId="{EBA766D0-52DC-4BFE-BA0E-B76904A52288}" type="presParOf" srcId="{552AA70C-A20B-4D1F-9285-6CFC3143FB01}" destId="{A550690B-CD28-43E2-88E8-918DBD12128C}" srcOrd="2" destOrd="0" presId="urn:microsoft.com/office/officeart/2005/8/layout/hList7#1"/>
    <dgm:cxn modelId="{18D3CC98-DCFC-40C6-A700-B2919893E7CE}" type="presParOf" srcId="{552AA70C-A20B-4D1F-9285-6CFC3143FB01}" destId="{693F3127-73CA-4418-9BEB-76AC94A2C0E0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7E6268-F86B-406B-94CD-2BF27BECDD63}" type="doc">
      <dgm:prSet loTypeId="urn:microsoft.com/office/officeart/2005/8/layout/radial1" loCatId="relationship" qsTypeId="urn:microsoft.com/office/officeart/2005/8/quickstyle/simple1" qsCatId="simple" csTypeId="urn:microsoft.com/office/officeart/2005/8/colors/accent0_1" csCatId="mainScheme"/>
      <dgm:spPr/>
    </dgm:pt>
    <dgm:pt modelId="{0A0A3AB1-92EA-4938-B6B6-1F3029E2AFB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Cardio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Metabolic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 Risk</a:t>
          </a:r>
        </a:p>
      </dgm:t>
    </dgm:pt>
    <dgm:pt modelId="{D68057FE-0A82-48E3-B9FA-ABF5621D8AE3}" type="parTrans" cxnId="{D69E6941-2E05-4926-89A8-0271AD341F11}">
      <dgm:prSet/>
      <dgm:spPr/>
      <dgm:t>
        <a:bodyPr/>
        <a:lstStyle/>
        <a:p>
          <a:endParaRPr lang="en-US"/>
        </a:p>
      </dgm:t>
    </dgm:pt>
    <dgm:pt modelId="{E95B75FC-5093-4904-9076-D943D9D1B5B3}" type="sibTrans" cxnId="{D69E6941-2E05-4926-89A8-0271AD341F11}">
      <dgm:prSet/>
      <dgm:spPr/>
      <dgm:t>
        <a:bodyPr/>
        <a:lstStyle/>
        <a:p>
          <a:endParaRPr lang="en-US"/>
        </a:p>
      </dgm:t>
    </dgm:pt>
    <dgm:pt modelId="{D0930202-38B3-48CA-AC12-8E950B89D06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Insulin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Resistance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Syndrome</a:t>
          </a:r>
          <a:endParaRPr kumimoji="0" lang="en-US" b="1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474DD08E-2D9D-4E7A-A225-5CDDE7CAE290}" type="parTrans" cxnId="{AD38E504-ED01-42FC-BB0D-9CC2E726F0DC}">
      <dgm:prSet/>
      <dgm:spPr/>
      <dgm:t>
        <a:bodyPr/>
        <a:lstStyle/>
        <a:p>
          <a:endParaRPr lang="en-US"/>
        </a:p>
      </dgm:t>
    </dgm:pt>
    <dgm:pt modelId="{FF5C1ACC-B7A3-401D-987C-B15E61D76008}" type="sibTrans" cxnId="{AD38E504-ED01-42FC-BB0D-9CC2E726F0DC}">
      <dgm:prSet/>
      <dgm:spPr/>
      <dgm:t>
        <a:bodyPr/>
        <a:lstStyle/>
        <a:p>
          <a:endParaRPr lang="en-US"/>
        </a:p>
      </dgm:t>
    </dgm:pt>
    <dgm:pt modelId="{D95533AD-BA27-410E-88E9-D21AA3315D0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Smoking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Physical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Inactivity</a:t>
          </a:r>
        </a:p>
      </dgm:t>
    </dgm:pt>
    <dgm:pt modelId="{C2809ED5-97C4-457B-806B-023C91E00A8B}" type="parTrans" cxnId="{3CBCBCE4-E779-4C1F-BE17-56177B66BF90}">
      <dgm:prSet/>
      <dgm:spPr/>
      <dgm:t>
        <a:bodyPr/>
        <a:lstStyle/>
        <a:p>
          <a:endParaRPr lang="en-US"/>
        </a:p>
      </dgm:t>
    </dgm:pt>
    <dgm:pt modelId="{B572D59A-0B54-4BD3-B55D-80B9D7256FFA}" type="sibTrans" cxnId="{3CBCBCE4-E779-4C1F-BE17-56177B66BF90}">
      <dgm:prSet/>
      <dgm:spPr/>
      <dgm:t>
        <a:bodyPr/>
        <a:lstStyle/>
        <a:p>
          <a:endParaRPr lang="en-US"/>
        </a:p>
      </dgm:t>
    </dgm:pt>
    <dgm:pt modelId="{1CFCC32D-7294-48E0-B8C7-BA5F66DCACD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Age, Race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Gender,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Family </a:t>
          </a:r>
          <a:r>
            <a:rPr kumimoji="0" lang="en-US" b="0" i="0" u="none" strike="noStrike" cap="none" normalizeH="0" baseline="0" dirty="0" err="1" smtClean="0">
              <a:ln/>
              <a:effectLst/>
              <a:latin typeface="Arial" pitchFamily="34" charset="0"/>
              <a:cs typeface="Arial" pitchFamily="34" charset="0"/>
            </a:rPr>
            <a:t>hx</a:t>
          </a:r>
          <a:endParaRPr kumimoji="0" lang="en-US" b="0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B988C646-8495-4180-8C49-FAAF61CB3166}" type="parTrans" cxnId="{8974BA67-9C1D-4EC7-B5D9-9D514429BC80}">
      <dgm:prSet/>
      <dgm:spPr/>
      <dgm:t>
        <a:bodyPr/>
        <a:lstStyle/>
        <a:p>
          <a:endParaRPr lang="en-US"/>
        </a:p>
      </dgm:t>
    </dgm:pt>
    <dgm:pt modelId="{586A8DE9-D69E-40FE-A9A7-06D3434C8441}" type="sibTrans" cxnId="{8974BA67-9C1D-4EC7-B5D9-9D514429BC80}">
      <dgm:prSet/>
      <dgm:spPr/>
      <dgm:t>
        <a:bodyPr/>
        <a:lstStyle/>
        <a:p>
          <a:endParaRPr lang="en-US"/>
        </a:p>
      </dgm:t>
    </dgm:pt>
    <dgm:pt modelId="{31400064-D188-49F2-AD41-810FCAE1AA8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Inflammation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Hyper-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coagulation</a:t>
          </a:r>
        </a:p>
      </dgm:t>
    </dgm:pt>
    <dgm:pt modelId="{5AAB5FDF-05F0-4939-A061-682082D91E22}" type="parTrans" cxnId="{788AE3BD-09E0-4024-B572-80E7CE2A4EC2}">
      <dgm:prSet/>
      <dgm:spPr/>
      <dgm:t>
        <a:bodyPr/>
        <a:lstStyle/>
        <a:p>
          <a:endParaRPr lang="en-US"/>
        </a:p>
      </dgm:t>
    </dgm:pt>
    <dgm:pt modelId="{BDBBD98B-51CC-4EED-859A-4673C13F720A}" type="sibTrans" cxnId="{788AE3BD-09E0-4024-B572-80E7CE2A4EC2}">
      <dgm:prSet/>
      <dgm:spPr/>
      <dgm:t>
        <a:bodyPr/>
        <a:lstStyle/>
        <a:p>
          <a:endParaRPr lang="en-US"/>
        </a:p>
      </dgm:t>
    </dgm:pt>
    <dgm:pt modelId="{081BCF00-494B-42E6-8EC2-3464B2D9F2D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Hypertension</a:t>
          </a:r>
        </a:p>
      </dgm:t>
    </dgm:pt>
    <dgm:pt modelId="{D1CDC1DE-1B1D-4277-89DB-BD36373F6E66}" type="parTrans" cxnId="{414A4543-1FD9-496B-BECB-72729773EB34}">
      <dgm:prSet/>
      <dgm:spPr/>
      <dgm:t>
        <a:bodyPr/>
        <a:lstStyle/>
        <a:p>
          <a:endParaRPr lang="en-US"/>
        </a:p>
      </dgm:t>
    </dgm:pt>
    <dgm:pt modelId="{66458A99-7198-4C83-9298-E336C8E94123}" type="sibTrans" cxnId="{414A4543-1FD9-496B-BECB-72729773EB34}">
      <dgm:prSet/>
      <dgm:spPr/>
      <dgm:t>
        <a:bodyPr/>
        <a:lstStyle/>
        <a:p>
          <a:endParaRPr lang="en-US"/>
        </a:p>
      </dgm:t>
    </dgm:pt>
    <dgm:pt modelId="{BC86FBD9-7940-47A3-BBE3-5121D33B08B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Abnormal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Lipid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Metabolism</a:t>
          </a:r>
        </a:p>
      </dgm:t>
    </dgm:pt>
    <dgm:pt modelId="{9E7BE43F-F409-4B5E-A4C4-3F2B0F437801}" type="parTrans" cxnId="{3B36B40F-3B5D-401D-937C-908F1533107E}">
      <dgm:prSet/>
      <dgm:spPr/>
      <dgm:t>
        <a:bodyPr/>
        <a:lstStyle/>
        <a:p>
          <a:endParaRPr lang="en-US"/>
        </a:p>
      </dgm:t>
    </dgm:pt>
    <dgm:pt modelId="{4F793E2E-1077-4B41-A941-AA5ADA3589AD}" type="sibTrans" cxnId="{3B36B40F-3B5D-401D-937C-908F1533107E}">
      <dgm:prSet/>
      <dgm:spPr/>
      <dgm:t>
        <a:bodyPr/>
        <a:lstStyle/>
        <a:p>
          <a:endParaRPr lang="en-US"/>
        </a:p>
      </dgm:t>
    </dgm:pt>
    <dgm:pt modelId="{BA0B97F7-CD57-48AC-B24E-3B2B3E352DB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BMI &gt;25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Waist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  35” women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 40” men</a:t>
          </a:r>
        </a:p>
      </dgm:t>
    </dgm:pt>
    <dgm:pt modelId="{AEDFCCB0-6B2C-4720-AA89-54C2577309C5}" type="parTrans" cxnId="{A4C33A86-DC3A-42E3-99B4-FDB32138DF92}">
      <dgm:prSet/>
      <dgm:spPr/>
      <dgm:t>
        <a:bodyPr/>
        <a:lstStyle/>
        <a:p>
          <a:endParaRPr lang="en-US"/>
        </a:p>
      </dgm:t>
    </dgm:pt>
    <dgm:pt modelId="{2A91CBE6-F668-4F80-8E41-85247AF433D7}" type="sibTrans" cxnId="{A4C33A86-DC3A-42E3-99B4-FDB32138DF92}">
      <dgm:prSet/>
      <dgm:spPr/>
      <dgm:t>
        <a:bodyPr/>
        <a:lstStyle/>
        <a:p>
          <a:endParaRPr lang="en-US"/>
        </a:p>
      </dgm:t>
    </dgm:pt>
    <dgm:pt modelId="{C5014E22-480D-45F5-82DB-33A50141753C}" type="pres">
      <dgm:prSet presAssocID="{E87E6268-F86B-406B-94CD-2BF27BECDD6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E9BDF68-C071-460F-AA53-5671FE9ED932}" type="pres">
      <dgm:prSet presAssocID="{0A0A3AB1-92EA-4938-B6B6-1F3029E2AFBE}" presName="centerShape" presStyleLbl="node0" presStyleIdx="0" presStyleCnt="1"/>
      <dgm:spPr/>
      <dgm:t>
        <a:bodyPr/>
        <a:lstStyle/>
        <a:p>
          <a:endParaRPr lang="en-US"/>
        </a:p>
      </dgm:t>
    </dgm:pt>
    <dgm:pt modelId="{8EB9F432-F2BF-409D-9921-662B4006E1A6}" type="pres">
      <dgm:prSet presAssocID="{474DD08E-2D9D-4E7A-A225-5CDDE7CAE290}" presName="Name9" presStyleLbl="parChTrans1D2" presStyleIdx="0" presStyleCnt="7"/>
      <dgm:spPr/>
      <dgm:t>
        <a:bodyPr/>
        <a:lstStyle/>
        <a:p>
          <a:endParaRPr lang="en-US"/>
        </a:p>
      </dgm:t>
    </dgm:pt>
    <dgm:pt modelId="{14442E41-58F7-4BA0-B928-B0422B7A8B75}" type="pres">
      <dgm:prSet presAssocID="{474DD08E-2D9D-4E7A-A225-5CDDE7CAE290}" presName="connTx" presStyleLbl="parChTrans1D2" presStyleIdx="0" presStyleCnt="7"/>
      <dgm:spPr/>
      <dgm:t>
        <a:bodyPr/>
        <a:lstStyle/>
        <a:p>
          <a:endParaRPr lang="en-US"/>
        </a:p>
      </dgm:t>
    </dgm:pt>
    <dgm:pt modelId="{32E7873A-C28B-4560-B807-EC2B2B409D9F}" type="pres">
      <dgm:prSet presAssocID="{D0930202-38B3-48CA-AC12-8E950B89D063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F262DA-D259-41AC-A2E1-E87275F895ED}" type="pres">
      <dgm:prSet presAssocID="{C2809ED5-97C4-457B-806B-023C91E00A8B}" presName="Name9" presStyleLbl="parChTrans1D2" presStyleIdx="1" presStyleCnt="7"/>
      <dgm:spPr/>
      <dgm:t>
        <a:bodyPr/>
        <a:lstStyle/>
        <a:p>
          <a:endParaRPr lang="en-US"/>
        </a:p>
      </dgm:t>
    </dgm:pt>
    <dgm:pt modelId="{BEE6894F-174A-4D89-BB83-2722CC2CCE70}" type="pres">
      <dgm:prSet presAssocID="{C2809ED5-97C4-457B-806B-023C91E00A8B}" presName="connTx" presStyleLbl="parChTrans1D2" presStyleIdx="1" presStyleCnt="7"/>
      <dgm:spPr/>
      <dgm:t>
        <a:bodyPr/>
        <a:lstStyle/>
        <a:p>
          <a:endParaRPr lang="en-US"/>
        </a:p>
      </dgm:t>
    </dgm:pt>
    <dgm:pt modelId="{26AA1822-3621-4123-8960-C2577E94540D}" type="pres">
      <dgm:prSet presAssocID="{D95533AD-BA27-410E-88E9-D21AA3315D02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561D69-BE34-4417-B1AF-02E585F1A891}" type="pres">
      <dgm:prSet presAssocID="{B988C646-8495-4180-8C49-FAAF61CB3166}" presName="Name9" presStyleLbl="parChTrans1D2" presStyleIdx="2" presStyleCnt="7"/>
      <dgm:spPr/>
      <dgm:t>
        <a:bodyPr/>
        <a:lstStyle/>
        <a:p>
          <a:endParaRPr lang="en-US"/>
        </a:p>
      </dgm:t>
    </dgm:pt>
    <dgm:pt modelId="{2AB9F3FD-5506-4792-B06B-3D1ACA7FD4AD}" type="pres">
      <dgm:prSet presAssocID="{B988C646-8495-4180-8C49-FAAF61CB3166}" presName="connTx" presStyleLbl="parChTrans1D2" presStyleIdx="2" presStyleCnt="7"/>
      <dgm:spPr/>
      <dgm:t>
        <a:bodyPr/>
        <a:lstStyle/>
        <a:p>
          <a:endParaRPr lang="en-US"/>
        </a:p>
      </dgm:t>
    </dgm:pt>
    <dgm:pt modelId="{EEFBC0EE-0AF5-431A-99CB-9672A3C67B34}" type="pres">
      <dgm:prSet presAssocID="{1CFCC32D-7294-48E0-B8C7-BA5F66DCACD2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2C4D9-8079-477E-BEC0-39532E56D1AF}" type="pres">
      <dgm:prSet presAssocID="{5AAB5FDF-05F0-4939-A061-682082D91E22}" presName="Name9" presStyleLbl="parChTrans1D2" presStyleIdx="3" presStyleCnt="7"/>
      <dgm:spPr/>
      <dgm:t>
        <a:bodyPr/>
        <a:lstStyle/>
        <a:p>
          <a:endParaRPr lang="en-US"/>
        </a:p>
      </dgm:t>
    </dgm:pt>
    <dgm:pt modelId="{4A3B03F9-BA05-4EB0-8CFE-9CED9F34508F}" type="pres">
      <dgm:prSet presAssocID="{5AAB5FDF-05F0-4939-A061-682082D91E22}" presName="connTx" presStyleLbl="parChTrans1D2" presStyleIdx="3" presStyleCnt="7"/>
      <dgm:spPr/>
      <dgm:t>
        <a:bodyPr/>
        <a:lstStyle/>
        <a:p>
          <a:endParaRPr lang="en-US"/>
        </a:p>
      </dgm:t>
    </dgm:pt>
    <dgm:pt modelId="{5A8E9519-E32B-4603-894D-58AECB6E91E4}" type="pres">
      <dgm:prSet presAssocID="{31400064-D188-49F2-AD41-810FCAE1AA83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C11CA6-F123-4EE5-ADEA-419030EC55B2}" type="pres">
      <dgm:prSet presAssocID="{D1CDC1DE-1B1D-4277-89DB-BD36373F6E66}" presName="Name9" presStyleLbl="parChTrans1D2" presStyleIdx="4" presStyleCnt="7"/>
      <dgm:spPr/>
      <dgm:t>
        <a:bodyPr/>
        <a:lstStyle/>
        <a:p>
          <a:endParaRPr lang="en-US"/>
        </a:p>
      </dgm:t>
    </dgm:pt>
    <dgm:pt modelId="{82DC6D84-312C-4B72-B5B4-3F63CB3A113D}" type="pres">
      <dgm:prSet presAssocID="{D1CDC1DE-1B1D-4277-89DB-BD36373F6E66}" presName="connTx" presStyleLbl="parChTrans1D2" presStyleIdx="4" presStyleCnt="7"/>
      <dgm:spPr/>
      <dgm:t>
        <a:bodyPr/>
        <a:lstStyle/>
        <a:p>
          <a:endParaRPr lang="en-US"/>
        </a:p>
      </dgm:t>
    </dgm:pt>
    <dgm:pt modelId="{5442B220-BE83-4414-B97A-207107E4A02E}" type="pres">
      <dgm:prSet presAssocID="{081BCF00-494B-42E6-8EC2-3464B2D9F2DA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378DC3-697F-40C3-8137-E3EAC4853707}" type="pres">
      <dgm:prSet presAssocID="{9E7BE43F-F409-4B5E-A4C4-3F2B0F437801}" presName="Name9" presStyleLbl="parChTrans1D2" presStyleIdx="5" presStyleCnt="7"/>
      <dgm:spPr/>
      <dgm:t>
        <a:bodyPr/>
        <a:lstStyle/>
        <a:p>
          <a:endParaRPr lang="en-US"/>
        </a:p>
      </dgm:t>
    </dgm:pt>
    <dgm:pt modelId="{A0AA82C4-6DD1-41E9-B7FD-3425FB18DCA0}" type="pres">
      <dgm:prSet presAssocID="{9E7BE43F-F409-4B5E-A4C4-3F2B0F437801}" presName="connTx" presStyleLbl="parChTrans1D2" presStyleIdx="5" presStyleCnt="7"/>
      <dgm:spPr/>
      <dgm:t>
        <a:bodyPr/>
        <a:lstStyle/>
        <a:p>
          <a:endParaRPr lang="en-US"/>
        </a:p>
      </dgm:t>
    </dgm:pt>
    <dgm:pt modelId="{36AB2C33-8F06-4BAE-9858-8C3D05DD62B4}" type="pres">
      <dgm:prSet presAssocID="{BC86FBD9-7940-47A3-BBE3-5121D33B08B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F4B240-2ABD-434F-8EB1-BC2B484205AC}" type="pres">
      <dgm:prSet presAssocID="{AEDFCCB0-6B2C-4720-AA89-54C2577309C5}" presName="Name9" presStyleLbl="parChTrans1D2" presStyleIdx="6" presStyleCnt="7"/>
      <dgm:spPr/>
      <dgm:t>
        <a:bodyPr/>
        <a:lstStyle/>
        <a:p>
          <a:endParaRPr lang="en-US"/>
        </a:p>
      </dgm:t>
    </dgm:pt>
    <dgm:pt modelId="{B5E7707C-F341-4D52-BDA0-93797AAB8095}" type="pres">
      <dgm:prSet presAssocID="{AEDFCCB0-6B2C-4720-AA89-54C2577309C5}" presName="connTx" presStyleLbl="parChTrans1D2" presStyleIdx="6" presStyleCnt="7"/>
      <dgm:spPr/>
      <dgm:t>
        <a:bodyPr/>
        <a:lstStyle/>
        <a:p>
          <a:endParaRPr lang="en-US"/>
        </a:p>
      </dgm:t>
    </dgm:pt>
    <dgm:pt modelId="{3D602C01-0A51-4DBC-AF5F-93960BCAF02F}" type="pres">
      <dgm:prSet presAssocID="{BA0B97F7-CD57-48AC-B24E-3B2B3E352DB4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8AE3BD-09E0-4024-B572-80E7CE2A4EC2}" srcId="{0A0A3AB1-92EA-4938-B6B6-1F3029E2AFBE}" destId="{31400064-D188-49F2-AD41-810FCAE1AA83}" srcOrd="3" destOrd="0" parTransId="{5AAB5FDF-05F0-4939-A061-682082D91E22}" sibTransId="{BDBBD98B-51CC-4EED-859A-4673C13F720A}"/>
    <dgm:cxn modelId="{D69E6941-2E05-4926-89A8-0271AD341F11}" srcId="{E87E6268-F86B-406B-94CD-2BF27BECDD63}" destId="{0A0A3AB1-92EA-4938-B6B6-1F3029E2AFBE}" srcOrd="0" destOrd="0" parTransId="{D68057FE-0A82-48E3-B9FA-ABF5621D8AE3}" sibTransId="{E95B75FC-5093-4904-9076-D943D9D1B5B3}"/>
    <dgm:cxn modelId="{E2719C09-197A-4E29-920E-783F805865F7}" type="presOf" srcId="{AEDFCCB0-6B2C-4720-AA89-54C2577309C5}" destId="{B5E7707C-F341-4D52-BDA0-93797AAB8095}" srcOrd="1" destOrd="0" presId="urn:microsoft.com/office/officeart/2005/8/layout/radial1"/>
    <dgm:cxn modelId="{3CBCBCE4-E779-4C1F-BE17-56177B66BF90}" srcId="{0A0A3AB1-92EA-4938-B6B6-1F3029E2AFBE}" destId="{D95533AD-BA27-410E-88E9-D21AA3315D02}" srcOrd="1" destOrd="0" parTransId="{C2809ED5-97C4-457B-806B-023C91E00A8B}" sibTransId="{B572D59A-0B54-4BD3-B55D-80B9D7256FFA}"/>
    <dgm:cxn modelId="{CF253324-27C4-46E9-BF44-5DA50D860C89}" type="presOf" srcId="{E87E6268-F86B-406B-94CD-2BF27BECDD63}" destId="{C5014E22-480D-45F5-82DB-33A50141753C}" srcOrd="0" destOrd="0" presId="urn:microsoft.com/office/officeart/2005/8/layout/radial1"/>
    <dgm:cxn modelId="{73FF05ED-3292-42F7-A037-90EDB09C63CB}" type="presOf" srcId="{B988C646-8495-4180-8C49-FAAF61CB3166}" destId="{2AB9F3FD-5506-4792-B06B-3D1ACA7FD4AD}" srcOrd="1" destOrd="0" presId="urn:microsoft.com/office/officeart/2005/8/layout/radial1"/>
    <dgm:cxn modelId="{A786D8E4-F081-40FD-8245-C27F79C6E82F}" type="presOf" srcId="{C2809ED5-97C4-457B-806B-023C91E00A8B}" destId="{7FF262DA-D259-41AC-A2E1-E87275F895ED}" srcOrd="0" destOrd="0" presId="urn:microsoft.com/office/officeart/2005/8/layout/radial1"/>
    <dgm:cxn modelId="{C7465EC0-0829-4B97-AF6F-660F7878BA42}" type="presOf" srcId="{9E7BE43F-F409-4B5E-A4C4-3F2B0F437801}" destId="{A0AA82C4-6DD1-41E9-B7FD-3425FB18DCA0}" srcOrd="1" destOrd="0" presId="urn:microsoft.com/office/officeart/2005/8/layout/radial1"/>
    <dgm:cxn modelId="{A4C33A86-DC3A-42E3-99B4-FDB32138DF92}" srcId="{0A0A3AB1-92EA-4938-B6B6-1F3029E2AFBE}" destId="{BA0B97F7-CD57-48AC-B24E-3B2B3E352DB4}" srcOrd="6" destOrd="0" parTransId="{AEDFCCB0-6B2C-4720-AA89-54C2577309C5}" sibTransId="{2A91CBE6-F668-4F80-8E41-85247AF433D7}"/>
    <dgm:cxn modelId="{FE1FA5FA-2AAD-4DA1-A075-42008D30B92D}" type="presOf" srcId="{C2809ED5-97C4-457B-806B-023C91E00A8B}" destId="{BEE6894F-174A-4D89-BB83-2722CC2CCE70}" srcOrd="1" destOrd="0" presId="urn:microsoft.com/office/officeart/2005/8/layout/radial1"/>
    <dgm:cxn modelId="{DA135428-6867-4CBE-B1DE-9169EC76D959}" type="presOf" srcId="{B988C646-8495-4180-8C49-FAAF61CB3166}" destId="{30561D69-BE34-4417-B1AF-02E585F1A891}" srcOrd="0" destOrd="0" presId="urn:microsoft.com/office/officeart/2005/8/layout/radial1"/>
    <dgm:cxn modelId="{E0527EFE-753B-4E99-8022-CA89C7F164F5}" type="presOf" srcId="{474DD08E-2D9D-4E7A-A225-5CDDE7CAE290}" destId="{14442E41-58F7-4BA0-B928-B0422B7A8B75}" srcOrd="1" destOrd="0" presId="urn:microsoft.com/office/officeart/2005/8/layout/radial1"/>
    <dgm:cxn modelId="{245685C3-99F3-4E47-AB02-0EACF6526A60}" type="presOf" srcId="{31400064-D188-49F2-AD41-810FCAE1AA83}" destId="{5A8E9519-E32B-4603-894D-58AECB6E91E4}" srcOrd="0" destOrd="0" presId="urn:microsoft.com/office/officeart/2005/8/layout/radial1"/>
    <dgm:cxn modelId="{AD38E504-ED01-42FC-BB0D-9CC2E726F0DC}" srcId="{0A0A3AB1-92EA-4938-B6B6-1F3029E2AFBE}" destId="{D0930202-38B3-48CA-AC12-8E950B89D063}" srcOrd="0" destOrd="0" parTransId="{474DD08E-2D9D-4E7A-A225-5CDDE7CAE290}" sibTransId="{FF5C1ACC-B7A3-401D-987C-B15E61D76008}"/>
    <dgm:cxn modelId="{18EB030A-B45C-40B4-915E-F5C89C534A54}" type="presOf" srcId="{AEDFCCB0-6B2C-4720-AA89-54C2577309C5}" destId="{FFF4B240-2ABD-434F-8EB1-BC2B484205AC}" srcOrd="0" destOrd="0" presId="urn:microsoft.com/office/officeart/2005/8/layout/radial1"/>
    <dgm:cxn modelId="{0FF456CB-FC77-4E89-96F6-F673A2EED5FC}" type="presOf" srcId="{5AAB5FDF-05F0-4939-A061-682082D91E22}" destId="{4A3B03F9-BA05-4EB0-8CFE-9CED9F34508F}" srcOrd="1" destOrd="0" presId="urn:microsoft.com/office/officeart/2005/8/layout/radial1"/>
    <dgm:cxn modelId="{FF7EB0A4-14F8-4322-B614-FF775184269F}" type="presOf" srcId="{081BCF00-494B-42E6-8EC2-3464B2D9F2DA}" destId="{5442B220-BE83-4414-B97A-207107E4A02E}" srcOrd="0" destOrd="0" presId="urn:microsoft.com/office/officeart/2005/8/layout/radial1"/>
    <dgm:cxn modelId="{095AEEA1-5836-4B38-9E06-CD7CF69814FC}" type="presOf" srcId="{0A0A3AB1-92EA-4938-B6B6-1F3029E2AFBE}" destId="{1E9BDF68-C071-460F-AA53-5671FE9ED932}" srcOrd="0" destOrd="0" presId="urn:microsoft.com/office/officeart/2005/8/layout/radial1"/>
    <dgm:cxn modelId="{C9040A99-EB80-44FA-9E44-CD32B634F8A0}" type="presOf" srcId="{BA0B97F7-CD57-48AC-B24E-3B2B3E352DB4}" destId="{3D602C01-0A51-4DBC-AF5F-93960BCAF02F}" srcOrd="0" destOrd="0" presId="urn:microsoft.com/office/officeart/2005/8/layout/radial1"/>
    <dgm:cxn modelId="{DC376ED2-9516-4F53-A11B-410B54A9F0F4}" type="presOf" srcId="{BC86FBD9-7940-47A3-BBE3-5121D33B08B6}" destId="{36AB2C33-8F06-4BAE-9858-8C3D05DD62B4}" srcOrd="0" destOrd="0" presId="urn:microsoft.com/office/officeart/2005/8/layout/radial1"/>
    <dgm:cxn modelId="{10A2F86F-B6BA-4AB5-96FD-12BC5ECC1A41}" type="presOf" srcId="{5AAB5FDF-05F0-4939-A061-682082D91E22}" destId="{F972C4D9-8079-477E-BEC0-39532E56D1AF}" srcOrd="0" destOrd="0" presId="urn:microsoft.com/office/officeart/2005/8/layout/radial1"/>
    <dgm:cxn modelId="{0BC35E25-2564-4673-8B57-AB05A69F0E84}" type="presOf" srcId="{D0930202-38B3-48CA-AC12-8E950B89D063}" destId="{32E7873A-C28B-4560-B807-EC2B2B409D9F}" srcOrd="0" destOrd="0" presId="urn:microsoft.com/office/officeart/2005/8/layout/radial1"/>
    <dgm:cxn modelId="{22A22C1D-1D7C-4586-A08E-4518465DDF41}" type="presOf" srcId="{D1CDC1DE-1B1D-4277-89DB-BD36373F6E66}" destId="{99C11CA6-F123-4EE5-ADEA-419030EC55B2}" srcOrd="0" destOrd="0" presId="urn:microsoft.com/office/officeart/2005/8/layout/radial1"/>
    <dgm:cxn modelId="{3B36B40F-3B5D-401D-937C-908F1533107E}" srcId="{0A0A3AB1-92EA-4938-B6B6-1F3029E2AFBE}" destId="{BC86FBD9-7940-47A3-BBE3-5121D33B08B6}" srcOrd="5" destOrd="0" parTransId="{9E7BE43F-F409-4B5E-A4C4-3F2B0F437801}" sibTransId="{4F793E2E-1077-4B41-A941-AA5ADA3589AD}"/>
    <dgm:cxn modelId="{08672020-A3BE-4534-BEAA-D0CB1CA08C3A}" type="presOf" srcId="{1CFCC32D-7294-48E0-B8C7-BA5F66DCACD2}" destId="{EEFBC0EE-0AF5-431A-99CB-9672A3C67B34}" srcOrd="0" destOrd="0" presId="urn:microsoft.com/office/officeart/2005/8/layout/radial1"/>
    <dgm:cxn modelId="{C0B8C96B-E647-4FB0-A944-B1C56889A194}" type="presOf" srcId="{9E7BE43F-F409-4B5E-A4C4-3F2B0F437801}" destId="{CF378DC3-697F-40C3-8137-E3EAC4853707}" srcOrd="0" destOrd="0" presId="urn:microsoft.com/office/officeart/2005/8/layout/radial1"/>
    <dgm:cxn modelId="{86DE6469-0588-4342-BF9C-DAD30EEB7D74}" type="presOf" srcId="{D95533AD-BA27-410E-88E9-D21AA3315D02}" destId="{26AA1822-3621-4123-8960-C2577E94540D}" srcOrd="0" destOrd="0" presId="urn:microsoft.com/office/officeart/2005/8/layout/radial1"/>
    <dgm:cxn modelId="{BC65BB7F-0CBB-43CE-995E-A99EF9654B6F}" type="presOf" srcId="{D1CDC1DE-1B1D-4277-89DB-BD36373F6E66}" destId="{82DC6D84-312C-4B72-B5B4-3F63CB3A113D}" srcOrd="1" destOrd="0" presId="urn:microsoft.com/office/officeart/2005/8/layout/radial1"/>
    <dgm:cxn modelId="{1146FD82-C8CD-4FFC-98AF-BFFB1D2D4B2E}" type="presOf" srcId="{474DD08E-2D9D-4E7A-A225-5CDDE7CAE290}" destId="{8EB9F432-F2BF-409D-9921-662B4006E1A6}" srcOrd="0" destOrd="0" presId="urn:microsoft.com/office/officeart/2005/8/layout/radial1"/>
    <dgm:cxn modelId="{8974BA67-9C1D-4EC7-B5D9-9D514429BC80}" srcId="{0A0A3AB1-92EA-4938-B6B6-1F3029E2AFBE}" destId="{1CFCC32D-7294-48E0-B8C7-BA5F66DCACD2}" srcOrd="2" destOrd="0" parTransId="{B988C646-8495-4180-8C49-FAAF61CB3166}" sibTransId="{586A8DE9-D69E-40FE-A9A7-06D3434C8441}"/>
    <dgm:cxn modelId="{414A4543-1FD9-496B-BECB-72729773EB34}" srcId="{0A0A3AB1-92EA-4938-B6B6-1F3029E2AFBE}" destId="{081BCF00-494B-42E6-8EC2-3464B2D9F2DA}" srcOrd="4" destOrd="0" parTransId="{D1CDC1DE-1B1D-4277-89DB-BD36373F6E66}" sibTransId="{66458A99-7198-4C83-9298-E336C8E94123}"/>
    <dgm:cxn modelId="{2AE1A5FC-DB8A-462B-B965-DB5CB5FA8D26}" type="presParOf" srcId="{C5014E22-480D-45F5-82DB-33A50141753C}" destId="{1E9BDF68-C071-460F-AA53-5671FE9ED932}" srcOrd="0" destOrd="0" presId="urn:microsoft.com/office/officeart/2005/8/layout/radial1"/>
    <dgm:cxn modelId="{71C4AA9B-E435-479A-B7E2-A7BDB6E51332}" type="presParOf" srcId="{C5014E22-480D-45F5-82DB-33A50141753C}" destId="{8EB9F432-F2BF-409D-9921-662B4006E1A6}" srcOrd="1" destOrd="0" presId="urn:microsoft.com/office/officeart/2005/8/layout/radial1"/>
    <dgm:cxn modelId="{A4C148AF-7B77-4678-A82E-989486A7EE79}" type="presParOf" srcId="{8EB9F432-F2BF-409D-9921-662B4006E1A6}" destId="{14442E41-58F7-4BA0-B928-B0422B7A8B75}" srcOrd="0" destOrd="0" presId="urn:microsoft.com/office/officeart/2005/8/layout/radial1"/>
    <dgm:cxn modelId="{B37AF86A-5EDA-4433-9C11-0AC444B7AE44}" type="presParOf" srcId="{C5014E22-480D-45F5-82DB-33A50141753C}" destId="{32E7873A-C28B-4560-B807-EC2B2B409D9F}" srcOrd="2" destOrd="0" presId="urn:microsoft.com/office/officeart/2005/8/layout/radial1"/>
    <dgm:cxn modelId="{CBFDC7E4-06BC-4057-B467-D483E3FC1C7A}" type="presParOf" srcId="{C5014E22-480D-45F5-82DB-33A50141753C}" destId="{7FF262DA-D259-41AC-A2E1-E87275F895ED}" srcOrd="3" destOrd="0" presId="urn:microsoft.com/office/officeart/2005/8/layout/radial1"/>
    <dgm:cxn modelId="{B8DC72CC-99D7-4033-A7AB-CBA4B9C27B08}" type="presParOf" srcId="{7FF262DA-D259-41AC-A2E1-E87275F895ED}" destId="{BEE6894F-174A-4D89-BB83-2722CC2CCE70}" srcOrd="0" destOrd="0" presId="urn:microsoft.com/office/officeart/2005/8/layout/radial1"/>
    <dgm:cxn modelId="{7E5D335F-9E99-47DE-9C1F-3625AC71B27F}" type="presParOf" srcId="{C5014E22-480D-45F5-82DB-33A50141753C}" destId="{26AA1822-3621-4123-8960-C2577E94540D}" srcOrd="4" destOrd="0" presId="urn:microsoft.com/office/officeart/2005/8/layout/radial1"/>
    <dgm:cxn modelId="{BEDEEBE5-7524-4DA8-BF3A-C28E755F968D}" type="presParOf" srcId="{C5014E22-480D-45F5-82DB-33A50141753C}" destId="{30561D69-BE34-4417-B1AF-02E585F1A891}" srcOrd="5" destOrd="0" presId="urn:microsoft.com/office/officeart/2005/8/layout/radial1"/>
    <dgm:cxn modelId="{98067FD1-0D5A-4BBA-AA70-98FB4471072F}" type="presParOf" srcId="{30561D69-BE34-4417-B1AF-02E585F1A891}" destId="{2AB9F3FD-5506-4792-B06B-3D1ACA7FD4AD}" srcOrd="0" destOrd="0" presId="urn:microsoft.com/office/officeart/2005/8/layout/radial1"/>
    <dgm:cxn modelId="{AB79ED99-017E-4731-921B-92FF06605138}" type="presParOf" srcId="{C5014E22-480D-45F5-82DB-33A50141753C}" destId="{EEFBC0EE-0AF5-431A-99CB-9672A3C67B34}" srcOrd="6" destOrd="0" presId="urn:microsoft.com/office/officeart/2005/8/layout/radial1"/>
    <dgm:cxn modelId="{A31B98D9-2262-47BA-94D1-B4755CF05107}" type="presParOf" srcId="{C5014E22-480D-45F5-82DB-33A50141753C}" destId="{F972C4D9-8079-477E-BEC0-39532E56D1AF}" srcOrd="7" destOrd="0" presId="urn:microsoft.com/office/officeart/2005/8/layout/radial1"/>
    <dgm:cxn modelId="{ECF44007-53F1-4834-B3BE-355A90543C86}" type="presParOf" srcId="{F972C4D9-8079-477E-BEC0-39532E56D1AF}" destId="{4A3B03F9-BA05-4EB0-8CFE-9CED9F34508F}" srcOrd="0" destOrd="0" presId="urn:microsoft.com/office/officeart/2005/8/layout/radial1"/>
    <dgm:cxn modelId="{27104772-81E6-4E84-9A16-69DC8276CA9B}" type="presParOf" srcId="{C5014E22-480D-45F5-82DB-33A50141753C}" destId="{5A8E9519-E32B-4603-894D-58AECB6E91E4}" srcOrd="8" destOrd="0" presId="urn:microsoft.com/office/officeart/2005/8/layout/radial1"/>
    <dgm:cxn modelId="{0BA7DA22-ED14-43A6-98CE-03819A40FA9B}" type="presParOf" srcId="{C5014E22-480D-45F5-82DB-33A50141753C}" destId="{99C11CA6-F123-4EE5-ADEA-419030EC55B2}" srcOrd="9" destOrd="0" presId="urn:microsoft.com/office/officeart/2005/8/layout/radial1"/>
    <dgm:cxn modelId="{0F8FA6ED-4DFF-4398-B9D0-C787B85A413B}" type="presParOf" srcId="{99C11CA6-F123-4EE5-ADEA-419030EC55B2}" destId="{82DC6D84-312C-4B72-B5B4-3F63CB3A113D}" srcOrd="0" destOrd="0" presId="urn:microsoft.com/office/officeart/2005/8/layout/radial1"/>
    <dgm:cxn modelId="{CC66E676-02B1-408A-B407-A81962070082}" type="presParOf" srcId="{C5014E22-480D-45F5-82DB-33A50141753C}" destId="{5442B220-BE83-4414-B97A-207107E4A02E}" srcOrd="10" destOrd="0" presId="urn:microsoft.com/office/officeart/2005/8/layout/radial1"/>
    <dgm:cxn modelId="{028EE03A-E8E8-4C71-94C5-BB26CC868F79}" type="presParOf" srcId="{C5014E22-480D-45F5-82DB-33A50141753C}" destId="{CF378DC3-697F-40C3-8137-E3EAC4853707}" srcOrd="11" destOrd="0" presId="urn:microsoft.com/office/officeart/2005/8/layout/radial1"/>
    <dgm:cxn modelId="{B801227D-E540-4D02-8E3F-1C4143C24CF0}" type="presParOf" srcId="{CF378DC3-697F-40C3-8137-E3EAC4853707}" destId="{A0AA82C4-6DD1-41E9-B7FD-3425FB18DCA0}" srcOrd="0" destOrd="0" presId="urn:microsoft.com/office/officeart/2005/8/layout/radial1"/>
    <dgm:cxn modelId="{F23C3DBD-BFE6-48E9-B338-9A0A57D87D32}" type="presParOf" srcId="{C5014E22-480D-45F5-82DB-33A50141753C}" destId="{36AB2C33-8F06-4BAE-9858-8C3D05DD62B4}" srcOrd="12" destOrd="0" presId="urn:microsoft.com/office/officeart/2005/8/layout/radial1"/>
    <dgm:cxn modelId="{1DFB7092-8D42-497C-BC1C-1C99A98FD6D1}" type="presParOf" srcId="{C5014E22-480D-45F5-82DB-33A50141753C}" destId="{FFF4B240-2ABD-434F-8EB1-BC2B484205AC}" srcOrd="13" destOrd="0" presId="urn:microsoft.com/office/officeart/2005/8/layout/radial1"/>
    <dgm:cxn modelId="{40ED192D-7741-4DD2-B112-AB46192D2564}" type="presParOf" srcId="{FFF4B240-2ABD-434F-8EB1-BC2B484205AC}" destId="{B5E7707C-F341-4D52-BDA0-93797AAB8095}" srcOrd="0" destOrd="0" presId="urn:microsoft.com/office/officeart/2005/8/layout/radial1"/>
    <dgm:cxn modelId="{0F823990-314F-49BC-9E28-3CCC8ECC4A70}" type="presParOf" srcId="{C5014E22-480D-45F5-82DB-33A50141753C}" destId="{3D602C01-0A51-4DBC-AF5F-93960BCAF02F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5B67F-1C1F-4C7F-87F7-63A9F5F04916}">
      <dsp:nvSpPr>
        <dsp:cNvPr id="0" name=""/>
        <dsp:cNvSpPr/>
      </dsp:nvSpPr>
      <dsp:spPr>
        <a:xfrm>
          <a:off x="6" y="0"/>
          <a:ext cx="2500213" cy="48090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sng" kern="1200" smtClean="0"/>
            <a:t>Normal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/>
            <a:t>FBG &lt;100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/>
            <a:t>Random &lt;140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/>
            <a:t>A1c &lt;5.7%</a:t>
          </a:r>
          <a:endParaRPr lang="en-US" sz="2400" b="1" kern="1200" dirty="0"/>
        </a:p>
      </dsp:txBody>
      <dsp:txXfrm>
        <a:off x="6" y="1923626"/>
        <a:ext cx="2500213" cy="1923626"/>
      </dsp:txXfrm>
    </dsp:sp>
    <dsp:sp modelId="{1B13010B-D7B8-48A4-9EA8-0FF90A870D10}">
      <dsp:nvSpPr>
        <dsp:cNvPr id="0" name=""/>
        <dsp:cNvSpPr/>
      </dsp:nvSpPr>
      <dsp:spPr>
        <a:xfrm>
          <a:off x="228606" y="241558"/>
          <a:ext cx="1961562" cy="1772098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dk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98858D-9DCD-4D61-A6D2-9C95CB504251}">
      <dsp:nvSpPr>
        <dsp:cNvPr id="0" name=""/>
        <dsp:cNvSpPr/>
      </dsp:nvSpPr>
      <dsp:spPr>
        <a:xfrm>
          <a:off x="2573876" y="0"/>
          <a:ext cx="2500213" cy="48090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 smtClean="0"/>
            <a:t>Prediabetes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FBG 100-125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Random 140 - 199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A1c ~ 5.7- 6.4%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50% working pancreas</a:t>
          </a:r>
          <a:endParaRPr lang="en-US" sz="2000" b="1" kern="1200" dirty="0"/>
        </a:p>
      </dsp:txBody>
      <dsp:txXfrm>
        <a:off x="2573876" y="1923626"/>
        <a:ext cx="2500213" cy="1923626"/>
      </dsp:txXfrm>
    </dsp:sp>
    <dsp:sp modelId="{3606B1B6-912D-4BB2-940E-606747701328}">
      <dsp:nvSpPr>
        <dsp:cNvPr id="0" name=""/>
        <dsp:cNvSpPr/>
      </dsp:nvSpPr>
      <dsp:spPr>
        <a:xfrm>
          <a:off x="3386671" y="474140"/>
          <a:ext cx="972445" cy="1059547"/>
        </a:xfrm>
        <a:prstGeom prst="ellipse">
          <a:avLst/>
        </a:prstGeom>
        <a:blipFill rotWithShape="0">
          <a:blip xmlns:r="http://schemas.openxmlformats.org/officeDocument/2006/relationships" r:embed="rId2">
            <a:duotone>
              <a:schemeClr val="dk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06800-1B15-4073-9BE5-7AED3F8CD968}">
      <dsp:nvSpPr>
        <dsp:cNvPr id="0" name=""/>
        <dsp:cNvSpPr/>
      </dsp:nvSpPr>
      <dsp:spPr>
        <a:xfrm>
          <a:off x="5153653" y="0"/>
          <a:ext cx="2500213" cy="48090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sng" kern="1200" smtClean="0">
              <a:latin typeface="+mn-lt"/>
            </a:rPr>
            <a:t>D</a:t>
          </a:r>
          <a:r>
            <a:rPr kumimoji="0" lang="en-US" sz="2400" b="1" i="0" u="sng" strike="noStrike" kern="1200" cap="none" spc="0" normalizeH="0" baseline="0" noProof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iabetes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400" b="1" i="0" u="none" strike="noStrike" kern="1200" cap="none" spc="0" normalizeH="0" baseline="0" noProof="0" smtClean="0">
              <a:ln/>
              <a:effectLst/>
              <a:uLnTx/>
              <a:uFillTx/>
              <a:latin typeface="+mn-lt"/>
            </a:rPr>
            <a:t>FBG 126 +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400" b="1" i="0" u="none" strike="noStrike" kern="1200" cap="none" spc="0" normalizeH="0" baseline="0" noProof="0" smtClean="0">
              <a:ln/>
              <a:effectLst/>
              <a:uLnTx/>
              <a:uFillTx/>
              <a:latin typeface="+mn-lt"/>
            </a:rPr>
            <a:t>Random 200</a:t>
          </a:r>
          <a:r>
            <a:rPr kumimoji="0" lang="en-US" sz="2400" b="1" i="0" u="none" strike="noStrike" kern="1200" cap="none" spc="0" normalizeH="0" noProof="0" smtClean="0">
              <a:ln/>
              <a:effectLst/>
              <a:uLnTx/>
              <a:uFillTx/>
              <a:latin typeface="+mn-lt"/>
            </a:rPr>
            <a:t> +</a:t>
          </a:r>
          <a:endParaRPr kumimoji="0" lang="en-US" sz="2400" b="1" i="0" u="none" strike="noStrike" kern="1200" cap="none" spc="0" normalizeH="0" baseline="0" noProof="0" smtClean="0">
            <a:ln/>
            <a:effectLst/>
            <a:uLnTx/>
            <a:uFillTx/>
            <a:latin typeface="+mn-lt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400" b="1" i="0" u="none" strike="noStrike" kern="1200" cap="none" spc="0" normalizeH="0" baseline="0" noProof="0" smtClean="0">
              <a:ln/>
              <a:effectLst/>
              <a:uLnTx/>
              <a:uFillTx/>
              <a:latin typeface="+mn-lt"/>
            </a:rPr>
            <a:t>A1c</a:t>
          </a:r>
          <a:r>
            <a:rPr kumimoji="0" lang="en-US" sz="2400" b="1" i="0" u="none" strike="noStrike" kern="1200" cap="none" spc="0" normalizeH="0" noProof="0" smtClean="0">
              <a:ln/>
              <a:effectLst/>
              <a:uLnTx/>
              <a:uFillTx/>
              <a:latin typeface="+mn-lt"/>
            </a:rPr>
            <a:t> </a:t>
          </a:r>
          <a:r>
            <a:rPr kumimoji="0" lang="en-US" sz="2400" b="1" i="0" u="none" strike="noStrike" kern="1200" cap="none" spc="0" normalizeH="0" baseline="0" noProof="0" smtClean="0">
              <a:ln/>
              <a:effectLst/>
              <a:uLnTx/>
              <a:uFillTx/>
              <a:latin typeface="+mn-lt"/>
            </a:rPr>
            <a:t>6.5% or +  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/>
            <a:t>20% working pancreas</a:t>
          </a:r>
          <a:endParaRPr lang="en-US" sz="2400" b="1" kern="1200" dirty="0"/>
        </a:p>
      </dsp:txBody>
      <dsp:txXfrm>
        <a:off x="5153653" y="1923626"/>
        <a:ext cx="2500213" cy="1923626"/>
      </dsp:txXfrm>
    </dsp:sp>
    <dsp:sp modelId="{693F3127-73CA-4418-9BEB-76AC94A2C0E0}">
      <dsp:nvSpPr>
        <dsp:cNvPr id="0" name=""/>
        <dsp:cNvSpPr/>
      </dsp:nvSpPr>
      <dsp:spPr>
        <a:xfrm>
          <a:off x="6098708" y="745068"/>
          <a:ext cx="606889" cy="688370"/>
        </a:xfrm>
        <a:prstGeom prst="ellipse">
          <a:avLst/>
        </a:prstGeom>
        <a:blipFill rotWithShape="0">
          <a:blip xmlns:r="http://schemas.openxmlformats.org/officeDocument/2006/relationships" r:embed="rId3">
            <a:duotone>
              <a:schemeClr val="dk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7B785-468C-4A0C-9BAF-B33CE9B38ADA}">
      <dsp:nvSpPr>
        <dsp:cNvPr id="0" name=""/>
        <dsp:cNvSpPr/>
      </dsp:nvSpPr>
      <dsp:spPr>
        <a:xfrm>
          <a:off x="313407" y="4002071"/>
          <a:ext cx="7041557" cy="721360"/>
        </a:xfrm>
        <a:prstGeom prst="leftRight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BDF68-C071-460F-AA53-5671FE9ED932}">
      <dsp:nvSpPr>
        <dsp:cNvPr id="0" name=""/>
        <dsp:cNvSpPr/>
      </dsp:nvSpPr>
      <dsp:spPr>
        <a:xfrm>
          <a:off x="2390440" y="2204917"/>
          <a:ext cx="1467519" cy="14675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700" b="1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Cardio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700" b="1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Metabolic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700" b="1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 Risk</a:t>
          </a:r>
        </a:p>
      </dsp:txBody>
      <dsp:txXfrm>
        <a:off x="2605353" y="2419830"/>
        <a:ext cx="1037693" cy="1037693"/>
      </dsp:txXfrm>
    </dsp:sp>
    <dsp:sp modelId="{8EB9F432-F2BF-409D-9921-662B4006E1A6}">
      <dsp:nvSpPr>
        <dsp:cNvPr id="0" name=""/>
        <dsp:cNvSpPr/>
      </dsp:nvSpPr>
      <dsp:spPr>
        <a:xfrm rot="16200000">
          <a:off x="2757713" y="1817293"/>
          <a:ext cx="732972" cy="42275"/>
        </a:xfrm>
        <a:custGeom>
          <a:avLst/>
          <a:gdLst/>
          <a:ahLst/>
          <a:cxnLst/>
          <a:rect l="0" t="0" r="0" b="0"/>
          <a:pathLst>
            <a:path>
              <a:moveTo>
                <a:pt x="0" y="21137"/>
              </a:moveTo>
              <a:lnTo>
                <a:pt x="732972" y="21137"/>
              </a:lnTo>
            </a:path>
          </a:pathLst>
        </a:cu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105875" y="1820107"/>
        <a:ext cx="36648" cy="36648"/>
      </dsp:txXfrm>
    </dsp:sp>
    <dsp:sp modelId="{32E7873A-C28B-4560-B807-EC2B2B409D9F}">
      <dsp:nvSpPr>
        <dsp:cNvPr id="0" name=""/>
        <dsp:cNvSpPr/>
      </dsp:nvSpPr>
      <dsp:spPr>
        <a:xfrm>
          <a:off x="2390440" y="4425"/>
          <a:ext cx="1467519" cy="14675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1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Insulin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1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Resistance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1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Syndrome</a:t>
          </a:r>
          <a:endParaRPr kumimoji="0" lang="en-US" sz="1300" b="1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sp:txBody>
      <dsp:txXfrm>
        <a:off x="2605353" y="219338"/>
        <a:ext cx="1037693" cy="1037693"/>
      </dsp:txXfrm>
    </dsp:sp>
    <dsp:sp modelId="{7FF262DA-D259-41AC-A2E1-E87275F895ED}">
      <dsp:nvSpPr>
        <dsp:cNvPr id="0" name=""/>
        <dsp:cNvSpPr/>
      </dsp:nvSpPr>
      <dsp:spPr>
        <a:xfrm rot="19285714">
          <a:off x="3617920" y="2231547"/>
          <a:ext cx="732972" cy="42275"/>
        </a:xfrm>
        <a:custGeom>
          <a:avLst/>
          <a:gdLst/>
          <a:ahLst/>
          <a:cxnLst/>
          <a:rect l="0" t="0" r="0" b="0"/>
          <a:pathLst>
            <a:path>
              <a:moveTo>
                <a:pt x="0" y="21137"/>
              </a:moveTo>
              <a:lnTo>
                <a:pt x="732972" y="21137"/>
              </a:lnTo>
            </a:path>
          </a:pathLst>
        </a:cu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66082" y="2234361"/>
        <a:ext cx="36648" cy="36648"/>
      </dsp:txXfrm>
    </dsp:sp>
    <dsp:sp modelId="{26AA1822-3621-4123-8960-C2577E94540D}">
      <dsp:nvSpPr>
        <dsp:cNvPr id="0" name=""/>
        <dsp:cNvSpPr/>
      </dsp:nvSpPr>
      <dsp:spPr>
        <a:xfrm>
          <a:off x="4110854" y="832933"/>
          <a:ext cx="1467519" cy="14675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Smoking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Physical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Inactivity</a:t>
          </a:r>
        </a:p>
      </dsp:txBody>
      <dsp:txXfrm>
        <a:off x="4325767" y="1047846"/>
        <a:ext cx="1037693" cy="1037693"/>
      </dsp:txXfrm>
    </dsp:sp>
    <dsp:sp modelId="{30561D69-BE34-4417-B1AF-02E585F1A891}">
      <dsp:nvSpPr>
        <dsp:cNvPr id="0" name=""/>
        <dsp:cNvSpPr/>
      </dsp:nvSpPr>
      <dsp:spPr>
        <a:xfrm rot="771429">
          <a:off x="3830374" y="3162367"/>
          <a:ext cx="732972" cy="42275"/>
        </a:xfrm>
        <a:custGeom>
          <a:avLst/>
          <a:gdLst/>
          <a:ahLst/>
          <a:cxnLst/>
          <a:rect l="0" t="0" r="0" b="0"/>
          <a:pathLst>
            <a:path>
              <a:moveTo>
                <a:pt x="0" y="21137"/>
              </a:moveTo>
              <a:lnTo>
                <a:pt x="732972" y="21137"/>
              </a:lnTo>
            </a:path>
          </a:pathLst>
        </a:cu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78536" y="3165181"/>
        <a:ext cx="36648" cy="36648"/>
      </dsp:txXfrm>
    </dsp:sp>
    <dsp:sp modelId="{EEFBC0EE-0AF5-431A-99CB-9672A3C67B34}">
      <dsp:nvSpPr>
        <dsp:cNvPr id="0" name=""/>
        <dsp:cNvSpPr/>
      </dsp:nvSpPr>
      <dsp:spPr>
        <a:xfrm>
          <a:off x="4535761" y="2694573"/>
          <a:ext cx="1467519" cy="14675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Age, Race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Gender,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Family </a:t>
          </a:r>
          <a:r>
            <a:rPr kumimoji="0" lang="en-US" sz="1300" b="0" i="0" u="none" strike="noStrike" kern="1200" cap="none" normalizeH="0" baseline="0" dirty="0" err="1" smtClean="0">
              <a:ln/>
              <a:effectLst/>
              <a:latin typeface="Arial" pitchFamily="34" charset="0"/>
              <a:cs typeface="Arial" pitchFamily="34" charset="0"/>
            </a:rPr>
            <a:t>hx</a:t>
          </a:r>
          <a:endParaRPr kumimoji="0" lang="en-US" sz="1300" b="0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sp:txBody>
      <dsp:txXfrm>
        <a:off x="4750674" y="2909486"/>
        <a:ext cx="1037693" cy="1037693"/>
      </dsp:txXfrm>
    </dsp:sp>
    <dsp:sp modelId="{F972C4D9-8079-477E-BEC0-39532E56D1AF}">
      <dsp:nvSpPr>
        <dsp:cNvPr id="0" name=""/>
        <dsp:cNvSpPr/>
      </dsp:nvSpPr>
      <dsp:spPr>
        <a:xfrm rot="3857143">
          <a:off x="3235092" y="3908827"/>
          <a:ext cx="732972" cy="42275"/>
        </a:xfrm>
        <a:custGeom>
          <a:avLst/>
          <a:gdLst/>
          <a:ahLst/>
          <a:cxnLst/>
          <a:rect l="0" t="0" r="0" b="0"/>
          <a:pathLst>
            <a:path>
              <a:moveTo>
                <a:pt x="0" y="21137"/>
              </a:moveTo>
              <a:lnTo>
                <a:pt x="732972" y="21137"/>
              </a:lnTo>
            </a:path>
          </a:pathLst>
        </a:cu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83254" y="3911640"/>
        <a:ext cx="36648" cy="36648"/>
      </dsp:txXfrm>
    </dsp:sp>
    <dsp:sp modelId="{5A8E9519-E32B-4603-894D-58AECB6E91E4}">
      <dsp:nvSpPr>
        <dsp:cNvPr id="0" name=""/>
        <dsp:cNvSpPr/>
      </dsp:nvSpPr>
      <dsp:spPr>
        <a:xfrm>
          <a:off x="3345197" y="4187492"/>
          <a:ext cx="1467519" cy="14675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Inflammation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Hyper-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coagulation</a:t>
          </a:r>
        </a:p>
      </dsp:txBody>
      <dsp:txXfrm>
        <a:off x="3560110" y="4402405"/>
        <a:ext cx="1037693" cy="1037693"/>
      </dsp:txXfrm>
    </dsp:sp>
    <dsp:sp modelId="{99C11CA6-F123-4EE5-ADEA-419030EC55B2}">
      <dsp:nvSpPr>
        <dsp:cNvPr id="0" name=""/>
        <dsp:cNvSpPr/>
      </dsp:nvSpPr>
      <dsp:spPr>
        <a:xfrm rot="6942857">
          <a:off x="2280335" y="3908827"/>
          <a:ext cx="732972" cy="42275"/>
        </a:xfrm>
        <a:custGeom>
          <a:avLst/>
          <a:gdLst/>
          <a:ahLst/>
          <a:cxnLst/>
          <a:rect l="0" t="0" r="0" b="0"/>
          <a:pathLst>
            <a:path>
              <a:moveTo>
                <a:pt x="0" y="21137"/>
              </a:moveTo>
              <a:lnTo>
                <a:pt x="732972" y="21137"/>
              </a:lnTo>
            </a:path>
          </a:pathLst>
        </a:cu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628496" y="3911640"/>
        <a:ext cx="36648" cy="36648"/>
      </dsp:txXfrm>
    </dsp:sp>
    <dsp:sp modelId="{5442B220-BE83-4414-B97A-207107E4A02E}">
      <dsp:nvSpPr>
        <dsp:cNvPr id="0" name=""/>
        <dsp:cNvSpPr/>
      </dsp:nvSpPr>
      <dsp:spPr>
        <a:xfrm>
          <a:off x="1435682" y="4187492"/>
          <a:ext cx="1467519" cy="14675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Hypertension</a:t>
          </a:r>
        </a:p>
      </dsp:txBody>
      <dsp:txXfrm>
        <a:off x="1650595" y="4402405"/>
        <a:ext cx="1037693" cy="1037693"/>
      </dsp:txXfrm>
    </dsp:sp>
    <dsp:sp modelId="{CF378DC3-697F-40C3-8137-E3EAC4853707}">
      <dsp:nvSpPr>
        <dsp:cNvPr id="0" name=""/>
        <dsp:cNvSpPr/>
      </dsp:nvSpPr>
      <dsp:spPr>
        <a:xfrm rot="10028571">
          <a:off x="1685053" y="3162367"/>
          <a:ext cx="732972" cy="42275"/>
        </a:xfrm>
        <a:custGeom>
          <a:avLst/>
          <a:gdLst/>
          <a:ahLst/>
          <a:cxnLst/>
          <a:rect l="0" t="0" r="0" b="0"/>
          <a:pathLst>
            <a:path>
              <a:moveTo>
                <a:pt x="0" y="21137"/>
              </a:moveTo>
              <a:lnTo>
                <a:pt x="732972" y="21137"/>
              </a:lnTo>
            </a:path>
          </a:pathLst>
        </a:cu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033215" y="3165181"/>
        <a:ext cx="36648" cy="36648"/>
      </dsp:txXfrm>
    </dsp:sp>
    <dsp:sp modelId="{36AB2C33-8F06-4BAE-9858-8C3D05DD62B4}">
      <dsp:nvSpPr>
        <dsp:cNvPr id="0" name=""/>
        <dsp:cNvSpPr/>
      </dsp:nvSpPr>
      <dsp:spPr>
        <a:xfrm>
          <a:off x="245119" y="2694573"/>
          <a:ext cx="1467519" cy="14675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Abnormal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Lipid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Metabolism</a:t>
          </a:r>
        </a:p>
      </dsp:txBody>
      <dsp:txXfrm>
        <a:off x="460032" y="2909486"/>
        <a:ext cx="1037693" cy="1037693"/>
      </dsp:txXfrm>
    </dsp:sp>
    <dsp:sp modelId="{FFF4B240-2ABD-434F-8EB1-BC2B484205AC}">
      <dsp:nvSpPr>
        <dsp:cNvPr id="0" name=""/>
        <dsp:cNvSpPr/>
      </dsp:nvSpPr>
      <dsp:spPr>
        <a:xfrm rot="13114286">
          <a:off x="1897506" y="2231547"/>
          <a:ext cx="732972" cy="42275"/>
        </a:xfrm>
        <a:custGeom>
          <a:avLst/>
          <a:gdLst/>
          <a:ahLst/>
          <a:cxnLst/>
          <a:rect l="0" t="0" r="0" b="0"/>
          <a:pathLst>
            <a:path>
              <a:moveTo>
                <a:pt x="0" y="21137"/>
              </a:moveTo>
              <a:lnTo>
                <a:pt x="732972" y="21137"/>
              </a:lnTo>
            </a:path>
          </a:pathLst>
        </a:cu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245668" y="2234361"/>
        <a:ext cx="36648" cy="36648"/>
      </dsp:txXfrm>
    </dsp:sp>
    <dsp:sp modelId="{3D602C01-0A51-4DBC-AF5F-93960BCAF02F}">
      <dsp:nvSpPr>
        <dsp:cNvPr id="0" name=""/>
        <dsp:cNvSpPr/>
      </dsp:nvSpPr>
      <dsp:spPr>
        <a:xfrm>
          <a:off x="670026" y="832933"/>
          <a:ext cx="1467519" cy="14675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BMI &gt;25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Waist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  35” women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smtClean="0">
              <a:ln/>
              <a:effectLst/>
              <a:latin typeface="Arial" pitchFamily="34" charset="0"/>
              <a:cs typeface="Arial" pitchFamily="34" charset="0"/>
            </a:rPr>
            <a:t> 40” men</a:t>
          </a:r>
        </a:p>
      </dsp:txBody>
      <dsp:txXfrm>
        <a:off x="884939" y="1047846"/>
        <a:ext cx="1037693" cy="1037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30599" y="8925294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r>
              <a:rPr lang="en-US" dirty="0" smtClean="0"/>
              <a:t>Page </a:t>
            </a:r>
            <a:fld id="{A4A00C26-C2CD-4DD3-AA77-A4A9C8F0E1E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8539" y="9119475"/>
            <a:ext cx="4977020" cy="28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6309" tIns="48154" rIns="96309" bIns="4815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i="1" dirty="0"/>
              <a:t>Diabetes </a:t>
            </a:r>
            <a:r>
              <a:rPr lang="en-US" sz="1200" i="1" dirty="0"/>
              <a:t>Education Services</a:t>
            </a:r>
            <a:r>
              <a:rPr lang="en-US" sz="1200" i="1" baseline="30000" dirty="0"/>
              <a:t>©      </a:t>
            </a:r>
            <a:r>
              <a:rPr lang="en-US" sz="1200" i="1" baseline="30000" dirty="0"/>
              <a:t>                     </a:t>
            </a:r>
            <a:r>
              <a:rPr lang="en-US" sz="1200" b="1" dirty="0"/>
              <a:t>www.DiabetesEd.net</a:t>
            </a:r>
            <a:endParaRPr lang="en-US" sz="1200" b="1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642372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2B3F865E-7DC9-466F-929A-3C49D925754D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5B5E225C-EA32-49AA-BCE1-CBED354D9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50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00708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200709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0D7F80-B385-4B43-9759-1791FA5BC9CB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6634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2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2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800176" indent="-30776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31042" indent="-246208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723458" indent="-246208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215876" indent="-246208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708293" indent="-24620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200709" indent="-24620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93126" indent="-24620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85543" indent="-24620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B3A99D4-5EAF-4CE9-9CD1-3E3FC4120439}" type="slidenum">
              <a:rPr lang="en-US" sz="1300"/>
              <a:pPr eaLnBrk="1" hangingPunct="1"/>
              <a:t>14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586656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32452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mtClean="0">
                <a:solidFill>
                  <a:prstClr val="black"/>
                </a:solidFill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2324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43AFA9B-AD71-4F65-B73E-E975CB03EF9C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16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322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33828" name="Footer Placeholder 3"/>
          <p:cNvSpPr>
            <a:spLocks noGrp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30145" indent="-31928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77147" indent="-25542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88005" indent="-25542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98865" indent="-25542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809723" indent="-255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320582" indent="-255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831441" indent="-255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342300" indent="-255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333829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30145" indent="-31928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77147" indent="-25542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88005" indent="-25542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98865" indent="-25542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809723" indent="-255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320582" indent="-255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831441" indent="-255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342300" indent="-255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fld id="{DEEDFCDA-724E-4BD7-B1B0-053D9862B4AF}" type="slidenum">
              <a:rPr lang="en-US" smtClean="0">
                <a:latin typeface="Times New Roman" pitchFamily="18" charset="0"/>
              </a:rPr>
              <a:pPr>
                <a:defRPr/>
              </a:pPr>
              <a:t>19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264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19140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mtClean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21914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B9D3701-796C-4318-A4CF-125537FF9498}" type="slidenum">
              <a:rPr lang="en-US" smtClean="0">
                <a:latin typeface="Times New Roman" pitchFamily="18" charset="0"/>
              </a:rPr>
              <a:pPr/>
              <a:t>22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907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0A4F941-11C0-4350-B2AE-89A1AFAE80C8}" type="slidenum">
              <a:rPr lang="en-US" smtClean="0">
                <a:latin typeface="Times New Roman" pitchFamily="18" charset="0"/>
              </a:rPr>
              <a:pPr/>
              <a:t>23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975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25355" indent="-317444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69778" indent="-253956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77687" indent="-253956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85598" indent="-253956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93510" indent="-25395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301421" indent="-25395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809332" indent="-25395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317243" indent="-25395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A34DD783-52AF-4829-BC2D-C1C602ED8C11}" type="slidenum">
              <a:rPr lang="en-US" sz="1300"/>
              <a:pPr eaLnBrk="1" hangingPunct="1">
                <a:defRPr/>
              </a:pPr>
              <a:t>24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85936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22212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mtClean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22221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607214B-EF4E-4429-AF49-813D7D23692E}" type="slidenum">
              <a:rPr lang="en-US" smtClean="0">
                <a:latin typeface="Times New Roman" pitchFamily="18" charset="0"/>
              </a:rPr>
              <a:pPr/>
              <a:t>27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694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3040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23040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DB0C1-2C88-4D13-A914-5C04DF38AFAB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15354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25284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mtClean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2252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C406260-0B18-4D63-974D-36B34B0E6E6E}" type="slidenum">
              <a:rPr lang="en-US" smtClean="0">
                <a:latin typeface="Times New Roman" pitchFamily="18" charset="0"/>
              </a:rPr>
              <a:pPr/>
              <a:t>32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380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26308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mtClean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2263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C8BBBE-E55D-47DC-A947-79D403A9DD2D}" type="slidenum">
              <a:rPr lang="en-US" smtClean="0">
                <a:latin typeface="Times New Roman" pitchFamily="18" charset="0"/>
              </a:rPr>
              <a:pPr/>
              <a:t>33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865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00708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200709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E8BC22-90D2-4394-9EED-4E2A4C2C8912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28810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47812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247813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B54B1E-5E0E-4D4E-8F4F-C99C8F2F4AFD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19948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42692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242693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EF82C7-5B6C-4F06-98A9-185405A00D3E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0278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mtClean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2273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82C16F7-2CEA-4286-AAF0-7C32189E5FCB}" type="slidenum">
              <a:rPr lang="en-US" smtClean="0">
                <a:latin typeface="Times New Roman" pitchFamily="18" charset="0"/>
              </a:rPr>
              <a:pPr/>
              <a:t>40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27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33425"/>
            <a:ext cx="4144963" cy="3108325"/>
          </a:xfrm>
          <a:ln/>
        </p:spPr>
      </p:sp>
      <p:sp>
        <p:nvSpPr>
          <p:cNvPr id="2273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8934" y="4139805"/>
            <a:ext cx="5845246" cy="508074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tabLst>
                <a:tab pos="121308" algn="l"/>
              </a:tabLst>
            </a:pPr>
            <a:r>
              <a:rPr lang="en-US" smtClean="0"/>
              <a:t>These graphs show the typical progressive nature of type 2 diabetes in terms of 2 key indices: increasing plasma glucose level (top panel) and decline in relative </a:t>
            </a:r>
            <a:r>
              <a:rPr lang="en-US" smtClean="0">
                <a:sym typeface="Symbol" pitchFamily="18" charset="2"/>
              </a:rPr>
              <a:t></a:t>
            </a:r>
            <a:r>
              <a:rPr lang="en-US" smtClean="0"/>
              <a:t>-cell function as reflected by the drop in endogenous insulin and rise in insulin resistance (lower panel). </a:t>
            </a:r>
          </a:p>
          <a:p>
            <a:pPr>
              <a:tabLst>
                <a:tab pos="121308" algn="l"/>
              </a:tabLst>
            </a:pPr>
            <a:r>
              <a:rPr lang="en-US" smtClean="0"/>
              <a:t>In the natural history of type 2 diabetes, insulin resistance rises, insulin secretion falls, and glucose levels begin to rise before diabetes is diagnosed. </a:t>
            </a:r>
          </a:p>
          <a:p>
            <a:pPr>
              <a:tabLst>
                <a:tab pos="121308" algn="l"/>
              </a:tabLst>
            </a:pPr>
            <a:r>
              <a:rPr lang="en-US" smtClean="0"/>
              <a:t>Based on the natural history, type 2 diabetes is a disease of progressive insulin failure as shown in the graphic model developed by researchers at the International Diabetes Center.</a:t>
            </a:r>
            <a:r>
              <a:rPr lang="en-US" baseline="30000" smtClean="0"/>
              <a:t>1</a:t>
            </a:r>
            <a:r>
              <a:rPr lang="en-US" smtClean="0"/>
              <a:t> </a:t>
            </a:r>
          </a:p>
          <a:p>
            <a:pPr>
              <a:tabLst>
                <a:tab pos="121308" algn="l"/>
              </a:tabLst>
            </a:pPr>
            <a:r>
              <a:rPr lang="en-US" smtClean="0"/>
              <a:t> Before the onset of diabetes, glucose levels start to rise, with a slightly sharper increase in the postprandial value than in fasting glucose. Both postprandial and fasting plasma glucose levels continue to rise if diabetes is left untreated.</a:t>
            </a:r>
            <a:r>
              <a:rPr lang="en-US" baseline="30000" smtClean="0"/>
              <a:t>2</a:t>
            </a:r>
            <a:r>
              <a:rPr lang="en-US" smtClean="0"/>
              <a:t> </a:t>
            </a:r>
          </a:p>
          <a:p>
            <a:pPr>
              <a:tabLst>
                <a:tab pos="121308" algn="l"/>
              </a:tabLst>
            </a:pPr>
            <a:r>
              <a:rPr lang="en-US" smtClean="0"/>
              <a:t>Prior to the diagnosis of diabetes, resistance of cell receptor sites to insulin starts to increase, while insulin secretion by </a:t>
            </a:r>
            <a:r>
              <a:rPr lang="en-US" smtClean="0">
                <a:sym typeface="Symbol" pitchFamily="18" charset="2"/>
              </a:rPr>
              <a:t></a:t>
            </a:r>
            <a:r>
              <a:rPr lang="en-US" smtClean="0"/>
              <a:t>-cells decreases. Insulin resistance reaches a peak and remains constant. Endogenous insulin secretion continues to decline over the course of diabetes.</a:t>
            </a:r>
            <a:r>
              <a:rPr lang="en-US" baseline="30000" smtClean="0"/>
              <a:t>2 </a:t>
            </a:r>
          </a:p>
          <a:p>
            <a:pPr>
              <a:tabLst>
                <a:tab pos="121308" algn="l"/>
              </a:tabLst>
            </a:pPr>
            <a:endParaRPr lang="en-US" baseline="30000" smtClean="0"/>
          </a:p>
          <a:p>
            <a:pPr>
              <a:tabLst>
                <a:tab pos="121308" algn="l"/>
              </a:tabLst>
            </a:pPr>
            <a:endParaRPr lang="en-US" baseline="30000" smtClean="0"/>
          </a:p>
          <a:p>
            <a:pPr>
              <a:tabLst>
                <a:tab pos="121308" algn="l"/>
              </a:tabLst>
            </a:pPr>
            <a:endParaRPr lang="en-US" b="1" smtClean="0"/>
          </a:p>
          <a:p>
            <a:pPr>
              <a:tabLst>
                <a:tab pos="121308" algn="l"/>
              </a:tabLst>
            </a:pPr>
            <a:endParaRPr lang="en-US" b="1" smtClean="0"/>
          </a:p>
          <a:p>
            <a:pPr>
              <a:tabLst>
                <a:tab pos="121308" algn="l"/>
              </a:tabLst>
            </a:pPr>
            <a:endParaRPr lang="en-US" b="1" smtClean="0"/>
          </a:p>
          <a:p>
            <a:pPr>
              <a:tabLst>
                <a:tab pos="121308" algn="l"/>
              </a:tabLst>
            </a:pPr>
            <a:endParaRPr lang="en-US" b="1" smtClean="0"/>
          </a:p>
          <a:p>
            <a:pPr>
              <a:tabLst>
                <a:tab pos="121308" algn="l"/>
              </a:tabLst>
            </a:pPr>
            <a:endParaRPr lang="en-US" b="1" smtClean="0"/>
          </a:p>
          <a:p>
            <a:pPr>
              <a:tabLst>
                <a:tab pos="121308" algn="l"/>
              </a:tabLst>
            </a:pPr>
            <a:r>
              <a:rPr lang="en-US" b="1" smtClean="0"/>
              <a:t>References:</a:t>
            </a:r>
          </a:p>
          <a:p>
            <a:pPr>
              <a:tabLst>
                <a:tab pos="121308" algn="l"/>
              </a:tabLst>
            </a:pPr>
            <a:r>
              <a:rPr lang="en-US" b="1" smtClean="0"/>
              <a:t>1. </a:t>
            </a:r>
            <a:r>
              <a:rPr lang="en-US" smtClean="0"/>
              <a:t>Kendall DM. Postprandial blood glucose in the management of type 2 diabetes: the emerging role 	of incretin mimetics. Available at: http://www.medscape.com/viewarticle/515693. </a:t>
            </a:r>
            <a:br>
              <a:rPr lang="en-US" smtClean="0"/>
            </a:br>
            <a:r>
              <a:rPr lang="en-US" smtClean="0"/>
              <a:t>	Accessed April 21, 2006.</a:t>
            </a:r>
          </a:p>
          <a:p>
            <a:pPr>
              <a:tabLst>
                <a:tab pos="121308" algn="l"/>
              </a:tabLst>
            </a:pPr>
            <a:r>
              <a:rPr lang="en-US" b="1" smtClean="0"/>
              <a:t>2.</a:t>
            </a:r>
            <a:r>
              <a:rPr lang="en-US" smtClean="0"/>
              <a:t> Ramlo-Halsted BA, Edelman SV. The natural history of type 2 diabetes: implications for clinical 	practice. </a:t>
            </a:r>
            <a:r>
              <a:rPr lang="en-US" i="1" smtClean="0"/>
              <a:t>Prim Care.</a:t>
            </a:r>
            <a:r>
              <a:rPr lang="en-US" smtClean="0"/>
              <a:t> 1999;26:771-789.</a:t>
            </a:r>
            <a:endParaRPr lang="en-US" baseline="30000" smtClean="0"/>
          </a:p>
        </p:txBody>
      </p:sp>
    </p:spTree>
    <p:extLst>
      <p:ext uri="{BB962C8B-B14F-4D97-AF65-F5344CB8AC3E}">
        <p14:creationId xmlns:p14="http://schemas.microsoft.com/office/powerpoint/2010/main" val="2178726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800176" indent="-30776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31042" indent="-246208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723458" indent="-246208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215876" indent="-246208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708293" indent="-24620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200709" indent="-24620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93126" indent="-24620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85543" indent="-24620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EB75143-B810-4467-B3F7-B829CB5BE84A}" type="slidenum">
              <a:rPr lang="en-US" sz="1300"/>
              <a:pPr eaLnBrk="1" hangingPunct="1"/>
              <a:t>41</a:t>
            </a:fld>
            <a:endParaRPr lang="en-US" sz="1300"/>
          </a:p>
        </p:txBody>
      </p:sp>
      <p:sp>
        <p:nvSpPr>
          <p:cNvPr id="290819" name="Rectangle 7"/>
          <p:cNvSpPr txBox="1">
            <a:spLocks noGrp="1" noChangeArrowheads="1"/>
          </p:cNvSpPr>
          <p:nvPr/>
        </p:nvSpPr>
        <p:spPr bwMode="auto">
          <a:xfrm>
            <a:off x="4237397" y="9298581"/>
            <a:ext cx="3240363" cy="48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130" tIns="49064" rIns="98130" bIns="49064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BAC57BA4-783E-46DC-9EE6-D0C57C3B05DB}" type="slidenum">
              <a:rPr lang="en-US" sz="1300"/>
              <a:pPr algn="r" eaLnBrk="1" hangingPunct="1"/>
              <a:t>41</a:t>
            </a:fld>
            <a:endParaRPr lang="en-US" sz="1300"/>
          </a:p>
        </p:txBody>
      </p:sp>
      <p:sp>
        <p:nvSpPr>
          <p:cNvPr id="29082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082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90822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800176" indent="-30776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31042" indent="-246208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723458" indent="-246208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215876" indent="-246208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708293" indent="-24620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200709" indent="-24620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93126" indent="-24620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85543" indent="-24620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300"/>
              <a:t>Diabetes Educational Services© (530) 893 - 8635 </a:t>
            </a:r>
          </a:p>
        </p:txBody>
      </p:sp>
      <p:sp>
        <p:nvSpPr>
          <p:cNvPr id="290823" name="Slide Number Placeholder 4"/>
          <p:cNvSpPr txBox="1">
            <a:spLocks noGrp="1"/>
          </p:cNvSpPr>
          <p:nvPr/>
        </p:nvSpPr>
        <p:spPr bwMode="auto">
          <a:xfrm>
            <a:off x="4237397" y="9298581"/>
            <a:ext cx="3240363" cy="48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130" tIns="49064" rIns="98130" bIns="49064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388D57E-B763-4DF5-8799-4B6B40A9E5A7}" type="slidenum">
              <a:rPr lang="en-US" sz="1300"/>
              <a:pPr algn="r" eaLnBrk="1" hangingPunct="1"/>
              <a:t>41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2749490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7044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87376" indent="-340247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66115" indent="-271857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13245" indent="-271857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458663" indent="-271857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951080" indent="-2718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43499" indent="-2718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35915" indent="-2718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428331" indent="-2718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500"/>
              <a:t>Diabetes Educational Services© (530) 893 - 8635 </a:t>
            </a:r>
          </a:p>
        </p:txBody>
      </p:sp>
      <p:sp>
        <p:nvSpPr>
          <p:cNvPr id="870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87376" indent="-340247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66115" indent="-271857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13245" indent="-271857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458663" indent="-271857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951080" indent="-2718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43499" indent="-2718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35915" indent="-2718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428331" indent="-2718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F07132B-66B3-4650-9F99-D0027139A699}" type="slidenum">
              <a:rPr lang="en-US" sz="1500"/>
              <a:pPr>
                <a:spcBef>
                  <a:spcPct val="0"/>
                </a:spcBef>
              </a:pPr>
              <a:t>45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522993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800225" indent="-307778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31116" indent="-2462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723562" indent="-2462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216009" indent="-2462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708455" indent="-24622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200901" indent="-24622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93348" indent="-24622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85795" indent="-24622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4D281A3-0F60-4513-BD39-E92EA1A6639C}" type="slidenum">
              <a:rPr lang="en-US" sz="1200">
                <a:solidFill>
                  <a:prstClr val="black"/>
                </a:solidFill>
              </a:rPr>
              <a:pPr/>
              <a:t>50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933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05" indent="-30204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161" indent="-24163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426" indent="-24163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690" indent="-24163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83A472D-A292-4D9E-8E00-7944650CAD45}" type="slidenum">
              <a:rPr lang="en-US" smtClean="0">
                <a:latin typeface="Times New Roman" pitchFamily="18" charset="0"/>
              </a:rPr>
              <a:pPr/>
              <a:t>51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705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800225" indent="-307778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31116" indent="-2462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723562" indent="-2462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216009" indent="-2462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708455" indent="-24622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200901" indent="-24622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93348" indent="-24622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85795" indent="-24622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9BF7D87-8FB8-4C72-AB65-A38B46B02EAD}" type="slidenum">
              <a:rPr lang="en-US" sz="1200"/>
              <a:pPr eaLnBrk="1" hangingPunct="1"/>
              <a:t>52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57115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131D5E-71D6-4593-81A3-9E1188C72A2F}" type="slidenum">
              <a:rPr lang="en-US" smtClean="0"/>
              <a:pPr>
                <a:defRPr/>
              </a:pPr>
              <a:t>55</a:t>
            </a:fld>
            <a:endParaRPr lang="en-US" smtClean="0"/>
          </a:p>
        </p:txBody>
      </p:sp>
      <p:sp>
        <p:nvSpPr>
          <p:cNvPr id="291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9538" y="757238"/>
            <a:ext cx="5038725" cy="3778250"/>
          </a:xfrm>
          <a:ln/>
        </p:spPr>
      </p:sp>
      <p:sp>
        <p:nvSpPr>
          <p:cNvPr id="291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8015" y="4787266"/>
            <a:ext cx="5718386" cy="45389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475" tIns="50237" rIns="100475" bIns="50237"/>
          <a:lstStyle/>
          <a:p>
            <a:endParaRPr lang="en-US" altLang="en-US" b="1" smtClean="0"/>
          </a:p>
        </p:txBody>
      </p:sp>
    </p:spTree>
    <p:extLst>
      <p:ext uri="{BB962C8B-B14F-4D97-AF65-F5344CB8AC3E}">
        <p14:creationId xmlns:p14="http://schemas.microsoft.com/office/powerpoint/2010/main" val="34505823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5D25CB-1BD7-49CC-B729-9300F525C80F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2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5828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mtClean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2058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8EBCA17-4203-47E3-A2FE-ADA6B4AA8A39}" type="slidenum">
              <a:rPr lang="en-US" smtClean="0">
                <a:latin typeface="Times New Roman" pitchFamily="18" charset="0"/>
              </a:rPr>
              <a:pPr/>
              <a:t>4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16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38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222AC3-FCD4-4093-95B6-330AD6AAABE7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96609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29286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66C678-8C56-418E-93F2-0D0F152F8A2D}" type="slidenum">
              <a:rPr lang="en-US" smtClean="0"/>
              <a:pPr>
                <a:defRPr/>
              </a:pPr>
              <a:t>59</a:t>
            </a:fld>
            <a:endParaRPr lang="en-US" smtClean="0"/>
          </a:p>
        </p:txBody>
      </p:sp>
      <p:sp>
        <p:nvSpPr>
          <p:cNvPr id="294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25" y="733425"/>
            <a:ext cx="5043488" cy="3781425"/>
          </a:xfrm>
          <a:ln/>
        </p:spPr>
      </p:sp>
      <p:sp>
        <p:nvSpPr>
          <p:cNvPr id="294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9708" y="4787266"/>
            <a:ext cx="5723467" cy="4537234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6647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05156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305157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C33DD1-D014-4F66-8579-299A013F414E}" type="slidenum">
              <a:rPr lang="en-US" smtClean="0"/>
              <a:pPr>
                <a:defRPr/>
              </a:pPr>
              <a:t>60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933645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03108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303109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09AC25-63EA-4F32-AAA7-D01388016EA8}" type="slidenum">
              <a:rPr lang="en-US" smtClean="0"/>
              <a:pPr>
                <a:defRPr/>
              </a:pPr>
              <a:t>62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489872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30003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86408A-2C37-4026-AC07-A34AA95F3FAE}" type="slidenum">
              <a:rPr lang="en-US" smtClean="0"/>
              <a:pPr>
                <a:defRPr/>
              </a:pPr>
              <a:t>63</a:t>
            </a:fld>
            <a:endParaRPr lang="en-US" smtClean="0"/>
          </a:p>
        </p:txBody>
      </p:sp>
      <p:sp>
        <p:nvSpPr>
          <p:cNvPr id="296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6814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29593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CEC7C-CD18-44A2-A776-F4E9F355FB04}" type="slidenum">
              <a:rPr lang="en-US" smtClean="0"/>
              <a:pPr>
                <a:defRPr/>
              </a:pPr>
              <a:t>64</a:t>
            </a:fld>
            <a:endParaRPr lang="en-US" smtClean="0"/>
          </a:p>
        </p:txBody>
      </p:sp>
      <p:sp>
        <p:nvSpPr>
          <p:cNvPr id="297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25" y="733425"/>
            <a:ext cx="5043488" cy="3781425"/>
          </a:xfrm>
          <a:ln/>
        </p:spPr>
      </p:sp>
      <p:sp>
        <p:nvSpPr>
          <p:cNvPr id="297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9708" y="4787266"/>
            <a:ext cx="5723467" cy="4537234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01294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51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06180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306181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CC7422-233F-4CFD-BAD4-0E3524649ACA}" type="slidenum">
              <a:rPr lang="en-US" smtClean="0"/>
              <a:pPr>
                <a:defRPr/>
              </a:pPr>
              <a:t>66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436140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1988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mtClean="0">
                <a:latin typeface="Times New Roman" panose="02020603050405020304" pitchFamily="18" charset="0"/>
              </a:rPr>
              <a:t>Diabetes Educational Services© (530) 893 - 8635 </a:t>
            </a:r>
          </a:p>
        </p:txBody>
      </p:sp>
      <p:sp>
        <p:nvSpPr>
          <p:cNvPr id="4198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7085510A-484B-4FC5-8CA9-9527640C6B72}" type="slidenum">
              <a:rPr lang="en-US" smtClean="0">
                <a:latin typeface="Times New Roman" panose="02020603050405020304" pitchFamily="18" charset="0"/>
              </a:rPr>
              <a:pPr/>
              <a:t>68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1707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4036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mtClean="0">
                <a:latin typeface="Times New Roman" panose="02020603050405020304" pitchFamily="18" charset="0"/>
              </a:rPr>
              <a:t>Diabetes Educational Services© (530) 893 - 8635 </a:t>
            </a:r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2BDEA9FB-7A2E-4A23-99FA-A4FA0B295502}" type="slidenum">
              <a:rPr lang="en-US" smtClean="0">
                <a:latin typeface="Times New Roman" panose="02020603050405020304" pitchFamily="18" charset="0"/>
              </a:rPr>
              <a:pPr/>
              <a:t>69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1009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6084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mtClean="0">
                <a:latin typeface="Times New Roman" panose="02020603050405020304" pitchFamily="18" charset="0"/>
              </a:rPr>
              <a:t>Diabetes Educational Services© (530) 893 - 8635 </a:t>
            </a:r>
          </a:p>
        </p:txBody>
      </p:sp>
      <p:sp>
        <p:nvSpPr>
          <p:cNvPr id="460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6025896C-3913-4BD5-9B95-A377599C0319}" type="slidenum">
              <a:rPr lang="en-US" smtClean="0">
                <a:latin typeface="Times New Roman" panose="02020603050405020304" pitchFamily="18" charset="0"/>
              </a:rPr>
              <a:pPr/>
              <a:t>70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94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E225C-EA32-49AA-BCE1-CBED354D9589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354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8132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mtClean="0">
                <a:latin typeface="Times New Roman" panose="02020603050405020304" pitchFamily="18" charset="0"/>
              </a:rPr>
              <a:t>Diabetes Educational Services© (530) 893 - 8635 </a:t>
            </a:r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63B30F88-3CB5-4348-BE22-50152084C0AC}" type="slidenum">
              <a:rPr lang="en-US" smtClean="0">
                <a:latin typeface="Times New Roman" panose="02020603050405020304" pitchFamily="18" charset="0"/>
              </a:rPr>
              <a:pPr/>
              <a:t>71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9799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0180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mtClean="0">
                <a:latin typeface="Times New Roman" panose="02020603050405020304" pitchFamily="18" charset="0"/>
              </a:rPr>
              <a:t>Diabetes Educational Services© (530) 893 - 8635 </a:t>
            </a:r>
          </a:p>
        </p:txBody>
      </p:sp>
      <p:sp>
        <p:nvSpPr>
          <p:cNvPr id="5018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4A404C9-6B5D-44A2-BB5C-C4B2DA564B86}" type="slidenum">
              <a:rPr lang="en-US" smtClean="0">
                <a:latin typeface="Times New Roman" panose="02020603050405020304" pitchFamily="18" charset="0"/>
              </a:rPr>
              <a:pPr/>
              <a:t>72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5594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2228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mtClean="0">
                <a:latin typeface="Times New Roman" panose="02020603050405020304" pitchFamily="18" charset="0"/>
              </a:rPr>
              <a:t>Diabetes Educational Services© (530) 893 - 8635 </a:t>
            </a:r>
          </a:p>
        </p:txBody>
      </p:sp>
      <p:sp>
        <p:nvSpPr>
          <p:cNvPr id="522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97F26ACA-B33B-48B3-A9F5-E3F7D7FD9B1E}" type="slidenum">
              <a:rPr lang="en-US" smtClean="0">
                <a:latin typeface="Times New Roman" panose="02020603050405020304" pitchFamily="18" charset="0"/>
              </a:rPr>
              <a:pPr/>
              <a:t>73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929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4276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mtClean="0">
                <a:latin typeface="Times New Roman" panose="02020603050405020304" pitchFamily="18" charset="0"/>
              </a:rPr>
              <a:t>Diabetes Educational Services© (530) 893 - 8635 </a:t>
            </a:r>
          </a:p>
        </p:txBody>
      </p:sp>
      <p:sp>
        <p:nvSpPr>
          <p:cNvPr id="542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7376933B-071C-449A-A68C-E2244F904C62}" type="slidenum">
              <a:rPr lang="en-US" smtClean="0">
                <a:latin typeface="Times New Roman" panose="02020603050405020304" pitchFamily="18" charset="0"/>
              </a:rPr>
              <a:pPr/>
              <a:t>74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3377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6324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mtClean="0">
                <a:latin typeface="Times New Roman" panose="02020603050405020304" pitchFamily="18" charset="0"/>
              </a:rPr>
              <a:t>Diabetes Educational Services© (530) 893 - 8635 </a:t>
            </a:r>
          </a:p>
        </p:txBody>
      </p:sp>
      <p:sp>
        <p:nvSpPr>
          <p:cNvPr id="563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B8296DE8-152C-4004-A318-675FAA1903E5}" type="slidenum">
              <a:rPr lang="en-US" smtClean="0">
                <a:latin typeface="Times New Roman" panose="02020603050405020304" pitchFamily="18" charset="0"/>
              </a:rPr>
              <a:pPr/>
              <a:t>75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9456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8372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mtClean="0">
                <a:latin typeface="Times New Roman" panose="02020603050405020304" pitchFamily="18" charset="0"/>
              </a:rPr>
              <a:t>Diabetes Educational Services© (530) 893 - 8635 </a:t>
            </a:r>
          </a:p>
        </p:txBody>
      </p:sp>
      <p:sp>
        <p:nvSpPr>
          <p:cNvPr id="5837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2DF30558-706F-4F89-A71D-4C7428103E3C}" type="slidenum">
              <a:rPr lang="en-US" smtClean="0">
                <a:latin typeface="Times New Roman" panose="02020603050405020304" pitchFamily="18" charset="0"/>
              </a:rPr>
              <a:pPr/>
              <a:t>76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696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2468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mtClean="0">
                <a:latin typeface="Times New Roman" panose="02020603050405020304" pitchFamily="18" charset="0"/>
              </a:rPr>
              <a:t>Diabetes Educational Services© (530) 893 - 8635 </a:t>
            </a:r>
          </a:p>
        </p:txBody>
      </p:sp>
      <p:sp>
        <p:nvSpPr>
          <p:cNvPr id="624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10183" indent="-31122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48209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47164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47765" indent="-248654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22018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6272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70525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44779" indent="-248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117723D3-B622-43AD-846C-6647AF06E663}" type="slidenum">
              <a:rPr lang="en-US" smtClean="0">
                <a:latin typeface="Times New Roman" panose="02020603050405020304" pitchFamily="18" charset="0"/>
              </a:rPr>
              <a:pPr/>
              <a:t>77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8900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3668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42" indent="-28570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33" indent="-228567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99966" indent="-228567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099" indent="-228567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232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365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497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630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latin typeface="Times New Roman" pitchFamily="18" charset="0"/>
              </a:rPr>
              <a:t>© Copyright 1999-2014, Diabetes Educational Services, All Rights Reserved© Copyright 1999-2014, Diabetes Educational </a:t>
            </a:r>
            <a:r>
              <a:rPr lang="en-US" dirty="0" err="1" smtClean="0">
                <a:latin typeface="Times New Roman" pitchFamily="18" charset="0"/>
              </a:rPr>
              <a:t>ServicesDiabetes</a:t>
            </a:r>
            <a:r>
              <a:rPr lang="en-US" dirty="0" smtClean="0">
                <a:latin typeface="Times New Roman" pitchFamily="18" charset="0"/>
              </a:rPr>
              <a:t> Educational Services© (530) 893 - 8635 </a:t>
            </a:r>
          </a:p>
        </p:txBody>
      </p:sp>
      <p:sp>
        <p:nvSpPr>
          <p:cNvPr id="1136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42" indent="-28570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33" indent="-228567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99966" indent="-228567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099" indent="-228567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232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365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497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630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5B6E0CE-B842-43AF-BC6B-2F85471B83B0}" type="slidenum">
              <a:rPr lang="en-US" smtClean="0">
                <a:latin typeface="Times New Roman" pitchFamily="18" charset="0"/>
              </a:rPr>
              <a:pPr/>
              <a:t>78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212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3012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70662" indent="-296408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85634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59887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134141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BCBA0AFD-712D-47B3-86B6-C1D27522511C}" type="slidenum">
              <a:rPr lang="en-US">
                <a:latin typeface="Times New Roman" panose="02020603050405020304" pitchFamily="18" charset="0"/>
              </a:rPr>
              <a:pPr/>
              <a:t>79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2633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4036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70662" indent="-296408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85634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59887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134141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14602881-6007-467F-BFF5-BA6898949E15}" type="slidenum">
              <a:rPr lang="en-US">
                <a:latin typeface="Times New Roman" panose="02020603050405020304" pitchFamily="18" charset="0"/>
              </a:rPr>
              <a:pPr/>
              <a:t>80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93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05" indent="-30204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161" indent="-24163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426" indent="-24163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690" indent="-24163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8C0DCD6-70E5-434E-8328-729844F2ABCB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751427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8132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70662" indent="-296408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85634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59887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134141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A2BC835B-B52B-4DAE-A850-60BF6C282F58}" type="slidenum">
              <a:rPr lang="en-US">
                <a:latin typeface="Times New Roman" panose="02020603050405020304" pitchFamily="18" charset="0"/>
              </a:rPr>
              <a:pPr/>
              <a:t>81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6929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0180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50181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70662" indent="-296408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85634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59887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134141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801FFC61-38C8-414B-A7A9-63C92BC54494}" type="slidenum">
              <a:rPr lang="en-US">
                <a:latin typeface="Times New Roman" panose="02020603050405020304" pitchFamily="18" charset="0"/>
              </a:rPr>
              <a:pPr/>
              <a:t>82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1093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120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70662" indent="-296408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85634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59887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134141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1AFAE3B-CB69-4201-AAAC-B4296313E701}" type="slidenum">
              <a:rPr lang="en-US">
                <a:latin typeface="Times New Roman" panose="02020603050405020304" pitchFamily="18" charset="0"/>
              </a:rPr>
              <a:pPr/>
              <a:t>83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5765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7348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70662" indent="-296408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85634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59887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134141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D81FC55D-B916-47C7-A1F8-31E35890C298}" type="slidenum">
              <a:rPr lang="en-US">
                <a:latin typeface="Times New Roman" panose="02020603050405020304" pitchFamily="18" charset="0"/>
              </a:rPr>
              <a:pPr/>
              <a:t>84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5086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8372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Diabetes Educational Services© (530) 893 - 8635 </a:t>
            </a:r>
          </a:p>
        </p:txBody>
      </p:sp>
      <p:sp>
        <p:nvSpPr>
          <p:cNvPr id="58373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70662" indent="-296408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85634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59887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134141" indent="-237127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AC6837ED-A527-4C63-99AB-957DFB799EF5}" type="slidenum">
              <a:rPr lang="en-US">
                <a:latin typeface="Times New Roman" panose="02020603050405020304" pitchFamily="18" charset="0"/>
              </a:rPr>
              <a:pPr/>
              <a:t>85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94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6E73D47-F92A-4541-8129-BFF879FA4F26}" type="slidenum">
              <a:rPr lang="en-US"/>
              <a:pPr>
                <a:spcBef>
                  <a:spcPct val="0"/>
                </a:spcBef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412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75C58D1-D772-4A24-8C1C-B1B97929B986}" type="slidenum">
              <a:rPr lang="en-US"/>
              <a:pPr>
                <a:spcBef>
                  <a:spcPct val="0"/>
                </a:spcBef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67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7006103-2904-4A03-8183-9D93B569F93A}" type="slidenum">
              <a:rPr lang="en-US"/>
              <a:pPr>
                <a:spcBef>
                  <a:spcPct val="0"/>
                </a:spcBef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082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F2FA6A9-4C9A-478E-AA9E-F1BA7A13DE79}" type="slidenum">
              <a:rPr lang="en-US"/>
              <a:pPr>
                <a:spcBef>
                  <a:spcPct val="0"/>
                </a:spcBef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063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64196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00" indent="-28569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770" indent="-22855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9878" indent="-22855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6986" indent="-22855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093" indent="-228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201" indent="-228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309" indent="-228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416" indent="-228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mtClean="0">
                <a:latin typeface="Times New Roman" panose="02020603050405020304" pitchFamily="18" charset="0"/>
              </a:rPr>
              <a:t>Diabetes Educational Services© (530) 893 - 8635 </a:t>
            </a:r>
          </a:p>
        </p:txBody>
      </p:sp>
      <p:sp>
        <p:nvSpPr>
          <p:cNvPr id="2641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00" indent="-28569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770" indent="-22855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9878" indent="-22855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6986" indent="-22855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093" indent="-228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201" indent="-228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309" indent="-228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416" indent="-228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B4D74C-9B85-4DFD-9115-E1F2E713A514}" type="slidenum">
              <a:rPr lang="en-US">
                <a:latin typeface="Times New Roman" panose="02020603050405020304" pitchFamily="18" charset="0"/>
              </a:rPr>
              <a:pPr/>
              <a:t>91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69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09924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mtClean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2099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B044584-0F06-492C-990A-05DCF498F15A}" type="slidenum">
              <a:rPr lang="en-US" smtClean="0">
                <a:latin typeface="Times New Roman" pitchFamily="18" charset="0"/>
              </a:rPr>
              <a:pPr/>
              <a:t>10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60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AFFE91-6D8A-4D21-B994-704FD9B2D2E2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9538" y="757238"/>
            <a:ext cx="5038725" cy="3778250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320" y="4787266"/>
            <a:ext cx="5715001" cy="45389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485" tIns="50244" rIns="100485" bIns="50244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2758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73A2378-5244-4DF6-BF75-8CC27F7D514D}" type="slidenum">
              <a:rPr lang="en-US" smtClean="0">
                <a:latin typeface="Times New Roman" pitchFamily="18" charset="0"/>
              </a:rPr>
              <a:pPr/>
              <a:t>12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0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1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5" indent="-23291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1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9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39FFA54-253C-4749-928A-C2064C843A88}" type="slidenum">
              <a:rPr lang="en-US" smtClean="0">
                <a:latin typeface="Times New Roman" pitchFamily="18" charset="0"/>
              </a:rPr>
              <a:pPr/>
              <a:t>13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781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352800"/>
            <a:ext cx="6858000" cy="1524000"/>
          </a:xfrm>
          <a:noFill/>
        </p:spPr>
        <p:txBody>
          <a:bodyPr anchor="t" anchorCtr="0">
            <a:normAutofit/>
          </a:bodyPr>
          <a:lstStyle>
            <a:lvl1pPr algn="r">
              <a:defRPr sz="4400"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276600"/>
            <a:ext cx="7315200" cy="1655064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276600"/>
            <a:ext cx="228600" cy="1651635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rgbClr val="5E388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94473" y="2957775"/>
            <a:ext cx="586426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911" y="432965"/>
            <a:ext cx="745466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44616-E14A-46A0-A6D3-6E66F6B1A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95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813B1-857E-4D46-BE5D-9A28513CA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47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05DB-FC04-4768-9B1A-64CA06E6B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46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6F69D-EC7C-4158-B48B-7F1BD0375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1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Freeform 4"/>
          <p:cNvSpPr/>
          <p:nvPr userDrawn="1"/>
        </p:nvSpPr>
        <p:spPr>
          <a:xfrm>
            <a:off x="76200" y="6477000"/>
            <a:ext cx="1066800" cy="304800"/>
          </a:xfrm>
          <a:custGeom>
            <a:avLst/>
            <a:gdLst>
              <a:gd name="connsiteX0" fmla="*/ 0 w 1143000"/>
              <a:gd name="connsiteY0" fmla="*/ 0 h 457200"/>
              <a:gd name="connsiteX1" fmla="*/ 1143000 w 1143000"/>
              <a:gd name="connsiteY1" fmla="*/ 0 h 457200"/>
              <a:gd name="connsiteX2" fmla="*/ 1143000 w 1143000"/>
              <a:gd name="connsiteY2" fmla="*/ 457200 h 457200"/>
              <a:gd name="connsiteX3" fmla="*/ 0 w 1143000"/>
              <a:gd name="connsiteY3" fmla="*/ 457200 h 457200"/>
              <a:gd name="connsiteX4" fmla="*/ 0 w 1143000"/>
              <a:gd name="connsiteY4" fmla="*/ 0 h 457200"/>
              <a:gd name="connsiteX0" fmla="*/ 0 w 1828800"/>
              <a:gd name="connsiteY0" fmla="*/ 0 h 457200"/>
              <a:gd name="connsiteX1" fmla="*/ 1143000 w 1828800"/>
              <a:gd name="connsiteY1" fmla="*/ 0 h 457200"/>
              <a:gd name="connsiteX2" fmla="*/ 1828800 w 1828800"/>
              <a:gd name="connsiteY2" fmla="*/ 0 h 457200"/>
              <a:gd name="connsiteX3" fmla="*/ 0 w 1828800"/>
              <a:gd name="connsiteY3" fmla="*/ 457200 h 457200"/>
              <a:gd name="connsiteX4" fmla="*/ 0 w 1828800"/>
              <a:gd name="connsiteY4" fmla="*/ 0 h 457200"/>
              <a:gd name="connsiteX0" fmla="*/ 0 w 1828800"/>
              <a:gd name="connsiteY0" fmla="*/ 0 h 457200"/>
              <a:gd name="connsiteX1" fmla="*/ 1143000 w 1828800"/>
              <a:gd name="connsiteY1" fmla="*/ 0 h 457200"/>
              <a:gd name="connsiteX2" fmla="*/ 1828800 w 1828800"/>
              <a:gd name="connsiteY2" fmla="*/ 0 h 457200"/>
              <a:gd name="connsiteX3" fmla="*/ 1143000 w 1828800"/>
              <a:gd name="connsiteY3" fmla="*/ 457200 h 457200"/>
              <a:gd name="connsiteX4" fmla="*/ 0 w 1828800"/>
              <a:gd name="connsiteY4" fmla="*/ 457200 h 457200"/>
              <a:gd name="connsiteX5" fmla="*/ 0 w 1828800"/>
              <a:gd name="connsiteY5" fmla="*/ 0 h 457200"/>
              <a:gd name="connsiteX0" fmla="*/ 0 w 1828800"/>
              <a:gd name="connsiteY0" fmla="*/ 0 h 457200"/>
              <a:gd name="connsiteX1" fmla="*/ 857250 w 1828800"/>
              <a:gd name="connsiteY1" fmla="*/ 0 h 457200"/>
              <a:gd name="connsiteX2" fmla="*/ 1143000 w 1828800"/>
              <a:gd name="connsiteY2" fmla="*/ 0 h 457200"/>
              <a:gd name="connsiteX3" fmla="*/ 1828800 w 1828800"/>
              <a:gd name="connsiteY3" fmla="*/ 0 h 457200"/>
              <a:gd name="connsiteX4" fmla="*/ 1143000 w 1828800"/>
              <a:gd name="connsiteY4" fmla="*/ 457200 h 457200"/>
              <a:gd name="connsiteX5" fmla="*/ 0 w 1828800"/>
              <a:gd name="connsiteY5" fmla="*/ 457200 h 457200"/>
              <a:gd name="connsiteX6" fmla="*/ 0 w 1828800"/>
              <a:gd name="connsiteY6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800" h="457200">
                <a:moveTo>
                  <a:pt x="0" y="0"/>
                </a:moveTo>
                <a:lnTo>
                  <a:pt x="857250" y="0"/>
                </a:lnTo>
                <a:lnTo>
                  <a:pt x="1143000" y="0"/>
                </a:lnTo>
                <a:lnTo>
                  <a:pt x="1828800" y="0"/>
                </a:lnTo>
                <a:lnTo>
                  <a:pt x="1143000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76200" y="6248400"/>
            <a:ext cx="1828800" cy="533400"/>
          </a:xfrm>
          <a:custGeom>
            <a:avLst/>
            <a:gdLst>
              <a:gd name="connsiteX0" fmla="*/ 0 w 1143000"/>
              <a:gd name="connsiteY0" fmla="*/ 0 h 457200"/>
              <a:gd name="connsiteX1" fmla="*/ 1143000 w 1143000"/>
              <a:gd name="connsiteY1" fmla="*/ 0 h 457200"/>
              <a:gd name="connsiteX2" fmla="*/ 1143000 w 1143000"/>
              <a:gd name="connsiteY2" fmla="*/ 457200 h 457200"/>
              <a:gd name="connsiteX3" fmla="*/ 0 w 1143000"/>
              <a:gd name="connsiteY3" fmla="*/ 457200 h 457200"/>
              <a:gd name="connsiteX4" fmla="*/ 0 w 1143000"/>
              <a:gd name="connsiteY4" fmla="*/ 0 h 457200"/>
              <a:gd name="connsiteX0" fmla="*/ 0 w 1828800"/>
              <a:gd name="connsiteY0" fmla="*/ 0 h 457200"/>
              <a:gd name="connsiteX1" fmla="*/ 1143000 w 1828800"/>
              <a:gd name="connsiteY1" fmla="*/ 0 h 457200"/>
              <a:gd name="connsiteX2" fmla="*/ 1828800 w 1828800"/>
              <a:gd name="connsiteY2" fmla="*/ 0 h 457200"/>
              <a:gd name="connsiteX3" fmla="*/ 0 w 1828800"/>
              <a:gd name="connsiteY3" fmla="*/ 457200 h 457200"/>
              <a:gd name="connsiteX4" fmla="*/ 0 w 1828800"/>
              <a:gd name="connsiteY4" fmla="*/ 0 h 457200"/>
              <a:gd name="connsiteX0" fmla="*/ 0 w 1828800"/>
              <a:gd name="connsiteY0" fmla="*/ 0 h 457200"/>
              <a:gd name="connsiteX1" fmla="*/ 1143000 w 1828800"/>
              <a:gd name="connsiteY1" fmla="*/ 0 h 457200"/>
              <a:gd name="connsiteX2" fmla="*/ 1828800 w 1828800"/>
              <a:gd name="connsiteY2" fmla="*/ 0 h 457200"/>
              <a:gd name="connsiteX3" fmla="*/ 1143000 w 1828800"/>
              <a:gd name="connsiteY3" fmla="*/ 457200 h 457200"/>
              <a:gd name="connsiteX4" fmla="*/ 0 w 1828800"/>
              <a:gd name="connsiteY4" fmla="*/ 457200 h 457200"/>
              <a:gd name="connsiteX5" fmla="*/ 0 w 1828800"/>
              <a:gd name="connsiteY5" fmla="*/ 0 h 457200"/>
              <a:gd name="connsiteX0" fmla="*/ 0 w 1828800"/>
              <a:gd name="connsiteY0" fmla="*/ 0 h 457200"/>
              <a:gd name="connsiteX1" fmla="*/ 857250 w 1828800"/>
              <a:gd name="connsiteY1" fmla="*/ 0 h 457200"/>
              <a:gd name="connsiteX2" fmla="*/ 1143000 w 1828800"/>
              <a:gd name="connsiteY2" fmla="*/ 0 h 457200"/>
              <a:gd name="connsiteX3" fmla="*/ 1828800 w 1828800"/>
              <a:gd name="connsiteY3" fmla="*/ 0 h 457200"/>
              <a:gd name="connsiteX4" fmla="*/ 1143000 w 1828800"/>
              <a:gd name="connsiteY4" fmla="*/ 457200 h 457200"/>
              <a:gd name="connsiteX5" fmla="*/ 0 w 1828800"/>
              <a:gd name="connsiteY5" fmla="*/ 457200 h 457200"/>
              <a:gd name="connsiteX6" fmla="*/ 0 w 1828800"/>
              <a:gd name="connsiteY6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800" h="457200">
                <a:moveTo>
                  <a:pt x="0" y="0"/>
                </a:moveTo>
                <a:lnTo>
                  <a:pt x="857250" y="0"/>
                </a:lnTo>
                <a:lnTo>
                  <a:pt x="1143000" y="0"/>
                </a:lnTo>
                <a:lnTo>
                  <a:pt x="1828800" y="0"/>
                </a:lnTo>
                <a:lnTo>
                  <a:pt x="1143000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8" name="Picture 11" descr="ADA Logo Gray Cropped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999A9A"/>
              </a:clrFrom>
              <a:clrTo>
                <a:srgbClr val="999A9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6496050"/>
            <a:ext cx="9969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6443663"/>
            <a:ext cx="9144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-34925" y="1016000"/>
            <a:ext cx="9220200" cy="0"/>
          </a:xfrm>
          <a:prstGeom prst="line">
            <a:avLst/>
          </a:prstGeom>
          <a:ln w="19050">
            <a:solidFill>
              <a:srgbClr val="F8C2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19400"/>
          </a:xfrm>
        </p:spPr>
        <p:txBody>
          <a:bodyPr>
            <a:normAutofit/>
          </a:bodyPr>
          <a:lstStyle>
            <a:lvl1pPr>
              <a:buClr>
                <a:srgbClr val="FFD937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rgbClr val="FFD937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FFD937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FFD937"/>
              </a:buClr>
              <a:defRPr sz="2800">
                <a:solidFill>
                  <a:schemeClr val="bg1"/>
                </a:solidFill>
              </a:defRPr>
            </a:lvl4pPr>
            <a:lvl5pPr>
              <a:buClr>
                <a:srgbClr val="FFD937"/>
              </a:buCl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8AC1B-3A32-48D0-AA8C-10C63FDCBCFE}" type="datetimeFigureOut">
              <a:rPr lang="en-US"/>
              <a:pPr>
                <a:defRPr/>
              </a:pPr>
              <a:t>10/31/2014</a:t>
            </a:fld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1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22B64-D61E-4952-835C-1FC3C20D48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22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60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5613" y="273050"/>
            <a:ext cx="8226425" cy="5822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8D136-8688-4F5A-9F3F-374CEC994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01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286A851-2DBD-4B06-98C1-8D82009AA0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25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352800"/>
            <a:ext cx="6858000" cy="1524000"/>
          </a:xfrm>
          <a:noFill/>
        </p:spPr>
        <p:txBody>
          <a:bodyPr anchor="t" anchorCtr="0">
            <a:normAutofit/>
          </a:bodyPr>
          <a:lstStyle>
            <a:lvl1pPr algn="r">
              <a:defRPr sz="440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276600"/>
            <a:ext cx="7315200" cy="165163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276600"/>
            <a:ext cx="228600" cy="1651635"/>
          </a:xfrm>
          <a:prstGeom prst="rect">
            <a:avLst/>
          </a:prstGeom>
          <a:solidFill>
            <a:srgbClr val="5E388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411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>
            <a:normAutofit/>
          </a:bodyPr>
          <a:lstStyle>
            <a:lvl1pPr algn="r">
              <a:buNone/>
              <a:defRPr sz="4400" b="0" cap="none" baseline="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63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056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7920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224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6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>
            <a:noAutofit/>
          </a:bodyPr>
          <a:lstStyle>
            <a:lvl1pPr algn="r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>
            <a:noAutofit/>
          </a:bodyPr>
          <a:lstStyle>
            <a:lvl1pPr marL="0" indent="0" algn="l">
              <a:buFontTx/>
              <a:buNone/>
              <a:defRPr sz="3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41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582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17348" y="2963339"/>
            <a:ext cx="585314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0350" y="495150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2698" y="4961024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>
            <a:normAutofit/>
          </a:bodyPr>
          <a:lstStyle>
            <a:lvl1pPr algn="r">
              <a:buNone/>
              <a:defRPr sz="4400" b="0" cap="none" baseline="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267200"/>
            <a:ext cx="73152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rgbClr val="5E388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ubtitle 8"/>
          <p:cNvSpPr txBox="1">
            <a:spLocks/>
          </p:cNvSpPr>
          <p:nvPr userDrawn="1"/>
        </p:nvSpPr>
        <p:spPr>
          <a:xfrm>
            <a:off x="1219200" y="4572000"/>
            <a:ext cx="6858000" cy="53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r" rtl="0" eaLnBrk="1" latinLnBrk="0" hangingPunct="1">
              <a:spcBef>
                <a:spcPts val="600"/>
              </a:spcBef>
              <a:buClr>
                <a:srgbClr val="5E3886"/>
              </a:buClr>
              <a:buSzPct val="76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 rtl="0" eaLnBrk="1" latinLnBrk="0" hangingPunct="1">
              <a:spcBef>
                <a:spcPts val="500"/>
              </a:spcBef>
              <a:buClr>
                <a:srgbClr val="5E3886"/>
              </a:buClr>
              <a:buSzPct val="76000"/>
              <a:buFont typeface="Wingdings 3"/>
              <a:buNone/>
              <a:defRPr kumimoji="0" sz="2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rgbClr val="5E3886"/>
              </a:buClr>
              <a:buSzPct val="76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rgbClr val="5E3886"/>
              </a:buClr>
              <a:buSzPct val="7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rgbClr val="5E3886"/>
              </a:buClr>
              <a:buSzPct val="70000"/>
              <a:buFont typeface="Wingdings"/>
              <a:buNone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None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None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E3886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Click to edit Master subtitle style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>
            <a:noAutofit/>
          </a:bodyPr>
          <a:lstStyle>
            <a:lvl1pPr algn="r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>
            <a:noAutofit/>
          </a:bodyPr>
          <a:lstStyle>
            <a:lvl1pPr marL="0" indent="0" algn="l">
              <a:buFontTx/>
              <a:buNone/>
              <a:defRPr sz="3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rgbClr val="5E388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3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7" Type="http://schemas.microsoft.com/office/2007/relationships/hdphoto" Target="../media/hdphoto3.wdp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solidFill>
            <a:srgbClr val="B1D45A"/>
          </a:solidFill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1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rgbClr val="5E3886"/>
        </a:buClr>
        <a:buSzPct val="76000"/>
        <a:buFont typeface="Wingdings 3"/>
        <a:buChar char=""/>
        <a:defRPr kumimoji="0"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rgbClr val="5E3886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rgbClr val="5E3886"/>
        </a:buClr>
        <a:buSzPct val="76000"/>
        <a:buFont typeface="Wingdings 3"/>
        <a:buChar char=""/>
        <a:defRPr kumimoji="0" sz="2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rgbClr val="5E3886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rgbClr val="5E3886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solidFill>
            <a:srgbClr val="5E3886"/>
          </a:solidFill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1" y="422961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8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rgbClr val="86AA2C"/>
        </a:buClr>
        <a:buSzPct val="76000"/>
        <a:buFont typeface="Wingdings 3"/>
        <a:buChar char=""/>
        <a:defRPr kumimoji="0"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rgbClr val="86AA2C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rgbClr val="86AA2C"/>
        </a:buClr>
        <a:buSzPct val="76000"/>
        <a:buFont typeface="Wingdings 3"/>
        <a:buChar char=""/>
        <a:defRPr kumimoji="0" sz="2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rgbClr val="86AA2C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rgbClr val="86AA2C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11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4.pn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1.jpeg"/><Relationship Id="rId4" Type="http://schemas.openxmlformats.org/officeDocument/2006/relationships/hyperlink" Target="http://www.worlddiabetesday.org/node/4494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video" Target="file:///C:\Documents%20and%20Settings\Owner.BEVERLY-Q62OQR5\Local%20Settings\Temporary%20Internet%20Files\Content.IE5\FEVPHX2W\MPj04331280000%5b1%5d.jpg" TargetMode="External"/><Relationship Id="rId1" Type="http://schemas.openxmlformats.org/officeDocument/2006/relationships/tags" Target="../tags/tag43.xml"/><Relationship Id="rId6" Type="http://schemas.openxmlformats.org/officeDocument/2006/relationships/image" Target="../media/image50.wmf"/><Relationship Id="rId11" Type="http://schemas.openxmlformats.org/officeDocument/2006/relationships/image" Target="../media/image55.wmf"/><Relationship Id="rId5" Type="http://schemas.openxmlformats.org/officeDocument/2006/relationships/image" Target="../media/image49.wmf"/><Relationship Id="rId10" Type="http://schemas.openxmlformats.org/officeDocument/2006/relationships/image" Target="../media/image54.wmf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3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3.bin"/><Relationship Id="rId2" Type="http://schemas.openxmlformats.org/officeDocument/2006/relationships/tags" Target="../tags/tag5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14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73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4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openxmlformats.org/officeDocument/2006/relationships/image" Target="../media/image75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openxmlformats.org/officeDocument/2006/relationships/image" Target="../media/image79.jpeg"/><Relationship Id="rId4" Type="http://schemas.openxmlformats.org/officeDocument/2006/relationships/hyperlink" Target="http://www.diabetesed.net/page/_files/Hyperglycemic-Crises-2009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4" Type="http://schemas.openxmlformats.org/officeDocument/2006/relationships/image" Target="../media/image8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hyperlink" Target="http://www.youtube.com/watch?v=yIc2XFNLhm8&amp;list=PLQ_IRFkDInv89gAgC1OUkRS4Pr0Gf2XfQ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8.xml"/><Relationship Id="rId5" Type="http://schemas.openxmlformats.org/officeDocument/2006/relationships/image" Target="../media/image24.png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4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4" Type="http://schemas.openxmlformats.org/officeDocument/2006/relationships/image" Target="../media/image8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4" Type="http://schemas.openxmlformats.org/officeDocument/2006/relationships/image" Target="../media/image8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4" Type="http://schemas.openxmlformats.org/officeDocument/2006/relationships/image" Target="../media/image89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4.xml"/><Relationship Id="rId6" Type="http://schemas.openxmlformats.org/officeDocument/2006/relationships/image" Target="../media/image90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6" Type="http://schemas.openxmlformats.org/officeDocument/2006/relationships/image" Target="../media/image91.WMF"/><Relationship Id="rId5" Type="http://schemas.openxmlformats.org/officeDocument/2006/relationships/image" Target="../media/image85.png"/><Relationship Id="rId4" Type="http://schemas.openxmlformats.org/officeDocument/2006/relationships/image" Target="../media/image2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6" Type="http://schemas.openxmlformats.org/officeDocument/2006/relationships/hyperlink" Target="http://www.childrenwithdiabetes.com/gifs/products/glucagonkitred.jpg" TargetMode="External"/><Relationship Id="rId5" Type="http://schemas.openxmlformats.org/officeDocument/2006/relationships/image" Target="../media/image92.jpeg"/><Relationship Id="rId4" Type="http://schemas.openxmlformats.org/officeDocument/2006/relationships/hyperlink" Target="http://www.childrenwithdiabetes.com/gifs/products/glucagonkitredopen.jpg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4" Type="http://schemas.openxmlformats.org/officeDocument/2006/relationships/image" Target="../media/image9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4" Type="http://schemas.openxmlformats.org/officeDocument/2006/relationships/image" Target="../media/image9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2.xml"/><Relationship Id="rId4" Type="http://schemas.openxmlformats.org/officeDocument/2006/relationships/image" Target="../media/image9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3.xml"/><Relationship Id="rId5" Type="http://schemas.openxmlformats.org/officeDocument/2006/relationships/image" Target="../media/image100.tif"/><Relationship Id="rId4" Type="http://schemas.openxmlformats.org/officeDocument/2006/relationships/image" Target="../media/image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Diabetes Pathophysiology</a:t>
            </a:r>
            <a:endParaRPr lang="en-US" sz="4000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dirty="0" smtClean="0"/>
              <a:t>www.DiabetesEd.net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8600"/>
            <a:ext cx="5765800" cy="189456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"/>
            <a:ext cx="999334" cy="139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9"/>
          <p:cNvSpPr txBox="1">
            <a:spLocks/>
          </p:cNvSpPr>
          <p:nvPr/>
        </p:nvSpPr>
        <p:spPr>
          <a:xfrm>
            <a:off x="1252330" y="4111487"/>
            <a:ext cx="6858000" cy="53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r" rtl="0" eaLnBrk="1" latinLnBrk="0" hangingPunct="1">
              <a:spcBef>
                <a:spcPts val="600"/>
              </a:spcBef>
              <a:buClr>
                <a:srgbClr val="86AA2C"/>
              </a:buClr>
              <a:buSzPct val="76000"/>
              <a:buFont typeface="Wingdings 3"/>
              <a:buNone/>
              <a:defRPr kumimoji="0" sz="32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 rtl="0" eaLnBrk="1" latinLnBrk="0" hangingPunct="1">
              <a:spcBef>
                <a:spcPts val="500"/>
              </a:spcBef>
              <a:buClr>
                <a:srgbClr val="86AA2C"/>
              </a:buClr>
              <a:buSzPct val="76000"/>
              <a:buFont typeface="Wingdings 3"/>
              <a:buNone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rgbClr val="86AA2C"/>
              </a:buClr>
              <a:buSzPct val="76000"/>
              <a:buFont typeface="Wingdings 3"/>
              <a:buNone/>
              <a:defRPr kumimoji="0"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rgbClr val="86AA2C"/>
              </a:buClr>
              <a:buSzPct val="7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rgbClr val="86AA2C"/>
              </a:buClr>
              <a:buSzPct val="70000"/>
              <a:buFont typeface="Wingdings"/>
              <a:buNone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None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None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smtClean="0"/>
              <a:t>Beverly Dyck Thomassian, RN, MPH, BC-ADM, CDE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smtClean="0"/>
              <a:t>President, Diabetes Education Services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64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1064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32% of Medicare dollars go to </a:t>
            </a:r>
            <a:br>
              <a:rPr lang="en-US" sz="4000" dirty="0" smtClean="0"/>
            </a:br>
            <a:r>
              <a:rPr lang="en-US" sz="4000" dirty="0" smtClean="0"/>
              <a:t>Treat diabetes.  </a:t>
            </a:r>
          </a:p>
        </p:txBody>
      </p:sp>
      <p:sp>
        <p:nvSpPr>
          <p:cNvPr id="117862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458200" cy="4781550"/>
          </a:xfrm>
        </p:spPr>
        <p:txBody>
          <a:bodyPr>
            <a:normAutofit fontScale="85000" lnSpcReduction="10000"/>
          </a:bodyPr>
          <a:lstStyle/>
          <a:p>
            <a:r>
              <a:rPr lang="en-US" sz="3500" b="1" dirty="0" smtClean="0"/>
              <a:t> 2012 - Total cost </a:t>
            </a:r>
            <a:r>
              <a:rPr lang="en-US" sz="3500" b="1" dirty="0"/>
              <a:t>of </a:t>
            </a:r>
            <a:r>
              <a:rPr lang="en-US" sz="3500" b="1" dirty="0" smtClean="0"/>
              <a:t>diabetes $</a:t>
            </a:r>
            <a:r>
              <a:rPr lang="en-US" sz="3500" b="1" dirty="0"/>
              <a:t>245 </a:t>
            </a:r>
            <a:r>
              <a:rPr lang="en-US" sz="3500" b="1" dirty="0" smtClean="0"/>
              <a:t>billion</a:t>
            </a:r>
            <a:endParaRPr lang="en-US" b="1" dirty="0" smtClean="0"/>
          </a:p>
          <a:p>
            <a:pPr lvl="1"/>
            <a:r>
              <a:rPr lang="en-US" sz="2200" b="1" dirty="0" smtClean="0"/>
              <a:t>Indirect costs:</a:t>
            </a:r>
            <a:r>
              <a:rPr lang="en-US" sz="2200" dirty="0" smtClean="0"/>
              <a:t> $69 billion (disability, work loss, premature mortality) </a:t>
            </a:r>
            <a:endParaRPr lang="en-US" dirty="0"/>
          </a:p>
          <a:p>
            <a:r>
              <a:rPr lang="en-US" sz="3300" dirty="0" smtClean="0"/>
              <a:t>People with diabetes had 2-4 x’s greater medical expenditures </a:t>
            </a:r>
          </a:p>
          <a:p>
            <a:pPr lvl="1" algn="r" eaLnBrk="1" hangingPunct="1">
              <a:buFont typeface="Wingdings" pitchFamily="2" charset="2"/>
              <a:buNone/>
              <a:defRPr/>
            </a:pPr>
            <a:endParaRPr lang="en-US" sz="2400" dirty="0" smtClean="0"/>
          </a:p>
          <a:p>
            <a:r>
              <a:rPr lang="en-US" sz="3300" dirty="0" smtClean="0"/>
              <a:t>The </a:t>
            </a:r>
            <a:r>
              <a:rPr lang="en-US" sz="3300" dirty="0"/>
              <a:t>largest components of medical expenditures are:</a:t>
            </a:r>
          </a:p>
          <a:p>
            <a:pPr lvl="1"/>
            <a:r>
              <a:rPr lang="en-US" sz="3300" dirty="0" smtClean="0"/>
              <a:t>43% - hospital </a:t>
            </a:r>
            <a:r>
              <a:rPr lang="en-US" sz="3300" dirty="0"/>
              <a:t>inpatient care </a:t>
            </a:r>
            <a:endParaRPr lang="en-US" sz="3300" dirty="0" smtClean="0"/>
          </a:p>
          <a:p>
            <a:pPr lvl="1"/>
            <a:r>
              <a:rPr lang="en-US" sz="3300" dirty="0" smtClean="0"/>
              <a:t>18% - prescription meds </a:t>
            </a:r>
            <a:r>
              <a:rPr lang="en-US" sz="3300" dirty="0"/>
              <a:t>to </a:t>
            </a:r>
            <a:r>
              <a:rPr lang="en-US" sz="3300" dirty="0" smtClean="0"/>
              <a:t>treat complications </a:t>
            </a:r>
          </a:p>
          <a:p>
            <a:pPr lvl="1"/>
            <a:r>
              <a:rPr lang="en-US" sz="3300" dirty="0" smtClean="0"/>
              <a:t>12% - diabetes meds supplies</a:t>
            </a:r>
            <a:endParaRPr lang="en-US" sz="3300" dirty="0"/>
          </a:p>
          <a:p>
            <a:pPr lvl="1"/>
            <a:r>
              <a:rPr lang="en-US" sz="3300" dirty="0" smtClean="0"/>
              <a:t>9%  - physician </a:t>
            </a:r>
            <a:r>
              <a:rPr lang="en-US" sz="3300" dirty="0"/>
              <a:t>office </a:t>
            </a:r>
            <a:r>
              <a:rPr lang="en-US" sz="3300" dirty="0" smtClean="0"/>
              <a:t>visits</a:t>
            </a:r>
          </a:p>
          <a:p>
            <a:pPr lvl="1"/>
            <a:r>
              <a:rPr lang="en-US" sz="3300" dirty="0" smtClean="0"/>
              <a:t>8% - nursing/residential </a:t>
            </a:r>
            <a:r>
              <a:rPr lang="en-US" sz="3300" dirty="0"/>
              <a:t>facility stays </a:t>
            </a:r>
          </a:p>
        </p:txBody>
      </p:sp>
      <p:pic>
        <p:nvPicPr>
          <p:cNvPr id="33796" name="Picture 4" descr="2x3rwmze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40079"/>
            <a:ext cx="1829927" cy="122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val 2"/>
          <p:cNvSpPr>
            <a:spLocks noChangeArrowheads="1"/>
          </p:cNvSpPr>
          <p:nvPr/>
        </p:nvSpPr>
        <p:spPr bwMode="ltGray">
          <a:xfrm>
            <a:off x="1508125" y="2333625"/>
            <a:ext cx="5173663" cy="2892425"/>
          </a:xfrm>
          <a:prstGeom prst="ellipse">
            <a:avLst/>
          </a:prstGeom>
          <a:solidFill>
            <a:srgbClr val="139986"/>
          </a:solidFill>
          <a:ln w="101600">
            <a:solidFill>
              <a:srgbClr val="0B78E5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59" name="Line 3"/>
          <p:cNvSpPr>
            <a:spLocks noChangeShapeType="1"/>
          </p:cNvSpPr>
          <p:nvPr/>
        </p:nvSpPr>
        <p:spPr bwMode="auto">
          <a:xfrm>
            <a:off x="2670175" y="1905000"/>
            <a:ext cx="0" cy="1357313"/>
          </a:xfrm>
          <a:prstGeom prst="line">
            <a:avLst/>
          </a:prstGeom>
          <a:noFill/>
          <a:ln w="28575">
            <a:solidFill>
              <a:srgbClr val="7E3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862013" y="1477963"/>
            <a:ext cx="2633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400" dirty="0">
                <a:solidFill>
                  <a:srgbClr val="C00000"/>
                </a:solidFill>
              </a:rPr>
              <a:t>Glucose entry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284163" y="2036763"/>
            <a:ext cx="23764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/>
              <a:t>GLUT2 glucose</a:t>
            </a:r>
            <a:br>
              <a:rPr lang="en-US" altLang="en-US"/>
            </a:br>
            <a:r>
              <a:rPr lang="en-US" altLang="en-US"/>
              <a:t>transporter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885825" y="2876550"/>
            <a:ext cx="1857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/>
              <a:t>Glucokinase</a:t>
            </a:r>
          </a:p>
        </p:txBody>
      </p:sp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1447800" y="3754438"/>
            <a:ext cx="1487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>
                <a:solidFill>
                  <a:srgbClr val="FBC93D"/>
                </a:solidFill>
              </a:rPr>
              <a:t>ADP/</a:t>
            </a:r>
            <a:r>
              <a:rPr lang="en-US" altLang="en-US" sz="1200">
                <a:solidFill>
                  <a:srgbClr val="FBC93D"/>
                </a:solidFill>
              </a:rPr>
              <a:t>ATP</a:t>
            </a:r>
            <a:endParaRPr lang="en-US" altLang="en-US" sz="1200">
              <a:solidFill>
                <a:srgbClr val="FFFF99"/>
              </a:solidFill>
            </a:endParaRPr>
          </a:p>
        </p:txBody>
      </p:sp>
      <p:sp>
        <p:nvSpPr>
          <p:cNvPr id="44040" name="Text Box 11"/>
          <p:cNvSpPr txBox="1">
            <a:spLocks noChangeArrowheads="1"/>
          </p:cNvSpPr>
          <p:nvPr/>
        </p:nvSpPr>
        <p:spPr bwMode="auto">
          <a:xfrm>
            <a:off x="1830387" y="5549615"/>
            <a:ext cx="2655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C00000"/>
                </a:solidFill>
              </a:rPr>
              <a:t>Potassium (K</a:t>
            </a:r>
            <a:r>
              <a:rPr lang="en-US" altLang="en-US" baseline="-25000" dirty="0">
                <a:solidFill>
                  <a:srgbClr val="C00000"/>
                </a:solidFill>
              </a:rPr>
              <a:t>ATP</a:t>
            </a:r>
            <a:r>
              <a:rPr lang="en-US" altLang="en-US" dirty="0">
                <a:solidFill>
                  <a:srgbClr val="C00000"/>
                </a:solidFill>
              </a:rPr>
              <a:t>) </a:t>
            </a:r>
            <a:r>
              <a:rPr lang="en-US" altLang="en-US" dirty="0" smtClean="0">
                <a:solidFill>
                  <a:srgbClr val="C00000"/>
                </a:solidFill>
              </a:rPr>
              <a:t>channel closes</a:t>
            </a:r>
            <a:endParaRPr lang="en-US" altLang="en-US" dirty="0">
              <a:solidFill>
                <a:srgbClr val="C00000"/>
              </a:solidFill>
            </a:endParaRP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4525963" y="4027488"/>
            <a:ext cx="530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FBC93D"/>
                </a:solidFill>
              </a:rPr>
              <a:t>K+</a:t>
            </a:r>
            <a:endParaRPr lang="en-US" altLang="en-US" baseline="40000">
              <a:solidFill>
                <a:srgbClr val="FBC93D"/>
              </a:solidFill>
            </a:endParaRPr>
          </a:p>
        </p:txBody>
      </p:sp>
      <p:sp>
        <p:nvSpPr>
          <p:cNvPr id="70670" name="Arc 14"/>
          <p:cNvSpPr>
            <a:spLocks/>
          </p:cNvSpPr>
          <p:nvPr/>
        </p:nvSpPr>
        <p:spPr bwMode="auto">
          <a:xfrm flipH="1" flipV="1">
            <a:off x="4838700" y="3082925"/>
            <a:ext cx="393700" cy="579438"/>
          </a:xfrm>
          <a:custGeom>
            <a:avLst/>
            <a:gdLst>
              <a:gd name="T0" fmla="*/ 2147483647 w 20528"/>
              <a:gd name="T1" fmla="*/ 0 h 21208"/>
              <a:gd name="T2" fmla="*/ 2147483647 w 20528"/>
              <a:gd name="T3" fmla="*/ 2147483647 h 21208"/>
              <a:gd name="T4" fmla="*/ 0 w 20528"/>
              <a:gd name="T5" fmla="*/ 2147483647 h 21208"/>
              <a:gd name="T6" fmla="*/ 0 60000 65536"/>
              <a:gd name="T7" fmla="*/ 0 60000 65536"/>
              <a:gd name="T8" fmla="*/ 0 60000 65536"/>
              <a:gd name="T9" fmla="*/ 0 w 20528"/>
              <a:gd name="T10" fmla="*/ 0 h 21208"/>
              <a:gd name="T11" fmla="*/ 20528 w 20528"/>
              <a:gd name="T12" fmla="*/ 21208 h 212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528" h="21208" fill="none" extrusionOk="0">
                <a:moveTo>
                  <a:pt x="4096" y="0"/>
                </a:moveTo>
                <a:cubicBezTo>
                  <a:pt x="11798" y="1487"/>
                  <a:pt x="18088" y="7034"/>
                  <a:pt x="20528" y="14488"/>
                </a:cubicBezTo>
              </a:path>
              <a:path w="20528" h="21208" stroke="0" extrusionOk="0">
                <a:moveTo>
                  <a:pt x="4096" y="0"/>
                </a:moveTo>
                <a:cubicBezTo>
                  <a:pt x="11798" y="1487"/>
                  <a:pt x="18088" y="7034"/>
                  <a:pt x="20528" y="14488"/>
                </a:cubicBezTo>
                <a:lnTo>
                  <a:pt x="0" y="21208"/>
                </a:lnTo>
                <a:lnTo>
                  <a:pt x="4096" y="0"/>
                </a:lnTo>
                <a:close/>
              </a:path>
            </a:pathLst>
          </a:custGeom>
          <a:noFill/>
          <a:ln w="28575">
            <a:solidFill>
              <a:srgbClr val="7E3F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 flipH="1">
            <a:off x="5784850" y="3741738"/>
            <a:ext cx="1644650" cy="12700"/>
          </a:xfrm>
          <a:prstGeom prst="line">
            <a:avLst/>
          </a:prstGeom>
          <a:noFill/>
          <a:ln w="31750">
            <a:solidFill>
              <a:srgbClr val="7E3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Text Box 16"/>
          <p:cNvSpPr txBox="1">
            <a:spLocks noChangeArrowheads="1"/>
          </p:cNvSpPr>
          <p:nvPr/>
        </p:nvSpPr>
        <p:spPr bwMode="auto">
          <a:xfrm>
            <a:off x="7315200" y="3543300"/>
            <a:ext cx="96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FBC93D"/>
                </a:solidFill>
              </a:rPr>
              <a:t>Ca</a:t>
            </a:r>
            <a:r>
              <a:rPr lang="en-US" altLang="en-US" baseline="30000">
                <a:solidFill>
                  <a:srgbClr val="FBC93D"/>
                </a:solidFill>
              </a:rPr>
              <a:t>2+</a:t>
            </a:r>
            <a:endParaRPr lang="en-US" altLang="en-US">
              <a:solidFill>
                <a:srgbClr val="FBC93D"/>
              </a:solidFill>
            </a:endParaRPr>
          </a:p>
        </p:txBody>
      </p:sp>
      <p:sp>
        <p:nvSpPr>
          <p:cNvPr id="44045" name="Text Box 17"/>
          <p:cNvSpPr txBox="1">
            <a:spLocks noChangeArrowheads="1"/>
          </p:cNvSpPr>
          <p:nvPr/>
        </p:nvSpPr>
        <p:spPr bwMode="auto">
          <a:xfrm>
            <a:off x="6711951" y="4314825"/>
            <a:ext cx="2076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C00000"/>
                </a:solidFill>
              </a:rPr>
              <a:t>Calcium channel</a:t>
            </a:r>
          </a:p>
        </p:txBody>
      </p:sp>
      <p:sp>
        <p:nvSpPr>
          <p:cNvPr id="44046" name="Freeform 18"/>
          <p:cNvSpPr>
            <a:spLocks/>
          </p:cNvSpPr>
          <p:nvPr/>
        </p:nvSpPr>
        <p:spPr bwMode="auto">
          <a:xfrm rot="-1464892">
            <a:off x="3495675" y="4714875"/>
            <a:ext cx="519113" cy="725488"/>
          </a:xfrm>
          <a:custGeom>
            <a:avLst/>
            <a:gdLst>
              <a:gd name="T0" fmla="*/ 0 w 392"/>
              <a:gd name="T1" fmla="*/ 0 h 488"/>
              <a:gd name="T2" fmla="*/ 2147483647 w 392"/>
              <a:gd name="T3" fmla="*/ 2147483647 h 488"/>
              <a:gd name="T4" fmla="*/ 2147483647 w 392"/>
              <a:gd name="T5" fmla="*/ 2147483647 h 488"/>
              <a:gd name="T6" fmla="*/ 0 w 392"/>
              <a:gd name="T7" fmla="*/ 0 h 488"/>
              <a:gd name="T8" fmla="*/ 0 60000 65536"/>
              <a:gd name="T9" fmla="*/ 0 60000 65536"/>
              <a:gd name="T10" fmla="*/ 0 60000 65536"/>
              <a:gd name="T11" fmla="*/ 0 60000 65536"/>
              <a:gd name="T12" fmla="*/ 0 w 392"/>
              <a:gd name="T13" fmla="*/ 0 h 488"/>
              <a:gd name="T14" fmla="*/ 392 w 392"/>
              <a:gd name="T15" fmla="*/ 488 h 4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" h="488">
                <a:moveTo>
                  <a:pt x="0" y="0"/>
                </a:moveTo>
                <a:lnTo>
                  <a:pt x="16" y="488"/>
                </a:lnTo>
                <a:lnTo>
                  <a:pt x="392" y="176"/>
                </a:lnTo>
                <a:lnTo>
                  <a:pt x="0" y="0"/>
                </a:lnTo>
                <a:close/>
              </a:path>
            </a:pathLst>
          </a:custGeom>
          <a:solidFill>
            <a:srgbClr val="70C10D"/>
          </a:solidFill>
          <a:ln w="12700">
            <a:solidFill>
              <a:srgbClr val="00CC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Text Box 19"/>
          <p:cNvSpPr txBox="1">
            <a:spLocks noChangeArrowheads="1"/>
          </p:cNvSpPr>
          <p:nvPr/>
        </p:nvSpPr>
        <p:spPr bwMode="auto">
          <a:xfrm>
            <a:off x="3125788" y="4897438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dirty="0"/>
              <a:t>     SUR 1</a:t>
            </a:r>
          </a:p>
        </p:txBody>
      </p:sp>
      <p:sp>
        <p:nvSpPr>
          <p:cNvPr id="70676" name="Freeform 20"/>
          <p:cNvSpPr>
            <a:spLocks/>
          </p:cNvSpPr>
          <p:nvPr/>
        </p:nvSpPr>
        <p:spPr bwMode="auto">
          <a:xfrm>
            <a:off x="4597400" y="4608513"/>
            <a:ext cx="973138" cy="906462"/>
          </a:xfrm>
          <a:custGeom>
            <a:avLst/>
            <a:gdLst>
              <a:gd name="T0" fmla="*/ 0 w 736"/>
              <a:gd name="T1" fmla="*/ 2147483647 h 609"/>
              <a:gd name="T2" fmla="*/ 0 w 736"/>
              <a:gd name="T3" fmla="*/ 2147483647 h 609"/>
              <a:gd name="T4" fmla="*/ 2147483647 w 736"/>
              <a:gd name="T5" fmla="*/ 2147483647 h 609"/>
              <a:gd name="T6" fmla="*/ 2147483647 w 736"/>
              <a:gd name="T7" fmla="*/ 2147483647 h 609"/>
              <a:gd name="T8" fmla="*/ 2147483647 w 736"/>
              <a:gd name="T9" fmla="*/ 2147483647 h 609"/>
              <a:gd name="T10" fmla="*/ 2147483647 w 736"/>
              <a:gd name="T11" fmla="*/ 2147483647 h 609"/>
              <a:gd name="T12" fmla="*/ 2147483647 w 736"/>
              <a:gd name="T13" fmla="*/ 2147483647 h 609"/>
              <a:gd name="T14" fmla="*/ 2147483647 w 736"/>
              <a:gd name="T15" fmla="*/ 2147483647 h 609"/>
              <a:gd name="T16" fmla="*/ 2147483647 w 736"/>
              <a:gd name="T17" fmla="*/ 2147483647 h 609"/>
              <a:gd name="T18" fmla="*/ 2147483647 w 736"/>
              <a:gd name="T19" fmla="*/ 2147483647 h 609"/>
              <a:gd name="T20" fmla="*/ 2147483647 w 736"/>
              <a:gd name="T21" fmla="*/ 2147483647 h 609"/>
              <a:gd name="T22" fmla="*/ 2147483647 w 736"/>
              <a:gd name="T23" fmla="*/ 2147483647 h 609"/>
              <a:gd name="T24" fmla="*/ 2147483647 w 736"/>
              <a:gd name="T25" fmla="*/ 2147483647 h 609"/>
              <a:gd name="T26" fmla="*/ 2147483647 w 736"/>
              <a:gd name="T27" fmla="*/ 0 h 60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6"/>
              <a:gd name="T43" fmla="*/ 0 h 609"/>
              <a:gd name="T44" fmla="*/ 736 w 736"/>
              <a:gd name="T45" fmla="*/ 609 h 60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6" h="609">
                <a:moveTo>
                  <a:pt x="0" y="609"/>
                </a:moveTo>
                <a:lnTo>
                  <a:pt x="0" y="173"/>
                </a:lnTo>
                <a:lnTo>
                  <a:pt x="118" y="582"/>
                </a:lnTo>
                <a:lnTo>
                  <a:pt x="82" y="137"/>
                </a:lnTo>
                <a:lnTo>
                  <a:pt x="245" y="555"/>
                </a:lnTo>
                <a:lnTo>
                  <a:pt x="209" y="100"/>
                </a:lnTo>
                <a:lnTo>
                  <a:pt x="363" y="528"/>
                </a:lnTo>
                <a:lnTo>
                  <a:pt x="327" y="82"/>
                </a:lnTo>
                <a:lnTo>
                  <a:pt x="482" y="500"/>
                </a:lnTo>
                <a:lnTo>
                  <a:pt x="454" y="55"/>
                </a:lnTo>
                <a:lnTo>
                  <a:pt x="609" y="482"/>
                </a:lnTo>
                <a:lnTo>
                  <a:pt x="573" y="28"/>
                </a:lnTo>
                <a:lnTo>
                  <a:pt x="736" y="455"/>
                </a:lnTo>
                <a:lnTo>
                  <a:pt x="691" y="0"/>
                </a:lnTo>
              </a:path>
            </a:pathLst>
          </a:custGeom>
          <a:noFill/>
          <a:ln w="38100">
            <a:solidFill>
              <a:srgbClr val="FBC93D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9" name="Oval 21"/>
          <p:cNvSpPr>
            <a:spLocks noChangeArrowheads="1"/>
          </p:cNvSpPr>
          <p:nvPr/>
        </p:nvSpPr>
        <p:spPr bwMode="auto">
          <a:xfrm>
            <a:off x="6178550" y="3548063"/>
            <a:ext cx="962025" cy="182562"/>
          </a:xfrm>
          <a:prstGeom prst="ellipse">
            <a:avLst/>
          </a:prstGeom>
          <a:solidFill>
            <a:srgbClr val="FFFF00"/>
          </a:solidFill>
          <a:ln w="50800">
            <a:solidFill>
              <a:srgbClr val="EA9D0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4050" name="Oval 22"/>
          <p:cNvSpPr>
            <a:spLocks noChangeArrowheads="1"/>
          </p:cNvSpPr>
          <p:nvPr/>
        </p:nvSpPr>
        <p:spPr bwMode="auto">
          <a:xfrm>
            <a:off x="6178550" y="3763963"/>
            <a:ext cx="962025" cy="182562"/>
          </a:xfrm>
          <a:prstGeom prst="ellipse">
            <a:avLst/>
          </a:prstGeom>
          <a:solidFill>
            <a:srgbClr val="FFFF00"/>
          </a:solidFill>
          <a:ln w="50800">
            <a:solidFill>
              <a:srgbClr val="EA9D0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4051" name="Oval 23"/>
          <p:cNvSpPr>
            <a:spLocks noChangeArrowheads="1"/>
          </p:cNvSpPr>
          <p:nvPr/>
        </p:nvSpPr>
        <p:spPr bwMode="auto">
          <a:xfrm>
            <a:off x="2416175" y="2190750"/>
            <a:ext cx="244475" cy="714375"/>
          </a:xfrm>
          <a:prstGeom prst="ellipse">
            <a:avLst/>
          </a:prstGeom>
          <a:solidFill>
            <a:srgbClr val="FFFF00"/>
          </a:solidFill>
          <a:ln w="50800">
            <a:solidFill>
              <a:srgbClr val="EA9D0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4052" name="Oval 24"/>
          <p:cNvSpPr>
            <a:spLocks noChangeArrowheads="1"/>
          </p:cNvSpPr>
          <p:nvPr/>
        </p:nvSpPr>
        <p:spPr bwMode="auto">
          <a:xfrm>
            <a:off x="2681288" y="2190750"/>
            <a:ext cx="242887" cy="714375"/>
          </a:xfrm>
          <a:prstGeom prst="ellipse">
            <a:avLst/>
          </a:prstGeom>
          <a:solidFill>
            <a:srgbClr val="FFFF00"/>
          </a:solidFill>
          <a:ln w="50800">
            <a:solidFill>
              <a:srgbClr val="EA9D0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81" name="Rectangle 25"/>
          <p:cNvSpPr>
            <a:spLocks noGrp="1" noChangeArrowheads="1"/>
          </p:cNvSpPr>
          <p:nvPr>
            <p:ph type="title"/>
          </p:nvPr>
        </p:nvSpPr>
        <p:spPr>
          <a:xfrm>
            <a:off x="457200" y="120652"/>
            <a:ext cx="8229600" cy="102234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 smtClean="0"/>
              <a:t>Insulin Secretion by the </a:t>
            </a:r>
            <a:r>
              <a:rPr lang="en-US" altLang="en-US" dirty="0" smtClean="0">
                <a:sym typeface="Symbol" pitchFamily="18" charset="2"/>
              </a:rPr>
              <a:t></a:t>
            </a:r>
            <a:r>
              <a:rPr lang="en-US" altLang="en-US" dirty="0" smtClean="0"/>
              <a:t>-Cell</a:t>
            </a:r>
            <a:r>
              <a:rPr lang="en-US" altLang="en-US" dirty="0" smtClean="0">
                <a:solidFill>
                  <a:srgbClr val="D46602"/>
                </a:solidFill>
              </a:rPr>
              <a:t/>
            </a:r>
            <a:br>
              <a:rPr lang="en-US" altLang="en-US" dirty="0" smtClean="0">
                <a:solidFill>
                  <a:srgbClr val="D46602"/>
                </a:solidFill>
              </a:rPr>
            </a:br>
            <a:r>
              <a:rPr lang="en-US" altLang="en-US" sz="2800" dirty="0" smtClean="0"/>
              <a:t>Roles of Glucose, K</a:t>
            </a:r>
            <a:r>
              <a:rPr lang="en-US" altLang="en-US" sz="2800" baseline="30000" dirty="0" smtClean="0"/>
              <a:t>+</a:t>
            </a:r>
            <a:r>
              <a:rPr lang="en-US" altLang="en-US" sz="2800" dirty="0" smtClean="0"/>
              <a:t>, and Ca</a:t>
            </a:r>
            <a:r>
              <a:rPr lang="en-US" altLang="en-US" sz="2800" baseline="30000" dirty="0" smtClean="0"/>
              <a:t>2+</a:t>
            </a:r>
            <a:endParaRPr lang="en-US" altLang="en-US" dirty="0" smtClean="0"/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906588" y="3265488"/>
            <a:ext cx="2741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FBC93D"/>
                </a:solidFill>
              </a:rPr>
              <a:t>Glucose metabolism</a:t>
            </a:r>
            <a:endParaRPr lang="en-US" altLang="en-US" sz="2800">
              <a:solidFill>
                <a:srgbClr val="FFFF99"/>
              </a:solidFill>
            </a:endParaRP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3125788" y="4560888"/>
            <a:ext cx="1209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200">
                <a:solidFill>
                  <a:srgbClr val="FFFF99"/>
                </a:solidFill>
              </a:rPr>
              <a:t>ADP</a:t>
            </a:r>
            <a:r>
              <a:rPr lang="en-US" altLang="en-US" sz="1600">
                <a:solidFill>
                  <a:srgbClr val="FFFF99"/>
                </a:solidFill>
              </a:rPr>
              <a:t>/ATP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2438400" y="3221038"/>
            <a:ext cx="1400175" cy="1430337"/>
            <a:chOff x="1490" y="2112"/>
            <a:chExt cx="1068" cy="901"/>
          </a:xfrm>
        </p:grpSpPr>
        <p:sp>
          <p:nvSpPr>
            <p:cNvPr id="44086" name="Arc 27"/>
            <p:cNvSpPr>
              <a:spLocks/>
            </p:cNvSpPr>
            <p:nvPr/>
          </p:nvSpPr>
          <p:spPr bwMode="auto">
            <a:xfrm rot="7577674">
              <a:off x="1861" y="1943"/>
              <a:ext cx="528" cy="866"/>
            </a:xfrm>
            <a:custGeom>
              <a:avLst/>
              <a:gdLst>
                <a:gd name="T0" fmla="*/ 0 w 21526"/>
                <a:gd name="T1" fmla="*/ 0 h 21380"/>
                <a:gd name="T2" fmla="*/ 0 w 21526"/>
                <a:gd name="T3" fmla="*/ 0 h 21380"/>
                <a:gd name="T4" fmla="*/ 0 w 21526"/>
                <a:gd name="T5" fmla="*/ 0 h 21380"/>
                <a:gd name="T6" fmla="*/ 0 60000 65536"/>
                <a:gd name="T7" fmla="*/ 0 60000 65536"/>
                <a:gd name="T8" fmla="*/ 0 60000 65536"/>
                <a:gd name="T9" fmla="*/ 0 w 21526"/>
                <a:gd name="T10" fmla="*/ 0 h 21380"/>
                <a:gd name="T11" fmla="*/ 21526 w 21526"/>
                <a:gd name="T12" fmla="*/ 21380 h 213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26" h="21380" fill="none" extrusionOk="0">
                  <a:moveTo>
                    <a:pt x="3072" y="-1"/>
                  </a:moveTo>
                  <a:cubicBezTo>
                    <a:pt x="13038" y="1431"/>
                    <a:pt x="20694" y="9560"/>
                    <a:pt x="21526" y="19594"/>
                  </a:cubicBezTo>
                </a:path>
                <a:path w="21526" h="21380" stroke="0" extrusionOk="0">
                  <a:moveTo>
                    <a:pt x="3072" y="-1"/>
                  </a:moveTo>
                  <a:cubicBezTo>
                    <a:pt x="13038" y="1431"/>
                    <a:pt x="20694" y="9560"/>
                    <a:pt x="21526" y="19594"/>
                  </a:cubicBezTo>
                  <a:lnTo>
                    <a:pt x="0" y="21380"/>
                  </a:lnTo>
                  <a:lnTo>
                    <a:pt x="3072" y="-1"/>
                  </a:lnTo>
                  <a:close/>
                </a:path>
              </a:pathLst>
            </a:custGeom>
            <a:noFill/>
            <a:ln w="25400">
              <a:solidFill>
                <a:srgbClr val="7E3F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87" name="Arc 28"/>
            <p:cNvSpPr>
              <a:spLocks/>
            </p:cNvSpPr>
            <p:nvPr/>
          </p:nvSpPr>
          <p:spPr bwMode="auto">
            <a:xfrm rot="16625416" flipV="1">
              <a:off x="1747" y="2329"/>
              <a:ext cx="427" cy="941"/>
            </a:xfrm>
            <a:custGeom>
              <a:avLst/>
              <a:gdLst>
                <a:gd name="T0" fmla="*/ 0 w 21289"/>
                <a:gd name="T1" fmla="*/ 0 h 20784"/>
                <a:gd name="T2" fmla="*/ 0 w 21289"/>
                <a:gd name="T3" fmla="*/ 0 h 20784"/>
                <a:gd name="T4" fmla="*/ 0 w 21289"/>
                <a:gd name="T5" fmla="*/ 0 h 20784"/>
                <a:gd name="T6" fmla="*/ 0 60000 65536"/>
                <a:gd name="T7" fmla="*/ 0 60000 65536"/>
                <a:gd name="T8" fmla="*/ 0 60000 65536"/>
                <a:gd name="T9" fmla="*/ 0 w 21289"/>
                <a:gd name="T10" fmla="*/ 0 h 20784"/>
                <a:gd name="T11" fmla="*/ 21289 w 21289"/>
                <a:gd name="T12" fmla="*/ 20784 h 207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89" h="20784" fill="none" extrusionOk="0">
                  <a:moveTo>
                    <a:pt x="5880" y="0"/>
                  </a:moveTo>
                  <a:cubicBezTo>
                    <a:pt x="13888" y="2265"/>
                    <a:pt x="19882" y="8930"/>
                    <a:pt x="21289" y="17132"/>
                  </a:cubicBezTo>
                </a:path>
                <a:path w="21289" h="20784" stroke="0" extrusionOk="0">
                  <a:moveTo>
                    <a:pt x="5880" y="0"/>
                  </a:moveTo>
                  <a:cubicBezTo>
                    <a:pt x="13888" y="2265"/>
                    <a:pt x="19882" y="8930"/>
                    <a:pt x="21289" y="17132"/>
                  </a:cubicBezTo>
                  <a:lnTo>
                    <a:pt x="0" y="20784"/>
                  </a:lnTo>
                  <a:lnTo>
                    <a:pt x="5880" y="0"/>
                  </a:lnTo>
                  <a:close/>
                </a:path>
              </a:pathLst>
            </a:custGeom>
            <a:noFill/>
            <a:ln w="25400">
              <a:solidFill>
                <a:srgbClr val="7E3F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57" name="Text Box 29"/>
          <p:cNvSpPr txBox="1">
            <a:spLocks noChangeArrowheads="1"/>
          </p:cNvSpPr>
          <p:nvPr/>
        </p:nvSpPr>
        <p:spPr bwMode="auto">
          <a:xfrm>
            <a:off x="5029200" y="3983038"/>
            <a:ext cx="530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FBC93D"/>
                </a:solidFill>
              </a:rPr>
              <a:t>K+</a:t>
            </a:r>
            <a:endParaRPr lang="en-US" altLang="en-US" baseline="40000">
              <a:solidFill>
                <a:srgbClr val="FBC93D"/>
              </a:solidFill>
            </a:endParaRPr>
          </a:p>
        </p:txBody>
      </p:sp>
      <p:sp>
        <p:nvSpPr>
          <p:cNvPr id="44058" name="Text Box 30"/>
          <p:cNvSpPr txBox="1">
            <a:spLocks noChangeArrowheads="1"/>
          </p:cNvSpPr>
          <p:nvPr/>
        </p:nvSpPr>
        <p:spPr bwMode="auto">
          <a:xfrm>
            <a:off x="4495800" y="3678238"/>
            <a:ext cx="530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FBC93D"/>
                </a:solidFill>
              </a:rPr>
              <a:t>K+</a:t>
            </a:r>
            <a:endParaRPr lang="en-US" altLang="en-US" baseline="40000">
              <a:solidFill>
                <a:srgbClr val="FBC93D"/>
              </a:solidFill>
            </a:endParaRPr>
          </a:p>
        </p:txBody>
      </p:sp>
      <p:sp>
        <p:nvSpPr>
          <p:cNvPr id="70687" name="Arc 31"/>
          <p:cNvSpPr>
            <a:spLocks/>
          </p:cNvSpPr>
          <p:nvPr/>
        </p:nvSpPr>
        <p:spPr bwMode="auto">
          <a:xfrm flipH="1">
            <a:off x="4248150" y="4291013"/>
            <a:ext cx="476250" cy="577850"/>
          </a:xfrm>
          <a:custGeom>
            <a:avLst/>
            <a:gdLst>
              <a:gd name="T0" fmla="*/ 2147483647 w 21600"/>
              <a:gd name="T1" fmla="*/ 0 h 22768"/>
              <a:gd name="T2" fmla="*/ 2147483647 w 21600"/>
              <a:gd name="T3" fmla="*/ 2147483647 h 22768"/>
              <a:gd name="T4" fmla="*/ 0 w 21600"/>
              <a:gd name="T5" fmla="*/ 2147483647 h 22768"/>
              <a:gd name="T6" fmla="*/ 0 60000 65536"/>
              <a:gd name="T7" fmla="*/ 0 60000 65536"/>
              <a:gd name="T8" fmla="*/ 0 60000 65536"/>
              <a:gd name="T9" fmla="*/ 0 w 21600"/>
              <a:gd name="T10" fmla="*/ 0 h 22768"/>
              <a:gd name="T11" fmla="*/ 21600 w 21600"/>
              <a:gd name="T12" fmla="*/ 22768 h 227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768" fill="none" extrusionOk="0">
                <a:moveTo>
                  <a:pt x="4975" y="-1"/>
                </a:moveTo>
                <a:cubicBezTo>
                  <a:pt x="14718" y="2305"/>
                  <a:pt x="21600" y="11006"/>
                  <a:pt x="21600" y="21019"/>
                </a:cubicBezTo>
                <a:cubicBezTo>
                  <a:pt x="21600" y="21602"/>
                  <a:pt x="21576" y="22186"/>
                  <a:pt x="21529" y="22768"/>
                </a:cubicBezTo>
              </a:path>
              <a:path w="21600" h="22768" stroke="0" extrusionOk="0">
                <a:moveTo>
                  <a:pt x="4975" y="-1"/>
                </a:moveTo>
                <a:cubicBezTo>
                  <a:pt x="14718" y="2305"/>
                  <a:pt x="21600" y="11006"/>
                  <a:pt x="21600" y="21019"/>
                </a:cubicBezTo>
                <a:cubicBezTo>
                  <a:pt x="21600" y="21602"/>
                  <a:pt x="21576" y="22186"/>
                  <a:pt x="21529" y="22768"/>
                </a:cubicBezTo>
                <a:lnTo>
                  <a:pt x="0" y="21019"/>
                </a:lnTo>
                <a:lnTo>
                  <a:pt x="4975" y="-1"/>
                </a:lnTo>
                <a:close/>
              </a:path>
            </a:pathLst>
          </a:custGeom>
          <a:noFill/>
          <a:ln w="25400">
            <a:solidFill>
              <a:srgbClr val="7E3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0" name="Text Box 32"/>
          <p:cNvSpPr txBox="1">
            <a:spLocks noChangeArrowheads="1"/>
          </p:cNvSpPr>
          <p:nvPr/>
        </p:nvSpPr>
        <p:spPr bwMode="auto">
          <a:xfrm>
            <a:off x="7724775" y="3814763"/>
            <a:ext cx="96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FBC93D"/>
                </a:solidFill>
              </a:rPr>
              <a:t>Ca</a:t>
            </a:r>
            <a:r>
              <a:rPr lang="en-US" altLang="en-US" baseline="30000" dirty="0">
                <a:solidFill>
                  <a:srgbClr val="FBC93D"/>
                </a:solidFill>
              </a:rPr>
              <a:t>2+</a:t>
            </a:r>
            <a:endParaRPr lang="en-US" altLang="en-US" dirty="0">
              <a:solidFill>
                <a:srgbClr val="FBC93D"/>
              </a:solidFill>
            </a:endParaRPr>
          </a:p>
        </p:txBody>
      </p:sp>
      <p:sp>
        <p:nvSpPr>
          <p:cNvPr id="44061" name="Text Box 33"/>
          <p:cNvSpPr txBox="1">
            <a:spLocks noChangeArrowheads="1"/>
          </p:cNvSpPr>
          <p:nvPr/>
        </p:nvSpPr>
        <p:spPr bwMode="auto">
          <a:xfrm>
            <a:off x="5438775" y="3144838"/>
            <a:ext cx="96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FBC93D"/>
                </a:solidFill>
              </a:rPr>
              <a:t>Ca</a:t>
            </a:r>
            <a:r>
              <a:rPr lang="en-US" altLang="en-US" baseline="30000">
                <a:solidFill>
                  <a:srgbClr val="FBC93D"/>
                </a:solidFill>
              </a:rPr>
              <a:t>2+</a:t>
            </a:r>
            <a:endParaRPr lang="en-US" altLang="en-US">
              <a:solidFill>
                <a:srgbClr val="FBC93D"/>
              </a:solidFill>
            </a:endParaRPr>
          </a:p>
        </p:txBody>
      </p:sp>
      <p:grpSp>
        <p:nvGrpSpPr>
          <p:cNvPr id="44062" name="Group 34"/>
          <p:cNvGrpSpPr>
            <a:grpSpLocks/>
          </p:cNvGrpSpPr>
          <p:nvPr/>
        </p:nvGrpSpPr>
        <p:grpSpPr bwMode="auto">
          <a:xfrm>
            <a:off x="3951288" y="4868863"/>
            <a:ext cx="663575" cy="633412"/>
            <a:chOff x="2489" y="3150"/>
            <a:chExt cx="418" cy="399"/>
          </a:xfrm>
        </p:grpSpPr>
        <p:sp>
          <p:nvSpPr>
            <p:cNvPr id="44084" name="Freeform 35"/>
            <p:cNvSpPr>
              <a:spLocks/>
            </p:cNvSpPr>
            <p:nvPr/>
          </p:nvSpPr>
          <p:spPr bwMode="auto">
            <a:xfrm>
              <a:off x="2500" y="3150"/>
              <a:ext cx="355" cy="399"/>
            </a:xfrm>
            <a:custGeom>
              <a:avLst/>
              <a:gdLst>
                <a:gd name="T0" fmla="*/ 0 w 426"/>
                <a:gd name="T1" fmla="*/ 0 h 426"/>
                <a:gd name="T2" fmla="*/ 0 w 426"/>
                <a:gd name="T3" fmla="*/ 15 h 426"/>
                <a:gd name="T4" fmla="*/ 3 w 426"/>
                <a:gd name="T5" fmla="*/ 15 h 426"/>
                <a:gd name="T6" fmla="*/ 3 w 426"/>
                <a:gd name="T7" fmla="*/ 7 h 426"/>
                <a:gd name="T8" fmla="*/ 3 w 426"/>
                <a:gd name="T9" fmla="*/ 7 h 426"/>
                <a:gd name="T10" fmla="*/ 3 w 426"/>
                <a:gd name="T11" fmla="*/ 15 h 426"/>
                <a:gd name="T12" fmla="*/ 3 w 426"/>
                <a:gd name="T13" fmla="*/ 15 h 426"/>
                <a:gd name="T14" fmla="*/ 3 w 426"/>
                <a:gd name="T15" fmla="*/ 3 h 426"/>
                <a:gd name="T16" fmla="*/ 0 w 426"/>
                <a:gd name="T17" fmla="*/ 0 h 4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6"/>
                <a:gd name="T28" fmla="*/ 0 h 426"/>
                <a:gd name="T29" fmla="*/ 426 w 426"/>
                <a:gd name="T30" fmla="*/ 426 h 4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6" h="426">
                  <a:moveTo>
                    <a:pt x="0" y="0"/>
                  </a:moveTo>
                  <a:lnTo>
                    <a:pt x="0" y="426"/>
                  </a:lnTo>
                  <a:lnTo>
                    <a:pt x="132" y="426"/>
                  </a:lnTo>
                  <a:lnTo>
                    <a:pt x="132" y="249"/>
                  </a:lnTo>
                  <a:lnTo>
                    <a:pt x="300" y="249"/>
                  </a:lnTo>
                  <a:lnTo>
                    <a:pt x="300" y="426"/>
                  </a:lnTo>
                  <a:lnTo>
                    <a:pt x="426" y="426"/>
                  </a:lnTo>
                  <a:lnTo>
                    <a:pt x="42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85" name="Text Box 36"/>
            <p:cNvSpPr txBox="1">
              <a:spLocks noChangeArrowheads="1"/>
            </p:cNvSpPr>
            <p:nvPr/>
          </p:nvSpPr>
          <p:spPr bwMode="auto">
            <a:xfrm>
              <a:off x="2489" y="3165"/>
              <a:ext cx="41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000" dirty="0"/>
                <a:t> </a:t>
              </a:r>
              <a:r>
                <a:rPr lang="en-US" sz="1200" dirty="0" err="1"/>
                <a:t>Kir</a:t>
              </a:r>
              <a:r>
                <a:rPr lang="en-US" sz="1200" dirty="0"/>
                <a:t> 6.2</a:t>
              </a:r>
            </a:p>
          </p:txBody>
        </p:sp>
      </p:grpSp>
      <p:sp>
        <p:nvSpPr>
          <p:cNvPr id="44063" name="Text Box 37"/>
          <p:cNvSpPr txBox="1">
            <a:spLocks noChangeArrowheads="1"/>
          </p:cNvSpPr>
          <p:nvPr/>
        </p:nvSpPr>
        <p:spPr bwMode="auto">
          <a:xfrm>
            <a:off x="5416550" y="2687638"/>
            <a:ext cx="2814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/>
              <a:t>Insulin secretory granules</a:t>
            </a:r>
          </a:p>
        </p:txBody>
      </p:sp>
      <p:sp>
        <p:nvSpPr>
          <p:cNvPr id="70694" name="Text Box 38"/>
          <p:cNvSpPr txBox="1">
            <a:spLocks noChangeArrowheads="1"/>
          </p:cNvSpPr>
          <p:nvPr/>
        </p:nvSpPr>
        <p:spPr bwMode="auto">
          <a:xfrm>
            <a:off x="7315200" y="449580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C00000"/>
                </a:solidFill>
              </a:rPr>
              <a:t>opens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4065" name="Text Box 39"/>
          <p:cNvSpPr txBox="1">
            <a:spLocks noChangeArrowheads="1"/>
          </p:cNvSpPr>
          <p:nvPr/>
        </p:nvSpPr>
        <p:spPr bwMode="auto">
          <a:xfrm>
            <a:off x="7848600" y="3297238"/>
            <a:ext cx="96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FBC93D"/>
                </a:solidFill>
              </a:rPr>
              <a:t>Ca</a:t>
            </a:r>
            <a:r>
              <a:rPr lang="en-US" altLang="en-US" baseline="30000">
                <a:solidFill>
                  <a:srgbClr val="FBC93D"/>
                </a:solidFill>
              </a:rPr>
              <a:t>2+</a:t>
            </a:r>
            <a:endParaRPr lang="en-US" altLang="en-US">
              <a:solidFill>
                <a:srgbClr val="FBC93D"/>
              </a:solidFill>
            </a:endParaRPr>
          </a:p>
        </p:txBody>
      </p:sp>
      <p:sp>
        <p:nvSpPr>
          <p:cNvPr id="70696" name="Text Box 40"/>
          <p:cNvSpPr txBox="1">
            <a:spLocks noChangeArrowheads="1"/>
          </p:cNvSpPr>
          <p:nvPr/>
        </p:nvSpPr>
        <p:spPr bwMode="auto">
          <a:xfrm>
            <a:off x="5029200" y="3509963"/>
            <a:ext cx="96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FBC93D"/>
                </a:solidFill>
              </a:rPr>
              <a:t>Ca</a:t>
            </a:r>
            <a:r>
              <a:rPr lang="en-US" altLang="en-US" baseline="30000">
                <a:solidFill>
                  <a:srgbClr val="FBC93D"/>
                </a:solidFill>
              </a:rPr>
              <a:t>2+</a:t>
            </a:r>
            <a:endParaRPr lang="en-US" altLang="en-US">
              <a:solidFill>
                <a:srgbClr val="FBC93D"/>
              </a:solidFill>
            </a:endParaRPr>
          </a:p>
        </p:txBody>
      </p:sp>
      <p:sp>
        <p:nvSpPr>
          <p:cNvPr id="70697" name="Oval 41"/>
          <p:cNvSpPr>
            <a:spLocks noChangeAspect="1" noChangeArrowheads="1"/>
          </p:cNvSpPr>
          <p:nvPr/>
        </p:nvSpPr>
        <p:spPr bwMode="auto">
          <a:xfrm>
            <a:off x="4953000" y="2459038"/>
            <a:ext cx="336550" cy="381000"/>
          </a:xfrm>
          <a:prstGeom prst="ellipse">
            <a:avLst/>
          </a:prstGeom>
          <a:solidFill>
            <a:srgbClr val="EA88DA"/>
          </a:solidFill>
          <a:ln w="12700">
            <a:solidFill>
              <a:srgbClr val="CCE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98" name="AutoShape 42"/>
          <p:cNvSpPr>
            <a:spLocks noChangeArrowheads="1"/>
          </p:cNvSpPr>
          <p:nvPr/>
        </p:nvSpPr>
        <p:spPr bwMode="auto">
          <a:xfrm>
            <a:off x="5232400" y="2036763"/>
            <a:ext cx="206375" cy="153987"/>
          </a:xfrm>
          <a:prstGeom prst="triangle">
            <a:avLst>
              <a:gd name="adj" fmla="val 50000"/>
            </a:avLst>
          </a:prstGeom>
          <a:solidFill>
            <a:srgbClr val="EA88D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99" name="AutoShape 43"/>
          <p:cNvSpPr>
            <a:spLocks noChangeArrowheads="1"/>
          </p:cNvSpPr>
          <p:nvPr/>
        </p:nvSpPr>
        <p:spPr bwMode="auto">
          <a:xfrm>
            <a:off x="5438775" y="1771650"/>
            <a:ext cx="206375" cy="153988"/>
          </a:xfrm>
          <a:prstGeom prst="triangle">
            <a:avLst>
              <a:gd name="adj" fmla="val 50000"/>
            </a:avLst>
          </a:prstGeom>
          <a:solidFill>
            <a:srgbClr val="EA88D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700" name="AutoShape 44"/>
          <p:cNvSpPr>
            <a:spLocks noChangeArrowheads="1"/>
          </p:cNvSpPr>
          <p:nvPr/>
        </p:nvSpPr>
        <p:spPr bwMode="auto">
          <a:xfrm>
            <a:off x="5570538" y="2036763"/>
            <a:ext cx="206375" cy="153987"/>
          </a:xfrm>
          <a:prstGeom prst="triangle">
            <a:avLst>
              <a:gd name="adj" fmla="val 50000"/>
            </a:avLst>
          </a:prstGeom>
          <a:solidFill>
            <a:srgbClr val="EA88D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701" name="AutoShape 45"/>
          <p:cNvSpPr>
            <a:spLocks noChangeArrowheads="1"/>
          </p:cNvSpPr>
          <p:nvPr/>
        </p:nvSpPr>
        <p:spPr bwMode="auto">
          <a:xfrm>
            <a:off x="5784850" y="1771650"/>
            <a:ext cx="206375" cy="153988"/>
          </a:xfrm>
          <a:prstGeom prst="triangle">
            <a:avLst>
              <a:gd name="adj" fmla="val 50000"/>
            </a:avLst>
          </a:prstGeom>
          <a:solidFill>
            <a:srgbClr val="EA88D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702" name="Text Box 46"/>
          <p:cNvSpPr txBox="1">
            <a:spLocks noChangeArrowheads="1"/>
          </p:cNvSpPr>
          <p:nvPr/>
        </p:nvSpPr>
        <p:spPr bwMode="auto">
          <a:xfrm>
            <a:off x="5943600" y="1773238"/>
            <a:ext cx="2632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400" dirty="0">
                <a:solidFill>
                  <a:srgbClr val="C00000"/>
                </a:solidFill>
              </a:rPr>
              <a:t>Insulin secretion</a:t>
            </a:r>
          </a:p>
        </p:txBody>
      </p:sp>
      <p:sp>
        <p:nvSpPr>
          <p:cNvPr id="44073" name="Text Box 48"/>
          <p:cNvSpPr txBox="1">
            <a:spLocks noChangeArrowheads="1"/>
          </p:cNvSpPr>
          <p:nvPr/>
        </p:nvSpPr>
        <p:spPr bwMode="auto">
          <a:xfrm>
            <a:off x="3995738" y="5562600"/>
            <a:ext cx="5318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C00000"/>
                </a:solidFill>
              </a:rPr>
              <a:t>K+</a:t>
            </a:r>
            <a:endParaRPr lang="en-US" altLang="en-US" baseline="40000" dirty="0">
              <a:solidFill>
                <a:srgbClr val="C00000"/>
              </a:solidFill>
            </a:endParaRPr>
          </a:p>
        </p:txBody>
      </p:sp>
      <p:sp>
        <p:nvSpPr>
          <p:cNvPr id="44074" name="Oval 49"/>
          <p:cNvSpPr>
            <a:spLocks noChangeAspect="1" noChangeArrowheads="1"/>
          </p:cNvSpPr>
          <p:nvPr/>
        </p:nvSpPr>
        <p:spPr bwMode="auto">
          <a:xfrm>
            <a:off x="4876800" y="2611438"/>
            <a:ext cx="336550" cy="381000"/>
          </a:xfrm>
          <a:prstGeom prst="ellipse">
            <a:avLst/>
          </a:prstGeom>
          <a:solidFill>
            <a:srgbClr val="EA88DA"/>
          </a:solidFill>
          <a:ln w="12700">
            <a:solidFill>
              <a:srgbClr val="CCE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4075" name="Oval 50"/>
          <p:cNvSpPr>
            <a:spLocks noChangeAspect="1" noChangeArrowheads="1"/>
          </p:cNvSpPr>
          <p:nvPr/>
        </p:nvSpPr>
        <p:spPr bwMode="auto">
          <a:xfrm>
            <a:off x="4876800" y="2992438"/>
            <a:ext cx="336550" cy="381000"/>
          </a:xfrm>
          <a:prstGeom prst="ellipse">
            <a:avLst/>
          </a:prstGeom>
          <a:solidFill>
            <a:srgbClr val="EA88DA"/>
          </a:solidFill>
          <a:ln w="12700">
            <a:solidFill>
              <a:srgbClr val="CCE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4076" name="Oval 51"/>
          <p:cNvSpPr>
            <a:spLocks noChangeAspect="1" noChangeArrowheads="1"/>
          </p:cNvSpPr>
          <p:nvPr/>
        </p:nvSpPr>
        <p:spPr bwMode="auto">
          <a:xfrm>
            <a:off x="4572000" y="2840038"/>
            <a:ext cx="336550" cy="381000"/>
          </a:xfrm>
          <a:prstGeom prst="ellipse">
            <a:avLst/>
          </a:prstGeom>
          <a:solidFill>
            <a:srgbClr val="EA88DA"/>
          </a:solidFill>
          <a:ln w="12700">
            <a:solidFill>
              <a:srgbClr val="CCE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4077" name="Oval 52"/>
          <p:cNvSpPr>
            <a:spLocks noChangeAspect="1" noChangeArrowheads="1"/>
          </p:cNvSpPr>
          <p:nvPr/>
        </p:nvSpPr>
        <p:spPr bwMode="auto">
          <a:xfrm>
            <a:off x="4648200" y="2459038"/>
            <a:ext cx="336550" cy="381000"/>
          </a:xfrm>
          <a:prstGeom prst="ellipse">
            <a:avLst/>
          </a:prstGeom>
          <a:solidFill>
            <a:srgbClr val="EA88DA"/>
          </a:solidFill>
          <a:ln w="12700">
            <a:solidFill>
              <a:srgbClr val="CCE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709" name="AutoShape 53"/>
          <p:cNvSpPr>
            <a:spLocks noChangeArrowheads="1"/>
          </p:cNvSpPr>
          <p:nvPr/>
        </p:nvSpPr>
        <p:spPr bwMode="auto">
          <a:xfrm>
            <a:off x="5384800" y="2189163"/>
            <a:ext cx="206375" cy="153987"/>
          </a:xfrm>
          <a:prstGeom prst="triangle">
            <a:avLst>
              <a:gd name="adj" fmla="val 50000"/>
            </a:avLst>
          </a:prstGeom>
          <a:solidFill>
            <a:srgbClr val="EA88D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710" name="AutoShape 54"/>
          <p:cNvSpPr>
            <a:spLocks noChangeArrowheads="1"/>
          </p:cNvSpPr>
          <p:nvPr/>
        </p:nvSpPr>
        <p:spPr bwMode="auto">
          <a:xfrm>
            <a:off x="5537200" y="2341563"/>
            <a:ext cx="206375" cy="153987"/>
          </a:xfrm>
          <a:prstGeom prst="triangle">
            <a:avLst>
              <a:gd name="adj" fmla="val 50000"/>
            </a:avLst>
          </a:prstGeom>
          <a:solidFill>
            <a:srgbClr val="EA88D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56" name="Text Box 59"/>
          <p:cNvSpPr txBox="1">
            <a:spLocks noChangeArrowheads="1"/>
          </p:cNvSpPr>
          <p:nvPr/>
        </p:nvSpPr>
        <p:spPr bwMode="invGray">
          <a:xfrm>
            <a:off x="4857750" y="5862636"/>
            <a:ext cx="31515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 err="1">
                <a:solidFill>
                  <a:srgbClr val="C00000"/>
                </a:solidFill>
                <a:cs typeface="+mn-cs"/>
              </a:rPr>
              <a:t>Sulfonylureas</a:t>
            </a:r>
            <a:r>
              <a:rPr lang="en-US" dirty="0">
                <a:solidFill>
                  <a:srgbClr val="C00000"/>
                </a:solidFill>
                <a:cs typeface="+mn-cs"/>
              </a:rPr>
              <a:t> close K+ channels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77795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2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0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0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0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0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70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0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0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70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0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nimBg="1"/>
      <p:bldP spid="70670" grpId="0" animBg="1"/>
      <p:bldP spid="70671" grpId="0" animBg="1"/>
      <p:bldP spid="70676" grpId="0" animBg="1"/>
      <p:bldP spid="70663" grpId="0" autoUpdateAnimBg="0"/>
      <p:bldP spid="70665" grpId="0" autoUpdateAnimBg="0"/>
      <p:bldP spid="70687" grpId="0" animBg="1"/>
      <p:bldP spid="70694" grpId="0" autoUpdateAnimBg="0"/>
      <p:bldP spid="70696" grpId="0" autoUpdateAnimBg="0"/>
      <p:bldP spid="70697" grpId="0" animBg="1"/>
      <p:bldP spid="70698" grpId="0" animBg="1"/>
      <p:bldP spid="70699" grpId="0" animBg="1"/>
      <p:bldP spid="70700" grpId="0" animBg="1"/>
      <p:bldP spid="70701" grpId="0" animBg="1"/>
      <p:bldP spid="70702" grpId="0" autoUpdateAnimBg="0"/>
      <p:bldP spid="70709" grpId="0" animBg="1"/>
      <p:bldP spid="70710" grpId="0" animBg="1"/>
      <p:bldP spid="5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 lIns="90477" tIns="44445" rIns="90477" bIns="44445"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b="1" dirty="0" smtClean="0">
                <a:solidFill>
                  <a:srgbClr val="C00000"/>
                </a:solidFill>
              </a:rPr>
              <a:t>Beta Cells - Insulin</a:t>
            </a:r>
            <a:endParaRPr lang="en-US" dirty="0" smtClean="0">
              <a:solidFill>
                <a:srgbClr val="C00000"/>
              </a:solidFill>
            </a:endParaRPr>
          </a:p>
          <a:p>
            <a:pPr lvl="1" eaLnBrk="1" hangingPunct="1">
              <a:buSzPct val="75000"/>
              <a:buFont typeface="Monotype Sorts" pitchFamily="2" charset="2"/>
              <a:buNone/>
            </a:pPr>
            <a:r>
              <a:rPr lang="en-US" dirty="0" smtClean="0"/>
              <a:t>Anabolic hormone - helps store glucose as glycogen in muscle, liver  </a:t>
            </a:r>
          </a:p>
          <a:p>
            <a:pPr lvl="1">
              <a:buSzPct val="75000"/>
            </a:pPr>
            <a:r>
              <a:rPr lang="en-US" dirty="0" smtClean="0"/>
              <a:t>secreted in response to elevated glucose</a:t>
            </a:r>
          </a:p>
          <a:p>
            <a:pPr lvl="1">
              <a:buSzPct val="75000"/>
            </a:pPr>
            <a:r>
              <a:rPr lang="en-US" dirty="0" smtClean="0"/>
              <a:t>halts breakdown of glycogen in liver</a:t>
            </a:r>
          </a:p>
          <a:p>
            <a:pPr lvl="1">
              <a:buSzPct val="75000"/>
            </a:pPr>
            <a:r>
              <a:rPr lang="en-US" dirty="0" smtClean="0"/>
              <a:t>increases protein synthesis, fat storage</a:t>
            </a:r>
          </a:p>
          <a:p>
            <a:pPr lvl="1">
              <a:buSzPct val="75000"/>
            </a:pPr>
            <a:r>
              <a:rPr lang="en-US" dirty="0" smtClean="0"/>
              <a:t>powerful hypoglycemic</a:t>
            </a:r>
          </a:p>
        </p:txBody>
      </p:sp>
      <p:sp>
        <p:nvSpPr>
          <p:cNvPr id="1637381" name="Rectangle 5"/>
          <p:cNvSpPr>
            <a:spLocks noChangeArrowheads="1"/>
          </p:cNvSpPr>
          <p:nvPr/>
        </p:nvSpPr>
        <p:spPr bwMode="auto">
          <a:xfrm>
            <a:off x="4584700" y="1280160"/>
            <a:ext cx="42672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77" tIns="44445" rIns="90477" bIns="44445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Beta Cells - Amylin  </a:t>
            </a:r>
          </a:p>
          <a:p>
            <a:pPr marL="800100" lvl="1" indent="-342900">
              <a:spcBef>
                <a:spcPct val="20000"/>
              </a:spcBef>
              <a:buClr>
                <a:schemeClr val="folHlink"/>
              </a:buClr>
              <a:buSzPct val="75000"/>
              <a:buFont typeface="Arial" pitchFamily="34" charset="0"/>
              <a:buChar char="•"/>
              <a:defRPr/>
            </a:pPr>
            <a:r>
              <a:rPr lang="en-US" sz="2400" dirty="0">
                <a:latin typeface="Tahoma" pitchFamily="34" charset="0"/>
              </a:rPr>
              <a:t>secreted in 1:1 ratio with insulin</a:t>
            </a:r>
          </a:p>
          <a:p>
            <a:pPr marL="800100" lvl="1" indent="-342900">
              <a:spcBef>
                <a:spcPct val="20000"/>
              </a:spcBef>
              <a:buClr>
                <a:schemeClr val="folHlink"/>
              </a:buClr>
              <a:buSzPct val="75000"/>
              <a:buFont typeface="Arial" pitchFamily="34" charset="0"/>
              <a:buChar char="•"/>
              <a:defRPr/>
            </a:pPr>
            <a:r>
              <a:rPr lang="en-US" sz="2400" dirty="0">
                <a:latin typeface="Tahoma" pitchFamily="34" charset="0"/>
              </a:rPr>
              <a:t>Causes satiety</a:t>
            </a:r>
          </a:p>
          <a:p>
            <a:pPr marL="800100" lvl="1" indent="-342900">
              <a:spcBef>
                <a:spcPct val="20000"/>
              </a:spcBef>
              <a:buClr>
                <a:schemeClr val="folHlink"/>
              </a:buClr>
              <a:buSzPct val="75000"/>
              <a:buFont typeface="Arial" pitchFamily="34" charset="0"/>
              <a:buChar char="•"/>
              <a:defRPr/>
            </a:pPr>
            <a:r>
              <a:rPr lang="en-US" sz="2400" dirty="0">
                <a:latin typeface="Tahoma" pitchFamily="34" charset="0"/>
              </a:rPr>
              <a:t>Lowers post-prandial glucagon response</a:t>
            </a:r>
          </a:p>
          <a:p>
            <a:pPr marL="800100" lvl="1" indent="-342900">
              <a:spcBef>
                <a:spcPct val="20000"/>
              </a:spcBef>
              <a:buClr>
                <a:schemeClr val="folHlink"/>
              </a:buClr>
              <a:buSzPct val="75000"/>
              <a:buFont typeface="Arial" pitchFamily="34" charset="0"/>
              <a:buChar char="•"/>
              <a:defRPr/>
            </a:pPr>
            <a:r>
              <a:rPr lang="en-US" sz="2400" dirty="0">
                <a:latin typeface="Tahoma" pitchFamily="34" charset="0"/>
              </a:rPr>
              <a:t>Slows gastric emptying</a:t>
            </a:r>
          </a:p>
          <a:p>
            <a:pPr marL="800100" lvl="1" indent="-342900">
              <a:spcBef>
                <a:spcPct val="20000"/>
              </a:spcBef>
              <a:buClr>
                <a:schemeClr val="folHlink"/>
              </a:buClr>
              <a:buSzPct val="75000"/>
              <a:buFont typeface="Arial" pitchFamily="34" charset="0"/>
              <a:buChar char="•"/>
              <a:defRPr/>
            </a:pPr>
            <a:r>
              <a:rPr lang="en-US" sz="2400" dirty="0">
                <a:latin typeface="Tahoma" pitchFamily="34" charset="0"/>
              </a:rPr>
              <a:t>Type 1 make none</a:t>
            </a:r>
          </a:p>
          <a:p>
            <a:pPr marL="800100" lvl="1" indent="-342900">
              <a:spcBef>
                <a:spcPct val="20000"/>
              </a:spcBef>
              <a:buClr>
                <a:schemeClr val="folHlink"/>
              </a:buClr>
              <a:buSzPct val="75000"/>
              <a:buFont typeface="Arial" pitchFamily="34" charset="0"/>
              <a:buChar char="•"/>
              <a:defRPr/>
            </a:pPr>
            <a:r>
              <a:rPr lang="en-US" sz="2400" dirty="0">
                <a:latin typeface="Tahoma" pitchFamily="34" charset="0"/>
              </a:rPr>
              <a:t>Type 2 make less than normal amounts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Pancreas – Hormones that lower BG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6907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37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37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738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Pancreas – Hormone Raises BG</a:t>
            </a:r>
            <a:endParaRPr lang="en-US" dirty="0"/>
          </a:p>
        </p:txBody>
      </p:sp>
      <p:pic>
        <p:nvPicPr>
          <p:cNvPr id="37892" name="Picture 4" descr="chart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12" y="2259012"/>
            <a:ext cx="2724150" cy="2857500"/>
          </a:xfrm>
          <a:noFill/>
        </p:spPr>
      </p:pic>
      <p:sp>
        <p:nvSpPr>
          <p:cNvPr id="37891" name="Rectangle 3"/>
          <p:cNvSpPr>
            <a:spLocks noGrp="1" noChangeArrowheads="1"/>
          </p:cNvSpPr>
          <p:nvPr>
            <p:ph sz="quarter" idx="2"/>
          </p:nvPr>
        </p:nvSpPr>
        <p:spPr/>
        <p:txBody>
          <a:bodyPr lIns="90477" tIns="44445" rIns="90477" bIns="44445"/>
          <a:lstStyle/>
          <a:p>
            <a:pPr eaLnBrk="1" hangingPunct="1"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Alpha cells - Glucagon</a:t>
            </a:r>
          </a:p>
          <a:p>
            <a:pPr lvl="1" eaLnBrk="1" hangingPunct="1">
              <a:buSzPct val="75000"/>
              <a:buFont typeface="Monotype Sorts" pitchFamily="2" charset="2"/>
              <a:buNone/>
            </a:pPr>
            <a:r>
              <a:rPr lang="en-US" dirty="0" smtClean="0"/>
              <a:t>Opposes action of insulin at the liver</a:t>
            </a:r>
          </a:p>
          <a:p>
            <a:pPr lvl="1" eaLnBrk="1" hangingPunct="1">
              <a:buSzPct val="75000"/>
              <a:buFont typeface="Monotype Sorts" pitchFamily="2" charset="2"/>
              <a:buBlip>
                <a:blip r:embed="rId5"/>
              </a:buBlip>
            </a:pPr>
            <a:r>
              <a:rPr lang="en-US" dirty="0" smtClean="0"/>
              <a:t>stimulated in response to low glucose levels</a:t>
            </a:r>
          </a:p>
          <a:p>
            <a:pPr lvl="1" eaLnBrk="1" hangingPunct="1">
              <a:buSzPct val="75000"/>
              <a:buFont typeface="Monotype Sorts" pitchFamily="2" charset="2"/>
              <a:buBlip>
                <a:blip r:embed="rId5"/>
              </a:buBlip>
            </a:pPr>
            <a:r>
              <a:rPr lang="en-US" dirty="0" smtClean="0"/>
              <a:t>stimulates liver to convert glycogen to glucose</a:t>
            </a:r>
          </a:p>
          <a:p>
            <a:pPr lvl="1" eaLnBrk="1" hangingPunct="1">
              <a:buSzPct val="75000"/>
              <a:buFont typeface="Monotype Sorts" pitchFamily="2" charset="2"/>
              <a:buBlip>
                <a:blip r:embed="rId5"/>
              </a:buBlip>
            </a:pPr>
            <a:r>
              <a:rPr lang="en-US" dirty="0" smtClean="0"/>
              <a:t>inhibits liver from glucose uptake</a:t>
            </a:r>
          </a:p>
          <a:p>
            <a:pPr lvl="1" eaLnBrk="1" hangingPunct="1">
              <a:buSzPct val="75000"/>
              <a:buFont typeface="Monotype Sorts" pitchFamily="2" charset="2"/>
              <a:buBlip>
                <a:blip r:embed="rId5"/>
              </a:buBlip>
            </a:pPr>
            <a:r>
              <a:rPr lang="en-US" dirty="0" smtClean="0"/>
              <a:t>causes hyperglycemia</a:t>
            </a:r>
            <a:endParaRPr lang="en-US" sz="24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531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mtClean="0"/>
              <a:t>Hormones Effect on Glucose</a:t>
            </a:r>
          </a:p>
        </p:txBody>
      </p:sp>
      <p:sp>
        <p:nvSpPr>
          <p:cNvPr id="133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524000"/>
            <a:ext cx="6019800" cy="4495800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u="sng" dirty="0" smtClean="0"/>
              <a:t>Hormone			 </a:t>
            </a:r>
            <a:r>
              <a:rPr lang="en-US" dirty="0" smtClean="0"/>
              <a:t>		</a:t>
            </a:r>
            <a:r>
              <a:rPr lang="en-US" dirty="0" smtClean="0">
                <a:sym typeface="Wingdings" pitchFamily="2" charset="2"/>
              </a:rPr>
              <a:t> </a:t>
            </a:r>
          </a:p>
          <a:p>
            <a:pPr eaLnBrk="1" hangingPunct="1">
              <a:defRPr/>
            </a:pPr>
            <a:r>
              <a:rPr lang="en-US" dirty="0" smtClean="0">
                <a:sym typeface="Wingdings" pitchFamily="2" charset="2"/>
              </a:rPr>
              <a:t>Glucagon (pancreas)	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</a:p>
          <a:p>
            <a:pPr eaLnBrk="1" hangingPunct="1">
              <a:defRPr/>
            </a:pPr>
            <a:r>
              <a:rPr lang="en-US" dirty="0" smtClean="0">
                <a:sym typeface="Wingdings" pitchFamily="2" charset="2"/>
              </a:rPr>
              <a:t>Stress hormones (kidney)	</a:t>
            </a:r>
            <a:endParaRPr lang="en-US" dirty="0" smtClean="0">
              <a:solidFill>
                <a:srgbClr val="FF0000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en-US" dirty="0" smtClean="0">
                <a:sym typeface="Wingdings" pitchFamily="2" charset="2"/>
              </a:rPr>
              <a:t>Epinephrine (kidney)		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FFCC00"/>
                </a:solidFill>
                <a:sym typeface="Wingdings" pitchFamily="2" charset="2"/>
              </a:rPr>
              <a:t> </a:t>
            </a:r>
          </a:p>
          <a:p>
            <a:pPr eaLnBrk="1" hangingPunct="1">
              <a:defRPr/>
            </a:pPr>
            <a:r>
              <a:rPr lang="en-US" dirty="0" smtClean="0">
                <a:sym typeface="Wingdings" pitchFamily="2" charset="2"/>
              </a:rPr>
              <a:t>Insulin (pancreas)	 </a:t>
            </a:r>
          </a:p>
          <a:p>
            <a:pPr eaLnBrk="1" hangingPunct="1">
              <a:defRPr/>
            </a:pPr>
            <a:r>
              <a:rPr lang="en-US" dirty="0" smtClean="0">
                <a:sym typeface="Wingdings" pitchFamily="2" charset="2"/>
              </a:rPr>
              <a:t>Amylin (pancreas)	</a:t>
            </a:r>
          </a:p>
          <a:p>
            <a:pPr eaLnBrk="1" hangingPunct="1">
              <a:defRPr/>
            </a:pPr>
            <a:r>
              <a:rPr lang="en-US" dirty="0" smtClean="0">
                <a:sym typeface="Wingdings" pitchFamily="2" charset="2"/>
              </a:rPr>
              <a:t>Gut hormones - </a:t>
            </a:r>
            <a:r>
              <a:rPr lang="en-US" dirty="0" err="1" smtClean="0">
                <a:sym typeface="Wingdings" pitchFamily="2" charset="2"/>
              </a:rPr>
              <a:t>incretins</a:t>
            </a:r>
            <a:r>
              <a:rPr lang="en-US" dirty="0" smtClean="0">
                <a:sym typeface="Wingdings" pitchFamily="2" charset="2"/>
              </a:rPr>
              <a:t> (GLP-1) released by L cells of intestinal mucosa, beta cell has receptors)</a:t>
            </a:r>
          </a:p>
        </p:txBody>
      </p:sp>
      <p:sp>
        <p:nvSpPr>
          <p:cNvPr id="1336324" name="Rectangle 4"/>
          <p:cNvSpPr>
            <a:spLocks noChangeArrowheads="1"/>
          </p:cNvSpPr>
          <p:nvPr/>
        </p:nvSpPr>
        <p:spPr bwMode="auto">
          <a:xfrm>
            <a:off x="6324600" y="1676400"/>
            <a:ext cx="2362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  <a:defRPr/>
            </a:pPr>
            <a:r>
              <a:rPr lang="en-US" sz="28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Effect         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  <a:defRPr/>
            </a:pP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sym typeface="Wingdings" pitchFamily="2" charset="2"/>
              </a:rPr>
              <a:t>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  <a:defRPr/>
            </a:pP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sym typeface="Wingdings" pitchFamily="2" charset="2"/>
              </a:rPr>
              <a:t>		 	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sym typeface="Wingdings" pitchFamily="2" charset="2"/>
              </a:rPr>
              <a:t>		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sym typeface="Wingdings" pitchFamily="2" charset="2"/>
              </a:rPr>
              <a:t></a:t>
            </a:r>
            <a:r>
              <a:rPr lang="en-US" sz="30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sym typeface="Wingdings" pitchFamily="2" charset="2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sym typeface="Wingdings" pitchFamily="2" charset="2"/>
              </a:rPr>
              <a:t>		</a:t>
            </a:r>
            <a:endParaRPr lang="en-US" sz="300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sym typeface="Wingdings" pitchFamily="2" charset="2"/>
              </a:rPr>
              <a:t>		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sym typeface="Wingdings" pitchFamily="2" charset="2"/>
              </a:rPr>
              <a:t>	     </a:t>
            </a:r>
            <a:r>
              <a:rPr lang="en-US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sym typeface="Wingdings" pitchFamily="2" charset="2"/>
              </a:rPr>
              <a:t></a:t>
            </a:r>
            <a:endParaRPr lang="en-US" sz="30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36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36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36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36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36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36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6323" grpId="0" build="p"/>
      <p:bldP spid="1336324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77" tIns="44445" rIns="90477" bIns="44445" anchor="b" anchorCtr="0"/>
          <a:lstStyle/>
          <a:p>
            <a:pPr eaLnBrk="1" hangingPunct="1"/>
            <a:r>
              <a:rPr lang="en-US" smtClean="0"/>
              <a:t>Signs of Diabetes</a:t>
            </a:r>
            <a:endParaRPr lang="en-US" sz="4000" smtClean="0">
              <a:sym typeface="Monotype Sorts" pitchFamily="2" charset="2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5613" y="1598613"/>
            <a:ext cx="4032250" cy="4497387"/>
          </a:xfrm>
        </p:spPr>
        <p:txBody>
          <a:bodyPr lIns="90477" tIns="44445" rIns="90477" bIns="44445"/>
          <a:lstStyle/>
          <a:p>
            <a:pPr eaLnBrk="1" hangingPunct="1"/>
            <a:r>
              <a:rPr lang="en-US" smtClean="0"/>
              <a:t>Polyuria</a:t>
            </a:r>
          </a:p>
          <a:p>
            <a:pPr eaLnBrk="1" hangingPunct="1"/>
            <a:r>
              <a:rPr lang="en-US" smtClean="0"/>
              <a:t>Polydipsia	</a:t>
            </a:r>
          </a:p>
          <a:p>
            <a:pPr eaLnBrk="1" hangingPunct="1"/>
            <a:r>
              <a:rPr lang="en-US" smtClean="0"/>
              <a:t>Polyphasia</a:t>
            </a:r>
          </a:p>
          <a:p>
            <a:pPr eaLnBrk="1" hangingPunct="1"/>
            <a:r>
              <a:rPr lang="en-US" smtClean="0"/>
              <a:t>Weight loss</a:t>
            </a:r>
          </a:p>
          <a:p>
            <a:pPr eaLnBrk="1" hangingPunct="1"/>
            <a:r>
              <a:rPr lang="en-US" smtClean="0"/>
              <a:t>Fatigue</a:t>
            </a:r>
          </a:p>
          <a:p>
            <a:pPr eaLnBrk="1" hangingPunct="1"/>
            <a:r>
              <a:rPr lang="en-US" smtClean="0"/>
              <a:t>Skin and other infections</a:t>
            </a:r>
          </a:p>
          <a:p>
            <a:pPr eaLnBrk="1" hangingPunct="1"/>
            <a:r>
              <a:rPr lang="en-US" smtClean="0"/>
              <a:t>Blurry vision</a:t>
            </a:r>
          </a:p>
        </p:txBody>
      </p:sp>
      <p:sp>
        <p:nvSpPr>
          <p:cNvPr id="123802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3841750" y="1598613"/>
            <a:ext cx="4840288" cy="4497387"/>
          </a:xfrm>
        </p:spPr>
        <p:txBody>
          <a:bodyPr lIns="90477" tIns="44445" rIns="90477" bIns="44445"/>
          <a:lstStyle/>
          <a:p>
            <a:pPr eaLnBrk="1" hangingPunct="1">
              <a:buFont typeface="Wingdings" pitchFamily="2" charset="2"/>
              <a:buBlip>
                <a:blip r:embed="rId3"/>
              </a:buBlip>
            </a:pPr>
            <a:r>
              <a:rPr lang="en-US" smtClean="0"/>
              <a:t>Glycosuria, H</a:t>
            </a:r>
            <a:r>
              <a:rPr lang="en-US" baseline="-25000" smtClean="0"/>
              <a:t>2</a:t>
            </a:r>
            <a:r>
              <a:rPr lang="en-US" smtClean="0"/>
              <a:t>O losses</a:t>
            </a:r>
          </a:p>
          <a:p>
            <a:pPr eaLnBrk="1" hangingPunct="1">
              <a:buFont typeface="Wingdings" pitchFamily="2" charset="2"/>
              <a:buBlip>
                <a:blip r:embed="rId3"/>
              </a:buBlip>
            </a:pPr>
            <a:r>
              <a:rPr lang="en-US" smtClean="0"/>
              <a:t>Dehydration</a:t>
            </a:r>
          </a:p>
          <a:p>
            <a:pPr eaLnBrk="1" hangingPunct="1">
              <a:buFont typeface="Wingdings" pitchFamily="2" charset="2"/>
              <a:buBlip>
                <a:blip r:embed="rId3"/>
              </a:buBlip>
            </a:pPr>
            <a:r>
              <a:rPr lang="en-US" smtClean="0"/>
              <a:t>Fuel Depletion</a:t>
            </a:r>
          </a:p>
          <a:p>
            <a:pPr eaLnBrk="1" hangingPunct="1">
              <a:buFont typeface="Wingdings" pitchFamily="2" charset="2"/>
              <a:buBlip>
                <a:blip r:embed="rId3"/>
              </a:buBlip>
            </a:pPr>
            <a:r>
              <a:rPr lang="en-US" smtClean="0"/>
              <a:t>Loss of body tissue, H</a:t>
            </a:r>
            <a:r>
              <a:rPr lang="en-US" baseline="-25000" smtClean="0"/>
              <a:t>2</a:t>
            </a:r>
            <a:r>
              <a:rPr lang="en-US" smtClean="0"/>
              <a:t>O</a:t>
            </a:r>
          </a:p>
          <a:p>
            <a:pPr eaLnBrk="1" hangingPunct="1">
              <a:buFont typeface="Wingdings" pitchFamily="2" charset="2"/>
              <a:buBlip>
                <a:blip r:embed="rId3"/>
              </a:buBlip>
            </a:pPr>
            <a:r>
              <a:rPr lang="en-US" smtClean="0"/>
              <a:t>Poor energy utilization</a:t>
            </a:r>
          </a:p>
          <a:p>
            <a:pPr eaLnBrk="1" hangingPunct="1">
              <a:buFont typeface="Wingdings" pitchFamily="2" charset="2"/>
              <a:buBlip>
                <a:blip r:embed="rId3"/>
              </a:buBlip>
            </a:pPr>
            <a:r>
              <a:rPr lang="en-US" smtClean="0"/>
              <a:t>Hyperglycemia increases incidence of infection</a:t>
            </a:r>
          </a:p>
          <a:p>
            <a:pPr eaLnBrk="1" hangingPunct="1">
              <a:buFont typeface="Wingdings" pitchFamily="2" charset="2"/>
              <a:buBlip>
                <a:blip r:embed="rId3"/>
              </a:buBlip>
            </a:pPr>
            <a:r>
              <a:rPr lang="en-US" smtClean="0"/>
              <a:t>Osmotic changes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/>
            <a:endParaRPr lang="en-US" sz="240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66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38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38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38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38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38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38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38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38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38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38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38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38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38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38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02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685800" y="237068"/>
            <a:ext cx="7747000" cy="1016000"/>
          </a:xfrm>
        </p:spPr>
        <p:txBody>
          <a:bodyPr/>
          <a:lstStyle/>
          <a:p>
            <a:pPr eaLnBrk="1" hangingPunct="1"/>
            <a:r>
              <a:rPr lang="en-US" smtClean="0"/>
              <a:t>Natural History of Diabetes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5791200" y="1938867"/>
            <a:ext cx="2641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04804" indent="-304804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464653"/>
              </a:buClr>
              <a:buSzPct val="65000"/>
              <a:buFontTx/>
              <a:buBlip>
                <a:blip r:embed="rId4"/>
              </a:buBlip>
              <a:defRPr/>
            </a:pPr>
            <a:endParaRPr lang="en-US" sz="2844" kern="0" dirty="0">
              <a:solidFill>
                <a:prstClr val="black"/>
              </a:solidFill>
              <a:latin typeface="Gill Sans MT"/>
            </a:endParaRP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778933" y="1329267"/>
          <a:ext cx="7653867" cy="480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4517" name="TextBox 9"/>
          <p:cNvSpPr txBox="1">
            <a:spLocks noChangeArrowheads="1"/>
          </p:cNvSpPr>
          <p:nvPr/>
        </p:nvSpPr>
        <p:spPr bwMode="auto">
          <a:xfrm>
            <a:off x="1456267" y="5528733"/>
            <a:ext cx="6366933" cy="338554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Gill Sans MT"/>
              </a:rPr>
              <a:t>Development of type 2 diabetes happens over years or decades</a:t>
            </a:r>
          </a:p>
        </p:txBody>
      </p:sp>
      <p:sp>
        <p:nvSpPr>
          <p:cNvPr id="70662" name="TextBox 12"/>
          <p:cNvSpPr txBox="1">
            <a:spLocks noChangeArrowheads="1"/>
          </p:cNvSpPr>
          <p:nvPr/>
        </p:nvSpPr>
        <p:spPr bwMode="auto">
          <a:xfrm>
            <a:off x="982134" y="4919133"/>
            <a:ext cx="4741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70663" name="Left Arrow 15"/>
          <p:cNvSpPr>
            <a:spLocks noChangeArrowheads="1"/>
          </p:cNvSpPr>
          <p:nvPr/>
        </p:nvSpPr>
        <p:spPr bwMode="auto">
          <a:xfrm>
            <a:off x="2879785" y="2137408"/>
            <a:ext cx="1207911" cy="677333"/>
          </a:xfrm>
          <a:prstGeom prst="leftArrow">
            <a:avLst>
              <a:gd name="adj1" fmla="val 63333"/>
              <a:gd name="adj2" fmla="val 50000"/>
            </a:avLst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70664" name="Left Arrow 16"/>
          <p:cNvSpPr>
            <a:spLocks noChangeArrowheads="1"/>
          </p:cNvSpPr>
          <p:nvPr/>
        </p:nvSpPr>
        <p:spPr bwMode="auto">
          <a:xfrm>
            <a:off x="5257801" y="2074334"/>
            <a:ext cx="1346200" cy="821266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64521" name="TextBox 23"/>
          <p:cNvSpPr txBox="1">
            <a:spLocks noChangeArrowheads="1"/>
          </p:cNvSpPr>
          <p:nvPr/>
        </p:nvSpPr>
        <p:spPr bwMode="auto">
          <a:xfrm>
            <a:off x="3352800" y="2311400"/>
            <a:ext cx="666044" cy="338554"/>
          </a:xfrm>
          <a:prstGeom prst="rect">
            <a:avLst/>
          </a:prstGeom>
          <a:solidFill>
            <a:srgbClr val="CCFF33"/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</a:rPr>
              <a:t>Yes!</a:t>
            </a:r>
          </a:p>
        </p:txBody>
      </p:sp>
      <p:sp>
        <p:nvSpPr>
          <p:cNvPr id="64523" name="TextBox 14"/>
          <p:cNvSpPr txBox="1">
            <a:spLocks noChangeArrowheads="1"/>
          </p:cNvSpPr>
          <p:nvPr/>
        </p:nvSpPr>
        <p:spPr bwMode="auto">
          <a:xfrm>
            <a:off x="5926666" y="2306798"/>
            <a:ext cx="553156" cy="338554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</a:rPr>
              <a:t>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573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Diagnostic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56760"/>
          </a:xfrm>
        </p:spPr>
        <p:txBody>
          <a:bodyPr/>
          <a:lstStyle/>
          <a:p>
            <a:pPr lvl="0" rtl="0"/>
            <a:r>
              <a:rPr lang="en-US" dirty="0" smtClean="0"/>
              <a:t>All test should be repeated in the absence of unequivocal hyperglycemia</a:t>
            </a:r>
            <a:endParaRPr lang="en-US" dirty="0"/>
          </a:p>
          <a:p>
            <a:pPr lvl="0" rtl="0"/>
            <a:r>
              <a:rPr lang="en-US" dirty="0" smtClean="0"/>
              <a:t>If test abnormal, repeat same test to confirm diagnosis on a different day</a:t>
            </a:r>
            <a:endParaRPr lang="en-US" dirty="0"/>
          </a:p>
          <a:p>
            <a:pPr lvl="0" rtl="0"/>
            <a:r>
              <a:rPr lang="en-US" dirty="0" smtClean="0"/>
              <a:t>If one test normal, the other abnormal, repeat the abnormal test to determine status</a:t>
            </a:r>
            <a:endParaRPr lang="en-US" dirty="0"/>
          </a:p>
          <a:p>
            <a:pPr lvl="0" rtl="0"/>
            <a:r>
              <a:rPr lang="en-US" dirty="0" smtClean="0"/>
              <a:t>Medicare still using fasting as criteria for reimbursement for education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44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153400" cy="1143000"/>
          </a:xfrm>
        </p:spPr>
        <p:txBody>
          <a:bodyPr/>
          <a:lstStyle/>
          <a:p>
            <a:r>
              <a:rPr lang="en-US" dirty="0" smtClean="0"/>
              <a:t>What Kind of Diabetes?</a:t>
            </a:r>
          </a:p>
        </p:txBody>
      </p:sp>
      <p:sp>
        <p:nvSpPr>
          <p:cNvPr id="105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1400" y="1600200"/>
            <a:ext cx="5029199" cy="4876800"/>
          </a:xfrm>
        </p:spPr>
        <p:txBody>
          <a:bodyPr>
            <a:normAutofit/>
          </a:bodyPr>
          <a:lstStyle/>
          <a:p>
            <a:pPr marL="609600" indent="-609600">
              <a:buFont typeface="Wingdings" panose="05000000000000000000" pitchFamily="2" charset="2"/>
              <a:buNone/>
              <a:defRPr/>
            </a:pPr>
            <a:r>
              <a:rPr lang="en-US" dirty="0"/>
              <a:t>AJ, a 22 year old female admitted to the ICU with a blood glucose of 476 mg/dl and a pH of 7.1.    </a:t>
            </a:r>
          </a:p>
          <a:p>
            <a:pPr marL="609600" indent="-609600">
              <a:defRPr/>
            </a:pPr>
            <a:r>
              <a:rPr lang="en-US" dirty="0"/>
              <a:t>What further questions and or testing is needed to determine if patient has type 1 or type 2 diabetes?  </a:t>
            </a:r>
          </a:p>
        </p:txBody>
      </p:sp>
      <p:pic>
        <p:nvPicPr>
          <p:cNvPr id="10244" name="Picture 4" descr="C:\Users\Beverly\AppData\Local\Microsoft\Windows\Temporary Internet Files\Content.IE5\KORAASHY\MP900443755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67173"/>
            <a:ext cx="29495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6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4475"/>
            <a:ext cx="82296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Type 1 Diabetes</a:t>
            </a:r>
          </a:p>
        </p:txBody>
      </p:sp>
      <p:pic>
        <p:nvPicPr>
          <p:cNvPr id="56323" name="Picture 2" descr="C:\Documents and Settings\Owner\Local Settings\Temporary Internet Files\Content.IE5\FWHZY4VX\MP90044222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5453062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9388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5100"/>
            <a:ext cx="8224838" cy="9779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Lecture Objectives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914400"/>
            <a:ext cx="845343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Discuss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current epidemiologic impact of diabetes.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85800" marR="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Describe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pathway of pathophysiological defects associated with the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development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of diabetes mellitus.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85800" marR="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Describe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and differentiate between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different types: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prediabetes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Type 1, Type 2, LADA and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GDM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85800" marR="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Describe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laboratory tests used for the diagnosis of Diabetes Mellitus including FBG, OGTT, hemoglobin A1C, antibody testing and C-peptide.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85800" marR="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List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characteristics that define the Insulin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Resistance.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85800" marR="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Differentiate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between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hypoglycemia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hyperglycemic crisis and the chronic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macrovascular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complications of DM.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85800" marR="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Differentiate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between hypothyroidism and hyperthyroidism and the symptoms associated with each.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8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154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154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549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ucsf.edu/sites/default/files/fields/field_insert_file/news/type1diabetes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47" y="84053"/>
            <a:ext cx="5455251" cy="674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973" y="236479"/>
            <a:ext cx="5325598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Type 1 Diabetes Facts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441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81" y="500924"/>
            <a:ext cx="8402638" cy="9890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Type 1 Rates Increasing Globally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763713"/>
            <a:ext cx="7010400" cy="46767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23% rise </a:t>
            </a:r>
            <a:r>
              <a:rPr lang="en-US" dirty="0"/>
              <a:t>in type 1 diabetes </a:t>
            </a:r>
            <a:r>
              <a:rPr lang="en-US" dirty="0" smtClean="0"/>
              <a:t>incidence from 2001-2009</a:t>
            </a:r>
          </a:p>
          <a:p>
            <a:pPr>
              <a:defRPr/>
            </a:pPr>
            <a:r>
              <a:rPr lang="en-US" dirty="0" smtClean="0"/>
              <a:t>Why?</a:t>
            </a:r>
          </a:p>
          <a:p>
            <a:pPr lvl="1">
              <a:defRPr/>
            </a:pPr>
            <a:r>
              <a:rPr lang="en-US" dirty="0" smtClean="0"/>
              <a:t>Autoimmune disease rates increasing over all</a:t>
            </a:r>
          </a:p>
          <a:p>
            <a:pPr lvl="1">
              <a:defRPr/>
            </a:pPr>
            <a:r>
              <a:rPr lang="en-US" dirty="0" smtClean="0"/>
              <a:t>Changes in environmental exposure and gut bacteria?</a:t>
            </a:r>
          </a:p>
          <a:p>
            <a:pPr lvl="1">
              <a:defRPr/>
            </a:pPr>
            <a:r>
              <a:rPr lang="en-US" dirty="0" smtClean="0"/>
              <a:t>Hygiene hypothesis</a:t>
            </a:r>
          </a:p>
          <a:p>
            <a:pPr lvl="1">
              <a:defRPr/>
            </a:pPr>
            <a:r>
              <a:rPr lang="en-US" dirty="0" smtClean="0"/>
              <a:t>Obesity?</a:t>
            </a:r>
          </a:p>
          <a:p>
            <a:pPr marL="457200" lvl="1" indent="0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endParaRPr lang="en-US" dirty="0"/>
          </a:p>
          <a:p>
            <a:pPr lvl="1">
              <a:defRPr/>
            </a:pPr>
            <a:endParaRPr lang="en-US" dirty="0"/>
          </a:p>
          <a:p>
            <a:pPr marL="457200" lvl="1" indent="0"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7172" name="Picture 2" descr="C:\Users\bev\AppData\Local\Microsoft\Windows\Temporary Internet Files\Content.IE5\8BF83FHH\MP90043727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67200"/>
            <a:ext cx="24098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3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smtClean="0"/>
              <a:t>Incidence of Type 1 in Youth 	</a:t>
            </a:r>
          </a:p>
        </p:txBody>
      </p:sp>
      <p:graphicFrame>
        <p:nvGraphicFramePr>
          <p:cNvPr id="1026" name="Object 1024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188052361"/>
              </p:ext>
            </p:extLst>
          </p:nvPr>
        </p:nvGraphicFramePr>
        <p:xfrm>
          <a:off x="990600" y="1620865"/>
          <a:ext cx="2255837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Clip" r:id="rId5" imgW="2255238" imgH="3429297" progId="MS_ClipArt_Gallery.2">
                  <p:embed/>
                </p:oleObj>
              </mc:Choice>
              <mc:Fallback>
                <p:oleObj name="Clip" r:id="rId5" imgW="2255238" imgH="3429297" progId="MS_ClipArt_Gallery.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620865"/>
                        <a:ext cx="2255837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63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759200" y="1600201"/>
            <a:ext cx="5384800" cy="4724400"/>
          </a:xfrm>
        </p:spPr>
        <p:txBody>
          <a:bodyPr>
            <a:normAutofit/>
          </a:bodyPr>
          <a:lstStyle/>
          <a:p>
            <a:r>
              <a:rPr lang="en-US" sz="2800" b="1" dirty="0"/>
              <a:t>General Pop 0.3% </a:t>
            </a:r>
            <a:endParaRPr lang="en-US" sz="2800" dirty="0"/>
          </a:p>
          <a:p>
            <a:r>
              <a:rPr lang="en-US" sz="2800" b="1" dirty="0"/>
              <a:t>Sibling 4% </a:t>
            </a:r>
            <a:endParaRPr lang="en-US" sz="2800" dirty="0"/>
          </a:p>
          <a:p>
            <a:r>
              <a:rPr lang="en-US" sz="2800" b="1" dirty="0"/>
              <a:t>Mother 2-3% </a:t>
            </a:r>
            <a:endParaRPr lang="en-US" sz="2800" dirty="0"/>
          </a:p>
          <a:p>
            <a:r>
              <a:rPr lang="en-US" sz="2800" b="1" dirty="0"/>
              <a:t>Father 6-8% </a:t>
            </a:r>
            <a:endParaRPr lang="en-US" sz="2800" dirty="0"/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Rate doubling every 20 yrs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Many trials underway to detect and prevent (Trial Net)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57757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Type 1 – 10% of all Diabetes</a:t>
            </a:r>
            <a:br>
              <a:rPr lang="en-US" dirty="0"/>
            </a:br>
            <a:r>
              <a:rPr lang="en-US" dirty="0"/>
              <a:t>Genetics and Risk Factors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8229600" cy="4556760"/>
          </a:xfrm>
        </p:spPr>
        <p:txBody>
          <a:bodyPr lIns="90477" tIns="44445" rIns="90477" bIns="44445"/>
          <a:lstStyle/>
          <a:p>
            <a:pPr lvl="1" eaLnBrk="1" hangingPunct="1">
              <a:buFont typeface="Wingdings" pitchFamily="2" charset="2"/>
              <a:buChar char="Ø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Auto-immune pancreatic beta cells destruction 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Most commonly expressed at age 10-14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Insulin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sensitive (require 0.5 - 1.0 units/kg/day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lvl="1" eaLnBrk="1" hangingPunct="1">
              <a:buFont typeface="Wingdings" pitchFamily="2" charset="2"/>
              <a:buChar char="Ø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Blip>
                <a:blip r:embed="rId4"/>
              </a:buBlip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Combo of genes and environment: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Blip>
                <a:blip r:embed="rId4"/>
              </a:buBlip>
            </a:pPr>
            <a:r>
              <a:rPr lang="en-US" sz="2800" dirty="0" smtClean="0"/>
              <a:t>Autoimmunity tends to run in families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Blip>
                <a:blip r:embed="rId4"/>
              </a:buBlip>
            </a:pPr>
            <a:r>
              <a:rPr lang="en-US" sz="2800" dirty="0" smtClean="0"/>
              <a:t>Higher rates in non breastfed infants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Blip>
                <a:blip r:embed="rId5"/>
              </a:buBlip>
            </a:pPr>
            <a:r>
              <a:rPr lang="en-US" sz="2800" dirty="0" smtClean="0"/>
              <a:t>Viral triggers: congenital rubella, </a:t>
            </a:r>
            <a:r>
              <a:rPr lang="en-US" sz="2800" dirty="0" err="1" smtClean="0"/>
              <a:t>coxsackie</a:t>
            </a:r>
            <a:r>
              <a:rPr lang="en-US" sz="2800" dirty="0" smtClean="0"/>
              <a:t> virus B, cytomegalovirus, adenovirus and mumps</a:t>
            </a:r>
            <a:r>
              <a:rPr lang="en-US" sz="3200" dirty="0" smtClean="0"/>
              <a:t>.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Blip>
                <a:blip r:embed="rId6"/>
              </a:buBlip>
            </a:pPr>
            <a:endParaRPr lang="en-US" sz="32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4851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77" tIns="44445" rIns="90477" bIns="44445" anchor="b">
            <a:normAutofit fontScale="9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/>
              <a:t>Type 1 Diabetes – Genetics and Risk Factors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6477000" cy="4876800"/>
          </a:xfrm>
        </p:spPr>
        <p:txBody>
          <a:bodyPr lIns="90477" tIns="44445" rIns="90477" bIns="44445">
            <a:normAutofit/>
          </a:bodyPr>
          <a:lstStyle/>
          <a:p>
            <a:pPr lvl="1">
              <a:lnSpc>
                <a:spcPct val="90000"/>
              </a:lnSpc>
              <a:defRPr/>
            </a:pPr>
            <a:r>
              <a:rPr lang="en-US" sz="2800" dirty="0" smtClean="0"/>
              <a:t>Combo of genes and disease susceptibility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800" dirty="0" smtClean="0"/>
              <a:t>Risk Factors: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800" dirty="0" smtClean="0"/>
              <a:t>Autoimmunity tends to run in families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800" dirty="0" smtClean="0"/>
              <a:t>Higher rates in non breastfed infants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800" dirty="0" smtClean="0"/>
              <a:t>Viral triggers: congenital rubella, </a:t>
            </a:r>
            <a:r>
              <a:rPr lang="en-US" sz="2800" dirty="0" err="1" smtClean="0"/>
              <a:t>coxsackie</a:t>
            </a:r>
            <a:r>
              <a:rPr lang="en-US" sz="2800" dirty="0" smtClean="0"/>
              <a:t> virus B, cytomegalovirus, adenovirus and mumps</a:t>
            </a:r>
            <a:r>
              <a:rPr lang="en-US" sz="3200" dirty="0" smtClean="0"/>
              <a:t>.</a:t>
            </a:r>
            <a:endParaRPr lang="en-US" sz="3200" dirty="0"/>
          </a:p>
          <a:p>
            <a:pPr lvl="1">
              <a:lnSpc>
                <a:spcPct val="90000"/>
              </a:lnSpc>
              <a:defRPr/>
            </a:pPr>
            <a:r>
              <a:rPr lang="en-US" sz="2800" dirty="0" smtClean="0"/>
              <a:t>Living longer (</a:t>
            </a:r>
            <a:r>
              <a:rPr lang="en-US" sz="2800" dirty="0" err="1" smtClean="0"/>
              <a:t>avg</a:t>
            </a:r>
            <a:r>
              <a:rPr lang="en-US" sz="2800" dirty="0" smtClean="0"/>
              <a:t> age expectancy 68.5)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600200"/>
            <a:ext cx="2667000" cy="266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6315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we know someone has Type 1 vs Type 2?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4267200" cy="47091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Type 1</a:t>
            </a:r>
          </a:p>
          <a:p>
            <a:pPr lvl="1"/>
            <a:r>
              <a:rPr lang="en-US" dirty="0" smtClean="0"/>
              <a:t>Positive antibodies</a:t>
            </a:r>
          </a:p>
          <a:p>
            <a:pPr lvl="2"/>
            <a:r>
              <a:rPr lang="en-US" dirty="0" smtClean="0"/>
              <a:t>GAD</a:t>
            </a:r>
          </a:p>
          <a:p>
            <a:pPr lvl="2"/>
            <a:r>
              <a:rPr lang="en-US" dirty="0" smtClean="0"/>
              <a:t>ICA</a:t>
            </a:r>
          </a:p>
          <a:p>
            <a:pPr lvl="2"/>
            <a:r>
              <a:rPr lang="en-US" dirty="0" smtClean="0"/>
              <a:t>IAA and others</a:t>
            </a:r>
          </a:p>
          <a:p>
            <a:r>
              <a:rPr lang="en-US" dirty="0" smtClean="0"/>
              <a:t>Younger people develop quickly</a:t>
            </a:r>
          </a:p>
          <a:p>
            <a:r>
              <a:rPr lang="en-US" dirty="0" smtClean="0"/>
              <a:t>Older people take longer to develop</a:t>
            </a:r>
          </a:p>
          <a:p>
            <a:r>
              <a:rPr lang="en-US" dirty="0" smtClean="0"/>
              <a:t>Body </a:t>
            </a:r>
            <a:r>
              <a:rPr lang="en-US" dirty="0" err="1" smtClean="0"/>
              <a:t>wt</a:t>
            </a:r>
            <a:r>
              <a:rPr lang="en-US" dirty="0" smtClean="0"/>
              <a:t> and presentation</a:t>
            </a:r>
            <a:endParaRPr lang="en-US" dirty="0"/>
          </a:p>
        </p:txBody>
      </p:sp>
      <p:pic>
        <p:nvPicPr>
          <p:cNvPr id="122883" name="Picture 3" descr="C:\Users\bev\AppData\Local\Microsoft\Windows\Temporary Internet Files\Content.IE5\LT7NGBCU\MP900227639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14405"/>
            <a:ext cx="2867939" cy="437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062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Autoantibodies </a:t>
            </a:r>
            <a:r>
              <a:rPr lang="en-US" dirty="0" err="1" smtClean="0"/>
              <a:t>Assoc</a:t>
            </a:r>
            <a:r>
              <a:rPr lang="en-US" dirty="0" smtClean="0"/>
              <a:t> w/ Type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b="1" dirty="0" smtClean="0"/>
              <a:t> </a:t>
            </a:r>
            <a:r>
              <a:rPr lang="en-US" dirty="0" smtClean="0"/>
              <a:t>Panel </a:t>
            </a:r>
            <a:r>
              <a:rPr lang="en-US" dirty="0"/>
              <a:t>of autoantibodies</a:t>
            </a:r>
            <a:r>
              <a:rPr lang="en-US" b="1" dirty="0"/>
              <a:t> </a:t>
            </a:r>
            <a:r>
              <a:rPr lang="en-US" b="1" dirty="0" smtClean="0"/>
              <a:t>–</a:t>
            </a:r>
            <a:r>
              <a:rPr lang="en-US" sz="2400" b="1" dirty="0" smtClean="0"/>
              <a:t>  </a:t>
            </a:r>
          </a:p>
          <a:p>
            <a:pPr marL="1030287" lvl="1" indent="-457200">
              <a:buClr>
                <a:srgbClr val="FF0000"/>
              </a:buClr>
              <a:defRPr/>
            </a:pPr>
            <a:r>
              <a:rPr lang="en-US" dirty="0" smtClean="0"/>
              <a:t>GAD65 - </a:t>
            </a:r>
            <a:r>
              <a:rPr lang="en-US" dirty="0"/>
              <a:t>Glutamic acid decarboxylase </a:t>
            </a:r>
            <a:r>
              <a:rPr lang="en-US" dirty="0" smtClean="0"/>
              <a:t>– </a:t>
            </a:r>
          </a:p>
          <a:p>
            <a:pPr marL="1030287" lvl="1" indent="-457200">
              <a:buClr>
                <a:srgbClr val="FF0000"/>
              </a:buClr>
              <a:defRPr/>
            </a:pPr>
            <a:r>
              <a:rPr lang="en-US" dirty="0" smtClean="0"/>
              <a:t>ICA - Islet Cell Cytoplasmic Autoantibodies</a:t>
            </a:r>
          </a:p>
          <a:p>
            <a:pPr marL="1030287" lvl="1" indent="-457200">
              <a:buClr>
                <a:srgbClr val="FF0000"/>
              </a:buClr>
              <a:defRPr/>
            </a:pPr>
            <a:r>
              <a:rPr lang="en-US" dirty="0" smtClean="0"/>
              <a:t>IAA </a:t>
            </a:r>
            <a:r>
              <a:rPr lang="en-US" dirty="0"/>
              <a:t>- Insulin </a:t>
            </a:r>
            <a:r>
              <a:rPr lang="en-US" dirty="0" smtClean="0"/>
              <a:t>Autoantibodies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06" y="3571012"/>
            <a:ext cx="26685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7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Type 1 Diabetes Associated with other immune conditions</a:t>
            </a:r>
          </a:p>
        </p:txBody>
      </p:sp>
      <p:sp>
        <p:nvSpPr>
          <p:cNvPr id="1665027" name="Rectangle 3"/>
          <p:cNvSpPr>
            <a:spLocks noGrp="1" noChangeArrowheads="1"/>
          </p:cNvSpPr>
          <p:nvPr>
            <p:ph idx="1"/>
          </p:nvPr>
        </p:nvSpPr>
        <p:spPr>
          <a:xfrm>
            <a:off x="326756" y="1676400"/>
            <a:ext cx="5181600" cy="3864936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Celiac disease (gluten intolerance)</a:t>
            </a:r>
          </a:p>
          <a:p>
            <a:pPr eaLnBrk="1" hangingPunct="1">
              <a:defRPr/>
            </a:pPr>
            <a:r>
              <a:rPr lang="en-US" dirty="0" smtClean="0"/>
              <a:t>Thyroid disease</a:t>
            </a:r>
          </a:p>
          <a:p>
            <a:pPr eaLnBrk="1" hangingPunct="1">
              <a:defRPr/>
            </a:pPr>
            <a:r>
              <a:rPr lang="en-US" dirty="0" smtClean="0"/>
              <a:t>Addison’s Disease</a:t>
            </a:r>
          </a:p>
          <a:p>
            <a:pPr eaLnBrk="1" hangingPunct="1">
              <a:defRPr/>
            </a:pPr>
            <a:r>
              <a:rPr lang="en-US" dirty="0" smtClean="0"/>
              <a:t>Rheumatoid arthritis</a:t>
            </a:r>
          </a:p>
          <a:p>
            <a:pPr eaLnBrk="1" hangingPunct="1">
              <a:defRPr/>
            </a:pPr>
            <a:r>
              <a:rPr lang="en-US" dirty="0" smtClean="0"/>
              <a:t>Other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9156" name="Picture 4" descr="C:\Users\Beverly\AppData\Local\Microsoft\Windows\Temporary Internet Files\Content.IE5\DMXEH1SJ\MPj043873700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525" y="1828800"/>
            <a:ext cx="28956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61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Type 1 in Hospital</a:t>
            </a:r>
            <a:r>
              <a:rPr lang="en-US" dirty="0" smtClean="0"/>
              <a:t>	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r>
              <a:rPr lang="en-US" dirty="0" smtClean="0"/>
              <a:t>43 </a:t>
            </a:r>
            <a:r>
              <a:rPr lang="en-US" dirty="0" err="1" smtClean="0"/>
              <a:t>yr</a:t>
            </a:r>
            <a:r>
              <a:rPr lang="en-US" dirty="0" smtClean="0"/>
              <a:t> old admitted to evaluate angina.</a:t>
            </a:r>
          </a:p>
          <a:p>
            <a:r>
              <a:rPr lang="en-US" dirty="0" smtClean="0"/>
              <a:t>Morning blood sugar is 92.</a:t>
            </a:r>
          </a:p>
          <a:p>
            <a:r>
              <a:rPr lang="en-US" dirty="0" smtClean="0"/>
              <a:t>Based on Regular insulin sliding scale, no insulin required. </a:t>
            </a:r>
          </a:p>
          <a:p>
            <a:r>
              <a:rPr lang="en-US" dirty="0" smtClean="0"/>
              <a:t>Breakfast tray shows up and patient says, I need my insulin shot before I eat.</a:t>
            </a:r>
          </a:p>
          <a:p>
            <a:pPr marL="0" indent="0">
              <a:buNone/>
            </a:pPr>
            <a:r>
              <a:rPr lang="en-US" dirty="0" smtClean="0"/>
              <a:t> 		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What do you say?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6084" name="Picture 2" descr="C:\Users\Beverly\AppData\Local\Microsoft\Windows\Temporary Internet Files\Content.IE5\BY1JKQ3K\MC90044142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48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68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Type 1 Summary</a:t>
            </a:r>
          </a:p>
        </p:txBody>
      </p:sp>
      <p:sp>
        <p:nvSpPr>
          <p:cNvPr id="156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1143001"/>
            <a:ext cx="8383587" cy="495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Autoimmune pancreatic destruction</a:t>
            </a:r>
          </a:p>
          <a:p>
            <a:pPr eaLnBrk="1" hangingPunct="1">
              <a:defRPr/>
            </a:pPr>
            <a:r>
              <a:rPr lang="en-US" dirty="0" smtClean="0"/>
              <a:t>Need insulin replacement therapy</a:t>
            </a:r>
          </a:p>
          <a:p>
            <a:pPr eaLnBrk="1" hangingPunct="1">
              <a:defRPr/>
            </a:pPr>
            <a:r>
              <a:rPr lang="en-US" dirty="0" smtClean="0"/>
              <a:t>Often first present in DKA</a:t>
            </a:r>
          </a:p>
          <a:p>
            <a:pPr eaLnBrk="1" hangingPunct="1">
              <a:defRPr/>
            </a:pPr>
            <a:r>
              <a:rPr lang="en-US" dirty="0" smtClean="0"/>
              <a:t>At risk for other autoimmune diseases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 eaLnBrk="1" hangingPunct="1">
              <a:buNone/>
              <a:defRPr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831" y="3657600"/>
            <a:ext cx="3886199" cy="2589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948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383587" cy="7937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dirty="0" smtClean="0"/>
              <a:t>Slide 2 of Important Stuff</a:t>
            </a:r>
            <a:endParaRPr lang="en-US" sz="3600" dirty="0" smtClean="0"/>
          </a:p>
        </p:txBody>
      </p:sp>
      <p:sp>
        <p:nvSpPr>
          <p:cNvPr id="1215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5613" y="1219200"/>
            <a:ext cx="8307387" cy="5181600"/>
          </a:xfrm>
        </p:spPr>
        <p:txBody>
          <a:bodyPr/>
          <a:lstStyle/>
          <a:p>
            <a:r>
              <a:rPr lang="en-US" sz="2800" b="1" dirty="0">
                <a:solidFill>
                  <a:srgbClr val="000000"/>
                </a:solidFill>
                <a:ea typeface="Calibri" panose="020F0502020204030204" pitchFamily="34" charset="0"/>
              </a:rPr>
              <a:t>Textbook Objectives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1. Describe the microvascular complications associated with uncontrolled hyperglycemia (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ch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18)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2. Explain methods for diagnosing thyroid disorders (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ch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20)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</a:rPr>
              <a:t>3. Discuss the most common thyroid complications and the symptoms of each (</a:t>
            </a:r>
            <a:r>
              <a:rPr lang="en-US" sz="2400" dirty="0" err="1">
                <a:solidFill>
                  <a:srgbClr val="000000"/>
                </a:solidFill>
                <a:ea typeface="Calibri" panose="020F0502020204030204" pitchFamily="34" charset="0"/>
              </a:rPr>
              <a:t>ch</a:t>
            </a: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</a:rPr>
              <a:t> 20)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4. List the factors that contribute to 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Cardiometabolic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Risk (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ch.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39</a:t>
            </a:r>
            <a:r>
              <a:rPr lang="en-US" sz="2800" dirty="0" smtClean="0">
                <a:solidFill>
                  <a:srgbClr val="000000"/>
                </a:solidFill>
                <a:ea typeface="Calibri" panose="020F0502020204030204" pitchFamily="34" charset="0"/>
              </a:rPr>
              <a:t>)</a:t>
            </a:r>
            <a:endParaRPr lang="en-US" sz="28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117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kind of Diabetes?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 is 58, states she has had type 1 diabetes for 18 years. Quit smoking a year ago and gained about 20 lbs. BMI 25.</a:t>
            </a:r>
          </a:p>
          <a:p>
            <a:pPr>
              <a:defRPr/>
            </a:pPr>
            <a:r>
              <a:rPr lang="en-US" dirty="0" smtClean="0"/>
              <a:t>Meds</a:t>
            </a:r>
          </a:p>
          <a:p>
            <a:pPr lvl="1">
              <a:defRPr/>
            </a:pPr>
            <a:r>
              <a:rPr lang="en-US" dirty="0" smtClean="0"/>
              <a:t>Humalog 18-23 units before each meal</a:t>
            </a:r>
          </a:p>
          <a:p>
            <a:pPr lvl="1">
              <a:defRPr/>
            </a:pPr>
            <a:r>
              <a:rPr lang="en-US" dirty="0" err="1" smtClean="0"/>
              <a:t>Lantus</a:t>
            </a:r>
            <a:r>
              <a:rPr lang="en-US" dirty="0" smtClean="0"/>
              <a:t> 28 units at bedtime      </a:t>
            </a:r>
          </a:p>
          <a:p>
            <a:pPr lvl="1">
              <a:defRPr/>
            </a:pPr>
            <a:r>
              <a:rPr lang="en-US" dirty="0" smtClean="0"/>
              <a:t>Metformin 500mg TID</a:t>
            </a:r>
          </a:p>
          <a:p>
            <a:pPr>
              <a:defRPr/>
            </a:pPr>
            <a:r>
              <a:rPr lang="en-US" sz="2800" dirty="0" smtClean="0"/>
              <a:t>What tests would you recommend?</a:t>
            </a:r>
          </a:p>
          <a:p>
            <a:pPr lvl="1">
              <a:defRPr/>
            </a:pP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81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type of Diabetes?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598613"/>
            <a:ext cx="4649787" cy="4497387"/>
          </a:xfrm>
        </p:spPr>
        <p:txBody>
          <a:bodyPr/>
          <a:lstStyle/>
          <a:p>
            <a:r>
              <a:rPr lang="en-US" dirty="0" smtClean="0"/>
              <a:t>72 Years old</a:t>
            </a:r>
          </a:p>
          <a:p>
            <a:r>
              <a:rPr lang="en-US" dirty="0" smtClean="0"/>
              <a:t>A1c 3 months prior 6.2% </a:t>
            </a:r>
          </a:p>
          <a:p>
            <a:r>
              <a:rPr lang="en-US" dirty="0" smtClean="0"/>
              <a:t>A1c now 13.9%</a:t>
            </a:r>
          </a:p>
          <a:p>
            <a:r>
              <a:rPr lang="en-US" dirty="0" smtClean="0"/>
              <a:t>BMI 24.5</a:t>
            </a:r>
          </a:p>
          <a:p>
            <a:r>
              <a:rPr lang="en-US" dirty="0" smtClean="0"/>
              <a:t>Lost about 10 pounds over last month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6921" y="2030117"/>
            <a:ext cx="4648200" cy="3486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32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 descr="C:\Users\Beverly\AppData\Local\Microsoft\Windows\Temporary Internet Files\Content.IE5\52TDUJIH\MPj043863200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18748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27200" y="247866"/>
            <a:ext cx="82296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Latent </a:t>
            </a:r>
            <a:r>
              <a:rPr lang="en-US" sz="4000" dirty="0" err="1" smtClean="0"/>
              <a:t>AutoImmunity</a:t>
            </a:r>
            <a:r>
              <a:rPr lang="en-US" sz="4000" dirty="0" smtClean="0"/>
              <a:t> Diabetes in Adults (LADA)</a:t>
            </a:r>
          </a:p>
        </p:txBody>
      </p:sp>
      <p:sp>
        <p:nvSpPr>
          <p:cNvPr id="52227" name="Rectangle 1027"/>
          <p:cNvSpPr>
            <a:spLocks noGrp="1" noChangeArrowheads="1"/>
          </p:cNvSpPr>
          <p:nvPr>
            <p:ph idx="1"/>
          </p:nvPr>
        </p:nvSpPr>
        <p:spPr>
          <a:xfrm>
            <a:off x="455613" y="2133600"/>
            <a:ext cx="8226425" cy="3962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Antibody positive to 1-2 of below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 smtClean="0"/>
              <a:t>GAD-65 autoantibodies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 smtClean="0"/>
              <a:t>Insulin Autoantibodies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 smtClean="0"/>
              <a:t>Islet Cell antigen-2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Adult Age at onset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Usually need insulin w/in first 6 months of diagnosis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Early insulin therapy may preserve beta cell function</a:t>
            </a:r>
          </a:p>
        </p:txBody>
      </p:sp>
      <p:sp>
        <p:nvSpPr>
          <p:cNvPr id="52228" name="Rectangle 1028"/>
          <p:cNvSpPr>
            <a:spLocks noChangeArrowheads="1"/>
          </p:cNvSpPr>
          <p:nvPr/>
        </p:nvSpPr>
        <p:spPr bwMode="auto">
          <a:xfrm>
            <a:off x="4572700" y="5638800"/>
            <a:ext cx="502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i="1" dirty="0"/>
              <a:t>Diabetes Care</a:t>
            </a:r>
            <a:r>
              <a:rPr lang="en-US" dirty="0"/>
              <a:t> 26:536-538, 2003</a:t>
            </a:r>
            <a:br>
              <a:rPr lang="en-US" dirty="0"/>
            </a:br>
            <a:r>
              <a:rPr lang="en-US" dirty="0"/>
              <a:t>Jerry P. Palmer, MD and </a:t>
            </a:r>
            <a:r>
              <a:rPr lang="en-US" dirty="0" err="1"/>
              <a:t>Irl</a:t>
            </a:r>
            <a:r>
              <a:rPr lang="en-US" dirty="0"/>
              <a:t> B. Hirsch, MD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6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LADA Clinical Features Compared to Type 2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485188" cy="46132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u="sng" dirty="0" smtClean="0"/>
              <a:t>Feature				LADA		Type 2</a:t>
            </a:r>
          </a:p>
          <a:p>
            <a:pPr eaLnBrk="1" hangingPunct="1"/>
            <a:r>
              <a:rPr lang="en-US" dirty="0" smtClean="0"/>
              <a:t>Age &lt;50			  	63%	  	19%</a:t>
            </a:r>
          </a:p>
          <a:p>
            <a:pPr eaLnBrk="1" hangingPunct="1"/>
            <a:r>
              <a:rPr lang="en-US" dirty="0" smtClean="0"/>
              <a:t>Acute hyperglycemia	  66		  24</a:t>
            </a:r>
          </a:p>
          <a:p>
            <a:pPr eaLnBrk="1" hangingPunct="1"/>
            <a:r>
              <a:rPr lang="en-US" dirty="0" smtClean="0"/>
              <a:t>BMI &lt; 25 			  33		  13</a:t>
            </a:r>
          </a:p>
          <a:p>
            <a:pPr eaLnBrk="1" hangingPunct="1"/>
            <a:r>
              <a:rPr lang="en-US" dirty="0" err="1" smtClean="0"/>
              <a:t>Hx</a:t>
            </a:r>
            <a:r>
              <a:rPr lang="en-US" dirty="0" smtClean="0"/>
              <a:t> of autoimmune dx	  27		  12</a:t>
            </a:r>
          </a:p>
          <a:p>
            <a:pPr eaLnBrk="1" hangingPunct="1"/>
            <a:r>
              <a:rPr lang="en-US" dirty="0" smtClean="0"/>
              <a:t>Family </a:t>
            </a:r>
            <a:r>
              <a:rPr lang="en-US" dirty="0" err="1" smtClean="0"/>
              <a:t>hx</a:t>
            </a:r>
            <a:r>
              <a:rPr lang="en-US" dirty="0" smtClean="0"/>
              <a:t> autoimmune	  46		  35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3810000" y="5851525"/>
            <a:ext cx="502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i="1"/>
              <a:t>Practical Diabetology March 08, Unger</a:t>
            </a:r>
            <a:r>
              <a:rPr lang="en-US"/>
              <a:t> MD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48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Life Study – Mrs. Jones</a:t>
            </a:r>
          </a:p>
        </p:txBody>
      </p:sp>
      <p:sp>
        <p:nvSpPr>
          <p:cNvPr id="176230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dirty="0" smtClean="0"/>
              <a:t>Mrs. Jones is 62 years old, overweight and complaining of feeling tired and urinating several times a night.  She is admitted with a urinary tract Infection. Her WBC is 12.3, glucose 237.  She is hypertensive with a history of gestational diabetes. No </a:t>
            </a:r>
            <a:r>
              <a:rPr lang="en-US" dirty="0" err="1" smtClean="0"/>
              <a:t>ketones</a:t>
            </a:r>
            <a:r>
              <a:rPr lang="en-US" dirty="0" smtClean="0"/>
              <a:t> in urine.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/>
              <a:t>What are her risk factors, signs of diabetes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/>
              <a:t>What type of diabetes does she have?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/>
              <a:t>Does she have insulin resistance?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</p:txBody>
      </p:sp>
      <p:pic>
        <p:nvPicPr>
          <p:cNvPr id="83972" name="Picture 4" descr="C:\Users\Beverly\AppData\Local\Microsoft\Windows\Temporary Internet Files\Content.IE5\DMXEH1SJ\MPj030916300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7" y="4981027"/>
            <a:ext cx="2843213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8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BMI – Visual Image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40685" y="1371600"/>
            <a:ext cx="8107912" cy="3657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40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305800" cy="1016000"/>
          </a:xfrm>
        </p:spPr>
        <p:txBody>
          <a:bodyPr vert="horz" lIns="80434" tIns="39511" rIns="80434" bIns="39511" anchor="b" anchorCtr="0">
            <a:normAutofit fontScale="90000"/>
          </a:bodyPr>
          <a:lstStyle/>
          <a:p>
            <a:pPr eaLnBrk="1" hangingPunct="1"/>
            <a:r>
              <a:rPr lang="en-US" smtClean="0"/>
              <a:t>Diabetes 2 - Who is at Risk?</a:t>
            </a:r>
            <a:r>
              <a:rPr lang="en-US" sz="3200"/>
              <a:t> </a:t>
            </a:r>
            <a:br>
              <a:rPr lang="en-US" sz="3200"/>
            </a:br>
            <a:r>
              <a:rPr lang="en-US" sz="2489"/>
              <a:t>(ADA Clinical Practice Guidelines</a:t>
            </a:r>
            <a:r>
              <a:rPr lang="en-US" sz="2844"/>
              <a:t>)</a:t>
            </a:r>
            <a:endParaRPr lang="en-US" sz="2844">
              <a:sym typeface="Monotype Sorts" pitchFamily="2" charset="2"/>
            </a:endParaRPr>
          </a:p>
        </p:txBody>
      </p:sp>
      <p:sp>
        <p:nvSpPr>
          <p:cNvPr id="1991683" name="Rectangle 3"/>
          <p:cNvSpPr>
            <a:spLocks noGrp="1" noChangeArrowheads="1"/>
          </p:cNvSpPr>
          <p:nvPr>
            <p:ph idx="1"/>
          </p:nvPr>
        </p:nvSpPr>
        <p:spPr>
          <a:xfrm>
            <a:off x="372533" y="1803400"/>
            <a:ext cx="7933267" cy="4199467"/>
          </a:xfrm>
        </p:spPr>
        <p:txBody>
          <a:bodyPr vert="horz" lIns="80434" tIns="39511" rIns="80434" bIns="39511">
            <a:normAutofit/>
          </a:bodyPr>
          <a:lstStyle/>
          <a:p>
            <a:pPr marL="474139" indent="-474139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/>
              <a:t>Testing should be considered in all adults who are overweight (BMI </a:t>
            </a:r>
            <a:r>
              <a:rPr lang="en-US" dirty="0">
                <a:sym typeface="Symbol" pitchFamily="18" charset="2"/>
              </a:rPr>
              <a:t> 25) and have additional </a:t>
            </a:r>
            <a:r>
              <a:rPr lang="en-US" b="1" u="sng" dirty="0">
                <a:sym typeface="Symbol" pitchFamily="18" charset="2"/>
              </a:rPr>
              <a:t>risk factors</a:t>
            </a:r>
            <a:r>
              <a:rPr lang="en-US" dirty="0"/>
              <a:t>:</a:t>
            </a:r>
          </a:p>
          <a:p>
            <a:pPr marL="474139" indent="-474139">
              <a:lnSpc>
                <a:spcPct val="90000"/>
              </a:lnSpc>
              <a:buFont typeface="Wingdings" pitchFamily="2" charset="2"/>
              <a:buAutoNum type="arabicPeriod"/>
            </a:pPr>
            <a:endParaRPr lang="en-US" sz="1778" dirty="0"/>
          </a:p>
          <a:p>
            <a:pPr marL="880544" lvl="1" indent="-474139">
              <a:lnSpc>
                <a:spcPct val="90000"/>
              </a:lnSpc>
              <a:buClr>
                <a:schemeClr val="hlink"/>
              </a:buClr>
            </a:pPr>
            <a:r>
              <a:rPr lang="en-US" sz="2489" dirty="0"/>
              <a:t>First-degree relative w/ diabetes</a:t>
            </a:r>
          </a:p>
          <a:p>
            <a:pPr marL="880544" lvl="1" indent="-474139">
              <a:lnSpc>
                <a:spcPct val="90000"/>
              </a:lnSpc>
              <a:buClr>
                <a:schemeClr val="hlink"/>
              </a:buClr>
            </a:pPr>
            <a:r>
              <a:rPr lang="en-US" sz="2489" dirty="0"/>
              <a:t>Member of a high-risk ethnic population</a:t>
            </a:r>
          </a:p>
          <a:p>
            <a:pPr marL="880544" lvl="1" indent="-474139">
              <a:lnSpc>
                <a:spcPct val="90000"/>
              </a:lnSpc>
              <a:buClr>
                <a:schemeClr val="hlink"/>
              </a:buClr>
            </a:pPr>
            <a:r>
              <a:rPr lang="en-US" sz="2489" dirty="0"/>
              <a:t>Habitual physical inactivity</a:t>
            </a:r>
          </a:p>
          <a:p>
            <a:pPr marL="880544" lvl="1" indent="-474139">
              <a:lnSpc>
                <a:spcPct val="90000"/>
              </a:lnSpc>
              <a:buClr>
                <a:schemeClr val="hlink"/>
              </a:buClr>
            </a:pPr>
            <a:r>
              <a:rPr lang="en-US" sz="2489" dirty="0" err="1"/>
              <a:t>PreDiabetes</a:t>
            </a:r>
            <a:r>
              <a:rPr lang="en-US" sz="2489" dirty="0"/>
              <a:t> </a:t>
            </a:r>
          </a:p>
          <a:p>
            <a:pPr marL="880544" lvl="1" indent="-474139">
              <a:lnSpc>
                <a:spcPct val="90000"/>
              </a:lnSpc>
              <a:buClr>
                <a:schemeClr val="hlink"/>
              </a:buClr>
            </a:pPr>
            <a:r>
              <a:rPr lang="en-US" sz="2489" dirty="0"/>
              <a:t>History of heart disease</a:t>
            </a:r>
          </a:p>
        </p:txBody>
      </p:sp>
      <p:pic>
        <p:nvPicPr>
          <p:cNvPr id="2070" name="Picture 22" descr="C:\Users\bev_000\AppData\Local\Microsoft\Windows\INetCache\IE\I78AA3YG\MC900439612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63732"/>
            <a:ext cx="3366939" cy="239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329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9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9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9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9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99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99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99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9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9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9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4200"/>
            <a:ext cx="8305800" cy="1016000"/>
          </a:xfrm>
        </p:spPr>
        <p:txBody>
          <a:bodyPr vert="horz" lIns="80434" tIns="39511" rIns="80434" bIns="39511" anchor="b" anchorCtr="0">
            <a:normAutofit fontScale="90000"/>
          </a:bodyPr>
          <a:lstStyle/>
          <a:p>
            <a:pPr eaLnBrk="1" hangingPunct="1"/>
            <a:r>
              <a:rPr lang="en-US" smtClean="0"/>
              <a:t>Diabetes 2 - Who is at Risk?</a:t>
            </a:r>
            <a:r>
              <a:rPr lang="en-US" sz="3200"/>
              <a:t> </a:t>
            </a:r>
            <a:br>
              <a:rPr lang="en-US" sz="3200"/>
            </a:br>
            <a:r>
              <a:rPr lang="en-US" sz="2489"/>
              <a:t>(ADA Clinical Practice Guidelines</a:t>
            </a:r>
            <a:r>
              <a:rPr lang="en-US" sz="2844"/>
              <a:t>)</a:t>
            </a:r>
            <a:endParaRPr lang="en-US" sz="2844">
              <a:sym typeface="Monotype Sorts" pitchFamily="2" charset="2"/>
            </a:endParaRPr>
          </a:p>
        </p:txBody>
      </p:sp>
      <p:sp>
        <p:nvSpPr>
          <p:cNvPr id="1992707" name="Rectangle 3"/>
          <p:cNvSpPr>
            <a:spLocks noGrp="1" noChangeArrowheads="1"/>
          </p:cNvSpPr>
          <p:nvPr>
            <p:ph idx="1"/>
          </p:nvPr>
        </p:nvSpPr>
        <p:spPr>
          <a:xfrm>
            <a:off x="3384505" y="1634067"/>
            <a:ext cx="5302295" cy="4538133"/>
          </a:xfrm>
        </p:spPr>
        <p:txBody>
          <a:bodyPr vert="horz" lIns="80434" tIns="39511" rIns="80434" bIns="39511"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2489" b="1" dirty="0"/>
              <a:t>Risk factors cont’d</a:t>
            </a:r>
            <a:endParaRPr lang="en-US" sz="2489" dirty="0"/>
          </a:p>
          <a:p>
            <a:pPr lvl="1" eaLnBrk="1" hangingPunct="1">
              <a:buClr>
                <a:schemeClr val="hlink"/>
              </a:buClr>
            </a:pPr>
            <a:r>
              <a:rPr lang="en-US" sz="2844" dirty="0"/>
              <a:t>HTN - BP &gt; 140/90</a:t>
            </a:r>
            <a:endParaRPr lang="en-US" sz="3200" dirty="0"/>
          </a:p>
          <a:p>
            <a:pPr lvl="1" eaLnBrk="1" hangingPunct="1">
              <a:buClr>
                <a:schemeClr val="hlink"/>
              </a:buClr>
            </a:pPr>
            <a:r>
              <a:rPr lang="en-US" sz="2844" dirty="0"/>
              <a:t>HDL &lt; 35 or triglycerides &gt; 250</a:t>
            </a:r>
          </a:p>
          <a:p>
            <a:pPr lvl="1" eaLnBrk="1" hangingPunct="1">
              <a:buClr>
                <a:schemeClr val="hlink"/>
              </a:buClr>
            </a:pPr>
            <a:r>
              <a:rPr lang="en-US" sz="2844" dirty="0"/>
              <a:t>baby &gt;9 </a:t>
            </a:r>
            <a:r>
              <a:rPr lang="en-US" sz="2844" dirty="0" err="1"/>
              <a:t>lb</a:t>
            </a:r>
            <a:r>
              <a:rPr lang="en-US" sz="2844" dirty="0"/>
              <a:t> or history of Gestational Diabetes Mellitus (GDM</a:t>
            </a:r>
          </a:p>
          <a:p>
            <a:pPr lvl="1" eaLnBrk="1" hangingPunct="1">
              <a:buClr>
                <a:schemeClr val="hlink"/>
              </a:buClr>
            </a:pPr>
            <a:r>
              <a:rPr lang="en-US" sz="2489" dirty="0"/>
              <a:t>Polycystic ovary syndrome (PCOS</a:t>
            </a:r>
            <a:r>
              <a:rPr lang="en-US" sz="2489" dirty="0" smtClean="0"/>
              <a:t>)</a:t>
            </a:r>
          </a:p>
          <a:p>
            <a:pPr lvl="1">
              <a:buClr>
                <a:schemeClr val="hlink"/>
              </a:buClr>
            </a:pPr>
            <a:r>
              <a:rPr lang="en-US" sz="2500" dirty="0"/>
              <a:t>Other conditions </a:t>
            </a:r>
            <a:r>
              <a:rPr lang="en-US" sz="2500" dirty="0" err="1"/>
              <a:t>assoc</a:t>
            </a:r>
            <a:r>
              <a:rPr lang="en-US" sz="2500" dirty="0"/>
              <a:t> w/ insulin resistance:</a:t>
            </a:r>
          </a:p>
          <a:p>
            <a:pPr lvl="2">
              <a:buClr>
                <a:schemeClr val="hlink"/>
              </a:buClr>
            </a:pPr>
            <a:r>
              <a:rPr lang="en-US" sz="2100" dirty="0"/>
              <a:t>Severe obesity, </a:t>
            </a:r>
            <a:r>
              <a:rPr lang="en-US" sz="2100" dirty="0" err="1"/>
              <a:t>acanthosis</a:t>
            </a:r>
            <a:r>
              <a:rPr lang="en-US" sz="2100" dirty="0"/>
              <a:t> </a:t>
            </a:r>
            <a:r>
              <a:rPr lang="en-US" sz="2100" dirty="0" err="1"/>
              <a:t>nigricans</a:t>
            </a:r>
            <a:r>
              <a:rPr lang="en-US" sz="2100" dirty="0"/>
              <a:t> (AN)</a:t>
            </a:r>
          </a:p>
          <a:p>
            <a:pPr lvl="1" eaLnBrk="1" hangingPunct="1">
              <a:buClr>
                <a:schemeClr val="hlink"/>
              </a:buClr>
            </a:pPr>
            <a:endParaRPr lang="en-US" sz="2489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26" y="2175295"/>
            <a:ext cx="2982079" cy="20919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071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9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9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mtClean="0"/>
              <a:t>Acanthosis Nigricans (AN) 	</a:t>
            </a:r>
          </a:p>
        </p:txBody>
      </p:sp>
      <p:sp>
        <p:nvSpPr>
          <p:cNvPr id="175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0772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Signals high insulin levels in bloodstream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Patches of darkened skin over parts of body that bend or rub against each other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Neck, underarm, waistline, groin, knuckles, elbows, toes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Skin tags on neck and darkened areas around eyes, nose and cheeks.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No cure, lesions regress with treatment of insulin resistance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1313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is Type 2 Diabetes?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Complex metabolic disorder ….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mtClean="0"/>
              <a:t>(Insulin resistance and deficiency)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with social, behavioral and environmental risk factors unmasking the effects of genetic susceptibility.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82" y="3902123"/>
            <a:ext cx="3494118" cy="2334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457200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New Diagnosis? </a:t>
            </a:r>
            <a:br>
              <a:rPr lang="en-US" sz="2400" dirty="0" smtClean="0"/>
            </a:br>
            <a:r>
              <a:rPr lang="en-US" sz="2400" dirty="0" smtClean="0"/>
              <a:t>Call 800 – DIABETES to request “Getting Started Kit”</a:t>
            </a:r>
          </a:p>
          <a:p>
            <a:r>
              <a:rPr lang="en-US" sz="2400" dirty="0" smtClean="0"/>
              <a:t>www.Diabetes.org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6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86139"/>
            <a:ext cx="8226425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Global Epidemic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6425" cy="5029200"/>
          </a:xfrm>
        </p:spPr>
        <p:txBody>
          <a:bodyPr/>
          <a:lstStyle/>
          <a:p>
            <a:pPr eaLnBrk="1" hangingPunct="1"/>
            <a:r>
              <a:rPr lang="en-US" dirty="0" smtClean="0"/>
              <a:t>Every 10 seconds</a:t>
            </a:r>
          </a:p>
          <a:p>
            <a:pPr lvl="1" eaLnBrk="1" hangingPunct="1"/>
            <a:r>
              <a:rPr lang="en-US" dirty="0" smtClean="0"/>
              <a:t>1 person dies with diabetes</a:t>
            </a:r>
          </a:p>
          <a:p>
            <a:pPr lvl="1" eaLnBrk="1" hangingPunct="1"/>
            <a:r>
              <a:rPr lang="en-US" dirty="0" smtClean="0"/>
              <a:t>2 people develop diabetes</a:t>
            </a:r>
          </a:p>
          <a:p>
            <a:pPr eaLnBrk="1" hangingPunct="1"/>
            <a:r>
              <a:rPr lang="en-US" dirty="0" smtClean="0"/>
              <a:t>Every year</a:t>
            </a:r>
          </a:p>
          <a:p>
            <a:pPr lvl="1" eaLnBrk="1" hangingPunct="1"/>
            <a:r>
              <a:rPr lang="en-US" dirty="0" smtClean="0"/>
              <a:t>3 million deaths</a:t>
            </a:r>
          </a:p>
          <a:p>
            <a:pPr lvl="1" eaLnBrk="1" hangingPunct="1"/>
            <a:r>
              <a:rPr lang="en-US" dirty="0" smtClean="0"/>
              <a:t>6 million new cases</a:t>
            </a:r>
          </a:p>
          <a:p>
            <a:pPr eaLnBrk="1" hangingPunct="1"/>
            <a:r>
              <a:rPr lang="en-US" dirty="0" smtClean="0"/>
              <a:t> World Diabetes Day is November 14</a:t>
            </a:r>
          </a:p>
          <a:p>
            <a:pPr eaLnBrk="1" hangingPunct="1"/>
            <a:r>
              <a:rPr lang="en-US" dirty="0" smtClean="0"/>
              <a:t> March is ADA Sound the Alert Day “find people w/ undetected diabetes”</a:t>
            </a:r>
          </a:p>
          <a:p>
            <a:pPr eaLnBrk="1" hangingPunct="1"/>
            <a:endParaRPr lang="en-US" baseline="30000" dirty="0" smtClean="0"/>
          </a:p>
        </p:txBody>
      </p:sp>
      <p:pic>
        <p:nvPicPr>
          <p:cNvPr id="26628" name="Picture 6" descr="http://www.worlddiabetesday.org/files/images/dka.jpg">
            <a:hlinkClick r:id="rId4" tooltip="Understand diabetes and take control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95400"/>
            <a:ext cx="21256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323850" y="6400800"/>
            <a:ext cx="449103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510622" y="439738"/>
            <a:ext cx="8176178" cy="736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Natural Progression of Type 2 Diabetes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gray">
          <a:xfrm>
            <a:off x="2038350" y="3254375"/>
            <a:ext cx="5972175" cy="1582738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black">
          <a:xfrm flipV="1">
            <a:off x="2930525" y="4837113"/>
            <a:ext cx="3175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black">
          <a:xfrm flipV="1">
            <a:off x="3881438" y="4837113"/>
            <a:ext cx="3175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black">
          <a:xfrm flipV="1">
            <a:off x="4851400" y="4837113"/>
            <a:ext cx="1588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8" name="Line 8"/>
          <p:cNvSpPr>
            <a:spLocks noChangeShapeType="1"/>
          </p:cNvSpPr>
          <p:nvPr/>
        </p:nvSpPr>
        <p:spPr bwMode="black">
          <a:xfrm flipV="1">
            <a:off x="5799138" y="4837113"/>
            <a:ext cx="1587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black">
          <a:xfrm flipV="1">
            <a:off x="6753225" y="4837113"/>
            <a:ext cx="1588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black">
          <a:xfrm flipV="1">
            <a:off x="7700963" y="4837113"/>
            <a:ext cx="1587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black">
          <a:xfrm>
            <a:off x="2286000" y="4962525"/>
            <a:ext cx="3524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black">
          <a:xfrm>
            <a:off x="2419350" y="4968875"/>
            <a:ext cx="33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/>
              <a:t>-20</a:t>
            </a: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black">
          <a:xfrm>
            <a:off x="3225800" y="4962525"/>
            <a:ext cx="3524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black">
          <a:xfrm>
            <a:off x="3292475" y="4968875"/>
            <a:ext cx="33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/>
              <a:t>-10</a:t>
            </a: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black">
          <a:xfrm>
            <a:off x="4300538" y="4962525"/>
            <a:ext cx="1206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black">
          <a:xfrm>
            <a:off x="4308475" y="4968875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/>
              <a:t>0</a:t>
            </a: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black">
          <a:xfrm>
            <a:off x="5175250" y="4962525"/>
            <a:ext cx="241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8" name="Rectangle 18"/>
          <p:cNvSpPr>
            <a:spLocks noChangeArrowheads="1"/>
          </p:cNvSpPr>
          <p:nvPr/>
        </p:nvSpPr>
        <p:spPr bwMode="black">
          <a:xfrm>
            <a:off x="5191125" y="49688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dirty="0"/>
              <a:t>10</a:t>
            </a:r>
          </a:p>
        </p:txBody>
      </p:sp>
      <p:sp>
        <p:nvSpPr>
          <p:cNvPr id="56339" name="Rectangle 19"/>
          <p:cNvSpPr>
            <a:spLocks noChangeArrowheads="1"/>
          </p:cNvSpPr>
          <p:nvPr/>
        </p:nvSpPr>
        <p:spPr bwMode="black">
          <a:xfrm>
            <a:off x="6149975" y="4962525"/>
            <a:ext cx="241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Rectangle 20"/>
          <p:cNvSpPr>
            <a:spLocks noChangeArrowheads="1"/>
          </p:cNvSpPr>
          <p:nvPr/>
        </p:nvSpPr>
        <p:spPr bwMode="black">
          <a:xfrm>
            <a:off x="6169025" y="49688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/>
              <a:t>20</a:t>
            </a:r>
          </a:p>
        </p:txBody>
      </p:sp>
      <p:sp>
        <p:nvSpPr>
          <p:cNvPr id="56341" name="Rectangle 21"/>
          <p:cNvSpPr>
            <a:spLocks noChangeArrowheads="1"/>
          </p:cNvSpPr>
          <p:nvPr/>
        </p:nvSpPr>
        <p:spPr bwMode="black">
          <a:xfrm>
            <a:off x="7115175" y="4962525"/>
            <a:ext cx="241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2" name="Rectangle 22"/>
          <p:cNvSpPr>
            <a:spLocks noChangeArrowheads="1"/>
          </p:cNvSpPr>
          <p:nvPr/>
        </p:nvSpPr>
        <p:spPr bwMode="black">
          <a:xfrm>
            <a:off x="7131050" y="49688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/>
              <a:t>30</a:t>
            </a:r>
          </a:p>
        </p:txBody>
      </p:sp>
      <p:sp>
        <p:nvSpPr>
          <p:cNvPr id="56343" name="Rectangle 23"/>
          <p:cNvSpPr>
            <a:spLocks noChangeArrowheads="1"/>
          </p:cNvSpPr>
          <p:nvPr/>
        </p:nvSpPr>
        <p:spPr bwMode="gray">
          <a:xfrm>
            <a:off x="2038350" y="1300163"/>
            <a:ext cx="5975350" cy="1766887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700">
              <a:latin typeface="Arial Narrow" pitchFamily="34" charset="0"/>
            </a:endParaRPr>
          </a:p>
        </p:txBody>
      </p:sp>
      <p:sp>
        <p:nvSpPr>
          <p:cNvPr id="56344" name="Line 24"/>
          <p:cNvSpPr>
            <a:spLocks noChangeShapeType="1"/>
          </p:cNvSpPr>
          <p:nvPr/>
        </p:nvSpPr>
        <p:spPr bwMode="gray">
          <a:xfrm flipV="1">
            <a:off x="2930525" y="3067050"/>
            <a:ext cx="1588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5" name="Line 25"/>
          <p:cNvSpPr>
            <a:spLocks noChangeShapeType="1"/>
          </p:cNvSpPr>
          <p:nvPr/>
        </p:nvSpPr>
        <p:spPr bwMode="gray">
          <a:xfrm flipV="1">
            <a:off x="4864100" y="3067050"/>
            <a:ext cx="3175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6" name="Line 26"/>
          <p:cNvSpPr>
            <a:spLocks noChangeShapeType="1"/>
          </p:cNvSpPr>
          <p:nvPr/>
        </p:nvSpPr>
        <p:spPr bwMode="gray">
          <a:xfrm flipV="1">
            <a:off x="5799138" y="3067050"/>
            <a:ext cx="1587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7" name="Line 27"/>
          <p:cNvSpPr>
            <a:spLocks noChangeShapeType="1"/>
          </p:cNvSpPr>
          <p:nvPr/>
        </p:nvSpPr>
        <p:spPr bwMode="gray">
          <a:xfrm flipV="1">
            <a:off x="6746875" y="3067050"/>
            <a:ext cx="1588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8" name="Line 28"/>
          <p:cNvSpPr>
            <a:spLocks noChangeShapeType="1"/>
          </p:cNvSpPr>
          <p:nvPr/>
        </p:nvSpPr>
        <p:spPr bwMode="gray">
          <a:xfrm flipV="1">
            <a:off x="7700963" y="3067050"/>
            <a:ext cx="1587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9" name="Line 29"/>
          <p:cNvSpPr>
            <a:spLocks noChangeShapeType="1"/>
          </p:cNvSpPr>
          <p:nvPr/>
        </p:nvSpPr>
        <p:spPr bwMode="gray">
          <a:xfrm flipV="1">
            <a:off x="3876675" y="3067050"/>
            <a:ext cx="1588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0" name="Freeform 30"/>
          <p:cNvSpPr>
            <a:spLocks/>
          </p:cNvSpPr>
          <p:nvPr/>
        </p:nvSpPr>
        <p:spPr bwMode="white">
          <a:xfrm>
            <a:off x="2028825" y="3427413"/>
            <a:ext cx="5895975" cy="746125"/>
          </a:xfrm>
          <a:custGeom>
            <a:avLst/>
            <a:gdLst>
              <a:gd name="T0" fmla="*/ 0 w 3419"/>
              <a:gd name="T1" fmla="*/ 2147483647 h 403"/>
              <a:gd name="T2" fmla="*/ 2147483647 w 3419"/>
              <a:gd name="T3" fmla="*/ 2147483647 h 403"/>
              <a:gd name="T4" fmla="*/ 2147483647 w 3419"/>
              <a:gd name="T5" fmla="*/ 2147483647 h 403"/>
              <a:gd name="T6" fmla="*/ 2147483647 w 3419"/>
              <a:gd name="T7" fmla="*/ 2147483647 h 403"/>
              <a:gd name="T8" fmla="*/ 2147483647 w 3419"/>
              <a:gd name="T9" fmla="*/ 2147483647 h 403"/>
              <a:gd name="T10" fmla="*/ 2147483647 w 3419"/>
              <a:gd name="T11" fmla="*/ 2147483647 h 403"/>
              <a:gd name="T12" fmla="*/ 2147483647 w 3419"/>
              <a:gd name="T13" fmla="*/ 2147483647 h 403"/>
              <a:gd name="T14" fmla="*/ 2147483647 w 3419"/>
              <a:gd name="T15" fmla="*/ 2147483647 h 403"/>
              <a:gd name="T16" fmla="*/ 2147483647 w 3419"/>
              <a:gd name="T17" fmla="*/ 2147483647 h 403"/>
              <a:gd name="T18" fmla="*/ 2147483647 w 3419"/>
              <a:gd name="T19" fmla="*/ 2147483647 h 403"/>
              <a:gd name="T20" fmla="*/ 2147483647 w 3419"/>
              <a:gd name="T21" fmla="*/ 2147483647 h 403"/>
              <a:gd name="T22" fmla="*/ 2147483647 w 3419"/>
              <a:gd name="T23" fmla="*/ 2147483647 h 403"/>
              <a:gd name="T24" fmla="*/ 2147483647 w 3419"/>
              <a:gd name="T25" fmla="*/ 2147483647 h 403"/>
              <a:gd name="T26" fmla="*/ 2147483647 w 3419"/>
              <a:gd name="T27" fmla="*/ 2147483647 h 403"/>
              <a:gd name="T28" fmla="*/ 2147483647 w 3419"/>
              <a:gd name="T29" fmla="*/ 2147483647 h 403"/>
              <a:gd name="T30" fmla="*/ 2147483647 w 3419"/>
              <a:gd name="T31" fmla="*/ 2147483647 h 403"/>
              <a:gd name="T32" fmla="*/ 2147483647 w 3419"/>
              <a:gd name="T33" fmla="*/ 2147483647 h 403"/>
              <a:gd name="T34" fmla="*/ 2147483647 w 3419"/>
              <a:gd name="T35" fmla="*/ 2147483647 h 403"/>
              <a:gd name="T36" fmla="*/ 2147483647 w 3419"/>
              <a:gd name="T37" fmla="*/ 2147483647 h 403"/>
              <a:gd name="T38" fmla="*/ 2147483647 w 3419"/>
              <a:gd name="T39" fmla="*/ 2147483647 h 403"/>
              <a:gd name="T40" fmla="*/ 2147483647 w 3419"/>
              <a:gd name="T41" fmla="*/ 2147483647 h 403"/>
              <a:gd name="T42" fmla="*/ 2147483647 w 3419"/>
              <a:gd name="T43" fmla="*/ 2147483647 h 403"/>
              <a:gd name="T44" fmla="*/ 2147483647 w 3419"/>
              <a:gd name="T45" fmla="*/ 2147483647 h 403"/>
              <a:gd name="T46" fmla="*/ 2147483647 w 3419"/>
              <a:gd name="T47" fmla="*/ 2147483647 h 403"/>
              <a:gd name="T48" fmla="*/ 2147483647 w 3419"/>
              <a:gd name="T49" fmla="*/ 2147483647 h 403"/>
              <a:gd name="T50" fmla="*/ 2147483647 w 3419"/>
              <a:gd name="T51" fmla="*/ 2147483647 h 403"/>
              <a:gd name="T52" fmla="*/ 2147483647 w 3419"/>
              <a:gd name="T53" fmla="*/ 2147483647 h 403"/>
              <a:gd name="T54" fmla="*/ 2147483647 w 3419"/>
              <a:gd name="T55" fmla="*/ 2147483647 h 403"/>
              <a:gd name="T56" fmla="*/ 2147483647 w 3419"/>
              <a:gd name="T57" fmla="*/ 2147483647 h 403"/>
              <a:gd name="T58" fmla="*/ 2147483647 w 3419"/>
              <a:gd name="T59" fmla="*/ 2147483647 h 403"/>
              <a:gd name="T60" fmla="*/ 2147483647 w 3419"/>
              <a:gd name="T61" fmla="*/ 2147483647 h 403"/>
              <a:gd name="T62" fmla="*/ 2147483647 w 3419"/>
              <a:gd name="T63" fmla="*/ 2147483647 h 403"/>
              <a:gd name="T64" fmla="*/ 2147483647 w 3419"/>
              <a:gd name="T65" fmla="*/ 2147483647 h 403"/>
              <a:gd name="T66" fmla="*/ 2147483647 w 3419"/>
              <a:gd name="T67" fmla="*/ 2147483647 h 403"/>
              <a:gd name="T68" fmla="*/ 2147483647 w 3419"/>
              <a:gd name="T69" fmla="*/ 2147483647 h 403"/>
              <a:gd name="T70" fmla="*/ 2147483647 w 3419"/>
              <a:gd name="T71" fmla="*/ 2147483647 h 403"/>
              <a:gd name="T72" fmla="*/ 2147483647 w 3419"/>
              <a:gd name="T73" fmla="*/ 2147483647 h 403"/>
              <a:gd name="T74" fmla="*/ 2147483647 w 3419"/>
              <a:gd name="T75" fmla="*/ 2147483647 h 403"/>
              <a:gd name="T76" fmla="*/ 2147483647 w 3419"/>
              <a:gd name="T77" fmla="*/ 2147483647 h 403"/>
              <a:gd name="T78" fmla="*/ 2147483647 w 3419"/>
              <a:gd name="T79" fmla="*/ 2147483647 h 403"/>
              <a:gd name="T80" fmla="*/ 2147483647 w 3419"/>
              <a:gd name="T81" fmla="*/ 0 h 403"/>
              <a:gd name="T82" fmla="*/ 2147483647 w 3419"/>
              <a:gd name="T83" fmla="*/ 0 h 403"/>
              <a:gd name="T84" fmla="*/ 2147483647 w 3419"/>
              <a:gd name="T85" fmla="*/ 0 h 403"/>
              <a:gd name="T86" fmla="*/ 2147483647 w 3419"/>
              <a:gd name="T87" fmla="*/ 2147483647 h 403"/>
              <a:gd name="T88" fmla="*/ 2147483647 w 3419"/>
              <a:gd name="T89" fmla="*/ 2147483647 h 403"/>
              <a:gd name="T90" fmla="*/ 2147483647 w 3419"/>
              <a:gd name="T91" fmla="*/ 2147483647 h 403"/>
              <a:gd name="T92" fmla="*/ 2147483647 w 3419"/>
              <a:gd name="T93" fmla="*/ 2147483647 h 403"/>
              <a:gd name="T94" fmla="*/ 2147483647 w 3419"/>
              <a:gd name="T95" fmla="*/ 2147483647 h 403"/>
              <a:gd name="T96" fmla="*/ 2147483647 w 3419"/>
              <a:gd name="T97" fmla="*/ 2147483647 h 403"/>
              <a:gd name="T98" fmla="*/ 2147483647 w 3419"/>
              <a:gd name="T99" fmla="*/ 2147483647 h 403"/>
              <a:gd name="T100" fmla="*/ 2147483647 w 3419"/>
              <a:gd name="T101" fmla="*/ 2147483647 h 403"/>
              <a:gd name="T102" fmla="*/ 2147483647 w 3419"/>
              <a:gd name="T103" fmla="*/ 2147483647 h 403"/>
              <a:gd name="T104" fmla="*/ 2147483647 w 3419"/>
              <a:gd name="T105" fmla="*/ 2147483647 h 403"/>
              <a:gd name="T106" fmla="*/ 2147483647 w 3419"/>
              <a:gd name="T107" fmla="*/ 2147483647 h 403"/>
              <a:gd name="T108" fmla="*/ 2147483647 w 3419"/>
              <a:gd name="T109" fmla="*/ 2147483647 h 403"/>
              <a:gd name="T110" fmla="*/ 2147483647 w 3419"/>
              <a:gd name="T111" fmla="*/ 2147483647 h 403"/>
              <a:gd name="T112" fmla="*/ 2147483647 w 3419"/>
              <a:gd name="T113" fmla="*/ 2147483647 h 403"/>
              <a:gd name="T114" fmla="*/ 2147483647 w 3419"/>
              <a:gd name="T115" fmla="*/ 2147483647 h 403"/>
              <a:gd name="T116" fmla="*/ 0 w 3419"/>
              <a:gd name="T117" fmla="*/ 2147483647 h 40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419"/>
              <a:gd name="T178" fmla="*/ 0 h 403"/>
              <a:gd name="T179" fmla="*/ 3419 w 3419"/>
              <a:gd name="T180" fmla="*/ 403 h 40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419" h="403">
                <a:moveTo>
                  <a:pt x="0" y="385"/>
                </a:moveTo>
                <a:lnTo>
                  <a:pt x="13" y="403"/>
                </a:lnTo>
                <a:lnTo>
                  <a:pt x="118" y="322"/>
                </a:lnTo>
                <a:lnTo>
                  <a:pt x="225" y="241"/>
                </a:lnTo>
                <a:lnTo>
                  <a:pt x="332" y="167"/>
                </a:lnTo>
                <a:lnTo>
                  <a:pt x="324" y="158"/>
                </a:lnTo>
                <a:lnTo>
                  <a:pt x="330" y="167"/>
                </a:lnTo>
                <a:lnTo>
                  <a:pt x="381" y="134"/>
                </a:lnTo>
                <a:lnTo>
                  <a:pt x="376" y="125"/>
                </a:lnTo>
                <a:lnTo>
                  <a:pt x="381" y="136"/>
                </a:lnTo>
                <a:lnTo>
                  <a:pt x="435" y="109"/>
                </a:lnTo>
                <a:lnTo>
                  <a:pt x="429" y="98"/>
                </a:lnTo>
                <a:lnTo>
                  <a:pt x="433" y="109"/>
                </a:lnTo>
                <a:lnTo>
                  <a:pt x="486" y="88"/>
                </a:lnTo>
                <a:lnTo>
                  <a:pt x="540" y="70"/>
                </a:lnTo>
                <a:lnTo>
                  <a:pt x="536" y="59"/>
                </a:lnTo>
                <a:lnTo>
                  <a:pt x="538" y="70"/>
                </a:lnTo>
                <a:lnTo>
                  <a:pt x="645" y="50"/>
                </a:lnTo>
                <a:lnTo>
                  <a:pt x="643" y="39"/>
                </a:lnTo>
                <a:lnTo>
                  <a:pt x="645" y="50"/>
                </a:lnTo>
                <a:lnTo>
                  <a:pt x="757" y="35"/>
                </a:lnTo>
                <a:lnTo>
                  <a:pt x="864" y="29"/>
                </a:lnTo>
                <a:lnTo>
                  <a:pt x="970" y="22"/>
                </a:lnTo>
                <a:lnTo>
                  <a:pt x="969" y="11"/>
                </a:lnTo>
                <a:lnTo>
                  <a:pt x="969" y="22"/>
                </a:lnTo>
                <a:lnTo>
                  <a:pt x="1075" y="22"/>
                </a:lnTo>
                <a:lnTo>
                  <a:pt x="1287" y="29"/>
                </a:lnTo>
                <a:lnTo>
                  <a:pt x="1712" y="29"/>
                </a:lnTo>
                <a:lnTo>
                  <a:pt x="2138" y="29"/>
                </a:lnTo>
                <a:lnTo>
                  <a:pt x="2563" y="29"/>
                </a:lnTo>
                <a:lnTo>
                  <a:pt x="2775" y="29"/>
                </a:lnTo>
                <a:lnTo>
                  <a:pt x="2996" y="29"/>
                </a:lnTo>
                <a:lnTo>
                  <a:pt x="3419" y="29"/>
                </a:lnTo>
                <a:lnTo>
                  <a:pt x="3419" y="7"/>
                </a:lnTo>
                <a:lnTo>
                  <a:pt x="2996" y="7"/>
                </a:lnTo>
                <a:lnTo>
                  <a:pt x="2775" y="7"/>
                </a:lnTo>
                <a:lnTo>
                  <a:pt x="2563" y="7"/>
                </a:lnTo>
                <a:lnTo>
                  <a:pt x="2138" y="7"/>
                </a:lnTo>
                <a:lnTo>
                  <a:pt x="1712" y="7"/>
                </a:lnTo>
                <a:lnTo>
                  <a:pt x="1287" y="7"/>
                </a:lnTo>
                <a:lnTo>
                  <a:pt x="1075" y="0"/>
                </a:lnTo>
                <a:lnTo>
                  <a:pt x="969" y="0"/>
                </a:lnTo>
                <a:lnTo>
                  <a:pt x="862" y="7"/>
                </a:lnTo>
                <a:lnTo>
                  <a:pt x="755" y="13"/>
                </a:lnTo>
                <a:lnTo>
                  <a:pt x="643" y="28"/>
                </a:lnTo>
                <a:lnTo>
                  <a:pt x="641" y="28"/>
                </a:lnTo>
                <a:lnTo>
                  <a:pt x="534" y="48"/>
                </a:lnTo>
                <a:lnTo>
                  <a:pt x="532" y="50"/>
                </a:lnTo>
                <a:lnTo>
                  <a:pt x="479" y="68"/>
                </a:lnTo>
                <a:lnTo>
                  <a:pt x="426" y="88"/>
                </a:lnTo>
                <a:lnTo>
                  <a:pt x="424" y="88"/>
                </a:lnTo>
                <a:lnTo>
                  <a:pt x="370" y="116"/>
                </a:lnTo>
                <a:lnTo>
                  <a:pt x="319" y="149"/>
                </a:lnTo>
                <a:lnTo>
                  <a:pt x="212" y="223"/>
                </a:lnTo>
                <a:lnTo>
                  <a:pt x="105" y="304"/>
                </a:lnTo>
                <a:lnTo>
                  <a:pt x="0" y="3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1" name="Freeform 31"/>
          <p:cNvSpPr>
            <a:spLocks/>
          </p:cNvSpPr>
          <p:nvPr/>
        </p:nvSpPr>
        <p:spPr bwMode="gray">
          <a:xfrm>
            <a:off x="2028825" y="3587750"/>
            <a:ext cx="5899150" cy="1157288"/>
          </a:xfrm>
          <a:custGeom>
            <a:avLst/>
            <a:gdLst>
              <a:gd name="T0" fmla="*/ 2147483647 w 3421"/>
              <a:gd name="T1" fmla="*/ 2147483647 h 626"/>
              <a:gd name="T2" fmla="*/ 2147483647 w 3421"/>
              <a:gd name="T3" fmla="*/ 2147483647 h 626"/>
              <a:gd name="T4" fmla="*/ 2147483647 w 3421"/>
              <a:gd name="T5" fmla="*/ 2147483647 h 626"/>
              <a:gd name="T6" fmla="*/ 2147483647 w 3421"/>
              <a:gd name="T7" fmla="*/ 2147483647 h 626"/>
              <a:gd name="T8" fmla="*/ 2147483647 w 3421"/>
              <a:gd name="T9" fmla="*/ 2147483647 h 626"/>
              <a:gd name="T10" fmla="*/ 2147483647 w 3421"/>
              <a:gd name="T11" fmla="*/ 2147483647 h 626"/>
              <a:gd name="T12" fmla="*/ 2147483647 w 3421"/>
              <a:gd name="T13" fmla="*/ 2147483647 h 626"/>
              <a:gd name="T14" fmla="*/ 2147483647 w 3421"/>
              <a:gd name="T15" fmla="*/ 2147483647 h 626"/>
              <a:gd name="T16" fmla="*/ 2147483647 w 3421"/>
              <a:gd name="T17" fmla="*/ 2147483647 h 626"/>
              <a:gd name="T18" fmla="*/ 2147483647 w 3421"/>
              <a:gd name="T19" fmla="*/ 2147483647 h 626"/>
              <a:gd name="T20" fmla="*/ 2147483647 w 3421"/>
              <a:gd name="T21" fmla="*/ 2147483647 h 626"/>
              <a:gd name="T22" fmla="*/ 2147483647 w 3421"/>
              <a:gd name="T23" fmla="*/ 2147483647 h 626"/>
              <a:gd name="T24" fmla="*/ 2147483647 w 3421"/>
              <a:gd name="T25" fmla="*/ 2147483647 h 626"/>
              <a:gd name="T26" fmla="*/ 2147483647 w 3421"/>
              <a:gd name="T27" fmla="*/ 2147483647 h 626"/>
              <a:gd name="T28" fmla="*/ 2147483647 w 3421"/>
              <a:gd name="T29" fmla="*/ 2147483647 h 626"/>
              <a:gd name="T30" fmla="*/ 2147483647 w 3421"/>
              <a:gd name="T31" fmla="*/ 2147483647 h 626"/>
              <a:gd name="T32" fmla="*/ 2147483647 w 3421"/>
              <a:gd name="T33" fmla="*/ 2147483647 h 626"/>
              <a:gd name="T34" fmla="*/ 2147483647 w 3421"/>
              <a:gd name="T35" fmla="*/ 2147483647 h 626"/>
              <a:gd name="T36" fmla="*/ 2147483647 w 3421"/>
              <a:gd name="T37" fmla="*/ 2147483647 h 626"/>
              <a:gd name="T38" fmla="*/ 2147483647 w 3421"/>
              <a:gd name="T39" fmla="*/ 2147483647 h 626"/>
              <a:gd name="T40" fmla="*/ 2147483647 w 3421"/>
              <a:gd name="T41" fmla="*/ 2147483647 h 626"/>
              <a:gd name="T42" fmla="*/ 2147483647 w 3421"/>
              <a:gd name="T43" fmla="*/ 2147483647 h 626"/>
              <a:gd name="T44" fmla="*/ 2147483647 w 3421"/>
              <a:gd name="T45" fmla="*/ 2147483647 h 626"/>
              <a:gd name="T46" fmla="*/ 2147483647 w 3421"/>
              <a:gd name="T47" fmla="*/ 2147483647 h 626"/>
              <a:gd name="T48" fmla="*/ 2147483647 w 3421"/>
              <a:gd name="T49" fmla="*/ 2147483647 h 626"/>
              <a:gd name="T50" fmla="*/ 2147483647 w 3421"/>
              <a:gd name="T51" fmla="*/ 2147483647 h 626"/>
              <a:gd name="T52" fmla="*/ 2147483647 w 3421"/>
              <a:gd name="T53" fmla="*/ 2147483647 h 626"/>
              <a:gd name="T54" fmla="*/ 2147483647 w 3421"/>
              <a:gd name="T55" fmla="*/ 2147483647 h 626"/>
              <a:gd name="T56" fmla="*/ 2147483647 w 3421"/>
              <a:gd name="T57" fmla="*/ 2147483647 h 626"/>
              <a:gd name="T58" fmla="*/ 2147483647 w 3421"/>
              <a:gd name="T59" fmla="*/ 2147483647 h 626"/>
              <a:gd name="T60" fmla="*/ 2147483647 w 3421"/>
              <a:gd name="T61" fmla="*/ 2147483647 h 626"/>
              <a:gd name="T62" fmla="*/ 2147483647 w 3421"/>
              <a:gd name="T63" fmla="*/ 2147483647 h 626"/>
              <a:gd name="T64" fmla="*/ 2147483647 w 3421"/>
              <a:gd name="T65" fmla="*/ 2147483647 h 626"/>
              <a:gd name="T66" fmla="*/ 2147483647 w 3421"/>
              <a:gd name="T67" fmla="*/ 2147483647 h 626"/>
              <a:gd name="T68" fmla="*/ 2147483647 w 3421"/>
              <a:gd name="T69" fmla="*/ 2147483647 h 626"/>
              <a:gd name="T70" fmla="*/ 2147483647 w 3421"/>
              <a:gd name="T71" fmla="*/ 2147483647 h 626"/>
              <a:gd name="T72" fmla="*/ 2147483647 w 3421"/>
              <a:gd name="T73" fmla="*/ 2147483647 h 626"/>
              <a:gd name="T74" fmla="*/ 2147483647 w 3421"/>
              <a:gd name="T75" fmla="*/ 2147483647 h 626"/>
              <a:gd name="T76" fmla="*/ 2147483647 w 3421"/>
              <a:gd name="T77" fmla="*/ 2147483647 h 626"/>
              <a:gd name="T78" fmla="*/ 2147483647 w 3421"/>
              <a:gd name="T79" fmla="*/ 2147483647 h 626"/>
              <a:gd name="T80" fmla="*/ 2147483647 w 3421"/>
              <a:gd name="T81" fmla="*/ 0 h 626"/>
              <a:gd name="T82" fmla="*/ 2147483647 w 3421"/>
              <a:gd name="T83" fmla="*/ 0 h 626"/>
              <a:gd name="T84" fmla="*/ 2147483647 w 3421"/>
              <a:gd name="T85" fmla="*/ 2147483647 h 626"/>
              <a:gd name="T86" fmla="*/ 2147483647 w 3421"/>
              <a:gd name="T87" fmla="*/ 2147483647 h 626"/>
              <a:gd name="T88" fmla="*/ 2147483647 w 3421"/>
              <a:gd name="T89" fmla="*/ 2147483647 h 626"/>
              <a:gd name="T90" fmla="*/ 2147483647 w 3421"/>
              <a:gd name="T91" fmla="*/ 2147483647 h 626"/>
              <a:gd name="T92" fmla="*/ 2147483647 w 3421"/>
              <a:gd name="T93" fmla="*/ 2147483647 h 626"/>
              <a:gd name="T94" fmla="*/ 2147483647 w 3421"/>
              <a:gd name="T95" fmla="*/ 2147483647 h 6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421"/>
              <a:gd name="T145" fmla="*/ 0 h 626"/>
              <a:gd name="T146" fmla="*/ 3421 w 3421"/>
              <a:gd name="T147" fmla="*/ 626 h 62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421" h="626">
                <a:moveTo>
                  <a:pt x="0" y="332"/>
                </a:moveTo>
                <a:lnTo>
                  <a:pt x="11" y="350"/>
                </a:lnTo>
                <a:lnTo>
                  <a:pt x="116" y="282"/>
                </a:lnTo>
                <a:lnTo>
                  <a:pt x="223" y="216"/>
                </a:lnTo>
                <a:lnTo>
                  <a:pt x="330" y="148"/>
                </a:lnTo>
                <a:lnTo>
                  <a:pt x="324" y="139"/>
                </a:lnTo>
                <a:lnTo>
                  <a:pt x="330" y="150"/>
                </a:lnTo>
                <a:lnTo>
                  <a:pt x="381" y="124"/>
                </a:lnTo>
                <a:lnTo>
                  <a:pt x="376" y="113"/>
                </a:lnTo>
                <a:lnTo>
                  <a:pt x="380" y="124"/>
                </a:lnTo>
                <a:lnTo>
                  <a:pt x="433" y="104"/>
                </a:lnTo>
                <a:lnTo>
                  <a:pt x="540" y="63"/>
                </a:lnTo>
                <a:lnTo>
                  <a:pt x="536" y="52"/>
                </a:lnTo>
                <a:lnTo>
                  <a:pt x="540" y="63"/>
                </a:lnTo>
                <a:lnTo>
                  <a:pt x="646" y="35"/>
                </a:lnTo>
                <a:lnTo>
                  <a:pt x="643" y="24"/>
                </a:lnTo>
                <a:lnTo>
                  <a:pt x="645" y="35"/>
                </a:lnTo>
                <a:lnTo>
                  <a:pt x="757" y="23"/>
                </a:lnTo>
                <a:lnTo>
                  <a:pt x="755" y="12"/>
                </a:lnTo>
                <a:lnTo>
                  <a:pt x="755" y="23"/>
                </a:lnTo>
                <a:lnTo>
                  <a:pt x="862" y="23"/>
                </a:lnTo>
                <a:lnTo>
                  <a:pt x="862" y="12"/>
                </a:lnTo>
                <a:lnTo>
                  <a:pt x="862" y="23"/>
                </a:lnTo>
                <a:lnTo>
                  <a:pt x="915" y="30"/>
                </a:lnTo>
                <a:lnTo>
                  <a:pt x="915" y="19"/>
                </a:lnTo>
                <a:lnTo>
                  <a:pt x="913" y="30"/>
                </a:lnTo>
                <a:lnTo>
                  <a:pt x="967" y="43"/>
                </a:lnTo>
                <a:lnTo>
                  <a:pt x="969" y="32"/>
                </a:lnTo>
                <a:lnTo>
                  <a:pt x="965" y="43"/>
                </a:lnTo>
                <a:lnTo>
                  <a:pt x="1072" y="89"/>
                </a:lnTo>
                <a:lnTo>
                  <a:pt x="1177" y="137"/>
                </a:lnTo>
                <a:lnTo>
                  <a:pt x="1283" y="185"/>
                </a:lnTo>
                <a:lnTo>
                  <a:pt x="1390" y="223"/>
                </a:lnTo>
                <a:lnTo>
                  <a:pt x="1394" y="212"/>
                </a:lnTo>
                <a:lnTo>
                  <a:pt x="1390" y="223"/>
                </a:lnTo>
                <a:lnTo>
                  <a:pt x="1495" y="271"/>
                </a:lnTo>
                <a:lnTo>
                  <a:pt x="1604" y="312"/>
                </a:lnTo>
                <a:lnTo>
                  <a:pt x="1709" y="352"/>
                </a:lnTo>
                <a:lnTo>
                  <a:pt x="1711" y="352"/>
                </a:lnTo>
                <a:lnTo>
                  <a:pt x="1817" y="378"/>
                </a:lnTo>
                <a:lnTo>
                  <a:pt x="1924" y="405"/>
                </a:lnTo>
                <a:lnTo>
                  <a:pt x="2136" y="446"/>
                </a:lnTo>
                <a:lnTo>
                  <a:pt x="2348" y="479"/>
                </a:lnTo>
                <a:lnTo>
                  <a:pt x="2561" y="512"/>
                </a:lnTo>
                <a:lnTo>
                  <a:pt x="2773" y="547"/>
                </a:lnTo>
                <a:lnTo>
                  <a:pt x="2775" y="547"/>
                </a:lnTo>
                <a:lnTo>
                  <a:pt x="2996" y="573"/>
                </a:lnTo>
                <a:lnTo>
                  <a:pt x="3419" y="626"/>
                </a:lnTo>
                <a:lnTo>
                  <a:pt x="3421" y="604"/>
                </a:lnTo>
                <a:lnTo>
                  <a:pt x="2997" y="551"/>
                </a:lnTo>
                <a:lnTo>
                  <a:pt x="2777" y="525"/>
                </a:lnTo>
                <a:lnTo>
                  <a:pt x="2775" y="536"/>
                </a:lnTo>
                <a:lnTo>
                  <a:pt x="2777" y="525"/>
                </a:lnTo>
                <a:lnTo>
                  <a:pt x="2565" y="490"/>
                </a:lnTo>
                <a:lnTo>
                  <a:pt x="2351" y="457"/>
                </a:lnTo>
                <a:lnTo>
                  <a:pt x="2140" y="424"/>
                </a:lnTo>
                <a:lnTo>
                  <a:pt x="1928" y="383"/>
                </a:lnTo>
                <a:lnTo>
                  <a:pt x="1926" y="394"/>
                </a:lnTo>
                <a:lnTo>
                  <a:pt x="1930" y="385"/>
                </a:lnTo>
                <a:lnTo>
                  <a:pt x="1823" y="358"/>
                </a:lnTo>
                <a:lnTo>
                  <a:pt x="1716" y="332"/>
                </a:lnTo>
                <a:lnTo>
                  <a:pt x="1712" y="341"/>
                </a:lnTo>
                <a:lnTo>
                  <a:pt x="1716" y="332"/>
                </a:lnTo>
                <a:lnTo>
                  <a:pt x="1611" y="291"/>
                </a:lnTo>
                <a:lnTo>
                  <a:pt x="1503" y="251"/>
                </a:lnTo>
                <a:lnTo>
                  <a:pt x="1499" y="260"/>
                </a:lnTo>
                <a:lnTo>
                  <a:pt x="1504" y="251"/>
                </a:lnTo>
                <a:lnTo>
                  <a:pt x="1399" y="203"/>
                </a:lnTo>
                <a:lnTo>
                  <a:pt x="1398" y="203"/>
                </a:lnTo>
                <a:lnTo>
                  <a:pt x="1291" y="164"/>
                </a:lnTo>
                <a:lnTo>
                  <a:pt x="1287" y="173"/>
                </a:lnTo>
                <a:lnTo>
                  <a:pt x="1293" y="164"/>
                </a:lnTo>
                <a:lnTo>
                  <a:pt x="1186" y="116"/>
                </a:lnTo>
                <a:lnTo>
                  <a:pt x="1081" y="69"/>
                </a:lnTo>
                <a:lnTo>
                  <a:pt x="974" y="23"/>
                </a:lnTo>
                <a:lnTo>
                  <a:pt x="972" y="23"/>
                </a:lnTo>
                <a:lnTo>
                  <a:pt x="919" y="10"/>
                </a:lnTo>
                <a:lnTo>
                  <a:pt x="917" y="8"/>
                </a:lnTo>
                <a:lnTo>
                  <a:pt x="864" y="0"/>
                </a:lnTo>
                <a:lnTo>
                  <a:pt x="862" y="0"/>
                </a:lnTo>
                <a:lnTo>
                  <a:pt x="755" y="0"/>
                </a:lnTo>
                <a:lnTo>
                  <a:pt x="643" y="13"/>
                </a:lnTo>
                <a:lnTo>
                  <a:pt x="641" y="15"/>
                </a:lnTo>
                <a:lnTo>
                  <a:pt x="534" y="43"/>
                </a:lnTo>
                <a:lnTo>
                  <a:pt x="532" y="43"/>
                </a:lnTo>
                <a:lnTo>
                  <a:pt x="426" y="83"/>
                </a:lnTo>
                <a:lnTo>
                  <a:pt x="372" y="104"/>
                </a:lnTo>
                <a:lnTo>
                  <a:pt x="321" y="129"/>
                </a:lnTo>
                <a:lnTo>
                  <a:pt x="319" y="129"/>
                </a:lnTo>
                <a:lnTo>
                  <a:pt x="212" y="197"/>
                </a:lnTo>
                <a:lnTo>
                  <a:pt x="105" y="264"/>
                </a:lnTo>
                <a:lnTo>
                  <a:pt x="0" y="33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2" name="Freeform 32"/>
          <p:cNvSpPr>
            <a:spLocks/>
          </p:cNvSpPr>
          <p:nvPr/>
        </p:nvSpPr>
        <p:spPr bwMode="gray">
          <a:xfrm>
            <a:off x="2051050" y="1570038"/>
            <a:ext cx="5835650" cy="1231900"/>
          </a:xfrm>
          <a:custGeom>
            <a:avLst/>
            <a:gdLst>
              <a:gd name="T0" fmla="*/ 2147483647 w 3384"/>
              <a:gd name="T1" fmla="*/ 2147483647 h 666"/>
              <a:gd name="T2" fmla="*/ 2147483647 w 3384"/>
              <a:gd name="T3" fmla="*/ 2147483647 h 666"/>
              <a:gd name="T4" fmla="*/ 2147483647 w 3384"/>
              <a:gd name="T5" fmla="*/ 2147483647 h 666"/>
              <a:gd name="T6" fmla="*/ 2147483647 w 3384"/>
              <a:gd name="T7" fmla="*/ 2147483647 h 666"/>
              <a:gd name="T8" fmla="*/ 2147483647 w 3384"/>
              <a:gd name="T9" fmla="*/ 2147483647 h 666"/>
              <a:gd name="T10" fmla="*/ 2147483647 w 3384"/>
              <a:gd name="T11" fmla="*/ 2147483647 h 666"/>
              <a:gd name="T12" fmla="*/ 2147483647 w 3384"/>
              <a:gd name="T13" fmla="*/ 2147483647 h 666"/>
              <a:gd name="T14" fmla="*/ 2147483647 w 3384"/>
              <a:gd name="T15" fmla="*/ 2147483647 h 666"/>
              <a:gd name="T16" fmla="*/ 2147483647 w 3384"/>
              <a:gd name="T17" fmla="*/ 2147483647 h 666"/>
              <a:gd name="T18" fmla="*/ 2147483647 w 3384"/>
              <a:gd name="T19" fmla="*/ 2147483647 h 666"/>
              <a:gd name="T20" fmla="*/ 2147483647 w 3384"/>
              <a:gd name="T21" fmla="*/ 2147483647 h 666"/>
              <a:gd name="T22" fmla="*/ 2147483647 w 3384"/>
              <a:gd name="T23" fmla="*/ 2147483647 h 666"/>
              <a:gd name="T24" fmla="*/ 2147483647 w 3384"/>
              <a:gd name="T25" fmla="*/ 2147483647 h 666"/>
              <a:gd name="T26" fmla="*/ 2147483647 w 3384"/>
              <a:gd name="T27" fmla="*/ 2147483647 h 666"/>
              <a:gd name="T28" fmla="*/ 2147483647 w 3384"/>
              <a:gd name="T29" fmla="*/ 2147483647 h 666"/>
              <a:gd name="T30" fmla="*/ 2147483647 w 3384"/>
              <a:gd name="T31" fmla="*/ 2147483647 h 666"/>
              <a:gd name="T32" fmla="*/ 2147483647 w 3384"/>
              <a:gd name="T33" fmla="*/ 2147483647 h 666"/>
              <a:gd name="T34" fmla="*/ 2147483647 w 3384"/>
              <a:gd name="T35" fmla="*/ 2147483647 h 666"/>
              <a:gd name="T36" fmla="*/ 2147483647 w 3384"/>
              <a:gd name="T37" fmla="*/ 2147483647 h 666"/>
              <a:gd name="T38" fmla="*/ 2147483647 w 3384"/>
              <a:gd name="T39" fmla="*/ 2147483647 h 666"/>
              <a:gd name="T40" fmla="*/ 2147483647 w 3384"/>
              <a:gd name="T41" fmla="*/ 2147483647 h 666"/>
              <a:gd name="T42" fmla="*/ 2147483647 w 3384"/>
              <a:gd name="T43" fmla="*/ 2147483647 h 666"/>
              <a:gd name="T44" fmla="*/ 2147483647 w 3384"/>
              <a:gd name="T45" fmla="*/ 2147483647 h 666"/>
              <a:gd name="T46" fmla="*/ 2147483647 w 3384"/>
              <a:gd name="T47" fmla="*/ 2147483647 h 666"/>
              <a:gd name="T48" fmla="*/ 2147483647 w 3384"/>
              <a:gd name="T49" fmla="*/ 2147483647 h 666"/>
              <a:gd name="T50" fmla="*/ 2147483647 w 3384"/>
              <a:gd name="T51" fmla="*/ 2147483647 h 666"/>
              <a:gd name="T52" fmla="*/ 2147483647 w 3384"/>
              <a:gd name="T53" fmla="*/ 2147483647 h 666"/>
              <a:gd name="T54" fmla="*/ 2147483647 w 3384"/>
              <a:gd name="T55" fmla="*/ 2147483647 h 666"/>
              <a:gd name="T56" fmla="*/ 2147483647 w 3384"/>
              <a:gd name="T57" fmla="*/ 2147483647 h 666"/>
              <a:gd name="T58" fmla="*/ 2147483647 w 3384"/>
              <a:gd name="T59" fmla="*/ 2147483647 h 666"/>
              <a:gd name="T60" fmla="*/ 2147483647 w 3384"/>
              <a:gd name="T61" fmla="*/ 2147483647 h 666"/>
              <a:gd name="T62" fmla="*/ 2147483647 w 3384"/>
              <a:gd name="T63" fmla="*/ 2147483647 h 666"/>
              <a:gd name="T64" fmla="*/ 2147483647 w 3384"/>
              <a:gd name="T65" fmla="*/ 2147483647 h 666"/>
              <a:gd name="T66" fmla="*/ 2147483647 w 3384"/>
              <a:gd name="T67" fmla="*/ 2147483647 h 666"/>
              <a:gd name="T68" fmla="*/ 2147483647 w 3384"/>
              <a:gd name="T69" fmla="*/ 2147483647 h 666"/>
              <a:gd name="T70" fmla="*/ 2147483647 w 3384"/>
              <a:gd name="T71" fmla="*/ 2147483647 h 666"/>
              <a:gd name="T72" fmla="*/ 2147483647 w 3384"/>
              <a:gd name="T73" fmla="*/ 2147483647 h 666"/>
              <a:gd name="T74" fmla="*/ 2147483647 w 3384"/>
              <a:gd name="T75" fmla="*/ 2147483647 h 666"/>
              <a:gd name="T76" fmla="*/ 2147483647 w 3384"/>
              <a:gd name="T77" fmla="*/ 2147483647 h 666"/>
              <a:gd name="T78" fmla="*/ 2147483647 w 3384"/>
              <a:gd name="T79" fmla="*/ 2147483647 h 666"/>
              <a:gd name="T80" fmla="*/ 2147483647 w 3384"/>
              <a:gd name="T81" fmla="*/ 2147483647 h 666"/>
              <a:gd name="T82" fmla="*/ 2147483647 w 3384"/>
              <a:gd name="T83" fmla="*/ 2147483647 h 666"/>
              <a:gd name="T84" fmla="*/ 2147483647 w 3384"/>
              <a:gd name="T85" fmla="*/ 2147483647 h 666"/>
              <a:gd name="T86" fmla="*/ 2147483647 w 3384"/>
              <a:gd name="T87" fmla="*/ 2147483647 h 666"/>
              <a:gd name="T88" fmla="*/ 2147483647 w 3384"/>
              <a:gd name="T89" fmla="*/ 2147483647 h 666"/>
              <a:gd name="T90" fmla="*/ 2147483647 w 3384"/>
              <a:gd name="T91" fmla="*/ 2147483647 h 666"/>
              <a:gd name="T92" fmla="*/ 2147483647 w 3384"/>
              <a:gd name="T93" fmla="*/ 2147483647 h 666"/>
              <a:gd name="T94" fmla="*/ 2147483647 w 3384"/>
              <a:gd name="T95" fmla="*/ 2147483647 h 666"/>
              <a:gd name="T96" fmla="*/ 2147483647 w 3384"/>
              <a:gd name="T97" fmla="*/ 2147483647 h 666"/>
              <a:gd name="T98" fmla="*/ 2147483647 w 3384"/>
              <a:gd name="T99" fmla="*/ 2147483647 h 666"/>
              <a:gd name="T100" fmla="*/ 2147483647 w 3384"/>
              <a:gd name="T101" fmla="*/ 2147483647 h 666"/>
              <a:gd name="T102" fmla="*/ 2147483647 w 3384"/>
              <a:gd name="T103" fmla="*/ 2147483647 h 666"/>
              <a:gd name="T104" fmla="*/ 2147483647 w 3384"/>
              <a:gd name="T105" fmla="*/ 2147483647 h 666"/>
              <a:gd name="T106" fmla="*/ 2147483647 w 3384"/>
              <a:gd name="T107" fmla="*/ 2147483647 h 666"/>
              <a:gd name="T108" fmla="*/ 2147483647 w 3384"/>
              <a:gd name="T109" fmla="*/ 2147483647 h 666"/>
              <a:gd name="T110" fmla="*/ 2147483647 w 3384"/>
              <a:gd name="T111" fmla="*/ 2147483647 h 666"/>
              <a:gd name="T112" fmla="*/ 2147483647 w 3384"/>
              <a:gd name="T113" fmla="*/ 2147483647 h 666"/>
              <a:gd name="T114" fmla="*/ 2147483647 w 3384"/>
              <a:gd name="T115" fmla="*/ 2147483647 h 666"/>
              <a:gd name="T116" fmla="*/ 2147483647 w 3384"/>
              <a:gd name="T117" fmla="*/ 2147483647 h 666"/>
              <a:gd name="T118" fmla="*/ 2147483647 w 3384"/>
              <a:gd name="T119" fmla="*/ 2147483647 h 666"/>
              <a:gd name="T120" fmla="*/ 2147483647 w 3384"/>
              <a:gd name="T121" fmla="*/ 2147483647 h 666"/>
              <a:gd name="T122" fmla="*/ 2147483647 w 3384"/>
              <a:gd name="T123" fmla="*/ 2147483647 h 666"/>
              <a:gd name="T124" fmla="*/ 2147483647 w 3384"/>
              <a:gd name="T125" fmla="*/ 2147483647 h 66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384"/>
              <a:gd name="T190" fmla="*/ 0 h 666"/>
              <a:gd name="T191" fmla="*/ 3384 w 3384"/>
              <a:gd name="T192" fmla="*/ 666 h 66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384" h="666">
                <a:moveTo>
                  <a:pt x="0" y="644"/>
                </a:moveTo>
                <a:lnTo>
                  <a:pt x="0" y="666"/>
                </a:lnTo>
                <a:lnTo>
                  <a:pt x="129" y="666"/>
                </a:lnTo>
                <a:lnTo>
                  <a:pt x="192" y="666"/>
                </a:lnTo>
                <a:lnTo>
                  <a:pt x="252" y="666"/>
                </a:lnTo>
                <a:lnTo>
                  <a:pt x="308" y="666"/>
                </a:lnTo>
                <a:lnTo>
                  <a:pt x="361" y="666"/>
                </a:lnTo>
                <a:lnTo>
                  <a:pt x="407" y="664"/>
                </a:lnTo>
                <a:lnTo>
                  <a:pt x="427" y="664"/>
                </a:lnTo>
                <a:lnTo>
                  <a:pt x="446" y="664"/>
                </a:lnTo>
                <a:lnTo>
                  <a:pt x="462" y="664"/>
                </a:lnTo>
                <a:lnTo>
                  <a:pt x="477" y="664"/>
                </a:lnTo>
                <a:lnTo>
                  <a:pt x="490" y="663"/>
                </a:lnTo>
                <a:lnTo>
                  <a:pt x="501" y="663"/>
                </a:lnTo>
                <a:lnTo>
                  <a:pt x="519" y="663"/>
                </a:lnTo>
                <a:lnTo>
                  <a:pt x="532" y="661"/>
                </a:lnTo>
                <a:lnTo>
                  <a:pt x="543" y="659"/>
                </a:lnTo>
                <a:lnTo>
                  <a:pt x="554" y="659"/>
                </a:lnTo>
                <a:lnTo>
                  <a:pt x="569" y="657"/>
                </a:lnTo>
                <a:lnTo>
                  <a:pt x="587" y="657"/>
                </a:lnTo>
                <a:lnTo>
                  <a:pt x="589" y="657"/>
                </a:lnTo>
                <a:lnTo>
                  <a:pt x="610" y="655"/>
                </a:lnTo>
                <a:lnTo>
                  <a:pt x="635" y="655"/>
                </a:lnTo>
                <a:lnTo>
                  <a:pt x="689" y="653"/>
                </a:lnTo>
                <a:lnTo>
                  <a:pt x="716" y="653"/>
                </a:lnTo>
                <a:lnTo>
                  <a:pt x="742" y="652"/>
                </a:lnTo>
                <a:lnTo>
                  <a:pt x="766" y="650"/>
                </a:lnTo>
                <a:lnTo>
                  <a:pt x="788" y="648"/>
                </a:lnTo>
                <a:lnTo>
                  <a:pt x="786" y="637"/>
                </a:lnTo>
                <a:lnTo>
                  <a:pt x="788" y="648"/>
                </a:lnTo>
                <a:lnTo>
                  <a:pt x="803" y="646"/>
                </a:lnTo>
                <a:lnTo>
                  <a:pt x="818" y="642"/>
                </a:lnTo>
                <a:lnTo>
                  <a:pt x="823" y="642"/>
                </a:lnTo>
                <a:lnTo>
                  <a:pt x="836" y="639"/>
                </a:lnTo>
                <a:lnTo>
                  <a:pt x="847" y="635"/>
                </a:lnTo>
                <a:lnTo>
                  <a:pt x="869" y="628"/>
                </a:lnTo>
                <a:lnTo>
                  <a:pt x="880" y="622"/>
                </a:lnTo>
                <a:lnTo>
                  <a:pt x="893" y="618"/>
                </a:lnTo>
                <a:lnTo>
                  <a:pt x="923" y="607"/>
                </a:lnTo>
                <a:lnTo>
                  <a:pt x="954" y="594"/>
                </a:lnTo>
                <a:lnTo>
                  <a:pt x="989" y="580"/>
                </a:lnTo>
                <a:lnTo>
                  <a:pt x="1029" y="563"/>
                </a:lnTo>
                <a:lnTo>
                  <a:pt x="1029" y="561"/>
                </a:lnTo>
                <a:lnTo>
                  <a:pt x="1051" y="550"/>
                </a:lnTo>
                <a:lnTo>
                  <a:pt x="1075" y="536"/>
                </a:lnTo>
                <a:lnTo>
                  <a:pt x="1129" y="502"/>
                </a:lnTo>
                <a:lnTo>
                  <a:pt x="1182" y="471"/>
                </a:lnTo>
                <a:lnTo>
                  <a:pt x="1210" y="458"/>
                </a:lnTo>
                <a:lnTo>
                  <a:pt x="1235" y="447"/>
                </a:lnTo>
                <a:lnTo>
                  <a:pt x="1278" y="429"/>
                </a:lnTo>
                <a:lnTo>
                  <a:pt x="1320" y="416"/>
                </a:lnTo>
                <a:lnTo>
                  <a:pt x="1361" y="407"/>
                </a:lnTo>
                <a:lnTo>
                  <a:pt x="1357" y="397"/>
                </a:lnTo>
                <a:lnTo>
                  <a:pt x="1357" y="409"/>
                </a:lnTo>
                <a:lnTo>
                  <a:pt x="1377" y="403"/>
                </a:lnTo>
                <a:lnTo>
                  <a:pt x="1403" y="399"/>
                </a:lnTo>
                <a:lnTo>
                  <a:pt x="1447" y="394"/>
                </a:lnTo>
                <a:lnTo>
                  <a:pt x="1495" y="392"/>
                </a:lnTo>
                <a:lnTo>
                  <a:pt x="1521" y="390"/>
                </a:lnTo>
                <a:lnTo>
                  <a:pt x="1548" y="388"/>
                </a:lnTo>
                <a:lnTo>
                  <a:pt x="1580" y="386"/>
                </a:lnTo>
                <a:lnTo>
                  <a:pt x="1618" y="383"/>
                </a:lnTo>
                <a:lnTo>
                  <a:pt x="1659" y="379"/>
                </a:lnTo>
                <a:lnTo>
                  <a:pt x="1707" y="375"/>
                </a:lnTo>
                <a:lnTo>
                  <a:pt x="1758" y="370"/>
                </a:lnTo>
                <a:lnTo>
                  <a:pt x="1812" y="364"/>
                </a:lnTo>
                <a:lnTo>
                  <a:pt x="1922" y="351"/>
                </a:lnTo>
                <a:lnTo>
                  <a:pt x="1977" y="344"/>
                </a:lnTo>
                <a:lnTo>
                  <a:pt x="2031" y="337"/>
                </a:lnTo>
                <a:lnTo>
                  <a:pt x="2081" y="328"/>
                </a:lnTo>
                <a:lnTo>
                  <a:pt x="2136" y="317"/>
                </a:lnTo>
                <a:lnTo>
                  <a:pt x="2189" y="305"/>
                </a:lnTo>
                <a:lnTo>
                  <a:pt x="2195" y="305"/>
                </a:lnTo>
                <a:lnTo>
                  <a:pt x="2248" y="293"/>
                </a:lnTo>
                <a:lnTo>
                  <a:pt x="2300" y="282"/>
                </a:lnTo>
                <a:lnTo>
                  <a:pt x="2347" y="270"/>
                </a:lnTo>
                <a:lnTo>
                  <a:pt x="2390" y="261"/>
                </a:lnTo>
                <a:lnTo>
                  <a:pt x="2408" y="258"/>
                </a:lnTo>
                <a:lnTo>
                  <a:pt x="2423" y="254"/>
                </a:lnTo>
                <a:lnTo>
                  <a:pt x="2441" y="250"/>
                </a:lnTo>
                <a:lnTo>
                  <a:pt x="2452" y="247"/>
                </a:lnTo>
                <a:lnTo>
                  <a:pt x="2463" y="245"/>
                </a:lnTo>
                <a:lnTo>
                  <a:pt x="2471" y="243"/>
                </a:lnTo>
                <a:lnTo>
                  <a:pt x="2484" y="239"/>
                </a:lnTo>
                <a:lnTo>
                  <a:pt x="2493" y="237"/>
                </a:lnTo>
                <a:lnTo>
                  <a:pt x="2504" y="236"/>
                </a:lnTo>
                <a:lnTo>
                  <a:pt x="2515" y="232"/>
                </a:lnTo>
                <a:lnTo>
                  <a:pt x="2524" y="230"/>
                </a:lnTo>
                <a:lnTo>
                  <a:pt x="2533" y="228"/>
                </a:lnTo>
                <a:lnTo>
                  <a:pt x="2546" y="224"/>
                </a:lnTo>
                <a:lnTo>
                  <a:pt x="2557" y="223"/>
                </a:lnTo>
                <a:lnTo>
                  <a:pt x="2572" y="219"/>
                </a:lnTo>
                <a:lnTo>
                  <a:pt x="2592" y="215"/>
                </a:lnTo>
                <a:lnTo>
                  <a:pt x="2613" y="212"/>
                </a:lnTo>
                <a:lnTo>
                  <a:pt x="2637" y="206"/>
                </a:lnTo>
                <a:lnTo>
                  <a:pt x="2684" y="197"/>
                </a:lnTo>
                <a:lnTo>
                  <a:pt x="2738" y="186"/>
                </a:lnTo>
                <a:lnTo>
                  <a:pt x="2791" y="177"/>
                </a:lnTo>
                <a:lnTo>
                  <a:pt x="2841" y="166"/>
                </a:lnTo>
                <a:lnTo>
                  <a:pt x="2865" y="162"/>
                </a:lnTo>
                <a:lnTo>
                  <a:pt x="2887" y="156"/>
                </a:lnTo>
                <a:lnTo>
                  <a:pt x="2907" y="153"/>
                </a:lnTo>
                <a:lnTo>
                  <a:pt x="2927" y="149"/>
                </a:lnTo>
                <a:lnTo>
                  <a:pt x="2961" y="142"/>
                </a:lnTo>
                <a:lnTo>
                  <a:pt x="2986" y="136"/>
                </a:lnTo>
                <a:lnTo>
                  <a:pt x="3007" y="131"/>
                </a:lnTo>
                <a:lnTo>
                  <a:pt x="3025" y="127"/>
                </a:lnTo>
                <a:lnTo>
                  <a:pt x="3058" y="118"/>
                </a:lnTo>
                <a:lnTo>
                  <a:pt x="3077" y="112"/>
                </a:lnTo>
                <a:lnTo>
                  <a:pt x="3097" y="107"/>
                </a:lnTo>
                <a:lnTo>
                  <a:pt x="3123" y="99"/>
                </a:lnTo>
                <a:lnTo>
                  <a:pt x="3148" y="90"/>
                </a:lnTo>
                <a:lnTo>
                  <a:pt x="3202" y="74"/>
                </a:lnTo>
                <a:lnTo>
                  <a:pt x="3227" y="64"/>
                </a:lnTo>
                <a:lnTo>
                  <a:pt x="3251" y="57"/>
                </a:lnTo>
                <a:lnTo>
                  <a:pt x="3275" y="50"/>
                </a:lnTo>
                <a:lnTo>
                  <a:pt x="3294" y="44"/>
                </a:lnTo>
                <a:lnTo>
                  <a:pt x="3312" y="39"/>
                </a:lnTo>
                <a:lnTo>
                  <a:pt x="3327" y="35"/>
                </a:lnTo>
                <a:lnTo>
                  <a:pt x="3353" y="28"/>
                </a:lnTo>
                <a:lnTo>
                  <a:pt x="3347" y="18"/>
                </a:lnTo>
                <a:lnTo>
                  <a:pt x="3347" y="29"/>
                </a:lnTo>
                <a:lnTo>
                  <a:pt x="3367" y="26"/>
                </a:lnTo>
                <a:lnTo>
                  <a:pt x="3373" y="24"/>
                </a:lnTo>
                <a:lnTo>
                  <a:pt x="3384" y="22"/>
                </a:lnTo>
                <a:lnTo>
                  <a:pt x="3380" y="0"/>
                </a:lnTo>
                <a:lnTo>
                  <a:pt x="3364" y="4"/>
                </a:lnTo>
                <a:lnTo>
                  <a:pt x="3367" y="15"/>
                </a:lnTo>
                <a:lnTo>
                  <a:pt x="3367" y="4"/>
                </a:lnTo>
                <a:lnTo>
                  <a:pt x="3347" y="7"/>
                </a:lnTo>
                <a:lnTo>
                  <a:pt x="3343" y="7"/>
                </a:lnTo>
                <a:lnTo>
                  <a:pt x="3318" y="15"/>
                </a:lnTo>
                <a:lnTo>
                  <a:pt x="3303" y="18"/>
                </a:lnTo>
                <a:lnTo>
                  <a:pt x="3286" y="24"/>
                </a:lnTo>
                <a:lnTo>
                  <a:pt x="3290" y="33"/>
                </a:lnTo>
                <a:lnTo>
                  <a:pt x="3288" y="24"/>
                </a:lnTo>
                <a:lnTo>
                  <a:pt x="3266" y="29"/>
                </a:lnTo>
                <a:lnTo>
                  <a:pt x="3242" y="37"/>
                </a:lnTo>
                <a:lnTo>
                  <a:pt x="3218" y="44"/>
                </a:lnTo>
                <a:lnTo>
                  <a:pt x="3193" y="53"/>
                </a:lnTo>
                <a:lnTo>
                  <a:pt x="3139" y="70"/>
                </a:lnTo>
                <a:lnTo>
                  <a:pt x="3113" y="79"/>
                </a:lnTo>
                <a:lnTo>
                  <a:pt x="3091" y="86"/>
                </a:lnTo>
                <a:lnTo>
                  <a:pt x="3067" y="92"/>
                </a:lnTo>
                <a:lnTo>
                  <a:pt x="3049" y="97"/>
                </a:lnTo>
                <a:lnTo>
                  <a:pt x="3016" y="107"/>
                </a:lnTo>
                <a:lnTo>
                  <a:pt x="2997" y="110"/>
                </a:lnTo>
                <a:lnTo>
                  <a:pt x="2977" y="116"/>
                </a:lnTo>
                <a:lnTo>
                  <a:pt x="2951" y="121"/>
                </a:lnTo>
                <a:lnTo>
                  <a:pt x="2924" y="127"/>
                </a:lnTo>
                <a:lnTo>
                  <a:pt x="2907" y="131"/>
                </a:lnTo>
                <a:lnTo>
                  <a:pt x="2887" y="134"/>
                </a:lnTo>
                <a:lnTo>
                  <a:pt x="2865" y="140"/>
                </a:lnTo>
                <a:lnTo>
                  <a:pt x="2841" y="143"/>
                </a:lnTo>
                <a:lnTo>
                  <a:pt x="2791" y="155"/>
                </a:lnTo>
                <a:lnTo>
                  <a:pt x="2738" y="164"/>
                </a:lnTo>
                <a:lnTo>
                  <a:pt x="2684" y="175"/>
                </a:lnTo>
                <a:lnTo>
                  <a:pt x="2637" y="184"/>
                </a:lnTo>
                <a:lnTo>
                  <a:pt x="2613" y="189"/>
                </a:lnTo>
                <a:lnTo>
                  <a:pt x="2592" y="193"/>
                </a:lnTo>
                <a:lnTo>
                  <a:pt x="2572" y="197"/>
                </a:lnTo>
                <a:lnTo>
                  <a:pt x="2554" y="201"/>
                </a:lnTo>
                <a:lnTo>
                  <a:pt x="2537" y="204"/>
                </a:lnTo>
                <a:lnTo>
                  <a:pt x="2524" y="208"/>
                </a:lnTo>
                <a:lnTo>
                  <a:pt x="2515" y="210"/>
                </a:lnTo>
                <a:lnTo>
                  <a:pt x="2506" y="212"/>
                </a:lnTo>
                <a:lnTo>
                  <a:pt x="2495" y="215"/>
                </a:lnTo>
                <a:lnTo>
                  <a:pt x="2484" y="217"/>
                </a:lnTo>
                <a:lnTo>
                  <a:pt x="2475" y="219"/>
                </a:lnTo>
                <a:lnTo>
                  <a:pt x="2462" y="223"/>
                </a:lnTo>
                <a:lnTo>
                  <a:pt x="2454" y="224"/>
                </a:lnTo>
                <a:lnTo>
                  <a:pt x="2443" y="226"/>
                </a:lnTo>
                <a:lnTo>
                  <a:pt x="2432" y="230"/>
                </a:lnTo>
                <a:lnTo>
                  <a:pt x="2419" y="232"/>
                </a:lnTo>
                <a:lnTo>
                  <a:pt x="2399" y="237"/>
                </a:lnTo>
                <a:lnTo>
                  <a:pt x="2381" y="241"/>
                </a:lnTo>
                <a:lnTo>
                  <a:pt x="2338" y="250"/>
                </a:lnTo>
                <a:lnTo>
                  <a:pt x="2290" y="261"/>
                </a:lnTo>
                <a:lnTo>
                  <a:pt x="2239" y="272"/>
                </a:lnTo>
                <a:lnTo>
                  <a:pt x="2185" y="285"/>
                </a:lnTo>
                <a:lnTo>
                  <a:pt x="2189" y="294"/>
                </a:lnTo>
                <a:lnTo>
                  <a:pt x="2189" y="283"/>
                </a:lnTo>
                <a:lnTo>
                  <a:pt x="2136" y="294"/>
                </a:lnTo>
                <a:lnTo>
                  <a:pt x="2081" y="305"/>
                </a:lnTo>
                <a:lnTo>
                  <a:pt x="2027" y="315"/>
                </a:lnTo>
                <a:lnTo>
                  <a:pt x="1977" y="322"/>
                </a:lnTo>
                <a:lnTo>
                  <a:pt x="1922" y="329"/>
                </a:lnTo>
                <a:lnTo>
                  <a:pt x="1812" y="342"/>
                </a:lnTo>
                <a:lnTo>
                  <a:pt x="1758" y="348"/>
                </a:lnTo>
                <a:lnTo>
                  <a:pt x="1707" y="353"/>
                </a:lnTo>
                <a:lnTo>
                  <a:pt x="1659" y="357"/>
                </a:lnTo>
                <a:lnTo>
                  <a:pt x="1617" y="361"/>
                </a:lnTo>
                <a:lnTo>
                  <a:pt x="1580" y="364"/>
                </a:lnTo>
                <a:lnTo>
                  <a:pt x="1548" y="366"/>
                </a:lnTo>
                <a:lnTo>
                  <a:pt x="1521" y="368"/>
                </a:lnTo>
                <a:lnTo>
                  <a:pt x="1495" y="370"/>
                </a:lnTo>
                <a:lnTo>
                  <a:pt x="1447" y="372"/>
                </a:lnTo>
                <a:lnTo>
                  <a:pt x="1399" y="377"/>
                </a:lnTo>
                <a:lnTo>
                  <a:pt x="1377" y="381"/>
                </a:lnTo>
                <a:lnTo>
                  <a:pt x="1357" y="386"/>
                </a:lnTo>
                <a:lnTo>
                  <a:pt x="1351" y="386"/>
                </a:lnTo>
                <a:lnTo>
                  <a:pt x="1311" y="396"/>
                </a:lnTo>
                <a:lnTo>
                  <a:pt x="1269" y="409"/>
                </a:lnTo>
                <a:lnTo>
                  <a:pt x="1226" y="427"/>
                </a:lnTo>
                <a:lnTo>
                  <a:pt x="1201" y="438"/>
                </a:lnTo>
                <a:lnTo>
                  <a:pt x="1173" y="451"/>
                </a:lnTo>
                <a:lnTo>
                  <a:pt x="1119" y="482"/>
                </a:lnTo>
                <a:lnTo>
                  <a:pt x="1066" y="515"/>
                </a:lnTo>
                <a:lnTo>
                  <a:pt x="1042" y="530"/>
                </a:lnTo>
                <a:lnTo>
                  <a:pt x="1018" y="543"/>
                </a:lnTo>
                <a:lnTo>
                  <a:pt x="1024" y="552"/>
                </a:lnTo>
                <a:lnTo>
                  <a:pt x="1020" y="543"/>
                </a:lnTo>
                <a:lnTo>
                  <a:pt x="980" y="559"/>
                </a:lnTo>
                <a:lnTo>
                  <a:pt x="945" y="574"/>
                </a:lnTo>
                <a:lnTo>
                  <a:pt x="913" y="587"/>
                </a:lnTo>
                <a:lnTo>
                  <a:pt x="886" y="598"/>
                </a:lnTo>
                <a:lnTo>
                  <a:pt x="871" y="602"/>
                </a:lnTo>
                <a:lnTo>
                  <a:pt x="860" y="607"/>
                </a:lnTo>
                <a:lnTo>
                  <a:pt x="838" y="615"/>
                </a:lnTo>
                <a:lnTo>
                  <a:pt x="827" y="618"/>
                </a:lnTo>
                <a:lnTo>
                  <a:pt x="814" y="622"/>
                </a:lnTo>
                <a:lnTo>
                  <a:pt x="818" y="631"/>
                </a:lnTo>
                <a:lnTo>
                  <a:pt x="818" y="620"/>
                </a:lnTo>
                <a:lnTo>
                  <a:pt x="803" y="624"/>
                </a:lnTo>
                <a:lnTo>
                  <a:pt x="786" y="626"/>
                </a:lnTo>
                <a:lnTo>
                  <a:pt x="784" y="626"/>
                </a:lnTo>
                <a:lnTo>
                  <a:pt x="766" y="628"/>
                </a:lnTo>
                <a:lnTo>
                  <a:pt x="742" y="629"/>
                </a:lnTo>
                <a:lnTo>
                  <a:pt x="716" y="631"/>
                </a:lnTo>
                <a:lnTo>
                  <a:pt x="689" y="631"/>
                </a:lnTo>
                <a:lnTo>
                  <a:pt x="635" y="633"/>
                </a:lnTo>
                <a:lnTo>
                  <a:pt x="610" y="633"/>
                </a:lnTo>
                <a:lnTo>
                  <a:pt x="587" y="635"/>
                </a:lnTo>
                <a:lnTo>
                  <a:pt x="587" y="646"/>
                </a:lnTo>
                <a:lnTo>
                  <a:pt x="587" y="635"/>
                </a:lnTo>
                <a:lnTo>
                  <a:pt x="569" y="635"/>
                </a:lnTo>
                <a:lnTo>
                  <a:pt x="554" y="637"/>
                </a:lnTo>
                <a:lnTo>
                  <a:pt x="543" y="637"/>
                </a:lnTo>
                <a:lnTo>
                  <a:pt x="532" y="639"/>
                </a:lnTo>
                <a:lnTo>
                  <a:pt x="519" y="640"/>
                </a:lnTo>
                <a:lnTo>
                  <a:pt x="501" y="640"/>
                </a:lnTo>
                <a:lnTo>
                  <a:pt x="490" y="640"/>
                </a:lnTo>
                <a:lnTo>
                  <a:pt x="477" y="642"/>
                </a:lnTo>
                <a:lnTo>
                  <a:pt x="462" y="642"/>
                </a:lnTo>
                <a:lnTo>
                  <a:pt x="446" y="642"/>
                </a:lnTo>
                <a:lnTo>
                  <a:pt x="427" y="642"/>
                </a:lnTo>
                <a:lnTo>
                  <a:pt x="407" y="642"/>
                </a:lnTo>
                <a:lnTo>
                  <a:pt x="361" y="644"/>
                </a:lnTo>
                <a:lnTo>
                  <a:pt x="308" y="644"/>
                </a:lnTo>
                <a:lnTo>
                  <a:pt x="252" y="644"/>
                </a:lnTo>
                <a:lnTo>
                  <a:pt x="192" y="644"/>
                </a:lnTo>
                <a:lnTo>
                  <a:pt x="129" y="644"/>
                </a:lnTo>
                <a:lnTo>
                  <a:pt x="0" y="644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3" name="Freeform 33"/>
          <p:cNvSpPr>
            <a:spLocks/>
          </p:cNvSpPr>
          <p:nvPr/>
        </p:nvSpPr>
        <p:spPr bwMode="gray">
          <a:xfrm>
            <a:off x="2038350" y="1781175"/>
            <a:ext cx="5903913" cy="1089025"/>
          </a:xfrm>
          <a:custGeom>
            <a:avLst/>
            <a:gdLst>
              <a:gd name="T0" fmla="*/ 2147483647 w 3424"/>
              <a:gd name="T1" fmla="*/ 2147483647 h 589"/>
              <a:gd name="T2" fmla="*/ 2147483647 w 3424"/>
              <a:gd name="T3" fmla="*/ 2147483647 h 589"/>
              <a:gd name="T4" fmla="*/ 2147483647 w 3424"/>
              <a:gd name="T5" fmla="*/ 2147483647 h 589"/>
              <a:gd name="T6" fmla="*/ 2147483647 w 3424"/>
              <a:gd name="T7" fmla="*/ 2147483647 h 589"/>
              <a:gd name="T8" fmla="*/ 2147483647 w 3424"/>
              <a:gd name="T9" fmla="*/ 2147483647 h 589"/>
              <a:gd name="T10" fmla="*/ 2147483647 w 3424"/>
              <a:gd name="T11" fmla="*/ 2147483647 h 589"/>
              <a:gd name="T12" fmla="*/ 2147483647 w 3424"/>
              <a:gd name="T13" fmla="*/ 2147483647 h 589"/>
              <a:gd name="T14" fmla="*/ 2147483647 w 3424"/>
              <a:gd name="T15" fmla="*/ 2147483647 h 589"/>
              <a:gd name="T16" fmla="*/ 2147483647 w 3424"/>
              <a:gd name="T17" fmla="*/ 2147483647 h 589"/>
              <a:gd name="T18" fmla="*/ 2147483647 w 3424"/>
              <a:gd name="T19" fmla="*/ 2147483647 h 589"/>
              <a:gd name="T20" fmla="*/ 2147483647 w 3424"/>
              <a:gd name="T21" fmla="*/ 2147483647 h 589"/>
              <a:gd name="T22" fmla="*/ 2147483647 w 3424"/>
              <a:gd name="T23" fmla="*/ 2147483647 h 589"/>
              <a:gd name="T24" fmla="*/ 2147483647 w 3424"/>
              <a:gd name="T25" fmla="*/ 2147483647 h 589"/>
              <a:gd name="T26" fmla="*/ 2147483647 w 3424"/>
              <a:gd name="T27" fmla="*/ 2147483647 h 589"/>
              <a:gd name="T28" fmla="*/ 2147483647 w 3424"/>
              <a:gd name="T29" fmla="*/ 2147483647 h 589"/>
              <a:gd name="T30" fmla="*/ 2147483647 w 3424"/>
              <a:gd name="T31" fmla="*/ 2147483647 h 589"/>
              <a:gd name="T32" fmla="*/ 2147483647 w 3424"/>
              <a:gd name="T33" fmla="*/ 2147483647 h 589"/>
              <a:gd name="T34" fmla="*/ 2147483647 w 3424"/>
              <a:gd name="T35" fmla="*/ 2147483647 h 589"/>
              <a:gd name="T36" fmla="*/ 2147483647 w 3424"/>
              <a:gd name="T37" fmla="*/ 2147483647 h 589"/>
              <a:gd name="T38" fmla="*/ 2147483647 w 3424"/>
              <a:gd name="T39" fmla="*/ 2147483647 h 589"/>
              <a:gd name="T40" fmla="*/ 2147483647 w 3424"/>
              <a:gd name="T41" fmla="*/ 2147483647 h 589"/>
              <a:gd name="T42" fmla="*/ 2147483647 w 3424"/>
              <a:gd name="T43" fmla="*/ 2147483647 h 589"/>
              <a:gd name="T44" fmla="*/ 2147483647 w 3424"/>
              <a:gd name="T45" fmla="*/ 2147483647 h 589"/>
              <a:gd name="T46" fmla="*/ 2147483647 w 3424"/>
              <a:gd name="T47" fmla="*/ 2147483647 h 589"/>
              <a:gd name="T48" fmla="*/ 2147483647 w 3424"/>
              <a:gd name="T49" fmla="*/ 2147483647 h 589"/>
              <a:gd name="T50" fmla="*/ 2147483647 w 3424"/>
              <a:gd name="T51" fmla="*/ 2147483647 h 589"/>
              <a:gd name="T52" fmla="*/ 2147483647 w 3424"/>
              <a:gd name="T53" fmla="*/ 2147483647 h 589"/>
              <a:gd name="T54" fmla="*/ 2147483647 w 3424"/>
              <a:gd name="T55" fmla="*/ 0 h 589"/>
              <a:gd name="T56" fmla="*/ 2147483647 w 3424"/>
              <a:gd name="T57" fmla="*/ 2147483647 h 589"/>
              <a:gd name="T58" fmla="*/ 2147483647 w 3424"/>
              <a:gd name="T59" fmla="*/ 2147483647 h 589"/>
              <a:gd name="T60" fmla="*/ 2147483647 w 3424"/>
              <a:gd name="T61" fmla="*/ 2147483647 h 589"/>
              <a:gd name="T62" fmla="*/ 2147483647 w 3424"/>
              <a:gd name="T63" fmla="*/ 2147483647 h 589"/>
              <a:gd name="T64" fmla="*/ 2147483647 w 3424"/>
              <a:gd name="T65" fmla="*/ 2147483647 h 589"/>
              <a:gd name="T66" fmla="*/ 2147483647 w 3424"/>
              <a:gd name="T67" fmla="*/ 2147483647 h 589"/>
              <a:gd name="T68" fmla="*/ 2147483647 w 3424"/>
              <a:gd name="T69" fmla="*/ 2147483647 h 589"/>
              <a:gd name="T70" fmla="*/ 2147483647 w 3424"/>
              <a:gd name="T71" fmla="*/ 2147483647 h 589"/>
              <a:gd name="T72" fmla="*/ 2147483647 w 3424"/>
              <a:gd name="T73" fmla="*/ 2147483647 h 589"/>
              <a:gd name="T74" fmla="*/ 2147483647 w 3424"/>
              <a:gd name="T75" fmla="*/ 2147483647 h 589"/>
              <a:gd name="T76" fmla="*/ 2147483647 w 3424"/>
              <a:gd name="T77" fmla="*/ 2147483647 h 589"/>
              <a:gd name="T78" fmla="*/ 2147483647 w 3424"/>
              <a:gd name="T79" fmla="*/ 2147483647 h 589"/>
              <a:gd name="T80" fmla="*/ 2147483647 w 3424"/>
              <a:gd name="T81" fmla="*/ 2147483647 h 589"/>
              <a:gd name="T82" fmla="*/ 2147483647 w 3424"/>
              <a:gd name="T83" fmla="*/ 2147483647 h 589"/>
              <a:gd name="T84" fmla="*/ 2147483647 w 3424"/>
              <a:gd name="T85" fmla="*/ 2147483647 h 589"/>
              <a:gd name="T86" fmla="*/ 2147483647 w 3424"/>
              <a:gd name="T87" fmla="*/ 2147483647 h 589"/>
              <a:gd name="T88" fmla="*/ 2147483647 w 3424"/>
              <a:gd name="T89" fmla="*/ 2147483647 h 589"/>
              <a:gd name="T90" fmla="*/ 2147483647 w 3424"/>
              <a:gd name="T91" fmla="*/ 2147483647 h 589"/>
              <a:gd name="T92" fmla="*/ 2147483647 w 3424"/>
              <a:gd name="T93" fmla="*/ 2147483647 h 589"/>
              <a:gd name="T94" fmla="*/ 2147483647 w 3424"/>
              <a:gd name="T95" fmla="*/ 2147483647 h 589"/>
              <a:gd name="T96" fmla="*/ 2147483647 w 3424"/>
              <a:gd name="T97" fmla="*/ 2147483647 h 589"/>
              <a:gd name="T98" fmla="*/ 2147483647 w 3424"/>
              <a:gd name="T99" fmla="*/ 2147483647 h 589"/>
              <a:gd name="T100" fmla="*/ 2147483647 w 3424"/>
              <a:gd name="T101" fmla="*/ 2147483647 h 589"/>
              <a:gd name="T102" fmla="*/ 2147483647 w 3424"/>
              <a:gd name="T103" fmla="*/ 2147483647 h 589"/>
              <a:gd name="T104" fmla="*/ 2147483647 w 3424"/>
              <a:gd name="T105" fmla="*/ 2147483647 h 589"/>
              <a:gd name="T106" fmla="*/ 2147483647 w 3424"/>
              <a:gd name="T107" fmla="*/ 2147483647 h 58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424"/>
              <a:gd name="T163" fmla="*/ 0 h 589"/>
              <a:gd name="T164" fmla="*/ 3424 w 3424"/>
              <a:gd name="T165" fmla="*/ 589 h 58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424" h="589">
                <a:moveTo>
                  <a:pt x="38" y="589"/>
                </a:moveTo>
                <a:lnTo>
                  <a:pt x="38" y="567"/>
                </a:lnTo>
                <a:lnTo>
                  <a:pt x="29" y="567"/>
                </a:lnTo>
                <a:lnTo>
                  <a:pt x="20" y="567"/>
                </a:lnTo>
                <a:lnTo>
                  <a:pt x="13" y="567"/>
                </a:lnTo>
                <a:lnTo>
                  <a:pt x="11" y="567"/>
                </a:lnTo>
                <a:lnTo>
                  <a:pt x="11" y="578"/>
                </a:lnTo>
                <a:lnTo>
                  <a:pt x="15" y="587"/>
                </a:lnTo>
                <a:lnTo>
                  <a:pt x="18" y="585"/>
                </a:lnTo>
                <a:lnTo>
                  <a:pt x="22" y="578"/>
                </a:lnTo>
                <a:lnTo>
                  <a:pt x="18" y="571"/>
                </a:lnTo>
                <a:lnTo>
                  <a:pt x="15" y="567"/>
                </a:lnTo>
                <a:lnTo>
                  <a:pt x="11" y="589"/>
                </a:lnTo>
                <a:lnTo>
                  <a:pt x="13" y="589"/>
                </a:lnTo>
                <a:lnTo>
                  <a:pt x="20" y="589"/>
                </a:lnTo>
                <a:lnTo>
                  <a:pt x="27" y="587"/>
                </a:lnTo>
                <a:lnTo>
                  <a:pt x="35" y="587"/>
                </a:lnTo>
                <a:lnTo>
                  <a:pt x="46" y="587"/>
                </a:lnTo>
                <a:lnTo>
                  <a:pt x="59" y="587"/>
                </a:lnTo>
                <a:lnTo>
                  <a:pt x="75" y="587"/>
                </a:lnTo>
                <a:lnTo>
                  <a:pt x="96" y="587"/>
                </a:lnTo>
                <a:lnTo>
                  <a:pt x="118" y="585"/>
                </a:lnTo>
                <a:lnTo>
                  <a:pt x="143" y="585"/>
                </a:lnTo>
                <a:lnTo>
                  <a:pt x="171" y="585"/>
                </a:lnTo>
                <a:lnTo>
                  <a:pt x="200" y="585"/>
                </a:lnTo>
                <a:lnTo>
                  <a:pt x="263" y="584"/>
                </a:lnTo>
                <a:lnTo>
                  <a:pt x="327" y="582"/>
                </a:lnTo>
                <a:lnTo>
                  <a:pt x="388" y="582"/>
                </a:lnTo>
                <a:lnTo>
                  <a:pt x="418" y="580"/>
                </a:lnTo>
                <a:lnTo>
                  <a:pt x="443" y="580"/>
                </a:lnTo>
                <a:lnTo>
                  <a:pt x="467" y="578"/>
                </a:lnTo>
                <a:lnTo>
                  <a:pt x="488" y="578"/>
                </a:lnTo>
                <a:lnTo>
                  <a:pt x="523" y="576"/>
                </a:lnTo>
                <a:lnTo>
                  <a:pt x="552" y="574"/>
                </a:lnTo>
                <a:lnTo>
                  <a:pt x="578" y="572"/>
                </a:lnTo>
                <a:lnTo>
                  <a:pt x="600" y="571"/>
                </a:lnTo>
                <a:lnTo>
                  <a:pt x="618" y="569"/>
                </a:lnTo>
                <a:lnTo>
                  <a:pt x="637" y="567"/>
                </a:lnTo>
                <a:lnTo>
                  <a:pt x="657" y="567"/>
                </a:lnTo>
                <a:lnTo>
                  <a:pt x="677" y="565"/>
                </a:lnTo>
                <a:lnTo>
                  <a:pt x="679" y="565"/>
                </a:lnTo>
                <a:lnTo>
                  <a:pt x="698" y="565"/>
                </a:lnTo>
                <a:lnTo>
                  <a:pt x="712" y="565"/>
                </a:lnTo>
                <a:lnTo>
                  <a:pt x="727" y="567"/>
                </a:lnTo>
                <a:lnTo>
                  <a:pt x="740" y="569"/>
                </a:lnTo>
                <a:lnTo>
                  <a:pt x="756" y="569"/>
                </a:lnTo>
                <a:lnTo>
                  <a:pt x="777" y="569"/>
                </a:lnTo>
                <a:lnTo>
                  <a:pt x="790" y="567"/>
                </a:lnTo>
                <a:lnTo>
                  <a:pt x="804" y="567"/>
                </a:lnTo>
                <a:lnTo>
                  <a:pt x="821" y="565"/>
                </a:lnTo>
                <a:lnTo>
                  <a:pt x="841" y="561"/>
                </a:lnTo>
                <a:lnTo>
                  <a:pt x="861" y="558"/>
                </a:lnTo>
                <a:lnTo>
                  <a:pt x="885" y="554"/>
                </a:lnTo>
                <a:lnTo>
                  <a:pt x="911" y="549"/>
                </a:lnTo>
                <a:lnTo>
                  <a:pt x="939" y="543"/>
                </a:lnTo>
                <a:lnTo>
                  <a:pt x="1001" y="530"/>
                </a:lnTo>
                <a:lnTo>
                  <a:pt x="1066" y="517"/>
                </a:lnTo>
                <a:lnTo>
                  <a:pt x="1134" y="503"/>
                </a:lnTo>
                <a:lnTo>
                  <a:pt x="1198" y="490"/>
                </a:lnTo>
                <a:lnTo>
                  <a:pt x="1259" y="479"/>
                </a:lnTo>
                <a:lnTo>
                  <a:pt x="1287" y="475"/>
                </a:lnTo>
                <a:lnTo>
                  <a:pt x="1314" y="471"/>
                </a:lnTo>
                <a:lnTo>
                  <a:pt x="1360" y="466"/>
                </a:lnTo>
                <a:lnTo>
                  <a:pt x="1408" y="462"/>
                </a:lnTo>
                <a:lnTo>
                  <a:pt x="1452" y="460"/>
                </a:lnTo>
                <a:lnTo>
                  <a:pt x="1495" y="460"/>
                </a:lnTo>
                <a:lnTo>
                  <a:pt x="1533" y="460"/>
                </a:lnTo>
                <a:lnTo>
                  <a:pt x="1568" y="460"/>
                </a:lnTo>
                <a:lnTo>
                  <a:pt x="1600" y="460"/>
                </a:lnTo>
                <a:lnTo>
                  <a:pt x="1625" y="460"/>
                </a:lnTo>
                <a:lnTo>
                  <a:pt x="1627" y="460"/>
                </a:lnTo>
                <a:lnTo>
                  <a:pt x="1636" y="460"/>
                </a:lnTo>
                <a:lnTo>
                  <a:pt x="1644" y="460"/>
                </a:lnTo>
                <a:lnTo>
                  <a:pt x="1649" y="460"/>
                </a:lnTo>
                <a:lnTo>
                  <a:pt x="1655" y="460"/>
                </a:lnTo>
                <a:lnTo>
                  <a:pt x="1659" y="460"/>
                </a:lnTo>
                <a:lnTo>
                  <a:pt x="1659" y="449"/>
                </a:lnTo>
                <a:lnTo>
                  <a:pt x="1655" y="458"/>
                </a:lnTo>
                <a:lnTo>
                  <a:pt x="1657" y="460"/>
                </a:lnTo>
                <a:lnTo>
                  <a:pt x="1662" y="460"/>
                </a:lnTo>
                <a:lnTo>
                  <a:pt x="1664" y="460"/>
                </a:lnTo>
                <a:lnTo>
                  <a:pt x="1668" y="460"/>
                </a:lnTo>
                <a:lnTo>
                  <a:pt x="1673" y="458"/>
                </a:lnTo>
                <a:lnTo>
                  <a:pt x="1679" y="458"/>
                </a:lnTo>
                <a:lnTo>
                  <a:pt x="1686" y="457"/>
                </a:lnTo>
                <a:lnTo>
                  <a:pt x="1699" y="455"/>
                </a:lnTo>
                <a:lnTo>
                  <a:pt x="1710" y="453"/>
                </a:lnTo>
                <a:lnTo>
                  <a:pt x="1725" y="449"/>
                </a:lnTo>
                <a:lnTo>
                  <a:pt x="1730" y="447"/>
                </a:lnTo>
                <a:lnTo>
                  <a:pt x="1747" y="444"/>
                </a:lnTo>
                <a:lnTo>
                  <a:pt x="1765" y="440"/>
                </a:lnTo>
                <a:lnTo>
                  <a:pt x="1760" y="431"/>
                </a:lnTo>
                <a:lnTo>
                  <a:pt x="1760" y="442"/>
                </a:lnTo>
                <a:lnTo>
                  <a:pt x="1800" y="433"/>
                </a:lnTo>
                <a:lnTo>
                  <a:pt x="1806" y="433"/>
                </a:lnTo>
                <a:lnTo>
                  <a:pt x="1850" y="423"/>
                </a:lnTo>
                <a:lnTo>
                  <a:pt x="1894" y="412"/>
                </a:lnTo>
                <a:lnTo>
                  <a:pt x="1937" y="403"/>
                </a:lnTo>
                <a:lnTo>
                  <a:pt x="1975" y="396"/>
                </a:lnTo>
                <a:lnTo>
                  <a:pt x="1992" y="392"/>
                </a:lnTo>
                <a:lnTo>
                  <a:pt x="2007" y="388"/>
                </a:lnTo>
                <a:lnTo>
                  <a:pt x="2034" y="381"/>
                </a:lnTo>
                <a:lnTo>
                  <a:pt x="2056" y="376"/>
                </a:lnTo>
                <a:lnTo>
                  <a:pt x="2075" y="370"/>
                </a:lnTo>
                <a:lnTo>
                  <a:pt x="2091" y="364"/>
                </a:lnTo>
                <a:lnTo>
                  <a:pt x="2108" y="359"/>
                </a:lnTo>
                <a:lnTo>
                  <a:pt x="2126" y="353"/>
                </a:lnTo>
                <a:lnTo>
                  <a:pt x="2145" y="348"/>
                </a:lnTo>
                <a:lnTo>
                  <a:pt x="2165" y="344"/>
                </a:lnTo>
                <a:lnTo>
                  <a:pt x="2194" y="339"/>
                </a:lnTo>
                <a:lnTo>
                  <a:pt x="2189" y="328"/>
                </a:lnTo>
                <a:lnTo>
                  <a:pt x="2189" y="339"/>
                </a:lnTo>
                <a:lnTo>
                  <a:pt x="2218" y="333"/>
                </a:lnTo>
                <a:lnTo>
                  <a:pt x="2250" y="328"/>
                </a:lnTo>
                <a:lnTo>
                  <a:pt x="2283" y="322"/>
                </a:lnTo>
                <a:lnTo>
                  <a:pt x="2314" y="317"/>
                </a:lnTo>
                <a:lnTo>
                  <a:pt x="2345" y="311"/>
                </a:lnTo>
                <a:lnTo>
                  <a:pt x="2375" y="307"/>
                </a:lnTo>
                <a:lnTo>
                  <a:pt x="2402" y="302"/>
                </a:lnTo>
                <a:lnTo>
                  <a:pt x="2423" y="298"/>
                </a:lnTo>
                <a:lnTo>
                  <a:pt x="2443" y="293"/>
                </a:lnTo>
                <a:lnTo>
                  <a:pt x="2448" y="293"/>
                </a:lnTo>
                <a:lnTo>
                  <a:pt x="2485" y="283"/>
                </a:lnTo>
                <a:lnTo>
                  <a:pt x="2520" y="276"/>
                </a:lnTo>
                <a:lnTo>
                  <a:pt x="2539" y="271"/>
                </a:lnTo>
                <a:lnTo>
                  <a:pt x="2559" y="267"/>
                </a:lnTo>
                <a:lnTo>
                  <a:pt x="2581" y="261"/>
                </a:lnTo>
                <a:lnTo>
                  <a:pt x="2601" y="256"/>
                </a:lnTo>
                <a:lnTo>
                  <a:pt x="2621" y="250"/>
                </a:lnTo>
                <a:lnTo>
                  <a:pt x="2644" y="245"/>
                </a:lnTo>
                <a:lnTo>
                  <a:pt x="2666" y="237"/>
                </a:lnTo>
                <a:lnTo>
                  <a:pt x="2693" y="230"/>
                </a:lnTo>
                <a:lnTo>
                  <a:pt x="2723" y="221"/>
                </a:lnTo>
                <a:lnTo>
                  <a:pt x="2758" y="212"/>
                </a:lnTo>
                <a:lnTo>
                  <a:pt x="2780" y="204"/>
                </a:lnTo>
                <a:lnTo>
                  <a:pt x="2804" y="199"/>
                </a:lnTo>
                <a:lnTo>
                  <a:pt x="2828" y="191"/>
                </a:lnTo>
                <a:lnTo>
                  <a:pt x="2855" y="184"/>
                </a:lnTo>
                <a:lnTo>
                  <a:pt x="2914" y="168"/>
                </a:lnTo>
                <a:lnTo>
                  <a:pt x="2975" y="151"/>
                </a:lnTo>
                <a:lnTo>
                  <a:pt x="3036" y="133"/>
                </a:lnTo>
                <a:lnTo>
                  <a:pt x="3093" y="116"/>
                </a:lnTo>
                <a:lnTo>
                  <a:pt x="3119" y="109"/>
                </a:lnTo>
                <a:lnTo>
                  <a:pt x="3144" y="101"/>
                </a:lnTo>
                <a:lnTo>
                  <a:pt x="3166" y="96"/>
                </a:lnTo>
                <a:lnTo>
                  <a:pt x="3187" y="90"/>
                </a:lnTo>
                <a:lnTo>
                  <a:pt x="3223" y="77"/>
                </a:lnTo>
                <a:lnTo>
                  <a:pt x="3255" y="68"/>
                </a:lnTo>
                <a:lnTo>
                  <a:pt x="3282" y="59"/>
                </a:lnTo>
                <a:lnTo>
                  <a:pt x="3304" y="52"/>
                </a:lnTo>
                <a:lnTo>
                  <a:pt x="3325" y="44"/>
                </a:lnTo>
                <a:lnTo>
                  <a:pt x="3343" y="39"/>
                </a:lnTo>
                <a:lnTo>
                  <a:pt x="3373" y="29"/>
                </a:lnTo>
                <a:lnTo>
                  <a:pt x="3387" y="26"/>
                </a:lnTo>
                <a:lnTo>
                  <a:pt x="3397" y="22"/>
                </a:lnTo>
                <a:lnTo>
                  <a:pt x="3393" y="13"/>
                </a:lnTo>
                <a:lnTo>
                  <a:pt x="3393" y="24"/>
                </a:lnTo>
                <a:lnTo>
                  <a:pt x="3400" y="22"/>
                </a:lnTo>
                <a:lnTo>
                  <a:pt x="3406" y="22"/>
                </a:lnTo>
                <a:lnTo>
                  <a:pt x="3413" y="22"/>
                </a:lnTo>
                <a:lnTo>
                  <a:pt x="3413" y="11"/>
                </a:lnTo>
                <a:lnTo>
                  <a:pt x="3409" y="20"/>
                </a:lnTo>
                <a:lnTo>
                  <a:pt x="3406" y="18"/>
                </a:lnTo>
                <a:lnTo>
                  <a:pt x="3411" y="22"/>
                </a:lnTo>
                <a:lnTo>
                  <a:pt x="3424" y="6"/>
                </a:lnTo>
                <a:lnTo>
                  <a:pt x="3422" y="2"/>
                </a:lnTo>
                <a:lnTo>
                  <a:pt x="3417" y="0"/>
                </a:lnTo>
                <a:lnTo>
                  <a:pt x="3413" y="0"/>
                </a:lnTo>
                <a:lnTo>
                  <a:pt x="3406" y="0"/>
                </a:lnTo>
                <a:lnTo>
                  <a:pt x="3400" y="0"/>
                </a:lnTo>
                <a:lnTo>
                  <a:pt x="3393" y="2"/>
                </a:lnTo>
                <a:lnTo>
                  <a:pt x="3387" y="2"/>
                </a:lnTo>
                <a:lnTo>
                  <a:pt x="3378" y="6"/>
                </a:lnTo>
                <a:lnTo>
                  <a:pt x="3367" y="9"/>
                </a:lnTo>
                <a:lnTo>
                  <a:pt x="3334" y="18"/>
                </a:lnTo>
                <a:lnTo>
                  <a:pt x="3316" y="24"/>
                </a:lnTo>
                <a:lnTo>
                  <a:pt x="3295" y="31"/>
                </a:lnTo>
                <a:lnTo>
                  <a:pt x="3273" y="39"/>
                </a:lnTo>
                <a:lnTo>
                  <a:pt x="3246" y="48"/>
                </a:lnTo>
                <a:lnTo>
                  <a:pt x="3214" y="57"/>
                </a:lnTo>
                <a:lnTo>
                  <a:pt x="3181" y="70"/>
                </a:lnTo>
                <a:lnTo>
                  <a:pt x="3157" y="75"/>
                </a:lnTo>
                <a:lnTo>
                  <a:pt x="3135" y="81"/>
                </a:lnTo>
                <a:lnTo>
                  <a:pt x="3109" y="88"/>
                </a:lnTo>
                <a:lnTo>
                  <a:pt x="3084" y="96"/>
                </a:lnTo>
                <a:lnTo>
                  <a:pt x="3026" y="112"/>
                </a:lnTo>
                <a:lnTo>
                  <a:pt x="2966" y="131"/>
                </a:lnTo>
                <a:lnTo>
                  <a:pt x="2905" y="147"/>
                </a:lnTo>
                <a:lnTo>
                  <a:pt x="2846" y="164"/>
                </a:lnTo>
                <a:lnTo>
                  <a:pt x="2818" y="171"/>
                </a:lnTo>
                <a:lnTo>
                  <a:pt x="2794" y="179"/>
                </a:lnTo>
                <a:lnTo>
                  <a:pt x="2771" y="184"/>
                </a:lnTo>
                <a:lnTo>
                  <a:pt x="2752" y="191"/>
                </a:lnTo>
                <a:lnTo>
                  <a:pt x="2713" y="201"/>
                </a:lnTo>
                <a:lnTo>
                  <a:pt x="2684" y="210"/>
                </a:lnTo>
                <a:lnTo>
                  <a:pt x="2656" y="217"/>
                </a:lnTo>
                <a:lnTo>
                  <a:pt x="2634" y="225"/>
                </a:lnTo>
                <a:lnTo>
                  <a:pt x="2612" y="230"/>
                </a:lnTo>
                <a:lnTo>
                  <a:pt x="2592" y="236"/>
                </a:lnTo>
                <a:lnTo>
                  <a:pt x="2572" y="241"/>
                </a:lnTo>
                <a:lnTo>
                  <a:pt x="2553" y="247"/>
                </a:lnTo>
                <a:lnTo>
                  <a:pt x="2529" y="250"/>
                </a:lnTo>
                <a:lnTo>
                  <a:pt x="2511" y="256"/>
                </a:lnTo>
                <a:lnTo>
                  <a:pt x="2476" y="263"/>
                </a:lnTo>
                <a:lnTo>
                  <a:pt x="2439" y="272"/>
                </a:lnTo>
                <a:lnTo>
                  <a:pt x="2443" y="282"/>
                </a:lnTo>
                <a:lnTo>
                  <a:pt x="2443" y="271"/>
                </a:lnTo>
                <a:lnTo>
                  <a:pt x="2423" y="276"/>
                </a:lnTo>
                <a:lnTo>
                  <a:pt x="2399" y="280"/>
                </a:lnTo>
                <a:lnTo>
                  <a:pt x="2375" y="285"/>
                </a:lnTo>
                <a:lnTo>
                  <a:pt x="2345" y="289"/>
                </a:lnTo>
                <a:lnTo>
                  <a:pt x="2314" y="295"/>
                </a:lnTo>
                <a:lnTo>
                  <a:pt x="2283" y="300"/>
                </a:lnTo>
                <a:lnTo>
                  <a:pt x="2250" y="306"/>
                </a:lnTo>
                <a:lnTo>
                  <a:pt x="2218" y="311"/>
                </a:lnTo>
                <a:lnTo>
                  <a:pt x="2189" y="317"/>
                </a:lnTo>
                <a:lnTo>
                  <a:pt x="2185" y="318"/>
                </a:lnTo>
                <a:lnTo>
                  <a:pt x="2161" y="322"/>
                </a:lnTo>
                <a:lnTo>
                  <a:pt x="2135" y="328"/>
                </a:lnTo>
                <a:lnTo>
                  <a:pt x="2117" y="333"/>
                </a:lnTo>
                <a:lnTo>
                  <a:pt x="2099" y="339"/>
                </a:lnTo>
                <a:lnTo>
                  <a:pt x="2082" y="344"/>
                </a:lnTo>
                <a:lnTo>
                  <a:pt x="2065" y="350"/>
                </a:lnTo>
                <a:lnTo>
                  <a:pt x="2047" y="355"/>
                </a:lnTo>
                <a:lnTo>
                  <a:pt x="2025" y="361"/>
                </a:lnTo>
                <a:lnTo>
                  <a:pt x="2001" y="368"/>
                </a:lnTo>
                <a:lnTo>
                  <a:pt x="1983" y="372"/>
                </a:lnTo>
                <a:lnTo>
                  <a:pt x="1966" y="376"/>
                </a:lnTo>
                <a:lnTo>
                  <a:pt x="1927" y="383"/>
                </a:lnTo>
                <a:lnTo>
                  <a:pt x="1885" y="392"/>
                </a:lnTo>
                <a:lnTo>
                  <a:pt x="1841" y="403"/>
                </a:lnTo>
                <a:lnTo>
                  <a:pt x="1797" y="412"/>
                </a:lnTo>
                <a:lnTo>
                  <a:pt x="1800" y="422"/>
                </a:lnTo>
                <a:lnTo>
                  <a:pt x="1800" y="411"/>
                </a:lnTo>
                <a:lnTo>
                  <a:pt x="1760" y="420"/>
                </a:lnTo>
                <a:lnTo>
                  <a:pt x="1756" y="420"/>
                </a:lnTo>
                <a:lnTo>
                  <a:pt x="1738" y="423"/>
                </a:lnTo>
                <a:lnTo>
                  <a:pt x="1721" y="427"/>
                </a:lnTo>
                <a:lnTo>
                  <a:pt x="1725" y="438"/>
                </a:lnTo>
                <a:lnTo>
                  <a:pt x="1725" y="427"/>
                </a:lnTo>
                <a:lnTo>
                  <a:pt x="1710" y="431"/>
                </a:lnTo>
                <a:lnTo>
                  <a:pt x="1695" y="433"/>
                </a:lnTo>
                <a:lnTo>
                  <a:pt x="1686" y="434"/>
                </a:lnTo>
                <a:lnTo>
                  <a:pt x="1679" y="436"/>
                </a:lnTo>
                <a:lnTo>
                  <a:pt x="1673" y="436"/>
                </a:lnTo>
                <a:lnTo>
                  <a:pt x="1668" y="438"/>
                </a:lnTo>
                <a:lnTo>
                  <a:pt x="1664" y="438"/>
                </a:lnTo>
                <a:lnTo>
                  <a:pt x="1662" y="438"/>
                </a:lnTo>
                <a:lnTo>
                  <a:pt x="1662" y="449"/>
                </a:lnTo>
                <a:lnTo>
                  <a:pt x="1666" y="440"/>
                </a:lnTo>
                <a:lnTo>
                  <a:pt x="1664" y="438"/>
                </a:lnTo>
                <a:lnTo>
                  <a:pt x="1659" y="438"/>
                </a:lnTo>
                <a:lnTo>
                  <a:pt x="1655" y="438"/>
                </a:lnTo>
                <a:lnTo>
                  <a:pt x="1649" y="438"/>
                </a:lnTo>
                <a:lnTo>
                  <a:pt x="1644" y="438"/>
                </a:lnTo>
                <a:lnTo>
                  <a:pt x="1636" y="438"/>
                </a:lnTo>
                <a:lnTo>
                  <a:pt x="1625" y="438"/>
                </a:lnTo>
                <a:lnTo>
                  <a:pt x="1625" y="449"/>
                </a:lnTo>
                <a:lnTo>
                  <a:pt x="1625" y="438"/>
                </a:lnTo>
                <a:lnTo>
                  <a:pt x="1600" y="438"/>
                </a:lnTo>
                <a:lnTo>
                  <a:pt x="1568" y="438"/>
                </a:lnTo>
                <a:lnTo>
                  <a:pt x="1533" y="438"/>
                </a:lnTo>
                <a:lnTo>
                  <a:pt x="1495" y="438"/>
                </a:lnTo>
                <a:lnTo>
                  <a:pt x="1452" y="438"/>
                </a:lnTo>
                <a:lnTo>
                  <a:pt x="1408" y="440"/>
                </a:lnTo>
                <a:lnTo>
                  <a:pt x="1360" y="444"/>
                </a:lnTo>
                <a:lnTo>
                  <a:pt x="1312" y="449"/>
                </a:lnTo>
                <a:lnTo>
                  <a:pt x="1287" y="453"/>
                </a:lnTo>
                <a:lnTo>
                  <a:pt x="1259" y="457"/>
                </a:lnTo>
                <a:lnTo>
                  <a:pt x="1198" y="468"/>
                </a:lnTo>
                <a:lnTo>
                  <a:pt x="1134" y="480"/>
                </a:lnTo>
                <a:lnTo>
                  <a:pt x="1066" y="495"/>
                </a:lnTo>
                <a:lnTo>
                  <a:pt x="1001" y="508"/>
                </a:lnTo>
                <a:lnTo>
                  <a:pt x="939" y="521"/>
                </a:lnTo>
                <a:lnTo>
                  <a:pt x="911" y="526"/>
                </a:lnTo>
                <a:lnTo>
                  <a:pt x="885" y="532"/>
                </a:lnTo>
                <a:lnTo>
                  <a:pt x="861" y="536"/>
                </a:lnTo>
                <a:lnTo>
                  <a:pt x="837" y="539"/>
                </a:lnTo>
                <a:lnTo>
                  <a:pt x="821" y="543"/>
                </a:lnTo>
                <a:lnTo>
                  <a:pt x="804" y="545"/>
                </a:lnTo>
                <a:lnTo>
                  <a:pt x="790" y="545"/>
                </a:lnTo>
                <a:lnTo>
                  <a:pt x="777" y="547"/>
                </a:lnTo>
                <a:lnTo>
                  <a:pt x="756" y="547"/>
                </a:lnTo>
                <a:lnTo>
                  <a:pt x="740" y="547"/>
                </a:lnTo>
                <a:lnTo>
                  <a:pt x="727" y="545"/>
                </a:lnTo>
                <a:lnTo>
                  <a:pt x="712" y="543"/>
                </a:lnTo>
                <a:lnTo>
                  <a:pt x="698" y="543"/>
                </a:lnTo>
                <a:lnTo>
                  <a:pt x="677" y="543"/>
                </a:lnTo>
                <a:lnTo>
                  <a:pt x="677" y="554"/>
                </a:lnTo>
                <a:lnTo>
                  <a:pt x="677" y="543"/>
                </a:lnTo>
                <a:lnTo>
                  <a:pt x="657" y="545"/>
                </a:lnTo>
                <a:lnTo>
                  <a:pt x="637" y="545"/>
                </a:lnTo>
                <a:lnTo>
                  <a:pt x="618" y="547"/>
                </a:lnTo>
                <a:lnTo>
                  <a:pt x="600" y="549"/>
                </a:lnTo>
                <a:lnTo>
                  <a:pt x="578" y="550"/>
                </a:lnTo>
                <a:lnTo>
                  <a:pt x="552" y="552"/>
                </a:lnTo>
                <a:lnTo>
                  <a:pt x="523" y="554"/>
                </a:lnTo>
                <a:lnTo>
                  <a:pt x="488" y="556"/>
                </a:lnTo>
                <a:lnTo>
                  <a:pt x="467" y="556"/>
                </a:lnTo>
                <a:lnTo>
                  <a:pt x="443" y="558"/>
                </a:lnTo>
                <a:lnTo>
                  <a:pt x="418" y="558"/>
                </a:lnTo>
                <a:lnTo>
                  <a:pt x="388" y="560"/>
                </a:lnTo>
                <a:lnTo>
                  <a:pt x="327" y="560"/>
                </a:lnTo>
                <a:lnTo>
                  <a:pt x="263" y="561"/>
                </a:lnTo>
                <a:lnTo>
                  <a:pt x="200" y="563"/>
                </a:lnTo>
                <a:lnTo>
                  <a:pt x="171" y="563"/>
                </a:lnTo>
                <a:lnTo>
                  <a:pt x="143" y="563"/>
                </a:lnTo>
                <a:lnTo>
                  <a:pt x="118" y="563"/>
                </a:lnTo>
                <a:lnTo>
                  <a:pt x="96" y="565"/>
                </a:lnTo>
                <a:lnTo>
                  <a:pt x="75" y="565"/>
                </a:lnTo>
                <a:lnTo>
                  <a:pt x="59" y="565"/>
                </a:lnTo>
                <a:lnTo>
                  <a:pt x="46" y="565"/>
                </a:lnTo>
                <a:lnTo>
                  <a:pt x="35" y="565"/>
                </a:lnTo>
                <a:lnTo>
                  <a:pt x="27" y="565"/>
                </a:lnTo>
                <a:lnTo>
                  <a:pt x="20" y="567"/>
                </a:lnTo>
                <a:lnTo>
                  <a:pt x="13" y="567"/>
                </a:lnTo>
                <a:lnTo>
                  <a:pt x="11" y="567"/>
                </a:lnTo>
                <a:lnTo>
                  <a:pt x="7" y="567"/>
                </a:lnTo>
                <a:lnTo>
                  <a:pt x="3" y="571"/>
                </a:lnTo>
                <a:lnTo>
                  <a:pt x="0" y="578"/>
                </a:lnTo>
                <a:lnTo>
                  <a:pt x="3" y="585"/>
                </a:lnTo>
                <a:lnTo>
                  <a:pt x="7" y="587"/>
                </a:lnTo>
                <a:lnTo>
                  <a:pt x="11" y="589"/>
                </a:lnTo>
                <a:lnTo>
                  <a:pt x="13" y="589"/>
                </a:lnTo>
                <a:lnTo>
                  <a:pt x="20" y="589"/>
                </a:lnTo>
                <a:lnTo>
                  <a:pt x="29" y="589"/>
                </a:lnTo>
                <a:lnTo>
                  <a:pt x="38" y="589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4" name="Rectangle 34"/>
          <p:cNvSpPr>
            <a:spLocks noChangeArrowheads="1"/>
          </p:cNvSpPr>
          <p:nvPr/>
        </p:nvSpPr>
        <p:spPr bwMode="auto">
          <a:xfrm>
            <a:off x="3606800" y="5200650"/>
            <a:ext cx="21923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5" name="Rectangle 35"/>
          <p:cNvSpPr>
            <a:spLocks noChangeArrowheads="1"/>
          </p:cNvSpPr>
          <p:nvPr/>
        </p:nvSpPr>
        <p:spPr bwMode="auto">
          <a:xfrm>
            <a:off x="3698875" y="5265738"/>
            <a:ext cx="17208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dirty="0"/>
              <a:t>Years of Diabetes</a:t>
            </a:r>
            <a:endParaRPr lang="en-US" sz="2400" dirty="0"/>
          </a:p>
        </p:txBody>
      </p:sp>
      <p:sp>
        <p:nvSpPr>
          <p:cNvPr id="56356" name="Rectangle 36"/>
          <p:cNvSpPr>
            <a:spLocks noChangeArrowheads="1"/>
          </p:cNvSpPr>
          <p:nvPr/>
        </p:nvSpPr>
        <p:spPr bwMode="auto">
          <a:xfrm>
            <a:off x="168275" y="3524250"/>
            <a:ext cx="17319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/>
            <a:r>
              <a:rPr lang="en-US" sz="2000"/>
              <a:t>Relative </a:t>
            </a:r>
            <a:br>
              <a:rPr lang="en-US" sz="2000"/>
            </a:br>
            <a:r>
              <a:rPr lang="en-US" sz="2000" i="1">
                <a:sym typeface="Symbol" pitchFamily="18" charset="2"/>
              </a:rPr>
              <a:t></a:t>
            </a:r>
            <a:r>
              <a:rPr lang="en-US" sz="2000" i="1"/>
              <a:t>-</a:t>
            </a:r>
            <a:r>
              <a:rPr lang="en-US" sz="2000"/>
              <a:t>Cell</a:t>
            </a:r>
            <a:r>
              <a:rPr lang="en-US" sz="2000" i="1"/>
              <a:t> </a:t>
            </a:r>
            <a:br>
              <a:rPr lang="en-US" sz="2000" i="1"/>
            </a:br>
            <a:r>
              <a:rPr lang="en-US" sz="2000"/>
              <a:t>Function</a:t>
            </a:r>
          </a:p>
        </p:txBody>
      </p:sp>
      <p:sp>
        <p:nvSpPr>
          <p:cNvPr id="56357" name="Rectangle 37"/>
          <p:cNvSpPr>
            <a:spLocks noChangeArrowheads="1"/>
          </p:cNvSpPr>
          <p:nvPr/>
        </p:nvSpPr>
        <p:spPr bwMode="auto">
          <a:xfrm>
            <a:off x="968375" y="1652588"/>
            <a:ext cx="9318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en-US" sz="2000"/>
              <a:t>Plasma</a:t>
            </a:r>
          </a:p>
          <a:p>
            <a:pPr algn="r" eaLnBrk="1" hangingPunct="1"/>
            <a:r>
              <a:rPr lang="en-US" sz="2000"/>
              <a:t>Glucose</a:t>
            </a:r>
          </a:p>
        </p:txBody>
      </p:sp>
      <p:sp>
        <p:nvSpPr>
          <p:cNvPr id="56358" name="Rectangle 38"/>
          <p:cNvSpPr>
            <a:spLocks noChangeArrowheads="1"/>
          </p:cNvSpPr>
          <p:nvPr/>
        </p:nvSpPr>
        <p:spPr bwMode="gray">
          <a:xfrm>
            <a:off x="5719763" y="3465513"/>
            <a:ext cx="1925637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9" name="Rectangle 39"/>
          <p:cNvSpPr>
            <a:spLocks noChangeArrowheads="1"/>
          </p:cNvSpPr>
          <p:nvPr/>
        </p:nvSpPr>
        <p:spPr bwMode="gray">
          <a:xfrm>
            <a:off x="5476875" y="3497263"/>
            <a:ext cx="23558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>
                <a:solidFill>
                  <a:schemeClr val="accent1"/>
                </a:solidFill>
              </a:rPr>
              <a:t>Insulin resistance</a:t>
            </a:r>
          </a:p>
        </p:txBody>
      </p:sp>
      <p:sp>
        <p:nvSpPr>
          <p:cNvPr id="56360" name="Rectangle 40"/>
          <p:cNvSpPr>
            <a:spLocks noChangeArrowheads="1"/>
          </p:cNvSpPr>
          <p:nvPr/>
        </p:nvSpPr>
        <p:spPr bwMode="black">
          <a:xfrm>
            <a:off x="5730875" y="4084638"/>
            <a:ext cx="18383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1" name="Rectangle 41"/>
          <p:cNvSpPr>
            <a:spLocks noChangeArrowheads="1"/>
          </p:cNvSpPr>
          <p:nvPr/>
        </p:nvSpPr>
        <p:spPr bwMode="black">
          <a:xfrm>
            <a:off x="5716588" y="4089400"/>
            <a:ext cx="165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>
                <a:solidFill>
                  <a:schemeClr val="tx2"/>
                </a:solidFill>
              </a:rPr>
              <a:t>Insulin secretion</a:t>
            </a:r>
          </a:p>
        </p:txBody>
      </p:sp>
      <p:sp>
        <p:nvSpPr>
          <p:cNvPr id="56362" name="Rectangle 42"/>
          <p:cNvSpPr>
            <a:spLocks noChangeArrowheads="1"/>
          </p:cNvSpPr>
          <p:nvPr/>
        </p:nvSpPr>
        <p:spPr bwMode="auto">
          <a:xfrm>
            <a:off x="1030288" y="2651125"/>
            <a:ext cx="93662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3" name="Rectangle 43"/>
          <p:cNvSpPr>
            <a:spLocks noChangeArrowheads="1"/>
          </p:cNvSpPr>
          <p:nvPr/>
        </p:nvSpPr>
        <p:spPr bwMode="auto">
          <a:xfrm>
            <a:off x="808038" y="2643188"/>
            <a:ext cx="1092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/>
            <a:r>
              <a:rPr lang="en-US"/>
              <a:t>126 mg/dL</a:t>
            </a:r>
          </a:p>
        </p:txBody>
      </p:sp>
      <p:sp>
        <p:nvSpPr>
          <p:cNvPr id="56364" name="Rectangle 44"/>
          <p:cNvSpPr>
            <a:spLocks noChangeArrowheads="1"/>
          </p:cNvSpPr>
          <p:nvPr/>
        </p:nvSpPr>
        <p:spPr bwMode="black">
          <a:xfrm>
            <a:off x="5892800" y="2400300"/>
            <a:ext cx="17938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5" name="Rectangle 45"/>
          <p:cNvSpPr>
            <a:spLocks noChangeArrowheads="1"/>
          </p:cNvSpPr>
          <p:nvPr/>
        </p:nvSpPr>
        <p:spPr bwMode="black">
          <a:xfrm>
            <a:off x="5716588" y="2460625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dirty="0">
                <a:solidFill>
                  <a:srgbClr val="00FFFF"/>
                </a:solidFill>
              </a:rPr>
              <a:t>Fasting glucose</a:t>
            </a:r>
          </a:p>
        </p:txBody>
      </p:sp>
      <p:sp>
        <p:nvSpPr>
          <p:cNvPr id="56366" name="Rectangle 46"/>
          <p:cNvSpPr>
            <a:spLocks noChangeArrowheads="1"/>
          </p:cNvSpPr>
          <p:nvPr/>
        </p:nvSpPr>
        <p:spPr bwMode="black">
          <a:xfrm>
            <a:off x="5337175" y="1454150"/>
            <a:ext cx="12890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7" name="Rectangle 47"/>
          <p:cNvSpPr>
            <a:spLocks noChangeArrowheads="1"/>
          </p:cNvSpPr>
          <p:nvPr/>
        </p:nvSpPr>
        <p:spPr bwMode="black">
          <a:xfrm>
            <a:off x="4870450" y="1522413"/>
            <a:ext cx="2120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>
                <a:solidFill>
                  <a:schemeClr val="hlink"/>
                </a:solidFill>
              </a:rPr>
              <a:t>Postprandial glucose</a:t>
            </a:r>
          </a:p>
        </p:txBody>
      </p:sp>
      <p:sp>
        <p:nvSpPr>
          <p:cNvPr id="56368" name="Line 48"/>
          <p:cNvSpPr>
            <a:spLocks noChangeShapeType="1"/>
          </p:cNvSpPr>
          <p:nvPr/>
        </p:nvSpPr>
        <p:spPr bwMode="auto">
          <a:xfrm flipV="1">
            <a:off x="4356100" y="3246438"/>
            <a:ext cx="0" cy="15811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9" name="Line 49"/>
          <p:cNvSpPr>
            <a:spLocks noChangeShapeType="1"/>
          </p:cNvSpPr>
          <p:nvPr/>
        </p:nvSpPr>
        <p:spPr bwMode="auto">
          <a:xfrm flipV="1">
            <a:off x="4356100" y="1322388"/>
            <a:ext cx="0" cy="173672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0" name="AutoShape 50"/>
          <p:cNvSpPr>
            <a:spLocks/>
          </p:cNvSpPr>
          <p:nvPr/>
        </p:nvSpPr>
        <p:spPr bwMode="auto">
          <a:xfrm rot="5400000">
            <a:off x="3095626" y="4486275"/>
            <a:ext cx="176212" cy="2262187"/>
          </a:xfrm>
          <a:prstGeom prst="rightBracket">
            <a:avLst>
              <a:gd name="adj" fmla="val 106982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56371" name="AutoShape 51"/>
          <p:cNvSpPr>
            <a:spLocks/>
          </p:cNvSpPr>
          <p:nvPr/>
        </p:nvSpPr>
        <p:spPr bwMode="auto">
          <a:xfrm rot="5400000">
            <a:off x="6095206" y="3817144"/>
            <a:ext cx="153988" cy="3562350"/>
          </a:xfrm>
          <a:prstGeom prst="rightBracket">
            <a:avLst>
              <a:gd name="adj" fmla="val 192783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56372" name="Rectangle 52"/>
          <p:cNvSpPr>
            <a:spLocks noChangeArrowheads="1"/>
          </p:cNvSpPr>
          <p:nvPr/>
        </p:nvSpPr>
        <p:spPr bwMode="auto">
          <a:xfrm>
            <a:off x="2339975" y="5799138"/>
            <a:ext cx="13700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400"/>
              <a:t>Prior to diagnosis</a:t>
            </a:r>
          </a:p>
        </p:txBody>
      </p:sp>
      <p:sp>
        <p:nvSpPr>
          <p:cNvPr id="56373" name="Rectangle 53"/>
          <p:cNvSpPr>
            <a:spLocks noChangeArrowheads="1"/>
          </p:cNvSpPr>
          <p:nvPr/>
        </p:nvSpPr>
        <p:spPr bwMode="auto">
          <a:xfrm>
            <a:off x="5588000" y="5780088"/>
            <a:ext cx="11731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400"/>
              <a:t>After diagnosis</a:t>
            </a:r>
          </a:p>
        </p:txBody>
      </p:sp>
      <p:sp>
        <p:nvSpPr>
          <p:cNvPr id="56374" name="Text Box 54"/>
          <p:cNvSpPr txBox="1">
            <a:spLocks noChangeArrowheads="1"/>
          </p:cNvSpPr>
          <p:nvPr/>
        </p:nvSpPr>
        <p:spPr bwMode="auto">
          <a:xfrm>
            <a:off x="369611" y="6049963"/>
            <a:ext cx="8458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/>
              <a:t>Adapted from </a:t>
            </a:r>
            <a:r>
              <a:rPr lang="en-US" sz="1200" dirty="0" err="1"/>
              <a:t>Bergenstal</a:t>
            </a:r>
            <a:r>
              <a:rPr lang="en-US" sz="1200" dirty="0"/>
              <a:t> et al. 2000; International Diabetes Center.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8408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764387"/>
          </a:xfrm>
        </p:spPr>
        <p:txBody>
          <a:bodyPr lIns="90488" tIns="44450" rIns="90488" bIns="44450">
            <a:normAutofit/>
          </a:bodyPr>
          <a:lstStyle/>
          <a:p>
            <a:pPr eaLnBrk="1" hangingPunct="1"/>
            <a:r>
              <a:rPr lang="en-US" sz="3600" smtClean="0"/>
              <a:t>Ominous Octet</a:t>
            </a:r>
          </a:p>
        </p:txBody>
      </p:sp>
      <p:pic>
        <p:nvPicPr>
          <p:cNvPr id="53251" name="Picture 276" descr="MCj01975660000[1]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7" y="916787"/>
            <a:ext cx="1424568" cy="14017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277" descr="MCHM00246_0000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1354" y="507205"/>
            <a:ext cx="1101725" cy="148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519" name="MPj04331280000[1].jpg">
            <a:hlinkClick r:id="" action="ppaction://media"/>
          </p:cNvPr>
          <p:cNvPicPr>
            <a:picLocks noGrp="1" noRot="1" noChangeAspect="1" noChangeArrowheads="1"/>
          </p:cNvPicPr>
          <p:nvPr>
            <p:ph sz="quarter" idx="4294967295"/>
            <a:vide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824" y="2972850"/>
            <a:ext cx="1447800" cy="1085850"/>
          </a:xfrm>
        </p:spPr>
      </p:pic>
      <p:pic>
        <p:nvPicPr>
          <p:cNvPr id="53253" name="Picture 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157956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Freeform 5"/>
          <p:cNvSpPr>
            <a:spLocks/>
          </p:cNvSpPr>
          <p:nvPr/>
        </p:nvSpPr>
        <p:spPr bwMode="auto">
          <a:xfrm>
            <a:off x="6140450" y="4008438"/>
            <a:ext cx="825500" cy="1022350"/>
          </a:xfrm>
          <a:custGeom>
            <a:avLst/>
            <a:gdLst>
              <a:gd name="T0" fmla="*/ 2147483647 w 584"/>
              <a:gd name="T1" fmla="*/ 2147483647 h 644"/>
              <a:gd name="T2" fmla="*/ 2147483647 w 584"/>
              <a:gd name="T3" fmla="*/ 2147483647 h 644"/>
              <a:gd name="T4" fmla="*/ 2147483647 w 584"/>
              <a:gd name="T5" fmla="*/ 2147483647 h 644"/>
              <a:gd name="T6" fmla="*/ 2147483647 w 584"/>
              <a:gd name="T7" fmla="*/ 2147483647 h 644"/>
              <a:gd name="T8" fmla="*/ 2147483647 w 584"/>
              <a:gd name="T9" fmla="*/ 2147483647 h 644"/>
              <a:gd name="T10" fmla="*/ 2147483647 w 584"/>
              <a:gd name="T11" fmla="*/ 2147483647 h 644"/>
              <a:gd name="T12" fmla="*/ 2147483647 w 584"/>
              <a:gd name="T13" fmla="*/ 2147483647 h 644"/>
              <a:gd name="T14" fmla="*/ 2147483647 w 584"/>
              <a:gd name="T15" fmla="*/ 2147483647 h 644"/>
              <a:gd name="T16" fmla="*/ 2147483647 w 584"/>
              <a:gd name="T17" fmla="*/ 2147483647 h 644"/>
              <a:gd name="T18" fmla="*/ 2147483647 w 584"/>
              <a:gd name="T19" fmla="*/ 2147483647 h 644"/>
              <a:gd name="T20" fmla="*/ 2147483647 w 584"/>
              <a:gd name="T21" fmla="*/ 2147483647 h 644"/>
              <a:gd name="T22" fmla="*/ 2147483647 w 584"/>
              <a:gd name="T23" fmla="*/ 2147483647 h 644"/>
              <a:gd name="T24" fmla="*/ 2147483647 w 584"/>
              <a:gd name="T25" fmla="*/ 2147483647 h 644"/>
              <a:gd name="T26" fmla="*/ 2147483647 w 584"/>
              <a:gd name="T27" fmla="*/ 2147483647 h 644"/>
              <a:gd name="T28" fmla="*/ 2147483647 w 584"/>
              <a:gd name="T29" fmla="*/ 2147483647 h 644"/>
              <a:gd name="T30" fmla="*/ 2147483647 w 584"/>
              <a:gd name="T31" fmla="*/ 2147483647 h 644"/>
              <a:gd name="T32" fmla="*/ 2147483647 w 584"/>
              <a:gd name="T33" fmla="*/ 2147483647 h 644"/>
              <a:gd name="T34" fmla="*/ 2147483647 w 584"/>
              <a:gd name="T35" fmla="*/ 2147483647 h 644"/>
              <a:gd name="T36" fmla="*/ 2147483647 w 584"/>
              <a:gd name="T37" fmla="*/ 2147483647 h 644"/>
              <a:gd name="T38" fmla="*/ 2147483647 w 584"/>
              <a:gd name="T39" fmla="*/ 2147483647 h 644"/>
              <a:gd name="T40" fmla="*/ 2147483647 w 584"/>
              <a:gd name="T41" fmla="*/ 2147483647 h 644"/>
              <a:gd name="T42" fmla="*/ 2147483647 w 584"/>
              <a:gd name="T43" fmla="*/ 2147483647 h 644"/>
              <a:gd name="T44" fmla="*/ 2147483647 w 584"/>
              <a:gd name="T45" fmla="*/ 2147483647 h 644"/>
              <a:gd name="T46" fmla="*/ 2147483647 w 584"/>
              <a:gd name="T47" fmla="*/ 2147483647 h 644"/>
              <a:gd name="T48" fmla="*/ 2147483647 w 584"/>
              <a:gd name="T49" fmla="*/ 2147483647 h 644"/>
              <a:gd name="T50" fmla="*/ 2147483647 w 584"/>
              <a:gd name="T51" fmla="*/ 2147483647 h 644"/>
              <a:gd name="T52" fmla="*/ 2147483647 w 584"/>
              <a:gd name="T53" fmla="*/ 2147483647 h 644"/>
              <a:gd name="T54" fmla="*/ 2147483647 w 584"/>
              <a:gd name="T55" fmla="*/ 2147483647 h 644"/>
              <a:gd name="T56" fmla="*/ 2147483647 w 584"/>
              <a:gd name="T57" fmla="*/ 2147483647 h 644"/>
              <a:gd name="T58" fmla="*/ 2147483647 w 584"/>
              <a:gd name="T59" fmla="*/ 2147483647 h 644"/>
              <a:gd name="T60" fmla="*/ 2147483647 w 584"/>
              <a:gd name="T61" fmla="*/ 2147483647 h 644"/>
              <a:gd name="T62" fmla="*/ 2147483647 w 584"/>
              <a:gd name="T63" fmla="*/ 2147483647 h 644"/>
              <a:gd name="T64" fmla="*/ 2147483647 w 584"/>
              <a:gd name="T65" fmla="*/ 2147483647 h 644"/>
              <a:gd name="T66" fmla="*/ 2147483647 w 584"/>
              <a:gd name="T67" fmla="*/ 2147483647 h 644"/>
              <a:gd name="T68" fmla="*/ 2147483647 w 584"/>
              <a:gd name="T69" fmla="*/ 2147483647 h 644"/>
              <a:gd name="T70" fmla="*/ 2147483647 w 584"/>
              <a:gd name="T71" fmla="*/ 0 h 644"/>
              <a:gd name="T72" fmla="*/ 2147483647 w 584"/>
              <a:gd name="T73" fmla="*/ 2147483647 h 644"/>
              <a:gd name="T74" fmla="*/ 2147483647 w 584"/>
              <a:gd name="T75" fmla="*/ 2147483647 h 644"/>
              <a:gd name="T76" fmla="*/ 2147483647 w 584"/>
              <a:gd name="T77" fmla="*/ 2147483647 h 644"/>
              <a:gd name="T78" fmla="*/ 2147483647 w 584"/>
              <a:gd name="T79" fmla="*/ 2147483647 h 644"/>
              <a:gd name="T80" fmla="*/ 2147483647 w 584"/>
              <a:gd name="T81" fmla="*/ 2147483647 h 644"/>
              <a:gd name="T82" fmla="*/ 2147483647 w 584"/>
              <a:gd name="T83" fmla="*/ 2147483647 h 644"/>
              <a:gd name="T84" fmla="*/ 2147483647 w 584"/>
              <a:gd name="T85" fmla="*/ 2147483647 h 644"/>
              <a:gd name="T86" fmla="*/ 2147483647 w 584"/>
              <a:gd name="T87" fmla="*/ 2147483647 h 644"/>
              <a:gd name="T88" fmla="*/ 2147483647 w 584"/>
              <a:gd name="T89" fmla="*/ 2147483647 h 644"/>
              <a:gd name="T90" fmla="*/ 2147483647 w 584"/>
              <a:gd name="T91" fmla="*/ 2147483647 h 644"/>
              <a:gd name="T92" fmla="*/ 2147483647 w 584"/>
              <a:gd name="T93" fmla="*/ 2147483647 h 644"/>
              <a:gd name="T94" fmla="*/ 2147483647 w 584"/>
              <a:gd name="T95" fmla="*/ 2147483647 h 644"/>
              <a:gd name="T96" fmla="*/ 2147483647 w 584"/>
              <a:gd name="T97" fmla="*/ 2147483647 h 644"/>
              <a:gd name="T98" fmla="*/ 2147483647 w 584"/>
              <a:gd name="T99" fmla="*/ 2147483647 h 644"/>
              <a:gd name="T100" fmla="*/ 2147483647 w 584"/>
              <a:gd name="T101" fmla="*/ 2147483647 h 644"/>
              <a:gd name="T102" fmla="*/ 2147483647 w 584"/>
              <a:gd name="T103" fmla="*/ 2147483647 h 644"/>
              <a:gd name="T104" fmla="*/ 2147483647 w 584"/>
              <a:gd name="T105" fmla="*/ 2147483647 h 644"/>
              <a:gd name="T106" fmla="*/ 2147483647 w 584"/>
              <a:gd name="T107" fmla="*/ 2147483647 h 644"/>
              <a:gd name="T108" fmla="*/ 2147483647 w 584"/>
              <a:gd name="T109" fmla="*/ 2147483647 h 644"/>
              <a:gd name="T110" fmla="*/ 2147483647 w 584"/>
              <a:gd name="T111" fmla="*/ 2147483647 h 644"/>
              <a:gd name="T112" fmla="*/ 2147483647 w 584"/>
              <a:gd name="T113" fmla="*/ 2147483647 h 644"/>
              <a:gd name="T114" fmla="*/ 2147483647 w 584"/>
              <a:gd name="T115" fmla="*/ 2147483647 h 644"/>
              <a:gd name="T116" fmla="*/ 2147483647 w 584"/>
              <a:gd name="T117" fmla="*/ 2147483647 h 64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84"/>
              <a:gd name="T178" fmla="*/ 0 h 644"/>
              <a:gd name="T179" fmla="*/ 584 w 584"/>
              <a:gd name="T180" fmla="*/ 644 h 64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84" h="644">
                <a:moveTo>
                  <a:pt x="92" y="625"/>
                </a:moveTo>
                <a:lnTo>
                  <a:pt x="89" y="617"/>
                </a:lnTo>
                <a:lnTo>
                  <a:pt x="87" y="610"/>
                </a:lnTo>
                <a:lnTo>
                  <a:pt x="87" y="601"/>
                </a:lnTo>
                <a:lnTo>
                  <a:pt x="89" y="592"/>
                </a:lnTo>
                <a:lnTo>
                  <a:pt x="90" y="576"/>
                </a:lnTo>
                <a:lnTo>
                  <a:pt x="93" y="561"/>
                </a:lnTo>
                <a:lnTo>
                  <a:pt x="95" y="548"/>
                </a:lnTo>
                <a:lnTo>
                  <a:pt x="93" y="540"/>
                </a:lnTo>
                <a:lnTo>
                  <a:pt x="90" y="537"/>
                </a:lnTo>
                <a:lnTo>
                  <a:pt x="87" y="537"/>
                </a:lnTo>
                <a:lnTo>
                  <a:pt x="81" y="539"/>
                </a:lnTo>
                <a:lnTo>
                  <a:pt x="75" y="543"/>
                </a:lnTo>
                <a:lnTo>
                  <a:pt x="66" y="548"/>
                </a:lnTo>
                <a:lnTo>
                  <a:pt x="59" y="551"/>
                </a:lnTo>
                <a:lnTo>
                  <a:pt x="53" y="552"/>
                </a:lnTo>
                <a:lnTo>
                  <a:pt x="46" y="552"/>
                </a:lnTo>
                <a:lnTo>
                  <a:pt x="40" y="552"/>
                </a:lnTo>
                <a:lnTo>
                  <a:pt x="35" y="551"/>
                </a:lnTo>
                <a:lnTo>
                  <a:pt x="29" y="549"/>
                </a:lnTo>
                <a:lnTo>
                  <a:pt x="25" y="546"/>
                </a:lnTo>
                <a:lnTo>
                  <a:pt x="21" y="543"/>
                </a:lnTo>
                <a:lnTo>
                  <a:pt x="18" y="539"/>
                </a:lnTo>
                <a:lnTo>
                  <a:pt x="15" y="535"/>
                </a:lnTo>
                <a:lnTo>
                  <a:pt x="13" y="530"/>
                </a:lnTo>
                <a:lnTo>
                  <a:pt x="12" y="524"/>
                </a:lnTo>
                <a:lnTo>
                  <a:pt x="12" y="518"/>
                </a:lnTo>
                <a:lnTo>
                  <a:pt x="12" y="512"/>
                </a:lnTo>
                <a:lnTo>
                  <a:pt x="13" y="506"/>
                </a:lnTo>
                <a:lnTo>
                  <a:pt x="16" y="493"/>
                </a:lnTo>
                <a:lnTo>
                  <a:pt x="21" y="478"/>
                </a:lnTo>
                <a:lnTo>
                  <a:pt x="24" y="462"/>
                </a:lnTo>
                <a:lnTo>
                  <a:pt x="26" y="446"/>
                </a:lnTo>
                <a:lnTo>
                  <a:pt x="26" y="428"/>
                </a:lnTo>
                <a:lnTo>
                  <a:pt x="25" y="410"/>
                </a:lnTo>
                <a:lnTo>
                  <a:pt x="22" y="401"/>
                </a:lnTo>
                <a:lnTo>
                  <a:pt x="21" y="392"/>
                </a:lnTo>
                <a:lnTo>
                  <a:pt x="16" y="383"/>
                </a:lnTo>
                <a:lnTo>
                  <a:pt x="12" y="375"/>
                </a:lnTo>
                <a:lnTo>
                  <a:pt x="7" y="366"/>
                </a:lnTo>
                <a:lnTo>
                  <a:pt x="3" y="357"/>
                </a:lnTo>
                <a:lnTo>
                  <a:pt x="1" y="348"/>
                </a:lnTo>
                <a:lnTo>
                  <a:pt x="0" y="341"/>
                </a:lnTo>
                <a:lnTo>
                  <a:pt x="0" y="327"/>
                </a:lnTo>
                <a:lnTo>
                  <a:pt x="3" y="314"/>
                </a:lnTo>
                <a:lnTo>
                  <a:pt x="7" y="301"/>
                </a:lnTo>
                <a:lnTo>
                  <a:pt x="10" y="289"/>
                </a:lnTo>
                <a:lnTo>
                  <a:pt x="15" y="278"/>
                </a:lnTo>
                <a:lnTo>
                  <a:pt x="15" y="266"/>
                </a:lnTo>
                <a:lnTo>
                  <a:pt x="15" y="252"/>
                </a:lnTo>
                <a:lnTo>
                  <a:pt x="13" y="234"/>
                </a:lnTo>
                <a:lnTo>
                  <a:pt x="12" y="215"/>
                </a:lnTo>
                <a:lnTo>
                  <a:pt x="10" y="194"/>
                </a:lnTo>
                <a:lnTo>
                  <a:pt x="10" y="175"/>
                </a:lnTo>
                <a:lnTo>
                  <a:pt x="13" y="158"/>
                </a:lnTo>
                <a:lnTo>
                  <a:pt x="15" y="152"/>
                </a:lnTo>
                <a:lnTo>
                  <a:pt x="18" y="147"/>
                </a:lnTo>
                <a:lnTo>
                  <a:pt x="22" y="142"/>
                </a:lnTo>
                <a:lnTo>
                  <a:pt x="26" y="141"/>
                </a:lnTo>
                <a:lnTo>
                  <a:pt x="38" y="136"/>
                </a:lnTo>
                <a:lnTo>
                  <a:pt x="49" y="133"/>
                </a:lnTo>
                <a:lnTo>
                  <a:pt x="61" y="129"/>
                </a:lnTo>
                <a:lnTo>
                  <a:pt x="69" y="124"/>
                </a:lnTo>
                <a:lnTo>
                  <a:pt x="78" y="120"/>
                </a:lnTo>
                <a:lnTo>
                  <a:pt x="84" y="115"/>
                </a:lnTo>
                <a:lnTo>
                  <a:pt x="87" y="112"/>
                </a:lnTo>
                <a:lnTo>
                  <a:pt x="89" y="109"/>
                </a:lnTo>
                <a:lnTo>
                  <a:pt x="89" y="107"/>
                </a:lnTo>
                <a:lnTo>
                  <a:pt x="89" y="104"/>
                </a:lnTo>
                <a:lnTo>
                  <a:pt x="87" y="98"/>
                </a:lnTo>
                <a:lnTo>
                  <a:pt x="84" y="89"/>
                </a:lnTo>
                <a:lnTo>
                  <a:pt x="80" y="80"/>
                </a:lnTo>
                <a:lnTo>
                  <a:pt x="77" y="69"/>
                </a:lnTo>
                <a:lnTo>
                  <a:pt x="74" y="59"/>
                </a:lnTo>
                <a:lnTo>
                  <a:pt x="74" y="49"/>
                </a:lnTo>
                <a:lnTo>
                  <a:pt x="75" y="44"/>
                </a:lnTo>
                <a:lnTo>
                  <a:pt x="77" y="40"/>
                </a:lnTo>
                <a:lnTo>
                  <a:pt x="80" y="35"/>
                </a:lnTo>
                <a:lnTo>
                  <a:pt x="84" y="31"/>
                </a:lnTo>
                <a:lnTo>
                  <a:pt x="89" y="27"/>
                </a:lnTo>
                <a:lnTo>
                  <a:pt x="95" y="24"/>
                </a:lnTo>
                <a:lnTo>
                  <a:pt x="100" y="21"/>
                </a:lnTo>
                <a:lnTo>
                  <a:pt x="108" y="19"/>
                </a:lnTo>
                <a:lnTo>
                  <a:pt x="123" y="15"/>
                </a:lnTo>
                <a:lnTo>
                  <a:pt x="139" y="13"/>
                </a:lnTo>
                <a:lnTo>
                  <a:pt x="157" y="13"/>
                </a:lnTo>
                <a:lnTo>
                  <a:pt x="171" y="13"/>
                </a:lnTo>
                <a:lnTo>
                  <a:pt x="186" y="15"/>
                </a:lnTo>
                <a:lnTo>
                  <a:pt x="198" y="18"/>
                </a:lnTo>
                <a:lnTo>
                  <a:pt x="210" y="21"/>
                </a:lnTo>
                <a:lnTo>
                  <a:pt x="225" y="22"/>
                </a:lnTo>
                <a:lnTo>
                  <a:pt x="241" y="24"/>
                </a:lnTo>
                <a:lnTo>
                  <a:pt x="259" y="24"/>
                </a:lnTo>
                <a:lnTo>
                  <a:pt x="276" y="24"/>
                </a:lnTo>
                <a:lnTo>
                  <a:pt x="291" y="21"/>
                </a:lnTo>
                <a:lnTo>
                  <a:pt x="305" y="18"/>
                </a:lnTo>
                <a:lnTo>
                  <a:pt x="315" y="13"/>
                </a:lnTo>
                <a:lnTo>
                  <a:pt x="324" y="7"/>
                </a:lnTo>
                <a:lnTo>
                  <a:pt x="334" y="6"/>
                </a:lnTo>
                <a:lnTo>
                  <a:pt x="345" y="3"/>
                </a:lnTo>
                <a:lnTo>
                  <a:pt x="356" y="3"/>
                </a:lnTo>
                <a:lnTo>
                  <a:pt x="367" y="3"/>
                </a:lnTo>
                <a:lnTo>
                  <a:pt x="379" y="3"/>
                </a:lnTo>
                <a:lnTo>
                  <a:pt x="389" y="3"/>
                </a:lnTo>
                <a:lnTo>
                  <a:pt x="398" y="3"/>
                </a:lnTo>
                <a:lnTo>
                  <a:pt x="411" y="1"/>
                </a:lnTo>
                <a:lnTo>
                  <a:pt x="432" y="0"/>
                </a:lnTo>
                <a:lnTo>
                  <a:pt x="460" y="0"/>
                </a:lnTo>
                <a:lnTo>
                  <a:pt x="489" y="1"/>
                </a:lnTo>
                <a:lnTo>
                  <a:pt x="506" y="3"/>
                </a:lnTo>
                <a:lnTo>
                  <a:pt x="521" y="4"/>
                </a:lnTo>
                <a:lnTo>
                  <a:pt x="534" y="7"/>
                </a:lnTo>
                <a:lnTo>
                  <a:pt x="547" y="10"/>
                </a:lnTo>
                <a:lnTo>
                  <a:pt x="558" y="15"/>
                </a:lnTo>
                <a:lnTo>
                  <a:pt x="566" y="19"/>
                </a:lnTo>
                <a:lnTo>
                  <a:pt x="574" y="25"/>
                </a:lnTo>
                <a:lnTo>
                  <a:pt x="578" y="32"/>
                </a:lnTo>
                <a:lnTo>
                  <a:pt x="583" y="46"/>
                </a:lnTo>
                <a:lnTo>
                  <a:pt x="584" y="56"/>
                </a:lnTo>
                <a:lnTo>
                  <a:pt x="583" y="64"/>
                </a:lnTo>
                <a:lnTo>
                  <a:pt x="581" y="69"/>
                </a:lnTo>
                <a:lnTo>
                  <a:pt x="578" y="75"/>
                </a:lnTo>
                <a:lnTo>
                  <a:pt x="575" y="80"/>
                </a:lnTo>
                <a:lnTo>
                  <a:pt x="572" y="87"/>
                </a:lnTo>
                <a:lnTo>
                  <a:pt x="572" y="95"/>
                </a:lnTo>
                <a:lnTo>
                  <a:pt x="572" y="101"/>
                </a:lnTo>
                <a:lnTo>
                  <a:pt x="571" y="105"/>
                </a:lnTo>
                <a:lnTo>
                  <a:pt x="568" y="111"/>
                </a:lnTo>
                <a:lnTo>
                  <a:pt x="565" y="117"/>
                </a:lnTo>
                <a:lnTo>
                  <a:pt x="556" y="130"/>
                </a:lnTo>
                <a:lnTo>
                  <a:pt x="546" y="142"/>
                </a:lnTo>
                <a:lnTo>
                  <a:pt x="535" y="155"/>
                </a:lnTo>
                <a:lnTo>
                  <a:pt x="525" y="169"/>
                </a:lnTo>
                <a:lnTo>
                  <a:pt x="518" y="181"/>
                </a:lnTo>
                <a:lnTo>
                  <a:pt x="515" y="191"/>
                </a:lnTo>
                <a:lnTo>
                  <a:pt x="513" y="204"/>
                </a:lnTo>
                <a:lnTo>
                  <a:pt x="510" y="222"/>
                </a:lnTo>
                <a:lnTo>
                  <a:pt x="509" y="244"/>
                </a:lnTo>
                <a:lnTo>
                  <a:pt x="506" y="269"/>
                </a:lnTo>
                <a:lnTo>
                  <a:pt x="503" y="293"/>
                </a:lnTo>
                <a:lnTo>
                  <a:pt x="500" y="315"/>
                </a:lnTo>
                <a:lnTo>
                  <a:pt x="497" y="335"/>
                </a:lnTo>
                <a:lnTo>
                  <a:pt x="494" y="349"/>
                </a:lnTo>
                <a:lnTo>
                  <a:pt x="488" y="366"/>
                </a:lnTo>
                <a:lnTo>
                  <a:pt x="476" y="391"/>
                </a:lnTo>
                <a:lnTo>
                  <a:pt x="461" y="420"/>
                </a:lnTo>
                <a:lnTo>
                  <a:pt x="442" y="452"/>
                </a:lnTo>
                <a:lnTo>
                  <a:pt x="424" y="481"/>
                </a:lnTo>
                <a:lnTo>
                  <a:pt x="405" y="508"/>
                </a:lnTo>
                <a:lnTo>
                  <a:pt x="398" y="520"/>
                </a:lnTo>
                <a:lnTo>
                  <a:pt x="389" y="529"/>
                </a:lnTo>
                <a:lnTo>
                  <a:pt x="383" y="535"/>
                </a:lnTo>
                <a:lnTo>
                  <a:pt x="377" y="537"/>
                </a:lnTo>
                <a:lnTo>
                  <a:pt x="367" y="540"/>
                </a:lnTo>
                <a:lnTo>
                  <a:pt x="355" y="543"/>
                </a:lnTo>
                <a:lnTo>
                  <a:pt x="345" y="545"/>
                </a:lnTo>
                <a:lnTo>
                  <a:pt x="334" y="546"/>
                </a:lnTo>
                <a:lnTo>
                  <a:pt x="325" y="548"/>
                </a:lnTo>
                <a:lnTo>
                  <a:pt x="315" y="549"/>
                </a:lnTo>
                <a:lnTo>
                  <a:pt x="306" y="552"/>
                </a:lnTo>
                <a:lnTo>
                  <a:pt x="299" y="557"/>
                </a:lnTo>
                <a:lnTo>
                  <a:pt x="287" y="563"/>
                </a:lnTo>
                <a:lnTo>
                  <a:pt x="269" y="573"/>
                </a:lnTo>
                <a:lnTo>
                  <a:pt x="247" y="586"/>
                </a:lnTo>
                <a:lnTo>
                  <a:pt x="222" y="601"/>
                </a:lnTo>
                <a:lnTo>
                  <a:pt x="198" y="614"/>
                </a:lnTo>
                <a:lnTo>
                  <a:pt x="176" y="626"/>
                </a:lnTo>
                <a:lnTo>
                  <a:pt x="157" y="637"/>
                </a:lnTo>
                <a:lnTo>
                  <a:pt x="146" y="643"/>
                </a:lnTo>
                <a:lnTo>
                  <a:pt x="139" y="643"/>
                </a:lnTo>
                <a:lnTo>
                  <a:pt x="133" y="644"/>
                </a:lnTo>
                <a:lnTo>
                  <a:pt x="124" y="644"/>
                </a:lnTo>
                <a:lnTo>
                  <a:pt x="117" y="643"/>
                </a:lnTo>
                <a:lnTo>
                  <a:pt x="108" y="641"/>
                </a:lnTo>
                <a:lnTo>
                  <a:pt x="102" y="638"/>
                </a:lnTo>
                <a:lnTo>
                  <a:pt x="96" y="632"/>
                </a:lnTo>
                <a:lnTo>
                  <a:pt x="92" y="62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Freeform 6"/>
          <p:cNvSpPr>
            <a:spLocks/>
          </p:cNvSpPr>
          <p:nvPr/>
        </p:nvSpPr>
        <p:spPr bwMode="auto">
          <a:xfrm>
            <a:off x="6140450" y="4008438"/>
            <a:ext cx="825500" cy="1022350"/>
          </a:xfrm>
          <a:custGeom>
            <a:avLst/>
            <a:gdLst>
              <a:gd name="T0" fmla="*/ 2147483647 w 584"/>
              <a:gd name="T1" fmla="*/ 2147483647 h 644"/>
              <a:gd name="T2" fmla="*/ 2147483647 w 584"/>
              <a:gd name="T3" fmla="*/ 2147483647 h 644"/>
              <a:gd name="T4" fmla="*/ 2147483647 w 584"/>
              <a:gd name="T5" fmla="*/ 2147483647 h 644"/>
              <a:gd name="T6" fmla="*/ 2147483647 w 584"/>
              <a:gd name="T7" fmla="*/ 2147483647 h 644"/>
              <a:gd name="T8" fmla="*/ 2147483647 w 584"/>
              <a:gd name="T9" fmla="*/ 2147483647 h 644"/>
              <a:gd name="T10" fmla="*/ 2147483647 w 584"/>
              <a:gd name="T11" fmla="*/ 2147483647 h 644"/>
              <a:gd name="T12" fmla="*/ 2147483647 w 584"/>
              <a:gd name="T13" fmla="*/ 2147483647 h 644"/>
              <a:gd name="T14" fmla="*/ 2147483647 w 584"/>
              <a:gd name="T15" fmla="*/ 2147483647 h 644"/>
              <a:gd name="T16" fmla="*/ 2147483647 w 584"/>
              <a:gd name="T17" fmla="*/ 2147483647 h 644"/>
              <a:gd name="T18" fmla="*/ 2147483647 w 584"/>
              <a:gd name="T19" fmla="*/ 2147483647 h 644"/>
              <a:gd name="T20" fmla="*/ 2147483647 w 584"/>
              <a:gd name="T21" fmla="*/ 2147483647 h 644"/>
              <a:gd name="T22" fmla="*/ 2147483647 w 584"/>
              <a:gd name="T23" fmla="*/ 2147483647 h 644"/>
              <a:gd name="T24" fmla="*/ 2147483647 w 584"/>
              <a:gd name="T25" fmla="*/ 2147483647 h 644"/>
              <a:gd name="T26" fmla="*/ 2147483647 w 584"/>
              <a:gd name="T27" fmla="*/ 2147483647 h 644"/>
              <a:gd name="T28" fmla="*/ 2147483647 w 584"/>
              <a:gd name="T29" fmla="*/ 2147483647 h 644"/>
              <a:gd name="T30" fmla="*/ 2147483647 w 584"/>
              <a:gd name="T31" fmla="*/ 2147483647 h 644"/>
              <a:gd name="T32" fmla="*/ 2147483647 w 584"/>
              <a:gd name="T33" fmla="*/ 2147483647 h 644"/>
              <a:gd name="T34" fmla="*/ 2147483647 w 584"/>
              <a:gd name="T35" fmla="*/ 2147483647 h 644"/>
              <a:gd name="T36" fmla="*/ 2147483647 w 584"/>
              <a:gd name="T37" fmla="*/ 2147483647 h 644"/>
              <a:gd name="T38" fmla="*/ 2147483647 w 584"/>
              <a:gd name="T39" fmla="*/ 2147483647 h 644"/>
              <a:gd name="T40" fmla="*/ 2147483647 w 584"/>
              <a:gd name="T41" fmla="*/ 2147483647 h 644"/>
              <a:gd name="T42" fmla="*/ 2147483647 w 584"/>
              <a:gd name="T43" fmla="*/ 2147483647 h 644"/>
              <a:gd name="T44" fmla="*/ 2147483647 w 584"/>
              <a:gd name="T45" fmla="*/ 2147483647 h 644"/>
              <a:gd name="T46" fmla="*/ 2147483647 w 584"/>
              <a:gd name="T47" fmla="*/ 2147483647 h 644"/>
              <a:gd name="T48" fmla="*/ 2147483647 w 584"/>
              <a:gd name="T49" fmla="*/ 2147483647 h 644"/>
              <a:gd name="T50" fmla="*/ 2147483647 w 584"/>
              <a:gd name="T51" fmla="*/ 2147483647 h 644"/>
              <a:gd name="T52" fmla="*/ 2147483647 w 584"/>
              <a:gd name="T53" fmla="*/ 2147483647 h 644"/>
              <a:gd name="T54" fmla="*/ 2147483647 w 584"/>
              <a:gd name="T55" fmla="*/ 2147483647 h 644"/>
              <a:gd name="T56" fmla="*/ 2147483647 w 584"/>
              <a:gd name="T57" fmla="*/ 2147483647 h 644"/>
              <a:gd name="T58" fmla="*/ 2147483647 w 584"/>
              <a:gd name="T59" fmla="*/ 2147483647 h 644"/>
              <a:gd name="T60" fmla="*/ 2147483647 w 584"/>
              <a:gd name="T61" fmla="*/ 2147483647 h 644"/>
              <a:gd name="T62" fmla="*/ 2147483647 w 584"/>
              <a:gd name="T63" fmla="*/ 2147483647 h 644"/>
              <a:gd name="T64" fmla="*/ 2147483647 w 584"/>
              <a:gd name="T65" fmla="*/ 2147483647 h 644"/>
              <a:gd name="T66" fmla="*/ 2147483647 w 584"/>
              <a:gd name="T67" fmla="*/ 2147483647 h 644"/>
              <a:gd name="T68" fmla="*/ 2147483647 w 584"/>
              <a:gd name="T69" fmla="*/ 2147483647 h 644"/>
              <a:gd name="T70" fmla="*/ 2147483647 w 584"/>
              <a:gd name="T71" fmla="*/ 0 h 644"/>
              <a:gd name="T72" fmla="*/ 2147483647 w 584"/>
              <a:gd name="T73" fmla="*/ 2147483647 h 644"/>
              <a:gd name="T74" fmla="*/ 2147483647 w 584"/>
              <a:gd name="T75" fmla="*/ 2147483647 h 644"/>
              <a:gd name="T76" fmla="*/ 2147483647 w 584"/>
              <a:gd name="T77" fmla="*/ 2147483647 h 644"/>
              <a:gd name="T78" fmla="*/ 2147483647 w 584"/>
              <a:gd name="T79" fmla="*/ 2147483647 h 644"/>
              <a:gd name="T80" fmla="*/ 2147483647 w 584"/>
              <a:gd name="T81" fmla="*/ 2147483647 h 644"/>
              <a:gd name="T82" fmla="*/ 2147483647 w 584"/>
              <a:gd name="T83" fmla="*/ 2147483647 h 644"/>
              <a:gd name="T84" fmla="*/ 2147483647 w 584"/>
              <a:gd name="T85" fmla="*/ 2147483647 h 644"/>
              <a:gd name="T86" fmla="*/ 2147483647 w 584"/>
              <a:gd name="T87" fmla="*/ 2147483647 h 644"/>
              <a:gd name="T88" fmla="*/ 2147483647 w 584"/>
              <a:gd name="T89" fmla="*/ 2147483647 h 644"/>
              <a:gd name="T90" fmla="*/ 2147483647 w 584"/>
              <a:gd name="T91" fmla="*/ 2147483647 h 644"/>
              <a:gd name="T92" fmla="*/ 2147483647 w 584"/>
              <a:gd name="T93" fmla="*/ 2147483647 h 644"/>
              <a:gd name="T94" fmla="*/ 2147483647 w 584"/>
              <a:gd name="T95" fmla="*/ 2147483647 h 644"/>
              <a:gd name="T96" fmla="*/ 2147483647 w 584"/>
              <a:gd name="T97" fmla="*/ 2147483647 h 644"/>
              <a:gd name="T98" fmla="*/ 2147483647 w 584"/>
              <a:gd name="T99" fmla="*/ 2147483647 h 644"/>
              <a:gd name="T100" fmla="*/ 2147483647 w 584"/>
              <a:gd name="T101" fmla="*/ 2147483647 h 644"/>
              <a:gd name="T102" fmla="*/ 2147483647 w 584"/>
              <a:gd name="T103" fmla="*/ 2147483647 h 644"/>
              <a:gd name="T104" fmla="*/ 2147483647 w 584"/>
              <a:gd name="T105" fmla="*/ 2147483647 h 644"/>
              <a:gd name="T106" fmla="*/ 2147483647 w 584"/>
              <a:gd name="T107" fmla="*/ 2147483647 h 644"/>
              <a:gd name="T108" fmla="*/ 2147483647 w 584"/>
              <a:gd name="T109" fmla="*/ 2147483647 h 644"/>
              <a:gd name="T110" fmla="*/ 2147483647 w 584"/>
              <a:gd name="T111" fmla="*/ 2147483647 h 644"/>
              <a:gd name="T112" fmla="*/ 2147483647 w 584"/>
              <a:gd name="T113" fmla="*/ 2147483647 h 644"/>
              <a:gd name="T114" fmla="*/ 2147483647 w 584"/>
              <a:gd name="T115" fmla="*/ 2147483647 h 644"/>
              <a:gd name="T116" fmla="*/ 2147483647 w 584"/>
              <a:gd name="T117" fmla="*/ 2147483647 h 64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84"/>
              <a:gd name="T178" fmla="*/ 0 h 644"/>
              <a:gd name="T179" fmla="*/ 584 w 584"/>
              <a:gd name="T180" fmla="*/ 644 h 64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84" h="644">
                <a:moveTo>
                  <a:pt x="92" y="625"/>
                </a:moveTo>
                <a:lnTo>
                  <a:pt x="89" y="617"/>
                </a:lnTo>
                <a:lnTo>
                  <a:pt x="87" y="610"/>
                </a:lnTo>
                <a:lnTo>
                  <a:pt x="87" y="601"/>
                </a:lnTo>
                <a:lnTo>
                  <a:pt x="89" y="592"/>
                </a:lnTo>
                <a:lnTo>
                  <a:pt x="90" y="576"/>
                </a:lnTo>
                <a:lnTo>
                  <a:pt x="93" y="561"/>
                </a:lnTo>
                <a:lnTo>
                  <a:pt x="95" y="548"/>
                </a:lnTo>
                <a:lnTo>
                  <a:pt x="93" y="540"/>
                </a:lnTo>
                <a:lnTo>
                  <a:pt x="90" y="537"/>
                </a:lnTo>
                <a:lnTo>
                  <a:pt x="87" y="537"/>
                </a:lnTo>
                <a:lnTo>
                  <a:pt x="81" y="539"/>
                </a:lnTo>
                <a:lnTo>
                  <a:pt x="75" y="543"/>
                </a:lnTo>
                <a:lnTo>
                  <a:pt x="66" y="548"/>
                </a:lnTo>
                <a:lnTo>
                  <a:pt x="59" y="551"/>
                </a:lnTo>
                <a:lnTo>
                  <a:pt x="53" y="552"/>
                </a:lnTo>
                <a:lnTo>
                  <a:pt x="46" y="552"/>
                </a:lnTo>
                <a:lnTo>
                  <a:pt x="40" y="552"/>
                </a:lnTo>
                <a:lnTo>
                  <a:pt x="35" y="551"/>
                </a:lnTo>
                <a:lnTo>
                  <a:pt x="29" y="549"/>
                </a:lnTo>
                <a:lnTo>
                  <a:pt x="25" y="546"/>
                </a:lnTo>
                <a:lnTo>
                  <a:pt x="21" y="543"/>
                </a:lnTo>
                <a:lnTo>
                  <a:pt x="18" y="539"/>
                </a:lnTo>
                <a:lnTo>
                  <a:pt x="15" y="535"/>
                </a:lnTo>
                <a:lnTo>
                  <a:pt x="13" y="530"/>
                </a:lnTo>
                <a:lnTo>
                  <a:pt x="12" y="524"/>
                </a:lnTo>
                <a:lnTo>
                  <a:pt x="12" y="518"/>
                </a:lnTo>
                <a:lnTo>
                  <a:pt x="12" y="512"/>
                </a:lnTo>
                <a:lnTo>
                  <a:pt x="13" y="506"/>
                </a:lnTo>
                <a:lnTo>
                  <a:pt x="16" y="493"/>
                </a:lnTo>
                <a:lnTo>
                  <a:pt x="21" y="478"/>
                </a:lnTo>
                <a:lnTo>
                  <a:pt x="24" y="462"/>
                </a:lnTo>
                <a:lnTo>
                  <a:pt x="26" y="446"/>
                </a:lnTo>
                <a:lnTo>
                  <a:pt x="26" y="428"/>
                </a:lnTo>
                <a:lnTo>
                  <a:pt x="25" y="410"/>
                </a:lnTo>
                <a:lnTo>
                  <a:pt x="22" y="401"/>
                </a:lnTo>
                <a:lnTo>
                  <a:pt x="21" y="392"/>
                </a:lnTo>
                <a:lnTo>
                  <a:pt x="16" y="383"/>
                </a:lnTo>
                <a:lnTo>
                  <a:pt x="12" y="375"/>
                </a:lnTo>
                <a:lnTo>
                  <a:pt x="7" y="366"/>
                </a:lnTo>
                <a:lnTo>
                  <a:pt x="3" y="357"/>
                </a:lnTo>
                <a:lnTo>
                  <a:pt x="1" y="348"/>
                </a:lnTo>
                <a:lnTo>
                  <a:pt x="0" y="341"/>
                </a:lnTo>
                <a:lnTo>
                  <a:pt x="0" y="327"/>
                </a:lnTo>
                <a:lnTo>
                  <a:pt x="3" y="314"/>
                </a:lnTo>
                <a:lnTo>
                  <a:pt x="7" y="301"/>
                </a:lnTo>
                <a:lnTo>
                  <a:pt x="10" y="289"/>
                </a:lnTo>
                <a:lnTo>
                  <a:pt x="15" y="278"/>
                </a:lnTo>
                <a:lnTo>
                  <a:pt x="15" y="266"/>
                </a:lnTo>
                <a:lnTo>
                  <a:pt x="15" y="252"/>
                </a:lnTo>
                <a:lnTo>
                  <a:pt x="13" y="234"/>
                </a:lnTo>
                <a:lnTo>
                  <a:pt x="12" y="215"/>
                </a:lnTo>
                <a:lnTo>
                  <a:pt x="10" y="194"/>
                </a:lnTo>
                <a:lnTo>
                  <a:pt x="10" y="175"/>
                </a:lnTo>
                <a:lnTo>
                  <a:pt x="13" y="158"/>
                </a:lnTo>
                <a:lnTo>
                  <a:pt x="15" y="152"/>
                </a:lnTo>
                <a:lnTo>
                  <a:pt x="18" y="147"/>
                </a:lnTo>
                <a:lnTo>
                  <a:pt x="22" y="142"/>
                </a:lnTo>
                <a:lnTo>
                  <a:pt x="26" y="141"/>
                </a:lnTo>
                <a:lnTo>
                  <a:pt x="38" y="136"/>
                </a:lnTo>
                <a:lnTo>
                  <a:pt x="49" y="133"/>
                </a:lnTo>
                <a:lnTo>
                  <a:pt x="61" y="129"/>
                </a:lnTo>
                <a:lnTo>
                  <a:pt x="69" y="124"/>
                </a:lnTo>
                <a:lnTo>
                  <a:pt x="78" y="120"/>
                </a:lnTo>
                <a:lnTo>
                  <a:pt x="84" y="115"/>
                </a:lnTo>
                <a:lnTo>
                  <a:pt x="87" y="112"/>
                </a:lnTo>
                <a:lnTo>
                  <a:pt x="89" y="109"/>
                </a:lnTo>
                <a:lnTo>
                  <a:pt x="89" y="107"/>
                </a:lnTo>
                <a:lnTo>
                  <a:pt x="89" y="104"/>
                </a:lnTo>
                <a:lnTo>
                  <a:pt x="87" y="98"/>
                </a:lnTo>
                <a:lnTo>
                  <a:pt x="84" y="89"/>
                </a:lnTo>
                <a:lnTo>
                  <a:pt x="80" y="80"/>
                </a:lnTo>
                <a:lnTo>
                  <a:pt x="77" y="69"/>
                </a:lnTo>
                <a:lnTo>
                  <a:pt x="74" y="59"/>
                </a:lnTo>
                <a:lnTo>
                  <a:pt x="74" y="49"/>
                </a:lnTo>
                <a:lnTo>
                  <a:pt x="75" y="44"/>
                </a:lnTo>
                <a:lnTo>
                  <a:pt x="77" y="40"/>
                </a:lnTo>
                <a:lnTo>
                  <a:pt x="80" y="35"/>
                </a:lnTo>
                <a:lnTo>
                  <a:pt x="84" y="31"/>
                </a:lnTo>
                <a:lnTo>
                  <a:pt x="89" y="27"/>
                </a:lnTo>
                <a:lnTo>
                  <a:pt x="95" y="24"/>
                </a:lnTo>
                <a:lnTo>
                  <a:pt x="100" y="21"/>
                </a:lnTo>
                <a:lnTo>
                  <a:pt x="108" y="19"/>
                </a:lnTo>
                <a:lnTo>
                  <a:pt x="123" y="15"/>
                </a:lnTo>
                <a:lnTo>
                  <a:pt x="139" y="13"/>
                </a:lnTo>
                <a:lnTo>
                  <a:pt x="157" y="13"/>
                </a:lnTo>
                <a:lnTo>
                  <a:pt x="171" y="13"/>
                </a:lnTo>
                <a:lnTo>
                  <a:pt x="186" y="15"/>
                </a:lnTo>
                <a:lnTo>
                  <a:pt x="198" y="18"/>
                </a:lnTo>
                <a:lnTo>
                  <a:pt x="210" y="21"/>
                </a:lnTo>
                <a:lnTo>
                  <a:pt x="225" y="22"/>
                </a:lnTo>
                <a:lnTo>
                  <a:pt x="241" y="24"/>
                </a:lnTo>
                <a:lnTo>
                  <a:pt x="259" y="24"/>
                </a:lnTo>
                <a:lnTo>
                  <a:pt x="276" y="24"/>
                </a:lnTo>
                <a:lnTo>
                  <a:pt x="291" y="21"/>
                </a:lnTo>
                <a:lnTo>
                  <a:pt x="305" y="18"/>
                </a:lnTo>
                <a:lnTo>
                  <a:pt x="315" y="13"/>
                </a:lnTo>
                <a:lnTo>
                  <a:pt x="324" y="7"/>
                </a:lnTo>
                <a:lnTo>
                  <a:pt x="334" y="6"/>
                </a:lnTo>
                <a:lnTo>
                  <a:pt x="345" y="3"/>
                </a:lnTo>
                <a:lnTo>
                  <a:pt x="356" y="3"/>
                </a:lnTo>
                <a:lnTo>
                  <a:pt x="367" y="3"/>
                </a:lnTo>
                <a:lnTo>
                  <a:pt x="379" y="3"/>
                </a:lnTo>
                <a:lnTo>
                  <a:pt x="389" y="3"/>
                </a:lnTo>
                <a:lnTo>
                  <a:pt x="398" y="3"/>
                </a:lnTo>
                <a:lnTo>
                  <a:pt x="411" y="1"/>
                </a:lnTo>
                <a:lnTo>
                  <a:pt x="432" y="0"/>
                </a:lnTo>
                <a:lnTo>
                  <a:pt x="460" y="0"/>
                </a:lnTo>
                <a:lnTo>
                  <a:pt x="489" y="1"/>
                </a:lnTo>
                <a:lnTo>
                  <a:pt x="506" y="3"/>
                </a:lnTo>
                <a:lnTo>
                  <a:pt x="521" y="4"/>
                </a:lnTo>
                <a:lnTo>
                  <a:pt x="534" y="7"/>
                </a:lnTo>
                <a:lnTo>
                  <a:pt x="547" y="10"/>
                </a:lnTo>
                <a:lnTo>
                  <a:pt x="558" y="15"/>
                </a:lnTo>
                <a:lnTo>
                  <a:pt x="566" y="19"/>
                </a:lnTo>
                <a:lnTo>
                  <a:pt x="574" y="25"/>
                </a:lnTo>
                <a:lnTo>
                  <a:pt x="578" y="32"/>
                </a:lnTo>
                <a:lnTo>
                  <a:pt x="583" y="46"/>
                </a:lnTo>
                <a:lnTo>
                  <a:pt x="584" y="56"/>
                </a:lnTo>
                <a:lnTo>
                  <a:pt x="583" y="64"/>
                </a:lnTo>
                <a:lnTo>
                  <a:pt x="581" y="69"/>
                </a:lnTo>
                <a:lnTo>
                  <a:pt x="578" y="75"/>
                </a:lnTo>
                <a:lnTo>
                  <a:pt x="575" y="80"/>
                </a:lnTo>
                <a:lnTo>
                  <a:pt x="572" y="87"/>
                </a:lnTo>
                <a:lnTo>
                  <a:pt x="572" y="95"/>
                </a:lnTo>
                <a:lnTo>
                  <a:pt x="572" y="101"/>
                </a:lnTo>
                <a:lnTo>
                  <a:pt x="571" y="105"/>
                </a:lnTo>
                <a:lnTo>
                  <a:pt x="568" y="111"/>
                </a:lnTo>
                <a:lnTo>
                  <a:pt x="565" y="117"/>
                </a:lnTo>
                <a:lnTo>
                  <a:pt x="556" y="130"/>
                </a:lnTo>
                <a:lnTo>
                  <a:pt x="546" y="142"/>
                </a:lnTo>
                <a:lnTo>
                  <a:pt x="535" y="155"/>
                </a:lnTo>
                <a:lnTo>
                  <a:pt x="525" y="169"/>
                </a:lnTo>
                <a:lnTo>
                  <a:pt x="518" y="181"/>
                </a:lnTo>
                <a:lnTo>
                  <a:pt x="515" y="191"/>
                </a:lnTo>
                <a:lnTo>
                  <a:pt x="513" y="204"/>
                </a:lnTo>
                <a:lnTo>
                  <a:pt x="510" y="222"/>
                </a:lnTo>
                <a:lnTo>
                  <a:pt x="509" y="244"/>
                </a:lnTo>
                <a:lnTo>
                  <a:pt x="506" y="269"/>
                </a:lnTo>
                <a:lnTo>
                  <a:pt x="503" y="293"/>
                </a:lnTo>
                <a:lnTo>
                  <a:pt x="500" y="315"/>
                </a:lnTo>
                <a:lnTo>
                  <a:pt x="497" y="335"/>
                </a:lnTo>
                <a:lnTo>
                  <a:pt x="494" y="349"/>
                </a:lnTo>
                <a:lnTo>
                  <a:pt x="488" y="366"/>
                </a:lnTo>
                <a:lnTo>
                  <a:pt x="476" y="391"/>
                </a:lnTo>
                <a:lnTo>
                  <a:pt x="461" y="420"/>
                </a:lnTo>
                <a:lnTo>
                  <a:pt x="442" y="452"/>
                </a:lnTo>
                <a:lnTo>
                  <a:pt x="424" y="481"/>
                </a:lnTo>
                <a:lnTo>
                  <a:pt x="405" y="508"/>
                </a:lnTo>
                <a:lnTo>
                  <a:pt x="398" y="520"/>
                </a:lnTo>
                <a:lnTo>
                  <a:pt x="389" y="529"/>
                </a:lnTo>
                <a:lnTo>
                  <a:pt x="383" y="535"/>
                </a:lnTo>
                <a:lnTo>
                  <a:pt x="377" y="537"/>
                </a:lnTo>
                <a:lnTo>
                  <a:pt x="367" y="540"/>
                </a:lnTo>
                <a:lnTo>
                  <a:pt x="355" y="543"/>
                </a:lnTo>
                <a:lnTo>
                  <a:pt x="345" y="545"/>
                </a:lnTo>
                <a:lnTo>
                  <a:pt x="334" y="546"/>
                </a:lnTo>
                <a:lnTo>
                  <a:pt x="325" y="548"/>
                </a:lnTo>
                <a:lnTo>
                  <a:pt x="315" y="549"/>
                </a:lnTo>
                <a:lnTo>
                  <a:pt x="306" y="552"/>
                </a:lnTo>
                <a:lnTo>
                  <a:pt x="299" y="557"/>
                </a:lnTo>
                <a:lnTo>
                  <a:pt x="287" y="563"/>
                </a:lnTo>
                <a:lnTo>
                  <a:pt x="269" y="573"/>
                </a:lnTo>
                <a:lnTo>
                  <a:pt x="247" y="586"/>
                </a:lnTo>
                <a:lnTo>
                  <a:pt x="222" y="601"/>
                </a:lnTo>
                <a:lnTo>
                  <a:pt x="198" y="614"/>
                </a:lnTo>
                <a:lnTo>
                  <a:pt x="176" y="626"/>
                </a:lnTo>
                <a:lnTo>
                  <a:pt x="157" y="637"/>
                </a:lnTo>
                <a:lnTo>
                  <a:pt x="146" y="643"/>
                </a:lnTo>
                <a:lnTo>
                  <a:pt x="139" y="643"/>
                </a:lnTo>
                <a:lnTo>
                  <a:pt x="133" y="644"/>
                </a:lnTo>
                <a:lnTo>
                  <a:pt x="124" y="644"/>
                </a:lnTo>
                <a:lnTo>
                  <a:pt x="117" y="643"/>
                </a:lnTo>
                <a:lnTo>
                  <a:pt x="108" y="641"/>
                </a:lnTo>
                <a:lnTo>
                  <a:pt x="102" y="638"/>
                </a:lnTo>
                <a:lnTo>
                  <a:pt x="96" y="632"/>
                </a:lnTo>
                <a:lnTo>
                  <a:pt x="92" y="625"/>
                </a:lnTo>
              </a:path>
            </a:pathLst>
          </a:custGeom>
          <a:solidFill>
            <a:schemeClr val="hlink"/>
          </a:solidFill>
          <a:ln w="6350">
            <a:solidFill>
              <a:srgbClr val="FF66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6" name="Freeform 7"/>
          <p:cNvSpPr>
            <a:spLocks/>
          </p:cNvSpPr>
          <p:nvPr/>
        </p:nvSpPr>
        <p:spPr bwMode="auto">
          <a:xfrm>
            <a:off x="6286500" y="4741863"/>
            <a:ext cx="280988" cy="263525"/>
          </a:xfrm>
          <a:custGeom>
            <a:avLst/>
            <a:gdLst>
              <a:gd name="T0" fmla="*/ 2147483647 w 199"/>
              <a:gd name="T1" fmla="*/ 2147483647 h 166"/>
              <a:gd name="T2" fmla="*/ 2147483647 w 199"/>
              <a:gd name="T3" fmla="*/ 2147483647 h 166"/>
              <a:gd name="T4" fmla="*/ 2147483647 w 199"/>
              <a:gd name="T5" fmla="*/ 2147483647 h 166"/>
              <a:gd name="T6" fmla="*/ 2147483647 w 199"/>
              <a:gd name="T7" fmla="*/ 2147483647 h 166"/>
              <a:gd name="T8" fmla="*/ 2147483647 w 199"/>
              <a:gd name="T9" fmla="*/ 2147483647 h 166"/>
              <a:gd name="T10" fmla="*/ 2147483647 w 199"/>
              <a:gd name="T11" fmla="*/ 2147483647 h 166"/>
              <a:gd name="T12" fmla="*/ 2147483647 w 199"/>
              <a:gd name="T13" fmla="*/ 2147483647 h 166"/>
              <a:gd name="T14" fmla="*/ 2147483647 w 199"/>
              <a:gd name="T15" fmla="*/ 2147483647 h 166"/>
              <a:gd name="T16" fmla="*/ 2147483647 w 199"/>
              <a:gd name="T17" fmla="*/ 2147483647 h 166"/>
              <a:gd name="T18" fmla="*/ 2147483647 w 199"/>
              <a:gd name="T19" fmla="*/ 2147483647 h 166"/>
              <a:gd name="T20" fmla="*/ 2147483647 w 199"/>
              <a:gd name="T21" fmla="*/ 2147483647 h 166"/>
              <a:gd name="T22" fmla="*/ 2147483647 w 199"/>
              <a:gd name="T23" fmla="*/ 2147483647 h 166"/>
              <a:gd name="T24" fmla="*/ 2147483647 w 199"/>
              <a:gd name="T25" fmla="*/ 2147483647 h 166"/>
              <a:gd name="T26" fmla="*/ 2147483647 w 199"/>
              <a:gd name="T27" fmla="*/ 2147483647 h 166"/>
              <a:gd name="T28" fmla="*/ 2147483647 w 199"/>
              <a:gd name="T29" fmla="*/ 2147483647 h 166"/>
              <a:gd name="T30" fmla="*/ 2147483647 w 199"/>
              <a:gd name="T31" fmla="*/ 2147483647 h 166"/>
              <a:gd name="T32" fmla="*/ 2147483647 w 199"/>
              <a:gd name="T33" fmla="*/ 2147483647 h 166"/>
              <a:gd name="T34" fmla="*/ 2147483647 w 199"/>
              <a:gd name="T35" fmla="*/ 2147483647 h 166"/>
              <a:gd name="T36" fmla="*/ 2147483647 w 199"/>
              <a:gd name="T37" fmla="*/ 2147483647 h 166"/>
              <a:gd name="T38" fmla="*/ 2147483647 w 199"/>
              <a:gd name="T39" fmla="*/ 2147483647 h 166"/>
              <a:gd name="T40" fmla="*/ 2147483647 w 199"/>
              <a:gd name="T41" fmla="*/ 2147483647 h 166"/>
              <a:gd name="T42" fmla="*/ 2147483647 w 199"/>
              <a:gd name="T43" fmla="*/ 2147483647 h 166"/>
              <a:gd name="T44" fmla="*/ 2147483647 w 199"/>
              <a:gd name="T45" fmla="*/ 2147483647 h 166"/>
              <a:gd name="T46" fmla="*/ 2147483647 w 199"/>
              <a:gd name="T47" fmla="*/ 2147483647 h 166"/>
              <a:gd name="T48" fmla="*/ 2147483647 w 199"/>
              <a:gd name="T49" fmla="*/ 2147483647 h 166"/>
              <a:gd name="T50" fmla="*/ 2147483647 w 199"/>
              <a:gd name="T51" fmla="*/ 2147483647 h 166"/>
              <a:gd name="T52" fmla="*/ 2147483647 w 199"/>
              <a:gd name="T53" fmla="*/ 2147483647 h 166"/>
              <a:gd name="T54" fmla="*/ 2147483647 w 199"/>
              <a:gd name="T55" fmla="*/ 2147483647 h 166"/>
              <a:gd name="T56" fmla="*/ 2147483647 w 199"/>
              <a:gd name="T57" fmla="*/ 2147483647 h 166"/>
              <a:gd name="T58" fmla="*/ 2147483647 w 199"/>
              <a:gd name="T59" fmla="*/ 2147483647 h 166"/>
              <a:gd name="T60" fmla="*/ 2147483647 w 199"/>
              <a:gd name="T61" fmla="*/ 2147483647 h 166"/>
              <a:gd name="T62" fmla="*/ 2147483647 w 199"/>
              <a:gd name="T63" fmla="*/ 2147483647 h 166"/>
              <a:gd name="T64" fmla="*/ 2147483647 w 199"/>
              <a:gd name="T65" fmla="*/ 2147483647 h 166"/>
              <a:gd name="T66" fmla="*/ 2147483647 w 199"/>
              <a:gd name="T67" fmla="*/ 2147483647 h 166"/>
              <a:gd name="T68" fmla="*/ 2147483647 w 199"/>
              <a:gd name="T69" fmla="*/ 2147483647 h 166"/>
              <a:gd name="T70" fmla="*/ 2147483647 w 199"/>
              <a:gd name="T71" fmla="*/ 2147483647 h 166"/>
              <a:gd name="T72" fmla="*/ 2147483647 w 199"/>
              <a:gd name="T73" fmla="*/ 0 h 166"/>
              <a:gd name="T74" fmla="*/ 2147483647 w 199"/>
              <a:gd name="T75" fmla="*/ 2147483647 h 166"/>
              <a:gd name="T76" fmla="*/ 2147483647 w 199"/>
              <a:gd name="T77" fmla="*/ 2147483647 h 166"/>
              <a:gd name="T78" fmla="*/ 2147483647 w 199"/>
              <a:gd name="T79" fmla="*/ 2147483647 h 166"/>
              <a:gd name="T80" fmla="*/ 2147483647 w 199"/>
              <a:gd name="T81" fmla="*/ 2147483647 h 166"/>
              <a:gd name="T82" fmla="*/ 2147483647 w 199"/>
              <a:gd name="T83" fmla="*/ 2147483647 h 166"/>
              <a:gd name="T84" fmla="*/ 2147483647 w 199"/>
              <a:gd name="T85" fmla="*/ 2147483647 h 166"/>
              <a:gd name="T86" fmla="*/ 2147483647 w 199"/>
              <a:gd name="T87" fmla="*/ 2147483647 h 166"/>
              <a:gd name="T88" fmla="*/ 2147483647 w 199"/>
              <a:gd name="T89" fmla="*/ 2147483647 h 16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99"/>
              <a:gd name="T136" fmla="*/ 0 h 166"/>
              <a:gd name="T137" fmla="*/ 199 w 199"/>
              <a:gd name="T138" fmla="*/ 166 h 16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99" h="166">
                <a:moveTo>
                  <a:pt x="30" y="70"/>
                </a:moveTo>
                <a:lnTo>
                  <a:pt x="27" y="83"/>
                </a:lnTo>
                <a:lnTo>
                  <a:pt x="24" y="93"/>
                </a:lnTo>
                <a:lnTo>
                  <a:pt x="20" y="104"/>
                </a:lnTo>
                <a:lnTo>
                  <a:pt x="14" y="113"/>
                </a:lnTo>
                <a:lnTo>
                  <a:pt x="9" y="121"/>
                </a:lnTo>
                <a:lnTo>
                  <a:pt x="5" y="130"/>
                </a:lnTo>
                <a:lnTo>
                  <a:pt x="2" y="142"/>
                </a:lnTo>
                <a:lnTo>
                  <a:pt x="0" y="155"/>
                </a:lnTo>
                <a:lnTo>
                  <a:pt x="3" y="160"/>
                </a:lnTo>
                <a:lnTo>
                  <a:pt x="8" y="163"/>
                </a:lnTo>
                <a:lnTo>
                  <a:pt x="12" y="164"/>
                </a:lnTo>
                <a:lnTo>
                  <a:pt x="17" y="166"/>
                </a:lnTo>
                <a:lnTo>
                  <a:pt x="27" y="166"/>
                </a:lnTo>
                <a:lnTo>
                  <a:pt x="37" y="164"/>
                </a:lnTo>
                <a:lnTo>
                  <a:pt x="48" y="160"/>
                </a:lnTo>
                <a:lnTo>
                  <a:pt x="58" y="155"/>
                </a:lnTo>
                <a:lnTo>
                  <a:pt x="68" y="151"/>
                </a:lnTo>
                <a:lnTo>
                  <a:pt x="77" y="148"/>
                </a:lnTo>
                <a:lnTo>
                  <a:pt x="83" y="147"/>
                </a:lnTo>
                <a:lnTo>
                  <a:pt x="89" y="144"/>
                </a:lnTo>
                <a:lnTo>
                  <a:pt x="95" y="141"/>
                </a:lnTo>
                <a:lnTo>
                  <a:pt x="101" y="138"/>
                </a:lnTo>
                <a:lnTo>
                  <a:pt x="107" y="135"/>
                </a:lnTo>
                <a:lnTo>
                  <a:pt x="113" y="132"/>
                </a:lnTo>
                <a:lnTo>
                  <a:pt x="119" y="130"/>
                </a:lnTo>
                <a:lnTo>
                  <a:pt x="126" y="127"/>
                </a:lnTo>
                <a:lnTo>
                  <a:pt x="129" y="124"/>
                </a:lnTo>
                <a:lnTo>
                  <a:pt x="132" y="121"/>
                </a:lnTo>
                <a:lnTo>
                  <a:pt x="135" y="118"/>
                </a:lnTo>
                <a:lnTo>
                  <a:pt x="138" y="115"/>
                </a:lnTo>
                <a:lnTo>
                  <a:pt x="141" y="111"/>
                </a:lnTo>
                <a:lnTo>
                  <a:pt x="144" y="108"/>
                </a:lnTo>
                <a:lnTo>
                  <a:pt x="147" y="105"/>
                </a:lnTo>
                <a:lnTo>
                  <a:pt x="150" y="104"/>
                </a:lnTo>
                <a:lnTo>
                  <a:pt x="157" y="102"/>
                </a:lnTo>
                <a:lnTo>
                  <a:pt x="163" y="99"/>
                </a:lnTo>
                <a:lnTo>
                  <a:pt x="171" y="96"/>
                </a:lnTo>
                <a:lnTo>
                  <a:pt x="176" y="93"/>
                </a:lnTo>
                <a:lnTo>
                  <a:pt x="182" y="90"/>
                </a:lnTo>
                <a:lnTo>
                  <a:pt x="188" y="87"/>
                </a:lnTo>
                <a:lnTo>
                  <a:pt x="194" y="81"/>
                </a:lnTo>
                <a:lnTo>
                  <a:pt x="199" y="77"/>
                </a:lnTo>
                <a:lnTo>
                  <a:pt x="199" y="75"/>
                </a:lnTo>
                <a:lnTo>
                  <a:pt x="199" y="73"/>
                </a:lnTo>
                <a:lnTo>
                  <a:pt x="199" y="70"/>
                </a:lnTo>
                <a:lnTo>
                  <a:pt x="199" y="65"/>
                </a:lnTo>
                <a:lnTo>
                  <a:pt x="199" y="61"/>
                </a:lnTo>
                <a:lnTo>
                  <a:pt x="197" y="56"/>
                </a:lnTo>
                <a:lnTo>
                  <a:pt x="196" y="52"/>
                </a:lnTo>
                <a:lnTo>
                  <a:pt x="193" y="49"/>
                </a:lnTo>
                <a:lnTo>
                  <a:pt x="190" y="44"/>
                </a:lnTo>
                <a:lnTo>
                  <a:pt x="187" y="40"/>
                </a:lnTo>
                <a:lnTo>
                  <a:pt x="182" y="35"/>
                </a:lnTo>
                <a:lnTo>
                  <a:pt x="179" y="31"/>
                </a:lnTo>
                <a:lnTo>
                  <a:pt x="175" y="25"/>
                </a:lnTo>
                <a:lnTo>
                  <a:pt x="171" y="22"/>
                </a:lnTo>
                <a:lnTo>
                  <a:pt x="166" y="18"/>
                </a:lnTo>
                <a:lnTo>
                  <a:pt x="162" y="15"/>
                </a:lnTo>
                <a:lnTo>
                  <a:pt x="160" y="15"/>
                </a:lnTo>
                <a:lnTo>
                  <a:pt x="153" y="15"/>
                </a:lnTo>
                <a:lnTo>
                  <a:pt x="142" y="15"/>
                </a:lnTo>
                <a:lnTo>
                  <a:pt x="132" y="15"/>
                </a:lnTo>
                <a:lnTo>
                  <a:pt x="122" y="15"/>
                </a:lnTo>
                <a:lnTo>
                  <a:pt x="113" y="15"/>
                </a:lnTo>
                <a:lnTo>
                  <a:pt x="108" y="15"/>
                </a:lnTo>
                <a:lnTo>
                  <a:pt x="110" y="13"/>
                </a:lnTo>
                <a:lnTo>
                  <a:pt x="104" y="13"/>
                </a:lnTo>
                <a:lnTo>
                  <a:pt x="98" y="12"/>
                </a:lnTo>
                <a:lnTo>
                  <a:pt x="92" y="9"/>
                </a:lnTo>
                <a:lnTo>
                  <a:pt x="85" y="4"/>
                </a:lnTo>
                <a:lnTo>
                  <a:pt x="77" y="3"/>
                </a:lnTo>
                <a:lnTo>
                  <a:pt x="71" y="0"/>
                </a:lnTo>
                <a:lnTo>
                  <a:pt x="64" y="0"/>
                </a:lnTo>
                <a:lnTo>
                  <a:pt x="58" y="1"/>
                </a:lnTo>
                <a:lnTo>
                  <a:pt x="51" y="4"/>
                </a:lnTo>
                <a:lnTo>
                  <a:pt x="45" y="9"/>
                </a:lnTo>
                <a:lnTo>
                  <a:pt x="40" y="13"/>
                </a:lnTo>
                <a:lnTo>
                  <a:pt x="34" y="18"/>
                </a:lnTo>
                <a:lnTo>
                  <a:pt x="31" y="24"/>
                </a:lnTo>
                <a:lnTo>
                  <a:pt x="29" y="30"/>
                </a:lnTo>
                <a:lnTo>
                  <a:pt x="26" y="37"/>
                </a:lnTo>
                <a:lnTo>
                  <a:pt x="26" y="43"/>
                </a:lnTo>
                <a:lnTo>
                  <a:pt x="26" y="47"/>
                </a:lnTo>
                <a:lnTo>
                  <a:pt x="27" y="50"/>
                </a:lnTo>
                <a:lnTo>
                  <a:pt x="29" y="55"/>
                </a:lnTo>
                <a:lnTo>
                  <a:pt x="29" y="58"/>
                </a:lnTo>
                <a:lnTo>
                  <a:pt x="30" y="61"/>
                </a:lnTo>
                <a:lnTo>
                  <a:pt x="31" y="62"/>
                </a:lnTo>
                <a:lnTo>
                  <a:pt x="31" y="67"/>
                </a:lnTo>
                <a:lnTo>
                  <a:pt x="30" y="7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Freeform 8"/>
          <p:cNvSpPr>
            <a:spLocks/>
          </p:cNvSpPr>
          <p:nvPr/>
        </p:nvSpPr>
        <p:spPr bwMode="auto">
          <a:xfrm>
            <a:off x="6299200" y="4929188"/>
            <a:ext cx="47625" cy="66675"/>
          </a:xfrm>
          <a:custGeom>
            <a:avLst/>
            <a:gdLst>
              <a:gd name="T0" fmla="*/ 2147483647 w 34"/>
              <a:gd name="T1" fmla="*/ 2147483647 h 42"/>
              <a:gd name="T2" fmla="*/ 2147483647 w 34"/>
              <a:gd name="T3" fmla="*/ 2147483647 h 42"/>
              <a:gd name="T4" fmla="*/ 2147483647 w 34"/>
              <a:gd name="T5" fmla="*/ 2147483647 h 42"/>
              <a:gd name="T6" fmla="*/ 2147483647 w 34"/>
              <a:gd name="T7" fmla="*/ 2147483647 h 42"/>
              <a:gd name="T8" fmla="*/ 0 w 34"/>
              <a:gd name="T9" fmla="*/ 2147483647 h 42"/>
              <a:gd name="T10" fmla="*/ 0 w 34"/>
              <a:gd name="T11" fmla="*/ 2147483647 h 42"/>
              <a:gd name="T12" fmla="*/ 2147483647 w 34"/>
              <a:gd name="T13" fmla="*/ 2147483647 h 42"/>
              <a:gd name="T14" fmla="*/ 2147483647 w 34"/>
              <a:gd name="T15" fmla="*/ 2147483647 h 42"/>
              <a:gd name="T16" fmla="*/ 2147483647 w 34"/>
              <a:gd name="T17" fmla="*/ 2147483647 h 42"/>
              <a:gd name="T18" fmla="*/ 2147483647 w 34"/>
              <a:gd name="T19" fmla="*/ 2147483647 h 42"/>
              <a:gd name="T20" fmla="*/ 2147483647 w 34"/>
              <a:gd name="T21" fmla="*/ 2147483647 h 42"/>
              <a:gd name="T22" fmla="*/ 2147483647 w 34"/>
              <a:gd name="T23" fmla="*/ 2147483647 h 42"/>
              <a:gd name="T24" fmla="*/ 2147483647 w 34"/>
              <a:gd name="T25" fmla="*/ 2147483647 h 42"/>
              <a:gd name="T26" fmla="*/ 2147483647 w 34"/>
              <a:gd name="T27" fmla="*/ 2147483647 h 42"/>
              <a:gd name="T28" fmla="*/ 2147483647 w 34"/>
              <a:gd name="T29" fmla="*/ 2147483647 h 42"/>
              <a:gd name="T30" fmla="*/ 2147483647 w 34"/>
              <a:gd name="T31" fmla="*/ 2147483647 h 42"/>
              <a:gd name="T32" fmla="*/ 2147483647 w 34"/>
              <a:gd name="T33" fmla="*/ 2147483647 h 42"/>
              <a:gd name="T34" fmla="*/ 2147483647 w 34"/>
              <a:gd name="T35" fmla="*/ 2147483647 h 42"/>
              <a:gd name="T36" fmla="*/ 2147483647 w 34"/>
              <a:gd name="T37" fmla="*/ 2147483647 h 42"/>
              <a:gd name="T38" fmla="*/ 2147483647 w 34"/>
              <a:gd name="T39" fmla="*/ 2147483647 h 42"/>
              <a:gd name="T40" fmla="*/ 2147483647 w 34"/>
              <a:gd name="T41" fmla="*/ 2147483647 h 42"/>
              <a:gd name="T42" fmla="*/ 2147483647 w 34"/>
              <a:gd name="T43" fmla="*/ 2147483647 h 42"/>
              <a:gd name="T44" fmla="*/ 2147483647 w 34"/>
              <a:gd name="T45" fmla="*/ 2147483647 h 42"/>
              <a:gd name="T46" fmla="*/ 2147483647 w 34"/>
              <a:gd name="T47" fmla="*/ 2147483647 h 42"/>
              <a:gd name="T48" fmla="*/ 2147483647 w 34"/>
              <a:gd name="T49" fmla="*/ 2147483647 h 42"/>
              <a:gd name="T50" fmla="*/ 2147483647 w 34"/>
              <a:gd name="T51" fmla="*/ 2147483647 h 42"/>
              <a:gd name="T52" fmla="*/ 2147483647 w 34"/>
              <a:gd name="T53" fmla="*/ 2147483647 h 42"/>
              <a:gd name="T54" fmla="*/ 2147483647 w 34"/>
              <a:gd name="T55" fmla="*/ 2147483647 h 42"/>
              <a:gd name="T56" fmla="*/ 2147483647 w 34"/>
              <a:gd name="T57" fmla="*/ 2147483647 h 42"/>
              <a:gd name="T58" fmla="*/ 2147483647 w 34"/>
              <a:gd name="T59" fmla="*/ 2147483647 h 42"/>
              <a:gd name="T60" fmla="*/ 2147483647 w 34"/>
              <a:gd name="T61" fmla="*/ 2147483647 h 42"/>
              <a:gd name="T62" fmla="*/ 2147483647 w 34"/>
              <a:gd name="T63" fmla="*/ 0 h 42"/>
              <a:gd name="T64" fmla="*/ 2147483647 w 34"/>
              <a:gd name="T65" fmla="*/ 0 h 42"/>
              <a:gd name="T66" fmla="*/ 2147483647 w 34"/>
              <a:gd name="T67" fmla="*/ 2147483647 h 42"/>
              <a:gd name="T68" fmla="*/ 2147483647 w 34"/>
              <a:gd name="T69" fmla="*/ 2147483647 h 42"/>
              <a:gd name="T70" fmla="*/ 2147483647 w 34"/>
              <a:gd name="T71" fmla="*/ 2147483647 h 42"/>
              <a:gd name="T72" fmla="*/ 2147483647 w 34"/>
              <a:gd name="T73" fmla="*/ 2147483647 h 42"/>
              <a:gd name="T74" fmla="*/ 2147483647 w 34"/>
              <a:gd name="T75" fmla="*/ 2147483647 h 42"/>
              <a:gd name="T76" fmla="*/ 2147483647 w 34"/>
              <a:gd name="T77" fmla="*/ 2147483647 h 42"/>
              <a:gd name="T78" fmla="*/ 2147483647 w 34"/>
              <a:gd name="T79" fmla="*/ 2147483647 h 42"/>
              <a:gd name="T80" fmla="*/ 2147483647 w 34"/>
              <a:gd name="T81" fmla="*/ 2147483647 h 42"/>
              <a:gd name="T82" fmla="*/ 2147483647 w 34"/>
              <a:gd name="T83" fmla="*/ 2147483647 h 4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4"/>
              <a:gd name="T127" fmla="*/ 0 h 42"/>
              <a:gd name="T128" fmla="*/ 34 w 34"/>
              <a:gd name="T129" fmla="*/ 42 h 4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4" h="42">
                <a:moveTo>
                  <a:pt x="6" y="11"/>
                </a:moveTo>
                <a:lnTo>
                  <a:pt x="5" y="15"/>
                </a:lnTo>
                <a:lnTo>
                  <a:pt x="3" y="18"/>
                </a:lnTo>
                <a:lnTo>
                  <a:pt x="2" y="23"/>
                </a:lnTo>
                <a:lnTo>
                  <a:pt x="0" y="27"/>
                </a:lnTo>
                <a:lnTo>
                  <a:pt x="0" y="32"/>
                </a:lnTo>
                <a:lnTo>
                  <a:pt x="2" y="34"/>
                </a:lnTo>
                <a:lnTo>
                  <a:pt x="5" y="37"/>
                </a:lnTo>
                <a:lnTo>
                  <a:pt x="8" y="40"/>
                </a:lnTo>
                <a:lnTo>
                  <a:pt x="11" y="40"/>
                </a:lnTo>
                <a:lnTo>
                  <a:pt x="14" y="42"/>
                </a:lnTo>
                <a:lnTo>
                  <a:pt x="17" y="42"/>
                </a:lnTo>
                <a:lnTo>
                  <a:pt x="18" y="40"/>
                </a:lnTo>
                <a:lnTo>
                  <a:pt x="21" y="40"/>
                </a:lnTo>
                <a:lnTo>
                  <a:pt x="24" y="39"/>
                </a:lnTo>
                <a:lnTo>
                  <a:pt x="25" y="39"/>
                </a:lnTo>
                <a:lnTo>
                  <a:pt x="28" y="37"/>
                </a:lnTo>
                <a:lnTo>
                  <a:pt x="31" y="36"/>
                </a:lnTo>
                <a:lnTo>
                  <a:pt x="33" y="34"/>
                </a:lnTo>
                <a:lnTo>
                  <a:pt x="33" y="33"/>
                </a:lnTo>
                <a:lnTo>
                  <a:pt x="34" y="30"/>
                </a:lnTo>
                <a:lnTo>
                  <a:pt x="33" y="27"/>
                </a:lnTo>
                <a:lnTo>
                  <a:pt x="33" y="24"/>
                </a:lnTo>
                <a:lnTo>
                  <a:pt x="31" y="21"/>
                </a:lnTo>
                <a:lnTo>
                  <a:pt x="31" y="18"/>
                </a:lnTo>
                <a:lnTo>
                  <a:pt x="31" y="15"/>
                </a:lnTo>
                <a:lnTo>
                  <a:pt x="31" y="12"/>
                </a:lnTo>
                <a:lnTo>
                  <a:pt x="31" y="8"/>
                </a:lnTo>
                <a:lnTo>
                  <a:pt x="30" y="5"/>
                </a:lnTo>
                <a:lnTo>
                  <a:pt x="27" y="2"/>
                </a:ln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2" y="5"/>
                </a:lnTo>
                <a:lnTo>
                  <a:pt x="9" y="8"/>
                </a:lnTo>
                <a:lnTo>
                  <a:pt x="6" y="11"/>
                </a:lnTo>
                <a:lnTo>
                  <a:pt x="5" y="14"/>
                </a:lnTo>
                <a:lnTo>
                  <a:pt x="3" y="17"/>
                </a:lnTo>
                <a:lnTo>
                  <a:pt x="2" y="20"/>
                </a:lnTo>
                <a:lnTo>
                  <a:pt x="2" y="21"/>
                </a:lnTo>
                <a:lnTo>
                  <a:pt x="6" y="1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8" name="Freeform 9"/>
          <p:cNvSpPr>
            <a:spLocks/>
          </p:cNvSpPr>
          <p:nvPr/>
        </p:nvSpPr>
        <p:spPr bwMode="auto">
          <a:xfrm>
            <a:off x="6299200" y="4929188"/>
            <a:ext cx="47625" cy="66675"/>
          </a:xfrm>
          <a:custGeom>
            <a:avLst/>
            <a:gdLst>
              <a:gd name="T0" fmla="*/ 2147483647 w 34"/>
              <a:gd name="T1" fmla="*/ 2147483647 h 42"/>
              <a:gd name="T2" fmla="*/ 2147483647 w 34"/>
              <a:gd name="T3" fmla="*/ 2147483647 h 42"/>
              <a:gd name="T4" fmla="*/ 2147483647 w 34"/>
              <a:gd name="T5" fmla="*/ 2147483647 h 42"/>
              <a:gd name="T6" fmla="*/ 2147483647 w 34"/>
              <a:gd name="T7" fmla="*/ 2147483647 h 42"/>
              <a:gd name="T8" fmla="*/ 0 w 34"/>
              <a:gd name="T9" fmla="*/ 2147483647 h 42"/>
              <a:gd name="T10" fmla="*/ 0 w 34"/>
              <a:gd name="T11" fmla="*/ 2147483647 h 42"/>
              <a:gd name="T12" fmla="*/ 2147483647 w 34"/>
              <a:gd name="T13" fmla="*/ 2147483647 h 42"/>
              <a:gd name="T14" fmla="*/ 2147483647 w 34"/>
              <a:gd name="T15" fmla="*/ 2147483647 h 42"/>
              <a:gd name="T16" fmla="*/ 2147483647 w 34"/>
              <a:gd name="T17" fmla="*/ 2147483647 h 42"/>
              <a:gd name="T18" fmla="*/ 2147483647 w 34"/>
              <a:gd name="T19" fmla="*/ 2147483647 h 42"/>
              <a:gd name="T20" fmla="*/ 2147483647 w 34"/>
              <a:gd name="T21" fmla="*/ 2147483647 h 42"/>
              <a:gd name="T22" fmla="*/ 2147483647 w 34"/>
              <a:gd name="T23" fmla="*/ 2147483647 h 42"/>
              <a:gd name="T24" fmla="*/ 2147483647 w 34"/>
              <a:gd name="T25" fmla="*/ 2147483647 h 42"/>
              <a:gd name="T26" fmla="*/ 2147483647 w 34"/>
              <a:gd name="T27" fmla="*/ 2147483647 h 42"/>
              <a:gd name="T28" fmla="*/ 2147483647 w 34"/>
              <a:gd name="T29" fmla="*/ 2147483647 h 42"/>
              <a:gd name="T30" fmla="*/ 2147483647 w 34"/>
              <a:gd name="T31" fmla="*/ 2147483647 h 42"/>
              <a:gd name="T32" fmla="*/ 2147483647 w 34"/>
              <a:gd name="T33" fmla="*/ 2147483647 h 42"/>
              <a:gd name="T34" fmla="*/ 2147483647 w 34"/>
              <a:gd name="T35" fmla="*/ 2147483647 h 42"/>
              <a:gd name="T36" fmla="*/ 2147483647 w 34"/>
              <a:gd name="T37" fmla="*/ 2147483647 h 42"/>
              <a:gd name="T38" fmla="*/ 2147483647 w 34"/>
              <a:gd name="T39" fmla="*/ 2147483647 h 42"/>
              <a:gd name="T40" fmla="*/ 2147483647 w 34"/>
              <a:gd name="T41" fmla="*/ 2147483647 h 42"/>
              <a:gd name="T42" fmla="*/ 2147483647 w 34"/>
              <a:gd name="T43" fmla="*/ 2147483647 h 42"/>
              <a:gd name="T44" fmla="*/ 2147483647 w 34"/>
              <a:gd name="T45" fmla="*/ 2147483647 h 42"/>
              <a:gd name="T46" fmla="*/ 2147483647 w 34"/>
              <a:gd name="T47" fmla="*/ 2147483647 h 42"/>
              <a:gd name="T48" fmla="*/ 2147483647 w 34"/>
              <a:gd name="T49" fmla="*/ 2147483647 h 42"/>
              <a:gd name="T50" fmla="*/ 2147483647 w 34"/>
              <a:gd name="T51" fmla="*/ 2147483647 h 42"/>
              <a:gd name="T52" fmla="*/ 2147483647 w 34"/>
              <a:gd name="T53" fmla="*/ 2147483647 h 42"/>
              <a:gd name="T54" fmla="*/ 2147483647 w 34"/>
              <a:gd name="T55" fmla="*/ 2147483647 h 42"/>
              <a:gd name="T56" fmla="*/ 2147483647 w 34"/>
              <a:gd name="T57" fmla="*/ 2147483647 h 42"/>
              <a:gd name="T58" fmla="*/ 2147483647 w 34"/>
              <a:gd name="T59" fmla="*/ 2147483647 h 42"/>
              <a:gd name="T60" fmla="*/ 2147483647 w 34"/>
              <a:gd name="T61" fmla="*/ 2147483647 h 42"/>
              <a:gd name="T62" fmla="*/ 2147483647 w 34"/>
              <a:gd name="T63" fmla="*/ 0 h 42"/>
              <a:gd name="T64" fmla="*/ 2147483647 w 34"/>
              <a:gd name="T65" fmla="*/ 0 h 42"/>
              <a:gd name="T66" fmla="*/ 2147483647 w 34"/>
              <a:gd name="T67" fmla="*/ 2147483647 h 42"/>
              <a:gd name="T68" fmla="*/ 2147483647 w 34"/>
              <a:gd name="T69" fmla="*/ 2147483647 h 42"/>
              <a:gd name="T70" fmla="*/ 2147483647 w 34"/>
              <a:gd name="T71" fmla="*/ 2147483647 h 42"/>
              <a:gd name="T72" fmla="*/ 2147483647 w 34"/>
              <a:gd name="T73" fmla="*/ 2147483647 h 42"/>
              <a:gd name="T74" fmla="*/ 2147483647 w 34"/>
              <a:gd name="T75" fmla="*/ 2147483647 h 42"/>
              <a:gd name="T76" fmla="*/ 2147483647 w 34"/>
              <a:gd name="T77" fmla="*/ 2147483647 h 42"/>
              <a:gd name="T78" fmla="*/ 2147483647 w 34"/>
              <a:gd name="T79" fmla="*/ 2147483647 h 42"/>
              <a:gd name="T80" fmla="*/ 2147483647 w 34"/>
              <a:gd name="T81" fmla="*/ 2147483647 h 42"/>
              <a:gd name="T82" fmla="*/ 2147483647 w 34"/>
              <a:gd name="T83" fmla="*/ 2147483647 h 4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4"/>
              <a:gd name="T127" fmla="*/ 0 h 42"/>
              <a:gd name="T128" fmla="*/ 34 w 34"/>
              <a:gd name="T129" fmla="*/ 42 h 4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4" h="42">
                <a:moveTo>
                  <a:pt x="6" y="11"/>
                </a:moveTo>
                <a:lnTo>
                  <a:pt x="5" y="15"/>
                </a:lnTo>
                <a:lnTo>
                  <a:pt x="3" y="18"/>
                </a:lnTo>
                <a:lnTo>
                  <a:pt x="2" y="23"/>
                </a:lnTo>
                <a:lnTo>
                  <a:pt x="0" y="27"/>
                </a:lnTo>
                <a:lnTo>
                  <a:pt x="0" y="32"/>
                </a:lnTo>
                <a:lnTo>
                  <a:pt x="2" y="34"/>
                </a:lnTo>
                <a:lnTo>
                  <a:pt x="5" y="37"/>
                </a:lnTo>
                <a:lnTo>
                  <a:pt x="8" y="40"/>
                </a:lnTo>
                <a:lnTo>
                  <a:pt x="11" y="40"/>
                </a:lnTo>
                <a:lnTo>
                  <a:pt x="14" y="42"/>
                </a:lnTo>
                <a:lnTo>
                  <a:pt x="17" y="42"/>
                </a:lnTo>
                <a:lnTo>
                  <a:pt x="18" y="40"/>
                </a:lnTo>
                <a:lnTo>
                  <a:pt x="21" y="40"/>
                </a:lnTo>
                <a:lnTo>
                  <a:pt x="24" y="39"/>
                </a:lnTo>
                <a:lnTo>
                  <a:pt x="25" y="39"/>
                </a:lnTo>
                <a:lnTo>
                  <a:pt x="28" y="37"/>
                </a:lnTo>
                <a:lnTo>
                  <a:pt x="31" y="36"/>
                </a:lnTo>
                <a:lnTo>
                  <a:pt x="33" y="34"/>
                </a:lnTo>
                <a:lnTo>
                  <a:pt x="33" y="33"/>
                </a:lnTo>
                <a:lnTo>
                  <a:pt x="34" y="30"/>
                </a:lnTo>
                <a:lnTo>
                  <a:pt x="33" y="27"/>
                </a:lnTo>
                <a:lnTo>
                  <a:pt x="33" y="24"/>
                </a:lnTo>
                <a:lnTo>
                  <a:pt x="31" y="21"/>
                </a:lnTo>
                <a:lnTo>
                  <a:pt x="31" y="18"/>
                </a:lnTo>
                <a:lnTo>
                  <a:pt x="31" y="15"/>
                </a:lnTo>
                <a:lnTo>
                  <a:pt x="31" y="12"/>
                </a:lnTo>
                <a:lnTo>
                  <a:pt x="31" y="8"/>
                </a:lnTo>
                <a:lnTo>
                  <a:pt x="30" y="5"/>
                </a:lnTo>
                <a:lnTo>
                  <a:pt x="27" y="2"/>
                </a:ln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2" y="5"/>
                </a:lnTo>
                <a:lnTo>
                  <a:pt x="9" y="8"/>
                </a:lnTo>
                <a:lnTo>
                  <a:pt x="6" y="11"/>
                </a:lnTo>
                <a:lnTo>
                  <a:pt x="5" y="14"/>
                </a:lnTo>
                <a:lnTo>
                  <a:pt x="3" y="17"/>
                </a:lnTo>
                <a:lnTo>
                  <a:pt x="2" y="20"/>
                </a:lnTo>
                <a:lnTo>
                  <a:pt x="2" y="21"/>
                </a:lnTo>
                <a:lnTo>
                  <a:pt x="6" y="11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9" name="Freeform 10"/>
          <p:cNvSpPr>
            <a:spLocks/>
          </p:cNvSpPr>
          <p:nvPr/>
        </p:nvSpPr>
        <p:spPr bwMode="auto">
          <a:xfrm>
            <a:off x="6299200" y="4929188"/>
            <a:ext cx="47625" cy="66675"/>
          </a:xfrm>
          <a:custGeom>
            <a:avLst/>
            <a:gdLst>
              <a:gd name="T0" fmla="*/ 2147483647 w 34"/>
              <a:gd name="T1" fmla="*/ 2147483647 h 42"/>
              <a:gd name="T2" fmla="*/ 2147483647 w 34"/>
              <a:gd name="T3" fmla="*/ 2147483647 h 42"/>
              <a:gd name="T4" fmla="*/ 2147483647 w 34"/>
              <a:gd name="T5" fmla="*/ 2147483647 h 42"/>
              <a:gd name="T6" fmla="*/ 2147483647 w 34"/>
              <a:gd name="T7" fmla="*/ 2147483647 h 42"/>
              <a:gd name="T8" fmla="*/ 0 w 34"/>
              <a:gd name="T9" fmla="*/ 2147483647 h 42"/>
              <a:gd name="T10" fmla="*/ 0 w 34"/>
              <a:gd name="T11" fmla="*/ 2147483647 h 42"/>
              <a:gd name="T12" fmla="*/ 2147483647 w 34"/>
              <a:gd name="T13" fmla="*/ 2147483647 h 42"/>
              <a:gd name="T14" fmla="*/ 2147483647 w 34"/>
              <a:gd name="T15" fmla="*/ 2147483647 h 42"/>
              <a:gd name="T16" fmla="*/ 2147483647 w 34"/>
              <a:gd name="T17" fmla="*/ 2147483647 h 42"/>
              <a:gd name="T18" fmla="*/ 2147483647 w 34"/>
              <a:gd name="T19" fmla="*/ 2147483647 h 42"/>
              <a:gd name="T20" fmla="*/ 2147483647 w 34"/>
              <a:gd name="T21" fmla="*/ 2147483647 h 42"/>
              <a:gd name="T22" fmla="*/ 2147483647 w 34"/>
              <a:gd name="T23" fmla="*/ 2147483647 h 42"/>
              <a:gd name="T24" fmla="*/ 2147483647 w 34"/>
              <a:gd name="T25" fmla="*/ 2147483647 h 42"/>
              <a:gd name="T26" fmla="*/ 2147483647 w 34"/>
              <a:gd name="T27" fmla="*/ 2147483647 h 42"/>
              <a:gd name="T28" fmla="*/ 2147483647 w 34"/>
              <a:gd name="T29" fmla="*/ 2147483647 h 42"/>
              <a:gd name="T30" fmla="*/ 2147483647 w 34"/>
              <a:gd name="T31" fmla="*/ 2147483647 h 42"/>
              <a:gd name="T32" fmla="*/ 2147483647 w 34"/>
              <a:gd name="T33" fmla="*/ 2147483647 h 42"/>
              <a:gd name="T34" fmla="*/ 2147483647 w 34"/>
              <a:gd name="T35" fmla="*/ 2147483647 h 42"/>
              <a:gd name="T36" fmla="*/ 2147483647 w 34"/>
              <a:gd name="T37" fmla="*/ 2147483647 h 42"/>
              <a:gd name="T38" fmla="*/ 2147483647 w 34"/>
              <a:gd name="T39" fmla="*/ 2147483647 h 42"/>
              <a:gd name="T40" fmla="*/ 2147483647 w 34"/>
              <a:gd name="T41" fmla="*/ 2147483647 h 42"/>
              <a:gd name="T42" fmla="*/ 2147483647 w 34"/>
              <a:gd name="T43" fmla="*/ 2147483647 h 42"/>
              <a:gd name="T44" fmla="*/ 2147483647 w 34"/>
              <a:gd name="T45" fmla="*/ 2147483647 h 42"/>
              <a:gd name="T46" fmla="*/ 2147483647 w 34"/>
              <a:gd name="T47" fmla="*/ 2147483647 h 42"/>
              <a:gd name="T48" fmla="*/ 2147483647 w 34"/>
              <a:gd name="T49" fmla="*/ 2147483647 h 42"/>
              <a:gd name="T50" fmla="*/ 2147483647 w 34"/>
              <a:gd name="T51" fmla="*/ 2147483647 h 42"/>
              <a:gd name="T52" fmla="*/ 2147483647 w 34"/>
              <a:gd name="T53" fmla="*/ 2147483647 h 42"/>
              <a:gd name="T54" fmla="*/ 2147483647 w 34"/>
              <a:gd name="T55" fmla="*/ 2147483647 h 42"/>
              <a:gd name="T56" fmla="*/ 2147483647 w 34"/>
              <a:gd name="T57" fmla="*/ 2147483647 h 42"/>
              <a:gd name="T58" fmla="*/ 2147483647 w 34"/>
              <a:gd name="T59" fmla="*/ 2147483647 h 42"/>
              <a:gd name="T60" fmla="*/ 2147483647 w 34"/>
              <a:gd name="T61" fmla="*/ 2147483647 h 42"/>
              <a:gd name="T62" fmla="*/ 2147483647 w 34"/>
              <a:gd name="T63" fmla="*/ 0 h 42"/>
              <a:gd name="T64" fmla="*/ 2147483647 w 34"/>
              <a:gd name="T65" fmla="*/ 0 h 42"/>
              <a:gd name="T66" fmla="*/ 2147483647 w 34"/>
              <a:gd name="T67" fmla="*/ 2147483647 h 42"/>
              <a:gd name="T68" fmla="*/ 2147483647 w 34"/>
              <a:gd name="T69" fmla="*/ 2147483647 h 42"/>
              <a:gd name="T70" fmla="*/ 2147483647 w 34"/>
              <a:gd name="T71" fmla="*/ 2147483647 h 42"/>
              <a:gd name="T72" fmla="*/ 2147483647 w 34"/>
              <a:gd name="T73" fmla="*/ 2147483647 h 42"/>
              <a:gd name="T74" fmla="*/ 2147483647 w 34"/>
              <a:gd name="T75" fmla="*/ 2147483647 h 42"/>
              <a:gd name="T76" fmla="*/ 2147483647 w 34"/>
              <a:gd name="T77" fmla="*/ 2147483647 h 42"/>
              <a:gd name="T78" fmla="*/ 2147483647 w 34"/>
              <a:gd name="T79" fmla="*/ 2147483647 h 42"/>
              <a:gd name="T80" fmla="*/ 2147483647 w 34"/>
              <a:gd name="T81" fmla="*/ 2147483647 h 4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4"/>
              <a:gd name="T124" fmla="*/ 0 h 42"/>
              <a:gd name="T125" fmla="*/ 34 w 34"/>
              <a:gd name="T126" fmla="*/ 42 h 42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4" h="42">
                <a:moveTo>
                  <a:pt x="6" y="11"/>
                </a:moveTo>
                <a:lnTo>
                  <a:pt x="5" y="15"/>
                </a:lnTo>
                <a:lnTo>
                  <a:pt x="3" y="18"/>
                </a:lnTo>
                <a:lnTo>
                  <a:pt x="2" y="23"/>
                </a:lnTo>
                <a:lnTo>
                  <a:pt x="0" y="27"/>
                </a:lnTo>
                <a:lnTo>
                  <a:pt x="0" y="32"/>
                </a:lnTo>
                <a:lnTo>
                  <a:pt x="2" y="34"/>
                </a:lnTo>
                <a:lnTo>
                  <a:pt x="5" y="37"/>
                </a:lnTo>
                <a:lnTo>
                  <a:pt x="8" y="40"/>
                </a:lnTo>
                <a:lnTo>
                  <a:pt x="11" y="40"/>
                </a:lnTo>
                <a:lnTo>
                  <a:pt x="14" y="42"/>
                </a:lnTo>
                <a:lnTo>
                  <a:pt x="17" y="42"/>
                </a:lnTo>
                <a:lnTo>
                  <a:pt x="18" y="40"/>
                </a:lnTo>
                <a:lnTo>
                  <a:pt x="21" y="40"/>
                </a:lnTo>
                <a:lnTo>
                  <a:pt x="24" y="39"/>
                </a:lnTo>
                <a:lnTo>
                  <a:pt x="25" y="39"/>
                </a:lnTo>
                <a:lnTo>
                  <a:pt x="28" y="37"/>
                </a:lnTo>
                <a:lnTo>
                  <a:pt x="31" y="36"/>
                </a:lnTo>
                <a:lnTo>
                  <a:pt x="33" y="34"/>
                </a:lnTo>
                <a:lnTo>
                  <a:pt x="33" y="33"/>
                </a:lnTo>
                <a:lnTo>
                  <a:pt x="34" y="30"/>
                </a:lnTo>
                <a:lnTo>
                  <a:pt x="33" y="27"/>
                </a:lnTo>
                <a:lnTo>
                  <a:pt x="33" y="24"/>
                </a:lnTo>
                <a:lnTo>
                  <a:pt x="31" y="21"/>
                </a:lnTo>
                <a:lnTo>
                  <a:pt x="31" y="18"/>
                </a:lnTo>
                <a:lnTo>
                  <a:pt x="31" y="15"/>
                </a:lnTo>
                <a:lnTo>
                  <a:pt x="31" y="12"/>
                </a:lnTo>
                <a:lnTo>
                  <a:pt x="31" y="8"/>
                </a:lnTo>
                <a:lnTo>
                  <a:pt x="30" y="5"/>
                </a:lnTo>
                <a:lnTo>
                  <a:pt x="27" y="2"/>
                </a:ln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2" y="5"/>
                </a:lnTo>
                <a:lnTo>
                  <a:pt x="9" y="8"/>
                </a:lnTo>
                <a:lnTo>
                  <a:pt x="6" y="11"/>
                </a:lnTo>
                <a:lnTo>
                  <a:pt x="5" y="14"/>
                </a:lnTo>
                <a:lnTo>
                  <a:pt x="3" y="17"/>
                </a:lnTo>
                <a:lnTo>
                  <a:pt x="2" y="20"/>
                </a:lnTo>
                <a:lnTo>
                  <a:pt x="2" y="21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0" name="Freeform 11"/>
          <p:cNvSpPr>
            <a:spLocks/>
          </p:cNvSpPr>
          <p:nvPr/>
        </p:nvSpPr>
        <p:spPr bwMode="auto">
          <a:xfrm>
            <a:off x="6332538" y="4830763"/>
            <a:ext cx="42862" cy="85725"/>
          </a:xfrm>
          <a:custGeom>
            <a:avLst/>
            <a:gdLst>
              <a:gd name="T0" fmla="*/ 2147483647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2147483647 h 54"/>
              <a:gd name="T8" fmla="*/ 0 w 30"/>
              <a:gd name="T9" fmla="*/ 2147483647 h 54"/>
              <a:gd name="T10" fmla="*/ 0 w 30"/>
              <a:gd name="T11" fmla="*/ 2147483647 h 54"/>
              <a:gd name="T12" fmla="*/ 0 w 30"/>
              <a:gd name="T13" fmla="*/ 2147483647 h 54"/>
              <a:gd name="T14" fmla="*/ 0 w 30"/>
              <a:gd name="T15" fmla="*/ 2147483647 h 54"/>
              <a:gd name="T16" fmla="*/ 2147483647 w 30"/>
              <a:gd name="T17" fmla="*/ 2147483647 h 54"/>
              <a:gd name="T18" fmla="*/ 2147483647 w 30"/>
              <a:gd name="T19" fmla="*/ 2147483647 h 54"/>
              <a:gd name="T20" fmla="*/ 2147483647 w 30"/>
              <a:gd name="T21" fmla="*/ 2147483647 h 54"/>
              <a:gd name="T22" fmla="*/ 2147483647 w 30"/>
              <a:gd name="T23" fmla="*/ 2147483647 h 54"/>
              <a:gd name="T24" fmla="*/ 2147483647 w 30"/>
              <a:gd name="T25" fmla="*/ 2147483647 h 54"/>
              <a:gd name="T26" fmla="*/ 2147483647 w 30"/>
              <a:gd name="T27" fmla="*/ 2147483647 h 54"/>
              <a:gd name="T28" fmla="*/ 2147483647 w 30"/>
              <a:gd name="T29" fmla="*/ 2147483647 h 54"/>
              <a:gd name="T30" fmla="*/ 2147483647 w 30"/>
              <a:gd name="T31" fmla="*/ 2147483647 h 54"/>
              <a:gd name="T32" fmla="*/ 2147483647 w 30"/>
              <a:gd name="T33" fmla="*/ 2147483647 h 54"/>
              <a:gd name="T34" fmla="*/ 2147483647 w 30"/>
              <a:gd name="T35" fmla="*/ 2147483647 h 54"/>
              <a:gd name="T36" fmla="*/ 2147483647 w 30"/>
              <a:gd name="T37" fmla="*/ 2147483647 h 54"/>
              <a:gd name="T38" fmla="*/ 2147483647 w 30"/>
              <a:gd name="T39" fmla="*/ 2147483647 h 54"/>
              <a:gd name="T40" fmla="*/ 2147483647 w 30"/>
              <a:gd name="T41" fmla="*/ 2147483647 h 54"/>
              <a:gd name="T42" fmla="*/ 2147483647 w 30"/>
              <a:gd name="T43" fmla="*/ 2147483647 h 54"/>
              <a:gd name="T44" fmla="*/ 2147483647 w 30"/>
              <a:gd name="T45" fmla="*/ 2147483647 h 54"/>
              <a:gd name="T46" fmla="*/ 2147483647 w 30"/>
              <a:gd name="T47" fmla="*/ 2147483647 h 54"/>
              <a:gd name="T48" fmla="*/ 2147483647 w 30"/>
              <a:gd name="T49" fmla="*/ 2147483647 h 54"/>
              <a:gd name="T50" fmla="*/ 2147483647 w 30"/>
              <a:gd name="T51" fmla="*/ 2147483647 h 54"/>
              <a:gd name="T52" fmla="*/ 2147483647 w 30"/>
              <a:gd name="T53" fmla="*/ 0 h 54"/>
              <a:gd name="T54" fmla="*/ 2147483647 w 30"/>
              <a:gd name="T55" fmla="*/ 2147483647 h 54"/>
              <a:gd name="T56" fmla="*/ 2147483647 w 30"/>
              <a:gd name="T57" fmla="*/ 2147483647 h 54"/>
              <a:gd name="T58" fmla="*/ 2147483647 w 30"/>
              <a:gd name="T59" fmla="*/ 2147483647 h 54"/>
              <a:gd name="T60" fmla="*/ 2147483647 w 30"/>
              <a:gd name="T61" fmla="*/ 2147483647 h 54"/>
              <a:gd name="T62" fmla="*/ 2147483647 w 30"/>
              <a:gd name="T63" fmla="*/ 2147483647 h 54"/>
              <a:gd name="T64" fmla="*/ 2147483647 w 30"/>
              <a:gd name="T65" fmla="*/ 2147483647 h 54"/>
              <a:gd name="T66" fmla="*/ 2147483647 w 30"/>
              <a:gd name="T67" fmla="*/ 2147483647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0"/>
              <a:gd name="T103" fmla="*/ 0 h 54"/>
              <a:gd name="T104" fmla="*/ 30 w 30"/>
              <a:gd name="T105" fmla="*/ 54 h 5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0" h="54">
                <a:moveTo>
                  <a:pt x="4" y="8"/>
                </a:moveTo>
                <a:lnTo>
                  <a:pt x="3" y="14"/>
                </a:lnTo>
                <a:lnTo>
                  <a:pt x="3" y="18"/>
                </a:lnTo>
                <a:lnTo>
                  <a:pt x="1" y="22"/>
                </a:lnTo>
                <a:lnTo>
                  <a:pt x="0" y="28"/>
                </a:lnTo>
                <a:lnTo>
                  <a:pt x="0" y="33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1" y="51"/>
                </a:lnTo>
                <a:lnTo>
                  <a:pt x="3" y="52"/>
                </a:lnTo>
                <a:lnTo>
                  <a:pt x="4" y="54"/>
                </a:lnTo>
                <a:lnTo>
                  <a:pt x="6" y="54"/>
                </a:lnTo>
                <a:lnTo>
                  <a:pt x="7" y="54"/>
                </a:lnTo>
                <a:lnTo>
                  <a:pt x="9" y="54"/>
                </a:lnTo>
                <a:lnTo>
                  <a:pt x="10" y="52"/>
                </a:lnTo>
                <a:lnTo>
                  <a:pt x="12" y="51"/>
                </a:lnTo>
                <a:lnTo>
                  <a:pt x="16" y="45"/>
                </a:lnTo>
                <a:lnTo>
                  <a:pt x="21" y="40"/>
                </a:lnTo>
                <a:lnTo>
                  <a:pt x="24" y="34"/>
                </a:lnTo>
                <a:lnTo>
                  <a:pt x="28" y="28"/>
                </a:lnTo>
                <a:lnTo>
                  <a:pt x="30" y="21"/>
                </a:lnTo>
                <a:lnTo>
                  <a:pt x="30" y="15"/>
                </a:lnTo>
                <a:lnTo>
                  <a:pt x="28" y="9"/>
                </a:lnTo>
                <a:lnTo>
                  <a:pt x="22" y="5"/>
                </a:lnTo>
                <a:lnTo>
                  <a:pt x="19" y="2"/>
                </a:lnTo>
                <a:lnTo>
                  <a:pt x="16" y="0"/>
                </a:lnTo>
                <a:lnTo>
                  <a:pt x="13" y="2"/>
                </a:lnTo>
                <a:lnTo>
                  <a:pt x="10" y="2"/>
                </a:lnTo>
                <a:lnTo>
                  <a:pt x="9" y="3"/>
                </a:lnTo>
                <a:lnTo>
                  <a:pt x="6" y="6"/>
                </a:lnTo>
                <a:lnTo>
                  <a:pt x="4" y="8"/>
                </a:lnTo>
                <a:lnTo>
                  <a:pt x="4" y="11"/>
                </a:lnTo>
                <a:lnTo>
                  <a:pt x="4" y="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1" name="Freeform 12"/>
          <p:cNvSpPr>
            <a:spLocks/>
          </p:cNvSpPr>
          <p:nvPr/>
        </p:nvSpPr>
        <p:spPr bwMode="auto">
          <a:xfrm>
            <a:off x="6332538" y="4830763"/>
            <a:ext cx="42862" cy="85725"/>
          </a:xfrm>
          <a:custGeom>
            <a:avLst/>
            <a:gdLst>
              <a:gd name="T0" fmla="*/ 2147483647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2147483647 h 54"/>
              <a:gd name="T8" fmla="*/ 0 w 30"/>
              <a:gd name="T9" fmla="*/ 2147483647 h 54"/>
              <a:gd name="T10" fmla="*/ 0 w 30"/>
              <a:gd name="T11" fmla="*/ 2147483647 h 54"/>
              <a:gd name="T12" fmla="*/ 0 w 30"/>
              <a:gd name="T13" fmla="*/ 2147483647 h 54"/>
              <a:gd name="T14" fmla="*/ 0 w 30"/>
              <a:gd name="T15" fmla="*/ 2147483647 h 54"/>
              <a:gd name="T16" fmla="*/ 2147483647 w 30"/>
              <a:gd name="T17" fmla="*/ 2147483647 h 54"/>
              <a:gd name="T18" fmla="*/ 2147483647 w 30"/>
              <a:gd name="T19" fmla="*/ 2147483647 h 54"/>
              <a:gd name="T20" fmla="*/ 2147483647 w 30"/>
              <a:gd name="T21" fmla="*/ 2147483647 h 54"/>
              <a:gd name="T22" fmla="*/ 2147483647 w 30"/>
              <a:gd name="T23" fmla="*/ 2147483647 h 54"/>
              <a:gd name="T24" fmla="*/ 2147483647 w 30"/>
              <a:gd name="T25" fmla="*/ 2147483647 h 54"/>
              <a:gd name="T26" fmla="*/ 2147483647 w 30"/>
              <a:gd name="T27" fmla="*/ 2147483647 h 54"/>
              <a:gd name="T28" fmla="*/ 2147483647 w 30"/>
              <a:gd name="T29" fmla="*/ 2147483647 h 54"/>
              <a:gd name="T30" fmla="*/ 2147483647 w 30"/>
              <a:gd name="T31" fmla="*/ 2147483647 h 54"/>
              <a:gd name="T32" fmla="*/ 2147483647 w 30"/>
              <a:gd name="T33" fmla="*/ 2147483647 h 54"/>
              <a:gd name="T34" fmla="*/ 2147483647 w 30"/>
              <a:gd name="T35" fmla="*/ 2147483647 h 54"/>
              <a:gd name="T36" fmla="*/ 2147483647 w 30"/>
              <a:gd name="T37" fmla="*/ 2147483647 h 54"/>
              <a:gd name="T38" fmla="*/ 2147483647 w 30"/>
              <a:gd name="T39" fmla="*/ 2147483647 h 54"/>
              <a:gd name="T40" fmla="*/ 2147483647 w 30"/>
              <a:gd name="T41" fmla="*/ 2147483647 h 54"/>
              <a:gd name="T42" fmla="*/ 2147483647 w 30"/>
              <a:gd name="T43" fmla="*/ 2147483647 h 54"/>
              <a:gd name="T44" fmla="*/ 2147483647 w 30"/>
              <a:gd name="T45" fmla="*/ 2147483647 h 54"/>
              <a:gd name="T46" fmla="*/ 2147483647 w 30"/>
              <a:gd name="T47" fmla="*/ 2147483647 h 54"/>
              <a:gd name="T48" fmla="*/ 2147483647 w 30"/>
              <a:gd name="T49" fmla="*/ 2147483647 h 54"/>
              <a:gd name="T50" fmla="*/ 2147483647 w 30"/>
              <a:gd name="T51" fmla="*/ 2147483647 h 54"/>
              <a:gd name="T52" fmla="*/ 2147483647 w 30"/>
              <a:gd name="T53" fmla="*/ 0 h 54"/>
              <a:gd name="T54" fmla="*/ 2147483647 w 30"/>
              <a:gd name="T55" fmla="*/ 2147483647 h 54"/>
              <a:gd name="T56" fmla="*/ 2147483647 w 30"/>
              <a:gd name="T57" fmla="*/ 2147483647 h 54"/>
              <a:gd name="T58" fmla="*/ 2147483647 w 30"/>
              <a:gd name="T59" fmla="*/ 2147483647 h 54"/>
              <a:gd name="T60" fmla="*/ 2147483647 w 30"/>
              <a:gd name="T61" fmla="*/ 2147483647 h 54"/>
              <a:gd name="T62" fmla="*/ 2147483647 w 30"/>
              <a:gd name="T63" fmla="*/ 2147483647 h 54"/>
              <a:gd name="T64" fmla="*/ 2147483647 w 30"/>
              <a:gd name="T65" fmla="*/ 2147483647 h 54"/>
              <a:gd name="T66" fmla="*/ 2147483647 w 30"/>
              <a:gd name="T67" fmla="*/ 2147483647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0"/>
              <a:gd name="T103" fmla="*/ 0 h 54"/>
              <a:gd name="T104" fmla="*/ 30 w 30"/>
              <a:gd name="T105" fmla="*/ 54 h 5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0" h="54">
                <a:moveTo>
                  <a:pt x="4" y="8"/>
                </a:moveTo>
                <a:lnTo>
                  <a:pt x="3" y="14"/>
                </a:lnTo>
                <a:lnTo>
                  <a:pt x="3" y="18"/>
                </a:lnTo>
                <a:lnTo>
                  <a:pt x="1" y="22"/>
                </a:lnTo>
                <a:lnTo>
                  <a:pt x="0" y="28"/>
                </a:lnTo>
                <a:lnTo>
                  <a:pt x="0" y="33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1" y="51"/>
                </a:lnTo>
                <a:lnTo>
                  <a:pt x="3" y="52"/>
                </a:lnTo>
                <a:lnTo>
                  <a:pt x="4" y="54"/>
                </a:lnTo>
                <a:lnTo>
                  <a:pt x="6" y="54"/>
                </a:lnTo>
                <a:lnTo>
                  <a:pt x="7" y="54"/>
                </a:lnTo>
                <a:lnTo>
                  <a:pt x="9" y="54"/>
                </a:lnTo>
                <a:lnTo>
                  <a:pt x="10" y="52"/>
                </a:lnTo>
                <a:lnTo>
                  <a:pt x="12" y="51"/>
                </a:lnTo>
                <a:lnTo>
                  <a:pt x="16" y="45"/>
                </a:lnTo>
                <a:lnTo>
                  <a:pt x="21" y="40"/>
                </a:lnTo>
                <a:lnTo>
                  <a:pt x="24" y="34"/>
                </a:lnTo>
                <a:lnTo>
                  <a:pt x="28" y="28"/>
                </a:lnTo>
                <a:lnTo>
                  <a:pt x="30" y="21"/>
                </a:lnTo>
                <a:lnTo>
                  <a:pt x="30" y="15"/>
                </a:lnTo>
                <a:lnTo>
                  <a:pt x="28" y="9"/>
                </a:lnTo>
                <a:lnTo>
                  <a:pt x="22" y="5"/>
                </a:lnTo>
                <a:lnTo>
                  <a:pt x="19" y="2"/>
                </a:lnTo>
                <a:lnTo>
                  <a:pt x="16" y="0"/>
                </a:lnTo>
                <a:lnTo>
                  <a:pt x="13" y="2"/>
                </a:lnTo>
                <a:lnTo>
                  <a:pt x="10" y="2"/>
                </a:lnTo>
                <a:lnTo>
                  <a:pt x="9" y="3"/>
                </a:lnTo>
                <a:lnTo>
                  <a:pt x="6" y="6"/>
                </a:lnTo>
                <a:lnTo>
                  <a:pt x="4" y="8"/>
                </a:lnTo>
                <a:lnTo>
                  <a:pt x="4" y="11"/>
                </a:lnTo>
                <a:lnTo>
                  <a:pt x="4" y="8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2" name="Freeform 13"/>
          <p:cNvSpPr>
            <a:spLocks/>
          </p:cNvSpPr>
          <p:nvPr/>
        </p:nvSpPr>
        <p:spPr bwMode="auto">
          <a:xfrm>
            <a:off x="6332538" y="4830763"/>
            <a:ext cx="42862" cy="85725"/>
          </a:xfrm>
          <a:custGeom>
            <a:avLst/>
            <a:gdLst>
              <a:gd name="T0" fmla="*/ 2147483647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2147483647 h 54"/>
              <a:gd name="T8" fmla="*/ 0 w 30"/>
              <a:gd name="T9" fmla="*/ 2147483647 h 54"/>
              <a:gd name="T10" fmla="*/ 0 w 30"/>
              <a:gd name="T11" fmla="*/ 2147483647 h 54"/>
              <a:gd name="T12" fmla="*/ 0 w 30"/>
              <a:gd name="T13" fmla="*/ 2147483647 h 54"/>
              <a:gd name="T14" fmla="*/ 0 w 30"/>
              <a:gd name="T15" fmla="*/ 2147483647 h 54"/>
              <a:gd name="T16" fmla="*/ 2147483647 w 30"/>
              <a:gd name="T17" fmla="*/ 2147483647 h 54"/>
              <a:gd name="T18" fmla="*/ 2147483647 w 30"/>
              <a:gd name="T19" fmla="*/ 2147483647 h 54"/>
              <a:gd name="T20" fmla="*/ 2147483647 w 30"/>
              <a:gd name="T21" fmla="*/ 2147483647 h 54"/>
              <a:gd name="T22" fmla="*/ 2147483647 w 30"/>
              <a:gd name="T23" fmla="*/ 2147483647 h 54"/>
              <a:gd name="T24" fmla="*/ 2147483647 w 30"/>
              <a:gd name="T25" fmla="*/ 2147483647 h 54"/>
              <a:gd name="T26" fmla="*/ 2147483647 w 30"/>
              <a:gd name="T27" fmla="*/ 2147483647 h 54"/>
              <a:gd name="T28" fmla="*/ 2147483647 w 30"/>
              <a:gd name="T29" fmla="*/ 2147483647 h 54"/>
              <a:gd name="T30" fmla="*/ 2147483647 w 30"/>
              <a:gd name="T31" fmla="*/ 2147483647 h 54"/>
              <a:gd name="T32" fmla="*/ 2147483647 w 30"/>
              <a:gd name="T33" fmla="*/ 2147483647 h 54"/>
              <a:gd name="T34" fmla="*/ 2147483647 w 30"/>
              <a:gd name="T35" fmla="*/ 2147483647 h 54"/>
              <a:gd name="T36" fmla="*/ 2147483647 w 30"/>
              <a:gd name="T37" fmla="*/ 2147483647 h 54"/>
              <a:gd name="T38" fmla="*/ 2147483647 w 30"/>
              <a:gd name="T39" fmla="*/ 2147483647 h 54"/>
              <a:gd name="T40" fmla="*/ 2147483647 w 30"/>
              <a:gd name="T41" fmla="*/ 2147483647 h 54"/>
              <a:gd name="T42" fmla="*/ 2147483647 w 30"/>
              <a:gd name="T43" fmla="*/ 2147483647 h 54"/>
              <a:gd name="T44" fmla="*/ 2147483647 w 30"/>
              <a:gd name="T45" fmla="*/ 2147483647 h 54"/>
              <a:gd name="T46" fmla="*/ 2147483647 w 30"/>
              <a:gd name="T47" fmla="*/ 2147483647 h 54"/>
              <a:gd name="T48" fmla="*/ 2147483647 w 30"/>
              <a:gd name="T49" fmla="*/ 2147483647 h 54"/>
              <a:gd name="T50" fmla="*/ 2147483647 w 30"/>
              <a:gd name="T51" fmla="*/ 2147483647 h 54"/>
              <a:gd name="T52" fmla="*/ 2147483647 w 30"/>
              <a:gd name="T53" fmla="*/ 0 h 54"/>
              <a:gd name="T54" fmla="*/ 2147483647 w 30"/>
              <a:gd name="T55" fmla="*/ 2147483647 h 54"/>
              <a:gd name="T56" fmla="*/ 2147483647 w 30"/>
              <a:gd name="T57" fmla="*/ 2147483647 h 54"/>
              <a:gd name="T58" fmla="*/ 2147483647 w 30"/>
              <a:gd name="T59" fmla="*/ 2147483647 h 54"/>
              <a:gd name="T60" fmla="*/ 2147483647 w 30"/>
              <a:gd name="T61" fmla="*/ 2147483647 h 54"/>
              <a:gd name="T62" fmla="*/ 2147483647 w 30"/>
              <a:gd name="T63" fmla="*/ 2147483647 h 54"/>
              <a:gd name="T64" fmla="*/ 2147483647 w 30"/>
              <a:gd name="T65" fmla="*/ 2147483647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0"/>
              <a:gd name="T100" fmla="*/ 0 h 54"/>
              <a:gd name="T101" fmla="*/ 30 w 30"/>
              <a:gd name="T102" fmla="*/ 54 h 5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0" h="54">
                <a:moveTo>
                  <a:pt x="4" y="8"/>
                </a:moveTo>
                <a:lnTo>
                  <a:pt x="3" y="14"/>
                </a:lnTo>
                <a:lnTo>
                  <a:pt x="3" y="18"/>
                </a:lnTo>
                <a:lnTo>
                  <a:pt x="1" y="22"/>
                </a:lnTo>
                <a:lnTo>
                  <a:pt x="0" y="28"/>
                </a:lnTo>
                <a:lnTo>
                  <a:pt x="0" y="33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1" y="51"/>
                </a:lnTo>
                <a:lnTo>
                  <a:pt x="3" y="52"/>
                </a:lnTo>
                <a:lnTo>
                  <a:pt x="4" y="54"/>
                </a:lnTo>
                <a:lnTo>
                  <a:pt x="6" y="54"/>
                </a:lnTo>
                <a:lnTo>
                  <a:pt x="7" y="54"/>
                </a:lnTo>
                <a:lnTo>
                  <a:pt x="9" y="54"/>
                </a:lnTo>
                <a:lnTo>
                  <a:pt x="10" y="52"/>
                </a:lnTo>
                <a:lnTo>
                  <a:pt x="12" y="51"/>
                </a:lnTo>
                <a:lnTo>
                  <a:pt x="16" y="45"/>
                </a:lnTo>
                <a:lnTo>
                  <a:pt x="21" y="40"/>
                </a:lnTo>
                <a:lnTo>
                  <a:pt x="24" y="34"/>
                </a:lnTo>
                <a:lnTo>
                  <a:pt x="28" y="28"/>
                </a:lnTo>
                <a:lnTo>
                  <a:pt x="30" y="21"/>
                </a:lnTo>
                <a:lnTo>
                  <a:pt x="30" y="15"/>
                </a:lnTo>
                <a:lnTo>
                  <a:pt x="28" y="9"/>
                </a:lnTo>
                <a:lnTo>
                  <a:pt x="22" y="5"/>
                </a:lnTo>
                <a:lnTo>
                  <a:pt x="19" y="2"/>
                </a:lnTo>
                <a:lnTo>
                  <a:pt x="16" y="0"/>
                </a:lnTo>
                <a:lnTo>
                  <a:pt x="13" y="2"/>
                </a:lnTo>
                <a:lnTo>
                  <a:pt x="10" y="2"/>
                </a:lnTo>
                <a:lnTo>
                  <a:pt x="9" y="3"/>
                </a:lnTo>
                <a:lnTo>
                  <a:pt x="6" y="6"/>
                </a:lnTo>
                <a:lnTo>
                  <a:pt x="4" y="8"/>
                </a:lnTo>
                <a:lnTo>
                  <a:pt x="4" y="11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3" name="Freeform 14"/>
          <p:cNvSpPr>
            <a:spLocks/>
          </p:cNvSpPr>
          <p:nvPr/>
        </p:nvSpPr>
        <p:spPr bwMode="auto">
          <a:xfrm>
            <a:off x="6350000" y="4913313"/>
            <a:ext cx="65088" cy="68262"/>
          </a:xfrm>
          <a:custGeom>
            <a:avLst/>
            <a:gdLst>
              <a:gd name="T0" fmla="*/ 0 w 46"/>
              <a:gd name="T1" fmla="*/ 2147483647 h 43"/>
              <a:gd name="T2" fmla="*/ 2147483647 w 46"/>
              <a:gd name="T3" fmla="*/ 2147483647 h 43"/>
              <a:gd name="T4" fmla="*/ 2147483647 w 46"/>
              <a:gd name="T5" fmla="*/ 2147483647 h 43"/>
              <a:gd name="T6" fmla="*/ 2147483647 w 46"/>
              <a:gd name="T7" fmla="*/ 2147483647 h 43"/>
              <a:gd name="T8" fmla="*/ 2147483647 w 46"/>
              <a:gd name="T9" fmla="*/ 2147483647 h 43"/>
              <a:gd name="T10" fmla="*/ 2147483647 w 46"/>
              <a:gd name="T11" fmla="*/ 2147483647 h 43"/>
              <a:gd name="T12" fmla="*/ 2147483647 w 46"/>
              <a:gd name="T13" fmla="*/ 2147483647 h 43"/>
              <a:gd name="T14" fmla="*/ 2147483647 w 46"/>
              <a:gd name="T15" fmla="*/ 2147483647 h 43"/>
              <a:gd name="T16" fmla="*/ 2147483647 w 46"/>
              <a:gd name="T17" fmla="*/ 2147483647 h 43"/>
              <a:gd name="T18" fmla="*/ 2147483647 w 46"/>
              <a:gd name="T19" fmla="*/ 2147483647 h 43"/>
              <a:gd name="T20" fmla="*/ 2147483647 w 46"/>
              <a:gd name="T21" fmla="*/ 2147483647 h 43"/>
              <a:gd name="T22" fmla="*/ 2147483647 w 46"/>
              <a:gd name="T23" fmla="*/ 2147483647 h 43"/>
              <a:gd name="T24" fmla="*/ 2147483647 w 46"/>
              <a:gd name="T25" fmla="*/ 2147483647 h 43"/>
              <a:gd name="T26" fmla="*/ 2147483647 w 46"/>
              <a:gd name="T27" fmla="*/ 2147483647 h 43"/>
              <a:gd name="T28" fmla="*/ 2147483647 w 46"/>
              <a:gd name="T29" fmla="*/ 2147483647 h 43"/>
              <a:gd name="T30" fmla="*/ 2147483647 w 46"/>
              <a:gd name="T31" fmla="*/ 2147483647 h 43"/>
              <a:gd name="T32" fmla="*/ 2147483647 w 46"/>
              <a:gd name="T33" fmla="*/ 2147483647 h 43"/>
              <a:gd name="T34" fmla="*/ 2147483647 w 46"/>
              <a:gd name="T35" fmla="*/ 2147483647 h 43"/>
              <a:gd name="T36" fmla="*/ 2147483647 w 46"/>
              <a:gd name="T37" fmla="*/ 2147483647 h 43"/>
              <a:gd name="T38" fmla="*/ 2147483647 w 46"/>
              <a:gd name="T39" fmla="*/ 2147483647 h 43"/>
              <a:gd name="T40" fmla="*/ 2147483647 w 46"/>
              <a:gd name="T41" fmla="*/ 2147483647 h 43"/>
              <a:gd name="T42" fmla="*/ 2147483647 w 46"/>
              <a:gd name="T43" fmla="*/ 2147483647 h 43"/>
              <a:gd name="T44" fmla="*/ 2147483647 w 46"/>
              <a:gd name="T45" fmla="*/ 2147483647 h 43"/>
              <a:gd name="T46" fmla="*/ 2147483647 w 46"/>
              <a:gd name="T47" fmla="*/ 2147483647 h 43"/>
              <a:gd name="T48" fmla="*/ 2147483647 w 46"/>
              <a:gd name="T49" fmla="*/ 2147483647 h 43"/>
              <a:gd name="T50" fmla="*/ 2147483647 w 46"/>
              <a:gd name="T51" fmla="*/ 2147483647 h 43"/>
              <a:gd name="T52" fmla="*/ 2147483647 w 46"/>
              <a:gd name="T53" fmla="*/ 2147483647 h 43"/>
              <a:gd name="T54" fmla="*/ 2147483647 w 46"/>
              <a:gd name="T55" fmla="*/ 0 h 43"/>
              <a:gd name="T56" fmla="*/ 2147483647 w 46"/>
              <a:gd name="T57" fmla="*/ 0 h 43"/>
              <a:gd name="T58" fmla="*/ 2147483647 w 46"/>
              <a:gd name="T59" fmla="*/ 2147483647 h 43"/>
              <a:gd name="T60" fmla="*/ 2147483647 w 46"/>
              <a:gd name="T61" fmla="*/ 2147483647 h 43"/>
              <a:gd name="T62" fmla="*/ 2147483647 w 46"/>
              <a:gd name="T63" fmla="*/ 2147483647 h 4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6"/>
              <a:gd name="T97" fmla="*/ 0 h 43"/>
              <a:gd name="T98" fmla="*/ 46 w 46"/>
              <a:gd name="T99" fmla="*/ 43 h 4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6" h="43">
                <a:moveTo>
                  <a:pt x="0" y="13"/>
                </a:move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3" y="21"/>
                </a:lnTo>
                <a:lnTo>
                  <a:pt x="3" y="22"/>
                </a:lnTo>
                <a:lnTo>
                  <a:pt x="3" y="24"/>
                </a:lnTo>
                <a:lnTo>
                  <a:pt x="4" y="24"/>
                </a:lnTo>
                <a:lnTo>
                  <a:pt x="4" y="22"/>
                </a:lnTo>
                <a:lnTo>
                  <a:pt x="4" y="25"/>
                </a:lnTo>
                <a:lnTo>
                  <a:pt x="4" y="28"/>
                </a:lnTo>
                <a:lnTo>
                  <a:pt x="4" y="31"/>
                </a:lnTo>
                <a:lnTo>
                  <a:pt x="4" y="34"/>
                </a:lnTo>
                <a:lnTo>
                  <a:pt x="6" y="37"/>
                </a:lnTo>
                <a:lnTo>
                  <a:pt x="7" y="39"/>
                </a:lnTo>
                <a:lnTo>
                  <a:pt x="9" y="42"/>
                </a:lnTo>
                <a:lnTo>
                  <a:pt x="10" y="42"/>
                </a:lnTo>
                <a:lnTo>
                  <a:pt x="12" y="43"/>
                </a:lnTo>
                <a:lnTo>
                  <a:pt x="13" y="42"/>
                </a:lnTo>
                <a:lnTo>
                  <a:pt x="15" y="42"/>
                </a:lnTo>
                <a:lnTo>
                  <a:pt x="16" y="42"/>
                </a:lnTo>
                <a:lnTo>
                  <a:pt x="18" y="40"/>
                </a:lnTo>
                <a:lnTo>
                  <a:pt x="20" y="39"/>
                </a:lnTo>
                <a:lnTo>
                  <a:pt x="22" y="37"/>
                </a:lnTo>
                <a:lnTo>
                  <a:pt x="23" y="36"/>
                </a:lnTo>
                <a:lnTo>
                  <a:pt x="26" y="34"/>
                </a:lnTo>
                <a:lnTo>
                  <a:pt x="29" y="31"/>
                </a:lnTo>
                <a:lnTo>
                  <a:pt x="32" y="30"/>
                </a:lnTo>
                <a:lnTo>
                  <a:pt x="35" y="28"/>
                </a:lnTo>
                <a:lnTo>
                  <a:pt x="38" y="28"/>
                </a:lnTo>
                <a:lnTo>
                  <a:pt x="40" y="27"/>
                </a:lnTo>
                <a:lnTo>
                  <a:pt x="41" y="25"/>
                </a:lnTo>
                <a:lnTo>
                  <a:pt x="43" y="24"/>
                </a:lnTo>
                <a:lnTo>
                  <a:pt x="44" y="21"/>
                </a:lnTo>
                <a:lnTo>
                  <a:pt x="46" y="18"/>
                </a:lnTo>
                <a:lnTo>
                  <a:pt x="44" y="15"/>
                </a:lnTo>
                <a:lnTo>
                  <a:pt x="43" y="13"/>
                </a:lnTo>
                <a:lnTo>
                  <a:pt x="41" y="10"/>
                </a:lnTo>
                <a:lnTo>
                  <a:pt x="38" y="9"/>
                </a:lnTo>
                <a:lnTo>
                  <a:pt x="35" y="7"/>
                </a:lnTo>
                <a:lnTo>
                  <a:pt x="32" y="7"/>
                </a:lnTo>
                <a:lnTo>
                  <a:pt x="29" y="6"/>
                </a:lnTo>
                <a:lnTo>
                  <a:pt x="28" y="6"/>
                </a:lnTo>
                <a:lnTo>
                  <a:pt x="25" y="5"/>
                </a:lnTo>
                <a:lnTo>
                  <a:pt x="23" y="3"/>
                </a:lnTo>
                <a:lnTo>
                  <a:pt x="20" y="3"/>
                </a:lnTo>
                <a:lnTo>
                  <a:pt x="19" y="2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9" y="0"/>
                </a:ln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1" y="10"/>
                </a:lnTo>
                <a:lnTo>
                  <a:pt x="0" y="1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4" name="Freeform 15"/>
          <p:cNvSpPr>
            <a:spLocks/>
          </p:cNvSpPr>
          <p:nvPr/>
        </p:nvSpPr>
        <p:spPr bwMode="auto">
          <a:xfrm>
            <a:off x="6350000" y="4913313"/>
            <a:ext cx="65088" cy="68262"/>
          </a:xfrm>
          <a:custGeom>
            <a:avLst/>
            <a:gdLst>
              <a:gd name="T0" fmla="*/ 0 w 46"/>
              <a:gd name="T1" fmla="*/ 2147483647 h 43"/>
              <a:gd name="T2" fmla="*/ 2147483647 w 46"/>
              <a:gd name="T3" fmla="*/ 2147483647 h 43"/>
              <a:gd name="T4" fmla="*/ 2147483647 w 46"/>
              <a:gd name="T5" fmla="*/ 2147483647 h 43"/>
              <a:gd name="T6" fmla="*/ 2147483647 w 46"/>
              <a:gd name="T7" fmla="*/ 2147483647 h 43"/>
              <a:gd name="T8" fmla="*/ 2147483647 w 46"/>
              <a:gd name="T9" fmla="*/ 2147483647 h 43"/>
              <a:gd name="T10" fmla="*/ 2147483647 w 46"/>
              <a:gd name="T11" fmla="*/ 2147483647 h 43"/>
              <a:gd name="T12" fmla="*/ 2147483647 w 46"/>
              <a:gd name="T13" fmla="*/ 2147483647 h 43"/>
              <a:gd name="T14" fmla="*/ 2147483647 w 46"/>
              <a:gd name="T15" fmla="*/ 2147483647 h 43"/>
              <a:gd name="T16" fmla="*/ 2147483647 w 46"/>
              <a:gd name="T17" fmla="*/ 2147483647 h 43"/>
              <a:gd name="T18" fmla="*/ 2147483647 w 46"/>
              <a:gd name="T19" fmla="*/ 2147483647 h 43"/>
              <a:gd name="T20" fmla="*/ 2147483647 w 46"/>
              <a:gd name="T21" fmla="*/ 2147483647 h 43"/>
              <a:gd name="T22" fmla="*/ 2147483647 w 46"/>
              <a:gd name="T23" fmla="*/ 2147483647 h 43"/>
              <a:gd name="T24" fmla="*/ 2147483647 w 46"/>
              <a:gd name="T25" fmla="*/ 2147483647 h 43"/>
              <a:gd name="T26" fmla="*/ 2147483647 w 46"/>
              <a:gd name="T27" fmla="*/ 2147483647 h 43"/>
              <a:gd name="T28" fmla="*/ 2147483647 w 46"/>
              <a:gd name="T29" fmla="*/ 2147483647 h 43"/>
              <a:gd name="T30" fmla="*/ 2147483647 w 46"/>
              <a:gd name="T31" fmla="*/ 2147483647 h 43"/>
              <a:gd name="T32" fmla="*/ 2147483647 w 46"/>
              <a:gd name="T33" fmla="*/ 2147483647 h 43"/>
              <a:gd name="T34" fmla="*/ 2147483647 w 46"/>
              <a:gd name="T35" fmla="*/ 2147483647 h 43"/>
              <a:gd name="T36" fmla="*/ 2147483647 w 46"/>
              <a:gd name="T37" fmla="*/ 2147483647 h 43"/>
              <a:gd name="T38" fmla="*/ 2147483647 w 46"/>
              <a:gd name="T39" fmla="*/ 2147483647 h 43"/>
              <a:gd name="T40" fmla="*/ 2147483647 w 46"/>
              <a:gd name="T41" fmla="*/ 2147483647 h 43"/>
              <a:gd name="T42" fmla="*/ 2147483647 w 46"/>
              <a:gd name="T43" fmla="*/ 2147483647 h 43"/>
              <a:gd name="T44" fmla="*/ 2147483647 w 46"/>
              <a:gd name="T45" fmla="*/ 2147483647 h 43"/>
              <a:gd name="T46" fmla="*/ 2147483647 w 46"/>
              <a:gd name="T47" fmla="*/ 2147483647 h 43"/>
              <a:gd name="T48" fmla="*/ 2147483647 w 46"/>
              <a:gd name="T49" fmla="*/ 2147483647 h 43"/>
              <a:gd name="T50" fmla="*/ 2147483647 w 46"/>
              <a:gd name="T51" fmla="*/ 2147483647 h 43"/>
              <a:gd name="T52" fmla="*/ 2147483647 w 46"/>
              <a:gd name="T53" fmla="*/ 2147483647 h 43"/>
              <a:gd name="T54" fmla="*/ 2147483647 w 46"/>
              <a:gd name="T55" fmla="*/ 0 h 43"/>
              <a:gd name="T56" fmla="*/ 2147483647 w 46"/>
              <a:gd name="T57" fmla="*/ 0 h 43"/>
              <a:gd name="T58" fmla="*/ 2147483647 w 46"/>
              <a:gd name="T59" fmla="*/ 2147483647 h 43"/>
              <a:gd name="T60" fmla="*/ 2147483647 w 46"/>
              <a:gd name="T61" fmla="*/ 2147483647 h 43"/>
              <a:gd name="T62" fmla="*/ 2147483647 w 46"/>
              <a:gd name="T63" fmla="*/ 2147483647 h 4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6"/>
              <a:gd name="T97" fmla="*/ 0 h 43"/>
              <a:gd name="T98" fmla="*/ 46 w 46"/>
              <a:gd name="T99" fmla="*/ 43 h 4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6" h="43">
                <a:moveTo>
                  <a:pt x="0" y="13"/>
                </a:move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3" y="21"/>
                </a:lnTo>
                <a:lnTo>
                  <a:pt x="3" y="22"/>
                </a:lnTo>
                <a:lnTo>
                  <a:pt x="3" y="24"/>
                </a:lnTo>
                <a:lnTo>
                  <a:pt x="4" y="24"/>
                </a:lnTo>
                <a:lnTo>
                  <a:pt x="4" y="22"/>
                </a:lnTo>
                <a:lnTo>
                  <a:pt x="4" y="25"/>
                </a:lnTo>
                <a:lnTo>
                  <a:pt x="4" y="28"/>
                </a:lnTo>
                <a:lnTo>
                  <a:pt x="4" y="31"/>
                </a:lnTo>
                <a:lnTo>
                  <a:pt x="4" y="34"/>
                </a:lnTo>
                <a:lnTo>
                  <a:pt x="6" y="37"/>
                </a:lnTo>
                <a:lnTo>
                  <a:pt x="7" y="39"/>
                </a:lnTo>
                <a:lnTo>
                  <a:pt x="9" y="42"/>
                </a:lnTo>
                <a:lnTo>
                  <a:pt x="10" y="42"/>
                </a:lnTo>
                <a:lnTo>
                  <a:pt x="12" y="43"/>
                </a:lnTo>
                <a:lnTo>
                  <a:pt x="13" y="42"/>
                </a:lnTo>
                <a:lnTo>
                  <a:pt x="15" y="42"/>
                </a:lnTo>
                <a:lnTo>
                  <a:pt x="16" y="42"/>
                </a:lnTo>
                <a:lnTo>
                  <a:pt x="18" y="40"/>
                </a:lnTo>
                <a:lnTo>
                  <a:pt x="20" y="39"/>
                </a:lnTo>
                <a:lnTo>
                  <a:pt x="22" y="37"/>
                </a:lnTo>
                <a:lnTo>
                  <a:pt x="23" y="36"/>
                </a:lnTo>
                <a:lnTo>
                  <a:pt x="26" y="34"/>
                </a:lnTo>
                <a:lnTo>
                  <a:pt x="29" y="31"/>
                </a:lnTo>
                <a:lnTo>
                  <a:pt x="32" y="30"/>
                </a:lnTo>
                <a:lnTo>
                  <a:pt x="35" y="28"/>
                </a:lnTo>
                <a:lnTo>
                  <a:pt x="38" y="28"/>
                </a:lnTo>
                <a:lnTo>
                  <a:pt x="40" y="27"/>
                </a:lnTo>
                <a:lnTo>
                  <a:pt x="41" y="25"/>
                </a:lnTo>
                <a:lnTo>
                  <a:pt x="43" y="24"/>
                </a:lnTo>
                <a:lnTo>
                  <a:pt x="44" y="21"/>
                </a:lnTo>
                <a:lnTo>
                  <a:pt x="46" y="18"/>
                </a:lnTo>
                <a:lnTo>
                  <a:pt x="44" y="15"/>
                </a:lnTo>
                <a:lnTo>
                  <a:pt x="43" y="13"/>
                </a:lnTo>
                <a:lnTo>
                  <a:pt x="41" y="10"/>
                </a:lnTo>
                <a:lnTo>
                  <a:pt x="38" y="9"/>
                </a:lnTo>
                <a:lnTo>
                  <a:pt x="35" y="7"/>
                </a:lnTo>
                <a:lnTo>
                  <a:pt x="32" y="7"/>
                </a:lnTo>
                <a:lnTo>
                  <a:pt x="29" y="6"/>
                </a:lnTo>
                <a:lnTo>
                  <a:pt x="28" y="6"/>
                </a:lnTo>
                <a:lnTo>
                  <a:pt x="25" y="5"/>
                </a:lnTo>
                <a:lnTo>
                  <a:pt x="23" y="3"/>
                </a:lnTo>
                <a:lnTo>
                  <a:pt x="20" y="3"/>
                </a:lnTo>
                <a:lnTo>
                  <a:pt x="19" y="2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9" y="0"/>
                </a:ln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1" y="10"/>
                </a:lnTo>
                <a:lnTo>
                  <a:pt x="0" y="13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5" name="Freeform 16"/>
          <p:cNvSpPr>
            <a:spLocks/>
          </p:cNvSpPr>
          <p:nvPr/>
        </p:nvSpPr>
        <p:spPr bwMode="auto">
          <a:xfrm>
            <a:off x="6369050" y="4833938"/>
            <a:ext cx="76200" cy="79375"/>
          </a:xfrm>
          <a:custGeom>
            <a:avLst/>
            <a:gdLst>
              <a:gd name="T0" fmla="*/ 2147483647 w 55"/>
              <a:gd name="T1" fmla="*/ 2147483647 h 50"/>
              <a:gd name="T2" fmla="*/ 2147483647 w 55"/>
              <a:gd name="T3" fmla="*/ 2147483647 h 50"/>
              <a:gd name="T4" fmla="*/ 2147483647 w 55"/>
              <a:gd name="T5" fmla="*/ 2147483647 h 50"/>
              <a:gd name="T6" fmla="*/ 2147483647 w 55"/>
              <a:gd name="T7" fmla="*/ 2147483647 h 50"/>
              <a:gd name="T8" fmla="*/ 2147483647 w 55"/>
              <a:gd name="T9" fmla="*/ 2147483647 h 50"/>
              <a:gd name="T10" fmla="*/ 2147483647 w 55"/>
              <a:gd name="T11" fmla="*/ 2147483647 h 50"/>
              <a:gd name="T12" fmla="*/ 2147483647 w 55"/>
              <a:gd name="T13" fmla="*/ 2147483647 h 50"/>
              <a:gd name="T14" fmla="*/ 0 w 55"/>
              <a:gd name="T15" fmla="*/ 2147483647 h 50"/>
              <a:gd name="T16" fmla="*/ 2147483647 w 55"/>
              <a:gd name="T17" fmla="*/ 2147483647 h 50"/>
              <a:gd name="T18" fmla="*/ 2147483647 w 55"/>
              <a:gd name="T19" fmla="*/ 2147483647 h 50"/>
              <a:gd name="T20" fmla="*/ 2147483647 w 55"/>
              <a:gd name="T21" fmla="*/ 2147483647 h 50"/>
              <a:gd name="T22" fmla="*/ 2147483647 w 55"/>
              <a:gd name="T23" fmla="*/ 2147483647 h 50"/>
              <a:gd name="T24" fmla="*/ 2147483647 w 55"/>
              <a:gd name="T25" fmla="*/ 2147483647 h 50"/>
              <a:gd name="T26" fmla="*/ 2147483647 w 55"/>
              <a:gd name="T27" fmla="*/ 2147483647 h 50"/>
              <a:gd name="T28" fmla="*/ 2147483647 w 55"/>
              <a:gd name="T29" fmla="*/ 2147483647 h 50"/>
              <a:gd name="T30" fmla="*/ 2147483647 w 55"/>
              <a:gd name="T31" fmla="*/ 2147483647 h 50"/>
              <a:gd name="T32" fmla="*/ 2147483647 w 55"/>
              <a:gd name="T33" fmla="*/ 2147483647 h 50"/>
              <a:gd name="T34" fmla="*/ 2147483647 w 55"/>
              <a:gd name="T35" fmla="*/ 2147483647 h 50"/>
              <a:gd name="T36" fmla="*/ 2147483647 w 55"/>
              <a:gd name="T37" fmla="*/ 2147483647 h 50"/>
              <a:gd name="T38" fmla="*/ 2147483647 w 55"/>
              <a:gd name="T39" fmla="*/ 2147483647 h 50"/>
              <a:gd name="T40" fmla="*/ 2147483647 w 55"/>
              <a:gd name="T41" fmla="*/ 2147483647 h 50"/>
              <a:gd name="T42" fmla="*/ 2147483647 w 55"/>
              <a:gd name="T43" fmla="*/ 2147483647 h 50"/>
              <a:gd name="T44" fmla="*/ 2147483647 w 55"/>
              <a:gd name="T45" fmla="*/ 2147483647 h 50"/>
              <a:gd name="T46" fmla="*/ 2147483647 w 55"/>
              <a:gd name="T47" fmla="*/ 2147483647 h 50"/>
              <a:gd name="T48" fmla="*/ 2147483647 w 55"/>
              <a:gd name="T49" fmla="*/ 2147483647 h 50"/>
              <a:gd name="T50" fmla="*/ 2147483647 w 55"/>
              <a:gd name="T51" fmla="*/ 2147483647 h 50"/>
              <a:gd name="T52" fmla="*/ 2147483647 w 55"/>
              <a:gd name="T53" fmla="*/ 2147483647 h 50"/>
              <a:gd name="T54" fmla="*/ 2147483647 w 55"/>
              <a:gd name="T55" fmla="*/ 2147483647 h 50"/>
              <a:gd name="T56" fmla="*/ 2147483647 w 55"/>
              <a:gd name="T57" fmla="*/ 2147483647 h 50"/>
              <a:gd name="T58" fmla="*/ 2147483647 w 55"/>
              <a:gd name="T59" fmla="*/ 2147483647 h 50"/>
              <a:gd name="T60" fmla="*/ 2147483647 w 55"/>
              <a:gd name="T61" fmla="*/ 2147483647 h 50"/>
              <a:gd name="T62" fmla="*/ 2147483647 w 55"/>
              <a:gd name="T63" fmla="*/ 2147483647 h 50"/>
              <a:gd name="T64" fmla="*/ 2147483647 w 55"/>
              <a:gd name="T65" fmla="*/ 2147483647 h 50"/>
              <a:gd name="T66" fmla="*/ 2147483647 w 55"/>
              <a:gd name="T67" fmla="*/ 0 h 50"/>
              <a:gd name="T68" fmla="*/ 2147483647 w 55"/>
              <a:gd name="T69" fmla="*/ 0 h 50"/>
              <a:gd name="T70" fmla="*/ 2147483647 w 55"/>
              <a:gd name="T71" fmla="*/ 2147483647 h 50"/>
              <a:gd name="T72" fmla="*/ 2147483647 w 55"/>
              <a:gd name="T73" fmla="*/ 2147483647 h 50"/>
              <a:gd name="T74" fmla="*/ 2147483647 w 55"/>
              <a:gd name="T75" fmla="*/ 2147483647 h 50"/>
              <a:gd name="T76" fmla="*/ 2147483647 w 55"/>
              <a:gd name="T77" fmla="*/ 2147483647 h 50"/>
              <a:gd name="T78" fmla="*/ 2147483647 w 55"/>
              <a:gd name="T79" fmla="*/ 2147483647 h 50"/>
              <a:gd name="T80" fmla="*/ 2147483647 w 55"/>
              <a:gd name="T81" fmla="*/ 2147483647 h 5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5"/>
              <a:gd name="T124" fmla="*/ 0 h 50"/>
              <a:gd name="T125" fmla="*/ 55 w 55"/>
              <a:gd name="T126" fmla="*/ 50 h 5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5" h="50">
                <a:moveTo>
                  <a:pt x="15" y="22"/>
                </a:moveTo>
                <a:lnTo>
                  <a:pt x="12" y="26"/>
                </a:lnTo>
                <a:lnTo>
                  <a:pt x="9" y="29"/>
                </a:lnTo>
                <a:lnTo>
                  <a:pt x="6" y="31"/>
                </a:lnTo>
                <a:lnTo>
                  <a:pt x="5" y="34"/>
                </a:lnTo>
                <a:lnTo>
                  <a:pt x="2" y="35"/>
                </a:lnTo>
                <a:lnTo>
                  <a:pt x="2" y="38"/>
                </a:lnTo>
                <a:lnTo>
                  <a:pt x="0" y="40"/>
                </a:lnTo>
                <a:lnTo>
                  <a:pt x="2" y="43"/>
                </a:lnTo>
                <a:lnTo>
                  <a:pt x="5" y="46"/>
                </a:lnTo>
                <a:lnTo>
                  <a:pt x="7" y="49"/>
                </a:lnTo>
                <a:lnTo>
                  <a:pt x="10" y="50"/>
                </a:lnTo>
                <a:lnTo>
                  <a:pt x="15" y="50"/>
                </a:lnTo>
                <a:lnTo>
                  <a:pt x="19" y="50"/>
                </a:lnTo>
                <a:lnTo>
                  <a:pt x="22" y="50"/>
                </a:lnTo>
                <a:lnTo>
                  <a:pt x="27" y="49"/>
                </a:lnTo>
                <a:lnTo>
                  <a:pt x="30" y="47"/>
                </a:lnTo>
                <a:lnTo>
                  <a:pt x="34" y="46"/>
                </a:lnTo>
                <a:lnTo>
                  <a:pt x="39" y="43"/>
                </a:lnTo>
                <a:lnTo>
                  <a:pt x="42" y="41"/>
                </a:lnTo>
                <a:lnTo>
                  <a:pt x="46" y="38"/>
                </a:lnTo>
                <a:lnTo>
                  <a:pt x="50" y="35"/>
                </a:lnTo>
                <a:lnTo>
                  <a:pt x="53" y="32"/>
                </a:lnTo>
                <a:lnTo>
                  <a:pt x="55" y="28"/>
                </a:lnTo>
                <a:lnTo>
                  <a:pt x="55" y="23"/>
                </a:lnTo>
                <a:lnTo>
                  <a:pt x="55" y="20"/>
                </a:lnTo>
                <a:lnTo>
                  <a:pt x="53" y="17"/>
                </a:lnTo>
                <a:lnTo>
                  <a:pt x="53" y="13"/>
                </a:lnTo>
                <a:lnTo>
                  <a:pt x="52" y="10"/>
                </a:lnTo>
                <a:lnTo>
                  <a:pt x="50" y="7"/>
                </a:lnTo>
                <a:lnTo>
                  <a:pt x="47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lnTo>
                  <a:pt x="33" y="0"/>
                </a:lnTo>
                <a:lnTo>
                  <a:pt x="30" y="1"/>
                </a:lnTo>
                <a:lnTo>
                  <a:pt x="25" y="3"/>
                </a:lnTo>
                <a:lnTo>
                  <a:pt x="21" y="7"/>
                </a:lnTo>
                <a:lnTo>
                  <a:pt x="18" y="12"/>
                </a:lnTo>
                <a:lnTo>
                  <a:pt x="16" y="16"/>
                </a:lnTo>
                <a:lnTo>
                  <a:pt x="15" y="2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6" name="Freeform 17"/>
          <p:cNvSpPr>
            <a:spLocks/>
          </p:cNvSpPr>
          <p:nvPr/>
        </p:nvSpPr>
        <p:spPr bwMode="auto">
          <a:xfrm>
            <a:off x="6369050" y="4833938"/>
            <a:ext cx="76200" cy="79375"/>
          </a:xfrm>
          <a:custGeom>
            <a:avLst/>
            <a:gdLst>
              <a:gd name="T0" fmla="*/ 2147483647 w 55"/>
              <a:gd name="T1" fmla="*/ 2147483647 h 50"/>
              <a:gd name="T2" fmla="*/ 2147483647 w 55"/>
              <a:gd name="T3" fmla="*/ 2147483647 h 50"/>
              <a:gd name="T4" fmla="*/ 2147483647 w 55"/>
              <a:gd name="T5" fmla="*/ 2147483647 h 50"/>
              <a:gd name="T6" fmla="*/ 2147483647 w 55"/>
              <a:gd name="T7" fmla="*/ 2147483647 h 50"/>
              <a:gd name="T8" fmla="*/ 2147483647 w 55"/>
              <a:gd name="T9" fmla="*/ 2147483647 h 50"/>
              <a:gd name="T10" fmla="*/ 2147483647 w 55"/>
              <a:gd name="T11" fmla="*/ 2147483647 h 50"/>
              <a:gd name="T12" fmla="*/ 2147483647 w 55"/>
              <a:gd name="T13" fmla="*/ 2147483647 h 50"/>
              <a:gd name="T14" fmla="*/ 0 w 55"/>
              <a:gd name="T15" fmla="*/ 2147483647 h 50"/>
              <a:gd name="T16" fmla="*/ 2147483647 w 55"/>
              <a:gd name="T17" fmla="*/ 2147483647 h 50"/>
              <a:gd name="T18" fmla="*/ 2147483647 w 55"/>
              <a:gd name="T19" fmla="*/ 2147483647 h 50"/>
              <a:gd name="T20" fmla="*/ 2147483647 w 55"/>
              <a:gd name="T21" fmla="*/ 2147483647 h 50"/>
              <a:gd name="T22" fmla="*/ 2147483647 w 55"/>
              <a:gd name="T23" fmla="*/ 2147483647 h 50"/>
              <a:gd name="T24" fmla="*/ 2147483647 w 55"/>
              <a:gd name="T25" fmla="*/ 2147483647 h 50"/>
              <a:gd name="T26" fmla="*/ 2147483647 w 55"/>
              <a:gd name="T27" fmla="*/ 2147483647 h 50"/>
              <a:gd name="T28" fmla="*/ 2147483647 w 55"/>
              <a:gd name="T29" fmla="*/ 2147483647 h 50"/>
              <a:gd name="T30" fmla="*/ 2147483647 w 55"/>
              <a:gd name="T31" fmla="*/ 2147483647 h 50"/>
              <a:gd name="T32" fmla="*/ 2147483647 w 55"/>
              <a:gd name="T33" fmla="*/ 2147483647 h 50"/>
              <a:gd name="T34" fmla="*/ 2147483647 w 55"/>
              <a:gd name="T35" fmla="*/ 2147483647 h 50"/>
              <a:gd name="T36" fmla="*/ 2147483647 w 55"/>
              <a:gd name="T37" fmla="*/ 2147483647 h 50"/>
              <a:gd name="T38" fmla="*/ 2147483647 w 55"/>
              <a:gd name="T39" fmla="*/ 2147483647 h 50"/>
              <a:gd name="T40" fmla="*/ 2147483647 w 55"/>
              <a:gd name="T41" fmla="*/ 2147483647 h 50"/>
              <a:gd name="T42" fmla="*/ 2147483647 w 55"/>
              <a:gd name="T43" fmla="*/ 2147483647 h 50"/>
              <a:gd name="T44" fmla="*/ 2147483647 w 55"/>
              <a:gd name="T45" fmla="*/ 2147483647 h 50"/>
              <a:gd name="T46" fmla="*/ 2147483647 w 55"/>
              <a:gd name="T47" fmla="*/ 2147483647 h 50"/>
              <a:gd name="T48" fmla="*/ 2147483647 w 55"/>
              <a:gd name="T49" fmla="*/ 2147483647 h 50"/>
              <a:gd name="T50" fmla="*/ 2147483647 w 55"/>
              <a:gd name="T51" fmla="*/ 2147483647 h 50"/>
              <a:gd name="T52" fmla="*/ 2147483647 w 55"/>
              <a:gd name="T53" fmla="*/ 2147483647 h 50"/>
              <a:gd name="T54" fmla="*/ 2147483647 w 55"/>
              <a:gd name="T55" fmla="*/ 2147483647 h 50"/>
              <a:gd name="T56" fmla="*/ 2147483647 w 55"/>
              <a:gd name="T57" fmla="*/ 2147483647 h 50"/>
              <a:gd name="T58" fmla="*/ 2147483647 w 55"/>
              <a:gd name="T59" fmla="*/ 2147483647 h 50"/>
              <a:gd name="T60" fmla="*/ 2147483647 w 55"/>
              <a:gd name="T61" fmla="*/ 2147483647 h 50"/>
              <a:gd name="T62" fmla="*/ 2147483647 w 55"/>
              <a:gd name="T63" fmla="*/ 2147483647 h 50"/>
              <a:gd name="T64" fmla="*/ 2147483647 w 55"/>
              <a:gd name="T65" fmla="*/ 2147483647 h 50"/>
              <a:gd name="T66" fmla="*/ 2147483647 w 55"/>
              <a:gd name="T67" fmla="*/ 0 h 50"/>
              <a:gd name="T68" fmla="*/ 2147483647 w 55"/>
              <a:gd name="T69" fmla="*/ 0 h 50"/>
              <a:gd name="T70" fmla="*/ 2147483647 w 55"/>
              <a:gd name="T71" fmla="*/ 2147483647 h 50"/>
              <a:gd name="T72" fmla="*/ 2147483647 w 55"/>
              <a:gd name="T73" fmla="*/ 2147483647 h 50"/>
              <a:gd name="T74" fmla="*/ 2147483647 w 55"/>
              <a:gd name="T75" fmla="*/ 2147483647 h 50"/>
              <a:gd name="T76" fmla="*/ 2147483647 w 55"/>
              <a:gd name="T77" fmla="*/ 2147483647 h 50"/>
              <a:gd name="T78" fmla="*/ 2147483647 w 55"/>
              <a:gd name="T79" fmla="*/ 2147483647 h 50"/>
              <a:gd name="T80" fmla="*/ 2147483647 w 55"/>
              <a:gd name="T81" fmla="*/ 2147483647 h 5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5"/>
              <a:gd name="T124" fmla="*/ 0 h 50"/>
              <a:gd name="T125" fmla="*/ 55 w 55"/>
              <a:gd name="T126" fmla="*/ 50 h 5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5" h="50">
                <a:moveTo>
                  <a:pt x="15" y="22"/>
                </a:moveTo>
                <a:lnTo>
                  <a:pt x="12" y="26"/>
                </a:lnTo>
                <a:lnTo>
                  <a:pt x="9" y="29"/>
                </a:lnTo>
                <a:lnTo>
                  <a:pt x="6" y="31"/>
                </a:lnTo>
                <a:lnTo>
                  <a:pt x="5" y="34"/>
                </a:lnTo>
                <a:lnTo>
                  <a:pt x="2" y="35"/>
                </a:lnTo>
                <a:lnTo>
                  <a:pt x="2" y="38"/>
                </a:lnTo>
                <a:lnTo>
                  <a:pt x="0" y="40"/>
                </a:lnTo>
                <a:lnTo>
                  <a:pt x="2" y="43"/>
                </a:lnTo>
                <a:lnTo>
                  <a:pt x="5" y="46"/>
                </a:lnTo>
                <a:lnTo>
                  <a:pt x="7" y="49"/>
                </a:lnTo>
                <a:lnTo>
                  <a:pt x="10" y="50"/>
                </a:lnTo>
                <a:lnTo>
                  <a:pt x="15" y="50"/>
                </a:lnTo>
                <a:lnTo>
                  <a:pt x="19" y="50"/>
                </a:lnTo>
                <a:lnTo>
                  <a:pt x="22" y="50"/>
                </a:lnTo>
                <a:lnTo>
                  <a:pt x="27" y="49"/>
                </a:lnTo>
                <a:lnTo>
                  <a:pt x="30" y="47"/>
                </a:lnTo>
                <a:lnTo>
                  <a:pt x="34" y="46"/>
                </a:lnTo>
                <a:lnTo>
                  <a:pt x="39" y="43"/>
                </a:lnTo>
                <a:lnTo>
                  <a:pt x="42" y="41"/>
                </a:lnTo>
                <a:lnTo>
                  <a:pt x="46" y="38"/>
                </a:lnTo>
                <a:lnTo>
                  <a:pt x="50" y="35"/>
                </a:lnTo>
                <a:lnTo>
                  <a:pt x="53" y="32"/>
                </a:lnTo>
                <a:lnTo>
                  <a:pt x="55" y="28"/>
                </a:lnTo>
                <a:lnTo>
                  <a:pt x="55" y="23"/>
                </a:lnTo>
                <a:lnTo>
                  <a:pt x="55" y="20"/>
                </a:lnTo>
                <a:lnTo>
                  <a:pt x="53" y="17"/>
                </a:lnTo>
                <a:lnTo>
                  <a:pt x="53" y="13"/>
                </a:lnTo>
                <a:lnTo>
                  <a:pt x="52" y="10"/>
                </a:lnTo>
                <a:lnTo>
                  <a:pt x="50" y="7"/>
                </a:lnTo>
                <a:lnTo>
                  <a:pt x="47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lnTo>
                  <a:pt x="33" y="0"/>
                </a:lnTo>
                <a:lnTo>
                  <a:pt x="30" y="1"/>
                </a:lnTo>
                <a:lnTo>
                  <a:pt x="25" y="3"/>
                </a:lnTo>
                <a:lnTo>
                  <a:pt x="21" y="7"/>
                </a:lnTo>
                <a:lnTo>
                  <a:pt x="18" y="12"/>
                </a:lnTo>
                <a:lnTo>
                  <a:pt x="16" y="16"/>
                </a:lnTo>
                <a:lnTo>
                  <a:pt x="15" y="22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7" name="Freeform 18"/>
          <p:cNvSpPr>
            <a:spLocks/>
          </p:cNvSpPr>
          <p:nvPr/>
        </p:nvSpPr>
        <p:spPr bwMode="auto">
          <a:xfrm>
            <a:off x="6369050" y="4833938"/>
            <a:ext cx="76200" cy="79375"/>
          </a:xfrm>
          <a:custGeom>
            <a:avLst/>
            <a:gdLst>
              <a:gd name="T0" fmla="*/ 2147483647 w 55"/>
              <a:gd name="T1" fmla="*/ 2147483647 h 50"/>
              <a:gd name="T2" fmla="*/ 2147483647 w 55"/>
              <a:gd name="T3" fmla="*/ 2147483647 h 50"/>
              <a:gd name="T4" fmla="*/ 2147483647 w 55"/>
              <a:gd name="T5" fmla="*/ 2147483647 h 50"/>
              <a:gd name="T6" fmla="*/ 2147483647 w 55"/>
              <a:gd name="T7" fmla="*/ 2147483647 h 50"/>
              <a:gd name="T8" fmla="*/ 2147483647 w 55"/>
              <a:gd name="T9" fmla="*/ 2147483647 h 50"/>
              <a:gd name="T10" fmla="*/ 2147483647 w 55"/>
              <a:gd name="T11" fmla="*/ 2147483647 h 50"/>
              <a:gd name="T12" fmla="*/ 2147483647 w 55"/>
              <a:gd name="T13" fmla="*/ 2147483647 h 50"/>
              <a:gd name="T14" fmla="*/ 0 w 55"/>
              <a:gd name="T15" fmla="*/ 2147483647 h 50"/>
              <a:gd name="T16" fmla="*/ 2147483647 w 55"/>
              <a:gd name="T17" fmla="*/ 2147483647 h 50"/>
              <a:gd name="T18" fmla="*/ 2147483647 w 55"/>
              <a:gd name="T19" fmla="*/ 2147483647 h 50"/>
              <a:gd name="T20" fmla="*/ 2147483647 w 55"/>
              <a:gd name="T21" fmla="*/ 2147483647 h 50"/>
              <a:gd name="T22" fmla="*/ 2147483647 w 55"/>
              <a:gd name="T23" fmla="*/ 2147483647 h 50"/>
              <a:gd name="T24" fmla="*/ 2147483647 w 55"/>
              <a:gd name="T25" fmla="*/ 2147483647 h 50"/>
              <a:gd name="T26" fmla="*/ 2147483647 w 55"/>
              <a:gd name="T27" fmla="*/ 2147483647 h 50"/>
              <a:gd name="T28" fmla="*/ 2147483647 w 55"/>
              <a:gd name="T29" fmla="*/ 2147483647 h 50"/>
              <a:gd name="T30" fmla="*/ 2147483647 w 55"/>
              <a:gd name="T31" fmla="*/ 2147483647 h 50"/>
              <a:gd name="T32" fmla="*/ 2147483647 w 55"/>
              <a:gd name="T33" fmla="*/ 2147483647 h 50"/>
              <a:gd name="T34" fmla="*/ 2147483647 w 55"/>
              <a:gd name="T35" fmla="*/ 2147483647 h 50"/>
              <a:gd name="T36" fmla="*/ 2147483647 w 55"/>
              <a:gd name="T37" fmla="*/ 2147483647 h 50"/>
              <a:gd name="T38" fmla="*/ 2147483647 w 55"/>
              <a:gd name="T39" fmla="*/ 2147483647 h 50"/>
              <a:gd name="T40" fmla="*/ 2147483647 w 55"/>
              <a:gd name="T41" fmla="*/ 2147483647 h 50"/>
              <a:gd name="T42" fmla="*/ 2147483647 w 55"/>
              <a:gd name="T43" fmla="*/ 2147483647 h 50"/>
              <a:gd name="T44" fmla="*/ 2147483647 w 55"/>
              <a:gd name="T45" fmla="*/ 2147483647 h 50"/>
              <a:gd name="T46" fmla="*/ 2147483647 w 55"/>
              <a:gd name="T47" fmla="*/ 2147483647 h 50"/>
              <a:gd name="T48" fmla="*/ 2147483647 w 55"/>
              <a:gd name="T49" fmla="*/ 2147483647 h 50"/>
              <a:gd name="T50" fmla="*/ 2147483647 w 55"/>
              <a:gd name="T51" fmla="*/ 2147483647 h 50"/>
              <a:gd name="T52" fmla="*/ 2147483647 w 55"/>
              <a:gd name="T53" fmla="*/ 2147483647 h 50"/>
              <a:gd name="T54" fmla="*/ 2147483647 w 55"/>
              <a:gd name="T55" fmla="*/ 2147483647 h 50"/>
              <a:gd name="T56" fmla="*/ 2147483647 w 55"/>
              <a:gd name="T57" fmla="*/ 2147483647 h 50"/>
              <a:gd name="T58" fmla="*/ 2147483647 w 55"/>
              <a:gd name="T59" fmla="*/ 2147483647 h 50"/>
              <a:gd name="T60" fmla="*/ 2147483647 w 55"/>
              <a:gd name="T61" fmla="*/ 2147483647 h 50"/>
              <a:gd name="T62" fmla="*/ 2147483647 w 55"/>
              <a:gd name="T63" fmla="*/ 2147483647 h 50"/>
              <a:gd name="T64" fmla="*/ 2147483647 w 55"/>
              <a:gd name="T65" fmla="*/ 2147483647 h 50"/>
              <a:gd name="T66" fmla="*/ 2147483647 w 55"/>
              <a:gd name="T67" fmla="*/ 0 h 50"/>
              <a:gd name="T68" fmla="*/ 2147483647 w 55"/>
              <a:gd name="T69" fmla="*/ 0 h 50"/>
              <a:gd name="T70" fmla="*/ 2147483647 w 55"/>
              <a:gd name="T71" fmla="*/ 2147483647 h 50"/>
              <a:gd name="T72" fmla="*/ 2147483647 w 55"/>
              <a:gd name="T73" fmla="*/ 2147483647 h 50"/>
              <a:gd name="T74" fmla="*/ 2147483647 w 55"/>
              <a:gd name="T75" fmla="*/ 2147483647 h 50"/>
              <a:gd name="T76" fmla="*/ 2147483647 w 55"/>
              <a:gd name="T77" fmla="*/ 2147483647 h 50"/>
              <a:gd name="T78" fmla="*/ 2147483647 w 55"/>
              <a:gd name="T79" fmla="*/ 2147483647 h 50"/>
              <a:gd name="T80" fmla="*/ 2147483647 w 55"/>
              <a:gd name="T81" fmla="*/ 2147483647 h 5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5"/>
              <a:gd name="T124" fmla="*/ 0 h 50"/>
              <a:gd name="T125" fmla="*/ 55 w 55"/>
              <a:gd name="T126" fmla="*/ 50 h 5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5" h="50">
                <a:moveTo>
                  <a:pt x="15" y="22"/>
                </a:moveTo>
                <a:lnTo>
                  <a:pt x="12" y="26"/>
                </a:lnTo>
                <a:lnTo>
                  <a:pt x="9" y="29"/>
                </a:lnTo>
                <a:lnTo>
                  <a:pt x="6" y="31"/>
                </a:lnTo>
                <a:lnTo>
                  <a:pt x="5" y="34"/>
                </a:lnTo>
                <a:lnTo>
                  <a:pt x="2" y="35"/>
                </a:lnTo>
                <a:lnTo>
                  <a:pt x="2" y="38"/>
                </a:lnTo>
                <a:lnTo>
                  <a:pt x="0" y="40"/>
                </a:lnTo>
                <a:lnTo>
                  <a:pt x="2" y="43"/>
                </a:lnTo>
                <a:lnTo>
                  <a:pt x="5" y="46"/>
                </a:lnTo>
                <a:lnTo>
                  <a:pt x="7" y="49"/>
                </a:lnTo>
                <a:lnTo>
                  <a:pt x="10" y="50"/>
                </a:lnTo>
                <a:lnTo>
                  <a:pt x="15" y="50"/>
                </a:lnTo>
                <a:lnTo>
                  <a:pt x="19" y="50"/>
                </a:lnTo>
                <a:lnTo>
                  <a:pt x="22" y="50"/>
                </a:lnTo>
                <a:lnTo>
                  <a:pt x="27" y="49"/>
                </a:lnTo>
                <a:lnTo>
                  <a:pt x="30" y="47"/>
                </a:lnTo>
                <a:lnTo>
                  <a:pt x="34" y="46"/>
                </a:lnTo>
                <a:lnTo>
                  <a:pt x="39" y="43"/>
                </a:lnTo>
                <a:lnTo>
                  <a:pt x="42" y="41"/>
                </a:lnTo>
                <a:lnTo>
                  <a:pt x="46" y="38"/>
                </a:lnTo>
                <a:lnTo>
                  <a:pt x="50" y="35"/>
                </a:lnTo>
                <a:lnTo>
                  <a:pt x="53" y="32"/>
                </a:lnTo>
                <a:lnTo>
                  <a:pt x="55" y="28"/>
                </a:lnTo>
                <a:lnTo>
                  <a:pt x="55" y="23"/>
                </a:lnTo>
                <a:lnTo>
                  <a:pt x="55" y="20"/>
                </a:lnTo>
                <a:lnTo>
                  <a:pt x="53" y="17"/>
                </a:lnTo>
                <a:lnTo>
                  <a:pt x="53" y="13"/>
                </a:lnTo>
                <a:lnTo>
                  <a:pt x="52" y="10"/>
                </a:lnTo>
                <a:lnTo>
                  <a:pt x="50" y="7"/>
                </a:lnTo>
                <a:lnTo>
                  <a:pt x="47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lnTo>
                  <a:pt x="33" y="0"/>
                </a:lnTo>
                <a:lnTo>
                  <a:pt x="30" y="1"/>
                </a:lnTo>
                <a:lnTo>
                  <a:pt x="25" y="3"/>
                </a:lnTo>
                <a:lnTo>
                  <a:pt x="21" y="7"/>
                </a:lnTo>
                <a:lnTo>
                  <a:pt x="18" y="12"/>
                </a:lnTo>
                <a:lnTo>
                  <a:pt x="16" y="16"/>
                </a:lnTo>
                <a:lnTo>
                  <a:pt x="15" y="22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8" name="Freeform 19"/>
          <p:cNvSpPr>
            <a:spLocks/>
          </p:cNvSpPr>
          <p:nvPr/>
        </p:nvSpPr>
        <p:spPr bwMode="auto">
          <a:xfrm>
            <a:off x="6338888" y="4756150"/>
            <a:ext cx="95250" cy="79375"/>
          </a:xfrm>
          <a:custGeom>
            <a:avLst/>
            <a:gdLst>
              <a:gd name="T0" fmla="*/ 2147483647 w 68"/>
              <a:gd name="T1" fmla="*/ 2147483647 h 50"/>
              <a:gd name="T2" fmla="*/ 2147483647 w 68"/>
              <a:gd name="T3" fmla="*/ 2147483647 h 50"/>
              <a:gd name="T4" fmla="*/ 2147483647 w 68"/>
              <a:gd name="T5" fmla="*/ 2147483647 h 50"/>
              <a:gd name="T6" fmla="*/ 2147483647 w 68"/>
              <a:gd name="T7" fmla="*/ 2147483647 h 50"/>
              <a:gd name="T8" fmla="*/ 2147483647 w 68"/>
              <a:gd name="T9" fmla="*/ 2147483647 h 50"/>
              <a:gd name="T10" fmla="*/ 2147483647 w 68"/>
              <a:gd name="T11" fmla="*/ 2147483647 h 50"/>
              <a:gd name="T12" fmla="*/ 2147483647 w 68"/>
              <a:gd name="T13" fmla="*/ 2147483647 h 50"/>
              <a:gd name="T14" fmla="*/ 2147483647 w 68"/>
              <a:gd name="T15" fmla="*/ 2147483647 h 50"/>
              <a:gd name="T16" fmla="*/ 2147483647 w 68"/>
              <a:gd name="T17" fmla="*/ 2147483647 h 50"/>
              <a:gd name="T18" fmla="*/ 2147483647 w 68"/>
              <a:gd name="T19" fmla="*/ 2147483647 h 50"/>
              <a:gd name="T20" fmla="*/ 2147483647 w 68"/>
              <a:gd name="T21" fmla="*/ 2147483647 h 50"/>
              <a:gd name="T22" fmla="*/ 2147483647 w 68"/>
              <a:gd name="T23" fmla="*/ 2147483647 h 50"/>
              <a:gd name="T24" fmla="*/ 2147483647 w 68"/>
              <a:gd name="T25" fmla="*/ 2147483647 h 50"/>
              <a:gd name="T26" fmla="*/ 2147483647 w 68"/>
              <a:gd name="T27" fmla="*/ 2147483647 h 50"/>
              <a:gd name="T28" fmla="*/ 2147483647 w 68"/>
              <a:gd name="T29" fmla="*/ 2147483647 h 50"/>
              <a:gd name="T30" fmla="*/ 2147483647 w 68"/>
              <a:gd name="T31" fmla="*/ 2147483647 h 50"/>
              <a:gd name="T32" fmla="*/ 2147483647 w 68"/>
              <a:gd name="T33" fmla="*/ 2147483647 h 50"/>
              <a:gd name="T34" fmla="*/ 2147483647 w 68"/>
              <a:gd name="T35" fmla="*/ 2147483647 h 50"/>
              <a:gd name="T36" fmla="*/ 2147483647 w 68"/>
              <a:gd name="T37" fmla="*/ 2147483647 h 50"/>
              <a:gd name="T38" fmla="*/ 2147483647 w 68"/>
              <a:gd name="T39" fmla="*/ 2147483647 h 50"/>
              <a:gd name="T40" fmla="*/ 2147483647 w 68"/>
              <a:gd name="T41" fmla="*/ 2147483647 h 50"/>
              <a:gd name="T42" fmla="*/ 2147483647 w 68"/>
              <a:gd name="T43" fmla="*/ 2147483647 h 50"/>
              <a:gd name="T44" fmla="*/ 2147483647 w 68"/>
              <a:gd name="T45" fmla="*/ 2147483647 h 50"/>
              <a:gd name="T46" fmla="*/ 2147483647 w 68"/>
              <a:gd name="T47" fmla="*/ 2147483647 h 50"/>
              <a:gd name="T48" fmla="*/ 2147483647 w 68"/>
              <a:gd name="T49" fmla="*/ 2147483647 h 50"/>
              <a:gd name="T50" fmla="*/ 2147483647 w 68"/>
              <a:gd name="T51" fmla="*/ 2147483647 h 50"/>
              <a:gd name="T52" fmla="*/ 2147483647 w 68"/>
              <a:gd name="T53" fmla="*/ 2147483647 h 50"/>
              <a:gd name="T54" fmla="*/ 2147483647 w 68"/>
              <a:gd name="T55" fmla="*/ 2147483647 h 50"/>
              <a:gd name="T56" fmla="*/ 2147483647 w 68"/>
              <a:gd name="T57" fmla="*/ 2147483647 h 50"/>
              <a:gd name="T58" fmla="*/ 2147483647 w 68"/>
              <a:gd name="T59" fmla="*/ 2147483647 h 50"/>
              <a:gd name="T60" fmla="*/ 2147483647 w 68"/>
              <a:gd name="T61" fmla="*/ 2147483647 h 50"/>
              <a:gd name="T62" fmla="*/ 2147483647 w 68"/>
              <a:gd name="T63" fmla="*/ 2147483647 h 50"/>
              <a:gd name="T64" fmla="*/ 2147483647 w 68"/>
              <a:gd name="T65" fmla="*/ 0 h 50"/>
              <a:gd name="T66" fmla="*/ 2147483647 w 68"/>
              <a:gd name="T67" fmla="*/ 0 h 50"/>
              <a:gd name="T68" fmla="*/ 2147483647 w 68"/>
              <a:gd name="T69" fmla="*/ 0 h 50"/>
              <a:gd name="T70" fmla="*/ 2147483647 w 68"/>
              <a:gd name="T71" fmla="*/ 2147483647 h 50"/>
              <a:gd name="T72" fmla="*/ 2147483647 w 68"/>
              <a:gd name="T73" fmla="*/ 2147483647 h 50"/>
              <a:gd name="T74" fmla="*/ 2147483647 w 68"/>
              <a:gd name="T75" fmla="*/ 2147483647 h 50"/>
              <a:gd name="T76" fmla="*/ 2147483647 w 68"/>
              <a:gd name="T77" fmla="*/ 2147483647 h 50"/>
              <a:gd name="T78" fmla="*/ 0 w 68"/>
              <a:gd name="T79" fmla="*/ 2147483647 h 50"/>
              <a:gd name="T80" fmla="*/ 0 w 68"/>
              <a:gd name="T81" fmla="*/ 2147483647 h 50"/>
              <a:gd name="T82" fmla="*/ 2147483647 w 68"/>
              <a:gd name="T83" fmla="*/ 2147483647 h 50"/>
              <a:gd name="T84" fmla="*/ 2147483647 w 68"/>
              <a:gd name="T85" fmla="*/ 2147483647 h 50"/>
              <a:gd name="T86" fmla="*/ 2147483647 w 68"/>
              <a:gd name="T87" fmla="*/ 2147483647 h 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8"/>
              <a:gd name="T133" fmla="*/ 0 h 50"/>
              <a:gd name="T134" fmla="*/ 68 w 68"/>
              <a:gd name="T135" fmla="*/ 50 h 5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8" h="50">
                <a:moveTo>
                  <a:pt x="6" y="28"/>
                </a:moveTo>
                <a:lnTo>
                  <a:pt x="5" y="29"/>
                </a:lnTo>
                <a:lnTo>
                  <a:pt x="3" y="31"/>
                </a:lnTo>
                <a:lnTo>
                  <a:pt x="2" y="32"/>
                </a:lnTo>
                <a:lnTo>
                  <a:pt x="2" y="34"/>
                </a:lnTo>
                <a:lnTo>
                  <a:pt x="2" y="35"/>
                </a:lnTo>
                <a:lnTo>
                  <a:pt x="2" y="37"/>
                </a:lnTo>
                <a:lnTo>
                  <a:pt x="3" y="38"/>
                </a:lnTo>
                <a:lnTo>
                  <a:pt x="3" y="40"/>
                </a:lnTo>
                <a:lnTo>
                  <a:pt x="5" y="41"/>
                </a:lnTo>
                <a:lnTo>
                  <a:pt x="6" y="43"/>
                </a:lnTo>
                <a:lnTo>
                  <a:pt x="8" y="43"/>
                </a:lnTo>
                <a:lnTo>
                  <a:pt x="9" y="43"/>
                </a:lnTo>
                <a:lnTo>
                  <a:pt x="11" y="43"/>
                </a:lnTo>
                <a:lnTo>
                  <a:pt x="11" y="44"/>
                </a:lnTo>
                <a:lnTo>
                  <a:pt x="12" y="44"/>
                </a:lnTo>
                <a:lnTo>
                  <a:pt x="14" y="44"/>
                </a:lnTo>
                <a:lnTo>
                  <a:pt x="15" y="44"/>
                </a:lnTo>
                <a:lnTo>
                  <a:pt x="17" y="44"/>
                </a:lnTo>
                <a:lnTo>
                  <a:pt x="18" y="44"/>
                </a:lnTo>
                <a:lnTo>
                  <a:pt x="20" y="44"/>
                </a:lnTo>
                <a:lnTo>
                  <a:pt x="21" y="44"/>
                </a:lnTo>
                <a:lnTo>
                  <a:pt x="23" y="44"/>
                </a:lnTo>
                <a:lnTo>
                  <a:pt x="24" y="44"/>
                </a:lnTo>
                <a:lnTo>
                  <a:pt x="26" y="46"/>
                </a:lnTo>
                <a:lnTo>
                  <a:pt x="27" y="46"/>
                </a:lnTo>
                <a:lnTo>
                  <a:pt x="27" y="47"/>
                </a:lnTo>
                <a:lnTo>
                  <a:pt x="28" y="49"/>
                </a:lnTo>
                <a:lnTo>
                  <a:pt x="30" y="50"/>
                </a:lnTo>
                <a:lnTo>
                  <a:pt x="31" y="50"/>
                </a:lnTo>
                <a:lnTo>
                  <a:pt x="33" y="50"/>
                </a:lnTo>
                <a:lnTo>
                  <a:pt x="36" y="49"/>
                </a:lnTo>
                <a:lnTo>
                  <a:pt x="39" y="46"/>
                </a:lnTo>
                <a:lnTo>
                  <a:pt x="43" y="44"/>
                </a:lnTo>
                <a:lnTo>
                  <a:pt x="46" y="43"/>
                </a:lnTo>
                <a:lnTo>
                  <a:pt x="49" y="41"/>
                </a:lnTo>
                <a:lnTo>
                  <a:pt x="54" y="40"/>
                </a:lnTo>
                <a:lnTo>
                  <a:pt x="57" y="37"/>
                </a:lnTo>
                <a:lnTo>
                  <a:pt x="60" y="35"/>
                </a:lnTo>
                <a:lnTo>
                  <a:pt x="61" y="34"/>
                </a:lnTo>
                <a:lnTo>
                  <a:pt x="61" y="31"/>
                </a:lnTo>
                <a:lnTo>
                  <a:pt x="63" y="28"/>
                </a:lnTo>
                <a:lnTo>
                  <a:pt x="64" y="26"/>
                </a:lnTo>
                <a:lnTo>
                  <a:pt x="64" y="24"/>
                </a:lnTo>
                <a:lnTo>
                  <a:pt x="65" y="21"/>
                </a:lnTo>
                <a:lnTo>
                  <a:pt x="65" y="18"/>
                </a:lnTo>
                <a:lnTo>
                  <a:pt x="68" y="16"/>
                </a:lnTo>
                <a:lnTo>
                  <a:pt x="68" y="15"/>
                </a:lnTo>
                <a:lnTo>
                  <a:pt x="68" y="13"/>
                </a:lnTo>
                <a:lnTo>
                  <a:pt x="68" y="12"/>
                </a:lnTo>
                <a:lnTo>
                  <a:pt x="67" y="10"/>
                </a:lnTo>
                <a:lnTo>
                  <a:pt x="64" y="7"/>
                </a:lnTo>
                <a:lnTo>
                  <a:pt x="60" y="6"/>
                </a:lnTo>
                <a:lnTo>
                  <a:pt x="55" y="4"/>
                </a:lnTo>
                <a:lnTo>
                  <a:pt x="51" y="3"/>
                </a:lnTo>
                <a:lnTo>
                  <a:pt x="48" y="3"/>
                </a:lnTo>
                <a:lnTo>
                  <a:pt x="43" y="3"/>
                </a:lnTo>
                <a:lnTo>
                  <a:pt x="39" y="1"/>
                </a:lnTo>
                <a:lnTo>
                  <a:pt x="34" y="0"/>
                </a:lnTo>
                <a:lnTo>
                  <a:pt x="33" y="0"/>
                </a:lnTo>
                <a:lnTo>
                  <a:pt x="30" y="0"/>
                </a:lnTo>
                <a:lnTo>
                  <a:pt x="28" y="0"/>
                </a:lnTo>
                <a:lnTo>
                  <a:pt x="26" y="0"/>
                </a:lnTo>
                <a:lnTo>
                  <a:pt x="24" y="0"/>
                </a:lnTo>
                <a:lnTo>
                  <a:pt x="23" y="1"/>
                </a:lnTo>
                <a:lnTo>
                  <a:pt x="20" y="1"/>
                </a:lnTo>
                <a:lnTo>
                  <a:pt x="18" y="3"/>
                </a:lnTo>
                <a:lnTo>
                  <a:pt x="15" y="4"/>
                </a:lnTo>
                <a:lnTo>
                  <a:pt x="12" y="6"/>
                </a:lnTo>
                <a:lnTo>
                  <a:pt x="9" y="7"/>
                </a:lnTo>
                <a:lnTo>
                  <a:pt x="6" y="10"/>
                </a:lnTo>
                <a:lnTo>
                  <a:pt x="5" y="12"/>
                </a:lnTo>
                <a:lnTo>
                  <a:pt x="2" y="15"/>
                </a:lnTo>
                <a:lnTo>
                  <a:pt x="0" y="18"/>
                </a:lnTo>
                <a:lnTo>
                  <a:pt x="0" y="22"/>
                </a:lnTo>
                <a:lnTo>
                  <a:pt x="0" y="24"/>
                </a:lnTo>
                <a:lnTo>
                  <a:pt x="2" y="24"/>
                </a:lnTo>
                <a:lnTo>
                  <a:pt x="3" y="25"/>
                </a:lnTo>
                <a:lnTo>
                  <a:pt x="5" y="26"/>
                </a:lnTo>
                <a:lnTo>
                  <a:pt x="5" y="28"/>
                </a:lnTo>
                <a:lnTo>
                  <a:pt x="6" y="2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9" name="Freeform 20"/>
          <p:cNvSpPr>
            <a:spLocks/>
          </p:cNvSpPr>
          <p:nvPr/>
        </p:nvSpPr>
        <p:spPr bwMode="auto">
          <a:xfrm>
            <a:off x="6338888" y="4756150"/>
            <a:ext cx="95250" cy="79375"/>
          </a:xfrm>
          <a:custGeom>
            <a:avLst/>
            <a:gdLst>
              <a:gd name="T0" fmla="*/ 2147483647 w 68"/>
              <a:gd name="T1" fmla="*/ 2147483647 h 50"/>
              <a:gd name="T2" fmla="*/ 2147483647 w 68"/>
              <a:gd name="T3" fmla="*/ 2147483647 h 50"/>
              <a:gd name="T4" fmla="*/ 2147483647 w 68"/>
              <a:gd name="T5" fmla="*/ 2147483647 h 50"/>
              <a:gd name="T6" fmla="*/ 2147483647 w 68"/>
              <a:gd name="T7" fmla="*/ 2147483647 h 50"/>
              <a:gd name="T8" fmla="*/ 2147483647 w 68"/>
              <a:gd name="T9" fmla="*/ 2147483647 h 50"/>
              <a:gd name="T10" fmla="*/ 2147483647 w 68"/>
              <a:gd name="T11" fmla="*/ 2147483647 h 50"/>
              <a:gd name="T12" fmla="*/ 2147483647 w 68"/>
              <a:gd name="T13" fmla="*/ 2147483647 h 50"/>
              <a:gd name="T14" fmla="*/ 2147483647 w 68"/>
              <a:gd name="T15" fmla="*/ 2147483647 h 50"/>
              <a:gd name="T16" fmla="*/ 2147483647 w 68"/>
              <a:gd name="T17" fmla="*/ 2147483647 h 50"/>
              <a:gd name="T18" fmla="*/ 2147483647 w 68"/>
              <a:gd name="T19" fmla="*/ 2147483647 h 50"/>
              <a:gd name="T20" fmla="*/ 2147483647 w 68"/>
              <a:gd name="T21" fmla="*/ 2147483647 h 50"/>
              <a:gd name="T22" fmla="*/ 2147483647 w 68"/>
              <a:gd name="T23" fmla="*/ 2147483647 h 50"/>
              <a:gd name="T24" fmla="*/ 2147483647 w 68"/>
              <a:gd name="T25" fmla="*/ 2147483647 h 50"/>
              <a:gd name="T26" fmla="*/ 2147483647 w 68"/>
              <a:gd name="T27" fmla="*/ 2147483647 h 50"/>
              <a:gd name="T28" fmla="*/ 2147483647 w 68"/>
              <a:gd name="T29" fmla="*/ 2147483647 h 50"/>
              <a:gd name="T30" fmla="*/ 2147483647 w 68"/>
              <a:gd name="T31" fmla="*/ 2147483647 h 50"/>
              <a:gd name="T32" fmla="*/ 2147483647 w 68"/>
              <a:gd name="T33" fmla="*/ 2147483647 h 50"/>
              <a:gd name="T34" fmla="*/ 2147483647 w 68"/>
              <a:gd name="T35" fmla="*/ 2147483647 h 50"/>
              <a:gd name="T36" fmla="*/ 2147483647 w 68"/>
              <a:gd name="T37" fmla="*/ 2147483647 h 50"/>
              <a:gd name="T38" fmla="*/ 2147483647 w 68"/>
              <a:gd name="T39" fmla="*/ 2147483647 h 50"/>
              <a:gd name="T40" fmla="*/ 2147483647 w 68"/>
              <a:gd name="T41" fmla="*/ 2147483647 h 50"/>
              <a:gd name="T42" fmla="*/ 2147483647 w 68"/>
              <a:gd name="T43" fmla="*/ 2147483647 h 50"/>
              <a:gd name="T44" fmla="*/ 2147483647 w 68"/>
              <a:gd name="T45" fmla="*/ 2147483647 h 50"/>
              <a:gd name="T46" fmla="*/ 2147483647 w 68"/>
              <a:gd name="T47" fmla="*/ 2147483647 h 50"/>
              <a:gd name="T48" fmla="*/ 2147483647 w 68"/>
              <a:gd name="T49" fmla="*/ 2147483647 h 50"/>
              <a:gd name="T50" fmla="*/ 2147483647 w 68"/>
              <a:gd name="T51" fmla="*/ 2147483647 h 50"/>
              <a:gd name="T52" fmla="*/ 2147483647 w 68"/>
              <a:gd name="T53" fmla="*/ 2147483647 h 50"/>
              <a:gd name="T54" fmla="*/ 2147483647 w 68"/>
              <a:gd name="T55" fmla="*/ 2147483647 h 50"/>
              <a:gd name="T56" fmla="*/ 2147483647 w 68"/>
              <a:gd name="T57" fmla="*/ 2147483647 h 50"/>
              <a:gd name="T58" fmla="*/ 2147483647 w 68"/>
              <a:gd name="T59" fmla="*/ 2147483647 h 50"/>
              <a:gd name="T60" fmla="*/ 2147483647 w 68"/>
              <a:gd name="T61" fmla="*/ 2147483647 h 50"/>
              <a:gd name="T62" fmla="*/ 2147483647 w 68"/>
              <a:gd name="T63" fmla="*/ 2147483647 h 50"/>
              <a:gd name="T64" fmla="*/ 2147483647 w 68"/>
              <a:gd name="T65" fmla="*/ 0 h 50"/>
              <a:gd name="T66" fmla="*/ 2147483647 w 68"/>
              <a:gd name="T67" fmla="*/ 0 h 50"/>
              <a:gd name="T68" fmla="*/ 2147483647 w 68"/>
              <a:gd name="T69" fmla="*/ 0 h 50"/>
              <a:gd name="T70" fmla="*/ 2147483647 w 68"/>
              <a:gd name="T71" fmla="*/ 2147483647 h 50"/>
              <a:gd name="T72" fmla="*/ 2147483647 w 68"/>
              <a:gd name="T73" fmla="*/ 2147483647 h 50"/>
              <a:gd name="T74" fmla="*/ 2147483647 w 68"/>
              <a:gd name="T75" fmla="*/ 2147483647 h 50"/>
              <a:gd name="T76" fmla="*/ 2147483647 w 68"/>
              <a:gd name="T77" fmla="*/ 2147483647 h 50"/>
              <a:gd name="T78" fmla="*/ 0 w 68"/>
              <a:gd name="T79" fmla="*/ 2147483647 h 50"/>
              <a:gd name="T80" fmla="*/ 0 w 68"/>
              <a:gd name="T81" fmla="*/ 2147483647 h 50"/>
              <a:gd name="T82" fmla="*/ 2147483647 w 68"/>
              <a:gd name="T83" fmla="*/ 2147483647 h 50"/>
              <a:gd name="T84" fmla="*/ 2147483647 w 68"/>
              <a:gd name="T85" fmla="*/ 2147483647 h 50"/>
              <a:gd name="T86" fmla="*/ 2147483647 w 68"/>
              <a:gd name="T87" fmla="*/ 2147483647 h 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8"/>
              <a:gd name="T133" fmla="*/ 0 h 50"/>
              <a:gd name="T134" fmla="*/ 68 w 68"/>
              <a:gd name="T135" fmla="*/ 50 h 5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8" h="50">
                <a:moveTo>
                  <a:pt x="6" y="28"/>
                </a:moveTo>
                <a:lnTo>
                  <a:pt x="5" y="29"/>
                </a:lnTo>
                <a:lnTo>
                  <a:pt x="3" y="31"/>
                </a:lnTo>
                <a:lnTo>
                  <a:pt x="2" y="32"/>
                </a:lnTo>
                <a:lnTo>
                  <a:pt x="2" y="34"/>
                </a:lnTo>
                <a:lnTo>
                  <a:pt x="2" y="35"/>
                </a:lnTo>
                <a:lnTo>
                  <a:pt x="2" y="37"/>
                </a:lnTo>
                <a:lnTo>
                  <a:pt x="3" y="38"/>
                </a:lnTo>
                <a:lnTo>
                  <a:pt x="3" y="40"/>
                </a:lnTo>
                <a:lnTo>
                  <a:pt x="5" y="41"/>
                </a:lnTo>
                <a:lnTo>
                  <a:pt x="6" y="43"/>
                </a:lnTo>
                <a:lnTo>
                  <a:pt x="8" y="43"/>
                </a:lnTo>
                <a:lnTo>
                  <a:pt x="9" y="43"/>
                </a:lnTo>
                <a:lnTo>
                  <a:pt x="11" y="43"/>
                </a:lnTo>
                <a:lnTo>
                  <a:pt x="11" y="44"/>
                </a:lnTo>
                <a:lnTo>
                  <a:pt x="12" y="44"/>
                </a:lnTo>
                <a:lnTo>
                  <a:pt x="14" y="44"/>
                </a:lnTo>
                <a:lnTo>
                  <a:pt x="15" y="44"/>
                </a:lnTo>
                <a:lnTo>
                  <a:pt x="17" y="44"/>
                </a:lnTo>
                <a:lnTo>
                  <a:pt x="18" y="44"/>
                </a:lnTo>
                <a:lnTo>
                  <a:pt x="20" y="44"/>
                </a:lnTo>
                <a:lnTo>
                  <a:pt x="21" y="44"/>
                </a:lnTo>
                <a:lnTo>
                  <a:pt x="23" y="44"/>
                </a:lnTo>
                <a:lnTo>
                  <a:pt x="24" y="44"/>
                </a:lnTo>
                <a:lnTo>
                  <a:pt x="26" y="46"/>
                </a:lnTo>
                <a:lnTo>
                  <a:pt x="27" y="46"/>
                </a:lnTo>
                <a:lnTo>
                  <a:pt x="27" y="47"/>
                </a:lnTo>
                <a:lnTo>
                  <a:pt x="28" y="49"/>
                </a:lnTo>
                <a:lnTo>
                  <a:pt x="30" y="50"/>
                </a:lnTo>
                <a:lnTo>
                  <a:pt x="31" y="50"/>
                </a:lnTo>
                <a:lnTo>
                  <a:pt x="33" y="50"/>
                </a:lnTo>
                <a:lnTo>
                  <a:pt x="36" y="49"/>
                </a:lnTo>
                <a:lnTo>
                  <a:pt x="39" y="46"/>
                </a:lnTo>
                <a:lnTo>
                  <a:pt x="43" y="44"/>
                </a:lnTo>
                <a:lnTo>
                  <a:pt x="46" y="43"/>
                </a:lnTo>
                <a:lnTo>
                  <a:pt x="49" y="41"/>
                </a:lnTo>
                <a:lnTo>
                  <a:pt x="54" y="40"/>
                </a:lnTo>
                <a:lnTo>
                  <a:pt x="57" y="37"/>
                </a:lnTo>
                <a:lnTo>
                  <a:pt x="60" y="35"/>
                </a:lnTo>
                <a:lnTo>
                  <a:pt x="61" y="34"/>
                </a:lnTo>
                <a:lnTo>
                  <a:pt x="61" y="31"/>
                </a:lnTo>
                <a:lnTo>
                  <a:pt x="63" y="28"/>
                </a:lnTo>
                <a:lnTo>
                  <a:pt x="64" y="26"/>
                </a:lnTo>
                <a:lnTo>
                  <a:pt x="64" y="24"/>
                </a:lnTo>
                <a:lnTo>
                  <a:pt x="65" y="21"/>
                </a:lnTo>
                <a:lnTo>
                  <a:pt x="65" y="18"/>
                </a:lnTo>
                <a:lnTo>
                  <a:pt x="68" y="16"/>
                </a:lnTo>
                <a:lnTo>
                  <a:pt x="68" y="15"/>
                </a:lnTo>
                <a:lnTo>
                  <a:pt x="68" y="13"/>
                </a:lnTo>
                <a:lnTo>
                  <a:pt x="68" y="12"/>
                </a:lnTo>
                <a:lnTo>
                  <a:pt x="67" y="10"/>
                </a:lnTo>
                <a:lnTo>
                  <a:pt x="64" y="7"/>
                </a:lnTo>
                <a:lnTo>
                  <a:pt x="60" y="6"/>
                </a:lnTo>
                <a:lnTo>
                  <a:pt x="55" y="4"/>
                </a:lnTo>
                <a:lnTo>
                  <a:pt x="51" y="3"/>
                </a:lnTo>
                <a:lnTo>
                  <a:pt x="48" y="3"/>
                </a:lnTo>
                <a:lnTo>
                  <a:pt x="43" y="3"/>
                </a:lnTo>
                <a:lnTo>
                  <a:pt x="39" y="1"/>
                </a:lnTo>
                <a:lnTo>
                  <a:pt x="34" y="0"/>
                </a:lnTo>
                <a:lnTo>
                  <a:pt x="33" y="0"/>
                </a:lnTo>
                <a:lnTo>
                  <a:pt x="30" y="0"/>
                </a:lnTo>
                <a:lnTo>
                  <a:pt x="28" y="0"/>
                </a:lnTo>
                <a:lnTo>
                  <a:pt x="26" y="0"/>
                </a:lnTo>
                <a:lnTo>
                  <a:pt x="24" y="0"/>
                </a:lnTo>
                <a:lnTo>
                  <a:pt x="23" y="1"/>
                </a:lnTo>
                <a:lnTo>
                  <a:pt x="20" y="1"/>
                </a:lnTo>
                <a:lnTo>
                  <a:pt x="18" y="3"/>
                </a:lnTo>
                <a:lnTo>
                  <a:pt x="15" y="4"/>
                </a:lnTo>
                <a:lnTo>
                  <a:pt x="12" y="6"/>
                </a:lnTo>
                <a:lnTo>
                  <a:pt x="9" y="7"/>
                </a:lnTo>
                <a:lnTo>
                  <a:pt x="6" y="10"/>
                </a:lnTo>
                <a:lnTo>
                  <a:pt x="5" y="12"/>
                </a:lnTo>
                <a:lnTo>
                  <a:pt x="2" y="15"/>
                </a:lnTo>
                <a:lnTo>
                  <a:pt x="0" y="18"/>
                </a:lnTo>
                <a:lnTo>
                  <a:pt x="0" y="22"/>
                </a:lnTo>
                <a:lnTo>
                  <a:pt x="0" y="24"/>
                </a:lnTo>
                <a:lnTo>
                  <a:pt x="2" y="24"/>
                </a:lnTo>
                <a:lnTo>
                  <a:pt x="3" y="25"/>
                </a:lnTo>
                <a:lnTo>
                  <a:pt x="5" y="26"/>
                </a:lnTo>
                <a:lnTo>
                  <a:pt x="5" y="28"/>
                </a:lnTo>
                <a:lnTo>
                  <a:pt x="6" y="28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0" name="Freeform 21"/>
          <p:cNvSpPr>
            <a:spLocks/>
          </p:cNvSpPr>
          <p:nvPr/>
        </p:nvSpPr>
        <p:spPr bwMode="auto">
          <a:xfrm>
            <a:off x="6419850" y="4897438"/>
            <a:ext cx="58738" cy="46037"/>
          </a:xfrm>
          <a:custGeom>
            <a:avLst/>
            <a:gdLst>
              <a:gd name="T0" fmla="*/ 0 w 41"/>
              <a:gd name="T1" fmla="*/ 2147483647 h 29"/>
              <a:gd name="T2" fmla="*/ 2147483647 w 41"/>
              <a:gd name="T3" fmla="*/ 2147483647 h 29"/>
              <a:gd name="T4" fmla="*/ 2147483647 w 41"/>
              <a:gd name="T5" fmla="*/ 2147483647 h 29"/>
              <a:gd name="T6" fmla="*/ 2147483647 w 41"/>
              <a:gd name="T7" fmla="*/ 2147483647 h 29"/>
              <a:gd name="T8" fmla="*/ 2147483647 w 41"/>
              <a:gd name="T9" fmla="*/ 2147483647 h 29"/>
              <a:gd name="T10" fmla="*/ 2147483647 w 41"/>
              <a:gd name="T11" fmla="*/ 2147483647 h 29"/>
              <a:gd name="T12" fmla="*/ 2147483647 w 41"/>
              <a:gd name="T13" fmla="*/ 2147483647 h 29"/>
              <a:gd name="T14" fmla="*/ 2147483647 w 41"/>
              <a:gd name="T15" fmla="*/ 2147483647 h 29"/>
              <a:gd name="T16" fmla="*/ 2147483647 w 41"/>
              <a:gd name="T17" fmla="*/ 2147483647 h 29"/>
              <a:gd name="T18" fmla="*/ 2147483647 w 41"/>
              <a:gd name="T19" fmla="*/ 2147483647 h 29"/>
              <a:gd name="T20" fmla="*/ 2147483647 w 41"/>
              <a:gd name="T21" fmla="*/ 2147483647 h 29"/>
              <a:gd name="T22" fmla="*/ 2147483647 w 41"/>
              <a:gd name="T23" fmla="*/ 2147483647 h 29"/>
              <a:gd name="T24" fmla="*/ 2147483647 w 41"/>
              <a:gd name="T25" fmla="*/ 2147483647 h 29"/>
              <a:gd name="T26" fmla="*/ 2147483647 w 41"/>
              <a:gd name="T27" fmla="*/ 2147483647 h 29"/>
              <a:gd name="T28" fmla="*/ 2147483647 w 41"/>
              <a:gd name="T29" fmla="*/ 2147483647 h 29"/>
              <a:gd name="T30" fmla="*/ 2147483647 w 41"/>
              <a:gd name="T31" fmla="*/ 2147483647 h 29"/>
              <a:gd name="T32" fmla="*/ 2147483647 w 41"/>
              <a:gd name="T33" fmla="*/ 2147483647 h 29"/>
              <a:gd name="T34" fmla="*/ 2147483647 w 41"/>
              <a:gd name="T35" fmla="*/ 2147483647 h 29"/>
              <a:gd name="T36" fmla="*/ 2147483647 w 41"/>
              <a:gd name="T37" fmla="*/ 2147483647 h 29"/>
              <a:gd name="T38" fmla="*/ 2147483647 w 41"/>
              <a:gd name="T39" fmla="*/ 2147483647 h 29"/>
              <a:gd name="T40" fmla="*/ 2147483647 w 41"/>
              <a:gd name="T41" fmla="*/ 2147483647 h 29"/>
              <a:gd name="T42" fmla="*/ 2147483647 w 41"/>
              <a:gd name="T43" fmla="*/ 2147483647 h 29"/>
              <a:gd name="T44" fmla="*/ 2147483647 w 41"/>
              <a:gd name="T45" fmla="*/ 2147483647 h 29"/>
              <a:gd name="T46" fmla="*/ 2147483647 w 41"/>
              <a:gd name="T47" fmla="*/ 2147483647 h 29"/>
              <a:gd name="T48" fmla="*/ 2147483647 w 41"/>
              <a:gd name="T49" fmla="*/ 0 h 29"/>
              <a:gd name="T50" fmla="*/ 2147483647 w 41"/>
              <a:gd name="T51" fmla="*/ 0 h 29"/>
              <a:gd name="T52" fmla="*/ 2147483647 w 41"/>
              <a:gd name="T53" fmla="*/ 0 h 29"/>
              <a:gd name="T54" fmla="*/ 2147483647 w 41"/>
              <a:gd name="T55" fmla="*/ 0 h 29"/>
              <a:gd name="T56" fmla="*/ 2147483647 w 41"/>
              <a:gd name="T57" fmla="*/ 0 h 29"/>
              <a:gd name="T58" fmla="*/ 2147483647 w 41"/>
              <a:gd name="T59" fmla="*/ 2147483647 h 29"/>
              <a:gd name="T60" fmla="*/ 2147483647 w 41"/>
              <a:gd name="T61" fmla="*/ 2147483647 h 29"/>
              <a:gd name="T62" fmla="*/ 2147483647 w 41"/>
              <a:gd name="T63" fmla="*/ 2147483647 h 29"/>
              <a:gd name="T64" fmla="*/ 2147483647 w 41"/>
              <a:gd name="T65" fmla="*/ 2147483647 h 29"/>
              <a:gd name="T66" fmla="*/ 2147483647 w 41"/>
              <a:gd name="T67" fmla="*/ 2147483647 h 29"/>
              <a:gd name="T68" fmla="*/ 2147483647 w 41"/>
              <a:gd name="T69" fmla="*/ 2147483647 h 29"/>
              <a:gd name="T70" fmla="*/ 2147483647 w 41"/>
              <a:gd name="T71" fmla="*/ 2147483647 h 29"/>
              <a:gd name="T72" fmla="*/ 2147483647 w 41"/>
              <a:gd name="T73" fmla="*/ 2147483647 h 29"/>
              <a:gd name="T74" fmla="*/ 2147483647 w 41"/>
              <a:gd name="T75" fmla="*/ 2147483647 h 29"/>
              <a:gd name="T76" fmla="*/ 2147483647 w 41"/>
              <a:gd name="T77" fmla="*/ 2147483647 h 29"/>
              <a:gd name="T78" fmla="*/ 2147483647 w 41"/>
              <a:gd name="T79" fmla="*/ 2147483647 h 29"/>
              <a:gd name="T80" fmla="*/ 0 w 41"/>
              <a:gd name="T81" fmla="*/ 2147483647 h 2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1"/>
              <a:gd name="T124" fmla="*/ 0 h 29"/>
              <a:gd name="T125" fmla="*/ 41 w 41"/>
              <a:gd name="T126" fmla="*/ 29 h 2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1" h="29">
                <a:moveTo>
                  <a:pt x="0" y="15"/>
                </a:moveTo>
                <a:lnTo>
                  <a:pt x="2" y="16"/>
                </a:lnTo>
                <a:lnTo>
                  <a:pt x="2" y="17"/>
                </a:lnTo>
                <a:lnTo>
                  <a:pt x="2" y="20"/>
                </a:lnTo>
                <a:lnTo>
                  <a:pt x="3" y="22"/>
                </a:lnTo>
                <a:lnTo>
                  <a:pt x="3" y="23"/>
                </a:lnTo>
                <a:lnTo>
                  <a:pt x="3" y="25"/>
                </a:lnTo>
                <a:lnTo>
                  <a:pt x="5" y="26"/>
                </a:lnTo>
                <a:lnTo>
                  <a:pt x="5" y="28"/>
                </a:lnTo>
                <a:lnTo>
                  <a:pt x="10" y="29"/>
                </a:lnTo>
                <a:lnTo>
                  <a:pt x="15" y="29"/>
                </a:lnTo>
                <a:lnTo>
                  <a:pt x="21" y="28"/>
                </a:lnTo>
                <a:lnTo>
                  <a:pt x="25" y="26"/>
                </a:lnTo>
                <a:lnTo>
                  <a:pt x="30" y="23"/>
                </a:lnTo>
                <a:lnTo>
                  <a:pt x="34" y="20"/>
                </a:lnTo>
                <a:lnTo>
                  <a:pt x="39" y="16"/>
                </a:lnTo>
                <a:lnTo>
                  <a:pt x="40" y="12"/>
                </a:lnTo>
                <a:lnTo>
                  <a:pt x="41" y="10"/>
                </a:lnTo>
                <a:lnTo>
                  <a:pt x="41" y="7"/>
                </a:lnTo>
                <a:lnTo>
                  <a:pt x="41" y="6"/>
                </a:lnTo>
                <a:lnTo>
                  <a:pt x="40" y="4"/>
                </a:lnTo>
                <a:lnTo>
                  <a:pt x="40" y="3"/>
                </a:lnTo>
                <a:lnTo>
                  <a:pt x="39" y="1"/>
                </a:lnTo>
                <a:lnTo>
                  <a:pt x="37" y="1"/>
                </a:lnTo>
                <a:lnTo>
                  <a:pt x="37" y="0"/>
                </a:lnTo>
                <a:lnTo>
                  <a:pt x="34" y="0"/>
                </a:lnTo>
                <a:lnTo>
                  <a:pt x="31" y="0"/>
                </a:lnTo>
                <a:lnTo>
                  <a:pt x="28" y="0"/>
                </a:lnTo>
                <a:lnTo>
                  <a:pt x="25" y="0"/>
                </a:lnTo>
                <a:lnTo>
                  <a:pt x="22" y="1"/>
                </a:lnTo>
                <a:lnTo>
                  <a:pt x="21" y="1"/>
                </a:lnTo>
                <a:lnTo>
                  <a:pt x="18" y="3"/>
                </a:lnTo>
                <a:lnTo>
                  <a:pt x="15" y="4"/>
                </a:lnTo>
                <a:lnTo>
                  <a:pt x="13" y="6"/>
                </a:lnTo>
                <a:lnTo>
                  <a:pt x="10" y="6"/>
                </a:lnTo>
                <a:lnTo>
                  <a:pt x="9" y="7"/>
                </a:lnTo>
                <a:lnTo>
                  <a:pt x="7" y="9"/>
                </a:lnTo>
                <a:lnTo>
                  <a:pt x="6" y="9"/>
                </a:lnTo>
                <a:lnTo>
                  <a:pt x="5" y="10"/>
                </a:lnTo>
                <a:lnTo>
                  <a:pt x="2" y="12"/>
                </a:lnTo>
                <a:lnTo>
                  <a:pt x="0" y="1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1" name="Freeform 22"/>
          <p:cNvSpPr>
            <a:spLocks/>
          </p:cNvSpPr>
          <p:nvPr/>
        </p:nvSpPr>
        <p:spPr bwMode="auto">
          <a:xfrm>
            <a:off x="6419850" y="4897438"/>
            <a:ext cx="58738" cy="46037"/>
          </a:xfrm>
          <a:custGeom>
            <a:avLst/>
            <a:gdLst>
              <a:gd name="T0" fmla="*/ 0 w 41"/>
              <a:gd name="T1" fmla="*/ 2147483647 h 29"/>
              <a:gd name="T2" fmla="*/ 2147483647 w 41"/>
              <a:gd name="T3" fmla="*/ 2147483647 h 29"/>
              <a:gd name="T4" fmla="*/ 2147483647 w 41"/>
              <a:gd name="T5" fmla="*/ 2147483647 h 29"/>
              <a:gd name="T6" fmla="*/ 2147483647 w 41"/>
              <a:gd name="T7" fmla="*/ 2147483647 h 29"/>
              <a:gd name="T8" fmla="*/ 2147483647 w 41"/>
              <a:gd name="T9" fmla="*/ 2147483647 h 29"/>
              <a:gd name="T10" fmla="*/ 2147483647 w 41"/>
              <a:gd name="T11" fmla="*/ 2147483647 h 29"/>
              <a:gd name="T12" fmla="*/ 2147483647 w 41"/>
              <a:gd name="T13" fmla="*/ 2147483647 h 29"/>
              <a:gd name="T14" fmla="*/ 2147483647 w 41"/>
              <a:gd name="T15" fmla="*/ 2147483647 h 29"/>
              <a:gd name="T16" fmla="*/ 2147483647 w 41"/>
              <a:gd name="T17" fmla="*/ 2147483647 h 29"/>
              <a:gd name="T18" fmla="*/ 2147483647 w 41"/>
              <a:gd name="T19" fmla="*/ 2147483647 h 29"/>
              <a:gd name="T20" fmla="*/ 2147483647 w 41"/>
              <a:gd name="T21" fmla="*/ 2147483647 h 29"/>
              <a:gd name="T22" fmla="*/ 2147483647 w 41"/>
              <a:gd name="T23" fmla="*/ 2147483647 h 29"/>
              <a:gd name="T24" fmla="*/ 2147483647 w 41"/>
              <a:gd name="T25" fmla="*/ 2147483647 h 29"/>
              <a:gd name="T26" fmla="*/ 2147483647 w 41"/>
              <a:gd name="T27" fmla="*/ 2147483647 h 29"/>
              <a:gd name="T28" fmla="*/ 2147483647 w 41"/>
              <a:gd name="T29" fmla="*/ 2147483647 h 29"/>
              <a:gd name="T30" fmla="*/ 2147483647 w 41"/>
              <a:gd name="T31" fmla="*/ 2147483647 h 29"/>
              <a:gd name="T32" fmla="*/ 2147483647 w 41"/>
              <a:gd name="T33" fmla="*/ 2147483647 h 29"/>
              <a:gd name="T34" fmla="*/ 2147483647 w 41"/>
              <a:gd name="T35" fmla="*/ 2147483647 h 29"/>
              <a:gd name="T36" fmla="*/ 2147483647 w 41"/>
              <a:gd name="T37" fmla="*/ 2147483647 h 29"/>
              <a:gd name="T38" fmla="*/ 2147483647 w 41"/>
              <a:gd name="T39" fmla="*/ 2147483647 h 29"/>
              <a:gd name="T40" fmla="*/ 2147483647 w 41"/>
              <a:gd name="T41" fmla="*/ 2147483647 h 29"/>
              <a:gd name="T42" fmla="*/ 2147483647 w 41"/>
              <a:gd name="T43" fmla="*/ 2147483647 h 29"/>
              <a:gd name="T44" fmla="*/ 2147483647 w 41"/>
              <a:gd name="T45" fmla="*/ 2147483647 h 29"/>
              <a:gd name="T46" fmla="*/ 2147483647 w 41"/>
              <a:gd name="T47" fmla="*/ 2147483647 h 29"/>
              <a:gd name="T48" fmla="*/ 2147483647 w 41"/>
              <a:gd name="T49" fmla="*/ 0 h 29"/>
              <a:gd name="T50" fmla="*/ 2147483647 w 41"/>
              <a:gd name="T51" fmla="*/ 0 h 29"/>
              <a:gd name="T52" fmla="*/ 2147483647 w 41"/>
              <a:gd name="T53" fmla="*/ 0 h 29"/>
              <a:gd name="T54" fmla="*/ 2147483647 w 41"/>
              <a:gd name="T55" fmla="*/ 0 h 29"/>
              <a:gd name="T56" fmla="*/ 2147483647 w 41"/>
              <a:gd name="T57" fmla="*/ 0 h 29"/>
              <a:gd name="T58" fmla="*/ 2147483647 w 41"/>
              <a:gd name="T59" fmla="*/ 2147483647 h 29"/>
              <a:gd name="T60" fmla="*/ 2147483647 w 41"/>
              <a:gd name="T61" fmla="*/ 2147483647 h 29"/>
              <a:gd name="T62" fmla="*/ 2147483647 w 41"/>
              <a:gd name="T63" fmla="*/ 2147483647 h 29"/>
              <a:gd name="T64" fmla="*/ 2147483647 w 41"/>
              <a:gd name="T65" fmla="*/ 2147483647 h 29"/>
              <a:gd name="T66" fmla="*/ 2147483647 w 41"/>
              <a:gd name="T67" fmla="*/ 2147483647 h 29"/>
              <a:gd name="T68" fmla="*/ 2147483647 w 41"/>
              <a:gd name="T69" fmla="*/ 2147483647 h 29"/>
              <a:gd name="T70" fmla="*/ 2147483647 w 41"/>
              <a:gd name="T71" fmla="*/ 2147483647 h 29"/>
              <a:gd name="T72" fmla="*/ 2147483647 w 41"/>
              <a:gd name="T73" fmla="*/ 2147483647 h 29"/>
              <a:gd name="T74" fmla="*/ 2147483647 w 41"/>
              <a:gd name="T75" fmla="*/ 2147483647 h 29"/>
              <a:gd name="T76" fmla="*/ 2147483647 w 41"/>
              <a:gd name="T77" fmla="*/ 2147483647 h 29"/>
              <a:gd name="T78" fmla="*/ 2147483647 w 41"/>
              <a:gd name="T79" fmla="*/ 2147483647 h 29"/>
              <a:gd name="T80" fmla="*/ 0 w 41"/>
              <a:gd name="T81" fmla="*/ 2147483647 h 2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1"/>
              <a:gd name="T124" fmla="*/ 0 h 29"/>
              <a:gd name="T125" fmla="*/ 41 w 41"/>
              <a:gd name="T126" fmla="*/ 29 h 2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1" h="29">
                <a:moveTo>
                  <a:pt x="0" y="15"/>
                </a:moveTo>
                <a:lnTo>
                  <a:pt x="2" y="16"/>
                </a:lnTo>
                <a:lnTo>
                  <a:pt x="2" y="17"/>
                </a:lnTo>
                <a:lnTo>
                  <a:pt x="2" y="20"/>
                </a:lnTo>
                <a:lnTo>
                  <a:pt x="3" y="22"/>
                </a:lnTo>
                <a:lnTo>
                  <a:pt x="3" y="23"/>
                </a:lnTo>
                <a:lnTo>
                  <a:pt x="3" y="25"/>
                </a:lnTo>
                <a:lnTo>
                  <a:pt x="5" y="26"/>
                </a:lnTo>
                <a:lnTo>
                  <a:pt x="5" y="28"/>
                </a:lnTo>
                <a:lnTo>
                  <a:pt x="10" y="29"/>
                </a:lnTo>
                <a:lnTo>
                  <a:pt x="15" y="29"/>
                </a:lnTo>
                <a:lnTo>
                  <a:pt x="21" y="28"/>
                </a:lnTo>
                <a:lnTo>
                  <a:pt x="25" y="26"/>
                </a:lnTo>
                <a:lnTo>
                  <a:pt x="30" y="23"/>
                </a:lnTo>
                <a:lnTo>
                  <a:pt x="34" y="20"/>
                </a:lnTo>
                <a:lnTo>
                  <a:pt x="39" y="16"/>
                </a:lnTo>
                <a:lnTo>
                  <a:pt x="40" y="12"/>
                </a:lnTo>
                <a:lnTo>
                  <a:pt x="41" y="10"/>
                </a:lnTo>
                <a:lnTo>
                  <a:pt x="41" y="7"/>
                </a:lnTo>
                <a:lnTo>
                  <a:pt x="41" y="6"/>
                </a:lnTo>
                <a:lnTo>
                  <a:pt x="40" y="4"/>
                </a:lnTo>
                <a:lnTo>
                  <a:pt x="40" y="3"/>
                </a:lnTo>
                <a:lnTo>
                  <a:pt x="39" y="1"/>
                </a:lnTo>
                <a:lnTo>
                  <a:pt x="37" y="1"/>
                </a:lnTo>
                <a:lnTo>
                  <a:pt x="37" y="0"/>
                </a:lnTo>
                <a:lnTo>
                  <a:pt x="34" y="0"/>
                </a:lnTo>
                <a:lnTo>
                  <a:pt x="31" y="0"/>
                </a:lnTo>
                <a:lnTo>
                  <a:pt x="28" y="0"/>
                </a:lnTo>
                <a:lnTo>
                  <a:pt x="25" y="0"/>
                </a:lnTo>
                <a:lnTo>
                  <a:pt x="22" y="1"/>
                </a:lnTo>
                <a:lnTo>
                  <a:pt x="21" y="1"/>
                </a:lnTo>
                <a:lnTo>
                  <a:pt x="18" y="3"/>
                </a:lnTo>
                <a:lnTo>
                  <a:pt x="15" y="4"/>
                </a:lnTo>
                <a:lnTo>
                  <a:pt x="13" y="6"/>
                </a:lnTo>
                <a:lnTo>
                  <a:pt x="10" y="6"/>
                </a:lnTo>
                <a:lnTo>
                  <a:pt x="9" y="7"/>
                </a:lnTo>
                <a:lnTo>
                  <a:pt x="7" y="9"/>
                </a:lnTo>
                <a:lnTo>
                  <a:pt x="6" y="9"/>
                </a:lnTo>
                <a:lnTo>
                  <a:pt x="5" y="10"/>
                </a:lnTo>
                <a:lnTo>
                  <a:pt x="2" y="12"/>
                </a:lnTo>
                <a:lnTo>
                  <a:pt x="0" y="15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2" name="Freeform 23"/>
          <p:cNvSpPr>
            <a:spLocks/>
          </p:cNvSpPr>
          <p:nvPr/>
        </p:nvSpPr>
        <p:spPr bwMode="auto">
          <a:xfrm>
            <a:off x="6419850" y="4897438"/>
            <a:ext cx="58738" cy="46037"/>
          </a:xfrm>
          <a:custGeom>
            <a:avLst/>
            <a:gdLst>
              <a:gd name="T0" fmla="*/ 0 w 41"/>
              <a:gd name="T1" fmla="*/ 2147483647 h 29"/>
              <a:gd name="T2" fmla="*/ 2147483647 w 41"/>
              <a:gd name="T3" fmla="*/ 2147483647 h 29"/>
              <a:gd name="T4" fmla="*/ 2147483647 w 41"/>
              <a:gd name="T5" fmla="*/ 2147483647 h 29"/>
              <a:gd name="T6" fmla="*/ 2147483647 w 41"/>
              <a:gd name="T7" fmla="*/ 2147483647 h 29"/>
              <a:gd name="T8" fmla="*/ 2147483647 w 41"/>
              <a:gd name="T9" fmla="*/ 2147483647 h 29"/>
              <a:gd name="T10" fmla="*/ 2147483647 w 41"/>
              <a:gd name="T11" fmla="*/ 2147483647 h 29"/>
              <a:gd name="T12" fmla="*/ 2147483647 w 41"/>
              <a:gd name="T13" fmla="*/ 2147483647 h 29"/>
              <a:gd name="T14" fmla="*/ 2147483647 w 41"/>
              <a:gd name="T15" fmla="*/ 2147483647 h 29"/>
              <a:gd name="T16" fmla="*/ 2147483647 w 41"/>
              <a:gd name="T17" fmla="*/ 2147483647 h 29"/>
              <a:gd name="T18" fmla="*/ 2147483647 w 41"/>
              <a:gd name="T19" fmla="*/ 2147483647 h 29"/>
              <a:gd name="T20" fmla="*/ 2147483647 w 41"/>
              <a:gd name="T21" fmla="*/ 2147483647 h 29"/>
              <a:gd name="T22" fmla="*/ 2147483647 w 41"/>
              <a:gd name="T23" fmla="*/ 2147483647 h 29"/>
              <a:gd name="T24" fmla="*/ 2147483647 w 41"/>
              <a:gd name="T25" fmla="*/ 2147483647 h 29"/>
              <a:gd name="T26" fmla="*/ 2147483647 w 41"/>
              <a:gd name="T27" fmla="*/ 2147483647 h 29"/>
              <a:gd name="T28" fmla="*/ 2147483647 w 41"/>
              <a:gd name="T29" fmla="*/ 2147483647 h 29"/>
              <a:gd name="T30" fmla="*/ 2147483647 w 41"/>
              <a:gd name="T31" fmla="*/ 2147483647 h 29"/>
              <a:gd name="T32" fmla="*/ 2147483647 w 41"/>
              <a:gd name="T33" fmla="*/ 2147483647 h 29"/>
              <a:gd name="T34" fmla="*/ 2147483647 w 41"/>
              <a:gd name="T35" fmla="*/ 2147483647 h 29"/>
              <a:gd name="T36" fmla="*/ 2147483647 w 41"/>
              <a:gd name="T37" fmla="*/ 2147483647 h 29"/>
              <a:gd name="T38" fmla="*/ 2147483647 w 41"/>
              <a:gd name="T39" fmla="*/ 2147483647 h 29"/>
              <a:gd name="T40" fmla="*/ 2147483647 w 41"/>
              <a:gd name="T41" fmla="*/ 2147483647 h 29"/>
              <a:gd name="T42" fmla="*/ 2147483647 w 41"/>
              <a:gd name="T43" fmla="*/ 2147483647 h 29"/>
              <a:gd name="T44" fmla="*/ 2147483647 w 41"/>
              <a:gd name="T45" fmla="*/ 2147483647 h 29"/>
              <a:gd name="T46" fmla="*/ 2147483647 w 41"/>
              <a:gd name="T47" fmla="*/ 2147483647 h 29"/>
              <a:gd name="T48" fmla="*/ 2147483647 w 41"/>
              <a:gd name="T49" fmla="*/ 0 h 29"/>
              <a:gd name="T50" fmla="*/ 2147483647 w 41"/>
              <a:gd name="T51" fmla="*/ 0 h 29"/>
              <a:gd name="T52" fmla="*/ 2147483647 w 41"/>
              <a:gd name="T53" fmla="*/ 0 h 29"/>
              <a:gd name="T54" fmla="*/ 2147483647 w 41"/>
              <a:gd name="T55" fmla="*/ 0 h 29"/>
              <a:gd name="T56" fmla="*/ 2147483647 w 41"/>
              <a:gd name="T57" fmla="*/ 0 h 29"/>
              <a:gd name="T58" fmla="*/ 2147483647 w 41"/>
              <a:gd name="T59" fmla="*/ 2147483647 h 29"/>
              <a:gd name="T60" fmla="*/ 2147483647 w 41"/>
              <a:gd name="T61" fmla="*/ 2147483647 h 29"/>
              <a:gd name="T62" fmla="*/ 2147483647 w 41"/>
              <a:gd name="T63" fmla="*/ 2147483647 h 29"/>
              <a:gd name="T64" fmla="*/ 2147483647 w 41"/>
              <a:gd name="T65" fmla="*/ 2147483647 h 29"/>
              <a:gd name="T66" fmla="*/ 2147483647 w 41"/>
              <a:gd name="T67" fmla="*/ 2147483647 h 29"/>
              <a:gd name="T68" fmla="*/ 2147483647 w 41"/>
              <a:gd name="T69" fmla="*/ 2147483647 h 29"/>
              <a:gd name="T70" fmla="*/ 2147483647 w 41"/>
              <a:gd name="T71" fmla="*/ 2147483647 h 29"/>
              <a:gd name="T72" fmla="*/ 2147483647 w 41"/>
              <a:gd name="T73" fmla="*/ 2147483647 h 29"/>
              <a:gd name="T74" fmla="*/ 2147483647 w 41"/>
              <a:gd name="T75" fmla="*/ 2147483647 h 29"/>
              <a:gd name="T76" fmla="*/ 2147483647 w 41"/>
              <a:gd name="T77" fmla="*/ 2147483647 h 29"/>
              <a:gd name="T78" fmla="*/ 2147483647 w 41"/>
              <a:gd name="T79" fmla="*/ 2147483647 h 29"/>
              <a:gd name="T80" fmla="*/ 0 w 41"/>
              <a:gd name="T81" fmla="*/ 2147483647 h 2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1"/>
              <a:gd name="T124" fmla="*/ 0 h 29"/>
              <a:gd name="T125" fmla="*/ 41 w 41"/>
              <a:gd name="T126" fmla="*/ 29 h 2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1" h="29">
                <a:moveTo>
                  <a:pt x="0" y="15"/>
                </a:moveTo>
                <a:lnTo>
                  <a:pt x="2" y="16"/>
                </a:lnTo>
                <a:lnTo>
                  <a:pt x="2" y="17"/>
                </a:lnTo>
                <a:lnTo>
                  <a:pt x="2" y="20"/>
                </a:lnTo>
                <a:lnTo>
                  <a:pt x="3" y="22"/>
                </a:lnTo>
                <a:lnTo>
                  <a:pt x="3" y="23"/>
                </a:lnTo>
                <a:lnTo>
                  <a:pt x="3" y="25"/>
                </a:lnTo>
                <a:lnTo>
                  <a:pt x="5" y="26"/>
                </a:lnTo>
                <a:lnTo>
                  <a:pt x="5" y="28"/>
                </a:lnTo>
                <a:lnTo>
                  <a:pt x="10" y="29"/>
                </a:lnTo>
                <a:lnTo>
                  <a:pt x="15" y="29"/>
                </a:lnTo>
                <a:lnTo>
                  <a:pt x="21" y="28"/>
                </a:lnTo>
                <a:lnTo>
                  <a:pt x="25" y="26"/>
                </a:lnTo>
                <a:lnTo>
                  <a:pt x="30" y="23"/>
                </a:lnTo>
                <a:lnTo>
                  <a:pt x="34" y="20"/>
                </a:lnTo>
                <a:lnTo>
                  <a:pt x="39" y="16"/>
                </a:lnTo>
                <a:lnTo>
                  <a:pt x="40" y="12"/>
                </a:lnTo>
                <a:lnTo>
                  <a:pt x="41" y="10"/>
                </a:lnTo>
                <a:lnTo>
                  <a:pt x="41" y="7"/>
                </a:lnTo>
                <a:lnTo>
                  <a:pt x="41" y="6"/>
                </a:lnTo>
                <a:lnTo>
                  <a:pt x="40" y="4"/>
                </a:lnTo>
                <a:lnTo>
                  <a:pt x="40" y="3"/>
                </a:lnTo>
                <a:lnTo>
                  <a:pt x="39" y="1"/>
                </a:lnTo>
                <a:lnTo>
                  <a:pt x="37" y="1"/>
                </a:lnTo>
                <a:lnTo>
                  <a:pt x="37" y="0"/>
                </a:lnTo>
                <a:lnTo>
                  <a:pt x="34" y="0"/>
                </a:lnTo>
                <a:lnTo>
                  <a:pt x="31" y="0"/>
                </a:lnTo>
                <a:lnTo>
                  <a:pt x="28" y="0"/>
                </a:lnTo>
                <a:lnTo>
                  <a:pt x="25" y="0"/>
                </a:lnTo>
                <a:lnTo>
                  <a:pt x="22" y="1"/>
                </a:lnTo>
                <a:lnTo>
                  <a:pt x="21" y="1"/>
                </a:lnTo>
                <a:lnTo>
                  <a:pt x="18" y="3"/>
                </a:lnTo>
                <a:lnTo>
                  <a:pt x="15" y="4"/>
                </a:lnTo>
                <a:lnTo>
                  <a:pt x="13" y="6"/>
                </a:lnTo>
                <a:lnTo>
                  <a:pt x="10" y="6"/>
                </a:lnTo>
                <a:lnTo>
                  <a:pt x="9" y="7"/>
                </a:lnTo>
                <a:lnTo>
                  <a:pt x="7" y="9"/>
                </a:lnTo>
                <a:lnTo>
                  <a:pt x="6" y="9"/>
                </a:lnTo>
                <a:lnTo>
                  <a:pt x="5" y="10"/>
                </a:lnTo>
                <a:lnTo>
                  <a:pt x="2" y="12"/>
                </a:lnTo>
                <a:lnTo>
                  <a:pt x="0" y="15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3" name="Freeform 24"/>
          <p:cNvSpPr>
            <a:spLocks/>
          </p:cNvSpPr>
          <p:nvPr/>
        </p:nvSpPr>
        <p:spPr bwMode="auto">
          <a:xfrm>
            <a:off x="6489700" y="4816475"/>
            <a:ext cx="69850" cy="77788"/>
          </a:xfrm>
          <a:custGeom>
            <a:avLst/>
            <a:gdLst>
              <a:gd name="T0" fmla="*/ 0 w 50"/>
              <a:gd name="T1" fmla="*/ 2147483647 h 49"/>
              <a:gd name="T2" fmla="*/ 2147483647 w 50"/>
              <a:gd name="T3" fmla="*/ 2147483647 h 49"/>
              <a:gd name="T4" fmla="*/ 2147483647 w 50"/>
              <a:gd name="T5" fmla="*/ 2147483647 h 49"/>
              <a:gd name="T6" fmla="*/ 2147483647 w 50"/>
              <a:gd name="T7" fmla="*/ 2147483647 h 49"/>
              <a:gd name="T8" fmla="*/ 2147483647 w 50"/>
              <a:gd name="T9" fmla="*/ 2147483647 h 49"/>
              <a:gd name="T10" fmla="*/ 2147483647 w 50"/>
              <a:gd name="T11" fmla="*/ 2147483647 h 49"/>
              <a:gd name="T12" fmla="*/ 2147483647 w 50"/>
              <a:gd name="T13" fmla="*/ 2147483647 h 49"/>
              <a:gd name="T14" fmla="*/ 2147483647 w 50"/>
              <a:gd name="T15" fmla="*/ 2147483647 h 49"/>
              <a:gd name="T16" fmla="*/ 2147483647 w 50"/>
              <a:gd name="T17" fmla="*/ 0 h 49"/>
              <a:gd name="T18" fmla="*/ 2147483647 w 50"/>
              <a:gd name="T19" fmla="*/ 0 h 49"/>
              <a:gd name="T20" fmla="*/ 2147483647 w 50"/>
              <a:gd name="T21" fmla="*/ 2147483647 h 49"/>
              <a:gd name="T22" fmla="*/ 2147483647 w 50"/>
              <a:gd name="T23" fmla="*/ 2147483647 h 49"/>
              <a:gd name="T24" fmla="*/ 2147483647 w 50"/>
              <a:gd name="T25" fmla="*/ 2147483647 h 49"/>
              <a:gd name="T26" fmla="*/ 2147483647 w 50"/>
              <a:gd name="T27" fmla="*/ 2147483647 h 49"/>
              <a:gd name="T28" fmla="*/ 2147483647 w 50"/>
              <a:gd name="T29" fmla="*/ 2147483647 h 49"/>
              <a:gd name="T30" fmla="*/ 2147483647 w 50"/>
              <a:gd name="T31" fmla="*/ 2147483647 h 49"/>
              <a:gd name="T32" fmla="*/ 2147483647 w 50"/>
              <a:gd name="T33" fmla="*/ 2147483647 h 49"/>
              <a:gd name="T34" fmla="*/ 2147483647 w 50"/>
              <a:gd name="T35" fmla="*/ 2147483647 h 49"/>
              <a:gd name="T36" fmla="*/ 2147483647 w 50"/>
              <a:gd name="T37" fmla="*/ 2147483647 h 49"/>
              <a:gd name="T38" fmla="*/ 2147483647 w 50"/>
              <a:gd name="T39" fmla="*/ 2147483647 h 49"/>
              <a:gd name="T40" fmla="*/ 2147483647 w 50"/>
              <a:gd name="T41" fmla="*/ 2147483647 h 49"/>
              <a:gd name="T42" fmla="*/ 2147483647 w 50"/>
              <a:gd name="T43" fmla="*/ 2147483647 h 49"/>
              <a:gd name="T44" fmla="*/ 2147483647 w 50"/>
              <a:gd name="T45" fmla="*/ 2147483647 h 49"/>
              <a:gd name="T46" fmla="*/ 2147483647 w 50"/>
              <a:gd name="T47" fmla="*/ 2147483647 h 49"/>
              <a:gd name="T48" fmla="*/ 2147483647 w 50"/>
              <a:gd name="T49" fmla="*/ 2147483647 h 49"/>
              <a:gd name="T50" fmla="*/ 2147483647 w 50"/>
              <a:gd name="T51" fmla="*/ 2147483647 h 49"/>
              <a:gd name="T52" fmla="*/ 2147483647 w 50"/>
              <a:gd name="T53" fmla="*/ 2147483647 h 49"/>
              <a:gd name="T54" fmla="*/ 2147483647 w 50"/>
              <a:gd name="T55" fmla="*/ 2147483647 h 49"/>
              <a:gd name="T56" fmla="*/ 2147483647 w 50"/>
              <a:gd name="T57" fmla="*/ 2147483647 h 49"/>
              <a:gd name="T58" fmla="*/ 2147483647 w 50"/>
              <a:gd name="T59" fmla="*/ 2147483647 h 49"/>
              <a:gd name="T60" fmla="*/ 2147483647 w 50"/>
              <a:gd name="T61" fmla="*/ 2147483647 h 49"/>
              <a:gd name="T62" fmla="*/ 2147483647 w 50"/>
              <a:gd name="T63" fmla="*/ 2147483647 h 49"/>
              <a:gd name="T64" fmla="*/ 2147483647 w 50"/>
              <a:gd name="T65" fmla="*/ 2147483647 h 49"/>
              <a:gd name="T66" fmla="*/ 2147483647 w 50"/>
              <a:gd name="T67" fmla="*/ 2147483647 h 49"/>
              <a:gd name="T68" fmla="*/ 2147483647 w 50"/>
              <a:gd name="T69" fmla="*/ 2147483647 h 49"/>
              <a:gd name="T70" fmla="*/ 2147483647 w 50"/>
              <a:gd name="T71" fmla="*/ 2147483647 h 49"/>
              <a:gd name="T72" fmla="*/ 2147483647 w 50"/>
              <a:gd name="T73" fmla="*/ 2147483647 h 49"/>
              <a:gd name="T74" fmla="*/ 2147483647 w 50"/>
              <a:gd name="T75" fmla="*/ 2147483647 h 49"/>
              <a:gd name="T76" fmla="*/ 2147483647 w 50"/>
              <a:gd name="T77" fmla="*/ 2147483647 h 49"/>
              <a:gd name="T78" fmla="*/ 2147483647 w 50"/>
              <a:gd name="T79" fmla="*/ 2147483647 h 49"/>
              <a:gd name="T80" fmla="*/ 2147483647 w 50"/>
              <a:gd name="T81" fmla="*/ 2147483647 h 49"/>
              <a:gd name="T82" fmla="*/ 2147483647 w 50"/>
              <a:gd name="T83" fmla="*/ 2147483647 h 49"/>
              <a:gd name="T84" fmla="*/ 2147483647 w 50"/>
              <a:gd name="T85" fmla="*/ 2147483647 h 49"/>
              <a:gd name="T86" fmla="*/ 2147483647 w 50"/>
              <a:gd name="T87" fmla="*/ 2147483647 h 49"/>
              <a:gd name="T88" fmla="*/ 2147483647 w 50"/>
              <a:gd name="T89" fmla="*/ 2147483647 h 49"/>
              <a:gd name="T90" fmla="*/ 2147483647 w 50"/>
              <a:gd name="T91" fmla="*/ 2147483647 h 49"/>
              <a:gd name="T92" fmla="*/ 2147483647 w 50"/>
              <a:gd name="T93" fmla="*/ 2147483647 h 49"/>
              <a:gd name="T94" fmla="*/ 0 w 50"/>
              <a:gd name="T95" fmla="*/ 2147483647 h 49"/>
              <a:gd name="T96" fmla="*/ 0 w 50"/>
              <a:gd name="T97" fmla="*/ 2147483647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0"/>
              <a:gd name="T148" fmla="*/ 0 h 49"/>
              <a:gd name="T149" fmla="*/ 50 w 50"/>
              <a:gd name="T150" fmla="*/ 49 h 4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0" h="49">
                <a:moveTo>
                  <a:pt x="0" y="46"/>
                </a:moveTo>
                <a:lnTo>
                  <a:pt x="4" y="40"/>
                </a:lnTo>
                <a:lnTo>
                  <a:pt x="7" y="33"/>
                </a:lnTo>
                <a:lnTo>
                  <a:pt x="10" y="26"/>
                </a:lnTo>
                <a:lnTo>
                  <a:pt x="15" y="20"/>
                </a:lnTo>
                <a:lnTo>
                  <a:pt x="18" y="12"/>
                </a:lnTo>
                <a:lnTo>
                  <a:pt x="22" y="8"/>
                </a:lnTo>
                <a:lnTo>
                  <a:pt x="28" y="3"/>
                </a:lnTo>
                <a:lnTo>
                  <a:pt x="35" y="0"/>
                </a:lnTo>
                <a:lnTo>
                  <a:pt x="38" y="0"/>
                </a:lnTo>
                <a:lnTo>
                  <a:pt x="41" y="2"/>
                </a:lnTo>
                <a:lnTo>
                  <a:pt x="46" y="3"/>
                </a:lnTo>
                <a:lnTo>
                  <a:pt x="47" y="8"/>
                </a:lnTo>
                <a:lnTo>
                  <a:pt x="50" y="11"/>
                </a:lnTo>
                <a:lnTo>
                  <a:pt x="50" y="15"/>
                </a:lnTo>
                <a:lnTo>
                  <a:pt x="50" y="20"/>
                </a:lnTo>
                <a:lnTo>
                  <a:pt x="49" y="24"/>
                </a:lnTo>
                <a:lnTo>
                  <a:pt x="47" y="28"/>
                </a:lnTo>
                <a:lnTo>
                  <a:pt x="44" y="31"/>
                </a:lnTo>
                <a:lnTo>
                  <a:pt x="41" y="34"/>
                </a:lnTo>
                <a:lnTo>
                  <a:pt x="40" y="36"/>
                </a:lnTo>
                <a:lnTo>
                  <a:pt x="37" y="39"/>
                </a:lnTo>
                <a:lnTo>
                  <a:pt x="32" y="40"/>
                </a:lnTo>
                <a:lnTo>
                  <a:pt x="29" y="42"/>
                </a:lnTo>
                <a:lnTo>
                  <a:pt x="25" y="43"/>
                </a:lnTo>
                <a:lnTo>
                  <a:pt x="24" y="43"/>
                </a:lnTo>
                <a:lnTo>
                  <a:pt x="22" y="43"/>
                </a:lnTo>
                <a:lnTo>
                  <a:pt x="21" y="43"/>
                </a:lnTo>
                <a:lnTo>
                  <a:pt x="19" y="43"/>
                </a:lnTo>
                <a:lnTo>
                  <a:pt x="16" y="43"/>
                </a:lnTo>
                <a:lnTo>
                  <a:pt x="15" y="43"/>
                </a:lnTo>
                <a:lnTo>
                  <a:pt x="13" y="43"/>
                </a:lnTo>
                <a:lnTo>
                  <a:pt x="12" y="43"/>
                </a:lnTo>
                <a:lnTo>
                  <a:pt x="10" y="45"/>
                </a:lnTo>
                <a:lnTo>
                  <a:pt x="9" y="45"/>
                </a:lnTo>
                <a:lnTo>
                  <a:pt x="9" y="46"/>
                </a:lnTo>
                <a:lnTo>
                  <a:pt x="7" y="48"/>
                </a:lnTo>
                <a:lnTo>
                  <a:pt x="7" y="49"/>
                </a:lnTo>
                <a:lnTo>
                  <a:pt x="6" y="49"/>
                </a:lnTo>
                <a:lnTo>
                  <a:pt x="4" y="49"/>
                </a:lnTo>
                <a:lnTo>
                  <a:pt x="3" y="49"/>
                </a:lnTo>
                <a:lnTo>
                  <a:pt x="3" y="48"/>
                </a:lnTo>
                <a:lnTo>
                  <a:pt x="1" y="48"/>
                </a:lnTo>
                <a:lnTo>
                  <a:pt x="0" y="48"/>
                </a:lnTo>
                <a:lnTo>
                  <a:pt x="0" y="4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4" name="Freeform 25"/>
          <p:cNvSpPr>
            <a:spLocks/>
          </p:cNvSpPr>
          <p:nvPr/>
        </p:nvSpPr>
        <p:spPr bwMode="auto">
          <a:xfrm>
            <a:off x="6489700" y="4816475"/>
            <a:ext cx="69850" cy="77788"/>
          </a:xfrm>
          <a:custGeom>
            <a:avLst/>
            <a:gdLst>
              <a:gd name="T0" fmla="*/ 0 w 50"/>
              <a:gd name="T1" fmla="*/ 2147483647 h 49"/>
              <a:gd name="T2" fmla="*/ 2147483647 w 50"/>
              <a:gd name="T3" fmla="*/ 2147483647 h 49"/>
              <a:gd name="T4" fmla="*/ 2147483647 w 50"/>
              <a:gd name="T5" fmla="*/ 2147483647 h 49"/>
              <a:gd name="T6" fmla="*/ 2147483647 w 50"/>
              <a:gd name="T7" fmla="*/ 2147483647 h 49"/>
              <a:gd name="T8" fmla="*/ 2147483647 w 50"/>
              <a:gd name="T9" fmla="*/ 2147483647 h 49"/>
              <a:gd name="T10" fmla="*/ 2147483647 w 50"/>
              <a:gd name="T11" fmla="*/ 2147483647 h 49"/>
              <a:gd name="T12" fmla="*/ 2147483647 w 50"/>
              <a:gd name="T13" fmla="*/ 2147483647 h 49"/>
              <a:gd name="T14" fmla="*/ 2147483647 w 50"/>
              <a:gd name="T15" fmla="*/ 2147483647 h 49"/>
              <a:gd name="T16" fmla="*/ 2147483647 w 50"/>
              <a:gd name="T17" fmla="*/ 0 h 49"/>
              <a:gd name="T18" fmla="*/ 2147483647 w 50"/>
              <a:gd name="T19" fmla="*/ 0 h 49"/>
              <a:gd name="T20" fmla="*/ 2147483647 w 50"/>
              <a:gd name="T21" fmla="*/ 2147483647 h 49"/>
              <a:gd name="T22" fmla="*/ 2147483647 w 50"/>
              <a:gd name="T23" fmla="*/ 2147483647 h 49"/>
              <a:gd name="T24" fmla="*/ 2147483647 w 50"/>
              <a:gd name="T25" fmla="*/ 2147483647 h 49"/>
              <a:gd name="T26" fmla="*/ 2147483647 w 50"/>
              <a:gd name="T27" fmla="*/ 2147483647 h 49"/>
              <a:gd name="T28" fmla="*/ 2147483647 w 50"/>
              <a:gd name="T29" fmla="*/ 2147483647 h 49"/>
              <a:gd name="T30" fmla="*/ 2147483647 w 50"/>
              <a:gd name="T31" fmla="*/ 2147483647 h 49"/>
              <a:gd name="T32" fmla="*/ 2147483647 w 50"/>
              <a:gd name="T33" fmla="*/ 2147483647 h 49"/>
              <a:gd name="T34" fmla="*/ 2147483647 w 50"/>
              <a:gd name="T35" fmla="*/ 2147483647 h 49"/>
              <a:gd name="T36" fmla="*/ 2147483647 w 50"/>
              <a:gd name="T37" fmla="*/ 2147483647 h 49"/>
              <a:gd name="T38" fmla="*/ 2147483647 w 50"/>
              <a:gd name="T39" fmla="*/ 2147483647 h 49"/>
              <a:gd name="T40" fmla="*/ 2147483647 w 50"/>
              <a:gd name="T41" fmla="*/ 2147483647 h 49"/>
              <a:gd name="T42" fmla="*/ 2147483647 w 50"/>
              <a:gd name="T43" fmla="*/ 2147483647 h 49"/>
              <a:gd name="T44" fmla="*/ 2147483647 w 50"/>
              <a:gd name="T45" fmla="*/ 2147483647 h 49"/>
              <a:gd name="T46" fmla="*/ 2147483647 w 50"/>
              <a:gd name="T47" fmla="*/ 2147483647 h 49"/>
              <a:gd name="T48" fmla="*/ 2147483647 w 50"/>
              <a:gd name="T49" fmla="*/ 2147483647 h 49"/>
              <a:gd name="T50" fmla="*/ 2147483647 w 50"/>
              <a:gd name="T51" fmla="*/ 2147483647 h 49"/>
              <a:gd name="T52" fmla="*/ 2147483647 w 50"/>
              <a:gd name="T53" fmla="*/ 2147483647 h 49"/>
              <a:gd name="T54" fmla="*/ 2147483647 w 50"/>
              <a:gd name="T55" fmla="*/ 2147483647 h 49"/>
              <a:gd name="T56" fmla="*/ 2147483647 w 50"/>
              <a:gd name="T57" fmla="*/ 2147483647 h 49"/>
              <a:gd name="T58" fmla="*/ 2147483647 w 50"/>
              <a:gd name="T59" fmla="*/ 2147483647 h 49"/>
              <a:gd name="T60" fmla="*/ 2147483647 w 50"/>
              <a:gd name="T61" fmla="*/ 2147483647 h 49"/>
              <a:gd name="T62" fmla="*/ 2147483647 w 50"/>
              <a:gd name="T63" fmla="*/ 2147483647 h 49"/>
              <a:gd name="T64" fmla="*/ 2147483647 w 50"/>
              <a:gd name="T65" fmla="*/ 2147483647 h 49"/>
              <a:gd name="T66" fmla="*/ 2147483647 w 50"/>
              <a:gd name="T67" fmla="*/ 2147483647 h 49"/>
              <a:gd name="T68" fmla="*/ 2147483647 w 50"/>
              <a:gd name="T69" fmla="*/ 2147483647 h 49"/>
              <a:gd name="T70" fmla="*/ 2147483647 w 50"/>
              <a:gd name="T71" fmla="*/ 2147483647 h 49"/>
              <a:gd name="T72" fmla="*/ 2147483647 w 50"/>
              <a:gd name="T73" fmla="*/ 2147483647 h 49"/>
              <a:gd name="T74" fmla="*/ 2147483647 w 50"/>
              <a:gd name="T75" fmla="*/ 2147483647 h 49"/>
              <a:gd name="T76" fmla="*/ 2147483647 w 50"/>
              <a:gd name="T77" fmla="*/ 2147483647 h 49"/>
              <a:gd name="T78" fmla="*/ 2147483647 w 50"/>
              <a:gd name="T79" fmla="*/ 2147483647 h 49"/>
              <a:gd name="T80" fmla="*/ 2147483647 w 50"/>
              <a:gd name="T81" fmla="*/ 2147483647 h 49"/>
              <a:gd name="T82" fmla="*/ 2147483647 w 50"/>
              <a:gd name="T83" fmla="*/ 2147483647 h 49"/>
              <a:gd name="T84" fmla="*/ 2147483647 w 50"/>
              <a:gd name="T85" fmla="*/ 2147483647 h 49"/>
              <a:gd name="T86" fmla="*/ 2147483647 w 50"/>
              <a:gd name="T87" fmla="*/ 2147483647 h 49"/>
              <a:gd name="T88" fmla="*/ 2147483647 w 50"/>
              <a:gd name="T89" fmla="*/ 2147483647 h 49"/>
              <a:gd name="T90" fmla="*/ 2147483647 w 50"/>
              <a:gd name="T91" fmla="*/ 2147483647 h 49"/>
              <a:gd name="T92" fmla="*/ 2147483647 w 50"/>
              <a:gd name="T93" fmla="*/ 2147483647 h 49"/>
              <a:gd name="T94" fmla="*/ 0 w 50"/>
              <a:gd name="T95" fmla="*/ 2147483647 h 49"/>
              <a:gd name="T96" fmla="*/ 0 w 50"/>
              <a:gd name="T97" fmla="*/ 2147483647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0"/>
              <a:gd name="T148" fmla="*/ 0 h 49"/>
              <a:gd name="T149" fmla="*/ 50 w 50"/>
              <a:gd name="T150" fmla="*/ 49 h 4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0" h="49">
                <a:moveTo>
                  <a:pt x="0" y="46"/>
                </a:moveTo>
                <a:lnTo>
                  <a:pt x="4" y="40"/>
                </a:lnTo>
                <a:lnTo>
                  <a:pt x="7" y="33"/>
                </a:lnTo>
                <a:lnTo>
                  <a:pt x="10" y="26"/>
                </a:lnTo>
                <a:lnTo>
                  <a:pt x="15" y="20"/>
                </a:lnTo>
                <a:lnTo>
                  <a:pt x="18" y="12"/>
                </a:lnTo>
                <a:lnTo>
                  <a:pt x="22" y="8"/>
                </a:lnTo>
                <a:lnTo>
                  <a:pt x="28" y="3"/>
                </a:lnTo>
                <a:lnTo>
                  <a:pt x="35" y="0"/>
                </a:lnTo>
                <a:lnTo>
                  <a:pt x="38" y="0"/>
                </a:lnTo>
                <a:lnTo>
                  <a:pt x="41" y="2"/>
                </a:lnTo>
                <a:lnTo>
                  <a:pt x="46" y="3"/>
                </a:lnTo>
                <a:lnTo>
                  <a:pt x="47" y="8"/>
                </a:lnTo>
                <a:lnTo>
                  <a:pt x="50" y="11"/>
                </a:lnTo>
                <a:lnTo>
                  <a:pt x="50" y="15"/>
                </a:lnTo>
                <a:lnTo>
                  <a:pt x="50" y="20"/>
                </a:lnTo>
                <a:lnTo>
                  <a:pt x="49" y="24"/>
                </a:lnTo>
                <a:lnTo>
                  <a:pt x="47" y="28"/>
                </a:lnTo>
                <a:lnTo>
                  <a:pt x="44" y="31"/>
                </a:lnTo>
                <a:lnTo>
                  <a:pt x="41" y="34"/>
                </a:lnTo>
                <a:lnTo>
                  <a:pt x="40" y="36"/>
                </a:lnTo>
                <a:lnTo>
                  <a:pt x="37" y="39"/>
                </a:lnTo>
                <a:lnTo>
                  <a:pt x="32" y="40"/>
                </a:lnTo>
                <a:lnTo>
                  <a:pt x="29" y="42"/>
                </a:lnTo>
                <a:lnTo>
                  <a:pt x="25" y="43"/>
                </a:lnTo>
                <a:lnTo>
                  <a:pt x="24" y="43"/>
                </a:lnTo>
                <a:lnTo>
                  <a:pt x="22" y="43"/>
                </a:lnTo>
                <a:lnTo>
                  <a:pt x="21" y="43"/>
                </a:lnTo>
                <a:lnTo>
                  <a:pt x="19" y="43"/>
                </a:lnTo>
                <a:lnTo>
                  <a:pt x="16" y="43"/>
                </a:lnTo>
                <a:lnTo>
                  <a:pt x="15" y="43"/>
                </a:lnTo>
                <a:lnTo>
                  <a:pt x="13" y="43"/>
                </a:lnTo>
                <a:lnTo>
                  <a:pt x="12" y="43"/>
                </a:lnTo>
                <a:lnTo>
                  <a:pt x="10" y="45"/>
                </a:lnTo>
                <a:lnTo>
                  <a:pt x="9" y="45"/>
                </a:lnTo>
                <a:lnTo>
                  <a:pt x="9" y="46"/>
                </a:lnTo>
                <a:lnTo>
                  <a:pt x="7" y="48"/>
                </a:lnTo>
                <a:lnTo>
                  <a:pt x="7" y="49"/>
                </a:lnTo>
                <a:lnTo>
                  <a:pt x="6" y="49"/>
                </a:lnTo>
                <a:lnTo>
                  <a:pt x="4" y="49"/>
                </a:lnTo>
                <a:lnTo>
                  <a:pt x="3" y="49"/>
                </a:lnTo>
                <a:lnTo>
                  <a:pt x="3" y="48"/>
                </a:lnTo>
                <a:lnTo>
                  <a:pt x="1" y="48"/>
                </a:lnTo>
                <a:lnTo>
                  <a:pt x="0" y="48"/>
                </a:lnTo>
                <a:lnTo>
                  <a:pt x="0" y="46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5" name="Freeform 26"/>
          <p:cNvSpPr>
            <a:spLocks/>
          </p:cNvSpPr>
          <p:nvPr/>
        </p:nvSpPr>
        <p:spPr bwMode="auto">
          <a:xfrm>
            <a:off x="6442075" y="4816475"/>
            <a:ext cx="52388" cy="71438"/>
          </a:xfrm>
          <a:custGeom>
            <a:avLst/>
            <a:gdLst>
              <a:gd name="T0" fmla="*/ 2147483647 w 37"/>
              <a:gd name="T1" fmla="*/ 2147483647 h 45"/>
              <a:gd name="T2" fmla="*/ 2147483647 w 37"/>
              <a:gd name="T3" fmla="*/ 2147483647 h 45"/>
              <a:gd name="T4" fmla="*/ 2147483647 w 37"/>
              <a:gd name="T5" fmla="*/ 2147483647 h 45"/>
              <a:gd name="T6" fmla="*/ 2147483647 w 37"/>
              <a:gd name="T7" fmla="*/ 2147483647 h 45"/>
              <a:gd name="T8" fmla="*/ 2147483647 w 37"/>
              <a:gd name="T9" fmla="*/ 2147483647 h 45"/>
              <a:gd name="T10" fmla="*/ 2147483647 w 37"/>
              <a:gd name="T11" fmla="*/ 2147483647 h 45"/>
              <a:gd name="T12" fmla="*/ 2147483647 w 37"/>
              <a:gd name="T13" fmla="*/ 2147483647 h 45"/>
              <a:gd name="T14" fmla="*/ 2147483647 w 37"/>
              <a:gd name="T15" fmla="*/ 2147483647 h 45"/>
              <a:gd name="T16" fmla="*/ 2147483647 w 37"/>
              <a:gd name="T17" fmla="*/ 2147483647 h 45"/>
              <a:gd name="T18" fmla="*/ 2147483647 w 37"/>
              <a:gd name="T19" fmla="*/ 2147483647 h 45"/>
              <a:gd name="T20" fmla="*/ 2147483647 w 37"/>
              <a:gd name="T21" fmla="*/ 2147483647 h 45"/>
              <a:gd name="T22" fmla="*/ 2147483647 w 37"/>
              <a:gd name="T23" fmla="*/ 2147483647 h 45"/>
              <a:gd name="T24" fmla="*/ 2147483647 w 37"/>
              <a:gd name="T25" fmla="*/ 2147483647 h 45"/>
              <a:gd name="T26" fmla="*/ 2147483647 w 37"/>
              <a:gd name="T27" fmla="*/ 2147483647 h 45"/>
              <a:gd name="T28" fmla="*/ 2147483647 w 37"/>
              <a:gd name="T29" fmla="*/ 2147483647 h 45"/>
              <a:gd name="T30" fmla="*/ 2147483647 w 37"/>
              <a:gd name="T31" fmla="*/ 2147483647 h 45"/>
              <a:gd name="T32" fmla="*/ 2147483647 w 37"/>
              <a:gd name="T33" fmla="*/ 2147483647 h 45"/>
              <a:gd name="T34" fmla="*/ 2147483647 w 37"/>
              <a:gd name="T35" fmla="*/ 2147483647 h 45"/>
              <a:gd name="T36" fmla="*/ 2147483647 w 37"/>
              <a:gd name="T37" fmla="*/ 2147483647 h 45"/>
              <a:gd name="T38" fmla="*/ 2147483647 w 37"/>
              <a:gd name="T39" fmla="*/ 2147483647 h 45"/>
              <a:gd name="T40" fmla="*/ 2147483647 w 37"/>
              <a:gd name="T41" fmla="*/ 2147483647 h 45"/>
              <a:gd name="T42" fmla="*/ 2147483647 w 37"/>
              <a:gd name="T43" fmla="*/ 2147483647 h 45"/>
              <a:gd name="T44" fmla="*/ 2147483647 w 37"/>
              <a:gd name="T45" fmla="*/ 2147483647 h 45"/>
              <a:gd name="T46" fmla="*/ 2147483647 w 37"/>
              <a:gd name="T47" fmla="*/ 2147483647 h 45"/>
              <a:gd name="T48" fmla="*/ 2147483647 w 37"/>
              <a:gd name="T49" fmla="*/ 2147483647 h 45"/>
              <a:gd name="T50" fmla="*/ 2147483647 w 37"/>
              <a:gd name="T51" fmla="*/ 2147483647 h 45"/>
              <a:gd name="T52" fmla="*/ 2147483647 w 37"/>
              <a:gd name="T53" fmla="*/ 2147483647 h 45"/>
              <a:gd name="T54" fmla="*/ 2147483647 w 37"/>
              <a:gd name="T55" fmla="*/ 0 h 45"/>
              <a:gd name="T56" fmla="*/ 2147483647 w 37"/>
              <a:gd name="T57" fmla="*/ 2147483647 h 45"/>
              <a:gd name="T58" fmla="*/ 2147483647 w 37"/>
              <a:gd name="T59" fmla="*/ 2147483647 h 45"/>
              <a:gd name="T60" fmla="*/ 2147483647 w 37"/>
              <a:gd name="T61" fmla="*/ 2147483647 h 45"/>
              <a:gd name="T62" fmla="*/ 2147483647 w 37"/>
              <a:gd name="T63" fmla="*/ 2147483647 h 45"/>
              <a:gd name="T64" fmla="*/ 0 w 37"/>
              <a:gd name="T65" fmla="*/ 2147483647 h 45"/>
              <a:gd name="T66" fmla="*/ 0 w 37"/>
              <a:gd name="T67" fmla="*/ 2147483647 h 45"/>
              <a:gd name="T68" fmla="*/ 0 w 37"/>
              <a:gd name="T69" fmla="*/ 2147483647 h 45"/>
              <a:gd name="T70" fmla="*/ 2147483647 w 37"/>
              <a:gd name="T71" fmla="*/ 2147483647 h 45"/>
              <a:gd name="T72" fmla="*/ 2147483647 w 37"/>
              <a:gd name="T73" fmla="*/ 2147483647 h 45"/>
              <a:gd name="T74" fmla="*/ 2147483647 w 37"/>
              <a:gd name="T75" fmla="*/ 2147483647 h 45"/>
              <a:gd name="T76" fmla="*/ 2147483647 w 37"/>
              <a:gd name="T77" fmla="*/ 2147483647 h 45"/>
              <a:gd name="T78" fmla="*/ 2147483647 w 37"/>
              <a:gd name="T79" fmla="*/ 2147483647 h 45"/>
              <a:gd name="T80" fmla="*/ 2147483647 w 37"/>
              <a:gd name="T81" fmla="*/ 2147483647 h 45"/>
              <a:gd name="T82" fmla="*/ 2147483647 w 37"/>
              <a:gd name="T83" fmla="*/ 2147483647 h 4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7"/>
              <a:gd name="T127" fmla="*/ 0 h 45"/>
              <a:gd name="T128" fmla="*/ 37 w 37"/>
              <a:gd name="T129" fmla="*/ 45 h 4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7" h="45">
                <a:moveTo>
                  <a:pt x="6" y="21"/>
                </a:moveTo>
                <a:lnTo>
                  <a:pt x="7" y="26"/>
                </a:lnTo>
                <a:lnTo>
                  <a:pt x="9" y="27"/>
                </a:lnTo>
                <a:lnTo>
                  <a:pt x="9" y="30"/>
                </a:lnTo>
                <a:lnTo>
                  <a:pt x="9" y="31"/>
                </a:lnTo>
                <a:lnTo>
                  <a:pt x="7" y="34"/>
                </a:lnTo>
                <a:lnTo>
                  <a:pt x="7" y="36"/>
                </a:lnTo>
                <a:lnTo>
                  <a:pt x="9" y="37"/>
                </a:lnTo>
                <a:lnTo>
                  <a:pt x="10" y="40"/>
                </a:lnTo>
                <a:lnTo>
                  <a:pt x="10" y="42"/>
                </a:lnTo>
                <a:lnTo>
                  <a:pt x="12" y="42"/>
                </a:lnTo>
                <a:lnTo>
                  <a:pt x="13" y="43"/>
                </a:lnTo>
                <a:lnTo>
                  <a:pt x="15" y="45"/>
                </a:lnTo>
                <a:lnTo>
                  <a:pt x="16" y="45"/>
                </a:lnTo>
                <a:lnTo>
                  <a:pt x="19" y="45"/>
                </a:lnTo>
                <a:lnTo>
                  <a:pt x="21" y="45"/>
                </a:lnTo>
                <a:lnTo>
                  <a:pt x="22" y="43"/>
                </a:lnTo>
                <a:lnTo>
                  <a:pt x="25" y="40"/>
                </a:lnTo>
                <a:lnTo>
                  <a:pt x="29" y="36"/>
                </a:lnTo>
                <a:lnTo>
                  <a:pt x="32" y="31"/>
                </a:lnTo>
                <a:lnTo>
                  <a:pt x="35" y="27"/>
                </a:lnTo>
                <a:lnTo>
                  <a:pt x="37" y="23"/>
                </a:lnTo>
                <a:lnTo>
                  <a:pt x="37" y="18"/>
                </a:lnTo>
                <a:lnTo>
                  <a:pt x="37" y="14"/>
                </a:lnTo>
                <a:lnTo>
                  <a:pt x="35" y="9"/>
                </a:lnTo>
                <a:lnTo>
                  <a:pt x="32" y="5"/>
                </a:lnTo>
                <a:lnTo>
                  <a:pt x="29" y="2"/>
                </a:lnTo>
                <a:lnTo>
                  <a:pt x="24" y="0"/>
                </a:lnTo>
                <a:lnTo>
                  <a:pt x="18" y="2"/>
                </a:lnTo>
                <a:lnTo>
                  <a:pt x="13" y="2"/>
                </a:lnTo>
                <a:lnTo>
                  <a:pt x="7" y="5"/>
                </a:lnTo>
                <a:lnTo>
                  <a:pt x="3" y="8"/>
                </a:lnTo>
                <a:lnTo>
                  <a:pt x="0" y="11"/>
                </a:lnTo>
                <a:lnTo>
                  <a:pt x="0" y="12"/>
                </a:lnTo>
                <a:lnTo>
                  <a:pt x="1" y="14"/>
                </a:lnTo>
                <a:lnTo>
                  <a:pt x="1" y="15"/>
                </a:lnTo>
                <a:lnTo>
                  <a:pt x="3" y="15"/>
                </a:lnTo>
                <a:lnTo>
                  <a:pt x="4" y="17"/>
                </a:lnTo>
                <a:lnTo>
                  <a:pt x="4" y="18"/>
                </a:lnTo>
                <a:lnTo>
                  <a:pt x="6" y="20"/>
                </a:lnTo>
                <a:lnTo>
                  <a:pt x="6" y="2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6" name="Freeform 27"/>
          <p:cNvSpPr>
            <a:spLocks/>
          </p:cNvSpPr>
          <p:nvPr/>
        </p:nvSpPr>
        <p:spPr bwMode="auto">
          <a:xfrm>
            <a:off x="6442075" y="4816475"/>
            <a:ext cx="52388" cy="71438"/>
          </a:xfrm>
          <a:custGeom>
            <a:avLst/>
            <a:gdLst>
              <a:gd name="T0" fmla="*/ 2147483647 w 37"/>
              <a:gd name="T1" fmla="*/ 2147483647 h 45"/>
              <a:gd name="T2" fmla="*/ 2147483647 w 37"/>
              <a:gd name="T3" fmla="*/ 2147483647 h 45"/>
              <a:gd name="T4" fmla="*/ 2147483647 w 37"/>
              <a:gd name="T5" fmla="*/ 2147483647 h 45"/>
              <a:gd name="T6" fmla="*/ 2147483647 w 37"/>
              <a:gd name="T7" fmla="*/ 2147483647 h 45"/>
              <a:gd name="T8" fmla="*/ 2147483647 w 37"/>
              <a:gd name="T9" fmla="*/ 2147483647 h 45"/>
              <a:gd name="T10" fmla="*/ 2147483647 w 37"/>
              <a:gd name="T11" fmla="*/ 2147483647 h 45"/>
              <a:gd name="T12" fmla="*/ 2147483647 w 37"/>
              <a:gd name="T13" fmla="*/ 2147483647 h 45"/>
              <a:gd name="T14" fmla="*/ 2147483647 w 37"/>
              <a:gd name="T15" fmla="*/ 2147483647 h 45"/>
              <a:gd name="T16" fmla="*/ 2147483647 w 37"/>
              <a:gd name="T17" fmla="*/ 2147483647 h 45"/>
              <a:gd name="T18" fmla="*/ 2147483647 w 37"/>
              <a:gd name="T19" fmla="*/ 2147483647 h 45"/>
              <a:gd name="T20" fmla="*/ 2147483647 w 37"/>
              <a:gd name="T21" fmla="*/ 2147483647 h 45"/>
              <a:gd name="T22" fmla="*/ 2147483647 w 37"/>
              <a:gd name="T23" fmla="*/ 2147483647 h 45"/>
              <a:gd name="T24" fmla="*/ 2147483647 w 37"/>
              <a:gd name="T25" fmla="*/ 2147483647 h 45"/>
              <a:gd name="T26" fmla="*/ 2147483647 w 37"/>
              <a:gd name="T27" fmla="*/ 2147483647 h 45"/>
              <a:gd name="T28" fmla="*/ 2147483647 w 37"/>
              <a:gd name="T29" fmla="*/ 2147483647 h 45"/>
              <a:gd name="T30" fmla="*/ 2147483647 w 37"/>
              <a:gd name="T31" fmla="*/ 2147483647 h 45"/>
              <a:gd name="T32" fmla="*/ 2147483647 w 37"/>
              <a:gd name="T33" fmla="*/ 2147483647 h 45"/>
              <a:gd name="T34" fmla="*/ 2147483647 w 37"/>
              <a:gd name="T35" fmla="*/ 2147483647 h 45"/>
              <a:gd name="T36" fmla="*/ 2147483647 w 37"/>
              <a:gd name="T37" fmla="*/ 2147483647 h 45"/>
              <a:gd name="T38" fmla="*/ 2147483647 w 37"/>
              <a:gd name="T39" fmla="*/ 2147483647 h 45"/>
              <a:gd name="T40" fmla="*/ 2147483647 w 37"/>
              <a:gd name="T41" fmla="*/ 2147483647 h 45"/>
              <a:gd name="T42" fmla="*/ 2147483647 w 37"/>
              <a:gd name="T43" fmla="*/ 2147483647 h 45"/>
              <a:gd name="T44" fmla="*/ 2147483647 w 37"/>
              <a:gd name="T45" fmla="*/ 2147483647 h 45"/>
              <a:gd name="T46" fmla="*/ 2147483647 w 37"/>
              <a:gd name="T47" fmla="*/ 2147483647 h 45"/>
              <a:gd name="T48" fmla="*/ 2147483647 w 37"/>
              <a:gd name="T49" fmla="*/ 2147483647 h 45"/>
              <a:gd name="T50" fmla="*/ 2147483647 w 37"/>
              <a:gd name="T51" fmla="*/ 2147483647 h 45"/>
              <a:gd name="T52" fmla="*/ 2147483647 w 37"/>
              <a:gd name="T53" fmla="*/ 2147483647 h 45"/>
              <a:gd name="T54" fmla="*/ 2147483647 w 37"/>
              <a:gd name="T55" fmla="*/ 0 h 45"/>
              <a:gd name="T56" fmla="*/ 2147483647 w 37"/>
              <a:gd name="T57" fmla="*/ 2147483647 h 45"/>
              <a:gd name="T58" fmla="*/ 2147483647 w 37"/>
              <a:gd name="T59" fmla="*/ 2147483647 h 45"/>
              <a:gd name="T60" fmla="*/ 2147483647 w 37"/>
              <a:gd name="T61" fmla="*/ 2147483647 h 45"/>
              <a:gd name="T62" fmla="*/ 2147483647 w 37"/>
              <a:gd name="T63" fmla="*/ 2147483647 h 45"/>
              <a:gd name="T64" fmla="*/ 0 w 37"/>
              <a:gd name="T65" fmla="*/ 2147483647 h 45"/>
              <a:gd name="T66" fmla="*/ 0 w 37"/>
              <a:gd name="T67" fmla="*/ 2147483647 h 45"/>
              <a:gd name="T68" fmla="*/ 0 w 37"/>
              <a:gd name="T69" fmla="*/ 2147483647 h 45"/>
              <a:gd name="T70" fmla="*/ 2147483647 w 37"/>
              <a:gd name="T71" fmla="*/ 2147483647 h 45"/>
              <a:gd name="T72" fmla="*/ 2147483647 w 37"/>
              <a:gd name="T73" fmla="*/ 2147483647 h 45"/>
              <a:gd name="T74" fmla="*/ 2147483647 w 37"/>
              <a:gd name="T75" fmla="*/ 2147483647 h 45"/>
              <a:gd name="T76" fmla="*/ 2147483647 w 37"/>
              <a:gd name="T77" fmla="*/ 2147483647 h 45"/>
              <a:gd name="T78" fmla="*/ 2147483647 w 37"/>
              <a:gd name="T79" fmla="*/ 2147483647 h 45"/>
              <a:gd name="T80" fmla="*/ 2147483647 w 37"/>
              <a:gd name="T81" fmla="*/ 2147483647 h 45"/>
              <a:gd name="T82" fmla="*/ 2147483647 w 37"/>
              <a:gd name="T83" fmla="*/ 2147483647 h 4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7"/>
              <a:gd name="T127" fmla="*/ 0 h 45"/>
              <a:gd name="T128" fmla="*/ 37 w 37"/>
              <a:gd name="T129" fmla="*/ 45 h 4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7" h="45">
                <a:moveTo>
                  <a:pt x="6" y="21"/>
                </a:moveTo>
                <a:lnTo>
                  <a:pt x="7" y="26"/>
                </a:lnTo>
                <a:lnTo>
                  <a:pt x="9" y="27"/>
                </a:lnTo>
                <a:lnTo>
                  <a:pt x="9" y="30"/>
                </a:lnTo>
                <a:lnTo>
                  <a:pt x="9" y="31"/>
                </a:lnTo>
                <a:lnTo>
                  <a:pt x="7" y="34"/>
                </a:lnTo>
                <a:lnTo>
                  <a:pt x="7" y="36"/>
                </a:lnTo>
                <a:lnTo>
                  <a:pt x="9" y="37"/>
                </a:lnTo>
                <a:lnTo>
                  <a:pt x="10" y="40"/>
                </a:lnTo>
                <a:lnTo>
                  <a:pt x="10" y="42"/>
                </a:lnTo>
                <a:lnTo>
                  <a:pt x="12" y="42"/>
                </a:lnTo>
                <a:lnTo>
                  <a:pt x="13" y="43"/>
                </a:lnTo>
                <a:lnTo>
                  <a:pt x="15" y="45"/>
                </a:lnTo>
                <a:lnTo>
                  <a:pt x="16" y="45"/>
                </a:lnTo>
                <a:lnTo>
                  <a:pt x="19" y="45"/>
                </a:lnTo>
                <a:lnTo>
                  <a:pt x="21" y="45"/>
                </a:lnTo>
                <a:lnTo>
                  <a:pt x="22" y="43"/>
                </a:lnTo>
                <a:lnTo>
                  <a:pt x="25" y="40"/>
                </a:lnTo>
                <a:lnTo>
                  <a:pt x="29" y="36"/>
                </a:lnTo>
                <a:lnTo>
                  <a:pt x="32" y="31"/>
                </a:lnTo>
                <a:lnTo>
                  <a:pt x="35" y="27"/>
                </a:lnTo>
                <a:lnTo>
                  <a:pt x="37" y="23"/>
                </a:lnTo>
                <a:lnTo>
                  <a:pt x="37" y="18"/>
                </a:lnTo>
                <a:lnTo>
                  <a:pt x="37" y="14"/>
                </a:lnTo>
                <a:lnTo>
                  <a:pt x="35" y="9"/>
                </a:lnTo>
                <a:lnTo>
                  <a:pt x="32" y="5"/>
                </a:lnTo>
                <a:lnTo>
                  <a:pt x="29" y="2"/>
                </a:lnTo>
                <a:lnTo>
                  <a:pt x="24" y="0"/>
                </a:lnTo>
                <a:lnTo>
                  <a:pt x="18" y="2"/>
                </a:lnTo>
                <a:lnTo>
                  <a:pt x="13" y="2"/>
                </a:lnTo>
                <a:lnTo>
                  <a:pt x="7" y="5"/>
                </a:lnTo>
                <a:lnTo>
                  <a:pt x="3" y="8"/>
                </a:lnTo>
                <a:lnTo>
                  <a:pt x="0" y="11"/>
                </a:lnTo>
                <a:lnTo>
                  <a:pt x="0" y="12"/>
                </a:lnTo>
                <a:lnTo>
                  <a:pt x="1" y="14"/>
                </a:lnTo>
                <a:lnTo>
                  <a:pt x="1" y="15"/>
                </a:lnTo>
                <a:lnTo>
                  <a:pt x="3" y="15"/>
                </a:lnTo>
                <a:lnTo>
                  <a:pt x="4" y="17"/>
                </a:lnTo>
                <a:lnTo>
                  <a:pt x="4" y="18"/>
                </a:lnTo>
                <a:lnTo>
                  <a:pt x="6" y="20"/>
                </a:lnTo>
                <a:lnTo>
                  <a:pt x="6" y="21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7" name="Freeform 28"/>
          <p:cNvSpPr>
            <a:spLocks/>
          </p:cNvSpPr>
          <p:nvPr/>
        </p:nvSpPr>
        <p:spPr bwMode="auto">
          <a:xfrm>
            <a:off x="6442075" y="4816475"/>
            <a:ext cx="52388" cy="71438"/>
          </a:xfrm>
          <a:custGeom>
            <a:avLst/>
            <a:gdLst>
              <a:gd name="T0" fmla="*/ 2147483647 w 37"/>
              <a:gd name="T1" fmla="*/ 2147483647 h 45"/>
              <a:gd name="T2" fmla="*/ 2147483647 w 37"/>
              <a:gd name="T3" fmla="*/ 2147483647 h 45"/>
              <a:gd name="T4" fmla="*/ 2147483647 w 37"/>
              <a:gd name="T5" fmla="*/ 2147483647 h 45"/>
              <a:gd name="T6" fmla="*/ 2147483647 w 37"/>
              <a:gd name="T7" fmla="*/ 2147483647 h 45"/>
              <a:gd name="T8" fmla="*/ 2147483647 w 37"/>
              <a:gd name="T9" fmla="*/ 2147483647 h 45"/>
              <a:gd name="T10" fmla="*/ 2147483647 w 37"/>
              <a:gd name="T11" fmla="*/ 2147483647 h 45"/>
              <a:gd name="T12" fmla="*/ 2147483647 w 37"/>
              <a:gd name="T13" fmla="*/ 2147483647 h 45"/>
              <a:gd name="T14" fmla="*/ 2147483647 w 37"/>
              <a:gd name="T15" fmla="*/ 2147483647 h 45"/>
              <a:gd name="T16" fmla="*/ 2147483647 w 37"/>
              <a:gd name="T17" fmla="*/ 2147483647 h 45"/>
              <a:gd name="T18" fmla="*/ 2147483647 w 37"/>
              <a:gd name="T19" fmla="*/ 2147483647 h 45"/>
              <a:gd name="T20" fmla="*/ 2147483647 w 37"/>
              <a:gd name="T21" fmla="*/ 2147483647 h 45"/>
              <a:gd name="T22" fmla="*/ 2147483647 w 37"/>
              <a:gd name="T23" fmla="*/ 2147483647 h 45"/>
              <a:gd name="T24" fmla="*/ 2147483647 w 37"/>
              <a:gd name="T25" fmla="*/ 2147483647 h 45"/>
              <a:gd name="T26" fmla="*/ 2147483647 w 37"/>
              <a:gd name="T27" fmla="*/ 2147483647 h 45"/>
              <a:gd name="T28" fmla="*/ 2147483647 w 37"/>
              <a:gd name="T29" fmla="*/ 2147483647 h 45"/>
              <a:gd name="T30" fmla="*/ 2147483647 w 37"/>
              <a:gd name="T31" fmla="*/ 2147483647 h 45"/>
              <a:gd name="T32" fmla="*/ 2147483647 w 37"/>
              <a:gd name="T33" fmla="*/ 2147483647 h 45"/>
              <a:gd name="T34" fmla="*/ 2147483647 w 37"/>
              <a:gd name="T35" fmla="*/ 2147483647 h 45"/>
              <a:gd name="T36" fmla="*/ 2147483647 w 37"/>
              <a:gd name="T37" fmla="*/ 2147483647 h 45"/>
              <a:gd name="T38" fmla="*/ 2147483647 w 37"/>
              <a:gd name="T39" fmla="*/ 2147483647 h 45"/>
              <a:gd name="T40" fmla="*/ 2147483647 w 37"/>
              <a:gd name="T41" fmla="*/ 2147483647 h 45"/>
              <a:gd name="T42" fmla="*/ 2147483647 w 37"/>
              <a:gd name="T43" fmla="*/ 2147483647 h 45"/>
              <a:gd name="T44" fmla="*/ 2147483647 w 37"/>
              <a:gd name="T45" fmla="*/ 2147483647 h 45"/>
              <a:gd name="T46" fmla="*/ 2147483647 w 37"/>
              <a:gd name="T47" fmla="*/ 2147483647 h 45"/>
              <a:gd name="T48" fmla="*/ 2147483647 w 37"/>
              <a:gd name="T49" fmla="*/ 2147483647 h 45"/>
              <a:gd name="T50" fmla="*/ 2147483647 w 37"/>
              <a:gd name="T51" fmla="*/ 2147483647 h 45"/>
              <a:gd name="T52" fmla="*/ 2147483647 w 37"/>
              <a:gd name="T53" fmla="*/ 2147483647 h 45"/>
              <a:gd name="T54" fmla="*/ 2147483647 w 37"/>
              <a:gd name="T55" fmla="*/ 0 h 45"/>
              <a:gd name="T56" fmla="*/ 2147483647 w 37"/>
              <a:gd name="T57" fmla="*/ 2147483647 h 45"/>
              <a:gd name="T58" fmla="*/ 2147483647 w 37"/>
              <a:gd name="T59" fmla="*/ 2147483647 h 45"/>
              <a:gd name="T60" fmla="*/ 2147483647 w 37"/>
              <a:gd name="T61" fmla="*/ 2147483647 h 45"/>
              <a:gd name="T62" fmla="*/ 2147483647 w 37"/>
              <a:gd name="T63" fmla="*/ 2147483647 h 45"/>
              <a:gd name="T64" fmla="*/ 0 w 37"/>
              <a:gd name="T65" fmla="*/ 2147483647 h 45"/>
              <a:gd name="T66" fmla="*/ 0 w 37"/>
              <a:gd name="T67" fmla="*/ 2147483647 h 45"/>
              <a:gd name="T68" fmla="*/ 0 w 37"/>
              <a:gd name="T69" fmla="*/ 2147483647 h 45"/>
              <a:gd name="T70" fmla="*/ 2147483647 w 37"/>
              <a:gd name="T71" fmla="*/ 2147483647 h 45"/>
              <a:gd name="T72" fmla="*/ 2147483647 w 37"/>
              <a:gd name="T73" fmla="*/ 2147483647 h 45"/>
              <a:gd name="T74" fmla="*/ 2147483647 w 37"/>
              <a:gd name="T75" fmla="*/ 2147483647 h 45"/>
              <a:gd name="T76" fmla="*/ 2147483647 w 37"/>
              <a:gd name="T77" fmla="*/ 2147483647 h 45"/>
              <a:gd name="T78" fmla="*/ 2147483647 w 37"/>
              <a:gd name="T79" fmla="*/ 2147483647 h 45"/>
              <a:gd name="T80" fmla="*/ 2147483647 w 37"/>
              <a:gd name="T81" fmla="*/ 2147483647 h 4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7"/>
              <a:gd name="T124" fmla="*/ 0 h 45"/>
              <a:gd name="T125" fmla="*/ 37 w 37"/>
              <a:gd name="T126" fmla="*/ 45 h 4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7" h="45">
                <a:moveTo>
                  <a:pt x="6" y="21"/>
                </a:moveTo>
                <a:lnTo>
                  <a:pt x="7" y="26"/>
                </a:lnTo>
                <a:lnTo>
                  <a:pt x="9" y="27"/>
                </a:lnTo>
                <a:lnTo>
                  <a:pt x="9" y="30"/>
                </a:lnTo>
                <a:lnTo>
                  <a:pt x="9" y="31"/>
                </a:lnTo>
                <a:lnTo>
                  <a:pt x="7" y="34"/>
                </a:lnTo>
                <a:lnTo>
                  <a:pt x="7" y="36"/>
                </a:lnTo>
                <a:lnTo>
                  <a:pt x="9" y="37"/>
                </a:lnTo>
                <a:lnTo>
                  <a:pt x="10" y="40"/>
                </a:lnTo>
                <a:lnTo>
                  <a:pt x="10" y="42"/>
                </a:lnTo>
                <a:lnTo>
                  <a:pt x="12" y="42"/>
                </a:lnTo>
                <a:lnTo>
                  <a:pt x="13" y="43"/>
                </a:lnTo>
                <a:lnTo>
                  <a:pt x="15" y="45"/>
                </a:lnTo>
                <a:lnTo>
                  <a:pt x="16" y="45"/>
                </a:lnTo>
                <a:lnTo>
                  <a:pt x="19" y="45"/>
                </a:lnTo>
                <a:lnTo>
                  <a:pt x="21" y="45"/>
                </a:lnTo>
                <a:lnTo>
                  <a:pt x="22" y="43"/>
                </a:lnTo>
                <a:lnTo>
                  <a:pt x="25" y="40"/>
                </a:lnTo>
                <a:lnTo>
                  <a:pt x="29" y="36"/>
                </a:lnTo>
                <a:lnTo>
                  <a:pt x="32" y="31"/>
                </a:lnTo>
                <a:lnTo>
                  <a:pt x="35" y="27"/>
                </a:lnTo>
                <a:lnTo>
                  <a:pt x="37" y="23"/>
                </a:lnTo>
                <a:lnTo>
                  <a:pt x="37" y="18"/>
                </a:lnTo>
                <a:lnTo>
                  <a:pt x="37" y="14"/>
                </a:lnTo>
                <a:lnTo>
                  <a:pt x="35" y="9"/>
                </a:lnTo>
                <a:lnTo>
                  <a:pt x="32" y="5"/>
                </a:lnTo>
                <a:lnTo>
                  <a:pt x="29" y="2"/>
                </a:lnTo>
                <a:lnTo>
                  <a:pt x="24" y="0"/>
                </a:lnTo>
                <a:lnTo>
                  <a:pt x="18" y="2"/>
                </a:lnTo>
                <a:lnTo>
                  <a:pt x="13" y="2"/>
                </a:lnTo>
                <a:lnTo>
                  <a:pt x="7" y="5"/>
                </a:lnTo>
                <a:lnTo>
                  <a:pt x="3" y="8"/>
                </a:lnTo>
                <a:lnTo>
                  <a:pt x="0" y="11"/>
                </a:lnTo>
                <a:lnTo>
                  <a:pt x="0" y="12"/>
                </a:lnTo>
                <a:lnTo>
                  <a:pt x="1" y="14"/>
                </a:lnTo>
                <a:lnTo>
                  <a:pt x="1" y="15"/>
                </a:lnTo>
                <a:lnTo>
                  <a:pt x="3" y="15"/>
                </a:lnTo>
                <a:lnTo>
                  <a:pt x="4" y="17"/>
                </a:lnTo>
                <a:lnTo>
                  <a:pt x="4" y="18"/>
                </a:lnTo>
                <a:lnTo>
                  <a:pt x="6" y="20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8" name="Freeform 29"/>
          <p:cNvSpPr>
            <a:spLocks/>
          </p:cNvSpPr>
          <p:nvPr/>
        </p:nvSpPr>
        <p:spPr bwMode="auto">
          <a:xfrm>
            <a:off x="6437313" y="4770438"/>
            <a:ext cx="93662" cy="49212"/>
          </a:xfrm>
          <a:custGeom>
            <a:avLst/>
            <a:gdLst>
              <a:gd name="T0" fmla="*/ 2147483647 w 66"/>
              <a:gd name="T1" fmla="*/ 2147483647 h 31"/>
              <a:gd name="T2" fmla="*/ 2147483647 w 66"/>
              <a:gd name="T3" fmla="*/ 2147483647 h 31"/>
              <a:gd name="T4" fmla="*/ 2147483647 w 66"/>
              <a:gd name="T5" fmla="*/ 2147483647 h 31"/>
              <a:gd name="T6" fmla="*/ 2147483647 w 66"/>
              <a:gd name="T7" fmla="*/ 2147483647 h 31"/>
              <a:gd name="T8" fmla="*/ 0 w 66"/>
              <a:gd name="T9" fmla="*/ 2147483647 h 31"/>
              <a:gd name="T10" fmla="*/ 0 w 66"/>
              <a:gd name="T11" fmla="*/ 2147483647 h 31"/>
              <a:gd name="T12" fmla="*/ 2147483647 w 66"/>
              <a:gd name="T13" fmla="*/ 2147483647 h 31"/>
              <a:gd name="T14" fmla="*/ 2147483647 w 66"/>
              <a:gd name="T15" fmla="*/ 2147483647 h 31"/>
              <a:gd name="T16" fmla="*/ 2147483647 w 66"/>
              <a:gd name="T17" fmla="*/ 2147483647 h 31"/>
              <a:gd name="T18" fmla="*/ 2147483647 w 66"/>
              <a:gd name="T19" fmla="*/ 2147483647 h 31"/>
              <a:gd name="T20" fmla="*/ 2147483647 w 66"/>
              <a:gd name="T21" fmla="*/ 2147483647 h 31"/>
              <a:gd name="T22" fmla="*/ 2147483647 w 66"/>
              <a:gd name="T23" fmla="*/ 2147483647 h 31"/>
              <a:gd name="T24" fmla="*/ 2147483647 w 66"/>
              <a:gd name="T25" fmla="*/ 2147483647 h 31"/>
              <a:gd name="T26" fmla="*/ 2147483647 w 66"/>
              <a:gd name="T27" fmla="*/ 2147483647 h 31"/>
              <a:gd name="T28" fmla="*/ 2147483647 w 66"/>
              <a:gd name="T29" fmla="*/ 2147483647 h 31"/>
              <a:gd name="T30" fmla="*/ 2147483647 w 66"/>
              <a:gd name="T31" fmla="*/ 2147483647 h 31"/>
              <a:gd name="T32" fmla="*/ 2147483647 w 66"/>
              <a:gd name="T33" fmla="*/ 2147483647 h 31"/>
              <a:gd name="T34" fmla="*/ 2147483647 w 66"/>
              <a:gd name="T35" fmla="*/ 2147483647 h 31"/>
              <a:gd name="T36" fmla="*/ 2147483647 w 66"/>
              <a:gd name="T37" fmla="*/ 2147483647 h 31"/>
              <a:gd name="T38" fmla="*/ 2147483647 w 66"/>
              <a:gd name="T39" fmla="*/ 2147483647 h 31"/>
              <a:gd name="T40" fmla="*/ 2147483647 w 66"/>
              <a:gd name="T41" fmla="*/ 2147483647 h 31"/>
              <a:gd name="T42" fmla="*/ 2147483647 w 66"/>
              <a:gd name="T43" fmla="*/ 2147483647 h 31"/>
              <a:gd name="T44" fmla="*/ 2147483647 w 66"/>
              <a:gd name="T45" fmla="*/ 2147483647 h 31"/>
              <a:gd name="T46" fmla="*/ 2147483647 w 66"/>
              <a:gd name="T47" fmla="*/ 2147483647 h 31"/>
              <a:gd name="T48" fmla="*/ 2147483647 w 66"/>
              <a:gd name="T49" fmla="*/ 2147483647 h 31"/>
              <a:gd name="T50" fmla="*/ 2147483647 w 66"/>
              <a:gd name="T51" fmla="*/ 2147483647 h 31"/>
              <a:gd name="T52" fmla="*/ 2147483647 w 66"/>
              <a:gd name="T53" fmla="*/ 2147483647 h 31"/>
              <a:gd name="T54" fmla="*/ 2147483647 w 66"/>
              <a:gd name="T55" fmla="*/ 2147483647 h 31"/>
              <a:gd name="T56" fmla="*/ 2147483647 w 66"/>
              <a:gd name="T57" fmla="*/ 2147483647 h 31"/>
              <a:gd name="T58" fmla="*/ 2147483647 w 66"/>
              <a:gd name="T59" fmla="*/ 2147483647 h 31"/>
              <a:gd name="T60" fmla="*/ 2147483647 w 66"/>
              <a:gd name="T61" fmla="*/ 2147483647 h 31"/>
              <a:gd name="T62" fmla="*/ 2147483647 w 66"/>
              <a:gd name="T63" fmla="*/ 0 h 31"/>
              <a:gd name="T64" fmla="*/ 2147483647 w 66"/>
              <a:gd name="T65" fmla="*/ 0 h 31"/>
              <a:gd name="T66" fmla="*/ 2147483647 w 66"/>
              <a:gd name="T67" fmla="*/ 2147483647 h 31"/>
              <a:gd name="T68" fmla="*/ 2147483647 w 66"/>
              <a:gd name="T69" fmla="*/ 2147483647 h 31"/>
              <a:gd name="T70" fmla="*/ 2147483647 w 66"/>
              <a:gd name="T71" fmla="*/ 2147483647 h 3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6"/>
              <a:gd name="T109" fmla="*/ 0 h 31"/>
              <a:gd name="T110" fmla="*/ 66 w 66"/>
              <a:gd name="T111" fmla="*/ 31 h 31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6" h="31">
                <a:moveTo>
                  <a:pt x="10" y="3"/>
                </a:moveTo>
                <a:lnTo>
                  <a:pt x="9" y="6"/>
                </a:lnTo>
                <a:lnTo>
                  <a:pt x="7" y="7"/>
                </a:lnTo>
                <a:lnTo>
                  <a:pt x="6" y="10"/>
                </a:lnTo>
                <a:lnTo>
                  <a:pt x="4" y="12"/>
                </a:lnTo>
                <a:lnTo>
                  <a:pt x="4" y="15"/>
                </a:lnTo>
                <a:lnTo>
                  <a:pt x="3" y="16"/>
                </a:lnTo>
                <a:lnTo>
                  <a:pt x="1" y="19"/>
                </a:lnTo>
                <a:lnTo>
                  <a:pt x="0" y="20"/>
                </a:lnTo>
                <a:lnTo>
                  <a:pt x="0" y="22"/>
                </a:lnTo>
                <a:lnTo>
                  <a:pt x="0" y="25"/>
                </a:lnTo>
                <a:lnTo>
                  <a:pt x="0" y="26"/>
                </a:lnTo>
                <a:lnTo>
                  <a:pt x="1" y="28"/>
                </a:lnTo>
                <a:lnTo>
                  <a:pt x="3" y="28"/>
                </a:lnTo>
                <a:lnTo>
                  <a:pt x="4" y="29"/>
                </a:lnTo>
                <a:lnTo>
                  <a:pt x="7" y="29"/>
                </a:lnTo>
                <a:lnTo>
                  <a:pt x="9" y="28"/>
                </a:lnTo>
                <a:lnTo>
                  <a:pt x="12" y="28"/>
                </a:lnTo>
                <a:lnTo>
                  <a:pt x="13" y="26"/>
                </a:lnTo>
                <a:lnTo>
                  <a:pt x="16" y="25"/>
                </a:lnTo>
                <a:lnTo>
                  <a:pt x="18" y="23"/>
                </a:lnTo>
                <a:lnTo>
                  <a:pt x="19" y="22"/>
                </a:lnTo>
                <a:lnTo>
                  <a:pt x="22" y="20"/>
                </a:lnTo>
                <a:lnTo>
                  <a:pt x="24" y="20"/>
                </a:lnTo>
                <a:lnTo>
                  <a:pt x="27" y="20"/>
                </a:lnTo>
                <a:lnTo>
                  <a:pt x="29" y="20"/>
                </a:lnTo>
                <a:lnTo>
                  <a:pt x="32" y="22"/>
                </a:lnTo>
                <a:lnTo>
                  <a:pt x="34" y="23"/>
                </a:lnTo>
                <a:lnTo>
                  <a:pt x="37" y="25"/>
                </a:lnTo>
                <a:lnTo>
                  <a:pt x="40" y="26"/>
                </a:lnTo>
                <a:lnTo>
                  <a:pt x="41" y="28"/>
                </a:lnTo>
                <a:lnTo>
                  <a:pt x="44" y="29"/>
                </a:lnTo>
                <a:lnTo>
                  <a:pt x="47" y="29"/>
                </a:lnTo>
                <a:lnTo>
                  <a:pt x="49" y="31"/>
                </a:lnTo>
                <a:lnTo>
                  <a:pt x="52" y="31"/>
                </a:lnTo>
                <a:lnTo>
                  <a:pt x="55" y="31"/>
                </a:lnTo>
                <a:lnTo>
                  <a:pt x="56" y="29"/>
                </a:lnTo>
                <a:lnTo>
                  <a:pt x="59" y="29"/>
                </a:lnTo>
                <a:lnTo>
                  <a:pt x="61" y="28"/>
                </a:lnTo>
                <a:lnTo>
                  <a:pt x="64" y="26"/>
                </a:lnTo>
                <a:lnTo>
                  <a:pt x="65" y="25"/>
                </a:lnTo>
                <a:lnTo>
                  <a:pt x="65" y="23"/>
                </a:lnTo>
                <a:lnTo>
                  <a:pt x="66" y="20"/>
                </a:lnTo>
                <a:lnTo>
                  <a:pt x="66" y="19"/>
                </a:lnTo>
                <a:lnTo>
                  <a:pt x="66" y="16"/>
                </a:lnTo>
                <a:lnTo>
                  <a:pt x="66" y="15"/>
                </a:lnTo>
                <a:lnTo>
                  <a:pt x="65" y="12"/>
                </a:lnTo>
                <a:lnTo>
                  <a:pt x="64" y="10"/>
                </a:lnTo>
                <a:lnTo>
                  <a:pt x="62" y="9"/>
                </a:lnTo>
                <a:lnTo>
                  <a:pt x="61" y="9"/>
                </a:lnTo>
                <a:lnTo>
                  <a:pt x="59" y="7"/>
                </a:lnTo>
                <a:lnTo>
                  <a:pt x="58" y="6"/>
                </a:lnTo>
                <a:lnTo>
                  <a:pt x="56" y="6"/>
                </a:lnTo>
                <a:lnTo>
                  <a:pt x="55" y="4"/>
                </a:lnTo>
                <a:lnTo>
                  <a:pt x="53" y="4"/>
                </a:lnTo>
                <a:lnTo>
                  <a:pt x="52" y="3"/>
                </a:lnTo>
                <a:lnTo>
                  <a:pt x="50" y="3"/>
                </a:lnTo>
                <a:lnTo>
                  <a:pt x="46" y="3"/>
                </a:lnTo>
                <a:lnTo>
                  <a:pt x="41" y="3"/>
                </a:lnTo>
                <a:lnTo>
                  <a:pt x="37" y="1"/>
                </a:lnTo>
                <a:lnTo>
                  <a:pt x="32" y="1"/>
                </a:lnTo>
                <a:lnTo>
                  <a:pt x="28" y="1"/>
                </a:lnTo>
                <a:lnTo>
                  <a:pt x="22" y="1"/>
                </a:lnTo>
                <a:lnTo>
                  <a:pt x="18" y="0"/>
                </a:lnTo>
                <a:lnTo>
                  <a:pt x="13" y="0"/>
                </a:lnTo>
                <a:lnTo>
                  <a:pt x="12" y="0"/>
                </a:lnTo>
                <a:lnTo>
                  <a:pt x="12" y="1"/>
                </a:lnTo>
                <a:lnTo>
                  <a:pt x="10" y="1"/>
                </a:lnTo>
                <a:lnTo>
                  <a:pt x="10" y="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9" name="Freeform 30"/>
          <p:cNvSpPr>
            <a:spLocks/>
          </p:cNvSpPr>
          <p:nvPr/>
        </p:nvSpPr>
        <p:spPr bwMode="auto">
          <a:xfrm>
            <a:off x="6437313" y="4770438"/>
            <a:ext cx="93662" cy="49212"/>
          </a:xfrm>
          <a:custGeom>
            <a:avLst/>
            <a:gdLst>
              <a:gd name="T0" fmla="*/ 2147483647 w 66"/>
              <a:gd name="T1" fmla="*/ 2147483647 h 31"/>
              <a:gd name="T2" fmla="*/ 2147483647 w 66"/>
              <a:gd name="T3" fmla="*/ 2147483647 h 31"/>
              <a:gd name="T4" fmla="*/ 2147483647 w 66"/>
              <a:gd name="T5" fmla="*/ 2147483647 h 31"/>
              <a:gd name="T6" fmla="*/ 2147483647 w 66"/>
              <a:gd name="T7" fmla="*/ 2147483647 h 31"/>
              <a:gd name="T8" fmla="*/ 0 w 66"/>
              <a:gd name="T9" fmla="*/ 2147483647 h 31"/>
              <a:gd name="T10" fmla="*/ 0 w 66"/>
              <a:gd name="T11" fmla="*/ 2147483647 h 31"/>
              <a:gd name="T12" fmla="*/ 2147483647 w 66"/>
              <a:gd name="T13" fmla="*/ 2147483647 h 31"/>
              <a:gd name="T14" fmla="*/ 2147483647 w 66"/>
              <a:gd name="T15" fmla="*/ 2147483647 h 31"/>
              <a:gd name="T16" fmla="*/ 2147483647 w 66"/>
              <a:gd name="T17" fmla="*/ 2147483647 h 31"/>
              <a:gd name="T18" fmla="*/ 2147483647 w 66"/>
              <a:gd name="T19" fmla="*/ 2147483647 h 31"/>
              <a:gd name="T20" fmla="*/ 2147483647 w 66"/>
              <a:gd name="T21" fmla="*/ 2147483647 h 31"/>
              <a:gd name="T22" fmla="*/ 2147483647 w 66"/>
              <a:gd name="T23" fmla="*/ 2147483647 h 31"/>
              <a:gd name="T24" fmla="*/ 2147483647 w 66"/>
              <a:gd name="T25" fmla="*/ 2147483647 h 31"/>
              <a:gd name="T26" fmla="*/ 2147483647 w 66"/>
              <a:gd name="T27" fmla="*/ 2147483647 h 31"/>
              <a:gd name="T28" fmla="*/ 2147483647 w 66"/>
              <a:gd name="T29" fmla="*/ 2147483647 h 31"/>
              <a:gd name="T30" fmla="*/ 2147483647 w 66"/>
              <a:gd name="T31" fmla="*/ 2147483647 h 31"/>
              <a:gd name="T32" fmla="*/ 2147483647 w 66"/>
              <a:gd name="T33" fmla="*/ 2147483647 h 31"/>
              <a:gd name="T34" fmla="*/ 2147483647 w 66"/>
              <a:gd name="T35" fmla="*/ 2147483647 h 31"/>
              <a:gd name="T36" fmla="*/ 2147483647 w 66"/>
              <a:gd name="T37" fmla="*/ 2147483647 h 31"/>
              <a:gd name="T38" fmla="*/ 2147483647 w 66"/>
              <a:gd name="T39" fmla="*/ 2147483647 h 31"/>
              <a:gd name="T40" fmla="*/ 2147483647 w 66"/>
              <a:gd name="T41" fmla="*/ 2147483647 h 31"/>
              <a:gd name="T42" fmla="*/ 2147483647 w 66"/>
              <a:gd name="T43" fmla="*/ 2147483647 h 31"/>
              <a:gd name="T44" fmla="*/ 2147483647 w 66"/>
              <a:gd name="T45" fmla="*/ 2147483647 h 31"/>
              <a:gd name="T46" fmla="*/ 2147483647 w 66"/>
              <a:gd name="T47" fmla="*/ 2147483647 h 31"/>
              <a:gd name="T48" fmla="*/ 2147483647 w 66"/>
              <a:gd name="T49" fmla="*/ 2147483647 h 31"/>
              <a:gd name="T50" fmla="*/ 2147483647 w 66"/>
              <a:gd name="T51" fmla="*/ 2147483647 h 31"/>
              <a:gd name="T52" fmla="*/ 2147483647 w 66"/>
              <a:gd name="T53" fmla="*/ 2147483647 h 31"/>
              <a:gd name="T54" fmla="*/ 2147483647 w 66"/>
              <a:gd name="T55" fmla="*/ 2147483647 h 31"/>
              <a:gd name="T56" fmla="*/ 2147483647 w 66"/>
              <a:gd name="T57" fmla="*/ 2147483647 h 31"/>
              <a:gd name="T58" fmla="*/ 2147483647 w 66"/>
              <a:gd name="T59" fmla="*/ 2147483647 h 31"/>
              <a:gd name="T60" fmla="*/ 2147483647 w 66"/>
              <a:gd name="T61" fmla="*/ 2147483647 h 31"/>
              <a:gd name="T62" fmla="*/ 2147483647 w 66"/>
              <a:gd name="T63" fmla="*/ 0 h 31"/>
              <a:gd name="T64" fmla="*/ 2147483647 w 66"/>
              <a:gd name="T65" fmla="*/ 0 h 31"/>
              <a:gd name="T66" fmla="*/ 2147483647 w 66"/>
              <a:gd name="T67" fmla="*/ 2147483647 h 31"/>
              <a:gd name="T68" fmla="*/ 2147483647 w 66"/>
              <a:gd name="T69" fmla="*/ 2147483647 h 31"/>
              <a:gd name="T70" fmla="*/ 2147483647 w 66"/>
              <a:gd name="T71" fmla="*/ 2147483647 h 3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6"/>
              <a:gd name="T109" fmla="*/ 0 h 31"/>
              <a:gd name="T110" fmla="*/ 66 w 66"/>
              <a:gd name="T111" fmla="*/ 31 h 31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6" h="31">
                <a:moveTo>
                  <a:pt x="10" y="3"/>
                </a:moveTo>
                <a:lnTo>
                  <a:pt x="9" y="6"/>
                </a:lnTo>
                <a:lnTo>
                  <a:pt x="7" y="7"/>
                </a:lnTo>
                <a:lnTo>
                  <a:pt x="6" y="10"/>
                </a:lnTo>
                <a:lnTo>
                  <a:pt x="4" y="12"/>
                </a:lnTo>
                <a:lnTo>
                  <a:pt x="4" y="15"/>
                </a:lnTo>
                <a:lnTo>
                  <a:pt x="3" y="16"/>
                </a:lnTo>
                <a:lnTo>
                  <a:pt x="1" y="19"/>
                </a:lnTo>
                <a:lnTo>
                  <a:pt x="0" y="20"/>
                </a:lnTo>
                <a:lnTo>
                  <a:pt x="0" y="22"/>
                </a:lnTo>
                <a:lnTo>
                  <a:pt x="0" y="25"/>
                </a:lnTo>
                <a:lnTo>
                  <a:pt x="0" y="26"/>
                </a:lnTo>
                <a:lnTo>
                  <a:pt x="1" y="28"/>
                </a:lnTo>
                <a:lnTo>
                  <a:pt x="3" y="28"/>
                </a:lnTo>
                <a:lnTo>
                  <a:pt x="4" y="29"/>
                </a:lnTo>
                <a:lnTo>
                  <a:pt x="7" y="29"/>
                </a:lnTo>
                <a:lnTo>
                  <a:pt x="9" y="28"/>
                </a:lnTo>
                <a:lnTo>
                  <a:pt x="12" y="28"/>
                </a:lnTo>
                <a:lnTo>
                  <a:pt x="13" y="26"/>
                </a:lnTo>
                <a:lnTo>
                  <a:pt x="16" y="25"/>
                </a:lnTo>
                <a:lnTo>
                  <a:pt x="18" y="23"/>
                </a:lnTo>
                <a:lnTo>
                  <a:pt x="19" y="22"/>
                </a:lnTo>
                <a:lnTo>
                  <a:pt x="22" y="20"/>
                </a:lnTo>
                <a:lnTo>
                  <a:pt x="24" y="20"/>
                </a:lnTo>
                <a:lnTo>
                  <a:pt x="27" y="20"/>
                </a:lnTo>
                <a:lnTo>
                  <a:pt x="29" y="20"/>
                </a:lnTo>
                <a:lnTo>
                  <a:pt x="32" y="22"/>
                </a:lnTo>
                <a:lnTo>
                  <a:pt x="34" y="23"/>
                </a:lnTo>
                <a:lnTo>
                  <a:pt x="37" y="25"/>
                </a:lnTo>
                <a:lnTo>
                  <a:pt x="40" y="26"/>
                </a:lnTo>
                <a:lnTo>
                  <a:pt x="41" y="28"/>
                </a:lnTo>
                <a:lnTo>
                  <a:pt x="44" y="29"/>
                </a:lnTo>
                <a:lnTo>
                  <a:pt x="47" y="29"/>
                </a:lnTo>
                <a:lnTo>
                  <a:pt x="49" y="31"/>
                </a:lnTo>
                <a:lnTo>
                  <a:pt x="52" y="31"/>
                </a:lnTo>
                <a:lnTo>
                  <a:pt x="55" y="31"/>
                </a:lnTo>
                <a:lnTo>
                  <a:pt x="56" y="29"/>
                </a:lnTo>
                <a:lnTo>
                  <a:pt x="59" y="29"/>
                </a:lnTo>
                <a:lnTo>
                  <a:pt x="61" y="28"/>
                </a:lnTo>
                <a:lnTo>
                  <a:pt x="64" y="26"/>
                </a:lnTo>
                <a:lnTo>
                  <a:pt x="65" y="25"/>
                </a:lnTo>
                <a:lnTo>
                  <a:pt x="65" y="23"/>
                </a:lnTo>
                <a:lnTo>
                  <a:pt x="66" y="20"/>
                </a:lnTo>
                <a:lnTo>
                  <a:pt x="66" y="19"/>
                </a:lnTo>
                <a:lnTo>
                  <a:pt x="66" y="16"/>
                </a:lnTo>
                <a:lnTo>
                  <a:pt x="66" y="15"/>
                </a:lnTo>
                <a:lnTo>
                  <a:pt x="65" y="12"/>
                </a:lnTo>
                <a:lnTo>
                  <a:pt x="64" y="10"/>
                </a:lnTo>
                <a:lnTo>
                  <a:pt x="62" y="9"/>
                </a:lnTo>
                <a:lnTo>
                  <a:pt x="61" y="9"/>
                </a:lnTo>
                <a:lnTo>
                  <a:pt x="59" y="7"/>
                </a:lnTo>
                <a:lnTo>
                  <a:pt x="58" y="6"/>
                </a:lnTo>
                <a:lnTo>
                  <a:pt x="56" y="6"/>
                </a:lnTo>
                <a:lnTo>
                  <a:pt x="55" y="4"/>
                </a:lnTo>
                <a:lnTo>
                  <a:pt x="53" y="4"/>
                </a:lnTo>
                <a:lnTo>
                  <a:pt x="52" y="3"/>
                </a:lnTo>
                <a:lnTo>
                  <a:pt x="50" y="3"/>
                </a:lnTo>
                <a:lnTo>
                  <a:pt x="46" y="3"/>
                </a:lnTo>
                <a:lnTo>
                  <a:pt x="41" y="3"/>
                </a:lnTo>
                <a:lnTo>
                  <a:pt x="37" y="1"/>
                </a:lnTo>
                <a:lnTo>
                  <a:pt x="32" y="1"/>
                </a:lnTo>
                <a:lnTo>
                  <a:pt x="28" y="1"/>
                </a:lnTo>
                <a:lnTo>
                  <a:pt x="22" y="1"/>
                </a:lnTo>
                <a:lnTo>
                  <a:pt x="18" y="0"/>
                </a:lnTo>
                <a:lnTo>
                  <a:pt x="13" y="0"/>
                </a:lnTo>
                <a:lnTo>
                  <a:pt x="12" y="0"/>
                </a:lnTo>
                <a:lnTo>
                  <a:pt x="12" y="1"/>
                </a:lnTo>
                <a:lnTo>
                  <a:pt x="10" y="1"/>
                </a:lnTo>
                <a:lnTo>
                  <a:pt x="10" y="3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0" name="Freeform 31"/>
          <p:cNvSpPr>
            <a:spLocks/>
          </p:cNvSpPr>
          <p:nvPr/>
        </p:nvSpPr>
        <p:spPr bwMode="auto">
          <a:xfrm>
            <a:off x="6432550" y="4502150"/>
            <a:ext cx="358775" cy="347663"/>
          </a:xfrm>
          <a:custGeom>
            <a:avLst/>
            <a:gdLst>
              <a:gd name="T0" fmla="*/ 2147483647 w 254"/>
              <a:gd name="T1" fmla="*/ 2147483647 h 219"/>
              <a:gd name="T2" fmla="*/ 2147483647 w 254"/>
              <a:gd name="T3" fmla="*/ 2147483647 h 219"/>
              <a:gd name="T4" fmla="*/ 2147483647 w 254"/>
              <a:gd name="T5" fmla="*/ 2147483647 h 219"/>
              <a:gd name="T6" fmla="*/ 2147483647 w 254"/>
              <a:gd name="T7" fmla="*/ 2147483647 h 219"/>
              <a:gd name="T8" fmla="*/ 0 w 254"/>
              <a:gd name="T9" fmla="*/ 2147483647 h 219"/>
              <a:gd name="T10" fmla="*/ 2147483647 w 254"/>
              <a:gd name="T11" fmla="*/ 2147483647 h 219"/>
              <a:gd name="T12" fmla="*/ 2147483647 w 254"/>
              <a:gd name="T13" fmla="*/ 2147483647 h 219"/>
              <a:gd name="T14" fmla="*/ 2147483647 w 254"/>
              <a:gd name="T15" fmla="*/ 2147483647 h 219"/>
              <a:gd name="T16" fmla="*/ 2147483647 w 254"/>
              <a:gd name="T17" fmla="*/ 2147483647 h 219"/>
              <a:gd name="T18" fmla="*/ 2147483647 w 254"/>
              <a:gd name="T19" fmla="*/ 2147483647 h 219"/>
              <a:gd name="T20" fmla="*/ 2147483647 w 254"/>
              <a:gd name="T21" fmla="*/ 2147483647 h 219"/>
              <a:gd name="T22" fmla="*/ 2147483647 w 254"/>
              <a:gd name="T23" fmla="*/ 2147483647 h 219"/>
              <a:gd name="T24" fmla="*/ 2147483647 w 254"/>
              <a:gd name="T25" fmla="*/ 2147483647 h 219"/>
              <a:gd name="T26" fmla="*/ 2147483647 w 254"/>
              <a:gd name="T27" fmla="*/ 2147483647 h 219"/>
              <a:gd name="T28" fmla="*/ 2147483647 w 254"/>
              <a:gd name="T29" fmla="*/ 2147483647 h 219"/>
              <a:gd name="T30" fmla="*/ 2147483647 w 254"/>
              <a:gd name="T31" fmla="*/ 2147483647 h 219"/>
              <a:gd name="T32" fmla="*/ 2147483647 w 254"/>
              <a:gd name="T33" fmla="*/ 2147483647 h 219"/>
              <a:gd name="T34" fmla="*/ 2147483647 w 254"/>
              <a:gd name="T35" fmla="*/ 2147483647 h 219"/>
              <a:gd name="T36" fmla="*/ 2147483647 w 254"/>
              <a:gd name="T37" fmla="*/ 2147483647 h 219"/>
              <a:gd name="T38" fmla="*/ 2147483647 w 254"/>
              <a:gd name="T39" fmla="*/ 2147483647 h 219"/>
              <a:gd name="T40" fmla="*/ 2147483647 w 254"/>
              <a:gd name="T41" fmla="*/ 2147483647 h 219"/>
              <a:gd name="T42" fmla="*/ 2147483647 w 254"/>
              <a:gd name="T43" fmla="*/ 2147483647 h 219"/>
              <a:gd name="T44" fmla="*/ 2147483647 w 254"/>
              <a:gd name="T45" fmla="*/ 2147483647 h 219"/>
              <a:gd name="T46" fmla="*/ 2147483647 w 254"/>
              <a:gd name="T47" fmla="*/ 2147483647 h 219"/>
              <a:gd name="T48" fmla="*/ 2147483647 w 254"/>
              <a:gd name="T49" fmla="*/ 2147483647 h 219"/>
              <a:gd name="T50" fmla="*/ 2147483647 w 254"/>
              <a:gd name="T51" fmla="*/ 2147483647 h 219"/>
              <a:gd name="T52" fmla="*/ 2147483647 w 254"/>
              <a:gd name="T53" fmla="*/ 2147483647 h 219"/>
              <a:gd name="T54" fmla="*/ 2147483647 w 254"/>
              <a:gd name="T55" fmla="*/ 2147483647 h 219"/>
              <a:gd name="T56" fmla="*/ 2147483647 w 254"/>
              <a:gd name="T57" fmla="*/ 2147483647 h 219"/>
              <a:gd name="T58" fmla="*/ 2147483647 w 254"/>
              <a:gd name="T59" fmla="*/ 2147483647 h 219"/>
              <a:gd name="T60" fmla="*/ 2147483647 w 254"/>
              <a:gd name="T61" fmla="*/ 2147483647 h 219"/>
              <a:gd name="T62" fmla="*/ 2147483647 w 254"/>
              <a:gd name="T63" fmla="*/ 2147483647 h 219"/>
              <a:gd name="T64" fmla="*/ 2147483647 w 254"/>
              <a:gd name="T65" fmla="*/ 2147483647 h 219"/>
              <a:gd name="T66" fmla="*/ 2147483647 w 254"/>
              <a:gd name="T67" fmla="*/ 2147483647 h 219"/>
              <a:gd name="T68" fmla="*/ 2147483647 w 254"/>
              <a:gd name="T69" fmla="*/ 2147483647 h 219"/>
              <a:gd name="T70" fmla="*/ 2147483647 w 254"/>
              <a:gd name="T71" fmla="*/ 2147483647 h 219"/>
              <a:gd name="T72" fmla="*/ 2147483647 w 254"/>
              <a:gd name="T73" fmla="*/ 2147483647 h 219"/>
              <a:gd name="T74" fmla="*/ 2147483647 w 254"/>
              <a:gd name="T75" fmla="*/ 2147483647 h 219"/>
              <a:gd name="T76" fmla="*/ 2147483647 w 254"/>
              <a:gd name="T77" fmla="*/ 2147483647 h 219"/>
              <a:gd name="T78" fmla="*/ 2147483647 w 254"/>
              <a:gd name="T79" fmla="*/ 2147483647 h 219"/>
              <a:gd name="T80" fmla="*/ 2147483647 w 254"/>
              <a:gd name="T81" fmla="*/ 2147483647 h 219"/>
              <a:gd name="T82" fmla="*/ 2147483647 w 254"/>
              <a:gd name="T83" fmla="*/ 2147483647 h 219"/>
              <a:gd name="T84" fmla="*/ 2147483647 w 254"/>
              <a:gd name="T85" fmla="*/ 2147483647 h 219"/>
              <a:gd name="T86" fmla="*/ 2147483647 w 254"/>
              <a:gd name="T87" fmla="*/ 2147483647 h 219"/>
              <a:gd name="T88" fmla="*/ 2147483647 w 254"/>
              <a:gd name="T89" fmla="*/ 2147483647 h 219"/>
              <a:gd name="T90" fmla="*/ 2147483647 w 254"/>
              <a:gd name="T91" fmla="*/ 2147483647 h 219"/>
              <a:gd name="T92" fmla="*/ 2147483647 w 254"/>
              <a:gd name="T93" fmla="*/ 2147483647 h 219"/>
              <a:gd name="T94" fmla="*/ 2147483647 w 254"/>
              <a:gd name="T95" fmla="*/ 2147483647 h 219"/>
              <a:gd name="T96" fmla="*/ 2147483647 w 254"/>
              <a:gd name="T97" fmla="*/ 0 h 219"/>
              <a:gd name="T98" fmla="*/ 2147483647 w 254"/>
              <a:gd name="T99" fmla="*/ 2147483647 h 219"/>
              <a:gd name="T100" fmla="*/ 2147483647 w 254"/>
              <a:gd name="T101" fmla="*/ 2147483647 h 219"/>
              <a:gd name="T102" fmla="*/ 2147483647 w 254"/>
              <a:gd name="T103" fmla="*/ 2147483647 h 219"/>
              <a:gd name="T104" fmla="*/ 2147483647 w 254"/>
              <a:gd name="T105" fmla="*/ 2147483647 h 219"/>
              <a:gd name="T106" fmla="*/ 2147483647 w 254"/>
              <a:gd name="T107" fmla="*/ 2147483647 h 219"/>
              <a:gd name="T108" fmla="*/ 2147483647 w 254"/>
              <a:gd name="T109" fmla="*/ 2147483647 h 219"/>
              <a:gd name="T110" fmla="*/ 2147483647 w 254"/>
              <a:gd name="T111" fmla="*/ 2147483647 h 219"/>
              <a:gd name="T112" fmla="*/ 2147483647 w 254"/>
              <a:gd name="T113" fmla="*/ 2147483647 h 219"/>
              <a:gd name="T114" fmla="*/ 2147483647 w 254"/>
              <a:gd name="T115" fmla="*/ 2147483647 h 219"/>
              <a:gd name="T116" fmla="*/ 2147483647 w 254"/>
              <a:gd name="T117" fmla="*/ 2147483647 h 21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4"/>
              <a:gd name="T178" fmla="*/ 0 h 219"/>
              <a:gd name="T179" fmla="*/ 254 w 254"/>
              <a:gd name="T180" fmla="*/ 219 h 21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4" h="219">
                <a:moveTo>
                  <a:pt x="27" y="90"/>
                </a:moveTo>
                <a:lnTo>
                  <a:pt x="22" y="95"/>
                </a:lnTo>
                <a:lnTo>
                  <a:pt x="21" y="98"/>
                </a:lnTo>
                <a:lnTo>
                  <a:pt x="18" y="101"/>
                </a:lnTo>
                <a:lnTo>
                  <a:pt x="15" y="105"/>
                </a:lnTo>
                <a:lnTo>
                  <a:pt x="12" y="109"/>
                </a:lnTo>
                <a:lnTo>
                  <a:pt x="9" y="115"/>
                </a:lnTo>
                <a:lnTo>
                  <a:pt x="6" y="123"/>
                </a:lnTo>
                <a:lnTo>
                  <a:pt x="1" y="133"/>
                </a:lnTo>
                <a:lnTo>
                  <a:pt x="0" y="138"/>
                </a:lnTo>
                <a:lnTo>
                  <a:pt x="0" y="142"/>
                </a:lnTo>
                <a:lnTo>
                  <a:pt x="1" y="145"/>
                </a:lnTo>
                <a:lnTo>
                  <a:pt x="3" y="148"/>
                </a:lnTo>
                <a:lnTo>
                  <a:pt x="7" y="152"/>
                </a:lnTo>
                <a:lnTo>
                  <a:pt x="15" y="155"/>
                </a:lnTo>
                <a:lnTo>
                  <a:pt x="24" y="155"/>
                </a:lnTo>
                <a:lnTo>
                  <a:pt x="34" y="155"/>
                </a:lnTo>
                <a:lnTo>
                  <a:pt x="43" y="155"/>
                </a:lnTo>
                <a:lnTo>
                  <a:pt x="52" y="155"/>
                </a:lnTo>
                <a:lnTo>
                  <a:pt x="55" y="157"/>
                </a:lnTo>
                <a:lnTo>
                  <a:pt x="58" y="158"/>
                </a:lnTo>
                <a:lnTo>
                  <a:pt x="59" y="158"/>
                </a:lnTo>
                <a:lnTo>
                  <a:pt x="61" y="160"/>
                </a:lnTo>
                <a:lnTo>
                  <a:pt x="62" y="161"/>
                </a:lnTo>
                <a:lnTo>
                  <a:pt x="64" y="163"/>
                </a:lnTo>
                <a:lnTo>
                  <a:pt x="65" y="163"/>
                </a:lnTo>
                <a:lnTo>
                  <a:pt x="75" y="167"/>
                </a:lnTo>
                <a:lnTo>
                  <a:pt x="83" y="175"/>
                </a:lnTo>
                <a:lnTo>
                  <a:pt x="89" y="182"/>
                </a:lnTo>
                <a:lnTo>
                  <a:pt x="95" y="191"/>
                </a:lnTo>
                <a:lnTo>
                  <a:pt x="101" y="198"/>
                </a:lnTo>
                <a:lnTo>
                  <a:pt x="108" y="206"/>
                </a:lnTo>
                <a:lnTo>
                  <a:pt x="115" y="213"/>
                </a:lnTo>
                <a:lnTo>
                  <a:pt x="124" y="218"/>
                </a:lnTo>
                <a:lnTo>
                  <a:pt x="129" y="219"/>
                </a:lnTo>
                <a:lnTo>
                  <a:pt x="133" y="219"/>
                </a:lnTo>
                <a:lnTo>
                  <a:pt x="139" y="219"/>
                </a:lnTo>
                <a:lnTo>
                  <a:pt x="143" y="218"/>
                </a:lnTo>
                <a:lnTo>
                  <a:pt x="152" y="213"/>
                </a:lnTo>
                <a:lnTo>
                  <a:pt x="161" y="207"/>
                </a:lnTo>
                <a:lnTo>
                  <a:pt x="169" y="200"/>
                </a:lnTo>
                <a:lnTo>
                  <a:pt x="174" y="189"/>
                </a:lnTo>
                <a:lnTo>
                  <a:pt x="176" y="185"/>
                </a:lnTo>
                <a:lnTo>
                  <a:pt x="177" y="181"/>
                </a:lnTo>
                <a:lnTo>
                  <a:pt x="177" y="175"/>
                </a:lnTo>
                <a:lnTo>
                  <a:pt x="177" y="169"/>
                </a:lnTo>
                <a:lnTo>
                  <a:pt x="183" y="167"/>
                </a:lnTo>
                <a:lnTo>
                  <a:pt x="189" y="166"/>
                </a:lnTo>
                <a:lnTo>
                  <a:pt x="195" y="163"/>
                </a:lnTo>
                <a:lnTo>
                  <a:pt x="200" y="160"/>
                </a:lnTo>
                <a:lnTo>
                  <a:pt x="206" y="155"/>
                </a:lnTo>
                <a:lnTo>
                  <a:pt x="210" y="151"/>
                </a:lnTo>
                <a:lnTo>
                  <a:pt x="213" y="145"/>
                </a:lnTo>
                <a:lnTo>
                  <a:pt x="217" y="139"/>
                </a:lnTo>
                <a:lnTo>
                  <a:pt x="217" y="138"/>
                </a:lnTo>
                <a:lnTo>
                  <a:pt x="219" y="135"/>
                </a:lnTo>
                <a:lnTo>
                  <a:pt x="219" y="133"/>
                </a:lnTo>
                <a:lnTo>
                  <a:pt x="219" y="130"/>
                </a:lnTo>
                <a:lnTo>
                  <a:pt x="219" y="129"/>
                </a:lnTo>
                <a:lnTo>
                  <a:pt x="219" y="126"/>
                </a:lnTo>
                <a:lnTo>
                  <a:pt x="219" y="124"/>
                </a:lnTo>
                <a:lnTo>
                  <a:pt x="220" y="123"/>
                </a:lnTo>
                <a:lnTo>
                  <a:pt x="226" y="117"/>
                </a:lnTo>
                <a:lnTo>
                  <a:pt x="234" y="109"/>
                </a:lnTo>
                <a:lnTo>
                  <a:pt x="240" y="102"/>
                </a:lnTo>
                <a:lnTo>
                  <a:pt x="245" y="95"/>
                </a:lnTo>
                <a:lnTo>
                  <a:pt x="250" y="87"/>
                </a:lnTo>
                <a:lnTo>
                  <a:pt x="253" y="80"/>
                </a:lnTo>
                <a:lnTo>
                  <a:pt x="254" y="71"/>
                </a:lnTo>
                <a:lnTo>
                  <a:pt x="253" y="62"/>
                </a:lnTo>
                <a:lnTo>
                  <a:pt x="251" y="56"/>
                </a:lnTo>
                <a:lnTo>
                  <a:pt x="247" y="52"/>
                </a:lnTo>
                <a:lnTo>
                  <a:pt x="241" y="49"/>
                </a:lnTo>
                <a:lnTo>
                  <a:pt x="235" y="46"/>
                </a:lnTo>
                <a:lnTo>
                  <a:pt x="229" y="44"/>
                </a:lnTo>
                <a:lnTo>
                  <a:pt x="222" y="41"/>
                </a:lnTo>
                <a:lnTo>
                  <a:pt x="216" y="40"/>
                </a:lnTo>
                <a:lnTo>
                  <a:pt x="210" y="38"/>
                </a:lnTo>
                <a:lnTo>
                  <a:pt x="201" y="35"/>
                </a:lnTo>
                <a:lnTo>
                  <a:pt x="195" y="31"/>
                </a:lnTo>
                <a:lnTo>
                  <a:pt x="188" y="27"/>
                </a:lnTo>
                <a:lnTo>
                  <a:pt x="182" y="22"/>
                </a:lnTo>
                <a:lnTo>
                  <a:pt x="176" y="18"/>
                </a:lnTo>
                <a:lnTo>
                  <a:pt x="170" y="13"/>
                </a:lnTo>
                <a:lnTo>
                  <a:pt x="163" y="9"/>
                </a:lnTo>
                <a:lnTo>
                  <a:pt x="155" y="4"/>
                </a:lnTo>
                <a:lnTo>
                  <a:pt x="151" y="3"/>
                </a:lnTo>
                <a:lnTo>
                  <a:pt x="145" y="1"/>
                </a:lnTo>
                <a:lnTo>
                  <a:pt x="140" y="1"/>
                </a:lnTo>
                <a:lnTo>
                  <a:pt x="135" y="1"/>
                </a:lnTo>
                <a:lnTo>
                  <a:pt x="130" y="1"/>
                </a:lnTo>
                <a:lnTo>
                  <a:pt x="126" y="3"/>
                </a:lnTo>
                <a:lnTo>
                  <a:pt x="121" y="3"/>
                </a:lnTo>
                <a:lnTo>
                  <a:pt x="118" y="1"/>
                </a:lnTo>
                <a:lnTo>
                  <a:pt x="112" y="1"/>
                </a:lnTo>
                <a:lnTo>
                  <a:pt x="105" y="0"/>
                </a:lnTo>
                <a:lnTo>
                  <a:pt x="96" y="0"/>
                </a:lnTo>
                <a:lnTo>
                  <a:pt x="87" y="1"/>
                </a:lnTo>
                <a:lnTo>
                  <a:pt x="78" y="4"/>
                </a:lnTo>
                <a:lnTo>
                  <a:pt x="71" y="9"/>
                </a:lnTo>
                <a:lnTo>
                  <a:pt x="65" y="15"/>
                </a:lnTo>
                <a:lnTo>
                  <a:pt x="61" y="22"/>
                </a:lnTo>
                <a:lnTo>
                  <a:pt x="59" y="27"/>
                </a:lnTo>
                <a:lnTo>
                  <a:pt x="56" y="30"/>
                </a:lnTo>
                <a:lnTo>
                  <a:pt x="53" y="32"/>
                </a:lnTo>
                <a:lnTo>
                  <a:pt x="50" y="35"/>
                </a:lnTo>
                <a:lnTo>
                  <a:pt x="49" y="38"/>
                </a:lnTo>
                <a:lnTo>
                  <a:pt x="46" y="41"/>
                </a:lnTo>
                <a:lnTo>
                  <a:pt x="44" y="44"/>
                </a:lnTo>
                <a:lnTo>
                  <a:pt x="44" y="47"/>
                </a:lnTo>
                <a:lnTo>
                  <a:pt x="43" y="50"/>
                </a:lnTo>
                <a:lnTo>
                  <a:pt x="41" y="56"/>
                </a:lnTo>
                <a:lnTo>
                  <a:pt x="37" y="65"/>
                </a:lnTo>
                <a:lnTo>
                  <a:pt x="34" y="72"/>
                </a:lnTo>
                <a:lnTo>
                  <a:pt x="30" y="81"/>
                </a:lnTo>
                <a:lnTo>
                  <a:pt x="27" y="87"/>
                </a:lnTo>
                <a:lnTo>
                  <a:pt x="25" y="90"/>
                </a:lnTo>
                <a:lnTo>
                  <a:pt x="27" y="9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81" name="Freeform 32"/>
          <p:cNvSpPr>
            <a:spLocks/>
          </p:cNvSpPr>
          <p:nvPr/>
        </p:nvSpPr>
        <p:spPr bwMode="auto">
          <a:xfrm>
            <a:off x="6575425" y="4738688"/>
            <a:ext cx="100013" cy="82550"/>
          </a:xfrm>
          <a:custGeom>
            <a:avLst/>
            <a:gdLst>
              <a:gd name="T0" fmla="*/ 2147483647 w 71"/>
              <a:gd name="T1" fmla="*/ 2147483647 h 52"/>
              <a:gd name="T2" fmla="*/ 2147483647 w 71"/>
              <a:gd name="T3" fmla="*/ 2147483647 h 52"/>
              <a:gd name="T4" fmla="*/ 2147483647 w 71"/>
              <a:gd name="T5" fmla="*/ 2147483647 h 52"/>
              <a:gd name="T6" fmla="*/ 2147483647 w 71"/>
              <a:gd name="T7" fmla="*/ 2147483647 h 52"/>
              <a:gd name="T8" fmla="*/ 2147483647 w 71"/>
              <a:gd name="T9" fmla="*/ 2147483647 h 52"/>
              <a:gd name="T10" fmla="*/ 2147483647 w 71"/>
              <a:gd name="T11" fmla="*/ 2147483647 h 52"/>
              <a:gd name="T12" fmla="*/ 2147483647 w 71"/>
              <a:gd name="T13" fmla="*/ 2147483647 h 52"/>
              <a:gd name="T14" fmla="*/ 2147483647 w 71"/>
              <a:gd name="T15" fmla="*/ 2147483647 h 52"/>
              <a:gd name="T16" fmla="*/ 2147483647 w 71"/>
              <a:gd name="T17" fmla="*/ 2147483647 h 52"/>
              <a:gd name="T18" fmla="*/ 2147483647 w 71"/>
              <a:gd name="T19" fmla="*/ 2147483647 h 52"/>
              <a:gd name="T20" fmla="*/ 2147483647 w 71"/>
              <a:gd name="T21" fmla="*/ 2147483647 h 52"/>
              <a:gd name="T22" fmla="*/ 2147483647 w 71"/>
              <a:gd name="T23" fmla="*/ 2147483647 h 52"/>
              <a:gd name="T24" fmla="*/ 2147483647 w 71"/>
              <a:gd name="T25" fmla="*/ 2147483647 h 52"/>
              <a:gd name="T26" fmla="*/ 2147483647 w 71"/>
              <a:gd name="T27" fmla="*/ 2147483647 h 52"/>
              <a:gd name="T28" fmla="*/ 2147483647 w 71"/>
              <a:gd name="T29" fmla="*/ 2147483647 h 52"/>
              <a:gd name="T30" fmla="*/ 2147483647 w 71"/>
              <a:gd name="T31" fmla="*/ 2147483647 h 52"/>
              <a:gd name="T32" fmla="*/ 2147483647 w 71"/>
              <a:gd name="T33" fmla="*/ 2147483647 h 52"/>
              <a:gd name="T34" fmla="*/ 2147483647 w 71"/>
              <a:gd name="T35" fmla="*/ 2147483647 h 52"/>
              <a:gd name="T36" fmla="*/ 2147483647 w 71"/>
              <a:gd name="T37" fmla="*/ 2147483647 h 52"/>
              <a:gd name="T38" fmla="*/ 2147483647 w 71"/>
              <a:gd name="T39" fmla="*/ 2147483647 h 52"/>
              <a:gd name="T40" fmla="*/ 2147483647 w 71"/>
              <a:gd name="T41" fmla="*/ 2147483647 h 52"/>
              <a:gd name="T42" fmla="*/ 2147483647 w 71"/>
              <a:gd name="T43" fmla="*/ 2147483647 h 52"/>
              <a:gd name="T44" fmla="*/ 2147483647 w 71"/>
              <a:gd name="T45" fmla="*/ 2147483647 h 52"/>
              <a:gd name="T46" fmla="*/ 2147483647 w 71"/>
              <a:gd name="T47" fmla="*/ 2147483647 h 52"/>
              <a:gd name="T48" fmla="*/ 2147483647 w 71"/>
              <a:gd name="T49" fmla="*/ 2147483647 h 52"/>
              <a:gd name="T50" fmla="*/ 2147483647 w 71"/>
              <a:gd name="T51" fmla="*/ 2147483647 h 52"/>
              <a:gd name="T52" fmla="*/ 2147483647 w 71"/>
              <a:gd name="T53" fmla="*/ 2147483647 h 52"/>
              <a:gd name="T54" fmla="*/ 2147483647 w 71"/>
              <a:gd name="T55" fmla="*/ 2147483647 h 52"/>
              <a:gd name="T56" fmla="*/ 2147483647 w 71"/>
              <a:gd name="T57" fmla="*/ 2147483647 h 52"/>
              <a:gd name="T58" fmla="*/ 2147483647 w 71"/>
              <a:gd name="T59" fmla="*/ 2147483647 h 52"/>
              <a:gd name="T60" fmla="*/ 2147483647 w 71"/>
              <a:gd name="T61" fmla="*/ 2147483647 h 52"/>
              <a:gd name="T62" fmla="*/ 2147483647 w 71"/>
              <a:gd name="T63" fmla="*/ 2147483647 h 52"/>
              <a:gd name="T64" fmla="*/ 2147483647 w 71"/>
              <a:gd name="T65" fmla="*/ 2147483647 h 52"/>
              <a:gd name="T66" fmla="*/ 2147483647 w 71"/>
              <a:gd name="T67" fmla="*/ 0 h 52"/>
              <a:gd name="T68" fmla="*/ 2147483647 w 71"/>
              <a:gd name="T69" fmla="*/ 0 h 52"/>
              <a:gd name="T70" fmla="*/ 2147483647 w 71"/>
              <a:gd name="T71" fmla="*/ 0 h 52"/>
              <a:gd name="T72" fmla="*/ 2147483647 w 71"/>
              <a:gd name="T73" fmla="*/ 0 h 52"/>
              <a:gd name="T74" fmla="*/ 2147483647 w 71"/>
              <a:gd name="T75" fmla="*/ 0 h 52"/>
              <a:gd name="T76" fmla="*/ 2147483647 w 71"/>
              <a:gd name="T77" fmla="*/ 2147483647 h 52"/>
              <a:gd name="T78" fmla="*/ 2147483647 w 71"/>
              <a:gd name="T79" fmla="*/ 2147483647 h 52"/>
              <a:gd name="T80" fmla="*/ 2147483647 w 71"/>
              <a:gd name="T81" fmla="*/ 2147483647 h 52"/>
              <a:gd name="T82" fmla="*/ 2147483647 w 71"/>
              <a:gd name="T83" fmla="*/ 2147483647 h 52"/>
              <a:gd name="T84" fmla="*/ 2147483647 w 71"/>
              <a:gd name="T85" fmla="*/ 2147483647 h 52"/>
              <a:gd name="T86" fmla="*/ 2147483647 w 71"/>
              <a:gd name="T87" fmla="*/ 2147483647 h 52"/>
              <a:gd name="T88" fmla="*/ 2147483647 w 71"/>
              <a:gd name="T89" fmla="*/ 2147483647 h 52"/>
              <a:gd name="T90" fmla="*/ 2147483647 w 71"/>
              <a:gd name="T91" fmla="*/ 2147483647 h 52"/>
              <a:gd name="T92" fmla="*/ 0 w 71"/>
              <a:gd name="T93" fmla="*/ 2147483647 h 52"/>
              <a:gd name="T94" fmla="*/ 2147483647 w 71"/>
              <a:gd name="T95" fmla="*/ 2147483647 h 52"/>
              <a:gd name="T96" fmla="*/ 2147483647 w 71"/>
              <a:gd name="T97" fmla="*/ 2147483647 h 5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1"/>
              <a:gd name="T148" fmla="*/ 0 h 52"/>
              <a:gd name="T149" fmla="*/ 71 w 71"/>
              <a:gd name="T150" fmla="*/ 52 h 5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1" h="52">
                <a:moveTo>
                  <a:pt x="2" y="29"/>
                </a:moveTo>
                <a:lnTo>
                  <a:pt x="8" y="33"/>
                </a:lnTo>
                <a:lnTo>
                  <a:pt x="14" y="37"/>
                </a:lnTo>
                <a:lnTo>
                  <a:pt x="20" y="42"/>
                </a:lnTo>
                <a:lnTo>
                  <a:pt x="28" y="46"/>
                </a:lnTo>
                <a:lnTo>
                  <a:pt x="35" y="51"/>
                </a:lnTo>
                <a:lnTo>
                  <a:pt x="42" y="52"/>
                </a:lnTo>
                <a:lnTo>
                  <a:pt x="50" y="52"/>
                </a:lnTo>
                <a:lnTo>
                  <a:pt x="59" y="49"/>
                </a:lnTo>
                <a:lnTo>
                  <a:pt x="63" y="45"/>
                </a:lnTo>
                <a:lnTo>
                  <a:pt x="66" y="42"/>
                </a:lnTo>
                <a:lnTo>
                  <a:pt x="69" y="36"/>
                </a:lnTo>
                <a:lnTo>
                  <a:pt x="69" y="32"/>
                </a:lnTo>
                <a:lnTo>
                  <a:pt x="71" y="27"/>
                </a:lnTo>
                <a:lnTo>
                  <a:pt x="69" y="21"/>
                </a:lnTo>
                <a:lnTo>
                  <a:pt x="68" y="17"/>
                </a:lnTo>
                <a:lnTo>
                  <a:pt x="66" y="12"/>
                </a:lnTo>
                <a:lnTo>
                  <a:pt x="66" y="11"/>
                </a:lnTo>
                <a:lnTo>
                  <a:pt x="65" y="11"/>
                </a:lnTo>
                <a:lnTo>
                  <a:pt x="65" y="9"/>
                </a:lnTo>
                <a:lnTo>
                  <a:pt x="63" y="9"/>
                </a:lnTo>
                <a:lnTo>
                  <a:pt x="63" y="8"/>
                </a:lnTo>
                <a:lnTo>
                  <a:pt x="62" y="8"/>
                </a:lnTo>
                <a:lnTo>
                  <a:pt x="60" y="6"/>
                </a:lnTo>
                <a:lnTo>
                  <a:pt x="57" y="5"/>
                </a:lnTo>
                <a:lnTo>
                  <a:pt x="53" y="5"/>
                </a:lnTo>
                <a:lnTo>
                  <a:pt x="48" y="3"/>
                </a:lnTo>
                <a:lnTo>
                  <a:pt x="45" y="3"/>
                </a:lnTo>
                <a:lnTo>
                  <a:pt x="41" y="3"/>
                </a:lnTo>
                <a:lnTo>
                  <a:pt x="37" y="3"/>
                </a:lnTo>
                <a:lnTo>
                  <a:pt x="34" y="2"/>
                </a:lnTo>
                <a:lnTo>
                  <a:pt x="29" y="2"/>
                </a:lnTo>
                <a:lnTo>
                  <a:pt x="26" y="0"/>
                </a:lnTo>
                <a:lnTo>
                  <a:pt x="25" y="0"/>
                </a:lnTo>
                <a:lnTo>
                  <a:pt x="22" y="0"/>
                </a:lnTo>
                <a:lnTo>
                  <a:pt x="19" y="0"/>
                </a:lnTo>
                <a:lnTo>
                  <a:pt x="16" y="0"/>
                </a:lnTo>
                <a:lnTo>
                  <a:pt x="14" y="2"/>
                </a:lnTo>
                <a:lnTo>
                  <a:pt x="11" y="2"/>
                </a:lnTo>
                <a:lnTo>
                  <a:pt x="8" y="3"/>
                </a:lnTo>
                <a:lnTo>
                  <a:pt x="7" y="5"/>
                </a:lnTo>
                <a:lnTo>
                  <a:pt x="5" y="8"/>
                </a:lnTo>
                <a:lnTo>
                  <a:pt x="4" y="11"/>
                </a:lnTo>
                <a:lnTo>
                  <a:pt x="2" y="14"/>
                </a:lnTo>
                <a:lnTo>
                  <a:pt x="1" y="17"/>
                </a:lnTo>
                <a:lnTo>
                  <a:pt x="0" y="21"/>
                </a:lnTo>
                <a:lnTo>
                  <a:pt x="1" y="26"/>
                </a:lnTo>
                <a:lnTo>
                  <a:pt x="2" y="2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82" name="Freeform 33"/>
          <p:cNvSpPr>
            <a:spLocks/>
          </p:cNvSpPr>
          <p:nvPr/>
        </p:nvSpPr>
        <p:spPr bwMode="auto">
          <a:xfrm>
            <a:off x="6575425" y="4738688"/>
            <a:ext cx="100013" cy="82550"/>
          </a:xfrm>
          <a:custGeom>
            <a:avLst/>
            <a:gdLst>
              <a:gd name="T0" fmla="*/ 2147483647 w 71"/>
              <a:gd name="T1" fmla="*/ 2147483647 h 52"/>
              <a:gd name="T2" fmla="*/ 2147483647 w 71"/>
              <a:gd name="T3" fmla="*/ 2147483647 h 52"/>
              <a:gd name="T4" fmla="*/ 2147483647 w 71"/>
              <a:gd name="T5" fmla="*/ 2147483647 h 52"/>
              <a:gd name="T6" fmla="*/ 2147483647 w 71"/>
              <a:gd name="T7" fmla="*/ 2147483647 h 52"/>
              <a:gd name="T8" fmla="*/ 2147483647 w 71"/>
              <a:gd name="T9" fmla="*/ 2147483647 h 52"/>
              <a:gd name="T10" fmla="*/ 2147483647 w 71"/>
              <a:gd name="T11" fmla="*/ 2147483647 h 52"/>
              <a:gd name="T12" fmla="*/ 2147483647 w 71"/>
              <a:gd name="T13" fmla="*/ 2147483647 h 52"/>
              <a:gd name="T14" fmla="*/ 2147483647 w 71"/>
              <a:gd name="T15" fmla="*/ 2147483647 h 52"/>
              <a:gd name="T16" fmla="*/ 2147483647 w 71"/>
              <a:gd name="T17" fmla="*/ 2147483647 h 52"/>
              <a:gd name="T18" fmla="*/ 2147483647 w 71"/>
              <a:gd name="T19" fmla="*/ 2147483647 h 52"/>
              <a:gd name="T20" fmla="*/ 2147483647 w 71"/>
              <a:gd name="T21" fmla="*/ 2147483647 h 52"/>
              <a:gd name="T22" fmla="*/ 2147483647 w 71"/>
              <a:gd name="T23" fmla="*/ 2147483647 h 52"/>
              <a:gd name="T24" fmla="*/ 2147483647 w 71"/>
              <a:gd name="T25" fmla="*/ 2147483647 h 52"/>
              <a:gd name="T26" fmla="*/ 2147483647 w 71"/>
              <a:gd name="T27" fmla="*/ 2147483647 h 52"/>
              <a:gd name="T28" fmla="*/ 2147483647 w 71"/>
              <a:gd name="T29" fmla="*/ 2147483647 h 52"/>
              <a:gd name="T30" fmla="*/ 2147483647 w 71"/>
              <a:gd name="T31" fmla="*/ 2147483647 h 52"/>
              <a:gd name="T32" fmla="*/ 2147483647 w 71"/>
              <a:gd name="T33" fmla="*/ 2147483647 h 52"/>
              <a:gd name="T34" fmla="*/ 2147483647 w 71"/>
              <a:gd name="T35" fmla="*/ 2147483647 h 52"/>
              <a:gd name="T36" fmla="*/ 2147483647 w 71"/>
              <a:gd name="T37" fmla="*/ 2147483647 h 52"/>
              <a:gd name="T38" fmla="*/ 2147483647 w 71"/>
              <a:gd name="T39" fmla="*/ 2147483647 h 52"/>
              <a:gd name="T40" fmla="*/ 2147483647 w 71"/>
              <a:gd name="T41" fmla="*/ 2147483647 h 52"/>
              <a:gd name="T42" fmla="*/ 2147483647 w 71"/>
              <a:gd name="T43" fmla="*/ 2147483647 h 52"/>
              <a:gd name="T44" fmla="*/ 2147483647 w 71"/>
              <a:gd name="T45" fmla="*/ 2147483647 h 52"/>
              <a:gd name="T46" fmla="*/ 2147483647 w 71"/>
              <a:gd name="T47" fmla="*/ 2147483647 h 52"/>
              <a:gd name="T48" fmla="*/ 2147483647 w 71"/>
              <a:gd name="T49" fmla="*/ 2147483647 h 52"/>
              <a:gd name="T50" fmla="*/ 2147483647 w 71"/>
              <a:gd name="T51" fmla="*/ 2147483647 h 52"/>
              <a:gd name="T52" fmla="*/ 2147483647 w 71"/>
              <a:gd name="T53" fmla="*/ 2147483647 h 52"/>
              <a:gd name="T54" fmla="*/ 2147483647 w 71"/>
              <a:gd name="T55" fmla="*/ 2147483647 h 52"/>
              <a:gd name="T56" fmla="*/ 2147483647 w 71"/>
              <a:gd name="T57" fmla="*/ 2147483647 h 52"/>
              <a:gd name="T58" fmla="*/ 2147483647 w 71"/>
              <a:gd name="T59" fmla="*/ 2147483647 h 52"/>
              <a:gd name="T60" fmla="*/ 2147483647 w 71"/>
              <a:gd name="T61" fmla="*/ 2147483647 h 52"/>
              <a:gd name="T62" fmla="*/ 2147483647 w 71"/>
              <a:gd name="T63" fmla="*/ 2147483647 h 52"/>
              <a:gd name="T64" fmla="*/ 2147483647 w 71"/>
              <a:gd name="T65" fmla="*/ 2147483647 h 52"/>
              <a:gd name="T66" fmla="*/ 2147483647 w 71"/>
              <a:gd name="T67" fmla="*/ 0 h 52"/>
              <a:gd name="T68" fmla="*/ 2147483647 w 71"/>
              <a:gd name="T69" fmla="*/ 0 h 52"/>
              <a:gd name="T70" fmla="*/ 2147483647 w 71"/>
              <a:gd name="T71" fmla="*/ 0 h 52"/>
              <a:gd name="T72" fmla="*/ 2147483647 w 71"/>
              <a:gd name="T73" fmla="*/ 0 h 52"/>
              <a:gd name="T74" fmla="*/ 2147483647 w 71"/>
              <a:gd name="T75" fmla="*/ 0 h 52"/>
              <a:gd name="T76" fmla="*/ 2147483647 w 71"/>
              <a:gd name="T77" fmla="*/ 2147483647 h 52"/>
              <a:gd name="T78" fmla="*/ 2147483647 w 71"/>
              <a:gd name="T79" fmla="*/ 2147483647 h 52"/>
              <a:gd name="T80" fmla="*/ 2147483647 w 71"/>
              <a:gd name="T81" fmla="*/ 2147483647 h 52"/>
              <a:gd name="T82" fmla="*/ 2147483647 w 71"/>
              <a:gd name="T83" fmla="*/ 2147483647 h 52"/>
              <a:gd name="T84" fmla="*/ 2147483647 w 71"/>
              <a:gd name="T85" fmla="*/ 2147483647 h 52"/>
              <a:gd name="T86" fmla="*/ 2147483647 w 71"/>
              <a:gd name="T87" fmla="*/ 2147483647 h 52"/>
              <a:gd name="T88" fmla="*/ 2147483647 w 71"/>
              <a:gd name="T89" fmla="*/ 2147483647 h 52"/>
              <a:gd name="T90" fmla="*/ 2147483647 w 71"/>
              <a:gd name="T91" fmla="*/ 2147483647 h 52"/>
              <a:gd name="T92" fmla="*/ 0 w 71"/>
              <a:gd name="T93" fmla="*/ 2147483647 h 52"/>
              <a:gd name="T94" fmla="*/ 2147483647 w 71"/>
              <a:gd name="T95" fmla="*/ 2147483647 h 52"/>
              <a:gd name="T96" fmla="*/ 2147483647 w 71"/>
              <a:gd name="T97" fmla="*/ 2147483647 h 5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1"/>
              <a:gd name="T148" fmla="*/ 0 h 52"/>
              <a:gd name="T149" fmla="*/ 71 w 71"/>
              <a:gd name="T150" fmla="*/ 52 h 5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1" h="52">
                <a:moveTo>
                  <a:pt x="2" y="29"/>
                </a:moveTo>
                <a:lnTo>
                  <a:pt x="8" y="33"/>
                </a:lnTo>
                <a:lnTo>
                  <a:pt x="14" y="37"/>
                </a:lnTo>
                <a:lnTo>
                  <a:pt x="20" y="42"/>
                </a:lnTo>
                <a:lnTo>
                  <a:pt x="28" y="46"/>
                </a:lnTo>
                <a:lnTo>
                  <a:pt x="35" y="51"/>
                </a:lnTo>
                <a:lnTo>
                  <a:pt x="42" y="52"/>
                </a:lnTo>
                <a:lnTo>
                  <a:pt x="50" y="52"/>
                </a:lnTo>
                <a:lnTo>
                  <a:pt x="59" y="49"/>
                </a:lnTo>
                <a:lnTo>
                  <a:pt x="63" y="45"/>
                </a:lnTo>
                <a:lnTo>
                  <a:pt x="66" y="42"/>
                </a:lnTo>
                <a:lnTo>
                  <a:pt x="69" y="36"/>
                </a:lnTo>
                <a:lnTo>
                  <a:pt x="69" y="32"/>
                </a:lnTo>
                <a:lnTo>
                  <a:pt x="71" y="27"/>
                </a:lnTo>
                <a:lnTo>
                  <a:pt x="69" y="21"/>
                </a:lnTo>
                <a:lnTo>
                  <a:pt x="68" y="17"/>
                </a:lnTo>
                <a:lnTo>
                  <a:pt x="66" y="12"/>
                </a:lnTo>
                <a:lnTo>
                  <a:pt x="66" y="11"/>
                </a:lnTo>
                <a:lnTo>
                  <a:pt x="65" y="11"/>
                </a:lnTo>
                <a:lnTo>
                  <a:pt x="65" y="9"/>
                </a:lnTo>
                <a:lnTo>
                  <a:pt x="63" y="9"/>
                </a:lnTo>
                <a:lnTo>
                  <a:pt x="63" y="8"/>
                </a:lnTo>
                <a:lnTo>
                  <a:pt x="62" y="8"/>
                </a:lnTo>
                <a:lnTo>
                  <a:pt x="60" y="6"/>
                </a:lnTo>
                <a:lnTo>
                  <a:pt x="57" y="5"/>
                </a:lnTo>
                <a:lnTo>
                  <a:pt x="53" y="5"/>
                </a:lnTo>
                <a:lnTo>
                  <a:pt x="48" y="3"/>
                </a:lnTo>
                <a:lnTo>
                  <a:pt x="45" y="3"/>
                </a:lnTo>
                <a:lnTo>
                  <a:pt x="41" y="3"/>
                </a:lnTo>
                <a:lnTo>
                  <a:pt x="37" y="3"/>
                </a:lnTo>
                <a:lnTo>
                  <a:pt x="34" y="2"/>
                </a:lnTo>
                <a:lnTo>
                  <a:pt x="29" y="2"/>
                </a:lnTo>
                <a:lnTo>
                  <a:pt x="26" y="0"/>
                </a:lnTo>
                <a:lnTo>
                  <a:pt x="25" y="0"/>
                </a:lnTo>
                <a:lnTo>
                  <a:pt x="22" y="0"/>
                </a:lnTo>
                <a:lnTo>
                  <a:pt x="19" y="0"/>
                </a:lnTo>
                <a:lnTo>
                  <a:pt x="16" y="0"/>
                </a:lnTo>
                <a:lnTo>
                  <a:pt x="14" y="2"/>
                </a:lnTo>
                <a:lnTo>
                  <a:pt x="11" y="2"/>
                </a:lnTo>
                <a:lnTo>
                  <a:pt x="8" y="3"/>
                </a:lnTo>
                <a:lnTo>
                  <a:pt x="7" y="5"/>
                </a:lnTo>
                <a:lnTo>
                  <a:pt x="5" y="8"/>
                </a:lnTo>
                <a:lnTo>
                  <a:pt x="4" y="11"/>
                </a:lnTo>
                <a:lnTo>
                  <a:pt x="2" y="14"/>
                </a:lnTo>
                <a:lnTo>
                  <a:pt x="1" y="17"/>
                </a:lnTo>
                <a:lnTo>
                  <a:pt x="0" y="21"/>
                </a:lnTo>
                <a:lnTo>
                  <a:pt x="1" y="26"/>
                </a:lnTo>
                <a:lnTo>
                  <a:pt x="2" y="29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3" name="Freeform 34"/>
          <p:cNvSpPr>
            <a:spLocks/>
          </p:cNvSpPr>
          <p:nvPr/>
        </p:nvSpPr>
        <p:spPr bwMode="auto">
          <a:xfrm>
            <a:off x="6575425" y="4738688"/>
            <a:ext cx="100013" cy="82550"/>
          </a:xfrm>
          <a:custGeom>
            <a:avLst/>
            <a:gdLst>
              <a:gd name="T0" fmla="*/ 2147483647 w 71"/>
              <a:gd name="T1" fmla="*/ 2147483647 h 52"/>
              <a:gd name="T2" fmla="*/ 2147483647 w 71"/>
              <a:gd name="T3" fmla="*/ 2147483647 h 52"/>
              <a:gd name="T4" fmla="*/ 2147483647 w 71"/>
              <a:gd name="T5" fmla="*/ 2147483647 h 52"/>
              <a:gd name="T6" fmla="*/ 2147483647 w 71"/>
              <a:gd name="T7" fmla="*/ 2147483647 h 52"/>
              <a:gd name="T8" fmla="*/ 2147483647 w 71"/>
              <a:gd name="T9" fmla="*/ 2147483647 h 52"/>
              <a:gd name="T10" fmla="*/ 2147483647 w 71"/>
              <a:gd name="T11" fmla="*/ 2147483647 h 52"/>
              <a:gd name="T12" fmla="*/ 2147483647 w 71"/>
              <a:gd name="T13" fmla="*/ 2147483647 h 52"/>
              <a:gd name="T14" fmla="*/ 2147483647 w 71"/>
              <a:gd name="T15" fmla="*/ 2147483647 h 52"/>
              <a:gd name="T16" fmla="*/ 2147483647 w 71"/>
              <a:gd name="T17" fmla="*/ 2147483647 h 52"/>
              <a:gd name="T18" fmla="*/ 2147483647 w 71"/>
              <a:gd name="T19" fmla="*/ 2147483647 h 52"/>
              <a:gd name="T20" fmla="*/ 2147483647 w 71"/>
              <a:gd name="T21" fmla="*/ 2147483647 h 52"/>
              <a:gd name="T22" fmla="*/ 2147483647 w 71"/>
              <a:gd name="T23" fmla="*/ 2147483647 h 52"/>
              <a:gd name="T24" fmla="*/ 2147483647 w 71"/>
              <a:gd name="T25" fmla="*/ 2147483647 h 52"/>
              <a:gd name="T26" fmla="*/ 2147483647 w 71"/>
              <a:gd name="T27" fmla="*/ 2147483647 h 52"/>
              <a:gd name="T28" fmla="*/ 2147483647 w 71"/>
              <a:gd name="T29" fmla="*/ 2147483647 h 52"/>
              <a:gd name="T30" fmla="*/ 2147483647 w 71"/>
              <a:gd name="T31" fmla="*/ 2147483647 h 52"/>
              <a:gd name="T32" fmla="*/ 2147483647 w 71"/>
              <a:gd name="T33" fmla="*/ 2147483647 h 52"/>
              <a:gd name="T34" fmla="*/ 2147483647 w 71"/>
              <a:gd name="T35" fmla="*/ 2147483647 h 52"/>
              <a:gd name="T36" fmla="*/ 2147483647 w 71"/>
              <a:gd name="T37" fmla="*/ 2147483647 h 52"/>
              <a:gd name="T38" fmla="*/ 2147483647 w 71"/>
              <a:gd name="T39" fmla="*/ 2147483647 h 52"/>
              <a:gd name="T40" fmla="*/ 2147483647 w 71"/>
              <a:gd name="T41" fmla="*/ 2147483647 h 52"/>
              <a:gd name="T42" fmla="*/ 2147483647 w 71"/>
              <a:gd name="T43" fmla="*/ 2147483647 h 52"/>
              <a:gd name="T44" fmla="*/ 2147483647 w 71"/>
              <a:gd name="T45" fmla="*/ 2147483647 h 52"/>
              <a:gd name="T46" fmla="*/ 2147483647 w 71"/>
              <a:gd name="T47" fmla="*/ 2147483647 h 52"/>
              <a:gd name="T48" fmla="*/ 2147483647 w 71"/>
              <a:gd name="T49" fmla="*/ 2147483647 h 52"/>
              <a:gd name="T50" fmla="*/ 2147483647 w 71"/>
              <a:gd name="T51" fmla="*/ 2147483647 h 52"/>
              <a:gd name="T52" fmla="*/ 2147483647 w 71"/>
              <a:gd name="T53" fmla="*/ 2147483647 h 52"/>
              <a:gd name="T54" fmla="*/ 2147483647 w 71"/>
              <a:gd name="T55" fmla="*/ 2147483647 h 52"/>
              <a:gd name="T56" fmla="*/ 2147483647 w 71"/>
              <a:gd name="T57" fmla="*/ 2147483647 h 52"/>
              <a:gd name="T58" fmla="*/ 2147483647 w 71"/>
              <a:gd name="T59" fmla="*/ 2147483647 h 52"/>
              <a:gd name="T60" fmla="*/ 2147483647 w 71"/>
              <a:gd name="T61" fmla="*/ 2147483647 h 52"/>
              <a:gd name="T62" fmla="*/ 2147483647 w 71"/>
              <a:gd name="T63" fmla="*/ 2147483647 h 52"/>
              <a:gd name="T64" fmla="*/ 2147483647 w 71"/>
              <a:gd name="T65" fmla="*/ 2147483647 h 52"/>
              <a:gd name="T66" fmla="*/ 2147483647 w 71"/>
              <a:gd name="T67" fmla="*/ 0 h 52"/>
              <a:gd name="T68" fmla="*/ 2147483647 w 71"/>
              <a:gd name="T69" fmla="*/ 0 h 52"/>
              <a:gd name="T70" fmla="*/ 2147483647 w 71"/>
              <a:gd name="T71" fmla="*/ 0 h 52"/>
              <a:gd name="T72" fmla="*/ 2147483647 w 71"/>
              <a:gd name="T73" fmla="*/ 0 h 52"/>
              <a:gd name="T74" fmla="*/ 2147483647 w 71"/>
              <a:gd name="T75" fmla="*/ 0 h 52"/>
              <a:gd name="T76" fmla="*/ 2147483647 w 71"/>
              <a:gd name="T77" fmla="*/ 2147483647 h 52"/>
              <a:gd name="T78" fmla="*/ 2147483647 w 71"/>
              <a:gd name="T79" fmla="*/ 2147483647 h 52"/>
              <a:gd name="T80" fmla="*/ 2147483647 w 71"/>
              <a:gd name="T81" fmla="*/ 2147483647 h 52"/>
              <a:gd name="T82" fmla="*/ 2147483647 w 71"/>
              <a:gd name="T83" fmla="*/ 2147483647 h 52"/>
              <a:gd name="T84" fmla="*/ 2147483647 w 71"/>
              <a:gd name="T85" fmla="*/ 2147483647 h 52"/>
              <a:gd name="T86" fmla="*/ 2147483647 w 71"/>
              <a:gd name="T87" fmla="*/ 2147483647 h 52"/>
              <a:gd name="T88" fmla="*/ 2147483647 w 71"/>
              <a:gd name="T89" fmla="*/ 2147483647 h 52"/>
              <a:gd name="T90" fmla="*/ 2147483647 w 71"/>
              <a:gd name="T91" fmla="*/ 2147483647 h 52"/>
              <a:gd name="T92" fmla="*/ 0 w 71"/>
              <a:gd name="T93" fmla="*/ 2147483647 h 52"/>
              <a:gd name="T94" fmla="*/ 2147483647 w 71"/>
              <a:gd name="T95" fmla="*/ 2147483647 h 52"/>
              <a:gd name="T96" fmla="*/ 2147483647 w 71"/>
              <a:gd name="T97" fmla="*/ 2147483647 h 5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1"/>
              <a:gd name="T148" fmla="*/ 0 h 52"/>
              <a:gd name="T149" fmla="*/ 71 w 71"/>
              <a:gd name="T150" fmla="*/ 52 h 5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1" h="52">
                <a:moveTo>
                  <a:pt x="2" y="29"/>
                </a:moveTo>
                <a:lnTo>
                  <a:pt x="8" y="33"/>
                </a:lnTo>
                <a:lnTo>
                  <a:pt x="14" y="37"/>
                </a:lnTo>
                <a:lnTo>
                  <a:pt x="20" y="42"/>
                </a:lnTo>
                <a:lnTo>
                  <a:pt x="28" y="46"/>
                </a:lnTo>
                <a:lnTo>
                  <a:pt x="35" y="51"/>
                </a:lnTo>
                <a:lnTo>
                  <a:pt x="42" y="52"/>
                </a:lnTo>
                <a:lnTo>
                  <a:pt x="50" y="52"/>
                </a:lnTo>
                <a:lnTo>
                  <a:pt x="59" y="49"/>
                </a:lnTo>
                <a:lnTo>
                  <a:pt x="63" y="45"/>
                </a:lnTo>
                <a:lnTo>
                  <a:pt x="66" y="42"/>
                </a:lnTo>
                <a:lnTo>
                  <a:pt x="69" y="36"/>
                </a:lnTo>
                <a:lnTo>
                  <a:pt x="69" y="32"/>
                </a:lnTo>
                <a:lnTo>
                  <a:pt x="71" y="27"/>
                </a:lnTo>
                <a:lnTo>
                  <a:pt x="69" y="21"/>
                </a:lnTo>
                <a:lnTo>
                  <a:pt x="68" y="17"/>
                </a:lnTo>
                <a:lnTo>
                  <a:pt x="66" y="12"/>
                </a:lnTo>
                <a:lnTo>
                  <a:pt x="66" y="11"/>
                </a:lnTo>
                <a:lnTo>
                  <a:pt x="65" y="11"/>
                </a:lnTo>
                <a:lnTo>
                  <a:pt x="65" y="9"/>
                </a:lnTo>
                <a:lnTo>
                  <a:pt x="63" y="9"/>
                </a:lnTo>
                <a:lnTo>
                  <a:pt x="63" y="8"/>
                </a:lnTo>
                <a:lnTo>
                  <a:pt x="62" y="8"/>
                </a:lnTo>
                <a:lnTo>
                  <a:pt x="60" y="6"/>
                </a:lnTo>
                <a:lnTo>
                  <a:pt x="57" y="5"/>
                </a:lnTo>
                <a:lnTo>
                  <a:pt x="53" y="5"/>
                </a:lnTo>
                <a:lnTo>
                  <a:pt x="48" y="3"/>
                </a:lnTo>
                <a:lnTo>
                  <a:pt x="45" y="3"/>
                </a:lnTo>
                <a:lnTo>
                  <a:pt x="41" y="3"/>
                </a:lnTo>
                <a:lnTo>
                  <a:pt x="37" y="3"/>
                </a:lnTo>
                <a:lnTo>
                  <a:pt x="34" y="2"/>
                </a:lnTo>
                <a:lnTo>
                  <a:pt x="29" y="2"/>
                </a:lnTo>
                <a:lnTo>
                  <a:pt x="26" y="0"/>
                </a:lnTo>
                <a:lnTo>
                  <a:pt x="25" y="0"/>
                </a:lnTo>
                <a:lnTo>
                  <a:pt x="22" y="0"/>
                </a:lnTo>
                <a:lnTo>
                  <a:pt x="19" y="0"/>
                </a:lnTo>
                <a:lnTo>
                  <a:pt x="16" y="0"/>
                </a:lnTo>
                <a:lnTo>
                  <a:pt x="14" y="2"/>
                </a:lnTo>
                <a:lnTo>
                  <a:pt x="11" y="2"/>
                </a:lnTo>
                <a:lnTo>
                  <a:pt x="8" y="3"/>
                </a:lnTo>
                <a:lnTo>
                  <a:pt x="7" y="5"/>
                </a:lnTo>
                <a:lnTo>
                  <a:pt x="5" y="8"/>
                </a:lnTo>
                <a:lnTo>
                  <a:pt x="4" y="11"/>
                </a:lnTo>
                <a:lnTo>
                  <a:pt x="2" y="14"/>
                </a:lnTo>
                <a:lnTo>
                  <a:pt x="1" y="17"/>
                </a:lnTo>
                <a:lnTo>
                  <a:pt x="0" y="21"/>
                </a:lnTo>
                <a:lnTo>
                  <a:pt x="1" y="26"/>
                </a:lnTo>
                <a:lnTo>
                  <a:pt x="2" y="29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4" name="Freeform 35"/>
          <p:cNvSpPr>
            <a:spLocks/>
          </p:cNvSpPr>
          <p:nvPr/>
        </p:nvSpPr>
        <p:spPr bwMode="auto">
          <a:xfrm>
            <a:off x="6510338" y="4684713"/>
            <a:ext cx="66675" cy="77787"/>
          </a:xfrm>
          <a:custGeom>
            <a:avLst/>
            <a:gdLst>
              <a:gd name="T0" fmla="*/ 2147483647 w 47"/>
              <a:gd name="T1" fmla="*/ 2147483647 h 49"/>
              <a:gd name="T2" fmla="*/ 2147483647 w 47"/>
              <a:gd name="T3" fmla="*/ 2147483647 h 49"/>
              <a:gd name="T4" fmla="*/ 2147483647 w 47"/>
              <a:gd name="T5" fmla="*/ 2147483647 h 49"/>
              <a:gd name="T6" fmla="*/ 2147483647 w 47"/>
              <a:gd name="T7" fmla="*/ 2147483647 h 49"/>
              <a:gd name="T8" fmla="*/ 2147483647 w 47"/>
              <a:gd name="T9" fmla="*/ 2147483647 h 49"/>
              <a:gd name="T10" fmla="*/ 2147483647 w 47"/>
              <a:gd name="T11" fmla="*/ 2147483647 h 49"/>
              <a:gd name="T12" fmla="*/ 2147483647 w 47"/>
              <a:gd name="T13" fmla="*/ 2147483647 h 49"/>
              <a:gd name="T14" fmla="*/ 2147483647 w 47"/>
              <a:gd name="T15" fmla="*/ 2147483647 h 49"/>
              <a:gd name="T16" fmla="*/ 2147483647 w 47"/>
              <a:gd name="T17" fmla="*/ 2147483647 h 49"/>
              <a:gd name="T18" fmla="*/ 2147483647 w 47"/>
              <a:gd name="T19" fmla="*/ 2147483647 h 49"/>
              <a:gd name="T20" fmla="*/ 2147483647 w 47"/>
              <a:gd name="T21" fmla="*/ 2147483647 h 49"/>
              <a:gd name="T22" fmla="*/ 2147483647 w 47"/>
              <a:gd name="T23" fmla="*/ 2147483647 h 49"/>
              <a:gd name="T24" fmla="*/ 2147483647 w 47"/>
              <a:gd name="T25" fmla="*/ 2147483647 h 49"/>
              <a:gd name="T26" fmla="*/ 2147483647 w 47"/>
              <a:gd name="T27" fmla="*/ 2147483647 h 49"/>
              <a:gd name="T28" fmla="*/ 2147483647 w 47"/>
              <a:gd name="T29" fmla="*/ 2147483647 h 49"/>
              <a:gd name="T30" fmla="*/ 2147483647 w 47"/>
              <a:gd name="T31" fmla="*/ 2147483647 h 49"/>
              <a:gd name="T32" fmla="*/ 2147483647 w 47"/>
              <a:gd name="T33" fmla="*/ 2147483647 h 49"/>
              <a:gd name="T34" fmla="*/ 2147483647 w 47"/>
              <a:gd name="T35" fmla="*/ 2147483647 h 49"/>
              <a:gd name="T36" fmla="*/ 2147483647 w 47"/>
              <a:gd name="T37" fmla="*/ 2147483647 h 49"/>
              <a:gd name="T38" fmla="*/ 2147483647 w 47"/>
              <a:gd name="T39" fmla="*/ 2147483647 h 49"/>
              <a:gd name="T40" fmla="*/ 2147483647 w 47"/>
              <a:gd name="T41" fmla="*/ 2147483647 h 49"/>
              <a:gd name="T42" fmla="*/ 2147483647 w 47"/>
              <a:gd name="T43" fmla="*/ 2147483647 h 49"/>
              <a:gd name="T44" fmla="*/ 2147483647 w 47"/>
              <a:gd name="T45" fmla="*/ 2147483647 h 49"/>
              <a:gd name="T46" fmla="*/ 2147483647 w 47"/>
              <a:gd name="T47" fmla="*/ 2147483647 h 49"/>
              <a:gd name="T48" fmla="*/ 2147483647 w 47"/>
              <a:gd name="T49" fmla="*/ 2147483647 h 49"/>
              <a:gd name="T50" fmla="*/ 2147483647 w 47"/>
              <a:gd name="T51" fmla="*/ 2147483647 h 49"/>
              <a:gd name="T52" fmla="*/ 2147483647 w 47"/>
              <a:gd name="T53" fmla="*/ 2147483647 h 49"/>
              <a:gd name="T54" fmla="*/ 2147483647 w 47"/>
              <a:gd name="T55" fmla="*/ 2147483647 h 49"/>
              <a:gd name="T56" fmla="*/ 2147483647 w 47"/>
              <a:gd name="T57" fmla="*/ 2147483647 h 49"/>
              <a:gd name="T58" fmla="*/ 2147483647 w 47"/>
              <a:gd name="T59" fmla="*/ 2147483647 h 49"/>
              <a:gd name="T60" fmla="*/ 2147483647 w 47"/>
              <a:gd name="T61" fmla="*/ 2147483647 h 49"/>
              <a:gd name="T62" fmla="*/ 2147483647 w 47"/>
              <a:gd name="T63" fmla="*/ 2147483647 h 49"/>
              <a:gd name="T64" fmla="*/ 2147483647 w 47"/>
              <a:gd name="T65" fmla="*/ 2147483647 h 49"/>
              <a:gd name="T66" fmla="*/ 2147483647 w 47"/>
              <a:gd name="T67" fmla="*/ 2147483647 h 49"/>
              <a:gd name="T68" fmla="*/ 2147483647 w 47"/>
              <a:gd name="T69" fmla="*/ 2147483647 h 49"/>
              <a:gd name="T70" fmla="*/ 2147483647 w 47"/>
              <a:gd name="T71" fmla="*/ 2147483647 h 49"/>
              <a:gd name="T72" fmla="*/ 2147483647 w 47"/>
              <a:gd name="T73" fmla="*/ 2147483647 h 49"/>
              <a:gd name="T74" fmla="*/ 2147483647 w 47"/>
              <a:gd name="T75" fmla="*/ 2147483647 h 49"/>
              <a:gd name="T76" fmla="*/ 2147483647 w 47"/>
              <a:gd name="T77" fmla="*/ 0 h 49"/>
              <a:gd name="T78" fmla="*/ 2147483647 w 47"/>
              <a:gd name="T79" fmla="*/ 0 h 49"/>
              <a:gd name="T80" fmla="*/ 2147483647 w 47"/>
              <a:gd name="T81" fmla="*/ 2147483647 h 49"/>
              <a:gd name="T82" fmla="*/ 2147483647 w 47"/>
              <a:gd name="T83" fmla="*/ 2147483647 h 49"/>
              <a:gd name="T84" fmla="*/ 2147483647 w 47"/>
              <a:gd name="T85" fmla="*/ 2147483647 h 49"/>
              <a:gd name="T86" fmla="*/ 2147483647 w 47"/>
              <a:gd name="T87" fmla="*/ 2147483647 h 49"/>
              <a:gd name="T88" fmla="*/ 2147483647 w 47"/>
              <a:gd name="T89" fmla="*/ 2147483647 h 49"/>
              <a:gd name="T90" fmla="*/ 0 w 47"/>
              <a:gd name="T91" fmla="*/ 2147483647 h 49"/>
              <a:gd name="T92" fmla="*/ 0 w 47"/>
              <a:gd name="T93" fmla="*/ 2147483647 h 49"/>
              <a:gd name="T94" fmla="*/ 2147483647 w 47"/>
              <a:gd name="T95" fmla="*/ 2147483647 h 49"/>
              <a:gd name="T96" fmla="*/ 2147483647 w 47"/>
              <a:gd name="T97" fmla="*/ 2147483647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7"/>
              <a:gd name="T148" fmla="*/ 0 h 49"/>
              <a:gd name="T149" fmla="*/ 47 w 47"/>
              <a:gd name="T150" fmla="*/ 49 h 4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7" h="49">
                <a:moveTo>
                  <a:pt x="1" y="23"/>
                </a:moveTo>
                <a:lnTo>
                  <a:pt x="3" y="26"/>
                </a:lnTo>
                <a:lnTo>
                  <a:pt x="4" y="29"/>
                </a:lnTo>
                <a:lnTo>
                  <a:pt x="6" y="32"/>
                </a:lnTo>
                <a:lnTo>
                  <a:pt x="9" y="34"/>
                </a:lnTo>
                <a:lnTo>
                  <a:pt x="12" y="37"/>
                </a:lnTo>
                <a:lnTo>
                  <a:pt x="14" y="40"/>
                </a:lnTo>
                <a:lnTo>
                  <a:pt x="17" y="42"/>
                </a:lnTo>
                <a:lnTo>
                  <a:pt x="20" y="43"/>
                </a:lnTo>
                <a:lnTo>
                  <a:pt x="23" y="45"/>
                </a:lnTo>
                <a:lnTo>
                  <a:pt x="26" y="46"/>
                </a:lnTo>
                <a:lnTo>
                  <a:pt x="29" y="48"/>
                </a:lnTo>
                <a:lnTo>
                  <a:pt x="32" y="49"/>
                </a:lnTo>
                <a:lnTo>
                  <a:pt x="35" y="49"/>
                </a:lnTo>
                <a:lnTo>
                  <a:pt x="38" y="49"/>
                </a:lnTo>
                <a:lnTo>
                  <a:pt x="41" y="48"/>
                </a:lnTo>
                <a:lnTo>
                  <a:pt x="44" y="45"/>
                </a:lnTo>
                <a:lnTo>
                  <a:pt x="44" y="43"/>
                </a:lnTo>
                <a:lnTo>
                  <a:pt x="44" y="42"/>
                </a:lnTo>
                <a:lnTo>
                  <a:pt x="44" y="40"/>
                </a:lnTo>
                <a:lnTo>
                  <a:pt x="44" y="39"/>
                </a:lnTo>
                <a:lnTo>
                  <a:pt x="46" y="36"/>
                </a:lnTo>
                <a:lnTo>
                  <a:pt x="47" y="32"/>
                </a:lnTo>
                <a:lnTo>
                  <a:pt x="47" y="29"/>
                </a:lnTo>
                <a:lnTo>
                  <a:pt x="47" y="24"/>
                </a:lnTo>
                <a:lnTo>
                  <a:pt x="46" y="21"/>
                </a:lnTo>
                <a:lnTo>
                  <a:pt x="44" y="18"/>
                </a:lnTo>
                <a:lnTo>
                  <a:pt x="41" y="17"/>
                </a:lnTo>
                <a:lnTo>
                  <a:pt x="38" y="14"/>
                </a:lnTo>
                <a:lnTo>
                  <a:pt x="34" y="11"/>
                </a:lnTo>
                <a:lnTo>
                  <a:pt x="29" y="9"/>
                </a:lnTo>
                <a:lnTo>
                  <a:pt x="26" y="6"/>
                </a:lnTo>
                <a:lnTo>
                  <a:pt x="22" y="3"/>
                </a:lnTo>
                <a:lnTo>
                  <a:pt x="17" y="2"/>
                </a:lnTo>
                <a:lnTo>
                  <a:pt x="13" y="0"/>
                </a:lnTo>
                <a:lnTo>
                  <a:pt x="10" y="0"/>
                </a:lnTo>
                <a:lnTo>
                  <a:pt x="6" y="2"/>
                </a:lnTo>
                <a:lnTo>
                  <a:pt x="4" y="3"/>
                </a:lnTo>
                <a:lnTo>
                  <a:pt x="3" y="5"/>
                </a:lnTo>
                <a:lnTo>
                  <a:pt x="1" y="8"/>
                </a:lnTo>
                <a:lnTo>
                  <a:pt x="1" y="11"/>
                </a:lnTo>
                <a:lnTo>
                  <a:pt x="0" y="14"/>
                </a:lnTo>
                <a:lnTo>
                  <a:pt x="0" y="17"/>
                </a:lnTo>
                <a:lnTo>
                  <a:pt x="1" y="20"/>
                </a:lnTo>
                <a:lnTo>
                  <a:pt x="1" y="2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85" name="Freeform 36"/>
          <p:cNvSpPr>
            <a:spLocks/>
          </p:cNvSpPr>
          <p:nvPr/>
        </p:nvSpPr>
        <p:spPr bwMode="auto">
          <a:xfrm>
            <a:off x="6510338" y="4684713"/>
            <a:ext cx="66675" cy="77787"/>
          </a:xfrm>
          <a:custGeom>
            <a:avLst/>
            <a:gdLst>
              <a:gd name="T0" fmla="*/ 2147483647 w 47"/>
              <a:gd name="T1" fmla="*/ 2147483647 h 49"/>
              <a:gd name="T2" fmla="*/ 2147483647 w 47"/>
              <a:gd name="T3" fmla="*/ 2147483647 h 49"/>
              <a:gd name="T4" fmla="*/ 2147483647 w 47"/>
              <a:gd name="T5" fmla="*/ 2147483647 h 49"/>
              <a:gd name="T6" fmla="*/ 2147483647 w 47"/>
              <a:gd name="T7" fmla="*/ 2147483647 h 49"/>
              <a:gd name="T8" fmla="*/ 2147483647 w 47"/>
              <a:gd name="T9" fmla="*/ 2147483647 h 49"/>
              <a:gd name="T10" fmla="*/ 2147483647 w 47"/>
              <a:gd name="T11" fmla="*/ 2147483647 h 49"/>
              <a:gd name="T12" fmla="*/ 2147483647 w 47"/>
              <a:gd name="T13" fmla="*/ 2147483647 h 49"/>
              <a:gd name="T14" fmla="*/ 2147483647 w 47"/>
              <a:gd name="T15" fmla="*/ 2147483647 h 49"/>
              <a:gd name="T16" fmla="*/ 2147483647 w 47"/>
              <a:gd name="T17" fmla="*/ 2147483647 h 49"/>
              <a:gd name="T18" fmla="*/ 2147483647 w 47"/>
              <a:gd name="T19" fmla="*/ 2147483647 h 49"/>
              <a:gd name="T20" fmla="*/ 2147483647 w 47"/>
              <a:gd name="T21" fmla="*/ 2147483647 h 49"/>
              <a:gd name="T22" fmla="*/ 2147483647 w 47"/>
              <a:gd name="T23" fmla="*/ 2147483647 h 49"/>
              <a:gd name="T24" fmla="*/ 2147483647 w 47"/>
              <a:gd name="T25" fmla="*/ 2147483647 h 49"/>
              <a:gd name="T26" fmla="*/ 2147483647 w 47"/>
              <a:gd name="T27" fmla="*/ 2147483647 h 49"/>
              <a:gd name="T28" fmla="*/ 2147483647 w 47"/>
              <a:gd name="T29" fmla="*/ 2147483647 h 49"/>
              <a:gd name="T30" fmla="*/ 2147483647 w 47"/>
              <a:gd name="T31" fmla="*/ 2147483647 h 49"/>
              <a:gd name="T32" fmla="*/ 2147483647 w 47"/>
              <a:gd name="T33" fmla="*/ 2147483647 h 49"/>
              <a:gd name="T34" fmla="*/ 2147483647 w 47"/>
              <a:gd name="T35" fmla="*/ 2147483647 h 49"/>
              <a:gd name="T36" fmla="*/ 2147483647 w 47"/>
              <a:gd name="T37" fmla="*/ 2147483647 h 49"/>
              <a:gd name="T38" fmla="*/ 2147483647 w 47"/>
              <a:gd name="T39" fmla="*/ 2147483647 h 49"/>
              <a:gd name="T40" fmla="*/ 2147483647 w 47"/>
              <a:gd name="T41" fmla="*/ 2147483647 h 49"/>
              <a:gd name="T42" fmla="*/ 2147483647 w 47"/>
              <a:gd name="T43" fmla="*/ 2147483647 h 49"/>
              <a:gd name="T44" fmla="*/ 2147483647 w 47"/>
              <a:gd name="T45" fmla="*/ 2147483647 h 49"/>
              <a:gd name="T46" fmla="*/ 2147483647 w 47"/>
              <a:gd name="T47" fmla="*/ 2147483647 h 49"/>
              <a:gd name="T48" fmla="*/ 2147483647 w 47"/>
              <a:gd name="T49" fmla="*/ 2147483647 h 49"/>
              <a:gd name="T50" fmla="*/ 2147483647 w 47"/>
              <a:gd name="T51" fmla="*/ 2147483647 h 49"/>
              <a:gd name="T52" fmla="*/ 2147483647 w 47"/>
              <a:gd name="T53" fmla="*/ 2147483647 h 49"/>
              <a:gd name="T54" fmla="*/ 2147483647 w 47"/>
              <a:gd name="T55" fmla="*/ 2147483647 h 49"/>
              <a:gd name="T56" fmla="*/ 2147483647 w 47"/>
              <a:gd name="T57" fmla="*/ 2147483647 h 49"/>
              <a:gd name="T58" fmla="*/ 2147483647 w 47"/>
              <a:gd name="T59" fmla="*/ 2147483647 h 49"/>
              <a:gd name="T60" fmla="*/ 2147483647 w 47"/>
              <a:gd name="T61" fmla="*/ 2147483647 h 49"/>
              <a:gd name="T62" fmla="*/ 2147483647 w 47"/>
              <a:gd name="T63" fmla="*/ 2147483647 h 49"/>
              <a:gd name="T64" fmla="*/ 2147483647 w 47"/>
              <a:gd name="T65" fmla="*/ 2147483647 h 49"/>
              <a:gd name="T66" fmla="*/ 2147483647 w 47"/>
              <a:gd name="T67" fmla="*/ 2147483647 h 49"/>
              <a:gd name="T68" fmla="*/ 2147483647 w 47"/>
              <a:gd name="T69" fmla="*/ 2147483647 h 49"/>
              <a:gd name="T70" fmla="*/ 2147483647 w 47"/>
              <a:gd name="T71" fmla="*/ 2147483647 h 49"/>
              <a:gd name="T72" fmla="*/ 2147483647 w 47"/>
              <a:gd name="T73" fmla="*/ 2147483647 h 49"/>
              <a:gd name="T74" fmla="*/ 2147483647 w 47"/>
              <a:gd name="T75" fmla="*/ 2147483647 h 49"/>
              <a:gd name="T76" fmla="*/ 2147483647 w 47"/>
              <a:gd name="T77" fmla="*/ 0 h 49"/>
              <a:gd name="T78" fmla="*/ 2147483647 w 47"/>
              <a:gd name="T79" fmla="*/ 0 h 49"/>
              <a:gd name="T80" fmla="*/ 2147483647 w 47"/>
              <a:gd name="T81" fmla="*/ 2147483647 h 49"/>
              <a:gd name="T82" fmla="*/ 2147483647 w 47"/>
              <a:gd name="T83" fmla="*/ 2147483647 h 49"/>
              <a:gd name="T84" fmla="*/ 2147483647 w 47"/>
              <a:gd name="T85" fmla="*/ 2147483647 h 49"/>
              <a:gd name="T86" fmla="*/ 2147483647 w 47"/>
              <a:gd name="T87" fmla="*/ 2147483647 h 49"/>
              <a:gd name="T88" fmla="*/ 2147483647 w 47"/>
              <a:gd name="T89" fmla="*/ 2147483647 h 49"/>
              <a:gd name="T90" fmla="*/ 0 w 47"/>
              <a:gd name="T91" fmla="*/ 2147483647 h 49"/>
              <a:gd name="T92" fmla="*/ 0 w 47"/>
              <a:gd name="T93" fmla="*/ 2147483647 h 49"/>
              <a:gd name="T94" fmla="*/ 2147483647 w 47"/>
              <a:gd name="T95" fmla="*/ 2147483647 h 49"/>
              <a:gd name="T96" fmla="*/ 2147483647 w 47"/>
              <a:gd name="T97" fmla="*/ 2147483647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7"/>
              <a:gd name="T148" fmla="*/ 0 h 49"/>
              <a:gd name="T149" fmla="*/ 47 w 47"/>
              <a:gd name="T150" fmla="*/ 49 h 4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7" h="49">
                <a:moveTo>
                  <a:pt x="1" y="23"/>
                </a:moveTo>
                <a:lnTo>
                  <a:pt x="3" y="26"/>
                </a:lnTo>
                <a:lnTo>
                  <a:pt x="4" y="29"/>
                </a:lnTo>
                <a:lnTo>
                  <a:pt x="6" y="32"/>
                </a:lnTo>
                <a:lnTo>
                  <a:pt x="9" y="34"/>
                </a:lnTo>
                <a:lnTo>
                  <a:pt x="12" y="37"/>
                </a:lnTo>
                <a:lnTo>
                  <a:pt x="14" y="40"/>
                </a:lnTo>
                <a:lnTo>
                  <a:pt x="17" y="42"/>
                </a:lnTo>
                <a:lnTo>
                  <a:pt x="20" y="43"/>
                </a:lnTo>
                <a:lnTo>
                  <a:pt x="23" y="45"/>
                </a:lnTo>
                <a:lnTo>
                  <a:pt x="26" y="46"/>
                </a:lnTo>
                <a:lnTo>
                  <a:pt x="29" y="48"/>
                </a:lnTo>
                <a:lnTo>
                  <a:pt x="32" y="49"/>
                </a:lnTo>
                <a:lnTo>
                  <a:pt x="35" y="49"/>
                </a:lnTo>
                <a:lnTo>
                  <a:pt x="38" y="49"/>
                </a:lnTo>
                <a:lnTo>
                  <a:pt x="41" y="48"/>
                </a:lnTo>
                <a:lnTo>
                  <a:pt x="44" y="45"/>
                </a:lnTo>
                <a:lnTo>
                  <a:pt x="44" y="43"/>
                </a:lnTo>
                <a:lnTo>
                  <a:pt x="44" y="42"/>
                </a:lnTo>
                <a:lnTo>
                  <a:pt x="44" y="40"/>
                </a:lnTo>
                <a:lnTo>
                  <a:pt x="44" y="39"/>
                </a:lnTo>
                <a:lnTo>
                  <a:pt x="46" y="36"/>
                </a:lnTo>
                <a:lnTo>
                  <a:pt x="47" y="32"/>
                </a:lnTo>
                <a:lnTo>
                  <a:pt x="47" y="29"/>
                </a:lnTo>
                <a:lnTo>
                  <a:pt x="47" y="24"/>
                </a:lnTo>
                <a:lnTo>
                  <a:pt x="46" y="21"/>
                </a:lnTo>
                <a:lnTo>
                  <a:pt x="44" y="18"/>
                </a:lnTo>
                <a:lnTo>
                  <a:pt x="41" y="17"/>
                </a:lnTo>
                <a:lnTo>
                  <a:pt x="38" y="14"/>
                </a:lnTo>
                <a:lnTo>
                  <a:pt x="34" y="11"/>
                </a:lnTo>
                <a:lnTo>
                  <a:pt x="29" y="9"/>
                </a:lnTo>
                <a:lnTo>
                  <a:pt x="26" y="6"/>
                </a:lnTo>
                <a:lnTo>
                  <a:pt x="22" y="3"/>
                </a:lnTo>
                <a:lnTo>
                  <a:pt x="17" y="2"/>
                </a:lnTo>
                <a:lnTo>
                  <a:pt x="13" y="0"/>
                </a:lnTo>
                <a:lnTo>
                  <a:pt x="10" y="0"/>
                </a:lnTo>
                <a:lnTo>
                  <a:pt x="6" y="2"/>
                </a:lnTo>
                <a:lnTo>
                  <a:pt x="4" y="3"/>
                </a:lnTo>
                <a:lnTo>
                  <a:pt x="3" y="5"/>
                </a:lnTo>
                <a:lnTo>
                  <a:pt x="1" y="8"/>
                </a:lnTo>
                <a:lnTo>
                  <a:pt x="1" y="11"/>
                </a:lnTo>
                <a:lnTo>
                  <a:pt x="0" y="14"/>
                </a:lnTo>
                <a:lnTo>
                  <a:pt x="0" y="17"/>
                </a:lnTo>
                <a:lnTo>
                  <a:pt x="1" y="20"/>
                </a:lnTo>
                <a:lnTo>
                  <a:pt x="1" y="23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6" name="Freeform 37"/>
          <p:cNvSpPr>
            <a:spLocks/>
          </p:cNvSpPr>
          <p:nvPr/>
        </p:nvSpPr>
        <p:spPr bwMode="auto">
          <a:xfrm>
            <a:off x="6445250" y="4662488"/>
            <a:ext cx="57150" cy="76200"/>
          </a:xfrm>
          <a:custGeom>
            <a:avLst/>
            <a:gdLst>
              <a:gd name="T0" fmla="*/ 2147483647 w 40"/>
              <a:gd name="T1" fmla="*/ 2147483647 h 48"/>
              <a:gd name="T2" fmla="*/ 2147483647 w 40"/>
              <a:gd name="T3" fmla="*/ 2147483647 h 48"/>
              <a:gd name="T4" fmla="*/ 2147483647 w 40"/>
              <a:gd name="T5" fmla="*/ 2147483647 h 48"/>
              <a:gd name="T6" fmla="*/ 2147483647 w 40"/>
              <a:gd name="T7" fmla="*/ 2147483647 h 48"/>
              <a:gd name="T8" fmla="*/ 0 w 40"/>
              <a:gd name="T9" fmla="*/ 2147483647 h 48"/>
              <a:gd name="T10" fmla="*/ 0 w 40"/>
              <a:gd name="T11" fmla="*/ 2147483647 h 48"/>
              <a:gd name="T12" fmla="*/ 0 w 40"/>
              <a:gd name="T13" fmla="*/ 2147483647 h 48"/>
              <a:gd name="T14" fmla="*/ 2147483647 w 40"/>
              <a:gd name="T15" fmla="*/ 2147483647 h 48"/>
              <a:gd name="T16" fmla="*/ 2147483647 w 40"/>
              <a:gd name="T17" fmla="*/ 2147483647 h 48"/>
              <a:gd name="T18" fmla="*/ 2147483647 w 40"/>
              <a:gd name="T19" fmla="*/ 2147483647 h 48"/>
              <a:gd name="T20" fmla="*/ 2147483647 w 40"/>
              <a:gd name="T21" fmla="*/ 2147483647 h 48"/>
              <a:gd name="T22" fmla="*/ 2147483647 w 40"/>
              <a:gd name="T23" fmla="*/ 2147483647 h 48"/>
              <a:gd name="T24" fmla="*/ 2147483647 w 40"/>
              <a:gd name="T25" fmla="*/ 2147483647 h 48"/>
              <a:gd name="T26" fmla="*/ 2147483647 w 40"/>
              <a:gd name="T27" fmla="*/ 2147483647 h 48"/>
              <a:gd name="T28" fmla="*/ 2147483647 w 40"/>
              <a:gd name="T29" fmla="*/ 2147483647 h 48"/>
              <a:gd name="T30" fmla="*/ 2147483647 w 40"/>
              <a:gd name="T31" fmla="*/ 2147483647 h 48"/>
              <a:gd name="T32" fmla="*/ 2147483647 w 40"/>
              <a:gd name="T33" fmla="*/ 2147483647 h 48"/>
              <a:gd name="T34" fmla="*/ 2147483647 w 40"/>
              <a:gd name="T35" fmla="*/ 2147483647 h 48"/>
              <a:gd name="T36" fmla="*/ 2147483647 w 40"/>
              <a:gd name="T37" fmla="*/ 2147483647 h 48"/>
              <a:gd name="T38" fmla="*/ 2147483647 w 40"/>
              <a:gd name="T39" fmla="*/ 2147483647 h 48"/>
              <a:gd name="T40" fmla="*/ 2147483647 w 40"/>
              <a:gd name="T41" fmla="*/ 2147483647 h 48"/>
              <a:gd name="T42" fmla="*/ 2147483647 w 40"/>
              <a:gd name="T43" fmla="*/ 2147483647 h 48"/>
              <a:gd name="T44" fmla="*/ 2147483647 w 40"/>
              <a:gd name="T45" fmla="*/ 2147483647 h 48"/>
              <a:gd name="T46" fmla="*/ 2147483647 w 40"/>
              <a:gd name="T47" fmla="*/ 2147483647 h 48"/>
              <a:gd name="T48" fmla="*/ 2147483647 w 40"/>
              <a:gd name="T49" fmla="*/ 2147483647 h 48"/>
              <a:gd name="T50" fmla="*/ 2147483647 w 40"/>
              <a:gd name="T51" fmla="*/ 2147483647 h 48"/>
              <a:gd name="T52" fmla="*/ 2147483647 w 40"/>
              <a:gd name="T53" fmla="*/ 2147483647 h 48"/>
              <a:gd name="T54" fmla="*/ 2147483647 w 40"/>
              <a:gd name="T55" fmla="*/ 2147483647 h 48"/>
              <a:gd name="T56" fmla="*/ 2147483647 w 40"/>
              <a:gd name="T57" fmla="*/ 2147483647 h 48"/>
              <a:gd name="T58" fmla="*/ 2147483647 w 40"/>
              <a:gd name="T59" fmla="*/ 2147483647 h 48"/>
              <a:gd name="T60" fmla="*/ 2147483647 w 40"/>
              <a:gd name="T61" fmla="*/ 2147483647 h 48"/>
              <a:gd name="T62" fmla="*/ 2147483647 w 40"/>
              <a:gd name="T63" fmla="*/ 2147483647 h 48"/>
              <a:gd name="T64" fmla="*/ 2147483647 w 40"/>
              <a:gd name="T65" fmla="*/ 2147483647 h 48"/>
              <a:gd name="T66" fmla="*/ 2147483647 w 40"/>
              <a:gd name="T67" fmla="*/ 0 h 48"/>
              <a:gd name="T68" fmla="*/ 2147483647 w 40"/>
              <a:gd name="T69" fmla="*/ 0 h 48"/>
              <a:gd name="T70" fmla="*/ 2147483647 w 40"/>
              <a:gd name="T71" fmla="*/ 0 h 48"/>
              <a:gd name="T72" fmla="*/ 2147483647 w 40"/>
              <a:gd name="T73" fmla="*/ 2147483647 h 48"/>
              <a:gd name="T74" fmla="*/ 2147483647 w 40"/>
              <a:gd name="T75" fmla="*/ 2147483647 h 48"/>
              <a:gd name="T76" fmla="*/ 2147483647 w 40"/>
              <a:gd name="T77" fmla="*/ 2147483647 h 48"/>
              <a:gd name="T78" fmla="*/ 2147483647 w 40"/>
              <a:gd name="T79" fmla="*/ 2147483647 h 48"/>
              <a:gd name="T80" fmla="*/ 2147483647 w 40"/>
              <a:gd name="T81" fmla="*/ 2147483647 h 4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0"/>
              <a:gd name="T124" fmla="*/ 0 h 48"/>
              <a:gd name="T125" fmla="*/ 40 w 40"/>
              <a:gd name="T126" fmla="*/ 48 h 4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0" h="48">
                <a:moveTo>
                  <a:pt x="10" y="11"/>
                </a:moveTo>
                <a:lnTo>
                  <a:pt x="7" y="16"/>
                </a:lnTo>
                <a:lnTo>
                  <a:pt x="4" y="22"/>
                </a:lnTo>
                <a:lnTo>
                  <a:pt x="1" y="26"/>
                </a:lnTo>
                <a:lnTo>
                  <a:pt x="0" y="32"/>
                </a:lnTo>
                <a:lnTo>
                  <a:pt x="0" y="37"/>
                </a:lnTo>
                <a:lnTo>
                  <a:pt x="0" y="41"/>
                </a:lnTo>
                <a:lnTo>
                  <a:pt x="3" y="44"/>
                </a:lnTo>
                <a:lnTo>
                  <a:pt x="7" y="47"/>
                </a:lnTo>
                <a:lnTo>
                  <a:pt x="12" y="48"/>
                </a:lnTo>
                <a:lnTo>
                  <a:pt x="15" y="48"/>
                </a:lnTo>
                <a:lnTo>
                  <a:pt x="19" y="48"/>
                </a:lnTo>
                <a:lnTo>
                  <a:pt x="23" y="47"/>
                </a:lnTo>
                <a:lnTo>
                  <a:pt x="26" y="47"/>
                </a:lnTo>
                <a:lnTo>
                  <a:pt x="31" y="46"/>
                </a:lnTo>
                <a:lnTo>
                  <a:pt x="34" y="44"/>
                </a:lnTo>
                <a:lnTo>
                  <a:pt x="38" y="41"/>
                </a:lnTo>
                <a:lnTo>
                  <a:pt x="38" y="40"/>
                </a:lnTo>
                <a:lnTo>
                  <a:pt x="40" y="40"/>
                </a:lnTo>
                <a:lnTo>
                  <a:pt x="40" y="38"/>
                </a:lnTo>
                <a:lnTo>
                  <a:pt x="40" y="37"/>
                </a:lnTo>
                <a:lnTo>
                  <a:pt x="40" y="35"/>
                </a:lnTo>
                <a:lnTo>
                  <a:pt x="40" y="34"/>
                </a:lnTo>
                <a:lnTo>
                  <a:pt x="38" y="31"/>
                </a:lnTo>
                <a:lnTo>
                  <a:pt x="37" y="26"/>
                </a:lnTo>
                <a:lnTo>
                  <a:pt x="37" y="22"/>
                </a:lnTo>
                <a:lnTo>
                  <a:pt x="37" y="19"/>
                </a:lnTo>
                <a:lnTo>
                  <a:pt x="35" y="14"/>
                </a:lnTo>
                <a:lnTo>
                  <a:pt x="34" y="10"/>
                </a:lnTo>
                <a:lnTo>
                  <a:pt x="32" y="7"/>
                </a:lnTo>
                <a:lnTo>
                  <a:pt x="31" y="3"/>
                </a:lnTo>
                <a:lnTo>
                  <a:pt x="28" y="0"/>
                </a:lnTo>
                <a:lnTo>
                  <a:pt x="25" y="0"/>
                </a:lnTo>
                <a:lnTo>
                  <a:pt x="22" y="0"/>
                </a:lnTo>
                <a:lnTo>
                  <a:pt x="19" y="1"/>
                </a:lnTo>
                <a:lnTo>
                  <a:pt x="16" y="4"/>
                </a:lnTo>
                <a:lnTo>
                  <a:pt x="13" y="7"/>
                </a:lnTo>
                <a:lnTo>
                  <a:pt x="12" y="10"/>
                </a:lnTo>
                <a:lnTo>
                  <a:pt x="10" y="1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87" name="Freeform 38"/>
          <p:cNvSpPr>
            <a:spLocks/>
          </p:cNvSpPr>
          <p:nvPr/>
        </p:nvSpPr>
        <p:spPr bwMode="auto">
          <a:xfrm>
            <a:off x="6445250" y="4662488"/>
            <a:ext cx="57150" cy="76200"/>
          </a:xfrm>
          <a:custGeom>
            <a:avLst/>
            <a:gdLst>
              <a:gd name="T0" fmla="*/ 2147483647 w 40"/>
              <a:gd name="T1" fmla="*/ 2147483647 h 48"/>
              <a:gd name="T2" fmla="*/ 2147483647 w 40"/>
              <a:gd name="T3" fmla="*/ 2147483647 h 48"/>
              <a:gd name="T4" fmla="*/ 2147483647 w 40"/>
              <a:gd name="T5" fmla="*/ 2147483647 h 48"/>
              <a:gd name="T6" fmla="*/ 2147483647 w 40"/>
              <a:gd name="T7" fmla="*/ 2147483647 h 48"/>
              <a:gd name="T8" fmla="*/ 0 w 40"/>
              <a:gd name="T9" fmla="*/ 2147483647 h 48"/>
              <a:gd name="T10" fmla="*/ 0 w 40"/>
              <a:gd name="T11" fmla="*/ 2147483647 h 48"/>
              <a:gd name="T12" fmla="*/ 0 w 40"/>
              <a:gd name="T13" fmla="*/ 2147483647 h 48"/>
              <a:gd name="T14" fmla="*/ 2147483647 w 40"/>
              <a:gd name="T15" fmla="*/ 2147483647 h 48"/>
              <a:gd name="T16" fmla="*/ 2147483647 w 40"/>
              <a:gd name="T17" fmla="*/ 2147483647 h 48"/>
              <a:gd name="T18" fmla="*/ 2147483647 w 40"/>
              <a:gd name="T19" fmla="*/ 2147483647 h 48"/>
              <a:gd name="T20" fmla="*/ 2147483647 w 40"/>
              <a:gd name="T21" fmla="*/ 2147483647 h 48"/>
              <a:gd name="T22" fmla="*/ 2147483647 w 40"/>
              <a:gd name="T23" fmla="*/ 2147483647 h 48"/>
              <a:gd name="T24" fmla="*/ 2147483647 w 40"/>
              <a:gd name="T25" fmla="*/ 2147483647 h 48"/>
              <a:gd name="T26" fmla="*/ 2147483647 w 40"/>
              <a:gd name="T27" fmla="*/ 2147483647 h 48"/>
              <a:gd name="T28" fmla="*/ 2147483647 w 40"/>
              <a:gd name="T29" fmla="*/ 2147483647 h 48"/>
              <a:gd name="T30" fmla="*/ 2147483647 w 40"/>
              <a:gd name="T31" fmla="*/ 2147483647 h 48"/>
              <a:gd name="T32" fmla="*/ 2147483647 w 40"/>
              <a:gd name="T33" fmla="*/ 2147483647 h 48"/>
              <a:gd name="T34" fmla="*/ 2147483647 w 40"/>
              <a:gd name="T35" fmla="*/ 2147483647 h 48"/>
              <a:gd name="T36" fmla="*/ 2147483647 w 40"/>
              <a:gd name="T37" fmla="*/ 2147483647 h 48"/>
              <a:gd name="T38" fmla="*/ 2147483647 w 40"/>
              <a:gd name="T39" fmla="*/ 2147483647 h 48"/>
              <a:gd name="T40" fmla="*/ 2147483647 w 40"/>
              <a:gd name="T41" fmla="*/ 2147483647 h 48"/>
              <a:gd name="T42" fmla="*/ 2147483647 w 40"/>
              <a:gd name="T43" fmla="*/ 2147483647 h 48"/>
              <a:gd name="T44" fmla="*/ 2147483647 w 40"/>
              <a:gd name="T45" fmla="*/ 2147483647 h 48"/>
              <a:gd name="T46" fmla="*/ 2147483647 w 40"/>
              <a:gd name="T47" fmla="*/ 2147483647 h 48"/>
              <a:gd name="T48" fmla="*/ 2147483647 w 40"/>
              <a:gd name="T49" fmla="*/ 2147483647 h 48"/>
              <a:gd name="T50" fmla="*/ 2147483647 w 40"/>
              <a:gd name="T51" fmla="*/ 2147483647 h 48"/>
              <a:gd name="T52" fmla="*/ 2147483647 w 40"/>
              <a:gd name="T53" fmla="*/ 2147483647 h 48"/>
              <a:gd name="T54" fmla="*/ 2147483647 w 40"/>
              <a:gd name="T55" fmla="*/ 2147483647 h 48"/>
              <a:gd name="T56" fmla="*/ 2147483647 w 40"/>
              <a:gd name="T57" fmla="*/ 2147483647 h 48"/>
              <a:gd name="T58" fmla="*/ 2147483647 w 40"/>
              <a:gd name="T59" fmla="*/ 2147483647 h 48"/>
              <a:gd name="T60" fmla="*/ 2147483647 w 40"/>
              <a:gd name="T61" fmla="*/ 2147483647 h 48"/>
              <a:gd name="T62" fmla="*/ 2147483647 w 40"/>
              <a:gd name="T63" fmla="*/ 2147483647 h 48"/>
              <a:gd name="T64" fmla="*/ 2147483647 w 40"/>
              <a:gd name="T65" fmla="*/ 2147483647 h 48"/>
              <a:gd name="T66" fmla="*/ 2147483647 w 40"/>
              <a:gd name="T67" fmla="*/ 0 h 48"/>
              <a:gd name="T68" fmla="*/ 2147483647 w 40"/>
              <a:gd name="T69" fmla="*/ 0 h 48"/>
              <a:gd name="T70" fmla="*/ 2147483647 w 40"/>
              <a:gd name="T71" fmla="*/ 0 h 48"/>
              <a:gd name="T72" fmla="*/ 2147483647 w 40"/>
              <a:gd name="T73" fmla="*/ 2147483647 h 48"/>
              <a:gd name="T74" fmla="*/ 2147483647 w 40"/>
              <a:gd name="T75" fmla="*/ 2147483647 h 48"/>
              <a:gd name="T76" fmla="*/ 2147483647 w 40"/>
              <a:gd name="T77" fmla="*/ 2147483647 h 48"/>
              <a:gd name="T78" fmla="*/ 2147483647 w 40"/>
              <a:gd name="T79" fmla="*/ 2147483647 h 48"/>
              <a:gd name="T80" fmla="*/ 2147483647 w 40"/>
              <a:gd name="T81" fmla="*/ 2147483647 h 4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0"/>
              <a:gd name="T124" fmla="*/ 0 h 48"/>
              <a:gd name="T125" fmla="*/ 40 w 40"/>
              <a:gd name="T126" fmla="*/ 48 h 4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0" h="48">
                <a:moveTo>
                  <a:pt x="10" y="11"/>
                </a:moveTo>
                <a:lnTo>
                  <a:pt x="7" y="16"/>
                </a:lnTo>
                <a:lnTo>
                  <a:pt x="4" y="22"/>
                </a:lnTo>
                <a:lnTo>
                  <a:pt x="1" y="26"/>
                </a:lnTo>
                <a:lnTo>
                  <a:pt x="0" y="32"/>
                </a:lnTo>
                <a:lnTo>
                  <a:pt x="0" y="37"/>
                </a:lnTo>
                <a:lnTo>
                  <a:pt x="0" y="41"/>
                </a:lnTo>
                <a:lnTo>
                  <a:pt x="3" y="44"/>
                </a:lnTo>
                <a:lnTo>
                  <a:pt x="7" y="47"/>
                </a:lnTo>
                <a:lnTo>
                  <a:pt x="12" y="48"/>
                </a:lnTo>
                <a:lnTo>
                  <a:pt x="15" y="48"/>
                </a:lnTo>
                <a:lnTo>
                  <a:pt x="19" y="48"/>
                </a:lnTo>
                <a:lnTo>
                  <a:pt x="23" y="47"/>
                </a:lnTo>
                <a:lnTo>
                  <a:pt x="26" y="47"/>
                </a:lnTo>
                <a:lnTo>
                  <a:pt x="31" y="46"/>
                </a:lnTo>
                <a:lnTo>
                  <a:pt x="34" y="44"/>
                </a:lnTo>
                <a:lnTo>
                  <a:pt x="38" y="41"/>
                </a:lnTo>
                <a:lnTo>
                  <a:pt x="38" y="40"/>
                </a:lnTo>
                <a:lnTo>
                  <a:pt x="40" y="40"/>
                </a:lnTo>
                <a:lnTo>
                  <a:pt x="40" y="38"/>
                </a:lnTo>
                <a:lnTo>
                  <a:pt x="40" y="37"/>
                </a:lnTo>
                <a:lnTo>
                  <a:pt x="40" y="35"/>
                </a:lnTo>
                <a:lnTo>
                  <a:pt x="40" y="34"/>
                </a:lnTo>
                <a:lnTo>
                  <a:pt x="38" y="31"/>
                </a:lnTo>
                <a:lnTo>
                  <a:pt x="37" y="26"/>
                </a:lnTo>
                <a:lnTo>
                  <a:pt x="37" y="22"/>
                </a:lnTo>
                <a:lnTo>
                  <a:pt x="37" y="19"/>
                </a:lnTo>
                <a:lnTo>
                  <a:pt x="35" y="14"/>
                </a:lnTo>
                <a:lnTo>
                  <a:pt x="34" y="10"/>
                </a:lnTo>
                <a:lnTo>
                  <a:pt x="32" y="7"/>
                </a:lnTo>
                <a:lnTo>
                  <a:pt x="31" y="3"/>
                </a:lnTo>
                <a:lnTo>
                  <a:pt x="28" y="0"/>
                </a:lnTo>
                <a:lnTo>
                  <a:pt x="25" y="0"/>
                </a:lnTo>
                <a:lnTo>
                  <a:pt x="22" y="0"/>
                </a:lnTo>
                <a:lnTo>
                  <a:pt x="19" y="1"/>
                </a:lnTo>
                <a:lnTo>
                  <a:pt x="16" y="4"/>
                </a:lnTo>
                <a:lnTo>
                  <a:pt x="13" y="7"/>
                </a:lnTo>
                <a:lnTo>
                  <a:pt x="12" y="10"/>
                </a:lnTo>
                <a:lnTo>
                  <a:pt x="10" y="11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88" name="Freeform 39"/>
          <p:cNvSpPr>
            <a:spLocks/>
          </p:cNvSpPr>
          <p:nvPr/>
        </p:nvSpPr>
        <p:spPr bwMode="auto">
          <a:xfrm>
            <a:off x="6667500" y="4668838"/>
            <a:ext cx="68263" cy="87312"/>
          </a:xfrm>
          <a:custGeom>
            <a:avLst/>
            <a:gdLst>
              <a:gd name="T0" fmla="*/ 2147483647 w 48"/>
              <a:gd name="T1" fmla="*/ 2147483647 h 55"/>
              <a:gd name="T2" fmla="*/ 0 w 48"/>
              <a:gd name="T3" fmla="*/ 2147483647 h 55"/>
              <a:gd name="T4" fmla="*/ 0 w 48"/>
              <a:gd name="T5" fmla="*/ 2147483647 h 55"/>
              <a:gd name="T6" fmla="*/ 0 w 48"/>
              <a:gd name="T7" fmla="*/ 2147483647 h 55"/>
              <a:gd name="T8" fmla="*/ 2147483647 w 48"/>
              <a:gd name="T9" fmla="*/ 2147483647 h 55"/>
              <a:gd name="T10" fmla="*/ 2147483647 w 48"/>
              <a:gd name="T11" fmla="*/ 2147483647 h 55"/>
              <a:gd name="T12" fmla="*/ 2147483647 w 48"/>
              <a:gd name="T13" fmla="*/ 2147483647 h 55"/>
              <a:gd name="T14" fmla="*/ 2147483647 w 48"/>
              <a:gd name="T15" fmla="*/ 2147483647 h 55"/>
              <a:gd name="T16" fmla="*/ 2147483647 w 48"/>
              <a:gd name="T17" fmla="*/ 2147483647 h 55"/>
              <a:gd name="T18" fmla="*/ 2147483647 w 48"/>
              <a:gd name="T19" fmla="*/ 2147483647 h 55"/>
              <a:gd name="T20" fmla="*/ 2147483647 w 48"/>
              <a:gd name="T21" fmla="*/ 2147483647 h 55"/>
              <a:gd name="T22" fmla="*/ 2147483647 w 48"/>
              <a:gd name="T23" fmla="*/ 2147483647 h 55"/>
              <a:gd name="T24" fmla="*/ 2147483647 w 48"/>
              <a:gd name="T25" fmla="*/ 2147483647 h 55"/>
              <a:gd name="T26" fmla="*/ 2147483647 w 48"/>
              <a:gd name="T27" fmla="*/ 2147483647 h 55"/>
              <a:gd name="T28" fmla="*/ 2147483647 w 48"/>
              <a:gd name="T29" fmla="*/ 2147483647 h 55"/>
              <a:gd name="T30" fmla="*/ 2147483647 w 48"/>
              <a:gd name="T31" fmla="*/ 2147483647 h 55"/>
              <a:gd name="T32" fmla="*/ 2147483647 w 48"/>
              <a:gd name="T33" fmla="*/ 2147483647 h 55"/>
              <a:gd name="T34" fmla="*/ 2147483647 w 48"/>
              <a:gd name="T35" fmla="*/ 2147483647 h 55"/>
              <a:gd name="T36" fmla="*/ 2147483647 w 48"/>
              <a:gd name="T37" fmla="*/ 2147483647 h 55"/>
              <a:gd name="T38" fmla="*/ 2147483647 w 48"/>
              <a:gd name="T39" fmla="*/ 2147483647 h 55"/>
              <a:gd name="T40" fmla="*/ 2147483647 w 48"/>
              <a:gd name="T41" fmla="*/ 2147483647 h 55"/>
              <a:gd name="T42" fmla="*/ 2147483647 w 48"/>
              <a:gd name="T43" fmla="*/ 2147483647 h 55"/>
              <a:gd name="T44" fmla="*/ 2147483647 w 48"/>
              <a:gd name="T45" fmla="*/ 2147483647 h 55"/>
              <a:gd name="T46" fmla="*/ 2147483647 w 48"/>
              <a:gd name="T47" fmla="*/ 2147483647 h 55"/>
              <a:gd name="T48" fmla="*/ 2147483647 w 48"/>
              <a:gd name="T49" fmla="*/ 2147483647 h 55"/>
              <a:gd name="T50" fmla="*/ 2147483647 w 48"/>
              <a:gd name="T51" fmla="*/ 2147483647 h 55"/>
              <a:gd name="T52" fmla="*/ 2147483647 w 48"/>
              <a:gd name="T53" fmla="*/ 2147483647 h 55"/>
              <a:gd name="T54" fmla="*/ 2147483647 w 48"/>
              <a:gd name="T55" fmla="*/ 2147483647 h 55"/>
              <a:gd name="T56" fmla="*/ 2147483647 w 48"/>
              <a:gd name="T57" fmla="*/ 2147483647 h 55"/>
              <a:gd name="T58" fmla="*/ 2147483647 w 48"/>
              <a:gd name="T59" fmla="*/ 2147483647 h 55"/>
              <a:gd name="T60" fmla="*/ 2147483647 w 48"/>
              <a:gd name="T61" fmla="*/ 2147483647 h 55"/>
              <a:gd name="T62" fmla="*/ 2147483647 w 48"/>
              <a:gd name="T63" fmla="*/ 2147483647 h 55"/>
              <a:gd name="T64" fmla="*/ 2147483647 w 48"/>
              <a:gd name="T65" fmla="*/ 0 h 55"/>
              <a:gd name="T66" fmla="*/ 2147483647 w 48"/>
              <a:gd name="T67" fmla="*/ 0 h 55"/>
              <a:gd name="T68" fmla="*/ 2147483647 w 48"/>
              <a:gd name="T69" fmla="*/ 2147483647 h 55"/>
              <a:gd name="T70" fmla="*/ 2147483647 w 48"/>
              <a:gd name="T71" fmla="*/ 2147483647 h 55"/>
              <a:gd name="T72" fmla="*/ 2147483647 w 48"/>
              <a:gd name="T73" fmla="*/ 2147483647 h 55"/>
              <a:gd name="T74" fmla="*/ 2147483647 w 48"/>
              <a:gd name="T75" fmla="*/ 2147483647 h 55"/>
              <a:gd name="T76" fmla="*/ 2147483647 w 48"/>
              <a:gd name="T77" fmla="*/ 2147483647 h 55"/>
              <a:gd name="T78" fmla="*/ 2147483647 w 48"/>
              <a:gd name="T79" fmla="*/ 2147483647 h 55"/>
              <a:gd name="T80" fmla="*/ 2147483647 w 48"/>
              <a:gd name="T81" fmla="*/ 2147483647 h 55"/>
              <a:gd name="T82" fmla="*/ 2147483647 w 48"/>
              <a:gd name="T83" fmla="*/ 2147483647 h 55"/>
              <a:gd name="T84" fmla="*/ 2147483647 w 48"/>
              <a:gd name="T85" fmla="*/ 2147483647 h 55"/>
              <a:gd name="T86" fmla="*/ 2147483647 w 48"/>
              <a:gd name="T87" fmla="*/ 2147483647 h 55"/>
              <a:gd name="T88" fmla="*/ 2147483647 w 48"/>
              <a:gd name="T89" fmla="*/ 2147483647 h 55"/>
              <a:gd name="T90" fmla="*/ 2147483647 w 48"/>
              <a:gd name="T91" fmla="*/ 2147483647 h 55"/>
              <a:gd name="T92" fmla="*/ 2147483647 w 48"/>
              <a:gd name="T93" fmla="*/ 2147483647 h 55"/>
              <a:gd name="T94" fmla="*/ 2147483647 w 48"/>
              <a:gd name="T95" fmla="*/ 2147483647 h 55"/>
              <a:gd name="T96" fmla="*/ 2147483647 w 48"/>
              <a:gd name="T97" fmla="*/ 2147483647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8"/>
              <a:gd name="T148" fmla="*/ 0 h 55"/>
              <a:gd name="T149" fmla="*/ 48 w 48"/>
              <a:gd name="T150" fmla="*/ 55 h 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8" h="55">
                <a:moveTo>
                  <a:pt x="1" y="24"/>
                </a:moveTo>
                <a:lnTo>
                  <a:pt x="0" y="28"/>
                </a:lnTo>
                <a:lnTo>
                  <a:pt x="0" y="33"/>
                </a:lnTo>
                <a:lnTo>
                  <a:pt x="0" y="36"/>
                </a:lnTo>
                <a:lnTo>
                  <a:pt x="1" y="40"/>
                </a:lnTo>
                <a:lnTo>
                  <a:pt x="3" y="43"/>
                </a:lnTo>
                <a:lnTo>
                  <a:pt x="6" y="47"/>
                </a:lnTo>
                <a:lnTo>
                  <a:pt x="8" y="50"/>
                </a:lnTo>
                <a:lnTo>
                  <a:pt x="11" y="53"/>
                </a:lnTo>
                <a:lnTo>
                  <a:pt x="14" y="55"/>
                </a:lnTo>
                <a:lnTo>
                  <a:pt x="16" y="55"/>
                </a:lnTo>
                <a:lnTo>
                  <a:pt x="19" y="55"/>
                </a:lnTo>
                <a:lnTo>
                  <a:pt x="20" y="55"/>
                </a:lnTo>
                <a:lnTo>
                  <a:pt x="23" y="53"/>
                </a:lnTo>
                <a:lnTo>
                  <a:pt x="25" y="53"/>
                </a:lnTo>
                <a:lnTo>
                  <a:pt x="26" y="52"/>
                </a:lnTo>
                <a:lnTo>
                  <a:pt x="28" y="50"/>
                </a:lnTo>
                <a:lnTo>
                  <a:pt x="31" y="47"/>
                </a:lnTo>
                <a:lnTo>
                  <a:pt x="34" y="44"/>
                </a:lnTo>
                <a:lnTo>
                  <a:pt x="37" y="42"/>
                </a:lnTo>
                <a:lnTo>
                  <a:pt x="40" y="39"/>
                </a:lnTo>
                <a:lnTo>
                  <a:pt x="43" y="34"/>
                </a:lnTo>
                <a:lnTo>
                  <a:pt x="44" y="31"/>
                </a:lnTo>
                <a:lnTo>
                  <a:pt x="47" y="27"/>
                </a:lnTo>
                <a:lnTo>
                  <a:pt x="47" y="22"/>
                </a:lnTo>
                <a:lnTo>
                  <a:pt x="48" y="18"/>
                </a:lnTo>
                <a:lnTo>
                  <a:pt x="47" y="13"/>
                </a:lnTo>
                <a:lnTo>
                  <a:pt x="45" y="10"/>
                </a:lnTo>
                <a:lnTo>
                  <a:pt x="43" y="7"/>
                </a:lnTo>
                <a:lnTo>
                  <a:pt x="38" y="6"/>
                </a:lnTo>
                <a:lnTo>
                  <a:pt x="35" y="4"/>
                </a:lnTo>
                <a:lnTo>
                  <a:pt x="31" y="2"/>
                </a:lnTo>
                <a:lnTo>
                  <a:pt x="28" y="0"/>
                </a:lnTo>
                <a:lnTo>
                  <a:pt x="23" y="0"/>
                </a:lnTo>
                <a:lnTo>
                  <a:pt x="19" y="2"/>
                </a:lnTo>
                <a:lnTo>
                  <a:pt x="14" y="3"/>
                </a:lnTo>
                <a:lnTo>
                  <a:pt x="11" y="6"/>
                </a:lnTo>
                <a:lnTo>
                  <a:pt x="8" y="10"/>
                </a:lnTo>
                <a:lnTo>
                  <a:pt x="6" y="15"/>
                </a:lnTo>
                <a:lnTo>
                  <a:pt x="3" y="19"/>
                </a:lnTo>
                <a:lnTo>
                  <a:pt x="1" y="24"/>
                </a:lnTo>
                <a:lnTo>
                  <a:pt x="1" y="25"/>
                </a:lnTo>
                <a:lnTo>
                  <a:pt x="1" y="2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89" name="Freeform 40"/>
          <p:cNvSpPr>
            <a:spLocks/>
          </p:cNvSpPr>
          <p:nvPr/>
        </p:nvSpPr>
        <p:spPr bwMode="auto">
          <a:xfrm>
            <a:off x="6667500" y="4668838"/>
            <a:ext cx="68263" cy="87312"/>
          </a:xfrm>
          <a:custGeom>
            <a:avLst/>
            <a:gdLst>
              <a:gd name="T0" fmla="*/ 2147483647 w 48"/>
              <a:gd name="T1" fmla="*/ 2147483647 h 55"/>
              <a:gd name="T2" fmla="*/ 0 w 48"/>
              <a:gd name="T3" fmla="*/ 2147483647 h 55"/>
              <a:gd name="T4" fmla="*/ 0 w 48"/>
              <a:gd name="T5" fmla="*/ 2147483647 h 55"/>
              <a:gd name="T6" fmla="*/ 0 w 48"/>
              <a:gd name="T7" fmla="*/ 2147483647 h 55"/>
              <a:gd name="T8" fmla="*/ 2147483647 w 48"/>
              <a:gd name="T9" fmla="*/ 2147483647 h 55"/>
              <a:gd name="T10" fmla="*/ 2147483647 w 48"/>
              <a:gd name="T11" fmla="*/ 2147483647 h 55"/>
              <a:gd name="T12" fmla="*/ 2147483647 w 48"/>
              <a:gd name="T13" fmla="*/ 2147483647 h 55"/>
              <a:gd name="T14" fmla="*/ 2147483647 w 48"/>
              <a:gd name="T15" fmla="*/ 2147483647 h 55"/>
              <a:gd name="T16" fmla="*/ 2147483647 w 48"/>
              <a:gd name="T17" fmla="*/ 2147483647 h 55"/>
              <a:gd name="T18" fmla="*/ 2147483647 w 48"/>
              <a:gd name="T19" fmla="*/ 2147483647 h 55"/>
              <a:gd name="T20" fmla="*/ 2147483647 w 48"/>
              <a:gd name="T21" fmla="*/ 2147483647 h 55"/>
              <a:gd name="T22" fmla="*/ 2147483647 w 48"/>
              <a:gd name="T23" fmla="*/ 2147483647 h 55"/>
              <a:gd name="T24" fmla="*/ 2147483647 w 48"/>
              <a:gd name="T25" fmla="*/ 2147483647 h 55"/>
              <a:gd name="T26" fmla="*/ 2147483647 w 48"/>
              <a:gd name="T27" fmla="*/ 2147483647 h 55"/>
              <a:gd name="T28" fmla="*/ 2147483647 w 48"/>
              <a:gd name="T29" fmla="*/ 2147483647 h 55"/>
              <a:gd name="T30" fmla="*/ 2147483647 w 48"/>
              <a:gd name="T31" fmla="*/ 2147483647 h 55"/>
              <a:gd name="T32" fmla="*/ 2147483647 w 48"/>
              <a:gd name="T33" fmla="*/ 2147483647 h 55"/>
              <a:gd name="T34" fmla="*/ 2147483647 w 48"/>
              <a:gd name="T35" fmla="*/ 2147483647 h 55"/>
              <a:gd name="T36" fmla="*/ 2147483647 w 48"/>
              <a:gd name="T37" fmla="*/ 2147483647 h 55"/>
              <a:gd name="T38" fmla="*/ 2147483647 w 48"/>
              <a:gd name="T39" fmla="*/ 2147483647 h 55"/>
              <a:gd name="T40" fmla="*/ 2147483647 w 48"/>
              <a:gd name="T41" fmla="*/ 2147483647 h 55"/>
              <a:gd name="T42" fmla="*/ 2147483647 w 48"/>
              <a:gd name="T43" fmla="*/ 2147483647 h 55"/>
              <a:gd name="T44" fmla="*/ 2147483647 w 48"/>
              <a:gd name="T45" fmla="*/ 2147483647 h 55"/>
              <a:gd name="T46" fmla="*/ 2147483647 w 48"/>
              <a:gd name="T47" fmla="*/ 2147483647 h 55"/>
              <a:gd name="T48" fmla="*/ 2147483647 w 48"/>
              <a:gd name="T49" fmla="*/ 2147483647 h 55"/>
              <a:gd name="T50" fmla="*/ 2147483647 w 48"/>
              <a:gd name="T51" fmla="*/ 2147483647 h 55"/>
              <a:gd name="T52" fmla="*/ 2147483647 w 48"/>
              <a:gd name="T53" fmla="*/ 2147483647 h 55"/>
              <a:gd name="T54" fmla="*/ 2147483647 w 48"/>
              <a:gd name="T55" fmla="*/ 2147483647 h 55"/>
              <a:gd name="T56" fmla="*/ 2147483647 w 48"/>
              <a:gd name="T57" fmla="*/ 2147483647 h 55"/>
              <a:gd name="T58" fmla="*/ 2147483647 w 48"/>
              <a:gd name="T59" fmla="*/ 2147483647 h 55"/>
              <a:gd name="T60" fmla="*/ 2147483647 w 48"/>
              <a:gd name="T61" fmla="*/ 2147483647 h 55"/>
              <a:gd name="T62" fmla="*/ 2147483647 w 48"/>
              <a:gd name="T63" fmla="*/ 2147483647 h 55"/>
              <a:gd name="T64" fmla="*/ 2147483647 w 48"/>
              <a:gd name="T65" fmla="*/ 0 h 55"/>
              <a:gd name="T66" fmla="*/ 2147483647 w 48"/>
              <a:gd name="T67" fmla="*/ 0 h 55"/>
              <a:gd name="T68" fmla="*/ 2147483647 w 48"/>
              <a:gd name="T69" fmla="*/ 2147483647 h 55"/>
              <a:gd name="T70" fmla="*/ 2147483647 w 48"/>
              <a:gd name="T71" fmla="*/ 2147483647 h 55"/>
              <a:gd name="T72" fmla="*/ 2147483647 w 48"/>
              <a:gd name="T73" fmla="*/ 2147483647 h 55"/>
              <a:gd name="T74" fmla="*/ 2147483647 w 48"/>
              <a:gd name="T75" fmla="*/ 2147483647 h 55"/>
              <a:gd name="T76" fmla="*/ 2147483647 w 48"/>
              <a:gd name="T77" fmla="*/ 2147483647 h 55"/>
              <a:gd name="T78" fmla="*/ 2147483647 w 48"/>
              <a:gd name="T79" fmla="*/ 2147483647 h 55"/>
              <a:gd name="T80" fmla="*/ 2147483647 w 48"/>
              <a:gd name="T81" fmla="*/ 2147483647 h 55"/>
              <a:gd name="T82" fmla="*/ 2147483647 w 48"/>
              <a:gd name="T83" fmla="*/ 2147483647 h 55"/>
              <a:gd name="T84" fmla="*/ 2147483647 w 48"/>
              <a:gd name="T85" fmla="*/ 2147483647 h 55"/>
              <a:gd name="T86" fmla="*/ 2147483647 w 48"/>
              <a:gd name="T87" fmla="*/ 2147483647 h 55"/>
              <a:gd name="T88" fmla="*/ 2147483647 w 48"/>
              <a:gd name="T89" fmla="*/ 2147483647 h 55"/>
              <a:gd name="T90" fmla="*/ 2147483647 w 48"/>
              <a:gd name="T91" fmla="*/ 2147483647 h 55"/>
              <a:gd name="T92" fmla="*/ 2147483647 w 48"/>
              <a:gd name="T93" fmla="*/ 2147483647 h 55"/>
              <a:gd name="T94" fmla="*/ 2147483647 w 48"/>
              <a:gd name="T95" fmla="*/ 2147483647 h 55"/>
              <a:gd name="T96" fmla="*/ 2147483647 w 48"/>
              <a:gd name="T97" fmla="*/ 2147483647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8"/>
              <a:gd name="T148" fmla="*/ 0 h 55"/>
              <a:gd name="T149" fmla="*/ 48 w 48"/>
              <a:gd name="T150" fmla="*/ 55 h 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8" h="55">
                <a:moveTo>
                  <a:pt x="1" y="24"/>
                </a:moveTo>
                <a:lnTo>
                  <a:pt x="0" y="28"/>
                </a:lnTo>
                <a:lnTo>
                  <a:pt x="0" y="33"/>
                </a:lnTo>
                <a:lnTo>
                  <a:pt x="0" y="36"/>
                </a:lnTo>
                <a:lnTo>
                  <a:pt x="1" y="40"/>
                </a:lnTo>
                <a:lnTo>
                  <a:pt x="3" y="43"/>
                </a:lnTo>
                <a:lnTo>
                  <a:pt x="6" y="47"/>
                </a:lnTo>
                <a:lnTo>
                  <a:pt x="8" y="50"/>
                </a:lnTo>
                <a:lnTo>
                  <a:pt x="11" y="53"/>
                </a:lnTo>
                <a:lnTo>
                  <a:pt x="14" y="55"/>
                </a:lnTo>
                <a:lnTo>
                  <a:pt x="16" y="55"/>
                </a:lnTo>
                <a:lnTo>
                  <a:pt x="19" y="55"/>
                </a:lnTo>
                <a:lnTo>
                  <a:pt x="20" y="55"/>
                </a:lnTo>
                <a:lnTo>
                  <a:pt x="23" y="53"/>
                </a:lnTo>
                <a:lnTo>
                  <a:pt x="25" y="53"/>
                </a:lnTo>
                <a:lnTo>
                  <a:pt x="26" y="52"/>
                </a:lnTo>
                <a:lnTo>
                  <a:pt x="28" y="50"/>
                </a:lnTo>
                <a:lnTo>
                  <a:pt x="31" y="47"/>
                </a:lnTo>
                <a:lnTo>
                  <a:pt x="34" y="44"/>
                </a:lnTo>
                <a:lnTo>
                  <a:pt x="37" y="42"/>
                </a:lnTo>
                <a:lnTo>
                  <a:pt x="40" y="39"/>
                </a:lnTo>
                <a:lnTo>
                  <a:pt x="43" y="34"/>
                </a:lnTo>
                <a:lnTo>
                  <a:pt x="44" y="31"/>
                </a:lnTo>
                <a:lnTo>
                  <a:pt x="47" y="27"/>
                </a:lnTo>
                <a:lnTo>
                  <a:pt x="47" y="22"/>
                </a:lnTo>
                <a:lnTo>
                  <a:pt x="48" y="18"/>
                </a:lnTo>
                <a:lnTo>
                  <a:pt x="47" y="13"/>
                </a:lnTo>
                <a:lnTo>
                  <a:pt x="45" y="10"/>
                </a:lnTo>
                <a:lnTo>
                  <a:pt x="43" y="7"/>
                </a:lnTo>
                <a:lnTo>
                  <a:pt x="38" y="6"/>
                </a:lnTo>
                <a:lnTo>
                  <a:pt x="35" y="4"/>
                </a:lnTo>
                <a:lnTo>
                  <a:pt x="31" y="2"/>
                </a:lnTo>
                <a:lnTo>
                  <a:pt x="28" y="0"/>
                </a:lnTo>
                <a:lnTo>
                  <a:pt x="23" y="0"/>
                </a:lnTo>
                <a:lnTo>
                  <a:pt x="19" y="2"/>
                </a:lnTo>
                <a:lnTo>
                  <a:pt x="14" y="3"/>
                </a:lnTo>
                <a:lnTo>
                  <a:pt x="11" y="6"/>
                </a:lnTo>
                <a:lnTo>
                  <a:pt x="8" y="10"/>
                </a:lnTo>
                <a:lnTo>
                  <a:pt x="6" y="15"/>
                </a:lnTo>
                <a:lnTo>
                  <a:pt x="3" y="19"/>
                </a:lnTo>
                <a:lnTo>
                  <a:pt x="1" y="24"/>
                </a:lnTo>
                <a:lnTo>
                  <a:pt x="1" y="25"/>
                </a:lnTo>
                <a:lnTo>
                  <a:pt x="1" y="24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0" name="Freeform 41"/>
          <p:cNvSpPr>
            <a:spLocks/>
          </p:cNvSpPr>
          <p:nvPr/>
        </p:nvSpPr>
        <p:spPr bwMode="auto">
          <a:xfrm>
            <a:off x="6704013" y="4581525"/>
            <a:ext cx="74612" cy="85725"/>
          </a:xfrm>
          <a:custGeom>
            <a:avLst/>
            <a:gdLst>
              <a:gd name="T0" fmla="*/ 2147483647 w 53"/>
              <a:gd name="T1" fmla="*/ 2147483647 h 54"/>
              <a:gd name="T2" fmla="*/ 2147483647 w 53"/>
              <a:gd name="T3" fmla="*/ 2147483647 h 54"/>
              <a:gd name="T4" fmla="*/ 2147483647 w 53"/>
              <a:gd name="T5" fmla="*/ 2147483647 h 54"/>
              <a:gd name="T6" fmla="*/ 2147483647 w 53"/>
              <a:gd name="T7" fmla="*/ 2147483647 h 54"/>
              <a:gd name="T8" fmla="*/ 0 w 53"/>
              <a:gd name="T9" fmla="*/ 2147483647 h 54"/>
              <a:gd name="T10" fmla="*/ 0 w 53"/>
              <a:gd name="T11" fmla="*/ 2147483647 h 54"/>
              <a:gd name="T12" fmla="*/ 2147483647 w 53"/>
              <a:gd name="T13" fmla="*/ 2147483647 h 54"/>
              <a:gd name="T14" fmla="*/ 2147483647 w 53"/>
              <a:gd name="T15" fmla="*/ 2147483647 h 54"/>
              <a:gd name="T16" fmla="*/ 2147483647 w 53"/>
              <a:gd name="T17" fmla="*/ 2147483647 h 54"/>
              <a:gd name="T18" fmla="*/ 2147483647 w 53"/>
              <a:gd name="T19" fmla="*/ 2147483647 h 54"/>
              <a:gd name="T20" fmla="*/ 2147483647 w 53"/>
              <a:gd name="T21" fmla="*/ 2147483647 h 54"/>
              <a:gd name="T22" fmla="*/ 2147483647 w 53"/>
              <a:gd name="T23" fmla="*/ 2147483647 h 54"/>
              <a:gd name="T24" fmla="*/ 2147483647 w 53"/>
              <a:gd name="T25" fmla="*/ 2147483647 h 54"/>
              <a:gd name="T26" fmla="*/ 2147483647 w 53"/>
              <a:gd name="T27" fmla="*/ 2147483647 h 54"/>
              <a:gd name="T28" fmla="*/ 2147483647 w 53"/>
              <a:gd name="T29" fmla="*/ 2147483647 h 54"/>
              <a:gd name="T30" fmla="*/ 2147483647 w 53"/>
              <a:gd name="T31" fmla="*/ 2147483647 h 54"/>
              <a:gd name="T32" fmla="*/ 2147483647 w 53"/>
              <a:gd name="T33" fmla="*/ 2147483647 h 54"/>
              <a:gd name="T34" fmla="*/ 2147483647 w 53"/>
              <a:gd name="T35" fmla="*/ 2147483647 h 54"/>
              <a:gd name="T36" fmla="*/ 2147483647 w 53"/>
              <a:gd name="T37" fmla="*/ 2147483647 h 54"/>
              <a:gd name="T38" fmla="*/ 2147483647 w 53"/>
              <a:gd name="T39" fmla="*/ 2147483647 h 54"/>
              <a:gd name="T40" fmla="*/ 2147483647 w 53"/>
              <a:gd name="T41" fmla="*/ 2147483647 h 54"/>
              <a:gd name="T42" fmla="*/ 2147483647 w 53"/>
              <a:gd name="T43" fmla="*/ 2147483647 h 54"/>
              <a:gd name="T44" fmla="*/ 2147483647 w 53"/>
              <a:gd name="T45" fmla="*/ 2147483647 h 54"/>
              <a:gd name="T46" fmla="*/ 2147483647 w 53"/>
              <a:gd name="T47" fmla="*/ 2147483647 h 54"/>
              <a:gd name="T48" fmla="*/ 2147483647 w 53"/>
              <a:gd name="T49" fmla="*/ 2147483647 h 54"/>
              <a:gd name="T50" fmla="*/ 2147483647 w 53"/>
              <a:gd name="T51" fmla="*/ 2147483647 h 54"/>
              <a:gd name="T52" fmla="*/ 2147483647 w 53"/>
              <a:gd name="T53" fmla="*/ 2147483647 h 54"/>
              <a:gd name="T54" fmla="*/ 2147483647 w 53"/>
              <a:gd name="T55" fmla="*/ 2147483647 h 54"/>
              <a:gd name="T56" fmla="*/ 2147483647 w 53"/>
              <a:gd name="T57" fmla="*/ 2147483647 h 54"/>
              <a:gd name="T58" fmla="*/ 2147483647 w 53"/>
              <a:gd name="T59" fmla="*/ 2147483647 h 54"/>
              <a:gd name="T60" fmla="*/ 2147483647 w 53"/>
              <a:gd name="T61" fmla="*/ 2147483647 h 54"/>
              <a:gd name="T62" fmla="*/ 2147483647 w 53"/>
              <a:gd name="T63" fmla="*/ 0 h 54"/>
              <a:gd name="T64" fmla="*/ 2147483647 w 53"/>
              <a:gd name="T65" fmla="*/ 0 h 54"/>
              <a:gd name="T66" fmla="*/ 2147483647 w 53"/>
              <a:gd name="T67" fmla="*/ 0 h 54"/>
              <a:gd name="T68" fmla="*/ 2147483647 w 53"/>
              <a:gd name="T69" fmla="*/ 2147483647 h 54"/>
              <a:gd name="T70" fmla="*/ 2147483647 w 53"/>
              <a:gd name="T71" fmla="*/ 2147483647 h 54"/>
              <a:gd name="T72" fmla="*/ 2147483647 w 53"/>
              <a:gd name="T73" fmla="*/ 2147483647 h 54"/>
              <a:gd name="T74" fmla="*/ 2147483647 w 53"/>
              <a:gd name="T75" fmla="*/ 2147483647 h 54"/>
              <a:gd name="T76" fmla="*/ 2147483647 w 53"/>
              <a:gd name="T77" fmla="*/ 2147483647 h 54"/>
              <a:gd name="T78" fmla="*/ 2147483647 w 53"/>
              <a:gd name="T79" fmla="*/ 2147483647 h 54"/>
              <a:gd name="T80" fmla="*/ 2147483647 w 53"/>
              <a:gd name="T81" fmla="*/ 2147483647 h 5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3"/>
              <a:gd name="T124" fmla="*/ 0 h 54"/>
              <a:gd name="T125" fmla="*/ 53 w 53"/>
              <a:gd name="T126" fmla="*/ 54 h 5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3" h="54">
                <a:moveTo>
                  <a:pt x="5" y="17"/>
                </a:moveTo>
                <a:lnTo>
                  <a:pt x="3" y="21"/>
                </a:lnTo>
                <a:lnTo>
                  <a:pt x="2" y="27"/>
                </a:lnTo>
                <a:lnTo>
                  <a:pt x="2" y="31"/>
                </a:lnTo>
                <a:lnTo>
                  <a:pt x="0" y="36"/>
                </a:lnTo>
                <a:lnTo>
                  <a:pt x="0" y="40"/>
                </a:lnTo>
                <a:lnTo>
                  <a:pt x="2" y="45"/>
                </a:lnTo>
                <a:lnTo>
                  <a:pt x="5" y="48"/>
                </a:lnTo>
                <a:lnTo>
                  <a:pt x="9" y="49"/>
                </a:lnTo>
                <a:lnTo>
                  <a:pt x="12" y="51"/>
                </a:lnTo>
                <a:lnTo>
                  <a:pt x="15" y="52"/>
                </a:lnTo>
                <a:lnTo>
                  <a:pt x="18" y="52"/>
                </a:lnTo>
                <a:lnTo>
                  <a:pt x="22" y="54"/>
                </a:lnTo>
                <a:lnTo>
                  <a:pt x="25" y="54"/>
                </a:lnTo>
                <a:lnTo>
                  <a:pt x="28" y="54"/>
                </a:lnTo>
                <a:lnTo>
                  <a:pt x="31" y="54"/>
                </a:lnTo>
                <a:lnTo>
                  <a:pt x="34" y="52"/>
                </a:lnTo>
                <a:lnTo>
                  <a:pt x="39" y="51"/>
                </a:lnTo>
                <a:lnTo>
                  <a:pt x="42" y="48"/>
                </a:lnTo>
                <a:lnTo>
                  <a:pt x="45" y="45"/>
                </a:lnTo>
                <a:lnTo>
                  <a:pt x="48" y="42"/>
                </a:lnTo>
                <a:lnTo>
                  <a:pt x="51" y="39"/>
                </a:lnTo>
                <a:lnTo>
                  <a:pt x="52" y="36"/>
                </a:lnTo>
                <a:lnTo>
                  <a:pt x="53" y="33"/>
                </a:lnTo>
                <a:lnTo>
                  <a:pt x="53" y="28"/>
                </a:lnTo>
                <a:lnTo>
                  <a:pt x="53" y="22"/>
                </a:lnTo>
                <a:lnTo>
                  <a:pt x="52" y="17"/>
                </a:lnTo>
                <a:lnTo>
                  <a:pt x="49" y="12"/>
                </a:lnTo>
                <a:lnTo>
                  <a:pt x="46" y="8"/>
                </a:lnTo>
                <a:lnTo>
                  <a:pt x="42" y="3"/>
                </a:lnTo>
                <a:lnTo>
                  <a:pt x="37" y="2"/>
                </a:lnTo>
                <a:lnTo>
                  <a:pt x="31" y="0"/>
                </a:lnTo>
                <a:lnTo>
                  <a:pt x="27" y="0"/>
                </a:lnTo>
                <a:lnTo>
                  <a:pt x="24" y="0"/>
                </a:lnTo>
                <a:lnTo>
                  <a:pt x="21" y="2"/>
                </a:lnTo>
                <a:lnTo>
                  <a:pt x="18" y="5"/>
                </a:lnTo>
                <a:lnTo>
                  <a:pt x="15" y="6"/>
                </a:lnTo>
                <a:lnTo>
                  <a:pt x="12" y="9"/>
                </a:lnTo>
                <a:lnTo>
                  <a:pt x="9" y="12"/>
                </a:lnTo>
                <a:lnTo>
                  <a:pt x="6" y="15"/>
                </a:lnTo>
                <a:lnTo>
                  <a:pt x="5" y="17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91" name="Freeform 42"/>
          <p:cNvSpPr>
            <a:spLocks/>
          </p:cNvSpPr>
          <p:nvPr/>
        </p:nvSpPr>
        <p:spPr bwMode="auto">
          <a:xfrm>
            <a:off x="6704013" y="4581525"/>
            <a:ext cx="74612" cy="85725"/>
          </a:xfrm>
          <a:custGeom>
            <a:avLst/>
            <a:gdLst>
              <a:gd name="T0" fmla="*/ 2147483647 w 53"/>
              <a:gd name="T1" fmla="*/ 2147483647 h 54"/>
              <a:gd name="T2" fmla="*/ 2147483647 w 53"/>
              <a:gd name="T3" fmla="*/ 2147483647 h 54"/>
              <a:gd name="T4" fmla="*/ 2147483647 w 53"/>
              <a:gd name="T5" fmla="*/ 2147483647 h 54"/>
              <a:gd name="T6" fmla="*/ 2147483647 w 53"/>
              <a:gd name="T7" fmla="*/ 2147483647 h 54"/>
              <a:gd name="T8" fmla="*/ 0 w 53"/>
              <a:gd name="T9" fmla="*/ 2147483647 h 54"/>
              <a:gd name="T10" fmla="*/ 0 w 53"/>
              <a:gd name="T11" fmla="*/ 2147483647 h 54"/>
              <a:gd name="T12" fmla="*/ 2147483647 w 53"/>
              <a:gd name="T13" fmla="*/ 2147483647 h 54"/>
              <a:gd name="T14" fmla="*/ 2147483647 w 53"/>
              <a:gd name="T15" fmla="*/ 2147483647 h 54"/>
              <a:gd name="T16" fmla="*/ 2147483647 w 53"/>
              <a:gd name="T17" fmla="*/ 2147483647 h 54"/>
              <a:gd name="T18" fmla="*/ 2147483647 w 53"/>
              <a:gd name="T19" fmla="*/ 2147483647 h 54"/>
              <a:gd name="T20" fmla="*/ 2147483647 w 53"/>
              <a:gd name="T21" fmla="*/ 2147483647 h 54"/>
              <a:gd name="T22" fmla="*/ 2147483647 w 53"/>
              <a:gd name="T23" fmla="*/ 2147483647 h 54"/>
              <a:gd name="T24" fmla="*/ 2147483647 w 53"/>
              <a:gd name="T25" fmla="*/ 2147483647 h 54"/>
              <a:gd name="T26" fmla="*/ 2147483647 w 53"/>
              <a:gd name="T27" fmla="*/ 2147483647 h 54"/>
              <a:gd name="T28" fmla="*/ 2147483647 w 53"/>
              <a:gd name="T29" fmla="*/ 2147483647 h 54"/>
              <a:gd name="T30" fmla="*/ 2147483647 w 53"/>
              <a:gd name="T31" fmla="*/ 2147483647 h 54"/>
              <a:gd name="T32" fmla="*/ 2147483647 w 53"/>
              <a:gd name="T33" fmla="*/ 2147483647 h 54"/>
              <a:gd name="T34" fmla="*/ 2147483647 w 53"/>
              <a:gd name="T35" fmla="*/ 2147483647 h 54"/>
              <a:gd name="T36" fmla="*/ 2147483647 w 53"/>
              <a:gd name="T37" fmla="*/ 2147483647 h 54"/>
              <a:gd name="T38" fmla="*/ 2147483647 w 53"/>
              <a:gd name="T39" fmla="*/ 2147483647 h 54"/>
              <a:gd name="T40" fmla="*/ 2147483647 w 53"/>
              <a:gd name="T41" fmla="*/ 2147483647 h 54"/>
              <a:gd name="T42" fmla="*/ 2147483647 w 53"/>
              <a:gd name="T43" fmla="*/ 2147483647 h 54"/>
              <a:gd name="T44" fmla="*/ 2147483647 w 53"/>
              <a:gd name="T45" fmla="*/ 2147483647 h 54"/>
              <a:gd name="T46" fmla="*/ 2147483647 w 53"/>
              <a:gd name="T47" fmla="*/ 2147483647 h 54"/>
              <a:gd name="T48" fmla="*/ 2147483647 w 53"/>
              <a:gd name="T49" fmla="*/ 2147483647 h 54"/>
              <a:gd name="T50" fmla="*/ 2147483647 w 53"/>
              <a:gd name="T51" fmla="*/ 2147483647 h 54"/>
              <a:gd name="T52" fmla="*/ 2147483647 w 53"/>
              <a:gd name="T53" fmla="*/ 2147483647 h 54"/>
              <a:gd name="T54" fmla="*/ 2147483647 w 53"/>
              <a:gd name="T55" fmla="*/ 2147483647 h 54"/>
              <a:gd name="T56" fmla="*/ 2147483647 w 53"/>
              <a:gd name="T57" fmla="*/ 2147483647 h 54"/>
              <a:gd name="T58" fmla="*/ 2147483647 w 53"/>
              <a:gd name="T59" fmla="*/ 2147483647 h 54"/>
              <a:gd name="T60" fmla="*/ 2147483647 w 53"/>
              <a:gd name="T61" fmla="*/ 2147483647 h 54"/>
              <a:gd name="T62" fmla="*/ 2147483647 w 53"/>
              <a:gd name="T63" fmla="*/ 0 h 54"/>
              <a:gd name="T64" fmla="*/ 2147483647 w 53"/>
              <a:gd name="T65" fmla="*/ 0 h 54"/>
              <a:gd name="T66" fmla="*/ 2147483647 w 53"/>
              <a:gd name="T67" fmla="*/ 0 h 54"/>
              <a:gd name="T68" fmla="*/ 2147483647 w 53"/>
              <a:gd name="T69" fmla="*/ 2147483647 h 54"/>
              <a:gd name="T70" fmla="*/ 2147483647 w 53"/>
              <a:gd name="T71" fmla="*/ 2147483647 h 54"/>
              <a:gd name="T72" fmla="*/ 2147483647 w 53"/>
              <a:gd name="T73" fmla="*/ 2147483647 h 54"/>
              <a:gd name="T74" fmla="*/ 2147483647 w 53"/>
              <a:gd name="T75" fmla="*/ 2147483647 h 54"/>
              <a:gd name="T76" fmla="*/ 2147483647 w 53"/>
              <a:gd name="T77" fmla="*/ 2147483647 h 54"/>
              <a:gd name="T78" fmla="*/ 2147483647 w 53"/>
              <a:gd name="T79" fmla="*/ 2147483647 h 54"/>
              <a:gd name="T80" fmla="*/ 2147483647 w 53"/>
              <a:gd name="T81" fmla="*/ 2147483647 h 5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3"/>
              <a:gd name="T124" fmla="*/ 0 h 54"/>
              <a:gd name="T125" fmla="*/ 53 w 53"/>
              <a:gd name="T126" fmla="*/ 54 h 5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3" h="54">
                <a:moveTo>
                  <a:pt x="5" y="17"/>
                </a:moveTo>
                <a:lnTo>
                  <a:pt x="3" y="21"/>
                </a:lnTo>
                <a:lnTo>
                  <a:pt x="2" y="27"/>
                </a:lnTo>
                <a:lnTo>
                  <a:pt x="2" y="31"/>
                </a:lnTo>
                <a:lnTo>
                  <a:pt x="0" y="36"/>
                </a:lnTo>
                <a:lnTo>
                  <a:pt x="0" y="40"/>
                </a:lnTo>
                <a:lnTo>
                  <a:pt x="2" y="45"/>
                </a:lnTo>
                <a:lnTo>
                  <a:pt x="5" y="48"/>
                </a:lnTo>
                <a:lnTo>
                  <a:pt x="9" y="49"/>
                </a:lnTo>
                <a:lnTo>
                  <a:pt x="12" y="51"/>
                </a:lnTo>
                <a:lnTo>
                  <a:pt x="15" y="52"/>
                </a:lnTo>
                <a:lnTo>
                  <a:pt x="18" y="52"/>
                </a:lnTo>
                <a:lnTo>
                  <a:pt x="22" y="54"/>
                </a:lnTo>
                <a:lnTo>
                  <a:pt x="25" y="54"/>
                </a:lnTo>
                <a:lnTo>
                  <a:pt x="28" y="54"/>
                </a:lnTo>
                <a:lnTo>
                  <a:pt x="31" y="54"/>
                </a:lnTo>
                <a:lnTo>
                  <a:pt x="34" y="52"/>
                </a:lnTo>
                <a:lnTo>
                  <a:pt x="39" y="51"/>
                </a:lnTo>
                <a:lnTo>
                  <a:pt x="42" y="48"/>
                </a:lnTo>
                <a:lnTo>
                  <a:pt x="45" y="45"/>
                </a:lnTo>
                <a:lnTo>
                  <a:pt x="48" y="42"/>
                </a:lnTo>
                <a:lnTo>
                  <a:pt x="51" y="39"/>
                </a:lnTo>
                <a:lnTo>
                  <a:pt x="52" y="36"/>
                </a:lnTo>
                <a:lnTo>
                  <a:pt x="53" y="33"/>
                </a:lnTo>
                <a:lnTo>
                  <a:pt x="53" y="28"/>
                </a:lnTo>
                <a:lnTo>
                  <a:pt x="53" y="22"/>
                </a:lnTo>
                <a:lnTo>
                  <a:pt x="52" y="17"/>
                </a:lnTo>
                <a:lnTo>
                  <a:pt x="49" y="12"/>
                </a:lnTo>
                <a:lnTo>
                  <a:pt x="46" y="8"/>
                </a:lnTo>
                <a:lnTo>
                  <a:pt x="42" y="3"/>
                </a:lnTo>
                <a:lnTo>
                  <a:pt x="37" y="2"/>
                </a:lnTo>
                <a:lnTo>
                  <a:pt x="31" y="0"/>
                </a:lnTo>
                <a:lnTo>
                  <a:pt x="27" y="0"/>
                </a:lnTo>
                <a:lnTo>
                  <a:pt x="24" y="0"/>
                </a:lnTo>
                <a:lnTo>
                  <a:pt x="21" y="2"/>
                </a:lnTo>
                <a:lnTo>
                  <a:pt x="18" y="5"/>
                </a:lnTo>
                <a:lnTo>
                  <a:pt x="15" y="6"/>
                </a:lnTo>
                <a:lnTo>
                  <a:pt x="12" y="9"/>
                </a:lnTo>
                <a:lnTo>
                  <a:pt x="9" y="12"/>
                </a:lnTo>
                <a:lnTo>
                  <a:pt x="6" y="15"/>
                </a:lnTo>
                <a:lnTo>
                  <a:pt x="5" y="17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2" name="Freeform 43"/>
          <p:cNvSpPr>
            <a:spLocks/>
          </p:cNvSpPr>
          <p:nvPr/>
        </p:nvSpPr>
        <p:spPr bwMode="auto">
          <a:xfrm>
            <a:off x="6629400" y="4521200"/>
            <a:ext cx="87313" cy="68263"/>
          </a:xfrm>
          <a:custGeom>
            <a:avLst/>
            <a:gdLst>
              <a:gd name="T0" fmla="*/ 0 w 62"/>
              <a:gd name="T1" fmla="*/ 2147483647 h 43"/>
              <a:gd name="T2" fmla="*/ 2147483647 w 62"/>
              <a:gd name="T3" fmla="*/ 2147483647 h 43"/>
              <a:gd name="T4" fmla="*/ 2147483647 w 62"/>
              <a:gd name="T5" fmla="*/ 2147483647 h 43"/>
              <a:gd name="T6" fmla="*/ 2147483647 w 62"/>
              <a:gd name="T7" fmla="*/ 2147483647 h 43"/>
              <a:gd name="T8" fmla="*/ 2147483647 w 62"/>
              <a:gd name="T9" fmla="*/ 2147483647 h 43"/>
              <a:gd name="T10" fmla="*/ 2147483647 w 62"/>
              <a:gd name="T11" fmla="*/ 2147483647 h 43"/>
              <a:gd name="T12" fmla="*/ 2147483647 w 62"/>
              <a:gd name="T13" fmla="*/ 2147483647 h 43"/>
              <a:gd name="T14" fmla="*/ 2147483647 w 62"/>
              <a:gd name="T15" fmla="*/ 2147483647 h 43"/>
              <a:gd name="T16" fmla="*/ 2147483647 w 62"/>
              <a:gd name="T17" fmla="*/ 2147483647 h 43"/>
              <a:gd name="T18" fmla="*/ 2147483647 w 62"/>
              <a:gd name="T19" fmla="*/ 2147483647 h 43"/>
              <a:gd name="T20" fmla="*/ 2147483647 w 62"/>
              <a:gd name="T21" fmla="*/ 2147483647 h 43"/>
              <a:gd name="T22" fmla="*/ 2147483647 w 62"/>
              <a:gd name="T23" fmla="*/ 2147483647 h 43"/>
              <a:gd name="T24" fmla="*/ 2147483647 w 62"/>
              <a:gd name="T25" fmla="*/ 2147483647 h 43"/>
              <a:gd name="T26" fmla="*/ 2147483647 w 62"/>
              <a:gd name="T27" fmla="*/ 2147483647 h 43"/>
              <a:gd name="T28" fmla="*/ 2147483647 w 62"/>
              <a:gd name="T29" fmla="*/ 2147483647 h 43"/>
              <a:gd name="T30" fmla="*/ 2147483647 w 62"/>
              <a:gd name="T31" fmla="*/ 2147483647 h 43"/>
              <a:gd name="T32" fmla="*/ 2147483647 w 62"/>
              <a:gd name="T33" fmla="*/ 2147483647 h 43"/>
              <a:gd name="T34" fmla="*/ 2147483647 w 62"/>
              <a:gd name="T35" fmla="*/ 2147483647 h 43"/>
              <a:gd name="T36" fmla="*/ 2147483647 w 62"/>
              <a:gd name="T37" fmla="*/ 2147483647 h 43"/>
              <a:gd name="T38" fmla="*/ 2147483647 w 62"/>
              <a:gd name="T39" fmla="*/ 2147483647 h 43"/>
              <a:gd name="T40" fmla="*/ 2147483647 w 62"/>
              <a:gd name="T41" fmla="*/ 2147483647 h 43"/>
              <a:gd name="T42" fmla="*/ 2147483647 w 62"/>
              <a:gd name="T43" fmla="*/ 2147483647 h 43"/>
              <a:gd name="T44" fmla="*/ 2147483647 w 62"/>
              <a:gd name="T45" fmla="*/ 2147483647 h 43"/>
              <a:gd name="T46" fmla="*/ 2147483647 w 62"/>
              <a:gd name="T47" fmla="*/ 2147483647 h 43"/>
              <a:gd name="T48" fmla="*/ 2147483647 w 62"/>
              <a:gd name="T49" fmla="*/ 2147483647 h 43"/>
              <a:gd name="T50" fmla="*/ 2147483647 w 62"/>
              <a:gd name="T51" fmla="*/ 2147483647 h 43"/>
              <a:gd name="T52" fmla="*/ 2147483647 w 62"/>
              <a:gd name="T53" fmla="*/ 2147483647 h 43"/>
              <a:gd name="T54" fmla="*/ 2147483647 w 62"/>
              <a:gd name="T55" fmla="*/ 2147483647 h 43"/>
              <a:gd name="T56" fmla="*/ 2147483647 w 62"/>
              <a:gd name="T57" fmla="*/ 0 h 43"/>
              <a:gd name="T58" fmla="*/ 2147483647 w 62"/>
              <a:gd name="T59" fmla="*/ 0 h 43"/>
              <a:gd name="T60" fmla="*/ 2147483647 w 62"/>
              <a:gd name="T61" fmla="*/ 2147483647 h 43"/>
              <a:gd name="T62" fmla="*/ 2147483647 w 62"/>
              <a:gd name="T63" fmla="*/ 2147483647 h 43"/>
              <a:gd name="T64" fmla="*/ 0 w 62"/>
              <a:gd name="T65" fmla="*/ 2147483647 h 4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2"/>
              <a:gd name="T100" fmla="*/ 0 h 43"/>
              <a:gd name="T101" fmla="*/ 62 w 62"/>
              <a:gd name="T102" fmla="*/ 43 h 4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2" h="43">
                <a:moveTo>
                  <a:pt x="0" y="9"/>
                </a:moveTo>
                <a:lnTo>
                  <a:pt x="3" y="16"/>
                </a:lnTo>
                <a:lnTo>
                  <a:pt x="6" y="23"/>
                </a:lnTo>
                <a:lnTo>
                  <a:pt x="10" y="28"/>
                </a:lnTo>
                <a:lnTo>
                  <a:pt x="16" y="32"/>
                </a:lnTo>
                <a:lnTo>
                  <a:pt x="24" y="37"/>
                </a:lnTo>
                <a:lnTo>
                  <a:pt x="30" y="38"/>
                </a:lnTo>
                <a:lnTo>
                  <a:pt x="38" y="41"/>
                </a:lnTo>
                <a:lnTo>
                  <a:pt x="46" y="43"/>
                </a:lnTo>
                <a:lnTo>
                  <a:pt x="49" y="43"/>
                </a:lnTo>
                <a:lnTo>
                  <a:pt x="50" y="43"/>
                </a:lnTo>
                <a:lnTo>
                  <a:pt x="53" y="43"/>
                </a:lnTo>
                <a:lnTo>
                  <a:pt x="56" y="41"/>
                </a:lnTo>
                <a:lnTo>
                  <a:pt x="58" y="40"/>
                </a:lnTo>
                <a:lnTo>
                  <a:pt x="59" y="38"/>
                </a:lnTo>
                <a:lnTo>
                  <a:pt x="61" y="37"/>
                </a:lnTo>
                <a:lnTo>
                  <a:pt x="62" y="34"/>
                </a:lnTo>
                <a:lnTo>
                  <a:pt x="56" y="32"/>
                </a:lnTo>
                <a:lnTo>
                  <a:pt x="52" y="29"/>
                </a:lnTo>
                <a:lnTo>
                  <a:pt x="47" y="25"/>
                </a:lnTo>
                <a:lnTo>
                  <a:pt x="43" y="22"/>
                </a:lnTo>
                <a:lnTo>
                  <a:pt x="38" y="18"/>
                </a:lnTo>
                <a:lnTo>
                  <a:pt x="34" y="13"/>
                </a:lnTo>
                <a:lnTo>
                  <a:pt x="31" y="10"/>
                </a:lnTo>
                <a:lnTo>
                  <a:pt x="27" y="6"/>
                </a:lnTo>
                <a:lnTo>
                  <a:pt x="24" y="4"/>
                </a:lnTo>
                <a:lnTo>
                  <a:pt x="19" y="3"/>
                </a:lnTo>
                <a:lnTo>
                  <a:pt x="15" y="1"/>
                </a:lnTo>
                <a:lnTo>
                  <a:pt x="10" y="0"/>
                </a:lnTo>
                <a:lnTo>
                  <a:pt x="7" y="0"/>
                </a:lnTo>
                <a:lnTo>
                  <a:pt x="4" y="1"/>
                </a:lnTo>
                <a:lnTo>
                  <a:pt x="1" y="4"/>
                </a:lnTo>
                <a:lnTo>
                  <a:pt x="0" y="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93" name="Freeform 44"/>
          <p:cNvSpPr>
            <a:spLocks/>
          </p:cNvSpPr>
          <p:nvPr/>
        </p:nvSpPr>
        <p:spPr bwMode="auto">
          <a:xfrm>
            <a:off x="6629400" y="4521200"/>
            <a:ext cx="87313" cy="68263"/>
          </a:xfrm>
          <a:custGeom>
            <a:avLst/>
            <a:gdLst>
              <a:gd name="T0" fmla="*/ 0 w 62"/>
              <a:gd name="T1" fmla="*/ 2147483647 h 43"/>
              <a:gd name="T2" fmla="*/ 2147483647 w 62"/>
              <a:gd name="T3" fmla="*/ 2147483647 h 43"/>
              <a:gd name="T4" fmla="*/ 2147483647 w 62"/>
              <a:gd name="T5" fmla="*/ 2147483647 h 43"/>
              <a:gd name="T6" fmla="*/ 2147483647 w 62"/>
              <a:gd name="T7" fmla="*/ 2147483647 h 43"/>
              <a:gd name="T8" fmla="*/ 2147483647 w 62"/>
              <a:gd name="T9" fmla="*/ 2147483647 h 43"/>
              <a:gd name="T10" fmla="*/ 2147483647 w 62"/>
              <a:gd name="T11" fmla="*/ 2147483647 h 43"/>
              <a:gd name="T12" fmla="*/ 2147483647 w 62"/>
              <a:gd name="T13" fmla="*/ 2147483647 h 43"/>
              <a:gd name="T14" fmla="*/ 2147483647 w 62"/>
              <a:gd name="T15" fmla="*/ 2147483647 h 43"/>
              <a:gd name="T16" fmla="*/ 2147483647 w 62"/>
              <a:gd name="T17" fmla="*/ 2147483647 h 43"/>
              <a:gd name="T18" fmla="*/ 2147483647 w 62"/>
              <a:gd name="T19" fmla="*/ 2147483647 h 43"/>
              <a:gd name="T20" fmla="*/ 2147483647 w 62"/>
              <a:gd name="T21" fmla="*/ 2147483647 h 43"/>
              <a:gd name="T22" fmla="*/ 2147483647 w 62"/>
              <a:gd name="T23" fmla="*/ 2147483647 h 43"/>
              <a:gd name="T24" fmla="*/ 2147483647 w 62"/>
              <a:gd name="T25" fmla="*/ 2147483647 h 43"/>
              <a:gd name="T26" fmla="*/ 2147483647 w 62"/>
              <a:gd name="T27" fmla="*/ 2147483647 h 43"/>
              <a:gd name="T28" fmla="*/ 2147483647 w 62"/>
              <a:gd name="T29" fmla="*/ 2147483647 h 43"/>
              <a:gd name="T30" fmla="*/ 2147483647 w 62"/>
              <a:gd name="T31" fmla="*/ 2147483647 h 43"/>
              <a:gd name="T32" fmla="*/ 2147483647 w 62"/>
              <a:gd name="T33" fmla="*/ 2147483647 h 43"/>
              <a:gd name="T34" fmla="*/ 2147483647 w 62"/>
              <a:gd name="T35" fmla="*/ 2147483647 h 43"/>
              <a:gd name="T36" fmla="*/ 2147483647 w 62"/>
              <a:gd name="T37" fmla="*/ 2147483647 h 43"/>
              <a:gd name="T38" fmla="*/ 2147483647 w 62"/>
              <a:gd name="T39" fmla="*/ 2147483647 h 43"/>
              <a:gd name="T40" fmla="*/ 2147483647 w 62"/>
              <a:gd name="T41" fmla="*/ 2147483647 h 43"/>
              <a:gd name="T42" fmla="*/ 2147483647 w 62"/>
              <a:gd name="T43" fmla="*/ 2147483647 h 43"/>
              <a:gd name="T44" fmla="*/ 2147483647 w 62"/>
              <a:gd name="T45" fmla="*/ 2147483647 h 43"/>
              <a:gd name="T46" fmla="*/ 2147483647 w 62"/>
              <a:gd name="T47" fmla="*/ 2147483647 h 43"/>
              <a:gd name="T48" fmla="*/ 2147483647 w 62"/>
              <a:gd name="T49" fmla="*/ 2147483647 h 43"/>
              <a:gd name="T50" fmla="*/ 2147483647 w 62"/>
              <a:gd name="T51" fmla="*/ 2147483647 h 43"/>
              <a:gd name="T52" fmla="*/ 2147483647 w 62"/>
              <a:gd name="T53" fmla="*/ 2147483647 h 43"/>
              <a:gd name="T54" fmla="*/ 2147483647 w 62"/>
              <a:gd name="T55" fmla="*/ 2147483647 h 43"/>
              <a:gd name="T56" fmla="*/ 2147483647 w 62"/>
              <a:gd name="T57" fmla="*/ 0 h 43"/>
              <a:gd name="T58" fmla="*/ 2147483647 w 62"/>
              <a:gd name="T59" fmla="*/ 0 h 43"/>
              <a:gd name="T60" fmla="*/ 2147483647 w 62"/>
              <a:gd name="T61" fmla="*/ 2147483647 h 43"/>
              <a:gd name="T62" fmla="*/ 2147483647 w 62"/>
              <a:gd name="T63" fmla="*/ 2147483647 h 43"/>
              <a:gd name="T64" fmla="*/ 0 w 62"/>
              <a:gd name="T65" fmla="*/ 2147483647 h 4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2"/>
              <a:gd name="T100" fmla="*/ 0 h 43"/>
              <a:gd name="T101" fmla="*/ 62 w 62"/>
              <a:gd name="T102" fmla="*/ 43 h 4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2" h="43">
                <a:moveTo>
                  <a:pt x="0" y="9"/>
                </a:moveTo>
                <a:lnTo>
                  <a:pt x="3" y="16"/>
                </a:lnTo>
                <a:lnTo>
                  <a:pt x="6" y="23"/>
                </a:lnTo>
                <a:lnTo>
                  <a:pt x="10" y="28"/>
                </a:lnTo>
                <a:lnTo>
                  <a:pt x="16" y="32"/>
                </a:lnTo>
                <a:lnTo>
                  <a:pt x="24" y="37"/>
                </a:lnTo>
                <a:lnTo>
                  <a:pt x="30" y="38"/>
                </a:lnTo>
                <a:lnTo>
                  <a:pt x="38" y="41"/>
                </a:lnTo>
                <a:lnTo>
                  <a:pt x="46" y="43"/>
                </a:lnTo>
                <a:lnTo>
                  <a:pt x="49" y="43"/>
                </a:lnTo>
                <a:lnTo>
                  <a:pt x="50" y="43"/>
                </a:lnTo>
                <a:lnTo>
                  <a:pt x="53" y="43"/>
                </a:lnTo>
                <a:lnTo>
                  <a:pt x="56" y="41"/>
                </a:lnTo>
                <a:lnTo>
                  <a:pt x="58" y="40"/>
                </a:lnTo>
                <a:lnTo>
                  <a:pt x="59" y="38"/>
                </a:lnTo>
                <a:lnTo>
                  <a:pt x="61" y="37"/>
                </a:lnTo>
                <a:lnTo>
                  <a:pt x="62" y="34"/>
                </a:lnTo>
                <a:lnTo>
                  <a:pt x="56" y="32"/>
                </a:lnTo>
                <a:lnTo>
                  <a:pt x="52" y="29"/>
                </a:lnTo>
                <a:lnTo>
                  <a:pt x="47" y="25"/>
                </a:lnTo>
                <a:lnTo>
                  <a:pt x="43" y="22"/>
                </a:lnTo>
                <a:lnTo>
                  <a:pt x="38" y="18"/>
                </a:lnTo>
                <a:lnTo>
                  <a:pt x="34" y="13"/>
                </a:lnTo>
                <a:lnTo>
                  <a:pt x="31" y="10"/>
                </a:lnTo>
                <a:lnTo>
                  <a:pt x="27" y="6"/>
                </a:lnTo>
                <a:lnTo>
                  <a:pt x="24" y="4"/>
                </a:lnTo>
                <a:lnTo>
                  <a:pt x="19" y="3"/>
                </a:lnTo>
                <a:lnTo>
                  <a:pt x="15" y="1"/>
                </a:lnTo>
                <a:lnTo>
                  <a:pt x="10" y="0"/>
                </a:lnTo>
                <a:lnTo>
                  <a:pt x="7" y="0"/>
                </a:lnTo>
                <a:lnTo>
                  <a:pt x="4" y="1"/>
                </a:lnTo>
                <a:lnTo>
                  <a:pt x="1" y="4"/>
                </a:lnTo>
                <a:lnTo>
                  <a:pt x="0" y="9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4" name="Freeform 45"/>
          <p:cNvSpPr>
            <a:spLocks/>
          </p:cNvSpPr>
          <p:nvPr/>
        </p:nvSpPr>
        <p:spPr bwMode="auto">
          <a:xfrm>
            <a:off x="6629400" y="4521200"/>
            <a:ext cx="87313" cy="68263"/>
          </a:xfrm>
          <a:custGeom>
            <a:avLst/>
            <a:gdLst>
              <a:gd name="T0" fmla="*/ 0 w 62"/>
              <a:gd name="T1" fmla="*/ 2147483647 h 43"/>
              <a:gd name="T2" fmla="*/ 2147483647 w 62"/>
              <a:gd name="T3" fmla="*/ 2147483647 h 43"/>
              <a:gd name="T4" fmla="*/ 2147483647 w 62"/>
              <a:gd name="T5" fmla="*/ 2147483647 h 43"/>
              <a:gd name="T6" fmla="*/ 2147483647 w 62"/>
              <a:gd name="T7" fmla="*/ 2147483647 h 43"/>
              <a:gd name="T8" fmla="*/ 2147483647 w 62"/>
              <a:gd name="T9" fmla="*/ 2147483647 h 43"/>
              <a:gd name="T10" fmla="*/ 2147483647 w 62"/>
              <a:gd name="T11" fmla="*/ 2147483647 h 43"/>
              <a:gd name="T12" fmla="*/ 2147483647 w 62"/>
              <a:gd name="T13" fmla="*/ 2147483647 h 43"/>
              <a:gd name="T14" fmla="*/ 2147483647 w 62"/>
              <a:gd name="T15" fmla="*/ 2147483647 h 43"/>
              <a:gd name="T16" fmla="*/ 2147483647 w 62"/>
              <a:gd name="T17" fmla="*/ 2147483647 h 43"/>
              <a:gd name="T18" fmla="*/ 2147483647 w 62"/>
              <a:gd name="T19" fmla="*/ 2147483647 h 43"/>
              <a:gd name="T20" fmla="*/ 2147483647 w 62"/>
              <a:gd name="T21" fmla="*/ 2147483647 h 43"/>
              <a:gd name="T22" fmla="*/ 2147483647 w 62"/>
              <a:gd name="T23" fmla="*/ 2147483647 h 43"/>
              <a:gd name="T24" fmla="*/ 2147483647 w 62"/>
              <a:gd name="T25" fmla="*/ 2147483647 h 43"/>
              <a:gd name="T26" fmla="*/ 2147483647 w 62"/>
              <a:gd name="T27" fmla="*/ 2147483647 h 43"/>
              <a:gd name="T28" fmla="*/ 2147483647 w 62"/>
              <a:gd name="T29" fmla="*/ 2147483647 h 43"/>
              <a:gd name="T30" fmla="*/ 2147483647 w 62"/>
              <a:gd name="T31" fmla="*/ 2147483647 h 43"/>
              <a:gd name="T32" fmla="*/ 2147483647 w 62"/>
              <a:gd name="T33" fmla="*/ 2147483647 h 43"/>
              <a:gd name="T34" fmla="*/ 2147483647 w 62"/>
              <a:gd name="T35" fmla="*/ 2147483647 h 43"/>
              <a:gd name="T36" fmla="*/ 2147483647 w 62"/>
              <a:gd name="T37" fmla="*/ 2147483647 h 43"/>
              <a:gd name="T38" fmla="*/ 2147483647 w 62"/>
              <a:gd name="T39" fmla="*/ 2147483647 h 43"/>
              <a:gd name="T40" fmla="*/ 2147483647 w 62"/>
              <a:gd name="T41" fmla="*/ 2147483647 h 43"/>
              <a:gd name="T42" fmla="*/ 2147483647 w 62"/>
              <a:gd name="T43" fmla="*/ 2147483647 h 43"/>
              <a:gd name="T44" fmla="*/ 2147483647 w 62"/>
              <a:gd name="T45" fmla="*/ 2147483647 h 43"/>
              <a:gd name="T46" fmla="*/ 2147483647 w 62"/>
              <a:gd name="T47" fmla="*/ 2147483647 h 43"/>
              <a:gd name="T48" fmla="*/ 2147483647 w 62"/>
              <a:gd name="T49" fmla="*/ 2147483647 h 43"/>
              <a:gd name="T50" fmla="*/ 2147483647 w 62"/>
              <a:gd name="T51" fmla="*/ 2147483647 h 43"/>
              <a:gd name="T52" fmla="*/ 2147483647 w 62"/>
              <a:gd name="T53" fmla="*/ 2147483647 h 43"/>
              <a:gd name="T54" fmla="*/ 2147483647 w 62"/>
              <a:gd name="T55" fmla="*/ 2147483647 h 43"/>
              <a:gd name="T56" fmla="*/ 2147483647 w 62"/>
              <a:gd name="T57" fmla="*/ 0 h 43"/>
              <a:gd name="T58" fmla="*/ 2147483647 w 62"/>
              <a:gd name="T59" fmla="*/ 0 h 43"/>
              <a:gd name="T60" fmla="*/ 2147483647 w 62"/>
              <a:gd name="T61" fmla="*/ 2147483647 h 43"/>
              <a:gd name="T62" fmla="*/ 2147483647 w 62"/>
              <a:gd name="T63" fmla="*/ 2147483647 h 43"/>
              <a:gd name="T64" fmla="*/ 0 w 62"/>
              <a:gd name="T65" fmla="*/ 2147483647 h 4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2"/>
              <a:gd name="T100" fmla="*/ 0 h 43"/>
              <a:gd name="T101" fmla="*/ 62 w 62"/>
              <a:gd name="T102" fmla="*/ 43 h 4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2" h="43">
                <a:moveTo>
                  <a:pt x="0" y="9"/>
                </a:moveTo>
                <a:lnTo>
                  <a:pt x="3" y="16"/>
                </a:lnTo>
                <a:lnTo>
                  <a:pt x="6" y="23"/>
                </a:lnTo>
                <a:lnTo>
                  <a:pt x="10" y="28"/>
                </a:lnTo>
                <a:lnTo>
                  <a:pt x="16" y="32"/>
                </a:lnTo>
                <a:lnTo>
                  <a:pt x="24" y="37"/>
                </a:lnTo>
                <a:lnTo>
                  <a:pt x="30" y="38"/>
                </a:lnTo>
                <a:lnTo>
                  <a:pt x="38" y="41"/>
                </a:lnTo>
                <a:lnTo>
                  <a:pt x="46" y="43"/>
                </a:lnTo>
                <a:lnTo>
                  <a:pt x="49" y="43"/>
                </a:lnTo>
                <a:lnTo>
                  <a:pt x="50" y="43"/>
                </a:lnTo>
                <a:lnTo>
                  <a:pt x="53" y="43"/>
                </a:lnTo>
                <a:lnTo>
                  <a:pt x="56" y="41"/>
                </a:lnTo>
                <a:lnTo>
                  <a:pt x="58" y="40"/>
                </a:lnTo>
                <a:lnTo>
                  <a:pt x="59" y="38"/>
                </a:lnTo>
                <a:lnTo>
                  <a:pt x="61" y="37"/>
                </a:lnTo>
                <a:lnTo>
                  <a:pt x="62" y="34"/>
                </a:lnTo>
                <a:lnTo>
                  <a:pt x="56" y="32"/>
                </a:lnTo>
                <a:lnTo>
                  <a:pt x="52" y="29"/>
                </a:lnTo>
                <a:lnTo>
                  <a:pt x="47" y="25"/>
                </a:lnTo>
                <a:lnTo>
                  <a:pt x="43" y="22"/>
                </a:lnTo>
                <a:lnTo>
                  <a:pt x="38" y="18"/>
                </a:lnTo>
                <a:lnTo>
                  <a:pt x="34" y="13"/>
                </a:lnTo>
                <a:lnTo>
                  <a:pt x="31" y="10"/>
                </a:lnTo>
                <a:lnTo>
                  <a:pt x="27" y="6"/>
                </a:lnTo>
                <a:lnTo>
                  <a:pt x="24" y="4"/>
                </a:lnTo>
                <a:lnTo>
                  <a:pt x="19" y="3"/>
                </a:lnTo>
                <a:lnTo>
                  <a:pt x="15" y="1"/>
                </a:lnTo>
                <a:lnTo>
                  <a:pt x="10" y="0"/>
                </a:lnTo>
                <a:lnTo>
                  <a:pt x="7" y="0"/>
                </a:lnTo>
                <a:lnTo>
                  <a:pt x="4" y="1"/>
                </a:lnTo>
                <a:lnTo>
                  <a:pt x="1" y="4"/>
                </a:lnTo>
                <a:lnTo>
                  <a:pt x="0" y="9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5" name="Freeform 46"/>
          <p:cNvSpPr>
            <a:spLocks/>
          </p:cNvSpPr>
          <p:nvPr/>
        </p:nvSpPr>
        <p:spPr bwMode="auto">
          <a:xfrm>
            <a:off x="6623050" y="4576763"/>
            <a:ext cx="55563" cy="53975"/>
          </a:xfrm>
          <a:custGeom>
            <a:avLst/>
            <a:gdLst>
              <a:gd name="T0" fmla="*/ 2147483647 w 39"/>
              <a:gd name="T1" fmla="*/ 2147483647 h 34"/>
              <a:gd name="T2" fmla="*/ 2147483647 w 39"/>
              <a:gd name="T3" fmla="*/ 2147483647 h 34"/>
              <a:gd name="T4" fmla="*/ 2147483647 w 39"/>
              <a:gd name="T5" fmla="*/ 2147483647 h 34"/>
              <a:gd name="T6" fmla="*/ 2147483647 w 39"/>
              <a:gd name="T7" fmla="*/ 2147483647 h 34"/>
              <a:gd name="T8" fmla="*/ 2147483647 w 39"/>
              <a:gd name="T9" fmla="*/ 2147483647 h 34"/>
              <a:gd name="T10" fmla="*/ 2147483647 w 39"/>
              <a:gd name="T11" fmla="*/ 2147483647 h 34"/>
              <a:gd name="T12" fmla="*/ 2147483647 w 39"/>
              <a:gd name="T13" fmla="*/ 2147483647 h 34"/>
              <a:gd name="T14" fmla="*/ 2147483647 w 39"/>
              <a:gd name="T15" fmla="*/ 2147483647 h 34"/>
              <a:gd name="T16" fmla="*/ 2147483647 w 39"/>
              <a:gd name="T17" fmla="*/ 2147483647 h 34"/>
              <a:gd name="T18" fmla="*/ 2147483647 w 39"/>
              <a:gd name="T19" fmla="*/ 2147483647 h 34"/>
              <a:gd name="T20" fmla="*/ 2147483647 w 39"/>
              <a:gd name="T21" fmla="*/ 2147483647 h 34"/>
              <a:gd name="T22" fmla="*/ 2147483647 w 39"/>
              <a:gd name="T23" fmla="*/ 2147483647 h 34"/>
              <a:gd name="T24" fmla="*/ 2147483647 w 39"/>
              <a:gd name="T25" fmla="*/ 2147483647 h 34"/>
              <a:gd name="T26" fmla="*/ 2147483647 w 39"/>
              <a:gd name="T27" fmla="*/ 2147483647 h 34"/>
              <a:gd name="T28" fmla="*/ 2147483647 w 39"/>
              <a:gd name="T29" fmla="*/ 2147483647 h 34"/>
              <a:gd name="T30" fmla="*/ 2147483647 w 39"/>
              <a:gd name="T31" fmla="*/ 2147483647 h 34"/>
              <a:gd name="T32" fmla="*/ 2147483647 w 39"/>
              <a:gd name="T33" fmla="*/ 2147483647 h 34"/>
              <a:gd name="T34" fmla="*/ 2147483647 w 39"/>
              <a:gd name="T35" fmla="*/ 2147483647 h 34"/>
              <a:gd name="T36" fmla="*/ 2147483647 w 39"/>
              <a:gd name="T37" fmla="*/ 2147483647 h 34"/>
              <a:gd name="T38" fmla="*/ 2147483647 w 39"/>
              <a:gd name="T39" fmla="*/ 2147483647 h 34"/>
              <a:gd name="T40" fmla="*/ 2147483647 w 39"/>
              <a:gd name="T41" fmla="*/ 2147483647 h 34"/>
              <a:gd name="T42" fmla="*/ 2147483647 w 39"/>
              <a:gd name="T43" fmla="*/ 2147483647 h 34"/>
              <a:gd name="T44" fmla="*/ 2147483647 w 39"/>
              <a:gd name="T45" fmla="*/ 2147483647 h 34"/>
              <a:gd name="T46" fmla="*/ 2147483647 w 39"/>
              <a:gd name="T47" fmla="*/ 2147483647 h 34"/>
              <a:gd name="T48" fmla="*/ 2147483647 w 39"/>
              <a:gd name="T49" fmla="*/ 2147483647 h 34"/>
              <a:gd name="T50" fmla="*/ 2147483647 w 39"/>
              <a:gd name="T51" fmla="*/ 2147483647 h 34"/>
              <a:gd name="T52" fmla="*/ 2147483647 w 39"/>
              <a:gd name="T53" fmla="*/ 2147483647 h 34"/>
              <a:gd name="T54" fmla="*/ 2147483647 w 39"/>
              <a:gd name="T55" fmla="*/ 2147483647 h 34"/>
              <a:gd name="T56" fmla="*/ 2147483647 w 39"/>
              <a:gd name="T57" fmla="*/ 2147483647 h 34"/>
              <a:gd name="T58" fmla="*/ 2147483647 w 39"/>
              <a:gd name="T59" fmla="*/ 2147483647 h 34"/>
              <a:gd name="T60" fmla="*/ 2147483647 w 39"/>
              <a:gd name="T61" fmla="*/ 2147483647 h 34"/>
              <a:gd name="T62" fmla="*/ 2147483647 w 39"/>
              <a:gd name="T63" fmla="*/ 2147483647 h 34"/>
              <a:gd name="T64" fmla="*/ 2147483647 w 39"/>
              <a:gd name="T65" fmla="*/ 2147483647 h 34"/>
              <a:gd name="T66" fmla="*/ 2147483647 w 39"/>
              <a:gd name="T67" fmla="*/ 0 h 34"/>
              <a:gd name="T68" fmla="*/ 2147483647 w 39"/>
              <a:gd name="T69" fmla="*/ 0 h 34"/>
              <a:gd name="T70" fmla="*/ 2147483647 w 39"/>
              <a:gd name="T71" fmla="*/ 0 h 34"/>
              <a:gd name="T72" fmla="*/ 2147483647 w 39"/>
              <a:gd name="T73" fmla="*/ 0 h 34"/>
              <a:gd name="T74" fmla="*/ 2147483647 w 39"/>
              <a:gd name="T75" fmla="*/ 0 h 34"/>
              <a:gd name="T76" fmla="*/ 2147483647 w 39"/>
              <a:gd name="T77" fmla="*/ 0 h 34"/>
              <a:gd name="T78" fmla="*/ 2147483647 w 39"/>
              <a:gd name="T79" fmla="*/ 0 h 34"/>
              <a:gd name="T80" fmla="*/ 2147483647 w 39"/>
              <a:gd name="T81" fmla="*/ 2147483647 h 34"/>
              <a:gd name="T82" fmla="*/ 0 w 39"/>
              <a:gd name="T83" fmla="*/ 2147483647 h 34"/>
              <a:gd name="T84" fmla="*/ 0 w 39"/>
              <a:gd name="T85" fmla="*/ 2147483647 h 34"/>
              <a:gd name="T86" fmla="*/ 0 w 39"/>
              <a:gd name="T87" fmla="*/ 2147483647 h 34"/>
              <a:gd name="T88" fmla="*/ 0 w 39"/>
              <a:gd name="T89" fmla="*/ 2147483647 h 34"/>
              <a:gd name="T90" fmla="*/ 0 w 39"/>
              <a:gd name="T91" fmla="*/ 2147483647 h 34"/>
              <a:gd name="T92" fmla="*/ 2147483647 w 39"/>
              <a:gd name="T93" fmla="*/ 2147483647 h 34"/>
              <a:gd name="T94" fmla="*/ 2147483647 w 39"/>
              <a:gd name="T95" fmla="*/ 2147483647 h 34"/>
              <a:gd name="T96" fmla="*/ 2147483647 w 39"/>
              <a:gd name="T97" fmla="*/ 2147483647 h 3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9"/>
              <a:gd name="T148" fmla="*/ 0 h 34"/>
              <a:gd name="T149" fmla="*/ 39 w 39"/>
              <a:gd name="T150" fmla="*/ 34 h 3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9" h="34">
                <a:moveTo>
                  <a:pt x="3" y="15"/>
                </a:moveTo>
                <a:lnTo>
                  <a:pt x="4" y="18"/>
                </a:lnTo>
                <a:lnTo>
                  <a:pt x="5" y="21"/>
                </a:lnTo>
                <a:lnTo>
                  <a:pt x="7" y="24"/>
                </a:lnTo>
                <a:lnTo>
                  <a:pt x="8" y="27"/>
                </a:lnTo>
                <a:lnTo>
                  <a:pt x="10" y="30"/>
                </a:lnTo>
                <a:lnTo>
                  <a:pt x="11" y="31"/>
                </a:lnTo>
                <a:lnTo>
                  <a:pt x="14" y="33"/>
                </a:lnTo>
                <a:lnTo>
                  <a:pt x="17" y="34"/>
                </a:lnTo>
                <a:lnTo>
                  <a:pt x="20" y="33"/>
                </a:lnTo>
                <a:lnTo>
                  <a:pt x="25" y="33"/>
                </a:lnTo>
                <a:lnTo>
                  <a:pt x="28" y="33"/>
                </a:lnTo>
                <a:lnTo>
                  <a:pt x="31" y="31"/>
                </a:lnTo>
                <a:lnTo>
                  <a:pt x="34" y="30"/>
                </a:lnTo>
                <a:lnTo>
                  <a:pt x="37" y="28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lnTo>
                  <a:pt x="38" y="18"/>
                </a:lnTo>
                <a:lnTo>
                  <a:pt x="35" y="15"/>
                </a:lnTo>
                <a:lnTo>
                  <a:pt x="32" y="14"/>
                </a:lnTo>
                <a:lnTo>
                  <a:pt x="28" y="12"/>
                </a:lnTo>
                <a:lnTo>
                  <a:pt x="25" y="11"/>
                </a:lnTo>
                <a:lnTo>
                  <a:pt x="20" y="9"/>
                </a:lnTo>
                <a:lnTo>
                  <a:pt x="17" y="9"/>
                </a:lnTo>
                <a:lnTo>
                  <a:pt x="16" y="8"/>
                </a:lnTo>
                <a:lnTo>
                  <a:pt x="14" y="8"/>
                </a:lnTo>
                <a:lnTo>
                  <a:pt x="14" y="6"/>
                </a:lnTo>
                <a:lnTo>
                  <a:pt x="13" y="6"/>
                </a:lnTo>
                <a:lnTo>
                  <a:pt x="11" y="5"/>
                </a:lnTo>
                <a:lnTo>
                  <a:pt x="11" y="3"/>
                </a:lnTo>
                <a:lnTo>
                  <a:pt x="10" y="2"/>
                </a:lnTo>
                <a:lnTo>
                  <a:pt x="8" y="2"/>
                </a:lnTo>
                <a:lnTo>
                  <a:pt x="8" y="0"/>
                </a:lnTo>
                <a:lnTo>
                  <a:pt x="7" y="0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0" y="8"/>
                </a:lnTo>
                <a:lnTo>
                  <a:pt x="0" y="9"/>
                </a:lnTo>
                <a:lnTo>
                  <a:pt x="1" y="12"/>
                </a:lnTo>
                <a:lnTo>
                  <a:pt x="3" y="14"/>
                </a:lnTo>
                <a:lnTo>
                  <a:pt x="3" y="1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96" name="Freeform 47"/>
          <p:cNvSpPr>
            <a:spLocks/>
          </p:cNvSpPr>
          <p:nvPr/>
        </p:nvSpPr>
        <p:spPr bwMode="auto">
          <a:xfrm>
            <a:off x="6623050" y="4576763"/>
            <a:ext cx="55563" cy="53975"/>
          </a:xfrm>
          <a:custGeom>
            <a:avLst/>
            <a:gdLst>
              <a:gd name="T0" fmla="*/ 2147483647 w 39"/>
              <a:gd name="T1" fmla="*/ 2147483647 h 34"/>
              <a:gd name="T2" fmla="*/ 2147483647 w 39"/>
              <a:gd name="T3" fmla="*/ 2147483647 h 34"/>
              <a:gd name="T4" fmla="*/ 2147483647 w 39"/>
              <a:gd name="T5" fmla="*/ 2147483647 h 34"/>
              <a:gd name="T6" fmla="*/ 2147483647 w 39"/>
              <a:gd name="T7" fmla="*/ 2147483647 h 34"/>
              <a:gd name="T8" fmla="*/ 2147483647 w 39"/>
              <a:gd name="T9" fmla="*/ 2147483647 h 34"/>
              <a:gd name="T10" fmla="*/ 2147483647 w 39"/>
              <a:gd name="T11" fmla="*/ 2147483647 h 34"/>
              <a:gd name="T12" fmla="*/ 2147483647 w 39"/>
              <a:gd name="T13" fmla="*/ 2147483647 h 34"/>
              <a:gd name="T14" fmla="*/ 2147483647 w 39"/>
              <a:gd name="T15" fmla="*/ 2147483647 h 34"/>
              <a:gd name="T16" fmla="*/ 2147483647 w 39"/>
              <a:gd name="T17" fmla="*/ 2147483647 h 34"/>
              <a:gd name="T18" fmla="*/ 2147483647 w 39"/>
              <a:gd name="T19" fmla="*/ 2147483647 h 34"/>
              <a:gd name="T20" fmla="*/ 2147483647 w 39"/>
              <a:gd name="T21" fmla="*/ 2147483647 h 34"/>
              <a:gd name="T22" fmla="*/ 2147483647 w 39"/>
              <a:gd name="T23" fmla="*/ 2147483647 h 34"/>
              <a:gd name="T24" fmla="*/ 2147483647 w 39"/>
              <a:gd name="T25" fmla="*/ 2147483647 h 34"/>
              <a:gd name="T26" fmla="*/ 2147483647 w 39"/>
              <a:gd name="T27" fmla="*/ 2147483647 h 34"/>
              <a:gd name="T28" fmla="*/ 2147483647 w 39"/>
              <a:gd name="T29" fmla="*/ 2147483647 h 34"/>
              <a:gd name="T30" fmla="*/ 2147483647 w 39"/>
              <a:gd name="T31" fmla="*/ 2147483647 h 34"/>
              <a:gd name="T32" fmla="*/ 2147483647 w 39"/>
              <a:gd name="T33" fmla="*/ 2147483647 h 34"/>
              <a:gd name="T34" fmla="*/ 2147483647 w 39"/>
              <a:gd name="T35" fmla="*/ 2147483647 h 34"/>
              <a:gd name="T36" fmla="*/ 2147483647 w 39"/>
              <a:gd name="T37" fmla="*/ 2147483647 h 34"/>
              <a:gd name="T38" fmla="*/ 2147483647 w 39"/>
              <a:gd name="T39" fmla="*/ 2147483647 h 34"/>
              <a:gd name="T40" fmla="*/ 2147483647 w 39"/>
              <a:gd name="T41" fmla="*/ 2147483647 h 34"/>
              <a:gd name="T42" fmla="*/ 2147483647 w 39"/>
              <a:gd name="T43" fmla="*/ 2147483647 h 34"/>
              <a:gd name="T44" fmla="*/ 2147483647 w 39"/>
              <a:gd name="T45" fmla="*/ 2147483647 h 34"/>
              <a:gd name="T46" fmla="*/ 2147483647 w 39"/>
              <a:gd name="T47" fmla="*/ 2147483647 h 34"/>
              <a:gd name="T48" fmla="*/ 2147483647 w 39"/>
              <a:gd name="T49" fmla="*/ 2147483647 h 34"/>
              <a:gd name="T50" fmla="*/ 2147483647 w 39"/>
              <a:gd name="T51" fmla="*/ 2147483647 h 34"/>
              <a:gd name="T52" fmla="*/ 2147483647 w 39"/>
              <a:gd name="T53" fmla="*/ 2147483647 h 34"/>
              <a:gd name="T54" fmla="*/ 2147483647 w 39"/>
              <a:gd name="T55" fmla="*/ 2147483647 h 34"/>
              <a:gd name="T56" fmla="*/ 2147483647 w 39"/>
              <a:gd name="T57" fmla="*/ 2147483647 h 34"/>
              <a:gd name="T58" fmla="*/ 2147483647 w 39"/>
              <a:gd name="T59" fmla="*/ 2147483647 h 34"/>
              <a:gd name="T60" fmla="*/ 2147483647 w 39"/>
              <a:gd name="T61" fmla="*/ 2147483647 h 34"/>
              <a:gd name="T62" fmla="*/ 2147483647 w 39"/>
              <a:gd name="T63" fmla="*/ 2147483647 h 34"/>
              <a:gd name="T64" fmla="*/ 2147483647 w 39"/>
              <a:gd name="T65" fmla="*/ 2147483647 h 34"/>
              <a:gd name="T66" fmla="*/ 2147483647 w 39"/>
              <a:gd name="T67" fmla="*/ 0 h 34"/>
              <a:gd name="T68" fmla="*/ 2147483647 w 39"/>
              <a:gd name="T69" fmla="*/ 0 h 34"/>
              <a:gd name="T70" fmla="*/ 2147483647 w 39"/>
              <a:gd name="T71" fmla="*/ 0 h 34"/>
              <a:gd name="T72" fmla="*/ 2147483647 w 39"/>
              <a:gd name="T73" fmla="*/ 0 h 34"/>
              <a:gd name="T74" fmla="*/ 2147483647 w 39"/>
              <a:gd name="T75" fmla="*/ 0 h 34"/>
              <a:gd name="T76" fmla="*/ 2147483647 w 39"/>
              <a:gd name="T77" fmla="*/ 0 h 34"/>
              <a:gd name="T78" fmla="*/ 2147483647 w 39"/>
              <a:gd name="T79" fmla="*/ 0 h 34"/>
              <a:gd name="T80" fmla="*/ 2147483647 w 39"/>
              <a:gd name="T81" fmla="*/ 2147483647 h 34"/>
              <a:gd name="T82" fmla="*/ 0 w 39"/>
              <a:gd name="T83" fmla="*/ 2147483647 h 34"/>
              <a:gd name="T84" fmla="*/ 0 w 39"/>
              <a:gd name="T85" fmla="*/ 2147483647 h 34"/>
              <a:gd name="T86" fmla="*/ 0 w 39"/>
              <a:gd name="T87" fmla="*/ 2147483647 h 34"/>
              <a:gd name="T88" fmla="*/ 0 w 39"/>
              <a:gd name="T89" fmla="*/ 2147483647 h 34"/>
              <a:gd name="T90" fmla="*/ 0 w 39"/>
              <a:gd name="T91" fmla="*/ 2147483647 h 34"/>
              <a:gd name="T92" fmla="*/ 2147483647 w 39"/>
              <a:gd name="T93" fmla="*/ 2147483647 h 34"/>
              <a:gd name="T94" fmla="*/ 2147483647 w 39"/>
              <a:gd name="T95" fmla="*/ 2147483647 h 34"/>
              <a:gd name="T96" fmla="*/ 2147483647 w 39"/>
              <a:gd name="T97" fmla="*/ 2147483647 h 3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9"/>
              <a:gd name="T148" fmla="*/ 0 h 34"/>
              <a:gd name="T149" fmla="*/ 39 w 39"/>
              <a:gd name="T150" fmla="*/ 34 h 3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9" h="34">
                <a:moveTo>
                  <a:pt x="3" y="15"/>
                </a:moveTo>
                <a:lnTo>
                  <a:pt x="4" y="18"/>
                </a:lnTo>
                <a:lnTo>
                  <a:pt x="5" y="21"/>
                </a:lnTo>
                <a:lnTo>
                  <a:pt x="7" y="24"/>
                </a:lnTo>
                <a:lnTo>
                  <a:pt x="8" y="27"/>
                </a:lnTo>
                <a:lnTo>
                  <a:pt x="10" y="30"/>
                </a:lnTo>
                <a:lnTo>
                  <a:pt x="11" y="31"/>
                </a:lnTo>
                <a:lnTo>
                  <a:pt x="14" y="33"/>
                </a:lnTo>
                <a:lnTo>
                  <a:pt x="17" y="34"/>
                </a:lnTo>
                <a:lnTo>
                  <a:pt x="20" y="33"/>
                </a:lnTo>
                <a:lnTo>
                  <a:pt x="25" y="33"/>
                </a:lnTo>
                <a:lnTo>
                  <a:pt x="28" y="33"/>
                </a:lnTo>
                <a:lnTo>
                  <a:pt x="31" y="31"/>
                </a:lnTo>
                <a:lnTo>
                  <a:pt x="34" y="30"/>
                </a:lnTo>
                <a:lnTo>
                  <a:pt x="37" y="28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lnTo>
                  <a:pt x="38" y="18"/>
                </a:lnTo>
                <a:lnTo>
                  <a:pt x="35" y="15"/>
                </a:lnTo>
                <a:lnTo>
                  <a:pt x="32" y="14"/>
                </a:lnTo>
                <a:lnTo>
                  <a:pt x="28" y="12"/>
                </a:lnTo>
                <a:lnTo>
                  <a:pt x="25" y="11"/>
                </a:lnTo>
                <a:lnTo>
                  <a:pt x="20" y="9"/>
                </a:lnTo>
                <a:lnTo>
                  <a:pt x="17" y="9"/>
                </a:lnTo>
                <a:lnTo>
                  <a:pt x="16" y="8"/>
                </a:lnTo>
                <a:lnTo>
                  <a:pt x="14" y="8"/>
                </a:lnTo>
                <a:lnTo>
                  <a:pt x="14" y="6"/>
                </a:lnTo>
                <a:lnTo>
                  <a:pt x="13" y="6"/>
                </a:lnTo>
                <a:lnTo>
                  <a:pt x="11" y="5"/>
                </a:lnTo>
                <a:lnTo>
                  <a:pt x="11" y="3"/>
                </a:lnTo>
                <a:lnTo>
                  <a:pt x="10" y="2"/>
                </a:lnTo>
                <a:lnTo>
                  <a:pt x="8" y="2"/>
                </a:lnTo>
                <a:lnTo>
                  <a:pt x="8" y="0"/>
                </a:lnTo>
                <a:lnTo>
                  <a:pt x="7" y="0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0" y="8"/>
                </a:lnTo>
                <a:lnTo>
                  <a:pt x="0" y="9"/>
                </a:lnTo>
                <a:lnTo>
                  <a:pt x="1" y="12"/>
                </a:lnTo>
                <a:lnTo>
                  <a:pt x="3" y="14"/>
                </a:lnTo>
                <a:lnTo>
                  <a:pt x="3" y="15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7" name="Freeform 48"/>
          <p:cNvSpPr>
            <a:spLocks/>
          </p:cNvSpPr>
          <p:nvPr/>
        </p:nvSpPr>
        <p:spPr bwMode="auto">
          <a:xfrm>
            <a:off x="6661150" y="4614863"/>
            <a:ext cx="38100" cy="58737"/>
          </a:xfrm>
          <a:custGeom>
            <a:avLst/>
            <a:gdLst>
              <a:gd name="T0" fmla="*/ 2147483647 w 27"/>
              <a:gd name="T1" fmla="*/ 2147483647 h 37"/>
              <a:gd name="T2" fmla="*/ 2147483647 w 27"/>
              <a:gd name="T3" fmla="*/ 2147483647 h 37"/>
              <a:gd name="T4" fmla="*/ 0 w 27"/>
              <a:gd name="T5" fmla="*/ 2147483647 h 37"/>
              <a:gd name="T6" fmla="*/ 0 w 27"/>
              <a:gd name="T7" fmla="*/ 2147483647 h 37"/>
              <a:gd name="T8" fmla="*/ 0 w 27"/>
              <a:gd name="T9" fmla="*/ 2147483647 h 37"/>
              <a:gd name="T10" fmla="*/ 2147483647 w 27"/>
              <a:gd name="T11" fmla="*/ 2147483647 h 37"/>
              <a:gd name="T12" fmla="*/ 2147483647 w 27"/>
              <a:gd name="T13" fmla="*/ 2147483647 h 37"/>
              <a:gd name="T14" fmla="*/ 2147483647 w 27"/>
              <a:gd name="T15" fmla="*/ 2147483647 h 37"/>
              <a:gd name="T16" fmla="*/ 2147483647 w 27"/>
              <a:gd name="T17" fmla="*/ 2147483647 h 37"/>
              <a:gd name="T18" fmla="*/ 2147483647 w 27"/>
              <a:gd name="T19" fmla="*/ 2147483647 h 37"/>
              <a:gd name="T20" fmla="*/ 2147483647 w 27"/>
              <a:gd name="T21" fmla="*/ 2147483647 h 37"/>
              <a:gd name="T22" fmla="*/ 2147483647 w 27"/>
              <a:gd name="T23" fmla="*/ 2147483647 h 37"/>
              <a:gd name="T24" fmla="*/ 2147483647 w 27"/>
              <a:gd name="T25" fmla="*/ 2147483647 h 37"/>
              <a:gd name="T26" fmla="*/ 2147483647 w 27"/>
              <a:gd name="T27" fmla="*/ 2147483647 h 37"/>
              <a:gd name="T28" fmla="*/ 2147483647 w 27"/>
              <a:gd name="T29" fmla="*/ 2147483647 h 37"/>
              <a:gd name="T30" fmla="*/ 2147483647 w 27"/>
              <a:gd name="T31" fmla="*/ 2147483647 h 37"/>
              <a:gd name="T32" fmla="*/ 2147483647 w 27"/>
              <a:gd name="T33" fmla="*/ 2147483647 h 37"/>
              <a:gd name="T34" fmla="*/ 2147483647 w 27"/>
              <a:gd name="T35" fmla="*/ 2147483647 h 37"/>
              <a:gd name="T36" fmla="*/ 2147483647 w 27"/>
              <a:gd name="T37" fmla="*/ 2147483647 h 37"/>
              <a:gd name="T38" fmla="*/ 2147483647 w 27"/>
              <a:gd name="T39" fmla="*/ 2147483647 h 37"/>
              <a:gd name="T40" fmla="*/ 2147483647 w 27"/>
              <a:gd name="T41" fmla="*/ 2147483647 h 37"/>
              <a:gd name="T42" fmla="*/ 2147483647 w 27"/>
              <a:gd name="T43" fmla="*/ 2147483647 h 37"/>
              <a:gd name="T44" fmla="*/ 2147483647 w 27"/>
              <a:gd name="T45" fmla="*/ 2147483647 h 37"/>
              <a:gd name="T46" fmla="*/ 2147483647 w 27"/>
              <a:gd name="T47" fmla="*/ 2147483647 h 37"/>
              <a:gd name="T48" fmla="*/ 2147483647 w 27"/>
              <a:gd name="T49" fmla="*/ 2147483647 h 37"/>
              <a:gd name="T50" fmla="*/ 2147483647 w 27"/>
              <a:gd name="T51" fmla="*/ 2147483647 h 37"/>
              <a:gd name="T52" fmla="*/ 2147483647 w 27"/>
              <a:gd name="T53" fmla="*/ 2147483647 h 37"/>
              <a:gd name="T54" fmla="*/ 2147483647 w 27"/>
              <a:gd name="T55" fmla="*/ 2147483647 h 37"/>
              <a:gd name="T56" fmla="*/ 2147483647 w 27"/>
              <a:gd name="T57" fmla="*/ 2147483647 h 37"/>
              <a:gd name="T58" fmla="*/ 2147483647 w 27"/>
              <a:gd name="T59" fmla="*/ 2147483647 h 37"/>
              <a:gd name="T60" fmla="*/ 2147483647 w 27"/>
              <a:gd name="T61" fmla="*/ 2147483647 h 37"/>
              <a:gd name="T62" fmla="*/ 2147483647 w 27"/>
              <a:gd name="T63" fmla="*/ 2147483647 h 37"/>
              <a:gd name="T64" fmla="*/ 2147483647 w 27"/>
              <a:gd name="T65" fmla="*/ 0 h 37"/>
              <a:gd name="T66" fmla="*/ 2147483647 w 27"/>
              <a:gd name="T67" fmla="*/ 0 h 37"/>
              <a:gd name="T68" fmla="*/ 2147483647 w 27"/>
              <a:gd name="T69" fmla="*/ 2147483647 h 37"/>
              <a:gd name="T70" fmla="*/ 2147483647 w 27"/>
              <a:gd name="T71" fmla="*/ 2147483647 h 37"/>
              <a:gd name="T72" fmla="*/ 2147483647 w 27"/>
              <a:gd name="T73" fmla="*/ 2147483647 h 37"/>
              <a:gd name="T74" fmla="*/ 2147483647 w 27"/>
              <a:gd name="T75" fmla="*/ 2147483647 h 37"/>
              <a:gd name="T76" fmla="*/ 2147483647 w 27"/>
              <a:gd name="T77" fmla="*/ 2147483647 h 37"/>
              <a:gd name="T78" fmla="*/ 2147483647 w 27"/>
              <a:gd name="T79" fmla="*/ 2147483647 h 37"/>
              <a:gd name="T80" fmla="*/ 2147483647 w 27"/>
              <a:gd name="T81" fmla="*/ 2147483647 h 3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7"/>
              <a:gd name="T124" fmla="*/ 0 h 37"/>
              <a:gd name="T125" fmla="*/ 27 w 27"/>
              <a:gd name="T126" fmla="*/ 37 h 3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7" h="37">
                <a:moveTo>
                  <a:pt x="3" y="19"/>
                </a:moveTo>
                <a:lnTo>
                  <a:pt x="2" y="21"/>
                </a:lnTo>
                <a:lnTo>
                  <a:pt x="0" y="24"/>
                </a:lnTo>
                <a:lnTo>
                  <a:pt x="0" y="27"/>
                </a:lnTo>
                <a:lnTo>
                  <a:pt x="0" y="30"/>
                </a:lnTo>
                <a:lnTo>
                  <a:pt x="2" y="33"/>
                </a:lnTo>
                <a:lnTo>
                  <a:pt x="3" y="34"/>
                </a:lnTo>
                <a:lnTo>
                  <a:pt x="5" y="36"/>
                </a:lnTo>
                <a:lnTo>
                  <a:pt x="6" y="37"/>
                </a:lnTo>
                <a:lnTo>
                  <a:pt x="9" y="37"/>
                </a:lnTo>
                <a:lnTo>
                  <a:pt x="11" y="37"/>
                </a:lnTo>
                <a:lnTo>
                  <a:pt x="13" y="36"/>
                </a:lnTo>
                <a:lnTo>
                  <a:pt x="15" y="34"/>
                </a:lnTo>
                <a:lnTo>
                  <a:pt x="16" y="31"/>
                </a:lnTo>
                <a:lnTo>
                  <a:pt x="18" y="30"/>
                </a:lnTo>
                <a:lnTo>
                  <a:pt x="19" y="27"/>
                </a:lnTo>
                <a:lnTo>
                  <a:pt x="19" y="25"/>
                </a:lnTo>
                <a:lnTo>
                  <a:pt x="21" y="24"/>
                </a:lnTo>
                <a:lnTo>
                  <a:pt x="22" y="24"/>
                </a:lnTo>
                <a:lnTo>
                  <a:pt x="24" y="24"/>
                </a:lnTo>
                <a:lnTo>
                  <a:pt x="25" y="22"/>
                </a:lnTo>
                <a:lnTo>
                  <a:pt x="25" y="19"/>
                </a:lnTo>
                <a:lnTo>
                  <a:pt x="25" y="16"/>
                </a:lnTo>
                <a:lnTo>
                  <a:pt x="25" y="12"/>
                </a:lnTo>
                <a:lnTo>
                  <a:pt x="27" y="9"/>
                </a:lnTo>
                <a:lnTo>
                  <a:pt x="27" y="6"/>
                </a:lnTo>
                <a:lnTo>
                  <a:pt x="27" y="3"/>
                </a:lnTo>
                <a:lnTo>
                  <a:pt x="25" y="1"/>
                </a:lnTo>
                <a:lnTo>
                  <a:pt x="24" y="0"/>
                </a:lnTo>
                <a:lnTo>
                  <a:pt x="22" y="0"/>
                </a:lnTo>
                <a:lnTo>
                  <a:pt x="19" y="1"/>
                </a:lnTo>
                <a:lnTo>
                  <a:pt x="18" y="3"/>
                </a:lnTo>
                <a:lnTo>
                  <a:pt x="15" y="7"/>
                </a:lnTo>
                <a:lnTo>
                  <a:pt x="12" y="12"/>
                </a:lnTo>
                <a:lnTo>
                  <a:pt x="9" y="15"/>
                </a:lnTo>
                <a:lnTo>
                  <a:pt x="6" y="18"/>
                </a:lnTo>
                <a:lnTo>
                  <a:pt x="3" y="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98" name="Freeform 49"/>
          <p:cNvSpPr>
            <a:spLocks/>
          </p:cNvSpPr>
          <p:nvPr/>
        </p:nvSpPr>
        <p:spPr bwMode="auto">
          <a:xfrm>
            <a:off x="6661150" y="4614863"/>
            <a:ext cx="38100" cy="58737"/>
          </a:xfrm>
          <a:custGeom>
            <a:avLst/>
            <a:gdLst>
              <a:gd name="T0" fmla="*/ 2147483647 w 27"/>
              <a:gd name="T1" fmla="*/ 2147483647 h 37"/>
              <a:gd name="T2" fmla="*/ 2147483647 w 27"/>
              <a:gd name="T3" fmla="*/ 2147483647 h 37"/>
              <a:gd name="T4" fmla="*/ 0 w 27"/>
              <a:gd name="T5" fmla="*/ 2147483647 h 37"/>
              <a:gd name="T6" fmla="*/ 0 w 27"/>
              <a:gd name="T7" fmla="*/ 2147483647 h 37"/>
              <a:gd name="T8" fmla="*/ 0 w 27"/>
              <a:gd name="T9" fmla="*/ 2147483647 h 37"/>
              <a:gd name="T10" fmla="*/ 2147483647 w 27"/>
              <a:gd name="T11" fmla="*/ 2147483647 h 37"/>
              <a:gd name="T12" fmla="*/ 2147483647 w 27"/>
              <a:gd name="T13" fmla="*/ 2147483647 h 37"/>
              <a:gd name="T14" fmla="*/ 2147483647 w 27"/>
              <a:gd name="T15" fmla="*/ 2147483647 h 37"/>
              <a:gd name="T16" fmla="*/ 2147483647 w 27"/>
              <a:gd name="T17" fmla="*/ 2147483647 h 37"/>
              <a:gd name="T18" fmla="*/ 2147483647 w 27"/>
              <a:gd name="T19" fmla="*/ 2147483647 h 37"/>
              <a:gd name="T20" fmla="*/ 2147483647 w 27"/>
              <a:gd name="T21" fmla="*/ 2147483647 h 37"/>
              <a:gd name="T22" fmla="*/ 2147483647 w 27"/>
              <a:gd name="T23" fmla="*/ 2147483647 h 37"/>
              <a:gd name="T24" fmla="*/ 2147483647 w 27"/>
              <a:gd name="T25" fmla="*/ 2147483647 h 37"/>
              <a:gd name="T26" fmla="*/ 2147483647 w 27"/>
              <a:gd name="T27" fmla="*/ 2147483647 h 37"/>
              <a:gd name="T28" fmla="*/ 2147483647 w 27"/>
              <a:gd name="T29" fmla="*/ 2147483647 h 37"/>
              <a:gd name="T30" fmla="*/ 2147483647 w 27"/>
              <a:gd name="T31" fmla="*/ 2147483647 h 37"/>
              <a:gd name="T32" fmla="*/ 2147483647 w 27"/>
              <a:gd name="T33" fmla="*/ 2147483647 h 37"/>
              <a:gd name="T34" fmla="*/ 2147483647 w 27"/>
              <a:gd name="T35" fmla="*/ 2147483647 h 37"/>
              <a:gd name="T36" fmla="*/ 2147483647 w 27"/>
              <a:gd name="T37" fmla="*/ 2147483647 h 37"/>
              <a:gd name="T38" fmla="*/ 2147483647 w 27"/>
              <a:gd name="T39" fmla="*/ 2147483647 h 37"/>
              <a:gd name="T40" fmla="*/ 2147483647 w 27"/>
              <a:gd name="T41" fmla="*/ 2147483647 h 37"/>
              <a:gd name="T42" fmla="*/ 2147483647 w 27"/>
              <a:gd name="T43" fmla="*/ 2147483647 h 37"/>
              <a:gd name="T44" fmla="*/ 2147483647 w 27"/>
              <a:gd name="T45" fmla="*/ 2147483647 h 37"/>
              <a:gd name="T46" fmla="*/ 2147483647 w 27"/>
              <a:gd name="T47" fmla="*/ 2147483647 h 37"/>
              <a:gd name="T48" fmla="*/ 2147483647 w 27"/>
              <a:gd name="T49" fmla="*/ 2147483647 h 37"/>
              <a:gd name="T50" fmla="*/ 2147483647 w 27"/>
              <a:gd name="T51" fmla="*/ 2147483647 h 37"/>
              <a:gd name="T52" fmla="*/ 2147483647 w 27"/>
              <a:gd name="T53" fmla="*/ 2147483647 h 37"/>
              <a:gd name="T54" fmla="*/ 2147483647 w 27"/>
              <a:gd name="T55" fmla="*/ 2147483647 h 37"/>
              <a:gd name="T56" fmla="*/ 2147483647 w 27"/>
              <a:gd name="T57" fmla="*/ 2147483647 h 37"/>
              <a:gd name="T58" fmla="*/ 2147483647 w 27"/>
              <a:gd name="T59" fmla="*/ 2147483647 h 37"/>
              <a:gd name="T60" fmla="*/ 2147483647 w 27"/>
              <a:gd name="T61" fmla="*/ 2147483647 h 37"/>
              <a:gd name="T62" fmla="*/ 2147483647 w 27"/>
              <a:gd name="T63" fmla="*/ 2147483647 h 37"/>
              <a:gd name="T64" fmla="*/ 2147483647 w 27"/>
              <a:gd name="T65" fmla="*/ 0 h 37"/>
              <a:gd name="T66" fmla="*/ 2147483647 w 27"/>
              <a:gd name="T67" fmla="*/ 0 h 37"/>
              <a:gd name="T68" fmla="*/ 2147483647 w 27"/>
              <a:gd name="T69" fmla="*/ 2147483647 h 37"/>
              <a:gd name="T70" fmla="*/ 2147483647 w 27"/>
              <a:gd name="T71" fmla="*/ 2147483647 h 37"/>
              <a:gd name="T72" fmla="*/ 2147483647 w 27"/>
              <a:gd name="T73" fmla="*/ 2147483647 h 37"/>
              <a:gd name="T74" fmla="*/ 2147483647 w 27"/>
              <a:gd name="T75" fmla="*/ 2147483647 h 37"/>
              <a:gd name="T76" fmla="*/ 2147483647 w 27"/>
              <a:gd name="T77" fmla="*/ 2147483647 h 37"/>
              <a:gd name="T78" fmla="*/ 2147483647 w 27"/>
              <a:gd name="T79" fmla="*/ 2147483647 h 37"/>
              <a:gd name="T80" fmla="*/ 2147483647 w 27"/>
              <a:gd name="T81" fmla="*/ 2147483647 h 3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7"/>
              <a:gd name="T124" fmla="*/ 0 h 37"/>
              <a:gd name="T125" fmla="*/ 27 w 27"/>
              <a:gd name="T126" fmla="*/ 37 h 3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7" h="37">
                <a:moveTo>
                  <a:pt x="3" y="19"/>
                </a:moveTo>
                <a:lnTo>
                  <a:pt x="2" y="21"/>
                </a:lnTo>
                <a:lnTo>
                  <a:pt x="0" y="24"/>
                </a:lnTo>
                <a:lnTo>
                  <a:pt x="0" y="27"/>
                </a:lnTo>
                <a:lnTo>
                  <a:pt x="0" y="30"/>
                </a:lnTo>
                <a:lnTo>
                  <a:pt x="2" y="33"/>
                </a:lnTo>
                <a:lnTo>
                  <a:pt x="3" y="34"/>
                </a:lnTo>
                <a:lnTo>
                  <a:pt x="5" y="36"/>
                </a:lnTo>
                <a:lnTo>
                  <a:pt x="6" y="37"/>
                </a:lnTo>
                <a:lnTo>
                  <a:pt x="9" y="37"/>
                </a:lnTo>
                <a:lnTo>
                  <a:pt x="11" y="37"/>
                </a:lnTo>
                <a:lnTo>
                  <a:pt x="13" y="36"/>
                </a:lnTo>
                <a:lnTo>
                  <a:pt x="15" y="34"/>
                </a:lnTo>
                <a:lnTo>
                  <a:pt x="16" y="31"/>
                </a:lnTo>
                <a:lnTo>
                  <a:pt x="18" y="30"/>
                </a:lnTo>
                <a:lnTo>
                  <a:pt x="19" y="27"/>
                </a:lnTo>
                <a:lnTo>
                  <a:pt x="19" y="25"/>
                </a:lnTo>
                <a:lnTo>
                  <a:pt x="21" y="24"/>
                </a:lnTo>
                <a:lnTo>
                  <a:pt x="22" y="24"/>
                </a:lnTo>
                <a:lnTo>
                  <a:pt x="24" y="24"/>
                </a:lnTo>
                <a:lnTo>
                  <a:pt x="25" y="22"/>
                </a:lnTo>
                <a:lnTo>
                  <a:pt x="25" y="19"/>
                </a:lnTo>
                <a:lnTo>
                  <a:pt x="25" y="16"/>
                </a:lnTo>
                <a:lnTo>
                  <a:pt x="25" y="12"/>
                </a:lnTo>
                <a:lnTo>
                  <a:pt x="27" y="9"/>
                </a:lnTo>
                <a:lnTo>
                  <a:pt x="27" y="6"/>
                </a:lnTo>
                <a:lnTo>
                  <a:pt x="27" y="3"/>
                </a:lnTo>
                <a:lnTo>
                  <a:pt x="25" y="1"/>
                </a:lnTo>
                <a:lnTo>
                  <a:pt x="24" y="0"/>
                </a:lnTo>
                <a:lnTo>
                  <a:pt x="22" y="0"/>
                </a:lnTo>
                <a:lnTo>
                  <a:pt x="19" y="1"/>
                </a:lnTo>
                <a:lnTo>
                  <a:pt x="18" y="3"/>
                </a:lnTo>
                <a:lnTo>
                  <a:pt x="15" y="7"/>
                </a:lnTo>
                <a:lnTo>
                  <a:pt x="12" y="12"/>
                </a:lnTo>
                <a:lnTo>
                  <a:pt x="9" y="15"/>
                </a:lnTo>
                <a:lnTo>
                  <a:pt x="6" y="18"/>
                </a:lnTo>
                <a:lnTo>
                  <a:pt x="3" y="19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99" name="Freeform 50"/>
          <p:cNvSpPr>
            <a:spLocks/>
          </p:cNvSpPr>
          <p:nvPr/>
        </p:nvSpPr>
        <p:spPr bwMode="auto">
          <a:xfrm>
            <a:off x="6661150" y="4614863"/>
            <a:ext cx="38100" cy="58737"/>
          </a:xfrm>
          <a:custGeom>
            <a:avLst/>
            <a:gdLst>
              <a:gd name="T0" fmla="*/ 2147483647 w 27"/>
              <a:gd name="T1" fmla="*/ 2147483647 h 37"/>
              <a:gd name="T2" fmla="*/ 2147483647 w 27"/>
              <a:gd name="T3" fmla="*/ 2147483647 h 37"/>
              <a:gd name="T4" fmla="*/ 0 w 27"/>
              <a:gd name="T5" fmla="*/ 2147483647 h 37"/>
              <a:gd name="T6" fmla="*/ 0 w 27"/>
              <a:gd name="T7" fmla="*/ 2147483647 h 37"/>
              <a:gd name="T8" fmla="*/ 0 w 27"/>
              <a:gd name="T9" fmla="*/ 2147483647 h 37"/>
              <a:gd name="T10" fmla="*/ 2147483647 w 27"/>
              <a:gd name="T11" fmla="*/ 2147483647 h 37"/>
              <a:gd name="T12" fmla="*/ 2147483647 w 27"/>
              <a:gd name="T13" fmla="*/ 2147483647 h 37"/>
              <a:gd name="T14" fmla="*/ 2147483647 w 27"/>
              <a:gd name="T15" fmla="*/ 2147483647 h 37"/>
              <a:gd name="T16" fmla="*/ 2147483647 w 27"/>
              <a:gd name="T17" fmla="*/ 2147483647 h 37"/>
              <a:gd name="T18" fmla="*/ 2147483647 w 27"/>
              <a:gd name="T19" fmla="*/ 2147483647 h 37"/>
              <a:gd name="T20" fmla="*/ 2147483647 w 27"/>
              <a:gd name="T21" fmla="*/ 2147483647 h 37"/>
              <a:gd name="T22" fmla="*/ 2147483647 w 27"/>
              <a:gd name="T23" fmla="*/ 2147483647 h 37"/>
              <a:gd name="T24" fmla="*/ 2147483647 w 27"/>
              <a:gd name="T25" fmla="*/ 2147483647 h 37"/>
              <a:gd name="T26" fmla="*/ 2147483647 w 27"/>
              <a:gd name="T27" fmla="*/ 2147483647 h 37"/>
              <a:gd name="T28" fmla="*/ 2147483647 w 27"/>
              <a:gd name="T29" fmla="*/ 2147483647 h 37"/>
              <a:gd name="T30" fmla="*/ 2147483647 w 27"/>
              <a:gd name="T31" fmla="*/ 2147483647 h 37"/>
              <a:gd name="T32" fmla="*/ 2147483647 w 27"/>
              <a:gd name="T33" fmla="*/ 2147483647 h 37"/>
              <a:gd name="T34" fmla="*/ 2147483647 w 27"/>
              <a:gd name="T35" fmla="*/ 2147483647 h 37"/>
              <a:gd name="T36" fmla="*/ 2147483647 w 27"/>
              <a:gd name="T37" fmla="*/ 2147483647 h 37"/>
              <a:gd name="T38" fmla="*/ 2147483647 w 27"/>
              <a:gd name="T39" fmla="*/ 2147483647 h 37"/>
              <a:gd name="T40" fmla="*/ 2147483647 w 27"/>
              <a:gd name="T41" fmla="*/ 2147483647 h 37"/>
              <a:gd name="T42" fmla="*/ 2147483647 w 27"/>
              <a:gd name="T43" fmla="*/ 2147483647 h 37"/>
              <a:gd name="T44" fmla="*/ 2147483647 w 27"/>
              <a:gd name="T45" fmla="*/ 2147483647 h 37"/>
              <a:gd name="T46" fmla="*/ 2147483647 w 27"/>
              <a:gd name="T47" fmla="*/ 2147483647 h 37"/>
              <a:gd name="T48" fmla="*/ 2147483647 w 27"/>
              <a:gd name="T49" fmla="*/ 2147483647 h 37"/>
              <a:gd name="T50" fmla="*/ 2147483647 w 27"/>
              <a:gd name="T51" fmla="*/ 2147483647 h 37"/>
              <a:gd name="T52" fmla="*/ 2147483647 w 27"/>
              <a:gd name="T53" fmla="*/ 2147483647 h 37"/>
              <a:gd name="T54" fmla="*/ 2147483647 w 27"/>
              <a:gd name="T55" fmla="*/ 2147483647 h 37"/>
              <a:gd name="T56" fmla="*/ 2147483647 w 27"/>
              <a:gd name="T57" fmla="*/ 2147483647 h 37"/>
              <a:gd name="T58" fmla="*/ 2147483647 w 27"/>
              <a:gd name="T59" fmla="*/ 2147483647 h 37"/>
              <a:gd name="T60" fmla="*/ 2147483647 w 27"/>
              <a:gd name="T61" fmla="*/ 2147483647 h 37"/>
              <a:gd name="T62" fmla="*/ 2147483647 w 27"/>
              <a:gd name="T63" fmla="*/ 2147483647 h 37"/>
              <a:gd name="T64" fmla="*/ 2147483647 w 27"/>
              <a:gd name="T65" fmla="*/ 0 h 37"/>
              <a:gd name="T66" fmla="*/ 2147483647 w 27"/>
              <a:gd name="T67" fmla="*/ 0 h 37"/>
              <a:gd name="T68" fmla="*/ 2147483647 w 27"/>
              <a:gd name="T69" fmla="*/ 2147483647 h 37"/>
              <a:gd name="T70" fmla="*/ 2147483647 w 27"/>
              <a:gd name="T71" fmla="*/ 2147483647 h 37"/>
              <a:gd name="T72" fmla="*/ 2147483647 w 27"/>
              <a:gd name="T73" fmla="*/ 2147483647 h 37"/>
              <a:gd name="T74" fmla="*/ 2147483647 w 27"/>
              <a:gd name="T75" fmla="*/ 2147483647 h 37"/>
              <a:gd name="T76" fmla="*/ 2147483647 w 27"/>
              <a:gd name="T77" fmla="*/ 2147483647 h 37"/>
              <a:gd name="T78" fmla="*/ 2147483647 w 27"/>
              <a:gd name="T79" fmla="*/ 2147483647 h 37"/>
              <a:gd name="T80" fmla="*/ 2147483647 w 27"/>
              <a:gd name="T81" fmla="*/ 2147483647 h 3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7"/>
              <a:gd name="T124" fmla="*/ 0 h 37"/>
              <a:gd name="T125" fmla="*/ 27 w 27"/>
              <a:gd name="T126" fmla="*/ 37 h 3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7" h="37">
                <a:moveTo>
                  <a:pt x="3" y="19"/>
                </a:moveTo>
                <a:lnTo>
                  <a:pt x="2" y="21"/>
                </a:lnTo>
                <a:lnTo>
                  <a:pt x="0" y="24"/>
                </a:lnTo>
                <a:lnTo>
                  <a:pt x="0" y="27"/>
                </a:lnTo>
                <a:lnTo>
                  <a:pt x="0" y="30"/>
                </a:lnTo>
                <a:lnTo>
                  <a:pt x="2" y="33"/>
                </a:lnTo>
                <a:lnTo>
                  <a:pt x="3" y="34"/>
                </a:lnTo>
                <a:lnTo>
                  <a:pt x="5" y="36"/>
                </a:lnTo>
                <a:lnTo>
                  <a:pt x="6" y="37"/>
                </a:lnTo>
                <a:lnTo>
                  <a:pt x="9" y="37"/>
                </a:lnTo>
                <a:lnTo>
                  <a:pt x="11" y="37"/>
                </a:lnTo>
                <a:lnTo>
                  <a:pt x="13" y="36"/>
                </a:lnTo>
                <a:lnTo>
                  <a:pt x="15" y="34"/>
                </a:lnTo>
                <a:lnTo>
                  <a:pt x="16" y="31"/>
                </a:lnTo>
                <a:lnTo>
                  <a:pt x="18" y="30"/>
                </a:lnTo>
                <a:lnTo>
                  <a:pt x="19" y="27"/>
                </a:lnTo>
                <a:lnTo>
                  <a:pt x="19" y="25"/>
                </a:lnTo>
                <a:lnTo>
                  <a:pt x="21" y="24"/>
                </a:lnTo>
                <a:lnTo>
                  <a:pt x="22" y="24"/>
                </a:lnTo>
                <a:lnTo>
                  <a:pt x="24" y="24"/>
                </a:lnTo>
                <a:lnTo>
                  <a:pt x="25" y="22"/>
                </a:lnTo>
                <a:lnTo>
                  <a:pt x="25" y="19"/>
                </a:lnTo>
                <a:lnTo>
                  <a:pt x="25" y="16"/>
                </a:lnTo>
                <a:lnTo>
                  <a:pt x="25" y="12"/>
                </a:lnTo>
                <a:lnTo>
                  <a:pt x="27" y="9"/>
                </a:lnTo>
                <a:lnTo>
                  <a:pt x="27" y="6"/>
                </a:lnTo>
                <a:lnTo>
                  <a:pt x="27" y="3"/>
                </a:lnTo>
                <a:lnTo>
                  <a:pt x="25" y="1"/>
                </a:lnTo>
                <a:lnTo>
                  <a:pt x="24" y="0"/>
                </a:lnTo>
                <a:lnTo>
                  <a:pt x="22" y="0"/>
                </a:lnTo>
                <a:lnTo>
                  <a:pt x="19" y="1"/>
                </a:lnTo>
                <a:lnTo>
                  <a:pt x="18" y="3"/>
                </a:lnTo>
                <a:lnTo>
                  <a:pt x="15" y="7"/>
                </a:lnTo>
                <a:lnTo>
                  <a:pt x="12" y="12"/>
                </a:lnTo>
                <a:lnTo>
                  <a:pt x="9" y="15"/>
                </a:lnTo>
                <a:lnTo>
                  <a:pt x="6" y="18"/>
                </a:lnTo>
                <a:lnTo>
                  <a:pt x="3" y="19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0" name="Freeform 51"/>
          <p:cNvSpPr>
            <a:spLocks/>
          </p:cNvSpPr>
          <p:nvPr/>
        </p:nvSpPr>
        <p:spPr bwMode="auto">
          <a:xfrm>
            <a:off x="6586538" y="4643438"/>
            <a:ext cx="73025" cy="92075"/>
          </a:xfrm>
          <a:custGeom>
            <a:avLst/>
            <a:gdLst>
              <a:gd name="T0" fmla="*/ 2147483647 w 51"/>
              <a:gd name="T1" fmla="*/ 2147483647 h 58"/>
              <a:gd name="T2" fmla="*/ 2147483647 w 51"/>
              <a:gd name="T3" fmla="*/ 2147483647 h 58"/>
              <a:gd name="T4" fmla="*/ 2147483647 w 51"/>
              <a:gd name="T5" fmla="*/ 2147483647 h 58"/>
              <a:gd name="T6" fmla="*/ 2147483647 w 51"/>
              <a:gd name="T7" fmla="*/ 2147483647 h 58"/>
              <a:gd name="T8" fmla="*/ 2147483647 w 51"/>
              <a:gd name="T9" fmla="*/ 2147483647 h 58"/>
              <a:gd name="T10" fmla="*/ 2147483647 w 51"/>
              <a:gd name="T11" fmla="*/ 2147483647 h 58"/>
              <a:gd name="T12" fmla="*/ 0 w 51"/>
              <a:gd name="T13" fmla="*/ 2147483647 h 58"/>
              <a:gd name="T14" fmla="*/ 0 w 51"/>
              <a:gd name="T15" fmla="*/ 2147483647 h 58"/>
              <a:gd name="T16" fmla="*/ 2147483647 w 51"/>
              <a:gd name="T17" fmla="*/ 2147483647 h 58"/>
              <a:gd name="T18" fmla="*/ 2147483647 w 51"/>
              <a:gd name="T19" fmla="*/ 2147483647 h 58"/>
              <a:gd name="T20" fmla="*/ 2147483647 w 51"/>
              <a:gd name="T21" fmla="*/ 2147483647 h 58"/>
              <a:gd name="T22" fmla="*/ 2147483647 w 51"/>
              <a:gd name="T23" fmla="*/ 2147483647 h 58"/>
              <a:gd name="T24" fmla="*/ 2147483647 w 51"/>
              <a:gd name="T25" fmla="*/ 2147483647 h 58"/>
              <a:gd name="T26" fmla="*/ 2147483647 w 51"/>
              <a:gd name="T27" fmla="*/ 2147483647 h 58"/>
              <a:gd name="T28" fmla="*/ 2147483647 w 51"/>
              <a:gd name="T29" fmla="*/ 2147483647 h 58"/>
              <a:gd name="T30" fmla="*/ 2147483647 w 51"/>
              <a:gd name="T31" fmla="*/ 2147483647 h 58"/>
              <a:gd name="T32" fmla="*/ 2147483647 w 51"/>
              <a:gd name="T33" fmla="*/ 2147483647 h 58"/>
              <a:gd name="T34" fmla="*/ 2147483647 w 51"/>
              <a:gd name="T35" fmla="*/ 2147483647 h 58"/>
              <a:gd name="T36" fmla="*/ 2147483647 w 51"/>
              <a:gd name="T37" fmla="*/ 2147483647 h 58"/>
              <a:gd name="T38" fmla="*/ 2147483647 w 51"/>
              <a:gd name="T39" fmla="*/ 2147483647 h 58"/>
              <a:gd name="T40" fmla="*/ 2147483647 w 51"/>
              <a:gd name="T41" fmla="*/ 2147483647 h 58"/>
              <a:gd name="T42" fmla="*/ 2147483647 w 51"/>
              <a:gd name="T43" fmla="*/ 2147483647 h 58"/>
              <a:gd name="T44" fmla="*/ 2147483647 w 51"/>
              <a:gd name="T45" fmla="*/ 2147483647 h 58"/>
              <a:gd name="T46" fmla="*/ 2147483647 w 51"/>
              <a:gd name="T47" fmla="*/ 2147483647 h 58"/>
              <a:gd name="T48" fmla="*/ 2147483647 w 51"/>
              <a:gd name="T49" fmla="*/ 2147483647 h 58"/>
              <a:gd name="T50" fmla="*/ 2147483647 w 51"/>
              <a:gd name="T51" fmla="*/ 2147483647 h 58"/>
              <a:gd name="T52" fmla="*/ 2147483647 w 51"/>
              <a:gd name="T53" fmla="*/ 2147483647 h 58"/>
              <a:gd name="T54" fmla="*/ 2147483647 w 51"/>
              <a:gd name="T55" fmla="*/ 2147483647 h 58"/>
              <a:gd name="T56" fmla="*/ 2147483647 w 51"/>
              <a:gd name="T57" fmla="*/ 2147483647 h 58"/>
              <a:gd name="T58" fmla="*/ 2147483647 w 51"/>
              <a:gd name="T59" fmla="*/ 2147483647 h 58"/>
              <a:gd name="T60" fmla="*/ 2147483647 w 51"/>
              <a:gd name="T61" fmla="*/ 2147483647 h 58"/>
              <a:gd name="T62" fmla="*/ 2147483647 w 51"/>
              <a:gd name="T63" fmla="*/ 2147483647 h 58"/>
              <a:gd name="T64" fmla="*/ 2147483647 w 51"/>
              <a:gd name="T65" fmla="*/ 2147483647 h 58"/>
              <a:gd name="T66" fmla="*/ 2147483647 w 51"/>
              <a:gd name="T67" fmla="*/ 2147483647 h 58"/>
              <a:gd name="T68" fmla="*/ 2147483647 w 51"/>
              <a:gd name="T69" fmla="*/ 2147483647 h 58"/>
              <a:gd name="T70" fmla="*/ 2147483647 w 51"/>
              <a:gd name="T71" fmla="*/ 0 h 58"/>
              <a:gd name="T72" fmla="*/ 2147483647 w 51"/>
              <a:gd name="T73" fmla="*/ 0 h 58"/>
              <a:gd name="T74" fmla="*/ 2147483647 w 51"/>
              <a:gd name="T75" fmla="*/ 2147483647 h 58"/>
              <a:gd name="T76" fmla="*/ 2147483647 w 51"/>
              <a:gd name="T77" fmla="*/ 2147483647 h 58"/>
              <a:gd name="T78" fmla="*/ 2147483647 w 51"/>
              <a:gd name="T79" fmla="*/ 2147483647 h 58"/>
              <a:gd name="T80" fmla="*/ 2147483647 w 51"/>
              <a:gd name="T81" fmla="*/ 2147483647 h 58"/>
              <a:gd name="T82" fmla="*/ 2147483647 w 51"/>
              <a:gd name="T83" fmla="*/ 2147483647 h 5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1"/>
              <a:gd name="T127" fmla="*/ 0 h 58"/>
              <a:gd name="T128" fmla="*/ 51 w 51"/>
              <a:gd name="T129" fmla="*/ 58 h 5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1" h="58">
                <a:moveTo>
                  <a:pt x="11" y="18"/>
                </a:moveTo>
                <a:lnTo>
                  <a:pt x="9" y="19"/>
                </a:lnTo>
                <a:lnTo>
                  <a:pt x="6" y="20"/>
                </a:lnTo>
                <a:lnTo>
                  <a:pt x="5" y="23"/>
                </a:lnTo>
                <a:lnTo>
                  <a:pt x="3" y="25"/>
                </a:lnTo>
                <a:lnTo>
                  <a:pt x="2" y="28"/>
                </a:lnTo>
                <a:lnTo>
                  <a:pt x="0" y="31"/>
                </a:lnTo>
                <a:lnTo>
                  <a:pt x="0" y="34"/>
                </a:lnTo>
                <a:lnTo>
                  <a:pt x="2" y="37"/>
                </a:lnTo>
                <a:lnTo>
                  <a:pt x="5" y="44"/>
                </a:lnTo>
                <a:lnTo>
                  <a:pt x="9" y="49"/>
                </a:lnTo>
                <a:lnTo>
                  <a:pt x="15" y="52"/>
                </a:lnTo>
                <a:lnTo>
                  <a:pt x="21" y="53"/>
                </a:lnTo>
                <a:lnTo>
                  <a:pt x="27" y="55"/>
                </a:lnTo>
                <a:lnTo>
                  <a:pt x="33" y="55"/>
                </a:lnTo>
                <a:lnTo>
                  <a:pt x="39" y="56"/>
                </a:lnTo>
                <a:lnTo>
                  <a:pt x="46" y="58"/>
                </a:lnTo>
                <a:lnTo>
                  <a:pt x="48" y="53"/>
                </a:lnTo>
                <a:lnTo>
                  <a:pt x="49" y="49"/>
                </a:lnTo>
                <a:lnTo>
                  <a:pt x="51" y="44"/>
                </a:lnTo>
                <a:lnTo>
                  <a:pt x="51" y="38"/>
                </a:lnTo>
                <a:lnTo>
                  <a:pt x="51" y="34"/>
                </a:lnTo>
                <a:lnTo>
                  <a:pt x="49" y="29"/>
                </a:lnTo>
                <a:lnTo>
                  <a:pt x="48" y="25"/>
                </a:lnTo>
                <a:lnTo>
                  <a:pt x="45" y="20"/>
                </a:lnTo>
                <a:lnTo>
                  <a:pt x="43" y="19"/>
                </a:lnTo>
                <a:lnTo>
                  <a:pt x="43" y="18"/>
                </a:lnTo>
                <a:lnTo>
                  <a:pt x="43" y="16"/>
                </a:lnTo>
                <a:lnTo>
                  <a:pt x="45" y="15"/>
                </a:lnTo>
                <a:lnTo>
                  <a:pt x="45" y="13"/>
                </a:lnTo>
                <a:lnTo>
                  <a:pt x="45" y="12"/>
                </a:lnTo>
                <a:lnTo>
                  <a:pt x="45" y="10"/>
                </a:lnTo>
                <a:lnTo>
                  <a:pt x="45" y="9"/>
                </a:lnTo>
                <a:lnTo>
                  <a:pt x="42" y="4"/>
                </a:lnTo>
                <a:lnTo>
                  <a:pt x="39" y="1"/>
                </a:lnTo>
                <a:lnTo>
                  <a:pt x="34" y="0"/>
                </a:lnTo>
                <a:lnTo>
                  <a:pt x="30" y="0"/>
                </a:lnTo>
                <a:lnTo>
                  <a:pt x="26" y="1"/>
                </a:lnTo>
                <a:lnTo>
                  <a:pt x="21" y="3"/>
                </a:lnTo>
                <a:lnTo>
                  <a:pt x="18" y="6"/>
                </a:lnTo>
                <a:lnTo>
                  <a:pt x="15" y="9"/>
                </a:lnTo>
                <a:lnTo>
                  <a:pt x="11" y="1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01" name="Freeform 52"/>
          <p:cNvSpPr>
            <a:spLocks/>
          </p:cNvSpPr>
          <p:nvPr/>
        </p:nvSpPr>
        <p:spPr bwMode="auto">
          <a:xfrm>
            <a:off x="6586538" y="4643438"/>
            <a:ext cx="73025" cy="92075"/>
          </a:xfrm>
          <a:custGeom>
            <a:avLst/>
            <a:gdLst>
              <a:gd name="T0" fmla="*/ 2147483647 w 51"/>
              <a:gd name="T1" fmla="*/ 2147483647 h 58"/>
              <a:gd name="T2" fmla="*/ 2147483647 w 51"/>
              <a:gd name="T3" fmla="*/ 2147483647 h 58"/>
              <a:gd name="T4" fmla="*/ 2147483647 w 51"/>
              <a:gd name="T5" fmla="*/ 2147483647 h 58"/>
              <a:gd name="T6" fmla="*/ 2147483647 w 51"/>
              <a:gd name="T7" fmla="*/ 2147483647 h 58"/>
              <a:gd name="T8" fmla="*/ 2147483647 w 51"/>
              <a:gd name="T9" fmla="*/ 2147483647 h 58"/>
              <a:gd name="T10" fmla="*/ 2147483647 w 51"/>
              <a:gd name="T11" fmla="*/ 2147483647 h 58"/>
              <a:gd name="T12" fmla="*/ 0 w 51"/>
              <a:gd name="T13" fmla="*/ 2147483647 h 58"/>
              <a:gd name="T14" fmla="*/ 0 w 51"/>
              <a:gd name="T15" fmla="*/ 2147483647 h 58"/>
              <a:gd name="T16" fmla="*/ 2147483647 w 51"/>
              <a:gd name="T17" fmla="*/ 2147483647 h 58"/>
              <a:gd name="T18" fmla="*/ 2147483647 w 51"/>
              <a:gd name="T19" fmla="*/ 2147483647 h 58"/>
              <a:gd name="T20" fmla="*/ 2147483647 w 51"/>
              <a:gd name="T21" fmla="*/ 2147483647 h 58"/>
              <a:gd name="T22" fmla="*/ 2147483647 w 51"/>
              <a:gd name="T23" fmla="*/ 2147483647 h 58"/>
              <a:gd name="T24" fmla="*/ 2147483647 w 51"/>
              <a:gd name="T25" fmla="*/ 2147483647 h 58"/>
              <a:gd name="T26" fmla="*/ 2147483647 w 51"/>
              <a:gd name="T27" fmla="*/ 2147483647 h 58"/>
              <a:gd name="T28" fmla="*/ 2147483647 w 51"/>
              <a:gd name="T29" fmla="*/ 2147483647 h 58"/>
              <a:gd name="T30" fmla="*/ 2147483647 w 51"/>
              <a:gd name="T31" fmla="*/ 2147483647 h 58"/>
              <a:gd name="T32" fmla="*/ 2147483647 w 51"/>
              <a:gd name="T33" fmla="*/ 2147483647 h 58"/>
              <a:gd name="T34" fmla="*/ 2147483647 w 51"/>
              <a:gd name="T35" fmla="*/ 2147483647 h 58"/>
              <a:gd name="T36" fmla="*/ 2147483647 w 51"/>
              <a:gd name="T37" fmla="*/ 2147483647 h 58"/>
              <a:gd name="T38" fmla="*/ 2147483647 w 51"/>
              <a:gd name="T39" fmla="*/ 2147483647 h 58"/>
              <a:gd name="T40" fmla="*/ 2147483647 w 51"/>
              <a:gd name="T41" fmla="*/ 2147483647 h 58"/>
              <a:gd name="T42" fmla="*/ 2147483647 w 51"/>
              <a:gd name="T43" fmla="*/ 2147483647 h 58"/>
              <a:gd name="T44" fmla="*/ 2147483647 w 51"/>
              <a:gd name="T45" fmla="*/ 2147483647 h 58"/>
              <a:gd name="T46" fmla="*/ 2147483647 w 51"/>
              <a:gd name="T47" fmla="*/ 2147483647 h 58"/>
              <a:gd name="T48" fmla="*/ 2147483647 w 51"/>
              <a:gd name="T49" fmla="*/ 2147483647 h 58"/>
              <a:gd name="T50" fmla="*/ 2147483647 w 51"/>
              <a:gd name="T51" fmla="*/ 2147483647 h 58"/>
              <a:gd name="T52" fmla="*/ 2147483647 w 51"/>
              <a:gd name="T53" fmla="*/ 2147483647 h 58"/>
              <a:gd name="T54" fmla="*/ 2147483647 w 51"/>
              <a:gd name="T55" fmla="*/ 2147483647 h 58"/>
              <a:gd name="T56" fmla="*/ 2147483647 w 51"/>
              <a:gd name="T57" fmla="*/ 2147483647 h 58"/>
              <a:gd name="T58" fmla="*/ 2147483647 w 51"/>
              <a:gd name="T59" fmla="*/ 2147483647 h 58"/>
              <a:gd name="T60" fmla="*/ 2147483647 w 51"/>
              <a:gd name="T61" fmla="*/ 2147483647 h 58"/>
              <a:gd name="T62" fmla="*/ 2147483647 w 51"/>
              <a:gd name="T63" fmla="*/ 2147483647 h 58"/>
              <a:gd name="T64" fmla="*/ 2147483647 w 51"/>
              <a:gd name="T65" fmla="*/ 2147483647 h 58"/>
              <a:gd name="T66" fmla="*/ 2147483647 w 51"/>
              <a:gd name="T67" fmla="*/ 2147483647 h 58"/>
              <a:gd name="T68" fmla="*/ 2147483647 w 51"/>
              <a:gd name="T69" fmla="*/ 2147483647 h 58"/>
              <a:gd name="T70" fmla="*/ 2147483647 w 51"/>
              <a:gd name="T71" fmla="*/ 0 h 58"/>
              <a:gd name="T72" fmla="*/ 2147483647 w 51"/>
              <a:gd name="T73" fmla="*/ 0 h 58"/>
              <a:gd name="T74" fmla="*/ 2147483647 w 51"/>
              <a:gd name="T75" fmla="*/ 2147483647 h 58"/>
              <a:gd name="T76" fmla="*/ 2147483647 w 51"/>
              <a:gd name="T77" fmla="*/ 2147483647 h 58"/>
              <a:gd name="T78" fmla="*/ 2147483647 w 51"/>
              <a:gd name="T79" fmla="*/ 2147483647 h 58"/>
              <a:gd name="T80" fmla="*/ 2147483647 w 51"/>
              <a:gd name="T81" fmla="*/ 2147483647 h 58"/>
              <a:gd name="T82" fmla="*/ 2147483647 w 51"/>
              <a:gd name="T83" fmla="*/ 2147483647 h 5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1"/>
              <a:gd name="T127" fmla="*/ 0 h 58"/>
              <a:gd name="T128" fmla="*/ 51 w 51"/>
              <a:gd name="T129" fmla="*/ 58 h 5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1" h="58">
                <a:moveTo>
                  <a:pt x="11" y="18"/>
                </a:moveTo>
                <a:lnTo>
                  <a:pt x="9" y="19"/>
                </a:lnTo>
                <a:lnTo>
                  <a:pt x="6" y="20"/>
                </a:lnTo>
                <a:lnTo>
                  <a:pt x="5" y="23"/>
                </a:lnTo>
                <a:lnTo>
                  <a:pt x="3" y="25"/>
                </a:lnTo>
                <a:lnTo>
                  <a:pt x="2" y="28"/>
                </a:lnTo>
                <a:lnTo>
                  <a:pt x="0" y="31"/>
                </a:lnTo>
                <a:lnTo>
                  <a:pt x="0" y="34"/>
                </a:lnTo>
                <a:lnTo>
                  <a:pt x="2" y="37"/>
                </a:lnTo>
                <a:lnTo>
                  <a:pt x="5" y="44"/>
                </a:lnTo>
                <a:lnTo>
                  <a:pt x="9" y="49"/>
                </a:lnTo>
                <a:lnTo>
                  <a:pt x="15" y="52"/>
                </a:lnTo>
                <a:lnTo>
                  <a:pt x="21" y="53"/>
                </a:lnTo>
                <a:lnTo>
                  <a:pt x="27" y="55"/>
                </a:lnTo>
                <a:lnTo>
                  <a:pt x="33" y="55"/>
                </a:lnTo>
                <a:lnTo>
                  <a:pt x="39" y="56"/>
                </a:lnTo>
                <a:lnTo>
                  <a:pt x="46" y="58"/>
                </a:lnTo>
                <a:lnTo>
                  <a:pt x="48" y="53"/>
                </a:lnTo>
                <a:lnTo>
                  <a:pt x="49" y="49"/>
                </a:lnTo>
                <a:lnTo>
                  <a:pt x="51" y="44"/>
                </a:lnTo>
                <a:lnTo>
                  <a:pt x="51" y="38"/>
                </a:lnTo>
                <a:lnTo>
                  <a:pt x="51" y="34"/>
                </a:lnTo>
                <a:lnTo>
                  <a:pt x="49" y="29"/>
                </a:lnTo>
                <a:lnTo>
                  <a:pt x="48" y="25"/>
                </a:lnTo>
                <a:lnTo>
                  <a:pt x="45" y="20"/>
                </a:lnTo>
                <a:lnTo>
                  <a:pt x="43" y="19"/>
                </a:lnTo>
                <a:lnTo>
                  <a:pt x="43" y="18"/>
                </a:lnTo>
                <a:lnTo>
                  <a:pt x="43" y="16"/>
                </a:lnTo>
                <a:lnTo>
                  <a:pt x="45" y="15"/>
                </a:lnTo>
                <a:lnTo>
                  <a:pt x="45" y="13"/>
                </a:lnTo>
                <a:lnTo>
                  <a:pt x="45" y="12"/>
                </a:lnTo>
                <a:lnTo>
                  <a:pt x="45" y="10"/>
                </a:lnTo>
                <a:lnTo>
                  <a:pt x="45" y="9"/>
                </a:lnTo>
                <a:lnTo>
                  <a:pt x="42" y="4"/>
                </a:lnTo>
                <a:lnTo>
                  <a:pt x="39" y="1"/>
                </a:lnTo>
                <a:lnTo>
                  <a:pt x="34" y="0"/>
                </a:lnTo>
                <a:lnTo>
                  <a:pt x="30" y="0"/>
                </a:lnTo>
                <a:lnTo>
                  <a:pt x="26" y="1"/>
                </a:lnTo>
                <a:lnTo>
                  <a:pt x="21" y="3"/>
                </a:lnTo>
                <a:lnTo>
                  <a:pt x="18" y="6"/>
                </a:lnTo>
                <a:lnTo>
                  <a:pt x="15" y="9"/>
                </a:lnTo>
                <a:lnTo>
                  <a:pt x="11" y="18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2" name="Freeform 53"/>
          <p:cNvSpPr>
            <a:spLocks/>
          </p:cNvSpPr>
          <p:nvPr/>
        </p:nvSpPr>
        <p:spPr bwMode="auto">
          <a:xfrm>
            <a:off x="6491288" y="4594225"/>
            <a:ext cx="98425" cy="88900"/>
          </a:xfrm>
          <a:custGeom>
            <a:avLst/>
            <a:gdLst>
              <a:gd name="T0" fmla="*/ 2147483647 w 70"/>
              <a:gd name="T1" fmla="*/ 2147483647 h 56"/>
              <a:gd name="T2" fmla="*/ 2147483647 w 70"/>
              <a:gd name="T3" fmla="*/ 2147483647 h 56"/>
              <a:gd name="T4" fmla="*/ 0 w 70"/>
              <a:gd name="T5" fmla="*/ 2147483647 h 56"/>
              <a:gd name="T6" fmla="*/ 2147483647 w 70"/>
              <a:gd name="T7" fmla="*/ 2147483647 h 56"/>
              <a:gd name="T8" fmla="*/ 2147483647 w 70"/>
              <a:gd name="T9" fmla="*/ 2147483647 h 56"/>
              <a:gd name="T10" fmla="*/ 2147483647 w 70"/>
              <a:gd name="T11" fmla="*/ 2147483647 h 56"/>
              <a:gd name="T12" fmla="*/ 2147483647 w 70"/>
              <a:gd name="T13" fmla="*/ 2147483647 h 56"/>
              <a:gd name="T14" fmla="*/ 2147483647 w 70"/>
              <a:gd name="T15" fmla="*/ 2147483647 h 56"/>
              <a:gd name="T16" fmla="*/ 2147483647 w 70"/>
              <a:gd name="T17" fmla="*/ 2147483647 h 56"/>
              <a:gd name="T18" fmla="*/ 2147483647 w 70"/>
              <a:gd name="T19" fmla="*/ 2147483647 h 56"/>
              <a:gd name="T20" fmla="*/ 2147483647 w 70"/>
              <a:gd name="T21" fmla="*/ 2147483647 h 56"/>
              <a:gd name="T22" fmla="*/ 2147483647 w 70"/>
              <a:gd name="T23" fmla="*/ 2147483647 h 56"/>
              <a:gd name="T24" fmla="*/ 2147483647 w 70"/>
              <a:gd name="T25" fmla="*/ 2147483647 h 56"/>
              <a:gd name="T26" fmla="*/ 2147483647 w 70"/>
              <a:gd name="T27" fmla="*/ 2147483647 h 56"/>
              <a:gd name="T28" fmla="*/ 2147483647 w 70"/>
              <a:gd name="T29" fmla="*/ 2147483647 h 56"/>
              <a:gd name="T30" fmla="*/ 2147483647 w 70"/>
              <a:gd name="T31" fmla="*/ 2147483647 h 56"/>
              <a:gd name="T32" fmla="*/ 2147483647 w 70"/>
              <a:gd name="T33" fmla="*/ 2147483647 h 56"/>
              <a:gd name="T34" fmla="*/ 2147483647 w 70"/>
              <a:gd name="T35" fmla="*/ 2147483647 h 56"/>
              <a:gd name="T36" fmla="*/ 2147483647 w 70"/>
              <a:gd name="T37" fmla="*/ 2147483647 h 56"/>
              <a:gd name="T38" fmla="*/ 2147483647 w 70"/>
              <a:gd name="T39" fmla="*/ 2147483647 h 56"/>
              <a:gd name="T40" fmla="*/ 2147483647 w 70"/>
              <a:gd name="T41" fmla="*/ 2147483647 h 56"/>
              <a:gd name="T42" fmla="*/ 2147483647 w 70"/>
              <a:gd name="T43" fmla="*/ 2147483647 h 56"/>
              <a:gd name="T44" fmla="*/ 2147483647 w 70"/>
              <a:gd name="T45" fmla="*/ 2147483647 h 56"/>
              <a:gd name="T46" fmla="*/ 2147483647 w 70"/>
              <a:gd name="T47" fmla="*/ 2147483647 h 56"/>
              <a:gd name="T48" fmla="*/ 2147483647 w 70"/>
              <a:gd name="T49" fmla="*/ 2147483647 h 56"/>
              <a:gd name="T50" fmla="*/ 2147483647 w 70"/>
              <a:gd name="T51" fmla="*/ 2147483647 h 56"/>
              <a:gd name="T52" fmla="*/ 2147483647 w 70"/>
              <a:gd name="T53" fmla="*/ 2147483647 h 56"/>
              <a:gd name="T54" fmla="*/ 2147483647 w 70"/>
              <a:gd name="T55" fmla="*/ 2147483647 h 56"/>
              <a:gd name="T56" fmla="*/ 2147483647 w 70"/>
              <a:gd name="T57" fmla="*/ 2147483647 h 56"/>
              <a:gd name="T58" fmla="*/ 2147483647 w 70"/>
              <a:gd name="T59" fmla="*/ 0 h 56"/>
              <a:gd name="T60" fmla="*/ 2147483647 w 70"/>
              <a:gd name="T61" fmla="*/ 2147483647 h 56"/>
              <a:gd name="T62" fmla="*/ 2147483647 w 70"/>
              <a:gd name="T63" fmla="*/ 2147483647 h 56"/>
              <a:gd name="T64" fmla="*/ 2147483647 w 70"/>
              <a:gd name="T65" fmla="*/ 2147483647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70"/>
              <a:gd name="T100" fmla="*/ 0 h 56"/>
              <a:gd name="T101" fmla="*/ 70 w 70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70" h="56">
                <a:moveTo>
                  <a:pt x="6" y="14"/>
                </a:moveTo>
                <a:lnTo>
                  <a:pt x="3" y="17"/>
                </a:lnTo>
                <a:lnTo>
                  <a:pt x="2" y="20"/>
                </a:lnTo>
                <a:lnTo>
                  <a:pt x="2" y="25"/>
                </a:lnTo>
                <a:lnTo>
                  <a:pt x="0" y="28"/>
                </a:lnTo>
                <a:lnTo>
                  <a:pt x="0" y="31"/>
                </a:lnTo>
                <a:lnTo>
                  <a:pt x="2" y="34"/>
                </a:lnTo>
                <a:lnTo>
                  <a:pt x="3" y="38"/>
                </a:lnTo>
                <a:lnTo>
                  <a:pt x="5" y="40"/>
                </a:lnTo>
                <a:lnTo>
                  <a:pt x="8" y="44"/>
                </a:lnTo>
                <a:lnTo>
                  <a:pt x="12" y="47"/>
                </a:lnTo>
                <a:lnTo>
                  <a:pt x="17" y="49"/>
                </a:lnTo>
                <a:lnTo>
                  <a:pt x="21" y="49"/>
                </a:lnTo>
                <a:lnTo>
                  <a:pt x="27" y="50"/>
                </a:lnTo>
                <a:lnTo>
                  <a:pt x="31" y="50"/>
                </a:lnTo>
                <a:lnTo>
                  <a:pt x="37" y="50"/>
                </a:lnTo>
                <a:lnTo>
                  <a:pt x="43" y="50"/>
                </a:lnTo>
                <a:lnTo>
                  <a:pt x="45" y="50"/>
                </a:lnTo>
                <a:lnTo>
                  <a:pt x="46" y="50"/>
                </a:lnTo>
                <a:lnTo>
                  <a:pt x="46" y="51"/>
                </a:lnTo>
                <a:lnTo>
                  <a:pt x="48" y="53"/>
                </a:lnTo>
                <a:lnTo>
                  <a:pt x="49" y="53"/>
                </a:lnTo>
                <a:lnTo>
                  <a:pt x="51" y="54"/>
                </a:lnTo>
                <a:lnTo>
                  <a:pt x="52" y="54"/>
                </a:lnTo>
                <a:lnTo>
                  <a:pt x="54" y="54"/>
                </a:lnTo>
                <a:lnTo>
                  <a:pt x="57" y="56"/>
                </a:lnTo>
                <a:lnTo>
                  <a:pt x="60" y="54"/>
                </a:lnTo>
                <a:lnTo>
                  <a:pt x="62" y="54"/>
                </a:lnTo>
                <a:lnTo>
                  <a:pt x="65" y="53"/>
                </a:lnTo>
                <a:lnTo>
                  <a:pt x="67" y="51"/>
                </a:lnTo>
                <a:lnTo>
                  <a:pt x="68" y="49"/>
                </a:lnTo>
                <a:lnTo>
                  <a:pt x="70" y="46"/>
                </a:lnTo>
                <a:lnTo>
                  <a:pt x="70" y="43"/>
                </a:lnTo>
                <a:lnTo>
                  <a:pt x="68" y="43"/>
                </a:lnTo>
                <a:lnTo>
                  <a:pt x="68" y="41"/>
                </a:lnTo>
                <a:lnTo>
                  <a:pt x="68" y="40"/>
                </a:lnTo>
                <a:lnTo>
                  <a:pt x="67" y="38"/>
                </a:lnTo>
                <a:lnTo>
                  <a:pt x="65" y="35"/>
                </a:lnTo>
                <a:lnTo>
                  <a:pt x="62" y="32"/>
                </a:lnTo>
                <a:lnTo>
                  <a:pt x="61" y="31"/>
                </a:lnTo>
                <a:lnTo>
                  <a:pt x="58" y="29"/>
                </a:lnTo>
                <a:lnTo>
                  <a:pt x="55" y="26"/>
                </a:lnTo>
                <a:lnTo>
                  <a:pt x="52" y="25"/>
                </a:lnTo>
                <a:lnTo>
                  <a:pt x="49" y="23"/>
                </a:lnTo>
                <a:lnTo>
                  <a:pt x="46" y="20"/>
                </a:lnTo>
                <a:lnTo>
                  <a:pt x="45" y="19"/>
                </a:lnTo>
                <a:lnTo>
                  <a:pt x="43" y="16"/>
                </a:lnTo>
                <a:lnTo>
                  <a:pt x="43" y="14"/>
                </a:lnTo>
                <a:lnTo>
                  <a:pt x="42" y="11"/>
                </a:lnTo>
                <a:lnTo>
                  <a:pt x="40" y="10"/>
                </a:lnTo>
                <a:lnTo>
                  <a:pt x="40" y="7"/>
                </a:lnTo>
                <a:lnTo>
                  <a:pt x="39" y="6"/>
                </a:lnTo>
                <a:lnTo>
                  <a:pt x="36" y="4"/>
                </a:lnTo>
                <a:lnTo>
                  <a:pt x="33" y="1"/>
                </a:lnTo>
                <a:lnTo>
                  <a:pt x="30" y="0"/>
                </a:lnTo>
                <a:lnTo>
                  <a:pt x="27" y="0"/>
                </a:lnTo>
                <a:lnTo>
                  <a:pt x="23" y="1"/>
                </a:lnTo>
                <a:lnTo>
                  <a:pt x="20" y="3"/>
                </a:lnTo>
                <a:lnTo>
                  <a:pt x="17" y="4"/>
                </a:lnTo>
                <a:lnTo>
                  <a:pt x="15" y="7"/>
                </a:lnTo>
                <a:lnTo>
                  <a:pt x="12" y="10"/>
                </a:lnTo>
                <a:lnTo>
                  <a:pt x="6" y="1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03" name="Freeform 54"/>
          <p:cNvSpPr>
            <a:spLocks/>
          </p:cNvSpPr>
          <p:nvPr/>
        </p:nvSpPr>
        <p:spPr bwMode="auto">
          <a:xfrm>
            <a:off x="6491288" y="4594225"/>
            <a:ext cx="98425" cy="88900"/>
          </a:xfrm>
          <a:custGeom>
            <a:avLst/>
            <a:gdLst>
              <a:gd name="T0" fmla="*/ 2147483647 w 70"/>
              <a:gd name="T1" fmla="*/ 2147483647 h 56"/>
              <a:gd name="T2" fmla="*/ 2147483647 w 70"/>
              <a:gd name="T3" fmla="*/ 2147483647 h 56"/>
              <a:gd name="T4" fmla="*/ 0 w 70"/>
              <a:gd name="T5" fmla="*/ 2147483647 h 56"/>
              <a:gd name="T6" fmla="*/ 2147483647 w 70"/>
              <a:gd name="T7" fmla="*/ 2147483647 h 56"/>
              <a:gd name="T8" fmla="*/ 2147483647 w 70"/>
              <a:gd name="T9" fmla="*/ 2147483647 h 56"/>
              <a:gd name="T10" fmla="*/ 2147483647 w 70"/>
              <a:gd name="T11" fmla="*/ 2147483647 h 56"/>
              <a:gd name="T12" fmla="*/ 2147483647 w 70"/>
              <a:gd name="T13" fmla="*/ 2147483647 h 56"/>
              <a:gd name="T14" fmla="*/ 2147483647 w 70"/>
              <a:gd name="T15" fmla="*/ 2147483647 h 56"/>
              <a:gd name="T16" fmla="*/ 2147483647 w 70"/>
              <a:gd name="T17" fmla="*/ 2147483647 h 56"/>
              <a:gd name="T18" fmla="*/ 2147483647 w 70"/>
              <a:gd name="T19" fmla="*/ 2147483647 h 56"/>
              <a:gd name="T20" fmla="*/ 2147483647 w 70"/>
              <a:gd name="T21" fmla="*/ 2147483647 h 56"/>
              <a:gd name="T22" fmla="*/ 2147483647 w 70"/>
              <a:gd name="T23" fmla="*/ 2147483647 h 56"/>
              <a:gd name="T24" fmla="*/ 2147483647 w 70"/>
              <a:gd name="T25" fmla="*/ 2147483647 h 56"/>
              <a:gd name="T26" fmla="*/ 2147483647 w 70"/>
              <a:gd name="T27" fmla="*/ 2147483647 h 56"/>
              <a:gd name="T28" fmla="*/ 2147483647 w 70"/>
              <a:gd name="T29" fmla="*/ 2147483647 h 56"/>
              <a:gd name="T30" fmla="*/ 2147483647 w 70"/>
              <a:gd name="T31" fmla="*/ 2147483647 h 56"/>
              <a:gd name="T32" fmla="*/ 2147483647 w 70"/>
              <a:gd name="T33" fmla="*/ 2147483647 h 56"/>
              <a:gd name="T34" fmla="*/ 2147483647 w 70"/>
              <a:gd name="T35" fmla="*/ 2147483647 h 56"/>
              <a:gd name="T36" fmla="*/ 2147483647 w 70"/>
              <a:gd name="T37" fmla="*/ 2147483647 h 56"/>
              <a:gd name="T38" fmla="*/ 2147483647 w 70"/>
              <a:gd name="T39" fmla="*/ 2147483647 h 56"/>
              <a:gd name="T40" fmla="*/ 2147483647 w 70"/>
              <a:gd name="T41" fmla="*/ 2147483647 h 56"/>
              <a:gd name="T42" fmla="*/ 2147483647 w 70"/>
              <a:gd name="T43" fmla="*/ 2147483647 h 56"/>
              <a:gd name="T44" fmla="*/ 2147483647 w 70"/>
              <a:gd name="T45" fmla="*/ 2147483647 h 56"/>
              <a:gd name="T46" fmla="*/ 2147483647 w 70"/>
              <a:gd name="T47" fmla="*/ 2147483647 h 56"/>
              <a:gd name="T48" fmla="*/ 2147483647 w 70"/>
              <a:gd name="T49" fmla="*/ 2147483647 h 56"/>
              <a:gd name="T50" fmla="*/ 2147483647 w 70"/>
              <a:gd name="T51" fmla="*/ 2147483647 h 56"/>
              <a:gd name="T52" fmla="*/ 2147483647 w 70"/>
              <a:gd name="T53" fmla="*/ 2147483647 h 56"/>
              <a:gd name="T54" fmla="*/ 2147483647 w 70"/>
              <a:gd name="T55" fmla="*/ 2147483647 h 56"/>
              <a:gd name="T56" fmla="*/ 2147483647 w 70"/>
              <a:gd name="T57" fmla="*/ 2147483647 h 56"/>
              <a:gd name="T58" fmla="*/ 2147483647 w 70"/>
              <a:gd name="T59" fmla="*/ 0 h 56"/>
              <a:gd name="T60" fmla="*/ 2147483647 w 70"/>
              <a:gd name="T61" fmla="*/ 2147483647 h 56"/>
              <a:gd name="T62" fmla="*/ 2147483647 w 70"/>
              <a:gd name="T63" fmla="*/ 2147483647 h 56"/>
              <a:gd name="T64" fmla="*/ 2147483647 w 70"/>
              <a:gd name="T65" fmla="*/ 2147483647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70"/>
              <a:gd name="T100" fmla="*/ 0 h 56"/>
              <a:gd name="T101" fmla="*/ 70 w 70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70" h="56">
                <a:moveTo>
                  <a:pt x="6" y="14"/>
                </a:moveTo>
                <a:lnTo>
                  <a:pt x="3" y="17"/>
                </a:lnTo>
                <a:lnTo>
                  <a:pt x="2" y="20"/>
                </a:lnTo>
                <a:lnTo>
                  <a:pt x="2" y="25"/>
                </a:lnTo>
                <a:lnTo>
                  <a:pt x="0" y="28"/>
                </a:lnTo>
                <a:lnTo>
                  <a:pt x="0" y="31"/>
                </a:lnTo>
                <a:lnTo>
                  <a:pt x="2" y="34"/>
                </a:lnTo>
                <a:lnTo>
                  <a:pt x="3" y="38"/>
                </a:lnTo>
                <a:lnTo>
                  <a:pt x="5" y="40"/>
                </a:lnTo>
                <a:lnTo>
                  <a:pt x="8" y="44"/>
                </a:lnTo>
                <a:lnTo>
                  <a:pt x="12" y="47"/>
                </a:lnTo>
                <a:lnTo>
                  <a:pt x="17" y="49"/>
                </a:lnTo>
                <a:lnTo>
                  <a:pt x="21" y="49"/>
                </a:lnTo>
                <a:lnTo>
                  <a:pt x="27" y="50"/>
                </a:lnTo>
                <a:lnTo>
                  <a:pt x="31" y="50"/>
                </a:lnTo>
                <a:lnTo>
                  <a:pt x="37" y="50"/>
                </a:lnTo>
                <a:lnTo>
                  <a:pt x="43" y="50"/>
                </a:lnTo>
                <a:lnTo>
                  <a:pt x="45" y="50"/>
                </a:lnTo>
                <a:lnTo>
                  <a:pt x="46" y="50"/>
                </a:lnTo>
                <a:lnTo>
                  <a:pt x="46" y="51"/>
                </a:lnTo>
                <a:lnTo>
                  <a:pt x="48" y="53"/>
                </a:lnTo>
                <a:lnTo>
                  <a:pt x="49" y="53"/>
                </a:lnTo>
                <a:lnTo>
                  <a:pt x="51" y="54"/>
                </a:lnTo>
                <a:lnTo>
                  <a:pt x="52" y="54"/>
                </a:lnTo>
                <a:lnTo>
                  <a:pt x="54" y="54"/>
                </a:lnTo>
                <a:lnTo>
                  <a:pt x="57" y="56"/>
                </a:lnTo>
                <a:lnTo>
                  <a:pt x="60" y="54"/>
                </a:lnTo>
                <a:lnTo>
                  <a:pt x="62" y="54"/>
                </a:lnTo>
                <a:lnTo>
                  <a:pt x="65" y="53"/>
                </a:lnTo>
                <a:lnTo>
                  <a:pt x="67" y="51"/>
                </a:lnTo>
                <a:lnTo>
                  <a:pt x="68" y="49"/>
                </a:lnTo>
                <a:lnTo>
                  <a:pt x="70" y="46"/>
                </a:lnTo>
                <a:lnTo>
                  <a:pt x="70" y="43"/>
                </a:lnTo>
                <a:lnTo>
                  <a:pt x="68" y="43"/>
                </a:lnTo>
                <a:lnTo>
                  <a:pt x="68" y="41"/>
                </a:lnTo>
                <a:lnTo>
                  <a:pt x="68" y="40"/>
                </a:lnTo>
                <a:lnTo>
                  <a:pt x="67" y="38"/>
                </a:lnTo>
                <a:lnTo>
                  <a:pt x="65" y="35"/>
                </a:lnTo>
                <a:lnTo>
                  <a:pt x="62" y="32"/>
                </a:lnTo>
                <a:lnTo>
                  <a:pt x="61" y="31"/>
                </a:lnTo>
                <a:lnTo>
                  <a:pt x="58" y="29"/>
                </a:lnTo>
                <a:lnTo>
                  <a:pt x="55" y="26"/>
                </a:lnTo>
                <a:lnTo>
                  <a:pt x="52" y="25"/>
                </a:lnTo>
                <a:lnTo>
                  <a:pt x="49" y="23"/>
                </a:lnTo>
                <a:lnTo>
                  <a:pt x="46" y="20"/>
                </a:lnTo>
                <a:lnTo>
                  <a:pt x="45" y="19"/>
                </a:lnTo>
                <a:lnTo>
                  <a:pt x="43" y="16"/>
                </a:lnTo>
                <a:lnTo>
                  <a:pt x="43" y="14"/>
                </a:lnTo>
                <a:lnTo>
                  <a:pt x="42" y="11"/>
                </a:lnTo>
                <a:lnTo>
                  <a:pt x="40" y="10"/>
                </a:lnTo>
                <a:lnTo>
                  <a:pt x="40" y="7"/>
                </a:lnTo>
                <a:lnTo>
                  <a:pt x="39" y="6"/>
                </a:lnTo>
                <a:lnTo>
                  <a:pt x="36" y="4"/>
                </a:lnTo>
                <a:lnTo>
                  <a:pt x="33" y="1"/>
                </a:lnTo>
                <a:lnTo>
                  <a:pt x="30" y="0"/>
                </a:lnTo>
                <a:lnTo>
                  <a:pt x="27" y="0"/>
                </a:lnTo>
                <a:lnTo>
                  <a:pt x="23" y="1"/>
                </a:lnTo>
                <a:lnTo>
                  <a:pt x="20" y="3"/>
                </a:lnTo>
                <a:lnTo>
                  <a:pt x="17" y="4"/>
                </a:lnTo>
                <a:lnTo>
                  <a:pt x="15" y="7"/>
                </a:lnTo>
                <a:lnTo>
                  <a:pt x="12" y="10"/>
                </a:lnTo>
                <a:lnTo>
                  <a:pt x="6" y="14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4" name="Freeform 55"/>
          <p:cNvSpPr>
            <a:spLocks/>
          </p:cNvSpPr>
          <p:nvPr/>
        </p:nvSpPr>
        <p:spPr bwMode="auto">
          <a:xfrm>
            <a:off x="6507163" y="4541838"/>
            <a:ext cx="47625" cy="44450"/>
          </a:xfrm>
          <a:custGeom>
            <a:avLst/>
            <a:gdLst>
              <a:gd name="T0" fmla="*/ 2147483647 w 34"/>
              <a:gd name="T1" fmla="*/ 2147483647 h 28"/>
              <a:gd name="T2" fmla="*/ 2147483647 w 34"/>
              <a:gd name="T3" fmla="*/ 2147483647 h 28"/>
              <a:gd name="T4" fmla="*/ 2147483647 w 34"/>
              <a:gd name="T5" fmla="*/ 2147483647 h 28"/>
              <a:gd name="T6" fmla="*/ 2147483647 w 34"/>
              <a:gd name="T7" fmla="*/ 2147483647 h 28"/>
              <a:gd name="T8" fmla="*/ 2147483647 w 34"/>
              <a:gd name="T9" fmla="*/ 2147483647 h 28"/>
              <a:gd name="T10" fmla="*/ 0 w 34"/>
              <a:gd name="T11" fmla="*/ 2147483647 h 28"/>
              <a:gd name="T12" fmla="*/ 0 w 34"/>
              <a:gd name="T13" fmla="*/ 2147483647 h 28"/>
              <a:gd name="T14" fmla="*/ 0 w 34"/>
              <a:gd name="T15" fmla="*/ 2147483647 h 28"/>
              <a:gd name="T16" fmla="*/ 0 w 34"/>
              <a:gd name="T17" fmla="*/ 2147483647 h 28"/>
              <a:gd name="T18" fmla="*/ 0 w 34"/>
              <a:gd name="T19" fmla="*/ 2147483647 h 28"/>
              <a:gd name="T20" fmla="*/ 2147483647 w 34"/>
              <a:gd name="T21" fmla="*/ 2147483647 h 28"/>
              <a:gd name="T22" fmla="*/ 2147483647 w 34"/>
              <a:gd name="T23" fmla="*/ 2147483647 h 28"/>
              <a:gd name="T24" fmla="*/ 2147483647 w 34"/>
              <a:gd name="T25" fmla="*/ 2147483647 h 28"/>
              <a:gd name="T26" fmla="*/ 2147483647 w 34"/>
              <a:gd name="T27" fmla="*/ 2147483647 h 28"/>
              <a:gd name="T28" fmla="*/ 2147483647 w 34"/>
              <a:gd name="T29" fmla="*/ 2147483647 h 28"/>
              <a:gd name="T30" fmla="*/ 2147483647 w 34"/>
              <a:gd name="T31" fmla="*/ 2147483647 h 28"/>
              <a:gd name="T32" fmla="*/ 2147483647 w 34"/>
              <a:gd name="T33" fmla="*/ 2147483647 h 28"/>
              <a:gd name="T34" fmla="*/ 2147483647 w 34"/>
              <a:gd name="T35" fmla="*/ 2147483647 h 28"/>
              <a:gd name="T36" fmla="*/ 2147483647 w 34"/>
              <a:gd name="T37" fmla="*/ 2147483647 h 28"/>
              <a:gd name="T38" fmla="*/ 2147483647 w 34"/>
              <a:gd name="T39" fmla="*/ 2147483647 h 28"/>
              <a:gd name="T40" fmla="*/ 2147483647 w 34"/>
              <a:gd name="T41" fmla="*/ 2147483647 h 28"/>
              <a:gd name="T42" fmla="*/ 2147483647 w 34"/>
              <a:gd name="T43" fmla="*/ 2147483647 h 28"/>
              <a:gd name="T44" fmla="*/ 2147483647 w 34"/>
              <a:gd name="T45" fmla="*/ 2147483647 h 28"/>
              <a:gd name="T46" fmla="*/ 2147483647 w 34"/>
              <a:gd name="T47" fmla="*/ 2147483647 h 28"/>
              <a:gd name="T48" fmla="*/ 2147483647 w 34"/>
              <a:gd name="T49" fmla="*/ 2147483647 h 28"/>
              <a:gd name="T50" fmla="*/ 2147483647 w 34"/>
              <a:gd name="T51" fmla="*/ 2147483647 h 28"/>
              <a:gd name="T52" fmla="*/ 2147483647 w 34"/>
              <a:gd name="T53" fmla="*/ 2147483647 h 28"/>
              <a:gd name="T54" fmla="*/ 2147483647 w 34"/>
              <a:gd name="T55" fmla="*/ 2147483647 h 28"/>
              <a:gd name="T56" fmla="*/ 2147483647 w 34"/>
              <a:gd name="T57" fmla="*/ 2147483647 h 28"/>
              <a:gd name="T58" fmla="*/ 2147483647 w 34"/>
              <a:gd name="T59" fmla="*/ 2147483647 h 28"/>
              <a:gd name="T60" fmla="*/ 2147483647 w 34"/>
              <a:gd name="T61" fmla="*/ 2147483647 h 28"/>
              <a:gd name="T62" fmla="*/ 2147483647 w 34"/>
              <a:gd name="T63" fmla="*/ 2147483647 h 28"/>
              <a:gd name="T64" fmla="*/ 2147483647 w 34"/>
              <a:gd name="T65" fmla="*/ 2147483647 h 28"/>
              <a:gd name="T66" fmla="*/ 2147483647 w 34"/>
              <a:gd name="T67" fmla="*/ 2147483647 h 28"/>
              <a:gd name="T68" fmla="*/ 2147483647 w 34"/>
              <a:gd name="T69" fmla="*/ 2147483647 h 28"/>
              <a:gd name="T70" fmla="*/ 2147483647 w 34"/>
              <a:gd name="T71" fmla="*/ 2147483647 h 28"/>
              <a:gd name="T72" fmla="*/ 2147483647 w 34"/>
              <a:gd name="T73" fmla="*/ 2147483647 h 28"/>
              <a:gd name="T74" fmla="*/ 2147483647 w 34"/>
              <a:gd name="T75" fmla="*/ 2147483647 h 28"/>
              <a:gd name="T76" fmla="*/ 2147483647 w 34"/>
              <a:gd name="T77" fmla="*/ 2147483647 h 28"/>
              <a:gd name="T78" fmla="*/ 2147483647 w 34"/>
              <a:gd name="T79" fmla="*/ 2147483647 h 28"/>
              <a:gd name="T80" fmla="*/ 2147483647 w 34"/>
              <a:gd name="T81" fmla="*/ 2147483647 h 28"/>
              <a:gd name="T82" fmla="*/ 2147483647 w 34"/>
              <a:gd name="T83" fmla="*/ 0 h 28"/>
              <a:gd name="T84" fmla="*/ 2147483647 w 34"/>
              <a:gd name="T85" fmla="*/ 0 h 28"/>
              <a:gd name="T86" fmla="*/ 2147483647 w 34"/>
              <a:gd name="T87" fmla="*/ 2147483647 h 28"/>
              <a:gd name="T88" fmla="*/ 2147483647 w 34"/>
              <a:gd name="T89" fmla="*/ 2147483647 h 28"/>
              <a:gd name="T90" fmla="*/ 2147483647 w 34"/>
              <a:gd name="T91" fmla="*/ 2147483647 h 28"/>
              <a:gd name="T92" fmla="*/ 2147483647 w 34"/>
              <a:gd name="T93" fmla="*/ 2147483647 h 28"/>
              <a:gd name="T94" fmla="*/ 2147483647 w 34"/>
              <a:gd name="T95" fmla="*/ 2147483647 h 28"/>
              <a:gd name="T96" fmla="*/ 2147483647 w 34"/>
              <a:gd name="T97" fmla="*/ 2147483647 h 2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4"/>
              <a:gd name="T148" fmla="*/ 0 h 28"/>
              <a:gd name="T149" fmla="*/ 34 w 34"/>
              <a:gd name="T150" fmla="*/ 28 h 2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4" h="28">
                <a:moveTo>
                  <a:pt x="9" y="6"/>
                </a:moveTo>
                <a:lnTo>
                  <a:pt x="7" y="9"/>
                </a:lnTo>
                <a:lnTo>
                  <a:pt x="4" y="10"/>
                </a:lnTo>
                <a:lnTo>
                  <a:pt x="3" y="13"/>
                </a:lnTo>
                <a:lnTo>
                  <a:pt x="1" y="16"/>
                </a:lnTo>
                <a:lnTo>
                  <a:pt x="0" y="19"/>
                </a:lnTo>
                <a:lnTo>
                  <a:pt x="0" y="21"/>
                </a:lnTo>
                <a:lnTo>
                  <a:pt x="0" y="24"/>
                </a:lnTo>
                <a:lnTo>
                  <a:pt x="0" y="27"/>
                </a:lnTo>
                <a:lnTo>
                  <a:pt x="0" y="28"/>
                </a:lnTo>
                <a:lnTo>
                  <a:pt x="1" y="28"/>
                </a:lnTo>
                <a:lnTo>
                  <a:pt x="3" y="28"/>
                </a:lnTo>
                <a:lnTo>
                  <a:pt x="4" y="28"/>
                </a:lnTo>
                <a:lnTo>
                  <a:pt x="6" y="28"/>
                </a:lnTo>
                <a:lnTo>
                  <a:pt x="9" y="28"/>
                </a:lnTo>
                <a:lnTo>
                  <a:pt x="10" y="28"/>
                </a:lnTo>
                <a:lnTo>
                  <a:pt x="12" y="28"/>
                </a:lnTo>
                <a:lnTo>
                  <a:pt x="13" y="27"/>
                </a:lnTo>
                <a:lnTo>
                  <a:pt x="15" y="27"/>
                </a:lnTo>
                <a:lnTo>
                  <a:pt x="17" y="27"/>
                </a:lnTo>
                <a:lnTo>
                  <a:pt x="19" y="27"/>
                </a:lnTo>
                <a:lnTo>
                  <a:pt x="20" y="28"/>
                </a:lnTo>
                <a:lnTo>
                  <a:pt x="22" y="28"/>
                </a:lnTo>
                <a:lnTo>
                  <a:pt x="25" y="28"/>
                </a:lnTo>
                <a:lnTo>
                  <a:pt x="26" y="28"/>
                </a:lnTo>
                <a:lnTo>
                  <a:pt x="28" y="28"/>
                </a:lnTo>
                <a:lnTo>
                  <a:pt x="29" y="28"/>
                </a:lnTo>
                <a:lnTo>
                  <a:pt x="31" y="27"/>
                </a:lnTo>
                <a:lnTo>
                  <a:pt x="32" y="27"/>
                </a:lnTo>
                <a:lnTo>
                  <a:pt x="34" y="22"/>
                </a:lnTo>
                <a:lnTo>
                  <a:pt x="34" y="18"/>
                </a:lnTo>
                <a:lnTo>
                  <a:pt x="32" y="15"/>
                </a:lnTo>
                <a:lnTo>
                  <a:pt x="31" y="10"/>
                </a:lnTo>
                <a:lnTo>
                  <a:pt x="29" y="7"/>
                </a:lnTo>
                <a:lnTo>
                  <a:pt x="26" y="5"/>
                </a:lnTo>
                <a:lnTo>
                  <a:pt x="23" y="3"/>
                </a:lnTo>
                <a:lnTo>
                  <a:pt x="20" y="2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15" y="2"/>
                </a:lnTo>
                <a:lnTo>
                  <a:pt x="13" y="3"/>
                </a:lnTo>
                <a:lnTo>
                  <a:pt x="12" y="3"/>
                </a:lnTo>
                <a:lnTo>
                  <a:pt x="10" y="5"/>
                </a:lnTo>
                <a:lnTo>
                  <a:pt x="9" y="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05" name="Freeform 56"/>
          <p:cNvSpPr>
            <a:spLocks/>
          </p:cNvSpPr>
          <p:nvPr/>
        </p:nvSpPr>
        <p:spPr bwMode="auto">
          <a:xfrm>
            <a:off x="6507163" y="4541838"/>
            <a:ext cx="47625" cy="44450"/>
          </a:xfrm>
          <a:custGeom>
            <a:avLst/>
            <a:gdLst>
              <a:gd name="T0" fmla="*/ 2147483647 w 34"/>
              <a:gd name="T1" fmla="*/ 2147483647 h 28"/>
              <a:gd name="T2" fmla="*/ 2147483647 w 34"/>
              <a:gd name="T3" fmla="*/ 2147483647 h 28"/>
              <a:gd name="T4" fmla="*/ 2147483647 w 34"/>
              <a:gd name="T5" fmla="*/ 2147483647 h 28"/>
              <a:gd name="T6" fmla="*/ 2147483647 w 34"/>
              <a:gd name="T7" fmla="*/ 2147483647 h 28"/>
              <a:gd name="T8" fmla="*/ 2147483647 w 34"/>
              <a:gd name="T9" fmla="*/ 2147483647 h 28"/>
              <a:gd name="T10" fmla="*/ 0 w 34"/>
              <a:gd name="T11" fmla="*/ 2147483647 h 28"/>
              <a:gd name="T12" fmla="*/ 0 w 34"/>
              <a:gd name="T13" fmla="*/ 2147483647 h 28"/>
              <a:gd name="T14" fmla="*/ 0 w 34"/>
              <a:gd name="T15" fmla="*/ 2147483647 h 28"/>
              <a:gd name="T16" fmla="*/ 0 w 34"/>
              <a:gd name="T17" fmla="*/ 2147483647 h 28"/>
              <a:gd name="T18" fmla="*/ 0 w 34"/>
              <a:gd name="T19" fmla="*/ 2147483647 h 28"/>
              <a:gd name="T20" fmla="*/ 2147483647 w 34"/>
              <a:gd name="T21" fmla="*/ 2147483647 h 28"/>
              <a:gd name="T22" fmla="*/ 2147483647 w 34"/>
              <a:gd name="T23" fmla="*/ 2147483647 h 28"/>
              <a:gd name="T24" fmla="*/ 2147483647 w 34"/>
              <a:gd name="T25" fmla="*/ 2147483647 h 28"/>
              <a:gd name="T26" fmla="*/ 2147483647 w 34"/>
              <a:gd name="T27" fmla="*/ 2147483647 h 28"/>
              <a:gd name="T28" fmla="*/ 2147483647 w 34"/>
              <a:gd name="T29" fmla="*/ 2147483647 h 28"/>
              <a:gd name="T30" fmla="*/ 2147483647 w 34"/>
              <a:gd name="T31" fmla="*/ 2147483647 h 28"/>
              <a:gd name="T32" fmla="*/ 2147483647 w 34"/>
              <a:gd name="T33" fmla="*/ 2147483647 h 28"/>
              <a:gd name="T34" fmla="*/ 2147483647 w 34"/>
              <a:gd name="T35" fmla="*/ 2147483647 h 28"/>
              <a:gd name="T36" fmla="*/ 2147483647 w 34"/>
              <a:gd name="T37" fmla="*/ 2147483647 h 28"/>
              <a:gd name="T38" fmla="*/ 2147483647 w 34"/>
              <a:gd name="T39" fmla="*/ 2147483647 h 28"/>
              <a:gd name="T40" fmla="*/ 2147483647 w 34"/>
              <a:gd name="T41" fmla="*/ 2147483647 h 28"/>
              <a:gd name="T42" fmla="*/ 2147483647 w 34"/>
              <a:gd name="T43" fmla="*/ 2147483647 h 28"/>
              <a:gd name="T44" fmla="*/ 2147483647 w 34"/>
              <a:gd name="T45" fmla="*/ 2147483647 h 28"/>
              <a:gd name="T46" fmla="*/ 2147483647 w 34"/>
              <a:gd name="T47" fmla="*/ 2147483647 h 28"/>
              <a:gd name="T48" fmla="*/ 2147483647 w 34"/>
              <a:gd name="T49" fmla="*/ 2147483647 h 28"/>
              <a:gd name="T50" fmla="*/ 2147483647 w 34"/>
              <a:gd name="T51" fmla="*/ 2147483647 h 28"/>
              <a:gd name="T52" fmla="*/ 2147483647 w 34"/>
              <a:gd name="T53" fmla="*/ 2147483647 h 28"/>
              <a:gd name="T54" fmla="*/ 2147483647 w 34"/>
              <a:gd name="T55" fmla="*/ 2147483647 h 28"/>
              <a:gd name="T56" fmla="*/ 2147483647 w 34"/>
              <a:gd name="T57" fmla="*/ 2147483647 h 28"/>
              <a:gd name="T58" fmla="*/ 2147483647 w 34"/>
              <a:gd name="T59" fmla="*/ 2147483647 h 28"/>
              <a:gd name="T60" fmla="*/ 2147483647 w 34"/>
              <a:gd name="T61" fmla="*/ 2147483647 h 28"/>
              <a:gd name="T62" fmla="*/ 2147483647 w 34"/>
              <a:gd name="T63" fmla="*/ 2147483647 h 28"/>
              <a:gd name="T64" fmla="*/ 2147483647 w 34"/>
              <a:gd name="T65" fmla="*/ 2147483647 h 28"/>
              <a:gd name="T66" fmla="*/ 2147483647 w 34"/>
              <a:gd name="T67" fmla="*/ 2147483647 h 28"/>
              <a:gd name="T68" fmla="*/ 2147483647 w 34"/>
              <a:gd name="T69" fmla="*/ 2147483647 h 28"/>
              <a:gd name="T70" fmla="*/ 2147483647 w 34"/>
              <a:gd name="T71" fmla="*/ 2147483647 h 28"/>
              <a:gd name="T72" fmla="*/ 2147483647 w 34"/>
              <a:gd name="T73" fmla="*/ 2147483647 h 28"/>
              <a:gd name="T74" fmla="*/ 2147483647 w 34"/>
              <a:gd name="T75" fmla="*/ 2147483647 h 28"/>
              <a:gd name="T76" fmla="*/ 2147483647 w 34"/>
              <a:gd name="T77" fmla="*/ 2147483647 h 28"/>
              <a:gd name="T78" fmla="*/ 2147483647 w 34"/>
              <a:gd name="T79" fmla="*/ 2147483647 h 28"/>
              <a:gd name="T80" fmla="*/ 2147483647 w 34"/>
              <a:gd name="T81" fmla="*/ 2147483647 h 28"/>
              <a:gd name="T82" fmla="*/ 2147483647 w 34"/>
              <a:gd name="T83" fmla="*/ 0 h 28"/>
              <a:gd name="T84" fmla="*/ 2147483647 w 34"/>
              <a:gd name="T85" fmla="*/ 0 h 28"/>
              <a:gd name="T86" fmla="*/ 2147483647 w 34"/>
              <a:gd name="T87" fmla="*/ 2147483647 h 28"/>
              <a:gd name="T88" fmla="*/ 2147483647 w 34"/>
              <a:gd name="T89" fmla="*/ 2147483647 h 28"/>
              <a:gd name="T90" fmla="*/ 2147483647 w 34"/>
              <a:gd name="T91" fmla="*/ 2147483647 h 28"/>
              <a:gd name="T92" fmla="*/ 2147483647 w 34"/>
              <a:gd name="T93" fmla="*/ 2147483647 h 28"/>
              <a:gd name="T94" fmla="*/ 2147483647 w 34"/>
              <a:gd name="T95" fmla="*/ 2147483647 h 28"/>
              <a:gd name="T96" fmla="*/ 2147483647 w 34"/>
              <a:gd name="T97" fmla="*/ 2147483647 h 2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4"/>
              <a:gd name="T148" fmla="*/ 0 h 28"/>
              <a:gd name="T149" fmla="*/ 34 w 34"/>
              <a:gd name="T150" fmla="*/ 28 h 2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4" h="28">
                <a:moveTo>
                  <a:pt x="9" y="6"/>
                </a:moveTo>
                <a:lnTo>
                  <a:pt x="7" y="9"/>
                </a:lnTo>
                <a:lnTo>
                  <a:pt x="4" y="10"/>
                </a:lnTo>
                <a:lnTo>
                  <a:pt x="3" y="13"/>
                </a:lnTo>
                <a:lnTo>
                  <a:pt x="1" y="16"/>
                </a:lnTo>
                <a:lnTo>
                  <a:pt x="0" y="19"/>
                </a:lnTo>
                <a:lnTo>
                  <a:pt x="0" y="21"/>
                </a:lnTo>
                <a:lnTo>
                  <a:pt x="0" y="24"/>
                </a:lnTo>
                <a:lnTo>
                  <a:pt x="0" y="27"/>
                </a:lnTo>
                <a:lnTo>
                  <a:pt x="0" y="28"/>
                </a:lnTo>
                <a:lnTo>
                  <a:pt x="1" y="28"/>
                </a:lnTo>
                <a:lnTo>
                  <a:pt x="3" y="28"/>
                </a:lnTo>
                <a:lnTo>
                  <a:pt x="4" y="28"/>
                </a:lnTo>
                <a:lnTo>
                  <a:pt x="6" y="28"/>
                </a:lnTo>
                <a:lnTo>
                  <a:pt x="9" y="28"/>
                </a:lnTo>
                <a:lnTo>
                  <a:pt x="10" y="28"/>
                </a:lnTo>
                <a:lnTo>
                  <a:pt x="12" y="28"/>
                </a:lnTo>
                <a:lnTo>
                  <a:pt x="13" y="27"/>
                </a:lnTo>
                <a:lnTo>
                  <a:pt x="15" y="27"/>
                </a:lnTo>
                <a:lnTo>
                  <a:pt x="17" y="27"/>
                </a:lnTo>
                <a:lnTo>
                  <a:pt x="19" y="27"/>
                </a:lnTo>
                <a:lnTo>
                  <a:pt x="20" y="28"/>
                </a:lnTo>
                <a:lnTo>
                  <a:pt x="22" y="28"/>
                </a:lnTo>
                <a:lnTo>
                  <a:pt x="25" y="28"/>
                </a:lnTo>
                <a:lnTo>
                  <a:pt x="26" y="28"/>
                </a:lnTo>
                <a:lnTo>
                  <a:pt x="28" y="28"/>
                </a:lnTo>
                <a:lnTo>
                  <a:pt x="29" y="28"/>
                </a:lnTo>
                <a:lnTo>
                  <a:pt x="31" y="27"/>
                </a:lnTo>
                <a:lnTo>
                  <a:pt x="32" y="27"/>
                </a:lnTo>
                <a:lnTo>
                  <a:pt x="34" y="22"/>
                </a:lnTo>
                <a:lnTo>
                  <a:pt x="34" y="18"/>
                </a:lnTo>
                <a:lnTo>
                  <a:pt x="32" y="15"/>
                </a:lnTo>
                <a:lnTo>
                  <a:pt x="31" y="10"/>
                </a:lnTo>
                <a:lnTo>
                  <a:pt x="29" y="7"/>
                </a:lnTo>
                <a:lnTo>
                  <a:pt x="26" y="5"/>
                </a:lnTo>
                <a:lnTo>
                  <a:pt x="23" y="3"/>
                </a:lnTo>
                <a:lnTo>
                  <a:pt x="20" y="2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15" y="2"/>
                </a:lnTo>
                <a:lnTo>
                  <a:pt x="13" y="3"/>
                </a:lnTo>
                <a:lnTo>
                  <a:pt x="12" y="3"/>
                </a:lnTo>
                <a:lnTo>
                  <a:pt x="10" y="5"/>
                </a:lnTo>
                <a:lnTo>
                  <a:pt x="9" y="6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6" name="Freeform 57"/>
          <p:cNvSpPr>
            <a:spLocks/>
          </p:cNvSpPr>
          <p:nvPr/>
        </p:nvSpPr>
        <p:spPr bwMode="auto">
          <a:xfrm>
            <a:off x="6538913" y="4508500"/>
            <a:ext cx="80962" cy="61913"/>
          </a:xfrm>
          <a:custGeom>
            <a:avLst/>
            <a:gdLst>
              <a:gd name="T0" fmla="*/ 2147483647 w 57"/>
              <a:gd name="T1" fmla="*/ 2147483647 h 39"/>
              <a:gd name="T2" fmla="*/ 2147483647 w 57"/>
              <a:gd name="T3" fmla="*/ 2147483647 h 39"/>
              <a:gd name="T4" fmla="*/ 2147483647 w 57"/>
              <a:gd name="T5" fmla="*/ 2147483647 h 39"/>
              <a:gd name="T6" fmla="*/ 2147483647 w 57"/>
              <a:gd name="T7" fmla="*/ 2147483647 h 39"/>
              <a:gd name="T8" fmla="*/ 2147483647 w 57"/>
              <a:gd name="T9" fmla="*/ 2147483647 h 39"/>
              <a:gd name="T10" fmla="*/ 2147483647 w 57"/>
              <a:gd name="T11" fmla="*/ 2147483647 h 39"/>
              <a:gd name="T12" fmla="*/ 2147483647 w 57"/>
              <a:gd name="T13" fmla="*/ 2147483647 h 39"/>
              <a:gd name="T14" fmla="*/ 0 w 57"/>
              <a:gd name="T15" fmla="*/ 2147483647 h 39"/>
              <a:gd name="T16" fmla="*/ 0 w 57"/>
              <a:gd name="T17" fmla="*/ 2147483647 h 39"/>
              <a:gd name="T18" fmla="*/ 0 w 57"/>
              <a:gd name="T19" fmla="*/ 2147483647 h 39"/>
              <a:gd name="T20" fmla="*/ 0 w 57"/>
              <a:gd name="T21" fmla="*/ 2147483647 h 39"/>
              <a:gd name="T22" fmla="*/ 0 w 57"/>
              <a:gd name="T23" fmla="*/ 2147483647 h 39"/>
              <a:gd name="T24" fmla="*/ 2147483647 w 57"/>
              <a:gd name="T25" fmla="*/ 2147483647 h 39"/>
              <a:gd name="T26" fmla="*/ 2147483647 w 57"/>
              <a:gd name="T27" fmla="*/ 2147483647 h 39"/>
              <a:gd name="T28" fmla="*/ 2147483647 w 57"/>
              <a:gd name="T29" fmla="*/ 2147483647 h 39"/>
              <a:gd name="T30" fmla="*/ 2147483647 w 57"/>
              <a:gd name="T31" fmla="*/ 2147483647 h 39"/>
              <a:gd name="T32" fmla="*/ 2147483647 w 57"/>
              <a:gd name="T33" fmla="*/ 2147483647 h 39"/>
              <a:gd name="T34" fmla="*/ 2147483647 w 57"/>
              <a:gd name="T35" fmla="*/ 2147483647 h 39"/>
              <a:gd name="T36" fmla="*/ 2147483647 w 57"/>
              <a:gd name="T37" fmla="*/ 2147483647 h 39"/>
              <a:gd name="T38" fmla="*/ 2147483647 w 57"/>
              <a:gd name="T39" fmla="*/ 2147483647 h 39"/>
              <a:gd name="T40" fmla="*/ 2147483647 w 57"/>
              <a:gd name="T41" fmla="*/ 2147483647 h 39"/>
              <a:gd name="T42" fmla="*/ 2147483647 w 57"/>
              <a:gd name="T43" fmla="*/ 2147483647 h 39"/>
              <a:gd name="T44" fmla="*/ 2147483647 w 57"/>
              <a:gd name="T45" fmla="*/ 2147483647 h 39"/>
              <a:gd name="T46" fmla="*/ 2147483647 w 57"/>
              <a:gd name="T47" fmla="*/ 2147483647 h 39"/>
              <a:gd name="T48" fmla="*/ 2147483647 w 57"/>
              <a:gd name="T49" fmla="*/ 2147483647 h 39"/>
              <a:gd name="T50" fmla="*/ 2147483647 w 57"/>
              <a:gd name="T51" fmla="*/ 2147483647 h 39"/>
              <a:gd name="T52" fmla="*/ 2147483647 w 57"/>
              <a:gd name="T53" fmla="*/ 2147483647 h 39"/>
              <a:gd name="T54" fmla="*/ 2147483647 w 57"/>
              <a:gd name="T55" fmla="*/ 2147483647 h 39"/>
              <a:gd name="T56" fmla="*/ 2147483647 w 57"/>
              <a:gd name="T57" fmla="*/ 2147483647 h 39"/>
              <a:gd name="T58" fmla="*/ 2147483647 w 57"/>
              <a:gd name="T59" fmla="*/ 2147483647 h 39"/>
              <a:gd name="T60" fmla="*/ 2147483647 w 57"/>
              <a:gd name="T61" fmla="*/ 2147483647 h 39"/>
              <a:gd name="T62" fmla="*/ 2147483647 w 57"/>
              <a:gd name="T63" fmla="*/ 2147483647 h 39"/>
              <a:gd name="T64" fmla="*/ 2147483647 w 57"/>
              <a:gd name="T65" fmla="*/ 2147483647 h 39"/>
              <a:gd name="T66" fmla="*/ 2147483647 w 57"/>
              <a:gd name="T67" fmla="*/ 2147483647 h 39"/>
              <a:gd name="T68" fmla="*/ 2147483647 w 57"/>
              <a:gd name="T69" fmla="*/ 2147483647 h 39"/>
              <a:gd name="T70" fmla="*/ 2147483647 w 57"/>
              <a:gd name="T71" fmla="*/ 2147483647 h 39"/>
              <a:gd name="T72" fmla="*/ 2147483647 w 57"/>
              <a:gd name="T73" fmla="*/ 2147483647 h 39"/>
              <a:gd name="T74" fmla="*/ 2147483647 w 57"/>
              <a:gd name="T75" fmla="*/ 2147483647 h 39"/>
              <a:gd name="T76" fmla="*/ 2147483647 w 57"/>
              <a:gd name="T77" fmla="*/ 2147483647 h 39"/>
              <a:gd name="T78" fmla="*/ 2147483647 w 57"/>
              <a:gd name="T79" fmla="*/ 2147483647 h 39"/>
              <a:gd name="T80" fmla="*/ 2147483647 w 57"/>
              <a:gd name="T81" fmla="*/ 2147483647 h 39"/>
              <a:gd name="T82" fmla="*/ 2147483647 w 57"/>
              <a:gd name="T83" fmla="*/ 2147483647 h 39"/>
              <a:gd name="T84" fmla="*/ 2147483647 w 57"/>
              <a:gd name="T85" fmla="*/ 2147483647 h 39"/>
              <a:gd name="T86" fmla="*/ 2147483647 w 57"/>
              <a:gd name="T87" fmla="*/ 2147483647 h 39"/>
              <a:gd name="T88" fmla="*/ 2147483647 w 57"/>
              <a:gd name="T89" fmla="*/ 2147483647 h 39"/>
              <a:gd name="T90" fmla="*/ 2147483647 w 57"/>
              <a:gd name="T91" fmla="*/ 2147483647 h 39"/>
              <a:gd name="T92" fmla="*/ 2147483647 w 57"/>
              <a:gd name="T93" fmla="*/ 2147483647 h 39"/>
              <a:gd name="T94" fmla="*/ 2147483647 w 57"/>
              <a:gd name="T95" fmla="*/ 2147483647 h 39"/>
              <a:gd name="T96" fmla="*/ 2147483647 w 57"/>
              <a:gd name="T97" fmla="*/ 0 h 39"/>
              <a:gd name="T98" fmla="*/ 2147483647 w 57"/>
              <a:gd name="T99" fmla="*/ 0 h 39"/>
              <a:gd name="T100" fmla="*/ 2147483647 w 57"/>
              <a:gd name="T101" fmla="*/ 0 h 39"/>
              <a:gd name="T102" fmla="*/ 2147483647 w 57"/>
              <a:gd name="T103" fmla="*/ 0 h 39"/>
              <a:gd name="T104" fmla="*/ 2147483647 w 57"/>
              <a:gd name="T105" fmla="*/ 0 h 39"/>
              <a:gd name="T106" fmla="*/ 2147483647 w 57"/>
              <a:gd name="T107" fmla="*/ 2147483647 h 39"/>
              <a:gd name="T108" fmla="*/ 2147483647 w 57"/>
              <a:gd name="T109" fmla="*/ 2147483647 h 39"/>
              <a:gd name="T110" fmla="*/ 2147483647 w 57"/>
              <a:gd name="T111" fmla="*/ 2147483647 h 39"/>
              <a:gd name="T112" fmla="*/ 2147483647 w 57"/>
              <a:gd name="T113" fmla="*/ 2147483647 h 3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7"/>
              <a:gd name="T172" fmla="*/ 0 h 39"/>
              <a:gd name="T173" fmla="*/ 57 w 57"/>
              <a:gd name="T174" fmla="*/ 39 h 3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7" h="39">
                <a:moveTo>
                  <a:pt x="9" y="3"/>
                </a:moveTo>
                <a:lnTo>
                  <a:pt x="8" y="3"/>
                </a:lnTo>
                <a:lnTo>
                  <a:pt x="6" y="3"/>
                </a:lnTo>
                <a:lnTo>
                  <a:pt x="5" y="3"/>
                </a:lnTo>
                <a:lnTo>
                  <a:pt x="3" y="5"/>
                </a:lnTo>
                <a:lnTo>
                  <a:pt x="2" y="5"/>
                </a:lnTo>
                <a:lnTo>
                  <a:pt x="2" y="6"/>
                </a:lnTo>
                <a:lnTo>
                  <a:pt x="0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2" y="15"/>
                </a:lnTo>
                <a:lnTo>
                  <a:pt x="2" y="17"/>
                </a:lnTo>
                <a:lnTo>
                  <a:pt x="3" y="18"/>
                </a:lnTo>
                <a:lnTo>
                  <a:pt x="5" y="20"/>
                </a:lnTo>
                <a:lnTo>
                  <a:pt x="8" y="21"/>
                </a:lnTo>
                <a:lnTo>
                  <a:pt x="11" y="23"/>
                </a:lnTo>
                <a:lnTo>
                  <a:pt x="15" y="24"/>
                </a:lnTo>
                <a:lnTo>
                  <a:pt x="18" y="27"/>
                </a:lnTo>
                <a:lnTo>
                  <a:pt x="21" y="28"/>
                </a:lnTo>
                <a:lnTo>
                  <a:pt x="26" y="30"/>
                </a:lnTo>
                <a:lnTo>
                  <a:pt x="28" y="33"/>
                </a:lnTo>
                <a:lnTo>
                  <a:pt x="31" y="34"/>
                </a:lnTo>
                <a:lnTo>
                  <a:pt x="36" y="36"/>
                </a:lnTo>
                <a:lnTo>
                  <a:pt x="39" y="36"/>
                </a:lnTo>
                <a:lnTo>
                  <a:pt x="40" y="37"/>
                </a:lnTo>
                <a:lnTo>
                  <a:pt x="43" y="37"/>
                </a:lnTo>
                <a:lnTo>
                  <a:pt x="46" y="39"/>
                </a:lnTo>
                <a:lnTo>
                  <a:pt x="49" y="39"/>
                </a:lnTo>
                <a:lnTo>
                  <a:pt x="52" y="37"/>
                </a:lnTo>
                <a:lnTo>
                  <a:pt x="54" y="36"/>
                </a:lnTo>
                <a:lnTo>
                  <a:pt x="55" y="34"/>
                </a:lnTo>
                <a:lnTo>
                  <a:pt x="57" y="31"/>
                </a:lnTo>
                <a:lnTo>
                  <a:pt x="55" y="28"/>
                </a:lnTo>
                <a:lnTo>
                  <a:pt x="55" y="26"/>
                </a:lnTo>
                <a:lnTo>
                  <a:pt x="54" y="21"/>
                </a:lnTo>
                <a:lnTo>
                  <a:pt x="52" y="18"/>
                </a:lnTo>
                <a:lnTo>
                  <a:pt x="52" y="15"/>
                </a:lnTo>
                <a:lnTo>
                  <a:pt x="52" y="12"/>
                </a:lnTo>
                <a:lnTo>
                  <a:pt x="54" y="9"/>
                </a:lnTo>
                <a:lnTo>
                  <a:pt x="49" y="8"/>
                </a:lnTo>
                <a:lnTo>
                  <a:pt x="46" y="5"/>
                </a:lnTo>
                <a:lnTo>
                  <a:pt x="43" y="5"/>
                </a:lnTo>
                <a:lnTo>
                  <a:pt x="39" y="3"/>
                </a:lnTo>
                <a:lnTo>
                  <a:pt x="36" y="3"/>
                </a:lnTo>
                <a:lnTo>
                  <a:pt x="33" y="2"/>
                </a:lnTo>
                <a:lnTo>
                  <a:pt x="28" y="2"/>
                </a:lnTo>
                <a:lnTo>
                  <a:pt x="24" y="0"/>
                </a:lnTo>
                <a:lnTo>
                  <a:pt x="23" y="0"/>
                </a:lnTo>
                <a:lnTo>
                  <a:pt x="21" y="0"/>
                </a:lnTo>
                <a:lnTo>
                  <a:pt x="20" y="0"/>
                </a:lnTo>
                <a:lnTo>
                  <a:pt x="17" y="0"/>
                </a:lnTo>
                <a:lnTo>
                  <a:pt x="15" y="2"/>
                </a:lnTo>
                <a:lnTo>
                  <a:pt x="14" y="2"/>
                </a:lnTo>
                <a:lnTo>
                  <a:pt x="11" y="2"/>
                </a:lnTo>
                <a:lnTo>
                  <a:pt x="9" y="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07" name="Freeform 58"/>
          <p:cNvSpPr>
            <a:spLocks/>
          </p:cNvSpPr>
          <p:nvPr/>
        </p:nvSpPr>
        <p:spPr bwMode="auto">
          <a:xfrm>
            <a:off x="6538913" y="4508500"/>
            <a:ext cx="80962" cy="61913"/>
          </a:xfrm>
          <a:custGeom>
            <a:avLst/>
            <a:gdLst>
              <a:gd name="T0" fmla="*/ 2147483647 w 57"/>
              <a:gd name="T1" fmla="*/ 2147483647 h 39"/>
              <a:gd name="T2" fmla="*/ 2147483647 w 57"/>
              <a:gd name="T3" fmla="*/ 2147483647 h 39"/>
              <a:gd name="T4" fmla="*/ 2147483647 w 57"/>
              <a:gd name="T5" fmla="*/ 2147483647 h 39"/>
              <a:gd name="T6" fmla="*/ 2147483647 w 57"/>
              <a:gd name="T7" fmla="*/ 2147483647 h 39"/>
              <a:gd name="T8" fmla="*/ 2147483647 w 57"/>
              <a:gd name="T9" fmla="*/ 2147483647 h 39"/>
              <a:gd name="T10" fmla="*/ 2147483647 w 57"/>
              <a:gd name="T11" fmla="*/ 2147483647 h 39"/>
              <a:gd name="T12" fmla="*/ 2147483647 w 57"/>
              <a:gd name="T13" fmla="*/ 2147483647 h 39"/>
              <a:gd name="T14" fmla="*/ 0 w 57"/>
              <a:gd name="T15" fmla="*/ 2147483647 h 39"/>
              <a:gd name="T16" fmla="*/ 0 w 57"/>
              <a:gd name="T17" fmla="*/ 2147483647 h 39"/>
              <a:gd name="T18" fmla="*/ 0 w 57"/>
              <a:gd name="T19" fmla="*/ 2147483647 h 39"/>
              <a:gd name="T20" fmla="*/ 0 w 57"/>
              <a:gd name="T21" fmla="*/ 2147483647 h 39"/>
              <a:gd name="T22" fmla="*/ 0 w 57"/>
              <a:gd name="T23" fmla="*/ 2147483647 h 39"/>
              <a:gd name="T24" fmla="*/ 2147483647 w 57"/>
              <a:gd name="T25" fmla="*/ 2147483647 h 39"/>
              <a:gd name="T26" fmla="*/ 2147483647 w 57"/>
              <a:gd name="T27" fmla="*/ 2147483647 h 39"/>
              <a:gd name="T28" fmla="*/ 2147483647 w 57"/>
              <a:gd name="T29" fmla="*/ 2147483647 h 39"/>
              <a:gd name="T30" fmla="*/ 2147483647 w 57"/>
              <a:gd name="T31" fmla="*/ 2147483647 h 39"/>
              <a:gd name="T32" fmla="*/ 2147483647 w 57"/>
              <a:gd name="T33" fmla="*/ 2147483647 h 39"/>
              <a:gd name="T34" fmla="*/ 2147483647 w 57"/>
              <a:gd name="T35" fmla="*/ 2147483647 h 39"/>
              <a:gd name="T36" fmla="*/ 2147483647 w 57"/>
              <a:gd name="T37" fmla="*/ 2147483647 h 39"/>
              <a:gd name="T38" fmla="*/ 2147483647 w 57"/>
              <a:gd name="T39" fmla="*/ 2147483647 h 39"/>
              <a:gd name="T40" fmla="*/ 2147483647 w 57"/>
              <a:gd name="T41" fmla="*/ 2147483647 h 39"/>
              <a:gd name="T42" fmla="*/ 2147483647 w 57"/>
              <a:gd name="T43" fmla="*/ 2147483647 h 39"/>
              <a:gd name="T44" fmla="*/ 2147483647 w 57"/>
              <a:gd name="T45" fmla="*/ 2147483647 h 39"/>
              <a:gd name="T46" fmla="*/ 2147483647 w 57"/>
              <a:gd name="T47" fmla="*/ 2147483647 h 39"/>
              <a:gd name="T48" fmla="*/ 2147483647 w 57"/>
              <a:gd name="T49" fmla="*/ 2147483647 h 39"/>
              <a:gd name="T50" fmla="*/ 2147483647 w 57"/>
              <a:gd name="T51" fmla="*/ 2147483647 h 39"/>
              <a:gd name="T52" fmla="*/ 2147483647 w 57"/>
              <a:gd name="T53" fmla="*/ 2147483647 h 39"/>
              <a:gd name="T54" fmla="*/ 2147483647 w 57"/>
              <a:gd name="T55" fmla="*/ 2147483647 h 39"/>
              <a:gd name="T56" fmla="*/ 2147483647 w 57"/>
              <a:gd name="T57" fmla="*/ 2147483647 h 39"/>
              <a:gd name="T58" fmla="*/ 2147483647 w 57"/>
              <a:gd name="T59" fmla="*/ 2147483647 h 39"/>
              <a:gd name="T60" fmla="*/ 2147483647 w 57"/>
              <a:gd name="T61" fmla="*/ 2147483647 h 39"/>
              <a:gd name="T62" fmla="*/ 2147483647 w 57"/>
              <a:gd name="T63" fmla="*/ 2147483647 h 39"/>
              <a:gd name="T64" fmla="*/ 2147483647 w 57"/>
              <a:gd name="T65" fmla="*/ 2147483647 h 39"/>
              <a:gd name="T66" fmla="*/ 2147483647 w 57"/>
              <a:gd name="T67" fmla="*/ 2147483647 h 39"/>
              <a:gd name="T68" fmla="*/ 2147483647 w 57"/>
              <a:gd name="T69" fmla="*/ 2147483647 h 39"/>
              <a:gd name="T70" fmla="*/ 2147483647 w 57"/>
              <a:gd name="T71" fmla="*/ 2147483647 h 39"/>
              <a:gd name="T72" fmla="*/ 2147483647 w 57"/>
              <a:gd name="T73" fmla="*/ 2147483647 h 39"/>
              <a:gd name="T74" fmla="*/ 2147483647 w 57"/>
              <a:gd name="T75" fmla="*/ 2147483647 h 39"/>
              <a:gd name="T76" fmla="*/ 2147483647 w 57"/>
              <a:gd name="T77" fmla="*/ 2147483647 h 39"/>
              <a:gd name="T78" fmla="*/ 2147483647 w 57"/>
              <a:gd name="T79" fmla="*/ 2147483647 h 39"/>
              <a:gd name="T80" fmla="*/ 2147483647 w 57"/>
              <a:gd name="T81" fmla="*/ 2147483647 h 39"/>
              <a:gd name="T82" fmla="*/ 2147483647 w 57"/>
              <a:gd name="T83" fmla="*/ 2147483647 h 39"/>
              <a:gd name="T84" fmla="*/ 2147483647 w 57"/>
              <a:gd name="T85" fmla="*/ 2147483647 h 39"/>
              <a:gd name="T86" fmla="*/ 2147483647 w 57"/>
              <a:gd name="T87" fmla="*/ 2147483647 h 39"/>
              <a:gd name="T88" fmla="*/ 2147483647 w 57"/>
              <a:gd name="T89" fmla="*/ 2147483647 h 39"/>
              <a:gd name="T90" fmla="*/ 2147483647 w 57"/>
              <a:gd name="T91" fmla="*/ 2147483647 h 39"/>
              <a:gd name="T92" fmla="*/ 2147483647 w 57"/>
              <a:gd name="T93" fmla="*/ 2147483647 h 39"/>
              <a:gd name="T94" fmla="*/ 2147483647 w 57"/>
              <a:gd name="T95" fmla="*/ 2147483647 h 39"/>
              <a:gd name="T96" fmla="*/ 2147483647 w 57"/>
              <a:gd name="T97" fmla="*/ 0 h 39"/>
              <a:gd name="T98" fmla="*/ 2147483647 w 57"/>
              <a:gd name="T99" fmla="*/ 0 h 39"/>
              <a:gd name="T100" fmla="*/ 2147483647 w 57"/>
              <a:gd name="T101" fmla="*/ 0 h 39"/>
              <a:gd name="T102" fmla="*/ 2147483647 w 57"/>
              <a:gd name="T103" fmla="*/ 0 h 39"/>
              <a:gd name="T104" fmla="*/ 2147483647 w 57"/>
              <a:gd name="T105" fmla="*/ 0 h 39"/>
              <a:gd name="T106" fmla="*/ 2147483647 w 57"/>
              <a:gd name="T107" fmla="*/ 2147483647 h 39"/>
              <a:gd name="T108" fmla="*/ 2147483647 w 57"/>
              <a:gd name="T109" fmla="*/ 2147483647 h 39"/>
              <a:gd name="T110" fmla="*/ 2147483647 w 57"/>
              <a:gd name="T111" fmla="*/ 2147483647 h 39"/>
              <a:gd name="T112" fmla="*/ 2147483647 w 57"/>
              <a:gd name="T113" fmla="*/ 2147483647 h 3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7"/>
              <a:gd name="T172" fmla="*/ 0 h 39"/>
              <a:gd name="T173" fmla="*/ 57 w 57"/>
              <a:gd name="T174" fmla="*/ 39 h 3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7" h="39">
                <a:moveTo>
                  <a:pt x="9" y="3"/>
                </a:moveTo>
                <a:lnTo>
                  <a:pt x="8" y="3"/>
                </a:lnTo>
                <a:lnTo>
                  <a:pt x="6" y="3"/>
                </a:lnTo>
                <a:lnTo>
                  <a:pt x="5" y="3"/>
                </a:lnTo>
                <a:lnTo>
                  <a:pt x="3" y="5"/>
                </a:lnTo>
                <a:lnTo>
                  <a:pt x="2" y="5"/>
                </a:lnTo>
                <a:lnTo>
                  <a:pt x="2" y="6"/>
                </a:lnTo>
                <a:lnTo>
                  <a:pt x="0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2" y="15"/>
                </a:lnTo>
                <a:lnTo>
                  <a:pt x="2" y="17"/>
                </a:lnTo>
                <a:lnTo>
                  <a:pt x="3" y="18"/>
                </a:lnTo>
                <a:lnTo>
                  <a:pt x="5" y="20"/>
                </a:lnTo>
                <a:lnTo>
                  <a:pt x="8" y="21"/>
                </a:lnTo>
                <a:lnTo>
                  <a:pt x="11" y="23"/>
                </a:lnTo>
                <a:lnTo>
                  <a:pt x="15" y="24"/>
                </a:lnTo>
                <a:lnTo>
                  <a:pt x="18" y="27"/>
                </a:lnTo>
                <a:lnTo>
                  <a:pt x="21" y="28"/>
                </a:lnTo>
                <a:lnTo>
                  <a:pt x="26" y="30"/>
                </a:lnTo>
                <a:lnTo>
                  <a:pt x="28" y="33"/>
                </a:lnTo>
                <a:lnTo>
                  <a:pt x="31" y="34"/>
                </a:lnTo>
                <a:lnTo>
                  <a:pt x="36" y="36"/>
                </a:lnTo>
                <a:lnTo>
                  <a:pt x="39" y="36"/>
                </a:lnTo>
                <a:lnTo>
                  <a:pt x="40" y="37"/>
                </a:lnTo>
                <a:lnTo>
                  <a:pt x="43" y="37"/>
                </a:lnTo>
                <a:lnTo>
                  <a:pt x="46" y="39"/>
                </a:lnTo>
                <a:lnTo>
                  <a:pt x="49" y="39"/>
                </a:lnTo>
                <a:lnTo>
                  <a:pt x="52" y="37"/>
                </a:lnTo>
                <a:lnTo>
                  <a:pt x="54" y="36"/>
                </a:lnTo>
                <a:lnTo>
                  <a:pt x="55" y="34"/>
                </a:lnTo>
                <a:lnTo>
                  <a:pt x="57" y="31"/>
                </a:lnTo>
                <a:lnTo>
                  <a:pt x="55" y="28"/>
                </a:lnTo>
                <a:lnTo>
                  <a:pt x="55" y="26"/>
                </a:lnTo>
                <a:lnTo>
                  <a:pt x="54" y="21"/>
                </a:lnTo>
                <a:lnTo>
                  <a:pt x="52" y="18"/>
                </a:lnTo>
                <a:lnTo>
                  <a:pt x="52" y="15"/>
                </a:lnTo>
                <a:lnTo>
                  <a:pt x="52" y="12"/>
                </a:lnTo>
                <a:lnTo>
                  <a:pt x="54" y="9"/>
                </a:lnTo>
                <a:lnTo>
                  <a:pt x="49" y="8"/>
                </a:lnTo>
                <a:lnTo>
                  <a:pt x="46" y="5"/>
                </a:lnTo>
                <a:lnTo>
                  <a:pt x="43" y="5"/>
                </a:lnTo>
                <a:lnTo>
                  <a:pt x="39" y="3"/>
                </a:lnTo>
                <a:lnTo>
                  <a:pt x="36" y="3"/>
                </a:lnTo>
                <a:lnTo>
                  <a:pt x="33" y="2"/>
                </a:lnTo>
                <a:lnTo>
                  <a:pt x="28" y="2"/>
                </a:lnTo>
                <a:lnTo>
                  <a:pt x="24" y="0"/>
                </a:lnTo>
                <a:lnTo>
                  <a:pt x="23" y="0"/>
                </a:lnTo>
                <a:lnTo>
                  <a:pt x="21" y="0"/>
                </a:lnTo>
                <a:lnTo>
                  <a:pt x="20" y="0"/>
                </a:lnTo>
                <a:lnTo>
                  <a:pt x="17" y="0"/>
                </a:lnTo>
                <a:lnTo>
                  <a:pt x="15" y="2"/>
                </a:lnTo>
                <a:lnTo>
                  <a:pt x="14" y="2"/>
                </a:lnTo>
                <a:lnTo>
                  <a:pt x="11" y="2"/>
                </a:lnTo>
                <a:lnTo>
                  <a:pt x="9" y="3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08" name="Freeform 59"/>
          <p:cNvSpPr>
            <a:spLocks/>
          </p:cNvSpPr>
          <p:nvPr/>
        </p:nvSpPr>
        <p:spPr bwMode="auto">
          <a:xfrm>
            <a:off x="6559550" y="4570413"/>
            <a:ext cx="63500" cy="74612"/>
          </a:xfrm>
          <a:custGeom>
            <a:avLst/>
            <a:gdLst>
              <a:gd name="T0" fmla="*/ 0 w 45"/>
              <a:gd name="T1" fmla="*/ 2147483647 h 47"/>
              <a:gd name="T2" fmla="*/ 0 w 45"/>
              <a:gd name="T3" fmla="*/ 2147483647 h 47"/>
              <a:gd name="T4" fmla="*/ 2147483647 w 45"/>
              <a:gd name="T5" fmla="*/ 2147483647 h 47"/>
              <a:gd name="T6" fmla="*/ 2147483647 w 45"/>
              <a:gd name="T7" fmla="*/ 2147483647 h 47"/>
              <a:gd name="T8" fmla="*/ 2147483647 w 45"/>
              <a:gd name="T9" fmla="*/ 2147483647 h 47"/>
              <a:gd name="T10" fmla="*/ 2147483647 w 45"/>
              <a:gd name="T11" fmla="*/ 2147483647 h 47"/>
              <a:gd name="T12" fmla="*/ 2147483647 w 45"/>
              <a:gd name="T13" fmla="*/ 2147483647 h 47"/>
              <a:gd name="T14" fmla="*/ 2147483647 w 45"/>
              <a:gd name="T15" fmla="*/ 2147483647 h 47"/>
              <a:gd name="T16" fmla="*/ 2147483647 w 45"/>
              <a:gd name="T17" fmla="*/ 2147483647 h 47"/>
              <a:gd name="T18" fmla="*/ 2147483647 w 45"/>
              <a:gd name="T19" fmla="*/ 2147483647 h 47"/>
              <a:gd name="T20" fmla="*/ 2147483647 w 45"/>
              <a:gd name="T21" fmla="*/ 2147483647 h 47"/>
              <a:gd name="T22" fmla="*/ 2147483647 w 45"/>
              <a:gd name="T23" fmla="*/ 2147483647 h 47"/>
              <a:gd name="T24" fmla="*/ 2147483647 w 45"/>
              <a:gd name="T25" fmla="*/ 2147483647 h 47"/>
              <a:gd name="T26" fmla="*/ 2147483647 w 45"/>
              <a:gd name="T27" fmla="*/ 2147483647 h 47"/>
              <a:gd name="T28" fmla="*/ 2147483647 w 45"/>
              <a:gd name="T29" fmla="*/ 2147483647 h 47"/>
              <a:gd name="T30" fmla="*/ 2147483647 w 45"/>
              <a:gd name="T31" fmla="*/ 2147483647 h 47"/>
              <a:gd name="T32" fmla="*/ 2147483647 w 45"/>
              <a:gd name="T33" fmla="*/ 2147483647 h 47"/>
              <a:gd name="T34" fmla="*/ 2147483647 w 45"/>
              <a:gd name="T35" fmla="*/ 2147483647 h 47"/>
              <a:gd name="T36" fmla="*/ 2147483647 w 45"/>
              <a:gd name="T37" fmla="*/ 2147483647 h 47"/>
              <a:gd name="T38" fmla="*/ 2147483647 w 45"/>
              <a:gd name="T39" fmla="*/ 2147483647 h 47"/>
              <a:gd name="T40" fmla="*/ 2147483647 w 45"/>
              <a:gd name="T41" fmla="*/ 2147483647 h 47"/>
              <a:gd name="T42" fmla="*/ 2147483647 w 45"/>
              <a:gd name="T43" fmla="*/ 2147483647 h 47"/>
              <a:gd name="T44" fmla="*/ 2147483647 w 45"/>
              <a:gd name="T45" fmla="*/ 2147483647 h 47"/>
              <a:gd name="T46" fmla="*/ 2147483647 w 45"/>
              <a:gd name="T47" fmla="*/ 2147483647 h 47"/>
              <a:gd name="T48" fmla="*/ 2147483647 w 45"/>
              <a:gd name="T49" fmla="*/ 0 h 47"/>
              <a:gd name="T50" fmla="*/ 2147483647 w 45"/>
              <a:gd name="T51" fmla="*/ 0 h 47"/>
              <a:gd name="T52" fmla="*/ 2147483647 w 45"/>
              <a:gd name="T53" fmla="*/ 0 h 47"/>
              <a:gd name="T54" fmla="*/ 2147483647 w 45"/>
              <a:gd name="T55" fmla="*/ 2147483647 h 47"/>
              <a:gd name="T56" fmla="*/ 2147483647 w 45"/>
              <a:gd name="T57" fmla="*/ 2147483647 h 47"/>
              <a:gd name="T58" fmla="*/ 2147483647 w 45"/>
              <a:gd name="T59" fmla="*/ 2147483647 h 47"/>
              <a:gd name="T60" fmla="*/ 2147483647 w 45"/>
              <a:gd name="T61" fmla="*/ 2147483647 h 47"/>
              <a:gd name="T62" fmla="*/ 2147483647 w 45"/>
              <a:gd name="T63" fmla="*/ 2147483647 h 47"/>
              <a:gd name="T64" fmla="*/ 0 w 45"/>
              <a:gd name="T65" fmla="*/ 2147483647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5"/>
              <a:gd name="T100" fmla="*/ 0 h 47"/>
              <a:gd name="T101" fmla="*/ 45 w 45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5" h="47">
                <a:moveTo>
                  <a:pt x="0" y="12"/>
                </a:moveTo>
                <a:lnTo>
                  <a:pt x="0" y="18"/>
                </a:lnTo>
                <a:lnTo>
                  <a:pt x="2" y="22"/>
                </a:lnTo>
                <a:lnTo>
                  <a:pt x="5" y="26"/>
                </a:lnTo>
                <a:lnTo>
                  <a:pt x="8" y="31"/>
                </a:lnTo>
                <a:lnTo>
                  <a:pt x="11" y="35"/>
                </a:lnTo>
                <a:lnTo>
                  <a:pt x="15" y="38"/>
                </a:lnTo>
                <a:lnTo>
                  <a:pt x="19" y="43"/>
                </a:lnTo>
                <a:lnTo>
                  <a:pt x="24" y="46"/>
                </a:lnTo>
                <a:lnTo>
                  <a:pt x="25" y="47"/>
                </a:lnTo>
                <a:lnTo>
                  <a:pt x="28" y="47"/>
                </a:lnTo>
                <a:lnTo>
                  <a:pt x="31" y="47"/>
                </a:lnTo>
                <a:lnTo>
                  <a:pt x="34" y="47"/>
                </a:lnTo>
                <a:lnTo>
                  <a:pt x="37" y="44"/>
                </a:lnTo>
                <a:lnTo>
                  <a:pt x="40" y="43"/>
                </a:lnTo>
                <a:lnTo>
                  <a:pt x="42" y="41"/>
                </a:lnTo>
                <a:lnTo>
                  <a:pt x="43" y="38"/>
                </a:lnTo>
                <a:lnTo>
                  <a:pt x="45" y="31"/>
                </a:lnTo>
                <a:lnTo>
                  <a:pt x="45" y="24"/>
                </a:lnTo>
                <a:lnTo>
                  <a:pt x="42" y="18"/>
                </a:lnTo>
                <a:lnTo>
                  <a:pt x="37" y="12"/>
                </a:lnTo>
                <a:lnTo>
                  <a:pt x="31" y="7"/>
                </a:lnTo>
                <a:lnTo>
                  <a:pt x="25" y="3"/>
                </a:lnTo>
                <a:lnTo>
                  <a:pt x="18" y="1"/>
                </a:lnTo>
                <a:lnTo>
                  <a:pt x="11" y="0"/>
                </a:lnTo>
                <a:lnTo>
                  <a:pt x="9" y="0"/>
                </a:lnTo>
                <a:lnTo>
                  <a:pt x="6" y="0"/>
                </a:lnTo>
                <a:lnTo>
                  <a:pt x="6" y="1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2" y="9"/>
                </a:lnTo>
                <a:lnTo>
                  <a:pt x="0" y="1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09" name="Freeform 60"/>
          <p:cNvSpPr>
            <a:spLocks/>
          </p:cNvSpPr>
          <p:nvPr/>
        </p:nvSpPr>
        <p:spPr bwMode="auto">
          <a:xfrm>
            <a:off x="6559550" y="4570413"/>
            <a:ext cx="63500" cy="74612"/>
          </a:xfrm>
          <a:custGeom>
            <a:avLst/>
            <a:gdLst>
              <a:gd name="T0" fmla="*/ 0 w 45"/>
              <a:gd name="T1" fmla="*/ 2147483647 h 47"/>
              <a:gd name="T2" fmla="*/ 0 w 45"/>
              <a:gd name="T3" fmla="*/ 2147483647 h 47"/>
              <a:gd name="T4" fmla="*/ 2147483647 w 45"/>
              <a:gd name="T5" fmla="*/ 2147483647 h 47"/>
              <a:gd name="T6" fmla="*/ 2147483647 w 45"/>
              <a:gd name="T7" fmla="*/ 2147483647 h 47"/>
              <a:gd name="T8" fmla="*/ 2147483647 w 45"/>
              <a:gd name="T9" fmla="*/ 2147483647 h 47"/>
              <a:gd name="T10" fmla="*/ 2147483647 w 45"/>
              <a:gd name="T11" fmla="*/ 2147483647 h 47"/>
              <a:gd name="T12" fmla="*/ 2147483647 w 45"/>
              <a:gd name="T13" fmla="*/ 2147483647 h 47"/>
              <a:gd name="T14" fmla="*/ 2147483647 w 45"/>
              <a:gd name="T15" fmla="*/ 2147483647 h 47"/>
              <a:gd name="T16" fmla="*/ 2147483647 w 45"/>
              <a:gd name="T17" fmla="*/ 2147483647 h 47"/>
              <a:gd name="T18" fmla="*/ 2147483647 w 45"/>
              <a:gd name="T19" fmla="*/ 2147483647 h 47"/>
              <a:gd name="T20" fmla="*/ 2147483647 w 45"/>
              <a:gd name="T21" fmla="*/ 2147483647 h 47"/>
              <a:gd name="T22" fmla="*/ 2147483647 w 45"/>
              <a:gd name="T23" fmla="*/ 2147483647 h 47"/>
              <a:gd name="T24" fmla="*/ 2147483647 w 45"/>
              <a:gd name="T25" fmla="*/ 2147483647 h 47"/>
              <a:gd name="T26" fmla="*/ 2147483647 w 45"/>
              <a:gd name="T27" fmla="*/ 2147483647 h 47"/>
              <a:gd name="T28" fmla="*/ 2147483647 w 45"/>
              <a:gd name="T29" fmla="*/ 2147483647 h 47"/>
              <a:gd name="T30" fmla="*/ 2147483647 w 45"/>
              <a:gd name="T31" fmla="*/ 2147483647 h 47"/>
              <a:gd name="T32" fmla="*/ 2147483647 w 45"/>
              <a:gd name="T33" fmla="*/ 2147483647 h 47"/>
              <a:gd name="T34" fmla="*/ 2147483647 w 45"/>
              <a:gd name="T35" fmla="*/ 2147483647 h 47"/>
              <a:gd name="T36" fmla="*/ 2147483647 w 45"/>
              <a:gd name="T37" fmla="*/ 2147483647 h 47"/>
              <a:gd name="T38" fmla="*/ 2147483647 w 45"/>
              <a:gd name="T39" fmla="*/ 2147483647 h 47"/>
              <a:gd name="T40" fmla="*/ 2147483647 w 45"/>
              <a:gd name="T41" fmla="*/ 2147483647 h 47"/>
              <a:gd name="T42" fmla="*/ 2147483647 w 45"/>
              <a:gd name="T43" fmla="*/ 2147483647 h 47"/>
              <a:gd name="T44" fmla="*/ 2147483647 w 45"/>
              <a:gd name="T45" fmla="*/ 2147483647 h 47"/>
              <a:gd name="T46" fmla="*/ 2147483647 w 45"/>
              <a:gd name="T47" fmla="*/ 2147483647 h 47"/>
              <a:gd name="T48" fmla="*/ 2147483647 w 45"/>
              <a:gd name="T49" fmla="*/ 0 h 47"/>
              <a:gd name="T50" fmla="*/ 2147483647 w 45"/>
              <a:gd name="T51" fmla="*/ 0 h 47"/>
              <a:gd name="T52" fmla="*/ 2147483647 w 45"/>
              <a:gd name="T53" fmla="*/ 0 h 47"/>
              <a:gd name="T54" fmla="*/ 2147483647 w 45"/>
              <a:gd name="T55" fmla="*/ 2147483647 h 47"/>
              <a:gd name="T56" fmla="*/ 2147483647 w 45"/>
              <a:gd name="T57" fmla="*/ 2147483647 h 47"/>
              <a:gd name="T58" fmla="*/ 2147483647 w 45"/>
              <a:gd name="T59" fmla="*/ 2147483647 h 47"/>
              <a:gd name="T60" fmla="*/ 2147483647 w 45"/>
              <a:gd name="T61" fmla="*/ 2147483647 h 47"/>
              <a:gd name="T62" fmla="*/ 2147483647 w 45"/>
              <a:gd name="T63" fmla="*/ 2147483647 h 47"/>
              <a:gd name="T64" fmla="*/ 0 w 45"/>
              <a:gd name="T65" fmla="*/ 2147483647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5"/>
              <a:gd name="T100" fmla="*/ 0 h 47"/>
              <a:gd name="T101" fmla="*/ 45 w 45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5" h="47">
                <a:moveTo>
                  <a:pt x="0" y="12"/>
                </a:moveTo>
                <a:lnTo>
                  <a:pt x="0" y="18"/>
                </a:lnTo>
                <a:lnTo>
                  <a:pt x="2" y="22"/>
                </a:lnTo>
                <a:lnTo>
                  <a:pt x="5" y="26"/>
                </a:lnTo>
                <a:lnTo>
                  <a:pt x="8" y="31"/>
                </a:lnTo>
                <a:lnTo>
                  <a:pt x="11" y="35"/>
                </a:lnTo>
                <a:lnTo>
                  <a:pt x="15" y="38"/>
                </a:lnTo>
                <a:lnTo>
                  <a:pt x="19" y="43"/>
                </a:lnTo>
                <a:lnTo>
                  <a:pt x="24" y="46"/>
                </a:lnTo>
                <a:lnTo>
                  <a:pt x="25" y="47"/>
                </a:lnTo>
                <a:lnTo>
                  <a:pt x="28" y="47"/>
                </a:lnTo>
                <a:lnTo>
                  <a:pt x="31" y="47"/>
                </a:lnTo>
                <a:lnTo>
                  <a:pt x="34" y="47"/>
                </a:lnTo>
                <a:lnTo>
                  <a:pt x="37" y="44"/>
                </a:lnTo>
                <a:lnTo>
                  <a:pt x="40" y="43"/>
                </a:lnTo>
                <a:lnTo>
                  <a:pt x="42" y="41"/>
                </a:lnTo>
                <a:lnTo>
                  <a:pt x="43" y="38"/>
                </a:lnTo>
                <a:lnTo>
                  <a:pt x="45" y="31"/>
                </a:lnTo>
                <a:lnTo>
                  <a:pt x="45" y="24"/>
                </a:lnTo>
                <a:lnTo>
                  <a:pt x="42" y="18"/>
                </a:lnTo>
                <a:lnTo>
                  <a:pt x="37" y="12"/>
                </a:lnTo>
                <a:lnTo>
                  <a:pt x="31" y="7"/>
                </a:lnTo>
                <a:lnTo>
                  <a:pt x="25" y="3"/>
                </a:lnTo>
                <a:lnTo>
                  <a:pt x="18" y="1"/>
                </a:lnTo>
                <a:lnTo>
                  <a:pt x="11" y="0"/>
                </a:lnTo>
                <a:lnTo>
                  <a:pt x="9" y="0"/>
                </a:lnTo>
                <a:lnTo>
                  <a:pt x="6" y="0"/>
                </a:lnTo>
                <a:lnTo>
                  <a:pt x="6" y="1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2" y="9"/>
                </a:lnTo>
                <a:lnTo>
                  <a:pt x="0" y="12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0" name="Freeform 61"/>
          <p:cNvSpPr>
            <a:spLocks/>
          </p:cNvSpPr>
          <p:nvPr/>
        </p:nvSpPr>
        <p:spPr bwMode="auto">
          <a:xfrm>
            <a:off x="6559550" y="4570413"/>
            <a:ext cx="63500" cy="74612"/>
          </a:xfrm>
          <a:custGeom>
            <a:avLst/>
            <a:gdLst>
              <a:gd name="T0" fmla="*/ 0 w 45"/>
              <a:gd name="T1" fmla="*/ 2147483647 h 47"/>
              <a:gd name="T2" fmla="*/ 0 w 45"/>
              <a:gd name="T3" fmla="*/ 2147483647 h 47"/>
              <a:gd name="T4" fmla="*/ 2147483647 w 45"/>
              <a:gd name="T5" fmla="*/ 2147483647 h 47"/>
              <a:gd name="T6" fmla="*/ 2147483647 w 45"/>
              <a:gd name="T7" fmla="*/ 2147483647 h 47"/>
              <a:gd name="T8" fmla="*/ 2147483647 w 45"/>
              <a:gd name="T9" fmla="*/ 2147483647 h 47"/>
              <a:gd name="T10" fmla="*/ 2147483647 w 45"/>
              <a:gd name="T11" fmla="*/ 2147483647 h 47"/>
              <a:gd name="T12" fmla="*/ 2147483647 w 45"/>
              <a:gd name="T13" fmla="*/ 2147483647 h 47"/>
              <a:gd name="T14" fmla="*/ 2147483647 w 45"/>
              <a:gd name="T15" fmla="*/ 2147483647 h 47"/>
              <a:gd name="T16" fmla="*/ 2147483647 w 45"/>
              <a:gd name="T17" fmla="*/ 2147483647 h 47"/>
              <a:gd name="T18" fmla="*/ 2147483647 w 45"/>
              <a:gd name="T19" fmla="*/ 2147483647 h 47"/>
              <a:gd name="T20" fmla="*/ 2147483647 w 45"/>
              <a:gd name="T21" fmla="*/ 2147483647 h 47"/>
              <a:gd name="T22" fmla="*/ 2147483647 w 45"/>
              <a:gd name="T23" fmla="*/ 2147483647 h 47"/>
              <a:gd name="T24" fmla="*/ 2147483647 w 45"/>
              <a:gd name="T25" fmla="*/ 2147483647 h 47"/>
              <a:gd name="T26" fmla="*/ 2147483647 w 45"/>
              <a:gd name="T27" fmla="*/ 2147483647 h 47"/>
              <a:gd name="T28" fmla="*/ 2147483647 w 45"/>
              <a:gd name="T29" fmla="*/ 2147483647 h 47"/>
              <a:gd name="T30" fmla="*/ 2147483647 w 45"/>
              <a:gd name="T31" fmla="*/ 2147483647 h 47"/>
              <a:gd name="T32" fmla="*/ 2147483647 w 45"/>
              <a:gd name="T33" fmla="*/ 2147483647 h 47"/>
              <a:gd name="T34" fmla="*/ 2147483647 w 45"/>
              <a:gd name="T35" fmla="*/ 2147483647 h 47"/>
              <a:gd name="T36" fmla="*/ 2147483647 w 45"/>
              <a:gd name="T37" fmla="*/ 2147483647 h 47"/>
              <a:gd name="T38" fmla="*/ 2147483647 w 45"/>
              <a:gd name="T39" fmla="*/ 2147483647 h 47"/>
              <a:gd name="T40" fmla="*/ 2147483647 w 45"/>
              <a:gd name="T41" fmla="*/ 2147483647 h 47"/>
              <a:gd name="T42" fmla="*/ 2147483647 w 45"/>
              <a:gd name="T43" fmla="*/ 2147483647 h 47"/>
              <a:gd name="T44" fmla="*/ 2147483647 w 45"/>
              <a:gd name="T45" fmla="*/ 2147483647 h 47"/>
              <a:gd name="T46" fmla="*/ 2147483647 w 45"/>
              <a:gd name="T47" fmla="*/ 2147483647 h 47"/>
              <a:gd name="T48" fmla="*/ 2147483647 w 45"/>
              <a:gd name="T49" fmla="*/ 0 h 47"/>
              <a:gd name="T50" fmla="*/ 2147483647 w 45"/>
              <a:gd name="T51" fmla="*/ 0 h 47"/>
              <a:gd name="T52" fmla="*/ 2147483647 w 45"/>
              <a:gd name="T53" fmla="*/ 0 h 47"/>
              <a:gd name="T54" fmla="*/ 2147483647 w 45"/>
              <a:gd name="T55" fmla="*/ 2147483647 h 47"/>
              <a:gd name="T56" fmla="*/ 2147483647 w 45"/>
              <a:gd name="T57" fmla="*/ 2147483647 h 47"/>
              <a:gd name="T58" fmla="*/ 2147483647 w 45"/>
              <a:gd name="T59" fmla="*/ 2147483647 h 47"/>
              <a:gd name="T60" fmla="*/ 2147483647 w 45"/>
              <a:gd name="T61" fmla="*/ 2147483647 h 47"/>
              <a:gd name="T62" fmla="*/ 2147483647 w 45"/>
              <a:gd name="T63" fmla="*/ 2147483647 h 47"/>
              <a:gd name="T64" fmla="*/ 0 w 45"/>
              <a:gd name="T65" fmla="*/ 2147483647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5"/>
              <a:gd name="T100" fmla="*/ 0 h 47"/>
              <a:gd name="T101" fmla="*/ 45 w 45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5" h="47">
                <a:moveTo>
                  <a:pt x="0" y="12"/>
                </a:moveTo>
                <a:lnTo>
                  <a:pt x="0" y="18"/>
                </a:lnTo>
                <a:lnTo>
                  <a:pt x="2" y="22"/>
                </a:lnTo>
                <a:lnTo>
                  <a:pt x="5" y="26"/>
                </a:lnTo>
                <a:lnTo>
                  <a:pt x="8" y="31"/>
                </a:lnTo>
                <a:lnTo>
                  <a:pt x="11" y="35"/>
                </a:lnTo>
                <a:lnTo>
                  <a:pt x="15" y="38"/>
                </a:lnTo>
                <a:lnTo>
                  <a:pt x="19" y="43"/>
                </a:lnTo>
                <a:lnTo>
                  <a:pt x="24" y="46"/>
                </a:lnTo>
                <a:lnTo>
                  <a:pt x="25" y="47"/>
                </a:lnTo>
                <a:lnTo>
                  <a:pt x="28" y="47"/>
                </a:lnTo>
                <a:lnTo>
                  <a:pt x="31" y="47"/>
                </a:lnTo>
                <a:lnTo>
                  <a:pt x="34" y="47"/>
                </a:lnTo>
                <a:lnTo>
                  <a:pt x="37" y="44"/>
                </a:lnTo>
                <a:lnTo>
                  <a:pt x="40" y="43"/>
                </a:lnTo>
                <a:lnTo>
                  <a:pt x="42" y="41"/>
                </a:lnTo>
                <a:lnTo>
                  <a:pt x="43" y="38"/>
                </a:lnTo>
                <a:lnTo>
                  <a:pt x="45" y="31"/>
                </a:lnTo>
                <a:lnTo>
                  <a:pt x="45" y="24"/>
                </a:lnTo>
                <a:lnTo>
                  <a:pt x="42" y="18"/>
                </a:lnTo>
                <a:lnTo>
                  <a:pt x="37" y="12"/>
                </a:lnTo>
                <a:lnTo>
                  <a:pt x="31" y="7"/>
                </a:lnTo>
                <a:lnTo>
                  <a:pt x="25" y="3"/>
                </a:lnTo>
                <a:lnTo>
                  <a:pt x="18" y="1"/>
                </a:lnTo>
                <a:lnTo>
                  <a:pt x="11" y="0"/>
                </a:lnTo>
                <a:lnTo>
                  <a:pt x="9" y="0"/>
                </a:lnTo>
                <a:lnTo>
                  <a:pt x="6" y="0"/>
                </a:lnTo>
                <a:lnTo>
                  <a:pt x="6" y="1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2" y="9"/>
                </a:lnTo>
                <a:lnTo>
                  <a:pt x="0" y="12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1" name="Freeform 62"/>
          <p:cNvSpPr>
            <a:spLocks/>
          </p:cNvSpPr>
          <p:nvPr/>
        </p:nvSpPr>
        <p:spPr bwMode="auto">
          <a:xfrm>
            <a:off x="6527800" y="4227513"/>
            <a:ext cx="315913" cy="330200"/>
          </a:xfrm>
          <a:custGeom>
            <a:avLst/>
            <a:gdLst>
              <a:gd name="T0" fmla="*/ 2147483647 w 224"/>
              <a:gd name="T1" fmla="*/ 2147483647 h 208"/>
              <a:gd name="T2" fmla="*/ 2147483647 w 224"/>
              <a:gd name="T3" fmla="*/ 2147483647 h 208"/>
              <a:gd name="T4" fmla="*/ 2147483647 w 224"/>
              <a:gd name="T5" fmla="*/ 2147483647 h 208"/>
              <a:gd name="T6" fmla="*/ 2147483647 w 224"/>
              <a:gd name="T7" fmla="*/ 2147483647 h 208"/>
              <a:gd name="T8" fmla="*/ 2147483647 w 224"/>
              <a:gd name="T9" fmla="*/ 2147483647 h 208"/>
              <a:gd name="T10" fmla="*/ 2147483647 w 224"/>
              <a:gd name="T11" fmla="*/ 2147483647 h 208"/>
              <a:gd name="T12" fmla="*/ 2147483647 w 224"/>
              <a:gd name="T13" fmla="*/ 2147483647 h 208"/>
              <a:gd name="T14" fmla="*/ 2147483647 w 224"/>
              <a:gd name="T15" fmla="*/ 2147483647 h 208"/>
              <a:gd name="T16" fmla="*/ 2147483647 w 224"/>
              <a:gd name="T17" fmla="*/ 2147483647 h 208"/>
              <a:gd name="T18" fmla="*/ 2147483647 w 224"/>
              <a:gd name="T19" fmla="*/ 2147483647 h 208"/>
              <a:gd name="T20" fmla="*/ 2147483647 w 224"/>
              <a:gd name="T21" fmla="*/ 2147483647 h 208"/>
              <a:gd name="T22" fmla="*/ 2147483647 w 224"/>
              <a:gd name="T23" fmla="*/ 2147483647 h 208"/>
              <a:gd name="T24" fmla="*/ 2147483647 w 224"/>
              <a:gd name="T25" fmla="*/ 2147483647 h 208"/>
              <a:gd name="T26" fmla="*/ 2147483647 w 224"/>
              <a:gd name="T27" fmla="*/ 2147483647 h 208"/>
              <a:gd name="T28" fmla="*/ 2147483647 w 224"/>
              <a:gd name="T29" fmla="*/ 2147483647 h 208"/>
              <a:gd name="T30" fmla="*/ 2147483647 w 224"/>
              <a:gd name="T31" fmla="*/ 2147483647 h 208"/>
              <a:gd name="T32" fmla="*/ 2147483647 w 224"/>
              <a:gd name="T33" fmla="*/ 2147483647 h 208"/>
              <a:gd name="T34" fmla="*/ 2147483647 w 224"/>
              <a:gd name="T35" fmla="*/ 2147483647 h 208"/>
              <a:gd name="T36" fmla="*/ 2147483647 w 224"/>
              <a:gd name="T37" fmla="*/ 2147483647 h 208"/>
              <a:gd name="T38" fmla="*/ 2147483647 w 224"/>
              <a:gd name="T39" fmla="*/ 2147483647 h 208"/>
              <a:gd name="T40" fmla="*/ 2147483647 w 224"/>
              <a:gd name="T41" fmla="*/ 2147483647 h 208"/>
              <a:gd name="T42" fmla="*/ 2147483647 w 224"/>
              <a:gd name="T43" fmla="*/ 2147483647 h 208"/>
              <a:gd name="T44" fmla="*/ 2147483647 w 224"/>
              <a:gd name="T45" fmla="*/ 2147483647 h 208"/>
              <a:gd name="T46" fmla="*/ 2147483647 w 224"/>
              <a:gd name="T47" fmla="*/ 2147483647 h 208"/>
              <a:gd name="T48" fmla="*/ 2147483647 w 224"/>
              <a:gd name="T49" fmla="*/ 2147483647 h 208"/>
              <a:gd name="T50" fmla="*/ 2147483647 w 224"/>
              <a:gd name="T51" fmla="*/ 2147483647 h 208"/>
              <a:gd name="T52" fmla="*/ 2147483647 w 224"/>
              <a:gd name="T53" fmla="*/ 2147483647 h 208"/>
              <a:gd name="T54" fmla="*/ 2147483647 w 224"/>
              <a:gd name="T55" fmla="*/ 2147483647 h 208"/>
              <a:gd name="T56" fmla="*/ 2147483647 w 224"/>
              <a:gd name="T57" fmla="*/ 2147483647 h 208"/>
              <a:gd name="T58" fmla="*/ 2147483647 w 224"/>
              <a:gd name="T59" fmla="*/ 2147483647 h 208"/>
              <a:gd name="T60" fmla="*/ 2147483647 w 224"/>
              <a:gd name="T61" fmla="*/ 2147483647 h 208"/>
              <a:gd name="T62" fmla="*/ 2147483647 w 224"/>
              <a:gd name="T63" fmla="*/ 2147483647 h 208"/>
              <a:gd name="T64" fmla="*/ 2147483647 w 224"/>
              <a:gd name="T65" fmla="*/ 2147483647 h 208"/>
              <a:gd name="T66" fmla="*/ 2147483647 w 224"/>
              <a:gd name="T67" fmla="*/ 2147483647 h 208"/>
              <a:gd name="T68" fmla="*/ 2147483647 w 224"/>
              <a:gd name="T69" fmla="*/ 2147483647 h 208"/>
              <a:gd name="T70" fmla="*/ 2147483647 w 224"/>
              <a:gd name="T71" fmla="*/ 2147483647 h 208"/>
              <a:gd name="T72" fmla="*/ 2147483647 w 224"/>
              <a:gd name="T73" fmla="*/ 2147483647 h 208"/>
              <a:gd name="T74" fmla="*/ 2147483647 w 224"/>
              <a:gd name="T75" fmla="*/ 0 h 208"/>
              <a:gd name="T76" fmla="*/ 2147483647 w 224"/>
              <a:gd name="T77" fmla="*/ 2147483647 h 208"/>
              <a:gd name="T78" fmla="*/ 2147483647 w 224"/>
              <a:gd name="T79" fmla="*/ 2147483647 h 208"/>
              <a:gd name="T80" fmla="*/ 2147483647 w 224"/>
              <a:gd name="T81" fmla="*/ 2147483647 h 208"/>
              <a:gd name="T82" fmla="*/ 2147483647 w 224"/>
              <a:gd name="T83" fmla="*/ 2147483647 h 208"/>
              <a:gd name="T84" fmla="*/ 2147483647 w 224"/>
              <a:gd name="T85" fmla="*/ 2147483647 h 208"/>
              <a:gd name="T86" fmla="*/ 2147483647 w 224"/>
              <a:gd name="T87" fmla="*/ 2147483647 h 208"/>
              <a:gd name="T88" fmla="*/ 2147483647 w 224"/>
              <a:gd name="T89" fmla="*/ 2147483647 h 208"/>
              <a:gd name="T90" fmla="*/ 2147483647 w 224"/>
              <a:gd name="T91" fmla="*/ 2147483647 h 208"/>
              <a:gd name="T92" fmla="*/ 2147483647 w 224"/>
              <a:gd name="T93" fmla="*/ 2147483647 h 208"/>
              <a:gd name="T94" fmla="*/ 2147483647 w 224"/>
              <a:gd name="T95" fmla="*/ 2147483647 h 208"/>
              <a:gd name="T96" fmla="*/ 0 w 224"/>
              <a:gd name="T97" fmla="*/ 2147483647 h 208"/>
              <a:gd name="T98" fmla="*/ 2147483647 w 224"/>
              <a:gd name="T99" fmla="*/ 2147483647 h 208"/>
              <a:gd name="T100" fmla="*/ 2147483647 w 224"/>
              <a:gd name="T101" fmla="*/ 2147483647 h 208"/>
              <a:gd name="T102" fmla="*/ 2147483647 w 224"/>
              <a:gd name="T103" fmla="*/ 2147483647 h 208"/>
              <a:gd name="T104" fmla="*/ 2147483647 w 224"/>
              <a:gd name="T105" fmla="*/ 2147483647 h 20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24"/>
              <a:gd name="T160" fmla="*/ 0 h 208"/>
              <a:gd name="T161" fmla="*/ 224 w 224"/>
              <a:gd name="T162" fmla="*/ 208 h 20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24" h="208">
                <a:moveTo>
                  <a:pt x="31" y="130"/>
                </a:moveTo>
                <a:lnTo>
                  <a:pt x="35" y="133"/>
                </a:lnTo>
                <a:lnTo>
                  <a:pt x="42" y="136"/>
                </a:lnTo>
                <a:lnTo>
                  <a:pt x="53" y="142"/>
                </a:lnTo>
                <a:lnTo>
                  <a:pt x="65" y="149"/>
                </a:lnTo>
                <a:lnTo>
                  <a:pt x="78" y="158"/>
                </a:lnTo>
                <a:lnTo>
                  <a:pt x="91" y="167"/>
                </a:lnTo>
                <a:lnTo>
                  <a:pt x="106" y="176"/>
                </a:lnTo>
                <a:lnTo>
                  <a:pt x="119" y="186"/>
                </a:lnTo>
                <a:lnTo>
                  <a:pt x="121" y="186"/>
                </a:lnTo>
                <a:lnTo>
                  <a:pt x="124" y="186"/>
                </a:lnTo>
                <a:lnTo>
                  <a:pt x="127" y="188"/>
                </a:lnTo>
                <a:lnTo>
                  <a:pt x="131" y="189"/>
                </a:lnTo>
                <a:lnTo>
                  <a:pt x="134" y="189"/>
                </a:lnTo>
                <a:lnTo>
                  <a:pt x="137" y="191"/>
                </a:lnTo>
                <a:lnTo>
                  <a:pt x="140" y="191"/>
                </a:lnTo>
                <a:lnTo>
                  <a:pt x="146" y="194"/>
                </a:lnTo>
                <a:lnTo>
                  <a:pt x="153" y="197"/>
                </a:lnTo>
                <a:lnTo>
                  <a:pt x="159" y="200"/>
                </a:lnTo>
                <a:lnTo>
                  <a:pt x="164" y="203"/>
                </a:lnTo>
                <a:lnTo>
                  <a:pt x="170" y="205"/>
                </a:lnTo>
                <a:lnTo>
                  <a:pt x="176" y="208"/>
                </a:lnTo>
                <a:lnTo>
                  <a:pt x="181" y="208"/>
                </a:lnTo>
                <a:lnTo>
                  <a:pt x="189" y="208"/>
                </a:lnTo>
                <a:lnTo>
                  <a:pt x="195" y="205"/>
                </a:lnTo>
                <a:lnTo>
                  <a:pt x="199" y="203"/>
                </a:lnTo>
                <a:lnTo>
                  <a:pt x="204" y="197"/>
                </a:lnTo>
                <a:lnTo>
                  <a:pt x="207" y="191"/>
                </a:lnTo>
                <a:lnTo>
                  <a:pt x="210" y="185"/>
                </a:lnTo>
                <a:lnTo>
                  <a:pt x="211" y="177"/>
                </a:lnTo>
                <a:lnTo>
                  <a:pt x="213" y="170"/>
                </a:lnTo>
                <a:lnTo>
                  <a:pt x="214" y="164"/>
                </a:lnTo>
                <a:lnTo>
                  <a:pt x="215" y="163"/>
                </a:lnTo>
                <a:lnTo>
                  <a:pt x="217" y="161"/>
                </a:lnTo>
                <a:lnTo>
                  <a:pt x="217" y="160"/>
                </a:lnTo>
                <a:lnTo>
                  <a:pt x="218" y="157"/>
                </a:lnTo>
                <a:lnTo>
                  <a:pt x="220" y="155"/>
                </a:lnTo>
                <a:lnTo>
                  <a:pt x="221" y="154"/>
                </a:lnTo>
                <a:lnTo>
                  <a:pt x="223" y="152"/>
                </a:lnTo>
                <a:lnTo>
                  <a:pt x="223" y="149"/>
                </a:lnTo>
                <a:lnTo>
                  <a:pt x="221" y="146"/>
                </a:lnTo>
                <a:lnTo>
                  <a:pt x="221" y="142"/>
                </a:lnTo>
                <a:lnTo>
                  <a:pt x="220" y="136"/>
                </a:lnTo>
                <a:lnTo>
                  <a:pt x="218" y="128"/>
                </a:lnTo>
                <a:lnTo>
                  <a:pt x="217" y="123"/>
                </a:lnTo>
                <a:lnTo>
                  <a:pt x="215" y="117"/>
                </a:lnTo>
                <a:lnTo>
                  <a:pt x="213" y="112"/>
                </a:lnTo>
                <a:lnTo>
                  <a:pt x="218" y="108"/>
                </a:lnTo>
                <a:lnTo>
                  <a:pt x="223" y="103"/>
                </a:lnTo>
                <a:lnTo>
                  <a:pt x="224" y="96"/>
                </a:lnTo>
                <a:lnTo>
                  <a:pt x="224" y="88"/>
                </a:lnTo>
                <a:lnTo>
                  <a:pt x="224" y="81"/>
                </a:lnTo>
                <a:lnTo>
                  <a:pt x="223" y="72"/>
                </a:lnTo>
                <a:lnTo>
                  <a:pt x="221" y="65"/>
                </a:lnTo>
                <a:lnTo>
                  <a:pt x="220" y="59"/>
                </a:lnTo>
                <a:lnTo>
                  <a:pt x="220" y="56"/>
                </a:lnTo>
                <a:lnTo>
                  <a:pt x="218" y="54"/>
                </a:lnTo>
                <a:lnTo>
                  <a:pt x="217" y="53"/>
                </a:lnTo>
                <a:lnTo>
                  <a:pt x="215" y="51"/>
                </a:lnTo>
                <a:lnTo>
                  <a:pt x="213" y="50"/>
                </a:lnTo>
                <a:lnTo>
                  <a:pt x="211" y="48"/>
                </a:lnTo>
                <a:lnTo>
                  <a:pt x="210" y="47"/>
                </a:lnTo>
                <a:lnTo>
                  <a:pt x="208" y="46"/>
                </a:lnTo>
                <a:lnTo>
                  <a:pt x="207" y="38"/>
                </a:lnTo>
                <a:lnTo>
                  <a:pt x="204" y="32"/>
                </a:lnTo>
                <a:lnTo>
                  <a:pt x="199" y="26"/>
                </a:lnTo>
                <a:lnTo>
                  <a:pt x="196" y="20"/>
                </a:lnTo>
                <a:lnTo>
                  <a:pt x="192" y="16"/>
                </a:lnTo>
                <a:lnTo>
                  <a:pt x="186" y="11"/>
                </a:lnTo>
                <a:lnTo>
                  <a:pt x="181" y="7"/>
                </a:lnTo>
                <a:lnTo>
                  <a:pt x="176" y="4"/>
                </a:lnTo>
                <a:lnTo>
                  <a:pt x="170" y="1"/>
                </a:lnTo>
                <a:lnTo>
                  <a:pt x="164" y="0"/>
                </a:lnTo>
                <a:lnTo>
                  <a:pt x="158" y="0"/>
                </a:lnTo>
                <a:lnTo>
                  <a:pt x="152" y="0"/>
                </a:lnTo>
                <a:lnTo>
                  <a:pt x="143" y="3"/>
                </a:lnTo>
                <a:lnTo>
                  <a:pt x="133" y="7"/>
                </a:lnTo>
                <a:lnTo>
                  <a:pt x="124" y="13"/>
                </a:lnTo>
                <a:lnTo>
                  <a:pt x="115" y="19"/>
                </a:lnTo>
                <a:lnTo>
                  <a:pt x="105" y="25"/>
                </a:lnTo>
                <a:lnTo>
                  <a:pt x="96" y="29"/>
                </a:lnTo>
                <a:lnTo>
                  <a:pt x="85" y="32"/>
                </a:lnTo>
                <a:lnTo>
                  <a:pt x="76" y="37"/>
                </a:lnTo>
                <a:lnTo>
                  <a:pt x="68" y="40"/>
                </a:lnTo>
                <a:lnTo>
                  <a:pt x="60" y="44"/>
                </a:lnTo>
                <a:lnTo>
                  <a:pt x="51" y="48"/>
                </a:lnTo>
                <a:lnTo>
                  <a:pt x="45" y="53"/>
                </a:lnTo>
                <a:lnTo>
                  <a:pt x="38" y="56"/>
                </a:lnTo>
                <a:lnTo>
                  <a:pt x="34" y="60"/>
                </a:lnTo>
                <a:lnTo>
                  <a:pt x="28" y="65"/>
                </a:lnTo>
                <a:lnTo>
                  <a:pt x="22" y="68"/>
                </a:lnTo>
                <a:lnTo>
                  <a:pt x="17" y="72"/>
                </a:lnTo>
                <a:lnTo>
                  <a:pt x="11" y="75"/>
                </a:lnTo>
                <a:lnTo>
                  <a:pt x="7" y="81"/>
                </a:lnTo>
                <a:lnTo>
                  <a:pt x="2" y="86"/>
                </a:lnTo>
                <a:lnTo>
                  <a:pt x="0" y="91"/>
                </a:lnTo>
                <a:lnTo>
                  <a:pt x="0" y="99"/>
                </a:lnTo>
                <a:lnTo>
                  <a:pt x="1" y="106"/>
                </a:lnTo>
                <a:lnTo>
                  <a:pt x="5" y="114"/>
                </a:lnTo>
                <a:lnTo>
                  <a:pt x="10" y="120"/>
                </a:lnTo>
                <a:lnTo>
                  <a:pt x="16" y="124"/>
                </a:lnTo>
                <a:lnTo>
                  <a:pt x="20" y="127"/>
                </a:lnTo>
                <a:lnTo>
                  <a:pt x="25" y="128"/>
                </a:lnTo>
                <a:lnTo>
                  <a:pt x="29" y="130"/>
                </a:lnTo>
                <a:lnTo>
                  <a:pt x="31" y="13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12" name="Freeform 63"/>
          <p:cNvSpPr>
            <a:spLocks/>
          </p:cNvSpPr>
          <p:nvPr/>
        </p:nvSpPr>
        <p:spPr bwMode="auto">
          <a:xfrm>
            <a:off x="6538913" y="4337050"/>
            <a:ext cx="71437" cy="87313"/>
          </a:xfrm>
          <a:custGeom>
            <a:avLst/>
            <a:gdLst>
              <a:gd name="T0" fmla="*/ 2147483647 w 51"/>
              <a:gd name="T1" fmla="*/ 2147483647 h 55"/>
              <a:gd name="T2" fmla="*/ 2147483647 w 51"/>
              <a:gd name="T3" fmla="*/ 2147483647 h 55"/>
              <a:gd name="T4" fmla="*/ 2147483647 w 51"/>
              <a:gd name="T5" fmla="*/ 2147483647 h 55"/>
              <a:gd name="T6" fmla="*/ 2147483647 w 51"/>
              <a:gd name="T7" fmla="*/ 2147483647 h 55"/>
              <a:gd name="T8" fmla="*/ 2147483647 w 51"/>
              <a:gd name="T9" fmla="*/ 2147483647 h 55"/>
              <a:gd name="T10" fmla="*/ 2147483647 w 51"/>
              <a:gd name="T11" fmla="*/ 2147483647 h 55"/>
              <a:gd name="T12" fmla="*/ 2147483647 w 51"/>
              <a:gd name="T13" fmla="*/ 2147483647 h 55"/>
              <a:gd name="T14" fmla="*/ 2147483647 w 51"/>
              <a:gd name="T15" fmla="*/ 2147483647 h 55"/>
              <a:gd name="T16" fmla="*/ 2147483647 w 51"/>
              <a:gd name="T17" fmla="*/ 2147483647 h 55"/>
              <a:gd name="T18" fmla="*/ 2147483647 w 51"/>
              <a:gd name="T19" fmla="*/ 2147483647 h 55"/>
              <a:gd name="T20" fmla="*/ 2147483647 w 51"/>
              <a:gd name="T21" fmla="*/ 2147483647 h 55"/>
              <a:gd name="T22" fmla="*/ 2147483647 w 51"/>
              <a:gd name="T23" fmla="*/ 2147483647 h 55"/>
              <a:gd name="T24" fmla="*/ 2147483647 w 51"/>
              <a:gd name="T25" fmla="*/ 2147483647 h 55"/>
              <a:gd name="T26" fmla="*/ 2147483647 w 51"/>
              <a:gd name="T27" fmla="*/ 2147483647 h 55"/>
              <a:gd name="T28" fmla="*/ 2147483647 w 51"/>
              <a:gd name="T29" fmla="*/ 2147483647 h 55"/>
              <a:gd name="T30" fmla="*/ 2147483647 w 51"/>
              <a:gd name="T31" fmla="*/ 2147483647 h 55"/>
              <a:gd name="T32" fmla="*/ 2147483647 w 51"/>
              <a:gd name="T33" fmla="*/ 2147483647 h 55"/>
              <a:gd name="T34" fmla="*/ 2147483647 w 51"/>
              <a:gd name="T35" fmla="*/ 2147483647 h 55"/>
              <a:gd name="T36" fmla="*/ 2147483647 w 51"/>
              <a:gd name="T37" fmla="*/ 2147483647 h 55"/>
              <a:gd name="T38" fmla="*/ 2147483647 w 51"/>
              <a:gd name="T39" fmla="*/ 2147483647 h 55"/>
              <a:gd name="T40" fmla="*/ 2147483647 w 51"/>
              <a:gd name="T41" fmla="*/ 2147483647 h 55"/>
              <a:gd name="T42" fmla="*/ 2147483647 w 51"/>
              <a:gd name="T43" fmla="*/ 2147483647 h 55"/>
              <a:gd name="T44" fmla="*/ 2147483647 w 51"/>
              <a:gd name="T45" fmla="*/ 2147483647 h 55"/>
              <a:gd name="T46" fmla="*/ 2147483647 w 51"/>
              <a:gd name="T47" fmla="*/ 2147483647 h 55"/>
              <a:gd name="T48" fmla="*/ 2147483647 w 51"/>
              <a:gd name="T49" fmla="*/ 2147483647 h 55"/>
              <a:gd name="T50" fmla="*/ 2147483647 w 51"/>
              <a:gd name="T51" fmla="*/ 2147483647 h 55"/>
              <a:gd name="T52" fmla="*/ 2147483647 w 51"/>
              <a:gd name="T53" fmla="*/ 2147483647 h 55"/>
              <a:gd name="T54" fmla="*/ 2147483647 w 51"/>
              <a:gd name="T55" fmla="*/ 2147483647 h 55"/>
              <a:gd name="T56" fmla="*/ 2147483647 w 51"/>
              <a:gd name="T57" fmla="*/ 2147483647 h 55"/>
              <a:gd name="T58" fmla="*/ 2147483647 w 51"/>
              <a:gd name="T59" fmla="*/ 2147483647 h 55"/>
              <a:gd name="T60" fmla="*/ 2147483647 w 51"/>
              <a:gd name="T61" fmla="*/ 2147483647 h 55"/>
              <a:gd name="T62" fmla="*/ 2147483647 w 51"/>
              <a:gd name="T63" fmla="*/ 2147483647 h 55"/>
              <a:gd name="T64" fmla="*/ 2147483647 w 51"/>
              <a:gd name="T65" fmla="*/ 2147483647 h 55"/>
              <a:gd name="T66" fmla="*/ 2147483647 w 51"/>
              <a:gd name="T67" fmla="*/ 0 h 55"/>
              <a:gd name="T68" fmla="*/ 2147483647 w 51"/>
              <a:gd name="T69" fmla="*/ 0 h 55"/>
              <a:gd name="T70" fmla="*/ 2147483647 w 51"/>
              <a:gd name="T71" fmla="*/ 0 h 55"/>
              <a:gd name="T72" fmla="*/ 2147483647 w 51"/>
              <a:gd name="T73" fmla="*/ 2147483647 h 55"/>
              <a:gd name="T74" fmla="*/ 2147483647 w 51"/>
              <a:gd name="T75" fmla="*/ 2147483647 h 55"/>
              <a:gd name="T76" fmla="*/ 2147483647 w 51"/>
              <a:gd name="T77" fmla="*/ 2147483647 h 55"/>
              <a:gd name="T78" fmla="*/ 2147483647 w 51"/>
              <a:gd name="T79" fmla="*/ 2147483647 h 55"/>
              <a:gd name="T80" fmla="*/ 2147483647 w 51"/>
              <a:gd name="T81" fmla="*/ 2147483647 h 55"/>
              <a:gd name="T82" fmla="*/ 2147483647 w 51"/>
              <a:gd name="T83" fmla="*/ 2147483647 h 55"/>
              <a:gd name="T84" fmla="*/ 2147483647 w 51"/>
              <a:gd name="T85" fmla="*/ 2147483647 h 55"/>
              <a:gd name="T86" fmla="*/ 2147483647 w 51"/>
              <a:gd name="T87" fmla="*/ 2147483647 h 55"/>
              <a:gd name="T88" fmla="*/ 2147483647 w 51"/>
              <a:gd name="T89" fmla="*/ 2147483647 h 55"/>
              <a:gd name="T90" fmla="*/ 2147483647 w 51"/>
              <a:gd name="T91" fmla="*/ 2147483647 h 55"/>
              <a:gd name="T92" fmla="*/ 2147483647 w 51"/>
              <a:gd name="T93" fmla="*/ 2147483647 h 55"/>
              <a:gd name="T94" fmla="*/ 2147483647 w 51"/>
              <a:gd name="T95" fmla="*/ 2147483647 h 55"/>
              <a:gd name="T96" fmla="*/ 2147483647 w 51"/>
              <a:gd name="T97" fmla="*/ 2147483647 h 55"/>
              <a:gd name="T98" fmla="*/ 2147483647 w 51"/>
              <a:gd name="T99" fmla="*/ 2147483647 h 55"/>
              <a:gd name="T100" fmla="*/ 2147483647 w 51"/>
              <a:gd name="T101" fmla="*/ 2147483647 h 55"/>
              <a:gd name="T102" fmla="*/ 2147483647 w 51"/>
              <a:gd name="T103" fmla="*/ 2147483647 h 55"/>
              <a:gd name="T104" fmla="*/ 0 w 51"/>
              <a:gd name="T105" fmla="*/ 2147483647 h 55"/>
              <a:gd name="T106" fmla="*/ 0 w 51"/>
              <a:gd name="T107" fmla="*/ 2147483647 h 55"/>
              <a:gd name="T108" fmla="*/ 0 w 51"/>
              <a:gd name="T109" fmla="*/ 2147483647 h 55"/>
              <a:gd name="T110" fmla="*/ 2147483647 w 51"/>
              <a:gd name="T111" fmla="*/ 2147483647 h 55"/>
              <a:gd name="T112" fmla="*/ 2147483647 w 51"/>
              <a:gd name="T113" fmla="*/ 2147483647 h 5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1"/>
              <a:gd name="T172" fmla="*/ 0 h 55"/>
              <a:gd name="T173" fmla="*/ 51 w 51"/>
              <a:gd name="T174" fmla="*/ 55 h 5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1" h="55">
                <a:moveTo>
                  <a:pt x="2" y="31"/>
                </a:moveTo>
                <a:lnTo>
                  <a:pt x="3" y="36"/>
                </a:lnTo>
                <a:lnTo>
                  <a:pt x="6" y="40"/>
                </a:lnTo>
                <a:lnTo>
                  <a:pt x="9" y="46"/>
                </a:lnTo>
                <a:lnTo>
                  <a:pt x="14" y="51"/>
                </a:lnTo>
                <a:lnTo>
                  <a:pt x="17" y="54"/>
                </a:lnTo>
                <a:lnTo>
                  <a:pt x="21" y="55"/>
                </a:lnTo>
                <a:lnTo>
                  <a:pt x="26" y="55"/>
                </a:lnTo>
                <a:lnTo>
                  <a:pt x="30" y="52"/>
                </a:lnTo>
                <a:lnTo>
                  <a:pt x="31" y="51"/>
                </a:lnTo>
                <a:lnTo>
                  <a:pt x="33" y="49"/>
                </a:lnTo>
                <a:lnTo>
                  <a:pt x="33" y="48"/>
                </a:lnTo>
                <a:lnTo>
                  <a:pt x="34" y="46"/>
                </a:lnTo>
                <a:lnTo>
                  <a:pt x="34" y="45"/>
                </a:lnTo>
                <a:lnTo>
                  <a:pt x="36" y="42"/>
                </a:lnTo>
                <a:lnTo>
                  <a:pt x="36" y="40"/>
                </a:lnTo>
                <a:lnTo>
                  <a:pt x="37" y="39"/>
                </a:lnTo>
                <a:lnTo>
                  <a:pt x="39" y="36"/>
                </a:lnTo>
                <a:lnTo>
                  <a:pt x="40" y="34"/>
                </a:lnTo>
                <a:lnTo>
                  <a:pt x="43" y="33"/>
                </a:lnTo>
                <a:lnTo>
                  <a:pt x="45" y="31"/>
                </a:lnTo>
                <a:lnTo>
                  <a:pt x="48" y="30"/>
                </a:lnTo>
                <a:lnTo>
                  <a:pt x="49" y="27"/>
                </a:lnTo>
                <a:lnTo>
                  <a:pt x="51" y="25"/>
                </a:lnTo>
                <a:lnTo>
                  <a:pt x="51" y="22"/>
                </a:lnTo>
                <a:lnTo>
                  <a:pt x="51" y="19"/>
                </a:lnTo>
                <a:lnTo>
                  <a:pt x="51" y="17"/>
                </a:lnTo>
                <a:lnTo>
                  <a:pt x="51" y="14"/>
                </a:lnTo>
                <a:lnTo>
                  <a:pt x="49" y="11"/>
                </a:lnTo>
                <a:lnTo>
                  <a:pt x="49" y="8"/>
                </a:lnTo>
                <a:lnTo>
                  <a:pt x="48" y="6"/>
                </a:lnTo>
                <a:lnTo>
                  <a:pt x="46" y="3"/>
                </a:lnTo>
                <a:lnTo>
                  <a:pt x="43" y="2"/>
                </a:lnTo>
                <a:lnTo>
                  <a:pt x="40" y="0"/>
                </a:lnTo>
                <a:lnTo>
                  <a:pt x="37" y="0"/>
                </a:lnTo>
                <a:lnTo>
                  <a:pt x="34" y="0"/>
                </a:lnTo>
                <a:lnTo>
                  <a:pt x="31" y="2"/>
                </a:lnTo>
                <a:lnTo>
                  <a:pt x="28" y="3"/>
                </a:lnTo>
                <a:lnTo>
                  <a:pt x="26" y="5"/>
                </a:lnTo>
                <a:lnTo>
                  <a:pt x="23" y="6"/>
                </a:lnTo>
                <a:lnTo>
                  <a:pt x="20" y="8"/>
                </a:lnTo>
                <a:lnTo>
                  <a:pt x="18" y="9"/>
                </a:lnTo>
                <a:lnTo>
                  <a:pt x="15" y="11"/>
                </a:lnTo>
                <a:lnTo>
                  <a:pt x="14" y="12"/>
                </a:lnTo>
                <a:lnTo>
                  <a:pt x="12" y="12"/>
                </a:lnTo>
                <a:lnTo>
                  <a:pt x="9" y="14"/>
                </a:lnTo>
                <a:lnTo>
                  <a:pt x="8" y="15"/>
                </a:lnTo>
                <a:lnTo>
                  <a:pt x="5" y="17"/>
                </a:lnTo>
                <a:lnTo>
                  <a:pt x="3" y="18"/>
                </a:lnTo>
                <a:lnTo>
                  <a:pt x="3" y="19"/>
                </a:lnTo>
                <a:lnTo>
                  <a:pt x="2" y="21"/>
                </a:lnTo>
                <a:lnTo>
                  <a:pt x="2" y="22"/>
                </a:lnTo>
                <a:lnTo>
                  <a:pt x="0" y="24"/>
                </a:lnTo>
                <a:lnTo>
                  <a:pt x="0" y="25"/>
                </a:lnTo>
                <a:lnTo>
                  <a:pt x="0" y="27"/>
                </a:lnTo>
                <a:lnTo>
                  <a:pt x="2" y="28"/>
                </a:lnTo>
                <a:lnTo>
                  <a:pt x="2" y="3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13" name="Freeform 64"/>
          <p:cNvSpPr>
            <a:spLocks/>
          </p:cNvSpPr>
          <p:nvPr/>
        </p:nvSpPr>
        <p:spPr bwMode="auto">
          <a:xfrm>
            <a:off x="6858000" y="4343400"/>
            <a:ext cx="71438" cy="87313"/>
          </a:xfrm>
          <a:custGeom>
            <a:avLst/>
            <a:gdLst>
              <a:gd name="T0" fmla="*/ 2147483647 w 51"/>
              <a:gd name="T1" fmla="*/ 2147483647 h 55"/>
              <a:gd name="T2" fmla="*/ 2147483647 w 51"/>
              <a:gd name="T3" fmla="*/ 2147483647 h 55"/>
              <a:gd name="T4" fmla="*/ 2147483647 w 51"/>
              <a:gd name="T5" fmla="*/ 2147483647 h 55"/>
              <a:gd name="T6" fmla="*/ 2147483647 w 51"/>
              <a:gd name="T7" fmla="*/ 2147483647 h 55"/>
              <a:gd name="T8" fmla="*/ 2147483647 w 51"/>
              <a:gd name="T9" fmla="*/ 2147483647 h 55"/>
              <a:gd name="T10" fmla="*/ 2147483647 w 51"/>
              <a:gd name="T11" fmla="*/ 2147483647 h 55"/>
              <a:gd name="T12" fmla="*/ 2147483647 w 51"/>
              <a:gd name="T13" fmla="*/ 2147483647 h 55"/>
              <a:gd name="T14" fmla="*/ 2147483647 w 51"/>
              <a:gd name="T15" fmla="*/ 2147483647 h 55"/>
              <a:gd name="T16" fmla="*/ 2147483647 w 51"/>
              <a:gd name="T17" fmla="*/ 2147483647 h 55"/>
              <a:gd name="T18" fmla="*/ 2147483647 w 51"/>
              <a:gd name="T19" fmla="*/ 2147483647 h 55"/>
              <a:gd name="T20" fmla="*/ 2147483647 w 51"/>
              <a:gd name="T21" fmla="*/ 2147483647 h 55"/>
              <a:gd name="T22" fmla="*/ 2147483647 w 51"/>
              <a:gd name="T23" fmla="*/ 2147483647 h 55"/>
              <a:gd name="T24" fmla="*/ 2147483647 w 51"/>
              <a:gd name="T25" fmla="*/ 2147483647 h 55"/>
              <a:gd name="T26" fmla="*/ 2147483647 w 51"/>
              <a:gd name="T27" fmla="*/ 2147483647 h 55"/>
              <a:gd name="T28" fmla="*/ 2147483647 w 51"/>
              <a:gd name="T29" fmla="*/ 2147483647 h 55"/>
              <a:gd name="T30" fmla="*/ 2147483647 w 51"/>
              <a:gd name="T31" fmla="*/ 2147483647 h 55"/>
              <a:gd name="T32" fmla="*/ 2147483647 w 51"/>
              <a:gd name="T33" fmla="*/ 2147483647 h 55"/>
              <a:gd name="T34" fmla="*/ 2147483647 w 51"/>
              <a:gd name="T35" fmla="*/ 2147483647 h 55"/>
              <a:gd name="T36" fmla="*/ 2147483647 w 51"/>
              <a:gd name="T37" fmla="*/ 2147483647 h 55"/>
              <a:gd name="T38" fmla="*/ 2147483647 w 51"/>
              <a:gd name="T39" fmla="*/ 2147483647 h 55"/>
              <a:gd name="T40" fmla="*/ 2147483647 w 51"/>
              <a:gd name="T41" fmla="*/ 2147483647 h 55"/>
              <a:gd name="T42" fmla="*/ 2147483647 w 51"/>
              <a:gd name="T43" fmla="*/ 2147483647 h 55"/>
              <a:gd name="T44" fmla="*/ 2147483647 w 51"/>
              <a:gd name="T45" fmla="*/ 2147483647 h 55"/>
              <a:gd name="T46" fmla="*/ 2147483647 w 51"/>
              <a:gd name="T47" fmla="*/ 2147483647 h 55"/>
              <a:gd name="T48" fmla="*/ 2147483647 w 51"/>
              <a:gd name="T49" fmla="*/ 2147483647 h 55"/>
              <a:gd name="T50" fmla="*/ 2147483647 w 51"/>
              <a:gd name="T51" fmla="*/ 2147483647 h 55"/>
              <a:gd name="T52" fmla="*/ 2147483647 w 51"/>
              <a:gd name="T53" fmla="*/ 2147483647 h 55"/>
              <a:gd name="T54" fmla="*/ 2147483647 w 51"/>
              <a:gd name="T55" fmla="*/ 2147483647 h 55"/>
              <a:gd name="T56" fmla="*/ 2147483647 w 51"/>
              <a:gd name="T57" fmla="*/ 2147483647 h 55"/>
              <a:gd name="T58" fmla="*/ 2147483647 w 51"/>
              <a:gd name="T59" fmla="*/ 2147483647 h 55"/>
              <a:gd name="T60" fmla="*/ 2147483647 w 51"/>
              <a:gd name="T61" fmla="*/ 2147483647 h 55"/>
              <a:gd name="T62" fmla="*/ 2147483647 w 51"/>
              <a:gd name="T63" fmla="*/ 2147483647 h 55"/>
              <a:gd name="T64" fmla="*/ 2147483647 w 51"/>
              <a:gd name="T65" fmla="*/ 2147483647 h 55"/>
              <a:gd name="T66" fmla="*/ 2147483647 w 51"/>
              <a:gd name="T67" fmla="*/ 0 h 55"/>
              <a:gd name="T68" fmla="*/ 2147483647 w 51"/>
              <a:gd name="T69" fmla="*/ 0 h 55"/>
              <a:gd name="T70" fmla="*/ 2147483647 w 51"/>
              <a:gd name="T71" fmla="*/ 0 h 55"/>
              <a:gd name="T72" fmla="*/ 2147483647 w 51"/>
              <a:gd name="T73" fmla="*/ 2147483647 h 55"/>
              <a:gd name="T74" fmla="*/ 2147483647 w 51"/>
              <a:gd name="T75" fmla="*/ 2147483647 h 55"/>
              <a:gd name="T76" fmla="*/ 2147483647 w 51"/>
              <a:gd name="T77" fmla="*/ 2147483647 h 55"/>
              <a:gd name="T78" fmla="*/ 2147483647 w 51"/>
              <a:gd name="T79" fmla="*/ 2147483647 h 55"/>
              <a:gd name="T80" fmla="*/ 2147483647 w 51"/>
              <a:gd name="T81" fmla="*/ 2147483647 h 55"/>
              <a:gd name="T82" fmla="*/ 2147483647 w 51"/>
              <a:gd name="T83" fmla="*/ 2147483647 h 55"/>
              <a:gd name="T84" fmla="*/ 2147483647 w 51"/>
              <a:gd name="T85" fmla="*/ 2147483647 h 55"/>
              <a:gd name="T86" fmla="*/ 2147483647 w 51"/>
              <a:gd name="T87" fmla="*/ 2147483647 h 55"/>
              <a:gd name="T88" fmla="*/ 2147483647 w 51"/>
              <a:gd name="T89" fmla="*/ 2147483647 h 55"/>
              <a:gd name="T90" fmla="*/ 2147483647 w 51"/>
              <a:gd name="T91" fmla="*/ 2147483647 h 55"/>
              <a:gd name="T92" fmla="*/ 2147483647 w 51"/>
              <a:gd name="T93" fmla="*/ 2147483647 h 55"/>
              <a:gd name="T94" fmla="*/ 2147483647 w 51"/>
              <a:gd name="T95" fmla="*/ 2147483647 h 55"/>
              <a:gd name="T96" fmla="*/ 2147483647 w 51"/>
              <a:gd name="T97" fmla="*/ 2147483647 h 55"/>
              <a:gd name="T98" fmla="*/ 2147483647 w 51"/>
              <a:gd name="T99" fmla="*/ 2147483647 h 55"/>
              <a:gd name="T100" fmla="*/ 2147483647 w 51"/>
              <a:gd name="T101" fmla="*/ 2147483647 h 55"/>
              <a:gd name="T102" fmla="*/ 2147483647 w 51"/>
              <a:gd name="T103" fmla="*/ 2147483647 h 55"/>
              <a:gd name="T104" fmla="*/ 0 w 51"/>
              <a:gd name="T105" fmla="*/ 2147483647 h 55"/>
              <a:gd name="T106" fmla="*/ 0 w 51"/>
              <a:gd name="T107" fmla="*/ 2147483647 h 55"/>
              <a:gd name="T108" fmla="*/ 0 w 51"/>
              <a:gd name="T109" fmla="*/ 2147483647 h 55"/>
              <a:gd name="T110" fmla="*/ 2147483647 w 51"/>
              <a:gd name="T111" fmla="*/ 2147483647 h 55"/>
              <a:gd name="T112" fmla="*/ 2147483647 w 51"/>
              <a:gd name="T113" fmla="*/ 2147483647 h 5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1"/>
              <a:gd name="T172" fmla="*/ 0 h 55"/>
              <a:gd name="T173" fmla="*/ 51 w 51"/>
              <a:gd name="T174" fmla="*/ 55 h 5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1" h="55">
                <a:moveTo>
                  <a:pt x="2" y="31"/>
                </a:moveTo>
                <a:lnTo>
                  <a:pt x="3" y="36"/>
                </a:lnTo>
                <a:lnTo>
                  <a:pt x="6" y="40"/>
                </a:lnTo>
                <a:lnTo>
                  <a:pt x="9" y="46"/>
                </a:lnTo>
                <a:lnTo>
                  <a:pt x="14" y="51"/>
                </a:lnTo>
                <a:lnTo>
                  <a:pt x="17" y="54"/>
                </a:lnTo>
                <a:lnTo>
                  <a:pt x="21" y="55"/>
                </a:lnTo>
                <a:lnTo>
                  <a:pt x="26" y="55"/>
                </a:lnTo>
                <a:lnTo>
                  <a:pt x="30" y="52"/>
                </a:lnTo>
                <a:lnTo>
                  <a:pt x="31" y="51"/>
                </a:lnTo>
                <a:lnTo>
                  <a:pt x="33" y="49"/>
                </a:lnTo>
                <a:lnTo>
                  <a:pt x="33" y="48"/>
                </a:lnTo>
                <a:lnTo>
                  <a:pt x="34" y="46"/>
                </a:lnTo>
                <a:lnTo>
                  <a:pt x="34" y="45"/>
                </a:lnTo>
                <a:lnTo>
                  <a:pt x="36" y="42"/>
                </a:lnTo>
                <a:lnTo>
                  <a:pt x="36" y="40"/>
                </a:lnTo>
                <a:lnTo>
                  <a:pt x="37" y="39"/>
                </a:lnTo>
                <a:lnTo>
                  <a:pt x="39" y="36"/>
                </a:lnTo>
                <a:lnTo>
                  <a:pt x="40" y="34"/>
                </a:lnTo>
                <a:lnTo>
                  <a:pt x="43" y="33"/>
                </a:lnTo>
                <a:lnTo>
                  <a:pt x="45" y="31"/>
                </a:lnTo>
                <a:lnTo>
                  <a:pt x="48" y="30"/>
                </a:lnTo>
                <a:lnTo>
                  <a:pt x="49" y="27"/>
                </a:lnTo>
                <a:lnTo>
                  <a:pt x="51" y="25"/>
                </a:lnTo>
                <a:lnTo>
                  <a:pt x="51" y="22"/>
                </a:lnTo>
                <a:lnTo>
                  <a:pt x="51" y="19"/>
                </a:lnTo>
                <a:lnTo>
                  <a:pt x="51" y="17"/>
                </a:lnTo>
                <a:lnTo>
                  <a:pt x="51" y="14"/>
                </a:lnTo>
                <a:lnTo>
                  <a:pt x="49" y="11"/>
                </a:lnTo>
                <a:lnTo>
                  <a:pt x="49" y="8"/>
                </a:lnTo>
                <a:lnTo>
                  <a:pt x="48" y="6"/>
                </a:lnTo>
                <a:lnTo>
                  <a:pt x="46" y="3"/>
                </a:lnTo>
                <a:lnTo>
                  <a:pt x="43" y="2"/>
                </a:lnTo>
                <a:lnTo>
                  <a:pt x="40" y="0"/>
                </a:lnTo>
                <a:lnTo>
                  <a:pt x="37" y="0"/>
                </a:lnTo>
                <a:lnTo>
                  <a:pt x="34" y="0"/>
                </a:lnTo>
                <a:lnTo>
                  <a:pt x="31" y="2"/>
                </a:lnTo>
                <a:lnTo>
                  <a:pt x="28" y="3"/>
                </a:lnTo>
                <a:lnTo>
                  <a:pt x="26" y="5"/>
                </a:lnTo>
                <a:lnTo>
                  <a:pt x="23" y="6"/>
                </a:lnTo>
                <a:lnTo>
                  <a:pt x="20" y="8"/>
                </a:lnTo>
                <a:lnTo>
                  <a:pt x="18" y="9"/>
                </a:lnTo>
                <a:lnTo>
                  <a:pt x="15" y="11"/>
                </a:lnTo>
                <a:lnTo>
                  <a:pt x="14" y="12"/>
                </a:lnTo>
                <a:lnTo>
                  <a:pt x="12" y="12"/>
                </a:lnTo>
                <a:lnTo>
                  <a:pt x="9" y="14"/>
                </a:lnTo>
                <a:lnTo>
                  <a:pt x="8" y="15"/>
                </a:lnTo>
                <a:lnTo>
                  <a:pt x="5" y="17"/>
                </a:lnTo>
                <a:lnTo>
                  <a:pt x="3" y="18"/>
                </a:lnTo>
                <a:lnTo>
                  <a:pt x="3" y="19"/>
                </a:lnTo>
                <a:lnTo>
                  <a:pt x="2" y="21"/>
                </a:lnTo>
                <a:lnTo>
                  <a:pt x="2" y="22"/>
                </a:lnTo>
                <a:lnTo>
                  <a:pt x="0" y="24"/>
                </a:lnTo>
                <a:lnTo>
                  <a:pt x="0" y="25"/>
                </a:lnTo>
                <a:lnTo>
                  <a:pt x="0" y="27"/>
                </a:lnTo>
                <a:lnTo>
                  <a:pt x="2" y="28"/>
                </a:lnTo>
                <a:lnTo>
                  <a:pt x="2" y="31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4" name="Freeform 65"/>
          <p:cNvSpPr>
            <a:spLocks/>
          </p:cNvSpPr>
          <p:nvPr/>
        </p:nvSpPr>
        <p:spPr bwMode="auto">
          <a:xfrm>
            <a:off x="6596063" y="4354513"/>
            <a:ext cx="80962" cy="93662"/>
          </a:xfrm>
          <a:custGeom>
            <a:avLst/>
            <a:gdLst>
              <a:gd name="T0" fmla="*/ 0 w 58"/>
              <a:gd name="T1" fmla="*/ 2147483647 h 59"/>
              <a:gd name="T2" fmla="*/ 2147483647 w 58"/>
              <a:gd name="T3" fmla="*/ 2147483647 h 59"/>
              <a:gd name="T4" fmla="*/ 2147483647 w 58"/>
              <a:gd name="T5" fmla="*/ 2147483647 h 59"/>
              <a:gd name="T6" fmla="*/ 2147483647 w 58"/>
              <a:gd name="T7" fmla="*/ 2147483647 h 59"/>
              <a:gd name="T8" fmla="*/ 2147483647 w 58"/>
              <a:gd name="T9" fmla="*/ 2147483647 h 59"/>
              <a:gd name="T10" fmla="*/ 2147483647 w 58"/>
              <a:gd name="T11" fmla="*/ 2147483647 h 59"/>
              <a:gd name="T12" fmla="*/ 2147483647 w 58"/>
              <a:gd name="T13" fmla="*/ 2147483647 h 59"/>
              <a:gd name="T14" fmla="*/ 2147483647 w 58"/>
              <a:gd name="T15" fmla="*/ 2147483647 h 59"/>
              <a:gd name="T16" fmla="*/ 2147483647 w 58"/>
              <a:gd name="T17" fmla="*/ 2147483647 h 59"/>
              <a:gd name="T18" fmla="*/ 2147483647 w 58"/>
              <a:gd name="T19" fmla="*/ 2147483647 h 59"/>
              <a:gd name="T20" fmla="*/ 2147483647 w 58"/>
              <a:gd name="T21" fmla="*/ 2147483647 h 59"/>
              <a:gd name="T22" fmla="*/ 2147483647 w 58"/>
              <a:gd name="T23" fmla="*/ 2147483647 h 59"/>
              <a:gd name="T24" fmla="*/ 2147483647 w 58"/>
              <a:gd name="T25" fmla="*/ 2147483647 h 59"/>
              <a:gd name="T26" fmla="*/ 2147483647 w 58"/>
              <a:gd name="T27" fmla="*/ 2147483647 h 59"/>
              <a:gd name="T28" fmla="*/ 2147483647 w 58"/>
              <a:gd name="T29" fmla="*/ 2147483647 h 59"/>
              <a:gd name="T30" fmla="*/ 2147483647 w 58"/>
              <a:gd name="T31" fmla="*/ 2147483647 h 59"/>
              <a:gd name="T32" fmla="*/ 2147483647 w 58"/>
              <a:gd name="T33" fmla="*/ 2147483647 h 59"/>
              <a:gd name="T34" fmla="*/ 2147483647 w 58"/>
              <a:gd name="T35" fmla="*/ 2147483647 h 59"/>
              <a:gd name="T36" fmla="*/ 2147483647 w 58"/>
              <a:gd name="T37" fmla="*/ 2147483647 h 59"/>
              <a:gd name="T38" fmla="*/ 2147483647 w 58"/>
              <a:gd name="T39" fmla="*/ 2147483647 h 59"/>
              <a:gd name="T40" fmla="*/ 2147483647 w 58"/>
              <a:gd name="T41" fmla="*/ 2147483647 h 59"/>
              <a:gd name="T42" fmla="*/ 2147483647 w 58"/>
              <a:gd name="T43" fmla="*/ 2147483647 h 59"/>
              <a:gd name="T44" fmla="*/ 2147483647 w 58"/>
              <a:gd name="T45" fmla="*/ 2147483647 h 59"/>
              <a:gd name="T46" fmla="*/ 2147483647 w 58"/>
              <a:gd name="T47" fmla="*/ 2147483647 h 59"/>
              <a:gd name="T48" fmla="*/ 2147483647 w 58"/>
              <a:gd name="T49" fmla="*/ 2147483647 h 59"/>
              <a:gd name="T50" fmla="*/ 2147483647 w 58"/>
              <a:gd name="T51" fmla="*/ 2147483647 h 59"/>
              <a:gd name="T52" fmla="*/ 2147483647 w 58"/>
              <a:gd name="T53" fmla="*/ 2147483647 h 59"/>
              <a:gd name="T54" fmla="*/ 2147483647 w 58"/>
              <a:gd name="T55" fmla="*/ 2147483647 h 59"/>
              <a:gd name="T56" fmla="*/ 2147483647 w 58"/>
              <a:gd name="T57" fmla="*/ 2147483647 h 59"/>
              <a:gd name="T58" fmla="*/ 2147483647 w 58"/>
              <a:gd name="T59" fmla="*/ 2147483647 h 59"/>
              <a:gd name="T60" fmla="*/ 2147483647 w 58"/>
              <a:gd name="T61" fmla="*/ 2147483647 h 59"/>
              <a:gd name="T62" fmla="*/ 2147483647 w 58"/>
              <a:gd name="T63" fmla="*/ 2147483647 h 59"/>
              <a:gd name="T64" fmla="*/ 2147483647 w 58"/>
              <a:gd name="T65" fmla="*/ 2147483647 h 59"/>
              <a:gd name="T66" fmla="*/ 2147483647 w 58"/>
              <a:gd name="T67" fmla="*/ 2147483647 h 59"/>
              <a:gd name="T68" fmla="*/ 2147483647 w 58"/>
              <a:gd name="T69" fmla="*/ 2147483647 h 59"/>
              <a:gd name="T70" fmla="*/ 2147483647 w 58"/>
              <a:gd name="T71" fmla="*/ 2147483647 h 59"/>
              <a:gd name="T72" fmla="*/ 2147483647 w 58"/>
              <a:gd name="T73" fmla="*/ 2147483647 h 59"/>
              <a:gd name="T74" fmla="*/ 2147483647 w 58"/>
              <a:gd name="T75" fmla="*/ 2147483647 h 59"/>
              <a:gd name="T76" fmla="*/ 2147483647 w 58"/>
              <a:gd name="T77" fmla="*/ 2147483647 h 59"/>
              <a:gd name="T78" fmla="*/ 2147483647 w 58"/>
              <a:gd name="T79" fmla="*/ 2147483647 h 59"/>
              <a:gd name="T80" fmla="*/ 2147483647 w 58"/>
              <a:gd name="T81" fmla="*/ 2147483647 h 59"/>
              <a:gd name="T82" fmla="*/ 2147483647 w 58"/>
              <a:gd name="T83" fmla="*/ 2147483647 h 59"/>
              <a:gd name="T84" fmla="*/ 2147483647 w 58"/>
              <a:gd name="T85" fmla="*/ 2147483647 h 59"/>
              <a:gd name="T86" fmla="*/ 2147483647 w 58"/>
              <a:gd name="T87" fmla="*/ 2147483647 h 59"/>
              <a:gd name="T88" fmla="*/ 2147483647 w 58"/>
              <a:gd name="T89" fmla="*/ 0 h 59"/>
              <a:gd name="T90" fmla="*/ 2147483647 w 58"/>
              <a:gd name="T91" fmla="*/ 0 h 59"/>
              <a:gd name="T92" fmla="*/ 2147483647 w 58"/>
              <a:gd name="T93" fmla="*/ 2147483647 h 59"/>
              <a:gd name="T94" fmla="*/ 2147483647 w 58"/>
              <a:gd name="T95" fmla="*/ 2147483647 h 59"/>
              <a:gd name="T96" fmla="*/ 2147483647 w 58"/>
              <a:gd name="T97" fmla="*/ 2147483647 h 59"/>
              <a:gd name="T98" fmla="*/ 2147483647 w 58"/>
              <a:gd name="T99" fmla="*/ 2147483647 h 59"/>
              <a:gd name="T100" fmla="*/ 2147483647 w 58"/>
              <a:gd name="T101" fmla="*/ 2147483647 h 59"/>
              <a:gd name="T102" fmla="*/ 2147483647 w 58"/>
              <a:gd name="T103" fmla="*/ 2147483647 h 59"/>
              <a:gd name="T104" fmla="*/ 2147483647 w 58"/>
              <a:gd name="T105" fmla="*/ 2147483647 h 59"/>
              <a:gd name="T106" fmla="*/ 2147483647 w 58"/>
              <a:gd name="T107" fmla="*/ 2147483647 h 59"/>
              <a:gd name="T108" fmla="*/ 2147483647 w 58"/>
              <a:gd name="T109" fmla="*/ 2147483647 h 59"/>
              <a:gd name="T110" fmla="*/ 2147483647 w 58"/>
              <a:gd name="T111" fmla="*/ 2147483647 h 59"/>
              <a:gd name="T112" fmla="*/ 0 w 58"/>
              <a:gd name="T113" fmla="*/ 2147483647 h 5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8"/>
              <a:gd name="T172" fmla="*/ 0 h 59"/>
              <a:gd name="T173" fmla="*/ 58 w 58"/>
              <a:gd name="T174" fmla="*/ 59 h 5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8" h="59">
                <a:moveTo>
                  <a:pt x="0" y="46"/>
                </a:moveTo>
                <a:lnTo>
                  <a:pt x="3" y="50"/>
                </a:lnTo>
                <a:lnTo>
                  <a:pt x="8" y="53"/>
                </a:lnTo>
                <a:lnTo>
                  <a:pt x="11" y="56"/>
                </a:lnTo>
                <a:lnTo>
                  <a:pt x="15" y="57"/>
                </a:lnTo>
                <a:lnTo>
                  <a:pt x="20" y="57"/>
                </a:lnTo>
                <a:lnTo>
                  <a:pt x="24" y="59"/>
                </a:lnTo>
                <a:lnTo>
                  <a:pt x="28" y="59"/>
                </a:lnTo>
                <a:lnTo>
                  <a:pt x="33" y="57"/>
                </a:lnTo>
                <a:lnTo>
                  <a:pt x="36" y="57"/>
                </a:lnTo>
                <a:lnTo>
                  <a:pt x="37" y="56"/>
                </a:lnTo>
                <a:lnTo>
                  <a:pt x="40" y="54"/>
                </a:lnTo>
                <a:lnTo>
                  <a:pt x="42" y="51"/>
                </a:lnTo>
                <a:lnTo>
                  <a:pt x="43" y="50"/>
                </a:lnTo>
                <a:lnTo>
                  <a:pt x="45" y="47"/>
                </a:lnTo>
                <a:lnTo>
                  <a:pt x="48" y="44"/>
                </a:lnTo>
                <a:lnTo>
                  <a:pt x="49" y="43"/>
                </a:lnTo>
                <a:lnTo>
                  <a:pt x="51" y="41"/>
                </a:lnTo>
                <a:lnTo>
                  <a:pt x="52" y="41"/>
                </a:lnTo>
                <a:lnTo>
                  <a:pt x="54" y="41"/>
                </a:lnTo>
                <a:lnTo>
                  <a:pt x="57" y="38"/>
                </a:lnTo>
                <a:lnTo>
                  <a:pt x="58" y="34"/>
                </a:lnTo>
                <a:lnTo>
                  <a:pt x="58" y="29"/>
                </a:lnTo>
                <a:lnTo>
                  <a:pt x="57" y="25"/>
                </a:lnTo>
                <a:lnTo>
                  <a:pt x="55" y="20"/>
                </a:lnTo>
                <a:lnTo>
                  <a:pt x="54" y="17"/>
                </a:lnTo>
                <a:lnTo>
                  <a:pt x="49" y="13"/>
                </a:lnTo>
                <a:lnTo>
                  <a:pt x="45" y="10"/>
                </a:lnTo>
                <a:lnTo>
                  <a:pt x="45" y="8"/>
                </a:lnTo>
                <a:lnTo>
                  <a:pt x="45" y="7"/>
                </a:lnTo>
                <a:lnTo>
                  <a:pt x="45" y="6"/>
                </a:lnTo>
                <a:lnTo>
                  <a:pt x="43" y="4"/>
                </a:lnTo>
                <a:lnTo>
                  <a:pt x="42" y="3"/>
                </a:lnTo>
                <a:lnTo>
                  <a:pt x="40" y="1"/>
                </a:lnTo>
                <a:lnTo>
                  <a:pt x="39" y="1"/>
                </a:lnTo>
                <a:lnTo>
                  <a:pt x="36" y="0"/>
                </a:lnTo>
                <a:lnTo>
                  <a:pt x="34" y="0"/>
                </a:lnTo>
                <a:lnTo>
                  <a:pt x="31" y="1"/>
                </a:lnTo>
                <a:lnTo>
                  <a:pt x="30" y="1"/>
                </a:lnTo>
                <a:lnTo>
                  <a:pt x="28" y="3"/>
                </a:lnTo>
                <a:lnTo>
                  <a:pt x="24" y="7"/>
                </a:lnTo>
                <a:lnTo>
                  <a:pt x="20" y="11"/>
                </a:lnTo>
                <a:lnTo>
                  <a:pt x="14" y="17"/>
                </a:lnTo>
                <a:lnTo>
                  <a:pt x="11" y="23"/>
                </a:lnTo>
                <a:lnTo>
                  <a:pt x="6" y="31"/>
                </a:lnTo>
                <a:lnTo>
                  <a:pt x="3" y="37"/>
                </a:lnTo>
                <a:lnTo>
                  <a:pt x="2" y="41"/>
                </a:lnTo>
                <a:lnTo>
                  <a:pt x="0" y="4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15" name="Freeform 66"/>
          <p:cNvSpPr>
            <a:spLocks/>
          </p:cNvSpPr>
          <p:nvPr/>
        </p:nvSpPr>
        <p:spPr bwMode="auto">
          <a:xfrm>
            <a:off x="6596063" y="4354513"/>
            <a:ext cx="80962" cy="93662"/>
          </a:xfrm>
          <a:custGeom>
            <a:avLst/>
            <a:gdLst>
              <a:gd name="T0" fmla="*/ 0 w 58"/>
              <a:gd name="T1" fmla="*/ 2147483647 h 59"/>
              <a:gd name="T2" fmla="*/ 2147483647 w 58"/>
              <a:gd name="T3" fmla="*/ 2147483647 h 59"/>
              <a:gd name="T4" fmla="*/ 2147483647 w 58"/>
              <a:gd name="T5" fmla="*/ 2147483647 h 59"/>
              <a:gd name="T6" fmla="*/ 2147483647 w 58"/>
              <a:gd name="T7" fmla="*/ 2147483647 h 59"/>
              <a:gd name="T8" fmla="*/ 2147483647 w 58"/>
              <a:gd name="T9" fmla="*/ 2147483647 h 59"/>
              <a:gd name="T10" fmla="*/ 2147483647 w 58"/>
              <a:gd name="T11" fmla="*/ 2147483647 h 59"/>
              <a:gd name="T12" fmla="*/ 2147483647 w 58"/>
              <a:gd name="T13" fmla="*/ 2147483647 h 59"/>
              <a:gd name="T14" fmla="*/ 2147483647 w 58"/>
              <a:gd name="T15" fmla="*/ 2147483647 h 59"/>
              <a:gd name="T16" fmla="*/ 2147483647 w 58"/>
              <a:gd name="T17" fmla="*/ 2147483647 h 59"/>
              <a:gd name="T18" fmla="*/ 2147483647 w 58"/>
              <a:gd name="T19" fmla="*/ 2147483647 h 59"/>
              <a:gd name="T20" fmla="*/ 2147483647 w 58"/>
              <a:gd name="T21" fmla="*/ 2147483647 h 59"/>
              <a:gd name="T22" fmla="*/ 2147483647 w 58"/>
              <a:gd name="T23" fmla="*/ 2147483647 h 59"/>
              <a:gd name="T24" fmla="*/ 2147483647 w 58"/>
              <a:gd name="T25" fmla="*/ 2147483647 h 59"/>
              <a:gd name="T26" fmla="*/ 2147483647 w 58"/>
              <a:gd name="T27" fmla="*/ 2147483647 h 59"/>
              <a:gd name="T28" fmla="*/ 2147483647 w 58"/>
              <a:gd name="T29" fmla="*/ 2147483647 h 59"/>
              <a:gd name="T30" fmla="*/ 2147483647 w 58"/>
              <a:gd name="T31" fmla="*/ 2147483647 h 59"/>
              <a:gd name="T32" fmla="*/ 2147483647 w 58"/>
              <a:gd name="T33" fmla="*/ 2147483647 h 59"/>
              <a:gd name="T34" fmla="*/ 2147483647 w 58"/>
              <a:gd name="T35" fmla="*/ 2147483647 h 59"/>
              <a:gd name="T36" fmla="*/ 2147483647 w 58"/>
              <a:gd name="T37" fmla="*/ 2147483647 h 59"/>
              <a:gd name="T38" fmla="*/ 2147483647 w 58"/>
              <a:gd name="T39" fmla="*/ 2147483647 h 59"/>
              <a:gd name="T40" fmla="*/ 2147483647 w 58"/>
              <a:gd name="T41" fmla="*/ 2147483647 h 59"/>
              <a:gd name="T42" fmla="*/ 2147483647 w 58"/>
              <a:gd name="T43" fmla="*/ 2147483647 h 59"/>
              <a:gd name="T44" fmla="*/ 2147483647 w 58"/>
              <a:gd name="T45" fmla="*/ 2147483647 h 59"/>
              <a:gd name="T46" fmla="*/ 2147483647 w 58"/>
              <a:gd name="T47" fmla="*/ 2147483647 h 59"/>
              <a:gd name="T48" fmla="*/ 2147483647 w 58"/>
              <a:gd name="T49" fmla="*/ 2147483647 h 59"/>
              <a:gd name="T50" fmla="*/ 2147483647 w 58"/>
              <a:gd name="T51" fmla="*/ 2147483647 h 59"/>
              <a:gd name="T52" fmla="*/ 2147483647 w 58"/>
              <a:gd name="T53" fmla="*/ 2147483647 h 59"/>
              <a:gd name="T54" fmla="*/ 2147483647 w 58"/>
              <a:gd name="T55" fmla="*/ 2147483647 h 59"/>
              <a:gd name="T56" fmla="*/ 2147483647 w 58"/>
              <a:gd name="T57" fmla="*/ 2147483647 h 59"/>
              <a:gd name="T58" fmla="*/ 2147483647 w 58"/>
              <a:gd name="T59" fmla="*/ 2147483647 h 59"/>
              <a:gd name="T60" fmla="*/ 2147483647 w 58"/>
              <a:gd name="T61" fmla="*/ 2147483647 h 59"/>
              <a:gd name="T62" fmla="*/ 2147483647 w 58"/>
              <a:gd name="T63" fmla="*/ 2147483647 h 59"/>
              <a:gd name="T64" fmla="*/ 2147483647 w 58"/>
              <a:gd name="T65" fmla="*/ 2147483647 h 59"/>
              <a:gd name="T66" fmla="*/ 2147483647 w 58"/>
              <a:gd name="T67" fmla="*/ 2147483647 h 59"/>
              <a:gd name="T68" fmla="*/ 2147483647 w 58"/>
              <a:gd name="T69" fmla="*/ 2147483647 h 59"/>
              <a:gd name="T70" fmla="*/ 2147483647 w 58"/>
              <a:gd name="T71" fmla="*/ 2147483647 h 59"/>
              <a:gd name="T72" fmla="*/ 2147483647 w 58"/>
              <a:gd name="T73" fmla="*/ 2147483647 h 59"/>
              <a:gd name="T74" fmla="*/ 2147483647 w 58"/>
              <a:gd name="T75" fmla="*/ 2147483647 h 59"/>
              <a:gd name="T76" fmla="*/ 2147483647 w 58"/>
              <a:gd name="T77" fmla="*/ 2147483647 h 59"/>
              <a:gd name="T78" fmla="*/ 2147483647 w 58"/>
              <a:gd name="T79" fmla="*/ 2147483647 h 59"/>
              <a:gd name="T80" fmla="*/ 2147483647 w 58"/>
              <a:gd name="T81" fmla="*/ 2147483647 h 59"/>
              <a:gd name="T82" fmla="*/ 2147483647 w 58"/>
              <a:gd name="T83" fmla="*/ 2147483647 h 59"/>
              <a:gd name="T84" fmla="*/ 2147483647 w 58"/>
              <a:gd name="T85" fmla="*/ 2147483647 h 59"/>
              <a:gd name="T86" fmla="*/ 2147483647 w 58"/>
              <a:gd name="T87" fmla="*/ 2147483647 h 59"/>
              <a:gd name="T88" fmla="*/ 2147483647 w 58"/>
              <a:gd name="T89" fmla="*/ 0 h 59"/>
              <a:gd name="T90" fmla="*/ 2147483647 w 58"/>
              <a:gd name="T91" fmla="*/ 0 h 59"/>
              <a:gd name="T92" fmla="*/ 2147483647 w 58"/>
              <a:gd name="T93" fmla="*/ 2147483647 h 59"/>
              <a:gd name="T94" fmla="*/ 2147483647 w 58"/>
              <a:gd name="T95" fmla="*/ 2147483647 h 59"/>
              <a:gd name="T96" fmla="*/ 2147483647 w 58"/>
              <a:gd name="T97" fmla="*/ 2147483647 h 59"/>
              <a:gd name="T98" fmla="*/ 2147483647 w 58"/>
              <a:gd name="T99" fmla="*/ 2147483647 h 59"/>
              <a:gd name="T100" fmla="*/ 2147483647 w 58"/>
              <a:gd name="T101" fmla="*/ 2147483647 h 59"/>
              <a:gd name="T102" fmla="*/ 2147483647 w 58"/>
              <a:gd name="T103" fmla="*/ 2147483647 h 59"/>
              <a:gd name="T104" fmla="*/ 2147483647 w 58"/>
              <a:gd name="T105" fmla="*/ 2147483647 h 59"/>
              <a:gd name="T106" fmla="*/ 2147483647 w 58"/>
              <a:gd name="T107" fmla="*/ 2147483647 h 59"/>
              <a:gd name="T108" fmla="*/ 2147483647 w 58"/>
              <a:gd name="T109" fmla="*/ 2147483647 h 59"/>
              <a:gd name="T110" fmla="*/ 2147483647 w 58"/>
              <a:gd name="T111" fmla="*/ 2147483647 h 59"/>
              <a:gd name="T112" fmla="*/ 0 w 58"/>
              <a:gd name="T113" fmla="*/ 2147483647 h 5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8"/>
              <a:gd name="T172" fmla="*/ 0 h 59"/>
              <a:gd name="T173" fmla="*/ 58 w 58"/>
              <a:gd name="T174" fmla="*/ 59 h 5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8" h="59">
                <a:moveTo>
                  <a:pt x="0" y="46"/>
                </a:moveTo>
                <a:lnTo>
                  <a:pt x="3" y="50"/>
                </a:lnTo>
                <a:lnTo>
                  <a:pt x="8" y="53"/>
                </a:lnTo>
                <a:lnTo>
                  <a:pt x="11" y="56"/>
                </a:lnTo>
                <a:lnTo>
                  <a:pt x="15" y="57"/>
                </a:lnTo>
                <a:lnTo>
                  <a:pt x="20" y="57"/>
                </a:lnTo>
                <a:lnTo>
                  <a:pt x="24" y="59"/>
                </a:lnTo>
                <a:lnTo>
                  <a:pt x="28" y="59"/>
                </a:lnTo>
                <a:lnTo>
                  <a:pt x="33" y="57"/>
                </a:lnTo>
                <a:lnTo>
                  <a:pt x="36" y="57"/>
                </a:lnTo>
                <a:lnTo>
                  <a:pt x="37" y="56"/>
                </a:lnTo>
                <a:lnTo>
                  <a:pt x="40" y="54"/>
                </a:lnTo>
                <a:lnTo>
                  <a:pt x="42" y="51"/>
                </a:lnTo>
                <a:lnTo>
                  <a:pt x="43" y="50"/>
                </a:lnTo>
                <a:lnTo>
                  <a:pt x="45" y="47"/>
                </a:lnTo>
                <a:lnTo>
                  <a:pt x="48" y="44"/>
                </a:lnTo>
                <a:lnTo>
                  <a:pt x="49" y="43"/>
                </a:lnTo>
                <a:lnTo>
                  <a:pt x="51" y="41"/>
                </a:lnTo>
                <a:lnTo>
                  <a:pt x="52" y="41"/>
                </a:lnTo>
                <a:lnTo>
                  <a:pt x="54" y="41"/>
                </a:lnTo>
                <a:lnTo>
                  <a:pt x="57" y="38"/>
                </a:lnTo>
                <a:lnTo>
                  <a:pt x="58" y="34"/>
                </a:lnTo>
                <a:lnTo>
                  <a:pt x="58" y="29"/>
                </a:lnTo>
                <a:lnTo>
                  <a:pt x="57" y="25"/>
                </a:lnTo>
                <a:lnTo>
                  <a:pt x="55" y="20"/>
                </a:lnTo>
                <a:lnTo>
                  <a:pt x="54" y="17"/>
                </a:lnTo>
                <a:lnTo>
                  <a:pt x="49" y="13"/>
                </a:lnTo>
                <a:lnTo>
                  <a:pt x="45" y="10"/>
                </a:lnTo>
                <a:lnTo>
                  <a:pt x="45" y="8"/>
                </a:lnTo>
                <a:lnTo>
                  <a:pt x="45" y="7"/>
                </a:lnTo>
                <a:lnTo>
                  <a:pt x="45" y="6"/>
                </a:lnTo>
                <a:lnTo>
                  <a:pt x="43" y="4"/>
                </a:lnTo>
                <a:lnTo>
                  <a:pt x="42" y="3"/>
                </a:lnTo>
                <a:lnTo>
                  <a:pt x="40" y="1"/>
                </a:lnTo>
                <a:lnTo>
                  <a:pt x="39" y="1"/>
                </a:lnTo>
                <a:lnTo>
                  <a:pt x="36" y="0"/>
                </a:lnTo>
                <a:lnTo>
                  <a:pt x="34" y="0"/>
                </a:lnTo>
                <a:lnTo>
                  <a:pt x="31" y="1"/>
                </a:lnTo>
                <a:lnTo>
                  <a:pt x="30" y="1"/>
                </a:lnTo>
                <a:lnTo>
                  <a:pt x="28" y="3"/>
                </a:lnTo>
                <a:lnTo>
                  <a:pt x="24" y="7"/>
                </a:lnTo>
                <a:lnTo>
                  <a:pt x="20" y="11"/>
                </a:lnTo>
                <a:lnTo>
                  <a:pt x="14" y="17"/>
                </a:lnTo>
                <a:lnTo>
                  <a:pt x="11" y="23"/>
                </a:lnTo>
                <a:lnTo>
                  <a:pt x="6" y="31"/>
                </a:lnTo>
                <a:lnTo>
                  <a:pt x="3" y="37"/>
                </a:lnTo>
                <a:lnTo>
                  <a:pt x="2" y="41"/>
                </a:lnTo>
                <a:lnTo>
                  <a:pt x="0" y="46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6" name="Freeform 67"/>
          <p:cNvSpPr>
            <a:spLocks/>
          </p:cNvSpPr>
          <p:nvPr/>
        </p:nvSpPr>
        <p:spPr bwMode="auto">
          <a:xfrm>
            <a:off x="6596063" y="4354513"/>
            <a:ext cx="80962" cy="93662"/>
          </a:xfrm>
          <a:custGeom>
            <a:avLst/>
            <a:gdLst>
              <a:gd name="T0" fmla="*/ 0 w 58"/>
              <a:gd name="T1" fmla="*/ 2147483647 h 59"/>
              <a:gd name="T2" fmla="*/ 2147483647 w 58"/>
              <a:gd name="T3" fmla="*/ 2147483647 h 59"/>
              <a:gd name="T4" fmla="*/ 2147483647 w 58"/>
              <a:gd name="T5" fmla="*/ 2147483647 h 59"/>
              <a:gd name="T6" fmla="*/ 2147483647 w 58"/>
              <a:gd name="T7" fmla="*/ 2147483647 h 59"/>
              <a:gd name="T8" fmla="*/ 2147483647 w 58"/>
              <a:gd name="T9" fmla="*/ 2147483647 h 59"/>
              <a:gd name="T10" fmla="*/ 2147483647 w 58"/>
              <a:gd name="T11" fmla="*/ 2147483647 h 59"/>
              <a:gd name="T12" fmla="*/ 2147483647 w 58"/>
              <a:gd name="T13" fmla="*/ 2147483647 h 59"/>
              <a:gd name="T14" fmla="*/ 2147483647 w 58"/>
              <a:gd name="T15" fmla="*/ 2147483647 h 59"/>
              <a:gd name="T16" fmla="*/ 2147483647 w 58"/>
              <a:gd name="T17" fmla="*/ 2147483647 h 59"/>
              <a:gd name="T18" fmla="*/ 2147483647 w 58"/>
              <a:gd name="T19" fmla="*/ 2147483647 h 59"/>
              <a:gd name="T20" fmla="*/ 2147483647 w 58"/>
              <a:gd name="T21" fmla="*/ 2147483647 h 59"/>
              <a:gd name="T22" fmla="*/ 2147483647 w 58"/>
              <a:gd name="T23" fmla="*/ 2147483647 h 59"/>
              <a:gd name="T24" fmla="*/ 2147483647 w 58"/>
              <a:gd name="T25" fmla="*/ 2147483647 h 59"/>
              <a:gd name="T26" fmla="*/ 2147483647 w 58"/>
              <a:gd name="T27" fmla="*/ 2147483647 h 59"/>
              <a:gd name="T28" fmla="*/ 2147483647 w 58"/>
              <a:gd name="T29" fmla="*/ 2147483647 h 59"/>
              <a:gd name="T30" fmla="*/ 2147483647 w 58"/>
              <a:gd name="T31" fmla="*/ 2147483647 h 59"/>
              <a:gd name="T32" fmla="*/ 2147483647 w 58"/>
              <a:gd name="T33" fmla="*/ 2147483647 h 59"/>
              <a:gd name="T34" fmla="*/ 2147483647 w 58"/>
              <a:gd name="T35" fmla="*/ 2147483647 h 59"/>
              <a:gd name="T36" fmla="*/ 2147483647 w 58"/>
              <a:gd name="T37" fmla="*/ 2147483647 h 59"/>
              <a:gd name="T38" fmla="*/ 2147483647 w 58"/>
              <a:gd name="T39" fmla="*/ 2147483647 h 59"/>
              <a:gd name="T40" fmla="*/ 2147483647 w 58"/>
              <a:gd name="T41" fmla="*/ 2147483647 h 59"/>
              <a:gd name="T42" fmla="*/ 2147483647 w 58"/>
              <a:gd name="T43" fmla="*/ 2147483647 h 59"/>
              <a:gd name="T44" fmla="*/ 2147483647 w 58"/>
              <a:gd name="T45" fmla="*/ 2147483647 h 59"/>
              <a:gd name="T46" fmla="*/ 2147483647 w 58"/>
              <a:gd name="T47" fmla="*/ 2147483647 h 59"/>
              <a:gd name="T48" fmla="*/ 2147483647 w 58"/>
              <a:gd name="T49" fmla="*/ 2147483647 h 59"/>
              <a:gd name="T50" fmla="*/ 2147483647 w 58"/>
              <a:gd name="T51" fmla="*/ 2147483647 h 59"/>
              <a:gd name="T52" fmla="*/ 2147483647 w 58"/>
              <a:gd name="T53" fmla="*/ 2147483647 h 59"/>
              <a:gd name="T54" fmla="*/ 2147483647 w 58"/>
              <a:gd name="T55" fmla="*/ 2147483647 h 59"/>
              <a:gd name="T56" fmla="*/ 2147483647 w 58"/>
              <a:gd name="T57" fmla="*/ 2147483647 h 59"/>
              <a:gd name="T58" fmla="*/ 2147483647 w 58"/>
              <a:gd name="T59" fmla="*/ 2147483647 h 59"/>
              <a:gd name="T60" fmla="*/ 2147483647 w 58"/>
              <a:gd name="T61" fmla="*/ 2147483647 h 59"/>
              <a:gd name="T62" fmla="*/ 2147483647 w 58"/>
              <a:gd name="T63" fmla="*/ 2147483647 h 59"/>
              <a:gd name="T64" fmla="*/ 2147483647 w 58"/>
              <a:gd name="T65" fmla="*/ 2147483647 h 59"/>
              <a:gd name="T66" fmla="*/ 2147483647 w 58"/>
              <a:gd name="T67" fmla="*/ 2147483647 h 59"/>
              <a:gd name="T68" fmla="*/ 2147483647 w 58"/>
              <a:gd name="T69" fmla="*/ 2147483647 h 59"/>
              <a:gd name="T70" fmla="*/ 2147483647 w 58"/>
              <a:gd name="T71" fmla="*/ 2147483647 h 59"/>
              <a:gd name="T72" fmla="*/ 2147483647 w 58"/>
              <a:gd name="T73" fmla="*/ 2147483647 h 59"/>
              <a:gd name="T74" fmla="*/ 2147483647 w 58"/>
              <a:gd name="T75" fmla="*/ 2147483647 h 59"/>
              <a:gd name="T76" fmla="*/ 2147483647 w 58"/>
              <a:gd name="T77" fmla="*/ 2147483647 h 59"/>
              <a:gd name="T78" fmla="*/ 2147483647 w 58"/>
              <a:gd name="T79" fmla="*/ 2147483647 h 59"/>
              <a:gd name="T80" fmla="*/ 2147483647 w 58"/>
              <a:gd name="T81" fmla="*/ 2147483647 h 59"/>
              <a:gd name="T82" fmla="*/ 2147483647 w 58"/>
              <a:gd name="T83" fmla="*/ 2147483647 h 59"/>
              <a:gd name="T84" fmla="*/ 2147483647 w 58"/>
              <a:gd name="T85" fmla="*/ 2147483647 h 59"/>
              <a:gd name="T86" fmla="*/ 2147483647 w 58"/>
              <a:gd name="T87" fmla="*/ 2147483647 h 59"/>
              <a:gd name="T88" fmla="*/ 2147483647 w 58"/>
              <a:gd name="T89" fmla="*/ 0 h 59"/>
              <a:gd name="T90" fmla="*/ 2147483647 w 58"/>
              <a:gd name="T91" fmla="*/ 0 h 59"/>
              <a:gd name="T92" fmla="*/ 2147483647 w 58"/>
              <a:gd name="T93" fmla="*/ 2147483647 h 59"/>
              <a:gd name="T94" fmla="*/ 2147483647 w 58"/>
              <a:gd name="T95" fmla="*/ 2147483647 h 59"/>
              <a:gd name="T96" fmla="*/ 2147483647 w 58"/>
              <a:gd name="T97" fmla="*/ 2147483647 h 59"/>
              <a:gd name="T98" fmla="*/ 2147483647 w 58"/>
              <a:gd name="T99" fmla="*/ 2147483647 h 59"/>
              <a:gd name="T100" fmla="*/ 2147483647 w 58"/>
              <a:gd name="T101" fmla="*/ 2147483647 h 59"/>
              <a:gd name="T102" fmla="*/ 2147483647 w 58"/>
              <a:gd name="T103" fmla="*/ 2147483647 h 59"/>
              <a:gd name="T104" fmla="*/ 2147483647 w 58"/>
              <a:gd name="T105" fmla="*/ 2147483647 h 59"/>
              <a:gd name="T106" fmla="*/ 2147483647 w 58"/>
              <a:gd name="T107" fmla="*/ 2147483647 h 59"/>
              <a:gd name="T108" fmla="*/ 2147483647 w 58"/>
              <a:gd name="T109" fmla="*/ 2147483647 h 59"/>
              <a:gd name="T110" fmla="*/ 2147483647 w 58"/>
              <a:gd name="T111" fmla="*/ 2147483647 h 59"/>
              <a:gd name="T112" fmla="*/ 0 w 58"/>
              <a:gd name="T113" fmla="*/ 2147483647 h 5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8"/>
              <a:gd name="T172" fmla="*/ 0 h 59"/>
              <a:gd name="T173" fmla="*/ 58 w 58"/>
              <a:gd name="T174" fmla="*/ 59 h 5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8" h="59">
                <a:moveTo>
                  <a:pt x="0" y="46"/>
                </a:moveTo>
                <a:lnTo>
                  <a:pt x="3" y="50"/>
                </a:lnTo>
                <a:lnTo>
                  <a:pt x="8" y="53"/>
                </a:lnTo>
                <a:lnTo>
                  <a:pt x="11" y="56"/>
                </a:lnTo>
                <a:lnTo>
                  <a:pt x="15" y="57"/>
                </a:lnTo>
                <a:lnTo>
                  <a:pt x="20" y="57"/>
                </a:lnTo>
                <a:lnTo>
                  <a:pt x="24" y="59"/>
                </a:lnTo>
                <a:lnTo>
                  <a:pt x="28" y="59"/>
                </a:lnTo>
                <a:lnTo>
                  <a:pt x="33" y="57"/>
                </a:lnTo>
                <a:lnTo>
                  <a:pt x="36" y="57"/>
                </a:lnTo>
                <a:lnTo>
                  <a:pt x="37" y="56"/>
                </a:lnTo>
                <a:lnTo>
                  <a:pt x="40" y="54"/>
                </a:lnTo>
                <a:lnTo>
                  <a:pt x="42" y="51"/>
                </a:lnTo>
                <a:lnTo>
                  <a:pt x="43" y="50"/>
                </a:lnTo>
                <a:lnTo>
                  <a:pt x="45" y="47"/>
                </a:lnTo>
                <a:lnTo>
                  <a:pt x="48" y="44"/>
                </a:lnTo>
                <a:lnTo>
                  <a:pt x="49" y="43"/>
                </a:lnTo>
                <a:lnTo>
                  <a:pt x="51" y="41"/>
                </a:lnTo>
                <a:lnTo>
                  <a:pt x="52" y="41"/>
                </a:lnTo>
                <a:lnTo>
                  <a:pt x="54" y="41"/>
                </a:lnTo>
                <a:lnTo>
                  <a:pt x="57" y="38"/>
                </a:lnTo>
                <a:lnTo>
                  <a:pt x="58" y="34"/>
                </a:lnTo>
                <a:lnTo>
                  <a:pt x="58" y="29"/>
                </a:lnTo>
                <a:lnTo>
                  <a:pt x="57" y="25"/>
                </a:lnTo>
                <a:lnTo>
                  <a:pt x="55" y="20"/>
                </a:lnTo>
                <a:lnTo>
                  <a:pt x="54" y="17"/>
                </a:lnTo>
                <a:lnTo>
                  <a:pt x="49" y="13"/>
                </a:lnTo>
                <a:lnTo>
                  <a:pt x="45" y="10"/>
                </a:lnTo>
                <a:lnTo>
                  <a:pt x="45" y="8"/>
                </a:lnTo>
                <a:lnTo>
                  <a:pt x="45" y="7"/>
                </a:lnTo>
                <a:lnTo>
                  <a:pt x="45" y="6"/>
                </a:lnTo>
                <a:lnTo>
                  <a:pt x="43" y="4"/>
                </a:lnTo>
                <a:lnTo>
                  <a:pt x="42" y="3"/>
                </a:lnTo>
                <a:lnTo>
                  <a:pt x="40" y="1"/>
                </a:lnTo>
                <a:lnTo>
                  <a:pt x="39" y="1"/>
                </a:lnTo>
                <a:lnTo>
                  <a:pt x="36" y="0"/>
                </a:lnTo>
                <a:lnTo>
                  <a:pt x="34" y="0"/>
                </a:lnTo>
                <a:lnTo>
                  <a:pt x="31" y="1"/>
                </a:lnTo>
                <a:lnTo>
                  <a:pt x="30" y="1"/>
                </a:lnTo>
                <a:lnTo>
                  <a:pt x="28" y="3"/>
                </a:lnTo>
                <a:lnTo>
                  <a:pt x="24" y="7"/>
                </a:lnTo>
                <a:lnTo>
                  <a:pt x="20" y="11"/>
                </a:lnTo>
                <a:lnTo>
                  <a:pt x="14" y="17"/>
                </a:lnTo>
                <a:lnTo>
                  <a:pt x="11" y="23"/>
                </a:lnTo>
                <a:lnTo>
                  <a:pt x="6" y="31"/>
                </a:lnTo>
                <a:lnTo>
                  <a:pt x="3" y="37"/>
                </a:lnTo>
                <a:lnTo>
                  <a:pt x="2" y="41"/>
                </a:lnTo>
                <a:lnTo>
                  <a:pt x="0" y="46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7" name="Freeform 68"/>
          <p:cNvSpPr>
            <a:spLocks/>
          </p:cNvSpPr>
          <p:nvPr/>
        </p:nvSpPr>
        <p:spPr bwMode="auto">
          <a:xfrm>
            <a:off x="6610350" y="4273550"/>
            <a:ext cx="76200" cy="77788"/>
          </a:xfrm>
          <a:custGeom>
            <a:avLst/>
            <a:gdLst>
              <a:gd name="T0" fmla="*/ 2147483647 w 53"/>
              <a:gd name="T1" fmla="*/ 2147483647 h 49"/>
              <a:gd name="T2" fmla="*/ 2147483647 w 53"/>
              <a:gd name="T3" fmla="*/ 2147483647 h 49"/>
              <a:gd name="T4" fmla="*/ 0 w 53"/>
              <a:gd name="T5" fmla="*/ 2147483647 h 49"/>
              <a:gd name="T6" fmla="*/ 2147483647 w 53"/>
              <a:gd name="T7" fmla="*/ 2147483647 h 49"/>
              <a:gd name="T8" fmla="*/ 2147483647 w 53"/>
              <a:gd name="T9" fmla="*/ 2147483647 h 49"/>
              <a:gd name="T10" fmla="*/ 2147483647 w 53"/>
              <a:gd name="T11" fmla="*/ 2147483647 h 49"/>
              <a:gd name="T12" fmla="*/ 2147483647 w 53"/>
              <a:gd name="T13" fmla="*/ 2147483647 h 49"/>
              <a:gd name="T14" fmla="*/ 2147483647 w 53"/>
              <a:gd name="T15" fmla="*/ 2147483647 h 49"/>
              <a:gd name="T16" fmla="*/ 2147483647 w 53"/>
              <a:gd name="T17" fmla="*/ 2147483647 h 49"/>
              <a:gd name="T18" fmla="*/ 2147483647 w 53"/>
              <a:gd name="T19" fmla="*/ 2147483647 h 49"/>
              <a:gd name="T20" fmla="*/ 2147483647 w 53"/>
              <a:gd name="T21" fmla="*/ 2147483647 h 49"/>
              <a:gd name="T22" fmla="*/ 2147483647 w 53"/>
              <a:gd name="T23" fmla="*/ 2147483647 h 49"/>
              <a:gd name="T24" fmla="*/ 2147483647 w 53"/>
              <a:gd name="T25" fmla="*/ 2147483647 h 49"/>
              <a:gd name="T26" fmla="*/ 2147483647 w 53"/>
              <a:gd name="T27" fmla="*/ 2147483647 h 49"/>
              <a:gd name="T28" fmla="*/ 2147483647 w 53"/>
              <a:gd name="T29" fmla="*/ 2147483647 h 49"/>
              <a:gd name="T30" fmla="*/ 2147483647 w 53"/>
              <a:gd name="T31" fmla="*/ 2147483647 h 49"/>
              <a:gd name="T32" fmla="*/ 2147483647 w 53"/>
              <a:gd name="T33" fmla="*/ 2147483647 h 49"/>
              <a:gd name="T34" fmla="*/ 2147483647 w 53"/>
              <a:gd name="T35" fmla="*/ 2147483647 h 49"/>
              <a:gd name="T36" fmla="*/ 2147483647 w 53"/>
              <a:gd name="T37" fmla="*/ 2147483647 h 49"/>
              <a:gd name="T38" fmla="*/ 2147483647 w 53"/>
              <a:gd name="T39" fmla="*/ 2147483647 h 49"/>
              <a:gd name="T40" fmla="*/ 2147483647 w 53"/>
              <a:gd name="T41" fmla="*/ 0 h 49"/>
              <a:gd name="T42" fmla="*/ 2147483647 w 53"/>
              <a:gd name="T43" fmla="*/ 0 h 49"/>
              <a:gd name="T44" fmla="*/ 2147483647 w 53"/>
              <a:gd name="T45" fmla="*/ 0 h 49"/>
              <a:gd name="T46" fmla="*/ 2147483647 w 53"/>
              <a:gd name="T47" fmla="*/ 2147483647 h 49"/>
              <a:gd name="T48" fmla="*/ 2147483647 w 53"/>
              <a:gd name="T49" fmla="*/ 2147483647 h 49"/>
              <a:gd name="T50" fmla="*/ 2147483647 w 53"/>
              <a:gd name="T51" fmla="*/ 2147483647 h 49"/>
              <a:gd name="T52" fmla="*/ 2147483647 w 53"/>
              <a:gd name="T53" fmla="*/ 2147483647 h 49"/>
              <a:gd name="T54" fmla="*/ 2147483647 w 53"/>
              <a:gd name="T55" fmla="*/ 2147483647 h 49"/>
              <a:gd name="T56" fmla="*/ 2147483647 w 53"/>
              <a:gd name="T57" fmla="*/ 2147483647 h 49"/>
              <a:gd name="T58" fmla="*/ 2147483647 w 53"/>
              <a:gd name="T59" fmla="*/ 2147483647 h 49"/>
              <a:gd name="T60" fmla="*/ 2147483647 w 53"/>
              <a:gd name="T61" fmla="*/ 2147483647 h 49"/>
              <a:gd name="T62" fmla="*/ 2147483647 w 53"/>
              <a:gd name="T63" fmla="*/ 2147483647 h 4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3"/>
              <a:gd name="T97" fmla="*/ 0 h 49"/>
              <a:gd name="T98" fmla="*/ 53 w 53"/>
              <a:gd name="T99" fmla="*/ 49 h 4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3" h="49">
                <a:moveTo>
                  <a:pt x="7" y="22"/>
                </a:moveTo>
                <a:lnTo>
                  <a:pt x="6" y="25"/>
                </a:lnTo>
                <a:lnTo>
                  <a:pt x="3" y="28"/>
                </a:lnTo>
                <a:lnTo>
                  <a:pt x="1" y="33"/>
                </a:lnTo>
                <a:lnTo>
                  <a:pt x="0" y="37"/>
                </a:lnTo>
                <a:lnTo>
                  <a:pt x="0" y="40"/>
                </a:lnTo>
                <a:lnTo>
                  <a:pt x="0" y="43"/>
                </a:lnTo>
                <a:lnTo>
                  <a:pt x="3" y="46"/>
                </a:lnTo>
                <a:lnTo>
                  <a:pt x="7" y="46"/>
                </a:lnTo>
                <a:lnTo>
                  <a:pt x="9" y="46"/>
                </a:lnTo>
                <a:lnTo>
                  <a:pt x="10" y="48"/>
                </a:lnTo>
                <a:lnTo>
                  <a:pt x="12" y="48"/>
                </a:lnTo>
                <a:lnTo>
                  <a:pt x="13" y="49"/>
                </a:lnTo>
                <a:lnTo>
                  <a:pt x="14" y="49"/>
                </a:lnTo>
                <a:lnTo>
                  <a:pt x="16" y="49"/>
                </a:lnTo>
                <a:lnTo>
                  <a:pt x="17" y="49"/>
                </a:lnTo>
                <a:lnTo>
                  <a:pt x="20" y="48"/>
                </a:lnTo>
                <a:lnTo>
                  <a:pt x="25" y="46"/>
                </a:lnTo>
                <a:lnTo>
                  <a:pt x="28" y="46"/>
                </a:lnTo>
                <a:lnTo>
                  <a:pt x="32" y="46"/>
                </a:lnTo>
                <a:lnTo>
                  <a:pt x="35" y="45"/>
                </a:lnTo>
                <a:lnTo>
                  <a:pt x="38" y="43"/>
                </a:lnTo>
                <a:lnTo>
                  <a:pt x="40" y="42"/>
                </a:lnTo>
                <a:lnTo>
                  <a:pt x="43" y="37"/>
                </a:lnTo>
                <a:lnTo>
                  <a:pt x="43" y="34"/>
                </a:lnTo>
                <a:lnTo>
                  <a:pt x="44" y="30"/>
                </a:lnTo>
                <a:lnTo>
                  <a:pt x="46" y="25"/>
                </a:lnTo>
                <a:lnTo>
                  <a:pt x="46" y="22"/>
                </a:lnTo>
                <a:lnTo>
                  <a:pt x="47" y="18"/>
                </a:lnTo>
                <a:lnTo>
                  <a:pt x="48" y="14"/>
                </a:lnTo>
                <a:lnTo>
                  <a:pt x="50" y="11"/>
                </a:lnTo>
                <a:lnTo>
                  <a:pt x="51" y="8"/>
                </a:lnTo>
                <a:lnTo>
                  <a:pt x="51" y="6"/>
                </a:lnTo>
                <a:lnTo>
                  <a:pt x="53" y="6"/>
                </a:lnTo>
                <a:lnTo>
                  <a:pt x="53" y="5"/>
                </a:lnTo>
                <a:lnTo>
                  <a:pt x="51" y="5"/>
                </a:lnTo>
                <a:lnTo>
                  <a:pt x="51" y="3"/>
                </a:lnTo>
                <a:lnTo>
                  <a:pt x="51" y="2"/>
                </a:lnTo>
                <a:lnTo>
                  <a:pt x="50" y="0"/>
                </a:lnTo>
                <a:lnTo>
                  <a:pt x="48" y="0"/>
                </a:lnTo>
                <a:lnTo>
                  <a:pt x="47" y="0"/>
                </a:lnTo>
                <a:lnTo>
                  <a:pt x="46" y="0"/>
                </a:lnTo>
                <a:lnTo>
                  <a:pt x="44" y="0"/>
                </a:lnTo>
                <a:lnTo>
                  <a:pt x="43" y="2"/>
                </a:lnTo>
                <a:lnTo>
                  <a:pt x="41" y="2"/>
                </a:lnTo>
                <a:lnTo>
                  <a:pt x="40" y="3"/>
                </a:lnTo>
                <a:lnTo>
                  <a:pt x="37" y="6"/>
                </a:lnTo>
                <a:lnTo>
                  <a:pt x="32" y="11"/>
                </a:lnTo>
                <a:lnTo>
                  <a:pt x="29" y="12"/>
                </a:lnTo>
                <a:lnTo>
                  <a:pt x="25" y="15"/>
                </a:lnTo>
                <a:lnTo>
                  <a:pt x="20" y="18"/>
                </a:lnTo>
                <a:lnTo>
                  <a:pt x="16" y="19"/>
                </a:lnTo>
                <a:lnTo>
                  <a:pt x="12" y="21"/>
                </a:lnTo>
                <a:lnTo>
                  <a:pt x="7" y="22"/>
                </a:lnTo>
                <a:lnTo>
                  <a:pt x="9" y="22"/>
                </a:lnTo>
                <a:lnTo>
                  <a:pt x="7" y="2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18" name="Freeform 69"/>
          <p:cNvSpPr>
            <a:spLocks/>
          </p:cNvSpPr>
          <p:nvPr/>
        </p:nvSpPr>
        <p:spPr bwMode="auto">
          <a:xfrm>
            <a:off x="6610350" y="4273550"/>
            <a:ext cx="76200" cy="77788"/>
          </a:xfrm>
          <a:custGeom>
            <a:avLst/>
            <a:gdLst>
              <a:gd name="T0" fmla="*/ 2147483647 w 53"/>
              <a:gd name="T1" fmla="*/ 2147483647 h 49"/>
              <a:gd name="T2" fmla="*/ 2147483647 w 53"/>
              <a:gd name="T3" fmla="*/ 2147483647 h 49"/>
              <a:gd name="T4" fmla="*/ 0 w 53"/>
              <a:gd name="T5" fmla="*/ 2147483647 h 49"/>
              <a:gd name="T6" fmla="*/ 2147483647 w 53"/>
              <a:gd name="T7" fmla="*/ 2147483647 h 49"/>
              <a:gd name="T8" fmla="*/ 2147483647 w 53"/>
              <a:gd name="T9" fmla="*/ 2147483647 h 49"/>
              <a:gd name="T10" fmla="*/ 2147483647 w 53"/>
              <a:gd name="T11" fmla="*/ 2147483647 h 49"/>
              <a:gd name="T12" fmla="*/ 2147483647 w 53"/>
              <a:gd name="T13" fmla="*/ 2147483647 h 49"/>
              <a:gd name="T14" fmla="*/ 2147483647 w 53"/>
              <a:gd name="T15" fmla="*/ 2147483647 h 49"/>
              <a:gd name="T16" fmla="*/ 2147483647 w 53"/>
              <a:gd name="T17" fmla="*/ 2147483647 h 49"/>
              <a:gd name="T18" fmla="*/ 2147483647 w 53"/>
              <a:gd name="T19" fmla="*/ 2147483647 h 49"/>
              <a:gd name="T20" fmla="*/ 2147483647 w 53"/>
              <a:gd name="T21" fmla="*/ 2147483647 h 49"/>
              <a:gd name="T22" fmla="*/ 2147483647 w 53"/>
              <a:gd name="T23" fmla="*/ 2147483647 h 49"/>
              <a:gd name="T24" fmla="*/ 2147483647 w 53"/>
              <a:gd name="T25" fmla="*/ 2147483647 h 49"/>
              <a:gd name="T26" fmla="*/ 2147483647 w 53"/>
              <a:gd name="T27" fmla="*/ 2147483647 h 49"/>
              <a:gd name="T28" fmla="*/ 2147483647 w 53"/>
              <a:gd name="T29" fmla="*/ 2147483647 h 49"/>
              <a:gd name="T30" fmla="*/ 2147483647 w 53"/>
              <a:gd name="T31" fmla="*/ 2147483647 h 49"/>
              <a:gd name="T32" fmla="*/ 2147483647 w 53"/>
              <a:gd name="T33" fmla="*/ 2147483647 h 49"/>
              <a:gd name="T34" fmla="*/ 2147483647 w 53"/>
              <a:gd name="T35" fmla="*/ 2147483647 h 49"/>
              <a:gd name="T36" fmla="*/ 2147483647 w 53"/>
              <a:gd name="T37" fmla="*/ 2147483647 h 49"/>
              <a:gd name="T38" fmla="*/ 2147483647 w 53"/>
              <a:gd name="T39" fmla="*/ 2147483647 h 49"/>
              <a:gd name="T40" fmla="*/ 2147483647 w 53"/>
              <a:gd name="T41" fmla="*/ 0 h 49"/>
              <a:gd name="T42" fmla="*/ 2147483647 w 53"/>
              <a:gd name="T43" fmla="*/ 0 h 49"/>
              <a:gd name="T44" fmla="*/ 2147483647 w 53"/>
              <a:gd name="T45" fmla="*/ 0 h 49"/>
              <a:gd name="T46" fmla="*/ 2147483647 w 53"/>
              <a:gd name="T47" fmla="*/ 2147483647 h 49"/>
              <a:gd name="T48" fmla="*/ 2147483647 w 53"/>
              <a:gd name="T49" fmla="*/ 2147483647 h 49"/>
              <a:gd name="T50" fmla="*/ 2147483647 w 53"/>
              <a:gd name="T51" fmla="*/ 2147483647 h 49"/>
              <a:gd name="T52" fmla="*/ 2147483647 w 53"/>
              <a:gd name="T53" fmla="*/ 2147483647 h 49"/>
              <a:gd name="T54" fmla="*/ 2147483647 w 53"/>
              <a:gd name="T55" fmla="*/ 2147483647 h 49"/>
              <a:gd name="T56" fmla="*/ 2147483647 w 53"/>
              <a:gd name="T57" fmla="*/ 2147483647 h 49"/>
              <a:gd name="T58" fmla="*/ 2147483647 w 53"/>
              <a:gd name="T59" fmla="*/ 2147483647 h 49"/>
              <a:gd name="T60" fmla="*/ 2147483647 w 53"/>
              <a:gd name="T61" fmla="*/ 2147483647 h 49"/>
              <a:gd name="T62" fmla="*/ 2147483647 w 53"/>
              <a:gd name="T63" fmla="*/ 2147483647 h 49"/>
              <a:gd name="T64" fmla="*/ 2147483647 w 53"/>
              <a:gd name="T65" fmla="*/ 2147483647 h 4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3"/>
              <a:gd name="T100" fmla="*/ 0 h 49"/>
              <a:gd name="T101" fmla="*/ 53 w 53"/>
              <a:gd name="T102" fmla="*/ 49 h 4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3" h="49">
                <a:moveTo>
                  <a:pt x="7" y="22"/>
                </a:moveTo>
                <a:lnTo>
                  <a:pt x="6" y="25"/>
                </a:lnTo>
                <a:lnTo>
                  <a:pt x="3" y="28"/>
                </a:lnTo>
                <a:lnTo>
                  <a:pt x="1" y="33"/>
                </a:lnTo>
                <a:lnTo>
                  <a:pt x="0" y="37"/>
                </a:lnTo>
                <a:lnTo>
                  <a:pt x="0" y="40"/>
                </a:lnTo>
                <a:lnTo>
                  <a:pt x="0" y="43"/>
                </a:lnTo>
                <a:lnTo>
                  <a:pt x="3" y="46"/>
                </a:lnTo>
                <a:lnTo>
                  <a:pt x="7" y="46"/>
                </a:lnTo>
                <a:lnTo>
                  <a:pt x="9" y="46"/>
                </a:lnTo>
                <a:lnTo>
                  <a:pt x="10" y="48"/>
                </a:lnTo>
                <a:lnTo>
                  <a:pt x="12" y="48"/>
                </a:lnTo>
                <a:lnTo>
                  <a:pt x="13" y="49"/>
                </a:lnTo>
                <a:lnTo>
                  <a:pt x="14" y="49"/>
                </a:lnTo>
                <a:lnTo>
                  <a:pt x="16" y="49"/>
                </a:lnTo>
                <a:lnTo>
                  <a:pt x="17" y="49"/>
                </a:lnTo>
                <a:lnTo>
                  <a:pt x="20" y="48"/>
                </a:lnTo>
                <a:lnTo>
                  <a:pt x="25" y="46"/>
                </a:lnTo>
                <a:lnTo>
                  <a:pt x="28" y="46"/>
                </a:lnTo>
                <a:lnTo>
                  <a:pt x="32" y="46"/>
                </a:lnTo>
                <a:lnTo>
                  <a:pt x="35" y="45"/>
                </a:lnTo>
                <a:lnTo>
                  <a:pt x="38" y="43"/>
                </a:lnTo>
                <a:lnTo>
                  <a:pt x="40" y="42"/>
                </a:lnTo>
                <a:lnTo>
                  <a:pt x="43" y="37"/>
                </a:lnTo>
                <a:lnTo>
                  <a:pt x="43" y="34"/>
                </a:lnTo>
                <a:lnTo>
                  <a:pt x="44" y="30"/>
                </a:lnTo>
                <a:lnTo>
                  <a:pt x="46" y="25"/>
                </a:lnTo>
                <a:lnTo>
                  <a:pt x="46" y="22"/>
                </a:lnTo>
                <a:lnTo>
                  <a:pt x="47" y="18"/>
                </a:lnTo>
                <a:lnTo>
                  <a:pt x="48" y="14"/>
                </a:lnTo>
                <a:lnTo>
                  <a:pt x="50" y="11"/>
                </a:lnTo>
                <a:lnTo>
                  <a:pt x="51" y="8"/>
                </a:lnTo>
                <a:lnTo>
                  <a:pt x="51" y="6"/>
                </a:lnTo>
                <a:lnTo>
                  <a:pt x="53" y="6"/>
                </a:lnTo>
                <a:lnTo>
                  <a:pt x="53" y="5"/>
                </a:lnTo>
                <a:lnTo>
                  <a:pt x="51" y="5"/>
                </a:lnTo>
                <a:lnTo>
                  <a:pt x="51" y="3"/>
                </a:lnTo>
                <a:lnTo>
                  <a:pt x="51" y="2"/>
                </a:lnTo>
                <a:lnTo>
                  <a:pt x="50" y="0"/>
                </a:lnTo>
                <a:lnTo>
                  <a:pt x="48" y="0"/>
                </a:lnTo>
                <a:lnTo>
                  <a:pt x="47" y="0"/>
                </a:lnTo>
                <a:lnTo>
                  <a:pt x="46" y="0"/>
                </a:lnTo>
                <a:lnTo>
                  <a:pt x="44" y="0"/>
                </a:lnTo>
                <a:lnTo>
                  <a:pt x="43" y="2"/>
                </a:lnTo>
                <a:lnTo>
                  <a:pt x="41" y="2"/>
                </a:lnTo>
                <a:lnTo>
                  <a:pt x="40" y="3"/>
                </a:lnTo>
                <a:lnTo>
                  <a:pt x="37" y="6"/>
                </a:lnTo>
                <a:lnTo>
                  <a:pt x="32" y="11"/>
                </a:lnTo>
                <a:lnTo>
                  <a:pt x="29" y="12"/>
                </a:lnTo>
                <a:lnTo>
                  <a:pt x="25" y="15"/>
                </a:lnTo>
                <a:lnTo>
                  <a:pt x="20" y="18"/>
                </a:lnTo>
                <a:lnTo>
                  <a:pt x="16" y="19"/>
                </a:lnTo>
                <a:lnTo>
                  <a:pt x="12" y="21"/>
                </a:lnTo>
                <a:lnTo>
                  <a:pt x="7" y="22"/>
                </a:lnTo>
                <a:lnTo>
                  <a:pt x="9" y="22"/>
                </a:lnTo>
                <a:lnTo>
                  <a:pt x="7" y="22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9" name="Freeform 70"/>
          <p:cNvSpPr>
            <a:spLocks/>
          </p:cNvSpPr>
          <p:nvPr/>
        </p:nvSpPr>
        <p:spPr bwMode="auto">
          <a:xfrm>
            <a:off x="6654800" y="4424363"/>
            <a:ext cx="79375" cy="84137"/>
          </a:xfrm>
          <a:custGeom>
            <a:avLst/>
            <a:gdLst>
              <a:gd name="T0" fmla="*/ 2147483647 w 56"/>
              <a:gd name="T1" fmla="*/ 2147483647 h 53"/>
              <a:gd name="T2" fmla="*/ 2147483647 w 56"/>
              <a:gd name="T3" fmla="*/ 2147483647 h 53"/>
              <a:gd name="T4" fmla="*/ 2147483647 w 56"/>
              <a:gd name="T5" fmla="*/ 2147483647 h 53"/>
              <a:gd name="T6" fmla="*/ 2147483647 w 56"/>
              <a:gd name="T7" fmla="*/ 2147483647 h 53"/>
              <a:gd name="T8" fmla="*/ 2147483647 w 56"/>
              <a:gd name="T9" fmla="*/ 2147483647 h 53"/>
              <a:gd name="T10" fmla="*/ 2147483647 w 56"/>
              <a:gd name="T11" fmla="*/ 2147483647 h 53"/>
              <a:gd name="T12" fmla="*/ 2147483647 w 56"/>
              <a:gd name="T13" fmla="*/ 2147483647 h 53"/>
              <a:gd name="T14" fmla="*/ 2147483647 w 56"/>
              <a:gd name="T15" fmla="*/ 2147483647 h 53"/>
              <a:gd name="T16" fmla="*/ 2147483647 w 56"/>
              <a:gd name="T17" fmla="*/ 2147483647 h 53"/>
              <a:gd name="T18" fmla="*/ 2147483647 w 56"/>
              <a:gd name="T19" fmla="*/ 2147483647 h 53"/>
              <a:gd name="T20" fmla="*/ 2147483647 w 56"/>
              <a:gd name="T21" fmla="*/ 2147483647 h 53"/>
              <a:gd name="T22" fmla="*/ 2147483647 w 56"/>
              <a:gd name="T23" fmla="*/ 2147483647 h 53"/>
              <a:gd name="T24" fmla="*/ 2147483647 w 56"/>
              <a:gd name="T25" fmla="*/ 2147483647 h 53"/>
              <a:gd name="T26" fmla="*/ 2147483647 w 56"/>
              <a:gd name="T27" fmla="*/ 2147483647 h 53"/>
              <a:gd name="T28" fmla="*/ 2147483647 w 56"/>
              <a:gd name="T29" fmla="*/ 2147483647 h 53"/>
              <a:gd name="T30" fmla="*/ 2147483647 w 56"/>
              <a:gd name="T31" fmla="*/ 2147483647 h 53"/>
              <a:gd name="T32" fmla="*/ 2147483647 w 56"/>
              <a:gd name="T33" fmla="*/ 2147483647 h 53"/>
              <a:gd name="T34" fmla="*/ 2147483647 w 56"/>
              <a:gd name="T35" fmla="*/ 2147483647 h 53"/>
              <a:gd name="T36" fmla="*/ 2147483647 w 56"/>
              <a:gd name="T37" fmla="*/ 2147483647 h 53"/>
              <a:gd name="T38" fmla="*/ 2147483647 w 56"/>
              <a:gd name="T39" fmla="*/ 2147483647 h 53"/>
              <a:gd name="T40" fmla="*/ 2147483647 w 56"/>
              <a:gd name="T41" fmla="*/ 2147483647 h 53"/>
              <a:gd name="T42" fmla="*/ 2147483647 w 56"/>
              <a:gd name="T43" fmla="*/ 2147483647 h 53"/>
              <a:gd name="T44" fmla="*/ 2147483647 w 56"/>
              <a:gd name="T45" fmla="*/ 2147483647 h 53"/>
              <a:gd name="T46" fmla="*/ 2147483647 w 56"/>
              <a:gd name="T47" fmla="*/ 2147483647 h 53"/>
              <a:gd name="T48" fmla="*/ 2147483647 w 56"/>
              <a:gd name="T49" fmla="*/ 2147483647 h 53"/>
              <a:gd name="T50" fmla="*/ 2147483647 w 56"/>
              <a:gd name="T51" fmla="*/ 2147483647 h 53"/>
              <a:gd name="T52" fmla="*/ 2147483647 w 56"/>
              <a:gd name="T53" fmla="*/ 2147483647 h 53"/>
              <a:gd name="T54" fmla="*/ 2147483647 w 56"/>
              <a:gd name="T55" fmla="*/ 2147483647 h 53"/>
              <a:gd name="T56" fmla="*/ 2147483647 w 56"/>
              <a:gd name="T57" fmla="*/ 2147483647 h 53"/>
              <a:gd name="T58" fmla="*/ 2147483647 w 56"/>
              <a:gd name="T59" fmla="*/ 2147483647 h 53"/>
              <a:gd name="T60" fmla="*/ 2147483647 w 56"/>
              <a:gd name="T61" fmla="*/ 2147483647 h 53"/>
              <a:gd name="T62" fmla="*/ 2147483647 w 56"/>
              <a:gd name="T63" fmla="*/ 2147483647 h 53"/>
              <a:gd name="T64" fmla="*/ 2147483647 w 56"/>
              <a:gd name="T65" fmla="*/ 2147483647 h 53"/>
              <a:gd name="T66" fmla="*/ 2147483647 w 56"/>
              <a:gd name="T67" fmla="*/ 2147483647 h 53"/>
              <a:gd name="T68" fmla="*/ 2147483647 w 56"/>
              <a:gd name="T69" fmla="*/ 0 h 53"/>
              <a:gd name="T70" fmla="*/ 2147483647 w 56"/>
              <a:gd name="T71" fmla="*/ 2147483647 h 53"/>
              <a:gd name="T72" fmla="*/ 2147483647 w 56"/>
              <a:gd name="T73" fmla="*/ 2147483647 h 53"/>
              <a:gd name="T74" fmla="*/ 2147483647 w 56"/>
              <a:gd name="T75" fmla="*/ 2147483647 h 53"/>
              <a:gd name="T76" fmla="*/ 2147483647 w 56"/>
              <a:gd name="T77" fmla="*/ 2147483647 h 53"/>
              <a:gd name="T78" fmla="*/ 2147483647 w 56"/>
              <a:gd name="T79" fmla="*/ 2147483647 h 53"/>
              <a:gd name="T80" fmla="*/ 2147483647 w 56"/>
              <a:gd name="T81" fmla="*/ 2147483647 h 53"/>
              <a:gd name="T82" fmla="*/ 2147483647 w 56"/>
              <a:gd name="T83" fmla="*/ 2147483647 h 53"/>
              <a:gd name="T84" fmla="*/ 2147483647 w 56"/>
              <a:gd name="T85" fmla="*/ 2147483647 h 53"/>
              <a:gd name="T86" fmla="*/ 2147483647 w 56"/>
              <a:gd name="T87" fmla="*/ 2147483647 h 53"/>
              <a:gd name="T88" fmla="*/ 2147483647 w 56"/>
              <a:gd name="T89" fmla="*/ 2147483647 h 53"/>
              <a:gd name="T90" fmla="*/ 0 w 56"/>
              <a:gd name="T91" fmla="*/ 2147483647 h 53"/>
              <a:gd name="T92" fmla="*/ 0 w 56"/>
              <a:gd name="T93" fmla="*/ 2147483647 h 53"/>
              <a:gd name="T94" fmla="*/ 0 w 56"/>
              <a:gd name="T95" fmla="*/ 2147483647 h 53"/>
              <a:gd name="T96" fmla="*/ 2147483647 w 56"/>
              <a:gd name="T97" fmla="*/ 2147483647 h 53"/>
              <a:gd name="T98" fmla="*/ 2147483647 w 56"/>
              <a:gd name="T99" fmla="*/ 2147483647 h 53"/>
              <a:gd name="T100" fmla="*/ 2147483647 w 56"/>
              <a:gd name="T101" fmla="*/ 2147483647 h 53"/>
              <a:gd name="T102" fmla="*/ 2147483647 w 56"/>
              <a:gd name="T103" fmla="*/ 2147483647 h 53"/>
              <a:gd name="T104" fmla="*/ 2147483647 w 56"/>
              <a:gd name="T105" fmla="*/ 2147483647 h 53"/>
              <a:gd name="T106" fmla="*/ 2147483647 w 56"/>
              <a:gd name="T107" fmla="*/ 2147483647 h 53"/>
              <a:gd name="T108" fmla="*/ 2147483647 w 56"/>
              <a:gd name="T109" fmla="*/ 2147483647 h 53"/>
              <a:gd name="T110" fmla="*/ 2147483647 w 56"/>
              <a:gd name="T111" fmla="*/ 2147483647 h 53"/>
              <a:gd name="T112" fmla="*/ 2147483647 w 56"/>
              <a:gd name="T113" fmla="*/ 2147483647 h 5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6"/>
              <a:gd name="T172" fmla="*/ 0 h 53"/>
              <a:gd name="T173" fmla="*/ 56 w 56"/>
              <a:gd name="T174" fmla="*/ 53 h 5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6" h="53">
                <a:moveTo>
                  <a:pt x="3" y="28"/>
                </a:moveTo>
                <a:lnTo>
                  <a:pt x="7" y="31"/>
                </a:lnTo>
                <a:lnTo>
                  <a:pt x="10" y="34"/>
                </a:lnTo>
                <a:lnTo>
                  <a:pt x="13" y="37"/>
                </a:lnTo>
                <a:lnTo>
                  <a:pt x="16" y="39"/>
                </a:lnTo>
                <a:lnTo>
                  <a:pt x="19" y="41"/>
                </a:lnTo>
                <a:lnTo>
                  <a:pt x="22" y="44"/>
                </a:lnTo>
                <a:lnTo>
                  <a:pt x="26" y="47"/>
                </a:lnTo>
                <a:lnTo>
                  <a:pt x="29" y="50"/>
                </a:lnTo>
                <a:lnTo>
                  <a:pt x="35" y="53"/>
                </a:lnTo>
                <a:lnTo>
                  <a:pt x="40" y="53"/>
                </a:lnTo>
                <a:lnTo>
                  <a:pt x="44" y="50"/>
                </a:lnTo>
                <a:lnTo>
                  <a:pt x="47" y="46"/>
                </a:lnTo>
                <a:lnTo>
                  <a:pt x="50" y="40"/>
                </a:lnTo>
                <a:lnTo>
                  <a:pt x="53" y="36"/>
                </a:lnTo>
                <a:lnTo>
                  <a:pt x="54" y="30"/>
                </a:lnTo>
                <a:lnTo>
                  <a:pt x="56" y="24"/>
                </a:lnTo>
                <a:lnTo>
                  <a:pt x="54" y="21"/>
                </a:lnTo>
                <a:lnTo>
                  <a:pt x="53" y="16"/>
                </a:lnTo>
                <a:lnTo>
                  <a:pt x="52" y="13"/>
                </a:lnTo>
                <a:lnTo>
                  <a:pt x="49" y="10"/>
                </a:lnTo>
                <a:lnTo>
                  <a:pt x="44" y="9"/>
                </a:lnTo>
                <a:lnTo>
                  <a:pt x="40" y="7"/>
                </a:lnTo>
                <a:lnTo>
                  <a:pt x="35" y="7"/>
                </a:lnTo>
                <a:lnTo>
                  <a:pt x="29" y="6"/>
                </a:lnTo>
                <a:lnTo>
                  <a:pt x="28" y="6"/>
                </a:lnTo>
                <a:lnTo>
                  <a:pt x="28" y="4"/>
                </a:lnTo>
                <a:lnTo>
                  <a:pt x="28" y="3"/>
                </a:lnTo>
                <a:lnTo>
                  <a:pt x="26" y="3"/>
                </a:lnTo>
                <a:lnTo>
                  <a:pt x="23" y="2"/>
                </a:lnTo>
                <a:lnTo>
                  <a:pt x="22" y="0"/>
                </a:lnTo>
                <a:lnTo>
                  <a:pt x="19" y="2"/>
                </a:lnTo>
                <a:lnTo>
                  <a:pt x="16" y="3"/>
                </a:lnTo>
                <a:lnTo>
                  <a:pt x="13" y="4"/>
                </a:lnTo>
                <a:lnTo>
                  <a:pt x="12" y="6"/>
                </a:lnTo>
                <a:lnTo>
                  <a:pt x="9" y="9"/>
                </a:lnTo>
                <a:lnTo>
                  <a:pt x="7" y="10"/>
                </a:lnTo>
                <a:lnTo>
                  <a:pt x="6" y="12"/>
                </a:lnTo>
                <a:lnTo>
                  <a:pt x="3" y="15"/>
                </a:lnTo>
                <a:lnTo>
                  <a:pt x="1" y="16"/>
                </a:lnTo>
                <a:lnTo>
                  <a:pt x="1" y="18"/>
                </a:lnTo>
                <a:lnTo>
                  <a:pt x="0" y="19"/>
                </a:lnTo>
                <a:lnTo>
                  <a:pt x="0" y="22"/>
                </a:lnTo>
                <a:lnTo>
                  <a:pt x="0" y="24"/>
                </a:lnTo>
                <a:lnTo>
                  <a:pt x="1" y="27"/>
                </a:lnTo>
                <a:lnTo>
                  <a:pt x="1" y="28"/>
                </a:lnTo>
                <a:lnTo>
                  <a:pt x="3" y="2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20" name="Freeform 71"/>
          <p:cNvSpPr>
            <a:spLocks/>
          </p:cNvSpPr>
          <p:nvPr/>
        </p:nvSpPr>
        <p:spPr bwMode="auto">
          <a:xfrm>
            <a:off x="6654800" y="4424363"/>
            <a:ext cx="79375" cy="84137"/>
          </a:xfrm>
          <a:custGeom>
            <a:avLst/>
            <a:gdLst>
              <a:gd name="T0" fmla="*/ 2147483647 w 56"/>
              <a:gd name="T1" fmla="*/ 2147483647 h 53"/>
              <a:gd name="T2" fmla="*/ 2147483647 w 56"/>
              <a:gd name="T3" fmla="*/ 2147483647 h 53"/>
              <a:gd name="T4" fmla="*/ 2147483647 w 56"/>
              <a:gd name="T5" fmla="*/ 2147483647 h 53"/>
              <a:gd name="T6" fmla="*/ 2147483647 w 56"/>
              <a:gd name="T7" fmla="*/ 2147483647 h 53"/>
              <a:gd name="T8" fmla="*/ 2147483647 w 56"/>
              <a:gd name="T9" fmla="*/ 2147483647 h 53"/>
              <a:gd name="T10" fmla="*/ 2147483647 w 56"/>
              <a:gd name="T11" fmla="*/ 2147483647 h 53"/>
              <a:gd name="T12" fmla="*/ 2147483647 w 56"/>
              <a:gd name="T13" fmla="*/ 2147483647 h 53"/>
              <a:gd name="T14" fmla="*/ 2147483647 w 56"/>
              <a:gd name="T15" fmla="*/ 2147483647 h 53"/>
              <a:gd name="T16" fmla="*/ 2147483647 w 56"/>
              <a:gd name="T17" fmla="*/ 2147483647 h 53"/>
              <a:gd name="T18" fmla="*/ 2147483647 w 56"/>
              <a:gd name="T19" fmla="*/ 2147483647 h 53"/>
              <a:gd name="T20" fmla="*/ 2147483647 w 56"/>
              <a:gd name="T21" fmla="*/ 2147483647 h 53"/>
              <a:gd name="T22" fmla="*/ 2147483647 w 56"/>
              <a:gd name="T23" fmla="*/ 2147483647 h 53"/>
              <a:gd name="T24" fmla="*/ 2147483647 w 56"/>
              <a:gd name="T25" fmla="*/ 2147483647 h 53"/>
              <a:gd name="T26" fmla="*/ 2147483647 w 56"/>
              <a:gd name="T27" fmla="*/ 2147483647 h 53"/>
              <a:gd name="T28" fmla="*/ 2147483647 w 56"/>
              <a:gd name="T29" fmla="*/ 2147483647 h 53"/>
              <a:gd name="T30" fmla="*/ 2147483647 w 56"/>
              <a:gd name="T31" fmla="*/ 2147483647 h 53"/>
              <a:gd name="T32" fmla="*/ 2147483647 w 56"/>
              <a:gd name="T33" fmla="*/ 2147483647 h 53"/>
              <a:gd name="T34" fmla="*/ 2147483647 w 56"/>
              <a:gd name="T35" fmla="*/ 2147483647 h 53"/>
              <a:gd name="T36" fmla="*/ 2147483647 w 56"/>
              <a:gd name="T37" fmla="*/ 2147483647 h 53"/>
              <a:gd name="T38" fmla="*/ 2147483647 w 56"/>
              <a:gd name="T39" fmla="*/ 2147483647 h 53"/>
              <a:gd name="T40" fmla="*/ 2147483647 w 56"/>
              <a:gd name="T41" fmla="*/ 2147483647 h 53"/>
              <a:gd name="T42" fmla="*/ 2147483647 w 56"/>
              <a:gd name="T43" fmla="*/ 2147483647 h 53"/>
              <a:gd name="T44" fmla="*/ 2147483647 w 56"/>
              <a:gd name="T45" fmla="*/ 2147483647 h 53"/>
              <a:gd name="T46" fmla="*/ 2147483647 w 56"/>
              <a:gd name="T47" fmla="*/ 2147483647 h 53"/>
              <a:gd name="T48" fmla="*/ 2147483647 w 56"/>
              <a:gd name="T49" fmla="*/ 2147483647 h 53"/>
              <a:gd name="T50" fmla="*/ 2147483647 w 56"/>
              <a:gd name="T51" fmla="*/ 2147483647 h 53"/>
              <a:gd name="T52" fmla="*/ 2147483647 w 56"/>
              <a:gd name="T53" fmla="*/ 2147483647 h 53"/>
              <a:gd name="T54" fmla="*/ 2147483647 w 56"/>
              <a:gd name="T55" fmla="*/ 2147483647 h 53"/>
              <a:gd name="T56" fmla="*/ 2147483647 w 56"/>
              <a:gd name="T57" fmla="*/ 2147483647 h 53"/>
              <a:gd name="T58" fmla="*/ 2147483647 w 56"/>
              <a:gd name="T59" fmla="*/ 2147483647 h 53"/>
              <a:gd name="T60" fmla="*/ 2147483647 w 56"/>
              <a:gd name="T61" fmla="*/ 2147483647 h 53"/>
              <a:gd name="T62" fmla="*/ 2147483647 w 56"/>
              <a:gd name="T63" fmla="*/ 2147483647 h 53"/>
              <a:gd name="T64" fmla="*/ 2147483647 w 56"/>
              <a:gd name="T65" fmla="*/ 2147483647 h 53"/>
              <a:gd name="T66" fmla="*/ 2147483647 w 56"/>
              <a:gd name="T67" fmla="*/ 2147483647 h 53"/>
              <a:gd name="T68" fmla="*/ 2147483647 w 56"/>
              <a:gd name="T69" fmla="*/ 0 h 53"/>
              <a:gd name="T70" fmla="*/ 2147483647 w 56"/>
              <a:gd name="T71" fmla="*/ 2147483647 h 53"/>
              <a:gd name="T72" fmla="*/ 2147483647 w 56"/>
              <a:gd name="T73" fmla="*/ 2147483647 h 53"/>
              <a:gd name="T74" fmla="*/ 2147483647 w 56"/>
              <a:gd name="T75" fmla="*/ 2147483647 h 53"/>
              <a:gd name="T76" fmla="*/ 2147483647 w 56"/>
              <a:gd name="T77" fmla="*/ 2147483647 h 53"/>
              <a:gd name="T78" fmla="*/ 2147483647 w 56"/>
              <a:gd name="T79" fmla="*/ 2147483647 h 53"/>
              <a:gd name="T80" fmla="*/ 2147483647 w 56"/>
              <a:gd name="T81" fmla="*/ 2147483647 h 53"/>
              <a:gd name="T82" fmla="*/ 2147483647 w 56"/>
              <a:gd name="T83" fmla="*/ 2147483647 h 53"/>
              <a:gd name="T84" fmla="*/ 2147483647 w 56"/>
              <a:gd name="T85" fmla="*/ 2147483647 h 53"/>
              <a:gd name="T86" fmla="*/ 2147483647 w 56"/>
              <a:gd name="T87" fmla="*/ 2147483647 h 53"/>
              <a:gd name="T88" fmla="*/ 2147483647 w 56"/>
              <a:gd name="T89" fmla="*/ 2147483647 h 53"/>
              <a:gd name="T90" fmla="*/ 0 w 56"/>
              <a:gd name="T91" fmla="*/ 2147483647 h 53"/>
              <a:gd name="T92" fmla="*/ 0 w 56"/>
              <a:gd name="T93" fmla="*/ 2147483647 h 53"/>
              <a:gd name="T94" fmla="*/ 0 w 56"/>
              <a:gd name="T95" fmla="*/ 2147483647 h 53"/>
              <a:gd name="T96" fmla="*/ 2147483647 w 56"/>
              <a:gd name="T97" fmla="*/ 2147483647 h 53"/>
              <a:gd name="T98" fmla="*/ 2147483647 w 56"/>
              <a:gd name="T99" fmla="*/ 2147483647 h 53"/>
              <a:gd name="T100" fmla="*/ 2147483647 w 56"/>
              <a:gd name="T101" fmla="*/ 2147483647 h 53"/>
              <a:gd name="T102" fmla="*/ 2147483647 w 56"/>
              <a:gd name="T103" fmla="*/ 2147483647 h 53"/>
              <a:gd name="T104" fmla="*/ 2147483647 w 56"/>
              <a:gd name="T105" fmla="*/ 2147483647 h 53"/>
              <a:gd name="T106" fmla="*/ 2147483647 w 56"/>
              <a:gd name="T107" fmla="*/ 2147483647 h 53"/>
              <a:gd name="T108" fmla="*/ 2147483647 w 56"/>
              <a:gd name="T109" fmla="*/ 2147483647 h 53"/>
              <a:gd name="T110" fmla="*/ 2147483647 w 56"/>
              <a:gd name="T111" fmla="*/ 2147483647 h 53"/>
              <a:gd name="T112" fmla="*/ 2147483647 w 56"/>
              <a:gd name="T113" fmla="*/ 2147483647 h 5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6"/>
              <a:gd name="T172" fmla="*/ 0 h 53"/>
              <a:gd name="T173" fmla="*/ 56 w 56"/>
              <a:gd name="T174" fmla="*/ 53 h 5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6" h="53">
                <a:moveTo>
                  <a:pt x="3" y="28"/>
                </a:moveTo>
                <a:lnTo>
                  <a:pt x="7" y="31"/>
                </a:lnTo>
                <a:lnTo>
                  <a:pt x="10" y="34"/>
                </a:lnTo>
                <a:lnTo>
                  <a:pt x="13" y="37"/>
                </a:lnTo>
                <a:lnTo>
                  <a:pt x="16" y="39"/>
                </a:lnTo>
                <a:lnTo>
                  <a:pt x="19" y="41"/>
                </a:lnTo>
                <a:lnTo>
                  <a:pt x="22" y="44"/>
                </a:lnTo>
                <a:lnTo>
                  <a:pt x="26" y="47"/>
                </a:lnTo>
                <a:lnTo>
                  <a:pt x="29" y="50"/>
                </a:lnTo>
                <a:lnTo>
                  <a:pt x="35" y="53"/>
                </a:lnTo>
                <a:lnTo>
                  <a:pt x="40" y="53"/>
                </a:lnTo>
                <a:lnTo>
                  <a:pt x="44" y="50"/>
                </a:lnTo>
                <a:lnTo>
                  <a:pt x="47" y="46"/>
                </a:lnTo>
                <a:lnTo>
                  <a:pt x="50" y="40"/>
                </a:lnTo>
                <a:lnTo>
                  <a:pt x="53" y="36"/>
                </a:lnTo>
                <a:lnTo>
                  <a:pt x="54" y="30"/>
                </a:lnTo>
                <a:lnTo>
                  <a:pt x="56" y="24"/>
                </a:lnTo>
                <a:lnTo>
                  <a:pt x="54" y="21"/>
                </a:lnTo>
                <a:lnTo>
                  <a:pt x="53" y="16"/>
                </a:lnTo>
                <a:lnTo>
                  <a:pt x="52" y="13"/>
                </a:lnTo>
                <a:lnTo>
                  <a:pt x="49" y="10"/>
                </a:lnTo>
                <a:lnTo>
                  <a:pt x="44" y="9"/>
                </a:lnTo>
                <a:lnTo>
                  <a:pt x="40" y="7"/>
                </a:lnTo>
                <a:lnTo>
                  <a:pt x="35" y="7"/>
                </a:lnTo>
                <a:lnTo>
                  <a:pt x="29" y="6"/>
                </a:lnTo>
                <a:lnTo>
                  <a:pt x="28" y="6"/>
                </a:lnTo>
                <a:lnTo>
                  <a:pt x="28" y="4"/>
                </a:lnTo>
                <a:lnTo>
                  <a:pt x="28" y="3"/>
                </a:lnTo>
                <a:lnTo>
                  <a:pt x="26" y="3"/>
                </a:lnTo>
                <a:lnTo>
                  <a:pt x="23" y="2"/>
                </a:lnTo>
                <a:lnTo>
                  <a:pt x="22" y="0"/>
                </a:lnTo>
                <a:lnTo>
                  <a:pt x="19" y="2"/>
                </a:lnTo>
                <a:lnTo>
                  <a:pt x="16" y="3"/>
                </a:lnTo>
                <a:lnTo>
                  <a:pt x="13" y="4"/>
                </a:lnTo>
                <a:lnTo>
                  <a:pt x="12" y="6"/>
                </a:lnTo>
                <a:lnTo>
                  <a:pt x="9" y="9"/>
                </a:lnTo>
                <a:lnTo>
                  <a:pt x="7" y="10"/>
                </a:lnTo>
                <a:lnTo>
                  <a:pt x="6" y="12"/>
                </a:lnTo>
                <a:lnTo>
                  <a:pt x="3" y="15"/>
                </a:lnTo>
                <a:lnTo>
                  <a:pt x="1" y="16"/>
                </a:lnTo>
                <a:lnTo>
                  <a:pt x="1" y="18"/>
                </a:lnTo>
                <a:lnTo>
                  <a:pt x="0" y="19"/>
                </a:lnTo>
                <a:lnTo>
                  <a:pt x="0" y="22"/>
                </a:lnTo>
                <a:lnTo>
                  <a:pt x="0" y="24"/>
                </a:lnTo>
                <a:lnTo>
                  <a:pt x="1" y="27"/>
                </a:lnTo>
                <a:lnTo>
                  <a:pt x="1" y="28"/>
                </a:lnTo>
                <a:lnTo>
                  <a:pt x="3" y="28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1" name="Freeform 72"/>
          <p:cNvSpPr>
            <a:spLocks/>
          </p:cNvSpPr>
          <p:nvPr/>
        </p:nvSpPr>
        <p:spPr bwMode="auto">
          <a:xfrm>
            <a:off x="6654800" y="4424363"/>
            <a:ext cx="79375" cy="84137"/>
          </a:xfrm>
          <a:custGeom>
            <a:avLst/>
            <a:gdLst>
              <a:gd name="T0" fmla="*/ 2147483647 w 56"/>
              <a:gd name="T1" fmla="*/ 2147483647 h 53"/>
              <a:gd name="T2" fmla="*/ 2147483647 w 56"/>
              <a:gd name="T3" fmla="*/ 2147483647 h 53"/>
              <a:gd name="T4" fmla="*/ 2147483647 w 56"/>
              <a:gd name="T5" fmla="*/ 2147483647 h 53"/>
              <a:gd name="T6" fmla="*/ 2147483647 w 56"/>
              <a:gd name="T7" fmla="*/ 2147483647 h 53"/>
              <a:gd name="T8" fmla="*/ 2147483647 w 56"/>
              <a:gd name="T9" fmla="*/ 2147483647 h 53"/>
              <a:gd name="T10" fmla="*/ 2147483647 w 56"/>
              <a:gd name="T11" fmla="*/ 2147483647 h 53"/>
              <a:gd name="T12" fmla="*/ 2147483647 w 56"/>
              <a:gd name="T13" fmla="*/ 2147483647 h 53"/>
              <a:gd name="T14" fmla="*/ 2147483647 w 56"/>
              <a:gd name="T15" fmla="*/ 2147483647 h 53"/>
              <a:gd name="T16" fmla="*/ 2147483647 w 56"/>
              <a:gd name="T17" fmla="*/ 2147483647 h 53"/>
              <a:gd name="T18" fmla="*/ 2147483647 w 56"/>
              <a:gd name="T19" fmla="*/ 2147483647 h 53"/>
              <a:gd name="T20" fmla="*/ 2147483647 w 56"/>
              <a:gd name="T21" fmla="*/ 2147483647 h 53"/>
              <a:gd name="T22" fmla="*/ 2147483647 w 56"/>
              <a:gd name="T23" fmla="*/ 2147483647 h 53"/>
              <a:gd name="T24" fmla="*/ 2147483647 w 56"/>
              <a:gd name="T25" fmla="*/ 2147483647 h 53"/>
              <a:gd name="T26" fmla="*/ 2147483647 w 56"/>
              <a:gd name="T27" fmla="*/ 2147483647 h 53"/>
              <a:gd name="T28" fmla="*/ 2147483647 w 56"/>
              <a:gd name="T29" fmla="*/ 2147483647 h 53"/>
              <a:gd name="T30" fmla="*/ 2147483647 w 56"/>
              <a:gd name="T31" fmla="*/ 2147483647 h 53"/>
              <a:gd name="T32" fmla="*/ 2147483647 w 56"/>
              <a:gd name="T33" fmla="*/ 2147483647 h 53"/>
              <a:gd name="T34" fmla="*/ 2147483647 w 56"/>
              <a:gd name="T35" fmla="*/ 2147483647 h 53"/>
              <a:gd name="T36" fmla="*/ 2147483647 w 56"/>
              <a:gd name="T37" fmla="*/ 2147483647 h 53"/>
              <a:gd name="T38" fmla="*/ 2147483647 w 56"/>
              <a:gd name="T39" fmla="*/ 2147483647 h 53"/>
              <a:gd name="T40" fmla="*/ 2147483647 w 56"/>
              <a:gd name="T41" fmla="*/ 2147483647 h 53"/>
              <a:gd name="T42" fmla="*/ 2147483647 w 56"/>
              <a:gd name="T43" fmla="*/ 2147483647 h 53"/>
              <a:gd name="T44" fmla="*/ 2147483647 w 56"/>
              <a:gd name="T45" fmla="*/ 2147483647 h 53"/>
              <a:gd name="T46" fmla="*/ 2147483647 w 56"/>
              <a:gd name="T47" fmla="*/ 2147483647 h 53"/>
              <a:gd name="T48" fmla="*/ 2147483647 w 56"/>
              <a:gd name="T49" fmla="*/ 2147483647 h 53"/>
              <a:gd name="T50" fmla="*/ 2147483647 w 56"/>
              <a:gd name="T51" fmla="*/ 2147483647 h 53"/>
              <a:gd name="T52" fmla="*/ 2147483647 w 56"/>
              <a:gd name="T53" fmla="*/ 2147483647 h 53"/>
              <a:gd name="T54" fmla="*/ 2147483647 w 56"/>
              <a:gd name="T55" fmla="*/ 2147483647 h 53"/>
              <a:gd name="T56" fmla="*/ 2147483647 w 56"/>
              <a:gd name="T57" fmla="*/ 2147483647 h 53"/>
              <a:gd name="T58" fmla="*/ 2147483647 w 56"/>
              <a:gd name="T59" fmla="*/ 2147483647 h 53"/>
              <a:gd name="T60" fmla="*/ 2147483647 w 56"/>
              <a:gd name="T61" fmla="*/ 2147483647 h 53"/>
              <a:gd name="T62" fmla="*/ 2147483647 w 56"/>
              <a:gd name="T63" fmla="*/ 2147483647 h 53"/>
              <a:gd name="T64" fmla="*/ 2147483647 w 56"/>
              <a:gd name="T65" fmla="*/ 2147483647 h 53"/>
              <a:gd name="T66" fmla="*/ 2147483647 w 56"/>
              <a:gd name="T67" fmla="*/ 2147483647 h 53"/>
              <a:gd name="T68" fmla="*/ 2147483647 w 56"/>
              <a:gd name="T69" fmla="*/ 0 h 53"/>
              <a:gd name="T70" fmla="*/ 2147483647 w 56"/>
              <a:gd name="T71" fmla="*/ 2147483647 h 53"/>
              <a:gd name="T72" fmla="*/ 2147483647 w 56"/>
              <a:gd name="T73" fmla="*/ 2147483647 h 53"/>
              <a:gd name="T74" fmla="*/ 2147483647 w 56"/>
              <a:gd name="T75" fmla="*/ 2147483647 h 53"/>
              <a:gd name="T76" fmla="*/ 2147483647 w 56"/>
              <a:gd name="T77" fmla="*/ 2147483647 h 53"/>
              <a:gd name="T78" fmla="*/ 2147483647 w 56"/>
              <a:gd name="T79" fmla="*/ 2147483647 h 53"/>
              <a:gd name="T80" fmla="*/ 2147483647 w 56"/>
              <a:gd name="T81" fmla="*/ 2147483647 h 53"/>
              <a:gd name="T82" fmla="*/ 2147483647 w 56"/>
              <a:gd name="T83" fmla="*/ 2147483647 h 53"/>
              <a:gd name="T84" fmla="*/ 2147483647 w 56"/>
              <a:gd name="T85" fmla="*/ 2147483647 h 53"/>
              <a:gd name="T86" fmla="*/ 2147483647 w 56"/>
              <a:gd name="T87" fmla="*/ 2147483647 h 53"/>
              <a:gd name="T88" fmla="*/ 2147483647 w 56"/>
              <a:gd name="T89" fmla="*/ 2147483647 h 53"/>
              <a:gd name="T90" fmla="*/ 0 w 56"/>
              <a:gd name="T91" fmla="*/ 2147483647 h 53"/>
              <a:gd name="T92" fmla="*/ 0 w 56"/>
              <a:gd name="T93" fmla="*/ 2147483647 h 53"/>
              <a:gd name="T94" fmla="*/ 0 w 56"/>
              <a:gd name="T95" fmla="*/ 2147483647 h 53"/>
              <a:gd name="T96" fmla="*/ 2147483647 w 56"/>
              <a:gd name="T97" fmla="*/ 2147483647 h 53"/>
              <a:gd name="T98" fmla="*/ 2147483647 w 56"/>
              <a:gd name="T99" fmla="*/ 2147483647 h 53"/>
              <a:gd name="T100" fmla="*/ 2147483647 w 56"/>
              <a:gd name="T101" fmla="*/ 2147483647 h 53"/>
              <a:gd name="T102" fmla="*/ 2147483647 w 56"/>
              <a:gd name="T103" fmla="*/ 2147483647 h 53"/>
              <a:gd name="T104" fmla="*/ 2147483647 w 56"/>
              <a:gd name="T105" fmla="*/ 2147483647 h 53"/>
              <a:gd name="T106" fmla="*/ 2147483647 w 56"/>
              <a:gd name="T107" fmla="*/ 2147483647 h 53"/>
              <a:gd name="T108" fmla="*/ 2147483647 w 56"/>
              <a:gd name="T109" fmla="*/ 2147483647 h 53"/>
              <a:gd name="T110" fmla="*/ 2147483647 w 56"/>
              <a:gd name="T111" fmla="*/ 2147483647 h 53"/>
              <a:gd name="T112" fmla="*/ 2147483647 w 56"/>
              <a:gd name="T113" fmla="*/ 2147483647 h 5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6"/>
              <a:gd name="T172" fmla="*/ 0 h 53"/>
              <a:gd name="T173" fmla="*/ 56 w 56"/>
              <a:gd name="T174" fmla="*/ 53 h 5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6" h="53">
                <a:moveTo>
                  <a:pt x="3" y="28"/>
                </a:moveTo>
                <a:lnTo>
                  <a:pt x="7" y="31"/>
                </a:lnTo>
                <a:lnTo>
                  <a:pt x="10" y="34"/>
                </a:lnTo>
                <a:lnTo>
                  <a:pt x="13" y="37"/>
                </a:lnTo>
                <a:lnTo>
                  <a:pt x="16" y="39"/>
                </a:lnTo>
                <a:lnTo>
                  <a:pt x="19" y="41"/>
                </a:lnTo>
                <a:lnTo>
                  <a:pt x="22" y="44"/>
                </a:lnTo>
                <a:lnTo>
                  <a:pt x="26" y="47"/>
                </a:lnTo>
                <a:lnTo>
                  <a:pt x="29" y="50"/>
                </a:lnTo>
                <a:lnTo>
                  <a:pt x="35" y="53"/>
                </a:lnTo>
                <a:lnTo>
                  <a:pt x="40" y="53"/>
                </a:lnTo>
                <a:lnTo>
                  <a:pt x="44" y="50"/>
                </a:lnTo>
                <a:lnTo>
                  <a:pt x="47" y="46"/>
                </a:lnTo>
                <a:lnTo>
                  <a:pt x="50" y="40"/>
                </a:lnTo>
                <a:lnTo>
                  <a:pt x="53" y="36"/>
                </a:lnTo>
                <a:lnTo>
                  <a:pt x="54" y="30"/>
                </a:lnTo>
                <a:lnTo>
                  <a:pt x="56" y="24"/>
                </a:lnTo>
                <a:lnTo>
                  <a:pt x="54" y="21"/>
                </a:lnTo>
                <a:lnTo>
                  <a:pt x="53" y="16"/>
                </a:lnTo>
                <a:lnTo>
                  <a:pt x="52" y="13"/>
                </a:lnTo>
                <a:lnTo>
                  <a:pt x="49" y="10"/>
                </a:lnTo>
                <a:lnTo>
                  <a:pt x="44" y="9"/>
                </a:lnTo>
                <a:lnTo>
                  <a:pt x="40" y="7"/>
                </a:lnTo>
                <a:lnTo>
                  <a:pt x="35" y="7"/>
                </a:lnTo>
                <a:lnTo>
                  <a:pt x="29" y="6"/>
                </a:lnTo>
                <a:lnTo>
                  <a:pt x="28" y="6"/>
                </a:lnTo>
                <a:lnTo>
                  <a:pt x="28" y="4"/>
                </a:lnTo>
                <a:lnTo>
                  <a:pt x="28" y="3"/>
                </a:lnTo>
                <a:lnTo>
                  <a:pt x="26" y="3"/>
                </a:lnTo>
                <a:lnTo>
                  <a:pt x="23" y="2"/>
                </a:lnTo>
                <a:lnTo>
                  <a:pt x="22" y="0"/>
                </a:lnTo>
                <a:lnTo>
                  <a:pt x="19" y="2"/>
                </a:lnTo>
                <a:lnTo>
                  <a:pt x="16" y="3"/>
                </a:lnTo>
                <a:lnTo>
                  <a:pt x="13" y="4"/>
                </a:lnTo>
                <a:lnTo>
                  <a:pt x="12" y="6"/>
                </a:lnTo>
                <a:lnTo>
                  <a:pt x="9" y="9"/>
                </a:lnTo>
                <a:lnTo>
                  <a:pt x="7" y="10"/>
                </a:lnTo>
                <a:lnTo>
                  <a:pt x="6" y="12"/>
                </a:lnTo>
                <a:lnTo>
                  <a:pt x="3" y="15"/>
                </a:lnTo>
                <a:lnTo>
                  <a:pt x="1" y="16"/>
                </a:lnTo>
                <a:lnTo>
                  <a:pt x="1" y="18"/>
                </a:lnTo>
                <a:lnTo>
                  <a:pt x="0" y="19"/>
                </a:lnTo>
                <a:lnTo>
                  <a:pt x="0" y="22"/>
                </a:lnTo>
                <a:lnTo>
                  <a:pt x="0" y="24"/>
                </a:lnTo>
                <a:lnTo>
                  <a:pt x="1" y="27"/>
                </a:lnTo>
                <a:lnTo>
                  <a:pt x="1" y="28"/>
                </a:lnTo>
                <a:lnTo>
                  <a:pt x="3" y="28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2" name="Freeform 73"/>
          <p:cNvSpPr>
            <a:spLocks/>
          </p:cNvSpPr>
          <p:nvPr/>
        </p:nvSpPr>
        <p:spPr bwMode="auto">
          <a:xfrm>
            <a:off x="6735763" y="4476750"/>
            <a:ext cx="84137" cy="69850"/>
          </a:xfrm>
          <a:custGeom>
            <a:avLst/>
            <a:gdLst>
              <a:gd name="T0" fmla="*/ 2147483647 w 60"/>
              <a:gd name="T1" fmla="*/ 2147483647 h 44"/>
              <a:gd name="T2" fmla="*/ 2147483647 w 60"/>
              <a:gd name="T3" fmla="*/ 2147483647 h 44"/>
              <a:gd name="T4" fmla="*/ 2147483647 w 60"/>
              <a:gd name="T5" fmla="*/ 2147483647 h 44"/>
              <a:gd name="T6" fmla="*/ 2147483647 w 60"/>
              <a:gd name="T7" fmla="*/ 2147483647 h 44"/>
              <a:gd name="T8" fmla="*/ 2147483647 w 60"/>
              <a:gd name="T9" fmla="*/ 2147483647 h 44"/>
              <a:gd name="T10" fmla="*/ 0 w 60"/>
              <a:gd name="T11" fmla="*/ 2147483647 h 44"/>
              <a:gd name="T12" fmla="*/ 0 w 60"/>
              <a:gd name="T13" fmla="*/ 2147483647 h 44"/>
              <a:gd name="T14" fmla="*/ 2147483647 w 60"/>
              <a:gd name="T15" fmla="*/ 2147483647 h 44"/>
              <a:gd name="T16" fmla="*/ 2147483647 w 60"/>
              <a:gd name="T17" fmla="*/ 2147483647 h 44"/>
              <a:gd name="T18" fmla="*/ 2147483647 w 60"/>
              <a:gd name="T19" fmla="*/ 2147483647 h 44"/>
              <a:gd name="T20" fmla="*/ 2147483647 w 60"/>
              <a:gd name="T21" fmla="*/ 2147483647 h 44"/>
              <a:gd name="T22" fmla="*/ 2147483647 w 60"/>
              <a:gd name="T23" fmla="*/ 2147483647 h 44"/>
              <a:gd name="T24" fmla="*/ 2147483647 w 60"/>
              <a:gd name="T25" fmla="*/ 2147483647 h 44"/>
              <a:gd name="T26" fmla="*/ 2147483647 w 60"/>
              <a:gd name="T27" fmla="*/ 2147483647 h 44"/>
              <a:gd name="T28" fmla="*/ 2147483647 w 60"/>
              <a:gd name="T29" fmla="*/ 2147483647 h 44"/>
              <a:gd name="T30" fmla="*/ 2147483647 w 60"/>
              <a:gd name="T31" fmla="*/ 2147483647 h 44"/>
              <a:gd name="T32" fmla="*/ 2147483647 w 60"/>
              <a:gd name="T33" fmla="*/ 2147483647 h 44"/>
              <a:gd name="T34" fmla="*/ 2147483647 w 60"/>
              <a:gd name="T35" fmla="*/ 2147483647 h 44"/>
              <a:gd name="T36" fmla="*/ 2147483647 w 60"/>
              <a:gd name="T37" fmla="*/ 2147483647 h 44"/>
              <a:gd name="T38" fmla="*/ 2147483647 w 60"/>
              <a:gd name="T39" fmla="*/ 2147483647 h 44"/>
              <a:gd name="T40" fmla="*/ 2147483647 w 60"/>
              <a:gd name="T41" fmla="*/ 2147483647 h 44"/>
              <a:gd name="T42" fmla="*/ 2147483647 w 60"/>
              <a:gd name="T43" fmla="*/ 2147483647 h 44"/>
              <a:gd name="T44" fmla="*/ 2147483647 w 60"/>
              <a:gd name="T45" fmla="*/ 2147483647 h 44"/>
              <a:gd name="T46" fmla="*/ 2147483647 w 60"/>
              <a:gd name="T47" fmla="*/ 2147483647 h 44"/>
              <a:gd name="T48" fmla="*/ 2147483647 w 60"/>
              <a:gd name="T49" fmla="*/ 2147483647 h 44"/>
              <a:gd name="T50" fmla="*/ 2147483647 w 60"/>
              <a:gd name="T51" fmla="*/ 2147483647 h 44"/>
              <a:gd name="T52" fmla="*/ 2147483647 w 60"/>
              <a:gd name="T53" fmla="*/ 2147483647 h 44"/>
              <a:gd name="T54" fmla="*/ 2147483647 w 60"/>
              <a:gd name="T55" fmla="*/ 2147483647 h 44"/>
              <a:gd name="T56" fmla="*/ 2147483647 w 60"/>
              <a:gd name="T57" fmla="*/ 2147483647 h 44"/>
              <a:gd name="T58" fmla="*/ 2147483647 w 60"/>
              <a:gd name="T59" fmla="*/ 2147483647 h 44"/>
              <a:gd name="T60" fmla="*/ 2147483647 w 60"/>
              <a:gd name="T61" fmla="*/ 2147483647 h 44"/>
              <a:gd name="T62" fmla="*/ 2147483647 w 60"/>
              <a:gd name="T63" fmla="*/ 2147483647 h 44"/>
              <a:gd name="T64" fmla="*/ 2147483647 w 60"/>
              <a:gd name="T65" fmla="*/ 2147483647 h 44"/>
              <a:gd name="T66" fmla="*/ 2147483647 w 60"/>
              <a:gd name="T67" fmla="*/ 2147483647 h 44"/>
              <a:gd name="T68" fmla="*/ 2147483647 w 60"/>
              <a:gd name="T69" fmla="*/ 2147483647 h 44"/>
              <a:gd name="T70" fmla="*/ 2147483647 w 60"/>
              <a:gd name="T71" fmla="*/ 0 h 44"/>
              <a:gd name="T72" fmla="*/ 2147483647 w 60"/>
              <a:gd name="T73" fmla="*/ 0 h 44"/>
              <a:gd name="T74" fmla="*/ 2147483647 w 60"/>
              <a:gd name="T75" fmla="*/ 0 h 44"/>
              <a:gd name="T76" fmla="*/ 2147483647 w 60"/>
              <a:gd name="T77" fmla="*/ 0 h 44"/>
              <a:gd name="T78" fmla="*/ 2147483647 w 60"/>
              <a:gd name="T79" fmla="*/ 2147483647 h 44"/>
              <a:gd name="T80" fmla="*/ 2147483647 w 60"/>
              <a:gd name="T81" fmla="*/ 2147483647 h 4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0"/>
              <a:gd name="T124" fmla="*/ 0 h 44"/>
              <a:gd name="T125" fmla="*/ 60 w 60"/>
              <a:gd name="T126" fmla="*/ 44 h 4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0" h="44">
                <a:moveTo>
                  <a:pt x="8" y="4"/>
                </a:moveTo>
                <a:lnTo>
                  <a:pt x="6" y="6"/>
                </a:lnTo>
                <a:lnTo>
                  <a:pt x="5" y="10"/>
                </a:lnTo>
                <a:lnTo>
                  <a:pt x="3" y="13"/>
                </a:lnTo>
                <a:lnTo>
                  <a:pt x="2" y="17"/>
                </a:lnTo>
                <a:lnTo>
                  <a:pt x="0" y="20"/>
                </a:lnTo>
                <a:lnTo>
                  <a:pt x="0" y="23"/>
                </a:lnTo>
                <a:lnTo>
                  <a:pt x="2" y="26"/>
                </a:lnTo>
                <a:lnTo>
                  <a:pt x="5" y="28"/>
                </a:lnTo>
                <a:lnTo>
                  <a:pt x="9" y="31"/>
                </a:lnTo>
                <a:lnTo>
                  <a:pt x="15" y="34"/>
                </a:lnTo>
                <a:lnTo>
                  <a:pt x="20" y="37"/>
                </a:lnTo>
                <a:lnTo>
                  <a:pt x="26" y="40"/>
                </a:lnTo>
                <a:lnTo>
                  <a:pt x="30" y="43"/>
                </a:lnTo>
                <a:lnTo>
                  <a:pt x="36" y="44"/>
                </a:lnTo>
                <a:lnTo>
                  <a:pt x="42" y="44"/>
                </a:lnTo>
                <a:lnTo>
                  <a:pt x="48" y="41"/>
                </a:lnTo>
                <a:lnTo>
                  <a:pt x="51" y="40"/>
                </a:lnTo>
                <a:lnTo>
                  <a:pt x="54" y="37"/>
                </a:lnTo>
                <a:lnTo>
                  <a:pt x="57" y="32"/>
                </a:lnTo>
                <a:lnTo>
                  <a:pt x="58" y="28"/>
                </a:lnTo>
                <a:lnTo>
                  <a:pt x="60" y="23"/>
                </a:lnTo>
                <a:lnTo>
                  <a:pt x="60" y="19"/>
                </a:lnTo>
                <a:lnTo>
                  <a:pt x="60" y="14"/>
                </a:lnTo>
                <a:lnTo>
                  <a:pt x="60" y="8"/>
                </a:lnTo>
                <a:lnTo>
                  <a:pt x="60" y="7"/>
                </a:lnTo>
                <a:lnTo>
                  <a:pt x="58" y="6"/>
                </a:lnTo>
                <a:lnTo>
                  <a:pt x="57" y="6"/>
                </a:lnTo>
                <a:lnTo>
                  <a:pt x="55" y="4"/>
                </a:lnTo>
                <a:lnTo>
                  <a:pt x="49" y="3"/>
                </a:lnTo>
                <a:lnTo>
                  <a:pt x="43" y="1"/>
                </a:lnTo>
                <a:lnTo>
                  <a:pt x="37" y="0"/>
                </a:lnTo>
                <a:lnTo>
                  <a:pt x="30" y="0"/>
                </a:lnTo>
                <a:lnTo>
                  <a:pt x="24" y="0"/>
                </a:lnTo>
                <a:lnTo>
                  <a:pt x="18" y="0"/>
                </a:lnTo>
                <a:lnTo>
                  <a:pt x="12" y="1"/>
                </a:lnTo>
                <a:lnTo>
                  <a:pt x="8" y="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23" name="Freeform 74"/>
          <p:cNvSpPr>
            <a:spLocks/>
          </p:cNvSpPr>
          <p:nvPr/>
        </p:nvSpPr>
        <p:spPr bwMode="auto">
          <a:xfrm>
            <a:off x="6735763" y="4476750"/>
            <a:ext cx="84137" cy="69850"/>
          </a:xfrm>
          <a:custGeom>
            <a:avLst/>
            <a:gdLst>
              <a:gd name="T0" fmla="*/ 2147483647 w 60"/>
              <a:gd name="T1" fmla="*/ 2147483647 h 44"/>
              <a:gd name="T2" fmla="*/ 2147483647 w 60"/>
              <a:gd name="T3" fmla="*/ 2147483647 h 44"/>
              <a:gd name="T4" fmla="*/ 2147483647 w 60"/>
              <a:gd name="T5" fmla="*/ 2147483647 h 44"/>
              <a:gd name="T6" fmla="*/ 2147483647 w 60"/>
              <a:gd name="T7" fmla="*/ 2147483647 h 44"/>
              <a:gd name="T8" fmla="*/ 2147483647 w 60"/>
              <a:gd name="T9" fmla="*/ 2147483647 h 44"/>
              <a:gd name="T10" fmla="*/ 0 w 60"/>
              <a:gd name="T11" fmla="*/ 2147483647 h 44"/>
              <a:gd name="T12" fmla="*/ 0 w 60"/>
              <a:gd name="T13" fmla="*/ 2147483647 h 44"/>
              <a:gd name="T14" fmla="*/ 2147483647 w 60"/>
              <a:gd name="T15" fmla="*/ 2147483647 h 44"/>
              <a:gd name="T16" fmla="*/ 2147483647 w 60"/>
              <a:gd name="T17" fmla="*/ 2147483647 h 44"/>
              <a:gd name="T18" fmla="*/ 2147483647 w 60"/>
              <a:gd name="T19" fmla="*/ 2147483647 h 44"/>
              <a:gd name="T20" fmla="*/ 2147483647 w 60"/>
              <a:gd name="T21" fmla="*/ 2147483647 h 44"/>
              <a:gd name="T22" fmla="*/ 2147483647 w 60"/>
              <a:gd name="T23" fmla="*/ 2147483647 h 44"/>
              <a:gd name="T24" fmla="*/ 2147483647 w 60"/>
              <a:gd name="T25" fmla="*/ 2147483647 h 44"/>
              <a:gd name="T26" fmla="*/ 2147483647 w 60"/>
              <a:gd name="T27" fmla="*/ 2147483647 h 44"/>
              <a:gd name="T28" fmla="*/ 2147483647 w 60"/>
              <a:gd name="T29" fmla="*/ 2147483647 h 44"/>
              <a:gd name="T30" fmla="*/ 2147483647 w 60"/>
              <a:gd name="T31" fmla="*/ 2147483647 h 44"/>
              <a:gd name="T32" fmla="*/ 2147483647 w 60"/>
              <a:gd name="T33" fmla="*/ 2147483647 h 44"/>
              <a:gd name="T34" fmla="*/ 2147483647 w 60"/>
              <a:gd name="T35" fmla="*/ 2147483647 h 44"/>
              <a:gd name="T36" fmla="*/ 2147483647 w 60"/>
              <a:gd name="T37" fmla="*/ 2147483647 h 44"/>
              <a:gd name="T38" fmla="*/ 2147483647 w 60"/>
              <a:gd name="T39" fmla="*/ 2147483647 h 44"/>
              <a:gd name="T40" fmla="*/ 2147483647 w 60"/>
              <a:gd name="T41" fmla="*/ 2147483647 h 44"/>
              <a:gd name="T42" fmla="*/ 2147483647 w 60"/>
              <a:gd name="T43" fmla="*/ 2147483647 h 44"/>
              <a:gd name="T44" fmla="*/ 2147483647 w 60"/>
              <a:gd name="T45" fmla="*/ 2147483647 h 44"/>
              <a:gd name="T46" fmla="*/ 2147483647 w 60"/>
              <a:gd name="T47" fmla="*/ 2147483647 h 44"/>
              <a:gd name="T48" fmla="*/ 2147483647 w 60"/>
              <a:gd name="T49" fmla="*/ 2147483647 h 44"/>
              <a:gd name="T50" fmla="*/ 2147483647 w 60"/>
              <a:gd name="T51" fmla="*/ 2147483647 h 44"/>
              <a:gd name="T52" fmla="*/ 2147483647 w 60"/>
              <a:gd name="T53" fmla="*/ 2147483647 h 44"/>
              <a:gd name="T54" fmla="*/ 2147483647 w 60"/>
              <a:gd name="T55" fmla="*/ 2147483647 h 44"/>
              <a:gd name="T56" fmla="*/ 2147483647 w 60"/>
              <a:gd name="T57" fmla="*/ 2147483647 h 44"/>
              <a:gd name="T58" fmla="*/ 2147483647 w 60"/>
              <a:gd name="T59" fmla="*/ 2147483647 h 44"/>
              <a:gd name="T60" fmla="*/ 2147483647 w 60"/>
              <a:gd name="T61" fmla="*/ 2147483647 h 44"/>
              <a:gd name="T62" fmla="*/ 2147483647 w 60"/>
              <a:gd name="T63" fmla="*/ 2147483647 h 44"/>
              <a:gd name="T64" fmla="*/ 2147483647 w 60"/>
              <a:gd name="T65" fmla="*/ 2147483647 h 44"/>
              <a:gd name="T66" fmla="*/ 2147483647 w 60"/>
              <a:gd name="T67" fmla="*/ 2147483647 h 44"/>
              <a:gd name="T68" fmla="*/ 2147483647 w 60"/>
              <a:gd name="T69" fmla="*/ 2147483647 h 44"/>
              <a:gd name="T70" fmla="*/ 2147483647 w 60"/>
              <a:gd name="T71" fmla="*/ 0 h 44"/>
              <a:gd name="T72" fmla="*/ 2147483647 w 60"/>
              <a:gd name="T73" fmla="*/ 0 h 44"/>
              <a:gd name="T74" fmla="*/ 2147483647 w 60"/>
              <a:gd name="T75" fmla="*/ 0 h 44"/>
              <a:gd name="T76" fmla="*/ 2147483647 w 60"/>
              <a:gd name="T77" fmla="*/ 0 h 44"/>
              <a:gd name="T78" fmla="*/ 2147483647 w 60"/>
              <a:gd name="T79" fmla="*/ 2147483647 h 44"/>
              <a:gd name="T80" fmla="*/ 2147483647 w 60"/>
              <a:gd name="T81" fmla="*/ 2147483647 h 44"/>
              <a:gd name="T82" fmla="*/ 2147483647 w 60"/>
              <a:gd name="T83" fmla="*/ 2147483647 h 4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0"/>
              <a:gd name="T127" fmla="*/ 0 h 44"/>
              <a:gd name="T128" fmla="*/ 60 w 60"/>
              <a:gd name="T129" fmla="*/ 44 h 4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0" h="44">
                <a:moveTo>
                  <a:pt x="8" y="4"/>
                </a:moveTo>
                <a:lnTo>
                  <a:pt x="6" y="6"/>
                </a:lnTo>
                <a:lnTo>
                  <a:pt x="5" y="10"/>
                </a:lnTo>
                <a:lnTo>
                  <a:pt x="3" y="13"/>
                </a:lnTo>
                <a:lnTo>
                  <a:pt x="2" y="17"/>
                </a:lnTo>
                <a:lnTo>
                  <a:pt x="0" y="20"/>
                </a:lnTo>
                <a:lnTo>
                  <a:pt x="0" y="23"/>
                </a:lnTo>
                <a:lnTo>
                  <a:pt x="2" y="26"/>
                </a:lnTo>
                <a:lnTo>
                  <a:pt x="5" y="28"/>
                </a:lnTo>
                <a:lnTo>
                  <a:pt x="9" y="31"/>
                </a:lnTo>
                <a:lnTo>
                  <a:pt x="15" y="34"/>
                </a:lnTo>
                <a:lnTo>
                  <a:pt x="20" y="37"/>
                </a:lnTo>
                <a:lnTo>
                  <a:pt x="26" y="40"/>
                </a:lnTo>
                <a:lnTo>
                  <a:pt x="30" y="43"/>
                </a:lnTo>
                <a:lnTo>
                  <a:pt x="36" y="44"/>
                </a:lnTo>
                <a:lnTo>
                  <a:pt x="42" y="44"/>
                </a:lnTo>
                <a:lnTo>
                  <a:pt x="48" y="41"/>
                </a:lnTo>
                <a:lnTo>
                  <a:pt x="51" y="40"/>
                </a:lnTo>
                <a:lnTo>
                  <a:pt x="54" y="37"/>
                </a:lnTo>
                <a:lnTo>
                  <a:pt x="57" y="32"/>
                </a:lnTo>
                <a:lnTo>
                  <a:pt x="58" y="28"/>
                </a:lnTo>
                <a:lnTo>
                  <a:pt x="60" y="23"/>
                </a:lnTo>
                <a:lnTo>
                  <a:pt x="60" y="19"/>
                </a:lnTo>
                <a:lnTo>
                  <a:pt x="60" y="14"/>
                </a:lnTo>
                <a:lnTo>
                  <a:pt x="60" y="8"/>
                </a:lnTo>
                <a:lnTo>
                  <a:pt x="60" y="7"/>
                </a:lnTo>
                <a:lnTo>
                  <a:pt x="58" y="6"/>
                </a:lnTo>
                <a:lnTo>
                  <a:pt x="57" y="6"/>
                </a:lnTo>
                <a:lnTo>
                  <a:pt x="55" y="4"/>
                </a:lnTo>
                <a:lnTo>
                  <a:pt x="49" y="3"/>
                </a:lnTo>
                <a:lnTo>
                  <a:pt x="43" y="1"/>
                </a:lnTo>
                <a:lnTo>
                  <a:pt x="37" y="0"/>
                </a:lnTo>
                <a:lnTo>
                  <a:pt x="30" y="0"/>
                </a:lnTo>
                <a:lnTo>
                  <a:pt x="24" y="0"/>
                </a:lnTo>
                <a:lnTo>
                  <a:pt x="18" y="0"/>
                </a:lnTo>
                <a:lnTo>
                  <a:pt x="12" y="1"/>
                </a:lnTo>
                <a:lnTo>
                  <a:pt x="8" y="4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4" name="Freeform 75"/>
          <p:cNvSpPr>
            <a:spLocks/>
          </p:cNvSpPr>
          <p:nvPr/>
        </p:nvSpPr>
        <p:spPr bwMode="auto">
          <a:xfrm>
            <a:off x="6777038" y="4400550"/>
            <a:ext cx="53975" cy="71438"/>
          </a:xfrm>
          <a:custGeom>
            <a:avLst/>
            <a:gdLst>
              <a:gd name="T0" fmla="*/ 2147483647 w 38"/>
              <a:gd name="T1" fmla="*/ 2147483647 h 45"/>
              <a:gd name="T2" fmla="*/ 2147483647 w 38"/>
              <a:gd name="T3" fmla="*/ 2147483647 h 45"/>
              <a:gd name="T4" fmla="*/ 2147483647 w 38"/>
              <a:gd name="T5" fmla="*/ 2147483647 h 45"/>
              <a:gd name="T6" fmla="*/ 2147483647 w 38"/>
              <a:gd name="T7" fmla="*/ 2147483647 h 45"/>
              <a:gd name="T8" fmla="*/ 2147483647 w 38"/>
              <a:gd name="T9" fmla="*/ 2147483647 h 45"/>
              <a:gd name="T10" fmla="*/ 2147483647 w 38"/>
              <a:gd name="T11" fmla="*/ 2147483647 h 45"/>
              <a:gd name="T12" fmla="*/ 2147483647 w 38"/>
              <a:gd name="T13" fmla="*/ 2147483647 h 45"/>
              <a:gd name="T14" fmla="*/ 2147483647 w 38"/>
              <a:gd name="T15" fmla="*/ 2147483647 h 45"/>
              <a:gd name="T16" fmla="*/ 2147483647 w 38"/>
              <a:gd name="T17" fmla="*/ 2147483647 h 45"/>
              <a:gd name="T18" fmla="*/ 2147483647 w 38"/>
              <a:gd name="T19" fmla="*/ 2147483647 h 45"/>
              <a:gd name="T20" fmla="*/ 2147483647 w 38"/>
              <a:gd name="T21" fmla="*/ 2147483647 h 45"/>
              <a:gd name="T22" fmla="*/ 2147483647 w 38"/>
              <a:gd name="T23" fmla="*/ 2147483647 h 45"/>
              <a:gd name="T24" fmla="*/ 2147483647 w 38"/>
              <a:gd name="T25" fmla="*/ 2147483647 h 45"/>
              <a:gd name="T26" fmla="*/ 2147483647 w 38"/>
              <a:gd name="T27" fmla="*/ 2147483647 h 45"/>
              <a:gd name="T28" fmla="*/ 2147483647 w 38"/>
              <a:gd name="T29" fmla="*/ 2147483647 h 45"/>
              <a:gd name="T30" fmla="*/ 2147483647 w 38"/>
              <a:gd name="T31" fmla="*/ 2147483647 h 45"/>
              <a:gd name="T32" fmla="*/ 2147483647 w 38"/>
              <a:gd name="T33" fmla="*/ 2147483647 h 45"/>
              <a:gd name="T34" fmla="*/ 2147483647 w 38"/>
              <a:gd name="T35" fmla="*/ 2147483647 h 45"/>
              <a:gd name="T36" fmla="*/ 2147483647 w 38"/>
              <a:gd name="T37" fmla="*/ 2147483647 h 45"/>
              <a:gd name="T38" fmla="*/ 2147483647 w 38"/>
              <a:gd name="T39" fmla="*/ 2147483647 h 45"/>
              <a:gd name="T40" fmla="*/ 2147483647 w 38"/>
              <a:gd name="T41" fmla="*/ 2147483647 h 45"/>
              <a:gd name="T42" fmla="*/ 2147483647 w 38"/>
              <a:gd name="T43" fmla="*/ 2147483647 h 45"/>
              <a:gd name="T44" fmla="*/ 2147483647 w 38"/>
              <a:gd name="T45" fmla="*/ 2147483647 h 45"/>
              <a:gd name="T46" fmla="*/ 2147483647 w 38"/>
              <a:gd name="T47" fmla="*/ 2147483647 h 45"/>
              <a:gd name="T48" fmla="*/ 2147483647 w 38"/>
              <a:gd name="T49" fmla="*/ 2147483647 h 45"/>
              <a:gd name="T50" fmla="*/ 2147483647 w 38"/>
              <a:gd name="T51" fmla="*/ 2147483647 h 45"/>
              <a:gd name="T52" fmla="*/ 2147483647 w 38"/>
              <a:gd name="T53" fmla="*/ 2147483647 h 45"/>
              <a:gd name="T54" fmla="*/ 2147483647 w 38"/>
              <a:gd name="T55" fmla="*/ 2147483647 h 45"/>
              <a:gd name="T56" fmla="*/ 2147483647 w 38"/>
              <a:gd name="T57" fmla="*/ 0 h 45"/>
              <a:gd name="T58" fmla="*/ 2147483647 w 38"/>
              <a:gd name="T59" fmla="*/ 0 h 45"/>
              <a:gd name="T60" fmla="*/ 2147483647 w 38"/>
              <a:gd name="T61" fmla="*/ 0 h 45"/>
              <a:gd name="T62" fmla="*/ 2147483647 w 38"/>
              <a:gd name="T63" fmla="*/ 0 h 45"/>
              <a:gd name="T64" fmla="*/ 2147483647 w 38"/>
              <a:gd name="T65" fmla="*/ 2147483647 h 45"/>
              <a:gd name="T66" fmla="*/ 2147483647 w 38"/>
              <a:gd name="T67" fmla="*/ 2147483647 h 45"/>
              <a:gd name="T68" fmla="*/ 2147483647 w 38"/>
              <a:gd name="T69" fmla="*/ 2147483647 h 45"/>
              <a:gd name="T70" fmla="*/ 2147483647 w 38"/>
              <a:gd name="T71" fmla="*/ 2147483647 h 45"/>
              <a:gd name="T72" fmla="*/ 2147483647 w 38"/>
              <a:gd name="T73" fmla="*/ 2147483647 h 45"/>
              <a:gd name="T74" fmla="*/ 0 w 38"/>
              <a:gd name="T75" fmla="*/ 2147483647 h 45"/>
              <a:gd name="T76" fmla="*/ 2147483647 w 38"/>
              <a:gd name="T77" fmla="*/ 2147483647 h 45"/>
              <a:gd name="T78" fmla="*/ 2147483647 w 38"/>
              <a:gd name="T79" fmla="*/ 2147483647 h 45"/>
              <a:gd name="T80" fmla="*/ 2147483647 w 38"/>
              <a:gd name="T81" fmla="*/ 2147483647 h 4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8"/>
              <a:gd name="T124" fmla="*/ 0 h 45"/>
              <a:gd name="T125" fmla="*/ 38 w 38"/>
              <a:gd name="T126" fmla="*/ 45 h 4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8" h="45">
                <a:moveTo>
                  <a:pt x="4" y="21"/>
                </a:moveTo>
                <a:lnTo>
                  <a:pt x="3" y="25"/>
                </a:lnTo>
                <a:lnTo>
                  <a:pt x="4" y="30"/>
                </a:lnTo>
                <a:lnTo>
                  <a:pt x="6" y="34"/>
                </a:lnTo>
                <a:lnTo>
                  <a:pt x="10" y="37"/>
                </a:lnTo>
                <a:lnTo>
                  <a:pt x="15" y="40"/>
                </a:lnTo>
                <a:lnTo>
                  <a:pt x="19" y="43"/>
                </a:lnTo>
                <a:lnTo>
                  <a:pt x="25" y="43"/>
                </a:lnTo>
                <a:lnTo>
                  <a:pt x="30" y="45"/>
                </a:lnTo>
                <a:lnTo>
                  <a:pt x="33" y="43"/>
                </a:lnTo>
                <a:lnTo>
                  <a:pt x="34" y="42"/>
                </a:lnTo>
                <a:lnTo>
                  <a:pt x="36" y="40"/>
                </a:lnTo>
                <a:lnTo>
                  <a:pt x="37" y="37"/>
                </a:lnTo>
                <a:lnTo>
                  <a:pt x="38" y="34"/>
                </a:lnTo>
                <a:lnTo>
                  <a:pt x="38" y="31"/>
                </a:lnTo>
                <a:lnTo>
                  <a:pt x="38" y="28"/>
                </a:lnTo>
                <a:lnTo>
                  <a:pt x="37" y="25"/>
                </a:lnTo>
                <a:lnTo>
                  <a:pt x="37" y="22"/>
                </a:lnTo>
                <a:lnTo>
                  <a:pt x="36" y="21"/>
                </a:lnTo>
                <a:lnTo>
                  <a:pt x="36" y="18"/>
                </a:lnTo>
                <a:lnTo>
                  <a:pt x="34" y="15"/>
                </a:lnTo>
                <a:lnTo>
                  <a:pt x="34" y="14"/>
                </a:lnTo>
                <a:lnTo>
                  <a:pt x="33" y="11"/>
                </a:lnTo>
                <a:lnTo>
                  <a:pt x="33" y="9"/>
                </a:lnTo>
                <a:lnTo>
                  <a:pt x="31" y="8"/>
                </a:lnTo>
                <a:lnTo>
                  <a:pt x="30" y="5"/>
                </a:lnTo>
                <a:lnTo>
                  <a:pt x="27" y="2"/>
                </a:lnTo>
                <a:lnTo>
                  <a:pt x="24" y="2"/>
                </a:lnTo>
                <a:lnTo>
                  <a:pt x="21" y="0"/>
                </a:lnTo>
                <a:lnTo>
                  <a:pt x="16" y="0"/>
                </a:lnTo>
                <a:lnTo>
                  <a:pt x="13" y="0"/>
                </a:lnTo>
                <a:lnTo>
                  <a:pt x="10" y="0"/>
                </a:lnTo>
                <a:lnTo>
                  <a:pt x="7" y="2"/>
                </a:lnTo>
                <a:lnTo>
                  <a:pt x="6" y="3"/>
                </a:lnTo>
                <a:lnTo>
                  <a:pt x="3" y="5"/>
                </a:lnTo>
                <a:lnTo>
                  <a:pt x="1" y="8"/>
                </a:lnTo>
                <a:lnTo>
                  <a:pt x="1" y="11"/>
                </a:lnTo>
                <a:lnTo>
                  <a:pt x="0" y="14"/>
                </a:lnTo>
                <a:lnTo>
                  <a:pt x="1" y="17"/>
                </a:lnTo>
                <a:lnTo>
                  <a:pt x="1" y="18"/>
                </a:lnTo>
                <a:lnTo>
                  <a:pt x="4" y="2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25" name="Freeform 76"/>
          <p:cNvSpPr>
            <a:spLocks/>
          </p:cNvSpPr>
          <p:nvPr/>
        </p:nvSpPr>
        <p:spPr bwMode="auto">
          <a:xfrm>
            <a:off x="6777038" y="4400550"/>
            <a:ext cx="53975" cy="71438"/>
          </a:xfrm>
          <a:custGeom>
            <a:avLst/>
            <a:gdLst>
              <a:gd name="T0" fmla="*/ 2147483647 w 38"/>
              <a:gd name="T1" fmla="*/ 2147483647 h 45"/>
              <a:gd name="T2" fmla="*/ 2147483647 w 38"/>
              <a:gd name="T3" fmla="*/ 2147483647 h 45"/>
              <a:gd name="T4" fmla="*/ 2147483647 w 38"/>
              <a:gd name="T5" fmla="*/ 2147483647 h 45"/>
              <a:gd name="T6" fmla="*/ 2147483647 w 38"/>
              <a:gd name="T7" fmla="*/ 2147483647 h 45"/>
              <a:gd name="T8" fmla="*/ 2147483647 w 38"/>
              <a:gd name="T9" fmla="*/ 2147483647 h 45"/>
              <a:gd name="T10" fmla="*/ 2147483647 w 38"/>
              <a:gd name="T11" fmla="*/ 2147483647 h 45"/>
              <a:gd name="T12" fmla="*/ 2147483647 w 38"/>
              <a:gd name="T13" fmla="*/ 2147483647 h 45"/>
              <a:gd name="T14" fmla="*/ 2147483647 w 38"/>
              <a:gd name="T15" fmla="*/ 2147483647 h 45"/>
              <a:gd name="T16" fmla="*/ 2147483647 w 38"/>
              <a:gd name="T17" fmla="*/ 2147483647 h 45"/>
              <a:gd name="T18" fmla="*/ 2147483647 w 38"/>
              <a:gd name="T19" fmla="*/ 2147483647 h 45"/>
              <a:gd name="T20" fmla="*/ 2147483647 w 38"/>
              <a:gd name="T21" fmla="*/ 2147483647 h 45"/>
              <a:gd name="T22" fmla="*/ 2147483647 w 38"/>
              <a:gd name="T23" fmla="*/ 2147483647 h 45"/>
              <a:gd name="T24" fmla="*/ 2147483647 w 38"/>
              <a:gd name="T25" fmla="*/ 2147483647 h 45"/>
              <a:gd name="T26" fmla="*/ 2147483647 w 38"/>
              <a:gd name="T27" fmla="*/ 2147483647 h 45"/>
              <a:gd name="T28" fmla="*/ 2147483647 w 38"/>
              <a:gd name="T29" fmla="*/ 2147483647 h 45"/>
              <a:gd name="T30" fmla="*/ 2147483647 w 38"/>
              <a:gd name="T31" fmla="*/ 2147483647 h 45"/>
              <a:gd name="T32" fmla="*/ 2147483647 w 38"/>
              <a:gd name="T33" fmla="*/ 2147483647 h 45"/>
              <a:gd name="T34" fmla="*/ 2147483647 w 38"/>
              <a:gd name="T35" fmla="*/ 2147483647 h 45"/>
              <a:gd name="T36" fmla="*/ 2147483647 w 38"/>
              <a:gd name="T37" fmla="*/ 2147483647 h 45"/>
              <a:gd name="T38" fmla="*/ 2147483647 w 38"/>
              <a:gd name="T39" fmla="*/ 2147483647 h 45"/>
              <a:gd name="T40" fmla="*/ 2147483647 w 38"/>
              <a:gd name="T41" fmla="*/ 2147483647 h 45"/>
              <a:gd name="T42" fmla="*/ 2147483647 w 38"/>
              <a:gd name="T43" fmla="*/ 2147483647 h 45"/>
              <a:gd name="T44" fmla="*/ 2147483647 w 38"/>
              <a:gd name="T45" fmla="*/ 2147483647 h 45"/>
              <a:gd name="T46" fmla="*/ 2147483647 w 38"/>
              <a:gd name="T47" fmla="*/ 2147483647 h 45"/>
              <a:gd name="T48" fmla="*/ 2147483647 w 38"/>
              <a:gd name="T49" fmla="*/ 2147483647 h 45"/>
              <a:gd name="T50" fmla="*/ 2147483647 w 38"/>
              <a:gd name="T51" fmla="*/ 2147483647 h 45"/>
              <a:gd name="T52" fmla="*/ 2147483647 w 38"/>
              <a:gd name="T53" fmla="*/ 2147483647 h 45"/>
              <a:gd name="T54" fmla="*/ 2147483647 w 38"/>
              <a:gd name="T55" fmla="*/ 2147483647 h 45"/>
              <a:gd name="T56" fmla="*/ 2147483647 w 38"/>
              <a:gd name="T57" fmla="*/ 0 h 45"/>
              <a:gd name="T58" fmla="*/ 2147483647 w 38"/>
              <a:gd name="T59" fmla="*/ 0 h 45"/>
              <a:gd name="T60" fmla="*/ 2147483647 w 38"/>
              <a:gd name="T61" fmla="*/ 0 h 45"/>
              <a:gd name="T62" fmla="*/ 2147483647 w 38"/>
              <a:gd name="T63" fmla="*/ 0 h 45"/>
              <a:gd name="T64" fmla="*/ 2147483647 w 38"/>
              <a:gd name="T65" fmla="*/ 2147483647 h 45"/>
              <a:gd name="T66" fmla="*/ 2147483647 w 38"/>
              <a:gd name="T67" fmla="*/ 2147483647 h 45"/>
              <a:gd name="T68" fmla="*/ 2147483647 w 38"/>
              <a:gd name="T69" fmla="*/ 2147483647 h 45"/>
              <a:gd name="T70" fmla="*/ 2147483647 w 38"/>
              <a:gd name="T71" fmla="*/ 2147483647 h 45"/>
              <a:gd name="T72" fmla="*/ 2147483647 w 38"/>
              <a:gd name="T73" fmla="*/ 2147483647 h 45"/>
              <a:gd name="T74" fmla="*/ 0 w 38"/>
              <a:gd name="T75" fmla="*/ 2147483647 h 45"/>
              <a:gd name="T76" fmla="*/ 2147483647 w 38"/>
              <a:gd name="T77" fmla="*/ 2147483647 h 45"/>
              <a:gd name="T78" fmla="*/ 2147483647 w 38"/>
              <a:gd name="T79" fmla="*/ 2147483647 h 45"/>
              <a:gd name="T80" fmla="*/ 2147483647 w 38"/>
              <a:gd name="T81" fmla="*/ 2147483647 h 4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8"/>
              <a:gd name="T124" fmla="*/ 0 h 45"/>
              <a:gd name="T125" fmla="*/ 38 w 38"/>
              <a:gd name="T126" fmla="*/ 45 h 4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8" h="45">
                <a:moveTo>
                  <a:pt x="4" y="21"/>
                </a:moveTo>
                <a:lnTo>
                  <a:pt x="3" y="25"/>
                </a:lnTo>
                <a:lnTo>
                  <a:pt x="4" y="30"/>
                </a:lnTo>
                <a:lnTo>
                  <a:pt x="6" y="34"/>
                </a:lnTo>
                <a:lnTo>
                  <a:pt x="10" y="37"/>
                </a:lnTo>
                <a:lnTo>
                  <a:pt x="15" y="40"/>
                </a:lnTo>
                <a:lnTo>
                  <a:pt x="19" y="43"/>
                </a:lnTo>
                <a:lnTo>
                  <a:pt x="25" y="43"/>
                </a:lnTo>
                <a:lnTo>
                  <a:pt x="30" y="45"/>
                </a:lnTo>
                <a:lnTo>
                  <a:pt x="33" y="43"/>
                </a:lnTo>
                <a:lnTo>
                  <a:pt x="34" y="42"/>
                </a:lnTo>
                <a:lnTo>
                  <a:pt x="36" y="40"/>
                </a:lnTo>
                <a:lnTo>
                  <a:pt x="37" y="37"/>
                </a:lnTo>
                <a:lnTo>
                  <a:pt x="38" y="34"/>
                </a:lnTo>
                <a:lnTo>
                  <a:pt x="38" y="31"/>
                </a:lnTo>
                <a:lnTo>
                  <a:pt x="38" y="28"/>
                </a:lnTo>
                <a:lnTo>
                  <a:pt x="37" y="25"/>
                </a:lnTo>
                <a:lnTo>
                  <a:pt x="37" y="22"/>
                </a:lnTo>
                <a:lnTo>
                  <a:pt x="36" y="21"/>
                </a:lnTo>
                <a:lnTo>
                  <a:pt x="36" y="18"/>
                </a:lnTo>
                <a:lnTo>
                  <a:pt x="34" y="15"/>
                </a:lnTo>
                <a:lnTo>
                  <a:pt x="34" y="14"/>
                </a:lnTo>
                <a:lnTo>
                  <a:pt x="33" y="11"/>
                </a:lnTo>
                <a:lnTo>
                  <a:pt x="33" y="9"/>
                </a:lnTo>
                <a:lnTo>
                  <a:pt x="31" y="8"/>
                </a:lnTo>
                <a:lnTo>
                  <a:pt x="30" y="5"/>
                </a:lnTo>
                <a:lnTo>
                  <a:pt x="27" y="2"/>
                </a:lnTo>
                <a:lnTo>
                  <a:pt x="24" y="2"/>
                </a:lnTo>
                <a:lnTo>
                  <a:pt x="21" y="0"/>
                </a:lnTo>
                <a:lnTo>
                  <a:pt x="16" y="0"/>
                </a:lnTo>
                <a:lnTo>
                  <a:pt x="13" y="0"/>
                </a:lnTo>
                <a:lnTo>
                  <a:pt x="10" y="0"/>
                </a:lnTo>
                <a:lnTo>
                  <a:pt x="7" y="2"/>
                </a:lnTo>
                <a:lnTo>
                  <a:pt x="6" y="3"/>
                </a:lnTo>
                <a:lnTo>
                  <a:pt x="3" y="5"/>
                </a:lnTo>
                <a:lnTo>
                  <a:pt x="1" y="8"/>
                </a:lnTo>
                <a:lnTo>
                  <a:pt x="1" y="11"/>
                </a:lnTo>
                <a:lnTo>
                  <a:pt x="0" y="14"/>
                </a:lnTo>
                <a:lnTo>
                  <a:pt x="1" y="17"/>
                </a:lnTo>
                <a:lnTo>
                  <a:pt x="1" y="18"/>
                </a:lnTo>
                <a:lnTo>
                  <a:pt x="4" y="21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6" name="Freeform 77"/>
          <p:cNvSpPr>
            <a:spLocks/>
          </p:cNvSpPr>
          <p:nvPr/>
        </p:nvSpPr>
        <p:spPr bwMode="auto">
          <a:xfrm>
            <a:off x="6724650" y="4321175"/>
            <a:ext cx="66675" cy="128588"/>
          </a:xfrm>
          <a:custGeom>
            <a:avLst/>
            <a:gdLst>
              <a:gd name="T0" fmla="*/ 2147483647 w 47"/>
              <a:gd name="T1" fmla="*/ 2147483647 h 81"/>
              <a:gd name="T2" fmla="*/ 0 w 47"/>
              <a:gd name="T3" fmla="*/ 2147483647 h 81"/>
              <a:gd name="T4" fmla="*/ 0 w 47"/>
              <a:gd name="T5" fmla="*/ 2147483647 h 81"/>
              <a:gd name="T6" fmla="*/ 2147483647 w 47"/>
              <a:gd name="T7" fmla="*/ 2147483647 h 81"/>
              <a:gd name="T8" fmla="*/ 2147483647 w 47"/>
              <a:gd name="T9" fmla="*/ 2147483647 h 81"/>
              <a:gd name="T10" fmla="*/ 2147483647 w 47"/>
              <a:gd name="T11" fmla="*/ 2147483647 h 81"/>
              <a:gd name="T12" fmla="*/ 2147483647 w 47"/>
              <a:gd name="T13" fmla="*/ 2147483647 h 81"/>
              <a:gd name="T14" fmla="*/ 2147483647 w 47"/>
              <a:gd name="T15" fmla="*/ 2147483647 h 81"/>
              <a:gd name="T16" fmla="*/ 2147483647 w 47"/>
              <a:gd name="T17" fmla="*/ 2147483647 h 81"/>
              <a:gd name="T18" fmla="*/ 2147483647 w 47"/>
              <a:gd name="T19" fmla="*/ 2147483647 h 81"/>
              <a:gd name="T20" fmla="*/ 2147483647 w 47"/>
              <a:gd name="T21" fmla="*/ 2147483647 h 81"/>
              <a:gd name="T22" fmla="*/ 2147483647 w 47"/>
              <a:gd name="T23" fmla="*/ 2147483647 h 81"/>
              <a:gd name="T24" fmla="*/ 2147483647 w 47"/>
              <a:gd name="T25" fmla="*/ 2147483647 h 81"/>
              <a:gd name="T26" fmla="*/ 2147483647 w 47"/>
              <a:gd name="T27" fmla="*/ 2147483647 h 81"/>
              <a:gd name="T28" fmla="*/ 2147483647 w 47"/>
              <a:gd name="T29" fmla="*/ 2147483647 h 81"/>
              <a:gd name="T30" fmla="*/ 2147483647 w 47"/>
              <a:gd name="T31" fmla="*/ 2147483647 h 81"/>
              <a:gd name="T32" fmla="*/ 2147483647 w 47"/>
              <a:gd name="T33" fmla="*/ 2147483647 h 81"/>
              <a:gd name="T34" fmla="*/ 2147483647 w 47"/>
              <a:gd name="T35" fmla="*/ 2147483647 h 81"/>
              <a:gd name="T36" fmla="*/ 2147483647 w 47"/>
              <a:gd name="T37" fmla="*/ 2147483647 h 81"/>
              <a:gd name="T38" fmla="*/ 2147483647 w 47"/>
              <a:gd name="T39" fmla="*/ 2147483647 h 81"/>
              <a:gd name="T40" fmla="*/ 2147483647 w 47"/>
              <a:gd name="T41" fmla="*/ 2147483647 h 81"/>
              <a:gd name="T42" fmla="*/ 2147483647 w 47"/>
              <a:gd name="T43" fmla="*/ 2147483647 h 81"/>
              <a:gd name="T44" fmla="*/ 2147483647 w 47"/>
              <a:gd name="T45" fmla="*/ 2147483647 h 81"/>
              <a:gd name="T46" fmla="*/ 2147483647 w 47"/>
              <a:gd name="T47" fmla="*/ 2147483647 h 81"/>
              <a:gd name="T48" fmla="*/ 2147483647 w 47"/>
              <a:gd name="T49" fmla="*/ 2147483647 h 81"/>
              <a:gd name="T50" fmla="*/ 2147483647 w 47"/>
              <a:gd name="T51" fmla="*/ 2147483647 h 81"/>
              <a:gd name="T52" fmla="*/ 2147483647 w 47"/>
              <a:gd name="T53" fmla="*/ 2147483647 h 81"/>
              <a:gd name="T54" fmla="*/ 2147483647 w 47"/>
              <a:gd name="T55" fmla="*/ 2147483647 h 81"/>
              <a:gd name="T56" fmla="*/ 2147483647 w 47"/>
              <a:gd name="T57" fmla="*/ 2147483647 h 81"/>
              <a:gd name="T58" fmla="*/ 2147483647 w 47"/>
              <a:gd name="T59" fmla="*/ 2147483647 h 81"/>
              <a:gd name="T60" fmla="*/ 2147483647 w 47"/>
              <a:gd name="T61" fmla="*/ 2147483647 h 81"/>
              <a:gd name="T62" fmla="*/ 2147483647 w 47"/>
              <a:gd name="T63" fmla="*/ 2147483647 h 8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7"/>
              <a:gd name="T97" fmla="*/ 0 h 81"/>
              <a:gd name="T98" fmla="*/ 47 w 47"/>
              <a:gd name="T99" fmla="*/ 81 h 8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7" h="81">
                <a:moveTo>
                  <a:pt x="3" y="38"/>
                </a:moveTo>
                <a:lnTo>
                  <a:pt x="2" y="41"/>
                </a:lnTo>
                <a:lnTo>
                  <a:pt x="0" y="46"/>
                </a:lnTo>
                <a:lnTo>
                  <a:pt x="0" y="49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2" y="62"/>
                </a:lnTo>
                <a:lnTo>
                  <a:pt x="4" y="65"/>
                </a:lnTo>
                <a:lnTo>
                  <a:pt x="6" y="68"/>
                </a:lnTo>
                <a:lnTo>
                  <a:pt x="7" y="71"/>
                </a:lnTo>
                <a:lnTo>
                  <a:pt x="10" y="72"/>
                </a:lnTo>
                <a:lnTo>
                  <a:pt x="12" y="75"/>
                </a:lnTo>
                <a:lnTo>
                  <a:pt x="15" y="77"/>
                </a:lnTo>
                <a:lnTo>
                  <a:pt x="18" y="78"/>
                </a:lnTo>
                <a:lnTo>
                  <a:pt x="21" y="80"/>
                </a:lnTo>
                <a:lnTo>
                  <a:pt x="24" y="81"/>
                </a:lnTo>
                <a:lnTo>
                  <a:pt x="27" y="81"/>
                </a:lnTo>
                <a:lnTo>
                  <a:pt x="28" y="80"/>
                </a:lnTo>
                <a:lnTo>
                  <a:pt x="30" y="80"/>
                </a:lnTo>
                <a:lnTo>
                  <a:pt x="30" y="78"/>
                </a:lnTo>
                <a:lnTo>
                  <a:pt x="31" y="77"/>
                </a:lnTo>
                <a:lnTo>
                  <a:pt x="33" y="74"/>
                </a:lnTo>
                <a:lnTo>
                  <a:pt x="33" y="72"/>
                </a:lnTo>
                <a:lnTo>
                  <a:pt x="34" y="71"/>
                </a:lnTo>
                <a:lnTo>
                  <a:pt x="34" y="69"/>
                </a:lnTo>
                <a:lnTo>
                  <a:pt x="34" y="68"/>
                </a:lnTo>
                <a:lnTo>
                  <a:pt x="34" y="67"/>
                </a:lnTo>
                <a:lnTo>
                  <a:pt x="34" y="65"/>
                </a:lnTo>
                <a:lnTo>
                  <a:pt x="33" y="64"/>
                </a:lnTo>
                <a:lnTo>
                  <a:pt x="33" y="62"/>
                </a:lnTo>
                <a:lnTo>
                  <a:pt x="33" y="61"/>
                </a:lnTo>
                <a:lnTo>
                  <a:pt x="33" y="59"/>
                </a:lnTo>
                <a:lnTo>
                  <a:pt x="34" y="53"/>
                </a:lnTo>
                <a:lnTo>
                  <a:pt x="37" y="49"/>
                </a:lnTo>
                <a:lnTo>
                  <a:pt x="38" y="43"/>
                </a:lnTo>
                <a:lnTo>
                  <a:pt x="41" y="38"/>
                </a:lnTo>
                <a:lnTo>
                  <a:pt x="44" y="34"/>
                </a:lnTo>
                <a:lnTo>
                  <a:pt x="46" y="28"/>
                </a:lnTo>
                <a:lnTo>
                  <a:pt x="47" y="22"/>
                </a:lnTo>
                <a:lnTo>
                  <a:pt x="46" y="16"/>
                </a:lnTo>
                <a:lnTo>
                  <a:pt x="44" y="12"/>
                </a:lnTo>
                <a:lnTo>
                  <a:pt x="41" y="9"/>
                </a:lnTo>
                <a:lnTo>
                  <a:pt x="37" y="6"/>
                </a:lnTo>
                <a:lnTo>
                  <a:pt x="33" y="3"/>
                </a:lnTo>
                <a:lnTo>
                  <a:pt x="28" y="1"/>
                </a:lnTo>
                <a:lnTo>
                  <a:pt x="24" y="0"/>
                </a:lnTo>
                <a:lnTo>
                  <a:pt x="19" y="1"/>
                </a:lnTo>
                <a:lnTo>
                  <a:pt x="16" y="3"/>
                </a:lnTo>
                <a:lnTo>
                  <a:pt x="13" y="4"/>
                </a:lnTo>
                <a:lnTo>
                  <a:pt x="13" y="6"/>
                </a:lnTo>
                <a:lnTo>
                  <a:pt x="12" y="7"/>
                </a:lnTo>
                <a:lnTo>
                  <a:pt x="12" y="10"/>
                </a:lnTo>
                <a:lnTo>
                  <a:pt x="12" y="13"/>
                </a:lnTo>
                <a:lnTo>
                  <a:pt x="10" y="16"/>
                </a:lnTo>
                <a:lnTo>
                  <a:pt x="10" y="18"/>
                </a:lnTo>
                <a:lnTo>
                  <a:pt x="10" y="21"/>
                </a:lnTo>
                <a:lnTo>
                  <a:pt x="9" y="24"/>
                </a:lnTo>
                <a:lnTo>
                  <a:pt x="7" y="25"/>
                </a:lnTo>
                <a:lnTo>
                  <a:pt x="7" y="27"/>
                </a:lnTo>
                <a:lnTo>
                  <a:pt x="6" y="29"/>
                </a:lnTo>
                <a:lnTo>
                  <a:pt x="4" y="31"/>
                </a:lnTo>
                <a:lnTo>
                  <a:pt x="4" y="34"/>
                </a:lnTo>
                <a:lnTo>
                  <a:pt x="3" y="35"/>
                </a:lnTo>
                <a:lnTo>
                  <a:pt x="3" y="3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27" name="Freeform 78"/>
          <p:cNvSpPr>
            <a:spLocks/>
          </p:cNvSpPr>
          <p:nvPr/>
        </p:nvSpPr>
        <p:spPr bwMode="auto">
          <a:xfrm>
            <a:off x="6724650" y="4321175"/>
            <a:ext cx="66675" cy="128588"/>
          </a:xfrm>
          <a:custGeom>
            <a:avLst/>
            <a:gdLst>
              <a:gd name="T0" fmla="*/ 2147483647 w 47"/>
              <a:gd name="T1" fmla="*/ 2147483647 h 81"/>
              <a:gd name="T2" fmla="*/ 0 w 47"/>
              <a:gd name="T3" fmla="*/ 2147483647 h 81"/>
              <a:gd name="T4" fmla="*/ 0 w 47"/>
              <a:gd name="T5" fmla="*/ 2147483647 h 81"/>
              <a:gd name="T6" fmla="*/ 2147483647 w 47"/>
              <a:gd name="T7" fmla="*/ 2147483647 h 81"/>
              <a:gd name="T8" fmla="*/ 2147483647 w 47"/>
              <a:gd name="T9" fmla="*/ 2147483647 h 81"/>
              <a:gd name="T10" fmla="*/ 2147483647 w 47"/>
              <a:gd name="T11" fmla="*/ 2147483647 h 81"/>
              <a:gd name="T12" fmla="*/ 2147483647 w 47"/>
              <a:gd name="T13" fmla="*/ 2147483647 h 81"/>
              <a:gd name="T14" fmla="*/ 2147483647 w 47"/>
              <a:gd name="T15" fmla="*/ 2147483647 h 81"/>
              <a:gd name="T16" fmla="*/ 2147483647 w 47"/>
              <a:gd name="T17" fmla="*/ 2147483647 h 81"/>
              <a:gd name="T18" fmla="*/ 2147483647 w 47"/>
              <a:gd name="T19" fmla="*/ 2147483647 h 81"/>
              <a:gd name="T20" fmla="*/ 2147483647 w 47"/>
              <a:gd name="T21" fmla="*/ 2147483647 h 81"/>
              <a:gd name="T22" fmla="*/ 2147483647 w 47"/>
              <a:gd name="T23" fmla="*/ 2147483647 h 81"/>
              <a:gd name="T24" fmla="*/ 2147483647 w 47"/>
              <a:gd name="T25" fmla="*/ 2147483647 h 81"/>
              <a:gd name="T26" fmla="*/ 2147483647 w 47"/>
              <a:gd name="T27" fmla="*/ 2147483647 h 81"/>
              <a:gd name="T28" fmla="*/ 2147483647 w 47"/>
              <a:gd name="T29" fmla="*/ 2147483647 h 81"/>
              <a:gd name="T30" fmla="*/ 2147483647 w 47"/>
              <a:gd name="T31" fmla="*/ 2147483647 h 81"/>
              <a:gd name="T32" fmla="*/ 2147483647 w 47"/>
              <a:gd name="T33" fmla="*/ 2147483647 h 81"/>
              <a:gd name="T34" fmla="*/ 2147483647 w 47"/>
              <a:gd name="T35" fmla="*/ 2147483647 h 81"/>
              <a:gd name="T36" fmla="*/ 2147483647 w 47"/>
              <a:gd name="T37" fmla="*/ 2147483647 h 81"/>
              <a:gd name="T38" fmla="*/ 2147483647 w 47"/>
              <a:gd name="T39" fmla="*/ 2147483647 h 81"/>
              <a:gd name="T40" fmla="*/ 2147483647 w 47"/>
              <a:gd name="T41" fmla="*/ 2147483647 h 81"/>
              <a:gd name="T42" fmla="*/ 2147483647 w 47"/>
              <a:gd name="T43" fmla="*/ 2147483647 h 81"/>
              <a:gd name="T44" fmla="*/ 2147483647 w 47"/>
              <a:gd name="T45" fmla="*/ 2147483647 h 81"/>
              <a:gd name="T46" fmla="*/ 2147483647 w 47"/>
              <a:gd name="T47" fmla="*/ 2147483647 h 81"/>
              <a:gd name="T48" fmla="*/ 2147483647 w 47"/>
              <a:gd name="T49" fmla="*/ 2147483647 h 81"/>
              <a:gd name="T50" fmla="*/ 2147483647 w 47"/>
              <a:gd name="T51" fmla="*/ 2147483647 h 81"/>
              <a:gd name="T52" fmla="*/ 2147483647 w 47"/>
              <a:gd name="T53" fmla="*/ 2147483647 h 81"/>
              <a:gd name="T54" fmla="*/ 2147483647 w 47"/>
              <a:gd name="T55" fmla="*/ 2147483647 h 81"/>
              <a:gd name="T56" fmla="*/ 2147483647 w 47"/>
              <a:gd name="T57" fmla="*/ 2147483647 h 81"/>
              <a:gd name="T58" fmla="*/ 2147483647 w 47"/>
              <a:gd name="T59" fmla="*/ 2147483647 h 81"/>
              <a:gd name="T60" fmla="*/ 2147483647 w 47"/>
              <a:gd name="T61" fmla="*/ 2147483647 h 81"/>
              <a:gd name="T62" fmla="*/ 2147483647 w 47"/>
              <a:gd name="T63" fmla="*/ 2147483647 h 8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7"/>
              <a:gd name="T97" fmla="*/ 0 h 81"/>
              <a:gd name="T98" fmla="*/ 47 w 47"/>
              <a:gd name="T99" fmla="*/ 81 h 8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7" h="81">
                <a:moveTo>
                  <a:pt x="3" y="38"/>
                </a:moveTo>
                <a:lnTo>
                  <a:pt x="2" y="41"/>
                </a:lnTo>
                <a:lnTo>
                  <a:pt x="0" y="46"/>
                </a:lnTo>
                <a:lnTo>
                  <a:pt x="0" y="49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2" y="62"/>
                </a:lnTo>
                <a:lnTo>
                  <a:pt x="4" y="65"/>
                </a:lnTo>
                <a:lnTo>
                  <a:pt x="6" y="68"/>
                </a:lnTo>
                <a:lnTo>
                  <a:pt x="7" y="71"/>
                </a:lnTo>
                <a:lnTo>
                  <a:pt x="10" y="72"/>
                </a:lnTo>
                <a:lnTo>
                  <a:pt x="12" y="75"/>
                </a:lnTo>
                <a:lnTo>
                  <a:pt x="15" y="77"/>
                </a:lnTo>
                <a:lnTo>
                  <a:pt x="18" y="78"/>
                </a:lnTo>
                <a:lnTo>
                  <a:pt x="21" y="80"/>
                </a:lnTo>
                <a:lnTo>
                  <a:pt x="24" y="81"/>
                </a:lnTo>
                <a:lnTo>
                  <a:pt x="27" y="81"/>
                </a:lnTo>
                <a:lnTo>
                  <a:pt x="28" y="80"/>
                </a:lnTo>
                <a:lnTo>
                  <a:pt x="30" y="80"/>
                </a:lnTo>
                <a:lnTo>
                  <a:pt x="30" y="78"/>
                </a:lnTo>
                <a:lnTo>
                  <a:pt x="31" y="77"/>
                </a:lnTo>
                <a:lnTo>
                  <a:pt x="33" y="74"/>
                </a:lnTo>
                <a:lnTo>
                  <a:pt x="33" y="72"/>
                </a:lnTo>
                <a:lnTo>
                  <a:pt x="34" y="71"/>
                </a:lnTo>
                <a:lnTo>
                  <a:pt x="34" y="69"/>
                </a:lnTo>
                <a:lnTo>
                  <a:pt x="34" y="68"/>
                </a:lnTo>
                <a:lnTo>
                  <a:pt x="34" y="67"/>
                </a:lnTo>
                <a:lnTo>
                  <a:pt x="34" y="65"/>
                </a:lnTo>
                <a:lnTo>
                  <a:pt x="33" y="64"/>
                </a:lnTo>
                <a:lnTo>
                  <a:pt x="33" y="62"/>
                </a:lnTo>
                <a:lnTo>
                  <a:pt x="33" y="61"/>
                </a:lnTo>
                <a:lnTo>
                  <a:pt x="33" y="59"/>
                </a:lnTo>
                <a:lnTo>
                  <a:pt x="34" y="53"/>
                </a:lnTo>
                <a:lnTo>
                  <a:pt x="37" y="49"/>
                </a:lnTo>
                <a:lnTo>
                  <a:pt x="38" y="43"/>
                </a:lnTo>
                <a:lnTo>
                  <a:pt x="41" y="38"/>
                </a:lnTo>
                <a:lnTo>
                  <a:pt x="44" y="34"/>
                </a:lnTo>
                <a:lnTo>
                  <a:pt x="46" y="28"/>
                </a:lnTo>
                <a:lnTo>
                  <a:pt x="47" y="22"/>
                </a:lnTo>
                <a:lnTo>
                  <a:pt x="46" y="16"/>
                </a:lnTo>
                <a:lnTo>
                  <a:pt x="44" y="12"/>
                </a:lnTo>
                <a:lnTo>
                  <a:pt x="41" y="9"/>
                </a:lnTo>
                <a:lnTo>
                  <a:pt x="37" y="6"/>
                </a:lnTo>
                <a:lnTo>
                  <a:pt x="33" y="3"/>
                </a:lnTo>
                <a:lnTo>
                  <a:pt x="28" y="1"/>
                </a:lnTo>
                <a:lnTo>
                  <a:pt x="24" y="0"/>
                </a:lnTo>
                <a:lnTo>
                  <a:pt x="19" y="1"/>
                </a:lnTo>
                <a:lnTo>
                  <a:pt x="16" y="3"/>
                </a:lnTo>
                <a:lnTo>
                  <a:pt x="13" y="4"/>
                </a:lnTo>
                <a:lnTo>
                  <a:pt x="13" y="6"/>
                </a:lnTo>
                <a:lnTo>
                  <a:pt x="12" y="7"/>
                </a:lnTo>
                <a:lnTo>
                  <a:pt x="12" y="10"/>
                </a:lnTo>
                <a:lnTo>
                  <a:pt x="12" y="13"/>
                </a:lnTo>
                <a:lnTo>
                  <a:pt x="10" y="16"/>
                </a:lnTo>
                <a:lnTo>
                  <a:pt x="10" y="18"/>
                </a:lnTo>
                <a:lnTo>
                  <a:pt x="10" y="21"/>
                </a:lnTo>
                <a:lnTo>
                  <a:pt x="9" y="24"/>
                </a:lnTo>
                <a:lnTo>
                  <a:pt x="7" y="25"/>
                </a:lnTo>
                <a:lnTo>
                  <a:pt x="7" y="27"/>
                </a:lnTo>
                <a:lnTo>
                  <a:pt x="6" y="29"/>
                </a:lnTo>
                <a:lnTo>
                  <a:pt x="4" y="31"/>
                </a:lnTo>
                <a:lnTo>
                  <a:pt x="4" y="34"/>
                </a:lnTo>
                <a:lnTo>
                  <a:pt x="3" y="35"/>
                </a:lnTo>
                <a:lnTo>
                  <a:pt x="3" y="38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8" name="Freeform 79"/>
          <p:cNvSpPr>
            <a:spLocks/>
          </p:cNvSpPr>
          <p:nvPr/>
        </p:nvSpPr>
        <p:spPr bwMode="auto">
          <a:xfrm>
            <a:off x="6686550" y="4375150"/>
            <a:ext cx="30163" cy="44450"/>
          </a:xfrm>
          <a:custGeom>
            <a:avLst/>
            <a:gdLst>
              <a:gd name="T0" fmla="*/ 2147483647 w 21"/>
              <a:gd name="T1" fmla="*/ 2147483647 h 28"/>
              <a:gd name="T2" fmla="*/ 0 w 21"/>
              <a:gd name="T3" fmla="*/ 2147483647 h 28"/>
              <a:gd name="T4" fmla="*/ 2147483647 w 21"/>
              <a:gd name="T5" fmla="*/ 2147483647 h 28"/>
              <a:gd name="T6" fmla="*/ 2147483647 w 21"/>
              <a:gd name="T7" fmla="*/ 2147483647 h 28"/>
              <a:gd name="T8" fmla="*/ 2147483647 w 21"/>
              <a:gd name="T9" fmla="*/ 2147483647 h 28"/>
              <a:gd name="T10" fmla="*/ 2147483647 w 21"/>
              <a:gd name="T11" fmla="*/ 2147483647 h 28"/>
              <a:gd name="T12" fmla="*/ 2147483647 w 21"/>
              <a:gd name="T13" fmla="*/ 2147483647 h 28"/>
              <a:gd name="T14" fmla="*/ 2147483647 w 21"/>
              <a:gd name="T15" fmla="*/ 2147483647 h 28"/>
              <a:gd name="T16" fmla="*/ 2147483647 w 21"/>
              <a:gd name="T17" fmla="*/ 2147483647 h 28"/>
              <a:gd name="T18" fmla="*/ 2147483647 w 21"/>
              <a:gd name="T19" fmla="*/ 2147483647 h 28"/>
              <a:gd name="T20" fmla="*/ 2147483647 w 21"/>
              <a:gd name="T21" fmla="*/ 2147483647 h 28"/>
              <a:gd name="T22" fmla="*/ 2147483647 w 21"/>
              <a:gd name="T23" fmla="*/ 2147483647 h 28"/>
              <a:gd name="T24" fmla="*/ 2147483647 w 21"/>
              <a:gd name="T25" fmla="*/ 2147483647 h 28"/>
              <a:gd name="T26" fmla="*/ 2147483647 w 21"/>
              <a:gd name="T27" fmla="*/ 2147483647 h 28"/>
              <a:gd name="T28" fmla="*/ 2147483647 w 21"/>
              <a:gd name="T29" fmla="*/ 2147483647 h 28"/>
              <a:gd name="T30" fmla="*/ 2147483647 w 21"/>
              <a:gd name="T31" fmla="*/ 2147483647 h 28"/>
              <a:gd name="T32" fmla="*/ 2147483647 w 21"/>
              <a:gd name="T33" fmla="*/ 2147483647 h 28"/>
              <a:gd name="T34" fmla="*/ 2147483647 w 21"/>
              <a:gd name="T35" fmla="*/ 0 h 28"/>
              <a:gd name="T36" fmla="*/ 2147483647 w 21"/>
              <a:gd name="T37" fmla="*/ 0 h 28"/>
              <a:gd name="T38" fmla="*/ 2147483647 w 21"/>
              <a:gd name="T39" fmla="*/ 0 h 28"/>
              <a:gd name="T40" fmla="*/ 2147483647 w 21"/>
              <a:gd name="T41" fmla="*/ 0 h 28"/>
              <a:gd name="T42" fmla="*/ 2147483647 w 21"/>
              <a:gd name="T43" fmla="*/ 2147483647 h 28"/>
              <a:gd name="T44" fmla="*/ 2147483647 w 21"/>
              <a:gd name="T45" fmla="*/ 2147483647 h 28"/>
              <a:gd name="T46" fmla="*/ 2147483647 w 21"/>
              <a:gd name="T47" fmla="*/ 2147483647 h 28"/>
              <a:gd name="T48" fmla="*/ 2147483647 w 21"/>
              <a:gd name="T49" fmla="*/ 2147483647 h 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"/>
              <a:gd name="T76" fmla="*/ 0 h 28"/>
              <a:gd name="T77" fmla="*/ 21 w 21"/>
              <a:gd name="T78" fmla="*/ 28 h 2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" h="28">
                <a:moveTo>
                  <a:pt x="2" y="10"/>
                </a:moveTo>
                <a:lnTo>
                  <a:pt x="0" y="13"/>
                </a:lnTo>
                <a:lnTo>
                  <a:pt x="2" y="18"/>
                </a:lnTo>
                <a:lnTo>
                  <a:pt x="2" y="21"/>
                </a:lnTo>
                <a:lnTo>
                  <a:pt x="3" y="24"/>
                </a:lnTo>
                <a:lnTo>
                  <a:pt x="6" y="25"/>
                </a:lnTo>
                <a:lnTo>
                  <a:pt x="8" y="27"/>
                </a:lnTo>
                <a:lnTo>
                  <a:pt x="11" y="28"/>
                </a:lnTo>
                <a:lnTo>
                  <a:pt x="14" y="28"/>
                </a:lnTo>
                <a:lnTo>
                  <a:pt x="17" y="27"/>
                </a:lnTo>
                <a:lnTo>
                  <a:pt x="20" y="25"/>
                </a:lnTo>
                <a:lnTo>
                  <a:pt x="21" y="22"/>
                </a:lnTo>
                <a:lnTo>
                  <a:pt x="21" y="18"/>
                </a:lnTo>
                <a:lnTo>
                  <a:pt x="21" y="13"/>
                </a:lnTo>
                <a:lnTo>
                  <a:pt x="20" y="9"/>
                </a:lnTo>
                <a:lnTo>
                  <a:pt x="20" y="4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12" y="0"/>
                </a:lnTo>
                <a:lnTo>
                  <a:pt x="9" y="0"/>
                </a:lnTo>
                <a:lnTo>
                  <a:pt x="6" y="1"/>
                </a:lnTo>
                <a:lnTo>
                  <a:pt x="5" y="4"/>
                </a:lnTo>
                <a:lnTo>
                  <a:pt x="2" y="7"/>
                </a:lnTo>
                <a:lnTo>
                  <a:pt x="2" y="1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29" name="Freeform 80"/>
          <p:cNvSpPr>
            <a:spLocks/>
          </p:cNvSpPr>
          <p:nvPr/>
        </p:nvSpPr>
        <p:spPr bwMode="auto">
          <a:xfrm>
            <a:off x="6686550" y="4375150"/>
            <a:ext cx="30163" cy="44450"/>
          </a:xfrm>
          <a:custGeom>
            <a:avLst/>
            <a:gdLst>
              <a:gd name="T0" fmla="*/ 2147483647 w 21"/>
              <a:gd name="T1" fmla="*/ 2147483647 h 28"/>
              <a:gd name="T2" fmla="*/ 0 w 21"/>
              <a:gd name="T3" fmla="*/ 2147483647 h 28"/>
              <a:gd name="T4" fmla="*/ 2147483647 w 21"/>
              <a:gd name="T5" fmla="*/ 2147483647 h 28"/>
              <a:gd name="T6" fmla="*/ 2147483647 w 21"/>
              <a:gd name="T7" fmla="*/ 2147483647 h 28"/>
              <a:gd name="T8" fmla="*/ 2147483647 w 21"/>
              <a:gd name="T9" fmla="*/ 2147483647 h 28"/>
              <a:gd name="T10" fmla="*/ 2147483647 w 21"/>
              <a:gd name="T11" fmla="*/ 2147483647 h 28"/>
              <a:gd name="T12" fmla="*/ 2147483647 w 21"/>
              <a:gd name="T13" fmla="*/ 2147483647 h 28"/>
              <a:gd name="T14" fmla="*/ 2147483647 w 21"/>
              <a:gd name="T15" fmla="*/ 2147483647 h 28"/>
              <a:gd name="T16" fmla="*/ 2147483647 w 21"/>
              <a:gd name="T17" fmla="*/ 2147483647 h 28"/>
              <a:gd name="T18" fmla="*/ 2147483647 w 21"/>
              <a:gd name="T19" fmla="*/ 2147483647 h 28"/>
              <a:gd name="T20" fmla="*/ 2147483647 w 21"/>
              <a:gd name="T21" fmla="*/ 2147483647 h 28"/>
              <a:gd name="T22" fmla="*/ 2147483647 w 21"/>
              <a:gd name="T23" fmla="*/ 2147483647 h 28"/>
              <a:gd name="T24" fmla="*/ 2147483647 w 21"/>
              <a:gd name="T25" fmla="*/ 2147483647 h 28"/>
              <a:gd name="T26" fmla="*/ 2147483647 w 21"/>
              <a:gd name="T27" fmla="*/ 2147483647 h 28"/>
              <a:gd name="T28" fmla="*/ 2147483647 w 21"/>
              <a:gd name="T29" fmla="*/ 2147483647 h 28"/>
              <a:gd name="T30" fmla="*/ 2147483647 w 21"/>
              <a:gd name="T31" fmla="*/ 2147483647 h 28"/>
              <a:gd name="T32" fmla="*/ 2147483647 w 21"/>
              <a:gd name="T33" fmla="*/ 2147483647 h 28"/>
              <a:gd name="T34" fmla="*/ 2147483647 w 21"/>
              <a:gd name="T35" fmla="*/ 0 h 28"/>
              <a:gd name="T36" fmla="*/ 2147483647 w 21"/>
              <a:gd name="T37" fmla="*/ 0 h 28"/>
              <a:gd name="T38" fmla="*/ 2147483647 w 21"/>
              <a:gd name="T39" fmla="*/ 0 h 28"/>
              <a:gd name="T40" fmla="*/ 2147483647 w 21"/>
              <a:gd name="T41" fmla="*/ 0 h 28"/>
              <a:gd name="T42" fmla="*/ 2147483647 w 21"/>
              <a:gd name="T43" fmla="*/ 2147483647 h 28"/>
              <a:gd name="T44" fmla="*/ 2147483647 w 21"/>
              <a:gd name="T45" fmla="*/ 2147483647 h 28"/>
              <a:gd name="T46" fmla="*/ 2147483647 w 21"/>
              <a:gd name="T47" fmla="*/ 2147483647 h 28"/>
              <a:gd name="T48" fmla="*/ 2147483647 w 21"/>
              <a:gd name="T49" fmla="*/ 2147483647 h 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"/>
              <a:gd name="T76" fmla="*/ 0 h 28"/>
              <a:gd name="T77" fmla="*/ 21 w 21"/>
              <a:gd name="T78" fmla="*/ 28 h 2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" h="28">
                <a:moveTo>
                  <a:pt x="2" y="10"/>
                </a:moveTo>
                <a:lnTo>
                  <a:pt x="0" y="13"/>
                </a:lnTo>
                <a:lnTo>
                  <a:pt x="2" y="18"/>
                </a:lnTo>
                <a:lnTo>
                  <a:pt x="2" y="21"/>
                </a:lnTo>
                <a:lnTo>
                  <a:pt x="3" y="24"/>
                </a:lnTo>
                <a:lnTo>
                  <a:pt x="6" y="25"/>
                </a:lnTo>
                <a:lnTo>
                  <a:pt x="8" y="27"/>
                </a:lnTo>
                <a:lnTo>
                  <a:pt x="11" y="28"/>
                </a:lnTo>
                <a:lnTo>
                  <a:pt x="14" y="28"/>
                </a:lnTo>
                <a:lnTo>
                  <a:pt x="17" y="27"/>
                </a:lnTo>
                <a:lnTo>
                  <a:pt x="20" y="25"/>
                </a:lnTo>
                <a:lnTo>
                  <a:pt x="21" y="22"/>
                </a:lnTo>
                <a:lnTo>
                  <a:pt x="21" y="18"/>
                </a:lnTo>
                <a:lnTo>
                  <a:pt x="21" y="13"/>
                </a:lnTo>
                <a:lnTo>
                  <a:pt x="20" y="9"/>
                </a:lnTo>
                <a:lnTo>
                  <a:pt x="20" y="4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12" y="0"/>
                </a:lnTo>
                <a:lnTo>
                  <a:pt x="9" y="0"/>
                </a:lnTo>
                <a:lnTo>
                  <a:pt x="6" y="1"/>
                </a:lnTo>
                <a:lnTo>
                  <a:pt x="5" y="4"/>
                </a:lnTo>
                <a:lnTo>
                  <a:pt x="2" y="7"/>
                </a:lnTo>
                <a:lnTo>
                  <a:pt x="2" y="10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30" name="Freeform 81"/>
          <p:cNvSpPr>
            <a:spLocks/>
          </p:cNvSpPr>
          <p:nvPr/>
        </p:nvSpPr>
        <p:spPr bwMode="auto">
          <a:xfrm>
            <a:off x="6677025" y="4268788"/>
            <a:ext cx="60325" cy="101600"/>
          </a:xfrm>
          <a:custGeom>
            <a:avLst/>
            <a:gdLst>
              <a:gd name="T0" fmla="*/ 2147483647 w 43"/>
              <a:gd name="T1" fmla="*/ 2147483647 h 64"/>
              <a:gd name="T2" fmla="*/ 2147483647 w 43"/>
              <a:gd name="T3" fmla="*/ 2147483647 h 64"/>
              <a:gd name="T4" fmla="*/ 2147483647 w 43"/>
              <a:gd name="T5" fmla="*/ 2147483647 h 64"/>
              <a:gd name="T6" fmla="*/ 2147483647 w 43"/>
              <a:gd name="T7" fmla="*/ 2147483647 h 64"/>
              <a:gd name="T8" fmla="*/ 0 w 43"/>
              <a:gd name="T9" fmla="*/ 2147483647 h 64"/>
              <a:gd name="T10" fmla="*/ 0 w 43"/>
              <a:gd name="T11" fmla="*/ 2147483647 h 64"/>
              <a:gd name="T12" fmla="*/ 2147483647 w 43"/>
              <a:gd name="T13" fmla="*/ 2147483647 h 64"/>
              <a:gd name="T14" fmla="*/ 2147483647 w 43"/>
              <a:gd name="T15" fmla="*/ 2147483647 h 64"/>
              <a:gd name="T16" fmla="*/ 2147483647 w 43"/>
              <a:gd name="T17" fmla="*/ 2147483647 h 64"/>
              <a:gd name="T18" fmla="*/ 2147483647 w 43"/>
              <a:gd name="T19" fmla="*/ 2147483647 h 64"/>
              <a:gd name="T20" fmla="*/ 2147483647 w 43"/>
              <a:gd name="T21" fmla="*/ 2147483647 h 64"/>
              <a:gd name="T22" fmla="*/ 2147483647 w 43"/>
              <a:gd name="T23" fmla="*/ 2147483647 h 64"/>
              <a:gd name="T24" fmla="*/ 2147483647 w 43"/>
              <a:gd name="T25" fmla="*/ 2147483647 h 64"/>
              <a:gd name="T26" fmla="*/ 2147483647 w 43"/>
              <a:gd name="T27" fmla="*/ 2147483647 h 64"/>
              <a:gd name="T28" fmla="*/ 2147483647 w 43"/>
              <a:gd name="T29" fmla="*/ 2147483647 h 64"/>
              <a:gd name="T30" fmla="*/ 2147483647 w 43"/>
              <a:gd name="T31" fmla="*/ 2147483647 h 64"/>
              <a:gd name="T32" fmla="*/ 2147483647 w 43"/>
              <a:gd name="T33" fmla="*/ 2147483647 h 64"/>
              <a:gd name="T34" fmla="*/ 2147483647 w 43"/>
              <a:gd name="T35" fmla="*/ 2147483647 h 64"/>
              <a:gd name="T36" fmla="*/ 2147483647 w 43"/>
              <a:gd name="T37" fmla="*/ 2147483647 h 64"/>
              <a:gd name="T38" fmla="*/ 2147483647 w 43"/>
              <a:gd name="T39" fmla="*/ 2147483647 h 64"/>
              <a:gd name="T40" fmla="*/ 2147483647 w 43"/>
              <a:gd name="T41" fmla="*/ 2147483647 h 64"/>
              <a:gd name="T42" fmla="*/ 2147483647 w 43"/>
              <a:gd name="T43" fmla="*/ 2147483647 h 64"/>
              <a:gd name="T44" fmla="*/ 2147483647 w 43"/>
              <a:gd name="T45" fmla="*/ 2147483647 h 64"/>
              <a:gd name="T46" fmla="*/ 2147483647 w 43"/>
              <a:gd name="T47" fmla="*/ 2147483647 h 64"/>
              <a:gd name="T48" fmla="*/ 2147483647 w 43"/>
              <a:gd name="T49" fmla="*/ 2147483647 h 64"/>
              <a:gd name="T50" fmla="*/ 2147483647 w 43"/>
              <a:gd name="T51" fmla="*/ 2147483647 h 64"/>
              <a:gd name="T52" fmla="*/ 2147483647 w 43"/>
              <a:gd name="T53" fmla="*/ 0 h 64"/>
              <a:gd name="T54" fmla="*/ 2147483647 w 43"/>
              <a:gd name="T55" fmla="*/ 0 h 64"/>
              <a:gd name="T56" fmla="*/ 2147483647 w 43"/>
              <a:gd name="T57" fmla="*/ 2147483647 h 64"/>
              <a:gd name="T58" fmla="*/ 2147483647 w 43"/>
              <a:gd name="T59" fmla="*/ 2147483647 h 64"/>
              <a:gd name="T60" fmla="*/ 2147483647 w 43"/>
              <a:gd name="T61" fmla="*/ 2147483647 h 64"/>
              <a:gd name="T62" fmla="*/ 2147483647 w 43"/>
              <a:gd name="T63" fmla="*/ 2147483647 h 6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3"/>
              <a:gd name="T97" fmla="*/ 0 h 64"/>
              <a:gd name="T98" fmla="*/ 43 w 43"/>
              <a:gd name="T99" fmla="*/ 64 h 6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3" h="64">
                <a:moveTo>
                  <a:pt x="13" y="14"/>
                </a:moveTo>
                <a:lnTo>
                  <a:pt x="10" y="18"/>
                </a:lnTo>
                <a:lnTo>
                  <a:pt x="9" y="24"/>
                </a:lnTo>
                <a:lnTo>
                  <a:pt x="7" y="28"/>
                </a:lnTo>
                <a:lnTo>
                  <a:pt x="6" y="33"/>
                </a:lnTo>
                <a:lnTo>
                  <a:pt x="4" y="37"/>
                </a:lnTo>
                <a:lnTo>
                  <a:pt x="3" y="43"/>
                </a:lnTo>
                <a:lnTo>
                  <a:pt x="1" y="48"/>
                </a:lnTo>
                <a:lnTo>
                  <a:pt x="0" y="52"/>
                </a:lnTo>
                <a:lnTo>
                  <a:pt x="0" y="54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3" y="60"/>
                </a:lnTo>
                <a:lnTo>
                  <a:pt x="3" y="61"/>
                </a:lnTo>
                <a:lnTo>
                  <a:pt x="4" y="61"/>
                </a:lnTo>
                <a:lnTo>
                  <a:pt x="7" y="62"/>
                </a:lnTo>
                <a:lnTo>
                  <a:pt x="9" y="64"/>
                </a:lnTo>
                <a:lnTo>
                  <a:pt x="12" y="64"/>
                </a:lnTo>
                <a:lnTo>
                  <a:pt x="15" y="64"/>
                </a:lnTo>
                <a:lnTo>
                  <a:pt x="18" y="62"/>
                </a:lnTo>
                <a:lnTo>
                  <a:pt x="21" y="62"/>
                </a:lnTo>
                <a:lnTo>
                  <a:pt x="24" y="61"/>
                </a:lnTo>
                <a:lnTo>
                  <a:pt x="25" y="60"/>
                </a:lnTo>
                <a:lnTo>
                  <a:pt x="30" y="58"/>
                </a:lnTo>
                <a:lnTo>
                  <a:pt x="31" y="55"/>
                </a:lnTo>
                <a:lnTo>
                  <a:pt x="33" y="51"/>
                </a:lnTo>
                <a:lnTo>
                  <a:pt x="34" y="48"/>
                </a:lnTo>
                <a:lnTo>
                  <a:pt x="36" y="43"/>
                </a:lnTo>
                <a:lnTo>
                  <a:pt x="37" y="39"/>
                </a:lnTo>
                <a:lnTo>
                  <a:pt x="38" y="36"/>
                </a:lnTo>
                <a:lnTo>
                  <a:pt x="41" y="31"/>
                </a:lnTo>
                <a:lnTo>
                  <a:pt x="41" y="30"/>
                </a:lnTo>
                <a:lnTo>
                  <a:pt x="41" y="28"/>
                </a:lnTo>
                <a:lnTo>
                  <a:pt x="41" y="27"/>
                </a:lnTo>
                <a:lnTo>
                  <a:pt x="41" y="25"/>
                </a:lnTo>
                <a:lnTo>
                  <a:pt x="43" y="24"/>
                </a:lnTo>
                <a:lnTo>
                  <a:pt x="40" y="22"/>
                </a:lnTo>
                <a:lnTo>
                  <a:pt x="38" y="21"/>
                </a:lnTo>
                <a:lnTo>
                  <a:pt x="38" y="18"/>
                </a:lnTo>
                <a:lnTo>
                  <a:pt x="37" y="15"/>
                </a:lnTo>
                <a:lnTo>
                  <a:pt x="37" y="12"/>
                </a:lnTo>
                <a:lnTo>
                  <a:pt x="37" y="11"/>
                </a:lnTo>
                <a:lnTo>
                  <a:pt x="36" y="8"/>
                </a:lnTo>
                <a:lnTo>
                  <a:pt x="36" y="5"/>
                </a:lnTo>
                <a:lnTo>
                  <a:pt x="34" y="3"/>
                </a:lnTo>
                <a:lnTo>
                  <a:pt x="33" y="2"/>
                </a:lnTo>
                <a:lnTo>
                  <a:pt x="31" y="2"/>
                </a:lnTo>
                <a:lnTo>
                  <a:pt x="28" y="0"/>
                </a:lnTo>
                <a:lnTo>
                  <a:pt x="27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9" y="2"/>
                </a:lnTo>
                <a:lnTo>
                  <a:pt x="18" y="3"/>
                </a:lnTo>
                <a:lnTo>
                  <a:pt x="16" y="5"/>
                </a:lnTo>
                <a:lnTo>
                  <a:pt x="16" y="6"/>
                </a:lnTo>
                <a:lnTo>
                  <a:pt x="15" y="9"/>
                </a:lnTo>
                <a:lnTo>
                  <a:pt x="15" y="11"/>
                </a:lnTo>
                <a:lnTo>
                  <a:pt x="13" y="12"/>
                </a:lnTo>
                <a:lnTo>
                  <a:pt x="13" y="1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31" name="Freeform 82"/>
          <p:cNvSpPr>
            <a:spLocks/>
          </p:cNvSpPr>
          <p:nvPr/>
        </p:nvSpPr>
        <p:spPr bwMode="auto">
          <a:xfrm>
            <a:off x="6677025" y="4268788"/>
            <a:ext cx="60325" cy="101600"/>
          </a:xfrm>
          <a:custGeom>
            <a:avLst/>
            <a:gdLst>
              <a:gd name="T0" fmla="*/ 2147483647 w 43"/>
              <a:gd name="T1" fmla="*/ 2147483647 h 64"/>
              <a:gd name="T2" fmla="*/ 2147483647 w 43"/>
              <a:gd name="T3" fmla="*/ 2147483647 h 64"/>
              <a:gd name="T4" fmla="*/ 2147483647 w 43"/>
              <a:gd name="T5" fmla="*/ 2147483647 h 64"/>
              <a:gd name="T6" fmla="*/ 2147483647 w 43"/>
              <a:gd name="T7" fmla="*/ 2147483647 h 64"/>
              <a:gd name="T8" fmla="*/ 0 w 43"/>
              <a:gd name="T9" fmla="*/ 2147483647 h 64"/>
              <a:gd name="T10" fmla="*/ 0 w 43"/>
              <a:gd name="T11" fmla="*/ 2147483647 h 64"/>
              <a:gd name="T12" fmla="*/ 2147483647 w 43"/>
              <a:gd name="T13" fmla="*/ 2147483647 h 64"/>
              <a:gd name="T14" fmla="*/ 2147483647 w 43"/>
              <a:gd name="T15" fmla="*/ 2147483647 h 64"/>
              <a:gd name="T16" fmla="*/ 2147483647 w 43"/>
              <a:gd name="T17" fmla="*/ 2147483647 h 64"/>
              <a:gd name="T18" fmla="*/ 2147483647 w 43"/>
              <a:gd name="T19" fmla="*/ 2147483647 h 64"/>
              <a:gd name="T20" fmla="*/ 2147483647 w 43"/>
              <a:gd name="T21" fmla="*/ 2147483647 h 64"/>
              <a:gd name="T22" fmla="*/ 2147483647 w 43"/>
              <a:gd name="T23" fmla="*/ 2147483647 h 64"/>
              <a:gd name="T24" fmla="*/ 2147483647 w 43"/>
              <a:gd name="T25" fmla="*/ 2147483647 h 64"/>
              <a:gd name="T26" fmla="*/ 2147483647 w 43"/>
              <a:gd name="T27" fmla="*/ 2147483647 h 64"/>
              <a:gd name="T28" fmla="*/ 2147483647 w 43"/>
              <a:gd name="T29" fmla="*/ 2147483647 h 64"/>
              <a:gd name="T30" fmla="*/ 2147483647 w 43"/>
              <a:gd name="T31" fmla="*/ 2147483647 h 64"/>
              <a:gd name="T32" fmla="*/ 2147483647 w 43"/>
              <a:gd name="T33" fmla="*/ 2147483647 h 64"/>
              <a:gd name="T34" fmla="*/ 2147483647 w 43"/>
              <a:gd name="T35" fmla="*/ 2147483647 h 64"/>
              <a:gd name="T36" fmla="*/ 2147483647 w 43"/>
              <a:gd name="T37" fmla="*/ 2147483647 h 64"/>
              <a:gd name="T38" fmla="*/ 2147483647 w 43"/>
              <a:gd name="T39" fmla="*/ 2147483647 h 64"/>
              <a:gd name="T40" fmla="*/ 2147483647 w 43"/>
              <a:gd name="T41" fmla="*/ 2147483647 h 64"/>
              <a:gd name="T42" fmla="*/ 2147483647 w 43"/>
              <a:gd name="T43" fmla="*/ 2147483647 h 64"/>
              <a:gd name="T44" fmla="*/ 2147483647 w 43"/>
              <a:gd name="T45" fmla="*/ 2147483647 h 64"/>
              <a:gd name="T46" fmla="*/ 2147483647 w 43"/>
              <a:gd name="T47" fmla="*/ 2147483647 h 64"/>
              <a:gd name="T48" fmla="*/ 2147483647 w 43"/>
              <a:gd name="T49" fmla="*/ 2147483647 h 64"/>
              <a:gd name="T50" fmla="*/ 2147483647 w 43"/>
              <a:gd name="T51" fmla="*/ 2147483647 h 64"/>
              <a:gd name="T52" fmla="*/ 2147483647 w 43"/>
              <a:gd name="T53" fmla="*/ 0 h 64"/>
              <a:gd name="T54" fmla="*/ 2147483647 w 43"/>
              <a:gd name="T55" fmla="*/ 0 h 64"/>
              <a:gd name="T56" fmla="*/ 2147483647 w 43"/>
              <a:gd name="T57" fmla="*/ 2147483647 h 64"/>
              <a:gd name="T58" fmla="*/ 2147483647 w 43"/>
              <a:gd name="T59" fmla="*/ 2147483647 h 64"/>
              <a:gd name="T60" fmla="*/ 2147483647 w 43"/>
              <a:gd name="T61" fmla="*/ 2147483647 h 64"/>
              <a:gd name="T62" fmla="*/ 2147483647 w 43"/>
              <a:gd name="T63" fmla="*/ 2147483647 h 6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3"/>
              <a:gd name="T97" fmla="*/ 0 h 64"/>
              <a:gd name="T98" fmla="*/ 43 w 43"/>
              <a:gd name="T99" fmla="*/ 64 h 6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3" h="64">
                <a:moveTo>
                  <a:pt x="13" y="14"/>
                </a:moveTo>
                <a:lnTo>
                  <a:pt x="10" y="18"/>
                </a:lnTo>
                <a:lnTo>
                  <a:pt x="9" y="24"/>
                </a:lnTo>
                <a:lnTo>
                  <a:pt x="7" y="28"/>
                </a:lnTo>
                <a:lnTo>
                  <a:pt x="6" y="33"/>
                </a:lnTo>
                <a:lnTo>
                  <a:pt x="4" y="37"/>
                </a:lnTo>
                <a:lnTo>
                  <a:pt x="3" y="43"/>
                </a:lnTo>
                <a:lnTo>
                  <a:pt x="1" y="48"/>
                </a:lnTo>
                <a:lnTo>
                  <a:pt x="0" y="52"/>
                </a:lnTo>
                <a:lnTo>
                  <a:pt x="0" y="54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3" y="60"/>
                </a:lnTo>
                <a:lnTo>
                  <a:pt x="3" y="61"/>
                </a:lnTo>
                <a:lnTo>
                  <a:pt x="4" y="61"/>
                </a:lnTo>
                <a:lnTo>
                  <a:pt x="7" y="62"/>
                </a:lnTo>
                <a:lnTo>
                  <a:pt x="9" y="64"/>
                </a:lnTo>
                <a:lnTo>
                  <a:pt x="12" y="64"/>
                </a:lnTo>
                <a:lnTo>
                  <a:pt x="15" y="64"/>
                </a:lnTo>
                <a:lnTo>
                  <a:pt x="18" y="62"/>
                </a:lnTo>
                <a:lnTo>
                  <a:pt x="21" y="62"/>
                </a:lnTo>
                <a:lnTo>
                  <a:pt x="24" y="61"/>
                </a:lnTo>
                <a:lnTo>
                  <a:pt x="25" y="60"/>
                </a:lnTo>
                <a:lnTo>
                  <a:pt x="30" y="58"/>
                </a:lnTo>
                <a:lnTo>
                  <a:pt x="31" y="55"/>
                </a:lnTo>
                <a:lnTo>
                  <a:pt x="33" y="51"/>
                </a:lnTo>
                <a:lnTo>
                  <a:pt x="34" y="48"/>
                </a:lnTo>
                <a:lnTo>
                  <a:pt x="36" y="43"/>
                </a:lnTo>
                <a:lnTo>
                  <a:pt x="37" y="39"/>
                </a:lnTo>
                <a:lnTo>
                  <a:pt x="38" y="36"/>
                </a:lnTo>
                <a:lnTo>
                  <a:pt x="41" y="31"/>
                </a:lnTo>
                <a:lnTo>
                  <a:pt x="41" y="30"/>
                </a:lnTo>
                <a:lnTo>
                  <a:pt x="41" y="28"/>
                </a:lnTo>
                <a:lnTo>
                  <a:pt x="41" y="27"/>
                </a:lnTo>
                <a:lnTo>
                  <a:pt x="41" y="25"/>
                </a:lnTo>
                <a:lnTo>
                  <a:pt x="43" y="24"/>
                </a:lnTo>
                <a:lnTo>
                  <a:pt x="40" y="22"/>
                </a:lnTo>
                <a:lnTo>
                  <a:pt x="38" y="21"/>
                </a:lnTo>
                <a:lnTo>
                  <a:pt x="38" y="18"/>
                </a:lnTo>
                <a:lnTo>
                  <a:pt x="37" y="15"/>
                </a:lnTo>
                <a:lnTo>
                  <a:pt x="37" y="12"/>
                </a:lnTo>
                <a:lnTo>
                  <a:pt x="37" y="11"/>
                </a:lnTo>
                <a:lnTo>
                  <a:pt x="36" y="8"/>
                </a:lnTo>
                <a:lnTo>
                  <a:pt x="36" y="5"/>
                </a:lnTo>
                <a:lnTo>
                  <a:pt x="34" y="3"/>
                </a:lnTo>
                <a:lnTo>
                  <a:pt x="33" y="2"/>
                </a:lnTo>
                <a:lnTo>
                  <a:pt x="31" y="2"/>
                </a:lnTo>
                <a:lnTo>
                  <a:pt x="28" y="0"/>
                </a:lnTo>
                <a:lnTo>
                  <a:pt x="27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9" y="2"/>
                </a:lnTo>
                <a:lnTo>
                  <a:pt x="18" y="3"/>
                </a:lnTo>
                <a:lnTo>
                  <a:pt x="16" y="5"/>
                </a:lnTo>
                <a:lnTo>
                  <a:pt x="16" y="6"/>
                </a:lnTo>
                <a:lnTo>
                  <a:pt x="15" y="9"/>
                </a:lnTo>
                <a:lnTo>
                  <a:pt x="15" y="11"/>
                </a:lnTo>
                <a:lnTo>
                  <a:pt x="13" y="12"/>
                </a:lnTo>
                <a:lnTo>
                  <a:pt x="13" y="14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32" name="Freeform 83"/>
          <p:cNvSpPr>
            <a:spLocks/>
          </p:cNvSpPr>
          <p:nvPr/>
        </p:nvSpPr>
        <p:spPr bwMode="auto">
          <a:xfrm>
            <a:off x="6727825" y="4238625"/>
            <a:ext cx="79375" cy="79375"/>
          </a:xfrm>
          <a:custGeom>
            <a:avLst/>
            <a:gdLst>
              <a:gd name="T0" fmla="*/ 0 w 56"/>
              <a:gd name="T1" fmla="*/ 2147483647 h 50"/>
              <a:gd name="T2" fmla="*/ 2147483647 w 56"/>
              <a:gd name="T3" fmla="*/ 2147483647 h 50"/>
              <a:gd name="T4" fmla="*/ 2147483647 w 56"/>
              <a:gd name="T5" fmla="*/ 2147483647 h 50"/>
              <a:gd name="T6" fmla="*/ 2147483647 w 56"/>
              <a:gd name="T7" fmla="*/ 2147483647 h 50"/>
              <a:gd name="T8" fmla="*/ 2147483647 w 56"/>
              <a:gd name="T9" fmla="*/ 2147483647 h 50"/>
              <a:gd name="T10" fmla="*/ 2147483647 w 56"/>
              <a:gd name="T11" fmla="*/ 2147483647 h 50"/>
              <a:gd name="T12" fmla="*/ 2147483647 w 56"/>
              <a:gd name="T13" fmla="*/ 2147483647 h 50"/>
              <a:gd name="T14" fmla="*/ 2147483647 w 56"/>
              <a:gd name="T15" fmla="*/ 2147483647 h 50"/>
              <a:gd name="T16" fmla="*/ 2147483647 w 56"/>
              <a:gd name="T17" fmla="*/ 2147483647 h 50"/>
              <a:gd name="T18" fmla="*/ 2147483647 w 56"/>
              <a:gd name="T19" fmla="*/ 2147483647 h 50"/>
              <a:gd name="T20" fmla="*/ 2147483647 w 56"/>
              <a:gd name="T21" fmla="*/ 2147483647 h 50"/>
              <a:gd name="T22" fmla="*/ 2147483647 w 56"/>
              <a:gd name="T23" fmla="*/ 2147483647 h 50"/>
              <a:gd name="T24" fmla="*/ 2147483647 w 56"/>
              <a:gd name="T25" fmla="*/ 2147483647 h 50"/>
              <a:gd name="T26" fmla="*/ 2147483647 w 56"/>
              <a:gd name="T27" fmla="*/ 2147483647 h 50"/>
              <a:gd name="T28" fmla="*/ 2147483647 w 56"/>
              <a:gd name="T29" fmla="*/ 2147483647 h 50"/>
              <a:gd name="T30" fmla="*/ 2147483647 w 56"/>
              <a:gd name="T31" fmla="*/ 2147483647 h 50"/>
              <a:gd name="T32" fmla="*/ 2147483647 w 56"/>
              <a:gd name="T33" fmla="*/ 2147483647 h 50"/>
              <a:gd name="T34" fmla="*/ 2147483647 w 56"/>
              <a:gd name="T35" fmla="*/ 2147483647 h 50"/>
              <a:gd name="T36" fmla="*/ 2147483647 w 56"/>
              <a:gd name="T37" fmla="*/ 2147483647 h 50"/>
              <a:gd name="T38" fmla="*/ 2147483647 w 56"/>
              <a:gd name="T39" fmla="*/ 2147483647 h 50"/>
              <a:gd name="T40" fmla="*/ 2147483647 w 56"/>
              <a:gd name="T41" fmla="*/ 2147483647 h 50"/>
              <a:gd name="T42" fmla="*/ 2147483647 w 56"/>
              <a:gd name="T43" fmla="*/ 2147483647 h 50"/>
              <a:gd name="T44" fmla="*/ 2147483647 w 56"/>
              <a:gd name="T45" fmla="*/ 2147483647 h 50"/>
              <a:gd name="T46" fmla="*/ 2147483647 w 56"/>
              <a:gd name="T47" fmla="*/ 2147483647 h 50"/>
              <a:gd name="T48" fmla="*/ 2147483647 w 56"/>
              <a:gd name="T49" fmla="*/ 2147483647 h 50"/>
              <a:gd name="T50" fmla="*/ 2147483647 w 56"/>
              <a:gd name="T51" fmla="*/ 2147483647 h 50"/>
              <a:gd name="T52" fmla="*/ 2147483647 w 56"/>
              <a:gd name="T53" fmla="*/ 2147483647 h 50"/>
              <a:gd name="T54" fmla="*/ 2147483647 w 56"/>
              <a:gd name="T55" fmla="*/ 2147483647 h 50"/>
              <a:gd name="T56" fmla="*/ 2147483647 w 56"/>
              <a:gd name="T57" fmla="*/ 2147483647 h 50"/>
              <a:gd name="T58" fmla="*/ 2147483647 w 56"/>
              <a:gd name="T59" fmla="*/ 2147483647 h 50"/>
              <a:gd name="T60" fmla="*/ 2147483647 w 56"/>
              <a:gd name="T61" fmla="*/ 2147483647 h 50"/>
              <a:gd name="T62" fmla="*/ 2147483647 w 56"/>
              <a:gd name="T63" fmla="*/ 2147483647 h 50"/>
              <a:gd name="T64" fmla="*/ 2147483647 w 56"/>
              <a:gd name="T65" fmla="*/ 2147483647 h 50"/>
              <a:gd name="T66" fmla="*/ 2147483647 w 56"/>
              <a:gd name="T67" fmla="*/ 2147483647 h 50"/>
              <a:gd name="T68" fmla="*/ 2147483647 w 56"/>
              <a:gd name="T69" fmla="*/ 2147483647 h 50"/>
              <a:gd name="T70" fmla="*/ 2147483647 w 56"/>
              <a:gd name="T71" fmla="*/ 2147483647 h 50"/>
              <a:gd name="T72" fmla="*/ 2147483647 w 56"/>
              <a:gd name="T73" fmla="*/ 2147483647 h 50"/>
              <a:gd name="T74" fmla="*/ 2147483647 w 56"/>
              <a:gd name="T75" fmla="*/ 2147483647 h 50"/>
              <a:gd name="T76" fmla="*/ 2147483647 w 56"/>
              <a:gd name="T77" fmla="*/ 2147483647 h 50"/>
              <a:gd name="T78" fmla="*/ 2147483647 w 56"/>
              <a:gd name="T79" fmla="*/ 2147483647 h 50"/>
              <a:gd name="T80" fmla="*/ 2147483647 w 56"/>
              <a:gd name="T81" fmla="*/ 2147483647 h 50"/>
              <a:gd name="T82" fmla="*/ 2147483647 w 56"/>
              <a:gd name="T83" fmla="*/ 2147483647 h 50"/>
              <a:gd name="T84" fmla="*/ 2147483647 w 56"/>
              <a:gd name="T85" fmla="*/ 2147483647 h 50"/>
              <a:gd name="T86" fmla="*/ 2147483647 w 56"/>
              <a:gd name="T87" fmla="*/ 2147483647 h 50"/>
              <a:gd name="T88" fmla="*/ 2147483647 w 56"/>
              <a:gd name="T89" fmla="*/ 0 h 50"/>
              <a:gd name="T90" fmla="*/ 2147483647 w 56"/>
              <a:gd name="T91" fmla="*/ 0 h 50"/>
              <a:gd name="T92" fmla="*/ 2147483647 w 56"/>
              <a:gd name="T93" fmla="*/ 0 h 50"/>
              <a:gd name="T94" fmla="*/ 2147483647 w 56"/>
              <a:gd name="T95" fmla="*/ 0 h 50"/>
              <a:gd name="T96" fmla="*/ 2147483647 w 56"/>
              <a:gd name="T97" fmla="*/ 0 h 50"/>
              <a:gd name="T98" fmla="*/ 2147483647 w 56"/>
              <a:gd name="T99" fmla="*/ 0 h 50"/>
              <a:gd name="T100" fmla="*/ 2147483647 w 56"/>
              <a:gd name="T101" fmla="*/ 2147483647 h 50"/>
              <a:gd name="T102" fmla="*/ 2147483647 w 56"/>
              <a:gd name="T103" fmla="*/ 2147483647 h 50"/>
              <a:gd name="T104" fmla="*/ 2147483647 w 56"/>
              <a:gd name="T105" fmla="*/ 2147483647 h 50"/>
              <a:gd name="T106" fmla="*/ 2147483647 w 56"/>
              <a:gd name="T107" fmla="*/ 2147483647 h 50"/>
              <a:gd name="T108" fmla="*/ 2147483647 w 56"/>
              <a:gd name="T109" fmla="*/ 2147483647 h 50"/>
              <a:gd name="T110" fmla="*/ 2147483647 w 56"/>
              <a:gd name="T111" fmla="*/ 2147483647 h 50"/>
              <a:gd name="T112" fmla="*/ 0 w 56"/>
              <a:gd name="T113" fmla="*/ 2147483647 h 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6"/>
              <a:gd name="T172" fmla="*/ 0 h 50"/>
              <a:gd name="T173" fmla="*/ 56 w 56"/>
              <a:gd name="T174" fmla="*/ 50 h 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6" h="50">
                <a:moveTo>
                  <a:pt x="0" y="6"/>
                </a:moveTo>
                <a:lnTo>
                  <a:pt x="1" y="13"/>
                </a:lnTo>
                <a:lnTo>
                  <a:pt x="4" y="21"/>
                </a:lnTo>
                <a:lnTo>
                  <a:pt x="7" y="27"/>
                </a:lnTo>
                <a:lnTo>
                  <a:pt x="10" y="34"/>
                </a:lnTo>
                <a:lnTo>
                  <a:pt x="14" y="39"/>
                </a:lnTo>
                <a:lnTo>
                  <a:pt x="20" y="43"/>
                </a:lnTo>
                <a:lnTo>
                  <a:pt x="26" y="46"/>
                </a:lnTo>
                <a:lnTo>
                  <a:pt x="34" y="44"/>
                </a:lnTo>
                <a:lnTo>
                  <a:pt x="35" y="46"/>
                </a:lnTo>
                <a:lnTo>
                  <a:pt x="35" y="47"/>
                </a:lnTo>
                <a:lnTo>
                  <a:pt x="36" y="47"/>
                </a:lnTo>
                <a:lnTo>
                  <a:pt x="38" y="47"/>
                </a:lnTo>
                <a:lnTo>
                  <a:pt x="39" y="49"/>
                </a:lnTo>
                <a:lnTo>
                  <a:pt x="41" y="49"/>
                </a:lnTo>
                <a:lnTo>
                  <a:pt x="44" y="50"/>
                </a:lnTo>
                <a:lnTo>
                  <a:pt x="47" y="49"/>
                </a:lnTo>
                <a:lnTo>
                  <a:pt x="50" y="47"/>
                </a:lnTo>
                <a:lnTo>
                  <a:pt x="51" y="46"/>
                </a:lnTo>
                <a:lnTo>
                  <a:pt x="53" y="43"/>
                </a:lnTo>
                <a:lnTo>
                  <a:pt x="54" y="40"/>
                </a:lnTo>
                <a:lnTo>
                  <a:pt x="56" y="37"/>
                </a:lnTo>
                <a:lnTo>
                  <a:pt x="56" y="34"/>
                </a:lnTo>
                <a:lnTo>
                  <a:pt x="56" y="33"/>
                </a:lnTo>
                <a:lnTo>
                  <a:pt x="56" y="30"/>
                </a:lnTo>
                <a:lnTo>
                  <a:pt x="54" y="28"/>
                </a:lnTo>
                <a:lnTo>
                  <a:pt x="54" y="25"/>
                </a:lnTo>
                <a:lnTo>
                  <a:pt x="53" y="22"/>
                </a:lnTo>
                <a:lnTo>
                  <a:pt x="51" y="21"/>
                </a:lnTo>
                <a:lnTo>
                  <a:pt x="50" y="19"/>
                </a:lnTo>
                <a:lnTo>
                  <a:pt x="48" y="18"/>
                </a:lnTo>
                <a:lnTo>
                  <a:pt x="47" y="16"/>
                </a:lnTo>
                <a:lnTo>
                  <a:pt x="44" y="15"/>
                </a:lnTo>
                <a:lnTo>
                  <a:pt x="42" y="12"/>
                </a:lnTo>
                <a:lnTo>
                  <a:pt x="41" y="10"/>
                </a:lnTo>
                <a:lnTo>
                  <a:pt x="39" y="9"/>
                </a:lnTo>
                <a:lnTo>
                  <a:pt x="38" y="7"/>
                </a:lnTo>
                <a:lnTo>
                  <a:pt x="36" y="4"/>
                </a:lnTo>
                <a:lnTo>
                  <a:pt x="36" y="3"/>
                </a:lnTo>
                <a:lnTo>
                  <a:pt x="35" y="3"/>
                </a:lnTo>
                <a:lnTo>
                  <a:pt x="32" y="2"/>
                </a:lnTo>
                <a:lnTo>
                  <a:pt x="31" y="2"/>
                </a:lnTo>
                <a:lnTo>
                  <a:pt x="28" y="0"/>
                </a:lnTo>
                <a:lnTo>
                  <a:pt x="25" y="0"/>
                </a:lnTo>
                <a:lnTo>
                  <a:pt x="23" y="0"/>
                </a:lnTo>
                <a:lnTo>
                  <a:pt x="20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13" y="2"/>
                </a:lnTo>
                <a:lnTo>
                  <a:pt x="10" y="2"/>
                </a:lnTo>
                <a:lnTo>
                  <a:pt x="7" y="3"/>
                </a:lnTo>
                <a:lnTo>
                  <a:pt x="4" y="3"/>
                </a:lnTo>
                <a:lnTo>
                  <a:pt x="2" y="4"/>
                </a:lnTo>
                <a:lnTo>
                  <a:pt x="0" y="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33" name="Freeform 84"/>
          <p:cNvSpPr>
            <a:spLocks/>
          </p:cNvSpPr>
          <p:nvPr/>
        </p:nvSpPr>
        <p:spPr bwMode="auto">
          <a:xfrm>
            <a:off x="6727825" y="4238625"/>
            <a:ext cx="79375" cy="79375"/>
          </a:xfrm>
          <a:custGeom>
            <a:avLst/>
            <a:gdLst>
              <a:gd name="T0" fmla="*/ 0 w 56"/>
              <a:gd name="T1" fmla="*/ 2147483647 h 50"/>
              <a:gd name="T2" fmla="*/ 2147483647 w 56"/>
              <a:gd name="T3" fmla="*/ 2147483647 h 50"/>
              <a:gd name="T4" fmla="*/ 2147483647 w 56"/>
              <a:gd name="T5" fmla="*/ 2147483647 h 50"/>
              <a:gd name="T6" fmla="*/ 2147483647 w 56"/>
              <a:gd name="T7" fmla="*/ 2147483647 h 50"/>
              <a:gd name="T8" fmla="*/ 2147483647 w 56"/>
              <a:gd name="T9" fmla="*/ 2147483647 h 50"/>
              <a:gd name="T10" fmla="*/ 2147483647 w 56"/>
              <a:gd name="T11" fmla="*/ 2147483647 h 50"/>
              <a:gd name="T12" fmla="*/ 2147483647 w 56"/>
              <a:gd name="T13" fmla="*/ 2147483647 h 50"/>
              <a:gd name="T14" fmla="*/ 2147483647 w 56"/>
              <a:gd name="T15" fmla="*/ 2147483647 h 50"/>
              <a:gd name="T16" fmla="*/ 2147483647 w 56"/>
              <a:gd name="T17" fmla="*/ 2147483647 h 50"/>
              <a:gd name="T18" fmla="*/ 2147483647 w 56"/>
              <a:gd name="T19" fmla="*/ 2147483647 h 50"/>
              <a:gd name="T20" fmla="*/ 2147483647 w 56"/>
              <a:gd name="T21" fmla="*/ 2147483647 h 50"/>
              <a:gd name="T22" fmla="*/ 2147483647 w 56"/>
              <a:gd name="T23" fmla="*/ 2147483647 h 50"/>
              <a:gd name="T24" fmla="*/ 2147483647 w 56"/>
              <a:gd name="T25" fmla="*/ 2147483647 h 50"/>
              <a:gd name="T26" fmla="*/ 2147483647 w 56"/>
              <a:gd name="T27" fmla="*/ 2147483647 h 50"/>
              <a:gd name="T28" fmla="*/ 2147483647 w 56"/>
              <a:gd name="T29" fmla="*/ 2147483647 h 50"/>
              <a:gd name="T30" fmla="*/ 2147483647 w 56"/>
              <a:gd name="T31" fmla="*/ 2147483647 h 50"/>
              <a:gd name="T32" fmla="*/ 2147483647 w 56"/>
              <a:gd name="T33" fmla="*/ 2147483647 h 50"/>
              <a:gd name="T34" fmla="*/ 2147483647 w 56"/>
              <a:gd name="T35" fmla="*/ 2147483647 h 50"/>
              <a:gd name="T36" fmla="*/ 2147483647 w 56"/>
              <a:gd name="T37" fmla="*/ 2147483647 h 50"/>
              <a:gd name="T38" fmla="*/ 2147483647 w 56"/>
              <a:gd name="T39" fmla="*/ 2147483647 h 50"/>
              <a:gd name="T40" fmla="*/ 2147483647 w 56"/>
              <a:gd name="T41" fmla="*/ 2147483647 h 50"/>
              <a:gd name="T42" fmla="*/ 2147483647 w 56"/>
              <a:gd name="T43" fmla="*/ 2147483647 h 50"/>
              <a:gd name="T44" fmla="*/ 2147483647 w 56"/>
              <a:gd name="T45" fmla="*/ 2147483647 h 50"/>
              <a:gd name="T46" fmla="*/ 2147483647 w 56"/>
              <a:gd name="T47" fmla="*/ 2147483647 h 50"/>
              <a:gd name="T48" fmla="*/ 2147483647 w 56"/>
              <a:gd name="T49" fmla="*/ 2147483647 h 50"/>
              <a:gd name="T50" fmla="*/ 2147483647 w 56"/>
              <a:gd name="T51" fmla="*/ 2147483647 h 50"/>
              <a:gd name="T52" fmla="*/ 2147483647 w 56"/>
              <a:gd name="T53" fmla="*/ 2147483647 h 50"/>
              <a:gd name="T54" fmla="*/ 2147483647 w 56"/>
              <a:gd name="T55" fmla="*/ 2147483647 h 50"/>
              <a:gd name="T56" fmla="*/ 2147483647 w 56"/>
              <a:gd name="T57" fmla="*/ 2147483647 h 50"/>
              <a:gd name="T58" fmla="*/ 2147483647 w 56"/>
              <a:gd name="T59" fmla="*/ 2147483647 h 50"/>
              <a:gd name="T60" fmla="*/ 2147483647 w 56"/>
              <a:gd name="T61" fmla="*/ 2147483647 h 50"/>
              <a:gd name="T62" fmla="*/ 2147483647 w 56"/>
              <a:gd name="T63" fmla="*/ 2147483647 h 50"/>
              <a:gd name="T64" fmla="*/ 2147483647 w 56"/>
              <a:gd name="T65" fmla="*/ 2147483647 h 50"/>
              <a:gd name="T66" fmla="*/ 2147483647 w 56"/>
              <a:gd name="T67" fmla="*/ 2147483647 h 50"/>
              <a:gd name="T68" fmla="*/ 2147483647 w 56"/>
              <a:gd name="T69" fmla="*/ 2147483647 h 50"/>
              <a:gd name="T70" fmla="*/ 2147483647 w 56"/>
              <a:gd name="T71" fmla="*/ 2147483647 h 50"/>
              <a:gd name="T72" fmla="*/ 2147483647 w 56"/>
              <a:gd name="T73" fmla="*/ 2147483647 h 50"/>
              <a:gd name="T74" fmla="*/ 2147483647 w 56"/>
              <a:gd name="T75" fmla="*/ 2147483647 h 50"/>
              <a:gd name="T76" fmla="*/ 2147483647 w 56"/>
              <a:gd name="T77" fmla="*/ 2147483647 h 50"/>
              <a:gd name="T78" fmla="*/ 2147483647 w 56"/>
              <a:gd name="T79" fmla="*/ 2147483647 h 50"/>
              <a:gd name="T80" fmla="*/ 2147483647 w 56"/>
              <a:gd name="T81" fmla="*/ 2147483647 h 50"/>
              <a:gd name="T82" fmla="*/ 2147483647 w 56"/>
              <a:gd name="T83" fmla="*/ 2147483647 h 50"/>
              <a:gd name="T84" fmla="*/ 2147483647 w 56"/>
              <a:gd name="T85" fmla="*/ 2147483647 h 50"/>
              <a:gd name="T86" fmla="*/ 2147483647 w 56"/>
              <a:gd name="T87" fmla="*/ 2147483647 h 50"/>
              <a:gd name="T88" fmla="*/ 2147483647 w 56"/>
              <a:gd name="T89" fmla="*/ 0 h 50"/>
              <a:gd name="T90" fmla="*/ 2147483647 w 56"/>
              <a:gd name="T91" fmla="*/ 0 h 50"/>
              <a:gd name="T92" fmla="*/ 2147483647 w 56"/>
              <a:gd name="T93" fmla="*/ 0 h 50"/>
              <a:gd name="T94" fmla="*/ 2147483647 w 56"/>
              <a:gd name="T95" fmla="*/ 0 h 50"/>
              <a:gd name="T96" fmla="*/ 2147483647 w 56"/>
              <a:gd name="T97" fmla="*/ 0 h 50"/>
              <a:gd name="T98" fmla="*/ 2147483647 w 56"/>
              <a:gd name="T99" fmla="*/ 0 h 50"/>
              <a:gd name="T100" fmla="*/ 2147483647 w 56"/>
              <a:gd name="T101" fmla="*/ 2147483647 h 50"/>
              <a:gd name="T102" fmla="*/ 2147483647 w 56"/>
              <a:gd name="T103" fmla="*/ 2147483647 h 50"/>
              <a:gd name="T104" fmla="*/ 2147483647 w 56"/>
              <a:gd name="T105" fmla="*/ 2147483647 h 50"/>
              <a:gd name="T106" fmla="*/ 2147483647 w 56"/>
              <a:gd name="T107" fmla="*/ 2147483647 h 50"/>
              <a:gd name="T108" fmla="*/ 2147483647 w 56"/>
              <a:gd name="T109" fmla="*/ 2147483647 h 50"/>
              <a:gd name="T110" fmla="*/ 2147483647 w 56"/>
              <a:gd name="T111" fmla="*/ 2147483647 h 50"/>
              <a:gd name="T112" fmla="*/ 0 w 56"/>
              <a:gd name="T113" fmla="*/ 2147483647 h 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6"/>
              <a:gd name="T172" fmla="*/ 0 h 50"/>
              <a:gd name="T173" fmla="*/ 56 w 56"/>
              <a:gd name="T174" fmla="*/ 50 h 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6" h="50">
                <a:moveTo>
                  <a:pt x="0" y="6"/>
                </a:moveTo>
                <a:lnTo>
                  <a:pt x="1" y="13"/>
                </a:lnTo>
                <a:lnTo>
                  <a:pt x="4" y="21"/>
                </a:lnTo>
                <a:lnTo>
                  <a:pt x="7" y="27"/>
                </a:lnTo>
                <a:lnTo>
                  <a:pt x="10" y="34"/>
                </a:lnTo>
                <a:lnTo>
                  <a:pt x="14" y="39"/>
                </a:lnTo>
                <a:lnTo>
                  <a:pt x="20" y="43"/>
                </a:lnTo>
                <a:lnTo>
                  <a:pt x="26" y="46"/>
                </a:lnTo>
                <a:lnTo>
                  <a:pt x="34" y="44"/>
                </a:lnTo>
                <a:lnTo>
                  <a:pt x="35" y="46"/>
                </a:lnTo>
                <a:lnTo>
                  <a:pt x="35" y="47"/>
                </a:lnTo>
                <a:lnTo>
                  <a:pt x="36" y="47"/>
                </a:lnTo>
                <a:lnTo>
                  <a:pt x="38" y="47"/>
                </a:lnTo>
                <a:lnTo>
                  <a:pt x="39" y="49"/>
                </a:lnTo>
                <a:lnTo>
                  <a:pt x="41" y="49"/>
                </a:lnTo>
                <a:lnTo>
                  <a:pt x="44" y="50"/>
                </a:lnTo>
                <a:lnTo>
                  <a:pt x="47" y="49"/>
                </a:lnTo>
                <a:lnTo>
                  <a:pt x="50" y="47"/>
                </a:lnTo>
                <a:lnTo>
                  <a:pt x="51" y="46"/>
                </a:lnTo>
                <a:lnTo>
                  <a:pt x="53" y="43"/>
                </a:lnTo>
                <a:lnTo>
                  <a:pt x="54" y="40"/>
                </a:lnTo>
                <a:lnTo>
                  <a:pt x="56" y="37"/>
                </a:lnTo>
                <a:lnTo>
                  <a:pt x="56" y="34"/>
                </a:lnTo>
                <a:lnTo>
                  <a:pt x="56" y="33"/>
                </a:lnTo>
                <a:lnTo>
                  <a:pt x="56" y="30"/>
                </a:lnTo>
                <a:lnTo>
                  <a:pt x="54" y="28"/>
                </a:lnTo>
                <a:lnTo>
                  <a:pt x="54" y="25"/>
                </a:lnTo>
                <a:lnTo>
                  <a:pt x="53" y="22"/>
                </a:lnTo>
                <a:lnTo>
                  <a:pt x="51" y="21"/>
                </a:lnTo>
                <a:lnTo>
                  <a:pt x="50" y="19"/>
                </a:lnTo>
                <a:lnTo>
                  <a:pt x="48" y="18"/>
                </a:lnTo>
                <a:lnTo>
                  <a:pt x="47" y="16"/>
                </a:lnTo>
                <a:lnTo>
                  <a:pt x="44" y="15"/>
                </a:lnTo>
                <a:lnTo>
                  <a:pt x="42" y="12"/>
                </a:lnTo>
                <a:lnTo>
                  <a:pt x="41" y="10"/>
                </a:lnTo>
                <a:lnTo>
                  <a:pt x="39" y="9"/>
                </a:lnTo>
                <a:lnTo>
                  <a:pt x="38" y="7"/>
                </a:lnTo>
                <a:lnTo>
                  <a:pt x="36" y="4"/>
                </a:lnTo>
                <a:lnTo>
                  <a:pt x="36" y="3"/>
                </a:lnTo>
                <a:lnTo>
                  <a:pt x="35" y="3"/>
                </a:lnTo>
                <a:lnTo>
                  <a:pt x="32" y="2"/>
                </a:lnTo>
                <a:lnTo>
                  <a:pt x="31" y="2"/>
                </a:lnTo>
                <a:lnTo>
                  <a:pt x="28" y="0"/>
                </a:lnTo>
                <a:lnTo>
                  <a:pt x="25" y="0"/>
                </a:lnTo>
                <a:lnTo>
                  <a:pt x="23" y="0"/>
                </a:lnTo>
                <a:lnTo>
                  <a:pt x="20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13" y="2"/>
                </a:lnTo>
                <a:lnTo>
                  <a:pt x="10" y="2"/>
                </a:lnTo>
                <a:lnTo>
                  <a:pt x="7" y="3"/>
                </a:lnTo>
                <a:lnTo>
                  <a:pt x="4" y="3"/>
                </a:lnTo>
                <a:lnTo>
                  <a:pt x="2" y="4"/>
                </a:lnTo>
                <a:lnTo>
                  <a:pt x="0" y="6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34" name="Freeform 85"/>
          <p:cNvSpPr>
            <a:spLocks/>
          </p:cNvSpPr>
          <p:nvPr/>
        </p:nvSpPr>
        <p:spPr bwMode="auto">
          <a:xfrm>
            <a:off x="6796088" y="4308475"/>
            <a:ext cx="39687" cy="82550"/>
          </a:xfrm>
          <a:custGeom>
            <a:avLst/>
            <a:gdLst>
              <a:gd name="T0" fmla="*/ 2147483647 w 28"/>
              <a:gd name="T1" fmla="*/ 2147483647 h 52"/>
              <a:gd name="T2" fmla="*/ 2147483647 w 28"/>
              <a:gd name="T3" fmla="*/ 2147483647 h 52"/>
              <a:gd name="T4" fmla="*/ 2147483647 w 28"/>
              <a:gd name="T5" fmla="*/ 2147483647 h 52"/>
              <a:gd name="T6" fmla="*/ 2147483647 w 28"/>
              <a:gd name="T7" fmla="*/ 2147483647 h 52"/>
              <a:gd name="T8" fmla="*/ 2147483647 w 28"/>
              <a:gd name="T9" fmla="*/ 2147483647 h 52"/>
              <a:gd name="T10" fmla="*/ 2147483647 w 28"/>
              <a:gd name="T11" fmla="*/ 2147483647 h 52"/>
              <a:gd name="T12" fmla="*/ 0 w 28"/>
              <a:gd name="T13" fmla="*/ 2147483647 h 52"/>
              <a:gd name="T14" fmla="*/ 2147483647 w 28"/>
              <a:gd name="T15" fmla="*/ 2147483647 h 52"/>
              <a:gd name="T16" fmla="*/ 2147483647 w 28"/>
              <a:gd name="T17" fmla="*/ 2147483647 h 52"/>
              <a:gd name="T18" fmla="*/ 2147483647 w 28"/>
              <a:gd name="T19" fmla="*/ 2147483647 h 52"/>
              <a:gd name="T20" fmla="*/ 2147483647 w 28"/>
              <a:gd name="T21" fmla="*/ 2147483647 h 52"/>
              <a:gd name="T22" fmla="*/ 2147483647 w 28"/>
              <a:gd name="T23" fmla="*/ 2147483647 h 52"/>
              <a:gd name="T24" fmla="*/ 2147483647 w 28"/>
              <a:gd name="T25" fmla="*/ 2147483647 h 52"/>
              <a:gd name="T26" fmla="*/ 2147483647 w 28"/>
              <a:gd name="T27" fmla="*/ 2147483647 h 52"/>
              <a:gd name="T28" fmla="*/ 2147483647 w 28"/>
              <a:gd name="T29" fmla="*/ 2147483647 h 52"/>
              <a:gd name="T30" fmla="*/ 2147483647 w 28"/>
              <a:gd name="T31" fmla="*/ 2147483647 h 52"/>
              <a:gd name="T32" fmla="*/ 2147483647 w 28"/>
              <a:gd name="T33" fmla="*/ 2147483647 h 52"/>
              <a:gd name="T34" fmla="*/ 2147483647 w 28"/>
              <a:gd name="T35" fmla="*/ 2147483647 h 52"/>
              <a:gd name="T36" fmla="*/ 2147483647 w 28"/>
              <a:gd name="T37" fmla="*/ 2147483647 h 52"/>
              <a:gd name="T38" fmla="*/ 2147483647 w 28"/>
              <a:gd name="T39" fmla="*/ 2147483647 h 52"/>
              <a:gd name="T40" fmla="*/ 2147483647 w 28"/>
              <a:gd name="T41" fmla="*/ 2147483647 h 52"/>
              <a:gd name="T42" fmla="*/ 2147483647 w 28"/>
              <a:gd name="T43" fmla="*/ 2147483647 h 52"/>
              <a:gd name="T44" fmla="*/ 2147483647 w 28"/>
              <a:gd name="T45" fmla="*/ 2147483647 h 52"/>
              <a:gd name="T46" fmla="*/ 2147483647 w 28"/>
              <a:gd name="T47" fmla="*/ 2147483647 h 52"/>
              <a:gd name="T48" fmla="*/ 2147483647 w 28"/>
              <a:gd name="T49" fmla="*/ 2147483647 h 52"/>
              <a:gd name="T50" fmla="*/ 2147483647 w 28"/>
              <a:gd name="T51" fmla="*/ 2147483647 h 52"/>
              <a:gd name="T52" fmla="*/ 2147483647 w 28"/>
              <a:gd name="T53" fmla="*/ 2147483647 h 52"/>
              <a:gd name="T54" fmla="*/ 2147483647 w 28"/>
              <a:gd name="T55" fmla="*/ 2147483647 h 52"/>
              <a:gd name="T56" fmla="*/ 2147483647 w 28"/>
              <a:gd name="T57" fmla="*/ 2147483647 h 52"/>
              <a:gd name="T58" fmla="*/ 2147483647 w 28"/>
              <a:gd name="T59" fmla="*/ 2147483647 h 52"/>
              <a:gd name="T60" fmla="*/ 2147483647 w 28"/>
              <a:gd name="T61" fmla="*/ 2147483647 h 52"/>
              <a:gd name="T62" fmla="*/ 2147483647 w 28"/>
              <a:gd name="T63" fmla="*/ 2147483647 h 52"/>
              <a:gd name="T64" fmla="*/ 2147483647 w 28"/>
              <a:gd name="T65" fmla="*/ 2147483647 h 52"/>
              <a:gd name="T66" fmla="*/ 2147483647 w 28"/>
              <a:gd name="T67" fmla="*/ 0 h 52"/>
              <a:gd name="T68" fmla="*/ 2147483647 w 28"/>
              <a:gd name="T69" fmla="*/ 0 h 52"/>
              <a:gd name="T70" fmla="*/ 2147483647 w 28"/>
              <a:gd name="T71" fmla="*/ 0 h 52"/>
              <a:gd name="T72" fmla="*/ 2147483647 w 28"/>
              <a:gd name="T73" fmla="*/ 0 h 52"/>
              <a:gd name="T74" fmla="*/ 2147483647 w 28"/>
              <a:gd name="T75" fmla="*/ 0 h 52"/>
              <a:gd name="T76" fmla="*/ 2147483647 w 28"/>
              <a:gd name="T77" fmla="*/ 0 h 52"/>
              <a:gd name="T78" fmla="*/ 2147483647 w 28"/>
              <a:gd name="T79" fmla="*/ 0 h 52"/>
              <a:gd name="T80" fmla="*/ 2147483647 w 28"/>
              <a:gd name="T81" fmla="*/ 2147483647 h 52"/>
              <a:gd name="T82" fmla="*/ 2147483647 w 28"/>
              <a:gd name="T83" fmla="*/ 2147483647 h 52"/>
              <a:gd name="T84" fmla="*/ 2147483647 w 28"/>
              <a:gd name="T85" fmla="*/ 2147483647 h 52"/>
              <a:gd name="T86" fmla="*/ 2147483647 w 28"/>
              <a:gd name="T87" fmla="*/ 2147483647 h 52"/>
              <a:gd name="T88" fmla="*/ 2147483647 w 28"/>
              <a:gd name="T89" fmla="*/ 2147483647 h 52"/>
              <a:gd name="T90" fmla="*/ 2147483647 w 28"/>
              <a:gd name="T91" fmla="*/ 2147483647 h 52"/>
              <a:gd name="T92" fmla="*/ 2147483647 w 28"/>
              <a:gd name="T93" fmla="*/ 2147483647 h 52"/>
              <a:gd name="T94" fmla="*/ 2147483647 w 28"/>
              <a:gd name="T95" fmla="*/ 2147483647 h 52"/>
              <a:gd name="T96" fmla="*/ 2147483647 w 28"/>
              <a:gd name="T97" fmla="*/ 2147483647 h 5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"/>
              <a:gd name="T148" fmla="*/ 0 h 52"/>
              <a:gd name="T149" fmla="*/ 28 w 28"/>
              <a:gd name="T150" fmla="*/ 52 h 5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" h="52">
                <a:moveTo>
                  <a:pt x="3" y="18"/>
                </a:moveTo>
                <a:lnTo>
                  <a:pt x="3" y="21"/>
                </a:lnTo>
                <a:lnTo>
                  <a:pt x="3" y="26"/>
                </a:lnTo>
                <a:lnTo>
                  <a:pt x="3" y="30"/>
                </a:lnTo>
                <a:lnTo>
                  <a:pt x="2" y="35"/>
                </a:lnTo>
                <a:lnTo>
                  <a:pt x="2" y="37"/>
                </a:lnTo>
                <a:lnTo>
                  <a:pt x="0" y="42"/>
                </a:lnTo>
                <a:lnTo>
                  <a:pt x="2" y="45"/>
                </a:lnTo>
                <a:lnTo>
                  <a:pt x="3" y="48"/>
                </a:lnTo>
                <a:lnTo>
                  <a:pt x="5" y="48"/>
                </a:lnTo>
                <a:lnTo>
                  <a:pt x="6" y="49"/>
                </a:lnTo>
                <a:lnTo>
                  <a:pt x="9" y="49"/>
                </a:lnTo>
                <a:lnTo>
                  <a:pt x="11" y="49"/>
                </a:lnTo>
                <a:lnTo>
                  <a:pt x="12" y="49"/>
                </a:lnTo>
                <a:lnTo>
                  <a:pt x="15" y="49"/>
                </a:lnTo>
                <a:lnTo>
                  <a:pt x="18" y="51"/>
                </a:lnTo>
                <a:lnTo>
                  <a:pt x="20" y="52"/>
                </a:lnTo>
                <a:lnTo>
                  <a:pt x="21" y="52"/>
                </a:lnTo>
                <a:lnTo>
                  <a:pt x="23" y="52"/>
                </a:lnTo>
                <a:lnTo>
                  <a:pt x="24" y="51"/>
                </a:lnTo>
                <a:lnTo>
                  <a:pt x="25" y="49"/>
                </a:lnTo>
                <a:lnTo>
                  <a:pt x="27" y="48"/>
                </a:lnTo>
                <a:lnTo>
                  <a:pt x="28" y="46"/>
                </a:lnTo>
                <a:lnTo>
                  <a:pt x="28" y="45"/>
                </a:lnTo>
                <a:lnTo>
                  <a:pt x="28" y="42"/>
                </a:lnTo>
                <a:lnTo>
                  <a:pt x="28" y="37"/>
                </a:lnTo>
                <a:lnTo>
                  <a:pt x="28" y="32"/>
                </a:lnTo>
                <a:lnTo>
                  <a:pt x="28" y="26"/>
                </a:lnTo>
                <a:lnTo>
                  <a:pt x="28" y="21"/>
                </a:lnTo>
                <a:lnTo>
                  <a:pt x="27" y="15"/>
                </a:lnTo>
                <a:lnTo>
                  <a:pt x="24" y="11"/>
                </a:lnTo>
                <a:lnTo>
                  <a:pt x="23" y="6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lnTo>
                  <a:pt x="14" y="0"/>
                </a:lnTo>
                <a:lnTo>
                  <a:pt x="12" y="0"/>
                </a:lnTo>
                <a:lnTo>
                  <a:pt x="11" y="0"/>
                </a:lnTo>
                <a:lnTo>
                  <a:pt x="9" y="0"/>
                </a:lnTo>
                <a:lnTo>
                  <a:pt x="9" y="2"/>
                </a:lnTo>
                <a:lnTo>
                  <a:pt x="8" y="3"/>
                </a:lnTo>
                <a:lnTo>
                  <a:pt x="6" y="5"/>
                </a:lnTo>
                <a:lnTo>
                  <a:pt x="5" y="6"/>
                </a:lnTo>
                <a:lnTo>
                  <a:pt x="5" y="8"/>
                </a:lnTo>
                <a:lnTo>
                  <a:pt x="3" y="11"/>
                </a:lnTo>
                <a:lnTo>
                  <a:pt x="3" y="12"/>
                </a:lnTo>
                <a:lnTo>
                  <a:pt x="3" y="15"/>
                </a:lnTo>
                <a:lnTo>
                  <a:pt x="3" y="1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35" name="Freeform 86"/>
          <p:cNvSpPr>
            <a:spLocks/>
          </p:cNvSpPr>
          <p:nvPr/>
        </p:nvSpPr>
        <p:spPr bwMode="auto">
          <a:xfrm>
            <a:off x="6796088" y="4308475"/>
            <a:ext cx="39687" cy="82550"/>
          </a:xfrm>
          <a:custGeom>
            <a:avLst/>
            <a:gdLst>
              <a:gd name="T0" fmla="*/ 2147483647 w 28"/>
              <a:gd name="T1" fmla="*/ 2147483647 h 52"/>
              <a:gd name="T2" fmla="*/ 2147483647 w 28"/>
              <a:gd name="T3" fmla="*/ 2147483647 h 52"/>
              <a:gd name="T4" fmla="*/ 2147483647 w 28"/>
              <a:gd name="T5" fmla="*/ 2147483647 h 52"/>
              <a:gd name="T6" fmla="*/ 2147483647 w 28"/>
              <a:gd name="T7" fmla="*/ 2147483647 h 52"/>
              <a:gd name="T8" fmla="*/ 2147483647 w 28"/>
              <a:gd name="T9" fmla="*/ 2147483647 h 52"/>
              <a:gd name="T10" fmla="*/ 2147483647 w 28"/>
              <a:gd name="T11" fmla="*/ 2147483647 h 52"/>
              <a:gd name="T12" fmla="*/ 0 w 28"/>
              <a:gd name="T13" fmla="*/ 2147483647 h 52"/>
              <a:gd name="T14" fmla="*/ 2147483647 w 28"/>
              <a:gd name="T15" fmla="*/ 2147483647 h 52"/>
              <a:gd name="T16" fmla="*/ 2147483647 w 28"/>
              <a:gd name="T17" fmla="*/ 2147483647 h 52"/>
              <a:gd name="T18" fmla="*/ 2147483647 w 28"/>
              <a:gd name="T19" fmla="*/ 2147483647 h 52"/>
              <a:gd name="T20" fmla="*/ 2147483647 w 28"/>
              <a:gd name="T21" fmla="*/ 2147483647 h 52"/>
              <a:gd name="T22" fmla="*/ 2147483647 w 28"/>
              <a:gd name="T23" fmla="*/ 2147483647 h 52"/>
              <a:gd name="T24" fmla="*/ 2147483647 w 28"/>
              <a:gd name="T25" fmla="*/ 2147483647 h 52"/>
              <a:gd name="T26" fmla="*/ 2147483647 w 28"/>
              <a:gd name="T27" fmla="*/ 2147483647 h 52"/>
              <a:gd name="T28" fmla="*/ 2147483647 w 28"/>
              <a:gd name="T29" fmla="*/ 2147483647 h 52"/>
              <a:gd name="T30" fmla="*/ 2147483647 w 28"/>
              <a:gd name="T31" fmla="*/ 2147483647 h 52"/>
              <a:gd name="T32" fmla="*/ 2147483647 w 28"/>
              <a:gd name="T33" fmla="*/ 2147483647 h 52"/>
              <a:gd name="T34" fmla="*/ 2147483647 w 28"/>
              <a:gd name="T35" fmla="*/ 2147483647 h 52"/>
              <a:gd name="T36" fmla="*/ 2147483647 w 28"/>
              <a:gd name="T37" fmla="*/ 2147483647 h 52"/>
              <a:gd name="T38" fmla="*/ 2147483647 w 28"/>
              <a:gd name="T39" fmla="*/ 2147483647 h 52"/>
              <a:gd name="T40" fmla="*/ 2147483647 w 28"/>
              <a:gd name="T41" fmla="*/ 2147483647 h 52"/>
              <a:gd name="T42" fmla="*/ 2147483647 w 28"/>
              <a:gd name="T43" fmla="*/ 2147483647 h 52"/>
              <a:gd name="T44" fmla="*/ 2147483647 w 28"/>
              <a:gd name="T45" fmla="*/ 2147483647 h 52"/>
              <a:gd name="T46" fmla="*/ 2147483647 w 28"/>
              <a:gd name="T47" fmla="*/ 2147483647 h 52"/>
              <a:gd name="T48" fmla="*/ 2147483647 w 28"/>
              <a:gd name="T49" fmla="*/ 2147483647 h 52"/>
              <a:gd name="T50" fmla="*/ 2147483647 w 28"/>
              <a:gd name="T51" fmla="*/ 2147483647 h 52"/>
              <a:gd name="T52" fmla="*/ 2147483647 w 28"/>
              <a:gd name="T53" fmla="*/ 2147483647 h 52"/>
              <a:gd name="T54" fmla="*/ 2147483647 w 28"/>
              <a:gd name="T55" fmla="*/ 2147483647 h 52"/>
              <a:gd name="T56" fmla="*/ 2147483647 w 28"/>
              <a:gd name="T57" fmla="*/ 2147483647 h 52"/>
              <a:gd name="T58" fmla="*/ 2147483647 w 28"/>
              <a:gd name="T59" fmla="*/ 2147483647 h 52"/>
              <a:gd name="T60" fmla="*/ 2147483647 w 28"/>
              <a:gd name="T61" fmla="*/ 2147483647 h 52"/>
              <a:gd name="T62" fmla="*/ 2147483647 w 28"/>
              <a:gd name="T63" fmla="*/ 2147483647 h 52"/>
              <a:gd name="T64" fmla="*/ 2147483647 w 28"/>
              <a:gd name="T65" fmla="*/ 2147483647 h 52"/>
              <a:gd name="T66" fmla="*/ 2147483647 w 28"/>
              <a:gd name="T67" fmla="*/ 0 h 52"/>
              <a:gd name="T68" fmla="*/ 2147483647 w 28"/>
              <a:gd name="T69" fmla="*/ 0 h 52"/>
              <a:gd name="T70" fmla="*/ 2147483647 w 28"/>
              <a:gd name="T71" fmla="*/ 0 h 52"/>
              <a:gd name="T72" fmla="*/ 2147483647 w 28"/>
              <a:gd name="T73" fmla="*/ 0 h 52"/>
              <a:gd name="T74" fmla="*/ 2147483647 w 28"/>
              <a:gd name="T75" fmla="*/ 0 h 52"/>
              <a:gd name="T76" fmla="*/ 2147483647 w 28"/>
              <a:gd name="T77" fmla="*/ 0 h 52"/>
              <a:gd name="T78" fmla="*/ 2147483647 w 28"/>
              <a:gd name="T79" fmla="*/ 0 h 52"/>
              <a:gd name="T80" fmla="*/ 2147483647 w 28"/>
              <a:gd name="T81" fmla="*/ 2147483647 h 52"/>
              <a:gd name="T82" fmla="*/ 2147483647 w 28"/>
              <a:gd name="T83" fmla="*/ 2147483647 h 52"/>
              <a:gd name="T84" fmla="*/ 2147483647 w 28"/>
              <a:gd name="T85" fmla="*/ 2147483647 h 52"/>
              <a:gd name="T86" fmla="*/ 2147483647 w 28"/>
              <a:gd name="T87" fmla="*/ 2147483647 h 52"/>
              <a:gd name="T88" fmla="*/ 2147483647 w 28"/>
              <a:gd name="T89" fmla="*/ 2147483647 h 52"/>
              <a:gd name="T90" fmla="*/ 2147483647 w 28"/>
              <a:gd name="T91" fmla="*/ 2147483647 h 52"/>
              <a:gd name="T92" fmla="*/ 2147483647 w 28"/>
              <a:gd name="T93" fmla="*/ 2147483647 h 52"/>
              <a:gd name="T94" fmla="*/ 2147483647 w 28"/>
              <a:gd name="T95" fmla="*/ 2147483647 h 52"/>
              <a:gd name="T96" fmla="*/ 2147483647 w 28"/>
              <a:gd name="T97" fmla="*/ 2147483647 h 5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"/>
              <a:gd name="T148" fmla="*/ 0 h 52"/>
              <a:gd name="T149" fmla="*/ 28 w 28"/>
              <a:gd name="T150" fmla="*/ 52 h 5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" h="52">
                <a:moveTo>
                  <a:pt x="3" y="18"/>
                </a:moveTo>
                <a:lnTo>
                  <a:pt x="3" y="21"/>
                </a:lnTo>
                <a:lnTo>
                  <a:pt x="3" y="26"/>
                </a:lnTo>
                <a:lnTo>
                  <a:pt x="3" y="30"/>
                </a:lnTo>
                <a:lnTo>
                  <a:pt x="2" y="35"/>
                </a:lnTo>
                <a:lnTo>
                  <a:pt x="2" y="37"/>
                </a:lnTo>
                <a:lnTo>
                  <a:pt x="0" y="42"/>
                </a:lnTo>
                <a:lnTo>
                  <a:pt x="2" y="45"/>
                </a:lnTo>
                <a:lnTo>
                  <a:pt x="3" y="48"/>
                </a:lnTo>
                <a:lnTo>
                  <a:pt x="5" y="48"/>
                </a:lnTo>
                <a:lnTo>
                  <a:pt x="6" y="49"/>
                </a:lnTo>
                <a:lnTo>
                  <a:pt x="9" y="49"/>
                </a:lnTo>
                <a:lnTo>
                  <a:pt x="11" y="49"/>
                </a:lnTo>
                <a:lnTo>
                  <a:pt x="12" y="49"/>
                </a:lnTo>
                <a:lnTo>
                  <a:pt x="15" y="49"/>
                </a:lnTo>
                <a:lnTo>
                  <a:pt x="18" y="51"/>
                </a:lnTo>
                <a:lnTo>
                  <a:pt x="20" y="52"/>
                </a:lnTo>
                <a:lnTo>
                  <a:pt x="21" y="52"/>
                </a:lnTo>
                <a:lnTo>
                  <a:pt x="23" y="52"/>
                </a:lnTo>
                <a:lnTo>
                  <a:pt x="24" y="51"/>
                </a:lnTo>
                <a:lnTo>
                  <a:pt x="25" y="49"/>
                </a:lnTo>
                <a:lnTo>
                  <a:pt x="27" y="48"/>
                </a:lnTo>
                <a:lnTo>
                  <a:pt x="28" y="46"/>
                </a:lnTo>
                <a:lnTo>
                  <a:pt x="28" y="45"/>
                </a:lnTo>
                <a:lnTo>
                  <a:pt x="28" y="42"/>
                </a:lnTo>
                <a:lnTo>
                  <a:pt x="28" y="37"/>
                </a:lnTo>
                <a:lnTo>
                  <a:pt x="28" y="32"/>
                </a:lnTo>
                <a:lnTo>
                  <a:pt x="28" y="26"/>
                </a:lnTo>
                <a:lnTo>
                  <a:pt x="28" y="21"/>
                </a:lnTo>
                <a:lnTo>
                  <a:pt x="27" y="15"/>
                </a:lnTo>
                <a:lnTo>
                  <a:pt x="24" y="11"/>
                </a:lnTo>
                <a:lnTo>
                  <a:pt x="23" y="6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lnTo>
                  <a:pt x="14" y="0"/>
                </a:lnTo>
                <a:lnTo>
                  <a:pt x="12" y="0"/>
                </a:lnTo>
                <a:lnTo>
                  <a:pt x="11" y="0"/>
                </a:lnTo>
                <a:lnTo>
                  <a:pt x="9" y="0"/>
                </a:lnTo>
                <a:lnTo>
                  <a:pt x="9" y="2"/>
                </a:lnTo>
                <a:lnTo>
                  <a:pt x="8" y="3"/>
                </a:lnTo>
                <a:lnTo>
                  <a:pt x="6" y="5"/>
                </a:lnTo>
                <a:lnTo>
                  <a:pt x="5" y="6"/>
                </a:lnTo>
                <a:lnTo>
                  <a:pt x="5" y="8"/>
                </a:lnTo>
                <a:lnTo>
                  <a:pt x="3" y="11"/>
                </a:lnTo>
                <a:lnTo>
                  <a:pt x="3" y="12"/>
                </a:lnTo>
                <a:lnTo>
                  <a:pt x="3" y="15"/>
                </a:lnTo>
                <a:lnTo>
                  <a:pt x="3" y="18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36" name="Freeform 87"/>
          <p:cNvSpPr>
            <a:spLocks/>
          </p:cNvSpPr>
          <p:nvPr/>
        </p:nvSpPr>
        <p:spPr bwMode="auto">
          <a:xfrm>
            <a:off x="6262688" y="4038600"/>
            <a:ext cx="685800" cy="239713"/>
          </a:xfrm>
          <a:custGeom>
            <a:avLst/>
            <a:gdLst>
              <a:gd name="T0" fmla="*/ 2147483647 w 486"/>
              <a:gd name="T1" fmla="*/ 2147483647 h 151"/>
              <a:gd name="T2" fmla="*/ 2147483647 w 486"/>
              <a:gd name="T3" fmla="*/ 2147483647 h 151"/>
              <a:gd name="T4" fmla="*/ 2147483647 w 486"/>
              <a:gd name="T5" fmla="*/ 2147483647 h 151"/>
              <a:gd name="T6" fmla="*/ 2147483647 w 486"/>
              <a:gd name="T7" fmla="*/ 2147483647 h 151"/>
              <a:gd name="T8" fmla="*/ 2147483647 w 486"/>
              <a:gd name="T9" fmla="*/ 2147483647 h 151"/>
              <a:gd name="T10" fmla="*/ 2147483647 w 486"/>
              <a:gd name="T11" fmla="*/ 2147483647 h 151"/>
              <a:gd name="T12" fmla="*/ 2147483647 w 486"/>
              <a:gd name="T13" fmla="*/ 2147483647 h 151"/>
              <a:gd name="T14" fmla="*/ 2147483647 w 486"/>
              <a:gd name="T15" fmla="*/ 2147483647 h 151"/>
              <a:gd name="T16" fmla="*/ 2147483647 w 486"/>
              <a:gd name="T17" fmla="*/ 2147483647 h 151"/>
              <a:gd name="T18" fmla="*/ 2147483647 w 486"/>
              <a:gd name="T19" fmla="*/ 2147483647 h 151"/>
              <a:gd name="T20" fmla="*/ 2147483647 w 486"/>
              <a:gd name="T21" fmla="*/ 2147483647 h 151"/>
              <a:gd name="T22" fmla="*/ 2147483647 w 486"/>
              <a:gd name="T23" fmla="*/ 2147483647 h 151"/>
              <a:gd name="T24" fmla="*/ 2147483647 w 486"/>
              <a:gd name="T25" fmla="*/ 2147483647 h 151"/>
              <a:gd name="T26" fmla="*/ 0 w 486"/>
              <a:gd name="T27" fmla="*/ 2147483647 h 151"/>
              <a:gd name="T28" fmla="*/ 2147483647 w 486"/>
              <a:gd name="T29" fmla="*/ 2147483647 h 151"/>
              <a:gd name="T30" fmla="*/ 2147483647 w 486"/>
              <a:gd name="T31" fmla="*/ 2147483647 h 151"/>
              <a:gd name="T32" fmla="*/ 2147483647 w 486"/>
              <a:gd name="T33" fmla="*/ 2147483647 h 151"/>
              <a:gd name="T34" fmla="*/ 2147483647 w 486"/>
              <a:gd name="T35" fmla="*/ 2147483647 h 151"/>
              <a:gd name="T36" fmla="*/ 2147483647 w 486"/>
              <a:gd name="T37" fmla="*/ 2147483647 h 151"/>
              <a:gd name="T38" fmla="*/ 2147483647 w 486"/>
              <a:gd name="T39" fmla="*/ 2147483647 h 151"/>
              <a:gd name="T40" fmla="*/ 2147483647 w 486"/>
              <a:gd name="T41" fmla="*/ 2147483647 h 151"/>
              <a:gd name="T42" fmla="*/ 2147483647 w 486"/>
              <a:gd name="T43" fmla="*/ 2147483647 h 151"/>
              <a:gd name="T44" fmla="*/ 2147483647 w 486"/>
              <a:gd name="T45" fmla="*/ 2147483647 h 151"/>
              <a:gd name="T46" fmla="*/ 2147483647 w 486"/>
              <a:gd name="T47" fmla="*/ 2147483647 h 151"/>
              <a:gd name="T48" fmla="*/ 2147483647 w 486"/>
              <a:gd name="T49" fmla="*/ 2147483647 h 151"/>
              <a:gd name="T50" fmla="*/ 2147483647 w 486"/>
              <a:gd name="T51" fmla="*/ 2147483647 h 151"/>
              <a:gd name="T52" fmla="*/ 2147483647 w 486"/>
              <a:gd name="T53" fmla="*/ 2147483647 h 151"/>
              <a:gd name="T54" fmla="*/ 2147483647 w 486"/>
              <a:gd name="T55" fmla="*/ 2147483647 h 151"/>
              <a:gd name="T56" fmla="*/ 2147483647 w 486"/>
              <a:gd name="T57" fmla="*/ 2147483647 h 151"/>
              <a:gd name="T58" fmla="*/ 2147483647 w 486"/>
              <a:gd name="T59" fmla="*/ 2147483647 h 151"/>
              <a:gd name="T60" fmla="*/ 2147483647 w 486"/>
              <a:gd name="T61" fmla="*/ 2147483647 h 151"/>
              <a:gd name="T62" fmla="*/ 2147483647 w 486"/>
              <a:gd name="T63" fmla="*/ 2147483647 h 151"/>
              <a:gd name="T64" fmla="*/ 2147483647 w 486"/>
              <a:gd name="T65" fmla="*/ 2147483647 h 151"/>
              <a:gd name="T66" fmla="*/ 2147483647 w 486"/>
              <a:gd name="T67" fmla="*/ 2147483647 h 151"/>
              <a:gd name="T68" fmla="*/ 2147483647 w 486"/>
              <a:gd name="T69" fmla="*/ 2147483647 h 151"/>
              <a:gd name="T70" fmla="*/ 2147483647 w 486"/>
              <a:gd name="T71" fmla="*/ 2147483647 h 151"/>
              <a:gd name="T72" fmla="*/ 2147483647 w 486"/>
              <a:gd name="T73" fmla="*/ 2147483647 h 151"/>
              <a:gd name="T74" fmla="*/ 2147483647 w 486"/>
              <a:gd name="T75" fmla="*/ 2147483647 h 151"/>
              <a:gd name="T76" fmla="*/ 2147483647 w 486"/>
              <a:gd name="T77" fmla="*/ 2147483647 h 151"/>
              <a:gd name="T78" fmla="*/ 2147483647 w 486"/>
              <a:gd name="T79" fmla="*/ 2147483647 h 151"/>
              <a:gd name="T80" fmla="*/ 2147483647 w 486"/>
              <a:gd name="T81" fmla="*/ 2147483647 h 151"/>
              <a:gd name="T82" fmla="*/ 2147483647 w 486"/>
              <a:gd name="T83" fmla="*/ 2147483647 h 151"/>
              <a:gd name="T84" fmla="*/ 2147483647 w 486"/>
              <a:gd name="T85" fmla="*/ 2147483647 h 151"/>
              <a:gd name="T86" fmla="*/ 2147483647 w 486"/>
              <a:gd name="T87" fmla="*/ 2147483647 h 151"/>
              <a:gd name="T88" fmla="*/ 2147483647 w 486"/>
              <a:gd name="T89" fmla="*/ 2147483647 h 151"/>
              <a:gd name="T90" fmla="*/ 2147483647 w 486"/>
              <a:gd name="T91" fmla="*/ 2147483647 h 151"/>
              <a:gd name="T92" fmla="*/ 2147483647 w 486"/>
              <a:gd name="T93" fmla="*/ 2147483647 h 151"/>
              <a:gd name="T94" fmla="*/ 2147483647 w 486"/>
              <a:gd name="T95" fmla="*/ 2147483647 h 151"/>
              <a:gd name="T96" fmla="*/ 2147483647 w 486"/>
              <a:gd name="T97" fmla="*/ 2147483647 h 151"/>
              <a:gd name="T98" fmla="*/ 2147483647 w 486"/>
              <a:gd name="T99" fmla="*/ 0 h 151"/>
              <a:gd name="T100" fmla="*/ 2147483647 w 486"/>
              <a:gd name="T101" fmla="*/ 0 h 151"/>
              <a:gd name="T102" fmla="*/ 2147483647 w 486"/>
              <a:gd name="T103" fmla="*/ 2147483647 h 15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86"/>
              <a:gd name="T157" fmla="*/ 0 h 151"/>
              <a:gd name="T158" fmla="*/ 486 w 486"/>
              <a:gd name="T159" fmla="*/ 151 h 15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86" h="151">
                <a:moveTo>
                  <a:pt x="253" y="5"/>
                </a:moveTo>
                <a:lnTo>
                  <a:pt x="248" y="8"/>
                </a:lnTo>
                <a:lnTo>
                  <a:pt x="244" y="11"/>
                </a:lnTo>
                <a:lnTo>
                  <a:pt x="239" y="13"/>
                </a:lnTo>
                <a:lnTo>
                  <a:pt x="233" y="16"/>
                </a:lnTo>
                <a:lnTo>
                  <a:pt x="229" y="18"/>
                </a:lnTo>
                <a:lnTo>
                  <a:pt x="224" y="19"/>
                </a:lnTo>
                <a:lnTo>
                  <a:pt x="219" y="19"/>
                </a:lnTo>
                <a:lnTo>
                  <a:pt x="214" y="19"/>
                </a:lnTo>
                <a:lnTo>
                  <a:pt x="207" y="19"/>
                </a:lnTo>
                <a:lnTo>
                  <a:pt x="199" y="19"/>
                </a:lnTo>
                <a:lnTo>
                  <a:pt x="190" y="18"/>
                </a:lnTo>
                <a:lnTo>
                  <a:pt x="183" y="16"/>
                </a:lnTo>
                <a:lnTo>
                  <a:pt x="174" y="16"/>
                </a:lnTo>
                <a:lnTo>
                  <a:pt x="167" y="15"/>
                </a:lnTo>
                <a:lnTo>
                  <a:pt x="159" y="15"/>
                </a:lnTo>
                <a:lnTo>
                  <a:pt x="151" y="13"/>
                </a:lnTo>
                <a:lnTo>
                  <a:pt x="149" y="15"/>
                </a:lnTo>
                <a:lnTo>
                  <a:pt x="148" y="15"/>
                </a:lnTo>
                <a:lnTo>
                  <a:pt x="145" y="15"/>
                </a:lnTo>
                <a:lnTo>
                  <a:pt x="143" y="16"/>
                </a:lnTo>
                <a:lnTo>
                  <a:pt x="142" y="18"/>
                </a:lnTo>
                <a:lnTo>
                  <a:pt x="139" y="18"/>
                </a:lnTo>
                <a:lnTo>
                  <a:pt x="137" y="19"/>
                </a:lnTo>
                <a:lnTo>
                  <a:pt x="134" y="21"/>
                </a:lnTo>
                <a:lnTo>
                  <a:pt x="128" y="22"/>
                </a:lnTo>
                <a:lnTo>
                  <a:pt x="122" y="22"/>
                </a:lnTo>
                <a:lnTo>
                  <a:pt x="117" y="21"/>
                </a:lnTo>
                <a:lnTo>
                  <a:pt x="111" y="19"/>
                </a:lnTo>
                <a:lnTo>
                  <a:pt x="105" y="16"/>
                </a:lnTo>
                <a:lnTo>
                  <a:pt x="99" y="15"/>
                </a:lnTo>
                <a:lnTo>
                  <a:pt x="91" y="13"/>
                </a:lnTo>
                <a:lnTo>
                  <a:pt x="85" y="13"/>
                </a:lnTo>
                <a:lnTo>
                  <a:pt x="81" y="15"/>
                </a:lnTo>
                <a:lnTo>
                  <a:pt x="77" y="16"/>
                </a:lnTo>
                <a:lnTo>
                  <a:pt x="72" y="19"/>
                </a:lnTo>
                <a:lnTo>
                  <a:pt x="69" y="22"/>
                </a:lnTo>
                <a:lnTo>
                  <a:pt x="65" y="24"/>
                </a:lnTo>
                <a:lnTo>
                  <a:pt x="60" y="25"/>
                </a:lnTo>
                <a:lnTo>
                  <a:pt x="56" y="27"/>
                </a:lnTo>
                <a:lnTo>
                  <a:pt x="51" y="25"/>
                </a:lnTo>
                <a:lnTo>
                  <a:pt x="48" y="24"/>
                </a:lnTo>
                <a:lnTo>
                  <a:pt x="44" y="24"/>
                </a:lnTo>
                <a:lnTo>
                  <a:pt x="41" y="22"/>
                </a:lnTo>
                <a:lnTo>
                  <a:pt x="37" y="22"/>
                </a:lnTo>
                <a:lnTo>
                  <a:pt x="34" y="21"/>
                </a:lnTo>
                <a:lnTo>
                  <a:pt x="31" y="21"/>
                </a:lnTo>
                <a:lnTo>
                  <a:pt x="26" y="21"/>
                </a:lnTo>
                <a:lnTo>
                  <a:pt x="23" y="21"/>
                </a:lnTo>
                <a:lnTo>
                  <a:pt x="19" y="21"/>
                </a:lnTo>
                <a:lnTo>
                  <a:pt x="14" y="22"/>
                </a:lnTo>
                <a:lnTo>
                  <a:pt x="10" y="22"/>
                </a:lnTo>
                <a:lnTo>
                  <a:pt x="7" y="25"/>
                </a:lnTo>
                <a:lnTo>
                  <a:pt x="4" y="27"/>
                </a:lnTo>
                <a:lnTo>
                  <a:pt x="1" y="31"/>
                </a:lnTo>
                <a:lnTo>
                  <a:pt x="0" y="36"/>
                </a:lnTo>
                <a:lnTo>
                  <a:pt x="0" y="40"/>
                </a:lnTo>
                <a:lnTo>
                  <a:pt x="1" y="46"/>
                </a:lnTo>
                <a:lnTo>
                  <a:pt x="3" y="52"/>
                </a:lnTo>
                <a:lnTo>
                  <a:pt x="4" y="56"/>
                </a:lnTo>
                <a:lnTo>
                  <a:pt x="7" y="61"/>
                </a:lnTo>
                <a:lnTo>
                  <a:pt x="11" y="65"/>
                </a:lnTo>
                <a:lnTo>
                  <a:pt x="14" y="70"/>
                </a:lnTo>
                <a:lnTo>
                  <a:pt x="19" y="73"/>
                </a:lnTo>
                <a:lnTo>
                  <a:pt x="25" y="76"/>
                </a:lnTo>
                <a:lnTo>
                  <a:pt x="29" y="77"/>
                </a:lnTo>
                <a:lnTo>
                  <a:pt x="35" y="77"/>
                </a:lnTo>
                <a:lnTo>
                  <a:pt x="40" y="77"/>
                </a:lnTo>
                <a:lnTo>
                  <a:pt x="44" y="76"/>
                </a:lnTo>
                <a:lnTo>
                  <a:pt x="48" y="74"/>
                </a:lnTo>
                <a:lnTo>
                  <a:pt x="53" y="73"/>
                </a:lnTo>
                <a:lnTo>
                  <a:pt x="57" y="73"/>
                </a:lnTo>
                <a:lnTo>
                  <a:pt x="62" y="74"/>
                </a:lnTo>
                <a:lnTo>
                  <a:pt x="68" y="77"/>
                </a:lnTo>
                <a:lnTo>
                  <a:pt x="74" y="80"/>
                </a:lnTo>
                <a:lnTo>
                  <a:pt x="81" y="83"/>
                </a:lnTo>
                <a:lnTo>
                  <a:pt x="87" y="86"/>
                </a:lnTo>
                <a:lnTo>
                  <a:pt x="93" y="89"/>
                </a:lnTo>
                <a:lnTo>
                  <a:pt x="100" y="90"/>
                </a:lnTo>
                <a:lnTo>
                  <a:pt x="106" y="93"/>
                </a:lnTo>
                <a:lnTo>
                  <a:pt x="112" y="95"/>
                </a:lnTo>
                <a:lnTo>
                  <a:pt x="115" y="95"/>
                </a:lnTo>
                <a:lnTo>
                  <a:pt x="118" y="95"/>
                </a:lnTo>
                <a:lnTo>
                  <a:pt x="121" y="93"/>
                </a:lnTo>
                <a:lnTo>
                  <a:pt x="125" y="92"/>
                </a:lnTo>
                <a:lnTo>
                  <a:pt x="128" y="89"/>
                </a:lnTo>
                <a:lnTo>
                  <a:pt x="131" y="89"/>
                </a:lnTo>
                <a:lnTo>
                  <a:pt x="134" y="89"/>
                </a:lnTo>
                <a:lnTo>
                  <a:pt x="137" y="89"/>
                </a:lnTo>
                <a:lnTo>
                  <a:pt x="142" y="92"/>
                </a:lnTo>
                <a:lnTo>
                  <a:pt x="146" y="95"/>
                </a:lnTo>
                <a:lnTo>
                  <a:pt x="151" y="98"/>
                </a:lnTo>
                <a:lnTo>
                  <a:pt x="155" y="101"/>
                </a:lnTo>
                <a:lnTo>
                  <a:pt x="159" y="104"/>
                </a:lnTo>
                <a:lnTo>
                  <a:pt x="164" y="108"/>
                </a:lnTo>
                <a:lnTo>
                  <a:pt x="170" y="111"/>
                </a:lnTo>
                <a:lnTo>
                  <a:pt x="174" y="116"/>
                </a:lnTo>
                <a:lnTo>
                  <a:pt x="180" y="122"/>
                </a:lnTo>
                <a:lnTo>
                  <a:pt x="186" y="128"/>
                </a:lnTo>
                <a:lnTo>
                  <a:pt x="190" y="133"/>
                </a:lnTo>
                <a:lnTo>
                  <a:pt x="196" y="139"/>
                </a:lnTo>
                <a:lnTo>
                  <a:pt x="202" y="145"/>
                </a:lnTo>
                <a:lnTo>
                  <a:pt x="208" y="148"/>
                </a:lnTo>
                <a:lnTo>
                  <a:pt x="216" y="150"/>
                </a:lnTo>
                <a:lnTo>
                  <a:pt x="223" y="148"/>
                </a:lnTo>
                <a:lnTo>
                  <a:pt x="227" y="147"/>
                </a:lnTo>
                <a:lnTo>
                  <a:pt x="230" y="145"/>
                </a:lnTo>
                <a:lnTo>
                  <a:pt x="235" y="144"/>
                </a:lnTo>
                <a:lnTo>
                  <a:pt x="238" y="144"/>
                </a:lnTo>
                <a:lnTo>
                  <a:pt x="241" y="142"/>
                </a:lnTo>
                <a:lnTo>
                  <a:pt x="244" y="142"/>
                </a:lnTo>
                <a:lnTo>
                  <a:pt x="247" y="141"/>
                </a:lnTo>
                <a:lnTo>
                  <a:pt x="250" y="141"/>
                </a:lnTo>
                <a:lnTo>
                  <a:pt x="254" y="138"/>
                </a:lnTo>
                <a:lnTo>
                  <a:pt x="257" y="135"/>
                </a:lnTo>
                <a:lnTo>
                  <a:pt x="259" y="132"/>
                </a:lnTo>
                <a:lnTo>
                  <a:pt x="261" y="129"/>
                </a:lnTo>
                <a:lnTo>
                  <a:pt x="264" y="125"/>
                </a:lnTo>
                <a:lnTo>
                  <a:pt x="267" y="122"/>
                </a:lnTo>
                <a:lnTo>
                  <a:pt x="269" y="117"/>
                </a:lnTo>
                <a:lnTo>
                  <a:pt x="272" y="114"/>
                </a:lnTo>
                <a:lnTo>
                  <a:pt x="276" y="111"/>
                </a:lnTo>
                <a:lnTo>
                  <a:pt x="279" y="110"/>
                </a:lnTo>
                <a:lnTo>
                  <a:pt x="284" y="111"/>
                </a:lnTo>
                <a:lnTo>
                  <a:pt x="288" y="113"/>
                </a:lnTo>
                <a:lnTo>
                  <a:pt x="293" y="114"/>
                </a:lnTo>
                <a:lnTo>
                  <a:pt x="297" y="117"/>
                </a:lnTo>
                <a:lnTo>
                  <a:pt x="301" y="119"/>
                </a:lnTo>
                <a:lnTo>
                  <a:pt x="307" y="119"/>
                </a:lnTo>
                <a:lnTo>
                  <a:pt x="313" y="117"/>
                </a:lnTo>
                <a:lnTo>
                  <a:pt x="319" y="116"/>
                </a:lnTo>
                <a:lnTo>
                  <a:pt x="325" y="114"/>
                </a:lnTo>
                <a:lnTo>
                  <a:pt x="332" y="111"/>
                </a:lnTo>
                <a:lnTo>
                  <a:pt x="338" y="110"/>
                </a:lnTo>
                <a:lnTo>
                  <a:pt x="346" y="108"/>
                </a:lnTo>
                <a:lnTo>
                  <a:pt x="353" y="108"/>
                </a:lnTo>
                <a:lnTo>
                  <a:pt x="361" y="108"/>
                </a:lnTo>
                <a:lnTo>
                  <a:pt x="369" y="110"/>
                </a:lnTo>
                <a:lnTo>
                  <a:pt x="377" y="114"/>
                </a:lnTo>
                <a:lnTo>
                  <a:pt x="381" y="119"/>
                </a:lnTo>
                <a:lnTo>
                  <a:pt x="387" y="126"/>
                </a:lnTo>
                <a:lnTo>
                  <a:pt x="392" y="133"/>
                </a:lnTo>
                <a:lnTo>
                  <a:pt x="398" y="139"/>
                </a:lnTo>
                <a:lnTo>
                  <a:pt x="403" y="147"/>
                </a:lnTo>
                <a:lnTo>
                  <a:pt x="412" y="151"/>
                </a:lnTo>
                <a:lnTo>
                  <a:pt x="415" y="151"/>
                </a:lnTo>
                <a:lnTo>
                  <a:pt x="418" y="150"/>
                </a:lnTo>
                <a:lnTo>
                  <a:pt x="423" y="147"/>
                </a:lnTo>
                <a:lnTo>
                  <a:pt x="427" y="144"/>
                </a:lnTo>
                <a:lnTo>
                  <a:pt x="433" y="139"/>
                </a:lnTo>
                <a:lnTo>
                  <a:pt x="437" y="136"/>
                </a:lnTo>
                <a:lnTo>
                  <a:pt x="440" y="132"/>
                </a:lnTo>
                <a:lnTo>
                  <a:pt x="443" y="129"/>
                </a:lnTo>
                <a:lnTo>
                  <a:pt x="446" y="126"/>
                </a:lnTo>
                <a:lnTo>
                  <a:pt x="449" y="120"/>
                </a:lnTo>
                <a:lnTo>
                  <a:pt x="454" y="114"/>
                </a:lnTo>
                <a:lnTo>
                  <a:pt x="458" y="107"/>
                </a:lnTo>
                <a:lnTo>
                  <a:pt x="463" y="99"/>
                </a:lnTo>
                <a:lnTo>
                  <a:pt x="466" y="92"/>
                </a:lnTo>
                <a:lnTo>
                  <a:pt x="469" y="88"/>
                </a:lnTo>
                <a:lnTo>
                  <a:pt x="470" y="83"/>
                </a:lnTo>
                <a:lnTo>
                  <a:pt x="470" y="80"/>
                </a:lnTo>
                <a:lnTo>
                  <a:pt x="470" y="76"/>
                </a:lnTo>
                <a:lnTo>
                  <a:pt x="470" y="71"/>
                </a:lnTo>
                <a:lnTo>
                  <a:pt x="472" y="68"/>
                </a:lnTo>
                <a:lnTo>
                  <a:pt x="472" y="64"/>
                </a:lnTo>
                <a:lnTo>
                  <a:pt x="472" y="61"/>
                </a:lnTo>
                <a:lnTo>
                  <a:pt x="473" y="58"/>
                </a:lnTo>
                <a:lnTo>
                  <a:pt x="474" y="55"/>
                </a:lnTo>
                <a:lnTo>
                  <a:pt x="476" y="52"/>
                </a:lnTo>
                <a:lnTo>
                  <a:pt x="480" y="48"/>
                </a:lnTo>
                <a:lnTo>
                  <a:pt x="483" y="45"/>
                </a:lnTo>
                <a:lnTo>
                  <a:pt x="485" y="40"/>
                </a:lnTo>
                <a:lnTo>
                  <a:pt x="486" y="34"/>
                </a:lnTo>
                <a:lnTo>
                  <a:pt x="485" y="28"/>
                </a:lnTo>
                <a:lnTo>
                  <a:pt x="480" y="22"/>
                </a:lnTo>
                <a:lnTo>
                  <a:pt x="472" y="13"/>
                </a:lnTo>
                <a:lnTo>
                  <a:pt x="466" y="11"/>
                </a:lnTo>
                <a:lnTo>
                  <a:pt x="460" y="8"/>
                </a:lnTo>
                <a:lnTo>
                  <a:pt x="452" y="6"/>
                </a:lnTo>
                <a:lnTo>
                  <a:pt x="445" y="5"/>
                </a:lnTo>
                <a:lnTo>
                  <a:pt x="437" y="5"/>
                </a:lnTo>
                <a:lnTo>
                  <a:pt x="430" y="5"/>
                </a:lnTo>
                <a:lnTo>
                  <a:pt x="421" y="6"/>
                </a:lnTo>
                <a:lnTo>
                  <a:pt x="415" y="6"/>
                </a:lnTo>
                <a:lnTo>
                  <a:pt x="402" y="8"/>
                </a:lnTo>
                <a:lnTo>
                  <a:pt x="390" y="6"/>
                </a:lnTo>
                <a:lnTo>
                  <a:pt x="378" y="5"/>
                </a:lnTo>
                <a:lnTo>
                  <a:pt x="366" y="3"/>
                </a:lnTo>
                <a:lnTo>
                  <a:pt x="355" y="2"/>
                </a:lnTo>
                <a:lnTo>
                  <a:pt x="343" y="2"/>
                </a:lnTo>
                <a:lnTo>
                  <a:pt x="331" y="2"/>
                </a:lnTo>
                <a:lnTo>
                  <a:pt x="319" y="5"/>
                </a:lnTo>
                <a:lnTo>
                  <a:pt x="313" y="5"/>
                </a:lnTo>
                <a:lnTo>
                  <a:pt x="306" y="6"/>
                </a:lnTo>
                <a:lnTo>
                  <a:pt x="300" y="5"/>
                </a:lnTo>
                <a:lnTo>
                  <a:pt x="293" y="5"/>
                </a:lnTo>
                <a:lnTo>
                  <a:pt x="285" y="3"/>
                </a:lnTo>
                <a:lnTo>
                  <a:pt x="279" y="2"/>
                </a:lnTo>
                <a:lnTo>
                  <a:pt x="272" y="0"/>
                </a:lnTo>
                <a:lnTo>
                  <a:pt x="264" y="0"/>
                </a:lnTo>
                <a:lnTo>
                  <a:pt x="263" y="0"/>
                </a:lnTo>
                <a:lnTo>
                  <a:pt x="261" y="0"/>
                </a:lnTo>
                <a:lnTo>
                  <a:pt x="260" y="0"/>
                </a:lnTo>
                <a:lnTo>
                  <a:pt x="259" y="0"/>
                </a:lnTo>
                <a:lnTo>
                  <a:pt x="257" y="2"/>
                </a:lnTo>
                <a:lnTo>
                  <a:pt x="256" y="2"/>
                </a:lnTo>
                <a:lnTo>
                  <a:pt x="254" y="3"/>
                </a:lnTo>
                <a:lnTo>
                  <a:pt x="253" y="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37" name="Freeform 88"/>
          <p:cNvSpPr>
            <a:spLocks/>
          </p:cNvSpPr>
          <p:nvPr/>
        </p:nvSpPr>
        <p:spPr bwMode="auto">
          <a:xfrm>
            <a:off x="6276975" y="4083050"/>
            <a:ext cx="69850" cy="68263"/>
          </a:xfrm>
          <a:custGeom>
            <a:avLst/>
            <a:gdLst>
              <a:gd name="T0" fmla="*/ 0 w 50"/>
              <a:gd name="T1" fmla="*/ 2147483647 h 43"/>
              <a:gd name="T2" fmla="*/ 2147483647 w 50"/>
              <a:gd name="T3" fmla="*/ 2147483647 h 43"/>
              <a:gd name="T4" fmla="*/ 2147483647 w 50"/>
              <a:gd name="T5" fmla="*/ 2147483647 h 43"/>
              <a:gd name="T6" fmla="*/ 2147483647 w 50"/>
              <a:gd name="T7" fmla="*/ 2147483647 h 43"/>
              <a:gd name="T8" fmla="*/ 2147483647 w 50"/>
              <a:gd name="T9" fmla="*/ 2147483647 h 43"/>
              <a:gd name="T10" fmla="*/ 2147483647 w 50"/>
              <a:gd name="T11" fmla="*/ 2147483647 h 43"/>
              <a:gd name="T12" fmla="*/ 2147483647 w 50"/>
              <a:gd name="T13" fmla="*/ 2147483647 h 43"/>
              <a:gd name="T14" fmla="*/ 2147483647 w 50"/>
              <a:gd name="T15" fmla="*/ 2147483647 h 43"/>
              <a:gd name="T16" fmla="*/ 2147483647 w 50"/>
              <a:gd name="T17" fmla="*/ 2147483647 h 43"/>
              <a:gd name="T18" fmla="*/ 2147483647 w 50"/>
              <a:gd name="T19" fmla="*/ 2147483647 h 43"/>
              <a:gd name="T20" fmla="*/ 2147483647 w 50"/>
              <a:gd name="T21" fmla="*/ 2147483647 h 43"/>
              <a:gd name="T22" fmla="*/ 2147483647 w 50"/>
              <a:gd name="T23" fmla="*/ 2147483647 h 43"/>
              <a:gd name="T24" fmla="*/ 2147483647 w 50"/>
              <a:gd name="T25" fmla="*/ 2147483647 h 43"/>
              <a:gd name="T26" fmla="*/ 2147483647 w 50"/>
              <a:gd name="T27" fmla="*/ 2147483647 h 43"/>
              <a:gd name="T28" fmla="*/ 2147483647 w 50"/>
              <a:gd name="T29" fmla="*/ 2147483647 h 43"/>
              <a:gd name="T30" fmla="*/ 2147483647 w 50"/>
              <a:gd name="T31" fmla="*/ 2147483647 h 43"/>
              <a:gd name="T32" fmla="*/ 2147483647 w 50"/>
              <a:gd name="T33" fmla="*/ 2147483647 h 43"/>
              <a:gd name="T34" fmla="*/ 2147483647 w 50"/>
              <a:gd name="T35" fmla="*/ 2147483647 h 43"/>
              <a:gd name="T36" fmla="*/ 2147483647 w 50"/>
              <a:gd name="T37" fmla="*/ 2147483647 h 43"/>
              <a:gd name="T38" fmla="*/ 2147483647 w 50"/>
              <a:gd name="T39" fmla="*/ 2147483647 h 43"/>
              <a:gd name="T40" fmla="*/ 2147483647 w 50"/>
              <a:gd name="T41" fmla="*/ 2147483647 h 43"/>
              <a:gd name="T42" fmla="*/ 2147483647 w 50"/>
              <a:gd name="T43" fmla="*/ 2147483647 h 43"/>
              <a:gd name="T44" fmla="*/ 2147483647 w 50"/>
              <a:gd name="T45" fmla="*/ 2147483647 h 43"/>
              <a:gd name="T46" fmla="*/ 2147483647 w 50"/>
              <a:gd name="T47" fmla="*/ 2147483647 h 43"/>
              <a:gd name="T48" fmla="*/ 2147483647 w 50"/>
              <a:gd name="T49" fmla="*/ 2147483647 h 43"/>
              <a:gd name="T50" fmla="*/ 2147483647 w 50"/>
              <a:gd name="T51" fmla="*/ 2147483647 h 43"/>
              <a:gd name="T52" fmla="*/ 2147483647 w 50"/>
              <a:gd name="T53" fmla="*/ 2147483647 h 43"/>
              <a:gd name="T54" fmla="*/ 2147483647 w 50"/>
              <a:gd name="T55" fmla="*/ 2147483647 h 43"/>
              <a:gd name="T56" fmla="*/ 2147483647 w 50"/>
              <a:gd name="T57" fmla="*/ 2147483647 h 43"/>
              <a:gd name="T58" fmla="*/ 2147483647 w 50"/>
              <a:gd name="T59" fmla="*/ 2147483647 h 43"/>
              <a:gd name="T60" fmla="*/ 2147483647 w 50"/>
              <a:gd name="T61" fmla="*/ 2147483647 h 43"/>
              <a:gd name="T62" fmla="*/ 2147483647 w 50"/>
              <a:gd name="T63" fmla="*/ 2147483647 h 43"/>
              <a:gd name="T64" fmla="*/ 2147483647 w 50"/>
              <a:gd name="T65" fmla="*/ 2147483647 h 43"/>
              <a:gd name="T66" fmla="*/ 2147483647 w 50"/>
              <a:gd name="T67" fmla="*/ 2147483647 h 43"/>
              <a:gd name="T68" fmla="*/ 2147483647 w 50"/>
              <a:gd name="T69" fmla="*/ 2147483647 h 43"/>
              <a:gd name="T70" fmla="*/ 2147483647 w 50"/>
              <a:gd name="T71" fmla="*/ 0 h 43"/>
              <a:gd name="T72" fmla="*/ 2147483647 w 50"/>
              <a:gd name="T73" fmla="*/ 0 h 43"/>
              <a:gd name="T74" fmla="*/ 2147483647 w 50"/>
              <a:gd name="T75" fmla="*/ 0 h 43"/>
              <a:gd name="T76" fmla="*/ 2147483647 w 50"/>
              <a:gd name="T77" fmla="*/ 2147483647 h 43"/>
              <a:gd name="T78" fmla="*/ 0 w 50"/>
              <a:gd name="T79" fmla="*/ 2147483647 h 43"/>
              <a:gd name="T80" fmla="*/ 0 w 50"/>
              <a:gd name="T81" fmla="*/ 2147483647 h 4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0"/>
              <a:gd name="T124" fmla="*/ 0 h 43"/>
              <a:gd name="T125" fmla="*/ 50 w 50"/>
              <a:gd name="T126" fmla="*/ 43 h 4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0" h="43">
                <a:moveTo>
                  <a:pt x="0" y="14"/>
                </a:moveTo>
                <a:lnTo>
                  <a:pt x="1" y="17"/>
                </a:lnTo>
                <a:lnTo>
                  <a:pt x="1" y="20"/>
                </a:lnTo>
                <a:lnTo>
                  <a:pt x="3" y="22"/>
                </a:lnTo>
                <a:lnTo>
                  <a:pt x="4" y="25"/>
                </a:lnTo>
                <a:lnTo>
                  <a:pt x="6" y="28"/>
                </a:lnTo>
                <a:lnTo>
                  <a:pt x="7" y="31"/>
                </a:lnTo>
                <a:lnTo>
                  <a:pt x="9" y="34"/>
                </a:lnTo>
                <a:lnTo>
                  <a:pt x="12" y="36"/>
                </a:lnTo>
                <a:lnTo>
                  <a:pt x="15" y="39"/>
                </a:lnTo>
                <a:lnTo>
                  <a:pt x="19" y="40"/>
                </a:lnTo>
                <a:lnTo>
                  <a:pt x="22" y="42"/>
                </a:lnTo>
                <a:lnTo>
                  <a:pt x="27" y="43"/>
                </a:lnTo>
                <a:lnTo>
                  <a:pt x="31" y="43"/>
                </a:lnTo>
                <a:lnTo>
                  <a:pt x="36" y="43"/>
                </a:lnTo>
                <a:lnTo>
                  <a:pt x="40" y="42"/>
                </a:lnTo>
                <a:lnTo>
                  <a:pt x="44" y="39"/>
                </a:lnTo>
                <a:lnTo>
                  <a:pt x="46" y="36"/>
                </a:lnTo>
                <a:lnTo>
                  <a:pt x="47" y="34"/>
                </a:lnTo>
                <a:lnTo>
                  <a:pt x="47" y="31"/>
                </a:lnTo>
                <a:lnTo>
                  <a:pt x="49" y="30"/>
                </a:lnTo>
                <a:lnTo>
                  <a:pt x="49" y="27"/>
                </a:lnTo>
                <a:lnTo>
                  <a:pt x="50" y="24"/>
                </a:lnTo>
                <a:lnTo>
                  <a:pt x="49" y="21"/>
                </a:lnTo>
                <a:lnTo>
                  <a:pt x="49" y="18"/>
                </a:lnTo>
                <a:lnTo>
                  <a:pt x="47" y="17"/>
                </a:lnTo>
                <a:lnTo>
                  <a:pt x="46" y="15"/>
                </a:lnTo>
                <a:lnTo>
                  <a:pt x="44" y="14"/>
                </a:lnTo>
                <a:lnTo>
                  <a:pt x="43" y="12"/>
                </a:lnTo>
                <a:lnTo>
                  <a:pt x="43" y="11"/>
                </a:lnTo>
                <a:lnTo>
                  <a:pt x="41" y="9"/>
                </a:lnTo>
                <a:lnTo>
                  <a:pt x="38" y="9"/>
                </a:lnTo>
                <a:lnTo>
                  <a:pt x="37" y="8"/>
                </a:lnTo>
                <a:lnTo>
                  <a:pt x="33" y="5"/>
                </a:lnTo>
                <a:lnTo>
                  <a:pt x="25" y="2"/>
                </a:lnTo>
                <a:lnTo>
                  <a:pt x="19" y="0"/>
                </a:lnTo>
                <a:lnTo>
                  <a:pt x="13" y="0"/>
                </a:lnTo>
                <a:lnTo>
                  <a:pt x="7" y="0"/>
                </a:lnTo>
                <a:lnTo>
                  <a:pt x="3" y="3"/>
                </a:lnTo>
                <a:lnTo>
                  <a:pt x="0" y="8"/>
                </a:lnTo>
                <a:lnTo>
                  <a:pt x="0" y="1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38" name="Freeform 89"/>
          <p:cNvSpPr>
            <a:spLocks/>
          </p:cNvSpPr>
          <p:nvPr/>
        </p:nvSpPr>
        <p:spPr bwMode="auto">
          <a:xfrm>
            <a:off x="6276975" y="4083050"/>
            <a:ext cx="69850" cy="68263"/>
          </a:xfrm>
          <a:custGeom>
            <a:avLst/>
            <a:gdLst>
              <a:gd name="T0" fmla="*/ 0 w 50"/>
              <a:gd name="T1" fmla="*/ 2147483647 h 43"/>
              <a:gd name="T2" fmla="*/ 2147483647 w 50"/>
              <a:gd name="T3" fmla="*/ 2147483647 h 43"/>
              <a:gd name="T4" fmla="*/ 2147483647 w 50"/>
              <a:gd name="T5" fmla="*/ 2147483647 h 43"/>
              <a:gd name="T6" fmla="*/ 2147483647 w 50"/>
              <a:gd name="T7" fmla="*/ 2147483647 h 43"/>
              <a:gd name="T8" fmla="*/ 2147483647 w 50"/>
              <a:gd name="T9" fmla="*/ 2147483647 h 43"/>
              <a:gd name="T10" fmla="*/ 2147483647 w 50"/>
              <a:gd name="T11" fmla="*/ 2147483647 h 43"/>
              <a:gd name="T12" fmla="*/ 2147483647 w 50"/>
              <a:gd name="T13" fmla="*/ 2147483647 h 43"/>
              <a:gd name="T14" fmla="*/ 2147483647 w 50"/>
              <a:gd name="T15" fmla="*/ 2147483647 h 43"/>
              <a:gd name="T16" fmla="*/ 2147483647 w 50"/>
              <a:gd name="T17" fmla="*/ 2147483647 h 43"/>
              <a:gd name="T18" fmla="*/ 2147483647 w 50"/>
              <a:gd name="T19" fmla="*/ 2147483647 h 43"/>
              <a:gd name="T20" fmla="*/ 2147483647 w 50"/>
              <a:gd name="T21" fmla="*/ 2147483647 h 43"/>
              <a:gd name="T22" fmla="*/ 2147483647 w 50"/>
              <a:gd name="T23" fmla="*/ 2147483647 h 43"/>
              <a:gd name="T24" fmla="*/ 2147483647 w 50"/>
              <a:gd name="T25" fmla="*/ 2147483647 h 43"/>
              <a:gd name="T26" fmla="*/ 2147483647 w 50"/>
              <a:gd name="T27" fmla="*/ 2147483647 h 43"/>
              <a:gd name="T28" fmla="*/ 2147483647 w 50"/>
              <a:gd name="T29" fmla="*/ 2147483647 h 43"/>
              <a:gd name="T30" fmla="*/ 2147483647 w 50"/>
              <a:gd name="T31" fmla="*/ 2147483647 h 43"/>
              <a:gd name="T32" fmla="*/ 2147483647 w 50"/>
              <a:gd name="T33" fmla="*/ 2147483647 h 43"/>
              <a:gd name="T34" fmla="*/ 2147483647 w 50"/>
              <a:gd name="T35" fmla="*/ 2147483647 h 43"/>
              <a:gd name="T36" fmla="*/ 2147483647 w 50"/>
              <a:gd name="T37" fmla="*/ 2147483647 h 43"/>
              <a:gd name="T38" fmla="*/ 2147483647 w 50"/>
              <a:gd name="T39" fmla="*/ 2147483647 h 43"/>
              <a:gd name="T40" fmla="*/ 2147483647 w 50"/>
              <a:gd name="T41" fmla="*/ 2147483647 h 43"/>
              <a:gd name="T42" fmla="*/ 2147483647 w 50"/>
              <a:gd name="T43" fmla="*/ 2147483647 h 43"/>
              <a:gd name="T44" fmla="*/ 2147483647 w 50"/>
              <a:gd name="T45" fmla="*/ 2147483647 h 43"/>
              <a:gd name="T46" fmla="*/ 2147483647 w 50"/>
              <a:gd name="T47" fmla="*/ 2147483647 h 43"/>
              <a:gd name="T48" fmla="*/ 2147483647 w 50"/>
              <a:gd name="T49" fmla="*/ 2147483647 h 43"/>
              <a:gd name="T50" fmla="*/ 2147483647 w 50"/>
              <a:gd name="T51" fmla="*/ 2147483647 h 43"/>
              <a:gd name="T52" fmla="*/ 2147483647 w 50"/>
              <a:gd name="T53" fmla="*/ 2147483647 h 43"/>
              <a:gd name="T54" fmla="*/ 2147483647 w 50"/>
              <a:gd name="T55" fmla="*/ 2147483647 h 43"/>
              <a:gd name="T56" fmla="*/ 2147483647 w 50"/>
              <a:gd name="T57" fmla="*/ 2147483647 h 43"/>
              <a:gd name="T58" fmla="*/ 2147483647 w 50"/>
              <a:gd name="T59" fmla="*/ 2147483647 h 43"/>
              <a:gd name="T60" fmla="*/ 2147483647 w 50"/>
              <a:gd name="T61" fmla="*/ 2147483647 h 43"/>
              <a:gd name="T62" fmla="*/ 2147483647 w 50"/>
              <a:gd name="T63" fmla="*/ 2147483647 h 43"/>
              <a:gd name="T64" fmla="*/ 2147483647 w 50"/>
              <a:gd name="T65" fmla="*/ 2147483647 h 43"/>
              <a:gd name="T66" fmla="*/ 2147483647 w 50"/>
              <a:gd name="T67" fmla="*/ 2147483647 h 43"/>
              <a:gd name="T68" fmla="*/ 2147483647 w 50"/>
              <a:gd name="T69" fmla="*/ 2147483647 h 43"/>
              <a:gd name="T70" fmla="*/ 2147483647 w 50"/>
              <a:gd name="T71" fmla="*/ 0 h 43"/>
              <a:gd name="T72" fmla="*/ 2147483647 w 50"/>
              <a:gd name="T73" fmla="*/ 0 h 43"/>
              <a:gd name="T74" fmla="*/ 2147483647 w 50"/>
              <a:gd name="T75" fmla="*/ 0 h 43"/>
              <a:gd name="T76" fmla="*/ 2147483647 w 50"/>
              <a:gd name="T77" fmla="*/ 2147483647 h 43"/>
              <a:gd name="T78" fmla="*/ 0 w 50"/>
              <a:gd name="T79" fmla="*/ 2147483647 h 43"/>
              <a:gd name="T80" fmla="*/ 0 w 50"/>
              <a:gd name="T81" fmla="*/ 2147483647 h 4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0"/>
              <a:gd name="T124" fmla="*/ 0 h 43"/>
              <a:gd name="T125" fmla="*/ 50 w 50"/>
              <a:gd name="T126" fmla="*/ 43 h 4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0" h="43">
                <a:moveTo>
                  <a:pt x="0" y="14"/>
                </a:moveTo>
                <a:lnTo>
                  <a:pt x="1" y="17"/>
                </a:lnTo>
                <a:lnTo>
                  <a:pt x="1" y="20"/>
                </a:lnTo>
                <a:lnTo>
                  <a:pt x="3" y="22"/>
                </a:lnTo>
                <a:lnTo>
                  <a:pt x="4" y="25"/>
                </a:lnTo>
                <a:lnTo>
                  <a:pt x="6" y="28"/>
                </a:lnTo>
                <a:lnTo>
                  <a:pt x="7" y="31"/>
                </a:lnTo>
                <a:lnTo>
                  <a:pt x="9" y="34"/>
                </a:lnTo>
                <a:lnTo>
                  <a:pt x="12" y="36"/>
                </a:lnTo>
                <a:lnTo>
                  <a:pt x="15" y="39"/>
                </a:lnTo>
                <a:lnTo>
                  <a:pt x="19" y="40"/>
                </a:lnTo>
                <a:lnTo>
                  <a:pt x="22" y="42"/>
                </a:lnTo>
                <a:lnTo>
                  <a:pt x="27" y="43"/>
                </a:lnTo>
                <a:lnTo>
                  <a:pt x="31" y="43"/>
                </a:lnTo>
                <a:lnTo>
                  <a:pt x="36" y="43"/>
                </a:lnTo>
                <a:lnTo>
                  <a:pt x="40" y="42"/>
                </a:lnTo>
                <a:lnTo>
                  <a:pt x="44" y="39"/>
                </a:lnTo>
                <a:lnTo>
                  <a:pt x="46" y="36"/>
                </a:lnTo>
                <a:lnTo>
                  <a:pt x="47" y="34"/>
                </a:lnTo>
                <a:lnTo>
                  <a:pt x="47" y="31"/>
                </a:lnTo>
                <a:lnTo>
                  <a:pt x="49" y="30"/>
                </a:lnTo>
                <a:lnTo>
                  <a:pt x="49" y="27"/>
                </a:lnTo>
                <a:lnTo>
                  <a:pt x="50" y="24"/>
                </a:lnTo>
                <a:lnTo>
                  <a:pt x="49" y="21"/>
                </a:lnTo>
                <a:lnTo>
                  <a:pt x="49" y="18"/>
                </a:lnTo>
                <a:lnTo>
                  <a:pt x="47" y="17"/>
                </a:lnTo>
                <a:lnTo>
                  <a:pt x="46" y="15"/>
                </a:lnTo>
                <a:lnTo>
                  <a:pt x="44" y="14"/>
                </a:lnTo>
                <a:lnTo>
                  <a:pt x="43" y="12"/>
                </a:lnTo>
                <a:lnTo>
                  <a:pt x="43" y="11"/>
                </a:lnTo>
                <a:lnTo>
                  <a:pt x="41" y="9"/>
                </a:lnTo>
                <a:lnTo>
                  <a:pt x="38" y="9"/>
                </a:lnTo>
                <a:lnTo>
                  <a:pt x="37" y="8"/>
                </a:lnTo>
                <a:lnTo>
                  <a:pt x="33" y="5"/>
                </a:lnTo>
                <a:lnTo>
                  <a:pt x="25" y="2"/>
                </a:lnTo>
                <a:lnTo>
                  <a:pt x="19" y="0"/>
                </a:lnTo>
                <a:lnTo>
                  <a:pt x="13" y="0"/>
                </a:lnTo>
                <a:lnTo>
                  <a:pt x="7" y="0"/>
                </a:lnTo>
                <a:lnTo>
                  <a:pt x="3" y="3"/>
                </a:lnTo>
                <a:lnTo>
                  <a:pt x="0" y="8"/>
                </a:lnTo>
                <a:lnTo>
                  <a:pt x="0" y="14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39" name="Freeform 90"/>
          <p:cNvSpPr>
            <a:spLocks/>
          </p:cNvSpPr>
          <p:nvPr/>
        </p:nvSpPr>
        <p:spPr bwMode="auto">
          <a:xfrm>
            <a:off x="6362700" y="4102100"/>
            <a:ext cx="88900" cy="71438"/>
          </a:xfrm>
          <a:custGeom>
            <a:avLst/>
            <a:gdLst>
              <a:gd name="T0" fmla="*/ 2147483647 w 63"/>
              <a:gd name="T1" fmla="*/ 2147483647 h 45"/>
              <a:gd name="T2" fmla="*/ 2147483647 w 63"/>
              <a:gd name="T3" fmla="*/ 2147483647 h 45"/>
              <a:gd name="T4" fmla="*/ 2147483647 w 63"/>
              <a:gd name="T5" fmla="*/ 2147483647 h 45"/>
              <a:gd name="T6" fmla="*/ 2147483647 w 63"/>
              <a:gd name="T7" fmla="*/ 2147483647 h 45"/>
              <a:gd name="T8" fmla="*/ 2147483647 w 63"/>
              <a:gd name="T9" fmla="*/ 2147483647 h 45"/>
              <a:gd name="T10" fmla="*/ 2147483647 w 63"/>
              <a:gd name="T11" fmla="*/ 2147483647 h 45"/>
              <a:gd name="T12" fmla="*/ 0 w 63"/>
              <a:gd name="T13" fmla="*/ 2147483647 h 45"/>
              <a:gd name="T14" fmla="*/ 0 w 63"/>
              <a:gd name="T15" fmla="*/ 2147483647 h 45"/>
              <a:gd name="T16" fmla="*/ 2147483647 w 63"/>
              <a:gd name="T17" fmla="*/ 2147483647 h 45"/>
              <a:gd name="T18" fmla="*/ 2147483647 w 63"/>
              <a:gd name="T19" fmla="*/ 2147483647 h 45"/>
              <a:gd name="T20" fmla="*/ 2147483647 w 63"/>
              <a:gd name="T21" fmla="*/ 2147483647 h 45"/>
              <a:gd name="T22" fmla="*/ 2147483647 w 63"/>
              <a:gd name="T23" fmla="*/ 2147483647 h 45"/>
              <a:gd name="T24" fmla="*/ 2147483647 w 63"/>
              <a:gd name="T25" fmla="*/ 2147483647 h 45"/>
              <a:gd name="T26" fmla="*/ 2147483647 w 63"/>
              <a:gd name="T27" fmla="*/ 2147483647 h 45"/>
              <a:gd name="T28" fmla="*/ 2147483647 w 63"/>
              <a:gd name="T29" fmla="*/ 2147483647 h 45"/>
              <a:gd name="T30" fmla="*/ 2147483647 w 63"/>
              <a:gd name="T31" fmla="*/ 2147483647 h 45"/>
              <a:gd name="T32" fmla="*/ 2147483647 w 63"/>
              <a:gd name="T33" fmla="*/ 2147483647 h 45"/>
              <a:gd name="T34" fmla="*/ 2147483647 w 63"/>
              <a:gd name="T35" fmla="*/ 2147483647 h 45"/>
              <a:gd name="T36" fmla="*/ 2147483647 w 63"/>
              <a:gd name="T37" fmla="*/ 2147483647 h 45"/>
              <a:gd name="T38" fmla="*/ 2147483647 w 63"/>
              <a:gd name="T39" fmla="*/ 2147483647 h 45"/>
              <a:gd name="T40" fmla="*/ 2147483647 w 63"/>
              <a:gd name="T41" fmla="*/ 2147483647 h 45"/>
              <a:gd name="T42" fmla="*/ 2147483647 w 63"/>
              <a:gd name="T43" fmla="*/ 2147483647 h 45"/>
              <a:gd name="T44" fmla="*/ 2147483647 w 63"/>
              <a:gd name="T45" fmla="*/ 2147483647 h 45"/>
              <a:gd name="T46" fmla="*/ 2147483647 w 63"/>
              <a:gd name="T47" fmla="*/ 2147483647 h 45"/>
              <a:gd name="T48" fmla="*/ 2147483647 w 63"/>
              <a:gd name="T49" fmla="*/ 2147483647 h 45"/>
              <a:gd name="T50" fmla="*/ 2147483647 w 63"/>
              <a:gd name="T51" fmla="*/ 2147483647 h 45"/>
              <a:gd name="T52" fmla="*/ 2147483647 w 63"/>
              <a:gd name="T53" fmla="*/ 2147483647 h 45"/>
              <a:gd name="T54" fmla="*/ 2147483647 w 63"/>
              <a:gd name="T55" fmla="*/ 2147483647 h 45"/>
              <a:gd name="T56" fmla="*/ 2147483647 w 63"/>
              <a:gd name="T57" fmla="*/ 2147483647 h 45"/>
              <a:gd name="T58" fmla="*/ 2147483647 w 63"/>
              <a:gd name="T59" fmla="*/ 2147483647 h 45"/>
              <a:gd name="T60" fmla="*/ 2147483647 w 63"/>
              <a:gd name="T61" fmla="*/ 2147483647 h 45"/>
              <a:gd name="T62" fmla="*/ 2147483647 w 63"/>
              <a:gd name="T63" fmla="*/ 2147483647 h 45"/>
              <a:gd name="T64" fmla="*/ 2147483647 w 63"/>
              <a:gd name="T65" fmla="*/ 2147483647 h 45"/>
              <a:gd name="T66" fmla="*/ 2147483647 w 63"/>
              <a:gd name="T67" fmla="*/ 2147483647 h 45"/>
              <a:gd name="T68" fmla="*/ 2147483647 w 63"/>
              <a:gd name="T69" fmla="*/ 2147483647 h 45"/>
              <a:gd name="T70" fmla="*/ 2147483647 w 63"/>
              <a:gd name="T71" fmla="*/ 0 h 45"/>
              <a:gd name="T72" fmla="*/ 2147483647 w 63"/>
              <a:gd name="T73" fmla="*/ 0 h 45"/>
              <a:gd name="T74" fmla="*/ 2147483647 w 63"/>
              <a:gd name="T75" fmla="*/ 2147483647 h 45"/>
              <a:gd name="T76" fmla="*/ 2147483647 w 63"/>
              <a:gd name="T77" fmla="*/ 2147483647 h 45"/>
              <a:gd name="T78" fmla="*/ 2147483647 w 63"/>
              <a:gd name="T79" fmla="*/ 2147483647 h 45"/>
              <a:gd name="T80" fmla="*/ 2147483647 w 63"/>
              <a:gd name="T81" fmla="*/ 2147483647 h 45"/>
              <a:gd name="T82" fmla="*/ 2147483647 w 63"/>
              <a:gd name="T83" fmla="*/ 2147483647 h 4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3"/>
              <a:gd name="T127" fmla="*/ 0 h 45"/>
              <a:gd name="T128" fmla="*/ 63 w 63"/>
              <a:gd name="T129" fmla="*/ 45 h 4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3" h="45">
                <a:moveTo>
                  <a:pt x="11" y="12"/>
                </a:moveTo>
                <a:lnTo>
                  <a:pt x="9" y="13"/>
                </a:lnTo>
                <a:lnTo>
                  <a:pt x="7" y="15"/>
                </a:lnTo>
                <a:lnTo>
                  <a:pt x="4" y="16"/>
                </a:lnTo>
                <a:lnTo>
                  <a:pt x="3" y="19"/>
                </a:lnTo>
                <a:lnTo>
                  <a:pt x="1" y="21"/>
                </a:lnTo>
                <a:lnTo>
                  <a:pt x="0" y="24"/>
                </a:lnTo>
                <a:lnTo>
                  <a:pt x="0" y="25"/>
                </a:lnTo>
                <a:lnTo>
                  <a:pt x="1" y="27"/>
                </a:lnTo>
                <a:lnTo>
                  <a:pt x="3" y="30"/>
                </a:lnTo>
                <a:lnTo>
                  <a:pt x="6" y="33"/>
                </a:lnTo>
                <a:lnTo>
                  <a:pt x="9" y="34"/>
                </a:lnTo>
                <a:lnTo>
                  <a:pt x="11" y="37"/>
                </a:lnTo>
                <a:lnTo>
                  <a:pt x="14" y="39"/>
                </a:lnTo>
                <a:lnTo>
                  <a:pt x="19" y="40"/>
                </a:lnTo>
                <a:lnTo>
                  <a:pt x="22" y="42"/>
                </a:lnTo>
                <a:lnTo>
                  <a:pt x="25" y="43"/>
                </a:lnTo>
                <a:lnTo>
                  <a:pt x="29" y="45"/>
                </a:lnTo>
                <a:lnTo>
                  <a:pt x="32" y="45"/>
                </a:lnTo>
                <a:lnTo>
                  <a:pt x="37" y="45"/>
                </a:lnTo>
                <a:lnTo>
                  <a:pt x="40" y="45"/>
                </a:lnTo>
                <a:lnTo>
                  <a:pt x="44" y="45"/>
                </a:lnTo>
                <a:lnTo>
                  <a:pt x="47" y="45"/>
                </a:lnTo>
                <a:lnTo>
                  <a:pt x="51" y="43"/>
                </a:lnTo>
                <a:lnTo>
                  <a:pt x="54" y="42"/>
                </a:lnTo>
                <a:lnTo>
                  <a:pt x="60" y="37"/>
                </a:lnTo>
                <a:lnTo>
                  <a:pt x="63" y="33"/>
                </a:lnTo>
                <a:lnTo>
                  <a:pt x="63" y="28"/>
                </a:lnTo>
                <a:lnTo>
                  <a:pt x="62" y="22"/>
                </a:lnTo>
                <a:lnTo>
                  <a:pt x="59" y="16"/>
                </a:lnTo>
                <a:lnTo>
                  <a:pt x="56" y="12"/>
                </a:lnTo>
                <a:lnTo>
                  <a:pt x="51" y="8"/>
                </a:lnTo>
                <a:lnTo>
                  <a:pt x="48" y="5"/>
                </a:lnTo>
                <a:lnTo>
                  <a:pt x="46" y="2"/>
                </a:lnTo>
                <a:lnTo>
                  <a:pt x="41" y="2"/>
                </a:lnTo>
                <a:lnTo>
                  <a:pt x="35" y="0"/>
                </a:lnTo>
                <a:lnTo>
                  <a:pt x="31" y="0"/>
                </a:lnTo>
                <a:lnTo>
                  <a:pt x="26" y="2"/>
                </a:lnTo>
                <a:lnTo>
                  <a:pt x="20" y="5"/>
                </a:lnTo>
                <a:lnTo>
                  <a:pt x="16" y="6"/>
                </a:lnTo>
                <a:lnTo>
                  <a:pt x="13" y="10"/>
                </a:lnTo>
                <a:lnTo>
                  <a:pt x="11" y="1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40" name="Freeform 91"/>
          <p:cNvSpPr>
            <a:spLocks/>
          </p:cNvSpPr>
          <p:nvPr/>
        </p:nvSpPr>
        <p:spPr bwMode="auto">
          <a:xfrm>
            <a:off x="6362700" y="4102100"/>
            <a:ext cx="88900" cy="71438"/>
          </a:xfrm>
          <a:custGeom>
            <a:avLst/>
            <a:gdLst>
              <a:gd name="T0" fmla="*/ 2147483647 w 63"/>
              <a:gd name="T1" fmla="*/ 2147483647 h 45"/>
              <a:gd name="T2" fmla="*/ 2147483647 w 63"/>
              <a:gd name="T3" fmla="*/ 2147483647 h 45"/>
              <a:gd name="T4" fmla="*/ 2147483647 w 63"/>
              <a:gd name="T5" fmla="*/ 2147483647 h 45"/>
              <a:gd name="T6" fmla="*/ 2147483647 w 63"/>
              <a:gd name="T7" fmla="*/ 2147483647 h 45"/>
              <a:gd name="T8" fmla="*/ 2147483647 w 63"/>
              <a:gd name="T9" fmla="*/ 2147483647 h 45"/>
              <a:gd name="T10" fmla="*/ 2147483647 w 63"/>
              <a:gd name="T11" fmla="*/ 2147483647 h 45"/>
              <a:gd name="T12" fmla="*/ 0 w 63"/>
              <a:gd name="T13" fmla="*/ 2147483647 h 45"/>
              <a:gd name="T14" fmla="*/ 0 w 63"/>
              <a:gd name="T15" fmla="*/ 2147483647 h 45"/>
              <a:gd name="T16" fmla="*/ 2147483647 w 63"/>
              <a:gd name="T17" fmla="*/ 2147483647 h 45"/>
              <a:gd name="T18" fmla="*/ 2147483647 w 63"/>
              <a:gd name="T19" fmla="*/ 2147483647 h 45"/>
              <a:gd name="T20" fmla="*/ 2147483647 w 63"/>
              <a:gd name="T21" fmla="*/ 2147483647 h 45"/>
              <a:gd name="T22" fmla="*/ 2147483647 w 63"/>
              <a:gd name="T23" fmla="*/ 2147483647 h 45"/>
              <a:gd name="T24" fmla="*/ 2147483647 w 63"/>
              <a:gd name="T25" fmla="*/ 2147483647 h 45"/>
              <a:gd name="T26" fmla="*/ 2147483647 w 63"/>
              <a:gd name="T27" fmla="*/ 2147483647 h 45"/>
              <a:gd name="T28" fmla="*/ 2147483647 w 63"/>
              <a:gd name="T29" fmla="*/ 2147483647 h 45"/>
              <a:gd name="T30" fmla="*/ 2147483647 w 63"/>
              <a:gd name="T31" fmla="*/ 2147483647 h 45"/>
              <a:gd name="T32" fmla="*/ 2147483647 w 63"/>
              <a:gd name="T33" fmla="*/ 2147483647 h 45"/>
              <a:gd name="T34" fmla="*/ 2147483647 w 63"/>
              <a:gd name="T35" fmla="*/ 2147483647 h 45"/>
              <a:gd name="T36" fmla="*/ 2147483647 w 63"/>
              <a:gd name="T37" fmla="*/ 2147483647 h 45"/>
              <a:gd name="T38" fmla="*/ 2147483647 w 63"/>
              <a:gd name="T39" fmla="*/ 2147483647 h 45"/>
              <a:gd name="T40" fmla="*/ 2147483647 w 63"/>
              <a:gd name="T41" fmla="*/ 2147483647 h 45"/>
              <a:gd name="T42" fmla="*/ 2147483647 w 63"/>
              <a:gd name="T43" fmla="*/ 2147483647 h 45"/>
              <a:gd name="T44" fmla="*/ 2147483647 w 63"/>
              <a:gd name="T45" fmla="*/ 2147483647 h 45"/>
              <a:gd name="T46" fmla="*/ 2147483647 w 63"/>
              <a:gd name="T47" fmla="*/ 2147483647 h 45"/>
              <a:gd name="T48" fmla="*/ 2147483647 w 63"/>
              <a:gd name="T49" fmla="*/ 2147483647 h 45"/>
              <a:gd name="T50" fmla="*/ 2147483647 w 63"/>
              <a:gd name="T51" fmla="*/ 2147483647 h 45"/>
              <a:gd name="T52" fmla="*/ 2147483647 w 63"/>
              <a:gd name="T53" fmla="*/ 2147483647 h 45"/>
              <a:gd name="T54" fmla="*/ 2147483647 w 63"/>
              <a:gd name="T55" fmla="*/ 2147483647 h 45"/>
              <a:gd name="T56" fmla="*/ 2147483647 w 63"/>
              <a:gd name="T57" fmla="*/ 2147483647 h 45"/>
              <a:gd name="T58" fmla="*/ 2147483647 w 63"/>
              <a:gd name="T59" fmla="*/ 2147483647 h 45"/>
              <a:gd name="T60" fmla="*/ 2147483647 w 63"/>
              <a:gd name="T61" fmla="*/ 2147483647 h 45"/>
              <a:gd name="T62" fmla="*/ 2147483647 w 63"/>
              <a:gd name="T63" fmla="*/ 2147483647 h 45"/>
              <a:gd name="T64" fmla="*/ 2147483647 w 63"/>
              <a:gd name="T65" fmla="*/ 2147483647 h 45"/>
              <a:gd name="T66" fmla="*/ 2147483647 w 63"/>
              <a:gd name="T67" fmla="*/ 2147483647 h 45"/>
              <a:gd name="T68" fmla="*/ 2147483647 w 63"/>
              <a:gd name="T69" fmla="*/ 2147483647 h 45"/>
              <a:gd name="T70" fmla="*/ 2147483647 w 63"/>
              <a:gd name="T71" fmla="*/ 0 h 45"/>
              <a:gd name="T72" fmla="*/ 2147483647 w 63"/>
              <a:gd name="T73" fmla="*/ 0 h 45"/>
              <a:gd name="T74" fmla="*/ 2147483647 w 63"/>
              <a:gd name="T75" fmla="*/ 2147483647 h 45"/>
              <a:gd name="T76" fmla="*/ 2147483647 w 63"/>
              <a:gd name="T77" fmla="*/ 2147483647 h 45"/>
              <a:gd name="T78" fmla="*/ 2147483647 w 63"/>
              <a:gd name="T79" fmla="*/ 2147483647 h 45"/>
              <a:gd name="T80" fmla="*/ 2147483647 w 63"/>
              <a:gd name="T81" fmla="*/ 2147483647 h 45"/>
              <a:gd name="T82" fmla="*/ 2147483647 w 63"/>
              <a:gd name="T83" fmla="*/ 2147483647 h 4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3"/>
              <a:gd name="T127" fmla="*/ 0 h 45"/>
              <a:gd name="T128" fmla="*/ 63 w 63"/>
              <a:gd name="T129" fmla="*/ 45 h 4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3" h="45">
                <a:moveTo>
                  <a:pt x="11" y="12"/>
                </a:moveTo>
                <a:lnTo>
                  <a:pt x="9" y="13"/>
                </a:lnTo>
                <a:lnTo>
                  <a:pt x="7" y="15"/>
                </a:lnTo>
                <a:lnTo>
                  <a:pt x="4" y="16"/>
                </a:lnTo>
                <a:lnTo>
                  <a:pt x="3" y="19"/>
                </a:lnTo>
                <a:lnTo>
                  <a:pt x="1" y="21"/>
                </a:lnTo>
                <a:lnTo>
                  <a:pt x="0" y="24"/>
                </a:lnTo>
                <a:lnTo>
                  <a:pt x="0" y="25"/>
                </a:lnTo>
                <a:lnTo>
                  <a:pt x="1" y="27"/>
                </a:lnTo>
                <a:lnTo>
                  <a:pt x="3" y="30"/>
                </a:lnTo>
                <a:lnTo>
                  <a:pt x="6" y="33"/>
                </a:lnTo>
                <a:lnTo>
                  <a:pt x="9" y="34"/>
                </a:lnTo>
                <a:lnTo>
                  <a:pt x="11" y="37"/>
                </a:lnTo>
                <a:lnTo>
                  <a:pt x="14" y="39"/>
                </a:lnTo>
                <a:lnTo>
                  <a:pt x="19" y="40"/>
                </a:lnTo>
                <a:lnTo>
                  <a:pt x="22" y="42"/>
                </a:lnTo>
                <a:lnTo>
                  <a:pt x="25" y="43"/>
                </a:lnTo>
                <a:lnTo>
                  <a:pt x="29" y="45"/>
                </a:lnTo>
                <a:lnTo>
                  <a:pt x="32" y="45"/>
                </a:lnTo>
                <a:lnTo>
                  <a:pt x="37" y="45"/>
                </a:lnTo>
                <a:lnTo>
                  <a:pt x="40" y="45"/>
                </a:lnTo>
                <a:lnTo>
                  <a:pt x="44" y="45"/>
                </a:lnTo>
                <a:lnTo>
                  <a:pt x="47" y="45"/>
                </a:lnTo>
                <a:lnTo>
                  <a:pt x="51" y="43"/>
                </a:lnTo>
                <a:lnTo>
                  <a:pt x="54" y="42"/>
                </a:lnTo>
                <a:lnTo>
                  <a:pt x="60" y="37"/>
                </a:lnTo>
                <a:lnTo>
                  <a:pt x="63" y="33"/>
                </a:lnTo>
                <a:lnTo>
                  <a:pt x="63" y="28"/>
                </a:lnTo>
                <a:lnTo>
                  <a:pt x="62" y="22"/>
                </a:lnTo>
                <a:lnTo>
                  <a:pt x="59" y="16"/>
                </a:lnTo>
                <a:lnTo>
                  <a:pt x="56" y="12"/>
                </a:lnTo>
                <a:lnTo>
                  <a:pt x="51" y="8"/>
                </a:lnTo>
                <a:lnTo>
                  <a:pt x="48" y="5"/>
                </a:lnTo>
                <a:lnTo>
                  <a:pt x="46" y="2"/>
                </a:lnTo>
                <a:lnTo>
                  <a:pt x="41" y="2"/>
                </a:lnTo>
                <a:lnTo>
                  <a:pt x="35" y="0"/>
                </a:lnTo>
                <a:lnTo>
                  <a:pt x="31" y="0"/>
                </a:lnTo>
                <a:lnTo>
                  <a:pt x="26" y="2"/>
                </a:lnTo>
                <a:lnTo>
                  <a:pt x="20" y="5"/>
                </a:lnTo>
                <a:lnTo>
                  <a:pt x="16" y="6"/>
                </a:lnTo>
                <a:lnTo>
                  <a:pt x="13" y="10"/>
                </a:lnTo>
                <a:lnTo>
                  <a:pt x="11" y="12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41" name="Freeform 92"/>
          <p:cNvSpPr>
            <a:spLocks/>
          </p:cNvSpPr>
          <p:nvPr/>
        </p:nvSpPr>
        <p:spPr bwMode="auto">
          <a:xfrm>
            <a:off x="6362700" y="4102100"/>
            <a:ext cx="88900" cy="71438"/>
          </a:xfrm>
          <a:custGeom>
            <a:avLst/>
            <a:gdLst>
              <a:gd name="T0" fmla="*/ 2147483647 w 63"/>
              <a:gd name="T1" fmla="*/ 2147483647 h 45"/>
              <a:gd name="T2" fmla="*/ 2147483647 w 63"/>
              <a:gd name="T3" fmla="*/ 2147483647 h 45"/>
              <a:gd name="T4" fmla="*/ 2147483647 w 63"/>
              <a:gd name="T5" fmla="*/ 2147483647 h 45"/>
              <a:gd name="T6" fmla="*/ 2147483647 w 63"/>
              <a:gd name="T7" fmla="*/ 2147483647 h 45"/>
              <a:gd name="T8" fmla="*/ 2147483647 w 63"/>
              <a:gd name="T9" fmla="*/ 2147483647 h 45"/>
              <a:gd name="T10" fmla="*/ 2147483647 w 63"/>
              <a:gd name="T11" fmla="*/ 2147483647 h 45"/>
              <a:gd name="T12" fmla="*/ 0 w 63"/>
              <a:gd name="T13" fmla="*/ 2147483647 h 45"/>
              <a:gd name="T14" fmla="*/ 0 w 63"/>
              <a:gd name="T15" fmla="*/ 2147483647 h 45"/>
              <a:gd name="T16" fmla="*/ 2147483647 w 63"/>
              <a:gd name="T17" fmla="*/ 2147483647 h 45"/>
              <a:gd name="T18" fmla="*/ 2147483647 w 63"/>
              <a:gd name="T19" fmla="*/ 2147483647 h 45"/>
              <a:gd name="T20" fmla="*/ 2147483647 w 63"/>
              <a:gd name="T21" fmla="*/ 2147483647 h 45"/>
              <a:gd name="T22" fmla="*/ 2147483647 w 63"/>
              <a:gd name="T23" fmla="*/ 2147483647 h 45"/>
              <a:gd name="T24" fmla="*/ 2147483647 w 63"/>
              <a:gd name="T25" fmla="*/ 2147483647 h 45"/>
              <a:gd name="T26" fmla="*/ 2147483647 w 63"/>
              <a:gd name="T27" fmla="*/ 2147483647 h 45"/>
              <a:gd name="T28" fmla="*/ 2147483647 w 63"/>
              <a:gd name="T29" fmla="*/ 2147483647 h 45"/>
              <a:gd name="T30" fmla="*/ 2147483647 w 63"/>
              <a:gd name="T31" fmla="*/ 2147483647 h 45"/>
              <a:gd name="T32" fmla="*/ 2147483647 w 63"/>
              <a:gd name="T33" fmla="*/ 2147483647 h 45"/>
              <a:gd name="T34" fmla="*/ 2147483647 w 63"/>
              <a:gd name="T35" fmla="*/ 2147483647 h 45"/>
              <a:gd name="T36" fmla="*/ 2147483647 w 63"/>
              <a:gd name="T37" fmla="*/ 2147483647 h 45"/>
              <a:gd name="T38" fmla="*/ 2147483647 w 63"/>
              <a:gd name="T39" fmla="*/ 2147483647 h 45"/>
              <a:gd name="T40" fmla="*/ 2147483647 w 63"/>
              <a:gd name="T41" fmla="*/ 2147483647 h 45"/>
              <a:gd name="T42" fmla="*/ 2147483647 w 63"/>
              <a:gd name="T43" fmla="*/ 2147483647 h 45"/>
              <a:gd name="T44" fmla="*/ 2147483647 w 63"/>
              <a:gd name="T45" fmla="*/ 2147483647 h 45"/>
              <a:gd name="T46" fmla="*/ 2147483647 w 63"/>
              <a:gd name="T47" fmla="*/ 2147483647 h 45"/>
              <a:gd name="T48" fmla="*/ 2147483647 w 63"/>
              <a:gd name="T49" fmla="*/ 2147483647 h 45"/>
              <a:gd name="T50" fmla="*/ 2147483647 w 63"/>
              <a:gd name="T51" fmla="*/ 2147483647 h 45"/>
              <a:gd name="T52" fmla="*/ 2147483647 w 63"/>
              <a:gd name="T53" fmla="*/ 2147483647 h 45"/>
              <a:gd name="T54" fmla="*/ 2147483647 w 63"/>
              <a:gd name="T55" fmla="*/ 2147483647 h 45"/>
              <a:gd name="T56" fmla="*/ 2147483647 w 63"/>
              <a:gd name="T57" fmla="*/ 2147483647 h 45"/>
              <a:gd name="T58" fmla="*/ 2147483647 w 63"/>
              <a:gd name="T59" fmla="*/ 2147483647 h 45"/>
              <a:gd name="T60" fmla="*/ 2147483647 w 63"/>
              <a:gd name="T61" fmla="*/ 2147483647 h 45"/>
              <a:gd name="T62" fmla="*/ 2147483647 w 63"/>
              <a:gd name="T63" fmla="*/ 2147483647 h 45"/>
              <a:gd name="T64" fmla="*/ 2147483647 w 63"/>
              <a:gd name="T65" fmla="*/ 2147483647 h 45"/>
              <a:gd name="T66" fmla="*/ 2147483647 w 63"/>
              <a:gd name="T67" fmla="*/ 2147483647 h 45"/>
              <a:gd name="T68" fmla="*/ 2147483647 w 63"/>
              <a:gd name="T69" fmla="*/ 2147483647 h 45"/>
              <a:gd name="T70" fmla="*/ 2147483647 w 63"/>
              <a:gd name="T71" fmla="*/ 0 h 45"/>
              <a:gd name="T72" fmla="*/ 2147483647 w 63"/>
              <a:gd name="T73" fmla="*/ 0 h 45"/>
              <a:gd name="T74" fmla="*/ 2147483647 w 63"/>
              <a:gd name="T75" fmla="*/ 2147483647 h 45"/>
              <a:gd name="T76" fmla="*/ 2147483647 w 63"/>
              <a:gd name="T77" fmla="*/ 2147483647 h 45"/>
              <a:gd name="T78" fmla="*/ 2147483647 w 63"/>
              <a:gd name="T79" fmla="*/ 2147483647 h 45"/>
              <a:gd name="T80" fmla="*/ 2147483647 w 63"/>
              <a:gd name="T81" fmla="*/ 2147483647 h 4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3"/>
              <a:gd name="T124" fmla="*/ 0 h 45"/>
              <a:gd name="T125" fmla="*/ 63 w 63"/>
              <a:gd name="T126" fmla="*/ 45 h 4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3" h="45">
                <a:moveTo>
                  <a:pt x="11" y="12"/>
                </a:moveTo>
                <a:lnTo>
                  <a:pt x="9" y="13"/>
                </a:lnTo>
                <a:lnTo>
                  <a:pt x="7" y="15"/>
                </a:lnTo>
                <a:lnTo>
                  <a:pt x="4" y="16"/>
                </a:lnTo>
                <a:lnTo>
                  <a:pt x="3" y="19"/>
                </a:lnTo>
                <a:lnTo>
                  <a:pt x="1" y="21"/>
                </a:lnTo>
                <a:lnTo>
                  <a:pt x="0" y="24"/>
                </a:lnTo>
                <a:lnTo>
                  <a:pt x="0" y="25"/>
                </a:lnTo>
                <a:lnTo>
                  <a:pt x="1" y="27"/>
                </a:lnTo>
                <a:lnTo>
                  <a:pt x="3" y="30"/>
                </a:lnTo>
                <a:lnTo>
                  <a:pt x="6" y="33"/>
                </a:lnTo>
                <a:lnTo>
                  <a:pt x="9" y="34"/>
                </a:lnTo>
                <a:lnTo>
                  <a:pt x="11" y="37"/>
                </a:lnTo>
                <a:lnTo>
                  <a:pt x="14" y="39"/>
                </a:lnTo>
                <a:lnTo>
                  <a:pt x="19" y="40"/>
                </a:lnTo>
                <a:lnTo>
                  <a:pt x="22" y="42"/>
                </a:lnTo>
                <a:lnTo>
                  <a:pt x="25" y="43"/>
                </a:lnTo>
                <a:lnTo>
                  <a:pt x="29" y="45"/>
                </a:lnTo>
                <a:lnTo>
                  <a:pt x="32" y="45"/>
                </a:lnTo>
                <a:lnTo>
                  <a:pt x="37" y="45"/>
                </a:lnTo>
                <a:lnTo>
                  <a:pt x="40" y="45"/>
                </a:lnTo>
                <a:lnTo>
                  <a:pt x="44" y="45"/>
                </a:lnTo>
                <a:lnTo>
                  <a:pt x="47" y="45"/>
                </a:lnTo>
                <a:lnTo>
                  <a:pt x="51" y="43"/>
                </a:lnTo>
                <a:lnTo>
                  <a:pt x="54" y="42"/>
                </a:lnTo>
                <a:lnTo>
                  <a:pt x="60" y="37"/>
                </a:lnTo>
                <a:lnTo>
                  <a:pt x="63" y="33"/>
                </a:lnTo>
                <a:lnTo>
                  <a:pt x="63" y="28"/>
                </a:lnTo>
                <a:lnTo>
                  <a:pt x="62" y="22"/>
                </a:lnTo>
                <a:lnTo>
                  <a:pt x="59" y="16"/>
                </a:lnTo>
                <a:lnTo>
                  <a:pt x="56" y="12"/>
                </a:lnTo>
                <a:lnTo>
                  <a:pt x="51" y="8"/>
                </a:lnTo>
                <a:lnTo>
                  <a:pt x="48" y="5"/>
                </a:lnTo>
                <a:lnTo>
                  <a:pt x="46" y="2"/>
                </a:lnTo>
                <a:lnTo>
                  <a:pt x="41" y="2"/>
                </a:lnTo>
                <a:lnTo>
                  <a:pt x="35" y="0"/>
                </a:lnTo>
                <a:lnTo>
                  <a:pt x="31" y="0"/>
                </a:lnTo>
                <a:lnTo>
                  <a:pt x="26" y="2"/>
                </a:lnTo>
                <a:lnTo>
                  <a:pt x="20" y="5"/>
                </a:lnTo>
                <a:lnTo>
                  <a:pt x="16" y="6"/>
                </a:lnTo>
                <a:lnTo>
                  <a:pt x="13" y="10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42" name="Freeform 93"/>
          <p:cNvSpPr>
            <a:spLocks/>
          </p:cNvSpPr>
          <p:nvPr/>
        </p:nvSpPr>
        <p:spPr bwMode="auto">
          <a:xfrm>
            <a:off x="6354763" y="4073525"/>
            <a:ext cx="57150" cy="33338"/>
          </a:xfrm>
          <a:custGeom>
            <a:avLst/>
            <a:gdLst>
              <a:gd name="T0" fmla="*/ 0 w 41"/>
              <a:gd name="T1" fmla="*/ 2147483647 h 21"/>
              <a:gd name="T2" fmla="*/ 2147483647 w 41"/>
              <a:gd name="T3" fmla="*/ 2147483647 h 21"/>
              <a:gd name="T4" fmla="*/ 2147483647 w 41"/>
              <a:gd name="T5" fmla="*/ 2147483647 h 21"/>
              <a:gd name="T6" fmla="*/ 2147483647 w 41"/>
              <a:gd name="T7" fmla="*/ 2147483647 h 21"/>
              <a:gd name="T8" fmla="*/ 2147483647 w 41"/>
              <a:gd name="T9" fmla="*/ 2147483647 h 21"/>
              <a:gd name="T10" fmla="*/ 2147483647 w 41"/>
              <a:gd name="T11" fmla="*/ 2147483647 h 21"/>
              <a:gd name="T12" fmla="*/ 2147483647 w 41"/>
              <a:gd name="T13" fmla="*/ 2147483647 h 21"/>
              <a:gd name="T14" fmla="*/ 2147483647 w 41"/>
              <a:gd name="T15" fmla="*/ 2147483647 h 21"/>
              <a:gd name="T16" fmla="*/ 2147483647 w 41"/>
              <a:gd name="T17" fmla="*/ 2147483647 h 21"/>
              <a:gd name="T18" fmla="*/ 2147483647 w 41"/>
              <a:gd name="T19" fmla="*/ 2147483647 h 21"/>
              <a:gd name="T20" fmla="*/ 2147483647 w 41"/>
              <a:gd name="T21" fmla="*/ 2147483647 h 21"/>
              <a:gd name="T22" fmla="*/ 2147483647 w 41"/>
              <a:gd name="T23" fmla="*/ 2147483647 h 21"/>
              <a:gd name="T24" fmla="*/ 2147483647 w 41"/>
              <a:gd name="T25" fmla="*/ 2147483647 h 21"/>
              <a:gd name="T26" fmla="*/ 2147483647 w 41"/>
              <a:gd name="T27" fmla="*/ 2147483647 h 21"/>
              <a:gd name="T28" fmla="*/ 2147483647 w 41"/>
              <a:gd name="T29" fmla="*/ 2147483647 h 21"/>
              <a:gd name="T30" fmla="*/ 2147483647 w 41"/>
              <a:gd name="T31" fmla="*/ 2147483647 h 21"/>
              <a:gd name="T32" fmla="*/ 2147483647 w 41"/>
              <a:gd name="T33" fmla="*/ 2147483647 h 21"/>
              <a:gd name="T34" fmla="*/ 2147483647 w 41"/>
              <a:gd name="T35" fmla="*/ 2147483647 h 21"/>
              <a:gd name="T36" fmla="*/ 2147483647 w 41"/>
              <a:gd name="T37" fmla="*/ 2147483647 h 21"/>
              <a:gd name="T38" fmla="*/ 2147483647 w 41"/>
              <a:gd name="T39" fmla="*/ 2147483647 h 21"/>
              <a:gd name="T40" fmla="*/ 2147483647 w 41"/>
              <a:gd name="T41" fmla="*/ 2147483647 h 21"/>
              <a:gd name="T42" fmla="*/ 2147483647 w 41"/>
              <a:gd name="T43" fmla="*/ 2147483647 h 21"/>
              <a:gd name="T44" fmla="*/ 2147483647 w 41"/>
              <a:gd name="T45" fmla="*/ 2147483647 h 21"/>
              <a:gd name="T46" fmla="*/ 2147483647 w 41"/>
              <a:gd name="T47" fmla="*/ 0 h 21"/>
              <a:gd name="T48" fmla="*/ 2147483647 w 41"/>
              <a:gd name="T49" fmla="*/ 2147483647 h 21"/>
              <a:gd name="T50" fmla="*/ 2147483647 w 41"/>
              <a:gd name="T51" fmla="*/ 2147483647 h 21"/>
              <a:gd name="T52" fmla="*/ 2147483647 w 41"/>
              <a:gd name="T53" fmla="*/ 2147483647 h 21"/>
              <a:gd name="T54" fmla="*/ 2147483647 w 41"/>
              <a:gd name="T55" fmla="*/ 2147483647 h 21"/>
              <a:gd name="T56" fmla="*/ 2147483647 w 41"/>
              <a:gd name="T57" fmla="*/ 2147483647 h 21"/>
              <a:gd name="T58" fmla="*/ 2147483647 w 41"/>
              <a:gd name="T59" fmla="*/ 2147483647 h 21"/>
              <a:gd name="T60" fmla="*/ 2147483647 w 41"/>
              <a:gd name="T61" fmla="*/ 2147483647 h 21"/>
              <a:gd name="T62" fmla="*/ 2147483647 w 41"/>
              <a:gd name="T63" fmla="*/ 2147483647 h 21"/>
              <a:gd name="T64" fmla="*/ 0 w 41"/>
              <a:gd name="T65" fmla="*/ 2147483647 h 2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1"/>
              <a:gd name="T100" fmla="*/ 0 h 21"/>
              <a:gd name="T101" fmla="*/ 41 w 41"/>
              <a:gd name="T102" fmla="*/ 21 h 2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1" h="21">
                <a:moveTo>
                  <a:pt x="0" y="14"/>
                </a:move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4" y="18"/>
                </a:lnTo>
                <a:lnTo>
                  <a:pt x="6" y="20"/>
                </a:lnTo>
                <a:lnTo>
                  <a:pt x="7" y="21"/>
                </a:lnTo>
                <a:lnTo>
                  <a:pt x="9" y="21"/>
                </a:lnTo>
                <a:lnTo>
                  <a:pt x="10" y="21"/>
                </a:lnTo>
                <a:lnTo>
                  <a:pt x="15" y="21"/>
                </a:lnTo>
                <a:lnTo>
                  <a:pt x="19" y="20"/>
                </a:lnTo>
                <a:lnTo>
                  <a:pt x="22" y="18"/>
                </a:lnTo>
                <a:lnTo>
                  <a:pt x="26" y="17"/>
                </a:lnTo>
                <a:lnTo>
                  <a:pt x="29" y="14"/>
                </a:lnTo>
                <a:lnTo>
                  <a:pt x="34" y="12"/>
                </a:lnTo>
                <a:lnTo>
                  <a:pt x="37" y="11"/>
                </a:lnTo>
                <a:lnTo>
                  <a:pt x="41" y="8"/>
                </a:lnTo>
                <a:lnTo>
                  <a:pt x="38" y="8"/>
                </a:lnTo>
                <a:lnTo>
                  <a:pt x="37" y="6"/>
                </a:lnTo>
                <a:lnTo>
                  <a:pt x="34" y="5"/>
                </a:lnTo>
                <a:lnTo>
                  <a:pt x="31" y="3"/>
                </a:lnTo>
                <a:lnTo>
                  <a:pt x="28" y="2"/>
                </a:lnTo>
                <a:lnTo>
                  <a:pt x="26" y="2"/>
                </a:lnTo>
                <a:lnTo>
                  <a:pt x="23" y="0"/>
                </a:lnTo>
                <a:lnTo>
                  <a:pt x="20" y="2"/>
                </a:lnTo>
                <a:lnTo>
                  <a:pt x="17" y="2"/>
                </a:lnTo>
                <a:lnTo>
                  <a:pt x="15" y="3"/>
                </a:lnTo>
                <a:lnTo>
                  <a:pt x="12" y="5"/>
                </a:lnTo>
                <a:lnTo>
                  <a:pt x="10" y="6"/>
                </a:lnTo>
                <a:lnTo>
                  <a:pt x="7" y="8"/>
                </a:lnTo>
                <a:lnTo>
                  <a:pt x="4" y="9"/>
                </a:lnTo>
                <a:lnTo>
                  <a:pt x="3" y="11"/>
                </a:lnTo>
                <a:lnTo>
                  <a:pt x="0" y="1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43" name="Freeform 94"/>
          <p:cNvSpPr>
            <a:spLocks/>
          </p:cNvSpPr>
          <p:nvPr/>
        </p:nvSpPr>
        <p:spPr bwMode="auto">
          <a:xfrm>
            <a:off x="6354763" y="4073525"/>
            <a:ext cx="57150" cy="33338"/>
          </a:xfrm>
          <a:custGeom>
            <a:avLst/>
            <a:gdLst>
              <a:gd name="T0" fmla="*/ 0 w 41"/>
              <a:gd name="T1" fmla="*/ 2147483647 h 21"/>
              <a:gd name="T2" fmla="*/ 2147483647 w 41"/>
              <a:gd name="T3" fmla="*/ 2147483647 h 21"/>
              <a:gd name="T4" fmla="*/ 2147483647 w 41"/>
              <a:gd name="T5" fmla="*/ 2147483647 h 21"/>
              <a:gd name="T6" fmla="*/ 2147483647 w 41"/>
              <a:gd name="T7" fmla="*/ 2147483647 h 21"/>
              <a:gd name="T8" fmla="*/ 2147483647 w 41"/>
              <a:gd name="T9" fmla="*/ 2147483647 h 21"/>
              <a:gd name="T10" fmla="*/ 2147483647 w 41"/>
              <a:gd name="T11" fmla="*/ 2147483647 h 21"/>
              <a:gd name="T12" fmla="*/ 2147483647 w 41"/>
              <a:gd name="T13" fmla="*/ 2147483647 h 21"/>
              <a:gd name="T14" fmla="*/ 2147483647 w 41"/>
              <a:gd name="T15" fmla="*/ 2147483647 h 21"/>
              <a:gd name="T16" fmla="*/ 2147483647 w 41"/>
              <a:gd name="T17" fmla="*/ 2147483647 h 21"/>
              <a:gd name="T18" fmla="*/ 2147483647 w 41"/>
              <a:gd name="T19" fmla="*/ 2147483647 h 21"/>
              <a:gd name="T20" fmla="*/ 2147483647 w 41"/>
              <a:gd name="T21" fmla="*/ 2147483647 h 21"/>
              <a:gd name="T22" fmla="*/ 2147483647 w 41"/>
              <a:gd name="T23" fmla="*/ 2147483647 h 21"/>
              <a:gd name="T24" fmla="*/ 2147483647 w 41"/>
              <a:gd name="T25" fmla="*/ 2147483647 h 21"/>
              <a:gd name="T26" fmla="*/ 2147483647 w 41"/>
              <a:gd name="T27" fmla="*/ 2147483647 h 21"/>
              <a:gd name="T28" fmla="*/ 2147483647 w 41"/>
              <a:gd name="T29" fmla="*/ 2147483647 h 21"/>
              <a:gd name="T30" fmla="*/ 2147483647 w 41"/>
              <a:gd name="T31" fmla="*/ 2147483647 h 21"/>
              <a:gd name="T32" fmla="*/ 2147483647 w 41"/>
              <a:gd name="T33" fmla="*/ 2147483647 h 21"/>
              <a:gd name="T34" fmla="*/ 2147483647 w 41"/>
              <a:gd name="T35" fmla="*/ 2147483647 h 21"/>
              <a:gd name="T36" fmla="*/ 2147483647 w 41"/>
              <a:gd name="T37" fmla="*/ 2147483647 h 21"/>
              <a:gd name="T38" fmla="*/ 2147483647 w 41"/>
              <a:gd name="T39" fmla="*/ 2147483647 h 21"/>
              <a:gd name="T40" fmla="*/ 2147483647 w 41"/>
              <a:gd name="T41" fmla="*/ 2147483647 h 21"/>
              <a:gd name="T42" fmla="*/ 2147483647 w 41"/>
              <a:gd name="T43" fmla="*/ 2147483647 h 21"/>
              <a:gd name="T44" fmla="*/ 2147483647 w 41"/>
              <a:gd name="T45" fmla="*/ 2147483647 h 21"/>
              <a:gd name="T46" fmla="*/ 2147483647 w 41"/>
              <a:gd name="T47" fmla="*/ 0 h 21"/>
              <a:gd name="T48" fmla="*/ 2147483647 w 41"/>
              <a:gd name="T49" fmla="*/ 2147483647 h 21"/>
              <a:gd name="T50" fmla="*/ 2147483647 w 41"/>
              <a:gd name="T51" fmla="*/ 2147483647 h 21"/>
              <a:gd name="T52" fmla="*/ 2147483647 w 41"/>
              <a:gd name="T53" fmla="*/ 2147483647 h 21"/>
              <a:gd name="T54" fmla="*/ 2147483647 w 41"/>
              <a:gd name="T55" fmla="*/ 2147483647 h 21"/>
              <a:gd name="T56" fmla="*/ 2147483647 w 41"/>
              <a:gd name="T57" fmla="*/ 2147483647 h 21"/>
              <a:gd name="T58" fmla="*/ 2147483647 w 41"/>
              <a:gd name="T59" fmla="*/ 2147483647 h 21"/>
              <a:gd name="T60" fmla="*/ 2147483647 w 41"/>
              <a:gd name="T61" fmla="*/ 2147483647 h 21"/>
              <a:gd name="T62" fmla="*/ 2147483647 w 41"/>
              <a:gd name="T63" fmla="*/ 2147483647 h 21"/>
              <a:gd name="T64" fmla="*/ 0 w 41"/>
              <a:gd name="T65" fmla="*/ 2147483647 h 2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1"/>
              <a:gd name="T100" fmla="*/ 0 h 21"/>
              <a:gd name="T101" fmla="*/ 41 w 41"/>
              <a:gd name="T102" fmla="*/ 21 h 2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1" h="21">
                <a:moveTo>
                  <a:pt x="0" y="14"/>
                </a:move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4" y="18"/>
                </a:lnTo>
                <a:lnTo>
                  <a:pt x="6" y="20"/>
                </a:lnTo>
                <a:lnTo>
                  <a:pt x="7" y="21"/>
                </a:lnTo>
                <a:lnTo>
                  <a:pt x="9" y="21"/>
                </a:lnTo>
                <a:lnTo>
                  <a:pt x="10" y="21"/>
                </a:lnTo>
                <a:lnTo>
                  <a:pt x="15" y="21"/>
                </a:lnTo>
                <a:lnTo>
                  <a:pt x="19" y="20"/>
                </a:lnTo>
                <a:lnTo>
                  <a:pt x="22" y="18"/>
                </a:lnTo>
                <a:lnTo>
                  <a:pt x="26" y="17"/>
                </a:lnTo>
                <a:lnTo>
                  <a:pt x="29" y="14"/>
                </a:lnTo>
                <a:lnTo>
                  <a:pt x="34" y="12"/>
                </a:lnTo>
                <a:lnTo>
                  <a:pt x="37" y="11"/>
                </a:lnTo>
                <a:lnTo>
                  <a:pt x="41" y="8"/>
                </a:lnTo>
                <a:lnTo>
                  <a:pt x="38" y="8"/>
                </a:lnTo>
                <a:lnTo>
                  <a:pt x="37" y="6"/>
                </a:lnTo>
                <a:lnTo>
                  <a:pt x="34" y="5"/>
                </a:lnTo>
                <a:lnTo>
                  <a:pt x="31" y="3"/>
                </a:lnTo>
                <a:lnTo>
                  <a:pt x="28" y="2"/>
                </a:lnTo>
                <a:lnTo>
                  <a:pt x="26" y="2"/>
                </a:lnTo>
                <a:lnTo>
                  <a:pt x="23" y="0"/>
                </a:lnTo>
                <a:lnTo>
                  <a:pt x="20" y="2"/>
                </a:lnTo>
                <a:lnTo>
                  <a:pt x="17" y="2"/>
                </a:lnTo>
                <a:lnTo>
                  <a:pt x="15" y="3"/>
                </a:lnTo>
                <a:lnTo>
                  <a:pt x="12" y="5"/>
                </a:lnTo>
                <a:lnTo>
                  <a:pt x="10" y="6"/>
                </a:lnTo>
                <a:lnTo>
                  <a:pt x="7" y="8"/>
                </a:lnTo>
                <a:lnTo>
                  <a:pt x="4" y="9"/>
                </a:lnTo>
                <a:lnTo>
                  <a:pt x="3" y="11"/>
                </a:lnTo>
                <a:lnTo>
                  <a:pt x="0" y="14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44" name="Freeform 95"/>
          <p:cNvSpPr>
            <a:spLocks/>
          </p:cNvSpPr>
          <p:nvPr/>
        </p:nvSpPr>
        <p:spPr bwMode="auto">
          <a:xfrm>
            <a:off x="6450013" y="4071938"/>
            <a:ext cx="80962" cy="74612"/>
          </a:xfrm>
          <a:custGeom>
            <a:avLst/>
            <a:gdLst>
              <a:gd name="T0" fmla="*/ 2147483647 w 57"/>
              <a:gd name="T1" fmla="*/ 2147483647 h 47"/>
              <a:gd name="T2" fmla="*/ 2147483647 w 57"/>
              <a:gd name="T3" fmla="*/ 2147483647 h 47"/>
              <a:gd name="T4" fmla="*/ 2147483647 w 57"/>
              <a:gd name="T5" fmla="*/ 2147483647 h 47"/>
              <a:gd name="T6" fmla="*/ 2147483647 w 57"/>
              <a:gd name="T7" fmla="*/ 2147483647 h 47"/>
              <a:gd name="T8" fmla="*/ 2147483647 w 57"/>
              <a:gd name="T9" fmla="*/ 2147483647 h 47"/>
              <a:gd name="T10" fmla="*/ 2147483647 w 57"/>
              <a:gd name="T11" fmla="*/ 2147483647 h 47"/>
              <a:gd name="T12" fmla="*/ 2147483647 w 57"/>
              <a:gd name="T13" fmla="*/ 2147483647 h 47"/>
              <a:gd name="T14" fmla="*/ 2147483647 w 57"/>
              <a:gd name="T15" fmla="*/ 2147483647 h 47"/>
              <a:gd name="T16" fmla="*/ 2147483647 w 57"/>
              <a:gd name="T17" fmla="*/ 2147483647 h 47"/>
              <a:gd name="T18" fmla="*/ 2147483647 w 57"/>
              <a:gd name="T19" fmla="*/ 2147483647 h 47"/>
              <a:gd name="T20" fmla="*/ 2147483647 w 57"/>
              <a:gd name="T21" fmla="*/ 2147483647 h 47"/>
              <a:gd name="T22" fmla="*/ 2147483647 w 57"/>
              <a:gd name="T23" fmla="*/ 2147483647 h 47"/>
              <a:gd name="T24" fmla="*/ 2147483647 w 57"/>
              <a:gd name="T25" fmla="*/ 2147483647 h 47"/>
              <a:gd name="T26" fmla="*/ 2147483647 w 57"/>
              <a:gd name="T27" fmla="*/ 2147483647 h 47"/>
              <a:gd name="T28" fmla="*/ 2147483647 w 57"/>
              <a:gd name="T29" fmla="*/ 2147483647 h 47"/>
              <a:gd name="T30" fmla="*/ 2147483647 w 57"/>
              <a:gd name="T31" fmla="*/ 2147483647 h 47"/>
              <a:gd name="T32" fmla="*/ 2147483647 w 57"/>
              <a:gd name="T33" fmla="*/ 2147483647 h 47"/>
              <a:gd name="T34" fmla="*/ 2147483647 w 57"/>
              <a:gd name="T35" fmla="*/ 2147483647 h 47"/>
              <a:gd name="T36" fmla="*/ 2147483647 w 57"/>
              <a:gd name="T37" fmla="*/ 2147483647 h 47"/>
              <a:gd name="T38" fmla="*/ 2147483647 w 57"/>
              <a:gd name="T39" fmla="*/ 2147483647 h 47"/>
              <a:gd name="T40" fmla="*/ 2147483647 w 57"/>
              <a:gd name="T41" fmla="*/ 2147483647 h 47"/>
              <a:gd name="T42" fmla="*/ 2147483647 w 57"/>
              <a:gd name="T43" fmla="*/ 2147483647 h 47"/>
              <a:gd name="T44" fmla="*/ 2147483647 w 57"/>
              <a:gd name="T45" fmla="*/ 2147483647 h 47"/>
              <a:gd name="T46" fmla="*/ 2147483647 w 57"/>
              <a:gd name="T47" fmla="*/ 2147483647 h 47"/>
              <a:gd name="T48" fmla="*/ 2147483647 w 57"/>
              <a:gd name="T49" fmla="*/ 2147483647 h 47"/>
              <a:gd name="T50" fmla="*/ 2147483647 w 57"/>
              <a:gd name="T51" fmla="*/ 0 h 47"/>
              <a:gd name="T52" fmla="*/ 2147483647 w 57"/>
              <a:gd name="T53" fmla="*/ 2147483647 h 47"/>
              <a:gd name="T54" fmla="*/ 2147483647 w 57"/>
              <a:gd name="T55" fmla="*/ 2147483647 h 47"/>
              <a:gd name="T56" fmla="*/ 0 w 57"/>
              <a:gd name="T57" fmla="*/ 2147483647 h 47"/>
              <a:gd name="T58" fmla="*/ 2147483647 w 57"/>
              <a:gd name="T59" fmla="*/ 2147483647 h 47"/>
              <a:gd name="T60" fmla="*/ 2147483647 w 57"/>
              <a:gd name="T61" fmla="*/ 2147483647 h 47"/>
              <a:gd name="T62" fmla="*/ 2147483647 w 57"/>
              <a:gd name="T63" fmla="*/ 2147483647 h 47"/>
              <a:gd name="T64" fmla="*/ 0 w 57"/>
              <a:gd name="T65" fmla="*/ 2147483647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47"/>
              <a:gd name="T101" fmla="*/ 57 w 57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47">
                <a:moveTo>
                  <a:pt x="0" y="10"/>
                </a:moveTo>
                <a:lnTo>
                  <a:pt x="1" y="13"/>
                </a:lnTo>
                <a:lnTo>
                  <a:pt x="3" y="15"/>
                </a:lnTo>
                <a:lnTo>
                  <a:pt x="3" y="18"/>
                </a:lnTo>
                <a:lnTo>
                  <a:pt x="3" y="22"/>
                </a:lnTo>
                <a:lnTo>
                  <a:pt x="4" y="25"/>
                </a:lnTo>
                <a:lnTo>
                  <a:pt x="6" y="29"/>
                </a:lnTo>
                <a:lnTo>
                  <a:pt x="7" y="32"/>
                </a:lnTo>
                <a:lnTo>
                  <a:pt x="9" y="35"/>
                </a:lnTo>
                <a:lnTo>
                  <a:pt x="12" y="38"/>
                </a:lnTo>
                <a:lnTo>
                  <a:pt x="15" y="41"/>
                </a:lnTo>
                <a:lnTo>
                  <a:pt x="18" y="44"/>
                </a:lnTo>
                <a:lnTo>
                  <a:pt x="20" y="46"/>
                </a:lnTo>
                <a:lnTo>
                  <a:pt x="25" y="47"/>
                </a:lnTo>
                <a:lnTo>
                  <a:pt x="29" y="47"/>
                </a:lnTo>
                <a:lnTo>
                  <a:pt x="34" y="47"/>
                </a:lnTo>
                <a:lnTo>
                  <a:pt x="38" y="47"/>
                </a:lnTo>
                <a:lnTo>
                  <a:pt x="43" y="46"/>
                </a:lnTo>
                <a:lnTo>
                  <a:pt x="47" y="44"/>
                </a:lnTo>
                <a:lnTo>
                  <a:pt x="52" y="41"/>
                </a:lnTo>
                <a:lnTo>
                  <a:pt x="56" y="38"/>
                </a:lnTo>
                <a:lnTo>
                  <a:pt x="56" y="37"/>
                </a:lnTo>
                <a:lnTo>
                  <a:pt x="57" y="35"/>
                </a:lnTo>
                <a:lnTo>
                  <a:pt x="57" y="34"/>
                </a:lnTo>
                <a:lnTo>
                  <a:pt x="56" y="31"/>
                </a:lnTo>
                <a:lnTo>
                  <a:pt x="56" y="29"/>
                </a:lnTo>
                <a:lnTo>
                  <a:pt x="55" y="27"/>
                </a:lnTo>
                <a:lnTo>
                  <a:pt x="53" y="24"/>
                </a:lnTo>
                <a:lnTo>
                  <a:pt x="53" y="22"/>
                </a:lnTo>
                <a:lnTo>
                  <a:pt x="53" y="21"/>
                </a:lnTo>
                <a:lnTo>
                  <a:pt x="53" y="19"/>
                </a:lnTo>
                <a:lnTo>
                  <a:pt x="53" y="18"/>
                </a:lnTo>
                <a:lnTo>
                  <a:pt x="53" y="16"/>
                </a:lnTo>
                <a:lnTo>
                  <a:pt x="55" y="15"/>
                </a:lnTo>
                <a:lnTo>
                  <a:pt x="55" y="13"/>
                </a:lnTo>
                <a:lnTo>
                  <a:pt x="56" y="12"/>
                </a:lnTo>
                <a:lnTo>
                  <a:pt x="55" y="12"/>
                </a:lnTo>
                <a:lnTo>
                  <a:pt x="53" y="10"/>
                </a:lnTo>
                <a:lnTo>
                  <a:pt x="52" y="9"/>
                </a:lnTo>
                <a:lnTo>
                  <a:pt x="50" y="7"/>
                </a:lnTo>
                <a:lnTo>
                  <a:pt x="49" y="7"/>
                </a:lnTo>
                <a:lnTo>
                  <a:pt x="49" y="6"/>
                </a:lnTo>
                <a:lnTo>
                  <a:pt x="47" y="6"/>
                </a:lnTo>
                <a:lnTo>
                  <a:pt x="41" y="3"/>
                </a:lnTo>
                <a:lnTo>
                  <a:pt x="35" y="1"/>
                </a:lnTo>
                <a:lnTo>
                  <a:pt x="28" y="0"/>
                </a:lnTo>
                <a:lnTo>
                  <a:pt x="22" y="0"/>
                </a:lnTo>
                <a:lnTo>
                  <a:pt x="16" y="1"/>
                </a:lnTo>
                <a:lnTo>
                  <a:pt x="10" y="3"/>
                </a:lnTo>
                <a:lnTo>
                  <a:pt x="4" y="6"/>
                </a:lnTo>
                <a:lnTo>
                  <a:pt x="0" y="10"/>
                </a:lnTo>
                <a:lnTo>
                  <a:pt x="1" y="10"/>
                </a:lnTo>
                <a:lnTo>
                  <a:pt x="1" y="12"/>
                </a:lnTo>
                <a:lnTo>
                  <a:pt x="3" y="12"/>
                </a:lnTo>
                <a:lnTo>
                  <a:pt x="3" y="13"/>
                </a:lnTo>
                <a:lnTo>
                  <a:pt x="0" y="1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45" name="Freeform 96"/>
          <p:cNvSpPr>
            <a:spLocks/>
          </p:cNvSpPr>
          <p:nvPr/>
        </p:nvSpPr>
        <p:spPr bwMode="auto">
          <a:xfrm>
            <a:off x="6450013" y="4071938"/>
            <a:ext cx="80962" cy="74612"/>
          </a:xfrm>
          <a:custGeom>
            <a:avLst/>
            <a:gdLst>
              <a:gd name="T0" fmla="*/ 2147483647 w 57"/>
              <a:gd name="T1" fmla="*/ 2147483647 h 47"/>
              <a:gd name="T2" fmla="*/ 2147483647 w 57"/>
              <a:gd name="T3" fmla="*/ 2147483647 h 47"/>
              <a:gd name="T4" fmla="*/ 2147483647 w 57"/>
              <a:gd name="T5" fmla="*/ 2147483647 h 47"/>
              <a:gd name="T6" fmla="*/ 2147483647 w 57"/>
              <a:gd name="T7" fmla="*/ 2147483647 h 47"/>
              <a:gd name="T8" fmla="*/ 2147483647 w 57"/>
              <a:gd name="T9" fmla="*/ 2147483647 h 47"/>
              <a:gd name="T10" fmla="*/ 2147483647 w 57"/>
              <a:gd name="T11" fmla="*/ 2147483647 h 47"/>
              <a:gd name="T12" fmla="*/ 2147483647 w 57"/>
              <a:gd name="T13" fmla="*/ 2147483647 h 47"/>
              <a:gd name="T14" fmla="*/ 2147483647 w 57"/>
              <a:gd name="T15" fmla="*/ 2147483647 h 47"/>
              <a:gd name="T16" fmla="*/ 2147483647 w 57"/>
              <a:gd name="T17" fmla="*/ 2147483647 h 47"/>
              <a:gd name="T18" fmla="*/ 2147483647 w 57"/>
              <a:gd name="T19" fmla="*/ 2147483647 h 47"/>
              <a:gd name="T20" fmla="*/ 2147483647 w 57"/>
              <a:gd name="T21" fmla="*/ 2147483647 h 47"/>
              <a:gd name="T22" fmla="*/ 2147483647 w 57"/>
              <a:gd name="T23" fmla="*/ 2147483647 h 47"/>
              <a:gd name="T24" fmla="*/ 2147483647 w 57"/>
              <a:gd name="T25" fmla="*/ 2147483647 h 47"/>
              <a:gd name="T26" fmla="*/ 2147483647 w 57"/>
              <a:gd name="T27" fmla="*/ 2147483647 h 47"/>
              <a:gd name="T28" fmla="*/ 2147483647 w 57"/>
              <a:gd name="T29" fmla="*/ 2147483647 h 47"/>
              <a:gd name="T30" fmla="*/ 2147483647 w 57"/>
              <a:gd name="T31" fmla="*/ 2147483647 h 47"/>
              <a:gd name="T32" fmla="*/ 2147483647 w 57"/>
              <a:gd name="T33" fmla="*/ 2147483647 h 47"/>
              <a:gd name="T34" fmla="*/ 2147483647 w 57"/>
              <a:gd name="T35" fmla="*/ 2147483647 h 47"/>
              <a:gd name="T36" fmla="*/ 2147483647 w 57"/>
              <a:gd name="T37" fmla="*/ 2147483647 h 47"/>
              <a:gd name="T38" fmla="*/ 2147483647 w 57"/>
              <a:gd name="T39" fmla="*/ 2147483647 h 47"/>
              <a:gd name="T40" fmla="*/ 2147483647 w 57"/>
              <a:gd name="T41" fmla="*/ 2147483647 h 47"/>
              <a:gd name="T42" fmla="*/ 2147483647 w 57"/>
              <a:gd name="T43" fmla="*/ 2147483647 h 47"/>
              <a:gd name="T44" fmla="*/ 2147483647 w 57"/>
              <a:gd name="T45" fmla="*/ 2147483647 h 47"/>
              <a:gd name="T46" fmla="*/ 2147483647 w 57"/>
              <a:gd name="T47" fmla="*/ 2147483647 h 47"/>
              <a:gd name="T48" fmla="*/ 2147483647 w 57"/>
              <a:gd name="T49" fmla="*/ 2147483647 h 47"/>
              <a:gd name="T50" fmla="*/ 2147483647 w 57"/>
              <a:gd name="T51" fmla="*/ 0 h 47"/>
              <a:gd name="T52" fmla="*/ 2147483647 w 57"/>
              <a:gd name="T53" fmla="*/ 2147483647 h 47"/>
              <a:gd name="T54" fmla="*/ 2147483647 w 57"/>
              <a:gd name="T55" fmla="*/ 2147483647 h 47"/>
              <a:gd name="T56" fmla="*/ 0 w 57"/>
              <a:gd name="T57" fmla="*/ 2147483647 h 47"/>
              <a:gd name="T58" fmla="*/ 2147483647 w 57"/>
              <a:gd name="T59" fmla="*/ 2147483647 h 47"/>
              <a:gd name="T60" fmla="*/ 2147483647 w 57"/>
              <a:gd name="T61" fmla="*/ 2147483647 h 47"/>
              <a:gd name="T62" fmla="*/ 2147483647 w 57"/>
              <a:gd name="T63" fmla="*/ 2147483647 h 47"/>
              <a:gd name="T64" fmla="*/ 0 w 57"/>
              <a:gd name="T65" fmla="*/ 2147483647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47"/>
              <a:gd name="T101" fmla="*/ 57 w 57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47">
                <a:moveTo>
                  <a:pt x="0" y="10"/>
                </a:moveTo>
                <a:lnTo>
                  <a:pt x="1" y="13"/>
                </a:lnTo>
                <a:lnTo>
                  <a:pt x="3" y="15"/>
                </a:lnTo>
                <a:lnTo>
                  <a:pt x="3" y="18"/>
                </a:lnTo>
                <a:lnTo>
                  <a:pt x="3" y="22"/>
                </a:lnTo>
                <a:lnTo>
                  <a:pt x="4" y="25"/>
                </a:lnTo>
                <a:lnTo>
                  <a:pt x="6" y="29"/>
                </a:lnTo>
                <a:lnTo>
                  <a:pt x="7" y="32"/>
                </a:lnTo>
                <a:lnTo>
                  <a:pt x="9" y="35"/>
                </a:lnTo>
                <a:lnTo>
                  <a:pt x="12" y="38"/>
                </a:lnTo>
                <a:lnTo>
                  <a:pt x="15" y="41"/>
                </a:lnTo>
                <a:lnTo>
                  <a:pt x="18" y="44"/>
                </a:lnTo>
                <a:lnTo>
                  <a:pt x="20" y="46"/>
                </a:lnTo>
                <a:lnTo>
                  <a:pt x="25" y="47"/>
                </a:lnTo>
                <a:lnTo>
                  <a:pt x="29" y="47"/>
                </a:lnTo>
                <a:lnTo>
                  <a:pt x="34" y="47"/>
                </a:lnTo>
                <a:lnTo>
                  <a:pt x="38" y="47"/>
                </a:lnTo>
                <a:lnTo>
                  <a:pt x="43" y="46"/>
                </a:lnTo>
                <a:lnTo>
                  <a:pt x="47" y="44"/>
                </a:lnTo>
                <a:lnTo>
                  <a:pt x="52" y="41"/>
                </a:lnTo>
                <a:lnTo>
                  <a:pt x="56" y="38"/>
                </a:lnTo>
                <a:lnTo>
                  <a:pt x="56" y="37"/>
                </a:lnTo>
                <a:lnTo>
                  <a:pt x="57" y="35"/>
                </a:lnTo>
                <a:lnTo>
                  <a:pt x="57" y="34"/>
                </a:lnTo>
                <a:lnTo>
                  <a:pt x="56" y="31"/>
                </a:lnTo>
                <a:lnTo>
                  <a:pt x="56" y="29"/>
                </a:lnTo>
                <a:lnTo>
                  <a:pt x="55" y="27"/>
                </a:lnTo>
                <a:lnTo>
                  <a:pt x="53" y="24"/>
                </a:lnTo>
                <a:lnTo>
                  <a:pt x="53" y="22"/>
                </a:lnTo>
                <a:lnTo>
                  <a:pt x="53" y="21"/>
                </a:lnTo>
                <a:lnTo>
                  <a:pt x="53" y="19"/>
                </a:lnTo>
                <a:lnTo>
                  <a:pt x="53" y="18"/>
                </a:lnTo>
                <a:lnTo>
                  <a:pt x="53" y="16"/>
                </a:lnTo>
                <a:lnTo>
                  <a:pt x="55" y="15"/>
                </a:lnTo>
                <a:lnTo>
                  <a:pt x="55" y="13"/>
                </a:lnTo>
                <a:lnTo>
                  <a:pt x="56" y="12"/>
                </a:lnTo>
                <a:lnTo>
                  <a:pt x="55" y="12"/>
                </a:lnTo>
                <a:lnTo>
                  <a:pt x="53" y="10"/>
                </a:lnTo>
                <a:lnTo>
                  <a:pt x="52" y="9"/>
                </a:lnTo>
                <a:lnTo>
                  <a:pt x="50" y="7"/>
                </a:lnTo>
                <a:lnTo>
                  <a:pt x="49" y="7"/>
                </a:lnTo>
                <a:lnTo>
                  <a:pt x="49" y="6"/>
                </a:lnTo>
                <a:lnTo>
                  <a:pt x="47" y="6"/>
                </a:lnTo>
                <a:lnTo>
                  <a:pt x="41" y="3"/>
                </a:lnTo>
                <a:lnTo>
                  <a:pt x="35" y="1"/>
                </a:lnTo>
                <a:lnTo>
                  <a:pt x="28" y="0"/>
                </a:lnTo>
                <a:lnTo>
                  <a:pt x="22" y="0"/>
                </a:lnTo>
                <a:lnTo>
                  <a:pt x="16" y="1"/>
                </a:lnTo>
                <a:lnTo>
                  <a:pt x="10" y="3"/>
                </a:lnTo>
                <a:lnTo>
                  <a:pt x="4" y="6"/>
                </a:lnTo>
                <a:lnTo>
                  <a:pt x="0" y="10"/>
                </a:lnTo>
                <a:lnTo>
                  <a:pt x="1" y="10"/>
                </a:lnTo>
                <a:lnTo>
                  <a:pt x="1" y="12"/>
                </a:lnTo>
                <a:lnTo>
                  <a:pt x="3" y="12"/>
                </a:lnTo>
                <a:lnTo>
                  <a:pt x="3" y="13"/>
                </a:lnTo>
                <a:lnTo>
                  <a:pt x="0" y="10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46" name="Freeform 97"/>
          <p:cNvSpPr>
            <a:spLocks/>
          </p:cNvSpPr>
          <p:nvPr/>
        </p:nvSpPr>
        <p:spPr bwMode="auto">
          <a:xfrm>
            <a:off x="6450013" y="4071938"/>
            <a:ext cx="80962" cy="74612"/>
          </a:xfrm>
          <a:custGeom>
            <a:avLst/>
            <a:gdLst>
              <a:gd name="T0" fmla="*/ 2147483647 w 57"/>
              <a:gd name="T1" fmla="*/ 2147483647 h 47"/>
              <a:gd name="T2" fmla="*/ 2147483647 w 57"/>
              <a:gd name="T3" fmla="*/ 2147483647 h 47"/>
              <a:gd name="T4" fmla="*/ 2147483647 w 57"/>
              <a:gd name="T5" fmla="*/ 2147483647 h 47"/>
              <a:gd name="T6" fmla="*/ 2147483647 w 57"/>
              <a:gd name="T7" fmla="*/ 2147483647 h 47"/>
              <a:gd name="T8" fmla="*/ 2147483647 w 57"/>
              <a:gd name="T9" fmla="*/ 2147483647 h 47"/>
              <a:gd name="T10" fmla="*/ 2147483647 w 57"/>
              <a:gd name="T11" fmla="*/ 2147483647 h 47"/>
              <a:gd name="T12" fmla="*/ 2147483647 w 57"/>
              <a:gd name="T13" fmla="*/ 2147483647 h 47"/>
              <a:gd name="T14" fmla="*/ 2147483647 w 57"/>
              <a:gd name="T15" fmla="*/ 2147483647 h 47"/>
              <a:gd name="T16" fmla="*/ 2147483647 w 57"/>
              <a:gd name="T17" fmla="*/ 2147483647 h 47"/>
              <a:gd name="T18" fmla="*/ 2147483647 w 57"/>
              <a:gd name="T19" fmla="*/ 2147483647 h 47"/>
              <a:gd name="T20" fmla="*/ 2147483647 w 57"/>
              <a:gd name="T21" fmla="*/ 2147483647 h 47"/>
              <a:gd name="T22" fmla="*/ 2147483647 w 57"/>
              <a:gd name="T23" fmla="*/ 2147483647 h 47"/>
              <a:gd name="T24" fmla="*/ 2147483647 w 57"/>
              <a:gd name="T25" fmla="*/ 2147483647 h 47"/>
              <a:gd name="T26" fmla="*/ 2147483647 w 57"/>
              <a:gd name="T27" fmla="*/ 2147483647 h 47"/>
              <a:gd name="T28" fmla="*/ 2147483647 w 57"/>
              <a:gd name="T29" fmla="*/ 2147483647 h 47"/>
              <a:gd name="T30" fmla="*/ 2147483647 w 57"/>
              <a:gd name="T31" fmla="*/ 2147483647 h 47"/>
              <a:gd name="T32" fmla="*/ 2147483647 w 57"/>
              <a:gd name="T33" fmla="*/ 2147483647 h 47"/>
              <a:gd name="T34" fmla="*/ 2147483647 w 57"/>
              <a:gd name="T35" fmla="*/ 2147483647 h 47"/>
              <a:gd name="T36" fmla="*/ 2147483647 w 57"/>
              <a:gd name="T37" fmla="*/ 2147483647 h 47"/>
              <a:gd name="T38" fmla="*/ 2147483647 w 57"/>
              <a:gd name="T39" fmla="*/ 2147483647 h 47"/>
              <a:gd name="T40" fmla="*/ 2147483647 w 57"/>
              <a:gd name="T41" fmla="*/ 2147483647 h 47"/>
              <a:gd name="T42" fmla="*/ 2147483647 w 57"/>
              <a:gd name="T43" fmla="*/ 2147483647 h 47"/>
              <a:gd name="T44" fmla="*/ 2147483647 w 57"/>
              <a:gd name="T45" fmla="*/ 2147483647 h 47"/>
              <a:gd name="T46" fmla="*/ 2147483647 w 57"/>
              <a:gd name="T47" fmla="*/ 2147483647 h 47"/>
              <a:gd name="T48" fmla="*/ 2147483647 w 57"/>
              <a:gd name="T49" fmla="*/ 2147483647 h 47"/>
              <a:gd name="T50" fmla="*/ 2147483647 w 57"/>
              <a:gd name="T51" fmla="*/ 0 h 47"/>
              <a:gd name="T52" fmla="*/ 2147483647 w 57"/>
              <a:gd name="T53" fmla="*/ 2147483647 h 47"/>
              <a:gd name="T54" fmla="*/ 2147483647 w 57"/>
              <a:gd name="T55" fmla="*/ 2147483647 h 47"/>
              <a:gd name="T56" fmla="*/ 0 w 57"/>
              <a:gd name="T57" fmla="*/ 2147483647 h 47"/>
              <a:gd name="T58" fmla="*/ 2147483647 w 57"/>
              <a:gd name="T59" fmla="*/ 2147483647 h 47"/>
              <a:gd name="T60" fmla="*/ 2147483647 w 57"/>
              <a:gd name="T61" fmla="*/ 2147483647 h 47"/>
              <a:gd name="T62" fmla="*/ 2147483647 w 57"/>
              <a:gd name="T63" fmla="*/ 2147483647 h 4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7"/>
              <a:gd name="T97" fmla="*/ 0 h 47"/>
              <a:gd name="T98" fmla="*/ 57 w 57"/>
              <a:gd name="T99" fmla="*/ 47 h 4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7" h="47">
                <a:moveTo>
                  <a:pt x="0" y="10"/>
                </a:moveTo>
                <a:lnTo>
                  <a:pt x="1" y="13"/>
                </a:lnTo>
                <a:lnTo>
                  <a:pt x="3" y="15"/>
                </a:lnTo>
                <a:lnTo>
                  <a:pt x="3" y="18"/>
                </a:lnTo>
                <a:lnTo>
                  <a:pt x="3" y="22"/>
                </a:lnTo>
                <a:lnTo>
                  <a:pt x="4" y="25"/>
                </a:lnTo>
                <a:lnTo>
                  <a:pt x="6" y="29"/>
                </a:lnTo>
                <a:lnTo>
                  <a:pt x="7" y="32"/>
                </a:lnTo>
                <a:lnTo>
                  <a:pt x="9" y="35"/>
                </a:lnTo>
                <a:lnTo>
                  <a:pt x="12" y="38"/>
                </a:lnTo>
                <a:lnTo>
                  <a:pt x="15" y="41"/>
                </a:lnTo>
                <a:lnTo>
                  <a:pt x="18" y="44"/>
                </a:lnTo>
                <a:lnTo>
                  <a:pt x="20" y="46"/>
                </a:lnTo>
                <a:lnTo>
                  <a:pt x="25" y="47"/>
                </a:lnTo>
                <a:lnTo>
                  <a:pt x="29" y="47"/>
                </a:lnTo>
                <a:lnTo>
                  <a:pt x="34" y="47"/>
                </a:lnTo>
                <a:lnTo>
                  <a:pt x="38" y="47"/>
                </a:lnTo>
                <a:lnTo>
                  <a:pt x="43" y="46"/>
                </a:lnTo>
                <a:lnTo>
                  <a:pt x="47" y="44"/>
                </a:lnTo>
                <a:lnTo>
                  <a:pt x="52" y="41"/>
                </a:lnTo>
                <a:lnTo>
                  <a:pt x="56" y="38"/>
                </a:lnTo>
                <a:lnTo>
                  <a:pt x="56" y="37"/>
                </a:lnTo>
                <a:lnTo>
                  <a:pt x="57" y="35"/>
                </a:lnTo>
                <a:lnTo>
                  <a:pt x="57" y="34"/>
                </a:lnTo>
                <a:lnTo>
                  <a:pt x="56" y="31"/>
                </a:lnTo>
                <a:lnTo>
                  <a:pt x="56" y="29"/>
                </a:lnTo>
                <a:lnTo>
                  <a:pt x="55" y="27"/>
                </a:lnTo>
                <a:lnTo>
                  <a:pt x="53" y="24"/>
                </a:lnTo>
                <a:lnTo>
                  <a:pt x="53" y="22"/>
                </a:lnTo>
                <a:lnTo>
                  <a:pt x="53" y="21"/>
                </a:lnTo>
                <a:lnTo>
                  <a:pt x="53" y="19"/>
                </a:lnTo>
                <a:lnTo>
                  <a:pt x="53" y="18"/>
                </a:lnTo>
                <a:lnTo>
                  <a:pt x="53" y="16"/>
                </a:lnTo>
                <a:lnTo>
                  <a:pt x="55" y="15"/>
                </a:lnTo>
                <a:lnTo>
                  <a:pt x="55" y="13"/>
                </a:lnTo>
                <a:lnTo>
                  <a:pt x="56" y="12"/>
                </a:lnTo>
                <a:lnTo>
                  <a:pt x="55" y="12"/>
                </a:lnTo>
                <a:lnTo>
                  <a:pt x="53" y="10"/>
                </a:lnTo>
                <a:lnTo>
                  <a:pt x="52" y="9"/>
                </a:lnTo>
                <a:lnTo>
                  <a:pt x="50" y="7"/>
                </a:lnTo>
                <a:lnTo>
                  <a:pt x="49" y="7"/>
                </a:lnTo>
                <a:lnTo>
                  <a:pt x="49" y="6"/>
                </a:lnTo>
                <a:lnTo>
                  <a:pt x="47" y="6"/>
                </a:lnTo>
                <a:lnTo>
                  <a:pt x="41" y="3"/>
                </a:lnTo>
                <a:lnTo>
                  <a:pt x="35" y="1"/>
                </a:lnTo>
                <a:lnTo>
                  <a:pt x="28" y="0"/>
                </a:lnTo>
                <a:lnTo>
                  <a:pt x="22" y="0"/>
                </a:lnTo>
                <a:lnTo>
                  <a:pt x="16" y="1"/>
                </a:lnTo>
                <a:lnTo>
                  <a:pt x="10" y="3"/>
                </a:lnTo>
                <a:lnTo>
                  <a:pt x="4" y="6"/>
                </a:lnTo>
                <a:lnTo>
                  <a:pt x="0" y="10"/>
                </a:lnTo>
                <a:lnTo>
                  <a:pt x="1" y="10"/>
                </a:lnTo>
                <a:lnTo>
                  <a:pt x="1" y="12"/>
                </a:lnTo>
                <a:lnTo>
                  <a:pt x="3" y="12"/>
                </a:lnTo>
                <a:lnTo>
                  <a:pt x="3" y="13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47" name="Freeform 98"/>
          <p:cNvSpPr>
            <a:spLocks/>
          </p:cNvSpPr>
          <p:nvPr/>
        </p:nvSpPr>
        <p:spPr bwMode="auto">
          <a:xfrm>
            <a:off x="6472238" y="4154488"/>
            <a:ext cx="100012" cy="55562"/>
          </a:xfrm>
          <a:custGeom>
            <a:avLst/>
            <a:gdLst>
              <a:gd name="T0" fmla="*/ 2147483647 w 70"/>
              <a:gd name="T1" fmla="*/ 2147483647 h 35"/>
              <a:gd name="T2" fmla="*/ 2147483647 w 70"/>
              <a:gd name="T3" fmla="*/ 2147483647 h 35"/>
              <a:gd name="T4" fmla="*/ 2147483647 w 70"/>
              <a:gd name="T5" fmla="*/ 2147483647 h 35"/>
              <a:gd name="T6" fmla="*/ 2147483647 w 70"/>
              <a:gd name="T7" fmla="*/ 2147483647 h 35"/>
              <a:gd name="T8" fmla="*/ 2147483647 w 70"/>
              <a:gd name="T9" fmla="*/ 2147483647 h 35"/>
              <a:gd name="T10" fmla="*/ 2147483647 w 70"/>
              <a:gd name="T11" fmla="*/ 2147483647 h 35"/>
              <a:gd name="T12" fmla="*/ 2147483647 w 70"/>
              <a:gd name="T13" fmla="*/ 2147483647 h 35"/>
              <a:gd name="T14" fmla="*/ 2147483647 w 70"/>
              <a:gd name="T15" fmla="*/ 2147483647 h 35"/>
              <a:gd name="T16" fmla="*/ 2147483647 w 70"/>
              <a:gd name="T17" fmla="*/ 2147483647 h 35"/>
              <a:gd name="T18" fmla="*/ 0 w 70"/>
              <a:gd name="T19" fmla="*/ 2147483647 h 35"/>
              <a:gd name="T20" fmla="*/ 0 w 70"/>
              <a:gd name="T21" fmla="*/ 2147483647 h 35"/>
              <a:gd name="T22" fmla="*/ 2147483647 w 70"/>
              <a:gd name="T23" fmla="*/ 2147483647 h 35"/>
              <a:gd name="T24" fmla="*/ 2147483647 w 70"/>
              <a:gd name="T25" fmla="*/ 2147483647 h 35"/>
              <a:gd name="T26" fmla="*/ 2147483647 w 70"/>
              <a:gd name="T27" fmla="*/ 2147483647 h 35"/>
              <a:gd name="T28" fmla="*/ 2147483647 w 70"/>
              <a:gd name="T29" fmla="*/ 2147483647 h 35"/>
              <a:gd name="T30" fmla="*/ 2147483647 w 70"/>
              <a:gd name="T31" fmla="*/ 2147483647 h 35"/>
              <a:gd name="T32" fmla="*/ 2147483647 w 70"/>
              <a:gd name="T33" fmla="*/ 2147483647 h 35"/>
              <a:gd name="T34" fmla="*/ 2147483647 w 70"/>
              <a:gd name="T35" fmla="*/ 2147483647 h 35"/>
              <a:gd name="T36" fmla="*/ 2147483647 w 70"/>
              <a:gd name="T37" fmla="*/ 2147483647 h 35"/>
              <a:gd name="T38" fmla="*/ 2147483647 w 70"/>
              <a:gd name="T39" fmla="*/ 2147483647 h 35"/>
              <a:gd name="T40" fmla="*/ 2147483647 w 70"/>
              <a:gd name="T41" fmla="*/ 2147483647 h 35"/>
              <a:gd name="T42" fmla="*/ 2147483647 w 70"/>
              <a:gd name="T43" fmla="*/ 2147483647 h 35"/>
              <a:gd name="T44" fmla="*/ 2147483647 w 70"/>
              <a:gd name="T45" fmla="*/ 2147483647 h 35"/>
              <a:gd name="T46" fmla="*/ 2147483647 w 70"/>
              <a:gd name="T47" fmla="*/ 2147483647 h 35"/>
              <a:gd name="T48" fmla="*/ 2147483647 w 70"/>
              <a:gd name="T49" fmla="*/ 2147483647 h 35"/>
              <a:gd name="T50" fmla="*/ 2147483647 w 70"/>
              <a:gd name="T51" fmla="*/ 2147483647 h 35"/>
              <a:gd name="T52" fmla="*/ 2147483647 w 70"/>
              <a:gd name="T53" fmla="*/ 2147483647 h 35"/>
              <a:gd name="T54" fmla="*/ 2147483647 w 70"/>
              <a:gd name="T55" fmla="*/ 2147483647 h 35"/>
              <a:gd name="T56" fmla="*/ 2147483647 w 70"/>
              <a:gd name="T57" fmla="*/ 2147483647 h 35"/>
              <a:gd name="T58" fmla="*/ 2147483647 w 70"/>
              <a:gd name="T59" fmla="*/ 2147483647 h 35"/>
              <a:gd name="T60" fmla="*/ 2147483647 w 70"/>
              <a:gd name="T61" fmla="*/ 2147483647 h 35"/>
              <a:gd name="T62" fmla="*/ 2147483647 w 70"/>
              <a:gd name="T63" fmla="*/ 2147483647 h 35"/>
              <a:gd name="T64" fmla="*/ 2147483647 w 70"/>
              <a:gd name="T65" fmla="*/ 2147483647 h 35"/>
              <a:gd name="T66" fmla="*/ 2147483647 w 70"/>
              <a:gd name="T67" fmla="*/ 0 h 35"/>
              <a:gd name="T68" fmla="*/ 2147483647 w 70"/>
              <a:gd name="T69" fmla="*/ 0 h 35"/>
              <a:gd name="T70" fmla="*/ 2147483647 w 70"/>
              <a:gd name="T71" fmla="*/ 0 h 35"/>
              <a:gd name="T72" fmla="*/ 2147483647 w 70"/>
              <a:gd name="T73" fmla="*/ 2147483647 h 35"/>
              <a:gd name="T74" fmla="*/ 2147483647 w 70"/>
              <a:gd name="T75" fmla="*/ 2147483647 h 35"/>
              <a:gd name="T76" fmla="*/ 2147483647 w 70"/>
              <a:gd name="T77" fmla="*/ 2147483647 h 35"/>
              <a:gd name="T78" fmla="*/ 2147483647 w 70"/>
              <a:gd name="T79" fmla="*/ 2147483647 h 35"/>
              <a:gd name="T80" fmla="*/ 2147483647 w 70"/>
              <a:gd name="T81" fmla="*/ 2147483647 h 35"/>
              <a:gd name="T82" fmla="*/ 2147483647 w 70"/>
              <a:gd name="T83" fmla="*/ 2147483647 h 35"/>
              <a:gd name="T84" fmla="*/ 2147483647 w 70"/>
              <a:gd name="T85" fmla="*/ 2147483647 h 35"/>
              <a:gd name="T86" fmla="*/ 2147483647 w 70"/>
              <a:gd name="T87" fmla="*/ 2147483647 h 35"/>
              <a:gd name="T88" fmla="*/ 2147483647 w 70"/>
              <a:gd name="T89" fmla="*/ 2147483647 h 35"/>
              <a:gd name="T90" fmla="*/ 2147483647 w 70"/>
              <a:gd name="T91" fmla="*/ 2147483647 h 35"/>
              <a:gd name="T92" fmla="*/ 2147483647 w 70"/>
              <a:gd name="T93" fmla="*/ 2147483647 h 35"/>
              <a:gd name="T94" fmla="*/ 2147483647 w 70"/>
              <a:gd name="T95" fmla="*/ 2147483647 h 35"/>
              <a:gd name="T96" fmla="*/ 2147483647 w 70"/>
              <a:gd name="T97" fmla="*/ 2147483647 h 3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0"/>
              <a:gd name="T148" fmla="*/ 0 h 35"/>
              <a:gd name="T149" fmla="*/ 70 w 70"/>
              <a:gd name="T150" fmla="*/ 35 h 3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0" h="35">
                <a:moveTo>
                  <a:pt x="24" y="7"/>
                </a:moveTo>
                <a:lnTo>
                  <a:pt x="21" y="7"/>
                </a:lnTo>
                <a:lnTo>
                  <a:pt x="19" y="7"/>
                </a:lnTo>
                <a:lnTo>
                  <a:pt x="16" y="7"/>
                </a:lnTo>
                <a:lnTo>
                  <a:pt x="13" y="6"/>
                </a:lnTo>
                <a:lnTo>
                  <a:pt x="10" y="6"/>
                </a:lnTo>
                <a:lnTo>
                  <a:pt x="7" y="6"/>
                </a:lnTo>
                <a:lnTo>
                  <a:pt x="4" y="6"/>
                </a:lnTo>
                <a:lnTo>
                  <a:pt x="3" y="7"/>
                </a:lnTo>
                <a:lnTo>
                  <a:pt x="0" y="9"/>
                </a:lnTo>
                <a:lnTo>
                  <a:pt x="0" y="12"/>
                </a:lnTo>
                <a:lnTo>
                  <a:pt x="3" y="15"/>
                </a:lnTo>
                <a:lnTo>
                  <a:pt x="7" y="19"/>
                </a:lnTo>
                <a:lnTo>
                  <a:pt x="13" y="22"/>
                </a:lnTo>
                <a:lnTo>
                  <a:pt x="19" y="25"/>
                </a:lnTo>
                <a:lnTo>
                  <a:pt x="24" y="29"/>
                </a:lnTo>
                <a:lnTo>
                  <a:pt x="28" y="32"/>
                </a:lnTo>
                <a:lnTo>
                  <a:pt x="33" y="34"/>
                </a:lnTo>
                <a:lnTo>
                  <a:pt x="37" y="35"/>
                </a:lnTo>
                <a:lnTo>
                  <a:pt x="41" y="34"/>
                </a:lnTo>
                <a:lnTo>
                  <a:pt x="46" y="32"/>
                </a:lnTo>
                <a:lnTo>
                  <a:pt x="50" y="29"/>
                </a:lnTo>
                <a:lnTo>
                  <a:pt x="55" y="26"/>
                </a:lnTo>
                <a:lnTo>
                  <a:pt x="59" y="22"/>
                </a:lnTo>
                <a:lnTo>
                  <a:pt x="64" y="19"/>
                </a:lnTo>
                <a:lnTo>
                  <a:pt x="65" y="17"/>
                </a:lnTo>
                <a:lnTo>
                  <a:pt x="67" y="15"/>
                </a:lnTo>
                <a:lnTo>
                  <a:pt x="68" y="12"/>
                </a:lnTo>
                <a:lnTo>
                  <a:pt x="70" y="9"/>
                </a:lnTo>
                <a:lnTo>
                  <a:pt x="70" y="6"/>
                </a:lnTo>
                <a:lnTo>
                  <a:pt x="70" y="4"/>
                </a:lnTo>
                <a:lnTo>
                  <a:pt x="68" y="1"/>
                </a:lnTo>
                <a:lnTo>
                  <a:pt x="65" y="1"/>
                </a:lnTo>
                <a:lnTo>
                  <a:pt x="61" y="0"/>
                </a:lnTo>
                <a:lnTo>
                  <a:pt x="58" y="0"/>
                </a:lnTo>
                <a:lnTo>
                  <a:pt x="55" y="0"/>
                </a:lnTo>
                <a:lnTo>
                  <a:pt x="52" y="1"/>
                </a:lnTo>
                <a:lnTo>
                  <a:pt x="49" y="1"/>
                </a:lnTo>
                <a:lnTo>
                  <a:pt x="44" y="3"/>
                </a:lnTo>
                <a:lnTo>
                  <a:pt x="41" y="3"/>
                </a:lnTo>
                <a:lnTo>
                  <a:pt x="37" y="3"/>
                </a:lnTo>
                <a:lnTo>
                  <a:pt x="36" y="3"/>
                </a:lnTo>
                <a:lnTo>
                  <a:pt x="34" y="4"/>
                </a:lnTo>
                <a:lnTo>
                  <a:pt x="33" y="4"/>
                </a:lnTo>
                <a:lnTo>
                  <a:pt x="31" y="6"/>
                </a:lnTo>
                <a:lnTo>
                  <a:pt x="28" y="6"/>
                </a:lnTo>
                <a:lnTo>
                  <a:pt x="27" y="7"/>
                </a:lnTo>
                <a:lnTo>
                  <a:pt x="25" y="7"/>
                </a:lnTo>
                <a:lnTo>
                  <a:pt x="24" y="7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48" name="Freeform 99"/>
          <p:cNvSpPr>
            <a:spLocks/>
          </p:cNvSpPr>
          <p:nvPr/>
        </p:nvSpPr>
        <p:spPr bwMode="auto">
          <a:xfrm>
            <a:off x="6472238" y="4154488"/>
            <a:ext cx="100012" cy="55562"/>
          </a:xfrm>
          <a:custGeom>
            <a:avLst/>
            <a:gdLst>
              <a:gd name="T0" fmla="*/ 2147483647 w 70"/>
              <a:gd name="T1" fmla="*/ 2147483647 h 35"/>
              <a:gd name="T2" fmla="*/ 2147483647 w 70"/>
              <a:gd name="T3" fmla="*/ 2147483647 h 35"/>
              <a:gd name="T4" fmla="*/ 2147483647 w 70"/>
              <a:gd name="T5" fmla="*/ 2147483647 h 35"/>
              <a:gd name="T6" fmla="*/ 2147483647 w 70"/>
              <a:gd name="T7" fmla="*/ 2147483647 h 35"/>
              <a:gd name="T8" fmla="*/ 2147483647 w 70"/>
              <a:gd name="T9" fmla="*/ 2147483647 h 35"/>
              <a:gd name="T10" fmla="*/ 2147483647 w 70"/>
              <a:gd name="T11" fmla="*/ 2147483647 h 35"/>
              <a:gd name="T12" fmla="*/ 2147483647 w 70"/>
              <a:gd name="T13" fmla="*/ 2147483647 h 35"/>
              <a:gd name="T14" fmla="*/ 2147483647 w 70"/>
              <a:gd name="T15" fmla="*/ 2147483647 h 35"/>
              <a:gd name="T16" fmla="*/ 2147483647 w 70"/>
              <a:gd name="T17" fmla="*/ 2147483647 h 35"/>
              <a:gd name="T18" fmla="*/ 0 w 70"/>
              <a:gd name="T19" fmla="*/ 2147483647 h 35"/>
              <a:gd name="T20" fmla="*/ 0 w 70"/>
              <a:gd name="T21" fmla="*/ 2147483647 h 35"/>
              <a:gd name="T22" fmla="*/ 2147483647 w 70"/>
              <a:gd name="T23" fmla="*/ 2147483647 h 35"/>
              <a:gd name="T24" fmla="*/ 2147483647 w 70"/>
              <a:gd name="T25" fmla="*/ 2147483647 h 35"/>
              <a:gd name="T26" fmla="*/ 2147483647 w 70"/>
              <a:gd name="T27" fmla="*/ 2147483647 h 35"/>
              <a:gd name="T28" fmla="*/ 2147483647 w 70"/>
              <a:gd name="T29" fmla="*/ 2147483647 h 35"/>
              <a:gd name="T30" fmla="*/ 2147483647 w 70"/>
              <a:gd name="T31" fmla="*/ 2147483647 h 35"/>
              <a:gd name="T32" fmla="*/ 2147483647 w 70"/>
              <a:gd name="T33" fmla="*/ 2147483647 h 35"/>
              <a:gd name="T34" fmla="*/ 2147483647 w 70"/>
              <a:gd name="T35" fmla="*/ 2147483647 h 35"/>
              <a:gd name="T36" fmla="*/ 2147483647 w 70"/>
              <a:gd name="T37" fmla="*/ 2147483647 h 35"/>
              <a:gd name="T38" fmla="*/ 2147483647 w 70"/>
              <a:gd name="T39" fmla="*/ 2147483647 h 35"/>
              <a:gd name="T40" fmla="*/ 2147483647 w 70"/>
              <a:gd name="T41" fmla="*/ 2147483647 h 35"/>
              <a:gd name="T42" fmla="*/ 2147483647 w 70"/>
              <a:gd name="T43" fmla="*/ 2147483647 h 35"/>
              <a:gd name="T44" fmla="*/ 2147483647 w 70"/>
              <a:gd name="T45" fmla="*/ 2147483647 h 35"/>
              <a:gd name="T46" fmla="*/ 2147483647 w 70"/>
              <a:gd name="T47" fmla="*/ 2147483647 h 35"/>
              <a:gd name="T48" fmla="*/ 2147483647 w 70"/>
              <a:gd name="T49" fmla="*/ 2147483647 h 35"/>
              <a:gd name="T50" fmla="*/ 2147483647 w 70"/>
              <a:gd name="T51" fmla="*/ 2147483647 h 35"/>
              <a:gd name="T52" fmla="*/ 2147483647 w 70"/>
              <a:gd name="T53" fmla="*/ 2147483647 h 35"/>
              <a:gd name="T54" fmla="*/ 2147483647 w 70"/>
              <a:gd name="T55" fmla="*/ 2147483647 h 35"/>
              <a:gd name="T56" fmla="*/ 2147483647 w 70"/>
              <a:gd name="T57" fmla="*/ 2147483647 h 35"/>
              <a:gd name="T58" fmla="*/ 2147483647 w 70"/>
              <a:gd name="T59" fmla="*/ 2147483647 h 35"/>
              <a:gd name="T60" fmla="*/ 2147483647 w 70"/>
              <a:gd name="T61" fmla="*/ 2147483647 h 35"/>
              <a:gd name="T62" fmla="*/ 2147483647 w 70"/>
              <a:gd name="T63" fmla="*/ 2147483647 h 35"/>
              <a:gd name="T64" fmla="*/ 2147483647 w 70"/>
              <a:gd name="T65" fmla="*/ 2147483647 h 35"/>
              <a:gd name="T66" fmla="*/ 2147483647 w 70"/>
              <a:gd name="T67" fmla="*/ 0 h 35"/>
              <a:gd name="T68" fmla="*/ 2147483647 w 70"/>
              <a:gd name="T69" fmla="*/ 0 h 35"/>
              <a:gd name="T70" fmla="*/ 2147483647 w 70"/>
              <a:gd name="T71" fmla="*/ 0 h 35"/>
              <a:gd name="T72" fmla="*/ 2147483647 w 70"/>
              <a:gd name="T73" fmla="*/ 2147483647 h 35"/>
              <a:gd name="T74" fmla="*/ 2147483647 w 70"/>
              <a:gd name="T75" fmla="*/ 2147483647 h 35"/>
              <a:gd name="T76" fmla="*/ 2147483647 w 70"/>
              <a:gd name="T77" fmla="*/ 2147483647 h 35"/>
              <a:gd name="T78" fmla="*/ 2147483647 w 70"/>
              <a:gd name="T79" fmla="*/ 2147483647 h 35"/>
              <a:gd name="T80" fmla="*/ 2147483647 w 70"/>
              <a:gd name="T81" fmla="*/ 2147483647 h 35"/>
              <a:gd name="T82" fmla="*/ 2147483647 w 70"/>
              <a:gd name="T83" fmla="*/ 2147483647 h 35"/>
              <a:gd name="T84" fmla="*/ 2147483647 w 70"/>
              <a:gd name="T85" fmla="*/ 2147483647 h 35"/>
              <a:gd name="T86" fmla="*/ 2147483647 w 70"/>
              <a:gd name="T87" fmla="*/ 2147483647 h 35"/>
              <a:gd name="T88" fmla="*/ 2147483647 w 70"/>
              <a:gd name="T89" fmla="*/ 2147483647 h 35"/>
              <a:gd name="T90" fmla="*/ 2147483647 w 70"/>
              <a:gd name="T91" fmla="*/ 2147483647 h 35"/>
              <a:gd name="T92" fmla="*/ 2147483647 w 70"/>
              <a:gd name="T93" fmla="*/ 2147483647 h 35"/>
              <a:gd name="T94" fmla="*/ 2147483647 w 70"/>
              <a:gd name="T95" fmla="*/ 2147483647 h 35"/>
              <a:gd name="T96" fmla="*/ 2147483647 w 70"/>
              <a:gd name="T97" fmla="*/ 2147483647 h 3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0"/>
              <a:gd name="T148" fmla="*/ 0 h 35"/>
              <a:gd name="T149" fmla="*/ 70 w 70"/>
              <a:gd name="T150" fmla="*/ 35 h 3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0" h="35">
                <a:moveTo>
                  <a:pt x="24" y="7"/>
                </a:moveTo>
                <a:lnTo>
                  <a:pt x="21" y="7"/>
                </a:lnTo>
                <a:lnTo>
                  <a:pt x="19" y="7"/>
                </a:lnTo>
                <a:lnTo>
                  <a:pt x="16" y="7"/>
                </a:lnTo>
                <a:lnTo>
                  <a:pt x="13" y="6"/>
                </a:lnTo>
                <a:lnTo>
                  <a:pt x="10" y="6"/>
                </a:lnTo>
                <a:lnTo>
                  <a:pt x="7" y="6"/>
                </a:lnTo>
                <a:lnTo>
                  <a:pt x="4" y="6"/>
                </a:lnTo>
                <a:lnTo>
                  <a:pt x="3" y="7"/>
                </a:lnTo>
                <a:lnTo>
                  <a:pt x="0" y="9"/>
                </a:lnTo>
                <a:lnTo>
                  <a:pt x="0" y="12"/>
                </a:lnTo>
                <a:lnTo>
                  <a:pt x="3" y="15"/>
                </a:lnTo>
                <a:lnTo>
                  <a:pt x="7" y="19"/>
                </a:lnTo>
                <a:lnTo>
                  <a:pt x="13" y="22"/>
                </a:lnTo>
                <a:lnTo>
                  <a:pt x="19" y="25"/>
                </a:lnTo>
                <a:lnTo>
                  <a:pt x="24" y="29"/>
                </a:lnTo>
                <a:lnTo>
                  <a:pt x="28" y="32"/>
                </a:lnTo>
                <a:lnTo>
                  <a:pt x="33" y="34"/>
                </a:lnTo>
                <a:lnTo>
                  <a:pt x="37" y="35"/>
                </a:lnTo>
                <a:lnTo>
                  <a:pt x="41" y="34"/>
                </a:lnTo>
                <a:lnTo>
                  <a:pt x="46" y="32"/>
                </a:lnTo>
                <a:lnTo>
                  <a:pt x="50" y="29"/>
                </a:lnTo>
                <a:lnTo>
                  <a:pt x="55" y="26"/>
                </a:lnTo>
                <a:lnTo>
                  <a:pt x="59" y="22"/>
                </a:lnTo>
                <a:lnTo>
                  <a:pt x="64" y="19"/>
                </a:lnTo>
                <a:lnTo>
                  <a:pt x="65" y="17"/>
                </a:lnTo>
                <a:lnTo>
                  <a:pt x="67" y="15"/>
                </a:lnTo>
                <a:lnTo>
                  <a:pt x="68" y="12"/>
                </a:lnTo>
                <a:lnTo>
                  <a:pt x="70" y="9"/>
                </a:lnTo>
                <a:lnTo>
                  <a:pt x="70" y="6"/>
                </a:lnTo>
                <a:lnTo>
                  <a:pt x="70" y="4"/>
                </a:lnTo>
                <a:lnTo>
                  <a:pt x="68" y="1"/>
                </a:lnTo>
                <a:lnTo>
                  <a:pt x="65" y="1"/>
                </a:lnTo>
                <a:lnTo>
                  <a:pt x="61" y="0"/>
                </a:lnTo>
                <a:lnTo>
                  <a:pt x="58" y="0"/>
                </a:lnTo>
                <a:lnTo>
                  <a:pt x="55" y="0"/>
                </a:lnTo>
                <a:lnTo>
                  <a:pt x="52" y="1"/>
                </a:lnTo>
                <a:lnTo>
                  <a:pt x="49" y="1"/>
                </a:lnTo>
                <a:lnTo>
                  <a:pt x="44" y="3"/>
                </a:lnTo>
                <a:lnTo>
                  <a:pt x="41" y="3"/>
                </a:lnTo>
                <a:lnTo>
                  <a:pt x="37" y="3"/>
                </a:lnTo>
                <a:lnTo>
                  <a:pt x="36" y="3"/>
                </a:lnTo>
                <a:lnTo>
                  <a:pt x="34" y="4"/>
                </a:lnTo>
                <a:lnTo>
                  <a:pt x="33" y="4"/>
                </a:lnTo>
                <a:lnTo>
                  <a:pt x="31" y="6"/>
                </a:lnTo>
                <a:lnTo>
                  <a:pt x="28" y="6"/>
                </a:lnTo>
                <a:lnTo>
                  <a:pt x="27" y="7"/>
                </a:lnTo>
                <a:lnTo>
                  <a:pt x="25" y="7"/>
                </a:lnTo>
                <a:lnTo>
                  <a:pt x="24" y="7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49" name="Freeform 100"/>
          <p:cNvSpPr>
            <a:spLocks/>
          </p:cNvSpPr>
          <p:nvPr/>
        </p:nvSpPr>
        <p:spPr bwMode="auto">
          <a:xfrm>
            <a:off x="6472238" y="4154488"/>
            <a:ext cx="100012" cy="55562"/>
          </a:xfrm>
          <a:custGeom>
            <a:avLst/>
            <a:gdLst>
              <a:gd name="T0" fmla="*/ 2147483647 w 70"/>
              <a:gd name="T1" fmla="*/ 2147483647 h 35"/>
              <a:gd name="T2" fmla="*/ 2147483647 w 70"/>
              <a:gd name="T3" fmla="*/ 2147483647 h 35"/>
              <a:gd name="T4" fmla="*/ 2147483647 w 70"/>
              <a:gd name="T5" fmla="*/ 2147483647 h 35"/>
              <a:gd name="T6" fmla="*/ 2147483647 w 70"/>
              <a:gd name="T7" fmla="*/ 2147483647 h 35"/>
              <a:gd name="T8" fmla="*/ 2147483647 w 70"/>
              <a:gd name="T9" fmla="*/ 2147483647 h 35"/>
              <a:gd name="T10" fmla="*/ 2147483647 w 70"/>
              <a:gd name="T11" fmla="*/ 2147483647 h 35"/>
              <a:gd name="T12" fmla="*/ 2147483647 w 70"/>
              <a:gd name="T13" fmla="*/ 2147483647 h 35"/>
              <a:gd name="T14" fmla="*/ 2147483647 w 70"/>
              <a:gd name="T15" fmla="*/ 2147483647 h 35"/>
              <a:gd name="T16" fmla="*/ 2147483647 w 70"/>
              <a:gd name="T17" fmla="*/ 2147483647 h 35"/>
              <a:gd name="T18" fmla="*/ 0 w 70"/>
              <a:gd name="T19" fmla="*/ 2147483647 h 35"/>
              <a:gd name="T20" fmla="*/ 0 w 70"/>
              <a:gd name="T21" fmla="*/ 2147483647 h 35"/>
              <a:gd name="T22" fmla="*/ 2147483647 w 70"/>
              <a:gd name="T23" fmla="*/ 2147483647 h 35"/>
              <a:gd name="T24" fmla="*/ 2147483647 w 70"/>
              <a:gd name="T25" fmla="*/ 2147483647 h 35"/>
              <a:gd name="T26" fmla="*/ 2147483647 w 70"/>
              <a:gd name="T27" fmla="*/ 2147483647 h 35"/>
              <a:gd name="T28" fmla="*/ 2147483647 w 70"/>
              <a:gd name="T29" fmla="*/ 2147483647 h 35"/>
              <a:gd name="T30" fmla="*/ 2147483647 w 70"/>
              <a:gd name="T31" fmla="*/ 2147483647 h 35"/>
              <a:gd name="T32" fmla="*/ 2147483647 w 70"/>
              <a:gd name="T33" fmla="*/ 2147483647 h 35"/>
              <a:gd name="T34" fmla="*/ 2147483647 w 70"/>
              <a:gd name="T35" fmla="*/ 2147483647 h 35"/>
              <a:gd name="T36" fmla="*/ 2147483647 w 70"/>
              <a:gd name="T37" fmla="*/ 2147483647 h 35"/>
              <a:gd name="T38" fmla="*/ 2147483647 w 70"/>
              <a:gd name="T39" fmla="*/ 2147483647 h 35"/>
              <a:gd name="T40" fmla="*/ 2147483647 w 70"/>
              <a:gd name="T41" fmla="*/ 2147483647 h 35"/>
              <a:gd name="T42" fmla="*/ 2147483647 w 70"/>
              <a:gd name="T43" fmla="*/ 2147483647 h 35"/>
              <a:gd name="T44" fmla="*/ 2147483647 w 70"/>
              <a:gd name="T45" fmla="*/ 2147483647 h 35"/>
              <a:gd name="T46" fmla="*/ 2147483647 w 70"/>
              <a:gd name="T47" fmla="*/ 2147483647 h 35"/>
              <a:gd name="T48" fmla="*/ 2147483647 w 70"/>
              <a:gd name="T49" fmla="*/ 2147483647 h 35"/>
              <a:gd name="T50" fmla="*/ 2147483647 w 70"/>
              <a:gd name="T51" fmla="*/ 2147483647 h 35"/>
              <a:gd name="T52" fmla="*/ 2147483647 w 70"/>
              <a:gd name="T53" fmla="*/ 2147483647 h 35"/>
              <a:gd name="T54" fmla="*/ 2147483647 w 70"/>
              <a:gd name="T55" fmla="*/ 2147483647 h 35"/>
              <a:gd name="T56" fmla="*/ 2147483647 w 70"/>
              <a:gd name="T57" fmla="*/ 2147483647 h 35"/>
              <a:gd name="T58" fmla="*/ 2147483647 w 70"/>
              <a:gd name="T59" fmla="*/ 2147483647 h 35"/>
              <a:gd name="T60" fmla="*/ 2147483647 w 70"/>
              <a:gd name="T61" fmla="*/ 2147483647 h 35"/>
              <a:gd name="T62" fmla="*/ 2147483647 w 70"/>
              <a:gd name="T63" fmla="*/ 2147483647 h 35"/>
              <a:gd name="T64" fmla="*/ 2147483647 w 70"/>
              <a:gd name="T65" fmla="*/ 2147483647 h 35"/>
              <a:gd name="T66" fmla="*/ 2147483647 w 70"/>
              <a:gd name="T67" fmla="*/ 0 h 35"/>
              <a:gd name="T68" fmla="*/ 2147483647 w 70"/>
              <a:gd name="T69" fmla="*/ 0 h 35"/>
              <a:gd name="T70" fmla="*/ 2147483647 w 70"/>
              <a:gd name="T71" fmla="*/ 0 h 35"/>
              <a:gd name="T72" fmla="*/ 2147483647 w 70"/>
              <a:gd name="T73" fmla="*/ 2147483647 h 35"/>
              <a:gd name="T74" fmla="*/ 2147483647 w 70"/>
              <a:gd name="T75" fmla="*/ 2147483647 h 35"/>
              <a:gd name="T76" fmla="*/ 2147483647 w 70"/>
              <a:gd name="T77" fmla="*/ 2147483647 h 35"/>
              <a:gd name="T78" fmla="*/ 2147483647 w 70"/>
              <a:gd name="T79" fmla="*/ 2147483647 h 35"/>
              <a:gd name="T80" fmla="*/ 2147483647 w 70"/>
              <a:gd name="T81" fmla="*/ 2147483647 h 35"/>
              <a:gd name="T82" fmla="*/ 2147483647 w 70"/>
              <a:gd name="T83" fmla="*/ 2147483647 h 35"/>
              <a:gd name="T84" fmla="*/ 2147483647 w 70"/>
              <a:gd name="T85" fmla="*/ 2147483647 h 35"/>
              <a:gd name="T86" fmla="*/ 2147483647 w 70"/>
              <a:gd name="T87" fmla="*/ 2147483647 h 35"/>
              <a:gd name="T88" fmla="*/ 2147483647 w 70"/>
              <a:gd name="T89" fmla="*/ 2147483647 h 35"/>
              <a:gd name="T90" fmla="*/ 2147483647 w 70"/>
              <a:gd name="T91" fmla="*/ 2147483647 h 35"/>
              <a:gd name="T92" fmla="*/ 2147483647 w 70"/>
              <a:gd name="T93" fmla="*/ 2147483647 h 35"/>
              <a:gd name="T94" fmla="*/ 2147483647 w 70"/>
              <a:gd name="T95" fmla="*/ 2147483647 h 35"/>
              <a:gd name="T96" fmla="*/ 2147483647 w 70"/>
              <a:gd name="T97" fmla="*/ 2147483647 h 3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0"/>
              <a:gd name="T148" fmla="*/ 0 h 35"/>
              <a:gd name="T149" fmla="*/ 70 w 70"/>
              <a:gd name="T150" fmla="*/ 35 h 3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0" h="35">
                <a:moveTo>
                  <a:pt x="24" y="7"/>
                </a:moveTo>
                <a:lnTo>
                  <a:pt x="21" y="7"/>
                </a:lnTo>
                <a:lnTo>
                  <a:pt x="19" y="7"/>
                </a:lnTo>
                <a:lnTo>
                  <a:pt x="16" y="7"/>
                </a:lnTo>
                <a:lnTo>
                  <a:pt x="13" y="6"/>
                </a:lnTo>
                <a:lnTo>
                  <a:pt x="10" y="6"/>
                </a:lnTo>
                <a:lnTo>
                  <a:pt x="7" y="6"/>
                </a:lnTo>
                <a:lnTo>
                  <a:pt x="4" y="6"/>
                </a:lnTo>
                <a:lnTo>
                  <a:pt x="3" y="7"/>
                </a:lnTo>
                <a:lnTo>
                  <a:pt x="0" y="9"/>
                </a:lnTo>
                <a:lnTo>
                  <a:pt x="0" y="12"/>
                </a:lnTo>
                <a:lnTo>
                  <a:pt x="3" y="15"/>
                </a:lnTo>
                <a:lnTo>
                  <a:pt x="7" y="19"/>
                </a:lnTo>
                <a:lnTo>
                  <a:pt x="13" y="22"/>
                </a:lnTo>
                <a:lnTo>
                  <a:pt x="19" y="25"/>
                </a:lnTo>
                <a:lnTo>
                  <a:pt x="24" y="29"/>
                </a:lnTo>
                <a:lnTo>
                  <a:pt x="28" y="32"/>
                </a:lnTo>
                <a:lnTo>
                  <a:pt x="33" y="34"/>
                </a:lnTo>
                <a:lnTo>
                  <a:pt x="37" y="35"/>
                </a:lnTo>
                <a:lnTo>
                  <a:pt x="41" y="34"/>
                </a:lnTo>
                <a:lnTo>
                  <a:pt x="46" y="32"/>
                </a:lnTo>
                <a:lnTo>
                  <a:pt x="50" y="29"/>
                </a:lnTo>
                <a:lnTo>
                  <a:pt x="55" y="26"/>
                </a:lnTo>
                <a:lnTo>
                  <a:pt x="59" y="22"/>
                </a:lnTo>
                <a:lnTo>
                  <a:pt x="64" y="19"/>
                </a:lnTo>
                <a:lnTo>
                  <a:pt x="65" y="17"/>
                </a:lnTo>
                <a:lnTo>
                  <a:pt x="67" y="15"/>
                </a:lnTo>
                <a:lnTo>
                  <a:pt x="68" y="12"/>
                </a:lnTo>
                <a:lnTo>
                  <a:pt x="70" y="9"/>
                </a:lnTo>
                <a:lnTo>
                  <a:pt x="70" y="6"/>
                </a:lnTo>
                <a:lnTo>
                  <a:pt x="70" y="4"/>
                </a:lnTo>
                <a:lnTo>
                  <a:pt x="68" y="1"/>
                </a:lnTo>
                <a:lnTo>
                  <a:pt x="65" y="1"/>
                </a:lnTo>
                <a:lnTo>
                  <a:pt x="61" y="0"/>
                </a:lnTo>
                <a:lnTo>
                  <a:pt x="58" y="0"/>
                </a:lnTo>
                <a:lnTo>
                  <a:pt x="55" y="0"/>
                </a:lnTo>
                <a:lnTo>
                  <a:pt x="52" y="1"/>
                </a:lnTo>
                <a:lnTo>
                  <a:pt x="49" y="1"/>
                </a:lnTo>
                <a:lnTo>
                  <a:pt x="44" y="3"/>
                </a:lnTo>
                <a:lnTo>
                  <a:pt x="41" y="3"/>
                </a:lnTo>
                <a:lnTo>
                  <a:pt x="37" y="3"/>
                </a:lnTo>
                <a:lnTo>
                  <a:pt x="36" y="3"/>
                </a:lnTo>
                <a:lnTo>
                  <a:pt x="34" y="4"/>
                </a:lnTo>
                <a:lnTo>
                  <a:pt x="33" y="4"/>
                </a:lnTo>
                <a:lnTo>
                  <a:pt x="31" y="6"/>
                </a:lnTo>
                <a:lnTo>
                  <a:pt x="28" y="6"/>
                </a:lnTo>
                <a:lnTo>
                  <a:pt x="27" y="7"/>
                </a:lnTo>
                <a:lnTo>
                  <a:pt x="25" y="7"/>
                </a:lnTo>
                <a:lnTo>
                  <a:pt x="24" y="7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50" name="Freeform 101"/>
          <p:cNvSpPr>
            <a:spLocks/>
          </p:cNvSpPr>
          <p:nvPr/>
        </p:nvSpPr>
        <p:spPr bwMode="auto">
          <a:xfrm>
            <a:off x="6527800" y="4194175"/>
            <a:ext cx="63500" cy="74613"/>
          </a:xfrm>
          <a:custGeom>
            <a:avLst/>
            <a:gdLst>
              <a:gd name="T0" fmla="*/ 0 w 45"/>
              <a:gd name="T1" fmla="*/ 2147483647 h 47"/>
              <a:gd name="T2" fmla="*/ 2147483647 w 45"/>
              <a:gd name="T3" fmla="*/ 2147483647 h 47"/>
              <a:gd name="T4" fmla="*/ 2147483647 w 45"/>
              <a:gd name="T5" fmla="*/ 2147483647 h 47"/>
              <a:gd name="T6" fmla="*/ 2147483647 w 45"/>
              <a:gd name="T7" fmla="*/ 2147483647 h 47"/>
              <a:gd name="T8" fmla="*/ 2147483647 w 45"/>
              <a:gd name="T9" fmla="*/ 2147483647 h 47"/>
              <a:gd name="T10" fmla="*/ 2147483647 w 45"/>
              <a:gd name="T11" fmla="*/ 2147483647 h 47"/>
              <a:gd name="T12" fmla="*/ 2147483647 w 45"/>
              <a:gd name="T13" fmla="*/ 2147483647 h 47"/>
              <a:gd name="T14" fmla="*/ 2147483647 w 45"/>
              <a:gd name="T15" fmla="*/ 2147483647 h 47"/>
              <a:gd name="T16" fmla="*/ 2147483647 w 45"/>
              <a:gd name="T17" fmla="*/ 2147483647 h 47"/>
              <a:gd name="T18" fmla="*/ 2147483647 w 45"/>
              <a:gd name="T19" fmla="*/ 2147483647 h 47"/>
              <a:gd name="T20" fmla="*/ 2147483647 w 45"/>
              <a:gd name="T21" fmla="*/ 2147483647 h 47"/>
              <a:gd name="T22" fmla="*/ 2147483647 w 45"/>
              <a:gd name="T23" fmla="*/ 2147483647 h 47"/>
              <a:gd name="T24" fmla="*/ 2147483647 w 45"/>
              <a:gd name="T25" fmla="*/ 2147483647 h 47"/>
              <a:gd name="T26" fmla="*/ 2147483647 w 45"/>
              <a:gd name="T27" fmla="*/ 2147483647 h 47"/>
              <a:gd name="T28" fmla="*/ 2147483647 w 45"/>
              <a:gd name="T29" fmla="*/ 2147483647 h 47"/>
              <a:gd name="T30" fmla="*/ 2147483647 w 45"/>
              <a:gd name="T31" fmla="*/ 2147483647 h 47"/>
              <a:gd name="T32" fmla="*/ 2147483647 w 45"/>
              <a:gd name="T33" fmla="*/ 2147483647 h 47"/>
              <a:gd name="T34" fmla="*/ 2147483647 w 45"/>
              <a:gd name="T35" fmla="*/ 2147483647 h 47"/>
              <a:gd name="T36" fmla="*/ 2147483647 w 45"/>
              <a:gd name="T37" fmla="*/ 2147483647 h 47"/>
              <a:gd name="T38" fmla="*/ 2147483647 w 45"/>
              <a:gd name="T39" fmla="*/ 2147483647 h 47"/>
              <a:gd name="T40" fmla="*/ 2147483647 w 45"/>
              <a:gd name="T41" fmla="*/ 2147483647 h 47"/>
              <a:gd name="T42" fmla="*/ 2147483647 w 45"/>
              <a:gd name="T43" fmla="*/ 2147483647 h 47"/>
              <a:gd name="T44" fmla="*/ 2147483647 w 45"/>
              <a:gd name="T45" fmla="*/ 2147483647 h 47"/>
              <a:gd name="T46" fmla="*/ 2147483647 w 45"/>
              <a:gd name="T47" fmla="*/ 2147483647 h 47"/>
              <a:gd name="T48" fmla="*/ 2147483647 w 45"/>
              <a:gd name="T49" fmla="*/ 2147483647 h 47"/>
              <a:gd name="T50" fmla="*/ 2147483647 w 45"/>
              <a:gd name="T51" fmla="*/ 2147483647 h 47"/>
              <a:gd name="T52" fmla="*/ 2147483647 w 45"/>
              <a:gd name="T53" fmla="*/ 2147483647 h 47"/>
              <a:gd name="T54" fmla="*/ 2147483647 w 45"/>
              <a:gd name="T55" fmla="*/ 2147483647 h 47"/>
              <a:gd name="T56" fmla="*/ 2147483647 w 45"/>
              <a:gd name="T57" fmla="*/ 2147483647 h 47"/>
              <a:gd name="T58" fmla="*/ 2147483647 w 45"/>
              <a:gd name="T59" fmla="*/ 2147483647 h 47"/>
              <a:gd name="T60" fmla="*/ 2147483647 w 45"/>
              <a:gd name="T61" fmla="*/ 2147483647 h 47"/>
              <a:gd name="T62" fmla="*/ 2147483647 w 45"/>
              <a:gd name="T63" fmla="*/ 2147483647 h 47"/>
              <a:gd name="T64" fmla="*/ 2147483647 w 45"/>
              <a:gd name="T65" fmla="*/ 0 h 47"/>
              <a:gd name="T66" fmla="*/ 2147483647 w 45"/>
              <a:gd name="T67" fmla="*/ 0 h 47"/>
              <a:gd name="T68" fmla="*/ 2147483647 w 45"/>
              <a:gd name="T69" fmla="*/ 0 h 47"/>
              <a:gd name="T70" fmla="*/ 2147483647 w 45"/>
              <a:gd name="T71" fmla="*/ 2147483647 h 47"/>
              <a:gd name="T72" fmla="*/ 2147483647 w 45"/>
              <a:gd name="T73" fmla="*/ 2147483647 h 47"/>
              <a:gd name="T74" fmla="*/ 2147483647 w 45"/>
              <a:gd name="T75" fmla="*/ 2147483647 h 47"/>
              <a:gd name="T76" fmla="*/ 2147483647 w 45"/>
              <a:gd name="T77" fmla="*/ 2147483647 h 47"/>
              <a:gd name="T78" fmla="*/ 2147483647 w 45"/>
              <a:gd name="T79" fmla="*/ 2147483647 h 47"/>
              <a:gd name="T80" fmla="*/ 0 w 45"/>
              <a:gd name="T81" fmla="*/ 2147483647 h 4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5"/>
              <a:gd name="T124" fmla="*/ 0 h 47"/>
              <a:gd name="T125" fmla="*/ 45 w 45"/>
              <a:gd name="T126" fmla="*/ 47 h 4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5" h="47">
                <a:moveTo>
                  <a:pt x="0" y="22"/>
                </a:moveTo>
                <a:lnTo>
                  <a:pt x="2" y="24"/>
                </a:lnTo>
                <a:lnTo>
                  <a:pt x="4" y="25"/>
                </a:lnTo>
                <a:lnTo>
                  <a:pt x="5" y="28"/>
                </a:lnTo>
                <a:lnTo>
                  <a:pt x="7" y="30"/>
                </a:lnTo>
                <a:lnTo>
                  <a:pt x="8" y="32"/>
                </a:lnTo>
                <a:lnTo>
                  <a:pt x="8" y="34"/>
                </a:lnTo>
                <a:lnTo>
                  <a:pt x="10" y="35"/>
                </a:lnTo>
                <a:lnTo>
                  <a:pt x="13" y="38"/>
                </a:lnTo>
                <a:lnTo>
                  <a:pt x="16" y="40"/>
                </a:lnTo>
                <a:lnTo>
                  <a:pt x="20" y="43"/>
                </a:lnTo>
                <a:lnTo>
                  <a:pt x="25" y="44"/>
                </a:lnTo>
                <a:lnTo>
                  <a:pt x="29" y="46"/>
                </a:lnTo>
                <a:lnTo>
                  <a:pt x="34" y="47"/>
                </a:lnTo>
                <a:lnTo>
                  <a:pt x="36" y="46"/>
                </a:lnTo>
                <a:lnTo>
                  <a:pt x="39" y="43"/>
                </a:lnTo>
                <a:lnTo>
                  <a:pt x="39" y="38"/>
                </a:lnTo>
                <a:lnTo>
                  <a:pt x="39" y="35"/>
                </a:lnTo>
                <a:lnTo>
                  <a:pt x="39" y="31"/>
                </a:lnTo>
                <a:lnTo>
                  <a:pt x="39" y="28"/>
                </a:lnTo>
                <a:lnTo>
                  <a:pt x="41" y="25"/>
                </a:lnTo>
                <a:lnTo>
                  <a:pt x="41" y="21"/>
                </a:lnTo>
                <a:lnTo>
                  <a:pt x="41" y="18"/>
                </a:lnTo>
                <a:lnTo>
                  <a:pt x="42" y="13"/>
                </a:lnTo>
                <a:lnTo>
                  <a:pt x="44" y="9"/>
                </a:lnTo>
                <a:lnTo>
                  <a:pt x="45" y="7"/>
                </a:lnTo>
                <a:lnTo>
                  <a:pt x="45" y="6"/>
                </a:lnTo>
                <a:lnTo>
                  <a:pt x="45" y="4"/>
                </a:lnTo>
                <a:lnTo>
                  <a:pt x="44" y="3"/>
                </a:lnTo>
                <a:lnTo>
                  <a:pt x="44" y="1"/>
                </a:lnTo>
                <a:lnTo>
                  <a:pt x="42" y="0"/>
                </a:lnTo>
                <a:lnTo>
                  <a:pt x="36" y="0"/>
                </a:lnTo>
                <a:lnTo>
                  <a:pt x="32" y="0"/>
                </a:lnTo>
                <a:lnTo>
                  <a:pt x="26" y="3"/>
                </a:lnTo>
                <a:lnTo>
                  <a:pt x="19" y="6"/>
                </a:lnTo>
                <a:lnTo>
                  <a:pt x="13" y="10"/>
                </a:lnTo>
                <a:lnTo>
                  <a:pt x="8" y="13"/>
                </a:lnTo>
                <a:lnTo>
                  <a:pt x="4" y="18"/>
                </a:lnTo>
                <a:lnTo>
                  <a:pt x="0" y="2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51" name="Freeform 102"/>
          <p:cNvSpPr>
            <a:spLocks/>
          </p:cNvSpPr>
          <p:nvPr/>
        </p:nvSpPr>
        <p:spPr bwMode="auto">
          <a:xfrm>
            <a:off x="6527800" y="4194175"/>
            <a:ext cx="63500" cy="74613"/>
          </a:xfrm>
          <a:custGeom>
            <a:avLst/>
            <a:gdLst>
              <a:gd name="T0" fmla="*/ 0 w 45"/>
              <a:gd name="T1" fmla="*/ 2147483647 h 47"/>
              <a:gd name="T2" fmla="*/ 2147483647 w 45"/>
              <a:gd name="T3" fmla="*/ 2147483647 h 47"/>
              <a:gd name="T4" fmla="*/ 2147483647 w 45"/>
              <a:gd name="T5" fmla="*/ 2147483647 h 47"/>
              <a:gd name="T6" fmla="*/ 2147483647 w 45"/>
              <a:gd name="T7" fmla="*/ 2147483647 h 47"/>
              <a:gd name="T8" fmla="*/ 2147483647 w 45"/>
              <a:gd name="T9" fmla="*/ 2147483647 h 47"/>
              <a:gd name="T10" fmla="*/ 2147483647 w 45"/>
              <a:gd name="T11" fmla="*/ 2147483647 h 47"/>
              <a:gd name="T12" fmla="*/ 2147483647 w 45"/>
              <a:gd name="T13" fmla="*/ 2147483647 h 47"/>
              <a:gd name="T14" fmla="*/ 2147483647 w 45"/>
              <a:gd name="T15" fmla="*/ 2147483647 h 47"/>
              <a:gd name="T16" fmla="*/ 2147483647 w 45"/>
              <a:gd name="T17" fmla="*/ 2147483647 h 47"/>
              <a:gd name="T18" fmla="*/ 2147483647 w 45"/>
              <a:gd name="T19" fmla="*/ 2147483647 h 47"/>
              <a:gd name="T20" fmla="*/ 2147483647 w 45"/>
              <a:gd name="T21" fmla="*/ 2147483647 h 47"/>
              <a:gd name="T22" fmla="*/ 2147483647 w 45"/>
              <a:gd name="T23" fmla="*/ 2147483647 h 47"/>
              <a:gd name="T24" fmla="*/ 2147483647 w 45"/>
              <a:gd name="T25" fmla="*/ 2147483647 h 47"/>
              <a:gd name="T26" fmla="*/ 2147483647 w 45"/>
              <a:gd name="T27" fmla="*/ 2147483647 h 47"/>
              <a:gd name="T28" fmla="*/ 2147483647 w 45"/>
              <a:gd name="T29" fmla="*/ 2147483647 h 47"/>
              <a:gd name="T30" fmla="*/ 2147483647 w 45"/>
              <a:gd name="T31" fmla="*/ 2147483647 h 47"/>
              <a:gd name="T32" fmla="*/ 2147483647 w 45"/>
              <a:gd name="T33" fmla="*/ 2147483647 h 47"/>
              <a:gd name="T34" fmla="*/ 2147483647 w 45"/>
              <a:gd name="T35" fmla="*/ 2147483647 h 47"/>
              <a:gd name="T36" fmla="*/ 2147483647 w 45"/>
              <a:gd name="T37" fmla="*/ 2147483647 h 47"/>
              <a:gd name="T38" fmla="*/ 2147483647 w 45"/>
              <a:gd name="T39" fmla="*/ 2147483647 h 47"/>
              <a:gd name="T40" fmla="*/ 2147483647 w 45"/>
              <a:gd name="T41" fmla="*/ 2147483647 h 47"/>
              <a:gd name="T42" fmla="*/ 2147483647 w 45"/>
              <a:gd name="T43" fmla="*/ 2147483647 h 47"/>
              <a:gd name="T44" fmla="*/ 2147483647 w 45"/>
              <a:gd name="T45" fmla="*/ 2147483647 h 47"/>
              <a:gd name="T46" fmla="*/ 2147483647 w 45"/>
              <a:gd name="T47" fmla="*/ 2147483647 h 47"/>
              <a:gd name="T48" fmla="*/ 2147483647 w 45"/>
              <a:gd name="T49" fmla="*/ 2147483647 h 47"/>
              <a:gd name="T50" fmla="*/ 2147483647 w 45"/>
              <a:gd name="T51" fmla="*/ 2147483647 h 47"/>
              <a:gd name="T52" fmla="*/ 2147483647 w 45"/>
              <a:gd name="T53" fmla="*/ 2147483647 h 47"/>
              <a:gd name="T54" fmla="*/ 2147483647 w 45"/>
              <a:gd name="T55" fmla="*/ 2147483647 h 47"/>
              <a:gd name="T56" fmla="*/ 2147483647 w 45"/>
              <a:gd name="T57" fmla="*/ 2147483647 h 47"/>
              <a:gd name="T58" fmla="*/ 2147483647 w 45"/>
              <a:gd name="T59" fmla="*/ 2147483647 h 47"/>
              <a:gd name="T60" fmla="*/ 2147483647 w 45"/>
              <a:gd name="T61" fmla="*/ 2147483647 h 47"/>
              <a:gd name="T62" fmla="*/ 2147483647 w 45"/>
              <a:gd name="T63" fmla="*/ 2147483647 h 47"/>
              <a:gd name="T64" fmla="*/ 2147483647 w 45"/>
              <a:gd name="T65" fmla="*/ 0 h 47"/>
              <a:gd name="T66" fmla="*/ 2147483647 w 45"/>
              <a:gd name="T67" fmla="*/ 0 h 47"/>
              <a:gd name="T68" fmla="*/ 2147483647 w 45"/>
              <a:gd name="T69" fmla="*/ 0 h 47"/>
              <a:gd name="T70" fmla="*/ 2147483647 w 45"/>
              <a:gd name="T71" fmla="*/ 2147483647 h 47"/>
              <a:gd name="T72" fmla="*/ 2147483647 w 45"/>
              <a:gd name="T73" fmla="*/ 2147483647 h 47"/>
              <a:gd name="T74" fmla="*/ 2147483647 w 45"/>
              <a:gd name="T75" fmla="*/ 2147483647 h 47"/>
              <a:gd name="T76" fmla="*/ 2147483647 w 45"/>
              <a:gd name="T77" fmla="*/ 2147483647 h 47"/>
              <a:gd name="T78" fmla="*/ 2147483647 w 45"/>
              <a:gd name="T79" fmla="*/ 2147483647 h 47"/>
              <a:gd name="T80" fmla="*/ 0 w 45"/>
              <a:gd name="T81" fmla="*/ 2147483647 h 4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5"/>
              <a:gd name="T124" fmla="*/ 0 h 47"/>
              <a:gd name="T125" fmla="*/ 45 w 45"/>
              <a:gd name="T126" fmla="*/ 47 h 4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5" h="47">
                <a:moveTo>
                  <a:pt x="0" y="22"/>
                </a:moveTo>
                <a:lnTo>
                  <a:pt x="2" y="24"/>
                </a:lnTo>
                <a:lnTo>
                  <a:pt x="4" y="25"/>
                </a:lnTo>
                <a:lnTo>
                  <a:pt x="5" y="28"/>
                </a:lnTo>
                <a:lnTo>
                  <a:pt x="7" y="30"/>
                </a:lnTo>
                <a:lnTo>
                  <a:pt x="8" y="32"/>
                </a:lnTo>
                <a:lnTo>
                  <a:pt x="8" y="34"/>
                </a:lnTo>
                <a:lnTo>
                  <a:pt x="10" y="35"/>
                </a:lnTo>
                <a:lnTo>
                  <a:pt x="13" y="38"/>
                </a:lnTo>
                <a:lnTo>
                  <a:pt x="16" y="40"/>
                </a:lnTo>
                <a:lnTo>
                  <a:pt x="20" y="43"/>
                </a:lnTo>
                <a:lnTo>
                  <a:pt x="25" y="44"/>
                </a:lnTo>
                <a:lnTo>
                  <a:pt x="29" y="46"/>
                </a:lnTo>
                <a:lnTo>
                  <a:pt x="34" y="47"/>
                </a:lnTo>
                <a:lnTo>
                  <a:pt x="36" y="46"/>
                </a:lnTo>
                <a:lnTo>
                  <a:pt x="39" y="43"/>
                </a:lnTo>
                <a:lnTo>
                  <a:pt x="39" y="38"/>
                </a:lnTo>
                <a:lnTo>
                  <a:pt x="39" y="35"/>
                </a:lnTo>
                <a:lnTo>
                  <a:pt x="39" y="31"/>
                </a:lnTo>
                <a:lnTo>
                  <a:pt x="39" y="28"/>
                </a:lnTo>
                <a:lnTo>
                  <a:pt x="41" y="25"/>
                </a:lnTo>
                <a:lnTo>
                  <a:pt x="41" y="21"/>
                </a:lnTo>
                <a:lnTo>
                  <a:pt x="41" y="18"/>
                </a:lnTo>
                <a:lnTo>
                  <a:pt x="42" y="13"/>
                </a:lnTo>
                <a:lnTo>
                  <a:pt x="44" y="9"/>
                </a:lnTo>
                <a:lnTo>
                  <a:pt x="45" y="7"/>
                </a:lnTo>
                <a:lnTo>
                  <a:pt x="45" y="6"/>
                </a:lnTo>
                <a:lnTo>
                  <a:pt x="45" y="4"/>
                </a:lnTo>
                <a:lnTo>
                  <a:pt x="44" y="3"/>
                </a:lnTo>
                <a:lnTo>
                  <a:pt x="44" y="1"/>
                </a:lnTo>
                <a:lnTo>
                  <a:pt x="42" y="0"/>
                </a:lnTo>
                <a:lnTo>
                  <a:pt x="36" y="0"/>
                </a:lnTo>
                <a:lnTo>
                  <a:pt x="32" y="0"/>
                </a:lnTo>
                <a:lnTo>
                  <a:pt x="26" y="3"/>
                </a:lnTo>
                <a:lnTo>
                  <a:pt x="19" y="6"/>
                </a:lnTo>
                <a:lnTo>
                  <a:pt x="13" y="10"/>
                </a:lnTo>
                <a:lnTo>
                  <a:pt x="8" y="13"/>
                </a:lnTo>
                <a:lnTo>
                  <a:pt x="4" y="18"/>
                </a:lnTo>
                <a:lnTo>
                  <a:pt x="0" y="22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52" name="Freeform 103"/>
          <p:cNvSpPr>
            <a:spLocks/>
          </p:cNvSpPr>
          <p:nvPr/>
        </p:nvSpPr>
        <p:spPr bwMode="auto">
          <a:xfrm>
            <a:off x="6527800" y="4194175"/>
            <a:ext cx="63500" cy="74613"/>
          </a:xfrm>
          <a:custGeom>
            <a:avLst/>
            <a:gdLst>
              <a:gd name="T0" fmla="*/ 0 w 45"/>
              <a:gd name="T1" fmla="*/ 2147483647 h 47"/>
              <a:gd name="T2" fmla="*/ 2147483647 w 45"/>
              <a:gd name="T3" fmla="*/ 2147483647 h 47"/>
              <a:gd name="T4" fmla="*/ 2147483647 w 45"/>
              <a:gd name="T5" fmla="*/ 2147483647 h 47"/>
              <a:gd name="T6" fmla="*/ 2147483647 w 45"/>
              <a:gd name="T7" fmla="*/ 2147483647 h 47"/>
              <a:gd name="T8" fmla="*/ 2147483647 w 45"/>
              <a:gd name="T9" fmla="*/ 2147483647 h 47"/>
              <a:gd name="T10" fmla="*/ 2147483647 w 45"/>
              <a:gd name="T11" fmla="*/ 2147483647 h 47"/>
              <a:gd name="T12" fmla="*/ 2147483647 w 45"/>
              <a:gd name="T13" fmla="*/ 2147483647 h 47"/>
              <a:gd name="T14" fmla="*/ 2147483647 w 45"/>
              <a:gd name="T15" fmla="*/ 2147483647 h 47"/>
              <a:gd name="T16" fmla="*/ 2147483647 w 45"/>
              <a:gd name="T17" fmla="*/ 2147483647 h 47"/>
              <a:gd name="T18" fmla="*/ 2147483647 w 45"/>
              <a:gd name="T19" fmla="*/ 2147483647 h 47"/>
              <a:gd name="T20" fmla="*/ 2147483647 w 45"/>
              <a:gd name="T21" fmla="*/ 2147483647 h 47"/>
              <a:gd name="T22" fmla="*/ 2147483647 w 45"/>
              <a:gd name="T23" fmla="*/ 2147483647 h 47"/>
              <a:gd name="T24" fmla="*/ 2147483647 w 45"/>
              <a:gd name="T25" fmla="*/ 2147483647 h 47"/>
              <a:gd name="T26" fmla="*/ 2147483647 w 45"/>
              <a:gd name="T27" fmla="*/ 2147483647 h 47"/>
              <a:gd name="T28" fmla="*/ 2147483647 w 45"/>
              <a:gd name="T29" fmla="*/ 2147483647 h 47"/>
              <a:gd name="T30" fmla="*/ 2147483647 w 45"/>
              <a:gd name="T31" fmla="*/ 2147483647 h 47"/>
              <a:gd name="T32" fmla="*/ 2147483647 w 45"/>
              <a:gd name="T33" fmla="*/ 2147483647 h 47"/>
              <a:gd name="T34" fmla="*/ 2147483647 w 45"/>
              <a:gd name="T35" fmla="*/ 2147483647 h 47"/>
              <a:gd name="T36" fmla="*/ 2147483647 w 45"/>
              <a:gd name="T37" fmla="*/ 2147483647 h 47"/>
              <a:gd name="T38" fmla="*/ 2147483647 w 45"/>
              <a:gd name="T39" fmla="*/ 2147483647 h 47"/>
              <a:gd name="T40" fmla="*/ 2147483647 w 45"/>
              <a:gd name="T41" fmla="*/ 2147483647 h 47"/>
              <a:gd name="T42" fmla="*/ 2147483647 w 45"/>
              <a:gd name="T43" fmla="*/ 2147483647 h 47"/>
              <a:gd name="T44" fmla="*/ 2147483647 w 45"/>
              <a:gd name="T45" fmla="*/ 2147483647 h 47"/>
              <a:gd name="T46" fmla="*/ 2147483647 w 45"/>
              <a:gd name="T47" fmla="*/ 2147483647 h 47"/>
              <a:gd name="T48" fmla="*/ 2147483647 w 45"/>
              <a:gd name="T49" fmla="*/ 2147483647 h 47"/>
              <a:gd name="T50" fmla="*/ 2147483647 w 45"/>
              <a:gd name="T51" fmla="*/ 2147483647 h 47"/>
              <a:gd name="T52" fmla="*/ 2147483647 w 45"/>
              <a:gd name="T53" fmla="*/ 2147483647 h 47"/>
              <a:gd name="T54" fmla="*/ 2147483647 w 45"/>
              <a:gd name="T55" fmla="*/ 2147483647 h 47"/>
              <a:gd name="T56" fmla="*/ 2147483647 w 45"/>
              <a:gd name="T57" fmla="*/ 2147483647 h 47"/>
              <a:gd name="T58" fmla="*/ 2147483647 w 45"/>
              <a:gd name="T59" fmla="*/ 2147483647 h 47"/>
              <a:gd name="T60" fmla="*/ 2147483647 w 45"/>
              <a:gd name="T61" fmla="*/ 2147483647 h 47"/>
              <a:gd name="T62" fmla="*/ 2147483647 w 45"/>
              <a:gd name="T63" fmla="*/ 2147483647 h 47"/>
              <a:gd name="T64" fmla="*/ 2147483647 w 45"/>
              <a:gd name="T65" fmla="*/ 0 h 47"/>
              <a:gd name="T66" fmla="*/ 2147483647 w 45"/>
              <a:gd name="T67" fmla="*/ 0 h 47"/>
              <a:gd name="T68" fmla="*/ 2147483647 w 45"/>
              <a:gd name="T69" fmla="*/ 0 h 47"/>
              <a:gd name="T70" fmla="*/ 2147483647 w 45"/>
              <a:gd name="T71" fmla="*/ 2147483647 h 47"/>
              <a:gd name="T72" fmla="*/ 2147483647 w 45"/>
              <a:gd name="T73" fmla="*/ 2147483647 h 47"/>
              <a:gd name="T74" fmla="*/ 2147483647 w 45"/>
              <a:gd name="T75" fmla="*/ 2147483647 h 47"/>
              <a:gd name="T76" fmla="*/ 2147483647 w 45"/>
              <a:gd name="T77" fmla="*/ 2147483647 h 47"/>
              <a:gd name="T78" fmla="*/ 2147483647 w 45"/>
              <a:gd name="T79" fmla="*/ 2147483647 h 47"/>
              <a:gd name="T80" fmla="*/ 0 w 45"/>
              <a:gd name="T81" fmla="*/ 2147483647 h 4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5"/>
              <a:gd name="T124" fmla="*/ 0 h 47"/>
              <a:gd name="T125" fmla="*/ 45 w 45"/>
              <a:gd name="T126" fmla="*/ 47 h 4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5" h="47">
                <a:moveTo>
                  <a:pt x="0" y="22"/>
                </a:moveTo>
                <a:lnTo>
                  <a:pt x="2" y="24"/>
                </a:lnTo>
                <a:lnTo>
                  <a:pt x="4" y="25"/>
                </a:lnTo>
                <a:lnTo>
                  <a:pt x="5" y="28"/>
                </a:lnTo>
                <a:lnTo>
                  <a:pt x="7" y="30"/>
                </a:lnTo>
                <a:lnTo>
                  <a:pt x="8" y="32"/>
                </a:lnTo>
                <a:lnTo>
                  <a:pt x="8" y="34"/>
                </a:lnTo>
                <a:lnTo>
                  <a:pt x="10" y="35"/>
                </a:lnTo>
                <a:lnTo>
                  <a:pt x="13" y="38"/>
                </a:lnTo>
                <a:lnTo>
                  <a:pt x="16" y="40"/>
                </a:lnTo>
                <a:lnTo>
                  <a:pt x="20" y="43"/>
                </a:lnTo>
                <a:lnTo>
                  <a:pt x="25" y="44"/>
                </a:lnTo>
                <a:lnTo>
                  <a:pt x="29" y="46"/>
                </a:lnTo>
                <a:lnTo>
                  <a:pt x="34" y="47"/>
                </a:lnTo>
                <a:lnTo>
                  <a:pt x="36" y="46"/>
                </a:lnTo>
                <a:lnTo>
                  <a:pt x="39" y="43"/>
                </a:lnTo>
                <a:lnTo>
                  <a:pt x="39" y="38"/>
                </a:lnTo>
                <a:lnTo>
                  <a:pt x="39" y="35"/>
                </a:lnTo>
                <a:lnTo>
                  <a:pt x="39" y="31"/>
                </a:lnTo>
                <a:lnTo>
                  <a:pt x="39" y="28"/>
                </a:lnTo>
                <a:lnTo>
                  <a:pt x="41" y="25"/>
                </a:lnTo>
                <a:lnTo>
                  <a:pt x="41" y="21"/>
                </a:lnTo>
                <a:lnTo>
                  <a:pt x="41" y="18"/>
                </a:lnTo>
                <a:lnTo>
                  <a:pt x="42" y="13"/>
                </a:lnTo>
                <a:lnTo>
                  <a:pt x="44" y="9"/>
                </a:lnTo>
                <a:lnTo>
                  <a:pt x="45" y="7"/>
                </a:lnTo>
                <a:lnTo>
                  <a:pt x="45" y="6"/>
                </a:lnTo>
                <a:lnTo>
                  <a:pt x="45" y="4"/>
                </a:lnTo>
                <a:lnTo>
                  <a:pt x="44" y="3"/>
                </a:lnTo>
                <a:lnTo>
                  <a:pt x="44" y="1"/>
                </a:lnTo>
                <a:lnTo>
                  <a:pt x="42" y="0"/>
                </a:lnTo>
                <a:lnTo>
                  <a:pt x="36" y="0"/>
                </a:lnTo>
                <a:lnTo>
                  <a:pt x="32" y="0"/>
                </a:lnTo>
                <a:lnTo>
                  <a:pt x="26" y="3"/>
                </a:lnTo>
                <a:lnTo>
                  <a:pt x="19" y="6"/>
                </a:lnTo>
                <a:lnTo>
                  <a:pt x="13" y="10"/>
                </a:lnTo>
                <a:lnTo>
                  <a:pt x="8" y="13"/>
                </a:lnTo>
                <a:lnTo>
                  <a:pt x="4" y="18"/>
                </a:lnTo>
                <a:lnTo>
                  <a:pt x="0" y="22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53" name="Freeform 104"/>
          <p:cNvSpPr>
            <a:spLocks/>
          </p:cNvSpPr>
          <p:nvPr/>
        </p:nvSpPr>
        <p:spPr bwMode="auto">
          <a:xfrm>
            <a:off x="6534150" y="4071938"/>
            <a:ext cx="103188" cy="74612"/>
          </a:xfrm>
          <a:custGeom>
            <a:avLst/>
            <a:gdLst>
              <a:gd name="T0" fmla="*/ 2147483647 w 73"/>
              <a:gd name="T1" fmla="*/ 2147483647 h 47"/>
              <a:gd name="T2" fmla="*/ 2147483647 w 73"/>
              <a:gd name="T3" fmla="*/ 2147483647 h 47"/>
              <a:gd name="T4" fmla="*/ 2147483647 w 73"/>
              <a:gd name="T5" fmla="*/ 2147483647 h 47"/>
              <a:gd name="T6" fmla="*/ 2147483647 w 73"/>
              <a:gd name="T7" fmla="*/ 2147483647 h 47"/>
              <a:gd name="T8" fmla="*/ 2147483647 w 73"/>
              <a:gd name="T9" fmla="*/ 2147483647 h 47"/>
              <a:gd name="T10" fmla="*/ 2147483647 w 73"/>
              <a:gd name="T11" fmla="*/ 2147483647 h 47"/>
              <a:gd name="T12" fmla="*/ 2147483647 w 73"/>
              <a:gd name="T13" fmla="*/ 2147483647 h 47"/>
              <a:gd name="T14" fmla="*/ 2147483647 w 73"/>
              <a:gd name="T15" fmla="*/ 2147483647 h 47"/>
              <a:gd name="T16" fmla="*/ 2147483647 w 73"/>
              <a:gd name="T17" fmla="*/ 2147483647 h 47"/>
              <a:gd name="T18" fmla="*/ 2147483647 w 73"/>
              <a:gd name="T19" fmla="*/ 2147483647 h 47"/>
              <a:gd name="T20" fmla="*/ 2147483647 w 73"/>
              <a:gd name="T21" fmla="*/ 2147483647 h 47"/>
              <a:gd name="T22" fmla="*/ 2147483647 w 73"/>
              <a:gd name="T23" fmla="*/ 2147483647 h 47"/>
              <a:gd name="T24" fmla="*/ 2147483647 w 73"/>
              <a:gd name="T25" fmla="*/ 2147483647 h 47"/>
              <a:gd name="T26" fmla="*/ 2147483647 w 73"/>
              <a:gd name="T27" fmla="*/ 2147483647 h 47"/>
              <a:gd name="T28" fmla="*/ 2147483647 w 73"/>
              <a:gd name="T29" fmla="*/ 2147483647 h 47"/>
              <a:gd name="T30" fmla="*/ 2147483647 w 73"/>
              <a:gd name="T31" fmla="*/ 2147483647 h 47"/>
              <a:gd name="T32" fmla="*/ 2147483647 w 73"/>
              <a:gd name="T33" fmla="*/ 2147483647 h 47"/>
              <a:gd name="T34" fmla="*/ 2147483647 w 73"/>
              <a:gd name="T35" fmla="*/ 2147483647 h 47"/>
              <a:gd name="T36" fmla="*/ 2147483647 w 73"/>
              <a:gd name="T37" fmla="*/ 2147483647 h 47"/>
              <a:gd name="T38" fmla="*/ 2147483647 w 73"/>
              <a:gd name="T39" fmla="*/ 2147483647 h 47"/>
              <a:gd name="T40" fmla="*/ 2147483647 w 73"/>
              <a:gd name="T41" fmla="*/ 2147483647 h 47"/>
              <a:gd name="T42" fmla="*/ 2147483647 w 73"/>
              <a:gd name="T43" fmla="*/ 2147483647 h 47"/>
              <a:gd name="T44" fmla="*/ 2147483647 w 73"/>
              <a:gd name="T45" fmla="*/ 2147483647 h 47"/>
              <a:gd name="T46" fmla="*/ 2147483647 w 73"/>
              <a:gd name="T47" fmla="*/ 2147483647 h 47"/>
              <a:gd name="T48" fmla="*/ 2147483647 w 73"/>
              <a:gd name="T49" fmla="*/ 2147483647 h 47"/>
              <a:gd name="T50" fmla="*/ 2147483647 w 73"/>
              <a:gd name="T51" fmla="*/ 2147483647 h 47"/>
              <a:gd name="T52" fmla="*/ 2147483647 w 73"/>
              <a:gd name="T53" fmla="*/ 2147483647 h 47"/>
              <a:gd name="T54" fmla="*/ 2147483647 w 73"/>
              <a:gd name="T55" fmla="*/ 2147483647 h 47"/>
              <a:gd name="T56" fmla="*/ 2147483647 w 73"/>
              <a:gd name="T57" fmla="*/ 0 h 47"/>
              <a:gd name="T58" fmla="*/ 2147483647 w 73"/>
              <a:gd name="T59" fmla="*/ 2147483647 h 47"/>
              <a:gd name="T60" fmla="*/ 2147483647 w 73"/>
              <a:gd name="T61" fmla="*/ 2147483647 h 47"/>
              <a:gd name="T62" fmla="*/ 2147483647 w 73"/>
              <a:gd name="T63" fmla="*/ 2147483647 h 47"/>
              <a:gd name="T64" fmla="*/ 2147483647 w 73"/>
              <a:gd name="T65" fmla="*/ 2147483647 h 47"/>
              <a:gd name="T66" fmla="*/ 2147483647 w 73"/>
              <a:gd name="T67" fmla="*/ 2147483647 h 47"/>
              <a:gd name="T68" fmla="*/ 2147483647 w 73"/>
              <a:gd name="T69" fmla="*/ 2147483647 h 47"/>
              <a:gd name="T70" fmla="*/ 2147483647 w 73"/>
              <a:gd name="T71" fmla="*/ 2147483647 h 47"/>
              <a:gd name="T72" fmla="*/ 2147483647 w 73"/>
              <a:gd name="T73" fmla="*/ 2147483647 h 47"/>
              <a:gd name="T74" fmla="*/ 2147483647 w 73"/>
              <a:gd name="T75" fmla="*/ 2147483647 h 47"/>
              <a:gd name="T76" fmla="*/ 0 w 73"/>
              <a:gd name="T77" fmla="*/ 2147483647 h 47"/>
              <a:gd name="T78" fmla="*/ 2147483647 w 73"/>
              <a:gd name="T79" fmla="*/ 2147483647 h 4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3"/>
              <a:gd name="T121" fmla="*/ 0 h 47"/>
              <a:gd name="T122" fmla="*/ 73 w 73"/>
              <a:gd name="T123" fmla="*/ 47 h 4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3" h="47">
                <a:moveTo>
                  <a:pt x="3" y="25"/>
                </a:moveTo>
                <a:lnTo>
                  <a:pt x="3" y="25"/>
                </a:lnTo>
                <a:lnTo>
                  <a:pt x="3" y="27"/>
                </a:lnTo>
                <a:lnTo>
                  <a:pt x="3" y="28"/>
                </a:lnTo>
                <a:lnTo>
                  <a:pt x="3" y="31"/>
                </a:lnTo>
                <a:lnTo>
                  <a:pt x="5" y="34"/>
                </a:lnTo>
                <a:lnTo>
                  <a:pt x="6" y="37"/>
                </a:lnTo>
                <a:lnTo>
                  <a:pt x="8" y="38"/>
                </a:lnTo>
                <a:lnTo>
                  <a:pt x="11" y="40"/>
                </a:lnTo>
                <a:lnTo>
                  <a:pt x="14" y="41"/>
                </a:lnTo>
                <a:lnTo>
                  <a:pt x="17" y="41"/>
                </a:lnTo>
                <a:lnTo>
                  <a:pt x="18" y="43"/>
                </a:lnTo>
                <a:lnTo>
                  <a:pt x="21" y="44"/>
                </a:lnTo>
                <a:lnTo>
                  <a:pt x="23" y="44"/>
                </a:lnTo>
                <a:lnTo>
                  <a:pt x="24" y="44"/>
                </a:lnTo>
                <a:lnTo>
                  <a:pt x="24" y="46"/>
                </a:lnTo>
                <a:lnTo>
                  <a:pt x="26" y="46"/>
                </a:lnTo>
                <a:lnTo>
                  <a:pt x="27" y="47"/>
                </a:lnTo>
                <a:lnTo>
                  <a:pt x="29" y="47"/>
                </a:lnTo>
                <a:lnTo>
                  <a:pt x="30" y="47"/>
                </a:lnTo>
                <a:lnTo>
                  <a:pt x="33" y="47"/>
                </a:lnTo>
                <a:lnTo>
                  <a:pt x="36" y="47"/>
                </a:lnTo>
                <a:lnTo>
                  <a:pt x="37" y="47"/>
                </a:lnTo>
                <a:lnTo>
                  <a:pt x="39" y="47"/>
                </a:lnTo>
                <a:lnTo>
                  <a:pt x="40" y="46"/>
                </a:lnTo>
                <a:lnTo>
                  <a:pt x="42" y="44"/>
                </a:lnTo>
                <a:lnTo>
                  <a:pt x="45" y="43"/>
                </a:lnTo>
                <a:lnTo>
                  <a:pt x="46" y="41"/>
                </a:lnTo>
                <a:lnTo>
                  <a:pt x="48" y="40"/>
                </a:lnTo>
                <a:lnTo>
                  <a:pt x="51" y="38"/>
                </a:lnTo>
                <a:lnTo>
                  <a:pt x="52" y="38"/>
                </a:lnTo>
                <a:lnTo>
                  <a:pt x="55" y="37"/>
                </a:lnTo>
                <a:lnTo>
                  <a:pt x="57" y="37"/>
                </a:lnTo>
                <a:lnTo>
                  <a:pt x="60" y="37"/>
                </a:lnTo>
                <a:lnTo>
                  <a:pt x="63" y="37"/>
                </a:lnTo>
                <a:lnTo>
                  <a:pt x="64" y="35"/>
                </a:lnTo>
                <a:lnTo>
                  <a:pt x="67" y="34"/>
                </a:lnTo>
                <a:lnTo>
                  <a:pt x="70" y="31"/>
                </a:lnTo>
                <a:lnTo>
                  <a:pt x="71" y="28"/>
                </a:lnTo>
                <a:lnTo>
                  <a:pt x="73" y="25"/>
                </a:lnTo>
                <a:lnTo>
                  <a:pt x="73" y="22"/>
                </a:lnTo>
                <a:lnTo>
                  <a:pt x="73" y="19"/>
                </a:lnTo>
                <a:lnTo>
                  <a:pt x="73" y="15"/>
                </a:lnTo>
                <a:lnTo>
                  <a:pt x="71" y="12"/>
                </a:lnTo>
                <a:lnTo>
                  <a:pt x="70" y="10"/>
                </a:lnTo>
                <a:lnTo>
                  <a:pt x="68" y="7"/>
                </a:lnTo>
                <a:lnTo>
                  <a:pt x="67" y="6"/>
                </a:lnTo>
                <a:lnTo>
                  <a:pt x="66" y="4"/>
                </a:lnTo>
                <a:lnTo>
                  <a:pt x="63" y="3"/>
                </a:lnTo>
                <a:lnTo>
                  <a:pt x="61" y="1"/>
                </a:lnTo>
                <a:lnTo>
                  <a:pt x="58" y="1"/>
                </a:lnTo>
                <a:lnTo>
                  <a:pt x="57" y="0"/>
                </a:lnTo>
                <a:lnTo>
                  <a:pt x="52" y="0"/>
                </a:lnTo>
                <a:lnTo>
                  <a:pt x="49" y="0"/>
                </a:lnTo>
                <a:lnTo>
                  <a:pt x="46" y="1"/>
                </a:lnTo>
                <a:lnTo>
                  <a:pt x="43" y="3"/>
                </a:lnTo>
                <a:lnTo>
                  <a:pt x="40" y="4"/>
                </a:lnTo>
                <a:lnTo>
                  <a:pt x="37" y="6"/>
                </a:lnTo>
                <a:lnTo>
                  <a:pt x="34" y="7"/>
                </a:lnTo>
                <a:lnTo>
                  <a:pt x="31" y="7"/>
                </a:lnTo>
                <a:lnTo>
                  <a:pt x="29" y="7"/>
                </a:lnTo>
                <a:lnTo>
                  <a:pt x="26" y="7"/>
                </a:lnTo>
                <a:lnTo>
                  <a:pt x="23" y="6"/>
                </a:lnTo>
                <a:lnTo>
                  <a:pt x="20" y="6"/>
                </a:lnTo>
                <a:lnTo>
                  <a:pt x="17" y="6"/>
                </a:lnTo>
                <a:lnTo>
                  <a:pt x="15" y="6"/>
                </a:lnTo>
                <a:lnTo>
                  <a:pt x="12" y="7"/>
                </a:lnTo>
                <a:lnTo>
                  <a:pt x="9" y="7"/>
                </a:lnTo>
                <a:lnTo>
                  <a:pt x="8" y="9"/>
                </a:lnTo>
                <a:lnTo>
                  <a:pt x="5" y="12"/>
                </a:lnTo>
                <a:lnTo>
                  <a:pt x="3" y="13"/>
                </a:lnTo>
                <a:lnTo>
                  <a:pt x="2" y="16"/>
                </a:lnTo>
                <a:lnTo>
                  <a:pt x="0" y="18"/>
                </a:lnTo>
                <a:lnTo>
                  <a:pt x="0" y="21"/>
                </a:lnTo>
                <a:lnTo>
                  <a:pt x="2" y="22"/>
                </a:lnTo>
                <a:lnTo>
                  <a:pt x="3" y="2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54" name="Freeform 105"/>
          <p:cNvSpPr>
            <a:spLocks/>
          </p:cNvSpPr>
          <p:nvPr/>
        </p:nvSpPr>
        <p:spPr bwMode="auto">
          <a:xfrm>
            <a:off x="6534150" y="4071938"/>
            <a:ext cx="103188" cy="74612"/>
          </a:xfrm>
          <a:custGeom>
            <a:avLst/>
            <a:gdLst>
              <a:gd name="T0" fmla="*/ 2147483647 w 73"/>
              <a:gd name="T1" fmla="*/ 2147483647 h 47"/>
              <a:gd name="T2" fmla="*/ 2147483647 w 73"/>
              <a:gd name="T3" fmla="*/ 2147483647 h 47"/>
              <a:gd name="T4" fmla="*/ 2147483647 w 73"/>
              <a:gd name="T5" fmla="*/ 2147483647 h 47"/>
              <a:gd name="T6" fmla="*/ 2147483647 w 73"/>
              <a:gd name="T7" fmla="*/ 2147483647 h 47"/>
              <a:gd name="T8" fmla="*/ 2147483647 w 73"/>
              <a:gd name="T9" fmla="*/ 2147483647 h 47"/>
              <a:gd name="T10" fmla="*/ 2147483647 w 73"/>
              <a:gd name="T11" fmla="*/ 2147483647 h 47"/>
              <a:gd name="T12" fmla="*/ 2147483647 w 73"/>
              <a:gd name="T13" fmla="*/ 2147483647 h 47"/>
              <a:gd name="T14" fmla="*/ 2147483647 w 73"/>
              <a:gd name="T15" fmla="*/ 2147483647 h 47"/>
              <a:gd name="T16" fmla="*/ 2147483647 w 73"/>
              <a:gd name="T17" fmla="*/ 2147483647 h 47"/>
              <a:gd name="T18" fmla="*/ 2147483647 w 73"/>
              <a:gd name="T19" fmla="*/ 2147483647 h 47"/>
              <a:gd name="T20" fmla="*/ 2147483647 w 73"/>
              <a:gd name="T21" fmla="*/ 2147483647 h 47"/>
              <a:gd name="T22" fmla="*/ 2147483647 w 73"/>
              <a:gd name="T23" fmla="*/ 2147483647 h 47"/>
              <a:gd name="T24" fmla="*/ 2147483647 w 73"/>
              <a:gd name="T25" fmla="*/ 2147483647 h 47"/>
              <a:gd name="T26" fmla="*/ 2147483647 w 73"/>
              <a:gd name="T27" fmla="*/ 2147483647 h 47"/>
              <a:gd name="T28" fmla="*/ 2147483647 w 73"/>
              <a:gd name="T29" fmla="*/ 2147483647 h 47"/>
              <a:gd name="T30" fmla="*/ 2147483647 w 73"/>
              <a:gd name="T31" fmla="*/ 2147483647 h 47"/>
              <a:gd name="T32" fmla="*/ 2147483647 w 73"/>
              <a:gd name="T33" fmla="*/ 2147483647 h 47"/>
              <a:gd name="T34" fmla="*/ 2147483647 w 73"/>
              <a:gd name="T35" fmla="*/ 2147483647 h 47"/>
              <a:gd name="T36" fmla="*/ 2147483647 w 73"/>
              <a:gd name="T37" fmla="*/ 2147483647 h 47"/>
              <a:gd name="T38" fmla="*/ 2147483647 w 73"/>
              <a:gd name="T39" fmla="*/ 2147483647 h 47"/>
              <a:gd name="T40" fmla="*/ 2147483647 w 73"/>
              <a:gd name="T41" fmla="*/ 2147483647 h 47"/>
              <a:gd name="T42" fmla="*/ 2147483647 w 73"/>
              <a:gd name="T43" fmla="*/ 2147483647 h 47"/>
              <a:gd name="T44" fmla="*/ 2147483647 w 73"/>
              <a:gd name="T45" fmla="*/ 2147483647 h 47"/>
              <a:gd name="T46" fmla="*/ 2147483647 w 73"/>
              <a:gd name="T47" fmla="*/ 2147483647 h 47"/>
              <a:gd name="T48" fmla="*/ 2147483647 w 73"/>
              <a:gd name="T49" fmla="*/ 2147483647 h 47"/>
              <a:gd name="T50" fmla="*/ 2147483647 w 73"/>
              <a:gd name="T51" fmla="*/ 2147483647 h 47"/>
              <a:gd name="T52" fmla="*/ 2147483647 w 73"/>
              <a:gd name="T53" fmla="*/ 2147483647 h 47"/>
              <a:gd name="T54" fmla="*/ 2147483647 w 73"/>
              <a:gd name="T55" fmla="*/ 2147483647 h 47"/>
              <a:gd name="T56" fmla="*/ 2147483647 w 73"/>
              <a:gd name="T57" fmla="*/ 0 h 47"/>
              <a:gd name="T58" fmla="*/ 2147483647 w 73"/>
              <a:gd name="T59" fmla="*/ 2147483647 h 47"/>
              <a:gd name="T60" fmla="*/ 2147483647 w 73"/>
              <a:gd name="T61" fmla="*/ 2147483647 h 47"/>
              <a:gd name="T62" fmla="*/ 2147483647 w 73"/>
              <a:gd name="T63" fmla="*/ 2147483647 h 47"/>
              <a:gd name="T64" fmla="*/ 2147483647 w 73"/>
              <a:gd name="T65" fmla="*/ 2147483647 h 47"/>
              <a:gd name="T66" fmla="*/ 2147483647 w 73"/>
              <a:gd name="T67" fmla="*/ 2147483647 h 47"/>
              <a:gd name="T68" fmla="*/ 2147483647 w 73"/>
              <a:gd name="T69" fmla="*/ 2147483647 h 47"/>
              <a:gd name="T70" fmla="*/ 2147483647 w 73"/>
              <a:gd name="T71" fmla="*/ 2147483647 h 47"/>
              <a:gd name="T72" fmla="*/ 2147483647 w 73"/>
              <a:gd name="T73" fmla="*/ 2147483647 h 47"/>
              <a:gd name="T74" fmla="*/ 2147483647 w 73"/>
              <a:gd name="T75" fmla="*/ 2147483647 h 47"/>
              <a:gd name="T76" fmla="*/ 0 w 73"/>
              <a:gd name="T77" fmla="*/ 2147483647 h 47"/>
              <a:gd name="T78" fmla="*/ 2147483647 w 73"/>
              <a:gd name="T79" fmla="*/ 2147483647 h 4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3"/>
              <a:gd name="T121" fmla="*/ 0 h 47"/>
              <a:gd name="T122" fmla="*/ 73 w 73"/>
              <a:gd name="T123" fmla="*/ 47 h 4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3" h="47">
                <a:moveTo>
                  <a:pt x="3" y="25"/>
                </a:moveTo>
                <a:lnTo>
                  <a:pt x="3" y="25"/>
                </a:lnTo>
                <a:lnTo>
                  <a:pt x="3" y="27"/>
                </a:lnTo>
                <a:lnTo>
                  <a:pt x="3" y="28"/>
                </a:lnTo>
                <a:lnTo>
                  <a:pt x="3" y="31"/>
                </a:lnTo>
                <a:lnTo>
                  <a:pt x="5" y="34"/>
                </a:lnTo>
                <a:lnTo>
                  <a:pt x="6" y="37"/>
                </a:lnTo>
                <a:lnTo>
                  <a:pt x="8" y="38"/>
                </a:lnTo>
                <a:lnTo>
                  <a:pt x="11" y="40"/>
                </a:lnTo>
                <a:lnTo>
                  <a:pt x="14" y="41"/>
                </a:lnTo>
                <a:lnTo>
                  <a:pt x="17" y="41"/>
                </a:lnTo>
                <a:lnTo>
                  <a:pt x="18" y="43"/>
                </a:lnTo>
                <a:lnTo>
                  <a:pt x="21" y="44"/>
                </a:lnTo>
                <a:lnTo>
                  <a:pt x="23" y="44"/>
                </a:lnTo>
                <a:lnTo>
                  <a:pt x="24" y="44"/>
                </a:lnTo>
                <a:lnTo>
                  <a:pt x="24" y="46"/>
                </a:lnTo>
                <a:lnTo>
                  <a:pt x="26" y="46"/>
                </a:lnTo>
                <a:lnTo>
                  <a:pt x="27" y="47"/>
                </a:lnTo>
                <a:lnTo>
                  <a:pt x="29" y="47"/>
                </a:lnTo>
                <a:lnTo>
                  <a:pt x="30" y="47"/>
                </a:lnTo>
                <a:lnTo>
                  <a:pt x="33" y="47"/>
                </a:lnTo>
                <a:lnTo>
                  <a:pt x="36" y="47"/>
                </a:lnTo>
                <a:lnTo>
                  <a:pt x="37" y="47"/>
                </a:lnTo>
                <a:lnTo>
                  <a:pt x="39" y="47"/>
                </a:lnTo>
                <a:lnTo>
                  <a:pt x="40" y="46"/>
                </a:lnTo>
                <a:lnTo>
                  <a:pt x="42" y="44"/>
                </a:lnTo>
                <a:lnTo>
                  <a:pt x="45" y="43"/>
                </a:lnTo>
                <a:lnTo>
                  <a:pt x="46" y="41"/>
                </a:lnTo>
                <a:lnTo>
                  <a:pt x="48" y="40"/>
                </a:lnTo>
                <a:lnTo>
                  <a:pt x="51" y="38"/>
                </a:lnTo>
                <a:lnTo>
                  <a:pt x="52" y="38"/>
                </a:lnTo>
                <a:lnTo>
                  <a:pt x="55" y="37"/>
                </a:lnTo>
                <a:lnTo>
                  <a:pt x="57" y="37"/>
                </a:lnTo>
                <a:lnTo>
                  <a:pt x="60" y="37"/>
                </a:lnTo>
                <a:lnTo>
                  <a:pt x="63" y="37"/>
                </a:lnTo>
                <a:lnTo>
                  <a:pt x="64" y="35"/>
                </a:lnTo>
                <a:lnTo>
                  <a:pt x="67" y="34"/>
                </a:lnTo>
                <a:lnTo>
                  <a:pt x="70" y="31"/>
                </a:lnTo>
                <a:lnTo>
                  <a:pt x="71" y="28"/>
                </a:lnTo>
                <a:lnTo>
                  <a:pt x="73" y="25"/>
                </a:lnTo>
                <a:lnTo>
                  <a:pt x="73" y="22"/>
                </a:lnTo>
                <a:lnTo>
                  <a:pt x="73" y="19"/>
                </a:lnTo>
                <a:lnTo>
                  <a:pt x="73" y="15"/>
                </a:lnTo>
                <a:lnTo>
                  <a:pt x="71" y="12"/>
                </a:lnTo>
                <a:lnTo>
                  <a:pt x="70" y="10"/>
                </a:lnTo>
                <a:lnTo>
                  <a:pt x="68" y="7"/>
                </a:lnTo>
                <a:lnTo>
                  <a:pt x="67" y="6"/>
                </a:lnTo>
                <a:lnTo>
                  <a:pt x="66" y="4"/>
                </a:lnTo>
                <a:lnTo>
                  <a:pt x="63" y="3"/>
                </a:lnTo>
                <a:lnTo>
                  <a:pt x="61" y="1"/>
                </a:lnTo>
                <a:lnTo>
                  <a:pt x="58" y="1"/>
                </a:lnTo>
                <a:lnTo>
                  <a:pt x="57" y="0"/>
                </a:lnTo>
                <a:lnTo>
                  <a:pt x="52" y="0"/>
                </a:lnTo>
                <a:lnTo>
                  <a:pt x="49" y="0"/>
                </a:lnTo>
                <a:lnTo>
                  <a:pt x="46" y="1"/>
                </a:lnTo>
                <a:lnTo>
                  <a:pt x="43" y="3"/>
                </a:lnTo>
                <a:lnTo>
                  <a:pt x="40" y="4"/>
                </a:lnTo>
                <a:lnTo>
                  <a:pt x="37" y="6"/>
                </a:lnTo>
                <a:lnTo>
                  <a:pt x="34" y="7"/>
                </a:lnTo>
                <a:lnTo>
                  <a:pt x="31" y="7"/>
                </a:lnTo>
                <a:lnTo>
                  <a:pt x="29" y="7"/>
                </a:lnTo>
                <a:lnTo>
                  <a:pt x="26" y="7"/>
                </a:lnTo>
                <a:lnTo>
                  <a:pt x="23" y="6"/>
                </a:lnTo>
                <a:lnTo>
                  <a:pt x="20" y="6"/>
                </a:lnTo>
                <a:lnTo>
                  <a:pt x="17" y="6"/>
                </a:lnTo>
                <a:lnTo>
                  <a:pt x="15" y="6"/>
                </a:lnTo>
                <a:lnTo>
                  <a:pt x="12" y="7"/>
                </a:lnTo>
                <a:lnTo>
                  <a:pt x="9" y="7"/>
                </a:lnTo>
                <a:lnTo>
                  <a:pt x="8" y="9"/>
                </a:lnTo>
                <a:lnTo>
                  <a:pt x="5" y="12"/>
                </a:lnTo>
                <a:lnTo>
                  <a:pt x="3" y="13"/>
                </a:lnTo>
                <a:lnTo>
                  <a:pt x="2" y="16"/>
                </a:lnTo>
                <a:lnTo>
                  <a:pt x="0" y="18"/>
                </a:lnTo>
                <a:lnTo>
                  <a:pt x="0" y="21"/>
                </a:lnTo>
                <a:lnTo>
                  <a:pt x="2" y="22"/>
                </a:lnTo>
                <a:lnTo>
                  <a:pt x="3" y="25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55" name="Freeform 106"/>
          <p:cNvSpPr>
            <a:spLocks/>
          </p:cNvSpPr>
          <p:nvPr/>
        </p:nvSpPr>
        <p:spPr bwMode="auto">
          <a:xfrm>
            <a:off x="6534150" y="4071938"/>
            <a:ext cx="103188" cy="74612"/>
          </a:xfrm>
          <a:custGeom>
            <a:avLst/>
            <a:gdLst>
              <a:gd name="T0" fmla="*/ 2147483647 w 73"/>
              <a:gd name="T1" fmla="*/ 2147483647 h 47"/>
              <a:gd name="T2" fmla="*/ 2147483647 w 73"/>
              <a:gd name="T3" fmla="*/ 2147483647 h 47"/>
              <a:gd name="T4" fmla="*/ 2147483647 w 73"/>
              <a:gd name="T5" fmla="*/ 2147483647 h 47"/>
              <a:gd name="T6" fmla="*/ 2147483647 w 73"/>
              <a:gd name="T7" fmla="*/ 2147483647 h 47"/>
              <a:gd name="T8" fmla="*/ 2147483647 w 73"/>
              <a:gd name="T9" fmla="*/ 2147483647 h 47"/>
              <a:gd name="T10" fmla="*/ 2147483647 w 73"/>
              <a:gd name="T11" fmla="*/ 2147483647 h 47"/>
              <a:gd name="T12" fmla="*/ 2147483647 w 73"/>
              <a:gd name="T13" fmla="*/ 2147483647 h 47"/>
              <a:gd name="T14" fmla="*/ 2147483647 w 73"/>
              <a:gd name="T15" fmla="*/ 2147483647 h 47"/>
              <a:gd name="T16" fmla="*/ 2147483647 w 73"/>
              <a:gd name="T17" fmla="*/ 2147483647 h 47"/>
              <a:gd name="T18" fmla="*/ 2147483647 w 73"/>
              <a:gd name="T19" fmla="*/ 2147483647 h 47"/>
              <a:gd name="T20" fmla="*/ 2147483647 w 73"/>
              <a:gd name="T21" fmla="*/ 2147483647 h 47"/>
              <a:gd name="T22" fmla="*/ 2147483647 w 73"/>
              <a:gd name="T23" fmla="*/ 2147483647 h 47"/>
              <a:gd name="T24" fmla="*/ 2147483647 w 73"/>
              <a:gd name="T25" fmla="*/ 2147483647 h 47"/>
              <a:gd name="T26" fmla="*/ 2147483647 w 73"/>
              <a:gd name="T27" fmla="*/ 2147483647 h 47"/>
              <a:gd name="T28" fmla="*/ 2147483647 w 73"/>
              <a:gd name="T29" fmla="*/ 2147483647 h 47"/>
              <a:gd name="T30" fmla="*/ 2147483647 w 73"/>
              <a:gd name="T31" fmla="*/ 2147483647 h 47"/>
              <a:gd name="T32" fmla="*/ 2147483647 w 73"/>
              <a:gd name="T33" fmla="*/ 2147483647 h 47"/>
              <a:gd name="T34" fmla="*/ 2147483647 w 73"/>
              <a:gd name="T35" fmla="*/ 2147483647 h 47"/>
              <a:gd name="T36" fmla="*/ 2147483647 w 73"/>
              <a:gd name="T37" fmla="*/ 2147483647 h 47"/>
              <a:gd name="T38" fmla="*/ 2147483647 w 73"/>
              <a:gd name="T39" fmla="*/ 2147483647 h 47"/>
              <a:gd name="T40" fmla="*/ 2147483647 w 73"/>
              <a:gd name="T41" fmla="*/ 2147483647 h 47"/>
              <a:gd name="T42" fmla="*/ 2147483647 w 73"/>
              <a:gd name="T43" fmla="*/ 2147483647 h 47"/>
              <a:gd name="T44" fmla="*/ 2147483647 w 73"/>
              <a:gd name="T45" fmla="*/ 2147483647 h 47"/>
              <a:gd name="T46" fmla="*/ 2147483647 w 73"/>
              <a:gd name="T47" fmla="*/ 2147483647 h 47"/>
              <a:gd name="T48" fmla="*/ 2147483647 w 73"/>
              <a:gd name="T49" fmla="*/ 2147483647 h 47"/>
              <a:gd name="T50" fmla="*/ 2147483647 w 73"/>
              <a:gd name="T51" fmla="*/ 2147483647 h 47"/>
              <a:gd name="T52" fmla="*/ 2147483647 w 73"/>
              <a:gd name="T53" fmla="*/ 2147483647 h 47"/>
              <a:gd name="T54" fmla="*/ 2147483647 w 73"/>
              <a:gd name="T55" fmla="*/ 2147483647 h 47"/>
              <a:gd name="T56" fmla="*/ 2147483647 w 73"/>
              <a:gd name="T57" fmla="*/ 0 h 47"/>
              <a:gd name="T58" fmla="*/ 2147483647 w 73"/>
              <a:gd name="T59" fmla="*/ 2147483647 h 47"/>
              <a:gd name="T60" fmla="*/ 2147483647 w 73"/>
              <a:gd name="T61" fmla="*/ 2147483647 h 47"/>
              <a:gd name="T62" fmla="*/ 2147483647 w 73"/>
              <a:gd name="T63" fmla="*/ 2147483647 h 47"/>
              <a:gd name="T64" fmla="*/ 2147483647 w 73"/>
              <a:gd name="T65" fmla="*/ 2147483647 h 47"/>
              <a:gd name="T66" fmla="*/ 2147483647 w 73"/>
              <a:gd name="T67" fmla="*/ 2147483647 h 47"/>
              <a:gd name="T68" fmla="*/ 2147483647 w 73"/>
              <a:gd name="T69" fmla="*/ 2147483647 h 47"/>
              <a:gd name="T70" fmla="*/ 2147483647 w 73"/>
              <a:gd name="T71" fmla="*/ 2147483647 h 47"/>
              <a:gd name="T72" fmla="*/ 2147483647 w 73"/>
              <a:gd name="T73" fmla="*/ 2147483647 h 47"/>
              <a:gd name="T74" fmla="*/ 2147483647 w 73"/>
              <a:gd name="T75" fmla="*/ 2147483647 h 47"/>
              <a:gd name="T76" fmla="*/ 0 w 73"/>
              <a:gd name="T77" fmla="*/ 2147483647 h 47"/>
              <a:gd name="T78" fmla="*/ 2147483647 w 73"/>
              <a:gd name="T79" fmla="*/ 2147483647 h 4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3"/>
              <a:gd name="T121" fmla="*/ 0 h 47"/>
              <a:gd name="T122" fmla="*/ 73 w 73"/>
              <a:gd name="T123" fmla="*/ 47 h 4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3" h="47">
                <a:moveTo>
                  <a:pt x="3" y="25"/>
                </a:moveTo>
                <a:lnTo>
                  <a:pt x="3" y="25"/>
                </a:lnTo>
                <a:lnTo>
                  <a:pt x="3" y="27"/>
                </a:lnTo>
                <a:lnTo>
                  <a:pt x="3" y="28"/>
                </a:lnTo>
                <a:lnTo>
                  <a:pt x="3" y="31"/>
                </a:lnTo>
                <a:lnTo>
                  <a:pt x="5" y="34"/>
                </a:lnTo>
                <a:lnTo>
                  <a:pt x="6" y="37"/>
                </a:lnTo>
                <a:lnTo>
                  <a:pt x="8" y="38"/>
                </a:lnTo>
                <a:lnTo>
                  <a:pt x="11" y="40"/>
                </a:lnTo>
                <a:lnTo>
                  <a:pt x="14" y="41"/>
                </a:lnTo>
                <a:lnTo>
                  <a:pt x="17" y="41"/>
                </a:lnTo>
                <a:lnTo>
                  <a:pt x="18" y="43"/>
                </a:lnTo>
                <a:lnTo>
                  <a:pt x="21" y="44"/>
                </a:lnTo>
                <a:lnTo>
                  <a:pt x="23" y="44"/>
                </a:lnTo>
                <a:lnTo>
                  <a:pt x="24" y="44"/>
                </a:lnTo>
                <a:lnTo>
                  <a:pt x="24" y="46"/>
                </a:lnTo>
                <a:lnTo>
                  <a:pt x="26" y="46"/>
                </a:lnTo>
                <a:lnTo>
                  <a:pt x="27" y="47"/>
                </a:lnTo>
                <a:lnTo>
                  <a:pt x="29" y="47"/>
                </a:lnTo>
                <a:lnTo>
                  <a:pt x="30" y="47"/>
                </a:lnTo>
                <a:lnTo>
                  <a:pt x="33" y="47"/>
                </a:lnTo>
                <a:lnTo>
                  <a:pt x="36" y="47"/>
                </a:lnTo>
                <a:lnTo>
                  <a:pt x="37" y="47"/>
                </a:lnTo>
                <a:lnTo>
                  <a:pt x="39" y="47"/>
                </a:lnTo>
                <a:lnTo>
                  <a:pt x="40" y="46"/>
                </a:lnTo>
                <a:lnTo>
                  <a:pt x="42" y="44"/>
                </a:lnTo>
                <a:lnTo>
                  <a:pt x="45" y="43"/>
                </a:lnTo>
                <a:lnTo>
                  <a:pt x="46" y="41"/>
                </a:lnTo>
                <a:lnTo>
                  <a:pt x="48" y="40"/>
                </a:lnTo>
                <a:lnTo>
                  <a:pt x="51" y="38"/>
                </a:lnTo>
                <a:lnTo>
                  <a:pt x="52" y="38"/>
                </a:lnTo>
                <a:lnTo>
                  <a:pt x="55" y="37"/>
                </a:lnTo>
                <a:lnTo>
                  <a:pt x="57" y="37"/>
                </a:lnTo>
                <a:lnTo>
                  <a:pt x="60" y="37"/>
                </a:lnTo>
                <a:lnTo>
                  <a:pt x="63" y="37"/>
                </a:lnTo>
                <a:lnTo>
                  <a:pt x="64" y="35"/>
                </a:lnTo>
                <a:lnTo>
                  <a:pt x="67" y="34"/>
                </a:lnTo>
                <a:lnTo>
                  <a:pt x="70" y="31"/>
                </a:lnTo>
                <a:lnTo>
                  <a:pt x="71" y="28"/>
                </a:lnTo>
                <a:lnTo>
                  <a:pt x="73" y="25"/>
                </a:lnTo>
                <a:lnTo>
                  <a:pt x="73" y="22"/>
                </a:lnTo>
                <a:lnTo>
                  <a:pt x="73" y="19"/>
                </a:lnTo>
                <a:lnTo>
                  <a:pt x="73" y="15"/>
                </a:lnTo>
                <a:lnTo>
                  <a:pt x="71" y="12"/>
                </a:lnTo>
                <a:lnTo>
                  <a:pt x="70" y="10"/>
                </a:lnTo>
                <a:lnTo>
                  <a:pt x="68" y="7"/>
                </a:lnTo>
                <a:lnTo>
                  <a:pt x="67" y="6"/>
                </a:lnTo>
                <a:lnTo>
                  <a:pt x="66" y="4"/>
                </a:lnTo>
                <a:lnTo>
                  <a:pt x="63" y="3"/>
                </a:lnTo>
                <a:lnTo>
                  <a:pt x="61" y="1"/>
                </a:lnTo>
                <a:lnTo>
                  <a:pt x="58" y="1"/>
                </a:lnTo>
                <a:lnTo>
                  <a:pt x="57" y="0"/>
                </a:lnTo>
                <a:lnTo>
                  <a:pt x="52" y="0"/>
                </a:lnTo>
                <a:lnTo>
                  <a:pt x="49" y="0"/>
                </a:lnTo>
                <a:lnTo>
                  <a:pt x="46" y="1"/>
                </a:lnTo>
                <a:lnTo>
                  <a:pt x="43" y="3"/>
                </a:lnTo>
                <a:lnTo>
                  <a:pt x="40" y="4"/>
                </a:lnTo>
                <a:lnTo>
                  <a:pt x="37" y="6"/>
                </a:lnTo>
                <a:lnTo>
                  <a:pt x="34" y="7"/>
                </a:lnTo>
                <a:lnTo>
                  <a:pt x="31" y="7"/>
                </a:lnTo>
                <a:lnTo>
                  <a:pt x="29" y="7"/>
                </a:lnTo>
                <a:lnTo>
                  <a:pt x="26" y="7"/>
                </a:lnTo>
                <a:lnTo>
                  <a:pt x="23" y="6"/>
                </a:lnTo>
                <a:lnTo>
                  <a:pt x="20" y="6"/>
                </a:lnTo>
                <a:lnTo>
                  <a:pt x="17" y="6"/>
                </a:lnTo>
                <a:lnTo>
                  <a:pt x="15" y="6"/>
                </a:lnTo>
                <a:lnTo>
                  <a:pt x="12" y="7"/>
                </a:lnTo>
                <a:lnTo>
                  <a:pt x="9" y="7"/>
                </a:lnTo>
                <a:lnTo>
                  <a:pt x="8" y="9"/>
                </a:lnTo>
                <a:lnTo>
                  <a:pt x="5" y="12"/>
                </a:lnTo>
                <a:lnTo>
                  <a:pt x="3" y="13"/>
                </a:lnTo>
                <a:lnTo>
                  <a:pt x="2" y="16"/>
                </a:lnTo>
                <a:lnTo>
                  <a:pt x="0" y="18"/>
                </a:lnTo>
                <a:lnTo>
                  <a:pt x="0" y="21"/>
                </a:lnTo>
                <a:lnTo>
                  <a:pt x="2" y="22"/>
                </a:lnTo>
                <a:lnTo>
                  <a:pt x="3" y="25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56" name="Freeform 107"/>
          <p:cNvSpPr>
            <a:spLocks/>
          </p:cNvSpPr>
          <p:nvPr/>
        </p:nvSpPr>
        <p:spPr bwMode="auto">
          <a:xfrm>
            <a:off x="6577013" y="4156075"/>
            <a:ext cx="25400" cy="25400"/>
          </a:xfrm>
          <a:custGeom>
            <a:avLst/>
            <a:gdLst>
              <a:gd name="T0" fmla="*/ 2147483647 w 18"/>
              <a:gd name="T1" fmla="*/ 2147483647 h 16"/>
              <a:gd name="T2" fmla="*/ 2147483647 w 18"/>
              <a:gd name="T3" fmla="*/ 2147483647 h 16"/>
              <a:gd name="T4" fmla="*/ 2147483647 w 18"/>
              <a:gd name="T5" fmla="*/ 2147483647 h 16"/>
              <a:gd name="T6" fmla="*/ 2147483647 w 18"/>
              <a:gd name="T7" fmla="*/ 2147483647 h 16"/>
              <a:gd name="T8" fmla="*/ 2147483647 w 18"/>
              <a:gd name="T9" fmla="*/ 2147483647 h 16"/>
              <a:gd name="T10" fmla="*/ 2147483647 w 18"/>
              <a:gd name="T11" fmla="*/ 2147483647 h 16"/>
              <a:gd name="T12" fmla="*/ 2147483647 w 18"/>
              <a:gd name="T13" fmla="*/ 2147483647 h 16"/>
              <a:gd name="T14" fmla="*/ 0 w 18"/>
              <a:gd name="T15" fmla="*/ 2147483647 h 16"/>
              <a:gd name="T16" fmla="*/ 0 w 18"/>
              <a:gd name="T17" fmla="*/ 2147483647 h 16"/>
              <a:gd name="T18" fmla="*/ 2147483647 w 18"/>
              <a:gd name="T19" fmla="*/ 2147483647 h 16"/>
              <a:gd name="T20" fmla="*/ 2147483647 w 18"/>
              <a:gd name="T21" fmla="*/ 2147483647 h 16"/>
              <a:gd name="T22" fmla="*/ 2147483647 w 18"/>
              <a:gd name="T23" fmla="*/ 2147483647 h 16"/>
              <a:gd name="T24" fmla="*/ 2147483647 w 18"/>
              <a:gd name="T25" fmla="*/ 2147483647 h 16"/>
              <a:gd name="T26" fmla="*/ 2147483647 w 18"/>
              <a:gd name="T27" fmla="*/ 2147483647 h 16"/>
              <a:gd name="T28" fmla="*/ 2147483647 w 18"/>
              <a:gd name="T29" fmla="*/ 2147483647 h 16"/>
              <a:gd name="T30" fmla="*/ 2147483647 w 18"/>
              <a:gd name="T31" fmla="*/ 2147483647 h 16"/>
              <a:gd name="T32" fmla="*/ 2147483647 w 18"/>
              <a:gd name="T33" fmla="*/ 2147483647 h 16"/>
              <a:gd name="T34" fmla="*/ 2147483647 w 18"/>
              <a:gd name="T35" fmla="*/ 2147483647 h 16"/>
              <a:gd name="T36" fmla="*/ 2147483647 w 18"/>
              <a:gd name="T37" fmla="*/ 2147483647 h 16"/>
              <a:gd name="T38" fmla="*/ 2147483647 w 18"/>
              <a:gd name="T39" fmla="*/ 2147483647 h 16"/>
              <a:gd name="T40" fmla="*/ 2147483647 w 18"/>
              <a:gd name="T41" fmla="*/ 2147483647 h 16"/>
              <a:gd name="T42" fmla="*/ 2147483647 w 18"/>
              <a:gd name="T43" fmla="*/ 2147483647 h 16"/>
              <a:gd name="T44" fmla="*/ 2147483647 w 18"/>
              <a:gd name="T45" fmla="*/ 2147483647 h 16"/>
              <a:gd name="T46" fmla="*/ 2147483647 w 18"/>
              <a:gd name="T47" fmla="*/ 2147483647 h 16"/>
              <a:gd name="T48" fmla="*/ 2147483647 w 18"/>
              <a:gd name="T49" fmla="*/ 2147483647 h 16"/>
              <a:gd name="T50" fmla="*/ 2147483647 w 18"/>
              <a:gd name="T51" fmla="*/ 2147483647 h 16"/>
              <a:gd name="T52" fmla="*/ 2147483647 w 18"/>
              <a:gd name="T53" fmla="*/ 2147483647 h 16"/>
              <a:gd name="T54" fmla="*/ 2147483647 w 18"/>
              <a:gd name="T55" fmla="*/ 2147483647 h 16"/>
              <a:gd name="T56" fmla="*/ 2147483647 w 18"/>
              <a:gd name="T57" fmla="*/ 2147483647 h 16"/>
              <a:gd name="T58" fmla="*/ 2147483647 w 18"/>
              <a:gd name="T59" fmla="*/ 2147483647 h 16"/>
              <a:gd name="T60" fmla="*/ 2147483647 w 18"/>
              <a:gd name="T61" fmla="*/ 2147483647 h 16"/>
              <a:gd name="T62" fmla="*/ 2147483647 w 18"/>
              <a:gd name="T63" fmla="*/ 2147483647 h 16"/>
              <a:gd name="T64" fmla="*/ 2147483647 w 18"/>
              <a:gd name="T65" fmla="*/ 0 h 16"/>
              <a:gd name="T66" fmla="*/ 2147483647 w 18"/>
              <a:gd name="T67" fmla="*/ 0 h 16"/>
              <a:gd name="T68" fmla="*/ 2147483647 w 18"/>
              <a:gd name="T69" fmla="*/ 0 h 16"/>
              <a:gd name="T70" fmla="*/ 2147483647 w 18"/>
              <a:gd name="T71" fmla="*/ 0 h 16"/>
              <a:gd name="T72" fmla="*/ 2147483647 w 18"/>
              <a:gd name="T73" fmla="*/ 0 h 16"/>
              <a:gd name="T74" fmla="*/ 2147483647 w 18"/>
              <a:gd name="T75" fmla="*/ 2147483647 h 16"/>
              <a:gd name="T76" fmla="*/ 2147483647 w 18"/>
              <a:gd name="T77" fmla="*/ 2147483647 h 16"/>
              <a:gd name="T78" fmla="*/ 2147483647 w 18"/>
              <a:gd name="T79" fmla="*/ 2147483647 h 16"/>
              <a:gd name="T80" fmla="*/ 2147483647 w 18"/>
              <a:gd name="T81" fmla="*/ 2147483647 h 1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8"/>
              <a:gd name="T124" fmla="*/ 0 h 16"/>
              <a:gd name="T125" fmla="*/ 18 w 18"/>
              <a:gd name="T126" fmla="*/ 16 h 1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8" h="16">
                <a:moveTo>
                  <a:pt x="7" y="5"/>
                </a:moveTo>
                <a:lnTo>
                  <a:pt x="6" y="5"/>
                </a:lnTo>
                <a:lnTo>
                  <a:pt x="4" y="6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1"/>
                </a:lnTo>
                <a:lnTo>
                  <a:pt x="0" y="12"/>
                </a:lnTo>
                <a:lnTo>
                  <a:pt x="1" y="14"/>
                </a:lnTo>
                <a:lnTo>
                  <a:pt x="1" y="15"/>
                </a:lnTo>
                <a:lnTo>
                  <a:pt x="4" y="15"/>
                </a:lnTo>
                <a:lnTo>
                  <a:pt x="6" y="16"/>
                </a:lnTo>
                <a:lnTo>
                  <a:pt x="7" y="16"/>
                </a:lnTo>
                <a:lnTo>
                  <a:pt x="10" y="16"/>
                </a:lnTo>
                <a:lnTo>
                  <a:pt x="12" y="15"/>
                </a:lnTo>
                <a:lnTo>
                  <a:pt x="13" y="15"/>
                </a:lnTo>
                <a:lnTo>
                  <a:pt x="15" y="15"/>
                </a:lnTo>
                <a:lnTo>
                  <a:pt x="15" y="14"/>
                </a:lnTo>
                <a:lnTo>
                  <a:pt x="16" y="14"/>
                </a:lnTo>
                <a:lnTo>
                  <a:pt x="16" y="12"/>
                </a:lnTo>
                <a:lnTo>
                  <a:pt x="18" y="11"/>
                </a:lnTo>
                <a:lnTo>
                  <a:pt x="16" y="11"/>
                </a:lnTo>
                <a:lnTo>
                  <a:pt x="16" y="9"/>
                </a:lnTo>
                <a:lnTo>
                  <a:pt x="16" y="8"/>
                </a:lnTo>
                <a:lnTo>
                  <a:pt x="16" y="6"/>
                </a:lnTo>
                <a:lnTo>
                  <a:pt x="16" y="5"/>
                </a:lnTo>
                <a:lnTo>
                  <a:pt x="16" y="3"/>
                </a:lnTo>
                <a:lnTo>
                  <a:pt x="16" y="2"/>
                </a:lnTo>
                <a:lnTo>
                  <a:pt x="16" y="0"/>
                </a:lnTo>
                <a:lnTo>
                  <a:pt x="15" y="0"/>
                </a:lnTo>
                <a:lnTo>
                  <a:pt x="13" y="0"/>
                </a:lnTo>
                <a:lnTo>
                  <a:pt x="12" y="0"/>
                </a:lnTo>
                <a:lnTo>
                  <a:pt x="10" y="0"/>
                </a:lnTo>
                <a:lnTo>
                  <a:pt x="10" y="2"/>
                </a:lnTo>
                <a:lnTo>
                  <a:pt x="9" y="3"/>
                </a:lnTo>
                <a:lnTo>
                  <a:pt x="7" y="3"/>
                </a:lnTo>
                <a:lnTo>
                  <a:pt x="7" y="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57" name="Freeform 108"/>
          <p:cNvSpPr>
            <a:spLocks/>
          </p:cNvSpPr>
          <p:nvPr/>
        </p:nvSpPr>
        <p:spPr bwMode="auto">
          <a:xfrm>
            <a:off x="6577013" y="4156075"/>
            <a:ext cx="25400" cy="25400"/>
          </a:xfrm>
          <a:custGeom>
            <a:avLst/>
            <a:gdLst>
              <a:gd name="T0" fmla="*/ 2147483647 w 18"/>
              <a:gd name="T1" fmla="*/ 2147483647 h 16"/>
              <a:gd name="T2" fmla="*/ 2147483647 w 18"/>
              <a:gd name="T3" fmla="*/ 2147483647 h 16"/>
              <a:gd name="T4" fmla="*/ 2147483647 w 18"/>
              <a:gd name="T5" fmla="*/ 2147483647 h 16"/>
              <a:gd name="T6" fmla="*/ 2147483647 w 18"/>
              <a:gd name="T7" fmla="*/ 2147483647 h 16"/>
              <a:gd name="T8" fmla="*/ 2147483647 w 18"/>
              <a:gd name="T9" fmla="*/ 2147483647 h 16"/>
              <a:gd name="T10" fmla="*/ 2147483647 w 18"/>
              <a:gd name="T11" fmla="*/ 2147483647 h 16"/>
              <a:gd name="T12" fmla="*/ 2147483647 w 18"/>
              <a:gd name="T13" fmla="*/ 2147483647 h 16"/>
              <a:gd name="T14" fmla="*/ 0 w 18"/>
              <a:gd name="T15" fmla="*/ 2147483647 h 16"/>
              <a:gd name="T16" fmla="*/ 0 w 18"/>
              <a:gd name="T17" fmla="*/ 2147483647 h 16"/>
              <a:gd name="T18" fmla="*/ 2147483647 w 18"/>
              <a:gd name="T19" fmla="*/ 2147483647 h 16"/>
              <a:gd name="T20" fmla="*/ 2147483647 w 18"/>
              <a:gd name="T21" fmla="*/ 2147483647 h 16"/>
              <a:gd name="T22" fmla="*/ 2147483647 w 18"/>
              <a:gd name="T23" fmla="*/ 2147483647 h 16"/>
              <a:gd name="T24" fmla="*/ 2147483647 w 18"/>
              <a:gd name="T25" fmla="*/ 2147483647 h 16"/>
              <a:gd name="T26" fmla="*/ 2147483647 w 18"/>
              <a:gd name="T27" fmla="*/ 2147483647 h 16"/>
              <a:gd name="T28" fmla="*/ 2147483647 w 18"/>
              <a:gd name="T29" fmla="*/ 2147483647 h 16"/>
              <a:gd name="T30" fmla="*/ 2147483647 w 18"/>
              <a:gd name="T31" fmla="*/ 2147483647 h 16"/>
              <a:gd name="T32" fmla="*/ 2147483647 w 18"/>
              <a:gd name="T33" fmla="*/ 2147483647 h 16"/>
              <a:gd name="T34" fmla="*/ 2147483647 w 18"/>
              <a:gd name="T35" fmla="*/ 2147483647 h 16"/>
              <a:gd name="T36" fmla="*/ 2147483647 w 18"/>
              <a:gd name="T37" fmla="*/ 2147483647 h 16"/>
              <a:gd name="T38" fmla="*/ 2147483647 w 18"/>
              <a:gd name="T39" fmla="*/ 2147483647 h 16"/>
              <a:gd name="T40" fmla="*/ 2147483647 w 18"/>
              <a:gd name="T41" fmla="*/ 2147483647 h 16"/>
              <a:gd name="T42" fmla="*/ 2147483647 w 18"/>
              <a:gd name="T43" fmla="*/ 2147483647 h 16"/>
              <a:gd name="T44" fmla="*/ 2147483647 w 18"/>
              <a:gd name="T45" fmla="*/ 2147483647 h 16"/>
              <a:gd name="T46" fmla="*/ 2147483647 w 18"/>
              <a:gd name="T47" fmla="*/ 2147483647 h 16"/>
              <a:gd name="T48" fmla="*/ 2147483647 w 18"/>
              <a:gd name="T49" fmla="*/ 2147483647 h 16"/>
              <a:gd name="T50" fmla="*/ 2147483647 w 18"/>
              <a:gd name="T51" fmla="*/ 2147483647 h 16"/>
              <a:gd name="T52" fmla="*/ 2147483647 w 18"/>
              <a:gd name="T53" fmla="*/ 2147483647 h 16"/>
              <a:gd name="T54" fmla="*/ 2147483647 w 18"/>
              <a:gd name="T55" fmla="*/ 2147483647 h 16"/>
              <a:gd name="T56" fmla="*/ 2147483647 w 18"/>
              <a:gd name="T57" fmla="*/ 2147483647 h 16"/>
              <a:gd name="T58" fmla="*/ 2147483647 w 18"/>
              <a:gd name="T59" fmla="*/ 2147483647 h 16"/>
              <a:gd name="T60" fmla="*/ 2147483647 w 18"/>
              <a:gd name="T61" fmla="*/ 2147483647 h 16"/>
              <a:gd name="T62" fmla="*/ 2147483647 w 18"/>
              <a:gd name="T63" fmla="*/ 2147483647 h 16"/>
              <a:gd name="T64" fmla="*/ 2147483647 w 18"/>
              <a:gd name="T65" fmla="*/ 0 h 16"/>
              <a:gd name="T66" fmla="*/ 2147483647 w 18"/>
              <a:gd name="T67" fmla="*/ 0 h 16"/>
              <a:gd name="T68" fmla="*/ 2147483647 w 18"/>
              <a:gd name="T69" fmla="*/ 0 h 16"/>
              <a:gd name="T70" fmla="*/ 2147483647 w 18"/>
              <a:gd name="T71" fmla="*/ 0 h 16"/>
              <a:gd name="T72" fmla="*/ 2147483647 w 18"/>
              <a:gd name="T73" fmla="*/ 0 h 16"/>
              <a:gd name="T74" fmla="*/ 2147483647 w 18"/>
              <a:gd name="T75" fmla="*/ 2147483647 h 16"/>
              <a:gd name="T76" fmla="*/ 2147483647 w 18"/>
              <a:gd name="T77" fmla="*/ 2147483647 h 16"/>
              <a:gd name="T78" fmla="*/ 2147483647 w 18"/>
              <a:gd name="T79" fmla="*/ 2147483647 h 16"/>
              <a:gd name="T80" fmla="*/ 2147483647 w 18"/>
              <a:gd name="T81" fmla="*/ 2147483647 h 1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8"/>
              <a:gd name="T124" fmla="*/ 0 h 16"/>
              <a:gd name="T125" fmla="*/ 18 w 18"/>
              <a:gd name="T126" fmla="*/ 16 h 1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8" h="16">
                <a:moveTo>
                  <a:pt x="7" y="5"/>
                </a:moveTo>
                <a:lnTo>
                  <a:pt x="6" y="5"/>
                </a:lnTo>
                <a:lnTo>
                  <a:pt x="4" y="6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1"/>
                </a:lnTo>
                <a:lnTo>
                  <a:pt x="0" y="12"/>
                </a:lnTo>
                <a:lnTo>
                  <a:pt x="1" y="14"/>
                </a:lnTo>
                <a:lnTo>
                  <a:pt x="1" y="15"/>
                </a:lnTo>
                <a:lnTo>
                  <a:pt x="4" y="15"/>
                </a:lnTo>
                <a:lnTo>
                  <a:pt x="6" y="16"/>
                </a:lnTo>
                <a:lnTo>
                  <a:pt x="7" y="16"/>
                </a:lnTo>
                <a:lnTo>
                  <a:pt x="10" y="16"/>
                </a:lnTo>
                <a:lnTo>
                  <a:pt x="12" y="15"/>
                </a:lnTo>
                <a:lnTo>
                  <a:pt x="13" y="15"/>
                </a:lnTo>
                <a:lnTo>
                  <a:pt x="15" y="15"/>
                </a:lnTo>
                <a:lnTo>
                  <a:pt x="15" y="14"/>
                </a:lnTo>
                <a:lnTo>
                  <a:pt x="16" y="14"/>
                </a:lnTo>
                <a:lnTo>
                  <a:pt x="16" y="12"/>
                </a:lnTo>
                <a:lnTo>
                  <a:pt x="18" y="11"/>
                </a:lnTo>
                <a:lnTo>
                  <a:pt x="16" y="11"/>
                </a:lnTo>
                <a:lnTo>
                  <a:pt x="16" y="9"/>
                </a:lnTo>
                <a:lnTo>
                  <a:pt x="16" y="8"/>
                </a:lnTo>
                <a:lnTo>
                  <a:pt x="16" y="6"/>
                </a:lnTo>
                <a:lnTo>
                  <a:pt x="16" y="5"/>
                </a:lnTo>
                <a:lnTo>
                  <a:pt x="16" y="3"/>
                </a:lnTo>
                <a:lnTo>
                  <a:pt x="16" y="2"/>
                </a:lnTo>
                <a:lnTo>
                  <a:pt x="16" y="0"/>
                </a:lnTo>
                <a:lnTo>
                  <a:pt x="15" y="0"/>
                </a:lnTo>
                <a:lnTo>
                  <a:pt x="13" y="0"/>
                </a:lnTo>
                <a:lnTo>
                  <a:pt x="12" y="0"/>
                </a:lnTo>
                <a:lnTo>
                  <a:pt x="10" y="0"/>
                </a:lnTo>
                <a:lnTo>
                  <a:pt x="10" y="2"/>
                </a:lnTo>
                <a:lnTo>
                  <a:pt x="9" y="3"/>
                </a:lnTo>
                <a:lnTo>
                  <a:pt x="7" y="3"/>
                </a:lnTo>
                <a:lnTo>
                  <a:pt x="7" y="5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58" name="Freeform 109"/>
          <p:cNvSpPr>
            <a:spLocks/>
          </p:cNvSpPr>
          <p:nvPr/>
        </p:nvSpPr>
        <p:spPr bwMode="auto">
          <a:xfrm>
            <a:off x="6591300" y="4175125"/>
            <a:ext cx="52388" cy="77788"/>
          </a:xfrm>
          <a:custGeom>
            <a:avLst/>
            <a:gdLst>
              <a:gd name="T0" fmla="*/ 2147483647 w 37"/>
              <a:gd name="T1" fmla="*/ 2147483647 h 49"/>
              <a:gd name="T2" fmla="*/ 2147483647 w 37"/>
              <a:gd name="T3" fmla="*/ 2147483647 h 49"/>
              <a:gd name="T4" fmla="*/ 2147483647 w 37"/>
              <a:gd name="T5" fmla="*/ 2147483647 h 49"/>
              <a:gd name="T6" fmla="*/ 2147483647 w 37"/>
              <a:gd name="T7" fmla="*/ 2147483647 h 49"/>
              <a:gd name="T8" fmla="*/ 2147483647 w 37"/>
              <a:gd name="T9" fmla="*/ 2147483647 h 49"/>
              <a:gd name="T10" fmla="*/ 2147483647 w 37"/>
              <a:gd name="T11" fmla="*/ 2147483647 h 49"/>
              <a:gd name="T12" fmla="*/ 2147483647 w 37"/>
              <a:gd name="T13" fmla="*/ 2147483647 h 49"/>
              <a:gd name="T14" fmla="*/ 2147483647 w 37"/>
              <a:gd name="T15" fmla="*/ 2147483647 h 49"/>
              <a:gd name="T16" fmla="*/ 2147483647 w 37"/>
              <a:gd name="T17" fmla="*/ 2147483647 h 49"/>
              <a:gd name="T18" fmla="*/ 2147483647 w 37"/>
              <a:gd name="T19" fmla="*/ 2147483647 h 49"/>
              <a:gd name="T20" fmla="*/ 2147483647 w 37"/>
              <a:gd name="T21" fmla="*/ 2147483647 h 49"/>
              <a:gd name="T22" fmla="*/ 2147483647 w 37"/>
              <a:gd name="T23" fmla="*/ 2147483647 h 49"/>
              <a:gd name="T24" fmla="*/ 0 w 37"/>
              <a:gd name="T25" fmla="*/ 2147483647 h 49"/>
              <a:gd name="T26" fmla="*/ 0 w 37"/>
              <a:gd name="T27" fmla="*/ 2147483647 h 49"/>
              <a:gd name="T28" fmla="*/ 0 w 37"/>
              <a:gd name="T29" fmla="*/ 2147483647 h 49"/>
              <a:gd name="T30" fmla="*/ 0 w 37"/>
              <a:gd name="T31" fmla="*/ 2147483647 h 49"/>
              <a:gd name="T32" fmla="*/ 2147483647 w 37"/>
              <a:gd name="T33" fmla="*/ 2147483647 h 49"/>
              <a:gd name="T34" fmla="*/ 2147483647 w 37"/>
              <a:gd name="T35" fmla="*/ 2147483647 h 49"/>
              <a:gd name="T36" fmla="*/ 2147483647 w 37"/>
              <a:gd name="T37" fmla="*/ 2147483647 h 49"/>
              <a:gd name="T38" fmla="*/ 2147483647 w 37"/>
              <a:gd name="T39" fmla="*/ 2147483647 h 49"/>
              <a:gd name="T40" fmla="*/ 2147483647 w 37"/>
              <a:gd name="T41" fmla="*/ 2147483647 h 49"/>
              <a:gd name="T42" fmla="*/ 2147483647 w 37"/>
              <a:gd name="T43" fmla="*/ 2147483647 h 49"/>
              <a:gd name="T44" fmla="*/ 2147483647 w 37"/>
              <a:gd name="T45" fmla="*/ 2147483647 h 49"/>
              <a:gd name="T46" fmla="*/ 2147483647 w 37"/>
              <a:gd name="T47" fmla="*/ 2147483647 h 49"/>
              <a:gd name="T48" fmla="*/ 2147483647 w 37"/>
              <a:gd name="T49" fmla="*/ 2147483647 h 49"/>
              <a:gd name="T50" fmla="*/ 2147483647 w 37"/>
              <a:gd name="T51" fmla="*/ 2147483647 h 49"/>
              <a:gd name="T52" fmla="*/ 2147483647 w 37"/>
              <a:gd name="T53" fmla="*/ 2147483647 h 49"/>
              <a:gd name="T54" fmla="*/ 2147483647 w 37"/>
              <a:gd name="T55" fmla="*/ 2147483647 h 49"/>
              <a:gd name="T56" fmla="*/ 2147483647 w 37"/>
              <a:gd name="T57" fmla="*/ 2147483647 h 49"/>
              <a:gd name="T58" fmla="*/ 2147483647 w 37"/>
              <a:gd name="T59" fmla="*/ 2147483647 h 49"/>
              <a:gd name="T60" fmla="*/ 2147483647 w 37"/>
              <a:gd name="T61" fmla="*/ 2147483647 h 49"/>
              <a:gd name="T62" fmla="*/ 2147483647 w 37"/>
              <a:gd name="T63" fmla="*/ 2147483647 h 49"/>
              <a:gd name="T64" fmla="*/ 2147483647 w 37"/>
              <a:gd name="T65" fmla="*/ 2147483647 h 49"/>
              <a:gd name="T66" fmla="*/ 2147483647 w 37"/>
              <a:gd name="T67" fmla="*/ 2147483647 h 49"/>
              <a:gd name="T68" fmla="*/ 2147483647 w 37"/>
              <a:gd name="T69" fmla="*/ 2147483647 h 49"/>
              <a:gd name="T70" fmla="*/ 2147483647 w 37"/>
              <a:gd name="T71" fmla="*/ 2147483647 h 49"/>
              <a:gd name="T72" fmla="*/ 2147483647 w 37"/>
              <a:gd name="T73" fmla="*/ 2147483647 h 49"/>
              <a:gd name="T74" fmla="*/ 2147483647 w 37"/>
              <a:gd name="T75" fmla="*/ 2147483647 h 49"/>
              <a:gd name="T76" fmla="*/ 2147483647 w 37"/>
              <a:gd name="T77" fmla="*/ 2147483647 h 49"/>
              <a:gd name="T78" fmla="*/ 2147483647 w 37"/>
              <a:gd name="T79" fmla="*/ 2147483647 h 49"/>
              <a:gd name="T80" fmla="*/ 2147483647 w 37"/>
              <a:gd name="T81" fmla="*/ 2147483647 h 49"/>
              <a:gd name="T82" fmla="*/ 2147483647 w 37"/>
              <a:gd name="T83" fmla="*/ 2147483647 h 49"/>
              <a:gd name="T84" fmla="*/ 2147483647 w 37"/>
              <a:gd name="T85" fmla="*/ 0 h 49"/>
              <a:gd name="T86" fmla="*/ 2147483647 w 37"/>
              <a:gd name="T87" fmla="*/ 0 h 49"/>
              <a:gd name="T88" fmla="*/ 2147483647 w 37"/>
              <a:gd name="T89" fmla="*/ 0 h 49"/>
              <a:gd name="T90" fmla="*/ 2147483647 w 37"/>
              <a:gd name="T91" fmla="*/ 0 h 49"/>
              <a:gd name="T92" fmla="*/ 2147483647 w 37"/>
              <a:gd name="T93" fmla="*/ 2147483647 h 49"/>
              <a:gd name="T94" fmla="*/ 2147483647 w 37"/>
              <a:gd name="T95" fmla="*/ 2147483647 h 49"/>
              <a:gd name="T96" fmla="*/ 2147483647 w 37"/>
              <a:gd name="T97" fmla="*/ 2147483647 h 49"/>
              <a:gd name="T98" fmla="*/ 2147483647 w 37"/>
              <a:gd name="T99" fmla="*/ 2147483647 h 49"/>
              <a:gd name="T100" fmla="*/ 2147483647 w 37"/>
              <a:gd name="T101" fmla="*/ 2147483647 h 49"/>
              <a:gd name="T102" fmla="*/ 2147483647 w 37"/>
              <a:gd name="T103" fmla="*/ 2147483647 h 49"/>
              <a:gd name="T104" fmla="*/ 2147483647 w 37"/>
              <a:gd name="T105" fmla="*/ 2147483647 h 49"/>
              <a:gd name="T106" fmla="*/ 2147483647 w 37"/>
              <a:gd name="T107" fmla="*/ 2147483647 h 49"/>
              <a:gd name="T108" fmla="*/ 2147483647 w 37"/>
              <a:gd name="T109" fmla="*/ 2147483647 h 49"/>
              <a:gd name="T110" fmla="*/ 2147483647 w 37"/>
              <a:gd name="T111" fmla="*/ 2147483647 h 49"/>
              <a:gd name="T112" fmla="*/ 2147483647 w 37"/>
              <a:gd name="T113" fmla="*/ 2147483647 h 4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7"/>
              <a:gd name="T172" fmla="*/ 0 h 49"/>
              <a:gd name="T173" fmla="*/ 37 w 37"/>
              <a:gd name="T174" fmla="*/ 49 h 4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7" h="49">
                <a:moveTo>
                  <a:pt x="9" y="18"/>
                </a:moveTo>
                <a:lnTo>
                  <a:pt x="9" y="19"/>
                </a:lnTo>
                <a:lnTo>
                  <a:pt x="9" y="21"/>
                </a:lnTo>
                <a:lnTo>
                  <a:pt x="8" y="22"/>
                </a:lnTo>
                <a:lnTo>
                  <a:pt x="6" y="24"/>
                </a:lnTo>
                <a:lnTo>
                  <a:pt x="5" y="24"/>
                </a:lnTo>
                <a:lnTo>
                  <a:pt x="3" y="24"/>
                </a:lnTo>
                <a:lnTo>
                  <a:pt x="3" y="25"/>
                </a:lnTo>
                <a:lnTo>
                  <a:pt x="3" y="28"/>
                </a:lnTo>
                <a:lnTo>
                  <a:pt x="2" y="31"/>
                </a:lnTo>
                <a:lnTo>
                  <a:pt x="2" y="33"/>
                </a:lnTo>
                <a:lnTo>
                  <a:pt x="0" y="36"/>
                </a:lnTo>
                <a:lnTo>
                  <a:pt x="0" y="39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3" y="46"/>
                </a:lnTo>
                <a:lnTo>
                  <a:pt x="6" y="47"/>
                </a:lnTo>
                <a:lnTo>
                  <a:pt x="8" y="47"/>
                </a:lnTo>
                <a:lnTo>
                  <a:pt x="11" y="49"/>
                </a:lnTo>
                <a:lnTo>
                  <a:pt x="12" y="49"/>
                </a:lnTo>
                <a:lnTo>
                  <a:pt x="15" y="47"/>
                </a:lnTo>
                <a:lnTo>
                  <a:pt x="17" y="46"/>
                </a:lnTo>
                <a:lnTo>
                  <a:pt x="18" y="44"/>
                </a:lnTo>
                <a:lnTo>
                  <a:pt x="21" y="42"/>
                </a:lnTo>
                <a:lnTo>
                  <a:pt x="24" y="39"/>
                </a:lnTo>
                <a:lnTo>
                  <a:pt x="26" y="36"/>
                </a:lnTo>
                <a:lnTo>
                  <a:pt x="27" y="33"/>
                </a:lnTo>
                <a:lnTo>
                  <a:pt x="30" y="30"/>
                </a:lnTo>
                <a:lnTo>
                  <a:pt x="31" y="27"/>
                </a:lnTo>
                <a:lnTo>
                  <a:pt x="33" y="22"/>
                </a:lnTo>
                <a:lnTo>
                  <a:pt x="36" y="19"/>
                </a:lnTo>
                <a:lnTo>
                  <a:pt x="36" y="16"/>
                </a:lnTo>
                <a:lnTo>
                  <a:pt x="37" y="15"/>
                </a:lnTo>
                <a:lnTo>
                  <a:pt x="37" y="12"/>
                </a:lnTo>
                <a:lnTo>
                  <a:pt x="37" y="9"/>
                </a:lnTo>
                <a:lnTo>
                  <a:pt x="36" y="7"/>
                </a:lnTo>
                <a:lnTo>
                  <a:pt x="34" y="4"/>
                </a:lnTo>
                <a:lnTo>
                  <a:pt x="33" y="3"/>
                </a:lnTo>
                <a:lnTo>
                  <a:pt x="30" y="2"/>
                </a:lnTo>
                <a:lnTo>
                  <a:pt x="28" y="2"/>
                </a:lnTo>
                <a:lnTo>
                  <a:pt x="27" y="0"/>
                </a:lnTo>
                <a:lnTo>
                  <a:pt x="24" y="0"/>
                </a:lnTo>
                <a:lnTo>
                  <a:pt x="23" y="0"/>
                </a:lnTo>
                <a:lnTo>
                  <a:pt x="21" y="0"/>
                </a:lnTo>
                <a:lnTo>
                  <a:pt x="18" y="2"/>
                </a:lnTo>
                <a:lnTo>
                  <a:pt x="17" y="2"/>
                </a:lnTo>
                <a:lnTo>
                  <a:pt x="15" y="3"/>
                </a:lnTo>
                <a:lnTo>
                  <a:pt x="14" y="4"/>
                </a:lnTo>
                <a:lnTo>
                  <a:pt x="12" y="6"/>
                </a:lnTo>
                <a:lnTo>
                  <a:pt x="11" y="9"/>
                </a:lnTo>
                <a:lnTo>
                  <a:pt x="9" y="10"/>
                </a:lnTo>
                <a:lnTo>
                  <a:pt x="9" y="12"/>
                </a:lnTo>
                <a:lnTo>
                  <a:pt x="8" y="13"/>
                </a:lnTo>
                <a:lnTo>
                  <a:pt x="8" y="15"/>
                </a:lnTo>
                <a:lnTo>
                  <a:pt x="9" y="1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59" name="Freeform 110"/>
          <p:cNvSpPr>
            <a:spLocks/>
          </p:cNvSpPr>
          <p:nvPr/>
        </p:nvSpPr>
        <p:spPr bwMode="auto">
          <a:xfrm>
            <a:off x="6591300" y="4175125"/>
            <a:ext cx="52388" cy="77788"/>
          </a:xfrm>
          <a:custGeom>
            <a:avLst/>
            <a:gdLst>
              <a:gd name="T0" fmla="*/ 2147483647 w 37"/>
              <a:gd name="T1" fmla="*/ 2147483647 h 49"/>
              <a:gd name="T2" fmla="*/ 2147483647 w 37"/>
              <a:gd name="T3" fmla="*/ 2147483647 h 49"/>
              <a:gd name="T4" fmla="*/ 2147483647 w 37"/>
              <a:gd name="T5" fmla="*/ 2147483647 h 49"/>
              <a:gd name="T6" fmla="*/ 2147483647 w 37"/>
              <a:gd name="T7" fmla="*/ 2147483647 h 49"/>
              <a:gd name="T8" fmla="*/ 2147483647 w 37"/>
              <a:gd name="T9" fmla="*/ 2147483647 h 49"/>
              <a:gd name="T10" fmla="*/ 2147483647 w 37"/>
              <a:gd name="T11" fmla="*/ 2147483647 h 49"/>
              <a:gd name="T12" fmla="*/ 2147483647 w 37"/>
              <a:gd name="T13" fmla="*/ 2147483647 h 49"/>
              <a:gd name="T14" fmla="*/ 2147483647 w 37"/>
              <a:gd name="T15" fmla="*/ 2147483647 h 49"/>
              <a:gd name="T16" fmla="*/ 2147483647 w 37"/>
              <a:gd name="T17" fmla="*/ 2147483647 h 49"/>
              <a:gd name="T18" fmla="*/ 2147483647 w 37"/>
              <a:gd name="T19" fmla="*/ 2147483647 h 49"/>
              <a:gd name="T20" fmla="*/ 2147483647 w 37"/>
              <a:gd name="T21" fmla="*/ 2147483647 h 49"/>
              <a:gd name="T22" fmla="*/ 2147483647 w 37"/>
              <a:gd name="T23" fmla="*/ 2147483647 h 49"/>
              <a:gd name="T24" fmla="*/ 0 w 37"/>
              <a:gd name="T25" fmla="*/ 2147483647 h 49"/>
              <a:gd name="T26" fmla="*/ 0 w 37"/>
              <a:gd name="T27" fmla="*/ 2147483647 h 49"/>
              <a:gd name="T28" fmla="*/ 0 w 37"/>
              <a:gd name="T29" fmla="*/ 2147483647 h 49"/>
              <a:gd name="T30" fmla="*/ 0 w 37"/>
              <a:gd name="T31" fmla="*/ 2147483647 h 49"/>
              <a:gd name="T32" fmla="*/ 2147483647 w 37"/>
              <a:gd name="T33" fmla="*/ 2147483647 h 49"/>
              <a:gd name="T34" fmla="*/ 2147483647 w 37"/>
              <a:gd name="T35" fmla="*/ 2147483647 h 49"/>
              <a:gd name="T36" fmla="*/ 2147483647 w 37"/>
              <a:gd name="T37" fmla="*/ 2147483647 h 49"/>
              <a:gd name="T38" fmla="*/ 2147483647 w 37"/>
              <a:gd name="T39" fmla="*/ 2147483647 h 49"/>
              <a:gd name="T40" fmla="*/ 2147483647 w 37"/>
              <a:gd name="T41" fmla="*/ 2147483647 h 49"/>
              <a:gd name="T42" fmla="*/ 2147483647 w 37"/>
              <a:gd name="T43" fmla="*/ 2147483647 h 49"/>
              <a:gd name="T44" fmla="*/ 2147483647 w 37"/>
              <a:gd name="T45" fmla="*/ 2147483647 h 49"/>
              <a:gd name="T46" fmla="*/ 2147483647 w 37"/>
              <a:gd name="T47" fmla="*/ 2147483647 h 49"/>
              <a:gd name="T48" fmla="*/ 2147483647 w 37"/>
              <a:gd name="T49" fmla="*/ 2147483647 h 49"/>
              <a:gd name="T50" fmla="*/ 2147483647 w 37"/>
              <a:gd name="T51" fmla="*/ 2147483647 h 49"/>
              <a:gd name="T52" fmla="*/ 2147483647 w 37"/>
              <a:gd name="T53" fmla="*/ 2147483647 h 49"/>
              <a:gd name="T54" fmla="*/ 2147483647 w 37"/>
              <a:gd name="T55" fmla="*/ 2147483647 h 49"/>
              <a:gd name="T56" fmla="*/ 2147483647 w 37"/>
              <a:gd name="T57" fmla="*/ 2147483647 h 49"/>
              <a:gd name="T58" fmla="*/ 2147483647 w 37"/>
              <a:gd name="T59" fmla="*/ 2147483647 h 49"/>
              <a:gd name="T60" fmla="*/ 2147483647 w 37"/>
              <a:gd name="T61" fmla="*/ 2147483647 h 49"/>
              <a:gd name="T62" fmla="*/ 2147483647 w 37"/>
              <a:gd name="T63" fmla="*/ 2147483647 h 49"/>
              <a:gd name="T64" fmla="*/ 2147483647 w 37"/>
              <a:gd name="T65" fmla="*/ 2147483647 h 49"/>
              <a:gd name="T66" fmla="*/ 2147483647 w 37"/>
              <a:gd name="T67" fmla="*/ 2147483647 h 49"/>
              <a:gd name="T68" fmla="*/ 2147483647 w 37"/>
              <a:gd name="T69" fmla="*/ 2147483647 h 49"/>
              <a:gd name="T70" fmla="*/ 2147483647 w 37"/>
              <a:gd name="T71" fmla="*/ 2147483647 h 49"/>
              <a:gd name="T72" fmla="*/ 2147483647 w 37"/>
              <a:gd name="T73" fmla="*/ 2147483647 h 49"/>
              <a:gd name="T74" fmla="*/ 2147483647 w 37"/>
              <a:gd name="T75" fmla="*/ 2147483647 h 49"/>
              <a:gd name="T76" fmla="*/ 2147483647 w 37"/>
              <a:gd name="T77" fmla="*/ 2147483647 h 49"/>
              <a:gd name="T78" fmla="*/ 2147483647 w 37"/>
              <a:gd name="T79" fmla="*/ 2147483647 h 49"/>
              <a:gd name="T80" fmla="*/ 2147483647 w 37"/>
              <a:gd name="T81" fmla="*/ 2147483647 h 49"/>
              <a:gd name="T82" fmla="*/ 2147483647 w 37"/>
              <a:gd name="T83" fmla="*/ 2147483647 h 49"/>
              <a:gd name="T84" fmla="*/ 2147483647 w 37"/>
              <a:gd name="T85" fmla="*/ 0 h 49"/>
              <a:gd name="T86" fmla="*/ 2147483647 w 37"/>
              <a:gd name="T87" fmla="*/ 0 h 49"/>
              <a:gd name="T88" fmla="*/ 2147483647 w 37"/>
              <a:gd name="T89" fmla="*/ 0 h 49"/>
              <a:gd name="T90" fmla="*/ 2147483647 w 37"/>
              <a:gd name="T91" fmla="*/ 0 h 49"/>
              <a:gd name="T92" fmla="*/ 2147483647 w 37"/>
              <a:gd name="T93" fmla="*/ 2147483647 h 49"/>
              <a:gd name="T94" fmla="*/ 2147483647 w 37"/>
              <a:gd name="T95" fmla="*/ 2147483647 h 49"/>
              <a:gd name="T96" fmla="*/ 2147483647 w 37"/>
              <a:gd name="T97" fmla="*/ 2147483647 h 49"/>
              <a:gd name="T98" fmla="*/ 2147483647 w 37"/>
              <a:gd name="T99" fmla="*/ 2147483647 h 49"/>
              <a:gd name="T100" fmla="*/ 2147483647 w 37"/>
              <a:gd name="T101" fmla="*/ 2147483647 h 49"/>
              <a:gd name="T102" fmla="*/ 2147483647 w 37"/>
              <a:gd name="T103" fmla="*/ 2147483647 h 49"/>
              <a:gd name="T104" fmla="*/ 2147483647 w 37"/>
              <a:gd name="T105" fmla="*/ 2147483647 h 49"/>
              <a:gd name="T106" fmla="*/ 2147483647 w 37"/>
              <a:gd name="T107" fmla="*/ 2147483647 h 49"/>
              <a:gd name="T108" fmla="*/ 2147483647 w 37"/>
              <a:gd name="T109" fmla="*/ 2147483647 h 49"/>
              <a:gd name="T110" fmla="*/ 2147483647 w 37"/>
              <a:gd name="T111" fmla="*/ 2147483647 h 49"/>
              <a:gd name="T112" fmla="*/ 2147483647 w 37"/>
              <a:gd name="T113" fmla="*/ 2147483647 h 4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7"/>
              <a:gd name="T172" fmla="*/ 0 h 49"/>
              <a:gd name="T173" fmla="*/ 37 w 37"/>
              <a:gd name="T174" fmla="*/ 49 h 4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7" h="49">
                <a:moveTo>
                  <a:pt x="9" y="18"/>
                </a:moveTo>
                <a:lnTo>
                  <a:pt x="9" y="19"/>
                </a:lnTo>
                <a:lnTo>
                  <a:pt x="9" y="21"/>
                </a:lnTo>
                <a:lnTo>
                  <a:pt x="8" y="22"/>
                </a:lnTo>
                <a:lnTo>
                  <a:pt x="6" y="24"/>
                </a:lnTo>
                <a:lnTo>
                  <a:pt x="5" y="24"/>
                </a:lnTo>
                <a:lnTo>
                  <a:pt x="3" y="24"/>
                </a:lnTo>
                <a:lnTo>
                  <a:pt x="3" y="25"/>
                </a:lnTo>
                <a:lnTo>
                  <a:pt x="3" y="28"/>
                </a:lnTo>
                <a:lnTo>
                  <a:pt x="2" y="31"/>
                </a:lnTo>
                <a:lnTo>
                  <a:pt x="2" y="33"/>
                </a:lnTo>
                <a:lnTo>
                  <a:pt x="0" y="36"/>
                </a:lnTo>
                <a:lnTo>
                  <a:pt x="0" y="39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3" y="46"/>
                </a:lnTo>
                <a:lnTo>
                  <a:pt x="6" y="47"/>
                </a:lnTo>
                <a:lnTo>
                  <a:pt x="8" y="47"/>
                </a:lnTo>
                <a:lnTo>
                  <a:pt x="11" y="49"/>
                </a:lnTo>
                <a:lnTo>
                  <a:pt x="12" y="49"/>
                </a:lnTo>
                <a:lnTo>
                  <a:pt x="15" y="47"/>
                </a:lnTo>
                <a:lnTo>
                  <a:pt x="17" y="46"/>
                </a:lnTo>
                <a:lnTo>
                  <a:pt x="18" y="44"/>
                </a:lnTo>
                <a:lnTo>
                  <a:pt x="21" y="42"/>
                </a:lnTo>
                <a:lnTo>
                  <a:pt x="24" y="39"/>
                </a:lnTo>
                <a:lnTo>
                  <a:pt x="26" y="36"/>
                </a:lnTo>
                <a:lnTo>
                  <a:pt x="27" y="33"/>
                </a:lnTo>
                <a:lnTo>
                  <a:pt x="30" y="30"/>
                </a:lnTo>
                <a:lnTo>
                  <a:pt x="31" y="27"/>
                </a:lnTo>
                <a:lnTo>
                  <a:pt x="33" y="22"/>
                </a:lnTo>
                <a:lnTo>
                  <a:pt x="36" y="19"/>
                </a:lnTo>
                <a:lnTo>
                  <a:pt x="36" y="16"/>
                </a:lnTo>
                <a:lnTo>
                  <a:pt x="37" y="15"/>
                </a:lnTo>
                <a:lnTo>
                  <a:pt x="37" y="12"/>
                </a:lnTo>
                <a:lnTo>
                  <a:pt x="37" y="9"/>
                </a:lnTo>
                <a:lnTo>
                  <a:pt x="36" y="7"/>
                </a:lnTo>
                <a:lnTo>
                  <a:pt x="34" y="4"/>
                </a:lnTo>
                <a:lnTo>
                  <a:pt x="33" y="3"/>
                </a:lnTo>
                <a:lnTo>
                  <a:pt x="30" y="2"/>
                </a:lnTo>
                <a:lnTo>
                  <a:pt x="28" y="2"/>
                </a:lnTo>
                <a:lnTo>
                  <a:pt x="27" y="0"/>
                </a:lnTo>
                <a:lnTo>
                  <a:pt x="24" y="0"/>
                </a:lnTo>
                <a:lnTo>
                  <a:pt x="23" y="0"/>
                </a:lnTo>
                <a:lnTo>
                  <a:pt x="21" y="0"/>
                </a:lnTo>
                <a:lnTo>
                  <a:pt x="18" y="2"/>
                </a:lnTo>
                <a:lnTo>
                  <a:pt x="17" y="2"/>
                </a:lnTo>
                <a:lnTo>
                  <a:pt x="15" y="3"/>
                </a:lnTo>
                <a:lnTo>
                  <a:pt x="14" y="4"/>
                </a:lnTo>
                <a:lnTo>
                  <a:pt x="12" y="6"/>
                </a:lnTo>
                <a:lnTo>
                  <a:pt x="11" y="9"/>
                </a:lnTo>
                <a:lnTo>
                  <a:pt x="9" y="10"/>
                </a:lnTo>
                <a:lnTo>
                  <a:pt x="9" y="12"/>
                </a:lnTo>
                <a:lnTo>
                  <a:pt x="8" y="13"/>
                </a:lnTo>
                <a:lnTo>
                  <a:pt x="8" y="15"/>
                </a:lnTo>
                <a:lnTo>
                  <a:pt x="9" y="18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60" name="Freeform 111"/>
          <p:cNvSpPr>
            <a:spLocks/>
          </p:cNvSpPr>
          <p:nvPr/>
        </p:nvSpPr>
        <p:spPr bwMode="auto">
          <a:xfrm>
            <a:off x="6615113" y="4110038"/>
            <a:ext cx="101600" cy="68262"/>
          </a:xfrm>
          <a:custGeom>
            <a:avLst/>
            <a:gdLst>
              <a:gd name="T0" fmla="*/ 2147483647 w 72"/>
              <a:gd name="T1" fmla="*/ 2147483647 h 43"/>
              <a:gd name="T2" fmla="*/ 2147483647 w 72"/>
              <a:gd name="T3" fmla="*/ 2147483647 h 43"/>
              <a:gd name="T4" fmla="*/ 2147483647 w 72"/>
              <a:gd name="T5" fmla="*/ 2147483647 h 43"/>
              <a:gd name="T6" fmla="*/ 2147483647 w 72"/>
              <a:gd name="T7" fmla="*/ 2147483647 h 43"/>
              <a:gd name="T8" fmla="*/ 2147483647 w 72"/>
              <a:gd name="T9" fmla="*/ 2147483647 h 43"/>
              <a:gd name="T10" fmla="*/ 2147483647 w 72"/>
              <a:gd name="T11" fmla="*/ 2147483647 h 43"/>
              <a:gd name="T12" fmla="*/ 2147483647 w 72"/>
              <a:gd name="T13" fmla="*/ 2147483647 h 43"/>
              <a:gd name="T14" fmla="*/ 2147483647 w 72"/>
              <a:gd name="T15" fmla="*/ 2147483647 h 43"/>
              <a:gd name="T16" fmla="*/ 0 w 72"/>
              <a:gd name="T17" fmla="*/ 2147483647 h 43"/>
              <a:gd name="T18" fmla="*/ 0 w 72"/>
              <a:gd name="T19" fmla="*/ 2147483647 h 43"/>
              <a:gd name="T20" fmla="*/ 0 w 72"/>
              <a:gd name="T21" fmla="*/ 2147483647 h 43"/>
              <a:gd name="T22" fmla="*/ 2147483647 w 72"/>
              <a:gd name="T23" fmla="*/ 2147483647 h 43"/>
              <a:gd name="T24" fmla="*/ 2147483647 w 72"/>
              <a:gd name="T25" fmla="*/ 2147483647 h 43"/>
              <a:gd name="T26" fmla="*/ 2147483647 w 72"/>
              <a:gd name="T27" fmla="*/ 2147483647 h 43"/>
              <a:gd name="T28" fmla="*/ 2147483647 w 72"/>
              <a:gd name="T29" fmla="*/ 2147483647 h 43"/>
              <a:gd name="T30" fmla="*/ 2147483647 w 72"/>
              <a:gd name="T31" fmla="*/ 2147483647 h 43"/>
              <a:gd name="T32" fmla="*/ 2147483647 w 72"/>
              <a:gd name="T33" fmla="*/ 2147483647 h 43"/>
              <a:gd name="T34" fmla="*/ 2147483647 w 72"/>
              <a:gd name="T35" fmla="*/ 2147483647 h 43"/>
              <a:gd name="T36" fmla="*/ 2147483647 w 72"/>
              <a:gd name="T37" fmla="*/ 2147483647 h 43"/>
              <a:gd name="T38" fmla="*/ 2147483647 w 72"/>
              <a:gd name="T39" fmla="*/ 2147483647 h 43"/>
              <a:gd name="T40" fmla="*/ 2147483647 w 72"/>
              <a:gd name="T41" fmla="*/ 2147483647 h 43"/>
              <a:gd name="T42" fmla="*/ 2147483647 w 72"/>
              <a:gd name="T43" fmla="*/ 2147483647 h 43"/>
              <a:gd name="T44" fmla="*/ 2147483647 w 72"/>
              <a:gd name="T45" fmla="*/ 2147483647 h 43"/>
              <a:gd name="T46" fmla="*/ 2147483647 w 72"/>
              <a:gd name="T47" fmla="*/ 2147483647 h 43"/>
              <a:gd name="T48" fmla="*/ 2147483647 w 72"/>
              <a:gd name="T49" fmla="*/ 2147483647 h 43"/>
              <a:gd name="T50" fmla="*/ 2147483647 w 72"/>
              <a:gd name="T51" fmla="*/ 2147483647 h 43"/>
              <a:gd name="T52" fmla="*/ 2147483647 w 72"/>
              <a:gd name="T53" fmla="*/ 2147483647 h 43"/>
              <a:gd name="T54" fmla="*/ 2147483647 w 72"/>
              <a:gd name="T55" fmla="*/ 2147483647 h 43"/>
              <a:gd name="T56" fmla="*/ 2147483647 w 72"/>
              <a:gd name="T57" fmla="*/ 2147483647 h 43"/>
              <a:gd name="T58" fmla="*/ 2147483647 w 72"/>
              <a:gd name="T59" fmla="*/ 2147483647 h 43"/>
              <a:gd name="T60" fmla="*/ 2147483647 w 72"/>
              <a:gd name="T61" fmla="*/ 2147483647 h 43"/>
              <a:gd name="T62" fmla="*/ 2147483647 w 72"/>
              <a:gd name="T63" fmla="*/ 2147483647 h 43"/>
              <a:gd name="T64" fmla="*/ 2147483647 w 72"/>
              <a:gd name="T65" fmla="*/ 2147483647 h 43"/>
              <a:gd name="T66" fmla="*/ 2147483647 w 72"/>
              <a:gd name="T67" fmla="*/ 2147483647 h 43"/>
              <a:gd name="T68" fmla="*/ 2147483647 w 72"/>
              <a:gd name="T69" fmla="*/ 2147483647 h 43"/>
              <a:gd name="T70" fmla="*/ 2147483647 w 72"/>
              <a:gd name="T71" fmla="*/ 2147483647 h 43"/>
              <a:gd name="T72" fmla="*/ 2147483647 w 72"/>
              <a:gd name="T73" fmla="*/ 2147483647 h 43"/>
              <a:gd name="T74" fmla="*/ 2147483647 w 72"/>
              <a:gd name="T75" fmla="*/ 2147483647 h 43"/>
              <a:gd name="T76" fmla="*/ 2147483647 w 72"/>
              <a:gd name="T77" fmla="*/ 2147483647 h 43"/>
              <a:gd name="T78" fmla="*/ 2147483647 w 72"/>
              <a:gd name="T79" fmla="*/ 2147483647 h 43"/>
              <a:gd name="T80" fmla="*/ 2147483647 w 72"/>
              <a:gd name="T81" fmla="*/ 2147483647 h 43"/>
              <a:gd name="T82" fmla="*/ 2147483647 w 72"/>
              <a:gd name="T83" fmla="*/ 2147483647 h 43"/>
              <a:gd name="T84" fmla="*/ 2147483647 w 72"/>
              <a:gd name="T85" fmla="*/ 2147483647 h 43"/>
              <a:gd name="T86" fmla="*/ 2147483647 w 72"/>
              <a:gd name="T87" fmla="*/ 2147483647 h 43"/>
              <a:gd name="T88" fmla="*/ 2147483647 w 72"/>
              <a:gd name="T89" fmla="*/ 2147483647 h 43"/>
              <a:gd name="T90" fmla="*/ 2147483647 w 72"/>
              <a:gd name="T91" fmla="*/ 2147483647 h 43"/>
              <a:gd name="T92" fmla="*/ 2147483647 w 72"/>
              <a:gd name="T93" fmla="*/ 2147483647 h 43"/>
              <a:gd name="T94" fmla="*/ 2147483647 w 72"/>
              <a:gd name="T95" fmla="*/ 0 h 43"/>
              <a:gd name="T96" fmla="*/ 2147483647 w 72"/>
              <a:gd name="T97" fmla="*/ 0 h 43"/>
              <a:gd name="T98" fmla="*/ 2147483647 w 72"/>
              <a:gd name="T99" fmla="*/ 2147483647 h 43"/>
              <a:gd name="T100" fmla="*/ 2147483647 w 72"/>
              <a:gd name="T101" fmla="*/ 2147483647 h 43"/>
              <a:gd name="T102" fmla="*/ 2147483647 w 72"/>
              <a:gd name="T103" fmla="*/ 2147483647 h 43"/>
              <a:gd name="T104" fmla="*/ 2147483647 w 72"/>
              <a:gd name="T105" fmla="*/ 2147483647 h 43"/>
              <a:gd name="T106" fmla="*/ 2147483647 w 72"/>
              <a:gd name="T107" fmla="*/ 2147483647 h 43"/>
              <a:gd name="T108" fmla="*/ 2147483647 w 72"/>
              <a:gd name="T109" fmla="*/ 2147483647 h 43"/>
              <a:gd name="T110" fmla="*/ 2147483647 w 72"/>
              <a:gd name="T111" fmla="*/ 2147483647 h 43"/>
              <a:gd name="T112" fmla="*/ 2147483647 w 72"/>
              <a:gd name="T113" fmla="*/ 2147483647 h 4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2"/>
              <a:gd name="T172" fmla="*/ 0 h 43"/>
              <a:gd name="T173" fmla="*/ 72 w 72"/>
              <a:gd name="T174" fmla="*/ 43 h 4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2" h="43">
                <a:moveTo>
                  <a:pt x="13" y="17"/>
                </a:moveTo>
                <a:lnTo>
                  <a:pt x="11" y="17"/>
                </a:lnTo>
                <a:lnTo>
                  <a:pt x="9" y="19"/>
                </a:lnTo>
                <a:lnTo>
                  <a:pt x="7" y="19"/>
                </a:lnTo>
                <a:lnTo>
                  <a:pt x="6" y="20"/>
                </a:lnTo>
                <a:lnTo>
                  <a:pt x="3" y="22"/>
                </a:lnTo>
                <a:lnTo>
                  <a:pt x="1" y="23"/>
                </a:lnTo>
                <a:lnTo>
                  <a:pt x="1" y="25"/>
                </a:lnTo>
                <a:lnTo>
                  <a:pt x="0" y="26"/>
                </a:lnTo>
                <a:lnTo>
                  <a:pt x="0" y="28"/>
                </a:lnTo>
                <a:lnTo>
                  <a:pt x="1" y="29"/>
                </a:lnTo>
                <a:lnTo>
                  <a:pt x="1" y="31"/>
                </a:lnTo>
                <a:lnTo>
                  <a:pt x="3" y="31"/>
                </a:lnTo>
                <a:lnTo>
                  <a:pt x="3" y="32"/>
                </a:lnTo>
                <a:lnTo>
                  <a:pt x="4" y="32"/>
                </a:lnTo>
                <a:lnTo>
                  <a:pt x="6" y="32"/>
                </a:lnTo>
                <a:lnTo>
                  <a:pt x="11" y="35"/>
                </a:lnTo>
                <a:lnTo>
                  <a:pt x="17" y="38"/>
                </a:lnTo>
                <a:lnTo>
                  <a:pt x="25" y="41"/>
                </a:lnTo>
                <a:lnTo>
                  <a:pt x="31" y="43"/>
                </a:lnTo>
                <a:lnTo>
                  <a:pt x="37" y="43"/>
                </a:lnTo>
                <a:lnTo>
                  <a:pt x="44" y="43"/>
                </a:lnTo>
                <a:lnTo>
                  <a:pt x="50" y="41"/>
                </a:lnTo>
                <a:lnTo>
                  <a:pt x="54" y="37"/>
                </a:lnTo>
                <a:lnTo>
                  <a:pt x="57" y="35"/>
                </a:lnTo>
                <a:lnTo>
                  <a:pt x="59" y="34"/>
                </a:lnTo>
                <a:lnTo>
                  <a:pt x="60" y="32"/>
                </a:lnTo>
                <a:lnTo>
                  <a:pt x="62" y="31"/>
                </a:lnTo>
                <a:lnTo>
                  <a:pt x="65" y="29"/>
                </a:lnTo>
                <a:lnTo>
                  <a:pt x="66" y="28"/>
                </a:lnTo>
                <a:lnTo>
                  <a:pt x="68" y="26"/>
                </a:lnTo>
                <a:lnTo>
                  <a:pt x="69" y="25"/>
                </a:lnTo>
                <a:lnTo>
                  <a:pt x="71" y="22"/>
                </a:lnTo>
                <a:lnTo>
                  <a:pt x="71" y="19"/>
                </a:lnTo>
                <a:lnTo>
                  <a:pt x="72" y="17"/>
                </a:lnTo>
                <a:lnTo>
                  <a:pt x="71" y="14"/>
                </a:lnTo>
                <a:lnTo>
                  <a:pt x="71" y="11"/>
                </a:lnTo>
                <a:lnTo>
                  <a:pt x="69" y="10"/>
                </a:lnTo>
                <a:lnTo>
                  <a:pt x="68" y="8"/>
                </a:lnTo>
                <a:lnTo>
                  <a:pt x="65" y="7"/>
                </a:lnTo>
                <a:lnTo>
                  <a:pt x="62" y="5"/>
                </a:lnTo>
                <a:lnTo>
                  <a:pt x="57" y="5"/>
                </a:lnTo>
                <a:lnTo>
                  <a:pt x="54" y="4"/>
                </a:lnTo>
                <a:lnTo>
                  <a:pt x="51" y="3"/>
                </a:lnTo>
                <a:lnTo>
                  <a:pt x="48" y="1"/>
                </a:lnTo>
                <a:lnTo>
                  <a:pt x="44" y="1"/>
                </a:lnTo>
                <a:lnTo>
                  <a:pt x="41" y="0"/>
                </a:lnTo>
                <a:lnTo>
                  <a:pt x="38" y="0"/>
                </a:lnTo>
                <a:lnTo>
                  <a:pt x="34" y="1"/>
                </a:lnTo>
                <a:lnTo>
                  <a:pt x="31" y="3"/>
                </a:lnTo>
                <a:lnTo>
                  <a:pt x="28" y="4"/>
                </a:lnTo>
                <a:lnTo>
                  <a:pt x="25" y="7"/>
                </a:lnTo>
                <a:lnTo>
                  <a:pt x="22" y="8"/>
                </a:lnTo>
                <a:lnTo>
                  <a:pt x="19" y="11"/>
                </a:lnTo>
                <a:lnTo>
                  <a:pt x="16" y="14"/>
                </a:lnTo>
                <a:lnTo>
                  <a:pt x="13" y="17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61" name="Freeform 112"/>
          <p:cNvSpPr>
            <a:spLocks/>
          </p:cNvSpPr>
          <p:nvPr/>
        </p:nvSpPr>
        <p:spPr bwMode="auto">
          <a:xfrm>
            <a:off x="6615113" y="4110038"/>
            <a:ext cx="101600" cy="68262"/>
          </a:xfrm>
          <a:custGeom>
            <a:avLst/>
            <a:gdLst>
              <a:gd name="T0" fmla="*/ 2147483647 w 72"/>
              <a:gd name="T1" fmla="*/ 2147483647 h 43"/>
              <a:gd name="T2" fmla="*/ 2147483647 w 72"/>
              <a:gd name="T3" fmla="*/ 2147483647 h 43"/>
              <a:gd name="T4" fmla="*/ 2147483647 w 72"/>
              <a:gd name="T5" fmla="*/ 2147483647 h 43"/>
              <a:gd name="T6" fmla="*/ 2147483647 w 72"/>
              <a:gd name="T7" fmla="*/ 2147483647 h 43"/>
              <a:gd name="T8" fmla="*/ 2147483647 w 72"/>
              <a:gd name="T9" fmla="*/ 2147483647 h 43"/>
              <a:gd name="T10" fmla="*/ 2147483647 w 72"/>
              <a:gd name="T11" fmla="*/ 2147483647 h 43"/>
              <a:gd name="T12" fmla="*/ 2147483647 w 72"/>
              <a:gd name="T13" fmla="*/ 2147483647 h 43"/>
              <a:gd name="T14" fmla="*/ 2147483647 w 72"/>
              <a:gd name="T15" fmla="*/ 2147483647 h 43"/>
              <a:gd name="T16" fmla="*/ 0 w 72"/>
              <a:gd name="T17" fmla="*/ 2147483647 h 43"/>
              <a:gd name="T18" fmla="*/ 0 w 72"/>
              <a:gd name="T19" fmla="*/ 2147483647 h 43"/>
              <a:gd name="T20" fmla="*/ 0 w 72"/>
              <a:gd name="T21" fmla="*/ 2147483647 h 43"/>
              <a:gd name="T22" fmla="*/ 2147483647 w 72"/>
              <a:gd name="T23" fmla="*/ 2147483647 h 43"/>
              <a:gd name="T24" fmla="*/ 2147483647 w 72"/>
              <a:gd name="T25" fmla="*/ 2147483647 h 43"/>
              <a:gd name="T26" fmla="*/ 2147483647 w 72"/>
              <a:gd name="T27" fmla="*/ 2147483647 h 43"/>
              <a:gd name="T28" fmla="*/ 2147483647 w 72"/>
              <a:gd name="T29" fmla="*/ 2147483647 h 43"/>
              <a:gd name="T30" fmla="*/ 2147483647 w 72"/>
              <a:gd name="T31" fmla="*/ 2147483647 h 43"/>
              <a:gd name="T32" fmla="*/ 2147483647 w 72"/>
              <a:gd name="T33" fmla="*/ 2147483647 h 43"/>
              <a:gd name="T34" fmla="*/ 2147483647 w 72"/>
              <a:gd name="T35" fmla="*/ 2147483647 h 43"/>
              <a:gd name="T36" fmla="*/ 2147483647 w 72"/>
              <a:gd name="T37" fmla="*/ 2147483647 h 43"/>
              <a:gd name="T38" fmla="*/ 2147483647 w 72"/>
              <a:gd name="T39" fmla="*/ 2147483647 h 43"/>
              <a:gd name="T40" fmla="*/ 2147483647 w 72"/>
              <a:gd name="T41" fmla="*/ 2147483647 h 43"/>
              <a:gd name="T42" fmla="*/ 2147483647 w 72"/>
              <a:gd name="T43" fmla="*/ 2147483647 h 43"/>
              <a:gd name="T44" fmla="*/ 2147483647 w 72"/>
              <a:gd name="T45" fmla="*/ 2147483647 h 43"/>
              <a:gd name="T46" fmla="*/ 2147483647 w 72"/>
              <a:gd name="T47" fmla="*/ 2147483647 h 43"/>
              <a:gd name="T48" fmla="*/ 2147483647 w 72"/>
              <a:gd name="T49" fmla="*/ 2147483647 h 43"/>
              <a:gd name="T50" fmla="*/ 2147483647 w 72"/>
              <a:gd name="T51" fmla="*/ 2147483647 h 43"/>
              <a:gd name="T52" fmla="*/ 2147483647 w 72"/>
              <a:gd name="T53" fmla="*/ 2147483647 h 43"/>
              <a:gd name="T54" fmla="*/ 2147483647 w 72"/>
              <a:gd name="T55" fmla="*/ 2147483647 h 43"/>
              <a:gd name="T56" fmla="*/ 2147483647 w 72"/>
              <a:gd name="T57" fmla="*/ 2147483647 h 43"/>
              <a:gd name="T58" fmla="*/ 2147483647 w 72"/>
              <a:gd name="T59" fmla="*/ 2147483647 h 43"/>
              <a:gd name="T60" fmla="*/ 2147483647 w 72"/>
              <a:gd name="T61" fmla="*/ 2147483647 h 43"/>
              <a:gd name="T62" fmla="*/ 2147483647 w 72"/>
              <a:gd name="T63" fmla="*/ 2147483647 h 43"/>
              <a:gd name="T64" fmla="*/ 2147483647 w 72"/>
              <a:gd name="T65" fmla="*/ 2147483647 h 43"/>
              <a:gd name="T66" fmla="*/ 2147483647 w 72"/>
              <a:gd name="T67" fmla="*/ 2147483647 h 43"/>
              <a:gd name="T68" fmla="*/ 2147483647 w 72"/>
              <a:gd name="T69" fmla="*/ 2147483647 h 43"/>
              <a:gd name="T70" fmla="*/ 2147483647 w 72"/>
              <a:gd name="T71" fmla="*/ 2147483647 h 43"/>
              <a:gd name="T72" fmla="*/ 2147483647 w 72"/>
              <a:gd name="T73" fmla="*/ 2147483647 h 43"/>
              <a:gd name="T74" fmla="*/ 2147483647 w 72"/>
              <a:gd name="T75" fmla="*/ 2147483647 h 43"/>
              <a:gd name="T76" fmla="*/ 2147483647 w 72"/>
              <a:gd name="T77" fmla="*/ 2147483647 h 43"/>
              <a:gd name="T78" fmla="*/ 2147483647 w 72"/>
              <a:gd name="T79" fmla="*/ 2147483647 h 43"/>
              <a:gd name="T80" fmla="*/ 2147483647 w 72"/>
              <a:gd name="T81" fmla="*/ 2147483647 h 43"/>
              <a:gd name="T82" fmla="*/ 2147483647 w 72"/>
              <a:gd name="T83" fmla="*/ 2147483647 h 43"/>
              <a:gd name="T84" fmla="*/ 2147483647 w 72"/>
              <a:gd name="T85" fmla="*/ 2147483647 h 43"/>
              <a:gd name="T86" fmla="*/ 2147483647 w 72"/>
              <a:gd name="T87" fmla="*/ 2147483647 h 43"/>
              <a:gd name="T88" fmla="*/ 2147483647 w 72"/>
              <a:gd name="T89" fmla="*/ 2147483647 h 43"/>
              <a:gd name="T90" fmla="*/ 2147483647 w 72"/>
              <a:gd name="T91" fmla="*/ 2147483647 h 43"/>
              <a:gd name="T92" fmla="*/ 2147483647 w 72"/>
              <a:gd name="T93" fmla="*/ 2147483647 h 43"/>
              <a:gd name="T94" fmla="*/ 2147483647 w 72"/>
              <a:gd name="T95" fmla="*/ 0 h 43"/>
              <a:gd name="T96" fmla="*/ 2147483647 w 72"/>
              <a:gd name="T97" fmla="*/ 0 h 43"/>
              <a:gd name="T98" fmla="*/ 2147483647 w 72"/>
              <a:gd name="T99" fmla="*/ 2147483647 h 43"/>
              <a:gd name="T100" fmla="*/ 2147483647 w 72"/>
              <a:gd name="T101" fmla="*/ 2147483647 h 43"/>
              <a:gd name="T102" fmla="*/ 2147483647 w 72"/>
              <a:gd name="T103" fmla="*/ 2147483647 h 43"/>
              <a:gd name="T104" fmla="*/ 2147483647 w 72"/>
              <a:gd name="T105" fmla="*/ 2147483647 h 43"/>
              <a:gd name="T106" fmla="*/ 2147483647 w 72"/>
              <a:gd name="T107" fmla="*/ 2147483647 h 43"/>
              <a:gd name="T108" fmla="*/ 2147483647 w 72"/>
              <a:gd name="T109" fmla="*/ 2147483647 h 43"/>
              <a:gd name="T110" fmla="*/ 2147483647 w 72"/>
              <a:gd name="T111" fmla="*/ 2147483647 h 43"/>
              <a:gd name="T112" fmla="*/ 2147483647 w 72"/>
              <a:gd name="T113" fmla="*/ 2147483647 h 4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2"/>
              <a:gd name="T172" fmla="*/ 0 h 43"/>
              <a:gd name="T173" fmla="*/ 72 w 72"/>
              <a:gd name="T174" fmla="*/ 43 h 4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2" h="43">
                <a:moveTo>
                  <a:pt x="13" y="17"/>
                </a:moveTo>
                <a:lnTo>
                  <a:pt x="11" y="17"/>
                </a:lnTo>
                <a:lnTo>
                  <a:pt x="9" y="19"/>
                </a:lnTo>
                <a:lnTo>
                  <a:pt x="7" y="19"/>
                </a:lnTo>
                <a:lnTo>
                  <a:pt x="6" y="20"/>
                </a:lnTo>
                <a:lnTo>
                  <a:pt x="3" y="22"/>
                </a:lnTo>
                <a:lnTo>
                  <a:pt x="1" y="23"/>
                </a:lnTo>
                <a:lnTo>
                  <a:pt x="1" y="25"/>
                </a:lnTo>
                <a:lnTo>
                  <a:pt x="0" y="26"/>
                </a:lnTo>
                <a:lnTo>
                  <a:pt x="0" y="28"/>
                </a:lnTo>
                <a:lnTo>
                  <a:pt x="1" y="29"/>
                </a:lnTo>
                <a:lnTo>
                  <a:pt x="1" y="31"/>
                </a:lnTo>
                <a:lnTo>
                  <a:pt x="3" y="31"/>
                </a:lnTo>
                <a:lnTo>
                  <a:pt x="3" y="32"/>
                </a:lnTo>
                <a:lnTo>
                  <a:pt x="4" y="32"/>
                </a:lnTo>
                <a:lnTo>
                  <a:pt x="6" y="32"/>
                </a:lnTo>
                <a:lnTo>
                  <a:pt x="11" y="35"/>
                </a:lnTo>
                <a:lnTo>
                  <a:pt x="17" y="38"/>
                </a:lnTo>
                <a:lnTo>
                  <a:pt x="25" y="41"/>
                </a:lnTo>
                <a:lnTo>
                  <a:pt x="31" y="43"/>
                </a:lnTo>
                <a:lnTo>
                  <a:pt x="37" y="43"/>
                </a:lnTo>
                <a:lnTo>
                  <a:pt x="44" y="43"/>
                </a:lnTo>
                <a:lnTo>
                  <a:pt x="50" y="41"/>
                </a:lnTo>
                <a:lnTo>
                  <a:pt x="54" y="37"/>
                </a:lnTo>
                <a:lnTo>
                  <a:pt x="57" y="35"/>
                </a:lnTo>
                <a:lnTo>
                  <a:pt x="59" y="34"/>
                </a:lnTo>
                <a:lnTo>
                  <a:pt x="60" y="32"/>
                </a:lnTo>
                <a:lnTo>
                  <a:pt x="62" y="31"/>
                </a:lnTo>
                <a:lnTo>
                  <a:pt x="65" y="29"/>
                </a:lnTo>
                <a:lnTo>
                  <a:pt x="66" y="28"/>
                </a:lnTo>
                <a:lnTo>
                  <a:pt x="68" y="26"/>
                </a:lnTo>
                <a:lnTo>
                  <a:pt x="69" y="25"/>
                </a:lnTo>
                <a:lnTo>
                  <a:pt x="71" y="22"/>
                </a:lnTo>
                <a:lnTo>
                  <a:pt x="71" y="19"/>
                </a:lnTo>
                <a:lnTo>
                  <a:pt x="72" y="17"/>
                </a:lnTo>
                <a:lnTo>
                  <a:pt x="71" y="14"/>
                </a:lnTo>
                <a:lnTo>
                  <a:pt x="71" y="11"/>
                </a:lnTo>
                <a:lnTo>
                  <a:pt x="69" y="10"/>
                </a:lnTo>
                <a:lnTo>
                  <a:pt x="68" y="8"/>
                </a:lnTo>
                <a:lnTo>
                  <a:pt x="65" y="7"/>
                </a:lnTo>
                <a:lnTo>
                  <a:pt x="62" y="5"/>
                </a:lnTo>
                <a:lnTo>
                  <a:pt x="57" y="5"/>
                </a:lnTo>
                <a:lnTo>
                  <a:pt x="54" y="4"/>
                </a:lnTo>
                <a:lnTo>
                  <a:pt x="51" y="3"/>
                </a:lnTo>
                <a:lnTo>
                  <a:pt x="48" y="1"/>
                </a:lnTo>
                <a:lnTo>
                  <a:pt x="44" y="1"/>
                </a:lnTo>
                <a:lnTo>
                  <a:pt x="41" y="0"/>
                </a:lnTo>
                <a:lnTo>
                  <a:pt x="38" y="0"/>
                </a:lnTo>
                <a:lnTo>
                  <a:pt x="34" y="1"/>
                </a:lnTo>
                <a:lnTo>
                  <a:pt x="31" y="3"/>
                </a:lnTo>
                <a:lnTo>
                  <a:pt x="28" y="4"/>
                </a:lnTo>
                <a:lnTo>
                  <a:pt x="25" y="7"/>
                </a:lnTo>
                <a:lnTo>
                  <a:pt x="22" y="8"/>
                </a:lnTo>
                <a:lnTo>
                  <a:pt x="19" y="11"/>
                </a:lnTo>
                <a:lnTo>
                  <a:pt x="16" y="14"/>
                </a:lnTo>
                <a:lnTo>
                  <a:pt x="13" y="17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62" name="Freeform 113"/>
          <p:cNvSpPr>
            <a:spLocks/>
          </p:cNvSpPr>
          <p:nvPr/>
        </p:nvSpPr>
        <p:spPr bwMode="auto">
          <a:xfrm>
            <a:off x="6664325" y="4140200"/>
            <a:ext cx="100013" cy="74613"/>
          </a:xfrm>
          <a:custGeom>
            <a:avLst/>
            <a:gdLst>
              <a:gd name="T0" fmla="*/ 2147483647 w 71"/>
              <a:gd name="T1" fmla="*/ 2147483647 h 47"/>
              <a:gd name="T2" fmla="*/ 2147483647 w 71"/>
              <a:gd name="T3" fmla="*/ 2147483647 h 47"/>
              <a:gd name="T4" fmla="*/ 2147483647 w 71"/>
              <a:gd name="T5" fmla="*/ 2147483647 h 47"/>
              <a:gd name="T6" fmla="*/ 2147483647 w 71"/>
              <a:gd name="T7" fmla="*/ 2147483647 h 47"/>
              <a:gd name="T8" fmla="*/ 2147483647 w 71"/>
              <a:gd name="T9" fmla="*/ 2147483647 h 47"/>
              <a:gd name="T10" fmla="*/ 2147483647 w 71"/>
              <a:gd name="T11" fmla="*/ 2147483647 h 47"/>
              <a:gd name="T12" fmla="*/ 2147483647 w 71"/>
              <a:gd name="T13" fmla="*/ 2147483647 h 47"/>
              <a:gd name="T14" fmla="*/ 0 w 71"/>
              <a:gd name="T15" fmla="*/ 2147483647 h 47"/>
              <a:gd name="T16" fmla="*/ 0 w 71"/>
              <a:gd name="T17" fmla="*/ 2147483647 h 47"/>
              <a:gd name="T18" fmla="*/ 2147483647 w 71"/>
              <a:gd name="T19" fmla="*/ 2147483647 h 47"/>
              <a:gd name="T20" fmla="*/ 2147483647 w 71"/>
              <a:gd name="T21" fmla="*/ 2147483647 h 47"/>
              <a:gd name="T22" fmla="*/ 2147483647 w 71"/>
              <a:gd name="T23" fmla="*/ 2147483647 h 47"/>
              <a:gd name="T24" fmla="*/ 2147483647 w 71"/>
              <a:gd name="T25" fmla="*/ 2147483647 h 47"/>
              <a:gd name="T26" fmla="*/ 2147483647 w 71"/>
              <a:gd name="T27" fmla="*/ 2147483647 h 47"/>
              <a:gd name="T28" fmla="*/ 2147483647 w 71"/>
              <a:gd name="T29" fmla="*/ 2147483647 h 47"/>
              <a:gd name="T30" fmla="*/ 2147483647 w 71"/>
              <a:gd name="T31" fmla="*/ 2147483647 h 47"/>
              <a:gd name="T32" fmla="*/ 2147483647 w 71"/>
              <a:gd name="T33" fmla="*/ 2147483647 h 47"/>
              <a:gd name="T34" fmla="*/ 2147483647 w 71"/>
              <a:gd name="T35" fmla="*/ 2147483647 h 47"/>
              <a:gd name="T36" fmla="*/ 2147483647 w 71"/>
              <a:gd name="T37" fmla="*/ 2147483647 h 47"/>
              <a:gd name="T38" fmla="*/ 2147483647 w 71"/>
              <a:gd name="T39" fmla="*/ 2147483647 h 47"/>
              <a:gd name="T40" fmla="*/ 2147483647 w 71"/>
              <a:gd name="T41" fmla="*/ 2147483647 h 47"/>
              <a:gd name="T42" fmla="*/ 2147483647 w 71"/>
              <a:gd name="T43" fmla="*/ 2147483647 h 47"/>
              <a:gd name="T44" fmla="*/ 2147483647 w 71"/>
              <a:gd name="T45" fmla="*/ 2147483647 h 47"/>
              <a:gd name="T46" fmla="*/ 2147483647 w 71"/>
              <a:gd name="T47" fmla="*/ 2147483647 h 47"/>
              <a:gd name="T48" fmla="*/ 2147483647 w 71"/>
              <a:gd name="T49" fmla="*/ 2147483647 h 47"/>
              <a:gd name="T50" fmla="*/ 2147483647 w 71"/>
              <a:gd name="T51" fmla="*/ 2147483647 h 47"/>
              <a:gd name="T52" fmla="*/ 2147483647 w 71"/>
              <a:gd name="T53" fmla="*/ 2147483647 h 47"/>
              <a:gd name="T54" fmla="*/ 2147483647 w 71"/>
              <a:gd name="T55" fmla="*/ 2147483647 h 47"/>
              <a:gd name="T56" fmla="*/ 2147483647 w 71"/>
              <a:gd name="T57" fmla="*/ 2147483647 h 47"/>
              <a:gd name="T58" fmla="*/ 2147483647 w 71"/>
              <a:gd name="T59" fmla="*/ 2147483647 h 47"/>
              <a:gd name="T60" fmla="*/ 2147483647 w 71"/>
              <a:gd name="T61" fmla="*/ 2147483647 h 47"/>
              <a:gd name="T62" fmla="*/ 2147483647 w 71"/>
              <a:gd name="T63" fmla="*/ 2147483647 h 47"/>
              <a:gd name="T64" fmla="*/ 2147483647 w 71"/>
              <a:gd name="T65" fmla="*/ 2147483647 h 47"/>
              <a:gd name="T66" fmla="*/ 2147483647 w 71"/>
              <a:gd name="T67" fmla="*/ 2147483647 h 47"/>
              <a:gd name="T68" fmla="*/ 2147483647 w 71"/>
              <a:gd name="T69" fmla="*/ 2147483647 h 47"/>
              <a:gd name="T70" fmla="*/ 2147483647 w 71"/>
              <a:gd name="T71" fmla="*/ 2147483647 h 47"/>
              <a:gd name="T72" fmla="*/ 2147483647 w 71"/>
              <a:gd name="T73" fmla="*/ 2147483647 h 47"/>
              <a:gd name="T74" fmla="*/ 2147483647 w 71"/>
              <a:gd name="T75" fmla="*/ 2147483647 h 47"/>
              <a:gd name="T76" fmla="*/ 2147483647 w 71"/>
              <a:gd name="T77" fmla="*/ 0 h 47"/>
              <a:gd name="T78" fmla="*/ 2147483647 w 71"/>
              <a:gd name="T79" fmla="*/ 0 h 47"/>
              <a:gd name="T80" fmla="*/ 2147483647 w 71"/>
              <a:gd name="T81" fmla="*/ 2147483647 h 47"/>
              <a:gd name="T82" fmla="*/ 2147483647 w 71"/>
              <a:gd name="T83" fmla="*/ 2147483647 h 47"/>
              <a:gd name="T84" fmla="*/ 2147483647 w 71"/>
              <a:gd name="T85" fmla="*/ 2147483647 h 47"/>
              <a:gd name="T86" fmla="*/ 2147483647 w 71"/>
              <a:gd name="T87" fmla="*/ 2147483647 h 47"/>
              <a:gd name="T88" fmla="*/ 2147483647 w 71"/>
              <a:gd name="T89" fmla="*/ 2147483647 h 47"/>
              <a:gd name="T90" fmla="*/ 2147483647 w 71"/>
              <a:gd name="T91" fmla="*/ 2147483647 h 47"/>
              <a:gd name="T92" fmla="*/ 2147483647 w 71"/>
              <a:gd name="T93" fmla="*/ 2147483647 h 47"/>
              <a:gd name="T94" fmla="*/ 2147483647 w 71"/>
              <a:gd name="T95" fmla="*/ 2147483647 h 47"/>
              <a:gd name="T96" fmla="*/ 2147483647 w 71"/>
              <a:gd name="T97" fmla="*/ 2147483647 h 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1"/>
              <a:gd name="T148" fmla="*/ 0 h 47"/>
              <a:gd name="T149" fmla="*/ 71 w 71"/>
              <a:gd name="T150" fmla="*/ 47 h 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1" h="47">
                <a:moveTo>
                  <a:pt x="22" y="26"/>
                </a:moveTo>
                <a:lnTo>
                  <a:pt x="21" y="28"/>
                </a:lnTo>
                <a:lnTo>
                  <a:pt x="16" y="28"/>
                </a:lnTo>
                <a:lnTo>
                  <a:pt x="12" y="28"/>
                </a:lnTo>
                <a:lnTo>
                  <a:pt x="9" y="28"/>
                </a:lnTo>
                <a:lnTo>
                  <a:pt x="5" y="29"/>
                </a:lnTo>
                <a:lnTo>
                  <a:pt x="2" y="31"/>
                </a:lnTo>
                <a:lnTo>
                  <a:pt x="0" y="32"/>
                </a:lnTo>
                <a:lnTo>
                  <a:pt x="0" y="35"/>
                </a:lnTo>
                <a:lnTo>
                  <a:pt x="2" y="40"/>
                </a:lnTo>
                <a:lnTo>
                  <a:pt x="5" y="43"/>
                </a:lnTo>
                <a:lnTo>
                  <a:pt x="8" y="44"/>
                </a:lnTo>
                <a:lnTo>
                  <a:pt x="12" y="46"/>
                </a:lnTo>
                <a:lnTo>
                  <a:pt x="16" y="47"/>
                </a:lnTo>
                <a:lnTo>
                  <a:pt x="21" y="47"/>
                </a:lnTo>
                <a:lnTo>
                  <a:pt x="24" y="46"/>
                </a:lnTo>
                <a:lnTo>
                  <a:pt x="28" y="44"/>
                </a:lnTo>
                <a:lnTo>
                  <a:pt x="34" y="41"/>
                </a:lnTo>
                <a:lnTo>
                  <a:pt x="39" y="40"/>
                </a:lnTo>
                <a:lnTo>
                  <a:pt x="45" y="37"/>
                </a:lnTo>
                <a:lnTo>
                  <a:pt x="49" y="35"/>
                </a:lnTo>
                <a:lnTo>
                  <a:pt x="55" y="32"/>
                </a:lnTo>
                <a:lnTo>
                  <a:pt x="59" y="29"/>
                </a:lnTo>
                <a:lnTo>
                  <a:pt x="65" y="28"/>
                </a:lnTo>
                <a:lnTo>
                  <a:pt x="70" y="25"/>
                </a:lnTo>
                <a:lnTo>
                  <a:pt x="70" y="24"/>
                </a:lnTo>
                <a:lnTo>
                  <a:pt x="71" y="24"/>
                </a:lnTo>
                <a:lnTo>
                  <a:pt x="71" y="22"/>
                </a:lnTo>
                <a:lnTo>
                  <a:pt x="71" y="21"/>
                </a:lnTo>
                <a:lnTo>
                  <a:pt x="71" y="19"/>
                </a:lnTo>
                <a:lnTo>
                  <a:pt x="71" y="18"/>
                </a:lnTo>
                <a:lnTo>
                  <a:pt x="68" y="13"/>
                </a:lnTo>
                <a:lnTo>
                  <a:pt x="65" y="10"/>
                </a:lnTo>
                <a:lnTo>
                  <a:pt x="62" y="7"/>
                </a:lnTo>
                <a:lnTo>
                  <a:pt x="59" y="4"/>
                </a:lnTo>
                <a:lnTo>
                  <a:pt x="56" y="1"/>
                </a:lnTo>
                <a:lnTo>
                  <a:pt x="52" y="0"/>
                </a:lnTo>
                <a:lnTo>
                  <a:pt x="49" y="0"/>
                </a:lnTo>
                <a:lnTo>
                  <a:pt x="45" y="1"/>
                </a:lnTo>
                <a:lnTo>
                  <a:pt x="40" y="4"/>
                </a:lnTo>
                <a:lnTo>
                  <a:pt x="37" y="7"/>
                </a:lnTo>
                <a:lnTo>
                  <a:pt x="36" y="10"/>
                </a:lnTo>
                <a:lnTo>
                  <a:pt x="33" y="13"/>
                </a:lnTo>
                <a:lnTo>
                  <a:pt x="31" y="18"/>
                </a:lnTo>
                <a:lnTo>
                  <a:pt x="28" y="21"/>
                </a:lnTo>
                <a:lnTo>
                  <a:pt x="25" y="24"/>
                </a:lnTo>
                <a:lnTo>
                  <a:pt x="22" y="2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63" name="Freeform 114"/>
          <p:cNvSpPr>
            <a:spLocks/>
          </p:cNvSpPr>
          <p:nvPr/>
        </p:nvSpPr>
        <p:spPr bwMode="auto">
          <a:xfrm>
            <a:off x="6664325" y="4140200"/>
            <a:ext cx="100013" cy="74613"/>
          </a:xfrm>
          <a:custGeom>
            <a:avLst/>
            <a:gdLst>
              <a:gd name="T0" fmla="*/ 2147483647 w 71"/>
              <a:gd name="T1" fmla="*/ 2147483647 h 47"/>
              <a:gd name="T2" fmla="*/ 2147483647 w 71"/>
              <a:gd name="T3" fmla="*/ 2147483647 h 47"/>
              <a:gd name="T4" fmla="*/ 2147483647 w 71"/>
              <a:gd name="T5" fmla="*/ 2147483647 h 47"/>
              <a:gd name="T6" fmla="*/ 2147483647 w 71"/>
              <a:gd name="T7" fmla="*/ 2147483647 h 47"/>
              <a:gd name="T8" fmla="*/ 2147483647 w 71"/>
              <a:gd name="T9" fmla="*/ 2147483647 h 47"/>
              <a:gd name="T10" fmla="*/ 2147483647 w 71"/>
              <a:gd name="T11" fmla="*/ 2147483647 h 47"/>
              <a:gd name="T12" fmla="*/ 2147483647 w 71"/>
              <a:gd name="T13" fmla="*/ 2147483647 h 47"/>
              <a:gd name="T14" fmla="*/ 0 w 71"/>
              <a:gd name="T15" fmla="*/ 2147483647 h 47"/>
              <a:gd name="T16" fmla="*/ 0 w 71"/>
              <a:gd name="T17" fmla="*/ 2147483647 h 47"/>
              <a:gd name="T18" fmla="*/ 2147483647 w 71"/>
              <a:gd name="T19" fmla="*/ 2147483647 h 47"/>
              <a:gd name="T20" fmla="*/ 2147483647 w 71"/>
              <a:gd name="T21" fmla="*/ 2147483647 h 47"/>
              <a:gd name="T22" fmla="*/ 2147483647 w 71"/>
              <a:gd name="T23" fmla="*/ 2147483647 h 47"/>
              <a:gd name="T24" fmla="*/ 2147483647 w 71"/>
              <a:gd name="T25" fmla="*/ 2147483647 h 47"/>
              <a:gd name="T26" fmla="*/ 2147483647 w 71"/>
              <a:gd name="T27" fmla="*/ 2147483647 h 47"/>
              <a:gd name="T28" fmla="*/ 2147483647 w 71"/>
              <a:gd name="T29" fmla="*/ 2147483647 h 47"/>
              <a:gd name="T30" fmla="*/ 2147483647 w 71"/>
              <a:gd name="T31" fmla="*/ 2147483647 h 47"/>
              <a:gd name="T32" fmla="*/ 2147483647 w 71"/>
              <a:gd name="T33" fmla="*/ 2147483647 h 47"/>
              <a:gd name="T34" fmla="*/ 2147483647 w 71"/>
              <a:gd name="T35" fmla="*/ 2147483647 h 47"/>
              <a:gd name="T36" fmla="*/ 2147483647 w 71"/>
              <a:gd name="T37" fmla="*/ 2147483647 h 47"/>
              <a:gd name="T38" fmla="*/ 2147483647 w 71"/>
              <a:gd name="T39" fmla="*/ 2147483647 h 47"/>
              <a:gd name="T40" fmla="*/ 2147483647 w 71"/>
              <a:gd name="T41" fmla="*/ 2147483647 h 47"/>
              <a:gd name="T42" fmla="*/ 2147483647 w 71"/>
              <a:gd name="T43" fmla="*/ 2147483647 h 47"/>
              <a:gd name="T44" fmla="*/ 2147483647 w 71"/>
              <a:gd name="T45" fmla="*/ 2147483647 h 47"/>
              <a:gd name="T46" fmla="*/ 2147483647 w 71"/>
              <a:gd name="T47" fmla="*/ 2147483647 h 47"/>
              <a:gd name="T48" fmla="*/ 2147483647 w 71"/>
              <a:gd name="T49" fmla="*/ 2147483647 h 47"/>
              <a:gd name="T50" fmla="*/ 2147483647 w 71"/>
              <a:gd name="T51" fmla="*/ 2147483647 h 47"/>
              <a:gd name="T52" fmla="*/ 2147483647 w 71"/>
              <a:gd name="T53" fmla="*/ 2147483647 h 47"/>
              <a:gd name="T54" fmla="*/ 2147483647 w 71"/>
              <a:gd name="T55" fmla="*/ 2147483647 h 47"/>
              <a:gd name="T56" fmla="*/ 2147483647 w 71"/>
              <a:gd name="T57" fmla="*/ 2147483647 h 47"/>
              <a:gd name="T58" fmla="*/ 2147483647 w 71"/>
              <a:gd name="T59" fmla="*/ 2147483647 h 47"/>
              <a:gd name="T60" fmla="*/ 2147483647 w 71"/>
              <a:gd name="T61" fmla="*/ 2147483647 h 47"/>
              <a:gd name="T62" fmla="*/ 2147483647 w 71"/>
              <a:gd name="T63" fmla="*/ 2147483647 h 47"/>
              <a:gd name="T64" fmla="*/ 2147483647 w 71"/>
              <a:gd name="T65" fmla="*/ 2147483647 h 47"/>
              <a:gd name="T66" fmla="*/ 2147483647 w 71"/>
              <a:gd name="T67" fmla="*/ 2147483647 h 47"/>
              <a:gd name="T68" fmla="*/ 2147483647 w 71"/>
              <a:gd name="T69" fmla="*/ 2147483647 h 47"/>
              <a:gd name="T70" fmla="*/ 2147483647 w 71"/>
              <a:gd name="T71" fmla="*/ 2147483647 h 47"/>
              <a:gd name="T72" fmla="*/ 2147483647 w 71"/>
              <a:gd name="T73" fmla="*/ 2147483647 h 47"/>
              <a:gd name="T74" fmla="*/ 2147483647 w 71"/>
              <a:gd name="T75" fmla="*/ 2147483647 h 47"/>
              <a:gd name="T76" fmla="*/ 2147483647 w 71"/>
              <a:gd name="T77" fmla="*/ 0 h 47"/>
              <a:gd name="T78" fmla="*/ 2147483647 w 71"/>
              <a:gd name="T79" fmla="*/ 0 h 47"/>
              <a:gd name="T80" fmla="*/ 2147483647 w 71"/>
              <a:gd name="T81" fmla="*/ 2147483647 h 47"/>
              <a:gd name="T82" fmla="*/ 2147483647 w 71"/>
              <a:gd name="T83" fmla="*/ 2147483647 h 47"/>
              <a:gd name="T84" fmla="*/ 2147483647 w 71"/>
              <a:gd name="T85" fmla="*/ 2147483647 h 47"/>
              <a:gd name="T86" fmla="*/ 2147483647 w 71"/>
              <a:gd name="T87" fmla="*/ 2147483647 h 47"/>
              <a:gd name="T88" fmla="*/ 2147483647 w 71"/>
              <a:gd name="T89" fmla="*/ 2147483647 h 47"/>
              <a:gd name="T90" fmla="*/ 2147483647 w 71"/>
              <a:gd name="T91" fmla="*/ 2147483647 h 47"/>
              <a:gd name="T92" fmla="*/ 2147483647 w 71"/>
              <a:gd name="T93" fmla="*/ 2147483647 h 47"/>
              <a:gd name="T94" fmla="*/ 2147483647 w 71"/>
              <a:gd name="T95" fmla="*/ 2147483647 h 47"/>
              <a:gd name="T96" fmla="*/ 2147483647 w 71"/>
              <a:gd name="T97" fmla="*/ 2147483647 h 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1"/>
              <a:gd name="T148" fmla="*/ 0 h 47"/>
              <a:gd name="T149" fmla="*/ 71 w 71"/>
              <a:gd name="T150" fmla="*/ 47 h 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1" h="47">
                <a:moveTo>
                  <a:pt x="22" y="26"/>
                </a:moveTo>
                <a:lnTo>
                  <a:pt x="21" y="28"/>
                </a:lnTo>
                <a:lnTo>
                  <a:pt x="16" y="28"/>
                </a:lnTo>
                <a:lnTo>
                  <a:pt x="12" y="28"/>
                </a:lnTo>
                <a:lnTo>
                  <a:pt x="9" y="28"/>
                </a:lnTo>
                <a:lnTo>
                  <a:pt x="5" y="29"/>
                </a:lnTo>
                <a:lnTo>
                  <a:pt x="2" y="31"/>
                </a:lnTo>
                <a:lnTo>
                  <a:pt x="0" y="32"/>
                </a:lnTo>
                <a:lnTo>
                  <a:pt x="0" y="35"/>
                </a:lnTo>
                <a:lnTo>
                  <a:pt x="2" y="40"/>
                </a:lnTo>
                <a:lnTo>
                  <a:pt x="5" y="43"/>
                </a:lnTo>
                <a:lnTo>
                  <a:pt x="8" y="44"/>
                </a:lnTo>
                <a:lnTo>
                  <a:pt x="12" y="46"/>
                </a:lnTo>
                <a:lnTo>
                  <a:pt x="16" y="47"/>
                </a:lnTo>
                <a:lnTo>
                  <a:pt x="21" y="47"/>
                </a:lnTo>
                <a:lnTo>
                  <a:pt x="24" y="46"/>
                </a:lnTo>
                <a:lnTo>
                  <a:pt x="28" y="44"/>
                </a:lnTo>
                <a:lnTo>
                  <a:pt x="34" y="41"/>
                </a:lnTo>
                <a:lnTo>
                  <a:pt x="39" y="40"/>
                </a:lnTo>
                <a:lnTo>
                  <a:pt x="45" y="37"/>
                </a:lnTo>
                <a:lnTo>
                  <a:pt x="49" y="35"/>
                </a:lnTo>
                <a:lnTo>
                  <a:pt x="55" y="32"/>
                </a:lnTo>
                <a:lnTo>
                  <a:pt x="59" y="29"/>
                </a:lnTo>
                <a:lnTo>
                  <a:pt x="65" y="28"/>
                </a:lnTo>
                <a:lnTo>
                  <a:pt x="70" y="25"/>
                </a:lnTo>
                <a:lnTo>
                  <a:pt x="70" y="24"/>
                </a:lnTo>
                <a:lnTo>
                  <a:pt x="71" y="24"/>
                </a:lnTo>
                <a:lnTo>
                  <a:pt x="71" y="22"/>
                </a:lnTo>
                <a:lnTo>
                  <a:pt x="71" y="21"/>
                </a:lnTo>
                <a:lnTo>
                  <a:pt x="71" y="19"/>
                </a:lnTo>
                <a:lnTo>
                  <a:pt x="71" y="18"/>
                </a:lnTo>
                <a:lnTo>
                  <a:pt x="68" y="13"/>
                </a:lnTo>
                <a:lnTo>
                  <a:pt x="65" y="10"/>
                </a:lnTo>
                <a:lnTo>
                  <a:pt x="62" y="7"/>
                </a:lnTo>
                <a:lnTo>
                  <a:pt x="59" y="4"/>
                </a:lnTo>
                <a:lnTo>
                  <a:pt x="56" y="1"/>
                </a:lnTo>
                <a:lnTo>
                  <a:pt x="52" y="0"/>
                </a:lnTo>
                <a:lnTo>
                  <a:pt x="49" y="0"/>
                </a:lnTo>
                <a:lnTo>
                  <a:pt x="45" y="1"/>
                </a:lnTo>
                <a:lnTo>
                  <a:pt x="40" y="4"/>
                </a:lnTo>
                <a:lnTo>
                  <a:pt x="37" y="7"/>
                </a:lnTo>
                <a:lnTo>
                  <a:pt x="36" y="10"/>
                </a:lnTo>
                <a:lnTo>
                  <a:pt x="33" y="13"/>
                </a:lnTo>
                <a:lnTo>
                  <a:pt x="31" y="18"/>
                </a:lnTo>
                <a:lnTo>
                  <a:pt x="28" y="21"/>
                </a:lnTo>
                <a:lnTo>
                  <a:pt x="25" y="24"/>
                </a:lnTo>
                <a:lnTo>
                  <a:pt x="22" y="26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64" name="Freeform 115"/>
          <p:cNvSpPr>
            <a:spLocks/>
          </p:cNvSpPr>
          <p:nvPr/>
        </p:nvSpPr>
        <p:spPr bwMode="auto">
          <a:xfrm>
            <a:off x="6634163" y="4057650"/>
            <a:ext cx="100012" cy="47625"/>
          </a:xfrm>
          <a:custGeom>
            <a:avLst/>
            <a:gdLst>
              <a:gd name="T0" fmla="*/ 2147483647 w 71"/>
              <a:gd name="T1" fmla="*/ 0 h 30"/>
              <a:gd name="T2" fmla="*/ 2147483647 w 71"/>
              <a:gd name="T3" fmla="*/ 0 h 30"/>
              <a:gd name="T4" fmla="*/ 2147483647 w 71"/>
              <a:gd name="T5" fmla="*/ 2147483647 h 30"/>
              <a:gd name="T6" fmla="*/ 0 w 71"/>
              <a:gd name="T7" fmla="*/ 2147483647 h 30"/>
              <a:gd name="T8" fmla="*/ 2147483647 w 71"/>
              <a:gd name="T9" fmla="*/ 2147483647 h 30"/>
              <a:gd name="T10" fmla="*/ 2147483647 w 71"/>
              <a:gd name="T11" fmla="*/ 2147483647 h 30"/>
              <a:gd name="T12" fmla="*/ 2147483647 w 71"/>
              <a:gd name="T13" fmla="*/ 2147483647 h 30"/>
              <a:gd name="T14" fmla="*/ 2147483647 w 71"/>
              <a:gd name="T15" fmla="*/ 2147483647 h 30"/>
              <a:gd name="T16" fmla="*/ 2147483647 w 71"/>
              <a:gd name="T17" fmla="*/ 2147483647 h 30"/>
              <a:gd name="T18" fmla="*/ 2147483647 w 71"/>
              <a:gd name="T19" fmla="*/ 2147483647 h 30"/>
              <a:gd name="T20" fmla="*/ 2147483647 w 71"/>
              <a:gd name="T21" fmla="*/ 2147483647 h 30"/>
              <a:gd name="T22" fmla="*/ 2147483647 w 71"/>
              <a:gd name="T23" fmla="*/ 2147483647 h 30"/>
              <a:gd name="T24" fmla="*/ 2147483647 w 71"/>
              <a:gd name="T25" fmla="*/ 2147483647 h 30"/>
              <a:gd name="T26" fmla="*/ 2147483647 w 71"/>
              <a:gd name="T27" fmla="*/ 2147483647 h 30"/>
              <a:gd name="T28" fmla="*/ 2147483647 w 71"/>
              <a:gd name="T29" fmla="*/ 2147483647 h 30"/>
              <a:gd name="T30" fmla="*/ 2147483647 w 71"/>
              <a:gd name="T31" fmla="*/ 2147483647 h 30"/>
              <a:gd name="T32" fmla="*/ 2147483647 w 71"/>
              <a:gd name="T33" fmla="*/ 2147483647 h 30"/>
              <a:gd name="T34" fmla="*/ 2147483647 w 71"/>
              <a:gd name="T35" fmla="*/ 2147483647 h 30"/>
              <a:gd name="T36" fmla="*/ 2147483647 w 71"/>
              <a:gd name="T37" fmla="*/ 2147483647 h 30"/>
              <a:gd name="T38" fmla="*/ 2147483647 w 71"/>
              <a:gd name="T39" fmla="*/ 2147483647 h 30"/>
              <a:gd name="T40" fmla="*/ 2147483647 w 71"/>
              <a:gd name="T41" fmla="*/ 2147483647 h 30"/>
              <a:gd name="T42" fmla="*/ 2147483647 w 71"/>
              <a:gd name="T43" fmla="*/ 2147483647 h 30"/>
              <a:gd name="T44" fmla="*/ 2147483647 w 71"/>
              <a:gd name="T45" fmla="*/ 2147483647 h 30"/>
              <a:gd name="T46" fmla="*/ 2147483647 w 71"/>
              <a:gd name="T47" fmla="*/ 0 h 30"/>
              <a:gd name="T48" fmla="*/ 2147483647 w 71"/>
              <a:gd name="T49" fmla="*/ 2147483647 h 30"/>
              <a:gd name="T50" fmla="*/ 2147483647 w 71"/>
              <a:gd name="T51" fmla="*/ 2147483647 h 30"/>
              <a:gd name="T52" fmla="*/ 2147483647 w 71"/>
              <a:gd name="T53" fmla="*/ 2147483647 h 30"/>
              <a:gd name="T54" fmla="*/ 2147483647 w 71"/>
              <a:gd name="T55" fmla="*/ 2147483647 h 30"/>
              <a:gd name="T56" fmla="*/ 2147483647 w 71"/>
              <a:gd name="T57" fmla="*/ 2147483647 h 30"/>
              <a:gd name="T58" fmla="*/ 2147483647 w 71"/>
              <a:gd name="T59" fmla="*/ 2147483647 h 30"/>
              <a:gd name="T60" fmla="*/ 2147483647 w 71"/>
              <a:gd name="T61" fmla="*/ 2147483647 h 30"/>
              <a:gd name="T62" fmla="*/ 2147483647 w 71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1"/>
              <a:gd name="T97" fmla="*/ 0 h 30"/>
              <a:gd name="T98" fmla="*/ 71 w 71"/>
              <a:gd name="T99" fmla="*/ 30 h 3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1" h="30">
                <a:moveTo>
                  <a:pt x="12" y="0"/>
                </a:move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3" y="1"/>
                </a:lnTo>
                <a:lnTo>
                  <a:pt x="1" y="3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3" y="12"/>
                </a:lnTo>
                <a:lnTo>
                  <a:pt x="6" y="16"/>
                </a:lnTo>
                <a:lnTo>
                  <a:pt x="9" y="21"/>
                </a:lnTo>
                <a:lnTo>
                  <a:pt x="13" y="24"/>
                </a:lnTo>
                <a:lnTo>
                  <a:pt x="18" y="27"/>
                </a:lnTo>
                <a:lnTo>
                  <a:pt x="22" y="28"/>
                </a:lnTo>
                <a:lnTo>
                  <a:pt x="27" y="28"/>
                </a:lnTo>
                <a:lnTo>
                  <a:pt x="32" y="27"/>
                </a:lnTo>
                <a:lnTo>
                  <a:pt x="35" y="27"/>
                </a:lnTo>
                <a:lnTo>
                  <a:pt x="38" y="27"/>
                </a:lnTo>
                <a:lnTo>
                  <a:pt x="41" y="27"/>
                </a:lnTo>
                <a:lnTo>
                  <a:pt x="44" y="28"/>
                </a:lnTo>
                <a:lnTo>
                  <a:pt x="47" y="30"/>
                </a:lnTo>
                <a:lnTo>
                  <a:pt x="50" y="30"/>
                </a:lnTo>
                <a:lnTo>
                  <a:pt x="52" y="30"/>
                </a:lnTo>
                <a:lnTo>
                  <a:pt x="55" y="30"/>
                </a:lnTo>
                <a:lnTo>
                  <a:pt x="58" y="30"/>
                </a:lnTo>
                <a:lnTo>
                  <a:pt x="59" y="28"/>
                </a:lnTo>
                <a:lnTo>
                  <a:pt x="61" y="27"/>
                </a:lnTo>
                <a:lnTo>
                  <a:pt x="64" y="25"/>
                </a:lnTo>
                <a:lnTo>
                  <a:pt x="65" y="24"/>
                </a:lnTo>
                <a:lnTo>
                  <a:pt x="67" y="22"/>
                </a:lnTo>
                <a:lnTo>
                  <a:pt x="68" y="19"/>
                </a:lnTo>
                <a:lnTo>
                  <a:pt x="69" y="18"/>
                </a:lnTo>
                <a:lnTo>
                  <a:pt x="69" y="16"/>
                </a:lnTo>
                <a:lnTo>
                  <a:pt x="69" y="15"/>
                </a:lnTo>
                <a:lnTo>
                  <a:pt x="71" y="13"/>
                </a:lnTo>
                <a:lnTo>
                  <a:pt x="71" y="12"/>
                </a:lnTo>
                <a:lnTo>
                  <a:pt x="71" y="10"/>
                </a:lnTo>
                <a:lnTo>
                  <a:pt x="71" y="9"/>
                </a:lnTo>
                <a:lnTo>
                  <a:pt x="69" y="7"/>
                </a:lnTo>
                <a:lnTo>
                  <a:pt x="69" y="6"/>
                </a:lnTo>
                <a:lnTo>
                  <a:pt x="68" y="4"/>
                </a:lnTo>
                <a:lnTo>
                  <a:pt x="67" y="3"/>
                </a:lnTo>
                <a:lnTo>
                  <a:pt x="65" y="1"/>
                </a:lnTo>
                <a:lnTo>
                  <a:pt x="64" y="1"/>
                </a:lnTo>
                <a:lnTo>
                  <a:pt x="62" y="0"/>
                </a:lnTo>
                <a:lnTo>
                  <a:pt x="61" y="0"/>
                </a:lnTo>
                <a:lnTo>
                  <a:pt x="58" y="0"/>
                </a:lnTo>
                <a:lnTo>
                  <a:pt x="56" y="1"/>
                </a:lnTo>
                <a:lnTo>
                  <a:pt x="53" y="1"/>
                </a:lnTo>
                <a:lnTo>
                  <a:pt x="50" y="1"/>
                </a:lnTo>
                <a:lnTo>
                  <a:pt x="47" y="1"/>
                </a:lnTo>
                <a:lnTo>
                  <a:pt x="46" y="3"/>
                </a:lnTo>
                <a:lnTo>
                  <a:pt x="43" y="3"/>
                </a:lnTo>
                <a:lnTo>
                  <a:pt x="40" y="3"/>
                </a:lnTo>
                <a:lnTo>
                  <a:pt x="38" y="3"/>
                </a:lnTo>
                <a:lnTo>
                  <a:pt x="34" y="3"/>
                </a:lnTo>
                <a:lnTo>
                  <a:pt x="31" y="3"/>
                </a:lnTo>
                <a:lnTo>
                  <a:pt x="28" y="3"/>
                </a:lnTo>
                <a:lnTo>
                  <a:pt x="25" y="1"/>
                </a:lnTo>
                <a:lnTo>
                  <a:pt x="22" y="1"/>
                </a:lnTo>
                <a:lnTo>
                  <a:pt x="18" y="0"/>
                </a:lnTo>
                <a:lnTo>
                  <a:pt x="15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65" name="Freeform 116"/>
          <p:cNvSpPr>
            <a:spLocks/>
          </p:cNvSpPr>
          <p:nvPr/>
        </p:nvSpPr>
        <p:spPr bwMode="auto">
          <a:xfrm>
            <a:off x="6634163" y="4057650"/>
            <a:ext cx="100012" cy="47625"/>
          </a:xfrm>
          <a:custGeom>
            <a:avLst/>
            <a:gdLst>
              <a:gd name="T0" fmla="*/ 2147483647 w 71"/>
              <a:gd name="T1" fmla="*/ 0 h 30"/>
              <a:gd name="T2" fmla="*/ 2147483647 w 71"/>
              <a:gd name="T3" fmla="*/ 0 h 30"/>
              <a:gd name="T4" fmla="*/ 2147483647 w 71"/>
              <a:gd name="T5" fmla="*/ 2147483647 h 30"/>
              <a:gd name="T6" fmla="*/ 0 w 71"/>
              <a:gd name="T7" fmla="*/ 2147483647 h 30"/>
              <a:gd name="T8" fmla="*/ 2147483647 w 71"/>
              <a:gd name="T9" fmla="*/ 2147483647 h 30"/>
              <a:gd name="T10" fmla="*/ 2147483647 w 71"/>
              <a:gd name="T11" fmla="*/ 2147483647 h 30"/>
              <a:gd name="T12" fmla="*/ 2147483647 w 71"/>
              <a:gd name="T13" fmla="*/ 2147483647 h 30"/>
              <a:gd name="T14" fmla="*/ 2147483647 w 71"/>
              <a:gd name="T15" fmla="*/ 2147483647 h 30"/>
              <a:gd name="T16" fmla="*/ 2147483647 w 71"/>
              <a:gd name="T17" fmla="*/ 2147483647 h 30"/>
              <a:gd name="T18" fmla="*/ 2147483647 w 71"/>
              <a:gd name="T19" fmla="*/ 2147483647 h 30"/>
              <a:gd name="T20" fmla="*/ 2147483647 w 71"/>
              <a:gd name="T21" fmla="*/ 2147483647 h 30"/>
              <a:gd name="T22" fmla="*/ 2147483647 w 71"/>
              <a:gd name="T23" fmla="*/ 2147483647 h 30"/>
              <a:gd name="T24" fmla="*/ 2147483647 w 71"/>
              <a:gd name="T25" fmla="*/ 2147483647 h 30"/>
              <a:gd name="T26" fmla="*/ 2147483647 w 71"/>
              <a:gd name="T27" fmla="*/ 2147483647 h 30"/>
              <a:gd name="T28" fmla="*/ 2147483647 w 71"/>
              <a:gd name="T29" fmla="*/ 2147483647 h 30"/>
              <a:gd name="T30" fmla="*/ 2147483647 w 71"/>
              <a:gd name="T31" fmla="*/ 2147483647 h 30"/>
              <a:gd name="T32" fmla="*/ 2147483647 w 71"/>
              <a:gd name="T33" fmla="*/ 2147483647 h 30"/>
              <a:gd name="T34" fmla="*/ 2147483647 w 71"/>
              <a:gd name="T35" fmla="*/ 2147483647 h 30"/>
              <a:gd name="T36" fmla="*/ 2147483647 w 71"/>
              <a:gd name="T37" fmla="*/ 2147483647 h 30"/>
              <a:gd name="T38" fmla="*/ 2147483647 w 71"/>
              <a:gd name="T39" fmla="*/ 2147483647 h 30"/>
              <a:gd name="T40" fmla="*/ 2147483647 w 71"/>
              <a:gd name="T41" fmla="*/ 2147483647 h 30"/>
              <a:gd name="T42" fmla="*/ 2147483647 w 71"/>
              <a:gd name="T43" fmla="*/ 2147483647 h 30"/>
              <a:gd name="T44" fmla="*/ 2147483647 w 71"/>
              <a:gd name="T45" fmla="*/ 2147483647 h 30"/>
              <a:gd name="T46" fmla="*/ 2147483647 w 71"/>
              <a:gd name="T47" fmla="*/ 0 h 30"/>
              <a:gd name="T48" fmla="*/ 2147483647 w 71"/>
              <a:gd name="T49" fmla="*/ 2147483647 h 30"/>
              <a:gd name="T50" fmla="*/ 2147483647 w 71"/>
              <a:gd name="T51" fmla="*/ 2147483647 h 30"/>
              <a:gd name="T52" fmla="*/ 2147483647 w 71"/>
              <a:gd name="T53" fmla="*/ 2147483647 h 30"/>
              <a:gd name="T54" fmla="*/ 2147483647 w 71"/>
              <a:gd name="T55" fmla="*/ 2147483647 h 30"/>
              <a:gd name="T56" fmla="*/ 2147483647 w 71"/>
              <a:gd name="T57" fmla="*/ 2147483647 h 30"/>
              <a:gd name="T58" fmla="*/ 2147483647 w 71"/>
              <a:gd name="T59" fmla="*/ 2147483647 h 30"/>
              <a:gd name="T60" fmla="*/ 2147483647 w 71"/>
              <a:gd name="T61" fmla="*/ 2147483647 h 30"/>
              <a:gd name="T62" fmla="*/ 2147483647 w 71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1"/>
              <a:gd name="T97" fmla="*/ 0 h 30"/>
              <a:gd name="T98" fmla="*/ 71 w 71"/>
              <a:gd name="T99" fmla="*/ 30 h 3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1" h="30">
                <a:moveTo>
                  <a:pt x="12" y="0"/>
                </a:move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3" y="1"/>
                </a:lnTo>
                <a:lnTo>
                  <a:pt x="1" y="3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3" y="12"/>
                </a:lnTo>
                <a:lnTo>
                  <a:pt x="6" y="16"/>
                </a:lnTo>
                <a:lnTo>
                  <a:pt x="9" y="21"/>
                </a:lnTo>
                <a:lnTo>
                  <a:pt x="13" y="24"/>
                </a:lnTo>
                <a:lnTo>
                  <a:pt x="18" y="27"/>
                </a:lnTo>
                <a:lnTo>
                  <a:pt x="22" y="28"/>
                </a:lnTo>
                <a:lnTo>
                  <a:pt x="27" y="28"/>
                </a:lnTo>
                <a:lnTo>
                  <a:pt x="32" y="27"/>
                </a:lnTo>
                <a:lnTo>
                  <a:pt x="35" y="27"/>
                </a:lnTo>
                <a:lnTo>
                  <a:pt x="38" y="27"/>
                </a:lnTo>
                <a:lnTo>
                  <a:pt x="41" y="27"/>
                </a:lnTo>
                <a:lnTo>
                  <a:pt x="44" y="28"/>
                </a:lnTo>
                <a:lnTo>
                  <a:pt x="47" y="30"/>
                </a:lnTo>
                <a:lnTo>
                  <a:pt x="50" y="30"/>
                </a:lnTo>
                <a:lnTo>
                  <a:pt x="52" y="30"/>
                </a:lnTo>
                <a:lnTo>
                  <a:pt x="55" y="30"/>
                </a:lnTo>
                <a:lnTo>
                  <a:pt x="58" y="30"/>
                </a:lnTo>
                <a:lnTo>
                  <a:pt x="59" y="28"/>
                </a:lnTo>
                <a:lnTo>
                  <a:pt x="61" y="27"/>
                </a:lnTo>
                <a:lnTo>
                  <a:pt x="64" y="25"/>
                </a:lnTo>
                <a:lnTo>
                  <a:pt x="65" y="24"/>
                </a:lnTo>
                <a:lnTo>
                  <a:pt x="67" y="22"/>
                </a:lnTo>
                <a:lnTo>
                  <a:pt x="68" y="19"/>
                </a:lnTo>
                <a:lnTo>
                  <a:pt x="69" y="18"/>
                </a:lnTo>
                <a:lnTo>
                  <a:pt x="69" y="16"/>
                </a:lnTo>
                <a:lnTo>
                  <a:pt x="69" y="15"/>
                </a:lnTo>
                <a:lnTo>
                  <a:pt x="71" y="13"/>
                </a:lnTo>
                <a:lnTo>
                  <a:pt x="71" y="12"/>
                </a:lnTo>
                <a:lnTo>
                  <a:pt x="71" y="10"/>
                </a:lnTo>
                <a:lnTo>
                  <a:pt x="71" y="9"/>
                </a:lnTo>
                <a:lnTo>
                  <a:pt x="69" y="7"/>
                </a:lnTo>
                <a:lnTo>
                  <a:pt x="69" y="6"/>
                </a:lnTo>
                <a:lnTo>
                  <a:pt x="68" y="4"/>
                </a:lnTo>
                <a:lnTo>
                  <a:pt x="67" y="3"/>
                </a:lnTo>
                <a:lnTo>
                  <a:pt x="65" y="1"/>
                </a:lnTo>
                <a:lnTo>
                  <a:pt x="64" y="1"/>
                </a:lnTo>
                <a:lnTo>
                  <a:pt x="62" y="0"/>
                </a:lnTo>
                <a:lnTo>
                  <a:pt x="61" y="0"/>
                </a:lnTo>
                <a:lnTo>
                  <a:pt x="58" y="0"/>
                </a:lnTo>
                <a:lnTo>
                  <a:pt x="56" y="1"/>
                </a:lnTo>
                <a:lnTo>
                  <a:pt x="53" y="1"/>
                </a:lnTo>
                <a:lnTo>
                  <a:pt x="50" y="1"/>
                </a:lnTo>
                <a:lnTo>
                  <a:pt x="47" y="1"/>
                </a:lnTo>
                <a:lnTo>
                  <a:pt x="46" y="3"/>
                </a:lnTo>
                <a:lnTo>
                  <a:pt x="43" y="3"/>
                </a:lnTo>
                <a:lnTo>
                  <a:pt x="40" y="3"/>
                </a:lnTo>
                <a:lnTo>
                  <a:pt x="38" y="3"/>
                </a:lnTo>
                <a:lnTo>
                  <a:pt x="34" y="3"/>
                </a:lnTo>
                <a:lnTo>
                  <a:pt x="31" y="3"/>
                </a:lnTo>
                <a:lnTo>
                  <a:pt x="28" y="3"/>
                </a:lnTo>
                <a:lnTo>
                  <a:pt x="25" y="1"/>
                </a:lnTo>
                <a:lnTo>
                  <a:pt x="22" y="1"/>
                </a:lnTo>
                <a:lnTo>
                  <a:pt x="18" y="0"/>
                </a:lnTo>
                <a:lnTo>
                  <a:pt x="15" y="0"/>
                </a:lnTo>
                <a:lnTo>
                  <a:pt x="12" y="0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66" name="Freeform 117"/>
          <p:cNvSpPr>
            <a:spLocks/>
          </p:cNvSpPr>
          <p:nvPr/>
        </p:nvSpPr>
        <p:spPr bwMode="auto">
          <a:xfrm>
            <a:off x="6727825" y="4073525"/>
            <a:ext cx="98425" cy="73025"/>
          </a:xfrm>
          <a:custGeom>
            <a:avLst/>
            <a:gdLst>
              <a:gd name="T0" fmla="*/ 2147483647 w 69"/>
              <a:gd name="T1" fmla="*/ 2147483647 h 46"/>
              <a:gd name="T2" fmla="*/ 2147483647 w 69"/>
              <a:gd name="T3" fmla="*/ 2147483647 h 46"/>
              <a:gd name="T4" fmla="*/ 2147483647 w 69"/>
              <a:gd name="T5" fmla="*/ 2147483647 h 46"/>
              <a:gd name="T6" fmla="*/ 2147483647 w 69"/>
              <a:gd name="T7" fmla="*/ 2147483647 h 46"/>
              <a:gd name="T8" fmla="*/ 0 w 69"/>
              <a:gd name="T9" fmla="*/ 2147483647 h 46"/>
              <a:gd name="T10" fmla="*/ 0 w 69"/>
              <a:gd name="T11" fmla="*/ 2147483647 h 46"/>
              <a:gd name="T12" fmla="*/ 0 w 69"/>
              <a:gd name="T13" fmla="*/ 2147483647 h 46"/>
              <a:gd name="T14" fmla="*/ 0 w 69"/>
              <a:gd name="T15" fmla="*/ 2147483647 h 46"/>
              <a:gd name="T16" fmla="*/ 0 w 69"/>
              <a:gd name="T17" fmla="*/ 2147483647 h 46"/>
              <a:gd name="T18" fmla="*/ 2147483647 w 69"/>
              <a:gd name="T19" fmla="*/ 2147483647 h 46"/>
              <a:gd name="T20" fmla="*/ 2147483647 w 69"/>
              <a:gd name="T21" fmla="*/ 2147483647 h 46"/>
              <a:gd name="T22" fmla="*/ 2147483647 w 69"/>
              <a:gd name="T23" fmla="*/ 2147483647 h 46"/>
              <a:gd name="T24" fmla="*/ 2147483647 w 69"/>
              <a:gd name="T25" fmla="*/ 2147483647 h 46"/>
              <a:gd name="T26" fmla="*/ 2147483647 w 69"/>
              <a:gd name="T27" fmla="*/ 2147483647 h 46"/>
              <a:gd name="T28" fmla="*/ 2147483647 w 69"/>
              <a:gd name="T29" fmla="*/ 2147483647 h 46"/>
              <a:gd name="T30" fmla="*/ 2147483647 w 69"/>
              <a:gd name="T31" fmla="*/ 2147483647 h 46"/>
              <a:gd name="T32" fmla="*/ 2147483647 w 69"/>
              <a:gd name="T33" fmla="*/ 2147483647 h 46"/>
              <a:gd name="T34" fmla="*/ 2147483647 w 69"/>
              <a:gd name="T35" fmla="*/ 2147483647 h 46"/>
              <a:gd name="T36" fmla="*/ 2147483647 w 69"/>
              <a:gd name="T37" fmla="*/ 2147483647 h 46"/>
              <a:gd name="T38" fmla="*/ 2147483647 w 69"/>
              <a:gd name="T39" fmla="*/ 2147483647 h 46"/>
              <a:gd name="T40" fmla="*/ 2147483647 w 69"/>
              <a:gd name="T41" fmla="*/ 2147483647 h 46"/>
              <a:gd name="T42" fmla="*/ 2147483647 w 69"/>
              <a:gd name="T43" fmla="*/ 2147483647 h 46"/>
              <a:gd name="T44" fmla="*/ 2147483647 w 69"/>
              <a:gd name="T45" fmla="*/ 2147483647 h 46"/>
              <a:gd name="T46" fmla="*/ 2147483647 w 69"/>
              <a:gd name="T47" fmla="*/ 2147483647 h 46"/>
              <a:gd name="T48" fmla="*/ 2147483647 w 69"/>
              <a:gd name="T49" fmla="*/ 2147483647 h 46"/>
              <a:gd name="T50" fmla="*/ 2147483647 w 69"/>
              <a:gd name="T51" fmla="*/ 2147483647 h 46"/>
              <a:gd name="T52" fmla="*/ 2147483647 w 69"/>
              <a:gd name="T53" fmla="*/ 2147483647 h 46"/>
              <a:gd name="T54" fmla="*/ 2147483647 w 69"/>
              <a:gd name="T55" fmla="*/ 2147483647 h 46"/>
              <a:gd name="T56" fmla="*/ 2147483647 w 69"/>
              <a:gd name="T57" fmla="*/ 2147483647 h 46"/>
              <a:gd name="T58" fmla="*/ 2147483647 w 69"/>
              <a:gd name="T59" fmla="*/ 2147483647 h 46"/>
              <a:gd name="T60" fmla="*/ 2147483647 w 69"/>
              <a:gd name="T61" fmla="*/ 2147483647 h 46"/>
              <a:gd name="T62" fmla="*/ 2147483647 w 69"/>
              <a:gd name="T63" fmla="*/ 2147483647 h 46"/>
              <a:gd name="T64" fmla="*/ 2147483647 w 69"/>
              <a:gd name="T65" fmla="*/ 2147483647 h 46"/>
              <a:gd name="T66" fmla="*/ 2147483647 w 69"/>
              <a:gd name="T67" fmla="*/ 2147483647 h 46"/>
              <a:gd name="T68" fmla="*/ 2147483647 w 69"/>
              <a:gd name="T69" fmla="*/ 2147483647 h 46"/>
              <a:gd name="T70" fmla="*/ 2147483647 w 69"/>
              <a:gd name="T71" fmla="*/ 2147483647 h 46"/>
              <a:gd name="T72" fmla="*/ 2147483647 w 69"/>
              <a:gd name="T73" fmla="*/ 2147483647 h 46"/>
              <a:gd name="T74" fmla="*/ 2147483647 w 69"/>
              <a:gd name="T75" fmla="*/ 2147483647 h 46"/>
              <a:gd name="T76" fmla="*/ 2147483647 w 69"/>
              <a:gd name="T77" fmla="*/ 2147483647 h 46"/>
              <a:gd name="T78" fmla="*/ 2147483647 w 69"/>
              <a:gd name="T79" fmla="*/ 2147483647 h 46"/>
              <a:gd name="T80" fmla="*/ 2147483647 w 69"/>
              <a:gd name="T81" fmla="*/ 2147483647 h 46"/>
              <a:gd name="T82" fmla="*/ 2147483647 w 69"/>
              <a:gd name="T83" fmla="*/ 2147483647 h 46"/>
              <a:gd name="T84" fmla="*/ 2147483647 w 69"/>
              <a:gd name="T85" fmla="*/ 2147483647 h 46"/>
              <a:gd name="T86" fmla="*/ 2147483647 w 69"/>
              <a:gd name="T87" fmla="*/ 2147483647 h 46"/>
              <a:gd name="T88" fmla="*/ 2147483647 w 69"/>
              <a:gd name="T89" fmla="*/ 2147483647 h 46"/>
              <a:gd name="T90" fmla="*/ 2147483647 w 69"/>
              <a:gd name="T91" fmla="*/ 2147483647 h 46"/>
              <a:gd name="T92" fmla="*/ 2147483647 w 69"/>
              <a:gd name="T93" fmla="*/ 2147483647 h 46"/>
              <a:gd name="T94" fmla="*/ 2147483647 w 69"/>
              <a:gd name="T95" fmla="*/ 2147483647 h 46"/>
              <a:gd name="T96" fmla="*/ 2147483647 w 69"/>
              <a:gd name="T97" fmla="*/ 0 h 46"/>
              <a:gd name="T98" fmla="*/ 2147483647 w 69"/>
              <a:gd name="T99" fmla="*/ 0 h 46"/>
              <a:gd name="T100" fmla="*/ 2147483647 w 69"/>
              <a:gd name="T101" fmla="*/ 0 h 46"/>
              <a:gd name="T102" fmla="*/ 2147483647 w 69"/>
              <a:gd name="T103" fmla="*/ 2147483647 h 46"/>
              <a:gd name="T104" fmla="*/ 2147483647 w 69"/>
              <a:gd name="T105" fmla="*/ 2147483647 h 46"/>
              <a:gd name="T106" fmla="*/ 2147483647 w 69"/>
              <a:gd name="T107" fmla="*/ 2147483647 h 46"/>
              <a:gd name="T108" fmla="*/ 2147483647 w 69"/>
              <a:gd name="T109" fmla="*/ 2147483647 h 46"/>
              <a:gd name="T110" fmla="*/ 2147483647 w 69"/>
              <a:gd name="T111" fmla="*/ 2147483647 h 46"/>
              <a:gd name="T112" fmla="*/ 2147483647 w 69"/>
              <a:gd name="T113" fmla="*/ 2147483647 h 4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9"/>
              <a:gd name="T172" fmla="*/ 0 h 46"/>
              <a:gd name="T173" fmla="*/ 69 w 69"/>
              <a:gd name="T174" fmla="*/ 46 h 4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9" h="46">
                <a:moveTo>
                  <a:pt x="4" y="17"/>
                </a:moveTo>
                <a:lnTo>
                  <a:pt x="2" y="18"/>
                </a:lnTo>
                <a:lnTo>
                  <a:pt x="1" y="20"/>
                </a:lnTo>
                <a:lnTo>
                  <a:pt x="0" y="21"/>
                </a:lnTo>
                <a:lnTo>
                  <a:pt x="0" y="23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2" y="31"/>
                </a:lnTo>
                <a:lnTo>
                  <a:pt x="7" y="34"/>
                </a:lnTo>
                <a:lnTo>
                  <a:pt x="10" y="39"/>
                </a:lnTo>
                <a:lnTo>
                  <a:pt x="16" y="42"/>
                </a:lnTo>
                <a:lnTo>
                  <a:pt x="20" y="43"/>
                </a:lnTo>
                <a:lnTo>
                  <a:pt x="26" y="45"/>
                </a:lnTo>
                <a:lnTo>
                  <a:pt x="31" y="46"/>
                </a:lnTo>
                <a:lnTo>
                  <a:pt x="36" y="46"/>
                </a:lnTo>
                <a:lnTo>
                  <a:pt x="41" y="45"/>
                </a:lnTo>
                <a:lnTo>
                  <a:pt x="45" y="45"/>
                </a:lnTo>
                <a:lnTo>
                  <a:pt x="50" y="45"/>
                </a:lnTo>
                <a:lnTo>
                  <a:pt x="53" y="45"/>
                </a:lnTo>
                <a:lnTo>
                  <a:pt x="57" y="43"/>
                </a:lnTo>
                <a:lnTo>
                  <a:pt x="60" y="42"/>
                </a:lnTo>
                <a:lnTo>
                  <a:pt x="63" y="39"/>
                </a:lnTo>
                <a:lnTo>
                  <a:pt x="66" y="36"/>
                </a:lnTo>
                <a:lnTo>
                  <a:pt x="68" y="34"/>
                </a:lnTo>
                <a:lnTo>
                  <a:pt x="69" y="31"/>
                </a:lnTo>
                <a:lnTo>
                  <a:pt x="69" y="28"/>
                </a:lnTo>
                <a:lnTo>
                  <a:pt x="69" y="26"/>
                </a:lnTo>
                <a:lnTo>
                  <a:pt x="69" y="23"/>
                </a:lnTo>
                <a:lnTo>
                  <a:pt x="69" y="20"/>
                </a:lnTo>
                <a:lnTo>
                  <a:pt x="69" y="17"/>
                </a:lnTo>
                <a:lnTo>
                  <a:pt x="69" y="15"/>
                </a:lnTo>
                <a:lnTo>
                  <a:pt x="69" y="12"/>
                </a:lnTo>
                <a:lnTo>
                  <a:pt x="69" y="11"/>
                </a:lnTo>
                <a:lnTo>
                  <a:pt x="69" y="9"/>
                </a:lnTo>
                <a:lnTo>
                  <a:pt x="68" y="6"/>
                </a:lnTo>
                <a:lnTo>
                  <a:pt x="68" y="5"/>
                </a:lnTo>
                <a:lnTo>
                  <a:pt x="66" y="5"/>
                </a:lnTo>
                <a:lnTo>
                  <a:pt x="65" y="3"/>
                </a:lnTo>
                <a:lnTo>
                  <a:pt x="63" y="3"/>
                </a:lnTo>
                <a:lnTo>
                  <a:pt x="59" y="2"/>
                </a:lnTo>
                <a:lnTo>
                  <a:pt x="54" y="2"/>
                </a:lnTo>
                <a:lnTo>
                  <a:pt x="50" y="2"/>
                </a:lnTo>
                <a:lnTo>
                  <a:pt x="45" y="2"/>
                </a:lnTo>
                <a:lnTo>
                  <a:pt x="41" y="2"/>
                </a:lnTo>
                <a:lnTo>
                  <a:pt x="36" y="2"/>
                </a:lnTo>
                <a:lnTo>
                  <a:pt x="32" y="2"/>
                </a:lnTo>
                <a:lnTo>
                  <a:pt x="28" y="0"/>
                </a:lnTo>
                <a:lnTo>
                  <a:pt x="25" y="0"/>
                </a:lnTo>
                <a:lnTo>
                  <a:pt x="20" y="0"/>
                </a:lnTo>
                <a:lnTo>
                  <a:pt x="16" y="2"/>
                </a:lnTo>
                <a:lnTo>
                  <a:pt x="13" y="3"/>
                </a:lnTo>
                <a:lnTo>
                  <a:pt x="10" y="6"/>
                </a:lnTo>
                <a:lnTo>
                  <a:pt x="7" y="9"/>
                </a:lnTo>
                <a:lnTo>
                  <a:pt x="5" y="12"/>
                </a:lnTo>
                <a:lnTo>
                  <a:pt x="4" y="17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67" name="Freeform 118"/>
          <p:cNvSpPr>
            <a:spLocks/>
          </p:cNvSpPr>
          <p:nvPr/>
        </p:nvSpPr>
        <p:spPr bwMode="auto">
          <a:xfrm>
            <a:off x="6727825" y="4073525"/>
            <a:ext cx="98425" cy="73025"/>
          </a:xfrm>
          <a:custGeom>
            <a:avLst/>
            <a:gdLst>
              <a:gd name="T0" fmla="*/ 2147483647 w 69"/>
              <a:gd name="T1" fmla="*/ 2147483647 h 46"/>
              <a:gd name="T2" fmla="*/ 2147483647 w 69"/>
              <a:gd name="T3" fmla="*/ 2147483647 h 46"/>
              <a:gd name="T4" fmla="*/ 2147483647 w 69"/>
              <a:gd name="T5" fmla="*/ 2147483647 h 46"/>
              <a:gd name="T6" fmla="*/ 2147483647 w 69"/>
              <a:gd name="T7" fmla="*/ 2147483647 h 46"/>
              <a:gd name="T8" fmla="*/ 0 w 69"/>
              <a:gd name="T9" fmla="*/ 2147483647 h 46"/>
              <a:gd name="T10" fmla="*/ 0 w 69"/>
              <a:gd name="T11" fmla="*/ 2147483647 h 46"/>
              <a:gd name="T12" fmla="*/ 0 w 69"/>
              <a:gd name="T13" fmla="*/ 2147483647 h 46"/>
              <a:gd name="T14" fmla="*/ 0 w 69"/>
              <a:gd name="T15" fmla="*/ 2147483647 h 46"/>
              <a:gd name="T16" fmla="*/ 0 w 69"/>
              <a:gd name="T17" fmla="*/ 2147483647 h 46"/>
              <a:gd name="T18" fmla="*/ 2147483647 w 69"/>
              <a:gd name="T19" fmla="*/ 2147483647 h 46"/>
              <a:gd name="T20" fmla="*/ 2147483647 w 69"/>
              <a:gd name="T21" fmla="*/ 2147483647 h 46"/>
              <a:gd name="T22" fmla="*/ 2147483647 w 69"/>
              <a:gd name="T23" fmla="*/ 2147483647 h 46"/>
              <a:gd name="T24" fmla="*/ 2147483647 w 69"/>
              <a:gd name="T25" fmla="*/ 2147483647 h 46"/>
              <a:gd name="T26" fmla="*/ 2147483647 w 69"/>
              <a:gd name="T27" fmla="*/ 2147483647 h 46"/>
              <a:gd name="T28" fmla="*/ 2147483647 w 69"/>
              <a:gd name="T29" fmla="*/ 2147483647 h 46"/>
              <a:gd name="T30" fmla="*/ 2147483647 w 69"/>
              <a:gd name="T31" fmla="*/ 2147483647 h 46"/>
              <a:gd name="T32" fmla="*/ 2147483647 w 69"/>
              <a:gd name="T33" fmla="*/ 2147483647 h 46"/>
              <a:gd name="T34" fmla="*/ 2147483647 w 69"/>
              <a:gd name="T35" fmla="*/ 2147483647 h 46"/>
              <a:gd name="T36" fmla="*/ 2147483647 w 69"/>
              <a:gd name="T37" fmla="*/ 2147483647 h 46"/>
              <a:gd name="T38" fmla="*/ 2147483647 w 69"/>
              <a:gd name="T39" fmla="*/ 2147483647 h 46"/>
              <a:gd name="T40" fmla="*/ 2147483647 w 69"/>
              <a:gd name="T41" fmla="*/ 2147483647 h 46"/>
              <a:gd name="T42" fmla="*/ 2147483647 w 69"/>
              <a:gd name="T43" fmla="*/ 2147483647 h 46"/>
              <a:gd name="T44" fmla="*/ 2147483647 w 69"/>
              <a:gd name="T45" fmla="*/ 2147483647 h 46"/>
              <a:gd name="T46" fmla="*/ 2147483647 w 69"/>
              <a:gd name="T47" fmla="*/ 2147483647 h 46"/>
              <a:gd name="T48" fmla="*/ 2147483647 w 69"/>
              <a:gd name="T49" fmla="*/ 2147483647 h 46"/>
              <a:gd name="T50" fmla="*/ 2147483647 w 69"/>
              <a:gd name="T51" fmla="*/ 2147483647 h 46"/>
              <a:gd name="T52" fmla="*/ 2147483647 w 69"/>
              <a:gd name="T53" fmla="*/ 2147483647 h 46"/>
              <a:gd name="T54" fmla="*/ 2147483647 w 69"/>
              <a:gd name="T55" fmla="*/ 2147483647 h 46"/>
              <a:gd name="T56" fmla="*/ 2147483647 w 69"/>
              <a:gd name="T57" fmla="*/ 2147483647 h 46"/>
              <a:gd name="T58" fmla="*/ 2147483647 w 69"/>
              <a:gd name="T59" fmla="*/ 2147483647 h 46"/>
              <a:gd name="T60" fmla="*/ 2147483647 w 69"/>
              <a:gd name="T61" fmla="*/ 2147483647 h 46"/>
              <a:gd name="T62" fmla="*/ 2147483647 w 69"/>
              <a:gd name="T63" fmla="*/ 2147483647 h 46"/>
              <a:gd name="T64" fmla="*/ 2147483647 w 69"/>
              <a:gd name="T65" fmla="*/ 2147483647 h 46"/>
              <a:gd name="T66" fmla="*/ 2147483647 w 69"/>
              <a:gd name="T67" fmla="*/ 2147483647 h 46"/>
              <a:gd name="T68" fmla="*/ 2147483647 w 69"/>
              <a:gd name="T69" fmla="*/ 2147483647 h 46"/>
              <a:gd name="T70" fmla="*/ 2147483647 w 69"/>
              <a:gd name="T71" fmla="*/ 2147483647 h 46"/>
              <a:gd name="T72" fmla="*/ 2147483647 w 69"/>
              <a:gd name="T73" fmla="*/ 2147483647 h 46"/>
              <a:gd name="T74" fmla="*/ 2147483647 w 69"/>
              <a:gd name="T75" fmla="*/ 2147483647 h 46"/>
              <a:gd name="T76" fmla="*/ 2147483647 w 69"/>
              <a:gd name="T77" fmla="*/ 2147483647 h 46"/>
              <a:gd name="T78" fmla="*/ 2147483647 w 69"/>
              <a:gd name="T79" fmla="*/ 2147483647 h 46"/>
              <a:gd name="T80" fmla="*/ 2147483647 w 69"/>
              <a:gd name="T81" fmla="*/ 2147483647 h 46"/>
              <a:gd name="T82" fmla="*/ 2147483647 w 69"/>
              <a:gd name="T83" fmla="*/ 2147483647 h 46"/>
              <a:gd name="T84" fmla="*/ 2147483647 w 69"/>
              <a:gd name="T85" fmla="*/ 2147483647 h 46"/>
              <a:gd name="T86" fmla="*/ 2147483647 w 69"/>
              <a:gd name="T87" fmla="*/ 2147483647 h 46"/>
              <a:gd name="T88" fmla="*/ 2147483647 w 69"/>
              <a:gd name="T89" fmla="*/ 2147483647 h 46"/>
              <a:gd name="T90" fmla="*/ 2147483647 w 69"/>
              <a:gd name="T91" fmla="*/ 2147483647 h 46"/>
              <a:gd name="T92" fmla="*/ 2147483647 w 69"/>
              <a:gd name="T93" fmla="*/ 2147483647 h 46"/>
              <a:gd name="T94" fmla="*/ 2147483647 w 69"/>
              <a:gd name="T95" fmla="*/ 2147483647 h 46"/>
              <a:gd name="T96" fmla="*/ 2147483647 w 69"/>
              <a:gd name="T97" fmla="*/ 0 h 46"/>
              <a:gd name="T98" fmla="*/ 2147483647 w 69"/>
              <a:gd name="T99" fmla="*/ 0 h 46"/>
              <a:gd name="T100" fmla="*/ 2147483647 w 69"/>
              <a:gd name="T101" fmla="*/ 0 h 46"/>
              <a:gd name="T102" fmla="*/ 2147483647 w 69"/>
              <a:gd name="T103" fmla="*/ 2147483647 h 46"/>
              <a:gd name="T104" fmla="*/ 2147483647 w 69"/>
              <a:gd name="T105" fmla="*/ 2147483647 h 46"/>
              <a:gd name="T106" fmla="*/ 2147483647 w 69"/>
              <a:gd name="T107" fmla="*/ 2147483647 h 46"/>
              <a:gd name="T108" fmla="*/ 2147483647 w 69"/>
              <a:gd name="T109" fmla="*/ 2147483647 h 46"/>
              <a:gd name="T110" fmla="*/ 2147483647 w 69"/>
              <a:gd name="T111" fmla="*/ 2147483647 h 46"/>
              <a:gd name="T112" fmla="*/ 2147483647 w 69"/>
              <a:gd name="T113" fmla="*/ 2147483647 h 4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9"/>
              <a:gd name="T172" fmla="*/ 0 h 46"/>
              <a:gd name="T173" fmla="*/ 69 w 69"/>
              <a:gd name="T174" fmla="*/ 46 h 4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9" h="46">
                <a:moveTo>
                  <a:pt x="4" y="17"/>
                </a:moveTo>
                <a:lnTo>
                  <a:pt x="2" y="18"/>
                </a:lnTo>
                <a:lnTo>
                  <a:pt x="1" y="20"/>
                </a:lnTo>
                <a:lnTo>
                  <a:pt x="0" y="21"/>
                </a:lnTo>
                <a:lnTo>
                  <a:pt x="0" y="23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2" y="31"/>
                </a:lnTo>
                <a:lnTo>
                  <a:pt x="7" y="34"/>
                </a:lnTo>
                <a:lnTo>
                  <a:pt x="10" y="39"/>
                </a:lnTo>
                <a:lnTo>
                  <a:pt x="16" y="42"/>
                </a:lnTo>
                <a:lnTo>
                  <a:pt x="20" y="43"/>
                </a:lnTo>
                <a:lnTo>
                  <a:pt x="26" y="45"/>
                </a:lnTo>
                <a:lnTo>
                  <a:pt x="31" y="46"/>
                </a:lnTo>
                <a:lnTo>
                  <a:pt x="36" y="46"/>
                </a:lnTo>
                <a:lnTo>
                  <a:pt x="41" y="45"/>
                </a:lnTo>
                <a:lnTo>
                  <a:pt x="45" y="45"/>
                </a:lnTo>
                <a:lnTo>
                  <a:pt x="50" y="45"/>
                </a:lnTo>
                <a:lnTo>
                  <a:pt x="53" y="45"/>
                </a:lnTo>
                <a:lnTo>
                  <a:pt x="57" y="43"/>
                </a:lnTo>
                <a:lnTo>
                  <a:pt x="60" y="42"/>
                </a:lnTo>
                <a:lnTo>
                  <a:pt x="63" y="39"/>
                </a:lnTo>
                <a:lnTo>
                  <a:pt x="66" y="36"/>
                </a:lnTo>
                <a:lnTo>
                  <a:pt x="68" y="34"/>
                </a:lnTo>
                <a:lnTo>
                  <a:pt x="69" y="31"/>
                </a:lnTo>
                <a:lnTo>
                  <a:pt x="69" y="28"/>
                </a:lnTo>
                <a:lnTo>
                  <a:pt x="69" y="26"/>
                </a:lnTo>
                <a:lnTo>
                  <a:pt x="69" y="23"/>
                </a:lnTo>
                <a:lnTo>
                  <a:pt x="69" y="20"/>
                </a:lnTo>
                <a:lnTo>
                  <a:pt x="69" y="17"/>
                </a:lnTo>
                <a:lnTo>
                  <a:pt x="69" y="15"/>
                </a:lnTo>
                <a:lnTo>
                  <a:pt x="69" y="12"/>
                </a:lnTo>
                <a:lnTo>
                  <a:pt x="69" y="11"/>
                </a:lnTo>
                <a:lnTo>
                  <a:pt x="69" y="9"/>
                </a:lnTo>
                <a:lnTo>
                  <a:pt x="68" y="6"/>
                </a:lnTo>
                <a:lnTo>
                  <a:pt x="68" y="5"/>
                </a:lnTo>
                <a:lnTo>
                  <a:pt x="66" y="5"/>
                </a:lnTo>
                <a:lnTo>
                  <a:pt x="65" y="3"/>
                </a:lnTo>
                <a:lnTo>
                  <a:pt x="63" y="3"/>
                </a:lnTo>
                <a:lnTo>
                  <a:pt x="59" y="2"/>
                </a:lnTo>
                <a:lnTo>
                  <a:pt x="54" y="2"/>
                </a:lnTo>
                <a:lnTo>
                  <a:pt x="50" y="2"/>
                </a:lnTo>
                <a:lnTo>
                  <a:pt x="45" y="2"/>
                </a:lnTo>
                <a:lnTo>
                  <a:pt x="41" y="2"/>
                </a:lnTo>
                <a:lnTo>
                  <a:pt x="36" y="2"/>
                </a:lnTo>
                <a:lnTo>
                  <a:pt x="32" y="2"/>
                </a:lnTo>
                <a:lnTo>
                  <a:pt x="28" y="0"/>
                </a:lnTo>
                <a:lnTo>
                  <a:pt x="25" y="0"/>
                </a:lnTo>
                <a:lnTo>
                  <a:pt x="20" y="0"/>
                </a:lnTo>
                <a:lnTo>
                  <a:pt x="16" y="2"/>
                </a:lnTo>
                <a:lnTo>
                  <a:pt x="13" y="3"/>
                </a:lnTo>
                <a:lnTo>
                  <a:pt x="10" y="6"/>
                </a:lnTo>
                <a:lnTo>
                  <a:pt x="7" y="9"/>
                </a:lnTo>
                <a:lnTo>
                  <a:pt x="5" y="12"/>
                </a:lnTo>
                <a:lnTo>
                  <a:pt x="4" y="17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68" name="Freeform 119"/>
          <p:cNvSpPr>
            <a:spLocks/>
          </p:cNvSpPr>
          <p:nvPr/>
        </p:nvSpPr>
        <p:spPr bwMode="auto">
          <a:xfrm>
            <a:off x="6727825" y="4073525"/>
            <a:ext cx="98425" cy="73025"/>
          </a:xfrm>
          <a:custGeom>
            <a:avLst/>
            <a:gdLst>
              <a:gd name="T0" fmla="*/ 2147483647 w 69"/>
              <a:gd name="T1" fmla="*/ 2147483647 h 46"/>
              <a:gd name="T2" fmla="*/ 2147483647 w 69"/>
              <a:gd name="T3" fmla="*/ 2147483647 h 46"/>
              <a:gd name="T4" fmla="*/ 2147483647 w 69"/>
              <a:gd name="T5" fmla="*/ 2147483647 h 46"/>
              <a:gd name="T6" fmla="*/ 2147483647 w 69"/>
              <a:gd name="T7" fmla="*/ 2147483647 h 46"/>
              <a:gd name="T8" fmla="*/ 0 w 69"/>
              <a:gd name="T9" fmla="*/ 2147483647 h 46"/>
              <a:gd name="T10" fmla="*/ 0 w 69"/>
              <a:gd name="T11" fmla="*/ 2147483647 h 46"/>
              <a:gd name="T12" fmla="*/ 0 w 69"/>
              <a:gd name="T13" fmla="*/ 2147483647 h 46"/>
              <a:gd name="T14" fmla="*/ 0 w 69"/>
              <a:gd name="T15" fmla="*/ 2147483647 h 46"/>
              <a:gd name="T16" fmla="*/ 0 w 69"/>
              <a:gd name="T17" fmla="*/ 2147483647 h 46"/>
              <a:gd name="T18" fmla="*/ 2147483647 w 69"/>
              <a:gd name="T19" fmla="*/ 2147483647 h 46"/>
              <a:gd name="T20" fmla="*/ 2147483647 w 69"/>
              <a:gd name="T21" fmla="*/ 2147483647 h 46"/>
              <a:gd name="T22" fmla="*/ 2147483647 w 69"/>
              <a:gd name="T23" fmla="*/ 2147483647 h 46"/>
              <a:gd name="T24" fmla="*/ 2147483647 w 69"/>
              <a:gd name="T25" fmla="*/ 2147483647 h 46"/>
              <a:gd name="T26" fmla="*/ 2147483647 w 69"/>
              <a:gd name="T27" fmla="*/ 2147483647 h 46"/>
              <a:gd name="T28" fmla="*/ 2147483647 w 69"/>
              <a:gd name="T29" fmla="*/ 2147483647 h 46"/>
              <a:gd name="T30" fmla="*/ 2147483647 w 69"/>
              <a:gd name="T31" fmla="*/ 2147483647 h 46"/>
              <a:gd name="T32" fmla="*/ 2147483647 w 69"/>
              <a:gd name="T33" fmla="*/ 2147483647 h 46"/>
              <a:gd name="T34" fmla="*/ 2147483647 w 69"/>
              <a:gd name="T35" fmla="*/ 2147483647 h 46"/>
              <a:gd name="T36" fmla="*/ 2147483647 w 69"/>
              <a:gd name="T37" fmla="*/ 2147483647 h 46"/>
              <a:gd name="T38" fmla="*/ 2147483647 w 69"/>
              <a:gd name="T39" fmla="*/ 2147483647 h 46"/>
              <a:gd name="T40" fmla="*/ 2147483647 w 69"/>
              <a:gd name="T41" fmla="*/ 2147483647 h 46"/>
              <a:gd name="T42" fmla="*/ 2147483647 w 69"/>
              <a:gd name="T43" fmla="*/ 2147483647 h 46"/>
              <a:gd name="T44" fmla="*/ 2147483647 w 69"/>
              <a:gd name="T45" fmla="*/ 2147483647 h 46"/>
              <a:gd name="T46" fmla="*/ 2147483647 w 69"/>
              <a:gd name="T47" fmla="*/ 2147483647 h 46"/>
              <a:gd name="T48" fmla="*/ 2147483647 w 69"/>
              <a:gd name="T49" fmla="*/ 2147483647 h 46"/>
              <a:gd name="T50" fmla="*/ 2147483647 w 69"/>
              <a:gd name="T51" fmla="*/ 2147483647 h 46"/>
              <a:gd name="T52" fmla="*/ 2147483647 w 69"/>
              <a:gd name="T53" fmla="*/ 2147483647 h 46"/>
              <a:gd name="T54" fmla="*/ 2147483647 w 69"/>
              <a:gd name="T55" fmla="*/ 2147483647 h 46"/>
              <a:gd name="T56" fmla="*/ 2147483647 w 69"/>
              <a:gd name="T57" fmla="*/ 2147483647 h 46"/>
              <a:gd name="T58" fmla="*/ 2147483647 w 69"/>
              <a:gd name="T59" fmla="*/ 2147483647 h 46"/>
              <a:gd name="T60" fmla="*/ 2147483647 w 69"/>
              <a:gd name="T61" fmla="*/ 2147483647 h 46"/>
              <a:gd name="T62" fmla="*/ 2147483647 w 69"/>
              <a:gd name="T63" fmla="*/ 2147483647 h 46"/>
              <a:gd name="T64" fmla="*/ 2147483647 w 69"/>
              <a:gd name="T65" fmla="*/ 2147483647 h 46"/>
              <a:gd name="T66" fmla="*/ 2147483647 w 69"/>
              <a:gd name="T67" fmla="*/ 2147483647 h 46"/>
              <a:gd name="T68" fmla="*/ 2147483647 w 69"/>
              <a:gd name="T69" fmla="*/ 2147483647 h 46"/>
              <a:gd name="T70" fmla="*/ 2147483647 w 69"/>
              <a:gd name="T71" fmla="*/ 2147483647 h 46"/>
              <a:gd name="T72" fmla="*/ 2147483647 w 69"/>
              <a:gd name="T73" fmla="*/ 2147483647 h 46"/>
              <a:gd name="T74" fmla="*/ 2147483647 w 69"/>
              <a:gd name="T75" fmla="*/ 2147483647 h 46"/>
              <a:gd name="T76" fmla="*/ 2147483647 w 69"/>
              <a:gd name="T77" fmla="*/ 2147483647 h 46"/>
              <a:gd name="T78" fmla="*/ 2147483647 w 69"/>
              <a:gd name="T79" fmla="*/ 2147483647 h 46"/>
              <a:gd name="T80" fmla="*/ 2147483647 w 69"/>
              <a:gd name="T81" fmla="*/ 2147483647 h 46"/>
              <a:gd name="T82" fmla="*/ 2147483647 w 69"/>
              <a:gd name="T83" fmla="*/ 2147483647 h 46"/>
              <a:gd name="T84" fmla="*/ 2147483647 w 69"/>
              <a:gd name="T85" fmla="*/ 2147483647 h 46"/>
              <a:gd name="T86" fmla="*/ 2147483647 w 69"/>
              <a:gd name="T87" fmla="*/ 2147483647 h 46"/>
              <a:gd name="T88" fmla="*/ 2147483647 w 69"/>
              <a:gd name="T89" fmla="*/ 2147483647 h 46"/>
              <a:gd name="T90" fmla="*/ 2147483647 w 69"/>
              <a:gd name="T91" fmla="*/ 2147483647 h 46"/>
              <a:gd name="T92" fmla="*/ 2147483647 w 69"/>
              <a:gd name="T93" fmla="*/ 2147483647 h 46"/>
              <a:gd name="T94" fmla="*/ 2147483647 w 69"/>
              <a:gd name="T95" fmla="*/ 2147483647 h 46"/>
              <a:gd name="T96" fmla="*/ 2147483647 w 69"/>
              <a:gd name="T97" fmla="*/ 0 h 46"/>
              <a:gd name="T98" fmla="*/ 2147483647 w 69"/>
              <a:gd name="T99" fmla="*/ 0 h 46"/>
              <a:gd name="T100" fmla="*/ 2147483647 w 69"/>
              <a:gd name="T101" fmla="*/ 0 h 46"/>
              <a:gd name="T102" fmla="*/ 2147483647 w 69"/>
              <a:gd name="T103" fmla="*/ 2147483647 h 46"/>
              <a:gd name="T104" fmla="*/ 2147483647 w 69"/>
              <a:gd name="T105" fmla="*/ 2147483647 h 46"/>
              <a:gd name="T106" fmla="*/ 2147483647 w 69"/>
              <a:gd name="T107" fmla="*/ 2147483647 h 46"/>
              <a:gd name="T108" fmla="*/ 2147483647 w 69"/>
              <a:gd name="T109" fmla="*/ 2147483647 h 46"/>
              <a:gd name="T110" fmla="*/ 2147483647 w 69"/>
              <a:gd name="T111" fmla="*/ 2147483647 h 46"/>
              <a:gd name="T112" fmla="*/ 2147483647 w 69"/>
              <a:gd name="T113" fmla="*/ 2147483647 h 4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9"/>
              <a:gd name="T172" fmla="*/ 0 h 46"/>
              <a:gd name="T173" fmla="*/ 69 w 69"/>
              <a:gd name="T174" fmla="*/ 46 h 4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9" h="46">
                <a:moveTo>
                  <a:pt x="4" y="17"/>
                </a:moveTo>
                <a:lnTo>
                  <a:pt x="2" y="18"/>
                </a:lnTo>
                <a:lnTo>
                  <a:pt x="1" y="20"/>
                </a:lnTo>
                <a:lnTo>
                  <a:pt x="0" y="21"/>
                </a:lnTo>
                <a:lnTo>
                  <a:pt x="0" y="23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2" y="31"/>
                </a:lnTo>
                <a:lnTo>
                  <a:pt x="7" y="34"/>
                </a:lnTo>
                <a:lnTo>
                  <a:pt x="10" y="39"/>
                </a:lnTo>
                <a:lnTo>
                  <a:pt x="16" y="42"/>
                </a:lnTo>
                <a:lnTo>
                  <a:pt x="20" y="43"/>
                </a:lnTo>
                <a:lnTo>
                  <a:pt x="26" y="45"/>
                </a:lnTo>
                <a:lnTo>
                  <a:pt x="31" y="46"/>
                </a:lnTo>
                <a:lnTo>
                  <a:pt x="36" y="46"/>
                </a:lnTo>
                <a:lnTo>
                  <a:pt x="41" y="45"/>
                </a:lnTo>
                <a:lnTo>
                  <a:pt x="45" y="45"/>
                </a:lnTo>
                <a:lnTo>
                  <a:pt x="50" y="45"/>
                </a:lnTo>
                <a:lnTo>
                  <a:pt x="53" y="45"/>
                </a:lnTo>
                <a:lnTo>
                  <a:pt x="57" y="43"/>
                </a:lnTo>
                <a:lnTo>
                  <a:pt x="60" y="42"/>
                </a:lnTo>
                <a:lnTo>
                  <a:pt x="63" y="39"/>
                </a:lnTo>
                <a:lnTo>
                  <a:pt x="66" y="36"/>
                </a:lnTo>
                <a:lnTo>
                  <a:pt x="68" y="34"/>
                </a:lnTo>
                <a:lnTo>
                  <a:pt x="69" y="31"/>
                </a:lnTo>
                <a:lnTo>
                  <a:pt x="69" y="28"/>
                </a:lnTo>
                <a:lnTo>
                  <a:pt x="69" y="26"/>
                </a:lnTo>
                <a:lnTo>
                  <a:pt x="69" y="23"/>
                </a:lnTo>
                <a:lnTo>
                  <a:pt x="69" y="20"/>
                </a:lnTo>
                <a:lnTo>
                  <a:pt x="69" y="17"/>
                </a:lnTo>
                <a:lnTo>
                  <a:pt x="69" y="15"/>
                </a:lnTo>
                <a:lnTo>
                  <a:pt x="69" y="12"/>
                </a:lnTo>
                <a:lnTo>
                  <a:pt x="69" y="11"/>
                </a:lnTo>
                <a:lnTo>
                  <a:pt x="69" y="9"/>
                </a:lnTo>
                <a:lnTo>
                  <a:pt x="68" y="6"/>
                </a:lnTo>
                <a:lnTo>
                  <a:pt x="68" y="5"/>
                </a:lnTo>
                <a:lnTo>
                  <a:pt x="66" y="5"/>
                </a:lnTo>
                <a:lnTo>
                  <a:pt x="65" y="3"/>
                </a:lnTo>
                <a:lnTo>
                  <a:pt x="63" y="3"/>
                </a:lnTo>
                <a:lnTo>
                  <a:pt x="59" y="2"/>
                </a:lnTo>
                <a:lnTo>
                  <a:pt x="54" y="2"/>
                </a:lnTo>
                <a:lnTo>
                  <a:pt x="50" y="2"/>
                </a:lnTo>
                <a:lnTo>
                  <a:pt x="45" y="2"/>
                </a:lnTo>
                <a:lnTo>
                  <a:pt x="41" y="2"/>
                </a:lnTo>
                <a:lnTo>
                  <a:pt x="36" y="2"/>
                </a:lnTo>
                <a:lnTo>
                  <a:pt x="32" y="2"/>
                </a:lnTo>
                <a:lnTo>
                  <a:pt x="28" y="0"/>
                </a:lnTo>
                <a:lnTo>
                  <a:pt x="25" y="0"/>
                </a:lnTo>
                <a:lnTo>
                  <a:pt x="20" y="0"/>
                </a:lnTo>
                <a:lnTo>
                  <a:pt x="16" y="2"/>
                </a:lnTo>
                <a:lnTo>
                  <a:pt x="13" y="3"/>
                </a:lnTo>
                <a:lnTo>
                  <a:pt x="10" y="6"/>
                </a:lnTo>
                <a:lnTo>
                  <a:pt x="7" y="9"/>
                </a:lnTo>
                <a:lnTo>
                  <a:pt x="5" y="12"/>
                </a:lnTo>
                <a:lnTo>
                  <a:pt x="4" y="17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69" name="Freeform 120"/>
          <p:cNvSpPr>
            <a:spLocks/>
          </p:cNvSpPr>
          <p:nvPr/>
        </p:nvSpPr>
        <p:spPr bwMode="auto">
          <a:xfrm>
            <a:off x="6735763" y="4048125"/>
            <a:ext cx="68262" cy="19050"/>
          </a:xfrm>
          <a:custGeom>
            <a:avLst/>
            <a:gdLst>
              <a:gd name="T0" fmla="*/ 2147483647 w 49"/>
              <a:gd name="T1" fmla="*/ 0 h 12"/>
              <a:gd name="T2" fmla="*/ 2147483647 w 49"/>
              <a:gd name="T3" fmla="*/ 0 h 12"/>
              <a:gd name="T4" fmla="*/ 2147483647 w 49"/>
              <a:gd name="T5" fmla="*/ 0 h 12"/>
              <a:gd name="T6" fmla="*/ 2147483647 w 49"/>
              <a:gd name="T7" fmla="*/ 0 h 12"/>
              <a:gd name="T8" fmla="*/ 2147483647 w 49"/>
              <a:gd name="T9" fmla="*/ 0 h 12"/>
              <a:gd name="T10" fmla="*/ 2147483647 w 49"/>
              <a:gd name="T11" fmla="*/ 0 h 12"/>
              <a:gd name="T12" fmla="*/ 2147483647 w 49"/>
              <a:gd name="T13" fmla="*/ 2147483647 h 12"/>
              <a:gd name="T14" fmla="*/ 2147483647 w 49"/>
              <a:gd name="T15" fmla="*/ 2147483647 h 12"/>
              <a:gd name="T16" fmla="*/ 2147483647 w 49"/>
              <a:gd name="T17" fmla="*/ 2147483647 h 12"/>
              <a:gd name="T18" fmla="*/ 2147483647 w 49"/>
              <a:gd name="T19" fmla="*/ 2147483647 h 12"/>
              <a:gd name="T20" fmla="*/ 2147483647 w 49"/>
              <a:gd name="T21" fmla="*/ 2147483647 h 12"/>
              <a:gd name="T22" fmla="*/ 2147483647 w 49"/>
              <a:gd name="T23" fmla="*/ 2147483647 h 12"/>
              <a:gd name="T24" fmla="*/ 2147483647 w 49"/>
              <a:gd name="T25" fmla="*/ 2147483647 h 12"/>
              <a:gd name="T26" fmla="*/ 0 w 49"/>
              <a:gd name="T27" fmla="*/ 2147483647 h 12"/>
              <a:gd name="T28" fmla="*/ 2147483647 w 49"/>
              <a:gd name="T29" fmla="*/ 2147483647 h 12"/>
              <a:gd name="T30" fmla="*/ 0 w 49"/>
              <a:gd name="T31" fmla="*/ 2147483647 h 12"/>
              <a:gd name="T32" fmla="*/ 0 w 49"/>
              <a:gd name="T33" fmla="*/ 2147483647 h 12"/>
              <a:gd name="T34" fmla="*/ 2147483647 w 49"/>
              <a:gd name="T35" fmla="*/ 2147483647 h 12"/>
              <a:gd name="T36" fmla="*/ 2147483647 w 49"/>
              <a:gd name="T37" fmla="*/ 2147483647 h 12"/>
              <a:gd name="T38" fmla="*/ 2147483647 w 49"/>
              <a:gd name="T39" fmla="*/ 2147483647 h 12"/>
              <a:gd name="T40" fmla="*/ 2147483647 w 49"/>
              <a:gd name="T41" fmla="*/ 2147483647 h 12"/>
              <a:gd name="T42" fmla="*/ 2147483647 w 49"/>
              <a:gd name="T43" fmla="*/ 2147483647 h 12"/>
              <a:gd name="T44" fmla="*/ 2147483647 w 49"/>
              <a:gd name="T45" fmla="*/ 2147483647 h 12"/>
              <a:gd name="T46" fmla="*/ 2147483647 w 49"/>
              <a:gd name="T47" fmla="*/ 2147483647 h 12"/>
              <a:gd name="T48" fmla="*/ 2147483647 w 49"/>
              <a:gd name="T49" fmla="*/ 2147483647 h 12"/>
              <a:gd name="T50" fmla="*/ 2147483647 w 49"/>
              <a:gd name="T51" fmla="*/ 2147483647 h 12"/>
              <a:gd name="T52" fmla="*/ 2147483647 w 49"/>
              <a:gd name="T53" fmla="*/ 2147483647 h 12"/>
              <a:gd name="T54" fmla="*/ 2147483647 w 49"/>
              <a:gd name="T55" fmla="*/ 2147483647 h 12"/>
              <a:gd name="T56" fmla="*/ 2147483647 w 49"/>
              <a:gd name="T57" fmla="*/ 2147483647 h 12"/>
              <a:gd name="T58" fmla="*/ 2147483647 w 49"/>
              <a:gd name="T59" fmla="*/ 2147483647 h 12"/>
              <a:gd name="T60" fmla="*/ 2147483647 w 49"/>
              <a:gd name="T61" fmla="*/ 2147483647 h 12"/>
              <a:gd name="T62" fmla="*/ 2147483647 w 49"/>
              <a:gd name="T63" fmla="*/ 2147483647 h 12"/>
              <a:gd name="T64" fmla="*/ 2147483647 w 49"/>
              <a:gd name="T65" fmla="*/ 0 h 1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9"/>
              <a:gd name="T100" fmla="*/ 0 h 12"/>
              <a:gd name="T101" fmla="*/ 49 w 49"/>
              <a:gd name="T102" fmla="*/ 12 h 1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9" h="12">
                <a:moveTo>
                  <a:pt x="12" y="0"/>
                </a:moveTo>
                <a:lnTo>
                  <a:pt x="11" y="0"/>
                </a:lnTo>
                <a:lnTo>
                  <a:pt x="9" y="0"/>
                </a:lnTo>
                <a:lnTo>
                  <a:pt x="8" y="0"/>
                </a:lnTo>
                <a:lnTo>
                  <a:pt x="6" y="0"/>
                </a:lnTo>
                <a:lnTo>
                  <a:pt x="5" y="0"/>
                </a:lnTo>
                <a:lnTo>
                  <a:pt x="5" y="2"/>
                </a:lnTo>
                <a:lnTo>
                  <a:pt x="3" y="2"/>
                </a:lnTo>
                <a:lnTo>
                  <a:pt x="2" y="3"/>
                </a:lnTo>
                <a:lnTo>
                  <a:pt x="2" y="5"/>
                </a:lnTo>
                <a:lnTo>
                  <a:pt x="0" y="5"/>
                </a:lnTo>
                <a:lnTo>
                  <a:pt x="2" y="6"/>
                </a:lnTo>
                <a:lnTo>
                  <a:pt x="0" y="6"/>
                </a:lnTo>
                <a:lnTo>
                  <a:pt x="0" y="7"/>
                </a:lnTo>
                <a:lnTo>
                  <a:pt x="6" y="7"/>
                </a:lnTo>
                <a:lnTo>
                  <a:pt x="12" y="9"/>
                </a:lnTo>
                <a:lnTo>
                  <a:pt x="18" y="10"/>
                </a:lnTo>
                <a:lnTo>
                  <a:pt x="24" y="10"/>
                </a:lnTo>
                <a:lnTo>
                  <a:pt x="30" y="12"/>
                </a:lnTo>
                <a:lnTo>
                  <a:pt x="36" y="12"/>
                </a:lnTo>
                <a:lnTo>
                  <a:pt x="43" y="12"/>
                </a:lnTo>
                <a:lnTo>
                  <a:pt x="49" y="12"/>
                </a:lnTo>
                <a:lnTo>
                  <a:pt x="45" y="9"/>
                </a:lnTo>
                <a:lnTo>
                  <a:pt x="40" y="6"/>
                </a:lnTo>
                <a:lnTo>
                  <a:pt x="36" y="6"/>
                </a:lnTo>
                <a:lnTo>
                  <a:pt x="31" y="5"/>
                </a:lnTo>
                <a:lnTo>
                  <a:pt x="26" y="5"/>
                </a:lnTo>
                <a:lnTo>
                  <a:pt x="21" y="3"/>
                </a:lnTo>
                <a:lnTo>
                  <a:pt x="17" y="3"/>
                </a:lnTo>
                <a:lnTo>
                  <a:pt x="1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70" name="Freeform 121"/>
          <p:cNvSpPr>
            <a:spLocks/>
          </p:cNvSpPr>
          <p:nvPr/>
        </p:nvSpPr>
        <p:spPr bwMode="auto">
          <a:xfrm>
            <a:off x="6735763" y="4048125"/>
            <a:ext cx="68262" cy="19050"/>
          </a:xfrm>
          <a:custGeom>
            <a:avLst/>
            <a:gdLst>
              <a:gd name="T0" fmla="*/ 2147483647 w 49"/>
              <a:gd name="T1" fmla="*/ 0 h 12"/>
              <a:gd name="T2" fmla="*/ 2147483647 w 49"/>
              <a:gd name="T3" fmla="*/ 0 h 12"/>
              <a:gd name="T4" fmla="*/ 2147483647 w 49"/>
              <a:gd name="T5" fmla="*/ 0 h 12"/>
              <a:gd name="T6" fmla="*/ 2147483647 w 49"/>
              <a:gd name="T7" fmla="*/ 0 h 12"/>
              <a:gd name="T8" fmla="*/ 2147483647 w 49"/>
              <a:gd name="T9" fmla="*/ 0 h 12"/>
              <a:gd name="T10" fmla="*/ 2147483647 w 49"/>
              <a:gd name="T11" fmla="*/ 0 h 12"/>
              <a:gd name="T12" fmla="*/ 2147483647 w 49"/>
              <a:gd name="T13" fmla="*/ 2147483647 h 12"/>
              <a:gd name="T14" fmla="*/ 2147483647 w 49"/>
              <a:gd name="T15" fmla="*/ 2147483647 h 12"/>
              <a:gd name="T16" fmla="*/ 2147483647 w 49"/>
              <a:gd name="T17" fmla="*/ 2147483647 h 12"/>
              <a:gd name="T18" fmla="*/ 2147483647 w 49"/>
              <a:gd name="T19" fmla="*/ 2147483647 h 12"/>
              <a:gd name="T20" fmla="*/ 2147483647 w 49"/>
              <a:gd name="T21" fmla="*/ 2147483647 h 12"/>
              <a:gd name="T22" fmla="*/ 2147483647 w 49"/>
              <a:gd name="T23" fmla="*/ 2147483647 h 12"/>
              <a:gd name="T24" fmla="*/ 2147483647 w 49"/>
              <a:gd name="T25" fmla="*/ 2147483647 h 12"/>
              <a:gd name="T26" fmla="*/ 0 w 49"/>
              <a:gd name="T27" fmla="*/ 2147483647 h 12"/>
              <a:gd name="T28" fmla="*/ 2147483647 w 49"/>
              <a:gd name="T29" fmla="*/ 2147483647 h 12"/>
              <a:gd name="T30" fmla="*/ 0 w 49"/>
              <a:gd name="T31" fmla="*/ 2147483647 h 12"/>
              <a:gd name="T32" fmla="*/ 0 w 49"/>
              <a:gd name="T33" fmla="*/ 2147483647 h 12"/>
              <a:gd name="T34" fmla="*/ 2147483647 w 49"/>
              <a:gd name="T35" fmla="*/ 2147483647 h 12"/>
              <a:gd name="T36" fmla="*/ 2147483647 w 49"/>
              <a:gd name="T37" fmla="*/ 2147483647 h 12"/>
              <a:gd name="T38" fmla="*/ 2147483647 w 49"/>
              <a:gd name="T39" fmla="*/ 2147483647 h 12"/>
              <a:gd name="T40" fmla="*/ 2147483647 w 49"/>
              <a:gd name="T41" fmla="*/ 2147483647 h 12"/>
              <a:gd name="T42" fmla="*/ 2147483647 w 49"/>
              <a:gd name="T43" fmla="*/ 2147483647 h 12"/>
              <a:gd name="T44" fmla="*/ 2147483647 w 49"/>
              <a:gd name="T45" fmla="*/ 2147483647 h 12"/>
              <a:gd name="T46" fmla="*/ 2147483647 w 49"/>
              <a:gd name="T47" fmla="*/ 2147483647 h 12"/>
              <a:gd name="T48" fmla="*/ 2147483647 w 49"/>
              <a:gd name="T49" fmla="*/ 2147483647 h 12"/>
              <a:gd name="T50" fmla="*/ 2147483647 w 49"/>
              <a:gd name="T51" fmla="*/ 2147483647 h 12"/>
              <a:gd name="T52" fmla="*/ 2147483647 w 49"/>
              <a:gd name="T53" fmla="*/ 2147483647 h 12"/>
              <a:gd name="T54" fmla="*/ 2147483647 w 49"/>
              <a:gd name="T55" fmla="*/ 2147483647 h 12"/>
              <a:gd name="T56" fmla="*/ 2147483647 w 49"/>
              <a:gd name="T57" fmla="*/ 2147483647 h 12"/>
              <a:gd name="T58" fmla="*/ 2147483647 w 49"/>
              <a:gd name="T59" fmla="*/ 2147483647 h 12"/>
              <a:gd name="T60" fmla="*/ 2147483647 w 49"/>
              <a:gd name="T61" fmla="*/ 2147483647 h 12"/>
              <a:gd name="T62" fmla="*/ 2147483647 w 49"/>
              <a:gd name="T63" fmla="*/ 2147483647 h 12"/>
              <a:gd name="T64" fmla="*/ 2147483647 w 49"/>
              <a:gd name="T65" fmla="*/ 0 h 1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9"/>
              <a:gd name="T100" fmla="*/ 0 h 12"/>
              <a:gd name="T101" fmla="*/ 49 w 49"/>
              <a:gd name="T102" fmla="*/ 12 h 1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9" h="12">
                <a:moveTo>
                  <a:pt x="12" y="0"/>
                </a:moveTo>
                <a:lnTo>
                  <a:pt x="11" y="0"/>
                </a:lnTo>
                <a:lnTo>
                  <a:pt x="9" y="0"/>
                </a:lnTo>
                <a:lnTo>
                  <a:pt x="8" y="0"/>
                </a:lnTo>
                <a:lnTo>
                  <a:pt x="6" y="0"/>
                </a:lnTo>
                <a:lnTo>
                  <a:pt x="5" y="0"/>
                </a:lnTo>
                <a:lnTo>
                  <a:pt x="5" y="2"/>
                </a:lnTo>
                <a:lnTo>
                  <a:pt x="3" y="2"/>
                </a:lnTo>
                <a:lnTo>
                  <a:pt x="2" y="3"/>
                </a:lnTo>
                <a:lnTo>
                  <a:pt x="2" y="5"/>
                </a:lnTo>
                <a:lnTo>
                  <a:pt x="0" y="5"/>
                </a:lnTo>
                <a:lnTo>
                  <a:pt x="2" y="6"/>
                </a:lnTo>
                <a:lnTo>
                  <a:pt x="0" y="6"/>
                </a:lnTo>
                <a:lnTo>
                  <a:pt x="0" y="7"/>
                </a:lnTo>
                <a:lnTo>
                  <a:pt x="6" y="7"/>
                </a:lnTo>
                <a:lnTo>
                  <a:pt x="12" y="9"/>
                </a:lnTo>
                <a:lnTo>
                  <a:pt x="18" y="10"/>
                </a:lnTo>
                <a:lnTo>
                  <a:pt x="24" y="10"/>
                </a:lnTo>
                <a:lnTo>
                  <a:pt x="30" y="12"/>
                </a:lnTo>
                <a:lnTo>
                  <a:pt x="36" y="12"/>
                </a:lnTo>
                <a:lnTo>
                  <a:pt x="43" y="12"/>
                </a:lnTo>
                <a:lnTo>
                  <a:pt x="49" y="12"/>
                </a:lnTo>
                <a:lnTo>
                  <a:pt x="45" y="9"/>
                </a:lnTo>
                <a:lnTo>
                  <a:pt x="40" y="6"/>
                </a:lnTo>
                <a:lnTo>
                  <a:pt x="36" y="6"/>
                </a:lnTo>
                <a:lnTo>
                  <a:pt x="31" y="5"/>
                </a:lnTo>
                <a:lnTo>
                  <a:pt x="26" y="5"/>
                </a:lnTo>
                <a:lnTo>
                  <a:pt x="21" y="3"/>
                </a:lnTo>
                <a:lnTo>
                  <a:pt x="17" y="3"/>
                </a:lnTo>
                <a:lnTo>
                  <a:pt x="12" y="0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71" name="Freeform 122"/>
          <p:cNvSpPr>
            <a:spLocks/>
          </p:cNvSpPr>
          <p:nvPr/>
        </p:nvSpPr>
        <p:spPr bwMode="auto">
          <a:xfrm>
            <a:off x="6773863" y="4146550"/>
            <a:ext cx="55562" cy="42863"/>
          </a:xfrm>
          <a:custGeom>
            <a:avLst/>
            <a:gdLst>
              <a:gd name="T0" fmla="*/ 2147483647 w 40"/>
              <a:gd name="T1" fmla="*/ 2147483647 h 27"/>
              <a:gd name="T2" fmla="*/ 2147483647 w 40"/>
              <a:gd name="T3" fmla="*/ 2147483647 h 27"/>
              <a:gd name="T4" fmla="*/ 2147483647 w 40"/>
              <a:gd name="T5" fmla="*/ 2147483647 h 27"/>
              <a:gd name="T6" fmla="*/ 2147483647 w 40"/>
              <a:gd name="T7" fmla="*/ 2147483647 h 27"/>
              <a:gd name="T8" fmla="*/ 2147483647 w 40"/>
              <a:gd name="T9" fmla="*/ 2147483647 h 27"/>
              <a:gd name="T10" fmla="*/ 2147483647 w 40"/>
              <a:gd name="T11" fmla="*/ 2147483647 h 27"/>
              <a:gd name="T12" fmla="*/ 2147483647 w 40"/>
              <a:gd name="T13" fmla="*/ 2147483647 h 27"/>
              <a:gd name="T14" fmla="*/ 2147483647 w 40"/>
              <a:gd name="T15" fmla="*/ 2147483647 h 27"/>
              <a:gd name="T16" fmla="*/ 2147483647 w 40"/>
              <a:gd name="T17" fmla="*/ 2147483647 h 27"/>
              <a:gd name="T18" fmla="*/ 2147483647 w 40"/>
              <a:gd name="T19" fmla="*/ 2147483647 h 27"/>
              <a:gd name="T20" fmla="*/ 0 w 40"/>
              <a:gd name="T21" fmla="*/ 2147483647 h 27"/>
              <a:gd name="T22" fmla="*/ 0 w 40"/>
              <a:gd name="T23" fmla="*/ 2147483647 h 27"/>
              <a:gd name="T24" fmla="*/ 0 w 40"/>
              <a:gd name="T25" fmla="*/ 2147483647 h 27"/>
              <a:gd name="T26" fmla="*/ 0 w 40"/>
              <a:gd name="T27" fmla="*/ 2147483647 h 27"/>
              <a:gd name="T28" fmla="*/ 0 w 40"/>
              <a:gd name="T29" fmla="*/ 2147483647 h 27"/>
              <a:gd name="T30" fmla="*/ 0 w 40"/>
              <a:gd name="T31" fmla="*/ 2147483647 h 27"/>
              <a:gd name="T32" fmla="*/ 2147483647 w 40"/>
              <a:gd name="T33" fmla="*/ 2147483647 h 27"/>
              <a:gd name="T34" fmla="*/ 2147483647 w 40"/>
              <a:gd name="T35" fmla="*/ 2147483647 h 27"/>
              <a:gd name="T36" fmla="*/ 2147483647 w 40"/>
              <a:gd name="T37" fmla="*/ 2147483647 h 27"/>
              <a:gd name="T38" fmla="*/ 2147483647 w 40"/>
              <a:gd name="T39" fmla="*/ 2147483647 h 27"/>
              <a:gd name="T40" fmla="*/ 2147483647 w 40"/>
              <a:gd name="T41" fmla="*/ 2147483647 h 27"/>
              <a:gd name="T42" fmla="*/ 2147483647 w 40"/>
              <a:gd name="T43" fmla="*/ 2147483647 h 27"/>
              <a:gd name="T44" fmla="*/ 2147483647 w 40"/>
              <a:gd name="T45" fmla="*/ 2147483647 h 27"/>
              <a:gd name="T46" fmla="*/ 2147483647 w 40"/>
              <a:gd name="T47" fmla="*/ 2147483647 h 27"/>
              <a:gd name="T48" fmla="*/ 2147483647 w 40"/>
              <a:gd name="T49" fmla="*/ 2147483647 h 27"/>
              <a:gd name="T50" fmla="*/ 2147483647 w 40"/>
              <a:gd name="T51" fmla="*/ 2147483647 h 27"/>
              <a:gd name="T52" fmla="*/ 2147483647 w 40"/>
              <a:gd name="T53" fmla="*/ 2147483647 h 27"/>
              <a:gd name="T54" fmla="*/ 2147483647 w 40"/>
              <a:gd name="T55" fmla="*/ 2147483647 h 27"/>
              <a:gd name="T56" fmla="*/ 2147483647 w 40"/>
              <a:gd name="T57" fmla="*/ 2147483647 h 27"/>
              <a:gd name="T58" fmla="*/ 2147483647 w 40"/>
              <a:gd name="T59" fmla="*/ 2147483647 h 27"/>
              <a:gd name="T60" fmla="*/ 2147483647 w 40"/>
              <a:gd name="T61" fmla="*/ 2147483647 h 27"/>
              <a:gd name="T62" fmla="*/ 2147483647 w 40"/>
              <a:gd name="T63" fmla="*/ 2147483647 h 27"/>
              <a:gd name="T64" fmla="*/ 2147483647 w 40"/>
              <a:gd name="T65" fmla="*/ 2147483647 h 27"/>
              <a:gd name="T66" fmla="*/ 2147483647 w 40"/>
              <a:gd name="T67" fmla="*/ 2147483647 h 27"/>
              <a:gd name="T68" fmla="*/ 2147483647 w 40"/>
              <a:gd name="T69" fmla="*/ 2147483647 h 27"/>
              <a:gd name="T70" fmla="*/ 2147483647 w 40"/>
              <a:gd name="T71" fmla="*/ 2147483647 h 27"/>
              <a:gd name="T72" fmla="*/ 2147483647 w 40"/>
              <a:gd name="T73" fmla="*/ 2147483647 h 27"/>
              <a:gd name="T74" fmla="*/ 2147483647 w 40"/>
              <a:gd name="T75" fmla="*/ 2147483647 h 27"/>
              <a:gd name="T76" fmla="*/ 2147483647 w 40"/>
              <a:gd name="T77" fmla="*/ 2147483647 h 27"/>
              <a:gd name="T78" fmla="*/ 2147483647 w 40"/>
              <a:gd name="T79" fmla="*/ 2147483647 h 27"/>
              <a:gd name="T80" fmla="*/ 2147483647 w 40"/>
              <a:gd name="T81" fmla="*/ 0 h 27"/>
              <a:gd name="T82" fmla="*/ 2147483647 w 40"/>
              <a:gd name="T83" fmla="*/ 2147483647 h 27"/>
              <a:gd name="T84" fmla="*/ 2147483647 w 40"/>
              <a:gd name="T85" fmla="*/ 2147483647 h 27"/>
              <a:gd name="T86" fmla="*/ 2147483647 w 40"/>
              <a:gd name="T87" fmla="*/ 2147483647 h 27"/>
              <a:gd name="T88" fmla="*/ 2147483647 w 40"/>
              <a:gd name="T89" fmla="*/ 2147483647 h 27"/>
              <a:gd name="T90" fmla="*/ 2147483647 w 40"/>
              <a:gd name="T91" fmla="*/ 2147483647 h 27"/>
              <a:gd name="T92" fmla="*/ 2147483647 w 40"/>
              <a:gd name="T93" fmla="*/ 2147483647 h 27"/>
              <a:gd name="T94" fmla="*/ 2147483647 w 40"/>
              <a:gd name="T95" fmla="*/ 2147483647 h 27"/>
              <a:gd name="T96" fmla="*/ 2147483647 w 40"/>
              <a:gd name="T97" fmla="*/ 2147483647 h 2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0"/>
              <a:gd name="T148" fmla="*/ 0 h 27"/>
              <a:gd name="T149" fmla="*/ 40 w 40"/>
              <a:gd name="T150" fmla="*/ 27 h 2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0" h="27">
                <a:moveTo>
                  <a:pt x="19" y="5"/>
                </a:moveTo>
                <a:lnTo>
                  <a:pt x="16" y="5"/>
                </a:lnTo>
                <a:lnTo>
                  <a:pt x="15" y="5"/>
                </a:lnTo>
                <a:lnTo>
                  <a:pt x="12" y="6"/>
                </a:lnTo>
                <a:lnTo>
                  <a:pt x="10" y="6"/>
                </a:lnTo>
                <a:lnTo>
                  <a:pt x="7" y="8"/>
                </a:lnTo>
                <a:lnTo>
                  <a:pt x="6" y="8"/>
                </a:lnTo>
                <a:lnTo>
                  <a:pt x="4" y="9"/>
                </a:lnTo>
                <a:lnTo>
                  <a:pt x="2" y="11"/>
                </a:lnTo>
                <a:lnTo>
                  <a:pt x="2" y="12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2" y="18"/>
                </a:lnTo>
                <a:lnTo>
                  <a:pt x="4" y="20"/>
                </a:lnTo>
                <a:lnTo>
                  <a:pt x="6" y="21"/>
                </a:lnTo>
                <a:lnTo>
                  <a:pt x="10" y="21"/>
                </a:lnTo>
                <a:lnTo>
                  <a:pt x="13" y="22"/>
                </a:lnTo>
                <a:lnTo>
                  <a:pt x="16" y="22"/>
                </a:lnTo>
                <a:lnTo>
                  <a:pt x="19" y="24"/>
                </a:lnTo>
                <a:lnTo>
                  <a:pt x="22" y="25"/>
                </a:lnTo>
                <a:lnTo>
                  <a:pt x="25" y="27"/>
                </a:lnTo>
                <a:lnTo>
                  <a:pt x="27" y="27"/>
                </a:lnTo>
                <a:lnTo>
                  <a:pt x="28" y="27"/>
                </a:lnTo>
                <a:lnTo>
                  <a:pt x="30" y="27"/>
                </a:lnTo>
                <a:lnTo>
                  <a:pt x="31" y="27"/>
                </a:lnTo>
                <a:lnTo>
                  <a:pt x="31" y="25"/>
                </a:lnTo>
                <a:lnTo>
                  <a:pt x="33" y="25"/>
                </a:lnTo>
                <a:lnTo>
                  <a:pt x="34" y="22"/>
                </a:lnTo>
                <a:lnTo>
                  <a:pt x="36" y="20"/>
                </a:lnTo>
                <a:lnTo>
                  <a:pt x="37" y="17"/>
                </a:lnTo>
                <a:lnTo>
                  <a:pt x="37" y="14"/>
                </a:lnTo>
                <a:lnTo>
                  <a:pt x="37" y="11"/>
                </a:lnTo>
                <a:lnTo>
                  <a:pt x="39" y="6"/>
                </a:lnTo>
                <a:lnTo>
                  <a:pt x="39" y="3"/>
                </a:lnTo>
                <a:lnTo>
                  <a:pt x="40" y="0"/>
                </a:lnTo>
                <a:lnTo>
                  <a:pt x="37" y="2"/>
                </a:lnTo>
                <a:lnTo>
                  <a:pt x="36" y="2"/>
                </a:lnTo>
                <a:lnTo>
                  <a:pt x="33" y="2"/>
                </a:lnTo>
                <a:lnTo>
                  <a:pt x="30" y="2"/>
                </a:lnTo>
                <a:lnTo>
                  <a:pt x="27" y="2"/>
                </a:lnTo>
                <a:lnTo>
                  <a:pt x="24" y="3"/>
                </a:lnTo>
                <a:lnTo>
                  <a:pt x="21" y="3"/>
                </a:lnTo>
                <a:lnTo>
                  <a:pt x="19" y="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72" name="Freeform 123"/>
          <p:cNvSpPr>
            <a:spLocks/>
          </p:cNvSpPr>
          <p:nvPr/>
        </p:nvSpPr>
        <p:spPr bwMode="auto">
          <a:xfrm>
            <a:off x="6773863" y="4146550"/>
            <a:ext cx="55562" cy="42863"/>
          </a:xfrm>
          <a:custGeom>
            <a:avLst/>
            <a:gdLst>
              <a:gd name="T0" fmla="*/ 2147483647 w 40"/>
              <a:gd name="T1" fmla="*/ 2147483647 h 27"/>
              <a:gd name="T2" fmla="*/ 2147483647 w 40"/>
              <a:gd name="T3" fmla="*/ 2147483647 h 27"/>
              <a:gd name="T4" fmla="*/ 2147483647 w 40"/>
              <a:gd name="T5" fmla="*/ 2147483647 h 27"/>
              <a:gd name="T6" fmla="*/ 2147483647 w 40"/>
              <a:gd name="T7" fmla="*/ 2147483647 h 27"/>
              <a:gd name="T8" fmla="*/ 2147483647 w 40"/>
              <a:gd name="T9" fmla="*/ 2147483647 h 27"/>
              <a:gd name="T10" fmla="*/ 2147483647 w 40"/>
              <a:gd name="T11" fmla="*/ 2147483647 h 27"/>
              <a:gd name="T12" fmla="*/ 2147483647 w 40"/>
              <a:gd name="T13" fmla="*/ 2147483647 h 27"/>
              <a:gd name="T14" fmla="*/ 2147483647 w 40"/>
              <a:gd name="T15" fmla="*/ 2147483647 h 27"/>
              <a:gd name="T16" fmla="*/ 2147483647 w 40"/>
              <a:gd name="T17" fmla="*/ 2147483647 h 27"/>
              <a:gd name="T18" fmla="*/ 2147483647 w 40"/>
              <a:gd name="T19" fmla="*/ 2147483647 h 27"/>
              <a:gd name="T20" fmla="*/ 0 w 40"/>
              <a:gd name="T21" fmla="*/ 2147483647 h 27"/>
              <a:gd name="T22" fmla="*/ 0 w 40"/>
              <a:gd name="T23" fmla="*/ 2147483647 h 27"/>
              <a:gd name="T24" fmla="*/ 0 w 40"/>
              <a:gd name="T25" fmla="*/ 2147483647 h 27"/>
              <a:gd name="T26" fmla="*/ 0 w 40"/>
              <a:gd name="T27" fmla="*/ 2147483647 h 27"/>
              <a:gd name="T28" fmla="*/ 0 w 40"/>
              <a:gd name="T29" fmla="*/ 2147483647 h 27"/>
              <a:gd name="T30" fmla="*/ 0 w 40"/>
              <a:gd name="T31" fmla="*/ 2147483647 h 27"/>
              <a:gd name="T32" fmla="*/ 2147483647 w 40"/>
              <a:gd name="T33" fmla="*/ 2147483647 h 27"/>
              <a:gd name="T34" fmla="*/ 2147483647 w 40"/>
              <a:gd name="T35" fmla="*/ 2147483647 h 27"/>
              <a:gd name="T36" fmla="*/ 2147483647 w 40"/>
              <a:gd name="T37" fmla="*/ 2147483647 h 27"/>
              <a:gd name="T38" fmla="*/ 2147483647 w 40"/>
              <a:gd name="T39" fmla="*/ 2147483647 h 27"/>
              <a:gd name="T40" fmla="*/ 2147483647 w 40"/>
              <a:gd name="T41" fmla="*/ 2147483647 h 27"/>
              <a:gd name="T42" fmla="*/ 2147483647 w 40"/>
              <a:gd name="T43" fmla="*/ 2147483647 h 27"/>
              <a:gd name="T44" fmla="*/ 2147483647 w 40"/>
              <a:gd name="T45" fmla="*/ 2147483647 h 27"/>
              <a:gd name="T46" fmla="*/ 2147483647 w 40"/>
              <a:gd name="T47" fmla="*/ 2147483647 h 27"/>
              <a:gd name="T48" fmla="*/ 2147483647 w 40"/>
              <a:gd name="T49" fmla="*/ 2147483647 h 27"/>
              <a:gd name="T50" fmla="*/ 2147483647 w 40"/>
              <a:gd name="T51" fmla="*/ 2147483647 h 27"/>
              <a:gd name="T52" fmla="*/ 2147483647 w 40"/>
              <a:gd name="T53" fmla="*/ 2147483647 h 27"/>
              <a:gd name="T54" fmla="*/ 2147483647 w 40"/>
              <a:gd name="T55" fmla="*/ 2147483647 h 27"/>
              <a:gd name="T56" fmla="*/ 2147483647 w 40"/>
              <a:gd name="T57" fmla="*/ 2147483647 h 27"/>
              <a:gd name="T58" fmla="*/ 2147483647 w 40"/>
              <a:gd name="T59" fmla="*/ 2147483647 h 27"/>
              <a:gd name="T60" fmla="*/ 2147483647 w 40"/>
              <a:gd name="T61" fmla="*/ 2147483647 h 27"/>
              <a:gd name="T62" fmla="*/ 2147483647 w 40"/>
              <a:gd name="T63" fmla="*/ 2147483647 h 27"/>
              <a:gd name="T64" fmla="*/ 2147483647 w 40"/>
              <a:gd name="T65" fmla="*/ 2147483647 h 27"/>
              <a:gd name="T66" fmla="*/ 2147483647 w 40"/>
              <a:gd name="T67" fmla="*/ 2147483647 h 27"/>
              <a:gd name="T68" fmla="*/ 2147483647 w 40"/>
              <a:gd name="T69" fmla="*/ 2147483647 h 27"/>
              <a:gd name="T70" fmla="*/ 2147483647 w 40"/>
              <a:gd name="T71" fmla="*/ 2147483647 h 27"/>
              <a:gd name="T72" fmla="*/ 2147483647 w 40"/>
              <a:gd name="T73" fmla="*/ 2147483647 h 27"/>
              <a:gd name="T74" fmla="*/ 2147483647 w 40"/>
              <a:gd name="T75" fmla="*/ 2147483647 h 27"/>
              <a:gd name="T76" fmla="*/ 2147483647 w 40"/>
              <a:gd name="T77" fmla="*/ 2147483647 h 27"/>
              <a:gd name="T78" fmla="*/ 2147483647 w 40"/>
              <a:gd name="T79" fmla="*/ 2147483647 h 27"/>
              <a:gd name="T80" fmla="*/ 2147483647 w 40"/>
              <a:gd name="T81" fmla="*/ 0 h 27"/>
              <a:gd name="T82" fmla="*/ 2147483647 w 40"/>
              <a:gd name="T83" fmla="*/ 2147483647 h 27"/>
              <a:gd name="T84" fmla="*/ 2147483647 w 40"/>
              <a:gd name="T85" fmla="*/ 2147483647 h 27"/>
              <a:gd name="T86" fmla="*/ 2147483647 w 40"/>
              <a:gd name="T87" fmla="*/ 2147483647 h 27"/>
              <a:gd name="T88" fmla="*/ 2147483647 w 40"/>
              <a:gd name="T89" fmla="*/ 2147483647 h 27"/>
              <a:gd name="T90" fmla="*/ 2147483647 w 40"/>
              <a:gd name="T91" fmla="*/ 2147483647 h 27"/>
              <a:gd name="T92" fmla="*/ 2147483647 w 40"/>
              <a:gd name="T93" fmla="*/ 2147483647 h 27"/>
              <a:gd name="T94" fmla="*/ 2147483647 w 40"/>
              <a:gd name="T95" fmla="*/ 2147483647 h 27"/>
              <a:gd name="T96" fmla="*/ 2147483647 w 40"/>
              <a:gd name="T97" fmla="*/ 2147483647 h 2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0"/>
              <a:gd name="T148" fmla="*/ 0 h 27"/>
              <a:gd name="T149" fmla="*/ 40 w 40"/>
              <a:gd name="T150" fmla="*/ 27 h 2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0" h="27">
                <a:moveTo>
                  <a:pt x="19" y="5"/>
                </a:moveTo>
                <a:lnTo>
                  <a:pt x="16" y="5"/>
                </a:lnTo>
                <a:lnTo>
                  <a:pt x="15" y="5"/>
                </a:lnTo>
                <a:lnTo>
                  <a:pt x="12" y="6"/>
                </a:lnTo>
                <a:lnTo>
                  <a:pt x="10" y="6"/>
                </a:lnTo>
                <a:lnTo>
                  <a:pt x="7" y="8"/>
                </a:lnTo>
                <a:lnTo>
                  <a:pt x="6" y="8"/>
                </a:lnTo>
                <a:lnTo>
                  <a:pt x="4" y="9"/>
                </a:lnTo>
                <a:lnTo>
                  <a:pt x="2" y="11"/>
                </a:lnTo>
                <a:lnTo>
                  <a:pt x="2" y="12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2" y="18"/>
                </a:lnTo>
                <a:lnTo>
                  <a:pt x="4" y="20"/>
                </a:lnTo>
                <a:lnTo>
                  <a:pt x="6" y="21"/>
                </a:lnTo>
                <a:lnTo>
                  <a:pt x="10" y="21"/>
                </a:lnTo>
                <a:lnTo>
                  <a:pt x="13" y="22"/>
                </a:lnTo>
                <a:lnTo>
                  <a:pt x="16" y="22"/>
                </a:lnTo>
                <a:lnTo>
                  <a:pt x="19" y="24"/>
                </a:lnTo>
                <a:lnTo>
                  <a:pt x="22" y="25"/>
                </a:lnTo>
                <a:lnTo>
                  <a:pt x="25" y="27"/>
                </a:lnTo>
                <a:lnTo>
                  <a:pt x="27" y="27"/>
                </a:lnTo>
                <a:lnTo>
                  <a:pt x="28" y="27"/>
                </a:lnTo>
                <a:lnTo>
                  <a:pt x="30" y="27"/>
                </a:lnTo>
                <a:lnTo>
                  <a:pt x="31" y="27"/>
                </a:lnTo>
                <a:lnTo>
                  <a:pt x="31" y="25"/>
                </a:lnTo>
                <a:lnTo>
                  <a:pt x="33" y="25"/>
                </a:lnTo>
                <a:lnTo>
                  <a:pt x="34" y="22"/>
                </a:lnTo>
                <a:lnTo>
                  <a:pt x="36" y="20"/>
                </a:lnTo>
                <a:lnTo>
                  <a:pt x="37" y="17"/>
                </a:lnTo>
                <a:lnTo>
                  <a:pt x="37" y="14"/>
                </a:lnTo>
                <a:lnTo>
                  <a:pt x="37" y="11"/>
                </a:lnTo>
                <a:lnTo>
                  <a:pt x="39" y="6"/>
                </a:lnTo>
                <a:lnTo>
                  <a:pt x="39" y="3"/>
                </a:lnTo>
                <a:lnTo>
                  <a:pt x="40" y="0"/>
                </a:lnTo>
                <a:lnTo>
                  <a:pt x="37" y="2"/>
                </a:lnTo>
                <a:lnTo>
                  <a:pt x="36" y="2"/>
                </a:lnTo>
                <a:lnTo>
                  <a:pt x="33" y="2"/>
                </a:lnTo>
                <a:lnTo>
                  <a:pt x="30" y="2"/>
                </a:lnTo>
                <a:lnTo>
                  <a:pt x="27" y="2"/>
                </a:lnTo>
                <a:lnTo>
                  <a:pt x="24" y="3"/>
                </a:lnTo>
                <a:lnTo>
                  <a:pt x="21" y="3"/>
                </a:lnTo>
                <a:lnTo>
                  <a:pt x="19" y="5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73" name="Freeform 124"/>
          <p:cNvSpPr>
            <a:spLocks/>
          </p:cNvSpPr>
          <p:nvPr/>
        </p:nvSpPr>
        <p:spPr bwMode="auto">
          <a:xfrm>
            <a:off x="6838950" y="4156075"/>
            <a:ext cx="73025" cy="57150"/>
          </a:xfrm>
          <a:custGeom>
            <a:avLst/>
            <a:gdLst>
              <a:gd name="T0" fmla="*/ 2147483647 w 52"/>
              <a:gd name="T1" fmla="*/ 2147483647 h 36"/>
              <a:gd name="T2" fmla="*/ 2147483647 w 52"/>
              <a:gd name="T3" fmla="*/ 2147483647 h 36"/>
              <a:gd name="T4" fmla="*/ 2147483647 w 52"/>
              <a:gd name="T5" fmla="*/ 2147483647 h 36"/>
              <a:gd name="T6" fmla="*/ 2147483647 w 52"/>
              <a:gd name="T7" fmla="*/ 2147483647 h 36"/>
              <a:gd name="T8" fmla="*/ 2147483647 w 52"/>
              <a:gd name="T9" fmla="*/ 2147483647 h 36"/>
              <a:gd name="T10" fmla="*/ 0 w 52"/>
              <a:gd name="T11" fmla="*/ 2147483647 h 36"/>
              <a:gd name="T12" fmla="*/ 0 w 52"/>
              <a:gd name="T13" fmla="*/ 2147483647 h 36"/>
              <a:gd name="T14" fmla="*/ 0 w 52"/>
              <a:gd name="T15" fmla="*/ 2147483647 h 36"/>
              <a:gd name="T16" fmla="*/ 0 w 52"/>
              <a:gd name="T17" fmla="*/ 2147483647 h 36"/>
              <a:gd name="T18" fmla="*/ 2147483647 w 52"/>
              <a:gd name="T19" fmla="*/ 2147483647 h 36"/>
              <a:gd name="T20" fmla="*/ 2147483647 w 52"/>
              <a:gd name="T21" fmla="*/ 2147483647 h 36"/>
              <a:gd name="T22" fmla="*/ 2147483647 w 52"/>
              <a:gd name="T23" fmla="*/ 2147483647 h 36"/>
              <a:gd name="T24" fmla="*/ 2147483647 w 52"/>
              <a:gd name="T25" fmla="*/ 2147483647 h 36"/>
              <a:gd name="T26" fmla="*/ 2147483647 w 52"/>
              <a:gd name="T27" fmla="*/ 2147483647 h 36"/>
              <a:gd name="T28" fmla="*/ 2147483647 w 52"/>
              <a:gd name="T29" fmla="*/ 2147483647 h 36"/>
              <a:gd name="T30" fmla="*/ 2147483647 w 52"/>
              <a:gd name="T31" fmla="*/ 2147483647 h 36"/>
              <a:gd name="T32" fmla="*/ 2147483647 w 52"/>
              <a:gd name="T33" fmla="*/ 2147483647 h 36"/>
              <a:gd name="T34" fmla="*/ 2147483647 w 52"/>
              <a:gd name="T35" fmla="*/ 2147483647 h 36"/>
              <a:gd name="T36" fmla="*/ 2147483647 w 52"/>
              <a:gd name="T37" fmla="*/ 2147483647 h 36"/>
              <a:gd name="T38" fmla="*/ 2147483647 w 52"/>
              <a:gd name="T39" fmla="*/ 2147483647 h 36"/>
              <a:gd name="T40" fmla="*/ 2147483647 w 52"/>
              <a:gd name="T41" fmla="*/ 2147483647 h 36"/>
              <a:gd name="T42" fmla="*/ 2147483647 w 52"/>
              <a:gd name="T43" fmla="*/ 2147483647 h 36"/>
              <a:gd name="T44" fmla="*/ 2147483647 w 52"/>
              <a:gd name="T45" fmla="*/ 2147483647 h 36"/>
              <a:gd name="T46" fmla="*/ 2147483647 w 52"/>
              <a:gd name="T47" fmla="*/ 2147483647 h 36"/>
              <a:gd name="T48" fmla="*/ 2147483647 w 52"/>
              <a:gd name="T49" fmla="*/ 2147483647 h 36"/>
              <a:gd name="T50" fmla="*/ 2147483647 w 52"/>
              <a:gd name="T51" fmla="*/ 2147483647 h 36"/>
              <a:gd name="T52" fmla="*/ 2147483647 w 52"/>
              <a:gd name="T53" fmla="*/ 2147483647 h 36"/>
              <a:gd name="T54" fmla="*/ 2147483647 w 52"/>
              <a:gd name="T55" fmla="*/ 2147483647 h 36"/>
              <a:gd name="T56" fmla="*/ 2147483647 w 52"/>
              <a:gd name="T57" fmla="*/ 2147483647 h 36"/>
              <a:gd name="T58" fmla="*/ 2147483647 w 52"/>
              <a:gd name="T59" fmla="*/ 2147483647 h 36"/>
              <a:gd name="T60" fmla="*/ 2147483647 w 52"/>
              <a:gd name="T61" fmla="*/ 2147483647 h 36"/>
              <a:gd name="T62" fmla="*/ 2147483647 w 52"/>
              <a:gd name="T63" fmla="*/ 2147483647 h 36"/>
              <a:gd name="T64" fmla="*/ 2147483647 w 52"/>
              <a:gd name="T65" fmla="*/ 2147483647 h 36"/>
              <a:gd name="T66" fmla="*/ 2147483647 w 52"/>
              <a:gd name="T67" fmla="*/ 2147483647 h 36"/>
              <a:gd name="T68" fmla="*/ 2147483647 w 52"/>
              <a:gd name="T69" fmla="*/ 2147483647 h 36"/>
              <a:gd name="T70" fmla="*/ 2147483647 w 52"/>
              <a:gd name="T71" fmla="*/ 2147483647 h 36"/>
              <a:gd name="T72" fmla="*/ 2147483647 w 52"/>
              <a:gd name="T73" fmla="*/ 0 h 36"/>
              <a:gd name="T74" fmla="*/ 2147483647 w 52"/>
              <a:gd name="T75" fmla="*/ 0 h 36"/>
              <a:gd name="T76" fmla="*/ 2147483647 w 52"/>
              <a:gd name="T77" fmla="*/ 0 h 36"/>
              <a:gd name="T78" fmla="*/ 2147483647 w 52"/>
              <a:gd name="T79" fmla="*/ 2147483647 h 36"/>
              <a:gd name="T80" fmla="*/ 2147483647 w 52"/>
              <a:gd name="T81" fmla="*/ 2147483647 h 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2"/>
              <a:gd name="T124" fmla="*/ 0 h 36"/>
              <a:gd name="T125" fmla="*/ 52 w 52"/>
              <a:gd name="T126" fmla="*/ 36 h 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2" h="36">
                <a:moveTo>
                  <a:pt x="9" y="3"/>
                </a:moveTo>
                <a:lnTo>
                  <a:pt x="7" y="5"/>
                </a:lnTo>
                <a:lnTo>
                  <a:pt x="4" y="6"/>
                </a:lnTo>
                <a:lnTo>
                  <a:pt x="3" y="8"/>
                </a:lnTo>
                <a:lnTo>
                  <a:pt x="1" y="9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3" y="21"/>
                </a:lnTo>
                <a:lnTo>
                  <a:pt x="7" y="25"/>
                </a:lnTo>
                <a:lnTo>
                  <a:pt x="10" y="28"/>
                </a:lnTo>
                <a:lnTo>
                  <a:pt x="15" y="31"/>
                </a:lnTo>
                <a:lnTo>
                  <a:pt x="18" y="34"/>
                </a:lnTo>
                <a:lnTo>
                  <a:pt x="22" y="36"/>
                </a:lnTo>
                <a:lnTo>
                  <a:pt x="27" y="36"/>
                </a:lnTo>
                <a:lnTo>
                  <a:pt x="32" y="36"/>
                </a:lnTo>
                <a:lnTo>
                  <a:pt x="35" y="34"/>
                </a:lnTo>
                <a:lnTo>
                  <a:pt x="38" y="33"/>
                </a:lnTo>
                <a:lnTo>
                  <a:pt x="41" y="31"/>
                </a:lnTo>
                <a:lnTo>
                  <a:pt x="43" y="28"/>
                </a:lnTo>
                <a:lnTo>
                  <a:pt x="46" y="25"/>
                </a:lnTo>
                <a:lnTo>
                  <a:pt x="47" y="22"/>
                </a:lnTo>
                <a:lnTo>
                  <a:pt x="50" y="19"/>
                </a:lnTo>
                <a:lnTo>
                  <a:pt x="52" y="16"/>
                </a:lnTo>
                <a:lnTo>
                  <a:pt x="52" y="14"/>
                </a:lnTo>
                <a:lnTo>
                  <a:pt x="52" y="11"/>
                </a:lnTo>
                <a:lnTo>
                  <a:pt x="50" y="9"/>
                </a:lnTo>
                <a:lnTo>
                  <a:pt x="49" y="8"/>
                </a:lnTo>
                <a:lnTo>
                  <a:pt x="46" y="6"/>
                </a:lnTo>
                <a:lnTo>
                  <a:pt x="44" y="5"/>
                </a:lnTo>
                <a:lnTo>
                  <a:pt x="41" y="3"/>
                </a:lnTo>
                <a:lnTo>
                  <a:pt x="40" y="3"/>
                </a:lnTo>
                <a:lnTo>
                  <a:pt x="35" y="3"/>
                </a:lnTo>
                <a:lnTo>
                  <a:pt x="32" y="2"/>
                </a:lnTo>
                <a:lnTo>
                  <a:pt x="28" y="2"/>
                </a:lnTo>
                <a:lnTo>
                  <a:pt x="25" y="0"/>
                </a:lnTo>
                <a:lnTo>
                  <a:pt x="21" y="0"/>
                </a:lnTo>
                <a:lnTo>
                  <a:pt x="16" y="0"/>
                </a:lnTo>
                <a:lnTo>
                  <a:pt x="13" y="2"/>
                </a:lnTo>
                <a:lnTo>
                  <a:pt x="9" y="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74" name="Freeform 125"/>
          <p:cNvSpPr>
            <a:spLocks/>
          </p:cNvSpPr>
          <p:nvPr/>
        </p:nvSpPr>
        <p:spPr bwMode="auto">
          <a:xfrm>
            <a:off x="6838950" y="4156075"/>
            <a:ext cx="73025" cy="57150"/>
          </a:xfrm>
          <a:custGeom>
            <a:avLst/>
            <a:gdLst>
              <a:gd name="T0" fmla="*/ 2147483647 w 52"/>
              <a:gd name="T1" fmla="*/ 2147483647 h 36"/>
              <a:gd name="T2" fmla="*/ 2147483647 w 52"/>
              <a:gd name="T3" fmla="*/ 2147483647 h 36"/>
              <a:gd name="T4" fmla="*/ 2147483647 w 52"/>
              <a:gd name="T5" fmla="*/ 2147483647 h 36"/>
              <a:gd name="T6" fmla="*/ 2147483647 w 52"/>
              <a:gd name="T7" fmla="*/ 2147483647 h 36"/>
              <a:gd name="T8" fmla="*/ 2147483647 w 52"/>
              <a:gd name="T9" fmla="*/ 2147483647 h 36"/>
              <a:gd name="T10" fmla="*/ 0 w 52"/>
              <a:gd name="T11" fmla="*/ 2147483647 h 36"/>
              <a:gd name="T12" fmla="*/ 0 w 52"/>
              <a:gd name="T13" fmla="*/ 2147483647 h 36"/>
              <a:gd name="T14" fmla="*/ 0 w 52"/>
              <a:gd name="T15" fmla="*/ 2147483647 h 36"/>
              <a:gd name="T16" fmla="*/ 0 w 52"/>
              <a:gd name="T17" fmla="*/ 2147483647 h 36"/>
              <a:gd name="T18" fmla="*/ 2147483647 w 52"/>
              <a:gd name="T19" fmla="*/ 2147483647 h 36"/>
              <a:gd name="T20" fmla="*/ 2147483647 w 52"/>
              <a:gd name="T21" fmla="*/ 2147483647 h 36"/>
              <a:gd name="T22" fmla="*/ 2147483647 w 52"/>
              <a:gd name="T23" fmla="*/ 2147483647 h 36"/>
              <a:gd name="T24" fmla="*/ 2147483647 w 52"/>
              <a:gd name="T25" fmla="*/ 2147483647 h 36"/>
              <a:gd name="T26" fmla="*/ 2147483647 w 52"/>
              <a:gd name="T27" fmla="*/ 2147483647 h 36"/>
              <a:gd name="T28" fmla="*/ 2147483647 w 52"/>
              <a:gd name="T29" fmla="*/ 2147483647 h 36"/>
              <a:gd name="T30" fmla="*/ 2147483647 w 52"/>
              <a:gd name="T31" fmla="*/ 2147483647 h 36"/>
              <a:gd name="T32" fmla="*/ 2147483647 w 52"/>
              <a:gd name="T33" fmla="*/ 2147483647 h 36"/>
              <a:gd name="T34" fmla="*/ 2147483647 w 52"/>
              <a:gd name="T35" fmla="*/ 2147483647 h 36"/>
              <a:gd name="T36" fmla="*/ 2147483647 w 52"/>
              <a:gd name="T37" fmla="*/ 2147483647 h 36"/>
              <a:gd name="T38" fmla="*/ 2147483647 w 52"/>
              <a:gd name="T39" fmla="*/ 2147483647 h 36"/>
              <a:gd name="T40" fmla="*/ 2147483647 w 52"/>
              <a:gd name="T41" fmla="*/ 2147483647 h 36"/>
              <a:gd name="T42" fmla="*/ 2147483647 w 52"/>
              <a:gd name="T43" fmla="*/ 2147483647 h 36"/>
              <a:gd name="T44" fmla="*/ 2147483647 w 52"/>
              <a:gd name="T45" fmla="*/ 2147483647 h 36"/>
              <a:gd name="T46" fmla="*/ 2147483647 w 52"/>
              <a:gd name="T47" fmla="*/ 2147483647 h 36"/>
              <a:gd name="T48" fmla="*/ 2147483647 w 52"/>
              <a:gd name="T49" fmla="*/ 2147483647 h 36"/>
              <a:gd name="T50" fmla="*/ 2147483647 w 52"/>
              <a:gd name="T51" fmla="*/ 2147483647 h 36"/>
              <a:gd name="T52" fmla="*/ 2147483647 w 52"/>
              <a:gd name="T53" fmla="*/ 2147483647 h 36"/>
              <a:gd name="T54" fmla="*/ 2147483647 w 52"/>
              <a:gd name="T55" fmla="*/ 2147483647 h 36"/>
              <a:gd name="T56" fmla="*/ 2147483647 w 52"/>
              <a:gd name="T57" fmla="*/ 2147483647 h 36"/>
              <a:gd name="T58" fmla="*/ 2147483647 w 52"/>
              <a:gd name="T59" fmla="*/ 2147483647 h 36"/>
              <a:gd name="T60" fmla="*/ 2147483647 w 52"/>
              <a:gd name="T61" fmla="*/ 2147483647 h 36"/>
              <a:gd name="T62" fmla="*/ 2147483647 w 52"/>
              <a:gd name="T63" fmla="*/ 2147483647 h 36"/>
              <a:gd name="T64" fmla="*/ 2147483647 w 52"/>
              <a:gd name="T65" fmla="*/ 2147483647 h 36"/>
              <a:gd name="T66" fmla="*/ 2147483647 w 52"/>
              <a:gd name="T67" fmla="*/ 2147483647 h 36"/>
              <a:gd name="T68" fmla="*/ 2147483647 w 52"/>
              <a:gd name="T69" fmla="*/ 2147483647 h 36"/>
              <a:gd name="T70" fmla="*/ 2147483647 w 52"/>
              <a:gd name="T71" fmla="*/ 2147483647 h 36"/>
              <a:gd name="T72" fmla="*/ 2147483647 w 52"/>
              <a:gd name="T73" fmla="*/ 0 h 36"/>
              <a:gd name="T74" fmla="*/ 2147483647 w 52"/>
              <a:gd name="T75" fmla="*/ 0 h 36"/>
              <a:gd name="T76" fmla="*/ 2147483647 w 52"/>
              <a:gd name="T77" fmla="*/ 0 h 36"/>
              <a:gd name="T78" fmla="*/ 2147483647 w 52"/>
              <a:gd name="T79" fmla="*/ 2147483647 h 36"/>
              <a:gd name="T80" fmla="*/ 2147483647 w 52"/>
              <a:gd name="T81" fmla="*/ 2147483647 h 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2"/>
              <a:gd name="T124" fmla="*/ 0 h 36"/>
              <a:gd name="T125" fmla="*/ 52 w 52"/>
              <a:gd name="T126" fmla="*/ 36 h 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2" h="36">
                <a:moveTo>
                  <a:pt x="9" y="3"/>
                </a:moveTo>
                <a:lnTo>
                  <a:pt x="7" y="5"/>
                </a:lnTo>
                <a:lnTo>
                  <a:pt x="4" y="6"/>
                </a:lnTo>
                <a:lnTo>
                  <a:pt x="3" y="8"/>
                </a:lnTo>
                <a:lnTo>
                  <a:pt x="1" y="9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3" y="21"/>
                </a:lnTo>
                <a:lnTo>
                  <a:pt x="7" y="25"/>
                </a:lnTo>
                <a:lnTo>
                  <a:pt x="10" y="28"/>
                </a:lnTo>
                <a:lnTo>
                  <a:pt x="15" y="31"/>
                </a:lnTo>
                <a:lnTo>
                  <a:pt x="18" y="34"/>
                </a:lnTo>
                <a:lnTo>
                  <a:pt x="22" y="36"/>
                </a:lnTo>
                <a:lnTo>
                  <a:pt x="27" y="36"/>
                </a:lnTo>
                <a:lnTo>
                  <a:pt x="32" y="36"/>
                </a:lnTo>
                <a:lnTo>
                  <a:pt x="35" y="34"/>
                </a:lnTo>
                <a:lnTo>
                  <a:pt x="38" y="33"/>
                </a:lnTo>
                <a:lnTo>
                  <a:pt x="41" y="31"/>
                </a:lnTo>
                <a:lnTo>
                  <a:pt x="43" y="28"/>
                </a:lnTo>
                <a:lnTo>
                  <a:pt x="46" y="25"/>
                </a:lnTo>
                <a:lnTo>
                  <a:pt x="47" y="22"/>
                </a:lnTo>
                <a:lnTo>
                  <a:pt x="50" y="19"/>
                </a:lnTo>
                <a:lnTo>
                  <a:pt x="52" y="16"/>
                </a:lnTo>
                <a:lnTo>
                  <a:pt x="52" y="14"/>
                </a:lnTo>
                <a:lnTo>
                  <a:pt x="52" y="11"/>
                </a:lnTo>
                <a:lnTo>
                  <a:pt x="50" y="9"/>
                </a:lnTo>
                <a:lnTo>
                  <a:pt x="49" y="8"/>
                </a:lnTo>
                <a:lnTo>
                  <a:pt x="46" y="6"/>
                </a:lnTo>
                <a:lnTo>
                  <a:pt x="44" y="5"/>
                </a:lnTo>
                <a:lnTo>
                  <a:pt x="41" y="3"/>
                </a:lnTo>
                <a:lnTo>
                  <a:pt x="40" y="3"/>
                </a:lnTo>
                <a:lnTo>
                  <a:pt x="35" y="3"/>
                </a:lnTo>
                <a:lnTo>
                  <a:pt x="32" y="2"/>
                </a:lnTo>
                <a:lnTo>
                  <a:pt x="28" y="2"/>
                </a:lnTo>
                <a:lnTo>
                  <a:pt x="25" y="0"/>
                </a:lnTo>
                <a:lnTo>
                  <a:pt x="21" y="0"/>
                </a:lnTo>
                <a:lnTo>
                  <a:pt x="16" y="0"/>
                </a:lnTo>
                <a:lnTo>
                  <a:pt x="13" y="2"/>
                </a:lnTo>
                <a:lnTo>
                  <a:pt x="9" y="3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75" name="Freeform 126"/>
          <p:cNvSpPr>
            <a:spLocks/>
          </p:cNvSpPr>
          <p:nvPr/>
        </p:nvSpPr>
        <p:spPr bwMode="auto">
          <a:xfrm>
            <a:off x="6834188" y="4105275"/>
            <a:ext cx="52387" cy="36513"/>
          </a:xfrm>
          <a:custGeom>
            <a:avLst/>
            <a:gdLst>
              <a:gd name="T0" fmla="*/ 2147483647 w 37"/>
              <a:gd name="T1" fmla="*/ 0 h 23"/>
              <a:gd name="T2" fmla="*/ 2147483647 w 37"/>
              <a:gd name="T3" fmla="*/ 2147483647 h 23"/>
              <a:gd name="T4" fmla="*/ 2147483647 w 37"/>
              <a:gd name="T5" fmla="*/ 2147483647 h 23"/>
              <a:gd name="T6" fmla="*/ 2147483647 w 37"/>
              <a:gd name="T7" fmla="*/ 2147483647 h 23"/>
              <a:gd name="T8" fmla="*/ 2147483647 w 37"/>
              <a:gd name="T9" fmla="*/ 2147483647 h 23"/>
              <a:gd name="T10" fmla="*/ 0 w 37"/>
              <a:gd name="T11" fmla="*/ 2147483647 h 23"/>
              <a:gd name="T12" fmla="*/ 0 w 37"/>
              <a:gd name="T13" fmla="*/ 2147483647 h 23"/>
              <a:gd name="T14" fmla="*/ 0 w 37"/>
              <a:gd name="T15" fmla="*/ 2147483647 h 23"/>
              <a:gd name="T16" fmla="*/ 0 w 37"/>
              <a:gd name="T17" fmla="*/ 2147483647 h 23"/>
              <a:gd name="T18" fmla="*/ 2147483647 w 37"/>
              <a:gd name="T19" fmla="*/ 2147483647 h 23"/>
              <a:gd name="T20" fmla="*/ 2147483647 w 37"/>
              <a:gd name="T21" fmla="*/ 2147483647 h 23"/>
              <a:gd name="T22" fmla="*/ 2147483647 w 37"/>
              <a:gd name="T23" fmla="*/ 2147483647 h 23"/>
              <a:gd name="T24" fmla="*/ 2147483647 w 37"/>
              <a:gd name="T25" fmla="*/ 2147483647 h 23"/>
              <a:gd name="T26" fmla="*/ 2147483647 w 37"/>
              <a:gd name="T27" fmla="*/ 2147483647 h 23"/>
              <a:gd name="T28" fmla="*/ 2147483647 w 37"/>
              <a:gd name="T29" fmla="*/ 2147483647 h 23"/>
              <a:gd name="T30" fmla="*/ 2147483647 w 37"/>
              <a:gd name="T31" fmla="*/ 2147483647 h 23"/>
              <a:gd name="T32" fmla="*/ 2147483647 w 37"/>
              <a:gd name="T33" fmla="*/ 2147483647 h 23"/>
              <a:gd name="T34" fmla="*/ 2147483647 w 37"/>
              <a:gd name="T35" fmla="*/ 2147483647 h 23"/>
              <a:gd name="T36" fmla="*/ 2147483647 w 37"/>
              <a:gd name="T37" fmla="*/ 2147483647 h 23"/>
              <a:gd name="T38" fmla="*/ 2147483647 w 37"/>
              <a:gd name="T39" fmla="*/ 2147483647 h 23"/>
              <a:gd name="T40" fmla="*/ 2147483647 w 37"/>
              <a:gd name="T41" fmla="*/ 2147483647 h 23"/>
              <a:gd name="T42" fmla="*/ 2147483647 w 37"/>
              <a:gd name="T43" fmla="*/ 2147483647 h 23"/>
              <a:gd name="T44" fmla="*/ 2147483647 w 37"/>
              <a:gd name="T45" fmla="*/ 2147483647 h 23"/>
              <a:gd name="T46" fmla="*/ 2147483647 w 37"/>
              <a:gd name="T47" fmla="*/ 2147483647 h 23"/>
              <a:gd name="T48" fmla="*/ 2147483647 w 37"/>
              <a:gd name="T49" fmla="*/ 2147483647 h 23"/>
              <a:gd name="T50" fmla="*/ 2147483647 w 37"/>
              <a:gd name="T51" fmla="*/ 2147483647 h 23"/>
              <a:gd name="T52" fmla="*/ 2147483647 w 37"/>
              <a:gd name="T53" fmla="*/ 2147483647 h 23"/>
              <a:gd name="T54" fmla="*/ 2147483647 w 37"/>
              <a:gd name="T55" fmla="*/ 2147483647 h 23"/>
              <a:gd name="T56" fmla="*/ 2147483647 w 37"/>
              <a:gd name="T57" fmla="*/ 2147483647 h 23"/>
              <a:gd name="T58" fmla="*/ 2147483647 w 37"/>
              <a:gd name="T59" fmla="*/ 2147483647 h 23"/>
              <a:gd name="T60" fmla="*/ 2147483647 w 37"/>
              <a:gd name="T61" fmla="*/ 2147483647 h 23"/>
              <a:gd name="T62" fmla="*/ 2147483647 w 37"/>
              <a:gd name="T63" fmla="*/ 2147483647 h 23"/>
              <a:gd name="T64" fmla="*/ 2147483647 w 37"/>
              <a:gd name="T65" fmla="*/ 2147483647 h 23"/>
              <a:gd name="T66" fmla="*/ 2147483647 w 37"/>
              <a:gd name="T67" fmla="*/ 2147483647 h 23"/>
              <a:gd name="T68" fmla="*/ 2147483647 w 37"/>
              <a:gd name="T69" fmla="*/ 2147483647 h 23"/>
              <a:gd name="T70" fmla="*/ 2147483647 w 37"/>
              <a:gd name="T71" fmla="*/ 2147483647 h 23"/>
              <a:gd name="T72" fmla="*/ 2147483647 w 37"/>
              <a:gd name="T73" fmla="*/ 2147483647 h 23"/>
              <a:gd name="T74" fmla="*/ 2147483647 w 37"/>
              <a:gd name="T75" fmla="*/ 2147483647 h 23"/>
              <a:gd name="T76" fmla="*/ 2147483647 w 37"/>
              <a:gd name="T77" fmla="*/ 2147483647 h 23"/>
              <a:gd name="T78" fmla="*/ 2147483647 w 37"/>
              <a:gd name="T79" fmla="*/ 2147483647 h 23"/>
              <a:gd name="T80" fmla="*/ 2147483647 w 37"/>
              <a:gd name="T81" fmla="*/ 2147483647 h 23"/>
              <a:gd name="T82" fmla="*/ 2147483647 w 37"/>
              <a:gd name="T83" fmla="*/ 0 h 2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7"/>
              <a:gd name="T127" fmla="*/ 0 h 23"/>
              <a:gd name="T128" fmla="*/ 37 w 37"/>
              <a:gd name="T129" fmla="*/ 23 h 2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7" h="23">
                <a:moveTo>
                  <a:pt x="10" y="0"/>
                </a:moveTo>
                <a:lnTo>
                  <a:pt x="7" y="1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10"/>
                </a:lnTo>
                <a:lnTo>
                  <a:pt x="0" y="13"/>
                </a:lnTo>
                <a:lnTo>
                  <a:pt x="0" y="16"/>
                </a:lnTo>
                <a:lnTo>
                  <a:pt x="0" y="19"/>
                </a:lnTo>
                <a:lnTo>
                  <a:pt x="1" y="20"/>
                </a:lnTo>
                <a:lnTo>
                  <a:pt x="3" y="20"/>
                </a:lnTo>
                <a:lnTo>
                  <a:pt x="3" y="22"/>
                </a:lnTo>
                <a:lnTo>
                  <a:pt x="4" y="22"/>
                </a:lnTo>
                <a:lnTo>
                  <a:pt x="7" y="22"/>
                </a:lnTo>
                <a:lnTo>
                  <a:pt x="9" y="23"/>
                </a:lnTo>
                <a:lnTo>
                  <a:pt x="10" y="23"/>
                </a:lnTo>
                <a:lnTo>
                  <a:pt x="12" y="23"/>
                </a:lnTo>
                <a:lnTo>
                  <a:pt x="13" y="23"/>
                </a:lnTo>
                <a:lnTo>
                  <a:pt x="13" y="22"/>
                </a:lnTo>
                <a:lnTo>
                  <a:pt x="15" y="22"/>
                </a:lnTo>
                <a:lnTo>
                  <a:pt x="16" y="22"/>
                </a:lnTo>
                <a:lnTo>
                  <a:pt x="16" y="20"/>
                </a:lnTo>
                <a:lnTo>
                  <a:pt x="18" y="20"/>
                </a:lnTo>
                <a:lnTo>
                  <a:pt x="19" y="19"/>
                </a:lnTo>
                <a:lnTo>
                  <a:pt x="22" y="19"/>
                </a:lnTo>
                <a:lnTo>
                  <a:pt x="25" y="19"/>
                </a:lnTo>
                <a:lnTo>
                  <a:pt x="28" y="19"/>
                </a:lnTo>
                <a:lnTo>
                  <a:pt x="32" y="19"/>
                </a:lnTo>
                <a:lnTo>
                  <a:pt x="34" y="17"/>
                </a:lnTo>
                <a:lnTo>
                  <a:pt x="37" y="16"/>
                </a:lnTo>
                <a:lnTo>
                  <a:pt x="37" y="13"/>
                </a:lnTo>
                <a:lnTo>
                  <a:pt x="37" y="8"/>
                </a:lnTo>
                <a:lnTo>
                  <a:pt x="35" y="6"/>
                </a:lnTo>
                <a:lnTo>
                  <a:pt x="34" y="4"/>
                </a:lnTo>
                <a:lnTo>
                  <a:pt x="31" y="3"/>
                </a:lnTo>
                <a:lnTo>
                  <a:pt x="27" y="3"/>
                </a:lnTo>
                <a:lnTo>
                  <a:pt x="24" y="3"/>
                </a:lnTo>
                <a:lnTo>
                  <a:pt x="19" y="3"/>
                </a:lnTo>
                <a:lnTo>
                  <a:pt x="16" y="1"/>
                </a:lnTo>
                <a:lnTo>
                  <a:pt x="12" y="1"/>
                </a:lnTo>
                <a:lnTo>
                  <a:pt x="1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76" name="Freeform 127"/>
          <p:cNvSpPr>
            <a:spLocks/>
          </p:cNvSpPr>
          <p:nvPr/>
        </p:nvSpPr>
        <p:spPr bwMode="auto">
          <a:xfrm>
            <a:off x="6834188" y="4105275"/>
            <a:ext cx="52387" cy="36513"/>
          </a:xfrm>
          <a:custGeom>
            <a:avLst/>
            <a:gdLst>
              <a:gd name="T0" fmla="*/ 2147483647 w 37"/>
              <a:gd name="T1" fmla="*/ 0 h 23"/>
              <a:gd name="T2" fmla="*/ 2147483647 w 37"/>
              <a:gd name="T3" fmla="*/ 2147483647 h 23"/>
              <a:gd name="T4" fmla="*/ 2147483647 w 37"/>
              <a:gd name="T5" fmla="*/ 2147483647 h 23"/>
              <a:gd name="T6" fmla="*/ 2147483647 w 37"/>
              <a:gd name="T7" fmla="*/ 2147483647 h 23"/>
              <a:gd name="T8" fmla="*/ 2147483647 w 37"/>
              <a:gd name="T9" fmla="*/ 2147483647 h 23"/>
              <a:gd name="T10" fmla="*/ 0 w 37"/>
              <a:gd name="T11" fmla="*/ 2147483647 h 23"/>
              <a:gd name="T12" fmla="*/ 0 w 37"/>
              <a:gd name="T13" fmla="*/ 2147483647 h 23"/>
              <a:gd name="T14" fmla="*/ 0 w 37"/>
              <a:gd name="T15" fmla="*/ 2147483647 h 23"/>
              <a:gd name="T16" fmla="*/ 0 w 37"/>
              <a:gd name="T17" fmla="*/ 2147483647 h 23"/>
              <a:gd name="T18" fmla="*/ 2147483647 w 37"/>
              <a:gd name="T19" fmla="*/ 2147483647 h 23"/>
              <a:gd name="T20" fmla="*/ 2147483647 w 37"/>
              <a:gd name="T21" fmla="*/ 2147483647 h 23"/>
              <a:gd name="T22" fmla="*/ 2147483647 w 37"/>
              <a:gd name="T23" fmla="*/ 2147483647 h 23"/>
              <a:gd name="T24" fmla="*/ 2147483647 w 37"/>
              <a:gd name="T25" fmla="*/ 2147483647 h 23"/>
              <a:gd name="T26" fmla="*/ 2147483647 w 37"/>
              <a:gd name="T27" fmla="*/ 2147483647 h 23"/>
              <a:gd name="T28" fmla="*/ 2147483647 w 37"/>
              <a:gd name="T29" fmla="*/ 2147483647 h 23"/>
              <a:gd name="T30" fmla="*/ 2147483647 w 37"/>
              <a:gd name="T31" fmla="*/ 2147483647 h 23"/>
              <a:gd name="T32" fmla="*/ 2147483647 w 37"/>
              <a:gd name="T33" fmla="*/ 2147483647 h 23"/>
              <a:gd name="T34" fmla="*/ 2147483647 w 37"/>
              <a:gd name="T35" fmla="*/ 2147483647 h 23"/>
              <a:gd name="T36" fmla="*/ 2147483647 w 37"/>
              <a:gd name="T37" fmla="*/ 2147483647 h 23"/>
              <a:gd name="T38" fmla="*/ 2147483647 w 37"/>
              <a:gd name="T39" fmla="*/ 2147483647 h 23"/>
              <a:gd name="T40" fmla="*/ 2147483647 w 37"/>
              <a:gd name="T41" fmla="*/ 2147483647 h 23"/>
              <a:gd name="T42" fmla="*/ 2147483647 w 37"/>
              <a:gd name="T43" fmla="*/ 2147483647 h 23"/>
              <a:gd name="T44" fmla="*/ 2147483647 w 37"/>
              <a:gd name="T45" fmla="*/ 2147483647 h 23"/>
              <a:gd name="T46" fmla="*/ 2147483647 w 37"/>
              <a:gd name="T47" fmla="*/ 2147483647 h 23"/>
              <a:gd name="T48" fmla="*/ 2147483647 w 37"/>
              <a:gd name="T49" fmla="*/ 2147483647 h 23"/>
              <a:gd name="T50" fmla="*/ 2147483647 w 37"/>
              <a:gd name="T51" fmla="*/ 2147483647 h 23"/>
              <a:gd name="T52" fmla="*/ 2147483647 w 37"/>
              <a:gd name="T53" fmla="*/ 2147483647 h 23"/>
              <a:gd name="T54" fmla="*/ 2147483647 w 37"/>
              <a:gd name="T55" fmla="*/ 2147483647 h 23"/>
              <a:gd name="T56" fmla="*/ 2147483647 w 37"/>
              <a:gd name="T57" fmla="*/ 2147483647 h 23"/>
              <a:gd name="T58" fmla="*/ 2147483647 w 37"/>
              <a:gd name="T59" fmla="*/ 2147483647 h 23"/>
              <a:gd name="T60" fmla="*/ 2147483647 w 37"/>
              <a:gd name="T61" fmla="*/ 2147483647 h 23"/>
              <a:gd name="T62" fmla="*/ 2147483647 w 37"/>
              <a:gd name="T63" fmla="*/ 2147483647 h 23"/>
              <a:gd name="T64" fmla="*/ 2147483647 w 37"/>
              <a:gd name="T65" fmla="*/ 2147483647 h 23"/>
              <a:gd name="T66" fmla="*/ 2147483647 w 37"/>
              <a:gd name="T67" fmla="*/ 2147483647 h 23"/>
              <a:gd name="T68" fmla="*/ 2147483647 w 37"/>
              <a:gd name="T69" fmla="*/ 2147483647 h 23"/>
              <a:gd name="T70" fmla="*/ 2147483647 w 37"/>
              <a:gd name="T71" fmla="*/ 2147483647 h 23"/>
              <a:gd name="T72" fmla="*/ 2147483647 w 37"/>
              <a:gd name="T73" fmla="*/ 2147483647 h 23"/>
              <a:gd name="T74" fmla="*/ 2147483647 w 37"/>
              <a:gd name="T75" fmla="*/ 2147483647 h 23"/>
              <a:gd name="T76" fmla="*/ 2147483647 w 37"/>
              <a:gd name="T77" fmla="*/ 2147483647 h 23"/>
              <a:gd name="T78" fmla="*/ 2147483647 w 37"/>
              <a:gd name="T79" fmla="*/ 2147483647 h 23"/>
              <a:gd name="T80" fmla="*/ 2147483647 w 37"/>
              <a:gd name="T81" fmla="*/ 2147483647 h 23"/>
              <a:gd name="T82" fmla="*/ 2147483647 w 37"/>
              <a:gd name="T83" fmla="*/ 0 h 2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7"/>
              <a:gd name="T127" fmla="*/ 0 h 23"/>
              <a:gd name="T128" fmla="*/ 37 w 37"/>
              <a:gd name="T129" fmla="*/ 23 h 2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7" h="23">
                <a:moveTo>
                  <a:pt x="10" y="0"/>
                </a:moveTo>
                <a:lnTo>
                  <a:pt x="7" y="1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10"/>
                </a:lnTo>
                <a:lnTo>
                  <a:pt x="0" y="13"/>
                </a:lnTo>
                <a:lnTo>
                  <a:pt x="0" y="16"/>
                </a:lnTo>
                <a:lnTo>
                  <a:pt x="0" y="19"/>
                </a:lnTo>
                <a:lnTo>
                  <a:pt x="1" y="20"/>
                </a:lnTo>
                <a:lnTo>
                  <a:pt x="3" y="20"/>
                </a:lnTo>
                <a:lnTo>
                  <a:pt x="3" y="22"/>
                </a:lnTo>
                <a:lnTo>
                  <a:pt x="4" y="22"/>
                </a:lnTo>
                <a:lnTo>
                  <a:pt x="7" y="22"/>
                </a:lnTo>
                <a:lnTo>
                  <a:pt x="9" y="23"/>
                </a:lnTo>
                <a:lnTo>
                  <a:pt x="10" y="23"/>
                </a:lnTo>
                <a:lnTo>
                  <a:pt x="12" y="23"/>
                </a:lnTo>
                <a:lnTo>
                  <a:pt x="13" y="23"/>
                </a:lnTo>
                <a:lnTo>
                  <a:pt x="13" y="22"/>
                </a:lnTo>
                <a:lnTo>
                  <a:pt x="15" y="22"/>
                </a:lnTo>
                <a:lnTo>
                  <a:pt x="16" y="22"/>
                </a:lnTo>
                <a:lnTo>
                  <a:pt x="16" y="20"/>
                </a:lnTo>
                <a:lnTo>
                  <a:pt x="18" y="20"/>
                </a:lnTo>
                <a:lnTo>
                  <a:pt x="19" y="19"/>
                </a:lnTo>
                <a:lnTo>
                  <a:pt x="22" y="19"/>
                </a:lnTo>
                <a:lnTo>
                  <a:pt x="25" y="19"/>
                </a:lnTo>
                <a:lnTo>
                  <a:pt x="28" y="19"/>
                </a:lnTo>
                <a:lnTo>
                  <a:pt x="32" y="19"/>
                </a:lnTo>
                <a:lnTo>
                  <a:pt x="34" y="17"/>
                </a:lnTo>
                <a:lnTo>
                  <a:pt x="37" y="16"/>
                </a:lnTo>
                <a:lnTo>
                  <a:pt x="37" y="13"/>
                </a:lnTo>
                <a:lnTo>
                  <a:pt x="37" y="8"/>
                </a:lnTo>
                <a:lnTo>
                  <a:pt x="35" y="6"/>
                </a:lnTo>
                <a:lnTo>
                  <a:pt x="34" y="4"/>
                </a:lnTo>
                <a:lnTo>
                  <a:pt x="31" y="3"/>
                </a:lnTo>
                <a:lnTo>
                  <a:pt x="27" y="3"/>
                </a:lnTo>
                <a:lnTo>
                  <a:pt x="24" y="3"/>
                </a:lnTo>
                <a:lnTo>
                  <a:pt x="19" y="3"/>
                </a:lnTo>
                <a:lnTo>
                  <a:pt x="16" y="1"/>
                </a:lnTo>
                <a:lnTo>
                  <a:pt x="12" y="1"/>
                </a:lnTo>
                <a:lnTo>
                  <a:pt x="10" y="0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77" name="Freeform 128"/>
          <p:cNvSpPr>
            <a:spLocks/>
          </p:cNvSpPr>
          <p:nvPr/>
        </p:nvSpPr>
        <p:spPr bwMode="auto">
          <a:xfrm>
            <a:off x="6834188" y="4105275"/>
            <a:ext cx="52387" cy="36513"/>
          </a:xfrm>
          <a:custGeom>
            <a:avLst/>
            <a:gdLst>
              <a:gd name="T0" fmla="*/ 2147483647 w 37"/>
              <a:gd name="T1" fmla="*/ 0 h 23"/>
              <a:gd name="T2" fmla="*/ 2147483647 w 37"/>
              <a:gd name="T3" fmla="*/ 2147483647 h 23"/>
              <a:gd name="T4" fmla="*/ 2147483647 w 37"/>
              <a:gd name="T5" fmla="*/ 2147483647 h 23"/>
              <a:gd name="T6" fmla="*/ 2147483647 w 37"/>
              <a:gd name="T7" fmla="*/ 2147483647 h 23"/>
              <a:gd name="T8" fmla="*/ 2147483647 w 37"/>
              <a:gd name="T9" fmla="*/ 2147483647 h 23"/>
              <a:gd name="T10" fmla="*/ 0 w 37"/>
              <a:gd name="T11" fmla="*/ 2147483647 h 23"/>
              <a:gd name="T12" fmla="*/ 0 w 37"/>
              <a:gd name="T13" fmla="*/ 2147483647 h 23"/>
              <a:gd name="T14" fmla="*/ 0 w 37"/>
              <a:gd name="T15" fmla="*/ 2147483647 h 23"/>
              <a:gd name="T16" fmla="*/ 0 w 37"/>
              <a:gd name="T17" fmla="*/ 2147483647 h 23"/>
              <a:gd name="T18" fmla="*/ 2147483647 w 37"/>
              <a:gd name="T19" fmla="*/ 2147483647 h 23"/>
              <a:gd name="T20" fmla="*/ 2147483647 w 37"/>
              <a:gd name="T21" fmla="*/ 2147483647 h 23"/>
              <a:gd name="T22" fmla="*/ 2147483647 w 37"/>
              <a:gd name="T23" fmla="*/ 2147483647 h 23"/>
              <a:gd name="T24" fmla="*/ 2147483647 w 37"/>
              <a:gd name="T25" fmla="*/ 2147483647 h 23"/>
              <a:gd name="T26" fmla="*/ 2147483647 w 37"/>
              <a:gd name="T27" fmla="*/ 2147483647 h 23"/>
              <a:gd name="T28" fmla="*/ 2147483647 w 37"/>
              <a:gd name="T29" fmla="*/ 2147483647 h 23"/>
              <a:gd name="T30" fmla="*/ 2147483647 w 37"/>
              <a:gd name="T31" fmla="*/ 2147483647 h 23"/>
              <a:gd name="T32" fmla="*/ 2147483647 w 37"/>
              <a:gd name="T33" fmla="*/ 2147483647 h 23"/>
              <a:gd name="T34" fmla="*/ 2147483647 w 37"/>
              <a:gd name="T35" fmla="*/ 2147483647 h 23"/>
              <a:gd name="T36" fmla="*/ 2147483647 w 37"/>
              <a:gd name="T37" fmla="*/ 2147483647 h 23"/>
              <a:gd name="T38" fmla="*/ 2147483647 w 37"/>
              <a:gd name="T39" fmla="*/ 2147483647 h 23"/>
              <a:gd name="T40" fmla="*/ 2147483647 w 37"/>
              <a:gd name="T41" fmla="*/ 2147483647 h 23"/>
              <a:gd name="T42" fmla="*/ 2147483647 w 37"/>
              <a:gd name="T43" fmla="*/ 2147483647 h 23"/>
              <a:gd name="T44" fmla="*/ 2147483647 w 37"/>
              <a:gd name="T45" fmla="*/ 2147483647 h 23"/>
              <a:gd name="T46" fmla="*/ 2147483647 w 37"/>
              <a:gd name="T47" fmla="*/ 2147483647 h 23"/>
              <a:gd name="T48" fmla="*/ 2147483647 w 37"/>
              <a:gd name="T49" fmla="*/ 2147483647 h 23"/>
              <a:gd name="T50" fmla="*/ 2147483647 w 37"/>
              <a:gd name="T51" fmla="*/ 2147483647 h 23"/>
              <a:gd name="T52" fmla="*/ 2147483647 w 37"/>
              <a:gd name="T53" fmla="*/ 2147483647 h 23"/>
              <a:gd name="T54" fmla="*/ 2147483647 w 37"/>
              <a:gd name="T55" fmla="*/ 2147483647 h 23"/>
              <a:gd name="T56" fmla="*/ 2147483647 w 37"/>
              <a:gd name="T57" fmla="*/ 2147483647 h 23"/>
              <a:gd name="T58" fmla="*/ 2147483647 w 37"/>
              <a:gd name="T59" fmla="*/ 2147483647 h 23"/>
              <a:gd name="T60" fmla="*/ 2147483647 w 37"/>
              <a:gd name="T61" fmla="*/ 2147483647 h 23"/>
              <a:gd name="T62" fmla="*/ 2147483647 w 37"/>
              <a:gd name="T63" fmla="*/ 2147483647 h 23"/>
              <a:gd name="T64" fmla="*/ 2147483647 w 37"/>
              <a:gd name="T65" fmla="*/ 2147483647 h 23"/>
              <a:gd name="T66" fmla="*/ 2147483647 w 37"/>
              <a:gd name="T67" fmla="*/ 2147483647 h 23"/>
              <a:gd name="T68" fmla="*/ 2147483647 w 37"/>
              <a:gd name="T69" fmla="*/ 2147483647 h 23"/>
              <a:gd name="T70" fmla="*/ 2147483647 w 37"/>
              <a:gd name="T71" fmla="*/ 2147483647 h 23"/>
              <a:gd name="T72" fmla="*/ 2147483647 w 37"/>
              <a:gd name="T73" fmla="*/ 2147483647 h 23"/>
              <a:gd name="T74" fmla="*/ 2147483647 w 37"/>
              <a:gd name="T75" fmla="*/ 2147483647 h 23"/>
              <a:gd name="T76" fmla="*/ 2147483647 w 37"/>
              <a:gd name="T77" fmla="*/ 2147483647 h 23"/>
              <a:gd name="T78" fmla="*/ 2147483647 w 37"/>
              <a:gd name="T79" fmla="*/ 2147483647 h 23"/>
              <a:gd name="T80" fmla="*/ 2147483647 w 37"/>
              <a:gd name="T81" fmla="*/ 2147483647 h 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7"/>
              <a:gd name="T124" fmla="*/ 0 h 23"/>
              <a:gd name="T125" fmla="*/ 37 w 37"/>
              <a:gd name="T126" fmla="*/ 23 h 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7" h="23">
                <a:moveTo>
                  <a:pt x="10" y="0"/>
                </a:moveTo>
                <a:lnTo>
                  <a:pt x="7" y="1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10"/>
                </a:lnTo>
                <a:lnTo>
                  <a:pt x="0" y="13"/>
                </a:lnTo>
                <a:lnTo>
                  <a:pt x="0" y="16"/>
                </a:lnTo>
                <a:lnTo>
                  <a:pt x="0" y="19"/>
                </a:lnTo>
                <a:lnTo>
                  <a:pt x="1" y="20"/>
                </a:lnTo>
                <a:lnTo>
                  <a:pt x="3" y="20"/>
                </a:lnTo>
                <a:lnTo>
                  <a:pt x="3" y="22"/>
                </a:lnTo>
                <a:lnTo>
                  <a:pt x="4" y="22"/>
                </a:lnTo>
                <a:lnTo>
                  <a:pt x="7" y="22"/>
                </a:lnTo>
                <a:lnTo>
                  <a:pt x="9" y="23"/>
                </a:lnTo>
                <a:lnTo>
                  <a:pt x="10" y="23"/>
                </a:lnTo>
                <a:lnTo>
                  <a:pt x="12" y="23"/>
                </a:lnTo>
                <a:lnTo>
                  <a:pt x="13" y="23"/>
                </a:lnTo>
                <a:lnTo>
                  <a:pt x="13" y="22"/>
                </a:lnTo>
                <a:lnTo>
                  <a:pt x="15" y="22"/>
                </a:lnTo>
                <a:lnTo>
                  <a:pt x="16" y="22"/>
                </a:lnTo>
                <a:lnTo>
                  <a:pt x="16" y="20"/>
                </a:lnTo>
                <a:lnTo>
                  <a:pt x="18" y="20"/>
                </a:lnTo>
                <a:lnTo>
                  <a:pt x="19" y="19"/>
                </a:lnTo>
                <a:lnTo>
                  <a:pt x="22" y="19"/>
                </a:lnTo>
                <a:lnTo>
                  <a:pt x="25" y="19"/>
                </a:lnTo>
                <a:lnTo>
                  <a:pt x="28" y="19"/>
                </a:lnTo>
                <a:lnTo>
                  <a:pt x="32" y="19"/>
                </a:lnTo>
                <a:lnTo>
                  <a:pt x="34" y="17"/>
                </a:lnTo>
                <a:lnTo>
                  <a:pt x="37" y="16"/>
                </a:lnTo>
                <a:lnTo>
                  <a:pt x="37" y="13"/>
                </a:lnTo>
                <a:lnTo>
                  <a:pt x="37" y="8"/>
                </a:lnTo>
                <a:lnTo>
                  <a:pt x="35" y="6"/>
                </a:lnTo>
                <a:lnTo>
                  <a:pt x="34" y="4"/>
                </a:lnTo>
                <a:lnTo>
                  <a:pt x="31" y="3"/>
                </a:lnTo>
                <a:lnTo>
                  <a:pt x="27" y="3"/>
                </a:lnTo>
                <a:lnTo>
                  <a:pt x="24" y="3"/>
                </a:lnTo>
                <a:lnTo>
                  <a:pt x="19" y="3"/>
                </a:lnTo>
                <a:lnTo>
                  <a:pt x="16" y="1"/>
                </a:lnTo>
                <a:lnTo>
                  <a:pt x="12" y="1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78" name="Freeform 129"/>
          <p:cNvSpPr>
            <a:spLocks/>
          </p:cNvSpPr>
          <p:nvPr/>
        </p:nvSpPr>
        <p:spPr bwMode="auto">
          <a:xfrm>
            <a:off x="6838950" y="4057650"/>
            <a:ext cx="88900" cy="47625"/>
          </a:xfrm>
          <a:custGeom>
            <a:avLst/>
            <a:gdLst>
              <a:gd name="T0" fmla="*/ 2147483647 w 64"/>
              <a:gd name="T1" fmla="*/ 2147483647 h 30"/>
              <a:gd name="T2" fmla="*/ 2147483647 w 64"/>
              <a:gd name="T3" fmla="*/ 0 h 30"/>
              <a:gd name="T4" fmla="*/ 2147483647 w 64"/>
              <a:gd name="T5" fmla="*/ 0 h 30"/>
              <a:gd name="T6" fmla="*/ 2147483647 w 64"/>
              <a:gd name="T7" fmla="*/ 2147483647 h 30"/>
              <a:gd name="T8" fmla="*/ 2147483647 w 64"/>
              <a:gd name="T9" fmla="*/ 2147483647 h 30"/>
              <a:gd name="T10" fmla="*/ 2147483647 w 64"/>
              <a:gd name="T11" fmla="*/ 2147483647 h 30"/>
              <a:gd name="T12" fmla="*/ 2147483647 w 64"/>
              <a:gd name="T13" fmla="*/ 2147483647 h 30"/>
              <a:gd name="T14" fmla="*/ 2147483647 w 64"/>
              <a:gd name="T15" fmla="*/ 2147483647 h 30"/>
              <a:gd name="T16" fmla="*/ 0 w 64"/>
              <a:gd name="T17" fmla="*/ 2147483647 h 30"/>
              <a:gd name="T18" fmla="*/ 0 w 64"/>
              <a:gd name="T19" fmla="*/ 2147483647 h 30"/>
              <a:gd name="T20" fmla="*/ 0 w 64"/>
              <a:gd name="T21" fmla="*/ 2147483647 h 30"/>
              <a:gd name="T22" fmla="*/ 0 w 64"/>
              <a:gd name="T23" fmla="*/ 2147483647 h 30"/>
              <a:gd name="T24" fmla="*/ 2147483647 w 64"/>
              <a:gd name="T25" fmla="*/ 2147483647 h 30"/>
              <a:gd name="T26" fmla="*/ 2147483647 w 64"/>
              <a:gd name="T27" fmla="*/ 2147483647 h 30"/>
              <a:gd name="T28" fmla="*/ 2147483647 w 64"/>
              <a:gd name="T29" fmla="*/ 2147483647 h 30"/>
              <a:gd name="T30" fmla="*/ 2147483647 w 64"/>
              <a:gd name="T31" fmla="*/ 2147483647 h 30"/>
              <a:gd name="T32" fmla="*/ 2147483647 w 64"/>
              <a:gd name="T33" fmla="*/ 2147483647 h 30"/>
              <a:gd name="T34" fmla="*/ 2147483647 w 64"/>
              <a:gd name="T35" fmla="*/ 2147483647 h 30"/>
              <a:gd name="T36" fmla="*/ 2147483647 w 64"/>
              <a:gd name="T37" fmla="*/ 2147483647 h 30"/>
              <a:gd name="T38" fmla="*/ 2147483647 w 64"/>
              <a:gd name="T39" fmla="*/ 2147483647 h 30"/>
              <a:gd name="T40" fmla="*/ 2147483647 w 64"/>
              <a:gd name="T41" fmla="*/ 2147483647 h 30"/>
              <a:gd name="T42" fmla="*/ 2147483647 w 64"/>
              <a:gd name="T43" fmla="*/ 2147483647 h 30"/>
              <a:gd name="T44" fmla="*/ 2147483647 w 64"/>
              <a:gd name="T45" fmla="*/ 2147483647 h 30"/>
              <a:gd name="T46" fmla="*/ 2147483647 w 64"/>
              <a:gd name="T47" fmla="*/ 2147483647 h 30"/>
              <a:gd name="T48" fmla="*/ 2147483647 w 64"/>
              <a:gd name="T49" fmla="*/ 2147483647 h 30"/>
              <a:gd name="T50" fmla="*/ 2147483647 w 64"/>
              <a:gd name="T51" fmla="*/ 2147483647 h 30"/>
              <a:gd name="T52" fmla="*/ 2147483647 w 64"/>
              <a:gd name="T53" fmla="*/ 2147483647 h 30"/>
              <a:gd name="T54" fmla="*/ 2147483647 w 64"/>
              <a:gd name="T55" fmla="*/ 2147483647 h 30"/>
              <a:gd name="T56" fmla="*/ 2147483647 w 64"/>
              <a:gd name="T57" fmla="*/ 2147483647 h 30"/>
              <a:gd name="T58" fmla="*/ 2147483647 w 64"/>
              <a:gd name="T59" fmla="*/ 2147483647 h 30"/>
              <a:gd name="T60" fmla="*/ 2147483647 w 64"/>
              <a:gd name="T61" fmla="*/ 2147483647 h 30"/>
              <a:gd name="T62" fmla="*/ 2147483647 w 64"/>
              <a:gd name="T63" fmla="*/ 2147483647 h 30"/>
              <a:gd name="T64" fmla="*/ 2147483647 w 64"/>
              <a:gd name="T65" fmla="*/ 2147483647 h 30"/>
              <a:gd name="T66" fmla="*/ 2147483647 w 64"/>
              <a:gd name="T67" fmla="*/ 2147483647 h 30"/>
              <a:gd name="T68" fmla="*/ 2147483647 w 64"/>
              <a:gd name="T69" fmla="*/ 2147483647 h 30"/>
              <a:gd name="T70" fmla="*/ 2147483647 w 64"/>
              <a:gd name="T71" fmla="*/ 2147483647 h 30"/>
              <a:gd name="T72" fmla="*/ 2147483647 w 64"/>
              <a:gd name="T73" fmla="*/ 2147483647 h 30"/>
              <a:gd name="T74" fmla="*/ 2147483647 w 64"/>
              <a:gd name="T75" fmla="*/ 2147483647 h 30"/>
              <a:gd name="T76" fmla="*/ 2147483647 w 64"/>
              <a:gd name="T77" fmla="*/ 2147483647 h 30"/>
              <a:gd name="T78" fmla="*/ 2147483647 w 64"/>
              <a:gd name="T79" fmla="*/ 2147483647 h 30"/>
              <a:gd name="T80" fmla="*/ 2147483647 w 64"/>
              <a:gd name="T81" fmla="*/ 2147483647 h 30"/>
              <a:gd name="T82" fmla="*/ 2147483647 w 64"/>
              <a:gd name="T83" fmla="*/ 2147483647 h 30"/>
              <a:gd name="T84" fmla="*/ 2147483647 w 64"/>
              <a:gd name="T85" fmla="*/ 2147483647 h 30"/>
              <a:gd name="T86" fmla="*/ 2147483647 w 64"/>
              <a:gd name="T87" fmla="*/ 2147483647 h 30"/>
              <a:gd name="T88" fmla="*/ 2147483647 w 64"/>
              <a:gd name="T89" fmla="*/ 2147483647 h 30"/>
              <a:gd name="T90" fmla="*/ 2147483647 w 64"/>
              <a:gd name="T91" fmla="*/ 2147483647 h 30"/>
              <a:gd name="T92" fmla="*/ 2147483647 w 64"/>
              <a:gd name="T93" fmla="*/ 2147483647 h 30"/>
              <a:gd name="T94" fmla="*/ 2147483647 w 64"/>
              <a:gd name="T95" fmla="*/ 2147483647 h 30"/>
              <a:gd name="T96" fmla="*/ 2147483647 w 64"/>
              <a:gd name="T97" fmla="*/ 2147483647 h 30"/>
              <a:gd name="T98" fmla="*/ 2147483647 w 64"/>
              <a:gd name="T99" fmla="*/ 2147483647 h 30"/>
              <a:gd name="T100" fmla="*/ 2147483647 w 64"/>
              <a:gd name="T101" fmla="*/ 2147483647 h 30"/>
              <a:gd name="T102" fmla="*/ 2147483647 w 64"/>
              <a:gd name="T103" fmla="*/ 2147483647 h 30"/>
              <a:gd name="T104" fmla="*/ 2147483647 w 64"/>
              <a:gd name="T105" fmla="*/ 2147483647 h 30"/>
              <a:gd name="T106" fmla="*/ 2147483647 w 64"/>
              <a:gd name="T107" fmla="*/ 2147483647 h 30"/>
              <a:gd name="T108" fmla="*/ 2147483647 w 64"/>
              <a:gd name="T109" fmla="*/ 2147483647 h 30"/>
              <a:gd name="T110" fmla="*/ 2147483647 w 64"/>
              <a:gd name="T111" fmla="*/ 2147483647 h 30"/>
              <a:gd name="T112" fmla="*/ 2147483647 w 64"/>
              <a:gd name="T113" fmla="*/ 2147483647 h 3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4"/>
              <a:gd name="T172" fmla="*/ 0 h 30"/>
              <a:gd name="T173" fmla="*/ 64 w 64"/>
              <a:gd name="T174" fmla="*/ 30 h 3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4" h="30">
                <a:moveTo>
                  <a:pt x="28" y="1"/>
                </a:moveTo>
                <a:lnTo>
                  <a:pt x="24" y="0"/>
                </a:lnTo>
                <a:lnTo>
                  <a:pt x="19" y="0"/>
                </a:lnTo>
                <a:lnTo>
                  <a:pt x="15" y="1"/>
                </a:lnTo>
                <a:lnTo>
                  <a:pt x="10" y="1"/>
                </a:lnTo>
                <a:lnTo>
                  <a:pt x="6" y="3"/>
                </a:lnTo>
                <a:lnTo>
                  <a:pt x="3" y="6"/>
                </a:lnTo>
                <a:lnTo>
                  <a:pt x="1" y="9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1"/>
                </a:lnTo>
                <a:lnTo>
                  <a:pt x="4" y="21"/>
                </a:lnTo>
                <a:lnTo>
                  <a:pt x="6" y="22"/>
                </a:lnTo>
                <a:lnTo>
                  <a:pt x="7" y="22"/>
                </a:lnTo>
                <a:lnTo>
                  <a:pt x="12" y="24"/>
                </a:lnTo>
                <a:lnTo>
                  <a:pt x="18" y="25"/>
                </a:lnTo>
                <a:lnTo>
                  <a:pt x="22" y="25"/>
                </a:lnTo>
                <a:lnTo>
                  <a:pt x="27" y="27"/>
                </a:lnTo>
                <a:lnTo>
                  <a:pt x="31" y="27"/>
                </a:lnTo>
                <a:lnTo>
                  <a:pt x="35" y="28"/>
                </a:lnTo>
                <a:lnTo>
                  <a:pt x="40" y="28"/>
                </a:lnTo>
                <a:lnTo>
                  <a:pt x="44" y="30"/>
                </a:lnTo>
                <a:lnTo>
                  <a:pt x="47" y="30"/>
                </a:lnTo>
                <a:lnTo>
                  <a:pt x="50" y="28"/>
                </a:lnTo>
                <a:lnTo>
                  <a:pt x="53" y="28"/>
                </a:lnTo>
                <a:lnTo>
                  <a:pt x="56" y="27"/>
                </a:lnTo>
                <a:lnTo>
                  <a:pt x="58" y="25"/>
                </a:lnTo>
                <a:lnTo>
                  <a:pt x="61" y="24"/>
                </a:lnTo>
                <a:lnTo>
                  <a:pt x="62" y="21"/>
                </a:lnTo>
                <a:lnTo>
                  <a:pt x="62" y="19"/>
                </a:lnTo>
                <a:lnTo>
                  <a:pt x="64" y="18"/>
                </a:lnTo>
                <a:lnTo>
                  <a:pt x="64" y="16"/>
                </a:lnTo>
                <a:lnTo>
                  <a:pt x="64" y="15"/>
                </a:lnTo>
                <a:lnTo>
                  <a:pt x="62" y="13"/>
                </a:lnTo>
                <a:lnTo>
                  <a:pt x="62" y="12"/>
                </a:lnTo>
                <a:lnTo>
                  <a:pt x="61" y="12"/>
                </a:lnTo>
                <a:lnTo>
                  <a:pt x="59" y="12"/>
                </a:lnTo>
                <a:lnTo>
                  <a:pt x="58" y="12"/>
                </a:lnTo>
                <a:lnTo>
                  <a:pt x="56" y="12"/>
                </a:lnTo>
                <a:lnTo>
                  <a:pt x="55" y="12"/>
                </a:lnTo>
                <a:lnTo>
                  <a:pt x="53" y="12"/>
                </a:lnTo>
                <a:lnTo>
                  <a:pt x="50" y="12"/>
                </a:lnTo>
                <a:lnTo>
                  <a:pt x="49" y="12"/>
                </a:lnTo>
                <a:lnTo>
                  <a:pt x="47" y="10"/>
                </a:lnTo>
                <a:lnTo>
                  <a:pt x="46" y="10"/>
                </a:lnTo>
                <a:lnTo>
                  <a:pt x="44" y="9"/>
                </a:lnTo>
                <a:lnTo>
                  <a:pt x="41" y="7"/>
                </a:lnTo>
                <a:lnTo>
                  <a:pt x="40" y="6"/>
                </a:lnTo>
                <a:lnTo>
                  <a:pt x="38" y="4"/>
                </a:lnTo>
                <a:lnTo>
                  <a:pt x="35" y="3"/>
                </a:lnTo>
                <a:lnTo>
                  <a:pt x="34" y="1"/>
                </a:lnTo>
                <a:lnTo>
                  <a:pt x="31" y="1"/>
                </a:lnTo>
                <a:lnTo>
                  <a:pt x="28" y="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79" name="Freeform 130"/>
          <p:cNvSpPr>
            <a:spLocks/>
          </p:cNvSpPr>
          <p:nvPr/>
        </p:nvSpPr>
        <p:spPr bwMode="auto">
          <a:xfrm>
            <a:off x="6838950" y="4057650"/>
            <a:ext cx="88900" cy="47625"/>
          </a:xfrm>
          <a:custGeom>
            <a:avLst/>
            <a:gdLst>
              <a:gd name="T0" fmla="*/ 2147483647 w 64"/>
              <a:gd name="T1" fmla="*/ 2147483647 h 30"/>
              <a:gd name="T2" fmla="*/ 2147483647 w 64"/>
              <a:gd name="T3" fmla="*/ 0 h 30"/>
              <a:gd name="T4" fmla="*/ 2147483647 w 64"/>
              <a:gd name="T5" fmla="*/ 0 h 30"/>
              <a:gd name="T6" fmla="*/ 2147483647 w 64"/>
              <a:gd name="T7" fmla="*/ 2147483647 h 30"/>
              <a:gd name="T8" fmla="*/ 2147483647 w 64"/>
              <a:gd name="T9" fmla="*/ 2147483647 h 30"/>
              <a:gd name="T10" fmla="*/ 2147483647 w 64"/>
              <a:gd name="T11" fmla="*/ 2147483647 h 30"/>
              <a:gd name="T12" fmla="*/ 2147483647 w 64"/>
              <a:gd name="T13" fmla="*/ 2147483647 h 30"/>
              <a:gd name="T14" fmla="*/ 2147483647 w 64"/>
              <a:gd name="T15" fmla="*/ 2147483647 h 30"/>
              <a:gd name="T16" fmla="*/ 0 w 64"/>
              <a:gd name="T17" fmla="*/ 2147483647 h 30"/>
              <a:gd name="T18" fmla="*/ 0 w 64"/>
              <a:gd name="T19" fmla="*/ 2147483647 h 30"/>
              <a:gd name="T20" fmla="*/ 0 w 64"/>
              <a:gd name="T21" fmla="*/ 2147483647 h 30"/>
              <a:gd name="T22" fmla="*/ 0 w 64"/>
              <a:gd name="T23" fmla="*/ 2147483647 h 30"/>
              <a:gd name="T24" fmla="*/ 2147483647 w 64"/>
              <a:gd name="T25" fmla="*/ 2147483647 h 30"/>
              <a:gd name="T26" fmla="*/ 2147483647 w 64"/>
              <a:gd name="T27" fmla="*/ 2147483647 h 30"/>
              <a:gd name="T28" fmla="*/ 2147483647 w 64"/>
              <a:gd name="T29" fmla="*/ 2147483647 h 30"/>
              <a:gd name="T30" fmla="*/ 2147483647 w 64"/>
              <a:gd name="T31" fmla="*/ 2147483647 h 30"/>
              <a:gd name="T32" fmla="*/ 2147483647 w 64"/>
              <a:gd name="T33" fmla="*/ 2147483647 h 30"/>
              <a:gd name="T34" fmla="*/ 2147483647 w 64"/>
              <a:gd name="T35" fmla="*/ 2147483647 h 30"/>
              <a:gd name="T36" fmla="*/ 2147483647 w 64"/>
              <a:gd name="T37" fmla="*/ 2147483647 h 30"/>
              <a:gd name="T38" fmla="*/ 2147483647 w 64"/>
              <a:gd name="T39" fmla="*/ 2147483647 h 30"/>
              <a:gd name="T40" fmla="*/ 2147483647 w 64"/>
              <a:gd name="T41" fmla="*/ 2147483647 h 30"/>
              <a:gd name="T42" fmla="*/ 2147483647 w 64"/>
              <a:gd name="T43" fmla="*/ 2147483647 h 30"/>
              <a:gd name="T44" fmla="*/ 2147483647 w 64"/>
              <a:gd name="T45" fmla="*/ 2147483647 h 30"/>
              <a:gd name="T46" fmla="*/ 2147483647 w 64"/>
              <a:gd name="T47" fmla="*/ 2147483647 h 30"/>
              <a:gd name="T48" fmla="*/ 2147483647 w 64"/>
              <a:gd name="T49" fmla="*/ 2147483647 h 30"/>
              <a:gd name="T50" fmla="*/ 2147483647 w 64"/>
              <a:gd name="T51" fmla="*/ 2147483647 h 30"/>
              <a:gd name="T52" fmla="*/ 2147483647 w 64"/>
              <a:gd name="T53" fmla="*/ 2147483647 h 30"/>
              <a:gd name="T54" fmla="*/ 2147483647 w 64"/>
              <a:gd name="T55" fmla="*/ 2147483647 h 30"/>
              <a:gd name="T56" fmla="*/ 2147483647 w 64"/>
              <a:gd name="T57" fmla="*/ 2147483647 h 30"/>
              <a:gd name="T58" fmla="*/ 2147483647 w 64"/>
              <a:gd name="T59" fmla="*/ 2147483647 h 30"/>
              <a:gd name="T60" fmla="*/ 2147483647 w 64"/>
              <a:gd name="T61" fmla="*/ 2147483647 h 30"/>
              <a:gd name="T62" fmla="*/ 2147483647 w 64"/>
              <a:gd name="T63" fmla="*/ 2147483647 h 30"/>
              <a:gd name="T64" fmla="*/ 2147483647 w 64"/>
              <a:gd name="T65" fmla="*/ 2147483647 h 30"/>
              <a:gd name="T66" fmla="*/ 2147483647 w 64"/>
              <a:gd name="T67" fmla="*/ 2147483647 h 30"/>
              <a:gd name="T68" fmla="*/ 2147483647 w 64"/>
              <a:gd name="T69" fmla="*/ 2147483647 h 30"/>
              <a:gd name="T70" fmla="*/ 2147483647 w 64"/>
              <a:gd name="T71" fmla="*/ 2147483647 h 30"/>
              <a:gd name="T72" fmla="*/ 2147483647 w 64"/>
              <a:gd name="T73" fmla="*/ 2147483647 h 30"/>
              <a:gd name="T74" fmla="*/ 2147483647 w 64"/>
              <a:gd name="T75" fmla="*/ 2147483647 h 30"/>
              <a:gd name="T76" fmla="*/ 2147483647 w 64"/>
              <a:gd name="T77" fmla="*/ 2147483647 h 30"/>
              <a:gd name="T78" fmla="*/ 2147483647 w 64"/>
              <a:gd name="T79" fmla="*/ 2147483647 h 30"/>
              <a:gd name="T80" fmla="*/ 2147483647 w 64"/>
              <a:gd name="T81" fmla="*/ 2147483647 h 30"/>
              <a:gd name="T82" fmla="*/ 2147483647 w 64"/>
              <a:gd name="T83" fmla="*/ 2147483647 h 30"/>
              <a:gd name="T84" fmla="*/ 2147483647 w 64"/>
              <a:gd name="T85" fmla="*/ 2147483647 h 30"/>
              <a:gd name="T86" fmla="*/ 2147483647 w 64"/>
              <a:gd name="T87" fmla="*/ 2147483647 h 30"/>
              <a:gd name="T88" fmla="*/ 2147483647 w 64"/>
              <a:gd name="T89" fmla="*/ 2147483647 h 30"/>
              <a:gd name="T90" fmla="*/ 2147483647 w 64"/>
              <a:gd name="T91" fmla="*/ 2147483647 h 30"/>
              <a:gd name="T92" fmla="*/ 2147483647 w 64"/>
              <a:gd name="T93" fmla="*/ 2147483647 h 30"/>
              <a:gd name="T94" fmla="*/ 2147483647 w 64"/>
              <a:gd name="T95" fmla="*/ 2147483647 h 30"/>
              <a:gd name="T96" fmla="*/ 2147483647 w 64"/>
              <a:gd name="T97" fmla="*/ 2147483647 h 30"/>
              <a:gd name="T98" fmla="*/ 2147483647 w 64"/>
              <a:gd name="T99" fmla="*/ 2147483647 h 30"/>
              <a:gd name="T100" fmla="*/ 2147483647 w 64"/>
              <a:gd name="T101" fmla="*/ 2147483647 h 30"/>
              <a:gd name="T102" fmla="*/ 2147483647 w 64"/>
              <a:gd name="T103" fmla="*/ 2147483647 h 30"/>
              <a:gd name="T104" fmla="*/ 2147483647 w 64"/>
              <a:gd name="T105" fmla="*/ 2147483647 h 30"/>
              <a:gd name="T106" fmla="*/ 2147483647 w 64"/>
              <a:gd name="T107" fmla="*/ 2147483647 h 30"/>
              <a:gd name="T108" fmla="*/ 2147483647 w 64"/>
              <a:gd name="T109" fmla="*/ 2147483647 h 30"/>
              <a:gd name="T110" fmla="*/ 2147483647 w 64"/>
              <a:gd name="T111" fmla="*/ 2147483647 h 30"/>
              <a:gd name="T112" fmla="*/ 2147483647 w 64"/>
              <a:gd name="T113" fmla="*/ 2147483647 h 3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4"/>
              <a:gd name="T172" fmla="*/ 0 h 30"/>
              <a:gd name="T173" fmla="*/ 64 w 64"/>
              <a:gd name="T174" fmla="*/ 30 h 3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4" h="30">
                <a:moveTo>
                  <a:pt x="28" y="1"/>
                </a:moveTo>
                <a:lnTo>
                  <a:pt x="24" y="0"/>
                </a:lnTo>
                <a:lnTo>
                  <a:pt x="19" y="0"/>
                </a:lnTo>
                <a:lnTo>
                  <a:pt x="15" y="1"/>
                </a:lnTo>
                <a:lnTo>
                  <a:pt x="10" y="1"/>
                </a:lnTo>
                <a:lnTo>
                  <a:pt x="6" y="3"/>
                </a:lnTo>
                <a:lnTo>
                  <a:pt x="3" y="6"/>
                </a:lnTo>
                <a:lnTo>
                  <a:pt x="1" y="9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1"/>
                </a:lnTo>
                <a:lnTo>
                  <a:pt x="4" y="21"/>
                </a:lnTo>
                <a:lnTo>
                  <a:pt x="6" y="22"/>
                </a:lnTo>
                <a:lnTo>
                  <a:pt x="7" y="22"/>
                </a:lnTo>
                <a:lnTo>
                  <a:pt x="12" y="24"/>
                </a:lnTo>
                <a:lnTo>
                  <a:pt x="18" y="25"/>
                </a:lnTo>
                <a:lnTo>
                  <a:pt x="22" y="25"/>
                </a:lnTo>
                <a:lnTo>
                  <a:pt x="27" y="27"/>
                </a:lnTo>
                <a:lnTo>
                  <a:pt x="31" y="27"/>
                </a:lnTo>
                <a:lnTo>
                  <a:pt x="35" y="28"/>
                </a:lnTo>
                <a:lnTo>
                  <a:pt x="40" y="28"/>
                </a:lnTo>
                <a:lnTo>
                  <a:pt x="44" y="30"/>
                </a:lnTo>
                <a:lnTo>
                  <a:pt x="47" y="30"/>
                </a:lnTo>
                <a:lnTo>
                  <a:pt x="50" y="28"/>
                </a:lnTo>
                <a:lnTo>
                  <a:pt x="53" y="28"/>
                </a:lnTo>
                <a:lnTo>
                  <a:pt x="56" y="27"/>
                </a:lnTo>
                <a:lnTo>
                  <a:pt x="58" y="25"/>
                </a:lnTo>
                <a:lnTo>
                  <a:pt x="61" y="24"/>
                </a:lnTo>
                <a:lnTo>
                  <a:pt x="62" y="21"/>
                </a:lnTo>
                <a:lnTo>
                  <a:pt x="62" y="19"/>
                </a:lnTo>
                <a:lnTo>
                  <a:pt x="64" y="18"/>
                </a:lnTo>
                <a:lnTo>
                  <a:pt x="64" y="16"/>
                </a:lnTo>
                <a:lnTo>
                  <a:pt x="64" y="15"/>
                </a:lnTo>
                <a:lnTo>
                  <a:pt x="62" y="13"/>
                </a:lnTo>
                <a:lnTo>
                  <a:pt x="62" y="12"/>
                </a:lnTo>
                <a:lnTo>
                  <a:pt x="61" y="12"/>
                </a:lnTo>
                <a:lnTo>
                  <a:pt x="59" y="12"/>
                </a:lnTo>
                <a:lnTo>
                  <a:pt x="58" y="12"/>
                </a:lnTo>
                <a:lnTo>
                  <a:pt x="56" y="12"/>
                </a:lnTo>
                <a:lnTo>
                  <a:pt x="55" y="12"/>
                </a:lnTo>
                <a:lnTo>
                  <a:pt x="53" y="12"/>
                </a:lnTo>
                <a:lnTo>
                  <a:pt x="50" y="12"/>
                </a:lnTo>
                <a:lnTo>
                  <a:pt x="49" y="12"/>
                </a:lnTo>
                <a:lnTo>
                  <a:pt x="47" y="10"/>
                </a:lnTo>
                <a:lnTo>
                  <a:pt x="46" y="10"/>
                </a:lnTo>
                <a:lnTo>
                  <a:pt x="44" y="9"/>
                </a:lnTo>
                <a:lnTo>
                  <a:pt x="41" y="7"/>
                </a:lnTo>
                <a:lnTo>
                  <a:pt x="40" y="6"/>
                </a:lnTo>
                <a:lnTo>
                  <a:pt x="38" y="4"/>
                </a:lnTo>
                <a:lnTo>
                  <a:pt x="35" y="3"/>
                </a:lnTo>
                <a:lnTo>
                  <a:pt x="34" y="1"/>
                </a:lnTo>
                <a:lnTo>
                  <a:pt x="31" y="1"/>
                </a:lnTo>
                <a:lnTo>
                  <a:pt x="28" y="1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80" name="Freeform 131"/>
          <p:cNvSpPr>
            <a:spLocks/>
          </p:cNvSpPr>
          <p:nvPr/>
        </p:nvSpPr>
        <p:spPr bwMode="auto">
          <a:xfrm>
            <a:off x="6896100" y="4110038"/>
            <a:ext cx="31750" cy="36512"/>
          </a:xfrm>
          <a:custGeom>
            <a:avLst/>
            <a:gdLst>
              <a:gd name="T0" fmla="*/ 2147483647 w 23"/>
              <a:gd name="T1" fmla="*/ 0 h 23"/>
              <a:gd name="T2" fmla="*/ 2147483647 w 23"/>
              <a:gd name="T3" fmla="*/ 2147483647 h 23"/>
              <a:gd name="T4" fmla="*/ 2147483647 w 23"/>
              <a:gd name="T5" fmla="*/ 2147483647 h 23"/>
              <a:gd name="T6" fmla="*/ 2147483647 w 23"/>
              <a:gd name="T7" fmla="*/ 2147483647 h 23"/>
              <a:gd name="T8" fmla="*/ 2147483647 w 23"/>
              <a:gd name="T9" fmla="*/ 2147483647 h 23"/>
              <a:gd name="T10" fmla="*/ 0 w 23"/>
              <a:gd name="T11" fmla="*/ 2147483647 h 23"/>
              <a:gd name="T12" fmla="*/ 0 w 23"/>
              <a:gd name="T13" fmla="*/ 2147483647 h 23"/>
              <a:gd name="T14" fmla="*/ 0 w 23"/>
              <a:gd name="T15" fmla="*/ 2147483647 h 23"/>
              <a:gd name="T16" fmla="*/ 0 w 23"/>
              <a:gd name="T17" fmla="*/ 2147483647 h 23"/>
              <a:gd name="T18" fmla="*/ 2147483647 w 23"/>
              <a:gd name="T19" fmla="*/ 2147483647 h 23"/>
              <a:gd name="T20" fmla="*/ 2147483647 w 23"/>
              <a:gd name="T21" fmla="*/ 2147483647 h 23"/>
              <a:gd name="T22" fmla="*/ 2147483647 w 23"/>
              <a:gd name="T23" fmla="*/ 2147483647 h 23"/>
              <a:gd name="T24" fmla="*/ 2147483647 w 23"/>
              <a:gd name="T25" fmla="*/ 2147483647 h 23"/>
              <a:gd name="T26" fmla="*/ 2147483647 w 23"/>
              <a:gd name="T27" fmla="*/ 2147483647 h 23"/>
              <a:gd name="T28" fmla="*/ 2147483647 w 23"/>
              <a:gd name="T29" fmla="*/ 2147483647 h 23"/>
              <a:gd name="T30" fmla="*/ 2147483647 w 23"/>
              <a:gd name="T31" fmla="*/ 2147483647 h 23"/>
              <a:gd name="T32" fmla="*/ 2147483647 w 23"/>
              <a:gd name="T33" fmla="*/ 2147483647 h 23"/>
              <a:gd name="T34" fmla="*/ 2147483647 w 23"/>
              <a:gd name="T35" fmla="*/ 2147483647 h 23"/>
              <a:gd name="T36" fmla="*/ 2147483647 w 23"/>
              <a:gd name="T37" fmla="*/ 2147483647 h 23"/>
              <a:gd name="T38" fmla="*/ 2147483647 w 23"/>
              <a:gd name="T39" fmla="*/ 2147483647 h 23"/>
              <a:gd name="T40" fmla="*/ 2147483647 w 23"/>
              <a:gd name="T41" fmla="*/ 2147483647 h 23"/>
              <a:gd name="T42" fmla="*/ 2147483647 w 23"/>
              <a:gd name="T43" fmla="*/ 2147483647 h 23"/>
              <a:gd name="T44" fmla="*/ 2147483647 w 23"/>
              <a:gd name="T45" fmla="*/ 2147483647 h 23"/>
              <a:gd name="T46" fmla="*/ 2147483647 w 23"/>
              <a:gd name="T47" fmla="*/ 2147483647 h 23"/>
              <a:gd name="T48" fmla="*/ 2147483647 w 23"/>
              <a:gd name="T49" fmla="*/ 2147483647 h 23"/>
              <a:gd name="T50" fmla="*/ 2147483647 w 23"/>
              <a:gd name="T51" fmla="*/ 2147483647 h 23"/>
              <a:gd name="T52" fmla="*/ 2147483647 w 23"/>
              <a:gd name="T53" fmla="*/ 0 h 23"/>
              <a:gd name="T54" fmla="*/ 2147483647 w 23"/>
              <a:gd name="T55" fmla="*/ 0 h 23"/>
              <a:gd name="T56" fmla="*/ 2147483647 w 23"/>
              <a:gd name="T57" fmla="*/ 0 h 23"/>
              <a:gd name="T58" fmla="*/ 2147483647 w 23"/>
              <a:gd name="T59" fmla="*/ 0 h 23"/>
              <a:gd name="T60" fmla="*/ 2147483647 w 23"/>
              <a:gd name="T61" fmla="*/ 0 h 23"/>
              <a:gd name="T62" fmla="*/ 2147483647 w 23"/>
              <a:gd name="T63" fmla="*/ 0 h 23"/>
              <a:gd name="T64" fmla="*/ 2147483647 w 23"/>
              <a:gd name="T65" fmla="*/ 0 h 2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3"/>
              <a:gd name="T100" fmla="*/ 0 h 23"/>
              <a:gd name="T101" fmla="*/ 23 w 23"/>
              <a:gd name="T102" fmla="*/ 23 h 2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3" h="23">
                <a:moveTo>
                  <a:pt x="8" y="0"/>
                </a:moveTo>
                <a:lnTo>
                  <a:pt x="6" y="1"/>
                </a:lnTo>
                <a:lnTo>
                  <a:pt x="3" y="3"/>
                </a:lnTo>
                <a:lnTo>
                  <a:pt x="2" y="4"/>
                </a:lnTo>
                <a:lnTo>
                  <a:pt x="2" y="5"/>
                </a:lnTo>
                <a:lnTo>
                  <a:pt x="0" y="8"/>
                </a:lnTo>
                <a:lnTo>
                  <a:pt x="0" y="11"/>
                </a:lnTo>
                <a:lnTo>
                  <a:pt x="0" y="13"/>
                </a:lnTo>
                <a:lnTo>
                  <a:pt x="0" y="16"/>
                </a:lnTo>
                <a:lnTo>
                  <a:pt x="2" y="19"/>
                </a:lnTo>
                <a:lnTo>
                  <a:pt x="3" y="20"/>
                </a:lnTo>
                <a:lnTo>
                  <a:pt x="5" y="22"/>
                </a:lnTo>
                <a:lnTo>
                  <a:pt x="6" y="23"/>
                </a:lnTo>
                <a:lnTo>
                  <a:pt x="8" y="23"/>
                </a:lnTo>
                <a:lnTo>
                  <a:pt x="11" y="23"/>
                </a:lnTo>
                <a:lnTo>
                  <a:pt x="12" y="22"/>
                </a:lnTo>
                <a:lnTo>
                  <a:pt x="15" y="19"/>
                </a:lnTo>
                <a:lnTo>
                  <a:pt x="17" y="16"/>
                </a:lnTo>
                <a:lnTo>
                  <a:pt x="18" y="14"/>
                </a:lnTo>
                <a:lnTo>
                  <a:pt x="20" y="13"/>
                </a:lnTo>
                <a:lnTo>
                  <a:pt x="21" y="10"/>
                </a:lnTo>
                <a:lnTo>
                  <a:pt x="23" y="7"/>
                </a:lnTo>
                <a:lnTo>
                  <a:pt x="23" y="5"/>
                </a:lnTo>
                <a:lnTo>
                  <a:pt x="23" y="4"/>
                </a:lnTo>
                <a:lnTo>
                  <a:pt x="21" y="1"/>
                </a:lnTo>
                <a:lnTo>
                  <a:pt x="20" y="0"/>
                </a:lnTo>
                <a:lnTo>
                  <a:pt x="18" y="0"/>
                </a:lnTo>
                <a:lnTo>
                  <a:pt x="17" y="0"/>
                </a:lnTo>
                <a:lnTo>
                  <a:pt x="14" y="0"/>
                </a:lnTo>
                <a:lnTo>
                  <a:pt x="12" y="0"/>
                </a:lnTo>
                <a:lnTo>
                  <a:pt x="9" y="0"/>
                </a:lnTo>
                <a:lnTo>
                  <a:pt x="8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81" name="Freeform 132"/>
          <p:cNvSpPr>
            <a:spLocks/>
          </p:cNvSpPr>
          <p:nvPr/>
        </p:nvSpPr>
        <p:spPr bwMode="auto">
          <a:xfrm>
            <a:off x="6896100" y="4110038"/>
            <a:ext cx="31750" cy="36512"/>
          </a:xfrm>
          <a:custGeom>
            <a:avLst/>
            <a:gdLst>
              <a:gd name="T0" fmla="*/ 2147483647 w 23"/>
              <a:gd name="T1" fmla="*/ 0 h 23"/>
              <a:gd name="T2" fmla="*/ 2147483647 w 23"/>
              <a:gd name="T3" fmla="*/ 2147483647 h 23"/>
              <a:gd name="T4" fmla="*/ 2147483647 w 23"/>
              <a:gd name="T5" fmla="*/ 2147483647 h 23"/>
              <a:gd name="T6" fmla="*/ 2147483647 w 23"/>
              <a:gd name="T7" fmla="*/ 2147483647 h 23"/>
              <a:gd name="T8" fmla="*/ 2147483647 w 23"/>
              <a:gd name="T9" fmla="*/ 2147483647 h 23"/>
              <a:gd name="T10" fmla="*/ 0 w 23"/>
              <a:gd name="T11" fmla="*/ 2147483647 h 23"/>
              <a:gd name="T12" fmla="*/ 0 w 23"/>
              <a:gd name="T13" fmla="*/ 2147483647 h 23"/>
              <a:gd name="T14" fmla="*/ 0 w 23"/>
              <a:gd name="T15" fmla="*/ 2147483647 h 23"/>
              <a:gd name="T16" fmla="*/ 0 w 23"/>
              <a:gd name="T17" fmla="*/ 2147483647 h 23"/>
              <a:gd name="T18" fmla="*/ 2147483647 w 23"/>
              <a:gd name="T19" fmla="*/ 2147483647 h 23"/>
              <a:gd name="T20" fmla="*/ 2147483647 w 23"/>
              <a:gd name="T21" fmla="*/ 2147483647 h 23"/>
              <a:gd name="T22" fmla="*/ 2147483647 w 23"/>
              <a:gd name="T23" fmla="*/ 2147483647 h 23"/>
              <a:gd name="T24" fmla="*/ 2147483647 w 23"/>
              <a:gd name="T25" fmla="*/ 2147483647 h 23"/>
              <a:gd name="T26" fmla="*/ 2147483647 w 23"/>
              <a:gd name="T27" fmla="*/ 2147483647 h 23"/>
              <a:gd name="T28" fmla="*/ 2147483647 w 23"/>
              <a:gd name="T29" fmla="*/ 2147483647 h 23"/>
              <a:gd name="T30" fmla="*/ 2147483647 w 23"/>
              <a:gd name="T31" fmla="*/ 2147483647 h 23"/>
              <a:gd name="T32" fmla="*/ 2147483647 w 23"/>
              <a:gd name="T33" fmla="*/ 2147483647 h 23"/>
              <a:gd name="T34" fmla="*/ 2147483647 w 23"/>
              <a:gd name="T35" fmla="*/ 2147483647 h 23"/>
              <a:gd name="T36" fmla="*/ 2147483647 w 23"/>
              <a:gd name="T37" fmla="*/ 2147483647 h 23"/>
              <a:gd name="T38" fmla="*/ 2147483647 w 23"/>
              <a:gd name="T39" fmla="*/ 2147483647 h 23"/>
              <a:gd name="T40" fmla="*/ 2147483647 w 23"/>
              <a:gd name="T41" fmla="*/ 2147483647 h 23"/>
              <a:gd name="T42" fmla="*/ 2147483647 w 23"/>
              <a:gd name="T43" fmla="*/ 2147483647 h 23"/>
              <a:gd name="T44" fmla="*/ 2147483647 w 23"/>
              <a:gd name="T45" fmla="*/ 2147483647 h 23"/>
              <a:gd name="T46" fmla="*/ 2147483647 w 23"/>
              <a:gd name="T47" fmla="*/ 2147483647 h 23"/>
              <a:gd name="T48" fmla="*/ 2147483647 w 23"/>
              <a:gd name="T49" fmla="*/ 2147483647 h 23"/>
              <a:gd name="T50" fmla="*/ 2147483647 w 23"/>
              <a:gd name="T51" fmla="*/ 2147483647 h 23"/>
              <a:gd name="T52" fmla="*/ 2147483647 w 23"/>
              <a:gd name="T53" fmla="*/ 0 h 23"/>
              <a:gd name="T54" fmla="*/ 2147483647 w 23"/>
              <a:gd name="T55" fmla="*/ 0 h 23"/>
              <a:gd name="T56" fmla="*/ 2147483647 w 23"/>
              <a:gd name="T57" fmla="*/ 0 h 23"/>
              <a:gd name="T58" fmla="*/ 2147483647 w 23"/>
              <a:gd name="T59" fmla="*/ 0 h 23"/>
              <a:gd name="T60" fmla="*/ 2147483647 w 23"/>
              <a:gd name="T61" fmla="*/ 0 h 23"/>
              <a:gd name="T62" fmla="*/ 2147483647 w 23"/>
              <a:gd name="T63" fmla="*/ 0 h 23"/>
              <a:gd name="T64" fmla="*/ 2147483647 w 23"/>
              <a:gd name="T65" fmla="*/ 0 h 2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3"/>
              <a:gd name="T100" fmla="*/ 0 h 23"/>
              <a:gd name="T101" fmla="*/ 23 w 23"/>
              <a:gd name="T102" fmla="*/ 23 h 2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3" h="23">
                <a:moveTo>
                  <a:pt x="8" y="0"/>
                </a:moveTo>
                <a:lnTo>
                  <a:pt x="6" y="1"/>
                </a:lnTo>
                <a:lnTo>
                  <a:pt x="3" y="3"/>
                </a:lnTo>
                <a:lnTo>
                  <a:pt x="2" y="4"/>
                </a:lnTo>
                <a:lnTo>
                  <a:pt x="2" y="5"/>
                </a:lnTo>
                <a:lnTo>
                  <a:pt x="0" y="8"/>
                </a:lnTo>
                <a:lnTo>
                  <a:pt x="0" y="11"/>
                </a:lnTo>
                <a:lnTo>
                  <a:pt x="0" y="13"/>
                </a:lnTo>
                <a:lnTo>
                  <a:pt x="0" y="16"/>
                </a:lnTo>
                <a:lnTo>
                  <a:pt x="2" y="19"/>
                </a:lnTo>
                <a:lnTo>
                  <a:pt x="3" y="20"/>
                </a:lnTo>
                <a:lnTo>
                  <a:pt x="5" y="22"/>
                </a:lnTo>
                <a:lnTo>
                  <a:pt x="6" y="23"/>
                </a:lnTo>
                <a:lnTo>
                  <a:pt x="8" y="23"/>
                </a:lnTo>
                <a:lnTo>
                  <a:pt x="11" y="23"/>
                </a:lnTo>
                <a:lnTo>
                  <a:pt x="12" y="22"/>
                </a:lnTo>
                <a:lnTo>
                  <a:pt x="15" y="19"/>
                </a:lnTo>
                <a:lnTo>
                  <a:pt x="17" y="16"/>
                </a:lnTo>
                <a:lnTo>
                  <a:pt x="18" y="14"/>
                </a:lnTo>
                <a:lnTo>
                  <a:pt x="20" y="13"/>
                </a:lnTo>
                <a:lnTo>
                  <a:pt x="21" y="10"/>
                </a:lnTo>
                <a:lnTo>
                  <a:pt x="23" y="7"/>
                </a:lnTo>
                <a:lnTo>
                  <a:pt x="23" y="5"/>
                </a:lnTo>
                <a:lnTo>
                  <a:pt x="23" y="4"/>
                </a:lnTo>
                <a:lnTo>
                  <a:pt x="21" y="1"/>
                </a:lnTo>
                <a:lnTo>
                  <a:pt x="20" y="0"/>
                </a:lnTo>
                <a:lnTo>
                  <a:pt x="18" y="0"/>
                </a:lnTo>
                <a:lnTo>
                  <a:pt x="17" y="0"/>
                </a:lnTo>
                <a:lnTo>
                  <a:pt x="14" y="0"/>
                </a:lnTo>
                <a:lnTo>
                  <a:pt x="12" y="0"/>
                </a:lnTo>
                <a:lnTo>
                  <a:pt x="9" y="0"/>
                </a:lnTo>
                <a:lnTo>
                  <a:pt x="8" y="0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82" name="Freeform 133"/>
          <p:cNvSpPr>
            <a:spLocks/>
          </p:cNvSpPr>
          <p:nvPr/>
        </p:nvSpPr>
        <p:spPr bwMode="auto">
          <a:xfrm>
            <a:off x="6813550" y="4195763"/>
            <a:ext cx="55563" cy="53975"/>
          </a:xfrm>
          <a:custGeom>
            <a:avLst/>
            <a:gdLst>
              <a:gd name="T0" fmla="*/ 2147483647 w 40"/>
              <a:gd name="T1" fmla="*/ 2147483647 h 34"/>
              <a:gd name="T2" fmla="*/ 2147483647 w 40"/>
              <a:gd name="T3" fmla="*/ 2147483647 h 34"/>
              <a:gd name="T4" fmla="*/ 2147483647 w 40"/>
              <a:gd name="T5" fmla="*/ 2147483647 h 34"/>
              <a:gd name="T6" fmla="*/ 2147483647 w 40"/>
              <a:gd name="T7" fmla="*/ 0 h 34"/>
              <a:gd name="T8" fmla="*/ 2147483647 w 40"/>
              <a:gd name="T9" fmla="*/ 0 h 34"/>
              <a:gd name="T10" fmla="*/ 2147483647 w 40"/>
              <a:gd name="T11" fmla="*/ 0 h 34"/>
              <a:gd name="T12" fmla="*/ 2147483647 w 40"/>
              <a:gd name="T13" fmla="*/ 0 h 34"/>
              <a:gd name="T14" fmla="*/ 2147483647 w 40"/>
              <a:gd name="T15" fmla="*/ 2147483647 h 34"/>
              <a:gd name="T16" fmla="*/ 2147483647 w 40"/>
              <a:gd name="T17" fmla="*/ 2147483647 h 34"/>
              <a:gd name="T18" fmla="*/ 2147483647 w 40"/>
              <a:gd name="T19" fmla="*/ 2147483647 h 34"/>
              <a:gd name="T20" fmla="*/ 0 w 40"/>
              <a:gd name="T21" fmla="*/ 2147483647 h 34"/>
              <a:gd name="T22" fmla="*/ 0 w 40"/>
              <a:gd name="T23" fmla="*/ 2147483647 h 34"/>
              <a:gd name="T24" fmla="*/ 0 w 40"/>
              <a:gd name="T25" fmla="*/ 2147483647 h 34"/>
              <a:gd name="T26" fmla="*/ 0 w 40"/>
              <a:gd name="T27" fmla="*/ 2147483647 h 34"/>
              <a:gd name="T28" fmla="*/ 0 w 40"/>
              <a:gd name="T29" fmla="*/ 2147483647 h 34"/>
              <a:gd name="T30" fmla="*/ 0 w 40"/>
              <a:gd name="T31" fmla="*/ 2147483647 h 34"/>
              <a:gd name="T32" fmla="*/ 0 w 40"/>
              <a:gd name="T33" fmla="*/ 2147483647 h 34"/>
              <a:gd name="T34" fmla="*/ 2147483647 w 40"/>
              <a:gd name="T35" fmla="*/ 2147483647 h 34"/>
              <a:gd name="T36" fmla="*/ 2147483647 w 40"/>
              <a:gd name="T37" fmla="*/ 2147483647 h 34"/>
              <a:gd name="T38" fmla="*/ 2147483647 w 40"/>
              <a:gd name="T39" fmla="*/ 2147483647 h 34"/>
              <a:gd name="T40" fmla="*/ 2147483647 w 40"/>
              <a:gd name="T41" fmla="*/ 2147483647 h 34"/>
              <a:gd name="T42" fmla="*/ 2147483647 w 40"/>
              <a:gd name="T43" fmla="*/ 2147483647 h 34"/>
              <a:gd name="T44" fmla="*/ 2147483647 w 40"/>
              <a:gd name="T45" fmla="*/ 2147483647 h 34"/>
              <a:gd name="T46" fmla="*/ 2147483647 w 40"/>
              <a:gd name="T47" fmla="*/ 2147483647 h 34"/>
              <a:gd name="T48" fmla="*/ 2147483647 w 40"/>
              <a:gd name="T49" fmla="*/ 2147483647 h 34"/>
              <a:gd name="T50" fmla="*/ 2147483647 w 40"/>
              <a:gd name="T51" fmla="*/ 2147483647 h 34"/>
              <a:gd name="T52" fmla="*/ 2147483647 w 40"/>
              <a:gd name="T53" fmla="*/ 2147483647 h 34"/>
              <a:gd name="T54" fmla="*/ 2147483647 w 40"/>
              <a:gd name="T55" fmla="*/ 2147483647 h 34"/>
              <a:gd name="T56" fmla="*/ 2147483647 w 40"/>
              <a:gd name="T57" fmla="*/ 2147483647 h 34"/>
              <a:gd name="T58" fmla="*/ 2147483647 w 40"/>
              <a:gd name="T59" fmla="*/ 2147483647 h 34"/>
              <a:gd name="T60" fmla="*/ 2147483647 w 40"/>
              <a:gd name="T61" fmla="*/ 2147483647 h 34"/>
              <a:gd name="T62" fmla="*/ 2147483647 w 40"/>
              <a:gd name="T63" fmla="*/ 2147483647 h 34"/>
              <a:gd name="T64" fmla="*/ 2147483647 w 40"/>
              <a:gd name="T65" fmla="*/ 2147483647 h 34"/>
              <a:gd name="T66" fmla="*/ 2147483647 w 40"/>
              <a:gd name="T67" fmla="*/ 2147483647 h 34"/>
              <a:gd name="T68" fmla="*/ 2147483647 w 40"/>
              <a:gd name="T69" fmla="*/ 2147483647 h 34"/>
              <a:gd name="T70" fmla="*/ 2147483647 w 40"/>
              <a:gd name="T71" fmla="*/ 2147483647 h 34"/>
              <a:gd name="T72" fmla="*/ 2147483647 w 40"/>
              <a:gd name="T73" fmla="*/ 2147483647 h 34"/>
              <a:gd name="T74" fmla="*/ 2147483647 w 40"/>
              <a:gd name="T75" fmla="*/ 2147483647 h 34"/>
              <a:gd name="T76" fmla="*/ 2147483647 w 40"/>
              <a:gd name="T77" fmla="*/ 2147483647 h 34"/>
              <a:gd name="T78" fmla="*/ 2147483647 w 40"/>
              <a:gd name="T79" fmla="*/ 2147483647 h 34"/>
              <a:gd name="T80" fmla="*/ 2147483647 w 40"/>
              <a:gd name="T81" fmla="*/ 2147483647 h 34"/>
              <a:gd name="T82" fmla="*/ 2147483647 w 40"/>
              <a:gd name="T83" fmla="*/ 2147483647 h 34"/>
              <a:gd name="T84" fmla="*/ 2147483647 w 40"/>
              <a:gd name="T85" fmla="*/ 2147483647 h 34"/>
              <a:gd name="T86" fmla="*/ 2147483647 w 40"/>
              <a:gd name="T87" fmla="*/ 2147483647 h 34"/>
              <a:gd name="T88" fmla="*/ 2147483647 w 40"/>
              <a:gd name="T89" fmla="*/ 2147483647 h 34"/>
              <a:gd name="T90" fmla="*/ 2147483647 w 40"/>
              <a:gd name="T91" fmla="*/ 2147483647 h 34"/>
              <a:gd name="T92" fmla="*/ 2147483647 w 40"/>
              <a:gd name="T93" fmla="*/ 2147483647 h 34"/>
              <a:gd name="T94" fmla="*/ 2147483647 w 40"/>
              <a:gd name="T95" fmla="*/ 2147483647 h 34"/>
              <a:gd name="T96" fmla="*/ 2147483647 w 40"/>
              <a:gd name="T97" fmla="*/ 2147483647 h 3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0"/>
              <a:gd name="T148" fmla="*/ 0 h 34"/>
              <a:gd name="T149" fmla="*/ 40 w 40"/>
              <a:gd name="T150" fmla="*/ 34 h 3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0" h="34">
                <a:moveTo>
                  <a:pt x="19" y="5"/>
                </a:moveTo>
                <a:lnTo>
                  <a:pt x="16" y="3"/>
                </a:lnTo>
                <a:lnTo>
                  <a:pt x="15" y="2"/>
                </a:lnTo>
                <a:lnTo>
                  <a:pt x="12" y="0"/>
                </a:lnTo>
                <a:lnTo>
                  <a:pt x="11" y="0"/>
                </a:lnTo>
                <a:lnTo>
                  <a:pt x="8" y="0"/>
                </a:lnTo>
                <a:lnTo>
                  <a:pt x="6" y="0"/>
                </a:lnTo>
                <a:lnTo>
                  <a:pt x="5" y="2"/>
                </a:lnTo>
                <a:lnTo>
                  <a:pt x="3" y="5"/>
                </a:lnTo>
                <a:lnTo>
                  <a:pt x="2" y="6"/>
                </a:lnTo>
                <a:lnTo>
                  <a:pt x="0" y="8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7"/>
                </a:lnTo>
                <a:lnTo>
                  <a:pt x="0" y="20"/>
                </a:lnTo>
                <a:lnTo>
                  <a:pt x="0" y="21"/>
                </a:lnTo>
                <a:lnTo>
                  <a:pt x="2" y="23"/>
                </a:lnTo>
                <a:lnTo>
                  <a:pt x="2" y="24"/>
                </a:lnTo>
                <a:lnTo>
                  <a:pt x="3" y="26"/>
                </a:lnTo>
                <a:lnTo>
                  <a:pt x="3" y="27"/>
                </a:lnTo>
                <a:lnTo>
                  <a:pt x="5" y="27"/>
                </a:lnTo>
                <a:lnTo>
                  <a:pt x="6" y="27"/>
                </a:lnTo>
                <a:lnTo>
                  <a:pt x="6" y="29"/>
                </a:lnTo>
                <a:lnTo>
                  <a:pt x="8" y="29"/>
                </a:lnTo>
                <a:lnTo>
                  <a:pt x="12" y="29"/>
                </a:lnTo>
                <a:lnTo>
                  <a:pt x="16" y="30"/>
                </a:lnTo>
                <a:lnTo>
                  <a:pt x="22" y="31"/>
                </a:lnTo>
                <a:lnTo>
                  <a:pt x="27" y="33"/>
                </a:lnTo>
                <a:lnTo>
                  <a:pt x="30" y="34"/>
                </a:lnTo>
                <a:lnTo>
                  <a:pt x="34" y="34"/>
                </a:lnTo>
                <a:lnTo>
                  <a:pt x="37" y="33"/>
                </a:lnTo>
                <a:lnTo>
                  <a:pt x="40" y="30"/>
                </a:lnTo>
                <a:lnTo>
                  <a:pt x="40" y="27"/>
                </a:lnTo>
                <a:lnTo>
                  <a:pt x="39" y="24"/>
                </a:lnTo>
                <a:lnTo>
                  <a:pt x="37" y="21"/>
                </a:lnTo>
                <a:lnTo>
                  <a:pt x="34" y="18"/>
                </a:lnTo>
                <a:lnTo>
                  <a:pt x="30" y="14"/>
                </a:lnTo>
                <a:lnTo>
                  <a:pt x="27" y="11"/>
                </a:lnTo>
                <a:lnTo>
                  <a:pt x="22" y="8"/>
                </a:lnTo>
                <a:lnTo>
                  <a:pt x="19" y="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83" name="Freeform 134"/>
          <p:cNvSpPr>
            <a:spLocks/>
          </p:cNvSpPr>
          <p:nvPr/>
        </p:nvSpPr>
        <p:spPr bwMode="auto">
          <a:xfrm>
            <a:off x="6813550" y="4195763"/>
            <a:ext cx="55563" cy="53975"/>
          </a:xfrm>
          <a:custGeom>
            <a:avLst/>
            <a:gdLst>
              <a:gd name="T0" fmla="*/ 2147483647 w 40"/>
              <a:gd name="T1" fmla="*/ 2147483647 h 34"/>
              <a:gd name="T2" fmla="*/ 2147483647 w 40"/>
              <a:gd name="T3" fmla="*/ 2147483647 h 34"/>
              <a:gd name="T4" fmla="*/ 2147483647 w 40"/>
              <a:gd name="T5" fmla="*/ 2147483647 h 34"/>
              <a:gd name="T6" fmla="*/ 2147483647 w 40"/>
              <a:gd name="T7" fmla="*/ 0 h 34"/>
              <a:gd name="T8" fmla="*/ 2147483647 w 40"/>
              <a:gd name="T9" fmla="*/ 0 h 34"/>
              <a:gd name="T10" fmla="*/ 2147483647 w 40"/>
              <a:gd name="T11" fmla="*/ 0 h 34"/>
              <a:gd name="T12" fmla="*/ 2147483647 w 40"/>
              <a:gd name="T13" fmla="*/ 0 h 34"/>
              <a:gd name="T14" fmla="*/ 2147483647 w 40"/>
              <a:gd name="T15" fmla="*/ 2147483647 h 34"/>
              <a:gd name="T16" fmla="*/ 2147483647 w 40"/>
              <a:gd name="T17" fmla="*/ 2147483647 h 34"/>
              <a:gd name="T18" fmla="*/ 2147483647 w 40"/>
              <a:gd name="T19" fmla="*/ 2147483647 h 34"/>
              <a:gd name="T20" fmla="*/ 0 w 40"/>
              <a:gd name="T21" fmla="*/ 2147483647 h 34"/>
              <a:gd name="T22" fmla="*/ 0 w 40"/>
              <a:gd name="T23" fmla="*/ 2147483647 h 34"/>
              <a:gd name="T24" fmla="*/ 0 w 40"/>
              <a:gd name="T25" fmla="*/ 2147483647 h 34"/>
              <a:gd name="T26" fmla="*/ 0 w 40"/>
              <a:gd name="T27" fmla="*/ 2147483647 h 34"/>
              <a:gd name="T28" fmla="*/ 0 w 40"/>
              <a:gd name="T29" fmla="*/ 2147483647 h 34"/>
              <a:gd name="T30" fmla="*/ 0 w 40"/>
              <a:gd name="T31" fmla="*/ 2147483647 h 34"/>
              <a:gd name="T32" fmla="*/ 0 w 40"/>
              <a:gd name="T33" fmla="*/ 2147483647 h 34"/>
              <a:gd name="T34" fmla="*/ 2147483647 w 40"/>
              <a:gd name="T35" fmla="*/ 2147483647 h 34"/>
              <a:gd name="T36" fmla="*/ 2147483647 w 40"/>
              <a:gd name="T37" fmla="*/ 2147483647 h 34"/>
              <a:gd name="T38" fmla="*/ 2147483647 w 40"/>
              <a:gd name="T39" fmla="*/ 2147483647 h 34"/>
              <a:gd name="T40" fmla="*/ 2147483647 w 40"/>
              <a:gd name="T41" fmla="*/ 2147483647 h 34"/>
              <a:gd name="T42" fmla="*/ 2147483647 w 40"/>
              <a:gd name="T43" fmla="*/ 2147483647 h 34"/>
              <a:gd name="T44" fmla="*/ 2147483647 w 40"/>
              <a:gd name="T45" fmla="*/ 2147483647 h 34"/>
              <a:gd name="T46" fmla="*/ 2147483647 w 40"/>
              <a:gd name="T47" fmla="*/ 2147483647 h 34"/>
              <a:gd name="T48" fmla="*/ 2147483647 w 40"/>
              <a:gd name="T49" fmla="*/ 2147483647 h 34"/>
              <a:gd name="T50" fmla="*/ 2147483647 w 40"/>
              <a:gd name="T51" fmla="*/ 2147483647 h 34"/>
              <a:gd name="T52" fmla="*/ 2147483647 w 40"/>
              <a:gd name="T53" fmla="*/ 2147483647 h 34"/>
              <a:gd name="T54" fmla="*/ 2147483647 w 40"/>
              <a:gd name="T55" fmla="*/ 2147483647 h 34"/>
              <a:gd name="T56" fmla="*/ 2147483647 w 40"/>
              <a:gd name="T57" fmla="*/ 2147483647 h 34"/>
              <a:gd name="T58" fmla="*/ 2147483647 w 40"/>
              <a:gd name="T59" fmla="*/ 2147483647 h 34"/>
              <a:gd name="T60" fmla="*/ 2147483647 w 40"/>
              <a:gd name="T61" fmla="*/ 2147483647 h 34"/>
              <a:gd name="T62" fmla="*/ 2147483647 w 40"/>
              <a:gd name="T63" fmla="*/ 2147483647 h 34"/>
              <a:gd name="T64" fmla="*/ 2147483647 w 40"/>
              <a:gd name="T65" fmla="*/ 2147483647 h 34"/>
              <a:gd name="T66" fmla="*/ 2147483647 w 40"/>
              <a:gd name="T67" fmla="*/ 2147483647 h 34"/>
              <a:gd name="T68" fmla="*/ 2147483647 w 40"/>
              <a:gd name="T69" fmla="*/ 2147483647 h 34"/>
              <a:gd name="T70" fmla="*/ 2147483647 w 40"/>
              <a:gd name="T71" fmla="*/ 2147483647 h 34"/>
              <a:gd name="T72" fmla="*/ 2147483647 w 40"/>
              <a:gd name="T73" fmla="*/ 2147483647 h 34"/>
              <a:gd name="T74" fmla="*/ 2147483647 w 40"/>
              <a:gd name="T75" fmla="*/ 2147483647 h 34"/>
              <a:gd name="T76" fmla="*/ 2147483647 w 40"/>
              <a:gd name="T77" fmla="*/ 2147483647 h 34"/>
              <a:gd name="T78" fmla="*/ 2147483647 w 40"/>
              <a:gd name="T79" fmla="*/ 2147483647 h 34"/>
              <a:gd name="T80" fmla="*/ 2147483647 w 40"/>
              <a:gd name="T81" fmla="*/ 2147483647 h 34"/>
              <a:gd name="T82" fmla="*/ 2147483647 w 40"/>
              <a:gd name="T83" fmla="*/ 2147483647 h 34"/>
              <a:gd name="T84" fmla="*/ 2147483647 w 40"/>
              <a:gd name="T85" fmla="*/ 2147483647 h 34"/>
              <a:gd name="T86" fmla="*/ 2147483647 w 40"/>
              <a:gd name="T87" fmla="*/ 2147483647 h 34"/>
              <a:gd name="T88" fmla="*/ 2147483647 w 40"/>
              <a:gd name="T89" fmla="*/ 2147483647 h 34"/>
              <a:gd name="T90" fmla="*/ 2147483647 w 40"/>
              <a:gd name="T91" fmla="*/ 2147483647 h 34"/>
              <a:gd name="T92" fmla="*/ 2147483647 w 40"/>
              <a:gd name="T93" fmla="*/ 2147483647 h 34"/>
              <a:gd name="T94" fmla="*/ 2147483647 w 40"/>
              <a:gd name="T95" fmla="*/ 2147483647 h 34"/>
              <a:gd name="T96" fmla="*/ 2147483647 w 40"/>
              <a:gd name="T97" fmla="*/ 2147483647 h 3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0"/>
              <a:gd name="T148" fmla="*/ 0 h 34"/>
              <a:gd name="T149" fmla="*/ 40 w 40"/>
              <a:gd name="T150" fmla="*/ 34 h 3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0" h="34">
                <a:moveTo>
                  <a:pt x="19" y="5"/>
                </a:moveTo>
                <a:lnTo>
                  <a:pt x="16" y="3"/>
                </a:lnTo>
                <a:lnTo>
                  <a:pt x="15" y="2"/>
                </a:lnTo>
                <a:lnTo>
                  <a:pt x="12" y="0"/>
                </a:lnTo>
                <a:lnTo>
                  <a:pt x="11" y="0"/>
                </a:lnTo>
                <a:lnTo>
                  <a:pt x="8" y="0"/>
                </a:lnTo>
                <a:lnTo>
                  <a:pt x="6" y="0"/>
                </a:lnTo>
                <a:lnTo>
                  <a:pt x="5" y="2"/>
                </a:lnTo>
                <a:lnTo>
                  <a:pt x="3" y="5"/>
                </a:lnTo>
                <a:lnTo>
                  <a:pt x="2" y="6"/>
                </a:lnTo>
                <a:lnTo>
                  <a:pt x="0" y="8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7"/>
                </a:lnTo>
                <a:lnTo>
                  <a:pt x="0" y="20"/>
                </a:lnTo>
                <a:lnTo>
                  <a:pt x="0" y="21"/>
                </a:lnTo>
                <a:lnTo>
                  <a:pt x="2" y="23"/>
                </a:lnTo>
                <a:lnTo>
                  <a:pt x="2" y="24"/>
                </a:lnTo>
                <a:lnTo>
                  <a:pt x="3" y="26"/>
                </a:lnTo>
                <a:lnTo>
                  <a:pt x="3" y="27"/>
                </a:lnTo>
                <a:lnTo>
                  <a:pt x="5" y="27"/>
                </a:lnTo>
                <a:lnTo>
                  <a:pt x="6" y="27"/>
                </a:lnTo>
                <a:lnTo>
                  <a:pt x="6" y="29"/>
                </a:lnTo>
                <a:lnTo>
                  <a:pt x="8" y="29"/>
                </a:lnTo>
                <a:lnTo>
                  <a:pt x="12" y="29"/>
                </a:lnTo>
                <a:lnTo>
                  <a:pt x="16" y="30"/>
                </a:lnTo>
                <a:lnTo>
                  <a:pt x="22" y="31"/>
                </a:lnTo>
                <a:lnTo>
                  <a:pt x="27" y="33"/>
                </a:lnTo>
                <a:lnTo>
                  <a:pt x="30" y="34"/>
                </a:lnTo>
                <a:lnTo>
                  <a:pt x="34" y="34"/>
                </a:lnTo>
                <a:lnTo>
                  <a:pt x="37" y="33"/>
                </a:lnTo>
                <a:lnTo>
                  <a:pt x="40" y="30"/>
                </a:lnTo>
                <a:lnTo>
                  <a:pt x="40" y="27"/>
                </a:lnTo>
                <a:lnTo>
                  <a:pt x="39" y="24"/>
                </a:lnTo>
                <a:lnTo>
                  <a:pt x="37" y="21"/>
                </a:lnTo>
                <a:lnTo>
                  <a:pt x="34" y="18"/>
                </a:lnTo>
                <a:lnTo>
                  <a:pt x="30" y="14"/>
                </a:lnTo>
                <a:lnTo>
                  <a:pt x="27" y="11"/>
                </a:lnTo>
                <a:lnTo>
                  <a:pt x="22" y="8"/>
                </a:lnTo>
                <a:lnTo>
                  <a:pt x="19" y="5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84" name="Freeform 135"/>
          <p:cNvSpPr>
            <a:spLocks/>
          </p:cNvSpPr>
          <p:nvPr/>
        </p:nvSpPr>
        <p:spPr bwMode="auto">
          <a:xfrm>
            <a:off x="6151563" y="4497388"/>
            <a:ext cx="331787" cy="363537"/>
          </a:xfrm>
          <a:custGeom>
            <a:avLst/>
            <a:gdLst>
              <a:gd name="T0" fmla="*/ 2147483647 w 235"/>
              <a:gd name="T1" fmla="*/ 2147483647 h 229"/>
              <a:gd name="T2" fmla="*/ 2147483647 w 235"/>
              <a:gd name="T3" fmla="*/ 2147483647 h 229"/>
              <a:gd name="T4" fmla="*/ 2147483647 w 235"/>
              <a:gd name="T5" fmla="*/ 2147483647 h 229"/>
              <a:gd name="T6" fmla="*/ 2147483647 w 235"/>
              <a:gd name="T7" fmla="*/ 2147483647 h 229"/>
              <a:gd name="T8" fmla="*/ 2147483647 w 235"/>
              <a:gd name="T9" fmla="*/ 2147483647 h 229"/>
              <a:gd name="T10" fmla="*/ 2147483647 w 235"/>
              <a:gd name="T11" fmla="*/ 2147483647 h 229"/>
              <a:gd name="T12" fmla="*/ 2147483647 w 235"/>
              <a:gd name="T13" fmla="*/ 2147483647 h 229"/>
              <a:gd name="T14" fmla="*/ 2147483647 w 235"/>
              <a:gd name="T15" fmla="*/ 2147483647 h 229"/>
              <a:gd name="T16" fmla="*/ 2147483647 w 235"/>
              <a:gd name="T17" fmla="*/ 2147483647 h 229"/>
              <a:gd name="T18" fmla="*/ 2147483647 w 235"/>
              <a:gd name="T19" fmla="*/ 2147483647 h 229"/>
              <a:gd name="T20" fmla="*/ 2147483647 w 235"/>
              <a:gd name="T21" fmla="*/ 2147483647 h 229"/>
              <a:gd name="T22" fmla="*/ 2147483647 w 235"/>
              <a:gd name="T23" fmla="*/ 2147483647 h 229"/>
              <a:gd name="T24" fmla="*/ 2147483647 w 235"/>
              <a:gd name="T25" fmla="*/ 2147483647 h 229"/>
              <a:gd name="T26" fmla="*/ 2147483647 w 235"/>
              <a:gd name="T27" fmla="*/ 2147483647 h 229"/>
              <a:gd name="T28" fmla="*/ 2147483647 w 235"/>
              <a:gd name="T29" fmla="*/ 2147483647 h 229"/>
              <a:gd name="T30" fmla="*/ 2147483647 w 235"/>
              <a:gd name="T31" fmla="*/ 2147483647 h 229"/>
              <a:gd name="T32" fmla="*/ 2147483647 w 235"/>
              <a:gd name="T33" fmla="*/ 2147483647 h 229"/>
              <a:gd name="T34" fmla="*/ 2147483647 w 235"/>
              <a:gd name="T35" fmla="*/ 2147483647 h 229"/>
              <a:gd name="T36" fmla="*/ 2147483647 w 235"/>
              <a:gd name="T37" fmla="*/ 2147483647 h 229"/>
              <a:gd name="T38" fmla="*/ 2147483647 w 235"/>
              <a:gd name="T39" fmla="*/ 2147483647 h 229"/>
              <a:gd name="T40" fmla="*/ 2147483647 w 235"/>
              <a:gd name="T41" fmla="*/ 2147483647 h 229"/>
              <a:gd name="T42" fmla="*/ 2147483647 w 235"/>
              <a:gd name="T43" fmla="*/ 2147483647 h 229"/>
              <a:gd name="T44" fmla="*/ 2147483647 w 235"/>
              <a:gd name="T45" fmla="*/ 2147483647 h 229"/>
              <a:gd name="T46" fmla="*/ 2147483647 w 235"/>
              <a:gd name="T47" fmla="*/ 2147483647 h 229"/>
              <a:gd name="T48" fmla="*/ 2147483647 w 235"/>
              <a:gd name="T49" fmla="*/ 2147483647 h 229"/>
              <a:gd name="T50" fmla="*/ 2147483647 w 235"/>
              <a:gd name="T51" fmla="*/ 2147483647 h 229"/>
              <a:gd name="T52" fmla="*/ 2147483647 w 235"/>
              <a:gd name="T53" fmla="*/ 2147483647 h 229"/>
              <a:gd name="T54" fmla="*/ 2147483647 w 235"/>
              <a:gd name="T55" fmla="*/ 2147483647 h 229"/>
              <a:gd name="T56" fmla="*/ 2147483647 w 235"/>
              <a:gd name="T57" fmla="*/ 2147483647 h 229"/>
              <a:gd name="T58" fmla="*/ 2147483647 w 235"/>
              <a:gd name="T59" fmla="*/ 2147483647 h 229"/>
              <a:gd name="T60" fmla="*/ 2147483647 w 235"/>
              <a:gd name="T61" fmla="*/ 2147483647 h 229"/>
              <a:gd name="T62" fmla="*/ 2147483647 w 235"/>
              <a:gd name="T63" fmla="*/ 2147483647 h 229"/>
              <a:gd name="T64" fmla="*/ 2147483647 w 235"/>
              <a:gd name="T65" fmla="*/ 2147483647 h 229"/>
              <a:gd name="T66" fmla="*/ 2147483647 w 235"/>
              <a:gd name="T67" fmla="*/ 2147483647 h 229"/>
              <a:gd name="T68" fmla="*/ 2147483647 w 235"/>
              <a:gd name="T69" fmla="*/ 2147483647 h 229"/>
              <a:gd name="T70" fmla="*/ 2147483647 w 235"/>
              <a:gd name="T71" fmla="*/ 2147483647 h 229"/>
              <a:gd name="T72" fmla="*/ 2147483647 w 235"/>
              <a:gd name="T73" fmla="*/ 2147483647 h 229"/>
              <a:gd name="T74" fmla="*/ 2147483647 w 235"/>
              <a:gd name="T75" fmla="*/ 2147483647 h 229"/>
              <a:gd name="T76" fmla="*/ 2147483647 w 235"/>
              <a:gd name="T77" fmla="*/ 2147483647 h 229"/>
              <a:gd name="T78" fmla="*/ 2147483647 w 235"/>
              <a:gd name="T79" fmla="*/ 2147483647 h 229"/>
              <a:gd name="T80" fmla="*/ 2147483647 w 235"/>
              <a:gd name="T81" fmla="*/ 2147483647 h 229"/>
              <a:gd name="T82" fmla="*/ 2147483647 w 235"/>
              <a:gd name="T83" fmla="*/ 2147483647 h 229"/>
              <a:gd name="T84" fmla="*/ 2147483647 w 235"/>
              <a:gd name="T85" fmla="*/ 2147483647 h 229"/>
              <a:gd name="T86" fmla="*/ 2147483647 w 235"/>
              <a:gd name="T87" fmla="*/ 2147483647 h 229"/>
              <a:gd name="T88" fmla="*/ 0 w 235"/>
              <a:gd name="T89" fmla="*/ 2147483647 h 229"/>
              <a:gd name="T90" fmla="*/ 2147483647 w 235"/>
              <a:gd name="T91" fmla="*/ 2147483647 h 229"/>
              <a:gd name="T92" fmla="*/ 2147483647 w 235"/>
              <a:gd name="T93" fmla="*/ 2147483647 h 229"/>
              <a:gd name="T94" fmla="*/ 2147483647 w 235"/>
              <a:gd name="T95" fmla="*/ 2147483647 h 229"/>
              <a:gd name="T96" fmla="*/ 2147483647 w 235"/>
              <a:gd name="T97" fmla="*/ 2147483647 h 229"/>
              <a:gd name="T98" fmla="*/ 2147483647 w 235"/>
              <a:gd name="T99" fmla="*/ 2147483647 h 229"/>
              <a:gd name="T100" fmla="*/ 2147483647 w 235"/>
              <a:gd name="T101" fmla="*/ 2147483647 h 22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35"/>
              <a:gd name="T154" fmla="*/ 0 h 229"/>
              <a:gd name="T155" fmla="*/ 235 w 235"/>
              <a:gd name="T156" fmla="*/ 229 h 22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35" h="229">
                <a:moveTo>
                  <a:pt x="12" y="59"/>
                </a:moveTo>
                <a:lnTo>
                  <a:pt x="15" y="62"/>
                </a:lnTo>
                <a:lnTo>
                  <a:pt x="17" y="67"/>
                </a:lnTo>
                <a:lnTo>
                  <a:pt x="19" y="70"/>
                </a:lnTo>
                <a:lnTo>
                  <a:pt x="22" y="72"/>
                </a:lnTo>
                <a:lnTo>
                  <a:pt x="25" y="77"/>
                </a:lnTo>
                <a:lnTo>
                  <a:pt x="28" y="80"/>
                </a:lnTo>
                <a:lnTo>
                  <a:pt x="30" y="83"/>
                </a:lnTo>
                <a:lnTo>
                  <a:pt x="30" y="87"/>
                </a:lnTo>
                <a:lnTo>
                  <a:pt x="30" y="96"/>
                </a:lnTo>
                <a:lnTo>
                  <a:pt x="28" y="105"/>
                </a:lnTo>
                <a:lnTo>
                  <a:pt x="28" y="112"/>
                </a:lnTo>
                <a:lnTo>
                  <a:pt x="28" y="121"/>
                </a:lnTo>
                <a:lnTo>
                  <a:pt x="27" y="130"/>
                </a:lnTo>
                <a:lnTo>
                  <a:pt x="27" y="139"/>
                </a:lnTo>
                <a:lnTo>
                  <a:pt x="27" y="147"/>
                </a:lnTo>
                <a:lnTo>
                  <a:pt x="27" y="155"/>
                </a:lnTo>
                <a:lnTo>
                  <a:pt x="28" y="158"/>
                </a:lnTo>
                <a:lnTo>
                  <a:pt x="30" y="160"/>
                </a:lnTo>
                <a:lnTo>
                  <a:pt x="30" y="163"/>
                </a:lnTo>
                <a:lnTo>
                  <a:pt x="31" y="164"/>
                </a:lnTo>
                <a:lnTo>
                  <a:pt x="33" y="167"/>
                </a:lnTo>
                <a:lnTo>
                  <a:pt x="34" y="169"/>
                </a:lnTo>
                <a:lnTo>
                  <a:pt x="36" y="172"/>
                </a:lnTo>
                <a:lnTo>
                  <a:pt x="36" y="173"/>
                </a:lnTo>
                <a:lnTo>
                  <a:pt x="34" y="179"/>
                </a:lnTo>
                <a:lnTo>
                  <a:pt x="31" y="184"/>
                </a:lnTo>
                <a:lnTo>
                  <a:pt x="28" y="188"/>
                </a:lnTo>
                <a:lnTo>
                  <a:pt x="25" y="194"/>
                </a:lnTo>
                <a:lnTo>
                  <a:pt x="22" y="198"/>
                </a:lnTo>
                <a:lnTo>
                  <a:pt x="21" y="203"/>
                </a:lnTo>
                <a:lnTo>
                  <a:pt x="19" y="209"/>
                </a:lnTo>
                <a:lnTo>
                  <a:pt x="19" y="213"/>
                </a:lnTo>
                <a:lnTo>
                  <a:pt x="22" y="219"/>
                </a:lnTo>
                <a:lnTo>
                  <a:pt x="25" y="222"/>
                </a:lnTo>
                <a:lnTo>
                  <a:pt x="30" y="227"/>
                </a:lnTo>
                <a:lnTo>
                  <a:pt x="36" y="228"/>
                </a:lnTo>
                <a:lnTo>
                  <a:pt x="42" y="229"/>
                </a:lnTo>
                <a:lnTo>
                  <a:pt x="48" y="229"/>
                </a:lnTo>
                <a:lnTo>
                  <a:pt x="54" y="227"/>
                </a:lnTo>
                <a:lnTo>
                  <a:pt x="59" y="224"/>
                </a:lnTo>
                <a:lnTo>
                  <a:pt x="65" y="218"/>
                </a:lnTo>
                <a:lnTo>
                  <a:pt x="71" y="212"/>
                </a:lnTo>
                <a:lnTo>
                  <a:pt x="77" y="207"/>
                </a:lnTo>
                <a:lnTo>
                  <a:pt x="83" y="203"/>
                </a:lnTo>
                <a:lnTo>
                  <a:pt x="89" y="198"/>
                </a:lnTo>
                <a:lnTo>
                  <a:pt x="95" y="194"/>
                </a:lnTo>
                <a:lnTo>
                  <a:pt x="101" y="189"/>
                </a:lnTo>
                <a:lnTo>
                  <a:pt x="108" y="185"/>
                </a:lnTo>
                <a:lnTo>
                  <a:pt x="113" y="181"/>
                </a:lnTo>
                <a:lnTo>
                  <a:pt x="117" y="176"/>
                </a:lnTo>
                <a:lnTo>
                  <a:pt x="122" y="170"/>
                </a:lnTo>
                <a:lnTo>
                  <a:pt x="125" y="166"/>
                </a:lnTo>
                <a:lnTo>
                  <a:pt x="127" y="160"/>
                </a:lnTo>
                <a:lnTo>
                  <a:pt x="130" y="154"/>
                </a:lnTo>
                <a:lnTo>
                  <a:pt x="133" y="148"/>
                </a:lnTo>
                <a:lnTo>
                  <a:pt x="136" y="144"/>
                </a:lnTo>
                <a:lnTo>
                  <a:pt x="141" y="139"/>
                </a:lnTo>
                <a:lnTo>
                  <a:pt x="145" y="136"/>
                </a:lnTo>
                <a:lnTo>
                  <a:pt x="150" y="133"/>
                </a:lnTo>
                <a:lnTo>
                  <a:pt x="156" y="132"/>
                </a:lnTo>
                <a:lnTo>
                  <a:pt x="161" y="129"/>
                </a:lnTo>
                <a:lnTo>
                  <a:pt x="166" y="127"/>
                </a:lnTo>
                <a:lnTo>
                  <a:pt x="172" y="124"/>
                </a:lnTo>
                <a:lnTo>
                  <a:pt x="176" y="121"/>
                </a:lnTo>
                <a:lnTo>
                  <a:pt x="181" y="117"/>
                </a:lnTo>
                <a:lnTo>
                  <a:pt x="182" y="111"/>
                </a:lnTo>
                <a:lnTo>
                  <a:pt x="184" y="105"/>
                </a:lnTo>
                <a:lnTo>
                  <a:pt x="185" y="99"/>
                </a:lnTo>
                <a:lnTo>
                  <a:pt x="187" y="93"/>
                </a:lnTo>
                <a:lnTo>
                  <a:pt x="188" y="87"/>
                </a:lnTo>
                <a:lnTo>
                  <a:pt x="191" y="83"/>
                </a:lnTo>
                <a:lnTo>
                  <a:pt x="196" y="80"/>
                </a:lnTo>
                <a:lnTo>
                  <a:pt x="200" y="78"/>
                </a:lnTo>
                <a:lnTo>
                  <a:pt x="204" y="77"/>
                </a:lnTo>
                <a:lnTo>
                  <a:pt x="207" y="75"/>
                </a:lnTo>
                <a:lnTo>
                  <a:pt x="212" y="74"/>
                </a:lnTo>
                <a:lnTo>
                  <a:pt x="216" y="71"/>
                </a:lnTo>
                <a:lnTo>
                  <a:pt x="221" y="68"/>
                </a:lnTo>
                <a:lnTo>
                  <a:pt x="224" y="65"/>
                </a:lnTo>
                <a:lnTo>
                  <a:pt x="225" y="61"/>
                </a:lnTo>
                <a:lnTo>
                  <a:pt x="228" y="55"/>
                </a:lnTo>
                <a:lnTo>
                  <a:pt x="231" y="50"/>
                </a:lnTo>
                <a:lnTo>
                  <a:pt x="232" y="44"/>
                </a:lnTo>
                <a:lnTo>
                  <a:pt x="234" y="40"/>
                </a:lnTo>
                <a:lnTo>
                  <a:pt x="235" y="34"/>
                </a:lnTo>
                <a:lnTo>
                  <a:pt x="234" y="30"/>
                </a:lnTo>
                <a:lnTo>
                  <a:pt x="231" y="25"/>
                </a:lnTo>
                <a:lnTo>
                  <a:pt x="227" y="22"/>
                </a:lnTo>
                <a:lnTo>
                  <a:pt x="222" y="19"/>
                </a:lnTo>
                <a:lnTo>
                  <a:pt x="218" y="18"/>
                </a:lnTo>
                <a:lnTo>
                  <a:pt x="213" y="18"/>
                </a:lnTo>
                <a:lnTo>
                  <a:pt x="209" y="19"/>
                </a:lnTo>
                <a:lnTo>
                  <a:pt x="201" y="22"/>
                </a:lnTo>
                <a:lnTo>
                  <a:pt x="196" y="28"/>
                </a:lnTo>
                <a:lnTo>
                  <a:pt x="188" y="35"/>
                </a:lnTo>
                <a:lnTo>
                  <a:pt x="182" y="43"/>
                </a:lnTo>
                <a:lnTo>
                  <a:pt x="176" y="49"/>
                </a:lnTo>
                <a:lnTo>
                  <a:pt x="169" y="53"/>
                </a:lnTo>
                <a:lnTo>
                  <a:pt x="163" y="55"/>
                </a:lnTo>
                <a:lnTo>
                  <a:pt x="156" y="56"/>
                </a:lnTo>
                <a:lnTo>
                  <a:pt x="150" y="55"/>
                </a:lnTo>
                <a:lnTo>
                  <a:pt x="142" y="55"/>
                </a:lnTo>
                <a:lnTo>
                  <a:pt x="136" y="52"/>
                </a:lnTo>
                <a:lnTo>
                  <a:pt x="129" y="50"/>
                </a:lnTo>
                <a:lnTo>
                  <a:pt x="122" y="47"/>
                </a:lnTo>
                <a:lnTo>
                  <a:pt x="116" y="44"/>
                </a:lnTo>
                <a:lnTo>
                  <a:pt x="111" y="43"/>
                </a:lnTo>
                <a:lnTo>
                  <a:pt x="108" y="40"/>
                </a:lnTo>
                <a:lnTo>
                  <a:pt x="105" y="37"/>
                </a:lnTo>
                <a:lnTo>
                  <a:pt x="101" y="34"/>
                </a:lnTo>
                <a:lnTo>
                  <a:pt x="98" y="33"/>
                </a:lnTo>
                <a:lnTo>
                  <a:pt x="95" y="30"/>
                </a:lnTo>
                <a:lnTo>
                  <a:pt x="90" y="27"/>
                </a:lnTo>
                <a:lnTo>
                  <a:pt x="88" y="24"/>
                </a:lnTo>
                <a:lnTo>
                  <a:pt x="85" y="22"/>
                </a:lnTo>
                <a:lnTo>
                  <a:pt x="82" y="22"/>
                </a:lnTo>
                <a:lnTo>
                  <a:pt x="80" y="22"/>
                </a:lnTo>
                <a:lnTo>
                  <a:pt x="77" y="22"/>
                </a:lnTo>
                <a:lnTo>
                  <a:pt x="76" y="24"/>
                </a:lnTo>
                <a:lnTo>
                  <a:pt x="73" y="24"/>
                </a:lnTo>
                <a:lnTo>
                  <a:pt x="71" y="24"/>
                </a:lnTo>
                <a:lnTo>
                  <a:pt x="70" y="24"/>
                </a:lnTo>
                <a:lnTo>
                  <a:pt x="67" y="22"/>
                </a:lnTo>
                <a:lnTo>
                  <a:pt x="61" y="19"/>
                </a:lnTo>
                <a:lnTo>
                  <a:pt x="54" y="15"/>
                </a:lnTo>
                <a:lnTo>
                  <a:pt x="43" y="10"/>
                </a:lnTo>
                <a:lnTo>
                  <a:pt x="34" y="6"/>
                </a:lnTo>
                <a:lnTo>
                  <a:pt x="25" y="3"/>
                </a:lnTo>
                <a:lnTo>
                  <a:pt x="18" y="0"/>
                </a:lnTo>
                <a:lnTo>
                  <a:pt x="14" y="0"/>
                </a:lnTo>
                <a:lnTo>
                  <a:pt x="8" y="4"/>
                </a:lnTo>
                <a:lnTo>
                  <a:pt x="3" y="9"/>
                </a:lnTo>
                <a:lnTo>
                  <a:pt x="0" y="16"/>
                </a:lnTo>
                <a:lnTo>
                  <a:pt x="0" y="22"/>
                </a:lnTo>
                <a:lnTo>
                  <a:pt x="0" y="30"/>
                </a:lnTo>
                <a:lnTo>
                  <a:pt x="3" y="38"/>
                </a:lnTo>
                <a:lnTo>
                  <a:pt x="6" y="46"/>
                </a:lnTo>
                <a:lnTo>
                  <a:pt x="11" y="52"/>
                </a:lnTo>
                <a:lnTo>
                  <a:pt x="11" y="53"/>
                </a:lnTo>
                <a:lnTo>
                  <a:pt x="11" y="55"/>
                </a:lnTo>
                <a:lnTo>
                  <a:pt x="11" y="56"/>
                </a:lnTo>
                <a:lnTo>
                  <a:pt x="12" y="58"/>
                </a:lnTo>
                <a:lnTo>
                  <a:pt x="12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85" name="Freeform 136"/>
          <p:cNvSpPr>
            <a:spLocks/>
          </p:cNvSpPr>
          <p:nvPr/>
        </p:nvSpPr>
        <p:spPr bwMode="auto">
          <a:xfrm>
            <a:off x="6245225" y="4679950"/>
            <a:ext cx="87313" cy="111125"/>
          </a:xfrm>
          <a:custGeom>
            <a:avLst/>
            <a:gdLst>
              <a:gd name="T0" fmla="*/ 2147483647 w 62"/>
              <a:gd name="T1" fmla="*/ 2147483647 h 70"/>
              <a:gd name="T2" fmla="*/ 2147483647 w 62"/>
              <a:gd name="T3" fmla="*/ 2147483647 h 70"/>
              <a:gd name="T4" fmla="*/ 2147483647 w 62"/>
              <a:gd name="T5" fmla="*/ 2147483647 h 70"/>
              <a:gd name="T6" fmla="*/ 2147483647 w 62"/>
              <a:gd name="T7" fmla="*/ 2147483647 h 70"/>
              <a:gd name="T8" fmla="*/ 2147483647 w 62"/>
              <a:gd name="T9" fmla="*/ 2147483647 h 70"/>
              <a:gd name="T10" fmla="*/ 2147483647 w 62"/>
              <a:gd name="T11" fmla="*/ 2147483647 h 70"/>
              <a:gd name="T12" fmla="*/ 2147483647 w 62"/>
              <a:gd name="T13" fmla="*/ 2147483647 h 70"/>
              <a:gd name="T14" fmla="*/ 2147483647 w 62"/>
              <a:gd name="T15" fmla="*/ 2147483647 h 70"/>
              <a:gd name="T16" fmla="*/ 2147483647 w 62"/>
              <a:gd name="T17" fmla="*/ 2147483647 h 70"/>
              <a:gd name="T18" fmla="*/ 2147483647 w 62"/>
              <a:gd name="T19" fmla="*/ 2147483647 h 70"/>
              <a:gd name="T20" fmla="*/ 2147483647 w 62"/>
              <a:gd name="T21" fmla="*/ 2147483647 h 70"/>
              <a:gd name="T22" fmla="*/ 2147483647 w 62"/>
              <a:gd name="T23" fmla="*/ 2147483647 h 70"/>
              <a:gd name="T24" fmla="*/ 2147483647 w 62"/>
              <a:gd name="T25" fmla="*/ 2147483647 h 70"/>
              <a:gd name="T26" fmla="*/ 2147483647 w 62"/>
              <a:gd name="T27" fmla="*/ 2147483647 h 70"/>
              <a:gd name="T28" fmla="*/ 2147483647 w 62"/>
              <a:gd name="T29" fmla="*/ 2147483647 h 70"/>
              <a:gd name="T30" fmla="*/ 2147483647 w 62"/>
              <a:gd name="T31" fmla="*/ 2147483647 h 70"/>
              <a:gd name="T32" fmla="*/ 2147483647 w 62"/>
              <a:gd name="T33" fmla="*/ 2147483647 h 70"/>
              <a:gd name="T34" fmla="*/ 2147483647 w 62"/>
              <a:gd name="T35" fmla="*/ 2147483647 h 70"/>
              <a:gd name="T36" fmla="*/ 2147483647 w 62"/>
              <a:gd name="T37" fmla="*/ 2147483647 h 70"/>
              <a:gd name="T38" fmla="*/ 2147483647 w 62"/>
              <a:gd name="T39" fmla="*/ 2147483647 h 70"/>
              <a:gd name="T40" fmla="*/ 2147483647 w 62"/>
              <a:gd name="T41" fmla="*/ 2147483647 h 70"/>
              <a:gd name="T42" fmla="*/ 2147483647 w 62"/>
              <a:gd name="T43" fmla="*/ 2147483647 h 70"/>
              <a:gd name="T44" fmla="*/ 2147483647 w 62"/>
              <a:gd name="T45" fmla="*/ 2147483647 h 70"/>
              <a:gd name="T46" fmla="*/ 2147483647 w 62"/>
              <a:gd name="T47" fmla="*/ 2147483647 h 70"/>
              <a:gd name="T48" fmla="*/ 2147483647 w 62"/>
              <a:gd name="T49" fmla="*/ 2147483647 h 70"/>
              <a:gd name="T50" fmla="*/ 2147483647 w 62"/>
              <a:gd name="T51" fmla="*/ 2147483647 h 70"/>
              <a:gd name="T52" fmla="*/ 2147483647 w 62"/>
              <a:gd name="T53" fmla="*/ 2147483647 h 70"/>
              <a:gd name="T54" fmla="*/ 2147483647 w 62"/>
              <a:gd name="T55" fmla="*/ 2147483647 h 70"/>
              <a:gd name="T56" fmla="*/ 2147483647 w 62"/>
              <a:gd name="T57" fmla="*/ 2147483647 h 70"/>
              <a:gd name="T58" fmla="*/ 2147483647 w 62"/>
              <a:gd name="T59" fmla="*/ 2147483647 h 70"/>
              <a:gd name="T60" fmla="*/ 2147483647 w 62"/>
              <a:gd name="T61" fmla="*/ 2147483647 h 70"/>
              <a:gd name="T62" fmla="*/ 2147483647 w 62"/>
              <a:gd name="T63" fmla="*/ 2147483647 h 70"/>
              <a:gd name="T64" fmla="*/ 2147483647 w 62"/>
              <a:gd name="T65" fmla="*/ 2147483647 h 70"/>
              <a:gd name="T66" fmla="*/ 2147483647 w 62"/>
              <a:gd name="T67" fmla="*/ 0 h 70"/>
              <a:gd name="T68" fmla="*/ 2147483647 w 62"/>
              <a:gd name="T69" fmla="*/ 0 h 70"/>
              <a:gd name="T70" fmla="*/ 2147483647 w 62"/>
              <a:gd name="T71" fmla="*/ 2147483647 h 70"/>
              <a:gd name="T72" fmla="*/ 2147483647 w 62"/>
              <a:gd name="T73" fmla="*/ 2147483647 h 70"/>
              <a:gd name="T74" fmla="*/ 2147483647 w 62"/>
              <a:gd name="T75" fmla="*/ 2147483647 h 70"/>
              <a:gd name="T76" fmla="*/ 2147483647 w 62"/>
              <a:gd name="T77" fmla="*/ 2147483647 h 70"/>
              <a:gd name="T78" fmla="*/ 2147483647 w 62"/>
              <a:gd name="T79" fmla="*/ 2147483647 h 70"/>
              <a:gd name="T80" fmla="*/ 2147483647 w 62"/>
              <a:gd name="T81" fmla="*/ 2147483647 h 70"/>
              <a:gd name="T82" fmla="*/ 2147483647 w 62"/>
              <a:gd name="T83" fmla="*/ 2147483647 h 70"/>
              <a:gd name="T84" fmla="*/ 2147483647 w 62"/>
              <a:gd name="T85" fmla="*/ 2147483647 h 70"/>
              <a:gd name="T86" fmla="*/ 2147483647 w 62"/>
              <a:gd name="T87" fmla="*/ 2147483647 h 70"/>
              <a:gd name="T88" fmla="*/ 0 w 62"/>
              <a:gd name="T89" fmla="*/ 2147483647 h 70"/>
              <a:gd name="T90" fmla="*/ 0 w 62"/>
              <a:gd name="T91" fmla="*/ 2147483647 h 70"/>
              <a:gd name="T92" fmla="*/ 2147483647 w 62"/>
              <a:gd name="T93" fmla="*/ 2147483647 h 70"/>
              <a:gd name="T94" fmla="*/ 2147483647 w 62"/>
              <a:gd name="T95" fmla="*/ 2147483647 h 70"/>
              <a:gd name="T96" fmla="*/ 2147483647 w 62"/>
              <a:gd name="T97" fmla="*/ 2147483647 h 7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2"/>
              <a:gd name="T148" fmla="*/ 0 h 70"/>
              <a:gd name="T149" fmla="*/ 62 w 62"/>
              <a:gd name="T150" fmla="*/ 70 h 7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2" h="70">
                <a:moveTo>
                  <a:pt x="6" y="58"/>
                </a:moveTo>
                <a:lnTo>
                  <a:pt x="6" y="61"/>
                </a:lnTo>
                <a:lnTo>
                  <a:pt x="7" y="64"/>
                </a:lnTo>
                <a:lnTo>
                  <a:pt x="9" y="67"/>
                </a:lnTo>
                <a:lnTo>
                  <a:pt x="12" y="69"/>
                </a:lnTo>
                <a:lnTo>
                  <a:pt x="15" y="70"/>
                </a:lnTo>
                <a:lnTo>
                  <a:pt x="18" y="70"/>
                </a:lnTo>
                <a:lnTo>
                  <a:pt x="21" y="70"/>
                </a:lnTo>
                <a:lnTo>
                  <a:pt x="23" y="70"/>
                </a:lnTo>
                <a:lnTo>
                  <a:pt x="28" y="69"/>
                </a:lnTo>
                <a:lnTo>
                  <a:pt x="32" y="66"/>
                </a:lnTo>
                <a:lnTo>
                  <a:pt x="35" y="63"/>
                </a:lnTo>
                <a:lnTo>
                  <a:pt x="38" y="60"/>
                </a:lnTo>
                <a:lnTo>
                  <a:pt x="40" y="55"/>
                </a:lnTo>
                <a:lnTo>
                  <a:pt x="43" y="52"/>
                </a:lnTo>
                <a:lnTo>
                  <a:pt x="46" y="48"/>
                </a:lnTo>
                <a:lnTo>
                  <a:pt x="47" y="43"/>
                </a:lnTo>
                <a:lnTo>
                  <a:pt x="49" y="40"/>
                </a:lnTo>
                <a:lnTo>
                  <a:pt x="52" y="39"/>
                </a:lnTo>
                <a:lnTo>
                  <a:pt x="53" y="36"/>
                </a:lnTo>
                <a:lnTo>
                  <a:pt x="56" y="33"/>
                </a:lnTo>
                <a:lnTo>
                  <a:pt x="58" y="30"/>
                </a:lnTo>
                <a:lnTo>
                  <a:pt x="59" y="27"/>
                </a:lnTo>
                <a:lnTo>
                  <a:pt x="60" y="24"/>
                </a:lnTo>
                <a:lnTo>
                  <a:pt x="62" y="21"/>
                </a:lnTo>
                <a:lnTo>
                  <a:pt x="60" y="18"/>
                </a:lnTo>
                <a:lnTo>
                  <a:pt x="60" y="15"/>
                </a:lnTo>
                <a:lnTo>
                  <a:pt x="59" y="12"/>
                </a:lnTo>
                <a:lnTo>
                  <a:pt x="59" y="9"/>
                </a:lnTo>
                <a:lnTo>
                  <a:pt x="58" y="8"/>
                </a:lnTo>
                <a:lnTo>
                  <a:pt x="56" y="5"/>
                </a:lnTo>
                <a:lnTo>
                  <a:pt x="53" y="3"/>
                </a:lnTo>
                <a:lnTo>
                  <a:pt x="52" y="2"/>
                </a:lnTo>
                <a:lnTo>
                  <a:pt x="46" y="0"/>
                </a:lnTo>
                <a:lnTo>
                  <a:pt x="40" y="0"/>
                </a:lnTo>
                <a:lnTo>
                  <a:pt x="34" y="3"/>
                </a:lnTo>
                <a:lnTo>
                  <a:pt x="29" y="5"/>
                </a:lnTo>
                <a:lnTo>
                  <a:pt x="23" y="8"/>
                </a:lnTo>
                <a:lnTo>
                  <a:pt x="19" y="12"/>
                </a:lnTo>
                <a:lnTo>
                  <a:pt x="13" y="15"/>
                </a:lnTo>
                <a:lnTo>
                  <a:pt x="9" y="18"/>
                </a:lnTo>
                <a:lnTo>
                  <a:pt x="6" y="21"/>
                </a:lnTo>
                <a:lnTo>
                  <a:pt x="3" y="26"/>
                </a:lnTo>
                <a:lnTo>
                  <a:pt x="1" y="30"/>
                </a:lnTo>
                <a:lnTo>
                  <a:pt x="0" y="36"/>
                </a:lnTo>
                <a:lnTo>
                  <a:pt x="0" y="42"/>
                </a:lnTo>
                <a:lnTo>
                  <a:pt x="1" y="48"/>
                </a:lnTo>
                <a:lnTo>
                  <a:pt x="3" y="54"/>
                </a:lnTo>
                <a:lnTo>
                  <a:pt x="6" y="5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86" name="Freeform 137"/>
          <p:cNvSpPr>
            <a:spLocks/>
          </p:cNvSpPr>
          <p:nvPr/>
        </p:nvSpPr>
        <p:spPr bwMode="auto">
          <a:xfrm>
            <a:off x="6245225" y="4679950"/>
            <a:ext cx="87313" cy="111125"/>
          </a:xfrm>
          <a:custGeom>
            <a:avLst/>
            <a:gdLst>
              <a:gd name="T0" fmla="*/ 2147483647 w 62"/>
              <a:gd name="T1" fmla="*/ 2147483647 h 70"/>
              <a:gd name="T2" fmla="*/ 2147483647 w 62"/>
              <a:gd name="T3" fmla="*/ 2147483647 h 70"/>
              <a:gd name="T4" fmla="*/ 2147483647 w 62"/>
              <a:gd name="T5" fmla="*/ 2147483647 h 70"/>
              <a:gd name="T6" fmla="*/ 2147483647 w 62"/>
              <a:gd name="T7" fmla="*/ 2147483647 h 70"/>
              <a:gd name="T8" fmla="*/ 2147483647 w 62"/>
              <a:gd name="T9" fmla="*/ 2147483647 h 70"/>
              <a:gd name="T10" fmla="*/ 2147483647 w 62"/>
              <a:gd name="T11" fmla="*/ 2147483647 h 70"/>
              <a:gd name="T12" fmla="*/ 2147483647 w 62"/>
              <a:gd name="T13" fmla="*/ 2147483647 h 70"/>
              <a:gd name="T14" fmla="*/ 2147483647 w 62"/>
              <a:gd name="T15" fmla="*/ 2147483647 h 70"/>
              <a:gd name="T16" fmla="*/ 2147483647 w 62"/>
              <a:gd name="T17" fmla="*/ 2147483647 h 70"/>
              <a:gd name="T18" fmla="*/ 2147483647 w 62"/>
              <a:gd name="T19" fmla="*/ 2147483647 h 70"/>
              <a:gd name="T20" fmla="*/ 2147483647 w 62"/>
              <a:gd name="T21" fmla="*/ 2147483647 h 70"/>
              <a:gd name="T22" fmla="*/ 2147483647 w 62"/>
              <a:gd name="T23" fmla="*/ 2147483647 h 70"/>
              <a:gd name="T24" fmla="*/ 2147483647 w 62"/>
              <a:gd name="T25" fmla="*/ 2147483647 h 70"/>
              <a:gd name="T26" fmla="*/ 2147483647 w 62"/>
              <a:gd name="T27" fmla="*/ 2147483647 h 70"/>
              <a:gd name="T28" fmla="*/ 2147483647 w 62"/>
              <a:gd name="T29" fmla="*/ 2147483647 h 70"/>
              <a:gd name="T30" fmla="*/ 2147483647 w 62"/>
              <a:gd name="T31" fmla="*/ 2147483647 h 70"/>
              <a:gd name="T32" fmla="*/ 2147483647 w 62"/>
              <a:gd name="T33" fmla="*/ 2147483647 h 70"/>
              <a:gd name="T34" fmla="*/ 2147483647 w 62"/>
              <a:gd name="T35" fmla="*/ 2147483647 h 70"/>
              <a:gd name="T36" fmla="*/ 2147483647 w 62"/>
              <a:gd name="T37" fmla="*/ 2147483647 h 70"/>
              <a:gd name="T38" fmla="*/ 2147483647 w 62"/>
              <a:gd name="T39" fmla="*/ 2147483647 h 70"/>
              <a:gd name="T40" fmla="*/ 2147483647 w 62"/>
              <a:gd name="T41" fmla="*/ 2147483647 h 70"/>
              <a:gd name="T42" fmla="*/ 2147483647 w 62"/>
              <a:gd name="T43" fmla="*/ 2147483647 h 70"/>
              <a:gd name="T44" fmla="*/ 2147483647 w 62"/>
              <a:gd name="T45" fmla="*/ 2147483647 h 70"/>
              <a:gd name="T46" fmla="*/ 2147483647 w 62"/>
              <a:gd name="T47" fmla="*/ 2147483647 h 70"/>
              <a:gd name="T48" fmla="*/ 2147483647 w 62"/>
              <a:gd name="T49" fmla="*/ 2147483647 h 70"/>
              <a:gd name="T50" fmla="*/ 2147483647 w 62"/>
              <a:gd name="T51" fmla="*/ 2147483647 h 70"/>
              <a:gd name="T52" fmla="*/ 2147483647 w 62"/>
              <a:gd name="T53" fmla="*/ 2147483647 h 70"/>
              <a:gd name="T54" fmla="*/ 2147483647 w 62"/>
              <a:gd name="T55" fmla="*/ 2147483647 h 70"/>
              <a:gd name="T56" fmla="*/ 2147483647 w 62"/>
              <a:gd name="T57" fmla="*/ 2147483647 h 70"/>
              <a:gd name="T58" fmla="*/ 2147483647 w 62"/>
              <a:gd name="T59" fmla="*/ 2147483647 h 70"/>
              <a:gd name="T60" fmla="*/ 2147483647 w 62"/>
              <a:gd name="T61" fmla="*/ 2147483647 h 70"/>
              <a:gd name="T62" fmla="*/ 2147483647 w 62"/>
              <a:gd name="T63" fmla="*/ 2147483647 h 70"/>
              <a:gd name="T64" fmla="*/ 2147483647 w 62"/>
              <a:gd name="T65" fmla="*/ 2147483647 h 70"/>
              <a:gd name="T66" fmla="*/ 2147483647 w 62"/>
              <a:gd name="T67" fmla="*/ 0 h 70"/>
              <a:gd name="T68" fmla="*/ 2147483647 w 62"/>
              <a:gd name="T69" fmla="*/ 0 h 70"/>
              <a:gd name="T70" fmla="*/ 2147483647 w 62"/>
              <a:gd name="T71" fmla="*/ 2147483647 h 70"/>
              <a:gd name="T72" fmla="*/ 2147483647 w 62"/>
              <a:gd name="T73" fmla="*/ 2147483647 h 70"/>
              <a:gd name="T74" fmla="*/ 2147483647 w 62"/>
              <a:gd name="T75" fmla="*/ 2147483647 h 70"/>
              <a:gd name="T76" fmla="*/ 2147483647 w 62"/>
              <a:gd name="T77" fmla="*/ 2147483647 h 70"/>
              <a:gd name="T78" fmla="*/ 2147483647 w 62"/>
              <a:gd name="T79" fmla="*/ 2147483647 h 70"/>
              <a:gd name="T80" fmla="*/ 2147483647 w 62"/>
              <a:gd name="T81" fmla="*/ 2147483647 h 70"/>
              <a:gd name="T82" fmla="*/ 2147483647 w 62"/>
              <a:gd name="T83" fmla="*/ 2147483647 h 70"/>
              <a:gd name="T84" fmla="*/ 2147483647 w 62"/>
              <a:gd name="T85" fmla="*/ 2147483647 h 70"/>
              <a:gd name="T86" fmla="*/ 2147483647 w 62"/>
              <a:gd name="T87" fmla="*/ 2147483647 h 70"/>
              <a:gd name="T88" fmla="*/ 0 w 62"/>
              <a:gd name="T89" fmla="*/ 2147483647 h 70"/>
              <a:gd name="T90" fmla="*/ 0 w 62"/>
              <a:gd name="T91" fmla="*/ 2147483647 h 70"/>
              <a:gd name="T92" fmla="*/ 2147483647 w 62"/>
              <a:gd name="T93" fmla="*/ 2147483647 h 70"/>
              <a:gd name="T94" fmla="*/ 2147483647 w 62"/>
              <a:gd name="T95" fmla="*/ 2147483647 h 70"/>
              <a:gd name="T96" fmla="*/ 2147483647 w 62"/>
              <a:gd name="T97" fmla="*/ 2147483647 h 7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2"/>
              <a:gd name="T148" fmla="*/ 0 h 70"/>
              <a:gd name="T149" fmla="*/ 62 w 62"/>
              <a:gd name="T150" fmla="*/ 70 h 7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2" h="70">
                <a:moveTo>
                  <a:pt x="6" y="58"/>
                </a:moveTo>
                <a:lnTo>
                  <a:pt x="6" y="61"/>
                </a:lnTo>
                <a:lnTo>
                  <a:pt x="7" y="64"/>
                </a:lnTo>
                <a:lnTo>
                  <a:pt x="9" y="67"/>
                </a:lnTo>
                <a:lnTo>
                  <a:pt x="12" y="69"/>
                </a:lnTo>
                <a:lnTo>
                  <a:pt x="15" y="70"/>
                </a:lnTo>
                <a:lnTo>
                  <a:pt x="18" y="70"/>
                </a:lnTo>
                <a:lnTo>
                  <a:pt x="21" y="70"/>
                </a:lnTo>
                <a:lnTo>
                  <a:pt x="23" y="70"/>
                </a:lnTo>
                <a:lnTo>
                  <a:pt x="28" y="69"/>
                </a:lnTo>
                <a:lnTo>
                  <a:pt x="32" y="66"/>
                </a:lnTo>
                <a:lnTo>
                  <a:pt x="35" y="63"/>
                </a:lnTo>
                <a:lnTo>
                  <a:pt x="38" y="60"/>
                </a:lnTo>
                <a:lnTo>
                  <a:pt x="40" y="55"/>
                </a:lnTo>
                <a:lnTo>
                  <a:pt x="43" y="52"/>
                </a:lnTo>
                <a:lnTo>
                  <a:pt x="46" y="48"/>
                </a:lnTo>
                <a:lnTo>
                  <a:pt x="47" y="43"/>
                </a:lnTo>
                <a:lnTo>
                  <a:pt x="49" y="40"/>
                </a:lnTo>
                <a:lnTo>
                  <a:pt x="52" y="39"/>
                </a:lnTo>
                <a:lnTo>
                  <a:pt x="53" y="36"/>
                </a:lnTo>
                <a:lnTo>
                  <a:pt x="56" y="33"/>
                </a:lnTo>
                <a:lnTo>
                  <a:pt x="58" y="30"/>
                </a:lnTo>
                <a:lnTo>
                  <a:pt x="59" y="27"/>
                </a:lnTo>
                <a:lnTo>
                  <a:pt x="60" y="24"/>
                </a:lnTo>
                <a:lnTo>
                  <a:pt x="62" y="21"/>
                </a:lnTo>
                <a:lnTo>
                  <a:pt x="60" y="18"/>
                </a:lnTo>
                <a:lnTo>
                  <a:pt x="60" y="15"/>
                </a:lnTo>
                <a:lnTo>
                  <a:pt x="59" y="12"/>
                </a:lnTo>
                <a:lnTo>
                  <a:pt x="59" y="9"/>
                </a:lnTo>
                <a:lnTo>
                  <a:pt x="58" y="8"/>
                </a:lnTo>
                <a:lnTo>
                  <a:pt x="56" y="5"/>
                </a:lnTo>
                <a:lnTo>
                  <a:pt x="53" y="3"/>
                </a:lnTo>
                <a:lnTo>
                  <a:pt x="52" y="2"/>
                </a:lnTo>
                <a:lnTo>
                  <a:pt x="46" y="0"/>
                </a:lnTo>
                <a:lnTo>
                  <a:pt x="40" y="0"/>
                </a:lnTo>
                <a:lnTo>
                  <a:pt x="34" y="3"/>
                </a:lnTo>
                <a:lnTo>
                  <a:pt x="29" y="5"/>
                </a:lnTo>
                <a:lnTo>
                  <a:pt x="23" y="8"/>
                </a:lnTo>
                <a:lnTo>
                  <a:pt x="19" y="12"/>
                </a:lnTo>
                <a:lnTo>
                  <a:pt x="13" y="15"/>
                </a:lnTo>
                <a:lnTo>
                  <a:pt x="9" y="18"/>
                </a:lnTo>
                <a:lnTo>
                  <a:pt x="6" y="21"/>
                </a:lnTo>
                <a:lnTo>
                  <a:pt x="3" y="26"/>
                </a:lnTo>
                <a:lnTo>
                  <a:pt x="1" y="30"/>
                </a:lnTo>
                <a:lnTo>
                  <a:pt x="0" y="36"/>
                </a:lnTo>
                <a:lnTo>
                  <a:pt x="0" y="42"/>
                </a:lnTo>
                <a:lnTo>
                  <a:pt x="1" y="48"/>
                </a:lnTo>
                <a:lnTo>
                  <a:pt x="3" y="54"/>
                </a:lnTo>
                <a:lnTo>
                  <a:pt x="6" y="58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87" name="Freeform 138"/>
          <p:cNvSpPr>
            <a:spLocks/>
          </p:cNvSpPr>
          <p:nvPr/>
        </p:nvSpPr>
        <p:spPr bwMode="auto">
          <a:xfrm>
            <a:off x="6245225" y="4679950"/>
            <a:ext cx="87313" cy="111125"/>
          </a:xfrm>
          <a:custGeom>
            <a:avLst/>
            <a:gdLst>
              <a:gd name="T0" fmla="*/ 2147483647 w 62"/>
              <a:gd name="T1" fmla="*/ 2147483647 h 70"/>
              <a:gd name="T2" fmla="*/ 2147483647 w 62"/>
              <a:gd name="T3" fmla="*/ 2147483647 h 70"/>
              <a:gd name="T4" fmla="*/ 2147483647 w 62"/>
              <a:gd name="T5" fmla="*/ 2147483647 h 70"/>
              <a:gd name="T6" fmla="*/ 2147483647 w 62"/>
              <a:gd name="T7" fmla="*/ 2147483647 h 70"/>
              <a:gd name="T8" fmla="*/ 2147483647 w 62"/>
              <a:gd name="T9" fmla="*/ 2147483647 h 70"/>
              <a:gd name="T10" fmla="*/ 2147483647 w 62"/>
              <a:gd name="T11" fmla="*/ 2147483647 h 70"/>
              <a:gd name="T12" fmla="*/ 2147483647 w 62"/>
              <a:gd name="T13" fmla="*/ 2147483647 h 70"/>
              <a:gd name="T14" fmla="*/ 2147483647 w 62"/>
              <a:gd name="T15" fmla="*/ 2147483647 h 70"/>
              <a:gd name="T16" fmla="*/ 2147483647 w 62"/>
              <a:gd name="T17" fmla="*/ 2147483647 h 70"/>
              <a:gd name="T18" fmla="*/ 2147483647 w 62"/>
              <a:gd name="T19" fmla="*/ 2147483647 h 70"/>
              <a:gd name="T20" fmla="*/ 2147483647 w 62"/>
              <a:gd name="T21" fmla="*/ 2147483647 h 70"/>
              <a:gd name="T22" fmla="*/ 2147483647 w 62"/>
              <a:gd name="T23" fmla="*/ 2147483647 h 70"/>
              <a:gd name="T24" fmla="*/ 2147483647 w 62"/>
              <a:gd name="T25" fmla="*/ 2147483647 h 70"/>
              <a:gd name="T26" fmla="*/ 2147483647 w 62"/>
              <a:gd name="T27" fmla="*/ 2147483647 h 70"/>
              <a:gd name="T28" fmla="*/ 2147483647 w 62"/>
              <a:gd name="T29" fmla="*/ 2147483647 h 70"/>
              <a:gd name="T30" fmla="*/ 2147483647 w 62"/>
              <a:gd name="T31" fmla="*/ 2147483647 h 70"/>
              <a:gd name="T32" fmla="*/ 2147483647 w 62"/>
              <a:gd name="T33" fmla="*/ 2147483647 h 70"/>
              <a:gd name="T34" fmla="*/ 2147483647 w 62"/>
              <a:gd name="T35" fmla="*/ 2147483647 h 70"/>
              <a:gd name="T36" fmla="*/ 2147483647 w 62"/>
              <a:gd name="T37" fmla="*/ 2147483647 h 70"/>
              <a:gd name="T38" fmla="*/ 2147483647 w 62"/>
              <a:gd name="T39" fmla="*/ 2147483647 h 70"/>
              <a:gd name="T40" fmla="*/ 2147483647 w 62"/>
              <a:gd name="T41" fmla="*/ 2147483647 h 70"/>
              <a:gd name="T42" fmla="*/ 2147483647 w 62"/>
              <a:gd name="T43" fmla="*/ 2147483647 h 70"/>
              <a:gd name="T44" fmla="*/ 2147483647 w 62"/>
              <a:gd name="T45" fmla="*/ 2147483647 h 70"/>
              <a:gd name="T46" fmla="*/ 2147483647 w 62"/>
              <a:gd name="T47" fmla="*/ 2147483647 h 70"/>
              <a:gd name="T48" fmla="*/ 2147483647 w 62"/>
              <a:gd name="T49" fmla="*/ 2147483647 h 70"/>
              <a:gd name="T50" fmla="*/ 2147483647 w 62"/>
              <a:gd name="T51" fmla="*/ 2147483647 h 70"/>
              <a:gd name="T52" fmla="*/ 2147483647 w 62"/>
              <a:gd name="T53" fmla="*/ 2147483647 h 70"/>
              <a:gd name="T54" fmla="*/ 2147483647 w 62"/>
              <a:gd name="T55" fmla="*/ 2147483647 h 70"/>
              <a:gd name="T56" fmla="*/ 2147483647 w 62"/>
              <a:gd name="T57" fmla="*/ 2147483647 h 70"/>
              <a:gd name="T58" fmla="*/ 2147483647 w 62"/>
              <a:gd name="T59" fmla="*/ 2147483647 h 70"/>
              <a:gd name="T60" fmla="*/ 2147483647 w 62"/>
              <a:gd name="T61" fmla="*/ 2147483647 h 70"/>
              <a:gd name="T62" fmla="*/ 2147483647 w 62"/>
              <a:gd name="T63" fmla="*/ 2147483647 h 70"/>
              <a:gd name="T64" fmla="*/ 2147483647 w 62"/>
              <a:gd name="T65" fmla="*/ 2147483647 h 70"/>
              <a:gd name="T66" fmla="*/ 2147483647 w 62"/>
              <a:gd name="T67" fmla="*/ 0 h 70"/>
              <a:gd name="T68" fmla="*/ 2147483647 w 62"/>
              <a:gd name="T69" fmla="*/ 0 h 70"/>
              <a:gd name="T70" fmla="*/ 2147483647 w 62"/>
              <a:gd name="T71" fmla="*/ 2147483647 h 70"/>
              <a:gd name="T72" fmla="*/ 2147483647 w 62"/>
              <a:gd name="T73" fmla="*/ 2147483647 h 70"/>
              <a:gd name="T74" fmla="*/ 2147483647 w 62"/>
              <a:gd name="T75" fmla="*/ 2147483647 h 70"/>
              <a:gd name="T76" fmla="*/ 2147483647 w 62"/>
              <a:gd name="T77" fmla="*/ 2147483647 h 70"/>
              <a:gd name="T78" fmla="*/ 2147483647 w 62"/>
              <a:gd name="T79" fmla="*/ 2147483647 h 70"/>
              <a:gd name="T80" fmla="*/ 2147483647 w 62"/>
              <a:gd name="T81" fmla="*/ 2147483647 h 70"/>
              <a:gd name="T82" fmla="*/ 2147483647 w 62"/>
              <a:gd name="T83" fmla="*/ 2147483647 h 70"/>
              <a:gd name="T84" fmla="*/ 2147483647 w 62"/>
              <a:gd name="T85" fmla="*/ 2147483647 h 70"/>
              <a:gd name="T86" fmla="*/ 2147483647 w 62"/>
              <a:gd name="T87" fmla="*/ 2147483647 h 70"/>
              <a:gd name="T88" fmla="*/ 0 w 62"/>
              <a:gd name="T89" fmla="*/ 2147483647 h 70"/>
              <a:gd name="T90" fmla="*/ 0 w 62"/>
              <a:gd name="T91" fmla="*/ 2147483647 h 70"/>
              <a:gd name="T92" fmla="*/ 2147483647 w 62"/>
              <a:gd name="T93" fmla="*/ 2147483647 h 70"/>
              <a:gd name="T94" fmla="*/ 2147483647 w 62"/>
              <a:gd name="T95" fmla="*/ 2147483647 h 70"/>
              <a:gd name="T96" fmla="*/ 2147483647 w 62"/>
              <a:gd name="T97" fmla="*/ 2147483647 h 7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2"/>
              <a:gd name="T148" fmla="*/ 0 h 70"/>
              <a:gd name="T149" fmla="*/ 62 w 62"/>
              <a:gd name="T150" fmla="*/ 70 h 7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2" h="70">
                <a:moveTo>
                  <a:pt x="6" y="58"/>
                </a:moveTo>
                <a:lnTo>
                  <a:pt x="6" y="61"/>
                </a:lnTo>
                <a:lnTo>
                  <a:pt x="7" y="64"/>
                </a:lnTo>
                <a:lnTo>
                  <a:pt x="9" y="67"/>
                </a:lnTo>
                <a:lnTo>
                  <a:pt x="12" y="69"/>
                </a:lnTo>
                <a:lnTo>
                  <a:pt x="15" y="70"/>
                </a:lnTo>
                <a:lnTo>
                  <a:pt x="18" y="70"/>
                </a:lnTo>
                <a:lnTo>
                  <a:pt x="21" y="70"/>
                </a:lnTo>
                <a:lnTo>
                  <a:pt x="23" y="70"/>
                </a:lnTo>
                <a:lnTo>
                  <a:pt x="28" y="69"/>
                </a:lnTo>
                <a:lnTo>
                  <a:pt x="32" y="66"/>
                </a:lnTo>
                <a:lnTo>
                  <a:pt x="35" y="63"/>
                </a:lnTo>
                <a:lnTo>
                  <a:pt x="38" y="60"/>
                </a:lnTo>
                <a:lnTo>
                  <a:pt x="40" y="55"/>
                </a:lnTo>
                <a:lnTo>
                  <a:pt x="43" y="52"/>
                </a:lnTo>
                <a:lnTo>
                  <a:pt x="46" y="48"/>
                </a:lnTo>
                <a:lnTo>
                  <a:pt x="47" y="43"/>
                </a:lnTo>
                <a:lnTo>
                  <a:pt x="49" y="40"/>
                </a:lnTo>
                <a:lnTo>
                  <a:pt x="52" y="39"/>
                </a:lnTo>
                <a:lnTo>
                  <a:pt x="53" y="36"/>
                </a:lnTo>
                <a:lnTo>
                  <a:pt x="56" y="33"/>
                </a:lnTo>
                <a:lnTo>
                  <a:pt x="58" y="30"/>
                </a:lnTo>
                <a:lnTo>
                  <a:pt x="59" y="27"/>
                </a:lnTo>
                <a:lnTo>
                  <a:pt x="60" y="24"/>
                </a:lnTo>
                <a:lnTo>
                  <a:pt x="62" y="21"/>
                </a:lnTo>
                <a:lnTo>
                  <a:pt x="60" y="18"/>
                </a:lnTo>
                <a:lnTo>
                  <a:pt x="60" y="15"/>
                </a:lnTo>
                <a:lnTo>
                  <a:pt x="59" y="12"/>
                </a:lnTo>
                <a:lnTo>
                  <a:pt x="59" y="9"/>
                </a:lnTo>
                <a:lnTo>
                  <a:pt x="58" y="8"/>
                </a:lnTo>
                <a:lnTo>
                  <a:pt x="56" y="5"/>
                </a:lnTo>
                <a:lnTo>
                  <a:pt x="53" y="3"/>
                </a:lnTo>
                <a:lnTo>
                  <a:pt x="52" y="2"/>
                </a:lnTo>
                <a:lnTo>
                  <a:pt x="46" y="0"/>
                </a:lnTo>
                <a:lnTo>
                  <a:pt x="40" y="0"/>
                </a:lnTo>
                <a:lnTo>
                  <a:pt x="34" y="3"/>
                </a:lnTo>
                <a:lnTo>
                  <a:pt x="29" y="5"/>
                </a:lnTo>
                <a:lnTo>
                  <a:pt x="23" y="8"/>
                </a:lnTo>
                <a:lnTo>
                  <a:pt x="19" y="12"/>
                </a:lnTo>
                <a:lnTo>
                  <a:pt x="13" y="15"/>
                </a:lnTo>
                <a:lnTo>
                  <a:pt x="9" y="18"/>
                </a:lnTo>
                <a:lnTo>
                  <a:pt x="6" y="21"/>
                </a:lnTo>
                <a:lnTo>
                  <a:pt x="3" y="26"/>
                </a:lnTo>
                <a:lnTo>
                  <a:pt x="1" y="30"/>
                </a:lnTo>
                <a:lnTo>
                  <a:pt x="0" y="36"/>
                </a:lnTo>
                <a:lnTo>
                  <a:pt x="0" y="42"/>
                </a:lnTo>
                <a:lnTo>
                  <a:pt x="1" y="48"/>
                </a:lnTo>
                <a:lnTo>
                  <a:pt x="3" y="54"/>
                </a:lnTo>
                <a:lnTo>
                  <a:pt x="6" y="58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88" name="Freeform 139"/>
          <p:cNvSpPr>
            <a:spLocks/>
          </p:cNvSpPr>
          <p:nvPr/>
        </p:nvSpPr>
        <p:spPr bwMode="auto">
          <a:xfrm>
            <a:off x="6202363" y="4652963"/>
            <a:ext cx="55562" cy="100012"/>
          </a:xfrm>
          <a:custGeom>
            <a:avLst/>
            <a:gdLst>
              <a:gd name="T0" fmla="*/ 0 w 40"/>
              <a:gd name="T1" fmla="*/ 2147483647 h 63"/>
              <a:gd name="T2" fmla="*/ 2147483647 w 40"/>
              <a:gd name="T3" fmla="*/ 2147483647 h 63"/>
              <a:gd name="T4" fmla="*/ 2147483647 w 40"/>
              <a:gd name="T5" fmla="*/ 2147483647 h 63"/>
              <a:gd name="T6" fmla="*/ 2147483647 w 40"/>
              <a:gd name="T7" fmla="*/ 2147483647 h 63"/>
              <a:gd name="T8" fmla="*/ 2147483647 w 40"/>
              <a:gd name="T9" fmla="*/ 2147483647 h 63"/>
              <a:gd name="T10" fmla="*/ 2147483647 w 40"/>
              <a:gd name="T11" fmla="*/ 2147483647 h 63"/>
              <a:gd name="T12" fmla="*/ 2147483647 w 40"/>
              <a:gd name="T13" fmla="*/ 2147483647 h 63"/>
              <a:gd name="T14" fmla="*/ 2147483647 w 40"/>
              <a:gd name="T15" fmla="*/ 2147483647 h 63"/>
              <a:gd name="T16" fmla="*/ 2147483647 w 40"/>
              <a:gd name="T17" fmla="*/ 2147483647 h 63"/>
              <a:gd name="T18" fmla="*/ 2147483647 w 40"/>
              <a:gd name="T19" fmla="*/ 2147483647 h 63"/>
              <a:gd name="T20" fmla="*/ 2147483647 w 40"/>
              <a:gd name="T21" fmla="*/ 2147483647 h 63"/>
              <a:gd name="T22" fmla="*/ 2147483647 w 40"/>
              <a:gd name="T23" fmla="*/ 2147483647 h 63"/>
              <a:gd name="T24" fmla="*/ 2147483647 w 40"/>
              <a:gd name="T25" fmla="*/ 2147483647 h 63"/>
              <a:gd name="T26" fmla="*/ 2147483647 w 40"/>
              <a:gd name="T27" fmla="*/ 2147483647 h 63"/>
              <a:gd name="T28" fmla="*/ 2147483647 w 40"/>
              <a:gd name="T29" fmla="*/ 2147483647 h 63"/>
              <a:gd name="T30" fmla="*/ 2147483647 w 40"/>
              <a:gd name="T31" fmla="*/ 2147483647 h 63"/>
              <a:gd name="T32" fmla="*/ 2147483647 w 40"/>
              <a:gd name="T33" fmla="*/ 2147483647 h 63"/>
              <a:gd name="T34" fmla="*/ 2147483647 w 40"/>
              <a:gd name="T35" fmla="*/ 2147483647 h 63"/>
              <a:gd name="T36" fmla="*/ 2147483647 w 40"/>
              <a:gd name="T37" fmla="*/ 2147483647 h 63"/>
              <a:gd name="T38" fmla="*/ 2147483647 w 40"/>
              <a:gd name="T39" fmla="*/ 2147483647 h 63"/>
              <a:gd name="T40" fmla="*/ 2147483647 w 40"/>
              <a:gd name="T41" fmla="*/ 2147483647 h 63"/>
              <a:gd name="T42" fmla="*/ 2147483647 w 40"/>
              <a:gd name="T43" fmla="*/ 2147483647 h 63"/>
              <a:gd name="T44" fmla="*/ 2147483647 w 40"/>
              <a:gd name="T45" fmla="*/ 2147483647 h 63"/>
              <a:gd name="T46" fmla="*/ 2147483647 w 40"/>
              <a:gd name="T47" fmla="*/ 2147483647 h 63"/>
              <a:gd name="T48" fmla="*/ 2147483647 w 40"/>
              <a:gd name="T49" fmla="*/ 2147483647 h 63"/>
              <a:gd name="T50" fmla="*/ 2147483647 w 40"/>
              <a:gd name="T51" fmla="*/ 2147483647 h 63"/>
              <a:gd name="T52" fmla="*/ 2147483647 w 40"/>
              <a:gd name="T53" fmla="*/ 2147483647 h 63"/>
              <a:gd name="T54" fmla="*/ 2147483647 w 40"/>
              <a:gd name="T55" fmla="*/ 2147483647 h 63"/>
              <a:gd name="T56" fmla="*/ 2147483647 w 40"/>
              <a:gd name="T57" fmla="*/ 2147483647 h 63"/>
              <a:gd name="T58" fmla="*/ 2147483647 w 40"/>
              <a:gd name="T59" fmla="*/ 2147483647 h 63"/>
              <a:gd name="T60" fmla="*/ 2147483647 w 40"/>
              <a:gd name="T61" fmla="*/ 2147483647 h 63"/>
              <a:gd name="T62" fmla="*/ 2147483647 w 40"/>
              <a:gd name="T63" fmla="*/ 2147483647 h 63"/>
              <a:gd name="T64" fmla="*/ 2147483647 w 40"/>
              <a:gd name="T65" fmla="*/ 0 h 63"/>
              <a:gd name="T66" fmla="*/ 2147483647 w 40"/>
              <a:gd name="T67" fmla="*/ 0 h 63"/>
              <a:gd name="T68" fmla="*/ 2147483647 w 40"/>
              <a:gd name="T69" fmla="*/ 2147483647 h 63"/>
              <a:gd name="T70" fmla="*/ 2147483647 w 40"/>
              <a:gd name="T71" fmla="*/ 2147483647 h 63"/>
              <a:gd name="T72" fmla="*/ 2147483647 w 40"/>
              <a:gd name="T73" fmla="*/ 2147483647 h 63"/>
              <a:gd name="T74" fmla="*/ 2147483647 w 40"/>
              <a:gd name="T75" fmla="*/ 2147483647 h 63"/>
              <a:gd name="T76" fmla="*/ 2147483647 w 40"/>
              <a:gd name="T77" fmla="*/ 2147483647 h 63"/>
              <a:gd name="T78" fmla="*/ 2147483647 w 40"/>
              <a:gd name="T79" fmla="*/ 2147483647 h 63"/>
              <a:gd name="T80" fmla="*/ 2147483647 w 40"/>
              <a:gd name="T81" fmla="*/ 2147483647 h 63"/>
              <a:gd name="T82" fmla="*/ 2147483647 w 40"/>
              <a:gd name="T83" fmla="*/ 2147483647 h 63"/>
              <a:gd name="T84" fmla="*/ 0 w 40"/>
              <a:gd name="T85" fmla="*/ 2147483647 h 63"/>
              <a:gd name="T86" fmla="*/ 0 w 40"/>
              <a:gd name="T87" fmla="*/ 2147483647 h 63"/>
              <a:gd name="T88" fmla="*/ 0 w 40"/>
              <a:gd name="T89" fmla="*/ 2147483647 h 63"/>
              <a:gd name="T90" fmla="*/ 2147483647 w 40"/>
              <a:gd name="T91" fmla="*/ 2147483647 h 63"/>
              <a:gd name="T92" fmla="*/ 2147483647 w 40"/>
              <a:gd name="T93" fmla="*/ 2147483647 h 63"/>
              <a:gd name="T94" fmla="*/ 2147483647 w 40"/>
              <a:gd name="T95" fmla="*/ 2147483647 h 63"/>
              <a:gd name="T96" fmla="*/ 0 w 40"/>
              <a:gd name="T97" fmla="*/ 2147483647 h 6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0"/>
              <a:gd name="T148" fmla="*/ 0 h 63"/>
              <a:gd name="T149" fmla="*/ 40 w 40"/>
              <a:gd name="T150" fmla="*/ 63 h 6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0" h="63">
                <a:moveTo>
                  <a:pt x="0" y="59"/>
                </a:moveTo>
                <a:lnTo>
                  <a:pt x="1" y="60"/>
                </a:lnTo>
                <a:lnTo>
                  <a:pt x="4" y="62"/>
                </a:lnTo>
                <a:lnTo>
                  <a:pt x="7" y="62"/>
                </a:lnTo>
                <a:lnTo>
                  <a:pt x="9" y="63"/>
                </a:lnTo>
                <a:lnTo>
                  <a:pt x="12" y="63"/>
                </a:lnTo>
                <a:lnTo>
                  <a:pt x="15" y="63"/>
                </a:lnTo>
                <a:lnTo>
                  <a:pt x="16" y="63"/>
                </a:lnTo>
                <a:lnTo>
                  <a:pt x="19" y="62"/>
                </a:lnTo>
                <a:lnTo>
                  <a:pt x="20" y="60"/>
                </a:lnTo>
                <a:lnTo>
                  <a:pt x="22" y="57"/>
                </a:lnTo>
                <a:lnTo>
                  <a:pt x="22" y="56"/>
                </a:lnTo>
                <a:lnTo>
                  <a:pt x="22" y="53"/>
                </a:lnTo>
                <a:lnTo>
                  <a:pt x="23" y="50"/>
                </a:lnTo>
                <a:lnTo>
                  <a:pt x="23" y="47"/>
                </a:lnTo>
                <a:lnTo>
                  <a:pt x="23" y="44"/>
                </a:lnTo>
                <a:lnTo>
                  <a:pt x="25" y="41"/>
                </a:lnTo>
                <a:lnTo>
                  <a:pt x="26" y="40"/>
                </a:lnTo>
                <a:lnTo>
                  <a:pt x="28" y="37"/>
                </a:lnTo>
                <a:lnTo>
                  <a:pt x="29" y="35"/>
                </a:lnTo>
                <a:lnTo>
                  <a:pt x="32" y="32"/>
                </a:lnTo>
                <a:lnTo>
                  <a:pt x="34" y="31"/>
                </a:lnTo>
                <a:lnTo>
                  <a:pt x="35" y="29"/>
                </a:lnTo>
                <a:lnTo>
                  <a:pt x="37" y="26"/>
                </a:lnTo>
                <a:lnTo>
                  <a:pt x="38" y="23"/>
                </a:lnTo>
                <a:lnTo>
                  <a:pt x="40" y="20"/>
                </a:lnTo>
                <a:lnTo>
                  <a:pt x="40" y="16"/>
                </a:lnTo>
                <a:lnTo>
                  <a:pt x="40" y="12"/>
                </a:lnTo>
                <a:lnTo>
                  <a:pt x="38" y="9"/>
                </a:lnTo>
                <a:lnTo>
                  <a:pt x="35" y="6"/>
                </a:lnTo>
                <a:lnTo>
                  <a:pt x="32" y="3"/>
                </a:lnTo>
                <a:lnTo>
                  <a:pt x="28" y="1"/>
                </a:lnTo>
                <a:lnTo>
                  <a:pt x="23" y="0"/>
                </a:lnTo>
                <a:lnTo>
                  <a:pt x="22" y="0"/>
                </a:lnTo>
                <a:lnTo>
                  <a:pt x="19" y="1"/>
                </a:lnTo>
                <a:lnTo>
                  <a:pt x="16" y="1"/>
                </a:lnTo>
                <a:lnTo>
                  <a:pt x="15" y="3"/>
                </a:lnTo>
                <a:lnTo>
                  <a:pt x="12" y="4"/>
                </a:lnTo>
                <a:lnTo>
                  <a:pt x="10" y="6"/>
                </a:lnTo>
                <a:lnTo>
                  <a:pt x="9" y="9"/>
                </a:lnTo>
                <a:lnTo>
                  <a:pt x="6" y="10"/>
                </a:lnTo>
                <a:lnTo>
                  <a:pt x="3" y="14"/>
                </a:lnTo>
                <a:lnTo>
                  <a:pt x="0" y="20"/>
                </a:lnTo>
                <a:lnTo>
                  <a:pt x="0" y="26"/>
                </a:lnTo>
                <a:lnTo>
                  <a:pt x="0" y="34"/>
                </a:lnTo>
                <a:lnTo>
                  <a:pt x="1" y="40"/>
                </a:lnTo>
                <a:lnTo>
                  <a:pt x="1" y="47"/>
                </a:lnTo>
                <a:lnTo>
                  <a:pt x="1" y="53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89" name="Freeform 140"/>
          <p:cNvSpPr>
            <a:spLocks/>
          </p:cNvSpPr>
          <p:nvPr/>
        </p:nvSpPr>
        <p:spPr bwMode="auto">
          <a:xfrm>
            <a:off x="6202363" y="4652963"/>
            <a:ext cx="55562" cy="100012"/>
          </a:xfrm>
          <a:custGeom>
            <a:avLst/>
            <a:gdLst>
              <a:gd name="T0" fmla="*/ 0 w 40"/>
              <a:gd name="T1" fmla="*/ 2147483647 h 63"/>
              <a:gd name="T2" fmla="*/ 2147483647 w 40"/>
              <a:gd name="T3" fmla="*/ 2147483647 h 63"/>
              <a:gd name="T4" fmla="*/ 2147483647 w 40"/>
              <a:gd name="T5" fmla="*/ 2147483647 h 63"/>
              <a:gd name="T6" fmla="*/ 2147483647 w 40"/>
              <a:gd name="T7" fmla="*/ 2147483647 h 63"/>
              <a:gd name="T8" fmla="*/ 2147483647 w 40"/>
              <a:gd name="T9" fmla="*/ 2147483647 h 63"/>
              <a:gd name="T10" fmla="*/ 2147483647 w 40"/>
              <a:gd name="T11" fmla="*/ 2147483647 h 63"/>
              <a:gd name="T12" fmla="*/ 2147483647 w 40"/>
              <a:gd name="T13" fmla="*/ 2147483647 h 63"/>
              <a:gd name="T14" fmla="*/ 2147483647 w 40"/>
              <a:gd name="T15" fmla="*/ 2147483647 h 63"/>
              <a:gd name="T16" fmla="*/ 2147483647 w 40"/>
              <a:gd name="T17" fmla="*/ 2147483647 h 63"/>
              <a:gd name="T18" fmla="*/ 2147483647 w 40"/>
              <a:gd name="T19" fmla="*/ 2147483647 h 63"/>
              <a:gd name="T20" fmla="*/ 2147483647 w 40"/>
              <a:gd name="T21" fmla="*/ 2147483647 h 63"/>
              <a:gd name="T22" fmla="*/ 2147483647 w 40"/>
              <a:gd name="T23" fmla="*/ 2147483647 h 63"/>
              <a:gd name="T24" fmla="*/ 2147483647 w 40"/>
              <a:gd name="T25" fmla="*/ 2147483647 h 63"/>
              <a:gd name="T26" fmla="*/ 2147483647 w 40"/>
              <a:gd name="T27" fmla="*/ 2147483647 h 63"/>
              <a:gd name="T28" fmla="*/ 2147483647 w 40"/>
              <a:gd name="T29" fmla="*/ 2147483647 h 63"/>
              <a:gd name="T30" fmla="*/ 2147483647 w 40"/>
              <a:gd name="T31" fmla="*/ 2147483647 h 63"/>
              <a:gd name="T32" fmla="*/ 2147483647 w 40"/>
              <a:gd name="T33" fmla="*/ 2147483647 h 63"/>
              <a:gd name="T34" fmla="*/ 2147483647 w 40"/>
              <a:gd name="T35" fmla="*/ 2147483647 h 63"/>
              <a:gd name="T36" fmla="*/ 2147483647 w 40"/>
              <a:gd name="T37" fmla="*/ 2147483647 h 63"/>
              <a:gd name="T38" fmla="*/ 2147483647 w 40"/>
              <a:gd name="T39" fmla="*/ 2147483647 h 63"/>
              <a:gd name="T40" fmla="*/ 2147483647 w 40"/>
              <a:gd name="T41" fmla="*/ 2147483647 h 63"/>
              <a:gd name="T42" fmla="*/ 2147483647 w 40"/>
              <a:gd name="T43" fmla="*/ 2147483647 h 63"/>
              <a:gd name="T44" fmla="*/ 2147483647 w 40"/>
              <a:gd name="T45" fmla="*/ 2147483647 h 63"/>
              <a:gd name="T46" fmla="*/ 2147483647 w 40"/>
              <a:gd name="T47" fmla="*/ 2147483647 h 63"/>
              <a:gd name="T48" fmla="*/ 2147483647 w 40"/>
              <a:gd name="T49" fmla="*/ 2147483647 h 63"/>
              <a:gd name="T50" fmla="*/ 2147483647 w 40"/>
              <a:gd name="T51" fmla="*/ 2147483647 h 63"/>
              <a:gd name="T52" fmla="*/ 2147483647 w 40"/>
              <a:gd name="T53" fmla="*/ 2147483647 h 63"/>
              <a:gd name="T54" fmla="*/ 2147483647 w 40"/>
              <a:gd name="T55" fmla="*/ 2147483647 h 63"/>
              <a:gd name="T56" fmla="*/ 2147483647 w 40"/>
              <a:gd name="T57" fmla="*/ 2147483647 h 63"/>
              <a:gd name="T58" fmla="*/ 2147483647 w 40"/>
              <a:gd name="T59" fmla="*/ 2147483647 h 63"/>
              <a:gd name="T60" fmla="*/ 2147483647 w 40"/>
              <a:gd name="T61" fmla="*/ 2147483647 h 63"/>
              <a:gd name="T62" fmla="*/ 2147483647 w 40"/>
              <a:gd name="T63" fmla="*/ 2147483647 h 63"/>
              <a:gd name="T64" fmla="*/ 2147483647 w 40"/>
              <a:gd name="T65" fmla="*/ 0 h 63"/>
              <a:gd name="T66" fmla="*/ 2147483647 w 40"/>
              <a:gd name="T67" fmla="*/ 0 h 63"/>
              <a:gd name="T68" fmla="*/ 2147483647 w 40"/>
              <a:gd name="T69" fmla="*/ 2147483647 h 63"/>
              <a:gd name="T70" fmla="*/ 2147483647 w 40"/>
              <a:gd name="T71" fmla="*/ 2147483647 h 63"/>
              <a:gd name="T72" fmla="*/ 2147483647 w 40"/>
              <a:gd name="T73" fmla="*/ 2147483647 h 63"/>
              <a:gd name="T74" fmla="*/ 2147483647 w 40"/>
              <a:gd name="T75" fmla="*/ 2147483647 h 63"/>
              <a:gd name="T76" fmla="*/ 2147483647 w 40"/>
              <a:gd name="T77" fmla="*/ 2147483647 h 63"/>
              <a:gd name="T78" fmla="*/ 2147483647 w 40"/>
              <a:gd name="T79" fmla="*/ 2147483647 h 63"/>
              <a:gd name="T80" fmla="*/ 2147483647 w 40"/>
              <a:gd name="T81" fmla="*/ 2147483647 h 63"/>
              <a:gd name="T82" fmla="*/ 2147483647 w 40"/>
              <a:gd name="T83" fmla="*/ 2147483647 h 63"/>
              <a:gd name="T84" fmla="*/ 0 w 40"/>
              <a:gd name="T85" fmla="*/ 2147483647 h 63"/>
              <a:gd name="T86" fmla="*/ 0 w 40"/>
              <a:gd name="T87" fmla="*/ 2147483647 h 63"/>
              <a:gd name="T88" fmla="*/ 0 w 40"/>
              <a:gd name="T89" fmla="*/ 2147483647 h 63"/>
              <a:gd name="T90" fmla="*/ 2147483647 w 40"/>
              <a:gd name="T91" fmla="*/ 2147483647 h 63"/>
              <a:gd name="T92" fmla="*/ 2147483647 w 40"/>
              <a:gd name="T93" fmla="*/ 2147483647 h 63"/>
              <a:gd name="T94" fmla="*/ 2147483647 w 40"/>
              <a:gd name="T95" fmla="*/ 2147483647 h 63"/>
              <a:gd name="T96" fmla="*/ 0 w 40"/>
              <a:gd name="T97" fmla="*/ 2147483647 h 6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0"/>
              <a:gd name="T148" fmla="*/ 0 h 63"/>
              <a:gd name="T149" fmla="*/ 40 w 40"/>
              <a:gd name="T150" fmla="*/ 63 h 6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0" h="63">
                <a:moveTo>
                  <a:pt x="0" y="59"/>
                </a:moveTo>
                <a:lnTo>
                  <a:pt x="1" y="60"/>
                </a:lnTo>
                <a:lnTo>
                  <a:pt x="4" y="62"/>
                </a:lnTo>
                <a:lnTo>
                  <a:pt x="7" y="62"/>
                </a:lnTo>
                <a:lnTo>
                  <a:pt x="9" y="63"/>
                </a:lnTo>
                <a:lnTo>
                  <a:pt x="12" y="63"/>
                </a:lnTo>
                <a:lnTo>
                  <a:pt x="15" y="63"/>
                </a:lnTo>
                <a:lnTo>
                  <a:pt x="16" y="63"/>
                </a:lnTo>
                <a:lnTo>
                  <a:pt x="19" y="62"/>
                </a:lnTo>
                <a:lnTo>
                  <a:pt x="20" y="60"/>
                </a:lnTo>
                <a:lnTo>
                  <a:pt x="22" y="57"/>
                </a:lnTo>
                <a:lnTo>
                  <a:pt x="22" y="56"/>
                </a:lnTo>
                <a:lnTo>
                  <a:pt x="22" y="53"/>
                </a:lnTo>
                <a:lnTo>
                  <a:pt x="23" y="50"/>
                </a:lnTo>
                <a:lnTo>
                  <a:pt x="23" y="47"/>
                </a:lnTo>
                <a:lnTo>
                  <a:pt x="23" y="44"/>
                </a:lnTo>
                <a:lnTo>
                  <a:pt x="25" y="41"/>
                </a:lnTo>
                <a:lnTo>
                  <a:pt x="26" y="40"/>
                </a:lnTo>
                <a:lnTo>
                  <a:pt x="28" y="37"/>
                </a:lnTo>
                <a:lnTo>
                  <a:pt x="29" y="35"/>
                </a:lnTo>
                <a:lnTo>
                  <a:pt x="32" y="32"/>
                </a:lnTo>
                <a:lnTo>
                  <a:pt x="34" y="31"/>
                </a:lnTo>
                <a:lnTo>
                  <a:pt x="35" y="29"/>
                </a:lnTo>
                <a:lnTo>
                  <a:pt x="37" y="26"/>
                </a:lnTo>
                <a:lnTo>
                  <a:pt x="38" y="23"/>
                </a:lnTo>
                <a:lnTo>
                  <a:pt x="40" y="20"/>
                </a:lnTo>
                <a:lnTo>
                  <a:pt x="40" y="16"/>
                </a:lnTo>
                <a:lnTo>
                  <a:pt x="40" y="12"/>
                </a:lnTo>
                <a:lnTo>
                  <a:pt x="38" y="9"/>
                </a:lnTo>
                <a:lnTo>
                  <a:pt x="35" y="6"/>
                </a:lnTo>
                <a:lnTo>
                  <a:pt x="32" y="3"/>
                </a:lnTo>
                <a:lnTo>
                  <a:pt x="28" y="1"/>
                </a:lnTo>
                <a:lnTo>
                  <a:pt x="23" y="0"/>
                </a:lnTo>
                <a:lnTo>
                  <a:pt x="22" y="0"/>
                </a:lnTo>
                <a:lnTo>
                  <a:pt x="19" y="1"/>
                </a:lnTo>
                <a:lnTo>
                  <a:pt x="16" y="1"/>
                </a:lnTo>
                <a:lnTo>
                  <a:pt x="15" y="3"/>
                </a:lnTo>
                <a:lnTo>
                  <a:pt x="12" y="4"/>
                </a:lnTo>
                <a:lnTo>
                  <a:pt x="10" y="6"/>
                </a:lnTo>
                <a:lnTo>
                  <a:pt x="9" y="9"/>
                </a:lnTo>
                <a:lnTo>
                  <a:pt x="6" y="10"/>
                </a:lnTo>
                <a:lnTo>
                  <a:pt x="3" y="14"/>
                </a:lnTo>
                <a:lnTo>
                  <a:pt x="0" y="20"/>
                </a:lnTo>
                <a:lnTo>
                  <a:pt x="0" y="26"/>
                </a:lnTo>
                <a:lnTo>
                  <a:pt x="0" y="34"/>
                </a:lnTo>
                <a:lnTo>
                  <a:pt x="1" y="40"/>
                </a:lnTo>
                <a:lnTo>
                  <a:pt x="1" y="47"/>
                </a:lnTo>
                <a:lnTo>
                  <a:pt x="1" y="53"/>
                </a:lnTo>
                <a:lnTo>
                  <a:pt x="0" y="59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90" name="Freeform 141"/>
          <p:cNvSpPr>
            <a:spLocks/>
          </p:cNvSpPr>
          <p:nvPr/>
        </p:nvSpPr>
        <p:spPr bwMode="auto">
          <a:xfrm>
            <a:off x="6202363" y="4652963"/>
            <a:ext cx="55562" cy="100012"/>
          </a:xfrm>
          <a:custGeom>
            <a:avLst/>
            <a:gdLst>
              <a:gd name="T0" fmla="*/ 0 w 40"/>
              <a:gd name="T1" fmla="*/ 2147483647 h 63"/>
              <a:gd name="T2" fmla="*/ 2147483647 w 40"/>
              <a:gd name="T3" fmla="*/ 2147483647 h 63"/>
              <a:gd name="T4" fmla="*/ 2147483647 w 40"/>
              <a:gd name="T5" fmla="*/ 2147483647 h 63"/>
              <a:gd name="T6" fmla="*/ 2147483647 w 40"/>
              <a:gd name="T7" fmla="*/ 2147483647 h 63"/>
              <a:gd name="T8" fmla="*/ 2147483647 w 40"/>
              <a:gd name="T9" fmla="*/ 2147483647 h 63"/>
              <a:gd name="T10" fmla="*/ 2147483647 w 40"/>
              <a:gd name="T11" fmla="*/ 2147483647 h 63"/>
              <a:gd name="T12" fmla="*/ 2147483647 w 40"/>
              <a:gd name="T13" fmla="*/ 2147483647 h 63"/>
              <a:gd name="T14" fmla="*/ 2147483647 w 40"/>
              <a:gd name="T15" fmla="*/ 2147483647 h 63"/>
              <a:gd name="T16" fmla="*/ 2147483647 w 40"/>
              <a:gd name="T17" fmla="*/ 2147483647 h 63"/>
              <a:gd name="T18" fmla="*/ 2147483647 w 40"/>
              <a:gd name="T19" fmla="*/ 2147483647 h 63"/>
              <a:gd name="T20" fmla="*/ 2147483647 w 40"/>
              <a:gd name="T21" fmla="*/ 2147483647 h 63"/>
              <a:gd name="T22" fmla="*/ 2147483647 w 40"/>
              <a:gd name="T23" fmla="*/ 2147483647 h 63"/>
              <a:gd name="T24" fmla="*/ 2147483647 w 40"/>
              <a:gd name="T25" fmla="*/ 2147483647 h 63"/>
              <a:gd name="T26" fmla="*/ 2147483647 w 40"/>
              <a:gd name="T27" fmla="*/ 2147483647 h 63"/>
              <a:gd name="T28" fmla="*/ 2147483647 w 40"/>
              <a:gd name="T29" fmla="*/ 2147483647 h 63"/>
              <a:gd name="T30" fmla="*/ 2147483647 w 40"/>
              <a:gd name="T31" fmla="*/ 2147483647 h 63"/>
              <a:gd name="T32" fmla="*/ 2147483647 w 40"/>
              <a:gd name="T33" fmla="*/ 2147483647 h 63"/>
              <a:gd name="T34" fmla="*/ 2147483647 w 40"/>
              <a:gd name="T35" fmla="*/ 2147483647 h 63"/>
              <a:gd name="T36" fmla="*/ 2147483647 w 40"/>
              <a:gd name="T37" fmla="*/ 2147483647 h 63"/>
              <a:gd name="T38" fmla="*/ 2147483647 w 40"/>
              <a:gd name="T39" fmla="*/ 2147483647 h 63"/>
              <a:gd name="T40" fmla="*/ 2147483647 w 40"/>
              <a:gd name="T41" fmla="*/ 2147483647 h 63"/>
              <a:gd name="T42" fmla="*/ 2147483647 w 40"/>
              <a:gd name="T43" fmla="*/ 2147483647 h 63"/>
              <a:gd name="T44" fmla="*/ 2147483647 w 40"/>
              <a:gd name="T45" fmla="*/ 2147483647 h 63"/>
              <a:gd name="T46" fmla="*/ 2147483647 w 40"/>
              <a:gd name="T47" fmla="*/ 2147483647 h 63"/>
              <a:gd name="T48" fmla="*/ 2147483647 w 40"/>
              <a:gd name="T49" fmla="*/ 2147483647 h 63"/>
              <a:gd name="T50" fmla="*/ 2147483647 w 40"/>
              <a:gd name="T51" fmla="*/ 2147483647 h 63"/>
              <a:gd name="T52" fmla="*/ 2147483647 w 40"/>
              <a:gd name="T53" fmla="*/ 2147483647 h 63"/>
              <a:gd name="T54" fmla="*/ 2147483647 w 40"/>
              <a:gd name="T55" fmla="*/ 2147483647 h 63"/>
              <a:gd name="T56" fmla="*/ 2147483647 w 40"/>
              <a:gd name="T57" fmla="*/ 2147483647 h 63"/>
              <a:gd name="T58" fmla="*/ 2147483647 w 40"/>
              <a:gd name="T59" fmla="*/ 2147483647 h 63"/>
              <a:gd name="T60" fmla="*/ 2147483647 w 40"/>
              <a:gd name="T61" fmla="*/ 2147483647 h 63"/>
              <a:gd name="T62" fmla="*/ 2147483647 w 40"/>
              <a:gd name="T63" fmla="*/ 2147483647 h 63"/>
              <a:gd name="T64" fmla="*/ 2147483647 w 40"/>
              <a:gd name="T65" fmla="*/ 0 h 63"/>
              <a:gd name="T66" fmla="*/ 2147483647 w 40"/>
              <a:gd name="T67" fmla="*/ 0 h 63"/>
              <a:gd name="T68" fmla="*/ 2147483647 w 40"/>
              <a:gd name="T69" fmla="*/ 2147483647 h 63"/>
              <a:gd name="T70" fmla="*/ 2147483647 w 40"/>
              <a:gd name="T71" fmla="*/ 2147483647 h 63"/>
              <a:gd name="T72" fmla="*/ 2147483647 w 40"/>
              <a:gd name="T73" fmla="*/ 2147483647 h 63"/>
              <a:gd name="T74" fmla="*/ 2147483647 w 40"/>
              <a:gd name="T75" fmla="*/ 2147483647 h 63"/>
              <a:gd name="T76" fmla="*/ 2147483647 w 40"/>
              <a:gd name="T77" fmla="*/ 2147483647 h 63"/>
              <a:gd name="T78" fmla="*/ 2147483647 w 40"/>
              <a:gd name="T79" fmla="*/ 2147483647 h 63"/>
              <a:gd name="T80" fmla="*/ 2147483647 w 40"/>
              <a:gd name="T81" fmla="*/ 2147483647 h 63"/>
              <a:gd name="T82" fmla="*/ 2147483647 w 40"/>
              <a:gd name="T83" fmla="*/ 2147483647 h 63"/>
              <a:gd name="T84" fmla="*/ 0 w 40"/>
              <a:gd name="T85" fmla="*/ 2147483647 h 63"/>
              <a:gd name="T86" fmla="*/ 0 w 40"/>
              <a:gd name="T87" fmla="*/ 2147483647 h 63"/>
              <a:gd name="T88" fmla="*/ 0 w 40"/>
              <a:gd name="T89" fmla="*/ 2147483647 h 63"/>
              <a:gd name="T90" fmla="*/ 2147483647 w 40"/>
              <a:gd name="T91" fmla="*/ 2147483647 h 63"/>
              <a:gd name="T92" fmla="*/ 2147483647 w 40"/>
              <a:gd name="T93" fmla="*/ 2147483647 h 63"/>
              <a:gd name="T94" fmla="*/ 2147483647 w 40"/>
              <a:gd name="T95" fmla="*/ 2147483647 h 63"/>
              <a:gd name="T96" fmla="*/ 0 w 40"/>
              <a:gd name="T97" fmla="*/ 2147483647 h 6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0"/>
              <a:gd name="T148" fmla="*/ 0 h 63"/>
              <a:gd name="T149" fmla="*/ 40 w 40"/>
              <a:gd name="T150" fmla="*/ 63 h 6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0" h="63">
                <a:moveTo>
                  <a:pt x="0" y="59"/>
                </a:moveTo>
                <a:lnTo>
                  <a:pt x="1" y="60"/>
                </a:lnTo>
                <a:lnTo>
                  <a:pt x="4" y="62"/>
                </a:lnTo>
                <a:lnTo>
                  <a:pt x="7" y="62"/>
                </a:lnTo>
                <a:lnTo>
                  <a:pt x="9" y="63"/>
                </a:lnTo>
                <a:lnTo>
                  <a:pt x="12" y="63"/>
                </a:lnTo>
                <a:lnTo>
                  <a:pt x="15" y="63"/>
                </a:lnTo>
                <a:lnTo>
                  <a:pt x="16" y="63"/>
                </a:lnTo>
                <a:lnTo>
                  <a:pt x="19" y="62"/>
                </a:lnTo>
                <a:lnTo>
                  <a:pt x="20" y="60"/>
                </a:lnTo>
                <a:lnTo>
                  <a:pt x="22" y="57"/>
                </a:lnTo>
                <a:lnTo>
                  <a:pt x="22" y="56"/>
                </a:lnTo>
                <a:lnTo>
                  <a:pt x="22" y="53"/>
                </a:lnTo>
                <a:lnTo>
                  <a:pt x="23" y="50"/>
                </a:lnTo>
                <a:lnTo>
                  <a:pt x="23" y="47"/>
                </a:lnTo>
                <a:lnTo>
                  <a:pt x="23" y="44"/>
                </a:lnTo>
                <a:lnTo>
                  <a:pt x="25" y="41"/>
                </a:lnTo>
                <a:lnTo>
                  <a:pt x="26" y="40"/>
                </a:lnTo>
                <a:lnTo>
                  <a:pt x="28" y="37"/>
                </a:lnTo>
                <a:lnTo>
                  <a:pt x="29" y="35"/>
                </a:lnTo>
                <a:lnTo>
                  <a:pt x="32" y="32"/>
                </a:lnTo>
                <a:lnTo>
                  <a:pt x="34" y="31"/>
                </a:lnTo>
                <a:lnTo>
                  <a:pt x="35" y="29"/>
                </a:lnTo>
                <a:lnTo>
                  <a:pt x="37" y="26"/>
                </a:lnTo>
                <a:lnTo>
                  <a:pt x="38" y="23"/>
                </a:lnTo>
                <a:lnTo>
                  <a:pt x="40" y="20"/>
                </a:lnTo>
                <a:lnTo>
                  <a:pt x="40" y="16"/>
                </a:lnTo>
                <a:lnTo>
                  <a:pt x="40" y="12"/>
                </a:lnTo>
                <a:lnTo>
                  <a:pt x="38" y="9"/>
                </a:lnTo>
                <a:lnTo>
                  <a:pt x="35" y="6"/>
                </a:lnTo>
                <a:lnTo>
                  <a:pt x="32" y="3"/>
                </a:lnTo>
                <a:lnTo>
                  <a:pt x="28" y="1"/>
                </a:lnTo>
                <a:lnTo>
                  <a:pt x="23" y="0"/>
                </a:lnTo>
                <a:lnTo>
                  <a:pt x="22" y="0"/>
                </a:lnTo>
                <a:lnTo>
                  <a:pt x="19" y="1"/>
                </a:lnTo>
                <a:lnTo>
                  <a:pt x="16" y="1"/>
                </a:lnTo>
                <a:lnTo>
                  <a:pt x="15" y="3"/>
                </a:lnTo>
                <a:lnTo>
                  <a:pt x="12" y="4"/>
                </a:lnTo>
                <a:lnTo>
                  <a:pt x="10" y="6"/>
                </a:lnTo>
                <a:lnTo>
                  <a:pt x="9" y="9"/>
                </a:lnTo>
                <a:lnTo>
                  <a:pt x="6" y="10"/>
                </a:lnTo>
                <a:lnTo>
                  <a:pt x="3" y="14"/>
                </a:lnTo>
                <a:lnTo>
                  <a:pt x="0" y="20"/>
                </a:lnTo>
                <a:lnTo>
                  <a:pt x="0" y="26"/>
                </a:lnTo>
                <a:lnTo>
                  <a:pt x="0" y="34"/>
                </a:lnTo>
                <a:lnTo>
                  <a:pt x="1" y="40"/>
                </a:lnTo>
                <a:lnTo>
                  <a:pt x="1" y="47"/>
                </a:lnTo>
                <a:lnTo>
                  <a:pt x="1" y="53"/>
                </a:lnTo>
                <a:lnTo>
                  <a:pt x="0" y="59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91" name="Freeform 142"/>
          <p:cNvSpPr>
            <a:spLocks/>
          </p:cNvSpPr>
          <p:nvPr/>
        </p:nvSpPr>
        <p:spPr bwMode="auto">
          <a:xfrm>
            <a:off x="6181725" y="4576763"/>
            <a:ext cx="60325" cy="80962"/>
          </a:xfrm>
          <a:custGeom>
            <a:avLst/>
            <a:gdLst>
              <a:gd name="T0" fmla="*/ 2147483647 w 43"/>
              <a:gd name="T1" fmla="*/ 2147483647 h 51"/>
              <a:gd name="T2" fmla="*/ 2147483647 w 43"/>
              <a:gd name="T3" fmla="*/ 2147483647 h 51"/>
              <a:gd name="T4" fmla="*/ 2147483647 w 43"/>
              <a:gd name="T5" fmla="*/ 2147483647 h 51"/>
              <a:gd name="T6" fmla="*/ 2147483647 w 43"/>
              <a:gd name="T7" fmla="*/ 2147483647 h 51"/>
              <a:gd name="T8" fmla="*/ 2147483647 w 43"/>
              <a:gd name="T9" fmla="*/ 2147483647 h 51"/>
              <a:gd name="T10" fmla="*/ 2147483647 w 43"/>
              <a:gd name="T11" fmla="*/ 2147483647 h 51"/>
              <a:gd name="T12" fmla="*/ 2147483647 w 43"/>
              <a:gd name="T13" fmla="*/ 2147483647 h 51"/>
              <a:gd name="T14" fmla="*/ 2147483647 w 43"/>
              <a:gd name="T15" fmla="*/ 2147483647 h 51"/>
              <a:gd name="T16" fmla="*/ 2147483647 w 43"/>
              <a:gd name="T17" fmla="*/ 2147483647 h 51"/>
              <a:gd name="T18" fmla="*/ 2147483647 w 43"/>
              <a:gd name="T19" fmla="*/ 2147483647 h 51"/>
              <a:gd name="T20" fmla="*/ 2147483647 w 43"/>
              <a:gd name="T21" fmla="*/ 2147483647 h 51"/>
              <a:gd name="T22" fmla="*/ 2147483647 w 43"/>
              <a:gd name="T23" fmla="*/ 2147483647 h 51"/>
              <a:gd name="T24" fmla="*/ 2147483647 w 43"/>
              <a:gd name="T25" fmla="*/ 2147483647 h 51"/>
              <a:gd name="T26" fmla="*/ 2147483647 w 43"/>
              <a:gd name="T27" fmla="*/ 2147483647 h 51"/>
              <a:gd name="T28" fmla="*/ 2147483647 w 43"/>
              <a:gd name="T29" fmla="*/ 2147483647 h 51"/>
              <a:gd name="T30" fmla="*/ 2147483647 w 43"/>
              <a:gd name="T31" fmla="*/ 2147483647 h 51"/>
              <a:gd name="T32" fmla="*/ 2147483647 w 43"/>
              <a:gd name="T33" fmla="*/ 2147483647 h 51"/>
              <a:gd name="T34" fmla="*/ 2147483647 w 43"/>
              <a:gd name="T35" fmla="*/ 2147483647 h 51"/>
              <a:gd name="T36" fmla="*/ 2147483647 w 43"/>
              <a:gd name="T37" fmla="*/ 2147483647 h 51"/>
              <a:gd name="T38" fmla="*/ 2147483647 w 43"/>
              <a:gd name="T39" fmla="*/ 2147483647 h 51"/>
              <a:gd name="T40" fmla="*/ 2147483647 w 43"/>
              <a:gd name="T41" fmla="*/ 2147483647 h 51"/>
              <a:gd name="T42" fmla="*/ 2147483647 w 43"/>
              <a:gd name="T43" fmla="*/ 2147483647 h 51"/>
              <a:gd name="T44" fmla="*/ 2147483647 w 43"/>
              <a:gd name="T45" fmla="*/ 0 h 51"/>
              <a:gd name="T46" fmla="*/ 2147483647 w 43"/>
              <a:gd name="T47" fmla="*/ 0 h 51"/>
              <a:gd name="T48" fmla="*/ 2147483647 w 43"/>
              <a:gd name="T49" fmla="*/ 2147483647 h 51"/>
              <a:gd name="T50" fmla="*/ 0 w 43"/>
              <a:gd name="T51" fmla="*/ 2147483647 h 51"/>
              <a:gd name="T52" fmla="*/ 0 w 43"/>
              <a:gd name="T53" fmla="*/ 2147483647 h 51"/>
              <a:gd name="T54" fmla="*/ 0 w 43"/>
              <a:gd name="T55" fmla="*/ 2147483647 h 51"/>
              <a:gd name="T56" fmla="*/ 2147483647 w 43"/>
              <a:gd name="T57" fmla="*/ 2147483647 h 51"/>
              <a:gd name="T58" fmla="*/ 2147483647 w 43"/>
              <a:gd name="T59" fmla="*/ 2147483647 h 51"/>
              <a:gd name="T60" fmla="*/ 2147483647 w 43"/>
              <a:gd name="T61" fmla="*/ 2147483647 h 51"/>
              <a:gd name="T62" fmla="*/ 2147483647 w 43"/>
              <a:gd name="T63" fmla="*/ 2147483647 h 51"/>
              <a:gd name="T64" fmla="*/ 2147483647 w 43"/>
              <a:gd name="T65" fmla="*/ 2147483647 h 51"/>
              <a:gd name="T66" fmla="*/ 2147483647 w 43"/>
              <a:gd name="T67" fmla="*/ 2147483647 h 51"/>
              <a:gd name="T68" fmla="*/ 2147483647 w 43"/>
              <a:gd name="T69" fmla="*/ 2147483647 h 51"/>
              <a:gd name="T70" fmla="*/ 2147483647 w 43"/>
              <a:gd name="T71" fmla="*/ 2147483647 h 51"/>
              <a:gd name="T72" fmla="*/ 2147483647 w 43"/>
              <a:gd name="T73" fmla="*/ 2147483647 h 51"/>
              <a:gd name="T74" fmla="*/ 2147483647 w 43"/>
              <a:gd name="T75" fmla="*/ 2147483647 h 51"/>
              <a:gd name="T76" fmla="*/ 2147483647 w 43"/>
              <a:gd name="T77" fmla="*/ 2147483647 h 51"/>
              <a:gd name="T78" fmla="*/ 2147483647 w 43"/>
              <a:gd name="T79" fmla="*/ 2147483647 h 51"/>
              <a:gd name="T80" fmla="*/ 2147483647 w 43"/>
              <a:gd name="T81" fmla="*/ 2147483647 h 51"/>
              <a:gd name="T82" fmla="*/ 2147483647 w 43"/>
              <a:gd name="T83" fmla="*/ 2147483647 h 51"/>
              <a:gd name="T84" fmla="*/ 2147483647 w 43"/>
              <a:gd name="T85" fmla="*/ 2147483647 h 51"/>
              <a:gd name="T86" fmla="*/ 2147483647 w 43"/>
              <a:gd name="T87" fmla="*/ 2147483647 h 51"/>
              <a:gd name="T88" fmla="*/ 2147483647 w 43"/>
              <a:gd name="T89" fmla="*/ 2147483647 h 51"/>
              <a:gd name="T90" fmla="*/ 2147483647 w 43"/>
              <a:gd name="T91" fmla="*/ 2147483647 h 51"/>
              <a:gd name="T92" fmla="*/ 2147483647 w 43"/>
              <a:gd name="T93" fmla="*/ 2147483647 h 51"/>
              <a:gd name="T94" fmla="*/ 2147483647 w 43"/>
              <a:gd name="T95" fmla="*/ 2147483647 h 51"/>
              <a:gd name="T96" fmla="*/ 2147483647 w 43"/>
              <a:gd name="T97" fmla="*/ 2147483647 h 5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3"/>
              <a:gd name="T148" fmla="*/ 0 h 51"/>
              <a:gd name="T149" fmla="*/ 43 w 43"/>
              <a:gd name="T150" fmla="*/ 51 h 5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3" h="51">
                <a:moveTo>
                  <a:pt x="18" y="49"/>
                </a:moveTo>
                <a:lnTo>
                  <a:pt x="18" y="49"/>
                </a:lnTo>
                <a:lnTo>
                  <a:pt x="18" y="48"/>
                </a:lnTo>
                <a:lnTo>
                  <a:pt x="18" y="46"/>
                </a:lnTo>
                <a:lnTo>
                  <a:pt x="20" y="46"/>
                </a:lnTo>
                <a:lnTo>
                  <a:pt x="20" y="45"/>
                </a:lnTo>
                <a:lnTo>
                  <a:pt x="21" y="43"/>
                </a:lnTo>
                <a:lnTo>
                  <a:pt x="26" y="42"/>
                </a:lnTo>
                <a:lnTo>
                  <a:pt x="29" y="40"/>
                </a:lnTo>
                <a:lnTo>
                  <a:pt x="33" y="39"/>
                </a:lnTo>
                <a:lnTo>
                  <a:pt x="37" y="37"/>
                </a:lnTo>
                <a:lnTo>
                  <a:pt x="40" y="36"/>
                </a:lnTo>
                <a:lnTo>
                  <a:pt x="42" y="33"/>
                </a:lnTo>
                <a:lnTo>
                  <a:pt x="43" y="30"/>
                </a:lnTo>
                <a:lnTo>
                  <a:pt x="43" y="27"/>
                </a:lnTo>
                <a:lnTo>
                  <a:pt x="42" y="20"/>
                </a:lnTo>
                <a:lnTo>
                  <a:pt x="39" y="14"/>
                </a:lnTo>
                <a:lnTo>
                  <a:pt x="34" y="9"/>
                </a:lnTo>
                <a:lnTo>
                  <a:pt x="30" y="5"/>
                </a:lnTo>
                <a:lnTo>
                  <a:pt x="24" y="2"/>
                </a:lnTo>
                <a:lnTo>
                  <a:pt x="17" y="0"/>
                </a:lnTo>
                <a:lnTo>
                  <a:pt x="9" y="0"/>
                </a:lnTo>
                <a:lnTo>
                  <a:pt x="3" y="3"/>
                </a:lnTo>
                <a:lnTo>
                  <a:pt x="0" y="5"/>
                </a:lnTo>
                <a:lnTo>
                  <a:pt x="0" y="6"/>
                </a:lnTo>
                <a:lnTo>
                  <a:pt x="0" y="9"/>
                </a:lnTo>
                <a:lnTo>
                  <a:pt x="2" y="12"/>
                </a:lnTo>
                <a:lnTo>
                  <a:pt x="3" y="15"/>
                </a:lnTo>
                <a:lnTo>
                  <a:pt x="5" y="18"/>
                </a:lnTo>
                <a:lnTo>
                  <a:pt x="6" y="20"/>
                </a:lnTo>
                <a:lnTo>
                  <a:pt x="9" y="22"/>
                </a:lnTo>
                <a:lnTo>
                  <a:pt x="11" y="25"/>
                </a:lnTo>
                <a:lnTo>
                  <a:pt x="12" y="28"/>
                </a:lnTo>
                <a:lnTo>
                  <a:pt x="14" y="31"/>
                </a:lnTo>
                <a:lnTo>
                  <a:pt x="14" y="34"/>
                </a:lnTo>
                <a:lnTo>
                  <a:pt x="14" y="39"/>
                </a:lnTo>
                <a:lnTo>
                  <a:pt x="14" y="42"/>
                </a:lnTo>
                <a:lnTo>
                  <a:pt x="14" y="46"/>
                </a:lnTo>
                <a:lnTo>
                  <a:pt x="14" y="51"/>
                </a:lnTo>
                <a:lnTo>
                  <a:pt x="15" y="51"/>
                </a:lnTo>
                <a:lnTo>
                  <a:pt x="17" y="51"/>
                </a:lnTo>
                <a:lnTo>
                  <a:pt x="18" y="51"/>
                </a:lnTo>
                <a:lnTo>
                  <a:pt x="18" y="4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92" name="Freeform 143"/>
          <p:cNvSpPr>
            <a:spLocks/>
          </p:cNvSpPr>
          <p:nvPr/>
        </p:nvSpPr>
        <p:spPr bwMode="auto">
          <a:xfrm>
            <a:off x="6181725" y="4576763"/>
            <a:ext cx="60325" cy="80962"/>
          </a:xfrm>
          <a:custGeom>
            <a:avLst/>
            <a:gdLst>
              <a:gd name="T0" fmla="*/ 2147483647 w 43"/>
              <a:gd name="T1" fmla="*/ 2147483647 h 51"/>
              <a:gd name="T2" fmla="*/ 2147483647 w 43"/>
              <a:gd name="T3" fmla="*/ 2147483647 h 51"/>
              <a:gd name="T4" fmla="*/ 2147483647 w 43"/>
              <a:gd name="T5" fmla="*/ 2147483647 h 51"/>
              <a:gd name="T6" fmla="*/ 2147483647 w 43"/>
              <a:gd name="T7" fmla="*/ 2147483647 h 51"/>
              <a:gd name="T8" fmla="*/ 2147483647 w 43"/>
              <a:gd name="T9" fmla="*/ 2147483647 h 51"/>
              <a:gd name="T10" fmla="*/ 2147483647 w 43"/>
              <a:gd name="T11" fmla="*/ 2147483647 h 51"/>
              <a:gd name="T12" fmla="*/ 2147483647 w 43"/>
              <a:gd name="T13" fmla="*/ 2147483647 h 51"/>
              <a:gd name="T14" fmla="*/ 2147483647 w 43"/>
              <a:gd name="T15" fmla="*/ 2147483647 h 51"/>
              <a:gd name="T16" fmla="*/ 2147483647 w 43"/>
              <a:gd name="T17" fmla="*/ 2147483647 h 51"/>
              <a:gd name="T18" fmla="*/ 2147483647 w 43"/>
              <a:gd name="T19" fmla="*/ 2147483647 h 51"/>
              <a:gd name="T20" fmla="*/ 2147483647 w 43"/>
              <a:gd name="T21" fmla="*/ 2147483647 h 51"/>
              <a:gd name="T22" fmla="*/ 2147483647 w 43"/>
              <a:gd name="T23" fmla="*/ 2147483647 h 51"/>
              <a:gd name="T24" fmla="*/ 2147483647 w 43"/>
              <a:gd name="T25" fmla="*/ 2147483647 h 51"/>
              <a:gd name="T26" fmla="*/ 2147483647 w 43"/>
              <a:gd name="T27" fmla="*/ 2147483647 h 51"/>
              <a:gd name="T28" fmla="*/ 2147483647 w 43"/>
              <a:gd name="T29" fmla="*/ 2147483647 h 51"/>
              <a:gd name="T30" fmla="*/ 2147483647 w 43"/>
              <a:gd name="T31" fmla="*/ 2147483647 h 51"/>
              <a:gd name="T32" fmla="*/ 2147483647 w 43"/>
              <a:gd name="T33" fmla="*/ 2147483647 h 51"/>
              <a:gd name="T34" fmla="*/ 2147483647 w 43"/>
              <a:gd name="T35" fmla="*/ 2147483647 h 51"/>
              <a:gd name="T36" fmla="*/ 2147483647 w 43"/>
              <a:gd name="T37" fmla="*/ 2147483647 h 51"/>
              <a:gd name="T38" fmla="*/ 2147483647 w 43"/>
              <a:gd name="T39" fmla="*/ 2147483647 h 51"/>
              <a:gd name="T40" fmla="*/ 2147483647 w 43"/>
              <a:gd name="T41" fmla="*/ 2147483647 h 51"/>
              <a:gd name="T42" fmla="*/ 2147483647 w 43"/>
              <a:gd name="T43" fmla="*/ 2147483647 h 51"/>
              <a:gd name="T44" fmla="*/ 2147483647 w 43"/>
              <a:gd name="T45" fmla="*/ 0 h 51"/>
              <a:gd name="T46" fmla="*/ 2147483647 w 43"/>
              <a:gd name="T47" fmla="*/ 0 h 51"/>
              <a:gd name="T48" fmla="*/ 2147483647 w 43"/>
              <a:gd name="T49" fmla="*/ 2147483647 h 51"/>
              <a:gd name="T50" fmla="*/ 0 w 43"/>
              <a:gd name="T51" fmla="*/ 2147483647 h 51"/>
              <a:gd name="T52" fmla="*/ 0 w 43"/>
              <a:gd name="T53" fmla="*/ 2147483647 h 51"/>
              <a:gd name="T54" fmla="*/ 0 w 43"/>
              <a:gd name="T55" fmla="*/ 2147483647 h 51"/>
              <a:gd name="T56" fmla="*/ 2147483647 w 43"/>
              <a:gd name="T57" fmla="*/ 2147483647 h 51"/>
              <a:gd name="T58" fmla="*/ 2147483647 w 43"/>
              <a:gd name="T59" fmla="*/ 2147483647 h 51"/>
              <a:gd name="T60" fmla="*/ 2147483647 w 43"/>
              <a:gd name="T61" fmla="*/ 2147483647 h 51"/>
              <a:gd name="T62" fmla="*/ 2147483647 w 43"/>
              <a:gd name="T63" fmla="*/ 2147483647 h 51"/>
              <a:gd name="T64" fmla="*/ 2147483647 w 43"/>
              <a:gd name="T65" fmla="*/ 2147483647 h 51"/>
              <a:gd name="T66" fmla="*/ 2147483647 w 43"/>
              <a:gd name="T67" fmla="*/ 2147483647 h 51"/>
              <a:gd name="T68" fmla="*/ 2147483647 w 43"/>
              <a:gd name="T69" fmla="*/ 2147483647 h 51"/>
              <a:gd name="T70" fmla="*/ 2147483647 w 43"/>
              <a:gd name="T71" fmla="*/ 2147483647 h 51"/>
              <a:gd name="T72" fmla="*/ 2147483647 w 43"/>
              <a:gd name="T73" fmla="*/ 2147483647 h 51"/>
              <a:gd name="T74" fmla="*/ 2147483647 w 43"/>
              <a:gd name="T75" fmla="*/ 2147483647 h 51"/>
              <a:gd name="T76" fmla="*/ 2147483647 w 43"/>
              <a:gd name="T77" fmla="*/ 2147483647 h 51"/>
              <a:gd name="T78" fmla="*/ 2147483647 w 43"/>
              <a:gd name="T79" fmla="*/ 2147483647 h 51"/>
              <a:gd name="T80" fmla="*/ 2147483647 w 43"/>
              <a:gd name="T81" fmla="*/ 2147483647 h 51"/>
              <a:gd name="T82" fmla="*/ 2147483647 w 43"/>
              <a:gd name="T83" fmla="*/ 2147483647 h 51"/>
              <a:gd name="T84" fmla="*/ 2147483647 w 43"/>
              <a:gd name="T85" fmla="*/ 2147483647 h 51"/>
              <a:gd name="T86" fmla="*/ 2147483647 w 43"/>
              <a:gd name="T87" fmla="*/ 2147483647 h 51"/>
              <a:gd name="T88" fmla="*/ 2147483647 w 43"/>
              <a:gd name="T89" fmla="*/ 2147483647 h 51"/>
              <a:gd name="T90" fmla="*/ 2147483647 w 43"/>
              <a:gd name="T91" fmla="*/ 2147483647 h 51"/>
              <a:gd name="T92" fmla="*/ 2147483647 w 43"/>
              <a:gd name="T93" fmla="*/ 2147483647 h 51"/>
              <a:gd name="T94" fmla="*/ 2147483647 w 43"/>
              <a:gd name="T95" fmla="*/ 2147483647 h 51"/>
              <a:gd name="T96" fmla="*/ 2147483647 w 43"/>
              <a:gd name="T97" fmla="*/ 2147483647 h 5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3"/>
              <a:gd name="T148" fmla="*/ 0 h 51"/>
              <a:gd name="T149" fmla="*/ 43 w 43"/>
              <a:gd name="T150" fmla="*/ 51 h 5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3" h="51">
                <a:moveTo>
                  <a:pt x="18" y="49"/>
                </a:moveTo>
                <a:lnTo>
                  <a:pt x="18" y="49"/>
                </a:lnTo>
                <a:lnTo>
                  <a:pt x="18" y="48"/>
                </a:lnTo>
                <a:lnTo>
                  <a:pt x="18" y="46"/>
                </a:lnTo>
                <a:lnTo>
                  <a:pt x="20" y="46"/>
                </a:lnTo>
                <a:lnTo>
                  <a:pt x="20" y="45"/>
                </a:lnTo>
                <a:lnTo>
                  <a:pt x="21" y="43"/>
                </a:lnTo>
                <a:lnTo>
                  <a:pt x="26" y="42"/>
                </a:lnTo>
                <a:lnTo>
                  <a:pt x="29" y="40"/>
                </a:lnTo>
                <a:lnTo>
                  <a:pt x="33" y="39"/>
                </a:lnTo>
                <a:lnTo>
                  <a:pt x="37" y="37"/>
                </a:lnTo>
                <a:lnTo>
                  <a:pt x="40" y="36"/>
                </a:lnTo>
                <a:lnTo>
                  <a:pt x="42" y="33"/>
                </a:lnTo>
                <a:lnTo>
                  <a:pt x="43" y="30"/>
                </a:lnTo>
                <a:lnTo>
                  <a:pt x="43" y="27"/>
                </a:lnTo>
                <a:lnTo>
                  <a:pt x="42" y="20"/>
                </a:lnTo>
                <a:lnTo>
                  <a:pt x="39" y="14"/>
                </a:lnTo>
                <a:lnTo>
                  <a:pt x="34" y="9"/>
                </a:lnTo>
                <a:lnTo>
                  <a:pt x="30" y="5"/>
                </a:lnTo>
                <a:lnTo>
                  <a:pt x="24" y="2"/>
                </a:lnTo>
                <a:lnTo>
                  <a:pt x="17" y="0"/>
                </a:lnTo>
                <a:lnTo>
                  <a:pt x="9" y="0"/>
                </a:lnTo>
                <a:lnTo>
                  <a:pt x="3" y="3"/>
                </a:lnTo>
                <a:lnTo>
                  <a:pt x="0" y="5"/>
                </a:lnTo>
                <a:lnTo>
                  <a:pt x="0" y="6"/>
                </a:lnTo>
                <a:lnTo>
                  <a:pt x="0" y="9"/>
                </a:lnTo>
                <a:lnTo>
                  <a:pt x="2" y="12"/>
                </a:lnTo>
                <a:lnTo>
                  <a:pt x="3" y="15"/>
                </a:lnTo>
                <a:lnTo>
                  <a:pt x="5" y="18"/>
                </a:lnTo>
                <a:lnTo>
                  <a:pt x="6" y="20"/>
                </a:lnTo>
                <a:lnTo>
                  <a:pt x="9" y="22"/>
                </a:lnTo>
                <a:lnTo>
                  <a:pt x="11" y="25"/>
                </a:lnTo>
                <a:lnTo>
                  <a:pt x="12" y="28"/>
                </a:lnTo>
                <a:lnTo>
                  <a:pt x="14" y="31"/>
                </a:lnTo>
                <a:lnTo>
                  <a:pt x="14" y="34"/>
                </a:lnTo>
                <a:lnTo>
                  <a:pt x="14" y="39"/>
                </a:lnTo>
                <a:lnTo>
                  <a:pt x="14" y="42"/>
                </a:lnTo>
                <a:lnTo>
                  <a:pt x="14" y="46"/>
                </a:lnTo>
                <a:lnTo>
                  <a:pt x="14" y="51"/>
                </a:lnTo>
                <a:lnTo>
                  <a:pt x="15" y="51"/>
                </a:lnTo>
                <a:lnTo>
                  <a:pt x="17" y="51"/>
                </a:lnTo>
                <a:lnTo>
                  <a:pt x="18" y="51"/>
                </a:lnTo>
                <a:lnTo>
                  <a:pt x="18" y="49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93" name="Freeform 144"/>
          <p:cNvSpPr>
            <a:spLocks/>
          </p:cNvSpPr>
          <p:nvPr/>
        </p:nvSpPr>
        <p:spPr bwMode="auto">
          <a:xfrm>
            <a:off x="6329363" y="4611688"/>
            <a:ext cx="73025" cy="80962"/>
          </a:xfrm>
          <a:custGeom>
            <a:avLst/>
            <a:gdLst>
              <a:gd name="T0" fmla="*/ 2147483647 w 52"/>
              <a:gd name="T1" fmla="*/ 2147483647 h 51"/>
              <a:gd name="T2" fmla="*/ 2147483647 w 52"/>
              <a:gd name="T3" fmla="*/ 2147483647 h 51"/>
              <a:gd name="T4" fmla="*/ 2147483647 w 52"/>
              <a:gd name="T5" fmla="*/ 2147483647 h 51"/>
              <a:gd name="T6" fmla="*/ 2147483647 w 52"/>
              <a:gd name="T7" fmla="*/ 2147483647 h 51"/>
              <a:gd name="T8" fmla="*/ 2147483647 w 52"/>
              <a:gd name="T9" fmla="*/ 2147483647 h 51"/>
              <a:gd name="T10" fmla="*/ 2147483647 w 52"/>
              <a:gd name="T11" fmla="*/ 2147483647 h 51"/>
              <a:gd name="T12" fmla="*/ 2147483647 w 52"/>
              <a:gd name="T13" fmla="*/ 2147483647 h 51"/>
              <a:gd name="T14" fmla="*/ 2147483647 w 52"/>
              <a:gd name="T15" fmla="*/ 2147483647 h 51"/>
              <a:gd name="T16" fmla="*/ 2147483647 w 52"/>
              <a:gd name="T17" fmla="*/ 2147483647 h 51"/>
              <a:gd name="T18" fmla="*/ 2147483647 w 52"/>
              <a:gd name="T19" fmla="*/ 2147483647 h 51"/>
              <a:gd name="T20" fmla="*/ 2147483647 w 52"/>
              <a:gd name="T21" fmla="*/ 2147483647 h 51"/>
              <a:gd name="T22" fmla="*/ 2147483647 w 52"/>
              <a:gd name="T23" fmla="*/ 2147483647 h 51"/>
              <a:gd name="T24" fmla="*/ 2147483647 w 52"/>
              <a:gd name="T25" fmla="*/ 2147483647 h 51"/>
              <a:gd name="T26" fmla="*/ 2147483647 w 52"/>
              <a:gd name="T27" fmla="*/ 2147483647 h 51"/>
              <a:gd name="T28" fmla="*/ 2147483647 w 52"/>
              <a:gd name="T29" fmla="*/ 2147483647 h 51"/>
              <a:gd name="T30" fmla="*/ 2147483647 w 52"/>
              <a:gd name="T31" fmla="*/ 2147483647 h 51"/>
              <a:gd name="T32" fmla="*/ 2147483647 w 52"/>
              <a:gd name="T33" fmla="*/ 2147483647 h 51"/>
              <a:gd name="T34" fmla="*/ 2147483647 w 52"/>
              <a:gd name="T35" fmla="*/ 2147483647 h 51"/>
              <a:gd name="T36" fmla="*/ 2147483647 w 52"/>
              <a:gd name="T37" fmla="*/ 2147483647 h 51"/>
              <a:gd name="T38" fmla="*/ 2147483647 w 52"/>
              <a:gd name="T39" fmla="*/ 2147483647 h 51"/>
              <a:gd name="T40" fmla="*/ 2147483647 w 52"/>
              <a:gd name="T41" fmla="*/ 2147483647 h 51"/>
              <a:gd name="T42" fmla="*/ 2147483647 w 52"/>
              <a:gd name="T43" fmla="*/ 2147483647 h 51"/>
              <a:gd name="T44" fmla="*/ 2147483647 w 52"/>
              <a:gd name="T45" fmla="*/ 2147483647 h 51"/>
              <a:gd name="T46" fmla="*/ 2147483647 w 52"/>
              <a:gd name="T47" fmla="*/ 0 h 51"/>
              <a:gd name="T48" fmla="*/ 2147483647 w 52"/>
              <a:gd name="T49" fmla="*/ 0 h 51"/>
              <a:gd name="T50" fmla="*/ 2147483647 w 52"/>
              <a:gd name="T51" fmla="*/ 0 h 51"/>
              <a:gd name="T52" fmla="*/ 2147483647 w 52"/>
              <a:gd name="T53" fmla="*/ 0 h 51"/>
              <a:gd name="T54" fmla="*/ 2147483647 w 52"/>
              <a:gd name="T55" fmla="*/ 0 h 51"/>
              <a:gd name="T56" fmla="*/ 2147483647 w 52"/>
              <a:gd name="T57" fmla="*/ 0 h 51"/>
              <a:gd name="T58" fmla="*/ 2147483647 w 52"/>
              <a:gd name="T59" fmla="*/ 0 h 51"/>
              <a:gd name="T60" fmla="*/ 2147483647 w 52"/>
              <a:gd name="T61" fmla="*/ 0 h 51"/>
              <a:gd name="T62" fmla="*/ 2147483647 w 52"/>
              <a:gd name="T63" fmla="*/ 0 h 51"/>
              <a:gd name="T64" fmla="*/ 2147483647 w 52"/>
              <a:gd name="T65" fmla="*/ 2147483647 h 51"/>
              <a:gd name="T66" fmla="*/ 2147483647 w 52"/>
              <a:gd name="T67" fmla="*/ 2147483647 h 51"/>
              <a:gd name="T68" fmla="*/ 2147483647 w 52"/>
              <a:gd name="T69" fmla="*/ 2147483647 h 51"/>
              <a:gd name="T70" fmla="*/ 2147483647 w 52"/>
              <a:gd name="T71" fmla="*/ 2147483647 h 51"/>
              <a:gd name="T72" fmla="*/ 2147483647 w 52"/>
              <a:gd name="T73" fmla="*/ 2147483647 h 51"/>
              <a:gd name="T74" fmla="*/ 2147483647 w 52"/>
              <a:gd name="T75" fmla="*/ 2147483647 h 51"/>
              <a:gd name="T76" fmla="*/ 2147483647 w 52"/>
              <a:gd name="T77" fmla="*/ 2147483647 h 51"/>
              <a:gd name="T78" fmla="*/ 2147483647 w 52"/>
              <a:gd name="T79" fmla="*/ 2147483647 h 51"/>
              <a:gd name="T80" fmla="*/ 2147483647 w 52"/>
              <a:gd name="T81" fmla="*/ 2147483647 h 51"/>
              <a:gd name="T82" fmla="*/ 2147483647 w 52"/>
              <a:gd name="T83" fmla="*/ 2147483647 h 51"/>
              <a:gd name="T84" fmla="*/ 2147483647 w 52"/>
              <a:gd name="T85" fmla="*/ 2147483647 h 51"/>
              <a:gd name="T86" fmla="*/ 2147483647 w 52"/>
              <a:gd name="T87" fmla="*/ 2147483647 h 51"/>
              <a:gd name="T88" fmla="*/ 2147483647 w 52"/>
              <a:gd name="T89" fmla="*/ 2147483647 h 51"/>
              <a:gd name="T90" fmla="*/ 0 w 52"/>
              <a:gd name="T91" fmla="*/ 2147483647 h 51"/>
              <a:gd name="T92" fmla="*/ 0 w 52"/>
              <a:gd name="T93" fmla="*/ 2147483647 h 51"/>
              <a:gd name="T94" fmla="*/ 0 w 52"/>
              <a:gd name="T95" fmla="*/ 2147483647 h 51"/>
              <a:gd name="T96" fmla="*/ 0 w 52"/>
              <a:gd name="T97" fmla="*/ 2147483647 h 51"/>
              <a:gd name="T98" fmla="*/ 2147483647 w 52"/>
              <a:gd name="T99" fmla="*/ 2147483647 h 51"/>
              <a:gd name="T100" fmla="*/ 2147483647 w 52"/>
              <a:gd name="T101" fmla="*/ 2147483647 h 51"/>
              <a:gd name="T102" fmla="*/ 2147483647 w 52"/>
              <a:gd name="T103" fmla="*/ 2147483647 h 51"/>
              <a:gd name="T104" fmla="*/ 2147483647 w 52"/>
              <a:gd name="T105" fmla="*/ 2147483647 h 51"/>
              <a:gd name="T106" fmla="*/ 2147483647 w 52"/>
              <a:gd name="T107" fmla="*/ 2147483647 h 51"/>
              <a:gd name="T108" fmla="*/ 2147483647 w 52"/>
              <a:gd name="T109" fmla="*/ 2147483647 h 51"/>
              <a:gd name="T110" fmla="*/ 2147483647 w 52"/>
              <a:gd name="T111" fmla="*/ 2147483647 h 51"/>
              <a:gd name="T112" fmla="*/ 2147483647 w 52"/>
              <a:gd name="T113" fmla="*/ 2147483647 h 5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2"/>
              <a:gd name="T172" fmla="*/ 0 h 51"/>
              <a:gd name="T173" fmla="*/ 52 w 52"/>
              <a:gd name="T174" fmla="*/ 51 h 5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2" h="51">
                <a:moveTo>
                  <a:pt x="13" y="49"/>
                </a:moveTo>
                <a:lnTo>
                  <a:pt x="18" y="51"/>
                </a:lnTo>
                <a:lnTo>
                  <a:pt x="24" y="51"/>
                </a:lnTo>
                <a:lnTo>
                  <a:pt x="28" y="51"/>
                </a:lnTo>
                <a:lnTo>
                  <a:pt x="34" y="48"/>
                </a:lnTo>
                <a:lnTo>
                  <a:pt x="38" y="45"/>
                </a:lnTo>
                <a:lnTo>
                  <a:pt x="43" y="42"/>
                </a:lnTo>
                <a:lnTo>
                  <a:pt x="46" y="38"/>
                </a:lnTo>
                <a:lnTo>
                  <a:pt x="49" y="33"/>
                </a:lnTo>
                <a:lnTo>
                  <a:pt x="50" y="30"/>
                </a:lnTo>
                <a:lnTo>
                  <a:pt x="52" y="27"/>
                </a:lnTo>
                <a:lnTo>
                  <a:pt x="52" y="24"/>
                </a:lnTo>
                <a:lnTo>
                  <a:pt x="52" y="21"/>
                </a:lnTo>
                <a:lnTo>
                  <a:pt x="52" y="18"/>
                </a:lnTo>
                <a:lnTo>
                  <a:pt x="52" y="14"/>
                </a:lnTo>
                <a:lnTo>
                  <a:pt x="52" y="11"/>
                </a:lnTo>
                <a:lnTo>
                  <a:pt x="52" y="8"/>
                </a:lnTo>
                <a:lnTo>
                  <a:pt x="52" y="6"/>
                </a:lnTo>
                <a:lnTo>
                  <a:pt x="52" y="5"/>
                </a:lnTo>
                <a:lnTo>
                  <a:pt x="52" y="3"/>
                </a:lnTo>
                <a:lnTo>
                  <a:pt x="52" y="2"/>
                </a:lnTo>
                <a:lnTo>
                  <a:pt x="50" y="0"/>
                </a:lnTo>
                <a:lnTo>
                  <a:pt x="49" y="0"/>
                </a:lnTo>
                <a:lnTo>
                  <a:pt x="47" y="0"/>
                </a:lnTo>
                <a:lnTo>
                  <a:pt x="46" y="0"/>
                </a:lnTo>
                <a:lnTo>
                  <a:pt x="44" y="0"/>
                </a:lnTo>
                <a:lnTo>
                  <a:pt x="43" y="0"/>
                </a:lnTo>
                <a:lnTo>
                  <a:pt x="41" y="0"/>
                </a:lnTo>
                <a:lnTo>
                  <a:pt x="40" y="0"/>
                </a:lnTo>
                <a:lnTo>
                  <a:pt x="38" y="2"/>
                </a:lnTo>
                <a:lnTo>
                  <a:pt x="35" y="6"/>
                </a:lnTo>
                <a:lnTo>
                  <a:pt x="31" y="9"/>
                </a:lnTo>
                <a:lnTo>
                  <a:pt x="28" y="12"/>
                </a:lnTo>
                <a:lnTo>
                  <a:pt x="24" y="17"/>
                </a:lnTo>
                <a:lnTo>
                  <a:pt x="21" y="20"/>
                </a:lnTo>
                <a:lnTo>
                  <a:pt x="16" y="23"/>
                </a:lnTo>
                <a:lnTo>
                  <a:pt x="12" y="24"/>
                </a:lnTo>
                <a:lnTo>
                  <a:pt x="6" y="27"/>
                </a:lnTo>
                <a:lnTo>
                  <a:pt x="4" y="29"/>
                </a:lnTo>
                <a:lnTo>
                  <a:pt x="3" y="29"/>
                </a:lnTo>
                <a:lnTo>
                  <a:pt x="1" y="30"/>
                </a:lnTo>
                <a:lnTo>
                  <a:pt x="1" y="32"/>
                </a:lnTo>
                <a:lnTo>
                  <a:pt x="0" y="33"/>
                </a:lnTo>
                <a:lnTo>
                  <a:pt x="0" y="36"/>
                </a:lnTo>
                <a:lnTo>
                  <a:pt x="0" y="38"/>
                </a:lnTo>
                <a:lnTo>
                  <a:pt x="0" y="39"/>
                </a:lnTo>
                <a:lnTo>
                  <a:pt x="1" y="40"/>
                </a:lnTo>
                <a:lnTo>
                  <a:pt x="1" y="42"/>
                </a:lnTo>
                <a:lnTo>
                  <a:pt x="3" y="43"/>
                </a:lnTo>
                <a:lnTo>
                  <a:pt x="4" y="45"/>
                </a:lnTo>
                <a:lnTo>
                  <a:pt x="7" y="48"/>
                </a:lnTo>
                <a:lnTo>
                  <a:pt x="9" y="48"/>
                </a:lnTo>
                <a:lnTo>
                  <a:pt x="10" y="49"/>
                </a:lnTo>
                <a:lnTo>
                  <a:pt x="13" y="4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94" name="Freeform 145"/>
          <p:cNvSpPr>
            <a:spLocks/>
          </p:cNvSpPr>
          <p:nvPr/>
        </p:nvSpPr>
        <p:spPr bwMode="auto">
          <a:xfrm>
            <a:off x="6329363" y="4611688"/>
            <a:ext cx="73025" cy="80962"/>
          </a:xfrm>
          <a:custGeom>
            <a:avLst/>
            <a:gdLst>
              <a:gd name="T0" fmla="*/ 2147483647 w 52"/>
              <a:gd name="T1" fmla="*/ 2147483647 h 51"/>
              <a:gd name="T2" fmla="*/ 2147483647 w 52"/>
              <a:gd name="T3" fmla="*/ 2147483647 h 51"/>
              <a:gd name="T4" fmla="*/ 2147483647 w 52"/>
              <a:gd name="T5" fmla="*/ 2147483647 h 51"/>
              <a:gd name="T6" fmla="*/ 2147483647 w 52"/>
              <a:gd name="T7" fmla="*/ 2147483647 h 51"/>
              <a:gd name="T8" fmla="*/ 2147483647 w 52"/>
              <a:gd name="T9" fmla="*/ 2147483647 h 51"/>
              <a:gd name="T10" fmla="*/ 2147483647 w 52"/>
              <a:gd name="T11" fmla="*/ 2147483647 h 51"/>
              <a:gd name="T12" fmla="*/ 2147483647 w 52"/>
              <a:gd name="T13" fmla="*/ 2147483647 h 51"/>
              <a:gd name="T14" fmla="*/ 2147483647 w 52"/>
              <a:gd name="T15" fmla="*/ 2147483647 h 51"/>
              <a:gd name="T16" fmla="*/ 2147483647 w 52"/>
              <a:gd name="T17" fmla="*/ 2147483647 h 51"/>
              <a:gd name="T18" fmla="*/ 2147483647 w 52"/>
              <a:gd name="T19" fmla="*/ 2147483647 h 51"/>
              <a:gd name="T20" fmla="*/ 2147483647 w 52"/>
              <a:gd name="T21" fmla="*/ 2147483647 h 51"/>
              <a:gd name="T22" fmla="*/ 2147483647 w 52"/>
              <a:gd name="T23" fmla="*/ 2147483647 h 51"/>
              <a:gd name="T24" fmla="*/ 2147483647 w 52"/>
              <a:gd name="T25" fmla="*/ 2147483647 h 51"/>
              <a:gd name="T26" fmla="*/ 2147483647 w 52"/>
              <a:gd name="T27" fmla="*/ 2147483647 h 51"/>
              <a:gd name="T28" fmla="*/ 2147483647 w 52"/>
              <a:gd name="T29" fmla="*/ 2147483647 h 51"/>
              <a:gd name="T30" fmla="*/ 2147483647 w 52"/>
              <a:gd name="T31" fmla="*/ 2147483647 h 51"/>
              <a:gd name="T32" fmla="*/ 2147483647 w 52"/>
              <a:gd name="T33" fmla="*/ 2147483647 h 51"/>
              <a:gd name="T34" fmla="*/ 2147483647 w 52"/>
              <a:gd name="T35" fmla="*/ 2147483647 h 51"/>
              <a:gd name="T36" fmla="*/ 2147483647 w 52"/>
              <a:gd name="T37" fmla="*/ 2147483647 h 51"/>
              <a:gd name="T38" fmla="*/ 2147483647 w 52"/>
              <a:gd name="T39" fmla="*/ 2147483647 h 51"/>
              <a:gd name="T40" fmla="*/ 2147483647 w 52"/>
              <a:gd name="T41" fmla="*/ 2147483647 h 51"/>
              <a:gd name="T42" fmla="*/ 2147483647 w 52"/>
              <a:gd name="T43" fmla="*/ 2147483647 h 51"/>
              <a:gd name="T44" fmla="*/ 2147483647 w 52"/>
              <a:gd name="T45" fmla="*/ 2147483647 h 51"/>
              <a:gd name="T46" fmla="*/ 2147483647 w 52"/>
              <a:gd name="T47" fmla="*/ 0 h 51"/>
              <a:gd name="T48" fmla="*/ 2147483647 w 52"/>
              <a:gd name="T49" fmla="*/ 0 h 51"/>
              <a:gd name="T50" fmla="*/ 2147483647 w 52"/>
              <a:gd name="T51" fmla="*/ 0 h 51"/>
              <a:gd name="T52" fmla="*/ 2147483647 w 52"/>
              <a:gd name="T53" fmla="*/ 0 h 51"/>
              <a:gd name="T54" fmla="*/ 2147483647 w 52"/>
              <a:gd name="T55" fmla="*/ 0 h 51"/>
              <a:gd name="T56" fmla="*/ 2147483647 w 52"/>
              <a:gd name="T57" fmla="*/ 0 h 51"/>
              <a:gd name="T58" fmla="*/ 2147483647 w 52"/>
              <a:gd name="T59" fmla="*/ 0 h 51"/>
              <a:gd name="T60" fmla="*/ 2147483647 w 52"/>
              <a:gd name="T61" fmla="*/ 0 h 51"/>
              <a:gd name="T62" fmla="*/ 2147483647 w 52"/>
              <a:gd name="T63" fmla="*/ 0 h 51"/>
              <a:gd name="T64" fmla="*/ 2147483647 w 52"/>
              <a:gd name="T65" fmla="*/ 2147483647 h 51"/>
              <a:gd name="T66" fmla="*/ 2147483647 w 52"/>
              <a:gd name="T67" fmla="*/ 2147483647 h 51"/>
              <a:gd name="T68" fmla="*/ 2147483647 w 52"/>
              <a:gd name="T69" fmla="*/ 2147483647 h 51"/>
              <a:gd name="T70" fmla="*/ 2147483647 w 52"/>
              <a:gd name="T71" fmla="*/ 2147483647 h 51"/>
              <a:gd name="T72" fmla="*/ 2147483647 w 52"/>
              <a:gd name="T73" fmla="*/ 2147483647 h 51"/>
              <a:gd name="T74" fmla="*/ 2147483647 w 52"/>
              <a:gd name="T75" fmla="*/ 2147483647 h 51"/>
              <a:gd name="T76" fmla="*/ 2147483647 w 52"/>
              <a:gd name="T77" fmla="*/ 2147483647 h 51"/>
              <a:gd name="T78" fmla="*/ 2147483647 w 52"/>
              <a:gd name="T79" fmla="*/ 2147483647 h 51"/>
              <a:gd name="T80" fmla="*/ 2147483647 w 52"/>
              <a:gd name="T81" fmla="*/ 2147483647 h 51"/>
              <a:gd name="T82" fmla="*/ 2147483647 w 52"/>
              <a:gd name="T83" fmla="*/ 2147483647 h 51"/>
              <a:gd name="T84" fmla="*/ 2147483647 w 52"/>
              <a:gd name="T85" fmla="*/ 2147483647 h 51"/>
              <a:gd name="T86" fmla="*/ 2147483647 w 52"/>
              <a:gd name="T87" fmla="*/ 2147483647 h 51"/>
              <a:gd name="T88" fmla="*/ 2147483647 w 52"/>
              <a:gd name="T89" fmla="*/ 2147483647 h 51"/>
              <a:gd name="T90" fmla="*/ 0 w 52"/>
              <a:gd name="T91" fmla="*/ 2147483647 h 51"/>
              <a:gd name="T92" fmla="*/ 0 w 52"/>
              <a:gd name="T93" fmla="*/ 2147483647 h 51"/>
              <a:gd name="T94" fmla="*/ 0 w 52"/>
              <a:gd name="T95" fmla="*/ 2147483647 h 51"/>
              <a:gd name="T96" fmla="*/ 0 w 52"/>
              <a:gd name="T97" fmla="*/ 2147483647 h 51"/>
              <a:gd name="T98" fmla="*/ 2147483647 w 52"/>
              <a:gd name="T99" fmla="*/ 2147483647 h 51"/>
              <a:gd name="T100" fmla="*/ 2147483647 w 52"/>
              <a:gd name="T101" fmla="*/ 2147483647 h 51"/>
              <a:gd name="T102" fmla="*/ 2147483647 w 52"/>
              <a:gd name="T103" fmla="*/ 2147483647 h 51"/>
              <a:gd name="T104" fmla="*/ 2147483647 w 52"/>
              <a:gd name="T105" fmla="*/ 2147483647 h 51"/>
              <a:gd name="T106" fmla="*/ 2147483647 w 52"/>
              <a:gd name="T107" fmla="*/ 2147483647 h 51"/>
              <a:gd name="T108" fmla="*/ 2147483647 w 52"/>
              <a:gd name="T109" fmla="*/ 2147483647 h 51"/>
              <a:gd name="T110" fmla="*/ 2147483647 w 52"/>
              <a:gd name="T111" fmla="*/ 2147483647 h 51"/>
              <a:gd name="T112" fmla="*/ 2147483647 w 52"/>
              <a:gd name="T113" fmla="*/ 2147483647 h 5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2"/>
              <a:gd name="T172" fmla="*/ 0 h 51"/>
              <a:gd name="T173" fmla="*/ 52 w 52"/>
              <a:gd name="T174" fmla="*/ 51 h 5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2" h="51">
                <a:moveTo>
                  <a:pt x="13" y="49"/>
                </a:moveTo>
                <a:lnTo>
                  <a:pt x="18" y="51"/>
                </a:lnTo>
                <a:lnTo>
                  <a:pt x="24" y="51"/>
                </a:lnTo>
                <a:lnTo>
                  <a:pt x="28" y="51"/>
                </a:lnTo>
                <a:lnTo>
                  <a:pt x="34" y="48"/>
                </a:lnTo>
                <a:lnTo>
                  <a:pt x="38" y="45"/>
                </a:lnTo>
                <a:lnTo>
                  <a:pt x="43" y="42"/>
                </a:lnTo>
                <a:lnTo>
                  <a:pt x="46" y="38"/>
                </a:lnTo>
                <a:lnTo>
                  <a:pt x="49" y="33"/>
                </a:lnTo>
                <a:lnTo>
                  <a:pt x="50" y="30"/>
                </a:lnTo>
                <a:lnTo>
                  <a:pt x="52" y="27"/>
                </a:lnTo>
                <a:lnTo>
                  <a:pt x="52" y="24"/>
                </a:lnTo>
                <a:lnTo>
                  <a:pt x="52" y="21"/>
                </a:lnTo>
                <a:lnTo>
                  <a:pt x="52" y="18"/>
                </a:lnTo>
                <a:lnTo>
                  <a:pt x="52" y="14"/>
                </a:lnTo>
                <a:lnTo>
                  <a:pt x="52" y="11"/>
                </a:lnTo>
                <a:lnTo>
                  <a:pt x="52" y="8"/>
                </a:lnTo>
                <a:lnTo>
                  <a:pt x="52" y="6"/>
                </a:lnTo>
                <a:lnTo>
                  <a:pt x="52" y="5"/>
                </a:lnTo>
                <a:lnTo>
                  <a:pt x="52" y="3"/>
                </a:lnTo>
                <a:lnTo>
                  <a:pt x="52" y="2"/>
                </a:lnTo>
                <a:lnTo>
                  <a:pt x="50" y="0"/>
                </a:lnTo>
                <a:lnTo>
                  <a:pt x="49" y="0"/>
                </a:lnTo>
                <a:lnTo>
                  <a:pt x="47" y="0"/>
                </a:lnTo>
                <a:lnTo>
                  <a:pt x="46" y="0"/>
                </a:lnTo>
                <a:lnTo>
                  <a:pt x="44" y="0"/>
                </a:lnTo>
                <a:lnTo>
                  <a:pt x="43" y="0"/>
                </a:lnTo>
                <a:lnTo>
                  <a:pt x="41" y="0"/>
                </a:lnTo>
                <a:lnTo>
                  <a:pt x="40" y="0"/>
                </a:lnTo>
                <a:lnTo>
                  <a:pt x="38" y="2"/>
                </a:lnTo>
                <a:lnTo>
                  <a:pt x="35" y="6"/>
                </a:lnTo>
                <a:lnTo>
                  <a:pt x="31" y="9"/>
                </a:lnTo>
                <a:lnTo>
                  <a:pt x="28" y="12"/>
                </a:lnTo>
                <a:lnTo>
                  <a:pt x="24" y="17"/>
                </a:lnTo>
                <a:lnTo>
                  <a:pt x="21" y="20"/>
                </a:lnTo>
                <a:lnTo>
                  <a:pt x="16" y="23"/>
                </a:lnTo>
                <a:lnTo>
                  <a:pt x="12" y="24"/>
                </a:lnTo>
                <a:lnTo>
                  <a:pt x="6" y="27"/>
                </a:lnTo>
                <a:lnTo>
                  <a:pt x="4" y="29"/>
                </a:lnTo>
                <a:lnTo>
                  <a:pt x="3" y="29"/>
                </a:lnTo>
                <a:lnTo>
                  <a:pt x="1" y="30"/>
                </a:lnTo>
                <a:lnTo>
                  <a:pt x="1" y="32"/>
                </a:lnTo>
                <a:lnTo>
                  <a:pt x="0" y="33"/>
                </a:lnTo>
                <a:lnTo>
                  <a:pt x="0" y="36"/>
                </a:lnTo>
                <a:lnTo>
                  <a:pt x="0" y="38"/>
                </a:lnTo>
                <a:lnTo>
                  <a:pt x="0" y="39"/>
                </a:lnTo>
                <a:lnTo>
                  <a:pt x="1" y="40"/>
                </a:lnTo>
                <a:lnTo>
                  <a:pt x="1" y="42"/>
                </a:lnTo>
                <a:lnTo>
                  <a:pt x="3" y="43"/>
                </a:lnTo>
                <a:lnTo>
                  <a:pt x="4" y="45"/>
                </a:lnTo>
                <a:lnTo>
                  <a:pt x="7" y="48"/>
                </a:lnTo>
                <a:lnTo>
                  <a:pt x="9" y="48"/>
                </a:lnTo>
                <a:lnTo>
                  <a:pt x="10" y="49"/>
                </a:lnTo>
                <a:lnTo>
                  <a:pt x="13" y="49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95" name="Freeform 146"/>
          <p:cNvSpPr>
            <a:spLocks/>
          </p:cNvSpPr>
          <p:nvPr/>
        </p:nvSpPr>
        <p:spPr bwMode="auto">
          <a:xfrm>
            <a:off x="6329363" y="4611688"/>
            <a:ext cx="73025" cy="80962"/>
          </a:xfrm>
          <a:custGeom>
            <a:avLst/>
            <a:gdLst>
              <a:gd name="T0" fmla="*/ 2147483647 w 52"/>
              <a:gd name="T1" fmla="*/ 2147483647 h 51"/>
              <a:gd name="T2" fmla="*/ 2147483647 w 52"/>
              <a:gd name="T3" fmla="*/ 2147483647 h 51"/>
              <a:gd name="T4" fmla="*/ 2147483647 w 52"/>
              <a:gd name="T5" fmla="*/ 2147483647 h 51"/>
              <a:gd name="T6" fmla="*/ 2147483647 w 52"/>
              <a:gd name="T7" fmla="*/ 2147483647 h 51"/>
              <a:gd name="T8" fmla="*/ 2147483647 w 52"/>
              <a:gd name="T9" fmla="*/ 2147483647 h 51"/>
              <a:gd name="T10" fmla="*/ 2147483647 w 52"/>
              <a:gd name="T11" fmla="*/ 2147483647 h 51"/>
              <a:gd name="T12" fmla="*/ 2147483647 w 52"/>
              <a:gd name="T13" fmla="*/ 2147483647 h 51"/>
              <a:gd name="T14" fmla="*/ 2147483647 w 52"/>
              <a:gd name="T15" fmla="*/ 2147483647 h 51"/>
              <a:gd name="T16" fmla="*/ 2147483647 w 52"/>
              <a:gd name="T17" fmla="*/ 2147483647 h 51"/>
              <a:gd name="T18" fmla="*/ 2147483647 w 52"/>
              <a:gd name="T19" fmla="*/ 2147483647 h 51"/>
              <a:gd name="T20" fmla="*/ 2147483647 w 52"/>
              <a:gd name="T21" fmla="*/ 2147483647 h 51"/>
              <a:gd name="T22" fmla="*/ 2147483647 w 52"/>
              <a:gd name="T23" fmla="*/ 2147483647 h 51"/>
              <a:gd name="T24" fmla="*/ 2147483647 w 52"/>
              <a:gd name="T25" fmla="*/ 2147483647 h 51"/>
              <a:gd name="T26" fmla="*/ 2147483647 w 52"/>
              <a:gd name="T27" fmla="*/ 2147483647 h 51"/>
              <a:gd name="T28" fmla="*/ 2147483647 w 52"/>
              <a:gd name="T29" fmla="*/ 2147483647 h 51"/>
              <a:gd name="T30" fmla="*/ 2147483647 w 52"/>
              <a:gd name="T31" fmla="*/ 2147483647 h 51"/>
              <a:gd name="T32" fmla="*/ 2147483647 w 52"/>
              <a:gd name="T33" fmla="*/ 2147483647 h 51"/>
              <a:gd name="T34" fmla="*/ 2147483647 w 52"/>
              <a:gd name="T35" fmla="*/ 2147483647 h 51"/>
              <a:gd name="T36" fmla="*/ 2147483647 w 52"/>
              <a:gd name="T37" fmla="*/ 2147483647 h 51"/>
              <a:gd name="T38" fmla="*/ 2147483647 w 52"/>
              <a:gd name="T39" fmla="*/ 2147483647 h 51"/>
              <a:gd name="T40" fmla="*/ 2147483647 w 52"/>
              <a:gd name="T41" fmla="*/ 2147483647 h 51"/>
              <a:gd name="T42" fmla="*/ 2147483647 w 52"/>
              <a:gd name="T43" fmla="*/ 2147483647 h 51"/>
              <a:gd name="T44" fmla="*/ 2147483647 w 52"/>
              <a:gd name="T45" fmla="*/ 2147483647 h 51"/>
              <a:gd name="T46" fmla="*/ 2147483647 w 52"/>
              <a:gd name="T47" fmla="*/ 0 h 51"/>
              <a:gd name="T48" fmla="*/ 2147483647 w 52"/>
              <a:gd name="T49" fmla="*/ 0 h 51"/>
              <a:gd name="T50" fmla="*/ 2147483647 w 52"/>
              <a:gd name="T51" fmla="*/ 0 h 51"/>
              <a:gd name="T52" fmla="*/ 2147483647 w 52"/>
              <a:gd name="T53" fmla="*/ 0 h 51"/>
              <a:gd name="T54" fmla="*/ 2147483647 w 52"/>
              <a:gd name="T55" fmla="*/ 0 h 51"/>
              <a:gd name="T56" fmla="*/ 2147483647 w 52"/>
              <a:gd name="T57" fmla="*/ 0 h 51"/>
              <a:gd name="T58" fmla="*/ 2147483647 w 52"/>
              <a:gd name="T59" fmla="*/ 0 h 51"/>
              <a:gd name="T60" fmla="*/ 2147483647 w 52"/>
              <a:gd name="T61" fmla="*/ 0 h 51"/>
              <a:gd name="T62" fmla="*/ 2147483647 w 52"/>
              <a:gd name="T63" fmla="*/ 0 h 51"/>
              <a:gd name="T64" fmla="*/ 2147483647 w 52"/>
              <a:gd name="T65" fmla="*/ 2147483647 h 51"/>
              <a:gd name="T66" fmla="*/ 2147483647 w 52"/>
              <a:gd name="T67" fmla="*/ 2147483647 h 51"/>
              <a:gd name="T68" fmla="*/ 2147483647 w 52"/>
              <a:gd name="T69" fmla="*/ 2147483647 h 51"/>
              <a:gd name="T70" fmla="*/ 2147483647 w 52"/>
              <a:gd name="T71" fmla="*/ 2147483647 h 51"/>
              <a:gd name="T72" fmla="*/ 2147483647 w 52"/>
              <a:gd name="T73" fmla="*/ 2147483647 h 51"/>
              <a:gd name="T74" fmla="*/ 2147483647 w 52"/>
              <a:gd name="T75" fmla="*/ 2147483647 h 51"/>
              <a:gd name="T76" fmla="*/ 2147483647 w 52"/>
              <a:gd name="T77" fmla="*/ 2147483647 h 51"/>
              <a:gd name="T78" fmla="*/ 2147483647 w 52"/>
              <a:gd name="T79" fmla="*/ 2147483647 h 51"/>
              <a:gd name="T80" fmla="*/ 2147483647 w 52"/>
              <a:gd name="T81" fmla="*/ 2147483647 h 51"/>
              <a:gd name="T82" fmla="*/ 2147483647 w 52"/>
              <a:gd name="T83" fmla="*/ 2147483647 h 51"/>
              <a:gd name="T84" fmla="*/ 2147483647 w 52"/>
              <a:gd name="T85" fmla="*/ 2147483647 h 51"/>
              <a:gd name="T86" fmla="*/ 2147483647 w 52"/>
              <a:gd name="T87" fmla="*/ 2147483647 h 51"/>
              <a:gd name="T88" fmla="*/ 2147483647 w 52"/>
              <a:gd name="T89" fmla="*/ 2147483647 h 51"/>
              <a:gd name="T90" fmla="*/ 0 w 52"/>
              <a:gd name="T91" fmla="*/ 2147483647 h 51"/>
              <a:gd name="T92" fmla="*/ 0 w 52"/>
              <a:gd name="T93" fmla="*/ 2147483647 h 51"/>
              <a:gd name="T94" fmla="*/ 0 w 52"/>
              <a:gd name="T95" fmla="*/ 2147483647 h 51"/>
              <a:gd name="T96" fmla="*/ 0 w 52"/>
              <a:gd name="T97" fmla="*/ 2147483647 h 51"/>
              <a:gd name="T98" fmla="*/ 2147483647 w 52"/>
              <a:gd name="T99" fmla="*/ 2147483647 h 51"/>
              <a:gd name="T100" fmla="*/ 2147483647 w 52"/>
              <a:gd name="T101" fmla="*/ 2147483647 h 51"/>
              <a:gd name="T102" fmla="*/ 2147483647 w 52"/>
              <a:gd name="T103" fmla="*/ 2147483647 h 51"/>
              <a:gd name="T104" fmla="*/ 2147483647 w 52"/>
              <a:gd name="T105" fmla="*/ 2147483647 h 51"/>
              <a:gd name="T106" fmla="*/ 2147483647 w 52"/>
              <a:gd name="T107" fmla="*/ 2147483647 h 51"/>
              <a:gd name="T108" fmla="*/ 2147483647 w 52"/>
              <a:gd name="T109" fmla="*/ 2147483647 h 51"/>
              <a:gd name="T110" fmla="*/ 2147483647 w 52"/>
              <a:gd name="T111" fmla="*/ 2147483647 h 51"/>
              <a:gd name="T112" fmla="*/ 2147483647 w 52"/>
              <a:gd name="T113" fmla="*/ 2147483647 h 5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2"/>
              <a:gd name="T172" fmla="*/ 0 h 51"/>
              <a:gd name="T173" fmla="*/ 52 w 52"/>
              <a:gd name="T174" fmla="*/ 51 h 5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2" h="51">
                <a:moveTo>
                  <a:pt x="13" y="49"/>
                </a:moveTo>
                <a:lnTo>
                  <a:pt x="18" y="51"/>
                </a:lnTo>
                <a:lnTo>
                  <a:pt x="24" y="51"/>
                </a:lnTo>
                <a:lnTo>
                  <a:pt x="28" y="51"/>
                </a:lnTo>
                <a:lnTo>
                  <a:pt x="34" y="48"/>
                </a:lnTo>
                <a:lnTo>
                  <a:pt x="38" y="45"/>
                </a:lnTo>
                <a:lnTo>
                  <a:pt x="43" y="42"/>
                </a:lnTo>
                <a:lnTo>
                  <a:pt x="46" y="38"/>
                </a:lnTo>
                <a:lnTo>
                  <a:pt x="49" y="33"/>
                </a:lnTo>
                <a:lnTo>
                  <a:pt x="50" y="30"/>
                </a:lnTo>
                <a:lnTo>
                  <a:pt x="52" y="27"/>
                </a:lnTo>
                <a:lnTo>
                  <a:pt x="52" y="24"/>
                </a:lnTo>
                <a:lnTo>
                  <a:pt x="52" y="21"/>
                </a:lnTo>
                <a:lnTo>
                  <a:pt x="52" y="18"/>
                </a:lnTo>
                <a:lnTo>
                  <a:pt x="52" y="14"/>
                </a:lnTo>
                <a:lnTo>
                  <a:pt x="52" y="11"/>
                </a:lnTo>
                <a:lnTo>
                  <a:pt x="52" y="8"/>
                </a:lnTo>
                <a:lnTo>
                  <a:pt x="52" y="6"/>
                </a:lnTo>
                <a:lnTo>
                  <a:pt x="52" y="5"/>
                </a:lnTo>
                <a:lnTo>
                  <a:pt x="52" y="3"/>
                </a:lnTo>
                <a:lnTo>
                  <a:pt x="52" y="2"/>
                </a:lnTo>
                <a:lnTo>
                  <a:pt x="50" y="0"/>
                </a:lnTo>
                <a:lnTo>
                  <a:pt x="49" y="0"/>
                </a:lnTo>
                <a:lnTo>
                  <a:pt x="47" y="0"/>
                </a:lnTo>
                <a:lnTo>
                  <a:pt x="46" y="0"/>
                </a:lnTo>
                <a:lnTo>
                  <a:pt x="44" y="0"/>
                </a:lnTo>
                <a:lnTo>
                  <a:pt x="43" y="0"/>
                </a:lnTo>
                <a:lnTo>
                  <a:pt x="41" y="0"/>
                </a:lnTo>
                <a:lnTo>
                  <a:pt x="40" y="0"/>
                </a:lnTo>
                <a:lnTo>
                  <a:pt x="38" y="2"/>
                </a:lnTo>
                <a:lnTo>
                  <a:pt x="35" y="6"/>
                </a:lnTo>
                <a:lnTo>
                  <a:pt x="31" y="9"/>
                </a:lnTo>
                <a:lnTo>
                  <a:pt x="28" y="12"/>
                </a:lnTo>
                <a:lnTo>
                  <a:pt x="24" y="17"/>
                </a:lnTo>
                <a:lnTo>
                  <a:pt x="21" y="20"/>
                </a:lnTo>
                <a:lnTo>
                  <a:pt x="16" y="23"/>
                </a:lnTo>
                <a:lnTo>
                  <a:pt x="12" y="24"/>
                </a:lnTo>
                <a:lnTo>
                  <a:pt x="6" y="27"/>
                </a:lnTo>
                <a:lnTo>
                  <a:pt x="4" y="29"/>
                </a:lnTo>
                <a:lnTo>
                  <a:pt x="3" y="29"/>
                </a:lnTo>
                <a:lnTo>
                  <a:pt x="1" y="30"/>
                </a:lnTo>
                <a:lnTo>
                  <a:pt x="1" y="32"/>
                </a:lnTo>
                <a:lnTo>
                  <a:pt x="0" y="33"/>
                </a:lnTo>
                <a:lnTo>
                  <a:pt x="0" y="36"/>
                </a:lnTo>
                <a:lnTo>
                  <a:pt x="0" y="38"/>
                </a:lnTo>
                <a:lnTo>
                  <a:pt x="0" y="39"/>
                </a:lnTo>
                <a:lnTo>
                  <a:pt x="1" y="40"/>
                </a:lnTo>
                <a:lnTo>
                  <a:pt x="1" y="42"/>
                </a:lnTo>
                <a:lnTo>
                  <a:pt x="3" y="43"/>
                </a:lnTo>
                <a:lnTo>
                  <a:pt x="4" y="45"/>
                </a:lnTo>
                <a:lnTo>
                  <a:pt x="7" y="48"/>
                </a:lnTo>
                <a:lnTo>
                  <a:pt x="9" y="48"/>
                </a:lnTo>
                <a:lnTo>
                  <a:pt x="10" y="49"/>
                </a:lnTo>
                <a:lnTo>
                  <a:pt x="13" y="49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96" name="Freeform 147"/>
          <p:cNvSpPr>
            <a:spLocks/>
          </p:cNvSpPr>
          <p:nvPr/>
        </p:nvSpPr>
        <p:spPr bwMode="auto">
          <a:xfrm>
            <a:off x="6249988" y="4594225"/>
            <a:ext cx="80962" cy="79375"/>
          </a:xfrm>
          <a:custGeom>
            <a:avLst/>
            <a:gdLst>
              <a:gd name="T0" fmla="*/ 0 w 57"/>
              <a:gd name="T1" fmla="*/ 2147483647 h 50"/>
              <a:gd name="T2" fmla="*/ 2147483647 w 57"/>
              <a:gd name="T3" fmla="*/ 2147483647 h 50"/>
              <a:gd name="T4" fmla="*/ 2147483647 w 57"/>
              <a:gd name="T5" fmla="*/ 2147483647 h 50"/>
              <a:gd name="T6" fmla="*/ 2147483647 w 57"/>
              <a:gd name="T7" fmla="*/ 2147483647 h 50"/>
              <a:gd name="T8" fmla="*/ 2147483647 w 57"/>
              <a:gd name="T9" fmla="*/ 2147483647 h 50"/>
              <a:gd name="T10" fmla="*/ 2147483647 w 57"/>
              <a:gd name="T11" fmla="*/ 2147483647 h 50"/>
              <a:gd name="T12" fmla="*/ 2147483647 w 57"/>
              <a:gd name="T13" fmla="*/ 2147483647 h 50"/>
              <a:gd name="T14" fmla="*/ 2147483647 w 57"/>
              <a:gd name="T15" fmla="*/ 2147483647 h 50"/>
              <a:gd name="T16" fmla="*/ 2147483647 w 57"/>
              <a:gd name="T17" fmla="*/ 2147483647 h 50"/>
              <a:gd name="T18" fmla="*/ 2147483647 w 57"/>
              <a:gd name="T19" fmla="*/ 2147483647 h 50"/>
              <a:gd name="T20" fmla="*/ 2147483647 w 57"/>
              <a:gd name="T21" fmla="*/ 2147483647 h 50"/>
              <a:gd name="T22" fmla="*/ 2147483647 w 57"/>
              <a:gd name="T23" fmla="*/ 2147483647 h 50"/>
              <a:gd name="T24" fmla="*/ 2147483647 w 57"/>
              <a:gd name="T25" fmla="*/ 2147483647 h 50"/>
              <a:gd name="T26" fmla="*/ 2147483647 w 57"/>
              <a:gd name="T27" fmla="*/ 2147483647 h 50"/>
              <a:gd name="T28" fmla="*/ 2147483647 w 57"/>
              <a:gd name="T29" fmla="*/ 2147483647 h 50"/>
              <a:gd name="T30" fmla="*/ 2147483647 w 57"/>
              <a:gd name="T31" fmla="*/ 2147483647 h 50"/>
              <a:gd name="T32" fmla="*/ 2147483647 w 57"/>
              <a:gd name="T33" fmla="*/ 2147483647 h 50"/>
              <a:gd name="T34" fmla="*/ 2147483647 w 57"/>
              <a:gd name="T35" fmla="*/ 2147483647 h 50"/>
              <a:gd name="T36" fmla="*/ 2147483647 w 57"/>
              <a:gd name="T37" fmla="*/ 2147483647 h 50"/>
              <a:gd name="T38" fmla="*/ 2147483647 w 57"/>
              <a:gd name="T39" fmla="*/ 2147483647 h 50"/>
              <a:gd name="T40" fmla="*/ 2147483647 w 57"/>
              <a:gd name="T41" fmla="*/ 2147483647 h 50"/>
              <a:gd name="T42" fmla="*/ 2147483647 w 57"/>
              <a:gd name="T43" fmla="*/ 2147483647 h 50"/>
              <a:gd name="T44" fmla="*/ 2147483647 w 57"/>
              <a:gd name="T45" fmla="*/ 2147483647 h 50"/>
              <a:gd name="T46" fmla="*/ 2147483647 w 57"/>
              <a:gd name="T47" fmla="*/ 2147483647 h 50"/>
              <a:gd name="T48" fmla="*/ 2147483647 w 57"/>
              <a:gd name="T49" fmla="*/ 2147483647 h 50"/>
              <a:gd name="T50" fmla="*/ 2147483647 w 57"/>
              <a:gd name="T51" fmla="*/ 2147483647 h 50"/>
              <a:gd name="T52" fmla="*/ 2147483647 w 57"/>
              <a:gd name="T53" fmla="*/ 2147483647 h 50"/>
              <a:gd name="T54" fmla="*/ 2147483647 w 57"/>
              <a:gd name="T55" fmla="*/ 2147483647 h 50"/>
              <a:gd name="T56" fmla="*/ 2147483647 w 57"/>
              <a:gd name="T57" fmla="*/ 2147483647 h 50"/>
              <a:gd name="T58" fmla="*/ 2147483647 w 57"/>
              <a:gd name="T59" fmla="*/ 2147483647 h 50"/>
              <a:gd name="T60" fmla="*/ 2147483647 w 57"/>
              <a:gd name="T61" fmla="*/ 2147483647 h 50"/>
              <a:gd name="T62" fmla="*/ 2147483647 w 57"/>
              <a:gd name="T63" fmla="*/ 2147483647 h 50"/>
              <a:gd name="T64" fmla="*/ 2147483647 w 57"/>
              <a:gd name="T65" fmla="*/ 2147483647 h 50"/>
              <a:gd name="T66" fmla="*/ 2147483647 w 57"/>
              <a:gd name="T67" fmla="*/ 2147483647 h 50"/>
              <a:gd name="T68" fmla="*/ 2147483647 w 57"/>
              <a:gd name="T69" fmla="*/ 2147483647 h 50"/>
              <a:gd name="T70" fmla="*/ 2147483647 w 57"/>
              <a:gd name="T71" fmla="*/ 2147483647 h 50"/>
              <a:gd name="T72" fmla="*/ 2147483647 w 57"/>
              <a:gd name="T73" fmla="*/ 2147483647 h 50"/>
              <a:gd name="T74" fmla="*/ 2147483647 w 57"/>
              <a:gd name="T75" fmla="*/ 2147483647 h 50"/>
              <a:gd name="T76" fmla="*/ 2147483647 w 57"/>
              <a:gd name="T77" fmla="*/ 2147483647 h 50"/>
              <a:gd name="T78" fmla="*/ 2147483647 w 57"/>
              <a:gd name="T79" fmla="*/ 2147483647 h 50"/>
              <a:gd name="T80" fmla="*/ 2147483647 w 57"/>
              <a:gd name="T81" fmla="*/ 2147483647 h 50"/>
              <a:gd name="T82" fmla="*/ 2147483647 w 57"/>
              <a:gd name="T83" fmla="*/ 2147483647 h 50"/>
              <a:gd name="T84" fmla="*/ 2147483647 w 57"/>
              <a:gd name="T85" fmla="*/ 2147483647 h 50"/>
              <a:gd name="T86" fmla="*/ 2147483647 w 57"/>
              <a:gd name="T87" fmla="*/ 2147483647 h 50"/>
              <a:gd name="T88" fmla="*/ 2147483647 w 57"/>
              <a:gd name="T89" fmla="*/ 2147483647 h 50"/>
              <a:gd name="T90" fmla="*/ 2147483647 w 57"/>
              <a:gd name="T91" fmla="*/ 2147483647 h 50"/>
              <a:gd name="T92" fmla="*/ 2147483647 w 57"/>
              <a:gd name="T93" fmla="*/ 0 h 50"/>
              <a:gd name="T94" fmla="*/ 2147483647 w 57"/>
              <a:gd name="T95" fmla="*/ 0 h 50"/>
              <a:gd name="T96" fmla="*/ 2147483647 w 57"/>
              <a:gd name="T97" fmla="*/ 2147483647 h 50"/>
              <a:gd name="T98" fmla="*/ 2147483647 w 57"/>
              <a:gd name="T99" fmla="*/ 2147483647 h 50"/>
              <a:gd name="T100" fmla="*/ 2147483647 w 57"/>
              <a:gd name="T101" fmla="*/ 2147483647 h 50"/>
              <a:gd name="T102" fmla="*/ 2147483647 w 57"/>
              <a:gd name="T103" fmla="*/ 2147483647 h 50"/>
              <a:gd name="T104" fmla="*/ 2147483647 w 57"/>
              <a:gd name="T105" fmla="*/ 2147483647 h 50"/>
              <a:gd name="T106" fmla="*/ 2147483647 w 57"/>
              <a:gd name="T107" fmla="*/ 2147483647 h 50"/>
              <a:gd name="T108" fmla="*/ 2147483647 w 57"/>
              <a:gd name="T109" fmla="*/ 2147483647 h 50"/>
              <a:gd name="T110" fmla="*/ 2147483647 w 57"/>
              <a:gd name="T111" fmla="*/ 2147483647 h 50"/>
              <a:gd name="T112" fmla="*/ 0 w 57"/>
              <a:gd name="T113" fmla="*/ 2147483647 h 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7"/>
              <a:gd name="T172" fmla="*/ 0 h 50"/>
              <a:gd name="T173" fmla="*/ 57 w 57"/>
              <a:gd name="T174" fmla="*/ 50 h 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7" h="50">
                <a:moveTo>
                  <a:pt x="0" y="28"/>
                </a:moveTo>
                <a:lnTo>
                  <a:pt x="3" y="31"/>
                </a:lnTo>
                <a:lnTo>
                  <a:pt x="6" y="32"/>
                </a:lnTo>
                <a:lnTo>
                  <a:pt x="9" y="35"/>
                </a:lnTo>
                <a:lnTo>
                  <a:pt x="10" y="40"/>
                </a:lnTo>
                <a:lnTo>
                  <a:pt x="12" y="43"/>
                </a:lnTo>
                <a:lnTo>
                  <a:pt x="15" y="46"/>
                </a:lnTo>
                <a:lnTo>
                  <a:pt x="16" y="49"/>
                </a:lnTo>
                <a:lnTo>
                  <a:pt x="20" y="50"/>
                </a:lnTo>
                <a:lnTo>
                  <a:pt x="22" y="50"/>
                </a:lnTo>
                <a:lnTo>
                  <a:pt x="23" y="50"/>
                </a:lnTo>
                <a:lnTo>
                  <a:pt x="25" y="50"/>
                </a:lnTo>
                <a:lnTo>
                  <a:pt x="25" y="49"/>
                </a:lnTo>
                <a:lnTo>
                  <a:pt x="26" y="49"/>
                </a:lnTo>
                <a:lnTo>
                  <a:pt x="29" y="50"/>
                </a:lnTo>
                <a:lnTo>
                  <a:pt x="32" y="49"/>
                </a:lnTo>
                <a:lnTo>
                  <a:pt x="35" y="49"/>
                </a:lnTo>
                <a:lnTo>
                  <a:pt x="37" y="49"/>
                </a:lnTo>
                <a:lnTo>
                  <a:pt x="40" y="47"/>
                </a:lnTo>
                <a:lnTo>
                  <a:pt x="43" y="46"/>
                </a:lnTo>
                <a:lnTo>
                  <a:pt x="44" y="44"/>
                </a:lnTo>
                <a:lnTo>
                  <a:pt x="47" y="43"/>
                </a:lnTo>
                <a:lnTo>
                  <a:pt x="49" y="41"/>
                </a:lnTo>
                <a:lnTo>
                  <a:pt x="49" y="40"/>
                </a:lnTo>
                <a:lnTo>
                  <a:pt x="49" y="38"/>
                </a:lnTo>
                <a:lnTo>
                  <a:pt x="50" y="35"/>
                </a:lnTo>
                <a:lnTo>
                  <a:pt x="52" y="34"/>
                </a:lnTo>
                <a:lnTo>
                  <a:pt x="55" y="34"/>
                </a:lnTo>
                <a:lnTo>
                  <a:pt x="56" y="32"/>
                </a:lnTo>
                <a:lnTo>
                  <a:pt x="57" y="31"/>
                </a:lnTo>
                <a:lnTo>
                  <a:pt x="57" y="29"/>
                </a:lnTo>
                <a:lnTo>
                  <a:pt x="57" y="28"/>
                </a:lnTo>
                <a:lnTo>
                  <a:pt x="57" y="26"/>
                </a:lnTo>
                <a:lnTo>
                  <a:pt x="53" y="20"/>
                </a:lnTo>
                <a:lnTo>
                  <a:pt x="49" y="14"/>
                </a:lnTo>
                <a:lnTo>
                  <a:pt x="43" y="9"/>
                </a:lnTo>
                <a:lnTo>
                  <a:pt x="37" y="4"/>
                </a:lnTo>
                <a:lnTo>
                  <a:pt x="29" y="1"/>
                </a:lnTo>
                <a:lnTo>
                  <a:pt x="22" y="0"/>
                </a:lnTo>
                <a:lnTo>
                  <a:pt x="16" y="0"/>
                </a:lnTo>
                <a:lnTo>
                  <a:pt x="9" y="3"/>
                </a:lnTo>
                <a:lnTo>
                  <a:pt x="7" y="4"/>
                </a:lnTo>
                <a:lnTo>
                  <a:pt x="6" y="7"/>
                </a:lnTo>
                <a:lnTo>
                  <a:pt x="4" y="10"/>
                </a:lnTo>
                <a:lnTo>
                  <a:pt x="4" y="13"/>
                </a:lnTo>
                <a:lnTo>
                  <a:pt x="4" y="17"/>
                </a:lnTo>
                <a:lnTo>
                  <a:pt x="3" y="20"/>
                </a:lnTo>
                <a:lnTo>
                  <a:pt x="1" y="25"/>
                </a:lnTo>
                <a:lnTo>
                  <a:pt x="0" y="2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97" name="Freeform 148"/>
          <p:cNvSpPr>
            <a:spLocks/>
          </p:cNvSpPr>
          <p:nvPr/>
        </p:nvSpPr>
        <p:spPr bwMode="auto">
          <a:xfrm>
            <a:off x="6249988" y="4594225"/>
            <a:ext cx="80962" cy="79375"/>
          </a:xfrm>
          <a:custGeom>
            <a:avLst/>
            <a:gdLst>
              <a:gd name="T0" fmla="*/ 0 w 57"/>
              <a:gd name="T1" fmla="*/ 2147483647 h 50"/>
              <a:gd name="T2" fmla="*/ 2147483647 w 57"/>
              <a:gd name="T3" fmla="*/ 2147483647 h 50"/>
              <a:gd name="T4" fmla="*/ 2147483647 w 57"/>
              <a:gd name="T5" fmla="*/ 2147483647 h 50"/>
              <a:gd name="T6" fmla="*/ 2147483647 w 57"/>
              <a:gd name="T7" fmla="*/ 2147483647 h 50"/>
              <a:gd name="T8" fmla="*/ 2147483647 w 57"/>
              <a:gd name="T9" fmla="*/ 2147483647 h 50"/>
              <a:gd name="T10" fmla="*/ 2147483647 w 57"/>
              <a:gd name="T11" fmla="*/ 2147483647 h 50"/>
              <a:gd name="T12" fmla="*/ 2147483647 w 57"/>
              <a:gd name="T13" fmla="*/ 2147483647 h 50"/>
              <a:gd name="T14" fmla="*/ 2147483647 w 57"/>
              <a:gd name="T15" fmla="*/ 2147483647 h 50"/>
              <a:gd name="T16" fmla="*/ 2147483647 w 57"/>
              <a:gd name="T17" fmla="*/ 2147483647 h 50"/>
              <a:gd name="T18" fmla="*/ 2147483647 w 57"/>
              <a:gd name="T19" fmla="*/ 2147483647 h 50"/>
              <a:gd name="T20" fmla="*/ 2147483647 w 57"/>
              <a:gd name="T21" fmla="*/ 2147483647 h 50"/>
              <a:gd name="T22" fmla="*/ 2147483647 w 57"/>
              <a:gd name="T23" fmla="*/ 2147483647 h 50"/>
              <a:gd name="T24" fmla="*/ 2147483647 w 57"/>
              <a:gd name="T25" fmla="*/ 2147483647 h 50"/>
              <a:gd name="T26" fmla="*/ 2147483647 w 57"/>
              <a:gd name="T27" fmla="*/ 2147483647 h 50"/>
              <a:gd name="T28" fmla="*/ 2147483647 w 57"/>
              <a:gd name="T29" fmla="*/ 2147483647 h 50"/>
              <a:gd name="T30" fmla="*/ 2147483647 w 57"/>
              <a:gd name="T31" fmla="*/ 2147483647 h 50"/>
              <a:gd name="T32" fmla="*/ 2147483647 w 57"/>
              <a:gd name="T33" fmla="*/ 2147483647 h 50"/>
              <a:gd name="T34" fmla="*/ 2147483647 w 57"/>
              <a:gd name="T35" fmla="*/ 2147483647 h 50"/>
              <a:gd name="T36" fmla="*/ 2147483647 w 57"/>
              <a:gd name="T37" fmla="*/ 2147483647 h 50"/>
              <a:gd name="T38" fmla="*/ 2147483647 w 57"/>
              <a:gd name="T39" fmla="*/ 2147483647 h 50"/>
              <a:gd name="T40" fmla="*/ 2147483647 w 57"/>
              <a:gd name="T41" fmla="*/ 2147483647 h 50"/>
              <a:gd name="T42" fmla="*/ 2147483647 w 57"/>
              <a:gd name="T43" fmla="*/ 2147483647 h 50"/>
              <a:gd name="T44" fmla="*/ 2147483647 w 57"/>
              <a:gd name="T45" fmla="*/ 2147483647 h 50"/>
              <a:gd name="T46" fmla="*/ 2147483647 w 57"/>
              <a:gd name="T47" fmla="*/ 2147483647 h 50"/>
              <a:gd name="T48" fmla="*/ 2147483647 w 57"/>
              <a:gd name="T49" fmla="*/ 2147483647 h 50"/>
              <a:gd name="T50" fmla="*/ 2147483647 w 57"/>
              <a:gd name="T51" fmla="*/ 2147483647 h 50"/>
              <a:gd name="T52" fmla="*/ 2147483647 w 57"/>
              <a:gd name="T53" fmla="*/ 2147483647 h 50"/>
              <a:gd name="T54" fmla="*/ 2147483647 w 57"/>
              <a:gd name="T55" fmla="*/ 2147483647 h 50"/>
              <a:gd name="T56" fmla="*/ 2147483647 w 57"/>
              <a:gd name="T57" fmla="*/ 2147483647 h 50"/>
              <a:gd name="T58" fmla="*/ 2147483647 w 57"/>
              <a:gd name="T59" fmla="*/ 2147483647 h 50"/>
              <a:gd name="T60" fmla="*/ 2147483647 w 57"/>
              <a:gd name="T61" fmla="*/ 2147483647 h 50"/>
              <a:gd name="T62" fmla="*/ 2147483647 w 57"/>
              <a:gd name="T63" fmla="*/ 2147483647 h 50"/>
              <a:gd name="T64" fmla="*/ 2147483647 w 57"/>
              <a:gd name="T65" fmla="*/ 2147483647 h 50"/>
              <a:gd name="T66" fmla="*/ 2147483647 w 57"/>
              <a:gd name="T67" fmla="*/ 2147483647 h 50"/>
              <a:gd name="T68" fmla="*/ 2147483647 w 57"/>
              <a:gd name="T69" fmla="*/ 2147483647 h 50"/>
              <a:gd name="T70" fmla="*/ 2147483647 w 57"/>
              <a:gd name="T71" fmla="*/ 2147483647 h 50"/>
              <a:gd name="T72" fmla="*/ 2147483647 w 57"/>
              <a:gd name="T73" fmla="*/ 2147483647 h 50"/>
              <a:gd name="T74" fmla="*/ 2147483647 w 57"/>
              <a:gd name="T75" fmla="*/ 2147483647 h 50"/>
              <a:gd name="T76" fmla="*/ 2147483647 w 57"/>
              <a:gd name="T77" fmla="*/ 2147483647 h 50"/>
              <a:gd name="T78" fmla="*/ 2147483647 w 57"/>
              <a:gd name="T79" fmla="*/ 2147483647 h 50"/>
              <a:gd name="T80" fmla="*/ 2147483647 w 57"/>
              <a:gd name="T81" fmla="*/ 2147483647 h 50"/>
              <a:gd name="T82" fmla="*/ 2147483647 w 57"/>
              <a:gd name="T83" fmla="*/ 2147483647 h 50"/>
              <a:gd name="T84" fmla="*/ 2147483647 w 57"/>
              <a:gd name="T85" fmla="*/ 2147483647 h 50"/>
              <a:gd name="T86" fmla="*/ 2147483647 w 57"/>
              <a:gd name="T87" fmla="*/ 2147483647 h 50"/>
              <a:gd name="T88" fmla="*/ 2147483647 w 57"/>
              <a:gd name="T89" fmla="*/ 2147483647 h 50"/>
              <a:gd name="T90" fmla="*/ 2147483647 w 57"/>
              <a:gd name="T91" fmla="*/ 2147483647 h 50"/>
              <a:gd name="T92" fmla="*/ 2147483647 w 57"/>
              <a:gd name="T93" fmla="*/ 0 h 50"/>
              <a:gd name="T94" fmla="*/ 2147483647 w 57"/>
              <a:gd name="T95" fmla="*/ 0 h 50"/>
              <a:gd name="T96" fmla="*/ 2147483647 w 57"/>
              <a:gd name="T97" fmla="*/ 2147483647 h 50"/>
              <a:gd name="T98" fmla="*/ 2147483647 w 57"/>
              <a:gd name="T99" fmla="*/ 2147483647 h 50"/>
              <a:gd name="T100" fmla="*/ 2147483647 w 57"/>
              <a:gd name="T101" fmla="*/ 2147483647 h 50"/>
              <a:gd name="T102" fmla="*/ 2147483647 w 57"/>
              <a:gd name="T103" fmla="*/ 2147483647 h 50"/>
              <a:gd name="T104" fmla="*/ 2147483647 w 57"/>
              <a:gd name="T105" fmla="*/ 2147483647 h 50"/>
              <a:gd name="T106" fmla="*/ 2147483647 w 57"/>
              <a:gd name="T107" fmla="*/ 2147483647 h 50"/>
              <a:gd name="T108" fmla="*/ 2147483647 w 57"/>
              <a:gd name="T109" fmla="*/ 2147483647 h 50"/>
              <a:gd name="T110" fmla="*/ 2147483647 w 57"/>
              <a:gd name="T111" fmla="*/ 2147483647 h 50"/>
              <a:gd name="T112" fmla="*/ 0 w 57"/>
              <a:gd name="T113" fmla="*/ 2147483647 h 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7"/>
              <a:gd name="T172" fmla="*/ 0 h 50"/>
              <a:gd name="T173" fmla="*/ 57 w 57"/>
              <a:gd name="T174" fmla="*/ 50 h 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7" h="50">
                <a:moveTo>
                  <a:pt x="0" y="28"/>
                </a:moveTo>
                <a:lnTo>
                  <a:pt x="3" y="31"/>
                </a:lnTo>
                <a:lnTo>
                  <a:pt x="6" y="32"/>
                </a:lnTo>
                <a:lnTo>
                  <a:pt x="9" y="35"/>
                </a:lnTo>
                <a:lnTo>
                  <a:pt x="10" y="40"/>
                </a:lnTo>
                <a:lnTo>
                  <a:pt x="12" y="43"/>
                </a:lnTo>
                <a:lnTo>
                  <a:pt x="15" y="46"/>
                </a:lnTo>
                <a:lnTo>
                  <a:pt x="16" y="49"/>
                </a:lnTo>
                <a:lnTo>
                  <a:pt x="20" y="50"/>
                </a:lnTo>
                <a:lnTo>
                  <a:pt x="22" y="50"/>
                </a:lnTo>
                <a:lnTo>
                  <a:pt x="23" y="50"/>
                </a:lnTo>
                <a:lnTo>
                  <a:pt x="25" y="50"/>
                </a:lnTo>
                <a:lnTo>
                  <a:pt x="25" y="49"/>
                </a:lnTo>
                <a:lnTo>
                  <a:pt x="26" y="49"/>
                </a:lnTo>
                <a:lnTo>
                  <a:pt x="29" y="50"/>
                </a:lnTo>
                <a:lnTo>
                  <a:pt x="32" y="49"/>
                </a:lnTo>
                <a:lnTo>
                  <a:pt x="35" y="49"/>
                </a:lnTo>
                <a:lnTo>
                  <a:pt x="37" y="49"/>
                </a:lnTo>
                <a:lnTo>
                  <a:pt x="40" y="47"/>
                </a:lnTo>
                <a:lnTo>
                  <a:pt x="43" y="46"/>
                </a:lnTo>
                <a:lnTo>
                  <a:pt x="44" y="44"/>
                </a:lnTo>
                <a:lnTo>
                  <a:pt x="47" y="43"/>
                </a:lnTo>
                <a:lnTo>
                  <a:pt x="49" y="41"/>
                </a:lnTo>
                <a:lnTo>
                  <a:pt x="49" y="40"/>
                </a:lnTo>
                <a:lnTo>
                  <a:pt x="49" y="38"/>
                </a:lnTo>
                <a:lnTo>
                  <a:pt x="50" y="35"/>
                </a:lnTo>
                <a:lnTo>
                  <a:pt x="52" y="34"/>
                </a:lnTo>
                <a:lnTo>
                  <a:pt x="55" y="34"/>
                </a:lnTo>
                <a:lnTo>
                  <a:pt x="56" y="32"/>
                </a:lnTo>
                <a:lnTo>
                  <a:pt x="57" y="31"/>
                </a:lnTo>
                <a:lnTo>
                  <a:pt x="57" y="29"/>
                </a:lnTo>
                <a:lnTo>
                  <a:pt x="57" y="28"/>
                </a:lnTo>
                <a:lnTo>
                  <a:pt x="57" y="26"/>
                </a:lnTo>
                <a:lnTo>
                  <a:pt x="53" y="20"/>
                </a:lnTo>
                <a:lnTo>
                  <a:pt x="49" y="14"/>
                </a:lnTo>
                <a:lnTo>
                  <a:pt x="43" y="9"/>
                </a:lnTo>
                <a:lnTo>
                  <a:pt x="37" y="4"/>
                </a:lnTo>
                <a:lnTo>
                  <a:pt x="29" y="1"/>
                </a:lnTo>
                <a:lnTo>
                  <a:pt x="22" y="0"/>
                </a:lnTo>
                <a:lnTo>
                  <a:pt x="16" y="0"/>
                </a:lnTo>
                <a:lnTo>
                  <a:pt x="9" y="3"/>
                </a:lnTo>
                <a:lnTo>
                  <a:pt x="7" y="4"/>
                </a:lnTo>
                <a:lnTo>
                  <a:pt x="6" y="7"/>
                </a:lnTo>
                <a:lnTo>
                  <a:pt x="4" y="10"/>
                </a:lnTo>
                <a:lnTo>
                  <a:pt x="4" y="13"/>
                </a:lnTo>
                <a:lnTo>
                  <a:pt x="4" y="17"/>
                </a:lnTo>
                <a:lnTo>
                  <a:pt x="3" y="20"/>
                </a:lnTo>
                <a:lnTo>
                  <a:pt x="1" y="25"/>
                </a:lnTo>
                <a:lnTo>
                  <a:pt x="0" y="28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98" name="Freeform 149"/>
          <p:cNvSpPr>
            <a:spLocks/>
          </p:cNvSpPr>
          <p:nvPr/>
        </p:nvSpPr>
        <p:spPr bwMode="auto">
          <a:xfrm>
            <a:off x="6249988" y="4594225"/>
            <a:ext cx="80962" cy="79375"/>
          </a:xfrm>
          <a:custGeom>
            <a:avLst/>
            <a:gdLst>
              <a:gd name="T0" fmla="*/ 0 w 57"/>
              <a:gd name="T1" fmla="*/ 2147483647 h 50"/>
              <a:gd name="T2" fmla="*/ 2147483647 w 57"/>
              <a:gd name="T3" fmla="*/ 2147483647 h 50"/>
              <a:gd name="T4" fmla="*/ 2147483647 w 57"/>
              <a:gd name="T5" fmla="*/ 2147483647 h 50"/>
              <a:gd name="T6" fmla="*/ 2147483647 w 57"/>
              <a:gd name="T7" fmla="*/ 2147483647 h 50"/>
              <a:gd name="T8" fmla="*/ 2147483647 w 57"/>
              <a:gd name="T9" fmla="*/ 2147483647 h 50"/>
              <a:gd name="T10" fmla="*/ 2147483647 w 57"/>
              <a:gd name="T11" fmla="*/ 2147483647 h 50"/>
              <a:gd name="T12" fmla="*/ 2147483647 w 57"/>
              <a:gd name="T13" fmla="*/ 2147483647 h 50"/>
              <a:gd name="T14" fmla="*/ 2147483647 w 57"/>
              <a:gd name="T15" fmla="*/ 2147483647 h 50"/>
              <a:gd name="T16" fmla="*/ 2147483647 w 57"/>
              <a:gd name="T17" fmla="*/ 2147483647 h 50"/>
              <a:gd name="T18" fmla="*/ 2147483647 w 57"/>
              <a:gd name="T19" fmla="*/ 2147483647 h 50"/>
              <a:gd name="T20" fmla="*/ 2147483647 w 57"/>
              <a:gd name="T21" fmla="*/ 2147483647 h 50"/>
              <a:gd name="T22" fmla="*/ 2147483647 w 57"/>
              <a:gd name="T23" fmla="*/ 2147483647 h 50"/>
              <a:gd name="T24" fmla="*/ 2147483647 w 57"/>
              <a:gd name="T25" fmla="*/ 2147483647 h 50"/>
              <a:gd name="T26" fmla="*/ 2147483647 w 57"/>
              <a:gd name="T27" fmla="*/ 2147483647 h 50"/>
              <a:gd name="T28" fmla="*/ 2147483647 w 57"/>
              <a:gd name="T29" fmla="*/ 2147483647 h 50"/>
              <a:gd name="T30" fmla="*/ 2147483647 w 57"/>
              <a:gd name="T31" fmla="*/ 2147483647 h 50"/>
              <a:gd name="T32" fmla="*/ 2147483647 w 57"/>
              <a:gd name="T33" fmla="*/ 2147483647 h 50"/>
              <a:gd name="T34" fmla="*/ 2147483647 w 57"/>
              <a:gd name="T35" fmla="*/ 2147483647 h 50"/>
              <a:gd name="T36" fmla="*/ 2147483647 w 57"/>
              <a:gd name="T37" fmla="*/ 2147483647 h 50"/>
              <a:gd name="T38" fmla="*/ 2147483647 w 57"/>
              <a:gd name="T39" fmla="*/ 2147483647 h 50"/>
              <a:gd name="T40" fmla="*/ 2147483647 w 57"/>
              <a:gd name="T41" fmla="*/ 2147483647 h 50"/>
              <a:gd name="T42" fmla="*/ 2147483647 w 57"/>
              <a:gd name="T43" fmla="*/ 2147483647 h 50"/>
              <a:gd name="T44" fmla="*/ 2147483647 w 57"/>
              <a:gd name="T45" fmla="*/ 2147483647 h 50"/>
              <a:gd name="T46" fmla="*/ 2147483647 w 57"/>
              <a:gd name="T47" fmla="*/ 2147483647 h 50"/>
              <a:gd name="T48" fmla="*/ 2147483647 w 57"/>
              <a:gd name="T49" fmla="*/ 2147483647 h 50"/>
              <a:gd name="T50" fmla="*/ 2147483647 w 57"/>
              <a:gd name="T51" fmla="*/ 2147483647 h 50"/>
              <a:gd name="T52" fmla="*/ 2147483647 w 57"/>
              <a:gd name="T53" fmla="*/ 2147483647 h 50"/>
              <a:gd name="T54" fmla="*/ 2147483647 w 57"/>
              <a:gd name="T55" fmla="*/ 2147483647 h 50"/>
              <a:gd name="T56" fmla="*/ 2147483647 w 57"/>
              <a:gd name="T57" fmla="*/ 2147483647 h 50"/>
              <a:gd name="T58" fmla="*/ 2147483647 w 57"/>
              <a:gd name="T59" fmla="*/ 2147483647 h 50"/>
              <a:gd name="T60" fmla="*/ 2147483647 w 57"/>
              <a:gd name="T61" fmla="*/ 2147483647 h 50"/>
              <a:gd name="T62" fmla="*/ 2147483647 w 57"/>
              <a:gd name="T63" fmla="*/ 2147483647 h 50"/>
              <a:gd name="T64" fmla="*/ 2147483647 w 57"/>
              <a:gd name="T65" fmla="*/ 2147483647 h 50"/>
              <a:gd name="T66" fmla="*/ 2147483647 w 57"/>
              <a:gd name="T67" fmla="*/ 2147483647 h 50"/>
              <a:gd name="T68" fmla="*/ 2147483647 w 57"/>
              <a:gd name="T69" fmla="*/ 2147483647 h 50"/>
              <a:gd name="T70" fmla="*/ 2147483647 w 57"/>
              <a:gd name="T71" fmla="*/ 2147483647 h 50"/>
              <a:gd name="T72" fmla="*/ 2147483647 w 57"/>
              <a:gd name="T73" fmla="*/ 2147483647 h 50"/>
              <a:gd name="T74" fmla="*/ 2147483647 w 57"/>
              <a:gd name="T75" fmla="*/ 2147483647 h 50"/>
              <a:gd name="T76" fmla="*/ 2147483647 w 57"/>
              <a:gd name="T77" fmla="*/ 2147483647 h 50"/>
              <a:gd name="T78" fmla="*/ 2147483647 w 57"/>
              <a:gd name="T79" fmla="*/ 2147483647 h 50"/>
              <a:gd name="T80" fmla="*/ 2147483647 w 57"/>
              <a:gd name="T81" fmla="*/ 2147483647 h 50"/>
              <a:gd name="T82" fmla="*/ 2147483647 w 57"/>
              <a:gd name="T83" fmla="*/ 2147483647 h 50"/>
              <a:gd name="T84" fmla="*/ 2147483647 w 57"/>
              <a:gd name="T85" fmla="*/ 2147483647 h 50"/>
              <a:gd name="T86" fmla="*/ 2147483647 w 57"/>
              <a:gd name="T87" fmla="*/ 2147483647 h 50"/>
              <a:gd name="T88" fmla="*/ 2147483647 w 57"/>
              <a:gd name="T89" fmla="*/ 2147483647 h 50"/>
              <a:gd name="T90" fmla="*/ 2147483647 w 57"/>
              <a:gd name="T91" fmla="*/ 2147483647 h 50"/>
              <a:gd name="T92" fmla="*/ 2147483647 w 57"/>
              <a:gd name="T93" fmla="*/ 0 h 50"/>
              <a:gd name="T94" fmla="*/ 2147483647 w 57"/>
              <a:gd name="T95" fmla="*/ 0 h 50"/>
              <a:gd name="T96" fmla="*/ 2147483647 w 57"/>
              <a:gd name="T97" fmla="*/ 2147483647 h 50"/>
              <a:gd name="T98" fmla="*/ 2147483647 w 57"/>
              <a:gd name="T99" fmla="*/ 2147483647 h 50"/>
              <a:gd name="T100" fmla="*/ 2147483647 w 57"/>
              <a:gd name="T101" fmla="*/ 2147483647 h 50"/>
              <a:gd name="T102" fmla="*/ 2147483647 w 57"/>
              <a:gd name="T103" fmla="*/ 2147483647 h 50"/>
              <a:gd name="T104" fmla="*/ 2147483647 w 57"/>
              <a:gd name="T105" fmla="*/ 2147483647 h 50"/>
              <a:gd name="T106" fmla="*/ 2147483647 w 57"/>
              <a:gd name="T107" fmla="*/ 2147483647 h 50"/>
              <a:gd name="T108" fmla="*/ 2147483647 w 57"/>
              <a:gd name="T109" fmla="*/ 2147483647 h 50"/>
              <a:gd name="T110" fmla="*/ 2147483647 w 57"/>
              <a:gd name="T111" fmla="*/ 2147483647 h 50"/>
              <a:gd name="T112" fmla="*/ 0 w 57"/>
              <a:gd name="T113" fmla="*/ 2147483647 h 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7"/>
              <a:gd name="T172" fmla="*/ 0 h 50"/>
              <a:gd name="T173" fmla="*/ 57 w 57"/>
              <a:gd name="T174" fmla="*/ 50 h 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7" h="50">
                <a:moveTo>
                  <a:pt x="0" y="28"/>
                </a:moveTo>
                <a:lnTo>
                  <a:pt x="3" y="31"/>
                </a:lnTo>
                <a:lnTo>
                  <a:pt x="6" y="32"/>
                </a:lnTo>
                <a:lnTo>
                  <a:pt x="9" y="35"/>
                </a:lnTo>
                <a:lnTo>
                  <a:pt x="10" y="40"/>
                </a:lnTo>
                <a:lnTo>
                  <a:pt x="12" y="43"/>
                </a:lnTo>
                <a:lnTo>
                  <a:pt x="15" y="46"/>
                </a:lnTo>
                <a:lnTo>
                  <a:pt x="16" y="49"/>
                </a:lnTo>
                <a:lnTo>
                  <a:pt x="20" y="50"/>
                </a:lnTo>
                <a:lnTo>
                  <a:pt x="22" y="50"/>
                </a:lnTo>
                <a:lnTo>
                  <a:pt x="23" y="50"/>
                </a:lnTo>
                <a:lnTo>
                  <a:pt x="25" y="50"/>
                </a:lnTo>
                <a:lnTo>
                  <a:pt x="25" y="49"/>
                </a:lnTo>
                <a:lnTo>
                  <a:pt x="26" y="49"/>
                </a:lnTo>
                <a:lnTo>
                  <a:pt x="29" y="50"/>
                </a:lnTo>
                <a:lnTo>
                  <a:pt x="32" y="49"/>
                </a:lnTo>
                <a:lnTo>
                  <a:pt x="35" y="49"/>
                </a:lnTo>
                <a:lnTo>
                  <a:pt x="37" y="49"/>
                </a:lnTo>
                <a:lnTo>
                  <a:pt x="40" y="47"/>
                </a:lnTo>
                <a:lnTo>
                  <a:pt x="43" y="46"/>
                </a:lnTo>
                <a:lnTo>
                  <a:pt x="44" y="44"/>
                </a:lnTo>
                <a:lnTo>
                  <a:pt x="47" y="43"/>
                </a:lnTo>
                <a:lnTo>
                  <a:pt x="49" y="41"/>
                </a:lnTo>
                <a:lnTo>
                  <a:pt x="49" y="40"/>
                </a:lnTo>
                <a:lnTo>
                  <a:pt x="49" y="38"/>
                </a:lnTo>
                <a:lnTo>
                  <a:pt x="50" y="35"/>
                </a:lnTo>
                <a:lnTo>
                  <a:pt x="52" y="34"/>
                </a:lnTo>
                <a:lnTo>
                  <a:pt x="55" y="34"/>
                </a:lnTo>
                <a:lnTo>
                  <a:pt x="56" y="32"/>
                </a:lnTo>
                <a:lnTo>
                  <a:pt x="57" y="31"/>
                </a:lnTo>
                <a:lnTo>
                  <a:pt x="57" y="29"/>
                </a:lnTo>
                <a:lnTo>
                  <a:pt x="57" y="28"/>
                </a:lnTo>
                <a:lnTo>
                  <a:pt x="57" y="26"/>
                </a:lnTo>
                <a:lnTo>
                  <a:pt x="53" y="20"/>
                </a:lnTo>
                <a:lnTo>
                  <a:pt x="49" y="14"/>
                </a:lnTo>
                <a:lnTo>
                  <a:pt x="43" y="9"/>
                </a:lnTo>
                <a:lnTo>
                  <a:pt x="37" y="4"/>
                </a:lnTo>
                <a:lnTo>
                  <a:pt x="29" y="1"/>
                </a:lnTo>
                <a:lnTo>
                  <a:pt x="22" y="0"/>
                </a:lnTo>
                <a:lnTo>
                  <a:pt x="16" y="0"/>
                </a:lnTo>
                <a:lnTo>
                  <a:pt x="9" y="3"/>
                </a:lnTo>
                <a:lnTo>
                  <a:pt x="7" y="4"/>
                </a:lnTo>
                <a:lnTo>
                  <a:pt x="6" y="7"/>
                </a:lnTo>
                <a:lnTo>
                  <a:pt x="4" y="10"/>
                </a:lnTo>
                <a:lnTo>
                  <a:pt x="4" y="13"/>
                </a:lnTo>
                <a:lnTo>
                  <a:pt x="4" y="17"/>
                </a:lnTo>
                <a:lnTo>
                  <a:pt x="3" y="20"/>
                </a:lnTo>
                <a:lnTo>
                  <a:pt x="1" y="25"/>
                </a:lnTo>
                <a:lnTo>
                  <a:pt x="0" y="28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99" name="Freeform 150"/>
          <p:cNvSpPr>
            <a:spLocks/>
          </p:cNvSpPr>
          <p:nvPr/>
        </p:nvSpPr>
        <p:spPr bwMode="auto">
          <a:xfrm>
            <a:off x="6407150" y="4540250"/>
            <a:ext cx="63500" cy="69850"/>
          </a:xfrm>
          <a:custGeom>
            <a:avLst/>
            <a:gdLst>
              <a:gd name="T0" fmla="*/ 2147483647 w 46"/>
              <a:gd name="T1" fmla="*/ 2147483647 h 44"/>
              <a:gd name="T2" fmla="*/ 2147483647 w 46"/>
              <a:gd name="T3" fmla="*/ 2147483647 h 44"/>
              <a:gd name="T4" fmla="*/ 2147483647 w 46"/>
              <a:gd name="T5" fmla="*/ 2147483647 h 44"/>
              <a:gd name="T6" fmla="*/ 2147483647 w 46"/>
              <a:gd name="T7" fmla="*/ 2147483647 h 44"/>
              <a:gd name="T8" fmla="*/ 2147483647 w 46"/>
              <a:gd name="T9" fmla="*/ 2147483647 h 44"/>
              <a:gd name="T10" fmla="*/ 2147483647 w 46"/>
              <a:gd name="T11" fmla="*/ 2147483647 h 44"/>
              <a:gd name="T12" fmla="*/ 2147483647 w 46"/>
              <a:gd name="T13" fmla="*/ 2147483647 h 44"/>
              <a:gd name="T14" fmla="*/ 2147483647 w 46"/>
              <a:gd name="T15" fmla="*/ 2147483647 h 44"/>
              <a:gd name="T16" fmla="*/ 2147483647 w 46"/>
              <a:gd name="T17" fmla="*/ 2147483647 h 44"/>
              <a:gd name="T18" fmla="*/ 2147483647 w 46"/>
              <a:gd name="T19" fmla="*/ 2147483647 h 44"/>
              <a:gd name="T20" fmla="*/ 2147483647 w 46"/>
              <a:gd name="T21" fmla="*/ 2147483647 h 44"/>
              <a:gd name="T22" fmla="*/ 2147483647 w 46"/>
              <a:gd name="T23" fmla="*/ 2147483647 h 44"/>
              <a:gd name="T24" fmla="*/ 2147483647 w 46"/>
              <a:gd name="T25" fmla="*/ 2147483647 h 44"/>
              <a:gd name="T26" fmla="*/ 2147483647 w 46"/>
              <a:gd name="T27" fmla="*/ 2147483647 h 44"/>
              <a:gd name="T28" fmla="*/ 2147483647 w 46"/>
              <a:gd name="T29" fmla="*/ 0 h 44"/>
              <a:gd name="T30" fmla="*/ 2147483647 w 46"/>
              <a:gd name="T31" fmla="*/ 0 h 44"/>
              <a:gd name="T32" fmla="*/ 2147483647 w 46"/>
              <a:gd name="T33" fmla="*/ 2147483647 h 44"/>
              <a:gd name="T34" fmla="*/ 2147483647 w 46"/>
              <a:gd name="T35" fmla="*/ 2147483647 h 44"/>
              <a:gd name="T36" fmla="*/ 2147483647 w 46"/>
              <a:gd name="T37" fmla="*/ 2147483647 h 44"/>
              <a:gd name="T38" fmla="*/ 2147483647 w 46"/>
              <a:gd name="T39" fmla="*/ 2147483647 h 44"/>
              <a:gd name="T40" fmla="*/ 2147483647 w 46"/>
              <a:gd name="T41" fmla="*/ 2147483647 h 44"/>
              <a:gd name="T42" fmla="*/ 2147483647 w 46"/>
              <a:gd name="T43" fmla="*/ 2147483647 h 44"/>
              <a:gd name="T44" fmla="*/ 2147483647 w 46"/>
              <a:gd name="T45" fmla="*/ 2147483647 h 44"/>
              <a:gd name="T46" fmla="*/ 2147483647 w 46"/>
              <a:gd name="T47" fmla="*/ 2147483647 h 44"/>
              <a:gd name="T48" fmla="*/ 0 w 46"/>
              <a:gd name="T49" fmla="*/ 2147483647 h 44"/>
              <a:gd name="T50" fmla="*/ 0 w 46"/>
              <a:gd name="T51" fmla="*/ 2147483647 h 44"/>
              <a:gd name="T52" fmla="*/ 2147483647 w 46"/>
              <a:gd name="T53" fmla="*/ 2147483647 h 44"/>
              <a:gd name="T54" fmla="*/ 2147483647 w 46"/>
              <a:gd name="T55" fmla="*/ 2147483647 h 44"/>
              <a:gd name="T56" fmla="*/ 2147483647 w 46"/>
              <a:gd name="T57" fmla="*/ 2147483647 h 44"/>
              <a:gd name="T58" fmla="*/ 2147483647 w 46"/>
              <a:gd name="T59" fmla="*/ 2147483647 h 44"/>
              <a:gd name="T60" fmla="*/ 2147483647 w 46"/>
              <a:gd name="T61" fmla="*/ 2147483647 h 44"/>
              <a:gd name="T62" fmla="*/ 2147483647 w 46"/>
              <a:gd name="T63" fmla="*/ 2147483647 h 4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6"/>
              <a:gd name="T97" fmla="*/ 0 h 44"/>
              <a:gd name="T98" fmla="*/ 46 w 46"/>
              <a:gd name="T99" fmla="*/ 44 h 4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6" h="44">
                <a:moveTo>
                  <a:pt x="1" y="41"/>
                </a:moveTo>
                <a:lnTo>
                  <a:pt x="3" y="41"/>
                </a:lnTo>
                <a:lnTo>
                  <a:pt x="4" y="43"/>
                </a:lnTo>
                <a:lnTo>
                  <a:pt x="6" y="43"/>
                </a:lnTo>
                <a:lnTo>
                  <a:pt x="7" y="43"/>
                </a:lnTo>
                <a:lnTo>
                  <a:pt x="9" y="44"/>
                </a:lnTo>
                <a:lnTo>
                  <a:pt x="12" y="44"/>
                </a:lnTo>
                <a:lnTo>
                  <a:pt x="13" y="44"/>
                </a:lnTo>
                <a:lnTo>
                  <a:pt x="15" y="44"/>
                </a:lnTo>
                <a:lnTo>
                  <a:pt x="17" y="43"/>
                </a:lnTo>
                <a:lnTo>
                  <a:pt x="20" y="43"/>
                </a:lnTo>
                <a:lnTo>
                  <a:pt x="25" y="41"/>
                </a:lnTo>
                <a:lnTo>
                  <a:pt x="28" y="40"/>
                </a:lnTo>
                <a:lnTo>
                  <a:pt x="31" y="38"/>
                </a:lnTo>
                <a:lnTo>
                  <a:pt x="34" y="37"/>
                </a:lnTo>
                <a:lnTo>
                  <a:pt x="35" y="34"/>
                </a:lnTo>
                <a:lnTo>
                  <a:pt x="38" y="32"/>
                </a:lnTo>
                <a:lnTo>
                  <a:pt x="40" y="29"/>
                </a:lnTo>
                <a:lnTo>
                  <a:pt x="41" y="26"/>
                </a:lnTo>
                <a:lnTo>
                  <a:pt x="43" y="23"/>
                </a:lnTo>
                <a:lnTo>
                  <a:pt x="43" y="20"/>
                </a:lnTo>
                <a:lnTo>
                  <a:pt x="44" y="17"/>
                </a:lnTo>
                <a:lnTo>
                  <a:pt x="46" y="14"/>
                </a:lnTo>
                <a:lnTo>
                  <a:pt x="46" y="10"/>
                </a:lnTo>
                <a:lnTo>
                  <a:pt x="46" y="7"/>
                </a:lnTo>
                <a:lnTo>
                  <a:pt x="46" y="4"/>
                </a:lnTo>
                <a:lnTo>
                  <a:pt x="44" y="3"/>
                </a:lnTo>
                <a:lnTo>
                  <a:pt x="41" y="1"/>
                </a:lnTo>
                <a:lnTo>
                  <a:pt x="40" y="0"/>
                </a:lnTo>
                <a:lnTo>
                  <a:pt x="37" y="0"/>
                </a:lnTo>
                <a:lnTo>
                  <a:pt x="34" y="0"/>
                </a:lnTo>
                <a:lnTo>
                  <a:pt x="31" y="0"/>
                </a:lnTo>
                <a:lnTo>
                  <a:pt x="28" y="0"/>
                </a:lnTo>
                <a:lnTo>
                  <a:pt x="25" y="1"/>
                </a:lnTo>
                <a:lnTo>
                  <a:pt x="22" y="3"/>
                </a:lnTo>
                <a:lnTo>
                  <a:pt x="19" y="4"/>
                </a:lnTo>
                <a:lnTo>
                  <a:pt x="17" y="6"/>
                </a:lnTo>
                <a:lnTo>
                  <a:pt x="16" y="7"/>
                </a:lnTo>
                <a:lnTo>
                  <a:pt x="15" y="10"/>
                </a:lnTo>
                <a:lnTo>
                  <a:pt x="12" y="11"/>
                </a:lnTo>
                <a:lnTo>
                  <a:pt x="10" y="14"/>
                </a:lnTo>
                <a:lnTo>
                  <a:pt x="9" y="16"/>
                </a:lnTo>
                <a:lnTo>
                  <a:pt x="9" y="17"/>
                </a:lnTo>
                <a:lnTo>
                  <a:pt x="7" y="20"/>
                </a:lnTo>
                <a:lnTo>
                  <a:pt x="6" y="23"/>
                </a:lnTo>
                <a:lnTo>
                  <a:pt x="6" y="26"/>
                </a:lnTo>
                <a:lnTo>
                  <a:pt x="4" y="28"/>
                </a:lnTo>
                <a:lnTo>
                  <a:pt x="3" y="31"/>
                </a:lnTo>
                <a:lnTo>
                  <a:pt x="1" y="32"/>
                </a:lnTo>
                <a:lnTo>
                  <a:pt x="0" y="32"/>
                </a:lnTo>
                <a:lnTo>
                  <a:pt x="0" y="34"/>
                </a:lnTo>
                <a:lnTo>
                  <a:pt x="1" y="34"/>
                </a:lnTo>
                <a:lnTo>
                  <a:pt x="1" y="32"/>
                </a:lnTo>
                <a:lnTo>
                  <a:pt x="1" y="34"/>
                </a:lnTo>
                <a:lnTo>
                  <a:pt x="1" y="35"/>
                </a:lnTo>
                <a:lnTo>
                  <a:pt x="1" y="37"/>
                </a:lnTo>
                <a:lnTo>
                  <a:pt x="1" y="38"/>
                </a:lnTo>
                <a:lnTo>
                  <a:pt x="1" y="40"/>
                </a:lnTo>
                <a:lnTo>
                  <a:pt x="1" y="4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00" name="Freeform 151"/>
          <p:cNvSpPr>
            <a:spLocks/>
          </p:cNvSpPr>
          <p:nvPr/>
        </p:nvSpPr>
        <p:spPr bwMode="auto">
          <a:xfrm>
            <a:off x="6407150" y="4540250"/>
            <a:ext cx="63500" cy="69850"/>
          </a:xfrm>
          <a:custGeom>
            <a:avLst/>
            <a:gdLst>
              <a:gd name="T0" fmla="*/ 2147483647 w 46"/>
              <a:gd name="T1" fmla="*/ 2147483647 h 44"/>
              <a:gd name="T2" fmla="*/ 2147483647 w 46"/>
              <a:gd name="T3" fmla="*/ 2147483647 h 44"/>
              <a:gd name="T4" fmla="*/ 2147483647 w 46"/>
              <a:gd name="T5" fmla="*/ 2147483647 h 44"/>
              <a:gd name="T6" fmla="*/ 2147483647 w 46"/>
              <a:gd name="T7" fmla="*/ 2147483647 h 44"/>
              <a:gd name="T8" fmla="*/ 2147483647 w 46"/>
              <a:gd name="T9" fmla="*/ 2147483647 h 44"/>
              <a:gd name="T10" fmla="*/ 2147483647 w 46"/>
              <a:gd name="T11" fmla="*/ 2147483647 h 44"/>
              <a:gd name="T12" fmla="*/ 2147483647 w 46"/>
              <a:gd name="T13" fmla="*/ 2147483647 h 44"/>
              <a:gd name="T14" fmla="*/ 2147483647 w 46"/>
              <a:gd name="T15" fmla="*/ 2147483647 h 44"/>
              <a:gd name="T16" fmla="*/ 2147483647 w 46"/>
              <a:gd name="T17" fmla="*/ 2147483647 h 44"/>
              <a:gd name="T18" fmla="*/ 2147483647 w 46"/>
              <a:gd name="T19" fmla="*/ 2147483647 h 44"/>
              <a:gd name="T20" fmla="*/ 2147483647 w 46"/>
              <a:gd name="T21" fmla="*/ 2147483647 h 44"/>
              <a:gd name="T22" fmla="*/ 2147483647 w 46"/>
              <a:gd name="T23" fmla="*/ 2147483647 h 44"/>
              <a:gd name="T24" fmla="*/ 2147483647 w 46"/>
              <a:gd name="T25" fmla="*/ 2147483647 h 44"/>
              <a:gd name="T26" fmla="*/ 2147483647 w 46"/>
              <a:gd name="T27" fmla="*/ 2147483647 h 44"/>
              <a:gd name="T28" fmla="*/ 2147483647 w 46"/>
              <a:gd name="T29" fmla="*/ 0 h 44"/>
              <a:gd name="T30" fmla="*/ 2147483647 w 46"/>
              <a:gd name="T31" fmla="*/ 0 h 44"/>
              <a:gd name="T32" fmla="*/ 2147483647 w 46"/>
              <a:gd name="T33" fmla="*/ 2147483647 h 44"/>
              <a:gd name="T34" fmla="*/ 2147483647 w 46"/>
              <a:gd name="T35" fmla="*/ 2147483647 h 44"/>
              <a:gd name="T36" fmla="*/ 2147483647 w 46"/>
              <a:gd name="T37" fmla="*/ 2147483647 h 44"/>
              <a:gd name="T38" fmla="*/ 2147483647 w 46"/>
              <a:gd name="T39" fmla="*/ 2147483647 h 44"/>
              <a:gd name="T40" fmla="*/ 2147483647 w 46"/>
              <a:gd name="T41" fmla="*/ 2147483647 h 44"/>
              <a:gd name="T42" fmla="*/ 2147483647 w 46"/>
              <a:gd name="T43" fmla="*/ 2147483647 h 44"/>
              <a:gd name="T44" fmla="*/ 2147483647 w 46"/>
              <a:gd name="T45" fmla="*/ 2147483647 h 44"/>
              <a:gd name="T46" fmla="*/ 2147483647 w 46"/>
              <a:gd name="T47" fmla="*/ 2147483647 h 44"/>
              <a:gd name="T48" fmla="*/ 0 w 46"/>
              <a:gd name="T49" fmla="*/ 2147483647 h 44"/>
              <a:gd name="T50" fmla="*/ 0 w 46"/>
              <a:gd name="T51" fmla="*/ 2147483647 h 44"/>
              <a:gd name="T52" fmla="*/ 2147483647 w 46"/>
              <a:gd name="T53" fmla="*/ 2147483647 h 44"/>
              <a:gd name="T54" fmla="*/ 2147483647 w 46"/>
              <a:gd name="T55" fmla="*/ 2147483647 h 44"/>
              <a:gd name="T56" fmla="*/ 2147483647 w 46"/>
              <a:gd name="T57" fmla="*/ 2147483647 h 44"/>
              <a:gd name="T58" fmla="*/ 2147483647 w 46"/>
              <a:gd name="T59" fmla="*/ 2147483647 h 44"/>
              <a:gd name="T60" fmla="*/ 2147483647 w 46"/>
              <a:gd name="T61" fmla="*/ 2147483647 h 44"/>
              <a:gd name="T62" fmla="*/ 2147483647 w 46"/>
              <a:gd name="T63" fmla="*/ 2147483647 h 4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6"/>
              <a:gd name="T97" fmla="*/ 0 h 44"/>
              <a:gd name="T98" fmla="*/ 46 w 46"/>
              <a:gd name="T99" fmla="*/ 44 h 4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6" h="44">
                <a:moveTo>
                  <a:pt x="1" y="41"/>
                </a:moveTo>
                <a:lnTo>
                  <a:pt x="3" y="41"/>
                </a:lnTo>
                <a:lnTo>
                  <a:pt x="4" y="43"/>
                </a:lnTo>
                <a:lnTo>
                  <a:pt x="6" y="43"/>
                </a:lnTo>
                <a:lnTo>
                  <a:pt x="7" y="43"/>
                </a:lnTo>
                <a:lnTo>
                  <a:pt x="9" y="44"/>
                </a:lnTo>
                <a:lnTo>
                  <a:pt x="12" y="44"/>
                </a:lnTo>
                <a:lnTo>
                  <a:pt x="13" y="44"/>
                </a:lnTo>
                <a:lnTo>
                  <a:pt x="15" y="44"/>
                </a:lnTo>
                <a:lnTo>
                  <a:pt x="17" y="43"/>
                </a:lnTo>
                <a:lnTo>
                  <a:pt x="20" y="43"/>
                </a:lnTo>
                <a:lnTo>
                  <a:pt x="25" y="41"/>
                </a:lnTo>
                <a:lnTo>
                  <a:pt x="28" y="40"/>
                </a:lnTo>
                <a:lnTo>
                  <a:pt x="31" y="38"/>
                </a:lnTo>
                <a:lnTo>
                  <a:pt x="34" y="37"/>
                </a:lnTo>
                <a:lnTo>
                  <a:pt x="35" y="34"/>
                </a:lnTo>
                <a:lnTo>
                  <a:pt x="38" y="32"/>
                </a:lnTo>
                <a:lnTo>
                  <a:pt x="40" y="29"/>
                </a:lnTo>
                <a:lnTo>
                  <a:pt x="41" y="26"/>
                </a:lnTo>
                <a:lnTo>
                  <a:pt x="43" y="23"/>
                </a:lnTo>
                <a:lnTo>
                  <a:pt x="43" y="20"/>
                </a:lnTo>
                <a:lnTo>
                  <a:pt x="44" y="17"/>
                </a:lnTo>
                <a:lnTo>
                  <a:pt x="46" y="14"/>
                </a:lnTo>
                <a:lnTo>
                  <a:pt x="46" y="10"/>
                </a:lnTo>
                <a:lnTo>
                  <a:pt x="46" y="7"/>
                </a:lnTo>
                <a:lnTo>
                  <a:pt x="46" y="4"/>
                </a:lnTo>
                <a:lnTo>
                  <a:pt x="44" y="3"/>
                </a:lnTo>
                <a:lnTo>
                  <a:pt x="41" y="1"/>
                </a:lnTo>
                <a:lnTo>
                  <a:pt x="40" y="0"/>
                </a:lnTo>
                <a:lnTo>
                  <a:pt x="37" y="0"/>
                </a:lnTo>
                <a:lnTo>
                  <a:pt x="34" y="0"/>
                </a:lnTo>
                <a:lnTo>
                  <a:pt x="31" y="0"/>
                </a:lnTo>
                <a:lnTo>
                  <a:pt x="28" y="0"/>
                </a:lnTo>
                <a:lnTo>
                  <a:pt x="25" y="1"/>
                </a:lnTo>
                <a:lnTo>
                  <a:pt x="22" y="3"/>
                </a:lnTo>
                <a:lnTo>
                  <a:pt x="19" y="4"/>
                </a:lnTo>
                <a:lnTo>
                  <a:pt x="17" y="6"/>
                </a:lnTo>
                <a:lnTo>
                  <a:pt x="16" y="7"/>
                </a:lnTo>
                <a:lnTo>
                  <a:pt x="15" y="10"/>
                </a:lnTo>
                <a:lnTo>
                  <a:pt x="12" y="11"/>
                </a:lnTo>
                <a:lnTo>
                  <a:pt x="10" y="14"/>
                </a:lnTo>
                <a:lnTo>
                  <a:pt x="9" y="16"/>
                </a:lnTo>
                <a:lnTo>
                  <a:pt x="9" y="17"/>
                </a:lnTo>
                <a:lnTo>
                  <a:pt x="7" y="20"/>
                </a:lnTo>
                <a:lnTo>
                  <a:pt x="6" y="23"/>
                </a:lnTo>
                <a:lnTo>
                  <a:pt x="6" y="26"/>
                </a:lnTo>
                <a:lnTo>
                  <a:pt x="4" y="28"/>
                </a:lnTo>
                <a:lnTo>
                  <a:pt x="3" y="31"/>
                </a:lnTo>
                <a:lnTo>
                  <a:pt x="1" y="32"/>
                </a:lnTo>
                <a:lnTo>
                  <a:pt x="0" y="32"/>
                </a:lnTo>
                <a:lnTo>
                  <a:pt x="0" y="34"/>
                </a:lnTo>
                <a:lnTo>
                  <a:pt x="1" y="34"/>
                </a:lnTo>
                <a:lnTo>
                  <a:pt x="1" y="32"/>
                </a:lnTo>
                <a:lnTo>
                  <a:pt x="1" y="34"/>
                </a:lnTo>
                <a:lnTo>
                  <a:pt x="1" y="35"/>
                </a:lnTo>
                <a:lnTo>
                  <a:pt x="1" y="37"/>
                </a:lnTo>
                <a:lnTo>
                  <a:pt x="1" y="38"/>
                </a:lnTo>
                <a:lnTo>
                  <a:pt x="1" y="40"/>
                </a:lnTo>
                <a:lnTo>
                  <a:pt x="1" y="41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01" name="Freeform 152"/>
          <p:cNvSpPr>
            <a:spLocks/>
          </p:cNvSpPr>
          <p:nvPr/>
        </p:nvSpPr>
        <p:spPr bwMode="auto">
          <a:xfrm>
            <a:off x="6310313" y="4576763"/>
            <a:ext cx="60325" cy="47625"/>
          </a:xfrm>
          <a:custGeom>
            <a:avLst/>
            <a:gdLst>
              <a:gd name="T0" fmla="*/ 2147483647 w 43"/>
              <a:gd name="T1" fmla="*/ 2147483647 h 30"/>
              <a:gd name="T2" fmla="*/ 2147483647 w 43"/>
              <a:gd name="T3" fmla="*/ 2147483647 h 30"/>
              <a:gd name="T4" fmla="*/ 2147483647 w 43"/>
              <a:gd name="T5" fmla="*/ 2147483647 h 30"/>
              <a:gd name="T6" fmla="*/ 2147483647 w 43"/>
              <a:gd name="T7" fmla="*/ 2147483647 h 30"/>
              <a:gd name="T8" fmla="*/ 2147483647 w 43"/>
              <a:gd name="T9" fmla="*/ 2147483647 h 30"/>
              <a:gd name="T10" fmla="*/ 2147483647 w 43"/>
              <a:gd name="T11" fmla="*/ 2147483647 h 30"/>
              <a:gd name="T12" fmla="*/ 2147483647 w 43"/>
              <a:gd name="T13" fmla="*/ 2147483647 h 30"/>
              <a:gd name="T14" fmla="*/ 2147483647 w 43"/>
              <a:gd name="T15" fmla="*/ 2147483647 h 30"/>
              <a:gd name="T16" fmla="*/ 2147483647 w 43"/>
              <a:gd name="T17" fmla="*/ 2147483647 h 30"/>
              <a:gd name="T18" fmla="*/ 2147483647 w 43"/>
              <a:gd name="T19" fmla="*/ 2147483647 h 30"/>
              <a:gd name="T20" fmla="*/ 2147483647 w 43"/>
              <a:gd name="T21" fmla="*/ 2147483647 h 30"/>
              <a:gd name="T22" fmla="*/ 2147483647 w 43"/>
              <a:gd name="T23" fmla="*/ 2147483647 h 30"/>
              <a:gd name="T24" fmla="*/ 2147483647 w 43"/>
              <a:gd name="T25" fmla="*/ 2147483647 h 30"/>
              <a:gd name="T26" fmla="*/ 2147483647 w 43"/>
              <a:gd name="T27" fmla="*/ 2147483647 h 30"/>
              <a:gd name="T28" fmla="*/ 2147483647 w 43"/>
              <a:gd name="T29" fmla="*/ 2147483647 h 30"/>
              <a:gd name="T30" fmla="*/ 2147483647 w 43"/>
              <a:gd name="T31" fmla="*/ 2147483647 h 30"/>
              <a:gd name="T32" fmla="*/ 2147483647 w 43"/>
              <a:gd name="T33" fmla="*/ 2147483647 h 30"/>
              <a:gd name="T34" fmla="*/ 2147483647 w 43"/>
              <a:gd name="T35" fmla="*/ 2147483647 h 30"/>
              <a:gd name="T36" fmla="*/ 2147483647 w 43"/>
              <a:gd name="T37" fmla="*/ 2147483647 h 30"/>
              <a:gd name="T38" fmla="*/ 2147483647 w 43"/>
              <a:gd name="T39" fmla="*/ 2147483647 h 30"/>
              <a:gd name="T40" fmla="*/ 2147483647 w 43"/>
              <a:gd name="T41" fmla="*/ 2147483647 h 30"/>
              <a:gd name="T42" fmla="*/ 2147483647 w 43"/>
              <a:gd name="T43" fmla="*/ 2147483647 h 30"/>
              <a:gd name="T44" fmla="*/ 2147483647 w 43"/>
              <a:gd name="T45" fmla="*/ 2147483647 h 30"/>
              <a:gd name="T46" fmla="*/ 2147483647 w 43"/>
              <a:gd name="T47" fmla="*/ 2147483647 h 30"/>
              <a:gd name="T48" fmla="*/ 2147483647 w 43"/>
              <a:gd name="T49" fmla="*/ 0 h 30"/>
              <a:gd name="T50" fmla="*/ 2147483647 w 43"/>
              <a:gd name="T51" fmla="*/ 2147483647 h 30"/>
              <a:gd name="T52" fmla="*/ 2147483647 w 43"/>
              <a:gd name="T53" fmla="*/ 2147483647 h 30"/>
              <a:gd name="T54" fmla="*/ 2147483647 w 43"/>
              <a:gd name="T55" fmla="*/ 2147483647 h 30"/>
              <a:gd name="T56" fmla="*/ 2147483647 w 43"/>
              <a:gd name="T57" fmla="*/ 2147483647 h 30"/>
              <a:gd name="T58" fmla="*/ 2147483647 w 43"/>
              <a:gd name="T59" fmla="*/ 2147483647 h 30"/>
              <a:gd name="T60" fmla="*/ 0 w 43"/>
              <a:gd name="T61" fmla="*/ 2147483647 h 30"/>
              <a:gd name="T62" fmla="*/ 0 w 43"/>
              <a:gd name="T63" fmla="*/ 2147483647 h 30"/>
              <a:gd name="T64" fmla="*/ 2147483647 w 43"/>
              <a:gd name="T65" fmla="*/ 2147483647 h 30"/>
              <a:gd name="T66" fmla="*/ 2147483647 w 43"/>
              <a:gd name="T67" fmla="*/ 2147483647 h 30"/>
              <a:gd name="T68" fmla="*/ 2147483647 w 43"/>
              <a:gd name="T69" fmla="*/ 2147483647 h 30"/>
              <a:gd name="T70" fmla="*/ 2147483647 w 43"/>
              <a:gd name="T71" fmla="*/ 2147483647 h 30"/>
              <a:gd name="T72" fmla="*/ 2147483647 w 43"/>
              <a:gd name="T73" fmla="*/ 2147483647 h 30"/>
              <a:gd name="T74" fmla="*/ 2147483647 w 43"/>
              <a:gd name="T75" fmla="*/ 2147483647 h 30"/>
              <a:gd name="T76" fmla="*/ 2147483647 w 43"/>
              <a:gd name="T77" fmla="*/ 2147483647 h 30"/>
              <a:gd name="T78" fmla="*/ 2147483647 w 43"/>
              <a:gd name="T79" fmla="*/ 2147483647 h 30"/>
              <a:gd name="T80" fmla="*/ 2147483647 w 43"/>
              <a:gd name="T81" fmla="*/ 2147483647 h 30"/>
              <a:gd name="T82" fmla="*/ 2147483647 w 43"/>
              <a:gd name="T83" fmla="*/ 2147483647 h 30"/>
              <a:gd name="T84" fmla="*/ 2147483647 w 43"/>
              <a:gd name="T85" fmla="*/ 2147483647 h 30"/>
              <a:gd name="T86" fmla="*/ 2147483647 w 43"/>
              <a:gd name="T87" fmla="*/ 2147483647 h 30"/>
              <a:gd name="T88" fmla="*/ 2147483647 w 43"/>
              <a:gd name="T89" fmla="*/ 2147483647 h 30"/>
              <a:gd name="T90" fmla="*/ 2147483647 w 43"/>
              <a:gd name="T91" fmla="*/ 2147483647 h 30"/>
              <a:gd name="T92" fmla="*/ 2147483647 w 43"/>
              <a:gd name="T93" fmla="*/ 2147483647 h 30"/>
              <a:gd name="T94" fmla="*/ 2147483647 w 43"/>
              <a:gd name="T95" fmla="*/ 2147483647 h 30"/>
              <a:gd name="T96" fmla="*/ 2147483647 w 43"/>
              <a:gd name="T97" fmla="*/ 2147483647 h 3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3"/>
              <a:gd name="T148" fmla="*/ 0 h 30"/>
              <a:gd name="T149" fmla="*/ 43 w 43"/>
              <a:gd name="T150" fmla="*/ 30 h 3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3" h="30">
                <a:moveTo>
                  <a:pt x="14" y="25"/>
                </a:moveTo>
                <a:lnTo>
                  <a:pt x="17" y="27"/>
                </a:lnTo>
                <a:lnTo>
                  <a:pt x="20" y="28"/>
                </a:lnTo>
                <a:lnTo>
                  <a:pt x="23" y="30"/>
                </a:lnTo>
                <a:lnTo>
                  <a:pt x="28" y="30"/>
                </a:lnTo>
                <a:lnTo>
                  <a:pt x="31" y="30"/>
                </a:lnTo>
                <a:lnTo>
                  <a:pt x="34" y="28"/>
                </a:lnTo>
                <a:lnTo>
                  <a:pt x="37" y="27"/>
                </a:lnTo>
                <a:lnTo>
                  <a:pt x="40" y="25"/>
                </a:lnTo>
                <a:lnTo>
                  <a:pt x="41" y="24"/>
                </a:lnTo>
                <a:lnTo>
                  <a:pt x="41" y="22"/>
                </a:lnTo>
                <a:lnTo>
                  <a:pt x="43" y="21"/>
                </a:lnTo>
                <a:lnTo>
                  <a:pt x="43" y="20"/>
                </a:lnTo>
                <a:lnTo>
                  <a:pt x="43" y="18"/>
                </a:lnTo>
                <a:lnTo>
                  <a:pt x="43" y="17"/>
                </a:lnTo>
                <a:lnTo>
                  <a:pt x="43" y="15"/>
                </a:lnTo>
                <a:lnTo>
                  <a:pt x="41" y="15"/>
                </a:lnTo>
                <a:lnTo>
                  <a:pt x="37" y="14"/>
                </a:lnTo>
                <a:lnTo>
                  <a:pt x="32" y="12"/>
                </a:lnTo>
                <a:lnTo>
                  <a:pt x="28" y="9"/>
                </a:lnTo>
                <a:lnTo>
                  <a:pt x="23" y="6"/>
                </a:lnTo>
                <a:lnTo>
                  <a:pt x="17" y="5"/>
                </a:lnTo>
                <a:lnTo>
                  <a:pt x="13" y="3"/>
                </a:lnTo>
                <a:lnTo>
                  <a:pt x="9" y="2"/>
                </a:lnTo>
                <a:lnTo>
                  <a:pt x="3" y="0"/>
                </a:lnTo>
                <a:lnTo>
                  <a:pt x="3" y="2"/>
                </a:lnTo>
                <a:lnTo>
                  <a:pt x="1" y="2"/>
                </a:lnTo>
                <a:lnTo>
                  <a:pt x="1" y="3"/>
                </a:lnTo>
                <a:lnTo>
                  <a:pt x="0" y="3"/>
                </a:lnTo>
                <a:lnTo>
                  <a:pt x="0" y="5"/>
                </a:lnTo>
                <a:lnTo>
                  <a:pt x="1" y="5"/>
                </a:lnTo>
                <a:lnTo>
                  <a:pt x="3" y="8"/>
                </a:lnTo>
                <a:lnTo>
                  <a:pt x="4" y="11"/>
                </a:lnTo>
                <a:lnTo>
                  <a:pt x="6" y="12"/>
                </a:lnTo>
                <a:lnTo>
                  <a:pt x="9" y="15"/>
                </a:lnTo>
                <a:lnTo>
                  <a:pt x="10" y="17"/>
                </a:lnTo>
                <a:lnTo>
                  <a:pt x="13" y="20"/>
                </a:lnTo>
                <a:lnTo>
                  <a:pt x="14" y="21"/>
                </a:lnTo>
                <a:lnTo>
                  <a:pt x="14" y="24"/>
                </a:lnTo>
                <a:lnTo>
                  <a:pt x="16" y="25"/>
                </a:lnTo>
                <a:lnTo>
                  <a:pt x="16" y="27"/>
                </a:lnTo>
                <a:lnTo>
                  <a:pt x="16" y="25"/>
                </a:lnTo>
                <a:lnTo>
                  <a:pt x="14" y="2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02" name="Freeform 153"/>
          <p:cNvSpPr>
            <a:spLocks/>
          </p:cNvSpPr>
          <p:nvPr/>
        </p:nvSpPr>
        <p:spPr bwMode="auto">
          <a:xfrm>
            <a:off x="6310313" y="4576763"/>
            <a:ext cx="60325" cy="47625"/>
          </a:xfrm>
          <a:custGeom>
            <a:avLst/>
            <a:gdLst>
              <a:gd name="T0" fmla="*/ 2147483647 w 43"/>
              <a:gd name="T1" fmla="*/ 2147483647 h 30"/>
              <a:gd name="T2" fmla="*/ 2147483647 w 43"/>
              <a:gd name="T3" fmla="*/ 2147483647 h 30"/>
              <a:gd name="T4" fmla="*/ 2147483647 w 43"/>
              <a:gd name="T5" fmla="*/ 2147483647 h 30"/>
              <a:gd name="T6" fmla="*/ 2147483647 w 43"/>
              <a:gd name="T7" fmla="*/ 2147483647 h 30"/>
              <a:gd name="T8" fmla="*/ 2147483647 w 43"/>
              <a:gd name="T9" fmla="*/ 2147483647 h 30"/>
              <a:gd name="T10" fmla="*/ 2147483647 w 43"/>
              <a:gd name="T11" fmla="*/ 2147483647 h 30"/>
              <a:gd name="T12" fmla="*/ 2147483647 w 43"/>
              <a:gd name="T13" fmla="*/ 2147483647 h 30"/>
              <a:gd name="T14" fmla="*/ 2147483647 w 43"/>
              <a:gd name="T15" fmla="*/ 2147483647 h 30"/>
              <a:gd name="T16" fmla="*/ 2147483647 w 43"/>
              <a:gd name="T17" fmla="*/ 2147483647 h 30"/>
              <a:gd name="T18" fmla="*/ 2147483647 w 43"/>
              <a:gd name="T19" fmla="*/ 2147483647 h 30"/>
              <a:gd name="T20" fmla="*/ 2147483647 w 43"/>
              <a:gd name="T21" fmla="*/ 2147483647 h 30"/>
              <a:gd name="T22" fmla="*/ 2147483647 w 43"/>
              <a:gd name="T23" fmla="*/ 2147483647 h 30"/>
              <a:gd name="T24" fmla="*/ 2147483647 w 43"/>
              <a:gd name="T25" fmla="*/ 2147483647 h 30"/>
              <a:gd name="T26" fmla="*/ 2147483647 w 43"/>
              <a:gd name="T27" fmla="*/ 2147483647 h 30"/>
              <a:gd name="T28" fmla="*/ 2147483647 w 43"/>
              <a:gd name="T29" fmla="*/ 2147483647 h 30"/>
              <a:gd name="T30" fmla="*/ 2147483647 w 43"/>
              <a:gd name="T31" fmla="*/ 2147483647 h 30"/>
              <a:gd name="T32" fmla="*/ 2147483647 w 43"/>
              <a:gd name="T33" fmla="*/ 2147483647 h 30"/>
              <a:gd name="T34" fmla="*/ 2147483647 w 43"/>
              <a:gd name="T35" fmla="*/ 2147483647 h 30"/>
              <a:gd name="T36" fmla="*/ 2147483647 w 43"/>
              <a:gd name="T37" fmla="*/ 2147483647 h 30"/>
              <a:gd name="T38" fmla="*/ 2147483647 w 43"/>
              <a:gd name="T39" fmla="*/ 2147483647 h 30"/>
              <a:gd name="T40" fmla="*/ 2147483647 w 43"/>
              <a:gd name="T41" fmla="*/ 2147483647 h 30"/>
              <a:gd name="T42" fmla="*/ 2147483647 w 43"/>
              <a:gd name="T43" fmla="*/ 2147483647 h 30"/>
              <a:gd name="T44" fmla="*/ 2147483647 w 43"/>
              <a:gd name="T45" fmla="*/ 2147483647 h 30"/>
              <a:gd name="T46" fmla="*/ 2147483647 w 43"/>
              <a:gd name="T47" fmla="*/ 2147483647 h 30"/>
              <a:gd name="T48" fmla="*/ 2147483647 w 43"/>
              <a:gd name="T49" fmla="*/ 0 h 30"/>
              <a:gd name="T50" fmla="*/ 2147483647 w 43"/>
              <a:gd name="T51" fmla="*/ 2147483647 h 30"/>
              <a:gd name="T52" fmla="*/ 2147483647 w 43"/>
              <a:gd name="T53" fmla="*/ 2147483647 h 30"/>
              <a:gd name="T54" fmla="*/ 2147483647 w 43"/>
              <a:gd name="T55" fmla="*/ 2147483647 h 30"/>
              <a:gd name="T56" fmla="*/ 2147483647 w 43"/>
              <a:gd name="T57" fmla="*/ 2147483647 h 30"/>
              <a:gd name="T58" fmla="*/ 2147483647 w 43"/>
              <a:gd name="T59" fmla="*/ 2147483647 h 30"/>
              <a:gd name="T60" fmla="*/ 0 w 43"/>
              <a:gd name="T61" fmla="*/ 2147483647 h 30"/>
              <a:gd name="T62" fmla="*/ 0 w 43"/>
              <a:gd name="T63" fmla="*/ 2147483647 h 30"/>
              <a:gd name="T64" fmla="*/ 2147483647 w 43"/>
              <a:gd name="T65" fmla="*/ 2147483647 h 30"/>
              <a:gd name="T66" fmla="*/ 2147483647 w 43"/>
              <a:gd name="T67" fmla="*/ 2147483647 h 30"/>
              <a:gd name="T68" fmla="*/ 2147483647 w 43"/>
              <a:gd name="T69" fmla="*/ 2147483647 h 30"/>
              <a:gd name="T70" fmla="*/ 2147483647 w 43"/>
              <a:gd name="T71" fmla="*/ 2147483647 h 30"/>
              <a:gd name="T72" fmla="*/ 2147483647 w 43"/>
              <a:gd name="T73" fmla="*/ 2147483647 h 30"/>
              <a:gd name="T74" fmla="*/ 2147483647 w 43"/>
              <a:gd name="T75" fmla="*/ 2147483647 h 30"/>
              <a:gd name="T76" fmla="*/ 2147483647 w 43"/>
              <a:gd name="T77" fmla="*/ 2147483647 h 30"/>
              <a:gd name="T78" fmla="*/ 2147483647 w 43"/>
              <a:gd name="T79" fmla="*/ 2147483647 h 30"/>
              <a:gd name="T80" fmla="*/ 2147483647 w 43"/>
              <a:gd name="T81" fmla="*/ 2147483647 h 30"/>
              <a:gd name="T82" fmla="*/ 2147483647 w 43"/>
              <a:gd name="T83" fmla="*/ 2147483647 h 30"/>
              <a:gd name="T84" fmla="*/ 2147483647 w 43"/>
              <a:gd name="T85" fmla="*/ 2147483647 h 30"/>
              <a:gd name="T86" fmla="*/ 2147483647 w 43"/>
              <a:gd name="T87" fmla="*/ 2147483647 h 30"/>
              <a:gd name="T88" fmla="*/ 2147483647 w 43"/>
              <a:gd name="T89" fmla="*/ 2147483647 h 30"/>
              <a:gd name="T90" fmla="*/ 2147483647 w 43"/>
              <a:gd name="T91" fmla="*/ 2147483647 h 30"/>
              <a:gd name="T92" fmla="*/ 2147483647 w 43"/>
              <a:gd name="T93" fmla="*/ 2147483647 h 30"/>
              <a:gd name="T94" fmla="*/ 2147483647 w 43"/>
              <a:gd name="T95" fmla="*/ 2147483647 h 30"/>
              <a:gd name="T96" fmla="*/ 2147483647 w 43"/>
              <a:gd name="T97" fmla="*/ 2147483647 h 3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3"/>
              <a:gd name="T148" fmla="*/ 0 h 30"/>
              <a:gd name="T149" fmla="*/ 43 w 43"/>
              <a:gd name="T150" fmla="*/ 30 h 3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3" h="30">
                <a:moveTo>
                  <a:pt x="14" y="25"/>
                </a:moveTo>
                <a:lnTo>
                  <a:pt x="17" y="27"/>
                </a:lnTo>
                <a:lnTo>
                  <a:pt x="20" y="28"/>
                </a:lnTo>
                <a:lnTo>
                  <a:pt x="23" y="30"/>
                </a:lnTo>
                <a:lnTo>
                  <a:pt x="28" y="30"/>
                </a:lnTo>
                <a:lnTo>
                  <a:pt x="31" y="30"/>
                </a:lnTo>
                <a:lnTo>
                  <a:pt x="34" y="28"/>
                </a:lnTo>
                <a:lnTo>
                  <a:pt x="37" y="27"/>
                </a:lnTo>
                <a:lnTo>
                  <a:pt x="40" y="25"/>
                </a:lnTo>
                <a:lnTo>
                  <a:pt x="41" y="24"/>
                </a:lnTo>
                <a:lnTo>
                  <a:pt x="41" y="22"/>
                </a:lnTo>
                <a:lnTo>
                  <a:pt x="43" y="21"/>
                </a:lnTo>
                <a:lnTo>
                  <a:pt x="43" y="20"/>
                </a:lnTo>
                <a:lnTo>
                  <a:pt x="43" y="18"/>
                </a:lnTo>
                <a:lnTo>
                  <a:pt x="43" y="17"/>
                </a:lnTo>
                <a:lnTo>
                  <a:pt x="43" y="15"/>
                </a:lnTo>
                <a:lnTo>
                  <a:pt x="41" y="15"/>
                </a:lnTo>
                <a:lnTo>
                  <a:pt x="37" y="14"/>
                </a:lnTo>
                <a:lnTo>
                  <a:pt x="32" y="12"/>
                </a:lnTo>
                <a:lnTo>
                  <a:pt x="28" y="9"/>
                </a:lnTo>
                <a:lnTo>
                  <a:pt x="23" y="6"/>
                </a:lnTo>
                <a:lnTo>
                  <a:pt x="17" y="5"/>
                </a:lnTo>
                <a:lnTo>
                  <a:pt x="13" y="3"/>
                </a:lnTo>
                <a:lnTo>
                  <a:pt x="9" y="2"/>
                </a:lnTo>
                <a:lnTo>
                  <a:pt x="3" y="0"/>
                </a:lnTo>
                <a:lnTo>
                  <a:pt x="3" y="2"/>
                </a:lnTo>
                <a:lnTo>
                  <a:pt x="1" y="2"/>
                </a:lnTo>
                <a:lnTo>
                  <a:pt x="1" y="3"/>
                </a:lnTo>
                <a:lnTo>
                  <a:pt x="0" y="3"/>
                </a:lnTo>
                <a:lnTo>
                  <a:pt x="0" y="5"/>
                </a:lnTo>
                <a:lnTo>
                  <a:pt x="1" y="5"/>
                </a:lnTo>
                <a:lnTo>
                  <a:pt x="3" y="8"/>
                </a:lnTo>
                <a:lnTo>
                  <a:pt x="4" y="11"/>
                </a:lnTo>
                <a:lnTo>
                  <a:pt x="6" y="12"/>
                </a:lnTo>
                <a:lnTo>
                  <a:pt x="9" y="15"/>
                </a:lnTo>
                <a:lnTo>
                  <a:pt x="10" y="17"/>
                </a:lnTo>
                <a:lnTo>
                  <a:pt x="13" y="20"/>
                </a:lnTo>
                <a:lnTo>
                  <a:pt x="14" y="21"/>
                </a:lnTo>
                <a:lnTo>
                  <a:pt x="14" y="24"/>
                </a:lnTo>
                <a:lnTo>
                  <a:pt x="16" y="25"/>
                </a:lnTo>
                <a:lnTo>
                  <a:pt x="16" y="27"/>
                </a:lnTo>
                <a:lnTo>
                  <a:pt x="16" y="25"/>
                </a:lnTo>
                <a:lnTo>
                  <a:pt x="14" y="25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03" name="Freeform 154"/>
          <p:cNvSpPr>
            <a:spLocks/>
          </p:cNvSpPr>
          <p:nvPr/>
        </p:nvSpPr>
        <p:spPr bwMode="auto">
          <a:xfrm>
            <a:off x="6234113" y="4541838"/>
            <a:ext cx="60325" cy="47625"/>
          </a:xfrm>
          <a:custGeom>
            <a:avLst/>
            <a:gdLst>
              <a:gd name="T0" fmla="*/ 0 w 43"/>
              <a:gd name="T1" fmla="*/ 2147483647 h 30"/>
              <a:gd name="T2" fmla="*/ 2147483647 w 43"/>
              <a:gd name="T3" fmla="*/ 2147483647 h 30"/>
              <a:gd name="T4" fmla="*/ 2147483647 w 43"/>
              <a:gd name="T5" fmla="*/ 2147483647 h 30"/>
              <a:gd name="T6" fmla="*/ 2147483647 w 43"/>
              <a:gd name="T7" fmla="*/ 2147483647 h 30"/>
              <a:gd name="T8" fmla="*/ 2147483647 w 43"/>
              <a:gd name="T9" fmla="*/ 2147483647 h 30"/>
              <a:gd name="T10" fmla="*/ 2147483647 w 43"/>
              <a:gd name="T11" fmla="*/ 2147483647 h 30"/>
              <a:gd name="T12" fmla="*/ 2147483647 w 43"/>
              <a:gd name="T13" fmla="*/ 2147483647 h 30"/>
              <a:gd name="T14" fmla="*/ 2147483647 w 43"/>
              <a:gd name="T15" fmla="*/ 2147483647 h 30"/>
              <a:gd name="T16" fmla="*/ 2147483647 w 43"/>
              <a:gd name="T17" fmla="*/ 2147483647 h 30"/>
              <a:gd name="T18" fmla="*/ 2147483647 w 43"/>
              <a:gd name="T19" fmla="*/ 2147483647 h 30"/>
              <a:gd name="T20" fmla="*/ 2147483647 w 43"/>
              <a:gd name="T21" fmla="*/ 2147483647 h 30"/>
              <a:gd name="T22" fmla="*/ 2147483647 w 43"/>
              <a:gd name="T23" fmla="*/ 2147483647 h 30"/>
              <a:gd name="T24" fmla="*/ 2147483647 w 43"/>
              <a:gd name="T25" fmla="*/ 2147483647 h 30"/>
              <a:gd name="T26" fmla="*/ 2147483647 w 43"/>
              <a:gd name="T27" fmla="*/ 2147483647 h 30"/>
              <a:gd name="T28" fmla="*/ 2147483647 w 43"/>
              <a:gd name="T29" fmla="*/ 2147483647 h 30"/>
              <a:gd name="T30" fmla="*/ 2147483647 w 43"/>
              <a:gd name="T31" fmla="*/ 2147483647 h 30"/>
              <a:gd name="T32" fmla="*/ 2147483647 w 43"/>
              <a:gd name="T33" fmla="*/ 2147483647 h 30"/>
              <a:gd name="T34" fmla="*/ 2147483647 w 43"/>
              <a:gd name="T35" fmla="*/ 2147483647 h 30"/>
              <a:gd name="T36" fmla="*/ 2147483647 w 43"/>
              <a:gd name="T37" fmla="*/ 2147483647 h 30"/>
              <a:gd name="T38" fmla="*/ 2147483647 w 43"/>
              <a:gd name="T39" fmla="*/ 2147483647 h 30"/>
              <a:gd name="T40" fmla="*/ 2147483647 w 43"/>
              <a:gd name="T41" fmla="*/ 2147483647 h 30"/>
              <a:gd name="T42" fmla="*/ 2147483647 w 43"/>
              <a:gd name="T43" fmla="*/ 2147483647 h 30"/>
              <a:gd name="T44" fmla="*/ 2147483647 w 43"/>
              <a:gd name="T45" fmla="*/ 2147483647 h 30"/>
              <a:gd name="T46" fmla="*/ 2147483647 w 43"/>
              <a:gd name="T47" fmla="*/ 2147483647 h 30"/>
              <a:gd name="T48" fmla="*/ 2147483647 w 43"/>
              <a:gd name="T49" fmla="*/ 2147483647 h 30"/>
              <a:gd name="T50" fmla="*/ 2147483647 w 43"/>
              <a:gd name="T51" fmla="*/ 2147483647 h 30"/>
              <a:gd name="T52" fmla="*/ 2147483647 w 43"/>
              <a:gd name="T53" fmla="*/ 2147483647 h 30"/>
              <a:gd name="T54" fmla="*/ 2147483647 w 43"/>
              <a:gd name="T55" fmla="*/ 2147483647 h 30"/>
              <a:gd name="T56" fmla="*/ 2147483647 w 43"/>
              <a:gd name="T57" fmla="*/ 2147483647 h 30"/>
              <a:gd name="T58" fmla="*/ 2147483647 w 43"/>
              <a:gd name="T59" fmla="*/ 2147483647 h 30"/>
              <a:gd name="T60" fmla="*/ 2147483647 w 43"/>
              <a:gd name="T61" fmla="*/ 2147483647 h 30"/>
              <a:gd name="T62" fmla="*/ 2147483647 w 43"/>
              <a:gd name="T63" fmla="*/ 0 h 30"/>
              <a:gd name="T64" fmla="*/ 2147483647 w 43"/>
              <a:gd name="T65" fmla="*/ 2147483647 h 30"/>
              <a:gd name="T66" fmla="*/ 2147483647 w 43"/>
              <a:gd name="T67" fmla="*/ 2147483647 h 30"/>
              <a:gd name="T68" fmla="*/ 2147483647 w 43"/>
              <a:gd name="T69" fmla="*/ 2147483647 h 30"/>
              <a:gd name="T70" fmla="*/ 2147483647 w 43"/>
              <a:gd name="T71" fmla="*/ 2147483647 h 30"/>
              <a:gd name="T72" fmla="*/ 2147483647 w 43"/>
              <a:gd name="T73" fmla="*/ 2147483647 h 30"/>
              <a:gd name="T74" fmla="*/ 2147483647 w 43"/>
              <a:gd name="T75" fmla="*/ 2147483647 h 30"/>
              <a:gd name="T76" fmla="*/ 2147483647 w 43"/>
              <a:gd name="T77" fmla="*/ 2147483647 h 30"/>
              <a:gd name="T78" fmla="*/ 0 w 43"/>
              <a:gd name="T79" fmla="*/ 2147483647 h 30"/>
              <a:gd name="T80" fmla="*/ 0 w 43"/>
              <a:gd name="T81" fmla="*/ 2147483647 h 3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3"/>
              <a:gd name="T124" fmla="*/ 0 h 30"/>
              <a:gd name="T125" fmla="*/ 43 w 43"/>
              <a:gd name="T126" fmla="*/ 30 h 3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3" h="30">
                <a:moveTo>
                  <a:pt x="0" y="21"/>
                </a:moveTo>
                <a:lnTo>
                  <a:pt x="2" y="21"/>
                </a:lnTo>
                <a:lnTo>
                  <a:pt x="2" y="22"/>
                </a:lnTo>
                <a:lnTo>
                  <a:pt x="3" y="24"/>
                </a:lnTo>
                <a:lnTo>
                  <a:pt x="3" y="25"/>
                </a:lnTo>
                <a:lnTo>
                  <a:pt x="5" y="25"/>
                </a:lnTo>
                <a:lnTo>
                  <a:pt x="5" y="27"/>
                </a:lnTo>
                <a:lnTo>
                  <a:pt x="6" y="27"/>
                </a:lnTo>
                <a:lnTo>
                  <a:pt x="8" y="28"/>
                </a:lnTo>
                <a:lnTo>
                  <a:pt x="11" y="28"/>
                </a:lnTo>
                <a:lnTo>
                  <a:pt x="14" y="30"/>
                </a:lnTo>
                <a:lnTo>
                  <a:pt x="17" y="28"/>
                </a:lnTo>
                <a:lnTo>
                  <a:pt x="21" y="28"/>
                </a:lnTo>
                <a:lnTo>
                  <a:pt x="24" y="27"/>
                </a:lnTo>
                <a:lnTo>
                  <a:pt x="27" y="27"/>
                </a:lnTo>
                <a:lnTo>
                  <a:pt x="31" y="25"/>
                </a:lnTo>
                <a:lnTo>
                  <a:pt x="36" y="25"/>
                </a:lnTo>
                <a:lnTo>
                  <a:pt x="37" y="25"/>
                </a:lnTo>
                <a:lnTo>
                  <a:pt x="39" y="25"/>
                </a:lnTo>
                <a:lnTo>
                  <a:pt x="40" y="24"/>
                </a:lnTo>
                <a:lnTo>
                  <a:pt x="42" y="22"/>
                </a:lnTo>
                <a:lnTo>
                  <a:pt x="42" y="21"/>
                </a:lnTo>
                <a:lnTo>
                  <a:pt x="43" y="19"/>
                </a:lnTo>
                <a:lnTo>
                  <a:pt x="43" y="18"/>
                </a:lnTo>
                <a:lnTo>
                  <a:pt x="42" y="13"/>
                </a:lnTo>
                <a:lnTo>
                  <a:pt x="39" y="10"/>
                </a:lnTo>
                <a:lnTo>
                  <a:pt x="36" y="7"/>
                </a:lnTo>
                <a:lnTo>
                  <a:pt x="33" y="5"/>
                </a:lnTo>
                <a:lnTo>
                  <a:pt x="30" y="2"/>
                </a:lnTo>
                <a:lnTo>
                  <a:pt x="26" y="2"/>
                </a:lnTo>
                <a:lnTo>
                  <a:pt x="21" y="0"/>
                </a:lnTo>
                <a:lnTo>
                  <a:pt x="18" y="2"/>
                </a:lnTo>
                <a:lnTo>
                  <a:pt x="15" y="3"/>
                </a:lnTo>
                <a:lnTo>
                  <a:pt x="11" y="5"/>
                </a:lnTo>
                <a:lnTo>
                  <a:pt x="8" y="6"/>
                </a:lnTo>
                <a:lnTo>
                  <a:pt x="5" y="9"/>
                </a:lnTo>
                <a:lnTo>
                  <a:pt x="3" y="10"/>
                </a:lnTo>
                <a:lnTo>
                  <a:pt x="2" y="13"/>
                </a:lnTo>
                <a:lnTo>
                  <a:pt x="0" y="16"/>
                </a:lnTo>
                <a:lnTo>
                  <a:pt x="0" y="2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04" name="Freeform 155"/>
          <p:cNvSpPr>
            <a:spLocks/>
          </p:cNvSpPr>
          <p:nvPr/>
        </p:nvSpPr>
        <p:spPr bwMode="auto">
          <a:xfrm>
            <a:off x="6234113" y="4541838"/>
            <a:ext cx="60325" cy="47625"/>
          </a:xfrm>
          <a:custGeom>
            <a:avLst/>
            <a:gdLst>
              <a:gd name="T0" fmla="*/ 0 w 43"/>
              <a:gd name="T1" fmla="*/ 2147483647 h 30"/>
              <a:gd name="T2" fmla="*/ 2147483647 w 43"/>
              <a:gd name="T3" fmla="*/ 2147483647 h 30"/>
              <a:gd name="T4" fmla="*/ 2147483647 w 43"/>
              <a:gd name="T5" fmla="*/ 2147483647 h 30"/>
              <a:gd name="T6" fmla="*/ 2147483647 w 43"/>
              <a:gd name="T7" fmla="*/ 2147483647 h 30"/>
              <a:gd name="T8" fmla="*/ 2147483647 w 43"/>
              <a:gd name="T9" fmla="*/ 2147483647 h 30"/>
              <a:gd name="T10" fmla="*/ 2147483647 w 43"/>
              <a:gd name="T11" fmla="*/ 2147483647 h 30"/>
              <a:gd name="T12" fmla="*/ 2147483647 w 43"/>
              <a:gd name="T13" fmla="*/ 2147483647 h 30"/>
              <a:gd name="T14" fmla="*/ 2147483647 w 43"/>
              <a:gd name="T15" fmla="*/ 2147483647 h 30"/>
              <a:gd name="T16" fmla="*/ 2147483647 w 43"/>
              <a:gd name="T17" fmla="*/ 2147483647 h 30"/>
              <a:gd name="T18" fmla="*/ 2147483647 w 43"/>
              <a:gd name="T19" fmla="*/ 2147483647 h 30"/>
              <a:gd name="T20" fmla="*/ 2147483647 w 43"/>
              <a:gd name="T21" fmla="*/ 2147483647 h 30"/>
              <a:gd name="T22" fmla="*/ 2147483647 w 43"/>
              <a:gd name="T23" fmla="*/ 2147483647 h 30"/>
              <a:gd name="T24" fmla="*/ 2147483647 w 43"/>
              <a:gd name="T25" fmla="*/ 2147483647 h 30"/>
              <a:gd name="T26" fmla="*/ 2147483647 w 43"/>
              <a:gd name="T27" fmla="*/ 2147483647 h 30"/>
              <a:gd name="T28" fmla="*/ 2147483647 w 43"/>
              <a:gd name="T29" fmla="*/ 2147483647 h 30"/>
              <a:gd name="T30" fmla="*/ 2147483647 w 43"/>
              <a:gd name="T31" fmla="*/ 2147483647 h 30"/>
              <a:gd name="T32" fmla="*/ 2147483647 w 43"/>
              <a:gd name="T33" fmla="*/ 2147483647 h 30"/>
              <a:gd name="T34" fmla="*/ 2147483647 w 43"/>
              <a:gd name="T35" fmla="*/ 2147483647 h 30"/>
              <a:gd name="T36" fmla="*/ 2147483647 w 43"/>
              <a:gd name="T37" fmla="*/ 2147483647 h 30"/>
              <a:gd name="T38" fmla="*/ 2147483647 w 43"/>
              <a:gd name="T39" fmla="*/ 2147483647 h 30"/>
              <a:gd name="T40" fmla="*/ 2147483647 w 43"/>
              <a:gd name="T41" fmla="*/ 2147483647 h 30"/>
              <a:gd name="T42" fmla="*/ 2147483647 w 43"/>
              <a:gd name="T43" fmla="*/ 2147483647 h 30"/>
              <a:gd name="T44" fmla="*/ 2147483647 w 43"/>
              <a:gd name="T45" fmla="*/ 2147483647 h 30"/>
              <a:gd name="T46" fmla="*/ 2147483647 w 43"/>
              <a:gd name="T47" fmla="*/ 2147483647 h 30"/>
              <a:gd name="T48" fmla="*/ 2147483647 w 43"/>
              <a:gd name="T49" fmla="*/ 2147483647 h 30"/>
              <a:gd name="T50" fmla="*/ 2147483647 w 43"/>
              <a:gd name="T51" fmla="*/ 2147483647 h 30"/>
              <a:gd name="T52" fmla="*/ 2147483647 w 43"/>
              <a:gd name="T53" fmla="*/ 2147483647 h 30"/>
              <a:gd name="T54" fmla="*/ 2147483647 w 43"/>
              <a:gd name="T55" fmla="*/ 2147483647 h 30"/>
              <a:gd name="T56" fmla="*/ 2147483647 w 43"/>
              <a:gd name="T57" fmla="*/ 2147483647 h 30"/>
              <a:gd name="T58" fmla="*/ 2147483647 w 43"/>
              <a:gd name="T59" fmla="*/ 2147483647 h 30"/>
              <a:gd name="T60" fmla="*/ 2147483647 w 43"/>
              <a:gd name="T61" fmla="*/ 2147483647 h 30"/>
              <a:gd name="T62" fmla="*/ 2147483647 w 43"/>
              <a:gd name="T63" fmla="*/ 0 h 30"/>
              <a:gd name="T64" fmla="*/ 2147483647 w 43"/>
              <a:gd name="T65" fmla="*/ 2147483647 h 30"/>
              <a:gd name="T66" fmla="*/ 2147483647 w 43"/>
              <a:gd name="T67" fmla="*/ 2147483647 h 30"/>
              <a:gd name="T68" fmla="*/ 2147483647 w 43"/>
              <a:gd name="T69" fmla="*/ 2147483647 h 30"/>
              <a:gd name="T70" fmla="*/ 2147483647 w 43"/>
              <a:gd name="T71" fmla="*/ 2147483647 h 30"/>
              <a:gd name="T72" fmla="*/ 2147483647 w 43"/>
              <a:gd name="T73" fmla="*/ 2147483647 h 30"/>
              <a:gd name="T74" fmla="*/ 2147483647 w 43"/>
              <a:gd name="T75" fmla="*/ 2147483647 h 30"/>
              <a:gd name="T76" fmla="*/ 2147483647 w 43"/>
              <a:gd name="T77" fmla="*/ 2147483647 h 30"/>
              <a:gd name="T78" fmla="*/ 0 w 43"/>
              <a:gd name="T79" fmla="*/ 2147483647 h 30"/>
              <a:gd name="T80" fmla="*/ 0 w 43"/>
              <a:gd name="T81" fmla="*/ 2147483647 h 3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3"/>
              <a:gd name="T124" fmla="*/ 0 h 30"/>
              <a:gd name="T125" fmla="*/ 43 w 43"/>
              <a:gd name="T126" fmla="*/ 30 h 3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3" h="30">
                <a:moveTo>
                  <a:pt x="0" y="21"/>
                </a:moveTo>
                <a:lnTo>
                  <a:pt x="2" y="21"/>
                </a:lnTo>
                <a:lnTo>
                  <a:pt x="2" y="22"/>
                </a:lnTo>
                <a:lnTo>
                  <a:pt x="3" y="24"/>
                </a:lnTo>
                <a:lnTo>
                  <a:pt x="3" y="25"/>
                </a:lnTo>
                <a:lnTo>
                  <a:pt x="5" y="25"/>
                </a:lnTo>
                <a:lnTo>
                  <a:pt x="5" y="27"/>
                </a:lnTo>
                <a:lnTo>
                  <a:pt x="6" y="27"/>
                </a:lnTo>
                <a:lnTo>
                  <a:pt x="8" y="28"/>
                </a:lnTo>
                <a:lnTo>
                  <a:pt x="11" y="28"/>
                </a:lnTo>
                <a:lnTo>
                  <a:pt x="14" y="30"/>
                </a:lnTo>
                <a:lnTo>
                  <a:pt x="17" y="28"/>
                </a:lnTo>
                <a:lnTo>
                  <a:pt x="21" y="28"/>
                </a:lnTo>
                <a:lnTo>
                  <a:pt x="24" y="27"/>
                </a:lnTo>
                <a:lnTo>
                  <a:pt x="27" y="27"/>
                </a:lnTo>
                <a:lnTo>
                  <a:pt x="31" y="25"/>
                </a:lnTo>
                <a:lnTo>
                  <a:pt x="36" y="25"/>
                </a:lnTo>
                <a:lnTo>
                  <a:pt x="37" y="25"/>
                </a:lnTo>
                <a:lnTo>
                  <a:pt x="39" y="25"/>
                </a:lnTo>
                <a:lnTo>
                  <a:pt x="40" y="24"/>
                </a:lnTo>
                <a:lnTo>
                  <a:pt x="42" y="22"/>
                </a:lnTo>
                <a:lnTo>
                  <a:pt x="42" y="21"/>
                </a:lnTo>
                <a:lnTo>
                  <a:pt x="43" y="19"/>
                </a:lnTo>
                <a:lnTo>
                  <a:pt x="43" y="18"/>
                </a:lnTo>
                <a:lnTo>
                  <a:pt x="42" y="13"/>
                </a:lnTo>
                <a:lnTo>
                  <a:pt x="39" y="10"/>
                </a:lnTo>
                <a:lnTo>
                  <a:pt x="36" y="7"/>
                </a:lnTo>
                <a:lnTo>
                  <a:pt x="33" y="5"/>
                </a:lnTo>
                <a:lnTo>
                  <a:pt x="30" y="2"/>
                </a:lnTo>
                <a:lnTo>
                  <a:pt x="26" y="2"/>
                </a:lnTo>
                <a:lnTo>
                  <a:pt x="21" y="0"/>
                </a:lnTo>
                <a:lnTo>
                  <a:pt x="18" y="2"/>
                </a:lnTo>
                <a:lnTo>
                  <a:pt x="15" y="3"/>
                </a:lnTo>
                <a:lnTo>
                  <a:pt x="11" y="5"/>
                </a:lnTo>
                <a:lnTo>
                  <a:pt x="8" y="6"/>
                </a:lnTo>
                <a:lnTo>
                  <a:pt x="5" y="9"/>
                </a:lnTo>
                <a:lnTo>
                  <a:pt x="3" y="10"/>
                </a:lnTo>
                <a:lnTo>
                  <a:pt x="2" y="13"/>
                </a:lnTo>
                <a:lnTo>
                  <a:pt x="0" y="16"/>
                </a:lnTo>
                <a:lnTo>
                  <a:pt x="0" y="21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05" name="Freeform 156"/>
          <p:cNvSpPr>
            <a:spLocks/>
          </p:cNvSpPr>
          <p:nvPr/>
        </p:nvSpPr>
        <p:spPr bwMode="auto">
          <a:xfrm>
            <a:off x="6157913" y="4516438"/>
            <a:ext cx="76200" cy="53975"/>
          </a:xfrm>
          <a:custGeom>
            <a:avLst/>
            <a:gdLst>
              <a:gd name="T0" fmla="*/ 2147483647 w 54"/>
              <a:gd name="T1" fmla="*/ 2147483647 h 34"/>
              <a:gd name="T2" fmla="*/ 2147483647 w 54"/>
              <a:gd name="T3" fmla="*/ 2147483647 h 34"/>
              <a:gd name="T4" fmla="*/ 2147483647 w 54"/>
              <a:gd name="T5" fmla="*/ 2147483647 h 34"/>
              <a:gd name="T6" fmla="*/ 2147483647 w 54"/>
              <a:gd name="T7" fmla="*/ 2147483647 h 34"/>
              <a:gd name="T8" fmla="*/ 2147483647 w 54"/>
              <a:gd name="T9" fmla="*/ 2147483647 h 34"/>
              <a:gd name="T10" fmla="*/ 2147483647 w 54"/>
              <a:gd name="T11" fmla="*/ 2147483647 h 34"/>
              <a:gd name="T12" fmla="*/ 2147483647 w 54"/>
              <a:gd name="T13" fmla="*/ 2147483647 h 34"/>
              <a:gd name="T14" fmla="*/ 2147483647 w 54"/>
              <a:gd name="T15" fmla="*/ 2147483647 h 34"/>
              <a:gd name="T16" fmla="*/ 2147483647 w 54"/>
              <a:gd name="T17" fmla="*/ 2147483647 h 34"/>
              <a:gd name="T18" fmla="*/ 2147483647 w 54"/>
              <a:gd name="T19" fmla="*/ 2147483647 h 34"/>
              <a:gd name="T20" fmla="*/ 2147483647 w 54"/>
              <a:gd name="T21" fmla="*/ 2147483647 h 34"/>
              <a:gd name="T22" fmla="*/ 2147483647 w 54"/>
              <a:gd name="T23" fmla="*/ 2147483647 h 34"/>
              <a:gd name="T24" fmla="*/ 2147483647 w 54"/>
              <a:gd name="T25" fmla="*/ 2147483647 h 34"/>
              <a:gd name="T26" fmla="*/ 2147483647 w 54"/>
              <a:gd name="T27" fmla="*/ 2147483647 h 34"/>
              <a:gd name="T28" fmla="*/ 2147483647 w 54"/>
              <a:gd name="T29" fmla="*/ 2147483647 h 34"/>
              <a:gd name="T30" fmla="*/ 2147483647 w 54"/>
              <a:gd name="T31" fmla="*/ 2147483647 h 34"/>
              <a:gd name="T32" fmla="*/ 2147483647 w 54"/>
              <a:gd name="T33" fmla="*/ 2147483647 h 34"/>
              <a:gd name="T34" fmla="*/ 2147483647 w 54"/>
              <a:gd name="T35" fmla="*/ 2147483647 h 34"/>
              <a:gd name="T36" fmla="*/ 2147483647 w 54"/>
              <a:gd name="T37" fmla="*/ 2147483647 h 34"/>
              <a:gd name="T38" fmla="*/ 2147483647 w 54"/>
              <a:gd name="T39" fmla="*/ 2147483647 h 34"/>
              <a:gd name="T40" fmla="*/ 2147483647 w 54"/>
              <a:gd name="T41" fmla="*/ 2147483647 h 34"/>
              <a:gd name="T42" fmla="*/ 2147483647 w 54"/>
              <a:gd name="T43" fmla="*/ 2147483647 h 34"/>
              <a:gd name="T44" fmla="*/ 2147483647 w 54"/>
              <a:gd name="T45" fmla="*/ 2147483647 h 34"/>
              <a:gd name="T46" fmla="*/ 2147483647 w 54"/>
              <a:gd name="T47" fmla="*/ 2147483647 h 34"/>
              <a:gd name="T48" fmla="*/ 2147483647 w 54"/>
              <a:gd name="T49" fmla="*/ 0 h 34"/>
              <a:gd name="T50" fmla="*/ 2147483647 w 54"/>
              <a:gd name="T51" fmla="*/ 2147483647 h 34"/>
              <a:gd name="T52" fmla="*/ 2147483647 w 54"/>
              <a:gd name="T53" fmla="*/ 2147483647 h 34"/>
              <a:gd name="T54" fmla="*/ 2147483647 w 54"/>
              <a:gd name="T55" fmla="*/ 2147483647 h 34"/>
              <a:gd name="T56" fmla="*/ 2147483647 w 54"/>
              <a:gd name="T57" fmla="*/ 2147483647 h 34"/>
              <a:gd name="T58" fmla="*/ 0 w 54"/>
              <a:gd name="T59" fmla="*/ 2147483647 h 34"/>
              <a:gd name="T60" fmla="*/ 0 w 54"/>
              <a:gd name="T61" fmla="*/ 2147483647 h 34"/>
              <a:gd name="T62" fmla="*/ 0 w 54"/>
              <a:gd name="T63" fmla="*/ 2147483647 h 34"/>
              <a:gd name="T64" fmla="*/ 0 w 54"/>
              <a:gd name="T65" fmla="*/ 2147483647 h 34"/>
              <a:gd name="T66" fmla="*/ 2147483647 w 54"/>
              <a:gd name="T67" fmla="*/ 2147483647 h 34"/>
              <a:gd name="T68" fmla="*/ 2147483647 w 54"/>
              <a:gd name="T69" fmla="*/ 2147483647 h 34"/>
              <a:gd name="T70" fmla="*/ 2147483647 w 54"/>
              <a:gd name="T71" fmla="*/ 2147483647 h 34"/>
              <a:gd name="T72" fmla="*/ 2147483647 w 54"/>
              <a:gd name="T73" fmla="*/ 2147483647 h 34"/>
              <a:gd name="T74" fmla="*/ 2147483647 w 54"/>
              <a:gd name="T75" fmla="*/ 2147483647 h 34"/>
              <a:gd name="T76" fmla="*/ 2147483647 w 54"/>
              <a:gd name="T77" fmla="*/ 2147483647 h 34"/>
              <a:gd name="T78" fmla="*/ 2147483647 w 54"/>
              <a:gd name="T79" fmla="*/ 2147483647 h 34"/>
              <a:gd name="T80" fmla="*/ 2147483647 w 54"/>
              <a:gd name="T81" fmla="*/ 2147483647 h 3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4"/>
              <a:gd name="T124" fmla="*/ 0 h 34"/>
              <a:gd name="T125" fmla="*/ 54 w 54"/>
              <a:gd name="T126" fmla="*/ 34 h 3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4" h="34">
                <a:moveTo>
                  <a:pt x="14" y="34"/>
                </a:moveTo>
                <a:lnTo>
                  <a:pt x="19" y="32"/>
                </a:lnTo>
                <a:lnTo>
                  <a:pt x="22" y="32"/>
                </a:lnTo>
                <a:lnTo>
                  <a:pt x="26" y="31"/>
                </a:lnTo>
                <a:lnTo>
                  <a:pt x="31" y="31"/>
                </a:lnTo>
                <a:lnTo>
                  <a:pt x="34" y="31"/>
                </a:lnTo>
                <a:lnTo>
                  <a:pt x="38" y="31"/>
                </a:lnTo>
                <a:lnTo>
                  <a:pt x="43" y="31"/>
                </a:lnTo>
                <a:lnTo>
                  <a:pt x="46" y="29"/>
                </a:lnTo>
                <a:lnTo>
                  <a:pt x="49" y="29"/>
                </a:lnTo>
                <a:lnTo>
                  <a:pt x="50" y="28"/>
                </a:lnTo>
                <a:lnTo>
                  <a:pt x="51" y="26"/>
                </a:lnTo>
                <a:lnTo>
                  <a:pt x="53" y="23"/>
                </a:lnTo>
                <a:lnTo>
                  <a:pt x="53" y="22"/>
                </a:lnTo>
                <a:lnTo>
                  <a:pt x="54" y="21"/>
                </a:lnTo>
                <a:lnTo>
                  <a:pt x="54" y="18"/>
                </a:lnTo>
                <a:lnTo>
                  <a:pt x="54" y="16"/>
                </a:lnTo>
                <a:lnTo>
                  <a:pt x="53" y="16"/>
                </a:lnTo>
                <a:lnTo>
                  <a:pt x="50" y="13"/>
                </a:lnTo>
                <a:lnTo>
                  <a:pt x="46" y="12"/>
                </a:lnTo>
                <a:lnTo>
                  <a:pt x="40" y="9"/>
                </a:lnTo>
                <a:lnTo>
                  <a:pt x="34" y="6"/>
                </a:lnTo>
                <a:lnTo>
                  <a:pt x="26" y="3"/>
                </a:lnTo>
                <a:lnTo>
                  <a:pt x="19" y="1"/>
                </a:lnTo>
                <a:lnTo>
                  <a:pt x="13" y="0"/>
                </a:lnTo>
                <a:lnTo>
                  <a:pt x="9" y="1"/>
                </a:lnTo>
                <a:lnTo>
                  <a:pt x="6" y="1"/>
                </a:lnTo>
                <a:lnTo>
                  <a:pt x="3" y="4"/>
                </a:lnTo>
                <a:lnTo>
                  <a:pt x="1" y="6"/>
                </a:lnTo>
                <a:lnTo>
                  <a:pt x="0" y="9"/>
                </a:lnTo>
                <a:lnTo>
                  <a:pt x="0" y="12"/>
                </a:lnTo>
                <a:lnTo>
                  <a:pt x="0" y="16"/>
                </a:lnTo>
                <a:lnTo>
                  <a:pt x="0" y="19"/>
                </a:lnTo>
                <a:lnTo>
                  <a:pt x="1" y="22"/>
                </a:lnTo>
                <a:lnTo>
                  <a:pt x="3" y="25"/>
                </a:lnTo>
                <a:lnTo>
                  <a:pt x="4" y="28"/>
                </a:lnTo>
                <a:lnTo>
                  <a:pt x="6" y="31"/>
                </a:lnTo>
                <a:lnTo>
                  <a:pt x="9" y="32"/>
                </a:lnTo>
                <a:lnTo>
                  <a:pt x="10" y="34"/>
                </a:lnTo>
                <a:lnTo>
                  <a:pt x="13" y="34"/>
                </a:lnTo>
                <a:lnTo>
                  <a:pt x="14" y="3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06" name="Freeform 157"/>
          <p:cNvSpPr>
            <a:spLocks/>
          </p:cNvSpPr>
          <p:nvPr/>
        </p:nvSpPr>
        <p:spPr bwMode="auto">
          <a:xfrm>
            <a:off x="6157913" y="4516438"/>
            <a:ext cx="76200" cy="53975"/>
          </a:xfrm>
          <a:custGeom>
            <a:avLst/>
            <a:gdLst>
              <a:gd name="T0" fmla="*/ 2147483647 w 54"/>
              <a:gd name="T1" fmla="*/ 2147483647 h 34"/>
              <a:gd name="T2" fmla="*/ 2147483647 w 54"/>
              <a:gd name="T3" fmla="*/ 2147483647 h 34"/>
              <a:gd name="T4" fmla="*/ 2147483647 w 54"/>
              <a:gd name="T5" fmla="*/ 2147483647 h 34"/>
              <a:gd name="T6" fmla="*/ 2147483647 w 54"/>
              <a:gd name="T7" fmla="*/ 2147483647 h 34"/>
              <a:gd name="T8" fmla="*/ 2147483647 w 54"/>
              <a:gd name="T9" fmla="*/ 2147483647 h 34"/>
              <a:gd name="T10" fmla="*/ 2147483647 w 54"/>
              <a:gd name="T11" fmla="*/ 2147483647 h 34"/>
              <a:gd name="T12" fmla="*/ 2147483647 w 54"/>
              <a:gd name="T13" fmla="*/ 2147483647 h 34"/>
              <a:gd name="T14" fmla="*/ 2147483647 w 54"/>
              <a:gd name="T15" fmla="*/ 2147483647 h 34"/>
              <a:gd name="T16" fmla="*/ 2147483647 w 54"/>
              <a:gd name="T17" fmla="*/ 2147483647 h 34"/>
              <a:gd name="T18" fmla="*/ 2147483647 w 54"/>
              <a:gd name="T19" fmla="*/ 2147483647 h 34"/>
              <a:gd name="T20" fmla="*/ 2147483647 w 54"/>
              <a:gd name="T21" fmla="*/ 2147483647 h 34"/>
              <a:gd name="T22" fmla="*/ 2147483647 w 54"/>
              <a:gd name="T23" fmla="*/ 2147483647 h 34"/>
              <a:gd name="T24" fmla="*/ 2147483647 w 54"/>
              <a:gd name="T25" fmla="*/ 2147483647 h 34"/>
              <a:gd name="T26" fmla="*/ 2147483647 w 54"/>
              <a:gd name="T27" fmla="*/ 2147483647 h 34"/>
              <a:gd name="T28" fmla="*/ 2147483647 w 54"/>
              <a:gd name="T29" fmla="*/ 2147483647 h 34"/>
              <a:gd name="T30" fmla="*/ 2147483647 w 54"/>
              <a:gd name="T31" fmla="*/ 2147483647 h 34"/>
              <a:gd name="T32" fmla="*/ 2147483647 w 54"/>
              <a:gd name="T33" fmla="*/ 2147483647 h 34"/>
              <a:gd name="T34" fmla="*/ 2147483647 w 54"/>
              <a:gd name="T35" fmla="*/ 2147483647 h 34"/>
              <a:gd name="T36" fmla="*/ 2147483647 w 54"/>
              <a:gd name="T37" fmla="*/ 2147483647 h 34"/>
              <a:gd name="T38" fmla="*/ 2147483647 w 54"/>
              <a:gd name="T39" fmla="*/ 2147483647 h 34"/>
              <a:gd name="T40" fmla="*/ 2147483647 w 54"/>
              <a:gd name="T41" fmla="*/ 2147483647 h 34"/>
              <a:gd name="T42" fmla="*/ 2147483647 w 54"/>
              <a:gd name="T43" fmla="*/ 2147483647 h 34"/>
              <a:gd name="T44" fmla="*/ 2147483647 w 54"/>
              <a:gd name="T45" fmla="*/ 2147483647 h 34"/>
              <a:gd name="T46" fmla="*/ 2147483647 w 54"/>
              <a:gd name="T47" fmla="*/ 2147483647 h 34"/>
              <a:gd name="T48" fmla="*/ 2147483647 w 54"/>
              <a:gd name="T49" fmla="*/ 0 h 34"/>
              <a:gd name="T50" fmla="*/ 2147483647 w 54"/>
              <a:gd name="T51" fmla="*/ 2147483647 h 34"/>
              <a:gd name="T52" fmla="*/ 2147483647 w 54"/>
              <a:gd name="T53" fmla="*/ 2147483647 h 34"/>
              <a:gd name="T54" fmla="*/ 2147483647 w 54"/>
              <a:gd name="T55" fmla="*/ 2147483647 h 34"/>
              <a:gd name="T56" fmla="*/ 2147483647 w 54"/>
              <a:gd name="T57" fmla="*/ 2147483647 h 34"/>
              <a:gd name="T58" fmla="*/ 0 w 54"/>
              <a:gd name="T59" fmla="*/ 2147483647 h 34"/>
              <a:gd name="T60" fmla="*/ 0 w 54"/>
              <a:gd name="T61" fmla="*/ 2147483647 h 34"/>
              <a:gd name="T62" fmla="*/ 0 w 54"/>
              <a:gd name="T63" fmla="*/ 2147483647 h 34"/>
              <a:gd name="T64" fmla="*/ 0 w 54"/>
              <a:gd name="T65" fmla="*/ 2147483647 h 34"/>
              <a:gd name="T66" fmla="*/ 2147483647 w 54"/>
              <a:gd name="T67" fmla="*/ 2147483647 h 34"/>
              <a:gd name="T68" fmla="*/ 2147483647 w 54"/>
              <a:gd name="T69" fmla="*/ 2147483647 h 34"/>
              <a:gd name="T70" fmla="*/ 2147483647 w 54"/>
              <a:gd name="T71" fmla="*/ 2147483647 h 34"/>
              <a:gd name="T72" fmla="*/ 2147483647 w 54"/>
              <a:gd name="T73" fmla="*/ 2147483647 h 34"/>
              <a:gd name="T74" fmla="*/ 2147483647 w 54"/>
              <a:gd name="T75" fmla="*/ 2147483647 h 34"/>
              <a:gd name="T76" fmla="*/ 2147483647 w 54"/>
              <a:gd name="T77" fmla="*/ 2147483647 h 34"/>
              <a:gd name="T78" fmla="*/ 2147483647 w 54"/>
              <a:gd name="T79" fmla="*/ 2147483647 h 34"/>
              <a:gd name="T80" fmla="*/ 2147483647 w 54"/>
              <a:gd name="T81" fmla="*/ 2147483647 h 3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4"/>
              <a:gd name="T124" fmla="*/ 0 h 34"/>
              <a:gd name="T125" fmla="*/ 54 w 54"/>
              <a:gd name="T126" fmla="*/ 34 h 3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4" h="34">
                <a:moveTo>
                  <a:pt x="14" y="34"/>
                </a:moveTo>
                <a:lnTo>
                  <a:pt x="19" y="32"/>
                </a:lnTo>
                <a:lnTo>
                  <a:pt x="22" y="32"/>
                </a:lnTo>
                <a:lnTo>
                  <a:pt x="26" y="31"/>
                </a:lnTo>
                <a:lnTo>
                  <a:pt x="31" y="31"/>
                </a:lnTo>
                <a:lnTo>
                  <a:pt x="34" y="31"/>
                </a:lnTo>
                <a:lnTo>
                  <a:pt x="38" y="31"/>
                </a:lnTo>
                <a:lnTo>
                  <a:pt x="43" y="31"/>
                </a:lnTo>
                <a:lnTo>
                  <a:pt x="46" y="29"/>
                </a:lnTo>
                <a:lnTo>
                  <a:pt x="49" y="29"/>
                </a:lnTo>
                <a:lnTo>
                  <a:pt x="50" y="28"/>
                </a:lnTo>
                <a:lnTo>
                  <a:pt x="51" y="26"/>
                </a:lnTo>
                <a:lnTo>
                  <a:pt x="53" y="23"/>
                </a:lnTo>
                <a:lnTo>
                  <a:pt x="53" y="22"/>
                </a:lnTo>
                <a:lnTo>
                  <a:pt x="54" y="21"/>
                </a:lnTo>
                <a:lnTo>
                  <a:pt x="54" y="18"/>
                </a:lnTo>
                <a:lnTo>
                  <a:pt x="54" y="16"/>
                </a:lnTo>
                <a:lnTo>
                  <a:pt x="53" y="16"/>
                </a:lnTo>
                <a:lnTo>
                  <a:pt x="50" y="13"/>
                </a:lnTo>
                <a:lnTo>
                  <a:pt x="46" y="12"/>
                </a:lnTo>
                <a:lnTo>
                  <a:pt x="40" y="9"/>
                </a:lnTo>
                <a:lnTo>
                  <a:pt x="34" y="6"/>
                </a:lnTo>
                <a:lnTo>
                  <a:pt x="26" y="3"/>
                </a:lnTo>
                <a:lnTo>
                  <a:pt x="19" y="1"/>
                </a:lnTo>
                <a:lnTo>
                  <a:pt x="13" y="0"/>
                </a:lnTo>
                <a:lnTo>
                  <a:pt x="9" y="1"/>
                </a:lnTo>
                <a:lnTo>
                  <a:pt x="6" y="1"/>
                </a:lnTo>
                <a:lnTo>
                  <a:pt x="3" y="4"/>
                </a:lnTo>
                <a:lnTo>
                  <a:pt x="1" y="6"/>
                </a:lnTo>
                <a:lnTo>
                  <a:pt x="0" y="9"/>
                </a:lnTo>
                <a:lnTo>
                  <a:pt x="0" y="12"/>
                </a:lnTo>
                <a:lnTo>
                  <a:pt x="0" y="16"/>
                </a:lnTo>
                <a:lnTo>
                  <a:pt x="0" y="19"/>
                </a:lnTo>
                <a:lnTo>
                  <a:pt x="1" y="22"/>
                </a:lnTo>
                <a:lnTo>
                  <a:pt x="3" y="25"/>
                </a:lnTo>
                <a:lnTo>
                  <a:pt x="4" y="28"/>
                </a:lnTo>
                <a:lnTo>
                  <a:pt x="6" y="31"/>
                </a:lnTo>
                <a:lnTo>
                  <a:pt x="9" y="32"/>
                </a:lnTo>
                <a:lnTo>
                  <a:pt x="10" y="34"/>
                </a:lnTo>
                <a:lnTo>
                  <a:pt x="13" y="34"/>
                </a:lnTo>
                <a:lnTo>
                  <a:pt x="14" y="34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07" name="Freeform 158"/>
          <p:cNvSpPr>
            <a:spLocks/>
          </p:cNvSpPr>
          <p:nvPr/>
        </p:nvSpPr>
        <p:spPr bwMode="auto">
          <a:xfrm>
            <a:off x="6192838" y="4775200"/>
            <a:ext cx="46037" cy="73025"/>
          </a:xfrm>
          <a:custGeom>
            <a:avLst/>
            <a:gdLst>
              <a:gd name="T0" fmla="*/ 2147483647 w 32"/>
              <a:gd name="T1" fmla="*/ 2147483647 h 46"/>
              <a:gd name="T2" fmla="*/ 2147483647 w 32"/>
              <a:gd name="T3" fmla="*/ 2147483647 h 46"/>
              <a:gd name="T4" fmla="*/ 2147483647 w 32"/>
              <a:gd name="T5" fmla="*/ 2147483647 h 46"/>
              <a:gd name="T6" fmla="*/ 2147483647 w 32"/>
              <a:gd name="T7" fmla="*/ 2147483647 h 46"/>
              <a:gd name="T8" fmla="*/ 2147483647 w 32"/>
              <a:gd name="T9" fmla="*/ 2147483647 h 46"/>
              <a:gd name="T10" fmla="*/ 2147483647 w 32"/>
              <a:gd name="T11" fmla="*/ 2147483647 h 46"/>
              <a:gd name="T12" fmla="*/ 2147483647 w 32"/>
              <a:gd name="T13" fmla="*/ 2147483647 h 46"/>
              <a:gd name="T14" fmla="*/ 2147483647 w 32"/>
              <a:gd name="T15" fmla="*/ 2147483647 h 46"/>
              <a:gd name="T16" fmla="*/ 2147483647 w 32"/>
              <a:gd name="T17" fmla="*/ 2147483647 h 46"/>
              <a:gd name="T18" fmla="*/ 2147483647 w 32"/>
              <a:gd name="T19" fmla="*/ 2147483647 h 46"/>
              <a:gd name="T20" fmla="*/ 2147483647 w 32"/>
              <a:gd name="T21" fmla="*/ 2147483647 h 46"/>
              <a:gd name="T22" fmla="*/ 2147483647 w 32"/>
              <a:gd name="T23" fmla="*/ 2147483647 h 46"/>
              <a:gd name="T24" fmla="*/ 2147483647 w 32"/>
              <a:gd name="T25" fmla="*/ 2147483647 h 46"/>
              <a:gd name="T26" fmla="*/ 2147483647 w 32"/>
              <a:gd name="T27" fmla="*/ 2147483647 h 46"/>
              <a:gd name="T28" fmla="*/ 2147483647 w 32"/>
              <a:gd name="T29" fmla="*/ 2147483647 h 46"/>
              <a:gd name="T30" fmla="*/ 2147483647 w 32"/>
              <a:gd name="T31" fmla="*/ 2147483647 h 46"/>
              <a:gd name="T32" fmla="*/ 2147483647 w 32"/>
              <a:gd name="T33" fmla="*/ 2147483647 h 46"/>
              <a:gd name="T34" fmla="*/ 2147483647 w 32"/>
              <a:gd name="T35" fmla="*/ 2147483647 h 46"/>
              <a:gd name="T36" fmla="*/ 2147483647 w 32"/>
              <a:gd name="T37" fmla="*/ 2147483647 h 46"/>
              <a:gd name="T38" fmla="*/ 2147483647 w 32"/>
              <a:gd name="T39" fmla="*/ 2147483647 h 46"/>
              <a:gd name="T40" fmla="*/ 2147483647 w 32"/>
              <a:gd name="T41" fmla="*/ 2147483647 h 46"/>
              <a:gd name="T42" fmla="*/ 2147483647 w 32"/>
              <a:gd name="T43" fmla="*/ 2147483647 h 46"/>
              <a:gd name="T44" fmla="*/ 2147483647 w 32"/>
              <a:gd name="T45" fmla="*/ 2147483647 h 46"/>
              <a:gd name="T46" fmla="*/ 2147483647 w 32"/>
              <a:gd name="T47" fmla="*/ 2147483647 h 46"/>
              <a:gd name="T48" fmla="*/ 2147483647 w 32"/>
              <a:gd name="T49" fmla="*/ 0 h 46"/>
              <a:gd name="T50" fmla="*/ 2147483647 w 32"/>
              <a:gd name="T51" fmla="*/ 0 h 46"/>
              <a:gd name="T52" fmla="*/ 2147483647 w 32"/>
              <a:gd name="T53" fmla="*/ 0 h 46"/>
              <a:gd name="T54" fmla="*/ 2147483647 w 32"/>
              <a:gd name="T55" fmla="*/ 2147483647 h 46"/>
              <a:gd name="T56" fmla="*/ 2147483647 w 32"/>
              <a:gd name="T57" fmla="*/ 2147483647 h 46"/>
              <a:gd name="T58" fmla="*/ 2147483647 w 32"/>
              <a:gd name="T59" fmla="*/ 2147483647 h 46"/>
              <a:gd name="T60" fmla="*/ 2147483647 w 32"/>
              <a:gd name="T61" fmla="*/ 2147483647 h 46"/>
              <a:gd name="T62" fmla="*/ 2147483647 w 32"/>
              <a:gd name="T63" fmla="*/ 2147483647 h 46"/>
              <a:gd name="T64" fmla="*/ 2147483647 w 32"/>
              <a:gd name="T65" fmla="*/ 2147483647 h 46"/>
              <a:gd name="T66" fmla="*/ 2147483647 w 32"/>
              <a:gd name="T67" fmla="*/ 2147483647 h 46"/>
              <a:gd name="T68" fmla="*/ 2147483647 w 32"/>
              <a:gd name="T69" fmla="*/ 2147483647 h 46"/>
              <a:gd name="T70" fmla="*/ 2147483647 w 32"/>
              <a:gd name="T71" fmla="*/ 2147483647 h 46"/>
              <a:gd name="T72" fmla="*/ 2147483647 w 32"/>
              <a:gd name="T73" fmla="*/ 2147483647 h 46"/>
              <a:gd name="T74" fmla="*/ 2147483647 w 32"/>
              <a:gd name="T75" fmla="*/ 2147483647 h 46"/>
              <a:gd name="T76" fmla="*/ 2147483647 w 32"/>
              <a:gd name="T77" fmla="*/ 2147483647 h 46"/>
              <a:gd name="T78" fmla="*/ 2147483647 w 32"/>
              <a:gd name="T79" fmla="*/ 2147483647 h 46"/>
              <a:gd name="T80" fmla="*/ 0 w 32"/>
              <a:gd name="T81" fmla="*/ 2147483647 h 46"/>
              <a:gd name="T82" fmla="*/ 0 w 32"/>
              <a:gd name="T83" fmla="*/ 2147483647 h 46"/>
              <a:gd name="T84" fmla="*/ 2147483647 w 32"/>
              <a:gd name="T85" fmla="*/ 2147483647 h 46"/>
              <a:gd name="T86" fmla="*/ 2147483647 w 32"/>
              <a:gd name="T87" fmla="*/ 2147483647 h 46"/>
              <a:gd name="T88" fmla="*/ 2147483647 w 32"/>
              <a:gd name="T89" fmla="*/ 2147483647 h 46"/>
              <a:gd name="T90" fmla="*/ 2147483647 w 32"/>
              <a:gd name="T91" fmla="*/ 2147483647 h 46"/>
              <a:gd name="T92" fmla="*/ 2147483647 w 32"/>
              <a:gd name="T93" fmla="*/ 2147483647 h 46"/>
              <a:gd name="T94" fmla="*/ 2147483647 w 32"/>
              <a:gd name="T95" fmla="*/ 2147483647 h 46"/>
              <a:gd name="T96" fmla="*/ 2147483647 w 32"/>
              <a:gd name="T97" fmla="*/ 2147483647 h 4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2"/>
              <a:gd name="T148" fmla="*/ 0 h 46"/>
              <a:gd name="T149" fmla="*/ 32 w 32"/>
              <a:gd name="T150" fmla="*/ 46 h 4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2" h="46">
                <a:moveTo>
                  <a:pt x="10" y="28"/>
                </a:moveTo>
                <a:lnTo>
                  <a:pt x="12" y="29"/>
                </a:lnTo>
                <a:lnTo>
                  <a:pt x="12" y="32"/>
                </a:lnTo>
                <a:lnTo>
                  <a:pt x="13" y="34"/>
                </a:lnTo>
                <a:lnTo>
                  <a:pt x="15" y="37"/>
                </a:lnTo>
                <a:lnTo>
                  <a:pt x="15" y="38"/>
                </a:lnTo>
                <a:lnTo>
                  <a:pt x="16" y="40"/>
                </a:lnTo>
                <a:lnTo>
                  <a:pt x="18" y="43"/>
                </a:lnTo>
                <a:lnTo>
                  <a:pt x="18" y="44"/>
                </a:lnTo>
                <a:lnTo>
                  <a:pt x="19" y="44"/>
                </a:lnTo>
                <a:lnTo>
                  <a:pt x="19" y="46"/>
                </a:lnTo>
                <a:lnTo>
                  <a:pt x="21" y="46"/>
                </a:lnTo>
                <a:lnTo>
                  <a:pt x="22" y="46"/>
                </a:lnTo>
                <a:lnTo>
                  <a:pt x="22" y="44"/>
                </a:lnTo>
                <a:lnTo>
                  <a:pt x="26" y="40"/>
                </a:lnTo>
                <a:lnTo>
                  <a:pt x="29" y="34"/>
                </a:lnTo>
                <a:lnTo>
                  <a:pt x="32" y="28"/>
                </a:lnTo>
                <a:lnTo>
                  <a:pt x="32" y="20"/>
                </a:lnTo>
                <a:lnTo>
                  <a:pt x="31" y="14"/>
                </a:lnTo>
                <a:lnTo>
                  <a:pt x="29" y="9"/>
                </a:lnTo>
                <a:lnTo>
                  <a:pt x="25" y="4"/>
                </a:lnTo>
                <a:lnTo>
                  <a:pt x="21" y="0"/>
                </a:lnTo>
                <a:lnTo>
                  <a:pt x="19" y="0"/>
                </a:lnTo>
                <a:lnTo>
                  <a:pt x="18" y="0"/>
                </a:lnTo>
                <a:lnTo>
                  <a:pt x="16" y="1"/>
                </a:lnTo>
                <a:lnTo>
                  <a:pt x="15" y="3"/>
                </a:lnTo>
                <a:lnTo>
                  <a:pt x="13" y="4"/>
                </a:lnTo>
                <a:lnTo>
                  <a:pt x="12" y="6"/>
                </a:lnTo>
                <a:lnTo>
                  <a:pt x="10" y="7"/>
                </a:lnTo>
                <a:lnTo>
                  <a:pt x="10" y="9"/>
                </a:lnTo>
                <a:lnTo>
                  <a:pt x="9" y="10"/>
                </a:lnTo>
                <a:lnTo>
                  <a:pt x="7" y="10"/>
                </a:lnTo>
                <a:lnTo>
                  <a:pt x="6" y="10"/>
                </a:lnTo>
                <a:lnTo>
                  <a:pt x="4" y="10"/>
                </a:lnTo>
                <a:lnTo>
                  <a:pt x="3" y="10"/>
                </a:lnTo>
                <a:lnTo>
                  <a:pt x="1" y="10"/>
                </a:lnTo>
                <a:lnTo>
                  <a:pt x="0" y="12"/>
                </a:lnTo>
                <a:lnTo>
                  <a:pt x="0" y="13"/>
                </a:lnTo>
                <a:lnTo>
                  <a:pt x="1" y="16"/>
                </a:lnTo>
                <a:lnTo>
                  <a:pt x="3" y="17"/>
                </a:lnTo>
                <a:lnTo>
                  <a:pt x="4" y="20"/>
                </a:lnTo>
                <a:lnTo>
                  <a:pt x="6" y="22"/>
                </a:lnTo>
                <a:lnTo>
                  <a:pt x="7" y="23"/>
                </a:lnTo>
                <a:lnTo>
                  <a:pt x="9" y="26"/>
                </a:lnTo>
                <a:lnTo>
                  <a:pt x="10" y="2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08" name="Freeform 159"/>
          <p:cNvSpPr>
            <a:spLocks/>
          </p:cNvSpPr>
          <p:nvPr/>
        </p:nvSpPr>
        <p:spPr bwMode="auto">
          <a:xfrm>
            <a:off x="6192838" y="4775200"/>
            <a:ext cx="46037" cy="73025"/>
          </a:xfrm>
          <a:custGeom>
            <a:avLst/>
            <a:gdLst>
              <a:gd name="T0" fmla="*/ 2147483647 w 32"/>
              <a:gd name="T1" fmla="*/ 2147483647 h 46"/>
              <a:gd name="T2" fmla="*/ 2147483647 w 32"/>
              <a:gd name="T3" fmla="*/ 2147483647 h 46"/>
              <a:gd name="T4" fmla="*/ 2147483647 w 32"/>
              <a:gd name="T5" fmla="*/ 2147483647 h 46"/>
              <a:gd name="T6" fmla="*/ 2147483647 w 32"/>
              <a:gd name="T7" fmla="*/ 2147483647 h 46"/>
              <a:gd name="T8" fmla="*/ 2147483647 w 32"/>
              <a:gd name="T9" fmla="*/ 2147483647 h 46"/>
              <a:gd name="T10" fmla="*/ 2147483647 w 32"/>
              <a:gd name="T11" fmla="*/ 2147483647 h 46"/>
              <a:gd name="T12" fmla="*/ 2147483647 w 32"/>
              <a:gd name="T13" fmla="*/ 2147483647 h 46"/>
              <a:gd name="T14" fmla="*/ 2147483647 w 32"/>
              <a:gd name="T15" fmla="*/ 2147483647 h 46"/>
              <a:gd name="T16" fmla="*/ 2147483647 w 32"/>
              <a:gd name="T17" fmla="*/ 2147483647 h 46"/>
              <a:gd name="T18" fmla="*/ 2147483647 w 32"/>
              <a:gd name="T19" fmla="*/ 2147483647 h 46"/>
              <a:gd name="T20" fmla="*/ 2147483647 w 32"/>
              <a:gd name="T21" fmla="*/ 2147483647 h 46"/>
              <a:gd name="T22" fmla="*/ 2147483647 w 32"/>
              <a:gd name="T23" fmla="*/ 2147483647 h 46"/>
              <a:gd name="T24" fmla="*/ 2147483647 w 32"/>
              <a:gd name="T25" fmla="*/ 2147483647 h 46"/>
              <a:gd name="T26" fmla="*/ 2147483647 w 32"/>
              <a:gd name="T27" fmla="*/ 2147483647 h 46"/>
              <a:gd name="T28" fmla="*/ 2147483647 w 32"/>
              <a:gd name="T29" fmla="*/ 2147483647 h 46"/>
              <a:gd name="T30" fmla="*/ 2147483647 w 32"/>
              <a:gd name="T31" fmla="*/ 2147483647 h 46"/>
              <a:gd name="T32" fmla="*/ 2147483647 w 32"/>
              <a:gd name="T33" fmla="*/ 2147483647 h 46"/>
              <a:gd name="T34" fmla="*/ 2147483647 w 32"/>
              <a:gd name="T35" fmla="*/ 2147483647 h 46"/>
              <a:gd name="T36" fmla="*/ 2147483647 w 32"/>
              <a:gd name="T37" fmla="*/ 2147483647 h 46"/>
              <a:gd name="T38" fmla="*/ 2147483647 w 32"/>
              <a:gd name="T39" fmla="*/ 2147483647 h 46"/>
              <a:gd name="T40" fmla="*/ 2147483647 w 32"/>
              <a:gd name="T41" fmla="*/ 2147483647 h 46"/>
              <a:gd name="T42" fmla="*/ 2147483647 w 32"/>
              <a:gd name="T43" fmla="*/ 2147483647 h 46"/>
              <a:gd name="T44" fmla="*/ 2147483647 w 32"/>
              <a:gd name="T45" fmla="*/ 2147483647 h 46"/>
              <a:gd name="T46" fmla="*/ 2147483647 w 32"/>
              <a:gd name="T47" fmla="*/ 2147483647 h 46"/>
              <a:gd name="T48" fmla="*/ 2147483647 w 32"/>
              <a:gd name="T49" fmla="*/ 0 h 46"/>
              <a:gd name="T50" fmla="*/ 2147483647 w 32"/>
              <a:gd name="T51" fmla="*/ 0 h 46"/>
              <a:gd name="T52" fmla="*/ 2147483647 w 32"/>
              <a:gd name="T53" fmla="*/ 0 h 46"/>
              <a:gd name="T54" fmla="*/ 2147483647 w 32"/>
              <a:gd name="T55" fmla="*/ 2147483647 h 46"/>
              <a:gd name="T56" fmla="*/ 2147483647 w 32"/>
              <a:gd name="T57" fmla="*/ 2147483647 h 46"/>
              <a:gd name="T58" fmla="*/ 2147483647 w 32"/>
              <a:gd name="T59" fmla="*/ 2147483647 h 46"/>
              <a:gd name="T60" fmla="*/ 2147483647 w 32"/>
              <a:gd name="T61" fmla="*/ 2147483647 h 46"/>
              <a:gd name="T62" fmla="*/ 2147483647 w 32"/>
              <a:gd name="T63" fmla="*/ 2147483647 h 46"/>
              <a:gd name="T64" fmla="*/ 2147483647 w 32"/>
              <a:gd name="T65" fmla="*/ 2147483647 h 46"/>
              <a:gd name="T66" fmla="*/ 2147483647 w 32"/>
              <a:gd name="T67" fmla="*/ 2147483647 h 46"/>
              <a:gd name="T68" fmla="*/ 2147483647 w 32"/>
              <a:gd name="T69" fmla="*/ 2147483647 h 46"/>
              <a:gd name="T70" fmla="*/ 2147483647 w 32"/>
              <a:gd name="T71" fmla="*/ 2147483647 h 46"/>
              <a:gd name="T72" fmla="*/ 2147483647 w 32"/>
              <a:gd name="T73" fmla="*/ 2147483647 h 46"/>
              <a:gd name="T74" fmla="*/ 2147483647 w 32"/>
              <a:gd name="T75" fmla="*/ 2147483647 h 46"/>
              <a:gd name="T76" fmla="*/ 2147483647 w 32"/>
              <a:gd name="T77" fmla="*/ 2147483647 h 46"/>
              <a:gd name="T78" fmla="*/ 2147483647 w 32"/>
              <a:gd name="T79" fmla="*/ 2147483647 h 46"/>
              <a:gd name="T80" fmla="*/ 0 w 32"/>
              <a:gd name="T81" fmla="*/ 2147483647 h 46"/>
              <a:gd name="T82" fmla="*/ 0 w 32"/>
              <a:gd name="T83" fmla="*/ 2147483647 h 46"/>
              <a:gd name="T84" fmla="*/ 2147483647 w 32"/>
              <a:gd name="T85" fmla="*/ 2147483647 h 46"/>
              <a:gd name="T86" fmla="*/ 2147483647 w 32"/>
              <a:gd name="T87" fmla="*/ 2147483647 h 46"/>
              <a:gd name="T88" fmla="*/ 2147483647 w 32"/>
              <a:gd name="T89" fmla="*/ 2147483647 h 46"/>
              <a:gd name="T90" fmla="*/ 2147483647 w 32"/>
              <a:gd name="T91" fmla="*/ 2147483647 h 46"/>
              <a:gd name="T92" fmla="*/ 2147483647 w 32"/>
              <a:gd name="T93" fmla="*/ 2147483647 h 46"/>
              <a:gd name="T94" fmla="*/ 2147483647 w 32"/>
              <a:gd name="T95" fmla="*/ 2147483647 h 46"/>
              <a:gd name="T96" fmla="*/ 2147483647 w 32"/>
              <a:gd name="T97" fmla="*/ 2147483647 h 4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2"/>
              <a:gd name="T148" fmla="*/ 0 h 46"/>
              <a:gd name="T149" fmla="*/ 32 w 32"/>
              <a:gd name="T150" fmla="*/ 46 h 4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2" h="46">
                <a:moveTo>
                  <a:pt x="10" y="28"/>
                </a:moveTo>
                <a:lnTo>
                  <a:pt x="12" y="29"/>
                </a:lnTo>
                <a:lnTo>
                  <a:pt x="12" y="32"/>
                </a:lnTo>
                <a:lnTo>
                  <a:pt x="13" y="34"/>
                </a:lnTo>
                <a:lnTo>
                  <a:pt x="15" y="37"/>
                </a:lnTo>
                <a:lnTo>
                  <a:pt x="15" y="38"/>
                </a:lnTo>
                <a:lnTo>
                  <a:pt x="16" y="40"/>
                </a:lnTo>
                <a:lnTo>
                  <a:pt x="18" y="43"/>
                </a:lnTo>
                <a:lnTo>
                  <a:pt x="18" y="44"/>
                </a:lnTo>
                <a:lnTo>
                  <a:pt x="19" y="44"/>
                </a:lnTo>
                <a:lnTo>
                  <a:pt x="19" y="46"/>
                </a:lnTo>
                <a:lnTo>
                  <a:pt x="21" y="46"/>
                </a:lnTo>
                <a:lnTo>
                  <a:pt x="22" y="46"/>
                </a:lnTo>
                <a:lnTo>
                  <a:pt x="22" y="44"/>
                </a:lnTo>
                <a:lnTo>
                  <a:pt x="26" y="40"/>
                </a:lnTo>
                <a:lnTo>
                  <a:pt x="29" y="34"/>
                </a:lnTo>
                <a:lnTo>
                  <a:pt x="32" y="28"/>
                </a:lnTo>
                <a:lnTo>
                  <a:pt x="32" y="20"/>
                </a:lnTo>
                <a:lnTo>
                  <a:pt x="31" y="14"/>
                </a:lnTo>
                <a:lnTo>
                  <a:pt x="29" y="9"/>
                </a:lnTo>
                <a:lnTo>
                  <a:pt x="25" y="4"/>
                </a:lnTo>
                <a:lnTo>
                  <a:pt x="21" y="0"/>
                </a:lnTo>
                <a:lnTo>
                  <a:pt x="19" y="0"/>
                </a:lnTo>
                <a:lnTo>
                  <a:pt x="18" y="0"/>
                </a:lnTo>
                <a:lnTo>
                  <a:pt x="16" y="1"/>
                </a:lnTo>
                <a:lnTo>
                  <a:pt x="15" y="3"/>
                </a:lnTo>
                <a:lnTo>
                  <a:pt x="13" y="4"/>
                </a:lnTo>
                <a:lnTo>
                  <a:pt x="12" y="6"/>
                </a:lnTo>
                <a:lnTo>
                  <a:pt x="10" y="7"/>
                </a:lnTo>
                <a:lnTo>
                  <a:pt x="10" y="9"/>
                </a:lnTo>
                <a:lnTo>
                  <a:pt x="9" y="10"/>
                </a:lnTo>
                <a:lnTo>
                  <a:pt x="7" y="10"/>
                </a:lnTo>
                <a:lnTo>
                  <a:pt x="6" y="10"/>
                </a:lnTo>
                <a:lnTo>
                  <a:pt x="4" y="10"/>
                </a:lnTo>
                <a:lnTo>
                  <a:pt x="3" y="10"/>
                </a:lnTo>
                <a:lnTo>
                  <a:pt x="1" y="10"/>
                </a:lnTo>
                <a:lnTo>
                  <a:pt x="0" y="12"/>
                </a:lnTo>
                <a:lnTo>
                  <a:pt x="0" y="13"/>
                </a:lnTo>
                <a:lnTo>
                  <a:pt x="1" y="16"/>
                </a:lnTo>
                <a:lnTo>
                  <a:pt x="3" y="17"/>
                </a:lnTo>
                <a:lnTo>
                  <a:pt x="4" y="20"/>
                </a:lnTo>
                <a:lnTo>
                  <a:pt x="6" y="22"/>
                </a:lnTo>
                <a:lnTo>
                  <a:pt x="7" y="23"/>
                </a:lnTo>
                <a:lnTo>
                  <a:pt x="9" y="26"/>
                </a:lnTo>
                <a:lnTo>
                  <a:pt x="10" y="28"/>
                </a:lnTo>
              </a:path>
            </a:pathLst>
          </a:custGeom>
          <a:solidFill>
            <a:srgbClr val="FFFF00"/>
          </a:solidFill>
          <a:ln w="1588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09" name="Freeform 160"/>
          <p:cNvSpPr>
            <a:spLocks/>
          </p:cNvSpPr>
          <p:nvPr/>
        </p:nvSpPr>
        <p:spPr bwMode="auto">
          <a:xfrm>
            <a:off x="6192838" y="4775200"/>
            <a:ext cx="46037" cy="73025"/>
          </a:xfrm>
          <a:custGeom>
            <a:avLst/>
            <a:gdLst>
              <a:gd name="T0" fmla="*/ 2147483647 w 32"/>
              <a:gd name="T1" fmla="*/ 2147483647 h 46"/>
              <a:gd name="T2" fmla="*/ 2147483647 w 32"/>
              <a:gd name="T3" fmla="*/ 2147483647 h 46"/>
              <a:gd name="T4" fmla="*/ 2147483647 w 32"/>
              <a:gd name="T5" fmla="*/ 2147483647 h 46"/>
              <a:gd name="T6" fmla="*/ 2147483647 w 32"/>
              <a:gd name="T7" fmla="*/ 2147483647 h 46"/>
              <a:gd name="T8" fmla="*/ 2147483647 w 32"/>
              <a:gd name="T9" fmla="*/ 2147483647 h 46"/>
              <a:gd name="T10" fmla="*/ 2147483647 w 32"/>
              <a:gd name="T11" fmla="*/ 2147483647 h 46"/>
              <a:gd name="T12" fmla="*/ 2147483647 w 32"/>
              <a:gd name="T13" fmla="*/ 2147483647 h 46"/>
              <a:gd name="T14" fmla="*/ 2147483647 w 32"/>
              <a:gd name="T15" fmla="*/ 2147483647 h 46"/>
              <a:gd name="T16" fmla="*/ 2147483647 w 32"/>
              <a:gd name="T17" fmla="*/ 2147483647 h 46"/>
              <a:gd name="T18" fmla="*/ 2147483647 w 32"/>
              <a:gd name="T19" fmla="*/ 2147483647 h 46"/>
              <a:gd name="T20" fmla="*/ 2147483647 w 32"/>
              <a:gd name="T21" fmla="*/ 2147483647 h 46"/>
              <a:gd name="T22" fmla="*/ 2147483647 w 32"/>
              <a:gd name="T23" fmla="*/ 2147483647 h 46"/>
              <a:gd name="T24" fmla="*/ 2147483647 w 32"/>
              <a:gd name="T25" fmla="*/ 2147483647 h 46"/>
              <a:gd name="T26" fmla="*/ 2147483647 w 32"/>
              <a:gd name="T27" fmla="*/ 2147483647 h 46"/>
              <a:gd name="T28" fmla="*/ 2147483647 w 32"/>
              <a:gd name="T29" fmla="*/ 2147483647 h 46"/>
              <a:gd name="T30" fmla="*/ 2147483647 w 32"/>
              <a:gd name="T31" fmla="*/ 2147483647 h 46"/>
              <a:gd name="T32" fmla="*/ 2147483647 w 32"/>
              <a:gd name="T33" fmla="*/ 2147483647 h 46"/>
              <a:gd name="T34" fmla="*/ 2147483647 w 32"/>
              <a:gd name="T35" fmla="*/ 2147483647 h 46"/>
              <a:gd name="T36" fmla="*/ 2147483647 w 32"/>
              <a:gd name="T37" fmla="*/ 2147483647 h 46"/>
              <a:gd name="T38" fmla="*/ 2147483647 w 32"/>
              <a:gd name="T39" fmla="*/ 2147483647 h 46"/>
              <a:gd name="T40" fmla="*/ 2147483647 w 32"/>
              <a:gd name="T41" fmla="*/ 2147483647 h 46"/>
              <a:gd name="T42" fmla="*/ 2147483647 w 32"/>
              <a:gd name="T43" fmla="*/ 2147483647 h 46"/>
              <a:gd name="T44" fmla="*/ 2147483647 w 32"/>
              <a:gd name="T45" fmla="*/ 2147483647 h 46"/>
              <a:gd name="T46" fmla="*/ 2147483647 w 32"/>
              <a:gd name="T47" fmla="*/ 2147483647 h 46"/>
              <a:gd name="T48" fmla="*/ 2147483647 w 32"/>
              <a:gd name="T49" fmla="*/ 0 h 46"/>
              <a:gd name="T50" fmla="*/ 2147483647 w 32"/>
              <a:gd name="T51" fmla="*/ 0 h 46"/>
              <a:gd name="T52" fmla="*/ 2147483647 w 32"/>
              <a:gd name="T53" fmla="*/ 0 h 46"/>
              <a:gd name="T54" fmla="*/ 2147483647 w 32"/>
              <a:gd name="T55" fmla="*/ 2147483647 h 46"/>
              <a:gd name="T56" fmla="*/ 2147483647 w 32"/>
              <a:gd name="T57" fmla="*/ 2147483647 h 46"/>
              <a:gd name="T58" fmla="*/ 2147483647 w 32"/>
              <a:gd name="T59" fmla="*/ 2147483647 h 46"/>
              <a:gd name="T60" fmla="*/ 2147483647 w 32"/>
              <a:gd name="T61" fmla="*/ 2147483647 h 46"/>
              <a:gd name="T62" fmla="*/ 2147483647 w 32"/>
              <a:gd name="T63" fmla="*/ 2147483647 h 46"/>
              <a:gd name="T64" fmla="*/ 2147483647 w 32"/>
              <a:gd name="T65" fmla="*/ 2147483647 h 46"/>
              <a:gd name="T66" fmla="*/ 2147483647 w 32"/>
              <a:gd name="T67" fmla="*/ 2147483647 h 46"/>
              <a:gd name="T68" fmla="*/ 2147483647 w 32"/>
              <a:gd name="T69" fmla="*/ 2147483647 h 46"/>
              <a:gd name="T70" fmla="*/ 2147483647 w 32"/>
              <a:gd name="T71" fmla="*/ 2147483647 h 46"/>
              <a:gd name="T72" fmla="*/ 2147483647 w 32"/>
              <a:gd name="T73" fmla="*/ 2147483647 h 46"/>
              <a:gd name="T74" fmla="*/ 2147483647 w 32"/>
              <a:gd name="T75" fmla="*/ 2147483647 h 46"/>
              <a:gd name="T76" fmla="*/ 2147483647 w 32"/>
              <a:gd name="T77" fmla="*/ 2147483647 h 46"/>
              <a:gd name="T78" fmla="*/ 2147483647 w 32"/>
              <a:gd name="T79" fmla="*/ 2147483647 h 46"/>
              <a:gd name="T80" fmla="*/ 0 w 32"/>
              <a:gd name="T81" fmla="*/ 2147483647 h 46"/>
              <a:gd name="T82" fmla="*/ 0 w 32"/>
              <a:gd name="T83" fmla="*/ 2147483647 h 46"/>
              <a:gd name="T84" fmla="*/ 2147483647 w 32"/>
              <a:gd name="T85" fmla="*/ 2147483647 h 46"/>
              <a:gd name="T86" fmla="*/ 2147483647 w 32"/>
              <a:gd name="T87" fmla="*/ 2147483647 h 46"/>
              <a:gd name="T88" fmla="*/ 2147483647 w 32"/>
              <a:gd name="T89" fmla="*/ 2147483647 h 46"/>
              <a:gd name="T90" fmla="*/ 2147483647 w 32"/>
              <a:gd name="T91" fmla="*/ 2147483647 h 46"/>
              <a:gd name="T92" fmla="*/ 2147483647 w 32"/>
              <a:gd name="T93" fmla="*/ 2147483647 h 46"/>
              <a:gd name="T94" fmla="*/ 2147483647 w 32"/>
              <a:gd name="T95" fmla="*/ 2147483647 h 46"/>
              <a:gd name="T96" fmla="*/ 2147483647 w 32"/>
              <a:gd name="T97" fmla="*/ 2147483647 h 4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2"/>
              <a:gd name="T148" fmla="*/ 0 h 46"/>
              <a:gd name="T149" fmla="*/ 32 w 32"/>
              <a:gd name="T150" fmla="*/ 46 h 4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2" h="46">
                <a:moveTo>
                  <a:pt x="10" y="28"/>
                </a:moveTo>
                <a:lnTo>
                  <a:pt x="12" y="29"/>
                </a:lnTo>
                <a:lnTo>
                  <a:pt x="12" y="32"/>
                </a:lnTo>
                <a:lnTo>
                  <a:pt x="13" y="34"/>
                </a:lnTo>
                <a:lnTo>
                  <a:pt x="15" y="37"/>
                </a:lnTo>
                <a:lnTo>
                  <a:pt x="15" y="38"/>
                </a:lnTo>
                <a:lnTo>
                  <a:pt x="16" y="40"/>
                </a:lnTo>
                <a:lnTo>
                  <a:pt x="18" y="43"/>
                </a:lnTo>
                <a:lnTo>
                  <a:pt x="18" y="44"/>
                </a:lnTo>
                <a:lnTo>
                  <a:pt x="19" y="44"/>
                </a:lnTo>
                <a:lnTo>
                  <a:pt x="19" y="46"/>
                </a:lnTo>
                <a:lnTo>
                  <a:pt x="21" y="46"/>
                </a:lnTo>
                <a:lnTo>
                  <a:pt x="22" y="46"/>
                </a:lnTo>
                <a:lnTo>
                  <a:pt x="22" y="44"/>
                </a:lnTo>
                <a:lnTo>
                  <a:pt x="26" y="40"/>
                </a:lnTo>
                <a:lnTo>
                  <a:pt x="29" y="34"/>
                </a:lnTo>
                <a:lnTo>
                  <a:pt x="32" y="28"/>
                </a:lnTo>
                <a:lnTo>
                  <a:pt x="32" y="20"/>
                </a:lnTo>
                <a:lnTo>
                  <a:pt x="31" y="14"/>
                </a:lnTo>
                <a:lnTo>
                  <a:pt x="29" y="9"/>
                </a:lnTo>
                <a:lnTo>
                  <a:pt x="25" y="4"/>
                </a:lnTo>
                <a:lnTo>
                  <a:pt x="21" y="0"/>
                </a:lnTo>
                <a:lnTo>
                  <a:pt x="19" y="0"/>
                </a:lnTo>
                <a:lnTo>
                  <a:pt x="18" y="0"/>
                </a:lnTo>
                <a:lnTo>
                  <a:pt x="16" y="1"/>
                </a:lnTo>
                <a:lnTo>
                  <a:pt x="15" y="3"/>
                </a:lnTo>
                <a:lnTo>
                  <a:pt x="13" y="4"/>
                </a:lnTo>
                <a:lnTo>
                  <a:pt x="12" y="6"/>
                </a:lnTo>
                <a:lnTo>
                  <a:pt x="10" y="7"/>
                </a:lnTo>
                <a:lnTo>
                  <a:pt x="10" y="9"/>
                </a:lnTo>
                <a:lnTo>
                  <a:pt x="9" y="10"/>
                </a:lnTo>
                <a:lnTo>
                  <a:pt x="7" y="10"/>
                </a:lnTo>
                <a:lnTo>
                  <a:pt x="6" y="10"/>
                </a:lnTo>
                <a:lnTo>
                  <a:pt x="4" y="10"/>
                </a:lnTo>
                <a:lnTo>
                  <a:pt x="3" y="10"/>
                </a:lnTo>
                <a:lnTo>
                  <a:pt x="1" y="10"/>
                </a:lnTo>
                <a:lnTo>
                  <a:pt x="0" y="12"/>
                </a:lnTo>
                <a:lnTo>
                  <a:pt x="0" y="13"/>
                </a:lnTo>
                <a:lnTo>
                  <a:pt x="1" y="16"/>
                </a:lnTo>
                <a:lnTo>
                  <a:pt x="3" y="17"/>
                </a:lnTo>
                <a:lnTo>
                  <a:pt x="4" y="20"/>
                </a:lnTo>
                <a:lnTo>
                  <a:pt x="6" y="22"/>
                </a:lnTo>
                <a:lnTo>
                  <a:pt x="7" y="23"/>
                </a:lnTo>
                <a:lnTo>
                  <a:pt x="9" y="26"/>
                </a:lnTo>
                <a:lnTo>
                  <a:pt x="10" y="28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10" name="Freeform 161"/>
          <p:cNvSpPr>
            <a:spLocks/>
          </p:cNvSpPr>
          <p:nvPr/>
        </p:nvSpPr>
        <p:spPr bwMode="auto">
          <a:xfrm>
            <a:off x="6175375" y="4181475"/>
            <a:ext cx="374650" cy="369888"/>
          </a:xfrm>
          <a:custGeom>
            <a:avLst/>
            <a:gdLst>
              <a:gd name="T0" fmla="*/ 2147483647 w 266"/>
              <a:gd name="T1" fmla="*/ 2147483647 h 233"/>
              <a:gd name="T2" fmla="*/ 2147483647 w 266"/>
              <a:gd name="T3" fmla="*/ 2147483647 h 233"/>
              <a:gd name="T4" fmla="*/ 2147483647 w 266"/>
              <a:gd name="T5" fmla="*/ 2147483647 h 233"/>
              <a:gd name="T6" fmla="*/ 2147483647 w 266"/>
              <a:gd name="T7" fmla="*/ 2147483647 h 233"/>
              <a:gd name="T8" fmla="*/ 2147483647 w 266"/>
              <a:gd name="T9" fmla="*/ 2147483647 h 233"/>
              <a:gd name="T10" fmla="*/ 2147483647 w 266"/>
              <a:gd name="T11" fmla="*/ 2147483647 h 233"/>
              <a:gd name="T12" fmla="*/ 2147483647 w 266"/>
              <a:gd name="T13" fmla="*/ 2147483647 h 233"/>
              <a:gd name="T14" fmla="*/ 2147483647 w 266"/>
              <a:gd name="T15" fmla="*/ 2147483647 h 233"/>
              <a:gd name="T16" fmla="*/ 2147483647 w 266"/>
              <a:gd name="T17" fmla="*/ 2147483647 h 233"/>
              <a:gd name="T18" fmla="*/ 2147483647 w 266"/>
              <a:gd name="T19" fmla="*/ 2147483647 h 233"/>
              <a:gd name="T20" fmla="*/ 2147483647 w 266"/>
              <a:gd name="T21" fmla="*/ 2147483647 h 233"/>
              <a:gd name="T22" fmla="*/ 2147483647 w 266"/>
              <a:gd name="T23" fmla="*/ 2147483647 h 233"/>
              <a:gd name="T24" fmla="*/ 2147483647 w 266"/>
              <a:gd name="T25" fmla="*/ 2147483647 h 233"/>
              <a:gd name="T26" fmla="*/ 2147483647 w 266"/>
              <a:gd name="T27" fmla="*/ 2147483647 h 233"/>
              <a:gd name="T28" fmla="*/ 2147483647 w 266"/>
              <a:gd name="T29" fmla="*/ 2147483647 h 233"/>
              <a:gd name="T30" fmla="*/ 2147483647 w 266"/>
              <a:gd name="T31" fmla="*/ 2147483647 h 233"/>
              <a:gd name="T32" fmla="*/ 2147483647 w 266"/>
              <a:gd name="T33" fmla="*/ 2147483647 h 233"/>
              <a:gd name="T34" fmla="*/ 2147483647 w 266"/>
              <a:gd name="T35" fmla="*/ 2147483647 h 233"/>
              <a:gd name="T36" fmla="*/ 2147483647 w 266"/>
              <a:gd name="T37" fmla="*/ 2147483647 h 233"/>
              <a:gd name="T38" fmla="*/ 2147483647 w 266"/>
              <a:gd name="T39" fmla="*/ 2147483647 h 233"/>
              <a:gd name="T40" fmla="*/ 2147483647 w 266"/>
              <a:gd name="T41" fmla="*/ 2147483647 h 233"/>
              <a:gd name="T42" fmla="*/ 2147483647 w 266"/>
              <a:gd name="T43" fmla="*/ 2147483647 h 233"/>
              <a:gd name="T44" fmla="*/ 2147483647 w 266"/>
              <a:gd name="T45" fmla="*/ 2147483647 h 233"/>
              <a:gd name="T46" fmla="*/ 2147483647 w 266"/>
              <a:gd name="T47" fmla="*/ 2147483647 h 233"/>
              <a:gd name="T48" fmla="*/ 2147483647 w 266"/>
              <a:gd name="T49" fmla="*/ 2147483647 h 233"/>
              <a:gd name="T50" fmla="*/ 2147483647 w 266"/>
              <a:gd name="T51" fmla="*/ 2147483647 h 233"/>
              <a:gd name="T52" fmla="*/ 2147483647 w 266"/>
              <a:gd name="T53" fmla="*/ 2147483647 h 233"/>
              <a:gd name="T54" fmla="*/ 2147483647 w 266"/>
              <a:gd name="T55" fmla="*/ 2147483647 h 233"/>
              <a:gd name="T56" fmla="*/ 2147483647 w 266"/>
              <a:gd name="T57" fmla="*/ 2147483647 h 233"/>
              <a:gd name="T58" fmla="*/ 2147483647 w 266"/>
              <a:gd name="T59" fmla="*/ 2147483647 h 233"/>
              <a:gd name="T60" fmla="*/ 2147483647 w 266"/>
              <a:gd name="T61" fmla="*/ 2147483647 h 233"/>
              <a:gd name="T62" fmla="*/ 2147483647 w 266"/>
              <a:gd name="T63" fmla="*/ 2147483647 h 233"/>
              <a:gd name="T64" fmla="*/ 2147483647 w 266"/>
              <a:gd name="T65" fmla="*/ 2147483647 h 233"/>
              <a:gd name="T66" fmla="*/ 2147483647 w 266"/>
              <a:gd name="T67" fmla="*/ 0 h 233"/>
              <a:gd name="T68" fmla="*/ 2147483647 w 266"/>
              <a:gd name="T69" fmla="*/ 2147483647 h 233"/>
              <a:gd name="T70" fmla="*/ 2147483647 w 266"/>
              <a:gd name="T71" fmla="*/ 2147483647 h 233"/>
              <a:gd name="T72" fmla="*/ 2147483647 w 266"/>
              <a:gd name="T73" fmla="*/ 2147483647 h 233"/>
              <a:gd name="T74" fmla="*/ 2147483647 w 266"/>
              <a:gd name="T75" fmla="*/ 2147483647 h 233"/>
              <a:gd name="T76" fmla="*/ 2147483647 w 266"/>
              <a:gd name="T77" fmla="*/ 2147483647 h 233"/>
              <a:gd name="T78" fmla="*/ 2147483647 w 266"/>
              <a:gd name="T79" fmla="*/ 2147483647 h 233"/>
              <a:gd name="T80" fmla="*/ 0 w 266"/>
              <a:gd name="T81" fmla="*/ 2147483647 h 233"/>
              <a:gd name="T82" fmla="*/ 2147483647 w 266"/>
              <a:gd name="T83" fmla="*/ 2147483647 h 233"/>
              <a:gd name="T84" fmla="*/ 2147483647 w 266"/>
              <a:gd name="T85" fmla="*/ 2147483647 h 233"/>
              <a:gd name="T86" fmla="*/ 2147483647 w 266"/>
              <a:gd name="T87" fmla="*/ 2147483647 h 233"/>
              <a:gd name="T88" fmla="*/ 2147483647 w 266"/>
              <a:gd name="T89" fmla="*/ 2147483647 h 233"/>
              <a:gd name="T90" fmla="*/ 2147483647 w 266"/>
              <a:gd name="T91" fmla="*/ 2147483647 h 23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66"/>
              <a:gd name="T139" fmla="*/ 0 h 233"/>
              <a:gd name="T140" fmla="*/ 266 w 266"/>
              <a:gd name="T141" fmla="*/ 233 h 23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66" h="233">
                <a:moveTo>
                  <a:pt x="78" y="190"/>
                </a:moveTo>
                <a:lnTo>
                  <a:pt x="82" y="194"/>
                </a:lnTo>
                <a:lnTo>
                  <a:pt x="85" y="197"/>
                </a:lnTo>
                <a:lnTo>
                  <a:pt x="87" y="202"/>
                </a:lnTo>
                <a:lnTo>
                  <a:pt x="87" y="205"/>
                </a:lnTo>
                <a:lnTo>
                  <a:pt x="90" y="208"/>
                </a:lnTo>
                <a:lnTo>
                  <a:pt x="94" y="212"/>
                </a:lnTo>
                <a:lnTo>
                  <a:pt x="103" y="218"/>
                </a:lnTo>
                <a:lnTo>
                  <a:pt x="116" y="227"/>
                </a:lnTo>
                <a:lnTo>
                  <a:pt x="119" y="229"/>
                </a:lnTo>
                <a:lnTo>
                  <a:pt x="122" y="229"/>
                </a:lnTo>
                <a:lnTo>
                  <a:pt x="125" y="230"/>
                </a:lnTo>
                <a:lnTo>
                  <a:pt x="130" y="232"/>
                </a:lnTo>
                <a:lnTo>
                  <a:pt x="133" y="233"/>
                </a:lnTo>
                <a:lnTo>
                  <a:pt x="139" y="233"/>
                </a:lnTo>
                <a:lnTo>
                  <a:pt x="143" y="233"/>
                </a:lnTo>
                <a:lnTo>
                  <a:pt x="149" y="233"/>
                </a:lnTo>
                <a:lnTo>
                  <a:pt x="152" y="233"/>
                </a:lnTo>
                <a:lnTo>
                  <a:pt x="158" y="232"/>
                </a:lnTo>
                <a:lnTo>
                  <a:pt x="162" y="229"/>
                </a:lnTo>
                <a:lnTo>
                  <a:pt x="168" y="226"/>
                </a:lnTo>
                <a:lnTo>
                  <a:pt x="173" y="224"/>
                </a:lnTo>
                <a:lnTo>
                  <a:pt x="177" y="221"/>
                </a:lnTo>
                <a:lnTo>
                  <a:pt x="181" y="218"/>
                </a:lnTo>
                <a:lnTo>
                  <a:pt x="186" y="217"/>
                </a:lnTo>
                <a:lnTo>
                  <a:pt x="187" y="215"/>
                </a:lnTo>
                <a:lnTo>
                  <a:pt x="187" y="214"/>
                </a:lnTo>
                <a:lnTo>
                  <a:pt x="189" y="212"/>
                </a:lnTo>
                <a:lnTo>
                  <a:pt x="190" y="211"/>
                </a:lnTo>
                <a:lnTo>
                  <a:pt x="190" y="209"/>
                </a:lnTo>
                <a:lnTo>
                  <a:pt x="192" y="208"/>
                </a:lnTo>
                <a:lnTo>
                  <a:pt x="193" y="206"/>
                </a:lnTo>
                <a:lnTo>
                  <a:pt x="201" y="203"/>
                </a:lnTo>
                <a:lnTo>
                  <a:pt x="208" y="202"/>
                </a:lnTo>
                <a:lnTo>
                  <a:pt x="215" y="202"/>
                </a:lnTo>
                <a:lnTo>
                  <a:pt x="224" y="202"/>
                </a:lnTo>
                <a:lnTo>
                  <a:pt x="232" y="203"/>
                </a:lnTo>
                <a:lnTo>
                  <a:pt x="239" y="202"/>
                </a:lnTo>
                <a:lnTo>
                  <a:pt x="247" y="200"/>
                </a:lnTo>
                <a:lnTo>
                  <a:pt x="254" y="197"/>
                </a:lnTo>
                <a:lnTo>
                  <a:pt x="257" y="194"/>
                </a:lnTo>
                <a:lnTo>
                  <a:pt x="260" y="192"/>
                </a:lnTo>
                <a:lnTo>
                  <a:pt x="263" y="189"/>
                </a:lnTo>
                <a:lnTo>
                  <a:pt x="264" y="184"/>
                </a:lnTo>
                <a:lnTo>
                  <a:pt x="266" y="180"/>
                </a:lnTo>
                <a:lnTo>
                  <a:pt x="266" y="175"/>
                </a:lnTo>
                <a:lnTo>
                  <a:pt x="266" y="172"/>
                </a:lnTo>
                <a:lnTo>
                  <a:pt x="264" y="168"/>
                </a:lnTo>
                <a:lnTo>
                  <a:pt x="261" y="163"/>
                </a:lnTo>
                <a:lnTo>
                  <a:pt x="258" y="159"/>
                </a:lnTo>
                <a:lnTo>
                  <a:pt x="254" y="155"/>
                </a:lnTo>
                <a:lnTo>
                  <a:pt x="251" y="152"/>
                </a:lnTo>
                <a:lnTo>
                  <a:pt x="247" y="149"/>
                </a:lnTo>
                <a:lnTo>
                  <a:pt x="244" y="144"/>
                </a:lnTo>
                <a:lnTo>
                  <a:pt x="241" y="141"/>
                </a:lnTo>
                <a:lnTo>
                  <a:pt x="238" y="138"/>
                </a:lnTo>
                <a:lnTo>
                  <a:pt x="236" y="134"/>
                </a:lnTo>
                <a:lnTo>
                  <a:pt x="236" y="129"/>
                </a:lnTo>
                <a:lnTo>
                  <a:pt x="236" y="125"/>
                </a:lnTo>
                <a:lnTo>
                  <a:pt x="238" y="120"/>
                </a:lnTo>
                <a:lnTo>
                  <a:pt x="241" y="113"/>
                </a:lnTo>
                <a:lnTo>
                  <a:pt x="245" y="104"/>
                </a:lnTo>
                <a:lnTo>
                  <a:pt x="250" y="95"/>
                </a:lnTo>
                <a:lnTo>
                  <a:pt x="252" y="88"/>
                </a:lnTo>
                <a:lnTo>
                  <a:pt x="254" y="83"/>
                </a:lnTo>
                <a:lnTo>
                  <a:pt x="254" y="79"/>
                </a:lnTo>
                <a:lnTo>
                  <a:pt x="252" y="75"/>
                </a:lnTo>
                <a:lnTo>
                  <a:pt x="251" y="69"/>
                </a:lnTo>
                <a:lnTo>
                  <a:pt x="250" y="67"/>
                </a:lnTo>
                <a:lnTo>
                  <a:pt x="248" y="66"/>
                </a:lnTo>
                <a:lnTo>
                  <a:pt x="247" y="64"/>
                </a:lnTo>
                <a:lnTo>
                  <a:pt x="244" y="64"/>
                </a:lnTo>
                <a:lnTo>
                  <a:pt x="242" y="63"/>
                </a:lnTo>
                <a:lnTo>
                  <a:pt x="239" y="63"/>
                </a:lnTo>
                <a:lnTo>
                  <a:pt x="236" y="63"/>
                </a:lnTo>
                <a:lnTo>
                  <a:pt x="233" y="61"/>
                </a:lnTo>
                <a:lnTo>
                  <a:pt x="230" y="60"/>
                </a:lnTo>
                <a:lnTo>
                  <a:pt x="227" y="58"/>
                </a:lnTo>
                <a:lnTo>
                  <a:pt x="226" y="57"/>
                </a:lnTo>
                <a:lnTo>
                  <a:pt x="226" y="55"/>
                </a:lnTo>
                <a:lnTo>
                  <a:pt x="224" y="54"/>
                </a:lnTo>
                <a:lnTo>
                  <a:pt x="224" y="52"/>
                </a:lnTo>
                <a:lnTo>
                  <a:pt x="224" y="49"/>
                </a:lnTo>
                <a:lnTo>
                  <a:pt x="224" y="46"/>
                </a:lnTo>
                <a:lnTo>
                  <a:pt x="223" y="42"/>
                </a:lnTo>
                <a:lnTo>
                  <a:pt x="220" y="36"/>
                </a:lnTo>
                <a:lnTo>
                  <a:pt x="215" y="32"/>
                </a:lnTo>
                <a:lnTo>
                  <a:pt x="211" y="27"/>
                </a:lnTo>
                <a:lnTo>
                  <a:pt x="204" y="24"/>
                </a:lnTo>
                <a:lnTo>
                  <a:pt x="198" y="21"/>
                </a:lnTo>
                <a:lnTo>
                  <a:pt x="190" y="21"/>
                </a:lnTo>
                <a:lnTo>
                  <a:pt x="184" y="21"/>
                </a:lnTo>
                <a:lnTo>
                  <a:pt x="176" y="21"/>
                </a:lnTo>
                <a:lnTo>
                  <a:pt x="167" y="20"/>
                </a:lnTo>
                <a:lnTo>
                  <a:pt x="159" y="15"/>
                </a:lnTo>
                <a:lnTo>
                  <a:pt x="150" y="11"/>
                </a:lnTo>
                <a:lnTo>
                  <a:pt x="142" y="5"/>
                </a:lnTo>
                <a:lnTo>
                  <a:pt x="133" y="2"/>
                </a:lnTo>
                <a:lnTo>
                  <a:pt x="128" y="0"/>
                </a:lnTo>
                <a:lnTo>
                  <a:pt x="122" y="0"/>
                </a:lnTo>
                <a:lnTo>
                  <a:pt x="118" y="0"/>
                </a:lnTo>
                <a:lnTo>
                  <a:pt x="113" y="2"/>
                </a:lnTo>
                <a:lnTo>
                  <a:pt x="109" y="3"/>
                </a:lnTo>
                <a:lnTo>
                  <a:pt x="108" y="6"/>
                </a:lnTo>
                <a:lnTo>
                  <a:pt x="105" y="9"/>
                </a:lnTo>
                <a:lnTo>
                  <a:pt x="102" y="12"/>
                </a:lnTo>
                <a:lnTo>
                  <a:pt x="100" y="17"/>
                </a:lnTo>
                <a:lnTo>
                  <a:pt x="97" y="20"/>
                </a:lnTo>
                <a:lnTo>
                  <a:pt x="96" y="21"/>
                </a:lnTo>
                <a:lnTo>
                  <a:pt x="94" y="23"/>
                </a:lnTo>
                <a:lnTo>
                  <a:pt x="82" y="27"/>
                </a:lnTo>
                <a:lnTo>
                  <a:pt x="71" y="29"/>
                </a:lnTo>
                <a:lnTo>
                  <a:pt x="57" y="30"/>
                </a:lnTo>
                <a:lnTo>
                  <a:pt x="44" y="30"/>
                </a:lnTo>
                <a:lnTo>
                  <a:pt x="32" y="32"/>
                </a:lnTo>
                <a:lnTo>
                  <a:pt x="20" y="33"/>
                </a:lnTo>
                <a:lnTo>
                  <a:pt x="16" y="36"/>
                </a:lnTo>
                <a:lnTo>
                  <a:pt x="10" y="39"/>
                </a:lnTo>
                <a:lnTo>
                  <a:pt x="7" y="42"/>
                </a:lnTo>
                <a:lnTo>
                  <a:pt x="4" y="46"/>
                </a:lnTo>
                <a:lnTo>
                  <a:pt x="1" y="55"/>
                </a:lnTo>
                <a:lnTo>
                  <a:pt x="0" y="70"/>
                </a:lnTo>
                <a:lnTo>
                  <a:pt x="0" y="86"/>
                </a:lnTo>
                <a:lnTo>
                  <a:pt x="0" y="106"/>
                </a:lnTo>
                <a:lnTo>
                  <a:pt x="1" y="125"/>
                </a:lnTo>
                <a:lnTo>
                  <a:pt x="4" y="143"/>
                </a:lnTo>
                <a:lnTo>
                  <a:pt x="7" y="156"/>
                </a:lnTo>
                <a:lnTo>
                  <a:pt x="10" y="165"/>
                </a:lnTo>
                <a:lnTo>
                  <a:pt x="14" y="171"/>
                </a:lnTo>
                <a:lnTo>
                  <a:pt x="20" y="177"/>
                </a:lnTo>
                <a:lnTo>
                  <a:pt x="29" y="183"/>
                </a:lnTo>
                <a:lnTo>
                  <a:pt x="39" y="187"/>
                </a:lnTo>
                <a:lnTo>
                  <a:pt x="50" y="190"/>
                </a:lnTo>
                <a:lnTo>
                  <a:pt x="60" y="193"/>
                </a:lnTo>
                <a:lnTo>
                  <a:pt x="65" y="193"/>
                </a:lnTo>
                <a:lnTo>
                  <a:pt x="71" y="193"/>
                </a:lnTo>
                <a:lnTo>
                  <a:pt x="73" y="192"/>
                </a:lnTo>
                <a:lnTo>
                  <a:pt x="78" y="19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11" name="Freeform 162"/>
          <p:cNvSpPr>
            <a:spLocks/>
          </p:cNvSpPr>
          <p:nvPr/>
        </p:nvSpPr>
        <p:spPr bwMode="auto">
          <a:xfrm>
            <a:off x="6445250" y="4405313"/>
            <a:ext cx="92075" cy="88900"/>
          </a:xfrm>
          <a:custGeom>
            <a:avLst/>
            <a:gdLst>
              <a:gd name="T0" fmla="*/ 0 w 65"/>
              <a:gd name="T1" fmla="*/ 2147483647 h 56"/>
              <a:gd name="T2" fmla="*/ 2147483647 w 65"/>
              <a:gd name="T3" fmla="*/ 2147483647 h 56"/>
              <a:gd name="T4" fmla="*/ 2147483647 w 65"/>
              <a:gd name="T5" fmla="*/ 2147483647 h 56"/>
              <a:gd name="T6" fmla="*/ 2147483647 w 65"/>
              <a:gd name="T7" fmla="*/ 2147483647 h 56"/>
              <a:gd name="T8" fmla="*/ 2147483647 w 65"/>
              <a:gd name="T9" fmla="*/ 2147483647 h 56"/>
              <a:gd name="T10" fmla="*/ 2147483647 w 65"/>
              <a:gd name="T11" fmla="*/ 2147483647 h 56"/>
              <a:gd name="T12" fmla="*/ 2147483647 w 65"/>
              <a:gd name="T13" fmla="*/ 2147483647 h 56"/>
              <a:gd name="T14" fmla="*/ 2147483647 w 65"/>
              <a:gd name="T15" fmla="*/ 2147483647 h 56"/>
              <a:gd name="T16" fmla="*/ 2147483647 w 65"/>
              <a:gd name="T17" fmla="*/ 2147483647 h 56"/>
              <a:gd name="T18" fmla="*/ 2147483647 w 65"/>
              <a:gd name="T19" fmla="*/ 2147483647 h 56"/>
              <a:gd name="T20" fmla="*/ 2147483647 w 65"/>
              <a:gd name="T21" fmla="*/ 2147483647 h 56"/>
              <a:gd name="T22" fmla="*/ 2147483647 w 65"/>
              <a:gd name="T23" fmla="*/ 2147483647 h 56"/>
              <a:gd name="T24" fmla="*/ 2147483647 w 65"/>
              <a:gd name="T25" fmla="*/ 2147483647 h 56"/>
              <a:gd name="T26" fmla="*/ 2147483647 w 65"/>
              <a:gd name="T27" fmla="*/ 2147483647 h 56"/>
              <a:gd name="T28" fmla="*/ 2147483647 w 65"/>
              <a:gd name="T29" fmla="*/ 2147483647 h 56"/>
              <a:gd name="T30" fmla="*/ 2147483647 w 65"/>
              <a:gd name="T31" fmla="*/ 2147483647 h 56"/>
              <a:gd name="T32" fmla="*/ 2147483647 w 65"/>
              <a:gd name="T33" fmla="*/ 2147483647 h 56"/>
              <a:gd name="T34" fmla="*/ 2147483647 w 65"/>
              <a:gd name="T35" fmla="*/ 2147483647 h 56"/>
              <a:gd name="T36" fmla="*/ 2147483647 w 65"/>
              <a:gd name="T37" fmla="*/ 2147483647 h 56"/>
              <a:gd name="T38" fmla="*/ 2147483647 w 65"/>
              <a:gd name="T39" fmla="*/ 2147483647 h 56"/>
              <a:gd name="T40" fmla="*/ 2147483647 w 65"/>
              <a:gd name="T41" fmla="*/ 2147483647 h 56"/>
              <a:gd name="T42" fmla="*/ 2147483647 w 65"/>
              <a:gd name="T43" fmla="*/ 2147483647 h 56"/>
              <a:gd name="T44" fmla="*/ 2147483647 w 65"/>
              <a:gd name="T45" fmla="*/ 2147483647 h 56"/>
              <a:gd name="T46" fmla="*/ 2147483647 w 65"/>
              <a:gd name="T47" fmla="*/ 2147483647 h 56"/>
              <a:gd name="T48" fmla="*/ 2147483647 w 65"/>
              <a:gd name="T49" fmla="*/ 2147483647 h 56"/>
              <a:gd name="T50" fmla="*/ 2147483647 w 65"/>
              <a:gd name="T51" fmla="*/ 2147483647 h 56"/>
              <a:gd name="T52" fmla="*/ 2147483647 w 65"/>
              <a:gd name="T53" fmla="*/ 2147483647 h 56"/>
              <a:gd name="T54" fmla="*/ 2147483647 w 65"/>
              <a:gd name="T55" fmla="*/ 2147483647 h 56"/>
              <a:gd name="T56" fmla="*/ 2147483647 w 65"/>
              <a:gd name="T57" fmla="*/ 2147483647 h 56"/>
              <a:gd name="T58" fmla="*/ 2147483647 w 65"/>
              <a:gd name="T59" fmla="*/ 2147483647 h 56"/>
              <a:gd name="T60" fmla="*/ 2147483647 w 65"/>
              <a:gd name="T61" fmla="*/ 2147483647 h 56"/>
              <a:gd name="T62" fmla="*/ 2147483647 w 65"/>
              <a:gd name="T63" fmla="*/ 2147483647 h 56"/>
              <a:gd name="T64" fmla="*/ 2147483647 w 65"/>
              <a:gd name="T65" fmla="*/ 2147483647 h 56"/>
              <a:gd name="T66" fmla="*/ 2147483647 w 65"/>
              <a:gd name="T67" fmla="*/ 0 h 56"/>
              <a:gd name="T68" fmla="*/ 2147483647 w 65"/>
              <a:gd name="T69" fmla="*/ 2147483647 h 56"/>
              <a:gd name="T70" fmla="*/ 2147483647 w 65"/>
              <a:gd name="T71" fmla="*/ 2147483647 h 56"/>
              <a:gd name="T72" fmla="*/ 2147483647 w 65"/>
              <a:gd name="T73" fmla="*/ 2147483647 h 56"/>
              <a:gd name="T74" fmla="*/ 2147483647 w 65"/>
              <a:gd name="T75" fmla="*/ 2147483647 h 56"/>
              <a:gd name="T76" fmla="*/ 2147483647 w 65"/>
              <a:gd name="T77" fmla="*/ 2147483647 h 56"/>
              <a:gd name="T78" fmla="*/ 2147483647 w 65"/>
              <a:gd name="T79" fmla="*/ 2147483647 h 56"/>
              <a:gd name="T80" fmla="*/ 0 w 65"/>
              <a:gd name="T81" fmla="*/ 2147483647 h 56"/>
              <a:gd name="T82" fmla="*/ 0 w 65"/>
              <a:gd name="T83" fmla="*/ 2147483647 h 5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5"/>
              <a:gd name="T127" fmla="*/ 0 h 56"/>
              <a:gd name="T128" fmla="*/ 65 w 65"/>
              <a:gd name="T129" fmla="*/ 56 h 5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5" h="56">
                <a:moveTo>
                  <a:pt x="0" y="33"/>
                </a:moveTo>
                <a:lnTo>
                  <a:pt x="1" y="36"/>
                </a:lnTo>
                <a:lnTo>
                  <a:pt x="3" y="40"/>
                </a:lnTo>
                <a:lnTo>
                  <a:pt x="4" y="43"/>
                </a:lnTo>
                <a:lnTo>
                  <a:pt x="6" y="46"/>
                </a:lnTo>
                <a:lnTo>
                  <a:pt x="7" y="49"/>
                </a:lnTo>
                <a:lnTo>
                  <a:pt x="10" y="51"/>
                </a:lnTo>
                <a:lnTo>
                  <a:pt x="13" y="53"/>
                </a:lnTo>
                <a:lnTo>
                  <a:pt x="16" y="53"/>
                </a:lnTo>
                <a:lnTo>
                  <a:pt x="22" y="55"/>
                </a:lnTo>
                <a:lnTo>
                  <a:pt x="29" y="56"/>
                </a:lnTo>
                <a:lnTo>
                  <a:pt x="37" y="55"/>
                </a:lnTo>
                <a:lnTo>
                  <a:pt x="43" y="55"/>
                </a:lnTo>
                <a:lnTo>
                  <a:pt x="50" y="53"/>
                </a:lnTo>
                <a:lnTo>
                  <a:pt x="55" y="51"/>
                </a:lnTo>
                <a:lnTo>
                  <a:pt x="59" y="48"/>
                </a:lnTo>
                <a:lnTo>
                  <a:pt x="62" y="43"/>
                </a:lnTo>
                <a:lnTo>
                  <a:pt x="63" y="40"/>
                </a:lnTo>
                <a:lnTo>
                  <a:pt x="65" y="37"/>
                </a:lnTo>
                <a:lnTo>
                  <a:pt x="65" y="33"/>
                </a:lnTo>
                <a:lnTo>
                  <a:pt x="65" y="30"/>
                </a:lnTo>
                <a:lnTo>
                  <a:pt x="65" y="27"/>
                </a:lnTo>
                <a:lnTo>
                  <a:pt x="63" y="24"/>
                </a:lnTo>
                <a:lnTo>
                  <a:pt x="62" y="22"/>
                </a:lnTo>
                <a:lnTo>
                  <a:pt x="59" y="19"/>
                </a:lnTo>
                <a:lnTo>
                  <a:pt x="58" y="19"/>
                </a:lnTo>
                <a:lnTo>
                  <a:pt x="56" y="16"/>
                </a:lnTo>
                <a:lnTo>
                  <a:pt x="53" y="14"/>
                </a:lnTo>
                <a:lnTo>
                  <a:pt x="49" y="11"/>
                </a:lnTo>
                <a:lnTo>
                  <a:pt x="46" y="8"/>
                </a:lnTo>
                <a:lnTo>
                  <a:pt x="43" y="6"/>
                </a:lnTo>
                <a:lnTo>
                  <a:pt x="38" y="3"/>
                </a:lnTo>
                <a:lnTo>
                  <a:pt x="35" y="2"/>
                </a:lnTo>
                <a:lnTo>
                  <a:pt x="29" y="0"/>
                </a:lnTo>
                <a:lnTo>
                  <a:pt x="23" y="2"/>
                </a:lnTo>
                <a:lnTo>
                  <a:pt x="18" y="5"/>
                </a:lnTo>
                <a:lnTo>
                  <a:pt x="13" y="9"/>
                </a:lnTo>
                <a:lnTo>
                  <a:pt x="9" y="14"/>
                </a:lnTo>
                <a:lnTo>
                  <a:pt x="4" y="19"/>
                </a:lnTo>
                <a:lnTo>
                  <a:pt x="1" y="25"/>
                </a:lnTo>
                <a:lnTo>
                  <a:pt x="0" y="31"/>
                </a:lnTo>
                <a:lnTo>
                  <a:pt x="0" y="3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12" name="Freeform 163"/>
          <p:cNvSpPr>
            <a:spLocks/>
          </p:cNvSpPr>
          <p:nvPr/>
        </p:nvSpPr>
        <p:spPr bwMode="auto">
          <a:xfrm>
            <a:off x="6445250" y="4405313"/>
            <a:ext cx="92075" cy="88900"/>
          </a:xfrm>
          <a:custGeom>
            <a:avLst/>
            <a:gdLst>
              <a:gd name="T0" fmla="*/ 0 w 65"/>
              <a:gd name="T1" fmla="*/ 2147483647 h 56"/>
              <a:gd name="T2" fmla="*/ 2147483647 w 65"/>
              <a:gd name="T3" fmla="*/ 2147483647 h 56"/>
              <a:gd name="T4" fmla="*/ 2147483647 w 65"/>
              <a:gd name="T5" fmla="*/ 2147483647 h 56"/>
              <a:gd name="T6" fmla="*/ 2147483647 w 65"/>
              <a:gd name="T7" fmla="*/ 2147483647 h 56"/>
              <a:gd name="T8" fmla="*/ 2147483647 w 65"/>
              <a:gd name="T9" fmla="*/ 2147483647 h 56"/>
              <a:gd name="T10" fmla="*/ 2147483647 w 65"/>
              <a:gd name="T11" fmla="*/ 2147483647 h 56"/>
              <a:gd name="T12" fmla="*/ 2147483647 w 65"/>
              <a:gd name="T13" fmla="*/ 2147483647 h 56"/>
              <a:gd name="T14" fmla="*/ 2147483647 w 65"/>
              <a:gd name="T15" fmla="*/ 2147483647 h 56"/>
              <a:gd name="T16" fmla="*/ 2147483647 w 65"/>
              <a:gd name="T17" fmla="*/ 2147483647 h 56"/>
              <a:gd name="T18" fmla="*/ 2147483647 w 65"/>
              <a:gd name="T19" fmla="*/ 2147483647 h 56"/>
              <a:gd name="T20" fmla="*/ 2147483647 w 65"/>
              <a:gd name="T21" fmla="*/ 2147483647 h 56"/>
              <a:gd name="T22" fmla="*/ 2147483647 w 65"/>
              <a:gd name="T23" fmla="*/ 2147483647 h 56"/>
              <a:gd name="T24" fmla="*/ 2147483647 w 65"/>
              <a:gd name="T25" fmla="*/ 2147483647 h 56"/>
              <a:gd name="T26" fmla="*/ 2147483647 w 65"/>
              <a:gd name="T27" fmla="*/ 2147483647 h 56"/>
              <a:gd name="T28" fmla="*/ 2147483647 w 65"/>
              <a:gd name="T29" fmla="*/ 2147483647 h 56"/>
              <a:gd name="T30" fmla="*/ 2147483647 w 65"/>
              <a:gd name="T31" fmla="*/ 2147483647 h 56"/>
              <a:gd name="T32" fmla="*/ 2147483647 w 65"/>
              <a:gd name="T33" fmla="*/ 2147483647 h 56"/>
              <a:gd name="T34" fmla="*/ 2147483647 w 65"/>
              <a:gd name="T35" fmla="*/ 2147483647 h 56"/>
              <a:gd name="T36" fmla="*/ 2147483647 w 65"/>
              <a:gd name="T37" fmla="*/ 2147483647 h 56"/>
              <a:gd name="T38" fmla="*/ 2147483647 w 65"/>
              <a:gd name="T39" fmla="*/ 2147483647 h 56"/>
              <a:gd name="T40" fmla="*/ 2147483647 w 65"/>
              <a:gd name="T41" fmla="*/ 2147483647 h 56"/>
              <a:gd name="T42" fmla="*/ 2147483647 w 65"/>
              <a:gd name="T43" fmla="*/ 2147483647 h 56"/>
              <a:gd name="T44" fmla="*/ 2147483647 w 65"/>
              <a:gd name="T45" fmla="*/ 2147483647 h 56"/>
              <a:gd name="T46" fmla="*/ 2147483647 w 65"/>
              <a:gd name="T47" fmla="*/ 2147483647 h 56"/>
              <a:gd name="T48" fmla="*/ 2147483647 w 65"/>
              <a:gd name="T49" fmla="*/ 2147483647 h 56"/>
              <a:gd name="T50" fmla="*/ 2147483647 w 65"/>
              <a:gd name="T51" fmla="*/ 2147483647 h 56"/>
              <a:gd name="T52" fmla="*/ 2147483647 w 65"/>
              <a:gd name="T53" fmla="*/ 2147483647 h 56"/>
              <a:gd name="T54" fmla="*/ 2147483647 w 65"/>
              <a:gd name="T55" fmla="*/ 2147483647 h 56"/>
              <a:gd name="T56" fmla="*/ 2147483647 w 65"/>
              <a:gd name="T57" fmla="*/ 2147483647 h 56"/>
              <a:gd name="T58" fmla="*/ 2147483647 w 65"/>
              <a:gd name="T59" fmla="*/ 2147483647 h 56"/>
              <a:gd name="T60" fmla="*/ 2147483647 w 65"/>
              <a:gd name="T61" fmla="*/ 2147483647 h 56"/>
              <a:gd name="T62" fmla="*/ 2147483647 w 65"/>
              <a:gd name="T63" fmla="*/ 2147483647 h 56"/>
              <a:gd name="T64" fmla="*/ 2147483647 w 65"/>
              <a:gd name="T65" fmla="*/ 2147483647 h 56"/>
              <a:gd name="T66" fmla="*/ 2147483647 w 65"/>
              <a:gd name="T67" fmla="*/ 0 h 56"/>
              <a:gd name="T68" fmla="*/ 2147483647 w 65"/>
              <a:gd name="T69" fmla="*/ 2147483647 h 56"/>
              <a:gd name="T70" fmla="*/ 2147483647 w 65"/>
              <a:gd name="T71" fmla="*/ 2147483647 h 56"/>
              <a:gd name="T72" fmla="*/ 2147483647 w 65"/>
              <a:gd name="T73" fmla="*/ 2147483647 h 56"/>
              <a:gd name="T74" fmla="*/ 2147483647 w 65"/>
              <a:gd name="T75" fmla="*/ 2147483647 h 56"/>
              <a:gd name="T76" fmla="*/ 2147483647 w 65"/>
              <a:gd name="T77" fmla="*/ 2147483647 h 56"/>
              <a:gd name="T78" fmla="*/ 2147483647 w 65"/>
              <a:gd name="T79" fmla="*/ 2147483647 h 56"/>
              <a:gd name="T80" fmla="*/ 0 w 65"/>
              <a:gd name="T81" fmla="*/ 2147483647 h 56"/>
              <a:gd name="T82" fmla="*/ 0 w 65"/>
              <a:gd name="T83" fmla="*/ 2147483647 h 5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5"/>
              <a:gd name="T127" fmla="*/ 0 h 56"/>
              <a:gd name="T128" fmla="*/ 65 w 65"/>
              <a:gd name="T129" fmla="*/ 56 h 5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5" h="56">
                <a:moveTo>
                  <a:pt x="0" y="33"/>
                </a:moveTo>
                <a:lnTo>
                  <a:pt x="1" y="36"/>
                </a:lnTo>
                <a:lnTo>
                  <a:pt x="3" y="40"/>
                </a:lnTo>
                <a:lnTo>
                  <a:pt x="4" y="43"/>
                </a:lnTo>
                <a:lnTo>
                  <a:pt x="6" y="46"/>
                </a:lnTo>
                <a:lnTo>
                  <a:pt x="7" y="49"/>
                </a:lnTo>
                <a:lnTo>
                  <a:pt x="10" y="51"/>
                </a:lnTo>
                <a:lnTo>
                  <a:pt x="13" y="53"/>
                </a:lnTo>
                <a:lnTo>
                  <a:pt x="16" y="53"/>
                </a:lnTo>
                <a:lnTo>
                  <a:pt x="22" y="55"/>
                </a:lnTo>
                <a:lnTo>
                  <a:pt x="29" y="56"/>
                </a:lnTo>
                <a:lnTo>
                  <a:pt x="37" y="55"/>
                </a:lnTo>
                <a:lnTo>
                  <a:pt x="43" y="55"/>
                </a:lnTo>
                <a:lnTo>
                  <a:pt x="50" y="53"/>
                </a:lnTo>
                <a:lnTo>
                  <a:pt x="55" y="51"/>
                </a:lnTo>
                <a:lnTo>
                  <a:pt x="59" y="48"/>
                </a:lnTo>
                <a:lnTo>
                  <a:pt x="62" y="43"/>
                </a:lnTo>
                <a:lnTo>
                  <a:pt x="63" y="40"/>
                </a:lnTo>
                <a:lnTo>
                  <a:pt x="65" y="37"/>
                </a:lnTo>
                <a:lnTo>
                  <a:pt x="65" y="33"/>
                </a:lnTo>
                <a:lnTo>
                  <a:pt x="65" y="30"/>
                </a:lnTo>
                <a:lnTo>
                  <a:pt x="65" y="27"/>
                </a:lnTo>
                <a:lnTo>
                  <a:pt x="63" y="24"/>
                </a:lnTo>
                <a:lnTo>
                  <a:pt x="62" y="22"/>
                </a:lnTo>
                <a:lnTo>
                  <a:pt x="59" y="19"/>
                </a:lnTo>
                <a:lnTo>
                  <a:pt x="58" y="19"/>
                </a:lnTo>
                <a:lnTo>
                  <a:pt x="56" y="16"/>
                </a:lnTo>
                <a:lnTo>
                  <a:pt x="53" y="14"/>
                </a:lnTo>
                <a:lnTo>
                  <a:pt x="49" y="11"/>
                </a:lnTo>
                <a:lnTo>
                  <a:pt x="46" y="8"/>
                </a:lnTo>
                <a:lnTo>
                  <a:pt x="43" y="6"/>
                </a:lnTo>
                <a:lnTo>
                  <a:pt x="38" y="3"/>
                </a:lnTo>
                <a:lnTo>
                  <a:pt x="35" y="2"/>
                </a:lnTo>
                <a:lnTo>
                  <a:pt x="29" y="0"/>
                </a:lnTo>
                <a:lnTo>
                  <a:pt x="23" y="2"/>
                </a:lnTo>
                <a:lnTo>
                  <a:pt x="18" y="5"/>
                </a:lnTo>
                <a:lnTo>
                  <a:pt x="13" y="9"/>
                </a:lnTo>
                <a:lnTo>
                  <a:pt x="9" y="14"/>
                </a:lnTo>
                <a:lnTo>
                  <a:pt x="4" y="19"/>
                </a:lnTo>
                <a:lnTo>
                  <a:pt x="1" y="25"/>
                </a:lnTo>
                <a:lnTo>
                  <a:pt x="0" y="31"/>
                </a:lnTo>
                <a:lnTo>
                  <a:pt x="0" y="33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13" name="Freeform 164"/>
          <p:cNvSpPr>
            <a:spLocks/>
          </p:cNvSpPr>
          <p:nvPr/>
        </p:nvSpPr>
        <p:spPr bwMode="auto">
          <a:xfrm>
            <a:off x="6445250" y="4405313"/>
            <a:ext cx="92075" cy="88900"/>
          </a:xfrm>
          <a:custGeom>
            <a:avLst/>
            <a:gdLst>
              <a:gd name="T0" fmla="*/ 0 w 65"/>
              <a:gd name="T1" fmla="*/ 2147483647 h 56"/>
              <a:gd name="T2" fmla="*/ 2147483647 w 65"/>
              <a:gd name="T3" fmla="*/ 2147483647 h 56"/>
              <a:gd name="T4" fmla="*/ 2147483647 w 65"/>
              <a:gd name="T5" fmla="*/ 2147483647 h 56"/>
              <a:gd name="T6" fmla="*/ 2147483647 w 65"/>
              <a:gd name="T7" fmla="*/ 2147483647 h 56"/>
              <a:gd name="T8" fmla="*/ 2147483647 w 65"/>
              <a:gd name="T9" fmla="*/ 2147483647 h 56"/>
              <a:gd name="T10" fmla="*/ 2147483647 w 65"/>
              <a:gd name="T11" fmla="*/ 2147483647 h 56"/>
              <a:gd name="T12" fmla="*/ 2147483647 w 65"/>
              <a:gd name="T13" fmla="*/ 2147483647 h 56"/>
              <a:gd name="T14" fmla="*/ 2147483647 w 65"/>
              <a:gd name="T15" fmla="*/ 2147483647 h 56"/>
              <a:gd name="T16" fmla="*/ 2147483647 w 65"/>
              <a:gd name="T17" fmla="*/ 2147483647 h 56"/>
              <a:gd name="T18" fmla="*/ 2147483647 w 65"/>
              <a:gd name="T19" fmla="*/ 2147483647 h 56"/>
              <a:gd name="T20" fmla="*/ 2147483647 w 65"/>
              <a:gd name="T21" fmla="*/ 2147483647 h 56"/>
              <a:gd name="T22" fmla="*/ 2147483647 w 65"/>
              <a:gd name="T23" fmla="*/ 2147483647 h 56"/>
              <a:gd name="T24" fmla="*/ 2147483647 w 65"/>
              <a:gd name="T25" fmla="*/ 2147483647 h 56"/>
              <a:gd name="T26" fmla="*/ 2147483647 w 65"/>
              <a:gd name="T27" fmla="*/ 2147483647 h 56"/>
              <a:gd name="T28" fmla="*/ 2147483647 w 65"/>
              <a:gd name="T29" fmla="*/ 2147483647 h 56"/>
              <a:gd name="T30" fmla="*/ 2147483647 w 65"/>
              <a:gd name="T31" fmla="*/ 2147483647 h 56"/>
              <a:gd name="T32" fmla="*/ 2147483647 w 65"/>
              <a:gd name="T33" fmla="*/ 2147483647 h 56"/>
              <a:gd name="T34" fmla="*/ 2147483647 w 65"/>
              <a:gd name="T35" fmla="*/ 2147483647 h 56"/>
              <a:gd name="T36" fmla="*/ 2147483647 w 65"/>
              <a:gd name="T37" fmla="*/ 2147483647 h 56"/>
              <a:gd name="T38" fmla="*/ 2147483647 w 65"/>
              <a:gd name="T39" fmla="*/ 2147483647 h 56"/>
              <a:gd name="T40" fmla="*/ 2147483647 w 65"/>
              <a:gd name="T41" fmla="*/ 2147483647 h 56"/>
              <a:gd name="T42" fmla="*/ 2147483647 w 65"/>
              <a:gd name="T43" fmla="*/ 2147483647 h 56"/>
              <a:gd name="T44" fmla="*/ 2147483647 w 65"/>
              <a:gd name="T45" fmla="*/ 2147483647 h 56"/>
              <a:gd name="T46" fmla="*/ 2147483647 w 65"/>
              <a:gd name="T47" fmla="*/ 2147483647 h 56"/>
              <a:gd name="T48" fmla="*/ 2147483647 w 65"/>
              <a:gd name="T49" fmla="*/ 2147483647 h 56"/>
              <a:gd name="T50" fmla="*/ 2147483647 w 65"/>
              <a:gd name="T51" fmla="*/ 2147483647 h 56"/>
              <a:gd name="T52" fmla="*/ 2147483647 w 65"/>
              <a:gd name="T53" fmla="*/ 2147483647 h 56"/>
              <a:gd name="T54" fmla="*/ 2147483647 w 65"/>
              <a:gd name="T55" fmla="*/ 2147483647 h 56"/>
              <a:gd name="T56" fmla="*/ 2147483647 w 65"/>
              <a:gd name="T57" fmla="*/ 2147483647 h 56"/>
              <a:gd name="T58" fmla="*/ 2147483647 w 65"/>
              <a:gd name="T59" fmla="*/ 2147483647 h 56"/>
              <a:gd name="T60" fmla="*/ 2147483647 w 65"/>
              <a:gd name="T61" fmla="*/ 2147483647 h 56"/>
              <a:gd name="T62" fmla="*/ 2147483647 w 65"/>
              <a:gd name="T63" fmla="*/ 2147483647 h 56"/>
              <a:gd name="T64" fmla="*/ 2147483647 w 65"/>
              <a:gd name="T65" fmla="*/ 2147483647 h 56"/>
              <a:gd name="T66" fmla="*/ 2147483647 w 65"/>
              <a:gd name="T67" fmla="*/ 0 h 56"/>
              <a:gd name="T68" fmla="*/ 2147483647 w 65"/>
              <a:gd name="T69" fmla="*/ 2147483647 h 56"/>
              <a:gd name="T70" fmla="*/ 2147483647 w 65"/>
              <a:gd name="T71" fmla="*/ 2147483647 h 56"/>
              <a:gd name="T72" fmla="*/ 2147483647 w 65"/>
              <a:gd name="T73" fmla="*/ 2147483647 h 56"/>
              <a:gd name="T74" fmla="*/ 2147483647 w 65"/>
              <a:gd name="T75" fmla="*/ 2147483647 h 56"/>
              <a:gd name="T76" fmla="*/ 2147483647 w 65"/>
              <a:gd name="T77" fmla="*/ 2147483647 h 56"/>
              <a:gd name="T78" fmla="*/ 2147483647 w 65"/>
              <a:gd name="T79" fmla="*/ 2147483647 h 56"/>
              <a:gd name="T80" fmla="*/ 0 w 65"/>
              <a:gd name="T81" fmla="*/ 2147483647 h 5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5"/>
              <a:gd name="T124" fmla="*/ 0 h 56"/>
              <a:gd name="T125" fmla="*/ 65 w 65"/>
              <a:gd name="T126" fmla="*/ 56 h 5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5" h="56">
                <a:moveTo>
                  <a:pt x="0" y="33"/>
                </a:moveTo>
                <a:lnTo>
                  <a:pt x="1" y="36"/>
                </a:lnTo>
                <a:lnTo>
                  <a:pt x="3" y="40"/>
                </a:lnTo>
                <a:lnTo>
                  <a:pt x="4" y="43"/>
                </a:lnTo>
                <a:lnTo>
                  <a:pt x="6" y="46"/>
                </a:lnTo>
                <a:lnTo>
                  <a:pt x="7" y="49"/>
                </a:lnTo>
                <a:lnTo>
                  <a:pt x="10" y="51"/>
                </a:lnTo>
                <a:lnTo>
                  <a:pt x="13" y="53"/>
                </a:lnTo>
                <a:lnTo>
                  <a:pt x="16" y="53"/>
                </a:lnTo>
                <a:lnTo>
                  <a:pt x="22" y="55"/>
                </a:lnTo>
                <a:lnTo>
                  <a:pt x="29" y="56"/>
                </a:lnTo>
                <a:lnTo>
                  <a:pt x="37" y="55"/>
                </a:lnTo>
                <a:lnTo>
                  <a:pt x="43" y="55"/>
                </a:lnTo>
                <a:lnTo>
                  <a:pt x="50" y="53"/>
                </a:lnTo>
                <a:lnTo>
                  <a:pt x="55" y="51"/>
                </a:lnTo>
                <a:lnTo>
                  <a:pt x="59" y="48"/>
                </a:lnTo>
                <a:lnTo>
                  <a:pt x="62" y="43"/>
                </a:lnTo>
                <a:lnTo>
                  <a:pt x="63" y="40"/>
                </a:lnTo>
                <a:lnTo>
                  <a:pt x="65" y="37"/>
                </a:lnTo>
                <a:lnTo>
                  <a:pt x="65" y="33"/>
                </a:lnTo>
                <a:lnTo>
                  <a:pt x="65" y="30"/>
                </a:lnTo>
                <a:lnTo>
                  <a:pt x="65" y="27"/>
                </a:lnTo>
                <a:lnTo>
                  <a:pt x="63" y="24"/>
                </a:lnTo>
                <a:lnTo>
                  <a:pt x="62" y="22"/>
                </a:lnTo>
                <a:lnTo>
                  <a:pt x="59" y="19"/>
                </a:lnTo>
                <a:lnTo>
                  <a:pt x="58" y="19"/>
                </a:lnTo>
                <a:lnTo>
                  <a:pt x="56" y="16"/>
                </a:lnTo>
                <a:lnTo>
                  <a:pt x="53" y="14"/>
                </a:lnTo>
                <a:lnTo>
                  <a:pt x="49" y="11"/>
                </a:lnTo>
                <a:lnTo>
                  <a:pt x="46" y="8"/>
                </a:lnTo>
                <a:lnTo>
                  <a:pt x="43" y="6"/>
                </a:lnTo>
                <a:lnTo>
                  <a:pt x="38" y="3"/>
                </a:lnTo>
                <a:lnTo>
                  <a:pt x="35" y="2"/>
                </a:lnTo>
                <a:lnTo>
                  <a:pt x="29" y="0"/>
                </a:lnTo>
                <a:lnTo>
                  <a:pt x="23" y="2"/>
                </a:lnTo>
                <a:lnTo>
                  <a:pt x="18" y="5"/>
                </a:lnTo>
                <a:lnTo>
                  <a:pt x="13" y="9"/>
                </a:lnTo>
                <a:lnTo>
                  <a:pt x="9" y="14"/>
                </a:lnTo>
                <a:lnTo>
                  <a:pt x="4" y="19"/>
                </a:lnTo>
                <a:lnTo>
                  <a:pt x="1" y="25"/>
                </a:lnTo>
                <a:lnTo>
                  <a:pt x="0" y="31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14" name="Freeform 165"/>
          <p:cNvSpPr>
            <a:spLocks/>
          </p:cNvSpPr>
          <p:nvPr/>
        </p:nvSpPr>
        <p:spPr bwMode="auto">
          <a:xfrm>
            <a:off x="6423025" y="4303713"/>
            <a:ext cx="74613" cy="87312"/>
          </a:xfrm>
          <a:custGeom>
            <a:avLst/>
            <a:gdLst>
              <a:gd name="T0" fmla="*/ 2147483647 w 53"/>
              <a:gd name="T1" fmla="*/ 2147483647 h 55"/>
              <a:gd name="T2" fmla="*/ 2147483647 w 53"/>
              <a:gd name="T3" fmla="*/ 2147483647 h 55"/>
              <a:gd name="T4" fmla="*/ 2147483647 w 53"/>
              <a:gd name="T5" fmla="*/ 2147483647 h 55"/>
              <a:gd name="T6" fmla="*/ 2147483647 w 53"/>
              <a:gd name="T7" fmla="*/ 2147483647 h 55"/>
              <a:gd name="T8" fmla="*/ 2147483647 w 53"/>
              <a:gd name="T9" fmla="*/ 2147483647 h 55"/>
              <a:gd name="T10" fmla="*/ 2147483647 w 53"/>
              <a:gd name="T11" fmla="*/ 2147483647 h 55"/>
              <a:gd name="T12" fmla="*/ 2147483647 w 53"/>
              <a:gd name="T13" fmla="*/ 2147483647 h 55"/>
              <a:gd name="T14" fmla="*/ 2147483647 w 53"/>
              <a:gd name="T15" fmla="*/ 2147483647 h 55"/>
              <a:gd name="T16" fmla="*/ 2147483647 w 53"/>
              <a:gd name="T17" fmla="*/ 2147483647 h 55"/>
              <a:gd name="T18" fmla="*/ 2147483647 w 53"/>
              <a:gd name="T19" fmla="*/ 2147483647 h 55"/>
              <a:gd name="T20" fmla="*/ 2147483647 w 53"/>
              <a:gd name="T21" fmla="*/ 2147483647 h 55"/>
              <a:gd name="T22" fmla="*/ 2147483647 w 53"/>
              <a:gd name="T23" fmla="*/ 2147483647 h 55"/>
              <a:gd name="T24" fmla="*/ 2147483647 w 53"/>
              <a:gd name="T25" fmla="*/ 2147483647 h 55"/>
              <a:gd name="T26" fmla="*/ 2147483647 w 53"/>
              <a:gd name="T27" fmla="*/ 2147483647 h 55"/>
              <a:gd name="T28" fmla="*/ 2147483647 w 53"/>
              <a:gd name="T29" fmla="*/ 2147483647 h 55"/>
              <a:gd name="T30" fmla="*/ 2147483647 w 53"/>
              <a:gd name="T31" fmla="*/ 2147483647 h 55"/>
              <a:gd name="T32" fmla="*/ 2147483647 w 53"/>
              <a:gd name="T33" fmla="*/ 2147483647 h 55"/>
              <a:gd name="T34" fmla="*/ 2147483647 w 53"/>
              <a:gd name="T35" fmla="*/ 2147483647 h 55"/>
              <a:gd name="T36" fmla="*/ 2147483647 w 53"/>
              <a:gd name="T37" fmla="*/ 2147483647 h 55"/>
              <a:gd name="T38" fmla="*/ 2147483647 w 53"/>
              <a:gd name="T39" fmla="*/ 2147483647 h 55"/>
              <a:gd name="T40" fmla="*/ 2147483647 w 53"/>
              <a:gd name="T41" fmla="*/ 2147483647 h 55"/>
              <a:gd name="T42" fmla="*/ 2147483647 w 53"/>
              <a:gd name="T43" fmla="*/ 2147483647 h 55"/>
              <a:gd name="T44" fmla="*/ 2147483647 w 53"/>
              <a:gd name="T45" fmla="*/ 2147483647 h 55"/>
              <a:gd name="T46" fmla="*/ 2147483647 w 53"/>
              <a:gd name="T47" fmla="*/ 2147483647 h 55"/>
              <a:gd name="T48" fmla="*/ 2147483647 w 53"/>
              <a:gd name="T49" fmla="*/ 2147483647 h 55"/>
              <a:gd name="T50" fmla="*/ 2147483647 w 53"/>
              <a:gd name="T51" fmla="*/ 0 h 55"/>
              <a:gd name="T52" fmla="*/ 2147483647 w 53"/>
              <a:gd name="T53" fmla="*/ 0 h 55"/>
              <a:gd name="T54" fmla="*/ 2147483647 w 53"/>
              <a:gd name="T55" fmla="*/ 2147483647 h 55"/>
              <a:gd name="T56" fmla="*/ 2147483647 w 53"/>
              <a:gd name="T57" fmla="*/ 2147483647 h 55"/>
              <a:gd name="T58" fmla="*/ 2147483647 w 53"/>
              <a:gd name="T59" fmla="*/ 2147483647 h 55"/>
              <a:gd name="T60" fmla="*/ 2147483647 w 53"/>
              <a:gd name="T61" fmla="*/ 2147483647 h 55"/>
              <a:gd name="T62" fmla="*/ 2147483647 w 53"/>
              <a:gd name="T63" fmla="*/ 2147483647 h 55"/>
              <a:gd name="T64" fmla="*/ 2147483647 w 53"/>
              <a:gd name="T65" fmla="*/ 2147483647 h 55"/>
              <a:gd name="T66" fmla="*/ 0 w 53"/>
              <a:gd name="T67" fmla="*/ 2147483647 h 55"/>
              <a:gd name="T68" fmla="*/ 0 w 53"/>
              <a:gd name="T69" fmla="*/ 2147483647 h 55"/>
              <a:gd name="T70" fmla="*/ 2147483647 w 53"/>
              <a:gd name="T71" fmla="*/ 2147483647 h 55"/>
              <a:gd name="T72" fmla="*/ 2147483647 w 53"/>
              <a:gd name="T73" fmla="*/ 2147483647 h 55"/>
              <a:gd name="T74" fmla="*/ 2147483647 w 53"/>
              <a:gd name="T75" fmla="*/ 2147483647 h 55"/>
              <a:gd name="T76" fmla="*/ 2147483647 w 53"/>
              <a:gd name="T77" fmla="*/ 2147483647 h 55"/>
              <a:gd name="T78" fmla="*/ 2147483647 w 53"/>
              <a:gd name="T79" fmla="*/ 2147483647 h 55"/>
              <a:gd name="T80" fmla="*/ 2147483647 w 53"/>
              <a:gd name="T81" fmla="*/ 2147483647 h 5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3"/>
              <a:gd name="T124" fmla="*/ 0 h 55"/>
              <a:gd name="T125" fmla="*/ 53 w 53"/>
              <a:gd name="T126" fmla="*/ 55 h 5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3" h="55">
                <a:moveTo>
                  <a:pt x="14" y="35"/>
                </a:moveTo>
                <a:lnTo>
                  <a:pt x="19" y="39"/>
                </a:lnTo>
                <a:lnTo>
                  <a:pt x="23" y="43"/>
                </a:lnTo>
                <a:lnTo>
                  <a:pt x="26" y="48"/>
                </a:lnTo>
                <a:lnTo>
                  <a:pt x="28" y="51"/>
                </a:lnTo>
                <a:lnTo>
                  <a:pt x="31" y="52"/>
                </a:lnTo>
                <a:lnTo>
                  <a:pt x="35" y="54"/>
                </a:lnTo>
                <a:lnTo>
                  <a:pt x="38" y="55"/>
                </a:lnTo>
                <a:lnTo>
                  <a:pt x="44" y="55"/>
                </a:lnTo>
                <a:lnTo>
                  <a:pt x="45" y="54"/>
                </a:lnTo>
                <a:lnTo>
                  <a:pt x="47" y="54"/>
                </a:lnTo>
                <a:lnTo>
                  <a:pt x="48" y="52"/>
                </a:lnTo>
                <a:lnTo>
                  <a:pt x="50" y="51"/>
                </a:lnTo>
                <a:lnTo>
                  <a:pt x="51" y="49"/>
                </a:lnTo>
                <a:lnTo>
                  <a:pt x="53" y="48"/>
                </a:lnTo>
                <a:lnTo>
                  <a:pt x="53" y="46"/>
                </a:lnTo>
                <a:lnTo>
                  <a:pt x="53" y="43"/>
                </a:lnTo>
                <a:lnTo>
                  <a:pt x="53" y="38"/>
                </a:lnTo>
                <a:lnTo>
                  <a:pt x="50" y="32"/>
                </a:lnTo>
                <a:lnTo>
                  <a:pt x="48" y="26"/>
                </a:lnTo>
                <a:lnTo>
                  <a:pt x="44" y="20"/>
                </a:lnTo>
                <a:lnTo>
                  <a:pt x="39" y="15"/>
                </a:lnTo>
                <a:lnTo>
                  <a:pt x="35" y="11"/>
                </a:lnTo>
                <a:lnTo>
                  <a:pt x="31" y="6"/>
                </a:lnTo>
                <a:lnTo>
                  <a:pt x="25" y="2"/>
                </a:lnTo>
                <a:lnTo>
                  <a:pt x="22" y="0"/>
                </a:lnTo>
                <a:lnTo>
                  <a:pt x="19" y="0"/>
                </a:lnTo>
                <a:lnTo>
                  <a:pt x="16" y="2"/>
                </a:lnTo>
                <a:lnTo>
                  <a:pt x="11" y="3"/>
                </a:lnTo>
                <a:lnTo>
                  <a:pt x="8" y="5"/>
                </a:lnTo>
                <a:lnTo>
                  <a:pt x="5" y="8"/>
                </a:lnTo>
                <a:lnTo>
                  <a:pt x="3" y="11"/>
                </a:lnTo>
                <a:lnTo>
                  <a:pt x="1" y="15"/>
                </a:lnTo>
                <a:lnTo>
                  <a:pt x="0" y="18"/>
                </a:lnTo>
                <a:lnTo>
                  <a:pt x="0" y="23"/>
                </a:lnTo>
                <a:lnTo>
                  <a:pt x="1" y="26"/>
                </a:lnTo>
                <a:lnTo>
                  <a:pt x="3" y="29"/>
                </a:lnTo>
                <a:lnTo>
                  <a:pt x="4" y="32"/>
                </a:lnTo>
                <a:lnTo>
                  <a:pt x="7" y="33"/>
                </a:lnTo>
                <a:lnTo>
                  <a:pt x="10" y="35"/>
                </a:lnTo>
                <a:lnTo>
                  <a:pt x="14" y="3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15" name="Freeform 166"/>
          <p:cNvSpPr>
            <a:spLocks/>
          </p:cNvSpPr>
          <p:nvPr/>
        </p:nvSpPr>
        <p:spPr bwMode="auto">
          <a:xfrm>
            <a:off x="6423025" y="4303713"/>
            <a:ext cx="74613" cy="87312"/>
          </a:xfrm>
          <a:custGeom>
            <a:avLst/>
            <a:gdLst>
              <a:gd name="T0" fmla="*/ 2147483647 w 53"/>
              <a:gd name="T1" fmla="*/ 2147483647 h 55"/>
              <a:gd name="T2" fmla="*/ 2147483647 w 53"/>
              <a:gd name="T3" fmla="*/ 2147483647 h 55"/>
              <a:gd name="T4" fmla="*/ 2147483647 w 53"/>
              <a:gd name="T5" fmla="*/ 2147483647 h 55"/>
              <a:gd name="T6" fmla="*/ 2147483647 w 53"/>
              <a:gd name="T7" fmla="*/ 2147483647 h 55"/>
              <a:gd name="T8" fmla="*/ 2147483647 w 53"/>
              <a:gd name="T9" fmla="*/ 2147483647 h 55"/>
              <a:gd name="T10" fmla="*/ 2147483647 w 53"/>
              <a:gd name="T11" fmla="*/ 2147483647 h 55"/>
              <a:gd name="T12" fmla="*/ 2147483647 w 53"/>
              <a:gd name="T13" fmla="*/ 2147483647 h 55"/>
              <a:gd name="T14" fmla="*/ 2147483647 w 53"/>
              <a:gd name="T15" fmla="*/ 2147483647 h 55"/>
              <a:gd name="T16" fmla="*/ 2147483647 w 53"/>
              <a:gd name="T17" fmla="*/ 2147483647 h 55"/>
              <a:gd name="T18" fmla="*/ 2147483647 w 53"/>
              <a:gd name="T19" fmla="*/ 2147483647 h 55"/>
              <a:gd name="T20" fmla="*/ 2147483647 w 53"/>
              <a:gd name="T21" fmla="*/ 2147483647 h 55"/>
              <a:gd name="T22" fmla="*/ 2147483647 w 53"/>
              <a:gd name="T23" fmla="*/ 2147483647 h 55"/>
              <a:gd name="T24" fmla="*/ 2147483647 w 53"/>
              <a:gd name="T25" fmla="*/ 2147483647 h 55"/>
              <a:gd name="T26" fmla="*/ 2147483647 w 53"/>
              <a:gd name="T27" fmla="*/ 2147483647 h 55"/>
              <a:gd name="T28" fmla="*/ 2147483647 w 53"/>
              <a:gd name="T29" fmla="*/ 2147483647 h 55"/>
              <a:gd name="T30" fmla="*/ 2147483647 w 53"/>
              <a:gd name="T31" fmla="*/ 2147483647 h 55"/>
              <a:gd name="T32" fmla="*/ 2147483647 w 53"/>
              <a:gd name="T33" fmla="*/ 2147483647 h 55"/>
              <a:gd name="T34" fmla="*/ 2147483647 w 53"/>
              <a:gd name="T35" fmla="*/ 2147483647 h 55"/>
              <a:gd name="T36" fmla="*/ 2147483647 w 53"/>
              <a:gd name="T37" fmla="*/ 2147483647 h 55"/>
              <a:gd name="T38" fmla="*/ 2147483647 w 53"/>
              <a:gd name="T39" fmla="*/ 2147483647 h 55"/>
              <a:gd name="T40" fmla="*/ 2147483647 w 53"/>
              <a:gd name="T41" fmla="*/ 2147483647 h 55"/>
              <a:gd name="T42" fmla="*/ 2147483647 w 53"/>
              <a:gd name="T43" fmla="*/ 2147483647 h 55"/>
              <a:gd name="T44" fmla="*/ 2147483647 w 53"/>
              <a:gd name="T45" fmla="*/ 2147483647 h 55"/>
              <a:gd name="T46" fmla="*/ 2147483647 w 53"/>
              <a:gd name="T47" fmla="*/ 2147483647 h 55"/>
              <a:gd name="T48" fmla="*/ 2147483647 w 53"/>
              <a:gd name="T49" fmla="*/ 2147483647 h 55"/>
              <a:gd name="T50" fmla="*/ 2147483647 w 53"/>
              <a:gd name="T51" fmla="*/ 0 h 55"/>
              <a:gd name="T52" fmla="*/ 2147483647 w 53"/>
              <a:gd name="T53" fmla="*/ 0 h 55"/>
              <a:gd name="T54" fmla="*/ 2147483647 w 53"/>
              <a:gd name="T55" fmla="*/ 2147483647 h 55"/>
              <a:gd name="T56" fmla="*/ 2147483647 w 53"/>
              <a:gd name="T57" fmla="*/ 2147483647 h 55"/>
              <a:gd name="T58" fmla="*/ 2147483647 w 53"/>
              <a:gd name="T59" fmla="*/ 2147483647 h 55"/>
              <a:gd name="T60" fmla="*/ 2147483647 w 53"/>
              <a:gd name="T61" fmla="*/ 2147483647 h 55"/>
              <a:gd name="T62" fmla="*/ 2147483647 w 53"/>
              <a:gd name="T63" fmla="*/ 2147483647 h 55"/>
              <a:gd name="T64" fmla="*/ 2147483647 w 53"/>
              <a:gd name="T65" fmla="*/ 2147483647 h 55"/>
              <a:gd name="T66" fmla="*/ 0 w 53"/>
              <a:gd name="T67" fmla="*/ 2147483647 h 55"/>
              <a:gd name="T68" fmla="*/ 0 w 53"/>
              <a:gd name="T69" fmla="*/ 2147483647 h 55"/>
              <a:gd name="T70" fmla="*/ 2147483647 w 53"/>
              <a:gd name="T71" fmla="*/ 2147483647 h 55"/>
              <a:gd name="T72" fmla="*/ 2147483647 w 53"/>
              <a:gd name="T73" fmla="*/ 2147483647 h 55"/>
              <a:gd name="T74" fmla="*/ 2147483647 w 53"/>
              <a:gd name="T75" fmla="*/ 2147483647 h 55"/>
              <a:gd name="T76" fmla="*/ 2147483647 w 53"/>
              <a:gd name="T77" fmla="*/ 2147483647 h 55"/>
              <a:gd name="T78" fmla="*/ 2147483647 w 53"/>
              <a:gd name="T79" fmla="*/ 2147483647 h 55"/>
              <a:gd name="T80" fmla="*/ 2147483647 w 53"/>
              <a:gd name="T81" fmla="*/ 2147483647 h 5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3"/>
              <a:gd name="T124" fmla="*/ 0 h 55"/>
              <a:gd name="T125" fmla="*/ 53 w 53"/>
              <a:gd name="T126" fmla="*/ 55 h 5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3" h="55">
                <a:moveTo>
                  <a:pt x="14" y="35"/>
                </a:moveTo>
                <a:lnTo>
                  <a:pt x="19" y="39"/>
                </a:lnTo>
                <a:lnTo>
                  <a:pt x="23" y="43"/>
                </a:lnTo>
                <a:lnTo>
                  <a:pt x="26" y="48"/>
                </a:lnTo>
                <a:lnTo>
                  <a:pt x="28" y="51"/>
                </a:lnTo>
                <a:lnTo>
                  <a:pt x="31" y="52"/>
                </a:lnTo>
                <a:lnTo>
                  <a:pt x="35" y="54"/>
                </a:lnTo>
                <a:lnTo>
                  <a:pt x="38" y="55"/>
                </a:lnTo>
                <a:lnTo>
                  <a:pt x="44" y="55"/>
                </a:lnTo>
                <a:lnTo>
                  <a:pt x="45" y="54"/>
                </a:lnTo>
                <a:lnTo>
                  <a:pt x="47" y="54"/>
                </a:lnTo>
                <a:lnTo>
                  <a:pt x="48" y="52"/>
                </a:lnTo>
                <a:lnTo>
                  <a:pt x="50" y="51"/>
                </a:lnTo>
                <a:lnTo>
                  <a:pt x="51" y="49"/>
                </a:lnTo>
                <a:lnTo>
                  <a:pt x="53" y="48"/>
                </a:lnTo>
                <a:lnTo>
                  <a:pt x="53" y="46"/>
                </a:lnTo>
                <a:lnTo>
                  <a:pt x="53" y="43"/>
                </a:lnTo>
                <a:lnTo>
                  <a:pt x="53" y="38"/>
                </a:lnTo>
                <a:lnTo>
                  <a:pt x="50" y="32"/>
                </a:lnTo>
                <a:lnTo>
                  <a:pt x="48" y="26"/>
                </a:lnTo>
                <a:lnTo>
                  <a:pt x="44" y="20"/>
                </a:lnTo>
                <a:lnTo>
                  <a:pt x="39" y="15"/>
                </a:lnTo>
                <a:lnTo>
                  <a:pt x="35" y="11"/>
                </a:lnTo>
                <a:lnTo>
                  <a:pt x="31" y="6"/>
                </a:lnTo>
                <a:lnTo>
                  <a:pt x="25" y="2"/>
                </a:lnTo>
                <a:lnTo>
                  <a:pt x="22" y="0"/>
                </a:lnTo>
                <a:lnTo>
                  <a:pt x="19" y="0"/>
                </a:lnTo>
                <a:lnTo>
                  <a:pt x="16" y="2"/>
                </a:lnTo>
                <a:lnTo>
                  <a:pt x="11" y="3"/>
                </a:lnTo>
                <a:lnTo>
                  <a:pt x="8" y="5"/>
                </a:lnTo>
                <a:lnTo>
                  <a:pt x="5" y="8"/>
                </a:lnTo>
                <a:lnTo>
                  <a:pt x="3" y="11"/>
                </a:lnTo>
                <a:lnTo>
                  <a:pt x="1" y="15"/>
                </a:lnTo>
                <a:lnTo>
                  <a:pt x="0" y="18"/>
                </a:lnTo>
                <a:lnTo>
                  <a:pt x="0" y="23"/>
                </a:lnTo>
                <a:lnTo>
                  <a:pt x="1" y="26"/>
                </a:lnTo>
                <a:lnTo>
                  <a:pt x="3" y="29"/>
                </a:lnTo>
                <a:lnTo>
                  <a:pt x="4" y="32"/>
                </a:lnTo>
                <a:lnTo>
                  <a:pt x="7" y="33"/>
                </a:lnTo>
                <a:lnTo>
                  <a:pt x="10" y="35"/>
                </a:lnTo>
                <a:lnTo>
                  <a:pt x="14" y="35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16" name="Freeform 167"/>
          <p:cNvSpPr>
            <a:spLocks/>
          </p:cNvSpPr>
          <p:nvPr/>
        </p:nvSpPr>
        <p:spPr bwMode="auto">
          <a:xfrm>
            <a:off x="6423025" y="4303713"/>
            <a:ext cx="74613" cy="87312"/>
          </a:xfrm>
          <a:custGeom>
            <a:avLst/>
            <a:gdLst>
              <a:gd name="T0" fmla="*/ 2147483647 w 53"/>
              <a:gd name="T1" fmla="*/ 2147483647 h 55"/>
              <a:gd name="T2" fmla="*/ 2147483647 w 53"/>
              <a:gd name="T3" fmla="*/ 2147483647 h 55"/>
              <a:gd name="T4" fmla="*/ 2147483647 w 53"/>
              <a:gd name="T5" fmla="*/ 2147483647 h 55"/>
              <a:gd name="T6" fmla="*/ 2147483647 w 53"/>
              <a:gd name="T7" fmla="*/ 2147483647 h 55"/>
              <a:gd name="T8" fmla="*/ 2147483647 w 53"/>
              <a:gd name="T9" fmla="*/ 2147483647 h 55"/>
              <a:gd name="T10" fmla="*/ 2147483647 w 53"/>
              <a:gd name="T11" fmla="*/ 2147483647 h 55"/>
              <a:gd name="T12" fmla="*/ 2147483647 w 53"/>
              <a:gd name="T13" fmla="*/ 2147483647 h 55"/>
              <a:gd name="T14" fmla="*/ 2147483647 w 53"/>
              <a:gd name="T15" fmla="*/ 2147483647 h 55"/>
              <a:gd name="T16" fmla="*/ 2147483647 w 53"/>
              <a:gd name="T17" fmla="*/ 2147483647 h 55"/>
              <a:gd name="T18" fmla="*/ 2147483647 w 53"/>
              <a:gd name="T19" fmla="*/ 2147483647 h 55"/>
              <a:gd name="T20" fmla="*/ 2147483647 w 53"/>
              <a:gd name="T21" fmla="*/ 2147483647 h 55"/>
              <a:gd name="T22" fmla="*/ 2147483647 w 53"/>
              <a:gd name="T23" fmla="*/ 2147483647 h 55"/>
              <a:gd name="T24" fmla="*/ 2147483647 w 53"/>
              <a:gd name="T25" fmla="*/ 2147483647 h 55"/>
              <a:gd name="T26" fmla="*/ 2147483647 w 53"/>
              <a:gd name="T27" fmla="*/ 2147483647 h 55"/>
              <a:gd name="T28" fmla="*/ 2147483647 w 53"/>
              <a:gd name="T29" fmla="*/ 2147483647 h 55"/>
              <a:gd name="T30" fmla="*/ 2147483647 w 53"/>
              <a:gd name="T31" fmla="*/ 2147483647 h 55"/>
              <a:gd name="T32" fmla="*/ 2147483647 w 53"/>
              <a:gd name="T33" fmla="*/ 2147483647 h 55"/>
              <a:gd name="T34" fmla="*/ 2147483647 w 53"/>
              <a:gd name="T35" fmla="*/ 2147483647 h 55"/>
              <a:gd name="T36" fmla="*/ 2147483647 w 53"/>
              <a:gd name="T37" fmla="*/ 2147483647 h 55"/>
              <a:gd name="T38" fmla="*/ 2147483647 w 53"/>
              <a:gd name="T39" fmla="*/ 2147483647 h 55"/>
              <a:gd name="T40" fmla="*/ 2147483647 w 53"/>
              <a:gd name="T41" fmla="*/ 2147483647 h 55"/>
              <a:gd name="T42" fmla="*/ 2147483647 w 53"/>
              <a:gd name="T43" fmla="*/ 2147483647 h 55"/>
              <a:gd name="T44" fmla="*/ 2147483647 w 53"/>
              <a:gd name="T45" fmla="*/ 2147483647 h 55"/>
              <a:gd name="T46" fmla="*/ 2147483647 w 53"/>
              <a:gd name="T47" fmla="*/ 2147483647 h 55"/>
              <a:gd name="T48" fmla="*/ 2147483647 w 53"/>
              <a:gd name="T49" fmla="*/ 2147483647 h 55"/>
              <a:gd name="T50" fmla="*/ 2147483647 w 53"/>
              <a:gd name="T51" fmla="*/ 0 h 55"/>
              <a:gd name="T52" fmla="*/ 2147483647 w 53"/>
              <a:gd name="T53" fmla="*/ 0 h 55"/>
              <a:gd name="T54" fmla="*/ 2147483647 w 53"/>
              <a:gd name="T55" fmla="*/ 2147483647 h 55"/>
              <a:gd name="T56" fmla="*/ 2147483647 w 53"/>
              <a:gd name="T57" fmla="*/ 2147483647 h 55"/>
              <a:gd name="T58" fmla="*/ 2147483647 w 53"/>
              <a:gd name="T59" fmla="*/ 2147483647 h 55"/>
              <a:gd name="T60" fmla="*/ 2147483647 w 53"/>
              <a:gd name="T61" fmla="*/ 2147483647 h 55"/>
              <a:gd name="T62" fmla="*/ 2147483647 w 53"/>
              <a:gd name="T63" fmla="*/ 2147483647 h 55"/>
              <a:gd name="T64" fmla="*/ 2147483647 w 53"/>
              <a:gd name="T65" fmla="*/ 2147483647 h 55"/>
              <a:gd name="T66" fmla="*/ 0 w 53"/>
              <a:gd name="T67" fmla="*/ 2147483647 h 55"/>
              <a:gd name="T68" fmla="*/ 0 w 53"/>
              <a:gd name="T69" fmla="*/ 2147483647 h 55"/>
              <a:gd name="T70" fmla="*/ 2147483647 w 53"/>
              <a:gd name="T71" fmla="*/ 2147483647 h 55"/>
              <a:gd name="T72" fmla="*/ 2147483647 w 53"/>
              <a:gd name="T73" fmla="*/ 2147483647 h 55"/>
              <a:gd name="T74" fmla="*/ 2147483647 w 53"/>
              <a:gd name="T75" fmla="*/ 2147483647 h 55"/>
              <a:gd name="T76" fmla="*/ 2147483647 w 53"/>
              <a:gd name="T77" fmla="*/ 2147483647 h 55"/>
              <a:gd name="T78" fmla="*/ 2147483647 w 53"/>
              <a:gd name="T79" fmla="*/ 2147483647 h 55"/>
              <a:gd name="T80" fmla="*/ 2147483647 w 53"/>
              <a:gd name="T81" fmla="*/ 2147483647 h 5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3"/>
              <a:gd name="T124" fmla="*/ 0 h 55"/>
              <a:gd name="T125" fmla="*/ 53 w 53"/>
              <a:gd name="T126" fmla="*/ 55 h 5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3" h="55">
                <a:moveTo>
                  <a:pt x="14" y="35"/>
                </a:moveTo>
                <a:lnTo>
                  <a:pt x="19" y="39"/>
                </a:lnTo>
                <a:lnTo>
                  <a:pt x="23" y="43"/>
                </a:lnTo>
                <a:lnTo>
                  <a:pt x="26" y="48"/>
                </a:lnTo>
                <a:lnTo>
                  <a:pt x="28" y="51"/>
                </a:lnTo>
                <a:lnTo>
                  <a:pt x="31" y="52"/>
                </a:lnTo>
                <a:lnTo>
                  <a:pt x="35" y="54"/>
                </a:lnTo>
                <a:lnTo>
                  <a:pt x="38" y="55"/>
                </a:lnTo>
                <a:lnTo>
                  <a:pt x="44" y="55"/>
                </a:lnTo>
                <a:lnTo>
                  <a:pt x="45" y="54"/>
                </a:lnTo>
                <a:lnTo>
                  <a:pt x="47" y="54"/>
                </a:lnTo>
                <a:lnTo>
                  <a:pt x="48" y="52"/>
                </a:lnTo>
                <a:lnTo>
                  <a:pt x="50" y="51"/>
                </a:lnTo>
                <a:lnTo>
                  <a:pt x="51" y="49"/>
                </a:lnTo>
                <a:lnTo>
                  <a:pt x="53" y="48"/>
                </a:lnTo>
                <a:lnTo>
                  <a:pt x="53" y="46"/>
                </a:lnTo>
                <a:lnTo>
                  <a:pt x="53" y="43"/>
                </a:lnTo>
                <a:lnTo>
                  <a:pt x="53" y="38"/>
                </a:lnTo>
                <a:lnTo>
                  <a:pt x="50" y="32"/>
                </a:lnTo>
                <a:lnTo>
                  <a:pt x="48" y="26"/>
                </a:lnTo>
                <a:lnTo>
                  <a:pt x="44" y="20"/>
                </a:lnTo>
                <a:lnTo>
                  <a:pt x="39" y="15"/>
                </a:lnTo>
                <a:lnTo>
                  <a:pt x="35" y="11"/>
                </a:lnTo>
                <a:lnTo>
                  <a:pt x="31" y="6"/>
                </a:lnTo>
                <a:lnTo>
                  <a:pt x="25" y="2"/>
                </a:lnTo>
                <a:lnTo>
                  <a:pt x="22" y="0"/>
                </a:lnTo>
                <a:lnTo>
                  <a:pt x="19" y="0"/>
                </a:lnTo>
                <a:lnTo>
                  <a:pt x="16" y="2"/>
                </a:lnTo>
                <a:lnTo>
                  <a:pt x="11" y="3"/>
                </a:lnTo>
                <a:lnTo>
                  <a:pt x="8" y="5"/>
                </a:lnTo>
                <a:lnTo>
                  <a:pt x="5" y="8"/>
                </a:lnTo>
                <a:lnTo>
                  <a:pt x="3" y="11"/>
                </a:lnTo>
                <a:lnTo>
                  <a:pt x="1" y="15"/>
                </a:lnTo>
                <a:lnTo>
                  <a:pt x="0" y="18"/>
                </a:lnTo>
                <a:lnTo>
                  <a:pt x="0" y="23"/>
                </a:lnTo>
                <a:lnTo>
                  <a:pt x="1" y="26"/>
                </a:lnTo>
                <a:lnTo>
                  <a:pt x="3" y="29"/>
                </a:lnTo>
                <a:lnTo>
                  <a:pt x="4" y="32"/>
                </a:lnTo>
                <a:lnTo>
                  <a:pt x="7" y="33"/>
                </a:lnTo>
                <a:lnTo>
                  <a:pt x="10" y="35"/>
                </a:lnTo>
                <a:lnTo>
                  <a:pt x="14" y="35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17" name="Freeform 168"/>
          <p:cNvSpPr>
            <a:spLocks/>
          </p:cNvSpPr>
          <p:nvPr/>
        </p:nvSpPr>
        <p:spPr bwMode="auto">
          <a:xfrm>
            <a:off x="6369050" y="4340225"/>
            <a:ext cx="85725" cy="87313"/>
          </a:xfrm>
          <a:custGeom>
            <a:avLst/>
            <a:gdLst>
              <a:gd name="T0" fmla="*/ 2147483647 w 61"/>
              <a:gd name="T1" fmla="*/ 2147483647 h 55"/>
              <a:gd name="T2" fmla="*/ 0 w 61"/>
              <a:gd name="T3" fmla="*/ 2147483647 h 55"/>
              <a:gd name="T4" fmla="*/ 2147483647 w 61"/>
              <a:gd name="T5" fmla="*/ 2147483647 h 55"/>
              <a:gd name="T6" fmla="*/ 2147483647 w 61"/>
              <a:gd name="T7" fmla="*/ 2147483647 h 55"/>
              <a:gd name="T8" fmla="*/ 2147483647 w 61"/>
              <a:gd name="T9" fmla="*/ 2147483647 h 55"/>
              <a:gd name="T10" fmla="*/ 2147483647 w 61"/>
              <a:gd name="T11" fmla="*/ 2147483647 h 55"/>
              <a:gd name="T12" fmla="*/ 2147483647 w 61"/>
              <a:gd name="T13" fmla="*/ 2147483647 h 55"/>
              <a:gd name="T14" fmla="*/ 2147483647 w 61"/>
              <a:gd name="T15" fmla="*/ 2147483647 h 55"/>
              <a:gd name="T16" fmla="*/ 2147483647 w 61"/>
              <a:gd name="T17" fmla="*/ 2147483647 h 55"/>
              <a:gd name="T18" fmla="*/ 2147483647 w 61"/>
              <a:gd name="T19" fmla="*/ 2147483647 h 55"/>
              <a:gd name="T20" fmla="*/ 2147483647 w 61"/>
              <a:gd name="T21" fmla="*/ 2147483647 h 55"/>
              <a:gd name="T22" fmla="*/ 2147483647 w 61"/>
              <a:gd name="T23" fmla="*/ 2147483647 h 55"/>
              <a:gd name="T24" fmla="*/ 2147483647 w 61"/>
              <a:gd name="T25" fmla="*/ 2147483647 h 55"/>
              <a:gd name="T26" fmla="*/ 2147483647 w 61"/>
              <a:gd name="T27" fmla="*/ 2147483647 h 55"/>
              <a:gd name="T28" fmla="*/ 2147483647 w 61"/>
              <a:gd name="T29" fmla="*/ 2147483647 h 55"/>
              <a:gd name="T30" fmla="*/ 2147483647 w 61"/>
              <a:gd name="T31" fmla="*/ 2147483647 h 55"/>
              <a:gd name="T32" fmla="*/ 2147483647 w 61"/>
              <a:gd name="T33" fmla="*/ 2147483647 h 55"/>
              <a:gd name="T34" fmla="*/ 2147483647 w 61"/>
              <a:gd name="T35" fmla="*/ 2147483647 h 55"/>
              <a:gd name="T36" fmla="*/ 2147483647 w 61"/>
              <a:gd name="T37" fmla="*/ 2147483647 h 55"/>
              <a:gd name="T38" fmla="*/ 2147483647 w 61"/>
              <a:gd name="T39" fmla="*/ 2147483647 h 55"/>
              <a:gd name="T40" fmla="*/ 2147483647 w 61"/>
              <a:gd name="T41" fmla="*/ 2147483647 h 55"/>
              <a:gd name="T42" fmla="*/ 2147483647 w 61"/>
              <a:gd name="T43" fmla="*/ 2147483647 h 55"/>
              <a:gd name="T44" fmla="*/ 2147483647 w 61"/>
              <a:gd name="T45" fmla="*/ 2147483647 h 55"/>
              <a:gd name="T46" fmla="*/ 2147483647 w 61"/>
              <a:gd name="T47" fmla="*/ 2147483647 h 55"/>
              <a:gd name="T48" fmla="*/ 2147483647 w 61"/>
              <a:gd name="T49" fmla="*/ 2147483647 h 55"/>
              <a:gd name="T50" fmla="*/ 2147483647 w 61"/>
              <a:gd name="T51" fmla="*/ 2147483647 h 55"/>
              <a:gd name="T52" fmla="*/ 2147483647 w 61"/>
              <a:gd name="T53" fmla="*/ 2147483647 h 55"/>
              <a:gd name="T54" fmla="*/ 2147483647 w 61"/>
              <a:gd name="T55" fmla="*/ 2147483647 h 55"/>
              <a:gd name="T56" fmla="*/ 2147483647 w 61"/>
              <a:gd name="T57" fmla="*/ 2147483647 h 55"/>
              <a:gd name="T58" fmla="*/ 2147483647 w 61"/>
              <a:gd name="T59" fmla="*/ 2147483647 h 55"/>
              <a:gd name="T60" fmla="*/ 2147483647 w 61"/>
              <a:gd name="T61" fmla="*/ 2147483647 h 55"/>
              <a:gd name="T62" fmla="*/ 2147483647 w 61"/>
              <a:gd name="T63" fmla="*/ 2147483647 h 55"/>
              <a:gd name="T64" fmla="*/ 2147483647 w 61"/>
              <a:gd name="T65" fmla="*/ 2147483647 h 55"/>
              <a:gd name="T66" fmla="*/ 2147483647 w 61"/>
              <a:gd name="T67" fmla="*/ 2147483647 h 55"/>
              <a:gd name="T68" fmla="*/ 2147483647 w 61"/>
              <a:gd name="T69" fmla="*/ 2147483647 h 55"/>
              <a:gd name="T70" fmla="*/ 2147483647 w 61"/>
              <a:gd name="T71" fmla="*/ 2147483647 h 55"/>
              <a:gd name="T72" fmla="*/ 2147483647 w 61"/>
              <a:gd name="T73" fmla="*/ 2147483647 h 55"/>
              <a:gd name="T74" fmla="*/ 2147483647 w 61"/>
              <a:gd name="T75" fmla="*/ 2147483647 h 55"/>
              <a:gd name="T76" fmla="*/ 2147483647 w 61"/>
              <a:gd name="T77" fmla="*/ 2147483647 h 55"/>
              <a:gd name="T78" fmla="*/ 2147483647 w 61"/>
              <a:gd name="T79" fmla="*/ 2147483647 h 55"/>
              <a:gd name="T80" fmla="*/ 2147483647 w 61"/>
              <a:gd name="T81" fmla="*/ 2147483647 h 55"/>
              <a:gd name="T82" fmla="*/ 2147483647 w 61"/>
              <a:gd name="T83" fmla="*/ 0 h 55"/>
              <a:gd name="T84" fmla="*/ 2147483647 w 61"/>
              <a:gd name="T85" fmla="*/ 0 h 55"/>
              <a:gd name="T86" fmla="*/ 2147483647 w 61"/>
              <a:gd name="T87" fmla="*/ 0 h 55"/>
              <a:gd name="T88" fmla="*/ 2147483647 w 61"/>
              <a:gd name="T89" fmla="*/ 2147483647 h 55"/>
              <a:gd name="T90" fmla="*/ 2147483647 w 61"/>
              <a:gd name="T91" fmla="*/ 2147483647 h 55"/>
              <a:gd name="T92" fmla="*/ 2147483647 w 61"/>
              <a:gd name="T93" fmla="*/ 2147483647 h 55"/>
              <a:gd name="T94" fmla="*/ 2147483647 w 61"/>
              <a:gd name="T95" fmla="*/ 2147483647 h 55"/>
              <a:gd name="T96" fmla="*/ 2147483647 w 61"/>
              <a:gd name="T97" fmla="*/ 2147483647 h 55"/>
              <a:gd name="T98" fmla="*/ 2147483647 w 61"/>
              <a:gd name="T99" fmla="*/ 2147483647 h 5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61"/>
              <a:gd name="T151" fmla="*/ 0 h 55"/>
              <a:gd name="T152" fmla="*/ 61 w 61"/>
              <a:gd name="T153" fmla="*/ 55 h 5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61" h="55">
                <a:moveTo>
                  <a:pt x="2" y="19"/>
                </a:moveTo>
                <a:lnTo>
                  <a:pt x="0" y="23"/>
                </a:lnTo>
                <a:lnTo>
                  <a:pt x="2" y="28"/>
                </a:lnTo>
                <a:lnTo>
                  <a:pt x="3" y="32"/>
                </a:lnTo>
                <a:lnTo>
                  <a:pt x="6" y="37"/>
                </a:lnTo>
                <a:lnTo>
                  <a:pt x="10" y="40"/>
                </a:lnTo>
                <a:lnTo>
                  <a:pt x="15" y="41"/>
                </a:lnTo>
                <a:lnTo>
                  <a:pt x="19" y="44"/>
                </a:lnTo>
                <a:lnTo>
                  <a:pt x="22" y="46"/>
                </a:lnTo>
                <a:lnTo>
                  <a:pt x="27" y="47"/>
                </a:lnTo>
                <a:lnTo>
                  <a:pt x="30" y="49"/>
                </a:lnTo>
                <a:lnTo>
                  <a:pt x="33" y="49"/>
                </a:lnTo>
                <a:lnTo>
                  <a:pt x="36" y="50"/>
                </a:lnTo>
                <a:lnTo>
                  <a:pt x="37" y="50"/>
                </a:lnTo>
                <a:lnTo>
                  <a:pt x="40" y="52"/>
                </a:lnTo>
                <a:lnTo>
                  <a:pt x="43" y="52"/>
                </a:lnTo>
                <a:lnTo>
                  <a:pt x="46" y="53"/>
                </a:lnTo>
                <a:lnTo>
                  <a:pt x="49" y="55"/>
                </a:lnTo>
                <a:lnTo>
                  <a:pt x="50" y="55"/>
                </a:lnTo>
                <a:lnTo>
                  <a:pt x="52" y="55"/>
                </a:lnTo>
                <a:lnTo>
                  <a:pt x="53" y="55"/>
                </a:lnTo>
                <a:lnTo>
                  <a:pt x="53" y="53"/>
                </a:lnTo>
                <a:lnTo>
                  <a:pt x="55" y="52"/>
                </a:lnTo>
                <a:lnTo>
                  <a:pt x="56" y="50"/>
                </a:lnTo>
                <a:lnTo>
                  <a:pt x="58" y="47"/>
                </a:lnTo>
                <a:lnTo>
                  <a:pt x="59" y="44"/>
                </a:lnTo>
                <a:lnTo>
                  <a:pt x="61" y="41"/>
                </a:lnTo>
                <a:lnTo>
                  <a:pt x="61" y="38"/>
                </a:lnTo>
                <a:lnTo>
                  <a:pt x="61" y="35"/>
                </a:lnTo>
                <a:lnTo>
                  <a:pt x="59" y="32"/>
                </a:lnTo>
                <a:lnTo>
                  <a:pt x="58" y="29"/>
                </a:lnTo>
                <a:lnTo>
                  <a:pt x="56" y="28"/>
                </a:lnTo>
                <a:lnTo>
                  <a:pt x="52" y="23"/>
                </a:lnTo>
                <a:lnTo>
                  <a:pt x="47" y="20"/>
                </a:lnTo>
                <a:lnTo>
                  <a:pt x="44" y="17"/>
                </a:lnTo>
                <a:lnTo>
                  <a:pt x="42" y="15"/>
                </a:lnTo>
                <a:lnTo>
                  <a:pt x="37" y="12"/>
                </a:lnTo>
                <a:lnTo>
                  <a:pt x="34" y="9"/>
                </a:lnTo>
                <a:lnTo>
                  <a:pt x="30" y="6"/>
                </a:lnTo>
                <a:lnTo>
                  <a:pt x="25" y="3"/>
                </a:lnTo>
                <a:lnTo>
                  <a:pt x="22" y="0"/>
                </a:lnTo>
                <a:lnTo>
                  <a:pt x="19" y="0"/>
                </a:lnTo>
                <a:lnTo>
                  <a:pt x="15" y="0"/>
                </a:lnTo>
                <a:lnTo>
                  <a:pt x="12" y="1"/>
                </a:lnTo>
                <a:lnTo>
                  <a:pt x="9" y="4"/>
                </a:lnTo>
                <a:lnTo>
                  <a:pt x="6" y="7"/>
                </a:lnTo>
                <a:lnTo>
                  <a:pt x="5" y="12"/>
                </a:lnTo>
                <a:lnTo>
                  <a:pt x="3" y="17"/>
                </a:lnTo>
                <a:lnTo>
                  <a:pt x="2" y="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18" name="Freeform 169"/>
          <p:cNvSpPr>
            <a:spLocks/>
          </p:cNvSpPr>
          <p:nvPr/>
        </p:nvSpPr>
        <p:spPr bwMode="auto">
          <a:xfrm>
            <a:off x="6369050" y="4340225"/>
            <a:ext cx="85725" cy="87313"/>
          </a:xfrm>
          <a:custGeom>
            <a:avLst/>
            <a:gdLst>
              <a:gd name="T0" fmla="*/ 2147483647 w 61"/>
              <a:gd name="T1" fmla="*/ 2147483647 h 55"/>
              <a:gd name="T2" fmla="*/ 0 w 61"/>
              <a:gd name="T3" fmla="*/ 2147483647 h 55"/>
              <a:gd name="T4" fmla="*/ 2147483647 w 61"/>
              <a:gd name="T5" fmla="*/ 2147483647 h 55"/>
              <a:gd name="T6" fmla="*/ 2147483647 w 61"/>
              <a:gd name="T7" fmla="*/ 2147483647 h 55"/>
              <a:gd name="T8" fmla="*/ 2147483647 w 61"/>
              <a:gd name="T9" fmla="*/ 2147483647 h 55"/>
              <a:gd name="T10" fmla="*/ 2147483647 w 61"/>
              <a:gd name="T11" fmla="*/ 2147483647 h 55"/>
              <a:gd name="T12" fmla="*/ 2147483647 w 61"/>
              <a:gd name="T13" fmla="*/ 2147483647 h 55"/>
              <a:gd name="T14" fmla="*/ 2147483647 w 61"/>
              <a:gd name="T15" fmla="*/ 2147483647 h 55"/>
              <a:gd name="T16" fmla="*/ 2147483647 w 61"/>
              <a:gd name="T17" fmla="*/ 2147483647 h 55"/>
              <a:gd name="T18" fmla="*/ 2147483647 w 61"/>
              <a:gd name="T19" fmla="*/ 2147483647 h 55"/>
              <a:gd name="T20" fmla="*/ 2147483647 w 61"/>
              <a:gd name="T21" fmla="*/ 2147483647 h 55"/>
              <a:gd name="T22" fmla="*/ 2147483647 w 61"/>
              <a:gd name="T23" fmla="*/ 2147483647 h 55"/>
              <a:gd name="T24" fmla="*/ 2147483647 w 61"/>
              <a:gd name="T25" fmla="*/ 2147483647 h 55"/>
              <a:gd name="T26" fmla="*/ 2147483647 w 61"/>
              <a:gd name="T27" fmla="*/ 2147483647 h 55"/>
              <a:gd name="T28" fmla="*/ 2147483647 w 61"/>
              <a:gd name="T29" fmla="*/ 2147483647 h 55"/>
              <a:gd name="T30" fmla="*/ 2147483647 w 61"/>
              <a:gd name="T31" fmla="*/ 2147483647 h 55"/>
              <a:gd name="T32" fmla="*/ 2147483647 w 61"/>
              <a:gd name="T33" fmla="*/ 2147483647 h 55"/>
              <a:gd name="T34" fmla="*/ 2147483647 w 61"/>
              <a:gd name="T35" fmla="*/ 2147483647 h 55"/>
              <a:gd name="T36" fmla="*/ 2147483647 w 61"/>
              <a:gd name="T37" fmla="*/ 2147483647 h 55"/>
              <a:gd name="T38" fmla="*/ 2147483647 w 61"/>
              <a:gd name="T39" fmla="*/ 2147483647 h 55"/>
              <a:gd name="T40" fmla="*/ 2147483647 w 61"/>
              <a:gd name="T41" fmla="*/ 2147483647 h 55"/>
              <a:gd name="T42" fmla="*/ 2147483647 w 61"/>
              <a:gd name="T43" fmla="*/ 2147483647 h 55"/>
              <a:gd name="T44" fmla="*/ 2147483647 w 61"/>
              <a:gd name="T45" fmla="*/ 2147483647 h 55"/>
              <a:gd name="T46" fmla="*/ 2147483647 w 61"/>
              <a:gd name="T47" fmla="*/ 2147483647 h 55"/>
              <a:gd name="T48" fmla="*/ 2147483647 w 61"/>
              <a:gd name="T49" fmla="*/ 2147483647 h 55"/>
              <a:gd name="T50" fmla="*/ 2147483647 w 61"/>
              <a:gd name="T51" fmla="*/ 2147483647 h 55"/>
              <a:gd name="T52" fmla="*/ 2147483647 w 61"/>
              <a:gd name="T53" fmla="*/ 2147483647 h 55"/>
              <a:gd name="T54" fmla="*/ 2147483647 w 61"/>
              <a:gd name="T55" fmla="*/ 2147483647 h 55"/>
              <a:gd name="T56" fmla="*/ 2147483647 w 61"/>
              <a:gd name="T57" fmla="*/ 2147483647 h 55"/>
              <a:gd name="T58" fmla="*/ 2147483647 w 61"/>
              <a:gd name="T59" fmla="*/ 2147483647 h 55"/>
              <a:gd name="T60" fmla="*/ 2147483647 w 61"/>
              <a:gd name="T61" fmla="*/ 2147483647 h 55"/>
              <a:gd name="T62" fmla="*/ 2147483647 w 61"/>
              <a:gd name="T63" fmla="*/ 2147483647 h 55"/>
              <a:gd name="T64" fmla="*/ 2147483647 w 61"/>
              <a:gd name="T65" fmla="*/ 2147483647 h 55"/>
              <a:gd name="T66" fmla="*/ 2147483647 w 61"/>
              <a:gd name="T67" fmla="*/ 2147483647 h 55"/>
              <a:gd name="T68" fmla="*/ 2147483647 w 61"/>
              <a:gd name="T69" fmla="*/ 2147483647 h 55"/>
              <a:gd name="T70" fmla="*/ 2147483647 w 61"/>
              <a:gd name="T71" fmla="*/ 2147483647 h 55"/>
              <a:gd name="T72" fmla="*/ 2147483647 w 61"/>
              <a:gd name="T73" fmla="*/ 2147483647 h 55"/>
              <a:gd name="T74" fmla="*/ 2147483647 w 61"/>
              <a:gd name="T75" fmla="*/ 2147483647 h 55"/>
              <a:gd name="T76" fmla="*/ 2147483647 w 61"/>
              <a:gd name="T77" fmla="*/ 2147483647 h 55"/>
              <a:gd name="T78" fmla="*/ 2147483647 w 61"/>
              <a:gd name="T79" fmla="*/ 2147483647 h 55"/>
              <a:gd name="T80" fmla="*/ 2147483647 w 61"/>
              <a:gd name="T81" fmla="*/ 2147483647 h 55"/>
              <a:gd name="T82" fmla="*/ 2147483647 w 61"/>
              <a:gd name="T83" fmla="*/ 0 h 55"/>
              <a:gd name="T84" fmla="*/ 2147483647 w 61"/>
              <a:gd name="T85" fmla="*/ 0 h 55"/>
              <a:gd name="T86" fmla="*/ 2147483647 w 61"/>
              <a:gd name="T87" fmla="*/ 0 h 55"/>
              <a:gd name="T88" fmla="*/ 2147483647 w 61"/>
              <a:gd name="T89" fmla="*/ 2147483647 h 55"/>
              <a:gd name="T90" fmla="*/ 2147483647 w 61"/>
              <a:gd name="T91" fmla="*/ 2147483647 h 55"/>
              <a:gd name="T92" fmla="*/ 2147483647 w 61"/>
              <a:gd name="T93" fmla="*/ 2147483647 h 55"/>
              <a:gd name="T94" fmla="*/ 2147483647 w 61"/>
              <a:gd name="T95" fmla="*/ 2147483647 h 55"/>
              <a:gd name="T96" fmla="*/ 2147483647 w 61"/>
              <a:gd name="T97" fmla="*/ 2147483647 h 55"/>
              <a:gd name="T98" fmla="*/ 2147483647 w 61"/>
              <a:gd name="T99" fmla="*/ 2147483647 h 5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61"/>
              <a:gd name="T151" fmla="*/ 0 h 55"/>
              <a:gd name="T152" fmla="*/ 61 w 61"/>
              <a:gd name="T153" fmla="*/ 55 h 5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61" h="55">
                <a:moveTo>
                  <a:pt x="2" y="19"/>
                </a:moveTo>
                <a:lnTo>
                  <a:pt x="0" y="23"/>
                </a:lnTo>
                <a:lnTo>
                  <a:pt x="2" y="28"/>
                </a:lnTo>
                <a:lnTo>
                  <a:pt x="3" y="32"/>
                </a:lnTo>
                <a:lnTo>
                  <a:pt x="6" y="37"/>
                </a:lnTo>
                <a:lnTo>
                  <a:pt x="10" y="40"/>
                </a:lnTo>
                <a:lnTo>
                  <a:pt x="15" y="41"/>
                </a:lnTo>
                <a:lnTo>
                  <a:pt x="19" y="44"/>
                </a:lnTo>
                <a:lnTo>
                  <a:pt x="22" y="46"/>
                </a:lnTo>
                <a:lnTo>
                  <a:pt x="27" y="47"/>
                </a:lnTo>
                <a:lnTo>
                  <a:pt x="30" y="49"/>
                </a:lnTo>
                <a:lnTo>
                  <a:pt x="33" y="49"/>
                </a:lnTo>
                <a:lnTo>
                  <a:pt x="36" y="50"/>
                </a:lnTo>
                <a:lnTo>
                  <a:pt x="37" y="50"/>
                </a:lnTo>
                <a:lnTo>
                  <a:pt x="40" y="52"/>
                </a:lnTo>
                <a:lnTo>
                  <a:pt x="43" y="52"/>
                </a:lnTo>
                <a:lnTo>
                  <a:pt x="46" y="53"/>
                </a:lnTo>
                <a:lnTo>
                  <a:pt x="49" y="55"/>
                </a:lnTo>
                <a:lnTo>
                  <a:pt x="50" y="55"/>
                </a:lnTo>
                <a:lnTo>
                  <a:pt x="52" y="55"/>
                </a:lnTo>
                <a:lnTo>
                  <a:pt x="53" y="55"/>
                </a:lnTo>
                <a:lnTo>
                  <a:pt x="53" y="53"/>
                </a:lnTo>
                <a:lnTo>
                  <a:pt x="55" y="52"/>
                </a:lnTo>
                <a:lnTo>
                  <a:pt x="56" y="50"/>
                </a:lnTo>
                <a:lnTo>
                  <a:pt x="58" y="47"/>
                </a:lnTo>
                <a:lnTo>
                  <a:pt x="59" y="44"/>
                </a:lnTo>
                <a:lnTo>
                  <a:pt x="61" y="41"/>
                </a:lnTo>
                <a:lnTo>
                  <a:pt x="61" y="38"/>
                </a:lnTo>
                <a:lnTo>
                  <a:pt x="61" y="35"/>
                </a:lnTo>
                <a:lnTo>
                  <a:pt x="59" y="32"/>
                </a:lnTo>
                <a:lnTo>
                  <a:pt x="58" y="29"/>
                </a:lnTo>
                <a:lnTo>
                  <a:pt x="56" y="28"/>
                </a:lnTo>
                <a:lnTo>
                  <a:pt x="52" y="23"/>
                </a:lnTo>
                <a:lnTo>
                  <a:pt x="47" y="20"/>
                </a:lnTo>
                <a:lnTo>
                  <a:pt x="44" y="17"/>
                </a:lnTo>
                <a:lnTo>
                  <a:pt x="42" y="15"/>
                </a:lnTo>
                <a:lnTo>
                  <a:pt x="37" y="12"/>
                </a:lnTo>
                <a:lnTo>
                  <a:pt x="34" y="9"/>
                </a:lnTo>
                <a:lnTo>
                  <a:pt x="30" y="6"/>
                </a:lnTo>
                <a:lnTo>
                  <a:pt x="25" y="3"/>
                </a:lnTo>
                <a:lnTo>
                  <a:pt x="22" y="0"/>
                </a:lnTo>
                <a:lnTo>
                  <a:pt x="19" y="0"/>
                </a:lnTo>
                <a:lnTo>
                  <a:pt x="15" y="0"/>
                </a:lnTo>
                <a:lnTo>
                  <a:pt x="12" y="1"/>
                </a:lnTo>
                <a:lnTo>
                  <a:pt x="9" y="4"/>
                </a:lnTo>
                <a:lnTo>
                  <a:pt x="6" y="7"/>
                </a:lnTo>
                <a:lnTo>
                  <a:pt x="5" y="12"/>
                </a:lnTo>
                <a:lnTo>
                  <a:pt x="3" y="17"/>
                </a:lnTo>
                <a:lnTo>
                  <a:pt x="2" y="19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19" name="Freeform 170"/>
          <p:cNvSpPr>
            <a:spLocks/>
          </p:cNvSpPr>
          <p:nvPr/>
        </p:nvSpPr>
        <p:spPr bwMode="auto">
          <a:xfrm>
            <a:off x="6369050" y="4340225"/>
            <a:ext cx="85725" cy="87313"/>
          </a:xfrm>
          <a:custGeom>
            <a:avLst/>
            <a:gdLst>
              <a:gd name="T0" fmla="*/ 2147483647 w 61"/>
              <a:gd name="T1" fmla="*/ 2147483647 h 55"/>
              <a:gd name="T2" fmla="*/ 0 w 61"/>
              <a:gd name="T3" fmla="*/ 2147483647 h 55"/>
              <a:gd name="T4" fmla="*/ 2147483647 w 61"/>
              <a:gd name="T5" fmla="*/ 2147483647 h 55"/>
              <a:gd name="T6" fmla="*/ 2147483647 w 61"/>
              <a:gd name="T7" fmla="*/ 2147483647 h 55"/>
              <a:gd name="T8" fmla="*/ 2147483647 w 61"/>
              <a:gd name="T9" fmla="*/ 2147483647 h 55"/>
              <a:gd name="T10" fmla="*/ 2147483647 w 61"/>
              <a:gd name="T11" fmla="*/ 2147483647 h 55"/>
              <a:gd name="T12" fmla="*/ 2147483647 w 61"/>
              <a:gd name="T13" fmla="*/ 2147483647 h 55"/>
              <a:gd name="T14" fmla="*/ 2147483647 w 61"/>
              <a:gd name="T15" fmla="*/ 2147483647 h 55"/>
              <a:gd name="T16" fmla="*/ 2147483647 w 61"/>
              <a:gd name="T17" fmla="*/ 2147483647 h 55"/>
              <a:gd name="T18" fmla="*/ 2147483647 w 61"/>
              <a:gd name="T19" fmla="*/ 2147483647 h 55"/>
              <a:gd name="T20" fmla="*/ 2147483647 w 61"/>
              <a:gd name="T21" fmla="*/ 2147483647 h 55"/>
              <a:gd name="T22" fmla="*/ 2147483647 w 61"/>
              <a:gd name="T23" fmla="*/ 2147483647 h 55"/>
              <a:gd name="T24" fmla="*/ 2147483647 w 61"/>
              <a:gd name="T25" fmla="*/ 2147483647 h 55"/>
              <a:gd name="T26" fmla="*/ 2147483647 w 61"/>
              <a:gd name="T27" fmla="*/ 2147483647 h 55"/>
              <a:gd name="T28" fmla="*/ 2147483647 w 61"/>
              <a:gd name="T29" fmla="*/ 2147483647 h 55"/>
              <a:gd name="T30" fmla="*/ 2147483647 w 61"/>
              <a:gd name="T31" fmla="*/ 2147483647 h 55"/>
              <a:gd name="T32" fmla="*/ 2147483647 w 61"/>
              <a:gd name="T33" fmla="*/ 2147483647 h 55"/>
              <a:gd name="T34" fmla="*/ 2147483647 w 61"/>
              <a:gd name="T35" fmla="*/ 2147483647 h 55"/>
              <a:gd name="T36" fmla="*/ 2147483647 w 61"/>
              <a:gd name="T37" fmla="*/ 2147483647 h 55"/>
              <a:gd name="T38" fmla="*/ 2147483647 w 61"/>
              <a:gd name="T39" fmla="*/ 2147483647 h 55"/>
              <a:gd name="T40" fmla="*/ 2147483647 w 61"/>
              <a:gd name="T41" fmla="*/ 2147483647 h 55"/>
              <a:gd name="T42" fmla="*/ 2147483647 w 61"/>
              <a:gd name="T43" fmla="*/ 2147483647 h 55"/>
              <a:gd name="T44" fmla="*/ 2147483647 w 61"/>
              <a:gd name="T45" fmla="*/ 2147483647 h 55"/>
              <a:gd name="T46" fmla="*/ 2147483647 w 61"/>
              <a:gd name="T47" fmla="*/ 2147483647 h 55"/>
              <a:gd name="T48" fmla="*/ 2147483647 w 61"/>
              <a:gd name="T49" fmla="*/ 2147483647 h 55"/>
              <a:gd name="T50" fmla="*/ 2147483647 w 61"/>
              <a:gd name="T51" fmla="*/ 2147483647 h 55"/>
              <a:gd name="T52" fmla="*/ 2147483647 w 61"/>
              <a:gd name="T53" fmla="*/ 2147483647 h 55"/>
              <a:gd name="T54" fmla="*/ 2147483647 w 61"/>
              <a:gd name="T55" fmla="*/ 2147483647 h 55"/>
              <a:gd name="T56" fmla="*/ 2147483647 w 61"/>
              <a:gd name="T57" fmla="*/ 2147483647 h 55"/>
              <a:gd name="T58" fmla="*/ 2147483647 w 61"/>
              <a:gd name="T59" fmla="*/ 2147483647 h 55"/>
              <a:gd name="T60" fmla="*/ 2147483647 w 61"/>
              <a:gd name="T61" fmla="*/ 2147483647 h 55"/>
              <a:gd name="T62" fmla="*/ 2147483647 w 61"/>
              <a:gd name="T63" fmla="*/ 2147483647 h 55"/>
              <a:gd name="T64" fmla="*/ 2147483647 w 61"/>
              <a:gd name="T65" fmla="*/ 2147483647 h 55"/>
              <a:gd name="T66" fmla="*/ 2147483647 w 61"/>
              <a:gd name="T67" fmla="*/ 2147483647 h 55"/>
              <a:gd name="T68" fmla="*/ 2147483647 w 61"/>
              <a:gd name="T69" fmla="*/ 2147483647 h 55"/>
              <a:gd name="T70" fmla="*/ 2147483647 w 61"/>
              <a:gd name="T71" fmla="*/ 2147483647 h 55"/>
              <a:gd name="T72" fmla="*/ 2147483647 w 61"/>
              <a:gd name="T73" fmla="*/ 2147483647 h 55"/>
              <a:gd name="T74" fmla="*/ 2147483647 w 61"/>
              <a:gd name="T75" fmla="*/ 2147483647 h 55"/>
              <a:gd name="T76" fmla="*/ 2147483647 w 61"/>
              <a:gd name="T77" fmla="*/ 2147483647 h 55"/>
              <a:gd name="T78" fmla="*/ 2147483647 w 61"/>
              <a:gd name="T79" fmla="*/ 2147483647 h 55"/>
              <a:gd name="T80" fmla="*/ 2147483647 w 61"/>
              <a:gd name="T81" fmla="*/ 2147483647 h 55"/>
              <a:gd name="T82" fmla="*/ 2147483647 w 61"/>
              <a:gd name="T83" fmla="*/ 0 h 55"/>
              <a:gd name="T84" fmla="*/ 2147483647 w 61"/>
              <a:gd name="T85" fmla="*/ 0 h 55"/>
              <a:gd name="T86" fmla="*/ 2147483647 w 61"/>
              <a:gd name="T87" fmla="*/ 0 h 55"/>
              <a:gd name="T88" fmla="*/ 2147483647 w 61"/>
              <a:gd name="T89" fmla="*/ 2147483647 h 55"/>
              <a:gd name="T90" fmla="*/ 2147483647 w 61"/>
              <a:gd name="T91" fmla="*/ 2147483647 h 55"/>
              <a:gd name="T92" fmla="*/ 2147483647 w 61"/>
              <a:gd name="T93" fmla="*/ 2147483647 h 55"/>
              <a:gd name="T94" fmla="*/ 2147483647 w 61"/>
              <a:gd name="T95" fmla="*/ 2147483647 h 55"/>
              <a:gd name="T96" fmla="*/ 2147483647 w 61"/>
              <a:gd name="T97" fmla="*/ 2147483647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1"/>
              <a:gd name="T148" fmla="*/ 0 h 55"/>
              <a:gd name="T149" fmla="*/ 61 w 61"/>
              <a:gd name="T150" fmla="*/ 55 h 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1" h="55">
                <a:moveTo>
                  <a:pt x="2" y="19"/>
                </a:moveTo>
                <a:lnTo>
                  <a:pt x="0" y="23"/>
                </a:lnTo>
                <a:lnTo>
                  <a:pt x="2" y="28"/>
                </a:lnTo>
                <a:lnTo>
                  <a:pt x="3" y="32"/>
                </a:lnTo>
                <a:lnTo>
                  <a:pt x="6" y="37"/>
                </a:lnTo>
                <a:lnTo>
                  <a:pt x="10" y="40"/>
                </a:lnTo>
                <a:lnTo>
                  <a:pt x="15" y="41"/>
                </a:lnTo>
                <a:lnTo>
                  <a:pt x="19" y="44"/>
                </a:lnTo>
                <a:lnTo>
                  <a:pt x="22" y="46"/>
                </a:lnTo>
                <a:lnTo>
                  <a:pt x="27" y="47"/>
                </a:lnTo>
                <a:lnTo>
                  <a:pt x="30" y="49"/>
                </a:lnTo>
                <a:lnTo>
                  <a:pt x="33" y="49"/>
                </a:lnTo>
                <a:lnTo>
                  <a:pt x="36" y="50"/>
                </a:lnTo>
                <a:lnTo>
                  <a:pt x="37" y="50"/>
                </a:lnTo>
                <a:lnTo>
                  <a:pt x="40" y="52"/>
                </a:lnTo>
                <a:lnTo>
                  <a:pt x="43" y="52"/>
                </a:lnTo>
                <a:lnTo>
                  <a:pt x="46" y="53"/>
                </a:lnTo>
                <a:lnTo>
                  <a:pt x="49" y="55"/>
                </a:lnTo>
                <a:lnTo>
                  <a:pt x="50" y="55"/>
                </a:lnTo>
                <a:lnTo>
                  <a:pt x="52" y="55"/>
                </a:lnTo>
                <a:lnTo>
                  <a:pt x="53" y="55"/>
                </a:lnTo>
                <a:lnTo>
                  <a:pt x="53" y="53"/>
                </a:lnTo>
                <a:lnTo>
                  <a:pt x="55" y="52"/>
                </a:lnTo>
                <a:lnTo>
                  <a:pt x="56" y="50"/>
                </a:lnTo>
                <a:lnTo>
                  <a:pt x="58" y="47"/>
                </a:lnTo>
                <a:lnTo>
                  <a:pt x="59" y="44"/>
                </a:lnTo>
                <a:lnTo>
                  <a:pt x="61" y="41"/>
                </a:lnTo>
                <a:lnTo>
                  <a:pt x="61" y="38"/>
                </a:lnTo>
                <a:lnTo>
                  <a:pt x="61" y="35"/>
                </a:lnTo>
                <a:lnTo>
                  <a:pt x="59" y="32"/>
                </a:lnTo>
                <a:lnTo>
                  <a:pt x="58" y="29"/>
                </a:lnTo>
                <a:lnTo>
                  <a:pt x="56" y="28"/>
                </a:lnTo>
                <a:lnTo>
                  <a:pt x="52" y="23"/>
                </a:lnTo>
                <a:lnTo>
                  <a:pt x="47" y="20"/>
                </a:lnTo>
                <a:lnTo>
                  <a:pt x="44" y="17"/>
                </a:lnTo>
                <a:lnTo>
                  <a:pt x="42" y="15"/>
                </a:lnTo>
                <a:lnTo>
                  <a:pt x="37" y="12"/>
                </a:lnTo>
                <a:lnTo>
                  <a:pt x="34" y="9"/>
                </a:lnTo>
                <a:lnTo>
                  <a:pt x="30" y="6"/>
                </a:lnTo>
                <a:lnTo>
                  <a:pt x="25" y="3"/>
                </a:lnTo>
                <a:lnTo>
                  <a:pt x="22" y="0"/>
                </a:lnTo>
                <a:lnTo>
                  <a:pt x="19" y="0"/>
                </a:lnTo>
                <a:lnTo>
                  <a:pt x="15" y="0"/>
                </a:lnTo>
                <a:lnTo>
                  <a:pt x="12" y="1"/>
                </a:lnTo>
                <a:lnTo>
                  <a:pt x="9" y="4"/>
                </a:lnTo>
                <a:lnTo>
                  <a:pt x="6" y="7"/>
                </a:lnTo>
                <a:lnTo>
                  <a:pt x="5" y="12"/>
                </a:lnTo>
                <a:lnTo>
                  <a:pt x="3" y="17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20" name="Freeform 171"/>
          <p:cNvSpPr>
            <a:spLocks/>
          </p:cNvSpPr>
          <p:nvPr/>
        </p:nvSpPr>
        <p:spPr bwMode="auto">
          <a:xfrm>
            <a:off x="6469063" y="4286250"/>
            <a:ext cx="47625" cy="53975"/>
          </a:xfrm>
          <a:custGeom>
            <a:avLst/>
            <a:gdLst>
              <a:gd name="T0" fmla="*/ 2147483647 w 34"/>
              <a:gd name="T1" fmla="*/ 2147483647 h 34"/>
              <a:gd name="T2" fmla="*/ 2147483647 w 34"/>
              <a:gd name="T3" fmla="*/ 2147483647 h 34"/>
              <a:gd name="T4" fmla="*/ 2147483647 w 34"/>
              <a:gd name="T5" fmla="*/ 2147483647 h 34"/>
              <a:gd name="T6" fmla="*/ 2147483647 w 34"/>
              <a:gd name="T7" fmla="*/ 2147483647 h 34"/>
              <a:gd name="T8" fmla="*/ 2147483647 w 34"/>
              <a:gd name="T9" fmla="*/ 2147483647 h 34"/>
              <a:gd name="T10" fmla="*/ 2147483647 w 34"/>
              <a:gd name="T11" fmla="*/ 2147483647 h 34"/>
              <a:gd name="T12" fmla="*/ 2147483647 w 34"/>
              <a:gd name="T13" fmla="*/ 2147483647 h 34"/>
              <a:gd name="T14" fmla="*/ 2147483647 w 34"/>
              <a:gd name="T15" fmla="*/ 2147483647 h 34"/>
              <a:gd name="T16" fmla="*/ 2147483647 w 34"/>
              <a:gd name="T17" fmla="*/ 2147483647 h 34"/>
              <a:gd name="T18" fmla="*/ 2147483647 w 34"/>
              <a:gd name="T19" fmla="*/ 2147483647 h 34"/>
              <a:gd name="T20" fmla="*/ 2147483647 w 34"/>
              <a:gd name="T21" fmla="*/ 2147483647 h 34"/>
              <a:gd name="T22" fmla="*/ 2147483647 w 34"/>
              <a:gd name="T23" fmla="*/ 2147483647 h 34"/>
              <a:gd name="T24" fmla="*/ 2147483647 w 34"/>
              <a:gd name="T25" fmla="*/ 2147483647 h 34"/>
              <a:gd name="T26" fmla="*/ 2147483647 w 34"/>
              <a:gd name="T27" fmla="*/ 2147483647 h 34"/>
              <a:gd name="T28" fmla="*/ 2147483647 w 34"/>
              <a:gd name="T29" fmla="*/ 2147483647 h 34"/>
              <a:gd name="T30" fmla="*/ 2147483647 w 34"/>
              <a:gd name="T31" fmla="*/ 2147483647 h 34"/>
              <a:gd name="T32" fmla="*/ 2147483647 w 34"/>
              <a:gd name="T33" fmla="*/ 2147483647 h 34"/>
              <a:gd name="T34" fmla="*/ 2147483647 w 34"/>
              <a:gd name="T35" fmla="*/ 2147483647 h 34"/>
              <a:gd name="T36" fmla="*/ 2147483647 w 34"/>
              <a:gd name="T37" fmla="*/ 2147483647 h 34"/>
              <a:gd name="T38" fmla="*/ 2147483647 w 34"/>
              <a:gd name="T39" fmla="*/ 2147483647 h 34"/>
              <a:gd name="T40" fmla="*/ 2147483647 w 34"/>
              <a:gd name="T41" fmla="*/ 2147483647 h 34"/>
              <a:gd name="T42" fmla="*/ 2147483647 w 34"/>
              <a:gd name="T43" fmla="*/ 2147483647 h 34"/>
              <a:gd name="T44" fmla="*/ 2147483647 w 34"/>
              <a:gd name="T45" fmla="*/ 2147483647 h 34"/>
              <a:gd name="T46" fmla="*/ 2147483647 w 34"/>
              <a:gd name="T47" fmla="*/ 0 h 34"/>
              <a:gd name="T48" fmla="*/ 2147483647 w 34"/>
              <a:gd name="T49" fmla="*/ 0 h 34"/>
              <a:gd name="T50" fmla="*/ 2147483647 w 34"/>
              <a:gd name="T51" fmla="*/ 2147483647 h 34"/>
              <a:gd name="T52" fmla="*/ 2147483647 w 34"/>
              <a:gd name="T53" fmla="*/ 2147483647 h 34"/>
              <a:gd name="T54" fmla="*/ 0 w 34"/>
              <a:gd name="T55" fmla="*/ 2147483647 h 34"/>
              <a:gd name="T56" fmla="*/ 2147483647 w 34"/>
              <a:gd name="T57" fmla="*/ 2147483647 h 34"/>
              <a:gd name="T58" fmla="*/ 2147483647 w 34"/>
              <a:gd name="T59" fmla="*/ 2147483647 h 34"/>
              <a:gd name="T60" fmla="*/ 2147483647 w 34"/>
              <a:gd name="T61" fmla="*/ 2147483647 h 34"/>
              <a:gd name="T62" fmla="*/ 2147483647 w 34"/>
              <a:gd name="T63" fmla="*/ 2147483647 h 34"/>
              <a:gd name="T64" fmla="*/ 2147483647 w 34"/>
              <a:gd name="T65" fmla="*/ 2147483647 h 34"/>
              <a:gd name="T66" fmla="*/ 2147483647 w 34"/>
              <a:gd name="T67" fmla="*/ 2147483647 h 34"/>
              <a:gd name="T68" fmla="*/ 2147483647 w 34"/>
              <a:gd name="T69" fmla="*/ 2147483647 h 34"/>
              <a:gd name="T70" fmla="*/ 2147483647 w 34"/>
              <a:gd name="T71" fmla="*/ 2147483647 h 34"/>
              <a:gd name="T72" fmla="*/ 2147483647 w 34"/>
              <a:gd name="T73" fmla="*/ 2147483647 h 34"/>
              <a:gd name="T74" fmla="*/ 2147483647 w 34"/>
              <a:gd name="T75" fmla="*/ 2147483647 h 34"/>
              <a:gd name="T76" fmla="*/ 2147483647 w 34"/>
              <a:gd name="T77" fmla="*/ 2147483647 h 34"/>
              <a:gd name="T78" fmla="*/ 2147483647 w 34"/>
              <a:gd name="T79" fmla="*/ 2147483647 h 34"/>
              <a:gd name="T80" fmla="*/ 2147483647 w 34"/>
              <a:gd name="T81" fmla="*/ 2147483647 h 3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4"/>
              <a:gd name="T124" fmla="*/ 0 h 34"/>
              <a:gd name="T125" fmla="*/ 34 w 34"/>
              <a:gd name="T126" fmla="*/ 34 h 3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4" h="34">
                <a:moveTo>
                  <a:pt x="5" y="16"/>
                </a:moveTo>
                <a:lnTo>
                  <a:pt x="6" y="17"/>
                </a:lnTo>
                <a:lnTo>
                  <a:pt x="9" y="19"/>
                </a:lnTo>
                <a:lnTo>
                  <a:pt x="10" y="22"/>
                </a:lnTo>
                <a:lnTo>
                  <a:pt x="12" y="23"/>
                </a:lnTo>
                <a:lnTo>
                  <a:pt x="13" y="25"/>
                </a:lnTo>
                <a:lnTo>
                  <a:pt x="15" y="28"/>
                </a:lnTo>
                <a:lnTo>
                  <a:pt x="16" y="29"/>
                </a:lnTo>
                <a:lnTo>
                  <a:pt x="18" y="32"/>
                </a:lnTo>
                <a:lnTo>
                  <a:pt x="19" y="34"/>
                </a:lnTo>
                <a:lnTo>
                  <a:pt x="21" y="34"/>
                </a:lnTo>
                <a:lnTo>
                  <a:pt x="24" y="34"/>
                </a:lnTo>
                <a:lnTo>
                  <a:pt x="25" y="34"/>
                </a:lnTo>
                <a:lnTo>
                  <a:pt x="27" y="32"/>
                </a:lnTo>
                <a:lnTo>
                  <a:pt x="30" y="32"/>
                </a:lnTo>
                <a:lnTo>
                  <a:pt x="31" y="31"/>
                </a:lnTo>
                <a:lnTo>
                  <a:pt x="33" y="28"/>
                </a:lnTo>
                <a:lnTo>
                  <a:pt x="34" y="22"/>
                </a:lnTo>
                <a:lnTo>
                  <a:pt x="34" y="16"/>
                </a:lnTo>
                <a:lnTo>
                  <a:pt x="31" y="10"/>
                </a:lnTo>
                <a:lnTo>
                  <a:pt x="27" y="6"/>
                </a:lnTo>
                <a:lnTo>
                  <a:pt x="21" y="3"/>
                </a:lnTo>
                <a:lnTo>
                  <a:pt x="15" y="1"/>
                </a:lnTo>
                <a:lnTo>
                  <a:pt x="9" y="0"/>
                </a:lnTo>
                <a:lnTo>
                  <a:pt x="3" y="0"/>
                </a:lnTo>
                <a:lnTo>
                  <a:pt x="2" y="1"/>
                </a:lnTo>
                <a:lnTo>
                  <a:pt x="2" y="3"/>
                </a:lnTo>
                <a:lnTo>
                  <a:pt x="0" y="4"/>
                </a:lnTo>
                <a:lnTo>
                  <a:pt x="2" y="6"/>
                </a:lnTo>
                <a:lnTo>
                  <a:pt x="2" y="9"/>
                </a:lnTo>
                <a:lnTo>
                  <a:pt x="3" y="11"/>
                </a:lnTo>
                <a:lnTo>
                  <a:pt x="5" y="13"/>
                </a:lnTo>
                <a:lnTo>
                  <a:pt x="5" y="16"/>
                </a:lnTo>
                <a:lnTo>
                  <a:pt x="6" y="16"/>
                </a:lnTo>
                <a:lnTo>
                  <a:pt x="5" y="1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21" name="Freeform 172"/>
          <p:cNvSpPr>
            <a:spLocks/>
          </p:cNvSpPr>
          <p:nvPr/>
        </p:nvSpPr>
        <p:spPr bwMode="auto">
          <a:xfrm>
            <a:off x="6469063" y="4286250"/>
            <a:ext cx="47625" cy="53975"/>
          </a:xfrm>
          <a:custGeom>
            <a:avLst/>
            <a:gdLst>
              <a:gd name="T0" fmla="*/ 2147483647 w 34"/>
              <a:gd name="T1" fmla="*/ 2147483647 h 34"/>
              <a:gd name="T2" fmla="*/ 2147483647 w 34"/>
              <a:gd name="T3" fmla="*/ 2147483647 h 34"/>
              <a:gd name="T4" fmla="*/ 2147483647 w 34"/>
              <a:gd name="T5" fmla="*/ 2147483647 h 34"/>
              <a:gd name="T6" fmla="*/ 2147483647 w 34"/>
              <a:gd name="T7" fmla="*/ 2147483647 h 34"/>
              <a:gd name="T8" fmla="*/ 2147483647 w 34"/>
              <a:gd name="T9" fmla="*/ 2147483647 h 34"/>
              <a:gd name="T10" fmla="*/ 2147483647 w 34"/>
              <a:gd name="T11" fmla="*/ 2147483647 h 34"/>
              <a:gd name="T12" fmla="*/ 2147483647 w 34"/>
              <a:gd name="T13" fmla="*/ 2147483647 h 34"/>
              <a:gd name="T14" fmla="*/ 2147483647 w 34"/>
              <a:gd name="T15" fmla="*/ 2147483647 h 34"/>
              <a:gd name="T16" fmla="*/ 2147483647 w 34"/>
              <a:gd name="T17" fmla="*/ 2147483647 h 34"/>
              <a:gd name="T18" fmla="*/ 2147483647 w 34"/>
              <a:gd name="T19" fmla="*/ 2147483647 h 34"/>
              <a:gd name="T20" fmla="*/ 2147483647 w 34"/>
              <a:gd name="T21" fmla="*/ 2147483647 h 34"/>
              <a:gd name="T22" fmla="*/ 2147483647 w 34"/>
              <a:gd name="T23" fmla="*/ 2147483647 h 34"/>
              <a:gd name="T24" fmla="*/ 2147483647 w 34"/>
              <a:gd name="T25" fmla="*/ 2147483647 h 34"/>
              <a:gd name="T26" fmla="*/ 2147483647 w 34"/>
              <a:gd name="T27" fmla="*/ 2147483647 h 34"/>
              <a:gd name="T28" fmla="*/ 2147483647 w 34"/>
              <a:gd name="T29" fmla="*/ 2147483647 h 34"/>
              <a:gd name="T30" fmla="*/ 2147483647 w 34"/>
              <a:gd name="T31" fmla="*/ 2147483647 h 34"/>
              <a:gd name="T32" fmla="*/ 2147483647 w 34"/>
              <a:gd name="T33" fmla="*/ 2147483647 h 34"/>
              <a:gd name="T34" fmla="*/ 2147483647 w 34"/>
              <a:gd name="T35" fmla="*/ 2147483647 h 34"/>
              <a:gd name="T36" fmla="*/ 2147483647 w 34"/>
              <a:gd name="T37" fmla="*/ 2147483647 h 34"/>
              <a:gd name="T38" fmla="*/ 2147483647 w 34"/>
              <a:gd name="T39" fmla="*/ 2147483647 h 34"/>
              <a:gd name="T40" fmla="*/ 2147483647 w 34"/>
              <a:gd name="T41" fmla="*/ 2147483647 h 34"/>
              <a:gd name="T42" fmla="*/ 2147483647 w 34"/>
              <a:gd name="T43" fmla="*/ 2147483647 h 34"/>
              <a:gd name="T44" fmla="*/ 2147483647 w 34"/>
              <a:gd name="T45" fmla="*/ 2147483647 h 34"/>
              <a:gd name="T46" fmla="*/ 2147483647 w 34"/>
              <a:gd name="T47" fmla="*/ 0 h 34"/>
              <a:gd name="T48" fmla="*/ 2147483647 w 34"/>
              <a:gd name="T49" fmla="*/ 0 h 34"/>
              <a:gd name="T50" fmla="*/ 2147483647 w 34"/>
              <a:gd name="T51" fmla="*/ 2147483647 h 34"/>
              <a:gd name="T52" fmla="*/ 2147483647 w 34"/>
              <a:gd name="T53" fmla="*/ 2147483647 h 34"/>
              <a:gd name="T54" fmla="*/ 0 w 34"/>
              <a:gd name="T55" fmla="*/ 2147483647 h 34"/>
              <a:gd name="T56" fmla="*/ 2147483647 w 34"/>
              <a:gd name="T57" fmla="*/ 2147483647 h 34"/>
              <a:gd name="T58" fmla="*/ 2147483647 w 34"/>
              <a:gd name="T59" fmla="*/ 2147483647 h 34"/>
              <a:gd name="T60" fmla="*/ 2147483647 w 34"/>
              <a:gd name="T61" fmla="*/ 2147483647 h 34"/>
              <a:gd name="T62" fmla="*/ 2147483647 w 34"/>
              <a:gd name="T63" fmla="*/ 2147483647 h 34"/>
              <a:gd name="T64" fmla="*/ 2147483647 w 34"/>
              <a:gd name="T65" fmla="*/ 2147483647 h 34"/>
              <a:gd name="T66" fmla="*/ 2147483647 w 34"/>
              <a:gd name="T67" fmla="*/ 2147483647 h 34"/>
              <a:gd name="T68" fmla="*/ 2147483647 w 34"/>
              <a:gd name="T69" fmla="*/ 2147483647 h 34"/>
              <a:gd name="T70" fmla="*/ 2147483647 w 34"/>
              <a:gd name="T71" fmla="*/ 2147483647 h 34"/>
              <a:gd name="T72" fmla="*/ 2147483647 w 34"/>
              <a:gd name="T73" fmla="*/ 2147483647 h 34"/>
              <a:gd name="T74" fmla="*/ 2147483647 w 34"/>
              <a:gd name="T75" fmla="*/ 2147483647 h 34"/>
              <a:gd name="T76" fmla="*/ 2147483647 w 34"/>
              <a:gd name="T77" fmla="*/ 2147483647 h 34"/>
              <a:gd name="T78" fmla="*/ 2147483647 w 34"/>
              <a:gd name="T79" fmla="*/ 2147483647 h 34"/>
              <a:gd name="T80" fmla="*/ 2147483647 w 34"/>
              <a:gd name="T81" fmla="*/ 2147483647 h 3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4"/>
              <a:gd name="T124" fmla="*/ 0 h 34"/>
              <a:gd name="T125" fmla="*/ 34 w 34"/>
              <a:gd name="T126" fmla="*/ 34 h 3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4" h="34">
                <a:moveTo>
                  <a:pt x="5" y="16"/>
                </a:moveTo>
                <a:lnTo>
                  <a:pt x="6" y="17"/>
                </a:lnTo>
                <a:lnTo>
                  <a:pt x="9" y="19"/>
                </a:lnTo>
                <a:lnTo>
                  <a:pt x="10" y="22"/>
                </a:lnTo>
                <a:lnTo>
                  <a:pt x="12" y="23"/>
                </a:lnTo>
                <a:lnTo>
                  <a:pt x="13" y="25"/>
                </a:lnTo>
                <a:lnTo>
                  <a:pt x="15" y="28"/>
                </a:lnTo>
                <a:lnTo>
                  <a:pt x="16" y="29"/>
                </a:lnTo>
                <a:lnTo>
                  <a:pt x="18" y="32"/>
                </a:lnTo>
                <a:lnTo>
                  <a:pt x="19" y="34"/>
                </a:lnTo>
                <a:lnTo>
                  <a:pt x="21" y="34"/>
                </a:lnTo>
                <a:lnTo>
                  <a:pt x="24" y="34"/>
                </a:lnTo>
                <a:lnTo>
                  <a:pt x="25" y="34"/>
                </a:lnTo>
                <a:lnTo>
                  <a:pt x="27" y="32"/>
                </a:lnTo>
                <a:lnTo>
                  <a:pt x="30" y="32"/>
                </a:lnTo>
                <a:lnTo>
                  <a:pt x="31" y="31"/>
                </a:lnTo>
                <a:lnTo>
                  <a:pt x="33" y="28"/>
                </a:lnTo>
                <a:lnTo>
                  <a:pt x="34" y="22"/>
                </a:lnTo>
                <a:lnTo>
                  <a:pt x="34" y="16"/>
                </a:lnTo>
                <a:lnTo>
                  <a:pt x="31" y="10"/>
                </a:lnTo>
                <a:lnTo>
                  <a:pt x="27" y="6"/>
                </a:lnTo>
                <a:lnTo>
                  <a:pt x="21" y="3"/>
                </a:lnTo>
                <a:lnTo>
                  <a:pt x="15" y="1"/>
                </a:lnTo>
                <a:lnTo>
                  <a:pt x="9" y="0"/>
                </a:lnTo>
                <a:lnTo>
                  <a:pt x="3" y="0"/>
                </a:lnTo>
                <a:lnTo>
                  <a:pt x="2" y="1"/>
                </a:lnTo>
                <a:lnTo>
                  <a:pt x="2" y="3"/>
                </a:lnTo>
                <a:lnTo>
                  <a:pt x="0" y="4"/>
                </a:lnTo>
                <a:lnTo>
                  <a:pt x="2" y="6"/>
                </a:lnTo>
                <a:lnTo>
                  <a:pt x="2" y="9"/>
                </a:lnTo>
                <a:lnTo>
                  <a:pt x="3" y="11"/>
                </a:lnTo>
                <a:lnTo>
                  <a:pt x="5" y="13"/>
                </a:lnTo>
                <a:lnTo>
                  <a:pt x="5" y="16"/>
                </a:lnTo>
                <a:lnTo>
                  <a:pt x="6" y="16"/>
                </a:lnTo>
                <a:lnTo>
                  <a:pt x="5" y="16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22" name="Freeform 173"/>
          <p:cNvSpPr>
            <a:spLocks/>
          </p:cNvSpPr>
          <p:nvPr/>
        </p:nvSpPr>
        <p:spPr bwMode="auto">
          <a:xfrm>
            <a:off x="6469063" y="4286250"/>
            <a:ext cx="47625" cy="53975"/>
          </a:xfrm>
          <a:custGeom>
            <a:avLst/>
            <a:gdLst>
              <a:gd name="T0" fmla="*/ 2147483647 w 34"/>
              <a:gd name="T1" fmla="*/ 2147483647 h 34"/>
              <a:gd name="T2" fmla="*/ 2147483647 w 34"/>
              <a:gd name="T3" fmla="*/ 2147483647 h 34"/>
              <a:gd name="T4" fmla="*/ 2147483647 w 34"/>
              <a:gd name="T5" fmla="*/ 2147483647 h 34"/>
              <a:gd name="T6" fmla="*/ 2147483647 w 34"/>
              <a:gd name="T7" fmla="*/ 2147483647 h 34"/>
              <a:gd name="T8" fmla="*/ 2147483647 w 34"/>
              <a:gd name="T9" fmla="*/ 2147483647 h 34"/>
              <a:gd name="T10" fmla="*/ 2147483647 w 34"/>
              <a:gd name="T11" fmla="*/ 2147483647 h 34"/>
              <a:gd name="T12" fmla="*/ 2147483647 w 34"/>
              <a:gd name="T13" fmla="*/ 2147483647 h 34"/>
              <a:gd name="T14" fmla="*/ 2147483647 w 34"/>
              <a:gd name="T15" fmla="*/ 2147483647 h 34"/>
              <a:gd name="T16" fmla="*/ 2147483647 w 34"/>
              <a:gd name="T17" fmla="*/ 2147483647 h 34"/>
              <a:gd name="T18" fmla="*/ 2147483647 w 34"/>
              <a:gd name="T19" fmla="*/ 2147483647 h 34"/>
              <a:gd name="T20" fmla="*/ 2147483647 w 34"/>
              <a:gd name="T21" fmla="*/ 2147483647 h 34"/>
              <a:gd name="T22" fmla="*/ 2147483647 w 34"/>
              <a:gd name="T23" fmla="*/ 2147483647 h 34"/>
              <a:gd name="T24" fmla="*/ 2147483647 w 34"/>
              <a:gd name="T25" fmla="*/ 2147483647 h 34"/>
              <a:gd name="T26" fmla="*/ 2147483647 w 34"/>
              <a:gd name="T27" fmla="*/ 2147483647 h 34"/>
              <a:gd name="T28" fmla="*/ 2147483647 w 34"/>
              <a:gd name="T29" fmla="*/ 2147483647 h 34"/>
              <a:gd name="T30" fmla="*/ 2147483647 w 34"/>
              <a:gd name="T31" fmla="*/ 2147483647 h 34"/>
              <a:gd name="T32" fmla="*/ 2147483647 w 34"/>
              <a:gd name="T33" fmla="*/ 2147483647 h 34"/>
              <a:gd name="T34" fmla="*/ 2147483647 w 34"/>
              <a:gd name="T35" fmla="*/ 2147483647 h 34"/>
              <a:gd name="T36" fmla="*/ 2147483647 w 34"/>
              <a:gd name="T37" fmla="*/ 2147483647 h 34"/>
              <a:gd name="T38" fmla="*/ 2147483647 w 34"/>
              <a:gd name="T39" fmla="*/ 2147483647 h 34"/>
              <a:gd name="T40" fmla="*/ 2147483647 w 34"/>
              <a:gd name="T41" fmla="*/ 2147483647 h 34"/>
              <a:gd name="T42" fmla="*/ 2147483647 w 34"/>
              <a:gd name="T43" fmla="*/ 2147483647 h 34"/>
              <a:gd name="T44" fmla="*/ 2147483647 w 34"/>
              <a:gd name="T45" fmla="*/ 2147483647 h 34"/>
              <a:gd name="T46" fmla="*/ 2147483647 w 34"/>
              <a:gd name="T47" fmla="*/ 0 h 34"/>
              <a:gd name="T48" fmla="*/ 2147483647 w 34"/>
              <a:gd name="T49" fmla="*/ 0 h 34"/>
              <a:gd name="T50" fmla="*/ 2147483647 w 34"/>
              <a:gd name="T51" fmla="*/ 2147483647 h 34"/>
              <a:gd name="T52" fmla="*/ 2147483647 w 34"/>
              <a:gd name="T53" fmla="*/ 2147483647 h 34"/>
              <a:gd name="T54" fmla="*/ 0 w 34"/>
              <a:gd name="T55" fmla="*/ 2147483647 h 34"/>
              <a:gd name="T56" fmla="*/ 2147483647 w 34"/>
              <a:gd name="T57" fmla="*/ 2147483647 h 34"/>
              <a:gd name="T58" fmla="*/ 2147483647 w 34"/>
              <a:gd name="T59" fmla="*/ 2147483647 h 34"/>
              <a:gd name="T60" fmla="*/ 2147483647 w 34"/>
              <a:gd name="T61" fmla="*/ 2147483647 h 34"/>
              <a:gd name="T62" fmla="*/ 2147483647 w 34"/>
              <a:gd name="T63" fmla="*/ 2147483647 h 34"/>
              <a:gd name="T64" fmla="*/ 2147483647 w 34"/>
              <a:gd name="T65" fmla="*/ 2147483647 h 34"/>
              <a:gd name="T66" fmla="*/ 2147483647 w 34"/>
              <a:gd name="T67" fmla="*/ 2147483647 h 34"/>
              <a:gd name="T68" fmla="*/ 2147483647 w 34"/>
              <a:gd name="T69" fmla="*/ 2147483647 h 34"/>
              <a:gd name="T70" fmla="*/ 2147483647 w 34"/>
              <a:gd name="T71" fmla="*/ 2147483647 h 34"/>
              <a:gd name="T72" fmla="*/ 2147483647 w 34"/>
              <a:gd name="T73" fmla="*/ 2147483647 h 34"/>
              <a:gd name="T74" fmla="*/ 2147483647 w 34"/>
              <a:gd name="T75" fmla="*/ 2147483647 h 34"/>
              <a:gd name="T76" fmla="*/ 2147483647 w 34"/>
              <a:gd name="T77" fmla="*/ 2147483647 h 34"/>
              <a:gd name="T78" fmla="*/ 2147483647 w 34"/>
              <a:gd name="T79" fmla="*/ 2147483647 h 34"/>
              <a:gd name="T80" fmla="*/ 2147483647 w 34"/>
              <a:gd name="T81" fmla="*/ 2147483647 h 3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4"/>
              <a:gd name="T124" fmla="*/ 0 h 34"/>
              <a:gd name="T125" fmla="*/ 34 w 34"/>
              <a:gd name="T126" fmla="*/ 34 h 3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4" h="34">
                <a:moveTo>
                  <a:pt x="5" y="16"/>
                </a:moveTo>
                <a:lnTo>
                  <a:pt x="6" y="17"/>
                </a:lnTo>
                <a:lnTo>
                  <a:pt x="9" y="19"/>
                </a:lnTo>
                <a:lnTo>
                  <a:pt x="10" y="22"/>
                </a:lnTo>
                <a:lnTo>
                  <a:pt x="12" y="23"/>
                </a:lnTo>
                <a:lnTo>
                  <a:pt x="13" y="25"/>
                </a:lnTo>
                <a:lnTo>
                  <a:pt x="15" y="28"/>
                </a:lnTo>
                <a:lnTo>
                  <a:pt x="16" y="29"/>
                </a:lnTo>
                <a:lnTo>
                  <a:pt x="18" y="32"/>
                </a:lnTo>
                <a:lnTo>
                  <a:pt x="19" y="34"/>
                </a:lnTo>
                <a:lnTo>
                  <a:pt x="21" y="34"/>
                </a:lnTo>
                <a:lnTo>
                  <a:pt x="24" y="34"/>
                </a:lnTo>
                <a:lnTo>
                  <a:pt x="25" y="34"/>
                </a:lnTo>
                <a:lnTo>
                  <a:pt x="27" y="32"/>
                </a:lnTo>
                <a:lnTo>
                  <a:pt x="30" y="32"/>
                </a:lnTo>
                <a:lnTo>
                  <a:pt x="31" y="31"/>
                </a:lnTo>
                <a:lnTo>
                  <a:pt x="33" y="28"/>
                </a:lnTo>
                <a:lnTo>
                  <a:pt x="34" y="22"/>
                </a:lnTo>
                <a:lnTo>
                  <a:pt x="34" y="16"/>
                </a:lnTo>
                <a:lnTo>
                  <a:pt x="31" y="10"/>
                </a:lnTo>
                <a:lnTo>
                  <a:pt x="27" y="6"/>
                </a:lnTo>
                <a:lnTo>
                  <a:pt x="21" y="3"/>
                </a:lnTo>
                <a:lnTo>
                  <a:pt x="15" y="1"/>
                </a:lnTo>
                <a:lnTo>
                  <a:pt x="9" y="0"/>
                </a:lnTo>
                <a:lnTo>
                  <a:pt x="3" y="0"/>
                </a:lnTo>
                <a:lnTo>
                  <a:pt x="2" y="1"/>
                </a:lnTo>
                <a:lnTo>
                  <a:pt x="2" y="3"/>
                </a:lnTo>
                <a:lnTo>
                  <a:pt x="0" y="4"/>
                </a:lnTo>
                <a:lnTo>
                  <a:pt x="2" y="6"/>
                </a:lnTo>
                <a:lnTo>
                  <a:pt x="2" y="9"/>
                </a:lnTo>
                <a:lnTo>
                  <a:pt x="3" y="11"/>
                </a:lnTo>
                <a:lnTo>
                  <a:pt x="5" y="13"/>
                </a:lnTo>
                <a:lnTo>
                  <a:pt x="5" y="16"/>
                </a:lnTo>
                <a:lnTo>
                  <a:pt x="6" y="16"/>
                </a:lnTo>
                <a:lnTo>
                  <a:pt x="5" y="16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23" name="Freeform 174"/>
          <p:cNvSpPr>
            <a:spLocks/>
          </p:cNvSpPr>
          <p:nvPr/>
        </p:nvSpPr>
        <p:spPr bwMode="auto">
          <a:xfrm>
            <a:off x="6429375" y="4224338"/>
            <a:ext cx="52388" cy="49212"/>
          </a:xfrm>
          <a:custGeom>
            <a:avLst/>
            <a:gdLst>
              <a:gd name="T0" fmla="*/ 2147483647 w 37"/>
              <a:gd name="T1" fmla="*/ 2147483647 h 31"/>
              <a:gd name="T2" fmla="*/ 0 w 37"/>
              <a:gd name="T3" fmla="*/ 2147483647 h 31"/>
              <a:gd name="T4" fmla="*/ 0 w 37"/>
              <a:gd name="T5" fmla="*/ 2147483647 h 31"/>
              <a:gd name="T6" fmla="*/ 0 w 37"/>
              <a:gd name="T7" fmla="*/ 2147483647 h 31"/>
              <a:gd name="T8" fmla="*/ 0 w 37"/>
              <a:gd name="T9" fmla="*/ 2147483647 h 31"/>
              <a:gd name="T10" fmla="*/ 2147483647 w 37"/>
              <a:gd name="T11" fmla="*/ 2147483647 h 31"/>
              <a:gd name="T12" fmla="*/ 2147483647 w 37"/>
              <a:gd name="T13" fmla="*/ 2147483647 h 31"/>
              <a:gd name="T14" fmla="*/ 2147483647 w 37"/>
              <a:gd name="T15" fmla="*/ 2147483647 h 31"/>
              <a:gd name="T16" fmla="*/ 2147483647 w 37"/>
              <a:gd name="T17" fmla="*/ 2147483647 h 31"/>
              <a:gd name="T18" fmla="*/ 2147483647 w 37"/>
              <a:gd name="T19" fmla="*/ 2147483647 h 31"/>
              <a:gd name="T20" fmla="*/ 2147483647 w 37"/>
              <a:gd name="T21" fmla="*/ 2147483647 h 31"/>
              <a:gd name="T22" fmla="*/ 2147483647 w 37"/>
              <a:gd name="T23" fmla="*/ 2147483647 h 31"/>
              <a:gd name="T24" fmla="*/ 2147483647 w 37"/>
              <a:gd name="T25" fmla="*/ 2147483647 h 31"/>
              <a:gd name="T26" fmla="*/ 2147483647 w 37"/>
              <a:gd name="T27" fmla="*/ 2147483647 h 31"/>
              <a:gd name="T28" fmla="*/ 2147483647 w 37"/>
              <a:gd name="T29" fmla="*/ 2147483647 h 31"/>
              <a:gd name="T30" fmla="*/ 2147483647 w 37"/>
              <a:gd name="T31" fmla="*/ 2147483647 h 31"/>
              <a:gd name="T32" fmla="*/ 2147483647 w 37"/>
              <a:gd name="T33" fmla="*/ 2147483647 h 31"/>
              <a:gd name="T34" fmla="*/ 2147483647 w 37"/>
              <a:gd name="T35" fmla="*/ 2147483647 h 31"/>
              <a:gd name="T36" fmla="*/ 2147483647 w 37"/>
              <a:gd name="T37" fmla="*/ 2147483647 h 31"/>
              <a:gd name="T38" fmla="*/ 2147483647 w 37"/>
              <a:gd name="T39" fmla="*/ 2147483647 h 31"/>
              <a:gd name="T40" fmla="*/ 2147483647 w 37"/>
              <a:gd name="T41" fmla="*/ 2147483647 h 31"/>
              <a:gd name="T42" fmla="*/ 2147483647 w 37"/>
              <a:gd name="T43" fmla="*/ 2147483647 h 31"/>
              <a:gd name="T44" fmla="*/ 2147483647 w 37"/>
              <a:gd name="T45" fmla="*/ 2147483647 h 31"/>
              <a:gd name="T46" fmla="*/ 2147483647 w 37"/>
              <a:gd name="T47" fmla="*/ 2147483647 h 31"/>
              <a:gd name="T48" fmla="*/ 2147483647 w 37"/>
              <a:gd name="T49" fmla="*/ 2147483647 h 31"/>
              <a:gd name="T50" fmla="*/ 2147483647 w 37"/>
              <a:gd name="T51" fmla="*/ 2147483647 h 31"/>
              <a:gd name="T52" fmla="*/ 2147483647 w 37"/>
              <a:gd name="T53" fmla="*/ 2147483647 h 31"/>
              <a:gd name="T54" fmla="*/ 2147483647 w 37"/>
              <a:gd name="T55" fmla="*/ 2147483647 h 31"/>
              <a:gd name="T56" fmla="*/ 2147483647 w 37"/>
              <a:gd name="T57" fmla="*/ 2147483647 h 31"/>
              <a:gd name="T58" fmla="*/ 2147483647 w 37"/>
              <a:gd name="T59" fmla="*/ 0 h 31"/>
              <a:gd name="T60" fmla="*/ 2147483647 w 37"/>
              <a:gd name="T61" fmla="*/ 0 h 31"/>
              <a:gd name="T62" fmla="*/ 2147483647 w 37"/>
              <a:gd name="T63" fmla="*/ 2147483647 h 31"/>
              <a:gd name="T64" fmla="*/ 2147483647 w 37"/>
              <a:gd name="T65" fmla="*/ 2147483647 h 3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7"/>
              <a:gd name="T100" fmla="*/ 0 h 31"/>
              <a:gd name="T101" fmla="*/ 37 w 37"/>
              <a:gd name="T102" fmla="*/ 31 h 3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7" h="31">
                <a:moveTo>
                  <a:pt x="1" y="5"/>
                </a:move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3" y="19"/>
                </a:lnTo>
                <a:lnTo>
                  <a:pt x="3" y="22"/>
                </a:lnTo>
                <a:lnTo>
                  <a:pt x="4" y="24"/>
                </a:lnTo>
                <a:lnTo>
                  <a:pt x="7" y="27"/>
                </a:lnTo>
                <a:lnTo>
                  <a:pt x="9" y="28"/>
                </a:lnTo>
                <a:lnTo>
                  <a:pt x="13" y="30"/>
                </a:lnTo>
                <a:lnTo>
                  <a:pt x="16" y="31"/>
                </a:lnTo>
                <a:lnTo>
                  <a:pt x="19" y="31"/>
                </a:lnTo>
                <a:lnTo>
                  <a:pt x="24" y="31"/>
                </a:lnTo>
                <a:lnTo>
                  <a:pt x="27" y="31"/>
                </a:lnTo>
                <a:lnTo>
                  <a:pt x="31" y="30"/>
                </a:lnTo>
                <a:lnTo>
                  <a:pt x="34" y="30"/>
                </a:lnTo>
                <a:lnTo>
                  <a:pt x="35" y="28"/>
                </a:lnTo>
                <a:lnTo>
                  <a:pt x="37" y="25"/>
                </a:lnTo>
                <a:lnTo>
                  <a:pt x="37" y="24"/>
                </a:lnTo>
                <a:lnTo>
                  <a:pt x="37" y="21"/>
                </a:lnTo>
                <a:lnTo>
                  <a:pt x="37" y="18"/>
                </a:lnTo>
                <a:lnTo>
                  <a:pt x="37" y="16"/>
                </a:lnTo>
                <a:lnTo>
                  <a:pt x="35" y="13"/>
                </a:lnTo>
                <a:lnTo>
                  <a:pt x="33" y="11"/>
                </a:lnTo>
                <a:lnTo>
                  <a:pt x="28" y="6"/>
                </a:lnTo>
                <a:lnTo>
                  <a:pt x="24" y="5"/>
                </a:lnTo>
                <a:lnTo>
                  <a:pt x="19" y="2"/>
                </a:lnTo>
                <a:lnTo>
                  <a:pt x="15" y="0"/>
                </a:lnTo>
                <a:lnTo>
                  <a:pt x="10" y="0"/>
                </a:lnTo>
                <a:lnTo>
                  <a:pt x="6" y="2"/>
                </a:lnTo>
                <a:lnTo>
                  <a:pt x="1" y="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24" name="Freeform 175"/>
          <p:cNvSpPr>
            <a:spLocks/>
          </p:cNvSpPr>
          <p:nvPr/>
        </p:nvSpPr>
        <p:spPr bwMode="auto">
          <a:xfrm>
            <a:off x="6429375" y="4224338"/>
            <a:ext cx="52388" cy="49212"/>
          </a:xfrm>
          <a:custGeom>
            <a:avLst/>
            <a:gdLst>
              <a:gd name="T0" fmla="*/ 2147483647 w 37"/>
              <a:gd name="T1" fmla="*/ 2147483647 h 31"/>
              <a:gd name="T2" fmla="*/ 0 w 37"/>
              <a:gd name="T3" fmla="*/ 2147483647 h 31"/>
              <a:gd name="T4" fmla="*/ 0 w 37"/>
              <a:gd name="T5" fmla="*/ 2147483647 h 31"/>
              <a:gd name="T6" fmla="*/ 0 w 37"/>
              <a:gd name="T7" fmla="*/ 2147483647 h 31"/>
              <a:gd name="T8" fmla="*/ 0 w 37"/>
              <a:gd name="T9" fmla="*/ 2147483647 h 31"/>
              <a:gd name="T10" fmla="*/ 2147483647 w 37"/>
              <a:gd name="T11" fmla="*/ 2147483647 h 31"/>
              <a:gd name="T12" fmla="*/ 2147483647 w 37"/>
              <a:gd name="T13" fmla="*/ 2147483647 h 31"/>
              <a:gd name="T14" fmla="*/ 2147483647 w 37"/>
              <a:gd name="T15" fmla="*/ 2147483647 h 31"/>
              <a:gd name="T16" fmla="*/ 2147483647 w 37"/>
              <a:gd name="T17" fmla="*/ 2147483647 h 31"/>
              <a:gd name="T18" fmla="*/ 2147483647 w 37"/>
              <a:gd name="T19" fmla="*/ 2147483647 h 31"/>
              <a:gd name="T20" fmla="*/ 2147483647 w 37"/>
              <a:gd name="T21" fmla="*/ 2147483647 h 31"/>
              <a:gd name="T22" fmla="*/ 2147483647 w 37"/>
              <a:gd name="T23" fmla="*/ 2147483647 h 31"/>
              <a:gd name="T24" fmla="*/ 2147483647 w 37"/>
              <a:gd name="T25" fmla="*/ 2147483647 h 31"/>
              <a:gd name="T26" fmla="*/ 2147483647 w 37"/>
              <a:gd name="T27" fmla="*/ 2147483647 h 31"/>
              <a:gd name="T28" fmla="*/ 2147483647 w 37"/>
              <a:gd name="T29" fmla="*/ 2147483647 h 31"/>
              <a:gd name="T30" fmla="*/ 2147483647 w 37"/>
              <a:gd name="T31" fmla="*/ 2147483647 h 31"/>
              <a:gd name="T32" fmla="*/ 2147483647 w 37"/>
              <a:gd name="T33" fmla="*/ 2147483647 h 31"/>
              <a:gd name="T34" fmla="*/ 2147483647 w 37"/>
              <a:gd name="T35" fmla="*/ 2147483647 h 31"/>
              <a:gd name="T36" fmla="*/ 2147483647 w 37"/>
              <a:gd name="T37" fmla="*/ 2147483647 h 31"/>
              <a:gd name="T38" fmla="*/ 2147483647 w 37"/>
              <a:gd name="T39" fmla="*/ 2147483647 h 31"/>
              <a:gd name="T40" fmla="*/ 2147483647 w 37"/>
              <a:gd name="T41" fmla="*/ 2147483647 h 31"/>
              <a:gd name="T42" fmla="*/ 2147483647 w 37"/>
              <a:gd name="T43" fmla="*/ 2147483647 h 31"/>
              <a:gd name="T44" fmla="*/ 2147483647 w 37"/>
              <a:gd name="T45" fmla="*/ 2147483647 h 31"/>
              <a:gd name="T46" fmla="*/ 2147483647 w 37"/>
              <a:gd name="T47" fmla="*/ 2147483647 h 31"/>
              <a:gd name="T48" fmla="*/ 2147483647 w 37"/>
              <a:gd name="T49" fmla="*/ 2147483647 h 31"/>
              <a:gd name="T50" fmla="*/ 2147483647 w 37"/>
              <a:gd name="T51" fmla="*/ 2147483647 h 31"/>
              <a:gd name="T52" fmla="*/ 2147483647 w 37"/>
              <a:gd name="T53" fmla="*/ 2147483647 h 31"/>
              <a:gd name="T54" fmla="*/ 2147483647 w 37"/>
              <a:gd name="T55" fmla="*/ 2147483647 h 31"/>
              <a:gd name="T56" fmla="*/ 2147483647 w 37"/>
              <a:gd name="T57" fmla="*/ 2147483647 h 31"/>
              <a:gd name="T58" fmla="*/ 2147483647 w 37"/>
              <a:gd name="T59" fmla="*/ 0 h 31"/>
              <a:gd name="T60" fmla="*/ 2147483647 w 37"/>
              <a:gd name="T61" fmla="*/ 0 h 31"/>
              <a:gd name="T62" fmla="*/ 2147483647 w 37"/>
              <a:gd name="T63" fmla="*/ 2147483647 h 31"/>
              <a:gd name="T64" fmla="*/ 2147483647 w 37"/>
              <a:gd name="T65" fmla="*/ 2147483647 h 3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7"/>
              <a:gd name="T100" fmla="*/ 0 h 31"/>
              <a:gd name="T101" fmla="*/ 37 w 37"/>
              <a:gd name="T102" fmla="*/ 31 h 3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7" h="31">
                <a:moveTo>
                  <a:pt x="1" y="5"/>
                </a:move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3" y="19"/>
                </a:lnTo>
                <a:lnTo>
                  <a:pt x="3" y="22"/>
                </a:lnTo>
                <a:lnTo>
                  <a:pt x="4" y="24"/>
                </a:lnTo>
                <a:lnTo>
                  <a:pt x="7" y="27"/>
                </a:lnTo>
                <a:lnTo>
                  <a:pt x="9" y="28"/>
                </a:lnTo>
                <a:lnTo>
                  <a:pt x="13" y="30"/>
                </a:lnTo>
                <a:lnTo>
                  <a:pt x="16" y="31"/>
                </a:lnTo>
                <a:lnTo>
                  <a:pt x="19" y="31"/>
                </a:lnTo>
                <a:lnTo>
                  <a:pt x="24" y="31"/>
                </a:lnTo>
                <a:lnTo>
                  <a:pt x="27" y="31"/>
                </a:lnTo>
                <a:lnTo>
                  <a:pt x="31" y="30"/>
                </a:lnTo>
                <a:lnTo>
                  <a:pt x="34" y="30"/>
                </a:lnTo>
                <a:lnTo>
                  <a:pt x="35" y="28"/>
                </a:lnTo>
                <a:lnTo>
                  <a:pt x="37" y="25"/>
                </a:lnTo>
                <a:lnTo>
                  <a:pt x="37" y="24"/>
                </a:lnTo>
                <a:lnTo>
                  <a:pt x="37" y="21"/>
                </a:lnTo>
                <a:lnTo>
                  <a:pt x="37" y="18"/>
                </a:lnTo>
                <a:lnTo>
                  <a:pt x="37" y="16"/>
                </a:lnTo>
                <a:lnTo>
                  <a:pt x="35" y="13"/>
                </a:lnTo>
                <a:lnTo>
                  <a:pt x="33" y="11"/>
                </a:lnTo>
                <a:lnTo>
                  <a:pt x="28" y="6"/>
                </a:lnTo>
                <a:lnTo>
                  <a:pt x="24" y="5"/>
                </a:lnTo>
                <a:lnTo>
                  <a:pt x="19" y="2"/>
                </a:lnTo>
                <a:lnTo>
                  <a:pt x="15" y="0"/>
                </a:lnTo>
                <a:lnTo>
                  <a:pt x="10" y="0"/>
                </a:lnTo>
                <a:lnTo>
                  <a:pt x="6" y="2"/>
                </a:lnTo>
                <a:lnTo>
                  <a:pt x="1" y="5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25" name="Freeform 176"/>
          <p:cNvSpPr>
            <a:spLocks/>
          </p:cNvSpPr>
          <p:nvPr/>
        </p:nvSpPr>
        <p:spPr bwMode="auto">
          <a:xfrm>
            <a:off x="6351588" y="4241800"/>
            <a:ext cx="80962" cy="88900"/>
          </a:xfrm>
          <a:custGeom>
            <a:avLst/>
            <a:gdLst>
              <a:gd name="T0" fmla="*/ 2147483647 w 58"/>
              <a:gd name="T1" fmla="*/ 2147483647 h 56"/>
              <a:gd name="T2" fmla="*/ 2147483647 w 58"/>
              <a:gd name="T3" fmla="*/ 2147483647 h 56"/>
              <a:gd name="T4" fmla="*/ 0 w 58"/>
              <a:gd name="T5" fmla="*/ 2147483647 h 56"/>
              <a:gd name="T6" fmla="*/ 0 w 58"/>
              <a:gd name="T7" fmla="*/ 2147483647 h 56"/>
              <a:gd name="T8" fmla="*/ 2147483647 w 58"/>
              <a:gd name="T9" fmla="*/ 2147483647 h 56"/>
              <a:gd name="T10" fmla="*/ 2147483647 w 58"/>
              <a:gd name="T11" fmla="*/ 2147483647 h 56"/>
              <a:gd name="T12" fmla="*/ 2147483647 w 58"/>
              <a:gd name="T13" fmla="*/ 2147483647 h 56"/>
              <a:gd name="T14" fmla="*/ 2147483647 w 58"/>
              <a:gd name="T15" fmla="*/ 2147483647 h 56"/>
              <a:gd name="T16" fmla="*/ 2147483647 w 58"/>
              <a:gd name="T17" fmla="*/ 2147483647 h 56"/>
              <a:gd name="T18" fmla="*/ 2147483647 w 58"/>
              <a:gd name="T19" fmla="*/ 2147483647 h 56"/>
              <a:gd name="T20" fmla="*/ 2147483647 w 58"/>
              <a:gd name="T21" fmla="*/ 2147483647 h 56"/>
              <a:gd name="T22" fmla="*/ 2147483647 w 58"/>
              <a:gd name="T23" fmla="*/ 2147483647 h 56"/>
              <a:gd name="T24" fmla="*/ 2147483647 w 58"/>
              <a:gd name="T25" fmla="*/ 2147483647 h 56"/>
              <a:gd name="T26" fmla="*/ 2147483647 w 58"/>
              <a:gd name="T27" fmla="*/ 2147483647 h 56"/>
              <a:gd name="T28" fmla="*/ 2147483647 w 58"/>
              <a:gd name="T29" fmla="*/ 2147483647 h 56"/>
              <a:gd name="T30" fmla="*/ 2147483647 w 58"/>
              <a:gd name="T31" fmla="*/ 2147483647 h 56"/>
              <a:gd name="T32" fmla="*/ 2147483647 w 58"/>
              <a:gd name="T33" fmla="*/ 2147483647 h 56"/>
              <a:gd name="T34" fmla="*/ 2147483647 w 58"/>
              <a:gd name="T35" fmla="*/ 2147483647 h 56"/>
              <a:gd name="T36" fmla="*/ 2147483647 w 58"/>
              <a:gd name="T37" fmla="*/ 2147483647 h 56"/>
              <a:gd name="T38" fmla="*/ 2147483647 w 58"/>
              <a:gd name="T39" fmla="*/ 2147483647 h 56"/>
              <a:gd name="T40" fmla="*/ 2147483647 w 58"/>
              <a:gd name="T41" fmla="*/ 2147483647 h 56"/>
              <a:gd name="T42" fmla="*/ 2147483647 w 58"/>
              <a:gd name="T43" fmla="*/ 2147483647 h 56"/>
              <a:gd name="T44" fmla="*/ 2147483647 w 58"/>
              <a:gd name="T45" fmla="*/ 2147483647 h 56"/>
              <a:gd name="T46" fmla="*/ 2147483647 w 58"/>
              <a:gd name="T47" fmla="*/ 2147483647 h 56"/>
              <a:gd name="T48" fmla="*/ 2147483647 w 58"/>
              <a:gd name="T49" fmla="*/ 2147483647 h 56"/>
              <a:gd name="T50" fmla="*/ 2147483647 w 58"/>
              <a:gd name="T51" fmla="*/ 2147483647 h 56"/>
              <a:gd name="T52" fmla="*/ 2147483647 w 58"/>
              <a:gd name="T53" fmla="*/ 2147483647 h 56"/>
              <a:gd name="T54" fmla="*/ 2147483647 w 58"/>
              <a:gd name="T55" fmla="*/ 2147483647 h 56"/>
              <a:gd name="T56" fmla="*/ 2147483647 w 58"/>
              <a:gd name="T57" fmla="*/ 0 h 56"/>
              <a:gd name="T58" fmla="*/ 2147483647 w 58"/>
              <a:gd name="T59" fmla="*/ 0 h 56"/>
              <a:gd name="T60" fmla="*/ 2147483647 w 58"/>
              <a:gd name="T61" fmla="*/ 2147483647 h 56"/>
              <a:gd name="T62" fmla="*/ 2147483647 w 58"/>
              <a:gd name="T63" fmla="*/ 2147483647 h 5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8"/>
              <a:gd name="T97" fmla="*/ 0 h 56"/>
              <a:gd name="T98" fmla="*/ 58 w 58"/>
              <a:gd name="T99" fmla="*/ 56 h 5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8" h="56">
                <a:moveTo>
                  <a:pt x="8" y="13"/>
                </a:moveTo>
                <a:lnTo>
                  <a:pt x="5" y="16"/>
                </a:lnTo>
                <a:lnTo>
                  <a:pt x="3" y="19"/>
                </a:lnTo>
                <a:lnTo>
                  <a:pt x="2" y="23"/>
                </a:lnTo>
                <a:lnTo>
                  <a:pt x="0" y="28"/>
                </a:lnTo>
                <a:lnTo>
                  <a:pt x="0" y="32"/>
                </a:lnTo>
                <a:lnTo>
                  <a:pt x="0" y="35"/>
                </a:lnTo>
                <a:lnTo>
                  <a:pt x="0" y="39"/>
                </a:lnTo>
                <a:lnTo>
                  <a:pt x="2" y="44"/>
                </a:lnTo>
                <a:lnTo>
                  <a:pt x="2" y="45"/>
                </a:lnTo>
                <a:lnTo>
                  <a:pt x="3" y="45"/>
                </a:lnTo>
                <a:lnTo>
                  <a:pt x="3" y="47"/>
                </a:lnTo>
                <a:lnTo>
                  <a:pt x="5" y="47"/>
                </a:lnTo>
                <a:lnTo>
                  <a:pt x="6" y="48"/>
                </a:lnTo>
                <a:lnTo>
                  <a:pt x="8" y="48"/>
                </a:lnTo>
                <a:lnTo>
                  <a:pt x="8" y="50"/>
                </a:lnTo>
                <a:lnTo>
                  <a:pt x="9" y="50"/>
                </a:lnTo>
                <a:lnTo>
                  <a:pt x="14" y="51"/>
                </a:lnTo>
                <a:lnTo>
                  <a:pt x="18" y="53"/>
                </a:lnTo>
                <a:lnTo>
                  <a:pt x="21" y="54"/>
                </a:lnTo>
                <a:lnTo>
                  <a:pt x="25" y="56"/>
                </a:lnTo>
                <a:lnTo>
                  <a:pt x="30" y="56"/>
                </a:lnTo>
                <a:lnTo>
                  <a:pt x="33" y="56"/>
                </a:lnTo>
                <a:lnTo>
                  <a:pt x="37" y="56"/>
                </a:lnTo>
                <a:lnTo>
                  <a:pt x="40" y="56"/>
                </a:lnTo>
                <a:lnTo>
                  <a:pt x="42" y="54"/>
                </a:lnTo>
                <a:lnTo>
                  <a:pt x="43" y="53"/>
                </a:lnTo>
                <a:lnTo>
                  <a:pt x="45" y="51"/>
                </a:lnTo>
                <a:lnTo>
                  <a:pt x="45" y="48"/>
                </a:lnTo>
                <a:lnTo>
                  <a:pt x="45" y="47"/>
                </a:lnTo>
                <a:lnTo>
                  <a:pt x="46" y="44"/>
                </a:lnTo>
                <a:lnTo>
                  <a:pt x="46" y="42"/>
                </a:lnTo>
                <a:lnTo>
                  <a:pt x="48" y="41"/>
                </a:lnTo>
                <a:lnTo>
                  <a:pt x="49" y="39"/>
                </a:lnTo>
                <a:lnTo>
                  <a:pt x="51" y="38"/>
                </a:lnTo>
                <a:lnTo>
                  <a:pt x="52" y="35"/>
                </a:lnTo>
                <a:lnTo>
                  <a:pt x="54" y="34"/>
                </a:lnTo>
                <a:lnTo>
                  <a:pt x="55" y="32"/>
                </a:lnTo>
                <a:lnTo>
                  <a:pt x="56" y="31"/>
                </a:lnTo>
                <a:lnTo>
                  <a:pt x="56" y="28"/>
                </a:lnTo>
                <a:lnTo>
                  <a:pt x="58" y="26"/>
                </a:lnTo>
                <a:lnTo>
                  <a:pt x="58" y="23"/>
                </a:lnTo>
                <a:lnTo>
                  <a:pt x="56" y="20"/>
                </a:lnTo>
                <a:lnTo>
                  <a:pt x="55" y="17"/>
                </a:lnTo>
                <a:lnTo>
                  <a:pt x="54" y="16"/>
                </a:lnTo>
                <a:lnTo>
                  <a:pt x="52" y="13"/>
                </a:lnTo>
                <a:lnTo>
                  <a:pt x="49" y="11"/>
                </a:lnTo>
                <a:lnTo>
                  <a:pt x="46" y="10"/>
                </a:lnTo>
                <a:lnTo>
                  <a:pt x="42" y="7"/>
                </a:lnTo>
                <a:lnTo>
                  <a:pt x="40" y="5"/>
                </a:lnTo>
                <a:lnTo>
                  <a:pt x="40" y="4"/>
                </a:lnTo>
                <a:lnTo>
                  <a:pt x="40" y="2"/>
                </a:lnTo>
                <a:lnTo>
                  <a:pt x="39" y="2"/>
                </a:lnTo>
                <a:lnTo>
                  <a:pt x="39" y="1"/>
                </a:lnTo>
                <a:lnTo>
                  <a:pt x="36" y="0"/>
                </a:lnTo>
                <a:lnTo>
                  <a:pt x="31" y="0"/>
                </a:lnTo>
                <a:lnTo>
                  <a:pt x="28" y="0"/>
                </a:lnTo>
                <a:lnTo>
                  <a:pt x="24" y="1"/>
                </a:lnTo>
                <a:lnTo>
                  <a:pt x="19" y="2"/>
                </a:lnTo>
                <a:lnTo>
                  <a:pt x="15" y="5"/>
                </a:lnTo>
                <a:lnTo>
                  <a:pt x="12" y="8"/>
                </a:lnTo>
                <a:lnTo>
                  <a:pt x="8" y="1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26" name="Freeform 177"/>
          <p:cNvSpPr>
            <a:spLocks/>
          </p:cNvSpPr>
          <p:nvPr/>
        </p:nvSpPr>
        <p:spPr bwMode="auto">
          <a:xfrm>
            <a:off x="6351588" y="4241800"/>
            <a:ext cx="80962" cy="88900"/>
          </a:xfrm>
          <a:custGeom>
            <a:avLst/>
            <a:gdLst>
              <a:gd name="T0" fmla="*/ 2147483647 w 58"/>
              <a:gd name="T1" fmla="*/ 2147483647 h 56"/>
              <a:gd name="T2" fmla="*/ 2147483647 w 58"/>
              <a:gd name="T3" fmla="*/ 2147483647 h 56"/>
              <a:gd name="T4" fmla="*/ 0 w 58"/>
              <a:gd name="T5" fmla="*/ 2147483647 h 56"/>
              <a:gd name="T6" fmla="*/ 0 w 58"/>
              <a:gd name="T7" fmla="*/ 2147483647 h 56"/>
              <a:gd name="T8" fmla="*/ 2147483647 w 58"/>
              <a:gd name="T9" fmla="*/ 2147483647 h 56"/>
              <a:gd name="T10" fmla="*/ 2147483647 w 58"/>
              <a:gd name="T11" fmla="*/ 2147483647 h 56"/>
              <a:gd name="T12" fmla="*/ 2147483647 w 58"/>
              <a:gd name="T13" fmla="*/ 2147483647 h 56"/>
              <a:gd name="T14" fmla="*/ 2147483647 w 58"/>
              <a:gd name="T15" fmla="*/ 2147483647 h 56"/>
              <a:gd name="T16" fmla="*/ 2147483647 w 58"/>
              <a:gd name="T17" fmla="*/ 2147483647 h 56"/>
              <a:gd name="T18" fmla="*/ 2147483647 w 58"/>
              <a:gd name="T19" fmla="*/ 2147483647 h 56"/>
              <a:gd name="T20" fmla="*/ 2147483647 w 58"/>
              <a:gd name="T21" fmla="*/ 2147483647 h 56"/>
              <a:gd name="T22" fmla="*/ 2147483647 w 58"/>
              <a:gd name="T23" fmla="*/ 2147483647 h 56"/>
              <a:gd name="T24" fmla="*/ 2147483647 w 58"/>
              <a:gd name="T25" fmla="*/ 2147483647 h 56"/>
              <a:gd name="T26" fmla="*/ 2147483647 w 58"/>
              <a:gd name="T27" fmla="*/ 2147483647 h 56"/>
              <a:gd name="T28" fmla="*/ 2147483647 w 58"/>
              <a:gd name="T29" fmla="*/ 2147483647 h 56"/>
              <a:gd name="T30" fmla="*/ 2147483647 w 58"/>
              <a:gd name="T31" fmla="*/ 2147483647 h 56"/>
              <a:gd name="T32" fmla="*/ 2147483647 w 58"/>
              <a:gd name="T33" fmla="*/ 2147483647 h 56"/>
              <a:gd name="T34" fmla="*/ 2147483647 w 58"/>
              <a:gd name="T35" fmla="*/ 2147483647 h 56"/>
              <a:gd name="T36" fmla="*/ 2147483647 w 58"/>
              <a:gd name="T37" fmla="*/ 2147483647 h 56"/>
              <a:gd name="T38" fmla="*/ 2147483647 w 58"/>
              <a:gd name="T39" fmla="*/ 2147483647 h 56"/>
              <a:gd name="T40" fmla="*/ 2147483647 w 58"/>
              <a:gd name="T41" fmla="*/ 2147483647 h 56"/>
              <a:gd name="T42" fmla="*/ 2147483647 w 58"/>
              <a:gd name="T43" fmla="*/ 2147483647 h 56"/>
              <a:gd name="T44" fmla="*/ 2147483647 w 58"/>
              <a:gd name="T45" fmla="*/ 2147483647 h 56"/>
              <a:gd name="T46" fmla="*/ 2147483647 w 58"/>
              <a:gd name="T47" fmla="*/ 2147483647 h 56"/>
              <a:gd name="T48" fmla="*/ 2147483647 w 58"/>
              <a:gd name="T49" fmla="*/ 2147483647 h 56"/>
              <a:gd name="T50" fmla="*/ 2147483647 w 58"/>
              <a:gd name="T51" fmla="*/ 2147483647 h 56"/>
              <a:gd name="T52" fmla="*/ 2147483647 w 58"/>
              <a:gd name="T53" fmla="*/ 2147483647 h 56"/>
              <a:gd name="T54" fmla="*/ 2147483647 w 58"/>
              <a:gd name="T55" fmla="*/ 2147483647 h 56"/>
              <a:gd name="T56" fmla="*/ 2147483647 w 58"/>
              <a:gd name="T57" fmla="*/ 0 h 56"/>
              <a:gd name="T58" fmla="*/ 2147483647 w 58"/>
              <a:gd name="T59" fmla="*/ 0 h 56"/>
              <a:gd name="T60" fmla="*/ 2147483647 w 58"/>
              <a:gd name="T61" fmla="*/ 2147483647 h 56"/>
              <a:gd name="T62" fmla="*/ 2147483647 w 58"/>
              <a:gd name="T63" fmla="*/ 2147483647 h 5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8"/>
              <a:gd name="T97" fmla="*/ 0 h 56"/>
              <a:gd name="T98" fmla="*/ 58 w 58"/>
              <a:gd name="T99" fmla="*/ 56 h 5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8" h="56">
                <a:moveTo>
                  <a:pt x="8" y="13"/>
                </a:moveTo>
                <a:lnTo>
                  <a:pt x="5" y="16"/>
                </a:lnTo>
                <a:lnTo>
                  <a:pt x="3" y="19"/>
                </a:lnTo>
                <a:lnTo>
                  <a:pt x="2" y="23"/>
                </a:lnTo>
                <a:lnTo>
                  <a:pt x="0" y="28"/>
                </a:lnTo>
                <a:lnTo>
                  <a:pt x="0" y="32"/>
                </a:lnTo>
                <a:lnTo>
                  <a:pt x="0" y="35"/>
                </a:lnTo>
                <a:lnTo>
                  <a:pt x="0" y="39"/>
                </a:lnTo>
                <a:lnTo>
                  <a:pt x="2" y="44"/>
                </a:lnTo>
                <a:lnTo>
                  <a:pt x="2" y="45"/>
                </a:lnTo>
                <a:lnTo>
                  <a:pt x="3" y="45"/>
                </a:lnTo>
                <a:lnTo>
                  <a:pt x="3" y="47"/>
                </a:lnTo>
                <a:lnTo>
                  <a:pt x="5" y="47"/>
                </a:lnTo>
                <a:lnTo>
                  <a:pt x="6" y="48"/>
                </a:lnTo>
                <a:lnTo>
                  <a:pt x="8" y="48"/>
                </a:lnTo>
                <a:lnTo>
                  <a:pt x="8" y="50"/>
                </a:lnTo>
                <a:lnTo>
                  <a:pt x="9" y="50"/>
                </a:lnTo>
                <a:lnTo>
                  <a:pt x="14" y="51"/>
                </a:lnTo>
                <a:lnTo>
                  <a:pt x="18" y="53"/>
                </a:lnTo>
                <a:lnTo>
                  <a:pt x="21" y="54"/>
                </a:lnTo>
                <a:lnTo>
                  <a:pt x="25" y="56"/>
                </a:lnTo>
                <a:lnTo>
                  <a:pt x="30" y="56"/>
                </a:lnTo>
                <a:lnTo>
                  <a:pt x="33" y="56"/>
                </a:lnTo>
                <a:lnTo>
                  <a:pt x="37" y="56"/>
                </a:lnTo>
                <a:lnTo>
                  <a:pt x="40" y="56"/>
                </a:lnTo>
                <a:lnTo>
                  <a:pt x="42" y="54"/>
                </a:lnTo>
                <a:lnTo>
                  <a:pt x="43" y="53"/>
                </a:lnTo>
                <a:lnTo>
                  <a:pt x="45" y="51"/>
                </a:lnTo>
                <a:lnTo>
                  <a:pt x="45" y="48"/>
                </a:lnTo>
                <a:lnTo>
                  <a:pt x="45" y="47"/>
                </a:lnTo>
                <a:lnTo>
                  <a:pt x="46" y="44"/>
                </a:lnTo>
                <a:lnTo>
                  <a:pt x="46" y="42"/>
                </a:lnTo>
                <a:lnTo>
                  <a:pt x="48" y="41"/>
                </a:lnTo>
                <a:lnTo>
                  <a:pt x="49" y="39"/>
                </a:lnTo>
                <a:lnTo>
                  <a:pt x="51" y="38"/>
                </a:lnTo>
                <a:lnTo>
                  <a:pt x="52" y="35"/>
                </a:lnTo>
                <a:lnTo>
                  <a:pt x="54" y="34"/>
                </a:lnTo>
                <a:lnTo>
                  <a:pt x="55" y="32"/>
                </a:lnTo>
                <a:lnTo>
                  <a:pt x="56" y="31"/>
                </a:lnTo>
                <a:lnTo>
                  <a:pt x="56" y="28"/>
                </a:lnTo>
                <a:lnTo>
                  <a:pt x="58" y="26"/>
                </a:lnTo>
                <a:lnTo>
                  <a:pt x="58" y="23"/>
                </a:lnTo>
                <a:lnTo>
                  <a:pt x="56" y="20"/>
                </a:lnTo>
                <a:lnTo>
                  <a:pt x="55" y="17"/>
                </a:lnTo>
                <a:lnTo>
                  <a:pt x="54" y="16"/>
                </a:lnTo>
                <a:lnTo>
                  <a:pt x="52" y="13"/>
                </a:lnTo>
                <a:lnTo>
                  <a:pt x="49" y="11"/>
                </a:lnTo>
                <a:lnTo>
                  <a:pt x="46" y="10"/>
                </a:lnTo>
                <a:lnTo>
                  <a:pt x="42" y="7"/>
                </a:lnTo>
                <a:lnTo>
                  <a:pt x="40" y="5"/>
                </a:lnTo>
                <a:lnTo>
                  <a:pt x="40" y="4"/>
                </a:lnTo>
                <a:lnTo>
                  <a:pt x="40" y="2"/>
                </a:lnTo>
                <a:lnTo>
                  <a:pt x="39" y="2"/>
                </a:lnTo>
                <a:lnTo>
                  <a:pt x="39" y="1"/>
                </a:lnTo>
                <a:lnTo>
                  <a:pt x="36" y="0"/>
                </a:lnTo>
                <a:lnTo>
                  <a:pt x="31" y="0"/>
                </a:lnTo>
                <a:lnTo>
                  <a:pt x="28" y="0"/>
                </a:lnTo>
                <a:lnTo>
                  <a:pt x="24" y="1"/>
                </a:lnTo>
                <a:lnTo>
                  <a:pt x="19" y="2"/>
                </a:lnTo>
                <a:lnTo>
                  <a:pt x="15" y="5"/>
                </a:lnTo>
                <a:lnTo>
                  <a:pt x="12" y="8"/>
                </a:lnTo>
                <a:lnTo>
                  <a:pt x="8" y="13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27" name="Freeform 178"/>
          <p:cNvSpPr>
            <a:spLocks/>
          </p:cNvSpPr>
          <p:nvPr/>
        </p:nvSpPr>
        <p:spPr bwMode="auto">
          <a:xfrm>
            <a:off x="6351588" y="4241800"/>
            <a:ext cx="80962" cy="88900"/>
          </a:xfrm>
          <a:custGeom>
            <a:avLst/>
            <a:gdLst>
              <a:gd name="T0" fmla="*/ 2147483647 w 58"/>
              <a:gd name="T1" fmla="*/ 2147483647 h 56"/>
              <a:gd name="T2" fmla="*/ 2147483647 w 58"/>
              <a:gd name="T3" fmla="*/ 2147483647 h 56"/>
              <a:gd name="T4" fmla="*/ 0 w 58"/>
              <a:gd name="T5" fmla="*/ 2147483647 h 56"/>
              <a:gd name="T6" fmla="*/ 0 w 58"/>
              <a:gd name="T7" fmla="*/ 2147483647 h 56"/>
              <a:gd name="T8" fmla="*/ 2147483647 w 58"/>
              <a:gd name="T9" fmla="*/ 2147483647 h 56"/>
              <a:gd name="T10" fmla="*/ 2147483647 w 58"/>
              <a:gd name="T11" fmla="*/ 2147483647 h 56"/>
              <a:gd name="T12" fmla="*/ 2147483647 w 58"/>
              <a:gd name="T13" fmla="*/ 2147483647 h 56"/>
              <a:gd name="T14" fmla="*/ 2147483647 w 58"/>
              <a:gd name="T15" fmla="*/ 2147483647 h 56"/>
              <a:gd name="T16" fmla="*/ 2147483647 w 58"/>
              <a:gd name="T17" fmla="*/ 2147483647 h 56"/>
              <a:gd name="T18" fmla="*/ 2147483647 w 58"/>
              <a:gd name="T19" fmla="*/ 2147483647 h 56"/>
              <a:gd name="T20" fmla="*/ 2147483647 w 58"/>
              <a:gd name="T21" fmla="*/ 2147483647 h 56"/>
              <a:gd name="T22" fmla="*/ 2147483647 w 58"/>
              <a:gd name="T23" fmla="*/ 2147483647 h 56"/>
              <a:gd name="T24" fmla="*/ 2147483647 w 58"/>
              <a:gd name="T25" fmla="*/ 2147483647 h 56"/>
              <a:gd name="T26" fmla="*/ 2147483647 w 58"/>
              <a:gd name="T27" fmla="*/ 2147483647 h 56"/>
              <a:gd name="T28" fmla="*/ 2147483647 w 58"/>
              <a:gd name="T29" fmla="*/ 2147483647 h 56"/>
              <a:gd name="T30" fmla="*/ 2147483647 w 58"/>
              <a:gd name="T31" fmla="*/ 2147483647 h 56"/>
              <a:gd name="T32" fmla="*/ 2147483647 w 58"/>
              <a:gd name="T33" fmla="*/ 2147483647 h 56"/>
              <a:gd name="T34" fmla="*/ 2147483647 w 58"/>
              <a:gd name="T35" fmla="*/ 2147483647 h 56"/>
              <a:gd name="T36" fmla="*/ 2147483647 w 58"/>
              <a:gd name="T37" fmla="*/ 2147483647 h 56"/>
              <a:gd name="T38" fmla="*/ 2147483647 w 58"/>
              <a:gd name="T39" fmla="*/ 2147483647 h 56"/>
              <a:gd name="T40" fmla="*/ 2147483647 w 58"/>
              <a:gd name="T41" fmla="*/ 2147483647 h 56"/>
              <a:gd name="T42" fmla="*/ 2147483647 w 58"/>
              <a:gd name="T43" fmla="*/ 2147483647 h 56"/>
              <a:gd name="T44" fmla="*/ 2147483647 w 58"/>
              <a:gd name="T45" fmla="*/ 2147483647 h 56"/>
              <a:gd name="T46" fmla="*/ 2147483647 w 58"/>
              <a:gd name="T47" fmla="*/ 2147483647 h 56"/>
              <a:gd name="T48" fmla="*/ 2147483647 w 58"/>
              <a:gd name="T49" fmla="*/ 2147483647 h 56"/>
              <a:gd name="T50" fmla="*/ 2147483647 w 58"/>
              <a:gd name="T51" fmla="*/ 2147483647 h 56"/>
              <a:gd name="T52" fmla="*/ 2147483647 w 58"/>
              <a:gd name="T53" fmla="*/ 2147483647 h 56"/>
              <a:gd name="T54" fmla="*/ 2147483647 w 58"/>
              <a:gd name="T55" fmla="*/ 2147483647 h 56"/>
              <a:gd name="T56" fmla="*/ 2147483647 w 58"/>
              <a:gd name="T57" fmla="*/ 0 h 56"/>
              <a:gd name="T58" fmla="*/ 2147483647 w 58"/>
              <a:gd name="T59" fmla="*/ 0 h 56"/>
              <a:gd name="T60" fmla="*/ 2147483647 w 58"/>
              <a:gd name="T61" fmla="*/ 2147483647 h 56"/>
              <a:gd name="T62" fmla="*/ 2147483647 w 58"/>
              <a:gd name="T63" fmla="*/ 2147483647 h 5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8"/>
              <a:gd name="T97" fmla="*/ 0 h 56"/>
              <a:gd name="T98" fmla="*/ 58 w 58"/>
              <a:gd name="T99" fmla="*/ 56 h 5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8" h="56">
                <a:moveTo>
                  <a:pt x="8" y="13"/>
                </a:moveTo>
                <a:lnTo>
                  <a:pt x="5" y="16"/>
                </a:lnTo>
                <a:lnTo>
                  <a:pt x="3" y="19"/>
                </a:lnTo>
                <a:lnTo>
                  <a:pt x="2" y="23"/>
                </a:lnTo>
                <a:lnTo>
                  <a:pt x="0" y="28"/>
                </a:lnTo>
                <a:lnTo>
                  <a:pt x="0" y="32"/>
                </a:lnTo>
                <a:lnTo>
                  <a:pt x="0" y="35"/>
                </a:lnTo>
                <a:lnTo>
                  <a:pt x="0" y="39"/>
                </a:lnTo>
                <a:lnTo>
                  <a:pt x="2" y="44"/>
                </a:lnTo>
                <a:lnTo>
                  <a:pt x="2" y="45"/>
                </a:lnTo>
                <a:lnTo>
                  <a:pt x="3" y="45"/>
                </a:lnTo>
                <a:lnTo>
                  <a:pt x="3" y="47"/>
                </a:lnTo>
                <a:lnTo>
                  <a:pt x="5" y="47"/>
                </a:lnTo>
                <a:lnTo>
                  <a:pt x="6" y="48"/>
                </a:lnTo>
                <a:lnTo>
                  <a:pt x="8" y="48"/>
                </a:lnTo>
                <a:lnTo>
                  <a:pt x="8" y="50"/>
                </a:lnTo>
                <a:lnTo>
                  <a:pt x="9" y="50"/>
                </a:lnTo>
                <a:lnTo>
                  <a:pt x="14" y="51"/>
                </a:lnTo>
                <a:lnTo>
                  <a:pt x="18" y="53"/>
                </a:lnTo>
                <a:lnTo>
                  <a:pt x="21" y="54"/>
                </a:lnTo>
                <a:lnTo>
                  <a:pt x="25" y="56"/>
                </a:lnTo>
                <a:lnTo>
                  <a:pt x="30" y="56"/>
                </a:lnTo>
                <a:lnTo>
                  <a:pt x="33" y="56"/>
                </a:lnTo>
                <a:lnTo>
                  <a:pt x="37" y="56"/>
                </a:lnTo>
                <a:lnTo>
                  <a:pt x="40" y="56"/>
                </a:lnTo>
                <a:lnTo>
                  <a:pt x="42" y="54"/>
                </a:lnTo>
                <a:lnTo>
                  <a:pt x="43" y="53"/>
                </a:lnTo>
                <a:lnTo>
                  <a:pt x="45" y="51"/>
                </a:lnTo>
                <a:lnTo>
                  <a:pt x="45" y="48"/>
                </a:lnTo>
                <a:lnTo>
                  <a:pt x="45" y="47"/>
                </a:lnTo>
                <a:lnTo>
                  <a:pt x="46" y="44"/>
                </a:lnTo>
                <a:lnTo>
                  <a:pt x="46" y="42"/>
                </a:lnTo>
                <a:lnTo>
                  <a:pt x="48" y="41"/>
                </a:lnTo>
                <a:lnTo>
                  <a:pt x="49" y="39"/>
                </a:lnTo>
                <a:lnTo>
                  <a:pt x="51" y="38"/>
                </a:lnTo>
                <a:lnTo>
                  <a:pt x="52" y="35"/>
                </a:lnTo>
                <a:lnTo>
                  <a:pt x="54" y="34"/>
                </a:lnTo>
                <a:lnTo>
                  <a:pt x="55" y="32"/>
                </a:lnTo>
                <a:lnTo>
                  <a:pt x="56" y="31"/>
                </a:lnTo>
                <a:lnTo>
                  <a:pt x="56" y="28"/>
                </a:lnTo>
                <a:lnTo>
                  <a:pt x="58" y="26"/>
                </a:lnTo>
                <a:lnTo>
                  <a:pt x="58" y="23"/>
                </a:lnTo>
                <a:lnTo>
                  <a:pt x="56" y="20"/>
                </a:lnTo>
                <a:lnTo>
                  <a:pt x="55" y="17"/>
                </a:lnTo>
                <a:lnTo>
                  <a:pt x="54" y="16"/>
                </a:lnTo>
                <a:lnTo>
                  <a:pt x="52" y="13"/>
                </a:lnTo>
                <a:lnTo>
                  <a:pt x="49" y="11"/>
                </a:lnTo>
                <a:lnTo>
                  <a:pt x="46" y="10"/>
                </a:lnTo>
                <a:lnTo>
                  <a:pt x="42" y="7"/>
                </a:lnTo>
                <a:lnTo>
                  <a:pt x="40" y="5"/>
                </a:lnTo>
                <a:lnTo>
                  <a:pt x="40" y="4"/>
                </a:lnTo>
                <a:lnTo>
                  <a:pt x="40" y="2"/>
                </a:lnTo>
                <a:lnTo>
                  <a:pt x="39" y="2"/>
                </a:lnTo>
                <a:lnTo>
                  <a:pt x="39" y="1"/>
                </a:lnTo>
                <a:lnTo>
                  <a:pt x="36" y="0"/>
                </a:lnTo>
                <a:lnTo>
                  <a:pt x="31" y="0"/>
                </a:lnTo>
                <a:lnTo>
                  <a:pt x="28" y="0"/>
                </a:lnTo>
                <a:lnTo>
                  <a:pt x="24" y="1"/>
                </a:lnTo>
                <a:lnTo>
                  <a:pt x="19" y="2"/>
                </a:lnTo>
                <a:lnTo>
                  <a:pt x="15" y="5"/>
                </a:lnTo>
                <a:lnTo>
                  <a:pt x="12" y="8"/>
                </a:lnTo>
                <a:lnTo>
                  <a:pt x="8" y="13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28" name="Freeform 179"/>
          <p:cNvSpPr>
            <a:spLocks/>
          </p:cNvSpPr>
          <p:nvPr/>
        </p:nvSpPr>
        <p:spPr bwMode="auto">
          <a:xfrm>
            <a:off x="6375400" y="4205288"/>
            <a:ext cx="36513" cy="23812"/>
          </a:xfrm>
          <a:custGeom>
            <a:avLst/>
            <a:gdLst>
              <a:gd name="T0" fmla="*/ 0 w 26"/>
              <a:gd name="T1" fmla="*/ 2147483647 h 15"/>
              <a:gd name="T2" fmla="*/ 2147483647 w 26"/>
              <a:gd name="T3" fmla="*/ 2147483647 h 15"/>
              <a:gd name="T4" fmla="*/ 2147483647 w 26"/>
              <a:gd name="T5" fmla="*/ 2147483647 h 15"/>
              <a:gd name="T6" fmla="*/ 2147483647 w 26"/>
              <a:gd name="T7" fmla="*/ 2147483647 h 15"/>
              <a:gd name="T8" fmla="*/ 2147483647 w 26"/>
              <a:gd name="T9" fmla="*/ 2147483647 h 15"/>
              <a:gd name="T10" fmla="*/ 2147483647 w 26"/>
              <a:gd name="T11" fmla="*/ 2147483647 h 15"/>
              <a:gd name="T12" fmla="*/ 2147483647 w 26"/>
              <a:gd name="T13" fmla="*/ 2147483647 h 15"/>
              <a:gd name="T14" fmla="*/ 2147483647 w 26"/>
              <a:gd name="T15" fmla="*/ 2147483647 h 15"/>
              <a:gd name="T16" fmla="*/ 2147483647 w 26"/>
              <a:gd name="T17" fmla="*/ 2147483647 h 15"/>
              <a:gd name="T18" fmla="*/ 2147483647 w 26"/>
              <a:gd name="T19" fmla="*/ 2147483647 h 15"/>
              <a:gd name="T20" fmla="*/ 2147483647 w 26"/>
              <a:gd name="T21" fmla="*/ 2147483647 h 15"/>
              <a:gd name="T22" fmla="*/ 2147483647 w 26"/>
              <a:gd name="T23" fmla="*/ 2147483647 h 15"/>
              <a:gd name="T24" fmla="*/ 2147483647 w 26"/>
              <a:gd name="T25" fmla="*/ 2147483647 h 15"/>
              <a:gd name="T26" fmla="*/ 2147483647 w 26"/>
              <a:gd name="T27" fmla="*/ 2147483647 h 15"/>
              <a:gd name="T28" fmla="*/ 2147483647 w 26"/>
              <a:gd name="T29" fmla="*/ 2147483647 h 15"/>
              <a:gd name="T30" fmla="*/ 2147483647 w 26"/>
              <a:gd name="T31" fmla="*/ 2147483647 h 15"/>
              <a:gd name="T32" fmla="*/ 2147483647 w 26"/>
              <a:gd name="T33" fmla="*/ 2147483647 h 15"/>
              <a:gd name="T34" fmla="*/ 2147483647 w 26"/>
              <a:gd name="T35" fmla="*/ 2147483647 h 15"/>
              <a:gd name="T36" fmla="*/ 2147483647 w 26"/>
              <a:gd name="T37" fmla="*/ 2147483647 h 15"/>
              <a:gd name="T38" fmla="*/ 2147483647 w 26"/>
              <a:gd name="T39" fmla="*/ 2147483647 h 15"/>
              <a:gd name="T40" fmla="*/ 2147483647 w 26"/>
              <a:gd name="T41" fmla="*/ 2147483647 h 15"/>
              <a:gd name="T42" fmla="*/ 2147483647 w 26"/>
              <a:gd name="T43" fmla="*/ 2147483647 h 15"/>
              <a:gd name="T44" fmla="*/ 2147483647 w 26"/>
              <a:gd name="T45" fmla="*/ 0 h 15"/>
              <a:gd name="T46" fmla="*/ 2147483647 w 26"/>
              <a:gd name="T47" fmla="*/ 0 h 15"/>
              <a:gd name="T48" fmla="*/ 0 w 26"/>
              <a:gd name="T49" fmla="*/ 0 h 15"/>
              <a:gd name="T50" fmla="*/ 0 w 26"/>
              <a:gd name="T51" fmla="*/ 2147483647 h 15"/>
              <a:gd name="T52" fmla="*/ 0 w 26"/>
              <a:gd name="T53" fmla="*/ 2147483647 h 15"/>
              <a:gd name="T54" fmla="*/ 0 w 26"/>
              <a:gd name="T55" fmla="*/ 2147483647 h 15"/>
              <a:gd name="T56" fmla="*/ 0 w 26"/>
              <a:gd name="T57" fmla="*/ 2147483647 h 15"/>
              <a:gd name="T58" fmla="*/ 0 w 26"/>
              <a:gd name="T59" fmla="*/ 2147483647 h 15"/>
              <a:gd name="T60" fmla="*/ 0 w 26"/>
              <a:gd name="T61" fmla="*/ 2147483647 h 15"/>
              <a:gd name="T62" fmla="*/ 0 w 26"/>
              <a:gd name="T63" fmla="*/ 2147483647 h 15"/>
              <a:gd name="T64" fmla="*/ 0 w 26"/>
              <a:gd name="T65" fmla="*/ 2147483647 h 1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6"/>
              <a:gd name="T100" fmla="*/ 0 h 15"/>
              <a:gd name="T101" fmla="*/ 26 w 26"/>
              <a:gd name="T102" fmla="*/ 15 h 1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6" h="15">
                <a:moveTo>
                  <a:pt x="0" y="5"/>
                </a:moveTo>
                <a:lnTo>
                  <a:pt x="1" y="8"/>
                </a:lnTo>
                <a:lnTo>
                  <a:pt x="4" y="11"/>
                </a:lnTo>
                <a:lnTo>
                  <a:pt x="7" y="12"/>
                </a:lnTo>
                <a:lnTo>
                  <a:pt x="11" y="14"/>
                </a:lnTo>
                <a:lnTo>
                  <a:pt x="14" y="14"/>
                </a:lnTo>
                <a:lnTo>
                  <a:pt x="19" y="15"/>
                </a:lnTo>
                <a:lnTo>
                  <a:pt x="22" y="15"/>
                </a:lnTo>
                <a:lnTo>
                  <a:pt x="26" y="15"/>
                </a:lnTo>
                <a:lnTo>
                  <a:pt x="26" y="14"/>
                </a:lnTo>
                <a:lnTo>
                  <a:pt x="25" y="12"/>
                </a:lnTo>
                <a:lnTo>
                  <a:pt x="25" y="11"/>
                </a:lnTo>
                <a:lnTo>
                  <a:pt x="23" y="11"/>
                </a:lnTo>
                <a:lnTo>
                  <a:pt x="23" y="9"/>
                </a:lnTo>
                <a:lnTo>
                  <a:pt x="22" y="9"/>
                </a:lnTo>
                <a:lnTo>
                  <a:pt x="22" y="8"/>
                </a:lnTo>
                <a:lnTo>
                  <a:pt x="19" y="8"/>
                </a:lnTo>
                <a:lnTo>
                  <a:pt x="17" y="5"/>
                </a:lnTo>
                <a:lnTo>
                  <a:pt x="14" y="3"/>
                </a:lnTo>
                <a:lnTo>
                  <a:pt x="11" y="2"/>
                </a:lnTo>
                <a:lnTo>
                  <a:pt x="8" y="2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29" name="Freeform 180"/>
          <p:cNvSpPr>
            <a:spLocks/>
          </p:cNvSpPr>
          <p:nvPr/>
        </p:nvSpPr>
        <p:spPr bwMode="auto">
          <a:xfrm>
            <a:off x="6375400" y="4205288"/>
            <a:ext cx="36513" cy="23812"/>
          </a:xfrm>
          <a:custGeom>
            <a:avLst/>
            <a:gdLst>
              <a:gd name="T0" fmla="*/ 0 w 26"/>
              <a:gd name="T1" fmla="*/ 2147483647 h 15"/>
              <a:gd name="T2" fmla="*/ 2147483647 w 26"/>
              <a:gd name="T3" fmla="*/ 2147483647 h 15"/>
              <a:gd name="T4" fmla="*/ 2147483647 w 26"/>
              <a:gd name="T5" fmla="*/ 2147483647 h 15"/>
              <a:gd name="T6" fmla="*/ 2147483647 w 26"/>
              <a:gd name="T7" fmla="*/ 2147483647 h 15"/>
              <a:gd name="T8" fmla="*/ 2147483647 w 26"/>
              <a:gd name="T9" fmla="*/ 2147483647 h 15"/>
              <a:gd name="T10" fmla="*/ 2147483647 w 26"/>
              <a:gd name="T11" fmla="*/ 2147483647 h 15"/>
              <a:gd name="T12" fmla="*/ 2147483647 w 26"/>
              <a:gd name="T13" fmla="*/ 2147483647 h 15"/>
              <a:gd name="T14" fmla="*/ 2147483647 w 26"/>
              <a:gd name="T15" fmla="*/ 2147483647 h 15"/>
              <a:gd name="T16" fmla="*/ 2147483647 w 26"/>
              <a:gd name="T17" fmla="*/ 2147483647 h 15"/>
              <a:gd name="T18" fmla="*/ 2147483647 w 26"/>
              <a:gd name="T19" fmla="*/ 2147483647 h 15"/>
              <a:gd name="T20" fmla="*/ 2147483647 w 26"/>
              <a:gd name="T21" fmla="*/ 2147483647 h 15"/>
              <a:gd name="T22" fmla="*/ 2147483647 w 26"/>
              <a:gd name="T23" fmla="*/ 2147483647 h 15"/>
              <a:gd name="T24" fmla="*/ 2147483647 w 26"/>
              <a:gd name="T25" fmla="*/ 2147483647 h 15"/>
              <a:gd name="T26" fmla="*/ 2147483647 w 26"/>
              <a:gd name="T27" fmla="*/ 2147483647 h 15"/>
              <a:gd name="T28" fmla="*/ 2147483647 w 26"/>
              <a:gd name="T29" fmla="*/ 2147483647 h 15"/>
              <a:gd name="T30" fmla="*/ 2147483647 w 26"/>
              <a:gd name="T31" fmla="*/ 2147483647 h 15"/>
              <a:gd name="T32" fmla="*/ 2147483647 w 26"/>
              <a:gd name="T33" fmla="*/ 2147483647 h 15"/>
              <a:gd name="T34" fmla="*/ 2147483647 w 26"/>
              <a:gd name="T35" fmla="*/ 2147483647 h 15"/>
              <a:gd name="T36" fmla="*/ 2147483647 w 26"/>
              <a:gd name="T37" fmla="*/ 2147483647 h 15"/>
              <a:gd name="T38" fmla="*/ 2147483647 w 26"/>
              <a:gd name="T39" fmla="*/ 2147483647 h 15"/>
              <a:gd name="T40" fmla="*/ 2147483647 w 26"/>
              <a:gd name="T41" fmla="*/ 2147483647 h 15"/>
              <a:gd name="T42" fmla="*/ 2147483647 w 26"/>
              <a:gd name="T43" fmla="*/ 2147483647 h 15"/>
              <a:gd name="T44" fmla="*/ 2147483647 w 26"/>
              <a:gd name="T45" fmla="*/ 0 h 15"/>
              <a:gd name="T46" fmla="*/ 2147483647 w 26"/>
              <a:gd name="T47" fmla="*/ 0 h 15"/>
              <a:gd name="T48" fmla="*/ 0 w 26"/>
              <a:gd name="T49" fmla="*/ 0 h 15"/>
              <a:gd name="T50" fmla="*/ 0 w 26"/>
              <a:gd name="T51" fmla="*/ 2147483647 h 15"/>
              <a:gd name="T52" fmla="*/ 0 w 26"/>
              <a:gd name="T53" fmla="*/ 2147483647 h 15"/>
              <a:gd name="T54" fmla="*/ 0 w 26"/>
              <a:gd name="T55" fmla="*/ 2147483647 h 15"/>
              <a:gd name="T56" fmla="*/ 0 w 26"/>
              <a:gd name="T57" fmla="*/ 2147483647 h 15"/>
              <a:gd name="T58" fmla="*/ 0 w 26"/>
              <a:gd name="T59" fmla="*/ 2147483647 h 15"/>
              <a:gd name="T60" fmla="*/ 0 w 26"/>
              <a:gd name="T61" fmla="*/ 2147483647 h 15"/>
              <a:gd name="T62" fmla="*/ 0 w 26"/>
              <a:gd name="T63" fmla="*/ 2147483647 h 15"/>
              <a:gd name="T64" fmla="*/ 0 w 26"/>
              <a:gd name="T65" fmla="*/ 2147483647 h 1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6"/>
              <a:gd name="T100" fmla="*/ 0 h 15"/>
              <a:gd name="T101" fmla="*/ 26 w 26"/>
              <a:gd name="T102" fmla="*/ 15 h 1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6" h="15">
                <a:moveTo>
                  <a:pt x="0" y="5"/>
                </a:moveTo>
                <a:lnTo>
                  <a:pt x="1" y="8"/>
                </a:lnTo>
                <a:lnTo>
                  <a:pt x="4" y="11"/>
                </a:lnTo>
                <a:lnTo>
                  <a:pt x="7" y="12"/>
                </a:lnTo>
                <a:lnTo>
                  <a:pt x="11" y="14"/>
                </a:lnTo>
                <a:lnTo>
                  <a:pt x="14" y="14"/>
                </a:lnTo>
                <a:lnTo>
                  <a:pt x="19" y="15"/>
                </a:lnTo>
                <a:lnTo>
                  <a:pt x="22" y="15"/>
                </a:lnTo>
                <a:lnTo>
                  <a:pt x="26" y="15"/>
                </a:lnTo>
                <a:lnTo>
                  <a:pt x="26" y="14"/>
                </a:lnTo>
                <a:lnTo>
                  <a:pt x="25" y="12"/>
                </a:lnTo>
                <a:lnTo>
                  <a:pt x="25" y="11"/>
                </a:lnTo>
                <a:lnTo>
                  <a:pt x="23" y="11"/>
                </a:lnTo>
                <a:lnTo>
                  <a:pt x="23" y="9"/>
                </a:lnTo>
                <a:lnTo>
                  <a:pt x="22" y="9"/>
                </a:lnTo>
                <a:lnTo>
                  <a:pt x="22" y="8"/>
                </a:lnTo>
                <a:lnTo>
                  <a:pt x="19" y="8"/>
                </a:lnTo>
                <a:lnTo>
                  <a:pt x="17" y="5"/>
                </a:lnTo>
                <a:lnTo>
                  <a:pt x="14" y="3"/>
                </a:lnTo>
                <a:lnTo>
                  <a:pt x="11" y="2"/>
                </a:lnTo>
                <a:lnTo>
                  <a:pt x="8" y="2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3"/>
                </a:lnTo>
                <a:lnTo>
                  <a:pt x="0" y="5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30" name="Freeform 181"/>
          <p:cNvSpPr>
            <a:spLocks/>
          </p:cNvSpPr>
          <p:nvPr/>
        </p:nvSpPr>
        <p:spPr bwMode="auto">
          <a:xfrm>
            <a:off x="6189663" y="4286250"/>
            <a:ext cx="107950" cy="90488"/>
          </a:xfrm>
          <a:custGeom>
            <a:avLst/>
            <a:gdLst>
              <a:gd name="T0" fmla="*/ 2147483647 w 77"/>
              <a:gd name="T1" fmla="*/ 2147483647 h 57"/>
              <a:gd name="T2" fmla="*/ 0 w 77"/>
              <a:gd name="T3" fmla="*/ 2147483647 h 57"/>
              <a:gd name="T4" fmla="*/ 0 w 77"/>
              <a:gd name="T5" fmla="*/ 2147483647 h 57"/>
              <a:gd name="T6" fmla="*/ 2147483647 w 77"/>
              <a:gd name="T7" fmla="*/ 2147483647 h 57"/>
              <a:gd name="T8" fmla="*/ 2147483647 w 77"/>
              <a:gd name="T9" fmla="*/ 2147483647 h 57"/>
              <a:gd name="T10" fmla="*/ 2147483647 w 77"/>
              <a:gd name="T11" fmla="*/ 2147483647 h 57"/>
              <a:gd name="T12" fmla="*/ 2147483647 w 77"/>
              <a:gd name="T13" fmla="*/ 2147483647 h 57"/>
              <a:gd name="T14" fmla="*/ 2147483647 w 77"/>
              <a:gd name="T15" fmla="*/ 2147483647 h 57"/>
              <a:gd name="T16" fmla="*/ 2147483647 w 77"/>
              <a:gd name="T17" fmla="*/ 2147483647 h 57"/>
              <a:gd name="T18" fmla="*/ 2147483647 w 77"/>
              <a:gd name="T19" fmla="*/ 2147483647 h 57"/>
              <a:gd name="T20" fmla="*/ 2147483647 w 77"/>
              <a:gd name="T21" fmla="*/ 2147483647 h 57"/>
              <a:gd name="T22" fmla="*/ 2147483647 w 77"/>
              <a:gd name="T23" fmla="*/ 2147483647 h 57"/>
              <a:gd name="T24" fmla="*/ 2147483647 w 77"/>
              <a:gd name="T25" fmla="*/ 2147483647 h 57"/>
              <a:gd name="T26" fmla="*/ 2147483647 w 77"/>
              <a:gd name="T27" fmla="*/ 2147483647 h 57"/>
              <a:gd name="T28" fmla="*/ 2147483647 w 77"/>
              <a:gd name="T29" fmla="*/ 2147483647 h 57"/>
              <a:gd name="T30" fmla="*/ 2147483647 w 77"/>
              <a:gd name="T31" fmla="*/ 2147483647 h 57"/>
              <a:gd name="T32" fmla="*/ 2147483647 w 77"/>
              <a:gd name="T33" fmla="*/ 2147483647 h 57"/>
              <a:gd name="T34" fmla="*/ 2147483647 w 77"/>
              <a:gd name="T35" fmla="*/ 2147483647 h 57"/>
              <a:gd name="T36" fmla="*/ 2147483647 w 77"/>
              <a:gd name="T37" fmla="*/ 2147483647 h 57"/>
              <a:gd name="T38" fmla="*/ 2147483647 w 77"/>
              <a:gd name="T39" fmla="*/ 2147483647 h 57"/>
              <a:gd name="T40" fmla="*/ 2147483647 w 77"/>
              <a:gd name="T41" fmla="*/ 2147483647 h 57"/>
              <a:gd name="T42" fmla="*/ 2147483647 w 77"/>
              <a:gd name="T43" fmla="*/ 2147483647 h 57"/>
              <a:gd name="T44" fmla="*/ 2147483647 w 77"/>
              <a:gd name="T45" fmla="*/ 2147483647 h 57"/>
              <a:gd name="T46" fmla="*/ 2147483647 w 77"/>
              <a:gd name="T47" fmla="*/ 2147483647 h 57"/>
              <a:gd name="T48" fmla="*/ 2147483647 w 77"/>
              <a:gd name="T49" fmla="*/ 2147483647 h 57"/>
              <a:gd name="T50" fmla="*/ 2147483647 w 77"/>
              <a:gd name="T51" fmla="*/ 2147483647 h 57"/>
              <a:gd name="T52" fmla="*/ 2147483647 w 77"/>
              <a:gd name="T53" fmla="*/ 2147483647 h 57"/>
              <a:gd name="T54" fmla="*/ 2147483647 w 77"/>
              <a:gd name="T55" fmla="*/ 2147483647 h 57"/>
              <a:gd name="T56" fmla="*/ 2147483647 w 77"/>
              <a:gd name="T57" fmla="*/ 2147483647 h 57"/>
              <a:gd name="T58" fmla="*/ 2147483647 w 77"/>
              <a:gd name="T59" fmla="*/ 2147483647 h 57"/>
              <a:gd name="T60" fmla="*/ 2147483647 w 77"/>
              <a:gd name="T61" fmla="*/ 2147483647 h 57"/>
              <a:gd name="T62" fmla="*/ 2147483647 w 77"/>
              <a:gd name="T63" fmla="*/ 2147483647 h 57"/>
              <a:gd name="T64" fmla="*/ 2147483647 w 77"/>
              <a:gd name="T65" fmla="*/ 2147483647 h 57"/>
              <a:gd name="T66" fmla="*/ 2147483647 w 77"/>
              <a:gd name="T67" fmla="*/ 2147483647 h 57"/>
              <a:gd name="T68" fmla="*/ 2147483647 w 77"/>
              <a:gd name="T69" fmla="*/ 2147483647 h 57"/>
              <a:gd name="T70" fmla="*/ 2147483647 w 77"/>
              <a:gd name="T71" fmla="*/ 2147483647 h 57"/>
              <a:gd name="T72" fmla="*/ 2147483647 w 77"/>
              <a:gd name="T73" fmla="*/ 2147483647 h 57"/>
              <a:gd name="T74" fmla="*/ 2147483647 w 77"/>
              <a:gd name="T75" fmla="*/ 2147483647 h 57"/>
              <a:gd name="T76" fmla="*/ 2147483647 w 77"/>
              <a:gd name="T77" fmla="*/ 2147483647 h 57"/>
              <a:gd name="T78" fmla="*/ 2147483647 w 77"/>
              <a:gd name="T79" fmla="*/ 2147483647 h 57"/>
              <a:gd name="T80" fmla="*/ 2147483647 w 77"/>
              <a:gd name="T81" fmla="*/ 2147483647 h 57"/>
              <a:gd name="T82" fmla="*/ 2147483647 w 77"/>
              <a:gd name="T83" fmla="*/ 2147483647 h 57"/>
              <a:gd name="T84" fmla="*/ 2147483647 w 77"/>
              <a:gd name="T85" fmla="*/ 2147483647 h 57"/>
              <a:gd name="T86" fmla="*/ 2147483647 w 77"/>
              <a:gd name="T87" fmla="*/ 2147483647 h 57"/>
              <a:gd name="T88" fmla="*/ 2147483647 w 77"/>
              <a:gd name="T89" fmla="*/ 2147483647 h 57"/>
              <a:gd name="T90" fmla="*/ 2147483647 w 77"/>
              <a:gd name="T91" fmla="*/ 2147483647 h 57"/>
              <a:gd name="T92" fmla="*/ 2147483647 w 77"/>
              <a:gd name="T93" fmla="*/ 2147483647 h 57"/>
              <a:gd name="T94" fmla="*/ 2147483647 w 77"/>
              <a:gd name="T95" fmla="*/ 2147483647 h 57"/>
              <a:gd name="T96" fmla="*/ 2147483647 w 77"/>
              <a:gd name="T97" fmla="*/ 0 h 57"/>
              <a:gd name="T98" fmla="*/ 2147483647 w 77"/>
              <a:gd name="T99" fmla="*/ 0 h 57"/>
              <a:gd name="T100" fmla="*/ 2147483647 w 77"/>
              <a:gd name="T101" fmla="*/ 0 h 57"/>
              <a:gd name="T102" fmla="*/ 2147483647 w 77"/>
              <a:gd name="T103" fmla="*/ 0 h 57"/>
              <a:gd name="T104" fmla="*/ 2147483647 w 77"/>
              <a:gd name="T105" fmla="*/ 2147483647 h 57"/>
              <a:gd name="T106" fmla="*/ 2147483647 w 77"/>
              <a:gd name="T107" fmla="*/ 2147483647 h 57"/>
              <a:gd name="T108" fmla="*/ 2147483647 w 77"/>
              <a:gd name="T109" fmla="*/ 2147483647 h 57"/>
              <a:gd name="T110" fmla="*/ 2147483647 w 77"/>
              <a:gd name="T111" fmla="*/ 2147483647 h 57"/>
              <a:gd name="T112" fmla="*/ 2147483647 w 77"/>
              <a:gd name="T113" fmla="*/ 2147483647 h 5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7"/>
              <a:gd name="T172" fmla="*/ 0 h 57"/>
              <a:gd name="T173" fmla="*/ 77 w 77"/>
              <a:gd name="T174" fmla="*/ 57 h 5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7" h="57">
                <a:moveTo>
                  <a:pt x="1" y="7"/>
                </a:moveTo>
                <a:lnTo>
                  <a:pt x="0" y="10"/>
                </a:lnTo>
                <a:lnTo>
                  <a:pt x="0" y="13"/>
                </a:lnTo>
                <a:lnTo>
                  <a:pt x="1" y="17"/>
                </a:lnTo>
                <a:lnTo>
                  <a:pt x="1" y="20"/>
                </a:lnTo>
                <a:lnTo>
                  <a:pt x="1" y="25"/>
                </a:lnTo>
                <a:lnTo>
                  <a:pt x="3" y="29"/>
                </a:lnTo>
                <a:lnTo>
                  <a:pt x="3" y="32"/>
                </a:lnTo>
                <a:lnTo>
                  <a:pt x="4" y="35"/>
                </a:lnTo>
                <a:lnTo>
                  <a:pt x="7" y="40"/>
                </a:lnTo>
                <a:lnTo>
                  <a:pt x="12" y="43"/>
                </a:lnTo>
                <a:lnTo>
                  <a:pt x="15" y="46"/>
                </a:lnTo>
                <a:lnTo>
                  <a:pt x="19" y="47"/>
                </a:lnTo>
                <a:lnTo>
                  <a:pt x="24" y="49"/>
                </a:lnTo>
                <a:lnTo>
                  <a:pt x="29" y="49"/>
                </a:lnTo>
                <a:lnTo>
                  <a:pt x="34" y="47"/>
                </a:lnTo>
                <a:lnTo>
                  <a:pt x="38" y="44"/>
                </a:lnTo>
                <a:lnTo>
                  <a:pt x="41" y="44"/>
                </a:lnTo>
                <a:lnTo>
                  <a:pt x="44" y="46"/>
                </a:lnTo>
                <a:lnTo>
                  <a:pt x="50" y="47"/>
                </a:lnTo>
                <a:lnTo>
                  <a:pt x="55" y="50"/>
                </a:lnTo>
                <a:lnTo>
                  <a:pt x="61" y="53"/>
                </a:lnTo>
                <a:lnTo>
                  <a:pt x="66" y="54"/>
                </a:lnTo>
                <a:lnTo>
                  <a:pt x="71" y="57"/>
                </a:lnTo>
                <a:lnTo>
                  <a:pt x="72" y="57"/>
                </a:lnTo>
                <a:lnTo>
                  <a:pt x="74" y="57"/>
                </a:lnTo>
                <a:lnTo>
                  <a:pt x="75" y="56"/>
                </a:lnTo>
                <a:lnTo>
                  <a:pt x="77" y="56"/>
                </a:lnTo>
                <a:lnTo>
                  <a:pt x="77" y="54"/>
                </a:lnTo>
                <a:lnTo>
                  <a:pt x="75" y="51"/>
                </a:lnTo>
                <a:lnTo>
                  <a:pt x="72" y="47"/>
                </a:lnTo>
                <a:lnTo>
                  <a:pt x="68" y="41"/>
                </a:lnTo>
                <a:lnTo>
                  <a:pt x="63" y="37"/>
                </a:lnTo>
                <a:lnTo>
                  <a:pt x="58" y="31"/>
                </a:lnTo>
                <a:lnTo>
                  <a:pt x="52" y="26"/>
                </a:lnTo>
                <a:lnTo>
                  <a:pt x="47" y="23"/>
                </a:lnTo>
                <a:lnTo>
                  <a:pt x="43" y="22"/>
                </a:lnTo>
                <a:lnTo>
                  <a:pt x="38" y="20"/>
                </a:lnTo>
                <a:lnTo>
                  <a:pt x="34" y="17"/>
                </a:lnTo>
                <a:lnTo>
                  <a:pt x="31" y="14"/>
                </a:lnTo>
                <a:lnTo>
                  <a:pt x="28" y="11"/>
                </a:lnTo>
                <a:lnTo>
                  <a:pt x="24" y="9"/>
                </a:lnTo>
                <a:lnTo>
                  <a:pt x="21" y="6"/>
                </a:lnTo>
                <a:lnTo>
                  <a:pt x="16" y="3"/>
                </a:lnTo>
                <a:lnTo>
                  <a:pt x="12" y="0"/>
                </a:lnTo>
                <a:lnTo>
                  <a:pt x="10" y="0"/>
                </a:lnTo>
                <a:lnTo>
                  <a:pt x="9" y="0"/>
                </a:lnTo>
                <a:lnTo>
                  <a:pt x="7" y="0"/>
                </a:lnTo>
                <a:lnTo>
                  <a:pt x="6" y="1"/>
                </a:lnTo>
                <a:lnTo>
                  <a:pt x="4" y="1"/>
                </a:lnTo>
                <a:lnTo>
                  <a:pt x="3" y="3"/>
                </a:lnTo>
                <a:lnTo>
                  <a:pt x="1" y="4"/>
                </a:lnTo>
                <a:lnTo>
                  <a:pt x="1" y="7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31" name="Freeform 182"/>
          <p:cNvSpPr>
            <a:spLocks/>
          </p:cNvSpPr>
          <p:nvPr/>
        </p:nvSpPr>
        <p:spPr bwMode="auto">
          <a:xfrm>
            <a:off x="6189663" y="4286250"/>
            <a:ext cx="107950" cy="90488"/>
          </a:xfrm>
          <a:custGeom>
            <a:avLst/>
            <a:gdLst>
              <a:gd name="T0" fmla="*/ 2147483647 w 77"/>
              <a:gd name="T1" fmla="*/ 2147483647 h 57"/>
              <a:gd name="T2" fmla="*/ 0 w 77"/>
              <a:gd name="T3" fmla="*/ 2147483647 h 57"/>
              <a:gd name="T4" fmla="*/ 0 w 77"/>
              <a:gd name="T5" fmla="*/ 2147483647 h 57"/>
              <a:gd name="T6" fmla="*/ 2147483647 w 77"/>
              <a:gd name="T7" fmla="*/ 2147483647 h 57"/>
              <a:gd name="T8" fmla="*/ 2147483647 w 77"/>
              <a:gd name="T9" fmla="*/ 2147483647 h 57"/>
              <a:gd name="T10" fmla="*/ 2147483647 w 77"/>
              <a:gd name="T11" fmla="*/ 2147483647 h 57"/>
              <a:gd name="T12" fmla="*/ 2147483647 w 77"/>
              <a:gd name="T13" fmla="*/ 2147483647 h 57"/>
              <a:gd name="T14" fmla="*/ 2147483647 w 77"/>
              <a:gd name="T15" fmla="*/ 2147483647 h 57"/>
              <a:gd name="T16" fmla="*/ 2147483647 w 77"/>
              <a:gd name="T17" fmla="*/ 2147483647 h 57"/>
              <a:gd name="T18" fmla="*/ 2147483647 w 77"/>
              <a:gd name="T19" fmla="*/ 2147483647 h 57"/>
              <a:gd name="T20" fmla="*/ 2147483647 w 77"/>
              <a:gd name="T21" fmla="*/ 2147483647 h 57"/>
              <a:gd name="T22" fmla="*/ 2147483647 w 77"/>
              <a:gd name="T23" fmla="*/ 2147483647 h 57"/>
              <a:gd name="T24" fmla="*/ 2147483647 w 77"/>
              <a:gd name="T25" fmla="*/ 2147483647 h 57"/>
              <a:gd name="T26" fmla="*/ 2147483647 w 77"/>
              <a:gd name="T27" fmla="*/ 2147483647 h 57"/>
              <a:gd name="T28" fmla="*/ 2147483647 w 77"/>
              <a:gd name="T29" fmla="*/ 2147483647 h 57"/>
              <a:gd name="T30" fmla="*/ 2147483647 w 77"/>
              <a:gd name="T31" fmla="*/ 2147483647 h 57"/>
              <a:gd name="T32" fmla="*/ 2147483647 w 77"/>
              <a:gd name="T33" fmla="*/ 2147483647 h 57"/>
              <a:gd name="T34" fmla="*/ 2147483647 w 77"/>
              <a:gd name="T35" fmla="*/ 2147483647 h 57"/>
              <a:gd name="T36" fmla="*/ 2147483647 w 77"/>
              <a:gd name="T37" fmla="*/ 2147483647 h 57"/>
              <a:gd name="T38" fmla="*/ 2147483647 w 77"/>
              <a:gd name="T39" fmla="*/ 2147483647 h 57"/>
              <a:gd name="T40" fmla="*/ 2147483647 w 77"/>
              <a:gd name="T41" fmla="*/ 2147483647 h 57"/>
              <a:gd name="T42" fmla="*/ 2147483647 w 77"/>
              <a:gd name="T43" fmla="*/ 2147483647 h 57"/>
              <a:gd name="T44" fmla="*/ 2147483647 w 77"/>
              <a:gd name="T45" fmla="*/ 2147483647 h 57"/>
              <a:gd name="T46" fmla="*/ 2147483647 w 77"/>
              <a:gd name="T47" fmla="*/ 2147483647 h 57"/>
              <a:gd name="T48" fmla="*/ 2147483647 w 77"/>
              <a:gd name="T49" fmla="*/ 2147483647 h 57"/>
              <a:gd name="T50" fmla="*/ 2147483647 w 77"/>
              <a:gd name="T51" fmla="*/ 2147483647 h 57"/>
              <a:gd name="T52" fmla="*/ 2147483647 w 77"/>
              <a:gd name="T53" fmla="*/ 2147483647 h 57"/>
              <a:gd name="T54" fmla="*/ 2147483647 w 77"/>
              <a:gd name="T55" fmla="*/ 2147483647 h 57"/>
              <a:gd name="T56" fmla="*/ 2147483647 w 77"/>
              <a:gd name="T57" fmla="*/ 2147483647 h 57"/>
              <a:gd name="T58" fmla="*/ 2147483647 w 77"/>
              <a:gd name="T59" fmla="*/ 2147483647 h 57"/>
              <a:gd name="T60" fmla="*/ 2147483647 w 77"/>
              <a:gd name="T61" fmla="*/ 2147483647 h 57"/>
              <a:gd name="T62" fmla="*/ 2147483647 w 77"/>
              <a:gd name="T63" fmla="*/ 2147483647 h 57"/>
              <a:gd name="T64" fmla="*/ 2147483647 w 77"/>
              <a:gd name="T65" fmla="*/ 2147483647 h 57"/>
              <a:gd name="T66" fmla="*/ 2147483647 w 77"/>
              <a:gd name="T67" fmla="*/ 2147483647 h 57"/>
              <a:gd name="T68" fmla="*/ 2147483647 w 77"/>
              <a:gd name="T69" fmla="*/ 2147483647 h 57"/>
              <a:gd name="T70" fmla="*/ 2147483647 w 77"/>
              <a:gd name="T71" fmla="*/ 2147483647 h 57"/>
              <a:gd name="T72" fmla="*/ 2147483647 w 77"/>
              <a:gd name="T73" fmla="*/ 2147483647 h 57"/>
              <a:gd name="T74" fmla="*/ 2147483647 w 77"/>
              <a:gd name="T75" fmla="*/ 2147483647 h 57"/>
              <a:gd name="T76" fmla="*/ 2147483647 w 77"/>
              <a:gd name="T77" fmla="*/ 2147483647 h 57"/>
              <a:gd name="T78" fmla="*/ 2147483647 w 77"/>
              <a:gd name="T79" fmla="*/ 2147483647 h 57"/>
              <a:gd name="T80" fmla="*/ 2147483647 w 77"/>
              <a:gd name="T81" fmla="*/ 2147483647 h 57"/>
              <a:gd name="T82" fmla="*/ 2147483647 w 77"/>
              <a:gd name="T83" fmla="*/ 2147483647 h 57"/>
              <a:gd name="T84" fmla="*/ 2147483647 w 77"/>
              <a:gd name="T85" fmla="*/ 2147483647 h 57"/>
              <a:gd name="T86" fmla="*/ 2147483647 w 77"/>
              <a:gd name="T87" fmla="*/ 2147483647 h 57"/>
              <a:gd name="T88" fmla="*/ 2147483647 w 77"/>
              <a:gd name="T89" fmla="*/ 2147483647 h 57"/>
              <a:gd name="T90" fmla="*/ 2147483647 w 77"/>
              <a:gd name="T91" fmla="*/ 2147483647 h 57"/>
              <a:gd name="T92" fmla="*/ 2147483647 w 77"/>
              <a:gd name="T93" fmla="*/ 2147483647 h 57"/>
              <a:gd name="T94" fmla="*/ 2147483647 w 77"/>
              <a:gd name="T95" fmla="*/ 2147483647 h 57"/>
              <a:gd name="T96" fmla="*/ 2147483647 w 77"/>
              <a:gd name="T97" fmla="*/ 0 h 57"/>
              <a:gd name="T98" fmla="*/ 2147483647 w 77"/>
              <a:gd name="T99" fmla="*/ 0 h 57"/>
              <a:gd name="T100" fmla="*/ 2147483647 w 77"/>
              <a:gd name="T101" fmla="*/ 0 h 57"/>
              <a:gd name="T102" fmla="*/ 2147483647 w 77"/>
              <a:gd name="T103" fmla="*/ 0 h 57"/>
              <a:gd name="T104" fmla="*/ 2147483647 w 77"/>
              <a:gd name="T105" fmla="*/ 2147483647 h 57"/>
              <a:gd name="T106" fmla="*/ 2147483647 w 77"/>
              <a:gd name="T107" fmla="*/ 2147483647 h 57"/>
              <a:gd name="T108" fmla="*/ 2147483647 w 77"/>
              <a:gd name="T109" fmla="*/ 2147483647 h 57"/>
              <a:gd name="T110" fmla="*/ 2147483647 w 77"/>
              <a:gd name="T111" fmla="*/ 2147483647 h 57"/>
              <a:gd name="T112" fmla="*/ 2147483647 w 77"/>
              <a:gd name="T113" fmla="*/ 2147483647 h 5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7"/>
              <a:gd name="T172" fmla="*/ 0 h 57"/>
              <a:gd name="T173" fmla="*/ 77 w 77"/>
              <a:gd name="T174" fmla="*/ 57 h 5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7" h="57">
                <a:moveTo>
                  <a:pt x="1" y="7"/>
                </a:moveTo>
                <a:lnTo>
                  <a:pt x="0" y="10"/>
                </a:lnTo>
                <a:lnTo>
                  <a:pt x="0" y="13"/>
                </a:lnTo>
                <a:lnTo>
                  <a:pt x="1" y="17"/>
                </a:lnTo>
                <a:lnTo>
                  <a:pt x="1" y="20"/>
                </a:lnTo>
                <a:lnTo>
                  <a:pt x="1" y="25"/>
                </a:lnTo>
                <a:lnTo>
                  <a:pt x="3" y="29"/>
                </a:lnTo>
                <a:lnTo>
                  <a:pt x="3" y="32"/>
                </a:lnTo>
                <a:lnTo>
                  <a:pt x="4" y="35"/>
                </a:lnTo>
                <a:lnTo>
                  <a:pt x="7" y="40"/>
                </a:lnTo>
                <a:lnTo>
                  <a:pt x="12" y="43"/>
                </a:lnTo>
                <a:lnTo>
                  <a:pt x="15" y="46"/>
                </a:lnTo>
                <a:lnTo>
                  <a:pt x="19" y="47"/>
                </a:lnTo>
                <a:lnTo>
                  <a:pt x="24" y="49"/>
                </a:lnTo>
                <a:lnTo>
                  <a:pt x="29" y="49"/>
                </a:lnTo>
                <a:lnTo>
                  <a:pt x="34" y="47"/>
                </a:lnTo>
                <a:lnTo>
                  <a:pt x="38" y="44"/>
                </a:lnTo>
                <a:lnTo>
                  <a:pt x="41" y="44"/>
                </a:lnTo>
                <a:lnTo>
                  <a:pt x="44" y="46"/>
                </a:lnTo>
                <a:lnTo>
                  <a:pt x="50" y="47"/>
                </a:lnTo>
                <a:lnTo>
                  <a:pt x="55" y="50"/>
                </a:lnTo>
                <a:lnTo>
                  <a:pt x="61" y="53"/>
                </a:lnTo>
                <a:lnTo>
                  <a:pt x="66" y="54"/>
                </a:lnTo>
                <a:lnTo>
                  <a:pt x="71" y="57"/>
                </a:lnTo>
                <a:lnTo>
                  <a:pt x="72" y="57"/>
                </a:lnTo>
                <a:lnTo>
                  <a:pt x="74" y="57"/>
                </a:lnTo>
                <a:lnTo>
                  <a:pt x="75" y="56"/>
                </a:lnTo>
                <a:lnTo>
                  <a:pt x="77" y="56"/>
                </a:lnTo>
                <a:lnTo>
                  <a:pt x="77" y="54"/>
                </a:lnTo>
                <a:lnTo>
                  <a:pt x="75" y="51"/>
                </a:lnTo>
                <a:lnTo>
                  <a:pt x="72" y="47"/>
                </a:lnTo>
                <a:lnTo>
                  <a:pt x="68" y="41"/>
                </a:lnTo>
                <a:lnTo>
                  <a:pt x="63" y="37"/>
                </a:lnTo>
                <a:lnTo>
                  <a:pt x="58" y="31"/>
                </a:lnTo>
                <a:lnTo>
                  <a:pt x="52" y="26"/>
                </a:lnTo>
                <a:lnTo>
                  <a:pt x="47" y="23"/>
                </a:lnTo>
                <a:lnTo>
                  <a:pt x="43" y="22"/>
                </a:lnTo>
                <a:lnTo>
                  <a:pt x="38" y="20"/>
                </a:lnTo>
                <a:lnTo>
                  <a:pt x="34" y="17"/>
                </a:lnTo>
                <a:lnTo>
                  <a:pt x="31" y="14"/>
                </a:lnTo>
                <a:lnTo>
                  <a:pt x="28" y="11"/>
                </a:lnTo>
                <a:lnTo>
                  <a:pt x="24" y="9"/>
                </a:lnTo>
                <a:lnTo>
                  <a:pt x="21" y="6"/>
                </a:lnTo>
                <a:lnTo>
                  <a:pt x="16" y="3"/>
                </a:lnTo>
                <a:lnTo>
                  <a:pt x="12" y="0"/>
                </a:lnTo>
                <a:lnTo>
                  <a:pt x="10" y="0"/>
                </a:lnTo>
                <a:lnTo>
                  <a:pt x="9" y="0"/>
                </a:lnTo>
                <a:lnTo>
                  <a:pt x="7" y="0"/>
                </a:lnTo>
                <a:lnTo>
                  <a:pt x="6" y="1"/>
                </a:lnTo>
                <a:lnTo>
                  <a:pt x="4" y="1"/>
                </a:lnTo>
                <a:lnTo>
                  <a:pt x="3" y="3"/>
                </a:lnTo>
                <a:lnTo>
                  <a:pt x="1" y="4"/>
                </a:lnTo>
                <a:lnTo>
                  <a:pt x="1" y="7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32" name="Freeform 183"/>
          <p:cNvSpPr>
            <a:spLocks/>
          </p:cNvSpPr>
          <p:nvPr/>
        </p:nvSpPr>
        <p:spPr bwMode="auto">
          <a:xfrm>
            <a:off x="6189663" y="4286250"/>
            <a:ext cx="107950" cy="90488"/>
          </a:xfrm>
          <a:custGeom>
            <a:avLst/>
            <a:gdLst>
              <a:gd name="T0" fmla="*/ 2147483647 w 77"/>
              <a:gd name="T1" fmla="*/ 2147483647 h 57"/>
              <a:gd name="T2" fmla="*/ 0 w 77"/>
              <a:gd name="T3" fmla="*/ 2147483647 h 57"/>
              <a:gd name="T4" fmla="*/ 0 w 77"/>
              <a:gd name="T5" fmla="*/ 2147483647 h 57"/>
              <a:gd name="T6" fmla="*/ 2147483647 w 77"/>
              <a:gd name="T7" fmla="*/ 2147483647 h 57"/>
              <a:gd name="T8" fmla="*/ 2147483647 w 77"/>
              <a:gd name="T9" fmla="*/ 2147483647 h 57"/>
              <a:gd name="T10" fmla="*/ 2147483647 w 77"/>
              <a:gd name="T11" fmla="*/ 2147483647 h 57"/>
              <a:gd name="T12" fmla="*/ 2147483647 w 77"/>
              <a:gd name="T13" fmla="*/ 2147483647 h 57"/>
              <a:gd name="T14" fmla="*/ 2147483647 w 77"/>
              <a:gd name="T15" fmla="*/ 2147483647 h 57"/>
              <a:gd name="T16" fmla="*/ 2147483647 w 77"/>
              <a:gd name="T17" fmla="*/ 2147483647 h 57"/>
              <a:gd name="T18" fmla="*/ 2147483647 w 77"/>
              <a:gd name="T19" fmla="*/ 2147483647 h 57"/>
              <a:gd name="T20" fmla="*/ 2147483647 w 77"/>
              <a:gd name="T21" fmla="*/ 2147483647 h 57"/>
              <a:gd name="T22" fmla="*/ 2147483647 w 77"/>
              <a:gd name="T23" fmla="*/ 2147483647 h 57"/>
              <a:gd name="T24" fmla="*/ 2147483647 w 77"/>
              <a:gd name="T25" fmla="*/ 2147483647 h 57"/>
              <a:gd name="T26" fmla="*/ 2147483647 w 77"/>
              <a:gd name="T27" fmla="*/ 2147483647 h 57"/>
              <a:gd name="T28" fmla="*/ 2147483647 w 77"/>
              <a:gd name="T29" fmla="*/ 2147483647 h 57"/>
              <a:gd name="T30" fmla="*/ 2147483647 w 77"/>
              <a:gd name="T31" fmla="*/ 2147483647 h 57"/>
              <a:gd name="T32" fmla="*/ 2147483647 w 77"/>
              <a:gd name="T33" fmla="*/ 2147483647 h 57"/>
              <a:gd name="T34" fmla="*/ 2147483647 w 77"/>
              <a:gd name="T35" fmla="*/ 2147483647 h 57"/>
              <a:gd name="T36" fmla="*/ 2147483647 w 77"/>
              <a:gd name="T37" fmla="*/ 2147483647 h 57"/>
              <a:gd name="T38" fmla="*/ 2147483647 w 77"/>
              <a:gd name="T39" fmla="*/ 2147483647 h 57"/>
              <a:gd name="T40" fmla="*/ 2147483647 w 77"/>
              <a:gd name="T41" fmla="*/ 2147483647 h 57"/>
              <a:gd name="T42" fmla="*/ 2147483647 w 77"/>
              <a:gd name="T43" fmla="*/ 2147483647 h 57"/>
              <a:gd name="T44" fmla="*/ 2147483647 w 77"/>
              <a:gd name="T45" fmla="*/ 2147483647 h 57"/>
              <a:gd name="T46" fmla="*/ 2147483647 w 77"/>
              <a:gd name="T47" fmla="*/ 2147483647 h 57"/>
              <a:gd name="T48" fmla="*/ 2147483647 w 77"/>
              <a:gd name="T49" fmla="*/ 2147483647 h 57"/>
              <a:gd name="T50" fmla="*/ 2147483647 w 77"/>
              <a:gd name="T51" fmla="*/ 2147483647 h 57"/>
              <a:gd name="T52" fmla="*/ 2147483647 w 77"/>
              <a:gd name="T53" fmla="*/ 2147483647 h 57"/>
              <a:gd name="T54" fmla="*/ 2147483647 w 77"/>
              <a:gd name="T55" fmla="*/ 2147483647 h 57"/>
              <a:gd name="T56" fmla="*/ 2147483647 w 77"/>
              <a:gd name="T57" fmla="*/ 2147483647 h 57"/>
              <a:gd name="T58" fmla="*/ 2147483647 w 77"/>
              <a:gd name="T59" fmla="*/ 2147483647 h 57"/>
              <a:gd name="T60" fmla="*/ 2147483647 w 77"/>
              <a:gd name="T61" fmla="*/ 2147483647 h 57"/>
              <a:gd name="T62" fmla="*/ 2147483647 w 77"/>
              <a:gd name="T63" fmla="*/ 2147483647 h 57"/>
              <a:gd name="T64" fmla="*/ 2147483647 w 77"/>
              <a:gd name="T65" fmla="*/ 2147483647 h 57"/>
              <a:gd name="T66" fmla="*/ 2147483647 w 77"/>
              <a:gd name="T67" fmla="*/ 2147483647 h 57"/>
              <a:gd name="T68" fmla="*/ 2147483647 w 77"/>
              <a:gd name="T69" fmla="*/ 2147483647 h 57"/>
              <a:gd name="T70" fmla="*/ 2147483647 w 77"/>
              <a:gd name="T71" fmla="*/ 2147483647 h 57"/>
              <a:gd name="T72" fmla="*/ 2147483647 w 77"/>
              <a:gd name="T73" fmla="*/ 2147483647 h 57"/>
              <a:gd name="T74" fmla="*/ 2147483647 w 77"/>
              <a:gd name="T75" fmla="*/ 2147483647 h 57"/>
              <a:gd name="T76" fmla="*/ 2147483647 w 77"/>
              <a:gd name="T77" fmla="*/ 2147483647 h 57"/>
              <a:gd name="T78" fmla="*/ 2147483647 w 77"/>
              <a:gd name="T79" fmla="*/ 2147483647 h 57"/>
              <a:gd name="T80" fmla="*/ 2147483647 w 77"/>
              <a:gd name="T81" fmla="*/ 2147483647 h 57"/>
              <a:gd name="T82" fmla="*/ 2147483647 w 77"/>
              <a:gd name="T83" fmla="*/ 2147483647 h 57"/>
              <a:gd name="T84" fmla="*/ 2147483647 w 77"/>
              <a:gd name="T85" fmla="*/ 2147483647 h 57"/>
              <a:gd name="T86" fmla="*/ 2147483647 w 77"/>
              <a:gd name="T87" fmla="*/ 2147483647 h 57"/>
              <a:gd name="T88" fmla="*/ 2147483647 w 77"/>
              <a:gd name="T89" fmla="*/ 2147483647 h 57"/>
              <a:gd name="T90" fmla="*/ 2147483647 w 77"/>
              <a:gd name="T91" fmla="*/ 2147483647 h 57"/>
              <a:gd name="T92" fmla="*/ 2147483647 w 77"/>
              <a:gd name="T93" fmla="*/ 2147483647 h 57"/>
              <a:gd name="T94" fmla="*/ 2147483647 w 77"/>
              <a:gd name="T95" fmla="*/ 2147483647 h 57"/>
              <a:gd name="T96" fmla="*/ 2147483647 w 77"/>
              <a:gd name="T97" fmla="*/ 0 h 57"/>
              <a:gd name="T98" fmla="*/ 2147483647 w 77"/>
              <a:gd name="T99" fmla="*/ 0 h 57"/>
              <a:gd name="T100" fmla="*/ 2147483647 w 77"/>
              <a:gd name="T101" fmla="*/ 0 h 57"/>
              <a:gd name="T102" fmla="*/ 2147483647 w 77"/>
              <a:gd name="T103" fmla="*/ 0 h 57"/>
              <a:gd name="T104" fmla="*/ 2147483647 w 77"/>
              <a:gd name="T105" fmla="*/ 2147483647 h 57"/>
              <a:gd name="T106" fmla="*/ 2147483647 w 77"/>
              <a:gd name="T107" fmla="*/ 2147483647 h 57"/>
              <a:gd name="T108" fmla="*/ 2147483647 w 77"/>
              <a:gd name="T109" fmla="*/ 2147483647 h 57"/>
              <a:gd name="T110" fmla="*/ 2147483647 w 77"/>
              <a:gd name="T111" fmla="*/ 2147483647 h 57"/>
              <a:gd name="T112" fmla="*/ 2147483647 w 77"/>
              <a:gd name="T113" fmla="*/ 2147483647 h 5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7"/>
              <a:gd name="T172" fmla="*/ 0 h 57"/>
              <a:gd name="T173" fmla="*/ 77 w 77"/>
              <a:gd name="T174" fmla="*/ 57 h 5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7" h="57">
                <a:moveTo>
                  <a:pt x="1" y="7"/>
                </a:moveTo>
                <a:lnTo>
                  <a:pt x="0" y="10"/>
                </a:lnTo>
                <a:lnTo>
                  <a:pt x="0" y="13"/>
                </a:lnTo>
                <a:lnTo>
                  <a:pt x="1" y="17"/>
                </a:lnTo>
                <a:lnTo>
                  <a:pt x="1" y="20"/>
                </a:lnTo>
                <a:lnTo>
                  <a:pt x="1" y="25"/>
                </a:lnTo>
                <a:lnTo>
                  <a:pt x="3" y="29"/>
                </a:lnTo>
                <a:lnTo>
                  <a:pt x="3" y="32"/>
                </a:lnTo>
                <a:lnTo>
                  <a:pt x="4" y="35"/>
                </a:lnTo>
                <a:lnTo>
                  <a:pt x="7" y="40"/>
                </a:lnTo>
                <a:lnTo>
                  <a:pt x="12" y="43"/>
                </a:lnTo>
                <a:lnTo>
                  <a:pt x="15" y="46"/>
                </a:lnTo>
                <a:lnTo>
                  <a:pt x="19" y="47"/>
                </a:lnTo>
                <a:lnTo>
                  <a:pt x="24" y="49"/>
                </a:lnTo>
                <a:lnTo>
                  <a:pt x="29" y="49"/>
                </a:lnTo>
                <a:lnTo>
                  <a:pt x="34" y="47"/>
                </a:lnTo>
                <a:lnTo>
                  <a:pt x="38" y="44"/>
                </a:lnTo>
                <a:lnTo>
                  <a:pt x="41" y="44"/>
                </a:lnTo>
                <a:lnTo>
                  <a:pt x="44" y="46"/>
                </a:lnTo>
                <a:lnTo>
                  <a:pt x="50" y="47"/>
                </a:lnTo>
                <a:lnTo>
                  <a:pt x="55" y="50"/>
                </a:lnTo>
                <a:lnTo>
                  <a:pt x="61" y="53"/>
                </a:lnTo>
                <a:lnTo>
                  <a:pt x="66" y="54"/>
                </a:lnTo>
                <a:lnTo>
                  <a:pt x="71" y="57"/>
                </a:lnTo>
                <a:lnTo>
                  <a:pt x="72" y="57"/>
                </a:lnTo>
                <a:lnTo>
                  <a:pt x="74" y="57"/>
                </a:lnTo>
                <a:lnTo>
                  <a:pt x="75" y="56"/>
                </a:lnTo>
                <a:lnTo>
                  <a:pt x="77" y="56"/>
                </a:lnTo>
                <a:lnTo>
                  <a:pt x="77" y="54"/>
                </a:lnTo>
                <a:lnTo>
                  <a:pt x="75" y="51"/>
                </a:lnTo>
                <a:lnTo>
                  <a:pt x="72" y="47"/>
                </a:lnTo>
                <a:lnTo>
                  <a:pt x="68" y="41"/>
                </a:lnTo>
                <a:lnTo>
                  <a:pt x="63" y="37"/>
                </a:lnTo>
                <a:lnTo>
                  <a:pt x="58" y="31"/>
                </a:lnTo>
                <a:lnTo>
                  <a:pt x="52" y="26"/>
                </a:lnTo>
                <a:lnTo>
                  <a:pt x="47" y="23"/>
                </a:lnTo>
                <a:lnTo>
                  <a:pt x="43" y="22"/>
                </a:lnTo>
                <a:lnTo>
                  <a:pt x="38" y="20"/>
                </a:lnTo>
                <a:lnTo>
                  <a:pt x="34" y="17"/>
                </a:lnTo>
                <a:lnTo>
                  <a:pt x="31" y="14"/>
                </a:lnTo>
                <a:lnTo>
                  <a:pt x="28" y="11"/>
                </a:lnTo>
                <a:lnTo>
                  <a:pt x="24" y="9"/>
                </a:lnTo>
                <a:lnTo>
                  <a:pt x="21" y="6"/>
                </a:lnTo>
                <a:lnTo>
                  <a:pt x="16" y="3"/>
                </a:lnTo>
                <a:lnTo>
                  <a:pt x="12" y="0"/>
                </a:lnTo>
                <a:lnTo>
                  <a:pt x="10" y="0"/>
                </a:lnTo>
                <a:lnTo>
                  <a:pt x="9" y="0"/>
                </a:lnTo>
                <a:lnTo>
                  <a:pt x="7" y="0"/>
                </a:lnTo>
                <a:lnTo>
                  <a:pt x="6" y="1"/>
                </a:lnTo>
                <a:lnTo>
                  <a:pt x="4" y="1"/>
                </a:lnTo>
                <a:lnTo>
                  <a:pt x="3" y="3"/>
                </a:lnTo>
                <a:lnTo>
                  <a:pt x="1" y="4"/>
                </a:lnTo>
                <a:lnTo>
                  <a:pt x="1" y="7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33" name="Freeform 184"/>
          <p:cNvSpPr>
            <a:spLocks/>
          </p:cNvSpPr>
          <p:nvPr/>
        </p:nvSpPr>
        <p:spPr bwMode="auto">
          <a:xfrm>
            <a:off x="6199188" y="4233863"/>
            <a:ext cx="112712" cy="57150"/>
          </a:xfrm>
          <a:custGeom>
            <a:avLst/>
            <a:gdLst>
              <a:gd name="T0" fmla="*/ 2147483647 w 80"/>
              <a:gd name="T1" fmla="*/ 2147483647 h 36"/>
              <a:gd name="T2" fmla="*/ 2147483647 w 80"/>
              <a:gd name="T3" fmla="*/ 2147483647 h 36"/>
              <a:gd name="T4" fmla="*/ 2147483647 w 80"/>
              <a:gd name="T5" fmla="*/ 2147483647 h 36"/>
              <a:gd name="T6" fmla="*/ 2147483647 w 80"/>
              <a:gd name="T7" fmla="*/ 2147483647 h 36"/>
              <a:gd name="T8" fmla="*/ 2147483647 w 80"/>
              <a:gd name="T9" fmla="*/ 2147483647 h 36"/>
              <a:gd name="T10" fmla="*/ 2147483647 w 80"/>
              <a:gd name="T11" fmla="*/ 2147483647 h 36"/>
              <a:gd name="T12" fmla="*/ 2147483647 w 80"/>
              <a:gd name="T13" fmla="*/ 2147483647 h 36"/>
              <a:gd name="T14" fmla="*/ 0 w 80"/>
              <a:gd name="T15" fmla="*/ 2147483647 h 36"/>
              <a:gd name="T16" fmla="*/ 0 w 80"/>
              <a:gd name="T17" fmla="*/ 2147483647 h 36"/>
              <a:gd name="T18" fmla="*/ 2147483647 w 80"/>
              <a:gd name="T19" fmla="*/ 2147483647 h 36"/>
              <a:gd name="T20" fmla="*/ 2147483647 w 80"/>
              <a:gd name="T21" fmla="*/ 2147483647 h 36"/>
              <a:gd name="T22" fmla="*/ 2147483647 w 80"/>
              <a:gd name="T23" fmla="*/ 2147483647 h 36"/>
              <a:gd name="T24" fmla="*/ 2147483647 w 80"/>
              <a:gd name="T25" fmla="*/ 2147483647 h 36"/>
              <a:gd name="T26" fmla="*/ 2147483647 w 80"/>
              <a:gd name="T27" fmla="*/ 2147483647 h 36"/>
              <a:gd name="T28" fmla="*/ 2147483647 w 80"/>
              <a:gd name="T29" fmla="*/ 2147483647 h 36"/>
              <a:gd name="T30" fmla="*/ 2147483647 w 80"/>
              <a:gd name="T31" fmla="*/ 2147483647 h 36"/>
              <a:gd name="T32" fmla="*/ 2147483647 w 80"/>
              <a:gd name="T33" fmla="*/ 2147483647 h 36"/>
              <a:gd name="T34" fmla="*/ 2147483647 w 80"/>
              <a:gd name="T35" fmla="*/ 2147483647 h 36"/>
              <a:gd name="T36" fmla="*/ 2147483647 w 80"/>
              <a:gd name="T37" fmla="*/ 2147483647 h 36"/>
              <a:gd name="T38" fmla="*/ 2147483647 w 80"/>
              <a:gd name="T39" fmla="*/ 2147483647 h 36"/>
              <a:gd name="T40" fmla="*/ 2147483647 w 80"/>
              <a:gd name="T41" fmla="*/ 2147483647 h 36"/>
              <a:gd name="T42" fmla="*/ 2147483647 w 80"/>
              <a:gd name="T43" fmla="*/ 2147483647 h 36"/>
              <a:gd name="T44" fmla="*/ 2147483647 w 80"/>
              <a:gd name="T45" fmla="*/ 2147483647 h 36"/>
              <a:gd name="T46" fmla="*/ 2147483647 w 80"/>
              <a:gd name="T47" fmla="*/ 2147483647 h 36"/>
              <a:gd name="T48" fmla="*/ 2147483647 w 80"/>
              <a:gd name="T49" fmla="*/ 2147483647 h 36"/>
              <a:gd name="T50" fmla="*/ 2147483647 w 80"/>
              <a:gd name="T51" fmla="*/ 2147483647 h 36"/>
              <a:gd name="T52" fmla="*/ 2147483647 w 80"/>
              <a:gd name="T53" fmla="*/ 2147483647 h 36"/>
              <a:gd name="T54" fmla="*/ 2147483647 w 80"/>
              <a:gd name="T55" fmla="*/ 2147483647 h 36"/>
              <a:gd name="T56" fmla="*/ 2147483647 w 80"/>
              <a:gd name="T57" fmla="*/ 2147483647 h 36"/>
              <a:gd name="T58" fmla="*/ 2147483647 w 80"/>
              <a:gd name="T59" fmla="*/ 2147483647 h 36"/>
              <a:gd name="T60" fmla="*/ 2147483647 w 80"/>
              <a:gd name="T61" fmla="*/ 2147483647 h 36"/>
              <a:gd name="T62" fmla="*/ 2147483647 w 80"/>
              <a:gd name="T63" fmla="*/ 2147483647 h 36"/>
              <a:gd name="T64" fmla="*/ 2147483647 w 80"/>
              <a:gd name="T65" fmla="*/ 2147483647 h 36"/>
              <a:gd name="T66" fmla="*/ 2147483647 w 80"/>
              <a:gd name="T67" fmla="*/ 2147483647 h 36"/>
              <a:gd name="T68" fmla="*/ 2147483647 w 80"/>
              <a:gd name="T69" fmla="*/ 2147483647 h 36"/>
              <a:gd name="T70" fmla="*/ 2147483647 w 80"/>
              <a:gd name="T71" fmla="*/ 2147483647 h 36"/>
              <a:gd name="T72" fmla="*/ 2147483647 w 80"/>
              <a:gd name="T73" fmla="*/ 2147483647 h 36"/>
              <a:gd name="T74" fmla="*/ 2147483647 w 80"/>
              <a:gd name="T75" fmla="*/ 0 h 36"/>
              <a:gd name="T76" fmla="*/ 2147483647 w 80"/>
              <a:gd name="T77" fmla="*/ 0 h 36"/>
              <a:gd name="T78" fmla="*/ 2147483647 w 80"/>
              <a:gd name="T79" fmla="*/ 0 h 36"/>
              <a:gd name="T80" fmla="*/ 2147483647 w 80"/>
              <a:gd name="T81" fmla="*/ 2147483647 h 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80"/>
              <a:gd name="T124" fmla="*/ 0 h 36"/>
              <a:gd name="T125" fmla="*/ 80 w 80"/>
              <a:gd name="T126" fmla="*/ 36 h 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80" h="36">
                <a:moveTo>
                  <a:pt x="12" y="3"/>
                </a:moveTo>
                <a:lnTo>
                  <a:pt x="9" y="5"/>
                </a:lnTo>
                <a:lnTo>
                  <a:pt x="8" y="6"/>
                </a:lnTo>
                <a:lnTo>
                  <a:pt x="6" y="6"/>
                </a:lnTo>
                <a:lnTo>
                  <a:pt x="5" y="7"/>
                </a:lnTo>
                <a:lnTo>
                  <a:pt x="2" y="9"/>
                </a:lnTo>
                <a:lnTo>
                  <a:pt x="0" y="10"/>
                </a:lnTo>
                <a:lnTo>
                  <a:pt x="2" y="15"/>
                </a:lnTo>
                <a:lnTo>
                  <a:pt x="5" y="18"/>
                </a:lnTo>
                <a:lnTo>
                  <a:pt x="6" y="22"/>
                </a:lnTo>
                <a:lnTo>
                  <a:pt x="11" y="25"/>
                </a:lnTo>
                <a:lnTo>
                  <a:pt x="14" y="28"/>
                </a:lnTo>
                <a:lnTo>
                  <a:pt x="18" y="31"/>
                </a:lnTo>
                <a:lnTo>
                  <a:pt x="21" y="33"/>
                </a:lnTo>
                <a:lnTo>
                  <a:pt x="25" y="33"/>
                </a:lnTo>
                <a:lnTo>
                  <a:pt x="31" y="33"/>
                </a:lnTo>
                <a:lnTo>
                  <a:pt x="37" y="34"/>
                </a:lnTo>
                <a:lnTo>
                  <a:pt x="45" y="34"/>
                </a:lnTo>
                <a:lnTo>
                  <a:pt x="52" y="36"/>
                </a:lnTo>
                <a:lnTo>
                  <a:pt x="59" y="36"/>
                </a:lnTo>
                <a:lnTo>
                  <a:pt x="67" y="36"/>
                </a:lnTo>
                <a:lnTo>
                  <a:pt x="73" y="36"/>
                </a:lnTo>
                <a:lnTo>
                  <a:pt x="77" y="34"/>
                </a:lnTo>
                <a:lnTo>
                  <a:pt x="79" y="33"/>
                </a:lnTo>
                <a:lnTo>
                  <a:pt x="80" y="30"/>
                </a:lnTo>
                <a:lnTo>
                  <a:pt x="80" y="25"/>
                </a:lnTo>
                <a:lnTo>
                  <a:pt x="80" y="22"/>
                </a:lnTo>
                <a:lnTo>
                  <a:pt x="79" y="19"/>
                </a:lnTo>
                <a:lnTo>
                  <a:pt x="77" y="15"/>
                </a:lnTo>
                <a:lnTo>
                  <a:pt x="76" y="13"/>
                </a:lnTo>
                <a:lnTo>
                  <a:pt x="71" y="12"/>
                </a:lnTo>
                <a:lnTo>
                  <a:pt x="65" y="9"/>
                </a:lnTo>
                <a:lnTo>
                  <a:pt x="58" y="7"/>
                </a:lnTo>
                <a:lnTo>
                  <a:pt x="51" y="5"/>
                </a:lnTo>
                <a:lnTo>
                  <a:pt x="42" y="2"/>
                </a:lnTo>
                <a:lnTo>
                  <a:pt x="33" y="0"/>
                </a:lnTo>
                <a:lnTo>
                  <a:pt x="25" y="0"/>
                </a:lnTo>
                <a:lnTo>
                  <a:pt x="18" y="0"/>
                </a:lnTo>
                <a:lnTo>
                  <a:pt x="12" y="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34" name="Freeform 185"/>
          <p:cNvSpPr>
            <a:spLocks/>
          </p:cNvSpPr>
          <p:nvPr/>
        </p:nvSpPr>
        <p:spPr bwMode="auto">
          <a:xfrm>
            <a:off x="6199188" y="4233863"/>
            <a:ext cx="112712" cy="57150"/>
          </a:xfrm>
          <a:custGeom>
            <a:avLst/>
            <a:gdLst>
              <a:gd name="T0" fmla="*/ 2147483647 w 80"/>
              <a:gd name="T1" fmla="*/ 2147483647 h 36"/>
              <a:gd name="T2" fmla="*/ 2147483647 w 80"/>
              <a:gd name="T3" fmla="*/ 2147483647 h 36"/>
              <a:gd name="T4" fmla="*/ 2147483647 w 80"/>
              <a:gd name="T5" fmla="*/ 2147483647 h 36"/>
              <a:gd name="T6" fmla="*/ 2147483647 w 80"/>
              <a:gd name="T7" fmla="*/ 2147483647 h 36"/>
              <a:gd name="T8" fmla="*/ 2147483647 w 80"/>
              <a:gd name="T9" fmla="*/ 2147483647 h 36"/>
              <a:gd name="T10" fmla="*/ 2147483647 w 80"/>
              <a:gd name="T11" fmla="*/ 2147483647 h 36"/>
              <a:gd name="T12" fmla="*/ 2147483647 w 80"/>
              <a:gd name="T13" fmla="*/ 2147483647 h 36"/>
              <a:gd name="T14" fmla="*/ 0 w 80"/>
              <a:gd name="T15" fmla="*/ 2147483647 h 36"/>
              <a:gd name="T16" fmla="*/ 0 w 80"/>
              <a:gd name="T17" fmla="*/ 2147483647 h 36"/>
              <a:gd name="T18" fmla="*/ 2147483647 w 80"/>
              <a:gd name="T19" fmla="*/ 2147483647 h 36"/>
              <a:gd name="T20" fmla="*/ 2147483647 w 80"/>
              <a:gd name="T21" fmla="*/ 2147483647 h 36"/>
              <a:gd name="T22" fmla="*/ 2147483647 w 80"/>
              <a:gd name="T23" fmla="*/ 2147483647 h 36"/>
              <a:gd name="T24" fmla="*/ 2147483647 w 80"/>
              <a:gd name="T25" fmla="*/ 2147483647 h 36"/>
              <a:gd name="T26" fmla="*/ 2147483647 w 80"/>
              <a:gd name="T27" fmla="*/ 2147483647 h 36"/>
              <a:gd name="T28" fmla="*/ 2147483647 w 80"/>
              <a:gd name="T29" fmla="*/ 2147483647 h 36"/>
              <a:gd name="T30" fmla="*/ 2147483647 w 80"/>
              <a:gd name="T31" fmla="*/ 2147483647 h 36"/>
              <a:gd name="T32" fmla="*/ 2147483647 w 80"/>
              <a:gd name="T33" fmla="*/ 2147483647 h 36"/>
              <a:gd name="T34" fmla="*/ 2147483647 w 80"/>
              <a:gd name="T35" fmla="*/ 2147483647 h 36"/>
              <a:gd name="T36" fmla="*/ 2147483647 w 80"/>
              <a:gd name="T37" fmla="*/ 2147483647 h 36"/>
              <a:gd name="T38" fmla="*/ 2147483647 w 80"/>
              <a:gd name="T39" fmla="*/ 2147483647 h 36"/>
              <a:gd name="T40" fmla="*/ 2147483647 w 80"/>
              <a:gd name="T41" fmla="*/ 2147483647 h 36"/>
              <a:gd name="T42" fmla="*/ 2147483647 w 80"/>
              <a:gd name="T43" fmla="*/ 2147483647 h 36"/>
              <a:gd name="T44" fmla="*/ 2147483647 w 80"/>
              <a:gd name="T45" fmla="*/ 2147483647 h 36"/>
              <a:gd name="T46" fmla="*/ 2147483647 w 80"/>
              <a:gd name="T47" fmla="*/ 2147483647 h 36"/>
              <a:gd name="T48" fmla="*/ 2147483647 w 80"/>
              <a:gd name="T49" fmla="*/ 2147483647 h 36"/>
              <a:gd name="T50" fmla="*/ 2147483647 w 80"/>
              <a:gd name="T51" fmla="*/ 2147483647 h 36"/>
              <a:gd name="T52" fmla="*/ 2147483647 w 80"/>
              <a:gd name="T53" fmla="*/ 2147483647 h 36"/>
              <a:gd name="T54" fmla="*/ 2147483647 w 80"/>
              <a:gd name="T55" fmla="*/ 2147483647 h 36"/>
              <a:gd name="T56" fmla="*/ 2147483647 w 80"/>
              <a:gd name="T57" fmla="*/ 2147483647 h 36"/>
              <a:gd name="T58" fmla="*/ 2147483647 w 80"/>
              <a:gd name="T59" fmla="*/ 2147483647 h 36"/>
              <a:gd name="T60" fmla="*/ 2147483647 w 80"/>
              <a:gd name="T61" fmla="*/ 2147483647 h 36"/>
              <a:gd name="T62" fmla="*/ 2147483647 w 80"/>
              <a:gd name="T63" fmla="*/ 2147483647 h 36"/>
              <a:gd name="T64" fmla="*/ 2147483647 w 80"/>
              <a:gd name="T65" fmla="*/ 2147483647 h 36"/>
              <a:gd name="T66" fmla="*/ 2147483647 w 80"/>
              <a:gd name="T67" fmla="*/ 2147483647 h 36"/>
              <a:gd name="T68" fmla="*/ 2147483647 w 80"/>
              <a:gd name="T69" fmla="*/ 2147483647 h 36"/>
              <a:gd name="T70" fmla="*/ 2147483647 w 80"/>
              <a:gd name="T71" fmla="*/ 2147483647 h 36"/>
              <a:gd name="T72" fmla="*/ 2147483647 w 80"/>
              <a:gd name="T73" fmla="*/ 2147483647 h 36"/>
              <a:gd name="T74" fmla="*/ 2147483647 w 80"/>
              <a:gd name="T75" fmla="*/ 0 h 36"/>
              <a:gd name="T76" fmla="*/ 2147483647 w 80"/>
              <a:gd name="T77" fmla="*/ 0 h 36"/>
              <a:gd name="T78" fmla="*/ 2147483647 w 80"/>
              <a:gd name="T79" fmla="*/ 0 h 36"/>
              <a:gd name="T80" fmla="*/ 2147483647 w 80"/>
              <a:gd name="T81" fmla="*/ 2147483647 h 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80"/>
              <a:gd name="T124" fmla="*/ 0 h 36"/>
              <a:gd name="T125" fmla="*/ 80 w 80"/>
              <a:gd name="T126" fmla="*/ 36 h 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80" h="36">
                <a:moveTo>
                  <a:pt x="12" y="3"/>
                </a:moveTo>
                <a:lnTo>
                  <a:pt x="9" y="5"/>
                </a:lnTo>
                <a:lnTo>
                  <a:pt x="8" y="6"/>
                </a:lnTo>
                <a:lnTo>
                  <a:pt x="6" y="6"/>
                </a:lnTo>
                <a:lnTo>
                  <a:pt x="5" y="7"/>
                </a:lnTo>
                <a:lnTo>
                  <a:pt x="2" y="9"/>
                </a:lnTo>
                <a:lnTo>
                  <a:pt x="0" y="10"/>
                </a:lnTo>
                <a:lnTo>
                  <a:pt x="2" y="15"/>
                </a:lnTo>
                <a:lnTo>
                  <a:pt x="5" y="18"/>
                </a:lnTo>
                <a:lnTo>
                  <a:pt x="6" y="22"/>
                </a:lnTo>
                <a:lnTo>
                  <a:pt x="11" y="25"/>
                </a:lnTo>
                <a:lnTo>
                  <a:pt x="14" y="28"/>
                </a:lnTo>
                <a:lnTo>
                  <a:pt x="18" y="31"/>
                </a:lnTo>
                <a:lnTo>
                  <a:pt x="21" y="33"/>
                </a:lnTo>
                <a:lnTo>
                  <a:pt x="25" y="33"/>
                </a:lnTo>
                <a:lnTo>
                  <a:pt x="31" y="33"/>
                </a:lnTo>
                <a:lnTo>
                  <a:pt x="37" y="34"/>
                </a:lnTo>
                <a:lnTo>
                  <a:pt x="45" y="34"/>
                </a:lnTo>
                <a:lnTo>
                  <a:pt x="52" y="36"/>
                </a:lnTo>
                <a:lnTo>
                  <a:pt x="59" y="36"/>
                </a:lnTo>
                <a:lnTo>
                  <a:pt x="67" y="36"/>
                </a:lnTo>
                <a:lnTo>
                  <a:pt x="73" y="36"/>
                </a:lnTo>
                <a:lnTo>
                  <a:pt x="77" y="34"/>
                </a:lnTo>
                <a:lnTo>
                  <a:pt x="79" y="33"/>
                </a:lnTo>
                <a:lnTo>
                  <a:pt x="80" y="30"/>
                </a:lnTo>
                <a:lnTo>
                  <a:pt x="80" y="25"/>
                </a:lnTo>
                <a:lnTo>
                  <a:pt x="80" y="22"/>
                </a:lnTo>
                <a:lnTo>
                  <a:pt x="79" y="19"/>
                </a:lnTo>
                <a:lnTo>
                  <a:pt x="77" y="15"/>
                </a:lnTo>
                <a:lnTo>
                  <a:pt x="76" y="13"/>
                </a:lnTo>
                <a:lnTo>
                  <a:pt x="71" y="12"/>
                </a:lnTo>
                <a:lnTo>
                  <a:pt x="65" y="9"/>
                </a:lnTo>
                <a:lnTo>
                  <a:pt x="58" y="7"/>
                </a:lnTo>
                <a:lnTo>
                  <a:pt x="51" y="5"/>
                </a:lnTo>
                <a:lnTo>
                  <a:pt x="42" y="2"/>
                </a:lnTo>
                <a:lnTo>
                  <a:pt x="33" y="0"/>
                </a:lnTo>
                <a:lnTo>
                  <a:pt x="25" y="0"/>
                </a:lnTo>
                <a:lnTo>
                  <a:pt x="18" y="0"/>
                </a:lnTo>
                <a:lnTo>
                  <a:pt x="12" y="3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35" name="Freeform 186"/>
          <p:cNvSpPr>
            <a:spLocks/>
          </p:cNvSpPr>
          <p:nvPr/>
        </p:nvSpPr>
        <p:spPr bwMode="auto">
          <a:xfrm>
            <a:off x="6310313" y="4198938"/>
            <a:ext cx="57150" cy="77787"/>
          </a:xfrm>
          <a:custGeom>
            <a:avLst/>
            <a:gdLst>
              <a:gd name="T0" fmla="*/ 2147483647 w 40"/>
              <a:gd name="T1" fmla="*/ 2147483647 h 49"/>
              <a:gd name="T2" fmla="*/ 2147483647 w 40"/>
              <a:gd name="T3" fmla="*/ 2147483647 h 49"/>
              <a:gd name="T4" fmla="*/ 2147483647 w 40"/>
              <a:gd name="T5" fmla="*/ 2147483647 h 49"/>
              <a:gd name="T6" fmla="*/ 0 w 40"/>
              <a:gd name="T7" fmla="*/ 2147483647 h 49"/>
              <a:gd name="T8" fmla="*/ 0 w 40"/>
              <a:gd name="T9" fmla="*/ 2147483647 h 49"/>
              <a:gd name="T10" fmla="*/ 0 w 40"/>
              <a:gd name="T11" fmla="*/ 2147483647 h 49"/>
              <a:gd name="T12" fmla="*/ 0 w 40"/>
              <a:gd name="T13" fmla="*/ 2147483647 h 49"/>
              <a:gd name="T14" fmla="*/ 0 w 40"/>
              <a:gd name="T15" fmla="*/ 2147483647 h 49"/>
              <a:gd name="T16" fmla="*/ 2147483647 w 40"/>
              <a:gd name="T17" fmla="*/ 2147483647 h 49"/>
              <a:gd name="T18" fmla="*/ 2147483647 w 40"/>
              <a:gd name="T19" fmla="*/ 2147483647 h 49"/>
              <a:gd name="T20" fmla="*/ 2147483647 w 40"/>
              <a:gd name="T21" fmla="*/ 2147483647 h 49"/>
              <a:gd name="T22" fmla="*/ 2147483647 w 40"/>
              <a:gd name="T23" fmla="*/ 2147483647 h 49"/>
              <a:gd name="T24" fmla="*/ 2147483647 w 40"/>
              <a:gd name="T25" fmla="*/ 2147483647 h 49"/>
              <a:gd name="T26" fmla="*/ 2147483647 w 40"/>
              <a:gd name="T27" fmla="*/ 2147483647 h 49"/>
              <a:gd name="T28" fmla="*/ 2147483647 w 40"/>
              <a:gd name="T29" fmla="*/ 2147483647 h 49"/>
              <a:gd name="T30" fmla="*/ 2147483647 w 40"/>
              <a:gd name="T31" fmla="*/ 2147483647 h 49"/>
              <a:gd name="T32" fmla="*/ 2147483647 w 40"/>
              <a:gd name="T33" fmla="*/ 2147483647 h 49"/>
              <a:gd name="T34" fmla="*/ 2147483647 w 40"/>
              <a:gd name="T35" fmla="*/ 2147483647 h 49"/>
              <a:gd name="T36" fmla="*/ 2147483647 w 40"/>
              <a:gd name="T37" fmla="*/ 2147483647 h 49"/>
              <a:gd name="T38" fmla="*/ 2147483647 w 40"/>
              <a:gd name="T39" fmla="*/ 2147483647 h 49"/>
              <a:gd name="T40" fmla="*/ 2147483647 w 40"/>
              <a:gd name="T41" fmla="*/ 2147483647 h 49"/>
              <a:gd name="T42" fmla="*/ 2147483647 w 40"/>
              <a:gd name="T43" fmla="*/ 2147483647 h 49"/>
              <a:gd name="T44" fmla="*/ 2147483647 w 40"/>
              <a:gd name="T45" fmla="*/ 2147483647 h 49"/>
              <a:gd name="T46" fmla="*/ 2147483647 w 40"/>
              <a:gd name="T47" fmla="*/ 2147483647 h 49"/>
              <a:gd name="T48" fmla="*/ 2147483647 w 40"/>
              <a:gd name="T49" fmla="*/ 2147483647 h 49"/>
              <a:gd name="T50" fmla="*/ 2147483647 w 40"/>
              <a:gd name="T51" fmla="*/ 2147483647 h 49"/>
              <a:gd name="T52" fmla="*/ 2147483647 w 40"/>
              <a:gd name="T53" fmla="*/ 2147483647 h 49"/>
              <a:gd name="T54" fmla="*/ 2147483647 w 40"/>
              <a:gd name="T55" fmla="*/ 2147483647 h 49"/>
              <a:gd name="T56" fmla="*/ 2147483647 w 40"/>
              <a:gd name="T57" fmla="*/ 2147483647 h 49"/>
              <a:gd name="T58" fmla="*/ 2147483647 w 40"/>
              <a:gd name="T59" fmla="*/ 2147483647 h 49"/>
              <a:gd name="T60" fmla="*/ 2147483647 w 40"/>
              <a:gd name="T61" fmla="*/ 2147483647 h 49"/>
              <a:gd name="T62" fmla="*/ 2147483647 w 40"/>
              <a:gd name="T63" fmla="*/ 2147483647 h 49"/>
              <a:gd name="T64" fmla="*/ 2147483647 w 40"/>
              <a:gd name="T65" fmla="*/ 2147483647 h 49"/>
              <a:gd name="T66" fmla="*/ 2147483647 w 40"/>
              <a:gd name="T67" fmla="*/ 2147483647 h 49"/>
              <a:gd name="T68" fmla="*/ 2147483647 w 40"/>
              <a:gd name="T69" fmla="*/ 2147483647 h 49"/>
              <a:gd name="T70" fmla="*/ 2147483647 w 40"/>
              <a:gd name="T71" fmla="*/ 2147483647 h 49"/>
              <a:gd name="T72" fmla="*/ 2147483647 w 40"/>
              <a:gd name="T73" fmla="*/ 2147483647 h 49"/>
              <a:gd name="T74" fmla="*/ 2147483647 w 40"/>
              <a:gd name="T75" fmla="*/ 2147483647 h 49"/>
              <a:gd name="T76" fmla="*/ 2147483647 w 40"/>
              <a:gd name="T77" fmla="*/ 2147483647 h 49"/>
              <a:gd name="T78" fmla="*/ 2147483647 w 40"/>
              <a:gd name="T79" fmla="*/ 2147483647 h 49"/>
              <a:gd name="T80" fmla="*/ 2147483647 w 40"/>
              <a:gd name="T81" fmla="*/ 2147483647 h 49"/>
              <a:gd name="T82" fmla="*/ 2147483647 w 40"/>
              <a:gd name="T83" fmla="*/ 0 h 49"/>
              <a:gd name="T84" fmla="*/ 2147483647 w 40"/>
              <a:gd name="T85" fmla="*/ 2147483647 h 49"/>
              <a:gd name="T86" fmla="*/ 2147483647 w 40"/>
              <a:gd name="T87" fmla="*/ 2147483647 h 49"/>
              <a:gd name="T88" fmla="*/ 2147483647 w 40"/>
              <a:gd name="T89" fmla="*/ 2147483647 h 49"/>
              <a:gd name="T90" fmla="*/ 2147483647 w 40"/>
              <a:gd name="T91" fmla="*/ 2147483647 h 49"/>
              <a:gd name="T92" fmla="*/ 2147483647 w 40"/>
              <a:gd name="T93" fmla="*/ 2147483647 h 49"/>
              <a:gd name="T94" fmla="*/ 2147483647 w 40"/>
              <a:gd name="T95" fmla="*/ 2147483647 h 49"/>
              <a:gd name="T96" fmla="*/ 2147483647 w 40"/>
              <a:gd name="T97" fmla="*/ 2147483647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0"/>
              <a:gd name="T148" fmla="*/ 0 h 49"/>
              <a:gd name="T149" fmla="*/ 40 w 40"/>
              <a:gd name="T150" fmla="*/ 49 h 4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0" h="49">
                <a:moveTo>
                  <a:pt x="4" y="19"/>
                </a:moveTo>
                <a:lnTo>
                  <a:pt x="3" y="21"/>
                </a:lnTo>
                <a:lnTo>
                  <a:pt x="1" y="22"/>
                </a:lnTo>
                <a:lnTo>
                  <a:pt x="0" y="24"/>
                </a:lnTo>
                <a:lnTo>
                  <a:pt x="0" y="25"/>
                </a:lnTo>
                <a:lnTo>
                  <a:pt x="0" y="27"/>
                </a:lnTo>
                <a:lnTo>
                  <a:pt x="0" y="28"/>
                </a:lnTo>
                <a:lnTo>
                  <a:pt x="0" y="29"/>
                </a:lnTo>
                <a:lnTo>
                  <a:pt x="1" y="31"/>
                </a:lnTo>
                <a:lnTo>
                  <a:pt x="3" y="32"/>
                </a:lnTo>
                <a:lnTo>
                  <a:pt x="4" y="35"/>
                </a:lnTo>
                <a:lnTo>
                  <a:pt x="4" y="37"/>
                </a:lnTo>
                <a:lnTo>
                  <a:pt x="4" y="40"/>
                </a:lnTo>
                <a:lnTo>
                  <a:pt x="6" y="43"/>
                </a:lnTo>
                <a:lnTo>
                  <a:pt x="6" y="44"/>
                </a:lnTo>
                <a:lnTo>
                  <a:pt x="7" y="46"/>
                </a:lnTo>
                <a:lnTo>
                  <a:pt x="9" y="47"/>
                </a:lnTo>
                <a:lnTo>
                  <a:pt x="13" y="49"/>
                </a:lnTo>
                <a:lnTo>
                  <a:pt x="17" y="49"/>
                </a:lnTo>
                <a:lnTo>
                  <a:pt x="22" y="46"/>
                </a:lnTo>
                <a:lnTo>
                  <a:pt x="25" y="43"/>
                </a:lnTo>
                <a:lnTo>
                  <a:pt x="29" y="38"/>
                </a:lnTo>
                <a:lnTo>
                  <a:pt x="32" y="32"/>
                </a:lnTo>
                <a:lnTo>
                  <a:pt x="35" y="28"/>
                </a:lnTo>
                <a:lnTo>
                  <a:pt x="38" y="24"/>
                </a:lnTo>
                <a:lnTo>
                  <a:pt x="40" y="22"/>
                </a:lnTo>
                <a:lnTo>
                  <a:pt x="40" y="19"/>
                </a:lnTo>
                <a:lnTo>
                  <a:pt x="40" y="18"/>
                </a:lnTo>
                <a:lnTo>
                  <a:pt x="38" y="16"/>
                </a:lnTo>
                <a:lnTo>
                  <a:pt x="37" y="15"/>
                </a:lnTo>
                <a:lnTo>
                  <a:pt x="35" y="13"/>
                </a:lnTo>
                <a:lnTo>
                  <a:pt x="35" y="12"/>
                </a:lnTo>
                <a:lnTo>
                  <a:pt x="35" y="9"/>
                </a:lnTo>
                <a:lnTo>
                  <a:pt x="35" y="7"/>
                </a:lnTo>
                <a:lnTo>
                  <a:pt x="37" y="6"/>
                </a:lnTo>
                <a:lnTo>
                  <a:pt x="37" y="4"/>
                </a:lnTo>
                <a:lnTo>
                  <a:pt x="37" y="3"/>
                </a:lnTo>
                <a:lnTo>
                  <a:pt x="37" y="1"/>
                </a:lnTo>
                <a:lnTo>
                  <a:pt x="31" y="0"/>
                </a:lnTo>
                <a:lnTo>
                  <a:pt x="25" y="1"/>
                </a:lnTo>
                <a:lnTo>
                  <a:pt x="22" y="1"/>
                </a:lnTo>
                <a:lnTo>
                  <a:pt x="17" y="4"/>
                </a:lnTo>
                <a:lnTo>
                  <a:pt x="14" y="7"/>
                </a:lnTo>
                <a:lnTo>
                  <a:pt x="10" y="12"/>
                </a:lnTo>
                <a:lnTo>
                  <a:pt x="7" y="16"/>
                </a:lnTo>
                <a:lnTo>
                  <a:pt x="4" y="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36" name="Freeform 187"/>
          <p:cNvSpPr>
            <a:spLocks/>
          </p:cNvSpPr>
          <p:nvPr/>
        </p:nvSpPr>
        <p:spPr bwMode="auto">
          <a:xfrm>
            <a:off x="6310313" y="4198938"/>
            <a:ext cx="57150" cy="77787"/>
          </a:xfrm>
          <a:custGeom>
            <a:avLst/>
            <a:gdLst>
              <a:gd name="T0" fmla="*/ 2147483647 w 40"/>
              <a:gd name="T1" fmla="*/ 2147483647 h 49"/>
              <a:gd name="T2" fmla="*/ 2147483647 w 40"/>
              <a:gd name="T3" fmla="*/ 2147483647 h 49"/>
              <a:gd name="T4" fmla="*/ 2147483647 w 40"/>
              <a:gd name="T5" fmla="*/ 2147483647 h 49"/>
              <a:gd name="T6" fmla="*/ 0 w 40"/>
              <a:gd name="T7" fmla="*/ 2147483647 h 49"/>
              <a:gd name="T8" fmla="*/ 0 w 40"/>
              <a:gd name="T9" fmla="*/ 2147483647 h 49"/>
              <a:gd name="T10" fmla="*/ 0 w 40"/>
              <a:gd name="T11" fmla="*/ 2147483647 h 49"/>
              <a:gd name="T12" fmla="*/ 0 w 40"/>
              <a:gd name="T13" fmla="*/ 2147483647 h 49"/>
              <a:gd name="T14" fmla="*/ 0 w 40"/>
              <a:gd name="T15" fmla="*/ 2147483647 h 49"/>
              <a:gd name="T16" fmla="*/ 2147483647 w 40"/>
              <a:gd name="T17" fmla="*/ 2147483647 h 49"/>
              <a:gd name="T18" fmla="*/ 2147483647 w 40"/>
              <a:gd name="T19" fmla="*/ 2147483647 h 49"/>
              <a:gd name="T20" fmla="*/ 2147483647 w 40"/>
              <a:gd name="T21" fmla="*/ 2147483647 h 49"/>
              <a:gd name="T22" fmla="*/ 2147483647 w 40"/>
              <a:gd name="T23" fmla="*/ 2147483647 h 49"/>
              <a:gd name="T24" fmla="*/ 2147483647 w 40"/>
              <a:gd name="T25" fmla="*/ 2147483647 h 49"/>
              <a:gd name="T26" fmla="*/ 2147483647 w 40"/>
              <a:gd name="T27" fmla="*/ 2147483647 h 49"/>
              <a:gd name="T28" fmla="*/ 2147483647 w 40"/>
              <a:gd name="T29" fmla="*/ 2147483647 h 49"/>
              <a:gd name="T30" fmla="*/ 2147483647 w 40"/>
              <a:gd name="T31" fmla="*/ 2147483647 h 49"/>
              <a:gd name="T32" fmla="*/ 2147483647 w 40"/>
              <a:gd name="T33" fmla="*/ 2147483647 h 49"/>
              <a:gd name="T34" fmla="*/ 2147483647 w 40"/>
              <a:gd name="T35" fmla="*/ 2147483647 h 49"/>
              <a:gd name="T36" fmla="*/ 2147483647 w 40"/>
              <a:gd name="T37" fmla="*/ 2147483647 h 49"/>
              <a:gd name="T38" fmla="*/ 2147483647 w 40"/>
              <a:gd name="T39" fmla="*/ 2147483647 h 49"/>
              <a:gd name="T40" fmla="*/ 2147483647 w 40"/>
              <a:gd name="T41" fmla="*/ 2147483647 h 49"/>
              <a:gd name="T42" fmla="*/ 2147483647 w 40"/>
              <a:gd name="T43" fmla="*/ 2147483647 h 49"/>
              <a:gd name="T44" fmla="*/ 2147483647 w 40"/>
              <a:gd name="T45" fmla="*/ 2147483647 h 49"/>
              <a:gd name="T46" fmla="*/ 2147483647 w 40"/>
              <a:gd name="T47" fmla="*/ 2147483647 h 49"/>
              <a:gd name="T48" fmla="*/ 2147483647 w 40"/>
              <a:gd name="T49" fmla="*/ 2147483647 h 49"/>
              <a:gd name="T50" fmla="*/ 2147483647 w 40"/>
              <a:gd name="T51" fmla="*/ 2147483647 h 49"/>
              <a:gd name="T52" fmla="*/ 2147483647 w 40"/>
              <a:gd name="T53" fmla="*/ 2147483647 h 49"/>
              <a:gd name="T54" fmla="*/ 2147483647 w 40"/>
              <a:gd name="T55" fmla="*/ 2147483647 h 49"/>
              <a:gd name="T56" fmla="*/ 2147483647 w 40"/>
              <a:gd name="T57" fmla="*/ 2147483647 h 49"/>
              <a:gd name="T58" fmla="*/ 2147483647 w 40"/>
              <a:gd name="T59" fmla="*/ 2147483647 h 49"/>
              <a:gd name="T60" fmla="*/ 2147483647 w 40"/>
              <a:gd name="T61" fmla="*/ 2147483647 h 49"/>
              <a:gd name="T62" fmla="*/ 2147483647 w 40"/>
              <a:gd name="T63" fmla="*/ 2147483647 h 49"/>
              <a:gd name="T64" fmla="*/ 2147483647 w 40"/>
              <a:gd name="T65" fmla="*/ 2147483647 h 49"/>
              <a:gd name="T66" fmla="*/ 2147483647 w 40"/>
              <a:gd name="T67" fmla="*/ 2147483647 h 49"/>
              <a:gd name="T68" fmla="*/ 2147483647 w 40"/>
              <a:gd name="T69" fmla="*/ 2147483647 h 49"/>
              <a:gd name="T70" fmla="*/ 2147483647 w 40"/>
              <a:gd name="T71" fmla="*/ 2147483647 h 49"/>
              <a:gd name="T72" fmla="*/ 2147483647 w 40"/>
              <a:gd name="T73" fmla="*/ 2147483647 h 49"/>
              <a:gd name="T74" fmla="*/ 2147483647 w 40"/>
              <a:gd name="T75" fmla="*/ 2147483647 h 49"/>
              <a:gd name="T76" fmla="*/ 2147483647 w 40"/>
              <a:gd name="T77" fmla="*/ 2147483647 h 49"/>
              <a:gd name="T78" fmla="*/ 2147483647 w 40"/>
              <a:gd name="T79" fmla="*/ 2147483647 h 49"/>
              <a:gd name="T80" fmla="*/ 2147483647 w 40"/>
              <a:gd name="T81" fmla="*/ 2147483647 h 49"/>
              <a:gd name="T82" fmla="*/ 2147483647 w 40"/>
              <a:gd name="T83" fmla="*/ 0 h 49"/>
              <a:gd name="T84" fmla="*/ 2147483647 w 40"/>
              <a:gd name="T85" fmla="*/ 2147483647 h 49"/>
              <a:gd name="T86" fmla="*/ 2147483647 w 40"/>
              <a:gd name="T87" fmla="*/ 2147483647 h 49"/>
              <a:gd name="T88" fmla="*/ 2147483647 w 40"/>
              <a:gd name="T89" fmla="*/ 2147483647 h 49"/>
              <a:gd name="T90" fmla="*/ 2147483647 w 40"/>
              <a:gd name="T91" fmla="*/ 2147483647 h 49"/>
              <a:gd name="T92" fmla="*/ 2147483647 w 40"/>
              <a:gd name="T93" fmla="*/ 2147483647 h 49"/>
              <a:gd name="T94" fmla="*/ 2147483647 w 40"/>
              <a:gd name="T95" fmla="*/ 2147483647 h 49"/>
              <a:gd name="T96" fmla="*/ 2147483647 w 40"/>
              <a:gd name="T97" fmla="*/ 2147483647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0"/>
              <a:gd name="T148" fmla="*/ 0 h 49"/>
              <a:gd name="T149" fmla="*/ 40 w 40"/>
              <a:gd name="T150" fmla="*/ 49 h 4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0" h="49">
                <a:moveTo>
                  <a:pt x="4" y="19"/>
                </a:moveTo>
                <a:lnTo>
                  <a:pt x="3" y="21"/>
                </a:lnTo>
                <a:lnTo>
                  <a:pt x="1" y="22"/>
                </a:lnTo>
                <a:lnTo>
                  <a:pt x="0" y="24"/>
                </a:lnTo>
                <a:lnTo>
                  <a:pt x="0" y="25"/>
                </a:lnTo>
                <a:lnTo>
                  <a:pt x="0" y="27"/>
                </a:lnTo>
                <a:lnTo>
                  <a:pt x="0" y="28"/>
                </a:lnTo>
                <a:lnTo>
                  <a:pt x="0" y="29"/>
                </a:lnTo>
                <a:lnTo>
                  <a:pt x="1" y="31"/>
                </a:lnTo>
                <a:lnTo>
                  <a:pt x="3" y="32"/>
                </a:lnTo>
                <a:lnTo>
                  <a:pt x="4" y="35"/>
                </a:lnTo>
                <a:lnTo>
                  <a:pt x="4" y="37"/>
                </a:lnTo>
                <a:lnTo>
                  <a:pt x="4" y="40"/>
                </a:lnTo>
                <a:lnTo>
                  <a:pt x="6" y="43"/>
                </a:lnTo>
                <a:lnTo>
                  <a:pt x="6" y="44"/>
                </a:lnTo>
                <a:lnTo>
                  <a:pt x="7" y="46"/>
                </a:lnTo>
                <a:lnTo>
                  <a:pt x="9" y="47"/>
                </a:lnTo>
                <a:lnTo>
                  <a:pt x="13" y="49"/>
                </a:lnTo>
                <a:lnTo>
                  <a:pt x="17" y="49"/>
                </a:lnTo>
                <a:lnTo>
                  <a:pt x="22" y="46"/>
                </a:lnTo>
                <a:lnTo>
                  <a:pt x="25" y="43"/>
                </a:lnTo>
                <a:lnTo>
                  <a:pt x="29" y="38"/>
                </a:lnTo>
                <a:lnTo>
                  <a:pt x="32" y="32"/>
                </a:lnTo>
                <a:lnTo>
                  <a:pt x="35" y="28"/>
                </a:lnTo>
                <a:lnTo>
                  <a:pt x="38" y="24"/>
                </a:lnTo>
                <a:lnTo>
                  <a:pt x="40" y="22"/>
                </a:lnTo>
                <a:lnTo>
                  <a:pt x="40" y="19"/>
                </a:lnTo>
                <a:lnTo>
                  <a:pt x="40" y="18"/>
                </a:lnTo>
                <a:lnTo>
                  <a:pt x="38" y="16"/>
                </a:lnTo>
                <a:lnTo>
                  <a:pt x="37" y="15"/>
                </a:lnTo>
                <a:lnTo>
                  <a:pt x="35" y="13"/>
                </a:lnTo>
                <a:lnTo>
                  <a:pt x="35" y="12"/>
                </a:lnTo>
                <a:lnTo>
                  <a:pt x="35" y="9"/>
                </a:lnTo>
                <a:lnTo>
                  <a:pt x="35" y="7"/>
                </a:lnTo>
                <a:lnTo>
                  <a:pt x="37" y="6"/>
                </a:lnTo>
                <a:lnTo>
                  <a:pt x="37" y="4"/>
                </a:lnTo>
                <a:lnTo>
                  <a:pt x="37" y="3"/>
                </a:lnTo>
                <a:lnTo>
                  <a:pt x="37" y="1"/>
                </a:lnTo>
                <a:lnTo>
                  <a:pt x="31" y="0"/>
                </a:lnTo>
                <a:lnTo>
                  <a:pt x="25" y="1"/>
                </a:lnTo>
                <a:lnTo>
                  <a:pt x="22" y="1"/>
                </a:lnTo>
                <a:lnTo>
                  <a:pt x="17" y="4"/>
                </a:lnTo>
                <a:lnTo>
                  <a:pt x="14" y="7"/>
                </a:lnTo>
                <a:lnTo>
                  <a:pt x="10" y="12"/>
                </a:lnTo>
                <a:lnTo>
                  <a:pt x="7" y="16"/>
                </a:lnTo>
                <a:lnTo>
                  <a:pt x="4" y="19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37" name="Freeform 188"/>
          <p:cNvSpPr>
            <a:spLocks/>
          </p:cNvSpPr>
          <p:nvPr/>
        </p:nvSpPr>
        <p:spPr bwMode="auto">
          <a:xfrm>
            <a:off x="6310313" y="4198938"/>
            <a:ext cx="57150" cy="77787"/>
          </a:xfrm>
          <a:custGeom>
            <a:avLst/>
            <a:gdLst>
              <a:gd name="T0" fmla="*/ 2147483647 w 40"/>
              <a:gd name="T1" fmla="*/ 2147483647 h 49"/>
              <a:gd name="T2" fmla="*/ 2147483647 w 40"/>
              <a:gd name="T3" fmla="*/ 2147483647 h 49"/>
              <a:gd name="T4" fmla="*/ 2147483647 w 40"/>
              <a:gd name="T5" fmla="*/ 2147483647 h 49"/>
              <a:gd name="T6" fmla="*/ 0 w 40"/>
              <a:gd name="T7" fmla="*/ 2147483647 h 49"/>
              <a:gd name="T8" fmla="*/ 0 w 40"/>
              <a:gd name="T9" fmla="*/ 2147483647 h 49"/>
              <a:gd name="T10" fmla="*/ 0 w 40"/>
              <a:gd name="T11" fmla="*/ 2147483647 h 49"/>
              <a:gd name="T12" fmla="*/ 0 w 40"/>
              <a:gd name="T13" fmla="*/ 2147483647 h 49"/>
              <a:gd name="T14" fmla="*/ 0 w 40"/>
              <a:gd name="T15" fmla="*/ 2147483647 h 49"/>
              <a:gd name="T16" fmla="*/ 2147483647 w 40"/>
              <a:gd name="T17" fmla="*/ 2147483647 h 49"/>
              <a:gd name="T18" fmla="*/ 2147483647 w 40"/>
              <a:gd name="T19" fmla="*/ 2147483647 h 49"/>
              <a:gd name="T20" fmla="*/ 2147483647 w 40"/>
              <a:gd name="T21" fmla="*/ 2147483647 h 49"/>
              <a:gd name="T22" fmla="*/ 2147483647 w 40"/>
              <a:gd name="T23" fmla="*/ 2147483647 h 49"/>
              <a:gd name="T24" fmla="*/ 2147483647 w 40"/>
              <a:gd name="T25" fmla="*/ 2147483647 h 49"/>
              <a:gd name="T26" fmla="*/ 2147483647 w 40"/>
              <a:gd name="T27" fmla="*/ 2147483647 h 49"/>
              <a:gd name="T28" fmla="*/ 2147483647 w 40"/>
              <a:gd name="T29" fmla="*/ 2147483647 h 49"/>
              <a:gd name="T30" fmla="*/ 2147483647 w 40"/>
              <a:gd name="T31" fmla="*/ 2147483647 h 49"/>
              <a:gd name="T32" fmla="*/ 2147483647 w 40"/>
              <a:gd name="T33" fmla="*/ 2147483647 h 49"/>
              <a:gd name="T34" fmla="*/ 2147483647 w 40"/>
              <a:gd name="T35" fmla="*/ 2147483647 h 49"/>
              <a:gd name="T36" fmla="*/ 2147483647 w 40"/>
              <a:gd name="T37" fmla="*/ 2147483647 h 49"/>
              <a:gd name="T38" fmla="*/ 2147483647 w 40"/>
              <a:gd name="T39" fmla="*/ 2147483647 h 49"/>
              <a:gd name="T40" fmla="*/ 2147483647 w 40"/>
              <a:gd name="T41" fmla="*/ 2147483647 h 49"/>
              <a:gd name="T42" fmla="*/ 2147483647 w 40"/>
              <a:gd name="T43" fmla="*/ 2147483647 h 49"/>
              <a:gd name="T44" fmla="*/ 2147483647 w 40"/>
              <a:gd name="T45" fmla="*/ 2147483647 h 49"/>
              <a:gd name="T46" fmla="*/ 2147483647 w 40"/>
              <a:gd name="T47" fmla="*/ 2147483647 h 49"/>
              <a:gd name="T48" fmla="*/ 2147483647 w 40"/>
              <a:gd name="T49" fmla="*/ 2147483647 h 49"/>
              <a:gd name="T50" fmla="*/ 2147483647 w 40"/>
              <a:gd name="T51" fmla="*/ 2147483647 h 49"/>
              <a:gd name="T52" fmla="*/ 2147483647 w 40"/>
              <a:gd name="T53" fmla="*/ 2147483647 h 49"/>
              <a:gd name="T54" fmla="*/ 2147483647 w 40"/>
              <a:gd name="T55" fmla="*/ 2147483647 h 49"/>
              <a:gd name="T56" fmla="*/ 2147483647 w 40"/>
              <a:gd name="T57" fmla="*/ 2147483647 h 49"/>
              <a:gd name="T58" fmla="*/ 2147483647 w 40"/>
              <a:gd name="T59" fmla="*/ 2147483647 h 49"/>
              <a:gd name="T60" fmla="*/ 2147483647 w 40"/>
              <a:gd name="T61" fmla="*/ 2147483647 h 49"/>
              <a:gd name="T62" fmla="*/ 2147483647 w 40"/>
              <a:gd name="T63" fmla="*/ 2147483647 h 49"/>
              <a:gd name="T64" fmla="*/ 2147483647 w 40"/>
              <a:gd name="T65" fmla="*/ 2147483647 h 49"/>
              <a:gd name="T66" fmla="*/ 2147483647 w 40"/>
              <a:gd name="T67" fmla="*/ 2147483647 h 49"/>
              <a:gd name="T68" fmla="*/ 2147483647 w 40"/>
              <a:gd name="T69" fmla="*/ 2147483647 h 49"/>
              <a:gd name="T70" fmla="*/ 2147483647 w 40"/>
              <a:gd name="T71" fmla="*/ 2147483647 h 49"/>
              <a:gd name="T72" fmla="*/ 2147483647 w 40"/>
              <a:gd name="T73" fmla="*/ 2147483647 h 49"/>
              <a:gd name="T74" fmla="*/ 2147483647 w 40"/>
              <a:gd name="T75" fmla="*/ 2147483647 h 49"/>
              <a:gd name="T76" fmla="*/ 2147483647 w 40"/>
              <a:gd name="T77" fmla="*/ 2147483647 h 49"/>
              <a:gd name="T78" fmla="*/ 2147483647 w 40"/>
              <a:gd name="T79" fmla="*/ 2147483647 h 49"/>
              <a:gd name="T80" fmla="*/ 2147483647 w 40"/>
              <a:gd name="T81" fmla="*/ 2147483647 h 49"/>
              <a:gd name="T82" fmla="*/ 2147483647 w 40"/>
              <a:gd name="T83" fmla="*/ 0 h 49"/>
              <a:gd name="T84" fmla="*/ 2147483647 w 40"/>
              <a:gd name="T85" fmla="*/ 2147483647 h 49"/>
              <a:gd name="T86" fmla="*/ 2147483647 w 40"/>
              <a:gd name="T87" fmla="*/ 2147483647 h 49"/>
              <a:gd name="T88" fmla="*/ 2147483647 w 40"/>
              <a:gd name="T89" fmla="*/ 2147483647 h 49"/>
              <a:gd name="T90" fmla="*/ 2147483647 w 40"/>
              <a:gd name="T91" fmla="*/ 2147483647 h 49"/>
              <a:gd name="T92" fmla="*/ 2147483647 w 40"/>
              <a:gd name="T93" fmla="*/ 2147483647 h 49"/>
              <a:gd name="T94" fmla="*/ 2147483647 w 40"/>
              <a:gd name="T95" fmla="*/ 2147483647 h 49"/>
              <a:gd name="T96" fmla="*/ 2147483647 w 40"/>
              <a:gd name="T97" fmla="*/ 2147483647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0"/>
              <a:gd name="T148" fmla="*/ 0 h 49"/>
              <a:gd name="T149" fmla="*/ 40 w 40"/>
              <a:gd name="T150" fmla="*/ 49 h 4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0" h="49">
                <a:moveTo>
                  <a:pt x="4" y="19"/>
                </a:moveTo>
                <a:lnTo>
                  <a:pt x="3" y="21"/>
                </a:lnTo>
                <a:lnTo>
                  <a:pt x="1" y="22"/>
                </a:lnTo>
                <a:lnTo>
                  <a:pt x="0" y="24"/>
                </a:lnTo>
                <a:lnTo>
                  <a:pt x="0" y="25"/>
                </a:lnTo>
                <a:lnTo>
                  <a:pt x="0" y="27"/>
                </a:lnTo>
                <a:lnTo>
                  <a:pt x="0" y="28"/>
                </a:lnTo>
                <a:lnTo>
                  <a:pt x="0" y="29"/>
                </a:lnTo>
                <a:lnTo>
                  <a:pt x="1" y="31"/>
                </a:lnTo>
                <a:lnTo>
                  <a:pt x="3" y="32"/>
                </a:lnTo>
                <a:lnTo>
                  <a:pt x="4" y="35"/>
                </a:lnTo>
                <a:lnTo>
                  <a:pt x="4" y="37"/>
                </a:lnTo>
                <a:lnTo>
                  <a:pt x="4" y="40"/>
                </a:lnTo>
                <a:lnTo>
                  <a:pt x="6" y="43"/>
                </a:lnTo>
                <a:lnTo>
                  <a:pt x="6" y="44"/>
                </a:lnTo>
                <a:lnTo>
                  <a:pt x="7" y="46"/>
                </a:lnTo>
                <a:lnTo>
                  <a:pt x="9" y="47"/>
                </a:lnTo>
                <a:lnTo>
                  <a:pt x="13" y="49"/>
                </a:lnTo>
                <a:lnTo>
                  <a:pt x="17" y="49"/>
                </a:lnTo>
                <a:lnTo>
                  <a:pt x="22" y="46"/>
                </a:lnTo>
                <a:lnTo>
                  <a:pt x="25" y="43"/>
                </a:lnTo>
                <a:lnTo>
                  <a:pt x="29" y="38"/>
                </a:lnTo>
                <a:lnTo>
                  <a:pt x="32" y="32"/>
                </a:lnTo>
                <a:lnTo>
                  <a:pt x="35" y="28"/>
                </a:lnTo>
                <a:lnTo>
                  <a:pt x="38" y="24"/>
                </a:lnTo>
                <a:lnTo>
                  <a:pt x="40" y="22"/>
                </a:lnTo>
                <a:lnTo>
                  <a:pt x="40" y="19"/>
                </a:lnTo>
                <a:lnTo>
                  <a:pt x="40" y="18"/>
                </a:lnTo>
                <a:lnTo>
                  <a:pt x="38" y="16"/>
                </a:lnTo>
                <a:lnTo>
                  <a:pt x="37" y="15"/>
                </a:lnTo>
                <a:lnTo>
                  <a:pt x="35" y="13"/>
                </a:lnTo>
                <a:lnTo>
                  <a:pt x="35" y="12"/>
                </a:lnTo>
                <a:lnTo>
                  <a:pt x="35" y="9"/>
                </a:lnTo>
                <a:lnTo>
                  <a:pt x="35" y="7"/>
                </a:lnTo>
                <a:lnTo>
                  <a:pt x="37" y="6"/>
                </a:lnTo>
                <a:lnTo>
                  <a:pt x="37" y="4"/>
                </a:lnTo>
                <a:lnTo>
                  <a:pt x="37" y="3"/>
                </a:lnTo>
                <a:lnTo>
                  <a:pt x="37" y="1"/>
                </a:lnTo>
                <a:lnTo>
                  <a:pt x="31" y="0"/>
                </a:lnTo>
                <a:lnTo>
                  <a:pt x="25" y="1"/>
                </a:lnTo>
                <a:lnTo>
                  <a:pt x="22" y="1"/>
                </a:lnTo>
                <a:lnTo>
                  <a:pt x="17" y="4"/>
                </a:lnTo>
                <a:lnTo>
                  <a:pt x="14" y="7"/>
                </a:lnTo>
                <a:lnTo>
                  <a:pt x="10" y="12"/>
                </a:lnTo>
                <a:lnTo>
                  <a:pt x="7" y="16"/>
                </a:lnTo>
                <a:lnTo>
                  <a:pt x="4" y="19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38" name="Freeform 189"/>
          <p:cNvSpPr>
            <a:spLocks/>
          </p:cNvSpPr>
          <p:nvPr/>
        </p:nvSpPr>
        <p:spPr bwMode="auto">
          <a:xfrm>
            <a:off x="6249988" y="4287838"/>
            <a:ext cx="114300" cy="88900"/>
          </a:xfrm>
          <a:custGeom>
            <a:avLst/>
            <a:gdLst>
              <a:gd name="T0" fmla="*/ 2147483647 w 81"/>
              <a:gd name="T1" fmla="*/ 2147483647 h 56"/>
              <a:gd name="T2" fmla="*/ 2147483647 w 81"/>
              <a:gd name="T3" fmla="*/ 2147483647 h 56"/>
              <a:gd name="T4" fmla="*/ 2147483647 w 81"/>
              <a:gd name="T5" fmla="*/ 2147483647 h 56"/>
              <a:gd name="T6" fmla="*/ 2147483647 w 81"/>
              <a:gd name="T7" fmla="*/ 2147483647 h 56"/>
              <a:gd name="T8" fmla="*/ 2147483647 w 81"/>
              <a:gd name="T9" fmla="*/ 2147483647 h 56"/>
              <a:gd name="T10" fmla="*/ 2147483647 w 81"/>
              <a:gd name="T11" fmla="*/ 2147483647 h 56"/>
              <a:gd name="T12" fmla="*/ 2147483647 w 81"/>
              <a:gd name="T13" fmla="*/ 2147483647 h 56"/>
              <a:gd name="T14" fmla="*/ 2147483647 w 81"/>
              <a:gd name="T15" fmla="*/ 2147483647 h 56"/>
              <a:gd name="T16" fmla="*/ 2147483647 w 81"/>
              <a:gd name="T17" fmla="*/ 2147483647 h 56"/>
              <a:gd name="T18" fmla="*/ 2147483647 w 81"/>
              <a:gd name="T19" fmla="*/ 2147483647 h 56"/>
              <a:gd name="T20" fmla="*/ 2147483647 w 81"/>
              <a:gd name="T21" fmla="*/ 2147483647 h 56"/>
              <a:gd name="T22" fmla="*/ 2147483647 w 81"/>
              <a:gd name="T23" fmla="*/ 2147483647 h 56"/>
              <a:gd name="T24" fmla="*/ 2147483647 w 81"/>
              <a:gd name="T25" fmla="*/ 2147483647 h 56"/>
              <a:gd name="T26" fmla="*/ 2147483647 w 81"/>
              <a:gd name="T27" fmla="*/ 2147483647 h 56"/>
              <a:gd name="T28" fmla="*/ 2147483647 w 81"/>
              <a:gd name="T29" fmla="*/ 2147483647 h 56"/>
              <a:gd name="T30" fmla="*/ 2147483647 w 81"/>
              <a:gd name="T31" fmla="*/ 2147483647 h 56"/>
              <a:gd name="T32" fmla="*/ 2147483647 w 81"/>
              <a:gd name="T33" fmla="*/ 2147483647 h 56"/>
              <a:gd name="T34" fmla="*/ 2147483647 w 81"/>
              <a:gd name="T35" fmla="*/ 2147483647 h 56"/>
              <a:gd name="T36" fmla="*/ 2147483647 w 81"/>
              <a:gd name="T37" fmla="*/ 2147483647 h 56"/>
              <a:gd name="T38" fmla="*/ 2147483647 w 81"/>
              <a:gd name="T39" fmla="*/ 2147483647 h 56"/>
              <a:gd name="T40" fmla="*/ 2147483647 w 81"/>
              <a:gd name="T41" fmla="*/ 2147483647 h 56"/>
              <a:gd name="T42" fmla="*/ 2147483647 w 81"/>
              <a:gd name="T43" fmla="*/ 2147483647 h 56"/>
              <a:gd name="T44" fmla="*/ 2147483647 w 81"/>
              <a:gd name="T45" fmla="*/ 2147483647 h 56"/>
              <a:gd name="T46" fmla="*/ 2147483647 w 81"/>
              <a:gd name="T47" fmla="*/ 2147483647 h 56"/>
              <a:gd name="T48" fmla="*/ 2147483647 w 81"/>
              <a:gd name="T49" fmla="*/ 2147483647 h 56"/>
              <a:gd name="T50" fmla="*/ 2147483647 w 81"/>
              <a:gd name="T51" fmla="*/ 2147483647 h 56"/>
              <a:gd name="T52" fmla="*/ 2147483647 w 81"/>
              <a:gd name="T53" fmla="*/ 2147483647 h 56"/>
              <a:gd name="T54" fmla="*/ 2147483647 w 81"/>
              <a:gd name="T55" fmla="*/ 2147483647 h 56"/>
              <a:gd name="T56" fmla="*/ 2147483647 w 81"/>
              <a:gd name="T57" fmla="*/ 2147483647 h 56"/>
              <a:gd name="T58" fmla="*/ 2147483647 w 81"/>
              <a:gd name="T59" fmla="*/ 2147483647 h 56"/>
              <a:gd name="T60" fmla="*/ 2147483647 w 81"/>
              <a:gd name="T61" fmla="*/ 2147483647 h 56"/>
              <a:gd name="T62" fmla="*/ 2147483647 w 81"/>
              <a:gd name="T63" fmla="*/ 2147483647 h 56"/>
              <a:gd name="T64" fmla="*/ 2147483647 w 81"/>
              <a:gd name="T65" fmla="*/ 2147483647 h 56"/>
              <a:gd name="T66" fmla="*/ 2147483647 w 81"/>
              <a:gd name="T67" fmla="*/ 2147483647 h 56"/>
              <a:gd name="T68" fmla="*/ 2147483647 w 81"/>
              <a:gd name="T69" fmla="*/ 2147483647 h 56"/>
              <a:gd name="T70" fmla="*/ 2147483647 w 81"/>
              <a:gd name="T71" fmla="*/ 2147483647 h 56"/>
              <a:gd name="T72" fmla="*/ 2147483647 w 81"/>
              <a:gd name="T73" fmla="*/ 2147483647 h 56"/>
              <a:gd name="T74" fmla="*/ 2147483647 w 81"/>
              <a:gd name="T75" fmla="*/ 2147483647 h 56"/>
              <a:gd name="T76" fmla="*/ 2147483647 w 81"/>
              <a:gd name="T77" fmla="*/ 2147483647 h 56"/>
              <a:gd name="T78" fmla="*/ 2147483647 w 81"/>
              <a:gd name="T79" fmla="*/ 2147483647 h 56"/>
              <a:gd name="T80" fmla="*/ 2147483647 w 81"/>
              <a:gd name="T81" fmla="*/ 2147483647 h 56"/>
              <a:gd name="T82" fmla="*/ 2147483647 w 81"/>
              <a:gd name="T83" fmla="*/ 2147483647 h 56"/>
              <a:gd name="T84" fmla="*/ 2147483647 w 81"/>
              <a:gd name="T85" fmla="*/ 2147483647 h 56"/>
              <a:gd name="T86" fmla="*/ 2147483647 w 81"/>
              <a:gd name="T87" fmla="*/ 2147483647 h 56"/>
              <a:gd name="T88" fmla="*/ 2147483647 w 81"/>
              <a:gd name="T89" fmla="*/ 0 h 56"/>
              <a:gd name="T90" fmla="*/ 2147483647 w 81"/>
              <a:gd name="T91" fmla="*/ 0 h 56"/>
              <a:gd name="T92" fmla="*/ 2147483647 w 81"/>
              <a:gd name="T93" fmla="*/ 2147483647 h 56"/>
              <a:gd name="T94" fmla="*/ 2147483647 w 81"/>
              <a:gd name="T95" fmla="*/ 2147483647 h 56"/>
              <a:gd name="T96" fmla="*/ 0 w 81"/>
              <a:gd name="T97" fmla="*/ 2147483647 h 56"/>
              <a:gd name="T98" fmla="*/ 0 w 81"/>
              <a:gd name="T99" fmla="*/ 2147483647 h 56"/>
              <a:gd name="T100" fmla="*/ 2147483647 w 81"/>
              <a:gd name="T101" fmla="*/ 2147483647 h 56"/>
              <a:gd name="T102" fmla="*/ 2147483647 w 81"/>
              <a:gd name="T103" fmla="*/ 2147483647 h 56"/>
              <a:gd name="T104" fmla="*/ 2147483647 w 81"/>
              <a:gd name="T105" fmla="*/ 2147483647 h 56"/>
              <a:gd name="T106" fmla="*/ 2147483647 w 81"/>
              <a:gd name="T107" fmla="*/ 2147483647 h 56"/>
              <a:gd name="T108" fmla="*/ 2147483647 w 81"/>
              <a:gd name="T109" fmla="*/ 2147483647 h 56"/>
              <a:gd name="T110" fmla="*/ 2147483647 w 81"/>
              <a:gd name="T111" fmla="*/ 2147483647 h 56"/>
              <a:gd name="T112" fmla="*/ 2147483647 w 81"/>
              <a:gd name="T113" fmla="*/ 2147483647 h 5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1"/>
              <a:gd name="T172" fmla="*/ 0 h 56"/>
              <a:gd name="T173" fmla="*/ 81 w 81"/>
              <a:gd name="T174" fmla="*/ 56 h 5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1" h="56">
                <a:moveTo>
                  <a:pt x="22" y="24"/>
                </a:moveTo>
                <a:lnTo>
                  <a:pt x="23" y="25"/>
                </a:lnTo>
                <a:lnTo>
                  <a:pt x="25" y="27"/>
                </a:lnTo>
                <a:lnTo>
                  <a:pt x="26" y="28"/>
                </a:lnTo>
                <a:lnTo>
                  <a:pt x="29" y="30"/>
                </a:lnTo>
                <a:lnTo>
                  <a:pt x="31" y="30"/>
                </a:lnTo>
                <a:lnTo>
                  <a:pt x="32" y="31"/>
                </a:lnTo>
                <a:lnTo>
                  <a:pt x="32" y="33"/>
                </a:lnTo>
                <a:lnTo>
                  <a:pt x="34" y="34"/>
                </a:lnTo>
                <a:lnTo>
                  <a:pt x="35" y="40"/>
                </a:lnTo>
                <a:lnTo>
                  <a:pt x="40" y="45"/>
                </a:lnTo>
                <a:lnTo>
                  <a:pt x="44" y="48"/>
                </a:lnTo>
                <a:lnTo>
                  <a:pt x="50" y="49"/>
                </a:lnTo>
                <a:lnTo>
                  <a:pt x="56" y="50"/>
                </a:lnTo>
                <a:lnTo>
                  <a:pt x="62" y="52"/>
                </a:lnTo>
                <a:lnTo>
                  <a:pt x="68" y="53"/>
                </a:lnTo>
                <a:lnTo>
                  <a:pt x="72" y="56"/>
                </a:lnTo>
                <a:lnTo>
                  <a:pt x="75" y="53"/>
                </a:lnTo>
                <a:lnTo>
                  <a:pt x="78" y="49"/>
                </a:lnTo>
                <a:lnTo>
                  <a:pt x="80" y="46"/>
                </a:lnTo>
                <a:lnTo>
                  <a:pt x="80" y="43"/>
                </a:lnTo>
                <a:lnTo>
                  <a:pt x="81" y="40"/>
                </a:lnTo>
                <a:lnTo>
                  <a:pt x="81" y="37"/>
                </a:lnTo>
                <a:lnTo>
                  <a:pt x="81" y="33"/>
                </a:lnTo>
                <a:lnTo>
                  <a:pt x="81" y="28"/>
                </a:lnTo>
                <a:lnTo>
                  <a:pt x="81" y="27"/>
                </a:lnTo>
                <a:lnTo>
                  <a:pt x="81" y="25"/>
                </a:lnTo>
                <a:lnTo>
                  <a:pt x="80" y="24"/>
                </a:lnTo>
                <a:lnTo>
                  <a:pt x="80" y="22"/>
                </a:lnTo>
                <a:lnTo>
                  <a:pt x="78" y="22"/>
                </a:lnTo>
                <a:lnTo>
                  <a:pt x="77" y="21"/>
                </a:lnTo>
                <a:lnTo>
                  <a:pt x="75" y="19"/>
                </a:lnTo>
                <a:lnTo>
                  <a:pt x="74" y="19"/>
                </a:lnTo>
                <a:lnTo>
                  <a:pt x="71" y="18"/>
                </a:lnTo>
                <a:lnTo>
                  <a:pt x="66" y="16"/>
                </a:lnTo>
                <a:lnTo>
                  <a:pt x="63" y="15"/>
                </a:lnTo>
                <a:lnTo>
                  <a:pt x="60" y="12"/>
                </a:lnTo>
                <a:lnTo>
                  <a:pt x="59" y="9"/>
                </a:lnTo>
                <a:lnTo>
                  <a:pt x="56" y="8"/>
                </a:lnTo>
                <a:lnTo>
                  <a:pt x="53" y="6"/>
                </a:lnTo>
                <a:lnTo>
                  <a:pt x="50" y="5"/>
                </a:lnTo>
                <a:lnTo>
                  <a:pt x="44" y="3"/>
                </a:lnTo>
                <a:lnTo>
                  <a:pt x="38" y="3"/>
                </a:lnTo>
                <a:lnTo>
                  <a:pt x="31" y="2"/>
                </a:lnTo>
                <a:lnTo>
                  <a:pt x="23" y="0"/>
                </a:lnTo>
                <a:lnTo>
                  <a:pt x="16" y="0"/>
                </a:lnTo>
                <a:lnTo>
                  <a:pt x="9" y="2"/>
                </a:lnTo>
                <a:lnTo>
                  <a:pt x="3" y="2"/>
                </a:lnTo>
                <a:lnTo>
                  <a:pt x="0" y="5"/>
                </a:lnTo>
                <a:lnTo>
                  <a:pt x="0" y="6"/>
                </a:lnTo>
                <a:lnTo>
                  <a:pt x="1" y="8"/>
                </a:lnTo>
                <a:lnTo>
                  <a:pt x="4" y="10"/>
                </a:lnTo>
                <a:lnTo>
                  <a:pt x="9" y="15"/>
                </a:lnTo>
                <a:lnTo>
                  <a:pt x="13" y="18"/>
                </a:lnTo>
                <a:lnTo>
                  <a:pt x="18" y="21"/>
                </a:lnTo>
                <a:lnTo>
                  <a:pt x="20" y="22"/>
                </a:lnTo>
                <a:lnTo>
                  <a:pt x="22" y="2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39" name="Freeform 190"/>
          <p:cNvSpPr>
            <a:spLocks/>
          </p:cNvSpPr>
          <p:nvPr/>
        </p:nvSpPr>
        <p:spPr bwMode="auto">
          <a:xfrm>
            <a:off x="6249988" y="4287838"/>
            <a:ext cx="114300" cy="88900"/>
          </a:xfrm>
          <a:custGeom>
            <a:avLst/>
            <a:gdLst>
              <a:gd name="T0" fmla="*/ 2147483647 w 81"/>
              <a:gd name="T1" fmla="*/ 2147483647 h 56"/>
              <a:gd name="T2" fmla="*/ 2147483647 w 81"/>
              <a:gd name="T3" fmla="*/ 2147483647 h 56"/>
              <a:gd name="T4" fmla="*/ 2147483647 w 81"/>
              <a:gd name="T5" fmla="*/ 2147483647 h 56"/>
              <a:gd name="T6" fmla="*/ 2147483647 w 81"/>
              <a:gd name="T7" fmla="*/ 2147483647 h 56"/>
              <a:gd name="T8" fmla="*/ 2147483647 w 81"/>
              <a:gd name="T9" fmla="*/ 2147483647 h 56"/>
              <a:gd name="T10" fmla="*/ 2147483647 w 81"/>
              <a:gd name="T11" fmla="*/ 2147483647 h 56"/>
              <a:gd name="T12" fmla="*/ 2147483647 w 81"/>
              <a:gd name="T13" fmla="*/ 2147483647 h 56"/>
              <a:gd name="T14" fmla="*/ 2147483647 w 81"/>
              <a:gd name="T15" fmla="*/ 2147483647 h 56"/>
              <a:gd name="T16" fmla="*/ 2147483647 w 81"/>
              <a:gd name="T17" fmla="*/ 2147483647 h 56"/>
              <a:gd name="T18" fmla="*/ 2147483647 w 81"/>
              <a:gd name="T19" fmla="*/ 2147483647 h 56"/>
              <a:gd name="T20" fmla="*/ 2147483647 w 81"/>
              <a:gd name="T21" fmla="*/ 2147483647 h 56"/>
              <a:gd name="T22" fmla="*/ 2147483647 w 81"/>
              <a:gd name="T23" fmla="*/ 2147483647 h 56"/>
              <a:gd name="T24" fmla="*/ 2147483647 w 81"/>
              <a:gd name="T25" fmla="*/ 2147483647 h 56"/>
              <a:gd name="T26" fmla="*/ 2147483647 w 81"/>
              <a:gd name="T27" fmla="*/ 2147483647 h 56"/>
              <a:gd name="T28" fmla="*/ 2147483647 w 81"/>
              <a:gd name="T29" fmla="*/ 2147483647 h 56"/>
              <a:gd name="T30" fmla="*/ 2147483647 w 81"/>
              <a:gd name="T31" fmla="*/ 2147483647 h 56"/>
              <a:gd name="T32" fmla="*/ 2147483647 w 81"/>
              <a:gd name="T33" fmla="*/ 2147483647 h 56"/>
              <a:gd name="T34" fmla="*/ 2147483647 w 81"/>
              <a:gd name="T35" fmla="*/ 2147483647 h 56"/>
              <a:gd name="T36" fmla="*/ 2147483647 w 81"/>
              <a:gd name="T37" fmla="*/ 2147483647 h 56"/>
              <a:gd name="T38" fmla="*/ 2147483647 w 81"/>
              <a:gd name="T39" fmla="*/ 2147483647 h 56"/>
              <a:gd name="T40" fmla="*/ 2147483647 w 81"/>
              <a:gd name="T41" fmla="*/ 2147483647 h 56"/>
              <a:gd name="T42" fmla="*/ 2147483647 w 81"/>
              <a:gd name="T43" fmla="*/ 2147483647 h 56"/>
              <a:gd name="T44" fmla="*/ 2147483647 w 81"/>
              <a:gd name="T45" fmla="*/ 2147483647 h 56"/>
              <a:gd name="T46" fmla="*/ 2147483647 w 81"/>
              <a:gd name="T47" fmla="*/ 2147483647 h 56"/>
              <a:gd name="T48" fmla="*/ 2147483647 w 81"/>
              <a:gd name="T49" fmla="*/ 2147483647 h 56"/>
              <a:gd name="T50" fmla="*/ 2147483647 w 81"/>
              <a:gd name="T51" fmla="*/ 2147483647 h 56"/>
              <a:gd name="T52" fmla="*/ 2147483647 w 81"/>
              <a:gd name="T53" fmla="*/ 2147483647 h 56"/>
              <a:gd name="T54" fmla="*/ 2147483647 w 81"/>
              <a:gd name="T55" fmla="*/ 2147483647 h 56"/>
              <a:gd name="T56" fmla="*/ 2147483647 w 81"/>
              <a:gd name="T57" fmla="*/ 2147483647 h 56"/>
              <a:gd name="T58" fmla="*/ 2147483647 w 81"/>
              <a:gd name="T59" fmla="*/ 2147483647 h 56"/>
              <a:gd name="T60" fmla="*/ 2147483647 w 81"/>
              <a:gd name="T61" fmla="*/ 2147483647 h 56"/>
              <a:gd name="T62" fmla="*/ 2147483647 w 81"/>
              <a:gd name="T63" fmla="*/ 2147483647 h 56"/>
              <a:gd name="T64" fmla="*/ 2147483647 w 81"/>
              <a:gd name="T65" fmla="*/ 2147483647 h 56"/>
              <a:gd name="T66" fmla="*/ 2147483647 w 81"/>
              <a:gd name="T67" fmla="*/ 2147483647 h 56"/>
              <a:gd name="T68" fmla="*/ 2147483647 w 81"/>
              <a:gd name="T69" fmla="*/ 2147483647 h 56"/>
              <a:gd name="T70" fmla="*/ 2147483647 w 81"/>
              <a:gd name="T71" fmla="*/ 2147483647 h 56"/>
              <a:gd name="T72" fmla="*/ 2147483647 w 81"/>
              <a:gd name="T73" fmla="*/ 2147483647 h 56"/>
              <a:gd name="T74" fmla="*/ 2147483647 w 81"/>
              <a:gd name="T75" fmla="*/ 2147483647 h 56"/>
              <a:gd name="T76" fmla="*/ 2147483647 w 81"/>
              <a:gd name="T77" fmla="*/ 2147483647 h 56"/>
              <a:gd name="T78" fmla="*/ 2147483647 w 81"/>
              <a:gd name="T79" fmla="*/ 2147483647 h 56"/>
              <a:gd name="T80" fmla="*/ 2147483647 w 81"/>
              <a:gd name="T81" fmla="*/ 2147483647 h 56"/>
              <a:gd name="T82" fmla="*/ 2147483647 w 81"/>
              <a:gd name="T83" fmla="*/ 2147483647 h 56"/>
              <a:gd name="T84" fmla="*/ 2147483647 w 81"/>
              <a:gd name="T85" fmla="*/ 2147483647 h 56"/>
              <a:gd name="T86" fmla="*/ 2147483647 w 81"/>
              <a:gd name="T87" fmla="*/ 2147483647 h 56"/>
              <a:gd name="T88" fmla="*/ 2147483647 w 81"/>
              <a:gd name="T89" fmla="*/ 0 h 56"/>
              <a:gd name="T90" fmla="*/ 2147483647 w 81"/>
              <a:gd name="T91" fmla="*/ 0 h 56"/>
              <a:gd name="T92" fmla="*/ 2147483647 w 81"/>
              <a:gd name="T93" fmla="*/ 2147483647 h 56"/>
              <a:gd name="T94" fmla="*/ 2147483647 w 81"/>
              <a:gd name="T95" fmla="*/ 2147483647 h 56"/>
              <a:gd name="T96" fmla="*/ 0 w 81"/>
              <a:gd name="T97" fmla="*/ 2147483647 h 56"/>
              <a:gd name="T98" fmla="*/ 0 w 81"/>
              <a:gd name="T99" fmla="*/ 2147483647 h 56"/>
              <a:gd name="T100" fmla="*/ 2147483647 w 81"/>
              <a:gd name="T101" fmla="*/ 2147483647 h 56"/>
              <a:gd name="T102" fmla="*/ 2147483647 w 81"/>
              <a:gd name="T103" fmla="*/ 2147483647 h 56"/>
              <a:gd name="T104" fmla="*/ 2147483647 w 81"/>
              <a:gd name="T105" fmla="*/ 2147483647 h 56"/>
              <a:gd name="T106" fmla="*/ 2147483647 w 81"/>
              <a:gd name="T107" fmla="*/ 2147483647 h 56"/>
              <a:gd name="T108" fmla="*/ 2147483647 w 81"/>
              <a:gd name="T109" fmla="*/ 2147483647 h 56"/>
              <a:gd name="T110" fmla="*/ 2147483647 w 81"/>
              <a:gd name="T111" fmla="*/ 2147483647 h 56"/>
              <a:gd name="T112" fmla="*/ 2147483647 w 81"/>
              <a:gd name="T113" fmla="*/ 2147483647 h 5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1"/>
              <a:gd name="T172" fmla="*/ 0 h 56"/>
              <a:gd name="T173" fmla="*/ 81 w 81"/>
              <a:gd name="T174" fmla="*/ 56 h 5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1" h="56">
                <a:moveTo>
                  <a:pt x="22" y="24"/>
                </a:moveTo>
                <a:lnTo>
                  <a:pt x="23" y="25"/>
                </a:lnTo>
                <a:lnTo>
                  <a:pt x="25" y="27"/>
                </a:lnTo>
                <a:lnTo>
                  <a:pt x="26" y="28"/>
                </a:lnTo>
                <a:lnTo>
                  <a:pt x="29" y="30"/>
                </a:lnTo>
                <a:lnTo>
                  <a:pt x="31" y="30"/>
                </a:lnTo>
                <a:lnTo>
                  <a:pt x="32" y="31"/>
                </a:lnTo>
                <a:lnTo>
                  <a:pt x="32" y="33"/>
                </a:lnTo>
                <a:lnTo>
                  <a:pt x="34" y="34"/>
                </a:lnTo>
                <a:lnTo>
                  <a:pt x="35" y="40"/>
                </a:lnTo>
                <a:lnTo>
                  <a:pt x="40" y="45"/>
                </a:lnTo>
                <a:lnTo>
                  <a:pt x="44" y="48"/>
                </a:lnTo>
                <a:lnTo>
                  <a:pt x="50" y="49"/>
                </a:lnTo>
                <a:lnTo>
                  <a:pt x="56" y="50"/>
                </a:lnTo>
                <a:lnTo>
                  <a:pt x="62" y="52"/>
                </a:lnTo>
                <a:lnTo>
                  <a:pt x="68" y="53"/>
                </a:lnTo>
                <a:lnTo>
                  <a:pt x="72" y="56"/>
                </a:lnTo>
                <a:lnTo>
                  <a:pt x="75" y="53"/>
                </a:lnTo>
                <a:lnTo>
                  <a:pt x="78" y="49"/>
                </a:lnTo>
                <a:lnTo>
                  <a:pt x="80" y="46"/>
                </a:lnTo>
                <a:lnTo>
                  <a:pt x="80" y="43"/>
                </a:lnTo>
                <a:lnTo>
                  <a:pt x="81" y="40"/>
                </a:lnTo>
                <a:lnTo>
                  <a:pt x="81" y="37"/>
                </a:lnTo>
                <a:lnTo>
                  <a:pt x="81" y="33"/>
                </a:lnTo>
                <a:lnTo>
                  <a:pt x="81" y="28"/>
                </a:lnTo>
                <a:lnTo>
                  <a:pt x="81" y="27"/>
                </a:lnTo>
                <a:lnTo>
                  <a:pt x="81" y="25"/>
                </a:lnTo>
                <a:lnTo>
                  <a:pt x="80" y="24"/>
                </a:lnTo>
                <a:lnTo>
                  <a:pt x="80" y="22"/>
                </a:lnTo>
                <a:lnTo>
                  <a:pt x="78" y="22"/>
                </a:lnTo>
                <a:lnTo>
                  <a:pt x="77" y="21"/>
                </a:lnTo>
                <a:lnTo>
                  <a:pt x="75" y="19"/>
                </a:lnTo>
                <a:lnTo>
                  <a:pt x="74" y="19"/>
                </a:lnTo>
                <a:lnTo>
                  <a:pt x="71" y="18"/>
                </a:lnTo>
                <a:lnTo>
                  <a:pt x="66" y="16"/>
                </a:lnTo>
                <a:lnTo>
                  <a:pt x="63" y="15"/>
                </a:lnTo>
                <a:lnTo>
                  <a:pt x="60" y="12"/>
                </a:lnTo>
                <a:lnTo>
                  <a:pt x="59" y="9"/>
                </a:lnTo>
                <a:lnTo>
                  <a:pt x="56" y="8"/>
                </a:lnTo>
                <a:lnTo>
                  <a:pt x="53" y="6"/>
                </a:lnTo>
                <a:lnTo>
                  <a:pt x="50" y="5"/>
                </a:lnTo>
                <a:lnTo>
                  <a:pt x="44" y="3"/>
                </a:lnTo>
                <a:lnTo>
                  <a:pt x="38" y="3"/>
                </a:lnTo>
                <a:lnTo>
                  <a:pt x="31" y="2"/>
                </a:lnTo>
                <a:lnTo>
                  <a:pt x="23" y="0"/>
                </a:lnTo>
                <a:lnTo>
                  <a:pt x="16" y="0"/>
                </a:lnTo>
                <a:lnTo>
                  <a:pt x="9" y="2"/>
                </a:lnTo>
                <a:lnTo>
                  <a:pt x="3" y="2"/>
                </a:lnTo>
                <a:lnTo>
                  <a:pt x="0" y="5"/>
                </a:lnTo>
                <a:lnTo>
                  <a:pt x="0" y="6"/>
                </a:lnTo>
                <a:lnTo>
                  <a:pt x="1" y="8"/>
                </a:lnTo>
                <a:lnTo>
                  <a:pt x="4" y="10"/>
                </a:lnTo>
                <a:lnTo>
                  <a:pt x="9" y="15"/>
                </a:lnTo>
                <a:lnTo>
                  <a:pt x="13" y="18"/>
                </a:lnTo>
                <a:lnTo>
                  <a:pt x="18" y="21"/>
                </a:lnTo>
                <a:lnTo>
                  <a:pt x="20" y="22"/>
                </a:lnTo>
                <a:lnTo>
                  <a:pt x="22" y="24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40" name="Freeform 191"/>
          <p:cNvSpPr>
            <a:spLocks/>
          </p:cNvSpPr>
          <p:nvPr/>
        </p:nvSpPr>
        <p:spPr bwMode="auto">
          <a:xfrm>
            <a:off x="6302375" y="4379913"/>
            <a:ext cx="74613" cy="55562"/>
          </a:xfrm>
          <a:custGeom>
            <a:avLst/>
            <a:gdLst>
              <a:gd name="T0" fmla="*/ 2147483647 w 53"/>
              <a:gd name="T1" fmla="*/ 2147483647 h 35"/>
              <a:gd name="T2" fmla="*/ 2147483647 w 53"/>
              <a:gd name="T3" fmla="*/ 2147483647 h 35"/>
              <a:gd name="T4" fmla="*/ 2147483647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2147483647 w 53"/>
              <a:gd name="T11" fmla="*/ 2147483647 h 35"/>
              <a:gd name="T12" fmla="*/ 2147483647 w 53"/>
              <a:gd name="T13" fmla="*/ 2147483647 h 35"/>
              <a:gd name="T14" fmla="*/ 2147483647 w 53"/>
              <a:gd name="T15" fmla="*/ 2147483647 h 35"/>
              <a:gd name="T16" fmla="*/ 2147483647 w 53"/>
              <a:gd name="T17" fmla="*/ 2147483647 h 35"/>
              <a:gd name="T18" fmla="*/ 2147483647 w 53"/>
              <a:gd name="T19" fmla="*/ 2147483647 h 35"/>
              <a:gd name="T20" fmla="*/ 2147483647 w 53"/>
              <a:gd name="T21" fmla="*/ 2147483647 h 35"/>
              <a:gd name="T22" fmla="*/ 2147483647 w 53"/>
              <a:gd name="T23" fmla="*/ 2147483647 h 35"/>
              <a:gd name="T24" fmla="*/ 2147483647 w 53"/>
              <a:gd name="T25" fmla="*/ 2147483647 h 35"/>
              <a:gd name="T26" fmla="*/ 2147483647 w 53"/>
              <a:gd name="T27" fmla="*/ 2147483647 h 35"/>
              <a:gd name="T28" fmla="*/ 2147483647 w 53"/>
              <a:gd name="T29" fmla="*/ 2147483647 h 35"/>
              <a:gd name="T30" fmla="*/ 2147483647 w 53"/>
              <a:gd name="T31" fmla="*/ 2147483647 h 35"/>
              <a:gd name="T32" fmla="*/ 2147483647 w 53"/>
              <a:gd name="T33" fmla="*/ 2147483647 h 35"/>
              <a:gd name="T34" fmla="*/ 2147483647 w 53"/>
              <a:gd name="T35" fmla="*/ 2147483647 h 35"/>
              <a:gd name="T36" fmla="*/ 2147483647 w 53"/>
              <a:gd name="T37" fmla="*/ 2147483647 h 35"/>
              <a:gd name="T38" fmla="*/ 2147483647 w 53"/>
              <a:gd name="T39" fmla="*/ 2147483647 h 35"/>
              <a:gd name="T40" fmla="*/ 2147483647 w 53"/>
              <a:gd name="T41" fmla="*/ 2147483647 h 35"/>
              <a:gd name="T42" fmla="*/ 2147483647 w 53"/>
              <a:gd name="T43" fmla="*/ 2147483647 h 35"/>
              <a:gd name="T44" fmla="*/ 2147483647 w 53"/>
              <a:gd name="T45" fmla="*/ 2147483647 h 35"/>
              <a:gd name="T46" fmla="*/ 2147483647 w 53"/>
              <a:gd name="T47" fmla="*/ 2147483647 h 35"/>
              <a:gd name="T48" fmla="*/ 2147483647 w 53"/>
              <a:gd name="T49" fmla="*/ 2147483647 h 35"/>
              <a:gd name="T50" fmla="*/ 2147483647 w 53"/>
              <a:gd name="T51" fmla="*/ 2147483647 h 35"/>
              <a:gd name="T52" fmla="*/ 2147483647 w 53"/>
              <a:gd name="T53" fmla="*/ 2147483647 h 35"/>
              <a:gd name="T54" fmla="*/ 2147483647 w 53"/>
              <a:gd name="T55" fmla="*/ 2147483647 h 35"/>
              <a:gd name="T56" fmla="*/ 2147483647 w 53"/>
              <a:gd name="T57" fmla="*/ 2147483647 h 35"/>
              <a:gd name="T58" fmla="*/ 2147483647 w 53"/>
              <a:gd name="T59" fmla="*/ 2147483647 h 35"/>
              <a:gd name="T60" fmla="*/ 2147483647 w 53"/>
              <a:gd name="T61" fmla="*/ 2147483647 h 35"/>
              <a:gd name="T62" fmla="*/ 2147483647 w 53"/>
              <a:gd name="T63" fmla="*/ 2147483647 h 35"/>
              <a:gd name="T64" fmla="*/ 2147483647 w 53"/>
              <a:gd name="T65" fmla="*/ 2147483647 h 35"/>
              <a:gd name="T66" fmla="*/ 2147483647 w 53"/>
              <a:gd name="T67" fmla="*/ 2147483647 h 35"/>
              <a:gd name="T68" fmla="*/ 2147483647 w 53"/>
              <a:gd name="T69" fmla="*/ 2147483647 h 35"/>
              <a:gd name="T70" fmla="*/ 2147483647 w 53"/>
              <a:gd name="T71" fmla="*/ 2147483647 h 35"/>
              <a:gd name="T72" fmla="*/ 2147483647 w 53"/>
              <a:gd name="T73" fmla="*/ 2147483647 h 35"/>
              <a:gd name="T74" fmla="*/ 2147483647 w 53"/>
              <a:gd name="T75" fmla="*/ 2147483647 h 35"/>
              <a:gd name="T76" fmla="*/ 2147483647 w 53"/>
              <a:gd name="T77" fmla="*/ 2147483647 h 35"/>
              <a:gd name="T78" fmla="*/ 2147483647 w 53"/>
              <a:gd name="T79" fmla="*/ 2147483647 h 35"/>
              <a:gd name="T80" fmla="*/ 2147483647 w 53"/>
              <a:gd name="T81" fmla="*/ 2147483647 h 35"/>
              <a:gd name="T82" fmla="*/ 2147483647 w 53"/>
              <a:gd name="T83" fmla="*/ 2147483647 h 35"/>
              <a:gd name="T84" fmla="*/ 2147483647 w 53"/>
              <a:gd name="T85" fmla="*/ 2147483647 h 35"/>
              <a:gd name="T86" fmla="*/ 2147483647 w 53"/>
              <a:gd name="T87" fmla="*/ 2147483647 h 35"/>
              <a:gd name="T88" fmla="*/ 2147483647 w 53"/>
              <a:gd name="T89" fmla="*/ 2147483647 h 35"/>
              <a:gd name="T90" fmla="*/ 2147483647 w 53"/>
              <a:gd name="T91" fmla="*/ 2147483647 h 35"/>
              <a:gd name="T92" fmla="*/ 2147483647 w 53"/>
              <a:gd name="T93" fmla="*/ 0 h 35"/>
              <a:gd name="T94" fmla="*/ 2147483647 w 53"/>
              <a:gd name="T95" fmla="*/ 0 h 35"/>
              <a:gd name="T96" fmla="*/ 2147483647 w 53"/>
              <a:gd name="T97" fmla="*/ 0 h 35"/>
              <a:gd name="T98" fmla="*/ 0 w 53"/>
              <a:gd name="T99" fmla="*/ 0 h 35"/>
              <a:gd name="T100" fmla="*/ 0 w 53"/>
              <a:gd name="T101" fmla="*/ 2147483647 h 35"/>
              <a:gd name="T102" fmla="*/ 0 w 53"/>
              <a:gd name="T103" fmla="*/ 2147483647 h 35"/>
              <a:gd name="T104" fmla="*/ 0 w 53"/>
              <a:gd name="T105" fmla="*/ 2147483647 h 35"/>
              <a:gd name="T106" fmla="*/ 0 w 53"/>
              <a:gd name="T107" fmla="*/ 2147483647 h 35"/>
              <a:gd name="T108" fmla="*/ 0 w 53"/>
              <a:gd name="T109" fmla="*/ 2147483647 h 35"/>
              <a:gd name="T110" fmla="*/ 0 w 53"/>
              <a:gd name="T111" fmla="*/ 2147483647 h 35"/>
              <a:gd name="T112" fmla="*/ 2147483647 w 53"/>
              <a:gd name="T113" fmla="*/ 2147483647 h 3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3"/>
              <a:gd name="T172" fmla="*/ 0 h 35"/>
              <a:gd name="T173" fmla="*/ 53 w 53"/>
              <a:gd name="T174" fmla="*/ 35 h 3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3" h="35">
                <a:moveTo>
                  <a:pt x="1" y="4"/>
                </a:moveTo>
                <a:lnTo>
                  <a:pt x="1" y="9"/>
                </a:lnTo>
                <a:lnTo>
                  <a:pt x="3" y="13"/>
                </a:lnTo>
                <a:lnTo>
                  <a:pt x="6" y="16"/>
                </a:lnTo>
                <a:lnTo>
                  <a:pt x="10" y="18"/>
                </a:lnTo>
                <a:lnTo>
                  <a:pt x="15" y="21"/>
                </a:lnTo>
                <a:lnTo>
                  <a:pt x="19" y="22"/>
                </a:lnTo>
                <a:lnTo>
                  <a:pt x="23" y="24"/>
                </a:lnTo>
                <a:lnTo>
                  <a:pt x="26" y="25"/>
                </a:lnTo>
                <a:lnTo>
                  <a:pt x="29" y="27"/>
                </a:lnTo>
                <a:lnTo>
                  <a:pt x="31" y="27"/>
                </a:lnTo>
                <a:lnTo>
                  <a:pt x="31" y="28"/>
                </a:lnTo>
                <a:lnTo>
                  <a:pt x="32" y="30"/>
                </a:lnTo>
                <a:lnTo>
                  <a:pt x="34" y="31"/>
                </a:lnTo>
                <a:lnTo>
                  <a:pt x="35" y="32"/>
                </a:lnTo>
                <a:lnTo>
                  <a:pt x="37" y="34"/>
                </a:lnTo>
                <a:lnTo>
                  <a:pt x="38" y="34"/>
                </a:lnTo>
                <a:lnTo>
                  <a:pt x="40" y="34"/>
                </a:lnTo>
                <a:lnTo>
                  <a:pt x="41" y="35"/>
                </a:lnTo>
                <a:lnTo>
                  <a:pt x="43" y="35"/>
                </a:lnTo>
                <a:lnTo>
                  <a:pt x="44" y="35"/>
                </a:lnTo>
                <a:lnTo>
                  <a:pt x="46" y="35"/>
                </a:lnTo>
                <a:lnTo>
                  <a:pt x="47" y="34"/>
                </a:lnTo>
                <a:lnTo>
                  <a:pt x="49" y="32"/>
                </a:lnTo>
                <a:lnTo>
                  <a:pt x="50" y="31"/>
                </a:lnTo>
                <a:lnTo>
                  <a:pt x="52" y="30"/>
                </a:lnTo>
                <a:lnTo>
                  <a:pt x="52" y="28"/>
                </a:lnTo>
                <a:lnTo>
                  <a:pt x="53" y="27"/>
                </a:lnTo>
                <a:lnTo>
                  <a:pt x="53" y="25"/>
                </a:lnTo>
                <a:lnTo>
                  <a:pt x="53" y="24"/>
                </a:lnTo>
                <a:lnTo>
                  <a:pt x="52" y="22"/>
                </a:lnTo>
                <a:lnTo>
                  <a:pt x="50" y="19"/>
                </a:lnTo>
                <a:lnTo>
                  <a:pt x="49" y="16"/>
                </a:lnTo>
                <a:lnTo>
                  <a:pt x="47" y="15"/>
                </a:lnTo>
                <a:lnTo>
                  <a:pt x="46" y="13"/>
                </a:lnTo>
                <a:lnTo>
                  <a:pt x="44" y="12"/>
                </a:lnTo>
                <a:lnTo>
                  <a:pt x="43" y="10"/>
                </a:lnTo>
                <a:lnTo>
                  <a:pt x="40" y="10"/>
                </a:lnTo>
                <a:lnTo>
                  <a:pt x="37" y="10"/>
                </a:lnTo>
                <a:lnTo>
                  <a:pt x="34" y="10"/>
                </a:lnTo>
                <a:lnTo>
                  <a:pt x="29" y="9"/>
                </a:lnTo>
                <a:lnTo>
                  <a:pt x="25" y="7"/>
                </a:lnTo>
                <a:lnTo>
                  <a:pt x="20" y="6"/>
                </a:lnTo>
                <a:lnTo>
                  <a:pt x="18" y="4"/>
                </a:lnTo>
                <a:lnTo>
                  <a:pt x="13" y="1"/>
                </a:lnTo>
                <a:lnTo>
                  <a:pt x="9" y="0"/>
                </a:lnTo>
                <a:lnTo>
                  <a:pt x="4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0" y="4"/>
                </a:lnTo>
                <a:lnTo>
                  <a:pt x="1" y="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41" name="Freeform 192"/>
          <p:cNvSpPr>
            <a:spLocks/>
          </p:cNvSpPr>
          <p:nvPr/>
        </p:nvSpPr>
        <p:spPr bwMode="auto">
          <a:xfrm>
            <a:off x="6302375" y="4379913"/>
            <a:ext cx="74613" cy="55562"/>
          </a:xfrm>
          <a:custGeom>
            <a:avLst/>
            <a:gdLst>
              <a:gd name="T0" fmla="*/ 2147483647 w 53"/>
              <a:gd name="T1" fmla="*/ 2147483647 h 35"/>
              <a:gd name="T2" fmla="*/ 2147483647 w 53"/>
              <a:gd name="T3" fmla="*/ 2147483647 h 35"/>
              <a:gd name="T4" fmla="*/ 2147483647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2147483647 w 53"/>
              <a:gd name="T11" fmla="*/ 2147483647 h 35"/>
              <a:gd name="T12" fmla="*/ 2147483647 w 53"/>
              <a:gd name="T13" fmla="*/ 2147483647 h 35"/>
              <a:gd name="T14" fmla="*/ 2147483647 w 53"/>
              <a:gd name="T15" fmla="*/ 2147483647 h 35"/>
              <a:gd name="T16" fmla="*/ 2147483647 w 53"/>
              <a:gd name="T17" fmla="*/ 2147483647 h 35"/>
              <a:gd name="T18" fmla="*/ 2147483647 w 53"/>
              <a:gd name="T19" fmla="*/ 2147483647 h 35"/>
              <a:gd name="T20" fmla="*/ 2147483647 w 53"/>
              <a:gd name="T21" fmla="*/ 2147483647 h 35"/>
              <a:gd name="T22" fmla="*/ 2147483647 w 53"/>
              <a:gd name="T23" fmla="*/ 2147483647 h 35"/>
              <a:gd name="T24" fmla="*/ 2147483647 w 53"/>
              <a:gd name="T25" fmla="*/ 2147483647 h 35"/>
              <a:gd name="T26" fmla="*/ 2147483647 w 53"/>
              <a:gd name="T27" fmla="*/ 2147483647 h 35"/>
              <a:gd name="T28" fmla="*/ 2147483647 w 53"/>
              <a:gd name="T29" fmla="*/ 2147483647 h 35"/>
              <a:gd name="T30" fmla="*/ 2147483647 w 53"/>
              <a:gd name="T31" fmla="*/ 2147483647 h 35"/>
              <a:gd name="T32" fmla="*/ 2147483647 w 53"/>
              <a:gd name="T33" fmla="*/ 2147483647 h 35"/>
              <a:gd name="T34" fmla="*/ 2147483647 w 53"/>
              <a:gd name="T35" fmla="*/ 2147483647 h 35"/>
              <a:gd name="T36" fmla="*/ 2147483647 w 53"/>
              <a:gd name="T37" fmla="*/ 2147483647 h 35"/>
              <a:gd name="T38" fmla="*/ 2147483647 w 53"/>
              <a:gd name="T39" fmla="*/ 2147483647 h 35"/>
              <a:gd name="T40" fmla="*/ 2147483647 w 53"/>
              <a:gd name="T41" fmla="*/ 2147483647 h 35"/>
              <a:gd name="T42" fmla="*/ 2147483647 w 53"/>
              <a:gd name="T43" fmla="*/ 2147483647 h 35"/>
              <a:gd name="T44" fmla="*/ 2147483647 w 53"/>
              <a:gd name="T45" fmla="*/ 2147483647 h 35"/>
              <a:gd name="T46" fmla="*/ 2147483647 w 53"/>
              <a:gd name="T47" fmla="*/ 2147483647 h 35"/>
              <a:gd name="T48" fmla="*/ 2147483647 w 53"/>
              <a:gd name="T49" fmla="*/ 2147483647 h 35"/>
              <a:gd name="T50" fmla="*/ 2147483647 w 53"/>
              <a:gd name="T51" fmla="*/ 2147483647 h 35"/>
              <a:gd name="T52" fmla="*/ 2147483647 w 53"/>
              <a:gd name="T53" fmla="*/ 2147483647 h 35"/>
              <a:gd name="T54" fmla="*/ 2147483647 w 53"/>
              <a:gd name="T55" fmla="*/ 2147483647 h 35"/>
              <a:gd name="T56" fmla="*/ 2147483647 w 53"/>
              <a:gd name="T57" fmla="*/ 2147483647 h 35"/>
              <a:gd name="T58" fmla="*/ 2147483647 w 53"/>
              <a:gd name="T59" fmla="*/ 2147483647 h 35"/>
              <a:gd name="T60" fmla="*/ 2147483647 w 53"/>
              <a:gd name="T61" fmla="*/ 2147483647 h 35"/>
              <a:gd name="T62" fmla="*/ 2147483647 w 53"/>
              <a:gd name="T63" fmla="*/ 2147483647 h 35"/>
              <a:gd name="T64" fmla="*/ 2147483647 w 53"/>
              <a:gd name="T65" fmla="*/ 2147483647 h 35"/>
              <a:gd name="T66" fmla="*/ 2147483647 w 53"/>
              <a:gd name="T67" fmla="*/ 2147483647 h 35"/>
              <a:gd name="T68" fmla="*/ 2147483647 w 53"/>
              <a:gd name="T69" fmla="*/ 2147483647 h 35"/>
              <a:gd name="T70" fmla="*/ 2147483647 w 53"/>
              <a:gd name="T71" fmla="*/ 2147483647 h 35"/>
              <a:gd name="T72" fmla="*/ 2147483647 w 53"/>
              <a:gd name="T73" fmla="*/ 2147483647 h 35"/>
              <a:gd name="T74" fmla="*/ 2147483647 w 53"/>
              <a:gd name="T75" fmla="*/ 2147483647 h 35"/>
              <a:gd name="T76" fmla="*/ 2147483647 w 53"/>
              <a:gd name="T77" fmla="*/ 2147483647 h 35"/>
              <a:gd name="T78" fmla="*/ 2147483647 w 53"/>
              <a:gd name="T79" fmla="*/ 2147483647 h 35"/>
              <a:gd name="T80" fmla="*/ 2147483647 w 53"/>
              <a:gd name="T81" fmla="*/ 2147483647 h 35"/>
              <a:gd name="T82" fmla="*/ 2147483647 w 53"/>
              <a:gd name="T83" fmla="*/ 2147483647 h 35"/>
              <a:gd name="T84" fmla="*/ 2147483647 w 53"/>
              <a:gd name="T85" fmla="*/ 2147483647 h 35"/>
              <a:gd name="T86" fmla="*/ 2147483647 w 53"/>
              <a:gd name="T87" fmla="*/ 2147483647 h 35"/>
              <a:gd name="T88" fmla="*/ 2147483647 w 53"/>
              <a:gd name="T89" fmla="*/ 2147483647 h 35"/>
              <a:gd name="T90" fmla="*/ 2147483647 w 53"/>
              <a:gd name="T91" fmla="*/ 2147483647 h 35"/>
              <a:gd name="T92" fmla="*/ 2147483647 w 53"/>
              <a:gd name="T93" fmla="*/ 0 h 35"/>
              <a:gd name="T94" fmla="*/ 2147483647 w 53"/>
              <a:gd name="T95" fmla="*/ 0 h 35"/>
              <a:gd name="T96" fmla="*/ 2147483647 w 53"/>
              <a:gd name="T97" fmla="*/ 0 h 35"/>
              <a:gd name="T98" fmla="*/ 0 w 53"/>
              <a:gd name="T99" fmla="*/ 0 h 35"/>
              <a:gd name="T100" fmla="*/ 0 w 53"/>
              <a:gd name="T101" fmla="*/ 2147483647 h 35"/>
              <a:gd name="T102" fmla="*/ 0 w 53"/>
              <a:gd name="T103" fmla="*/ 2147483647 h 35"/>
              <a:gd name="T104" fmla="*/ 0 w 53"/>
              <a:gd name="T105" fmla="*/ 2147483647 h 35"/>
              <a:gd name="T106" fmla="*/ 0 w 53"/>
              <a:gd name="T107" fmla="*/ 2147483647 h 35"/>
              <a:gd name="T108" fmla="*/ 0 w 53"/>
              <a:gd name="T109" fmla="*/ 2147483647 h 35"/>
              <a:gd name="T110" fmla="*/ 0 w 53"/>
              <a:gd name="T111" fmla="*/ 2147483647 h 35"/>
              <a:gd name="T112" fmla="*/ 2147483647 w 53"/>
              <a:gd name="T113" fmla="*/ 2147483647 h 3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3"/>
              <a:gd name="T172" fmla="*/ 0 h 35"/>
              <a:gd name="T173" fmla="*/ 53 w 53"/>
              <a:gd name="T174" fmla="*/ 35 h 3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3" h="35">
                <a:moveTo>
                  <a:pt x="1" y="4"/>
                </a:moveTo>
                <a:lnTo>
                  <a:pt x="1" y="9"/>
                </a:lnTo>
                <a:lnTo>
                  <a:pt x="3" y="13"/>
                </a:lnTo>
                <a:lnTo>
                  <a:pt x="6" y="16"/>
                </a:lnTo>
                <a:lnTo>
                  <a:pt x="10" y="18"/>
                </a:lnTo>
                <a:lnTo>
                  <a:pt x="15" y="21"/>
                </a:lnTo>
                <a:lnTo>
                  <a:pt x="19" y="22"/>
                </a:lnTo>
                <a:lnTo>
                  <a:pt x="23" y="24"/>
                </a:lnTo>
                <a:lnTo>
                  <a:pt x="26" y="25"/>
                </a:lnTo>
                <a:lnTo>
                  <a:pt x="29" y="27"/>
                </a:lnTo>
                <a:lnTo>
                  <a:pt x="31" y="27"/>
                </a:lnTo>
                <a:lnTo>
                  <a:pt x="31" y="28"/>
                </a:lnTo>
                <a:lnTo>
                  <a:pt x="32" y="30"/>
                </a:lnTo>
                <a:lnTo>
                  <a:pt x="34" y="31"/>
                </a:lnTo>
                <a:lnTo>
                  <a:pt x="35" y="32"/>
                </a:lnTo>
                <a:lnTo>
                  <a:pt x="37" y="34"/>
                </a:lnTo>
                <a:lnTo>
                  <a:pt x="38" y="34"/>
                </a:lnTo>
                <a:lnTo>
                  <a:pt x="40" y="34"/>
                </a:lnTo>
                <a:lnTo>
                  <a:pt x="41" y="35"/>
                </a:lnTo>
                <a:lnTo>
                  <a:pt x="43" y="35"/>
                </a:lnTo>
                <a:lnTo>
                  <a:pt x="44" y="35"/>
                </a:lnTo>
                <a:lnTo>
                  <a:pt x="46" y="35"/>
                </a:lnTo>
                <a:lnTo>
                  <a:pt x="47" y="34"/>
                </a:lnTo>
                <a:lnTo>
                  <a:pt x="49" y="32"/>
                </a:lnTo>
                <a:lnTo>
                  <a:pt x="50" y="31"/>
                </a:lnTo>
                <a:lnTo>
                  <a:pt x="52" y="30"/>
                </a:lnTo>
                <a:lnTo>
                  <a:pt x="52" y="28"/>
                </a:lnTo>
                <a:lnTo>
                  <a:pt x="53" y="27"/>
                </a:lnTo>
                <a:lnTo>
                  <a:pt x="53" y="25"/>
                </a:lnTo>
                <a:lnTo>
                  <a:pt x="53" y="24"/>
                </a:lnTo>
                <a:lnTo>
                  <a:pt x="52" y="22"/>
                </a:lnTo>
                <a:lnTo>
                  <a:pt x="50" y="19"/>
                </a:lnTo>
                <a:lnTo>
                  <a:pt x="49" y="16"/>
                </a:lnTo>
                <a:lnTo>
                  <a:pt x="47" y="15"/>
                </a:lnTo>
                <a:lnTo>
                  <a:pt x="46" y="13"/>
                </a:lnTo>
                <a:lnTo>
                  <a:pt x="44" y="12"/>
                </a:lnTo>
                <a:lnTo>
                  <a:pt x="43" y="10"/>
                </a:lnTo>
                <a:lnTo>
                  <a:pt x="40" y="10"/>
                </a:lnTo>
                <a:lnTo>
                  <a:pt x="37" y="10"/>
                </a:lnTo>
                <a:lnTo>
                  <a:pt x="34" y="10"/>
                </a:lnTo>
                <a:lnTo>
                  <a:pt x="29" y="9"/>
                </a:lnTo>
                <a:lnTo>
                  <a:pt x="25" y="7"/>
                </a:lnTo>
                <a:lnTo>
                  <a:pt x="20" y="6"/>
                </a:lnTo>
                <a:lnTo>
                  <a:pt x="18" y="4"/>
                </a:lnTo>
                <a:lnTo>
                  <a:pt x="13" y="1"/>
                </a:lnTo>
                <a:lnTo>
                  <a:pt x="9" y="0"/>
                </a:lnTo>
                <a:lnTo>
                  <a:pt x="4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0" y="4"/>
                </a:lnTo>
                <a:lnTo>
                  <a:pt x="1" y="4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42" name="Freeform 193"/>
          <p:cNvSpPr>
            <a:spLocks/>
          </p:cNvSpPr>
          <p:nvPr/>
        </p:nvSpPr>
        <p:spPr bwMode="auto">
          <a:xfrm>
            <a:off x="6378575" y="4433888"/>
            <a:ext cx="65088" cy="73025"/>
          </a:xfrm>
          <a:custGeom>
            <a:avLst/>
            <a:gdLst>
              <a:gd name="T0" fmla="*/ 2147483647 w 46"/>
              <a:gd name="T1" fmla="*/ 2147483647 h 46"/>
              <a:gd name="T2" fmla="*/ 2147483647 w 46"/>
              <a:gd name="T3" fmla="*/ 2147483647 h 46"/>
              <a:gd name="T4" fmla="*/ 2147483647 w 46"/>
              <a:gd name="T5" fmla="*/ 2147483647 h 46"/>
              <a:gd name="T6" fmla="*/ 2147483647 w 46"/>
              <a:gd name="T7" fmla="*/ 2147483647 h 46"/>
              <a:gd name="T8" fmla="*/ 2147483647 w 46"/>
              <a:gd name="T9" fmla="*/ 2147483647 h 46"/>
              <a:gd name="T10" fmla="*/ 2147483647 w 46"/>
              <a:gd name="T11" fmla="*/ 2147483647 h 46"/>
              <a:gd name="T12" fmla="*/ 2147483647 w 46"/>
              <a:gd name="T13" fmla="*/ 2147483647 h 46"/>
              <a:gd name="T14" fmla="*/ 2147483647 w 46"/>
              <a:gd name="T15" fmla="*/ 2147483647 h 46"/>
              <a:gd name="T16" fmla="*/ 2147483647 w 46"/>
              <a:gd name="T17" fmla="*/ 2147483647 h 46"/>
              <a:gd name="T18" fmla="*/ 2147483647 w 46"/>
              <a:gd name="T19" fmla="*/ 2147483647 h 46"/>
              <a:gd name="T20" fmla="*/ 2147483647 w 46"/>
              <a:gd name="T21" fmla="*/ 2147483647 h 46"/>
              <a:gd name="T22" fmla="*/ 2147483647 w 46"/>
              <a:gd name="T23" fmla="*/ 2147483647 h 46"/>
              <a:gd name="T24" fmla="*/ 2147483647 w 46"/>
              <a:gd name="T25" fmla="*/ 2147483647 h 46"/>
              <a:gd name="T26" fmla="*/ 2147483647 w 46"/>
              <a:gd name="T27" fmla="*/ 2147483647 h 46"/>
              <a:gd name="T28" fmla="*/ 2147483647 w 46"/>
              <a:gd name="T29" fmla="*/ 2147483647 h 46"/>
              <a:gd name="T30" fmla="*/ 2147483647 w 46"/>
              <a:gd name="T31" fmla="*/ 2147483647 h 46"/>
              <a:gd name="T32" fmla="*/ 2147483647 w 46"/>
              <a:gd name="T33" fmla="*/ 2147483647 h 46"/>
              <a:gd name="T34" fmla="*/ 2147483647 w 46"/>
              <a:gd name="T35" fmla="*/ 2147483647 h 46"/>
              <a:gd name="T36" fmla="*/ 2147483647 w 46"/>
              <a:gd name="T37" fmla="*/ 2147483647 h 46"/>
              <a:gd name="T38" fmla="*/ 2147483647 w 46"/>
              <a:gd name="T39" fmla="*/ 2147483647 h 46"/>
              <a:gd name="T40" fmla="*/ 2147483647 w 46"/>
              <a:gd name="T41" fmla="*/ 2147483647 h 46"/>
              <a:gd name="T42" fmla="*/ 2147483647 w 46"/>
              <a:gd name="T43" fmla="*/ 2147483647 h 46"/>
              <a:gd name="T44" fmla="*/ 2147483647 w 46"/>
              <a:gd name="T45" fmla="*/ 2147483647 h 46"/>
              <a:gd name="T46" fmla="*/ 2147483647 w 46"/>
              <a:gd name="T47" fmla="*/ 2147483647 h 46"/>
              <a:gd name="T48" fmla="*/ 2147483647 w 46"/>
              <a:gd name="T49" fmla="*/ 2147483647 h 46"/>
              <a:gd name="T50" fmla="*/ 2147483647 w 46"/>
              <a:gd name="T51" fmla="*/ 2147483647 h 46"/>
              <a:gd name="T52" fmla="*/ 2147483647 w 46"/>
              <a:gd name="T53" fmla="*/ 2147483647 h 46"/>
              <a:gd name="T54" fmla="*/ 2147483647 w 46"/>
              <a:gd name="T55" fmla="*/ 2147483647 h 46"/>
              <a:gd name="T56" fmla="*/ 2147483647 w 46"/>
              <a:gd name="T57" fmla="*/ 2147483647 h 46"/>
              <a:gd name="T58" fmla="*/ 2147483647 w 46"/>
              <a:gd name="T59" fmla="*/ 2147483647 h 46"/>
              <a:gd name="T60" fmla="*/ 2147483647 w 46"/>
              <a:gd name="T61" fmla="*/ 2147483647 h 46"/>
              <a:gd name="T62" fmla="*/ 2147483647 w 46"/>
              <a:gd name="T63" fmla="*/ 2147483647 h 46"/>
              <a:gd name="T64" fmla="*/ 2147483647 w 46"/>
              <a:gd name="T65" fmla="*/ 2147483647 h 46"/>
              <a:gd name="T66" fmla="*/ 2147483647 w 46"/>
              <a:gd name="T67" fmla="*/ 2147483647 h 46"/>
              <a:gd name="T68" fmla="*/ 2147483647 w 46"/>
              <a:gd name="T69" fmla="*/ 2147483647 h 46"/>
              <a:gd name="T70" fmla="*/ 2147483647 w 46"/>
              <a:gd name="T71" fmla="*/ 0 h 46"/>
              <a:gd name="T72" fmla="*/ 2147483647 w 46"/>
              <a:gd name="T73" fmla="*/ 0 h 46"/>
              <a:gd name="T74" fmla="*/ 2147483647 w 46"/>
              <a:gd name="T75" fmla="*/ 0 h 46"/>
              <a:gd name="T76" fmla="*/ 2147483647 w 46"/>
              <a:gd name="T77" fmla="*/ 0 h 46"/>
              <a:gd name="T78" fmla="*/ 2147483647 w 46"/>
              <a:gd name="T79" fmla="*/ 0 h 46"/>
              <a:gd name="T80" fmla="*/ 2147483647 w 46"/>
              <a:gd name="T81" fmla="*/ 2147483647 h 46"/>
              <a:gd name="T82" fmla="*/ 2147483647 w 46"/>
              <a:gd name="T83" fmla="*/ 2147483647 h 46"/>
              <a:gd name="T84" fmla="*/ 2147483647 w 46"/>
              <a:gd name="T85" fmla="*/ 2147483647 h 46"/>
              <a:gd name="T86" fmla="*/ 2147483647 w 46"/>
              <a:gd name="T87" fmla="*/ 2147483647 h 46"/>
              <a:gd name="T88" fmla="*/ 0 w 46"/>
              <a:gd name="T89" fmla="*/ 2147483647 h 46"/>
              <a:gd name="T90" fmla="*/ 0 w 46"/>
              <a:gd name="T91" fmla="*/ 2147483647 h 46"/>
              <a:gd name="T92" fmla="*/ 0 w 46"/>
              <a:gd name="T93" fmla="*/ 2147483647 h 46"/>
              <a:gd name="T94" fmla="*/ 0 w 46"/>
              <a:gd name="T95" fmla="*/ 2147483647 h 46"/>
              <a:gd name="T96" fmla="*/ 2147483647 w 46"/>
              <a:gd name="T97" fmla="*/ 2147483647 h 4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6"/>
              <a:gd name="T148" fmla="*/ 0 h 46"/>
              <a:gd name="T149" fmla="*/ 46 w 46"/>
              <a:gd name="T150" fmla="*/ 46 h 4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6" h="46">
                <a:moveTo>
                  <a:pt x="2" y="15"/>
                </a:moveTo>
                <a:lnTo>
                  <a:pt x="5" y="18"/>
                </a:lnTo>
                <a:lnTo>
                  <a:pt x="8" y="19"/>
                </a:lnTo>
                <a:lnTo>
                  <a:pt x="9" y="22"/>
                </a:lnTo>
                <a:lnTo>
                  <a:pt x="11" y="25"/>
                </a:lnTo>
                <a:lnTo>
                  <a:pt x="12" y="28"/>
                </a:lnTo>
                <a:lnTo>
                  <a:pt x="14" y="31"/>
                </a:lnTo>
                <a:lnTo>
                  <a:pt x="15" y="34"/>
                </a:lnTo>
                <a:lnTo>
                  <a:pt x="17" y="37"/>
                </a:lnTo>
                <a:lnTo>
                  <a:pt x="20" y="38"/>
                </a:lnTo>
                <a:lnTo>
                  <a:pt x="21" y="40"/>
                </a:lnTo>
                <a:lnTo>
                  <a:pt x="24" y="43"/>
                </a:lnTo>
                <a:lnTo>
                  <a:pt x="26" y="44"/>
                </a:lnTo>
                <a:lnTo>
                  <a:pt x="29" y="46"/>
                </a:lnTo>
                <a:lnTo>
                  <a:pt x="32" y="46"/>
                </a:lnTo>
                <a:lnTo>
                  <a:pt x="35" y="46"/>
                </a:lnTo>
                <a:lnTo>
                  <a:pt x="37" y="46"/>
                </a:lnTo>
                <a:lnTo>
                  <a:pt x="39" y="44"/>
                </a:lnTo>
                <a:lnTo>
                  <a:pt x="42" y="43"/>
                </a:lnTo>
                <a:lnTo>
                  <a:pt x="43" y="41"/>
                </a:lnTo>
                <a:lnTo>
                  <a:pt x="45" y="38"/>
                </a:lnTo>
                <a:lnTo>
                  <a:pt x="45" y="37"/>
                </a:lnTo>
                <a:lnTo>
                  <a:pt x="46" y="34"/>
                </a:lnTo>
                <a:lnTo>
                  <a:pt x="46" y="31"/>
                </a:lnTo>
                <a:lnTo>
                  <a:pt x="46" y="30"/>
                </a:lnTo>
                <a:lnTo>
                  <a:pt x="45" y="27"/>
                </a:lnTo>
                <a:lnTo>
                  <a:pt x="43" y="24"/>
                </a:lnTo>
                <a:lnTo>
                  <a:pt x="42" y="21"/>
                </a:lnTo>
                <a:lnTo>
                  <a:pt x="40" y="18"/>
                </a:lnTo>
                <a:lnTo>
                  <a:pt x="37" y="15"/>
                </a:lnTo>
                <a:lnTo>
                  <a:pt x="36" y="13"/>
                </a:lnTo>
                <a:lnTo>
                  <a:pt x="35" y="10"/>
                </a:lnTo>
                <a:lnTo>
                  <a:pt x="33" y="7"/>
                </a:lnTo>
                <a:lnTo>
                  <a:pt x="32" y="4"/>
                </a:lnTo>
                <a:lnTo>
                  <a:pt x="29" y="1"/>
                </a:lnTo>
                <a:lnTo>
                  <a:pt x="26" y="0"/>
                </a:lnTo>
                <a:lnTo>
                  <a:pt x="23" y="0"/>
                </a:lnTo>
                <a:lnTo>
                  <a:pt x="18" y="0"/>
                </a:lnTo>
                <a:lnTo>
                  <a:pt x="15" y="0"/>
                </a:lnTo>
                <a:lnTo>
                  <a:pt x="11" y="0"/>
                </a:lnTo>
                <a:lnTo>
                  <a:pt x="6" y="1"/>
                </a:lnTo>
                <a:lnTo>
                  <a:pt x="5" y="1"/>
                </a:lnTo>
                <a:lnTo>
                  <a:pt x="3" y="3"/>
                </a:lnTo>
                <a:lnTo>
                  <a:pt x="2" y="4"/>
                </a:lnTo>
                <a:lnTo>
                  <a:pt x="0" y="6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2" y="1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43" name="Freeform 194"/>
          <p:cNvSpPr>
            <a:spLocks/>
          </p:cNvSpPr>
          <p:nvPr/>
        </p:nvSpPr>
        <p:spPr bwMode="auto">
          <a:xfrm>
            <a:off x="6378575" y="4433888"/>
            <a:ext cx="65088" cy="73025"/>
          </a:xfrm>
          <a:custGeom>
            <a:avLst/>
            <a:gdLst>
              <a:gd name="T0" fmla="*/ 2147483647 w 46"/>
              <a:gd name="T1" fmla="*/ 2147483647 h 46"/>
              <a:gd name="T2" fmla="*/ 2147483647 w 46"/>
              <a:gd name="T3" fmla="*/ 2147483647 h 46"/>
              <a:gd name="T4" fmla="*/ 2147483647 w 46"/>
              <a:gd name="T5" fmla="*/ 2147483647 h 46"/>
              <a:gd name="T6" fmla="*/ 2147483647 w 46"/>
              <a:gd name="T7" fmla="*/ 2147483647 h 46"/>
              <a:gd name="T8" fmla="*/ 2147483647 w 46"/>
              <a:gd name="T9" fmla="*/ 2147483647 h 46"/>
              <a:gd name="T10" fmla="*/ 2147483647 w 46"/>
              <a:gd name="T11" fmla="*/ 2147483647 h 46"/>
              <a:gd name="T12" fmla="*/ 2147483647 w 46"/>
              <a:gd name="T13" fmla="*/ 2147483647 h 46"/>
              <a:gd name="T14" fmla="*/ 2147483647 w 46"/>
              <a:gd name="T15" fmla="*/ 2147483647 h 46"/>
              <a:gd name="T16" fmla="*/ 2147483647 w 46"/>
              <a:gd name="T17" fmla="*/ 2147483647 h 46"/>
              <a:gd name="T18" fmla="*/ 2147483647 w 46"/>
              <a:gd name="T19" fmla="*/ 2147483647 h 46"/>
              <a:gd name="T20" fmla="*/ 2147483647 w 46"/>
              <a:gd name="T21" fmla="*/ 2147483647 h 46"/>
              <a:gd name="T22" fmla="*/ 2147483647 w 46"/>
              <a:gd name="T23" fmla="*/ 2147483647 h 46"/>
              <a:gd name="T24" fmla="*/ 2147483647 w 46"/>
              <a:gd name="T25" fmla="*/ 2147483647 h 46"/>
              <a:gd name="T26" fmla="*/ 2147483647 w 46"/>
              <a:gd name="T27" fmla="*/ 2147483647 h 46"/>
              <a:gd name="T28" fmla="*/ 2147483647 w 46"/>
              <a:gd name="T29" fmla="*/ 2147483647 h 46"/>
              <a:gd name="T30" fmla="*/ 2147483647 w 46"/>
              <a:gd name="T31" fmla="*/ 2147483647 h 46"/>
              <a:gd name="T32" fmla="*/ 2147483647 w 46"/>
              <a:gd name="T33" fmla="*/ 2147483647 h 46"/>
              <a:gd name="T34" fmla="*/ 2147483647 w 46"/>
              <a:gd name="T35" fmla="*/ 2147483647 h 46"/>
              <a:gd name="T36" fmla="*/ 2147483647 w 46"/>
              <a:gd name="T37" fmla="*/ 2147483647 h 46"/>
              <a:gd name="T38" fmla="*/ 2147483647 w 46"/>
              <a:gd name="T39" fmla="*/ 2147483647 h 46"/>
              <a:gd name="T40" fmla="*/ 2147483647 w 46"/>
              <a:gd name="T41" fmla="*/ 2147483647 h 46"/>
              <a:gd name="T42" fmla="*/ 2147483647 w 46"/>
              <a:gd name="T43" fmla="*/ 2147483647 h 46"/>
              <a:gd name="T44" fmla="*/ 2147483647 w 46"/>
              <a:gd name="T45" fmla="*/ 2147483647 h 46"/>
              <a:gd name="T46" fmla="*/ 2147483647 w 46"/>
              <a:gd name="T47" fmla="*/ 2147483647 h 46"/>
              <a:gd name="T48" fmla="*/ 2147483647 w 46"/>
              <a:gd name="T49" fmla="*/ 2147483647 h 46"/>
              <a:gd name="T50" fmla="*/ 2147483647 w 46"/>
              <a:gd name="T51" fmla="*/ 2147483647 h 46"/>
              <a:gd name="T52" fmla="*/ 2147483647 w 46"/>
              <a:gd name="T53" fmla="*/ 2147483647 h 46"/>
              <a:gd name="T54" fmla="*/ 2147483647 w 46"/>
              <a:gd name="T55" fmla="*/ 2147483647 h 46"/>
              <a:gd name="T56" fmla="*/ 2147483647 w 46"/>
              <a:gd name="T57" fmla="*/ 2147483647 h 46"/>
              <a:gd name="T58" fmla="*/ 2147483647 w 46"/>
              <a:gd name="T59" fmla="*/ 2147483647 h 46"/>
              <a:gd name="T60" fmla="*/ 2147483647 w 46"/>
              <a:gd name="T61" fmla="*/ 2147483647 h 46"/>
              <a:gd name="T62" fmla="*/ 2147483647 w 46"/>
              <a:gd name="T63" fmla="*/ 2147483647 h 46"/>
              <a:gd name="T64" fmla="*/ 2147483647 w 46"/>
              <a:gd name="T65" fmla="*/ 2147483647 h 46"/>
              <a:gd name="T66" fmla="*/ 2147483647 w 46"/>
              <a:gd name="T67" fmla="*/ 2147483647 h 46"/>
              <a:gd name="T68" fmla="*/ 2147483647 w 46"/>
              <a:gd name="T69" fmla="*/ 2147483647 h 46"/>
              <a:gd name="T70" fmla="*/ 2147483647 w 46"/>
              <a:gd name="T71" fmla="*/ 0 h 46"/>
              <a:gd name="T72" fmla="*/ 2147483647 w 46"/>
              <a:gd name="T73" fmla="*/ 0 h 46"/>
              <a:gd name="T74" fmla="*/ 2147483647 w 46"/>
              <a:gd name="T75" fmla="*/ 0 h 46"/>
              <a:gd name="T76" fmla="*/ 2147483647 w 46"/>
              <a:gd name="T77" fmla="*/ 0 h 46"/>
              <a:gd name="T78" fmla="*/ 2147483647 w 46"/>
              <a:gd name="T79" fmla="*/ 0 h 46"/>
              <a:gd name="T80" fmla="*/ 2147483647 w 46"/>
              <a:gd name="T81" fmla="*/ 2147483647 h 46"/>
              <a:gd name="T82" fmla="*/ 2147483647 w 46"/>
              <a:gd name="T83" fmla="*/ 2147483647 h 46"/>
              <a:gd name="T84" fmla="*/ 2147483647 w 46"/>
              <a:gd name="T85" fmla="*/ 2147483647 h 46"/>
              <a:gd name="T86" fmla="*/ 2147483647 w 46"/>
              <a:gd name="T87" fmla="*/ 2147483647 h 46"/>
              <a:gd name="T88" fmla="*/ 0 w 46"/>
              <a:gd name="T89" fmla="*/ 2147483647 h 46"/>
              <a:gd name="T90" fmla="*/ 0 w 46"/>
              <a:gd name="T91" fmla="*/ 2147483647 h 46"/>
              <a:gd name="T92" fmla="*/ 0 w 46"/>
              <a:gd name="T93" fmla="*/ 2147483647 h 46"/>
              <a:gd name="T94" fmla="*/ 0 w 46"/>
              <a:gd name="T95" fmla="*/ 2147483647 h 46"/>
              <a:gd name="T96" fmla="*/ 2147483647 w 46"/>
              <a:gd name="T97" fmla="*/ 2147483647 h 4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6"/>
              <a:gd name="T148" fmla="*/ 0 h 46"/>
              <a:gd name="T149" fmla="*/ 46 w 46"/>
              <a:gd name="T150" fmla="*/ 46 h 4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6" h="46">
                <a:moveTo>
                  <a:pt x="2" y="15"/>
                </a:moveTo>
                <a:lnTo>
                  <a:pt x="5" y="18"/>
                </a:lnTo>
                <a:lnTo>
                  <a:pt x="8" y="19"/>
                </a:lnTo>
                <a:lnTo>
                  <a:pt x="9" y="22"/>
                </a:lnTo>
                <a:lnTo>
                  <a:pt x="11" y="25"/>
                </a:lnTo>
                <a:lnTo>
                  <a:pt x="12" y="28"/>
                </a:lnTo>
                <a:lnTo>
                  <a:pt x="14" y="31"/>
                </a:lnTo>
                <a:lnTo>
                  <a:pt x="15" y="34"/>
                </a:lnTo>
                <a:lnTo>
                  <a:pt x="17" y="37"/>
                </a:lnTo>
                <a:lnTo>
                  <a:pt x="20" y="38"/>
                </a:lnTo>
                <a:lnTo>
                  <a:pt x="21" y="40"/>
                </a:lnTo>
                <a:lnTo>
                  <a:pt x="24" y="43"/>
                </a:lnTo>
                <a:lnTo>
                  <a:pt x="26" y="44"/>
                </a:lnTo>
                <a:lnTo>
                  <a:pt x="29" y="46"/>
                </a:lnTo>
                <a:lnTo>
                  <a:pt x="32" y="46"/>
                </a:lnTo>
                <a:lnTo>
                  <a:pt x="35" y="46"/>
                </a:lnTo>
                <a:lnTo>
                  <a:pt x="37" y="46"/>
                </a:lnTo>
                <a:lnTo>
                  <a:pt x="39" y="44"/>
                </a:lnTo>
                <a:lnTo>
                  <a:pt x="42" y="43"/>
                </a:lnTo>
                <a:lnTo>
                  <a:pt x="43" y="41"/>
                </a:lnTo>
                <a:lnTo>
                  <a:pt x="45" y="38"/>
                </a:lnTo>
                <a:lnTo>
                  <a:pt x="45" y="37"/>
                </a:lnTo>
                <a:lnTo>
                  <a:pt x="46" y="34"/>
                </a:lnTo>
                <a:lnTo>
                  <a:pt x="46" y="31"/>
                </a:lnTo>
                <a:lnTo>
                  <a:pt x="46" y="30"/>
                </a:lnTo>
                <a:lnTo>
                  <a:pt x="45" y="27"/>
                </a:lnTo>
                <a:lnTo>
                  <a:pt x="43" y="24"/>
                </a:lnTo>
                <a:lnTo>
                  <a:pt x="42" y="21"/>
                </a:lnTo>
                <a:lnTo>
                  <a:pt x="40" y="18"/>
                </a:lnTo>
                <a:lnTo>
                  <a:pt x="37" y="15"/>
                </a:lnTo>
                <a:lnTo>
                  <a:pt x="36" y="13"/>
                </a:lnTo>
                <a:lnTo>
                  <a:pt x="35" y="10"/>
                </a:lnTo>
                <a:lnTo>
                  <a:pt x="33" y="7"/>
                </a:lnTo>
                <a:lnTo>
                  <a:pt x="32" y="4"/>
                </a:lnTo>
                <a:lnTo>
                  <a:pt x="29" y="1"/>
                </a:lnTo>
                <a:lnTo>
                  <a:pt x="26" y="0"/>
                </a:lnTo>
                <a:lnTo>
                  <a:pt x="23" y="0"/>
                </a:lnTo>
                <a:lnTo>
                  <a:pt x="18" y="0"/>
                </a:lnTo>
                <a:lnTo>
                  <a:pt x="15" y="0"/>
                </a:lnTo>
                <a:lnTo>
                  <a:pt x="11" y="0"/>
                </a:lnTo>
                <a:lnTo>
                  <a:pt x="6" y="1"/>
                </a:lnTo>
                <a:lnTo>
                  <a:pt x="5" y="1"/>
                </a:lnTo>
                <a:lnTo>
                  <a:pt x="3" y="3"/>
                </a:lnTo>
                <a:lnTo>
                  <a:pt x="2" y="4"/>
                </a:lnTo>
                <a:lnTo>
                  <a:pt x="0" y="6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2" y="15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44" name="Freeform 195"/>
          <p:cNvSpPr>
            <a:spLocks/>
          </p:cNvSpPr>
          <p:nvPr/>
        </p:nvSpPr>
        <p:spPr bwMode="auto">
          <a:xfrm>
            <a:off x="6532563" y="4433888"/>
            <a:ext cx="65088" cy="73025"/>
          </a:xfrm>
          <a:custGeom>
            <a:avLst/>
            <a:gdLst>
              <a:gd name="T0" fmla="*/ 2147483647 w 46"/>
              <a:gd name="T1" fmla="*/ 2147483647 h 46"/>
              <a:gd name="T2" fmla="*/ 2147483647 w 46"/>
              <a:gd name="T3" fmla="*/ 2147483647 h 46"/>
              <a:gd name="T4" fmla="*/ 2147483647 w 46"/>
              <a:gd name="T5" fmla="*/ 2147483647 h 46"/>
              <a:gd name="T6" fmla="*/ 2147483647 w 46"/>
              <a:gd name="T7" fmla="*/ 2147483647 h 46"/>
              <a:gd name="T8" fmla="*/ 2147483647 w 46"/>
              <a:gd name="T9" fmla="*/ 2147483647 h 46"/>
              <a:gd name="T10" fmla="*/ 2147483647 w 46"/>
              <a:gd name="T11" fmla="*/ 2147483647 h 46"/>
              <a:gd name="T12" fmla="*/ 2147483647 w 46"/>
              <a:gd name="T13" fmla="*/ 2147483647 h 46"/>
              <a:gd name="T14" fmla="*/ 2147483647 w 46"/>
              <a:gd name="T15" fmla="*/ 2147483647 h 46"/>
              <a:gd name="T16" fmla="*/ 2147483647 w 46"/>
              <a:gd name="T17" fmla="*/ 2147483647 h 46"/>
              <a:gd name="T18" fmla="*/ 2147483647 w 46"/>
              <a:gd name="T19" fmla="*/ 2147483647 h 46"/>
              <a:gd name="T20" fmla="*/ 2147483647 w 46"/>
              <a:gd name="T21" fmla="*/ 2147483647 h 46"/>
              <a:gd name="T22" fmla="*/ 2147483647 w 46"/>
              <a:gd name="T23" fmla="*/ 2147483647 h 46"/>
              <a:gd name="T24" fmla="*/ 2147483647 w 46"/>
              <a:gd name="T25" fmla="*/ 2147483647 h 46"/>
              <a:gd name="T26" fmla="*/ 2147483647 w 46"/>
              <a:gd name="T27" fmla="*/ 2147483647 h 46"/>
              <a:gd name="T28" fmla="*/ 2147483647 w 46"/>
              <a:gd name="T29" fmla="*/ 2147483647 h 46"/>
              <a:gd name="T30" fmla="*/ 2147483647 w 46"/>
              <a:gd name="T31" fmla="*/ 2147483647 h 46"/>
              <a:gd name="T32" fmla="*/ 2147483647 w 46"/>
              <a:gd name="T33" fmla="*/ 2147483647 h 46"/>
              <a:gd name="T34" fmla="*/ 2147483647 w 46"/>
              <a:gd name="T35" fmla="*/ 2147483647 h 46"/>
              <a:gd name="T36" fmla="*/ 2147483647 w 46"/>
              <a:gd name="T37" fmla="*/ 2147483647 h 46"/>
              <a:gd name="T38" fmla="*/ 2147483647 w 46"/>
              <a:gd name="T39" fmla="*/ 2147483647 h 46"/>
              <a:gd name="T40" fmla="*/ 2147483647 w 46"/>
              <a:gd name="T41" fmla="*/ 2147483647 h 46"/>
              <a:gd name="T42" fmla="*/ 2147483647 w 46"/>
              <a:gd name="T43" fmla="*/ 2147483647 h 46"/>
              <a:gd name="T44" fmla="*/ 2147483647 w 46"/>
              <a:gd name="T45" fmla="*/ 2147483647 h 46"/>
              <a:gd name="T46" fmla="*/ 2147483647 w 46"/>
              <a:gd name="T47" fmla="*/ 2147483647 h 46"/>
              <a:gd name="T48" fmla="*/ 2147483647 w 46"/>
              <a:gd name="T49" fmla="*/ 2147483647 h 46"/>
              <a:gd name="T50" fmla="*/ 2147483647 w 46"/>
              <a:gd name="T51" fmla="*/ 2147483647 h 46"/>
              <a:gd name="T52" fmla="*/ 2147483647 w 46"/>
              <a:gd name="T53" fmla="*/ 2147483647 h 46"/>
              <a:gd name="T54" fmla="*/ 2147483647 w 46"/>
              <a:gd name="T55" fmla="*/ 2147483647 h 46"/>
              <a:gd name="T56" fmla="*/ 2147483647 w 46"/>
              <a:gd name="T57" fmla="*/ 2147483647 h 46"/>
              <a:gd name="T58" fmla="*/ 2147483647 w 46"/>
              <a:gd name="T59" fmla="*/ 2147483647 h 46"/>
              <a:gd name="T60" fmla="*/ 2147483647 w 46"/>
              <a:gd name="T61" fmla="*/ 2147483647 h 46"/>
              <a:gd name="T62" fmla="*/ 2147483647 w 46"/>
              <a:gd name="T63" fmla="*/ 2147483647 h 46"/>
              <a:gd name="T64" fmla="*/ 2147483647 w 46"/>
              <a:gd name="T65" fmla="*/ 2147483647 h 46"/>
              <a:gd name="T66" fmla="*/ 2147483647 w 46"/>
              <a:gd name="T67" fmla="*/ 2147483647 h 46"/>
              <a:gd name="T68" fmla="*/ 2147483647 w 46"/>
              <a:gd name="T69" fmla="*/ 2147483647 h 46"/>
              <a:gd name="T70" fmla="*/ 2147483647 w 46"/>
              <a:gd name="T71" fmla="*/ 0 h 46"/>
              <a:gd name="T72" fmla="*/ 2147483647 w 46"/>
              <a:gd name="T73" fmla="*/ 0 h 46"/>
              <a:gd name="T74" fmla="*/ 2147483647 w 46"/>
              <a:gd name="T75" fmla="*/ 0 h 46"/>
              <a:gd name="T76" fmla="*/ 2147483647 w 46"/>
              <a:gd name="T77" fmla="*/ 0 h 46"/>
              <a:gd name="T78" fmla="*/ 2147483647 w 46"/>
              <a:gd name="T79" fmla="*/ 0 h 46"/>
              <a:gd name="T80" fmla="*/ 2147483647 w 46"/>
              <a:gd name="T81" fmla="*/ 2147483647 h 46"/>
              <a:gd name="T82" fmla="*/ 2147483647 w 46"/>
              <a:gd name="T83" fmla="*/ 2147483647 h 46"/>
              <a:gd name="T84" fmla="*/ 2147483647 w 46"/>
              <a:gd name="T85" fmla="*/ 2147483647 h 46"/>
              <a:gd name="T86" fmla="*/ 2147483647 w 46"/>
              <a:gd name="T87" fmla="*/ 2147483647 h 46"/>
              <a:gd name="T88" fmla="*/ 0 w 46"/>
              <a:gd name="T89" fmla="*/ 2147483647 h 46"/>
              <a:gd name="T90" fmla="*/ 0 w 46"/>
              <a:gd name="T91" fmla="*/ 2147483647 h 46"/>
              <a:gd name="T92" fmla="*/ 0 w 46"/>
              <a:gd name="T93" fmla="*/ 2147483647 h 46"/>
              <a:gd name="T94" fmla="*/ 0 w 46"/>
              <a:gd name="T95" fmla="*/ 2147483647 h 46"/>
              <a:gd name="T96" fmla="*/ 2147483647 w 46"/>
              <a:gd name="T97" fmla="*/ 2147483647 h 4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6"/>
              <a:gd name="T148" fmla="*/ 0 h 46"/>
              <a:gd name="T149" fmla="*/ 46 w 46"/>
              <a:gd name="T150" fmla="*/ 46 h 4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6" h="46">
                <a:moveTo>
                  <a:pt x="2" y="15"/>
                </a:moveTo>
                <a:lnTo>
                  <a:pt x="5" y="18"/>
                </a:lnTo>
                <a:lnTo>
                  <a:pt x="8" y="19"/>
                </a:lnTo>
                <a:lnTo>
                  <a:pt x="9" y="22"/>
                </a:lnTo>
                <a:lnTo>
                  <a:pt x="11" y="25"/>
                </a:lnTo>
                <a:lnTo>
                  <a:pt x="12" y="28"/>
                </a:lnTo>
                <a:lnTo>
                  <a:pt x="14" y="31"/>
                </a:lnTo>
                <a:lnTo>
                  <a:pt x="15" y="34"/>
                </a:lnTo>
                <a:lnTo>
                  <a:pt x="17" y="37"/>
                </a:lnTo>
                <a:lnTo>
                  <a:pt x="20" y="38"/>
                </a:lnTo>
                <a:lnTo>
                  <a:pt x="21" y="40"/>
                </a:lnTo>
                <a:lnTo>
                  <a:pt x="24" y="43"/>
                </a:lnTo>
                <a:lnTo>
                  <a:pt x="26" y="44"/>
                </a:lnTo>
                <a:lnTo>
                  <a:pt x="29" y="46"/>
                </a:lnTo>
                <a:lnTo>
                  <a:pt x="32" y="46"/>
                </a:lnTo>
                <a:lnTo>
                  <a:pt x="35" y="46"/>
                </a:lnTo>
                <a:lnTo>
                  <a:pt x="37" y="46"/>
                </a:lnTo>
                <a:lnTo>
                  <a:pt x="39" y="44"/>
                </a:lnTo>
                <a:lnTo>
                  <a:pt x="42" y="43"/>
                </a:lnTo>
                <a:lnTo>
                  <a:pt x="43" y="41"/>
                </a:lnTo>
                <a:lnTo>
                  <a:pt x="45" y="38"/>
                </a:lnTo>
                <a:lnTo>
                  <a:pt x="45" y="37"/>
                </a:lnTo>
                <a:lnTo>
                  <a:pt x="46" y="34"/>
                </a:lnTo>
                <a:lnTo>
                  <a:pt x="46" y="31"/>
                </a:lnTo>
                <a:lnTo>
                  <a:pt x="46" y="30"/>
                </a:lnTo>
                <a:lnTo>
                  <a:pt x="45" y="27"/>
                </a:lnTo>
                <a:lnTo>
                  <a:pt x="43" y="24"/>
                </a:lnTo>
                <a:lnTo>
                  <a:pt x="42" y="21"/>
                </a:lnTo>
                <a:lnTo>
                  <a:pt x="40" y="18"/>
                </a:lnTo>
                <a:lnTo>
                  <a:pt x="37" y="15"/>
                </a:lnTo>
                <a:lnTo>
                  <a:pt x="36" y="13"/>
                </a:lnTo>
                <a:lnTo>
                  <a:pt x="35" y="10"/>
                </a:lnTo>
                <a:lnTo>
                  <a:pt x="33" y="7"/>
                </a:lnTo>
                <a:lnTo>
                  <a:pt x="32" y="4"/>
                </a:lnTo>
                <a:lnTo>
                  <a:pt x="29" y="1"/>
                </a:lnTo>
                <a:lnTo>
                  <a:pt x="26" y="0"/>
                </a:lnTo>
                <a:lnTo>
                  <a:pt x="23" y="0"/>
                </a:lnTo>
                <a:lnTo>
                  <a:pt x="18" y="0"/>
                </a:lnTo>
                <a:lnTo>
                  <a:pt x="15" y="0"/>
                </a:lnTo>
                <a:lnTo>
                  <a:pt x="11" y="0"/>
                </a:lnTo>
                <a:lnTo>
                  <a:pt x="6" y="1"/>
                </a:lnTo>
                <a:lnTo>
                  <a:pt x="5" y="1"/>
                </a:lnTo>
                <a:lnTo>
                  <a:pt x="3" y="3"/>
                </a:lnTo>
                <a:lnTo>
                  <a:pt x="2" y="4"/>
                </a:lnTo>
                <a:lnTo>
                  <a:pt x="0" y="6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2" y="15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45" name="Freeform 196"/>
          <p:cNvSpPr>
            <a:spLocks/>
          </p:cNvSpPr>
          <p:nvPr/>
        </p:nvSpPr>
        <p:spPr bwMode="auto">
          <a:xfrm>
            <a:off x="6303963" y="4438650"/>
            <a:ext cx="87312" cy="98425"/>
          </a:xfrm>
          <a:custGeom>
            <a:avLst/>
            <a:gdLst>
              <a:gd name="T0" fmla="*/ 2147483647 w 62"/>
              <a:gd name="T1" fmla="*/ 2147483647 h 62"/>
              <a:gd name="T2" fmla="*/ 2147483647 w 62"/>
              <a:gd name="T3" fmla="*/ 2147483647 h 62"/>
              <a:gd name="T4" fmla="*/ 2147483647 w 62"/>
              <a:gd name="T5" fmla="*/ 2147483647 h 62"/>
              <a:gd name="T6" fmla="*/ 2147483647 w 62"/>
              <a:gd name="T7" fmla="*/ 2147483647 h 62"/>
              <a:gd name="T8" fmla="*/ 2147483647 w 62"/>
              <a:gd name="T9" fmla="*/ 2147483647 h 62"/>
              <a:gd name="T10" fmla="*/ 2147483647 w 62"/>
              <a:gd name="T11" fmla="*/ 2147483647 h 62"/>
              <a:gd name="T12" fmla="*/ 2147483647 w 62"/>
              <a:gd name="T13" fmla="*/ 2147483647 h 62"/>
              <a:gd name="T14" fmla="*/ 2147483647 w 62"/>
              <a:gd name="T15" fmla="*/ 2147483647 h 62"/>
              <a:gd name="T16" fmla="*/ 2147483647 w 62"/>
              <a:gd name="T17" fmla="*/ 2147483647 h 62"/>
              <a:gd name="T18" fmla="*/ 2147483647 w 62"/>
              <a:gd name="T19" fmla="*/ 2147483647 h 62"/>
              <a:gd name="T20" fmla="*/ 2147483647 w 62"/>
              <a:gd name="T21" fmla="*/ 2147483647 h 62"/>
              <a:gd name="T22" fmla="*/ 2147483647 w 62"/>
              <a:gd name="T23" fmla="*/ 2147483647 h 62"/>
              <a:gd name="T24" fmla="*/ 2147483647 w 62"/>
              <a:gd name="T25" fmla="*/ 2147483647 h 62"/>
              <a:gd name="T26" fmla="*/ 2147483647 w 62"/>
              <a:gd name="T27" fmla="*/ 2147483647 h 62"/>
              <a:gd name="T28" fmla="*/ 2147483647 w 62"/>
              <a:gd name="T29" fmla="*/ 2147483647 h 62"/>
              <a:gd name="T30" fmla="*/ 2147483647 w 62"/>
              <a:gd name="T31" fmla="*/ 2147483647 h 62"/>
              <a:gd name="T32" fmla="*/ 2147483647 w 62"/>
              <a:gd name="T33" fmla="*/ 2147483647 h 62"/>
              <a:gd name="T34" fmla="*/ 2147483647 w 62"/>
              <a:gd name="T35" fmla="*/ 2147483647 h 62"/>
              <a:gd name="T36" fmla="*/ 2147483647 w 62"/>
              <a:gd name="T37" fmla="*/ 2147483647 h 62"/>
              <a:gd name="T38" fmla="*/ 2147483647 w 62"/>
              <a:gd name="T39" fmla="*/ 2147483647 h 62"/>
              <a:gd name="T40" fmla="*/ 2147483647 w 62"/>
              <a:gd name="T41" fmla="*/ 0 h 62"/>
              <a:gd name="T42" fmla="*/ 2147483647 w 62"/>
              <a:gd name="T43" fmla="*/ 2147483647 h 62"/>
              <a:gd name="T44" fmla="*/ 2147483647 w 62"/>
              <a:gd name="T45" fmla="*/ 2147483647 h 62"/>
              <a:gd name="T46" fmla="*/ 2147483647 w 62"/>
              <a:gd name="T47" fmla="*/ 2147483647 h 62"/>
              <a:gd name="T48" fmla="*/ 2147483647 w 62"/>
              <a:gd name="T49" fmla="*/ 2147483647 h 62"/>
              <a:gd name="T50" fmla="*/ 2147483647 w 62"/>
              <a:gd name="T51" fmla="*/ 2147483647 h 62"/>
              <a:gd name="T52" fmla="*/ 2147483647 w 62"/>
              <a:gd name="T53" fmla="*/ 2147483647 h 62"/>
              <a:gd name="T54" fmla="*/ 2147483647 w 62"/>
              <a:gd name="T55" fmla="*/ 2147483647 h 62"/>
              <a:gd name="T56" fmla="*/ 2147483647 w 62"/>
              <a:gd name="T57" fmla="*/ 2147483647 h 62"/>
              <a:gd name="T58" fmla="*/ 2147483647 w 62"/>
              <a:gd name="T59" fmla="*/ 2147483647 h 62"/>
              <a:gd name="T60" fmla="*/ 2147483647 w 62"/>
              <a:gd name="T61" fmla="*/ 2147483647 h 62"/>
              <a:gd name="T62" fmla="*/ 2147483647 w 62"/>
              <a:gd name="T63" fmla="*/ 2147483647 h 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2"/>
              <a:gd name="T97" fmla="*/ 0 h 62"/>
              <a:gd name="T98" fmla="*/ 62 w 62"/>
              <a:gd name="T99" fmla="*/ 62 h 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2" h="62">
                <a:moveTo>
                  <a:pt x="5" y="24"/>
                </a:moveTo>
                <a:lnTo>
                  <a:pt x="5" y="24"/>
                </a:lnTo>
                <a:lnTo>
                  <a:pt x="6" y="25"/>
                </a:lnTo>
                <a:lnTo>
                  <a:pt x="8" y="28"/>
                </a:lnTo>
                <a:lnTo>
                  <a:pt x="9" y="31"/>
                </a:lnTo>
                <a:lnTo>
                  <a:pt x="11" y="35"/>
                </a:lnTo>
                <a:lnTo>
                  <a:pt x="14" y="41"/>
                </a:lnTo>
                <a:lnTo>
                  <a:pt x="18" y="47"/>
                </a:lnTo>
                <a:lnTo>
                  <a:pt x="22" y="55"/>
                </a:lnTo>
                <a:lnTo>
                  <a:pt x="24" y="56"/>
                </a:lnTo>
                <a:lnTo>
                  <a:pt x="25" y="58"/>
                </a:lnTo>
                <a:lnTo>
                  <a:pt x="27" y="59"/>
                </a:lnTo>
                <a:lnTo>
                  <a:pt x="28" y="61"/>
                </a:lnTo>
                <a:lnTo>
                  <a:pt x="30" y="62"/>
                </a:lnTo>
                <a:lnTo>
                  <a:pt x="31" y="62"/>
                </a:lnTo>
                <a:lnTo>
                  <a:pt x="33" y="62"/>
                </a:lnTo>
                <a:lnTo>
                  <a:pt x="34" y="62"/>
                </a:lnTo>
                <a:lnTo>
                  <a:pt x="39" y="61"/>
                </a:lnTo>
                <a:lnTo>
                  <a:pt x="42" y="59"/>
                </a:lnTo>
                <a:lnTo>
                  <a:pt x="46" y="58"/>
                </a:lnTo>
                <a:lnTo>
                  <a:pt x="51" y="56"/>
                </a:lnTo>
                <a:lnTo>
                  <a:pt x="55" y="55"/>
                </a:lnTo>
                <a:lnTo>
                  <a:pt x="58" y="52"/>
                </a:lnTo>
                <a:lnTo>
                  <a:pt x="61" y="49"/>
                </a:lnTo>
                <a:lnTo>
                  <a:pt x="62" y="46"/>
                </a:lnTo>
                <a:lnTo>
                  <a:pt x="62" y="41"/>
                </a:lnTo>
                <a:lnTo>
                  <a:pt x="62" y="38"/>
                </a:lnTo>
                <a:lnTo>
                  <a:pt x="62" y="35"/>
                </a:lnTo>
                <a:lnTo>
                  <a:pt x="61" y="32"/>
                </a:lnTo>
                <a:lnTo>
                  <a:pt x="58" y="28"/>
                </a:lnTo>
                <a:lnTo>
                  <a:pt x="56" y="25"/>
                </a:lnTo>
                <a:lnTo>
                  <a:pt x="53" y="22"/>
                </a:lnTo>
                <a:lnTo>
                  <a:pt x="51" y="19"/>
                </a:lnTo>
                <a:lnTo>
                  <a:pt x="46" y="16"/>
                </a:lnTo>
                <a:lnTo>
                  <a:pt x="43" y="13"/>
                </a:lnTo>
                <a:lnTo>
                  <a:pt x="39" y="12"/>
                </a:lnTo>
                <a:lnTo>
                  <a:pt x="34" y="9"/>
                </a:lnTo>
                <a:lnTo>
                  <a:pt x="30" y="7"/>
                </a:lnTo>
                <a:lnTo>
                  <a:pt x="25" y="4"/>
                </a:lnTo>
                <a:lnTo>
                  <a:pt x="21" y="3"/>
                </a:lnTo>
                <a:lnTo>
                  <a:pt x="17" y="1"/>
                </a:lnTo>
                <a:lnTo>
                  <a:pt x="14" y="0"/>
                </a:lnTo>
                <a:lnTo>
                  <a:pt x="11" y="1"/>
                </a:lnTo>
                <a:lnTo>
                  <a:pt x="9" y="3"/>
                </a:lnTo>
                <a:lnTo>
                  <a:pt x="6" y="4"/>
                </a:lnTo>
                <a:lnTo>
                  <a:pt x="5" y="7"/>
                </a:lnTo>
                <a:lnTo>
                  <a:pt x="3" y="9"/>
                </a:lnTo>
                <a:lnTo>
                  <a:pt x="2" y="12"/>
                </a:lnTo>
                <a:lnTo>
                  <a:pt x="0" y="15"/>
                </a:lnTo>
                <a:lnTo>
                  <a:pt x="2" y="15"/>
                </a:lnTo>
                <a:lnTo>
                  <a:pt x="2" y="16"/>
                </a:lnTo>
                <a:lnTo>
                  <a:pt x="3" y="18"/>
                </a:lnTo>
                <a:lnTo>
                  <a:pt x="3" y="19"/>
                </a:lnTo>
                <a:lnTo>
                  <a:pt x="3" y="21"/>
                </a:lnTo>
                <a:lnTo>
                  <a:pt x="3" y="22"/>
                </a:lnTo>
                <a:lnTo>
                  <a:pt x="5" y="24"/>
                </a:lnTo>
                <a:lnTo>
                  <a:pt x="3" y="24"/>
                </a:lnTo>
                <a:lnTo>
                  <a:pt x="5" y="2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46" name="Freeform 197"/>
          <p:cNvSpPr>
            <a:spLocks/>
          </p:cNvSpPr>
          <p:nvPr/>
        </p:nvSpPr>
        <p:spPr bwMode="auto">
          <a:xfrm>
            <a:off x="6303963" y="4438650"/>
            <a:ext cx="87312" cy="98425"/>
          </a:xfrm>
          <a:custGeom>
            <a:avLst/>
            <a:gdLst>
              <a:gd name="T0" fmla="*/ 2147483647 w 62"/>
              <a:gd name="T1" fmla="*/ 2147483647 h 62"/>
              <a:gd name="T2" fmla="*/ 2147483647 w 62"/>
              <a:gd name="T3" fmla="*/ 2147483647 h 62"/>
              <a:gd name="T4" fmla="*/ 2147483647 w 62"/>
              <a:gd name="T5" fmla="*/ 2147483647 h 62"/>
              <a:gd name="T6" fmla="*/ 2147483647 w 62"/>
              <a:gd name="T7" fmla="*/ 2147483647 h 62"/>
              <a:gd name="T8" fmla="*/ 2147483647 w 62"/>
              <a:gd name="T9" fmla="*/ 2147483647 h 62"/>
              <a:gd name="T10" fmla="*/ 2147483647 w 62"/>
              <a:gd name="T11" fmla="*/ 2147483647 h 62"/>
              <a:gd name="T12" fmla="*/ 2147483647 w 62"/>
              <a:gd name="T13" fmla="*/ 2147483647 h 62"/>
              <a:gd name="T14" fmla="*/ 2147483647 w 62"/>
              <a:gd name="T15" fmla="*/ 2147483647 h 62"/>
              <a:gd name="T16" fmla="*/ 2147483647 w 62"/>
              <a:gd name="T17" fmla="*/ 2147483647 h 62"/>
              <a:gd name="T18" fmla="*/ 2147483647 w 62"/>
              <a:gd name="T19" fmla="*/ 2147483647 h 62"/>
              <a:gd name="T20" fmla="*/ 2147483647 w 62"/>
              <a:gd name="T21" fmla="*/ 2147483647 h 62"/>
              <a:gd name="T22" fmla="*/ 2147483647 w 62"/>
              <a:gd name="T23" fmla="*/ 2147483647 h 62"/>
              <a:gd name="T24" fmla="*/ 2147483647 w 62"/>
              <a:gd name="T25" fmla="*/ 2147483647 h 62"/>
              <a:gd name="T26" fmla="*/ 2147483647 w 62"/>
              <a:gd name="T27" fmla="*/ 2147483647 h 62"/>
              <a:gd name="T28" fmla="*/ 2147483647 w 62"/>
              <a:gd name="T29" fmla="*/ 2147483647 h 62"/>
              <a:gd name="T30" fmla="*/ 2147483647 w 62"/>
              <a:gd name="T31" fmla="*/ 2147483647 h 62"/>
              <a:gd name="T32" fmla="*/ 2147483647 w 62"/>
              <a:gd name="T33" fmla="*/ 2147483647 h 62"/>
              <a:gd name="T34" fmla="*/ 2147483647 w 62"/>
              <a:gd name="T35" fmla="*/ 2147483647 h 62"/>
              <a:gd name="T36" fmla="*/ 2147483647 w 62"/>
              <a:gd name="T37" fmla="*/ 2147483647 h 62"/>
              <a:gd name="T38" fmla="*/ 2147483647 w 62"/>
              <a:gd name="T39" fmla="*/ 2147483647 h 62"/>
              <a:gd name="T40" fmla="*/ 2147483647 w 62"/>
              <a:gd name="T41" fmla="*/ 0 h 62"/>
              <a:gd name="T42" fmla="*/ 2147483647 w 62"/>
              <a:gd name="T43" fmla="*/ 2147483647 h 62"/>
              <a:gd name="T44" fmla="*/ 2147483647 w 62"/>
              <a:gd name="T45" fmla="*/ 2147483647 h 62"/>
              <a:gd name="T46" fmla="*/ 2147483647 w 62"/>
              <a:gd name="T47" fmla="*/ 2147483647 h 62"/>
              <a:gd name="T48" fmla="*/ 2147483647 w 62"/>
              <a:gd name="T49" fmla="*/ 2147483647 h 62"/>
              <a:gd name="T50" fmla="*/ 2147483647 w 62"/>
              <a:gd name="T51" fmla="*/ 2147483647 h 62"/>
              <a:gd name="T52" fmla="*/ 2147483647 w 62"/>
              <a:gd name="T53" fmla="*/ 2147483647 h 62"/>
              <a:gd name="T54" fmla="*/ 2147483647 w 62"/>
              <a:gd name="T55" fmla="*/ 2147483647 h 62"/>
              <a:gd name="T56" fmla="*/ 2147483647 w 62"/>
              <a:gd name="T57" fmla="*/ 2147483647 h 62"/>
              <a:gd name="T58" fmla="*/ 2147483647 w 62"/>
              <a:gd name="T59" fmla="*/ 2147483647 h 62"/>
              <a:gd name="T60" fmla="*/ 2147483647 w 62"/>
              <a:gd name="T61" fmla="*/ 2147483647 h 62"/>
              <a:gd name="T62" fmla="*/ 2147483647 w 62"/>
              <a:gd name="T63" fmla="*/ 2147483647 h 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2"/>
              <a:gd name="T97" fmla="*/ 0 h 62"/>
              <a:gd name="T98" fmla="*/ 62 w 62"/>
              <a:gd name="T99" fmla="*/ 62 h 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2" h="62">
                <a:moveTo>
                  <a:pt x="5" y="24"/>
                </a:moveTo>
                <a:lnTo>
                  <a:pt x="5" y="24"/>
                </a:lnTo>
                <a:lnTo>
                  <a:pt x="6" y="25"/>
                </a:lnTo>
                <a:lnTo>
                  <a:pt x="8" y="28"/>
                </a:lnTo>
                <a:lnTo>
                  <a:pt x="9" y="31"/>
                </a:lnTo>
                <a:lnTo>
                  <a:pt x="11" y="35"/>
                </a:lnTo>
                <a:lnTo>
                  <a:pt x="14" y="41"/>
                </a:lnTo>
                <a:lnTo>
                  <a:pt x="18" y="47"/>
                </a:lnTo>
                <a:lnTo>
                  <a:pt x="22" y="55"/>
                </a:lnTo>
                <a:lnTo>
                  <a:pt x="24" y="56"/>
                </a:lnTo>
                <a:lnTo>
                  <a:pt x="25" y="58"/>
                </a:lnTo>
                <a:lnTo>
                  <a:pt x="27" y="59"/>
                </a:lnTo>
                <a:lnTo>
                  <a:pt x="28" y="61"/>
                </a:lnTo>
                <a:lnTo>
                  <a:pt x="30" y="62"/>
                </a:lnTo>
                <a:lnTo>
                  <a:pt x="31" y="62"/>
                </a:lnTo>
                <a:lnTo>
                  <a:pt x="33" y="62"/>
                </a:lnTo>
                <a:lnTo>
                  <a:pt x="34" y="62"/>
                </a:lnTo>
                <a:lnTo>
                  <a:pt x="39" y="61"/>
                </a:lnTo>
                <a:lnTo>
                  <a:pt x="42" y="59"/>
                </a:lnTo>
                <a:lnTo>
                  <a:pt x="46" y="58"/>
                </a:lnTo>
                <a:lnTo>
                  <a:pt x="51" y="56"/>
                </a:lnTo>
                <a:lnTo>
                  <a:pt x="55" y="55"/>
                </a:lnTo>
                <a:lnTo>
                  <a:pt x="58" y="52"/>
                </a:lnTo>
                <a:lnTo>
                  <a:pt x="61" y="49"/>
                </a:lnTo>
                <a:lnTo>
                  <a:pt x="62" y="46"/>
                </a:lnTo>
                <a:lnTo>
                  <a:pt x="62" y="41"/>
                </a:lnTo>
                <a:lnTo>
                  <a:pt x="62" y="38"/>
                </a:lnTo>
                <a:lnTo>
                  <a:pt x="62" y="35"/>
                </a:lnTo>
                <a:lnTo>
                  <a:pt x="61" y="32"/>
                </a:lnTo>
                <a:lnTo>
                  <a:pt x="58" y="28"/>
                </a:lnTo>
                <a:lnTo>
                  <a:pt x="56" y="25"/>
                </a:lnTo>
                <a:lnTo>
                  <a:pt x="53" y="22"/>
                </a:lnTo>
                <a:lnTo>
                  <a:pt x="51" y="19"/>
                </a:lnTo>
                <a:lnTo>
                  <a:pt x="46" y="16"/>
                </a:lnTo>
                <a:lnTo>
                  <a:pt x="43" y="13"/>
                </a:lnTo>
                <a:lnTo>
                  <a:pt x="39" y="12"/>
                </a:lnTo>
                <a:lnTo>
                  <a:pt x="34" y="9"/>
                </a:lnTo>
                <a:lnTo>
                  <a:pt x="30" y="7"/>
                </a:lnTo>
                <a:lnTo>
                  <a:pt x="25" y="4"/>
                </a:lnTo>
                <a:lnTo>
                  <a:pt x="21" y="3"/>
                </a:lnTo>
                <a:lnTo>
                  <a:pt x="17" y="1"/>
                </a:lnTo>
                <a:lnTo>
                  <a:pt x="14" y="0"/>
                </a:lnTo>
                <a:lnTo>
                  <a:pt x="11" y="1"/>
                </a:lnTo>
                <a:lnTo>
                  <a:pt x="9" y="3"/>
                </a:lnTo>
                <a:lnTo>
                  <a:pt x="6" y="4"/>
                </a:lnTo>
                <a:lnTo>
                  <a:pt x="5" y="7"/>
                </a:lnTo>
                <a:lnTo>
                  <a:pt x="3" y="9"/>
                </a:lnTo>
                <a:lnTo>
                  <a:pt x="2" y="12"/>
                </a:lnTo>
                <a:lnTo>
                  <a:pt x="0" y="15"/>
                </a:lnTo>
                <a:lnTo>
                  <a:pt x="2" y="15"/>
                </a:lnTo>
                <a:lnTo>
                  <a:pt x="2" y="16"/>
                </a:lnTo>
                <a:lnTo>
                  <a:pt x="3" y="18"/>
                </a:lnTo>
                <a:lnTo>
                  <a:pt x="3" y="19"/>
                </a:lnTo>
                <a:lnTo>
                  <a:pt x="3" y="21"/>
                </a:lnTo>
                <a:lnTo>
                  <a:pt x="3" y="22"/>
                </a:lnTo>
                <a:lnTo>
                  <a:pt x="5" y="24"/>
                </a:lnTo>
                <a:lnTo>
                  <a:pt x="3" y="24"/>
                </a:lnTo>
                <a:lnTo>
                  <a:pt x="5" y="24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47" name="Freeform 198"/>
          <p:cNvSpPr>
            <a:spLocks/>
          </p:cNvSpPr>
          <p:nvPr/>
        </p:nvSpPr>
        <p:spPr bwMode="auto">
          <a:xfrm>
            <a:off x="6303963" y="4438650"/>
            <a:ext cx="87312" cy="98425"/>
          </a:xfrm>
          <a:custGeom>
            <a:avLst/>
            <a:gdLst>
              <a:gd name="T0" fmla="*/ 2147483647 w 62"/>
              <a:gd name="T1" fmla="*/ 2147483647 h 62"/>
              <a:gd name="T2" fmla="*/ 2147483647 w 62"/>
              <a:gd name="T3" fmla="*/ 2147483647 h 62"/>
              <a:gd name="T4" fmla="*/ 2147483647 w 62"/>
              <a:gd name="T5" fmla="*/ 2147483647 h 62"/>
              <a:gd name="T6" fmla="*/ 2147483647 w 62"/>
              <a:gd name="T7" fmla="*/ 2147483647 h 62"/>
              <a:gd name="T8" fmla="*/ 2147483647 w 62"/>
              <a:gd name="T9" fmla="*/ 2147483647 h 62"/>
              <a:gd name="T10" fmla="*/ 2147483647 w 62"/>
              <a:gd name="T11" fmla="*/ 2147483647 h 62"/>
              <a:gd name="T12" fmla="*/ 2147483647 w 62"/>
              <a:gd name="T13" fmla="*/ 2147483647 h 62"/>
              <a:gd name="T14" fmla="*/ 2147483647 w 62"/>
              <a:gd name="T15" fmla="*/ 2147483647 h 62"/>
              <a:gd name="T16" fmla="*/ 2147483647 w 62"/>
              <a:gd name="T17" fmla="*/ 2147483647 h 62"/>
              <a:gd name="T18" fmla="*/ 2147483647 w 62"/>
              <a:gd name="T19" fmla="*/ 2147483647 h 62"/>
              <a:gd name="T20" fmla="*/ 2147483647 w 62"/>
              <a:gd name="T21" fmla="*/ 2147483647 h 62"/>
              <a:gd name="T22" fmla="*/ 2147483647 w 62"/>
              <a:gd name="T23" fmla="*/ 2147483647 h 62"/>
              <a:gd name="T24" fmla="*/ 2147483647 w 62"/>
              <a:gd name="T25" fmla="*/ 2147483647 h 62"/>
              <a:gd name="T26" fmla="*/ 2147483647 w 62"/>
              <a:gd name="T27" fmla="*/ 2147483647 h 62"/>
              <a:gd name="T28" fmla="*/ 2147483647 w 62"/>
              <a:gd name="T29" fmla="*/ 2147483647 h 62"/>
              <a:gd name="T30" fmla="*/ 2147483647 w 62"/>
              <a:gd name="T31" fmla="*/ 2147483647 h 62"/>
              <a:gd name="T32" fmla="*/ 2147483647 w 62"/>
              <a:gd name="T33" fmla="*/ 2147483647 h 62"/>
              <a:gd name="T34" fmla="*/ 2147483647 w 62"/>
              <a:gd name="T35" fmla="*/ 2147483647 h 62"/>
              <a:gd name="T36" fmla="*/ 2147483647 w 62"/>
              <a:gd name="T37" fmla="*/ 2147483647 h 62"/>
              <a:gd name="T38" fmla="*/ 2147483647 w 62"/>
              <a:gd name="T39" fmla="*/ 2147483647 h 62"/>
              <a:gd name="T40" fmla="*/ 2147483647 w 62"/>
              <a:gd name="T41" fmla="*/ 0 h 62"/>
              <a:gd name="T42" fmla="*/ 2147483647 w 62"/>
              <a:gd name="T43" fmla="*/ 2147483647 h 62"/>
              <a:gd name="T44" fmla="*/ 2147483647 w 62"/>
              <a:gd name="T45" fmla="*/ 2147483647 h 62"/>
              <a:gd name="T46" fmla="*/ 2147483647 w 62"/>
              <a:gd name="T47" fmla="*/ 2147483647 h 62"/>
              <a:gd name="T48" fmla="*/ 2147483647 w 62"/>
              <a:gd name="T49" fmla="*/ 2147483647 h 62"/>
              <a:gd name="T50" fmla="*/ 2147483647 w 62"/>
              <a:gd name="T51" fmla="*/ 2147483647 h 62"/>
              <a:gd name="T52" fmla="*/ 2147483647 w 62"/>
              <a:gd name="T53" fmla="*/ 2147483647 h 62"/>
              <a:gd name="T54" fmla="*/ 2147483647 w 62"/>
              <a:gd name="T55" fmla="*/ 2147483647 h 62"/>
              <a:gd name="T56" fmla="*/ 2147483647 w 62"/>
              <a:gd name="T57" fmla="*/ 2147483647 h 62"/>
              <a:gd name="T58" fmla="*/ 2147483647 w 62"/>
              <a:gd name="T59" fmla="*/ 2147483647 h 62"/>
              <a:gd name="T60" fmla="*/ 2147483647 w 62"/>
              <a:gd name="T61" fmla="*/ 2147483647 h 62"/>
              <a:gd name="T62" fmla="*/ 2147483647 w 62"/>
              <a:gd name="T63" fmla="*/ 2147483647 h 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2"/>
              <a:gd name="T97" fmla="*/ 0 h 62"/>
              <a:gd name="T98" fmla="*/ 62 w 62"/>
              <a:gd name="T99" fmla="*/ 62 h 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2" h="62">
                <a:moveTo>
                  <a:pt x="5" y="24"/>
                </a:moveTo>
                <a:lnTo>
                  <a:pt x="5" y="24"/>
                </a:lnTo>
                <a:lnTo>
                  <a:pt x="6" y="25"/>
                </a:lnTo>
                <a:lnTo>
                  <a:pt x="8" y="28"/>
                </a:lnTo>
                <a:lnTo>
                  <a:pt x="9" y="31"/>
                </a:lnTo>
                <a:lnTo>
                  <a:pt x="11" y="35"/>
                </a:lnTo>
                <a:lnTo>
                  <a:pt x="14" y="41"/>
                </a:lnTo>
                <a:lnTo>
                  <a:pt x="18" y="47"/>
                </a:lnTo>
                <a:lnTo>
                  <a:pt x="22" y="55"/>
                </a:lnTo>
                <a:lnTo>
                  <a:pt x="24" y="56"/>
                </a:lnTo>
                <a:lnTo>
                  <a:pt x="25" y="58"/>
                </a:lnTo>
                <a:lnTo>
                  <a:pt x="27" y="59"/>
                </a:lnTo>
                <a:lnTo>
                  <a:pt x="28" y="61"/>
                </a:lnTo>
                <a:lnTo>
                  <a:pt x="30" y="62"/>
                </a:lnTo>
                <a:lnTo>
                  <a:pt x="31" y="62"/>
                </a:lnTo>
                <a:lnTo>
                  <a:pt x="33" y="62"/>
                </a:lnTo>
                <a:lnTo>
                  <a:pt x="34" y="62"/>
                </a:lnTo>
                <a:lnTo>
                  <a:pt x="39" y="61"/>
                </a:lnTo>
                <a:lnTo>
                  <a:pt x="42" y="59"/>
                </a:lnTo>
                <a:lnTo>
                  <a:pt x="46" y="58"/>
                </a:lnTo>
                <a:lnTo>
                  <a:pt x="51" y="56"/>
                </a:lnTo>
                <a:lnTo>
                  <a:pt x="55" y="55"/>
                </a:lnTo>
                <a:lnTo>
                  <a:pt x="58" y="52"/>
                </a:lnTo>
                <a:lnTo>
                  <a:pt x="61" y="49"/>
                </a:lnTo>
                <a:lnTo>
                  <a:pt x="62" y="46"/>
                </a:lnTo>
                <a:lnTo>
                  <a:pt x="62" y="41"/>
                </a:lnTo>
                <a:lnTo>
                  <a:pt x="62" y="38"/>
                </a:lnTo>
                <a:lnTo>
                  <a:pt x="62" y="35"/>
                </a:lnTo>
                <a:lnTo>
                  <a:pt x="61" y="32"/>
                </a:lnTo>
                <a:lnTo>
                  <a:pt x="58" y="28"/>
                </a:lnTo>
                <a:lnTo>
                  <a:pt x="56" y="25"/>
                </a:lnTo>
                <a:lnTo>
                  <a:pt x="53" y="22"/>
                </a:lnTo>
                <a:lnTo>
                  <a:pt x="51" y="19"/>
                </a:lnTo>
                <a:lnTo>
                  <a:pt x="46" y="16"/>
                </a:lnTo>
                <a:lnTo>
                  <a:pt x="43" y="13"/>
                </a:lnTo>
                <a:lnTo>
                  <a:pt x="39" y="12"/>
                </a:lnTo>
                <a:lnTo>
                  <a:pt x="34" y="9"/>
                </a:lnTo>
                <a:lnTo>
                  <a:pt x="30" y="7"/>
                </a:lnTo>
                <a:lnTo>
                  <a:pt x="25" y="4"/>
                </a:lnTo>
                <a:lnTo>
                  <a:pt x="21" y="3"/>
                </a:lnTo>
                <a:lnTo>
                  <a:pt x="17" y="1"/>
                </a:lnTo>
                <a:lnTo>
                  <a:pt x="14" y="0"/>
                </a:lnTo>
                <a:lnTo>
                  <a:pt x="11" y="1"/>
                </a:lnTo>
                <a:lnTo>
                  <a:pt x="9" y="3"/>
                </a:lnTo>
                <a:lnTo>
                  <a:pt x="6" y="4"/>
                </a:lnTo>
                <a:lnTo>
                  <a:pt x="5" y="7"/>
                </a:lnTo>
                <a:lnTo>
                  <a:pt x="3" y="9"/>
                </a:lnTo>
                <a:lnTo>
                  <a:pt x="2" y="12"/>
                </a:lnTo>
                <a:lnTo>
                  <a:pt x="0" y="15"/>
                </a:lnTo>
                <a:lnTo>
                  <a:pt x="2" y="15"/>
                </a:lnTo>
                <a:lnTo>
                  <a:pt x="2" y="16"/>
                </a:lnTo>
                <a:lnTo>
                  <a:pt x="3" y="18"/>
                </a:lnTo>
                <a:lnTo>
                  <a:pt x="3" y="19"/>
                </a:lnTo>
                <a:lnTo>
                  <a:pt x="3" y="21"/>
                </a:lnTo>
                <a:lnTo>
                  <a:pt x="3" y="22"/>
                </a:lnTo>
                <a:lnTo>
                  <a:pt x="5" y="24"/>
                </a:lnTo>
                <a:lnTo>
                  <a:pt x="3" y="24"/>
                </a:lnTo>
                <a:lnTo>
                  <a:pt x="5" y="24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48" name="Freeform 199"/>
          <p:cNvSpPr>
            <a:spLocks/>
          </p:cNvSpPr>
          <p:nvPr/>
        </p:nvSpPr>
        <p:spPr bwMode="auto">
          <a:xfrm>
            <a:off x="6242050" y="4386263"/>
            <a:ext cx="69850" cy="63500"/>
          </a:xfrm>
          <a:custGeom>
            <a:avLst/>
            <a:gdLst>
              <a:gd name="T0" fmla="*/ 2147483647 w 50"/>
              <a:gd name="T1" fmla="*/ 2147483647 h 40"/>
              <a:gd name="T2" fmla="*/ 2147483647 w 50"/>
              <a:gd name="T3" fmla="*/ 2147483647 h 40"/>
              <a:gd name="T4" fmla="*/ 2147483647 w 50"/>
              <a:gd name="T5" fmla="*/ 2147483647 h 40"/>
              <a:gd name="T6" fmla="*/ 2147483647 w 50"/>
              <a:gd name="T7" fmla="*/ 2147483647 h 40"/>
              <a:gd name="T8" fmla="*/ 2147483647 w 50"/>
              <a:gd name="T9" fmla="*/ 2147483647 h 40"/>
              <a:gd name="T10" fmla="*/ 2147483647 w 50"/>
              <a:gd name="T11" fmla="*/ 2147483647 h 40"/>
              <a:gd name="T12" fmla="*/ 2147483647 w 50"/>
              <a:gd name="T13" fmla="*/ 2147483647 h 40"/>
              <a:gd name="T14" fmla="*/ 2147483647 w 50"/>
              <a:gd name="T15" fmla="*/ 2147483647 h 40"/>
              <a:gd name="T16" fmla="*/ 2147483647 w 50"/>
              <a:gd name="T17" fmla="*/ 2147483647 h 40"/>
              <a:gd name="T18" fmla="*/ 2147483647 w 50"/>
              <a:gd name="T19" fmla="*/ 2147483647 h 40"/>
              <a:gd name="T20" fmla="*/ 2147483647 w 50"/>
              <a:gd name="T21" fmla="*/ 2147483647 h 40"/>
              <a:gd name="T22" fmla="*/ 2147483647 w 50"/>
              <a:gd name="T23" fmla="*/ 2147483647 h 40"/>
              <a:gd name="T24" fmla="*/ 2147483647 w 50"/>
              <a:gd name="T25" fmla="*/ 2147483647 h 40"/>
              <a:gd name="T26" fmla="*/ 2147483647 w 50"/>
              <a:gd name="T27" fmla="*/ 2147483647 h 40"/>
              <a:gd name="T28" fmla="*/ 2147483647 w 50"/>
              <a:gd name="T29" fmla="*/ 2147483647 h 40"/>
              <a:gd name="T30" fmla="*/ 2147483647 w 50"/>
              <a:gd name="T31" fmla="*/ 2147483647 h 40"/>
              <a:gd name="T32" fmla="*/ 2147483647 w 50"/>
              <a:gd name="T33" fmla="*/ 2147483647 h 40"/>
              <a:gd name="T34" fmla="*/ 2147483647 w 50"/>
              <a:gd name="T35" fmla="*/ 2147483647 h 40"/>
              <a:gd name="T36" fmla="*/ 2147483647 w 50"/>
              <a:gd name="T37" fmla="*/ 2147483647 h 40"/>
              <a:gd name="T38" fmla="*/ 2147483647 w 50"/>
              <a:gd name="T39" fmla="*/ 2147483647 h 40"/>
              <a:gd name="T40" fmla="*/ 2147483647 w 50"/>
              <a:gd name="T41" fmla="*/ 2147483647 h 40"/>
              <a:gd name="T42" fmla="*/ 2147483647 w 50"/>
              <a:gd name="T43" fmla="*/ 2147483647 h 40"/>
              <a:gd name="T44" fmla="*/ 2147483647 w 50"/>
              <a:gd name="T45" fmla="*/ 2147483647 h 40"/>
              <a:gd name="T46" fmla="*/ 2147483647 w 50"/>
              <a:gd name="T47" fmla="*/ 2147483647 h 40"/>
              <a:gd name="T48" fmla="*/ 2147483647 w 50"/>
              <a:gd name="T49" fmla="*/ 2147483647 h 40"/>
              <a:gd name="T50" fmla="*/ 2147483647 w 50"/>
              <a:gd name="T51" fmla="*/ 2147483647 h 40"/>
              <a:gd name="T52" fmla="*/ 2147483647 w 50"/>
              <a:gd name="T53" fmla="*/ 2147483647 h 40"/>
              <a:gd name="T54" fmla="*/ 2147483647 w 50"/>
              <a:gd name="T55" fmla="*/ 2147483647 h 40"/>
              <a:gd name="T56" fmla="*/ 2147483647 w 50"/>
              <a:gd name="T57" fmla="*/ 2147483647 h 40"/>
              <a:gd name="T58" fmla="*/ 2147483647 w 50"/>
              <a:gd name="T59" fmla="*/ 2147483647 h 40"/>
              <a:gd name="T60" fmla="*/ 2147483647 w 50"/>
              <a:gd name="T61" fmla="*/ 2147483647 h 40"/>
              <a:gd name="T62" fmla="*/ 2147483647 w 50"/>
              <a:gd name="T63" fmla="*/ 2147483647 h 40"/>
              <a:gd name="T64" fmla="*/ 2147483647 w 50"/>
              <a:gd name="T65" fmla="*/ 2147483647 h 40"/>
              <a:gd name="T66" fmla="*/ 2147483647 w 50"/>
              <a:gd name="T67" fmla="*/ 2147483647 h 40"/>
              <a:gd name="T68" fmla="*/ 2147483647 w 50"/>
              <a:gd name="T69" fmla="*/ 2147483647 h 40"/>
              <a:gd name="T70" fmla="*/ 2147483647 w 50"/>
              <a:gd name="T71" fmla="*/ 2147483647 h 40"/>
              <a:gd name="T72" fmla="*/ 2147483647 w 50"/>
              <a:gd name="T73" fmla="*/ 2147483647 h 40"/>
              <a:gd name="T74" fmla="*/ 2147483647 w 50"/>
              <a:gd name="T75" fmla="*/ 0 h 40"/>
              <a:gd name="T76" fmla="*/ 2147483647 w 50"/>
              <a:gd name="T77" fmla="*/ 0 h 40"/>
              <a:gd name="T78" fmla="*/ 2147483647 w 50"/>
              <a:gd name="T79" fmla="*/ 0 h 40"/>
              <a:gd name="T80" fmla="*/ 2147483647 w 50"/>
              <a:gd name="T81" fmla="*/ 2147483647 h 40"/>
              <a:gd name="T82" fmla="*/ 2147483647 w 50"/>
              <a:gd name="T83" fmla="*/ 2147483647 h 40"/>
              <a:gd name="T84" fmla="*/ 2147483647 w 50"/>
              <a:gd name="T85" fmla="*/ 2147483647 h 40"/>
              <a:gd name="T86" fmla="*/ 0 w 50"/>
              <a:gd name="T87" fmla="*/ 2147483647 h 40"/>
              <a:gd name="T88" fmla="*/ 0 w 50"/>
              <a:gd name="T89" fmla="*/ 2147483647 h 40"/>
              <a:gd name="T90" fmla="*/ 0 w 50"/>
              <a:gd name="T91" fmla="*/ 2147483647 h 40"/>
              <a:gd name="T92" fmla="*/ 2147483647 w 50"/>
              <a:gd name="T93" fmla="*/ 2147483647 h 40"/>
              <a:gd name="T94" fmla="*/ 2147483647 w 50"/>
              <a:gd name="T95" fmla="*/ 2147483647 h 40"/>
              <a:gd name="T96" fmla="*/ 2147483647 w 50"/>
              <a:gd name="T97" fmla="*/ 2147483647 h 4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0"/>
              <a:gd name="T148" fmla="*/ 0 h 40"/>
              <a:gd name="T149" fmla="*/ 50 w 50"/>
              <a:gd name="T150" fmla="*/ 40 h 4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0" h="40">
                <a:moveTo>
                  <a:pt x="6" y="30"/>
                </a:moveTo>
                <a:lnTo>
                  <a:pt x="10" y="33"/>
                </a:lnTo>
                <a:lnTo>
                  <a:pt x="13" y="34"/>
                </a:lnTo>
                <a:lnTo>
                  <a:pt x="18" y="37"/>
                </a:lnTo>
                <a:lnTo>
                  <a:pt x="21" y="39"/>
                </a:lnTo>
                <a:lnTo>
                  <a:pt x="25" y="40"/>
                </a:lnTo>
                <a:lnTo>
                  <a:pt x="28" y="40"/>
                </a:lnTo>
                <a:lnTo>
                  <a:pt x="32" y="40"/>
                </a:lnTo>
                <a:lnTo>
                  <a:pt x="37" y="39"/>
                </a:lnTo>
                <a:lnTo>
                  <a:pt x="40" y="37"/>
                </a:lnTo>
                <a:lnTo>
                  <a:pt x="43" y="34"/>
                </a:lnTo>
                <a:lnTo>
                  <a:pt x="43" y="33"/>
                </a:lnTo>
                <a:lnTo>
                  <a:pt x="44" y="30"/>
                </a:lnTo>
                <a:lnTo>
                  <a:pt x="44" y="27"/>
                </a:lnTo>
                <a:lnTo>
                  <a:pt x="46" y="24"/>
                </a:lnTo>
                <a:lnTo>
                  <a:pt x="46" y="21"/>
                </a:lnTo>
                <a:lnTo>
                  <a:pt x="47" y="18"/>
                </a:lnTo>
                <a:lnTo>
                  <a:pt x="49" y="17"/>
                </a:lnTo>
                <a:lnTo>
                  <a:pt x="49" y="15"/>
                </a:lnTo>
                <a:lnTo>
                  <a:pt x="50" y="14"/>
                </a:lnTo>
                <a:lnTo>
                  <a:pt x="50" y="11"/>
                </a:lnTo>
                <a:lnTo>
                  <a:pt x="49" y="9"/>
                </a:lnTo>
                <a:lnTo>
                  <a:pt x="49" y="8"/>
                </a:lnTo>
                <a:lnTo>
                  <a:pt x="47" y="6"/>
                </a:lnTo>
                <a:lnTo>
                  <a:pt x="46" y="5"/>
                </a:lnTo>
                <a:lnTo>
                  <a:pt x="44" y="3"/>
                </a:lnTo>
                <a:lnTo>
                  <a:pt x="43" y="3"/>
                </a:lnTo>
                <a:lnTo>
                  <a:pt x="40" y="3"/>
                </a:lnTo>
                <a:lnTo>
                  <a:pt x="38" y="3"/>
                </a:lnTo>
                <a:lnTo>
                  <a:pt x="37" y="3"/>
                </a:lnTo>
                <a:lnTo>
                  <a:pt x="34" y="5"/>
                </a:lnTo>
                <a:lnTo>
                  <a:pt x="32" y="5"/>
                </a:lnTo>
                <a:lnTo>
                  <a:pt x="31" y="5"/>
                </a:lnTo>
                <a:lnTo>
                  <a:pt x="28" y="3"/>
                </a:lnTo>
                <a:lnTo>
                  <a:pt x="25" y="3"/>
                </a:lnTo>
                <a:lnTo>
                  <a:pt x="22" y="2"/>
                </a:lnTo>
                <a:lnTo>
                  <a:pt x="21" y="2"/>
                </a:lnTo>
                <a:lnTo>
                  <a:pt x="18" y="0"/>
                </a:lnTo>
                <a:lnTo>
                  <a:pt x="15" y="0"/>
                </a:lnTo>
                <a:lnTo>
                  <a:pt x="12" y="0"/>
                </a:lnTo>
                <a:lnTo>
                  <a:pt x="10" y="2"/>
                </a:lnTo>
                <a:lnTo>
                  <a:pt x="6" y="3"/>
                </a:lnTo>
                <a:lnTo>
                  <a:pt x="3" y="8"/>
                </a:lnTo>
                <a:lnTo>
                  <a:pt x="0" y="11"/>
                </a:lnTo>
                <a:lnTo>
                  <a:pt x="0" y="15"/>
                </a:lnTo>
                <a:lnTo>
                  <a:pt x="0" y="20"/>
                </a:lnTo>
                <a:lnTo>
                  <a:pt x="1" y="24"/>
                </a:lnTo>
                <a:lnTo>
                  <a:pt x="3" y="27"/>
                </a:lnTo>
                <a:lnTo>
                  <a:pt x="6" y="3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49" name="Freeform 200"/>
          <p:cNvSpPr>
            <a:spLocks/>
          </p:cNvSpPr>
          <p:nvPr/>
        </p:nvSpPr>
        <p:spPr bwMode="auto">
          <a:xfrm>
            <a:off x="6242050" y="4386263"/>
            <a:ext cx="69850" cy="63500"/>
          </a:xfrm>
          <a:custGeom>
            <a:avLst/>
            <a:gdLst>
              <a:gd name="T0" fmla="*/ 2147483647 w 50"/>
              <a:gd name="T1" fmla="*/ 2147483647 h 40"/>
              <a:gd name="T2" fmla="*/ 2147483647 w 50"/>
              <a:gd name="T3" fmla="*/ 2147483647 h 40"/>
              <a:gd name="T4" fmla="*/ 2147483647 w 50"/>
              <a:gd name="T5" fmla="*/ 2147483647 h 40"/>
              <a:gd name="T6" fmla="*/ 2147483647 w 50"/>
              <a:gd name="T7" fmla="*/ 2147483647 h 40"/>
              <a:gd name="T8" fmla="*/ 2147483647 w 50"/>
              <a:gd name="T9" fmla="*/ 2147483647 h 40"/>
              <a:gd name="T10" fmla="*/ 2147483647 w 50"/>
              <a:gd name="T11" fmla="*/ 2147483647 h 40"/>
              <a:gd name="T12" fmla="*/ 2147483647 w 50"/>
              <a:gd name="T13" fmla="*/ 2147483647 h 40"/>
              <a:gd name="T14" fmla="*/ 2147483647 w 50"/>
              <a:gd name="T15" fmla="*/ 2147483647 h 40"/>
              <a:gd name="T16" fmla="*/ 2147483647 w 50"/>
              <a:gd name="T17" fmla="*/ 2147483647 h 40"/>
              <a:gd name="T18" fmla="*/ 2147483647 w 50"/>
              <a:gd name="T19" fmla="*/ 2147483647 h 40"/>
              <a:gd name="T20" fmla="*/ 2147483647 w 50"/>
              <a:gd name="T21" fmla="*/ 2147483647 h 40"/>
              <a:gd name="T22" fmla="*/ 2147483647 w 50"/>
              <a:gd name="T23" fmla="*/ 2147483647 h 40"/>
              <a:gd name="T24" fmla="*/ 2147483647 w 50"/>
              <a:gd name="T25" fmla="*/ 2147483647 h 40"/>
              <a:gd name="T26" fmla="*/ 2147483647 w 50"/>
              <a:gd name="T27" fmla="*/ 2147483647 h 40"/>
              <a:gd name="T28" fmla="*/ 2147483647 w 50"/>
              <a:gd name="T29" fmla="*/ 2147483647 h 40"/>
              <a:gd name="T30" fmla="*/ 2147483647 w 50"/>
              <a:gd name="T31" fmla="*/ 2147483647 h 40"/>
              <a:gd name="T32" fmla="*/ 2147483647 w 50"/>
              <a:gd name="T33" fmla="*/ 2147483647 h 40"/>
              <a:gd name="T34" fmla="*/ 2147483647 w 50"/>
              <a:gd name="T35" fmla="*/ 2147483647 h 40"/>
              <a:gd name="T36" fmla="*/ 2147483647 w 50"/>
              <a:gd name="T37" fmla="*/ 2147483647 h 40"/>
              <a:gd name="T38" fmla="*/ 2147483647 w 50"/>
              <a:gd name="T39" fmla="*/ 2147483647 h 40"/>
              <a:gd name="T40" fmla="*/ 2147483647 w 50"/>
              <a:gd name="T41" fmla="*/ 2147483647 h 40"/>
              <a:gd name="T42" fmla="*/ 2147483647 w 50"/>
              <a:gd name="T43" fmla="*/ 2147483647 h 40"/>
              <a:gd name="T44" fmla="*/ 2147483647 w 50"/>
              <a:gd name="T45" fmla="*/ 2147483647 h 40"/>
              <a:gd name="T46" fmla="*/ 2147483647 w 50"/>
              <a:gd name="T47" fmla="*/ 2147483647 h 40"/>
              <a:gd name="T48" fmla="*/ 2147483647 w 50"/>
              <a:gd name="T49" fmla="*/ 2147483647 h 40"/>
              <a:gd name="T50" fmla="*/ 2147483647 w 50"/>
              <a:gd name="T51" fmla="*/ 2147483647 h 40"/>
              <a:gd name="T52" fmla="*/ 2147483647 w 50"/>
              <a:gd name="T53" fmla="*/ 2147483647 h 40"/>
              <a:gd name="T54" fmla="*/ 2147483647 w 50"/>
              <a:gd name="T55" fmla="*/ 2147483647 h 40"/>
              <a:gd name="T56" fmla="*/ 2147483647 w 50"/>
              <a:gd name="T57" fmla="*/ 2147483647 h 40"/>
              <a:gd name="T58" fmla="*/ 2147483647 w 50"/>
              <a:gd name="T59" fmla="*/ 2147483647 h 40"/>
              <a:gd name="T60" fmla="*/ 2147483647 w 50"/>
              <a:gd name="T61" fmla="*/ 2147483647 h 40"/>
              <a:gd name="T62" fmla="*/ 2147483647 w 50"/>
              <a:gd name="T63" fmla="*/ 2147483647 h 40"/>
              <a:gd name="T64" fmla="*/ 2147483647 w 50"/>
              <a:gd name="T65" fmla="*/ 2147483647 h 40"/>
              <a:gd name="T66" fmla="*/ 2147483647 w 50"/>
              <a:gd name="T67" fmla="*/ 2147483647 h 40"/>
              <a:gd name="T68" fmla="*/ 2147483647 w 50"/>
              <a:gd name="T69" fmla="*/ 2147483647 h 40"/>
              <a:gd name="T70" fmla="*/ 2147483647 w 50"/>
              <a:gd name="T71" fmla="*/ 2147483647 h 40"/>
              <a:gd name="T72" fmla="*/ 2147483647 w 50"/>
              <a:gd name="T73" fmla="*/ 2147483647 h 40"/>
              <a:gd name="T74" fmla="*/ 2147483647 w 50"/>
              <a:gd name="T75" fmla="*/ 0 h 40"/>
              <a:gd name="T76" fmla="*/ 2147483647 w 50"/>
              <a:gd name="T77" fmla="*/ 0 h 40"/>
              <a:gd name="T78" fmla="*/ 2147483647 w 50"/>
              <a:gd name="T79" fmla="*/ 0 h 40"/>
              <a:gd name="T80" fmla="*/ 2147483647 w 50"/>
              <a:gd name="T81" fmla="*/ 2147483647 h 40"/>
              <a:gd name="T82" fmla="*/ 2147483647 w 50"/>
              <a:gd name="T83" fmla="*/ 2147483647 h 40"/>
              <a:gd name="T84" fmla="*/ 2147483647 w 50"/>
              <a:gd name="T85" fmla="*/ 2147483647 h 40"/>
              <a:gd name="T86" fmla="*/ 0 w 50"/>
              <a:gd name="T87" fmla="*/ 2147483647 h 40"/>
              <a:gd name="T88" fmla="*/ 0 w 50"/>
              <a:gd name="T89" fmla="*/ 2147483647 h 40"/>
              <a:gd name="T90" fmla="*/ 0 w 50"/>
              <a:gd name="T91" fmla="*/ 2147483647 h 40"/>
              <a:gd name="T92" fmla="*/ 2147483647 w 50"/>
              <a:gd name="T93" fmla="*/ 2147483647 h 40"/>
              <a:gd name="T94" fmla="*/ 2147483647 w 50"/>
              <a:gd name="T95" fmla="*/ 2147483647 h 40"/>
              <a:gd name="T96" fmla="*/ 2147483647 w 50"/>
              <a:gd name="T97" fmla="*/ 2147483647 h 4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0"/>
              <a:gd name="T148" fmla="*/ 0 h 40"/>
              <a:gd name="T149" fmla="*/ 50 w 50"/>
              <a:gd name="T150" fmla="*/ 40 h 4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0" h="40">
                <a:moveTo>
                  <a:pt x="6" y="30"/>
                </a:moveTo>
                <a:lnTo>
                  <a:pt x="10" y="33"/>
                </a:lnTo>
                <a:lnTo>
                  <a:pt x="13" y="34"/>
                </a:lnTo>
                <a:lnTo>
                  <a:pt x="18" y="37"/>
                </a:lnTo>
                <a:lnTo>
                  <a:pt x="21" y="39"/>
                </a:lnTo>
                <a:lnTo>
                  <a:pt x="25" y="40"/>
                </a:lnTo>
                <a:lnTo>
                  <a:pt x="28" y="40"/>
                </a:lnTo>
                <a:lnTo>
                  <a:pt x="32" y="40"/>
                </a:lnTo>
                <a:lnTo>
                  <a:pt x="37" y="39"/>
                </a:lnTo>
                <a:lnTo>
                  <a:pt x="40" y="37"/>
                </a:lnTo>
                <a:lnTo>
                  <a:pt x="43" y="34"/>
                </a:lnTo>
                <a:lnTo>
                  <a:pt x="43" y="33"/>
                </a:lnTo>
                <a:lnTo>
                  <a:pt x="44" y="30"/>
                </a:lnTo>
                <a:lnTo>
                  <a:pt x="44" y="27"/>
                </a:lnTo>
                <a:lnTo>
                  <a:pt x="46" y="24"/>
                </a:lnTo>
                <a:lnTo>
                  <a:pt x="46" y="21"/>
                </a:lnTo>
                <a:lnTo>
                  <a:pt x="47" y="18"/>
                </a:lnTo>
                <a:lnTo>
                  <a:pt x="49" y="17"/>
                </a:lnTo>
                <a:lnTo>
                  <a:pt x="49" y="15"/>
                </a:lnTo>
                <a:lnTo>
                  <a:pt x="50" y="14"/>
                </a:lnTo>
                <a:lnTo>
                  <a:pt x="50" y="11"/>
                </a:lnTo>
                <a:lnTo>
                  <a:pt x="49" y="9"/>
                </a:lnTo>
                <a:lnTo>
                  <a:pt x="49" y="8"/>
                </a:lnTo>
                <a:lnTo>
                  <a:pt x="47" y="6"/>
                </a:lnTo>
                <a:lnTo>
                  <a:pt x="46" y="5"/>
                </a:lnTo>
                <a:lnTo>
                  <a:pt x="44" y="3"/>
                </a:lnTo>
                <a:lnTo>
                  <a:pt x="43" y="3"/>
                </a:lnTo>
                <a:lnTo>
                  <a:pt x="40" y="3"/>
                </a:lnTo>
                <a:lnTo>
                  <a:pt x="38" y="3"/>
                </a:lnTo>
                <a:lnTo>
                  <a:pt x="37" y="3"/>
                </a:lnTo>
                <a:lnTo>
                  <a:pt x="34" y="5"/>
                </a:lnTo>
                <a:lnTo>
                  <a:pt x="32" y="5"/>
                </a:lnTo>
                <a:lnTo>
                  <a:pt x="31" y="5"/>
                </a:lnTo>
                <a:lnTo>
                  <a:pt x="28" y="3"/>
                </a:lnTo>
                <a:lnTo>
                  <a:pt x="25" y="3"/>
                </a:lnTo>
                <a:lnTo>
                  <a:pt x="22" y="2"/>
                </a:lnTo>
                <a:lnTo>
                  <a:pt x="21" y="2"/>
                </a:lnTo>
                <a:lnTo>
                  <a:pt x="18" y="0"/>
                </a:lnTo>
                <a:lnTo>
                  <a:pt x="15" y="0"/>
                </a:lnTo>
                <a:lnTo>
                  <a:pt x="12" y="0"/>
                </a:lnTo>
                <a:lnTo>
                  <a:pt x="10" y="2"/>
                </a:lnTo>
                <a:lnTo>
                  <a:pt x="6" y="3"/>
                </a:lnTo>
                <a:lnTo>
                  <a:pt x="3" y="8"/>
                </a:lnTo>
                <a:lnTo>
                  <a:pt x="0" y="11"/>
                </a:lnTo>
                <a:lnTo>
                  <a:pt x="0" y="15"/>
                </a:lnTo>
                <a:lnTo>
                  <a:pt x="0" y="20"/>
                </a:lnTo>
                <a:lnTo>
                  <a:pt x="1" y="24"/>
                </a:lnTo>
                <a:lnTo>
                  <a:pt x="3" y="27"/>
                </a:lnTo>
                <a:lnTo>
                  <a:pt x="6" y="30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50" name="Freeform 201"/>
          <p:cNvSpPr>
            <a:spLocks/>
          </p:cNvSpPr>
          <p:nvPr/>
        </p:nvSpPr>
        <p:spPr bwMode="auto">
          <a:xfrm>
            <a:off x="6189663" y="4370388"/>
            <a:ext cx="39687" cy="74612"/>
          </a:xfrm>
          <a:custGeom>
            <a:avLst/>
            <a:gdLst>
              <a:gd name="T0" fmla="*/ 0 w 28"/>
              <a:gd name="T1" fmla="*/ 2147483647 h 47"/>
              <a:gd name="T2" fmla="*/ 0 w 28"/>
              <a:gd name="T3" fmla="*/ 2147483647 h 47"/>
              <a:gd name="T4" fmla="*/ 0 w 28"/>
              <a:gd name="T5" fmla="*/ 2147483647 h 47"/>
              <a:gd name="T6" fmla="*/ 2147483647 w 28"/>
              <a:gd name="T7" fmla="*/ 2147483647 h 47"/>
              <a:gd name="T8" fmla="*/ 2147483647 w 28"/>
              <a:gd name="T9" fmla="*/ 2147483647 h 47"/>
              <a:gd name="T10" fmla="*/ 2147483647 w 28"/>
              <a:gd name="T11" fmla="*/ 2147483647 h 47"/>
              <a:gd name="T12" fmla="*/ 2147483647 w 28"/>
              <a:gd name="T13" fmla="*/ 2147483647 h 47"/>
              <a:gd name="T14" fmla="*/ 2147483647 w 28"/>
              <a:gd name="T15" fmla="*/ 2147483647 h 47"/>
              <a:gd name="T16" fmla="*/ 2147483647 w 28"/>
              <a:gd name="T17" fmla="*/ 2147483647 h 47"/>
              <a:gd name="T18" fmla="*/ 2147483647 w 28"/>
              <a:gd name="T19" fmla="*/ 2147483647 h 47"/>
              <a:gd name="T20" fmla="*/ 2147483647 w 28"/>
              <a:gd name="T21" fmla="*/ 2147483647 h 47"/>
              <a:gd name="T22" fmla="*/ 2147483647 w 28"/>
              <a:gd name="T23" fmla="*/ 2147483647 h 47"/>
              <a:gd name="T24" fmla="*/ 2147483647 w 28"/>
              <a:gd name="T25" fmla="*/ 2147483647 h 47"/>
              <a:gd name="T26" fmla="*/ 2147483647 w 28"/>
              <a:gd name="T27" fmla="*/ 2147483647 h 47"/>
              <a:gd name="T28" fmla="*/ 2147483647 w 28"/>
              <a:gd name="T29" fmla="*/ 2147483647 h 47"/>
              <a:gd name="T30" fmla="*/ 2147483647 w 28"/>
              <a:gd name="T31" fmla="*/ 2147483647 h 47"/>
              <a:gd name="T32" fmla="*/ 2147483647 w 28"/>
              <a:gd name="T33" fmla="*/ 2147483647 h 47"/>
              <a:gd name="T34" fmla="*/ 2147483647 w 28"/>
              <a:gd name="T35" fmla="*/ 0 h 47"/>
              <a:gd name="T36" fmla="*/ 2147483647 w 28"/>
              <a:gd name="T37" fmla="*/ 0 h 47"/>
              <a:gd name="T38" fmla="*/ 2147483647 w 28"/>
              <a:gd name="T39" fmla="*/ 2147483647 h 47"/>
              <a:gd name="T40" fmla="*/ 2147483647 w 28"/>
              <a:gd name="T41" fmla="*/ 2147483647 h 47"/>
              <a:gd name="T42" fmla="*/ 0 w 28"/>
              <a:gd name="T43" fmla="*/ 2147483647 h 47"/>
              <a:gd name="T44" fmla="*/ 0 w 28"/>
              <a:gd name="T45" fmla="*/ 2147483647 h 47"/>
              <a:gd name="T46" fmla="*/ 0 w 28"/>
              <a:gd name="T47" fmla="*/ 2147483647 h 47"/>
              <a:gd name="T48" fmla="*/ 0 w 28"/>
              <a:gd name="T49" fmla="*/ 2147483647 h 4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8"/>
              <a:gd name="T76" fmla="*/ 0 h 47"/>
              <a:gd name="T77" fmla="*/ 28 w 28"/>
              <a:gd name="T78" fmla="*/ 47 h 4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8" h="47">
                <a:moveTo>
                  <a:pt x="0" y="18"/>
                </a:moveTo>
                <a:lnTo>
                  <a:pt x="0" y="25"/>
                </a:lnTo>
                <a:lnTo>
                  <a:pt x="0" y="31"/>
                </a:lnTo>
                <a:lnTo>
                  <a:pt x="3" y="37"/>
                </a:lnTo>
                <a:lnTo>
                  <a:pt x="6" y="41"/>
                </a:lnTo>
                <a:lnTo>
                  <a:pt x="9" y="44"/>
                </a:lnTo>
                <a:lnTo>
                  <a:pt x="13" y="47"/>
                </a:lnTo>
                <a:lnTo>
                  <a:pt x="16" y="47"/>
                </a:lnTo>
                <a:lnTo>
                  <a:pt x="21" y="44"/>
                </a:lnTo>
                <a:lnTo>
                  <a:pt x="25" y="40"/>
                </a:lnTo>
                <a:lnTo>
                  <a:pt x="28" y="34"/>
                </a:lnTo>
                <a:lnTo>
                  <a:pt x="28" y="30"/>
                </a:lnTo>
                <a:lnTo>
                  <a:pt x="27" y="24"/>
                </a:lnTo>
                <a:lnTo>
                  <a:pt x="24" y="18"/>
                </a:lnTo>
                <a:lnTo>
                  <a:pt x="21" y="12"/>
                </a:lnTo>
                <a:lnTo>
                  <a:pt x="16" y="7"/>
                </a:lnTo>
                <a:lnTo>
                  <a:pt x="12" y="1"/>
                </a:lnTo>
                <a:lnTo>
                  <a:pt x="7" y="0"/>
                </a:lnTo>
                <a:lnTo>
                  <a:pt x="6" y="0"/>
                </a:lnTo>
                <a:lnTo>
                  <a:pt x="3" y="1"/>
                </a:lnTo>
                <a:lnTo>
                  <a:pt x="1" y="4"/>
                </a:lnTo>
                <a:lnTo>
                  <a:pt x="0" y="9"/>
                </a:lnTo>
                <a:lnTo>
                  <a:pt x="0" y="12"/>
                </a:lnTo>
                <a:lnTo>
                  <a:pt x="0" y="15"/>
                </a:lnTo>
                <a:lnTo>
                  <a:pt x="0" y="1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51" name="Freeform 202"/>
          <p:cNvSpPr>
            <a:spLocks/>
          </p:cNvSpPr>
          <p:nvPr/>
        </p:nvSpPr>
        <p:spPr bwMode="auto">
          <a:xfrm>
            <a:off x="6189663" y="4370388"/>
            <a:ext cx="39687" cy="74612"/>
          </a:xfrm>
          <a:custGeom>
            <a:avLst/>
            <a:gdLst>
              <a:gd name="T0" fmla="*/ 0 w 28"/>
              <a:gd name="T1" fmla="*/ 2147483647 h 47"/>
              <a:gd name="T2" fmla="*/ 0 w 28"/>
              <a:gd name="T3" fmla="*/ 2147483647 h 47"/>
              <a:gd name="T4" fmla="*/ 0 w 28"/>
              <a:gd name="T5" fmla="*/ 2147483647 h 47"/>
              <a:gd name="T6" fmla="*/ 2147483647 w 28"/>
              <a:gd name="T7" fmla="*/ 2147483647 h 47"/>
              <a:gd name="T8" fmla="*/ 2147483647 w 28"/>
              <a:gd name="T9" fmla="*/ 2147483647 h 47"/>
              <a:gd name="T10" fmla="*/ 2147483647 w 28"/>
              <a:gd name="T11" fmla="*/ 2147483647 h 47"/>
              <a:gd name="T12" fmla="*/ 2147483647 w 28"/>
              <a:gd name="T13" fmla="*/ 2147483647 h 47"/>
              <a:gd name="T14" fmla="*/ 2147483647 w 28"/>
              <a:gd name="T15" fmla="*/ 2147483647 h 47"/>
              <a:gd name="T16" fmla="*/ 2147483647 w 28"/>
              <a:gd name="T17" fmla="*/ 2147483647 h 47"/>
              <a:gd name="T18" fmla="*/ 2147483647 w 28"/>
              <a:gd name="T19" fmla="*/ 2147483647 h 47"/>
              <a:gd name="T20" fmla="*/ 2147483647 w 28"/>
              <a:gd name="T21" fmla="*/ 2147483647 h 47"/>
              <a:gd name="T22" fmla="*/ 2147483647 w 28"/>
              <a:gd name="T23" fmla="*/ 2147483647 h 47"/>
              <a:gd name="T24" fmla="*/ 2147483647 w 28"/>
              <a:gd name="T25" fmla="*/ 2147483647 h 47"/>
              <a:gd name="T26" fmla="*/ 2147483647 w 28"/>
              <a:gd name="T27" fmla="*/ 2147483647 h 47"/>
              <a:gd name="T28" fmla="*/ 2147483647 w 28"/>
              <a:gd name="T29" fmla="*/ 2147483647 h 47"/>
              <a:gd name="T30" fmla="*/ 2147483647 w 28"/>
              <a:gd name="T31" fmla="*/ 2147483647 h 47"/>
              <a:gd name="T32" fmla="*/ 2147483647 w 28"/>
              <a:gd name="T33" fmla="*/ 2147483647 h 47"/>
              <a:gd name="T34" fmla="*/ 2147483647 w 28"/>
              <a:gd name="T35" fmla="*/ 0 h 47"/>
              <a:gd name="T36" fmla="*/ 2147483647 w 28"/>
              <a:gd name="T37" fmla="*/ 0 h 47"/>
              <a:gd name="T38" fmla="*/ 2147483647 w 28"/>
              <a:gd name="T39" fmla="*/ 2147483647 h 47"/>
              <a:gd name="T40" fmla="*/ 2147483647 w 28"/>
              <a:gd name="T41" fmla="*/ 2147483647 h 47"/>
              <a:gd name="T42" fmla="*/ 0 w 28"/>
              <a:gd name="T43" fmla="*/ 2147483647 h 47"/>
              <a:gd name="T44" fmla="*/ 0 w 28"/>
              <a:gd name="T45" fmla="*/ 2147483647 h 47"/>
              <a:gd name="T46" fmla="*/ 0 w 28"/>
              <a:gd name="T47" fmla="*/ 2147483647 h 47"/>
              <a:gd name="T48" fmla="*/ 0 w 28"/>
              <a:gd name="T49" fmla="*/ 2147483647 h 4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8"/>
              <a:gd name="T76" fmla="*/ 0 h 47"/>
              <a:gd name="T77" fmla="*/ 28 w 28"/>
              <a:gd name="T78" fmla="*/ 47 h 4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8" h="47">
                <a:moveTo>
                  <a:pt x="0" y="18"/>
                </a:moveTo>
                <a:lnTo>
                  <a:pt x="0" y="25"/>
                </a:lnTo>
                <a:lnTo>
                  <a:pt x="0" y="31"/>
                </a:lnTo>
                <a:lnTo>
                  <a:pt x="3" y="37"/>
                </a:lnTo>
                <a:lnTo>
                  <a:pt x="6" y="41"/>
                </a:lnTo>
                <a:lnTo>
                  <a:pt x="9" y="44"/>
                </a:lnTo>
                <a:lnTo>
                  <a:pt x="13" y="47"/>
                </a:lnTo>
                <a:lnTo>
                  <a:pt x="16" y="47"/>
                </a:lnTo>
                <a:lnTo>
                  <a:pt x="21" y="44"/>
                </a:lnTo>
                <a:lnTo>
                  <a:pt x="25" y="40"/>
                </a:lnTo>
                <a:lnTo>
                  <a:pt x="28" y="34"/>
                </a:lnTo>
                <a:lnTo>
                  <a:pt x="28" y="30"/>
                </a:lnTo>
                <a:lnTo>
                  <a:pt x="27" y="24"/>
                </a:lnTo>
                <a:lnTo>
                  <a:pt x="24" y="18"/>
                </a:lnTo>
                <a:lnTo>
                  <a:pt x="21" y="12"/>
                </a:lnTo>
                <a:lnTo>
                  <a:pt x="16" y="7"/>
                </a:lnTo>
                <a:lnTo>
                  <a:pt x="12" y="1"/>
                </a:lnTo>
                <a:lnTo>
                  <a:pt x="7" y="0"/>
                </a:lnTo>
                <a:lnTo>
                  <a:pt x="6" y="0"/>
                </a:lnTo>
                <a:lnTo>
                  <a:pt x="3" y="1"/>
                </a:lnTo>
                <a:lnTo>
                  <a:pt x="1" y="4"/>
                </a:lnTo>
                <a:lnTo>
                  <a:pt x="0" y="9"/>
                </a:lnTo>
                <a:lnTo>
                  <a:pt x="0" y="12"/>
                </a:lnTo>
                <a:lnTo>
                  <a:pt x="0" y="15"/>
                </a:lnTo>
                <a:lnTo>
                  <a:pt x="0" y="18"/>
                </a:lnTo>
              </a:path>
            </a:pathLst>
          </a:custGeom>
          <a:solidFill>
            <a:srgbClr val="FFFF00"/>
          </a:solidFill>
          <a:ln w="4763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3452" name="Picture 20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667" y="4675981"/>
            <a:ext cx="17970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444" name="Rectangle 204"/>
          <p:cNvSpPr>
            <a:spLocks noChangeArrowheads="1"/>
          </p:cNvSpPr>
          <p:nvPr/>
        </p:nvSpPr>
        <p:spPr bwMode="white">
          <a:xfrm>
            <a:off x="1828800" y="3352800"/>
            <a:ext cx="19780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en-US" sz="1600" b="1">
                <a:latin typeface="Helvetica" pitchFamily="34" charset="0"/>
              </a:rPr>
              <a:t>Increased glucagon secretion </a:t>
            </a:r>
          </a:p>
        </p:txBody>
      </p:sp>
      <p:pic>
        <p:nvPicPr>
          <p:cNvPr id="53454" name="Picture 20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62200"/>
            <a:ext cx="15240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5" name="Picture 206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1620838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6" name="Rectangle 207"/>
          <p:cNvSpPr>
            <a:spLocks noChangeArrowheads="1"/>
          </p:cNvSpPr>
          <p:nvPr/>
        </p:nvSpPr>
        <p:spPr bwMode="white">
          <a:xfrm>
            <a:off x="5181600" y="2514600"/>
            <a:ext cx="103981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 sz="1200" b="1">
              <a:latin typeface="Helvetica" pitchFamily="34" charset="0"/>
            </a:endParaRPr>
          </a:p>
        </p:txBody>
      </p:sp>
      <p:sp>
        <p:nvSpPr>
          <p:cNvPr id="1290458" name="Rectangle 218"/>
          <p:cNvSpPr>
            <a:spLocks noChangeArrowheads="1"/>
          </p:cNvSpPr>
          <p:nvPr/>
        </p:nvSpPr>
        <p:spPr bwMode="auto">
          <a:xfrm>
            <a:off x="2895600" y="1828800"/>
            <a:ext cx="24431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600" b="1">
                <a:latin typeface="Helvetica" pitchFamily="34" charset="0"/>
              </a:rPr>
              <a:t>     Decreased </a:t>
            </a:r>
            <a:br>
              <a:rPr lang="en-US" sz="1600" b="1">
                <a:latin typeface="Helvetica" pitchFamily="34" charset="0"/>
              </a:rPr>
            </a:br>
            <a:r>
              <a:rPr lang="en-US" sz="1600" b="1">
                <a:latin typeface="Helvetica" pitchFamily="34" charset="0"/>
              </a:rPr>
              <a:t>amylin, </a:t>
            </a:r>
            <a:r>
              <a:rPr lang="en-GB" sz="1600">
                <a:latin typeface="Helvetica" pitchFamily="34" charset="0"/>
                <a:sym typeface="Symbol" pitchFamily="18" charset="2"/>
              </a:rPr>
              <a:t></a:t>
            </a:r>
            <a:r>
              <a:rPr lang="en-US" sz="1600" b="1">
                <a:latin typeface="Helvetica" pitchFamily="34" charset="0"/>
                <a:sym typeface="Symbol" pitchFamily="18" charset="2"/>
              </a:rPr>
              <a:t>-</a:t>
            </a:r>
            <a:r>
              <a:rPr lang="en-US" sz="1600" b="1">
                <a:latin typeface="Helvetica" pitchFamily="34" charset="0"/>
              </a:rPr>
              <a:t>cell secretion</a:t>
            </a:r>
          </a:p>
          <a:p>
            <a:r>
              <a:rPr lang="en-US" sz="1600" b="1">
                <a:latin typeface="Helvetica" pitchFamily="34" charset="0"/>
              </a:rPr>
              <a:t>80% loss at dx</a:t>
            </a:r>
          </a:p>
        </p:txBody>
      </p:sp>
      <p:sp>
        <p:nvSpPr>
          <p:cNvPr id="53458" name="AutoShape 219"/>
          <p:cNvSpPr>
            <a:spLocks noChangeArrowheads="1"/>
          </p:cNvSpPr>
          <p:nvPr/>
        </p:nvSpPr>
        <p:spPr bwMode="auto">
          <a:xfrm rot="-1584972">
            <a:off x="4430713" y="1876425"/>
            <a:ext cx="533400" cy="257175"/>
          </a:xfrm>
          <a:prstGeom prst="rightArrow">
            <a:avLst>
              <a:gd name="adj1" fmla="val 50000"/>
              <a:gd name="adj2" fmla="val 103723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460" name="Rectangle 220"/>
          <p:cNvSpPr>
            <a:spLocks noChangeArrowheads="1"/>
          </p:cNvSpPr>
          <p:nvPr/>
        </p:nvSpPr>
        <p:spPr bwMode="auto">
          <a:xfrm>
            <a:off x="609600" y="5357813"/>
            <a:ext cx="144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r>
              <a:rPr lang="en-US" sz="1600" b="1">
                <a:latin typeface="Helvetica" pitchFamily="34" charset="0"/>
              </a:rPr>
              <a:t>Increase glucose</a:t>
            </a:r>
          </a:p>
          <a:p>
            <a:r>
              <a:rPr lang="en-US" sz="1600" b="1">
                <a:latin typeface="Helvetica" pitchFamily="34" charset="0"/>
              </a:rPr>
              <a:t>production</a:t>
            </a:r>
          </a:p>
        </p:txBody>
      </p:sp>
      <p:sp>
        <p:nvSpPr>
          <p:cNvPr id="53460" name="AutoShape 221"/>
          <p:cNvSpPr>
            <a:spLocks noChangeArrowheads="1"/>
          </p:cNvSpPr>
          <p:nvPr/>
        </p:nvSpPr>
        <p:spPr bwMode="auto">
          <a:xfrm>
            <a:off x="1685925" y="5465763"/>
            <a:ext cx="750888" cy="257175"/>
          </a:xfrm>
          <a:prstGeom prst="rightArrow">
            <a:avLst>
              <a:gd name="adj1" fmla="val 50000"/>
              <a:gd name="adj2" fmla="val 14601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462" name="Rectangle 222"/>
          <p:cNvSpPr>
            <a:spLocks noChangeArrowheads="1"/>
          </p:cNvSpPr>
          <p:nvPr/>
        </p:nvSpPr>
        <p:spPr bwMode="auto">
          <a:xfrm>
            <a:off x="7543800" y="4419600"/>
            <a:ext cx="1295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r>
              <a:rPr lang="en-US" sz="1600" b="1">
                <a:latin typeface="Helvetica" pitchFamily="34" charset="0"/>
              </a:rPr>
              <a:t>Increased lipolysis</a:t>
            </a:r>
          </a:p>
        </p:txBody>
      </p:sp>
      <p:sp>
        <p:nvSpPr>
          <p:cNvPr id="53462" name="AutoShape 223"/>
          <p:cNvSpPr>
            <a:spLocks noChangeArrowheads="1"/>
          </p:cNvSpPr>
          <p:nvPr/>
        </p:nvSpPr>
        <p:spPr bwMode="auto">
          <a:xfrm rot="10612423">
            <a:off x="5638800" y="3352800"/>
            <a:ext cx="1209675" cy="211138"/>
          </a:xfrm>
          <a:prstGeom prst="rightArrow">
            <a:avLst>
              <a:gd name="adj1" fmla="val 50000"/>
              <a:gd name="adj2" fmla="val 286519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463" name="AutoShape 228"/>
          <p:cNvSpPr>
            <a:spLocks noChangeArrowheads="1"/>
          </p:cNvSpPr>
          <p:nvPr/>
        </p:nvSpPr>
        <p:spPr bwMode="auto">
          <a:xfrm rot="201389" flipH="1">
            <a:off x="5943600" y="5943600"/>
            <a:ext cx="914400" cy="163513"/>
          </a:xfrm>
          <a:prstGeom prst="rightArrow">
            <a:avLst>
              <a:gd name="adj1" fmla="val 50000"/>
              <a:gd name="adj2" fmla="val 279663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469" name="Rectangle 229"/>
          <p:cNvSpPr>
            <a:spLocks noChangeArrowheads="1"/>
          </p:cNvSpPr>
          <p:nvPr/>
        </p:nvSpPr>
        <p:spPr bwMode="auto">
          <a:xfrm>
            <a:off x="6934200" y="5791200"/>
            <a:ext cx="22098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r>
              <a:rPr lang="en-US" sz="1600" b="1">
                <a:latin typeface="Helvetica" pitchFamily="34" charset="0"/>
              </a:rPr>
              <a:t>Decreased glucose</a:t>
            </a:r>
          </a:p>
          <a:p>
            <a:r>
              <a:rPr lang="en-US" sz="1600" b="1">
                <a:latin typeface="Helvetica" pitchFamily="34" charset="0"/>
              </a:rPr>
              <a:t>         uptake</a:t>
            </a:r>
          </a:p>
        </p:txBody>
      </p:sp>
      <p:sp>
        <p:nvSpPr>
          <p:cNvPr id="53465" name="Freeform 231"/>
          <p:cNvSpPr>
            <a:spLocks/>
          </p:cNvSpPr>
          <p:nvPr/>
        </p:nvSpPr>
        <p:spPr bwMode="auto">
          <a:xfrm>
            <a:off x="4945063" y="3259138"/>
            <a:ext cx="1285875" cy="1163637"/>
          </a:xfrm>
          <a:custGeom>
            <a:avLst/>
            <a:gdLst>
              <a:gd name="T0" fmla="*/ 2147483647 w 891"/>
              <a:gd name="T1" fmla="*/ 2147483647 h 806"/>
              <a:gd name="T2" fmla="*/ 2147483647 w 891"/>
              <a:gd name="T3" fmla="*/ 2147483647 h 806"/>
              <a:gd name="T4" fmla="*/ 2147483647 w 891"/>
              <a:gd name="T5" fmla="*/ 2147483647 h 806"/>
              <a:gd name="T6" fmla="*/ 2147483647 w 891"/>
              <a:gd name="T7" fmla="*/ 2147483647 h 806"/>
              <a:gd name="T8" fmla="*/ 2147483647 w 891"/>
              <a:gd name="T9" fmla="*/ 2147483647 h 806"/>
              <a:gd name="T10" fmla="*/ 2147483647 w 891"/>
              <a:gd name="T11" fmla="*/ 2147483647 h 806"/>
              <a:gd name="T12" fmla="*/ 2147483647 w 891"/>
              <a:gd name="T13" fmla="*/ 2147483647 h 806"/>
              <a:gd name="T14" fmla="*/ 2147483647 w 891"/>
              <a:gd name="T15" fmla="*/ 2147483647 h 806"/>
              <a:gd name="T16" fmla="*/ 2147483647 w 891"/>
              <a:gd name="T17" fmla="*/ 2147483647 h 806"/>
              <a:gd name="T18" fmla="*/ 2147483647 w 891"/>
              <a:gd name="T19" fmla="*/ 2147483647 h 806"/>
              <a:gd name="T20" fmla="*/ 2147483647 w 891"/>
              <a:gd name="T21" fmla="*/ 2147483647 h 806"/>
              <a:gd name="T22" fmla="*/ 2147483647 w 891"/>
              <a:gd name="T23" fmla="*/ 2147483647 h 806"/>
              <a:gd name="T24" fmla="*/ 2147483647 w 891"/>
              <a:gd name="T25" fmla="*/ 2147483647 h 806"/>
              <a:gd name="T26" fmla="*/ 2147483647 w 891"/>
              <a:gd name="T27" fmla="*/ 2147483647 h 806"/>
              <a:gd name="T28" fmla="*/ 2147483647 w 891"/>
              <a:gd name="T29" fmla="*/ 2147483647 h 806"/>
              <a:gd name="T30" fmla="*/ 2147483647 w 891"/>
              <a:gd name="T31" fmla="*/ 2147483647 h 806"/>
              <a:gd name="T32" fmla="*/ 0 w 891"/>
              <a:gd name="T33" fmla="*/ 2147483647 h 806"/>
              <a:gd name="T34" fmla="*/ 2147483647 w 891"/>
              <a:gd name="T35" fmla="*/ 2147483647 h 806"/>
              <a:gd name="T36" fmla="*/ 2147483647 w 891"/>
              <a:gd name="T37" fmla="*/ 2147483647 h 806"/>
              <a:gd name="T38" fmla="*/ 2147483647 w 891"/>
              <a:gd name="T39" fmla="*/ 2147483647 h 806"/>
              <a:gd name="T40" fmla="*/ 2147483647 w 891"/>
              <a:gd name="T41" fmla="*/ 2147483647 h 806"/>
              <a:gd name="T42" fmla="*/ 2147483647 w 891"/>
              <a:gd name="T43" fmla="*/ 2147483647 h 806"/>
              <a:gd name="T44" fmla="*/ 2147483647 w 891"/>
              <a:gd name="T45" fmla="*/ 2147483647 h 806"/>
              <a:gd name="T46" fmla="*/ 2147483647 w 891"/>
              <a:gd name="T47" fmla="*/ 2147483647 h 806"/>
              <a:gd name="T48" fmla="*/ 2147483647 w 891"/>
              <a:gd name="T49" fmla="*/ 2147483647 h 806"/>
              <a:gd name="T50" fmla="*/ 2147483647 w 891"/>
              <a:gd name="T51" fmla="*/ 2147483647 h 806"/>
              <a:gd name="T52" fmla="*/ 2147483647 w 891"/>
              <a:gd name="T53" fmla="*/ 2147483647 h 806"/>
              <a:gd name="T54" fmla="*/ 2147483647 w 891"/>
              <a:gd name="T55" fmla="*/ 2147483647 h 806"/>
              <a:gd name="T56" fmla="*/ 2147483647 w 891"/>
              <a:gd name="T57" fmla="*/ 2147483647 h 806"/>
              <a:gd name="T58" fmla="*/ 2147483647 w 891"/>
              <a:gd name="T59" fmla="*/ 2147483647 h 806"/>
              <a:gd name="T60" fmla="*/ 2147483647 w 891"/>
              <a:gd name="T61" fmla="*/ 2147483647 h 806"/>
              <a:gd name="T62" fmla="*/ 2147483647 w 891"/>
              <a:gd name="T63" fmla="*/ 2147483647 h 806"/>
              <a:gd name="T64" fmla="*/ 2147483647 w 891"/>
              <a:gd name="T65" fmla="*/ 2147483647 h 80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1"/>
              <a:gd name="T100" fmla="*/ 0 h 806"/>
              <a:gd name="T101" fmla="*/ 891 w 891"/>
              <a:gd name="T102" fmla="*/ 806 h 80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1" h="806">
                <a:moveTo>
                  <a:pt x="890" y="795"/>
                </a:moveTo>
                <a:lnTo>
                  <a:pt x="806" y="782"/>
                </a:lnTo>
                <a:lnTo>
                  <a:pt x="729" y="767"/>
                </a:lnTo>
                <a:lnTo>
                  <a:pt x="659" y="750"/>
                </a:lnTo>
                <a:lnTo>
                  <a:pt x="594" y="729"/>
                </a:lnTo>
                <a:lnTo>
                  <a:pt x="534" y="708"/>
                </a:lnTo>
                <a:lnTo>
                  <a:pt x="482" y="684"/>
                </a:lnTo>
                <a:lnTo>
                  <a:pt x="433" y="659"/>
                </a:lnTo>
                <a:lnTo>
                  <a:pt x="390" y="632"/>
                </a:lnTo>
                <a:lnTo>
                  <a:pt x="351" y="604"/>
                </a:lnTo>
                <a:lnTo>
                  <a:pt x="316" y="573"/>
                </a:lnTo>
                <a:lnTo>
                  <a:pt x="287" y="543"/>
                </a:lnTo>
                <a:lnTo>
                  <a:pt x="260" y="512"/>
                </a:lnTo>
                <a:lnTo>
                  <a:pt x="235" y="480"/>
                </a:lnTo>
                <a:lnTo>
                  <a:pt x="215" y="447"/>
                </a:lnTo>
                <a:lnTo>
                  <a:pt x="197" y="414"/>
                </a:lnTo>
                <a:lnTo>
                  <a:pt x="182" y="382"/>
                </a:lnTo>
                <a:lnTo>
                  <a:pt x="168" y="350"/>
                </a:lnTo>
                <a:lnTo>
                  <a:pt x="156" y="318"/>
                </a:lnTo>
                <a:lnTo>
                  <a:pt x="147" y="284"/>
                </a:lnTo>
                <a:lnTo>
                  <a:pt x="138" y="254"/>
                </a:lnTo>
                <a:lnTo>
                  <a:pt x="130" y="223"/>
                </a:lnTo>
                <a:lnTo>
                  <a:pt x="122" y="194"/>
                </a:lnTo>
                <a:lnTo>
                  <a:pt x="113" y="166"/>
                </a:lnTo>
                <a:lnTo>
                  <a:pt x="106" y="140"/>
                </a:lnTo>
                <a:lnTo>
                  <a:pt x="98" y="115"/>
                </a:lnTo>
                <a:lnTo>
                  <a:pt x="89" y="91"/>
                </a:lnTo>
                <a:lnTo>
                  <a:pt x="80" y="70"/>
                </a:lnTo>
                <a:lnTo>
                  <a:pt x="70" y="51"/>
                </a:lnTo>
                <a:lnTo>
                  <a:pt x="57" y="34"/>
                </a:lnTo>
                <a:lnTo>
                  <a:pt x="42" y="20"/>
                </a:lnTo>
                <a:lnTo>
                  <a:pt x="24" y="8"/>
                </a:lnTo>
                <a:lnTo>
                  <a:pt x="4" y="0"/>
                </a:lnTo>
                <a:lnTo>
                  <a:pt x="0" y="8"/>
                </a:lnTo>
                <a:lnTo>
                  <a:pt x="17" y="16"/>
                </a:lnTo>
                <a:lnTo>
                  <a:pt x="33" y="26"/>
                </a:lnTo>
                <a:lnTo>
                  <a:pt x="46" y="40"/>
                </a:lnTo>
                <a:lnTo>
                  <a:pt x="58" y="55"/>
                </a:lnTo>
                <a:lnTo>
                  <a:pt x="69" y="74"/>
                </a:lnTo>
                <a:lnTo>
                  <a:pt x="78" y="94"/>
                </a:lnTo>
                <a:lnTo>
                  <a:pt x="87" y="117"/>
                </a:lnTo>
                <a:lnTo>
                  <a:pt x="95" y="142"/>
                </a:lnTo>
                <a:lnTo>
                  <a:pt x="102" y="168"/>
                </a:lnTo>
                <a:lnTo>
                  <a:pt x="110" y="197"/>
                </a:lnTo>
                <a:lnTo>
                  <a:pt x="116" y="226"/>
                </a:lnTo>
                <a:lnTo>
                  <a:pt x="125" y="256"/>
                </a:lnTo>
                <a:lnTo>
                  <a:pt x="134" y="287"/>
                </a:lnTo>
                <a:lnTo>
                  <a:pt x="144" y="320"/>
                </a:lnTo>
                <a:lnTo>
                  <a:pt x="156" y="352"/>
                </a:lnTo>
                <a:lnTo>
                  <a:pt x="170" y="386"/>
                </a:lnTo>
                <a:lnTo>
                  <a:pt x="186" y="419"/>
                </a:lnTo>
                <a:lnTo>
                  <a:pt x="204" y="452"/>
                </a:lnTo>
                <a:lnTo>
                  <a:pt x="225" y="484"/>
                </a:lnTo>
                <a:lnTo>
                  <a:pt x="249" y="518"/>
                </a:lnTo>
                <a:lnTo>
                  <a:pt x="277" y="549"/>
                </a:lnTo>
                <a:lnTo>
                  <a:pt x="307" y="580"/>
                </a:lnTo>
                <a:lnTo>
                  <a:pt x="342" y="611"/>
                </a:lnTo>
                <a:lnTo>
                  <a:pt x="382" y="639"/>
                </a:lnTo>
                <a:lnTo>
                  <a:pt x="427" y="667"/>
                </a:lnTo>
                <a:lnTo>
                  <a:pt x="475" y="693"/>
                </a:lnTo>
                <a:lnTo>
                  <a:pt x="529" y="718"/>
                </a:lnTo>
                <a:lnTo>
                  <a:pt x="589" y="740"/>
                </a:lnTo>
                <a:lnTo>
                  <a:pt x="655" y="759"/>
                </a:lnTo>
                <a:lnTo>
                  <a:pt x="726" y="777"/>
                </a:lnTo>
                <a:lnTo>
                  <a:pt x="803" y="792"/>
                </a:lnTo>
                <a:lnTo>
                  <a:pt x="888" y="805"/>
                </a:lnTo>
                <a:lnTo>
                  <a:pt x="890" y="795"/>
                </a:lnTo>
              </a:path>
            </a:pathLst>
          </a:custGeom>
          <a:solidFill>
            <a:srgbClr val="790015"/>
          </a:solidFill>
          <a:ln w="12700" cap="rnd">
            <a:solidFill>
              <a:srgbClr val="FC012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66" name="Freeform 232"/>
          <p:cNvSpPr>
            <a:spLocks/>
          </p:cNvSpPr>
          <p:nvPr/>
        </p:nvSpPr>
        <p:spPr bwMode="auto">
          <a:xfrm>
            <a:off x="5156200" y="4068763"/>
            <a:ext cx="971550" cy="468312"/>
          </a:xfrm>
          <a:custGeom>
            <a:avLst/>
            <a:gdLst>
              <a:gd name="T0" fmla="*/ 2147483647 w 674"/>
              <a:gd name="T1" fmla="*/ 2147483647 h 324"/>
              <a:gd name="T2" fmla="*/ 2147483647 w 674"/>
              <a:gd name="T3" fmla="*/ 2147483647 h 324"/>
              <a:gd name="T4" fmla="*/ 2147483647 w 674"/>
              <a:gd name="T5" fmla="*/ 2147483647 h 324"/>
              <a:gd name="T6" fmla="*/ 2147483647 w 674"/>
              <a:gd name="T7" fmla="*/ 2147483647 h 324"/>
              <a:gd name="T8" fmla="*/ 2147483647 w 674"/>
              <a:gd name="T9" fmla="*/ 2147483647 h 324"/>
              <a:gd name="T10" fmla="*/ 2147483647 w 674"/>
              <a:gd name="T11" fmla="*/ 2147483647 h 324"/>
              <a:gd name="T12" fmla="*/ 2147483647 w 674"/>
              <a:gd name="T13" fmla="*/ 2147483647 h 324"/>
              <a:gd name="T14" fmla="*/ 2147483647 w 674"/>
              <a:gd name="T15" fmla="*/ 2147483647 h 324"/>
              <a:gd name="T16" fmla="*/ 2147483647 w 674"/>
              <a:gd name="T17" fmla="*/ 2147483647 h 324"/>
              <a:gd name="T18" fmla="*/ 2147483647 w 674"/>
              <a:gd name="T19" fmla="*/ 2147483647 h 324"/>
              <a:gd name="T20" fmla="*/ 2147483647 w 674"/>
              <a:gd name="T21" fmla="*/ 2147483647 h 324"/>
              <a:gd name="T22" fmla="*/ 2147483647 w 674"/>
              <a:gd name="T23" fmla="*/ 2147483647 h 324"/>
              <a:gd name="T24" fmla="*/ 2147483647 w 674"/>
              <a:gd name="T25" fmla="*/ 2147483647 h 324"/>
              <a:gd name="T26" fmla="*/ 2147483647 w 674"/>
              <a:gd name="T27" fmla="*/ 2147483647 h 324"/>
              <a:gd name="T28" fmla="*/ 2147483647 w 674"/>
              <a:gd name="T29" fmla="*/ 2147483647 h 324"/>
              <a:gd name="T30" fmla="*/ 2147483647 w 674"/>
              <a:gd name="T31" fmla="*/ 2147483647 h 324"/>
              <a:gd name="T32" fmla="*/ 2147483647 w 674"/>
              <a:gd name="T33" fmla="*/ 2147483647 h 324"/>
              <a:gd name="T34" fmla="*/ 2147483647 w 674"/>
              <a:gd name="T35" fmla="*/ 2147483647 h 324"/>
              <a:gd name="T36" fmla="*/ 2147483647 w 674"/>
              <a:gd name="T37" fmla="*/ 2147483647 h 324"/>
              <a:gd name="T38" fmla="*/ 2147483647 w 674"/>
              <a:gd name="T39" fmla="*/ 2147483647 h 324"/>
              <a:gd name="T40" fmla="*/ 2147483647 w 674"/>
              <a:gd name="T41" fmla="*/ 2147483647 h 324"/>
              <a:gd name="T42" fmla="*/ 2147483647 w 674"/>
              <a:gd name="T43" fmla="*/ 2147483647 h 324"/>
              <a:gd name="T44" fmla="*/ 2147483647 w 674"/>
              <a:gd name="T45" fmla="*/ 2147483647 h 324"/>
              <a:gd name="T46" fmla="*/ 2147483647 w 674"/>
              <a:gd name="T47" fmla="*/ 2147483647 h 324"/>
              <a:gd name="T48" fmla="*/ 2147483647 w 674"/>
              <a:gd name="T49" fmla="*/ 2147483647 h 324"/>
              <a:gd name="T50" fmla="*/ 2147483647 w 674"/>
              <a:gd name="T51" fmla="*/ 2147483647 h 324"/>
              <a:gd name="T52" fmla="*/ 2147483647 w 674"/>
              <a:gd name="T53" fmla="*/ 2147483647 h 324"/>
              <a:gd name="T54" fmla="*/ 2147483647 w 674"/>
              <a:gd name="T55" fmla="*/ 2147483647 h 324"/>
              <a:gd name="T56" fmla="*/ 2147483647 w 674"/>
              <a:gd name="T57" fmla="*/ 2147483647 h 324"/>
              <a:gd name="T58" fmla="*/ 2147483647 w 674"/>
              <a:gd name="T59" fmla="*/ 2147483647 h 324"/>
              <a:gd name="T60" fmla="*/ 2147483647 w 674"/>
              <a:gd name="T61" fmla="*/ 2147483647 h 324"/>
              <a:gd name="T62" fmla="*/ 2147483647 w 674"/>
              <a:gd name="T63" fmla="*/ 2147483647 h 324"/>
              <a:gd name="T64" fmla="*/ 2147483647 w 674"/>
              <a:gd name="T65" fmla="*/ 2147483647 h 324"/>
              <a:gd name="T66" fmla="*/ 2147483647 w 674"/>
              <a:gd name="T67" fmla="*/ 2147483647 h 324"/>
              <a:gd name="T68" fmla="*/ 0 w 674"/>
              <a:gd name="T69" fmla="*/ 0 h 324"/>
              <a:gd name="T70" fmla="*/ 2147483647 w 674"/>
              <a:gd name="T71" fmla="*/ 2147483647 h 32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74"/>
              <a:gd name="T109" fmla="*/ 0 h 324"/>
              <a:gd name="T110" fmla="*/ 674 w 674"/>
              <a:gd name="T111" fmla="*/ 324 h 32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74" h="324">
                <a:moveTo>
                  <a:pt x="13" y="19"/>
                </a:moveTo>
                <a:lnTo>
                  <a:pt x="3" y="22"/>
                </a:lnTo>
                <a:lnTo>
                  <a:pt x="16" y="40"/>
                </a:lnTo>
                <a:lnTo>
                  <a:pt x="31" y="58"/>
                </a:lnTo>
                <a:lnTo>
                  <a:pt x="47" y="75"/>
                </a:lnTo>
                <a:lnTo>
                  <a:pt x="62" y="90"/>
                </a:lnTo>
                <a:lnTo>
                  <a:pt x="78" y="105"/>
                </a:lnTo>
                <a:lnTo>
                  <a:pt x="95" y="120"/>
                </a:lnTo>
                <a:lnTo>
                  <a:pt x="113" y="133"/>
                </a:lnTo>
                <a:lnTo>
                  <a:pt x="131" y="147"/>
                </a:lnTo>
                <a:lnTo>
                  <a:pt x="149" y="159"/>
                </a:lnTo>
                <a:lnTo>
                  <a:pt x="167" y="170"/>
                </a:lnTo>
                <a:lnTo>
                  <a:pt x="187" y="182"/>
                </a:lnTo>
                <a:lnTo>
                  <a:pt x="206" y="193"/>
                </a:lnTo>
                <a:lnTo>
                  <a:pt x="226" y="203"/>
                </a:lnTo>
                <a:lnTo>
                  <a:pt x="247" y="212"/>
                </a:lnTo>
                <a:lnTo>
                  <a:pt x="268" y="221"/>
                </a:lnTo>
                <a:lnTo>
                  <a:pt x="289" y="231"/>
                </a:lnTo>
                <a:lnTo>
                  <a:pt x="311" y="238"/>
                </a:lnTo>
                <a:lnTo>
                  <a:pt x="333" y="246"/>
                </a:lnTo>
                <a:lnTo>
                  <a:pt x="355" y="253"/>
                </a:lnTo>
                <a:lnTo>
                  <a:pt x="378" y="260"/>
                </a:lnTo>
                <a:lnTo>
                  <a:pt x="401" y="267"/>
                </a:lnTo>
                <a:lnTo>
                  <a:pt x="423" y="273"/>
                </a:lnTo>
                <a:lnTo>
                  <a:pt x="447" y="279"/>
                </a:lnTo>
                <a:lnTo>
                  <a:pt x="471" y="284"/>
                </a:lnTo>
                <a:lnTo>
                  <a:pt x="495" y="290"/>
                </a:lnTo>
                <a:lnTo>
                  <a:pt x="520" y="295"/>
                </a:lnTo>
                <a:lnTo>
                  <a:pt x="544" y="300"/>
                </a:lnTo>
                <a:lnTo>
                  <a:pt x="569" y="305"/>
                </a:lnTo>
                <a:lnTo>
                  <a:pt x="594" y="309"/>
                </a:lnTo>
                <a:lnTo>
                  <a:pt x="619" y="315"/>
                </a:lnTo>
                <a:lnTo>
                  <a:pt x="644" y="319"/>
                </a:lnTo>
                <a:lnTo>
                  <a:pt x="670" y="323"/>
                </a:lnTo>
                <a:lnTo>
                  <a:pt x="673" y="314"/>
                </a:lnTo>
                <a:lnTo>
                  <a:pt x="648" y="309"/>
                </a:lnTo>
                <a:lnTo>
                  <a:pt x="622" y="304"/>
                </a:lnTo>
                <a:lnTo>
                  <a:pt x="597" y="300"/>
                </a:lnTo>
                <a:lnTo>
                  <a:pt x="571" y="295"/>
                </a:lnTo>
                <a:lnTo>
                  <a:pt x="548" y="290"/>
                </a:lnTo>
                <a:lnTo>
                  <a:pt x="523" y="285"/>
                </a:lnTo>
                <a:lnTo>
                  <a:pt x="498" y="281"/>
                </a:lnTo>
                <a:lnTo>
                  <a:pt x="475" y="275"/>
                </a:lnTo>
                <a:lnTo>
                  <a:pt x="451" y="270"/>
                </a:lnTo>
                <a:lnTo>
                  <a:pt x="428" y="264"/>
                </a:lnTo>
                <a:lnTo>
                  <a:pt x="405" y="257"/>
                </a:lnTo>
                <a:lnTo>
                  <a:pt x="382" y="250"/>
                </a:lnTo>
                <a:lnTo>
                  <a:pt x="360" y="243"/>
                </a:lnTo>
                <a:lnTo>
                  <a:pt x="337" y="237"/>
                </a:lnTo>
                <a:lnTo>
                  <a:pt x="315" y="229"/>
                </a:lnTo>
                <a:lnTo>
                  <a:pt x="294" y="221"/>
                </a:lnTo>
                <a:lnTo>
                  <a:pt x="274" y="212"/>
                </a:lnTo>
                <a:lnTo>
                  <a:pt x="252" y="203"/>
                </a:lnTo>
                <a:lnTo>
                  <a:pt x="233" y="195"/>
                </a:lnTo>
                <a:lnTo>
                  <a:pt x="213" y="185"/>
                </a:lnTo>
                <a:lnTo>
                  <a:pt x="194" y="174"/>
                </a:lnTo>
                <a:lnTo>
                  <a:pt x="175" y="163"/>
                </a:lnTo>
                <a:lnTo>
                  <a:pt x="157" y="152"/>
                </a:lnTo>
                <a:lnTo>
                  <a:pt x="139" y="139"/>
                </a:lnTo>
                <a:lnTo>
                  <a:pt x="121" y="126"/>
                </a:lnTo>
                <a:lnTo>
                  <a:pt x="104" y="114"/>
                </a:lnTo>
                <a:lnTo>
                  <a:pt x="88" y="98"/>
                </a:lnTo>
                <a:lnTo>
                  <a:pt x="72" y="83"/>
                </a:lnTo>
                <a:lnTo>
                  <a:pt x="56" y="69"/>
                </a:lnTo>
                <a:lnTo>
                  <a:pt x="41" y="52"/>
                </a:lnTo>
                <a:lnTo>
                  <a:pt x="26" y="35"/>
                </a:lnTo>
                <a:lnTo>
                  <a:pt x="13" y="17"/>
                </a:lnTo>
                <a:lnTo>
                  <a:pt x="2" y="19"/>
                </a:lnTo>
                <a:lnTo>
                  <a:pt x="13" y="17"/>
                </a:lnTo>
                <a:lnTo>
                  <a:pt x="0" y="0"/>
                </a:lnTo>
                <a:lnTo>
                  <a:pt x="2" y="19"/>
                </a:lnTo>
                <a:lnTo>
                  <a:pt x="13" y="19"/>
                </a:lnTo>
              </a:path>
            </a:pathLst>
          </a:custGeom>
          <a:solidFill>
            <a:srgbClr val="790015"/>
          </a:solidFill>
          <a:ln w="12700" cap="rnd">
            <a:solidFill>
              <a:srgbClr val="FC012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67" name="Freeform 233"/>
          <p:cNvSpPr>
            <a:spLocks/>
          </p:cNvSpPr>
          <p:nvPr/>
        </p:nvSpPr>
        <p:spPr bwMode="auto">
          <a:xfrm>
            <a:off x="5181600" y="4114800"/>
            <a:ext cx="144463" cy="461963"/>
          </a:xfrm>
          <a:custGeom>
            <a:avLst/>
            <a:gdLst>
              <a:gd name="T0" fmla="*/ 2147483647 w 101"/>
              <a:gd name="T1" fmla="*/ 2147483647 h 320"/>
              <a:gd name="T2" fmla="*/ 2147483647 w 101"/>
              <a:gd name="T3" fmla="*/ 2147483647 h 320"/>
              <a:gd name="T4" fmla="*/ 2147483647 w 101"/>
              <a:gd name="T5" fmla="*/ 2147483647 h 320"/>
              <a:gd name="T6" fmla="*/ 2147483647 w 101"/>
              <a:gd name="T7" fmla="*/ 2147483647 h 320"/>
              <a:gd name="T8" fmla="*/ 2147483647 w 101"/>
              <a:gd name="T9" fmla="*/ 2147483647 h 320"/>
              <a:gd name="T10" fmla="*/ 2147483647 w 101"/>
              <a:gd name="T11" fmla="*/ 2147483647 h 320"/>
              <a:gd name="T12" fmla="*/ 2147483647 w 101"/>
              <a:gd name="T13" fmla="*/ 2147483647 h 320"/>
              <a:gd name="T14" fmla="*/ 2147483647 w 101"/>
              <a:gd name="T15" fmla="*/ 2147483647 h 320"/>
              <a:gd name="T16" fmla="*/ 2147483647 w 101"/>
              <a:gd name="T17" fmla="*/ 2147483647 h 320"/>
              <a:gd name="T18" fmla="*/ 2147483647 w 101"/>
              <a:gd name="T19" fmla="*/ 2147483647 h 320"/>
              <a:gd name="T20" fmla="*/ 2147483647 w 101"/>
              <a:gd name="T21" fmla="*/ 2147483647 h 320"/>
              <a:gd name="T22" fmla="*/ 2147483647 w 101"/>
              <a:gd name="T23" fmla="*/ 2147483647 h 320"/>
              <a:gd name="T24" fmla="*/ 2147483647 w 101"/>
              <a:gd name="T25" fmla="*/ 2147483647 h 320"/>
              <a:gd name="T26" fmla="*/ 2147483647 w 101"/>
              <a:gd name="T27" fmla="*/ 2147483647 h 320"/>
              <a:gd name="T28" fmla="*/ 2147483647 w 101"/>
              <a:gd name="T29" fmla="*/ 2147483647 h 320"/>
              <a:gd name="T30" fmla="*/ 2147483647 w 101"/>
              <a:gd name="T31" fmla="*/ 2147483647 h 320"/>
              <a:gd name="T32" fmla="*/ 2147483647 w 101"/>
              <a:gd name="T33" fmla="*/ 0 h 320"/>
              <a:gd name="T34" fmla="*/ 2147483647 w 101"/>
              <a:gd name="T35" fmla="*/ 2147483647 h 320"/>
              <a:gd name="T36" fmla="*/ 2147483647 w 101"/>
              <a:gd name="T37" fmla="*/ 2147483647 h 320"/>
              <a:gd name="T38" fmla="*/ 2147483647 w 101"/>
              <a:gd name="T39" fmla="*/ 2147483647 h 320"/>
              <a:gd name="T40" fmla="*/ 2147483647 w 101"/>
              <a:gd name="T41" fmla="*/ 2147483647 h 320"/>
              <a:gd name="T42" fmla="*/ 2147483647 w 101"/>
              <a:gd name="T43" fmla="*/ 2147483647 h 320"/>
              <a:gd name="T44" fmla="*/ 2147483647 w 101"/>
              <a:gd name="T45" fmla="*/ 2147483647 h 320"/>
              <a:gd name="T46" fmla="*/ 2147483647 w 101"/>
              <a:gd name="T47" fmla="*/ 2147483647 h 320"/>
              <a:gd name="T48" fmla="*/ 2147483647 w 101"/>
              <a:gd name="T49" fmla="*/ 2147483647 h 320"/>
              <a:gd name="T50" fmla="*/ 2147483647 w 101"/>
              <a:gd name="T51" fmla="*/ 2147483647 h 320"/>
              <a:gd name="T52" fmla="*/ 2147483647 w 101"/>
              <a:gd name="T53" fmla="*/ 2147483647 h 320"/>
              <a:gd name="T54" fmla="*/ 2147483647 w 101"/>
              <a:gd name="T55" fmla="*/ 2147483647 h 320"/>
              <a:gd name="T56" fmla="*/ 2147483647 w 101"/>
              <a:gd name="T57" fmla="*/ 2147483647 h 320"/>
              <a:gd name="T58" fmla="*/ 2147483647 w 101"/>
              <a:gd name="T59" fmla="*/ 2147483647 h 320"/>
              <a:gd name="T60" fmla="*/ 2147483647 w 101"/>
              <a:gd name="T61" fmla="*/ 2147483647 h 320"/>
              <a:gd name="T62" fmla="*/ 2147483647 w 101"/>
              <a:gd name="T63" fmla="*/ 2147483647 h 320"/>
              <a:gd name="T64" fmla="*/ 2147483647 w 101"/>
              <a:gd name="T65" fmla="*/ 2147483647 h 320"/>
              <a:gd name="T66" fmla="*/ 2147483647 w 101"/>
              <a:gd name="T67" fmla="*/ 2147483647 h 320"/>
              <a:gd name="T68" fmla="*/ 2147483647 w 101"/>
              <a:gd name="T69" fmla="*/ 2147483647 h 320"/>
              <a:gd name="T70" fmla="*/ 2147483647 w 101"/>
              <a:gd name="T71" fmla="*/ 2147483647 h 32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01"/>
              <a:gd name="T109" fmla="*/ 0 h 320"/>
              <a:gd name="T110" fmla="*/ 101 w 101"/>
              <a:gd name="T111" fmla="*/ 320 h 32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01" h="320">
                <a:moveTo>
                  <a:pt x="98" y="313"/>
                </a:moveTo>
                <a:lnTo>
                  <a:pt x="100" y="314"/>
                </a:lnTo>
                <a:lnTo>
                  <a:pt x="96" y="305"/>
                </a:lnTo>
                <a:lnTo>
                  <a:pt x="92" y="294"/>
                </a:lnTo>
                <a:lnTo>
                  <a:pt x="87" y="284"/>
                </a:lnTo>
                <a:lnTo>
                  <a:pt x="83" y="276"/>
                </a:lnTo>
                <a:lnTo>
                  <a:pt x="79" y="265"/>
                </a:lnTo>
                <a:lnTo>
                  <a:pt x="76" y="256"/>
                </a:lnTo>
                <a:lnTo>
                  <a:pt x="71" y="246"/>
                </a:lnTo>
                <a:lnTo>
                  <a:pt x="68" y="236"/>
                </a:lnTo>
                <a:lnTo>
                  <a:pt x="65" y="227"/>
                </a:lnTo>
                <a:lnTo>
                  <a:pt x="61" y="217"/>
                </a:lnTo>
                <a:lnTo>
                  <a:pt x="58" y="207"/>
                </a:lnTo>
                <a:lnTo>
                  <a:pt x="54" y="198"/>
                </a:lnTo>
                <a:lnTo>
                  <a:pt x="51" y="188"/>
                </a:lnTo>
                <a:lnTo>
                  <a:pt x="48" y="178"/>
                </a:lnTo>
                <a:lnTo>
                  <a:pt x="46" y="168"/>
                </a:lnTo>
                <a:lnTo>
                  <a:pt x="42" y="158"/>
                </a:lnTo>
                <a:lnTo>
                  <a:pt x="39" y="149"/>
                </a:lnTo>
                <a:lnTo>
                  <a:pt x="38" y="139"/>
                </a:lnTo>
                <a:lnTo>
                  <a:pt x="34" y="128"/>
                </a:lnTo>
                <a:lnTo>
                  <a:pt x="32" y="119"/>
                </a:lnTo>
                <a:lnTo>
                  <a:pt x="29" y="109"/>
                </a:lnTo>
                <a:lnTo>
                  <a:pt x="28" y="100"/>
                </a:lnTo>
                <a:lnTo>
                  <a:pt x="25" y="89"/>
                </a:lnTo>
                <a:lnTo>
                  <a:pt x="23" y="79"/>
                </a:lnTo>
                <a:lnTo>
                  <a:pt x="21" y="70"/>
                </a:lnTo>
                <a:lnTo>
                  <a:pt x="20" y="60"/>
                </a:lnTo>
                <a:lnTo>
                  <a:pt x="19" y="49"/>
                </a:lnTo>
                <a:lnTo>
                  <a:pt x="16" y="39"/>
                </a:lnTo>
                <a:lnTo>
                  <a:pt x="15" y="30"/>
                </a:lnTo>
                <a:lnTo>
                  <a:pt x="13" y="20"/>
                </a:lnTo>
                <a:lnTo>
                  <a:pt x="13" y="9"/>
                </a:lnTo>
                <a:lnTo>
                  <a:pt x="12" y="0"/>
                </a:lnTo>
                <a:lnTo>
                  <a:pt x="0" y="0"/>
                </a:lnTo>
                <a:lnTo>
                  <a:pt x="1" y="10"/>
                </a:lnTo>
                <a:lnTo>
                  <a:pt x="2" y="20"/>
                </a:lnTo>
                <a:lnTo>
                  <a:pt x="3" y="31"/>
                </a:lnTo>
                <a:lnTo>
                  <a:pt x="4" y="40"/>
                </a:lnTo>
                <a:lnTo>
                  <a:pt x="5" y="51"/>
                </a:lnTo>
                <a:lnTo>
                  <a:pt x="7" y="61"/>
                </a:lnTo>
                <a:lnTo>
                  <a:pt x="10" y="71"/>
                </a:lnTo>
                <a:lnTo>
                  <a:pt x="12" y="81"/>
                </a:lnTo>
                <a:lnTo>
                  <a:pt x="13" y="91"/>
                </a:lnTo>
                <a:lnTo>
                  <a:pt x="15" y="101"/>
                </a:lnTo>
                <a:lnTo>
                  <a:pt x="17" y="111"/>
                </a:lnTo>
                <a:lnTo>
                  <a:pt x="20" y="121"/>
                </a:lnTo>
                <a:lnTo>
                  <a:pt x="22" y="131"/>
                </a:lnTo>
                <a:lnTo>
                  <a:pt x="25" y="140"/>
                </a:lnTo>
                <a:lnTo>
                  <a:pt x="28" y="151"/>
                </a:lnTo>
                <a:lnTo>
                  <a:pt x="30" y="160"/>
                </a:lnTo>
                <a:lnTo>
                  <a:pt x="33" y="170"/>
                </a:lnTo>
                <a:lnTo>
                  <a:pt x="37" y="180"/>
                </a:lnTo>
                <a:lnTo>
                  <a:pt x="39" y="191"/>
                </a:lnTo>
                <a:lnTo>
                  <a:pt x="42" y="200"/>
                </a:lnTo>
                <a:lnTo>
                  <a:pt x="46" y="210"/>
                </a:lnTo>
                <a:lnTo>
                  <a:pt x="49" y="219"/>
                </a:lnTo>
                <a:lnTo>
                  <a:pt x="53" y="230"/>
                </a:lnTo>
                <a:lnTo>
                  <a:pt x="56" y="239"/>
                </a:lnTo>
                <a:lnTo>
                  <a:pt x="60" y="248"/>
                </a:lnTo>
                <a:lnTo>
                  <a:pt x="64" y="259"/>
                </a:lnTo>
                <a:lnTo>
                  <a:pt x="68" y="269"/>
                </a:lnTo>
                <a:lnTo>
                  <a:pt x="71" y="279"/>
                </a:lnTo>
                <a:lnTo>
                  <a:pt x="76" y="288"/>
                </a:lnTo>
                <a:lnTo>
                  <a:pt x="79" y="298"/>
                </a:lnTo>
                <a:lnTo>
                  <a:pt x="84" y="308"/>
                </a:lnTo>
                <a:lnTo>
                  <a:pt x="88" y="317"/>
                </a:lnTo>
                <a:lnTo>
                  <a:pt x="88" y="319"/>
                </a:lnTo>
                <a:lnTo>
                  <a:pt x="88" y="317"/>
                </a:lnTo>
                <a:lnTo>
                  <a:pt x="88" y="318"/>
                </a:lnTo>
                <a:lnTo>
                  <a:pt x="88" y="319"/>
                </a:lnTo>
                <a:lnTo>
                  <a:pt x="98" y="313"/>
                </a:lnTo>
              </a:path>
            </a:pathLst>
          </a:custGeom>
          <a:solidFill>
            <a:srgbClr val="790015"/>
          </a:solidFill>
          <a:ln w="12700" cap="rnd">
            <a:solidFill>
              <a:srgbClr val="FC012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68" name="Freeform 234"/>
          <p:cNvSpPr>
            <a:spLocks/>
          </p:cNvSpPr>
          <p:nvPr/>
        </p:nvSpPr>
        <p:spPr bwMode="auto">
          <a:xfrm>
            <a:off x="5289550" y="4549775"/>
            <a:ext cx="157163" cy="1030288"/>
          </a:xfrm>
          <a:custGeom>
            <a:avLst/>
            <a:gdLst>
              <a:gd name="T0" fmla="*/ 2147483647 w 110"/>
              <a:gd name="T1" fmla="*/ 2147483647 h 714"/>
              <a:gd name="T2" fmla="*/ 2147483647 w 110"/>
              <a:gd name="T3" fmla="*/ 2147483647 h 714"/>
              <a:gd name="T4" fmla="*/ 2147483647 w 110"/>
              <a:gd name="T5" fmla="*/ 2147483647 h 714"/>
              <a:gd name="T6" fmla="*/ 2147483647 w 110"/>
              <a:gd name="T7" fmla="*/ 2147483647 h 714"/>
              <a:gd name="T8" fmla="*/ 2147483647 w 110"/>
              <a:gd name="T9" fmla="*/ 2147483647 h 714"/>
              <a:gd name="T10" fmla="*/ 2147483647 w 110"/>
              <a:gd name="T11" fmla="*/ 2147483647 h 714"/>
              <a:gd name="T12" fmla="*/ 2147483647 w 110"/>
              <a:gd name="T13" fmla="*/ 2147483647 h 714"/>
              <a:gd name="T14" fmla="*/ 2147483647 w 110"/>
              <a:gd name="T15" fmla="*/ 2147483647 h 714"/>
              <a:gd name="T16" fmla="*/ 2147483647 w 110"/>
              <a:gd name="T17" fmla="*/ 2147483647 h 714"/>
              <a:gd name="T18" fmla="*/ 2147483647 w 110"/>
              <a:gd name="T19" fmla="*/ 2147483647 h 714"/>
              <a:gd name="T20" fmla="*/ 2147483647 w 110"/>
              <a:gd name="T21" fmla="*/ 2147483647 h 714"/>
              <a:gd name="T22" fmla="*/ 2147483647 w 110"/>
              <a:gd name="T23" fmla="*/ 2147483647 h 714"/>
              <a:gd name="T24" fmla="*/ 2147483647 w 110"/>
              <a:gd name="T25" fmla="*/ 2147483647 h 714"/>
              <a:gd name="T26" fmla="*/ 2147483647 w 110"/>
              <a:gd name="T27" fmla="*/ 2147483647 h 714"/>
              <a:gd name="T28" fmla="*/ 2147483647 w 110"/>
              <a:gd name="T29" fmla="*/ 2147483647 h 714"/>
              <a:gd name="T30" fmla="*/ 2147483647 w 110"/>
              <a:gd name="T31" fmla="*/ 2147483647 h 714"/>
              <a:gd name="T32" fmla="*/ 0 w 110"/>
              <a:gd name="T33" fmla="*/ 2147483647 h 714"/>
              <a:gd name="T34" fmla="*/ 2147483647 w 110"/>
              <a:gd name="T35" fmla="*/ 2147483647 h 714"/>
              <a:gd name="T36" fmla="*/ 2147483647 w 110"/>
              <a:gd name="T37" fmla="*/ 2147483647 h 714"/>
              <a:gd name="T38" fmla="*/ 2147483647 w 110"/>
              <a:gd name="T39" fmla="*/ 2147483647 h 714"/>
              <a:gd name="T40" fmla="*/ 2147483647 w 110"/>
              <a:gd name="T41" fmla="*/ 2147483647 h 714"/>
              <a:gd name="T42" fmla="*/ 2147483647 w 110"/>
              <a:gd name="T43" fmla="*/ 2147483647 h 714"/>
              <a:gd name="T44" fmla="*/ 2147483647 w 110"/>
              <a:gd name="T45" fmla="*/ 2147483647 h 714"/>
              <a:gd name="T46" fmla="*/ 2147483647 w 110"/>
              <a:gd name="T47" fmla="*/ 2147483647 h 714"/>
              <a:gd name="T48" fmla="*/ 2147483647 w 110"/>
              <a:gd name="T49" fmla="*/ 2147483647 h 714"/>
              <a:gd name="T50" fmla="*/ 2147483647 w 110"/>
              <a:gd name="T51" fmla="*/ 2147483647 h 714"/>
              <a:gd name="T52" fmla="*/ 2147483647 w 110"/>
              <a:gd name="T53" fmla="*/ 2147483647 h 714"/>
              <a:gd name="T54" fmla="*/ 2147483647 w 110"/>
              <a:gd name="T55" fmla="*/ 2147483647 h 714"/>
              <a:gd name="T56" fmla="*/ 2147483647 w 110"/>
              <a:gd name="T57" fmla="*/ 2147483647 h 714"/>
              <a:gd name="T58" fmla="*/ 2147483647 w 110"/>
              <a:gd name="T59" fmla="*/ 2147483647 h 714"/>
              <a:gd name="T60" fmla="*/ 2147483647 w 110"/>
              <a:gd name="T61" fmla="*/ 2147483647 h 714"/>
              <a:gd name="T62" fmla="*/ 2147483647 w 110"/>
              <a:gd name="T63" fmla="*/ 2147483647 h 714"/>
              <a:gd name="T64" fmla="*/ 2147483647 w 110"/>
              <a:gd name="T65" fmla="*/ 2147483647 h 71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0"/>
              <a:gd name="T100" fmla="*/ 0 h 714"/>
              <a:gd name="T101" fmla="*/ 110 w 110"/>
              <a:gd name="T102" fmla="*/ 714 h 71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0" h="714">
                <a:moveTo>
                  <a:pt x="96" y="713"/>
                </a:moveTo>
                <a:lnTo>
                  <a:pt x="96" y="689"/>
                </a:lnTo>
                <a:lnTo>
                  <a:pt x="97" y="667"/>
                </a:lnTo>
                <a:lnTo>
                  <a:pt x="98" y="643"/>
                </a:lnTo>
                <a:lnTo>
                  <a:pt x="100" y="621"/>
                </a:lnTo>
                <a:lnTo>
                  <a:pt x="101" y="596"/>
                </a:lnTo>
                <a:lnTo>
                  <a:pt x="102" y="572"/>
                </a:lnTo>
                <a:lnTo>
                  <a:pt x="103" y="547"/>
                </a:lnTo>
                <a:lnTo>
                  <a:pt x="104" y="523"/>
                </a:lnTo>
                <a:lnTo>
                  <a:pt x="105" y="499"/>
                </a:lnTo>
                <a:lnTo>
                  <a:pt x="106" y="473"/>
                </a:lnTo>
                <a:lnTo>
                  <a:pt x="107" y="448"/>
                </a:lnTo>
                <a:lnTo>
                  <a:pt x="107" y="423"/>
                </a:lnTo>
                <a:lnTo>
                  <a:pt x="109" y="398"/>
                </a:lnTo>
                <a:lnTo>
                  <a:pt x="109" y="375"/>
                </a:lnTo>
                <a:lnTo>
                  <a:pt x="109" y="349"/>
                </a:lnTo>
                <a:lnTo>
                  <a:pt x="107" y="326"/>
                </a:lnTo>
                <a:lnTo>
                  <a:pt x="106" y="301"/>
                </a:lnTo>
                <a:lnTo>
                  <a:pt x="105" y="277"/>
                </a:lnTo>
                <a:lnTo>
                  <a:pt x="104" y="253"/>
                </a:lnTo>
                <a:lnTo>
                  <a:pt x="101" y="231"/>
                </a:lnTo>
                <a:lnTo>
                  <a:pt x="97" y="209"/>
                </a:lnTo>
                <a:lnTo>
                  <a:pt x="94" y="186"/>
                </a:lnTo>
                <a:lnTo>
                  <a:pt x="89" y="164"/>
                </a:lnTo>
                <a:lnTo>
                  <a:pt x="85" y="142"/>
                </a:lnTo>
                <a:lnTo>
                  <a:pt x="79" y="123"/>
                </a:lnTo>
                <a:lnTo>
                  <a:pt x="71" y="103"/>
                </a:lnTo>
                <a:lnTo>
                  <a:pt x="64" y="83"/>
                </a:lnTo>
                <a:lnTo>
                  <a:pt x="55" y="64"/>
                </a:lnTo>
                <a:lnTo>
                  <a:pt x="46" y="47"/>
                </a:lnTo>
                <a:lnTo>
                  <a:pt x="34" y="31"/>
                </a:lnTo>
                <a:lnTo>
                  <a:pt x="22" y="14"/>
                </a:lnTo>
                <a:lnTo>
                  <a:pt x="10" y="0"/>
                </a:lnTo>
                <a:lnTo>
                  <a:pt x="0" y="5"/>
                </a:lnTo>
                <a:lnTo>
                  <a:pt x="13" y="19"/>
                </a:lnTo>
                <a:lnTo>
                  <a:pt x="24" y="36"/>
                </a:lnTo>
                <a:lnTo>
                  <a:pt x="34" y="51"/>
                </a:lnTo>
                <a:lnTo>
                  <a:pt x="43" y="69"/>
                </a:lnTo>
                <a:lnTo>
                  <a:pt x="52" y="86"/>
                </a:lnTo>
                <a:lnTo>
                  <a:pt x="60" y="105"/>
                </a:lnTo>
                <a:lnTo>
                  <a:pt x="66" y="125"/>
                </a:lnTo>
                <a:lnTo>
                  <a:pt x="73" y="145"/>
                </a:lnTo>
                <a:lnTo>
                  <a:pt x="78" y="166"/>
                </a:lnTo>
                <a:lnTo>
                  <a:pt x="82" y="187"/>
                </a:lnTo>
                <a:lnTo>
                  <a:pt x="86" y="209"/>
                </a:lnTo>
                <a:lnTo>
                  <a:pt x="88" y="231"/>
                </a:lnTo>
                <a:lnTo>
                  <a:pt x="91" y="254"/>
                </a:lnTo>
                <a:lnTo>
                  <a:pt x="93" y="278"/>
                </a:lnTo>
                <a:lnTo>
                  <a:pt x="95" y="301"/>
                </a:lnTo>
                <a:lnTo>
                  <a:pt x="96" y="326"/>
                </a:lnTo>
                <a:lnTo>
                  <a:pt x="96" y="349"/>
                </a:lnTo>
                <a:lnTo>
                  <a:pt x="96" y="375"/>
                </a:lnTo>
                <a:lnTo>
                  <a:pt x="96" y="398"/>
                </a:lnTo>
                <a:lnTo>
                  <a:pt x="96" y="423"/>
                </a:lnTo>
                <a:lnTo>
                  <a:pt x="95" y="448"/>
                </a:lnTo>
                <a:lnTo>
                  <a:pt x="94" y="473"/>
                </a:lnTo>
                <a:lnTo>
                  <a:pt x="93" y="499"/>
                </a:lnTo>
                <a:lnTo>
                  <a:pt x="92" y="522"/>
                </a:lnTo>
                <a:lnTo>
                  <a:pt x="91" y="547"/>
                </a:lnTo>
                <a:lnTo>
                  <a:pt x="88" y="571"/>
                </a:lnTo>
                <a:lnTo>
                  <a:pt x="88" y="596"/>
                </a:lnTo>
                <a:lnTo>
                  <a:pt x="87" y="620"/>
                </a:lnTo>
                <a:lnTo>
                  <a:pt x="86" y="643"/>
                </a:lnTo>
                <a:lnTo>
                  <a:pt x="85" y="667"/>
                </a:lnTo>
                <a:lnTo>
                  <a:pt x="85" y="689"/>
                </a:lnTo>
                <a:lnTo>
                  <a:pt x="85" y="713"/>
                </a:lnTo>
                <a:lnTo>
                  <a:pt x="96" y="713"/>
                </a:lnTo>
              </a:path>
            </a:pathLst>
          </a:custGeom>
          <a:solidFill>
            <a:srgbClr val="790015"/>
          </a:solidFill>
          <a:ln w="12700" cap="rnd">
            <a:solidFill>
              <a:srgbClr val="FC012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69" name="Freeform 235"/>
          <p:cNvSpPr>
            <a:spLocks/>
          </p:cNvSpPr>
          <p:nvPr/>
        </p:nvSpPr>
        <p:spPr bwMode="auto">
          <a:xfrm>
            <a:off x="5230813" y="4891088"/>
            <a:ext cx="57150" cy="768350"/>
          </a:xfrm>
          <a:custGeom>
            <a:avLst/>
            <a:gdLst>
              <a:gd name="T0" fmla="*/ 2147483647 w 39"/>
              <a:gd name="T1" fmla="*/ 2147483647 h 532"/>
              <a:gd name="T2" fmla="*/ 2147483647 w 39"/>
              <a:gd name="T3" fmla="*/ 2147483647 h 532"/>
              <a:gd name="T4" fmla="*/ 2147483647 w 39"/>
              <a:gd name="T5" fmla="*/ 2147483647 h 532"/>
              <a:gd name="T6" fmla="*/ 2147483647 w 39"/>
              <a:gd name="T7" fmla="*/ 2147483647 h 532"/>
              <a:gd name="T8" fmla="*/ 2147483647 w 39"/>
              <a:gd name="T9" fmla="*/ 2147483647 h 532"/>
              <a:gd name="T10" fmla="*/ 2147483647 w 39"/>
              <a:gd name="T11" fmla="*/ 2147483647 h 532"/>
              <a:gd name="T12" fmla="*/ 2147483647 w 39"/>
              <a:gd name="T13" fmla="*/ 2147483647 h 532"/>
              <a:gd name="T14" fmla="*/ 2147483647 w 39"/>
              <a:gd name="T15" fmla="*/ 2147483647 h 532"/>
              <a:gd name="T16" fmla="*/ 2147483647 w 39"/>
              <a:gd name="T17" fmla="*/ 2147483647 h 532"/>
              <a:gd name="T18" fmla="*/ 2147483647 w 39"/>
              <a:gd name="T19" fmla="*/ 2147483647 h 532"/>
              <a:gd name="T20" fmla="*/ 2147483647 w 39"/>
              <a:gd name="T21" fmla="*/ 2147483647 h 532"/>
              <a:gd name="T22" fmla="*/ 2147483647 w 39"/>
              <a:gd name="T23" fmla="*/ 2147483647 h 532"/>
              <a:gd name="T24" fmla="*/ 2147483647 w 39"/>
              <a:gd name="T25" fmla="*/ 2147483647 h 532"/>
              <a:gd name="T26" fmla="*/ 2147483647 w 39"/>
              <a:gd name="T27" fmla="*/ 2147483647 h 532"/>
              <a:gd name="T28" fmla="*/ 2147483647 w 39"/>
              <a:gd name="T29" fmla="*/ 2147483647 h 532"/>
              <a:gd name="T30" fmla="*/ 2147483647 w 39"/>
              <a:gd name="T31" fmla="*/ 2147483647 h 532"/>
              <a:gd name="T32" fmla="*/ 2147483647 w 39"/>
              <a:gd name="T33" fmla="*/ 2147483647 h 532"/>
              <a:gd name="T34" fmla="*/ 2147483647 w 39"/>
              <a:gd name="T35" fmla="*/ 2147483647 h 532"/>
              <a:gd name="T36" fmla="*/ 2147483647 w 39"/>
              <a:gd name="T37" fmla="*/ 2147483647 h 532"/>
              <a:gd name="T38" fmla="*/ 2147483647 w 39"/>
              <a:gd name="T39" fmla="*/ 2147483647 h 532"/>
              <a:gd name="T40" fmla="*/ 2147483647 w 39"/>
              <a:gd name="T41" fmla="*/ 2147483647 h 532"/>
              <a:gd name="T42" fmla="*/ 2147483647 w 39"/>
              <a:gd name="T43" fmla="*/ 2147483647 h 532"/>
              <a:gd name="T44" fmla="*/ 2147483647 w 39"/>
              <a:gd name="T45" fmla="*/ 2147483647 h 532"/>
              <a:gd name="T46" fmla="*/ 2147483647 w 39"/>
              <a:gd name="T47" fmla="*/ 2147483647 h 532"/>
              <a:gd name="T48" fmla="*/ 2147483647 w 39"/>
              <a:gd name="T49" fmla="*/ 2147483647 h 532"/>
              <a:gd name="T50" fmla="*/ 2147483647 w 39"/>
              <a:gd name="T51" fmla="*/ 2147483647 h 532"/>
              <a:gd name="T52" fmla="*/ 2147483647 w 39"/>
              <a:gd name="T53" fmla="*/ 2147483647 h 532"/>
              <a:gd name="T54" fmla="*/ 2147483647 w 39"/>
              <a:gd name="T55" fmla="*/ 2147483647 h 532"/>
              <a:gd name="T56" fmla="*/ 2147483647 w 39"/>
              <a:gd name="T57" fmla="*/ 2147483647 h 532"/>
              <a:gd name="T58" fmla="*/ 2147483647 w 39"/>
              <a:gd name="T59" fmla="*/ 2147483647 h 532"/>
              <a:gd name="T60" fmla="*/ 2147483647 w 39"/>
              <a:gd name="T61" fmla="*/ 2147483647 h 532"/>
              <a:gd name="T62" fmla="*/ 2147483647 w 39"/>
              <a:gd name="T63" fmla="*/ 2147483647 h 532"/>
              <a:gd name="T64" fmla="*/ 2147483647 w 39"/>
              <a:gd name="T65" fmla="*/ 0 h 5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9"/>
              <a:gd name="T100" fmla="*/ 0 h 532"/>
              <a:gd name="T101" fmla="*/ 39 w 39"/>
              <a:gd name="T102" fmla="*/ 532 h 5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9" h="532">
                <a:moveTo>
                  <a:pt x="16" y="0"/>
                </a:moveTo>
                <a:lnTo>
                  <a:pt x="17" y="18"/>
                </a:lnTo>
                <a:lnTo>
                  <a:pt x="19" y="35"/>
                </a:lnTo>
                <a:lnTo>
                  <a:pt x="21" y="51"/>
                </a:lnTo>
                <a:lnTo>
                  <a:pt x="22" y="69"/>
                </a:lnTo>
                <a:lnTo>
                  <a:pt x="23" y="85"/>
                </a:lnTo>
                <a:lnTo>
                  <a:pt x="23" y="102"/>
                </a:lnTo>
                <a:lnTo>
                  <a:pt x="24" y="120"/>
                </a:lnTo>
                <a:lnTo>
                  <a:pt x="24" y="136"/>
                </a:lnTo>
                <a:lnTo>
                  <a:pt x="24" y="153"/>
                </a:lnTo>
                <a:lnTo>
                  <a:pt x="25" y="169"/>
                </a:lnTo>
                <a:lnTo>
                  <a:pt x="25" y="186"/>
                </a:lnTo>
                <a:lnTo>
                  <a:pt x="25" y="203"/>
                </a:lnTo>
                <a:lnTo>
                  <a:pt x="25" y="219"/>
                </a:lnTo>
                <a:lnTo>
                  <a:pt x="25" y="235"/>
                </a:lnTo>
                <a:lnTo>
                  <a:pt x="24" y="251"/>
                </a:lnTo>
                <a:lnTo>
                  <a:pt x="24" y="268"/>
                </a:lnTo>
                <a:lnTo>
                  <a:pt x="24" y="285"/>
                </a:lnTo>
                <a:lnTo>
                  <a:pt x="23" y="301"/>
                </a:lnTo>
                <a:lnTo>
                  <a:pt x="23" y="318"/>
                </a:lnTo>
                <a:lnTo>
                  <a:pt x="22" y="334"/>
                </a:lnTo>
                <a:lnTo>
                  <a:pt x="21" y="350"/>
                </a:lnTo>
                <a:lnTo>
                  <a:pt x="19" y="367"/>
                </a:lnTo>
                <a:lnTo>
                  <a:pt x="17" y="382"/>
                </a:lnTo>
                <a:lnTo>
                  <a:pt x="16" y="399"/>
                </a:lnTo>
                <a:lnTo>
                  <a:pt x="14" y="415"/>
                </a:lnTo>
                <a:lnTo>
                  <a:pt x="13" y="432"/>
                </a:lnTo>
                <a:lnTo>
                  <a:pt x="11" y="449"/>
                </a:lnTo>
                <a:lnTo>
                  <a:pt x="8" y="464"/>
                </a:lnTo>
                <a:lnTo>
                  <a:pt x="6" y="481"/>
                </a:lnTo>
                <a:lnTo>
                  <a:pt x="5" y="496"/>
                </a:lnTo>
                <a:lnTo>
                  <a:pt x="2" y="513"/>
                </a:lnTo>
                <a:lnTo>
                  <a:pt x="0" y="530"/>
                </a:lnTo>
                <a:lnTo>
                  <a:pt x="13" y="531"/>
                </a:lnTo>
                <a:lnTo>
                  <a:pt x="14" y="514"/>
                </a:lnTo>
                <a:lnTo>
                  <a:pt x="16" y="498"/>
                </a:lnTo>
                <a:lnTo>
                  <a:pt x="20" y="482"/>
                </a:lnTo>
                <a:lnTo>
                  <a:pt x="22" y="465"/>
                </a:lnTo>
                <a:lnTo>
                  <a:pt x="24" y="449"/>
                </a:lnTo>
                <a:lnTo>
                  <a:pt x="25" y="432"/>
                </a:lnTo>
                <a:lnTo>
                  <a:pt x="26" y="415"/>
                </a:lnTo>
                <a:lnTo>
                  <a:pt x="29" y="400"/>
                </a:lnTo>
                <a:lnTo>
                  <a:pt x="31" y="383"/>
                </a:lnTo>
                <a:lnTo>
                  <a:pt x="32" y="367"/>
                </a:lnTo>
                <a:lnTo>
                  <a:pt x="33" y="351"/>
                </a:lnTo>
                <a:lnTo>
                  <a:pt x="33" y="334"/>
                </a:lnTo>
                <a:lnTo>
                  <a:pt x="34" y="318"/>
                </a:lnTo>
                <a:lnTo>
                  <a:pt x="35" y="302"/>
                </a:lnTo>
                <a:lnTo>
                  <a:pt x="36" y="285"/>
                </a:lnTo>
                <a:lnTo>
                  <a:pt x="36" y="268"/>
                </a:lnTo>
                <a:lnTo>
                  <a:pt x="38" y="251"/>
                </a:lnTo>
                <a:lnTo>
                  <a:pt x="38" y="235"/>
                </a:lnTo>
                <a:lnTo>
                  <a:pt x="38" y="219"/>
                </a:lnTo>
                <a:lnTo>
                  <a:pt x="38" y="203"/>
                </a:lnTo>
                <a:lnTo>
                  <a:pt x="38" y="186"/>
                </a:lnTo>
                <a:lnTo>
                  <a:pt x="38" y="169"/>
                </a:lnTo>
                <a:lnTo>
                  <a:pt x="38" y="152"/>
                </a:lnTo>
                <a:lnTo>
                  <a:pt x="36" y="135"/>
                </a:lnTo>
                <a:lnTo>
                  <a:pt x="36" y="119"/>
                </a:lnTo>
                <a:lnTo>
                  <a:pt x="35" y="102"/>
                </a:lnTo>
                <a:lnTo>
                  <a:pt x="34" y="85"/>
                </a:lnTo>
                <a:lnTo>
                  <a:pt x="33" y="68"/>
                </a:lnTo>
                <a:lnTo>
                  <a:pt x="33" y="51"/>
                </a:lnTo>
                <a:lnTo>
                  <a:pt x="32" y="34"/>
                </a:lnTo>
                <a:lnTo>
                  <a:pt x="31" y="17"/>
                </a:lnTo>
                <a:lnTo>
                  <a:pt x="29" y="0"/>
                </a:lnTo>
                <a:lnTo>
                  <a:pt x="16" y="0"/>
                </a:lnTo>
              </a:path>
            </a:pathLst>
          </a:custGeom>
          <a:solidFill>
            <a:srgbClr val="790015"/>
          </a:solidFill>
          <a:ln w="12700" cap="rnd">
            <a:solidFill>
              <a:srgbClr val="FC012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70" name="Freeform 236"/>
          <p:cNvSpPr>
            <a:spLocks/>
          </p:cNvSpPr>
          <p:nvPr/>
        </p:nvSpPr>
        <p:spPr bwMode="auto">
          <a:xfrm>
            <a:off x="5075238" y="4443413"/>
            <a:ext cx="200025" cy="450850"/>
          </a:xfrm>
          <a:custGeom>
            <a:avLst/>
            <a:gdLst>
              <a:gd name="T0" fmla="*/ 2147483647 w 137"/>
              <a:gd name="T1" fmla="*/ 2147483647 h 313"/>
              <a:gd name="T2" fmla="*/ 2147483647 w 137"/>
              <a:gd name="T3" fmla="*/ 2147483647 h 313"/>
              <a:gd name="T4" fmla="*/ 2147483647 w 137"/>
              <a:gd name="T5" fmla="*/ 2147483647 h 313"/>
              <a:gd name="T6" fmla="*/ 2147483647 w 137"/>
              <a:gd name="T7" fmla="*/ 2147483647 h 313"/>
              <a:gd name="T8" fmla="*/ 2147483647 w 137"/>
              <a:gd name="T9" fmla="*/ 2147483647 h 313"/>
              <a:gd name="T10" fmla="*/ 2147483647 w 137"/>
              <a:gd name="T11" fmla="*/ 2147483647 h 313"/>
              <a:gd name="T12" fmla="*/ 2147483647 w 137"/>
              <a:gd name="T13" fmla="*/ 2147483647 h 313"/>
              <a:gd name="T14" fmla="*/ 2147483647 w 137"/>
              <a:gd name="T15" fmla="*/ 2147483647 h 313"/>
              <a:gd name="T16" fmla="*/ 2147483647 w 137"/>
              <a:gd name="T17" fmla="*/ 2147483647 h 313"/>
              <a:gd name="T18" fmla="*/ 2147483647 w 137"/>
              <a:gd name="T19" fmla="*/ 2147483647 h 313"/>
              <a:gd name="T20" fmla="*/ 2147483647 w 137"/>
              <a:gd name="T21" fmla="*/ 2147483647 h 313"/>
              <a:gd name="T22" fmla="*/ 2147483647 w 137"/>
              <a:gd name="T23" fmla="*/ 2147483647 h 313"/>
              <a:gd name="T24" fmla="*/ 2147483647 w 137"/>
              <a:gd name="T25" fmla="*/ 2147483647 h 313"/>
              <a:gd name="T26" fmla="*/ 2147483647 w 137"/>
              <a:gd name="T27" fmla="*/ 2147483647 h 313"/>
              <a:gd name="T28" fmla="*/ 2147483647 w 137"/>
              <a:gd name="T29" fmla="*/ 2147483647 h 313"/>
              <a:gd name="T30" fmla="*/ 2147483647 w 137"/>
              <a:gd name="T31" fmla="*/ 2147483647 h 313"/>
              <a:gd name="T32" fmla="*/ 2147483647 w 137"/>
              <a:gd name="T33" fmla="*/ 2147483647 h 313"/>
              <a:gd name="T34" fmla="*/ 2147483647 w 137"/>
              <a:gd name="T35" fmla="*/ 2147483647 h 313"/>
              <a:gd name="T36" fmla="*/ 2147483647 w 137"/>
              <a:gd name="T37" fmla="*/ 2147483647 h 313"/>
              <a:gd name="T38" fmla="*/ 2147483647 w 137"/>
              <a:gd name="T39" fmla="*/ 2147483647 h 313"/>
              <a:gd name="T40" fmla="*/ 2147483647 w 137"/>
              <a:gd name="T41" fmla="*/ 2147483647 h 313"/>
              <a:gd name="T42" fmla="*/ 2147483647 w 137"/>
              <a:gd name="T43" fmla="*/ 2147483647 h 313"/>
              <a:gd name="T44" fmla="*/ 2147483647 w 137"/>
              <a:gd name="T45" fmla="*/ 2147483647 h 313"/>
              <a:gd name="T46" fmla="*/ 2147483647 w 137"/>
              <a:gd name="T47" fmla="*/ 2147483647 h 313"/>
              <a:gd name="T48" fmla="*/ 2147483647 w 137"/>
              <a:gd name="T49" fmla="*/ 2147483647 h 313"/>
              <a:gd name="T50" fmla="*/ 2147483647 w 137"/>
              <a:gd name="T51" fmla="*/ 2147483647 h 313"/>
              <a:gd name="T52" fmla="*/ 2147483647 w 137"/>
              <a:gd name="T53" fmla="*/ 2147483647 h 313"/>
              <a:gd name="T54" fmla="*/ 2147483647 w 137"/>
              <a:gd name="T55" fmla="*/ 2147483647 h 313"/>
              <a:gd name="T56" fmla="*/ 2147483647 w 137"/>
              <a:gd name="T57" fmla="*/ 2147483647 h 313"/>
              <a:gd name="T58" fmla="*/ 2147483647 w 137"/>
              <a:gd name="T59" fmla="*/ 2147483647 h 313"/>
              <a:gd name="T60" fmla="*/ 2147483647 w 137"/>
              <a:gd name="T61" fmla="*/ 2147483647 h 313"/>
              <a:gd name="T62" fmla="*/ 2147483647 w 137"/>
              <a:gd name="T63" fmla="*/ 2147483647 h 313"/>
              <a:gd name="T64" fmla="*/ 2147483647 w 137"/>
              <a:gd name="T65" fmla="*/ 0 h 31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7"/>
              <a:gd name="T100" fmla="*/ 0 h 313"/>
              <a:gd name="T101" fmla="*/ 137 w 137"/>
              <a:gd name="T102" fmla="*/ 313 h 31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7" h="313">
                <a:moveTo>
                  <a:pt x="0" y="3"/>
                </a:moveTo>
                <a:lnTo>
                  <a:pt x="4" y="13"/>
                </a:lnTo>
                <a:lnTo>
                  <a:pt x="8" y="22"/>
                </a:lnTo>
                <a:lnTo>
                  <a:pt x="13" y="31"/>
                </a:lnTo>
                <a:lnTo>
                  <a:pt x="19" y="41"/>
                </a:lnTo>
                <a:lnTo>
                  <a:pt x="22" y="50"/>
                </a:lnTo>
                <a:lnTo>
                  <a:pt x="28" y="59"/>
                </a:lnTo>
                <a:lnTo>
                  <a:pt x="32" y="68"/>
                </a:lnTo>
                <a:lnTo>
                  <a:pt x="37" y="77"/>
                </a:lnTo>
                <a:lnTo>
                  <a:pt x="41" y="86"/>
                </a:lnTo>
                <a:lnTo>
                  <a:pt x="47" y="95"/>
                </a:lnTo>
                <a:lnTo>
                  <a:pt x="50" y="103"/>
                </a:lnTo>
                <a:lnTo>
                  <a:pt x="55" y="112"/>
                </a:lnTo>
                <a:lnTo>
                  <a:pt x="59" y="122"/>
                </a:lnTo>
                <a:lnTo>
                  <a:pt x="64" y="130"/>
                </a:lnTo>
                <a:lnTo>
                  <a:pt x="68" y="139"/>
                </a:lnTo>
                <a:lnTo>
                  <a:pt x="72" y="148"/>
                </a:lnTo>
                <a:lnTo>
                  <a:pt x="76" y="157"/>
                </a:lnTo>
                <a:lnTo>
                  <a:pt x="80" y="167"/>
                </a:lnTo>
                <a:lnTo>
                  <a:pt x="84" y="176"/>
                </a:lnTo>
                <a:lnTo>
                  <a:pt x="88" y="184"/>
                </a:lnTo>
                <a:lnTo>
                  <a:pt x="91" y="194"/>
                </a:lnTo>
                <a:lnTo>
                  <a:pt x="95" y="204"/>
                </a:lnTo>
                <a:lnTo>
                  <a:pt x="98" y="214"/>
                </a:lnTo>
                <a:lnTo>
                  <a:pt x="102" y="223"/>
                </a:lnTo>
                <a:lnTo>
                  <a:pt x="105" y="233"/>
                </a:lnTo>
                <a:lnTo>
                  <a:pt x="107" y="244"/>
                </a:lnTo>
                <a:lnTo>
                  <a:pt x="111" y="255"/>
                </a:lnTo>
                <a:lnTo>
                  <a:pt x="114" y="266"/>
                </a:lnTo>
                <a:lnTo>
                  <a:pt x="116" y="276"/>
                </a:lnTo>
                <a:lnTo>
                  <a:pt x="119" y="288"/>
                </a:lnTo>
                <a:lnTo>
                  <a:pt x="121" y="300"/>
                </a:lnTo>
                <a:lnTo>
                  <a:pt x="123" y="312"/>
                </a:lnTo>
                <a:lnTo>
                  <a:pt x="136" y="311"/>
                </a:lnTo>
                <a:lnTo>
                  <a:pt x="133" y="298"/>
                </a:lnTo>
                <a:lnTo>
                  <a:pt x="132" y="287"/>
                </a:lnTo>
                <a:lnTo>
                  <a:pt x="129" y="275"/>
                </a:lnTo>
                <a:lnTo>
                  <a:pt x="125" y="265"/>
                </a:lnTo>
                <a:lnTo>
                  <a:pt x="123" y="253"/>
                </a:lnTo>
                <a:lnTo>
                  <a:pt x="120" y="242"/>
                </a:lnTo>
                <a:lnTo>
                  <a:pt x="116" y="231"/>
                </a:lnTo>
                <a:lnTo>
                  <a:pt x="114" y="222"/>
                </a:lnTo>
                <a:lnTo>
                  <a:pt x="111" y="211"/>
                </a:lnTo>
                <a:lnTo>
                  <a:pt x="106" y="201"/>
                </a:lnTo>
                <a:lnTo>
                  <a:pt x="103" y="191"/>
                </a:lnTo>
                <a:lnTo>
                  <a:pt x="100" y="181"/>
                </a:lnTo>
                <a:lnTo>
                  <a:pt x="96" y="172"/>
                </a:lnTo>
                <a:lnTo>
                  <a:pt x="92" y="163"/>
                </a:lnTo>
                <a:lnTo>
                  <a:pt x="88" y="154"/>
                </a:lnTo>
                <a:lnTo>
                  <a:pt x="84" y="144"/>
                </a:lnTo>
                <a:lnTo>
                  <a:pt x="79" y="135"/>
                </a:lnTo>
                <a:lnTo>
                  <a:pt x="75" y="127"/>
                </a:lnTo>
                <a:lnTo>
                  <a:pt x="71" y="118"/>
                </a:lnTo>
                <a:lnTo>
                  <a:pt x="66" y="108"/>
                </a:lnTo>
                <a:lnTo>
                  <a:pt x="62" y="100"/>
                </a:lnTo>
                <a:lnTo>
                  <a:pt x="57" y="90"/>
                </a:lnTo>
                <a:lnTo>
                  <a:pt x="53" y="82"/>
                </a:lnTo>
                <a:lnTo>
                  <a:pt x="48" y="73"/>
                </a:lnTo>
                <a:lnTo>
                  <a:pt x="43" y="64"/>
                </a:lnTo>
                <a:lnTo>
                  <a:pt x="39" y="55"/>
                </a:lnTo>
                <a:lnTo>
                  <a:pt x="34" y="46"/>
                </a:lnTo>
                <a:lnTo>
                  <a:pt x="30" y="37"/>
                </a:lnTo>
                <a:lnTo>
                  <a:pt x="25" y="28"/>
                </a:lnTo>
                <a:lnTo>
                  <a:pt x="21" y="19"/>
                </a:lnTo>
                <a:lnTo>
                  <a:pt x="15" y="9"/>
                </a:lnTo>
                <a:lnTo>
                  <a:pt x="11" y="0"/>
                </a:lnTo>
                <a:lnTo>
                  <a:pt x="0" y="3"/>
                </a:lnTo>
              </a:path>
            </a:pathLst>
          </a:custGeom>
          <a:solidFill>
            <a:srgbClr val="790015"/>
          </a:solidFill>
          <a:ln w="12700" cap="rnd">
            <a:solidFill>
              <a:srgbClr val="FC012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71" name="Freeform 237"/>
          <p:cNvSpPr>
            <a:spLocks/>
          </p:cNvSpPr>
          <p:nvPr/>
        </p:nvSpPr>
        <p:spPr bwMode="auto">
          <a:xfrm>
            <a:off x="4010025" y="5275263"/>
            <a:ext cx="506413" cy="341312"/>
          </a:xfrm>
          <a:custGeom>
            <a:avLst/>
            <a:gdLst>
              <a:gd name="T0" fmla="*/ 2147483647 w 350"/>
              <a:gd name="T1" fmla="*/ 2147483647 h 236"/>
              <a:gd name="T2" fmla="*/ 2147483647 w 350"/>
              <a:gd name="T3" fmla="*/ 2147483647 h 236"/>
              <a:gd name="T4" fmla="*/ 2147483647 w 350"/>
              <a:gd name="T5" fmla="*/ 2147483647 h 236"/>
              <a:gd name="T6" fmla="*/ 2147483647 w 350"/>
              <a:gd name="T7" fmla="*/ 2147483647 h 236"/>
              <a:gd name="T8" fmla="*/ 2147483647 w 350"/>
              <a:gd name="T9" fmla="*/ 2147483647 h 236"/>
              <a:gd name="T10" fmla="*/ 2147483647 w 350"/>
              <a:gd name="T11" fmla="*/ 2147483647 h 236"/>
              <a:gd name="T12" fmla="*/ 2147483647 w 350"/>
              <a:gd name="T13" fmla="*/ 2147483647 h 236"/>
              <a:gd name="T14" fmla="*/ 2147483647 w 350"/>
              <a:gd name="T15" fmla="*/ 2147483647 h 236"/>
              <a:gd name="T16" fmla="*/ 2147483647 w 350"/>
              <a:gd name="T17" fmla="*/ 2147483647 h 236"/>
              <a:gd name="T18" fmla="*/ 2147483647 w 350"/>
              <a:gd name="T19" fmla="*/ 2147483647 h 236"/>
              <a:gd name="T20" fmla="*/ 2147483647 w 350"/>
              <a:gd name="T21" fmla="*/ 2147483647 h 236"/>
              <a:gd name="T22" fmla="*/ 2147483647 w 350"/>
              <a:gd name="T23" fmla="*/ 2147483647 h 236"/>
              <a:gd name="T24" fmla="*/ 2147483647 w 350"/>
              <a:gd name="T25" fmla="*/ 2147483647 h 236"/>
              <a:gd name="T26" fmla="*/ 2147483647 w 350"/>
              <a:gd name="T27" fmla="*/ 2147483647 h 236"/>
              <a:gd name="T28" fmla="*/ 2147483647 w 350"/>
              <a:gd name="T29" fmla="*/ 2147483647 h 236"/>
              <a:gd name="T30" fmla="*/ 2147483647 w 350"/>
              <a:gd name="T31" fmla="*/ 2147483647 h 236"/>
              <a:gd name="T32" fmla="*/ 2147483647 w 350"/>
              <a:gd name="T33" fmla="*/ 2147483647 h 236"/>
              <a:gd name="T34" fmla="*/ 2147483647 w 350"/>
              <a:gd name="T35" fmla="*/ 2147483647 h 236"/>
              <a:gd name="T36" fmla="*/ 2147483647 w 350"/>
              <a:gd name="T37" fmla="*/ 2147483647 h 236"/>
              <a:gd name="T38" fmla="*/ 2147483647 w 350"/>
              <a:gd name="T39" fmla="*/ 2147483647 h 236"/>
              <a:gd name="T40" fmla="*/ 2147483647 w 350"/>
              <a:gd name="T41" fmla="*/ 2147483647 h 236"/>
              <a:gd name="T42" fmla="*/ 2147483647 w 350"/>
              <a:gd name="T43" fmla="*/ 2147483647 h 236"/>
              <a:gd name="T44" fmla="*/ 2147483647 w 350"/>
              <a:gd name="T45" fmla="*/ 2147483647 h 236"/>
              <a:gd name="T46" fmla="*/ 2147483647 w 350"/>
              <a:gd name="T47" fmla="*/ 2147483647 h 236"/>
              <a:gd name="T48" fmla="*/ 2147483647 w 350"/>
              <a:gd name="T49" fmla="*/ 2147483647 h 236"/>
              <a:gd name="T50" fmla="*/ 2147483647 w 350"/>
              <a:gd name="T51" fmla="*/ 2147483647 h 236"/>
              <a:gd name="T52" fmla="*/ 2147483647 w 350"/>
              <a:gd name="T53" fmla="*/ 2147483647 h 236"/>
              <a:gd name="T54" fmla="*/ 2147483647 w 350"/>
              <a:gd name="T55" fmla="*/ 2147483647 h 236"/>
              <a:gd name="T56" fmla="*/ 2147483647 w 350"/>
              <a:gd name="T57" fmla="*/ 2147483647 h 236"/>
              <a:gd name="T58" fmla="*/ 2147483647 w 350"/>
              <a:gd name="T59" fmla="*/ 2147483647 h 236"/>
              <a:gd name="T60" fmla="*/ 2147483647 w 350"/>
              <a:gd name="T61" fmla="*/ 2147483647 h 236"/>
              <a:gd name="T62" fmla="*/ 2147483647 w 350"/>
              <a:gd name="T63" fmla="*/ 2147483647 h 236"/>
              <a:gd name="T64" fmla="*/ 2147483647 w 350"/>
              <a:gd name="T65" fmla="*/ 2147483647 h 2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50"/>
              <a:gd name="T100" fmla="*/ 0 h 236"/>
              <a:gd name="T101" fmla="*/ 350 w 350"/>
              <a:gd name="T102" fmla="*/ 236 h 2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50" h="236">
                <a:moveTo>
                  <a:pt x="337" y="0"/>
                </a:moveTo>
                <a:lnTo>
                  <a:pt x="333" y="8"/>
                </a:lnTo>
                <a:lnTo>
                  <a:pt x="327" y="16"/>
                </a:lnTo>
                <a:lnTo>
                  <a:pt x="322" y="26"/>
                </a:lnTo>
                <a:lnTo>
                  <a:pt x="316" y="35"/>
                </a:lnTo>
                <a:lnTo>
                  <a:pt x="309" y="43"/>
                </a:lnTo>
                <a:lnTo>
                  <a:pt x="302" y="53"/>
                </a:lnTo>
                <a:lnTo>
                  <a:pt x="295" y="62"/>
                </a:lnTo>
                <a:lnTo>
                  <a:pt x="287" y="72"/>
                </a:lnTo>
                <a:lnTo>
                  <a:pt x="279" y="80"/>
                </a:lnTo>
                <a:lnTo>
                  <a:pt x="271" y="89"/>
                </a:lnTo>
                <a:lnTo>
                  <a:pt x="262" y="99"/>
                </a:lnTo>
                <a:lnTo>
                  <a:pt x="253" y="108"/>
                </a:lnTo>
                <a:lnTo>
                  <a:pt x="245" y="117"/>
                </a:lnTo>
                <a:lnTo>
                  <a:pt x="235" y="125"/>
                </a:lnTo>
                <a:lnTo>
                  <a:pt x="225" y="134"/>
                </a:lnTo>
                <a:lnTo>
                  <a:pt x="213" y="142"/>
                </a:lnTo>
                <a:lnTo>
                  <a:pt x="203" y="151"/>
                </a:lnTo>
                <a:lnTo>
                  <a:pt x="192" y="158"/>
                </a:lnTo>
                <a:lnTo>
                  <a:pt x="180" y="165"/>
                </a:lnTo>
                <a:lnTo>
                  <a:pt x="168" y="172"/>
                </a:lnTo>
                <a:lnTo>
                  <a:pt x="156" y="180"/>
                </a:lnTo>
                <a:lnTo>
                  <a:pt x="144" y="186"/>
                </a:lnTo>
                <a:lnTo>
                  <a:pt x="130" y="192"/>
                </a:lnTo>
                <a:lnTo>
                  <a:pt x="118" y="198"/>
                </a:lnTo>
                <a:lnTo>
                  <a:pt x="104" y="203"/>
                </a:lnTo>
                <a:lnTo>
                  <a:pt x="90" y="207"/>
                </a:lnTo>
                <a:lnTo>
                  <a:pt x="76" y="212"/>
                </a:lnTo>
                <a:lnTo>
                  <a:pt x="61" y="215"/>
                </a:lnTo>
                <a:lnTo>
                  <a:pt x="46" y="219"/>
                </a:lnTo>
                <a:lnTo>
                  <a:pt x="31" y="221"/>
                </a:lnTo>
                <a:lnTo>
                  <a:pt x="15" y="223"/>
                </a:lnTo>
                <a:lnTo>
                  <a:pt x="0" y="225"/>
                </a:lnTo>
                <a:lnTo>
                  <a:pt x="1" y="235"/>
                </a:lnTo>
                <a:lnTo>
                  <a:pt x="17" y="233"/>
                </a:lnTo>
                <a:lnTo>
                  <a:pt x="33" y="232"/>
                </a:lnTo>
                <a:lnTo>
                  <a:pt x="49" y="228"/>
                </a:lnTo>
                <a:lnTo>
                  <a:pt x="65" y="225"/>
                </a:lnTo>
                <a:lnTo>
                  <a:pt x="79" y="221"/>
                </a:lnTo>
                <a:lnTo>
                  <a:pt x="95" y="217"/>
                </a:lnTo>
                <a:lnTo>
                  <a:pt x="109" y="212"/>
                </a:lnTo>
                <a:lnTo>
                  <a:pt x="122" y="206"/>
                </a:lnTo>
                <a:lnTo>
                  <a:pt x="137" y="200"/>
                </a:lnTo>
                <a:lnTo>
                  <a:pt x="150" y="195"/>
                </a:lnTo>
                <a:lnTo>
                  <a:pt x="163" y="188"/>
                </a:lnTo>
                <a:lnTo>
                  <a:pt x="176" y="181"/>
                </a:lnTo>
                <a:lnTo>
                  <a:pt x="188" y="173"/>
                </a:lnTo>
                <a:lnTo>
                  <a:pt x="200" y="165"/>
                </a:lnTo>
                <a:lnTo>
                  <a:pt x="211" y="158"/>
                </a:lnTo>
                <a:lnTo>
                  <a:pt x="222" y="150"/>
                </a:lnTo>
                <a:lnTo>
                  <a:pt x="234" y="140"/>
                </a:lnTo>
                <a:lnTo>
                  <a:pt x="244" y="132"/>
                </a:lnTo>
                <a:lnTo>
                  <a:pt x="253" y="123"/>
                </a:lnTo>
                <a:lnTo>
                  <a:pt x="263" y="114"/>
                </a:lnTo>
                <a:lnTo>
                  <a:pt x="272" y="105"/>
                </a:lnTo>
                <a:lnTo>
                  <a:pt x="281" y="95"/>
                </a:lnTo>
                <a:lnTo>
                  <a:pt x="290" y="86"/>
                </a:lnTo>
                <a:lnTo>
                  <a:pt x="298" y="77"/>
                </a:lnTo>
                <a:lnTo>
                  <a:pt x="305" y="67"/>
                </a:lnTo>
                <a:lnTo>
                  <a:pt x="313" y="58"/>
                </a:lnTo>
                <a:lnTo>
                  <a:pt x="320" y="49"/>
                </a:lnTo>
                <a:lnTo>
                  <a:pt x="326" y="39"/>
                </a:lnTo>
                <a:lnTo>
                  <a:pt x="333" y="31"/>
                </a:lnTo>
                <a:lnTo>
                  <a:pt x="338" y="21"/>
                </a:lnTo>
                <a:lnTo>
                  <a:pt x="344" y="12"/>
                </a:lnTo>
                <a:lnTo>
                  <a:pt x="349" y="3"/>
                </a:lnTo>
                <a:lnTo>
                  <a:pt x="337" y="0"/>
                </a:lnTo>
              </a:path>
            </a:pathLst>
          </a:custGeom>
          <a:solidFill>
            <a:srgbClr val="790015"/>
          </a:solidFill>
          <a:ln w="12700" cap="rnd">
            <a:solidFill>
              <a:srgbClr val="FC012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72" name="Freeform 238"/>
          <p:cNvSpPr>
            <a:spLocks/>
          </p:cNvSpPr>
          <p:nvPr/>
        </p:nvSpPr>
        <p:spPr bwMode="auto">
          <a:xfrm>
            <a:off x="4497388" y="5021263"/>
            <a:ext cx="171450" cy="263525"/>
          </a:xfrm>
          <a:custGeom>
            <a:avLst/>
            <a:gdLst>
              <a:gd name="T0" fmla="*/ 2147483647 w 119"/>
              <a:gd name="T1" fmla="*/ 2147483647 h 182"/>
              <a:gd name="T2" fmla="*/ 2147483647 w 119"/>
              <a:gd name="T3" fmla="*/ 2147483647 h 182"/>
              <a:gd name="T4" fmla="*/ 2147483647 w 119"/>
              <a:gd name="T5" fmla="*/ 2147483647 h 182"/>
              <a:gd name="T6" fmla="*/ 2147483647 w 119"/>
              <a:gd name="T7" fmla="*/ 2147483647 h 182"/>
              <a:gd name="T8" fmla="*/ 2147483647 w 119"/>
              <a:gd name="T9" fmla="*/ 2147483647 h 182"/>
              <a:gd name="T10" fmla="*/ 2147483647 w 119"/>
              <a:gd name="T11" fmla="*/ 2147483647 h 182"/>
              <a:gd name="T12" fmla="*/ 2147483647 w 119"/>
              <a:gd name="T13" fmla="*/ 2147483647 h 182"/>
              <a:gd name="T14" fmla="*/ 2147483647 w 119"/>
              <a:gd name="T15" fmla="*/ 2147483647 h 182"/>
              <a:gd name="T16" fmla="*/ 2147483647 w 119"/>
              <a:gd name="T17" fmla="*/ 2147483647 h 182"/>
              <a:gd name="T18" fmla="*/ 2147483647 w 119"/>
              <a:gd name="T19" fmla="*/ 2147483647 h 182"/>
              <a:gd name="T20" fmla="*/ 2147483647 w 119"/>
              <a:gd name="T21" fmla="*/ 2147483647 h 182"/>
              <a:gd name="T22" fmla="*/ 2147483647 w 119"/>
              <a:gd name="T23" fmla="*/ 2147483647 h 182"/>
              <a:gd name="T24" fmla="*/ 2147483647 w 119"/>
              <a:gd name="T25" fmla="*/ 2147483647 h 182"/>
              <a:gd name="T26" fmla="*/ 2147483647 w 119"/>
              <a:gd name="T27" fmla="*/ 2147483647 h 182"/>
              <a:gd name="T28" fmla="*/ 2147483647 w 119"/>
              <a:gd name="T29" fmla="*/ 2147483647 h 182"/>
              <a:gd name="T30" fmla="*/ 2147483647 w 119"/>
              <a:gd name="T31" fmla="*/ 2147483647 h 182"/>
              <a:gd name="T32" fmla="*/ 2147483647 w 119"/>
              <a:gd name="T33" fmla="*/ 2147483647 h 182"/>
              <a:gd name="T34" fmla="*/ 2147483647 w 119"/>
              <a:gd name="T35" fmla="*/ 2147483647 h 182"/>
              <a:gd name="T36" fmla="*/ 2147483647 w 119"/>
              <a:gd name="T37" fmla="*/ 2147483647 h 182"/>
              <a:gd name="T38" fmla="*/ 2147483647 w 119"/>
              <a:gd name="T39" fmla="*/ 2147483647 h 182"/>
              <a:gd name="T40" fmla="*/ 2147483647 w 119"/>
              <a:gd name="T41" fmla="*/ 2147483647 h 182"/>
              <a:gd name="T42" fmla="*/ 2147483647 w 119"/>
              <a:gd name="T43" fmla="*/ 2147483647 h 182"/>
              <a:gd name="T44" fmla="*/ 2147483647 w 119"/>
              <a:gd name="T45" fmla="*/ 2147483647 h 182"/>
              <a:gd name="T46" fmla="*/ 2147483647 w 119"/>
              <a:gd name="T47" fmla="*/ 2147483647 h 182"/>
              <a:gd name="T48" fmla="*/ 2147483647 w 119"/>
              <a:gd name="T49" fmla="*/ 2147483647 h 182"/>
              <a:gd name="T50" fmla="*/ 2147483647 w 119"/>
              <a:gd name="T51" fmla="*/ 2147483647 h 182"/>
              <a:gd name="T52" fmla="*/ 2147483647 w 119"/>
              <a:gd name="T53" fmla="*/ 2147483647 h 182"/>
              <a:gd name="T54" fmla="*/ 2147483647 w 119"/>
              <a:gd name="T55" fmla="*/ 2147483647 h 182"/>
              <a:gd name="T56" fmla="*/ 2147483647 w 119"/>
              <a:gd name="T57" fmla="*/ 2147483647 h 182"/>
              <a:gd name="T58" fmla="*/ 2147483647 w 119"/>
              <a:gd name="T59" fmla="*/ 2147483647 h 182"/>
              <a:gd name="T60" fmla="*/ 2147483647 w 119"/>
              <a:gd name="T61" fmla="*/ 2147483647 h 182"/>
              <a:gd name="T62" fmla="*/ 2147483647 w 119"/>
              <a:gd name="T63" fmla="*/ 2147483647 h 182"/>
              <a:gd name="T64" fmla="*/ 2147483647 w 119"/>
              <a:gd name="T65" fmla="*/ 2147483647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9"/>
              <a:gd name="T100" fmla="*/ 0 h 182"/>
              <a:gd name="T101" fmla="*/ 119 w 119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9" h="182">
                <a:moveTo>
                  <a:pt x="107" y="0"/>
                </a:moveTo>
                <a:lnTo>
                  <a:pt x="103" y="5"/>
                </a:lnTo>
                <a:lnTo>
                  <a:pt x="98" y="10"/>
                </a:lnTo>
                <a:lnTo>
                  <a:pt x="93" y="15"/>
                </a:lnTo>
                <a:lnTo>
                  <a:pt x="88" y="20"/>
                </a:lnTo>
                <a:lnTo>
                  <a:pt x="84" y="26"/>
                </a:lnTo>
                <a:lnTo>
                  <a:pt x="80" y="32"/>
                </a:lnTo>
                <a:lnTo>
                  <a:pt x="76" y="38"/>
                </a:lnTo>
                <a:lnTo>
                  <a:pt x="73" y="43"/>
                </a:lnTo>
                <a:lnTo>
                  <a:pt x="68" y="47"/>
                </a:lnTo>
                <a:lnTo>
                  <a:pt x="65" y="53"/>
                </a:lnTo>
                <a:lnTo>
                  <a:pt x="61" y="59"/>
                </a:lnTo>
                <a:lnTo>
                  <a:pt x="58" y="64"/>
                </a:lnTo>
                <a:lnTo>
                  <a:pt x="55" y="70"/>
                </a:lnTo>
                <a:lnTo>
                  <a:pt x="51" y="75"/>
                </a:lnTo>
                <a:lnTo>
                  <a:pt x="48" y="81"/>
                </a:lnTo>
                <a:lnTo>
                  <a:pt x="44" y="87"/>
                </a:lnTo>
                <a:lnTo>
                  <a:pt x="42" y="91"/>
                </a:lnTo>
                <a:lnTo>
                  <a:pt x="39" y="97"/>
                </a:lnTo>
                <a:lnTo>
                  <a:pt x="36" y="103"/>
                </a:lnTo>
                <a:lnTo>
                  <a:pt x="34" y="109"/>
                </a:lnTo>
                <a:lnTo>
                  <a:pt x="31" y="114"/>
                </a:lnTo>
                <a:lnTo>
                  <a:pt x="28" y="120"/>
                </a:lnTo>
                <a:lnTo>
                  <a:pt x="25" y="126"/>
                </a:lnTo>
                <a:lnTo>
                  <a:pt x="23" y="132"/>
                </a:lnTo>
                <a:lnTo>
                  <a:pt x="20" y="137"/>
                </a:lnTo>
                <a:lnTo>
                  <a:pt x="17" y="143"/>
                </a:lnTo>
                <a:lnTo>
                  <a:pt x="14" y="149"/>
                </a:lnTo>
                <a:lnTo>
                  <a:pt x="12" y="155"/>
                </a:lnTo>
                <a:lnTo>
                  <a:pt x="8" y="160"/>
                </a:lnTo>
                <a:lnTo>
                  <a:pt x="5" y="166"/>
                </a:lnTo>
                <a:lnTo>
                  <a:pt x="4" y="172"/>
                </a:lnTo>
                <a:lnTo>
                  <a:pt x="0" y="178"/>
                </a:lnTo>
                <a:lnTo>
                  <a:pt x="12" y="181"/>
                </a:lnTo>
                <a:lnTo>
                  <a:pt x="14" y="175"/>
                </a:lnTo>
                <a:lnTo>
                  <a:pt x="17" y="170"/>
                </a:lnTo>
                <a:lnTo>
                  <a:pt x="20" y="164"/>
                </a:lnTo>
                <a:lnTo>
                  <a:pt x="23" y="158"/>
                </a:lnTo>
                <a:lnTo>
                  <a:pt x="26" y="152"/>
                </a:lnTo>
                <a:lnTo>
                  <a:pt x="29" y="146"/>
                </a:lnTo>
                <a:lnTo>
                  <a:pt x="31" y="141"/>
                </a:lnTo>
                <a:lnTo>
                  <a:pt x="34" y="136"/>
                </a:lnTo>
                <a:lnTo>
                  <a:pt x="37" y="130"/>
                </a:lnTo>
                <a:lnTo>
                  <a:pt x="40" y="124"/>
                </a:lnTo>
                <a:lnTo>
                  <a:pt x="43" y="119"/>
                </a:lnTo>
                <a:lnTo>
                  <a:pt x="44" y="113"/>
                </a:lnTo>
                <a:lnTo>
                  <a:pt x="48" y="107"/>
                </a:lnTo>
                <a:lnTo>
                  <a:pt x="51" y="102"/>
                </a:lnTo>
                <a:lnTo>
                  <a:pt x="53" y="96"/>
                </a:lnTo>
                <a:lnTo>
                  <a:pt x="57" y="91"/>
                </a:lnTo>
                <a:lnTo>
                  <a:pt x="59" y="85"/>
                </a:lnTo>
                <a:lnTo>
                  <a:pt x="62" y="79"/>
                </a:lnTo>
                <a:lnTo>
                  <a:pt x="66" y="74"/>
                </a:lnTo>
                <a:lnTo>
                  <a:pt x="68" y="68"/>
                </a:lnTo>
                <a:lnTo>
                  <a:pt x="73" y="63"/>
                </a:lnTo>
                <a:lnTo>
                  <a:pt x="75" y="58"/>
                </a:lnTo>
                <a:lnTo>
                  <a:pt x="79" y="52"/>
                </a:lnTo>
                <a:lnTo>
                  <a:pt x="83" y="47"/>
                </a:lnTo>
                <a:lnTo>
                  <a:pt x="86" y="43"/>
                </a:lnTo>
                <a:lnTo>
                  <a:pt x="90" y="38"/>
                </a:lnTo>
                <a:lnTo>
                  <a:pt x="95" y="32"/>
                </a:lnTo>
                <a:lnTo>
                  <a:pt x="98" y="26"/>
                </a:lnTo>
                <a:lnTo>
                  <a:pt x="103" y="21"/>
                </a:lnTo>
                <a:lnTo>
                  <a:pt x="107" y="16"/>
                </a:lnTo>
                <a:lnTo>
                  <a:pt x="113" y="11"/>
                </a:lnTo>
                <a:lnTo>
                  <a:pt x="118" y="6"/>
                </a:lnTo>
                <a:lnTo>
                  <a:pt x="107" y="0"/>
                </a:lnTo>
              </a:path>
            </a:pathLst>
          </a:custGeom>
          <a:solidFill>
            <a:srgbClr val="790015"/>
          </a:solidFill>
          <a:ln w="12700" cap="rnd">
            <a:solidFill>
              <a:srgbClr val="FC012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73" name="Freeform 239"/>
          <p:cNvSpPr>
            <a:spLocks/>
          </p:cNvSpPr>
          <p:nvPr/>
        </p:nvSpPr>
        <p:spPr bwMode="auto">
          <a:xfrm>
            <a:off x="4654550" y="4459288"/>
            <a:ext cx="441325" cy="571500"/>
          </a:xfrm>
          <a:custGeom>
            <a:avLst/>
            <a:gdLst>
              <a:gd name="T0" fmla="*/ 2147483647 w 305"/>
              <a:gd name="T1" fmla="*/ 0 h 397"/>
              <a:gd name="T2" fmla="*/ 2147483647 w 305"/>
              <a:gd name="T3" fmla="*/ 2147483647 h 397"/>
              <a:gd name="T4" fmla="*/ 2147483647 w 305"/>
              <a:gd name="T5" fmla="*/ 2147483647 h 397"/>
              <a:gd name="T6" fmla="*/ 2147483647 w 305"/>
              <a:gd name="T7" fmla="*/ 2147483647 h 397"/>
              <a:gd name="T8" fmla="*/ 2147483647 w 305"/>
              <a:gd name="T9" fmla="*/ 2147483647 h 397"/>
              <a:gd name="T10" fmla="*/ 2147483647 w 305"/>
              <a:gd name="T11" fmla="*/ 2147483647 h 397"/>
              <a:gd name="T12" fmla="*/ 2147483647 w 305"/>
              <a:gd name="T13" fmla="*/ 2147483647 h 397"/>
              <a:gd name="T14" fmla="*/ 2147483647 w 305"/>
              <a:gd name="T15" fmla="*/ 2147483647 h 397"/>
              <a:gd name="T16" fmla="*/ 2147483647 w 305"/>
              <a:gd name="T17" fmla="*/ 2147483647 h 397"/>
              <a:gd name="T18" fmla="*/ 2147483647 w 305"/>
              <a:gd name="T19" fmla="*/ 2147483647 h 397"/>
              <a:gd name="T20" fmla="*/ 2147483647 w 305"/>
              <a:gd name="T21" fmla="*/ 2147483647 h 397"/>
              <a:gd name="T22" fmla="*/ 2147483647 w 305"/>
              <a:gd name="T23" fmla="*/ 2147483647 h 397"/>
              <a:gd name="T24" fmla="*/ 2147483647 w 305"/>
              <a:gd name="T25" fmla="*/ 2147483647 h 397"/>
              <a:gd name="T26" fmla="*/ 2147483647 w 305"/>
              <a:gd name="T27" fmla="*/ 2147483647 h 397"/>
              <a:gd name="T28" fmla="*/ 2147483647 w 305"/>
              <a:gd name="T29" fmla="*/ 2147483647 h 397"/>
              <a:gd name="T30" fmla="*/ 2147483647 w 305"/>
              <a:gd name="T31" fmla="*/ 2147483647 h 397"/>
              <a:gd name="T32" fmla="*/ 0 w 305"/>
              <a:gd name="T33" fmla="*/ 2147483647 h 397"/>
              <a:gd name="T34" fmla="*/ 2147483647 w 305"/>
              <a:gd name="T35" fmla="*/ 2147483647 h 397"/>
              <a:gd name="T36" fmla="*/ 2147483647 w 305"/>
              <a:gd name="T37" fmla="*/ 2147483647 h 397"/>
              <a:gd name="T38" fmla="*/ 2147483647 w 305"/>
              <a:gd name="T39" fmla="*/ 2147483647 h 397"/>
              <a:gd name="T40" fmla="*/ 2147483647 w 305"/>
              <a:gd name="T41" fmla="*/ 2147483647 h 397"/>
              <a:gd name="T42" fmla="*/ 2147483647 w 305"/>
              <a:gd name="T43" fmla="*/ 2147483647 h 397"/>
              <a:gd name="T44" fmla="*/ 2147483647 w 305"/>
              <a:gd name="T45" fmla="*/ 2147483647 h 397"/>
              <a:gd name="T46" fmla="*/ 2147483647 w 305"/>
              <a:gd name="T47" fmla="*/ 2147483647 h 397"/>
              <a:gd name="T48" fmla="*/ 2147483647 w 305"/>
              <a:gd name="T49" fmla="*/ 2147483647 h 397"/>
              <a:gd name="T50" fmla="*/ 2147483647 w 305"/>
              <a:gd name="T51" fmla="*/ 2147483647 h 397"/>
              <a:gd name="T52" fmla="*/ 2147483647 w 305"/>
              <a:gd name="T53" fmla="*/ 2147483647 h 397"/>
              <a:gd name="T54" fmla="*/ 2147483647 w 305"/>
              <a:gd name="T55" fmla="*/ 2147483647 h 397"/>
              <a:gd name="T56" fmla="*/ 2147483647 w 305"/>
              <a:gd name="T57" fmla="*/ 2147483647 h 397"/>
              <a:gd name="T58" fmla="*/ 2147483647 w 305"/>
              <a:gd name="T59" fmla="*/ 2147483647 h 397"/>
              <a:gd name="T60" fmla="*/ 2147483647 w 305"/>
              <a:gd name="T61" fmla="*/ 2147483647 h 397"/>
              <a:gd name="T62" fmla="*/ 2147483647 w 305"/>
              <a:gd name="T63" fmla="*/ 2147483647 h 397"/>
              <a:gd name="T64" fmla="*/ 2147483647 w 305"/>
              <a:gd name="T65" fmla="*/ 2147483647 h 397"/>
              <a:gd name="T66" fmla="*/ 2147483647 w 305"/>
              <a:gd name="T67" fmla="*/ 2147483647 h 397"/>
              <a:gd name="T68" fmla="*/ 2147483647 w 305"/>
              <a:gd name="T69" fmla="*/ 2147483647 h 39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05"/>
              <a:gd name="T106" fmla="*/ 0 h 397"/>
              <a:gd name="T107" fmla="*/ 305 w 305"/>
              <a:gd name="T108" fmla="*/ 397 h 39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05" h="397">
                <a:moveTo>
                  <a:pt x="291" y="1"/>
                </a:moveTo>
                <a:lnTo>
                  <a:pt x="291" y="0"/>
                </a:lnTo>
                <a:lnTo>
                  <a:pt x="288" y="9"/>
                </a:lnTo>
                <a:lnTo>
                  <a:pt x="284" y="19"/>
                </a:lnTo>
                <a:lnTo>
                  <a:pt x="281" y="30"/>
                </a:lnTo>
                <a:lnTo>
                  <a:pt x="277" y="40"/>
                </a:lnTo>
                <a:lnTo>
                  <a:pt x="272" y="51"/>
                </a:lnTo>
                <a:lnTo>
                  <a:pt x="267" y="62"/>
                </a:lnTo>
                <a:lnTo>
                  <a:pt x="261" y="73"/>
                </a:lnTo>
                <a:lnTo>
                  <a:pt x="255" y="84"/>
                </a:lnTo>
                <a:lnTo>
                  <a:pt x="249" y="95"/>
                </a:lnTo>
                <a:lnTo>
                  <a:pt x="242" y="107"/>
                </a:lnTo>
                <a:lnTo>
                  <a:pt x="235" y="118"/>
                </a:lnTo>
                <a:lnTo>
                  <a:pt x="227" y="130"/>
                </a:lnTo>
                <a:lnTo>
                  <a:pt x="219" y="142"/>
                </a:lnTo>
                <a:lnTo>
                  <a:pt x="211" y="155"/>
                </a:lnTo>
                <a:lnTo>
                  <a:pt x="203" y="167"/>
                </a:lnTo>
                <a:lnTo>
                  <a:pt x="194" y="179"/>
                </a:lnTo>
                <a:lnTo>
                  <a:pt x="185" y="192"/>
                </a:lnTo>
                <a:lnTo>
                  <a:pt x="175" y="204"/>
                </a:lnTo>
                <a:lnTo>
                  <a:pt x="165" y="217"/>
                </a:lnTo>
                <a:lnTo>
                  <a:pt x="155" y="230"/>
                </a:lnTo>
                <a:lnTo>
                  <a:pt x="144" y="243"/>
                </a:lnTo>
                <a:lnTo>
                  <a:pt x="132" y="256"/>
                </a:lnTo>
                <a:lnTo>
                  <a:pt x="120" y="270"/>
                </a:lnTo>
                <a:lnTo>
                  <a:pt x="109" y="282"/>
                </a:lnTo>
                <a:lnTo>
                  <a:pt x="96" y="295"/>
                </a:lnTo>
                <a:lnTo>
                  <a:pt x="84" y="309"/>
                </a:lnTo>
                <a:lnTo>
                  <a:pt x="70" y="322"/>
                </a:lnTo>
                <a:lnTo>
                  <a:pt x="57" y="336"/>
                </a:lnTo>
                <a:lnTo>
                  <a:pt x="43" y="349"/>
                </a:lnTo>
                <a:lnTo>
                  <a:pt x="29" y="362"/>
                </a:lnTo>
                <a:lnTo>
                  <a:pt x="14" y="376"/>
                </a:lnTo>
                <a:lnTo>
                  <a:pt x="0" y="389"/>
                </a:lnTo>
                <a:lnTo>
                  <a:pt x="10" y="396"/>
                </a:lnTo>
                <a:lnTo>
                  <a:pt x="24" y="382"/>
                </a:lnTo>
                <a:lnTo>
                  <a:pt x="38" y="369"/>
                </a:lnTo>
                <a:lnTo>
                  <a:pt x="53" y="355"/>
                </a:lnTo>
                <a:lnTo>
                  <a:pt x="67" y="342"/>
                </a:lnTo>
                <a:lnTo>
                  <a:pt x="81" y="328"/>
                </a:lnTo>
                <a:lnTo>
                  <a:pt x="94" y="316"/>
                </a:lnTo>
                <a:lnTo>
                  <a:pt x="106" y="302"/>
                </a:lnTo>
                <a:lnTo>
                  <a:pt x="119" y="289"/>
                </a:lnTo>
                <a:lnTo>
                  <a:pt x="131" y="275"/>
                </a:lnTo>
                <a:lnTo>
                  <a:pt x="142" y="262"/>
                </a:lnTo>
                <a:lnTo>
                  <a:pt x="154" y="249"/>
                </a:lnTo>
                <a:lnTo>
                  <a:pt x="165" y="236"/>
                </a:lnTo>
                <a:lnTo>
                  <a:pt x="176" y="223"/>
                </a:lnTo>
                <a:lnTo>
                  <a:pt x="185" y="210"/>
                </a:lnTo>
                <a:lnTo>
                  <a:pt x="195" y="197"/>
                </a:lnTo>
                <a:lnTo>
                  <a:pt x="204" y="184"/>
                </a:lnTo>
                <a:lnTo>
                  <a:pt x="213" y="172"/>
                </a:lnTo>
                <a:lnTo>
                  <a:pt x="222" y="159"/>
                </a:lnTo>
                <a:lnTo>
                  <a:pt x="231" y="147"/>
                </a:lnTo>
                <a:lnTo>
                  <a:pt x="238" y="135"/>
                </a:lnTo>
                <a:lnTo>
                  <a:pt x="246" y="123"/>
                </a:lnTo>
                <a:lnTo>
                  <a:pt x="253" y="111"/>
                </a:lnTo>
                <a:lnTo>
                  <a:pt x="260" y="99"/>
                </a:lnTo>
                <a:lnTo>
                  <a:pt x="267" y="87"/>
                </a:lnTo>
                <a:lnTo>
                  <a:pt x="273" y="77"/>
                </a:lnTo>
                <a:lnTo>
                  <a:pt x="278" y="65"/>
                </a:lnTo>
                <a:lnTo>
                  <a:pt x="283" y="54"/>
                </a:lnTo>
                <a:lnTo>
                  <a:pt x="288" y="43"/>
                </a:lnTo>
                <a:lnTo>
                  <a:pt x="292" y="33"/>
                </a:lnTo>
                <a:lnTo>
                  <a:pt x="297" y="22"/>
                </a:lnTo>
                <a:lnTo>
                  <a:pt x="300" y="12"/>
                </a:lnTo>
                <a:lnTo>
                  <a:pt x="302" y="2"/>
                </a:lnTo>
                <a:lnTo>
                  <a:pt x="304" y="1"/>
                </a:lnTo>
                <a:lnTo>
                  <a:pt x="302" y="2"/>
                </a:lnTo>
                <a:lnTo>
                  <a:pt x="304" y="1"/>
                </a:lnTo>
                <a:lnTo>
                  <a:pt x="291" y="1"/>
                </a:lnTo>
              </a:path>
            </a:pathLst>
          </a:custGeom>
          <a:solidFill>
            <a:srgbClr val="790015"/>
          </a:solidFill>
          <a:ln w="12700" cap="rnd">
            <a:solidFill>
              <a:srgbClr val="FC012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74" name="Freeform 240"/>
          <p:cNvSpPr>
            <a:spLocks/>
          </p:cNvSpPr>
          <p:nvPr/>
        </p:nvSpPr>
        <p:spPr bwMode="auto">
          <a:xfrm>
            <a:off x="3609975" y="5534025"/>
            <a:ext cx="403225" cy="82550"/>
          </a:xfrm>
          <a:custGeom>
            <a:avLst/>
            <a:gdLst>
              <a:gd name="T0" fmla="*/ 2147483647 w 280"/>
              <a:gd name="T1" fmla="*/ 2147483647 h 57"/>
              <a:gd name="T2" fmla="*/ 2147483647 w 280"/>
              <a:gd name="T3" fmla="*/ 2147483647 h 57"/>
              <a:gd name="T4" fmla="*/ 2147483647 w 280"/>
              <a:gd name="T5" fmla="*/ 2147483647 h 57"/>
              <a:gd name="T6" fmla="*/ 2147483647 w 280"/>
              <a:gd name="T7" fmla="*/ 2147483647 h 57"/>
              <a:gd name="T8" fmla="*/ 2147483647 w 280"/>
              <a:gd name="T9" fmla="*/ 2147483647 h 57"/>
              <a:gd name="T10" fmla="*/ 2147483647 w 280"/>
              <a:gd name="T11" fmla="*/ 2147483647 h 57"/>
              <a:gd name="T12" fmla="*/ 2147483647 w 280"/>
              <a:gd name="T13" fmla="*/ 2147483647 h 57"/>
              <a:gd name="T14" fmla="*/ 2147483647 w 280"/>
              <a:gd name="T15" fmla="*/ 2147483647 h 57"/>
              <a:gd name="T16" fmla="*/ 2147483647 w 280"/>
              <a:gd name="T17" fmla="*/ 2147483647 h 57"/>
              <a:gd name="T18" fmla="*/ 2147483647 w 280"/>
              <a:gd name="T19" fmla="*/ 2147483647 h 57"/>
              <a:gd name="T20" fmla="*/ 2147483647 w 280"/>
              <a:gd name="T21" fmla="*/ 2147483647 h 57"/>
              <a:gd name="T22" fmla="*/ 2147483647 w 280"/>
              <a:gd name="T23" fmla="*/ 2147483647 h 57"/>
              <a:gd name="T24" fmla="*/ 2147483647 w 280"/>
              <a:gd name="T25" fmla="*/ 2147483647 h 57"/>
              <a:gd name="T26" fmla="*/ 2147483647 w 280"/>
              <a:gd name="T27" fmla="*/ 2147483647 h 57"/>
              <a:gd name="T28" fmla="*/ 2147483647 w 280"/>
              <a:gd name="T29" fmla="*/ 2147483647 h 57"/>
              <a:gd name="T30" fmla="*/ 2147483647 w 280"/>
              <a:gd name="T31" fmla="*/ 2147483647 h 57"/>
              <a:gd name="T32" fmla="*/ 0 w 280"/>
              <a:gd name="T33" fmla="*/ 2147483647 h 57"/>
              <a:gd name="T34" fmla="*/ 2147483647 w 280"/>
              <a:gd name="T35" fmla="*/ 2147483647 h 57"/>
              <a:gd name="T36" fmla="*/ 2147483647 w 280"/>
              <a:gd name="T37" fmla="*/ 2147483647 h 57"/>
              <a:gd name="T38" fmla="*/ 2147483647 w 280"/>
              <a:gd name="T39" fmla="*/ 2147483647 h 57"/>
              <a:gd name="T40" fmla="*/ 2147483647 w 280"/>
              <a:gd name="T41" fmla="*/ 2147483647 h 57"/>
              <a:gd name="T42" fmla="*/ 2147483647 w 280"/>
              <a:gd name="T43" fmla="*/ 2147483647 h 57"/>
              <a:gd name="T44" fmla="*/ 2147483647 w 280"/>
              <a:gd name="T45" fmla="*/ 2147483647 h 57"/>
              <a:gd name="T46" fmla="*/ 2147483647 w 280"/>
              <a:gd name="T47" fmla="*/ 2147483647 h 57"/>
              <a:gd name="T48" fmla="*/ 2147483647 w 280"/>
              <a:gd name="T49" fmla="*/ 2147483647 h 57"/>
              <a:gd name="T50" fmla="*/ 2147483647 w 280"/>
              <a:gd name="T51" fmla="*/ 2147483647 h 57"/>
              <a:gd name="T52" fmla="*/ 2147483647 w 280"/>
              <a:gd name="T53" fmla="*/ 2147483647 h 57"/>
              <a:gd name="T54" fmla="*/ 2147483647 w 280"/>
              <a:gd name="T55" fmla="*/ 2147483647 h 57"/>
              <a:gd name="T56" fmla="*/ 2147483647 w 280"/>
              <a:gd name="T57" fmla="*/ 2147483647 h 57"/>
              <a:gd name="T58" fmla="*/ 2147483647 w 280"/>
              <a:gd name="T59" fmla="*/ 2147483647 h 57"/>
              <a:gd name="T60" fmla="*/ 2147483647 w 280"/>
              <a:gd name="T61" fmla="*/ 2147483647 h 57"/>
              <a:gd name="T62" fmla="*/ 2147483647 w 280"/>
              <a:gd name="T63" fmla="*/ 2147483647 h 57"/>
              <a:gd name="T64" fmla="*/ 2147483647 w 280"/>
              <a:gd name="T65" fmla="*/ 2147483647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0"/>
              <a:gd name="T100" fmla="*/ 0 h 57"/>
              <a:gd name="T101" fmla="*/ 280 w 280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0" h="57">
                <a:moveTo>
                  <a:pt x="277" y="46"/>
                </a:moveTo>
                <a:lnTo>
                  <a:pt x="268" y="46"/>
                </a:lnTo>
                <a:lnTo>
                  <a:pt x="258" y="46"/>
                </a:lnTo>
                <a:lnTo>
                  <a:pt x="249" y="46"/>
                </a:lnTo>
                <a:lnTo>
                  <a:pt x="240" y="46"/>
                </a:lnTo>
                <a:lnTo>
                  <a:pt x="231" y="46"/>
                </a:lnTo>
                <a:lnTo>
                  <a:pt x="222" y="46"/>
                </a:lnTo>
                <a:lnTo>
                  <a:pt x="212" y="45"/>
                </a:lnTo>
                <a:lnTo>
                  <a:pt x="203" y="45"/>
                </a:lnTo>
                <a:lnTo>
                  <a:pt x="195" y="44"/>
                </a:lnTo>
                <a:lnTo>
                  <a:pt x="186" y="44"/>
                </a:lnTo>
                <a:lnTo>
                  <a:pt x="177" y="43"/>
                </a:lnTo>
                <a:lnTo>
                  <a:pt x="168" y="42"/>
                </a:lnTo>
                <a:lnTo>
                  <a:pt x="160" y="42"/>
                </a:lnTo>
                <a:lnTo>
                  <a:pt x="152" y="41"/>
                </a:lnTo>
                <a:lnTo>
                  <a:pt x="143" y="39"/>
                </a:lnTo>
                <a:lnTo>
                  <a:pt x="135" y="38"/>
                </a:lnTo>
                <a:lnTo>
                  <a:pt x="127" y="36"/>
                </a:lnTo>
                <a:lnTo>
                  <a:pt x="119" y="35"/>
                </a:lnTo>
                <a:lnTo>
                  <a:pt x="111" y="33"/>
                </a:lnTo>
                <a:lnTo>
                  <a:pt x="102" y="31"/>
                </a:lnTo>
                <a:lnTo>
                  <a:pt x="94" y="30"/>
                </a:lnTo>
                <a:lnTo>
                  <a:pt x="86" y="28"/>
                </a:lnTo>
                <a:lnTo>
                  <a:pt x="78" y="26"/>
                </a:lnTo>
                <a:lnTo>
                  <a:pt x="70" y="24"/>
                </a:lnTo>
                <a:lnTo>
                  <a:pt x="61" y="21"/>
                </a:lnTo>
                <a:lnTo>
                  <a:pt x="53" y="19"/>
                </a:lnTo>
                <a:lnTo>
                  <a:pt x="45" y="16"/>
                </a:lnTo>
                <a:lnTo>
                  <a:pt x="37" y="13"/>
                </a:lnTo>
                <a:lnTo>
                  <a:pt x="29" y="10"/>
                </a:lnTo>
                <a:lnTo>
                  <a:pt x="21" y="7"/>
                </a:lnTo>
                <a:lnTo>
                  <a:pt x="13" y="3"/>
                </a:lnTo>
                <a:lnTo>
                  <a:pt x="5" y="0"/>
                </a:lnTo>
                <a:lnTo>
                  <a:pt x="0" y="8"/>
                </a:lnTo>
                <a:lnTo>
                  <a:pt x="7" y="12"/>
                </a:lnTo>
                <a:lnTo>
                  <a:pt x="15" y="15"/>
                </a:lnTo>
                <a:lnTo>
                  <a:pt x="24" y="20"/>
                </a:lnTo>
                <a:lnTo>
                  <a:pt x="32" y="22"/>
                </a:lnTo>
                <a:lnTo>
                  <a:pt x="40" y="25"/>
                </a:lnTo>
                <a:lnTo>
                  <a:pt x="49" y="28"/>
                </a:lnTo>
                <a:lnTo>
                  <a:pt x="57" y="31"/>
                </a:lnTo>
                <a:lnTo>
                  <a:pt x="65" y="33"/>
                </a:lnTo>
                <a:lnTo>
                  <a:pt x="74" y="35"/>
                </a:lnTo>
                <a:lnTo>
                  <a:pt x="82" y="37"/>
                </a:lnTo>
                <a:lnTo>
                  <a:pt x="91" y="40"/>
                </a:lnTo>
                <a:lnTo>
                  <a:pt x="98" y="42"/>
                </a:lnTo>
                <a:lnTo>
                  <a:pt x="107" y="43"/>
                </a:lnTo>
                <a:lnTo>
                  <a:pt x="115" y="45"/>
                </a:lnTo>
                <a:lnTo>
                  <a:pt x="124" y="47"/>
                </a:lnTo>
                <a:lnTo>
                  <a:pt x="133" y="48"/>
                </a:lnTo>
                <a:lnTo>
                  <a:pt x="141" y="49"/>
                </a:lnTo>
                <a:lnTo>
                  <a:pt x="150" y="51"/>
                </a:lnTo>
                <a:lnTo>
                  <a:pt x="159" y="52"/>
                </a:lnTo>
                <a:lnTo>
                  <a:pt x="168" y="53"/>
                </a:lnTo>
                <a:lnTo>
                  <a:pt x="176" y="53"/>
                </a:lnTo>
                <a:lnTo>
                  <a:pt x="185" y="54"/>
                </a:lnTo>
                <a:lnTo>
                  <a:pt x="194" y="54"/>
                </a:lnTo>
                <a:lnTo>
                  <a:pt x="203" y="55"/>
                </a:lnTo>
                <a:lnTo>
                  <a:pt x="212" y="55"/>
                </a:lnTo>
                <a:lnTo>
                  <a:pt x="221" y="56"/>
                </a:lnTo>
                <a:lnTo>
                  <a:pt x="230" y="56"/>
                </a:lnTo>
                <a:lnTo>
                  <a:pt x="240" y="56"/>
                </a:lnTo>
                <a:lnTo>
                  <a:pt x="249" y="56"/>
                </a:lnTo>
                <a:lnTo>
                  <a:pt x="258" y="56"/>
                </a:lnTo>
                <a:lnTo>
                  <a:pt x="268" y="56"/>
                </a:lnTo>
                <a:lnTo>
                  <a:pt x="279" y="56"/>
                </a:lnTo>
                <a:lnTo>
                  <a:pt x="277" y="46"/>
                </a:lnTo>
              </a:path>
            </a:pathLst>
          </a:custGeom>
          <a:solidFill>
            <a:srgbClr val="790015"/>
          </a:solidFill>
          <a:ln w="12700" cap="rnd">
            <a:solidFill>
              <a:srgbClr val="FC012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75" name="Freeform 241"/>
          <p:cNvSpPr>
            <a:spLocks/>
          </p:cNvSpPr>
          <p:nvPr/>
        </p:nvSpPr>
        <p:spPr bwMode="auto">
          <a:xfrm>
            <a:off x="3676650" y="5418138"/>
            <a:ext cx="379413" cy="58737"/>
          </a:xfrm>
          <a:custGeom>
            <a:avLst/>
            <a:gdLst>
              <a:gd name="T0" fmla="*/ 2147483647 w 263"/>
              <a:gd name="T1" fmla="*/ 2147483647 h 41"/>
              <a:gd name="T2" fmla="*/ 2147483647 w 263"/>
              <a:gd name="T3" fmla="*/ 2147483647 h 41"/>
              <a:gd name="T4" fmla="*/ 2147483647 w 263"/>
              <a:gd name="T5" fmla="*/ 2147483647 h 41"/>
              <a:gd name="T6" fmla="*/ 2147483647 w 263"/>
              <a:gd name="T7" fmla="*/ 2147483647 h 41"/>
              <a:gd name="T8" fmla="*/ 2147483647 w 263"/>
              <a:gd name="T9" fmla="*/ 2147483647 h 41"/>
              <a:gd name="T10" fmla="*/ 2147483647 w 263"/>
              <a:gd name="T11" fmla="*/ 2147483647 h 41"/>
              <a:gd name="T12" fmla="*/ 2147483647 w 263"/>
              <a:gd name="T13" fmla="*/ 2147483647 h 41"/>
              <a:gd name="T14" fmla="*/ 2147483647 w 263"/>
              <a:gd name="T15" fmla="*/ 2147483647 h 41"/>
              <a:gd name="T16" fmla="*/ 2147483647 w 263"/>
              <a:gd name="T17" fmla="*/ 2147483647 h 41"/>
              <a:gd name="T18" fmla="*/ 2147483647 w 263"/>
              <a:gd name="T19" fmla="*/ 2147483647 h 41"/>
              <a:gd name="T20" fmla="*/ 2147483647 w 263"/>
              <a:gd name="T21" fmla="*/ 2147483647 h 41"/>
              <a:gd name="T22" fmla="*/ 2147483647 w 263"/>
              <a:gd name="T23" fmla="*/ 2147483647 h 41"/>
              <a:gd name="T24" fmla="*/ 2147483647 w 263"/>
              <a:gd name="T25" fmla="*/ 2147483647 h 41"/>
              <a:gd name="T26" fmla="*/ 2147483647 w 263"/>
              <a:gd name="T27" fmla="*/ 2147483647 h 41"/>
              <a:gd name="T28" fmla="*/ 2147483647 w 263"/>
              <a:gd name="T29" fmla="*/ 2147483647 h 41"/>
              <a:gd name="T30" fmla="*/ 2147483647 w 263"/>
              <a:gd name="T31" fmla="*/ 2147483647 h 41"/>
              <a:gd name="T32" fmla="*/ 0 w 263"/>
              <a:gd name="T33" fmla="*/ 2147483647 h 41"/>
              <a:gd name="T34" fmla="*/ 2147483647 w 263"/>
              <a:gd name="T35" fmla="*/ 2147483647 h 41"/>
              <a:gd name="T36" fmla="*/ 2147483647 w 263"/>
              <a:gd name="T37" fmla="*/ 2147483647 h 41"/>
              <a:gd name="T38" fmla="*/ 2147483647 w 263"/>
              <a:gd name="T39" fmla="*/ 2147483647 h 41"/>
              <a:gd name="T40" fmla="*/ 2147483647 w 263"/>
              <a:gd name="T41" fmla="*/ 2147483647 h 41"/>
              <a:gd name="T42" fmla="*/ 2147483647 w 263"/>
              <a:gd name="T43" fmla="*/ 2147483647 h 41"/>
              <a:gd name="T44" fmla="*/ 2147483647 w 263"/>
              <a:gd name="T45" fmla="*/ 2147483647 h 41"/>
              <a:gd name="T46" fmla="*/ 2147483647 w 263"/>
              <a:gd name="T47" fmla="*/ 2147483647 h 41"/>
              <a:gd name="T48" fmla="*/ 2147483647 w 263"/>
              <a:gd name="T49" fmla="*/ 2147483647 h 41"/>
              <a:gd name="T50" fmla="*/ 2147483647 w 263"/>
              <a:gd name="T51" fmla="*/ 2147483647 h 41"/>
              <a:gd name="T52" fmla="*/ 2147483647 w 263"/>
              <a:gd name="T53" fmla="*/ 2147483647 h 41"/>
              <a:gd name="T54" fmla="*/ 2147483647 w 263"/>
              <a:gd name="T55" fmla="*/ 2147483647 h 41"/>
              <a:gd name="T56" fmla="*/ 2147483647 w 263"/>
              <a:gd name="T57" fmla="*/ 2147483647 h 41"/>
              <a:gd name="T58" fmla="*/ 2147483647 w 263"/>
              <a:gd name="T59" fmla="*/ 2147483647 h 41"/>
              <a:gd name="T60" fmla="*/ 2147483647 w 263"/>
              <a:gd name="T61" fmla="*/ 2147483647 h 41"/>
              <a:gd name="T62" fmla="*/ 2147483647 w 263"/>
              <a:gd name="T63" fmla="*/ 2147483647 h 41"/>
              <a:gd name="T64" fmla="*/ 2147483647 w 263"/>
              <a:gd name="T65" fmla="*/ 2147483647 h 41"/>
              <a:gd name="T66" fmla="*/ 2147483647 w 263"/>
              <a:gd name="T67" fmla="*/ 2147483647 h 4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63"/>
              <a:gd name="T103" fmla="*/ 0 h 41"/>
              <a:gd name="T104" fmla="*/ 263 w 263"/>
              <a:gd name="T105" fmla="*/ 41 h 4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63" h="41">
                <a:moveTo>
                  <a:pt x="258" y="21"/>
                </a:moveTo>
                <a:lnTo>
                  <a:pt x="249" y="22"/>
                </a:lnTo>
                <a:lnTo>
                  <a:pt x="240" y="24"/>
                </a:lnTo>
                <a:lnTo>
                  <a:pt x="230" y="25"/>
                </a:lnTo>
                <a:lnTo>
                  <a:pt x="221" y="26"/>
                </a:lnTo>
                <a:lnTo>
                  <a:pt x="212" y="26"/>
                </a:lnTo>
                <a:lnTo>
                  <a:pt x="203" y="27"/>
                </a:lnTo>
                <a:lnTo>
                  <a:pt x="194" y="28"/>
                </a:lnTo>
                <a:lnTo>
                  <a:pt x="185" y="29"/>
                </a:lnTo>
                <a:lnTo>
                  <a:pt x="176" y="29"/>
                </a:lnTo>
                <a:lnTo>
                  <a:pt x="168" y="30"/>
                </a:lnTo>
                <a:lnTo>
                  <a:pt x="159" y="30"/>
                </a:lnTo>
                <a:lnTo>
                  <a:pt x="151" y="30"/>
                </a:lnTo>
                <a:lnTo>
                  <a:pt x="143" y="30"/>
                </a:lnTo>
                <a:lnTo>
                  <a:pt x="134" y="29"/>
                </a:lnTo>
                <a:lnTo>
                  <a:pt x="128" y="29"/>
                </a:lnTo>
                <a:lnTo>
                  <a:pt x="120" y="28"/>
                </a:lnTo>
                <a:lnTo>
                  <a:pt x="112" y="27"/>
                </a:lnTo>
                <a:lnTo>
                  <a:pt x="104" y="27"/>
                </a:lnTo>
                <a:lnTo>
                  <a:pt x="97" y="26"/>
                </a:lnTo>
                <a:lnTo>
                  <a:pt x="89" y="25"/>
                </a:lnTo>
                <a:lnTo>
                  <a:pt x="82" y="24"/>
                </a:lnTo>
                <a:lnTo>
                  <a:pt x="74" y="22"/>
                </a:lnTo>
                <a:lnTo>
                  <a:pt x="67" y="20"/>
                </a:lnTo>
                <a:lnTo>
                  <a:pt x="60" y="19"/>
                </a:lnTo>
                <a:lnTo>
                  <a:pt x="53" y="17"/>
                </a:lnTo>
                <a:lnTo>
                  <a:pt x="46" y="14"/>
                </a:lnTo>
                <a:lnTo>
                  <a:pt x="39" y="13"/>
                </a:lnTo>
                <a:lnTo>
                  <a:pt x="32" y="10"/>
                </a:lnTo>
                <a:lnTo>
                  <a:pt x="25" y="8"/>
                </a:lnTo>
                <a:lnTo>
                  <a:pt x="20" y="5"/>
                </a:lnTo>
                <a:lnTo>
                  <a:pt x="13" y="2"/>
                </a:lnTo>
                <a:lnTo>
                  <a:pt x="5" y="0"/>
                </a:lnTo>
                <a:lnTo>
                  <a:pt x="0" y="8"/>
                </a:lnTo>
                <a:lnTo>
                  <a:pt x="6" y="11"/>
                </a:lnTo>
                <a:lnTo>
                  <a:pt x="13" y="14"/>
                </a:lnTo>
                <a:lnTo>
                  <a:pt x="21" y="17"/>
                </a:lnTo>
                <a:lnTo>
                  <a:pt x="28" y="20"/>
                </a:lnTo>
                <a:lnTo>
                  <a:pt x="34" y="22"/>
                </a:lnTo>
                <a:lnTo>
                  <a:pt x="42" y="24"/>
                </a:lnTo>
                <a:lnTo>
                  <a:pt x="49" y="26"/>
                </a:lnTo>
                <a:lnTo>
                  <a:pt x="56" y="29"/>
                </a:lnTo>
                <a:lnTo>
                  <a:pt x="64" y="31"/>
                </a:lnTo>
                <a:lnTo>
                  <a:pt x="71" y="32"/>
                </a:lnTo>
                <a:lnTo>
                  <a:pt x="79" y="33"/>
                </a:lnTo>
                <a:lnTo>
                  <a:pt x="87" y="35"/>
                </a:lnTo>
                <a:lnTo>
                  <a:pt x="95" y="36"/>
                </a:lnTo>
                <a:lnTo>
                  <a:pt x="102" y="37"/>
                </a:lnTo>
                <a:lnTo>
                  <a:pt x="110" y="37"/>
                </a:lnTo>
                <a:lnTo>
                  <a:pt x="118" y="38"/>
                </a:lnTo>
                <a:lnTo>
                  <a:pt x="127" y="39"/>
                </a:lnTo>
                <a:lnTo>
                  <a:pt x="134" y="39"/>
                </a:lnTo>
                <a:lnTo>
                  <a:pt x="142" y="40"/>
                </a:lnTo>
                <a:lnTo>
                  <a:pt x="151" y="40"/>
                </a:lnTo>
                <a:lnTo>
                  <a:pt x="159" y="40"/>
                </a:lnTo>
                <a:lnTo>
                  <a:pt x="168" y="40"/>
                </a:lnTo>
                <a:lnTo>
                  <a:pt x="177" y="39"/>
                </a:lnTo>
                <a:lnTo>
                  <a:pt x="186" y="39"/>
                </a:lnTo>
                <a:lnTo>
                  <a:pt x="195" y="38"/>
                </a:lnTo>
                <a:lnTo>
                  <a:pt x="204" y="37"/>
                </a:lnTo>
                <a:lnTo>
                  <a:pt x="213" y="37"/>
                </a:lnTo>
                <a:lnTo>
                  <a:pt x="222" y="36"/>
                </a:lnTo>
                <a:lnTo>
                  <a:pt x="232" y="35"/>
                </a:lnTo>
                <a:lnTo>
                  <a:pt x="241" y="34"/>
                </a:lnTo>
                <a:lnTo>
                  <a:pt x="250" y="32"/>
                </a:lnTo>
                <a:lnTo>
                  <a:pt x="260" y="31"/>
                </a:lnTo>
                <a:lnTo>
                  <a:pt x="262" y="31"/>
                </a:lnTo>
                <a:lnTo>
                  <a:pt x="258" y="21"/>
                </a:lnTo>
              </a:path>
            </a:pathLst>
          </a:custGeom>
          <a:solidFill>
            <a:srgbClr val="790015"/>
          </a:solidFill>
          <a:ln w="12700" cap="rnd">
            <a:solidFill>
              <a:srgbClr val="FC012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76" name="Freeform 242"/>
          <p:cNvSpPr>
            <a:spLocks/>
          </p:cNvSpPr>
          <p:nvPr/>
        </p:nvSpPr>
        <p:spPr bwMode="auto">
          <a:xfrm>
            <a:off x="4048125" y="5173663"/>
            <a:ext cx="344488" cy="290512"/>
          </a:xfrm>
          <a:custGeom>
            <a:avLst/>
            <a:gdLst>
              <a:gd name="T0" fmla="*/ 2147483647 w 238"/>
              <a:gd name="T1" fmla="*/ 2147483647 h 202"/>
              <a:gd name="T2" fmla="*/ 2147483647 w 238"/>
              <a:gd name="T3" fmla="*/ 2147483647 h 202"/>
              <a:gd name="T4" fmla="*/ 2147483647 w 238"/>
              <a:gd name="T5" fmla="*/ 2147483647 h 202"/>
              <a:gd name="T6" fmla="*/ 2147483647 w 238"/>
              <a:gd name="T7" fmla="*/ 2147483647 h 202"/>
              <a:gd name="T8" fmla="*/ 2147483647 w 238"/>
              <a:gd name="T9" fmla="*/ 2147483647 h 202"/>
              <a:gd name="T10" fmla="*/ 2147483647 w 238"/>
              <a:gd name="T11" fmla="*/ 2147483647 h 202"/>
              <a:gd name="T12" fmla="*/ 2147483647 w 238"/>
              <a:gd name="T13" fmla="*/ 2147483647 h 202"/>
              <a:gd name="T14" fmla="*/ 2147483647 w 238"/>
              <a:gd name="T15" fmla="*/ 2147483647 h 202"/>
              <a:gd name="T16" fmla="*/ 2147483647 w 238"/>
              <a:gd name="T17" fmla="*/ 2147483647 h 202"/>
              <a:gd name="T18" fmla="*/ 2147483647 w 238"/>
              <a:gd name="T19" fmla="*/ 2147483647 h 202"/>
              <a:gd name="T20" fmla="*/ 2147483647 w 238"/>
              <a:gd name="T21" fmla="*/ 2147483647 h 202"/>
              <a:gd name="T22" fmla="*/ 2147483647 w 238"/>
              <a:gd name="T23" fmla="*/ 2147483647 h 202"/>
              <a:gd name="T24" fmla="*/ 2147483647 w 238"/>
              <a:gd name="T25" fmla="*/ 2147483647 h 202"/>
              <a:gd name="T26" fmla="*/ 2147483647 w 238"/>
              <a:gd name="T27" fmla="*/ 2147483647 h 202"/>
              <a:gd name="T28" fmla="*/ 2147483647 w 238"/>
              <a:gd name="T29" fmla="*/ 2147483647 h 202"/>
              <a:gd name="T30" fmla="*/ 2147483647 w 238"/>
              <a:gd name="T31" fmla="*/ 2147483647 h 202"/>
              <a:gd name="T32" fmla="*/ 2147483647 w 238"/>
              <a:gd name="T33" fmla="*/ 2147483647 h 202"/>
              <a:gd name="T34" fmla="*/ 2147483647 w 238"/>
              <a:gd name="T35" fmla="*/ 2147483647 h 202"/>
              <a:gd name="T36" fmla="*/ 2147483647 w 238"/>
              <a:gd name="T37" fmla="*/ 2147483647 h 202"/>
              <a:gd name="T38" fmla="*/ 2147483647 w 238"/>
              <a:gd name="T39" fmla="*/ 2147483647 h 202"/>
              <a:gd name="T40" fmla="*/ 2147483647 w 238"/>
              <a:gd name="T41" fmla="*/ 2147483647 h 202"/>
              <a:gd name="T42" fmla="*/ 2147483647 w 238"/>
              <a:gd name="T43" fmla="*/ 2147483647 h 202"/>
              <a:gd name="T44" fmla="*/ 2147483647 w 238"/>
              <a:gd name="T45" fmla="*/ 2147483647 h 202"/>
              <a:gd name="T46" fmla="*/ 2147483647 w 238"/>
              <a:gd name="T47" fmla="*/ 2147483647 h 202"/>
              <a:gd name="T48" fmla="*/ 2147483647 w 238"/>
              <a:gd name="T49" fmla="*/ 2147483647 h 202"/>
              <a:gd name="T50" fmla="*/ 2147483647 w 238"/>
              <a:gd name="T51" fmla="*/ 2147483647 h 202"/>
              <a:gd name="T52" fmla="*/ 2147483647 w 238"/>
              <a:gd name="T53" fmla="*/ 2147483647 h 202"/>
              <a:gd name="T54" fmla="*/ 2147483647 w 238"/>
              <a:gd name="T55" fmla="*/ 2147483647 h 202"/>
              <a:gd name="T56" fmla="*/ 2147483647 w 238"/>
              <a:gd name="T57" fmla="*/ 2147483647 h 202"/>
              <a:gd name="T58" fmla="*/ 2147483647 w 238"/>
              <a:gd name="T59" fmla="*/ 2147483647 h 202"/>
              <a:gd name="T60" fmla="*/ 2147483647 w 238"/>
              <a:gd name="T61" fmla="*/ 2147483647 h 202"/>
              <a:gd name="T62" fmla="*/ 2147483647 w 238"/>
              <a:gd name="T63" fmla="*/ 2147483647 h 202"/>
              <a:gd name="T64" fmla="*/ 2147483647 w 238"/>
              <a:gd name="T65" fmla="*/ 2147483647 h 20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38"/>
              <a:gd name="T100" fmla="*/ 0 h 202"/>
              <a:gd name="T101" fmla="*/ 238 w 238"/>
              <a:gd name="T102" fmla="*/ 202 h 20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38" h="202">
                <a:moveTo>
                  <a:pt x="224" y="0"/>
                </a:moveTo>
                <a:lnTo>
                  <a:pt x="221" y="7"/>
                </a:lnTo>
                <a:lnTo>
                  <a:pt x="216" y="14"/>
                </a:lnTo>
                <a:lnTo>
                  <a:pt x="213" y="23"/>
                </a:lnTo>
                <a:lnTo>
                  <a:pt x="207" y="31"/>
                </a:lnTo>
                <a:lnTo>
                  <a:pt x="203" y="38"/>
                </a:lnTo>
                <a:lnTo>
                  <a:pt x="198" y="45"/>
                </a:lnTo>
                <a:lnTo>
                  <a:pt x="193" y="54"/>
                </a:lnTo>
                <a:lnTo>
                  <a:pt x="187" y="61"/>
                </a:lnTo>
                <a:lnTo>
                  <a:pt x="182" y="69"/>
                </a:lnTo>
                <a:lnTo>
                  <a:pt x="176" y="77"/>
                </a:lnTo>
                <a:lnTo>
                  <a:pt x="170" y="83"/>
                </a:lnTo>
                <a:lnTo>
                  <a:pt x="163" y="90"/>
                </a:lnTo>
                <a:lnTo>
                  <a:pt x="157" y="98"/>
                </a:lnTo>
                <a:lnTo>
                  <a:pt x="150" y="105"/>
                </a:lnTo>
                <a:lnTo>
                  <a:pt x="143" y="112"/>
                </a:lnTo>
                <a:lnTo>
                  <a:pt x="137" y="118"/>
                </a:lnTo>
                <a:lnTo>
                  <a:pt x="130" y="124"/>
                </a:lnTo>
                <a:lnTo>
                  <a:pt x="123" y="130"/>
                </a:lnTo>
                <a:lnTo>
                  <a:pt x="114" y="137"/>
                </a:lnTo>
                <a:lnTo>
                  <a:pt x="106" y="143"/>
                </a:lnTo>
                <a:lnTo>
                  <a:pt x="98" y="148"/>
                </a:lnTo>
                <a:lnTo>
                  <a:pt x="91" y="154"/>
                </a:lnTo>
                <a:lnTo>
                  <a:pt x="82" y="159"/>
                </a:lnTo>
                <a:lnTo>
                  <a:pt x="74" y="164"/>
                </a:lnTo>
                <a:lnTo>
                  <a:pt x="65" y="168"/>
                </a:lnTo>
                <a:lnTo>
                  <a:pt x="56" y="172"/>
                </a:lnTo>
                <a:lnTo>
                  <a:pt x="47" y="176"/>
                </a:lnTo>
                <a:lnTo>
                  <a:pt x="38" y="181"/>
                </a:lnTo>
                <a:lnTo>
                  <a:pt x="29" y="183"/>
                </a:lnTo>
                <a:lnTo>
                  <a:pt x="20" y="187"/>
                </a:lnTo>
                <a:lnTo>
                  <a:pt x="10" y="189"/>
                </a:lnTo>
                <a:lnTo>
                  <a:pt x="0" y="192"/>
                </a:lnTo>
                <a:lnTo>
                  <a:pt x="3" y="201"/>
                </a:lnTo>
                <a:lnTo>
                  <a:pt x="13" y="199"/>
                </a:lnTo>
                <a:lnTo>
                  <a:pt x="23" y="196"/>
                </a:lnTo>
                <a:lnTo>
                  <a:pt x="33" y="193"/>
                </a:lnTo>
                <a:lnTo>
                  <a:pt x="43" y="189"/>
                </a:lnTo>
                <a:lnTo>
                  <a:pt x="53" y="186"/>
                </a:lnTo>
                <a:lnTo>
                  <a:pt x="62" y="181"/>
                </a:lnTo>
                <a:lnTo>
                  <a:pt x="72" y="177"/>
                </a:lnTo>
                <a:lnTo>
                  <a:pt x="80" y="172"/>
                </a:lnTo>
                <a:lnTo>
                  <a:pt x="89" y="167"/>
                </a:lnTo>
                <a:lnTo>
                  <a:pt x="98" y="161"/>
                </a:lnTo>
                <a:lnTo>
                  <a:pt x="106" y="156"/>
                </a:lnTo>
                <a:lnTo>
                  <a:pt x="115" y="151"/>
                </a:lnTo>
                <a:lnTo>
                  <a:pt x="123" y="144"/>
                </a:lnTo>
                <a:lnTo>
                  <a:pt x="131" y="138"/>
                </a:lnTo>
                <a:lnTo>
                  <a:pt x="139" y="131"/>
                </a:lnTo>
                <a:lnTo>
                  <a:pt x="147" y="124"/>
                </a:lnTo>
                <a:lnTo>
                  <a:pt x="153" y="118"/>
                </a:lnTo>
                <a:lnTo>
                  <a:pt x="160" y="111"/>
                </a:lnTo>
                <a:lnTo>
                  <a:pt x="167" y="104"/>
                </a:lnTo>
                <a:lnTo>
                  <a:pt x="174" y="96"/>
                </a:lnTo>
                <a:lnTo>
                  <a:pt x="180" y="89"/>
                </a:lnTo>
                <a:lnTo>
                  <a:pt x="186" y="81"/>
                </a:lnTo>
                <a:lnTo>
                  <a:pt x="192" y="74"/>
                </a:lnTo>
                <a:lnTo>
                  <a:pt x="198" y="66"/>
                </a:lnTo>
                <a:lnTo>
                  <a:pt x="204" y="59"/>
                </a:lnTo>
                <a:lnTo>
                  <a:pt x="208" y="50"/>
                </a:lnTo>
                <a:lnTo>
                  <a:pt x="214" y="43"/>
                </a:lnTo>
                <a:lnTo>
                  <a:pt x="219" y="35"/>
                </a:lnTo>
                <a:lnTo>
                  <a:pt x="224" y="26"/>
                </a:lnTo>
                <a:lnTo>
                  <a:pt x="228" y="19"/>
                </a:lnTo>
                <a:lnTo>
                  <a:pt x="233" y="11"/>
                </a:lnTo>
                <a:lnTo>
                  <a:pt x="237" y="3"/>
                </a:lnTo>
                <a:lnTo>
                  <a:pt x="224" y="0"/>
                </a:lnTo>
              </a:path>
            </a:pathLst>
          </a:custGeom>
          <a:solidFill>
            <a:srgbClr val="790015"/>
          </a:solidFill>
          <a:ln w="12700" cap="rnd">
            <a:solidFill>
              <a:srgbClr val="FC012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77" name="Freeform 243"/>
          <p:cNvSpPr>
            <a:spLocks/>
          </p:cNvSpPr>
          <p:nvPr/>
        </p:nvSpPr>
        <p:spPr bwMode="auto">
          <a:xfrm>
            <a:off x="4375150" y="4829175"/>
            <a:ext cx="257175" cy="352425"/>
          </a:xfrm>
          <a:custGeom>
            <a:avLst/>
            <a:gdLst>
              <a:gd name="T0" fmla="*/ 2147483647 w 179"/>
              <a:gd name="T1" fmla="*/ 0 h 244"/>
              <a:gd name="T2" fmla="*/ 2147483647 w 179"/>
              <a:gd name="T3" fmla="*/ 2147483647 h 244"/>
              <a:gd name="T4" fmla="*/ 2147483647 w 179"/>
              <a:gd name="T5" fmla="*/ 2147483647 h 244"/>
              <a:gd name="T6" fmla="*/ 2147483647 w 179"/>
              <a:gd name="T7" fmla="*/ 2147483647 h 244"/>
              <a:gd name="T8" fmla="*/ 2147483647 w 179"/>
              <a:gd name="T9" fmla="*/ 2147483647 h 244"/>
              <a:gd name="T10" fmla="*/ 2147483647 w 179"/>
              <a:gd name="T11" fmla="*/ 2147483647 h 244"/>
              <a:gd name="T12" fmla="*/ 2147483647 w 179"/>
              <a:gd name="T13" fmla="*/ 2147483647 h 244"/>
              <a:gd name="T14" fmla="*/ 2147483647 w 179"/>
              <a:gd name="T15" fmla="*/ 2147483647 h 244"/>
              <a:gd name="T16" fmla="*/ 2147483647 w 179"/>
              <a:gd name="T17" fmla="*/ 2147483647 h 244"/>
              <a:gd name="T18" fmla="*/ 2147483647 w 179"/>
              <a:gd name="T19" fmla="*/ 2147483647 h 244"/>
              <a:gd name="T20" fmla="*/ 2147483647 w 179"/>
              <a:gd name="T21" fmla="*/ 2147483647 h 244"/>
              <a:gd name="T22" fmla="*/ 2147483647 w 179"/>
              <a:gd name="T23" fmla="*/ 2147483647 h 244"/>
              <a:gd name="T24" fmla="*/ 2147483647 w 179"/>
              <a:gd name="T25" fmla="*/ 2147483647 h 244"/>
              <a:gd name="T26" fmla="*/ 2147483647 w 179"/>
              <a:gd name="T27" fmla="*/ 2147483647 h 244"/>
              <a:gd name="T28" fmla="*/ 2147483647 w 179"/>
              <a:gd name="T29" fmla="*/ 2147483647 h 244"/>
              <a:gd name="T30" fmla="*/ 2147483647 w 179"/>
              <a:gd name="T31" fmla="*/ 2147483647 h 244"/>
              <a:gd name="T32" fmla="*/ 0 w 179"/>
              <a:gd name="T33" fmla="*/ 2147483647 h 244"/>
              <a:gd name="T34" fmla="*/ 2147483647 w 179"/>
              <a:gd name="T35" fmla="*/ 2147483647 h 244"/>
              <a:gd name="T36" fmla="*/ 2147483647 w 179"/>
              <a:gd name="T37" fmla="*/ 2147483647 h 244"/>
              <a:gd name="T38" fmla="*/ 2147483647 w 179"/>
              <a:gd name="T39" fmla="*/ 2147483647 h 244"/>
              <a:gd name="T40" fmla="*/ 2147483647 w 179"/>
              <a:gd name="T41" fmla="*/ 2147483647 h 244"/>
              <a:gd name="T42" fmla="*/ 2147483647 w 179"/>
              <a:gd name="T43" fmla="*/ 2147483647 h 244"/>
              <a:gd name="T44" fmla="*/ 2147483647 w 179"/>
              <a:gd name="T45" fmla="*/ 2147483647 h 244"/>
              <a:gd name="T46" fmla="*/ 2147483647 w 179"/>
              <a:gd name="T47" fmla="*/ 2147483647 h 244"/>
              <a:gd name="T48" fmla="*/ 2147483647 w 179"/>
              <a:gd name="T49" fmla="*/ 2147483647 h 244"/>
              <a:gd name="T50" fmla="*/ 2147483647 w 179"/>
              <a:gd name="T51" fmla="*/ 2147483647 h 244"/>
              <a:gd name="T52" fmla="*/ 2147483647 w 179"/>
              <a:gd name="T53" fmla="*/ 2147483647 h 244"/>
              <a:gd name="T54" fmla="*/ 2147483647 w 179"/>
              <a:gd name="T55" fmla="*/ 2147483647 h 244"/>
              <a:gd name="T56" fmla="*/ 2147483647 w 179"/>
              <a:gd name="T57" fmla="*/ 2147483647 h 244"/>
              <a:gd name="T58" fmla="*/ 2147483647 w 179"/>
              <a:gd name="T59" fmla="*/ 2147483647 h 244"/>
              <a:gd name="T60" fmla="*/ 2147483647 w 179"/>
              <a:gd name="T61" fmla="*/ 2147483647 h 244"/>
              <a:gd name="T62" fmla="*/ 2147483647 w 179"/>
              <a:gd name="T63" fmla="*/ 2147483647 h 244"/>
              <a:gd name="T64" fmla="*/ 2147483647 w 179"/>
              <a:gd name="T65" fmla="*/ 2147483647 h 244"/>
              <a:gd name="T66" fmla="*/ 2147483647 w 179"/>
              <a:gd name="T67" fmla="*/ 2147483647 h 244"/>
              <a:gd name="T68" fmla="*/ 2147483647 w 179"/>
              <a:gd name="T69" fmla="*/ 0 h 24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79"/>
              <a:gd name="T106" fmla="*/ 0 h 244"/>
              <a:gd name="T107" fmla="*/ 179 w 179"/>
              <a:gd name="T108" fmla="*/ 244 h 24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79" h="244">
                <a:moveTo>
                  <a:pt x="170" y="0"/>
                </a:moveTo>
                <a:lnTo>
                  <a:pt x="169" y="0"/>
                </a:lnTo>
                <a:lnTo>
                  <a:pt x="161" y="7"/>
                </a:lnTo>
                <a:lnTo>
                  <a:pt x="153" y="14"/>
                </a:lnTo>
                <a:lnTo>
                  <a:pt x="145" y="22"/>
                </a:lnTo>
                <a:lnTo>
                  <a:pt x="138" y="30"/>
                </a:lnTo>
                <a:lnTo>
                  <a:pt x="131" y="37"/>
                </a:lnTo>
                <a:lnTo>
                  <a:pt x="124" y="43"/>
                </a:lnTo>
                <a:lnTo>
                  <a:pt x="117" y="51"/>
                </a:lnTo>
                <a:lnTo>
                  <a:pt x="111" y="59"/>
                </a:lnTo>
                <a:lnTo>
                  <a:pt x="106" y="67"/>
                </a:lnTo>
                <a:lnTo>
                  <a:pt x="99" y="74"/>
                </a:lnTo>
                <a:lnTo>
                  <a:pt x="94" y="81"/>
                </a:lnTo>
                <a:lnTo>
                  <a:pt x="88" y="89"/>
                </a:lnTo>
                <a:lnTo>
                  <a:pt x="82" y="96"/>
                </a:lnTo>
                <a:lnTo>
                  <a:pt x="78" y="104"/>
                </a:lnTo>
                <a:lnTo>
                  <a:pt x="72" y="112"/>
                </a:lnTo>
                <a:lnTo>
                  <a:pt x="67" y="119"/>
                </a:lnTo>
                <a:lnTo>
                  <a:pt x="62" y="126"/>
                </a:lnTo>
                <a:lnTo>
                  <a:pt x="58" y="134"/>
                </a:lnTo>
                <a:lnTo>
                  <a:pt x="53" y="142"/>
                </a:lnTo>
                <a:lnTo>
                  <a:pt x="49" y="149"/>
                </a:lnTo>
                <a:lnTo>
                  <a:pt x="44" y="157"/>
                </a:lnTo>
                <a:lnTo>
                  <a:pt x="40" y="164"/>
                </a:lnTo>
                <a:lnTo>
                  <a:pt x="36" y="171"/>
                </a:lnTo>
                <a:lnTo>
                  <a:pt x="31" y="179"/>
                </a:lnTo>
                <a:lnTo>
                  <a:pt x="27" y="187"/>
                </a:lnTo>
                <a:lnTo>
                  <a:pt x="23" y="194"/>
                </a:lnTo>
                <a:lnTo>
                  <a:pt x="20" y="202"/>
                </a:lnTo>
                <a:lnTo>
                  <a:pt x="15" y="209"/>
                </a:lnTo>
                <a:lnTo>
                  <a:pt x="12" y="217"/>
                </a:lnTo>
                <a:lnTo>
                  <a:pt x="7" y="224"/>
                </a:lnTo>
                <a:lnTo>
                  <a:pt x="4" y="232"/>
                </a:lnTo>
                <a:lnTo>
                  <a:pt x="0" y="240"/>
                </a:lnTo>
                <a:lnTo>
                  <a:pt x="12" y="243"/>
                </a:lnTo>
                <a:lnTo>
                  <a:pt x="15" y="236"/>
                </a:lnTo>
                <a:lnTo>
                  <a:pt x="20" y="228"/>
                </a:lnTo>
                <a:lnTo>
                  <a:pt x="23" y="221"/>
                </a:lnTo>
                <a:lnTo>
                  <a:pt x="26" y="213"/>
                </a:lnTo>
                <a:lnTo>
                  <a:pt x="30" y="205"/>
                </a:lnTo>
                <a:lnTo>
                  <a:pt x="35" y="199"/>
                </a:lnTo>
                <a:lnTo>
                  <a:pt x="39" y="191"/>
                </a:lnTo>
                <a:lnTo>
                  <a:pt x="42" y="183"/>
                </a:lnTo>
                <a:lnTo>
                  <a:pt x="47" y="176"/>
                </a:lnTo>
                <a:lnTo>
                  <a:pt x="51" y="168"/>
                </a:lnTo>
                <a:lnTo>
                  <a:pt x="55" y="161"/>
                </a:lnTo>
                <a:lnTo>
                  <a:pt x="60" y="153"/>
                </a:lnTo>
                <a:lnTo>
                  <a:pt x="64" y="146"/>
                </a:lnTo>
                <a:lnTo>
                  <a:pt x="69" y="138"/>
                </a:lnTo>
                <a:lnTo>
                  <a:pt x="73" y="131"/>
                </a:lnTo>
                <a:lnTo>
                  <a:pt x="78" y="124"/>
                </a:lnTo>
                <a:lnTo>
                  <a:pt x="82" y="117"/>
                </a:lnTo>
                <a:lnTo>
                  <a:pt x="88" y="109"/>
                </a:lnTo>
                <a:lnTo>
                  <a:pt x="94" y="101"/>
                </a:lnTo>
                <a:lnTo>
                  <a:pt x="98" y="94"/>
                </a:lnTo>
                <a:lnTo>
                  <a:pt x="105" y="86"/>
                </a:lnTo>
                <a:lnTo>
                  <a:pt x="109" y="79"/>
                </a:lnTo>
                <a:lnTo>
                  <a:pt x="115" y="72"/>
                </a:lnTo>
                <a:lnTo>
                  <a:pt x="121" y="65"/>
                </a:lnTo>
                <a:lnTo>
                  <a:pt x="128" y="57"/>
                </a:lnTo>
                <a:lnTo>
                  <a:pt x="134" y="49"/>
                </a:lnTo>
                <a:lnTo>
                  <a:pt x="141" y="43"/>
                </a:lnTo>
                <a:lnTo>
                  <a:pt x="148" y="36"/>
                </a:lnTo>
                <a:lnTo>
                  <a:pt x="155" y="28"/>
                </a:lnTo>
                <a:lnTo>
                  <a:pt x="163" y="21"/>
                </a:lnTo>
                <a:lnTo>
                  <a:pt x="170" y="14"/>
                </a:lnTo>
                <a:lnTo>
                  <a:pt x="178" y="6"/>
                </a:lnTo>
                <a:lnTo>
                  <a:pt x="178" y="7"/>
                </a:lnTo>
                <a:lnTo>
                  <a:pt x="170" y="0"/>
                </a:lnTo>
                <a:lnTo>
                  <a:pt x="169" y="0"/>
                </a:lnTo>
                <a:lnTo>
                  <a:pt x="170" y="0"/>
                </a:lnTo>
              </a:path>
            </a:pathLst>
          </a:custGeom>
          <a:solidFill>
            <a:srgbClr val="790015"/>
          </a:solidFill>
          <a:ln w="12700" cap="rnd">
            <a:solidFill>
              <a:srgbClr val="FC012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78" name="Freeform 244"/>
          <p:cNvSpPr>
            <a:spLocks/>
          </p:cNvSpPr>
          <p:nvPr/>
        </p:nvSpPr>
        <p:spPr bwMode="auto">
          <a:xfrm>
            <a:off x="4619625" y="4433888"/>
            <a:ext cx="307975" cy="406400"/>
          </a:xfrm>
          <a:custGeom>
            <a:avLst/>
            <a:gdLst>
              <a:gd name="T0" fmla="*/ 2147483647 w 213"/>
              <a:gd name="T1" fmla="*/ 2147483647 h 281"/>
              <a:gd name="T2" fmla="*/ 2147483647 w 213"/>
              <a:gd name="T3" fmla="*/ 2147483647 h 281"/>
              <a:gd name="T4" fmla="*/ 2147483647 w 213"/>
              <a:gd name="T5" fmla="*/ 2147483647 h 281"/>
              <a:gd name="T6" fmla="*/ 2147483647 w 213"/>
              <a:gd name="T7" fmla="*/ 2147483647 h 281"/>
              <a:gd name="T8" fmla="*/ 2147483647 w 213"/>
              <a:gd name="T9" fmla="*/ 2147483647 h 281"/>
              <a:gd name="T10" fmla="*/ 2147483647 w 213"/>
              <a:gd name="T11" fmla="*/ 2147483647 h 281"/>
              <a:gd name="T12" fmla="*/ 2147483647 w 213"/>
              <a:gd name="T13" fmla="*/ 2147483647 h 281"/>
              <a:gd name="T14" fmla="*/ 2147483647 w 213"/>
              <a:gd name="T15" fmla="*/ 2147483647 h 281"/>
              <a:gd name="T16" fmla="*/ 2147483647 w 213"/>
              <a:gd name="T17" fmla="*/ 2147483647 h 281"/>
              <a:gd name="T18" fmla="*/ 2147483647 w 213"/>
              <a:gd name="T19" fmla="*/ 2147483647 h 281"/>
              <a:gd name="T20" fmla="*/ 2147483647 w 213"/>
              <a:gd name="T21" fmla="*/ 2147483647 h 281"/>
              <a:gd name="T22" fmla="*/ 2147483647 w 213"/>
              <a:gd name="T23" fmla="*/ 2147483647 h 281"/>
              <a:gd name="T24" fmla="*/ 2147483647 w 213"/>
              <a:gd name="T25" fmla="*/ 2147483647 h 281"/>
              <a:gd name="T26" fmla="*/ 2147483647 w 213"/>
              <a:gd name="T27" fmla="*/ 2147483647 h 281"/>
              <a:gd name="T28" fmla="*/ 2147483647 w 213"/>
              <a:gd name="T29" fmla="*/ 2147483647 h 281"/>
              <a:gd name="T30" fmla="*/ 2147483647 w 213"/>
              <a:gd name="T31" fmla="*/ 2147483647 h 281"/>
              <a:gd name="T32" fmla="*/ 2147483647 w 213"/>
              <a:gd name="T33" fmla="*/ 2147483647 h 281"/>
              <a:gd name="T34" fmla="*/ 2147483647 w 213"/>
              <a:gd name="T35" fmla="*/ 2147483647 h 281"/>
              <a:gd name="T36" fmla="*/ 2147483647 w 213"/>
              <a:gd name="T37" fmla="*/ 2147483647 h 281"/>
              <a:gd name="T38" fmla="*/ 2147483647 w 213"/>
              <a:gd name="T39" fmla="*/ 2147483647 h 281"/>
              <a:gd name="T40" fmla="*/ 2147483647 w 213"/>
              <a:gd name="T41" fmla="*/ 2147483647 h 281"/>
              <a:gd name="T42" fmla="*/ 2147483647 w 213"/>
              <a:gd name="T43" fmla="*/ 2147483647 h 281"/>
              <a:gd name="T44" fmla="*/ 2147483647 w 213"/>
              <a:gd name="T45" fmla="*/ 2147483647 h 281"/>
              <a:gd name="T46" fmla="*/ 2147483647 w 213"/>
              <a:gd name="T47" fmla="*/ 2147483647 h 281"/>
              <a:gd name="T48" fmla="*/ 2147483647 w 213"/>
              <a:gd name="T49" fmla="*/ 2147483647 h 281"/>
              <a:gd name="T50" fmla="*/ 2147483647 w 213"/>
              <a:gd name="T51" fmla="*/ 2147483647 h 281"/>
              <a:gd name="T52" fmla="*/ 2147483647 w 213"/>
              <a:gd name="T53" fmla="*/ 2147483647 h 281"/>
              <a:gd name="T54" fmla="*/ 2147483647 w 213"/>
              <a:gd name="T55" fmla="*/ 2147483647 h 281"/>
              <a:gd name="T56" fmla="*/ 2147483647 w 213"/>
              <a:gd name="T57" fmla="*/ 2147483647 h 281"/>
              <a:gd name="T58" fmla="*/ 2147483647 w 213"/>
              <a:gd name="T59" fmla="*/ 2147483647 h 281"/>
              <a:gd name="T60" fmla="*/ 2147483647 w 213"/>
              <a:gd name="T61" fmla="*/ 2147483647 h 281"/>
              <a:gd name="T62" fmla="*/ 2147483647 w 213"/>
              <a:gd name="T63" fmla="*/ 2147483647 h 281"/>
              <a:gd name="T64" fmla="*/ 2147483647 w 213"/>
              <a:gd name="T65" fmla="*/ 2147483647 h 281"/>
              <a:gd name="T66" fmla="*/ 2147483647 w 213"/>
              <a:gd name="T67" fmla="*/ 0 h 28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13"/>
              <a:gd name="T103" fmla="*/ 0 h 281"/>
              <a:gd name="T104" fmla="*/ 213 w 213"/>
              <a:gd name="T105" fmla="*/ 281 h 28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13" h="281">
                <a:moveTo>
                  <a:pt x="199" y="0"/>
                </a:moveTo>
                <a:lnTo>
                  <a:pt x="197" y="10"/>
                </a:lnTo>
                <a:lnTo>
                  <a:pt x="195" y="20"/>
                </a:lnTo>
                <a:lnTo>
                  <a:pt x="192" y="31"/>
                </a:lnTo>
                <a:lnTo>
                  <a:pt x="190" y="40"/>
                </a:lnTo>
                <a:lnTo>
                  <a:pt x="187" y="49"/>
                </a:lnTo>
                <a:lnTo>
                  <a:pt x="183" y="59"/>
                </a:lnTo>
                <a:lnTo>
                  <a:pt x="180" y="69"/>
                </a:lnTo>
                <a:lnTo>
                  <a:pt x="177" y="78"/>
                </a:lnTo>
                <a:lnTo>
                  <a:pt x="173" y="87"/>
                </a:lnTo>
                <a:lnTo>
                  <a:pt x="168" y="96"/>
                </a:lnTo>
                <a:lnTo>
                  <a:pt x="164" y="105"/>
                </a:lnTo>
                <a:lnTo>
                  <a:pt x="159" y="114"/>
                </a:lnTo>
                <a:lnTo>
                  <a:pt x="154" y="122"/>
                </a:lnTo>
                <a:lnTo>
                  <a:pt x="148" y="131"/>
                </a:lnTo>
                <a:lnTo>
                  <a:pt x="143" y="140"/>
                </a:lnTo>
                <a:lnTo>
                  <a:pt x="137" y="148"/>
                </a:lnTo>
                <a:lnTo>
                  <a:pt x="131" y="157"/>
                </a:lnTo>
                <a:lnTo>
                  <a:pt x="124" y="165"/>
                </a:lnTo>
                <a:lnTo>
                  <a:pt x="117" y="173"/>
                </a:lnTo>
                <a:lnTo>
                  <a:pt x="111" y="182"/>
                </a:lnTo>
                <a:lnTo>
                  <a:pt x="103" y="190"/>
                </a:lnTo>
                <a:lnTo>
                  <a:pt x="96" y="199"/>
                </a:lnTo>
                <a:lnTo>
                  <a:pt x="87" y="205"/>
                </a:lnTo>
                <a:lnTo>
                  <a:pt x="79" y="213"/>
                </a:lnTo>
                <a:lnTo>
                  <a:pt x="70" y="221"/>
                </a:lnTo>
                <a:lnTo>
                  <a:pt x="61" y="228"/>
                </a:lnTo>
                <a:lnTo>
                  <a:pt x="52" y="237"/>
                </a:lnTo>
                <a:lnTo>
                  <a:pt x="42" y="243"/>
                </a:lnTo>
                <a:lnTo>
                  <a:pt x="32" y="250"/>
                </a:lnTo>
                <a:lnTo>
                  <a:pt x="21" y="258"/>
                </a:lnTo>
                <a:lnTo>
                  <a:pt x="11" y="265"/>
                </a:lnTo>
                <a:lnTo>
                  <a:pt x="0" y="272"/>
                </a:lnTo>
                <a:lnTo>
                  <a:pt x="7" y="280"/>
                </a:lnTo>
                <a:lnTo>
                  <a:pt x="19" y="273"/>
                </a:lnTo>
                <a:lnTo>
                  <a:pt x="30" y="266"/>
                </a:lnTo>
                <a:lnTo>
                  <a:pt x="40" y="258"/>
                </a:lnTo>
                <a:lnTo>
                  <a:pt x="50" y="250"/>
                </a:lnTo>
                <a:lnTo>
                  <a:pt x="60" y="243"/>
                </a:lnTo>
                <a:lnTo>
                  <a:pt x="70" y="236"/>
                </a:lnTo>
                <a:lnTo>
                  <a:pt x="79" y="228"/>
                </a:lnTo>
                <a:lnTo>
                  <a:pt x="88" y="220"/>
                </a:lnTo>
                <a:lnTo>
                  <a:pt x="97" y="212"/>
                </a:lnTo>
                <a:lnTo>
                  <a:pt x="105" y="204"/>
                </a:lnTo>
                <a:lnTo>
                  <a:pt x="113" y="196"/>
                </a:lnTo>
                <a:lnTo>
                  <a:pt x="121" y="188"/>
                </a:lnTo>
                <a:lnTo>
                  <a:pt x="127" y="179"/>
                </a:lnTo>
                <a:lnTo>
                  <a:pt x="135" y="171"/>
                </a:lnTo>
                <a:lnTo>
                  <a:pt x="141" y="161"/>
                </a:lnTo>
                <a:lnTo>
                  <a:pt x="148" y="154"/>
                </a:lnTo>
                <a:lnTo>
                  <a:pt x="154" y="145"/>
                </a:lnTo>
                <a:lnTo>
                  <a:pt x="160" y="136"/>
                </a:lnTo>
                <a:lnTo>
                  <a:pt x="165" y="126"/>
                </a:lnTo>
                <a:lnTo>
                  <a:pt x="170" y="118"/>
                </a:lnTo>
                <a:lnTo>
                  <a:pt x="175" y="109"/>
                </a:lnTo>
                <a:lnTo>
                  <a:pt x="180" y="99"/>
                </a:lnTo>
                <a:lnTo>
                  <a:pt x="183" y="90"/>
                </a:lnTo>
                <a:lnTo>
                  <a:pt x="188" y="81"/>
                </a:lnTo>
                <a:lnTo>
                  <a:pt x="191" y="71"/>
                </a:lnTo>
                <a:lnTo>
                  <a:pt x="196" y="62"/>
                </a:lnTo>
                <a:lnTo>
                  <a:pt x="199" y="52"/>
                </a:lnTo>
                <a:lnTo>
                  <a:pt x="201" y="42"/>
                </a:lnTo>
                <a:lnTo>
                  <a:pt x="205" y="32"/>
                </a:lnTo>
                <a:lnTo>
                  <a:pt x="207" y="22"/>
                </a:lnTo>
                <a:lnTo>
                  <a:pt x="209" y="12"/>
                </a:lnTo>
                <a:lnTo>
                  <a:pt x="212" y="2"/>
                </a:lnTo>
                <a:lnTo>
                  <a:pt x="210" y="2"/>
                </a:lnTo>
                <a:lnTo>
                  <a:pt x="199" y="0"/>
                </a:lnTo>
              </a:path>
            </a:pathLst>
          </a:custGeom>
          <a:solidFill>
            <a:srgbClr val="790015"/>
          </a:solidFill>
          <a:ln w="12700" cap="rnd">
            <a:solidFill>
              <a:srgbClr val="FC012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79" name="Freeform 245"/>
          <p:cNvSpPr>
            <a:spLocks/>
          </p:cNvSpPr>
          <p:nvPr/>
        </p:nvSpPr>
        <p:spPr bwMode="auto">
          <a:xfrm>
            <a:off x="4908550" y="3560763"/>
            <a:ext cx="112713" cy="881062"/>
          </a:xfrm>
          <a:custGeom>
            <a:avLst/>
            <a:gdLst>
              <a:gd name="T0" fmla="*/ 2147483647 w 78"/>
              <a:gd name="T1" fmla="*/ 2147483647 h 610"/>
              <a:gd name="T2" fmla="*/ 2147483647 w 78"/>
              <a:gd name="T3" fmla="*/ 2147483647 h 610"/>
              <a:gd name="T4" fmla="*/ 2147483647 w 78"/>
              <a:gd name="T5" fmla="*/ 2147483647 h 610"/>
              <a:gd name="T6" fmla="*/ 2147483647 w 78"/>
              <a:gd name="T7" fmla="*/ 2147483647 h 610"/>
              <a:gd name="T8" fmla="*/ 2147483647 w 78"/>
              <a:gd name="T9" fmla="*/ 2147483647 h 610"/>
              <a:gd name="T10" fmla="*/ 2147483647 w 78"/>
              <a:gd name="T11" fmla="*/ 2147483647 h 610"/>
              <a:gd name="T12" fmla="*/ 2147483647 w 78"/>
              <a:gd name="T13" fmla="*/ 2147483647 h 610"/>
              <a:gd name="T14" fmla="*/ 2147483647 w 78"/>
              <a:gd name="T15" fmla="*/ 2147483647 h 610"/>
              <a:gd name="T16" fmla="*/ 2147483647 w 78"/>
              <a:gd name="T17" fmla="*/ 2147483647 h 610"/>
              <a:gd name="T18" fmla="*/ 2147483647 w 78"/>
              <a:gd name="T19" fmla="*/ 2147483647 h 610"/>
              <a:gd name="T20" fmla="*/ 2147483647 w 78"/>
              <a:gd name="T21" fmla="*/ 2147483647 h 610"/>
              <a:gd name="T22" fmla="*/ 2147483647 w 78"/>
              <a:gd name="T23" fmla="*/ 2147483647 h 610"/>
              <a:gd name="T24" fmla="*/ 2147483647 w 78"/>
              <a:gd name="T25" fmla="*/ 2147483647 h 610"/>
              <a:gd name="T26" fmla="*/ 2147483647 w 78"/>
              <a:gd name="T27" fmla="*/ 2147483647 h 610"/>
              <a:gd name="T28" fmla="*/ 2147483647 w 78"/>
              <a:gd name="T29" fmla="*/ 2147483647 h 610"/>
              <a:gd name="T30" fmla="*/ 2147483647 w 78"/>
              <a:gd name="T31" fmla="*/ 2147483647 h 610"/>
              <a:gd name="T32" fmla="*/ 2147483647 w 78"/>
              <a:gd name="T33" fmla="*/ 2147483647 h 610"/>
              <a:gd name="T34" fmla="*/ 2147483647 w 78"/>
              <a:gd name="T35" fmla="*/ 2147483647 h 610"/>
              <a:gd name="T36" fmla="*/ 2147483647 w 78"/>
              <a:gd name="T37" fmla="*/ 2147483647 h 610"/>
              <a:gd name="T38" fmla="*/ 2147483647 w 78"/>
              <a:gd name="T39" fmla="*/ 2147483647 h 610"/>
              <a:gd name="T40" fmla="*/ 2147483647 w 78"/>
              <a:gd name="T41" fmla="*/ 2147483647 h 610"/>
              <a:gd name="T42" fmla="*/ 2147483647 w 78"/>
              <a:gd name="T43" fmla="*/ 2147483647 h 610"/>
              <a:gd name="T44" fmla="*/ 2147483647 w 78"/>
              <a:gd name="T45" fmla="*/ 2147483647 h 610"/>
              <a:gd name="T46" fmla="*/ 2147483647 w 78"/>
              <a:gd name="T47" fmla="*/ 2147483647 h 610"/>
              <a:gd name="T48" fmla="*/ 2147483647 w 78"/>
              <a:gd name="T49" fmla="*/ 2147483647 h 610"/>
              <a:gd name="T50" fmla="*/ 2147483647 w 78"/>
              <a:gd name="T51" fmla="*/ 2147483647 h 610"/>
              <a:gd name="T52" fmla="*/ 2147483647 w 78"/>
              <a:gd name="T53" fmla="*/ 2147483647 h 610"/>
              <a:gd name="T54" fmla="*/ 2147483647 w 78"/>
              <a:gd name="T55" fmla="*/ 2147483647 h 610"/>
              <a:gd name="T56" fmla="*/ 2147483647 w 78"/>
              <a:gd name="T57" fmla="*/ 2147483647 h 610"/>
              <a:gd name="T58" fmla="*/ 2147483647 w 78"/>
              <a:gd name="T59" fmla="*/ 2147483647 h 610"/>
              <a:gd name="T60" fmla="*/ 2147483647 w 78"/>
              <a:gd name="T61" fmla="*/ 2147483647 h 610"/>
              <a:gd name="T62" fmla="*/ 2147483647 w 78"/>
              <a:gd name="T63" fmla="*/ 2147483647 h 610"/>
              <a:gd name="T64" fmla="*/ 2147483647 w 78"/>
              <a:gd name="T65" fmla="*/ 0 h 610"/>
              <a:gd name="T66" fmla="*/ 2147483647 w 78"/>
              <a:gd name="T67" fmla="*/ 2147483647 h 61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8"/>
              <a:gd name="T103" fmla="*/ 0 h 610"/>
              <a:gd name="T104" fmla="*/ 78 w 78"/>
              <a:gd name="T105" fmla="*/ 610 h 61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8" h="610">
                <a:moveTo>
                  <a:pt x="39" y="2"/>
                </a:moveTo>
                <a:lnTo>
                  <a:pt x="43" y="20"/>
                </a:lnTo>
                <a:lnTo>
                  <a:pt x="47" y="40"/>
                </a:lnTo>
                <a:lnTo>
                  <a:pt x="49" y="60"/>
                </a:lnTo>
                <a:lnTo>
                  <a:pt x="53" y="78"/>
                </a:lnTo>
                <a:lnTo>
                  <a:pt x="56" y="98"/>
                </a:lnTo>
                <a:lnTo>
                  <a:pt x="57" y="117"/>
                </a:lnTo>
                <a:lnTo>
                  <a:pt x="60" y="136"/>
                </a:lnTo>
                <a:lnTo>
                  <a:pt x="62" y="156"/>
                </a:lnTo>
                <a:lnTo>
                  <a:pt x="63" y="174"/>
                </a:lnTo>
                <a:lnTo>
                  <a:pt x="64" y="194"/>
                </a:lnTo>
                <a:lnTo>
                  <a:pt x="64" y="213"/>
                </a:lnTo>
                <a:lnTo>
                  <a:pt x="64" y="232"/>
                </a:lnTo>
                <a:lnTo>
                  <a:pt x="64" y="252"/>
                </a:lnTo>
                <a:lnTo>
                  <a:pt x="64" y="270"/>
                </a:lnTo>
                <a:lnTo>
                  <a:pt x="64" y="289"/>
                </a:lnTo>
                <a:lnTo>
                  <a:pt x="63" y="310"/>
                </a:lnTo>
                <a:lnTo>
                  <a:pt x="61" y="327"/>
                </a:lnTo>
                <a:lnTo>
                  <a:pt x="60" y="347"/>
                </a:lnTo>
                <a:lnTo>
                  <a:pt x="57" y="366"/>
                </a:lnTo>
                <a:lnTo>
                  <a:pt x="55" y="385"/>
                </a:lnTo>
                <a:lnTo>
                  <a:pt x="52" y="404"/>
                </a:lnTo>
                <a:lnTo>
                  <a:pt x="48" y="423"/>
                </a:lnTo>
                <a:lnTo>
                  <a:pt x="46" y="441"/>
                </a:lnTo>
                <a:lnTo>
                  <a:pt x="41" y="460"/>
                </a:lnTo>
                <a:lnTo>
                  <a:pt x="38" y="479"/>
                </a:lnTo>
                <a:lnTo>
                  <a:pt x="33" y="497"/>
                </a:lnTo>
                <a:lnTo>
                  <a:pt x="29" y="515"/>
                </a:lnTo>
                <a:lnTo>
                  <a:pt x="23" y="533"/>
                </a:lnTo>
                <a:lnTo>
                  <a:pt x="19" y="552"/>
                </a:lnTo>
                <a:lnTo>
                  <a:pt x="13" y="570"/>
                </a:lnTo>
                <a:lnTo>
                  <a:pt x="6" y="589"/>
                </a:lnTo>
                <a:lnTo>
                  <a:pt x="0" y="606"/>
                </a:lnTo>
                <a:lnTo>
                  <a:pt x="12" y="609"/>
                </a:lnTo>
                <a:lnTo>
                  <a:pt x="19" y="591"/>
                </a:lnTo>
                <a:lnTo>
                  <a:pt x="24" y="572"/>
                </a:lnTo>
                <a:lnTo>
                  <a:pt x="30" y="555"/>
                </a:lnTo>
                <a:lnTo>
                  <a:pt x="36" y="536"/>
                </a:lnTo>
                <a:lnTo>
                  <a:pt x="40" y="518"/>
                </a:lnTo>
                <a:lnTo>
                  <a:pt x="46" y="498"/>
                </a:lnTo>
                <a:lnTo>
                  <a:pt x="49" y="481"/>
                </a:lnTo>
                <a:lnTo>
                  <a:pt x="55" y="462"/>
                </a:lnTo>
                <a:lnTo>
                  <a:pt x="57" y="443"/>
                </a:lnTo>
                <a:lnTo>
                  <a:pt x="62" y="424"/>
                </a:lnTo>
                <a:lnTo>
                  <a:pt x="64" y="406"/>
                </a:lnTo>
                <a:lnTo>
                  <a:pt x="67" y="386"/>
                </a:lnTo>
                <a:lnTo>
                  <a:pt x="70" y="367"/>
                </a:lnTo>
                <a:lnTo>
                  <a:pt x="72" y="348"/>
                </a:lnTo>
                <a:lnTo>
                  <a:pt x="73" y="328"/>
                </a:lnTo>
                <a:lnTo>
                  <a:pt x="74" y="310"/>
                </a:lnTo>
                <a:lnTo>
                  <a:pt x="75" y="290"/>
                </a:lnTo>
                <a:lnTo>
                  <a:pt x="77" y="271"/>
                </a:lnTo>
                <a:lnTo>
                  <a:pt x="77" y="252"/>
                </a:lnTo>
                <a:lnTo>
                  <a:pt x="77" y="232"/>
                </a:lnTo>
                <a:lnTo>
                  <a:pt x="77" y="213"/>
                </a:lnTo>
                <a:lnTo>
                  <a:pt x="75" y="194"/>
                </a:lnTo>
                <a:lnTo>
                  <a:pt x="74" y="174"/>
                </a:lnTo>
                <a:lnTo>
                  <a:pt x="73" y="155"/>
                </a:lnTo>
                <a:lnTo>
                  <a:pt x="72" y="135"/>
                </a:lnTo>
                <a:lnTo>
                  <a:pt x="70" y="117"/>
                </a:lnTo>
                <a:lnTo>
                  <a:pt x="67" y="96"/>
                </a:lnTo>
                <a:lnTo>
                  <a:pt x="65" y="77"/>
                </a:lnTo>
                <a:lnTo>
                  <a:pt x="62" y="58"/>
                </a:lnTo>
                <a:lnTo>
                  <a:pt x="58" y="39"/>
                </a:lnTo>
                <a:lnTo>
                  <a:pt x="56" y="20"/>
                </a:lnTo>
                <a:lnTo>
                  <a:pt x="52" y="0"/>
                </a:lnTo>
                <a:lnTo>
                  <a:pt x="50" y="0"/>
                </a:lnTo>
                <a:lnTo>
                  <a:pt x="39" y="2"/>
                </a:lnTo>
              </a:path>
            </a:pathLst>
          </a:custGeom>
          <a:solidFill>
            <a:srgbClr val="790015"/>
          </a:solidFill>
          <a:ln w="12700" cap="rnd">
            <a:solidFill>
              <a:srgbClr val="FC012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80" name="Freeform 246"/>
          <p:cNvSpPr>
            <a:spLocks/>
          </p:cNvSpPr>
          <p:nvPr/>
        </p:nvSpPr>
        <p:spPr bwMode="auto">
          <a:xfrm>
            <a:off x="4826000" y="3338513"/>
            <a:ext cx="157163" cy="228600"/>
          </a:xfrm>
          <a:custGeom>
            <a:avLst/>
            <a:gdLst>
              <a:gd name="T0" fmla="*/ 2147483647 w 108"/>
              <a:gd name="T1" fmla="*/ 2147483647 h 158"/>
              <a:gd name="T2" fmla="*/ 2147483647 w 108"/>
              <a:gd name="T3" fmla="*/ 2147483647 h 158"/>
              <a:gd name="T4" fmla="*/ 2147483647 w 108"/>
              <a:gd name="T5" fmla="*/ 2147483647 h 158"/>
              <a:gd name="T6" fmla="*/ 2147483647 w 108"/>
              <a:gd name="T7" fmla="*/ 2147483647 h 158"/>
              <a:gd name="T8" fmla="*/ 2147483647 w 108"/>
              <a:gd name="T9" fmla="*/ 2147483647 h 158"/>
              <a:gd name="T10" fmla="*/ 2147483647 w 108"/>
              <a:gd name="T11" fmla="*/ 2147483647 h 158"/>
              <a:gd name="T12" fmla="*/ 2147483647 w 108"/>
              <a:gd name="T13" fmla="*/ 2147483647 h 158"/>
              <a:gd name="T14" fmla="*/ 2147483647 w 108"/>
              <a:gd name="T15" fmla="*/ 2147483647 h 158"/>
              <a:gd name="T16" fmla="*/ 2147483647 w 108"/>
              <a:gd name="T17" fmla="*/ 2147483647 h 158"/>
              <a:gd name="T18" fmla="*/ 2147483647 w 108"/>
              <a:gd name="T19" fmla="*/ 2147483647 h 158"/>
              <a:gd name="T20" fmla="*/ 2147483647 w 108"/>
              <a:gd name="T21" fmla="*/ 2147483647 h 158"/>
              <a:gd name="T22" fmla="*/ 2147483647 w 108"/>
              <a:gd name="T23" fmla="*/ 2147483647 h 158"/>
              <a:gd name="T24" fmla="*/ 2147483647 w 108"/>
              <a:gd name="T25" fmla="*/ 2147483647 h 158"/>
              <a:gd name="T26" fmla="*/ 2147483647 w 108"/>
              <a:gd name="T27" fmla="*/ 2147483647 h 158"/>
              <a:gd name="T28" fmla="*/ 2147483647 w 108"/>
              <a:gd name="T29" fmla="*/ 2147483647 h 158"/>
              <a:gd name="T30" fmla="*/ 2147483647 w 108"/>
              <a:gd name="T31" fmla="*/ 2147483647 h 158"/>
              <a:gd name="T32" fmla="*/ 2147483647 w 108"/>
              <a:gd name="T33" fmla="*/ 2147483647 h 158"/>
              <a:gd name="T34" fmla="*/ 2147483647 w 108"/>
              <a:gd name="T35" fmla="*/ 2147483647 h 158"/>
              <a:gd name="T36" fmla="*/ 2147483647 w 108"/>
              <a:gd name="T37" fmla="*/ 2147483647 h 158"/>
              <a:gd name="T38" fmla="*/ 2147483647 w 108"/>
              <a:gd name="T39" fmla="*/ 2147483647 h 158"/>
              <a:gd name="T40" fmla="*/ 2147483647 w 108"/>
              <a:gd name="T41" fmla="*/ 2147483647 h 158"/>
              <a:gd name="T42" fmla="*/ 2147483647 w 108"/>
              <a:gd name="T43" fmla="*/ 2147483647 h 158"/>
              <a:gd name="T44" fmla="*/ 2147483647 w 108"/>
              <a:gd name="T45" fmla="*/ 2147483647 h 158"/>
              <a:gd name="T46" fmla="*/ 2147483647 w 108"/>
              <a:gd name="T47" fmla="*/ 2147483647 h 158"/>
              <a:gd name="T48" fmla="*/ 2147483647 w 108"/>
              <a:gd name="T49" fmla="*/ 2147483647 h 158"/>
              <a:gd name="T50" fmla="*/ 2147483647 w 108"/>
              <a:gd name="T51" fmla="*/ 2147483647 h 158"/>
              <a:gd name="T52" fmla="*/ 2147483647 w 108"/>
              <a:gd name="T53" fmla="*/ 2147483647 h 158"/>
              <a:gd name="T54" fmla="*/ 2147483647 w 108"/>
              <a:gd name="T55" fmla="*/ 2147483647 h 158"/>
              <a:gd name="T56" fmla="*/ 2147483647 w 108"/>
              <a:gd name="T57" fmla="*/ 2147483647 h 158"/>
              <a:gd name="T58" fmla="*/ 2147483647 w 108"/>
              <a:gd name="T59" fmla="*/ 2147483647 h 158"/>
              <a:gd name="T60" fmla="*/ 2147483647 w 108"/>
              <a:gd name="T61" fmla="*/ 2147483647 h 158"/>
              <a:gd name="T62" fmla="*/ 2147483647 w 108"/>
              <a:gd name="T63" fmla="*/ 2147483647 h 158"/>
              <a:gd name="T64" fmla="*/ 2147483647 w 108"/>
              <a:gd name="T65" fmla="*/ 0 h 15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08"/>
              <a:gd name="T100" fmla="*/ 0 h 158"/>
              <a:gd name="T101" fmla="*/ 108 w 108"/>
              <a:gd name="T102" fmla="*/ 158 h 15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08" h="158">
                <a:moveTo>
                  <a:pt x="0" y="4"/>
                </a:moveTo>
                <a:lnTo>
                  <a:pt x="4" y="9"/>
                </a:lnTo>
                <a:lnTo>
                  <a:pt x="7" y="14"/>
                </a:lnTo>
                <a:lnTo>
                  <a:pt x="12" y="19"/>
                </a:lnTo>
                <a:lnTo>
                  <a:pt x="15" y="23"/>
                </a:lnTo>
                <a:lnTo>
                  <a:pt x="20" y="28"/>
                </a:lnTo>
                <a:lnTo>
                  <a:pt x="23" y="33"/>
                </a:lnTo>
                <a:lnTo>
                  <a:pt x="27" y="38"/>
                </a:lnTo>
                <a:lnTo>
                  <a:pt x="30" y="42"/>
                </a:lnTo>
                <a:lnTo>
                  <a:pt x="34" y="47"/>
                </a:lnTo>
                <a:lnTo>
                  <a:pt x="37" y="52"/>
                </a:lnTo>
                <a:lnTo>
                  <a:pt x="41" y="55"/>
                </a:lnTo>
                <a:lnTo>
                  <a:pt x="45" y="61"/>
                </a:lnTo>
                <a:lnTo>
                  <a:pt x="48" y="65"/>
                </a:lnTo>
                <a:lnTo>
                  <a:pt x="51" y="70"/>
                </a:lnTo>
                <a:lnTo>
                  <a:pt x="54" y="74"/>
                </a:lnTo>
                <a:lnTo>
                  <a:pt x="57" y="79"/>
                </a:lnTo>
                <a:lnTo>
                  <a:pt x="61" y="84"/>
                </a:lnTo>
                <a:lnTo>
                  <a:pt x="64" y="89"/>
                </a:lnTo>
                <a:lnTo>
                  <a:pt x="67" y="94"/>
                </a:lnTo>
                <a:lnTo>
                  <a:pt x="69" y="99"/>
                </a:lnTo>
                <a:lnTo>
                  <a:pt x="72" y="103"/>
                </a:lnTo>
                <a:lnTo>
                  <a:pt x="75" y="108"/>
                </a:lnTo>
                <a:lnTo>
                  <a:pt x="77" y="113"/>
                </a:lnTo>
                <a:lnTo>
                  <a:pt x="80" y="118"/>
                </a:lnTo>
                <a:lnTo>
                  <a:pt x="82" y="122"/>
                </a:lnTo>
                <a:lnTo>
                  <a:pt x="84" y="127"/>
                </a:lnTo>
                <a:lnTo>
                  <a:pt x="86" y="132"/>
                </a:lnTo>
                <a:lnTo>
                  <a:pt x="87" y="137"/>
                </a:lnTo>
                <a:lnTo>
                  <a:pt x="90" y="142"/>
                </a:lnTo>
                <a:lnTo>
                  <a:pt x="92" y="147"/>
                </a:lnTo>
                <a:lnTo>
                  <a:pt x="94" y="152"/>
                </a:lnTo>
                <a:lnTo>
                  <a:pt x="95" y="157"/>
                </a:lnTo>
                <a:lnTo>
                  <a:pt x="107" y="154"/>
                </a:lnTo>
                <a:lnTo>
                  <a:pt x="105" y="149"/>
                </a:lnTo>
                <a:lnTo>
                  <a:pt x="103" y="144"/>
                </a:lnTo>
                <a:lnTo>
                  <a:pt x="102" y="139"/>
                </a:lnTo>
                <a:lnTo>
                  <a:pt x="101" y="134"/>
                </a:lnTo>
                <a:lnTo>
                  <a:pt x="98" y="129"/>
                </a:lnTo>
                <a:lnTo>
                  <a:pt x="95" y="124"/>
                </a:lnTo>
                <a:lnTo>
                  <a:pt x="94" y="119"/>
                </a:lnTo>
                <a:lnTo>
                  <a:pt x="91" y="113"/>
                </a:lnTo>
                <a:lnTo>
                  <a:pt x="89" y="108"/>
                </a:lnTo>
                <a:lnTo>
                  <a:pt x="86" y="104"/>
                </a:lnTo>
                <a:lnTo>
                  <a:pt x="84" y="100"/>
                </a:lnTo>
                <a:lnTo>
                  <a:pt x="81" y="95"/>
                </a:lnTo>
                <a:lnTo>
                  <a:pt x="78" y="90"/>
                </a:lnTo>
                <a:lnTo>
                  <a:pt x="75" y="84"/>
                </a:lnTo>
                <a:lnTo>
                  <a:pt x="72" y="79"/>
                </a:lnTo>
                <a:lnTo>
                  <a:pt x="69" y="74"/>
                </a:lnTo>
                <a:lnTo>
                  <a:pt x="65" y="70"/>
                </a:lnTo>
                <a:lnTo>
                  <a:pt x="62" y="65"/>
                </a:lnTo>
                <a:lnTo>
                  <a:pt x="59" y="60"/>
                </a:lnTo>
                <a:lnTo>
                  <a:pt x="55" y="55"/>
                </a:lnTo>
                <a:lnTo>
                  <a:pt x="51" y="51"/>
                </a:lnTo>
                <a:lnTo>
                  <a:pt x="48" y="46"/>
                </a:lnTo>
                <a:lnTo>
                  <a:pt x="45" y="41"/>
                </a:lnTo>
                <a:lnTo>
                  <a:pt x="41" y="37"/>
                </a:lnTo>
                <a:lnTo>
                  <a:pt x="37" y="32"/>
                </a:lnTo>
                <a:lnTo>
                  <a:pt x="33" y="27"/>
                </a:lnTo>
                <a:lnTo>
                  <a:pt x="29" y="22"/>
                </a:lnTo>
                <a:lnTo>
                  <a:pt x="25" y="18"/>
                </a:lnTo>
                <a:lnTo>
                  <a:pt x="21" y="13"/>
                </a:lnTo>
                <a:lnTo>
                  <a:pt x="18" y="9"/>
                </a:lnTo>
                <a:lnTo>
                  <a:pt x="13" y="3"/>
                </a:lnTo>
                <a:lnTo>
                  <a:pt x="10" y="0"/>
                </a:lnTo>
                <a:lnTo>
                  <a:pt x="0" y="4"/>
                </a:lnTo>
              </a:path>
            </a:pathLst>
          </a:custGeom>
          <a:solidFill>
            <a:srgbClr val="790015"/>
          </a:solidFill>
          <a:ln w="12700" cap="rnd">
            <a:solidFill>
              <a:srgbClr val="FC012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3481" name="Group 247"/>
          <p:cNvGrpSpPr>
            <a:grpSpLocks/>
          </p:cNvGrpSpPr>
          <p:nvPr/>
        </p:nvGrpSpPr>
        <p:grpSpPr bwMode="auto">
          <a:xfrm rot="363424">
            <a:off x="3443288" y="5305425"/>
            <a:ext cx="411162" cy="265113"/>
            <a:chOff x="2440" y="3310"/>
            <a:chExt cx="292" cy="167"/>
          </a:xfrm>
        </p:grpSpPr>
        <p:sp>
          <p:nvSpPr>
            <p:cNvPr id="53510" name="Freeform 248"/>
            <p:cNvSpPr>
              <a:spLocks/>
            </p:cNvSpPr>
            <p:nvPr/>
          </p:nvSpPr>
          <p:spPr bwMode="gray">
            <a:xfrm rot="-900000">
              <a:off x="2490" y="3310"/>
              <a:ext cx="242" cy="167"/>
            </a:xfrm>
            <a:custGeom>
              <a:avLst/>
              <a:gdLst>
                <a:gd name="T0" fmla="*/ 2 w 314"/>
                <a:gd name="T1" fmla="*/ 2147483647 h 83"/>
                <a:gd name="T2" fmla="*/ 2 w 314"/>
                <a:gd name="T3" fmla="*/ 2147483647 h 83"/>
                <a:gd name="T4" fmla="*/ 2 w 314"/>
                <a:gd name="T5" fmla="*/ 2147483647 h 83"/>
                <a:gd name="T6" fmla="*/ 2 w 314"/>
                <a:gd name="T7" fmla="*/ 2147483647 h 83"/>
                <a:gd name="T8" fmla="*/ 2 w 314"/>
                <a:gd name="T9" fmla="*/ 2147483647 h 83"/>
                <a:gd name="T10" fmla="*/ 2 w 314"/>
                <a:gd name="T11" fmla="*/ 2147483647 h 83"/>
                <a:gd name="T12" fmla="*/ 2 w 314"/>
                <a:gd name="T13" fmla="*/ 2147483647 h 83"/>
                <a:gd name="T14" fmla="*/ 2 w 314"/>
                <a:gd name="T15" fmla="*/ 2147483647 h 83"/>
                <a:gd name="T16" fmla="*/ 2 w 314"/>
                <a:gd name="T17" fmla="*/ 2147483647 h 83"/>
                <a:gd name="T18" fmla="*/ 2 w 314"/>
                <a:gd name="T19" fmla="*/ 2147483647 h 83"/>
                <a:gd name="T20" fmla="*/ 2 w 314"/>
                <a:gd name="T21" fmla="*/ 2147483647 h 83"/>
                <a:gd name="T22" fmla="*/ 2 w 314"/>
                <a:gd name="T23" fmla="*/ 2147483647 h 83"/>
                <a:gd name="T24" fmla="*/ 2 w 314"/>
                <a:gd name="T25" fmla="*/ 2147483647 h 83"/>
                <a:gd name="T26" fmla="*/ 2 w 314"/>
                <a:gd name="T27" fmla="*/ 2147483647 h 83"/>
                <a:gd name="T28" fmla="*/ 2 w 314"/>
                <a:gd name="T29" fmla="*/ 2147483647 h 83"/>
                <a:gd name="T30" fmla="*/ 2 w 314"/>
                <a:gd name="T31" fmla="*/ 2147483647 h 83"/>
                <a:gd name="T32" fmla="*/ 2 w 314"/>
                <a:gd name="T33" fmla="*/ 2147483647 h 83"/>
                <a:gd name="T34" fmla="*/ 2 w 314"/>
                <a:gd name="T35" fmla="*/ 2147483647 h 83"/>
                <a:gd name="T36" fmla="*/ 2 w 314"/>
                <a:gd name="T37" fmla="*/ 2147483647 h 83"/>
                <a:gd name="T38" fmla="*/ 2 w 314"/>
                <a:gd name="T39" fmla="*/ 2147483647 h 83"/>
                <a:gd name="T40" fmla="*/ 2 w 314"/>
                <a:gd name="T41" fmla="*/ 2147483647 h 83"/>
                <a:gd name="T42" fmla="*/ 2 w 314"/>
                <a:gd name="T43" fmla="*/ 2147483647 h 83"/>
                <a:gd name="T44" fmla="*/ 2 w 314"/>
                <a:gd name="T45" fmla="*/ 2147483647 h 83"/>
                <a:gd name="T46" fmla="*/ 2 w 314"/>
                <a:gd name="T47" fmla="*/ 2147483647 h 83"/>
                <a:gd name="T48" fmla="*/ 2 w 314"/>
                <a:gd name="T49" fmla="*/ 2147483647 h 83"/>
                <a:gd name="T50" fmla="*/ 2 w 314"/>
                <a:gd name="T51" fmla="*/ 2147483647 h 83"/>
                <a:gd name="T52" fmla="*/ 2 w 314"/>
                <a:gd name="T53" fmla="*/ 2147483647 h 83"/>
                <a:gd name="T54" fmla="*/ 2 w 314"/>
                <a:gd name="T55" fmla="*/ 2147483647 h 83"/>
                <a:gd name="T56" fmla="*/ 2 w 314"/>
                <a:gd name="T57" fmla="*/ 2147483647 h 83"/>
                <a:gd name="T58" fmla="*/ 2 w 314"/>
                <a:gd name="T59" fmla="*/ 2147483647 h 83"/>
                <a:gd name="T60" fmla="*/ 2 w 314"/>
                <a:gd name="T61" fmla="*/ 2147483647 h 83"/>
                <a:gd name="T62" fmla="*/ 2 w 314"/>
                <a:gd name="T63" fmla="*/ 2147483647 h 83"/>
                <a:gd name="T64" fmla="*/ 2 w 314"/>
                <a:gd name="T65" fmla="*/ 0 h 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4"/>
                <a:gd name="T100" fmla="*/ 0 h 83"/>
                <a:gd name="T101" fmla="*/ 314 w 314"/>
                <a:gd name="T102" fmla="*/ 83 h 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4" h="83">
                  <a:moveTo>
                    <a:pt x="0" y="7"/>
                  </a:moveTo>
                  <a:lnTo>
                    <a:pt x="7" y="13"/>
                  </a:lnTo>
                  <a:lnTo>
                    <a:pt x="16" y="18"/>
                  </a:lnTo>
                  <a:lnTo>
                    <a:pt x="25" y="23"/>
                  </a:lnTo>
                  <a:lnTo>
                    <a:pt x="33" y="27"/>
                  </a:lnTo>
                  <a:lnTo>
                    <a:pt x="43" y="32"/>
                  </a:lnTo>
                  <a:lnTo>
                    <a:pt x="52" y="36"/>
                  </a:lnTo>
                  <a:lnTo>
                    <a:pt x="61" y="39"/>
                  </a:lnTo>
                  <a:lnTo>
                    <a:pt x="71" y="43"/>
                  </a:lnTo>
                  <a:lnTo>
                    <a:pt x="80" y="46"/>
                  </a:lnTo>
                  <a:lnTo>
                    <a:pt x="89" y="50"/>
                  </a:lnTo>
                  <a:lnTo>
                    <a:pt x="99" y="53"/>
                  </a:lnTo>
                  <a:lnTo>
                    <a:pt x="109" y="56"/>
                  </a:lnTo>
                  <a:lnTo>
                    <a:pt x="120" y="59"/>
                  </a:lnTo>
                  <a:lnTo>
                    <a:pt x="130" y="61"/>
                  </a:lnTo>
                  <a:lnTo>
                    <a:pt x="140" y="64"/>
                  </a:lnTo>
                  <a:lnTo>
                    <a:pt x="150" y="66"/>
                  </a:lnTo>
                  <a:lnTo>
                    <a:pt x="160" y="68"/>
                  </a:lnTo>
                  <a:lnTo>
                    <a:pt x="170" y="70"/>
                  </a:lnTo>
                  <a:lnTo>
                    <a:pt x="181" y="72"/>
                  </a:lnTo>
                  <a:lnTo>
                    <a:pt x="190" y="74"/>
                  </a:lnTo>
                  <a:lnTo>
                    <a:pt x="201" y="75"/>
                  </a:lnTo>
                  <a:lnTo>
                    <a:pt x="212" y="76"/>
                  </a:lnTo>
                  <a:lnTo>
                    <a:pt x="222" y="78"/>
                  </a:lnTo>
                  <a:lnTo>
                    <a:pt x="233" y="79"/>
                  </a:lnTo>
                  <a:lnTo>
                    <a:pt x="242" y="79"/>
                  </a:lnTo>
                  <a:lnTo>
                    <a:pt x="252" y="80"/>
                  </a:lnTo>
                  <a:lnTo>
                    <a:pt x="262" y="81"/>
                  </a:lnTo>
                  <a:lnTo>
                    <a:pt x="272" y="81"/>
                  </a:lnTo>
                  <a:lnTo>
                    <a:pt x="283" y="82"/>
                  </a:lnTo>
                  <a:lnTo>
                    <a:pt x="292" y="82"/>
                  </a:lnTo>
                  <a:lnTo>
                    <a:pt x="302" y="82"/>
                  </a:lnTo>
                  <a:lnTo>
                    <a:pt x="313" y="82"/>
                  </a:lnTo>
                  <a:lnTo>
                    <a:pt x="313" y="72"/>
                  </a:lnTo>
                  <a:lnTo>
                    <a:pt x="302" y="72"/>
                  </a:lnTo>
                  <a:lnTo>
                    <a:pt x="292" y="72"/>
                  </a:lnTo>
                  <a:lnTo>
                    <a:pt x="283" y="72"/>
                  </a:lnTo>
                  <a:lnTo>
                    <a:pt x="273" y="71"/>
                  </a:lnTo>
                  <a:lnTo>
                    <a:pt x="263" y="70"/>
                  </a:lnTo>
                  <a:lnTo>
                    <a:pt x="253" y="70"/>
                  </a:lnTo>
                  <a:lnTo>
                    <a:pt x="243" y="69"/>
                  </a:lnTo>
                  <a:lnTo>
                    <a:pt x="233" y="69"/>
                  </a:lnTo>
                  <a:lnTo>
                    <a:pt x="224" y="68"/>
                  </a:lnTo>
                  <a:lnTo>
                    <a:pt x="214" y="66"/>
                  </a:lnTo>
                  <a:lnTo>
                    <a:pt x="203" y="65"/>
                  </a:lnTo>
                  <a:lnTo>
                    <a:pt x="192" y="64"/>
                  </a:lnTo>
                  <a:lnTo>
                    <a:pt x="182" y="62"/>
                  </a:lnTo>
                  <a:lnTo>
                    <a:pt x="173" y="60"/>
                  </a:lnTo>
                  <a:lnTo>
                    <a:pt x="163" y="59"/>
                  </a:lnTo>
                  <a:lnTo>
                    <a:pt x="153" y="56"/>
                  </a:lnTo>
                  <a:lnTo>
                    <a:pt x="143" y="54"/>
                  </a:lnTo>
                  <a:lnTo>
                    <a:pt x="133" y="52"/>
                  </a:lnTo>
                  <a:lnTo>
                    <a:pt x="123" y="49"/>
                  </a:lnTo>
                  <a:lnTo>
                    <a:pt x="114" y="47"/>
                  </a:lnTo>
                  <a:lnTo>
                    <a:pt x="104" y="44"/>
                  </a:lnTo>
                  <a:lnTo>
                    <a:pt x="95" y="41"/>
                  </a:lnTo>
                  <a:lnTo>
                    <a:pt x="85" y="38"/>
                  </a:lnTo>
                  <a:lnTo>
                    <a:pt x="76" y="34"/>
                  </a:lnTo>
                  <a:lnTo>
                    <a:pt x="67" y="31"/>
                  </a:lnTo>
                  <a:lnTo>
                    <a:pt x="58" y="27"/>
                  </a:lnTo>
                  <a:lnTo>
                    <a:pt x="49" y="23"/>
                  </a:lnTo>
                  <a:lnTo>
                    <a:pt x="40" y="18"/>
                  </a:lnTo>
                  <a:lnTo>
                    <a:pt x="31" y="14"/>
                  </a:lnTo>
                  <a:lnTo>
                    <a:pt x="23" y="9"/>
                  </a:lnTo>
                  <a:lnTo>
                    <a:pt x="15" y="4"/>
                  </a:lnTo>
                  <a:lnTo>
                    <a:pt x="7" y="0"/>
                  </a:lnTo>
                  <a:lnTo>
                    <a:pt x="0" y="7"/>
                  </a:lnTo>
                </a:path>
              </a:pathLst>
            </a:custGeom>
            <a:solidFill>
              <a:schemeClr val="tx1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511" name="Freeform 249"/>
            <p:cNvSpPr>
              <a:spLocks/>
            </p:cNvSpPr>
            <p:nvPr/>
          </p:nvSpPr>
          <p:spPr bwMode="gray">
            <a:xfrm>
              <a:off x="2440" y="3329"/>
              <a:ext cx="87" cy="60"/>
            </a:xfrm>
            <a:custGeom>
              <a:avLst/>
              <a:gdLst>
                <a:gd name="T0" fmla="*/ 0 w 86"/>
                <a:gd name="T1" fmla="*/ 0 h 66"/>
                <a:gd name="T2" fmla="*/ 35 w 86"/>
                <a:gd name="T3" fmla="*/ 5 h 66"/>
                <a:gd name="T4" fmla="*/ 139 w 86"/>
                <a:gd name="T5" fmla="*/ 5 h 66"/>
                <a:gd name="T6" fmla="*/ 0 w 86"/>
                <a:gd name="T7" fmla="*/ 0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"/>
                <a:gd name="T13" fmla="*/ 0 h 66"/>
                <a:gd name="T14" fmla="*/ 86 w 86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" h="66">
                  <a:moveTo>
                    <a:pt x="0" y="0"/>
                  </a:moveTo>
                  <a:lnTo>
                    <a:pt x="35" y="65"/>
                  </a:lnTo>
                  <a:lnTo>
                    <a:pt x="85" y="1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482" name="Rectangle 250"/>
          <p:cNvSpPr>
            <a:spLocks noChangeArrowheads="1"/>
          </p:cNvSpPr>
          <p:nvPr/>
        </p:nvSpPr>
        <p:spPr bwMode="gray">
          <a:xfrm>
            <a:off x="5057775" y="3640138"/>
            <a:ext cx="555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b="1">
                <a:latin typeface="Helvetica" pitchFamily="34" charset="0"/>
              </a:rPr>
              <a:t>I</a:t>
            </a:r>
          </a:p>
        </p:txBody>
      </p:sp>
      <p:sp>
        <p:nvSpPr>
          <p:cNvPr id="53483" name="Rectangle 251"/>
          <p:cNvSpPr>
            <a:spLocks noChangeArrowheads="1"/>
          </p:cNvSpPr>
          <p:nvPr/>
        </p:nvSpPr>
        <p:spPr bwMode="gray">
          <a:xfrm rot="1500000">
            <a:off x="4933950" y="4446588"/>
            <a:ext cx="57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b="1">
                <a:latin typeface="Helvetica" pitchFamily="34" charset="0"/>
              </a:rPr>
              <a:t>I</a:t>
            </a:r>
          </a:p>
        </p:txBody>
      </p:sp>
      <p:sp>
        <p:nvSpPr>
          <p:cNvPr id="53484" name="Rectangle 252"/>
          <p:cNvSpPr>
            <a:spLocks noChangeArrowheads="1"/>
          </p:cNvSpPr>
          <p:nvPr/>
        </p:nvSpPr>
        <p:spPr bwMode="gray">
          <a:xfrm rot="2040000">
            <a:off x="4552950" y="4856163"/>
            <a:ext cx="57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b="1">
                <a:latin typeface="Helvetica" pitchFamily="34" charset="0"/>
              </a:rPr>
              <a:t>I</a:t>
            </a:r>
          </a:p>
        </p:txBody>
      </p:sp>
      <p:sp>
        <p:nvSpPr>
          <p:cNvPr id="53485" name="Rectangle 253"/>
          <p:cNvSpPr>
            <a:spLocks noChangeArrowheads="1"/>
          </p:cNvSpPr>
          <p:nvPr/>
        </p:nvSpPr>
        <p:spPr bwMode="gray">
          <a:xfrm rot="-960000">
            <a:off x="5295900" y="4640263"/>
            <a:ext cx="57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b="1">
                <a:latin typeface="Helvetica" pitchFamily="34" charset="0"/>
              </a:rPr>
              <a:t>I</a:t>
            </a:r>
          </a:p>
        </p:txBody>
      </p:sp>
      <p:sp>
        <p:nvSpPr>
          <p:cNvPr id="53486" name="Rectangle 254"/>
          <p:cNvSpPr>
            <a:spLocks noChangeArrowheads="1"/>
          </p:cNvSpPr>
          <p:nvPr/>
        </p:nvSpPr>
        <p:spPr bwMode="gray">
          <a:xfrm>
            <a:off x="5329238" y="5130800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b="1">
                <a:latin typeface="Helvetica" pitchFamily="34" charset="0"/>
              </a:rPr>
              <a:t>I</a:t>
            </a:r>
          </a:p>
        </p:txBody>
      </p:sp>
      <p:sp>
        <p:nvSpPr>
          <p:cNvPr id="53487" name="Rectangle 255"/>
          <p:cNvSpPr>
            <a:spLocks noChangeArrowheads="1"/>
          </p:cNvSpPr>
          <p:nvPr/>
        </p:nvSpPr>
        <p:spPr bwMode="gray">
          <a:xfrm rot="-2460000">
            <a:off x="5257800" y="3949700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b="1">
                <a:latin typeface="Helvetica" pitchFamily="34" charset="0"/>
              </a:rPr>
              <a:t>I</a:t>
            </a:r>
          </a:p>
        </p:txBody>
      </p:sp>
      <p:sp>
        <p:nvSpPr>
          <p:cNvPr id="53488" name="Rectangle 256"/>
          <p:cNvSpPr>
            <a:spLocks noChangeArrowheads="1"/>
          </p:cNvSpPr>
          <p:nvPr/>
        </p:nvSpPr>
        <p:spPr bwMode="gray">
          <a:xfrm rot="-4320000">
            <a:off x="5705476" y="4246562"/>
            <a:ext cx="635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b="1">
                <a:latin typeface="Helvetica" pitchFamily="34" charset="0"/>
              </a:rPr>
              <a:t>I</a:t>
            </a:r>
          </a:p>
        </p:txBody>
      </p:sp>
      <p:sp>
        <p:nvSpPr>
          <p:cNvPr id="53489" name="Rectangle 257"/>
          <p:cNvSpPr>
            <a:spLocks noChangeArrowheads="1"/>
          </p:cNvSpPr>
          <p:nvPr/>
        </p:nvSpPr>
        <p:spPr bwMode="gray">
          <a:xfrm rot="-600000">
            <a:off x="4978400" y="3417888"/>
            <a:ext cx="1063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Helvetica" pitchFamily="34" charset="0"/>
              </a:rPr>
              <a:t>G</a:t>
            </a:r>
          </a:p>
        </p:txBody>
      </p:sp>
      <p:sp>
        <p:nvSpPr>
          <p:cNvPr id="53490" name="Rectangle 258"/>
          <p:cNvSpPr>
            <a:spLocks noChangeArrowheads="1"/>
          </p:cNvSpPr>
          <p:nvPr/>
        </p:nvSpPr>
        <p:spPr bwMode="gray">
          <a:xfrm rot="-960000">
            <a:off x="5183188" y="4483100"/>
            <a:ext cx="10636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Helvetica" pitchFamily="34" charset="0"/>
              </a:rPr>
              <a:t>G</a:t>
            </a:r>
          </a:p>
        </p:txBody>
      </p:sp>
      <p:sp>
        <p:nvSpPr>
          <p:cNvPr id="53491" name="Rectangle 259"/>
          <p:cNvSpPr>
            <a:spLocks noChangeArrowheads="1"/>
          </p:cNvSpPr>
          <p:nvPr/>
        </p:nvSpPr>
        <p:spPr bwMode="gray">
          <a:xfrm rot="180000">
            <a:off x="5038725" y="3981450"/>
            <a:ext cx="1063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Helvetica" pitchFamily="34" charset="0"/>
              </a:rPr>
              <a:t>G</a:t>
            </a:r>
          </a:p>
        </p:txBody>
      </p:sp>
      <p:sp>
        <p:nvSpPr>
          <p:cNvPr id="53492" name="Rectangle 260"/>
          <p:cNvSpPr>
            <a:spLocks noChangeArrowheads="1"/>
          </p:cNvSpPr>
          <p:nvPr/>
        </p:nvSpPr>
        <p:spPr bwMode="gray">
          <a:xfrm rot="900000">
            <a:off x="4978400" y="4267200"/>
            <a:ext cx="1063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Helvetica" pitchFamily="34" charset="0"/>
              </a:rPr>
              <a:t>G</a:t>
            </a:r>
          </a:p>
        </p:txBody>
      </p:sp>
      <p:sp>
        <p:nvSpPr>
          <p:cNvPr id="53493" name="Rectangle 261"/>
          <p:cNvSpPr>
            <a:spLocks noChangeArrowheads="1"/>
          </p:cNvSpPr>
          <p:nvPr/>
        </p:nvSpPr>
        <p:spPr bwMode="gray">
          <a:xfrm rot="180000">
            <a:off x="5299075" y="4951413"/>
            <a:ext cx="1047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Helvetica" pitchFamily="34" charset="0"/>
              </a:rPr>
              <a:t>G</a:t>
            </a:r>
          </a:p>
        </p:txBody>
      </p:sp>
      <p:sp>
        <p:nvSpPr>
          <p:cNvPr id="53494" name="Rectangle 262"/>
          <p:cNvSpPr>
            <a:spLocks noChangeArrowheads="1"/>
          </p:cNvSpPr>
          <p:nvPr/>
        </p:nvSpPr>
        <p:spPr bwMode="gray">
          <a:xfrm rot="-4860000">
            <a:off x="5961857" y="4355306"/>
            <a:ext cx="11906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Helvetica" pitchFamily="34" charset="0"/>
              </a:rPr>
              <a:t>G</a:t>
            </a:r>
          </a:p>
        </p:txBody>
      </p:sp>
      <p:sp>
        <p:nvSpPr>
          <p:cNvPr id="53495" name="Rectangle 263"/>
          <p:cNvSpPr>
            <a:spLocks noChangeArrowheads="1"/>
          </p:cNvSpPr>
          <p:nvPr/>
        </p:nvSpPr>
        <p:spPr bwMode="gray">
          <a:xfrm rot="-3720000">
            <a:off x="5434807" y="4171156"/>
            <a:ext cx="11906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Helvetica" pitchFamily="34" charset="0"/>
              </a:rPr>
              <a:t>G</a:t>
            </a:r>
          </a:p>
        </p:txBody>
      </p:sp>
      <p:sp>
        <p:nvSpPr>
          <p:cNvPr id="53496" name="Rectangle 264"/>
          <p:cNvSpPr>
            <a:spLocks noChangeArrowheads="1"/>
          </p:cNvSpPr>
          <p:nvPr/>
        </p:nvSpPr>
        <p:spPr bwMode="gray">
          <a:xfrm rot="180000">
            <a:off x="5284788" y="5397500"/>
            <a:ext cx="10636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Helvetica" pitchFamily="34" charset="0"/>
              </a:rPr>
              <a:t>G</a:t>
            </a:r>
          </a:p>
        </p:txBody>
      </p:sp>
      <p:sp>
        <p:nvSpPr>
          <p:cNvPr id="53497" name="Rectangle 265"/>
          <p:cNvSpPr>
            <a:spLocks noChangeArrowheads="1"/>
          </p:cNvSpPr>
          <p:nvPr/>
        </p:nvSpPr>
        <p:spPr bwMode="gray">
          <a:xfrm rot="2700000">
            <a:off x="4244976" y="5302250"/>
            <a:ext cx="635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b="1">
                <a:latin typeface="Helvetica" pitchFamily="34" charset="0"/>
              </a:rPr>
              <a:t>I</a:t>
            </a:r>
          </a:p>
        </p:txBody>
      </p:sp>
      <p:sp>
        <p:nvSpPr>
          <p:cNvPr id="53498" name="Rectangle 266"/>
          <p:cNvSpPr>
            <a:spLocks noChangeArrowheads="1"/>
          </p:cNvSpPr>
          <p:nvPr/>
        </p:nvSpPr>
        <p:spPr bwMode="gray">
          <a:xfrm rot="2640000">
            <a:off x="4735513" y="4705350"/>
            <a:ext cx="10636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Helvetica" pitchFamily="34" charset="0"/>
              </a:rPr>
              <a:t>G</a:t>
            </a:r>
          </a:p>
        </p:txBody>
      </p:sp>
      <p:sp>
        <p:nvSpPr>
          <p:cNvPr id="53499" name="Rectangle 267"/>
          <p:cNvSpPr>
            <a:spLocks noChangeArrowheads="1"/>
          </p:cNvSpPr>
          <p:nvPr/>
        </p:nvSpPr>
        <p:spPr bwMode="gray">
          <a:xfrm rot="1740000">
            <a:off x="4400550" y="5132388"/>
            <a:ext cx="1047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Helvetica" pitchFamily="34" charset="0"/>
              </a:rPr>
              <a:t>G</a:t>
            </a:r>
          </a:p>
        </p:txBody>
      </p:sp>
      <p:sp>
        <p:nvSpPr>
          <p:cNvPr id="53500" name="Rectangle 268"/>
          <p:cNvSpPr>
            <a:spLocks noChangeArrowheads="1"/>
          </p:cNvSpPr>
          <p:nvPr/>
        </p:nvSpPr>
        <p:spPr bwMode="gray">
          <a:xfrm rot="4560000">
            <a:off x="4013995" y="5447506"/>
            <a:ext cx="11906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Helvetica" pitchFamily="34" charset="0"/>
              </a:rPr>
              <a:t>G</a:t>
            </a:r>
          </a:p>
        </p:txBody>
      </p:sp>
      <p:sp>
        <p:nvSpPr>
          <p:cNvPr id="1290521" name="Rectangle 281"/>
          <p:cNvSpPr>
            <a:spLocks noChangeArrowheads="1"/>
          </p:cNvSpPr>
          <p:nvPr/>
        </p:nvSpPr>
        <p:spPr bwMode="auto">
          <a:xfrm>
            <a:off x="1905000" y="838200"/>
            <a:ext cx="17065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600" b="1">
                <a:latin typeface="Helvetica" pitchFamily="34" charset="0"/>
              </a:rPr>
              <a:t> Decreased</a:t>
            </a:r>
            <a:br>
              <a:rPr lang="en-US" sz="1600" b="1">
                <a:latin typeface="Helvetica" pitchFamily="34" charset="0"/>
              </a:rPr>
            </a:br>
            <a:r>
              <a:rPr lang="en-GB" sz="1600" b="1">
                <a:latin typeface="Helvetica" pitchFamily="34" charset="0"/>
                <a:sym typeface="Symbol" pitchFamily="18" charset="2"/>
              </a:rPr>
              <a:t>satiation neuro-</a:t>
            </a:r>
          </a:p>
          <a:p>
            <a:r>
              <a:rPr lang="en-GB" sz="1600" b="1">
                <a:latin typeface="Helvetica" pitchFamily="34" charset="0"/>
                <a:sym typeface="Symbol" pitchFamily="18" charset="2"/>
              </a:rPr>
              <a:t>transmission</a:t>
            </a:r>
            <a:endParaRPr lang="en-US" sz="1600" b="1">
              <a:latin typeface="Helvetica" pitchFamily="34" charset="0"/>
            </a:endParaRPr>
          </a:p>
        </p:txBody>
      </p:sp>
      <p:sp>
        <p:nvSpPr>
          <p:cNvPr id="53503" name="AutoShape 282"/>
          <p:cNvSpPr>
            <a:spLocks noChangeArrowheads="1"/>
          </p:cNvSpPr>
          <p:nvPr/>
        </p:nvSpPr>
        <p:spPr bwMode="auto">
          <a:xfrm rot="70396" flipH="1">
            <a:off x="1842302" y="3034867"/>
            <a:ext cx="914400" cy="163513"/>
          </a:xfrm>
          <a:prstGeom prst="rightArrow">
            <a:avLst>
              <a:gd name="adj1" fmla="val 50000"/>
              <a:gd name="adj2" fmla="val 279663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523" name="Rectangle 283"/>
          <p:cNvSpPr>
            <a:spLocks noChangeArrowheads="1"/>
          </p:cNvSpPr>
          <p:nvPr/>
        </p:nvSpPr>
        <p:spPr bwMode="white">
          <a:xfrm>
            <a:off x="6781800" y="1905000"/>
            <a:ext cx="21304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en-US" sz="1600" b="1">
                <a:latin typeface="Helvetica" pitchFamily="34" charset="0"/>
              </a:rPr>
              <a:t>Increased  renal glucose reabsorption</a:t>
            </a:r>
          </a:p>
        </p:txBody>
      </p:sp>
      <p:sp>
        <p:nvSpPr>
          <p:cNvPr id="1290524" name="Rectangle 284"/>
          <p:cNvSpPr>
            <a:spLocks noChangeArrowheads="1"/>
          </p:cNvSpPr>
          <p:nvPr/>
        </p:nvSpPr>
        <p:spPr bwMode="auto">
          <a:xfrm>
            <a:off x="6858000" y="2971800"/>
            <a:ext cx="157003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600" b="1">
                <a:latin typeface="Helvetica" pitchFamily="34" charset="0"/>
              </a:rPr>
              <a:t>     Decreased </a:t>
            </a:r>
            <a:br>
              <a:rPr lang="en-US" sz="1600" b="1">
                <a:latin typeface="Helvetica" pitchFamily="34" charset="0"/>
              </a:rPr>
            </a:br>
            <a:r>
              <a:rPr lang="en-GB" sz="1600" b="1">
                <a:latin typeface="Helvetica" pitchFamily="34" charset="0"/>
                <a:sym typeface="Symbol" pitchFamily="18" charset="2"/>
              </a:rPr>
              <a:t>Gut hormones</a:t>
            </a:r>
            <a:endParaRPr lang="en-US" sz="1600" b="1">
              <a:latin typeface="Helvetica" pitchFamily="34" charset="0"/>
            </a:endParaRPr>
          </a:p>
        </p:txBody>
      </p:sp>
      <p:sp>
        <p:nvSpPr>
          <p:cNvPr id="53506" name="AutoShape 285"/>
          <p:cNvSpPr>
            <a:spLocks noChangeArrowheads="1"/>
          </p:cNvSpPr>
          <p:nvPr/>
        </p:nvSpPr>
        <p:spPr bwMode="auto">
          <a:xfrm rot="-1584972">
            <a:off x="7315200" y="1600200"/>
            <a:ext cx="533400" cy="257175"/>
          </a:xfrm>
          <a:prstGeom prst="rightArrow">
            <a:avLst>
              <a:gd name="adj1" fmla="val 50000"/>
              <a:gd name="adj2" fmla="val 103723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507" name="AutoShape 286"/>
          <p:cNvSpPr>
            <a:spLocks noChangeArrowheads="1"/>
          </p:cNvSpPr>
          <p:nvPr/>
        </p:nvSpPr>
        <p:spPr bwMode="auto">
          <a:xfrm rot="-9630385">
            <a:off x="6815137" y="4787854"/>
            <a:ext cx="844550" cy="195263"/>
          </a:xfrm>
          <a:prstGeom prst="rightArrow">
            <a:avLst>
              <a:gd name="adj1" fmla="val 50000"/>
              <a:gd name="adj2" fmla="val 2163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508" name="AutoShape 287"/>
          <p:cNvSpPr>
            <a:spLocks noChangeArrowheads="1"/>
          </p:cNvSpPr>
          <p:nvPr/>
        </p:nvSpPr>
        <p:spPr bwMode="auto">
          <a:xfrm rot="-9630385">
            <a:off x="1752600" y="1676400"/>
            <a:ext cx="844550" cy="195263"/>
          </a:xfrm>
          <a:prstGeom prst="rightArrow">
            <a:avLst>
              <a:gd name="adj1" fmla="val 50000"/>
              <a:gd name="adj2" fmla="val 2163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70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90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90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90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90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90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90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0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0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9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9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90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90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90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90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90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90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90519"/>
                </p:tgtEl>
              </p:cMediaNode>
            </p:video>
          </p:childTnLst>
        </p:cTn>
      </p:par>
    </p:tnLst>
    <p:bldLst>
      <p:bldP spid="1290444" grpId="0"/>
      <p:bldP spid="1290458" grpId="0"/>
      <p:bldP spid="1290460" grpId="0"/>
      <p:bldP spid="1290462" grpId="0"/>
      <p:bldP spid="1290469" grpId="0"/>
      <p:bldP spid="1290521" grpId="0"/>
      <p:bldP spid="1290523" grpId="0"/>
      <p:bldP spid="12905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What Do You Say?</a:t>
            </a:r>
            <a:br>
              <a:rPr lang="en-US" dirty="0" smtClean="0"/>
            </a:br>
            <a:r>
              <a:rPr lang="en-US" dirty="0" smtClean="0"/>
              <a:t>Mrs. Jones asks you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8229600" cy="4556760"/>
          </a:xfrm>
        </p:spPr>
        <p:txBody>
          <a:bodyPr/>
          <a:lstStyle/>
          <a:p>
            <a:pPr eaLnBrk="1" hangingPunct="1"/>
            <a:r>
              <a:rPr lang="en-US" dirty="0" smtClean="0"/>
              <a:t>What is type 2 diabetes?</a:t>
            </a:r>
          </a:p>
          <a:p>
            <a:pPr eaLnBrk="1" hangingPunct="1"/>
            <a:r>
              <a:rPr lang="en-US" dirty="0" smtClean="0"/>
              <a:t>Will this go away?</a:t>
            </a:r>
          </a:p>
          <a:p>
            <a:pPr eaLnBrk="1" hangingPunct="1"/>
            <a:r>
              <a:rPr lang="en-US" dirty="0" smtClean="0"/>
              <a:t>Will I get complications?</a:t>
            </a:r>
          </a:p>
          <a:p>
            <a:pPr eaLnBrk="1" hangingPunct="1"/>
            <a:r>
              <a:rPr lang="en-US" dirty="0" smtClean="0"/>
              <a:t>Will I need to take diabetes medication for the rest of my life?</a:t>
            </a:r>
          </a:p>
          <a:p>
            <a:pPr eaLnBrk="1" hangingPunct="1"/>
            <a:r>
              <a:rPr lang="en-US" dirty="0" smtClean="0"/>
              <a:t>How come I got diabetes?</a:t>
            </a:r>
          </a:p>
          <a:p>
            <a:pPr eaLnBrk="1" hangingPunct="1"/>
            <a:r>
              <a:rPr lang="en-US" dirty="0" smtClean="0"/>
              <a:t>Do I have to check my blood sugars?</a:t>
            </a:r>
          </a:p>
          <a:p>
            <a:pPr eaLnBrk="1" hangingPunct="1"/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734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Overcoming barriers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4343400" cy="4861560"/>
          </a:xfrm>
        </p:spPr>
        <p:txBody>
          <a:bodyPr>
            <a:normAutofit/>
          </a:bodyPr>
          <a:lstStyle/>
          <a:p>
            <a:r>
              <a:rPr lang="en-US" dirty="0"/>
              <a:t>Confront the key misbelief.  Ask the question, does </a:t>
            </a:r>
            <a:r>
              <a:rPr lang="en-US" dirty="0" err="1"/>
              <a:t>dm</a:t>
            </a:r>
            <a:r>
              <a:rPr lang="en-US" dirty="0"/>
              <a:t> cause complications?</a:t>
            </a:r>
          </a:p>
          <a:p>
            <a:r>
              <a:rPr lang="en-US" dirty="0"/>
              <a:t>Offer </a:t>
            </a:r>
            <a:r>
              <a:rPr lang="en-US" dirty="0" err="1"/>
              <a:t>pts</a:t>
            </a:r>
            <a:r>
              <a:rPr lang="en-US" dirty="0"/>
              <a:t> evidence based hope message –</a:t>
            </a:r>
          </a:p>
          <a:p>
            <a:r>
              <a:rPr lang="en-US" dirty="0"/>
              <a:t>Frequent contact </a:t>
            </a:r>
          </a:p>
          <a:p>
            <a:r>
              <a:rPr lang="en-US" dirty="0"/>
              <a:t>Paired glucose testing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882307" y="1363980"/>
            <a:ext cx="3822700" cy="4648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Ask </a:t>
            </a:r>
            <a:r>
              <a:rPr lang="en-US" dirty="0" err="1"/>
              <a:t>pt</a:t>
            </a:r>
            <a:r>
              <a:rPr lang="en-US" dirty="0"/>
              <a:t>, “Tell me 1 thing that is driving you crazy about your diabetes”</a:t>
            </a:r>
          </a:p>
          <a:p>
            <a:r>
              <a:rPr lang="en-US" dirty="0"/>
              <a:t>Discuss medication beliefs</a:t>
            </a:r>
          </a:p>
          <a:p>
            <a:r>
              <a:rPr lang="en-US" dirty="0"/>
              <a:t>To improve outcomes, see </a:t>
            </a:r>
            <a:r>
              <a:rPr lang="en-US" dirty="0" err="1"/>
              <a:t>pts</a:t>
            </a:r>
            <a:r>
              <a:rPr lang="en-US" dirty="0"/>
              <a:t> more </a:t>
            </a:r>
            <a:r>
              <a:rPr lang="en-US" dirty="0" smtClean="0"/>
              <a:t>often</a:t>
            </a:r>
          </a:p>
          <a:p>
            <a:endParaRPr lang="en-US" dirty="0"/>
          </a:p>
          <a:p>
            <a:pPr marL="0" lvl="1" indent="0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endParaRPr lang="en-US" sz="2800" dirty="0" smtClean="0"/>
          </a:p>
          <a:p>
            <a:pPr marL="0" lvl="1" indent="0" algn="r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en-US" sz="2800" dirty="0" smtClean="0"/>
              <a:t>Bill </a:t>
            </a:r>
            <a:r>
              <a:rPr lang="en-US" sz="2800" dirty="0" err="1"/>
              <a:t>Polonsky</a:t>
            </a:r>
            <a:r>
              <a:rPr lang="en-US" sz="2800" dirty="0"/>
              <a:t>, PhD, CDE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156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7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92125" y="228600"/>
            <a:ext cx="8305800" cy="1295400"/>
          </a:xfrm>
        </p:spPr>
        <p:txBody>
          <a:bodyPr lIns="92075" tIns="46038" rIns="92075" bIns="46038" anchorCtr="0"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/>
              <a:t>Comparison of</a:t>
            </a:r>
            <a:br>
              <a:rPr lang="en-US" sz="4000" dirty="0" smtClean="0"/>
            </a:br>
            <a:r>
              <a:rPr lang="en-US" sz="4000" dirty="0" smtClean="0"/>
              <a:t> Type 1,Type 2, LADA</a:t>
            </a:r>
          </a:p>
        </p:txBody>
      </p:sp>
      <p:grpSp>
        <p:nvGrpSpPr>
          <p:cNvPr id="81923" name="Group 1027"/>
          <p:cNvGrpSpPr>
            <a:grpSpLocks/>
          </p:cNvGrpSpPr>
          <p:nvPr/>
        </p:nvGrpSpPr>
        <p:grpSpPr bwMode="auto">
          <a:xfrm>
            <a:off x="228600" y="2019989"/>
            <a:ext cx="8456443" cy="3614738"/>
            <a:chOff x="693" y="1188"/>
            <a:chExt cx="6151" cy="2469"/>
          </a:xfrm>
        </p:grpSpPr>
        <p:sp>
          <p:nvSpPr>
            <p:cNvPr id="81932" name="Line 1028"/>
            <p:cNvSpPr>
              <a:spLocks noChangeShapeType="1"/>
            </p:cNvSpPr>
            <p:nvPr/>
          </p:nvSpPr>
          <p:spPr bwMode="auto">
            <a:xfrm>
              <a:off x="693" y="3643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3" name="Line 1029"/>
            <p:cNvSpPr>
              <a:spLocks noChangeShapeType="1"/>
            </p:cNvSpPr>
            <p:nvPr/>
          </p:nvSpPr>
          <p:spPr bwMode="auto">
            <a:xfrm>
              <a:off x="5471" y="1188"/>
              <a:ext cx="1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790" name="Rectangle 1030"/>
            <p:cNvSpPr>
              <a:spLocks noChangeArrowheads="1"/>
            </p:cNvSpPr>
            <p:nvPr/>
          </p:nvSpPr>
          <p:spPr bwMode="auto">
            <a:xfrm>
              <a:off x="3603" y="1200"/>
              <a:ext cx="69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 b="1" u="sng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Type 1</a:t>
              </a:r>
            </a:p>
          </p:txBody>
        </p:sp>
        <p:sp>
          <p:nvSpPr>
            <p:cNvPr id="1654791" name="Rectangle 1031"/>
            <p:cNvSpPr>
              <a:spLocks noChangeArrowheads="1"/>
            </p:cNvSpPr>
            <p:nvPr/>
          </p:nvSpPr>
          <p:spPr bwMode="auto">
            <a:xfrm>
              <a:off x="4561" y="1200"/>
              <a:ext cx="162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 b="1" u="sng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Type 2</a:t>
              </a:r>
              <a:r>
                <a:rPr lang="da-DK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    </a:t>
              </a:r>
              <a:r>
                <a:rPr lang="da-DK" sz="2400" b="1" u="sng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LADA</a:t>
              </a:r>
            </a:p>
          </p:txBody>
        </p:sp>
        <p:sp>
          <p:nvSpPr>
            <p:cNvPr id="1654792" name="Rectangle 1032"/>
            <p:cNvSpPr>
              <a:spLocks noChangeArrowheads="1"/>
            </p:cNvSpPr>
            <p:nvPr/>
          </p:nvSpPr>
          <p:spPr bwMode="auto">
            <a:xfrm>
              <a:off x="738" y="1473"/>
              <a:ext cx="84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da-DK" sz="24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Obesity</a:t>
              </a:r>
            </a:p>
          </p:txBody>
        </p:sp>
        <p:sp>
          <p:nvSpPr>
            <p:cNvPr id="1654793" name="Rectangle 1033"/>
            <p:cNvSpPr>
              <a:spLocks noChangeArrowheads="1"/>
            </p:cNvSpPr>
            <p:nvPr/>
          </p:nvSpPr>
          <p:spPr bwMode="auto">
            <a:xfrm>
              <a:off x="3874" y="1473"/>
              <a:ext cx="23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x </a:t>
              </a:r>
            </a:p>
          </p:txBody>
        </p:sp>
        <p:sp>
          <p:nvSpPr>
            <p:cNvPr id="1654794" name="Rectangle 1034"/>
            <p:cNvSpPr>
              <a:spLocks noChangeArrowheads="1"/>
            </p:cNvSpPr>
            <p:nvPr/>
          </p:nvSpPr>
          <p:spPr bwMode="auto">
            <a:xfrm>
              <a:off x="4829" y="1473"/>
              <a:ext cx="201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xxx	  x</a:t>
              </a:r>
              <a:r>
                <a:rPr lang="da-DK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		</a:t>
              </a:r>
            </a:p>
          </p:txBody>
        </p:sp>
        <p:sp>
          <p:nvSpPr>
            <p:cNvPr id="1654795" name="Rectangle 1035"/>
            <p:cNvSpPr>
              <a:spLocks noChangeArrowheads="1"/>
            </p:cNvSpPr>
            <p:nvPr/>
          </p:nvSpPr>
          <p:spPr bwMode="auto">
            <a:xfrm>
              <a:off x="738" y="1746"/>
              <a:ext cx="194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Insulin dependence</a:t>
              </a:r>
            </a:p>
          </p:txBody>
        </p:sp>
        <p:sp>
          <p:nvSpPr>
            <p:cNvPr id="1654796" name="Rectangle 1036"/>
            <p:cNvSpPr>
              <a:spLocks noChangeArrowheads="1"/>
            </p:cNvSpPr>
            <p:nvPr/>
          </p:nvSpPr>
          <p:spPr bwMode="auto">
            <a:xfrm>
              <a:off x="3841" y="1781"/>
              <a:ext cx="38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xxx </a:t>
              </a:r>
            </a:p>
          </p:txBody>
        </p:sp>
        <p:sp>
          <p:nvSpPr>
            <p:cNvPr id="1654797" name="Rectangle 1037"/>
            <p:cNvSpPr>
              <a:spLocks noChangeArrowheads="1"/>
            </p:cNvSpPr>
            <p:nvPr/>
          </p:nvSpPr>
          <p:spPr bwMode="auto">
            <a:xfrm>
              <a:off x="4752" y="1746"/>
              <a:ext cx="143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30%	   </a:t>
              </a:r>
              <a:r>
                <a:rPr lang="da-DK" sz="2400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6mos</a:t>
              </a:r>
              <a:endParaRPr lang="da-DK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1654798" name="Rectangle 1038"/>
            <p:cNvSpPr>
              <a:spLocks noChangeArrowheads="1"/>
            </p:cNvSpPr>
            <p:nvPr/>
          </p:nvSpPr>
          <p:spPr bwMode="auto">
            <a:xfrm>
              <a:off x="738" y="2019"/>
              <a:ext cx="231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Respond to oral agents</a:t>
              </a:r>
            </a:p>
          </p:txBody>
        </p:sp>
        <p:sp>
          <p:nvSpPr>
            <p:cNvPr id="1654799" name="Rectangle 1039"/>
            <p:cNvSpPr>
              <a:spLocks noChangeArrowheads="1"/>
            </p:cNvSpPr>
            <p:nvPr/>
          </p:nvSpPr>
          <p:spPr bwMode="auto">
            <a:xfrm>
              <a:off x="3874" y="1994"/>
              <a:ext cx="20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0</a:t>
              </a:r>
              <a:endParaRPr lang="da-DK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1654800" name="Rectangle 1040"/>
            <p:cNvSpPr>
              <a:spLocks noChangeArrowheads="1"/>
            </p:cNvSpPr>
            <p:nvPr/>
          </p:nvSpPr>
          <p:spPr bwMode="auto">
            <a:xfrm>
              <a:off x="4752" y="2002"/>
              <a:ext cx="152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xxx</a:t>
              </a:r>
              <a:r>
                <a:rPr lang="da-DK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	  </a:t>
              </a:r>
              <a:r>
                <a:rPr lang="da-DK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  </a:t>
              </a:r>
              <a:r>
                <a:rPr lang="da-DK" sz="2400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x </a:t>
              </a:r>
              <a:endParaRPr lang="da-DK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1654801" name="Rectangle 1041"/>
            <p:cNvSpPr>
              <a:spLocks noChangeArrowheads="1"/>
            </p:cNvSpPr>
            <p:nvPr/>
          </p:nvSpPr>
          <p:spPr bwMode="auto">
            <a:xfrm>
              <a:off x="738" y="2291"/>
              <a:ext cx="73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Ketosis</a:t>
              </a:r>
            </a:p>
          </p:txBody>
        </p:sp>
        <p:sp>
          <p:nvSpPr>
            <p:cNvPr id="1654802" name="Rectangle 1042"/>
            <p:cNvSpPr>
              <a:spLocks noChangeArrowheads="1"/>
            </p:cNvSpPr>
            <p:nvPr/>
          </p:nvSpPr>
          <p:spPr bwMode="auto">
            <a:xfrm>
              <a:off x="3821" y="2316"/>
              <a:ext cx="33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xxx</a:t>
              </a:r>
            </a:p>
          </p:txBody>
        </p:sp>
        <p:sp>
          <p:nvSpPr>
            <p:cNvPr id="1654803" name="Rectangle 1043"/>
            <p:cNvSpPr>
              <a:spLocks noChangeArrowheads="1"/>
            </p:cNvSpPr>
            <p:nvPr/>
          </p:nvSpPr>
          <p:spPr bwMode="auto">
            <a:xfrm>
              <a:off x="4889" y="2291"/>
              <a:ext cx="103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x</a:t>
              </a:r>
              <a:r>
                <a:rPr lang="da-DK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	 </a:t>
              </a:r>
              <a:r>
                <a:rPr lang="da-DK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 </a:t>
              </a:r>
              <a:r>
                <a:rPr lang="da-DK" sz="2400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x </a:t>
              </a:r>
              <a:endParaRPr lang="da-DK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1654804" name="Rectangle 1044"/>
            <p:cNvSpPr>
              <a:spLocks noChangeArrowheads="1"/>
            </p:cNvSpPr>
            <p:nvPr/>
          </p:nvSpPr>
          <p:spPr bwMode="auto">
            <a:xfrm>
              <a:off x="738" y="2564"/>
              <a:ext cx="185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Antibodies present</a:t>
              </a:r>
            </a:p>
          </p:txBody>
        </p:sp>
        <p:sp>
          <p:nvSpPr>
            <p:cNvPr id="1654805" name="Rectangle 1045"/>
            <p:cNvSpPr>
              <a:spLocks noChangeArrowheads="1"/>
            </p:cNvSpPr>
            <p:nvPr/>
          </p:nvSpPr>
          <p:spPr bwMode="auto">
            <a:xfrm>
              <a:off x="3841" y="2546"/>
              <a:ext cx="45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xxx</a:t>
              </a:r>
              <a:r>
                <a:rPr lang="da-DK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 </a:t>
              </a:r>
            </a:p>
          </p:txBody>
        </p:sp>
        <p:sp>
          <p:nvSpPr>
            <p:cNvPr id="1654806" name="Rectangle 1046"/>
            <p:cNvSpPr>
              <a:spLocks noChangeArrowheads="1"/>
            </p:cNvSpPr>
            <p:nvPr/>
          </p:nvSpPr>
          <p:spPr bwMode="auto">
            <a:xfrm>
              <a:off x="4829" y="2564"/>
              <a:ext cx="108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0</a:t>
              </a:r>
              <a:r>
                <a:rPr lang="da-DK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	   </a:t>
              </a: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xx</a:t>
              </a:r>
            </a:p>
          </p:txBody>
        </p:sp>
        <p:sp>
          <p:nvSpPr>
            <p:cNvPr id="1654807" name="Rectangle 1047"/>
            <p:cNvSpPr>
              <a:spLocks noChangeArrowheads="1"/>
            </p:cNvSpPr>
            <p:nvPr/>
          </p:nvSpPr>
          <p:spPr bwMode="auto">
            <a:xfrm>
              <a:off x="738" y="2837"/>
              <a:ext cx="200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Typical Age of onset</a:t>
              </a:r>
            </a:p>
          </p:txBody>
        </p:sp>
        <p:sp>
          <p:nvSpPr>
            <p:cNvPr id="1654808" name="Rectangle 1048"/>
            <p:cNvSpPr>
              <a:spLocks noChangeArrowheads="1"/>
            </p:cNvSpPr>
            <p:nvPr/>
          </p:nvSpPr>
          <p:spPr bwMode="auto">
            <a:xfrm>
              <a:off x="3774" y="2837"/>
              <a:ext cx="61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  <a:r>
                <a:rPr lang="da-DK" sz="2400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teens</a:t>
              </a:r>
              <a:endParaRPr lang="da-DK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1654809" name="Rectangle 1049"/>
            <p:cNvSpPr>
              <a:spLocks noChangeArrowheads="1"/>
            </p:cNvSpPr>
            <p:nvPr/>
          </p:nvSpPr>
          <p:spPr bwMode="auto">
            <a:xfrm>
              <a:off x="4829" y="2837"/>
              <a:ext cx="134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adult</a:t>
              </a:r>
              <a:r>
                <a:rPr lang="da-DK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	   </a:t>
              </a:r>
              <a:r>
                <a:rPr lang="da-DK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adult</a:t>
              </a:r>
            </a:p>
          </p:txBody>
        </p:sp>
        <p:sp>
          <p:nvSpPr>
            <p:cNvPr id="1654810" name="Rectangle 1050"/>
            <p:cNvSpPr>
              <a:spLocks noChangeArrowheads="1"/>
            </p:cNvSpPr>
            <p:nvPr/>
          </p:nvSpPr>
          <p:spPr bwMode="auto">
            <a:xfrm>
              <a:off x="1303" y="3127"/>
              <a:ext cx="5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</a:p>
          </p:txBody>
        </p:sp>
        <p:sp>
          <p:nvSpPr>
            <p:cNvPr id="1654811" name="Rectangle 1051"/>
            <p:cNvSpPr>
              <a:spLocks noChangeArrowheads="1"/>
            </p:cNvSpPr>
            <p:nvPr/>
          </p:nvSpPr>
          <p:spPr bwMode="auto">
            <a:xfrm>
              <a:off x="3993" y="3111"/>
              <a:ext cx="5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</a:p>
          </p:txBody>
        </p:sp>
        <p:sp>
          <p:nvSpPr>
            <p:cNvPr id="1654812" name="Rectangle 1052"/>
            <p:cNvSpPr>
              <a:spLocks noChangeArrowheads="1"/>
            </p:cNvSpPr>
            <p:nvPr/>
          </p:nvSpPr>
          <p:spPr bwMode="auto">
            <a:xfrm>
              <a:off x="4829" y="3111"/>
              <a:ext cx="839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	    </a:t>
              </a:r>
            </a:p>
          </p:txBody>
        </p:sp>
        <p:sp>
          <p:nvSpPr>
            <p:cNvPr id="1654813" name="Rectangle 1053"/>
            <p:cNvSpPr>
              <a:spLocks noChangeArrowheads="1"/>
            </p:cNvSpPr>
            <p:nvPr/>
          </p:nvSpPr>
          <p:spPr bwMode="auto">
            <a:xfrm>
              <a:off x="738" y="3382"/>
              <a:ext cx="5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</a:p>
          </p:txBody>
        </p:sp>
        <p:sp>
          <p:nvSpPr>
            <p:cNvPr id="1654814" name="Rectangle 1054"/>
            <p:cNvSpPr>
              <a:spLocks noChangeArrowheads="1"/>
            </p:cNvSpPr>
            <p:nvPr/>
          </p:nvSpPr>
          <p:spPr bwMode="auto">
            <a:xfrm>
              <a:off x="3993" y="3382"/>
              <a:ext cx="5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</a:p>
          </p:txBody>
        </p:sp>
        <p:sp>
          <p:nvSpPr>
            <p:cNvPr id="1654815" name="Rectangle 1055"/>
            <p:cNvSpPr>
              <a:spLocks noChangeArrowheads="1"/>
            </p:cNvSpPr>
            <p:nvPr/>
          </p:nvSpPr>
          <p:spPr bwMode="auto">
            <a:xfrm>
              <a:off x="4829" y="3382"/>
              <a:ext cx="672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a-DK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  	 </a:t>
              </a:r>
            </a:p>
          </p:txBody>
        </p:sp>
      </p:grpSp>
      <p:sp>
        <p:nvSpPr>
          <p:cNvPr id="1654816" name="Rectangle 1056"/>
          <p:cNvSpPr>
            <a:spLocks noChangeArrowheads="1"/>
          </p:cNvSpPr>
          <p:nvPr/>
        </p:nvSpPr>
        <p:spPr bwMode="auto">
          <a:xfrm>
            <a:off x="533400" y="5486400"/>
            <a:ext cx="268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a-DK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81925" name="Text Box 1057"/>
          <p:cNvSpPr txBox="1">
            <a:spLocks noChangeArrowheads="1"/>
          </p:cNvSpPr>
          <p:nvPr/>
        </p:nvSpPr>
        <p:spPr bwMode="auto">
          <a:xfrm>
            <a:off x="5334000" y="5638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 </a:t>
            </a:r>
          </a:p>
        </p:txBody>
      </p:sp>
      <p:sp>
        <p:nvSpPr>
          <p:cNvPr id="81926" name="Text Box 1058"/>
          <p:cNvSpPr txBox="1">
            <a:spLocks noChangeArrowheads="1"/>
          </p:cNvSpPr>
          <p:nvPr/>
        </p:nvSpPr>
        <p:spPr bwMode="auto">
          <a:xfrm>
            <a:off x="6477000" y="5638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 </a:t>
            </a:r>
          </a:p>
        </p:txBody>
      </p:sp>
      <p:sp>
        <p:nvSpPr>
          <p:cNvPr id="81927" name="Text Box 1059"/>
          <p:cNvSpPr txBox="1">
            <a:spLocks noChangeArrowheads="1"/>
          </p:cNvSpPr>
          <p:nvPr/>
        </p:nvSpPr>
        <p:spPr bwMode="auto">
          <a:xfrm>
            <a:off x="7543800" y="5638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 </a:t>
            </a:r>
          </a:p>
        </p:txBody>
      </p:sp>
      <p:sp>
        <p:nvSpPr>
          <p:cNvPr id="36" name="Rectangle 1047"/>
          <p:cNvSpPr>
            <a:spLocks noChangeArrowheads="1"/>
          </p:cNvSpPr>
          <p:nvPr/>
        </p:nvSpPr>
        <p:spPr bwMode="auto">
          <a:xfrm>
            <a:off x="336151" y="4901771"/>
            <a:ext cx="2908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da-DK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Insulin Resistance</a:t>
            </a:r>
          </a:p>
        </p:txBody>
      </p:sp>
      <p:sp>
        <p:nvSpPr>
          <p:cNvPr id="37" name="Rectangle 1048"/>
          <p:cNvSpPr>
            <a:spLocks noChangeArrowheads="1"/>
          </p:cNvSpPr>
          <p:nvPr/>
        </p:nvSpPr>
        <p:spPr bwMode="auto">
          <a:xfrm>
            <a:off x="5916913" y="4887209"/>
            <a:ext cx="631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da-DK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</a:t>
            </a:r>
            <a:r>
              <a:rPr lang="da-DK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xxx</a:t>
            </a:r>
          </a:p>
        </p:txBody>
      </p:sp>
      <p:sp>
        <p:nvSpPr>
          <p:cNvPr id="38" name="Rectangle 1048"/>
          <p:cNvSpPr>
            <a:spLocks noChangeArrowheads="1"/>
          </p:cNvSpPr>
          <p:nvPr/>
        </p:nvSpPr>
        <p:spPr bwMode="auto">
          <a:xfrm>
            <a:off x="4820538" y="4917019"/>
            <a:ext cx="341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da-DK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</a:t>
            </a:r>
            <a:r>
              <a:rPr lang="da-DK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</a:t>
            </a:r>
          </a:p>
        </p:txBody>
      </p:sp>
      <p:sp>
        <p:nvSpPr>
          <p:cNvPr id="39" name="Rectangle 1048"/>
          <p:cNvSpPr>
            <a:spLocks noChangeArrowheads="1"/>
          </p:cNvSpPr>
          <p:nvPr/>
        </p:nvSpPr>
        <p:spPr bwMode="auto">
          <a:xfrm>
            <a:off x="7238079" y="4889275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da-DK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67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mtClean="0"/>
              <a:t>Diabetes is also associated with </a:t>
            </a:r>
          </a:p>
        </p:txBody>
      </p:sp>
      <p:sp>
        <p:nvSpPr>
          <p:cNvPr id="175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4800600" cy="3733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Fatty liver disease  </a:t>
            </a:r>
          </a:p>
          <a:p>
            <a:pPr eaLnBrk="1" hangingPunct="1">
              <a:defRPr/>
            </a:pPr>
            <a:r>
              <a:rPr lang="en-US" dirty="0" smtClean="0"/>
              <a:t>Obstructive sleep apnea</a:t>
            </a:r>
          </a:p>
          <a:p>
            <a:pPr eaLnBrk="1" hangingPunct="1">
              <a:defRPr/>
            </a:pPr>
            <a:r>
              <a:rPr lang="en-US" dirty="0" smtClean="0"/>
              <a:t>Cancer; pancreas, liver, breast</a:t>
            </a:r>
          </a:p>
          <a:p>
            <a:pPr eaLnBrk="1" hangingPunct="1">
              <a:defRPr/>
            </a:pPr>
            <a:r>
              <a:rPr lang="en-US" dirty="0" smtClean="0"/>
              <a:t>Alzheimer’s</a:t>
            </a:r>
          </a:p>
          <a:p>
            <a:pPr eaLnBrk="1" hangingPunct="1">
              <a:defRPr/>
            </a:pPr>
            <a:r>
              <a:rPr lang="en-US" dirty="0" smtClean="0"/>
              <a:t>Depression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dirty="0" smtClean="0"/>
          </a:p>
        </p:txBody>
      </p:sp>
      <p:pic>
        <p:nvPicPr>
          <p:cNvPr id="8602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4384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Diabetes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Gestational</a:t>
            </a:r>
          </a:p>
          <a:p>
            <a:pPr eaLnBrk="1" hangingPunct="1"/>
            <a:r>
              <a:rPr lang="en-US" smtClean="0"/>
              <a:t>Other specific types of diabetes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  <p:pic>
        <p:nvPicPr>
          <p:cNvPr id="32770" name="Picture 2" descr="C:\Users\bev\AppData\Local\Microsoft\Windows\Temporary Internet Files\Content.IE5\VK386RT2\MP90044645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40152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C:\Users\bev\AppData\Local\Microsoft\Windows\Temporary Internet Files\Content.IE5\NPALL6MO\MP900399433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18" y="2743200"/>
            <a:ext cx="2081784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6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356396" y="76200"/>
            <a:ext cx="8254204" cy="11090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Gestational DM ~ 7% of all Pregnancies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970" y="1553183"/>
            <a:ext cx="4622800" cy="425506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/>
              <a:t>GDM prevalence increased by </a:t>
            </a:r>
          </a:p>
          <a:p>
            <a:pPr lvl="1">
              <a:defRPr/>
            </a:pPr>
            <a:r>
              <a:rPr lang="en-US" sz="1800" dirty="0"/>
              <a:t>∼10–100% during the past 20 </a:t>
            </a:r>
            <a:r>
              <a:rPr lang="en-US" sz="1800" dirty="0" err="1"/>
              <a:t>yrs</a:t>
            </a:r>
            <a:endParaRPr lang="en-US" sz="1800" dirty="0"/>
          </a:p>
          <a:p>
            <a:pPr>
              <a:defRPr/>
            </a:pPr>
            <a:r>
              <a:rPr lang="en-US" sz="2400" dirty="0"/>
              <a:t>Native Americans, Asians, Hispanics, African-American women at highest risk</a:t>
            </a:r>
          </a:p>
          <a:p>
            <a:r>
              <a:rPr lang="en-US" sz="2400" dirty="0"/>
              <a:t>Immediately after pregnancy, 5% to 10% of GDM diagnosed with type 2 diabetes</a:t>
            </a:r>
          </a:p>
          <a:p>
            <a:r>
              <a:rPr lang="en-US" sz="2400" dirty="0"/>
              <a:t>Within 5 years, 50% chance of developing DM in next 5 years</a:t>
            </a:r>
            <a:r>
              <a:rPr lang="en-US" sz="2133" dirty="0"/>
              <a:t>.</a:t>
            </a:r>
          </a:p>
        </p:txBody>
      </p:sp>
      <p:pic>
        <p:nvPicPr>
          <p:cNvPr id="55299" name="Picture 9" descr="C:\Documents and Settings\Owner\Local Settings\Temporary Internet Files\Content.IE5\PUKT6R4U\MP90044309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3065337" cy="408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6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3230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Increasing Prevalence –</a:t>
            </a:r>
            <a:br>
              <a:rPr lang="en-US" dirty="0" smtClean="0"/>
            </a:br>
            <a:r>
              <a:rPr lang="en-US" dirty="0" smtClean="0"/>
              <a:t>A public health perspective 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sz="quarter" idx="1"/>
          </p:nvPr>
        </p:nvSpPr>
        <p:spPr>
          <a:xfrm>
            <a:off x="291313" y="1676400"/>
            <a:ext cx="8229600" cy="41757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Body weight before and during pregnancy influences risk of GDM and future diabetes</a:t>
            </a:r>
          </a:p>
          <a:p>
            <a:pPr>
              <a:defRPr/>
            </a:pPr>
            <a:r>
              <a:rPr lang="en-US" dirty="0" smtClean="0"/>
              <a:t>Children born to women with GDM at greater risk of diabetes</a:t>
            </a:r>
          </a:p>
          <a:p>
            <a:pPr>
              <a:defRPr/>
            </a:pPr>
            <a:r>
              <a:rPr lang="en-US" dirty="0" smtClean="0"/>
              <a:t>Focus on prevention  </a:t>
            </a:r>
          </a:p>
          <a:p>
            <a:pPr algn="r">
              <a:buFont typeface="Wingdings" pitchFamily="2" charset="2"/>
              <a:buNone/>
              <a:defRPr/>
            </a:pPr>
            <a:endParaRPr lang="en-US" sz="2000" i="1" dirty="0" smtClean="0"/>
          </a:p>
          <a:p>
            <a:pPr marL="0" indent="0">
              <a:buNone/>
              <a:defRPr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26" y="3389888"/>
            <a:ext cx="3977268" cy="2547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90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/>
              <a:t>Diabetes in pregnant mothers associated </a:t>
            </a:r>
            <a:r>
              <a:rPr lang="en-US" dirty="0" smtClean="0"/>
              <a:t>with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811592"/>
            <a:ext cx="4656667" cy="43078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Offspring</a:t>
            </a:r>
          </a:p>
          <a:p>
            <a:pPr lvl="1"/>
            <a:r>
              <a:rPr lang="en-US" dirty="0" smtClean="0"/>
              <a:t>Fetal Complications</a:t>
            </a:r>
          </a:p>
          <a:p>
            <a:pPr lvl="1"/>
            <a:r>
              <a:rPr lang="en-US" dirty="0" smtClean="0"/>
              <a:t>Obesity </a:t>
            </a:r>
            <a:r>
              <a:rPr lang="en-US" dirty="0"/>
              <a:t>and </a:t>
            </a:r>
            <a:r>
              <a:rPr lang="en-US" dirty="0" smtClean="0"/>
              <a:t>diabetes later in life</a:t>
            </a:r>
          </a:p>
          <a:p>
            <a:r>
              <a:rPr lang="en-US" dirty="0" smtClean="0"/>
              <a:t>Mother</a:t>
            </a:r>
          </a:p>
          <a:p>
            <a:pPr lvl="1"/>
            <a:r>
              <a:rPr lang="en-US" dirty="0" smtClean="0"/>
              <a:t>More complicated pregnancy and delivery</a:t>
            </a:r>
          </a:p>
          <a:p>
            <a:pPr lvl="1"/>
            <a:r>
              <a:rPr lang="en-US" dirty="0" smtClean="0"/>
              <a:t>Diabetes later in life</a:t>
            </a:r>
          </a:p>
          <a:p>
            <a:endParaRPr lang="en-US" dirty="0" smtClean="0"/>
          </a:p>
          <a:p>
            <a:r>
              <a:rPr lang="en-US" dirty="0" smtClean="0"/>
              <a:t>Intrauterine environment is important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0" y="1811592"/>
            <a:ext cx="2576773" cy="3741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3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World D</a:t>
            </a:r>
            <a:r>
              <a:rPr lang="en-US" dirty="0" smtClean="0"/>
              <a:t>iabetes Day 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/>
              <a:t>November 14</a:t>
            </a:r>
          </a:p>
        </p:txBody>
      </p:sp>
      <p:pic>
        <p:nvPicPr>
          <p:cNvPr id="16389" name="Picture 2" descr="http://www.idf.org/sites/default/files/pictures/wdd12-poster-education-35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76350"/>
            <a:ext cx="33337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http://www.idf.org/sites/default/files/pictures/wdd12-poster-environment-350p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276350"/>
            <a:ext cx="33337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37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126501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Screen Pregnant Women </a:t>
            </a:r>
            <a:br>
              <a:rPr lang="en-US" dirty="0" smtClean="0"/>
            </a:br>
            <a:r>
              <a:rPr lang="en-US" dirty="0" smtClean="0"/>
              <a:t>Before 13 weeks </a:t>
            </a:r>
          </a:p>
        </p:txBody>
      </p:sp>
      <p:sp>
        <p:nvSpPr>
          <p:cNvPr id="49155" name="Content Placeholder 1"/>
          <p:cNvSpPr>
            <a:spLocks noGrp="1"/>
          </p:cNvSpPr>
          <p:nvPr>
            <p:ph idx="1"/>
          </p:nvPr>
        </p:nvSpPr>
        <p:spPr>
          <a:xfrm>
            <a:off x="508000" y="1803400"/>
            <a:ext cx="4216400" cy="4199467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Screen for undiagnosed Type 2 at the first prenatal visit using standard risk factors.</a:t>
            </a:r>
          </a:p>
          <a:p>
            <a:pPr>
              <a:defRPr/>
            </a:pPr>
            <a:r>
              <a:rPr lang="en-US" dirty="0"/>
              <a:t>Women found to have diabetes at their initial prenatal </a:t>
            </a:r>
            <a:r>
              <a:rPr lang="en-US" dirty="0" smtClean="0"/>
              <a:t>visit treated </a:t>
            </a:r>
            <a:r>
              <a:rPr lang="en-US" dirty="0"/>
              <a:t>as “Diabetes in Pregnancy</a:t>
            </a:r>
            <a:r>
              <a:rPr lang="en-US" dirty="0" smtClean="0"/>
              <a:t>”</a:t>
            </a:r>
          </a:p>
          <a:p>
            <a:pPr>
              <a:defRPr/>
            </a:pPr>
            <a:r>
              <a:rPr lang="en-US" dirty="0" smtClean="0"/>
              <a:t>If normal, recheck at 24-28 weeks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006600"/>
            <a:ext cx="3650452" cy="24214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666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305800" cy="791059"/>
          </a:xfrm>
        </p:spPr>
        <p:txBody>
          <a:bodyPr/>
          <a:lstStyle/>
          <a:p>
            <a:pPr eaLnBrk="1" hangingPunct="1"/>
            <a:r>
              <a:rPr lang="en-US" dirty="0" smtClean="0"/>
              <a:t>Postpartum after GDM</a:t>
            </a:r>
          </a:p>
        </p:txBody>
      </p:sp>
      <p:sp>
        <p:nvSpPr>
          <p:cNvPr id="26624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295400"/>
            <a:ext cx="8388350" cy="4800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C00000"/>
                </a:solidFill>
              </a:rPr>
              <a:t>50% risk of getting diabetes in 5 years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Screen at 6-12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wks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post partum 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Repeat at 3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yr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intervals or signs of DM</a:t>
            </a:r>
          </a:p>
          <a:p>
            <a:pPr lvl="1">
              <a:defRPr/>
            </a:pPr>
            <a:r>
              <a:rPr lang="en-US" dirty="0" smtClean="0"/>
              <a:t>Encourage Breast Feeding</a:t>
            </a:r>
          </a:p>
          <a:p>
            <a:pPr lvl="1">
              <a:defRPr/>
            </a:pPr>
            <a:r>
              <a:rPr lang="en-US" dirty="0" smtClean="0"/>
              <a:t>Encourage weight control 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Encourage exercise</a:t>
            </a:r>
          </a:p>
          <a:p>
            <a:pPr lvl="1">
              <a:defRPr/>
            </a:pPr>
            <a:r>
              <a:rPr lang="en-US" dirty="0" smtClean="0"/>
              <a:t>Make sure connected with health care </a:t>
            </a:r>
          </a:p>
          <a:p>
            <a:pPr lvl="1">
              <a:defRPr/>
            </a:pPr>
            <a:r>
              <a:rPr lang="en-US" dirty="0" smtClean="0"/>
              <a:t>Lipid profile/ follow BP</a:t>
            </a:r>
          </a:p>
          <a:p>
            <a:pPr lvl="1">
              <a:defRPr/>
            </a:pPr>
            <a:r>
              <a:rPr lang="en-US" dirty="0" smtClean="0"/>
              <a:t>Preconception counseling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127248"/>
            <a:ext cx="2081784" cy="3121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189532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66699" y="228600"/>
            <a:ext cx="8202765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DiaBingo</a:t>
            </a:r>
            <a:endParaRPr lang="en-US" sz="15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7936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657600" y="1752600"/>
            <a:ext cx="5486400" cy="3352800"/>
          </a:xfrm>
        </p:spPr>
        <p:txBody>
          <a:bodyPr/>
          <a:lstStyle/>
          <a:p>
            <a:pPr algn="r" eaLnBrk="1" hangingPunct="1">
              <a:defRPr/>
            </a:pPr>
            <a:endParaRPr lang="en-US" sz="1800" smtClean="0"/>
          </a:p>
          <a:p>
            <a:pPr algn="r" eaLnBrk="1" hangingPunct="1">
              <a:defRPr/>
            </a:pPr>
            <a:endParaRPr lang="en-US" sz="2400" smtClean="0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685800" y="24384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>
              <a:latin typeface="Tahoma" pitchFamily="34" charset="0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-609600" y="2590800"/>
            <a:ext cx="9753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/>
          <a:p>
            <a:pPr marL="1028700" indent="-1028700"/>
            <a:r>
              <a:rPr lang="en-US" sz="1200" b="1">
                <a:solidFill>
                  <a:schemeClr val="bg1"/>
                </a:solidFill>
                <a:latin typeface="Arial Black" pitchFamily="34" charset="0"/>
              </a:rPr>
              <a:t>	</a:t>
            </a:r>
            <a:endParaRPr lang="en-US" sz="12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79366" name="Text Box 6"/>
          <p:cNvSpPr txBox="1">
            <a:spLocks noChangeArrowheads="1"/>
          </p:cNvSpPr>
          <p:nvPr/>
        </p:nvSpPr>
        <p:spPr bwMode="auto">
          <a:xfrm>
            <a:off x="354167" y="838200"/>
            <a:ext cx="8561233" cy="583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"/>
              </a:spcBef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 Frequent skin and yeast infections			</a:t>
            </a:r>
          </a:p>
          <a:p>
            <a:pPr eaLnBrk="0" hangingPunct="0">
              <a:spcBef>
                <a:spcPct val="5000"/>
              </a:spcBef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 A BMI of ____ or greater is considered overweight	</a:t>
            </a:r>
          </a:p>
          <a:p>
            <a:pPr eaLnBrk="0" hangingPunct="0">
              <a:spcBef>
                <a:spcPct val="5000"/>
              </a:spcBef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 To reduce complications, control A1c, Blood pressure, Cholesterol	 </a:t>
            </a:r>
          </a:p>
          <a:p>
            <a:pPr eaLnBrk="0" hangingPunct="0">
              <a:spcBef>
                <a:spcPct val="5000"/>
              </a:spcBef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PreDiabetes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– fasting glucose level of ___ to ____	 </a:t>
            </a:r>
          </a:p>
          <a:p>
            <a:pPr eaLnBrk="0" hangingPunct="0">
              <a:spcBef>
                <a:spcPct val="5000"/>
              </a:spcBef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 Erectile dysfunction indicates greater risk for ____	 </a:t>
            </a:r>
          </a:p>
          <a:p>
            <a:pPr eaLnBrk="0" hangingPunct="0">
              <a:spcBef>
                <a:spcPct val="5000"/>
              </a:spcBef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 Diabetes – fasting glucose level____ or greater	</a:t>
            </a:r>
          </a:p>
          <a:p>
            <a:pPr eaLnBrk="0" hangingPunct="0">
              <a:spcBef>
                <a:spcPct val="5000"/>
              </a:spcBef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 Type 1 diabetes is best described as an ______ disease</a:t>
            </a:r>
          </a:p>
          <a:p>
            <a:pPr eaLnBrk="0" hangingPunct="0">
              <a:spcBef>
                <a:spcPct val="5000"/>
              </a:spcBef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 People with diabetes are ______ times more likely to die of heart dx	</a:t>
            </a:r>
          </a:p>
          <a:p>
            <a:pPr eaLnBrk="0" hangingPunct="0">
              <a:spcBef>
                <a:spcPct val="5000"/>
              </a:spcBef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 Elevated triglycerides, &lt; HDL, smaller dense LDL</a:t>
            </a:r>
          </a:p>
          <a:p>
            <a:pPr eaLnBrk="0" hangingPunct="0">
              <a:spcBef>
                <a:spcPct val="5000"/>
              </a:spcBef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 Each percentage point of A1c =   _____ mg/dl glucose </a:t>
            </a:r>
          </a:p>
          <a:p>
            <a:pPr eaLnBrk="0" hangingPunct="0">
              <a:spcBef>
                <a:spcPct val="5000"/>
              </a:spcBef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 At dx of type 2, about __%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beta cell function is lost</a:t>
            </a:r>
          </a:p>
          <a:p>
            <a:pPr eaLnBrk="0" hangingPunct="0">
              <a:spcBef>
                <a:spcPct val="5000"/>
              </a:spcBef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 Diabetes – random glucose ____ or greater				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37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79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79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79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79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79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79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79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79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79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79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79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79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79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79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793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793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793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793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793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793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793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793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6885" y="381000"/>
            <a:ext cx="8458200" cy="1600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 smtClean="0"/>
              <a:t>Hyperglycemia and Insulin Resistance – From Head to Toe</a:t>
            </a:r>
            <a:r>
              <a:rPr lang="en-US" sz="6000" dirty="0" smtClean="0"/>
              <a:t>  </a:t>
            </a:r>
            <a:endParaRPr lang="en-US" dirty="0" smtClean="0"/>
          </a:p>
        </p:txBody>
      </p:sp>
      <p:pic>
        <p:nvPicPr>
          <p:cNvPr id="157698" name="Picture 2" descr="C:\Users\bev\AppData\Local\Microsoft\Windows\Temporary Internet Files\Content.IE5\LT7NGBCU\MC90023168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09800"/>
            <a:ext cx="4744770" cy="38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666777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Objectives</a:t>
            </a:r>
          </a:p>
        </p:txBody>
      </p:sp>
      <p:sp>
        <p:nvSpPr>
          <p:cNvPr id="136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6021387" cy="44973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Describe the impact of insulin resistance  </a:t>
            </a:r>
          </a:p>
          <a:p>
            <a:pPr eaLnBrk="1" hangingPunct="1">
              <a:defRPr/>
            </a:pPr>
            <a:r>
              <a:rPr lang="en-US" dirty="0" smtClean="0"/>
              <a:t>State the factors associated with of   cardiometabolic risk.</a:t>
            </a:r>
          </a:p>
          <a:p>
            <a:pPr eaLnBrk="1" hangingPunct="1">
              <a:defRPr/>
            </a:pPr>
            <a:r>
              <a:rPr lang="en-US" dirty="0" smtClean="0"/>
              <a:t>State strategies to maintain oral health and keep lower extremities healthy</a:t>
            </a:r>
          </a:p>
        </p:txBody>
      </p:sp>
      <p:pic>
        <p:nvPicPr>
          <p:cNvPr id="158722" name="Picture 2" descr="C:\Users\bev\AppData\Local\Microsoft\Windows\Temporary Internet Files\Content.IE5\PR1GQ4JO\MP900305809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155" y="1676400"/>
            <a:ext cx="21396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165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AutoShape 2"/>
          <p:cNvSpPr>
            <a:spLocks noChangeArrowheads="1"/>
          </p:cNvSpPr>
          <p:nvPr/>
        </p:nvSpPr>
        <p:spPr bwMode="auto">
          <a:xfrm>
            <a:off x="958850" y="3124200"/>
            <a:ext cx="315913" cy="274638"/>
          </a:xfrm>
          <a:prstGeom prst="triangle">
            <a:avLst>
              <a:gd name="adj" fmla="val 50000"/>
            </a:avLst>
          </a:prstGeom>
          <a:solidFill>
            <a:srgbClr val="EA88D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512763" y="14478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Ctr="1"/>
          <a:lstStyle/>
          <a:p>
            <a:pPr eaLnBrk="0" hangingPunct="0">
              <a:lnSpc>
                <a:spcPct val="90000"/>
              </a:lnSpc>
            </a:pPr>
            <a:endParaRPr lang="en-US" altLang="en-US">
              <a:solidFill>
                <a:srgbClr val="E87B00"/>
              </a:solidFill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blackWhite">
          <a:xfrm>
            <a:off x="990600" y="1447800"/>
            <a:ext cx="15335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/>
              <a:t>Insulin receptor</a:t>
            </a:r>
          </a:p>
        </p:txBody>
      </p:sp>
      <p:sp>
        <p:nvSpPr>
          <p:cNvPr id="145413" name="Text Box 5"/>
          <p:cNvSpPr txBox="1">
            <a:spLocks noChangeArrowheads="1"/>
          </p:cNvSpPr>
          <p:nvPr/>
        </p:nvSpPr>
        <p:spPr bwMode="blackWhite">
          <a:xfrm>
            <a:off x="2971800" y="1143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400"/>
              <a:t>Plasma membrane</a:t>
            </a:r>
            <a:endParaRPr lang="en-US" altLang="en-US"/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blackWhite">
          <a:xfrm>
            <a:off x="4170363" y="3965575"/>
            <a:ext cx="464978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GLUT4 vesicle mobilization</a:t>
            </a:r>
            <a:b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 to plasma membrane</a:t>
            </a:r>
          </a:p>
        </p:txBody>
      </p:sp>
      <p:sp>
        <p:nvSpPr>
          <p:cNvPr id="145415" name="Text Box 7"/>
          <p:cNvSpPr txBox="1">
            <a:spLocks noChangeArrowheads="1"/>
          </p:cNvSpPr>
          <p:nvPr/>
        </p:nvSpPr>
        <p:spPr bwMode="blackWhite">
          <a:xfrm>
            <a:off x="360363" y="3581400"/>
            <a:ext cx="14684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/>
              <a:t>Insulin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blackWhite">
          <a:xfrm>
            <a:off x="3394075" y="2244725"/>
            <a:ext cx="2092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600" dirty="0">
                <a:solidFill>
                  <a:schemeClr val="accent5">
                    <a:lumMod val="50000"/>
                  </a:schemeClr>
                </a:solidFill>
              </a:rPr>
              <a:t>Intracellular signaling </a:t>
            </a:r>
            <a:br>
              <a:rPr lang="en-US" altLang="en-US" sz="1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altLang="en-US" sz="1600" dirty="0">
                <a:solidFill>
                  <a:schemeClr val="accent5">
                    <a:lumMod val="50000"/>
                  </a:schemeClr>
                </a:solidFill>
              </a:rPr>
              <a:t>cascades</a:t>
            </a:r>
          </a:p>
        </p:txBody>
      </p:sp>
      <p:sp>
        <p:nvSpPr>
          <p:cNvPr id="72714" name="Line 10"/>
          <p:cNvSpPr>
            <a:spLocks noChangeShapeType="1"/>
          </p:cNvSpPr>
          <p:nvPr/>
        </p:nvSpPr>
        <p:spPr bwMode="auto">
          <a:xfrm rot="1126229" flipH="1">
            <a:off x="4673600" y="3581400"/>
            <a:ext cx="508000" cy="584200"/>
          </a:xfrm>
          <a:prstGeom prst="line">
            <a:avLst/>
          </a:prstGeom>
          <a:noFill/>
          <a:ln w="31750">
            <a:solidFill>
              <a:srgbClr val="D4660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5" name="Rectangle 11"/>
          <p:cNvSpPr>
            <a:spLocks noGrp="1" noChangeArrowheads="1"/>
          </p:cNvSpPr>
          <p:nvPr>
            <p:ph type="title"/>
          </p:nvPr>
        </p:nvSpPr>
        <p:spPr>
          <a:xfrm>
            <a:off x="260350" y="225425"/>
            <a:ext cx="8486775" cy="9413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600" dirty="0" smtClean="0">
                <a:solidFill>
                  <a:schemeClr val="tx2">
                    <a:lumMod val="75000"/>
                  </a:schemeClr>
                </a:solidFill>
              </a:rPr>
              <a:t>Insulin Action in Muscle and Fat Cells  </a:t>
            </a:r>
            <a:br>
              <a:rPr lang="en-US" altLang="en-US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altLang="en-US" sz="2800" dirty="0" smtClean="0">
                <a:solidFill>
                  <a:srgbClr val="C00000"/>
                </a:solidFill>
              </a:rPr>
              <a:t>Mobilization of GLUT4 to the Cell Surface</a:t>
            </a:r>
            <a:endParaRPr lang="en-US" altLang="en-US" sz="3600" dirty="0" smtClean="0">
              <a:solidFill>
                <a:srgbClr val="C00000"/>
              </a:solidFill>
            </a:endParaRPr>
          </a:p>
        </p:txBody>
      </p:sp>
      <p:sp>
        <p:nvSpPr>
          <p:cNvPr id="72716" name="Line 12"/>
          <p:cNvSpPr>
            <a:spLocks noChangeShapeType="1"/>
          </p:cNvSpPr>
          <p:nvPr/>
        </p:nvSpPr>
        <p:spPr bwMode="blackWhite">
          <a:xfrm rot="-389636">
            <a:off x="2609850" y="2724150"/>
            <a:ext cx="2481263" cy="838200"/>
          </a:xfrm>
          <a:prstGeom prst="line">
            <a:avLst/>
          </a:prstGeom>
          <a:noFill/>
          <a:ln w="31750">
            <a:solidFill>
              <a:srgbClr val="D4660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blackWhite">
          <a:xfrm>
            <a:off x="1250959" y="5238678"/>
            <a:ext cx="27765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000" dirty="0">
                <a:solidFill>
                  <a:schemeClr val="accent5">
                    <a:lumMod val="50000"/>
                  </a:schemeClr>
                </a:solidFill>
              </a:rPr>
              <a:t>GLUT4 vesicle integration into plasma membrane</a:t>
            </a:r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blackWhite">
          <a:xfrm>
            <a:off x="5085315" y="5533232"/>
            <a:ext cx="398248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Glucose entry into cell </a:t>
            </a:r>
            <a:b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via GLUT4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581400" y="3962400"/>
            <a:ext cx="549275" cy="560388"/>
            <a:chOff x="2584" y="2398"/>
            <a:chExt cx="346" cy="353"/>
          </a:xfrm>
        </p:grpSpPr>
        <p:sp>
          <p:nvSpPr>
            <p:cNvPr id="145460" name="Oval 16"/>
            <p:cNvSpPr>
              <a:spLocks noChangeAspect="1" noChangeArrowheads="1"/>
            </p:cNvSpPr>
            <p:nvPr/>
          </p:nvSpPr>
          <p:spPr bwMode="gray">
            <a:xfrm>
              <a:off x="2612" y="2448"/>
              <a:ext cx="288" cy="288"/>
            </a:xfrm>
            <a:prstGeom prst="ellipse">
              <a:avLst/>
            </a:prstGeom>
            <a:solidFill>
              <a:srgbClr val="FFFF00"/>
            </a:solidFill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5461" name="Line 17"/>
            <p:cNvSpPr>
              <a:spLocks noChangeAspect="1" noChangeShapeType="1"/>
            </p:cNvSpPr>
            <p:nvPr/>
          </p:nvSpPr>
          <p:spPr bwMode="blackWhite">
            <a:xfrm>
              <a:off x="2764" y="2398"/>
              <a:ext cx="0" cy="104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62" name="Line 18"/>
            <p:cNvSpPr>
              <a:spLocks noChangeAspect="1" noChangeShapeType="1"/>
            </p:cNvSpPr>
            <p:nvPr/>
          </p:nvSpPr>
          <p:spPr bwMode="blackWhite">
            <a:xfrm flipV="1">
              <a:off x="2842" y="2483"/>
              <a:ext cx="88" cy="62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63" name="Line 19"/>
            <p:cNvSpPr>
              <a:spLocks noChangeAspect="1" noChangeShapeType="1"/>
            </p:cNvSpPr>
            <p:nvPr/>
          </p:nvSpPr>
          <p:spPr bwMode="blackWhite">
            <a:xfrm>
              <a:off x="2813" y="2677"/>
              <a:ext cx="80" cy="74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64" name="Line 20"/>
            <p:cNvSpPr>
              <a:spLocks noChangeAspect="1" noChangeShapeType="1"/>
            </p:cNvSpPr>
            <p:nvPr/>
          </p:nvSpPr>
          <p:spPr bwMode="blackWhite">
            <a:xfrm flipH="1">
              <a:off x="2631" y="2663"/>
              <a:ext cx="69" cy="77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65" name="Line 21"/>
            <p:cNvSpPr>
              <a:spLocks noChangeAspect="1" noChangeShapeType="1"/>
            </p:cNvSpPr>
            <p:nvPr/>
          </p:nvSpPr>
          <p:spPr bwMode="blackWhite">
            <a:xfrm flipH="1" flipV="1">
              <a:off x="2584" y="2498"/>
              <a:ext cx="85" cy="56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726" name="Line 22"/>
          <p:cNvSpPr>
            <a:spLocks noChangeShapeType="1"/>
          </p:cNvSpPr>
          <p:nvPr/>
        </p:nvSpPr>
        <p:spPr bwMode="auto">
          <a:xfrm rot="17243484" flipH="1">
            <a:off x="4351338" y="4775200"/>
            <a:ext cx="304800" cy="203200"/>
          </a:xfrm>
          <a:prstGeom prst="line">
            <a:avLst/>
          </a:prstGeom>
          <a:noFill/>
          <a:ln w="31750">
            <a:solidFill>
              <a:srgbClr val="D4660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4" name="Oval 23"/>
          <p:cNvSpPr>
            <a:spLocks noChangeArrowheads="1"/>
          </p:cNvSpPr>
          <p:nvPr/>
        </p:nvSpPr>
        <p:spPr bwMode="auto">
          <a:xfrm>
            <a:off x="1828800" y="1676400"/>
            <a:ext cx="7065963" cy="3883025"/>
          </a:xfrm>
          <a:prstGeom prst="ellipse">
            <a:avLst/>
          </a:prstGeom>
          <a:noFill/>
          <a:ln w="101600">
            <a:solidFill>
              <a:srgbClr val="0B78E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145425" name="Group 24"/>
          <p:cNvGrpSpPr>
            <a:grpSpLocks noChangeAspect="1"/>
          </p:cNvGrpSpPr>
          <p:nvPr/>
        </p:nvGrpSpPr>
        <p:grpSpPr bwMode="auto">
          <a:xfrm rot="-4554381">
            <a:off x="2116138" y="2476500"/>
            <a:ext cx="457200" cy="641350"/>
            <a:chOff x="1522" y="1463"/>
            <a:chExt cx="320" cy="450"/>
          </a:xfrm>
        </p:grpSpPr>
        <p:sp>
          <p:nvSpPr>
            <p:cNvPr id="145458" name="Oval 25"/>
            <p:cNvSpPr>
              <a:spLocks noChangeAspect="1" noChangeArrowheads="1"/>
            </p:cNvSpPr>
            <p:nvPr/>
          </p:nvSpPr>
          <p:spPr bwMode="auto">
            <a:xfrm>
              <a:off x="1522" y="1463"/>
              <a:ext cx="154" cy="450"/>
            </a:xfrm>
            <a:prstGeom prst="ellipse">
              <a:avLst/>
            </a:prstGeom>
            <a:solidFill>
              <a:srgbClr val="FFFF00"/>
            </a:solidFill>
            <a:ln w="50800">
              <a:solidFill>
                <a:srgbClr val="EA9D0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5459" name="Oval 26"/>
            <p:cNvSpPr>
              <a:spLocks noChangeAspect="1" noChangeArrowheads="1"/>
            </p:cNvSpPr>
            <p:nvPr/>
          </p:nvSpPr>
          <p:spPr bwMode="auto">
            <a:xfrm>
              <a:off x="1689" y="1463"/>
              <a:ext cx="153" cy="450"/>
            </a:xfrm>
            <a:prstGeom prst="ellipse">
              <a:avLst/>
            </a:prstGeom>
            <a:solidFill>
              <a:srgbClr val="FFFF00"/>
            </a:solidFill>
            <a:ln w="50800">
              <a:solidFill>
                <a:srgbClr val="EA9D0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145426" name="Group 34"/>
          <p:cNvGrpSpPr>
            <a:grpSpLocks/>
          </p:cNvGrpSpPr>
          <p:nvPr/>
        </p:nvGrpSpPr>
        <p:grpSpPr bwMode="auto">
          <a:xfrm>
            <a:off x="5237163" y="3173413"/>
            <a:ext cx="547687" cy="560387"/>
            <a:chOff x="2584" y="2398"/>
            <a:chExt cx="346" cy="353"/>
          </a:xfrm>
        </p:grpSpPr>
        <p:sp>
          <p:nvSpPr>
            <p:cNvPr id="145452" name="Oval 35"/>
            <p:cNvSpPr>
              <a:spLocks noChangeAspect="1" noChangeArrowheads="1"/>
            </p:cNvSpPr>
            <p:nvPr/>
          </p:nvSpPr>
          <p:spPr bwMode="gray">
            <a:xfrm>
              <a:off x="2612" y="2448"/>
              <a:ext cx="288" cy="288"/>
            </a:xfrm>
            <a:prstGeom prst="ellipse">
              <a:avLst/>
            </a:prstGeom>
            <a:solidFill>
              <a:srgbClr val="FFFF00"/>
            </a:solidFill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5453" name="Line 36"/>
            <p:cNvSpPr>
              <a:spLocks noChangeAspect="1" noChangeShapeType="1"/>
            </p:cNvSpPr>
            <p:nvPr/>
          </p:nvSpPr>
          <p:spPr bwMode="blackWhite">
            <a:xfrm>
              <a:off x="2764" y="2398"/>
              <a:ext cx="0" cy="104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4" name="Line 37"/>
            <p:cNvSpPr>
              <a:spLocks noChangeAspect="1" noChangeShapeType="1"/>
            </p:cNvSpPr>
            <p:nvPr/>
          </p:nvSpPr>
          <p:spPr bwMode="blackWhite">
            <a:xfrm flipV="1">
              <a:off x="2842" y="2483"/>
              <a:ext cx="88" cy="62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5" name="Line 38"/>
            <p:cNvSpPr>
              <a:spLocks noChangeAspect="1" noChangeShapeType="1"/>
            </p:cNvSpPr>
            <p:nvPr/>
          </p:nvSpPr>
          <p:spPr bwMode="blackWhite">
            <a:xfrm>
              <a:off x="2813" y="2677"/>
              <a:ext cx="80" cy="74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6" name="Line 39"/>
            <p:cNvSpPr>
              <a:spLocks noChangeAspect="1" noChangeShapeType="1"/>
            </p:cNvSpPr>
            <p:nvPr/>
          </p:nvSpPr>
          <p:spPr bwMode="blackWhite">
            <a:xfrm flipH="1">
              <a:off x="2631" y="2663"/>
              <a:ext cx="69" cy="77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7" name="Line 40"/>
            <p:cNvSpPr>
              <a:spLocks noChangeAspect="1" noChangeShapeType="1"/>
            </p:cNvSpPr>
            <p:nvPr/>
          </p:nvSpPr>
          <p:spPr bwMode="blackWhite">
            <a:xfrm flipH="1" flipV="1">
              <a:off x="2584" y="2498"/>
              <a:ext cx="85" cy="56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5427" name="Group 41"/>
          <p:cNvGrpSpPr>
            <a:grpSpLocks/>
          </p:cNvGrpSpPr>
          <p:nvPr/>
        </p:nvGrpSpPr>
        <p:grpSpPr bwMode="auto">
          <a:xfrm>
            <a:off x="5907088" y="2944813"/>
            <a:ext cx="549275" cy="560387"/>
            <a:chOff x="2584" y="2398"/>
            <a:chExt cx="346" cy="353"/>
          </a:xfrm>
        </p:grpSpPr>
        <p:sp>
          <p:nvSpPr>
            <p:cNvPr id="145446" name="Oval 42"/>
            <p:cNvSpPr>
              <a:spLocks noChangeAspect="1" noChangeArrowheads="1"/>
            </p:cNvSpPr>
            <p:nvPr/>
          </p:nvSpPr>
          <p:spPr bwMode="gray">
            <a:xfrm>
              <a:off x="2612" y="2448"/>
              <a:ext cx="288" cy="288"/>
            </a:xfrm>
            <a:prstGeom prst="ellipse">
              <a:avLst/>
            </a:prstGeom>
            <a:solidFill>
              <a:srgbClr val="FFFF00"/>
            </a:solidFill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5447" name="Line 43"/>
            <p:cNvSpPr>
              <a:spLocks noChangeAspect="1" noChangeShapeType="1"/>
            </p:cNvSpPr>
            <p:nvPr/>
          </p:nvSpPr>
          <p:spPr bwMode="blackWhite">
            <a:xfrm>
              <a:off x="2764" y="2398"/>
              <a:ext cx="0" cy="104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8" name="Line 44"/>
            <p:cNvSpPr>
              <a:spLocks noChangeAspect="1" noChangeShapeType="1"/>
            </p:cNvSpPr>
            <p:nvPr/>
          </p:nvSpPr>
          <p:spPr bwMode="blackWhite">
            <a:xfrm flipV="1">
              <a:off x="2842" y="2483"/>
              <a:ext cx="88" cy="62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9" name="Line 45"/>
            <p:cNvSpPr>
              <a:spLocks noChangeAspect="1" noChangeShapeType="1"/>
            </p:cNvSpPr>
            <p:nvPr/>
          </p:nvSpPr>
          <p:spPr bwMode="blackWhite">
            <a:xfrm>
              <a:off x="2813" y="2677"/>
              <a:ext cx="80" cy="74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0" name="Line 46"/>
            <p:cNvSpPr>
              <a:spLocks noChangeAspect="1" noChangeShapeType="1"/>
            </p:cNvSpPr>
            <p:nvPr/>
          </p:nvSpPr>
          <p:spPr bwMode="blackWhite">
            <a:xfrm flipH="1">
              <a:off x="2631" y="2663"/>
              <a:ext cx="69" cy="77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1" name="Line 47"/>
            <p:cNvSpPr>
              <a:spLocks noChangeAspect="1" noChangeShapeType="1"/>
            </p:cNvSpPr>
            <p:nvPr/>
          </p:nvSpPr>
          <p:spPr bwMode="blackWhite">
            <a:xfrm flipH="1" flipV="1">
              <a:off x="2584" y="2498"/>
              <a:ext cx="85" cy="56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5428" name="Group 48"/>
          <p:cNvGrpSpPr>
            <a:grpSpLocks/>
          </p:cNvGrpSpPr>
          <p:nvPr/>
        </p:nvGrpSpPr>
        <p:grpSpPr bwMode="auto">
          <a:xfrm>
            <a:off x="5465763" y="2182813"/>
            <a:ext cx="547687" cy="560387"/>
            <a:chOff x="2584" y="2398"/>
            <a:chExt cx="346" cy="353"/>
          </a:xfrm>
        </p:grpSpPr>
        <p:sp>
          <p:nvSpPr>
            <p:cNvPr id="145440" name="Oval 49"/>
            <p:cNvSpPr>
              <a:spLocks noChangeAspect="1" noChangeArrowheads="1"/>
            </p:cNvSpPr>
            <p:nvPr/>
          </p:nvSpPr>
          <p:spPr bwMode="gray">
            <a:xfrm>
              <a:off x="2612" y="2448"/>
              <a:ext cx="288" cy="288"/>
            </a:xfrm>
            <a:prstGeom prst="ellipse">
              <a:avLst/>
            </a:prstGeom>
            <a:solidFill>
              <a:srgbClr val="FFFF00"/>
            </a:solidFill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5441" name="Line 50"/>
            <p:cNvSpPr>
              <a:spLocks noChangeAspect="1" noChangeShapeType="1"/>
            </p:cNvSpPr>
            <p:nvPr/>
          </p:nvSpPr>
          <p:spPr bwMode="blackWhite">
            <a:xfrm>
              <a:off x="2764" y="2398"/>
              <a:ext cx="0" cy="104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2" name="Line 51"/>
            <p:cNvSpPr>
              <a:spLocks noChangeAspect="1" noChangeShapeType="1"/>
            </p:cNvSpPr>
            <p:nvPr/>
          </p:nvSpPr>
          <p:spPr bwMode="blackWhite">
            <a:xfrm flipV="1">
              <a:off x="2842" y="2483"/>
              <a:ext cx="88" cy="62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3" name="Line 52"/>
            <p:cNvSpPr>
              <a:spLocks noChangeAspect="1" noChangeShapeType="1"/>
            </p:cNvSpPr>
            <p:nvPr/>
          </p:nvSpPr>
          <p:spPr bwMode="blackWhite">
            <a:xfrm>
              <a:off x="2813" y="2677"/>
              <a:ext cx="80" cy="74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4" name="Line 53"/>
            <p:cNvSpPr>
              <a:spLocks noChangeAspect="1" noChangeShapeType="1"/>
            </p:cNvSpPr>
            <p:nvPr/>
          </p:nvSpPr>
          <p:spPr bwMode="blackWhite">
            <a:xfrm flipH="1">
              <a:off x="2631" y="2663"/>
              <a:ext cx="69" cy="77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5" name="Line 54"/>
            <p:cNvSpPr>
              <a:spLocks noChangeAspect="1" noChangeShapeType="1"/>
            </p:cNvSpPr>
            <p:nvPr/>
          </p:nvSpPr>
          <p:spPr bwMode="blackWhite">
            <a:xfrm flipH="1" flipV="1">
              <a:off x="2584" y="2498"/>
              <a:ext cx="85" cy="56"/>
            </a:xfrm>
            <a:prstGeom prst="line">
              <a:avLst/>
            </a:prstGeom>
            <a:noFill/>
            <a:ln w="76200">
              <a:solidFill>
                <a:srgbClr val="EA9D0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5429" name="Text Box 55"/>
          <p:cNvSpPr txBox="1">
            <a:spLocks noChangeArrowheads="1"/>
          </p:cNvSpPr>
          <p:nvPr/>
        </p:nvSpPr>
        <p:spPr bwMode="blackWhite">
          <a:xfrm>
            <a:off x="6172200" y="2286000"/>
            <a:ext cx="2324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/>
              <a:t>Intracellular</a:t>
            </a:r>
          </a:p>
          <a:p>
            <a:r>
              <a:rPr lang="en-US" altLang="en-US"/>
              <a:t>GLUT4 </a:t>
            </a:r>
            <a:r>
              <a:rPr lang="en-US" altLang="en-US" sz="2000"/>
              <a:t>vesicles</a:t>
            </a:r>
          </a:p>
        </p:txBody>
      </p:sp>
      <p:sp>
        <p:nvSpPr>
          <p:cNvPr id="72760" name="Oval 56"/>
          <p:cNvSpPr>
            <a:spLocks noChangeAspect="1" noChangeArrowheads="1"/>
          </p:cNvSpPr>
          <p:nvPr/>
        </p:nvSpPr>
        <p:spPr bwMode="blackWhite">
          <a:xfrm rot="220273">
            <a:off x="4470400" y="5486400"/>
            <a:ext cx="647700" cy="322263"/>
          </a:xfrm>
          <a:prstGeom prst="ellipse">
            <a:avLst/>
          </a:prstGeom>
          <a:solidFill>
            <a:srgbClr val="FFFF00"/>
          </a:solidFill>
          <a:ln w="101600">
            <a:solidFill>
              <a:srgbClr val="EA9D0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5431" name="AutoShape 57"/>
          <p:cNvSpPr>
            <a:spLocks noChangeArrowheads="1"/>
          </p:cNvSpPr>
          <p:nvPr/>
        </p:nvSpPr>
        <p:spPr bwMode="auto">
          <a:xfrm>
            <a:off x="506413" y="3041650"/>
            <a:ext cx="314325" cy="274638"/>
          </a:xfrm>
          <a:prstGeom prst="triangle">
            <a:avLst>
              <a:gd name="adj" fmla="val 50000"/>
            </a:avLst>
          </a:prstGeom>
          <a:solidFill>
            <a:srgbClr val="EA88D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5432" name="AutoShape 58"/>
          <p:cNvSpPr>
            <a:spLocks noChangeArrowheads="1"/>
          </p:cNvSpPr>
          <p:nvPr/>
        </p:nvSpPr>
        <p:spPr bwMode="auto">
          <a:xfrm>
            <a:off x="819150" y="2757488"/>
            <a:ext cx="317500" cy="274637"/>
          </a:xfrm>
          <a:prstGeom prst="triangle">
            <a:avLst>
              <a:gd name="adj" fmla="val 50000"/>
            </a:avLst>
          </a:prstGeom>
          <a:solidFill>
            <a:srgbClr val="EA88D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2763" name="AutoShape 59"/>
          <p:cNvSpPr>
            <a:spLocks noChangeArrowheads="1"/>
          </p:cNvSpPr>
          <p:nvPr/>
        </p:nvSpPr>
        <p:spPr bwMode="auto">
          <a:xfrm rot="-492307">
            <a:off x="1828800" y="2514600"/>
            <a:ext cx="314325" cy="274638"/>
          </a:xfrm>
          <a:prstGeom prst="triangle">
            <a:avLst>
              <a:gd name="adj" fmla="val 50000"/>
            </a:avLst>
          </a:prstGeom>
          <a:solidFill>
            <a:srgbClr val="EA88D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5434" name="AutoShape 60"/>
          <p:cNvSpPr>
            <a:spLocks noChangeArrowheads="1"/>
          </p:cNvSpPr>
          <p:nvPr/>
        </p:nvSpPr>
        <p:spPr bwMode="auto">
          <a:xfrm>
            <a:off x="588963" y="2087563"/>
            <a:ext cx="315912" cy="274637"/>
          </a:xfrm>
          <a:prstGeom prst="triangle">
            <a:avLst>
              <a:gd name="adj" fmla="val 50000"/>
            </a:avLst>
          </a:prstGeom>
          <a:solidFill>
            <a:srgbClr val="EA88D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5435" name="AutoShape 61"/>
          <p:cNvSpPr>
            <a:spLocks noChangeArrowheads="1"/>
          </p:cNvSpPr>
          <p:nvPr/>
        </p:nvSpPr>
        <p:spPr bwMode="auto">
          <a:xfrm>
            <a:off x="514350" y="2535238"/>
            <a:ext cx="317500" cy="274637"/>
          </a:xfrm>
          <a:prstGeom prst="triangle">
            <a:avLst>
              <a:gd name="adj" fmla="val 50000"/>
            </a:avLst>
          </a:prstGeom>
          <a:solidFill>
            <a:srgbClr val="EA88D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5436" name="AutoShape 62"/>
          <p:cNvSpPr>
            <a:spLocks noChangeArrowheads="1"/>
          </p:cNvSpPr>
          <p:nvPr/>
        </p:nvSpPr>
        <p:spPr bwMode="auto">
          <a:xfrm>
            <a:off x="141288" y="2459038"/>
            <a:ext cx="315912" cy="274637"/>
          </a:xfrm>
          <a:prstGeom prst="triangle">
            <a:avLst>
              <a:gd name="adj" fmla="val 50000"/>
            </a:avLst>
          </a:prstGeom>
          <a:solidFill>
            <a:srgbClr val="EA88D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5437" name="Text Box 63"/>
          <p:cNvSpPr txBox="1">
            <a:spLocks noChangeArrowheads="1"/>
          </p:cNvSpPr>
          <p:nvPr/>
        </p:nvSpPr>
        <p:spPr bwMode="auto">
          <a:xfrm>
            <a:off x="19050" y="6443663"/>
            <a:ext cx="28940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GLUT4=glucose transporter 4</a:t>
            </a:r>
            <a:endParaRPr lang="en-US" sz="16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72768" name="Line 64"/>
          <p:cNvSpPr>
            <a:spLocks noChangeShapeType="1"/>
          </p:cNvSpPr>
          <p:nvPr/>
        </p:nvSpPr>
        <p:spPr bwMode="blackWhite">
          <a:xfrm rot="19116752" flipV="1">
            <a:off x="4398268" y="5525487"/>
            <a:ext cx="765837" cy="248463"/>
          </a:xfrm>
          <a:prstGeom prst="line">
            <a:avLst/>
          </a:prstGeom>
          <a:noFill/>
          <a:ln w="31750">
            <a:solidFill>
              <a:srgbClr val="D4660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654744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2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2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0" grpId="0" autoUpdateAnimBg="0"/>
      <p:bldP spid="72712" grpId="0" autoUpdateAnimBg="0"/>
      <p:bldP spid="72714" grpId="0" animBg="1"/>
      <p:bldP spid="72716" grpId="0" animBg="1"/>
      <p:bldP spid="72717" grpId="0" autoUpdateAnimBg="0"/>
      <p:bldP spid="72718" grpId="0" autoUpdateAnimBg="0"/>
      <p:bldP spid="72726" grpId="0" animBg="1"/>
      <p:bldP spid="72760" grpId="0" animBg="1"/>
      <p:bldP spid="72763" grpId="0" animBg="1"/>
      <p:bldP spid="7276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Oval 2"/>
          <p:cNvSpPr>
            <a:spLocks noChangeArrowheads="1"/>
          </p:cNvSpPr>
          <p:nvPr/>
        </p:nvSpPr>
        <p:spPr bwMode="auto">
          <a:xfrm>
            <a:off x="1511300" y="1828800"/>
            <a:ext cx="6345238" cy="4222750"/>
          </a:xfrm>
          <a:prstGeom prst="ellipse">
            <a:avLst/>
          </a:prstGeom>
          <a:solidFill>
            <a:srgbClr val="96E3FE"/>
          </a:solidFill>
          <a:ln w="31750">
            <a:solidFill>
              <a:srgbClr val="046A15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1993900" y="1371600"/>
            <a:ext cx="103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/>
              <a:t>Glucose</a:t>
            </a: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6096000" y="1371600"/>
            <a:ext cx="60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/>
              <a:t>FFA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3821113" y="24082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US"/>
          </a:p>
        </p:txBody>
      </p:sp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5197475" y="2408238"/>
            <a:ext cx="60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>
                <a:solidFill>
                  <a:srgbClr val="D46602"/>
                </a:solidFill>
              </a:rPr>
              <a:t>FFA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3897313" y="3151188"/>
            <a:ext cx="1479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>
                <a:solidFill>
                  <a:srgbClr val="046A15"/>
                </a:solidFill>
              </a:rPr>
              <a:t>Increased</a:t>
            </a:r>
          </a:p>
          <a:p>
            <a:r>
              <a:rPr lang="en-US">
                <a:solidFill>
                  <a:srgbClr val="046A15"/>
                </a:solidFill>
              </a:rPr>
              <a:t>glucosamine</a:t>
            </a:r>
          </a:p>
        </p:txBody>
      </p:sp>
      <p:sp>
        <p:nvSpPr>
          <p:cNvPr id="146440" name="Line 8"/>
          <p:cNvSpPr>
            <a:spLocks noChangeShapeType="1"/>
          </p:cNvSpPr>
          <p:nvPr/>
        </p:nvSpPr>
        <p:spPr bwMode="auto">
          <a:xfrm>
            <a:off x="4086225" y="2805113"/>
            <a:ext cx="411163" cy="346075"/>
          </a:xfrm>
          <a:prstGeom prst="line">
            <a:avLst/>
          </a:prstGeom>
          <a:noFill/>
          <a:ln w="28575">
            <a:solidFill>
              <a:srgbClr val="0B78E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41" name="Line 9"/>
          <p:cNvSpPr>
            <a:spLocks noChangeShapeType="1"/>
          </p:cNvSpPr>
          <p:nvPr/>
        </p:nvSpPr>
        <p:spPr bwMode="auto">
          <a:xfrm flipH="1">
            <a:off x="4824413" y="2805113"/>
            <a:ext cx="477837" cy="346075"/>
          </a:xfrm>
          <a:prstGeom prst="line">
            <a:avLst/>
          </a:prstGeom>
          <a:noFill/>
          <a:ln w="28575">
            <a:solidFill>
              <a:srgbClr val="D4660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42" name="Text Box 10"/>
          <p:cNvSpPr txBox="1">
            <a:spLocks noChangeArrowheads="1"/>
          </p:cNvSpPr>
          <p:nvPr/>
        </p:nvSpPr>
        <p:spPr bwMode="auto">
          <a:xfrm>
            <a:off x="2247900" y="3155950"/>
            <a:ext cx="1223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Other</a:t>
            </a:r>
          </a:p>
          <a:p>
            <a:r>
              <a:rPr lang="en-US">
                <a:solidFill>
                  <a:schemeClr val="accent1"/>
                </a:solidFill>
              </a:rPr>
              <a:t>pathways</a:t>
            </a:r>
            <a:r>
              <a:rPr lang="en-US"/>
              <a:t> </a:t>
            </a:r>
          </a:p>
        </p:txBody>
      </p:sp>
      <p:sp>
        <p:nvSpPr>
          <p:cNvPr id="146443" name="Text Box 11"/>
          <p:cNvSpPr txBox="1">
            <a:spLocks noChangeArrowheads="1"/>
          </p:cNvSpPr>
          <p:nvPr/>
        </p:nvSpPr>
        <p:spPr bwMode="auto">
          <a:xfrm>
            <a:off x="6172200" y="3200400"/>
            <a:ext cx="1571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>
                <a:solidFill>
                  <a:schemeClr val="accent1"/>
                </a:solidFill>
              </a:rPr>
              <a:t>Other</a:t>
            </a:r>
          </a:p>
          <a:p>
            <a:r>
              <a:rPr lang="en-US" sz="2400">
                <a:solidFill>
                  <a:schemeClr val="accent1"/>
                </a:solidFill>
              </a:rPr>
              <a:t>pathways </a:t>
            </a:r>
          </a:p>
        </p:txBody>
      </p:sp>
      <p:sp>
        <p:nvSpPr>
          <p:cNvPr id="146444" name="Line 12"/>
          <p:cNvSpPr>
            <a:spLocks noChangeShapeType="1"/>
          </p:cNvSpPr>
          <p:nvPr/>
        </p:nvSpPr>
        <p:spPr bwMode="auto">
          <a:xfrm>
            <a:off x="5727700" y="2805113"/>
            <a:ext cx="412750" cy="346075"/>
          </a:xfrm>
          <a:prstGeom prst="line">
            <a:avLst/>
          </a:prstGeom>
          <a:noFill/>
          <a:ln w="28575">
            <a:solidFill>
              <a:srgbClr val="D4660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45" name="Line 13"/>
          <p:cNvSpPr>
            <a:spLocks noChangeShapeType="1"/>
          </p:cNvSpPr>
          <p:nvPr/>
        </p:nvSpPr>
        <p:spPr bwMode="auto">
          <a:xfrm flipH="1">
            <a:off x="3073400" y="2784475"/>
            <a:ext cx="476250" cy="346075"/>
          </a:xfrm>
          <a:prstGeom prst="line">
            <a:avLst/>
          </a:prstGeom>
          <a:noFill/>
          <a:ln w="28575">
            <a:solidFill>
              <a:srgbClr val="0B78E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46" name="AutoShape 14"/>
          <p:cNvSpPr>
            <a:spLocks noChangeArrowheads="1"/>
          </p:cNvSpPr>
          <p:nvPr/>
        </p:nvSpPr>
        <p:spPr bwMode="auto">
          <a:xfrm rot="-1781186">
            <a:off x="3028950" y="1703388"/>
            <a:ext cx="493713" cy="735012"/>
          </a:xfrm>
          <a:prstGeom prst="downArrow">
            <a:avLst>
              <a:gd name="adj1" fmla="val 50000"/>
              <a:gd name="adj2" fmla="val 33083"/>
            </a:avLst>
          </a:prstGeom>
          <a:solidFill>
            <a:srgbClr val="0B78E5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6447" name="Rectangle 15"/>
          <p:cNvSpPr>
            <a:spLocks noChangeArrowheads="1"/>
          </p:cNvSpPr>
          <p:nvPr/>
        </p:nvSpPr>
        <p:spPr bwMode="auto">
          <a:xfrm>
            <a:off x="3217863" y="2387600"/>
            <a:ext cx="1030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B78E5"/>
                </a:solidFill>
              </a:rPr>
              <a:t>Glucose</a:t>
            </a:r>
          </a:p>
        </p:txBody>
      </p:sp>
      <p:sp>
        <p:nvSpPr>
          <p:cNvPr id="146448" name="AutoShape 16"/>
          <p:cNvSpPr>
            <a:spLocks noChangeArrowheads="1"/>
          </p:cNvSpPr>
          <p:nvPr/>
        </p:nvSpPr>
        <p:spPr bwMode="auto">
          <a:xfrm rot="2120923">
            <a:off x="3765550" y="3998913"/>
            <a:ext cx="274638" cy="460375"/>
          </a:xfrm>
          <a:prstGeom prst="downArrow">
            <a:avLst>
              <a:gd name="adj1" fmla="val 50000"/>
              <a:gd name="adj2" fmla="val 37251"/>
            </a:avLst>
          </a:prstGeom>
          <a:solidFill>
            <a:srgbClr val="046A15"/>
          </a:solidFill>
          <a:ln w="19050">
            <a:solidFill>
              <a:srgbClr val="046A15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6449" name="AutoShape 17"/>
          <p:cNvSpPr>
            <a:spLocks noChangeArrowheads="1"/>
          </p:cNvSpPr>
          <p:nvPr/>
        </p:nvSpPr>
        <p:spPr bwMode="auto">
          <a:xfrm rot="-2011591">
            <a:off x="5438775" y="3922713"/>
            <a:ext cx="273050" cy="460375"/>
          </a:xfrm>
          <a:prstGeom prst="downArrow">
            <a:avLst>
              <a:gd name="adj1" fmla="val 50000"/>
              <a:gd name="adj2" fmla="val 37468"/>
            </a:avLst>
          </a:prstGeom>
          <a:solidFill>
            <a:srgbClr val="046A15"/>
          </a:solidFill>
          <a:ln w="19050">
            <a:solidFill>
              <a:srgbClr val="046A15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6450" name="Text Box 18"/>
          <p:cNvSpPr txBox="1">
            <a:spLocks noChangeArrowheads="1"/>
          </p:cNvSpPr>
          <p:nvPr/>
        </p:nvSpPr>
        <p:spPr bwMode="auto">
          <a:xfrm>
            <a:off x="1976438" y="4359275"/>
            <a:ext cx="29543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>
                <a:solidFill>
                  <a:srgbClr val="046A15"/>
                </a:solidFill>
              </a:rPr>
              <a:t>Impaired insulin</a:t>
            </a:r>
          </a:p>
          <a:p>
            <a:r>
              <a:rPr lang="en-US" sz="2400">
                <a:solidFill>
                  <a:srgbClr val="046A15"/>
                </a:solidFill>
              </a:rPr>
              <a:t>secretion from </a:t>
            </a:r>
            <a:r>
              <a:rPr lang="en-US" sz="2400">
                <a:solidFill>
                  <a:srgbClr val="046A15"/>
                </a:solidFill>
                <a:sym typeface="Symbol" pitchFamily="18" charset="2"/>
              </a:rPr>
              <a:t></a:t>
            </a:r>
            <a:r>
              <a:rPr lang="en-US" sz="2400">
                <a:solidFill>
                  <a:srgbClr val="046A15"/>
                </a:solidFill>
                <a:sym typeface="WP Greek Century"/>
              </a:rPr>
              <a:t>-cell</a:t>
            </a:r>
            <a:endParaRPr lang="en-US" sz="2400">
              <a:solidFill>
                <a:srgbClr val="046A15"/>
              </a:solidFill>
            </a:endParaRPr>
          </a:p>
        </p:txBody>
      </p:sp>
      <p:sp>
        <p:nvSpPr>
          <p:cNvPr id="146451" name="Text Box 19"/>
          <p:cNvSpPr txBox="1">
            <a:spLocks noChangeArrowheads="1"/>
          </p:cNvSpPr>
          <p:nvPr/>
        </p:nvSpPr>
        <p:spPr bwMode="auto">
          <a:xfrm>
            <a:off x="5016500" y="4359275"/>
            <a:ext cx="256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>
                <a:solidFill>
                  <a:srgbClr val="046A15"/>
                </a:solidFill>
              </a:rPr>
              <a:t>Insulin resistance</a:t>
            </a:r>
          </a:p>
          <a:p>
            <a:r>
              <a:rPr lang="en-US" sz="2400">
                <a:solidFill>
                  <a:srgbClr val="046A15"/>
                </a:solidFill>
              </a:rPr>
              <a:t>in muscle and fat</a:t>
            </a:r>
          </a:p>
        </p:txBody>
      </p:sp>
      <p:sp>
        <p:nvSpPr>
          <p:cNvPr id="2972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01125" cy="13081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Mechanism of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Glucotoxicity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Lipotoxicity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D46602"/>
                </a:solidFill>
              </a:rPr>
              <a:t/>
            </a:r>
            <a:br>
              <a:rPr lang="en-US" dirty="0" smtClean="0">
                <a:solidFill>
                  <a:srgbClr val="D46602"/>
                </a:solidFill>
              </a:rPr>
            </a:br>
            <a:r>
              <a:rPr lang="en-US" sz="2800" dirty="0" smtClean="0">
                <a:solidFill>
                  <a:srgbClr val="C00000"/>
                </a:solidFill>
              </a:rPr>
              <a:t>The Glucosamine Hypothesis</a:t>
            </a:r>
          </a:p>
        </p:txBody>
      </p:sp>
      <p:sp>
        <p:nvSpPr>
          <p:cNvPr id="146453" name="Text Box 21"/>
          <p:cNvSpPr txBox="1">
            <a:spLocks noChangeArrowheads="1"/>
          </p:cNvSpPr>
          <p:nvPr/>
        </p:nvSpPr>
        <p:spPr bwMode="auto">
          <a:xfrm>
            <a:off x="339726" y="5723904"/>
            <a:ext cx="547652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>
                <a:latin typeface="Arial Narrow" pitchFamily="34" charset="0"/>
              </a:rPr>
              <a:t>Hawkins M et al. </a:t>
            </a:r>
            <a:r>
              <a:rPr lang="en-US" i="1" dirty="0">
                <a:latin typeface="Arial Narrow" pitchFamily="34" charset="0"/>
              </a:rPr>
              <a:t>J </a:t>
            </a:r>
            <a:r>
              <a:rPr lang="en-US" i="1" dirty="0" err="1">
                <a:latin typeface="Arial Narrow" pitchFamily="34" charset="0"/>
              </a:rPr>
              <a:t>Clin</a:t>
            </a:r>
            <a:r>
              <a:rPr lang="en-US" i="1" dirty="0">
                <a:latin typeface="Arial Narrow" pitchFamily="34" charset="0"/>
              </a:rPr>
              <a:t> Invest</a:t>
            </a:r>
            <a:r>
              <a:rPr lang="en-US" dirty="0">
                <a:latin typeface="Arial Narrow" pitchFamily="34" charset="0"/>
              </a:rPr>
              <a:t>. 1997;99:2173-2182; Rossetti L. </a:t>
            </a:r>
            <a:r>
              <a:rPr lang="en-US" i="1" dirty="0">
                <a:latin typeface="Arial Narrow" pitchFamily="34" charset="0"/>
              </a:rPr>
              <a:t>Endocrinology.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2000;141:1922-1925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146455" name="Rectangle 23"/>
          <p:cNvSpPr>
            <a:spLocks noChangeArrowheads="1"/>
          </p:cNvSpPr>
          <p:nvPr/>
        </p:nvSpPr>
        <p:spPr bwMode="auto">
          <a:xfrm>
            <a:off x="6140450" y="5871332"/>
            <a:ext cx="3335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/>
          <a:p>
            <a:pPr eaLnBrk="0" hangingPunct="0"/>
            <a:r>
              <a:rPr lang="en-US" sz="1600" dirty="0"/>
              <a:t>FFA=free fatty acid</a:t>
            </a:r>
            <a:endParaRPr lang="en-US" sz="1600" dirty="0">
              <a:latin typeface="Arial Narrow" pitchFamily="34" charset="0"/>
            </a:endParaRPr>
          </a:p>
        </p:txBody>
      </p:sp>
      <p:sp>
        <p:nvSpPr>
          <p:cNvPr id="146456" name="AutoShape 24"/>
          <p:cNvSpPr>
            <a:spLocks noChangeArrowheads="1"/>
          </p:cNvSpPr>
          <p:nvPr/>
        </p:nvSpPr>
        <p:spPr bwMode="auto">
          <a:xfrm rot="1781186" flipH="1">
            <a:off x="5597525" y="1676400"/>
            <a:ext cx="492125" cy="735013"/>
          </a:xfrm>
          <a:prstGeom prst="downArrow">
            <a:avLst>
              <a:gd name="adj1" fmla="val 50000"/>
              <a:gd name="adj2" fmla="val 33190"/>
            </a:avLst>
          </a:prstGeom>
          <a:solidFill>
            <a:srgbClr val="D46602"/>
          </a:solidFill>
          <a:ln w="19050">
            <a:solidFill>
              <a:srgbClr val="D4660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35282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458" name="Object 2"/>
          <p:cNvGraphicFramePr>
            <a:graphicFrameLocks noChangeAspect="1"/>
          </p:cNvGraphicFramePr>
          <p:nvPr/>
        </p:nvGraphicFramePr>
        <p:xfrm>
          <a:off x="0" y="685800"/>
          <a:ext cx="4359275" cy="337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" name="Clip" r:id="rId5" imgW="3840813" imgH="2972058" progId="">
                  <p:embed/>
                </p:oleObj>
              </mc:Choice>
              <mc:Fallback>
                <p:oleObj name="Clip" r:id="rId5" imgW="3840813" imgH="297205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85800"/>
                        <a:ext cx="4359275" cy="337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459" name="Object 3"/>
          <p:cNvGraphicFramePr>
            <a:graphicFrameLocks noChangeAspect="1"/>
          </p:cNvGraphicFramePr>
          <p:nvPr/>
        </p:nvGraphicFramePr>
        <p:xfrm>
          <a:off x="4749800" y="685800"/>
          <a:ext cx="4394200" cy="339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" name="Clip" r:id="rId7" imgW="3840813" imgH="2972058" progId="">
                  <p:embed/>
                </p:oleObj>
              </mc:Choice>
              <mc:Fallback>
                <p:oleObj name="Clip" r:id="rId7" imgW="3840813" imgH="297205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685800"/>
                        <a:ext cx="4394200" cy="339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80388" name="Picture 4" descr="visceral fa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71963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02441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0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0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80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0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Insulin Resistance is the Seed</a:t>
            </a:r>
            <a:endParaRPr lang="en-US" sz="4000" dirty="0"/>
          </a:p>
        </p:txBody>
      </p:sp>
      <p:pic>
        <p:nvPicPr>
          <p:cNvPr id="50178" name="Picture 2" descr="C:\Users\bev\AppData\Local\Microsoft\Windows\Temporary Internet Files\Content.IE5\ZMEOYXN7\MP90042784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493335" cy="437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439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ChangeArrowheads="1"/>
          </p:cNvSpPr>
          <p:nvPr/>
        </p:nvSpPr>
        <p:spPr bwMode="invGray">
          <a:xfrm>
            <a:off x="5715001" y="5438775"/>
            <a:ext cx="28956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rIns="0" bIns="0" anchor="b"/>
          <a:lstStyle/>
          <a:p>
            <a:pPr eaLnBrk="0" hangingPunct="0"/>
            <a:r>
              <a:rPr lang="en-US" sz="1200" dirty="0" smtClean="0"/>
              <a:t>American </a:t>
            </a:r>
            <a:r>
              <a:rPr lang="en-US" sz="1200" dirty="0"/>
              <a:t>College of Endocrinology, 2001</a:t>
            </a:r>
          </a:p>
        </p:txBody>
      </p:sp>
      <p:sp>
        <p:nvSpPr>
          <p:cNvPr id="164147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399" y="352519"/>
            <a:ext cx="8378826" cy="133181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dirty="0" smtClean="0"/>
              <a:t>Factors Associated with Insulin Resistance</a:t>
            </a:r>
            <a:r>
              <a:rPr lang="en-US" dirty="0" smtClean="0"/>
              <a:t> </a:t>
            </a:r>
          </a:p>
        </p:txBody>
      </p:sp>
      <p:sp>
        <p:nvSpPr>
          <p:cNvPr id="16414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6425" cy="40513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 smtClean="0"/>
              <a:t>Abdominal obesity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3600" dirty="0" smtClean="0"/>
              <a:t>Sedentary lifestyle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3600" dirty="0" smtClean="0"/>
              <a:t>Genetics / Ethnicity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3600" dirty="0" smtClean="0"/>
              <a:t>Gestational Diabetes</a:t>
            </a:r>
            <a:r>
              <a:rPr lang="en-US" dirty="0" smtClean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3600" dirty="0" smtClean="0"/>
              <a:t>Polycystic ovary syndrome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3600" dirty="0" err="1" smtClean="0"/>
              <a:t>Acanthosis</a:t>
            </a:r>
            <a:r>
              <a:rPr lang="en-US" sz="3600" dirty="0" smtClean="0"/>
              <a:t> </a:t>
            </a:r>
            <a:r>
              <a:rPr lang="en-US" sz="3600" dirty="0" err="1" smtClean="0"/>
              <a:t>Nigricans</a:t>
            </a:r>
            <a:endParaRPr lang="en-US" sz="36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3600" dirty="0" smtClean="0"/>
              <a:t>Obstructive Sleep Apnea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3600" dirty="0" smtClean="0"/>
              <a:t>Cancer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250" y="1905000"/>
            <a:ext cx="2847975" cy="160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738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41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41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41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41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41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41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414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414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641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41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414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414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414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414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414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414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CDC Announces</a:t>
            </a:r>
          </a:p>
        </p:txBody>
      </p:sp>
      <p:sp>
        <p:nvSpPr>
          <p:cNvPr id="18851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45152" y="1219200"/>
            <a:ext cx="4041648" cy="493776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None/>
            </a:pPr>
            <a:endParaRPr lang="en-US" sz="2800" dirty="0"/>
          </a:p>
          <a:p>
            <a:pPr algn="ctr" eaLnBrk="1" hangingPunct="1">
              <a:buFont typeface="Wingdings" pitchFamily="2" charset="2"/>
              <a:buNone/>
            </a:pPr>
            <a:r>
              <a:rPr lang="en-US" sz="4800" dirty="0"/>
              <a:t>35% of Americans will have Diabetes by 2050</a:t>
            </a:r>
            <a:endParaRPr lang="en-US" sz="4400" dirty="0"/>
          </a:p>
          <a:p>
            <a:pPr algn="ctr" eaLnBrk="1" hangingPunct="1">
              <a:buFont typeface="Wingdings" pitchFamily="2" charset="2"/>
              <a:buNone/>
            </a:pPr>
            <a:endParaRPr lang="en-US" sz="2000" i="1" dirty="0">
              <a:solidFill>
                <a:schemeClr val="hlink"/>
              </a:solidFill>
            </a:endParaRPr>
          </a:p>
          <a:p>
            <a:pPr algn="r" eaLnBrk="1" hangingPunct="1">
              <a:buFont typeface="Wingdings" pitchFamily="2" charset="2"/>
              <a:buNone/>
            </a:pPr>
            <a:r>
              <a:rPr lang="en-US" sz="1600" i="1" dirty="0"/>
              <a:t>Boyle, Thompson, Barker, Williamson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1600" i="1" dirty="0"/>
              <a:t>2010, Oct 22:8(1)29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1600" i="1" dirty="0"/>
              <a:t>www.pophealthmetrics.co</a:t>
            </a:r>
            <a:r>
              <a:rPr lang="en-US" sz="2000" i="1" dirty="0"/>
              <a:t>m</a:t>
            </a:r>
          </a:p>
        </p:txBody>
      </p:sp>
      <p:pic>
        <p:nvPicPr>
          <p:cNvPr id="24580" name="Picture 4" descr="j0351647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57807"/>
            <a:ext cx="3124200" cy="51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01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/>
              <a:t>Cardio Metabolic Risk  - </a:t>
            </a:r>
            <a:br>
              <a:rPr lang="en-US" sz="4000" dirty="0" smtClean="0"/>
            </a:br>
            <a:r>
              <a:rPr lang="en-US" sz="4000" dirty="0" smtClean="0"/>
              <a:t>5 </a:t>
            </a:r>
            <a:r>
              <a:rPr lang="en-US" sz="4000" dirty="0" err="1" smtClean="0"/>
              <a:t>Hypers</a:t>
            </a:r>
            <a:r>
              <a:rPr lang="en-US" sz="4000" dirty="0" smtClean="0"/>
              <a:t> -</a:t>
            </a:r>
          </a:p>
        </p:txBody>
      </p:sp>
      <p:sp>
        <p:nvSpPr>
          <p:cNvPr id="175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48056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Hyperinsulinemia</a:t>
            </a:r>
            <a:r>
              <a:rPr lang="en-US" dirty="0" smtClean="0"/>
              <a:t> (resistance)</a:t>
            </a:r>
          </a:p>
          <a:p>
            <a:pPr eaLnBrk="1" hangingPunct="1">
              <a:defRPr/>
            </a:pPr>
            <a:r>
              <a:rPr lang="en-US" dirty="0" smtClean="0"/>
              <a:t>Hyperglycemia</a:t>
            </a:r>
          </a:p>
          <a:p>
            <a:pPr eaLnBrk="1" hangingPunct="1">
              <a:defRPr/>
            </a:pPr>
            <a:r>
              <a:rPr lang="en-US" dirty="0" smtClean="0"/>
              <a:t>Hyperlipidemia</a:t>
            </a:r>
          </a:p>
          <a:p>
            <a:pPr eaLnBrk="1" hangingPunct="1">
              <a:defRPr/>
            </a:pPr>
            <a:r>
              <a:rPr lang="en-US" dirty="0" smtClean="0"/>
              <a:t>Hypertension</a:t>
            </a:r>
          </a:p>
          <a:p>
            <a:pPr eaLnBrk="1" hangingPunct="1">
              <a:defRPr/>
            </a:pPr>
            <a:r>
              <a:rPr lang="en-US" dirty="0" err="1" smtClean="0"/>
              <a:t>Hyper”waistline”emia</a:t>
            </a:r>
            <a:r>
              <a:rPr lang="en-US" dirty="0" smtClean="0"/>
              <a:t> (35” women, 40” men)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i="1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200" i="1" dirty="0" smtClean="0">
                <a:solidFill>
                  <a:srgbClr val="C00000"/>
                </a:solidFill>
              </a:rPr>
              <a:t>Manifestations of Insulin Resistance</a:t>
            </a:r>
            <a:endParaRPr lang="en-US" sz="3200" dirty="0" smtClean="0">
              <a:solidFill>
                <a:srgbClr val="C00000"/>
              </a:solidFill>
            </a:endParaRPr>
          </a:p>
        </p:txBody>
      </p:sp>
      <p:pic>
        <p:nvPicPr>
          <p:cNvPr id="156676" name="Picture 4" descr="tiylgif4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49278"/>
            <a:ext cx="15224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779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43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77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85775" y="533400"/>
            <a:ext cx="8077200" cy="2133600"/>
          </a:xfrm>
        </p:spPr>
        <p:txBody>
          <a:bodyPr lIns="90477" tIns="44445" rIns="90477" bIns="44445" anchorCtr="0">
            <a:normAutofit/>
          </a:bodyPr>
          <a:lstStyle/>
          <a:p>
            <a:pPr eaLnBrk="1" hangingPunct="1">
              <a:defRPr/>
            </a:pPr>
            <a:r>
              <a:rPr lang="en-US" sz="4400" dirty="0" smtClean="0"/>
              <a:t>The Link Between Hyperglycemia, Insulin Resistance and Cardiovascular Disease</a:t>
            </a:r>
            <a:endParaRPr lang="en-US" sz="4000" dirty="0" smtClean="0"/>
          </a:p>
        </p:txBody>
      </p:sp>
      <p:pic>
        <p:nvPicPr>
          <p:cNvPr id="151555" name="Picture 3" descr="MCIN00634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19400"/>
            <a:ext cx="3867150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3215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71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Heart Disease &amp; DM = 3-5xs Risk</a:t>
            </a:r>
          </a:p>
        </p:txBody>
      </p:sp>
      <p:sp>
        <p:nvSpPr>
          <p:cNvPr id="169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60463"/>
            <a:ext cx="6019800" cy="53340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dirty="0" smtClean="0"/>
              <a:t>CHF   </a:t>
            </a:r>
          </a:p>
          <a:p>
            <a:pPr lvl="1" eaLnBrk="1" hangingPunct="1">
              <a:defRPr/>
            </a:pPr>
            <a:r>
              <a:rPr lang="en-US" sz="2400" dirty="0" smtClean="0"/>
              <a:t>7.9 % w/ diabetes vs. </a:t>
            </a:r>
          </a:p>
          <a:p>
            <a:pPr lvl="1" eaLnBrk="1" hangingPunct="1">
              <a:defRPr/>
            </a:pPr>
            <a:r>
              <a:rPr lang="en-US" sz="2400" dirty="0" smtClean="0"/>
              <a:t>1.1 % no diabetes </a:t>
            </a:r>
          </a:p>
          <a:p>
            <a:pPr eaLnBrk="1" hangingPunct="1">
              <a:defRPr/>
            </a:pPr>
            <a:r>
              <a:rPr lang="en-US" sz="2800" dirty="0" smtClean="0"/>
              <a:t>Heart attack  </a:t>
            </a:r>
          </a:p>
          <a:p>
            <a:pPr lvl="1" eaLnBrk="1" hangingPunct="1">
              <a:defRPr/>
            </a:pPr>
            <a:r>
              <a:rPr lang="en-US" sz="2400" dirty="0" smtClean="0"/>
              <a:t>9.8 % w/ diabetes vs.</a:t>
            </a:r>
          </a:p>
          <a:p>
            <a:pPr lvl="1" eaLnBrk="1" hangingPunct="1">
              <a:defRPr/>
            </a:pPr>
            <a:r>
              <a:rPr lang="en-US" sz="2400" dirty="0" smtClean="0"/>
              <a:t> 1.8 % no diabetes </a:t>
            </a:r>
          </a:p>
          <a:p>
            <a:pPr eaLnBrk="1" hangingPunct="1">
              <a:defRPr/>
            </a:pPr>
            <a:r>
              <a:rPr lang="en-US" sz="2800" dirty="0" smtClean="0"/>
              <a:t>Coronary heart disease  </a:t>
            </a:r>
          </a:p>
          <a:p>
            <a:pPr lvl="1" eaLnBrk="1" hangingPunct="1">
              <a:defRPr/>
            </a:pPr>
            <a:r>
              <a:rPr lang="en-US" sz="2400" dirty="0" smtClean="0"/>
              <a:t>9.1 % w/ diabetes vs. </a:t>
            </a:r>
          </a:p>
          <a:p>
            <a:pPr lvl="1" eaLnBrk="1" hangingPunct="1">
              <a:defRPr/>
            </a:pPr>
            <a:r>
              <a:rPr lang="en-US" sz="2400" dirty="0" smtClean="0"/>
              <a:t>2.1 % no diabetes </a:t>
            </a:r>
          </a:p>
          <a:p>
            <a:pPr eaLnBrk="1" hangingPunct="1">
              <a:defRPr/>
            </a:pPr>
            <a:r>
              <a:rPr lang="en-US" sz="2800" dirty="0" smtClean="0"/>
              <a:t>Stroke  </a:t>
            </a:r>
          </a:p>
          <a:p>
            <a:pPr lvl="1" eaLnBrk="1" hangingPunct="1">
              <a:defRPr/>
            </a:pPr>
            <a:r>
              <a:rPr lang="en-US" sz="2400" dirty="0" smtClean="0"/>
              <a:t>6.6 % w/ diabetes vs. </a:t>
            </a:r>
          </a:p>
          <a:p>
            <a:pPr lvl="1" eaLnBrk="1" hangingPunct="1">
              <a:defRPr/>
            </a:pPr>
            <a:r>
              <a:rPr lang="en-US" sz="2400" dirty="0" smtClean="0"/>
              <a:t>1.8 % no diabetes</a:t>
            </a:r>
          </a:p>
          <a:p>
            <a:pPr lvl="1" algn="r" eaLnBrk="1" hangingPunct="1">
              <a:defRPr/>
            </a:pPr>
            <a:r>
              <a:rPr lang="en-US" sz="1800" dirty="0" smtClean="0"/>
              <a:t>2007 AACE</a:t>
            </a: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9661525" y="2551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US"/>
          </a:p>
        </p:txBody>
      </p:sp>
      <p:pic>
        <p:nvPicPr>
          <p:cNvPr id="159749" name="Picture 5" descr="MCj0415930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60463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18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534400" cy="914400"/>
          </a:xfrm>
        </p:spPr>
        <p:txBody>
          <a:bodyPr lIns="90488" tIns="44450" rIns="90488" bIns="44450" anchor="b" anchorCtr="0">
            <a:normAutofit fontScale="90000"/>
          </a:bodyPr>
          <a:lstStyle/>
          <a:p>
            <a:pPr eaLnBrk="1" hangingPunct="1">
              <a:defRPr/>
            </a:pPr>
            <a:r>
              <a:rPr lang="en-US" sz="4000" b="1" smtClean="0"/>
              <a:t>Vascular Disease &amp; Diabetes </a:t>
            </a:r>
            <a:r>
              <a:rPr lang="en-US" sz="2800" b="1" smtClean="0"/>
              <a:t>“atheroscleropathy”</a:t>
            </a:r>
            <a:endParaRPr lang="en-US" sz="2800" smtClean="0">
              <a:solidFill>
                <a:srgbClr val="00FF00"/>
              </a:solidFill>
            </a:endParaRPr>
          </a:p>
        </p:txBody>
      </p:sp>
      <p:sp>
        <p:nvSpPr>
          <p:cNvPr id="169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7620000" cy="5562600"/>
          </a:xfrm>
        </p:spPr>
        <p:txBody>
          <a:bodyPr lIns="90488" tIns="44450" rIns="90488" bIns="44450"/>
          <a:lstStyle/>
          <a:p>
            <a:pPr lvl="1" eaLnBrk="1" hangingPunct="1">
              <a:buFont typeface="Wingdings" pitchFamily="2" charset="2"/>
              <a:buBlip>
                <a:blip r:embed="rId4"/>
              </a:buBlip>
              <a:defRPr/>
            </a:pPr>
            <a:r>
              <a:rPr lang="en-US" dirty="0" smtClean="0"/>
              <a:t>Normal endothelial cells are protective</a:t>
            </a:r>
          </a:p>
          <a:p>
            <a:pPr lvl="1" eaLnBrk="1" hangingPunct="1">
              <a:buFont typeface="Wingdings" pitchFamily="2" charset="2"/>
              <a:buBlip>
                <a:blip r:embed="rId4"/>
              </a:buBlip>
              <a:defRPr/>
            </a:pPr>
            <a:r>
              <a:rPr lang="en-US" dirty="0" smtClean="0"/>
              <a:t>Abnormal glucose = Endothelial cell dysfunction </a:t>
            </a:r>
          </a:p>
          <a:p>
            <a:pPr lvl="2" eaLnBrk="1" hangingPunct="1">
              <a:buFont typeface="Wingdings" pitchFamily="2" charset="2"/>
              <a:buBlip>
                <a:blip r:embed="rId5"/>
              </a:buBlip>
              <a:defRPr/>
            </a:pPr>
            <a:r>
              <a:rPr lang="en-US" sz="2800" dirty="0" smtClean="0"/>
              <a:t>Lower Nitric Oxide levels = Poor </a:t>
            </a:r>
            <a:r>
              <a:rPr lang="en-US" sz="2800" dirty="0" err="1" smtClean="0"/>
              <a:t>vasodilation</a:t>
            </a:r>
            <a:endParaRPr lang="en-US" sz="2800" dirty="0" smtClean="0"/>
          </a:p>
          <a:p>
            <a:pPr lvl="2" eaLnBrk="1" hangingPunct="1">
              <a:buFont typeface="Wingdings" pitchFamily="2" charset="2"/>
              <a:buBlip>
                <a:blip r:embed="rId5"/>
              </a:buBlip>
              <a:defRPr/>
            </a:pPr>
            <a:r>
              <a:rPr lang="en-US" sz="2800" dirty="0" smtClean="0"/>
              <a:t>Release of inflammatory mediators</a:t>
            </a:r>
          </a:p>
          <a:p>
            <a:pPr lvl="2" eaLnBrk="1" hangingPunct="1">
              <a:buFont typeface="Wingdings" pitchFamily="2" charset="2"/>
              <a:buBlip>
                <a:blip r:embed="rId5"/>
              </a:buBlip>
              <a:defRPr/>
            </a:pPr>
            <a:r>
              <a:rPr lang="en-US" sz="2800" dirty="0" smtClean="0"/>
              <a:t>Higher </a:t>
            </a:r>
            <a:r>
              <a:rPr lang="en-US" sz="2800" dirty="0" err="1" smtClean="0"/>
              <a:t>aldosterone</a:t>
            </a:r>
            <a:r>
              <a:rPr lang="en-US" sz="2800" dirty="0" smtClean="0"/>
              <a:t> levels</a:t>
            </a:r>
          </a:p>
          <a:p>
            <a:pPr lvl="2" eaLnBrk="1" hangingPunct="1">
              <a:buFont typeface="Wingdings" pitchFamily="2" charset="2"/>
              <a:buBlip>
                <a:blip r:embed="rId5"/>
              </a:buBlip>
              <a:defRPr/>
            </a:pPr>
            <a:r>
              <a:rPr lang="en-US" sz="2800" dirty="0" err="1" smtClean="0"/>
              <a:t>Adipokines</a:t>
            </a:r>
            <a:r>
              <a:rPr lang="en-US" sz="2800" dirty="0" smtClean="0"/>
              <a:t> = &gt; </a:t>
            </a:r>
            <a:r>
              <a:rPr lang="en-US" sz="2800" dirty="0" err="1" smtClean="0"/>
              <a:t>angiotensin</a:t>
            </a:r>
            <a:r>
              <a:rPr lang="en-US" sz="2800" dirty="0" smtClean="0"/>
              <a:t> = HTN</a:t>
            </a:r>
          </a:p>
          <a:p>
            <a:pPr lvl="2" eaLnBrk="1" hangingPunct="1">
              <a:buFont typeface="Wingdings" pitchFamily="2" charset="2"/>
              <a:buBlip>
                <a:blip r:embed="rId5"/>
              </a:buBlip>
              <a:defRPr/>
            </a:pPr>
            <a:r>
              <a:rPr lang="en-US" sz="2800" dirty="0" smtClean="0"/>
              <a:t>= Increased risk of acute thrombotic event</a:t>
            </a:r>
          </a:p>
          <a:p>
            <a:pPr lvl="1" eaLnBrk="1" hangingPunct="1">
              <a:buFont typeface="Wingdings" pitchFamily="2" charset="2"/>
              <a:buBlip>
                <a:blip r:embed="rId4"/>
              </a:buBlip>
              <a:defRPr/>
            </a:pPr>
            <a:r>
              <a:rPr lang="en-US" dirty="0" smtClean="0"/>
              <a:t>Increased arterial stiffness</a:t>
            </a:r>
          </a:p>
          <a:p>
            <a:pPr lvl="3" eaLnBrk="1" hangingPunct="1">
              <a:buFont typeface="Wingdings" pitchFamily="2" charset="2"/>
              <a:buBlip>
                <a:blip r:embed="rId4"/>
              </a:buBlip>
              <a:defRPr/>
            </a:pPr>
            <a:r>
              <a:rPr lang="en-US" sz="2400" dirty="0" smtClean="0"/>
              <a:t>Due to chronic hyperglycemia, endothelial inflammation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581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699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99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99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99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99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99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699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1699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700" dirty="0" smtClean="0"/>
              <a:t>Risk of CVD Is Elevated </a:t>
            </a:r>
            <a:br>
              <a:rPr lang="en-US" sz="3700" dirty="0" smtClean="0"/>
            </a:br>
            <a:r>
              <a:rPr lang="en-US" sz="3700" dirty="0" smtClean="0"/>
              <a:t>prior to Diagnosis of Type 2 Diabetes</a:t>
            </a:r>
            <a:endParaRPr lang="en-US" dirty="0" smtClean="0"/>
          </a:p>
        </p:txBody>
      </p:sp>
      <p:graphicFrame>
        <p:nvGraphicFramePr>
          <p:cNvPr id="153603" name="Object 3"/>
          <p:cNvGraphicFramePr>
            <a:graphicFrameLocks noGrp="1" noChangeAspect="1"/>
          </p:cNvGraphicFramePr>
          <p:nvPr>
            <p:ph type="chart" idx="4294967295"/>
          </p:nvPr>
        </p:nvGraphicFramePr>
        <p:xfrm>
          <a:off x="838200" y="1752600"/>
          <a:ext cx="7951788" cy="427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Microsoft Graph 2000 Chart" r:id="rId5" imgW="9410679" imgH="4495744" progId="MSGraph.Chart.8">
                  <p:embed followColorScheme="full"/>
                </p:oleObj>
              </mc:Choice>
              <mc:Fallback>
                <p:oleObj name="Microsoft Graph 2000 Chart" r:id="rId5" imgW="9410679" imgH="449574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752600"/>
                        <a:ext cx="7951788" cy="427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4" name="Text Box 4"/>
          <p:cNvSpPr txBox="1">
            <a:spLocks noChangeArrowheads="1"/>
          </p:cNvSpPr>
          <p:nvPr/>
        </p:nvSpPr>
        <p:spPr bwMode="auto">
          <a:xfrm rot="-5400000">
            <a:off x="-725487" y="3359150"/>
            <a:ext cx="3011488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600" b="1"/>
              <a:t>Relative Risk of MI* or Stroke</a:t>
            </a:r>
          </a:p>
        </p:txBody>
      </p:sp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400050" y="6045200"/>
            <a:ext cx="43846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*MI = myocardial infarction.  Nurses Health Study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rgbClr val="FFFFFF"/>
                </a:solidFill>
              </a:rPr>
              <a:t>Adapted from: Hu F, et al. </a:t>
            </a:r>
            <a:r>
              <a:rPr lang="en-US" sz="1200" i="1">
                <a:solidFill>
                  <a:srgbClr val="FFFFFF"/>
                </a:solidFill>
              </a:rPr>
              <a:t>Diabetes Care.</a:t>
            </a:r>
            <a:r>
              <a:rPr lang="en-US" sz="1200">
                <a:solidFill>
                  <a:srgbClr val="FFFFFF"/>
                </a:solidFill>
              </a:rPr>
              <a:t> 2002;25:1129-1134.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808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25102229"/>
              </p:ext>
            </p:extLst>
          </p:nvPr>
        </p:nvGraphicFramePr>
        <p:xfrm>
          <a:off x="2895600" y="457200"/>
          <a:ext cx="6248400" cy="5659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46611" name="Rectangle 19"/>
          <p:cNvSpPr>
            <a:spLocks noChangeArrowheads="1"/>
          </p:cNvSpPr>
          <p:nvPr/>
        </p:nvSpPr>
        <p:spPr bwMode="auto">
          <a:xfrm>
            <a:off x="222143" y="1828800"/>
            <a:ext cx="2895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en-US" sz="4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/>
            </a:r>
            <a:br>
              <a:rPr lang="en-US" sz="4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</a:br>
            <a:r>
              <a:rPr lang="en-US" sz="3200" i="1" dirty="0">
                <a:latin typeface="Arial" charset="0"/>
                <a:cs typeface="+mn-cs"/>
              </a:rPr>
              <a:t>The more risk </a:t>
            </a:r>
            <a:br>
              <a:rPr lang="en-US" sz="3200" i="1" dirty="0">
                <a:latin typeface="Arial" charset="0"/>
                <a:cs typeface="+mn-cs"/>
              </a:rPr>
            </a:br>
            <a:r>
              <a:rPr lang="en-US" sz="3200" i="1" dirty="0">
                <a:latin typeface="Arial" charset="0"/>
                <a:cs typeface="+mn-cs"/>
              </a:rPr>
              <a:t>factors = greater </a:t>
            </a:r>
            <a:br>
              <a:rPr lang="en-US" sz="3200" i="1" dirty="0">
                <a:latin typeface="Arial" charset="0"/>
                <a:cs typeface="+mn-cs"/>
              </a:rPr>
            </a:br>
            <a:r>
              <a:rPr lang="en-US" sz="3200" i="1" dirty="0">
                <a:latin typeface="Arial" charset="0"/>
                <a:cs typeface="+mn-cs"/>
              </a:rPr>
              <a:t>risk of heart </a:t>
            </a:r>
            <a:br>
              <a:rPr lang="en-US" sz="3200" i="1" dirty="0">
                <a:latin typeface="Arial" charset="0"/>
                <a:cs typeface="+mn-cs"/>
              </a:rPr>
            </a:br>
            <a:r>
              <a:rPr lang="en-US" sz="3200" i="1" dirty="0">
                <a:latin typeface="Arial" charset="0"/>
                <a:cs typeface="+mn-cs"/>
              </a:rPr>
              <a:t>disease and </a:t>
            </a:r>
            <a:br>
              <a:rPr lang="en-US" sz="3200" i="1" dirty="0">
                <a:latin typeface="Arial" charset="0"/>
                <a:cs typeface="+mn-cs"/>
              </a:rPr>
            </a:br>
            <a:r>
              <a:rPr lang="en-US" sz="3200" i="1" dirty="0">
                <a:latin typeface="Arial" charset="0"/>
                <a:cs typeface="+mn-cs"/>
              </a:rPr>
              <a:t>diabetes</a:t>
            </a:r>
            <a:br>
              <a:rPr lang="en-US" sz="3200" i="1" dirty="0">
                <a:latin typeface="Arial" charset="0"/>
                <a:cs typeface="+mn-cs"/>
              </a:rPr>
            </a:br>
            <a:r>
              <a:rPr lang="en-US" i="1" dirty="0">
                <a:latin typeface="Arial" charset="0"/>
                <a:cs typeface="+mn-cs"/>
              </a:rPr>
              <a:t>ADA 2007</a:t>
            </a:r>
          </a:p>
        </p:txBody>
      </p:sp>
      <p:sp>
        <p:nvSpPr>
          <p:cNvPr id="1646613" name="Rectangle 21"/>
          <p:cNvSpPr>
            <a:spLocks noChangeArrowheads="1"/>
          </p:cNvSpPr>
          <p:nvPr/>
        </p:nvSpPr>
        <p:spPr bwMode="auto">
          <a:xfrm>
            <a:off x="377125" y="-1292"/>
            <a:ext cx="4038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40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058" y="342254"/>
            <a:ext cx="3270141" cy="148654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CardioVascular</a:t>
            </a:r>
            <a:r>
              <a:rPr lang="en-US" dirty="0" smtClean="0"/>
              <a:t> Risk Factors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179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14325"/>
            <a:ext cx="7769225" cy="13176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People with Diabetes in the Dark about CVD Link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124200"/>
            <a:ext cx="8153400" cy="32004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3600" dirty="0" smtClean="0"/>
              <a:t>Recent survey of 2000 </a:t>
            </a:r>
            <a:r>
              <a:rPr lang="en-US" sz="3600" dirty="0" err="1" smtClean="0"/>
              <a:t>pt’s</a:t>
            </a:r>
            <a:r>
              <a:rPr lang="en-US" sz="3600" dirty="0" smtClean="0"/>
              <a:t> w/ DM</a:t>
            </a:r>
          </a:p>
          <a:p>
            <a:pPr eaLnBrk="1" hangingPunct="1">
              <a:defRPr/>
            </a:pPr>
            <a:r>
              <a:rPr lang="en-US" sz="3600" dirty="0" smtClean="0"/>
              <a:t>68% did not consider CVD a complication of diabetes</a:t>
            </a:r>
          </a:p>
          <a:p>
            <a:pPr eaLnBrk="1" hangingPunct="1">
              <a:defRPr/>
            </a:pPr>
            <a:r>
              <a:rPr lang="en-US" sz="3600" dirty="0" smtClean="0"/>
              <a:t>Only 17% thought DM increased risk of CVD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800" i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1800" i="1" dirty="0" smtClean="0"/>
              <a:t>Survey: American Diabetes Association and American College of Cardiology</a:t>
            </a:r>
            <a:endParaRPr lang="en-US" dirty="0" smtClean="0"/>
          </a:p>
        </p:txBody>
      </p:sp>
      <p:pic>
        <p:nvPicPr>
          <p:cNvPr id="160772" name="Picture 4" descr="xzxbs11p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6400"/>
            <a:ext cx="37274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592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Bottom Line</a:t>
            </a:r>
          </a:p>
        </p:txBody>
      </p:sp>
      <p:sp>
        <p:nvSpPr>
          <p:cNvPr id="157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1351" y="1295400"/>
            <a:ext cx="6445250" cy="50593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Cardiovascular disease is the leading cause of death for people with diabetes</a:t>
            </a:r>
          </a:p>
          <a:p>
            <a:pPr eaLnBrk="1" hangingPunct="1">
              <a:defRPr/>
            </a:pPr>
            <a:r>
              <a:rPr lang="en-US" dirty="0" smtClean="0"/>
              <a:t>65% of people with diabetes die from heart disease (36% in general population)</a:t>
            </a:r>
          </a:p>
          <a:p>
            <a:pPr eaLnBrk="1" hangingPunct="1">
              <a:defRPr/>
            </a:pPr>
            <a:r>
              <a:rPr lang="en-US" dirty="0" smtClean="0"/>
              <a:t>Prevention and aggressive treatment of diabetes is critical</a:t>
            </a:r>
          </a:p>
        </p:txBody>
      </p:sp>
      <p:pic>
        <p:nvPicPr>
          <p:cNvPr id="161796" name="Picture 4" descr="C:\Documents and Settings\Owner\Local Settings\Temporary Internet Files\Content.IE5\8358BP1X\MCj0326764000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1447800"/>
            <a:ext cx="1819275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46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Now on to Hyperglycemic Crisis</a:t>
            </a:r>
            <a:endParaRPr lang="en-US" dirty="0"/>
          </a:p>
        </p:txBody>
      </p:sp>
      <p:pic>
        <p:nvPicPr>
          <p:cNvPr id="40963" name="Picture 3" descr="C:\Users\Beverly\AppData\Local\Microsoft\Windows\Temporary Internet Files\Content.IE5\GL06SCAX\MC90036329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1981200"/>
            <a:ext cx="30797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 descr="C:\Users\Beverly\AppData\Local\Microsoft\Windows\Temporary Internet Files\Content.IE5\KZ0VPXUN\MC90018780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0"/>
            <a:ext cx="317341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004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Diabetes </a:t>
            </a:r>
            <a:r>
              <a:rPr lang="en-US" dirty="0" err="1" smtClean="0"/>
              <a:t>KetoAcidosis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135,000 Hospitalizations a year</a:t>
            </a:r>
          </a:p>
          <a:p>
            <a:pPr>
              <a:defRPr/>
            </a:pPr>
            <a:r>
              <a:rPr lang="en-US" dirty="0" smtClean="0"/>
              <a:t>$2.4 billion U.S. dollars spent on treatment</a:t>
            </a:r>
          </a:p>
          <a:p>
            <a:pPr>
              <a:defRPr/>
            </a:pPr>
            <a:r>
              <a:rPr lang="en-US" dirty="0" smtClean="0"/>
              <a:t>Often a cry for help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dirty="0" smtClean="0">
                <a:hlinkClick r:id="rId4"/>
              </a:rPr>
              <a:t>ADA article on Hyperglycemic Crises</a:t>
            </a:r>
            <a:endParaRPr lang="en-US" sz="2000" dirty="0"/>
          </a:p>
        </p:txBody>
      </p:sp>
      <p:pic>
        <p:nvPicPr>
          <p:cNvPr id="4301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7526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26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Diabetes in America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29 </a:t>
            </a:r>
            <a:r>
              <a:rPr lang="en-US" dirty="0"/>
              <a:t>million or  &gt; </a:t>
            </a:r>
            <a:r>
              <a:rPr lang="en-US" dirty="0" smtClean="0"/>
              <a:t>9.3</a:t>
            </a:r>
            <a:r>
              <a:rPr lang="en-US" dirty="0"/>
              <a:t>%</a:t>
            </a:r>
          </a:p>
          <a:p>
            <a:r>
              <a:rPr lang="en-US" dirty="0" smtClean="0"/>
              <a:t>27% don’t know they have it</a:t>
            </a:r>
          </a:p>
          <a:p>
            <a:r>
              <a:rPr lang="en-US" dirty="0" smtClean="0"/>
              <a:t>37% of US adults have pre diabetes (79 mil)</a:t>
            </a:r>
            <a:endParaRPr lang="en-US" dirty="0"/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24" y="3074413"/>
            <a:ext cx="8442722" cy="309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09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DKA Precipitating Factors</a:t>
            </a:r>
          </a:p>
        </p:txBody>
      </p:sp>
      <p:sp>
        <p:nvSpPr>
          <p:cNvPr id="175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25 -30% of time, illness and infection</a:t>
            </a:r>
          </a:p>
          <a:p>
            <a:pPr lvl="1">
              <a:defRPr/>
            </a:pPr>
            <a:r>
              <a:rPr lang="en-US" dirty="0"/>
              <a:t>increases stress hormone release</a:t>
            </a:r>
          </a:p>
          <a:p>
            <a:pPr>
              <a:defRPr/>
            </a:pPr>
            <a:r>
              <a:rPr lang="en-US" dirty="0"/>
              <a:t> 50% inadequate insulin dosage</a:t>
            </a:r>
          </a:p>
          <a:p>
            <a:pPr>
              <a:defRPr/>
            </a:pPr>
            <a:r>
              <a:rPr lang="en-US" dirty="0"/>
              <a:t>initial manifestation of type 1</a:t>
            </a:r>
          </a:p>
          <a:p>
            <a:pPr>
              <a:defRPr/>
            </a:pPr>
            <a:r>
              <a:rPr lang="en-US" dirty="0"/>
              <a:t>emotional stress - especially </a:t>
            </a:r>
            <a:r>
              <a:rPr lang="en-US" dirty="0" smtClean="0"/>
              <a:t>               with </a:t>
            </a:r>
            <a:r>
              <a:rPr lang="en-US" dirty="0"/>
              <a:t>teens, neglect or </a:t>
            </a:r>
            <a:endParaRPr lang="en-US" dirty="0" smtClean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dirty="0" smtClean="0"/>
              <a:t>    mismanagement</a:t>
            </a:r>
            <a:endParaRPr lang="en-US" dirty="0"/>
          </a:p>
        </p:txBody>
      </p:sp>
      <p:pic>
        <p:nvPicPr>
          <p:cNvPr id="45060" name="Picture 7" descr="C:\Documents and Settings\Owner\Local Settings\Temporary Internet Files\Content.IE5\TD9402AH\MCj0341808000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29000"/>
            <a:ext cx="20939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13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204200" cy="1143000"/>
          </a:xfrm>
        </p:spPr>
        <p:txBody>
          <a:bodyPr lIns="90488" tIns="44450" rIns="90488" bIns="44450" anchor="b">
            <a:normAutofit fontScale="90000"/>
          </a:bodyPr>
          <a:lstStyle/>
          <a:p>
            <a:pPr>
              <a:defRPr/>
            </a:pPr>
            <a:r>
              <a:rPr lang="en-US" sz="4000"/>
              <a:t>Extreme Hyperglycemia – </a:t>
            </a:r>
            <a:r>
              <a:rPr lang="en-US" sz="4000">
                <a:solidFill>
                  <a:srgbClr val="FF00FF"/>
                </a:solidFill>
              </a:rPr>
              <a:t/>
            </a:r>
            <a:br>
              <a:rPr lang="en-US" sz="4000">
                <a:solidFill>
                  <a:srgbClr val="FF00FF"/>
                </a:solidFill>
              </a:rPr>
            </a:br>
            <a:r>
              <a:rPr lang="en-US" sz="4000">
                <a:solidFill>
                  <a:srgbClr val="FAFD00"/>
                </a:solidFill>
              </a:rPr>
              <a:t>D</a:t>
            </a:r>
            <a:r>
              <a:rPr lang="en-US" sz="4000"/>
              <a:t>iabetes </a:t>
            </a:r>
            <a:r>
              <a:rPr lang="en-US" sz="4000">
                <a:solidFill>
                  <a:srgbClr val="FAFD00"/>
                </a:solidFill>
              </a:rPr>
              <a:t>K</a:t>
            </a:r>
            <a:r>
              <a:rPr lang="en-US" sz="4000"/>
              <a:t>eto</a:t>
            </a:r>
            <a:r>
              <a:rPr lang="en-US" sz="4000">
                <a:solidFill>
                  <a:srgbClr val="FAFD00"/>
                </a:solidFill>
              </a:rPr>
              <a:t>A</a:t>
            </a:r>
            <a:r>
              <a:rPr lang="en-US" sz="4000"/>
              <a:t>cidosis (DKA)</a:t>
            </a:r>
            <a:endParaRPr lang="en-US">
              <a:sym typeface="Monotype Sorts" pitchFamily="2" charset="2"/>
            </a:endParaRPr>
          </a:p>
        </p:txBody>
      </p:sp>
      <p:sp>
        <p:nvSpPr>
          <p:cNvPr id="175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178800" cy="4724400"/>
          </a:xfrm>
        </p:spPr>
        <p:txBody>
          <a:bodyPr lIns="90488" tIns="44450" rIns="90488" bIns="44450">
            <a:normAutofit lnSpcReduction="10000"/>
          </a:bodyPr>
          <a:lstStyle/>
          <a:p>
            <a:pPr>
              <a:defRPr/>
            </a:pPr>
            <a:r>
              <a:rPr lang="en-US" sz="3600"/>
              <a:t>DKA - profound insulin deficiency</a:t>
            </a:r>
          </a:p>
          <a:p>
            <a:pPr>
              <a:defRPr/>
            </a:pPr>
            <a:r>
              <a:rPr lang="en-US" sz="3600"/>
              <a:t>Excess stress hormones such as glucagon, epinephrine, and cortisol render insulin less effective</a:t>
            </a:r>
          </a:p>
          <a:p>
            <a:pPr>
              <a:defRPr/>
            </a:pPr>
            <a:r>
              <a:rPr lang="en-US" sz="3600"/>
              <a:t>Excess glucose production by liver</a:t>
            </a:r>
          </a:p>
          <a:p>
            <a:pPr>
              <a:defRPr/>
            </a:pPr>
            <a:r>
              <a:rPr lang="en-US" sz="3600"/>
              <a:t>Lipolysis leads to FFA’s and ketones</a:t>
            </a:r>
          </a:p>
          <a:p>
            <a:pPr>
              <a:defRPr/>
            </a:pPr>
            <a:r>
              <a:rPr lang="en-US" sz="3600"/>
              <a:t>Osmotic diuresis, dehydration, lyte imbalances, acidosis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66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DKA Signs and Symptoms</a:t>
            </a:r>
          </a:p>
        </p:txBody>
      </p:sp>
      <p:sp>
        <p:nvSpPr>
          <p:cNvPr id="176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hyperglycemia- leads to weakness, lethargy, malaise, headache</a:t>
            </a:r>
          </a:p>
          <a:p>
            <a:pPr>
              <a:defRPr/>
            </a:pPr>
            <a:r>
              <a:rPr lang="en-US"/>
              <a:t>GI symptoms - N/V, abd pain</a:t>
            </a:r>
          </a:p>
          <a:p>
            <a:pPr>
              <a:defRPr/>
            </a:pPr>
            <a:r>
              <a:rPr lang="en-US"/>
              <a:t>Kussmaul’s deep, rapid breathing</a:t>
            </a:r>
          </a:p>
          <a:p>
            <a:pPr>
              <a:defRPr/>
            </a:pPr>
            <a:r>
              <a:rPr lang="en-US"/>
              <a:t>hypothermia, acetone breath</a:t>
            </a:r>
          </a:p>
          <a:p>
            <a:pPr>
              <a:defRPr/>
            </a:pPr>
            <a:r>
              <a:rPr lang="en-US"/>
              <a:t>hyperpnea - to rid acidosis</a:t>
            </a:r>
          </a:p>
          <a:p>
            <a:pPr>
              <a:defRPr/>
            </a:pPr>
            <a:r>
              <a:rPr lang="en-US"/>
              <a:t>changes in mentation, hyporeflexia/tonia</a:t>
            </a:r>
          </a:p>
          <a:p>
            <a:pPr>
              <a:defRPr/>
            </a:pPr>
            <a:r>
              <a:rPr lang="en-US"/>
              <a:t>dehydration, ortho hypo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642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0988"/>
            <a:ext cx="3133725" cy="33829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DKA </a:t>
            </a:r>
            <a:r>
              <a:rPr lang="en-US" sz="2800" dirty="0" err="1" smtClean="0"/>
              <a:t>Pathophysiolgy</a:t>
            </a:r>
            <a:r>
              <a:rPr lang="en-US" sz="2800" dirty="0" smtClean="0">
                <a:solidFill>
                  <a:srgbClr val="FF00FF"/>
                </a:solidFill>
              </a:rPr>
              <a:t/>
            </a:r>
            <a:br>
              <a:rPr lang="en-US" sz="2800" dirty="0" smtClean="0">
                <a:solidFill>
                  <a:srgbClr val="FF00FF"/>
                </a:solidFill>
              </a:rPr>
            </a:br>
            <a:r>
              <a:rPr lang="en-US" sz="2800" dirty="0" smtClean="0">
                <a:solidFill>
                  <a:srgbClr val="FF00FF"/>
                </a:solidFill>
              </a:rPr>
              <a:t/>
            </a:r>
            <a:br>
              <a:rPr lang="en-US" sz="2800" dirty="0" smtClean="0">
                <a:solidFill>
                  <a:srgbClr val="FF00FF"/>
                </a:solidFill>
              </a:rPr>
            </a:br>
            <a:r>
              <a:rPr lang="en-US" sz="1800" dirty="0" smtClean="0">
                <a:hlinkClick r:id="rId4"/>
              </a:rPr>
              <a:t>DKA </a:t>
            </a:r>
            <a:r>
              <a:rPr lang="en-US" sz="1800" dirty="0">
                <a:hlinkClick r:id="rId4"/>
              </a:rPr>
              <a:t>explained clearly</a:t>
            </a:r>
            <a:r>
              <a:rPr lang="en-US" sz="1800" dirty="0">
                <a:solidFill>
                  <a:srgbClr val="FF00FF"/>
                </a:solidFill>
                <a:hlinkClick r:id="rId4"/>
              </a:rPr>
              <a:t/>
            </a:r>
            <a:br>
              <a:rPr lang="en-US" sz="1800" dirty="0">
                <a:solidFill>
                  <a:srgbClr val="FF00FF"/>
                </a:solidFill>
                <a:hlinkClick r:id="rId4"/>
              </a:rPr>
            </a:br>
            <a:r>
              <a:rPr lang="en-US" sz="1800" dirty="0">
                <a:hlinkClick r:id="rId4"/>
              </a:rPr>
              <a:t>Video 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FF"/>
                </a:solidFill>
              </a:rPr>
              <a:t/>
            </a:r>
            <a:br>
              <a:rPr lang="en-US" sz="1800" dirty="0">
                <a:solidFill>
                  <a:srgbClr val="FF00FF"/>
                </a:solidFill>
              </a:rPr>
            </a:br>
            <a:endParaRPr lang="en-US" sz="2800" dirty="0">
              <a:solidFill>
                <a:srgbClr val="FF00FF"/>
              </a:solidFill>
            </a:endParaRPr>
          </a:p>
        </p:txBody>
      </p:sp>
      <p:pic>
        <p:nvPicPr>
          <p:cNvPr id="51203" name="Picture 2" descr="http://www.nutritionalsupplementproduct.com/wp-content/uploads/Symptoms-Of-Diabetes-Ketoacidosis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5675" y="152400"/>
            <a:ext cx="3124200" cy="6556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4572000" y="3798888"/>
            <a:ext cx="1371600" cy="609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Blip>
                <a:blip r:embed="rId7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3798888"/>
            <a:ext cx="1524000" cy="5080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6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Acetone – blow off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900" dirty="0" err="1">
                <a:solidFill>
                  <a:srgbClr val="0006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Betahydroxybuterate</a:t>
            </a:r>
            <a:endParaRPr lang="en-US" sz="900" dirty="0">
              <a:solidFill>
                <a:srgbClr val="0006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6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Acetoacetate</a:t>
            </a:r>
          </a:p>
        </p:txBody>
      </p:sp>
      <p:sp>
        <p:nvSpPr>
          <p:cNvPr id="51206" name="TextBox 5"/>
          <p:cNvSpPr txBox="1">
            <a:spLocks noChangeArrowheads="1"/>
          </p:cNvSpPr>
          <p:nvPr/>
        </p:nvSpPr>
        <p:spPr bwMode="auto">
          <a:xfrm>
            <a:off x="4572000" y="1371600"/>
            <a:ext cx="762000" cy="1524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Blip>
                <a:blip r:embed="rId7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429561"/>
            <a:ext cx="94343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50" dirty="0">
                <a:solidFill>
                  <a:srgbClr val="0006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 use fatty acids for energy.</a:t>
            </a:r>
          </a:p>
          <a:p>
            <a:pPr>
              <a:defRPr/>
            </a:pPr>
            <a:r>
              <a:rPr lang="en-US" sz="950" dirty="0">
                <a:solidFill>
                  <a:srgbClr val="0006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Insulin not present to inhibit fatty acid breakdown</a:t>
            </a:r>
          </a:p>
        </p:txBody>
      </p:sp>
      <p:sp>
        <p:nvSpPr>
          <p:cNvPr id="51208" name="TextBox 8"/>
          <p:cNvSpPr txBox="1">
            <a:spLocks noChangeArrowheads="1"/>
          </p:cNvSpPr>
          <p:nvPr/>
        </p:nvSpPr>
        <p:spPr bwMode="auto">
          <a:xfrm>
            <a:off x="4962525" y="6019800"/>
            <a:ext cx="144780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Blip>
                <a:blip r:embed="rId7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2526" y="6019800"/>
            <a:ext cx="1657350" cy="523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6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Acidosis – Anion Gap &gt;12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90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/>
              <a:t>Extreme Hyperglycemia</a:t>
            </a:r>
            <a:r>
              <a:rPr lang="en-US" sz="4000" dirty="0"/>
              <a:t> </a:t>
            </a:r>
            <a:r>
              <a:rPr lang="en-US" sz="2800" dirty="0"/>
              <a:t>–</a:t>
            </a:r>
            <a:r>
              <a:rPr lang="en-US" sz="3200" dirty="0"/>
              <a:t> </a:t>
            </a:r>
            <a:r>
              <a:rPr lang="en-US" dirty="0">
                <a:solidFill>
                  <a:srgbClr val="FF00FF"/>
                </a:solidFill>
              </a:rPr>
              <a:t/>
            </a:r>
            <a:br>
              <a:rPr lang="en-US" dirty="0">
                <a:solidFill>
                  <a:srgbClr val="FF00FF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H</a:t>
            </a:r>
            <a:r>
              <a:rPr lang="en-US" sz="3200" dirty="0"/>
              <a:t>yperosmolar </a:t>
            </a:r>
            <a:r>
              <a:rPr lang="en-US" sz="3200" dirty="0">
                <a:solidFill>
                  <a:srgbClr val="C00000"/>
                </a:solidFill>
              </a:rPr>
              <a:t>H</a:t>
            </a:r>
            <a:r>
              <a:rPr lang="en-US" sz="3200" dirty="0"/>
              <a:t>yperglycemic </a:t>
            </a:r>
            <a:r>
              <a:rPr lang="en-US" sz="3200" dirty="0">
                <a:solidFill>
                  <a:srgbClr val="C00000"/>
                </a:solidFill>
              </a:rPr>
              <a:t>S</a:t>
            </a:r>
            <a:r>
              <a:rPr lang="en-US" sz="3200" dirty="0"/>
              <a:t>tate  (</a:t>
            </a:r>
            <a:r>
              <a:rPr lang="en-US" sz="3200" dirty="0">
                <a:solidFill>
                  <a:schemeClr val="hlink"/>
                </a:solidFill>
              </a:rPr>
              <a:t>HHS</a:t>
            </a:r>
            <a:r>
              <a:rPr lang="en-US" sz="3200" dirty="0"/>
              <a:t>)</a:t>
            </a:r>
          </a:p>
        </p:txBody>
      </p:sp>
      <p:sp>
        <p:nvSpPr>
          <p:cNvPr id="176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632960"/>
          </a:xfrm>
        </p:spPr>
        <p:txBody>
          <a:bodyPr/>
          <a:lstStyle/>
          <a:p>
            <a:pPr>
              <a:defRPr/>
            </a:pPr>
            <a:r>
              <a:rPr lang="en-US" dirty="0"/>
              <a:t>occurs in elderly </a:t>
            </a:r>
            <a:r>
              <a:rPr lang="en-US" dirty="0" err="1"/>
              <a:t>pt’s</a:t>
            </a:r>
            <a:r>
              <a:rPr lang="en-US" dirty="0"/>
              <a:t> w/ type 2 - </a:t>
            </a:r>
            <a:r>
              <a:rPr lang="en-US" dirty="0" err="1"/>
              <a:t>esp</a:t>
            </a:r>
            <a:r>
              <a:rPr lang="en-US" dirty="0"/>
              <a:t> if not closely monitored</a:t>
            </a:r>
          </a:p>
          <a:p>
            <a:pPr>
              <a:defRPr/>
            </a:pPr>
            <a:r>
              <a:rPr lang="en-US" dirty="0"/>
              <a:t>often precipitated by illness or stress</a:t>
            </a:r>
          </a:p>
          <a:p>
            <a:pPr>
              <a:defRPr/>
            </a:pPr>
            <a:r>
              <a:rPr lang="en-US" dirty="0"/>
              <a:t>symptoms may go unrecognized for </a:t>
            </a:r>
            <a:r>
              <a:rPr lang="en-US" dirty="0" err="1"/>
              <a:t>wks</a:t>
            </a:r>
            <a:endParaRPr lang="en-US" dirty="0"/>
          </a:p>
          <a:p>
            <a:pPr>
              <a:defRPr/>
            </a:pPr>
            <a:r>
              <a:rPr lang="en-US" dirty="0"/>
              <a:t>massive fluid loss from osmotic diuresis</a:t>
            </a:r>
          </a:p>
          <a:p>
            <a:pPr lvl="1">
              <a:defRPr/>
            </a:pPr>
            <a:r>
              <a:rPr lang="en-US" dirty="0"/>
              <a:t>burns, hyperglycemia, diarrhea, hemodialysis, diuretics, steroids</a:t>
            </a:r>
          </a:p>
          <a:p>
            <a:pPr>
              <a:defRPr/>
            </a:pPr>
            <a:r>
              <a:rPr lang="en-US" dirty="0"/>
              <a:t>MI, infections, hypertonic feedings</a:t>
            </a:r>
          </a:p>
          <a:p>
            <a:pPr>
              <a:defRPr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5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3050"/>
            <a:ext cx="8301038" cy="1143000"/>
          </a:xfrm>
        </p:spPr>
        <p:txBody>
          <a:bodyPr lIns="90488" tIns="44450" rIns="90488" bIns="44450" anchor="b"/>
          <a:lstStyle/>
          <a:p>
            <a:pPr>
              <a:defRPr/>
            </a:pPr>
            <a:r>
              <a:rPr lang="en-US" sz="4800" dirty="0"/>
              <a:t>DKA          vs      HHS</a:t>
            </a:r>
            <a:endParaRPr lang="en-US" sz="4000" dirty="0">
              <a:sym typeface="Monotype Sorts" pitchFamily="2" charset="2"/>
            </a:endParaRPr>
          </a:p>
        </p:txBody>
      </p:sp>
      <p:sp>
        <p:nvSpPr>
          <p:cNvPr id="1762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5613" y="1598613"/>
            <a:ext cx="4032250" cy="4497387"/>
          </a:xfrm>
        </p:spPr>
        <p:txBody>
          <a:bodyPr lIns="90488" tIns="44450" rIns="90488" bIns="44450">
            <a:normAutofit lnSpcReduction="10000"/>
          </a:bodyPr>
          <a:lstStyle/>
          <a:p>
            <a:pPr>
              <a:defRPr/>
            </a:pPr>
            <a:r>
              <a:rPr lang="en-US" dirty="0"/>
              <a:t>Usually &lt; 40 yrs old</a:t>
            </a:r>
          </a:p>
          <a:p>
            <a:pPr>
              <a:defRPr/>
            </a:pPr>
            <a:r>
              <a:rPr lang="en-US" dirty="0"/>
              <a:t>&lt; 2 days symptoms</a:t>
            </a:r>
          </a:p>
          <a:p>
            <a:pPr>
              <a:defRPr/>
            </a:pPr>
            <a:r>
              <a:rPr lang="en-US" dirty="0"/>
              <a:t>Glucose &gt;250</a:t>
            </a:r>
          </a:p>
          <a:p>
            <a:pPr>
              <a:defRPr/>
            </a:pPr>
            <a:r>
              <a:rPr lang="en-US" dirty="0" smtClean="0"/>
              <a:t>Serum Ketones</a:t>
            </a:r>
            <a:r>
              <a:rPr lang="en-US" dirty="0"/>
              <a:t>: </a:t>
            </a:r>
            <a:r>
              <a:rPr lang="en-US" dirty="0" smtClean="0"/>
              <a:t> +++</a:t>
            </a:r>
            <a:endParaRPr lang="en-US" dirty="0"/>
          </a:p>
          <a:p>
            <a:pPr>
              <a:defRPr/>
            </a:pPr>
            <a:r>
              <a:rPr lang="en-US" dirty="0"/>
              <a:t>pH low (&lt;</a:t>
            </a:r>
            <a:r>
              <a:rPr lang="en-US" dirty="0" smtClean="0"/>
              <a:t>7.3)</a:t>
            </a:r>
          </a:p>
          <a:p>
            <a:pPr>
              <a:defRPr/>
            </a:pPr>
            <a:r>
              <a:rPr lang="en-US" dirty="0" smtClean="0"/>
              <a:t>Anion Gap &gt; 12</a:t>
            </a:r>
            <a:endParaRPr lang="en-US" dirty="0"/>
          </a:p>
          <a:p>
            <a:pPr>
              <a:defRPr/>
            </a:pPr>
            <a:r>
              <a:rPr lang="en-US" dirty="0"/>
              <a:t>Usually Type </a:t>
            </a:r>
            <a:r>
              <a:rPr lang="en-US" dirty="0" smtClean="0"/>
              <a:t>1</a:t>
            </a:r>
            <a:endParaRPr lang="en-US" dirty="0"/>
          </a:p>
          <a:p>
            <a:pPr>
              <a:defRPr/>
            </a:pPr>
            <a:r>
              <a:rPr lang="en-US" dirty="0"/>
              <a:t>3 </a:t>
            </a:r>
            <a:r>
              <a:rPr lang="en-US" dirty="0" smtClean="0"/>
              <a:t>– 10</a:t>
            </a:r>
            <a:r>
              <a:rPr lang="en-US" dirty="0"/>
              <a:t>% mortality</a:t>
            </a:r>
            <a:endParaRPr lang="en-US" sz="3200" dirty="0"/>
          </a:p>
        </p:txBody>
      </p:sp>
      <p:sp>
        <p:nvSpPr>
          <p:cNvPr id="17623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1600200"/>
            <a:ext cx="4338637" cy="4525963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dirty="0"/>
              <a:t>Usually &gt;60 yrs old</a:t>
            </a:r>
          </a:p>
          <a:p>
            <a:pPr>
              <a:defRPr/>
            </a:pPr>
            <a:r>
              <a:rPr lang="en-US" dirty="0"/>
              <a:t>&gt; 5 days symptoms</a:t>
            </a:r>
          </a:p>
          <a:p>
            <a:pPr>
              <a:defRPr/>
            </a:pPr>
            <a:r>
              <a:rPr lang="en-US" dirty="0"/>
              <a:t>Glucose &gt;600</a:t>
            </a:r>
          </a:p>
          <a:p>
            <a:pPr>
              <a:defRPr/>
            </a:pPr>
            <a:r>
              <a:rPr lang="en-US" dirty="0" smtClean="0"/>
              <a:t>Ketones: none to +</a:t>
            </a:r>
            <a:endParaRPr lang="en-US" dirty="0"/>
          </a:p>
          <a:p>
            <a:pPr>
              <a:defRPr/>
            </a:pPr>
            <a:r>
              <a:rPr lang="en-US" dirty="0"/>
              <a:t>pH normal (&gt;7.3)</a:t>
            </a:r>
          </a:p>
          <a:p>
            <a:pPr>
              <a:defRPr/>
            </a:pPr>
            <a:r>
              <a:rPr lang="en-US" dirty="0"/>
              <a:t>Usually Type 2</a:t>
            </a:r>
          </a:p>
          <a:p>
            <a:pPr>
              <a:defRPr/>
            </a:pPr>
            <a:r>
              <a:rPr lang="en-US" dirty="0"/>
              <a:t>10 - 20% </a:t>
            </a:r>
            <a:r>
              <a:rPr lang="en-US" dirty="0" smtClean="0"/>
              <a:t>mortality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960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573088"/>
            <a:ext cx="8226425" cy="950912"/>
          </a:xfrm>
        </p:spPr>
        <p:txBody>
          <a:bodyPr lIns="90488" tIns="44450" rIns="90488" bIns="44450" anchor="b">
            <a:normAutofit fontScale="90000"/>
          </a:bodyPr>
          <a:lstStyle/>
          <a:p>
            <a:pPr>
              <a:defRPr/>
            </a:pPr>
            <a:r>
              <a:rPr lang="en-US" dirty="0"/>
              <a:t>DKA  - HHS </a:t>
            </a:r>
            <a:r>
              <a:rPr lang="en-US" dirty="0" smtClean="0"/>
              <a:t>Presentation and Action</a:t>
            </a:r>
            <a:endParaRPr lang="en-US" sz="4000" dirty="0">
              <a:sym typeface="Monotype Sorts" pitchFamily="2" charset="2"/>
            </a:endParaRPr>
          </a:p>
        </p:txBody>
      </p:sp>
      <p:sp>
        <p:nvSpPr>
          <p:cNvPr id="1763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76400"/>
            <a:ext cx="4267200" cy="4648200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3200" dirty="0"/>
              <a:t>Labs</a:t>
            </a:r>
            <a:endParaRPr lang="en-US" dirty="0"/>
          </a:p>
          <a:p>
            <a:pPr lvl="1">
              <a:buSzPct val="75000"/>
              <a:defRPr/>
            </a:pPr>
            <a:r>
              <a:rPr lang="en-US" dirty="0"/>
              <a:t> </a:t>
            </a:r>
            <a:r>
              <a:rPr lang="en-US" sz="2800" dirty="0"/>
              <a:t>NA - low to high</a:t>
            </a:r>
          </a:p>
          <a:p>
            <a:pPr lvl="1">
              <a:buSzPct val="75000"/>
              <a:defRPr/>
            </a:pPr>
            <a:r>
              <a:rPr lang="en-US" sz="2800" dirty="0"/>
              <a:t> K+ - moves into vascular space</a:t>
            </a:r>
          </a:p>
          <a:p>
            <a:pPr lvl="1">
              <a:buSzPct val="75000"/>
              <a:defRPr/>
            </a:pPr>
            <a:r>
              <a:rPr lang="en-US" sz="2800" dirty="0"/>
              <a:t> </a:t>
            </a:r>
            <a:r>
              <a:rPr lang="en-US" sz="2800" dirty="0" err="1"/>
              <a:t>Hct</a:t>
            </a:r>
            <a:r>
              <a:rPr lang="en-US" sz="2800" dirty="0"/>
              <a:t> and </a:t>
            </a:r>
            <a:r>
              <a:rPr lang="en-US" sz="2800" dirty="0" err="1"/>
              <a:t>Hgb</a:t>
            </a:r>
            <a:r>
              <a:rPr lang="en-US" sz="2800" dirty="0"/>
              <a:t> </a:t>
            </a:r>
            <a:r>
              <a:rPr lang="en-US" sz="2800" dirty="0">
                <a:latin typeface="Wingdings" pitchFamily="2" charset="2"/>
              </a:rPr>
              <a:t></a:t>
            </a:r>
            <a:r>
              <a:rPr lang="en-US" sz="2800" dirty="0"/>
              <a:t> dehydration</a:t>
            </a:r>
          </a:p>
          <a:p>
            <a:pPr lvl="1">
              <a:buSzPct val="75000"/>
              <a:defRPr/>
            </a:pPr>
            <a:r>
              <a:rPr lang="en-US" sz="2800" dirty="0"/>
              <a:t> BUN  / Creatinine </a:t>
            </a:r>
            <a:r>
              <a:rPr lang="en-US" sz="2800" dirty="0">
                <a:latin typeface="Wingdings" pitchFamily="2" charset="2"/>
              </a:rPr>
              <a:t></a:t>
            </a:r>
            <a:endParaRPr lang="en-US" sz="2800" dirty="0"/>
          </a:p>
          <a:p>
            <a:pPr lvl="1">
              <a:buSzPct val="75000"/>
              <a:defRPr/>
            </a:pPr>
            <a:r>
              <a:rPr lang="en-US" sz="2800" dirty="0"/>
              <a:t> WBC </a:t>
            </a:r>
            <a:r>
              <a:rPr lang="en-US" sz="2800" dirty="0" smtClean="0">
                <a:latin typeface="Wingdings" pitchFamily="2" charset="2"/>
              </a:rPr>
              <a:t>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(no infect)</a:t>
            </a:r>
            <a:endParaRPr lang="en-US" sz="2800" dirty="0"/>
          </a:p>
          <a:p>
            <a:pPr lvl="1">
              <a:buSzPct val="75000"/>
              <a:defRPr/>
            </a:pPr>
            <a:r>
              <a:rPr lang="en-US" sz="2800" dirty="0"/>
              <a:t>  pH low to normal</a:t>
            </a:r>
          </a:p>
          <a:p>
            <a:pPr>
              <a:buFont typeface="Monotype Sorts" pitchFamily="2" charset="2"/>
              <a:buBlip>
                <a:blip r:embed="rId4"/>
              </a:buBlip>
              <a:defRPr/>
            </a:pPr>
            <a:endParaRPr lang="en-US" dirty="0"/>
          </a:p>
        </p:txBody>
      </p:sp>
      <p:sp>
        <p:nvSpPr>
          <p:cNvPr id="17633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191000" cy="4876800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3200" dirty="0"/>
              <a:t>Action</a:t>
            </a:r>
            <a:endParaRPr lang="en-US" dirty="0"/>
          </a:p>
          <a:p>
            <a:pPr lvl="1">
              <a:buSzPct val="75000"/>
              <a:buFont typeface="Monotype Sorts" pitchFamily="2" charset="2"/>
              <a:buBlip>
                <a:blip r:embed="rId5"/>
              </a:buBlip>
              <a:defRPr/>
            </a:pPr>
            <a:r>
              <a:rPr lang="en-US" sz="2800" dirty="0"/>
              <a:t>maintain insulin drip  until ketone </a:t>
            </a:r>
            <a:r>
              <a:rPr lang="en-US" sz="2800" dirty="0" err="1"/>
              <a:t>neg</a:t>
            </a:r>
            <a:r>
              <a:rPr lang="en-US" sz="2800" dirty="0"/>
              <a:t>, glucose &lt;200</a:t>
            </a:r>
          </a:p>
          <a:p>
            <a:pPr lvl="1">
              <a:buSzPct val="75000"/>
              <a:buFont typeface="Monotype Sorts" pitchFamily="2" charset="2"/>
              <a:buBlip>
                <a:blip r:embed="rId5"/>
              </a:buBlip>
              <a:defRPr/>
            </a:pPr>
            <a:r>
              <a:rPr lang="en-US" sz="2800" dirty="0"/>
              <a:t>maintain hydration</a:t>
            </a:r>
          </a:p>
          <a:p>
            <a:pPr lvl="1">
              <a:buSzPct val="75000"/>
              <a:buFont typeface="Monotype Sorts" pitchFamily="2" charset="2"/>
              <a:buBlip>
                <a:blip r:embed="rId5"/>
              </a:buBlip>
              <a:defRPr/>
            </a:pPr>
            <a:r>
              <a:rPr lang="en-US" sz="2800" dirty="0"/>
              <a:t>check BG q1 hour</a:t>
            </a:r>
          </a:p>
          <a:p>
            <a:pPr lvl="1">
              <a:buSzPct val="75000"/>
              <a:buFont typeface="Monotype Sorts" pitchFamily="2" charset="2"/>
              <a:buBlip>
                <a:blip r:embed="rId5"/>
              </a:buBlip>
              <a:defRPr/>
            </a:pPr>
            <a:r>
              <a:rPr lang="en-US" sz="2800" dirty="0"/>
              <a:t>assess </a:t>
            </a:r>
            <a:r>
              <a:rPr lang="en-US" sz="2800" dirty="0" err="1" smtClean="0"/>
              <a:t>lytes</a:t>
            </a:r>
            <a:r>
              <a:rPr lang="en-US" sz="2800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esp</a:t>
            </a:r>
            <a:r>
              <a:rPr lang="en-US" dirty="0" smtClean="0"/>
              <a:t> K+)</a:t>
            </a:r>
            <a:endParaRPr lang="en-US" sz="2800" dirty="0"/>
          </a:p>
          <a:p>
            <a:pPr lvl="1">
              <a:buSzPct val="75000"/>
              <a:buFont typeface="Monotype Sorts" pitchFamily="2" charset="2"/>
              <a:buBlip>
                <a:blip r:embed="rId5"/>
              </a:buBlip>
              <a:defRPr/>
            </a:pPr>
            <a:r>
              <a:rPr lang="en-US" sz="2800" dirty="0"/>
              <a:t>give sub-</a:t>
            </a:r>
            <a:r>
              <a:rPr lang="en-US" dirty="0"/>
              <a:t>Q </a:t>
            </a:r>
            <a:r>
              <a:rPr lang="en-US" sz="2800" dirty="0"/>
              <a:t>insulin before d/c IV insulin  </a:t>
            </a:r>
          </a:p>
          <a:p>
            <a:pPr lvl="1">
              <a:buSzPct val="75000"/>
              <a:buFont typeface="Monotype Sorts" pitchFamily="2" charset="2"/>
              <a:buBlip>
                <a:blip r:embed="rId5"/>
              </a:buBlip>
              <a:defRPr/>
            </a:pPr>
            <a:r>
              <a:rPr lang="en-US" sz="2800" dirty="0"/>
              <a:t>teach, teach, teach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3582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65163" y="512763"/>
            <a:ext cx="7731125" cy="854075"/>
          </a:xfrm>
        </p:spPr>
        <p:txBody>
          <a:bodyPr lIns="90488" tIns="44450" rIns="90488" bIns="44450" anchor="b"/>
          <a:lstStyle/>
          <a:p>
            <a:pPr>
              <a:defRPr/>
            </a:pPr>
            <a:r>
              <a:rPr lang="en-US"/>
              <a:t>DKA and HHS</a:t>
            </a:r>
            <a:endParaRPr lang="en-US" sz="4000">
              <a:sym typeface="Monotype Sorts" pitchFamily="2" charset="2"/>
            </a:endParaRPr>
          </a:p>
        </p:txBody>
      </p:sp>
      <p:sp>
        <p:nvSpPr>
          <p:cNvPr id="176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419600"/>
          </a:xfrm>
        </p:spPr>
        <p:txBody>
          <a:bodyPr lIns="90488" tIns="44450" rIns="90488" bIns="44450"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sz="3600" b="1"/>
              <a:t>5 most important interventions </a:t>
            </a:r>
          </a:p>
          <a:p>
            <a:pPr lvl="1">
              <a:defRPr/>
            </a:pPr>
            <a:r>
              <a:rPr lang="en-US"/>
              <a:t> </a:t>
            </a:r>
            <a:r>
              <a:rPr lang="en-US" sz="3200"/>
              <a:t>Fluids (NS, </a:t>
            </a:r>
            <a:r>
              <a:rPr lang="en-US" sz="3200">
                <a:latin typeface="Monotype Sorts"/>
                <a:sym typeface="Monotype Sorts" pitchFamily="2" charset="2"/>
              </a:rPr>
              <a:t></a:t>
            </a:r>
            <a:r>
              <a:rPr lang="en-US" sz="3200"/>
              <a:t>0.45 NS, </a:t>
            </a:r>
            <a:r>
              <a:rPr lang="en-US" sz="3200">
                <a:latin typeface="Monotype Sorts"/>
                <a:sym typeface="Monotype Sorts" pitchFamily="2" charset="2"/>
              </a:rPr>
              <a:t></a:t>
            </a:r>
            <a:r>
              <a:rPr lang="en-US" sz="3200"/>
              <a:t>D51/2 NS once glucose 300mg/dl)</a:t>
            </a:r>
          </a:p>
          <a:p>
            <a:pPr lvl="1">
              <a:defRPr/>
            </a:pPr>
            <a:r>
              <a:rPr lang="en-US" sz="3200"/>
              <a:t> Insulin (.05 - 0.1unit/kg per hour)</a:t>
            </a:r>
          </a:p>
          <a:p>
            <a:pPr lvl="1">
              <a:defRPr/>
            </a:pPr>
            <a:r>
              <a:rPr lang="en-US" sz="3200"/>
              <a:t> Potassium / lyte replacement </a:t>
            </a:r>
          </a:p>
          <a:p>
            <a:pPr lvl="2">
              <a:buSzPct val="75000"/>
              <a:buFont typeface="Monotype Sorts" pitchFamily="2" charset="2"/>
              <a:buChar char="3"/>
              <a:defRPr/>
            </a:pPr>
            <a:r>
              <a:rPr lang="en-US" sz="2800"/>
              <a:t>(K</a:t>
            </a:r>
            <a:r>
              <a:rPr lang="en-US" sz="2800" baseline="30000"/>
              <a:t>+, </a:t>
            </a:r>
            <a:r>
              <a:rPr lang="en-US" sz="2800"/>
              <a:t>Mg, Ca, Phos)</a:t>
            </a:r>
            <a:endParaRPr lang="en-US"/>
          </a:p>
          <a:p>
            <a:pPr lvl="1">
              <a:defRPr/>
            </a:pPr>
            <a:r>
              <a:rPr lang="en-US" sz="3200"/>
              <a:t> Determine, treat precipitating cause</a:t>
            </a:r>
          </a:p>
          <a:p>
            <a:pPr lvl="1">
              <a:defRPr/>
            </a:pPr>
            <a:r>
              <a:rPr lang="en-US" sz="3200"/>
              <a:t> Education to prevent future episodes</a:t>
            </a:r>
          </a:p>
        </p:txBody>
      </p:sp>
      <p:graphicFrame>
        <p:nvGraphicFramePr>
          <p:cNvPr id="61444" name="Object 2"/>
          <p:cNvGraphicFramePr>
            <a:graphicFrameLocks noChangeAspect="1"/>
          </p:cNvGraphicFramePr>
          <p:nvPr/>
        </p:nvGraphicFramePr>
        <p:xfrm>
          <a:off x="6629400" y="0"/>
          <a:ext cx="2054225" cy="180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Clip" r:id="rId5" imgW="1237922" imgH="1086271" progId="MS_ClipArt_Gallery.5">
                  <p:embed/>
                </p:oleObj>
              </mc:Choice>
              <mc:Fallback>
                <p:oleObj name="Clip" r:id="rId5" imgW="1237922" imgH="1086271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0"/>
                        <a:ext cx="2054225" cy="180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695777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5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5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765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765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765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65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76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76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76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76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765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765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Hypoglycemia 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625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72 </a:t>
            </a:r>
            <a:r>
              <a:rPr lang="en-US" sz="4000" dirty="0" err="1" smtClean="0"/>
              <a:t>yr</a:t>
            </a:r>
            <a:r>
              <a:rPr lang="en-US" sz="4000" dirty="0" smtClean="0"/>
              <a:t> old, thin, lives alone, A1c 7.3%.  History of MI, stroke.  DM for 12 </a:t>
            </a:r>
            <a:r>
              <a:rPr lang="en-US" sz="4000" dirty="0" err="1" smtClean="0"/>
              <a:t>yrs</a:t>
            </a:r>
            <a:r>
              <a:rPr lang="en-US" sz="4000" dirty="0" smtClean="0"/>
              <a:t>, takes glyburide 10mg BID. Limited income. </a:t>
            </a:r>
            <a:r>
              <a:rPr lang="en-US" sz="4000" dirty="0" err="1" smtClean="0"/>
              <a:t>Creat</a:t>
            </a:r>
            <a:r>
              <a:rPr lang="en-US" sz="4000" dirty="0" smtClean="0"/>
              <a:t> 1.4.</a:t>
            </a:r>
          </a:p>
          <a:p>
            <a:pPr>
              <a:defRPr/>
            </a:pPr>
            <a:r>
              <a:rPr lang="en-US" sz="4000" dirty="0" smtClean="0"/>
              <a:t>What strategies  </a:t>
            </a:r>
          </a:p>
          <a:p>
            <a:pPr marL="0" indent="0">
              <a:buNone/>
              <a:defRPr/>
            </a:pPr>
            <a:r>
              <a:rPr lang="en-US" dirty="0" smtClean="0"/>
              <a:t>To prevent lows?</a:t>
            </a:r>
            <a:endParaRPr lang="en-US" dirty="0"/>
          </a:p>
        </p:txBody>
      </p:sp>
      <p:pic>
        <p:nvPicPr>
          <p:cNvPr id="43013" name="Picture 6" descr="C:\Users\bev\AppData\Local\Microsoft\Windows\Temporary Internet Files\Content.IE5\LT7NGBCU\MP900442402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04986"/>
            <a:ext cx="37719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2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 lIns="90477" tIns="44445" rIns="90477" bIns="44445" anchor="b"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Hypoglycemia – “Limiting Factor”</a:t>
            </a:r>
          </a:p>
        </p:txBody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5867400" cy="5181600"/>
          </a:xfrm>
        </p:spPr>
        <p:txBody>
          <a:bodyPr lIns="90477" tIns="44445" rIns="90477" bIns="44445"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Defined as glucose of 70</a:t>
            </a:r>
            <a:r>
              <a:rPr lang="en-US" sz="2400" dirty="0" smtClean="0"/>
              <a:t>mg/dl </a:t>
            </a:r>
            <a:r>
              <a:rPr lang="en-US" dirty="0" smtClean="0"/>
              <a:t>or below  </a:t>
            </a:r>
          </a:p>
          <a:p>
            <a:pPr eaLnBrk="1" hangingPunct="1">
              <a:defRPr/>
            </a:pPr>
            <a:r>
              <a:rPr lang="en-US" dirty="0" smtClean="0"/>
              <a:t>50% of episodes occur during night</a:t>
            </a:r>
          </a:p>
          <a:p>
            <a:pPr eaLnBrk="1" hangingPunct="1">
              <a:defRPr/>
            </a:pPr>
            <a:r>
              <a:rPr lang="en-US" dirty="0" smtClean="0"/>
              <a:t>Higher mortality rate with severe hypoglycemia secondary to </a:t>
            </a:r>
            <a:r>
              <a:rPr lang="en-US" dirty="0" err="1" smtClean="0"/>
              <a:t>sulfonylureas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Especially glyburide</a:t>
            </a:r>
            <a:endParaRPr lang="en-US" baseline="40000" dirty="0" smtClean="0"/>
          </a:p>
          <a:p>
            <a:pPr eaLnBrk="1" hangingPunct="1">
              <a:defRPr/>
            </a:pPr>
            <a:r>
              <a:rPr lang="en-US" dirty="0" smtClean="0"/>
              <a:t>Blood glucose levels don’t describe severity, response is individual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16" y="1324429"/>
            <a:ext cx="2081784" cy="3121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8604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75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75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Age-adjusted Diabetes Prevalence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700" dirty="0" smtClean="0"/>
              <a:t>20 </a:t>
            </a:r>
            <a:r>
              <a:rPr lang="en-US" sz="2700" dirty="0" err="1" smtClean="0"/>
              <a:t>yrs</a:t>
            </a:r>
            <a:r>
              <a:rPr lang="en-US" sz="2700" dirty="0" smtClean="0"/>
              <a:t> or older, by race/ethnicity— U.S. 20014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43000"/>
            <a:ext cx="7162800" cy="5067300"/>
          </a:xfrm>
          <a:prstGeom prst="rect">
            <a:avLst/>
          </a:prstGeom>
        </p:spPr>
      </p:pic>
      <p:pic>
        <p:nvPicPr>
          <p:cNvPr id="9221" name="Picture 5" descr="2xggxgv3[1]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752600"/>
            <a:ext cx="1981200" cy="132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346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08643"/>
            <a:ext cx="8458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Glycemic</a:t>
            </a:r>
            <a:r>
              <a:rPr lang="en-US" dirty="0" smtClean="0"/>
              <a:t> Threshold Values</a:t>
            </a:r>
            <a:br>
              <a:rPr lang="en-US" dirty="0" smtClean="0"/>
            </a:br>
            <a:r>
              <a:rPr lang="en-US" sz="2400" dirty="0" smtClean="0"/>
              <a:t>John White, </a:t>
            </a:r>
            <a:r>
              <a:rPr lang="en-US" sz="2400" dirty="0" err="1" smtClean="0"/>
              <a:t>PharmD</a:t>
            </a:r>
            <a:r>
              <a:rPr lang="en-US" sz="2400" dirty="0" smtClean="0"/>
              <a:t>, Diabetes Spectrum, 2007</a:t>
            </a:r>
          </a:p>
        </p:txBody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05800" cy="5105400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u="sng" dirty="0" smtClean="0"/>
              <a:t>Classification		      BG		Physical Response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Lower </a:t>
            </a:r>
            <a:r>
              <a:rPr lang="en-US" sz="2400" dirty="0" err="1" smtClean="0"/>
              <a:t>euglycemia</a:t>
            </a:r>
            <a:r>
              <a:rPr lang="en-US" sz="2400" dirty="0" smtClean="0"/>
              <a:t>	       80-90’s 	Endogenous insulin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Hypoglycemia</a:t>
            </a:r>
            <a:r>
              <a:rPr lang="en-US" sz="2400" dirty="0"/>
              <a:t>	 </a:t>
            </a:r>
            <a:r>
              <a:rPr lang="en-US" sz="2400" dirty="0" smtClean="0"/>
              <a:t>      		70’s      Glucagon, adrenaline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Symptoms		</a:t>
            </a:r>
            <a:r>
              <a:rPr lang="en-US" sz="2400" dirty="0"/>
              <a:t> </a:t>
            </a:r>
            <a:r>
              <a:rPr lang="en-US" sz="2400" dirty="0" smtClean="0"/>
              <a:t>      	60s       	Growth hormone, cortisol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				</a:t>
            </a:r>
            <a:r>
              <a:rPr lang="en-US" sz="2400" dirty="0"/>
              <a:t> </a:t>
            </a:r>
            <a:r>
              <a:rPr lang="en-US" sz="2400" dirty="0" smtClean="0"/>
              <a:t>      	50’s      	Cognitive deterioration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err="1" smtClean="0"/>
              <a:t>Neuroglycopenia</a:t>
            </a:r>
            <a:r>
              <a:rPr lang="en-US" sz="2400" dirty="0" smtClean="0"/>
              <a:t>	       	40’s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				       	30’s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Severe 		       	       	20’s      Coma, seizures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err="1" smtClean="0"/>
              <a:t>neuroglycopenia</a:t>
            </a:r>
            <a:r>
              <a:rPr lang="en-US" sz="2400" dirty="0" smtClean="0"/>
              <a:t>	       	10 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 flipH="1">
            <a:off x="3526992" y="2057400"/>
            <a:ext cx="14514" cy="3342368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457200" y="5648325"/>
            <a:ext cx="30843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1400" dirty="0"/>
              <a:t>(</a:t>
            </a:r>
            <a:r>
              <a:rPr lang="en-US" dirty="0"/>
              <a:t>shortage of glucose in the brain</a:t>
            </a:r>
          </a:p>
          <a:p>
            <a:r>
              <a:rPr lang="en-US" dirty="0"/>
              <a:t>affects function of the neurons)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3929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Hypoglycemia Awareness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6761988" cy="493776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autonomic symptoms </a:t>
            </a:r>
            <a:r>
              <a:rPr lang="en-US" dirty="0" err="1" smtClean="0"/>
              <a:t>adrenergically</a:t>
            </a:r>
            <a:r>
              <a:rPr lang="en-US" dirty="0" smtClean="0"/>
              <a:t> based</a:t>
            </a:r>
          </a:p>
          <a:p>
            <a:pPr eaLnBrk="1" hangingPunct="1">
              <a:defRPr/>
            </a:pPr>
            <a:r>
              <a:rPr lang="en-US" dirty="0" smtClean="0"/>
              <a:t>after 2-5 </a:t>
            </a:r>
            <a:r>
              <a:rPr lang="en-US" dirty="0" err="1" smtClean="0"/>
              <a:t>yrs</a:t>
            </a:r>
            <a:r>
              <a:rPr lang="en-US" dirty="0" smtClean="0"/>
              <a:t> of type 1 </a:t>
            </a:r>
            <a:r>
              <a:rPr lang="en-US" dirty="0" err="1" smtClean="0"/>
              <a:t>dm</a:t>
            </a:r>
            <a:r>
              <a:rPr lang="en-US" dirty="0" smtClean="0"/>
              <a:t>, </a:t>
            </a:r>
          </a:p>
          <a:p>
            <a:pPr lvl="1" eaLnBrk="1" hangingPunct="1">
              <a:defRPr/>
            </a:pPr>
            <a:r>
              <a:rPr lang="en-US" dirty="0" smtClean="0"/>
              <a:t>glucagon secretion impaired</a:t>
            </a:r>
          </a:p>
          <a:p>
            <a:pPr lvl="1" eaLnBrk="1" hangingPunct="1">
              <a:defRPr/>
            </a:pPr>
            <a:r>
              <a:rPr lang="en-US" dirty="0" smtClean="0"/>
              <a:t>epinephrine secretion becomes primary mechanism to restore BG levels</a:t>
            </a:r>
          </a:p>
          <a:p>
            <a:pPr eaLnBrk="1" hangingPunct="1">
              <a:defRPr/>
            </a:pPr>
            <a:r>
              <a:rPr lang="en-US" dirty="0" smtClean="0"/>
              <a:t>over time, </a:t>
            </a:r>
            <a:r>
              <a:rPr lang="en-US" dirty="0" err="1" smtClean="0"/>
              <a:t>epi</a:t>
            </a:r>
            <a:r>
              <a:rPr lang="en-US" dirty="0" smtClean="0"/>
              <a:t> response diminished or delayed</a:t>
            </a:r>
          </a:p>
          <a:p>
            <a:pPr eaLnBrk="1" hangingPunct="1">
              <a:defRPr/>
            </a:pPr>
            <a:r>
              <a:rPr lang="en-US" dirty="0" smtClean="0"/>
              <a:t>decreases awareness of hypo and hormonal response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88" y="1219200"/>
            <a:ext cx="1467612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78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lIns="90477" tIns="44445" rIns="90477" bIns="44445" anchor="b"/>
          <a:lstStyle/>
          <a:p>
            <a:pPr eaLnBrk="1" hangingPunct="1">
              <a:defRPr/>
            </a:pPr>
            <a:r>
              <a:rPr lang="en-US" smtClean="0"/>
              <a:t>Hypoglycemia Symptoms</a:t>
            </a:r>
          </a:p>
        </p:txBody>
      </p:sp>
      <p:sp>
        <p:nvSpPr>
          <p:cNvPr id="55808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981200" y="1752600"/>
            <a:ext cx="3048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hlink"/>
                </a:solidFill>
              </a:rPr>
              <a:t>Autonomic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Anxiety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Palpitations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Sweating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Tingling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Trembling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Hypoglycemic Unawareness</a:t>
            </a:r>
          </a:p>
          <a:p>
            <a:pPr lvl="1" eaLnBrk="1" hangingPunct="1">
              <a:defRPr/>
            </a:pPr>
            <a:endParaRPr lang="en-US" sz="2400" dirty="0" smtClean="0"/>
          </a:p>
        </p:txBody>
      </p:sp>
      <p:sp>
        <p:nvSpPr>
          <p:cNvPr id="558087" name="Rectangle 7"/>
          <p:cNvSpPr>
            <a:spLocks noChangeArrowheads="1"/>
          </p:cNvSpPr>
          <p:nvPr/>
        </p:nvSpPr>
        <p:spPr bwMode="auto">
          <a:xfrm>
            <a:off x="4876800" y="1752600"/>
            <a:ext cx="3200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Blip>
                <a:blip r:embed="rId4"/>
              </a:buBlip>
              <a:defRPr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Neuroglycopenia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Irritability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Drowsiness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Dizziness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Blurred Vision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Difficulty with speech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Confusion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Feeling faint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</p:txBody>
      </p:sp>
      <p:pic>
        <p:nvPicPr>
          <p:cNvPr id="13317" name="Picture 9" descr="fatigue_6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17430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5046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0500" y="304800"/>
            <a:ext cx="8610600" cy="992188"/>
          </a:xfrm>
        </p:spPr>
        <p:txBody>
          <a:bodyPr lIns="90477" tIns="44445" rIns="90477" bIns="44445" anchor="b"/>
          <a:lstStyle/>
          <a:p>
            <a:pPr eaLnBrk="1" hangingPunct="1">
              <a:defRPr/>
            </a:pPr>
            <a:r>
              <a:rPr lang="en-US" dirty="0" smtClean="0"/>
              <a:t>Treatment of Hypoglycemia</a:t>
            </a:r>
            <a:endParaRPr lang="en-US" dirty="0" smtClean="0">
              <a:sym typeface="Monotype Sorts" pitchFamily="2" charset="2"/>
            </a:endParaRPr>
          </a:p>
        </p:txBody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4566"/>
            <a:ext cx="7772400" cy="4572000"/>
          </a:xfrm>
        </p:spPr>
        <p:txBody>
          <a:bodyPr lIns="90477" tIns="44445" rIns="90477" bIns="44445"/>
          <a:lstStyle/>
          <a:p>
            <a:pPr eaLnBrk="1" hangingPunct="1">
              <a:defRPr/>
            </a:pPr>
            <a:r>
              <a:rPr lang="en-US" dirty="0" smtClean="0"/>
              <a:t>If blood glucose </a:t>
            </a:r>
            <a:r>
              <a:rPr lang="en-US" b="1" dirty="0" smtClean="0"/>
              <a:t>70</a:t>
            </a:r>
            <a:r>
              <a:rPr lang="en-US" sz="2800" dirty="0" smtClean="0"/>
              <a:t>mg/dl</a:t>
            </a:r>
            <a:r>
              <a:rPr lang="en-US" dirty="0" smtClean="0"/>
              <a:t> or below:</a:t>
            </a:r>
          </a:p>
          <a:p>
            <a:pPr lvl="1" eaLnBrk="1" hangingPunct="1">
              <a:buSzPct val="75000"/>
              <a:buFont typeface="Monotype Sorts" pitchFamily="2" charset="2"/>
              <a:buBlip>
                <a:blip r:embed="rId4"/>
              </a:buBlip>
              <a:defRPr/>
            </a:pPr>
            <a:r>
              <a:rPr lang="en-US" dirty="0" smtClean="0"/>
              <a:t>10-15 </a:t>
            </a:r>
            <a:r>
              <a:rPr lang="en-US" dirty="0" err="1" smtClean="0"/>
              <a:t>gms</a:t>
            </a:r>
            <a:r>
              <a:rPr lang="en-US" dirty="0" smtClean="0"/>
              <a:t> of carb to raise BG 30 - 45</a:t>
            </a:r>
            <a:r>
              <a:rPr lang="en-US" sz="2400" dirty="0" smtClean="0"/>
              <a:t>mg/dl</a:t>
            </a:r>
            <a:endParaRPr lang="en-US" dirty="0" smtClean="0"/>
          </a:p>
          <a:p>
            <a:pPr eaLnBrk="1" hangingPunct="1">
              <a:buSzPct val="60000"/>
              <a:buFont typeface="Monotype Sorts" pitchFamily="2" charset="2"/>
              <a:buBlip>
                <a:blip r:embed="rId5"/>
              </a:buBlip>
              <a:defRPr/>
            </a:pPr>
            <a:r>
              <a:rPr lang="en-US" dirty="0" smtClean="0"/>
              <a:t>Retest in 15 minutes, if still low, treat again, even without symptoms</a:t>
            </a:r>
          </a:p>
          <a:p>
            <a:pPr eaLnBrk="1" hangingPunct="1">
              <a:buSzPct val="60000"/>
              <a:buFont typeface="Monotype Sorts" pitchFamily="2" charset="2"/>
              <a:buBlip>
                <a:blip r:embed="rId5"/>
              </a:buBlip>
              <a:defRPr/>
            </a:pPr>
            <a:r>
              <a:rPr lang="en-US" dirty="0" smtClean="0"/>
              <a:t>Follow with usual meal or snack</a:t>
            </a:r>
          </a:p>
          <a:p>
            <a:pPr eaLnBrk="1" hangingPunct="1">
              <a:buSzPct val="60000"/>
              <a:buFont typeface="Monotype Sorts" pitchFamily="2" charset="2"/>
              <a:buBlip>
                <a:blip r:embed="rId5"/>
              </a:buBlip>
              <a:defRPr/>
            </a:pPr>
            <a:r>
              <a:rPr lang="en-US" dirty="0" smtClean="0"/>
              <a:t>If BG less than 40, allow recovery time</a:t>
            </a:r>
          </a:p>
          <a:p>
            <a:pPr eaLnBrk="1" hangingPunct="1">
              <a:buFont typeface="Monotype Sorts" pitchFamily="2" charset="2"/>
              <a:buNone/>
              <a:defRPr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495800"/>
            <a:ext cx="2023567" cy="1730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690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60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60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60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60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60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60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52400"/>
            <a:ext cx="8534400" cy="990600"/>
          </a:xfrm>
        </p:spPr>
        <p:txBody>
          <a:bodyPr lIns="90477" tIns="44445" rIns="90477" bIns="44445" anchor="b"/>
          <a:lstStyle/>
          <a:p>
            <a:pPr eaLnBrk="1" hangingPunct="1">
              <a:defRPr/>
            </a:pPr>
            <a:r>
              <a:rPr lang="en-US" smtClean="0"/>
              <a:t>Tx of Severe Hypoglycemia</a:t>
            </a:r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382000" cy="4953000"/>
          </a:xfrm>
        </p:spPr>
        <p:txBody>
          <a:bodyPr lIns="90477" tIns="44445" rIns="90477" bIns="44445"/>
          <a:lstStyle/>
          <a:p>
            <a:pPr eaLnBrk="1" hangingPunct="1">
              <a:defRPr/>
            </a:pPr>
            <a:r>
              <a:rPr lang="en-US" dirty="0" smtClean="0"/>
              <a:t>If can swallow w/out risk of aspiration, try gel, </a:t>
            </a:r>
          </a:p>
          <a:p>
            <a:pPr marL="0" indent="0" eaLnBrk="1" hangingPunct="1">
              <a:buNone/>
              <a:defRPr/>
            </a:pPr>
            <a:r>
              <a:rPr lang="en-US" dirty="0" smtClean="0"/>
              <a:t>honey, etc. inside cheek</a:t>
            </a:r>
          </a:p>
          <a:p>
            <a:pPr eaLnBrk="1" hangingPunct="1">
              <a:defRPr/>
            </a:pPr>
            <a:r>
              <a:rPr lang="en-US" dirty="0" smtClean="0"/>
              <a:t>If unable to swallow, D50 IV or Glucagon </a:t>
            </a:r>
          </a:p>
          <a:p>
            <a:pPr eaLnBrk="1" hangingPunct="1">
              <a:defRPr/>
            </a:pPr>
            <a:r>
              <a:rPr lang="en-US" dirty="0" smtClean="0"/>
              <a:t>Glucagon injection – teach support person</a:t>
            </a:r>
          </a:p>
          <a:p>
            <a:pPr lvl="1" eaLnBrk="1" hangingPunct="1">
              <a:defRPr/>
            </a:pPr>
            <a:r>
              <a:rPr lang="en-US" dirty="0" smtClean="0"/>
              <a:t>Dosing: </a:t>
            </a:r>
          </a:p>
          <a:p>
            <a:pPr lvl="2" eaLnBrk="1" hangingPunct="1">
              <a:defRPr/>
            </a:pPr>
            <a:r>
              <a:rPr lang="en-US" dirty="0" smtClean="0"/>
              <a:t>Adults 1mg</a:t>
            </a:r>
          </a:p>
          <a:p>
            <a:pPr lvl="2" eaLnBrk="1" hangingPunct="1">
              <a:defRPr/>
            </a:pPr>
            <a:r>
              <a:rPr lang="en-US" dirty="0" smtClean="0"/>
              <a:t>Children &lt;20kg 0.5mg</a:t>
            </a:r>
          </a:p>
          <a:p>
            <a:pPr lvl="1" eaLnBrk="1" hangingPunct="1">
              <a:defRPr/>
            </a:pPr>
            <a:r>
              <a:rPr lang="en-US" dirty="0" smtClean="0"/>
              <a:t>Glycemic effect 20 - 30mg, short lived</a:t>
            </a:r>
          </a:p>
          <a:p>
            <a:pPr lvl="1" eaLnBrk="1" hangingPunct="1">
              <a:defRPr/>
            </a:pPr>
            <a:r>
              <a:rPr lang="en-US" dirty="0" smtClean="0"/>
              <a:t>Must intake carb as soon as able</a:t>
            </a:r>
          </a:p>
          <a:p>
            <a:pPr lvl="1" eaLnBrk="1" hangingPunct="1">
              <a:defRPr/>
            </a:pPr>
            <a:r>
              <a:rPr lang="en-US" dirty="0" smtClean="0"/>
              <a:t>Need prescription, check exp. 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600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63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63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63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63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63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63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63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63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63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63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63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63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028" name="Picture 1028" descr="Glucagon Emergency Kit by Lilly, Ope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3" y="3375025"/>
            <a:ext cx="426720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9030" name="Picture 1030" descr="Glucagon Emergency Kit by Lilly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544240"/>
            <a:ext cx="428625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9032" name="Picture 1032" descr="Glucagon Emergency Kit by Nov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46" y="1334294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7"/>
          <p:cNvSpPr txBox="1">
            <a:spLocks noChangeArrowheads="1"/>
          </p:cNvSpPr>
          <p:nvPr/>
        </p:nvSpPr>
        <p:spPr bwMode="auto">
          <a:xfrm>
            <a:off x="3984171" y="5110892"/>
            <a:ext cx="472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dirty="0"/>
              <a:t>        </a:t>
            </a:r>
            <a:r>
              <a:rPr lang="en-US" dirty="0">
                <a:latin typeface="Calibri" panose="020F0502020204030204" pitchFamily="34" charset="0"/>
              </a:rPr>
              <a:t>S</a:t>
            </a:r>
            <a:r>
              <a:rPr lang="en-US" dirty="0" smtClean="0">
                <a:latin typeface="Calibri" panose="020F0502020204030204" pitchFamily="34" charset="0"/>
              </a:rPr>
              <a:t>tore </a:t>
            </a:r>
            <a:r>
              <a:rPr lang="en-US" dirty="0">
                <a:latin typeface="Calibri" panose="020F0502020204030204" pitchFamily="34" charset="0"/>
              </a:rPr>
              <a:t>68-77 degrees prior to reconstitution           </a:t>
            </a:r>
          </a:p>
          <a:p>
            <a:r>
              <a:rPr lang="en-US" dirty="0">
                <a:latin typeface="Calibri" panose="020F0502020204030204" pitchFamily="34" charset="0"/>
              </a:rPr>
              <a:t>                           single use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Glucagon Emergency Kit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80863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9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9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Thyroid Disease and Diabetes</a:t>
            </a:r>
          </a:p>
        </p:txBody>
      </p:sp>
      <p:sp>
        <p:nvSpPr>
          <p:cNvPr id="102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71800" y="1752600"/>
            <a:ext cx="5867400" cy="4759325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sz="2800" dirty="0" smtClean="0"/>
              <a:t>27 mil Americans have over or under active thyroid glands, but more than half remain undiagnosed.</a:t>
            </a:r>
            <a:br>
              <a:rPr lang="en-US" sz="2800" dirty="0" smtClean="0"/>
            </a:br>
            <a:endParaRPr lang="en-US" sz="2800" dirty="0" smtClean="0"/>
          </a:p>
          <a:p>
            <a:pPr eaLnBrk="1" hangingPunct="1">
              <a:defRPr/>
            </a:pPr>
            <a:r>
              <a:rPr lang="en-US" sz="2800" dirty="0" smtClean="0"/>
              <a:t>More than 8 out of 10 </a:t>
            </a:r>
            <a:r>
              <a:rPr lang="en-US" sz="2800" dirty="0" err="1" smtClean="0"/>
              <a:t>pts</a:t>
            </a:r>
            <a:r>
              <a:rPr lang="en-US" sz="2800" dirty="0" smtClean="0"/>
              <a:t> w/ thyroid disease women.</a:t>
            </a:r>
            <a:br>
              <a:rPr lang="en-US" sz="2800" dirty="0" smtClean="0"/>
            </a:br>
            <a:endParaRPr lang="en-US" sz="2800" dirty="0" smtClean="0"/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C00000"/>
                </a:solidFill>
              </a:rPr>
              <a:t>15 to 30% of people w/ diabetes &amp; their siblings or parents are likely to develop thyroid disease (compared to 4.5 percent of the general population).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dirty="0" smtClean="0">
              <a:solidFill>
                <a:srgbClr val="8DF658"/>
              </a:solidFill>
            </a:endParaRPr>
          </a:p>
          <a:p>
            <a:pPr eaLnBrk="1" hangingPunct="1">
              <a:defRPr/>
            </a:pPr>
            <a:r>
              <a:rPr lang="en-US" sz="2800" dirty="0" smtClean="0"/>
              <a:t>Check TSH on Type 1 &amp; 2 annually or if indicated.</a:t>
            </a:r>
          </a:p>
          <a:p>
            <a:pPr algn="r" eaLnBrk="1" hangingPunct="1">
              <a:buFont typeface="Wingdings" panose="05000000000000000000" pitchFamily="2" charset="2"/>
              <a:buNone/>
              <a:defRPr/>
            </a:pPr>
            <a:endParaRPr lang="en-US" sz="1800" i="1" dirty="0" smtClean="0"/>
          </a:p>
          <a:p>
            <a:pPr algn="r" eaLnBrk="1" hangingPunct="1">
              <a:buFont typeface="Wingdings" panose="05000000000000000000" pitchFamily="2" charset="2"/>
              <a:buNone/>
              <a:defRPr/>
            </a:pPr>
            <a:r>
              <a:rPr lang="en-US" sz="2400" i="1" dirty="0" smtClean="0"/>
              <a:t>AACE Website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57" y="1752600"/>
            <a:ext cx="2458590" cy="3464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4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85771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Thyroid &amp; TSH* Levels</a:t>
            </a:r>
          </a:p>
        </p:txBody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5890" y="1600200"/>
            <a:ext cx="5943600" cy="5029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*Thyroid Stimulating Hormone - secreted by pituitary gland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 smtClean="0"/>
              <a:t>controls thyroid hormone </a:t>
            </a:r>
            <a:r>
              <a:rPr lang="en-US" sz="2800" dirty="0" err="1" smtClean="0"/>
              <a:t>thyroxine</a:t>
            </a:r>
            <a:r>
              <a:rPr lang="en-US" sz="2800" dirty="0" smtClean="0"/>
              <a:t> production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 smtClean="0"/>
              <a:t>first and best test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 smtClean="0"/>
              <a:t>TSH Norm = up to 4.5 </a:t>
            </a:r>
            <a:r>
              <a:rPr lang="en-US" sz="2800" dirty="0" err="1" smtClean="0"/>
              <a:t>mIU</a:t>
            </a:r>
            <a:r>
              <a:rPr lang="en-US" sz="2800" dirty="0" smtClean="0"/>
              <a:t>/mL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 smtClean="0"/>
              <a:t>Treatment based on TSH plus symptoms.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dirty="0" smtClean="0"/>
              <a:t>4.5 – 10 based on risk, s/s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dirty="0" smtClean="0"/>
              <a:t>10 or more = treat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 smtClean="0"/>
              <a:t>Lower = hyperthyroidism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 smtClean="0"/>
              <a:t>Higher = hypothyroidism</a:t>
            </a:r>
            <a:r>
              <a:rPr lang="en-US" sz="1800" i="1" dirty="0" smtClean="0"/>
              <a:t>–  </a:t>
            </a:r>
          </a:p>
        </p:txBody>
      </p:sp>
      <p:pic>
        <p:nvPicPr>
          <p:cNvPr id="29700" name="Picture 5" descr="imbal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614613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4864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AACE 2012 Guidelines</a:t>
            </a: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9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752600" y="190816"/>
            <a:ext cx="4572506" cy="6438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594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382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Hypothyroidism</a:t>
            </a:r>
            <a:endParaRPr lang="en-US" sz="3200" dirty="0" smtClean="0"/>
          </a:p>
        </p:txBody>
      </p:sp>
      <p:sp>
        <p:nvSpPr>
          <p:cNvPr id="99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458200" cy="5033963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dirty="0" smtClean="0"/>
              <a:t>Hashimoto’s </a:t>
            </a:r>
            <a:r>
              <a:rPr lang="en-US" sz="2800" dirty="0" err="1" smtClean="0"/>
              <a:t>thyroiditis</a:t>
            </a:r>
            <a:r>
              <a:rPr lang="en-US" sz="2800" dirty="0" smtClean="0"/>
              <a:t> – autoimmune thyroid</a:t>
            </a:r>
          </a:p>
          <a:p>
            <a:pPr lvl="1" eaLnBrk="1" hangingPunct="1">
              <a:defRPr/>
            </a:pPr>
            <a:r>
              <a:rPr lang="en-US" sz="2800" dirty="0" smtClean="0"/>
              <a:t>most common cause of hypothyroidism w/ dm </a:t>
            </a:r>
          </a:p>
          <a:p>
            <a:pPr eaLnBrk="1" hangingPunct="1">
              <a:defRPr/>
            </a:pPr>
            <a:r>
              <a:rPr lang="en-US" sz="2800" dirty="0"/>
              <a:t>T</a:t>
            </a:r>
            <a:r>
              <a:rPr lang="en-US" sz="2800" dirty="0" smtClean="0"/>
              <a:t>ype 1 and type 2 at greater risk</a:t>
            </a:r>
          </a:p>
          <a:p>
            <a:pPr eaLnBrk="1" hangingPunct="1">
              <a:defRPr/>
            </a:pPr>
            <a:r>
              <a:rPr lang="en-US" sz="2800" dirty="0" smtClean="0"/>
              <a:t>Screen annually for thyroid disease in diabetes </a:t>
            </a:r>
          </a:p>
          <a:p>
            <a:pPr eaLnBrk="1" hangingPunct="1">
              <a:defRPr/>
            </a:pPr>
            <a:r>
              <a:rPr lang="en-US" sz="2800" dirty="0" smtClean="0"/>
              <a:t>Clinical features: fatigue, wt gain, dry skin, cold intolerance, depression, constipation, dyslipidemia</a:t>
            </a:r>
          </a:p>
          <a:p>
            <a:pPr lvl="1" eaLnBrk="1" hangingPunct="1">
              <a:defRPr/>
            </a:pPr>
            <a:r>
              <a:rPr lang="en-US" sz="2800" dirty="0" smtClean="0"/>
              <a:t>Higher risk of CVD – monitor risk</a:t>
            </a:r>
          </a:p>
          <a:p>
            <a:pPr eaLnBrk="1" hangingPunct="1">
              <a:defRPr/>
            </a:pPr>
            <a:r>
              <a:rPr lang="en-US" sz="2800" dirty="0" smtClean="0"/>
              <a:t>Dx: high TSH, then test for free T4, autoantibodies, and thyroid scans as needed</a:t>
            </a:r>
          </a:p>
          <a:p>
            <a:pPr eaLnBrk="1" hangingPunct="1">
              <a:defRPr/>
            </a:pPr>
            <a:r>
              <a:rPr lang="en-US" sz="2800" dirty="0" err="1" smtClean="0"/>
              <a:t>Tx</a:t>
            </a:r>
            <a:r>
              <a:rPr lang="en-US" sz="2800" dirty="0" smtClean="0"/>
              <a:t>: replacement with </a:t>
            </a:r>
            <a:r>
              <a:rPr lang="en-US" sz="2800" dirty="0" err="1" smtClean="0"/>
              <a:t>levothyroxine</a:t>
            </a:r>
            <a:r>
              <a:rPr lang="en-US" sz="2800" dirty="0" smtClean="0"/>
              <a:t> (75-125 </a:t>
            </a:r>
            <a:r>
              <a:rPr lang="en-US" sz="2800" dirty="0" err="1" smtClean="0"/>
              <a:t>ug</a:t>
            </a:r>
            <a:r>
              <a:rPr lang="en-US" sz="2800" dirty="0" smtClean="0"/>
              <a:t>) </a:t>
            </a:r>
            <a:endParaRPr lang="en-US" sz="500" dirty="0" smtClean="0"/>
          </a:p>
          <a:p>
            <a:pPr lvl="1" algn="r" eaLnBrk="1" hangingPunct="1">
              <a:buFont typeface="Wingdings" panose="05000000000000000000" pitchFamily="2" charset="2"/>
              <a:buNone/>
              <a:defRPr/>
            </a:pPr>
            <a:r>
              <a:rPr lang="en-US" sz="1600" i="1" dirty="0" smtClean="0"/>
              <a:t>AACE Thyroid Guidelines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583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03357" y="940769"/>
            <a:ext cx="4191000" cy="2785850"/>
          </a:xfrm>
        </p:spPr>
        <p:txBody>
          <a:bodyPr>
            <a:noAutofit/>
          </a:bodyPr>
          <a:lstStyle/>
          <a:p>
            <a:pPr>
              <a:buFont typeface="Wingdings 3" panose="05040102010807070707" pitchFamily="18" charset="2"/>
              <a:buChar char="}"/>
              <a:defRPr/>
            </a:pPr>
            <a:r>
              <a:rPr lang="en-US" sz="1800" dirty="0" smtClean="0"/>
              <a:t>68% overweight or obese </a:t>
            </a:r>
          </a:p>
          <a:p>
            <a:pPr lvl="1">
              <a:buFont typeface="Wingdings 3" panose="05040102010807070707" pitchFamily="18" charset="2"/>
              <a:buChar char="}"/>
              <a:defRPr/>
            </a:pPr>
            <a:r>
              <a:rPr lang="en-US" sz="1600" dirty="0" smtClean="0"/>
              <a:t>34% BMI 30 +,  34% BMI 25-29</a:t>
            </a:r>
          </a:p>
          <a:p>
            <a:pPr>
              <a:buFont typeface="Wingdings 3" panose="05040102010807070707" pitchFamily="18" charset="2"/>
              <a:buChar char="}"/>
              <a:defRPr/>
            </a:pPr>
            <a:r>
              <a:rPr lang="en-US" sz="1800" dirty="0" smtClean="0"/>
              <a:t>1/3 of all </a:t>
            </a:r>
            <a:r>
              <a:rPr lang="en-US" sz="1800" dirty="0" err="1" smtClean="0"/>
              <a:t>overwt</a:t>
            </a:r>
            <a:r>
              <a:rPr lang="en-US" sz="1800" dirty="0" smtClean="0"/>
              <a:t> people don’t get diabetes</a:t>
            </a:r>
          </a:p>
          <a:p>
            <a:pPr>
              <a:buFont typeface="Wingdings 3" panose="05040102010807070707" pitchFamily="18" charset="2"/>
              <a:buChar char="}"/>
              <a:defRPr/>
            </a:pPr>
            <a:r>
              <a:rPr lang="en-US" sz="1800" dirty="0" smtClean="0"/>
              <a:t>We burn 100 </a:t>
            </a:r>
            <a:r>
              <a:rPr lang="en-US" sz="1800" dirty="0" err="1" smtClean="0"/>
              <a:t>cals</a:t>
            </a:r>
            <a:r>
              <a:rPr lang="en-US" sz="1800" dirty="0" smtClean="0"/>
              <a:t> less a day at work</a:t>
            </a:r>
          </a:p>
          <a:p>
            <a:pPr fontAlgn="auto">
              <a:spcAft>
                <a:spcPts val="0"/>
              </a:spcAft>
              <a:buFont typeface="Wingdings 3" panose="05040102010807070707" pitchFamily="18" charset="2"/>
              <a:buChar char="}"/>
              <a:defRPr/>
            </a:pPr>
            <a:r>
              <a:rPr lang="en-US" sz="1800" dirty="0" smtClean="0"/>
              <a:t>Overall</a:t>
            </a:r>
            <a:r>
              <a:rPr lang="en-US" sz="1800" dirty="0"/>
              <a:t>, </a:t>
            </a:r>
            <a:r>
              <a:rPr lang="en-US" sz="1800" dirty="0" smtClean="0"/>
              <a:t>food costs ~ </a:t>
            </a:r>
            <a:r>
              <a:rPr lang="en-US" sz="1600" dirty="0" smtClean="0"/>
              <a:t>10-15</a:t>
            </a:r>
            <a:r>
              <a:rPr lang="en-US" sz="1600" dirty="0"/>
              <a:t>% of </a:t>
            </a:r>
            <a:r>
              <a:rPr lang="en-US" sz="1600" dirty="0" smtClean="0"/>
              <a:t>income</a:t>
            </a:r>
          </a:p>
          <a:p>
            <a:pPr>
              <a:buFont typeface="Wingdings 3" panose="05040102010807070707" pitchFamily="18" charset="2"/>
              <a:buChar char="}"/>
              <a:defRPr/>
            </a:pPr>
            <a:r>
              <a:rPr lang="en-US" sz="2400" dirty="0" smtClean="0"/>
              <a:t>Calorie Intake is on the rise</a:t>
            </a:r>
          </a:p>
        </p:txBody>
      </p:sp>
      <p:sp>
        <p:nvSpPr>
          <p:cNvPr id="4" name="Oval 3"/>
          <p:cNvSpPr/>
          <p:nvPr/>
        </p:nvSpPr>
        <p:spPr>
          <a:xfrm>
            <a:off x="3657600" y="1143001"/>
            <a:ext cx="2286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399"/>
            <a:ext cx="8229600" cy="788369"/>
          </a:xfrm>
        </p:spPr>
        <p:txBody>
          <a:bodyPr>
            <a:normAutofit/>
          </a:bodyPr>
          <a:lstStyle/>
          <a:p>
            <a:r>
              <a:rPr lang="en-US" dirty="0" smtClean="0"/>
              <a:t>Obesity and Economics in America</a:t>
            </a:r>
            <a:endParaRPr lang="en-US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69" y="940769"/>
            <a:ext cx="4247131" cy="28140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4343400"/>
            <a:ext cx="2590800" cy="99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620837"/>
            <a:ext cx="5753100" cy="2598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42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159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Hyperthyroidism</a:t>
            </a:r>
            <a:endParaRPr lang="en-US" sz="3200" smtClean="0"/>
          </a:p>
        </p:txBody>
      </p:sp>
      <p:sp>
        <p:nvSpPr>
          <p:cNvPr id="1002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8915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Graves Disease  (most common)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0.5 – 2.0% risk in type 1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Autoimmune disorder: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 smtClean="0"/>
              <a:t>Symptoms: wt loss, </a:t>
            </a:r>
            <a:r>
              <a:rPr lang="en-US" sz="2800" dirty="0" err="1" smtClean="0"/>
              <a:t>hypermetabolism</a:t>
            </a:r>
            <a:r>
              <a:rPr lang="en-US" sz="2800" dirty="0" smtClean="0"/>
              <a:t>, tremor, </a:t>
            </a:r>
            <a:r>
              <a:rPr lang="en-US" sz="2800" dirty="0" err="1" smtClean="0"/>
              <a:t>exopthalmus</a:t>
            </a:r>
            <a:r>
              <a:rPr lang="en-US" sz="2800" dirty="0" smtClean="0"/>
              <a:t>, palpitations, tachycardia, heat intolerance, nervousness, hyperglycemia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 smtClean="0"/>
              <a:t>Diagnosis: Dx: low TSH, then check T3 &amp; T4, autoantibodies, and thyroid scans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 smtClean="0"/>
              <a:t>Treatment: </a:t>
            </a:r>
            <a:r>
              <a:rPr lang="en-US" sz="2800" dirty="0" err="1" smtClean="0"/>
              <a:t>antithyroid</a:t>
            </a:r>
            <a:r>
              <a:rPr lang="en-US" sz="2800" dirty="0" smtClean="0"/>
              <a:t> drugs, surgery, radioactive iodine. After treatment, may need thyroid replacement therapy.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400" dirty="0" smtClean="0"/>
          </a:p>
          <a:p>
            <a:pPr lvl="1" algn="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1600" i="1" dirty="0" smtClean="0"/>
              <a:t>AACE Thyroid Guidelines 2002  </a:t>
            </a:r>
          </a:p>
        </p:txBody>
      </p:sp>
      <p:pic>
        <p:nvPicPr>
          <p:cNvPr id="50180" name="Picture 8" descr="Graves' Diseas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70602"/>
            <a:ext cx="2971800" cy="23765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33291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546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6000" dirty="0"/>
              <a:t>Thank You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038600" y="5105400"/>
            <a:ext cx="4635246" cy="1048512"/>
          </a:xfrm>
        </p:spPr>
        <p:txBody>
          <a:bodyPr/>
          <a:lstStyle/>
          <a:p>
            <a:r>
              <a:rPr lang="fr-FR" dirty="0" smtClean="0"/>
              <a:t> www.DiabetesEd.net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11998"/>
            <a:ext cx="3259667" cy="4889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29000"/>
            <a:ext cx="4302034" cy="137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570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9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607"/>
  <p:tag name="ELAPSEDTIME" val="98.7"/>
  <p:tag name="ANNOTATION_TYPE_1" val="0"/>
  <p:tag name="ANNOTATION_START_1" val="10.8"/>
  <p:tag name="ANNOTATION_END_1" val="39.9"/>
  <p:tag name="ANNOTATION_TOP_1" val="115.2"/>
  <p:tag name="ANNOTATION_LEFT_1" val="51.4"/>
  <p:tag name="ANNOTATION_WIDTH_1" val="111.8"/>
  <p:tag name="ANNOTATION_HEIGHT_1" val="111.5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25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0"/>
  <p:tag name="ANNOTATION_START_2" val="39.9"/>
  <p:tag name="ANNOTATION_END_2" val="50.3"/>
  <p:tag name="ANNOTATION_TOP_2" val="192.6"/>
  <p:tag name="ANNOTATION_LEFT_2" val="41.7"/>
  <p:tag name="ANNOTATION_WIDTH_2" val="111.8"/>
  <p:tag name="ANNOTATION_HEIGHT_2" val="111.5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25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TYPE_3" val="0"/>
  <p:tag name="ANNOTATION_START_3" val="50.3"/>
  <p:tag name="ANNOTATION_END_3" val="76.9"/>
  <p:tag name="ANNOTATION_TOP_3" val="233.5"/>
  <p:tag name="ANNOTATION_LEFT_3" val="32.8"/>
  <p:tag name="ANNOTATION_WIDTH_3" val="111.8"/>
  <p:tag name="ANNOTATION_HEIGHT_3" val="111.5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25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TYPE_4" val="0"/>
  <p:tag name="ANNOTATION_START_4" val="76.9"/>
  <p:tag name="ANNOTATION_TOP_4" val="400.8"/>
  <p:tag name="ANNOTATION_LEFT_4" val="40.2"/>
  <p:tag name="ANNOTATION_WIDTH_4" val="111.8"/>
  <p:tag name="ANNOTATION_HEIGHT_4" val="111.5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25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COUNT" val="4"/>
  <p:tag name="ARTICULATE_SLIDE_GUID" val="4e05f4a3-1b01-4a70-b0f4-3f7c10c1f0be"/>
  <p:tag name="ARTICULATE_SLIDE_NAV" val="34"/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748"/>
  <p:tag name="ARTICULATE_AUDIO_RECORDED" val="1"/>
  <p:tag name="ELAPSEDTIME" val="42.7"/>
  <p:tag name="ANNOTATION_COUNT" val="0"/>
  <p:tag name="ARTICULATE_USED_LAYOUT" val="2"/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751"/>
  <p:tag name="ARTICULATE_AUDIO_RECORDED" val="1"/>
  <p:tag name="ELAPSEDTIME" val="59.0"/>
  <p:tag name="ANNOTATION_TYPE_1" val="0"/>
  <p:tag name="ANNOTATION_START_1" val="10.4"/>
  <p:tag name="ANNOTATION_END_1" val="14.1"/>
  <p:tag name="ANNOTATION_TOP_1" val="212"/>
  <p:tag name="ANNOTATION_LEFT_1" val="67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14.1"/>
  <p:tag name="ANNOTATION_END_2" val="23.0"/>
  <p:tag name="ANNOTATION_TOP_2" val="315"/>
  <p:tag name="ANNOTATION_LEFT_2" val="64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23.0"/>
  <p:tag name="ANNOTATION_END_3" val="43.3"/>
  <p:tag name="ANNOTATION_TOP_3" val="468"/>
  <p:tag name="ANNOTATION_LEFT_3" val="61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43.3"/>
  <p:tag name="ANNOTATION_TOP_4" val="584"/>
  <p:tag name="ANNOTATION_LEFT_4" val="40"/>
  <p:tag name="ANNOTATION_WIDTH_4" val="156"/>
  <p:tag name="ANNOTATION_HEIGHT_4" val="156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SLIDE_WIDTH_4" val="960"/>
  <p:tag name="ANNOTATION_SLIDE_HEIGHT_4" val="720"/>
  <p:tag name="ANNOTATION_COUNT" val="4"/>
  <p:tag name="ARTICULATE_USED_LAYOUT" val="2"/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730"/>
  <p:tag name="ARTICULATE_AUDIO_RECORDED" val="1"/>
  <p:tag name="ELAPSEDTIME" val="164.9"/>
  <p:tag name="ANNOTATION_TYPE_1" val="0"/>
  <p:tag name="ANNOTATION_START_1" val="11.4"/>
  <p:tag name="ANNOTATION_END_1" val="45.4"/>
  <p:tag name="ANNOTATION_TOP_1" val="199"/>
  <p:tag name="ANNOTATION_LEFT_1" val="76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45.4"/>
  <p:tag name="ANNOTATION_END_2" val="88.4"/>
  <p:tag name="ANNOTATION_TOP_2" val="316"/>
  <p:tag name="ANNOTATION_LEFT_2" val="78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88.4"/>
  <p:tag name="ANNOTATION_END_3" val="114.3"/>
  <p:tag name="ANNOTATION_TOP_3" val="382"/>
  <p:tag name="ANNOTATION_LEFT_3" val="80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114.3"/>
  <p:tag name="ANNOTATION_TOP_4" val="442"/>
  <p:tag name="ANNOTATION_LEFT_4" val="75"/>
  <p:tag name="ANNOTATION_WIDTH_4" val="156"/>
  <p:tag name="ANNOTATION_HEIGHT_4" val="156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SLIDE_WIDTH_4" val="960"/>
  <p:tag name="ANNOTATION_SLIDE_HEIGHT_4" val="720"/>
  <p:tag name="ANNOTATION_COUNT" val="4"/>
  <p:tag name="ARTICULATE_USED_LAYOUT" val="2"/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731"/>
  <p:tag name="ARTICULATE_AUDIO_RECORDED" val="1"/>
  <p:tag name="ELAPSEDTIME" val="139.2"/>
  <p:tag name="ANNOTATION_TYPE_1" val="0"/>
  <p:tag name="ANNOTATION_START_1" val="8.0"/>
  <p:tag name="ANNOTATION_END_1" val="21.3"/>
  <p:tag name="ANNOTATION_TOP_1" val="213"/>
  <p:tag name="ANNOTATION_LEFT_1" val="68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21.3"/>
  <p:tag name="ANNOTATION_END_2" val="30.5"/>
  <p:tag name="ANNOTATION_TOP_2" val="282"/>
  <p:tag name="ANNOTATION_LEFT_2" val="68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30.5"/>
  <p:tag name="ANNOTATION_END_3" val="60.5"/>
  <p:tag name="ANNOTATION_TOP_3" val="524"/>
  <p:tag name="ANNOTATION_LEFT_3" val="84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60.5"/>
  <p:tag name="ANNOTATION_END_4" val="85.6"/>
  <p:tag name="ANNOTATION_TOP_4" val="304"/>
  <p:tag name="ANNOTATION_LEFT_4" val="59"/>
  <p:tag name="ANNOTATION_WIDTH_4" val="156"/>
  <p:tag name="ANNOTATION_HEIGHT_4" val="156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85.6"/>
  <p:tag name="ANNOTATION_TOP_5" val="615"/>
  <p:tag name="ANNOTATION_LEFT_5" val="81"/>
  <p:tag name="ANNOTATION_WIDTH_5" val="156"/>
  <p:tag name="ANNOTATION_HEIGHT_5" val="156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SLIDE_WIDTH_5" val="960"/>
  <p:tag name="ANNOTATION_SLIDE_HEIGHT_5" val="720"/>
  <p:tag name="ANNOTATION_COUNT" val="5"/>
  <p:tag name="ARTICULATE_USED_LAYOUT" val="2"/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732"/>
  <p:tag name="ARTICULATE_AUDIO_RECORDED" val="1"/>
  <p:tag name="ELAPSEDTIME" val="139.9"/>
  <p:tag name="ANNOTATION_TYPE_1" val="0"/>
  <p:tag name="ANNOTATION_START_1" val="19.2"/>
  <p:tag name="ANNOTATION_END_1" val="40.2"/>
  <p:tag name="ANNOTATION_TOP_1" val="208"/>
  <p:tag name="ANNOTATION_LEFT_1" val="92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40.2"/>
  <p:tag name="ANNOTATION_END_2" val="56.0"/>
  <p:tag name="ANNOTATION_TOP_2" val="327"/>
  <p:tag name="ANNOTATION_LEFT_2" val="95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56.0"/>
  <p:tag name="ANNOTATION_END_3" val="73.8"/>
  <p:tag name="ANNOTATION_TOP_3" val="388"/>
  <p:tag name="ANNOTATION_LEFT_3" val="91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73.8"/>
  <p:tag name="ANNOTATION_END_4" val="92.3"/>
  <p:tag name="ANNOTATION_TOP_4" val="443"/>
  <p:tag name="ANNOTATION_LEFT_4" val="77"/>
  <p:tag name="ANNOTATION_WIDTH_4" val="156"/>
  <p:tag name="ANNOTATION_HEIGHT_4" val="156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92.3"/>
  <p:tag name="ANNOTATION_END_5" val="96.5"/>
  <p:tag name="ANNOTATION_TOP_5" val="504"/>
  <p:tag name="ANNOTATION_LEFT_5" val="76"/>
  <p:tag name="ANNOTATION_WIDTH_5" val="156"/>
  <p:tag name="ANNOTATION_HEIGHT_5" val="156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96.5"/>
  <p:tag name="ANNOTATION_END_6" val="104.6"/>
  <p:tag name="ANNOTATION_TOP_6" val="557"/>
  <p:tag name="ANNOTATION_LEFT_6" val="82"/>
  <p:tag name="ANNOTATION_WIDTH_6" val="156"/>
  <p:tag name="ANNOTATION_HEIGHT_6" val="156"/>
  <p:tag name="ANNOTATION_ANIMATION_6" val="3"/>
  <p:tag name="ANNOTATION_ROTATION_6" val="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SLIDE_WIDTH_6" val="960"/>
  <p:tag name="ANNOTATION_SLIDE_HEIGHT_6" val="720"/>
  <p:tag name="ANNOTATION_TYPE_7" val="0"/>
  <p:tag name="ANNOTATION_START_7" val="104.6"/>
  <p:tag name="ANNOTATION_TOP_7" val="621"/>
  <p:tag name="ANNOTATION_LEFT_7" val="66"/>
  <p:tag name="ANNOTATION_WIDTH_7" val="156"/>
  <p:tag name="ANNOTATION_HEIGHT_7" val="156"/>
  <p:tag name="ANNOTATION_ANIMATION_7" val="3"/>
  <p:tag name="ANNOTATION_ROTATION_7" val="0"/>
  <p:tag name="ANNOTATION_SUB_TYPE_7" val="2"/>
  <p:tag name="ANNOTATION_LOOP_COUNT_7" val="1"/>
  <p:tag name="ANNOTATION_BOX_RADIUS_7" val="0"/>
  <p:tag name="ANNOTATION_SCALE_7" val="100"/>
  <p:tag name="ANNOTATION_BORDER_ALPHA_7" val="100"/>
  <p:tag name="ANNOTATION_BORDER_COLOR_7" val="16777215"/>
  <p:tag name="ANNOTATION_FILL_COLOR_7" val="683492"/>
  <p:tag name="ANNOTATION_FILL_ALPHA_7" val="100"/>
  <p:tag name="ANNOTATION_BORDER_WIDTH_7" val="2"/>
  <p:tag name="ANNOTATION_SLIDE_WIDTH_7" val="960"/>
  <p:tag name="ANNOTATION_SLIDE_HEIGHT_7" val="720"/>
  <p:tag name="ANNOTATION_COUNT" val="7"/>
  <p:tag name="ARTICULATE_USED_LAYOUT" val="2"/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750"/>
  <p:tag name="ARTICULATE_AUDIO_RECORDED" val="1"/>
  <p:tag name="ELAPSEDTIME" val="108.5"/>
  <p:tag name="ANNOTATION_TYPE_1" val="0"/>
  <p:tag name="ANNOTATION_START_1" val="16.7"/>
  <p:tag name="ANNOTATION_END_1" val="22.8"/>
  <p:tag name="ANNOTATION_TOP_1" val="169"/>
  <p:tag name="ANNOTATION_LEFT_1" val="472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22.8"/>
  <p:tag name="ANNOTATION_END_2" val="30.9"/>
  <p:tag name="ANNOTATION_TOP_2" val="207"/>
  <p:tag name="ANNOTATION_LEFT_2" val="474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30.9"/>
  <p:tag name="ANNOTATION_END_3" val="36.8"/>
  <p:tag name="ANNOTATION_TOP_3" val="345"/>
  <p:tag name="ANNOTATION_LEFT_3" val="567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36.8"/>
  <p:tag name="ANNOTATION_END_4" val="62.3"/>
  <p:tag name="ANNOTATION_TOP_4" val="415"/>
  <p:tag name="ANNOTATION_LEFT_4" val="487"/>
  <p:tag name="ANNOTATION_WIDTH_4" val="156"/>
  <p:tag name="ANNOTATION_HEIGHT_4" val="156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62.3"/>
  <p:tag name="ANNOTATION_END_5" val="82.3"/>
  <p:tag name="ANNOTATION_TOP_5" val="517"/>
  <p:tag name="ANNOTATION_LEFT_5" val="508"/>
  <p:tag name="ANNOTATION_WIDTH_5" val="156"/>
  <p:tag name="ANNOTATION_HEIGHT_5" val="156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82.3"/>
  <p:tag name="ANNOTATION_END_6" val="96.3"/>
  <p:tag name="ANNOTATION_TOP_6" val="293"/>
  <p:tag name="ANNOTATION_LEFT_6" val="379"/>
  <p:tag name="ANNOTATION_WIDTH_6" val="156"/>
  <p:tag name="ANNOTATION_HEIGHT_6" val="156"/>
  <p:tag name="ANNOTATION_ANIMATION_6" val="3"/>
  <p:tag name="ANNOTATION_ROTATION_6" val="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SLIDE_WIDTH_6" val="960"/>
  <p:tag name="ANNOTATION_SLIDE_HEIGHT_6" val="720"/>
  <p:tag name="ANNOTATION_TYPE_7" val="0"/>
  <p:tag name="ANNOTATION_START_7" val="96.3"/>
  <p:tag name="ANNOTATION_TOP_7" val="644"/>
  <p:tag name="ANNOTATION_LEFT_7" val="515"/>
  <p:tag name="ANNOTATION_WIDTH_7" val="156"/>
  <p:tag name="ANNOTATION_HEIGHT_7" val="156"/>
  <p:tag name="ANNOTATION_ANIMATION_7" val="3"/>
  <p:tag name="ANNOTATION_ROTATION_7" val="0"/>
  <p:tag name="ANNOTATION_SUB_TYPE_7" val="2"/>
  <p:tag name="ANNOTATION_LOOP_COUNT_7" val="1"/>
  <p:tag name="ANNOTATION_BOX_RADIUS_7" val="0"/>
  <p:tag name="ANNOTATION_SCALE_7" val="100"/>
  <p:tag name="ANNOTATION_BORDER_ALPHA_7" val="100"/>
  <p:tag name="ANNOTATION_BORDER_COLOR_7" val="16777215"/>
  <p:tag name="ANNOTATION_FILL_COLOR_7" val="683492"/>
  <p:tag name="ANNOTATION_FILL_ALPHA_7" val="100"/>
  <p:tag name="ANNOTATION_BORDER_WIDTH_7" val="2"/>
  <p:tag name="ANNOTATION_SLIDE_WIDTH_7" val="960"/>
  <p:tag name="ANNOTATION_SLIDE_HEIGHT_7" val="720"/>
  <p:tag name="ANNOTATION_COUNT" val="7"/>
  <p:tag name="ARTICULATE_USED_LAYOUT" val="2"/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733"/>
  <p:tag name="ARTICULATE_AUDIO_RECORDED" val="1"/>
  <p:tag name="ELAPSEDTIME" val="134.1"/>
  <p:tag name="ANNOTATION_TYPE_1" val="0"/>
  <p:tag name="ANNOTATION_START_1" val="18.9"/>
  <p:tag name="ANNOTATION_END_1" val="23.1"/>
  <p:tag name="ANNOTATION_TOP_1" val="112"/>
  <p:tag name="ANNOTATION_LEFT_1" val="67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23.1"/>
  <p:tag name="ANNOTATION_END_2" val="31.7"/>
  <p:tag name="ANNOTATION_TOP_2" val="203"/>
  <p:tag name="ANNOTATION_LEFT_2" val="80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31.7"/>
  <p:tag name="ANNOTATION_END_3" val="57.0"/>
  <p:tag name="ANNOTATION_TOP_3" val="306"/>
  <p:tag name="ANNOTATION_LEFT_3" val="92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57.0"/>
  <p:tag name="ANNOTATION_END_4" val="68.8"/>
  <p:tag name="ANNOTATION_TOP_4" val="379"/>
  <p:tag name="ANNOTATION_LEFT_4" val="78"/>
  <p:tag name="ANNOTATION_WIDTH_4" val="156"/>
  <p:tag name="ANNOTATION_HEIGHT_4" val="156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68.8"/>
  <p:tag name="ANNOTATION_END_5" val="93.5"/>
  <p:tag name="ANNOTATION_TOP_5" val="438"/>
  <p:tag name="ANNOTATION_LEFT_5" val="87"/>
  <p:tag name="ANNOTATION_WIDTH_5" val="156"/>
  <p:tag name="ANNOTATION_HEIGHT_5" val="156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93.5"/>
  <p:tag name="ANNOTATION_TOP_6" val="484"/>
  <p:tag name="ANNOTATION_LEFT_6" val="140"/>
  <p:tag name="ANNOTATION_WIDTH_6" val="156"/>
  <p:tag name="ANNOTATION_HEIGHT_6" val="156"/>
  <p:tag name="ANNOTATION_ANIMATION_6" val="3"/>
  <p:tag name="ANNOTATION_ROTATION_6" val="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SLIDE_WIDTH_6" val="960"/>
  <p:tag name="ANNOTATION_SLIDE_HEIGHT_6" val="720"/>
  <p:tag name="ANNOTATION_COUNT" val="6"/>
  <p:tag name="ARTICULATE_USED_LAYOUT" val="2"/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734"/>
  <p:tag name="ARTICULATE_AUDIO_RECORDED" val="1"/>
  <p:tag name="ELAPSEDTIME" val="200.1"/>
  <p:tag name="ANNOTATION_TYPE_1" val="0"/>
  <p:tag name="ANNOTATION_START_1" val="10.9"/>
  <p:tag name="ANNOTATION_END_1" val="26.0"/>
  <p:tag name="ANNOTATION_TOP_1" val="198"/>
  <p:tag name="ANNOTATION_LEFT_1" val="83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26.0"/>
  <p:tag name="ANNOTATION_END_2" val="43.5"/>
  <p:tag name="ANNOTATION_TOP_2" val="256"/>
  <p:tag name="ANNOTATION_LEFT_2" val="78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43.5"/>
  <p:tag name="ANNOTATION_END_3" val="57.9"/>
  <p:tag name="ANNOTATION_TOP_3" val="245"/>
  <p:tag name="ANNOTATION_LEFT_3" val="503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57.9"/>
  <p:tag name="ANNOTATION_END_4" val="65.4"/>
  <p:tag name="ANNOTATION_TOP_4" val="311"/>
  <p:tag name="ANNOTATION_LEFT_4" val="76"/>
  <p:tag name="ANNOTATION_WIDTH_4" val="156"/>
  <p:tag name="ANNOTATION_HEIGHT_4" val="156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65.4"/>
  <p:tag name="ANNOTATION_END_5" val="90.1"/>
  <p:tag name="ANNOTATION_TOP_5" val="311"/>
  <p:tag name="ANNOTATION_LEFT_5" val="508"/>
  <p:tag name="ANNOTATION_WIDTH_5" val="156"/>
  <p:tag name="ANNOTATION_HEIGHT_5" val="156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90.1"/>
  <p:tag name="ANNOTATION_END_6" val="108.2"/>
  <p:tag name="ANNOTATION_TOP_6" val="366"/>
  <p:tag name="ANNOTATION_LEFT_6" val="83"/>
  <p:tag name="ANNOTATION_WIDTH_6" val="156"/>
  <p:tag name="ANNOTATION_HEIGHT_6" val="156"/>
  <p:tag name="ANNOTATION_ANIMATION_6" val="3"/>
  <p:tag name="ANNOTATION_ROTATION_6" val="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SLIDE_WIDTH_6" val="960"/>
  <p:tag name="ANNOTATION_SLIDE_HEIGHT_6" val="720"/>
  <p:tag name="ANNOTATION_TYPE_7" val="0"/>
  <p:tag name="ANNOTATION_START_7" val="108.2"/>
  <p:tag name="ANNOTATION_END_7" val="120.1"/>
  <p:tag name="ANNOTATION_TOP_7" val="364"/>
  <p:tag name="ANNOTATION_LEFT_7" val="520"/>
  <p:tag name="ANNOTATION_WIDTH_7" val="156"/>
  <p:tag name="ANNOTATION_HEIGHT_7" val="156"/>
  <p:tag name="ANNOTATION_ANIMATION_7" val="3"/>
  <p:tag name="ANNOTATION_ROTATION_7" val="0"/>
  <p:tag name="ANNOTATION_SUB_TYPE_7" val="2"/>
  <p:tag name="ANNOTATION_LOOP_COUNT_7" val="1"/>
  <p:tag name="ANNOTATION_BOX_RADIUS_7" val="0"/>
  <p:tag name="ANNOTATION_SCALE_7" val="100"/>
  <p:tag name="ANNOTATION_BORDER_ALPHA_7" val="100"/>
  <p:tag name="ANNOTATION_BORDER_COLOR_7" val="16777215"/>
  <p:tag name="ANNOTATION_FILL_COLOR_7" val="683492"/>
  <p:tag name="ANNOTATION_FILL_ALPHA_7" val="100"/>
  <p:tag name="ANNOTATION_BORDER_WIDTH_7" val="2"/>
  <p:tag name="ANNOTATION_SLIDE_WIDTH_7" val="960"/>
  <p:tag name="ANNOTATION_SLIDE_HEIGHT_7" val="720"/>
  <p:tag name="ANNOTATION_TYPE_8" val="0"/>
  <p:tag name="ANNOTATION_START_8" val="120.1"/>
  <p:tag name="ANNOTATION_END_8" val="138.3"/>
  <p:tag name="ANNOTATION_TOP_8" val="414"/>
  <p:tag name="ANNOTATION_LEFT_8" val="60"/>
  <p:tag name="ANNOTATION_WIDTH_8" val="156"/>
  <p:tag name="ANNOTATION_HEIGHT_8" val="156"/>
  <p:tag name="ANNOTATION_ANIMATION_8" val="3"/>
  <p:tag name="ANNOTATION_ROTATION_8" val="0"/>
  <p:tag name="ANNOTATION_SUB_TYPE_8" val="2"/>
  <p:tag name="ANNOTATION_LOOP_COUNT_8" val="1"/>
  <p:tag name="ANNOTATION_BOX_RADIUS_8" val="0"/>
  <p:tag name="ANNOTATION_SCALE_8" val="100"/>
  <p:tag name="ANNOTATION_BORDER_ALPHA_8" val="100"/>
  <p:tag name="ANNOTATION_BORDER_COLOR_8" val="16777215"/>
  <p:tag name="ANNOTATION_FILL_COLOR_8" val="683492"/>
  <p:tag name="ANNOTATION_FILL_ALPHA_8" val="100"/>
  <p:tag name="ANNOTATION_BORDER_WIDTH_8" val="2"/>
  <p:tag name="ANNOTATION_SLIDE_WIDTH_8" val="960"/>
  <p:tag name="ANNOTATION_SLIDE_HEIGHT_8" val="720"/>
  <p:tag name="ANNOTATION_TYPE_9" val="0"/>
  <p:tag name="ANNOTATION_START_9" val="138.3"/>
  <p:tag name="ANNOTATION_END_9" val="143.6"/>
  <p:tag name="ANNOTATION_TOP_9" val="414"/>
  <p:tag name="ANNOTATION_LEFT_9" val="520"/>
  <p:tag name="ANNOTATION_WIDTH_9" val="156"/>
  <p:tag name="ANNOTATION_HEIGHT_9" val="156"/>
  <p:tag name="ANNOTATION_ANIMATION_9" val="3"/>
  <p:tag name="ANNOTATION_ROTATION_9" val="0"/>
  <p:tag name="ANNOTATION_SUB_TYPE_9" val="2"/>
  <p:tag name="ANNOTATION_LOOP_COUNT_9" val="1"/>
  <p:tag name="ANNOTATION_BOX_RADIUS_9" val="0"/>
  <p:tag name="ANNOTATION_SCALE_9" val="100"/>
  <p:tag name="ANNOTATION_BORDER_ALPHA_9" val="100"/>
  <p:tag name="ANNOTATION_BORDER_COLOR_9" val="16777215"/>
  <p:tag name="ANNOTATION_FILL_COLOR_9" val="683492"/>
  <p:tag name="ANNOTATION_FILL_ALPHA_9" val="100"/>
  <p:tag name="ANNOTATION_BORDER_WIDTH_9" val="2"/>
  <p:tag name="ANNOTATION_SLIDE_WIDTH_9" val="960"/>
  <p:tag name="ANNOTATION_SLIDE_HEIGHT_9" val="720"/>
  <p:tag name="ANNOTATION_TYPE_10" val="0"/>
  <p:tag name="ANNOTATION_START_10" val="143.6"/>
  <p:tag name="ANNOTATION_END_10" val="149.1"/>
  <p:tag name="ANNOTATION_TOP_10" val="520"/>
  <p:tag name="ANNOTATION_LEFT_10" val="74"/>
  <p:tag name="ANNOTATION_WIDTH_10" val="156"/>
  <p:tag name="ANNOTATION_HEIGHT_10" val="156"/>
  <p:tag name="ANNOTATION_ANIMATION_10" val="3"/>
  <p:tag name="ANNOTATION_ROTATION_10" val="0"/>
  <p:tag name="ANNOTATION_SUB_TYPE_10" val="2"/>
  <p:tag name="ANNOTATION_LOOP_COUNT_10" val="1"/>
  <p:tag name="ANNOTATION_BOX_RADIUS_10" val="0"/>
  <p:tag name="ANNOTATION_SCALE_10" val="100"/>
  <p:tag name="ANNOTATION_BORDER_ALPHA_10" val="100"/>
  <p:tag name="ANNOTATION_BORDER_COLOR_10" val="16777215"/>
  <p:tag name="ANNOTATION_FILL_COLOR_10" val="683492"/>
  <p:tag name="ANNOTATION_FILL_ALPHA_10" val="100"/>
  <p:tag name="ANNOTATION_BORDER_WIDTH_10" val="2"/>
  <p:tag name="ANNOTATION_SLIDE_WIDTH_10" val="960"/>
  <p:tag name="ANNOTATION_SLIDE_HEIGHT_10" val="720"/>
  <p:tag name="ANNOTATION_TYPE_11" val="0"/>
  <p:tag name="ANNOTATION_START_11" val="149.1"/>
  <p:tag name="ANNOTATION_TOP_11" val="468"/>
  <p:tag name="ANNOTATION_LEFT_11" val="483"/>
  <p:tag name="ANNOTATION_WIDTH_11" val="156"/>
  <p:tag name="ANNOTATION_HEIGHT_11" val="156"/>
  <p:tag name="ANNOTATION_ANIMATION_11" val="3"/>
  <p:tag name="ANNOTATION_ROTATION_11" val="0"/>
  <p:tag name="ANNOTATION_SUB_TYPE_11" val="2"/>
  <p:tag name="ANNOTATION_LOOP_COUNT_11" val="1"/>
  <p:tag name="ANNOTATION_BOX_RADIUS_11" val="0"/>
  <p:tag name="ANNOTATION_SCALE_11" val="100"/>
  <p:tag name="ANNOTATION_BORDER_ALPHA_11" val="100"/>
  <p:tag name="ANNOTATION_BORDER_COLOR_11" val="16777215"/>
  <p:tag name="ANNOTATION_FILL_COLOR_11" val="683492"/>
  <p:tag name="ANNOTATION_FILL_ALPHA_11" val="100"/>
  <p:tag name="ANNOTATION_BORDER_WIDTH_11" val="2"/>
  <p:tag name="ANNOTATION_SLIDE_WIDTH_11" val="960"/>
  <p:tag name="ANNOTATION_SLIDE_HEIGHT_11" val="720"/>
  <p:tag name="ANNOTATION_COUNT" val="11"/>
  <p:tag name="ARTICULATE_USED_LAYOUT" val="4"/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735"/>
  <p:tag name="ARTICULATE_AUDIO_RECORDED" val="1"/>
  <p:tag name="ELAPSEDTIME" val="227.4"/>
  <p:tag name="ANNOTATION_TYPE_1" val="0"/>
  <p:tag name="ANNOTATION_START_1" val="7.7"/>
  <p:tag name="ANNOTATION_END_1" val="29.2"/>
  <p:tag name="ANNOTATION_TOP_1" val="267"/>
  <p:tag name="ANNOTATION_LEFT_1" val="115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29.2"/>
  <p:tag name="ANNOTATION_END_2" val="64.5"/>
  <p:tag name="ANNOTATION_TOP_2" val="314"/>
  <p:tag name="ANNOTATION_LEFT_2" val="113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64.5"/>
  <p:tag name="ANNOTATION_END_3" val="71.3"/>
  <p:tag name="ANNOTATION_TOP_3" val="433"/>
  <p:tag name="ANNOTATION_LEFT_3" val="112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71.3"/>
  <p:tag name="ANNOTATION_END_4" val="74.0"/>
  <p:tag name="ANNOTATION_TOP_4" val="521"/>
  <p:tag name="ANNOTATION_LEFT_4" val="82"/>
  <p:tag name="ANNOTATION_WIDTH_4" val="156"/>
  <p:tag name="ANNOTATION_HEIGHT_4" val="156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74.0"/>
  <p:tag name="ANNOTATION_END_5" val="78.0"/>
  <p:tag name="ANNOTATION_TOP_5" val="574"/>
  <p:tag name="ANNOTATION_LEFT_5" val="103"/>
  <p:tag name="ANNOTATION_WIDTH_5" val="156"/>
  <p:tag name="ANNOTATION_HEIGHT_5" val="156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78.0"/>
  <p:tag name="ANNOTATION_END_6" val="86.9"/>
  <p:tag name="ANNOTATION_TOP_6" val="630"/>
  <p:tag name="ANNOTATION_LEFT_6" val="104"/>
  <p:tag name="ANNOTATION_WIDTH_6" val="156"/>
  <p:tag name="ANNOTATION_HEIGHT_6" val="156"/>
  <p:tag name="ANNOTATION_ANIMATION_6" val="3"/>
  <p:tag name="ANNOTATION_ROTATION_6" val="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SLIDE_WIDTH_6" val="960"/>
  <p:tag name="ANNOTATION_SLIDE_HEIGHT_6" val="720"/>
  <p:tag name="ANNOTATION_TYPE_7" val="0"/>
  <p:tag name="ANNOTATION_START_7" val="86.9"/>
  <p:tag name="ANNOTATION_END_7" val="143.7"/>
  <p:tag name="ANNOTATION_TOP_7" val="261"/>
  <p:tag name="ANNOTATION_LEFT_7" val="537"/>
  <p:tag name="ANNOTATION_WIDTH_7" val="156"/>
  <p:tag name="ANNOTATION_HEIGHT_7" val="156"/>
  <p:tag name="ANNOTATION_ANIMATION_7" val="3"/>
  <p:tag name="ANNOTATION_ROTATION_7" val="0"/>
  <p:tag name="ANNOTATION_SUB_TYPE_7" val="2"/>
  <p:tag name="ANNOTATION_LOOP_COUNT_7" val="1"/>
  <p:tag name="ANNOTATION_BOX_RADIUS_7" val="0"/>
  <p:tag name="ANNOTATION_SCALE_7" val="100"/>
  <p:tag name="ANNOTATION_BORDER_ALPHA_7" val="100"/>
  <p:tag name="ANNOTATION_BORDER_COLOR_7" val="16777215"/>
  <p:tag name="ANNOTATION_FILL_COLOR_7" val="683492"/>
  <p:tag name="ANNOTATION_FILL_ALPHA_7" val="100"/>
  <p:tag name="ANNOTATION_BORDER_WIDTH_7" val="2"/>
  <p:tag name="ANNOTATION_SLIDE_WIDTH_7" val="960"/>
  <p:tag name="ANNOTATION_SLIDE_HEIGHT_7" val="720"/>
  <p:tag name="ANNOTATION_TYPE_8" val="0"/>
  <p:tag name="ANNOTATION_START_8" val="143.7"/>
  <p:tag name="ANNOTATION_END_8" val="167.4"/>
  <p:tag name="ANNOTATION_TOP_8" val="556"/>
  <p:tag name="ANNOTATION_LEFT_8" val="563"/>
  <p:tag name="ANNOTATION_WIDTH_8" val="156"/>
  <p:tag name="ANNOTATION_HEIGHT_8" val="156"/>
  <p:tag name="ANNOTATION_ANIMATION_8" val="3"/>
  <p:tag name="ANNOTATION_ROTATION_8" val="0"/>
  <p:tag name="ANNOTATION_SUB_TYPE_8" val="2"/>
  <p:tag name="ANNOTATION_LOOP_COUNT_8" val="1"/>
  <p:tag name="ANNOTATION_BOX_RADIUS_8" val="0"/>
  <p:tag name="ANNOTATION_SCALE_8" val="100"/>
  <p:tag name="ANNOTATION_BORDER_ALPHA_8" val="100"/>
  <p:tag name="ANNOTATION_BORDER_COLOR_8" val="16777215"/>
  <p:tag name="ANNOTATION_FILL_COLOR_8" val="683492"/>
  <p:tag name="ANNOTATION_FILL_ALPHA_8" val="100"/>
  <p:tag name="ANNOTATION_BORDER_WIDTH_8" val="2"/>
  <p:tag name="ANNOTATION_SLIDE_WIDTH_8" val="960"/>
  <p:tag name="ANNOTATION_SLIDE_HEIGHT_8" val="720"/>
  <p:tag name="ANNOTATION_TYPE_9" val="0"/>
  <p:tag name="ANNOTATION_START_9" val="167.4"/>
  <p:tag name="ANNOTATION_END_9" val="189.0"/>
  <p:tag name="ANNOTATION_TOP_9" val="397"/>
  <p:tag name="ANNOTATION_LEFT_9" val="578"/>
  <p:tag name="ANNOTATION_WIDTH_9" val="156"/>
  <p:tag name="ANNOTATION_HEIGHT_9" val="156"/>
  <p:tag name="ANNOTATION_ANIMATION_9" val="3"/>
  <p:tag name="ANNOTATION_ROTATION_9" val="0"/>
  <p:tag name="ANNOTATION_SUB_TYPE_9" val="2"/>
  <p:tag name="ANNOTATION_LOOP_COUNT_9" val="1"/>
  <p:tag name="ANNOTATION_BOX_RADIUS_9" val="0"/>
  <p:tag name="ANNOTATION_SCALE_9" val="100"/>
  <p:tag name="ANNOTATION_BORDER_ALPHA_9" val="100"/>
  <p:tag name="ANNOTATION_BORDER_COLOR_9" val="16777215"/>
  <p:tag name="ANNOTATION_FILL_COLOR_9" val="683492"/>
  <p:tag name="ANNOTATION_FILL_ALPHA_9" val="100"/>
  <p:tag name="ANNOTATION_BORDER_WIDTH_9" val="2"/>
  <p:tag name="ANNOTATION_SLIDE_WIDTH_9" val="960"/>
  <p:tag name="ANNOTATION_SLIDE_HEIGHT_9" val="720"/>
  <p:tag name="ANNOTATION_TYPE_10" val="0"/>
  <p:tag name="ANNOTATION_START_10" val="189.0"/>
  <p:tag name="ANNOTATION_END_10" val="196.3"/>
  <p:tag name="ANNOTATION_TOP_10" val="468"/>
  <p:tag name="ANNOTATION_LEFT_10" val="577"/>
  <p:tag name="ANNOTATION_WIDTH_10" val="156"/>
  <p:tag name="ANNOTATION_HEIGHT_10" val="156"/>
  <p:tag name="ANNOTATION_ANIMATION_10" val="3"/>
  <p:tag name="ANNOTATION_ROTATION_10" val="0"/>
  <p:tag name="ANNOTATION_SUB_TYPE_10" val="2"/>
  <p:tag name="ANNOTATION_LOOP_COUNT_10" val="1"/>
  <p:tag name="ANNOTATION_BOX_RADIUS_10" val="0"/>
  <p:tag name="ANNOTATION_SCALE_10" val="100"/>
  <p:tag name="ANNOTATION_BORDER_ALPHA_10" val="100"/>
  <p:tag name="ANNOTATION_BORDER_COLOR_10" val="16777215"/>
  <p:tag name="ANNOTATION_FILL_COLOR_10" val="683492"/>
  <p:tag name="ANNOTATION_FILL_ALPHA_10" val="100"/>
  <p:tag name="ANNOTATION_BORDER_WIDTH_10" val="2"/>
  <p:tag name="ANNOTATION_SLIDE_WIDTH_10" val="960"/>
  <p:tag name="ANNOTATION_SLIDE_HEIGHT_10" val="720"/>
  <p:tag name="ANNOTATION_TYPE_11" val="0"/>
  <p:tag name="ANNOTATION_START_11" val="196.3"/>
  <p:tag name="ANNOTATION_END_11" val="205.8"/>
  <p:tag name="ANNOTATION_TOP_11" val="522"/>
  <p:tag name="ANNOTATION_LEFT_11" val="573"/>
  <p:tag name="ANNOTATION_WIDTH_11" val="156"/>
  <p:tag name="ANNOTATION_HEIGHT_11" val="156"/>
  <p:tag name="ANNOTATION_ANIMATION_11" val="3"/>
  <p:tag name="ANNOTATION_ROTATION_11" val="0"/>
  <p:tag name="ANNOTATION_SUB_TYPE_11" val="2"/>
  <p:tag name="ANNOTATION_LOOP_COUNT_11" val="1"/>
  <p:tag name="ANNOTATION_BOX_RADIUS_11" val="0"/>
  <p:tag name="ANNOTATION_SCALE_11" val="100"/>
  <p:tag name="ANNOTATION_BORDER_ALPHA_11" val="100"/>
  <p:tag name="ANNOTATION_BORDER_COLOR_11" val="16777215"/>
  <p:tag name="ANNOTATION_FILL_COLOR_11" val="683492"/>
  <p:tag name="ANNOTATION_FILL_ALPHA_11" val="100"/>
  <p:tag name="ANNOTATION_BORDER_WIDTH_11" val="2"/>
  <p:tag name="ANNOTATION_SLIDE_WIDTH_11" val="960"/>
  <p:tag name="ANNOTATION_SLIDE_HEIGHT_11" val="720"/>
  <p:tag name="ANNOTATION_TYPE_12" val="0"/>
  <p:tag name="ANNOTATION_START_12" val="205.8"/>
  <p:tag name="ANNOTATION_TOP_12" val="657"/>
  <p:tag name="ANNOTATION_LEFT_12" val="562"/>
  <p:tag name="ANNOTATION_WIDTH_12" val="156"/>
  <p:tag name="ANNOTATION_HEIGHT_12" val="156"/>
  <p:tag name="ANNOTATION_ANIMATION_12" val="3"/>
  <p:tag name="ANNOTATION_ROTATION_12" val="0"/>
  <p:tag name="ANNOTATION_SUB_TYPE_12" val="2"/>
  <p:tag name="ANNOTATION_LOOP_COUNT_12" val="1"/>
  <p:tag name="ANNOTATION_BOX_RADIUS_12" val="0"/>
  <p:tag name="ANNOTATION_SCALE_12" val="100"/>
  <p:tag name="ANNOTATION_BORDER_ALPHA_12" val="100"/>
  <p:tag name="ANNOTATION_BORDER_COLOR_12" val="16777215"/>
  <p:tag name="ANNOTATION_FILL_COLOR_12" val="683492"/>
  <p:tag name="ANNOTATION_FILL_ALPHA_12" val="100"/>
  <p:tag name="ANNOTATION_BORDER_WIDTH_12" val="2"/>
  <p:tag name="ANNOTATION_SLIDE_WIDTH_12" val="960"/>
  <p:tag name="ANNOTATION_SLIDE_HEIGHT_12" val="720"/>
  <p:tag name="ANNOTATION_COUNT" val="12"/>
  <p:tag name="ARTICULATE_USED_LAYOUT" val="4"/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737"/>
  <p:tag name="ARTICULATE_AUDIO_RECORDED" val="1"/>
  <p:tag name="TIMELINE" val="12.1"/>
  <p:tag name="ELAPSEDTIME" val="88.3"/>
  <p:tag name="ANNOTATION_TYPE_1" val="0"/>
  <p:tag name="ANNOTATION_START_1" val="31.3"/>
  <p:tag name="ANNOTATION_END_1" val="46.1"/>
  <p:tag name="ANNOTATION_TOP_1" val="277"/>
  <p:tag name="ANNOTATION_LEFT_1" val="143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46.1"/>
  <p:tag name="ANNOTATION_END_2" val="57.4"/>
  <p:tag name="ANNOTATION_TOP_2" val="461"/>
  <p:tag name="ANNOTATION_LEFT_2" val="139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57.4"/>
  <p:tag name="ANNOTATION_END_3" val="70.4"/>
  <p:tag name="ANNOTATION_TOP_3" val="558"/>
  <p:tag name="ANNOTATION_LEFT_3" val="121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70.4"/>
  <p:tag name="ANNOTATION_TOP_4" val="644"/>
  <p:tag name="ANNOTATION_LEFT_4" val="117"/>
  <p:tag name="ANNOTATION_WIDTH_4" val="156"/>
  <p:tag name="ANNOTATION_HEIGHT_4" val="156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SLIDE_WIDTH_4" val="960"/>
  <p:tag name="ANNOTATION_SLIDE_HEIGHT_4" val="720"/>
  <p:tag name="ANNOTATION_COUNT" val="4"/>
  <p:tag name="ARTICULATE_USED_LAYOUT" val="2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1302"/>
  <p:tag name="ELAPSEDTIME" val="139.3"/>
  <p:tag name="ANNOTATION_COUNT" val="0"/>
  <p:tag name="ARTICULATE_SLIDE_NAV" val="28"/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945"/>
  <p:tag name="TIMELINE" val="32.9"/>
  <p:tag name="ELAPSEDTIME" val="85.5"/>
  <p:tag name="ANNOTATION_TYPE_1" val="2"/>
  <p:tag name="ANNOTATION_START_1" val="29.4"/>
  <p:tag name="ANNOTATION_END_1" val="29.4"/>
  <p:tag name="ANNOTATION_TOP_1" val="-29.9"/>
  <p:tag name="ANNOTATION_LEFT_1" val="-30.0"/>
  <p:tag name="ANNOTATION_WIDTH_1" val="635.9"/>
  <p:tag name="ANNOTATION_HEIGHT_1" val="491.8"/>
  <p:tag name="ANNOTATION_ANIMATION_1" val="4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16777215"/>
  <p:tag name="ANNOTATION_FILL_COLOR_1" val="855309"/>
  <p:tag name="ANNOTATION_FILL_ALPHA_1" val="50"/>
  <p:tag name="ANNOTATION_BORDER_WIDTH_1" val="2"/>
  <p:tag name="ANNOTATION_TYPE_2" val="2"/>
  <p:tag name="ANNOTATION_START_2" val="29.4"/>
  <p:tag name="ANNOTATION_END_2" val="36.7"/>
  <p:tag name="ANNOTATION_TOP_2" val="173.9"/>
  <p:tag name="ANNOTATION_LEFT_2" val="40.8"/>
  <p:tag name="ANNOTATION_WIDTH_2" val="501.1"/>
  <p:tag name="ANNOTATION_HEIGHT_2" val="47.8"/>
  <p:tag name="ANNOTATION_ANIMATION_2" val="4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TYPE_3" val="2"/>
  <p:tag name="ANNOTATION_START_3" val="36.7"/>
  <p:tag name="ANNOTATION_END_3" val="36.7"/>
  <p:tag name="ANNOTATION_TOP_3" val="-29.9"/>
  <p:tag name="ANNOTATION_LEFT_3" val="-30.0"/>
  <p:tag name="ANNOTATION_WIDTH_3" val="635.9"/>
  <p:tag name="ANNOTATION_HEIGHT_3" val="491.8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TYPE_4" val="2"/>
  <p:tag name="ANNOTATION_START_4" val="36.7"/>
  <p:tag name="ANNOTATION_END_4" val="64.6"/>
  <p:tag name="ANNOTATION_TOP_4" val="224.7"/>
  <p:tag name="ANNOTATION_LEFT_4" val="52.7"/>
  <p:tag name="ANNOTATION_WIDTH_4" val="483.1"/>
  <p:tag name="ANNOTATION_HEIGHT_4" val="98.0"/>
  <p:tag name="ANNOTATION_ANIMATION_4" val="4"/>
  <p:tag name="ANNOTATION_ROTATION_4" val="0"/>
  <p:tag name="ANNOTATION_SUB_TYPE_4" val="11"/>
  <p:tag name="ANNOTATION_LOOP_COUNT_4" val="1"/>
  <p:tag name="ANNOTATION_BOX_RADIUS_4" val="5"/>
  <p:tag name="ANNOTATION_SCALE_4" val="0"/>
  <p:tag name="ANNOTATION_BORDER_ALPHA_4" val="100"/>
  <p:tag name="ANNOTATION_BORDER_COLOR_4" val="16777215"/>
  <p:tag name="ANNOTATION_FILL_COLOR_4" val="855309"/>
  <p:tag name="ANNOTATION_FILL_ALPHA_4" val="50"/>
  <p:tag name="ANNOTATION_BORDER_WIDTH_4" val="2"/>
  <p:tag name="ANNOTATION_TYPE_5" val="2"/>
  <p:tag name="ANNOTATION_START_5" val="64.6"/>
  <p:tag name="ANNOTATION_END_5" val="64.6"/>
  <p:tag name="ANNOTATION_TOP_5" val="-29.9"/>
  <p:tag name="ANNOTATION_LEFT_5" val="-30.0"/>
  <p:tag name="ANNOTATION_WIDTH_5" val="635.9"/>
  <p:tag name="ANNOTATION_HEIGHT_5" val="491.8"/>
  <p:tag name="ANNOTATION_ANIMATION_5" val="4"/>
  <p:tag name="ANNOTATION_ROTATION_5" val="0"/>
  <p:tag name="ANNOTATION_SUB_TYPE_5" val="11"/>
  <p:tag name="ANNOTATION_LOOP_COUNT_5" val="1"/>
  <p:tag name="ANNOTATION_BOX_RADIUS_5" val="0"/>
  <p:tag name="ANNOTATION_SCALE_5" val="0"/>
  <p:tag name="ANNOTATION_BORDER_ALPHA_5" val="100"/>
  <p:tag name="ANNOTATION_BORDER_COLOR_5" val="16777215"/>
  <p:tag name="ANNOTATION_FILL_COLOR_5" val="855309"/>
  <p:tag name="ANNOTATION_FILL_ALPHA_5" val="50"/>
  <p:tag name="ANNOTATION_BORDER_WIDTH_5" val="2"/>
  <p:tag name="ANNOTATION_TYPE_6" val="2"/>
  <p:tag name="ANNOTATION_START_6" val="64.6"/>
  <p:tag name="ANNOTATION_TOP_6" val="320.9"/>
  <p:tag name="ANNOTATION_LEFT_6" val="37.2"/>
  <p:tag name="ANNOTATION_WIDTH_6" val="487.9"/>
  <p:tag name="ANNOTATION_HEIGHT_6" val="63.3"/>
  <p:tag name="ANNOTATION_ANIMATION_6" val="4"/>
  <p:tag name="ANNOTATION_ROTATION_6" val="0"/>
  <p:tag name="ANNOTATION_SUB_TYPE_6" val="11"/>
  <p:tag name="ANNOTATION_LOOP_COUNT_6" val="1"/>
  <p:tag name="ANNOTATION_BOX_RADIUS_6" val="5"/>
  <p:tag name="ANNOTATION_SCALE_6" val="0"/>
  <p:tag name="ANNOTATION_BORDER_ALPHA_6" val="100"/>
  <p:tag name="ANNOTATION_BORDER_COLOR_6" val="16777215"/>
  <p:tag name="ANNOTATION_FILL_COLOR_6" val="855309"/>
  <p:tag name="ANNOTATION_FILL_ALPHA_6" val="50"/>
  <p:tag name="ANNOTATION_BORDER_WIDTH_6" val="2"/>
  <p:tag name="ANNOTATION_COUNT" val="6"/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918"/>
  <p:tag name="ELAPSEDTIME" val="151.5"/>
  <p:tag name="ANNOTATION_TYPE_1" val="2"/>
  <p:tag name="ANNOTATION_START_1" val="26.0"/>
  <p:tag name="ANNOTATION_END_1" val="26.0"/>
  <p:tag name="ANNOTATION_TOP_1" val="-29.9"/>
  <p:tag name="ANNOTATION_LEFT_1" val="-30.0"/>
  <p:tag name="ANNOTATION_WIDTH_1" val="635.9"/>
  <p:tag name="ANNOTATION_HEIGHT_1" val="491.8"/>
  <p:tag name="ANNOTATION_ANIMATION_1" val="4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16777215"/>
  <p:tag name="ANNOTATION_FILL_COLOR_1" val="855309"/>
  <p:tag name="ANNOTATION_FILL_ALPHA_1" val="50"/>
  <p:tag name="ANNOTATION_BORDER_WIDTH_1" val="2"/>
  <p:tag name="ANNOTATION_TYPE_2" val="2"/>
  <p:tag name="ANNOTATION_START_2" val="26.0"/>
  <p:tag name="ANNOTATION_END_2" val="56.5"/>
  <p:tag name="ANNOTATION_TOP_2" val="187.0"/>
  <p:tag name="ANNOTATION_LEFT_2" val="211.0"/>
  <p:tag name="ANNOTATION_WIDTH_2" val="311.7"/>
  <p:tag name="ANNOTATION_HEIGHT_2" val="83.1"/>
  <p:tag name="ANNOTATION_ANIMATION_2" val="4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TYPE_3" val="2"/>
  <p:tag name="ANNOTATION_START_3" val="56.5"/>
  <p:tag name="ANNOTATION_END_3" val="56.5"/>
  <p:tag name="ANNOTATION_TOP_3" val="-29.9"/>
  <p:tag name="ANNOTATION_LEFT_3" val="-30.0"/>
  <p:tag name="ANNOTATION_WIDTH_3" val="635.9"/>
  <p:tag name="ANNOTATION_HEIGHT_3" val="491.8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TYPE_4" val="2"/>
  <p:tag name="ANNOTATION_START_4" val="56.5"/>
  <p:tag name="ANNOTATION_END_4" val="99.2"/>
  <p:tag name="ANNOTATION_TOP_4" val="272.5"/>
  <p:tag name="ANNOTATION_LEFT_4" val="240.9"/>
  <p:tag name="ANNOTATION_WIDTH_4" val="288.9"/>
  <p:tag name="ANNOTATION_HEIGHT_4" val="71.7"/>
  <p:tag name="ANNOTATION_ANIMATION_4" val="4"/>
  <p:tag name="ANNOTATION_ROTATION_4" val="0"/>
  <p:tag name="ANNOTATION_SUB_TYPE_4" val="11"/>
  <p:tag name="ANNOTATION_LOOP_COUNT_4" val="1"/>
  <p:tag name="ANNOTATION_BOX_RADIUS_4" val="5"/>
  <p:tag name="ANNOTATION_SCALE_4" val="0"/>
  <p:tag name="ANNOTATION_BORDER_ALPHA_4" val="100"/>
  <p:tag name="ANNOTATION_BORDER_COLOR_4" val="16777215"/>
  <p:tag name="ANNOTATION_FILL_COLOR_4" val="855309"/>
  <p:tag name="ANNOTATION_FILL_ALPHA_4" val="50"/>
  <p:tag name="ANNOTATION_BORDER_WIDTH_4" val="2"/>
  <p:tag name="ANNOTATION_TYPE_5" val="2"/>
  <p:tag name="ANNOTATION_START_5" val="99.2"/>
  <p:tag name="ANNOTATION_END_5" val="102.5"/>
  <p:tag name="ANNOTATION_TOP_5" val="-29.9"/>
  <p:tag name="ANNOTATION_LEFT_5" val="-30.0"/>
  <p:tag name="ANNOTATION_WIDTH_5" val="635.9"/>
  <p:tag name="ANNOTATION_HEIGHT_5" val="491.8"/>
  <p:tag name="ANNOTATION_ANIMATION_5" val="4"/>
  <p:tag name="ANNOTATION_ROTATION_5" val="0"/>
  <p:tag name="ANNOTATION_SUB_TYPE_5" val="11"/>
  <p:tag name="ANNOTATION_LOOP_COUNT_5" val="1"/>
  <p:tag name="ANNOTATION_BOX_RADIUS_5" val="0"/>
  <p:tag name="ANNOTATION_SCALE_5" val="0"/>
  <p:tag name="ANNOTATION_BORDER_ALPHA_5" val="100"/>
  <p:tag name="ANNOTATION_BORDER_COLOR_5" val="16777215"/>
  <p:tag name="ANNOTATION_FILL_COLOR_5" val="855309"/>
  <p:tag name="ANNOTATION_FILL_ALPHA_5" val="50"/>
  <p:tag name="ANNOTATION_BORDER_WIDTH_5" val="2"/>
  <p:tag name="ANNOTATION_TYPE_6" val="2"/>
  <p:tag name="ANNOTATION_START_6" val="102.5"/>
  <p:tag name="ANNOTATION_END_6" val="102.5"/>
  <p:tag name="ANNOTATION_TOP_6" val="-29.9"/>
  <p:tag name="ANNOTATION_LEFT_6" val="-30.0"/>
  <p:tag name="ANNOTATION_WIDTH_6" val="635.9"/>
  <p:tag name="ANNOTATION_HEIGHT_6" val="491.8"/>
  <p:tag name="ANNOTATION_ANIMATION_6" val="4"/>
  <p:tag name="ANNOTATION_ROTATION_6" val="0"/>
  <p:tag name="ANNOTATION_SUB_TYPE_6" val="11"/>
  <p:tag name="ANNOTATION_LOOP_COUNT_6" val="1"/>
  <p:tag name="ANNOTATION_BOX_RADIUS_6" val="0"/>
  <p:tag name="ANNOTATION_SCALE_6" val="0"/>
  <p:tag name="ANNOTATION_BORDER_ALPHA_6" val="100"/>
  <p:tag name="ANNOTATION_BORDER_COLOR_6" val="16777215"/>
  <p:tag name="ANNOTATION_FILL_COLOR_6" val="855309"/>
  <p:tag name="ANNOTATION_FILL_ALPHA_6" val="50"/>
  <p:tag name="ANNOTATION_BORDER_WIDTH_6" val="2"/>
  <p:tag name="ANNOTATION_TYPE_7" val="2"/>
  <p:tag name="ANNOTATION_START_7" val="102.5"/>
  <p:tag name="ANNOTATION_END_7" val="132.4"/>
  <p:tag name="ANNOTATION_TOP_7" val="299.4"/>
  <p:tag name="ANNOTATION_LEFT_7" val="243.3"/>
  <p:tag name="ANNOTATION_WIDTH_7" val="284.1"/>
  <p:tag name="ANNOTATION_HEIGHT_7" val="43.0"/>
  <p:tag name="ANNOTATION_ANIMATION_7" val="4"/>
  <p:tag name="ANNOTATION_ROTATION_7" val="0"/>
  <p:tag name="ANNOTATION_SUB_TYPE_7" val="11"/>
  <p:tag name="ANNOTATION_LOOP_COUNT_7" val="1"/>
  <p:tag name="ANNOTATION_BOX_RADIUS_7" val="5"/>
  <p:tag name="ANNOTATION_SCALE_7" val="0"/>
  <p:tag name="ANNOTATION_BORDER_ALPHA_7" val="100"/>
  <p:tag name="ANNOTATION_BORDER_COLOR_7" val="16777215"/>
  <p:tag name="ANNOTATION_FILL_COLOR_7" val="855309"/>
  <p:tag name="ANNOTATION_FILL_ALPHA_7" val="50"/>
  <p:tag name="ANNOTATION_BORDER_WIDTH_7" val="2"/>
  <p:tag name="ANNOTATION_TYPE_8" val="2"/>
  <p:tag name="ANNOTATION_START_8" val="132.4"/>
  <p:tag name="ANNOTATION_END_8" val="132.4"/>
  <p:tag name="ANNOTATION_TOP_8" val="-29.9"/>
  <p:tag name="ANNOTATION_LEFT_8" val="-30.0"/>
  <p:tag name="ANNOTATION_WIDTH_8" val="635.9"/>
  <p:tag name="ANNOTATION_HEIGHT_8" val="491.8"/>
  <p:tag name="ANNOTATION_ANIMATION_8" val="4"/>
  <p:tag name="ANNOTATION_ROTATION_8" val="0"/>
  <p:tag name="ANNOTATION_SUB_TYPE_8" val="11"/>
  <p:tag name="ANNOTATION_LOOP_COUNT_8" val="1"/>
  <p:tag name="ANNOTATION_BOX_RADIUS_8" val="0"/>
  <p:tag name="ANNOTATION_SCALE_8" val="0"/>
  <p:tag name="ANNOTATION_BORDER_ALPHA_8" val="100"/>
  <p:tag name="ANNOTATION_BORDER_COLOR_8" val="16777215"/>
  <p:tag name="ANNOTATION_FILL_COLOR_8" val="855309"/>
  <p:tag name="ANNOTATION_FILL_ALPHA_8" val="50"/>
  <p:tag name="ANNOTATION_BORDER_WIDTH_8" val="2"/>
  <p:tag name="ANNOTATION_TYPE_9" val="2"/>
  <p:tag name="ANNOTATION_START_9" val="132.4"/>
  <p:tag name="ANNOTATION_TOP_9" val="262.9"/>
  <p:tag name="ANNOTATION_LEFT_9" val="242.7"/>
  <p:tag name="ANNOTATION_WIDTH_9" val="296.7"/>
  <p:tag name="ANNOTATION_HEIGHT_9" val="38.8"/>
  <p:tag name="ANNOTATION_ANIMATION_9" val="4"/>
  <p:tag name="ANNOTATION_ROTATION_9" val="0"/>
  <p:tag name="ANNOTATION_SUB_TYPE_9" val="11"/>
  <p:tag name="ANNOTATION_LOOP_COUNT_9" val="1"/>
  <p:tag name="ANNOTATION_BOX_RADIUS_9" val="5"/>
  <p:tag name="ANNOTATION_SCALE_9" val="0"/>
  <p:tag name="ANNOTATION_BORDER_ALPHA_9" val="100"/>
  <p:tag name="ANNOTATION_BORDER_COLOR_9" val="16777215"/>
  <p:tag name="ANNOTATION_FILL_COLOR_9" val="855309"/>
  <p:tag name="ANNOTATION_FILL_ALPHA_9" val="50"/>
  <p:tag name="ANNOTATION_BORDER_WIDTH_9" val="2"/>
  <p:tag name="ANNOTATION_COUNT" val="9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917"/>
  <p:tag name="ELAPSEDTIME" val="193.1"/>
  <p:tag name="ANNOTATION_TYPE_1" val="2"/>
  <p:tag name="ANNOTATION_START_1" val="13.3"/>
  <p:tag name="ANNOTATION_END_1" val="13.3"/>
  <p:tag name="ANNOTATION_TOP_1" val="-29.9"/>
  <p:tag name="ANNOTATION_LEFT_1" val="-30.0"/>
  <p:tag name="ANNOTATION_WIDTH_1" val="635.9"/>
  <p:tag name="ANNOTATION_HEIGHT_1" val="491.8"/>
  <p:tag name="ANNOTATION_ANIMATION_1" val="4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16777215"/>
  <p:tag name="ANNOTATION_FILL_COLOR_1" val="855309"/>
  <p:tag name="ANNOTATION_FILL_ALPHA_1" val="50"/>
  <p:tag name="ANNOTATION_BORDER_WIDTH_1" val="2"/>
  <p:tag name="ANNOTATION_TYPE_2" val="2"/>
  <p:tag name="ANNOTATION_START_2" val="13.3"/>
  <p:tag name="ANNOTATION_END_2" val="20.7"/>
  <p:tag name="ANNOTATION_TOP_2" val="86.0"/>
  <p:tag name="ANNOTATION_LEFT_2" val="29.4"/>
  <p:tag name="ANNOTATION_WIDTH_2" val="517.9"/>
  <p:tag name="ANNOTATION_HEIGHT_2" val="62.1"/>
  <p:tag name="ANNOTATION_ANIMATION_2" val="4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TYPE_3" val="2"/>
  <p:tag name="ANNOTATION_START_3" val="20.7"/>
  <p:tag name="ANNOTATION_END_3" val="20.7"/>
  <p:tag name="ANNOTATION_TOP_3" val="-29.9"/>
  <p:tag name="ANNOTATION_LEFT_3" val="-30.0"/>
  <p:tag name="ANNOTATION_WIDTH_3" val="635.9"/>
  <p:tag name="ANNOTATION_HEIGHT_3" val="491.8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TYPE_4" val="2"/>
  <p:tag name="ANNOTATION_START_4" val="20.7"/>
  <p:tag name="ANNOTATION_END_4" val="57.5"/>
  <p:tag name="ANNOTATION_TOP_4" val="148.8"/>
  <p:tag name="ANNOTATION_LEFT_4" val="21.6"/>
  <p:tag name="ANNOTATION_WIDTH_4" val="531.6"/>
  <p:tag name="ANNOTATION_HEIGHT_4" val="35.9"/>
  <p:tag name="ANNOTATION_ANIMATION_4" val="4"/>
  <p:tag name="ANNOTATION_ROTATION_4" val="0"/>
  <p:tag name="ANNOTATION_SUB_TYPE_4" val="11"/>
  <p:tag name="ANNOTATION_LOOP_COUNT_4" val="1"/>
  <p:tag name="ANNOTATION_BOX_RADIUS_4" val="5"/>
  <p:tag name="ANNOTATION_SCALE_4" val="0"/>
  <p:tag name="ANNOTATION_BORDER_ALPHA_4" val="100"/>
  <p:tag name="ANNOTATION_BORDER_COLOR_4" val="16777215"/>
  <p:tag name="ANNOTATION_FILL_COLOR_4" val="855309"/>
  <p:tag name="ANNOTATION_FILL_ALPHA_4" val="50"/>
  <p:tag name="ANNOTATION_BORDER_WIDTH_4" val="2"/>
  <p:tag name="ANNOTATION_TYPE_5" val="2"/>
  <p:tag name="ANNOTATION_START_5" val="57.5"/>
  <p:tag name="ANNOTATION_END_5" val="57.5"/>
  <p:tag name="ANNOTATION_TOP_5" val="-29.9"/>
  <p:tag name="ANNOTATION_LEFT_5" val="-30.0"/>
  <p:tag name="ANNOTATION_WIDTH_5" val="635.9"/>
  <p:tag name="ANNOTATION_HEIGHT_5" val="491.8"/>
  <p:tag name="ANNOTATION_ANIMATION_5" val="4"/>
  <p:tag name="ANNOTATION_ROTATION_5" val="0"/>
  <p:tag name="ANNOTATION_SUB_TYPE_5" val="11"/>
  <p:tag name="ANNOTATION_LOOP_COUNT_5" val="1"/>
  <p:tag name="ANNOTATION_BOX_RADIUS_5" val="0"/>
  <p:tag name="ANNOTATION_SCALE_5" val="0"/>
  <p:tag name="ANNOTATION_BORDER_ALPHA_5" val="100"/>
  <p:tag name="ANNOTATION_BORDER_COLOR_5" val="16777215"/>
  <p:tag name="ANNOTATION_FILL_COLOR_5" val="855309"/>
  <p:tag name="ANNOTATION_FILL_ALPHA_5" val="50"/>
  <p:tag name="ANNOTATION_BORDER_WIDTH_5" val="2"/>
  <p:tag name="ANNOTATION_TYPE_6" val="2"/>
  <p:tag name="ANNOTATION_START_6" val="57.5"/>
  <p:tag name="ANNOTATION_END_6" val="101.4"/>
  <p:tag name="ANNOTATION_TOP_6" val="206.1"/>
  <p:tag name="ANNOTATION_LEFT_6" val="23.4"/>
  <p:tag name="ANNOTATION_WIDTH_6" val="536.4"/>
  <p:tag name="ANNOTATION_HEIGHT_6" val="80.7"/>
  <p:tag name="ANNOTATION_ANIMATION_6" val="4"/>
  <p:tag name="ANNOTATION_ROTATION_6" val="0"/>
  <p:tag name="ANNOTATION_SUB_TYPE_6" val="11"/>
  <p:tag name="ANNOTATION_LOOP_COUNT_6" val="1"/>
  <p:tag name="ANNOTATION_BOX_RADIUS_6" val="5"/>
  <p:tag name="ANNOTATION_SCALE_6" val="0"/>
  <p:tag name="ANNOTATION_BORDER_ALPHA_6" val="100"/>
  <p:tag name="ANNOTATION_BORDER_COLOR_6" val="16777215"/>
  <p:tag name="ANNOTATION_FILL_COLOR_6" val="855309"/>
  <p:tag name="ANNOTATION_FILL_ALPHA_6" val="50"/>
  <p:tag name="ANNOTATION_BORDER_WIDTH_6" val="2"/>
  <p:tag name="ANNOTATION_TYPE_7" val="2"/>
  <p:tag name="ANNOTATION_START_7" val="101.4"/>
  <p:tag name="ANNOTATION_END_7" val="101.4"/>
  <p:tag name="ANNOTATION_TOP_7" val="-29.9"/>
  <p:tag name="ANNOTATION_LEFT_7" val="-30.0"/>
  <p:tag name="ANNOTATION_WIDTH_7" val="635.9"/>
  <p:tag name="ANNOTATION_HEIGHT_7" val="491.8"/>
  <p:tag name="ANNOTATION_ANIMATION_7" val="4"/>
  <p:tag name="ANNOTATION_ROTATION_7" val="0"/>
  <p:tag name="ANNOTATION_SUB_TYPE_7" val="11"/>
  <p:tag name="ANNOTATION_LOOP_COUNT_7" val="1"/>
  <p:tag name="ANNOTATION_BOX_RADIUS_7" val="0"/>
  <p:tag name="ANNOTATION_SCALE_7" val="0"/>
  <p:tag name="ANNOTATION_BORDER_ALPHA_7" val="100"/>
  <p:tag name="ANNOTATION_BORDER_COLOR_7" val="16777215"/>
  <p:tag name="ANNOTATION_FILL_COLOR_7" val="855309"/>
  <p:tag name="ANNOTATION_FILL_ALPHA_7" val="50"/>
  <p:tag name="ANNOTATION_BORDER_WIDTH_7" val="2"/>
  <p:tag name="ANNOTATION_TYPE_8" val="2"/>
  <p:tag name="ANNOTATION_START_8" val="101.4"/>
  <p:tag name="ANNOTATION_END_8" val="119.3"/>
  <p:tag name="ANNOTATION_TOP_8" val="242.6"/>
  <p:tag name="ANNOTATION_LEFT_8" val="410.0"/>
  <p:tag name="ANNOTATION_WIDTH_8" val="142.1"/>
  <p:tag name="ANNOTATION_HEIGHT_8" val="41.2"/>
  <p:tag name="ANNOTATION_ANIMATION_8" val="4"/>
  <p:tag name="ANNOTATION_ROTATION_8" val="0"/>
  <p:tag name="ANNOTATION_SUB_TYPE_8" val="11"/>
  <p:tag name="ANNOTATION_LOOP_COUNT_8" val="1"/>
  <p:tag name="ANNOTATION_BOX_RADIUS_8" val="5"/>
  <p:tag name="ANNOTATION_SCALE_8" val="0"/>
  <p:tag name="ANNOTATION_BORDER_ALPHA_8" val="100"/>
  <p:tag name="ANNOTATION_BORDER_COLOR_8" val="16777215"/>
  <p:tag name="ANNOTATION_FILL_COLOR_8" val="855309"/>
  <p:tag name="ANNOTATION_FILL_ALPHA_8" val="50"/>
  <p:tag name="ANNOTATION_BORDER_WIDTH_8" val="2"/>
  <p:tag name="ANNOTATION_TYPE_9" val="2"/>
  <p:tag name="ANNOTATION_START_9" val="119.3"/>
  <p:tag name="ANNOTATION_END_9" val="119.3"/>
  <p:tag name="ANNOTATION_TOP_9" val="-29.9"/>
  <p:tag name="ANNOTATION_LEFT_9" val="-30.0"/>
  <p:tag name="ANNOTATION_WIDTH_9" val="635.9"/>
  <p:tag name="ANNOTATION_HEIGHT_9" val="491.8"/>
  <p:tag name="ANNOTATION_ANIMATION_9" val="4"/>
  <p:tag name="ANNOTATION_ROTATION_9" val="0"/>
  <p:tag name="ANNOTATION_SUB_TYPE_9" val="11"/>
  <p:tag name="ANNOTATION_LOOP_COUNT_9" val="1"/>
  <p:tag name="ANNOTATION_BOX_RADIUS_9" val="0"/>
  <p:tag name="ANNOTATION_SCALE_9" val="0"/>
  <p:tag name="ANNOTATION_BORDER_ALPHA_9" val="100"/>
  <p:tag name="ANNOTATION_BORDER_COLOR_9" val="16777215"/>
  <p:tag name="ANNOTATION_FILL_COLOR_9" val="855309"/>
  <p:tag name="ANNOTATION_FILL_ALPHA_9" val="50"/>
  <p:tag name="ANNOTATION_BORDER_WIDTH_9" val="2"/>
  <p:tag name="ANNOTATION_TYPE_10" val="2"/>
  <p:tag name="ANNOTATION_START_10" val="119.3"/>
  <p:tag name="ANNOTATION_END_10" val="133.8"/>
  <p:tag name="ANNOTATION_TOP_10" val="264.7"/>
  <p:tag name="ANNOTATION_LEFT_10" val="43.8"/>
  <p:tag name="ANNOTATION_WIDTH_10" val="413.6"/>
  <p:tag name="ANNOTATION_HEIGHT_10" val="39.4"/>
  <p:tag name="ANNOTATION_ANIMATION_10" val="4"/>
  <p:tag name="ANNOTATION_ROTATION_10" val="0"/>
  <p:tag name="ANNOTATION_SUB_TYPE_10" val="11"/>
  <p:tag name="ANNOTATION_LOOP_COUNT_10" val="1"/>
  <p:tag name="ANNOTATION_BOX_RADIUS_10" val="5"/>
  <p:tag name="ANNOTATION_SCALE_10" val="0"/>
  <p:tag name="ANNOTATION_BORDER_ALPHA_10" val="100"/>
  <p:tag name="ANNOTATION_BORDER_COLOR_10" val="16777215"/>
  <p:tag name="ANNOTATION_FILL_COLOR_10" val="855309"/>
  <p:tag name="ANNOTATION_FILL_ALPHA_10" val="50"/>
  <p:tag name="ANNOTATION_BORDER_WIDTH_10" val="2"/>
  <p:tag name="ANNOTATION_TYPE_11" val="2"/>
  <p:tag name="ANNOTATION_START_11" val="133.8"/>
  <p:tag name="ANNOTATION_END_11" val="133.8"/>
  <p:tag name="ANNOTATION_TOP_11" val="-29.9"/>
  <p:tag name="ANNOTATION_LEFT_11" val="-30.0"/>
  <p:tag name="ANNOTATION_WIDTH_11" val="635.9"/>
  <p:tag name="ANNOTATION_HEIGHT_11" val="491.8"/>
  <p:tag name="ANNOTATION_ANIMATION_11" val="4"/>
  <p:tag name="ANNOTATION_ROTATION_11" val="0"/>
  <p:tag name="ANNOTATION_SUB_TYPE_11" val="11"/>
  <p:tag name="ANNOTATION_LOOP_COUNT_11" val="1"/>
  <p:tag name="ANNOTATION_BOX_RADIUS_11" val="0"/>
  <p:tag name="ANNOTATION_SCALE_11" val="0"/>
  <p:tag name="ANNOTATION_BORDER_ALPHA_11" val="100"/>
  <p:tag name="ANNOTATION_BORDER_COLOR_11" val="16777215"/>
  <p:tag name="ANNOTATION_FILL_COLOR_11" val="855309"/>
  <p:tag name="ANNOTATION_FILL_ALPHA_11" val="50"/>
  <p:tag name="ANNOTATION_BORDER_WIDTH_11" val="2"/>
  <p:tag name="ANNOTATION_TYPE_12" val="2"/>
  <p:tag name="ANNOTATION_START_12" val="133.8"/>
  <p:tag name="ANNOTATION_END_12" val="160.4"/>
  <p:tag name="ANNOTATION_TOP_12" val="301.1"/>
  <p:tag name="ANNOTATION_LEFT_12" val="24.0"/>
  <p:tag name="ANNOTATION_WIDTH_12" val="533.4"/>
  <p:tag name="ANNOTATION_HEIGHT_12" val="66.3"/>
  <p:tag name="ANNOTATION_ANIMATION_12" val="4"/>
  <p:tag name="ANNOTATION_ROTATION_12" val="0"/>
  <p:tag name="ANNOTATION_SUB_TYPE_12" val="11"/>
  <p:tag name="ANNOTATION_LOOP_COUNT_12" val="1"/>
  <p:tag name="ANNOTATION_BOX_RADIUS_12" val="5"/>
  <p:tag name="ANNOTATION_SCALE_12" val="0"/>
  <p:tag name="ANNOTATION_BORDER_ALPHA_12" val="100"/>
  <p:tag name="ANNOTATION_BORDER_COLOR_12" val="16777215"/>
  <p:tag name="ANNOTATION_FILL_COLOR_12" val="855309"/>
  <p:tag name="ANNOTATION_FILL_ALPHA_12" val="50"/>
  <p:tag name="ANNOTATION_BORDER_WIDTH_12" val="2"/>
  <p:tag name="ANNOTATION_TYPE_13" val="2"/>
  <p:tag name="ANNOTATION_START_13" val="160.4"/>
  <p:tag name="ANNOTATION_END_13" val="160.4"/>
  <p:tag name="ANNOTATION_TOP_13" val="-29.9"/>
  <p:tag name="ANNOTATION_LEFT_13" val="-30.0"/>
  <p:tag name="ANNOTATION_WIDTH_13" val="635.9"/>
  <p:tag name="ANNOTATION_HEIGHT_13" val="491.8"/>
  <p:tag name="ANNOTATION_ANIMATION_13" val="4"/>
  <p:tag name="ANNOTATION_ROTATION_13" val="0"/>
  <p:tag name="ANNOTATION_SUB_TYPE_13" val="11"/>
  <p:tag name="ANNOTATION_LOOP_COUNT_13" val="1"/>
  <p:tag name="ANNOTATION_BOX_RADIUS_13" val="0"/>
  <p:tag name="ANNOTATION_SCALE_13" val="0"/>
  <p:tag name="ANNOTATION_BORDER_ALPHA_13" val="100"/>
  <p:tag name="ANNOTATION_BORDER_COLOR_13" val="16777215"/>
  <p:tag name="ANNOTATION_FILL_COLOR_13" val="855309"/>
  <p:tag name="ANNOTATION_FILL_ALPHA_13" val="50"/>
  <p:tag name="ANNOTATION_BORDER_WIDTH_13" val="2"/>
  <p:tag name="ANNOTATION_TYPE_14" val="2"/>
  <p:tag name="ANNOTATION_START_14" val="160.4"/>
  <p:tag name="ANNOTATION_END_14" val="186.8"/>
  <p:tag name="ANNOTATION_TOP_14" val="363.3"/>
  <p:tag name="ANNOTATION_LEFT_14" val="22.8"/>
  <p:tag name="ANNOTATION_WIDTH_14" val="526.3"/>
  <p:tag name="ANNOTATION_HEIGHT_14" val="37.6"/>
  <p:tag name="ANNOTATION_ANIMATION_14" val="4"/>
  <p:tag name="ANNOTATION_ROTATION_14" val="0"/>
  <p:tag name="ANNOTATION_SUB_TYPE_14" val="11"/>
  <p:tag name="ANNOTATION_LOOP_COUNT_14" val="1"/>
  <p:tag name="ANNOTATION_BOX_RADIUS_14" val="5"/>
  <p:tag name="ANNOTATION_SCALE_14" val="0"/>
  <p:tag name="ANNOTATION_BORDER_ALPHA_14" val="100"/>
  <p:tag name="ANNOTATION_BORDER_COLOR_14" val="16777215"/>
  <p:tag name="ANNOTATION_FILL_COLOR_14" val="855309"/>
  <p:tag name="ANNOTATION_FILL_ALPHA_14" val="50"/>
  <p:tag name="ANNOTATION_BORDER_WIDTH_14" val="2"/>
  <p:tag name="ANNOTATION_TYPE_15" val="2"/>
  <p:tag name="ANNOTATION_START_15" val="186.8"/>
  <p:tag name="ANNOTATION_TOP_15" val="-29.9"/>
  <p:tag name="ANNOTATION_LEFT_15" val="-30.0"/>
  <p:tag name="ANNOTATION_WIDTH_15" val="635.9"/>
  <p:tag name="ANNOTATION_HEIGHT_15" val="491.8"/>
  <p:tag name="ANNOTATION_ANIMATION_15" val="4"/>
  <p:tag name="ANNOTATION_ROTATION_15" val="0"/>
  <p:tag name="ANNOTATION_SUB_TYPE_15" val="11"/>
  <p:tag name="ANNOTATION_LOOP_COUNT_15" val="1"/>
  <p:tag name="ANNOTATION_BOX_RADIUS_15" val="0"/>
  <p:tag name="ANNOTATION_SCALE_15" val="0"/>
  <p:tag name="ANNOTATION_BORDER_ALPHA_15" val="100"/>
  <p:tag name="ANNOTATION_BORDER_COLOR_15" val="16777215"/>
  <p:tag name="ANNOTATION_FILL_COLOR_15" val="855309"/>
  <p:tag name="ANNOTATION_FILL_ALPHA_15" val="50"/>
  <p:tag name="ANNOTATION_BORDER_WIDTH_15" val="2"/>
  <p:tag name="ANNOTATION_COUNT" val="15"/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922"/>
  <p:tag name="ELAPSEDTIME" val="194.2"/>
  <p:tag name="ANNOTATION_TYPE_1" val="2"/>
  <p:tag name="ANNOTATION_START_1" val="25.6"/>
  <p:tag name="ANNOTATION_END_1" val="25.6"/>
  <p:tag name="ANNOTATION_TOP_1" val="-29.9"/>
  <p:tag name="ANNOTATION_LEFT_1" val="-30.0"/>
  <p:tag name="ANNOTATION_WIDTH_1" val="635.9"/>
  <p:tag name="ANNOTATION_HEIGHT_1" val="491.8"/>
  <p:tag name="ANNOTATION_ANIMATION_1" val="4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16777215"/>
  <p:tag name="ANNOTATION_FILL_COLOR_1" val="855309"/>
  <p:tag name="ANNOTATION_FILL_ALPHA_1" val="50"/>
  <p:tag name="ANNOTATION_BORDER_WIDTH_1" val="2"/>
  <p:tag name="ANNOTATION_TYPE_2" val="2"/>
  <p:tag name="ANNOTATION_START_2" val="25.6"/>
  <p:tag name="ANNOTATION_END_2" val="40.2"/>
  <p:tag name="ANNOTATION_TOP_2" val="79.5"/>
  <p:tag name="ANNOTATION_LEFT_2" val="26.4"/>
  <p:tag name="ANNOTATION_WIDTH_2" val="347.0"/>
  <p:tag name="ANNOTATION_HEIGHT_2" val="101.0"/>
  <p:tag name="ANNOTATION_ANIMATION_2" val="4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TYPE_3" val="2"/>
  <p:tag name="ANNOTATION_START_3" val="40.2"/>
  <p:tag name="ANNOTATION_END_3" val="54.6"/>
  <p:tag name="ANNOTATION_TOP_3" val="-29.9"/>
  <p:tag name="ANNOTATION_LEFT_3" val="-30.0"/>
  <p:tag name="ANNOTATION_WIDTH_3" val="635.9"/>
  <p:tag name="ANNOTATION_HEIGHT_3" val="491.8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TYPE_4" val="2"/>
  <p:tag name="ANNOTATION_START_4" val="54.6"/>
  <p:tag name="ANNOTATION_END_4" val="54.6"/>
  <p:tag name="ANNOTATION_TOP_4" val="-29.9"/>
  <p:tag name="ANNOTATION_LEFT_4" val="-30.0"/>
  <p:tag name="ANNOTATION_WIDTH_4" val="635.9"/>
  <p:tag name="ANNOTATION_HEIGHT_4" val="491.8"/>
  <p:tag name="ANNOTATION_ANIMATION_4" val="4"/>
  <p:tag name="ANNOTATION_ROTATION_4" val="0"/>
  <p:tag name="ANNOTATION_SUB_TYPE_4" val="11"/>
  <p:tag name="ANNOTATION_LOOP_COUNT_4" val="1"/>
  <p:tag name="ANNOTATION_BOX_RADIUS_4" val="0"/>
  <p:tag name="ANNOTATION_SCALE_4" val="0"/>
  <p:tag name="ANNOTATION_BORDER_ALPHA_4" val="100"/>
  <p:tag name="ANNOTATION_BORDER_COLOR_4" val="16777215"/>
  <p:tag name="ANNOTATION_FILL_COLOR_4" val="855309"/>
  <p:tag name="ANNOTATION_FILL_ALPHA_4" val="50"/>
  <p:tag name="ANNOTATION_BORDER_WIDTH_4" val="2"/>
  <p:tag name="ANNOTATION_TYPE_5" val="2"/>
  <p:tag name="ANNOTATION_START_5" val="54.6"/>
  <p:tag name="ANNOTATION_END_5" val="63.7"/>
  <p:tag name="ANNOTATION_TOP_5" val="17.3"/>
  <p:tag name="ANNOTATION_LEFT_5" val="377.0"/>
  <p:tag name="ANNOTATION_WIDTH_5" val="100.7"/>
  <p:tag name="ANNOTATION_HEIGHT_5" val="47.2"/>
  <p:tag name="ANNOTATION_ANIMATION_5" val="4"/>
  <p:tag name="ANNOTATION_ROTATION_5" val="0"/>
  <p:tag name="ANNOTATION_SUB_TYPE_5" val="11"/>
  <p:tag name="ANNOTATION_LOOP_COUNT_5" val="1"/>
  <p:tag name="ANNOTATION_BOX_RADIUS_5" val="5"/>
  <p:tag name="ANNOTATION_SCALE_5" val="0"/>
  <p:tag name="ANNOTATION_BORDER_ALPHA_5" val="100"/>
  <p:tag name="ANNOTATION_BORDER_COLOR_5" val="16777215"/>
  <p:tag name="ANNOTATION_FILL_COLOR_5" val="855309"/>
  <p:tag name="ANNOTATION_FILL_ALPHA_5" val="50"/>
  <p:tag name="ANNOTATION_BORDER_WIDTH_5" val="2"/>
  <p:tag name="ANNOTATION_TYPE_6" val="2"/>
  <p:tag name="ANNOTATION_START_6" val="63.7"/>
  <p:tag name="ANNOTATION_END_6" val="63.7"/>
  <p:tag name="ANNOTATION_TOP_6" val="-29.9"/>
  <p:tag name="ANNOTATION_LEFT_6" val="-30.0"/>
  <p:tag name="ANNOTATION_WIDTH_6" val="635.9"/>
  <p:tag name="ANNOTATION_HEIGHT_6" val="491.8"/>
  <p:tag name="ANNOTATION_ANIMATION_6" val="4"/>
  <p:tag name="ANNOTATION_ROTATION_6" val="0"/>
  <p:tag name="ANNOTATION_SUB_TYPE_6" val="11"/>
  <p:tag name="ANNOTATION_LOOP_COUNT_6" val="1"/>
  <p:tag name="ANNOTATION_BOX_RADIUS_6" val="0"/>
  <p:tag name="ANNOTATION_SCALE_6" val="0"/>
  <p:tag name="ANNOTATION_BORDER_ALPHA_6" val="100"/>
  <p:tag name="ANNOTATION_BORDER_COLOR_6" val="16777215"/>
  <p:tag name="ANNOTATION_FILL_COLOR_6" val="855309"/>
  <p:tag name="ANNOTATION_FILL_ALPHA_6" val="50"/>
  <p:tag name="ANNOTATION_BORDER_WIDTH_6" val="2"/>
  <p:tag name="ANNOTATION_TYPE_7" val="2"/>
  <p:tag name="ANNOTATION_START_7" val="63.7"/>
  <p:tag name="ANNOTATION_END_7" val="84.7"/>
  <p:tag name="ANNOTATION_TOP_7" val="86.0"/>
  <p:tag name="ANNOTATION_LEFT_7" val="371.6"/>
  <p:tag name="ANNOTATION_WIDTH_7" val="112.1"/>
  <p:tag name="ANNOTATION_HEIGHT_7" val="86.6"/>
  <p:tag name="ANNOTATION_ANIMATION_7" val="4"/>
  <p:tag name="ANNOTATION_ROTATION_7" val="0"/>
  <p:tag name="ANNOTATION_SUB_TYPE_7" val="11"/>
  <p:tag name="ANNOTATION_LOOP_COUNT_7" val="1"/>
  <p:tag name="ANNOTATION_BOX_RADIUS_7" val="5"/>
  <p:tag name="ANNOTATION_SCALE_7" val="0"/>
  <p:tag name="ANNOTATION_BORDER_ALPHA_7" val="100"/>
  <p:tag name="ANNOTATION_BORDER_COLOR_7" val="16777215"/>
  <p:tag name="ANNOTATION_FILL_COLOR_7" val="855309"/>
  <p:tag name="ANNOTATION_FILL_ALPHA_7" val="50"/>
  <p:tag name="ANNOTATION_BORDER_WIDTH_7" val="2"/>
  <p:tag name="ANNOTATION_TYPE_8" val="2"/>
  <p:tag name="ANNOTATION_START_8" val="84.7"/>
  <p:tag name="ANNOTATION_END_8" val="86.3"/>
  <p:tag name="ANNOTATION_TOP_8" val="-29.9"/>
  <p:tag name="ANNOTATION_LEFT_8" val="-30.0"/>
  <p:tag name="ANNOTATION_WIDTH_8" val="635.9"/>
  <p:tag name="ANNOTATION_HEIGHT_8" val="491.8"/>
  <p:tag name="ANNOTATION_ANIMATION_8" val="4"/>
  <p:tag name="ANNOTATION_ROTATION_8" val="0"/>
  <p:tag name="ANNOTATION_SUB_TYPE_8" val="11"/>
  <p:tag name="ANNOTATION_LOOP_COUNT_8" val="1"/>
  <p:tag name="ANNOTATION_BOX_RADIUS_8" val="0"/>
  <p:tag name="ANNOTATION_SCALE_8" val="0"/>
  <p:tag name="ANNOTATION_BORDER_ALPHA_8" val="100"/>
  <p:tag name="ANNOTATION_BORDER_COLOR_8" val="16777215"/>
  <p:tag name="ANNOTATION_FILL_COLOR_8" val="855309"/>
  <p:tag name="ANNOTATION_FILL_ALPHA_8" val="50"/>
  <p:tag name="ANNOTATION_BORDER_WIDTH_8" val="2"/>
  <p:tag name="ANNOTATION_TYPE_9" val="2"/>
  <p:tag name="ANNOTATION_START_9" val="86.3"/>
  <p:tag name="ANNOTATION_END_9" val="86.3"/>
  <p:tag name="ANNOTATION_TOP_9" val="-29.9"/>
  <p:tag name="ANNOTATION_LEFT_9" val="-30.0"/>
  <p:tag name="ANNOTATION_WIDTH_9" val="635.9"/>
  <p:tag name="ANNOTATION_HEIGHT_9" val="491.8"/>
  <p:tag name="ANNOTATION_ANIMATION_9" val="4"/>
  <p:tag name="ANNOTATION_ROTATION_9" val="0"/>
  <p:tag name="ANNOTATION_SUB_TYPE_9" val="11"/>
  <p:tag name="ANNOTATION_LOOP_COUNT_9" val="1"/>
  <p:tag name="ANNOTATION_BOX_RADIUS_9" val="0"/>
  <p:tag name="ANNOTATION_SCALE_9" val="0"/>
  <p:tag name="ANNOTATION_BORDER_ALPHA_9" val="100"/>
  <p:tag name="ANNOTATION_BORDER_COLOR_9" val="16777215"/>
  <p:tag name="ANNOTATION_FILL_COLOR_9" val="855309"/>
  <p:tag name="ANNOTATION_FILL_ALPHA_9" val="50"/>
  <p:tag name="ANNOTATION_BORDER_WIDTH_9" val="2"/>
  <p:tag name="ANNOTATION_TYPE_10" val="2"/>
  <p:tag name="ANNOTATION_START_10" val="86.3"/>
  <p:tag name="ANNOTATION_END_10" val="89.0"/>
  <p:tag name="ANNOTATION_TOP_10" val="178.7"/>
  <p:tag name="ANNOTATION_LEFT_10" val="57.5"/>
  <p:tag name="ANNOTATION_WIDTH_10" val="264.9"/>
  <p:tag name="ANNOTATION_HEIGHT_10" val="68.1"/>
  <p:tag name="ANNOTATION_ANIMATION_10" val="4"/>
  <p:tag name="ANNOTATION_ROTATION_10" val="0"/>
  <p:tag name="ANNOTATION_SUB_TYPE_10" val="11"/>
  <p:tag name="ANNOTATION_LOOP_COUNT_10" val="1"/>
  <p:tag name="ANNOTATION_BOX_RADIUS_10" val="5"/>
  <p:tag name="ANNOTATION_SCALE_10" val="0"/>
  <p:tag name="ANNOTATION_BORDER_ALPHA_10" val="100"/>
  <p:tag name="ANNOTATION_BORDER_COLOR_10" val="16777215"/>
  <p:tag name="ANNOTATION_FILL_COLOR_10" val="855309"/>
  <p:tag name="ANNOTATION_FILL_ALPHA_10" val="50"/>
  <p:tag name="ANNOTATION_BORDER_WIDTH_10" val="2"/>
  <p:tag name="ANNOTATION_TYPE_11" val="2"/>
  <p:tag name="ANNOTATION_START_11" val="89.0"/>
  <p:tag name="ANNOTATION_END_11" val="94.5"/>
  <p:tag name="ANNOTATION_TOP_11" val="-29.9"/>
  <p:tag name="ANNOTATION_LEFT_11" val="-30.0"/>
  <p:tag name="ANNOTATION_WIDTH_11" val="635.9"/>
  <p:tag name="ANNOTATION_HEIGHT_11" val="491.8"/>
  <p:tag name="ANNOTATION_ANIMATION_11" val="4"/>
  <p:tag name="ANNOTATION_ROTATION_11" val="0"/>
  <p:tag name="ANNOTATION_SUB_TYPE_11" val="11"/>
  <p:tag name="ANNOTATION_LOOP_COUNT_11" val="1"/>
  <p:tag name="ANNOTATION_BOX_RADIUS_11" val="0"/>
  <p:tag name="ANNOTATION_SCALE_11" val="0"/>
  <p:tag name="ANNOTATION_BORDER_ALPHA_11" val="100"/>
  <p:tag name="ANNOTATION_BORDER_COLOR_11" val="16777215"/>
  <p:tag name="ANNOTATION_FILL_COLOR_11" val="855309"/>
  <p:tag name="ANNOTATION_FILL_ALPHA_11" val="50"/>
  <p:tag name="ANNOTATION_BORDER_WIDTH_11" val="2"/>
  <p:tag name="ANNOTATION_TYPE_12" val="2"/>
  <p:tag name="ANNOTATION_START_12" val="94.5"/>
  <p:tag name="ANNOTATION_END_12" val="94.5"/>
  <p:tag name="ANNOTATION_TOP_12" val="-29.9"/>
  <p:tag name="ANNOTATION_LEFT_12" val="-30.0"/>
  <p:tag name="ANNOTATION_WIDTH_12" val="635.9"/>
  <p:tag name="ANNOTATION_HEIGHT_12" val="491.8"/>
  <p:tag name="ANNOTATION_ANIMATION_12" val="4"/>
  <p:tag name="ANNOTATION_ROTATION_12" val="0"/>
  <p:tag name="ANNOTATION_SUB_TYPE_12" val="11"/>
  <p:tag name="ANNOTATION_LOOP_COUNT_12" val="1"/>
  <p:tag name="ANNOTATION_BOX_RADIUS_12" val="0"/>
  <p:tag name="ANNOTATION_SCALE_12" val="0"/>
  <p:tag name="ANNOTATION_BORDER_ALPHA_12" val="100"/>
  <p:tag name="ANNOTATION_BORDER_COLOR_12" val="16777215"/>
  <p:tag name="ANNOTATION_FILL_COLOR_12" val="855309"/>
  <p:tag name="ANNOTATION_FILL_ALPHA_12" val="50"/>
  <p:tag name="ANNOTATION_BORDER_WIDTH_12" val="2"/>
  <p:tag name="ANNOTATION_TYPE_13" val="2"/>
  <p:tag name="ANNOTATION_START_13" val="94.5"/>
  <p:tag name="ANNOTATION_END_13" val="135.3"/>
  <p:tag name="ANNOTATION_TOP_13" val="175.1"/>
  <p:tag name="ANNOTATION_LEFT_13" val="40.8"/>
  <p:tag name="ANNOTATION_WIDTH_13" val="501.1"/>
  <p:tag name="ANNOTATION_HEIGHT_13" val="84.8"/>
  <p:tag name="ANNOTATION_ANIMATION_13" val="4"/>
  <p:tag name="ANNOTATION_ROTATION_13" val="0"/>
  <p:tag name="ANNOTATION_SUB_TYPE_13" val="11"/>
  <p:tag name="ANNOTATION_LOOP_COUNT_13" val="1"/>
  <p:tag name="ANNOTATION_BOX_RADIUS_13" val="5"/>
  <p:tag name="ANNOTATION_SCALE_13" val="0"/>
  <p:tag name="ANNOTATION_BORDER_ALPHA_13" val="100"/>
  <p:tag name="ANNOTATION_BORDER_COLOR_13" val="16777215"/>
  <p:tag name="ANNOTATION_FILL_COLOR_13" val="855309"/>
  <p:tag name="ANNOTATION_FILL_ALPHA_13" val="50"/>
  <p:tag name="ANNOTATION_BORDER_WIDTH_13" val="2"/>
  <p:tag name="ANNOTATION_TYPE_14" val="2"/>
  <p:tag name="ANNOTATION_START_14" val="135.3"/>
  <p:tag name="ANNOTATION_END_14" val="138.9"/>
  <p:tag name="ANNOTATION_TOP_14" val="-29.9"/>
  <p:tag name="ANNOTATION_LEFT_14" val="-30.0"/>
  <p:tag name="ANNOTATION_WIDTH_14" val="635.9"/>
  <p:tag name="ANNOTATION_HEIGHT_14" val="491.8"/>
  <p:tag name="ANNOTATION_ANIMATION_14" val="4"/>
  <p:tag name="ANNOTATION_ROTATION_14" val="0"/>
  <p:tag name="ANNOTATION_SUB_TYPE_14" val="11"/>
  <p:tag name="ANNOTATION_LOOP_COUNT_14" val="1"/>
  <p:tag name="ANNOTATION_BOX_RADIUS_14" val="0"/>
  <p:tag name="ANNOTATION_SCALE_14" val="0"/>
  <p:tag name="ANNOTATION_BORDER_ALPHA_14" val="100"/>
  <p:tag name="ANNOTATION_BORDER_COLOR_14" val="16777215"/>
  <p:tag name="ANNOTATION_FILL_COLOR_14" val="855309"/>
  <p:tag name="ANNOTATION_FILL_ALPHA_14" val="50"/>
  <p:tag name="ANNOTATION_BORDER_WIDTH_14" val="2"/>
  <p:tag name="ANNOTATION_TYPE_15" val="2"/>
  <p:tag name="ANNOTATION_START_15" val="138.9"/>
  <p:tag name="ANNOTATION_END_15" val="138.9"/>
  <p:tag name="ANNOTATION_TOP_15" val="-29.9"/>
  <p:tag name="ANNOTATION_LEFT_15" val="-30.0"/>
  <p:tag name="ANNOTATION_WIDTH_15" val="635.9"/>
  <p:tag name="ANNOTATION_HEIGHT_15" val="491.8"/>
  <p:tag name="ANNOTATION_ANIMATION_15" val="4"/>
  <p:tag name="ANNOTATION_ROTATION_15" val="0"/>
  <p:tag name="ANNOTATION_SUB_TYPE_15" val="11"/>
  <p:tag name="ANNOTATION_LOOP_COUNT_15" val="1"/>
  <p:tag name="ANNOTATION_BOX_RADIUS_15" val="0"/>
  <p:tag name="ANNOTATION_SCALE_15" val="0"/>
  <p:tag name="ANNOTATION_BORDER_ALPHA_15" val="100"/>
  <p:tag name="ANNOTATION_BORDER_COLOR_15" val="16777215"/>
  <p:tag name="ANNOTATION_FILL_COLOR_15" val="855309"/>
  <p:tag name="ANNOTATION_FILL_ALPHA_15" val="50"/>
  <p:tag name="ANNOTATION_BORDER_WIDTH_15" val="2"/>
  <p:tag name="ANNOTATION_TYPE_16" val="2"/>
  <p:tag name="ANNOTATION_START_16" val="138.9"/>
  <p:tag name="ANNOTATION_END_16" val="157.6"/>
  <p:tag name="ANNOTATION_TOP_16" val="256.9"/>
  <p:tag name="ANNOTATION_LEFT_16" val="45.6"/>
  <p:tag name="ANNOTATION_WIDTH_16" val="501.7"/>
  <p:tag name="ANNOTATION_HEIGHT_16" val="51.4"/>
  <p:tag name="ANNOTATION_ANIMATION_16" val="4"/>
  <p:tag name="ANNOTATION_ROTATION_16" val="0"/>
  <p:tag name="ANNOTATION_SUB_TYPE_16" val="11"/>
  <p:tag name="ANNOTATION_LOOP_COUNT_16" val="1"/>
  <p:tag name="ANNOTATION_BOX_RADIUS_16" val="5"/>
  <p:tag name="ANNOTATION_SCALE_16" val="0"/>
  <p:tag name="ANNOTATION_BORDER_ALPHA_16" val="100"/>
  <p:tag name="ANNOTATION_BORDER_COLOR_16" val="16777215"/>
  <p:tag name="ANNOTATION_FILL_COLOR_16" val="855309"/>
  <p:tag name="ANNOTATION_FILL_ALPHA_16" val="50"/>
  <p:tag name="ANNOTATION_BORDER_WIDTH_16" val="2"/>
  <p:tag name="ANNOTATION_TYPE_17" val="2"/>
  <p:tag name="ANNOTATION_START_17" val="157.6"/>
  <p:tag name="ANNOTATION_END_17" val="157.6"/>
  <p:tag name="ANNOTATION_TOP_17" val="-29.9"/>
  <p:tag name="ANNOTATION_LEFT_17" val="-30.0"/>
  <p:tag name="ANNOTATION_WIDTH_17" val="635.9"/>
  <p:tag name="ANNOTATION_HEIGHT_17" val="491.8"/>
  <p:tag name="ANNOTATION_ANIMATION_17" val="4"/>
  <p:tag name="ANNOTATION_ROTATION_17" val="0"/>
  <p:tag name="ANNOTATION_SUB_TYPE_17" val="11"/>
  <p:tag name="ANNOTATION_LOOP_COUNT_17" val="1"/>
  <p:tag name="ANNOTATION_BOX_RADIUS_17" val="0"/>
  <p:tag name="ANNOTATION_SCALE_17" val="0"/>
  <p:tag name="ANNOTATION_BORDER_ALPHA_17" val="100"/>
  <p:tag name="ANNOTATION_BORDER_COLOR_17" val="16777215"/>
  <p:tag name="ANNOTATION_FILL_COLOR_17" val="855309"/>
  <p:tag name="ANNOTATION_FILL_ALPHA_17" val="50"/>
  <p:tag name="ANNOTATION_BORDER_WIDTH_17" val="2"/>
  <p:tag name="ANNOTATION_TYPE_18" val="2"/>
  <p:tag name="ANNOTATION_START_18" val="157.6"/>
  <p:tag name="ANNOTATION_END_18" val="179.7"/>
  <p:tag name="ANNOTATION_TOP_18" val="310.1"/>
  <p:tag name="ANNOTATION_LEFT_18" val="36.6"/>
  <p:tag name="ANNOTATION_WIDTH_18" val="535.2"/>
  <p:tag name="ANNOTATION_HEIGHT_18" val="92.0"/>
  <p:tag name="ANNOTATION_ANIMATION_18" val="4"/>
  <p:tag name="ANNOTATION_ROTATION_18" val="0"/>
  <p:tag name="ANNOTATION_SUB_TYPE_18" val="11"/>
  <p:tag name="ANNOTATION_LOOP_COUNT_18" val="1"/>
  <p:tag name="ANNOTATION_BOX_RADIUS_18" val="5"/>
  <p:tag name="ANNOTATION_SCALE_18" val="0"/>
  <p:tag name="ANNOTATION_BORDER_ALPHA_18" val="100"/>
  <p:tag name="ANNOTATION_BORDER_COLOR_18" val="16777215"/>
  <p:tag name="ANNOTATION_FILL_COLOR_18" val="855309"/>
  <p:tag name="ANNOTATION_FILL_ALPHA_18" val="50"/>
  <p:tag name="ANNOTATION_BORDER_WIDTH_18" val="2"/>
  <p:tag name="ANNOTATION_TYPE_19" val="2"/>
  <p:tag name="ANNOTATION_START_19" val="179.7"/>
  <p:tag name="ANNOTATION_TOP_19" val="-29.9"/>
  <p:tag name="ANNOTATION_LEFT_19" val="-30.0"/>
  <p:tag name="ANNOTATION_WIDTH_19" val="635.9"/>
  <p:tag name="ANNOTATION_HEIGHT_19" val="491.8"/>
  <p:tag name="ANNOTATION_ANIMATION_19" val="4"/>
  <p:tag name="ANNOTATION_ROTATION_19" val="0"/>
  <p:tag name="ANNOTATION_SUB_TYPE_19" val="11"/>
  <p:tag name="ANNOTATION_LOOP_COUNT_19" val="1"/>
  <p:tag name="ANNOTATION_BOX_RADIUS_19" val="0"/>
  <p:tag name="ANNOTATION_SCALE_19" val="0"/>
  <p:tag name="ANNOTATION_BORDER_ALPHA_19" val="100"/>
  <p:tag name="ANNOTATION_BORDER_COLOR_19" val="16777215"/>
  <p:tag name="ANNOTATION_FILL_COLOR_19" val="855309"/>
  <p:tag name="ANNOTATION_FILL_ALPHA_19" val="50"/>
  <p:tag name="ANNOTATION_BORDER_WIDTH_19" val="2"/>
  <p:tag name="ANNOTATION_COUNT" val="19"/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1479</TotalTime>
  <Words>4158</Words>
  <Application>Microsoft Office PowerPoint</Application>
  <PresentationFormat>On-screen Show (4:3)</PresentationFormat>
  <Paragraphs>871</Paragraphs>
  <Slides>91</Slides>
  <Notes>59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110" baseType="lpstr">
      <vt:lpstr>Arial</vt:lpstr>
      <vt:lpstr>Arial Black</vt:lpstr>
      <vt:lpstr>Arial Narrow</vt:lpstr>
      <vt:lpstr>Bookman Old Style</vt:lpstr>
      <vt:lpstr>Calibri</vt:lpstr>
      <vt:lpstr>Garamond</vt:lpstr>
      <vt:lpstr>Gill Sans MT</vt:lpstr>
      <vt:lpstr>Helvetica</vt:lpstr>
      <vt:lpstr>Monotype Sorts</vt:lpstr>
      <vt:lpstr>Symbol</vt:lpstr>
      <vt:lpstr>Tahoma</vt:lpstr>
      <vt:lpstr>Times New Roman</vt:lpstr>
      <vt:lpstr>Wingdings</vt:lpstr>
      <vt:lpstr>Wingdings 3</vt:lpstr>
      <vt:lpstr>WP Greek Century</vt:lpstr>
      <vt:lpstr>Origin</vt:lpstr>
      <vt:lpstr>1_Origin</vt:lpstr>
      <vt:lpstr>Clip</vt:lpstr>
      <vt:lpstr>Microsoft Graph 2000 Chart</vt:lpstr>
      <vt:lpstr>Diabetes Pathophysiology</vt:lpstr>
      <vt:lpstr>Lecture Objectives</vt:lpstr>
      <vt:lpstr>Slide 2 of Important Stuff</vt:lpstr>
      <vt:lpstr>Global Epidemic</vt:lpstr>
      <vt:lpstr> World Diabetes Day  November 14</vt:lpstr>
      <vt:lpstr>CDC Announces</vt:lpstr>
      <vt:lpstr>Diabetes in America 2014</vt:lpstr>
      <vt:lpstr>Age-adjusted Diabetes Prevalence  20 yrs or older, by race/ethnicity— U.S. 20014</vt:lpstr>
      <vt:lpstr>Obesity and Economics in America</vt:lpstr>
      <vt:lpstr>32% of Medicare dollars go to  Treat diabetes.  </vt:lpstr>
      <vt:lpstr>Insulin Secretion by the -Cell Roles of Glucose, K+, and Ca2+</vt:lpstr>
      <vt:lpstr>Pancreas – Hormones that lower BG</vt:lpstr>
      <vt:lpstr>Pancreas – Hormone Raises BG</vt:lpstr>
      <vt:lpstr>Hormones Effect on Glucose</vt:lpstr>
      <vt:lpstr>Signs of Diabetes</vt:lpstr>
      <vt:lpstr>Natural History of Diabetes</vt:lpstr>
      <vt:lpstr>Diagnostic Criteria</vt:lpstr>
      <vt:lpstr>What Kind of Diabetes?</vt:lpstr>
      <vt:lpstr>Type 1 Diabetes</vt:lpstr>
      <vt:lpstr>PowerPoint Presentation</vt:lpstr>
      <vt:lpstr>Type 1 Rates Increasing Globally</vt:lpstr>
      <vt:lpstr>Incidence of Type 1 in Youth  </vt:lpstr>
      <vt:lpstr>Type 1 – 10% of all Diabetes Genetics and Risk Factors</vt:lpstr>
      <vt:lpstr>Type 1 Diabetes – Genetics and Risk Factors</vt:lpstr>
      <vt:lpstr>How do we know someone has Type 1 vs Type 2?</vt:lpstr>
      <vt:lpstr>Autoantibodies Assoc w/ Type 1</vt:lpstr>
      <vt:lpstr>Type 1 Diabetes Associated with other immune conditions</vt:lpstr>
      <vt:lpstr>Type 1 in Hospital </vt:lpstr>
      <vt:lpstr>Type 1 Summary</vt:lpstr>
      <vt:lpstr>What kind of Diabetes?</vt:lpstr>
      <vt:lpstr>What type of Diabetes?</vt:lpstr>
      <vt:lpstr>Latent AutoImmunity Diabetes in Adults (LADA)</vt:lpstr>
      <vt:lpstr>LADA Clinical Features Compared to Type 2</vt:lpstr>
      <vt:lpstr>Life Study – Mrs. Jones</vt:lpstr>
      <vt:lpstr>BMI – Visual Image</vt:lpstr>
      <vt:lpstr>Diabetes 2 - Who is at Risk?  (ADA Clinical Practice Guidelines)</vt:lpstr>
      <vt:lpstr>Diabetes 2 - Who is at Risk?  (ADA Clinical Practice Guidelines)</vt:lpstr>
      <vt:lpstr>Acanthosis Nigricans (AN)  </vt:lpstr>
      <vt:lpstr>What is Type 2 Diabetes?</vt:lpstr>
      <vt:lpstr>Natural Progression of Type 2 Diabetes</vt:lpstr>
      <vt:lpstr>Ominous Octet</vt:lpstr>
      <vt:lpstr>What Do You Say? Mrs. Jones asks you</vt:lpstr>
      <vt:lpstr>Overcoming barriers</vt:lpstr>
      <vt:lpstr>Comparison of  Type 1,Type 2, LADA</vt:lpstr>
      <vt:lpstr>Diabetes is also associated with </vt:lpstr>
      <vt:lpstr>Other Types of Diabetes</vt:lpstr>
      <vt:lpstr>Gestational DM ~ 7% of all Pregnancies</vt:lpstr>
      <vt:lpstr>            Increasing Prevalence – A public health perspective </vt:lpstr>
      <vt:lpstr>Diabetes in pregnant mothers associated with …</vt:lpstr>
      <vt:lpstr>Screen Pregnant Women  Before 13 weeks </vt:lpstr>
      <vt:lpstr>Postpartum after GDM</vt:lpstr>
      <vt:lpstr>DiaBingo</vt:lpstr>
      <vt:lpstr>Hyperglycemia and Insulin Resistance – From Head to Toe  </vt:lpstr>
      <vt:lpstr>Objectives</vt:lpstr>
      <vt:lpstr>Insulin Action in Muscle and Fat Cells   Mobilization of GLUT4 to the Cell Surface</vt:lpstr>
      <vt:lpstr>Mechanism of Glucotoxicity and Lipotoxicity  The Glucosamine Hypothesis</vt:lpstr>
      <vt:lpstr>PowerPoint Presentation</vt:lpstr>
      <vt:lpstr>Insulin Resistance is the Seed</vt:lpstr>
      <vt:lpstr>Factors Associated with Insulin Resistance </vt:lpstr>
      <vt:lpstr>Cardio Metabolic Risk  -  5 Hypers -</vt:lpstr>
      <vt:lpstr>The Link Between Hyperglycemia, Insulin Resistance and Cardiovascular Disease</vt:lpstr>
      <vt:lpstr>Heart Disease &amp; DM = 3-5xs Risk</vt:lpstr>
      <vt:lpstr>Vascular Disease &amp; Diabetes “atheroscleropathy”</vt:lpstr>
      <vt:lpstr>Risk of CVD Is Elevated  prior to Diagnosis of Type 2 Diabetes</vt:lpstr>
      <vt:lpstr>CardioVascular Risk Factors</vt:lpstr>
      <vt:lpstr>People with Diabetes in the Dark about CVD Link</vt:lpstr>
      <vt:lpstr>Bottom Line</vt:lpstr>
      <vt:lpstr>Now on to Hyperglycemic Crisis</vt:lpstr>
      <vt:lpstr>Diabetes KetoAcidosis</vt:lpstr>
      <vt:lpstr>DKA Precipitating Factors</vt:lpstr>
      <vt:lpstr>Extreme Hyperglycemia –  Diabetes KetoAcidosis (DKA)</vt:lpstr>
      <vt:lpstr>DKA Signs and Symptoms</vt:lpstr>
      <vt:lpstr>DKA Pathophysiolgy  DKA explained clearly Video   </vt:lpstr>
      <vt:lpstr>Extreme Hyperglycemia –  Hyperosmolar Hyperglycemic State  (HHS)</vt:lpstr>
      <vt:lpstr>DKA          vs      HHS</vt:lpstr>
      <vt:lpstr>DKA  - HHS Presentation and Action</vt:lpstr>
      <vt:lpstr>DKA and HHS</vt:lpstr>
      <vt:lpstr>Hypoglycemia prevention</vt:lpstr>
      <vt:lpstr>Hypoglycemia – “Limiting Factor”</vt:lpstr>
      <vt:lpstr>Glycemic Threshold Values John White, PharmD, Diabetes Spectrum, 2007</vt:lpstr>
      <vt:lpstr>Hypoglycemia Awareness</vt:lpstr>
      <vt:lpstr>Hypoglycemia Symptoms</vt:lpstr>
      <vt:lpstr>Treatment of Hypoglycemia</vt:lpstr>
      <vt:lpstr>Tx of Severe Hypoglycemia</vt:lpstr>
      <vt:lpstr>Glucagon Emergency Kit</vt:lpstr>
      <vt:lpstr>Thyroid Disease and Diabetes</vt:lpstr>
      <vt:lpstr>Thyroid &amp; TSH* Levels</vt:lpstr>
      <vt:lpstr>PowerPoint Presentation</vt:lpstr>
      <vt:lpstr>Hypothyroidism</vt:lpstr>
      <vt:lpstr>Hyperthyroidism</vt:lpstr>
      <vt:lpstr>Thank You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DNSS</dc:creator>
  <cp:lastModifiedBy>beverly</cp:lastModifiedBy>
  <cp:revision>87</cp:revision>
  <cp:lastPrinted>2014-10-31T23:02:02Z</cp:lastPrinted>
  <dcterms:created xsi:type="dcterms:W3CDTF">2014-04-17T17:56:59Z</dcterms:created>
  <dcterms:modified xsi:type="dcterms:W3CDTF">2014-10-31T23:02:41Z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5A782FC4-4C62-423F-B6B1-07B9A70CBAEE</vt:lpwstr>
  </property>
  <property fmtid="{D5CDD505-2E9C-101B-9397-08002B2CF9AE}" pid="3" name="ArticulatePath">
    <vt:lpwstr>DES PPT template</vt:lpwstr>
  </property>
</Properties>
</file>