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1.xml" ContentType="application/vnd.openxmlformats-officedocument.presentationml.notesSlide+xml"/>
  <Override PartName="/ppt/tags/tag42.xml" ContentType="application/vnd.openxmlformats-officedocument.presentationml.tags+xml"/>
  <Override PartName="/ppt/notesSlides/notesSlide22.xml" ContentType="application/vnd.openxmlformats-officedocument.presentationml.notesSlide+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notesSlides/notesSlide2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5.xml" ContentType="application/vnd.openxmlformats-officedocument.presentationml.notesSlide+xml"/>
  <Override PartName="/ppt/tags/tag49.xml" ContentType="application/vnd.openxmlformats-officedocument.presentationml.tags+xml"/>
  <Override PartName="/ppt/notesSlides/notesSlide2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7.xml" ContentType="application/vnd.openxmlformats-officedocument.presentationml.notesSlide+xml"/>
  <Override PartName="/ppt/tags/tag52.xml" ContentType="application/vnd.openxmlformats-officedocument.presentationml.tags+xml"/>
  <Override PartName="/ppt/notesSlides/notesSlide2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9.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0.xml" ContentType="application/vnd.openxmlformats-officedocument.presentationml.notesSlide+xml"/>
  <Override PartName="/ppt/tags/tag62.xml" ContentType="application/vnd.openxmlformats-officedocument.presentationml.tags+xml"/>
  <Override PartName="/ppt/notesSlides/notesSlide31.xml" ContentType="application/vnd.openxmlformats-officedocument.presentationml.notesSlide+xml"/>
  <Override PartName="/ppt/tags/tag63.xml" ContentType="application/vnd.openxmlformats-officedocument.presentationml.tags+xml"/>
  <Override PartName="/ppt/notesSlides/notesSlide32.xml" ContentType="application/vnd.openxmlformats-officedocument.presentationml.notesSlide+xml"/>
  <Override PartName="/ppt/tags/tag64.xml" ContentType="application/vnd.openxmlformats-officedocument.presentationml.tags+xml"/>
  <Override PartName="/ppt/notesSlides/notesSlide3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tags/tag68.xml" ContentType="application/vnd.openxmlformats-officedocument.presentationml.tags+xml"/>
  <Override PartName="/ppt/notesSlides/notesSlide35.xml" ContentType="application/vnd.openxmlformats-officedocument.presentationml.notesSlide+xml"/>
  <Override PartName="/ppt/tags/tag69.xml" ContentType="application/vnd.openxmlformats-officedocument.presentationml.tags+xml"/>
  <Override PartName="/ppt/notesSlides/notesSlide36.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37.xml" ContentType="application/vnd.openxmlformats-officedocument.presentationml.notesSlide+xml"/>
  <Override PartName="/ppt/tags/tag72.xml" ContentType="application/vnd.openxmlformats-officedocument.presentationml.tags+xml"/>
  <Override PartName="/ppt/notesSlides/notesSlide3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39.xml" ContentType="application/vnd.openxmlformats-officedocument.presentationml.notesSlide+xml"/>
  <Override PartName="/ppt/tags/tag75.xml" ContentType="application/vnd.openxmlformats-officedocument.presentationml.tags+xml"/>
  <Override PartName="/ppt/notesSlides/notesSlide40.xml" ContentType="application/vnd.openxmlformats-officedocument.presentationml.notesSlide+xml"/>
  <Override PartName="/ppt/tags/tag76.xml" ContentType="application/vnd.openxmlformats-officedocument.presentationml.tags+xml"/>
  <Override PartName="/ppt/notesSlides/notesSlide41.xml" ContentType="application/vnd.openxmlformats-officedocument.presentationml.notesSlide+xml"/>
  <Override PartName="/ppt/tags/tag7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8.xml" ContentType="application/vnd.openxmlformats-officedocument.presentationml.tags+xml"/>
  <Override PartName="/ppt/notesSlides/notesSlide4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43.xml" ContentType="application/vnd.openxmlformats-officedocument.presentationml.notesSlide+xml"/>
  <Override PartName="/ppt/tags/tag81.xml" ContentType="application/vnd.openxmlformats-officedocument.presentationml.tags+xml"/>
  <Override PartName="/ppt/notesSlides/notesSlide44.xml" ContentType="application/vnd.openxmlformats-officedocument.presentationml.notesSlide+xml"/>
  <Override PartName="/ppt/tags/tag82.xml" ContentType="application/vnd.openxmlformats-officedocument.presentationml.tags+xml"/>
  <Override PartName="/ppt/notesSlides/notesSlide45.xml" ContentType="application/vnd.openxmlformats-officedocument.presentationml.notesSlide+xml"/>
  <Override PartName="/ppt/tags/tag83.xml" ContentType="application/vnd.openxmlformats-officedocument.presentationml.tags+xml"/>
  <Override PartName="/ppt/notesSlides/notesSlide46.xml" ContentType="application/vnd.openxmlformats-officedocument.presentationml.notesSlide+xml"/>
  <Override PartName="/ppt/tags/tag84.xml" ContentType="application/vnd.openxmlformats-officedocument.presentationml.tags+xml"/>
  <Override PartName="/ppt/notesSlides/notesSlide47.xml" ContentType="application/vnd.openxmlformats-officedocument.presentationml.notesSlide+xml"/>
  <Override PartName="/ppt/tags/tag85.xml" ContentType="application/vnd.openxmlformats-officedocument.presentationml.tags+xml"/>
  <Override PartName="/ppt/notesSlides/notesSlide48.xml" ContentType="application/vnd.openxmlformats-officedocument.presentationml.notesSlide+xml"/>
  <Override PartName="/ppt/tags/tag86.xml" ContentType="application/vnd.openxmlformats-officedocument.presentationml.tags+xml"/>
  <Override PartName="/ppt/notesSlides/notesSlide49.xml" ContentType="application/vnd.openxmlformats-officedocument.presentationml.notesSlide+xml"/>
  <Override PartName="/ppt/tags/tag87.xml" ContentType="application/vnd.openxmlformats-officedocument.presentationml.tags+xml"/>
  <Override PartName="/ppt/notesSlides/notesSlide50.xml" ContentType="application/vnd.openxmlformats-officedocument.presentationml.notesSlide+xml"/>
  <Override PartName="/ppt/tags/tag88.xml" ContentType="application/vnd.openxmlformats-officedocument.presentationml.tags+xml"/>
  <Override PartName="/ppt/notesSlides/notesSlide51.xml" ContentType="application/vnd.openxmlformats-officedocument.presentationml.notesSlide+xml"/>
  <Override PartName="/ppt/tags/tag89.xml" ContentType="application/vnd.openxmlformats-officedocument.presentationml.tags+xml"/>
  <Override PartName="/ppt/notesSlides/notesSlide52.xml" ContentType="application/vnd.openxmlformats-officedocument.presentationml.notesSlide+xml"/>
  <Override PartName="/ppt/tags/tag90.xml" ContentType="application/vnd.openxmlformats-officedocument.presentationml.tags+xml"/>
  <Override PartName="/ppt/notesSlides/notesSlide53.xml" ContentType="application/vnd.openxmlformats-officedocument.presentationml.notesSlide+xml"/>
  <Override PartName="/ppt/tags/tag91.xml" ContentType="application/vnd.openxmlformats-officedocument.presentationml.tags+xml"/>
  <Override PartName="/ppt/notesSlides/notesSlide54.xml" ContentType="application/vnd.openxmlformats-officedocument.presentationml.notesSlide+xml"/>
  <Override PartName="/ppt/tags/tag92.xml" ContentType="application/vnd.openxmlformats-officedocument.presentationml.tags+xml"/>
  <Override PartName="/ppt/notesSlides/notesSlide55.xml" ContentType="application/vnd.openxmlformats-officedocument.presentationml.notesSlide+xml"/>
  <Override PartName="/ppt/tags/tag93.xml" ContentType="application/vnd.openxmlformats-officedocument.presentationml.tags+xml"/>
  <Override PartName="/ppt/notesSlides/notesSlide56.xml" ContentType="application/vnd.openxmlformats-officedocument.presentationml.notesSlide+xml"/>
  <Override PartName="/ppt/tags/tag94.xml" ContentType="application/vnd.openxmlformats-officedocument.presentationml.tags+xml"/>
  <Override PartName="/ppt/notesSlides/notesSlide57.xml" ContentType="application/vnd.openxmlformats-officedocument.presentationml.notesSlide+xml"/>
  <Override PartName="/ppt/tags/tag95.xml" ContentType="application/vnd.openxmlformats-officedocument.presentationml.tags+xml"/>
  <Override PartName="/ppt/notesSlides/notesSlide58.xml" ContentType="application/vnd.openxmlformats-officedocument.presentationml.notesSlide+xml"/>
  <Override PartName="/ppt/tags/tag96.xml" ContentType="application/vnd.openxmlformats-officedocument.presentationml.tags+xml"/>
  <Override PartName="/ppt/notesSlides/notesSlide59.xml" ContentType="application/vnd.openxmlformats-officedocument.presentationml.notesSlide+xml"/>
  <Override PartName="/ppt/tags/tag97.xml" ContentType="application/vnd.openxmlformats-officedocument.presentationml.tags+xml"/>
  <Override PartName="/ppt/notesSlides/notesSlide60.xml" ContentType="application/vnd.openxmlformats-officedocument.presentationml.notesSlide+xml"/>
  <Override PartName="/ppt/tags/tag98.xml" ContentType="application/vnd.openxmlformats-officedocument.presentationml.tags+xml"/>
  <Override PartName="/ppt/notesSlides/notesSlide61.xml" ContentType="application/vnd.openxmlformats-officedocument.presentationml.notesSlide+xml"/>
  <Override PartName="/ppt/tags/tag99.xml" ContentType="application/vnd.openxmlformats-officedocument.presentationml.tags+xml"/>
  <Override PartName="/ppt/notesSlides/notesSlide62.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63.xml" ContentType="application/vnd.openxmlformats-officedocument.presentationml.notesSlide+xml"/>
  <Override PartName="/ppt/tags/tag102.xml" ContentType="application/vnd.openxmlformats-officedocument.presentationml.tags+xml"/>
  <Override PartName="/ppt/notesSlides/notesSlide64.xml" ContentType="application/vnd.openxmlformats-officedocument.presentationml.notesSlide+xml"/>
  <Override PartName="/ppt/tags/tag103.xml" ContentType="application/vnd.openxmlformats-officedocument.presentationml.tags+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4"/>
  </p:notesMasterIdLst>
  <p:handoutMasterIdLst>
    <p:handoutMasterId r:id="rId105"/>
  </p:handoutMasterIdLst>
  <p:sldIdLst>
    <p:sldId id="259" r:id="rId3"/>
    <p:sldId id="268" r:id="rId4"/>
    <p:sldId id="269" r:id="rId5"/>
    <p:sldId id="275" r:id="rId6"/>
    <p:sldId id="551" r:id="rId7"/>
    <p:sldId id="550" r:id="rId8"/>
    <p:sldId id="549" r:id="rId9"/>
    <p:sldId id="552" r:id="rId10"/>
    <p:sldId id="560" r:id="rId11"/>
    <p:sldId id="285" r:id="rId12"/>
    <p:sldId id="286" r:id="rId13"/>
    <p:sldId id="287" r:id="rId14"/>
    <p:sldId id="288" r:id="rId15"/>
    <p:sldId id="289" r:id="rId16"/>
    <p:sldId id="290" r:id="rId17"/>
    <p:sldId id="291" r:id="rId18"/>
    <p:sldId id="292" r:id="rId19"/>
    <p:sldId id="293" r:id="rId20"/>
    <p:sldId id="553" r:id="rId21"/>
    <p:sldId id="295" r:id="rId22"/>
    <p:sldId id="297" r:id="rId23"/>
    <p:sldId id="298" r:id="rId24"/>
    <p:sldId id="299" r:id="rId25"/>
    <p:sldId id="300" r:id="rId26"/>
    <p:sldId id="302" r:id="rId27"/>
    <p:sldId id="301" r:id="rId28"/>
    <p:sldId id="303" r:id="rId29"/>
    <p:sldId id="304" r:id="rId30"/>
    <p:sldId id="305" r:id="rId31"/>
    <p:sldId id="306" r:id="rId32"/>
    <p:sldId id="631" r:id="rId33"/>
    <p:sldId id="307" r:id="rId34"/>
    <p:sldId id="308" r:id="rId35"/>
    <p:sldId id="316" r:id="rId36"/>
    <p:sldId id="313" r:id="rId37"/>
    <p:sldId id="315" r:id="rId38"/>
    <p:sldId id="317" r:id="rId39"/>
    <p:sldId id="318" r:id="rId40"/>
    <p:sldId id="319" r:id="rId41"/>
    <p:sldId id="320" r:id="rId42"/>
    <p:sldId id="712" r:id="rId43"/>
    <p:sldId id="566" r:id="rId44"/>
    <p:sldId id="565" r:id="rId45"/>
    <p:sldId id="567" r:id="rId46"/>
    <p:sldId id="568" r:id="rId47"/>
    <p:sldId id="325" r:id="rId48"/>
    <p:sldId id="326" r:id="rId49"/>
    <p:sldId id="327" r:id="rId50"/>
    <p:sldId id="328" r:id="rId51"/>
    <p:sldId id="329" r:id="rId52"/>
    <p:sldId id="713" r:id="rId53"/>
    <p:sldId id="714" r:id="rId54"/>
    <p:sldId id="330" r:id="rId55"/>
    <p:sldId id="331" r:id="rId56"/>
    <p:sldId id="332" r:id="rId57"/>
    <p:sldId id="554" r:id="rId58"/>
    <p:sldId id="569" r:id="rId59"/>
    <p:sldId id="555" r:id="rId60"/>
    <p:sldId id="556" r:id="rId61"/>
    <p:sldId id="338" r:id="rId62"/>
    <p:sldId id="341" r:id="rId63"/>
    <p:sldId id="342" r:id="rId64"/>
    <p:sldId id="389" r:id="rId65"/>
    <p:sldId id="390" r:id="rId66"/>
    <p:sldId id="391" r:id="rId67"/>
    <p:sldId id="392" r:id="rId68"/>
    <p:sldId id="393" r:id="rId69"/>
    <p:sldId id="394" r:id="rId70"/>
    <p:sldId id="395" r:id="rId71"/>
    <p:sldId id="403" r:id="rId72"/>
    <p:sldId id="398" r:id="rId73"/>
    <p:sldId id="399" r:id="rId74"/>
    <p:sldId id="400" r:id="rId75"/>
    <p:sldId id="401" r:id="rId76"/>
    <p:sldId id="402" r:id="rId77"/>
    <p:sldId id="404" r:id="rId78"/>
    <p:sldId id="405" r:id="rId79"/>
    <p:sldId id="693" r:id="rId80"/>
    <p:sldId id="694" r:id="rId81"/>
    <p:sldId id="695" r:id="rId82"/>
    <p:sldId id="696" r:id="rId83"/>
    <p:sldId id="697" r:id="rId84"/>
    <p:sldId id="698" r:id="rId85"/>
    <p:sldId id="699" r:id="rId86"/>
    <p:sldId id="700" r:id="rId87"/>
    <p:sldId id="701" r:id="rId88"/>
    <p:sldId id="703" r:id="rId89"/>
    <p:sldId id="704" r:id="rId90"/>
    <p:sldId id="705" r:id="rId91"/>
    <p:sldId id="706" r:id="rId92"/>
    <p:sldId id="707" r:id="rId93"/>
    <p:sldId id="708" r:id="rId94"/>
    <p:sldId id="709" r:id="rId95"/>
    <p:sldId id="710" r:id="rId96"/>
    <p:sldId id="711" r:id="rId97"/>
    <p:sldId id="678" r:id="rId98"/>
    <p:sldId id="679" r:id="rId99"/>
    <p:sldId id="680" r:id="rId100"/>
    <p:sldId id="681" r:id="rId101"/>
    <p:sldId id="692" r:id="rId102"/>
    <p:sldId id="715" r:id="rId103"/>
  </p:sldIdLst>
  <p:sldSz cx="9144000" cy="6858000" type="screen4x3"/>
  <p:notesSz cx="7010400" cy="9296400"/>
  <p:custDataLst>
    <p:tags r:id="rId10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62" autoAdjust="0"/>
  </p:normalViewPr>
  <p:slideViewPr>
    <p:cSldViewPr>
      <p:cViewPr>
        <p:scale>
          <a:sx n="66" d="100"/>
          <a:sy n="66" d="100"/>
        </p:scale>
        <p:origin x="1818" y="86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8582"/>
    </p:cViewPr>
  </p:sorterViewPr>
  <p:notesViewPr>
    <p:cSldViewPr>
      <p:cViewPr varScale="1">
        <p:scale>
          <a:sx n="88" d="100"/>
          <a:sy n="88" d="100"/>
        </p:scale>
        <p:origin x="378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presProps" Target="pres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A8A91A08-7FAD-4D56-A2DA-A317AF9D3FC3}"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8439EDC-DA71-4A68-87E7-380784EE1251}" type="presOf" srcId="{53A7C8F1-6573-416B-BAD0-E203C790D54C}" destId="{84406800-1B15-4073-9BE5-7AED3F8CD968}" srcOrd="0" destOrd="0" presId="urn:microsoft.com/office/officeart/2005/8/layout/hList7#1"/>
    <dgm:cxn modelId="{2A465C8E-B522-4363-B8FB-3A1382FB3E08}" type="presOf" srcId="{53A7C8F1-6573-416B-BAD0-E203C790D54C}" destId="{80C2ACF9-BD38-4248-9C5A-D57702DCA3FA}" srcOrd="1" destOrd="0" presId="urn:microsoft.com/office/officeart/2005/8/layout/hList7#1"/>
    <dgm:cxn modelId="{3CEE4779-FE93-4B83-B15B-1F7EB0E3AE19}" type="presOf" srcId="{714289C4-44BF-4423-B73A-D36C7D29CD8B}" destId="{3325B67F-1C1F-4C7F-87F7-63A9F5F04916}" srcOrd="0" destOrd="0" presId="urn:microsoft.com/office/officeart/2005/8/layout/hList7#1"/>
    <dgm:cxn modelId="{FEE8B375-E5B9-4256-A081-FDB5EAF23C5C}" type="presOf" srcId="{BDA7D873-F110-416A-8950-D7A412F1A1A1}" destId="{6FCB4B09-5AE8-4BCF-9C2E-5DB02F534E9D}" srcOrd="0" destOrd="0" presId="urn:microsoft.com/office/officeart/2005/8/layout/hList7#1"/>
    <dgm:cxn modelId="{1F3B2F66-923E-4ED1-94EC-087CCAEB5571}" type="presOf" srcId="{714289C4-44BF-4423-B73A-D36C7D29CD8B}" destId="{5A6B1BA2-8CEC-4075-979B-58B751678363}" srcOrd="1" destOrd="0" presId="urn:microsoft.com/office/officeart/2005/8/layout/hList7#1"/>
    <dgm:cxn modelId="{A04C1A2C-1122-48C2-BCED-1AD1FE6B0A02}" type="presOf" srcId="{DAFD5B8F-7307-420F-8AA9-469750D54466}" destId="{4C98858D-9DCD-4D61-A6D2-9C95CB504251}" srcOrd="0" destOrd="0" presId="urn:microsoft.com/office/officeart/2005/8/layout/hList7#1"/>
    <dgm:cxn modelId="{A0B7020C-BDD3-43D5-8961-FDDFF0DD7181}" type="presOf" srcId="{883B5228-B675-48FD-ADE3-882F219A32FD}" destId="{A40BD255-8246-4A86-AC24-6E13AC11D8D0}" srcOrd="0" destOrd="0" presId="urn:microsoft.com/office/officeart/2005/8/layout/hList7#1"/>
    <dgm:cxn modelId="{B8860381-5E57-4376-887F-243C4DA6D588}" type="presOf" srcId="{DAFD5B8F-7307-420F-8AA9-469750D54466}" destId="{1DFC81E9-AEE7-4738-A0AB-51EC388659CE}" srcOrd="1"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A36FBB1D-7C60-4135-8A61-7853C5254008}" type="presParOf" srcId="{21B2BCE8-470C-4505-93DC-36DDE14B2DFF}" destId="{D737B785-468C-4A0C-9BAF-B33CE9B38ADA}" srcOrd="0" destOrd="0" presId="urn:microsoft.com/office/officeart/2005/8/layout/hList7#1"/>
    <dgm:cxn modelId="{89D970A0-6E46-4809-AE60-BDE62411E76E}" type="presParOf" srcId="{21B2BCE8-470C-4505-93DC-36DDE14B2DFF}" destId="{E3446D0B-132A-4581-B805-7D509ABBE1A9}" srcOrd="1" destOrd="0" presId="urn:microsoft.com/office/officeart/2005/8/layout/hList7#1"/>
    <dgm:cxn modelId="{B4245A2A-6431-413C-ABF5-8551847D9054}" type="presParOf" srcId="{E3446D0B-132A-4581-B805-7D509ABBE1A9}" destId="{F0280A93-2598-4B79-BCF2-5A74016DDAA6}" srcOrd="0" destOrd="0" presId="urn:microsoft.com/office/officeart/2005/8/layout/hList7#1"/>
    <dgm:cxn modelId="{7ACA20BB-7163-4ABB-A6A8-8DE71494846E}" type="presParOf" srcId="{F0280A93-2598-4B79-BCF2-5A74016DDAA6}" destId="{3325B67F-1C1F-4C7F-87F7-63A9F5F04916}" srcOrd="0" destOrd="0" presId="urn:microsoft.com/office/officeart/2005/8/layout/hList7#1"/>
    <dgm:cxn modelId="{8F35D427-EAAF-4E7F-B4E2-E45AAD3ABD8F}" type="presParOf" srcId="{F0280A93-2598-4B79-BCF2-5A74016DDAA6}" destId="{5A6B1BA2-8CEC-4075-979B-58B751678363}" srcOrd="1" destOrd="0" presId="urn:microsoft.com/office/officeart/2005/8/layout/hList7#1"/>
    <dgm:cxn modelId="{FC4B540C-FEB8-42BF-AFFF-27ABC43621D0}" type="presParOf" srcId="{F0280A93-2598-4B79-BCF2-5A74016DDAA6}" destId="{E679BF5D-7D68-48F1-9595-1ED90F266B6A}" srcOrd="2" destOrd="0" presId="urn:microsoft.com/office/officeart/2005/8/layout/hList7#1"/>
    <dgm:cxn modelId="{B5F6B2B3-231B-461D-A831-52BAE28AC04B}" type="presParOf" srcId="{F0280A93-2598-4B79-BCF2-5A74016DDAA6}" destId="{1B13010B-D7B8-48A4-9EA8-0FF90A870D10}" srcOrd="3" destOrd="0" presId="urn:microsoft.com/office/officeart/2005/8/layout/hList7#1"/>
    <dgm:cxn modelId="{2A7D27C1-219C-4091-8DCA-B857D6C686DD}" type="presParOf" srcId="{E3446D0B-132A-4581-B805-7D509ABBE1A9}" destId="{A40BD255-8246-4A86-AC24-6E13AC11D8D0}" srcOrd="1" destOrd="0" presId="urn:microsoft.com/office/officeart/2005/8/layout/hList7#1"/>
    <dgm:cxn modelId="{EB028F38-EACA-4640-9156-CF9032A7EF34}" type="presParOf" srcId="{E3446D0B-132A-4581-B805-7D509ABBE1A9}" destId="{B4EC43FF-F280-4D81-B573-0BBE26119323}" srcOrd="2" destOrd="0" presId="urn:microsoft.com/office/officeart/2005/8/layout/hList7#1"/>
    <dgm:cxn modelId="{76FE2118-FF28-4DC9-8A8A-B49FB125CBFE}" type="presParOf" srcId="{B4EC43FF-F280-4D81-B573-0BBE26119323}" destId="{4C98858D-9DCD-4D61-A6D2-9C95CB504251}" srcOrd="0" destOrd="0" presId="urn:microsoft.com/office/officeart/2005/8/layout/hList7#1"/>
    <dgm:cxn modelId="{C6222A37-8884-46EA-8872-82B4244A8128}" type="presParOf" srcId="{B4EC43FF-F280-4D81-B573-0BBE26119323}" destId="{1DFC81E9-AEE7-4738-A0AB-51EC388659CE}" srcOrd="1" destOrd="0" presId="urn:microsoft.com/office/officeart/2005/8/layout/hList7#1"/>
    <dgm:cxn modelId="{6D179E3F-9E77-4D13-A09F-EDEDF8C58FCF}" type="presParOf" srcId="{B4EC43FF-F280-4D81-B573-0BBE26119323}" destId="{5642C667-2035-465B-88FA-BD5286D1ED4A}" srcOrd="2" destOrd="0" presId="urn:microsoft.com/office/officeart/2005/8/layout/hList7#1"/>
    <dgm:cxn modelId="{63EDDFCB-154B-431E-850E-E874746E6966}" type="presParOf" srcId="{B4EC43FF-F280-4D81-B573-0BBE26119323}" destId="{3606B1B6-912D-4BB2-940E-606747701328}" srcOrd="3" destOrd="0" presId="urn:microsoft.com/office/officeart/2005/8/layout/hList7#1"/>
    <dgm:cxn modelId="{0D94C501-B74C-419B-A196-0E24F249A630}" type="presParOf" srcId="{E3446D0B-132A-4581-B805-7D509ABBE1A9}" destId="{6FCB4B09-5AE8-4BCF-9C2E-5DB02F534E9D}" srcOrd="3" destOrd="0" presId="urn:microsoft.com/office/officeart/2005/8/layout/hList7#1"/>
    <dgm:cxn modelId="{CBB87F29-3280-423E-8247-5DE01A63BA58}" type="presParOf" srcId="{E3446D0B-132A-4581-B805-7D509ABBE1A9}" destId="{552AA70C-A20B-4D1F-9285-6CFC3143FB01}" srcOrd="4" destOrd="0" presId="urn:microsoft.com/office/officeart/2005/8/layout/hList7#1"/>
    <dgm:cxn modelId="{F5DB21C8-32C2-42B3-910D-1E8F9CFB9753}" type="presParOf" srcId="{552AA70C-A20B-4D1F-9285-6CFC3143FB01}" destId="{84406800-1B15-4073-9BE5-7AED3F8CD968}" srcOrd="0" destOrd="0" presId="urn:microsoft.com/office/officeart/2005/8/layout/hList7#1"/>
    <dgm:cxn modelId="{2391190D-7805-48F3-A92D-D2352708628C}" type="presParOf" srcId="{552AA70C-A20B-4D1F-9285-6CFC3143FB01}" destId="{80C2ACF9-BD38-4248-9C5A-D57702DCA3FA}" srcOrd="1" destOrd="0" presId="urn:microsoft.com/office/officeart/2005/8/layout/hList7#1"/>
    <dgm:cxn modelId="{EBA766D0-52DC-4BFE-BA0E-B76904A52288}" type="presParOf" srcId="{552AA70C-A20B-4D1F-9285-6CFC3143FB01}" destId="{A550690B-CD28-43E2-88E8-918DBD12128C}" srcOrd="2" destOrd="0" presId="urn:microsoft.com/office/officeart/2005/8/layout/hList7#1"/>
    <dgm:cxn modelId="{18D3CC98-DCFC-40C6-A700-B2919893E7CE}"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87E6268-F86B-406B-94CD-2BF27BECDD63}" type="doc">
      <dgm:prSet loTypeId="urn:microsoft.com/office/officeart/2005/8/layout/radial1" loCatId="relationship" qsTypeId="urn:microsoft.com/office/officeart/2005/8/quickstyle/simple1" qsCatId="simple" csTypeId="urn:microsoft.com/office/officeart/2005/8/colors/accent0_1" csCatId="mainScheme"/>
      <dgm:spPr/>
    </dgm:pt>
    <dgm:pt modelId="{0A0A3AB1-92EA-4938-B6B6-1F3029E2AFB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pitchFamily="34" charset="0"/>
              <a:cs typeface="Arial" pitchFamily="34" charset="0"/>
            </a:rPr>
            <a:t>Cardio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pitchFamily="34" charset="0"/>
              <a:cs typeface="Arial" pitchFamily="34" charset="0"/>
            </a:rPr>
            <a:t>Metabolic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pitchFamily="34" charset="0"/>
              <a:cs typeface="Arial" pitchFamily="34" charset="0"/>
            </a:rPr>
            <a:t> Risk</a:t>
          </a:r>
        </a:p>
      </dgm:t>
    </dgm:pt>
    <dgm:pt modelId="{D68057FE-0A82-48E3-B9FA-ABF5621D8AE3}" type="parTrans" cxnId="{D69E6941-2E05-4926-89A8-0271AD341F11}">
      <dgm:prSet/>
      <dgm:spPr/>
      <dgm:t>
        <a:bodyPr/>
        <a:lstStyle/>
        <a:p>
          <a:endParaRPr lang="en-US"/>
        </a:p>
      </dgm:t>
    </dgm:pt>
    <dgm:pt modelId="{E95B75FC-5093-4904-9076-D943D9D1B5B3}" type="sibTrans" cxnId="{D69E6941-2E05-4926-89A8-0271AD341F11}">
      <dgm:prSet/>
      <dgm:spPr/>
      <dgm:t>
        <a:bodyPr/>
        <a:lstStyle/>
        <a:p>
          <a:endParaRPr lang="en-US"/>
        </a:p>
      </dgm:t>
    </dgm:pt>
    <dgm:pt modelId="{D0930202-38B3-48CA-AC12-8E950B89D06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pitchFamily="34" charset="0"/>
              <a:cs typeface="Arial" pitchFamily="34" charset="0"/>
            </a:rPr>
            <a:t>Insulin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pitchFamily="34" charset="0"/>
              <a:cs typeface="Arial" pitchFamily="34" charset="0"/>
            </a:rPr>
            <a:t>Resistance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pitchFamily="34" charset="0"/>
              <a:cs typeface="Arial" pitchFamily="34" charset="0"/>
            </a:rPr>
            <a:t>Syndrome</a:t>
          </a:r>
          <a:endParaRPr kumimoji="0" lang="en-US" b="1" i="0" u="none" strike="noStrike" cap="none" normalizeH="0" baseline="0" dirty="0" smtClean="0">
            <a:ln/>
            <a:effectLst/>
            <a:latin typeface="Arial" pitchFamily="34" charset="0"/>
            <a:cs typeface="Arial" pitchFamily="34" charset="0"/>
          </a:endParaRPr>
        </a:p>
      </dgm:t>
    </dgm:pt>
    <dgm:pt modelId="{474DD08E-2D9D-4E7A-A225-5CDDE7CAE290}" type="parTrans" cxnId="{AD38E504-ED01-42FC-BB0D-9CC2E726F0DC}">
      <dgm:prSet/>
      <dgm:spPr/>
      <dgm:t>
        <a:bodyPr/>
        <a:lstStyle/>
        <a:p>
          <a:endParaRPr lang="en-US"/>
        </a:p>
      </dgm:t>
    </dgm:pt>
    <dgm:pt modelId="{FF5C1ACC-B7A3-401D-987C-B15E61D76008}" type="sibTrans" cxnId="{AD38E504-ED01-42FC-BB0D-9CC2E726F0DC}">
      <dgm:prSet/>
      <dgm:spPr/>
      <dgm:t>
        <a:bodyPr/>
        <a:lstStyle/>
        <a:p>
          <a:endParaRPr lang="en-US"/>
        </a:p>
      </dgm:t>
    </dgm:pt>
    <dgm:pt modelId="{D95533AD-BA27-410E-88E9-D21AA3315D0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cs typeface="Arial" pitchFamily="34" charset="0"/>
            </a:rPr>
            <a:t>Smoking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cs typeface="Arial" pitchFamily="34" charset="0"/>
            </a:rPr>
            <a:t>Physical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cs typeface="Arial" pitchFamily="34" charset="0"/>
            </a:rPr>
            <a:t>Inactivity</a:t>
          </a:r>
        </a:p>
      </dgm:t>
    </dgm:pt>
    <dgm:pt modelId="{C2809ED5-97C4-457B-806B-023C91E00A8B}" type="parTrans" cxnId="{3CBCBCE4-E779-4C1F-BE17-56177B66BF90}">
      <dgm:prSet/>
      <dgm:spPr/>
      <dgm:t>
        <a:bodyPr/>
        <a:lstStyle/>
        <a:p>
          <a:endParaRPr lang="en-US"/>
        </a:p>
      </dgm:t>
    </dgm:pt>
    <dgm:pt modelId="{B572D59A-0B54-4BD3-B55D-80B9D7256FFA}" type="sibTrans" cxnId="{3CBCBCE4-E779-4C1F-BE17-56177B66BF90}">
      <dgm:prSet/>
      <dgm:spPr/>
      <dgm:t>
        <a:bodyPr/>
        <a:lstStyle/>
        <a:p>
          <a:endParaRPr lang="en-US"/>
        </a:p>
      </dgm:t>
    </dgm:pt>
    <dgm:pt modelId="{1CFCC32D-7294-48E0-B8C7-BA5F66DCACD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cs typeface="Arial" pitchFamily="34" charset="0"/>
            </a:rPr>
            <a:t>Age, Race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cs typeface="Arial" pitchFamily="34" charset="0"/>
            </a:rPr>
            <a:t>Gender,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cs typeface="Arial" pitchFamily="34" charset="0"/>
            </a:rPr>
            <a:t>Family </a:t>
          </a:r>
          <a:r>
            <a:rPr kumimoji="0" lang="en-US" b="0" i="0" u="none" strike="noStrike" cap="none" normalizeH="0" baseline="0" dirty="0" err="1" smtClean="0">
              <a:ln/>
              <a:effectLst/>
              <a:latin typeface="Arial" pitchFamily="34" charset="0"/>
              <a:cs typeface="Arial" pitchFamily="34" charset="0"/>
            </a:rPr>
            <a:t>hx</a:t>
          </a:r>
          <a:endParaRPr kumimoji="0" lang="en-US" b="0" i="0" u="none" strike="noStrike" cap="none" normalizeH="0" baseline="0" dirty="0" smtClean="0">
            <a:ln/>
            <a:effectLst/>
            <a:latin typeface="Arial" pitchFamily="34" charset="0"/>
            <a:cs typeface="Arial" pitchFamily="34" charset="0"/>
          </a:endParaRPr>
        </a:p>
      </dgm:t>
    </dgm:pt>
    <dgm:pt modelId="{B988C646-8495-4180-8C49-FAAF61CB3166}" type="parTrans" cxnId="{8974BA67-9C1D-4EC7-B5D9-9D514429BC80}">
      <dgm:prSet/>
      <dgm:spPr/>
      <dgm:t>
        <a:bodyPr/>
        <a:lstStyle/>
        <a:p>
          <a:endParaRPr lang="en-US"/>
        </a:p>
      </dgm:t>
    </dgm:pt>
    <dgm:pt modelId="{586A8DE9-D69E-40FE-A9A7-06D3434C8441}" type="sibTrans" cxnId="{8974BA67-9C1D-4EC7-B5D9-9D514429BC80}">
      <dgm:prSet/>
      <dgm:spPr/>
      <dgm:t>
        <a:bodyPr/>
        <a:lstStyle/>
        <a:p>
          <a:endParaRPr lang="en-US"/>
        </a:p>
      </dgm:t>
    </dgm:pt>
    <dgm:pt modelId="{31400064-D188-49F2-AD41-810FCAE1AA8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pitchFamily="34" charset="0"/>
              <a:cs typeface="Arial" pitchFamily="34" charset="0"/>
            </a:rPr>
            <a:t>Inflammation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pitchFamily="34" charset="0"/>
              <a:cs typeface="Arial" pitchFamily="34" charset="0"/>
            </a:rPr>
            <a:t>Hyper-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pitchFamily="34" charset="0"/>
              <a:cs typeface="Arial" pitchFamily="34" charset="0"/>
            </a:rPr>
            <a:t>coagulation</a:t>
          </a:r>
        </a:p>
      </dgm:t>
    </dgm:pt>
    <dgm:pt modelId="{5AAB5FDF-05F0-4939-A061-682082D91E22}" type="parTrans" cxnId="{788AE3BD-09E0-4024-B572-80E7CE2A4EC2}">
      <dgm:prSet/>
      <dgm:spPr/>
      <dgm:t>
        <a:bodyPr/>
        <a:lstStyle/>
        <a:p>
          <a:endParaRPr lang="en-US"/>
        </a:p>
      </dgm:t>
    </dgm:pt>
    <dgm:pt modelId="{BDBBD98B-51CC-4EED-859A-4673C13F720A}" type="sibTrans" cxnId="{788AE3BD-09E0-4024-B572-80E7CE2A4EC2}">
      <dgm:prSet/>
      <dgm:spPr/>
      <dgm:t>
        <a:bodyPr/>
        <a:lstStyle/>
        <a:p>
          <a:endParaRPr lang="en-US"/>
        </a:p>
      </dgm:t>
    </dgm:pt>
    <dgm:pt modelId="{081BCF00-494B-42E6-8EC2-3464B2D9F2D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pitchFamily="34" charset="0"/>
              <a:cs typeface="Arial" pitchFamily="34" charset="0"/>
            </a:rPr>
            <a:t>Hypertension</a:t>
          </a:r>
        </a:p>
      </dgm:t>
    </dgm:pt>
    <dgm:pt modelId="{D1CDC1DE-1B1D-4277-89DB-BD36373F6E66}" type="parTrans" cxnId="{414A4543-1FD9-496B-BECB-72729773EB34}">
      <dgm:prSet/>
      <dgm:spPr/>
      <dgm:t>
        <a:bodyPr/>
        <a:lstStyle/>
        <a:p>
          <a:endParaRPr lang="en-US"/>
        </a:p>
      </dgm:t>
    </dgm:pt>
    <dgm:pt modelId="{66458A99-7198-4C83-9298-E336C8E94123}" type="sibTrans" cxnId="{414A4543-1FD9-496B-BECB-72729773EB34}">
      <dgm:prSet/>
      <dgm:spPr/>
      <dgm:t>
        <a:bodyPr/>
        <a:lstStyle/>
        <a:p>
          <a:endParaRPr lang="en-US"/>
        </a:p>
      </dgm:t>
    </dgm:pt>
    <dgm:pt modelId="{BC86FBD9-7940-47A3-BBE3-5121D33B08B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pitchFamily="34" charset="0"/>
              <a:cs typeface="Arial" pitchFamily="34" charset="0"/>
            </a:rPr>
            <a:t>Abnormal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pitchFamily="34" charset="0"/>
              <a:cs typeface="Arial" pitchFamily="34" charset="0"/>
            </a:rPr>
            <a:t>Lipid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pitchFamily="34" charset="0"/>
              <a:cs typeface="Arial" pitchFamily="34" charset="0"/>
            </a:rPr>
            <a:t>Metabolism</a:t>
          </a:r>
        </a:p>
      </dgm:t>
    </dgm:pt>
    <dgm:pt modelId="{9E7BE43F-F409-4B5E-A4C4-3F2B0F437801}" type="parTrans" cxnId="{3B36B40F-3B5D-401D-937C-908F1533107E}">
      <dgm:prSet/>
      <dgm:spPr/>
      <dgm:t>
        <a:bodyPr/>
        <a:lstStyle/>
        <a:p>
          <a:endParaRPr lang="en-US"/>
        </a:p>
      </dgm:t>
    </dgm:pt>
    <dgm:pt modelId="{4F793E2E-1077-4B41-A941-AA5ADA3589AD}" type="sibTrans" cxnId="{3B36B40F-3B5D-401D-937C-908F1533107E}">
      <dgm:prSet/>
      <dgm:spPr/>
      <dgm:t>
        <a:bodyPr/>
        <a:lstStyle/>
        <a:p>
          <a:endParaRPr lang="en-US"/>
        </a:p>
      </dgm:t>
    </dgm:pt>
    <dgm:pt modelId="{BA0B97F7-CD57-48AC-B24E-3B2B3E352DB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pitchFamily="34" charset="0"/>
              <a:cs typeface="Arial" pitchFamily="34" charset="0"/>
            </a:rPr>
            <a:t>BMI &gt;25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pitchFamily="34" charset="0"/>
              <a:cs typeface="Arial" pitchFamily="34" charset="0"/>
            </a:rPr>
            <a:t>Waist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pitchFamily="34" charset="0"/>
              <a:cs typeface="Arial" pitchFamily="34" charset="0"/>
            </a:rPr>
            <a:t>  35” women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pitchFamily="34" charset="0"/>
              <a:cs typeface="Arial" pitchFamily="34" charset="0"/>
            </a:rPr>
            <a:t> 40” men</a:t>
          </a:r>
        </a:p>
      </dgm:t>
    </dgm:pt>
    <dgm:pt modelId="{AEDFCCB0-6B2C-4720-AA89-54C2577309C5}" type="parTrans" cxnId="{A4C33A86-DC3A-42E3-99B4-FDB32138DF92}">
      <dgm:prSet/>
      <dgm:spPr/>
      <dgm:t>
        <a:bodyPr/>
        <a:lstStyle/>
        <a:p>
          <a:endParaRPr lang="en-US"/>
        </a:p>
      </dgm:t>
    </dgm:pt>
    <dgm:pt modelId="{2A91CBE6-F668-4F80-8E41-85247AF433D7}" type="sibTrans" cxnId="{A4C33A86-DC3A-42E3-99B4-FDB32138DF92}">
      <dgm:prSet/>
      <dgm:spPr/>
      <dgm:t>
        <a:bodyPr/>
        <a:lstStyle/>
        <a:p>
          <a:endParaRPr lang="en-US"/>
        </a:p>
      </dgm:t>
    </dgm:pt>
    <dgm:pt modelId="{C5014E22-480D-45F5-82DB-33A50141753C}" type="pres">
      <dgm:prSet presAssocID="{E87E6268-F86B-406B-94CD-2BF27BECDD63}" presName="cycle" presStyleCnt="0">
        <dgm:presLayoutVars>
          <dgm:chMax val="1"/>
          <dgm:dir/>
          <dgm:animLvl val="ctr"/>
          <dgm:resizeHandles val="exact"/>
        </dgm:presLayoutVars>
      </dgm:prSet>
      <dgm:spPr/>
    </dgm:pt>
    <dgm:pt modelId="{1E9BDF68-C071-460F-AA53-5671FE9ED932}" type="pres">
      <dgm:prSet presAssocID="{0A0A3AB1-92EA-4938-B6B6-1F3029E2AFBE}" presName="centerShape" presStyleLbl="node0" presStyleIdx="0" presStyleCnt="1"/>
      <dgm:spPr/>
      <dgm:t>
        <a:bodyPr/>
        <a:lstStyle/>
        <a:p>
          <a:endParaRPr lang="en-US"/>
        </a:p>
      </dgm:t>
    </dgm:pt>
    <dgm:pt modelId="{8EB9F432-F2BF-409D-9921-662B4006E1A6}" type="pres">
      <dgm:prSet presAssocID="{474DD08E-2D9D-4E7A-A225-5CDDE7CAE290}" presName="Name9" presStyleLbl="parChTrans1D2" presStyleIdx="0" presStyleCnt="7"/>
      <dgm:spPr/>
      <dgm:t>
        <a:bodyPr/>
        <a:lstStyle/>
        <a:p>
          <a:endParaRPr lang="en-US"/>
        </a:p>
      </dgm:t>
    </dgm:pt>
    <dgm:pt modelId="{14442E41-58F7-4BA0-B928-B0422B7A8B75}" type="pres">
      <dgm:prSet presAssocID="{474DD08E-2D9D-4E7A-A225-5CDDE7CAE290}" presName="connTx" presStyleLbl="parChTrans1D2" presStyleIdx="0" presStyleCnt="7"/>
      <dgm:spPr/>
      <dgm:t>
        <a:bodyPr/>
        <a:lstStyle/>
        <a:p>
          <a:endParaRPr lang="en-US"/>
        </a:p>
      </dgm:t>
    </dgm:pt>
    <dgm:pt modelId="{32E7873A-C28B-4560-B807-EC2B2B409D9F}" type="pres">
      <dgm:prSet presAssocID="{D0930202-38B3-48CA-AC12-8E950B89D063}" presName="node" presStyleLbl="node1" presStyleIdx="0" presStyleCnt="7">
        <dgm:presLayoutVars>
          <dgm:bulletEnabled val="1"/>
        </dgm:presLayoutVars>
      </dgm:prSet>
      <dgm:spPr/>
      <dgm:t>
        <a:bodyPr/>
        <a:lstStyle/>
        <a:p>
          <a:endParaRPr lang="en-US"/>
        </a:p>
      </dgm:t>
    </dgm:pt>
    <dgm:pt modelId="{7FF262DA-D259-41AC-A2E1-E87275F895ED}" type="pres">
      <dgm:prSet presAssocID="{C2809ED5-97C4-457B-806B-023C91E00A8B}" presName="Name9" presStyleLbl="parChTrans1D2" presStyleIdx="1" presStyleCnt="7"/>
      <dgm:spPr/>
      <dgm:t>
        <a:bodyPr/>
        <a:lstStyle/>
        <a:p>
          <a:endParaRPr lang="en-US"/>
        </a:p>
      </dgm:t>
    </dgm:pt>
    <dgm:pt modelId="{BEE6894F-174A-4D89-BB83-2722CC2CCE70}" type="pres">
      <dgm:prSet presAssocID="{C2809ED5-97C4-457B-806B-023C91E00A8B}" presName="connTx" presStyleLbl="parChTrans1D2" presStyleIdx="1" presStyleCnt="7"/>
      <dgm:spPr/>
      <dgm:t>
        <a:bodyPr/>
        <a:lstStyle/>
        <a:p>
          <a:endParaRPr lang="en-US"/>
        </a:p>
      </dgm:t>
    </dgm:pt>
    <dgm:pt modelId="{26AA1822-3621-4123-8960-C2577E94540D}" type="pres">
      <dgm:prSet presAssocID="{D95533AD-BA27-410E-88E9-D21AA3315D02}" presName="node" presStyleLbl="node1" presStyleIdx="1" presStyleCnt="7">
        <dgm:presLayoutVars>
          <dgm:bulletEnabled val="1"/>
        </dgm:presLayoutVars>
      </dgm:prSet>
      <dgm:spPr/>
      <dgm:t>
        <a:bodyPr/>
        <a:lstStyle/>
        <a:p>
          <a:endParaRPr lang="en-US"/>
        </a:p>
      </dgm:t>
    </dgm:pt>
    <dgm:pt modelId="{30561D69-BE34-4417-B1AF-02E585F1A891}" type="pres">
      <dgm:prSet presAssocID="{B988C646-8495-4180-8C49-FAAF61CB3166}" presName="Name9" presStyleLbl="parChTrans1D2" presStyleIdx="2" presStyleCnt="7"/>
      <dgm:spPr/>
      <dgm:t>
        <a:bodyPr/>
        <a:lstStyle/>
        <a:p>
          <a:endParaRPr lang="en-US"/>
        </a:p>
      </dgm:t>
    </dgm:pt>
    <dgm:pt modelId="{2AB9F3FD-5506-4792-B06B-3D1ACA7FD4AD}" type="pres">
      <dgm:prSet presAssocID="{B988C646-8495-4180-8C49-FAAF61CB3166}" presName="connTx" presStyleLbl="parChTrans1D2" presStyleIdx="2" presStyleCnt="7"/>
      <dgm:spPr/>
      <dgm:t>
        <a:bodyPr/>
        <a:lstStyle/>
        <a:p>
          <a:endParaRPr lang="en-US"/>
        </a:p>
      </dgm:t>
    </dgm:pt>
    <dgm:pt modelId="{EEFBC0EE-0AF5-431A-99CB-9672A3C67B34}" type="pres">
      <dgm:prSet presAssocID="{1CFCC32D-7294-48E0-B8C7-BA5F66DCACD2}" presName="node" presStyleLbl="node1" presStyleIdx="2" presStyleCnt="7">
        <dgm:presLayoutVars>
          <dgm:bulletEnabled val="1"/>
        </dgm:presLayoutVars>
      </dgm:prSet>
      <dgm:spPr/>
      <dgm:t>
        <a:bodyPr/>
        <a:lstStyle/>
        <a:p>
          <a:endParaRPr lang="en-US"/>
        </a:p>
      </dgm:t>
    </dgm:pt>
    <dgm:pt modelId="{F972C4D9-8079-477E-BEC0-39532E56D1AF}" type="pres">
      <dgm:prSet presAssocID="{5AAB5FDF-05F0-4939-A061-682082D91E22}" presName="Name9" presStyleLbl="parChTrans1D2" presStyleIdx="3" presStyleCnt="7"/>
      <dgm:spPr/>
      <dgm:t>
        <a:bodyPr/>
        <a:lstStyle/>
        <a:p>
          <a:endParaRPr lang="en-US"/>
        </a:p>
      </dgm:t>
    </dgm:pt>
    <dgm:pt modelId="{4A3B03F9-BA05-4EB0-8CFE-9CED9F34508F}" type="pres">
      <dgm:prSet presAssocID="{5AAB5FDF-05F0-4939-A061-682082D91E22}" presName="connTx" presStyleLbl="parChTrans1D2" presStyleIdx="3" presStyleCnt="7"/>
      <dgm:spPr/>
      <dgm:t>
        <a:bodyPr/>
        <a:lstStyle/>
        <a:p>
          <a:endParaRPr lang="en-US"/>
        </a:p>
      </dgm:t>
    </dgm:pt>
    <dgm:pt modelId="{5A8E9519-E32B-4603-894D-58AECB6E91E4}" type="pres">
      <dgm:prSet presAssocID="{31400064-D188-49F2-AD41-810FCAE1AA83}" presName="node" presStyleLbl="node1" presStyleIdx="3" presStyleCnt="7">
        <dgm:presLayoutVars>
          <dgm:bulletEnabled val="1"/>
        </dgm:presLayoutVars>
      </dgm:prSet>
      <dgm:spPr/>
      <dgm:t>
        <a:bodyPr/>
        <a:lstStyle/>
        <a:p>
          <a:endParaRPr lang="en-US"/>
        </a:p>
      </dgm:t>
    </dgm:pt>
    <dgm:pt modelId="{99C11CA6-F123-4EE5-ADEA-419030EC55B2}" type="pres">
      <dgm:prSet presAssocID="{D1CDC1DE-1B1D-4277-89DB-BD36373F6E66}" presName="Name9" presStyleLbl="parChTrans1D2" presStyleIdx="4" presStyleCnt="7"/>
      <dgm:spPr/>
      <dgm:t>
        <a:bodyPr/>
        <a:lstStyle/>
        <a:p>
          <a:endParaRPr lang="en-US"/>
        </a:p>
      </dgm:t>
    </dgm:pt>
    <dgm:pt modelId="{82DC6D84-312C-4B72-B5B4-3F63CB3A113D}" type="pres">
      <dgm:prSet presAssocID="{D1CDC1DE-1B1D-4277-89DB-BD36373F6E66}" presName="connTx" presStyleLbl="parChTrans1D2" presStyleIdx="4" presStyleCnt="7"/>
      <dgm:spPr/>
      <dgm:t>
        <a:bodyPr/>
        <a:lstStyle/>
        <a:p>
          <a:endParaRPr lang="en-US"/>
        </a:p>
      </dgm:t>
    </dgm:pt>
    <dgm:pt modelId="{5442B220-BE83-4414-B97A-207107E4A02E}" type="pres">
      <dgm:prSet presAssocID="{081BCF00-494B-42E6-8EC2-3464B2D9F2DA}" presName="node" presStyleLbl="node1" presStyleIdx="4" presStyleCnt="7">
        <dgm:presLayoutVars>
          <dgm:bulletEnabled val="1"/>
        </dgm:presLayoutVars>
      </dgm:prSet>
      <dgm:spPr/>
      <dgm:t>
        <a:bodyPr/>
        <a:lstStyle/>
        <a:p>
          <a:endParaRPr lang="en-US"/>
        </a:p>
      </dgm:t>
    </dgm:pt>
    <dgm:pt modelId="{CF378DC3-697F-40C3-8137-E3EAC4853707}" type="pres">
      <dgm:prSet presAssocID="{9E7BE43F-F409-4B5E-A4C4-3F2B0F437801}" presName="Name9" presStyleLbl="parChTrans1D2" presStyleIdx="5" presStyleCnt="7"/>
      <dgm:spPr/>
      <dgm:t>
        <a:bodyPr/>
        <a:lstStyle/>
        <a:p>
          <a:endParaRPr lang="en-US"/>
        </a:p>
      </dgm:t>
    </dgm:pt>
    <dgm:pt modelId="{A0AA82C4-6DD1-41E9-B7FD-3425FB18DCA0}" type="pres">
      <dgm:prSet presAssocID="{9E7BE43F-F409-4B5E-A4C4-3F2B0F437801}" presName="connTx" presStyleLbl="parChTrans1D2" presStyleIdx="5" presStyleCnt="7"/>
      <dgm:spPr/>
      <dgm:t>
        <a:bodyPr/>
        <a:lstStyle/>
        <a:p>
          <a:endParaRPr lang="en-US"/>
        </a:p>
      </dgm:t>
    </dgm:pt>
    <dgm:pt modelId="{36AB2C33-8F06-4BAE-9858-8C3D05DD62B4}" type="pres">
      <dgm:prSet presAssocID="{BC86FBD9-7940-47A3-BBE3-5121D33B08B6}" presName="node" presStyleLbl="node1" presStyleIdx="5" presStyleCnt="7">
        <dgm:presLayoutVars>
          <dgm:bulletEnabled val="1"/>
        </dgm:presLayoutVars>
      </dgm:prSet>
      <dgm:spPr/>
      <dgm:t>
        <a:bodyPr/>
        <a:lstStyle/>
        <a:p>
          <a:endParaRPr lang="en-US"/>
        </a:p>
      </dgm:t>
    </dgm:pt>
    <dgm:pt modelId="{FFF4B240-2ABD-434F-8EB1-BC2B484205AC}" type="pres">
      <dgm:prSet presAssocID="{AEDFCCB0-6B2C-4720-AA89-54C2577309C5}" presName="Name9" presStyleLbl="parChTrans1D2" presStyleIdx="6" presStyleCnt="7"/>
      <dgm:spPr/>
      <dgm:t>
        <a:bodyPr/>
        <a:lstStyle/>
        <a:p>
          <a:endParaRPr lang="en-US"/>
        </a:p>
      </dgm:t>
    </dgm:pt>
    <dgm:pt modelId="{B5E7707C-F341-4D52-BDA0-93797AAB8095}" type="pres">
      <dgm:prSet presAssocID="{AEDFCCB0-6B2C-4720-AA89-54C2577309C5}" presName="connTx" presStyleLbl="parChTrans1D2" presStyleIdx="6" presStyleCnt="7"/>
      <dgm:spPr/>
      <dgm:t>
        <a:bodyPr/>
        <a:lstStyle/>
        <a:p>
          <a:endParaRPr lang="en-US"/>
        </a:p>
      </dgm:t>
    </dgm:pt>
    <dgm:pt modelId="{3D602C01-0A51-4DBC-AF5F-93960BCAF02F}" type="pres">
      <dgm:prSet presAssocID="{BA0B97F7-CD57-48AC-B24E-3B2B3E352DB4}" presName="node" presStyleLbl="node1" presStyleIdx="6" presStyleCnt="7">
        <dgm:presLayoutVars>
          <dgm:bulletEnabled val="1"/>
        </dgm:presLayoutVars>
      </dgm:prSet>
      <dgm:spPr/>
      <dgm:t>
        <a:bodyPr/>
        <a:lstStyle/>
        <a:p>
          <a:endParaRPr lang="en-US"/>
        </a:p>
      </dgm:t>
    </dgm:pt>
  </dgm:ptLst>
  <dgm:cxnLst>
    <dgm:cxn modelId="{788AE3BD-09E0-4024-B572-80E7CE2A4EC2}" srcId="{0A0A3AB1-92EA-4938-B6B6-1F3029E2AFBE}" destId="{31400064-D188-49F2-AD41-810FCAE1AA83}" srcOrd="3" destOrd="0" parTransId="{5AAB5FDF-05F0-4939-A061-682082D91E22}" sibTransId="{BDBBD98B-51CC-4EED-859A-4673C13F720A}"/>
    <dgm:cxn modelId="{D69E6941-2E05-4926-89A8-0271AD341F11}" srcId="{E87E6268-F86B-406B-94CD-2BF27BECDD63}" destId="{0A0A3AB1-92EA-4938-B6B6-1F3029E2AFBE}" srcOrd="0" destOrd="0" parTransId="{D68057FE-0A82-48E3-B9FA-ABF5621D8AE3}" sibTransId="{E95B75FC-5093-4904-9076-D943D9D1B5B3}"/>
    <dgm:cxn modelId="{E2719C09-197A-4E29-920E-783F805865F7}" type="presOf" srcId="{AEDFCCB0-6B2C-4720-AA89-54C2577309C5}" destId="{B5E7707C-F341-4D52-BDA0-93797AAB8095}" srcOrd="1" destOrd="0" presId="urn:microsoft.com/office/officeart/2005/8/layout/radial1"/>
    <dgm:cxn modelId="{3CBCBCE4-E779-4C1F-BE17-56177B66BF90}" srcId="{0A0A3AB1-92EA-4938-B6B6-1F3029E2AFBE}" destId="{D95533AD-BA27-410E-88E9-D21AA3315D02}" srcOrd="1" destOrd="0" parTransId="{C2809ED5-97C4-457B-806B-023C91E00A8B}" sibTransId="{B572D59A-0B54-4BD3-B55D-80B9D7256FFA}"/>
    <dgm:cxn modelId="{CF253324-27C4-46E9-BF44-5DA50D860C89}" type="presOf" srcId="{E87E6268-F86B-406B-94CD-2BF27BECDD63}" destId="{C5014E22-480D-45F5-82DB-33A50141753C}" srcOrd="0" destOrd="0" presId="urn:microsoft.com/office/officeart/2005/8/layout/radial1"/>
    <dgm:cxn modelId="{73FF05ED-3292-42F7-A037-90EDB09C63CB}" type="presOf" srcId="{B988C646-8495-4180-8C49-FAAF61CB3166}" destId="{2AB9F3FD-5506-4792-B06B-3D1ACA7FD4AD}" srcOrd="1" destOrd="0" presId="urn:microsoft.com/office/officeart/2005/8/layout/radial1"/>
    <dgm:cxn modelId="{A786D8E4-F081-40FD-8245-C27F79C6E82F}" type="presOf" srcId="{C2809ED5-97C4-457B-806B-023C91E00A8B}" destId="{7FF262DA-D259-41AC-A2E1-E87275F895ED}" srcOrd="0" destOrd="0" presId="urn:microsoft.com/office/officeart/2005/8/layout/radial1"/>
    <dgm:cxn modelId="{C7465EC0-0829-4B97-AF6F-660F7878BA42}" type="presOf" srcId="{9E7BE43F-F409-4B5E-A4C4-3F2B0F437801}" destId="{A0AA82C4-6DD1-41E9-B7FD-3425FB18DCA0}" srcOrd="1" destOrd="0" presId="urn:microsoft.com/office/officeart/2005/8/layout/radial1"/>
    <dgm:cxn modelId="{A4C33A86-DC3A-42E3-99B4-FDB32138DF92}" srcId="{0A0A3AB1-92EA-4938-B6B6-1F3029E2AFBE}" destId="{BA0B97F7-CD57-48AC-B24E-3B2B3E352DB4}" srcOrd="6" destOrd="0" parTransId="{AEDFCCB0-6B2C-4720-AA89-54C2577309C5}" sibTransId="{2A91CBE6-F668-4F80-8E41-85247AF433D7}"/>
    <dgm:cxn modelId="{FE1FA5FA-2AAD-4DA1-A075-42008D30B92D}" type="presOf" srcId="{C2809ED5-97C4-457B-806B-023C91E00A8B}" destId="{BEE6894F-174A-4D89-BB83-2722CC2CCE70}" srcOrd="1" destOrd="0" presId="urn:microsoft.com/office/officeart/2005/8/layout/radial1"/>
    <dgm:cxn modelId="{DA135428-6867-4CBE-B1DE-9169EC76D959}" type="presOf" srcId="{B988C646-8495-4180-8C49-FAAF61CB3166}" destId="{30561D69-BE34-4417-B1AF-02E585F1A891}" srcOrd="0" destOrd="0" presId="urn:microsoft.com/office/officeart/2005/8/layout/radial1"/>
    <dgm:cxn modelId="{E0527EFE-753B-4E99-8022-CA89C7F164F5}" type="presOf" srcId="{474DD08E-2D9D-4E7A-A225-5CDDE7CAE290}" destId="{14442E41-58F7-4BA0-B928-B0422B7A8B75}" srcOrd="1" destOrd="0" presId="urn:microsoft.com/office/officeart/2005/8/layout/radial1"/>
    <dgm:cxn modelId="{245685C3-99F3-4E47-AB02-0EACF6526A60}" type="presOf" srcId="{31400064-D188-49F2-AD41-810FCAE1AA83}" destId="{5A8E9519-E32B-4603-894D-58AECB6E91E4}" srcOrd="0" destOrd="0" presId="urn:microsoft.com/office/officeart/2005/8/layout/radial1"/>
    <dgm:cxn modelId="{AD38E504-ED01-42FC-BB0D-9CC2E726F0DC}" srcId="{0A0A3AB1-92EA-4938-B6B6-1F3029E2AFBE}" destId="{D0930202-38B3-48CA-AC12-8E950B89D063}" srcOrd="0" destOrd="0" parTransId="{474DD08E-2D9D-4E7A-A225-5CDDE7CAE290}" sibTransId="{FF5C1ACC-B7A3-401D-987C-B15E61D76008}"/>
    <dgm:cxn modelId="{18EB030A-B45C-40B4-915E-F5C89C534A54}" type="presOf" srcId="{AEDFCCB0-6B2C-4720-AA89-54C2577309C5}" destId="{FFF4B240-2ABD-434F-8EB1-BC2B484205AC}" srcOrd="0" destOrd="0" presId="urn:microsoft.com/office/officeart/2005/8/layout/radial1"/>
    <dgm:cxn modelId="{0FF456CB-FC77-4E89-96F6-F673A2EED5FC}" type="presOf" srcId="{5AAB5FDF-05F0-4939-A061-682082D91E22}" destId="{4A3B03F9-BA05-4EB0-8CFE-9CED9F34508F}" srcOrd="1" destOrd="0" presId="urn:microsoft.com/office/officeart/2005/8/layout/radial1"/>
    <dgm:cxn modelId="{FF7EB0A4-14F8-4322-B614-FF775184269F}" type="presOf" srcId="{081BCF00-494B-42E6-8EC2-3464B2D9F2DA}" destId="{5442B220-BE83-4414-B97A-207107E4A02E}" srcOrd="0" destOrd="0" presId="urn:microsoft.com/office/officeart/2005/8/layout/radial1"/>
    <dgm:cxn modelId="{095AEEA1-5836-4B38-9E06-CD7CF69814FC}" type="presOf" srcId="{0A0A3AB1-92EA-4938-B6B6-1F3029E2AFBE}" destId="{1E9BDF68-C071-460F-AA53-5671FE9ED932}" srcOrd="0" destOrd="0" presId="urn:microsoft.com/office/officeart/2005/8/layout/radial1"/>
    <dgm:cxn modelId="{C9040A99-EB80-44FA-9E44-CD32B634F8A0}" type="presOf" srcId="{BA0B97F7-CD57-48AC-B24E-3B2B3E352DB4}" destId="{3D602C01-0A51-4DBC-AF5F-93960BCAF02F}" srcOrd="0" destOrd="0" presId="urn:microsoft.com/office/officeart/2005/8/layout/radial1"/>
    <dgm:cxn modelId="{DC376ED2-9516-4F53-A11B-410B54A9F0F4}" type="presOf" srcId="{BC86FBD9-7940-47A3-BBE3-5121D33B08B6}" destId="{36AB2C33-8F06-4BAE-9858-8C3D05DD62B4}" srcOrd="0" destOrd="0" presId="urn:microsoft.com/office/officeart/2005/8/layout/radial1"/>
    <dgm:cxn modelId="{10A2F86F-B6BA-4AB5-96FD-12BC5ECC1A41}" type="presOf" srcId="{5AAB5FDF-05F0-4939-A061-682082D91E22}" destId="{F972C4D9-8079-477E-BEC0-39532E56D1AF}" srcOrd="0" destOrd="0" presId="urn:microsoft.com/office/officeart/2005/8/layout/radial1"/>
    <dgm:cxn modelId="{0BC35E25-2564-4673-8B57-AB05A69F0E84}" type="presOf" srcId="{D0930202-38B3-48CA-AC12-8E950B89D063}" destId="{32E7873A-C28B-4560-B807-EC2B2B409D9F}" srcOrd="0" destOrd="0" presId="urn:microsoft.com/office/officeart/2005/8/layout/radial1"/>
    <dgm:cxn modelId="{22A22C1D-1D7C-4586-A08E-4518465DDF41}" type="presOf" srcId="{D1CDC1DE-1B1D-4277-89DB-BD36373F6E66}" destId="{99C11CA6-F123-4EE5-ADEA-419030EC55B2}" srcOrd="0" destOrd="0" presId="urn:microsoft.com/office/officeart/2005/8/layout/radial1"/>
    <dgm:cxn modelId="{3B36B40F-3B5D-401D-937C-908F1533107E}" srcId="{0A0A3AB1-92EA-4938-B6B6-1F3029E2AFBE}" destId="{BC86FBD9-7940-47A3-BBE3-5121D33B08B6}" srcOrd="5" destOrd="0" parTransId="{9E7BE43F-F409-4B5E-A4C4-3F2B0F437801}" sibTransId="{4F793E2E-1077-4B41-A941-AA5ADA3589AD}"/>
    <dgm:cxn modelId="{08672020-A3BE-4534-BEAA-D0CB1CA08C3A}" type="presOf" srcId="{1CFCC32D-7294-48E0-B8C7-BA5F66DCACD2}" destId="{EEFBC0EE-0AF5-431A-99CB-9672A3C67B34}" srcOrd="0" destOrd="0" presId="urn:microsoft.com/office/officeart/2005/8/layout/radial1"/>
    <dgm:cxn modelId="{C0B8C96B-E647-4FB0-A944-B1C56889A194}" type="presOf" srcId="{9E7BE43F-F409-4B5E-A4C4-3F2B0F437801}" destId="{CF378DC3-697F-40C3-8137-E3EAC4853707}" srcOrd="0" destOrd="0" presId="urn:microsoft.com/office/officeart/2005/8/layout/radial1"/>
    <dgm:cxn modelId="{86DE6469-0588-4342-BF9C-DAD30EEB7D74}" type="presOf" srcId="{D95533AD-BA27-410E-88E9-D21AA3315D02}" destId="{26AA1822-3621-4123-8960-C2577E94540D}" srcOrd="0" destOrd="0" presId="urn:microsoft.com/office/officeart/2005/8/layout/radial1"/>
    <dgm:cxn modelId="{BC65BB7F-0CBB-43CE-995E-A99EF9654B6F}" type="presOf" srcId="{D1CDC1DE-1B1D-4277-89DB-BD36373F6E66}" destId="{82DC6D84-312C-4B72-B5B4-3F63CB3A113D}" srcOrd="1" destOrd="0" presId="urn:microsoft.com/office/officeart/2005/8/layout/radial1"/>
    <dgm:cxn modelId="{1146FD82-C8CD-4FFC-98AF-BFFB1D2D4B2E}" type="presOf" srcId="{474DD08E-2D9D-4E7A-A225-5CDDE7CAE290}" destId="{8EB9F432-F2BF-409D-9921-662B4006E1A6}" srcOrd="0" destOrd="0" presId="urn:microsoft.com/office/officeart/2005/8/layout/radial1"/>
    <dgm:cxn modelId="{8974BA67-9C1D-4EC7-B5D9-9D514429BC80}" srcId="{0A0A3AB1-92EA-4938-B6B6-1F3029E2AFBE}" destId="{1CFCC32D-7294-48E0-B8C7-BA5F66DCACD2}" srcOrd="2" destOrd="0" parTransId="{B988C646-8495-4180-8C49-FAAF61CB3166}" sibTransId="{586A8DE9-D69E-40FE-A9A7-06D3434C8441}"/>
    <dgm:cxn modelId="{414A4543-1FD9-496B-BECB-72729773EB34}" srcId="{0A0A3AB1-92EA-4938-B6B6-1F3029E2AFBE}" destId="{081BCF00-494B-42E6-8EC2-3464B2D9F2DA}" srcOrd="4" destOrd="0" parTransId="{D1CDC1DE-1B1D-4277-89DB-BD36373F6E66}" sibTransId="{66458A99-7198-4C83-9298-E336C8E94123}"/>
    <dgm:cxn modelId="{2AE1A5FC-DB8A-462B-B965-DB5CB5FA8D26}" type="presParOf" srcId="{C5014E22-480D-45F5-82DB-33A50141753C}" destId="{1E9BDF68-C071-460F-AA53-5671FE9ED932}" srcOrd="0" destOrd="0" presId="urn:microsoft.com/office/officeart/2005/8/layout/radial1"/>
    <dgm:cxn modelId="{71C4AA9B-E435-479A-B7E2-A7BDB6E51332}" type="presParOf" srcId="{C5014E22-480D-45F5-82DB-33A50141753C}" destId="{8EB9F432-F2BF-409D-9921-662B4006E1A6}" srcOrd="1" destOrd="0" presId="urn:microsoft.com/office/officeart/2005/8/layout/radial1"/>
    <dgm:cxn modelId="{A4C148AF-7B77-4678-A82E-989486A7EE79}" type="presParOf" srcId="{8EB9F432-F2BF-409D-9921-662B4006E1A6}" destId="{14442E41-58F7-4BA0-B928-B0422B7A8B75}" srcOrd="0" destOrd="0" presId="urn:microsoft.com/office/officeart/2005/8/layout/radial1"/>
    <dgm:cxn modelId="{B37AF86A-5EDA-4433-9C11-0AC444B7AE44}" type="presParOf" srcId="{C5014E22-480D-45F5-82DB-33A50141753C}" destId="{32E7873A-C28B-4560-B807-EC2B2B409D9F}" srcOrd="2" destOrd="0" presId="urn:microsoft.com/office/officeart/2005/8/layout/radial1"/>
    <dgm:cxn modelId="{CBFDC7E4-06BC-4057-B467-D483E3FC1C7A}" type="presParOf" srcId="{C5014E22-480D-45F5-82DB-33A50141753C}" destId="{7FF262DA-D259-41AC-A2E1-E87275F895ED}" srcOrd="3" destOrd="0" presId="urn:microsoft.com/office/officeart/2005/8/layout/radial1"/>
    <dgm:cxn modelId="{B8DC72CC-99D7-4033-A7AB-CBA4B9C27B08}" type="presParOf" srcId="{7FF262DA-D259-41AC-A2E1-E87275F895ED}" destId="{BEE6894F-174A-4D89-BB83-2722CC2CCE70}" srcOrd="0" destOrd="0" presId="urn:microsoft.com/office/officeart/2005/8/layout/radial1"/>
    <dgm:cxn modelId="{7E5D335F-9E99-47DE-9C1F-3625AC71B27F}" type="presParOf" srcId="{C5014E22-480D-45F5-82DB-33A50141753C}" destId="{26AA1822-3621-4123-8960-C2577E94540D}" srcOrd="4" destOrd="0" presId="urn:microsoft.com/office/officeart/2005/8/layout/radial1"/>
    <dgm:cxn modelId="{BEDEEBE5-7524-4DA8-BF3A-C28E755F968D}" type="presParOf" srcId="{C5014E22-480D-45F5-82DB-33A50141753C}" destId="{30561D69-BE34-4417-B1AF-02E585F1A891}" srcOrd="5" destOrd="0" presId="urn:microsoft.com/office/officeart/2005/8/layout/radial1"/>
    <dgm:cxn modelId="{98067FD1-0D5A-4BBA-AA70-98FB4471072F}" type="presParOf" srcId="{30561D69-BE34-4417-B1AF-02E585F1A891}" destId="{2AB9F3FD-5506-4792-B06B-3D1ACA7FD4AD}" srcOrd="0" destOrd="0" presId="urn:microsoft.com/office/officeart/2005/8/layout/radial1"/>
    <dgm:cxn modelId="{AB79ED99-017E-4731-921B-92FF06605138}" type="presParOf" srcId="{C5014E22-480D-45F5-82DB-33A50141753C}" destId="{EEFBC0EE-0AF5-431A-99CB-9672A3C67B34}" srcOrd="6" destOrd="0" presId="urn:microsoft.com/office/officeart/2005/8/layout/radial1"/>
    <dgm:cxn modelId="{A31B98D9-2262-47BA-94D1-B4755CF05107}" type="presParOf" srcId="{C5014E22-480D-45F5-82DB-33A50141753C}" destId="{F972C4D9-8079-477E-BEC0-39532E56D1AF}" srcOrd="7" destOrd="0" presId="urn:microsoft.com/office/officeart/2005/8/layout/radial1"/>
    <dgm:cxn modelId="{ECF44007-53F1-4834-B3BE-355A90543C86}" type="presParOf" srcId="{F972C4D9-8079-477E-BEC0-39532E56D1AF}" destId="{4A3B03F9-BA05-4EB0-8CFE-9CED9F34508F}" srcOrd="0" destOrd="0" presId="urn:microsoft.com/office/officeart/2005/8/layout/radial1"/>
    <dgm:cxn modelId="{27104772-81E6-4E84-9A16-69DC8276CA9B}" type="presParOf" srcId="{C5014E22-480D-45F5-82DB-33A50141753C}" destId="{5A8E9519-E32B-4603-894D-58AECB6E91E4}" srcOrd="8" destOrd="0" presId="urn:microsoft.com/office/officeart/2005/8/layout/radial1"/>
    <dgm:cxn modelId="{0BA7DA22-ED14-43A6-98CE-03819A40FA9B}" type="presParOf" srcId="{C5014E22-480D-45F5-82DB-33A50141753C}" destId="{99C11CA6-F123-4EE5-ADEA-419030EC55B2}" srcOrd="9" destOrd="0" presId="urn:microsoft.com/office/officeart/2005/8/layout/radial1"/>
    <dgm:cxn modelId="{0F8FA6ED-4DFF-4398-B9D0-C787B85A413B}" type="presParOf" srcId="{99C11CA6-F123-4EE5-ADEA-419030EC55B2}" destId="{82DC6D84-312C-4B72-B5B4-3F63CB3A113D}" srcOrd="0" destOrd="0" presId="urn:microsoft.com/office/officeart/2005/8/layout/radial1"/>
    <dgm:cxn modelId="{CC66E676-02B1-408A-B407-A81962070082}" type="presParOf" srcId="{C5014E22-480D-45F5-82DB-33A50141753C}" destId="{5442B220-BE83-4414-B97A-207107E4A02E}" srcOrd="10" destOrd="0" presId="urn:microsoft.com/office/officeart/2005/8/layout/radial1"/>
    <dgm:cxn modelId="{028EE03A-E8E8-4C71-94C5-BB26CC868F79}" type="presParOf" srcId="{C5014E22-480D-45F5-82DB-33A50141753C}" destId="{CF378DC3-697F-40C3-8137-E3EAC4853707}" srcOrd="11" destOrd="0" presId="urn:microsoft.com/office/officeart/2005/8/layout/radial1"/>
    <dgm:cxn modelId="{B801227D-E540-4D02-8E3F-1C4143C24CF0}" type="presParOf" srcId="{CF378DC3-697F-40C3-8137-E3EAC4853707}" destId="{A0AA82C4-6DD1-41E9-B7FD-3425FB18DCA0}" srcOrd="0" destOrd="0" presId="urn:microsoft.com/office/officeart/2005/8/layout/radial1"/>
    <dgm:cxn modelId="{F23C3DBD-BFE6-48E9-B338-9A0A57D87D32}" type="presParOf" srcId="{C5014E22-480D-45F5-82DB-33A50141753C}" destId="{36AB2C33-8F06-4BAE-9858-8C3D05DD62B4}" srcOrd="12" destOrd="0" presId="urn:microsoft.com/office/officeart/2005/8/layout/radial1"/>
    <dgm:cxn modelId="{1DFB7092-8D42-497C-BC1C-1C99A98FD6D1}" type="presParOf" srcId="{C5014E22-480D-45F5-82DB-33A50141753C}" destId="{FFF4B240-2ABD-434F-8EB1-BC2B484205AC}" srcOrd="13" destOrd="0" presId="urn:microsoft.com/office/officeart/2005/8/layout/radial1"/>
    <dgm:cxn modelId="{40ED192D-7741-4DD2-B112-AB46192D2564}" type="presParOf" srcId="{FFF4B240-2ABD-434F-8EB1-BC2B484205AC}" destId="{B5E7707C-F341-4D52-BDA0-93797AAB8095}" srcOrd="0" destOrd="0" presId="urn:microsoft.com/office/officeart/2005/8/layout/radial1"/>
    <dgm:cxn modelId="{0F823990-314F-49BC-9E28-3CCC8ECC4A70}" type="presParOf" srcId="{C5014E22-480D-45F5-82DB-33A50141753C}" destId="{3D602C01-0A51-4DBC-AF5F-93960BCAF02F}"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wmf"/></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5" name="Slide Number Placeholder 4"/>
          <p:cNvSpPr>
            <a:spLocks noGrp="1"/>
          </p:cNvSpPr>
          <p:nvPr>
            <p:ph type="sldNum" sz="quarter" idx="3"/>
          </p:nvPr>
        </p:nvSpPr>
        <p:spPr>
          <a:xfrm>
            <a:off x="3479324" y="8641951"/>
            <a:ext cx="3037840" cy="466433"/>
          </a:xfrm>
          <a:prstGeom prst="rect">
            <a:avLst/>
          </a:prstGeom>
        </p:spPr>
        <p:txBody>
          <a:bodyPr vert="horz" lIns="93177" tIns="46589" rIns="93177" bIns="46589" rtlCol="0" anchor="b"/>
          <a:lstStyle>
            <a:lvl1pPr algn="r">
              <a:defRPr sz="1200"/>
            </a:lvl1pPr>
          </a:lstStyle>
          <a:p>
            <a:r>
              <a:rPr lang="en-US" dirty="0" smtClean="0"/>
              <a:t>Page </a:t>
            </a:r>
            <a:fld id="{A4A00C26-C2CD-4DD3-AA77-A4A9C8F0E1ED}" type="slidenum">
              <a:rPr lang="en-US" smtClean="0"/>
              <a:t>‹#›</a:t>
            </a:fld>
            <a:endParaRPr lang="en-US" dirty="0"/>
          </a:p>
        </p:txBody>
      </p:sp>
      <p:sp>
        <p:nvSpPr>
          <p:cNvPr id="6" name="Text Box 4"/>
          <p:cNvSpPr txBox="1">
            <a:spLocks noChangeArrowheads="1"/>
          </p:cNvSpPr>
          <p:nvPr/>
        </p:nvSpPr>
        <p:spPr bwMode="auto">
          <a:xfrm>
            <a:off x="228600" y="8829967"/>
            <a:ext cx="4769644" cy="278417"/>
          </a:xfrm>
          <a:prstGeom prst="rect">
            <a:avLst/>
          </a:prstGeom>
          <a:noFill/>
          <a:ln w="12700">
            <a:noFill/>
            <a:miter lim="800000"/>
            <a:headEnd/>
            <a:tailEnd/>
          </a:ln>
          <a:effectLst/>
        </p:spPr>
        <p:txBody>
          <a:bodyPr wrap="square"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i="1" baseline="30000" dirty="0" smtClean="0"/>
              <a:t>                     </a:t>
            </a:r>
            <a:r>
              <a:rPr lang="en-US" sz="1200" b="1" dirty="0" smtClean="0"/>
              <a:t>www.DiabetesEd.net</a:t>
            </a:r>
            <a:endParaRPr lang="en-US" sz="1200" b="1" dirty="0"/>
          </a:p>
        </p:txBody>
      </p:sp>
    </p:spTree>
    <p:custDataLst>
      <p:tags r:id="rId2"/>
    </p:custDataLst>
    <p:extLst>
      <p:ext uri="{BB962C8B-B14F-4D97-AF65-F5344CB8AC3E}">
        <p14:creationId xmlns:p14="http://schemas.microsoft.com/office/powerpoint/2010/main" val="642372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B3F865E-7DC9-466F-929A-3C49D925754D}" type="datetimeFigureOut">
              <a:rPr lang="en-US" smtClean="0"/>
              <a:t>10/31/2014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0708" name="Footer Placeholder 3"/>
          <p:cNvSpPr>
            <a:spLocks noGrp="1"/>
          </p:cNvSpPr>
          <p:nvPr>
            <p:ph type="ftr" sz="quarter" idx="4"/>
          </p:nvPr>
        </p:nvSpPr>
        <p:spPr/>
        <p:txBody>
          <a:bodyPr/>
          <a:lstStyle/>
          <a:p>
            <a:pPr>
              <a:defRPr/>
            </a:pPr>
            <a:r>
              <a:rPr lang="en-US" smtClean="0"/>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smtClean="0"/>
          </a:p>
        </p:txBody>
      </p:sp>
    </p:spTree>
    <p:extLst>
      <p:ext uri="{BB962C8B-B14F-4D97-AF65-F5344CB8AC3E}">
        <p14:creationId xmlns:p14="http://schemas.microsoft.com/office/powerpoint/2010/main" val="48663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16</a:t>
            </a:fld>
            <a:endParaRPr lang="en-US" smtClean="0">
              <a:latin typeface="Times New Roman" pitchFamily="18" charset="0"/>
            </a:endParaRPr>
          </a:p>
        </p:txBody>
      </p:sp>
    </p:spTree>
    <p:extLst>
      <p:ext uri="{BB962C8B-B14F-4D97-AF65-F5344CB8AC3E}">
        <p14:creationId xmlns:p14="http://schemas.microsoft.com/office/powerpoint/2010/main" val="415978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1586656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19</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3194322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94" indent="-307805" eaLnBrk="0" hangingPunct="0">
              <a:defRPr>
                <a:solidFill>
                  <a:schemeClr val="tx1"/>
                </a:solidFill>
                <a:latin typeface="Arial" pitchFamily="34" charset="0"/>
              </a:defRPr>
            </a:lvl2pPr>
            <a:lvl3pPr marL="1231222" indent="-246244" eaLnBrk="0" hangingPunct="0">
              <a:defRPr>
                <a:solidFill>
                  <a:schemeClr val="tx1"/>
                </a:solidFill>
                <a:latin typeface="Arial" pitchFamily="34" charset="0"/>
              </a:defRPr>
            </a:lvl3pPr>
            <a:lvl4pPr marL="1723711" indent="-246244" eaLnBrk="0" hangingPunct="0">
              <a:defRPr>
                <a:solidFill>
                  <a:schemeClr val="tx1"/>
                </a:solidFill>
                <a:latin typeface="Arial" pitchFamily="34" charset="0"/>
              </a:defRPr>
            </a:lvl4pPr>
            <a:lvl5pPr marL="2216201" indent="-246244" eaLnBrk="0" hangingPunct="0">
              <a:defRPr>
                <a:solidFill>
                  <a:schemeClr val="tx1"/>
                </a:solidFill>
                <a:latin typeface="Arial" pitchFamily="34" charset="0"/>
              </a:defRPr>
            </a:lvl5pPr>
            <a:lvl6pPr marL="2708689" indent="-246244" eaLnBrk="0" fontAlgn="base" hangingPunct="0">
              <a:spcBef>
                <a:spcPct val="0"/>
              </a:spcBef>
              <a:spcAft>
                <a:spcPct val="0"/>
              </a:spcAft>
              <a:defRPr>
                <a:solidFill>
                  <a:schemeClr val="tx1"/>
                </a:solidFill>
                <a:latin typeface="Arial" pitchFamily="34" charset="0"/>
              </a:defRPr>
            </a:lvl6pPr>
            <a:lvl7pPr marL="3201178" indent="-246244" eaLnBrk="0" fontAlgn="base" hangingPunct="0">
              <a:spcBef>
                <a:spcPct val="0"/>
              </a:spcBef>
              <a:spcAft>
                <a:spcPct val="0"/>
              </a:spcAft>
              <a:defRPr>
                <a:solidFill>
                  <a:schemeClr val="tx1"/>
                </a:solidFill>
                <a:latin typeface="Arial" pitchFamily="34" charset="0"/>
              </a:defRPr>
            </a:lvl7pPr>
            <a:lvl8pPr marL="3693667" indent="-246244" eaLnBrk="0" fontAlgn="base" hangingPunct="0">
              <a:spcBef>
                <a:spcPct val="0"/>
              </a:spcBef>
              <a:spcAft>
                <a:spcPct val="0"/>
              </a:spcAft>
              <a:defRPr>
                <a:solidFill>
                  <a:schemeClr val="tx1"/>
                </a:solidFill>
                <a:latin typeface="Arial" pitchFamily="34" charset="0"/>
              </a:defRPr>
            </a:lvl8pPr>
            <a:lvl9pPr marL="4186156" indent="-24624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94" indent="-307805" eaLnBrk="0" hangingPunct="0">
              <a:defRPr>
                <a:solidFill>
                  <a:schemeClr val="tx1"/>
                </a:solidFill>
                <a:latin typeface="Arial" pitchFamily="34" charset="0"/>
              </a:defRPr>
            </a:lvl2pPr>
            <a:lvl3pPr marL="1231222" indent="-246244" eaLnBrk="0" hangingPunct="0">
              <a:defRPr>
                <a:solidFill>
                  <a:schemeClr val="tx1"/>
                </a:solidFill>
                <a:latin typeface="Arial" pitchFamily="34" charset="0"/>
              </a:defRPr>
            </a:lvl3pPr>
            <a:lvl4pPr marL="1723711" indent="-246244" eaLnBrk="0" hangingPunct="0">
              <a:defRPr>
                <a:solidFill>
                  <a:schemeClr val="tx1"/>
                </a:solidFill>
                <a:latin typeface="Arial" pitchFamily="34" charset="0"/>
              </a:defRPr>
            </a:lvl4pPr>
            <a:lvl5pPr marL="2216201" indent="-246244" eaLnBrk="0" hangingPunct="0">
              <a:defRPr>
                <a:solidFill>
                  <a:schemeClr val="tx1"/>
                </a:solidFill>
                <a:latin typeface="Arial" pitchFamily="34" charset="0"/>
              </a:defRPr>
            </a:lvl5pPr>
            <a:lvl6pPr marL="2708689" indent="-246244" eaLnBrk="0" fontAlgn="base" hangingPunct="0">
              <a:spcBef>
                <a:spcPct val="0"/>
              </a:spcBef>
              <a:spcAft>
                <a:spcPct val="0"/>
              </a:spcAft>
              <a:defRPr>
                <a:solidFill>
                  <a:schemeClr val="tx1"/>
                </a:solidFill>
                <a:latin typeface="Arial" pitchFamily="34" charset="0"/>
              </a:defRPr>
            </a:lvl6pPr>
            <a:lvl7pPr marL="3201178" indent="-246244" eaLnBrk="0" fontAlgn="base" hangingPunct="0">
              <a:spcBef>
                <a:spcPct val="0"/>
              </a:spcBef>
              <a:spcAft>
                <a:spcPct val="0"/>
              </a:spcAft>
              <a:defRPr>
                <a:solidFill>
                  <a:schemeClr val="tx1"/>
                </a:solidFill>
                <a:latin typeface="Arial" pitchFamily="34" charset="0"/>
              </a:defRPr>
            </a:lvl7pPr>
            <a:lvl8pPr marL="3693667" indent="-246244" eaLnBrk="0" fontAlgn="base" hangingPunct="0">
              <a:spcBef>
                <a:spcPct val="0"/>
              </a:spcBef>
              <a:spcAft>
                <a:spcPct val="0"/>
              </a:spcAft>
              <a:defRPr>
                <a:solidFill>
                  <a:schemeClr val="tx1"/>
                </a:solidFill>
                <a:latin typeface="Arial" pitchFamily="34" charset="0"/>
              </a:defRPr>
            </a:lvl8pPr>
            <a:lvl9pPr marL="4186156" indent="-246244"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22</a:t>
            </a:fld>
            <a:endParaRPr lang="en-US" smtClean="0">
              <a:latin typeface="Times New Roman" pitchFamily="18" charset="0"/>
            </a:endParaRPr>
          </a:p>
        </p:txBody>
      </p:sp>
    </p:spTree>
    <p:extLst>
      <p:ext uri="{BB962C8B-B14F-4D97-AF65-F5344CB8AC3E}">
        <p14:creationId xmlns:p14="http://schemas.microsoft.com/office/powerpoint/2010/main" val="2419264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23</a:t>
            </a:fld>
            <a:endParaRPr lang="en-US" smtClean="0"/>
          </a:p>
        </p:txBody>
      </p:sp>
    </p:spTree>
    <p:extLst>
      <p:ext uri="{BB962C8B-B14F-4D97-AF65-F5344CB8AC3E}">
        <p14:creationId xmlns:p14="http://schemas.microsoft.com/office/powerpoint/2010/main" val="1163755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24</a:t>
            </a:fld>
            <a:endParaRPr lang="en-US" smtClean="0"/>
          </a:p>
        </p:txBody>
      </p:sp>
    </p:spTree>
    <p:extLst>
      <p:ext uri="{BB962C8B-B14F-4D97-AF65-F5344CB8AC3E}">
        <p14:creationId xmlns:p14="http://schemas.microsoft.com/office/powerpoint/2010/main" val="4147982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27</a:t>
            </a:fld>
            <a:endParaRPr lang="en-US" smtClean="0">
              <a:latin typeface="Times New Roman" pitchFamily="18" charset="0"/>
            </a:endParaRPr>
          </a:p>
        </p:txBody>
      </p:sp>
    </p:spTree>
    <p:extLst>
      <p:ext uri="{BB962C8B-B14F-4D97-AF65-F5344CB8AC3E}">
        <p14:creationId xmlns:p14="http://schemas.microsoft.com/office/powerpoint/2010/main" val="424190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147497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859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95676" indent="-306029" eaLnBrk="0" hangingPunct="0">
              <a:defRPr sz="2500">
                <a:solidFill>
                  <a:schemeClr val="tx1"/>
                </a:solidFill>
                <a:latin typeface="Times New Roman" pitchFamily="18" charset="0"/>
              </a:defRPr>
            </a:lvl2pPr>
            <a:lvl3pPr marL="1224118" indent="-244824" eaLnBrk="0" hangingPunct="0">
              <a:defRPr sz="2500">
                <a:solidFill>
                  <a:schemeClr val="tx1"/>
                </a:solidFill>
                <a:latin typeface="Times New Roman" pitchFamily="18" charset="0"/>
              </a:defRPr>
            </a:lvl3pPr>
            <a:lvl4pPr marL="1713764" indent="-244824" eaLnBrk="0" hangingPunct="0">
              <a:defRPr sz="2500">
                <a:solidFill>
                  <a:schemeClr val="tx1"/>
                </a:solidFill>
                <a:latin typeface="Times New Roman" pitchFamily="18" charset="0"/>
              </a:defRPr>
            </a:lvl4pPr>
            <a:lvl5pPr marL="2203411" indent="-244824" eaLnBrk="0" hangingPunct="0">
              <a:defRPr sz="2500">
                <a:solidFill>
                  <a:schemeClr val="tx1"/>
                </a:solidFill>
                <a:latin typeface="Times New Roman" pitchFamily="18" charset="0"/>
              </a:defRPr>
            </a:lvl5pPr>
            <a:lvl6pPr marL="2693059" indent="-244824" eaLnBrk="0" fontAlgn="base" hangingPunct="0">
              <a:spcBef>
                <a:spcPct val="0"/>
              </a:spcBef>
              <a:spcAft>
                <a:spcPct val="0"/>
              </a:spcAft>
              <a:defRPr sz="2500">
                <a:solidFill>
                  <a:schemeClr val="tx1"/>
                </a:solidFill>
                <a:latin typeface="Times New Roman" pitchFamily="18" charset="0"/>
              </a:defRPr>
            </a:lvl6pPr>
            <a:lvl7pPr marL="3182706" indent="-244824" eaLnBrk="0" fontAlgn="base" hangingPunct="0">
              <a:spcBef>
                <a:spcPct val="0"/>
              </a:spcBef>
              <a:spcAft>
                <a:spcPct val="0"/>
              </a:spcAft>
              <a:defRPr sz="2500">
                <a:solidFill>
                  <a:schemeClr val="tx1"/>
                </a:solidFill>
                <a:latin typeface="Times New Roman" pitchFamily="18" charset="0"/>
              </a:defRPr>
            </a:lvl7pPr>
            <a:lvl8pPr marL="3672353" indent="-244824" eaLnBrk="0" fontAlgn="base" hangingPunct="0">
              <a:spcBef>
                <a:spcPct val="0"/>
              </a:spcBef>
              <a:spcAft>
                <a:spcPct val="0"/>
              </a:spcAft>
              <a:defRPr sz="2500">
                <a:solidFill>
                  <a:schemeClr val="tx1"/>
                </a:solidFill>
                <a:latin typeface="Times New Roman" pitchFamily="18" charset="0"/>
              </a:defRPr>
            </a:lvl8pPr>
            <a:lvl9pPr marL="4162000" indent="-244824" eaLnBrk="0" fontAlgn="base" hangingPunct="0">
              <a:spcBef>
                <a:spcPct val="0"/>
              </a:spcBef>
              <a:spcAft>
                <a:spcPct val="0"/>
              </a:spcAft>
              <a:defRPr sz="2500">
                <a:solidFill>
                  <a:schemeClr val="tx1"/>
                </a:solidFill>
                <a:latin typeface="Times New Roman" pitchFamily="18" charset="0"/>
              </a:defRPr>
            </a:lvl9pPr>
          </a:lstStyle>
          <a:p>
            <a:pPr eaLnBrk="1" hangingPunct="1">
              <a:defRPr/>
            </a:pPr>
            <a:fld id="{A34DD783-52AF-4829-BC2D-C1C602ED8C11}" type="slidenum">
              <a:rPr lang="en-US" sz="1300"/>
              <a:pPr eaLnBrk="1" hangingPunct="1">
                <a:defRPr/>
              </a:pPr>
              <a:t>29</a:t>
            </a:fld>
            <a:endParaRPr lang="en-US" sz="1300"/>
          </a:p>
        </p:txBody>
      </p:sp>
    </p:spTree>
    <p:extLst>
      <p:ext uri="{BB962C8B-B14F-4D97-AF65-F5344CB8AC3E}">
        <p14:creationId xmlns:p14="http://schemas.microsoft.com/office/powerpoint/2010/main" val="385936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22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6607214B-EF4E-4429-AF49-813D7D23692E}" type="slidenum">
              <a:rPr lang="en-US" smtClean="0">
                <a:latin typeface="Times New Roman" pitchFamily="18" charset="0"/>
              </a:rPr>
              <a:pPr/>
              <a:t>32</a:t>
            </a:fld>
            <a:endParaRPr lang="en-US" smtClean="0">
              <a:latin typeface="Times New Roman" pitchFamily="18" charset="0"/>
            </a:endParaRPr>
          </a:p>
        </p:txBody>
      </p:sp>
    </p:spTree>
    <p:extLst>
      <p:ext uri="{BB962C8B-B14F-4D97-AF65-F5344CB8AC3E}">
        <p14:creationId xmlns:p14="http://schemas.microsoft.com/office/powerpoint/2010/main" val="411269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0708" name="Footer Placeholder 3"/>
          <p:cNvSpPr>
            <a:spLocks noGrp="1"/>
          </p:cNvSpPr>
          <p:nvPr>
            <p:ph type="ftr" sz="quarter" idx="4"/>
          </p:nvPr>
        </p:nvSpPr>
        <p:spPr/>
        <p:txBody>
          <a:bodyPr/>
          <a:lstStyle/>
          <a:p>
            <a:pPr>
              <a:defRPr/>
            </a:pPr>
            <a:r>
              <a:rPr lang="en-US" smtClean="0"/>
              <a:t>Diabetes Educational Services© (530) 893 - 8635 </a:t>
            </a:r>
          </a:p>
        </p:txBody>
      </p:sp>
      <p:sp>
        <p:nvSpPr>
          <p:cNvPr id="200709" name="Slide Number Placeholder 4"/>
          <p:cNvSpPr>
            <a:spLocks noGrp="1"/>
          </p:cNvSpPr>
          <p:nvPr>
            <p:ph type="sldNum" sz="quarter" idx="5"/>
          </p:nvPr>
        </p:nvSpPr>
        <p:spPr/>
        <p:txBody>
          <a:bodyPr/>
          <a:lstStyle/>
          <a:p>
            <a:pPr>
              <a:defRPr/>
            </a:pPr>
            <a:fld id="{62E8BC22-90D2-4394-9EED-4E2A4C2C8912}" type="slidenum">
              <a:rPr lang="en-US" smtClean="0"/>
              <a:pPr>
                <a:defRPr/>
              </a:pPr>
              <a:t>3</a:t>
            </a:fld>
            <a:endParaRPr lang="en-US" smtClean="0"/>
          </a:p>
        </p:txBody>
      </p:sp>
    </p:spTree>
    <p:extLst>
      <p:ext uri="{BB962C8B-B14F-4D97-AF65-F5344CB8AC3E}">
        <p14:creationId xmlns:p14="http://schemas.microsoft.com/office/powerpoint/2010/main" val="3128810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0404" name="Footer Placeholder 3"/>
          <p:cNvSpPr>
            <a:spLocks noGrp="1"/>
          </p:cNvSpPr>
          <p:nvPr>
            <p:ph type="ftr" sz="quarter" idx="4"/>
          </p:nvPr>
        </p:nvSpPr>
        <p:spPr/>
        <p:txBody>
          <a:bodyPr/>
          <a:lstStyle/>
          <a:p>
            <a:pPr>
              <a:defRPr/>
            </a:pPr>
            <a:r>
              <a:rPr lang="en-US" smtClean="0"/>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35</a:t>
            </a:fld>
            <a:endParaRPr lang="en-US" smtClean="0"/>
          </a:p>
        </p:txBody>
      </p:sp>
    </p:spTree>
    <p:extLst>
      <p:ext uri="{BB962C8B-B14F-4D97-AF65-F5344CB8AC3E}">
        <p14:creationId xmlns:p14="http://schemas.microsoft.com/office/powerpoint/2010/main" val="3515354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39</a:t>
            </a:fld>
            <a:endParaRPr lang="en-US" smtClean="0">
              <a:latin typeface="Times New Roman" pitchFamily="18" charset="0"/>
            </a:endParaRPr>
          </a:p>
        </p:txBody>
      </p:sp>
    </p:spTree>
    <p:extLst>
      <p:ext uri="{BB962C8B-B14F-4D97-AF65-F5344CB8AC3E}">
        <p14:creationId xmlns:p14="http://schemas.microsoft.com/office/powerpoint/2010/main" val="2606380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40</a:t>
            </a:fld>
            <a:endParaRPr lang="en-US" smtClean="0">
              <a:latin typeface="Times New Roman" pitchFamily="18" charset="0"/>
            </a:endParaRPr>
          </a:p>
        </p:txBody>
      </p:sp>
    </p:spTree>
    <p:extLst>
      <p:ext uri="{BB962C8B-B14F-4D97-AF65-F5344CB8AC3E}">
        <p14:creationId xmlns:p14="http://schemas.microsoft.com/office/powerpoint/2010/main" val="1140865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41</a:t>
            </a:fld>
            <a:endParaRPr lang="en-US" smtClean="0"/>
          </a:p>
        </p:txBody>
      </p:sp>
    </p:spTree>
    <p:extLst>
      <p:ext uri="{BB962C8B-B14F-4D97-AF65-F5344CB8AC3E}">
        <p14:creationId xmlns:p14="http://schemas.microsoft.com/office/powerpoint/2010/main" val="2819948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42</a:t>
            </a:fld>
            <a:endParaRPr lang="en-US" smtClean="0">
              <a:solidFill>
                <a:prstClr val="black"/>
              </a:solidFill>
            </a:endParaRPr>
          </a:p>
        </p:txBody>
      </p:sp>
    </p:spTree>
    <p:extLst>
      <p:ext uri="{BB962C8B-B14F-4D97-AF65-F5344CB8AC3E}">
        <p14:creationId xmlns:p14="http://schemas.microsoft.com/office/powerpoint/2010/main" val="1175572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9D7A5FE-843F-4209-BD0D-5EE642DC092A}" type="slidenum">
              <a:rPr lang="en-US" smtClean="0"/>
              <a:pPr>
                <a:defRPr/>
              </a:pPr>
              <a:t>46</a:t>
            </a:fld>
            <a:endParaRPr lang="en-US" smtClean="0"/>
          </a:p>
        </p:txBody>
      </p:sp>
    </p:spTree>
    <p:extLst>
      <p:ext uri="{BB962C8B-B14F-4D97-AF65-F5344CB8AC3E}">
        <p14:creationId xmlns:p14="http://schemas.microsoft.com/office/powerpoint/2010/main" val="309717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2692" name="Footer Placeholder 3"/>
          <p:cNvSpPr>
            <a:spLocks noGrp="1"/>
          </p:cNvSpPr>
          <p:nvPr>
            <p:ph type="ftr" sz="quarter" idx="4"/>
          </p:nvPr>
        </p:nvSpPr>
        <p:spPr/>
        <p:txBody>
          <a:bodyPr/>
          <a:lstStyle/>
          <a:p>
            <a:pPr>
              <a:defRPr/>
            </a:pPr>
            <a:r>
              <a:rPr lang="en-US" smtClean="0"/>
              <a:t>Diabetes Educational Services© (530) 893 - 8635 </a:t>
            </a:r>
          </a:p>
        </p:txBody>
      </p:sp>
      <p:sp>
        <p:nvSpPr>
          <p:cNvPr id="242693" name="Slide Number Placeholder 4"/>
          <p:cNvSpPr>
            <a:spLocks noGrp="1"/>
          </p:cNvSpPr>
          <p:nvPr>
            <p:ph type="sldNum" sz="quarter" idx="5"/>
          </p:nvPr>
        </p:nvSpPr>
        <p:spPr/>
        <p:txBody>
          <a:bodyPr/>
          <a:lstStyle/>
          <a:p>
            <a:pPr>
              <a:defRPr/>
            </a:pPr>
            <a:fld id="{E0EF82C7-5B6C-4F06-98A9-185405A00D3E}" type="slidenum">
              <a:rPr lang="en-US" smtClean="0"/>
              <a:pPr>
                <a:defRPr/>
              </a:pPr>
              <a:t>47</a:t>
            </a:fld>
            <a:endParaRPr lang="en-US" smtClean="0"/>
          </a:p>
        </p:txBody>
      </p:sp>
    </p:spTree>
    <p:extLst>
      <p:ext uri="{BB962C8B-B14F-4D97-AF65-F5344CB8AC3E}">
        <p14:creationId xmlns:p14="http://schemas.microsoft.com/office/powerpoint/2010/main" val="2920278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49</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76300" y="709613"/>
            <a:ext cx="4014788" cy="3009900"/>
          </a:xfrm>
          <a:ln/>
        </p:spPr>
      </p:sp>
      <p:sp>
        <p:nvSpPr>
          <p:cNvPr id="227333" name="Rectangle 3"/>
          <p:cNvSpPr>
            <a:spLocks noGrp="1" noChangeArrowheads="1"/>
          </p:cNvSpPr>
          <p:nvPr>
            <p:ph type="body" idx="1"/>
          </p:nvPr>
        </p:nvSpPr>
        <p:spPr>
          <a:xfrm>
            <a:off x="746478" y="4008382"/>
            <a:ext cx="5601694" cy="491944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6946"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6946" algn="l"/>
              </a:tabLst>
            </a:pPr>
            <a:r>
              <a:rPr lang="en-US" smtClean="0"/>
              <a:t>In the natural history of type 2 diabetes, insulin resistance rises, insulin secretion falls, and glucose levels begin to rise before diabetes is diagnosed. </a:t>
            </a:r>
          </a:p>
          <a:p>
            <a:pPr>
              <a:tabLst>
                <a:tab pos="116946"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6946"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6946"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6946" algn="l"/>
              </a:tabLst>
            </a:pPr>
            <a:endParaRPr lang="en-US" baseline="30000" smtClean="0"/>
          </a:p>
          <a:p>
            <a:pPr>
              <a:tabLst>
                <a:tab pos="116946" algn="l"/>
              </a:tabLst>
            </a:pPr>
            <a:endParaRPr lang="en-US" baseline="30000" smtClean="0"/>
          </a:p>
          <a:p>
            <a:pPr>
              <a:tabLst>
                <a:tab pos="116946" algn="l"/>
              </a:tabLst>
            </a:pPr>
            <a:endParaRPr lang="en-US" b="1" smtClean="0"/>
          </a:p>
          <a:p>
            <a:pPr>
              <a:tabLst>
                <a:tab pos="116946" algn="l"/>
              </a:tabLst>
            </a:pPr>
            <a:endParaRPr lang="en-US" b="1" smtClean="0"/>
          </a:p>
          <a:p>
            <a:pPr>
              <a:tabLst>
                <a:tab pos="116946" algn="l"/>
              </a:tabLst>
            </a:pPr>
            <a:endParaRPr lang="en-US" b="1" smtClean="0"/>
          </a:p>
          <a:p>
            <a:pPr>
              <a:tabLst>
                <a:tab pos="116946" algn="l"/>
              </a:tabLst>
            </a:pPr>
            <a:endParaRPr lang="en-US" b="1" smtClean="0"/>
          </a:p>
          <a:p>
            <a:pPr>
              <a:tabLst>
                <a:tab pos="116946" algn="l"/>
              </a:tabLst>
            </a:pPr>
            <a:endParaRPr lang="en-US" b="1" smtClean="0"/>
          </a:p>
          <a:p>
            <a:pPr>
              <a:tabLst>
                <a:tab pos="116946" algn="l"/>
              </a:tabLst>
            </a:pPr>
            <a:r>
              <a:rPr lang="en-US" b="1" smtClean="0"/>
              <a:t>References:</a:t>
            </a:r>
          </a:p>
          <a:p>
            <a:pPr>
              <a:tabLst>
                <a:tab pos="116946"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6946"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2178726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50</a:t>
            </a:fld>
            <a:endParaRPr lang="en-US" sz="1300"/>
          </a:p>
        </p:txBody>
      </p:sp>
      <p:sp>
        <p:nvSpPr>
          <p:cNvPr id="290819" name="Rectangle 7"/>
          <p:cNvSpPr txBox="1">
            <a:spLocks noGrp="1" noChangeArrowheads="1"/>
          </p:cNvSpPr>
          <p:nvPr/>
        </p:nvSpPr>
        <p:spPr bwMode="auto">
          <a:xfrm>
            <a:off x="4060839" y="9003387"/>
            <a:ext cx="3105348" cy="46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601" tIns="47300" rIns="94601" bIns="47300"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50</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060839" y="9003387"/>
            <a:ext cx="3105348" cy="46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601" tIns="47300" rIns="94601" bIns="47300"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50</a:t>
            </a:fld>
            <a:endParaRPr lang="en-US" sz="1300"/>
          </a:p>
        </p:txBody>
      </p:sp>
    </p:spTree>
    <p:extLst>
      <p:ext uri="{BB962C8B-B14F-4D97-AF65-F5344CB8AC3E}">
        <p14:creationId xmlns:p14="http://schemas.microsoft.com/office/powerpoint/2010/main" val="2274949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55467" indent="-328012">
              <a:spcBef>
                <a:spcPct val="30000"/>
              </a:spcBef>
              <a:defRPr sz="1300">
                <a:solidFill>
                  <a:schemeClr val="tx1"/>
                </a:solidFill>
                <a:latin typeface="Times New Roman" panose="02020603050405020304" pitchFamily="18" charset="0"/>
              </a:defRPr>
            </a:lvl2pPr>
            <a:lvl3pPr marL="1316991" indent="-262081">
              <a:spcBef>
                <a:spcPct val="30000"/>
              </a:spcBef>
              <a:defRPr sz="1300">
                <a:solidFill>
                  <a:schemeClr val="tx1"/>
                </a:solidFill>
                <a:latin typeface="Times New Roman" panose="02020603050405020304" pitchFamily="18" charset="0"/>
              </a:defRPr>
            </a:lvl3pPr>
            <a:lvl4pPr marL="1844447" indent="-262081">
              <a:spcBef>
                <a:spcPct val="30000"/>
              </a:spcBef>
              <a:defRPr sz="1300">
                <a:solidFill>
                  <a:schemeClr val="tx1"/>
                </a:solidFill>
                <a:latin typeface="Times New Roman" panose="02020603050405020304" pitchFamily="18" charset="0"/>
              </a:defRPr>
            </a:lvl4pPr>
            <a:lvl5pPr marL="2370253" indent="-262081">
              <a:spcBef>
                <a:spcPct val="30000"/>
              </a:spcBef>
              <a:defRPr sz="1300">
                <a:solidFill>
                  <a:schemeClr val="tx1"/>
                </a:solidFill>
                <a:latin typeface="Times New Roman" panose="02020603050405020304" pitchFamily="18" charset="0"/>
              </a:defRPr>
            </a:lvl5pPr>
            <a:lvl6pPr marL="2844963" indent="-262081" eaLnBrk="0" fontAlgn="base" hangingPunct="0">
              <a:spcBef>
                <a:spcPct val="30000"/>
              </a:spcBef>
              <a:spcAft>
                <a:spcPct val="0"/>
              </a:spcAft>
              <a:defRPr sz="1300">
                <a:solidFill>
                  <a:schemeClr val="tx1"/>
                </a:solidFill>
                <a:latin typeface="Times New Roman" panose="02020603050405020304" pitchFamily="18" charset="0"/>
              </a:defRPr>
            </a:lvl6pPr>
            <a:lvl7pPr marL="3319675" indent="-262081" eaLnBrk="0" fontAlgn="base" hangingPunct="0">
              <a:spcBef>
                <a:spcPct val="30000"/>
              </a:spcBef>
              <a:spcAft>
                <a:spcPct val="0"/>
              </a:spcAft>
              <a:defRPr sz="1300">
                <a:solidFill>
                  <a:schemeClr val="tx1"/>
                </a:solidFill>
                <a:latin typeface="Times New Roman" panose="02020603050405020304" pitchFamily="18" charset="0"/>
              </a:defRPr>
            </a:lvl7pPr>
            <a:lvl8pPr marL="3794384" indent="-262081" eaLnBrk="0" fontAlgn="base" hangingPunct="0">
              <a:spcBef>
                <a:spcPct val="30000"/>
              </a:spcBef>
              <a:spcAft>
                <a:spcPct val="0"/>
              </a:spcAft>
              <a:defRPr sz="1300">
                <a:solidFill>
                  <a:schemeClr val="tx1"/>
                </a:solidFill>
                <a:latin typeface="Times New Roman" panose="02020603050405020304" pitchFamily="18" charset="0"/>
              </a:defRPr>
            </a:lvl8pPr>
            <a:lvl9pPr marL="4269094" indent="-26208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55467" indent="-328012">
              <a:spcBef>
                <a:spcPct val="30000"/>
              </a:spcBef>
              <a:defRPr sz="1300">
                <a:solidFill>
                  <a:schemeClr val="tx1"/>
                </a:solidFill>
                <a:latin typeface="Times New Roman" panose="02020603050405020304" pitchFamily="18" charset="0"/>
              </a:defRPr>
            </a:lvl2pPr>
            <a:lvl3pPr marL="1316991" indent="-262081">
              <a:spcBef>
                <a:spcPct val="30000"/>
              </a:spcBef>
              <a:defRPr sz="1300">
                <a:solidFill>
                  <a:schemeClr val="tx1"/>
                </a:solidFill>
                <a:latin typeface="Times New Roman" panose="02020603050405020304" pitchFamily="18" charset="0"/>
              </a:defRPr>
            </a:lvl3pPr>
            <a:lvl4pPr marL="1844447" indent="-262081">
              <a:spcBef>
                <a:spcPct val="30000"/>
              </a:spcBef>
              <a:defRPr sz="1300">
                <a:solidFill>
                  <a:schemeClr val="tx1"/>
                </a:solidFill>
                <a:latin typeface="Times New Roman" panose="02020603050405020304" pitchFamily="18" charset="0"/>
              </a:defRPr>
            </a:lvl4pPr>
            <a:lvl5pPr marL="2370253" indent="-262081">
              <a:spcBef>
                <a:spcPct val="30000"/>
              </a:spcBef>
              <a:defRPr sz="1300">
                <a:solidFill>
                  <a:schemeClr val="tx1"/>
                </a:solidFill>
                <a:latin typeface="Times New Roman" panose="02020603050405020304" pitchFamily="18" charset="0"/>
              </a:defRPr>
            </a:lvl5pPr>
            <a:lvl6pPr marL="2844963" indent="-262081" eaLnBrk="0" fontAlgn="base" hangingPunct="0">
              <a:spcBef>
                <a:spcPct val="30000"/>
              </a:spcBef>
              <a:spcAft>
                <a:spcPct val="0"/>
              </a:spcAft>
              <a:defRPr sz="1300">
                <a:solidFill>
                  <a:schemeClr val="tx1"/>
                </a:solidFill>
                <a:latin typeface="Times New Roman" panose="02020603050405020304" pitchFamily="18" charset="0"/>
              </a:defRPr>
            </a:lvl6pPr>
            <a:lvl7pPr marL="3319675" indent="-262081" eaLnBrk="0" fontAlgn="base" hangingPunct="0">
              <a:spcBef>
                <a:spcPct val="30000"/>
              </a:spcBef>
              <a:spcAft>
                <a:spcPct val="0"/>
              </a:spcAft>
              <a:defRPr sz="1300">
                <a:solidFill>
                  <a:schemeClr val="tx1"/>
                </a:solidFill>
                <a:latin typeface="Times New Roman" panose="02020603050405020304" pitchFamily="18" charset="0"/>
              </a:defRPr>
            </a:lvl7pPr>
            <a:lvl8pPr marL="3794384" indent="-262081" eaLnBrk="0" fontAlgn="base" hangingPunct="0">
              <a:spcBef>
                <a:spcPct val="30000"/>
              </a:spcBef>
              <a:spcAft>
                <a:spcPct val="0"/>
              </a:spcAft>
              <a:defRPr sz="1300">
                <a:solidFill>
                  <a:schemeClr val="tx1"/>
                </a:solidFill>
                <a:latin typeface="Times New Roman" panose="02020603050405020304" pitchFamily="18" charset="0"/>
              </a:defRPr>
            </a:lvl8pPr>
            <a:lvl9pPr marL="4269094" indent="-26208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54</a:t>
            </a:fld>
            <a:endParaRPr lang="en-US" sz="1400"/>
          </a:p>
        </p:txBody>
      </p:sp>
    </p:spTree>
    <p:extLst>
      <p:ext uri="{BB962C8B-B14F-4D97-AF65-F5344CB8AC3E}">
        <p14:creationId xmlns:p14="http://schemas.microsoft.com/office/powerpoint/2010/main" val="152299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4</a:t>
            </a:fld>
            <a:endParaRPr lang="en-US" smtClean="0">
              <a:latin typeface="Times New Roman" pitchFamily="18" charset="0"/>
            </a:endParaRPr>
          </a:p>
        </p:txBody>
      </p:sp>
    </p:spTree>
    <p:extLst>
      <p:ext uri="{BB962C8B-B14F-4D97-AF65-F5344CB8AC3E}">
        <p14:creationId xmlns:p14="http://schemas.microsoft.com/office/powerpoint/2010/main" val="2711016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50" indent="-296711" eaLnBrk="0" hangingPunct="0">
              <a:defRPr sz="2400">
                <a:solidFill>
                  <a:schemeClr val="tx1"/>
                </a:solidFill>
                <a:latin typeface="Times New Roman" pitchFamily="18" charset="0"/>
              </a:defRPr>
            </a:lvl2pPr>
            <a:lvl3pPr marL="1186847" indent="-237369" eaLnBrk="0" hangingPunct="0">
              <a:defRPr sz="2400">
                <a:solidFill>
                  <a:schemeClr val="tx1"/>
                </a:solidFill>
                <a:latin typeface="Times New Roman" pitchFamily="18" charset="0"/>
              </a:defRPr>
            </a:lvl3pPr>
            <a:lvl4pPr marL="1661585" indent="-237369" eaLnBrk="0" hangingPunct="0">
              <a:defRPr sz="2400">
                <a:solidFill>
                  <a:schemeClr val="tx1"/>
                </a:solidFill>
                <a:latin typeface="Times New Roman" pitchFamily="18" charset="0"/>
              </a:defRPr>
            </a:lvl4pPr>
            <a:lvl5pPr marL="2136324" indent="-237369" eaLnBrk="0" hangingPunct="0">
              <a:defRPr sz="2400">
                <a:solidFill>
                  <a:schemeClr val="tx1"/>
                </a:solidFill>
                <a:latin typeface="Times New Roman" pitchFamily="18" charset="0"/>
              </a:defRPr>
            </a:lvl5pPr>
            <a:lvl6pPr marL="2611062" indent="-237369" eaLnBrk="0" fontAlgn="base" hangingPunct="0">
              <a:spcBef>
                <a:spcPct val="0"/>
              </a:spcBef>
              <a:spcAft>
                <a:spcPct val="0"/>
              </a:spcAft>
              <a:defRPr sz="2400">
                <a:solidFill>
                  <a:schemeClr val="tx1"/>
                </a:solidFill>
                <a:latin typeface="Times New Roman" pitchFamily="18" charset="0"/>
              </a:defRPr>
            </a:lvl6pPr>
            <a:lvl7pPr marL="3085801" indent="-237369" eaLnBrk="0" fontAlgn="base" hangingPunct="0">
              <a:spcBef>
                <a:spcPct val="0"/>
              </a:spcBef>
              <a:spcAft>
                <a:spcPct val="0"/>
              </a:spcAft>
              <a:defRPr sz="2400">
                <a:solidFill>
                  <a:schemeClr val="tx1"/>
                </a:solidFill>
                <a:latin typeface="Times New Roman" pitchFamily="18" charset="0"/>
              </a:defRPr>
            </a:lvl7pPr>
            <a:lvl8pPr marL="3560540" indent="-237369" eaLnBrk="0" fontAlgn="base" hangingPunct="0">
              <a:spcBef>
                <a:spcPct val="0"/>
              </a:spcBef>
              <a:spcAft>
                <a:spcPct val="0"/>
              </a:spcAft>
              <a:defRPr sz="2400">
                <a:solidFill>
                  <a:schemeClr val="tx1"/>
                </a:solidFill>
                <a:latin typeface="Times New Roman" pitchFamily="18" charset="0"/>
              </a:defRPr>
            </a:lvl8pPr>
            <a:lvl9pPr marL="4035279" indent="-237369"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a:solidFill>
                  <a:prstClr val="black"/>
                </a:solidFill>
              </a:rPr>
              <a:pPr/>
              <a:t>59</a:t>
            </a:fld>
            <a:endParaRPr lang="en-US" sz="1200">
              <a:solidFill>
                <a:prstClr val="black"/>
              </a:solidFill>
            </a:endParaRPr>
          </a:p>
        </p:txBody>
      </p:sp>
    </p:spTree>
    <p:extLst>
      <p:ext uri="{BB962C8B-B14F-4D97-AF65-F5344CB8AC3E}">
        <p14:creationId xmlns:p14="http://schemas.microsoft.com/office/powerpoint/2010/main" val="815993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fld id="{A83A472D-A292-4D9E-8E00-7944650CAD45}" type="slidenum">
              <a:rPr lang="en-US" smtClean="0">
                <a:latin typeface="Times New Roman" pitchFamily="18" charset="0"/>
              </a:rPr>
              <a:pPr/>
              <a:t>60</a:t>
            </a:fld>
            <a:endParaRPr lang="en-US" smtClean="0">
              <a:latin typeface="Times New Roman" pitchFamily="18" charset="0"/>
            </a:endParaRPr>
          </a:p>
        </p:txBody>
      </p:sp>
    </p:spTree>
    <p:extLst>
      <p:ext uri="{BB962C8B-B14F-4D97-AF65-F5344CB8AC3E}">
        <p14:creationId xmlns:p14="http://schemas.microsoft.com/office/powerpoint/2010/main" val="2240705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50" indent="-296711" eaLnBrk="0" hangingPunct="0">
              <a:defRPr sz="2400">
                <a:solidFill>
                  <a:schemeClr val="tx1"/>
                </a:solidFill>
                <a:latin typeface="Times New Roman" pitchFamily="18" charset="0"/>
              </a:defRPr>
            </a:lvl2pPr>
            <a:lvl3pPr marL="1186847" indent="-237369" eaLnBrk="0" hangingPunct="0">
              <a:defRPr sz="2400">
                <a:solidFill>
                  <a:schemeClr val="tx1"/>
                </a:solidFill>
                <a:latin typeface="Times New Roman" pitchFamily="18" charset="0"/>
              </a:defRPr>
            </a:lvl3pPr>
            <a:lvl4pPr marL="1661585" indent="-237369" eaLnBrk="0" hangingPunct="0">
              <a:defRPr sz="2400">
                <a:solidFill>
                  <a:schemeClr val="tx1"/>
                </a:solidFill>
                <a:latin typeface="Times New Roman" pitchFamily="18" charset="0"/>
              </a:defRPr>
            </a:lvl4pPr>
            <a:lvl5pPr marL="2136324" indent="-237369" eaLnBrk="0" hangingPunct="0">
              <a:defRPr sz="2400">
                <a:solidFill>
                  <a:schemeClr val="tx1"/>
                </a:solidFill>
                <a:latin typeface="Times New Roman" pitchFamily="18" charset="0"/>
              </a:defRPr>
            </a:lvl5pPr>
            <a:lvl6pPr marL="2611062" indent="-237369" eaLnBrk="0" fontAlgn="base" hangingPunct="0">
              <a:spcBef>
                <a:spcPct val="0"/>
              </a:spcBef>
              <a:spcAft>
                <a:spcPct val="0"/>
              </a:spcAft>
              <a:defRPr sz="2400">
                <a:solidFill>
                  <a:schemeClr val="tx1"/>
                </a:solidFill>
                <a:latin typeface="Times New Roman" pitchFamily="18" charset="0"/>
              </a:defRPr>
            </a:lvl6pPr>
            <a:lvl7pPr marL="3085801" indent="-237369" eaLnBrk="0" fontAlgn="base" hangingPunct="0">
              <a:spcBef>
                <a:spcPct val="0"/>
              </a:spcBef>
              <a:spcAft>
                <a:spcPct val="0"/>
              </a:spcAft>
              <a:defRPr sz="2400">
                <a:solidFill>
                  <a:schemeClr val="tx1"/>
                </a:solidFill>
                <a:latin typeface="Times New Roman" pitchFamily="18" charset="0"/>
              </a:defRPr>
            </a:lvl7pPr>
            <a:lvl8pPr marL="3560540" indent="-237369" eaLnBrk="0" fontAlgn="base" hangingPunct="0">
              <a:spcBef>
                <a:spcPct val="0"/>
              </a:spcBef>
              <a:spcAft>
                <a:spcPct val="0"/>
              </a:spcAft>
              <a:defRPr sz="2400">
                <a:solidFill>
                  <a:schemeClr val="tx1"/>
                </a:solidFill>
                <a:latin typeface="Times New Roman" pitchFamily="18" charset="0"/>
              </a:defRPr>
            </a:lvl8pPr>
            <a:lvl9pPr marL="4035279" indent="-237369"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a:pPr eaLnBrk="1" hangingPunct="1"/>
              <a:t>61</a:t>
            </a:fld>
            <a:endParaRPr lang="en-US" sz="1200"/>
          </a:p>
        </p:txBody>
      </p:sp>
    </p:spTree>
    <p:extLst>
      <p:ext uri="{BB962C8B-B14F-4D97-AF65-F5344CB8AC3E}">
        <p14:creationId xmlns:p14="http://schemas.microsoft.com/office/powerpoint/2010/main" val="2014483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50" indent="-296711" eaLnBrk="0" hangingPunct="0">
              <a:defRPr sz="2400">
                <a:solidFill>
                  <a:schemeClr val="tx1"/>
                </a:solidFill>
                <a:latin typeface="Times New Roman" pitchFamily="18" charset="0"/>
              </a:defRPr>
            </a:lvl2pPr>
            <a:lvl3pPr marL="1186847" indent="-237369" eaLnBrk="0" hangingPunct="0">
              <a:defRPr sz="2400">
                <a:solidFill>
                  <a:schemeClr val="tx1"/>
                </a:solidFill>
                <a:latin typeface="Times New Roman" pitchFamily="18" charset="0"/>
              </a:defRPr>
            </a:lvl3pPr>
            <a:lvl4pPr marL="1661585" indent="-237369" eaLnBrk="0" hangingPunct="0">
              <a:defRPr sz="2400">
                <a:solidFill>
                  <a:schemeClr val="tx1"/>
                </a:solidFill>
                <a:latin typeface="Times New Roman" pitchFamily="18" charset="0"/>
              </a:defRPr>
            </a:lvl4pPr>
            <a:lvl5pPr marL="2136324" indent="-237369" eaLnBrk="0" hangingPunct="0">
              <a:defRPr sz="2400">
                <a:solidFill>
                  <a:schemeClr val="tx1"/>
                </a:solidFill>
                <a:latin typeface="Times New Roman" pitchFamily="18" charset="0"/>
              </a:defRPr>
            </a:lvl5pPr>
            <a:lvl6pPr marL="2611062" indent="-237369" eaLnBrk="0" fontAlgn="base" hangingPunct="0">
              <a:spcBef>
                <a:spcPct val="0"/>
              </a:spcBef>
              <a:spcAft>
                <a:spcPct val="0"/>
              </a:spcAft>
              <a:defRPr sz="2400">
                <a:solidFill>
                  <a:schemeClr val="tx1"/>
                </a:solidFill>
                <a:latin typeface="Times New Roman" pitchFamily="18" charset="0"/>
              </a:defRPr>
            </a:lvl6pPr>
            <a:lvl7pPr marL="3085801" indent="-237369" eaLnBrk="0" fontAlgn="base" hangingPunct="0">
              <a:spcBef>
                <a:spcPct val="0"/>
              </a:spcBef>
              <a:spcAft>
                <a:spcPct val="0"/>
              </a:spcAft>
              <a:defRPr sz="2400">
                <a:solidFill>
                  <a:schemeClr val="tx1"/>
                </a:solidFill>
                <a:latin typeface="Times New Roman" pitchFamily="18" charset="0"/>
              </a:defRPr>
            </a:lvl7pPr>
            <a:lvl8pPr marL="3560540" indent="-237369" eaLnBrk="0" fontAlgn="base" hangingPunct="0">
              <a:spcBef>
                <a:spcPct val="0"/>
              </a:spcBef>
              <a:spcAft>
                <a:spcPct val="0"/>
              </a:spcAft>
              <a:defRPr sz="2400">
                <a:solidFill>
                  <a:schemeClr val="tx1"/>
                </a:solidFill>
                <a:latin typeface="Times New Roman" pitchFamily="18" charset="0"/>
              </a:defRPr>
            </a:lvl8pPr>
            <a:lvl9pPr marL="4035279" indent="-237369"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a:pPr eaLnBrk="1" hangingPunct="1"/>
              <a:t>62</a:t>
            </a:fld>
            <a:endParaRPr lang="en-US" sz="1200"/>
          </a:p>
        </p:txBody>
      </p:sp>
    </p:spTree>
    <p:extLst>
      <p:ext uri="{BB962C8B-B14F-4D97-AF65-F5344CB8AC3E}">
        <p14:creationId xmlns:p14="http://schemas.microsoft.com/office/powerpoint/2010/main" val="1257115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1031"/>
          <p:cNvSpPr>
            <a:spLocks noGrp="1" noChangeArrowheads="1"/>
          </p:cNvSpPr>
          <p:nvPr>
            <p:ph type="sldNum" sz="quarter" idx="5"/>
          </p:nvPr>
        </p:nvSpPr>
        <p:spPr/>
        <p:txBody>
          <a:bodyPr/>
          <a:lstStyle/>
          <a:p>
            <a:pPr>
              <a:defRPr/>
            </a:pPr>
            <a:fld id="{97131D5E-71D6-4593-81A3-9E1188C72A2F}" type="slidenum">
              <a:rPr lang="en-US" smtClean="0"/>
              <a:pPr>
                <a:defRPr/>
              </a:pPr>
              <a:t>65</a:t>
            </a:fld>
            <a:endParaRPr lang="en-US" smtClean="0"/>
          </a:p>
        </p:txBody>
      </p:sp>
      <p:sp>
        <p:nvSpPr>
          <p:cNvPr id="291843" name="Rectangle 2"/>
          <p:cNvSpPr>
            <a:spLocks noGrp="1" noRot="1" noChangeAspect="1" noChangeArrowheads="1" noTextEdit="1"/>
          </p:cNvSpPr>
          <p:nvPr>
            <p:ph type="sldImg"/>
          </p:nvPr>
        </p:nvSpPr>
        <p:spPr>
          <a:xfrm>
            <a:off x="1296988" y="733425"/>
            <a:ext cx="4878387" cy="3657600"/>
          </a:xfrm>
          <a:ln/>
        </p:spPr>
      </p:sp>
      <p:sp>
        <p:nvSpPr>
          <p:cNvPr id="291844" name="Rectangle 3"/>
          <p:cNvSpPr>
            <a:spLocks noGrp="1" noChangeArrowheads="1"/>
          </p:cNvSpPr>
          <p:nvPr>
            <p:ph type="body" idx="1"/>
          </p:nvPr>
        </p:nvSpPr>
        <p:spPr>
          <a:xfrm>
            <a:off x="994764" y="4635289"/>
            <a:ext cx="5480120" cy="439480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62" tIns="48431" rIns="96862" bIns="48431"/>
          <a:lstStyle/>
          <a:p>
            <a:endParaRPr lang="en-US" altLang="en-US" b="1" smtClean="0"/>
          </a:p>
        </p:txBody>
      </p:sp>
    </p:spTree>
    <p:extLst>
      <p:ext uri="{BB962C8B-B14F-4D97-AF65-F5344CB8AC3E}">
        <p14:creationId xmlns:p14="http://schemas.microsoft.com/office/powerpoint/2010/main" val="3450582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031"/>
          <p:cNvSpPr>
            <a:spLocks noGrp="1" noChangeArrowheads="1"/>
          </p:cNvSpPr>
          <p:nvPr>
            <p:ph type="sldNum" sz="quarter" idx="5"/>
          </p:nvPr>
        </p:nvSpPr>
        <p:spPr/>
        <p:txBody>
          <a:bodyPr/>
          <a:lstStyle/>
          <a:p>
            <a:pPr>
              <a:defRPr/>
            </a:pPr>
            <a:fld id="{055D25CB-1BD7-49CC-B729-9300F525C80F}" type="slidenum">
              <a:rPr lang="en-US" smtClean="0"/>
              <a:pPr>
                <a:defRPr/>
              </a:pPr>
              <a:t>66</a:t>
            </a:fld>
            <a:endParaRPr lang="en-U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832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67</a:t>
            </a:fld>
            <a:endParaRPr lang="en-US" smtClean="0"/>
          </a:p>
        </p:txBody>
      </p:sp>
    </p:spTree>
    <p:extLst>
      <p:ext uri="{BB962C8B-B14F-4D97-AF65-F5344CB8AC3E}">
        <p14:creationId xmlns:p14="http://schemas.microsoft.com/office/powerpoint/2010/main" val="2589660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292867" name="Rectangle 7"/>
          <p:cNvSpPr>
            <a:spLocks noGrp="1" noChangeArrowheads="1"/>
          </p:cNvSpPr>
          <p:nvPr>
            <p:ph type="sldNum" sz="quarter" idx="5"/>
          </p:nvPr>
        </p:nvSpPr>
        <p:spPr/>
        <p:txBody>
          <a:bodyPr/>
          <a:lstStyle/>
          <a:p>
            <a:pPr>
              <a:defRPr/>
            </a:pPr>
            <a:fld id="{1266C678-8C56-418E-93F2-0D0F152F8A2D}" type="slidenum">
              <a:rPr lang="en-US" smtClean="0"/>
              <a:pPr>
                <a:defRPr/>
              </a:pPr>
              <a:t>69</a:t>
            </a:fld>
            <a:endParaRPr lang="en-US" smtClean="0"/>
          </a:p>
        </p:txBody>
      </p:sp>
      <p:sp>
        <p:nvSpPr>
          <p:cNvPr id="294916" name="Rectangle 2"/>
          <p:cNvSpPr>
            <a:spLocks noGrp="1" noRot="1" noChangeAspect="1" noChangeArrowheads="1" noTextEdit="1"/>
          </p:cNvSpPr>
          <p:nvPr>
            <p:ph type="sldImg"/>
          </p:nvPr>
        </p:nvSpPr>
        <p:spPr>
          <a:xfrm>
            <a:off x="1298575" y="709613"/>
            <a:ext cx="4883150" cy="3662362"/>
          </a:xfrm>
          <a:ln/>
        </p:spPr>
      </p:sp>
      <p:sp>
        <p:nvSpPr>
          <p:cNvPr id="294917" name="Rectangle 3"/>
          <p:cNvSpPr>
            <a:spLocks noGrp="1" noChangeArrowheads="1"/>
          </p:cNvSpPr>
          <p:nvPr>
            <p:ph type="body" idx="1"/>
          </p:nvPr>
        </p:nvSpPr>
        <p:spPr>
          <a:xfrm>
            <a:off x="996386" y="4635289"/>
            <a:ext cx="5484989" cy="43931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92664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5156" name="Footer Placeholder 3"/>
          <p:cNvSpPr>
            <a:spLocks noGrp="1"/>
          </p:cNvSpPr>
          <p:nvPr>
            <p:ph type="ftr" sz="quarter" idx="4"/>
          </p:nvPr>
        </p:nvSpPr>
        <p:spPr/>
        <p:txBody>
          <a:bodyPr/>
          <a:lstStyle/>
          <a:p>
            <a:pPr>
              <a:defRPr/>
            </a:pPr>
            <a:r>
              <a:rPr lang="en-US" smtClean="0"/>
              <a:t>Diabetes Educational Services© (530) 893 - 8635 </a:t>
            </a:r>
          </a:p>
        </p:txBody>
      </p:sp>
      <p:sp>
        <p:nvSpPr>
          <p:cNvPr id="305157" name="Slide Number Placeholder 4"/>
          <p:cNvSpPr>
            <a:spLocks noGrp="1"/>
          </p:cNvSpPr>
          <p:nvPr>
            <p:ph type="sldNum" sz="quarter" idx="5"/>
          </p:nvPr>
        </p:nvSpPr>
        <p:spPr/>
        <p:txBody>
          <a:bodyPr/>
          <a:lstStyle/>
          <a:p>
            <a:pPr>
              <a:defRPr/>
            </a:pPr>
            <a:fld id="{50C33DD1-D014-4F66-8579-299A013F414E}" type="slidenum">
              <a:rPr lang="en-US" smtClean="0"/>
              <a:pPr>
                <a:defRPr/>
              </a:pPr>
              <a:t>70</a:t>
            </a:fld>
            <a:endParaRPr lang="en-US" smtClean="0"/>
          </a:p>
        </p:txBody>
      </p:sp>
    </p:spTree>
    <p:extLst>
      <p:ext uri="{BB962C8B-B14F-4D97-AF65-F5344CB8AC3E}">
        <p14:creationId xmlns:p14="http://schemas.microsoft.com/office/powerpoint/2010/main" val="4293364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3108" name="Footer Placeholder 3"/>
          <p:cNvSpPr>
            <a:spLocks noGrp="1"/>
          </p:cNvSpPr>
          <p:nvPr>
            <p:ph type="ftr" sz="quarter" idx="4"/>
          </p:nvPr>
        </p:nvSpPr>
        <p:spPr/>
        <p:txBody>
          <a:bodyPr/>
          <a:lstStyle/>
          <a:p>
            <a:pPr>
              <a:defRPr/>
            </a:pPr>
            <a:r>
              <a:rPr lang="en-US" smtClean="0"/>
              <a:t>Diabetes Educational Services© (530) 893 - 8635 </a:t>
            </a:r>
          </a:p>
        </p:txBody>
      </p:sp>
      <p:sp>
        <p:nvSpPr>
          <p:cNvPr id="303109" name="Slide Number Placeholder 4"/>
          <p:cNvSpPr>
            <a:spLocks noGrp="1"/>
          </p:cNvSpPr>
          <p:nvPr>
            <p:ph type="sldNum" sz="quarter" idx="5"/>
          </p:nvPr>
        </p:nvSpPr>
        <p:spPr/>
        <p:txBody>
          <a:bodyPr/>
          <a:lstStyle/>
          <a:p>
            <a:pPr>
              <a:defRPr/>
            </a:pPr>
            <a:fld id="{8B09AC25-63EA-4F32-AAA7-D01388016EA8}" type="slidenum">
              <a:rPr lang="en-US" smtClean="0"/>
              <a:pPr>
                <a:defRPr/>
              </a:pPr>
              <a:t>72</a:t>
            </a:fld>
            <a:endParaRPr lang="en-US" smtClean="0"/>
          </a:p>
        </p:txBody>
      </p:sp>
    </p:spTree>
    <p:extLst>
      <p:ext uri="{BB962C8B-B14F-4D97-AF65-F5344CB8AC3E}">
        <p14:creationId xmlns:p14="http://schemas.microsoft.com/office/powerpoint/2010/main" val="3748987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474835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300035" name="Rectangle 7"/>
          <p:cNvSpPr>
            <a:spLocks noGrp="1" noChangeArrowheads="1"/>
          </p:cNvSpPr>
          <p:nvPr>
            <p:ph type="sldNum" sz="quarter" idx="5"/>
          </p:nvPr>
        </p:nvSpPr>
        <p:spPr/>
        <p:txBody>
          <a:bodyPr/>
          <a:lstStyle/>
          <a:p>
            <a:pPr>
              <a:defRPr/>
            </a:pPr>
            <a:fld id="{A686408A-2C37-4026-AC07-A34AA95F3FAE}" type="slidenum">
              <a:rPr lang="en-US" smtClean="0"/>
              <a:pPr>
                <a:defRPr/>
              </a:pPr>
              <a:t>73</a:t>
            </a:fld>
            <a:endParaRPr lang="en-US" smtClean="0"/>
          </a:p>
        </p:txBody>
      </p:sp>
      <p:sp>
        <p:nvSpPr>
          <p:cNvPr id="296964" name="Rectangle 2"/>
          <p:cNvSpPr>
            <a:spLocks noGrp="1" noRot="1" noChangeAspect="1" noChangeArrowheads="1" noTextEdit="1"/>
          </p:cNvSpPr>
          <p:nvPr>
            <p:ph type="sldImg"/>
          </p:nvPr>
        </p:nvSpPr>
        <p:spPr>
          <a:ln/>
        </p:spPr>
      </p:sp>
      <p:sp>
        <p:nvSpPr>
          <p:cNvPr id="29696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96814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295939" name="Rectangle 7"/>
          <p:cNvSpPr>
            <a:spLocks noGrp="1" noChangeArrowheads="1"/>
          </p:cNvSpPr>
          <p:nvPr>
            <p:ph type="sldNum" sz="quarter" idx="5"/>
          </p:nvPr>
        </p:nvSpPr>
        <p:spPr/>
        <p:txBody>
          <a:bodyPr/>
          <a:lstStyle/>
          <a:p>
            <a:pPr>
              <a:defRPr/>
            </a:pPr>
            <a:fld id="{0C9CEC7C-CD18-44A2-A776-F4E9F355FB04}" type="slidenum">
              <a:rPr lang="en-US" smtClean="0"/>
              <a:pPr>
                <a:defRPr/>
              </a:pPr>
              <a:t>74</a:t>
            </a:fld>
            <a:endParaRPr lang="en-US" smtClean="0"/>
          </a:p>
        </p:txBody>
      </p:sp>
      <p:sp>
        <p:nvSpPr>
          <p:cNvPr id="297988" name="Rectangle 2"/>
          <p:cNvSpPr>
            <a:spLocks noGrp="1" noRot="1" noChangeAspect="1" noChangeArrowheads="1" noTextEdit="1"/>
          </p:cNvSpPr>
          <p:nvPr>
            <p:ph type="sldImg"/>
          </p:nvPr>
        </p:nvSpPr>
        <p:spPr>
          <a:xfrm>
            <a:off x="1298575" y="709613"/>
            <a:ext cx="4883150" cy="3662362"/>
          </a:xfrm>
          <a:ln/>
        </p:spPr>
      </p:sp>
      <p:sp>
        <p:nvSpPr>
          <p:cNvPr id="297989" name="Rectangle 3"/>
          <p:cNvSpPr>
            <a:spLocks noGrp="1" noChangeArrowheads="1"/>
          </p:cNvSpPr>
          <p:nvPr>
            <p:ph type="body" idx="1"/>
          </p:nvPr>
        </p:nvSpPr>
        <p:spPr>
          <a:xfrm>
            <a:off x="996386" y="4635289"/>
            <a:ext cx="5484989" cy="43931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770129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6180" name="Footer Placeholder 3"/>
          <p:cNvSpPr>
            <a:spLocks noGrp="1"/>
          </p:cNvSpPr>
          <p:nvPr>
            <p:ph type="ftr" sz="quarter" idx="4"/>
          </p:nvPr>
        </p:nvSpPr>
        <p:spPr/>
        <p:txBody>
          <a:bodyPr/>
          <a:lstStyle/>
          <a:p>
            <a:pPr>
              <a:defRPr/>
            </a:pPr>
            <a:r>
              <a:rPr lang="en-US" smtClean="0"/>
              <a:t>Diabetes Educational Services© (530) 893 - 8635 </a:t>
            </a:r>
          </a:p>
        </p:txBody>
      </p:sp>
      <p:sp>
        <p:nvSpPr>
          <p:cNvPr id="306181" name="Slide Number Placeholder 4"/>
          <p:cNvSpPr>
            <a:spLocks noGrp="1"/>
          </p:cNvSpPr>
          <p:nvPr>
            <p:ph type="sldNum" sz="quarter" idx="5"/>
          </p:nvPr>
        </p:nvSpPr>
        <p:spPr/>
        <p:txBody>
          <a:bodyPr/>
          <a:lstStyle/>
          <a:p>
            <a:pPr>
              <a:defRPr/>
            </a:pPr>
            <a:fld id="{54CC7422-233F-4CFD-BAD4-0E3524649ACA}" type="slidenum">
              <a:rPr lang="en-US" smtClean="0"/>
              <a:pPr>
                <a:defRPr/>
              </a:pPr>
              <a:t>76</a:t>
            </a:fld>
            <a:endParaRPr lang="en-US" smtClean="0"/>
          </a:p>
        </p:txBody>
      </p:sp>
    </p:spTree>
    <p:extLst>
      <p:ext uri="{BB962C8B-B14F-4D97-AF65-F5344CB8AC3E}">
        <p14:creationId xmlns:p14="http://schemas.microsoft.com/office/powerpoint/2010/main" val="2243614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419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419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7085510A-484B-4FC5-8CA9-9527640C6B72}" type="slidenum">
              <a:rPr lang="en-US" smtClean="0">
                <a:latin typeface="Times New Roman" panose="02020603050405020304" pitchFamily="18" charset="0"/>
              </a:rPr>
              <a:pPr/>
              <a:t>78</a:t>
            </a:fld>
            <a:endParaRPr lang="en-US" smtClean="0">
              <a:latin typeface="Times New Roman" panose="02020603050405020304" pitchFamily="18" charset="0"/>
            </a:endParaRPr>
          </a:p>
        </p:txBody>
      </p:sp>
    </p:spTree>
    <p:extLst>
      <p:ext uri="{BB962C8B-B14F-4D97-AF65-F5344CB8AC3E}">
        <p14:creationId xmlns:p14="http://schemas.microsoft.com/office/powerpoint/2010/main" val="1992170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440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440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2BDEA9FB-7A2E-4A23-99FA-A4FA0B295502}" type="slidenum">
              <a:rPr lang="en-US" smtClean="0">
                <a:latin typeface="Times New Roman" panose="02020603050405020304" pitchFamily="18" charset="0"/>
              </a:rPr>
              <a:pPr/>
              <a:t>79</a:t>
            </a:fld>
            <a:endParaRPr lang="en-US" smtClean="0">
              <a:latin typeface="Times New Roman" panose="02020603050405020304" pitchFamily="18" charset="0"/>
            </a:endParaRPr>
          </a:p>
        </p:txBody>
      </p:sp>
    </p:spTree>
    <p:extLst>
      <p:ext uri="{BB962C8B-B14F-4D97-AF65-F5344CB8AC3E}">
        <p14:creationId xmlns:p14="http://schemas.microsoft.com/office/powerpoint/2010/main" val="5631009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60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460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6025896C-3913-4BD5-9B95-A377599C0319}" type="slidenum">
              <a:rPr lang="en-US" smtClean="0">
                <a:latin typeface="Times New Roman" panose="02020603050405020304" pitchFamily="18" charset="0"/>
              </a:rPr>
              <a:pPr/>
              <a:t>80</a:t>
            </a:fld>
            <a:endParaRPr lang="en-US" smtClean="0">
              <a:latin typeface="Times New Roman" panose="02020603050405020304" pitchFamily="18" charset="0"/>
            </a:endParaRPr>
          </a:p>
        </p:txBody>
      </p:sp>
    </p:spTree>
    <p:extLst>
      <p:ext uri="{BB962C8B-B14F-4D97-AF65-F5344CB8AC3E}">
        <p14:creationId xmlns:p14="http://schemas.microsoft.com/office/powerpoint/2010/main" val="2424394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81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481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63B30F88-3CB5-4348-BE22-50152084C0AC}" type="slidenum">
              <a:rPr lang="en-US" smtClean="0">
                <a:latin typeface="Times New Roman" panose="02020603050405020304" pitchFamily="18" charset="0"/>
              </a:rPr>
              <a:pPr/>
              <a:t>81</a:t>
            </a:fld>
            <a:endParaRPr lang="en-US" smtClean="0">
              <a:latin typeface="Times New Roman" panose="02020603050405020304" pitchFamily="18" charset="0"/>
            </a:endParaRPr>
          </a:p>
        </p:txBody>
      </p:sp>
    </p:spTree>
    <p:extLst>
      <p:ext uri="{BB962C8B-B14F-4D97-AF65-F5344CB8AC3E}">
        <p14:creationId xmlns:p14="http://schemas.microsoft.com/office/powerpoint/2010/main" val="1507979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01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501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84A404C9-6B5D-44A2-BB5C-C4B2DA564B86}" type="slidenum">
              <a:rPr lang="en-US" smtClean="0">
                <a:latin typeface="Times New Roman" panose="02020603050405020304" pitchFamily="18" charset="0"/>
              </a:rPr>
              <a:pPr/>
              <a:t>82</a:t>
            </a:fld>
            <a:endParaRPr lang="en-US" smtClean="0">
              <a:latin typeface="Times New Roman" panose="02020603050405020304" pitchFamily="18" charset="0"/>
            </a:endParaRPr>
          </a:p>
        </p:txBody>
      </p:sp>
    </p:spTree>
    <p:extLst>
      <p:ext uri="{BB962C8B-B14F-4D97-AF65-F5344CB8AC3E}">
        <p14:creationId xmlns:p14="http://schemas.microsoft.com/office/powerpoint/2010/main" val="4251559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52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52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97F26ACA-B33B-48B3-A9F5-E3F7D7FD9B1E}" type="slidenum">
              <a:rPr lang="en-US" smtClean="0">
                <a:latin typeface="Times New Roman" panose="02020603050405020304" pitchFamily="18" charset="0"/>
              </a:rPr>
              <a:pPr/>
              <a:t>83</a:t>
            </a:fld>
            <a:endParaRPr lang="en-US" smtClean="0">
              <a:latin typeface="Times New Roman" panose="02020603050405020304" pitchFamily="18" charset="0"/>
            </a:endParaRPr>
          </a:p>
        </p:txBody>
      </p:sp>
    </p:spTree>
    <p:extLst>
      <p:ext uri="{BB962C8B-B14F-4D97-AF65-F5344CB8AC3E}">
        <p14:creationId xmlns:p14="http://schemas.microsoft.com/office/powerpoint/2010/main" val="155192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4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54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7376933B-071C-449A-A68C-E2244F904C62}" type="slidenum">
              <a:rPr lang="en-US" smtClean="0">
                <a:latin typeface="Times New Roman" panose="02020603050405020304" pitchFamily="18" charset="0"/>
              </a:rPr>
              <a:pPr/>
              <a:t>84</a:t>
            </a:fld>
            <a:endParaRPr lang="en-US" smtClean="0">
              <a:latin typeface="Times New Roman" panose="02020603050405020304" pitchFamily="18" charset="0"/>
            </a:endParaRPr>
          </a:p>
        </p:txBody>
      </p:sp>
    </p:spTree>
    <p:extLst>
      <p:ext uri="{BB962C8B-B14F-4D97-AF65-F5344CB8AC3E}">
        <p14:creationId xmlns:p14="http://schemas.microsoft.com/office/powerpoint/2010/main" val="406433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a:pPr eaLnBrk="1" hangingPunct="1"/>
              <a:t>8</a:t>
            </a:fld>
            <a:endParaRPr lang="en-US" sz="1200"/>
          </a:p>
        </p:txBody>
      </p:sp>
    </p:spTree>
    <p:extLst>
      <p:ext uri="{BB962C8B-B14F-4D97-AF65-F5344CB8AC3E}">
        <p14:creationId xmlns:p14="http://schemas.microsoft.com/office/powerpoint/2010/main" val="14751427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63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563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B8296DE8-152C-4004-A318-675FAA1903E5}" type="slidenum">
              <a:rPr lang="en-US" smtClean="0">
                <a:latin typeface="Times New Roman" panose="02020603050405020304" pitchFamily="18" charset="0"/>
              </a:rPr>
              <a:pPr/>
              <a:t>85</a:t>
            </a:fld>
            <a:endParaRPr lang="en-US" smtClean="0">
              <a:latin typeface="Times New Roman" panose="02020603050405020304" pitchFamily="18" charset="0"/>
            </a:endParaRPr>
          </a:p>
        </p:txBody>
      </p:sp>
    </p:spTree>
    <p:extLst>
      <p:ext uri="{BB962C8B-B14F-4D97-AF65-F5344CB8AC3E}">
        <p14:creationId xmlns:p14="http://schemas.microsoft.com/office/powerpoint/2010/main" val="3654945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837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583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2DF30558-706F-4F89-A71D-4C7428103E3C}" type="slidenum">
              <a:rPr lang="en-US" smtClean="0">
                <a:latin typeface="Times New Roman" panose="02020603050405020304" pitchFamily="18" charset="0"/>
              </a:rPr>
              <a:pPr/>
              <a:t>86</a:t>
            </a:fld>
            <a:endParaRPr lang="en-US" smtClean="0">
              <a:latin typeface="Times New Roman" panose="02020603050405020304" pitchFamily="18" charset="0"/>
            </a:endParaRPr>
          </a:p>
        </p:txBody>
      </p:sp>
    </p:spTree>
    <p:extLst>
      <p:ext uri="{BB962C8B-B14F-4D97-AF65-F5344CB8AC3E}">
        <p14:creationId xmlns:p14="http://schemas.microsoft.com/office/powerpoint/2010/main" val="6861696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624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117723D3-B622-43AD-846C-6647AF06E663}" type="slidenum">
              <a:rPr lang="en-US" smtClean="0">
                <a:latin typeface="Times New Roman" panose="02020603050405020304" pitchFamily="18" charset="0"/>
              </a:rPr>
              <a:pPr/>
              <a:t>87</a:t>
            </a:fld>
            <a:endParaRPr lang="en-US" smtClean="0">
              <a:latin typeface="Times New Roman" panose="02020603050405020304" pitchFamily="18" charset="0"/>
            </a:endParaRPr>
          </a:p>
        </p:txBody>
      </p:sp>
    </p:spTree>
    <p:extLst>
      <p:ext uri="{BB962C8B-B14F-4D97-AF65-F5344CB8AC3E}">
        <p14:creationId xmlns:p14="http://schemas.microsoft.com/office/powerpoint/2010/main" val="3640890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1999-2014, Diabetes Educational Services, All Rights Reserved© Copyright 1999-2014,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88</a:t>
            </a:fld>
            <a:endParaRPr lang="en-US" smtClean="0">
              <a:latin typeface="Times New Roman" pitchFamily="18" charset="0"/>
            </a:endParaRPr>
          </a:p>
        </p:txBody>
      </p:sp>
    </p:spTree>
    <p:extLst>
      <p:ext uri="{BB962C8B-B14F-4D97-AF65-F5344CB8AC3E}">
        <p14:creationId xmlns:p14="http://schemas.microsoft.com/office/powerpoint/2010/main" val="9649212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3012" name="Footer Placeholder 3"/>
          <p:cNvSpPr>
            <a:spLocks noGrp="1"/>
          </p:cNvSpPr>
          <p:nvPr>
            <p:ph type="ftr" sz="quarter" idx="4"/>
          </p:nvPr>
        </p:nvSpPr>
        <p:spPr/>
        <p:txBody>
          <a:bodyPr/>
          <a:lstStyle/>
          <a:p>
            <a:pPr>
              <a:defRPr/>
            </a:pPr>
            <a:r>
              <a:rPr lang="en-US" smtClean="0"/>
              <a:t>Diabetes Educational Services© (530) 893 - 8635 </a:t>
            </a:r>
          </a:p>
        </p:txBody>
      </p:sp>
      <p:sp>
        <p:nvSpPr>
          <p:cNvPr id="4301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BCBA0AFD-712D-47B3-86B6-C1D27522511C}" type="slidenum">
              <a:rPr lang="en-US">
                <a:latin typeface="Times New Roman" panose="02020603050405020304" pitchFamily="18" charset="0"/>
              </a:rPr>
              <a:pPr/>
              <a:t>89</a:t>
            </a:fld>
            <a:endParaRPr lang="en-US">
              <a:latin typeface="Times New Roman" panose="02020603050405020304" pitchFamily="18" charset="0"/>
            </a:endParaRPr>
          </a:p>
        </p:txBody>
      </p:sp>
    </p:spTree>
    <p:extLst>
      <p:ext uri="{BB962C8B-B14F-4D97-AF65-F5344CB8AC3E}">
        <p14:creationId xmlns:p14="http://schemas.microsoft.com/office/powerpoint/2010/main" val="3836263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4036" name="Footer Placeholder 3"/>
          <p:cNvSpPr>
            <a:spLocks noGrp="1"/>
          </p:cNvSpPr>
          <p:nvPr>
            <p:ph type="ftr" sz="quarter" idx="4"/>
          </p:nvPr>
        </p:nvSpPr>
        <p:spPr/>
        <p:txBody>
          <a:bodyPr/>
          <a:lstStyle/>
          <a:p>
            <a:pPr>
              <a:defRPr/>
            </a:pPr>
            <a:r>
              <a:rPr lang="en-US" smtClean="0"/>
              <a:t>Diabetes Educational Services© (530) 893 - 8635 </a:t>
            </a:r>
          </a:p>
        </p:txBody>
      </p:sp>
      <p:sp>
        <p:nvSpPr>
          <p:cNvPr id="44037"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4602881-6007-467F-BFF5-BA6898949E15}" type="slidenum">
              <a:rPr lang="en-US">
                <a:latin typeface="Times New Roman" panose="02020603050405020304" pitchFamily="18" charset="0"/>
              </a:rPr>
              <a:pPr/>
              <a:t>90</a:t>
            </a:fld>
            <a:endParaRPr lang="en-US">
              <a:latin typeface="Times New Roman" panose="02020603050405020304" pitchFamily="18" charset="0"/>
            </a:endParaRPr>
          </a:p>
        </p:txBody>
      </p:sp>
    </p:spTree>
    <p:extLst>
      <p:ext uri="{BB962C8B-B14F-4D97-AF65-F5344CB8AC3E}">
        <p14:creationId xmlns:p14="http://schemas.microsoft.com/office/powerpoint/2010/main" val="358193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8132" name="Footer Placeholder 3"/>
          <p:cNvSpPr>
            <a:spLocks noGrp="1"/>
          </p:cNvSpPr>
          <p:nvPr>
            <p:ph type="ftr" sz="quarter" idx="4"/>
          </p:nvPr>
        </p:nvSpPr>
        <p:spPr/>
        <p:txBody>
          <a:bodyPr/>
          <a:lstStyle/>
          <a:p>
            <a:pPr>
              <a:defRPr/>
            </a:pPr>
            <a:r>
              <a:rPr lang="en-US" smtClean="0"/>
              <a:t>Diabetes Educational Services© (530) 893 - 8635 </a:t>
            </a:r>
          </a:p>
        </p:txBody>
      </p:sp>
      <p:sp>
        <p:nvSpPr>
          <p:cNvPr id="4813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2BC835B-B52B-4DAE-A850-60BF6C282F58}" type="slidenum">
              <a:rPr lang="en-US">
                <a:latin typeface="Times New Roman" panose="02020603050405020304" pitchFamily="18" charset="0"/>
              </a:rPr>
              <a:pPr/>
              <a:t>91</a:t>
            </a:fld>
            <a:endParaRPr lang="en-US">
              <a:latin typeface="Times New Roman" panose="02020603050405020304" pitchFamily="18" charset="0"/>
            </a:endParaRPr>
          </a:p>
        </p:txBody>
      </p:sp>
    </p:spTree>
    <p:extLst>
      <p:ext uri="{BB962C8B-B14F-4D97-AF65-F5344CB8AC3E}">
        <p14:creationId xmlns:p14="http://schemas.microsoft.com/office/powerpoint/2010/main" val="3348692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0180" name="Footer Placeholder 3"/>
          <p:cNvSpPr>
            <a:spLocks noGrp="1"/>
          </p:cNvSpPr>
          <p:nvPr>
            <p:ph type="ftr" sz="quarter" idx="4"/>
          </p:nvPr>
        </p:nvSpPr>
        <p:spPr/>
        <p:txBody>
          <a:bodyPr/>
          <a:lstStyle/>
          <a:p>
            <a:pPr>
              <a:defRPr/>
            </a:pPr>
            <a:r>
              <a:rPr lang="en-US" smtClean="0"/>
              <a:t>Diabetes Educational Services© (530) 893 - 8635 </a:t>
            </a:r>
          </a:p>
        </p:txBody>
      </p:sp>
      <p:sp>
        <p:nvSpPr>
          <p:cNvPr id="5018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801FFC61-38C8-414B-A7A9-63C92BC54494}" type="slidenum">
              <a:rPr lang="en-US">
                <a:latin typeface="Times New Roman" panose="02020603050405020304" pitchFamily="18" charset="0"/>
              </a:rPr>
              <a:pPr/>
              <a:t>92</a:t>
            </a:fld>
            <a:endParaRPr lang="en-US">
              <a:latin typeface="Times New Roman" panose="02020603050405020304" pitchFamily="18" charset="0"/>
            </a:endParaRPr>
          </a:p>
        </p:txBody>
      </p:sp>
    </p:spTree>
    <p:extLst>
      <p:ext uri="{BB962C8B-B14F-4D97-AF65-F5344CB8AC3E}">
        <p14:creationId xmlns:p14="http://schemas.microsoft.com/office/powerpoint/2010/main" val="39981093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1204" name="Footer Placeholder 3"/>
          <p:cNvSpPr>
            <a:spLocks noGrp="1"/>
          </p:cNvSpPr>
          <p:nvPr>
            <p:ph type="ftr" sz="quarter" idx="4"/>
          </p:nvPr>
        </p:nvSpPr>
        <p:spPr/>
        <p:txBody>
          <a:bodyPr/>
          <a:lstStyle/>
          <a:p>
            <a:pPr>
              <a:defRPr/>
            </a:pPr>
            <a:r>
              <a:rPr lang="en-US" smtClean="0"/>
              <a:t>Diabetes Educational Services© (530) 893 - 8635 </a:t>
            </a:r>
          </a:p>
        </p:txBody>
      </p:sp>
      <p:sp>
        <p:nvSpPr>
          <p:cNvPr id="51205"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01AFAE3B-CB69-4201-AAAC-B4296313E701}" type="slidenum">
              <a:rPr lang="en-US">
                <a:latin typeface="Times New Roman" panose="02020603050405020304" pitchFamily="18" charset="0"/>
              </a:rPr>
              <a:pPr/>
              <a:t>93</a:t>
            </a:fld>
            <a:endParaRPr lang="en-US">
              <a:latin typeface="Times New Roman" panose="02020603050405020304" pitchFamily="18" charset="0"/>
            </a:endParaRPr>
          </a:p>
        </p:txBody>
      </p:sp>
    </p:spTree>
    <p:extLst>
      <p:ext uri="{BB962C8B-B14F-4D97-AF65-F5344CB8AC3E}">
        <p14:creationId xmlns:p14="http://schemas.microsoft.com/office/powerpoint/2010/main" val="9285765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7348" name="Footer Placeholder 3"/>
          <p:cNvSpPr>
            <a:spLocks noGrp="1"/>
          </p:cNvSpPr>
          <p:nvPr>
            <p:ph type="ftr" sz="quarter" idx="4"/>
          </p:nvPr>
        </p:nvSpPr>
        <p:spPr/>
        <p:txBody>
          <a:bodyPr/>
          <a:lstStyle/>
          <a:p>
            <a:pPr>
              <a:defRPr/>
            </a:pPr>
            <a:r>
              <a:rPr lang="en-US" smtClean="0"/>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94</a:t>
            </a:fld>
            <a:endParaRPr lang="en-US">
              <a:latin typeface="Times New Roman" panose="02020603050405020304" pitchFamily="18" charset="0"/>
            </a:endParaRPr>
          </a:p>
        </p:txBody>
      </p:sp>
    </p:spTree>
    <p:extLst>
      <p:ext uri="{BB962C8B-B14F-4D97-AF65-F5344CB8AC3E}">
        <p14:creationId xmlns:p14="http://schemas.microsoft.com/office/powerpoint/2010/main" val="2992508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99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99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4B044584-0F06-492C-990A-05DCF498F15A}" type="slidenum">
              <a:rPr lang="en-US" smtClean="0">
                <a:latin typeface="Times New Roman" pitchFamily="18" charset="0"/>
              </a:rPr>
              <a:pPr/>
              <a:t>10</a:t>
            </a:fld>
            <a:endParaRPr lang="en-US" smtClean="0">
              <a:latin typeface="Times New Roman" pitchFamily="18" charset="0"/>
            </a:endParaRPr>
          </a:p>
        </p:txBody>
      </p:sp>
    </p:spTree>
    <p:extLst>
      <p:ext uri="{BB962C8B-B14F-4D97-AF65-F5344CB8AC3E}">
        <p14:creationId xmlns:p14="http://schemas.microsoft.com/office/powerpoint/2010/main" val="35545605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8372" name="Footer Placeholder 3"/>
          <p:cNvSpPr>
            <a:spLocks noGrp="1"/>
          </p:cNvSpPr>
          <p:nvPr>
            <p:ph type="ftr" sz="quarter" idx="4"/>
          </p:nvPr>
        </p:nvSpPr>
        <p:spPr/>
        <p:txBody>
          <a:bodyPr/>
          <a:lstStyle/>
          <a:p>
            <a:pPr>
              <a:defRPr/>
            </a:pPr>
            <a:r>
              <a:rPr lang="en-US" smtClean="0"/>
              <a:t>Diabetes Educational Services© (530) 893 - 8635 </a:t>
            </a:r>
          </a:p>
        </p:txBody>
      </p:sp>
      <p:sp>
        <p:nvSpPr>
          <p:cNvPr id="5837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C6837ED-A527-4C63-99AB-957DFB799EF5}" type="slidenum">
              <a:rPr lang="en-US">
                <a:latin typeface="Times New Roman" panose="02020603050405020304" pitchFamily="18" charset="0"/>
              </a:rPr>
              <a:pPr/>
              <a:t>95</a:t>
            </a:fld>
            <a:endParaRPr lang="en-US">
              <a:latin typeface="Times New Roman" panose="02020603050405020304" pitchFamily="18" charset="0"/>
            </a:endParaRPr>
          </a:p>
        </p:txBody>
      </p:sp>
    </p:spTree>
    <p:extLst>
      <p:ext uri="{BB962C8B-B14F-4D97-AF65-F5344CB8AC3E}">
        <p14:creationId xmlns:p14="http://schemas.microsoft.com/office/powerpoint/2010/main" val="2694594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E73D47-F92A-4541-8129-BFF879FA4F26}" type="slidenum">
              <a:rPr lang="en-US"/>
              <a:pPr>
                <a:spcBef>
                  <a:spcPct val="0"/>
                </a:spcBef>
              </a:pPr>
              <a:t>96</a:t>
            </a:fld>
            <a:endParaRPr lang="en-US"/>
          </a:p>
        </p:txBody>
      </p:sp>
    </p:spTree>
    <p:extLst>
      <p:ext uri="{BB962C8B-B14F-4D97-AF65-F5344CB8AC3E}">
        <p14:creationId xmlns:p14="http://schemas.microsoft.com/office/powerpoint/2010/main" val="4349412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C58D1-D772-4A24-8C1C-B1B97929B986}" type="slidenum">
              <a:rPr lang="en-US"/>
              <a:pPr>
                <a:spcBef>
                  <a:spcPct val="0"/>
                </a:spcBef>
              </a:pPr>
              <a:t>97</a:t>
            </a:fld>
            <a:endParaRPr lang="en-US"/>
          </a:p>
        </p:txBody>
      </p:sp>
    </p:spTree>
    <p:extLst>
      <p:ext uri="{BB962C8B-B14F-4D97-AF65-F5344CB8AC3E}">
        <p14:creationId xmlns:p14="http://schemas.microsoft.com/office/powerpoint/2010/main" val="200146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006103-2904-4A03-8183-9D93B569F93A}" type="slidenum">
              <a:rPr lang="en-US"/>
              <a:pPr>
                <a:spcBef>
                  <a:spcPct val="0"/>
                </a:spcBef>
              </a:pPr>
              <a:t>99</a:t>
            </a:fld>
            <a:endParaRPr lang="en-US"/>
          </a:p>
        </p:txBody>
      </p:sp>
    </p:spTree>
    <p:extLst>
      <p:ext uri="{BB962C8B-B14F-4D97-AF65-F5344CB8AC3E}">
        <p14:creationId xmlns:p14="http://schemas.microsoft.com/office/powerpoint/2010/main" val="28367082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2FA6A9-4C9A-478E-AA9E-F1BA7A13DE79}" type="slidenum">
              <a:rPr lang="en-US"/>
              <a:pPr>
                <a:spcBef>
                  <a:spcPct val="0"/>
                </a:spcBef>
              </a:pPr>
              <a:t>100</a:t>
            </a:fld>
            <a:endParaRPr lang="en-US"/>
          </a:p>
        </p:txBody>
      </p:sp>
    </p:spTree>
    <p:extLst>
      <p:ext uri="{BB962C8B-B14F-4D97-AF65-F5344CB8AC3E}">
        <p14:creationId xmlns:p14="http://schemas.microsoft.com/office/powerpoint/2010/main" val="2561506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57300" y="719138"/>
            <a:ext cx="48006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00" indent="-285691">
              <a:defRPr>
                <a:solidFill>
                  <a:schemeClr val="tx1"/>
                </a:solidFill>
                <a:latin typeface="Arial" panose="020B0604020202020204" pitchFamily="34" charset="0"/>
              </a:defRPr>
            </a:lvl2pPr>
            <a:lvl3pPr marL="1142770" indent="-228553">
              <a:defRPr>
                <a:solidFill>
                  <a:schemeClr val="tx1"/>
                </a:solidFill>
                <a:latin typeface="Arial" panose="020B0604020202020204" pitchFamily="34" charset="0"/>
              </a:defRPr>
            </a:lvl3pPr>
            <a:lvl4pPr marL="1599878" indent="-228553">
              <a:defRPr>
                <a:solidFill>
                  <a:schemeClr val="tx1"/>
                </a:solidFill>
                <a:latin typeface="Arial" panose="020B0604020202020204" pitchFamily="34" charset="0"/>
              </a:defRPr>
            </a:lvl4pPr>
            <a:lvl5pPr marL="2056986" indent="-228553">
              <a:defRPr>
                <a:solidFill>
                  <a:schemeClr val="tx1"/>
                </a:solidFill>
                <a:latin typeface="Arial" panose="020B0604020202020204" pitchFamily="34" charset="0"/>
              </a:defRPr>
            </a:lvl5pPr>
            <a:lvl6pPr marL="2514093" indent="-228553" eaLnBrk="0" fontAlgn="base" hangingPunct="0">
              <a:spcBef>
                <a:spcPct val="0"/>
              </a:spcBef>
              <a:spcAft>
                <a:spcPct val="0"/>
              </a:spcAft>
              <a:defRPr>
                <a:solidFill>
                  <a:schemeClr val="tx1"/>
                </a:solidFill>
                <a:latin typeface="Arial" panose="020B0604020202020204" pitchFamily="34" charset="0"/>
              </a:defRPr>
            </a:lvl6pPr>
            <a:lvl7pPr marL="2971201" indent="-228553" eaLnBrk="0" fontAlgn="base" hangingPunct="0">
              <a:spcBef>
                <a:spcPct val="0"/>
              </a:spcBef>
              <a:spcAft>
                <a:spcPct val="0"/>
              </a:spcAft>
              <a:defRPr>
                <a:solidFill>
                  <a:schemeClr val="tx1"/>
                </a:solidFill>
                <a:latin typeface="Arial" panose="020B0604020202020204" pitchFamily="34" charset="0"/>
              </a:defRPr>
            </a:lvl7pPr>
            <a:lvl8pPr marL="3428309" indent="-228553" eaLnBrk="0" fontAlgn="base" hangingPunct="0">
              <a:spcBef>
                <a:spcPct val="0"/>
              </a:spcBef>
              <a:spcAft>
                <a:spcPct val="0"/>
              </a:spcAft>
              <a:defRPr>
                <a:solidFill>
                  <a:schemeClr val="tx1"/>
                </a:solidFill>
                <a:latin typeface="Arial" panose="020B0604020202020204" pitchFamily="34" charset="0"/>
              </a:defRPr>
            </a:lvl8pPr>
            <a:lvl9pPr marL="3885416" indent="-228553"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00" indent="-285691">
              <a:defRPr>
                <a:solidFill>
                  <a:schemeClr val="tx1"/>
                </a:solidFill>
                <a:latin typeface="Arial" panose="020B0604020202020204" pitchFamily="34" charset="0"/>
              </a:defRPr>
            </a:lvl2pPr>
            <a:lvl3pPr marL="1142770" indent="-228553">
              <a:defRPr>
                <a:solidFill>
                  <a:schemeClr val="tx1"/>
                </a:solidFill>
                <a:latin typeface="Arial" panose="020B0604020202020204" pitchFamily="34" charset="0"/>
              </a:defRPr>
            </a:lvl3pPr>
            <a:lvl4pPr marL="1599878" indent="-228553">
              <a:defRPr>
                <a:solidFill>
                  <a:schemeClr val="tx1"/>
                </a:solidFill>
                <a:latin typeface="Arial" panose="020B0604020202020204" pitchFamily="34" charset="0"/>
              </a:defRPr>
            </a:lvl4pPr>
            <a:lvl5pPr marL="2056986" indent="-228553">
              <a:defRPr>
                <a:solidFill>
                  <a:schemeClr val="tx1"/>
                </a:solidFill>
                <a:latin typeface="Arial" panose="020B0604020202020204" pitchFamily="34" charset="0"/>
              </a:defRPr>
            </a:lvl5pPr>
            <a:lvl6pPr marL="2514093" indent="-228553" eaLnBrk="0" fontAlgn="base" hangingPunct="0">
              <a:spcBef>
                <a:spcPct val="0"/>
              </a:spcBef>
              <a:spcAft>
                <a:spcPct val="0"/>
              </a:spcAft>
              <a:defRPr>
                <a:solidFill>
                  <a:schemeClr val="tx1"/>
                </a:solidFill>
                <a:latin typeface="Arial" panose="020B0604020202020204" pitchFamily="34" charset="0"/>
              </a:defRPr>
            </a:lvl6pPr>
            <a:lvl7pPr marL="2971201" indent="-228553" eaLnBrk="0" fontAlgn="base" hangingPunct="0">
              <a:spcBef>
                <a:spcPct val="0"/>
              </a:spcBef>
              <a:spcAft>
                <a:spcPct val="0"/>
              </a:spcAft>
              <a:defRPr>
                <a:solidFill>
                  <a:schemeClr val="tx1"/>
                </a:solidFill>
                <a:latin typeface="Arial" panose="020B0604020202020204" pitchFamily="34" charset="0"/>
              </a:defRPr>
            </a:lvl7pPr>
            <a:lvl8pPr marL="3428309" indent="-228553" eaLnBrk="0" fontAlgn="base" hangingPunct="0">
              <a:spcBef>
                <a:spcPct val="0"/>
              </a:spcBef>
              <a:spcAft>
                <a:spcPct val="0"/>
              </a:spcAft>
              <a:defRPr>
                <a:solidFill>
                  <a:schemeClr val="tx1"/>
                </a:solidFill>
                <a:latin typeface="Arial" panose="020B0604020202020204" pitchFamily="34" charset="0"/>
              </a:defRPr>
            </a:lvl8pPr>
            <a:lvl9pPr marL="3885416" indent="-228553"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101</a:t>
            </a:fld>
            <a:endParaRPr lang="en-US">
              <a:latin typeface="Times New Roman" panose="02020603050405020304" pitchFamily="18" charset="0"/>
            </a:endParaRPr>
          </a:p>
        </p:txBody>
      </p:sp>
    </p:spTree>
    <p:extLst>
      <p:ext uri="{BB962C8B-B14F-4D97-AF65-F5344CB8AC3E}">
        <p14:creationId xmlns:p14="http://schemas.microsoft.com/office/powerpoint/2010/main" val="2063620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12</a:t>
            </a:fld>
            <a:endParaRPr lang="en-US" sz="1300"/>
          </a:p>
        </p:txBody>
      </p:sp>
    </p:spTree>
    <p:extLst>
      <p:ext uri="{BB962C8B-B14F-4D97-AF65-F5344CB8AC3E}">
        <p14:creationId xmlns:p14="http://schemas.microsoft.com/office/powerpoint/2010/main" val="198402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031"/>
          <p:cNvSpPr>
            <a:spLocks noGrp="1" noChangeArrowheads="1"/>
          </p:cNvSpPr>
          <p:nvPr>
            <p:ph type="sldNum" sz="quarter" idx="5"/>
          </p:nvPr>
        </p:nvSpPr>
        <p:spPr/>
        <p:txBody>
          <a:bodyPr/>
          <a:lstStyle/>
          <a:p>
            <a:pPr>
              <a:defRPr/>
            </a:pPr>
            <a:fld id="{36AFFE91-6D8A-4D21-B994-704FD9B2D2E2}" type="slidenum">
              <a:rPr lang="en-US" smtClean="0"/>
              <a:pPr>
                <a:defRPr/>
              </a:pPr>
              <a:t>13</a:t>
            </a:fld>
            <a:endParaRPr lang="en-US" smtClean="0"/>
          </a:p>
        </p:txBody>
      </p:sp>
      <p:sp>
        <p:nvSpPr>
          <p:cNvPr id="219139" name="Rectangle 2"/>
          <p:cNvSpPr>
            <a:spLocks noGrp="1" noRot="1" noChangeAspect="1" noChangeArrowheads="1" noTextEdit="1"/>
          </p:cNvSpPr>
          <p:nvPr>
            <p:ph type="sldImg"/>
          </p:nvPr>
        </p:nvSpPr>
        <p:spPr>
          <a:xfrm>
            <a:off x="1296988" y="733425"/>
            <a:ext cx="4878387" cy="3657600"/>
          </a:xfrm>
          <a:ln/>
        </p:spPr>
      </p:sp>
      <p:sp>
        <p:nvSpPr>
          <p:cNvPr id="219140" name="Rectangle 3"/>
          <p:cNvSpPr>
            <a:spLocks noGrp="1" noChangeArrowheads="1"/>
          </p:cNvSpPr>
          <p:nvPr>
            <p:ph type="body" idx="1"/>
          </p:nvPr>
        </p:nvSpPr>
        <p:spPr>
          <a:xfrm>
            <a:off x="993140" y="4635289"/>
            <a:ext cx="5476876" cy="439480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72" tIns="48437" rIns="96872" bIns="48437"/>
          <a:lstStyle/>
          <a:p>
            <a:endParaRPr lang="en-US" altLang="en-US" smtClean="0"/>
          </a:p>
        </p:txBody>
      </p:sp>
    </p:spTree>
    <p:extLst>
      <p:ext uri="{BB962C8B-B14F-4D97-AF65-F5344CB8AC3E}">
        <p14:creationId xmlns:p14="http://schemas.microsoft.com/office/powerpoint/2010/main" val="293275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12550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705595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47747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715446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575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10/31/2014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219960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1720001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3289025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Click to edit Master subtitle style</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0.xml"/><Relationship Id="rId16"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7.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1"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2">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3"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ags" Target="../tags/tag102.xml"/><Relationship Id="rId4" Type="http://schemas.openxmlformats.org/officeDocument/2006/relationships/image" Target="../media/image117.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103.xml"/><Relationship Id="rId5" Type="http://schemas.openxmlformats.org/officeDocument/2006/relationships/image" Target="../media/image119.tif"/><Relationship Id="rId4" Type="http://schemas.openxmlformats.org/officeDocument/2006/relationships/image" Target="../media/image1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2.xml"/><Relationship Id="rId7" Type="http://schemas.openxmlformats.org/officeDocument/2006/relationships/diagramQuickStyle" Target="../diagrams/quickStyle1.xml"/><Relationship Id="rId2" Type="http://schemas.openxmlformats.org/officeDocument/2006/relationships/slideLayout" Target="../slideLayouts/slideLayout15.xml"/><Relationship Id="rId1" Type="http://schemas.openxmlformats.org/officeDocument/2006/relationships/tags" Target="../tags/tag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8.pn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24.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oleObject" Target="../embeddings/oleObject1.bin"/><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1.jpeg"/><Relationship Id="rId4" Type="http://schemas.openxmlformats.org/officeDocument/2006/relationships/hyperlink" Target="http://www.worlddiabetesday.org/node/4494"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slideLayout" Target="../slideLayouts/slideLayout2.xml"/><Relationship Id="rId7" Type="http://schemas.openxmlformats.org/officeDocument/2006/relationships/image" Target="../media/image70.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2.xml"/><Relationship Id="rId6" Type="http://schemas.openxmlformats.org/officeDocument/2006/relationships/image" Target="../media/image69.wmf"/><Relationship Id="rId11" Type="http://schemas.openxmlformats.org/officeDocument/2006/relationships/image" Target="../media/image74.wmf"/><Relationship Id="rId5" Type="http://schemas.openxmlformats.org/officeDocument/2006/relationships/image" Target="../media/image68.wmf"/><Relationship Id="rId10" Type="http://schemas.openxmlformats.org/officeDocument/2006/relationships/image" Target="../media/image73.wmf"/><Relationship Id="rId4" Type="http://schemas.openxmlformats.org/officeDocument/2006/relationships/notesSlide" Target="../notesSlides/notesSlide28.xml"/><Relationship Id="rId9" Type="http://schemas.openxmlformats.org/officeDocument/2006/relationships/image" Target="../media/image72.wmf"/></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14.w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83.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63.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6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6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tags" Target="../tags/tag69.xml"/><Relationship Id="rId1" Type="http://schemas.openxmlformats.org/officeDocument/2006/relationships/vmlDrawing" Target="../drawings/vmlDrawing2.vml"/><Relationship Id="rId6" Type="http://schemas.openxmlformats.org/officeDocument/2006/relationships/image" Target="../media/image86.png"/><Relationship Id="rId5" Type="http://schemas.openxmlformats.org/officeDocument/2006/relationships/oleObject" Target="../embeddings/oleObject2.bin"/><Relationship Id="rId4" Type="http://schemas.openxmlformats.org/officeDocument/2006/relationships/notesSlide" Target="../notesSlides/notesSlide36.xml"/><Relationship Id="rId9" Type="http://schemas.openxmlformats.org/officeDocument/2006/relationships/image" Target="../media/image88.jpe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91.jpeg"/></Relationships>
</file>

<file path=ppt/slides/_rels/slide71.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93.w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75.xml"/><Relationship Id="rId5" Type="http://schemas.openxmlformats.org/officeDocument/2006/relationships/image" Target="../media/image40.png"/><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6.xml"/><Relationship Id="rId1" Type="http://schemas.openxmlformats.org/officeDocument/2006/relationships/vmlDrawing" Target="../drawings/vmlDrawing3.vml"/><Relationship Id="rId6" Type="http://schemas.openxmlformats.org/officeDocument/2006/relationships/image" Target="../media/image94.emf"/><Relationship Id="rId5" Type="http://schemas.openxmlformats.org/officeDocument/2006/relationships/oleObject" Target="../embeddings/oleObject4.bin"/><Relationship Id="rId4" Type="http://schemas.openxmlformats.org/officeDocument/2006/relationships/notesSlide" Target="../notesSlides/notesSlide4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95.wmf"/></Relationships>
</file>

<file path=ppt/slides/_rels/slide77.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image" Target="../media/image98.wmf"/><Relationship Id="rId4" Type="http://schemas.openxmlformats.org/officeDocument/2006/relationships/image" Target="../media/image97.wm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81.xml"/><Relationship Id="rId5" Type="http://schemas.openxmlformats.org/officeDocument/2006/relationships/image" Target="../media/image99.jpeg"/><Relationship Id="rId4" Type="http://schemas.openxmlformats.org/officeDocument/2006/relationships/hyperlink" Target="http://www.diabetesed.net/page/_files/Hyperglycemic-Crises-2009.pdf"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7.jpe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00.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48.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hyperlink" Target="http://www.youtube.com/watch?v=yIc2XFNLhm8&amp;list=PLQ_IRFkDInv89gAgC1OUkRS4Pr0Gf2XfQ"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8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88.xml"/><Relationship Id="rId5" Type="http://schemas.openxmlformats.org/officeDocument/2006/relationships/image" Target="../media/image28.png"/><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vmlDrawing" Target="../drawings/vmlDrawing4.vml"/><Relationship Id="rId6" Type="http://schemas.openxmlformats.org/officeDocument/2006/relationships/image" Target="../media/image105.wmf"/><Relationship Id="rId5" Type="http://schemas.openxmlformats.org/officeDocument/2006/relationships/oleObject" Target="../embeddings/oleObject5.bin"/><Relationship Id="rId4" Type="http://schemas.openxmlformats.org/officeDocument/2006/relationships/notesSlide" Target="../notesSlides/notesSlide5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06.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10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108.JP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8.xml"/><Relationship Id="rId1" Type="http://schemas.openxmlformats.org/officeDocument/2006/relationships/tags" Target="../tags/tag94.xml"/><Relationship Id="rId6" Type="http://schemas.openxmlformats.org/officeDocument/2006/relationships/image" Target="../media/image109.jpeg"/><Relationship Id="rId5" Type="http://schemas.openxmlformats.org/officeDocument/2006/relationships/image" Target="../media/image50.png"/><Relationship Id="rId4" Type="http://schemas.openxmlformats.org/officeDocument/2006/relationships/image" Target="../media/image102.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image" Target="../media/image110.WMF"/><Relationship Id="rId5" Type="http://schemas.openxmlformats.org/officeDocument/2006/relationships/image" Target="../media/image104.png"/><Relationship Id="rId4" Type="http://schemas.openxmlformats.org/officeDocument/2006/relationships/image" Target="../media/image2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notesSlide" Target="../notesSlides/notesSlide60.xml"/><Relationship Id="rId7"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hyperlink" Target="http://www.childrenwithdiabetes.com/gifs/products/glucagonkitred.jpg" TargetMode="External"/><Relationship Id="rId5" Type="http://schemas.openxmlformats.org/officeDocument/2006/relationships/image" Target="../media/image111.jpeg"/><Relationship Id="rId4" Type="http://schemas.openxmlformats.org/officeDocument/2006/relationships/hyperlink" Target="http://www.childrenwithdiabetes.com/gifs/products/glucagonkitredopen.jpg" TargetMode="Externa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image" Target="../media/image114.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99.xml"/><Relationship Id="rId4" Type="http://schemas.openxmlformats.org/officeDocument/2006/relationships/image" Target="../media/image115.png"/></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smtClean="0"/>
              <a:t>Diabetes Pathophysiology</a:t>
            </a:r>
            <a:endParaRPr lang="en-US" sz="4000" dirty="0"/>
          </a:p>
        </p:txBody>
      </p:sp>
      <p:sp>
        <p:nvSpPr>
          <p:cNvPr id="10" name="Subtitle 9"/>
          <p:cNvSpPr>
            <a:spLocks noGrp="1"/>
          </p:cNvSpPr>
          <p:nvPr>
            <p:ph type="subTitle" idx="1"/>
          </p:nvPr>
        </p:nvSpPr>
        <p:spPr/>
        <p:txBody>
          <a:bodyPr/>
          <a:lstStyle/>
          <a:p>
            <a:pPr>
              <a:lnSpc>
                <a:spcPts val="2400"/>
              </a:lnSpc>
              <a:spcBef>
                <a:spcPts val="0"/>
              </a:spcBef>
            </a:pPr>
            <a:r>
              <a:rPr lang="en-US" dirty="0" smtClean="0"/>
              <a:t>www.DiabetesEd.net</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28600"/>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9"/>
          <p:cNvSpPr txBox="1">
            <a:spLocks/>
          </p:cNvSpPr>
          <p:nvPr/>
        </p:nvSpPr>
        <p:spPr>
          <a:xfrm>
            <a:off x="1252330" y="4111487"/>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lnSpc>
                <a:spcPts val="2400"/>
              </a:lnSpc>
              <a:spcBef>
                <a:spcPts val="0"/>
              </a:spcBef>
            </a:pPr>
            <a:r>
              <a:rPr lang="en-US" sz="2400" smtClean="0"/>
              <a:t>Beverly Dyck Thomassian, RN, MPH, BC-ADM, CDE</a:t>
            </a:r>
          </a:p>
          <a:p>
            <a:pPr>
              <a:lnSpc>
                <a:spcPts val="2400"/>
              </a:lnSpc>
              <a:spcBef>
                <a:spcPts val="0"/>
              </a:spcBef>
            </a:pPr>
            <a:r>
              <a:rPr lang="en-US" sz="2400" smtClean="0"/>
              <a:t>President, Diabetes Education Services</a:t>
            </a:r>
            <a:endParaRPr lang="en-US" sz="2400"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52400"/>
            <a:ext cx="8229600" cy="1310640"/>
          </a:xfrm>
        </p:spPr>
        <p:txBody>
          <a:bodyPr>
            <a:normAutofit/>
          </a:bodyPr>
          <a:lstStyle/>
          <a:p>
            <a:pPr eaLnBrk="1" hangingPunct="1"/>
            <a:r>
              <a:rPr lang="en-US" sz="4000" dirty="0" smtClean="0"/>
              <a:t>32% of Medicare dollars go to </a:t>
            </a:r>
            <a:br>
              <a:rPr lang="en-US" sz="4000" dirty="0" smtClean="0"/>
            </a:br>
            <a:r>
              <a:rPr lang="en-US" sz="4000" dirty="0" smtClean="0"/>
              <a:t>Treat diabetes.  </a:t>
            </a:r>
          </a:p>
        </p:txBody>
      </p:sp>
      <p:sp>
        <p:nvSpPr>
          <p:cNvPr id="1178627" name="Rectangle 3"/>
          <p:cNvSpPr>
            <a:spLocks noGrp="1" noChangeArrowheads="1"/>
          </p:cNvSpPr>
          <p:nvPr>
            <p:ph idx="1"/>
          </p:nvPr>
        </p:nvSpPr>
        <p:spPr>
          <a:xfrm>
            <a:off x="304800" y="1600200"/>
            <a:ext cx="8458200" cy="4781550"/>
          </a:xfrm>
        </p:spPr>
        <p:txBody>
          <a:bodyPr>
            <a:normAutofit fontScale="85000" lnSpcReduction="10000"/>
          </a:bodyPr>
          <a:lstStyle/>
          <a:p>
            <a:r>
              <a:rPr lang="en-US" sz="3500" b="1" dirty="0" smtClean="0"/>
              <a:t> 2012 - Total cost </a:t>
            </a:r>
            <a:r>
              <a:rPr lang="en-US" sz="3500" b="1" dirty="0"/>
              <a:t>of </a:t>
            </a:r>
            <a:r>
              <a:rPr lang="en-US" sz="3500" b="1" dirty="0" smtClean="0"/>
              <a:t>diabetes $</a:t>
            </a:r>
            <a:r>
              <a:rPr lang="en-US" sz="3500" b="1" dirty="0"/>
              <a:t>245 </a:t>
            </a:r>
            <a:r>
              <a:rPr lang="en-US" sz="3500" b="1" dirty="0" smtClean="0"/>
              <a:t>billion</a:t>
            </a:r>
            <a:endParaRPr lang="en-US" b="1" dirty="0" smtClean="0"/>
          </a:p>
          <a:p>
            <a:pPr lvl="1"/>
            <a:r>
              <a:rPr lang="en-US" sz="2200" b="1" dirty="0" smtClean="0"/>
              <a:t>Indirect costs:</a:t>
            </a:r>
            <a:r>
              <a:rPr lang="en-US" sz="2200" dirty="0" smtClean="0"/>
              <a:t> $69 billion (disability, work loss, premature mortality) </a:t>
            </a:r>
            <a:endParaRPr lang="en-US" dirty="0"/>
          </a:p>
          <a:p>
            <a:r>
              <a:rPr lang="en-US" sz="3300" dirty="0" smtClean="0"/>
              <a:t>People with diabetes had 2-4 x’s greater medical expenditures </a:t>
            </a:r>
          </a:p>
          <a:p>
            <a:pPr lvl="1" algn="r" eaLnBrk="1" hangingPunct="1">
              <a:buFont typeface="Wingdings" pitchFamily="2" charset="2"/>
              <a:buNone/>
              <a:defRPr/>
            </a:pPr>
            <a:endParaRPr lang="en-US" sz="2400" dirty="0" smtClean="0"/>
          </a:p>
          <a:p>
            <a:r>
              <a:rPr lang="en-US" sz="3300" dirty="0" smtClean="0"/>
              <a:t>The </a:t>
            </a:r>
            <a:r>
              <a:rPr lang="en-US" sz="3300" dirty="0"/>
              <a:t>largest components of medical expenditures are:</a:t>
            </a:r>
          </a:p>
          <a:p>
            <a:pPr lvl="1"/>
            <a:r>
              <a:rPr lang="en-US" sz="3300" dirty="0" smtClean="0"/>
              <a:t>43% - hospital </a:t>
            </a:r>
            <a:r>
              <a:rPr lang="en-US" sz="3300" dirty="0"/>
              <a:t>inpatient care </a:t>
            </a:r>
            <a:endParaRPr lang="en-US" sz="3300" dirty="0" smtClean="0"/>
          </a:p>
          <a:p>
            <a:pPr lvl="1"/>
            <a:r>
              <a:rPr lang="en-US" sz="3300" dirty="0" smtClean="0"/>
              <a:t>18% - prescription meds </a:t>
            </a:r>
            <a:r>
              <a:rPr lang="en-US" sz="3300" dirty="0"/>
              <a:t>to </a:t>
            </a:r>
            <a:r>
              <a:rPr lang="en-US" sz="3300" dirty="0" smtClean="0"/>
              <a:t>treat complications </a:t>
            </a:r>
          </a:p>
          <a:p>
            <a:pPr lvl="1"/>
            <a:r>
              <a:rPr lang="en-US" sz="3300" dirty="0" smtClean="0"/>
              <a:t>12% - diabetes meds supplies</a:t>
            </a:r>
            <a:endParaRPr lang="en-US" sz="3300" dirty="0"/>
          </a:p>
          <a:p>
            <a:pPr lvl="1"/>
            <a:r>
              <a:rPr lang="en-US" sz="3300" dirty="0" smtClean="0"/>
              <a:t>9%  - physician </a:t>
            </a:r>
            <a:r>
              <a:rPr lang="en-US" sz="3300" dirty="0"/>
              <a:t>office </a:t>
            </a:r>
            <a:r>
              <a:rPr lang="en-US" sz="3300" dirty="0" smtClean="0"/>
              <a:t>visits</a:t>
            </a:r>
          </a:p>
          <a:p>
            <a:pPr lvl="1"/>
            <a:r>
              <a:rPr lang="en-US" sz="3300" dirty="0" smtClean="0"/>
              <a:t>8% - nursing/residential </a:t>
            </a:r>
            <a:r>
              <a:rPr lang="en-US" sz="3300" dirty="0"/>
              <a:t>facility stays </a:t>
            </a:r>
          </a:p>
        </p:txBody>
      </p:sp>
      <p:pic>
        <p:nvPicPr>
          <p:cNvPr id="33796" name="Picture 4" descr="2x3rwmz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240079"/>
            <a:ext cx="1829927" cy="122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222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 y="215900"/>
            <a:ext cx="7772400" cy="1143000"/>
          </a:xfrm>
        </p:spPr>
        <p:txBody>
          <a:bodyPr/>
          <a:lstStyle/>
          <a:p>
            <a:pPr eaLnBrk="1" hangingPunct="1"/>
            <a:r>
              <a:rPr lang="en-US" smtClean="0"/>
              <a:t>Hyperthyroidism</a:t>
            </a:r>
            <a:endParaRPr lang="en-US" sz="3200" smtClean="0"/>
          </a:p>
        </p:txBody>
      </p:sp>
      <p:sp>
        <p:nvSpPr>
          <p:cNvPr id="1002499" name="Rectangle 3"/>
          <p:cNvSpPr>
            <a:spLocks noGrp="1" noChangeArrowheads="1"/>
          </p:cNvSpPr>
          <p:nvPr>
            <p:ph type="body" sz="half" idx="1"/>
          </p:nvPr>
        </p:nvSpPr>
        <p:spPr>
          <a:xfrm>
            <a:off x="228600" y="1600200"/>
            <a:ext cx="8915400" cy="5257800"/>
          </a:xfrm>
        </p:spPr>
        <p:txBody>
          <a:bodyPr/>
          <a:lstStyle/>
          <a:p>
            <a:pPr eaLnBrk="1" hangingPunct="1">
              <a:lnSpc>
                <a:spcPct val="90000"/>
              </a:lnSpc>
              <a:defRPr/>
            </a:pPr>
            <a:r>
              <a:rPr lang="en-US" sz="2800" dirty="0" smtClean="0"/>
              <a:t>Graves Disease  (most common)</a:t>
            </a:r>
          </a:p>
          <a:p>
            <a:pPr eaLnBrk="1" hangingPunct="1">
              <a:lnSpc>
                <a:spcPct val="90000"/>
              </a:lnSpc>
              <a:defRPr/>
            </a:pPr>
            <a:r>
              <a:rPr lang="en-US" sz="2800" dirty="0" smtClean="0"/>
              <a:t>0.5 – 2.0% risk in type 1 </a:t>
            </a:r>
          </a:p>
          <a:p>
            <a:pPr eaLnBrk="1" hangingPunct="1">
              <a:lnSpc>
                <a:spcPct val="90000"/>
              </a:lnSpc>
              <a:defRPr/>
            </a:pPr>
            <a:r>
              <a:rPr lang="en-US" sz="2800" dirty="0" smtClean="0"/>
              <a:t>Autoimmune disorder:</a:t>
            </a:r>
          </a:p>
          <a:p>
            <a:pPr lvl="1" eaLnBrk="1" hangingPunct="1">
              <a:lnSpc>
                <a:spcPct val="90000"/>
              </a:lnSpc>
              <a:defRPr/>
            </a:pPr>
            <a:r>
              <a:rPr lang="en-US" sz="2800" dirty="0" smtClean="0"/>
              <a:t>Symptoms: wt loss, </a:t>
            </a:r>
            <a:r>
              <a:rPr lang="en-US" sz="2800" dirty="0" err="1" smtClean="0"/>
              <a:t>hypermetabolism</a:t>
            </a:r>
            <a:r>
              <a:rPr lang="en-US" sz="2800" dirty="0" smtClean="0"/>
              <a:t>, tremor, </a:t>
            </a:r>
            <a:r>
              <a:rPr lang="en-US" sz="2800" dirty="0" err="1" smtClean="0"/>
              <a:t>exopthalmus</a:t>
            </a:r>
            <a:r>
              <a:rPr lang="en-US" sz="2800" dirty="0" smtClean="0"/>
              <a:t>, palpitations, tachycardia, heat intolerance, nervousness, hyperglycemia</a:t>
            </a:r>
          </a:p>
          <a:p>
            <a:pPr lvl="1" eaLnBrk="1" hangingPunct="1">
              <a:lnSpc>
                <a:spcPct val="90000"/>
              </a:lnSpc>
              <a:defRPr/>
            </a:pPr>
            <a:r>
              <a:rPr lang="en-US" sz="2800" dirty="0" smtClean="0"/>
              <a:t>Diagnosis: Dx: low TSH, then check T3 &amp; T4, autoantibodies, and thyroid scans</a:t>
            </a:r>
          </a:p>
          <a:p>
            <a:pPr lvl="1" eaLnBrk="1" hangingPunct="1">
              <a:lnSpc>
                <a:spcPct val="90000"/>
              </a:lnSpc>
              <a:defRPr/>
            </a:pPr>
            <a:r>
              <a:rPr lang="en-US" sz="2800" dirty="0" smtClean="0"/>
              <a:t>Treatment: </a:t>
            </a:r>
            <a:r>
              <a:rPr lang="en-US" sz="2800" dirty="0" err="1" smtClean="0"/>
              <a:t>antithyroid</a:t>
            </a:r>
            <a:r>
              <a:rPr lang="en-US" sz="2800" dirty="0" smtClean="0"/>
              <a:t> drugs, surgery, radioactive iodine. After treatment, may need thyroid replacement therapy.</a:t>
            </a:r>
          </a:p>
          <a:p>
            <a:pPr eaLnBrk="1" hangingPunct="1">
              <a:lnSpc>
                <a:spcPct val="90000"/>
              </a:lnSpc>
              <a:defRPr/>
            </a:pPr>
            <a:endParaRPr lang="en-US" sz="400" dirty="0" smtClean="0"/>
          </a:p>
          <a:p>
            <a:pPr lvl="1" algn="r" eaLnBrk="1" hangingPunct="1">
              <a:lnSpc>
                <a:spcPct val="90000"/>
              </a:lnSpc>
              <a:buFont typeface="Wingdings" panose="05000000000000000000" pitchFamily="2" charset="2"/>
              <a:buNone/>
              <a:defRPr/>
            </a:pPr>
            <a:r>
              <a:rPr lang="en-US" sz="1600" i="1" dirty="0" smtClean="0"/>
              <a:t>AACE Thyroid Guidelines 2002  </a:t>
            </a:r>
          </a:p>
        </p:txBody>
      </p:sp>
      <p:pic>
        <p:nvPicPr>
          <p:cNvPr id="50180" name="Picture 8" descr="Graves' Disease"/>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019800" y="170602"/>
            <a:ext cx="2971800" cy="2376596"/>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12332911"/>
      </p:ext>
    </p:extLst>
  </p:cSld>
  <p:clrMapOvr>
    <a:masterClrMapping/>
  </p:clrMapOvr>
  <p:transition>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5105400"/>
            <a:ext cx="4635246" cy="1048512"/>
          </a:xfrm>
        </p:spPr>
        <p:txBody>
          <a:bodyPr/>
          <a:lstStyle/>
          <a:p>
            <a:r>
              <a:rPr lang="fr-FR" dirty="0" smtClean="0"/>
              <a:t> www.DiabetesEd.net</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3429000"/>
            <a:ext cx="4302034" cy="1371600"/>
          </a:xfrm>
          <a:prstGeom prst="rect">
            <a:avLst/>
          </a:prstGeom>
        </p:spPr>
      </p:pic>
    </p:spTree>
    <p:custDataLst>
      <p:tags r:id="rId1"/>
    </p:custDataLst>
    <p:extLst>
      <p:ext uri="{BB962C8B-B14F-4D97-AF65-F5344CB8AC3E}">
        <p14:creationId xmlns:p14="http://schemas.microsoft.com/office/powerpoint/2010/main" val="134888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Now, let’s get to the </a:t>
            </a:r>
            <a:r>
              <a:rPr lang="en-US" dirty="0" err="1" smtClean="0"/>
              <a:t>Nitty</a:t>
            </a:r>
            <a:r>
              <a:rPr lang="en-US" dirty="0" smtClean="0"/>
              <a:t> Gritty</a:t>
            </a:r>
            <a:endParaRPr lang="en-US" dirty="0"/>
          </a:p>
        </p:txBody>
      </p:sp>
      <p:pic>
        <p:nvPicPr>
          <p:cNvPr id="25603" name="Picture 3" descr="C:\Users\Beverly\AppData\Local\Microsoft\Windows\Temporary Internet Files\Content.IE5\HME9NZI2\MP9004330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149"/>
            <a:ext cx="2950609"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542" y="1219200"/>
            <a:ext cx="3258458" cy="48754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135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6673793"/>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val 2"/>
          <p:cNvSpPr>
            <a:spLocks noChangeArrowheads="1"/>
          </p:cNvSpPr>
          <p:nvPr/>
        </p:nvSpPr>
        <p:spPr bwMode="ltGray">
          <a:xfrm>
            <a:off x="1508125" y="2333625"/>
            <a:ext cx="5173663" cy="2892425"/>
          </a:xfrm>
          <a:prstGeom prst="ellipse">
            <a:avLst/>
          </a:prstGeom>
          <a:solidFill>
            <a:srgbClr val="139986"/>
          </a:solidFill>
          <a:ln w="101600">
            <a:solidFill>
              <a:srgbClr val="0B78E5"/>
            </a:solidFill>
            <a:round/>
            <a:headEnd type="none" w="sm" len="sm"/>
            <a:tailEnd type="none" w="sm" len="sm"/>
          </a:ln>
        </p:spPr>
        <p:txBody>
          <a:bodyPr wrap="none" anchor="ctr"/>
          <a:lstStyle/>
          <a:p>
            <a:pPr eaLnBrk="0" hangingPunct="0"/>
            <a:endParaRPr lang="en-US"/>
          </a:p>
        </p:txBody>
      </p:sp>
      <p:sp>
        <p:nvSpPr>
          <p:cNvPr id="70659" name="Line 3"/>
          <p:cNvSpPr>
            <a:spLocks noChangeShapeType="1"/>
          </p:cNvSpPr>
          <p:nvPr/>
        </p:nvSpPr>
        <p:spPr bwMode="auto">
          <a:xfrm>
            <a:off x="2670175" y="1905000"/>
            <a:ext cx="0" cy="1357313"/>
          </a:xfrm>
          <a:prstGeom prst="line">
            <a:avLst/>
          </a:prstGeom>
          <a:noFill/>
          <a:ln w="28575">
            <a:solidFill>
              <a:srgbClr val="7E3F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36" name="Text Box 4"/>
          <p:cNvSpPr txBox="1">
            <a:spLocks noChangeArrowheads="1"/>
          </p:cNvSpPr>
          <p:nvPr/>
        </p:nvSpPr>
        <p:spPr bwMode="auto">
          <a:xfrm>
            <a:off x="862013" y="1477963"/>
            <a:ext cx="2633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2400" dirty="0">
                <a:solidFill>
                  <a:srgbClr val="C00000"/>
                </a:solidFill>
              </a:rPr>
              <a:t>Glucose entry</a:t>
            </a:r>
          </a:p>
        </p:txBody>
      </p:sp>
      <p:sp>
        <p:nvSpPr>
          <p:cNvPr id="44037" name="Text Box 5"/>
          <p:cNvSpPr txBox="1">
            <a:spLocks noChangeArrowheads="1"/>
          </p:cNvSpPr>
          <p:nvPr/>
        </p:nvSpPr>
        <p:spPr bwMode="auto">
          <a:xfrm>
            <a:off x="284163" y="2036763"/>
            <a:ext cx="23764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t>GLUT2 glucose</a:t>
            </a:r>
            <a:br>
              <a:rPr lang="en-US" altLang="en-US"/>
            </a:br>
            <a:r>
              <a:rPr lang="en-US" altLang="en-US"/>
              <a:t>transporter</a:t>
            </a:r>
          </a:p>
        </p:txBody>
      </p:sp>
      <p:sp>
        <p:nvSpPr>
          <p:cNvPr id="44038" name="Text Box 6"/>
          <p:cNvSpPr txBox="1">
            <a:spLocks noChangeArrowheads="1"/>
          </p:cNvSpPr>
          <p:nvPr/>
        </p:nvSpPr>
        <p:spPr bwMode="auto">
          <a:xfrm>
            <a:off x="885825" y="2876550"/>
            <a:ext cx="1857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t>Glucokinase</a:t>
            </a:r>
          </a:p>
        </p:txBody>
      </p:sp>
      <p:sp>
        <p:nvSpPr>
          <p:cNvPr id="44039" name="Text Box 8"/>
          <p:cNvSpPr txBox="1">
            <a:spLocks noChangeArrowheads="1"/>
          </p:cNvSpPr>
          <p:nvPr/>
        </p:nvSpPr>
        <p:spPr bwMode="auto">
          <a:xfrm>
            <a:off x="1447800" y="3754438"/>
            <a:ext cx="1487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1600">
                <a:solidFill>
                  <a:srgbClr val="FBC93D"/>
                </a:solidFill>
              </a:rPr>
              <a:t>ADP/</a:t>
            </a:r>
            <a:r>
              <a:rPr lang="en-US" altLang="en-US" sz="1200">
                <a:solidFill>
                  <a:srgbClr val="FBC93D"/>
                </a:solidFill>
              </a:rPr>
              <a:t>ATP</a:t>
            </a:r>
            <a:endParaRPr lang="en-US" altLang="en-US" sz="1200">
              <a:solidFill>
                <a:srgbClr val="FFFF99"/>
              </a:solidFill>
            </a:endParaRPr>
          </a:p>
        </p:txBody>
      </p:sp>
      <p:sp>
        <p:nvSpPr>
          <p:cNvPr id="44040" name="Text Box 11"/>
          <p:cNvSpPr txBox="1">
            <a:spLocks noChangeArrowheads="1"/>
          </p:cNvSpPr>
          <p:nvPr/>
        </p:nvSpPr>
        <p:spPr bwMode="auto">
          <a:xfrm>
            <a:off x="1830387" y="5549615"/>
            <a:ext cx="2655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C00000"/>
                </a:solidFill>
              </a:rPr>
              <a:t>Potassium (K</a:t>
            </a:r>
            <a:r>
              <a:rPr lang="en-US" altLang="en-US" baseline="-25000" dirty="0">
                <a:solidFill>
                  <a:srgbClr val="C00000"/>
                </a:solidFill>
              </a:rPr>
              <a:t>ATP</a:t>
            </a:r>
            <a:r>
              <a:rPr lang="en-US" altLang="en-US" dirty="0">
                <a:solidFill>
                  <a:srgbClr val="C00000"/>
                </a:solidFill>
              </a:rPr>
              <a:t>) </a:t>
            </a:r>
            <a:r>
              <a:rPr lang="en-US" altLang="en-US" dirty="0" smtClean="0">
                <a:solidFill>
                  <a:srgbClr val="C00000"/>
                </a:solidFill>
              </a:rPr>
              <a:t>channel closes</a:t>
            </a:r>
            <a:endParaRPr lang="en-US" altLang="en-US" dirty="0">
              <a:solidFill>
                <a:srgbClr val="C00000"/>
              </a:solidFill>
            </a:endParaRPr>
          </a:p>
        </p:txBody>
      </p:sp>
      <p:sp>
        <p:nvSpPr>
          <p:cNvPr id="44041" name="Text Box 13"/>
          <p:cNvSpPr txBox="1">
            <a:spLocks noChangeArrowheads="1"/>
          </p:cNvSpPr>
          <p:nvPr/>
        </p:nvSpPr>
        <p:spPr bwMode="auto">
          <a:xfrm>
            <a:off x="4525963" y="4027488"/>
            <a:ext cx="53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solidFill>
                  <a:srgbClr val="FBC93D"/>
                </a:solidFill>
              </a:rPr>
              <a:t>K+</a:t>
            </a:r>
            <a:endParaRPr lang="en-US" altLang="en-US" baseline="40000">
              <a:solidFill>
                <a:srgbClr val="FBC93D"/>
              </a:solidFill>
            </a:endParaRPr>
          </a:p>
        </p:txBody>
      </p:sp>
      <p:sp>
        <p:nvSpPr>
          <p:cNvPr id="70670" name="Arc 14"/>
          <p:cNvSpPr>
            <a:spLocks/>
          </p:cNvSpPr>
          <p:nvPr/>
        </p:nvSpPr>
        <p:spPr bwMode="auto">
          <a:xfrm flipH="1" flipV="1">
            <a:off x="4838700" y="3082925"/>
            <a:ext cx="393700" cy="579438"/>
          </a:xfrm>
          <a:custGeom>
            <a:avLst/>
            <a:gdLst>
              <a:gd name="T0" fmla="*/ 2147483647 w 20528"/>
              <a:gd name="T1" fmla="*/ 0 h 21208"/>
              <a:gd name="T2" fmla="*/ 2147483647 w 20528"/>
              <a:gd name="T3" fmla="*/ 2147483647 h 21208"/>
              <a:gd name="T4" fmla="*/ 0 w 20528"/>
              <a:gd name="T5" fmla="*/ 2147483647 h 21208"/>
              <a:gd name="T6" fmla="*/ 0 60000 65536"/>
              <a:gd name="T7" fmla="*/ 0 60000 65536"/>
              <a:gd name="T8" fmla="*/ 0 60000 65536"/>
              <a:gd name="T9" fmla="*/ 0 w 20528"/>
              <a:gd name="T10" fmla="*/ 0 h 21208"/>
              <a:gd name="T11" fmla="*/ 20528 w 20528"/>
              <a:gd name="T12" fmla="*/ 21208 h 21208"/>
            </a:gdLst>
            <a:ahLst/>
            <a:cxnLst>
              <a:cxn ang="T6">
                <a:pos x="T0" y="T1"/>
              </a:cxn>
              <a:cxn ang="T7">
                <a:pos x="T2" y="T3"/>
              </a:cxn>
              <a:cxn ang="T8">
                <a:pos x="T4" y="T5"/>
              </a:cxn>
            </a:cxnLst>
            <a:rect l="T9" t="T10" r="T11" b="T12"/>
            <a:pathLst>
              <a:path w="20528" h="21208" fill="none" extrusionOk="0">
                <a:moveTo>
                  <a:pt x="4096" y="0"/>
                </a:moveTo>
                <a:cubicBezTo>
                  <a:pt x="11798" y="1487"/>
                  <a:pt x="18088" y="7034"/>
                  <a:pt x="20528" y="14488"/>
                </a:cubicBezTo>
              </a:path>
              <a:path w="20528" h="21208" stroke="0" extrusionOk="0">
                <a:moveTo>
                  <a:pt x="4096" y="0"/>
                </a:moveTo>
                <a:cubicBezTo>
                  <a:pt x="11798" y="1487"/>
                  <a:pt x="18088" y="7034"/>
                  <a:pt x="20528" y="14488"/>
                </a:cubicBezTo>
                <a:lnTo>
                  <a:pt x="0" y="21208"/>
                </a:lnTo>
                <a:lnTo>
                  <a:pt x="4096" y="0"/>
                </a:lnTo>
                <a:close/>
              </a:path>
            </a:pathLst>
          </a:custGeom>
          <a:noFill/>
          <a:ln w="28575">
            <a:solidFill>
              <a:srgbClr val="7E3F00"/>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671" name="Line 15"/>
          <p:cNvSpPr>
            <a:spLocks noChangeShapeType="1"/>
          </p:cNvSpPr>
          <p:nvPr/>
        </p:nvSpPr>
        <p:spPr bwMode="auto">
          <a:xfrm flipH="1">
            <a:off x="5784850" y="3741738"/>
            <a:ext cx="1644650" cy="12700"/>
          </a:xfrm>
          <a:prstGeom prst="line">
            <a:avLst/>
          </a:prstGeom>
          <a:noFill/>
          <a:ln w="31750">
            <a:solidFill>
              <a:srgbClr val="7E3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44" name="Text Box 16"/>
          <p:cNvSpPr txBox="1">
            <a:spLocks noChangeArrowheads="1"/>
          </p:cNvSpPr>
          <p:nvPr/>
        </p:nvSpPr>
        <p:spPr bwMode="auto">
          <a:xfrm>
            <a:off x="7315200" y="3543300"/>
            <a:ext cx="96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solidFill>
                  <a:srgbClr val="FBC93D"/>
                </a:solidFill>
              </a:rPr>
              <a:t>Ca</a:t>
            </a:r>
            <a:r>
              <a:rPr lang="en-US" altLang="en-US" baseline="30000">
                <a:solidFill>
                  <a:srgbClr val="FBC93D"/>
                </a:solidFill>
              </a:rPr>
              <a:t>2+</a:t>
            </a:r>
            <a:endParaRPr lang="en-US" altLang="en-US">
              <a:solidFill>
                <a:srgbClr val="FBC93D"/>
              </a:solidFill>
            </a:endParaRPr>
          </a:p>
        </p:txBody>
      </p:sp>
      <p:sp>
        <p:nvSpPr>
          <p:cNvPr id="44045" name="Text Box 17"/>
          <p:cNvSpPr txBox="1">
            <a:spLocks noChangeArrowheads="1"/>
          </p:cNvSpPr>
          <p:nvPr/>
        </p:nvSpPr>
        <p:spPr bwMode="auto">
          <a:xfrm>
            <a:off x="6711951" y="4314825"/>
            <a:ext cx="2076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C00000"/>
                </a:solidFill>
              </a:rPr>
              <a:t>Calcium channel</a:t>
            </a:r>
          </a:p>
        </p:txBody>
      </p:sp>
      <p:sp>
        <p:nvSpPr>
          <p:cNvPr id="44046" name="Freeform 18"/>
          <p:cNvSpPr>
            <a:spLocks/>
          </p:cNvSpPr>
          <p:nvPr/>
        </p:nvSpPr>
        <p:spPr bwMode="auto">
          <a:xfrm rot="-1464892">
            <a:off x="3495675" y="4714875"/>
            <a:ext cx="519113" cy="725488"/>
          </a:xfrm>
          <a:custGeom>
            <a:avLst/>
            <a:gdLst>
              <a:gd name="T0" fmla="*/ 0 w 392"/>
              <a:gd name="T1" fmla="*/ 0 h 488"/>
              <a:gd name="T2" fmla="*/ 2147483647 w 392"/>
              <a:gd name="T3" fmla="*/ 2147483647 h 488"/>
              <a:gd name="T4" fmla="*/ 2147483647 w 392"/>
              <a:gd name="T5" fmla="*/ 2147483647 h 488"/>
              <a:gd name="T6" fmla="*/ 0 w 392"/>
              <a:gd name="T7" fmla="*/ 0 h 488"/>
              <a:gd name="T8" fmla="*/ 0 60000 65536"/>
              <a:gd name="T9" fmla="*/ 0 60000 65536"/>
              <a:gd name="T10" fmla="*/ 0 60000 65536"/>
              <a:gd name="T11" fmla="*/ 0 60000 65536"/>
              <a:gd name="T12" fmla="*/ 0 w 392"/>
              <a:gd name="T13" fmla="*/ 0 h 488"/>
              <a:gd name="T14" fmla="*/ 392 w 392"/>
              <a:gd name="T15" fmla="*/ 488 h 488"/>
            </a:gdLst>
            <a:ahLst/>
            <a:cxnLst>
              <a:cxn ang="T8">
                <a:pos x="T0" y="T1"/>
              </a:cxn>
              <a:cxn ang="T9">
                <a:pos x="T2" y="T3"/>
              </a:cxn>
              <a:cxn ang="T10">
                <a:pos x="T4" y="T5"/>
              </a:cxn>
              <a:cxn ang="T11">
                <a:pos x="T6" y="T7"/>
              </a:cxn>
            </a:cxnLst>
            <a:rect l="T12" t="T13" r="T14" b="T15"/>
            <a:pathLst>
              <a:path w="392" h="488">
                <a:moveTo>
                  <a:pt x="0" y="0"/>
                </a:moveTo>
                <a:lnTo>
                  <a:pt x="16" y="488"/>
                </a:lnTo>
                <a:lnTo>
                  <a:pt x="392" y="176"/>
                </a:lnTo>
                <a:lnTo>
                  <a:pt x="0" y="0"/>
                </a:lnTo>
                <a:close/>
              </a:path>
            </a:pathLst>
          </a:custGeom>
          <a:solidFill>
            <a:srgbClr val="70C10D"/>
          </a:solidFill>
          <a:ln w="12700">
            <a:solidFill>
              <a:srgbClr val="00CC00"/>
            </a:solidFill>
            <a:round/>
            <a:headEnd type="none" w="sm" len="sm"/>
            <a:tailEnd type="none" w="sm" len="sm"/>
          </a:ln>
        </p:spPr>
        <p:txBody>
          <a:bodyPr wrap="none" anchor="ctr"/>
          <a:lstStyle/>
          <a:p>
            <a:endParaRPr lang="en-US"/>
          </a:p>
        </p:txBody>
      </p:sp>
      <p:sp>
        <p:nvSpPr>
          <p:cNvPr id="44047" name="Text Box 19"/>
          <p:cNvSpPr txBox="1">
            <a:spLocks noChangeArrowheads="1"/>
          </p:cNvSpPr>
          <p:nvPr/>
        </p:nvSpPr>
        <p:spPr bwMode="auto">
          <a:xfrm>
            <a:off x="3125788" y="48974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1000" dirty="0"/>
              <a:t>     SUR 1</a:t>
            </a:r>
          </a:p>
        </p:txBody>
      </p:sp>
      <p:sp>
        <p:nvSpPr>
          <p:cNvPr id="70676" name="Freeform 20"/>
          <p:cNvSpPr>
            <a:spLocks/>
          </p:cNvSpPr>
          <p:nvPr/>
        </p:nvSpPr>
        <p:spPr bwMode="auto">
          <a:xfrm>
            <a:off x="4597400" y="4608513"/>
            <a:ext cx="973138" cy="906462"/>
          </a:xfrm>
          <a:custGeom>
            <a:avLst/>
            <a:gdLst>
              <a:gd name="T0" fmla="*/ 0 w 736"/>
              <a:gd name="T1" fmla="*/ 2147483647 h 609"/>
              <a:gd name="T2" fmla="*/ 0 w 736"/>
              <a:gd name="T3" fmla="*/ 2147483647 h 609"/>
              <a:gd name="T4" fmla="*/ 2147483647 w 736"/>
              <a:gd name="T5" fmla="*/ 2147483647 h 609"/>
              <a:gd name="T6" fmla="*/ 2147483647 w 736"/>
              <a:gd name="T7" fmla="*/ 2147483647 h 609"/>
              <a:gd name="T8" fmla="*/ 2147483647 w 736"/>
              <a:gd name="T9" fmla="*/ 2147483647 h 609"/>
              <a:gd name="T10" fmla="*/ 2147483647 w 736"/>
              <a:gd name="T11" fmla="*/ 2147483647 h 609"/>
              <a:gd name="T12" fmla="*/ 2147483647 w 736"/>
              <a:gd name="T13" fmla="*/ 2147483647 h 609"/>
              <a:gd name="T14" fmla="*/ 2147483647 w 736"/>
              <a:gd name="T15" fmla="*/ 2147483647 h 609"/>
              <a:gd name="T16" fmla="*/ 2147483647 w 736"/>
              <a:gd name="T17" fmla="*/ 2147483647 h 609"/>
              <a:gd name="T18" fmla="*/ 2147483647 w 736"/>
              <a:gd name="T19" fmla="*/ 2147483647 h 609"/>
              <a:gd name="T20" fmla="*/ 2147483647 w 736"/>
              <a:gd name="T21" fmla="*/ 2147483647 h 609"/>
              <a:gd name="T22" fmla="*/ 2147483647 w 736"/>
              <a:gd name="T23" fmla="*/ 2147483647 h 609"/>
              <a:gd name="T24" fmla="*/ 2147483647 w 736"/>
              <a:gd name="T25" fmla="*/ 2147483647 h 609"/>
              <a:gd name="T26" fmla="*/ 2147483647 w 736"/>
              <a:gd name="T27" fmla="*/ 0 h 6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6"/>
              <a:gd name="T43" fmla="*/ 0 h 609"/>
              <a:gd name="T44" fmla="*/ 736 w 736"/>
              <a:gd name="T45" fmla="*/ 609 h 6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6" h="609">
                <a:moveTo>
                  <a:pt x="0" y="609"/>
                </a:moveTo>
                <a:lnTo>
                  <a:pt x="0" y="173"/>
                </a:lnTo>
                <a:lnTo>
                  <a:pt x="118" y="582"/>
                </a:lnTo>
                <a:lnTo>
                  <a:pt x="82" y="137"/>
                </a:lnTo>
                <a:lnTo>
                  <a:pt x="245" y="555"/>
                </a:lnTo>
                <a:lnTo>
                  <a:pt x="209" y="100"/>
                </a:lnTo>
                <a:lnTo>
                  <a:pt x="363" y="528"/>
                </a:lnTo>
                <a:lnTo>
                  <a:pt x="327" y="82"/>
                </a:lnTo>
                <a:lnTo>
                  <a:pt x="482" y="500"/>
                </a:lnTo>
                <a:lnTo>
                  <a:pt x="454" y="55"/>
                </a:lnTo>
                <a:lnTo>
                  <a:pt x="609" y="482"/>
                </a:lnTo>
                <a:lnTo>
                  <a:pt x="573" y="28"/>
                </a:lnTo>
                <a:lnTo>
                  <a:pt x="736" y="455"/>
                </a:lnTo>
                <a:lnTo>
                  <a:pt x="691" y="0"/>
                </a:lnTo>
              </a:path>
            </a:pathLst>
          </a:custGeom>
          <a:noFill/>
          <a:ln w="38100">
            <a:solidFill>
              <a:srgbClr val="FBC93D"/>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49" name="Oval 21"/>
          <p:cNvSpPr>
            <a:spLocks noChangeArrowheads="1"/>
          </p:cNvSpPr>
          <p:nvPr/>
        </p:nvSpPr>
        <p:spPr bwMode="auto">
          <a:xfrm>
            <a:off x="6178550" y="3548063"/>
            <a:ext cx="962025" cy="182562"/>
          </a:xfrm>
          <a:prstGeom prst="ellipse">
            <a:avLst/>
          </a:prstGeom>
          <a:solidFill>
            <a:srgbClr val="FFFF00"/>
          </a:solidFill>
          <a:ln w="50800">
            <a:solidFill>
              <a:srgbClr val="EA9D02"/>
            </a:solidFill>
            <a:round/>
            <a:headEnd type="none" w="sm" len="sm"/>
            <a:tailEnd type="none" w="sm" len="sm"/>
          </a:ln>
        </p:spPr>
        <p:txBody>
          <a:bodyPr wrap="none" anchor="ctr"/>
          <a:lstStyle/>
          <a:p>
            <a:pPr eaLnBrk="0" hangingPunct="0"/>
            <a:endParaRPr lang="en-US"/>
          </a:p>
        </p:txBody>
      </p:sp>
      <p:sp>
        <p:nvSpPr>
          <p:cNvPr id="44050" name="Oval 22"/>
          <p:cNvSpPr>
            <a:spLocks noChangeArrowheads="1"/>
          </p:cNvSpPr>
          <p:nvPr/>
        </p:nvSpPr>
        <p:spPr bwMode="auto">
          <a:xfrm>
            <a:off x="6178550" y="3763963"/>
            <a:ext cx="962025" cy="182562"/>
          </a:xfrm>
          <a:prstGeom prst="ellipse">
            <a:avLst/>
          </a:prstGeom>
          <a:solidFill>
            <a:srgbClr val="FFFF00"/>
          </a:solidFill>
          <a:ln w="50800">
            <a:solidFill>
              <a:srgbClr val="EA9D02"/>
            </a:solidFill>
            <a:round/>
            <a:headEnd type="none" w="sm" len="sm"/>
            <a:tailEnd type="none" w="sm" len="sm"/>
          </a:ln>
        </p:spPr>
        <p:txBody>
          <a:bodyPr wrap="none" anchor="ctr"/>
          <a:lstStyle/>
          <a:p>
            <a:pPr eaLnBrk="0" hangingPunct="0"/>
            <a:endParaRPr lang="en-US"/>
          </a:p>
        </p:txBody>
      </p:sp>
      <p:sp>
        <p:nvSpPr>
          <p:cNvPr id="44051" name="Oval 23"/>
          <p:cNvSpPr>
            <a:spLocks noChangeArrowheads="1"/>
          </p:cNvSpPr>
          <p:nvPr/>
        </p:nvSpPr>
        <p:spPr bwMode="auto">
          <a:xfrm>
            <a:off x="2416175" y="2190750"/>
            <a:ext cx="244475" cy="714375"/>
          </a:xfrm>
          <a:prstGeom prst="ellipse">
            <a:avLst/>
          </a:prstGeom>
          <a:solidFill>
            <a:srgbClr val="FFFF00"/>
          </a:solidFill>
          <a:ln w="50800">
            <a:solidFill>
              <a:srgbClr val="EA9D02"/>
            </a:solidFill>
            <a:round/>
            <a:headEnd type="none" w="sm" len="sm"/>
            <a:tailEnd type="none" w="sm" len="sm"/>
          </a:ln>
        </p:spPr>
        <p:txBody>
          <a:bodyPr wrap="none" anchor="ctr"/>
          <a:lstStyle/>
          <a:p>
            <a:pPr eaLnBrk="0" hangingPunct="0"/>
            <a:endParaRPr lang="en-US"/>
          </a:p>
        </p:txBody>
      </p:sp>
      <p:sp>
        <p:nvSpPr>
          <p:cNvPr id="44052" name="Oval 24"/>
          <p:cNvSpPr>
            <a:spLocks noChangeArrowheads="1"/>
          </p:cNvSpPr>
          <p:nvPr/>
        </p:nvSpPr>
        <p:spPr bwMode="auto">
          <a:xfrm>
            <a:off x="2681288" y="2190750"/>
            <a:ext cx="242887" cy="714375"/>
          </a:xfrm>
          <a:prstGeom prst="ellipse">
            <a:avLst/>
          </a:prstGeom>
          <a:solidFill>
            <a:srgbClr val="FFFF00"/>
          </a:solidFill>
          <a:ln w="50800">
            <a:solidFill>
              <a:srgbClr val="EA9D02"/>
            </a:solidFill>
            <a:round/>
            <a:headEnd type="none" w="sm" len="sm"/>
            <a:tailEnd type="none" w="sm" len="sm"/>
          </a:ln>
        </p:spPr>
        <p:txBody>
          <a:bodyPr wrap="none" anchor="ctr"/>
          <a:lstStyle/>
          <a:p>
            <a:pPr eaLnBrk="0" hangingPunct="0"/>
            <a:endParaRPr lang="en-US"/>
          </a:p>
        </p:txBody>
      </p:sp>
      <p:sp>
        <p:nvSpPr>
          <p:cNvPr id="70681" name="Rectangle 25"/>
          <p:cNvSpPr>
            <a:spLocks noGrp="1" noChangeArrowheads="1"/>
          </p:cNvSpPr>
          <p:nvPr>
            <p:ph type="title"/>
          </p:nvPr>
        </p:nvSpPr>
        <p:spPr>
          <a:xfrm>
            <a:off x="457200" y="120652"/>
            <a:ext cx="8229600" cy="1022348"/>
          </a:xfrm>
        </p:spPr>
        <p:txBody>
          <a:bodyPr>
            <a:normAutofit fontScale="90000"/>
          </a:bodyPr>
          <a:lstStyle/>
          <a:p>
            <a:pPr eaLnBrk="1" hangingPunct="1">
              <a:defRPr/>
            </a:pPr>
            <a:r>
              <a:rPr lang="en-US" altLang="en-US" dirty="0" smtClean="0"/>
              <a:t>Insulin Secretion by the </a:t>
            </a:r>
            <a:r>
              <a:rPr lang="en-US" altLang="en-US" dirty="0" smtClean="0">
                <a:sym typeface="Symbol" pitchFamily="18" charset="2"/>
              </a:rPr>
              <a:t></a:t>
            </a:r>
            <a:r>
              <a:rPr lang="en-US" altLang="en-US" dirty="0" smtClean="0"/>
              <a:t>-Cell</a:t>
            </a:r>
            <a:r>
              <a:rPr lang="en-US" altLang="en-US" dirty="0" smtClean="0">
                <a:solidFill>
                  <a:srgbClr val="D46602"/>
                </a:solidFill>
              </a:rPr>
              <a:t/>
            </a:r>
            <a:br>
              <a:rPr lang="en-US" altLang="en-US" dirty="0" smtClean="0">
                <a:solidFill>
                  <a:srgbClr val="D46602"/>
                </a:solidFill>
              </a:rPr>
            </a:br>
            <a:r>
              <a:rPr lang="en-US" altLang="en-US" sz="2800" dirty="0" smtClean="0"/>
              <a:t>Roles of Glucose, K</a:t>
            </a:r>
            <a:r>
              <a:rPr lang="en-US" altLang="en-US" sz="2800" baseline="30000" dirty="0" smtClean="0"/>
              <a:t>+</a:t>
            </a:r>
            <a:r>
              <a:rPr lang="en-US" altLang="en-US" sz="2800" dirty="0" smtClean="0"/>
              <a:t>, and Ca</a:t>
            </a:r>
            <a:r>
              <a:rPr lang="en-US" altLang="en-US" sz="2800" baseline="30000" dirty="0" smtClean="0"/>
              <a:t>2+</a:t>
            </a:r>
            <a:endParaRPr lang="en-US" altLang="en-US" dirty="0" smtClean="0"/>
          </a:p>
        </p:txBody>
      </p:sp>
      <p:sp>
        <p:nvSpPr>
          <p:cNvPr id="70663" name="Text Box 7"/>
          <p:cNvSpPr txBox="1">
            <a:spLocks noChangeArrowheads="1"/>
          </p:cNvSpPr>
          <p:nvPr/>
        </p:nvSpPr>
        <p:spPr bwMode="auto">
          <a:xfrm>
            <a:off x="1906588" y="3265488"/>
            <a:ext cx="2741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solidFill>
                  <a:srgbClr val="FBC93D"/>
                </a:solidFill>
              </a:rPr>
              <a:t>Glucose metabolism</a:t>
            </a:r>
            <a:endParaRPr lang="en-US" altLang="en-US" sz="2800">
              <a:solidFill>
                <a:srgbClr val="FFFF99"/>
              </a:solidFill>
            </a:endParaRPr>
          </a:p>
        </p:txBody>
      </p:sp>
      <p:sp>
        <p:nvSpPr>
          <p:cNvPr id="70665" name="Text Box 9"/>
          <p:cNvSpPr txBox="1">
            <a:spLocks noChangeArrowheads="1"/>
          </p:cNvSpPr>
          <p:nvPr/>
        </p:nvSpPr>
        <p:spPr bwMode="auto">
          <a:xfrm>
            <a:off x="3125788" y="4560888"/>
            <a:ext cx="1209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1200">
                <a:solidFill>
                  <a:srgbClr val="FFFF99"/>
                </a:solidFill>
              </a:rPr>
              <a:t>ADP</a:t>
            </a:r>
            <a:r>
              <a:rPr lang="en-US" altLang="en-US" sz="1600">
                <a:solidFill>
                  <a:srgbClr val="FFFF99"/>
                </a:solidFill>
              </a:rPr>
              <a:t>/ATP</a:t>
            </a:r>
          </a:p>
        </p:txBody>
      </p:sp>
      <p:grpSp>
        <p:nvGrpSpPr>
          <p:cNvPr id="2" name="Group 26"/>
          <p:cNvGrpSpPr>
            <a:grpSpLocks/>
          </p:cNvGrpSpPr>
          <p:nvPr/>
        </p:nvGrpSpPr>
        <p:grpSpPr bwMode="auto">
          <a:xfrm>
            <a:off x="2438400" y="3221038"/>
            <a:ext cx="1400175" cy="1430337"/>
            <a:chOff x="1490" y="2112"/>
            <a:chExt cx="1068" cy="901"/>
          </a:xfrm>
        </p:grpSpPr>
        <p:sp>
          <p:nvSpPr>
            <p:cNvPr id="44086" name="Arc 27"/>
            <p:cNvSpPr>
              <a:spLocks/>
            </p:cNvSpPr>
            <p:nvPr/>
          </p:nvSpPr>
          <p:spPr bwMode="auto">
            <a:xfrm rot="7577674">
              <a:off x="1861" y="1943"/>
              <a:ext cx="528" cy="866"/>
            </a:xfrm>
            <a:custGeom>
              <a:avLst/>
              <a:gdLst>
                <a:gd name="T0" fmla="*/ 0 w 21526"/>
                <a:gd name="T1" fmla="*/ 0 h 21380"/>
                <a:gd name="T2" fmla="*/ 0 w 21526"/>
                <a:gd name="T3" fmla="*/ 0 h 21380"/>
                <a:gd name="T4" fmla="*/ 0 w 21526"/>
                <a:gd name="T5" fmla="*/ 0 h 21380"/>
                <a:gd name="T6" fmla="*/ 0 60000 65536"/>
                <a:gd name="T7" fmla="*/ 0 60000 65536"/>
                <a:gd name="T8" fmla="*/ 0 60000 65536"/>
                <a:gd name="T9" fmla="*/ 0 w 21526"/>
                <a:gd name="T10" fmla="*/ 0 h 21380"/>
                <a:gd name="T11" fmla="*/ 21526 w 21526"/>
                <a:gd name="T12" fmla="*/ 21380 h 21380"/>
              </a:gdLst>
              <a:ahLst/>
              <a:cxnLst>
                <a:cxn ang="T6">
                  <a:pos x="T0" y="T1"/>
                </a:cxn>
                <a:cxn ang="T7">
                  <a:pos x="T2" y="T3"/>
                </a:cxn>
                <a:cxn ang="T8">
                  <a:pos x="T4" y="T5"/>
                </a:cxn>
              </a:cxnLst>
              <a:rect l="T9" t="T10" r="T11" b="T12"/>
              <a:pathLst>
                <a:path w="21526" h="21380" fill="none" extrusionOk="0">
                  <a:moveTo>
                    <a:pt x="3072" y="-1"/>
                  </a:moveTo>
                  <a:cubicBezTo>
                    <a:pt x="13038" y="1431"/>
                    <a:pt x="20694" y="9560"/>
                    <a:pt x="21526" y="19594"/>
                  </a:cubicBezTo>
                </a:path>
                <a:path w="21526" h="21380" stroke="0" extrusionOk="0">
                  <a:moveTo>
                    <a:pt x="3072" y="-1"/>
                  </a:moveTo>
                  <a:cubicBezTo>
                    <a:pt x="13038" y="1431"/>
                    <a:pt x="20694" y="9560"/>
                    <a:pt x="21526" y="19594"/>
                  </a:cubicBezTo>
                  <a:lnTo>
                    <a:pt x="0" y="21380"/>
                  </a:lnTo>
                  <a:lnTo>
                    <a:pt x="3072" y="-1"/>
                  </a:lnTo>
                  <a:close/>
                </a:path>
              </a:pathLst>
            </a:custGeom>
            <a:noFill/>
            <a:ln w="25400">
              <a:solidFill>
                <a:srgbClr val="7E3F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87" name="Arc 28"/>
            <p:cNvSpPr>
              <a:spLocks/>
            </p:cNvSpPr>
            <p:nvPr/>
          </p:nvSpPr>
          <p:spPr bwMode="auto">
            <a:xfrm rot="16625416" flipV="1">
              <a:off x="1747" y="2329"/>
              <a:ext cx="427" cy="941"/>
            </a:xfrm>
            <a:custGeom>
              <a:avLst/>
              <a:gdLst>
                <a:gd name="T0" fmla="*/ 0 w 21289"/>
                <a:gd name="T1" fmla="*/ 0 h 20784"/>
                <a:gd name="T2" fmla="*/ 0 w 21289"/>
                <a:gd name="T3" fmla="*/ 0 h 20784"/>
                <a:gd name="T4" fmla="*/ 0 w 21289"/>
                <a:gd name="T5" fmla="*/ 0 h 20784"/>
                <a:gd name="T6" fmla="*/ 0 60000 65536"/>
                <a:gd name="T7" fmla="*/ 0 60000 65536"/>
                <a:gd name="T8" fmla="*/ 0 60000 65536"/>
                <a:gd name="T9" fmla="*/ 0 w 21289"/>
                <a:gd name="T10" fmla="*/ 0 h 20784"/>
                <a:gd name="T11" fmla="*/ 21289 w 21289"/>
                <a:gd name="T12" fmla="*/ 20784 h 20784"/>
              </a:gdLst>
              <a:ahLst/>
              <a:cxnLst>
                <a:cxn ang="T6">
                  <a:pos x="T0" y="T1"/>
                </a:cxn>
                <a:cxn ang="T7">
                  <a:pos x="T2" y="T3"/>
                </a:cxn>
                <a:cxn ang="T8">
                  <a:pos x="T4" y="T5"/>
                </a:cxn>
              </a:cxnLst>
              <a:rect l="T9" t="T10" r="T11" b="T12"/>
              <a:pathLst>
                <a:path w="21289" h="20784" fill="none" extrusionOk="0">
                  <a:moveTo>
                    <a:pt x="5880" y="0"/>
                  </a:moveTo>
                  <a:cubicBezTo>
                    <a:pt x="13888" y="2265"/>
                    <a:pt x="19882" y="8930"/>
                    <a:pt x="21289" y="17132"/>
                  </a:cubicBezTo>
                </a:path>
                <a:path w="21289" h="20784" stroke="0" extrusionOk="0">
                  <a:moveTo>
                    <a:pt x="5880" y="0"/>
                  </a:moveTo>
                  <a:cubicBezTo>
                    <a:pt x="13888" y="2265"/>
                    <a:pt x="19882" y="8930"/>
                    <a:pt x="21289" y="17132"/>
                  </a:cubicBezTo>
                  <a:lnTo>
                    <a:pt x="0" y="20784"/>
                  </a:lnTo>
                  <a:lnTo>
                    <a:pt x="5880" y="0"/>
                  </a:lnTo>
                  <a:close/>
                </a:path>
              </a:pathLst>
            </a:custGeom>
            <a:noFill/>
            <a:ln w="25400">
              <a:solidFill>
                <a:srgbClr val="7E3F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4057" name="Text Box 29"/>
          <p:cNvSpPr txBox="1">
            <a:spLocks noChangeArrowheads="1"/>
          </p:cNvSpPr>
          <p:nvPr/>
        </p:nvSpPr>
        <p:spPr bwMode="auto">
          <a:xfrm>
            <a:off x="5029200" y="3983038"/>
            <a:ext cx="53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solidFill>
                  <a:srgbClr val="FBC93D"/>
                </a:solidFill>
              </a:rPr>
              <a:t>K+</a:t>
            </a:r>
            <a:endParaRPr lang="en-US" altLang="en-US" baseline="40000">
              <a:solidFill>
                <a:srgbClr val="FBC93D"/>
              </a:solidFill>
            </a:endParaRPr>
          </a:p>
        </p:txBody>
      </p:sp>
      <p:sp>
        <p:nvSpPr>
          <p:cNvPr id="44058" name="Text Box 30"/>
          <p:cNvSpPr txBox="1">
            <a:spLocks noChangeArrowheads="1"/>
          </p:cNvSpPr>
          <p:nvPr/>
        </p:nvSpPr>
        <p:spPr bwMode="auto">
          <a:xfrm>
            <a:off x="4495800" y="3678238"/>
            <a:ext cx="53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solidFill>
                  <a:srgbClr val="FBC93D"/>
                </a:solidFill>
              </a:rPr>
              <a:t>K+</a:t>
            </a:r>
            <a:endParaRPr lang="en-US" altLang="en-US" baseline="40000">
              <a:solidFill>
                <a:srgbClr val="FBC93D"/>
              </a:solidFill>
            </a:endParaRPr>
          </a:p>
        </p:txBody>
      </p:sp>
      <p:sp>
        <p:nvSpPr>
          <p:cNvPr id="70687" name="Arc 31"/>
          <p:cNvSpPr>
            <a:spLocks/>
          </p:cNvSpPr>
          <p:nvPr/>
        </p:nvSpPr>
        <p:spPr bwMode="auto">
          <a:xfrm flipH="1">
            <a:off x="4248150" y="4291013"/>
            <a:ext cx="476250" cy="577850"/>
          </a:xfrm>
          <a:custGeom>
            <a:avLst/>
            <a:gdLst>
              <a:gd name="T0" fmla="*/ 2147483647 w 21600"/>
              <a:gd name="T1" fmla="*/ 0 h 22768"/>
              <a:gd name="T2" fmla="*/ 2147483647 w 21600"/>
              <a:gd name="T3" fmla="*/ 2147483647 h 22768"/>
              <a:gd name="T4" fmla="*/ 0 w 21600"/>
              <a:gd name="T5" fmla="*/ 2147483647 h 22768"/>
              <a:gd name="T6" fmla="*/ 0 60000 65536"/>
              <a:gd name="T7" fmla="*/ 0 60000 65536"/>
              <a:gd name="T8" fmla="*/ 0 60000 65536"/>
              <a:gd name="T9" fmla="*/ 0 w 21600"/>
              <a:gd name="T10" fmla="*/ 0 h 22768"/>
              <a:gd name="T11" fmla="*/ 21600 w 21600"/>
              <a:gd name="T12" fmla="*/ 22768 h 22768"/>
            </a:gdLst>
            <a:ahLst/>
            <a:cxnLst>
              <a:cxn ang="T6">
                <a:pos x="T0" y="T1"/>
              </a:cxn>
              <a:cxn ang="T7">
                <a:pos x="T2" y="T3"/>
              </a:cxn>
              <a:cxn ang="T8">
                <a:pos x="T4" y="T5"/>
              </a:cxn>
            </a:cxnLst>
            <a:rect l="T9" t="T10" r="T11" b="T12"/>
            <a:pathLst>
              <a:path w="21600" h="22768" fill="none" extrusionOk="0">
                <a:moveTo>
                  <a:pt x="4975" y="-1"/>
                </a:moveTo>
                <a:cubicBezTo>
                  <a:pt x="14718" y="2305"/>
                  <a:pt x="21600" y="11006"/>
                  <a:pt x="21600" y="21019"/>
                </a:cubicBezTo>
                <a:cubicBezTo>
                  <a:pt x="21600" y="21602"/>
                  <a:pt x="21576" y="22186"/>
                  <a:pt x="21529" y="22768"/>
                </a:cubicBezTo>
              </a:path>
              <a:path w="21600" h="22768" stroke="0" extrusionOk="0">
                <a:moveTo>
                  <a:pt x="4975" y="-1"/>
                </a:moveTo>
                <a:cubicBezTo>
                  <a:pt x="14718" y="2305"/>
                  <a:pt x="21600" y="11006"/>
                  <a:pt x="21600" y="21019"/>
                </a:cubicBezTo>
                <a:cubicBezTo>
                  <a:pt x="21600" y="21602"/>
                  <a:pt x="21576" y="22186"/>
                  <a:pt x="21529" y="22768"/>
                </a:cubicBezTo>
                <a:lnTo>
                  <a:pt x="0" y="21019"/>
                </a:lnTo>
                <a:lnTo>
                  <a:pt x="4975" y="-1"/>
                </a:lnTo>
                <a:close/>
              </a:path>
            </a:pathLst>
          </a:custGeom>
          <a:noFill/>
          <a:ln w="25400">
            <a:solidFill>
              <a:srgbClr val="7E3F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60" name="Text Box 32"/>
          <p:cNvSpPr txBox="1">
            <a:spLocks noChangeArrowheads="1"/>
          </p:cNvSpPr>
          <p:nvPr/>
        </p:nvSpPr>
        <p:spPr bwMode="auto">
          <a:xfrm>
            <a:off x="7724775" y="3814763"/>
            <a:ext cx="96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FBC93D"/>
                </a:solidFill>
              </a:rPr>
              <a:t>Ca</a:t>
            </a:r>
            <a:r>
              <a:rPr lang="en-US" altLang="en-US" baseline="30000" dirty="0">
                <a:solidFill>
                  <a:srgbClr val="FBC93D"/>
                </a:solidFill>
              </a:rPr>
              <a:t>2+</a:t>
            </a:r>
            <a:endParaRPr lang="en-US" altLang="en-US" dirty="0">
              <a:solidFill>
                <a:srgbClr val="FBC93D"/>
              </a:solidFill>
            </a:endParaRPr>
          </a:p>
        </p:txBody>
      </p:sp>
      <p:sp>
        <p:nvSpPr>
          <p:cNvPr id="44061" name="Text Box 33"/>
          <p:cNvSpPr txBox="1">
            <a:spLocks noChangeArrowheads="1"/>
          </p:cNvSpPr>
          <p:nvPr/>
        </p:nvSpPr>
        <p:spPr bwMode="auto">
          <a:xfrm>
            <a:off x="5438775" y="3144838"/>
            <a:ext cx="96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solidFill>
                  <a:srgbClr val="FBC93D"/>
                </a:solidFill>
              </a:rPr>
              <a:t>Ca</a:t>
            </a:r>
            <a:r>
              <a:rPr lang="en-US" altLang="en-US" baseline="30000">
                <a:solidFill>
                  <a:srgbClr val="FBC93D"/>
                </a:solidFill>
              </a:rPr>
              <a:t>2+</a:t>
            </a:r>
            <a:endParaRPr lang="en-US" altLang="en-US">
              <a:solidFill>
                <a:srgbClr val="FBC93D"/>
              </a:solidFill>
            </a:endParaRPr>
          </a:p>
        </p:txBody>
      </p:sp>
      <p:grpSp>
        <p:nvGrpSpPr>
          <p:cNvPr id="44062" name="Group 34"/>
          <p:cNvGrpSpPr>
            <a:grpSpLocks/>
          </p:cNvGrpSpPr>
          <p:nvPr/>
        </p:nvGrpSpPr>
        <p:grpSpPr bwMode="auto">
          <a:xfrm>
            <a:off x="3951288" y="4868863"/>
            <a:ext cx="663575" cy="633412"/>
            <a:chOff x="2489" y="3150"/>
            <a:chExt cx="418" cy="399"/>
          </a:xfrm>
        </p:grpSpPr>
        <p:sp>
          <p:nvSpPr>
            <p:cNvPr id="44084" name="Freeform 35"/>
            <p:cNvSpPr>
              <a:spLocks/>
            </p:cNvSpPr>
            <p:nvPr/>
          </p:nvSpPr>
          <p:spPr bwMode="auto">
            <a:xfrm>
              <a:off x="2500" y="3150"/>
              <a:ext cx="355" cy="399"/>
            </a:xfrm>
            <a:custGeom>
              <a:avLst/>
              <a:gdLst>
                <a:gd name="T0" fmla="*/ 0 w 426"/>
                <a:gd name="T1" fmla="*/ 0 h 426"/>
                <a:gd name="T2" fmla="*/ 0 w 426"/>
                <a:gd name="T3" fmla="*/ 15 h 426"/>
                <a:gd name="T4" fmla="*/ 3 w 426"/>
                <a:gd name="T5" fmla="*/ 15 h 426"/>
                <a:gd name="T6" fmla="*/ 3 w 426"/>
                <a:gd name="T7" fmla="*/ 7 h 426"/>
                <a:gd name="T8" fmla="*/ 3 w 426"/>
                <a:gd name="T9" fmla="*/ 7 h 426"/>
                <a:gd name="T10" fmla="*/ 3 w 426"/>
                <a:gd name="T11" fmla="*/ 15 h 426"/>
                <a:gd name="T12" fmla="*/ 3 w 426"/>
                <a:gd name="T13" fmla="*/ 15 h 426"/>
                <a:gd name="T14" fmla="*/ 3 w 426"/>
                <a:gd name="T15" fmla="*/ 3 h 426"/>
                <a:gd name="T16" fmla="*/ 0 w 426"/>
                <a:gd name="T17" fmla="*/ 0 h 4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6"/>
                <a:gd name="T28" fmla="*/ 0 h 426"/>
                <a:gd name="T29" fmla="*/ 426 w 426"/>
                <a:gd name="T30" fmla="*/ 426 h 4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6" h="426">
                  <a:moveTo>
                    <a:pt x="0" y="0"/>
                  </a:moveTo>
                  <a:lnTo>
                    <a:pt x="0" y="426"/>
                  </a:lnTo>
                  <a:lnTo>
                    <a:pt x="132" y="426"/>
                  </a:lnTo>
                  <a:lnTo>
                    <a:pt x="132" y="249"/>
                  </a:lnTo>
                  <a:lnTo>
                    <a:pt x="300" y="249"/>
                  </a:lnTo>
                  <a:lnTo>
                    <a:pt x="300" y="426"/>
                  </a:lnTo>
                  <a:lnTo>
                    <a:pt x="426" y="426"/>
                  </a:lnTo>
                  <a:lnTo>
                    <a:pt x="426" y="3"/>
                  </a:lnTo>
                  <a:lnTo>
                    <a:pt x="0" y="0"/>
                  </a:lnTo>
                  <a:close/>
                </a:path>
              </a:pathLst>
            </a:custGeom>
            <a:solidFill>
              <a:srgbClr val="FF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endParaRPr lang="en-US"/>
            </a:p>
          </p:txBody>
        </p:sp>
        <p:sp>
          <p:nvSpPr>
            <p:cNvPr id="44085" name="Text Box 36"/>
            <p:cNvSpPr txBox="1">
              <a:spLocks noChangeArrowheads="1"/>
            </p:cNvSpPr>
            <p:nvPr/>
          </p:nvSpPr>
          <p:spPr bwMode="auto">
            <a:xfrm>
              <a:off x="2489" y="3165"/>
              <a:ext cx="41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000" dirty="0"/>
                <a:t> </a:t>
              </a:r>
              <a:r>
                <a:rPr lang="en-US" sz="1200" dirty="0" err="1"/>
                <a:t>Kir</a:t>
              </a:r>
              <a:r>
                <a:rPr lang="en-US" sz="1200" dirty="0"/>
                <a:t> 6.2</a:t>
              </a:r>
            </a:p>
          </p:txBody>
        </p:sp>
      </p:grpSp>
      <p:sp>
        <p:nvSpPr>
          <p:cNvPr id="44063" name="Text Box 37"/>
          <p:cNvSpPr txBox="1">
            <a:spLocks noChangeArrowheads="1"/>
          </p:cNvSpPr>
          <p:nvPr/>
        </p:nvSpPr>
        <p:spPr bwMode="auto">
          <a:xfrm>
            <a:off x="5416550" y="2687638"/>
            <a:ext cx="281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t>Insulin secretory granules</a:t>
            </a:r>
          </a:p>
        </p:txBody>
      </p:sp>
      <p:sp>
        <p:nvSpPr>
          <p:cNvPr id="70694" name="Text Box 38"/>
          <p:cNvSpPr txBox="1">
            <a:spLocks noChangeArrowheads="1"/>
          </p:cNvSpPr>
          <p:nvPr/>
        </p:nvSpPr>
        <p:spPr bwMode="auto">
          <a:xfrm>
            <a:off x="7315200" y="44958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prstDash val="sysDot"/>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C00000"/>
                </a:solidFill>
              </a:rPr>
              <a:t>opens</a:t>
            </a:r>
            <a:endParaRPr lang="en-US" dirty="0">
              <a:solidFill>
                <a:srgbClr val="C00000"/>
              </a:solidFill>
            </a:endParaRPr>
          </a:p>
        </p:txBody>
      </p:sp>
      <p:sp>
        <p:nvSpPr>
          <p:cNvPr id="44065" name="Text Box 39"/>
          <p:cNvSpPr txBox="1">
            <a:spLocks noChangeArrowheads="1"/>
          </p:cNvSpPr>
          <p:nvPr/>
        </p:nvSpPr>
        <p:spPr bwMode="auto">
          <a:xfrm>
            <a:off x="7848600" y="3297238"/>
            <a:ext cx="96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solidFill>
                  <a:srgbClr val="FBC93D"/>
                </a:solidFill>
              </a:rPr>
              <a:t>Ca</a:t>
            </a:r>
            <a:r>
              <a:rPr lang="en-US" altLang="en-US" baseline="30000">
                <a:solidFill>
                  <a:srgbClr val="FBC93D"/>
                </a:solidFill>
              </a:rPr>
              <a:t>2+</a:t>
            </a:r>
            <a:endParaRPr lang="en-US" altLang="en-US">
              <a:solidFill>
                <a:srgbClr val="FBC93D"/>
              </a:solidFill>
            </a:endParaRPr>
          </a:p>
        </p:txBody>
      </p:sp>
      <p:sp>
        <p:nvSpPr>
          <p:cNvPr id="70696" name="Text Box 40"/>
          <p:cNvSpPr txBox="1">
            <a:spLocks noChangeArrowheads="1"/>
          </p:cNvSpPr>
          <p:nvPr/>
        </p:nvSpPr>
        <p:spPr bwMode="auto">
          <a:xfrm>
            <a:off x="5029200" y="3509963"/>
            <a:ext cx="96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solidFill>
                  <a:srgbClr val="FBC93D"/>
                </a:solidFill>
              </a:rPr>
              <a:t>Ca</a:t>
            </a:r>
            <a:r>
              <a:rPr lang="en-US" altLang="en-US" baseline="30000">
                <a:solidFill>
                  <a:srgbClr val="FBC93D"/>
                </a:solidFill>
              </a:rPr>
              <a:t>2+</a:t>
            </a:r>
            <a:endParaRPr lang="en-US" altLang="en-US">
              <a:solidFill>
                <a:srgbClr val="FBC93D"/>
              </a:solidFill>
            </a:endParaRPr>
          </a:p>
        </p:txBody>
      </p:sp>
      <p:sp>
        <p:nvSpPr>
          <p:cNvPr id="70697" name="Oval 41"/>
          <p:cNvSpPr>
            <a:spLocks noChangeAspect="1" noChangeArrowheads="1"/>
          </p:cNvSpPr>
          <p:nvPr/>
        </p:nvSpPr>
        <p:spPr bwMode="auto">
          <a:xfrm>
            <a:off x="4953000" y="2459038"/>
            <a:ext cx="336550" cy="381000"/>
          </a:xfrm>
          <a:prstGeom prst="ellipse">
            <a:avLst/>
          </a:prstGeom>
          <a:solidFill>
            <a:srgbClr val="EA88DA"/>
          </a:solidFill>
          <a:ln w="12700">
            <a:solidFill>
              <a:srgbClr val="CCECFF"/>
            </a:solidFill>
            <a:round/>
            <a:headEnd type="none" w="sm" len="sm"/>
            <a:tailEnd type="none" w="sm" len="sm"/>
          </a:ln>
        </p:spPr>
        <p:txBody>
          <a:bodyPr wrap="none" anchor="ctr"/>
          <a:lstStyle/>
          <a:p>
            <a:pPr eaLnBrk="0" hangingPunct="0"/>
            <a:endParaRPr lang="en-US"/>
          </a:p>
        </p:txBody>
      </p:sp>
      <p:sp>
        <p:nvSpPr>
          <p:cNvPr id="70698" name="AutoShape 42"/>
          <p:cNvSpPr>
            <a:spLocks noChangeArrowheads="1"/>
          </p:cNvSpPr>
          <p:nvPr/>
        </p:nvSpPr>
        <p:spPr bwMode="auto">
          <a:xfrm>
            <a:off x="5232400" y="2036763"/>
            <a:ext cx="206375" cy="153987"/>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70699" name="AutoShape 43"/>
          <p:cNvSpPr>
            <a:spLocks noChangeArrowheads="1"/>
          </p:cNvSpPr>
          <p:nvPr/>
        </p:nvSpPr>
        <p:spPr bwMode="auto">
          <a:xfrm>
            <a:off x="5438775" y="1771650"/>
            <a:ext cx="206375" cy="153988"/>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70700" name="AutoShape 44"/>
          <p:cNvSpPr>
            <a:spLocks noChangeArrowheads="1"/>
          </p:cNvSpPr>
          <p:nvPr/>
        </p:nvSpPr>
        <p:spPr bwMode="auto">
          <a:xfrm>
            <a:off x="5570538" y="2036763"/>
            <a:ext cx="206375" cy="153987"/>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70701" name="AutoShape 45"/>
          <p:cNvSpPr>
            <a:spLocks noChangeArrowheads="1"/>
          </p:cNvSpPr>
          <p:nvPr/>
        </p:nvSpPr>
        <p:spPr bwMode="auto">
          <a:xfrm>
            <a:off x="5784850" y="1771650"/>
            <a:ext cx="206375" cy="153988"/>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70702" name="Text Box 46"/>
          <p:cNvSpPr txBox="1">
            <a:spLocks noChangeArrowheads="1"/>
          </p:cNvSpPr>
          <p:nvPr/>
        </p:nvSpPr>
        <p:spPr bwMode="auto">
          <a:xfrm>
            <a:off x="5943600" y="1773238"/>
            <a:ext cx="2632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2400" dirty="0">
                <a:solidFill>
                  <a:srgbClr val="C00000"/>
                </a:solidFill>
              </a:rPr>
              <a:t>Insulin secretion</a:t>
            </a:r>
          </a:p>
        </p:txBody>
      </p:sp>
      <p:sp>
        <p:nvSpPr>
          <p:cNvPr id="44073" name="Text Box 48"/>
          <p:cNvSpPr txBox="1">
            <a:spLocks noChangeArrowheads="1"/>
          </p:cNvSpPr>
          <p:nvPr/>
        </p:nvSpPr>
        <p:spPr bwMode="auto">
          <a:xfrm>
            <a:off x="3995738" y="5562600"/>
            <a:ext cx="531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dirty="0">
                <a:solidFill>
                  <a:srgbClr val="C00000"/>
                </a:solidFill>
              </a:rPr>
              <a:t>K+</a:t>
            </a:r>
            <a:endParaRPr lang="en-US" altLang="en-US" baseline="40000" dirty="0">
              <a:solidFill>
                <a:srgbClr val="C00000"/>
              </a:solidFill>
            </a:endParaRPr>
          </a:p>
        </p:txBody>
      </p:sp>
      <p:sp>
        <p:nvSpPr>
          <p:cNvPr id="44074" name="Oval 49"/>
          <p:cNvSpPr>
            <a:spLocks noChangeAspect="1" noChangeArrowheads="1"/>
          </p:cNvSpPr>
          <p:nvPr/>
        </p:nvSpPr>
        <p:spPr bwMode="auto">
          <a:xfrm>
            <a:off x="4876800" y="2611438"/>
            <a:ext cx="336550" cy="381000"/>
          </a:xfrm>
          <a:prstGeom prst="ellipse">
            <a:avLst/>
          </a:prstGeom>
          <a:solidFill>
            <a:srgbClr val="EA88DA"/>
          </a:solidFill>
          <a:ln w="12700">
            <a:solidFill>
              <a:srgbClr val="CCECFF"/>
            </a:solidFill>
            <a:round/>
            <a:headEnd type="none" w="sm" len="sm"/>
            <a:tailEnd type="none" w="sm" len="sm"/>
          </a:ln>
        </p:spPr>
        <p:txBody>
          <a:bodyPr wrap="none" anchor="ctr"/>
          <a:lstStyle/>
          <a:p>
            <a:pPr eaLnBrk="0" hangingPunct="0"/>
            <a:endParaRPr lang="en-US"/>
          </a:p>
        </p:txBody>
      </p:sp>
      <p:sp>
        <p:nvSpPr>
          <p:cNvPr id="44075" name="Oval 50"/>
          <p:cNvSpPr>
            <a:spLocks noChangeAspect="1" noChangeArrowheads="1"/>
          </p:cNvSpPr>
          <p:nvPr/>
        </p:nvSpPr>
        <p:spPr bwMode="auto">
          <a:xfrm>
            <a:off x="4876800" y="2992438"/>
            <a:ext cx="336550" cy="381000"/>
          </a:xfrm>
          <a:prstGeom prst="ellipse">
            <a:avLst/>
          </a:prstGeom>
          <a:solidFill>
            <a:srgbClr val="EA88DA"/>
          </a:solidFill>
          <a:ln w="12700">
            <a:solidFill>
              <a:srgbClr val="CCECFF"/>
            </a:solidFill>
            <a:round/>
            <a:headEnd type="none" w="sm" len="sm"/>
            <a:tailEnd type="none" w="sm" len="sm"/>
          </a:ln>
        </p:spPr>
        <p:txBody>
          <a:bodyPr wrap="none" anchor="ctr"/>
          <a:lstStyle/>
          <a:p>
            <a:pPr eaLnBrk="0" hangingPunct="0"/>
            <a:endParaRPr lang="en-US"/>
          </a:p>
        </p:txBody>
      </p:sp>
      <p:sp>
        <p:nvSpPr>
          <p:cNvPr id="44076" name="Oval 51"/>
          <p:cNvSpPr>
            <a:spLocks noChangeAspect="1" noChangeArrowheads="1"/>
          </p:cNvSpPr>
          <p:nvPr/>
        </p:nvSpPr>
        <p:spPr bwMode="auto">
          <a:xfrm>
            <a:off x="4572000" y="2840038"/>
            <a:ext cx="336550" cy="381000"/>
          </a:xfrm>
          <a:prstGeom prst="ellipse">
            <a:avLst/>
          </a:prstGeom>
          <a:solidFill>
            <a:srgbClr val="EA88DA"/>
          </a:solidFill>
          <a:ln w="12700">
            <a:solidFill>
              <a:srgbClr val="CCECFF"/>
            </a:solidFill>
            <a:round/>
            <a:headEnd type="none" w="sm" len="sm"/>
            <a:tailEnd type="none" w="sm" len="sm"/>
          </a:ln>
        </p:spPr>
        <p:txBody>
          <a:bodyPr wrap="none" anchor="ctr"/>
          <a:lstStyle/>
          <a:p>
            <a:pPr eaLnBrk="0" hangingPunct="0"/>
            <a:endParaRPr lang="en-US"/>
          </a:p>
        </p:txBody>
      </p:sp>
      <p:sp>
        <p:nvSpPr>
          <p:cNvPr id="44077" name="Oval 52"/>
          <p:cNvSpPr>
            <a:spLocks noChangeAspect="1" noChangeArrowheads="1"/>
          </p:cNvSpPr>
          <p:nvPr/>
        </p:nvSpPr>
        <p:spPr bwMode="auto">
          <a:xfrm>
            <a:off x="4648200" y="2459038"/>
            <a:ext cx="336550" cy="381000"/>
          </a:xfrm>
          <a:prstGeom prst="ellipse">
            <a:avLst/>
          </a:prstGeom>
          <a:solidFill>
            <a:srgbClr val="EA88DA"/>
          </a:solidFill>
          <a:ln w="12700">
            <a:solidFill>
              <a:srgbClr val="CCECFF"/>
            </a:solidFill>
            <a:round/>
            <a:headEnd type="none" w="sm" len="sm"/>
            <a:tailEnd type="none" w="sm" len="sm"/>
          </a:ln>
        </p:spPr>
        <p:txBody>
          <a:bodyPr wrap="none" anchor="ctr"/>
          <a:lstStyle/>
          <a:p>
            <a:pPr eaLnBrk="0" hangingPunct="0"/>
            <a:endParaRPr lang="en-US"/>
          </a:p>
        </p:txBody>
      </p:sp>
      <p:sp>
        <p:nvSpPr>
          <p:cNvPr id="70709" name="AutoShape 53"/>
          <p:cNvSpPr>
            <a:spLocks noChangeArrowheads="1"/>
          </p:cNvSpPr>
          <p:nvPr/>
        </p:nvSpPr>
        <p:spPr bwMode="auto">
          <a:xfrm>
            <a:off x="5384800" y="2189163"/>
            <a:ext cx="206375" cy="153987"/>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70710" name="AutoShape 54"/>
          <p:cNvSpPr>
            <a:spLocks noChangeArrowheads="1"/>
          </p:cNvSpPr>
          <p:nvPr/>
        </p:nvSpPr>
        <p:spPr bwMode="auto">
          <a:xfrm>
            <a:off x="5537200" y="2341563"/>
            <a:ext cx="206375" cy="153987"/>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56" name="Text Box 59"/>
          <p:cNvSpPr txBox="1">
            <a:spLocks noChangeArrowheads="1"/>
          </p:cNvSpPr>
          <p:nvPr/>
        </p:nvSpPr>
        <p:spPr bwMode="invGray">
          <a:xfrm>
            <a:off x="4857750" y="5862636"/>
            <a:ext cx="3151568" cy="369332"/>
          </a:xfrm>
          <a:prstGeom prst="rect">
            <a:avLst/>
          </a:prstGeom>
          <a:noFill/>
          <a:ln w="9525">
            <a:noFill/>
            <a:miter lim="800000"/>
            <a:headEnd/>
            <a:tailEnd/>
          </a:ln>
        </p:spPr>
        <p:txBody>
          <a:bodyPr wrap="none">
            <a:spAutoFit/>
          </a:bodyPr>
          <a:lstStyle/>
          <a:p>
            <a:pPr eaLnBrk="0" hangingPunct="0">
              <a:defRPr/>
            </a:pPr>
            <a:r>
              <a:rPr lang="en-US" dirty="0" err="1">
                <a:solidFill>
                  <a:srgbClr val="C00000"/>
                </a:solidFill>
                <a:cs typeface="+mn-cs"/>
              </a:rPr>
              <a:t>Sulfonylureas</a:t>
            </a:r>
            <a:r>
              <a:rPr lang="en-US" dirty="0">
                <a:solidFill>
                  <a:srgbClr val="C00000"/>
                </a:solidFill>
                <a:cs typeface="+mn-cs"/>
              </a:rPr>
              <a:t> close K+ channels</a:t>
            </a:r>
          </a:p>
        </p:txBody>
      </p:sp>
    </p:spTree>
    <p:custDataLst>
      <p:tags r:id="rId1"/>
    </p:custDataLst>
    <p:extLst>
      <p:ext uri="{BB962C8B-B14F-4D97-AF65-F5344CB8AC3E}">
        <p14:creationId xmlns:p14="http://schemas.microsoft.com/office/powerpoint/2010/main" val="29067779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wipe(up)">
                                      <p:cBhvr>
                                        <p:cTn id="7" dur="500"/>
                                        <p:tgtEl>
                                          <p:spTgt spid="70659"/>
                                        </p:tgtEl>
                                      </p:cBhvr>
                                    </p:animEffect>
                                  </p:childTnLst>
                                </p:cTn>
                              </p:par>
                            </p:childTnLst>
                          </p:cTn>
                        </p:par>
                        <p:par>
                          <p:cTn id="8" fill="hold" nodeType="afterGroup">
                            <p:stCondLst>
                              <p:cond delay="500"/>
                            </p:stCondLst>
                            <p:childTnLst>
                              <p:par>
                                <p:cTn id="9" presetID="9" presetClass="entr" presetSubtype="0" fill="hold" grpId="0" nodeType="afterEffect">
                                  <p:stCondLst>
                                    <p:cond delay="120000"/>
                                  </p:stCondLst>
                                  <p:childTnLst>
                                    <p:set>
                                      <p:cBhvr>
                                        <p:cTn id="10" dur="1" fill="hold">
                                          <p:stCondLst>
                                            <p:cond delay="0"/>
                                          </p:stCondLst>
                                        </p:cTn>
                                        <p:tgtEl>
                                          <p:spTgt spid="70663"/>
                                        </p:tgtEl>
                                        <p:attrNameLst>
                                          <p:attrName>style.visibility</p:attrName>
                                        </p:attrNameLst>
                                      </p:cBhvr>
                                      <p:to>
                                        <p:strVal val="visible"/>
                                      </p:to>
                                    </p:set>
                                    <p:animEffect transition="in" filter="dissolve">
                                      <p:cBhvr>
                                        <p:cTn id="11" dur="500"/>
                                        <p:tgtEl>
                                          <p:spTgt spid="70663"/>
                                        </p:tgtEl>
                                      </p:cBhvr>
                                    </p:animEffect>
                                  </p:childTnLst>
                                </p:cTn>
                              </p:par>
                            </p:childTnLst>
                          </p:cTn>
                        </p:par>
                        <p:par>
                          <p:cTn id="12" fill="hold" nodeType="afterGroup">
                            <p:stCondLst>
                              <p:cond delay="12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nodeType="afterGroup">
                            <p:stCondLst>
                              <p:cond delay="121500"/>
                            </p:stCondLst>
                            <p:childTnLst>
                              <p:par>
                                <p:cTn id="17" presetID="9" presetClass="entr" presetSubtype="0" fill="hold" grpId="0" nodeType="afterEffect">
                                  <p:stCondLst>
                                    <p:cond delay="500"/>
                                  </p:stCondLst>
                                  <p:childTnLst>
                                    <p:set>
                                      <p:cBhvr>
                                        <p:cTn id="18" dur="1" fill="hold">
                                          <p:stCondLst>
                                            <p:cond delay="0"/>
                                          </p:stCondLst>
                                        </p:cTn>
                                        <p:tgtEl>
                                          <p:spTgt spid="70665"/>
                                        </p:tgtEl>
                                        <p:attrNameLst>
                                          <p:attrName>style.visibility</p:attrName>
                                        </p:attrNameLst>
                                      </p:cBhvr>
                                      <p:to>
                                        <p:strVal val="visible"/>
                                      </p:to>
                                    </p:set>
                                    <p:animEffect transition="in" filter="dissolve">
                                      <p:cBhvr>
                                        <p:cTn id="19" dur="500"/>
                                        <p:tgtEl>
                                          <p:spTgt spid="70665"/>
                                        </p:tgtEl>
                                      </p:cBhvr>
                                    </p:animEffect>
                                  </p:childTnLst>
                                </p:cTn>
                              </p:par>
                            </p:childTnLst>
                          </p:cTn>
                        </p:par>
                        <p:par>
                          <p:cTn id="20" fill="hold" nodeType="afterGroup">
                            <p:stCondLst>
                              <p:cond delay="122500"/>
                            </p:stCondLst>
                            <p:childTnLst>
                              <p:par>
                                <p:cTn id="21" presetID="22" presetClass="entr" presetSubtype="1" fill="hold" grpId="0" nodeType="afterEffect">
                                  <p:stCondLst>
                                    <p:cond delay="0"/>
                                  </p:stCondLst>
                                  <p:childTnLst>
                                    <p:set>
                                      <p:cBhvr>
                                        <p:cTn id="22" dur="1" fill="hold">
                                          <p:stCondLst>
                                            <p:cond delay="0"/>
                                          </p:stCondLst>
                                        </p:cTn>
                                        <p:tgtEl>
                                          <p:spTgt spid="70687"/>
                                        </p:tgtEl>
                                        <p:attrNameLst>
                                          <p:attrName>style.visibility</p:attrName>
                                        </p:attrNameLst>
                                      </p:cBhvr>
                                      <p:to>
                                        <p:strVal val="visible"/>
                                      </p:to>
                                    </p:set>
                                    <p:animEffect transition="in" filter="wipe(up)">
                                      <p:cBhvr>
                                        <p:cTn id="23" dur="500"/>
                                        <p:tgtEl>
                                          <p:spTgt spid="70687"/>
                                        </p:tgtEl>
                                      </p:cBhvr>
                                    </p:animEffect>
                                  </p:childTnLst>
                                </p:cTn>
                              </p:par>
                            </p:childTnLst>
                          </p:cTn>
                        </p:par>
                        <p:par>
                          <p:cTn id="24" fill="hold" nodeType="afterGroup">
                            <p:stCondLst>
                              <p:cond delay="123000"/>
                            </p:stCondLst>
                            <p:childTnLst>
                              <p:par>
                                <p:cTn id="25" presetID="22" presetClass="entr" presetSubtype="8" fill="hold" grpId="0" nodeType="afterEffect">
                                  <p:stCondLst>
                                    <p:cond delay="0"/>
                                  </p:stCondLst>
                                  <p:childTnLst>
                                    <p:set>
                                      <p:cBhvr>
                                        <p:cTn id="26" dur="1" fill="hold">
                                          <p:stCondLst>
                                            <p:cond delay="0"/>
                                          </p:stCondLst>
                                        </p:cTn>
                                        <p:tgtEl>
                                          <p:spTgt spid="70676"/>
                                        </p:tgtEl>
                                        <p:attrNameLst>
                                          <p:attrName>style.visibility</p:attrName>
                                        </p:attrNameLst>
                                      </p:cBhvr>
                                      <p:to>
                                        <p:strVal val="visible"/>
                                      </p:to>
                                    </p:set>
                                    <p:animEffect transition="in" filter="wipe(left)">
                                      <p:cBhvr>
                                        <p:cTn id="27" dur="500"/>
                                        <p:tgtEl>
                                          <p:spTgt spid="7067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0694"/>
                                        </p:tgtEl>
                                        <p:attrNameLst>
                                          <p:attrName>style.visibility</p:attrName>
                                        </p:attrNameLst>
                                      </p:cBhvr>
                                      <p:to>
                                        <p:strVal val="visible"/>
                                      </p:to>
                                    </p:set>
                                    <p:animEffect transition="in" filter="dissolve">
                                      <p:cBhvr>
                                        <p:cTn id="32" dur="500"/>
                                        <p:tgtEl>
                                          <p:spTgt spid="70694"/>
                                        </p:tgtEl>
                                      </p:cBhvr>
                                    </p:animEffect>
                                  </p:childTnLst>
                                </p:cTn>
                              </p:par>
                            </p:childTnLst>
                          </p:cTn>
                        </p:par>
                        <p:par>
                          <p:cTn id="33" fill="hold" nodeType="afterGroup">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70671"/>
                                        </p:tgtEl>
                                        <p:attrNameLst>
                                          <p:attrName>style.visibility</p:attrName>
                                        </p:attrNameLst>
                                      </p:cBhvr>
                                      <p:to>
                                        <p:strVal val="visible"/>
                                      </p:to>
                                    </p:set>
                                    <p:animEffect transition="in" filter="wipe(right)">
                                      <p:cBhvr>
                                        <p:cTn id="36" dur="500"/>
                                        <p:tgtEl>
                                          <p:spTgt spid="70671"/>
                                        </p:tgtEl>
                                      </p:cBhvr>
                                    </p:animEffect>
                                  </p:childTnLst>
                                </p:cTn>
                              </p:par>
                            </p:childTnLst>
                          </p:cTn>
                        </p:par>
                        <p:par>
                          <p:cTn id="37" fill="hold" nodeType="afterGroup">
                            <p:stCondLst>
                              <p:cond delay="1000"/>
                            </p:stCondLst>
                            <p:childTnLst>
                              <p:par>
                                <p:cTn id="38" presetID="2" presetClass="entr" presetSubtype="2" fill="hold" grpId="0" nodeType="afterEffect">
                                  <p:stCondLst>
                                    <p:cond delay="0"/>
                                  </p:stCondLst>
                                  <p:childTnLst>
                                    <p:set>
                                      <p:cBhvr>
                                        <p:cTn id="39" dur="1" fill="hold">
                                          <p:stCondLst>
                                            <p:cond delay="0"/>
                                          </p:stCondLst>
                                        </p:cTn>
                                        <p:tgtEl>
                                          <p:spTgt spid="70696"/>
                                        </p:tgtEl>
                                        <p:attrNameLst>
                                          <p:attrName>style.visibility</p:attrName>
                                        </p:attrNameLst>
                                      </p:cBhvr>
                                      <p:to>
                                        <p:strVal val="visible"/>
                                      </p:to>
                                    </p:set>
                                    <p:anim calcmode="lin" valueType="num">
                                      <p:cBhvr additive="base">
                                        <p:cTn id="40" dur="500" fill="hold"/>
                                        <p:tgtEl>
                                          <p:spTgt spid="70696"/>
                                        </p:tgtEl>
                                        <p:attrNameLst>
                                          <p:attrName>ppt_x</p:attrName>
                                        </p:attrNameLst>
                                      </p:cBhvr>
                                      <p:tavLst>
                                        <p:tav tm="0">
                                          <p:val>
                                            <p:strVal val="1+#ppt_w/2"/>
                                          </p:val>
                                        </p:tav>
                                        <p:tav tm="100000">
                                          <p:val>
                                            <p:strVal val="#ppt_x"/>
                                          </p:val>
                                        </p:tav>
                                      </p:tavLst>
                                    </p:anim>
                                    <p:anim calcmode="lin" valueType="num">
                                      <p:cBhvr additive="base">
                                        <p:cTn id="41" dur="500" fill="hold"/>
                                        <p:tgtEl>
                                          <p:spTgt spid="70696"/>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500"/>
                            </p:stCondLst>
                            <p:childTnLst>
                              <p:par>
                                <p:cTn id="43" presetID="22" presetClass="entr" presetSubtype="4" fill="hold" grpId="0" nodeType="afterEffect">
                                  <p:stCondLst>
                                    <p:cond delay="0"/>
                                  </p:stCondLst>
                                  <p:childTnLst>
                                    <p:set>
                                      <p:cBhvr>
                                        <p:cTn id="44" dur="1" fill="hold">
                                          <p:stCondLst>
                                            <p:cond delay="0"/>
                                          </p:stCondLst>
                                        </p:cTn>
                                        <p:tgtEl>
                                          <p:spTgt spid="70670"/>
                                        </p:tgtEl>
                                        <p:attrNameLst>
                                          <p:attrName>style.visibility</p:attrName>
                                        </p:attrNameLst>
                                      </p:cBhvr>
                                      <p:to>
                                        <p:strVal val="visible"/>
                                      </p:to>
                                    </p:set>
                                    <p:animEffect transition="in" filter="wipe(down)">
                                      <p:cBhvr>
                                        <p:cTn id="45" dur="500"/>
                                        <p:tgtEl>
                                          <p:spTgt spid="70670"/>
                                        </p:tgtEl>
                                      </p:cBhvr>
                                    </p:animEffect>
                                  </p:childTnLst>
                                </p:cTn>
                              </p:par>
                            </p:childTnLst>
                          </p:cTn>
                        </p:par>
                        <p:par>
                          <p:cTn id="46" fill="hold" nodeType="afterGroup">
                            <p:stCondLst>
                              <p:cond delay="2000"/>
                            </p:stCondLst>
                            <p:childTnLst>
                              <p:par>
                                <p:cTn id="47" presetID="9" presetClass="entr" presetSubtype="0" fill="hold" grpId="0" nodeType="afterEffect">
                                  <p:stCondLst>
                                    <p:cond delay="0"/>
                                  </p:stCondLst>
                                  <p:childTnLst>
                                    <p:set>
                                      <p:cBhvr>
                                        <p:cTn id="48" dur="1" fill="hold">
                                          <p:stCondLst>
                                            <p:cond delay="0"/>
                                          </p:stCondLst>
                                        </p:cTn>
                                        <p:tgtEl>
                                          <p:spTgt spid="70697"/>
                                        </p:tgtEl>
                                        <p:attrNameLst>
                                          <p:attrName>style.visibility</p:attrName>
                                        </p:attrNameLst>
                                      </p:cBhvr>
                                      <p:to>
                                        <p:strVal val="visible"/>
                                      </p:to>
                                    </p:set>
                                    <p:animEffect transition="in" filter="dissolve">
                                      <p:cBhvr>
                                        <p:cTn id="49" dur="500"/>
                                        <p:tgtEl>
                                          <p:spTgt spid="70697"/>
                                        </p:tgtEl>
                                      </p:cBhvr>
                                    </p:animEffect>
                                  </p:childTnLst>
                                </p:cTn>
                              </p:par>
                            </p:childTnLst>
                          </p:cTn>
                        </p:par>
                        <p:par>
                          <p:cTn id="50" fill="hold" nodeType="afterGroup">
                            <p:stCondLst>
                              <p:cond delay="2500"/>
                            </p:stCondLst>
                            <p:childTnLst>
                              <p:par>
                                <p:cTn id="51" presetID="9" presetClass="entr" presetSubtype="0" fill="hold" grpId="0" nodeType="afterEffect">
                                  <p:stCondLst>
                                    <p:cond delay="1000"/>
                                  </p:stCondLst>
                                  <p:childTnLst>
                                    <p:set>
                                      <p:cBhvr>
                                        <p:cTn id="52" dur="1" fill="hold">
                                          <p:stCondLst>
                                            <p:cond delay="0"/>
                                          </p:stCondLst>
                                        </p:cTn>
                                        <p:tgtEl>
                                          <p:spTgt spid="70702"/>
                                        </p:tgtEl>
                                        <p:attrNameLst>
                                          <p:attrName>style.visibility</p:attrName>
                                        </p:attrNameLst>
                                      </p:cBhvr>
                                      <p:to>
                                        <p:strVal val="visible"/>
                                      </p:to>
                                    </p:set>
                                    <p:animEffect transition="in" filter="dissolve">
                                      <p:cBhvr>
                                        <p:cTn id="53" dur="500"/>
                                        <p:tgtEl>
                                          <p:spTgt spid="70702"/>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70698"/>
                                        </p:tgtEl>
                                        <p:attrNameLst>
                                          <p:attrName>style.visibility</p:attrName>
                                        </p:attrNameLst>
                                      </p:cBhvr>
                                      <p:to>
                                        <p:strVal val="visible"/>
                                      </p:to>
                                    </p:set>
                                    <p:animEffect transition="in" filter="dissolve">
                                      <p:cBhvr>
                                        <p:cTn id="57" dur="500"/>
                                        <p:tgtEl>
                                          <p:spTgt spid="70698"/>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70709"/>
                                        </p:tgtEl>
                                        <p:attrNameLst>
                                          <p:attrName>style.visibility</p:attrName>
                                        </p:attrNameLst>
                                      </p:cBhvr>
                                      <p:to>
                                        <p:strVal val="visible"/>
                                      </p:to>
                                    </p:set>
                                    <p:animEffect transition="in" filter="dissolve">
                                      <p:cBhvr>
                                        <p:cTn id="61" dur="500"/>
                                        <p:tgtEl>
                                          <p:spTgt spid="70709"/>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70710"/>
                                        </p:tgtEl>
                                        <p:attrNameLst>
                                          <p:attrName>style.visibility</p:attrName>
                                        </p:attrNameLst>
                                      </p:cBhvr>
                                      <p:to>
                                        <p:strVal val="visible"/>
                                      </p:to>
                                    </p:set>
                                    <p:animEffect transition="in" filter="dissolve">
                                      <p:cBhvr>
                                        <p:cTn id="65" dur="500"/>
                                        <p:tgtEl>
                                          <p:spTgt spid="70710"/>
                                        </p:tgtEl>
                                      </p:cBhvr>
                                    </p:animEffect>
                                  </p:childTnLst>
                                </p:cTn>
                              </p:par>
                            </p:childTnLst>
                          </p:cTn>
                        </p:par>
                        <p:par>
                          <p:cTn id="66" fill="hold" nodeType="afterGroup">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70699"/>
                                        </p:tgtEl>
                                        <p:attrNameLst>
                                          <p:attrName>style.visibility</p:attrName>
                                        </p:attrNameLst>
                                      </p:cBhvr>
                                      <p:to>
                                        <p:strVal val="visible"/>
                                      </p:to>
                                    </p:set>
                                    <p:animEffect transition="in" filter="dissolve">
                                      <p:cBhvr>
                                        <p:cTn id="69" dur="500"/>
                                        <p:tgtEl>
                                          <p:spTgt spid="70699"/>
                                        </p:tgtEl>
                                      </p:cBhvr>
                                    </p:animEffect>
                                  </p:childTnLst>
                                </p:cTn>
                              </p:par>
                            </p:childTnLst>
                          </p:cTn>
                        </p:par>
                        <p:par>
                          <p:cTn id="70" fill="hold" nodeType="afterGroup">
                            <p:stCondLst>
                              <p:cond delay="6000"/>
                            </p:stCondLst>
                            <p:childTnLst>
                              <p:par>
                                <p:cTn id="71" presetID="9" presetClass="entr" presetSubtype="0" fill="hold" grpId="0" nodeType="afterEffect">
                                  <p:stCondLst>
                                    <p:cond delay="0"/>
                                  </p:stCondLst>
                                  <p:childTnLst>
                                    <p:set>
                                      <p:cBhvr>
                                        <p:cTn id="72" dur="1" fill="hold">
                                          <p:stCondLst>
                                            <p:cond delay="0"/>
                                          </p:stCondLst>
                                        </p:cTn>
                                        <p:tgtEl>
                                          <p:spTgt spid="70700"/>
                                        </p:tgtEl>
                                        <p:attrNameLst>
                                          <p:attrName>style.visibility</p:attrName>
                                        </p:attrNameLst>
                                      </p:cBhvr>
                                      <p:to>
                                        <p:strVal val="visible"/>
                                      </p:to>
                                    </p:set>
                                    <p:animEffect transition="in" filter="dissolve">
                                      <p:cBhvr>
                                        <p:cTn id="73" dur="500"/>
                                        <p:tgtEl>
                                          <p:spTgt spid="70700"/>
                                        </p:tgtEl>
                                      </p:cBhvr>
                                    </p:animEffect>
                                  </p:childTnLst>
                                </p:cTn>
                              </p:par>
                            </p:childTnLst>
                          </p:cTn>
                        </p:par>
                        <p:par>
                          <p:cTn id="74" fill="hold" nodeType="afterGroup">
                            <p:stCondLst>
                              <p:cond delay="6500"/>
                            </p:stCondLst>
                            <p:childTnLst>
                              <p:par>
                                <p:cTn id="75" presetID="9" presetClass="entr" presetSubtype="0" fill="hold" grpId="0" nodeType="afterEffect">
                                  <p:stCondLst>
                                    <p:cond delay="0"/>
                                  </p:stCondLst>
                                  <p:childTnLst>
                                    <p:set>
                                      <p:cBhvr>
                                        <p:cTn id="76" dur="1" fill="hold">
                                          <p:stCondLst>
                                            <p:cond delay="0"/>
                                          </p:stCondLst>
                                        </p:cTn>
                                        <p:tgtEl>
                                          <p:spTgt spid="70701"/>
                                        </p:tgtEl>
                                        <p:attrNameLst>
                                          <p:attrName>style.visibility</p:attrName>
                                        </p:attrNameLst>
                                      </p:cBhvr>
                                      <p:to>
                                        <p:strVal val="visible"/>
                                      </p:to>
                                    </p:set>
                                    <p:animEffect transition="in" filter="dissolve">
                                      <p:cBhvr>
                                        <p:cTn id="77" dur="500"/>
                                        <p:tgtEl>
                                          <p:spTgt spid="7070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wipe(left)">
                                      <p:cBhvr>
                                        <p:cTn id="8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nimBg="1"/>
      <p:bldP spid="70670" grpId="0" animBg="1"/>
      <p:bldP spid="70671" grpId="0" animBg="1"/>
      <p:bldP spid="70676" grpId="0" animBg="1"/>
      <p:bldP spid="70663" grpId="0" autoUpdateAnimBg="0"/>
      <p:bldP spid="70665" grpId="0" autoUpdateAnimBg="0"/>
      <p:bldP spid="70687" grpId="0" animBg="1"/>
      <p:bldP spid="70694" grpId="0" autoUpdateAnimBg="0"/>
      <p:bldP spid="70696" grpId="0" autoUpdateAnimBg="0"/>
      <p:bldP spid="70697" grpId="0" animBg="1"/>
      <p:bldP spid="70698" grpId="0" animBg="1"/>
      <p:bldP spid="70699" grpId="0" animBg="1"/>
      <p:bldP spid="70700" grpId="0" animBg="1"/>
      <p:bldP spid="70701" grpId="0" animBg="1"/>
      <p:bldP spid="70702" grpId="0" autoUpdateAnimBg="0"/>
      <p:bldP spid="70709" grpId="0" animBg="1"/>
      <p:bldP spid="70710" grpId="0" animBg="1"/>
      <p:bldP spid="5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26059"/>
            <a:ext cx="8519970" cy="664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showing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1" y="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594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p:txBody>
          <a:bodyPr lIns="90477" tIns="44445" rIns="90477" bIns="44445">
            <a:normAutofit/>
          </a:bodyPr>
          <a:lstStyle/>
          <a:p>
            <a:pPr eaLnBrk="1" hangingPunct="1">
              <a:buFont typeface="Wingdings" pitchFamily="2" charset="2"/>
              <a:buNone/>
            </a:pPr>
            <a:r>
              <a:rPr lang="en-US" b="1" dirty="0" smtClean="0">
                <a:solidFill>
                  <a:srgbClr val="C00000"/>
                </a:solidFill>
              </a:rPr>
              <a:t>Beta Cells - Insulin</a:t>
            </a:r>
            <a:endParaRPr lang="en-US" dirty="0" smtClean="0">
              <a:solidFill>
                <a:srgbClr val="C00000"/>
              </a:solidFill>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1637381" name="Rectangle 5"/>
          <p:cNvSpPr>
            <a:spLocks noChangeArrowheads="1"/>
          </p:cNvSpPr>
          <p:nvPr/>
        </p:nvSpPr>
        <p:spPr bwMode="auto">
          <a:xfrm>
            <a:off x="4584700" y="1280160"/>
            <a:ext cx="4267200" cy="487680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3200" b="1" dirty="0">
                <a:solidFill>
                  <a:srgbClr val="7030A0"/>
                </a:solidFill>
                <a:latin typeface="Calibri" panose="020F0502020204030204" pitchFamily="34" charset="0"/>
              </a:rPr>
              <a:t>Beta Cells - Amylin  </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secreted in 1:1 ratio with insulin</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Causes satiety</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Lowers post-prandial glucagon response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Slows gastric emptying</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1 make none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2 make less than normal amounts</a:t>
            </a:r>
          </a:p>
        </p:txBody>
      </p:sp>
      <p:sp>
        <p:nvSpPr>
          <p:cNvPr id="2" name="Title 1"/>
          <p:cNvSpPr>
            <a:spLocks noGrp="1"/>
          </p:cNvSpPr>
          <p:nvPr>
            <p:ph type="title"/>
          </p:nvPr>
        </p:nvSpPr>
        <p:spPr/>
        <p:txBody>
          <a:bodyPr>
            <a:normAutofit fontScale="90000"/>
          </a:bodyPr>
          <a:lstStyle/>
          <a:p>
            <a:r>
              <a:rPr lang="en-US" dirty="0" smtClean="0"/>
              <a:t>Pancreas – Hormones that lower BG</a:t>
            </a:r>
            <a:endParaRPr lang="en-US" dirty="0"/>
          </a:p>
        </p:txBody>
      </p:sp>
    </p:spTree>
    <p:custDataLst>
      <p:tags r:id="rId1"/>
    </p:custDataLst>
    <p:extLst>
      <p:ext uri="{BB962C8B-B14F-4D97-AF65-F5344CB8AC3E}">
        <p14:creationId xmlns:p14="http://schemas.microsoft.com/office/powerpoint/2010/main" val="42669074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Pancreas – Hormone Raises BG</a:t>
            </a:r>
            <a:endParaRPr lang="en-US" dirty="0"/>
          </a:p>
        </p:txBody>
      </p:sp>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1116012" y="2259012"/>
            <a:ext cx="2724150" cy="2857500"/>
          </a:xfrm>
          <a:noFill/>
        </p:spPr>
      </p:pic>
      <p:sp>
        <p:nvSpPr>
          <p:cNvPr id="37891" name="Rectangle 3"/>
          <p:cNvSpPr>
            <a:spLocks noGrp="1" noChangeArrowheads="1"/>
          </p:cNvSpPr>
          <p:nvPr>
            <p:ph sz="quarter" idx="2"/>
          </p:nvPr>
        </p:nvSpPr>
        <p:spPr/>
        <p:txBody>
          <a:bodyPr lIns="90477" tIns="44445" rIns="90477" bIns="44445"/>
          <a:lstStyle/>
          <a:p>
            <a:pPr eaLnBrk="1" hangingPunct="1">
              <a:buFont typeface="Wingdings" pitchFamily="2" charset="2"/>
              <a:buNone/>
            </a:pPr>
            <a:r>
              <a:rPr lang="en-US" sz="2800" b="1" dirty="0" smtClean="0">
                <a:solidFill>
                  <a:srgbClr val="C00000"/>
                </a:solidFill>
              </a:rPr>
              <a:t>Alpha cells - Glucagon</a:t>
            </a:r>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Tree>
    <p:custDataLst>
      <p:tags r:id="rId1"/>
    </p:custDataLst>
    <p:extLst>
      <p:ext uri="{BB962C8B-B14F-4D97-AF65-F5344CB8AC3E}">
        <p14:creationId xmlns:p14="http://schemas.microsoft.com/office/powerpoint/2010/main" val="229853114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09600" y="1524000"/>
            <a:ext cx="6019800" cy="449580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24600" y="16764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3419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lIns="90477" tIns="44445" rIns="90477" bIns="44445" anchor="b" anchorCtr="0"/>
          <a:lstStyle/>
          <a:p>
            <a:pPr eaLnBrk="1" hangingPunct="1"/>
            <a:r>
              <a:rPr lang="en-US" smtClean="0"/>
              <a:t>Signs of Diabetes</a:t>
            </a:r>
            <a:endParaRPr lang="en-US" sz="4000" smtClean="0">
              <a:sym typeface="Monotype Sorts" pitchFamily="2" charset="2"/>
            </a:endParaRPr>
          </a:p>
        </p:txBody>
      </p:sp>
      <p:sp>
        <p:nvSpPr>
          <p:cNvPr id="40963" name="Rectangle 3"/>
          <p:cNvSpPr>
            <a:spLocks noGrp="1" noChangeArrowheads="1"/>
          </p:cNvSpPr>
          <p:nvPr>
            <p:ph sz="half" idx="1"/>
          </p:nvPr>
        </p:nvSpPr>
        <p:spPr>
          <a:xfrm>
            <a:off x="455613" y="1598613"/>
            <a:ext cx="4032250" cy="4497387"/>
          </a:xfrm>
        </p:spPr>
        <p:txBody>
          <a:bodyPr lIns="90477" tIns="44445" rIns="90477" bIns="44445"/>
          <a:lstStyle/>
          <a:p>
            <a:pPr eaLnBrk="1" hangingPunct="1"/>
            <a:r>
              <a:rPr lang="en-US" smtClean="0"/>
              <a:t>Polyuria</a:t>
            </a:r>
          </a:p>
          <a:p>
            <a:pPr eaLnBrk="1" hangingPunct="1"/>
            <a:r>
              <a:rPr lang="en-US" smtClean="0"/>
              <a:t>Polydipsia	</a:t>
            </a:r>
          </a:p>
          <a:p>
            <a:pPr eaLnBrk="1" hangingPunct="1"/>
            <a:r>
              <a:rPr lang="en-US" smtClean="0"/>
              <a:t>Polyphasia</a:t>
            </a:r>
          </a:p>
          <a:p>
            <a:pPr eaLnBrk="1" hangingPunct="1"/>
            <a:r>
              <a:rPr lang="en-US" smtClean="0"/>
              <a:t>Weight loss</a:t>
            </a:r>
          </a:p>
          <a:p>
            <a:pPr eaLnBrk="1" hangingPunct="1"/>
            <a:r>
              <a:rPr lang="en-US" smtClean="0"/>
              <a:t>Fatigue</a:t>
            </a:r>
          </a:p>
          <a:p>
            <a:pPr eaLnBrk="1" hangingPunct="1"/>
            <a:r>
              <a:rPr lang="en-US" smtClean="0"/>
              <a:t>Skin and other infections</a:t>
            </a:r>
          </a:p>
          <a:p>
            <a:pPr eaLnBrk="1" hangingPunct="1"/>
            <a:r>
              <a:rPr lang="en-US" smtClean="0"/>
              <a:t>Blurry vision</a:t>
            </a:r>
          </a:p>
        </p:txBody>
      </p:sp>
      <p:sp>
        <p:nvSpPr>
          <p:cNvPr id="1238020" name="Rectangle 4"/>
          <p:cNvSpPr>
            <a:spLocks noGrp="1" noChangeArrowheads="1"/>
          </p:cNvSpPr>
          <p:nvPr>
            <p:ph sz="half" idx="2"/>
          </p:nvPr>
        </p:nvSpPr>
        <p:spPr>
          <a:xfrm>
            <a:off x="3841750" y="1598613"/>
            <a:ext cx="4840288" cy="4497387"/>
          </a:xfrm>
        </p:spPr>
        <p:txBody>
          <a:bodyPr lIns="90477" tIns="44445" rIns="90477" bIns="44445"/>
          <a:lstStyle/>
          <a:p>
            <a:pPr eaLnBrk="1" hangingPunct="1">
              <a:buFont typeface="Wingdings" pitchFamily="2" charset="2"/>
              <a:buBlip>
                <a:blip r:embed="rId3"/>
              </a:buBlip>
            </a:pPr>
            <a:r>
              <a:rPr lang="en-US" smtClean="0"/>
              <a:t>Glycosuria, H</a:t>
            </a:r>
            <a:r>
              <a:rPr lang="en-US" baseline="-25000" smtClean="0"/>
              <a:t>2</a:t>
            </a:r>
            <a:r>
              <a:rPr lang="en-US" smtClean="0"/>
              <a:t>O losses</a:t>
            </a:r>
          </a:p>
          <a:p>
            <a:pPr eaLnBrk="1" hangingPunct="1">
              <a:buFont typeface="Wingdings" pitchFamily="2" charset="2"/>
              <a:buBlip>
                <a:blip r:embed="rId3"/>
              </a:buBlip>
            </a:pPr>
            <a:r>
              <a:rPr lang="en-US" smtClean="0"/>
              <a:t>Dehydration</a:t>
            </a:r>
          </a:p>
          <a:p>
            <a:pPr eaLnBrk="1" hangingPunct="1">
              <a:buFont typeface="Wingdings" pitchFamily="2" charset="2"/>
              <a:buBlip>
                <a:blip r:embed="rId3"/>
              </a:buBlip>
            </a:pPr>
            <a:r>
              <a:rPr lang="en-US" smtClean="0"/>
              <a:t>Fuel Depletion</a:t>
            </a:r>
          </a:p>
          <a:p>
            <a:pPr eaLnBrk="1" hangingPunct="1">
              <a:buFont typeface="Wingdings" pitchFamily="2" charset="2"/>
              <a:buBlip>
                <a:blip r:embed="rId3"/>
              </a:buBlip>
            </a:pPr>
            <a:r>
              <a:rPr lang="en-US" smtClean="0"/>
              <a:t>Loss of body tissue, H</a:t>
            </a:r>
            <a:r>
              <a:rPr lang="en-US" baseline="-25000" smtClean="0"/>
              <a:t>2</a:t>
            </a:r>
            <a:r>
              <a:rPr lang="en-US" smtClean="0"/>
              <a:t>O</a:t>
            </a:r>
          </a:p>
          <a:p>
            <a:pPr eaLnBrk="1" hangingPunct="1">
              <a:buFont typeface="Wingdings" pitchFamily="2" charset="2"/>
              <a:buBlip>
                <a:blip r:embed="rId3"/>
              </a:buBlip>
            </a:pPr>
            <a:r>
              <a:rPr lang="en-US" smtClean="0"/>
              <a:t>Poor energy utilization</a:t>
            </a:r>
          </a:p>
          <a:p>
            <a:pPr eaLnBrk="1" hangingPunct="1">
              <a:buFont typeface="Wingdings" pitchFamily="2" charset="2"/>
              <a:buBlip>
                <a:blip r:embed="rId3"/>
              </a:buBlip>
            </a:pPr>
            <a:r>
              <a:rPr lang="en-US" smtClean="0"/>
              <a:t>Hyperglycemia increases incidence of infection</a:t>
            </a:r>
          </a:p>
          <a:p>
            <a:pPr eaLnBrk="1" hangingPunct="1">
              <a:buFont typeface="Wingdings" pitchFamily="2" charset="2"/>
              <a:buBlip>
                <a:blip r:embed="rId3"/>
              </a:buBlip>
            </a:pPr>
            <a:r>
              <a:rPr lang="en-US" smtClean="0"/>
              <a:t>Osmotic changes</a:t>
            </a:r>
          </a:p>
          <a:p>
            <a:pPr eaLnBrk="1" hangingPunct="1">
              <a:buFont typeface="Wingdings" pitchFamily="2" charset="2"/>
              <a:buNone/>
            </a:pPr>
            <a:endParaRPr lang="en-US" smtClean="0"/>
          </a:p>
          <a:p>
            <a:pPr eaLnBrk="1" hangingPunct="1"/>
            <a:endParaRPr lang="en-US" sz="2400" smtClean="0"/>
          </a:p>
        </p:txBody>
      </p:sp>
    </p:spTree>
    <p:custDataLst>
      <p:tags r:id="rId1"/>
    </p:custDataLst>
    <p:extLst>
      <p:ext uri="{BB962C8B-B14F-4D97-AF65-F5344CB8AC3E}">
        <p14:creationId xmlns:p14="http://schemas.microsoft.com/office/powerpoint/2010/main" val="383664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725731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457200" y="165100"/>
            <a:ext cx="8224838" cy="977900"/>
          </a:xfrm>
        </p:spPr>
        <p:txBody>
          <a:bodyPr>
            <a:normAutofit/>
          </a:bodyPr>
          <a:lstStyle/>
          <a:p>
            <a:pPr eaLnBrk="1" hangingPunct="1">
              <a:defRPr/>
            </a:pPr>
            <a:r>
              <a:rPr lang="en-US" dirty="0" smtClean="0"/>
              <a:t>Lecture Objectives</a:t>
            </a:r>
          </a:p>
        </p:txBody>
      </p:sp>
      <p:sp>
        <p:nvSpPr>
          <p:cNvPr id="2" name="Rectangle 1"/>
          <p:cNvSpPr/>
          <p:nvPr/>
        </p:nvSpPr>
        <p:spPr>
          <a:xfrm>
            <a:off x="228600" y="914400"/>
            <a:ext cx="8453438" cy="6001643"/>
          </a:xfrm>
          <a:prstGeom prst="rect">
            <a:avLst/>
          </a:prstGeom>
        </p:spPr>
        <p:txBody>
          <a:bodyPr wrap="square">
            <a:spAutoFit/>
          </a:bodyPr>
          <a:lstStyle/>
          <a:p>
            <a:endParaRPr lang="en-US" dirty="0">
              <a:solidFill>
                <a:srgbClr val="000000"/>
              </a:solidFill>
              <a:latin typeface="Times New Roman" panose="02020603050405020304" pitchFamily="18" charset="0"/>
              <a:ea typeface="Calibri" panose="020F0502020204030204" pitchFamily="34" charset="0"/>
            </a:endParaRPr>
          </a:p>
          <a:p>
            <a:pPr marL="571500" marR="0" indent="-342900">
              <a:spcBef>
                <a:spcPts val="0"/>
              </a:spcBef>
              <a:spcAft>
                <a:spcPts val="0"/>
              </a:spcAft>
              <a:buFont typeface="+mj-lt"/>
              <a:buAutoNum type="arabicPeriod"/>
            </a:pPr>
            <a:r>
              <a:rPr lang="en-US" dirty="0">
                <a:solidFill>
                  <a:srgbClr val="000000"/>
                </a:solidFill>
                <a:latin typeface="Calibri" panose="020F0502020204030204" pitchFamily="34" charset="0"/>
                <a:ea typeface="Calibri" panose="020F0502020204030204" pitchFamily="34" charset="0"/>
              </a:rPr>
              <a:t> </a:t>
            </a:r>
            <a:r>
              <a:rPr lang="en-US" dirty="0" smtClean="0">
                <a:solidFill>
                  <a:srgbClr val="000000"/>
                </a:solidFill>
                <a:latin typeface="Calibri" panose="020F0502020204030204" pitchFamily="34" charset="0"/>
                <a:ea typeface="Calibri" panose="020F0502020204030204" pitchFamily="34" charset="0"/>
              </a:rPr>
              <a:t> </a:t>
            </a:r>
            <a:r>
              <a:rPr lang="en-US" sz="2400" dirty="0" smtClean="0">
                <a:solidFill>
                  <a:srgbClr val="000000"/>
                </a:solidFill>
                <a:latin typeface="Calibri" panose="020F0502020204030204" pitchFamily="34" charset="0"/>
                <a:ea typeface="Calibri" panose="020F0502020204030204" pitchFamily="34" charset="0"/>
              </a:rPr>
              <a:t>Discuss </a:t>
            </a:r>
            <a:r>
              <a:rPr lang="en-US" sz="2400" dirty="0">
                <a:solidFill>
                  <a:srgbClr val="000000"/>
                </a:solidFill>
                <a:latin typeface="Calibri" panose="020F0502020204030204" pitchFamily="34" charset="0"/>
                <a:ea typeface="Calibri" panose="020F0502020204030204" pitchFamily="34" charset="0"/>
              </a:rPr>
              <a:t>the current epidemiologic impact of diabetes. </a:t>
            </a:r>
            <a:endParaRPr lang="en-US" sz="24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400" dirty="0" smtClean="0">
                <a:solidFill>
                  <a:srgbClr val="000000"/>
                </a:solidFill>
                <a:latin typeface="Calibri" panose="020F0502020204030204" pitchFamily="34" charset="0"/>
                <a:ea typeface="Calibri" panose="020F0502020204030204" pitchFamily="34" charset="0"/>
              </a:rPr>
              <a:t>Describe </a:t>
            </a:r>
            <a:r>
              <a:rPr lang="en-US" sz="2400" dirty="0">
                <a:solidFill>
                  <a:srgbClr val="000000"/>
                </a:solidFill>
                <a:latin typeface="Calibri" panose="020F0502020204030204" pitchFamily="34" charset="0"/>
                <a:ea typeface="Calibri" panose="020F0502020204030204" pitchFamily="34" charset="0"/>
              </a:rPr>
              <a:t>the pathway of pathophysiological defects associated with the </a:t>
            </a:r>
            <a:r>
              <a:rPr lang="en-US" sz="2400" dirty="0" smtClean="0">
                <a:solidFill>
                  <a:srgbClr val="000000"/>
                </a:solidFill>
                <a:latin typeface="Calibri" panose="020F0502020204030204" pitchFamily="34" charset="0"/>
                <a:ea typeface="Calibri" panose="020F0502020204030204" pitchFamily="34" charset="0"/>
              </a:rPr>
              <a:t>development </a:t>
            </a:r>
            <a:r>
              <a:rPr lang="en-US" sz="2400" dirty="0">
                <a:solidFill>
                  <a:srgbClr val="000000"/>
                </a:solidFill>
                <a:latin typeface="Calibri" panose="020F0502020204030204" pitchFamily="34" charset="0"/>
                <a:ea typeface="Calibri" panose="020F0502020204030204" pitchFamily="34" charset="0"/>
              </a:rPr>
              <a:t>of diabetes mellitus. </a:t>
            </a:r>
            <a:endParaRPr lang="en-US" sz="24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400" dirty="0" smtClean="0">
                <a:solidFill>
                  <a:srgbClr val="000000"/>
                </a:solidFill>
                <a:latin typeface="Calibri" panose="020F0502020204030204" pitchFamily="34" charset="0"/>
                <a:ea typeface="Calibri" panose="020F0502020204030204" pitchFamily="34" charset="0"/>
              </a:rPr>
              <a:t>Describe </a:t>
            </a:r>
            <a:r>
              <a:rPr lang="en-US" sz="2400" dirty="0">
                <a:solidFill>
                  <a:srgbClr val="000000"/>
                </a:solidFill>
                <a:latin typeface="Calibri" panose="020F0502020204030204" pitchFamily="34" charset="0"/>
                <a:ea typeface="Calibri" panose="020F0502020204030204" pitchFamily="34" charset="0"/>
              </a:rPr>
              <a:t>and differentiate between </a:t>
            </a:r>
            <a:r>
              <a:rPr lang="en-US" sz="2400" dirty="0" smtClean="0">
                <a:solidFill>
                  <a:srgbClr val="000000"/>
                </a:solidFill>
                <a:latin typeface="Calibri" panose="020F0502020204030204" pitchFamily="34" charset="0"/>
                <a:ea typeface="Calibri" panose="020F0502020204030204" pitchFamily="34" charset="0"/>
              </a:rPr>
              <a:t>the different types: </a:t>
            </a:r>
            <a:r>
              <a:rPr lang="en-US" sz="2400" dirty="0" err="1">
                <a:solidFill>
                  <a:srgbClr val="000000"/>
                </a:solidFill>
                <a:latin typeface="Calibri" panose="020F0502020204030204" pitchFamily="34" charset="0"/>
                <a:ea typeface="Calibri" panose="020F0502020204030204" pitchFamily="34" charset="0"/>
              </a:rPr>
              <a:t>prediabetes</a:t>
            </a:r>
            <a:r>
              <a:rPr lang="en-US" sz="2400" dirty="0">
                <a:solidFill>
                  <a:srgbClr val="000000"/>
                </a:solidFill>
                <a:latin typeface="Calibri" panose="020F0502020204030204" pitchFamily="34" charset="0"/>
                <a:ea typeface="Calibri" panose="020F0502020204030204" pitchFamily="34" charset="0"/>
              </a:rPr>
              <a:t>, Type 1, Type 2, LADA and </a:t>
            </a:r>
            <a:r>
              <a:rPr lang="en-US" sz="2400" dirty="0" smtClean="0">
                <a:solidFill>
                  <a:srgbClr val="000000"/>
                </a:solidFill>
                <a:latin typeface="Calibri" panose="020F0502020204030204" pitchFamily="34" charset="0"/>
                <a:ea typeface="Calibri" panose="020F0502020204030204" pitchFamily="34" charset="0"/>
              </a:rPr>
              <a:t>GDM </a:t>
            </a:r>
            <a:endParaRPr lang="en-US" sz="24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400" dirty="0" smtClean="0">
                <a:solidFill>
                  <a:srgbClr val="000000"/>
                </a:solidFill>
                <a:latin typeface="Calibri" panose="020F0502020204030204" pitchFamily="34" charset="0"/>
                <a:ea typeface="Calibri" panose="020F0502020204030204" pitchFamily="34" charset="0"/>
              </a:rPr>
              <a:t>Describe </a:t>
            </a:r>
            <a:r>
              <a:rPr lang="en-US" sz="2400" dirty="0">
                <a:solidFill>
                  <a:srgbClr val="000000"/>
                </a:solidFill>
                <a:latin typeface="Calibri" panose="020F0502020204030204" pitchFamily="34" charset="0"/>
                <a:ea typeface="Calibri" panose="020F0502020204030204" pitchFamily="34" charset="0"/>
              </a:rPr>
              <a:t>the laboratory tests used for the diagnosis of Diabetes Mellitus including FBG, OGTT, hemoglobin A1C, antibody testing and C-peptide.</a:t>
            </a:r>
            <a:endParaRPr lang="en-US" sz="24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400" dirty="0" smtClean="0">
                <a:solidFill>
                  <a:srgbClr val="000000"/>
                </a:solidFill>
                <a:latin typeface="Calibri" panose="020F0502020204030204" pitchFamily="34" charset="0"/>
                <a:ea typeface="Calibri" panose="020F0502020204030204" pitchFamily="34" charset="0"/>
              </a:rPr>
              <a:t>List </a:t>
            </a:r>
            <a:r>
              <a:rPr lang="en-US" sz="2400" dirty="0">
                <a:solidFill>
                  <a:srgbClr val="000000"/>
                </a:solidFill>
                <a:latin typeface="Calibri" panose="020F0502020204030204" pitchFamily="34" charset="0"/>
                <a:ea typeface="Calibri" panose="020F0502020204030204" pitchFamily="34" charset="0"/>
              </a:rPr>
              <a:t>the characteristics that define the Insulin </a:t>
            </a:r>
            <a:r>
              <a:rPr lang="en-US" sz="2400" dirty="0" smtClean="0">
                <a:solidFill>
                  <a:srgbClr val="000000"/>
                </a:solidFill>
                <a:latin typeface="Calibri" panose="020F0502020204030204" pitchFamily="34" charset="0"/>
                <a:ea typeface="Calibri" panose="020F0502020204030204" pitchFamily="34" charset="0"/>
              </a:rPr>
              <a:t>Resistance.</a:t>
            </a:r>
            <a:endParaRPr lang="en-US" sz="24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400" dirty="0" smtClean="0">
                <a:solidFill>
                  <a:srgbClr val="000000"/>
                </a:solidFill>
                <a:latin typeface="Calibri" panose="020F0502020204030204" pitchFamily="34" charset="0"/>
                <a:ea typeface="Calibri" panose="020F0502020204030204" pitchFamily="34" charset="0"/>
              </a:rPr>
              <a:t>Differentiate </a:t>
            </a:r>
            <a:r>
              <a:rPr lang="en-US" sz="2400" dirty="0">
                <a:solidFill>
                  <a:srgbClr val="000000"/>
                </a:solidFill>
                <a:latin typeface="Calibri" panose="020F0502020204030204" pitchFamily="34" charset="0"/>
                <a:ea typeface="Calibri" panose="020F0502020204030204" pitchFamily="34" charset="0"/>
              </a:rPr>
              <a:t>between </a:t>
            </a:r>
            <a:r>
              <a:rPr lang="en-US" sz="2400" dirty="0" smtClean="0">
                <a:solidFill>
                  <a:srgbClr val="000000"/>
                </a:solidFill>
                <a:latin typeface="Calibri" panose="020F0502020204030204" pitchFamily="34" charset="0"/>
                <a:ea typeface="Calibri" panose="020F0502020204030204" pitchFamily="34" charset="0"/>
              </a:rPr>
              <a:t>hypoglycemia</a:t>
            </a:r>
            <a:r>
              <a:rPr lang="en-US" sz="2400" dirty="0">
                <a:solidFill>
                  <a:srgbClr val="000000"/>
                </a:solidFill>
                <a:latin typeface="Calibri" panose="020F0502020204030204" pitchFamily="34" charset="0"/>
                <a:ea typeface="Calibri" panose="020F0502020204030204" pitchFamily="34" charset="0"/>
              </a:rPr>
              <a:t>, hyperglycemic crisis and the chronic </a:t>
            </a:r>
            <a:r>
              <a:rPr lang="en-US" sz="2400" dirty="0" err="1">
                <a:solidFill>
                  <a:srgbClr val="000000"/>
                </a:solidFill>
                <a:latin typeface="Calibri" panose="020F0502020204030204" pitchFamily="34" charset="0"/>
                <a:ea typeface="Calibri" panose="020F0502020204030204" pitchFamily="34" charset="0"/>
              </a:rPr>
              <a:t>macrovascular</a:t>
            </a:r>
            <a:r>
              <a:rPr lang="en-US" sz="2400" dirty="0">
                <a:solidFill>
                  <a:srgbClr val="000000"/>
                </a:solidFill>
                <a:latin typeface="Calibri" panose="020F0502020204030204" pitchFamily="34" charset="0"/>
                <a:ea typeface="Calibri" panose="020F0502020204030204" pitchFamily="34" charset="0"/>
              </a:rPr>
              <a:t> complications of DM.</a:t>
            </a:r>
            <a:endParaRPr lang="en-US" sz="24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400" dirty="0" smtClean="0">
                <a:solidFill>
                  <a:srgbClr val="000000"/>
                </a:solidFill>
                <a:latin typeface="Calibri" panose="020F0502020204030204" pitchFamily="34" charset="0"/>
                <a:ea typeface="Calibri" panose="020F0502020204030204" pitchFamily="34" charset="0"/>
              </a:rPr>
              <a:t>Differentiate </a:t>
            </a:r>
            <a:r>
              <a:rPr lang="en-US" sz="2400" dirty="0">
                <a:solidFill>
                  <a:srgbClr val="000000"/>
                </a:solidFill>
                <a:latin typeface="Calibri" panose="020F0502020204030204" pitchFamily="34" charset="0"/>
                <a:ea typeface="Calibri" panose="020F0502020204030204" pitchFamily="34" charset="0"/>
              </a:rPr>
              <a:t>between hypothyroidism and hyperthyroidism and the symptoms associated with each. </a:t>
            </a:r>
            <a:endParaRPr lang="en-US" sz="2400" dirty="0">
              <a:solidFill>
                <a:srgbClr val="000000"/>
              </a:solidFill>
              <a:latin typeface="Times New Roman" panose="02020603050405020304" pitchFamily="18" charset="0"/>
              <a:ea typeface="Calibri" panose="020F0502020204030204" pitchFamily="34" charset="0"/>
            </a:endParaRPr>
          </a:p>
          <a:p>
            <a:endParaRPr lang="en-US" dirty="0">
              <a:solidFill>
                <a:srgbClr val="000000"/>
              </a:solidFill>
              <a:latin typeface="Times New Roman" panose="02020603050405020304" pitchFamily="18"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a:t>
            </a:r>
            <a:endParaRPr lang="en-US" dirty="0">
              <a:solidFill>
                <a:srgbClr val="000000"/>
              </a:solidFill>
              <a:latin typeface="Times New Roman" panose="02020603050405020304" pitchFamily="18"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a:t>
            </a:r>
            <a:endParaRPr lang="en-US" dirty="0">
              <a:solidFill>
                <a:srgbClr val="000000"/>
              </a:solidFill>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304800"/>
            <a:ext cx="8229600" cy="990600"/>
          </a:xfrm>
        </p:spPr>
        <p:txBody>
          <a:bodyPr/>
          <a:lstStyle/>
          <a:p>
            <a:pPr>
              <a:defRPr/>
            </a:pPr>
            <a:r>
              <a:rPr lang="en-US" dirty="0" smtClean="0"/>
              <a:t>Diagnostic Criteria</a:t>
            </a:r>
          </a:p>
        </p:txBody>
      </p:sp>
      <p:sp>
        <p:nvSpPr>
          <p:cNvPr id="3" name="Content Placeholder 2"/>
          <p:cNvSpPr>
            <a:spLocks noGrp="1"/>
          </p:cNvSpPr>
          <p:nvPr>
            <p:ph sz="quarter" idx="1"/>
          </p:nvPr>
        </p:nvSpPr>
        <p:spPr>
          <a:xfrm>
            <a:off x="457200" y="1600200"/>
            <a:ext cx="8229600" cy="4556760"/>
          </a:xfrm>
        </p:spPr>
        <p:txBody>
          <a:bodyPr/>
          <a:lstStyle/>
          <a:p>
            <a:pPr lvl="0" rtl="0"/>
            <a:r>
              <a:rPr lang="en-US" dirty="0" smtClean="0"/>
              <a:t>All test should be repeated in the absence of unequivocal hyperglycemia</a:t>
            </a:r>
            <a:endParaRPr lang="en-US" dirty="0"/>
          </a:p>
          <a:p>
            <a:pPr lvl="0" rtl="0"/>
            <a:r>
              <a:rPr lang="en-US" dirty="0" smtClean="0"/>
              <a:t>If test abnormal, repeat same test to confirm diagnosis on a different day</a:t>
            </a:r>
            <a:endParaRPr lang="en-US" dirty="0"/>
          </a:p>
          <a:p>
            <a:pPr lvl="0" rtl="0"/>
            <a:r>
              <a:rPr lang="en-US" dirty="0" smtClean="0"/>
              <a:t>If one test normal, the other abnormal, repeat the abnormal test to determine status</a:t>
            </a:r>
            <a:endParaRPr lang="en-US" dirty="0"/>
          </a:p>
          <a:p>
            <a:pPr lvl="0" rtl="0"/>
            <a:r>
              <a:rPr lang="en-US" dirty="0" smtClean="0"/>
              <a:t>Medicare still using fasting as criteria for reimbursement for education</a:t>
            </a:r>
            <a:endParaRPr lang="en-US" dirty="0"/>
          </a:p>
        </p:txBody>
      </p:sp>
    </p:spTree>
    <p:custDataLst>
      <p:tags r:id="rId1"/>
    </p:custDataLst>
    <p:extLst>
      <p:ext uri="{BB962C8B-B14F-4D97-AF65-F5344CB8AC3E}">
        <p14:creationId xmlns:p14="http://schemas.microsoft.com/office/powerpoint/2010/main" val="398445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04800"/>
            <a:ext cx="8153400" cy="1143000"/>
          </a:xfrm>
        </p:spPr>
        <p:txBody>
          <a:bodyPr/>
          <a:lstStyle/>
          <a:p>
            <a:r>
              <a:rPr lang="en-US" dirty="0" smtClean="0"/>
              <a:t>What Kind of Diabetes?</a:t>
            </a:r>
          </a:p>
        </p:txBody>
      </p:sp>
      <p:sp>
        <p:nvSpPr>
          <p:cNvPr id="1051651" name="Rectangle 3"/>
          <p:cNvSpPr>
            <a:spLocks noGrp="1" noChangeArrowheads="1"/>
          </p:cNvSpPr>
          <p:nvPr>
            <p:ph type="body" idx="1"/>
          </p:nvPr>
        </p:nvSpPr>
        <p:spPr>
          <a:xfrm>
            <a:off x="3581400" y="1600200"/>
            <a:ext cx="5029199" cy="4876800"/>
          </a:xfrm>
        </p:spPr>
        <p:txBody>
          <a:bodyPr>
            <a:normAutofit/>
          </a:bodyPr>
          <a:lstStyle/>
          <a:p>
            <a:pPr marL="609600" indent="-609600">
              <a:buFont typeface="Wingdings" panose="05000000000000000000" pitchFamily="2" charset="2"/>
              <a:buNone/>
              <a:defRPr/>
            </a:pPr>
            <a:r>
              <a:rPr lang="en-US" dirty="0"/>
              <a:t>AJ, a 22 year old female admitted to the ICU with a blood glucose of 476 mg/dl and a pH of 7.1.    </a:t>
            </a:r>
          </a:p>
          <a:p>
            <a:pPr marL="609600" indent="-609600">
              <a:defRPr/>
            </a:pPr>
            <a:r>
              <a:rPr lang="en-US" dirty="0"/>
              <a:t>What further questions and or testing is needed to determine if patient has type 1 or type 2 diabetes?  </a:t>
            </a:r>
          </a:p>
        </p:txBody>
      </p:sp>
      <p:pic>
        <p:nvPicPr>
          <p:cNvPr id="10244" name="Picture 4" descr="C:\Users\Beverly\AppData\Local\Microsoft\Windows\Temporary Internet Files\Content.IE5\KORAASHY\MP9004437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67173"/>
            <a:ext cx="29495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20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44475"/>
            <a:ext cx="8229600" cy="1431925"/>
          </a:xfrm>
        </p:spPr>
        <p:txBody>
          <a:bodyPr/>
          <a:lstStyle/>
          <a:p>
            <a:pPr eaLnBrk="1" hangingPunct="1">
              <a:defRPr/>
            </a:pPr>
            <a:r>
              <a:rPr lang="en-US" sz="4000" dirty="0" smtClean="0"/>
              <a:t>Type 1 Diabetes</a:t>
            </a:r>
          </a:p>
        </p:txBody>
      </p:sp>
      <p:pic>
        <p:nvPicPr>
          <p:cNvPr id="56323" name="Picture 2" descr="C:\Documents and Settings\Owner\Local Settings\Temporary Internet Files\Content.IE5\FWHZY4VX\MP90044222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981200"/>
            <a:ext cx="5453062"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938829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1107810"/>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1459602"/>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solidFill>
                  <a:srgbClr val="7030A0"/>
                </a:solidFill>
                <a:latin typeface="+mj-lt"/>
              </a:rPr>
              <a:t>Type 1 Diabetes Facts</a:t>
            </a:r>
            <a:r>
              <a:rPr lang="en-US" sz="3200" dirty="0" smtClean="0">
                <a:solidFill>
                  <a:srgbClr val="7030A0"/>
                </a:solidFill>
              </a:rPr>
              <a:t> </a:t>
            </a:r>
            <a:endParaRPr lang="en-US" sz="3200" dirty="0">
              <a:solidFill>
                <a:srgbClr val="7030A0"/>
              </a:solidFill>
            </a:endParaRPr>
          </a:p>
        </p:txBody>
      </p:sp>
    </p:spTree>
    <p:custDataLst>
      <p:tags r:id="rId1"/>
    </p:custDataLst>
    <p:extLst>
      <p:ext uri="{BB962C8B-B14F-4D97-AF65-F5344CB8AC3E}">
        <p14:creationId xmlns:p14="http://schemas.microsoft.com/office/powerpoint/2010/main" val="23544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81" y="500924"/>
            <a:ext cx="8402638" cy="989012"/>
          </a:xfrm>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idx="1"/>
          </p:nvPr>
        </p:nvSpPr>
        <p:spPr>
          <a:xfrm>
            <a:off x="685801" y="1763713"/>
            <a:ext cx="7010400" cy="4676775"/>
          </a:xfrm>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033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3188052361"/>
              </p:ext>
            </p:extLst>
          </p:nvPr>
        </p:nvGraphicFramePr>
        <p:xfrm>
          <a:off x="990600" y="1620865"/>
          <a:ext cx="2255837" cy="3429000"/>
        </p:xfrm>
        <a:graphic>
          <a:graphicData uri="http://schemas.openxmlformats.org/presentationml/2006/ole">
            <mc:AlternateContent xmlns:mc="http://schemas.openxmlformats.org/markup-compatibility/2006">
              <mc:Choice xmlns:v="urn:schemas-microsoft-com:vml" Requires="v">
                <p:oleObj spid="_x0000_s1081"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620865"/>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600201"/>
            <a:ext cx="5384800" cy="47244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245775792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Type 1 – 10% of all Diabetes</a:t>
            </a:r>
            <a:br>
              <a:rPr lang="en-US" dirty="0"/>
            </a:br>
            <a:r>
              <a:rPr lang="en-US" dirty="0"/>
              <a:t>Genetics and Risk Factors</a:t>
            </a:r>
          </a:p>
        </p:txBody>
      </p:sp>
      <p:sp>
        <p:nvSpPr>
          <p:cNvPr id="47107" name="Rectangle 3"/>
          <p:cNvSpPr>
            <a:spLocks noGrp="1" noChangeArrowheads="1"/>
          </p:cNvSpPr>
          <p:nvPr>
            <p:ph sz="quarter" idx="1"/>
          </p:nvPr>
        </p:nvSpPr>
        <p:spPr>
          <a:xfrm>
            <a:off x="457200" y="1600200"/>
            <a:ext cx="8229600" cy="45567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spTree>
    <p:custDataLst>
      <p:tags r:id="rId1"/>
    </p:custDataLst>
    <p:extLst>
      <p:ext uri="{BB962C8B-B14F-4D97-AF65-F5344CB8AC3E}">
        <p14:creationId xmlns:p14="http://schemas.microsoft.com/office/powerpoint/2010/main" val="428485179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lIns="90477" tIns="44445" rIns="90477" bIns="44445" anchor="b">
            <a:normAutofit fontScale="90000"/>
          </a:bodyPr>
          <a:lstStyle/>
          <a:p>
            <a:pPr eaLnBrk="1" hangingPunct="1">
              <a:buFont typeface="Wingdings" pitchFamily="2" charset="2"/>
              <a:buNone/>
              <a:defRPr/>
            </a:pPr>
            <a:r>
              <a:rPr lang="en-US" sz="3600" smtClean="0"/>
              <a:t>Type 1 Diabetes – Genetics and Risk Factors</a:t>
            </a:r>
          </a:p>
        </p:txBody>
      </p:sp>
      <p:sp>
        <p:nvSpPr>
          <p:cNvPr id="24579" name="Rectangle 3"/>
          <p:cNvSpPr>
            <a:spLocks noGrp="1" noChangeArrowheads="1"/>
          </p:cNvSpPr>
          <p:nvPr>
            <p:ph type="body" sz="half" idx="1"/>
          </p:nvPr>
        </p:nvSpPr>
        <p:spPr>
          <a:xfrm>
            <a:off x="609600" y="1295400"/>
            <a:ext cx="6477000" cy="4876800"/>
          </a:xfrm>
        </p:spPr>
        <p:txBody>
          <a:bodyPr lIns="90477" tIns="44445" rIns="90477" bIns="44445">
            <a:normAutofit/>
          </a:bodyPr>
          <a:lstStyle/>
          <a:p>
            <a:pPr lvl="1">
              <a:lnSpc>
                <a:spcPct val="90000"/>
              </a:lnSpc>
              <a:defRPr/>
            </a:pPr>
            <a:r>
              <a:rPr lang="en-US" sz="2800" dirty="0" smtClean="0"/>
              <a:t>Combo of genes and disease susceptibility</a:t>
            </a:r>
          </a:p>
          <a:p>
            <a:pPr lvl="1">
              <a:lnSpc>
                <a:spcPct val="90000"/>
              </a:lnSpc>
              <a:defRPr/>
            </a:pPr>
            <a:r>
              <a:rPr lang="en-US" sz="2800" dirty="0" smtClean="0"/>
              <a:t>Risk Factors:</a:t>
            </a:r>
          </a:p>
          <a:p>
            <a:pPr lvl="2">
              <a:lnSpc>
                <a:spcPct val="90000"/>
              </a:lnSpc>
              <a:defRPr/>
            </a:pPr>
            <a:r>
              <a:rPr lang="en-US" sz="2800" dirty="0" smtClean="0"/>
              <a:t>Autoimmunity tends to run in families</a:t>
            </a:r>
          </a:p>
          <a:p>
            <a:pPr lvl="2">
              <a:lnSpc>
                <a:spcPct val="90000"/>
              </a:lnSpc>
              <a:defRPr/>
            </a:pPr>
            <a:r>
              <a:rPr lang="en-US" sz="2800" dirty="0" smtClean="0"/>
              <a:t>Higher rates in non breastfed infants</a:t>
            </a:r>
          </a:p>
          <a:p>
            <a:pPr lvl="2">
              <a:lnSpc>
                <a:spcPct val="90000"/>
              </a:lnSpc>
              <a:defRPr/>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endParaRPr lang="en-US" sz="3200" dirty="0"/>
          </a:p>
          <a:p>
            <a:pPr lvl="1">
              <a:lnSpc>
                <a:spcPct val="90000"/>
              </a:lnSpc>
              <a:defRPr/>
            </a:pPr>
            <a:r>
              <a:rPr lang="en-US" sz="2800" dirty="0" smtClean="0"/>
              <a:t>Living longer (</a:t>
            </a:r>
            <a:r>
              <a:rPr lang="en-US" sz="2800" dirty="0" err="1" smtClean="0"/>
              <a:t>avg</a:t>
            </a:r>
            <a:r>
              <a:rPr lang="en-US" sz="2800" dirty="0" smtClean="0"/>
              <a:t> age expectancy 68.5)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600200"/>
            <a:ext cx="2667000" cy="2667000"/>
          </a:xfrm>
          <a:prstGeom prst="rect">
            <a:avLst/>
          </a:prstGeom>
        </p:spPr>
      </p:pic>
    </p:spTree>
    <p:custDataLst>
      <p:tags r:id="rId1"/>
    </p:custDataLst>
    <p:extLst>
      <p:ext uri="{BB962C8B-B14F-4D97-AF65-F5344CB8AC3E}">
        <p14:creationId xmlns:p14="http://schemas.microsoft.com/office/powerpoint/2010/main" val="2216315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455613" y="273050"/>
            <a:ext cx="8383587" cy="793750"/>
          </a:xfrm>
        </p:spPr>
        <p:txBody>
          <a:bodyPr>
            <a:normAutofit fontScale="90000"/>
          </a:bodyPr>
          <a:lstStyle/>
          <a:p>
            <a:pPr eaLnBrk="1" hangingPunct="1">
              <a:defRPr/>
            </a:pPr>
            <a:r>
              <a:rPr lang="en-US" sz="4800" dirty="0" smtClean="0"/>
              <a:t>Slide 2 of Important Stuff</a:t>
            </a:r>
            <a:endParaRPr lang="en-US" sz="3600" dirty="0" smtClean="0"/>
          </a:p>
        </p:txBody>
      </p:sp>
      <p:sp>
        <p:nvSpPr>
          <p:cNvPr id="1215491" name="Rectangle 3"/>
          <p:cNvSpPr>
            <a:spLocks noGrp="1" noChangeArrowheads="1"/>
          </p:cNvSpPr>
          <p:nvPr>
            <p:ph type="body" sz="half" idx="1"/>
          </p:nvPr>
        </p:nvSpPr>
        <p:spPr>
          <a:xfrm>
            <a:off x="455613" y="1219200"/>
            <a:ext cx="8307387" cy="5181600"/>
          </a:xfrm>
        </p:spPr>
        <p:txBody>
          <a:bodyPr/>
          <a:lstStyle/>
          <a:p>
            <a:r>
              <a:rPr lang="en-US" sz="2800" b="1" dirty="0">
                <a:solidFill>
                  <a:srgbClr val="000000"/>
                </a:solidFill>
                <a:ea typeface="Calibri" panose="020F0502020204030204" pitchFamily="34" charset="0"/>
              </a:rPr>
              <a:t>Textbook Objectives </a:t>
            </a:r>
            <a:endParaRPr lang="en-US" sz="2800" dirty="0">
              <a:solidFill>
                <a:srgbClr val="000000"/>
              </a:solidFill>
              <a:latin typeface="Times New Roman" panose="02020603050405020304" pitchFamily="18" charset="0"/>
              <a:ea typeface="Calibri" panose="020F0502020204030204" pitchFamily="34" charset="0"/>
            </a:endParaRPr>
          </a:p>
          <a:p>
            <a:r>
              <a:rPr lang="en-US" sz="2800" dirty="0">
                <a:solidFill>
                  <a:srgbClr val="000000"/>
                </a:solidFill>
                <a:ea typeface="Calibri" panose="020F0502020204030204" pitchFamily="34" charset="0"/>
              </a:rPr>
              <a:t>1. Describe the microvascular complications associated with uncontrolled hyperglycemia (</a:t>
            </a:r>
            <a:r>
              <a:rPr lang="en-US" sz="2800" dirty="0" err="1">
                <a:solidFill>
                  <a:srgbClr val="000000"/>
                </a:solidFill>
                <a:ea typeface="Calibri" panose="020F0502020204030204" pitchFamily="34" charset="0"/>
              </a:rPr>
              <a:t>ch</a:t>
            </a:r>
            <a:r>
              <a:rPr lang="en-US" sz="2800" dirty="0">
                <a:solidFill>
                  <a:srgbClr val="000000"/>
                </a:solidFill>
                <a:ea typeface="Calibri" panose="020F0502020204030204" pitchFamily="34" charset="0"/>
              </a:rPr>
              <a:t> 18)</a:t>
            </a:r>
            <a:endParaRPr lang="en-US" sz="2800" dirty="0">
              <a:solidFill>
                <a:srgbClr val="000000"/>
              </a:solidFill>
              <a:latin typeface="Times New Roman" panose="02020603050405020304" pitchFamily="18" charset="0"/>
              <a:ea typeface="Calibri" panose="020F0502020204030204" pitchFamily="34" charset="0"/>
            </a:endParaRPr>
          </a:p>
          <a:p>
            <a:r>
              <a:rPr lang="en-US" sz="2800" dirty="0">
                <a:solidFill>
                  <a:srgbClr val="000000"/>
                </a:solidFill>
                <a:ea typeface="Calibri" panose="020F0502020204030204" pitchFamily="34" charset="0"/>
              </a:rPr>
              <a:t>2. Explain methods for diagnosing thyroid disorders (</a:t>
            </a:r>
            <a:r>
              <a:rPr lang="en-US" sz="2800" dirty="0" err="1">
                <a:solidFill>
                  <a:srgbClr val="000000"/>
                </a:solidFill>
                <a:ea typeface="Calibri" panose="020F0502020204030204" pitchFamily="34" charset="0"/>
              </a:rPr>
              <a:t>ch</a:t>
            </a:r>
            <a:r>
              <a:rPr lang="en-US" sz="2800" dirty="0">
                <a:solidFill>
                  <a:srgbClr val="000000"/>
                </a:solidFill>
                <a:ea typeface="Calibri" panose="020F0502020204030204" pitchFamily="34" charset="0"/>
              </a:rPr>
              <a:t> 20)</a:t>
            </a:r>
            <a:endParaRPr lang="en-US" sz="2800" dirty="0">
              <a:solidFill>
                <a:srgbClr val="000000"/>
              </a:solidFill>
              <a:latin typeface="Times New Roman" panose="02020603050405020304" pitchFamily="18" charset="0"/>
              <a:ea typeface="Calibri" panose="020F0502020204030204" pitchFamily="34" charset="0"/>
            </a:endParaRPr>
          </a:p>
          <a:p>
            <a:r>
              <a:rPr lang="en-US" sz="2400" dirty="0">
                <a:solidFill>
                  <a:srgbClr val="000000"/>
                </a:solidFill>
                <a:ea typeface="Calibri" panose="020F0502020204030204" pitchFamily="34" charset="0"/>
              </a:rPr>
              <a:t>3. Discuss the most common thyroid complications and the symptoms of each (</a:t>
            </a:r>
            <a:r>
              <a:rPr lang="en-US" sz="2400" dirty="0" err="1">
                <a:solidFill>
                  <a:srgbClr val="000000"/>
                </a:solidFill>
                <a:ea typeface="Calibri" panose="020F0502020204030204" pitchFamily="34" charset="0"/>
              </a:rPr>
              <a:t>ch</a:t>
            </a:r>
            <a:r>
              <a:rPr lang="en-US" sz="2400" dirty="0">
                <a:solidFill>
                  <a:srgbClr val="000000"/>
                </a:solidFill>
                <a:ea typeface="Calibri" panose="020F0502020204030204" pitchFamily="34" charset="0"/>
              </a:rPr>
              <a:t> 20)</a:t>
            </a:r>
            <a:endParaRPr lang="en-US" sz="2800" dirty="0">
              <a:solidFill>
                <a:srgbClr val="000000"/>
              </a:solidFill>
              <a:latin typeface="Times New Roman" panose="02020603050405020304" pitchFamily="18" charset="0"/>
              <a:ea typeface="Calibri" panose="020F0502020204030204" pitchFamily="34" charset="0"/>
            </a:endParaRPr>
          </a:p>
          <a:p>
            <a:r>
              <a:rPr lang="en-US" sz="2800" dirty="0">
                <a:solidFill>
                  <a:srgbClr val="000000"/>
                </a:solidFill>
                <a:ea typeface="Calibri" panose="020F0502020204030204" pitchFamily="34" charset="0"/>
              </a:rPr>
              <a:t>4. List the factors that contribute to </a:t>
            </a:r>
            <a:r>
              <a:rPr lang="en-US" sz="2800" dirty="0" err="1">
                <a:solidFill>
                  <a:srgbClr val="000000"/>
                </a:solidFill>
                <a:ea typeface="Calibri" panose="020F0502020204030204" pitchFamily="34" charset="0"/>
              </a:rPr>
              <a:t>Cardiometabolic</a:t>
            </a:r>
            <a:r>
              <a:rPr lang="en-US" sz="2800" dirty="0">
                <a:solidFill>
                  <a:srgbClr val="000000"/>
                </a:solidFill>
                <a:ea typeface="Calibri" panose="020F0502020204030204" pitchFamily="34" charset="0"/>
              </a:rPr>
              <a:t> Risk (</a:t>
            </a:r>
            <a:r>
              <a:rPr lang="en-US" sz="2800" dirty="0" err="1">
                <a:solidFill>
                  <a:srgbClr val="000000"/>
                </a:solidFill>
                <a:ea typeface="Calibri" panose="020F0502020204030204" pitchFamily="34" charset="0"/>
              </a:rPr>
              <a:t>ch.</a:t>
            </a:r>
            <a:r>
              <a:rPr lang="en-US" sz="2800" dirty="0">
                <a:solidFill>
                  <a:srgbClr val="000000"/>
                </a:solidFill>
                <a:ea typeface="Calibri" panose="020F0502020204030204" pitchFamily="34" charset="0"/>
              </a:rPr>
              <a:t> 39</a:t>
            </a:r>
            <a:r>
              <a:rPr lang="en-US" sz="2800" dirty="0" smtClean="0">
                <a:solidFill>
                  <a:srgbClr val="000000"/>
                </a:solidFill>
                <a:ea typeface="Calibri" panose="020F0502020204030204" pitchFamily="34" charset="0"/>
              </a:rPr>
              <a:t>)</a:t>
            </a:r>
            <a:endParaRPr lang="en-US" sz="2800" dirty="0" smtClean="0"/>
          </a:p>
        </p:txBody>
      </p:sp>
    </p:spTree>
    <p:custDataLst>
      <p:tags r:id="rId1"/>
    </p:custDataLst>
    <p:extLst>
      <p:ext uri="{BB962C8B-B14F-4D97-AF65-F5344CB8AC3E}">
        <p14:creationId xmlns:p14="http://schemas.microsoft.com/office/powerpoint/2010/main" val="1241174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smtClean="0"/>
              <a:t>How do we know someone has Type 1 vs Type 2?</a:t>
            </a:r>
            <a:endParaRPr lang="en-US" dirty="0"/>
          </a:p>
        </p:txBody>
      </p:sp>
      <p:sp>
        <p:nvSpPr>
          <p:cNvPr id="3" name="Content Placeholder 2"/>
          <p:cNvSpPr>
            <a:spLocks noGrp="1"/>
          </p:cNvSpPr>
          <p:nvPr>
            <p:ph sz="half" idx="1"/>
          </p:nvPr>
        </p:nvSpPr>
        <p:spPr>
          <a:xfrm>
            <a:off x="609600" y="1447800"/>
            <a:ext cx="4267200" cy="4709160"/>
          </a:xfrm>
        </p:spPr>
        <p:txBody>
          <a:bodyPr>
            <a:normAutofit fontScale="92500" lnSpcReduction="10000"/>
          </a:bodyPr>
          <a:lstStyle/>
          <a:p>
            <a:r>
              <a:rPr lang="en-US" dirty="0" smtClean="0"/>
              <a:t>Type 1</a:t>
            </a:r>
          </a:p>
          <a:p>
            <a:pPr lvl="1"/>
            <a:r>
              <a:rPr lang="en-US" dirty="0" smtClean="0"/>
              <a:t>Positive antibodies</a:t>
            </a:r>
          </a:p>
          <a:p>
            <a:pPr lvl="2"/>
            <a:r>
              <a:rPr lang="en-US" dirty="0" smtClean="0"/>
              <a:t>GAD</a:t>
            </a:r>
          </a:p>
          <a:p>
            <a:pPr lvl="2"/>
            <a:r>
              <a:rPr lang="en-US" dirty="0" smtClean="0"/>
              <a:t>ICA</a:t>
            </a:r>
          </a:p>
          <a:p>
            <a:pPr lvl="2"/>
            <a:r>
              <a:rPr lang="en-US" dirty="0" smtClean="0"/>
              <a:t>IAA and others</a:t>
            </a:r>
          </a:p>
          <a:p>
            <a:r>
              <a:rPr lang="en-US" dirty="0" smtClean="0"/>
              <a:t>Younger people develop quickly</a:t>
            </a:r>
          </a:p>
          <a:p>
            <a:r>
              <a:rPr lang="en-US" dirty="0" smtClean="0"/>
              <a:t>Older people take longer to develop</a:t>
            </a:r>
          </a:p>
          <a:p>
            <a:r>
              <a:rPr lang="en-US" dirty="0" smtClean="0"/>
              <a:t>Body </a:t>
            </a:r>
            <a:r>
              <a:rPr lang="en-US" dirty="0" err="1" smtClean="0"/>
              <a:t>wt</a:t>
            </a:r>
            <a:r>
              <a:rPr lang="en-US" dirty="0" smtClean="0"/>
              <a:t> and presentation</a:t>
            </a:r>
            <a:endParaRPr lang="en-US" dirty="0"/>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14405"/>
            <a:ext cx="2867939" cy="43785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062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8474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304800"/>
            <a:ext cx="8458200" cy="1143000"/>
          </a:xfrm>
        </p:spPr>
        <p:txBody>
          <a:bodyPr>
            <a:normAutofit fontScale="90000"/>
          </a:bodyPr>
          <a:lstStyle/>
          <a:p>
            <a:pPr eaLnBrk="1" hangingPunct="1"/>
            <a:r>
              <a:rPr lang="en-US" sz="4000" dirty="0" smtClean="0"/>
              <a:t>Type 1 Diabetes Associated with other immune conditions</a:t>
            </a:r>
          </a:p>
        </p:txBody>
      </p:sp>
      <p:sp>
        <p:nvSpPr>
          <p:cNvPr id="1665027" name="Rectangle 3"/>
          <p:cNvSpPr>
            <a:spLocks noGrp="1" noChangeArrowheads="1"/>
          </p:cNvSpPr>
          <p:nvPr>
            <p:ph idx="1"/>
          </p:nvPr>
        </p:nvSpPr>
        <p:spPr>
          <a:xfrm>
            <a:off x="326756" y="1676400"/>
            <a:ext cx="5181600" cy="3864936"/>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49156"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525" y="1828800"/>
            <a:ext cx="289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261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457199" y="320039"/>
            <a:ext cx="8126413" cy="883285"/>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t="29056" b="29056"/>
          <a:stretch>
            <a:fillRect/>
          </a:stretch>
        </p:blipFill>
        <p:spPr>
          <a:xfrm>
            <a:off x="5334000" y="1333500"/>
            <a:ext cx="3249613" cy="2209800"/>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031" y="3030982"/>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283" y="1360488"/>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128" y="4200942"/>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7004844" y="4577758"/>
            <a:ext cx="21391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304800" y="305276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Mary Tyler Moore</a:t>
            </a:r>
            <a:endParaRPr lang="en-US" sz="2400" dirty="0">
              <a:latin typeface="Arial" panose="020B0604020202020204" pitchFamily="34" charset="0"/>
            </a:endParaRPr>
          </a:p>
        </p:txBody>
      </p:sp>
      <p:sp>
        <p:nvSpPr>
          <p:cNvPr id="56331" name="Rectangle 14"/>
          <p:cNvSpPr>
            <a:spLocks noChangeArrowheads="1"/>
          </p:cNvSpPr>
          <p:nvPr/>
        </p:nvSpPr>
        <p:spPr bwMode="auto">
          <a:xfrm>
            <a:off x="2802853" y="5615352"/>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283" y="4494591"/>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54431" y="4155773"/>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5" name="Rectangle 18"/>
          <p:cNvSpPr>
            <a:spLocks noChangeArrowheads="1"/>
          </p:cNvSpPr>
          <p:nvPr/>
        </p:nvSpPr>
        <p:spPr bwMode="auto">
          <a:xfrm>
            <a:off x="2514600" y="23622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Sharon Stone </a:t>
            </a:r>
          </a:p>
        </p:txBody>
      </p:sp>
      <p:sp>
        <p:nvSpPr>
          <p:cNvPr id="56336" name="Rectangle 19"/>
          <p:cNvSpPr>
            <a:spLocks noChangeArrowheads="1"/>
          </p:cNvSpPr>
          <p:nvPr/>
        </p:nvSpPr>
        <p:spPr bwMode="auto">
          <a:xfrm>
            <a:off x="2249482" y="1849059"/>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Halle Berry</a:t>
            </a:r>
          </a:p>
        </p:txBody>
      </p:sp>
      <p:sp>
        <p:nvSpPr>
          <p:cNvPr id="56337" name="TextBox 16"/>
          <p:cNvSpPr txBox="1">
            <a:spLocks noChangeArrowheads="1"/>
          </p:cNvSpPr>
          <p:nvPr/>
        </p:nvSpPr>
        <p:spPr bwMode="auto">
          <a:xfrm>
            <a:off x="5181600" y="3729038"/>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79686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idx="1"/>
          </p:nvPr>
        </p:nvSpPr>
        <p:spPr>
          <a:xfrm>
            <a:off x="457200" y="14478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968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smtClean="0"/>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smtClean="0"/>
              <a:t>Autoimmune pancreatic destruction</a:t>
            </a:r>
          </a:p>
          <a:p>
            <a:pPr eaLnBrk="1" hangingPunct="1">
              <a:defRPr/>
            </a:pPr>
            <a:r>
              <a:rPr lang="en-US" dirty="0" smtClean="0"/>
              <a:t>Need insulin replacement therapy</a:t>
            </a:r>
          </a:p>
          <a:p>
            <a:pPr eaLnBrk="1" hangingPunct="1">
              <a:defRPr/>
            </a:pPr>
            <a:r>
              <a:rPr lang="en-US" dirty="0" smtClean="0"/>
              <a:t>Often first present in DKA</a:t>
            </a:r>
          </a:p>
          <a:p>
            <a:pPr eaLnBrk="1" hangingPunct="1">
              <a:defRPr/>
            </a:pPr>
            <a:r>
              <a:rPr lang="en-US" dirty="0" smtClean="0"/>
              <a:t>At risk for other autoimmune diseases</a:t>
            </a:r>
          </a:p>
          <a:p>
            <a:pPr eaLnBrk="1" hangingPunct="1">
              <a:defRPr/>
            </a:pPr>
            <a:endParaRPr lang="en-US" dirty="0" smtClean="0"/>
          </a:p>
          <a:p>
            <a:pPr eaLnBrk="1" hangingPunct="1">
              <a:buFont typeface="Wingdings" pitchFamily="2" charset="2"/>
              <a:buNone/>
              <a:defRPr/>
            </a:pPr>
            <a:endParaRPr lang="en-US" dirty="0" smtClean="0"/>
          </a:p>
          <a:p>
            <a:pPr marL="0" indent="0" eaLnBrk="1" hangingPunct="1">
              <a:buNone/>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203948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kind of Diabetes?</a:t>
            </a:r>
            <a:endParaRPr lang="en-US" dirty="0"/>
          </a:p>
        </p:txBody>
      </p:sp>
      <p:sp>
        <p:nvSpPr>
          <p:cNvPr id="3" name="Content Placeholder 2"/>
          <p:cNvSpPr>
            <a:spLocks noGrp="1"/>
          </p:cNvSpPr>
          <p:nvPr>
            <p:ph idx="1"/>
          </p:nvPr>
        </p:nvSpPr>
        <p:spPr/>
        <p:txBody>
          <a:bodyPr/>
          <a:lstStyle/>
          <a:p>
            <a:pPr>
              <a:defRPr/>
            </a:pPr>
            <a:r>
              <a:rPr lang="en-US" dirty="0" smtClean="0"/>
              <a:t>Pt is 58, states she has had type 1 diabetes for 18 years. Quit smoking a year ago and gained about 20 lbs. BMI 25.</a:t>
            </a:r>
          </a:p>
          <a:p>
            <a:pPr>
              <a:defRPr/>
            </a:pPr>
            <a:r>
              <a:rPr lang="en-US" dirty="0" smtClean="0"/>
              <a:t>Meds</a:t>
            </a:r>
          </a:p>
          <a:p>
            <a:pPr lvl="1">
              <a:defRPr/>
            </a:pPr>
            <a:r>
              <a:rPr lang="en-US" dirty="0" smtClean="0"/>
              <a:t>Humalog 18-23 units before each meal</a:t>
            </a:r>
          </a:p>
          <a:p>
            <a:pPr lvl="1">
              <a:defRPr/>
            </a:pPr>
            <a:r>
              <a:rPr lang="en-US" dirty="0" err="1" smtClean="0"/>
              <a:t>Lantus</a:t>
            </a:r>
            <a:r>
              <a:rPr lang="en-US" dirty="0" smtClean="0"/>
              <a:t> 28 units at bedtime      </a:t>
            </a:r>
          </a:p>
          <a:p>
            <a:pPr lvl="1">
              <a:defRPr/>
            </a:pPr>
            <a:r>
              <a:rPr lang="en-US" dirty="0" smtClean="0"/>
              <a:t>Metformin 500mg TID</a:t>
            </a:r>
          </a:p>
          <a:p>
            <a:pPr>
              <a:defRPr/>
            </a:pPr>
            <a:r>
              <a:rPr lang="en-US" sz="2800" dirty="0" smtClean="0"/>
              <a:t>What tests would you recommend?</a:t>
            </a:r>
          </a:p>
          <a:p>
            <a:pPr lvl="1">
              <a:defRPr/>
            </a:pPr>
            <a:endParaRPr lang="en-US" dirty="0" smtClean="0"/>
          </a:p>
        </p:txBody>
      </p:sp>
      <p:sp>
        <p:nvSpPr>
          <p:cNvPr id="4" name="TextBox 3"/>
          <p:cNvSpPr txBox="1"/>
          <p:nvPr/>
        </p:nvSpPr>
        <p:spPr>
          <a:xfrm>
            <a:off x="2590800" y="2286000"/>
            <a:ext cx="6019800" cy="2492990"/>
          </a:xfrm>
          <a:prstGeom prst="rect">
            <a:avLst/>
          </a:prstGeom>
          <a:solidFill>
            <a:schemeClr val="accent5">
              <a:lumMod val="20000"/>
              <a:lumOff val="80000"/>
            </a:schemeClr>
          </a:solidFill>
        </p:spPr>
        <p:txBody>
          <a:bodyPr wrap="square">
            <a:spAutoFit/>
          </a:bodyPr>
          <a:lstStyle/>
          <a:p>
            <a:pPr algn="ctr" eaLnBrk="0" hangingPunct="0">
              <a:defRPr/>
            </a:pPr>
            <a:r>
              <a:rPr lang="en-US" sz="4400" b="1" dirty="0">
                <a:solidFill>
                  <a:srgbClr val="7030A0"/>
                </a:solidFill>
                <a:latin typeface="Arial" charset="0"/>
                <a:cs typeface="+mn-cs"/>
              </a:rPr>
              <a:t>25% of patients with Type 1 also have type 2 diabetes.  </a:t>
            </a:r>
          </a:p>
          <a:p>
            <a:pPr algn="ctr" eaLnBrk="0" hangingPunct="0">
              <a:defRPr/>
            </a:pPr>
            <a:r>
              <a:rPr lang="en-US" sz="2400" b="1" dirty="0">
                <a:solidFill>
                  <a:srgbClr val="7030A0"/>
                </a:solidFill>
                <a:latin typeface="Arial" charset="0"/>
                <a:cs typeface="+mn-cs"/>
              </a:rPr>
              <a:t>ADA Post Grad, 2010</a:t>
            </a:r>
          </a:p>
        </p:txBody>
      </p:sp>
    </p:spTree>
    <p:custDataLst>
      <p:tags r:id="rId1"/>
    </p:custDataLst>
    <p:extLst>
      <p:ext uri="{BB962C8B-B14F-4D97-AF65-F5344CB8AC3E}">
        <p14:creationId xmlns:p14="http://schemas.microsoft.com/office/powerpoint/2010/main" val="285819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Beverly\Desktop\CDE Slide shows sept 2010\2010-09 (Sep)\dm pics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9688"/>
            <a:ext cx="5102225"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824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Diabetes?</a:t>
            </a:r>
            <a:endParaRPr lang="en-US" dirty="0"/>
          </a:p>
        </p:txBody>
      </p:sp>
      <p:sp>
        <p:nvSpPr>
          <p:cNvPr id="3" name="Content Placeholder 2"/>
          <p:cNvSpPr>
            <a:spLocks noGrp="1"/>
          </p:cNvSpPr>
          <p:nvPr>
            <p:ph idx="1"/>
          </p:nvPr>
        </p:nvSpPr>
        <p:spPr>
          <a:xfrm>
            <a:off x="455613" y="1598613"/>
            <a:ext cx="4649787" cy="4497387"/>
          </a:xfrm>
        </p:spPr>
        <p:txBody>
          <a:bodyPr/>
          <a:lstStyle/>
          <a:p>
            <a:r>
              <a:rPr lang="en-US" dirty="0" smtClean="0"/>
              <a:t>72 Years old</a:t>
            </a:r>
          </a:p>
          <a:p>
            <a:r>
              <a:rPr lang="en-US" dirty="0" smtClean="0"/>
              <a:t>A1c 3 months prior 6.2% </a:t>
            </a:r>
          </a:p>
          <a:p>
            <a:r>
              <a:rPr lang="en-US" dirty="0" smtClean="0"/>
              <a:t>A1c now 13.9%</a:t>
            </a:r>
          </a:p>
          <a:p>
            <a:r>
              <a:rPr lang="en-US" dirty="0" smtClean="0"/>
              <a:t>BMI 24.5</a:t>
            </a:r>
          </a:p>
          <a:p>
            <a:r>
              <a:rPr lang="en-US" dirty="0" smtClean="0"/>
              <a:t>Lost about 10 pounds over last month</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86921" y="2030117"/>
            <a:ext cx="4648200" cy="3486150"/>
          </a:xfrm>
          <a:prstGeom prst="rect">
            <a:avLst/>
          </a:prstGeom>
        </p:spPr>
      </p:pic>
    </p:spTree>
    <p:custDataLst>
      <p:tags r:id="rId1"/>
    </p:custDataLst>
    <p:extLst>
      <p:ext uri="{BB962C8B-B14F-4D97-AF65-F5344CB8AC3E}">
        <p14:creationId xmlns:p14="http://schemas.microsoft.com/office/powerpoint/2010/main" val="203032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295400"/>
            <a:ext cx="1874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27200" y="247866"/>
            <a:ext cx="8229600" cy="1371600"/>
          </a:xfrm>
        </p:spPr>
        <p:txBody>
          <a:bodyPr>
            <a:normAutofit/>
          </a:bodyPr>
          <a:lstStyle/>
          <a:p>
            <a:pPr eaLnBrk="1" hangingPunct="1"/>
            <a:r>
              <a:rPr lang="en-US" sz="4000" dirty="0" smtClean="0"/>
              <a:t>Latent </a:t>
            </a:r>
            <a:r>
              <a:rPr lang="en-US" sz="4000" dirty="0" err="1" smtClean="0"/>
              <a:t>AutoImmunity</a:t>
            </a:r>
            <a:r>
              <a:rPr lang="en-US" sz="4000" dirty="0" smtClean="0"/>
              <a:t> Diabetes in Adults (LADA)</a:t>
            </a:r>
          </a:p>
        </p:txBody>
      </p:sp>
      <p:sp>
        <p:nvSpPr>
          <p:cNvPr id="52227" name="Rectangle 1027"/>
          <p:cNvSpPr>
            <a:spLocks noGrp="1" noChangeArrowheads="1"/>
          </p:cNvSpPr>
          <p:nvPr>
            <p:ph idx="1"/>
          </p:nvPr>
        </p:nvSpPr>
        <p:spPr>
          <a:xfrm>
            <a:off x="455613" y="2133600"/>
            <a:ext cx="8226425" cy="3962400"/>
          </a:xfrm>
        </p:spPr>
        <p:txBody>
          <a:bodyPr>
            <a:normAutofit/>
          </a:bodyPr>
          <a:lstStyle/>
          <a:p>
            <a:pPr eaLnBrk="1" hangingPunct="1">
              <a:lnSpc>
                <a:spcPct val="80000"/>
              </a:lnSpc>
            </a:pPr>
            <a:r>
              <a:rPr lang="en-US" dirty="0" smtClean="0"/>
              <a:t>Antibody positive to 1-2 of below</a:t>
            </a:r>
          </a:p>
          <a:p>
            <a:pPr lvl="1" eaLnBrk="1" hangingPunct="1">
              <a:lnSpc>
                <a:spcPct val="80000"/>
              </a:lnSpc>
            </a:pPr>
            <a:r>
              <a:rPr lang="en-US" sz="2800" dirty="0" smtClean="0"/>
              <a:t>GAD-65 autoantibodies</a:t>
            </a:r>
          </a:p>
          <a:p>
            <a:pPr lvl="1" eaLnBrk="1" hangingPunct="1">
              <a:lnSpc>
                <a:spcPct val="80000"/>
              </a:lnSpc>
            </a:pPr>
            <a:r>
              <a:rPr lang="en-US" sz="2800" dirty="0" smtClean="0"/>
              <a:t>Insulin Autoantibodies</a:t>
            </a:r>
          </a:p>
          <a:p>
            <a:pPr lvl="1" eaLnBrk="1" hangingPunct="1">
              <a:lnSpc>
                <a:spcPct val="80000"/>
              </a:lnSpc>
            </a:pPr>
            <a:r>
              <a:rPr lang="en-US" sz="2800" dirty="0" smtClean="0"/>
              <a:t>Islet Cell antigen-2</a:t>
            </a:r>
          </a:p>
          <a:p>
            <a:pPr eaLnBrk="1" hangingPunct="1">
              <a:lnSpc>
                <a:spcPct val="80000"/>
              </a:lnSpc>
            </a:pPr>
            <a:r>
              <a:rPr lang="en-US" dirty="0" smtClean="0"/>
              <a:t>Adult Age at onset</a:t>
            </a:r>
          </a:p>
          <a:p>
            <a:pPr eaLnBrk="1" hangingPunct="1">
              <a:lnSpc>
                <a:spcPct val="80000"/>
              </a:lnSpc>
            </a:pPr>
            <a:r>
              <a:rPr lang="en-US" dirty="0" smtClean="0"/>
              <a:t>Usually need insulin w/in first 6 months of diagnosis</a:t>
            </a:r>
          </a:p>
          <a:p>
            <a:pPr eaLnBrk="1" hangingPunct="1">
              <a:lnSpc>
                <a:spcPct val="80000"/>
              </a:lnSpc>
            </a:pPr>
            <a:r>
              <a:rPr lang="en-US" dirty="0" smtClean="0"/>
              <a:t>Early insulin therapy may preserve beta cell function</a:t>
            </a:r>
          </a:p>
        </p:txBody>
      </p:sp>
      <p:sp>
        <p:nvSpPr>
          <p:cNvPr id="52228" name="Rectangle 1028"/>
          <p:cNvSpPr>
            <a:spLocks noChangeArrowheads="1"/>
          </p:cNvSpPr>
          <p:nvPr/>
        </p:nvSpPr>
        <p:spPr bwMode="auto">
          <a:xfrm>
            <a:off x="4572700" y="5638800"/>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spTree>
    <p:custDataLst>
      <p:tags r:id="rId1"/>
    </p:custDataLst>
    <p:extLst>
      <p:ext uri="{BB962C8B-B14F-4D97-AF65-F5344CB8AC3E}">
        <p14:creationId xmlns:p14="http://schemas.microsoft.com/office/powerpoint/2010/main" val="279262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199" y="86139"/>
            <a:ext cx="8226425" cy="1143000"/>
          </a:xfrm>
        </p:spPr>
        <p:txBody>
          <a:bodyPr/>
          <a:lstStyle/>
          <a:p>
            <a:pPr eaLnBrk="1" hangingPunct="1"/>
            <a:r>
              <a:rPr lang="en-US" dirty="0" smtClean="0"/>
              <a:t>Global Epidemic</a:t>
            </a:r>
          </a:p>
        </p:txBody>
      </p:sp>
      <p:sp>
        <p:nvSpPr>
          <p:cNvPr id="1366019" name="Rectangle 3"/>
          <p:cNvSpPr>
            <a:spLocks noGrp="1" noChangeArrowheads="1"/>
          </p:cNvSpPr>
          <p:nvPr>
            <p:ph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569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36601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smtClean="0"/>
              <a:t>LADA Clinical Features Compared to Type 2</a:t>
            </a:r>
          </a:p>
        </p:txBody>
      </p:sp>
      <p:sp>
        <p:nvSpPr>
          <p:cNvPr id="53251" name="Rectangle 3"/>
          <p:cNvSpPr>
            <a:spLocks noGrp="1" noChangeArrowheads="1"/>
          </p:cNvSpPr>
          <p:nvPr>
            <p:ph idx="1"/>
          </p:nvPr>
        </p:nvSpPr>
        <p:spPr>
          <a:xfrm>
            <a:off x="457200" y="1447800"/>
            <a:ext cx="8485188" cy="4613275"/>
          </a:xfrm>
        </p:spPr>
        <p:txBody>
          <a:bodyPr/>
          <a:lstStyle/>
          <a:p>
            <a:pPr eaLnBrk="1" hangingPunct="1">
              <a:buFont typeface="Wingdings" pitchFamily="2" charset="2"/>
              <a:buNone/>
            </a:pPr>
            <a:r>
              <a:rPr lang="en-US" u="sng" dirty="0" smtClean="0"/>
              <a:t>Feature				LADA		Type 2</a:t>
            </a:r>
          </a:p>
          <a:p>
            <a:pPr eaLnBrk="1" hangingPunct="1"/>
            <a:r>
              <a:rPr lang="en-US" dirty="0" smtClean="0"/>
              <a:t>Age &lt;50			  	63%	  	19%</a:t>
            </a:r>
          </a:p>
          <a:p>
            <a:pPr eaLnBrk="1" hangingPunct="1"/>
            <a:r>
              <a:rPr lang="en-US" dirty="0" smtClean="0"/>
              <a:t>Acute hyperglycemia	  66		  24</a:t>
            </a:r>
          </a:p>
          <a:p>
            <a:pPr eaLnBrk="1" hangingPunct="1"/>
            <a:r>
              <a:rPr lang="en-US" dirty="0" smtClean="0"/>
              <a:t>BMI &lt; 25 			  33		  13</a:t>
            </a:r>
          </a:p>
          <a:p>
            <a:pPr eaLnBrk="1" hangingPunct="1"/>
            <a:r>
              <a:rPr lang="en-US" dirty="0" err="1" smtClean="0"/>
              <a:t>Hx</a:t>
            </a:r>
            <a:r>
              <a:rPr lang="en-US" dirty="0" smtClean="0"/>
              <a:t> of autoimmune dx	  27		  12</a:t>
            </a:r>
          </a:p>
          <a:p>
            <a:pPr eaLnBrk="1" hangingPunct="1"/>
            <a:r>
              <a:rPr lang="en-US" dirty="0" smtClean="0"/>
              <a:t>Family </a:t>
            </a:r>
            <a:r>
              <a:rPr lang="en-US" dirty="0" err="1" smtClean="0"/>
              <a:t>hx</a:t>
            </a:r>
            <a:r>
              <a:rPr lang="en-US" dirty="0" smtClean="0"/>
              <a:t> autoimmune	  46		  35</a:t>
            </a:r>
          </a:p>
        </p:txBody>
      </p:sp>
      <p:sp>
        <p:nvSpPr>
          <p:cNvPr id="53252" name="Rectangle 4"/>
          <p:cNvSpPr>
            <a:spLocks noChangeArrowheads="1"/>
          </p:cNvSpPr>
          <p:nvPr/>
        </p:nvSpPr>
        <p:spPr bwMode="auto">
          <a:xfrm>
            <a:off x="3810000" y="5851525"/>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a:t>Practical Diabetology March 08, Unger</a:t>
            </a:r>
            <a:r>
              <a:rPr lang="en-US"/>
              <a:t> MD  </a:t>
            </a:r>
          </a:p>
        </p:txBody>
      </p:sp>
    </p:spTree>
    <p:custDataLst>
      <p:tags r:id="rId1"/>
    </p:custDataLst>
    <p:extLst>
      <p:ext uri="{BB962C8B-B14F-4D97-AF65-F5344CB8AC3E}">
        <p14:creationId xmlns:p14="http://schemas.microsoft.com/office/powerpoint/2010/main" val="159448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481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38906034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380405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8329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35780713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114586"/>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304674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2" name="Rectangle 2"/>
          <p:cNvSpPr>
            <a:spLocks noGrp="1" noChangeArrowheads="1"/>
          </p:cNvSpPr>
          <p:nvPr>
            <p:ph type="title"/>
          </p:nvPr>
        </p:nvSpPr>
        <p:spPr/>
        <p:txBody>
          <a:bodyPr>
            <a:normAutofit/>
          </a:bodyPr>
          <a:lstStyle/>
          <a:p>
            <a:pPr eaLnBrk="1" hangingPunct="1">
              <a:defRPr/>
            </a:pPr>
            <a:r>
              <a:rPr lang="en-US" smtClean="0"/>
              <a:t>Acanthosis Nigricans (AN) 	</a:t>
            </a:r>
          </a:p>
        </p:txBody>
      </p:sp>
      <p:sp>
        <p:nvSpPr>
          <p:cNvPr id="1756163" name="Rectangle 3"/>
          <p:cNvSpPr>
            <a:spLocks noGrp="1" noChangeArrowheads="1"/>
          </p:cNvSpPr>
          <p:nvPr>
            <p:ph type="body" idx="1"/>
          </p:nvPr>
        </p:nvSpPr>
        <p:spPr>
          <a:xfrm>
            <a:off x="609600" y="1295400"/>
            <a:ext cx="8077200" cy="5181600"/>
          </a:xfrm>
        </p:spPr>
        <p:txBody>
          <a:bodyPr/>
          <a:lstStyle/>
          <a:p>
            <a:pPr eaLnBrk="1" hangingPunct="1">
              <a:lnSpc>
                <a:spcPct val="90000"/>
              </a:lnSpc>
              <a:defRPr/>
            </a:pPr>
            <a:r>
              <a:rPr lang="en-US" dirty="0" smtClean="0"/>
              <a:t>Signals high insulin levels in bloodstream</a:t>
            </a:r>
          </a:p>
          <a:p>
            <a:pPr eaLnBrk="1" hangingPunct="1">
              <a:lnSpc>
                <a:spcPct val="90000"/>
              </a:lnSpc>
              <a:defRPr/>
            </a:pPr>
            <a:r>
              <a:rPr lang="en-US" dirty="0" smtClean="0"/>
              <a:t>Patches of darkened skin over parts of body that bend or rub against each other</a:t>
            </a:r>
          </a:p>
          <a:p>
            <a:pPr lvl="1" eaLnBrk="1" hangingPunct="1">
              <a:lnSpc>
                <a:spcPct val="90000"/>
              </a:lnSpc>
              <a:defRPr/>
            </a:pPr>
            <a:r>
              <a:rPr lang="en-US" dirty="0" smtClean="0"/>
              <a:t>Neck, underarm, waistline, groin, knuckles, elbows, toes</a:t>
            </a:r>
          </a:p>
          <a:p>
            <a:pPr lvl="1" eaLnBrk="1" hangingPunct="1">
              <a:lnSpc>
                <a:spcPct val="90000"/>
              </a:lnSpc>
              <a:defRPr/>
            </a:pPr>
            <a:r>
              <a:rPr lang="en-US" dirty="0" smtClean="0"/>
              <a:t>Skin tags on neck and darkened areas around eyes, nose and cheeks.</a:t>
            </a:r>
          </a:p>
          <a:p>
            <a:pPr eaLnBrk="1" hangingPunct="1">
              <a:lnSpc>
                <a:spcPct val="90000"/>
              </a:lnSpc>
              <a:defRPr/>
            </a:pPr>
            <a:r>
              <a:rPr lang="en-US" dirty="0" smtClean="0"/>
              <a:t>No cure, lesions regress with treatment of insulin resistance</a:t>
            </a:r>
          </a:p>
        </p:txBody>
      </p:sp>
    </p:spTree>
    <p:custDataLst>
      <p:tags r:id="rId1"/>
    </p:custDataLst>
    <p:extLst>
      <p:ext uri="{BB962C8B-B14F-4D97-AF65-F5344CB8AC3E}">
        <p14:creationId xmlns:p14="http://schemas.microsoft.com/office/powerpoint/2010/main" val="267131328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mtClean="0"/>
              <a:t>What is Type 2 Diabetes?</a:t>
            </a:r>
          </a:p>
        </p:txBody>
      </p:sp>
      <p:sp>
        <p:nvSpPr>
          <p:cNvPr id="54275" name="Rectangle 3"/>
          <p:cNvSpPr>
            <a:spLocks noGrp="1" noChangeArrowheads="1"/>
          </p:cNvSpPr>
          <p:nvPr>
            <p:ph idx="1"/>
          </p:nvPr>
        </p:nvSpPr>
        <p:spPr/>
        <p:txBody>
          <a:bodyPr/>
          <a:lstStyle/>
          <a:p>
            <a:pPr eaLnBrk="1" hangingPunct="1"/>
            <a:r>
              <a:rPr lang="en-US" smtClean="0"/>
              <a:t>Complex metabolic disorder ….</a:t>
            </a:r>
          </a:p>
          <a:p>
            <a:pPr lvl="1" eaLnBrk="1" hangingPunct="1">
              <a:buFont typeface="Wingdings" pitchFamily="2" charset="2"/>
              <a:buNone/>
            </a:pPr>
            <a:r>
              <a:rPr lang="en-US" smtClean="0"/>
              <a:t>(Insulin resistance and deficiency)</a:t>
            </a:r>
          </a:p>
          <a:p>
            <a:pPr eaLnBrk="1" hangingPunct="1">
              <a:buFont typeface="Wingdings" pitchFamily="2" charset="2"/>
              <a:buNone/>
            </a:pPr>
            <a:r>
              <a:rPr lang="en-US" smtClean="0"/>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682" y="3902123"/>
            <a:ext cx="3494118" cy="2334912"/>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smtClean="0"/>
              <a:t>New Diagnosis? </a:t>
            </a:r>
            <a:br>
              <a:rPr lang="en-US" sz="2400" dirty="0" smtClean="0"/>
            </a:br>
            <a:r>
              <a:rPr lang="en-US" sz="2400" dirty="0" smtClean="0"/>
              <a:t>Call 800 – DIABETES to request “Getting Started Kit”</a:t>
            </a:r>
          </a:p>
          <a:p>
            <a:r>
              <a:rPr lang="en-US" sz="2400" dirty="0" smtClean="0"/>
              <a:t>www.Diabetes.org</a:t>
            </a:r>
            <a:endParaRPr lang="en-US" sz="2400" dirty="0"/>
          </a:p>
        </p:txBody>
      </p:sp>
    </p:spTree>
    <p:custDataLst>
      <p:tags r:id="rId1"/>
    </p:custDataLst>
    <p:extLst>
      <p:ext uri="{BB962C8B-B14F-4D97-AF65-F5344CB8AC3E}">
        <p14:creationId xmlns:p14="http://schemas.microsoft.com/office/powerpoint/2010/main" val="30976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439738"/>
            <a:ext cx="8176178" cy="736600"/>
          </a:xfrm>
        </p:spPr>
        <p:txBody>
          <a:bodyPr>
            <a:normAutofit/>
          </a:bodyPr>
          <a:lstStyle/>
          <a:p>
            <a:pPr eaLnBrk="1" hangingPunct="1"/>
            <a:r>
              <a:rPr lang="en-US" sz="3600" dirty="0" smtClean="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369611" y="60499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380840819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7635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127635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7377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152400"/>
            <a:ext cx="8458200" cy="764387"/>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08907" y="916787"/>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591354" y="507205"/>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7" y="4675981"/>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US" sz="1600" b="1">
                <a:latin typeface="Helvetica" pitchFamily="34" charset="0"/>
              </a:rPr>
              <a:t>amylin, </a:t>
            </a:r>
            <a:r>
              <a:rPr lang="en-GB" sz="1600">
                <a:latin typeface="Helvetica" pitchFamily="34" charset="0"/>
                <a:sym typeface="Symbol" pitchFamily="18" charset="2"/>
              </a:rPr>
              <a:t></a:t>
            </a:r>
            <a:r>
              <a:rPr lang="en-US" sz="1600" b="1">
                <a:latin typeface="Helvetica" pitchFamily="34" charset="0"/>
                <a:sym typeface="Symbol" pitchFamily="18" charset="2"/>
              </a:rPr>
              <a:t>-</a:t>
            </a:r>
            <a:r>
              <a:rPr lang="en-US" sz="1600" b="1">
                <a:latin typeface="Helvetica" pitchFamily="34" charset="0"/>
              </a:rPr>
              <a:t>cell secretion</a:t>
            </a:r>
          </a:p>
          <a:p>
            <a:r>
              <a:rPr lang="en-US" sz="1600" b="1">
                <a:latin typeface="Helvetica" pitchFamily="34" charset="0"/>
              </a:rPr>
              <a:t>80% loss at dx</a:t>
            </a:r>
          </a:p>
        </p:txBody>
      </p:sp>
      <p:sp>
        <p:nvSpPr>
          <p:cNvPr id="53458"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Increased lipolysis</a:t>
            </a:r>
          </a:p>
        </p:txBody>
      </p:sp>
      <p:sp>
        <p:nvSpPr>
          <p:cNvPr id="53462"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a:t>
            </a:r>
            <a:br>
              <a:rPr lang="en-US" sz="1600" b="1">
                <a:latin typeface="Helvetica" pitchFamily="34" charset="0"/>
              </a:rPr>
            </a:br>
            <a:r>
              <a:rPr lang="en-GB" sz="1600" b="1">
                <a:latin typeface="Helvetica" pitchFamily="34" charset="0"/>
                <a:sym typeface="Symbol" pitchFamily="18" charset="2"/>
              </a:rPr>
              <a:t>satiation neuro-</a:t>
            </a:r>
          </a:p>
          <a:p>
            <a:r>
              <a:rPr lang="en-GB" sz="1600" b="1">
                <a:latin typeface="Helvetica" pitchFamily="34" charset="0"/>
                <a:sym typeface="Symbol" pitchFamily="18" charset="2"/>
              </a:rPr>
              <a:t>transmission</a:t>
            </a:r>
            <a:endParaRPr lang="en-US" sz="1600" b="1">
              <a:latin typeface="Helvetica" pitchFamily="34" charset="0"/>
            </a:endParaRPr>
          </a:p>
        </p:txBody>
      </p:sp>
      <p:sp>
        <p:nvSpPr>
          <p:cNvPr id="53503" name="AutoShape 282"/>
          <p:cNvSpPr>
            <a:spLocks noChangeArrowheads="1"/>
          </p:cNvSpPr>
          <p:nvPr/>
        </p:nvSpPr>
        <p:spPr bwMode="auto">
          <a:xfrm rot="70396" flipH="1">
            <a:off x="1842302" y="3034867"/>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7" y="4787854"/>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15827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162773411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42156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228600" y="201998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162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r>
                <a:rPr lang="da-DK" sz="2400" b="1" dirty="0">
                  <a:solidFill>
                    <a:srgbClr val="FFFFFF"/>
                  </a:solidFill>
                  <a:effectLst>
                    <a:outerShdw blurRad="38100" dist="38100" dir="2700000" algn="tl">
                      <a:srgbClr val="000000"/>
                    </a:outerShdw>
                  </a:effectLst>
                  <a:cs typeface="+mn-cs"/>
                </a:rPr>
                <a:t>     </a:t>
              </a:r>
              <a:r>
                <a:rPr lang="da-DK" sz="2400" b="1" u="sng" dirty="0">
                  <a:solidFill>
                    <a:schemeClr val="accent1">
                      <a:lumMod val="75000"/>
                    </a:schemeClr>
                  </a:solidFill>
                  <a:effectLst>
                    <a:outerShdw blurRad="38100" dist="38100" dir="2700000" algn="tl">
                      <a:srgbClr val="000000"/>
                    </a:outerShdw>
                  </a:effectLst>
                  <a:cs typeface="+mn-cs"/>
                </a:rPr>
                <a:t>LADA</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x</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6mos</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x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103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x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108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1343"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adult</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x</a:t>
            </a:r>
          </a:p>
        </p:txBody>
      </p:sp>
    </p:spTree>
    <p:custDataLst>
      <p:tags r:id="rId1"/>
    </p:custDataLst>
    <p:extLst>
      <p:ext uri="{BB962C8B-B14F-4D97-AF65-F5344CB8AC3E}">
        <p14:creationId xmlns:p14="http://schemas.microsoft.com/office/powerpoint/2010/main" val="7066767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52400"/>
            <a:ext cx="8458200" cy="1143000"/>
          </a:xfrm>
        </p:spPr>
        <p:txBody>
          <a:bodyPr>
            <a:normAutofit/>
          </a:bodyPr>
          <a:lstStyle/>
          <a:p>
            <a:pPr eaLnBrk="1" hangingPunct="1"/>
            <a:r>
              <a:rPr lang="en-US" smtClean="0"/>
              <a:t>Diabetes is also associated with </a:t>
            </a:r>
          </a:p>
        </p:txBody>
      </p:sp>
      <p:sp>
        <p:nvSpPr>
          <p:cNvPr id="1759235" name="Rectangle 3"/>
          <p:cNvSpPr>
            <a:spLocks noGrp="1" noChangeArrowheads="1"/>
          </p:cNvSpPr>
          <p:nvPr>
            <p:ph type="body" idx="1"/>
          </p:nvPr>
        </p:nvSpPr>
        <p:spPr>
          <a:xfrm>
            <a:off x="381000" y="1600200"/>
            <a:ext cx="4800600"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4438499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Other Types of Diabetes</a:t>
            </a:r>
          </a:p>
        </p:txBody>
      </p:sp>
      <p:sp>
        <p:nvSpPr>
          <p:cNvPr id="64515" name="Rectangle 3"/>
          <p:cNvSpPr>
            <a:spLocks noGrp="1" noChangeArrowheads="1"/>
          </p:cNvSpPr>
          <p:nvPr>
            <p:ph idx="1"/>
          </p:nvPr>
        </p:nvSpPr>
        <p:spPr/>
        <p:txBody>
          <a:bodyPr/>
          <a:lstStyle/>
          <a:p>
            <a:pPr eaLnBrk="1" hangingPunct="1"/>
            <a:r>
              <a:rPr lang="en-US" smtClean="0"/>
              <a:t>Gestational</a:t>
            </a:r>
          </a:p>
          <a:p>
            <a:pPr eaLnBrk="1" hangingPunct="1"/>
            <a:r>
              <a:rPr lang="en-US" smtClean="0"/>
              <a:t>Other specific types of diabetes</a:t>
            </a:r>
          </a:p>
          <a:p>
            <a:pPr eaLnBrk="1" hangingPunct="1">
              <a:buFont typeface="Wingdings" pitchFamily="2" charset="2"/>
              <a:buNone/>
            </a:pPr>
            <a:endParaRPr lang="en-US" smtClean="0"/>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8"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360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666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Increasing Prevalence –</a:t>
            </a:r>
            <a:br>
              <a:rPr lang="en-US" dirty="0" smtClean="0"/>
            </a:br>
            <a:r>
              <a:rPr lang="en-US" dirty="0" smtClean="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228890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170365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smtClean="0"/>
              <a:t>Screen Pregnant Women </a:t>
            </a:r>
            <a:br>
              <a:rPr lang="en-US" dirty="0" smtClean="0"/>
            </a:br>
            <a:r>
              <a:rPr lang="en-US" dirty="0" smtClean="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smtClean="0"/>
              <a:t>Screen for undiagnosed Type 2 at the first prenatal visit using standard risk factors.</a:t>
            </a:r>
          </a:p>
          <a:p>
            <a:pPr>
              <a:defRPr/>
            </a:pPr>
            <a:r>
              <a:rPr lang="en-US" dirty="0"/>
              <a:t>Women found to have diabetes at their initial prenatal </a:t>
            </a:r>
            <a:r>
              <a:rPr lang="en-US" dirty="0" smtClean="0"/>
              <a:t>visit treated </a:t>
            </a:r>
            <a:r>
              <a:rPr lang="en-US" dirty="0"/>
              <a:t>as “Diabetes in Pregnancy</a:t>
            </a:r>
            <a:r>
              <a:rPr lang="en-US" dirty="0" smtClean="0"/>
              <a:t>”</a:t>
            </a:r>
          </a:p>
          <a:p>
            <a:pPr>
              <a:defRPr/>
            </a:pPr>
            <a:r>
              <a:rPr lang="en-US" dirty="0" smtClean="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246666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01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457200" y="381000"/>
            <a:ext cx="8305800" cy="791059"/>
          </a:xfrm>
        </p:spPr>
        <p:txBody>
          <a:bodyPr/>
          <a:lstStyle/>
          <a:p>
            <a:pPr eaLnBrk="1" hangingPunct="1"/>
            <a:r>
              <a:rPr lang="en-US" dirty="0" smtClean="0"/>
              <a:t>Postpartum after GDM</a:t>
            </a:r>
          </a:p>
        </p:txBody>
      </p:sp>
      <p:sp>
        <p:nvSpPr>
          <p:cNvPr id="266243" name="Rectangle 3"/>
          <p:cNvSpPr>
            <a:spLocks noGrp="1" noRot="1" noChangeArrowheads="1"/>
          </p:cNvSpPr>
          <p:nvPr>
            <p:ph idx="1"/>
          </p:nvPr>
        </p:nvSpPr>
        <p:spPr>
          <a:xfrm>
            <a:off x="457200" y="1295400"/>
            <a:ext cx="8388350" cy="4800600"/>
          </a:xfrm>
        </p:spPr>
        <p:txBody>
          <a:bodyPr>
            <a:normAutofit/>
          </a:bodyPr>
          <a:lstStyle/>
          <a:p>
            <a:pPr eaLnBrk="1" hangingPunct="1">
              <a:defRPr/>
            </a:pPr>
            <a:r>
              <a:rPr lang="en-US" dirty="0" smtClean="0">
                <a:solidFill>
                  <a:srgbClr val="C00000"/>
                </a:solidFill>
              </a:rPr>
              <a:t>50% risk of getting diabetes in 5 years</a:t>
            </a:r>
          </a:p>
          <a:p>
            <a:pPr eaLnBrk="1" hangingPunct="1">
              <a:defRPr/>
            </a:pPr>
            <a:r>
              <a:rPr lang="en-US" dirty="0" smtClean="0">
                <a:solidFill>
                  <a:schemeClr val="tx1">
                    <a:lumMod val="95000"/>
                    <a:lumOff val="5000"/>
                  </a:schemeClr>
                </a:solidFill>
              </a:rPr>
              <a:t>Screen at 6-12 </a:t>
            </a:r>
            <a:r>
              <a:rPr lang="en-US" dirty="0" err="1" smtClean="0">
                <a:solidFill>
                  <a:schemeClr val="tx1">
                    <a:lumMod val="95000"/>
                    <a:lumOff val="5000"/>
                  </a:schemeClr>
                </a:solidFill>
              </a:rPr>
              <a:t>wks</a:t>
            </a:r>
            <a:r>
              <a:rPr lang="en-US" dirty="0" smtClean="0">
                <a:solidFill>
                  <a:schemeClr val="tx1">
                    <a:lumMod val="95000"/>
                    <a:lumOff val="5000"/>
                  </a:schemeClr>
                </a:solidFill>
              </a:rPr>
              <a:t> post partum </a:t>
            </a:r>
          </a:p>
          <a:p>
            <a:pPr eaLnBrk="1" hangingPunct="1">
              <a:defRPr/>
            </a:pPr>
            <a:r>
              <a:rPr lang="en-US" dirty="0" smtClean="0">
                <a:solidFill>
                  <a:schemeClr val="tx1">
                    <a:lumMod val="95000"/>
                    <a:lumOff val="5000"/>
                  </a:schemeClr>
                </a:solidFill>
              </a:rPr>
              <a:t>Repeat at 3 </a:t>
            </a:r>
            <a:r>
              <a:rPr lang="en-US" dirty="0" err="1" smtClean="0">
                <a:solidFill>
                  <a:schemeClr val="tx1">
                    <a:lumMod val="95000"/>
                    <a:lumOff val="5000"/>
                  </a:schemeClr>
                </a:solidFill>
              </a:rPr>
              <a:t>yr</a:t>
            </a:r>
            <a:r>
              <a:rPr lang="en-US" dirty="0" smtClean="0">
                <a:solidFill>
                  <a:schemeClr val="tx1">
                    <a:lumMod val="95000"/>
                    <a:lumOff val="5000"/>
                  </a:schemeClr>
                </a:solidFill>
              </a:rPr>
              <a:t> intervals or signs of DM</a:t>
            </a:r>
          </a:p>
          <a:p>
            <a:pPr lvl="1">
              <a:defRPr/>
            </a:pPr>
            <a:r>
              <a:rPr lang="en-US" dirty="0" smtClean="0"/>
              <a:t>Encourage Breast Feeding</a:t>
            </a:r>
          </a:p>
          <a:p>
            <a:pPr lvl="1">
              <a:defRPr/>
            </a:pPr>
            <a:r>
              <a:rPr lang="en-US" dirty="0" smtClean="0"/>
              <a:t>Encourage weight control </a:t>
            </a:r>
            <a:endParaRPr lang="en-US" dirty="0"/>
          </a:p>
          <a:p>
            <a:pPr lvl="1">
              <a:defRPr/>
            </a:pPr>
            <a:r>
              <a:rPr lang="en-US" dirty="0" smtClean="0"/>
              <a:t>Encourage exercise</a:t>
            </a:r>
          </a:p>
          <a:p>
            <a:pPr lvl="1">
              <a:defRPr/>
            </a:pPr>
            <a:r>
              <a:rPr lang="en-US" dirty="0" smtClean="0"/>
              <a:t>Make sure connected with health care </a:t>
            </a:r>
          </a:p>
          <a:p>
            <a:pPr lvl="1">
              <a:defRPr/>
            </a:pPr>
            <a:r>
              <a:rPr lang="en-US" dirty="0" smtClean="0"/>
              <a:t>Lipid profile/ follow BP</a:t>
            </a:r>
          </a:p>
          <a:p>
            <a:pPr lvl="1">
              <a:defRPr/>
            </a:pPr>
            <a:r>
              <a:rPr lang="en-US" dirty="0" smtClean="0"/>
              <a:t>Preconception counseling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3127248"/>
            <a:ext cx="2081784" cy="3121152"/>
          </a:xfrm>
          <a:prstGeom prst="rect">
            <a:avLst/>
          </a:prstGeom>
        </p:spPr>
      </p:pic>
    </p:spTree>
    <p:custDataLst>
      <p:tags r:id="rId1"/>
    </p:custDataLst>
    <p:extLst>
      <p:ext uri="{BB962C8B-B14F-4D97-AF65-F5344CB8AC3E}">
        <p14:creationId xmlns:p14="http://schemas.microsoft.com/office/powerpoint/2010/main" val="581895324"/>
      </p:ext>
    </p:extLst>
  </p:cSld>
  <p:clrMapOvr>
    <a:masterClrMapping/>
  </p:clrMapOvr>
  <p:transition spd="med">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152400"/>
            <a:ext cx="8229600" cy="1447800"/>
          </a:xfrm>
        </p:spPr>
        <p:txBody>
          <a:bodyPr>
            <a:normAutofit/>
          </a:bodyPr>
          <a:lstStyle/>
          <a:p>
            <a:pPr eaLnBrk="1" hangingPunct="1"/>
            <a:r>
              <a:rPr lang="en-US" sz="3600" b="1" dirty="0" smtClean="0">
                <a:solidFill>
                  <a:schemeClr val="tx1">
                    <a:lumMod val="95000"/>
                    <a:lumOff val="5000"/>
                  </a:schemeClr>
                </a:solidFill>
              </a:rPr>
              <a:t>Diabetes Bingo</a:t>
            </a:r>
            <a:br>
              <a:rPr lang="en-US" sz="3600" b="1" dirty="0" smtClean="0">
                <a:solidFill>
                  <a:schemeClr val="tx1">
                    <a:lumMod val="95000"/>
                    <a:lumOff val="5000"/>
                  </a:schemeClr>
                </a:solidFill>
              </a:rPr>
            </a:br>
            <a:r>
              <a:rPr lang="en-US" sz="3600" b="1" dirty="0" smtClean="0">
                <a:solidFill>
                  <a:schemeClr val="tx1">
                    <a:lumMod val="95000"/>
                    <a:lumOff val="5000"/>
                  </a:schemeClr>
                </a:solidFill>
              </a:rPr>
              <a:t>“</a:t>
            </a:r>
            <a:r>
              <a:rPr lang="en-US" sz="3600" b="1" dirty="0" err="1" smtClean="0">
                <a:solidFill>
                  <a:schemeClr val="tx1">
                    <a:lumMod val="95000"/>
                    <a:lumOff val="5000"/>
                  </a:schemeClr>
                </a:solidFill>
              </a:rPr>
              <a:t>DiaBingo</a:t>
            </a:r>
            <a:r>
              <a:rPr lang="en-US" sz="3600" b="1" dirty="0" smtClean="0">
                <a:solidFill>
                  <a:schemeClr val="tx1">
                    <a:lumMod val="95000"/>
                    <a:lumOff val="5000"/>
                  </a:schemeClr>
                </a:solidFill>
              </a:rPr>
              <a:t>” - </a:t>
            </a:r>
            <a:r>
              <a:rPr lang="en-US" sz="3600" b="1" dirty="0">
                <a:solidFill>
                  <a:schemeClr val="tx1">
                    <a:lumMod val="95000"/>
                    <a:lumOff val="5000"/>
                  </a:schemeClr>
                </a:solidFill>
              </a:rPr>
              <a:t> </a:t>
            </a:r>
            <a:r>
              <a:rPr lang="en-US" sz="3600" b="1" dirty="0" smtClean="0">
                <a:solidFill>
                  <a:schemeClr val="tx1">
                    <a:lumMod val="95000"/>
                    <a:lumOff val="5000"/>
                  </a:schemeClr>
                </a:solidFill>
              </a:rPr>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760176"/>
            <a:ext cx="5646948" cy="439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218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266699" y="228600"/>
            <a:ext cx="8202765" cy="533400"/>
          </a:xfrm>
        </p:spPr>
        <p:txBody>
          <a:bodyPr>
            <a:normAutofit fontScale="90000"/>
          </a:bodyPr>
          <a:lstStyle/>
          <a:p>
            <a:pPr eaLnBrk="1" hangingPunct="1"/>
            <a:r>
              <a:rPr lang="en-US" sz="3800" dirty="0" err="1" smtClean="0">
                <a:solidFill>
                  <a:schemeClr val="tx1">
                    <a:lumMod val="95000"/>
                    <a:lumOff val="5000"/>
                  </a:schemeClr>
                </a:solidFill>
              </a:rPr>
              <a:t>DiaBingo</a:t>
            </a:r>
            <a:endParaRPr lang="en-US" sz="1500" dirty="0" smtClean="0">
              <a:solidFill>
                <a:schemeClr val="tx1">
                  <a:lumMod val="95000"/>
                  <a:lumOff val="5000"/>
                </a:schemeClr>
              </a:solidFill>
            </a:endParaRPr>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endParaRPr lang="en-US" sz="1200">
              <a:solidFill>
                <a:schemeClr val="bg1"/>
              </a:solidFill>
              <a:latin typeface="Arial Black" pitchFamily="34" charset="0"/>
            </a:endParaRPr>
          </a:p>
        </p:txBody>
      </p:sp>
      <p:sp>
        <p:nvSpPr>
          <p:cNvPr id="1679366" name="Text Box 6"/>
          <p:cNvSpPr txBox="1">
            <a:spLocks noChangeArrowheads="1"/>
          </p:cNvSpPr>
          <p:nvPr/>
        </p:nvSpPr>
        <p:spPr bwMode="auto">
          <a:xfrm>
            <a:off x="354167" y="838200"/>
            <a:ext cx="8561233" cy="5835444"/>
          </a:xfrm>
          <a:prstGeom prst="rect">
            <a:avLst/>
          </a:prstGeom>
          <a:noFill/>
          <a:ln w="12700">
            <a:noFill/>
            <a:miter lim="800000"/>
            <a:headEnd/>
            <a:tailEnd/>
          </a:ln>
          <a:effectLst/>
        </p:spPr>
        <p:txBody>
          <a:bodyPr wrap="square">
            <a:spAutoFit/>
          </a:bodyPr>
          <a:lstStyle/>
          <a:p>
            <a:pPr eaLnBrk="0" hangingPunct="0">
              <a:spcBef>
                <a:spcPct val="5000"/>
              </a:spcBef>
              <a:defRPr/>
            </a:pPr>
            <a:r>
              <a:rPr lang="en-US" sz="2400" dirty="0">
                <a:solidFill>
                  <a:schemeClr val="tx1">
                    <a:lumMod val="95000"/>
                    <a:lumOff val="5000"/>
                  </a:schemeClr>
                </a:solidFill>
                <a:latin typeface="Arial" pitchFamily="34" charset="0"/>
              </a:rPr>
              <a:t>B Frequent skin and yeast infections			</a:t>
            </a:r>
          </a:p>
          <a:p>
            <a:pPr eaLnBrk="0" hangingPunct="0">
              <a:spcBef>
                <a:spcPct val="5000"/>
              </a:spcBef>
              <a:defRPr/>
            </a:pPr>
            <a:r>
              <a:rPr lang="en-US" sz="2400" dirty="0">
                <a:solidFill>
                  <a:schemeClr val="tx1">
                    <a:lumMod val="95000"/>
                    <a:lumOff val="5000"/>
                  </a:schemeClr>
                </a:solidFill>
                <a:latin typeface="Arial" pitchFamily="34" charset="0"/>
              </a:rPr>
              <a:t>B A BMI of ____ or greater is considered overweight	</a:t>
            </a:r>
          </a:p>
          <a:p>
            <a:pPr eaLnBrk="0" hangingPunct="0">
              <a:spcBef>
                <a:spcPct val="5000"/>
              </a:spcBef>
              <a:defRPr/>
            </a:pPr>
            <a:r>
              <a:rPr lang="en-US" sz="2400" dirty="0">
                <a:solidFill>
                  <a:schemeClr val="tx1">
                    <a:lumMod val="95000"/>
                    <a:lumOff val="5000"/>
                  </a:schemeClr>
                </a:solidFill>
                <a:latin typeface="Arial" pitchFamily="34" charset="0"/>
              </a:rPr>
              <a:t>B To reduce complications, control A1c, Blood pressure, Cholesterol	 </a:t>
            </a:r>
          </a:p>
          <a:p>
            <a:pPr eaLnBrk="0" hangingPunct="0">
              <a:spcBef>
                <a:spcPct val="5000"/>
              </a:spcBef>
              <a:defRPr/>
            </a:pPr>
            <a:r>
              <a:rPr lang="en-US" sz="2400" dirty="0">
                <a:solidFill>
                  <a:schemeClr val="tx1">
                    <a:lumMod val="95000"/>
                    <a:lumOff val="5000"/>
                  </a:schemeClr>
                </a:solidFill>
                <a:latin typeface="Arial" pitchFamily="34" charset="0"/>
              </a:rPr>
              <a:t>B </a:t>
            </a:r>
            <a:r>
              <a:rPr lang="en-US" sz="2400" dirty="0" err="1">
                <a:solidFill>
                  <a:schemeClr val="tx1">
                    <a:lumMod val="95000"/>
                    <a:lumOff val="5000"/>
                  </a:schemeClr>
                </a:solidFill>
                <a:latin typeface="Arial" pitchFamily="34" charset="0"/>
              </a:rPr>
              <a:t>PreDiabetes</a:t>
            </a:r>
            <a:r>
              <a:rPr lang="en-US" sz="2400" dirty="0">
                <a:solidFill>
                  <a:schemeClr val="tx1">
                    <a:lumMod val="95000"/>
                    <a:lumOff val="5000"/>
                  </a:schemeClr>
                </a:solidFill>
                <a:latin typeface="Arial" pitchFamily="34" charset="0"/>
              </a:rPr>
              <a:t> – fasting glucose level of ___ to ____	 </a:t>
            </a:r>
          </a:p>
          <a:p>
            <a:pPr eaLnBrk="0" hangingPunct="0">
              <a:spcBef>
                <a:spcPct val="5000"/>
              </a:spcBef>
              <a:defRPr/>
            </a:pPr>
            <a:r>
              <a:rPr lang="en-US" sz="2400" dirty="0">
                <a:solidFill>
                  <a:schemeClr val="tx1">
                    <a:lumMod val="95000"/>
                    <a:lumOff val="5000"/>
                  </a:schemeClr>
                </a:solidFill>
                <a:latin typeface="Arial" pitchFamily="34" charset="0"/>
              </a:rPr>
              <a:t>B Erectile dysfunction indicates greater risk for ____	 </a:t>
            </a:r>
          </a:p>
          <a:p>
            <a:pPr eaLnBrk="0" hangingPunct="0">
              <a:spcBef>
                <a:spcPct val="5000"/>
              </a:spcBef>
              <a:defRPr/>
            </a:pPr>
            <a:r>
              <a:rPr lang="en-US" sz="2400" dirty="0">
                <a:solidFill>
                  <a:schemeClr val="tx1">
                    <a:lumMod val="95000"/>
                    <a:lumOff val="5000"/>
                  </a:schemeClr>
                </a:solidFill>
                <a:latin typeface="Arial" pitchFamily="34" charset="0"/>
              </a:rPr>
              <a:t>B Diabetes – fasting glucose level____ or greater	</a:t>
            </a:r>
          </a:p>
          <a:p>
            <a:pPr eaLnBrk="0" hangingPunct="0">
              <a:spcBef>
                <a:spcPct val="5000"/>
              </a:spcBef>
              <a:defRPr/>
            </a:pPr>
            <a:r>
              <a:rPr lang="en-US" sz="2400" dirty="0">
                <a:solidFill>
                  <a:schemeClr val="tx1">
                    <a:lumMod val="95000"/>
                    <a:lumOff val="5000"/>
                  </a:schemeClr>
                </a:solidFill>
                <a:latin typeface="Arial" pitchFamily="34" charset="0"/>
              </a:rPr>
              <a:t>B Type 1 diabetes is best described as an ______ disease</a:t>
            </a:r>
          </a:p>
          <a:p>
            <a:pPr eaLnBrk="0" hangingPunct="0">
              <a:spcBef>
                <a:spcPct val="5000"/>
              </a:spcBef>
              <a:defRPr/>
            </a:pPr>
            <a:r>
              <a:rPr lang="en-US" sz="2400" dirty="0">
                <a:solidFill>
                  <a:schemeClr val="tx1">
                    <a:lumMod val="95000"/>
                    <a:lumOff val="5000"/>
                  </a:schemeClr>
                </a:solidFill>
                <a:latin typeface="Arial" pitchFamily="34" charset="0"/>
              </a:rPr>
              <a:t>B People with diabetes are ______ times more likely to die of heart dx	</a:t>
            </a:r>
          </a:p>
          <a:p>
            <a:pPr eaLnBrk="0" hangingPunct="0">
              <a:spcBef>
                <a:spcPct val="5000"/>
              </a:spcBef>
              <a:defRPr/>
            </a:pPr>
            <a:r>
              <a:rPr lang="en-US" sz="2400" dirty="0">
                <a:solidFill>
                  <a:schemeClr val="tx1">
                    <a:lumMod val="95000"/>
                    <a:lumOff val="5000"/>
                  </a:schemeClr>
                </a:solidFill>
                <a:latin typeface="Arial" pitchFamily="34" charset="0"/>
              </a:rPr>
              <a:t>B Elevated triglycerides, &lt; HDL, smaller dense LDL</a:t>
            </a:r>
          </a:p>
          <a:p>
            <a:pPr eaLnBrk="0" hangingPunct="0">
              <a:spcBef>
                <a:spcPct val="5000"/>
              </a:spcBef>
              <a:defRPr/>
            </a:pPr>
            <a:r>
              <a:rPr lang="en-US" sz="2400" dirty="0">
                <a:solidFill>
                  <a:schemeClr val="tx1">
                    <a:lumMod val="95000"/>
                    <a:lumOff val="5000"/>
                  </a:schemeClr>
                </a:solidFill>
                <a:latin typeface="Arial" pitchFamily="34" charset="0"/>
              </a:rPr>
              <a:t>B Each percentage point of A1c =   _____ mg/dl glucose </a:t>
            </a:r>
          </a:p>
          <a:p>
            <a:pPr eaLnBrk="0" hangingPunct="0">
              <a:spcBef>
                <a:spcPct val="5000"/>
              </a:spcBef>
              <a:defRPr/>
            </a:pPr>
            <a:r>
              <a:rPr lang="en-US" sz="2400" dirty="0">
                <a:solidFill>
                  <a:schemeClr val="tx1">
                    <a:lumMod val="95000"/>
                    <a:lumOff val="5000"/>
                  </a:schemeClr>
                </a:solidFill>
                <a:latin typeface="Arial" pitchFamily="34" charset="0"/>
              </a:rPr>
              <a:t>B At dx of type 2, about __% </a:t>
            </a:r>
            <a:r>
              <a:rPr lang="en-US" sz="2400" dirty="0" smtClean="0">
                <a:solidFill>
                  <a:schemeClr val="tx1">
                    <a:lumMod val="95000"/>
                    <a:lumOff val="5000"/>
                  </a:schemeClr>
                </a:solidFill>
                <a:latin typeface="Arial" pitchFamily="34" charset="0"/>
              </a:rPr>
              <a:t> </a:t>
            </a:r>
            <a:r>
              <a:rPr lang="en-US" sz="2400" dirty="0">
                <a:solidFill>
                  <a:schemeClr val="tx1">
                    <a:lumMod val="95000"/>
                    <a:lumOff val="5000"/>
                  </a:schemeClr>
                </a:solidFill>
                <a:latin typeface="Arial" pitchFamily="34" charset="0"/>
              </a:rPr>
              <a:t>beta cell function is lost</a:t>
            </a:r>
          </a:p>
          <a:p>
            <a:pPr eaLnBrk="0" hangingPunct="0">
              <a:spcBef>
                <a:spcPct val="5000"/>
              </a:spcBef>
              <a:defRPr/>
            </a:pPr>
            <a:r>
              <a:rPr lang="en-US" sz="2400" dirty="0">
                <a:solidFill>
                  <a:schemeClr val="tx1">
                    <a:lumMod val="95000"/>
                    <a:lumOff val="5000"/>
                  </a:schemeClr>
                </a:solidFill>
                <a:latin typeface="Arial" pitchFamily="34" charset="0"/>
              </a:rPr>
              <a:t>B Diabetes – random glucose ____ or greater					</a:t>
            </a:r>
          </a:p>
        </p:txBody>
      </p:sp>
    </p:spTree>
    <p:custDataLst>
      <p:tags r:id="rId1"/>
    </p:custDataLst>
    <p:extLst>
      <p:ext uri="{BB962C8B-B14F-4D97-AF65-F5344CB8AC3E}">
        <p14:creationId xmlns:p14="http://schemas.microsoft.com/office/powerpoint/2010/main" val="347437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58" name="Rectangle 2"/>
          <p:cNvSpPr>
            <a:spLocks noGrp="1" noChangeArrowheads="1"/>
          </p:cNvSpPr>
          <p:nvPr>
            <p:ph type="title"/>
          </p:nvPr>
        </p:nvSpPr>
        <p:spPr>
          <a:xfrm>
            <a:off x="276885" y="381000"/>
            <a:ext cx="8458200" cy="1600200"/>
          </a:xfrm>
        </p:spPr>
        <p:txBody>
          <a:bodyPr>
            <a:normAutofit fontScale="90000"/>
          </a:bodyPr>
          <a:lstStyle/>
          <a:p>
            <a:pPr eaLnBrk="1" hangingPunct="1">
              <a:defRPr/>
            </a:pPr>
            <a:r>
              <a:rPr lang="en-US" sz="4400" dirty="0" smtClean="0"/>
              <a:t>Hyperglycemia and Insulin Resistance – From Head to Toe</a:t>
            </a:r>
            <a:r>
              <a:rPr lang="en-US" sz="6000" dirty="0" smtClean="0"/>
              <a:t>  </a:t>
            </a:r>
            <a:endParaRPr lang="en-US" dirty="0" smtClean="0"/>
          </a:p>
        </p:txBody>
      </p:sp>
      <p:pic>
        <p:nvPicPr>
          <p:cNvPr id="157698" name="Picture 2" descr="C:\Users\bev\AppData\Local\Microsoft\Windows\Temporary Internet Files\Content.IE5\LT7NGBCU\MC90023168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209800"/>
            <a:ext cx="4744770" cy="38668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76667775"/>
      </p:ext>
    </p:extLst>
  </p:cSld>
  <p:clrMapOvr>
    <a:masterClrMapping/>
  </p:clrMapOvr>
  <p:transition spd="med">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2"/>
          <p:cNvSpPr>
            <a:spLocks noGrp="1" noChangeArrowheads="1"/>
          </p:cNvSpPr>
          <p:nvPr>
            <p:ph type="title"/>
          </p:nvPr>
        </p:nvSpPr>
        <p:spPr/>
        <p:txBody>
          <a:bodyPr/>
          <a:lstStyle/>
          <a:p>
            <a:pPr eaLnBrk="1" hangingPunct="1">
              <a:defRPr/>
            </a:pPr>
            <a:r>
              <a:rPr lang="en-US" smtClean="0"/>
              <a:t>Objectives</a:t>
            </a:r>
          </a:p>
        </p:txBody>
      </p:sp>
      <p:sp>
        <p:nvSpPr>
          <p:cNvPr id="1367043" name="Rectangle 3"/>
          <p:cNvSpPr>
            <a:spLocks noGrp="1" noChangeArrowheads="1"/>
          </p:cNvSpPr>
          <p:nvPr>
            <p:ph type="body" idx="1"/>
          </p:nvPr>
        </p:nvSpPr>
        <p:spPr>
          <a:xfrm>
            <a:off x="533400" y="1676400"/>
            <a:ext cx="6021387" cy="4497387"/>
          </a:xfrm>
        </p:spPr>
        <p:txBody>
          <a:bodyPr/>
          <a:lstStyle/>
          <a:p>
            <a:pPr eaLnBrk="1" hangingPunct="1">
              <a:defRPr/>
            </a:pPr>
            <a:r>
              <a:rPr lang="en-US" dirty="0" smtClean="0"/>
              <a:t>Describe the impact of insulin resistance  </a:t>
            </a:r>
          </a:p>
          <a:p>
            <a:pPr eaLnBrk="1" hangingPunct="1">
              <a:defRPr/>
            </a:pPr>
            <a:r>
              <a:rPr lang="en-US" dirty="0" smtClean="0"/>
              <a:t>State the factors associated with of   cardiometabolic risk.</a:t>
            </a:r>
          </a:p>
          <a:p>
            <a:pPr eaLnBrk="1" hangingPunct="1">
              <a:defRPr/>
            </a:pPr>
            <a:r>
              <a:rPr lang="en-US" dirty="0" smtClean="0"/>
              <a:t>State strategies to maintain oral health and keep lower extremities healthy</a:t>
            </a:r>
          </a:p>
        </p:txBody>
      </p:sp>
      <p:pic>
        <p:nvPicPr>
          <p:cNvPr id="158722" name="Picture 2" descr="C:\Users\bev\AppData\Local\Microsoft\Windows\Temporary Internet Files\Content.IE5\PR1GQ4JO\MP90030580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155" y="1676400"/>
            <a:ext cx="2139696"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165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AutoShape 2"/>
          <p:cNvSpPr>
            <a:spLocks noChangeArrowheads="1"/>
          </p:cNvSpPr>
          <p:nvPr/>
        </p:nvSpPr>
        <p:spPr bwMode="auto">
          <a:xfrm>
            <a:off x="958850" y="3124200"/>
            <a:ext cx="315913" cy="274638"/>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45411" name="Rectangle 3"/>
          <p:cNvSpPr>
            <a:spLocks noChangeArrowheads="1"/>
          </p:cNvSpPr>
          <p:nvPr/>
        </p:nvSpPr>
        <p:spPr bwMode="auto">
          <a:xfrm>
            <a:off x="512763" y="14478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1"/>
          <a:lstStyle/>
          <a:p>
            <a:pPr eaLnBrk="0" hangingPunct="0">
              <a:lnSpc>
                <a:spcPct val="90000"/>
              </a:lnSpc>
            </a:pPr>
            <a:endParaRPr lang="en-US" altLang="en-US">
              <a:solidFill>
                <a:srgbClr val="E87B00"/>
              </a:solidFill>
            </a:endParaRPr>
          </a:p>
        </p:txBody>
      </p:sp>
      <p:sp>
        <p:nvSpPr>
          <p:cNvPr id="145412" name="Text Box 4"/>
          <p:cNvSpPr txBox="1">
            <a:spLocks noChangeArrowheads="1"/>
          </p:cNvSpPr>
          <p:nvPr/>
        </p:nvSpPr>
        <p:spPr bwMode="blackWhite">
          <a:xfrm>
            <a:off x="990600" y="1447800"/>
            <a:ext cx="15335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type="none" w="sm" len="sm"/>
                <a:tailEnd type="none" w="sm" len="sm"/>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80000"/>
              </a:lnSpc>
            </a:pPr>
            <a:r>
              <a:rPr lang="en-US" altLang="en-US"/>
              <a:t>Insulin receptor</a:t>
            </a:r>
          </a:p>
        </p:txBody>
      </p:sp>
      <p:sp>
        <p:nvSpPr>
          <p:cNvPr id="145413" name="Text Box 5"/>
          <p:cNvSpPr txBox="1">
            <a:spLocks noChangeArrowheads="1"/>
          </p:cNvSpPr>
          <p:nvPr/>
        </p:nvSpPr>
        <p:spPr bwMode="blackWhite">
          <a:xfrm>
            <a:off x="2971800" y="114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type="none" w="sm" len="sm"/>
                <a:tailEnd type="none" w="sm" len="sm"/>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2400"/>
              <a:t>Plasma membrane</a:t>
            </a:r>
            <a:endParaRPr lang="en-US" altLang="en-US"/>
          </a:p>
        </p:txBody>
      </p:sp>
      <p:sp>
        <p:nvSpPr>
          <p:cNvPr id="72710" name="Text Box 6"/>
          <p:cNvSpPr txBox="1">
            <a:spLocks noChangeArrowheads="1"/>
          </p:cNvSpPr>
          <p:nvPr/>
        </p:nvSpPr>
        <p:spPr bwMode="blackWhite">
          <a:xfrm>
            <a:off x="4170363" y="3965575"/>
            <a:ext cx="464978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type="none" w="sm" len="sm"/>
                <a:tailEnd type="none" w="sm" len="sm"/>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2400" dirty="0">
                <a:solidFill>
                  <a:schemeClr val="accent5">
                    <a:lumMod val="50000"/>
                  </a:schemeClr>
                </a:solidFill>
              </a:rPr>
              <a:t>GLUT4 vesicle mobilization</a:t>
            </a:r>
            <a:br>
              <a:rPr lang="en-US" altLang="en-US" sz="2400" dirty="0">
                <a:solidFill>
                  <a:schemeClr val="accent5">
                    <a:lumMod val="50000"/>
                  </a:schemeClr>
                </a:solidFill>
              </a:rPr>
            </a:br>
            <a:r>
              <a:rPr lang="en-US" altLang="en-US" sz="2400" dirty="0">
                <a:solidFill>
                  <a:schemeClr val="accent5">
                    <a:lumMod val="50000"/>
                  </a:schemeClr>
                </a:solidFill>
              </a:rPr>
              <a:t> to plasma membrane</a:t>
            </a:r>
          </a:p>
        </p:txBody>
      </p:sp>
      <p:sp>
        <p:nvSpPr>
          <p:cNvPr id="145415" name="Text Box 7"/>
          <p:cNvSpPr txBox="1">
            <a:spLocks noChangeArrowheads="1"/>
          </p:cNvSpPr>
          <p:nvPr/>
        </p:nvSpPr>
        <p:spPr bwMode="blackWhite">
          <a:xfrm>
            <a:off x="360363" y="3581400"/>
            <a:ext cx="14684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type="none" w="sm" len="sm"/>
                <a:tailEnd type="none" w="sm" len="sm"/>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t>Insulin</a:t>
            </a:r>
          </a:p>
        </p:txBody>
      </p:sp>
      <p:sp>
        <p:nvSpPr>
          <p:cNvPr id="72712" name="Text Box 8"/>
          <p:cNvSpPr txBox="1">
            <a:spLocks noChangeArrowheads="1"/>
          </p:cNvSpPr>
          <p:nvPr/>
        </p:nvSpPr>
        <p:spPr bwMode="blackWhite">
          <a:xfrm>
            <a:off x="3394075" y="2244725"/>
            <a:ext cx="20923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type="none" w="sm" len="sm"/>
                <a:tailEnd type="none" w="sm" len="sm"/>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85000"/>
              </a:lnSpc>
            </a:pPr>
            <a:r>
              <a:rPr lang="en-US" altLang="en-US" sz="1600" dirty="0">
                <a:solidFill>
                  <a:schemeClr val="accent5">
                    <a:lumMod val="50000"/>
                  </a:schemeClr>
                </a:solidFill>
              </a:rPr>
              <a:t>Intracellular signaling </a:t>
            </a:r>
            <a:br>
              <a:rPr lang="en-US" altLang="en-US" sz="1600" dirty="0">
                <a:solidFill>
                  <a:schemeClr val="accent5">
                    <a:lumMod val="50000"/>
                  </a:schemeClr>
                </a:solidFill>
              </a:rPr>
            </a:br>
            <a:r>
              <a:rPr lang="en-US" altLang="en-US" sz="1600" dirty="0">
                <a:solidFill>
                  <a:schemeClr val="accent5">
                    <a:lumMod val="50000"/>
                  </a:schemeClr>
                </a:solidFill>
              </a:rPr>
              <a:t>cascades</a:t>
            </a:r>
          </a:p>
        </p:txBody>
      </p:sp>
      <p:sp>
        <p:nvSpPr>
          <p:cNvPr id="72714" name="Line 10"/>
          <p:cNvSpPr>
            <a:spLocks noChangeShapeType="1"/>
          </p:cNvSpPr>
          <p:nvPr/>
        </p:nvSpPr>
        <p:spPr bwMode="auto">
          <a:xfrm rot="1126229" flipH="1">
            <a:off x="4673600" y="3581400"/>
            <a:ext cx="508000" cy="584200"/>
          </a:xfrm>
          <a:prstGeom prst="line">
            <a:avLst/>
          </a:prstGeom>
          <a:noFill/>
          <a:ln w="31750">
            <a:solidFill>
              <a:srgbClr val="D4660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5" name="Rectangle 11"/>
          <p:cNvSpPr>
            <a:spLocks noGrp="1" noChangeArrowheads="1"/>
          </p:cNvSpPr>
          <p:nvPr>
            <p:ph type="title"/>
          </p:nvPr>
        </p:nvSpPr>
        <p:spPr>
          <a:xfrm>
            <a:off x="260350" y="225425"/>
            <a:ext cx="8486775" cy="941387"/>
          </a:xfrm>
        </p:spPr>
        <p:txBody>
          <a:bodyPr>
            <a:normAutofit fontScale="90000"/>
          </a:bodyPr>
          <a:lstStyle/>
          <a:p>
            <a:pPr eaLnBrk="1" hangingPunct="1">
              <a:defRPr/>
            </a:pPr>
            <a:r>
              <a:rPr lang="en-US" altLang="en-US" sz="3600" dirty="0" smtClean="0">
                <a:solidFill>
                  <a:schemeClr val="tx2">
                    <a:lumMod val="75000"/>
                  </a:schemeClr>
                </a:solidFill>
              </a:rPr>
              <a:t>Insulin Action in Muscle and Fat Cells  </a:t>
            </a:r>
            <a:br>
              <a:rPr lang="en-US" altLang="en-US" sz="3600" dirty="0" smtClean="0">
                <a:solidFill>
                  <a:schemeClr val="tx2">
                    <a:lumMod val="75000"/>
                  </a:schemeClr>
                </a:solidFill>
              </a:rPr>
            </a:br>
            <a:r>
              <a:rPr lang="en-US" altLang="en-US" sz="2800" dirty="0" smtClean="0">
                <a:solidFill>
                  <a:srgbClr val="C00000"/>
                </a:solidFill>
              </a:rPr>
              <a:t>Mobilization of GLUT4 to the Cell Surface</a:t>
            </a:r>
            <a:endParaRPr lang="en-US" altLang="en-US" sz="3600" dirty="0" smtClean="0">
              <a:solidFill>
                <a:srgbClr val="C00000"/>
              </a:solidFill>
            </a:endParaRPr>
          </a:p>
        </p:txBody>
      </p:sp>
      <p:sp>
        <p:nvSpPr>
          <p:cNvPr id="72716" name="Line 12"/>
          <p:cNvSpPr>
            <a:spLocks noChangeShapeType="1"/>
          </p:cNvSpPr>
          <p:nvPr/>
        </p:nvSpPr>
        <p:spPr bwMode="blackWhite">
          <a:xfrm rot="-389636">
            <a:off x="2609850" y="2724150"/>
            <a:ext cx="2481263" cy="838200"/>
          </a:xfrm>
          <a:prstGeom prst="line">
            <a:avLst/>
          </a:prstGeom>
          <a:noFill/>
          <a:ln w="31750">
            <a:solidFill>
              <a:srgbClr val="D46602"/>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7" name="Text Box 13"/>
          <p:cNvSpPr txBox="1">
            <a:spLocks noChangeArrowheads="1"/>
          </p:cNvSpPr>
          <p:nvPr/>
        </p:nvSpPr>
        <p:spPr bwMode="blackWhite">
          <a:xfrm>
            <a:off x="1250959" y="5238678"/>
            <a:ext cx="27765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type="none" w="sm" len="sm"/>
                <a:tailEnd type="none" w="sm" len="sm"/>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2000" dirty="0">
                <a:solidFill>
                  <a:schemeClr val="accent5">
                    <a:lumMod val="50000"/>
                  </a:schemeClr>
                </a:solidFill>
              </a:rPr>
              <a:t>GLUT4 vesicle integration into plasma membrane</a:t>
            </a:r>
          </a:p>
        </p:txBody>
      </p:sp>
      <p:sp>
        <p:nvSpPr>
          <p:cNvPr id="72718" name="Text Box 14"/>
          <p:cNvSpPr txBox="1">
            <a:spLocks noChangeArrowheads="1"/>
          </p:cNvSpPr>
          <p:nvPr/>
        </p:nvSpPr>
        <p:spPr bwMode="blackWhite">
          <a:xfrm>
            <a:off x="5085315" y="5533232"/>
            <a:ext cx="398248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type="none" w="sm" len="sm"/>
                <a:tailEnd type="none" w="sm" len="sm"/>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2400" dirty="0">
                <a:solidFill>
                  <a:schemeClr val="accent5">
                    <a:lumMod val="50000"/>
                  </a:schemeClr>
                </a:solidFill>
              </a:rPr>
              <a:t>Glucose entry into cell </a:t>
            </a:r>
            <a:br>
              <a:rPr lang="en-US" altLang="en-US" sz="2400" dirty="0">
                <a:solidFill>
                  <a:schemeClr val="accent5">
                    <a:lumMod val="50000"/>
                  </a:schemeClr>
                </a:solidFill>
              </a:rPr>
            </a:br>
            <a:r>
              <a:rPr lang="en-US" altLang="en-US" sz="2400" dirty="0">
                <a:solidFill>
                  <a:schemeClr val="accent5">
                    <a:lumMod val="50000"/>
                  </a:schemeClr>
                </a:solidFill>
              </a:rPr>
              <a:t>via GLUT4</a:t>
            </a:r>
          </a:p>
        </p:txBody>
      </p:sp>
      <p:grpSp>
        <p:nvGrpSpPr>
          <p:cNvPr id="2" name="Group 15"/>
          <p:cNvGrpSpPr>
            <a:grpSpLocks/>
          </p:cNvGrpSpPr>
          <p:nvPr/>
        </p:nvGrpSpPr>
        <p:grpSpPr bwMode="auto">
          <a:xfrm>
            <a:off x="3581400" y="3962400"/>
            <a:ext cx="549275" cy="560388"/>
            <a:chOff x="2584" y="2398"/>
            <a:chExt cx="346" cy="353"/>
          </a:xfrm>
        </p:grpSpPr>
        <p:sp>
          <p:nvSpPr>
            <p:cNvPr id="145460" name="Oval 16"/>
            <p:cNvSpPr>
              <a:spLocks noChangeAspect="1" noChangeArrowheads="1"/>
            </p:cNvSpPr>
            <p:nvPr/>
          </p:nvSpPr>
          <p:spPr bwMode="gray">
            <a:xfrm>
              <a:off x="2612" y="2448"/>
              <a:ext cx="288" cy="288"/>
            </a:xfrm>
            <a:prstGeom prst="ellipse">
              <a:avLst/>
            </a:prstGeom>
            <a:solidFill>
              <a:srgbClr val="FFFF00"/>
            </a:solidFill>
            <a:ln w="76200">
              <a:solidFill>
                <a:srgbClr val="EA9D02"/>
              </a:solidFill>
              <a:round/>
              <a:headEnd type="none" w="sm" len="sm"/>
              <a:tailEnd type="none" w="sm" len="sm"/>
            </a:ln>
          </p:spPr>
          <p:txBody>
            <a:bodyPr wrap="none" anchor="ctr"/>
            <a:lstStyle/>
            <a:p>
              <a:pPr eaLnBrk="0" hangingPunct="0"/>
              <a:endParaRPr lang="en-US"/>
            </a:p>
          </p:txBody>
        </p:sp>
        <p:sp>
          <p:nvSpPr>
            <p:cNvPr id="145461" name="Line 17"/>
            <p:cNvSpPr>
              <a:spLocks noChangeAspect="1" noChangeShapeType="1"/>
            </p:cNvSpPr>
            <p:nvPr/>
          </p:nvSpPr>
          <p:spPr bwMode="blackWhite">
            <a:xfrm>
              <a:off x="2764" y="2398"/>
              <a:ext cx="0" cy="104"/>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62" name="Line 18"/>
            <p:cNvSpPr>
              <a:spLocks noChangeAspect="1" noChangeShapeType="1"/>
            </p:cNvSpPr>
            <p:nvPr/>
          </p:nvSpPr>
          <p:spPr bwMode="blackWhite">
            <a:xfrm flipV="1">
              <a:off x="2842" y="2483"/>
              <a:ext cx="88" cy="62"/>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63" name="Line 19"/>
            <p:cNvSpPr>
              <a:spLocks noChangeAspect="1" noChangeShapeType="1"/>
            </p:cNvSpPr>
            <p:nvPr/>
          </p:nvSpPr>
          <p:spPr bwMode="blackWhite">
            <a:xfrm>
              <a:off x="2813" y="2677"/>
              <a:ext cx="80" cy="74"/>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64" name="Line 20"/>
            <p:cNvSpPr>
              <a:spLocks noChangeAspect="1" noChangeShapeType="1"/>
            </p:cNvSpPr>
            <p:nvPr/>
          </p:nvSpPr>
          <p:spPr bwMode="blackWhite">
            <a:xfrm flipH="1">
              <a:off x="2631" y="2663"/>
              <a:ext cx="69" cy="77"/>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65" name="Line 21"/>
            <p:cNvSpPr>
              <a:spLocks noChangeAspect="1" noChangeShapeType="1"/>
            </p:cNvSpPr>
            <p:nvPr/>
          </p:nvSpPr>
          <p:spPr bwMode="blackWhite">
            <a:xfrm flipH="1" flipV="1">
              <a:off x="2584" y="2498"/>
              <a:ext cx="85" cy="56"/>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72726" name="Line 22"/>
          <p:cNvSpPr>
            <a:spLocks noChangeShapeType="1"/>
          </p:cNvSpPr>
          <p:nvPr/>
        </p:nvSpPr>
        <p:spPr bwMode="auto">
          <a:xfrm rot="17243484" flipH="1">
            <a:off x="4351338" y="4775200"/>
            <a:ext cx="304800" cy="203200"/>
          </a:xfrm>
          <a:prstGeom prst="line">
            <a:avLst/>
          </a:prstGeom>
          <a:noFill/>
          <a:ln w="31750">
            <a:solidFill>
              <a:srgbClr val="D4660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24" name="Oval 23"/>
          <p:cNvSpPr>
            <a:spLocks noChangeArrowheads="1"/>
          </p:cNvSpPr>
          <p:nvPr/>
        </p:nvSpPr>
        <p:spPr bwMode="auto">
          <a:xfrm>
            <a:off x="1828800" y="1676400"/>
            <a:ext cx="7065963" cy="3883025"/>
          </a:xfrm>
          <a:prstGeom prst="ellipse">
            <a:avLst/>
          </a:prstGeom>
          <a:noFill/>
          <a:ln w="101600">
            <a:solidFill>
              <a:srgbClr val="0B78E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pSp>
        <p:nvGrpSpPr>
          <p:cNvPr id="145425" name="Group 24"/>
          <p:cNvGrpSpPr>
            <a:grpSpLocks noChangeAspect="1"/>
          </p:cNvGrpSpPr>
          <p:nvPr/>
        </p:nvGrpSpPr>
        <p:grpSpPr bwMode="auto">
          <a:xfrm rot="-4554381">
            <a:off x="2116138" y="2476500"/>
            <a:ext cx="457200" cy="641350"/>
            <a:chOff x="1522" y="1463"/>
            <a:chExt cx="320" cy="450"/>
          </a:xfrm>
        </p:grpSpPr>
        <p:sp>
          <p:nvSpPr>
            <p:cNvPr id="145458" name="Oval 25"/>
            <p:cNvSpPr>
              <a:spLocks noChangeAspect="1" noChangeArrowheads="1"/>
            </p:cNvSpPr>
            <p:nvPr/>
          </p:nvSpPr>
          <p:spPr bwMode="auto">
            <a:xfrm>
              <a:off x="1522" y="1463"/>
              <a:ext cx="154" cy="450"/>
            </a:xfrm>
            <a:prstGeom prst="ellipse">
              <a:avLst/>
            </a:prstGeom>
            <a:solidFill>
              <a:srgbClr val="FFFF00"/>
            </a:solidFill>
            <a:ln w="50800">
              <a:solidFill>
                <a:srgbClr val="EA9D02"/>
              </a:solidFill>
              <a:round/>
              <a:headEnd type="none" w="sm" len="sm"/>
              <a:tailEnd type="none" w="sm" len="sm"/>
            </a:ln>
          </p:spPr>
          <p:txBody>
            <a:bodyPr wrap="none" anchor="ctr"/>
            <a:lstStyle/>
            <a:p>
              <a:pPr eaLnBrk="0" hangingPunct="0"/>
              <a:endParaRPr lang="en-US"/>
            </a:p>
          </p:txBody>
        </p:sp>
        <p:sp>
          <p:nvSpPr>
            <p:cNvPr id="145459" name="Oval 26"/>
            <p:cNvSpPr>
              <a:spLocks noChangeAspect="1" noChangeArrowheads="1"/>
            </p:cNvSpPr>
            <p:nvPr/>
          </p:nvSpPr>
          <p:spPr bwMode="auto">
            <a:xfrm>
              <a:off x="1689" y="1463"/>
              <a:ext cx="153" cy="450"/>
            </a:xfrm>
            <a:prstGeom prst="ellipse">
              <a:avLst/>
            </a:prstGeom>
            <a:solidFill>
              <a:srgbClr val="FFFF00"/>
            </a:solidFill>
            <a:ln w="50800">
              <a:solidFill>
                <a:srgbClr val="EA9D02"/>
              </a:solidFill>
              <a:round/>
              <a:headEnd type="none" w="sm" len="sm"/>
              <a:tailEnd type="none" w="sm" len="sm"/>
            </a:ln>
          </p:spPr>
          <p:txBody>
            <a:bodyPr wrap="none" anchor="ctr"/>
            <a:lstStyle/>
            <a:p>
              <a:pPr eaLnBrk="0" hangingPunct="0"/>
              <a:endParaRPr lang="en-US"/>
            </a:p>
          </p:txBody>
        </p:sp>
      </p:grpSp>
      <p:grpSp>
        <p:nvGrpSpPr>
          <p:cNvPr id="145426" name="Group 34"/>
          <p:cNvGrpSpPr>
            <a:grpSpLocks/>
          </p:cNvGrpSpPr>
          <p:nvPr/>
        </p:nvGrpSpPr>
        <p:grpSpPr bwMode="auto">
          <a:xfrm>
            <a:off x="5237163" y="3173413"/>
            <a:ext cx="547687" cy="560387"/>
            <a:chOff x="2584" y="2398"/>
            <a:chExt cx="346" cy="353"/>
          </a:xfrm>
        </p:grpSpPr>
        <p:sp>
          <p:nvSpPr>
            <p:cNvPr id="145452" name="Oval 35"/>
            <p:cNvSpPr>
              <a:spLocks noChangeAspect="1" noChangeArrowheads="1"/>
            </p:cNvSpPr>
            <p:nvPr/>
          </p:nvSpPr>
          <p:spPr bwMode="gray">
            <a:xfrm>
              <a:off x="2612" y="2448"/>
              <a:ext cx="288" cy="288"/>
            </a:xfrm>
            <a:prstGeom prst="ellipse">
              <a:avLst/>
            </a:prstGeom>
            <a:solidFill>
              <a:srgbClr val="FFFF00"/>
            </a:solidFill>
            <a:ln w="76200">
              <a:solidFill>
                <a:srgbClr val="EA9D02"/>
              </a:solidFill>
              <a:round/>
              <a:headEnd type="none" w="sm" len="sm"/>
              <a:tailEnd type="none" w="sm" len="sm"/>
            </a:ln>
          </p:spPr>
          <p:txBody>
            <a:bodyPr wrap="none" anchor="ctr"/>
            <a:lstStyle/>
            <a:p>
              <a:pPr eaLnBrk="0" hangingPunct="0"/>
              <a:endParaRPr lang="en-US"/>
            </a:p>
          </p:txBody>
        </p:sp>
        <p:sp>
          <p:nvSpPr>
            <p:cNvPr id="145453" name="Line 36"/>
            <p:cNvSpPr>
              <a:spLocks noChangeAspect="1" noChangeShapeType="1"/>
            </p:cNvSpPr>
            <p:nvPr/>
          </p:nvSpPr>
          <p:spPr bwMode="blackWhite">
            <a:xfrm>
              <a:off x="2764" y="2398"/>
              <a:ext cx="0" cy="104"/>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54" name="Line 37"/>
            <p:cNvSpPr>
              <a:spLocks noChangeAspect="1" noChangeShapeType="1"/>
            </p:cNvSpPr>
            <p:nvPr/>
          </p:nvSpPr>
          <p:spPr bwMode="blackWhite">
            <a:xfrm flipV="1">
              <a:off x="2842" y="2483"/>
              <a:ext cx="88" cy="62"/>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55" name="Line 38"/>
            <p:cNvSpPr>
              <a:spLocks noChangeAspect="1" noChangeShapeType="1"/>
            </p:cNvSpPr>
            <p:nvPr/>
          </p:nvSpPr>
          <p:spPr bwMode="blackWhite">
            <a:xfrm>
              <a:off x="2813" y="2677"/>
              <a:ext cx="80" cy="74"/>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56" name="Line 39"/>
            <p:cNvSpPr>
              <a:spLocks noChangeAspect="1" noChangeShapeType="1"/>
            </p:cNvSpPr>
            <p:nvPr/>
          </p:nvSpPr>
          <p:spPr bwMode="blackWhite">
            <a:xfrm flipH="1">
              <a:off x="2631" y="2663"/>
              <a:ext cx="69" cy="77"/>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57" name="Line 40"/>
            <p:cNvSpPr>
              <a:spLocks noChangeAspect="1" noChangeShapeType="1"/>
            </p:cNvSpPr>
            <p:nvPr/>
          </p:nvSpPr>
          <p:spPr bwMode="blackWhite">
            <a:xfrm flipH="1" flipV="1">
              <a:off x="2584" y="2498"/>
              <a:ext cx="85" cy="56"/>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45427" name="Group 41"/>
          <p:cNvGrpSpPr>
            <a:grpSpLocks/>
          </p:cNvGrpSpPr>
          <p:nvPr/>
        </p:nvGrpSpPr>
        <p:grpSpPr bwMode="auto">
          <a:xfrm>
            <a:off x="5907088" y="2944813"/>
            <a:ext cx="549275" cy="560387"/>
            <a:chOff x="2584" y="2398"/>
            <a:chExt cx="346" cy="353"/>
          </a:xfrm>
        </p:grpSpPr>
        <p:sp>
          <p:nvSpPr>
            <p:cNvPr id="145446" name="Oval 42"/>
            <p:cNvSpPr>
              <a:spLocks noChangeAspect="1" noChangeArrowheads="1"/>
            </p:cNvSpPr>
            <p:nvPr/>
          </p:nvSpPr>
          <p:spPr bwMode="gray">
            <a:xfrm>
              <a:off x="2612" y="2448"/>
              <a:ext cx="288" cy="288"/>
            </a:xfrm>
            <a:prstGeom prst="ellipse">
              <a:avLst/>
            </a:prstGeom>
            <a:solidFill>
              <a:srgbClr val="FFFF00"/>
            </a:solidFill>
            <a:ln w="76200">
              <a:solidFill>
                <a:srgbClr val="EA9D02"/>
              </a:solidFill>
              <a:round/>
              <a:headEnd type="none" w="sm" len="sm"/>
              <a:tailEnd type="none" w="sm" len="sm"/>
            </a:ln>
          </p:spPr>
          <p:txBody>
            <a:bodyPr wrap="none" anchor="ctr"/>
            <a:lstStyle/>
            <a:p>
              <a:pPr eaLnBrk="0" hangingPunct="0"/>
              <a:endParaRPr lang="en-US"/>
            </a:p>
          </p:txBody>
        </p:sp>
        <p:sp>
          <p:nvSpPr>
            <p:cNvPr id="145447" name="Line 43"/>
            <p:cNvSpPr>
              <a:spLocks noChangeAspect="1" noChangeShapeType="1"/>
            </p:cNvSpPr>
            <p:nvPr/>
          </p:nvSpPr>
          <p:spPr bwMode="blackWhite">
            <a:xfrm>
              <a:off x="2764" y="2398"/>
              <a:ext cx="0" cy="104"/>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48" name="Line 44"/>
            <p:cNvSpPr>
              <a:spLocks noChangeAspect="1" noChangeShapeType="1"/>
            </p:cNvSpPr>
            <p:nvPr/>
          </p:nvSpPr>
          <p:spPr bwMode="blackWhite">
            <a:xfrm flipV="1">
              <a:off x="2842" y="2483"/>
              <a:ext cx="88" cy="62"/>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49" name="Line 45"/>
            <p:cNvSpPr>
              <a:spLocks noChangeAspect="1" noChangeShapeType="1"/>
            </p:cNvSpPr>
            <p:nvPr/>
          </p:nvSpPr>
          <p:spPr bwMode="blackWhite">
            <a:xfrm>
              <a:off x="2813" y="2677"/>
              <a:ext cx="80" cy="74"/>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50" name="Line 46"/>
            <p:cNvSpPr>
              <a:spLocks noChangeAspect="1" noChangeShapeType="1"/>
            </p:cNvSpPr>
            <p:nvPr/>
          </p:nvSpPr>
          <p:spPr bwMode="blackWhite">
            <a:xfrm flipH="1">
              <a:off x="2631" y="2663"/>
              <a:ext cx="69" cy="77"/>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51" name="Line 47"/>
            <p:cNvSpPr>
              <a:spLocks noChangeAspect="1" noChangeShapeType="1"/>
            </p:cNvSpPr>
            <p:nvPr/>
          </p:nvSpPr>
          <p:spPr bwMode="blackWhite">
            <a:xfrm flipH="1" flipV="1">
              <a:off x="2584" y="2498"/>
              <a:ext cx="85" cy="56"/>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45428" name="Group 48"/>
          <p:cNvGrpSpPr>
            <a:grpSpLocks/>
          </p:cNvGrpSpPr>
          <p:nvPr/>
        </p:nvGrpSpPr>
        <p:grpSpPr bwMode="auto">
          <a:xfrm>
            <a:off x="5465763" y="2182813"/>
            <a:ext cx="547687" cy="560387"/>
            <a:chOff x="2584" y="2398"/>
            <a:chExt cx="346" cy="353"/>
          </a:xfrm>
        </p:grpSpPr>
        <p:sp>
          <p:nvSpPr>
            <p:cNvPr id="145440" name="Oval 49"/>
            <p:cNvSpPr>
              <a:spLocks noChangeAspect="1" noChangeArrowheads="1"/>
            </p:cNvSpPr>
            <p:nvPr/>
          </p:nvSpPr>
          <p:spPr bwMode="gray">
            <a:xfrm>
              <a:off x="2612" y="2448"/>
              <a:ext cx="288" cy="288"/>
            </a:xfrm>
            <a:prstGeom prst="ellipse">
              <a:avLst/>
            </a:prstGeom>
            <a:solidFill>
              <a:srgbClr val="FFFF00"/>
            </a:solidFill>
            <a:ln w="76200">
              <a:solidFill>
                <a:srgbClr val="EA9D02"/>
              </a:solidFill>
              <a:round/>
              <a:headEnd type="none" w="sm" len="sm"/>
              <a:tailEnd type="none" w="sm" len="sm"/>
            </a:ln>
          </p:spPr>
          <p:txBody>
            <a:bodyPr wrap="none" anchor="ctr"/>
            <a:lstStyle/>
            <a:p>
              <a:pPr eaLnBrk="0" hangingPunct="0"/>
              <a:endParaRPr lang="en-US"/>
            </a:p>
          </p:txBody>
        </p:sp>
        <p:sp>
          <p:nvSpPr>
            <p:cNvPr id="145441" name="Line 50"/>
            <p:cNvSpPr>
              <a:spLocks noChangeAspect="1" noChangeShapeType="1"/>
            </p:cNvSpPr>
            <p:nvPr/>
          </p:nvSpPr>
          <p:spPr bwMode="blackWhite">
            <a:xfrm>
              <a:off x="2764" y="2398"/>
              <a:ext cx="0" cy="104"/>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42" name="Line 51"/>
            <p:cNvSpPr>
              <a:spLocks noChangeAspect="1" noChangeShapeType="1"/>
            </p:cNvSpPr>
            <p:nvPr/>
          </p:nvSpPr>
          <p:spPr bwMode="blackWhite">
            <a:xfrm flipV="1">
              <a:off x="2842" y="2483"/>
              <a:ext cx="88" cy="62"/>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43" name="Line 52"/>
            <p:cNvSpPr>
              <a:spLocks noChangeAspect="1" noChangeShapeType="1"/>
            </p:cNvSpPr>
            <p:nvPr/>
          </p:nvSpPr>
          <p:spPr bwMode="blackWhite">
            <a:xfrm>
              <a:off x="2813" y="2677"/>
              <a:ext cx="80" cy="74"/>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44" name="Line 53"/>
            <p:cNvSpPr>
              <a:spLocks noChangeAspect="1" noChangeShapeType="1"/>
            </p:cNvSpPr>
            <p:nvPr/>
          </p:nvSpPr>
          <p:spPr bwMode="blackWhite">
            <a:xfrm flipH="1">
              <a:off x="2631" y="2663"/>
              <a:ext cx="69" cy="77"/>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45" name="Line 54"/>
            <p:cNvSpPr>
              <a:spLocks noChangeAspect="1" noChangeShapeType="1"/>
            </p:cNvSpPr>
            <p:nvPr/>
          </p:nvSpPr>
          <p:spPr bwMode="blackWhite">
            <a:xfrm flipH="1" flipV="1">
              <a:off x="2584" y="2498"/>
              <a:ext cx="85" cy="56"/>
            </a:xfrm>
            <a:prstGeom prst="line">
              <a:avLst/>
            </a:prstGeom>
            <a:noFill/>
            <a:ln w="76200">
              <a:solidFill>
                <a:srgbClr val="EA9D0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45429" name="Text Box 55"/>
          <p:cNvSpPr txBox="1">
            <a:spLocks noChangeArrowheads="1"/>
          </p:cNvSpPr>
          <p:nvPr/>
        </p:nvSpPr>
        <p:spPr bwMode="blackWhite">
          <a:xfrm>
            <a:off x="6172200" y="2286000"/>
            <a:ext cx="2324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type="none" w="sm" len="sm"/>
                <a:tailEnd type="none" w="sm" len="sm"/>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t>Intracellular</a:t>
            </a:r>
          </a:p>
          <a:p>
            <a:r>
              <a:rPr lang="en-US" altLang="en-US"/>
              <a:t>GLUT4 </a:t>
            </a:r>
            <a:r>
              <a:rPr lang="en-US" altLang="en-US" sz="2000"/>
              <a:t>vesicles</a:t>
            </a:r>
          </a:p>
        </p:txBody>
      </p:sp>
      <p:sp>
        <p:nvSpPr>
          <p:cNvPr id="72760" name="Oval 56"/>
          <p:cNvSpPr>
            <a:spLocks noChangeAspect="1" noChangeArrowheads="1"/>
          </p:cNvSpPr>
          <p:nvPr/>
        </p:nvSpPr>
        <p:spPr bwMode="blackWhite">
          <a:xfrm rot="220273">
            <a:off x="4470400" y="5486400"/>
            <a:ext cx="647700" cy="322263"/>
          </a:xfrm>
          <a:prstGeom prst="ellipse">
            <a:avLst/>
          </a:prstGeom>
          <a:solidFill>
            <a:srgbClr val="FFFF00"/>
          </a:solidFill>
          <a:ln w="101600">
            <a:solidFill>
              <a:srgbClr val="EA9D02"/>
            </a:solidFill>
            <a:round/>
            <a:headEnd type="none" w="sm" len="sm"/>
            <a:tailEnd type="none" w="sm" len="sm"/>
          </a:ln>
        </p:spPr>
        <p:txBody>
          <a:bodyPr wrap="none" anchor="ctr"/>
          <a:lstStyle/>
          <a:p>
            <a:pPr eaLnBrk="0" hangingPunct="0"/>
            <a:endParaRPr lang="en-US"/>
          </a:p>
        </p:txBody>
      </p:sp>
      <p:sp>
        <p:nvSpPr>
          <p:cNvPr id="145431" name="AutoShape 57"/>
          <p:cNvSpPr>
            <a:spLocks noChangeArrowheads="1"/>
          </p:cNvSpPr>
          <p:nvPr/>
        </p:nvSpPr>
        <p:spPr bwMode="auto">
          <a:xfrm>
            <a:off x="506413" y="3041650"/>
            <a:ext cx="314325" cy="274638"/>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45432" name="AutoShape 58"/>
          <p:cNvSpPr>
            <a:spLocks noChangeArrowheads="1"/>
          </p:cNvSpPr>
          <p:nvPr/>
        </p:nvSpPr>
        <p:spPr bwMode="auto">
          <a:xfrm>
            <a:off x="819150" y="2757488"/>
            <a:ext cx="317500" cy="274637"/>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72763" name="AutoShape 59"/>
          <p:cNvSpPr>
            <a:spLocks noChangeArrowheads="1"/>
          </p:cNvSpPr>
          <p:nvPr/>
        </p:nvSpPr>
        <p:spPr bwMode="auto">
          <a:xfrm rot="-492307">
            <a:off x="1828800" y="2514600"/>
            <a:ext cx="314325" cy="274638"/>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45434" name="AutoShape 60"/>
          <p:cNvSpPr>
            <a:spLocks noChangeArrowheads="1"/>
          </p:cNvSpPr>
          <p:nvPr/>
        </p:nvSpPr>
        <p:spPr bwMode="auto">
          <a:xfrm>
            <a:off x="588963" y="2087563"/>
            <a:ext cx="315912" cy="274637"/>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45435" name="AutoShape 61"/>
          <p:cNvSpPr>
            <a:spLocks noChangeArrowheads="1"/>
          </p:cNvSpPr>
          <p:nvPr/>
        </p:nvSpPr>
        <p:spPr bwMode="auto">
          <a:xfrm>
            <a:off x="514350" y="2535238"/>
            <a:ext cx="317500" cy="274637"/>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45436" name="AutoShape 62"/>
          <p:cNvSpPr>
            <a:spLocks noChangeArrowheads="1"/>
          </p:cNvSpPr>
          <p:nvPr/>
        </p:nvSpPr>
        <p:spPr bwMode="auto">
          <a:xfrm>
            <a:off x="141288" y="2459038"/>
            <a:ext cx="315912" cy="274637"/>
          </a:xfrm>
          <a:prstGeom prst="triangle">
            <a:avLst>
              <a:gd name="adj" fmla="val 50000"/>
            </a:avLst>
          </a:prstGeom>
          <a:solidFill>
            <a:srgbClr val="EA88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45437" name="Text Box 63"/>
          <p:cNvSpPr txBox="1">
            <a:spLocks noChangeArrowheads="1"/>
          </p:cNvSpPr>
          <p:nvPr/>
        </p:nvSpPr>
        <p:spPr bwMode="auto">
          <a:xfrm>
            <a:off x="19050" y="6443663"/>
            <a:ext cx="2894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prstDash val="sysDot"/>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600">
                <a:solidFill>
                  <a:srgbClr val="FFFFFF"/>
                </a:solidFill>
              </a:rPr>
              <a:t>GLUT4=glucose transporter 4</a:t>
            </a:r>
            <a:endParaRPr lang="en-US" sz="1600">
              <a:solidFill>
                <a:srgbClr val="FFFFFF"/>
              </a:solidFill>
              <a:latin typeface="Arial Narrow" pitchFamily="34" charset="0"/>
            </a:endParaRPr>
          </a:p>
        </p:txBody>
      </p:sp>
      <p:sp>
        <p:nvSpPr>
          <p:cNvPr id="72768" name="Line 64"/>
          <p:cNvSpPr>
            <a:spLocks noChangeShapeType="1"/>
          </p:cNvSpPr>
          <p:nvPr/>
        </p:nvSpPr>
        <p:spPr bwMode="blackWhite">
          <a:xfrm rot="19116752" flipV="1">
            <a:off x="4398268" y="5525487"/>
            <a:ext cx="765837" cy="248463"/>
          </a:xfrm>
          <a:prstGeom prst="line">
            <a:avLst/>
          </a:prstGeom>
          <a:noFill/>
          <a:ln w="31750">
            <a:solidFill>
              <a:srgbClr val="D46602"/>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41465474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763"/>
                                        </p:tgtEl>
                                        <p:attrNameLst>
                                          <p:attrName>style.visibility</p:attrName>
                                        </p:attrNameLst>
                                      </p:cBhvr>
                                      <p:to>
                                        <p:strVal val="visible"/>
                                      </p:to>
                                    </p:set>
                                    <p:anim calcmode="lin" valueType="num">
                                      <p:cBhvr additive="base">
                                        <p:cTn id="7" dur="500" fill="hold"/>
                                        <p:tgtEl>
                                          <p:spTgt spid="72763"/>
                                        </p:tgtEl>
                                        <p:attrNameLst>
                                          <p:attrName>ppt_x</p:attrName>
                                        </p:attrNameLst>
                                      </p:cBhvr>
                                      <p:tavLst>
                                        <p:tav tm="0">
                                          <p:val>
                                            <p:strVal val="0-#ppt_w/2"/>
                                          </p:val>
                                        </p:tav>
                                        <p:tav tm="100000">
                                          <p:val>
                                            <p:strVal val="#ppt_x"/>
                                          </p:val>
                                        </p:tav>
                                      </p:tavLst>
                                    </p:anim>
                                    <p:anim calcmode="lin" valueType="num">
                                      <p:cBhvr additive="base">
                                        <p:cTn id="8" dur="500" fill="hold"/>
                                        <p:tgtEl>
                                          <p:spTgt spid="7276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grpId="0" nodeType="afterEffect">
                                  <p:stCondLst>
                                    <p:cond delay="1000"/>
                                  </p:stCondLst>
                                  <p:childTnLst>
                                    <p:set>
                                      <p:cBhvr>
                                        <p:cTn id="11" dur="1" fill="hold">
                                          <p:stCondLst>
                                            <p:cond delay="0"/>
                                          </p:stCondLst>
                                        </p:cTn>
                                        <p:tgtEl>
                                          <p:spTgt spid="72712"/>
                                        </p:tgtEl>
                                        <p:attrNameLst>
                                          <p:attrName>style.visibility</p:attrName>
                                        </p:attrNameLst>
                                      </p:cBhvr>
                                      <p:to>
                                        <p:strVal val="visible"/>
                                      </p:to>
                                    </p:set>
                                    <p:animEffect transition="in" filter="dissolve">
                                      <p:cBhvr>
                                        <p:cTn id="12" dur="500"/>
                                        <p:tgtEl>
                                          <p:spTgt spid="72712"/>
                                        </p:tgtEl>
                                      </p:cBhvr>
                                    </p:animEffect>
                                  </p:childTnLst>
                                </p:cTn>
                              </p:par>
                            </p:childTnLst>
                          </p:cTn>
                        </p:par>
                        <p:par>
                          <p:cTn id="13" fill="hold" nodeType="afterGroup">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72716"/>
                                        </p:tgtEl>
                                        <p:attrNameLst>
                                          <p:attrName>style.visibility</p:attrName>
                                        </p:attrNameLst>
                                      </p:cBhvr>
                                      <p:to>
                                        <p:strVal val="visible"/>
                                      </p:to>
                                    </p:set>
                                    <p:animEffect transition="in" filter="wipe(left)">
                                      <p:cBhvr>
                                        <p:cTn id="16" dur="500"/>
                                        <p:tgtEl>
                                          <p:spTgt spid="727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2710"/>
                                        </p:tgtEl>
                                        <p:attrNameLst>
                                          <p:attrName>style.visibility</p:attrName>
                                        </p:attrNameLst>
                                      </p:cBhvr>
                                      <p:to>
                                        <p:strVal val="visible"/>
                                      </p:to>
                                    </p:set>
                                    <p:animEffect transition="in" filter="dissolve">
                                      <p:cBhvr>
                                        <p:cTn id="21" dur="500"/>
                                        <p:tgtEl>
                                          <p:spTgt spid="72710"/>
                                        </p:tgtEl>
                                      </p:cBhvr>
                                    </p:animEffect>
                                  </p:childTnLst>
                                </p:cTn>
                              </p:par>
                            </p:childTnLst>
                          </p:cTn>
                        </p:par>
                        <p:par>
                          <p:cTn id="22" fill="hold" nodeType="afterGroup">
                            <p:stCondLst>
                              <p:cond delay="500"/>
                            </p:stCondLst>
                            <p:childTnLst>
                              <p:par>
                                <p:cTn id="23" presetID="22" presetClass="entr" presetSubtype="2" fill="hold" grpId="0" nodeType="afterEffect">
                                  <p:stCondLst>
                                    <p:cond delay="1000"/>
                                  </p:stCondLst>
                                  <p:childTnLst>
                                    <p:set>
                                      <p:cBhvr>
                                        <p:cTn id="24" dur="1" fill="hold">
                                          <p:stCondLst>
                                            <p:cond delay="0"/>
                                          </p:stCondLst>
                                        </p:cTn>
                                        <p:tgtEl>
                                          <p:spTgt spid="72714"/>
                                        </p:tgtEl>
                                        <p:attrNameLst>
                                          <p:attrName>style.visibility</p:attrName>
                                        </p:attrNameLst>
                                      </p:cBhvr>
                                      <p:to>
                                        <p:strVal val="visible"/>
                                      </p:to>
                                    </p:set>
                                    <p:animEffect transition="in" filter="wipe(right)">
                                      <p:cBhvr>
                                        <p:cTn id="25" dur="500"/>
                                        <p:tgtEl>
                                          <p:spTgt spid="72714"/>
                                        </p:tgtEl>
                                      </p:cBhvr>
                                    </p:animEffect>
                                  </p:childTnLst>
                                </p:cTn>
                              </p:par>
                            </p:childTnLst>
                          </p:cTn>
                        </p:par>
                        <p:par>
                          <p:cTn id="26" fill="hold" nodeType="afterGroup">
                            <p:stCondLst>
                              <p:cond delay="2000"/>
                            </p:stCondLst>
                            <p:childTnLst>
                              <p:par>
                                <p:cTn id="27" presetID="9" presetClass="entr" presetSubtype="0" fill="hold" nodeType="afterEffect">
                                  <p:stCondLst>
                                    <p:cond delay="100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500"/>
                                        <p:tgtEl>
                                          <p:spTgt spid="2"/>
                                        </p:tgtEl>
                                      </p:cBhvr>
                                    </p:animEffect>
                                  </p:childTnLst>
                                </p:cTn>
                              </p:par>
                            </p:childTnLst>
                          </p:cTn>
                        </p:par>
                        <p:par>
                          <p:cTn id="30" fill="hold" nodeType="afterGroup">
                            <p:stCondLst>
                              <p:cond delay="3500"/>
                            </p:stCondLst>
                            <p:childTnLst>
                              <p:par>
                                <p:cTn id="31" presetID="22" presetClass="entr" presetSubtype="1" fill="hold" grpId="0" nodeType="afterEffect">
                                  <p:stCondLst>
                                    <p:cond delay="1000"/>
                                  </p:stCondLst>
                                  <p:childTnLst>
                                    <p:set>
                                      <p:cBhvr>
                                        <p:cTn id="32" dur="1" fill="hold">
                                          <p:stCondLst>
                                            <p:cond delay="0"/>
                                          </p:stCondLst>
                                        </p:cTn>
                                        <p:tgtEl>
                                          <p:spTgt spid="72726"/>
                                        </p:tgtEl>
                                        <p:attrNameLst>
                                          <p:attrName>style.visibility</p:attrName>
                                        </p:attrNameLst>
                                      </p:cBhvr>
                                      <p:to>
                                        <p:strVal val="visible"/>
                                      </p:to>
                                    </p:set>
                                    <p:animEffect transition="in" filter="wipe(up)">
                                      <p:cBhvr>
                                        <p:cTn id="33" dur="500"/>
                                        <p:tgtEl>
                                          <p:spTgt spid="727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72717"/>
                                        </p:tgtEl>
                                        <p:attrNameLst>
                                          <p:attrName>style.visibility</p:attrName>
                                        </p:attrNameLst>
                                      </p:cBhvr>
                                      <p:to>
                                        <p:strVal val="visible"/>
                                      </p:to>
                                    </p:set>
                                    <p:animEffect transition="in" filter="dissolve">
                                      <p:cBhvr>
                                        <p:cTn id="38" dur="500"/>
                                        <p:tgtEl>
                                          <p:spTgt spid="72717"/>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72760"/>
                                        </p:tgtEl>
                                        <p:attrNameLst>
                                          <p:attrName>style.visibility</p:attrName>
                                        </p:attrNameLst>
                                      </p:cBhvr>
                                      <p:to>
                                        <p:strVal val="visible"/>
                                      </p:to>
                                    </p:set>
                                    <p:animEffect transition="in" filter="dissolve">
                                      <p:cBhvr>
                                        <p:cTn id="42" dur="500"/>
                                        <p:tgtEl>
                                          <p:spTgt spid="7276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2718"/>
                                        </p:tgtEl>
                                        <p:attrNameLst>
                                          <p:attrName>style.visibility</p:attrName>
                                        </p:attrNameLst>
                                      </p:cBhvr>
                                      <p:to>
                                        <p:strVal val="visible"/>
                                      </p:to>
                                    </p:set>
                                    <p:animEffect transition="in" filter="dissolve">
                                      <p:cBhvr>
                                        <p:cTn id="47" dur="500"/>
                                        <p:tgtEl>
                                          <p:spTgt spid="72718"/>
                                        </p:tgtEl>
                                      </p:cBhvr>
                                    </p:animEffect>
                                  </p:childTnLst>
                                </p:cTn>
                              </p:par>
                            </p:childTnLst>
                          </p:cTn>
                        </p:par>
                        <p:par>
                          <p:cTn id="48" fill="hold" nodeType="afterGroup">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72768"/>
                                        </p:tgtEl>
                                        <p:attrNameLst>
                                          <p:attrName>style.visibility</p:attrName>
                                        </p:attrNameLst>
                                      </p:cBhvr>
                                      <p:to>
                                        <p:strVal val="visible"/>
                                      </p:to>
                                    </p:set>
                                    <p:animEffect transition="in" filter="wipe(down)">
                                      <p:cBhvr>
                                        <p:cTn id="51" dur="500"/>
                                        <p:tgtEl>
                                          <p:spTgt spid="72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autoUpdateAnimBg="0"/>
      <p:bldP spid="72712" grpId="0" autoUpdateAnimBg="0"/>
      <p:bldP spid="72714" grpId="0" animBg="1"/>
      <p:bldP spid="72716" grpId="0" animBg="1"/>
      <p:bldP spid="72717" grpId="0" autoUpdateAnimBg="0"/>
      <p:bldP spid="72718" grpId="0" autoUpdateAnimBg="0"/>
      <p:bldP spid="72726" grpId="0" animBg="1"/>
      <p:bldP spid="72760" grpId="0" animBg="1"/>
      <p:bldP spid="72763" grpId="0" animBg="1"/>
      <p:bldP spid="7276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Oval 2"/>
          <p:cNvSpPr>
            <a:spLocks noChangeArrowheads="1"/>
          </p:cNvSpPr>
          <p:nvPr/>
        </p:nvSpPr>
        <p:spPr bwMode="auto">
          <a:xfrm>
            <a:off x="1511300" y="1828800"/>
            <a:ext cx="6345238" cy="4222750"/>
          </a:xfrm>
          <a:prstGeom prst="ellipse">
            <a:avLst/>
          </a:prstGeom>
          <a:solidFill>
            <a:srgbClr val="96E3FE"/>
          </a:solidFill>
          <a:ln w="31750">
            <a:solidFill>
              <a:srgbClr val="046A15"/>
            </a:solidFill>
            <a:round/>
            <a:headEnd/>
            <a:tailEnd/>
          </a:ln>
        </p:spPr>
        <p:txBody>
          <a:bodyPr wrap="none" anchor="ctr"/>
          <a:lstStyle/>
          <a:p>
            <a:pPr eaLnBrk="0" hangingPunct="0"/>
            <a:endParaRPr lang="en-US"/>
          </a:p>
        </p:txBody>
      </p:sp>
      <p:sp>
        <p:nvSpPr>
          <p:cNvPr id="146435" name="Text Box 3"/>
          <p:cNvSpPr txBox="1">
            <a:spLocks noChangeArrowheads="1"/>
          </p:cNvSpPr>
          <p:nvPr/>
        </p:nvSpPr>
        <p:spPr bwMode="auto">
          <a:xfrm>
            <a:off x="1993900" y="13716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t>Glucose</a:t>
            </a:r>
          </a:p>
        </p:txBody>
      </p:sp>
      <p:sp>
        <p:nvSpPr>
          <p:cNvPr id="146436" name="Text Box 4"/>
          <p:cNvSpPr txBox="1">
            <a:spLocks noChangeArrowheads="1"/>
          </p:cNvSpPr>
          <p:nvPr/>
        </p:nvSpPr>
        <p:spPr bwMode="auto">
          <a:xfrm>
            <a:off x="6096000" y="1371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t>FFA</a:t>
            </a:r>
            <a:endParaRPr lang="en-US">
              <a:solidFill>
                <a:srgbClr val="FFFF00"/>
              </a:solidFill>
            </a:endParaRPr>
          </a:p>
        </p:txBody>
      </p:sp>
      <p:sp>
        <p:nvSpPr>
          <p:cNvPr id="146437" name="Text Box 5"/>
          <p:cNvSpPr txBox="1">
            <a:spLocks noChangeArrowheads="1"/>
          </p:cNvSpPr>
          <p:nvPr/>
        </p:nvSpPr>
        <p:spPr bwMode="auto">
          <a:xfrm>
            <a:off x="3821113" y="24082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p>
        </p:txBody>
      </p:sp>
      <p:sp>
        <p:nvSpPr>
          <p:cNvPr id="146438" name="Text Box 6"/>
          <p:cNvSpPr txBox="1">
            <a:spLocks noChangeArrowheads="1"/>
          </p:cNvSpPr>
          <p:nvPr/>
        </p:nvSpPr>
        <p:spPr bwMode="auto">
          <a:xfrm>
            <a:off x="5197475" y="2408238"/>
            <a:ext cx="60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solidFill>
                  <a:srgbClr val="D46602"/>
                </a:solidFill>
              </a:rPr>
              <a:t>FFA</a:t>
            </a:r>
            <a:endParaRPr lang="en-US">
              <a:solidFill>
                <a:srgbClr val="FF3300"/>
              </a:solidFill>
            </a:endParaRPr>
          </a:p>
        </p:txBody>
      </p:sp>
      <p:sp>
        <p:nvSpPr>
          <p:cNvPr id="146439" name="Text Box 7"/>
          <p:cNvSpPr txBox="1">
            <a:spLocks noChangeArrowheads="1"/>
          </p:cNvSpPr>
          <p:nvPr/>
        </p:nvSpPr>
        <p:spPr bwMode="auto">
          <a:xfrm>
            <a:off x="3897313" y="3151188"/>
            <a:ext cx="1479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solidFill>
                  <a:srgbClr val="046A15"/>
                </a:solidFill>
              </a:rPr>
              <a:t>Increased</a:t>
            </a:r>
          </a:p>
          <a:p>
            <a:r>
              <a:rPr lang="en-US">
                <a:solidFill>
                  <a:srgbClr val="046A15"/>
                </a:solidFill>
              </a:rPr>
              <a:t>glucosamine</a:t>
            </a:r>
          </a:p>
        </p:txBody>
      </p:sp>
      <p:sp>
        <p:nvSpPr>
          <p:cNvPr id="146440" name="Line 8"/>
          <p:cNvSpPr>
            <a:spLocks noChangeShapeType="1"/>
          </p:cNvSpPr>
          <p:nvPr/>
        </p:nvSpPr>
        <p:spPr bwMode="auto">
          <a:xfrm>
            <a:off x="4086225" y="2805113"/>
            <a:ext cx="411163" cy="346075"/>
          </a:xfrm>
          <a:prstGeom prst="line">
            <a:avLst/>
          </a:prstGeom>
          <a:noFill/>
          <a:ln w="28575">
            <a:solidFill>
              <a:srgbClr val="0B78E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6441" name="Line 9"/>
          <p:cNvSpPr>
            <a:spLocks noChangeShapeType="1"/>
          </p:cNvSpPr>
          <p:nvPr/>
        </p:nvSpPr>
        <p:spPr bwMode="auto">
          <a:xfrm flipH="1">
            <a:off x="4824413" y="2805113"/>
            <a:ext cx="477837" cy="346075"/>
          </a:xfrm>
          <a:prstGeom prst="line">
            <a:avLst/>
          </a:prstGeom>
          <a:noFill/>
          <a:ln w="28575">
            <a:solidFill>
              <a:srgbClr val="D4660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6442" name="Text Box 10"/>
          <p:cNvSpPr txBox="1">
            <a:spLocks noChangeArrowheads="1"/>
          </p:cNvSpPr>
          <p:nvPr/>
        </p:nvSpPr>
        <p:spPr bwMode="auto">
          <a:xfrm>
            <a:off x="2247900" y="3155950"/>
            <a:ext cx="122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solidFill>
                  <a:schemeClr val="accent1"/>
                </a:solidFill>
              </a:rPr>
              <a:t>Other</a:t>
            </a:r>
          </a:p>
          <a:p>
            <a:r>
              <a:rPr lang="en-US">
                <a:solidFill>
                  <a:schemeClr val="accent1"/>
                </a:solidFill>
              </a:rPr>
              <a:t>pathways</a:t>
            </a:r>
            <a:r>
              <a:rPr lang="en-US"/>
              <a:t> </a:t>
            </a:r>
          </a:p>
        </p:txBody>
      </p:sp>
      <p:sp>
        <p:nvSpPr>
          <p:cNvPr id="146443" name="Text Box 11"/>
          <p:cNvSpPr txBox="1">
            <a:spLocks noChangeArrowheads="1"/>
          </p:cNvSpPr>
          <p:nvPr/>
        </p:nvSpPr>
        <p:spPr bwMode="auto">
          <a:xfrm>
            <a:off x="6172200" y="3200400"/>
            <a:ext cx="1571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chemeClr val="accent1"/>
                </a:solidFill>
              </a:rPr>
              <a:t>Other</a:t>
            </a:r>
          </a:p>
          <a:p>
            <a:r>
              <a:rPr lang="en-US" sz="2400">
                <a:solidFill>
                  <a:schemeClr val="accent1"/>
                </a:solidFill>
              </a:rPr>
              <a:t>pathways </a:t>
            </a:r>
          </a:p>
        </p:txBody>
      </p:sp>
      <p:sp>
        <p:nvSpPr>
          <p:cNvPr id="146444" name="Line 12"/>
          <p:cNvSpPr>
            <a:spLocks noChangeShapeType="1"/>
          </p:cNvSpPr>
          <p:nvPr/>
        </p:nvSpPr>
        <p:spPr bwMode="auto">
          <a:xfrm>
            <a:off x="5727700" y="2805113"/>
            <a:ext cx="412750" cy="346075"/>
          </a:xfrm>
          <a:prstGeom prst="line">
            <a:avLst/>
          </a:prstGeom>
          <a:noFill/>
          <a:ln w="28575">
            <a:solidFill>
              <a:srgbClr val="D4660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6445" name="Line 13"/>
          <p:cNvSpPr>
            <a:spLocks noChangeShapeType="1"/>
          </p:cNvSpPr>
          <p:nvPr/>
        </p:nvSpPr>
        <p:spPr bwMode="auto">
          <a:xfrm flipH="1">
            <a:off x="3073400" y="2784475"/>
            <a:ext cx="476250" cy="346075"/>
          </a:xfrm>
          <a:prstGeom prst="line">
            <a:avLst/>
          </a:prstGeom>
          <a:noFill/>
          <a:ln w="28575">
            <a:solidFill>
              <a:srgbClr val="0B78E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6446" name="AutoShape 14"/>
          <p:cNvSpPr>
            <a:spLocks noChangeArrowheads="1"/>
          </p:cNvSpPr>
          <p:nvPr/>
        </p:nvSpPr>
        <p:spPr bwMode="auto">
          <a:xfrm rot="-1781186">
            <a:off x="3028950" y="1703388"/>
            <a:ext cx="493713" cy="735012"/>
          </a:xfrm>
          <a:prstGeom prst="downArrow">
            <a:avLst>
              <a:gd name="adj1" fmla="val 50000"/>
              <a:gd name="adj2" fmla="val 33083"/>
            </a:avLst>
          </a:prstGeom>
          <a:solidFill>
            <a:srgbClr val="0B78E5"/>
          </a:solidFill>
          <a:ln w="19050">
            <a:solidFill>
              <a:schemeClr val="hlink"/>
            </a:solidFill>
            <a:miter lim="800000"/>
            <a:headEnd/>
            <a:tailEnd/>
          </a:ln>
        </p:spPr>
        <p:txBody>
          <a:bodyPr wrap="none" anchor="ctr"/>
          <a:lstStyle/>
          <a:p>
            <a:pPr eaLnBrk="0" hangingPunct="0"/>
            <a:endParaRPr lang="en-US"/>
          </a:p>
        </p:txBody>
      </p:sp>
      <p:sp>
        <p:nvSpPr>
          <p:cNvPr id="146447" name="Rectangle 15"/>
          <p:cNvSpPr>
            <a:spLocks noChangeArrowheads="1"/>
          </p:cNvSpPr>
          <p:nvPr/>
        </p:nvSpPr>
        <p:spPr bwMode="auto">
          <a:xfrm>
            <a:off x="3217863" y="2387600"/>
            <a:ext cx="1030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a:solidFill>
                  <a:srgbClr val="0B78E5"/>
                </a:solidFill>
              </a:rPr>
              <a:t>Glucose</a:t>
            </a:r>
          </a:p>
        </p:txBody>
      </p:sp>
      <p:sp>
        <p:nvSpPr>
          <p:cNvPr id="146448" name="AutoShape 16"/>
          <p:cNvSpPr>
            <a:spLocks noChangeArrowheads="1"/>
          </p:cNvSpPr>
          <p:nvPr/>
        </p:nvSpPr>
        <p:spPr bwMode="auto">
          <a:xfrm rot="2120923">
            <a:off x="3765550" y="3998913"/>
            <a:ext cx="274638" cy="460375"/>
          </a:xfrm>
          <a:prstGeom prst="downArrow">
            <a:avLst>
              <a:gd name="adj1" fmla="val 50000"/>
              <a:gd name="adj2" fmla="val 37251"/>
            </a:avLst>
          </a:prstGeom>
          <a:solidFill>
            <a:srgbClr val="046A15"/>
          </a:solidFill>
          <a:ln w="19050">
            <a:solidFill>
              <a:srgbClr val="046A15"/>
            </a:solidFill>
            <a:miter lim="800000"/>
            <a:headEnd/>
            <a:tailEnd/>
          </a:ln>
        </p:spPr>
        <p:txBody>
          <a:bodyPr wrap="none" anchor="ctr"/>
          <a:lstStyle/>
          <a:p>
            <a:pPr eaLnBrk="0" hangingPunct="0"/>
            <a:endParaRPr lang="en-US"/>
          </a:p>
        </p:txBody>
      </p:sp>
      <p:sp>
        <p:nvSpPr>
          <p:cNvPr id="146449" name="AutoShape 17"/>
          <p:cNvSpPr>
            <a:spLocks noChangeArrowheads="1"/>
          </p:cNvSpPr>
          <p:nvPr/>
        </p:nvSpPr>
        <p:spPr bwMode="auto">
          <a:xfrm rot="-2011591">
            <a:off x="5438775" y="3922713"/>
            <a:ext cx="273050" cy="460375"/>
          </a:xfrm>
          <a:prstGeom prst="downArrow">
            <a:avLst>
              <a:gd name="adj1" fmla="val 50000"/>
              <a:gd name="adj2" fmla="val 37468"/>
            </a:avLst>
          </a:prstGeom>
          <a:solidFill>
            <a:srgbClr val="046A15"/>
          </a:solidFill>
          <a:ln w="19050">
            <a:solidFill>
              <a:srgbClr val="046A15"/>
            </a:solidFill>
            <a:miter lim="800000"/>
            <a:headEnd/>
            <a:tailEnd/>
          </a:ln>
        </p:spPr>
        <p:txBody>
          <a:bodyPr wrap="none" anchor="ctr"/>
          <a:lstStyle/>
          <a:p>
            <a:pPr eaLnBrk="0" hangingPunct="0"/>
            <a:endParaRPr lang="en-US"/>
          </a:p>
        </p:txBody>
      </p:sp>
      <p:sp>
        <p:nvSpPr>
          <p:cNvPr id="146450" name="Text Box 18"/>
          <p:cNvSpPr txBox="1">
            <a:spLocks noChangeArrowheads="1"/>
          </p:cNvSpPr>
          <p:nvPr/>
        </p:nvSpPr>
        <p:spPr bwMode="auto">
          <a:xfrm>
            <a:off x="1976438" y="4359275"/>
            <a:ext cx="29543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prstDash val="sysDot"/>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46A15"/>
                </a:solidFill>
              </a:rPr>
              <a:t>Impaired insulin</a:t>
            </a:r>
          </a:p>
          <a:p>
            <a:r>
              <a:rPr lang="en-US" sz="2400">
                <a:solidFill>
                  <a:srgbClr val="046A15"/>
                </a:solidFill>
              </a:rPr>
              <a:t>secretion from </a:t>
            </a:r>
            <a:r>
              <a:rPr lang="en-US" sz="2400">
                <a:solidFill>
                  <a:srgbClr val="046A15"/>
                </a:solidFill>
                <a:sym typeface="Symbol" pitchFamily="18" charset="2"/>
              </a:rPr>
              <a:t></a:t>
            </a:r>
            <a:r>
              <a:rPr lang="en-US" sz="2400">
                <a:solidFill>
                  <a:srgbClr val="046A15"/>
                </a:solidFill>
                <a:sym typeface="WP Greek Century"/>
              </a:rPr>
              <a:t>-cell</a:t>
            </a:r>
            <a:endParaRPr lang="en-US" sz="2400">
              <a:solidFill>
                <a:srgbClr val="046A15"/>
              </a:solidFill>
            </a:endParaRPr>
          </a:p>
        </p:txBody>
      </p:sp>
      <p:sp>
        <p:nvSpPr>
          <p:cNvPr id="146451" name="Text Box 19"/>
          <p:cNvSpPr txBox="1">
            <a:spLocks noChangeArrowheads="1"/>
          </p:cNvSpPr>
          <p:nvPr/>
        </p:nvSpPr>
        <p:spPr bwMode="auto">
          <a:xfrm>
            <a:off x="5016500" y="4359275"/>
            <a:ext cx="256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prstDash val="sysDot"/>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46A15"/>
                </a:solidFill>
              </a:rPr>
              <a:t>Insulin resistance</a:t>
            </a:r>
          </a:p>
          <a:p>
            <a:r>
              <a:rPr lang="en-US" sz="2400">
                <a:solidFill>
                  <a:srgbClr val="046A15"/>
                </a:solidFill>
              </a:rPr>
              <a:t>in muscle and fat</a:t>
            </a:r>
          </a:p>
        </p:txBody>
      </p:sp>
      <p:sp>
        <p:nvSpPr>
          <p:cNvPr id="29721" name="Rectangle 25"/>
          <p:cNvSpPr>
            <a:spLocks noGrp="1" noChangeArrowheads="1"/>
          </p:cNvSpPr>
          <p:nvPr>
            <p:ph type="title"/>
          </p:nvPr>
        </p:nvSpPr>
        <p:spPr>
          <a:xfrm>
            <a:off x="0" y="0"/>
            <a:ext cx="9001125" cy="1308100"/>
          </a:xfrm>
        </p:spPr>
        <p:txBody>
          <a:bodyPr>
            <a:normAutofit/>
          </a:bodyPr>
          <a:lstStyle/>
          <a:p>
            <a:pPr eaLnBrk="1" hangingPunct="1">
              <a:defRPr/>
            </a:pPr>
            <a:r>
              <a:rPr lang="en-US" sz="3200" dirty="0" smtClean="0">
                <a:solidFill>
                  <a:schemeClr val="tx2">
                    <a:lumMod val="75000"/>
                  </a:schemeClr>
                </a:solidFill>
              </a:rPr>
              <a:t>Mechanism of </a:t>
            </a:r>
            <a:r>
              <a:rPr lang="en-US" sz="3200" dirty="0" err="1" smtClean="0">
                <a:solidFill>
                  <a:schemeClr val="tx2">
                    <a:lumMod val="75000"/>
                  </a:schemeClr>
                </a:solidFill>
              </a:rPr>
              <a:t>Glucotoxicity</a:t>
            </a:r>
            <a:r>
              <a:rPr lang="en-US" sz="3200" dirty="0" smtClean="0">
                <a:solidFill>
                  <a:schemeClr val="tx2">
                    <a:lumMod val="75000"/>
                  </a:schemeClr>
                </a:solidFill>
              </a:rPr>
              <a:t> and </a:t>
            </a:r>
            <a:r>
              <a:rPr lang="en-US" sz="3200" dirty="0" err="1" smtClean="0">
                <a:solidFill>
                  <a:schemeClr val="tx2">
                    <a:lumMod val="75000"/>
                  </a:schemeClr>
                </a:solidFill>
              </a:rPr>
              <a:t>Lipotoxicity</a:t>
            </a:r>
            <a:r>
              <a:rPr lang="en-US" sz="3200" dirty="0" smtClean="0">
                <a:solidFill>
                  <a:schemeClr val="tx2">
                    <a:lumMod val="75000"/>
                  </a:schemeClr>
                </a:solidFill>
              </a:rPr>
              <a:t> </a:t>
            </a:r>
            <a:r>
              <a:rPr lang="en-US" dirty="0" smtClean="0">
                <a:solidFill>
                  <a:srgbClr val="D46602"/>
                </a:solidFill>
              </a:rPr>
              <a:t/>
            </a:r>
            <a:br>
              <a:rPr lang="en-US" dirty="0" smtClean="0">
                <a:solidFill>
                  <a:srgbClr val="D46602"/>
                </a:solidFill>
              </a:rPr>
            </a:br>
            <a:r>
              <a:rPr lang="en-US" sz="2800" dirty="0" smtClean="0">
                <a:solidFill>
                  <a:srgbClr val="C00000"/>
                </a:solidFill>
              </a:rPr>
              <a:t>The Glucosamine Hypothesis</a:t>
            </a:r>
          </a:p>
        </p:txBody>
      </p:sp>
      <p:sp>
        <p:nvSpPr>
          <p:cNvPr id="146453" name="Text Box 21"/>
          <p:cNvSpPr txBox="1">
            <a:spLocks noChangeArrowheads="1"/>
          </p:cNvSpPr>
          <p:nvPr/>
        </p:nvSpPr>
        <p:spPr bwMode="auto">
          <a:xfrm>
            <a:off x="339726" y="5723904"/>
            <a:ext cx="547652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80000"/>
              </a:lnSpc>
            </a:pPr>
            <a:r>
              <a:rPr lang="en-US" dirty="0">
                <a:latin typeface="Arial Narrow" pitchFamily="34" charset="0"/>
              </a:rPr>
              <a:t>Hawkins M et al. </a:t>
            </a:r>
            <a:r>
              <a:rPr lang="en-US" i="1" dirty="0">
                <a:latin typeface="Arial Narrow" pitchFamily="34" charset="0"/>
              </a:rPr>
              <a:t>J </a:t>
            </a:r>
            <a:r>
              <a:rPr lang="en-US" i="1" dirty="0" err="1">
                <a:latin typeface="Arial Narrow" pitchFamily="34" charset="0"/>
              </a:rPr>
              <a:t>Clin</a:t>
            </a:r>
            <a:r>
              <a:rPr lang="en-US" i="1" dirty="0">
                <a:latin typeface="Arial Narrow" pitchFamily="34" charset="0"/>
              </a:rPr>
              <a:t> Invest</a:t>
            </a:r>
            <a:r>
              <a:rPr lang="en-US" dirty="0">
                <a:latin typeface="Arial Narrow" pitchFamily="34" charset="0"/>
              </a:rPr>
              <a:t>. 1997;99:2173-2182; Rossetti L. </a:t>
            </a:r>
            <a:r>
              <a:rPr lang="en-US" i="1" dirty="0">
                <a:latin typeface="Arial Narrow" pitchFamily="34" charset="0"/>
              </a:rPr>
              <a:t>Endocrinology.</a:t>
            </a:r>
            <a:r>
              <a:rPr lang="en-US" dirty="0">
                <a:latin typeface="Arial Narrow" pitchFamily="34" charset="0"/>
              </a:rPr>
              <a:t> </a:t>
            </a:r>
            <a:r>
              <a:rPr lang="en-US" dirty="0" smtClean="0">
                <a:latin typeface="Arial Narrow" pitchFamily="34" charset="0"/>
              </a:rPr>
              <a:t>2000;141:1922-1925</a:t>
            </a:r>
            <a:endParaRPr lang="en-US" dirty="0">
              <a:latin typeface="Arial Narrow" pitchFamily="34" charset="0"/>
            </a:endParaRPr>
          </a:p>
        </p:txBody>
      </p:sp>
      <p:sp>
        <p:nvSpPr>
          <p:cNvPr id="146455" name="Rectangle 23"/>
          <p:cNvSpPr>
            <a:spLocks noChangeArrowheads="1"/>
          </p:cNvSpPr>
          <p:nvPr/>
        </p:nvSpPr>
        <p:spPr bwMode="auto">
          <a:xfrm>
            <a:off x="6140450" y="5871332"/>
            <a:ext cx="3335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p>
            <a:pPr eaLnBrk="0" hangingPunct="0"/>
            <a:r>
              <a:rPr lang="en-US" sz="1600" dirty="0"/>
              <a:t>FFA=free fatty acid</a:t>
            </a:r>
            <a:endParaRPr lang="en-US" sz="1600" dirty="0">
              <a:latin typeface="Arial Narrow" pitchFamily="34" charset="0"/>
            </a:endParaRPr>
          </a:p>
        </p:txBody>
      </p:sp>
      <p:sp>
        <p:nvSpPr>
          <p:cNvPr id="146456" name="AutoShape 24"/>
          <p:cNvSpPr>
            <a:spLocks noChangeArrowheads="1"/>
          </p:cNvSpPr>
          <p:nvPr/>
        </p:nvSpPr>
        <p:spPr bwMode="auto">
          <a:xfrm rot="1781186" flipH="1">
            <a:off x="5597525" y="1676400"/>
            <a:ext cx="492125" cy="735013"/>
          </a:xfrm>
          <a:prstGeom prst="downArrow">
            <a:avLst>
              <a:gd name="adj1" fmla="val 50000"/>
              <a:gd name="adj2" fmla="val 33190"/>
            </a:avLst>
          </a:prstGeom>
          <a:solidFill>
            <a:srgbClr val="D46602"/>
          </a:solidFill>
          <a:ln w="19050">
            <a:solidFill>
              <a:srgbClr val="D46602"/>
            </a:solidFill>
            <a:miter lim="800000"/>
            <a:headEnd/>
            <a:tailEnd/>
          </a:ln>
        </p:spPr>
        <p:txBody>
          <a:bodyPr wrap="none" anchor="ctr"/>
          <a:lstStyle/>
          <a:p>
            <a:pPr eaLnBrk="0" hangingPunct="0"/>
            <a:endParaRPr lang="en-US"/>
          </a:p>
        </p:txBody>
      </p:sp>
    </p:spTree>
    <p:custDataLst>
      <p:tags r:id="rId1"/>
    </p:custDataLst>
    <p:extLst>
      <p:ext uri="{BB962C8B-B14F-4D97-AF65-F5344CB8AC3E}">
        <p14:creationId xmlns:p14="http://schemas.microsoft.com/office/powerpoint/2010/main" val="2978352823"/>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4206"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4207"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5024414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smtClean="0"/>
              <a:t>Insulin Resistance is the Seed</a:t>
            </a:r>
            <a:endParaRPr lang="en-US" sz="4000" dirty="0"/>
          </a:p>
        </p:txBody>
      </p:sp>
      <p:pic>
        <p:nvPicPr>
          <p:cNvPr id="50178" name="Picture 2" descr="C:\Users\bev\AppData\Local\Microsoft\Windows\Temporary Internet Files\Content.IE5\ZMEOYXN7\MP9004278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493335" cy="43779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3439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invGray">
          <a:xfrm>
            <a:off x="5715001" y="5438775"/>
            <a:ext cx="2895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b"/>
          <a:lstStyle/>
          <a:p>
            <a:pPr eaLnBrk="0" hangingPunct="0"/>
            <a:r>
              <a:rPr lang="en-US" sz="1200" dirty="0" smtClean="0"/>
              <a:t>American </a:t>
            </a:r>
            <a:r>
              <a:rPr lang="en-US" sz="1200" dirty="0"/>
              <a:t>College of Endocrinology, 2001</a:t>
            </a:r>
          </a:p>
        </p:txBody>
      </p:sp>
      <p:sp>
        <p:nvSpPr>
          <p:cNvPr id="1641475" name="Rectangle 3"/>
          <p:cNvSpPr>
            <a:spLocks noGrp="1" noChangeArrowheads="1"/>
          </p:cNvSpPr>
          <p:nvPr>
            <p:ph type="title"/>
          </p:nvPr>
        </p:nvSpPr>
        <p:spPr>
          <a:xfrm>
            <a:off x="533399" y="352519"/>
            <a:ext cx="8378826" cy="1331818"/>
          </a:xfrm>
        </p:spPr>
        <p:txBody>
          <a:bodyPr>
            <a:normAutofit fontScale="90000"/>
          </a:bodyPr>
          <a:lstStyle/>
          <a:p>
            <a:pPr eaLnBrk="1" hangingPunct="1">
              <a:defRPr/>
            </a:pPr>
            <a:r>
              <a:rPr lang="en-US" sz="4800" dirty="0" smtClean="0"/>
              <a:t>Factors Associated with Insulin Resistance</a:t>
            </a:r>
            <a:r>
              <a:rPr lang="en-US" dirty="0" smtClean="0"/>
              <a:t> </a:t>
            </a:r>
          </a:p>
        </p:txBody>
      </p:sp>
      <p:sp>
        <p:nvSpPr>
          <p:cNvPr id="1641476" name="Rectangle 4"/>
          <p:cNvSpPr>
            <a:spLocks noGrp="1" noChangeArrowheads="1"/>
          </p:cNvSpPr>
          <p:nvPr>
            <p:ph type="body" idx="1"/>
          </p:nvPr>
        </p:nvSpPr>
        <p:spPr>
          <a:xfrm>
            <a:off x="685800" y="1981200"/>
            <a:ext cx="8226425" cy="4051300"/>
          </a:xfrm>
        </p:spPr>
        <p:txBody>
          <a:bodyPr>
            <a:normAutofit lnSpcReduction="10000"/>
          </a:bodyPr>
          <a:lstStyle/>
          <a:p>
            <a:pPr eaLnBrk="1" hangingPunct="1">
              <a:lnSpc>
                <a:spcPct val="80000"/>
              </a:lnSpc>
              <a:defRPr/>
            </a:pPr>
            <a:r>
              <a:rPr lang="en-US" sz="3600" dirty="0" smtClean="0"/>
              <a:t>Abdominal obesity</a:t>
            </a:r>
          </a:p>
          <a:p>
            <a:pPr eaLnBrk="1" hangingPunct="1">
              <a:lnSpc>
                <a:spcPct val="80000"/>
              </a:lnSpc>
              <a:defRPr/>
            </a:pPr>
            <a:r>
              <a:rPr lang="en-US" sz="3600" dirty="0" smtClean="0"/>
              <a:t>Sedentary lifestyle</a:t>
            </a:r>
          </a:p>
          <a:p>
            <a:pPr eaLnBrk="1" hangingPunct="1">
              <a:lnSpc>
                <a:spcPct val="80000"/>
              </a:lnSpc>
              <a:defRPr/>
            </a:pPr>
            <a:r>
              <a:rPr lang="en-US" sz="3600" dirty="0" smtClean="0"/>
              <a:t>Genetics / Ethnicity</a:t>
            </a:r>
          </a:p>
          <a:p>
            <a:pPr eaLnBrk="1" hangingPunct="1">
              <a:lnSpc>
                <a:spcPct val="80000"/>
              </a:lnSpc>
              <a:defRPr/>
            </a:pPr>
            <a:r>
              <a:rPr lang="en-US" sz="3600" dirty="0" smtClean="0"/>
              <a:t>Gestational Diabetes</a:t>
            </a:r>
            <a:r>
              <a:rPr lang="en-US" dirty="0" smtClean="0"/>
              <a:t> </a:t>
            </a:r>
          </a:p>
          <a:p>
            <a:pPr eaLnBrk="1" hangingPunct="1">
              <a:lnSpc>
                <a:spcPct val="80000"/>
              </a:lnSpc>
              <a:defRPr/>
            </a:pPr>
            <a:r>
              <a:rPr lang="en-US" sz="3600" dirty="0" smtClean="0"/>
              <a:t>Polycystic ovary syndrome</a:t>
            </a:r>
          </a:p>
          <a:p>
            <a:pPr eaLnBrk="1" hangingPunct="1">
              <a:lnSpc>
                <a:spcPct val="80000"/>
              </a:lnSpc>
              <a:defRPr/>
            </a:pPr>
            <a:r>
              <a:rPr lang="en-US" sz="3600" dirty="0" err="1" smtClean="0"/>
              <a:t>Acanthosis</a:t>
            </a:r>
            <a:r>
              <a:rPr lang="en-US" sz="3600" dirty="0" smtClean="0"/>
              <a:t> </a:t>
            </a:r>
            <a:r>
              <a:rPr lang="en-US" sz="3600" dirty="0" err="1" smtClean="0"/>
              <a:t>Nigricans</a:t>
            </a:r>
            <a:endParaRPr lang="en-US" sz="3600" dirty="0" smtClean="0"/>
          </a:p>
          <a:p>
            <a:pPr eaLnBrk="1" hangingPunct="1">
              <a:lnSpc>
                <a:spcPct val="80000"/>
              </a:lnSpc>
              <a:defRPr/>
            </a:pPr>
            <a:r>
              <a:rPr lang="en-US" sz="3600" dirty="0" smtClean="0"/>
              <a:t>Obstructive Sleep Apnea</a:t>
            </a:r>
          </a:p>
          <a:p>
            <a:pPr eaLnBrk="1" hangingPunct="1">
              <a:lnSpc>
                <a:spcPct val="80000"/>
              </a:lnSpc>
              <a:defRPr/>
            </a:pPr>
            <a:r>
              <a:rPr lang="en-US" sz="3600" dirty="0" smtClean="0"/>
              <a:t>Cancer</a:t>
            </a:r>
          </a:p>
        </p:txBody>
      </p:sp>
      <p:pic>
        <p:nvPicPr>
          <p:cNvPr id="2" name="Picture 1"/>
          <p:cNvPicPr>
            <a:picLocks noChangeAspect="1"/>
          </p:cNvPicPr>
          <p:nvPr/>
        </p:nvPicPr>
        <p:blipFill>
          <a:blip r:embed="rId4"/>
          <a:stretch>
            <a:fillRect/>
          </a:stretch>
        </p:blipFill>
        <p:spPr>
          <a:xfrm>
            <a:off x="6064250" y="1905000"/>
            <a:ext cx="2847975" cy="1600200"/>
          </a:xfrm>
          <a:prstGeom prst="rect">
            <a:avLst/>
          </a:prstGeom>
        </p:spPr>
      </p:pic>
    </p:spTree>
    <p:custDataLst>
      <p:tags r:id="rId1"/>
    </p:custDataLst>
    <p:extLst>
      <p:ext uri="{BB962C8B-B14F-4D97-AF65-F5344CB8AC3E}">
        <p14:creationId xmlns:p14="http://schemas.microsoft.com/office/powerpoint/2010/main" val="280738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41476">
                                            <p:txEl>
                                              <p:pRg st="0" end="0"/>
                                            </p:txEl>
                                          </p:spTgt>
                                        </p:tgtEl>
                                        <p:attrNameLst>
                                          <p:attrName>style.visibility</p:attrName>
                                        </p:attrNameLst>
                                      </p:cBhvr>
                                      <p:to>
                                        <p:strVal val="visible"/>
                                      </p:to>
                                    </p:set>
                                    <p:anim calcmode="lin" valueType="num">
                                      <p:cBhvr additive="base">
                                        <p:cTn id="7" dur="2000" fill="hold"/>
                                        <p:tgtEl>
                                          <p:spTgt spid="164147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4147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41476">
                                            <p:txEl>
                                              <p:pRg st="1" end="1"/>
                                            </p:txEl>
                                          </p:spTgt>
                                        </p:tgtEl>
                                        <p:attrNameLst>
                                          <p:attrName>style.visibility</p:attrName>
                                        </p:attrNameLst>
                                      </p:cBhvr>
                                      <p:to>
                                        <p:strVal val="visible"/>
                                      </p:to>
                                    </p:set>
                                    <p:anim calcmode="lin" valueType="num">
                                      <p:cBhvr additive="base">
                                        <p:cTn id="11" dur="2000" fill="hold"/>
                                        <p:tgtEl>
                                          <p:spTgt spid="1641476">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4147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41476">
                                            <p:txEl>
                                              <p:pRg st="2" end="2"/>
                                            </p:txEl>
                                          </p:spTgt>
                                        </p:tgtEl>
                                        <p:attrNameLst>
                                          <p:attrName>style.visibility</p:attrName>
                                        </p:attrNameLst>
                                      </p:cBhvr>
                                      <p:to>
                                        <p:strVal val="visible"/>
                                      </p:to>
                                    </p:set>
                                    <p:anim calcmode="lin" valueType="num">
                                      <p:cBhvr additive="base">
                                        <p:cTn id="15" dur="2000" fill="hold"/>
                                        <p:tgtEl>
                                          <p:spTgt spid="1641476">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64147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41476">
                                            <p:txEl>
                                              <p:pRg st="3" end="3"/>
                                            </p:txEl>
                                          </p:spTgt>
                                        </p:tgtEl>
                                        <p:attrNameLst>
                                          <p:attrName>style.visibility</p:attrName>
                                        </p:attrNameLst>
                                      </p:cBhvr>
                                      <p:to>
                                        <p:strVal val="visible"/>
                                      </p:to>
                                    </p:set>
                                    <p:anim calcmode="lin" valueType="num">
                                      <p:cBhvr additive="base">
                                        <p:cTn id="19" dur="2000" fill="hold"/>
                                        <p:tgtEl>
                                          <p:spTgt spid="1641476">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4147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41476">
                                            <p:txEl>
                                              <p:pRg st="4" end="4"/>
                                            </p:txEl>
                                          </p:spTgt>
                                        </p:tgtEl>
                                        <p:attrNameLst>
                                          <p:attrName>style.visibility</p:attrName>
                                        </p:attrNameLst>
                                      </p:cBhvr>
                                      <p:to>
                                        <p:strVal val="visible"/>
                                      </p:to>
                                    </p:set>
                                    <p:anim calcmode="lin" valueType="num">
                                      <p:cBhvr additive="base">
                                        <p:cTn id="23" dur="2000" fill="hold"/>
                                        <p:tgtEl>
                                          <p:spTgt spid="1641476">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64147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41476">
                                            <p:txEl>
                                              <p:pRg st="5" end="5"/>
                                            </p:txEl>
                                          </p:spTgt>
                                        </p:tgtEl>
                                        <p:attrNameLst>
                                          <p:attrName>style.visibility</p:attrName>
                                        </p:attrNameLst>
                                      </p:cBhvr>
                                      <p:to>
                                        <p:strVal val="visible"/>
                                      </p:to>
                                    </p:set>
                                    <p:anim calcmode="lin" valueType="num">
                                      <p:cBhvr additive="base">
                                        <p:cTn id="27" dur="2000" fill="hold"/>
                                        <p:tgtEl>
                                          <p:spTgt spid="1641476">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64147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41476">
                                            <p:txEl>
                                              <p:pRg st="6" end="6"/>
                                            </p:txEl>
                                          </p:spTgt>
                                        </p:tgtEl>
                                        <p:attrNameLst>
                                          <p:attrName>style.visibility</p:attrName>
                                        </p:attrNameLst>
                                      </p:cBhvr>
                                      <p:to>
                                        <p:strVal val="visible"/>
                                      </p:to>
                                    </p:set>
                                    <p:anim calcmode="lin" valueType="num">
                                      <p:cBhvr additive="base">
                                        <p:cTn id="31" dur="2000" fill="hold"/>
                                        <p:tgtEl>
                                          <p:spTgt spid="1641476">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64147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41476">
                                            <p:txEl>
                                              <p:pRg st="7" end="7"/>
                                            </p:txEl>
                                          </p:spTgt>
                                        </p:tgtEl>
                                        <p:attrNameLst>
                                          <p:attrName>style.visibility</p:attrName>
                                        </p:attrNameLst>
                                      </p:cBhvr>
                                      <p:to>
                                        <p:strVal val="visible"/>
                                      </p:to>
                                    </p:set>
                                    <p:anim calcmode="lin" valueType="num">
                                      <p:cBhvr additive="base">
                                        <p:cTn id="35" dur="2000" fill="hold"/>
                                        <p:tgtEl>
                                          <p:spTgt spid="1641476">
                                            <p:txEl>
                                              <p:pRg st="7" end="7"/>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64147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098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42"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smtClean="0"/>
              <a:t>Cardio Metabolic Risk  - </a:t>
            </a:r>
            <a:br>
              <a:rPr lang="en-US" sz="4000" dirty="0" smtClean="0"/>
            </a:br>
            <a:r>
              <a:rPr lang="en-US" sz="4000" dirty="0" smtClean="0"/>
              <a:t>5 </a:t>
            </a:r>
            <a:r>
              <a:rPr lang="en-US" sz="4000" dirty="0" err="1" smtClean="0"/>
              <a:t>Hypers</a:t>
            </a:r>
            <a:r>
              <a:rPr lang="en-US" sz="4000" dirty="0" smtClean="0"/>
              <a:t> -</a:t>
            </a:r>
          </a:p>
        </p:txBody>
      </p:sp>
      <p:sp>
        <p:nvSpPr>
          <p:cNvPr id="1751043" name="Rectangle 3"/>
          <p:cNvSpPr>
            <a:spLocks noGrp="1" noChangeArrowheads="1"/>
          </p:cNvSpPr>
          <p:nvPr>
            <p:ph type="body" idx="1"/>
          </p:nvPr>
        </p:nvSpPr>
        <p:spPr>
          <a:xfrm>
            <a:off x="457200" y="1676400"/>
            <a:ext cx="8229600" cy="44805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sz="3200" i="1" dirty="0" smtClean="0">
                <a:solidFill>
                  <a:srgbClr val="C00000"/>
                </a:solidFill>
              </a:rPr>
              <a:t>Manifestations of Insulin Resistance</a:t>
            </a:r>
            <a:endParaRPr lang="en-US" sz="3200" dirty="0" smtClean="0">
              <a:solidFill>
                <a:srgbClr val="C00000"/>
              </a:solidFill>
            </a:endParaRPr>
          </a:p>
        </p:txBody>
      </p:sp>
      <p:pic>
        <p:nvPicPr>
          <p:cNvPr id="156676"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649278"/>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77791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ctrTitle" idx="4294967295"/>
          </p:nvPr>
        </p:nvSpPr>
        <p:spPr>
          <a:xfrm>
            <a:off x="485775" y="533400"/>
            <a:ext cx="8077200" cy="2133600"/>
          </a:xfrm>
        </p:spPr>
        <p:txBody>
          <a:bodyPr lIns="90477" tIns="44445" rIns="90477" bIns="44445" anchorCtr="0">
            <a:normAutofit/>
          </a:bodyPr>
          <a:lstStyle/>
          <a:p>
            <a:pPr eaLnBrk="1" hangingPunct="1">
              <a:defRPr/>
            </a:pPr>
            <a:r>
              <a:rPr lang="en-US" sz="4400" dirty="0" smtClean="0"/>
              <a:t>The Link Between Hyperglycemia, Insulin Resistance and Cardiovascular Disease</a:t>
            </a:r>
            <a:endParaRPr lang="en-US" sz="4000" dirty="0" smtClean="0"/>
          </a:p>
        </p:txBody>
      </p:sp>
      <p:pic>
        <p:nvPicPr>
          <p:cNvPr id="151555" name="Picture 3" descr="MCIN00634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819400"/>
            <a:ext cx="386715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6321522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818" name="Rectangle 2"/>
          <p:cNvSpPr>
            <a:spLocks noGrp="1" noChangeArrowheads="1"/>
          </p:cNvSpPr>
          <p:nvPr>
            <p:ph type="title"/>
          </p:nvPr>
        </p:nvSpPr>
        <p:spPr>
          <a:xfrm>
            <a:off x="455613" y="273050"/>
            <a:ext cx="8226425" cy="715963"/>
          </a:xfrm>
        </p:spPr>
        <p:txBody>
          <a:bodyPr>
            <a:normAutofit/>
          </a:bodyPr>
          <a:lstStyle/>
          <a:p>
            <a:pPr eaLnBrk="1" hangingPunct="1">
              <a:defRPr/>
            </a:pPr>
            <a:r>
              <a:rPr lang="en-US" sz="4000" dirty="0" smtClean="0"/>
              <a:t>Heart Disease &amp; DM = 3-5xs Risk</a:t>
            </a:r>
          </a:p>
        </p:txBody>
      </p:sp>
      <p:sp>
        <p:nvSpPr>
          <p:cNvPr id="1698819" name="Rectangle 3"/>
          <p:cNvSpPr>
            <a:spLocks noGrp="1" noChangeArrowheads="1"/>
          </p:cNvSpPr>
          <p:nvPr>
            <p:ph type="body" idx="1"/>
          </p:nvPr>
        </p:nvSpPr>
        <p:spPr>
          <a:xfrm>
            <a:off x="609600" y="1160463"/>
            <a:ext cx="6019800" cy="5334000"/>
          </a:xfrm>
        </p:spPr>
        <p:txBody>
          <a:bodyPr>
            <a:normAutofit lnSpcReduction="10000"/>
          </a:bodyPr>
          <a:lstStyle/>
          <a:p>
            <a:pPr eaLnBrk="1" hangingPunct="1">
              <a:defRPr/>
            </a:pPr>
            <a:r>
              <a:rPr lang="en-US" sz="2800" dirty="0" smtClean="0"/>
              <a:t>CHF   </a:t>
            </a:r>
          </a:p>
          <a:p>
            <a:pPr lvl="1" eaLnBrk="1" hangingPunct="1">
              <a:defRPr/>
            </a:pPr>
            <a:r>
              <a:rPr lang="en-US" sz="2400" dirty="0" smtClean="0"/>
              <a:t>7.9 % w/ diabetes vs. </a:t>
            </a:r>
          </a:p>
          <a:p>
            <a:pPr lvl="1" eaLnBrk="1" hangingPunct="1">
              <a:defRPr/>
            </a:pPr>
            <a:r>
              <a:rPr lang="en-US" sz="2400" dirty="0" smtClean="0"/>
              <a:t>1.1 % no diabetes </a:t>
            </a:r>
          </a:p>
          <a:p>
            <a:pPr eaLnBrk="1" hangingPunct="1">
              <a:defRPr/>
            </a:pPr>
            <a:r>
              <a:rPr lang="en-US" sz="2800" dirty="0" smtClean="0"/>
              <a:t>Heart attack  </a:t>
            </a:r>
          </a:p>
          <a:p>
            <a:pPr lvl="1" eaLnBrk="1" hangingPunct="1">
              <a:defRPr/>
            </a:pPr>
            <a:r>
              <a:rPr lang="en-US" sz="2400" dirty="0" smtClean="0"/>
              <a:t>9.8 % w/ diabetes vs.</a:t>
            </a:r>
          </a:p>
          <a:p>
            <a:pPr lvl="1" eaLnBrk="1" hangingPunct="1">
              <a:defRPr/>
            </a:pPr>
            <a:r>
              <a:rPr lang="en-US" sz="2400" dirty="0" smtClean="0"/>
              <a:t> 1.8 % no diabetes </a:t>
            </a:r>
          </a:p>
          <a:p>
            <a:pPr eaLnBrk="1" hangingPunct="1">
              <a:defRPr/>
            </a:pPr>
            <a:r>
              <a:rPr lang="en-US" sz="2800" dirty="0" smtClean="0"/>
              <a:t>Coronary heart disease  </a:t>
            </a:r>
          </a:p>
          <a:p>
            <a:pPr lvl="1" eaLnBrk="1" hangingPunct="1">
              <a:defRPr/>
            </a:pPr>
            <a:r>
              <a:rPr lang="en-US" sz="2400" dirty="0" smtClean="0"/>
              <a:t>9.1 % w/ diabetes vs. </a:t>
            </a:r>
          </a:p>
          <a:p>
            <a:pPr lvl="1" eaLnBrk="1" hangingPunct="1">
              <a:defRPr/>
            </a:pPr>
            <a:r>
              <a:rPr lang="en-US" sz="2400" dirty="0" smtClean="0"/>
              <a:t>2.1 % no diabetes </a:t>
            </a:r>
          </a:p>
          <a:p>
            <a:pPr eaLnBrk="1" hangingPunct="1">
              <a:defRPr/>
            </a:pPr>
            <a:r>
              <a:rPr lang="en-US" sz="2800" dirty="0" smtClean="0"/>
              <a:t>Stroke  </a:t>
            </a:r>
          </a:p>
          <a:p>
            <a:pPr lvl="1" eaLnBrk="1" hangingPunct="1">
              <a:defRPr/>
            </a:pPr>
            <a:r>
              <a:rPr lang="en-US" sz="2400" dirty="0" smtClean="0"/>
              <a:t>6.6 % w/ diabetes vs. </a:t>
            </a:r>
          </a:p>
          <a:p>
            <a:pPr lvl="1" eaLnBrk="1" hangingPunct="1">
              <a:defRPr/>
            </a:pPr>
            <a:r>
              <a:rPr lang="en-US" sz="2400" dirty="0" smtClean="0"/>
              <a:t>1.8 % no diabetes</a:t>
            </a:r>
          </a:p>
          <a:p>
            <a:pPr lvl="1" algn="r" eaLnBrk="1" hangingPunct="1">
              <a:defRPr/>
            </a:pPr>
            <a:r>
              <a:rPr lang="en-US" sz="1800" dirty="0" smtClean="0"/>
              <a:t>2007 AACE</a:t>
            </a:r>
          </a:p>
        </p:txBody>
      </p:sp>
      <p:sp>
        <p:nvSpPr>
          <p:cNvPr id="159748" name="Text Box 4"/>
          <p:cNvSpPr txBox="1">
            <a:spLocks noChangeArrowheads="1"/>
          </p:cNvSpPr>
          <p:nvPr/>
        </p:nvSpPr>
        <p:spPr bwMode="auto">
          <a:xfrm>
            <a:off x="9661525" y="255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p>
        </p:txBody>
      </p:sp>
      <p:pic>
        <p:nvPicPr>
          <p:cNvPr id="159749" name="Picture 5" descr="MCj041593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160463"/>
            <a:ext cx="27813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0180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p:nvPr>
        </p:nvSpPr>
        <p:spPr>
          <a:xfrm>
            <a:off x="381000" y="304800"/>
            <a:ext cx="8534400" cy="914400"/>
          </a:xfrm>
        </p:spPr>
        <p:txBody>
          <a:bodyPr lIns="90488" tIns="44450" rIns="90488" bIns="44450" anchor="b" anchorCtr="0">
            <a:normAutofit fontScale="90000"/>
          </a:bodyPr>
          <a:lstStyle/>
          <a:p>
            <a:pPr eaLnBrk="1" hangingPunct="1">
              <a:defRPr/>
            </a:pPr>
            <a:r>
              <a:rPr lang="en-US" sz="4000" b="1" smtClean="0"/>
              <a:t>Vascular Disease &amp; Diabetes </a:t>
            </a:r>
            <a:r>
              <a:rPr lang="en-US" sz="2800" b="1" smtClean="0"/>
              <a:t>“atheroscleropathy”</a:t>
            </a:r>
            <a:endParaRPr lang="en-US" sz="2800" smtClean="0">
              <a:solidFill>
                <a:srgbClr val="00FF00"/>
              </a:solidFill>
            </a:endParaRPr>
          </a:p>
        </p:txBody>
      </p:sp>
      <p:sp>
        <p:nvSpPr>
          <p:cNvPr id="1699843" name="Rectangle 3"/>
          <p:cNvSpPr>
            <a:spLocks noGrp="1" noChangeArrowheads="1"/>
          </p:cNvSpPr>
          <p:nvPr>
            <p:ph type="body" idx="1"/>
          </p:nvPr>
        </p:nvSpPr>
        <p:spPr>
          <a:xfrm>
            <a:off x="304800" y="1295400"/>
            <a:ext cx="7620000" cy="5562600"/>
          </a:xfrm>
        </p:spPr>
        <p:txBody>
          <a:bodyPr lIns="90488" tIns="44450" rIns="90488" bIns="44450"/>
          <a:lstStyle/>
          <a:p>
            <a:pPr lvl="1" eaLnBrk="1" hangingPunct="1">
              <a:buFont typeface="Wingdings" pitchFamily="2" charset="2"/>
              <a:buBlip>
                <a:blip r:embed="rId4"/>
              </a:buBlip>
              <a:defRPr/>
            </a:pPr>
            <a:r>
              <a:rPr lang="en-US" dirty="0" smtClean="0"/>
              <a:t>Normal endothelial cells are protective</a:t>
            </a:r>
          </a:p>
          <a:p>
            <a:pPr lvl="1" eaLnBrk="1" hangingPunct="1">
              <a:buFont typeface="Wingdings" pitchFamily="2" charset="2"/>
              <a:buBlip>
                <a:blip r:embed="rId4"/>
              </a:buBlip>
              <a:defRPr/>
            </a:pPr>
            <a:r>
              <a:rPr lang="en-US" dirty="0" smtClean="0"/>
              <a:t>Abnormal glucose = Endothelial cell dysfunction </a:t>
            </a:r>
          </a:p>
          <a:p>
            <a:pPr lvl="2" eaLnBrk="1" hangingPunct="1">
              <a:buFont typeface="Wingdings" pitchFamily="2" charset="2"/>
              <a:buBlip>
                <a:blip r:embed="rId5"/>
              </a:buBlip>
              <a:defRPr/>
            </a:pPr>
            <a:r>
              <a:rPr lang="en-US" sz="2800" dirty="0" smtClean="0"/>
              <a:t>Lower Nitric Oxide levels = Poor </a:t>
            </a:r>
            <a:r>
              <a:rPr lang="en-US" sz="2800" dirty="0" err="1" smtClean="0"/>
              <a:t>vasodilation</a:t>
            </a:r>
            <a:endParaRPr lang="en-US" sz="2800" dirty="0" smtClean="0"/>
          </a:p>
          <a:p>
            <a:pPr lvl="2" eaLnBrk="1" hangingPunct="1">
              <a:buFont typeface="Wingdings" pitchFamily="2" charset="2"/>
              <a:buBlip>
                <a:blip r:embed="rId5"/>
              </a:buBlip>
              <a:defRPr/>
            </a:pPr>
            <a:r>
              <a:rPr lang="en-US" sz="2800" dirty="0" smtClean="0"/>
              <a:t>Release of inflammatory mediators</a:t>
            </a:r>
          </a:p>
          <a:p>
            <a:pPr lvl="2" eaLnBrk="1" hangingPunct="1">
              <a:buFont typeface="Wingdings" pitchFamily="2" charset="2"/>
              <a:buBlip>
                <a:blip r:embed="rId5"/>
              </a:buBlip>
              <a:defRPr/>
            </a:pPr>
            <a:r>
              <a:rPr lang="en-US" sz="2800" dirty="0" smtClean="0"/>
              <a:t>Higher </a:t>
            </a:r>
            <a:r>
              <a:rPr lang="en-US" sz="2800" dirty="0" err="1" smtClean="0"/>
              <a:t>aldosterone</a:t>
            </a:r>
            <a:r>
              <a:rPr lang="en-US" sz="2800" dirty="0" smtClean="0"/>
              <a:t> levels</a:t>
            </a:r>
          </a:p>
          <a:p>
            <a:pPr lvl="2" eaLnBrk="1" hangingPunct="1">
              <a:buFont typeface="Wingdings" pitchFamily="2" charset="2"/>
              <a:buBlip>
                <a:blip r:embed="rId5"/>
              </a:buBlip>
              <a:defRPr/>
            </a:pPr>
            <a:r>
              <a:rPr lang="en-US" sz="2800" dirty="0" err="1" smtClean="0"/>
              <a:t>Adipokines</a:t>
            </a:r>
            <a:r>
              <a:rPr lang="en-US" sz="2800" dirty="0" smtClean="0"/>
              <a:t> = &gt; </a:t>
            </a:r>
            <a:r>
              <a:rPr lang="en-US" sz="2800" dirty="0" err="1" smtClean="0"/>
              <a:t>angiotensin</a:t>
            </a:r>
            <a:r>
              <a:rPr lang="en-US" sz="2800" dirty="0" smtClean="0"/>
              <a:t> = HTN</a:t>
            </a:r>
          </a:p>
          <a:p>
            <a:pPr lvl="2" eaLnBrk="1" hangingPunct="1">
              <a:buFont typeface="Wingdings" pitchFamily="2" charset="2"/>
              <a:buBlip>
                <a:blip r:embed="rId5"/>
              </a:buBlip>
              <a:defRPr/>
            </a:pPr>
            <a:r>
              <a:rPr lang="en-US" sz="2800" dirty="0" smtClean="0"/>
              <a:t>= Increased risk of acute thrombotic event</a:t>
            </a:r>
          </a:p>
          <a:p>
            <a:pPr lvl="1" eaLnBrk="1" hangingPunct="1">
              <a:buFont typeface="Wingdings" pitchFamily="2" charset="2"/>
              <a:buBlip>
                <a:blip r:embed="rId4"/>
              </a:buBlip>
              <a:defRPr/>
            </a:pPr>
            <a:r>
              <a:rPr lang="en-US" dirty="0" smtClean="0"/>
              <a:t>Increased arterial stiffness</a:t>
            </a:r>
          </a:p>
          <a:p>
            <a:pPr lvl="3" eaLnBrk="1" hangingPunct="1">
              <a:buFont typeface="Wingdings" pitchFamily="2" charset="2"/>
              <a:buBlip>
                <a:blip r:embed="rId4"/>
              </a:buBlip>
              <a:defRPr/>
            </a:pPr>
            <a:r>
              <a:rPr lang="en-US" sz="2400" dirty="0" smtClean="0"/>
              <a:t>Due to chronic hyperglycemia, endothelial inflammation</a:t>
            </a:r>
          </a:p>
        </p:txBody>
      </p:sp>
    </p:spTree>
    <p:custDataLst>
      <p:tags r:id="rId1"/>
    </p:custDataLst>
    <p:extLst>
      <p:ext uri="{BB962C8B-B14F-4D97-AF65-F5344CB8AC3E}">
        <p14:creationId xmlns:p14="http://schemas.microsoft.com/office/powerpoint/2010/main" val="17175816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99843">
                                            <p:txEl>
                                              <p:pRg st="1" end="1"/>
                                            </p:txEl>
                                          </p:spTgt>
                                        </p:tgtEl>
                                        <p:attrNameLst>
                                          <p:attrName>style.visibility</p:attrName>
                                        </p:attrNameLst>
                                      </p:cBhvr>
                                      <p:to>
                                        <p:strVal val="visible"/>
                                      </p:to>
                                    </p:set>
                                    <p:animEffect transition="in" filter="checkerboard(across)">
                                      <p:cBhvr>
                                        <p:cTn id="7" dur="1000"/>
                                        <p:tgtEl>
                                          <p:spTgt spid="169984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699843">
                                            <p:txEl>
                                              <p:pRg st="2" end="2"/>
                                            </p:txEl>
                                          </p:spTgt>
                                        </p:tgtEl>
                                        <p:attrNameLst>
                                          <p:attrName>style.visibility</p:attrName>
                                        </p:attrNameLst>
                                      </p:cBhvr>
                                      <p:to>
                                        <p:strVal val="visible"/>
                                      </p:to>
                                    </p:set>
                                    <p:animEffect transition="in" filter="checkerboard(across)">
                                      <p:cBhvr>
                                        <p:cTn id="10" dur="500"/>
                                        <p:tgtEl>
                                          <p:spTgt spid="1699843">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699843">
                                            <p:txEl>
                                              <p:pRg st="3" end="3"/>
                                            </p:txEl>
                                          </p:spTgt>
                                        </p:tgtEl>
                                        <p:attrNameLst>
                                          <p:attrName>style.visibility</p:attrName>
                                        </p:attrNameLst>
                                      </p:cBhvr>
                                      <p:to>
                                        <p:strVal val="visible"/>
                                      </p:to>
                                    </p:set>
                                    <p:animEffect transition="in" filter="checkerboard(across)">
                                      <p:cBhvr>
                                        <p:cTn id="13" dur="500"/>
                                        <p:tgtEl>
                                          <p:spTgt spid="1699843">
                                            <p:txEl>
                                              <p:pRg st="3" end="3"/>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699843">
                                            <p:txEl>
                                              <p:pRg st="4" end="4"/>
                                            </p:txEl>
                                          </p:spTgt>
                                        </p:tgtEl>
                                        <p:attrNameLst>
                                          <p:attrName>style.visibility</p:attrName>
                                        </p:attrNameLst>
                                      </p:cBhvr>
                                      <p:to>
                                        <p:strVal val="visible"/>
                                      </p:to>
                                    </p:set>
                                    <p:animEffect transition="in" filter="checkerboard(across)">
                                      <p:cBhvr>
                                        <p:cTn id="16" dur="500"/>
                                        <p:tgtEl>
                                          <p:spTgt spid="1699843">
                                            <p:txEl>
                                              <p:pRg st="4" end="4"/>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699843">
                                            <p:txEl>
                                              <p:pRg st="5" end="5"/>
                                            </p:txEl>
                                          </p:spTgt>
                                        </p:tgtEl>
                                        <p:attrNameLst>
                                          <p:attrName>style.visibility</p:attrName>
                                        </p:attrNameLst>
                                      </p:cBhvr>
                                      <p:to>
                                        <p:strVal val="visible"/>
                                      </p:to>
                                    </p:set>
                                    <p:animEffect transition="in" filter="checkerboard(across)">
                                      <p:cBhvr>
                                        <p:cTn id="19" dur="500"/>
                                        <p:tgtEl>
                                          <p:spTgt spid="1699843">
                                            <p:txEl>
                                              <p:pRg st="5" end="5"/>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1699843">
                                            <p:txEl>
                                              <p:pRg st="6" end="6"/>
                                            </p:txEl>
                                          </p:spTgt>
                                        </p:tgtEl>
                                        <p:attrNameLst>
                                          <p:attrName>style.visibility</p:attrName>
                                        </p:attrNameLst>
                                      </p:cBhvr>
                                      <p:to>
                                        <p:strVal val="visible"/>
                                      </p:to>
                                    </p:set>
                                    <p:animEffect transition="in" filter="checkerboard(across)">
                                      <p:cBhvr>
                                        <p:cTn id="22" dur="500"/>
                                        <p:tgtEl>
                                          <p:spTgt spid="169984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699843">
                                            <p:txEl>
                                              <p:pRg st="7" end="7"/>
                                            </p:txEl>
                                          </p:spTgt>
                                        </p:tgtEl>
                                        <p:attrNameLst>
                                          <p:attrName>style.visibility</p:attrName>
                                        </p:attrNameLst>
                                      </p:cBhvr>
                                      <p:to>
                                        <p:strVal val="visible"/>
                                      </p:to>
                                    </p:set>
                                    <p:animEffect transition="in" filter="diamond(in)">
                                      <p:cBhvr>
                                        <p:cTn id="27" dur="1000"/>
                                        <p:tgtEl>
                                          <p:spTgt spid="1699843">
                                            <p:txEl>
                                              <p:pRg st="7" end="7"/>
                                            </p:txEl>
                                          </p:spTgt>
                                        </p:tgtEl>
                                      </p:cBhvr>
                                    </p:animEffect>
                                  </p:childTnLst>
                                </p:cTn>
                              </p:par>
                              <p:par>
                                <p:cTn id="28" presetID="8" presetClass="entr" presetSubtype="16" fill="hold" nodeType="withEffect">
                                  <p:stCondLst>
                                    <p:cond delay="0"/>
                                  </p:stCondLst>
                                  <p:childTnLst>
                                    <p:set>
                                      <p:cBhvr>
                                        <p:cTn id="29" dur="1" fill="hold">
                                          <p:stCondLst>
                                            <p:cond delay="0"/>
                                          </p:stCondLst>
                                        </p:cTn>
                                        <p:tgtEl>
                                          <p:spTgt spid="1699843">
                                            <p:txEl>
                                              <p:pRg st="8" end="8"/>
                                            </p:txEl>
                                          </p:spTgt>
                                        </p:tgtEl>
                                        <p:attrNameLst>
                                          <p:attrName>style.visibility</p:attrName>
                                        </p:attrNameLst>
                                      </p:cBhvr>
                                      <p:to>
                                        <p:strVal val="visible"/>
                                      </p:to>
                                    </p:set>
                                    <p:animEffect transition="in" filter="diamond(in)">
                                      <p:cBhvr>
                                        <p:cTn id="30" dur="1000"/>
                                        <p:tgtEl>
                                          <p:spTgt spid="16998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title"/>
          </p:nvPr>
        </p:nvSpPr>
        <p:spPr>
          <a:xfrm>
            <a:off x="457200" y="228600"/>
            <a:ext cx="8229600" cy="1295400"/>
          </a:xfrm>
        </p:spPr>
        <p:txBody>
          <a:bodyPr>
            <a:normAutofit/>
          </a:bodyPr>
          <a:lstStyle/>
          <a:p>
            <a:pPr eaLnBrk="1" hangingPunct="1">
              <a:defRPr/>
            </a:pPr>
            <a:r>
              <a:rPr lang="en-US" sz="3700" dirty="0" smtClean="0"/>
              <a:t>Risk of CVD Is Elevated </a:t>
            </a:r>
            <a:br>
              <a:rPr lang="en-US" sz="3700" dirty="0" smtClean="0"/>
            </a:br>
            <a:r>
              <a:rPr lang="en-US" sz="3700" dirty="0" smtClean="0"/>
              <a:t>prior to Diagnosis of Type 2 Diabetes</a:t>
            </a:r>
            <a:endParaRPr lang="en-US" dirty="0" smtClean="0"/>
          </a:p>
        </p:txBody>
      </p:sp>
      <p:graphicFrame>
        <p:nvGraphicFramePr>
          <p:cNvPr id="153603" name="Object 3"/>
          <p:cNvGraphicFramePr>
            <a:graphicFrameLocks noGrp="1" noChangeAspect="1"/>
          </p:cNvGraphicFramePr>
          <p:nvPr>
            <p:ph type="chart" idx="4294967295"/>
          </p:nvPr>
        </p:nvGraphicFramePr>
        <p:xfrm>
          <a:off x="838200" y="1752600"/>
          <a:ext cx="7951788" cy="4273550"/>
        </p:xfrm>
        <a:graphic>
          <a:graphicData uri="http://schemas.openxmlformats.org/presentationml/2006/ole">
            <mc:AlternateContent xmlns:mc="http://schemas.openxmlformats.org/markup-compatibility/2006">
              <mc:Choice xmlns:v="urn:schemas-microsoft-com:vml" Requires="v">
                <p:oleObj spid="_x0000_s5176" name="Microsoft Graph 2000 Chart" r:id="rId5" imgW="9410679" imgH="4495744" progId="MSGraph.Chart.8">
                  <p:embed followColorScheme="full"/>
                </p:oleObj>
              </mc:Choice>
              <mc:Fallback>
                <p:oleObj name="Microsoft Graph 2000 Chart" r:id="rId5" imgW="9410679" imgH="4495744" progId="MSGraph.Chart.8">
                  <p:embed followColorScheme="full"/>
                  <p:pic>
                    <p:nvPicPr>
                      <p:cNvPr id="0" name=""/>
                      <p:cNvPicPr>
                        <a:picLocks noChangeAspect="1" noChangeArrowheads="1"/>
                      </p:cNvPicPr>
                      <p:nvPr/>
                    </p:nvPicPr>
                    <p:blipFill>
                      <a:blip r:embed="rId6"/>
                      <a:srcRect/>
                      <a:stretch>
                        <a:fillRect/>
                      </a:stretch>
                    </p:blipFill>
                    <p:spPr bwMode="auto">
                      <a:xfrm>
                        <a:off x="838200" y="1752600"/>
                        <a:ext cx="7951788"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04" name="Text Box 4"/>
          <p:cNvSpPr txBox="1">
            <a:spLocks noChangeArrowheads="1"/>
          </p:cNvSpPr>
          <p:nvPr/>
        </p:nvSpPr>
        <p:spPr bwMode="auto">
          <a:xfrm rot="-5400000">
            <a:off x="-725487" y="3359150"/>
            <a:ext cx="30114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b="1"/>
              <a:t>Relative Risk of MI* or Stroke</a:t>
            </a:r>
          </a:p>
        </p:txBody>
      </p:sp>
      <p:sp>
        <p:nvSpPr>
          <p:cNvPr id="153605" name="Text Box 5"/>
          <p:cNvSpPr txBox="1">
            <a:spLocks noChangeArrowheads="1"/>
          </p:cNvSpPr>
          <p:nvPr/>
        </p:nvSpPr>
        <p:spPr bwMode="auto">
          <a:xfrm>
            <a:off x="400050" y="6045200"/>
            <a:ext cx="43846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a:solidFill>
                  <a:srgbClr val="FFFFFF"/>
                </a:solidFill>
              </a:rPr>
              <a:t>*MI = myocardial infarction.  Nurses Health Study</a:t>
            </a:r>
          </a:p>
          <a:p>
            <a:pPr eaLnBrk="1" hangingPunct="1">
              <a:spcBef>
                <a:spcPct val="50000"/>
              </a:spcBef>
            </a:pPr>
            <a:r>
              <a:rPr lang="en-US" sz="1200">
                <a:solidFill>
                  <a:srgbClr val="FFFFFF"/>
                </a:solidFill>
              </a:rPr>
              <a:t>Adapted from: Hu F, et al. </a:t>
            </a:r>
            <a:r>
              <a:rPr lang="en-US" sz="1200" i="1">
                <a:solidFill>
                  <a:srgbClr val="FFFFFF"/>
                </a:solidFill>
              </a:rPr>
              <a:t>Diabetes Care.</a:t>
            </a:r>
            <a:r>
              <a:rPr lang="en-US" sz="1200">
                <a:solidFill>
                  <a:srgbClr val="FFFFFF"/>
                </a:solidFill>
              </a:rPr>
              <a:t> 2002;25:1129-1134.</a:t>
            </a:r>
          </a:p>
        </p:txBody>
      </p:sp>
    </p:spTree>
    <p:custDataLst>
      <p:tags r:id="rId2"/>
    </p:custDataLst>
    <p:extLst>
      <p:ext uri="{BB962C8B-B14F-4D97-AF65-F5344CB8AC3E}">
        <p14:creationId xmlns:p14="http://schemas.microsoft.com/office/powerpoint/2010/main" val="32808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25102229"/>
              </p:ext>
            </p:extLst>
          </p:nvPr>
        </p:nvGraphicFramePr>
        <p:xfrm>
          <a:off x="2895600" y="457200"/>
          <a:ext cx="6248400" cy="5659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46611" name="Rectangle 19"/>
          <p:cNvSpPr>
            <a:spLocks noChangeArrowheads="1"/>
          </p:cNvSpPr>
          <p:nvPr/>
        </p:nvSpPr>
        <p:spPr bwMode="auto">
          <a:xfrm>
            <a:off x="222143" y="1828800"/>
            <a:ext cx="2895600" cy="3276600"/>
          </a:xfrm>
          <a:prstGeom prst="rect">
            <a:avLst/>
          </a:prstGeom>
          <a:noFill/>
          <a:ln w="9525">
            <a:noFill/>
            <a:miter lim="800000"/>
            <a:headEnd/>
            <a:tailEnd/>
          </a:ln>
          <a:effectLst/>
        </p:spPr>
        <p:txBody>
          <a:bodyPr anchor="ctr"/>
          <a:lstStyle/>
          <a:p>
            <a:pPr algn="r">
              <a:defRPr/>
            </a:pPr>
            <a:r>
              <a:rPr lang="en-US" sz="4000" dirty="0">
                <a:solidFill>
                  <a:schemeClr val="hlink"/>
                </a:solidFill>
                <a:effectLst>
                  <a:outerShdw blurRad="38100" dist="38100" dir="2700000" algn="tl">
                    <a:srgbClr val="000000"/>
                  </a:outerShdw>
                </a:effectLst>
                <a:latin typeface="Arial" charset="0"/>
                <a:cs typeface="+mn-cs"/>
              </a:rPr>
              <a:t/>
            </a:r>
            <a:br>
              <a:rPr lang="en-US" sz="4000" dirty="0">
                <a:solidFill>
                  <a:schemeClr val="hlink"/>
                </a:solidFill>
                <a:effectLst>
                  <a:outerShdw blurRad="38100" dist="38100" dir="2700000" algn="tl">
                    <a:srgbClr val="000000"/>
                  </a:outerShdw>
                </a:effectLst>
                <a:latin typeface="Arial" charset="0"/>
                <a:cs typeface="+mn-cs"/>
              </a:rPr>
            </a:br>
            <a:r>
              <a:rPr lang="en-US" sz="3200" i="1" dirty="0">
                <a:latin typeface="Arial" charset="0"/>
                <a:cs typeface="+mn-cs"/>
              </a:rPr>
              <a:t>The more risk </a:t>
            </a:r>
            <a:br>
              <a:rPr lang="en-US" sz="3200" i="1" dirty="0">
                <a:latin typeface="Arial" charset="0"/>
                <a:cs typeface="+mn-cs"/>
              </a:rPr>
            </a:br>
            <a:r>
              <a:rPr lang="en-US" sz="3200" i="1" dirty="0">
                <a:latin typeface="Arial" charset="0"/>
                <a:cs typeface="+mn-cs"/>
              </a:rPr>
              <a:t>factors = greater </a:t>
            </a:r>
            <a:br>
              <a:rPr lang="en-US" sz="3200" i="1" dirty="0">
                <a:latin typeface="Arial" charset="0"/>
                <a:cs typeface="+mn-cs"/>
              </a:rPr>
            </a:br>
            <a:r>
              <a:rPr lang="en-US" sz="3200" i="1" dirty="0">
                <a:latin typeface="Arial" charset="0"/>
                <a:cs typeface="+mn-cs"/>
              </a:rPr>
              <a:t>risk of heart </a:t>
            </a:r>
            <a:br>
              <a:rPr lang="en-US" sz="3200" i="1" dirty="0">
                <a:latin typeface="Arial" charset="0"/>
                <a:cs typeface="+mn-cs"/>
              </a:rPr>
            </a:br>
            <a:r>
              <a:rPr lang="en-US" sz="3200" i="1" dirty="0">
                <a:latin typeface="Arial" charset="0"/>
                <a:cs typeface="+mn-cs"/>
              </a:rPr>
              <a:t>disease and </a:t>
            </a:r>
            <a:br>
              <a:rPr lang="en-US" sz="3200" i="1" dirty="0">
                <a:latin typeface="Arial" charset="0"/>
                <a:cs typeface="+mn-cs"/>
              </a:rPr>
            </a:br>
            <a:r>
              <a:rPr lang="en-US" sz="3200" i="1" dirty="0">
                <a:latin typeface="Arial" charset="0"/>
                <a:cs typeface="+mn-cs"/>
              </a:rPr>
              <a:t>diabetes</a:t>
            </a:r>
            <a:br>
              <a:rPr lang="en-US" sz="3200" i="1" dirty="0">
                <a:latin typeface="Arial" charset="0"/>
                <a:cs typeface="+mn-cs"/>
              </a:rPr>
            </a:br>
            <a:r>
              <a:rPr lang="en-US" i="1" dirty="0">
                <a:latin typeface="Arial" charset="0"/>
                <a:cs typeface="+mn-cs"/>
              </a:rPr>
              <a:t>ADA 2007</a:t>
            </a:r>
          </a:p>
        </p:txBody>
      </p:sp>
      <p:sp>
        <p:nvSpPr>
          <p:cNvPr id="1646613" name="Rectangle 21"/>
          <p:cNvSpPr>
            <a:spLocks noChangeArrowheads="1"/>
          </p:cNvSpPr>
          <p:nvPr/>
        </p:nvSpPr>
        <p:spPr bwMode="auto">
          <a:xfrm>
            <a:off x="377125" y="-1292"/>
            <a:ext cx="4038600" cy="2743200"/>
          </a:xfrm>
          <a:prstGeom prst="rect">
            <a:avLst/>
          </a:prstGeom>
          <a:noFill/>
          <a:ln w="9525">
            <a:noFill/>
            <a:miter lim="800000"/>
            <a:headEnd/>
            <a:tailEnd/>
          </a:ln>
          <a:effectLst/>
        </p:spPr>
        <p:txBody>
          <a:bodyPr anchor="ctr"/>
          <a:lstStyle/>
          <a:p>
            <a:pPr>
              <a:defRPr/>
            </a:pPr>
            <a:endParaRPr lang="en-US" sz="4000" dirty="0">
              <a:solidFill>
                <a:schemeClr val="hlink"/>
              </a:solidFill>
              <a:effectLst>
                <a:outerShdw blurRad="38100" dist="38100" dir="2700000" algn="tl">
                  <a:srgbClr val="000000"/>
                </a:outerShdw>
              </a:effectLst>
              <a:latin typeface="Arial" charset="0"/>
              <a:cs typeface="+mn-cs"/>
            </a:endParaRPr>
          </a:p>
        </p:txBody>
      </p:sp>
      <p:sp>
        <p:nvSpPr>
          <p:cNvPr id="3" name="Title 2"/>
          <p:cNvSpPr>
            <a:spLocks noGrp="1"/>
          </p:cNvSpPr>
          <p:nvPr>
            <p:ph type="title"/>
          </p:nvPr>
        </p:nvSpPr>
        <p:spPr>
          <a:xfrm>
            <a:off x="235058" y="342254"/>
            <a:ext cx="3270141" cy="1486546"/>
          </a:xfrm>
        </p:spPr>
        <p:txBody>
          <a:bodyPr>
            <a:normAutofit fontScale="90000"/>
          </a:bodyPr>
          <a:lstStyle/>
          <a:p>
            <a:r>
              <a:rPr lang="en-US" dirty="0" err="1" smtClean="0"/>
              <a:t>CardioVascular</a:t>
            </a:r>
            <a:r>
              <a:rPr lang="en-US" dirty="0" smtClean="0"/>
              <a:t> Risk Factors</a:t>
            </a:r>
            <a:endParaRPr lang="en-US" dirty="0"/>
          </a:p>
        </p:txBody>
      </p:sp>
    </p:spTree>
    <p:custDataLst>
      <p:tags r:id="rId1"/>
    </p:custDataLst>
    <p:extLst>
      <p:ext uri="{BB962C8B-B14F-4D97-AF65-F5344CB8AC3E}">
        <p14:creationId xmlns:p14="http://schemas.microsoft.com/office/powerpoint/2010/main" val="136179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a:xfrm>
            <a:off x="684213" y="314325"/>
            <a:ext cx="7769225" cy="1317625"/>
          </a:xfrm>
        </p:spPr>
        <p:txBody>
          <a:bodyPr>
            <a:normAutofit fontScale="90000"/>
          </a:bodyPr>
          <a:lstStyle/>
          <a:p>
            <a:pPr eaLnBrk="1" hangingPunct="1">
              <a:defRPr/>
            </a:pPr>
            <a:r>
              <a:rPr lang="en-US" dirty="0" smtClean="0"/>
              <a:t>People with Diabetes in the Dark about CVD Link</a:t>
            </a:r>
          </a:p>
        </p:txBody>
      </p:sp>
      <p:sp>
        <p:nvSpPr>
          <p:cNvPr id="1713155" name="Rectangle 3"/>
          <p:cNvSpPr>
            <a:spLocks noGrp="1" noChangeArrowheads="1"/>
          </p:cNvSpPr>
          <p:nvPr>
            <p:ph type="body" idx="1"/>
          </p:nvPr>
        </p:nvSpPr>
        <p:spPr>
          <a:xfrm>
            <a:off x="457200" y="3124200"/>
            <a:ext cx="8153400" cy="3200400"/>
          </a:xfrm>
        </p:spPr>
        <p:txBody>
          <a:bodyPr>
            <a:normAutofit fontScale="92500"/>
          </a:bodyPr>
          <a:lstStyle/>
          <a:p>
            <a:pPr eaLnBrk="1" hangingPunct="1">
              <a:defRPr/>
            </a:pPr>
            <a:r>
              <a:rPr lang="en-US" sz="3600" dirty="0" smtClean="0"/>
              <a:t>Recent survey of 2000 </a:t>
            </a:r>
            <a:r>
              <a:rPr lang="en-US" sz="3600" dirty="0" err="1" smtClean="0"/>
              <a:t>pt’s</a:t>
            </a:r>
            <a:r>
              <a:rPr lang="en-US" sz="3600" dirty="0" smtClean="0"/>
              <a:t> w/ DM</a:t>
            </a:r>
          </a:p>
          <a:p>
            <a:pPr eaLnBrk="1" hangingPunct="1">
              <a:defRPr/>
            </a:pPr>
            <a:r>
              <a:rPr lang="en-US" sz="3600" dirty="0" smtClean="0"/>
              <a:t>68% did not consider CVD a complication of diabetes</a:t>
            </a:r>
          </a:p>
          <a:p>
            <a:pPr eaLnBrk="1" hangingPunct="1">
              <a:defRPr/>
            </a:pPr>
            <a:r>
              <a:rPr lang="en-US" sz="3600" dirty="0" smtClean="0"/>
              <a:t>Only 17% thought DM increased risk of CVD</a:t>
            </a:r>
          </a:p>
          <a:p>
            <a:pPr eaLnBrk="1" hangingPunct="1">
              <a:buFont typeface="Wingdings" pitchFamily="2" charset="2"/>
              <a:buNone/>
              <a:defRPr/>
            </a:pPr>
            <a:endParaRPr lang="en-US" sz="1800" i="1" dirty="0" smtClean="0"/>
          </a:p>
          <a:p>
            <a:pPr eaLnBrk="1" hangingPunct="1">
              <a:buFont typeface="Wingdings" pitchFamily="2" charset="2"/>
              <a:buNone/>
              <a:defRPr/>
            </a:pPr>
            <a:r>
              <a:rPr lang="en-US" sz="1800" i="1" dirty="0" smtClean="0"/>
              <a:t>Survey: American Diabetes Association and American College of Cardiology</a:t>
            </a:r>
            <a:endParaRPr lang="en-US" dirty="0" smtClean="0"/>
          </a:p>
        </p:txBody>
      </p:sp>
      <p:pic>
        <p:nvPicPr>
          <p:cNvPr id="160772" name="Picture 4" descr="xzxbs11p[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676400"/>
            <a:ext cx="37274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592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62" name="Rectangle 2"/>
          <p:cNvSpPr>
            <a:spLocks noGrp="1" noChangeArrowheads="1"/>
          </p:cNvSpPr>
          <p:nvPr>
            <p:ph type="title"/>
          </p:nvPr>
        </p:nvSpPr>
        <p:spPr/>
        <p:txBody>
          <a:bodyPr/>
          <a:lstStyle/>
          <a:p>
            <a:pPr eaLnBrk="1" hangingPunct="1">
              <a:defRPr/>
            </a:pPr>
            <a:r>
              <a:rPr lang="en-US" smtClean="0"/>
              <a:t>Bottom Line</a:t>
            </a:r>
          </a:p>
        </p:txBody>
      </p:sp>
      <p:sp>
        <p:nvSpPr>
          <p:cNvPr id="1576963" name="Rectangle 3"/>
          <p:cNvSpPr>
            <a:spLocks noGrp="1" noChangeArrowheads="1"/>
          </p:cNvSpPr>
          <p:nvPr>
            <p:ph type="body" idx="1"/>
          </p:nvPr>
        </p:nvSpPr>
        <p:spPr>
          <a:xfrm>
            <a:off x="641351" y="1295400"/>
            <a:ext cx="6445250" cy="5059363"/>
          </a:xfrm>
        </p:spPr>
        <p:txBody>
          <a:bodyPr/>
          <a:lstStyle/>
          <a:p>
            <a:pPr eaLnBrk="1" hangingPunct="1">
              <a:defRPr/>
            </a:pPr>
            <a:r>
              <a:rPr lang="en-US" dirty="0" smtClean="0"/>
              <a:t>Cardiovascular disease is the leading cause of death for people with diabetes</a:t>
            </a:r>
          </a:p>
          <a:p>
            <a:pPr eaLnBrk="1" hangingPunct="1">
              <a:defRPr/>
            </a:pPr>
            <a:r>
              <a:rPr lang="en-US" dirty="0" smtClean="0"/>
              <a:t>65% of people with diabetes die from heart disease (36% in general population)</a:t>
            </a:r>
          </a:p>
          <a:p>
            <a:pPr eaLnBrk="1" hangingPunct="1">
              <a:defRPr/>
            </a:pPr>
            <a:r>
              <a:rPr lang="en-US" dirty="0" smtClean="0"/>
              <a:t>Prevention and aggressive treatment of diabetes is critical</a:t>
            </a:r>
          </a:p>
        </p:txBody>
      </p:sp>
      <p:pic>
        <p:nvPicPr>
          <p:cNvPr id="161796" name="Picture 4" descr="C:\Documents and Settings\Owner\Local Settings\Temporary Internet Files\Content.IE5\8358BP1X\MCj0326764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525" y="1447800"/>
            <a:ext cx="181927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546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Now on to Hyperglycemic Crisis</a:t>
            </a:r>
            <a:endParaRPr lang="en-US" dirty="0"/>
          </a:p>
        </p:txBody>
      </p:sp>
      <p:pic>
        <p:nvPicPr>
          <p:cNvPr id="40963" name="Picture 3" descr="C:\Users\Beverly\AppData\Local\Microsoft\Windows\Temporary Internet Files\Content.IE5\GL06SCAX\MC90036329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850" y="1981200"/>
            <a:ext cx="307975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C:\Users\Beverly\AppData\Local\Microsoft\Windows\Temporary Internet Files\Content.IE5\KZ0VPXUN\MC90018780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1905000"/>
            <a:ext cx="317341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004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Diabetes </a:t>
            </a:r>
            <a:r>
              <a:rPr lang="en-US" dirty="0" err="1" smtClean="0"/>
              <a:t>KetoAcidosis</a:t>
            </a:r>
            <a:endParaRPr lang="en-US" dirty="0"/>
          </a:p>
        </p:txBody>
      </p:sp>
      <p:sp>
        <p:nvSpPr>
          <p:cNvPr id="3" name="Content Placeholder 2"/>
          <p:cNvSpPr>
            <a:spLocks noGrp="1"/>
          </p:cNvSpPr>
          <p:nvPr>
            <p:ph idx="1"/>
          </p:nvPr>
        </p:nvSpPr>
        <p:spPr>
          <a:xfrm>
            <a:off x="457200" y="1600200"/>
            <a:ext cx="4648200" cy="4525963"/>
          </a:xfrm>
        </p:spPr>
        <p:txBody>
          <a:bodyPr/>
          <a:lstStyle/>
          <a:p>
            <a:pPr>
              <a:defRPr/>
            </a:pPr>
            <a:r>
              <a:rPr lang="en-US" dirty="0" smtClean="0"/>
              <a:t>135,000 Hospitalizations a year</a:t>
            </a:r>
          </a:p>
          <a:p>
            <a:pPr>
              <a:defRPr/>
            </a:pPr>
            <a:r>
              <a:rPr lang="en-US" dirty="0" smtClean="0"/>
              <a:t>$2.4 billion U.S. dollars spent on treatment</a:t>
            </a:r>
          </a:p>
          <a:p>
            <a:pPr>
              <a:defRPr/>
            </a:pPr>
            <a:r>
              <a:rPr lang="en-US" dirty="0" smtClean="0"/>
              <a:t>Often a cry for help</a:t>
            </a:r>
          </a:p>
          <a:p>
            <a:pPr marL="0" indent="0">
              <a:buFont typeface="Wingdings" panose="05000000000000000000" pitchFamily="2" charset="2"/>
              <a:buNone/>
              <a:defRPr/>
            </a:pPr>
            <a:endParaRPr lang="en-US" dirty="0" smtClean="0"/>
          </a:p>
          <a:p>
            <a:pPr marL="0" indent="0">
              <a:buFont typeface="Wingdings" panose="05000000000000000000" pitchFamily="2" charset="2"/>
              <a:buNone/>
              <a:defRPr/>
            </a:pPr>
            <a:r>
              <a:rPr lang="en-US" sz="2000" dirty="0" smtClean="0">
                <a:hlinkClick r:id="rId4"/>
              </a:rPr>
              <a:t>ADA article on Hyperglycemic Crises</a:t>
            </a:r>
            <a:endParaRPr lang="en-US" sz="2000" dirty="0"/>
          </a:p>
        </p:txBody>
      </p:sp>
      <p:pic>
        <p:nvPicPr>
          <p:cNvPr id="430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1752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2266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346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p:cNvSpPr>
            <a:spLocks noGrp="1" noChangeArrowheads="1"/>
          </p:cNvSpPr>
          <p:nvPr>
            <p:ph type="title"/>
          </p:nvPr>
        </p:nvSpPr>
        <p:spPr/>
        <p:txBody>
          <a:bodyPr/>
          <a:lstStyle/>
          <a:p>
            <a:pPr>
              <a:defRPr/>
            </a:pPr>
            <a:r>
              <a:rPr lang="en-US"/>
              <a:t>DKA Precipitating Factors</a:t>
            </a:r>
          </a:p>
        </p:txBody>
      </p:sp>
      <p:sp>
        <p:nvSpPr>
          <p:cNvPr id="1758211" name="Rectangle 3"/>
          <p:cNvSpPr>
            <a:spLocks noGrp="1" noChangeArrowheads="1"/>
          </p:cNvSpPr>
          <p:nvPr>
            <p:ph type="body" idx="1"/>
          </p:nvPr>
        </p:nvSpPr>
        <p:spPr/>
        <p:txBody>
          <a:bodyPr/>
          <a:lstStyle/>
          <a:p>
            <a:pPr>
              <a:defRPr/>
            </a:pPr>
            <a:r>
              <a:rPr lang="en-US" dirty="0"/>
              <a:t>25 -30% of time, illness and infection</a:t>
            </a:r>
          </a:p>
          <a:p>
            <a:pPr lvl="1">
              <a:defRPr/>
            </a:pPr>
            <a:r>
              <a:rPr lang="en-US" dirty="0"/>
              <a:t>increases stress hormone release</a:t>
            </a:r>
          </a:p>
          <a:p>
            <a:pPr>
              <a:defRPr/>
            </a:pPr>
            <a:r>
              <a:rPr lang="en-US" dirty="0"/>
              <a:t> 50% inadequate insulin dosage</a:t>
            </a:r>
          </a:p>
          <a:p>
            <a:pPr>
              <a:defRPr/>
            </a:pPr>
            <a:r>
              <a:rPr lang="en-US" dirty="0"/>
              <a:t>initial manifestation of type 1</a:t>
            </a:r>
          </a:p>
          <a:p>
            <a:pPr>
              <a:defRPr/>
            </a:pPr>
            <a:r>
              <a:rPr lang="en-US" dirty="0"/>
              <a:t>emotional stress - especially </a:t>
            </a:r>
            <a:r>
              <a:rPr lang="en-US" dirty="0" smtClean="0"/>
              <a:t>               with </a:t>
            </a:r>
            <a:r>
              <a:rPr lang="en-US" dirty="0"/>
              <a:t>teens, neglect or </a:t>
            </a:r>
            <a:endParaRPr lang="en-US" dirty="0" smtClean="0"/>
          </a:p>
          <a:p>
            <a:pPr>
              <a:buFont typeface="Wingdings" panose="05000000000000000000" pitchFamily="2" charset="2"/>
              <a:buNone/>
              <a:defRPr/>
            </a:pPr>
            <a:r>
              <a:rPr lang="en-US" dirty="0" smtClean="0"/>
              <a:t>    mismanagement</a:t>
            </a:r>
            <a:endParaRPr lang="en-US" dirty="0"/>
          </a:p>
        </p:txBody>
      </p:sp>
      <p:pic>
        <p:nvPicPr>
          <p:cNvPr id="45060" name="Picture 7" descr="C:\Documents and Settings\Owner\Local Settings\Temporary Internet Files\Content.IE5\TD9402AH\MCj0341808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3429000"/>
            <a:ext cx="2093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5138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2"/>
          <p:cNvSpPr>
            <a:spLocks noGrp="1" noChangeArrowheads="1"/>
          </p:cNvSpPr>
          <p:nvPr>
            <p:ph type="title"/>
          </p:nvPr>
        </p:nvSpPr>
        <p:spPr>
          <a:xfrm>
            <a:off x="406400" y="228600"/>
            <a:ext cx="8204200" cy="1143000"/>
          </a:xfrm>
        </p:spPr>
        <p:txBody>
          <a:bodyPr lIns="90488" tIns="44450" rIns="90488" bIns="44450" anchor="b">
            <a:normAutofit fontScale="90000"/>
          </a:bodyPr>
          <a:lstStyle/>
          <a:p>
            <a:pPr>
              <a:defRPr/>
            </a:pPr>
            <a:r>
              <a:rPr lang="en-US" sz="4000"/>
              <a:t>Extreme Hyperglycemia – </a:t>
            </a:r>
            <a:r>
              <a:rPr lang="en-US" sz="4000">
                <a:solidFill>
                  <a:srgbClr val="FF00FF"/>
                </a:solidFill>
              </a:rPr>
              <a:t/>
            </a:r>
            <a:br>
              <a:rPr lang="en-US" sz="4000">
                <a:solidFill>
                  <a:srgbClr val="FF00FF"/>
                </a:solidFill>
              </a:rPr>
            </a:br>
            <a:r>
              <a:rPr lang="en-US" sz="4000">
                <a:solidFill>
                  <a:srgbClr val="FAFD00"/>
                </a:solidFill>
              </a:rPr>
              <a:t>D</a:t>
            </a:r>
            <a:r>
              <a:rPr lang="en-US" sz="4000"/>
              <a:t>iabetes </a:t>
            </a:r>
            <a:r>
              <a:rPr lang="en-US" sz="4000">
                <a:solidFill>
                  <a:srgbClr val="FAFD00"/>
                </a:solidFill>
              </a:rPr>
              <a:t>K</a:t>
            </a:r>
            <a:r>
              <a:rPr lang="en-US" sz="4000"/>
              <a:t>eto</a:t>
            </a:r>
            <a:r>
              <a:rPr lang="en-US" sz="4000">
                <a:solidFill>
                  <a:srgbClr val="FAFD00"/>
                </a:solidFill>
              </a:rPr>
              <a:t>A</a:t>
            </a:r>
            <a:r>
              <a:rPr lang="en-US" sz="4000"/>
              <a:t>cidosis (DKA)</a:t>
            </a:r>
            <a:endParaRPr lang="en-US">
              <a:sym typeface="Monotype Sorts" pitchFamily="2" charset="2"/>
            </a:endParaRPr>
          </a:p>
        </p:txBody>
      </p:sp>
      <p:sp>
        <p:nvSpPr>
          <p:cNvPr id="1759235" name="Rectangle 3"/>
          <p:cNvSpPr>
            <a:spLocks noGrp="1" noChangeArrowheads="1"/>
          </p:cNvSpPr>
          <p:nvPr>
            <p:ph type="body" idx="1"/>
          </p:nvPr>
        </p:nvSpPr>
        <p:spPr>
          <a:xfrm>
            <a:off x="457200" y="1676400"/>
            <a:ext cx="8178800" cy="4724400"/>
          </a:xfrm>
        </p:spPr>
        <p:txBody>
          <a:bodyPr lIns="90488" tIns="44450" rIns="90488" bIns="44450">
            <a:normAutofit lnSpcReduction="10000"/>
          </a:bodyPr>
          <a:lstStyle/>
          <a:p>
            <a:pPr>
              <a:defRPr/>
            </a:pPr>
            <a:r>
              <a:rPr lang="en-US" sz="3600"/>
              <a:t>DKA - profound insulin deficiency</a:t>
            </a:r>
          </a:p>
          <a:p>
            <a:pPr>
              <a:defRPr/>
            </a:pPr>
            <a:r>
              <a:rPr lang="en-US" sz="3600"/>
              <a:t>Excess stress hormones such as glucagon, epinephrine, and cortisol render insulin less effective</a:t>
            </a:r>
          </a:p>
          <a:p>
            <a:pPr>
              <a:defRPr/>
            </a:pPr>
            <a:r>
              <a:rPr lang="en-US" sz="3600"/>
              <a:t>Excess glucose production by liver</a:t>
            </a:r>
          </a:p>
          <a:p>
            <a:pPr>
              <a:defRPr/>
            </a:pPr>
            <a:r>
              <a:rPr lang="en-US" sz="3600"/>
              <a:t>Lipolysis leads to FFA’s and ketones</a:t>
            </a:r>
          </a:p>
          <a:p>
            <a:pPr>
              <a:defRPr/>
            </a:pPr>
            <a:r>
              <a:rPr lang="en-US" sz="3600"/>
              <a:t>Osmotic diuresis, dehydration, lyte imbalances, acidosis</a:t>
            </a:r>
            <a:endParaRPr lang="en-US"/>
          </a:p>
        </p:txBody>
      </p:sp>
    </p:spTree>
    <p:custDataLst>
      <p:tags r:id="rId1"/>
    </p:custDataLst>
    <p:extLst>
      <p:ext uri="{BB962C8B-B14F-4D97-AF65-F5344CB8AC3E}">
        <p14:creationId xmlns:p14="http://schemas.microsoft.com/office/powerpoint/2010/main" val="361766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8" name="Rectangle 2"/>
          <p:cNvSpPr>
            <a:spLocks noGrp="1" noChangeArrowheads="1"/>
          </p:cNvSpPr>
          <p:nvPr>
            <p:ph type="title"/>
          </p:nvPr>
        </p:nvSpPr>
        <p:spPr/>
        <p:txBody>
          <a:bodyPr/>
          <a:lstStyle/>
          <a:p>
            <a:pPr>
              <a:defRPr/>
            </a:pPr>
            <a:r>
              <a:rPr lang="en-US"/>
              <a:t>DKA Signs and Symptoms</a:t>
            </a:r>
          </a:p>
        </p:txBody>
      </p:sp>
      <p:sp>
        <p:nvSpPr>
          <p:cNvPr id="1760259" name="Rectangle 3"/>
          <p:cNvSpPr>
            <a:spLocks noGrp="1" noChangeArrowheads="1"/>
          </p:cNvSpPr>
          <p:nvPr>
            <p:ph type="body" idx="1"/>
          </p:nvPr>
        </p:nvSpPr>
        <p:spPr/>
        <p:txBody>
          <a:bodyPr/>
          <a:lstStyle/>
          <a:p>
            <a:pPr>
              <a:defRPr/>
            </a:pPr>
            <a:r>
              <a:rPr lang="en-US"/>
              <a:t>hyperglycemia- leads to weakness, lethargy, malaise, headache</a:t>
            </a:r>
          </a:p>
          <a:p>
            <a:pPr>
              <a:defRPr/>
            </a:pPr>
            <a:r>
              <a:rPr lang="en-US"/>
              <a:t>GI symptoms - N/V, abd pain</a:t>
            </a:r>
          </a:p>
          <a:p>
            <a:pPr>
              <a:defRPr/>
            </a:pPr>
            <a:r>
              <a:rPr lang="en-US"/>
              <a:t>Kussmaul’s deep, rapid breathing</a:t>
            </a:r>
          </a:p>
          <a:p>
            <a:pPr>
              <a:defRPr/>
            </a:pPr>
            <a:r>
              <a:rPr lang="en-US"/>
              <a:t>hypothermia, acetone breath</a:t>
            </a:r>
          </a:p>
          <a:p>
            <a:pPr>
              <a:defRPr/>
            </a:pPr>
            <a:r>
              <a:rPr lang="en-US"/>
              <a:t>hyperpnea - to rid acidosis</a:t>
            </a:r>
          </a:p>
          <a:p>
            <a:pPr>
              <a:defRPr/>
            </a:pPr>
            <a:r>
              <a:rPr lang="en-US"/>
              <a:t>changes in mentation, hyporeflexia/tonia</a:t>
            </a:r>
          </a:p>
          <a:p>
            <a:pPr>
              <a:defRPr/>
            </a:pPr>
            <a:r>
              <a:rPr lang="en-US"/>
              <a:t>dehydration, ortho hypo</a:t>
            </a:r>
          </a:p>
        </p:txBody>
      </p:sp>
    </p:spTree>
    <p:custDataLst>
      <p:tags r:id="rId1"/>
    </p:custDataLst>
    <p:extLst>
      <p:ext uri="{BB962C8B-B14F-4D97-AF65-F5344CB8AC3E}">
        <p14:creationId xmlns:p14="http://schemas.microsoft.com/office/powerpoint/2010/main" val="29864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0988"/>
            <a:ext cx="3133725" cy="3382962"/>
          </a:xfrm>
        </p:spPr>
        <p:txBody>
          <a:bodyPr/>
          <a:lstStyle/>
          <a:p>
            <a:pPr>
              <a:defRPr/>
            </a:pPr>
            <a:r>
              <a:rPr lang="en-US" dirty="0" smtClean="0"/>
              <a:t>DKA </a:t>
            </a:r>
            <a:r>
              <a:rPr lang="en-US" sz="2800" dirty="0" err="1" smtClean="0"/>
              <a:t>Pathophysiolgy</a:t>
            </a:r>
            <a:r>
              <a:rPr lang="en-US" sz="2800" dirty="0" smtClean="0">
                <a:solidFill>
                  <a:srgbClr val="FF00FF"/>
                </a:solidFill>
              </a:rPr>
              <a:t/>
            </a:r>
            <a:br>
              <a:rPr lang="en-US" sz="2800" dirty="0" smtClean="0">
                <a:solidFill>
                  <a:srgbClr val="FF00FF"/>
                </a:solidFill>
              </a:rPr>
            </a:br>
            <a:r>
              <a:rPr lang="en-US" sz="2800" dirty="0" smtClean="0">
                <a:solidFill>
                  <a:srgbClr val="FF00FF"/>
                </a:solidFill>
              </a:rPr>
              <a:t/>
            </a:r>
            <a:br>
              <a:rPr lang="en-US" sz="2800" dirty="0" smtClean="0">
                <a:solidFill>
                  <a:srgbClr val="FF00FF"/>
                </a:solidFill>
              </a:rPr>
            </a:br>
            <a:r>
              <a:rPr lang="en-US" sz="1800" dirty="0" smtClean="0">
                <a:hlinkClick r:id="rId4"/>
              </a:rPr>
              <a:t>DKA </a:t>
            </a:r>
            <a:r>
              <a:rPr lang="en-US" sz="1800" dirty="0">
                <a:hlinkClick r:id="rId4"/>
              </a:rPr>
              <a:t>explained clearly</a:t>
            </a:r>
            <a:r>
              <a:rPr lang="en-US" sz="1800" dirty="0">
                <a:solidFill>
                  <a:srgbClr val="FF00FF"/>
                </a:solidFill>
                <a:hlinkClick r:id="rId4"/>
              </a:rPr>
              <a:t/>
            </a:r>
            <a:br>
              <a:rPr lang="en-US" sz="1800" dirty="0">
                <a:solidFill>
                  <a:srgbClr val="FF00FF"/>
                </a:solidFill>
                <a:hlinkClick r:id="rId4"/>
              </a:rPr>
            </a:br>
            <a:r>
              <a:rPr lang="en-US" sz="1800" dirty="0">
                <a:hlinkClick r:id="rId4"/>
              </a:rPr>
              <a:t>Video </a:t>
            </a:r>
            <a:r>
              <a:rPr lang="en-US" sz="1800" dirty="0"/>
              <a:t> </a:t>
            </a:r>
            <a:r>
              <a:rPr lang="en-US" sz="1800" dirty="0">
                <a:solidFill>
                  <a:srgbClr val="FF00FF"/>
                </a:solidFill>
              </a:rPr>
              <a:t/>
            </a:r>
            <a:br>
              <a:rPr lang="en-US" sz="1800" dirty="0">
                <a:solidFill>
                  <a:srgbClr val="FF00FF"/>
                </a:solidFill>
              </a:rPr>
            </a:br>
            <a:endParaRPr lang="en-US" sz="2800" dirty="0">
              <a:solidFill>
                <a:srgbClr val="FF00FF"/>
              </a:solidFill>
            </a:endParaRPr>
          </a:p>
        </p:txBody>
      </p:sp>
      <p:pic>
        <p:nvPicPr>
          <p:cNvPr id="51203" name="Picture 2" descr="http://www.nutritionalsupplementproduct.com/wp-content/uploads/Symptoms-Of-Diabetes-Ketoacidosis.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495675" y="152400"/>
            <a:ext cx="3124200" cy="6556375"/>
          </a:xfrm>
          <a:noFill/>
          <a:extLst>
            <a:ext uri="{909E8E84-426E-40DD-AFC4-6F175D3DCCD1}">
              <a14:hiddenFill xmlns:a14="http://schemas.microsoft.com/office/drawing/2010/main">
                <a:solidFill>
                  <a:srgbClr val="FFFFFF"/>
                </a:solidFill>
              </a14:hiddenFill>
            </a:ext>
          </a:extLst>
        </p:spPr>
      </p:pic>
      <p:sp>
        <p:nvSpPr>
          <p:cNvPr id="51204" name="TextBox 3"/>
          <p:cNvSpPr txBox="1">
            <a:spLocks noChangeArrowheads="1"/>
          </p:cNvSpPr>
          <p:nvPr/>
        </p:nvSpPr>
        <p:spPr bwMode="auto">
          <a:xfrm>
            <a:off x="4572000" y="3798888"/>
            <a:ext cx="1371600" cy="60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Blip>
                <a:blip r:embed="rId7"/>
              </a:buBlip>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Blip>
                <a:blip r:embed="rId8"/>
              </a:buBlip>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sz="1800">
              <a:latin typeface="Garamond" panose="02020404030301010803" pitchFamily="18" charset="0"/>
            </a:endParaRPr>
          </a:p>
        </p:txBody>
      </p:sp>
      <p:sp>
        <p:nvSpPr>
          <p:cNvPr id="5" name="TextBox 4"/>
          <p:cNvSpPr txBox="1"/>
          <p:nvPr/>
        </p:nvSpPr>
        <p:spPr>
          <a:xfrm>
            <a:off x="4572000" y="3798888"/>
            <a:ext cx="1524000" cy="508000"/>
          </a:xfrm>
          <a:prstGeom prst="rect">
            <a:avLst/>
          </a:prstGeom>
          <a:solidFill>
            <a:schemeClr val="bg1"/>
          </a:solidFill>
        </p:spPr>
        <p:txBody>
          <a:bodyPr>
            <a:spAutoFit/>
          </a:bodyPr>
          <a:lstStyle/>
          <a:p>
            <a:pPr marL="171450" indent="-171450">
              <a:buFont typeface="Arial" panose="020B0604020202020204" pitchFamily="34" charset="0"/>
              <a:buChar char="•"/>
              <a:defRPr/>
            </a:pPr>
            <a:r>
              <a:rPr lang="en-US" sz="900" dirty="0">
                <a:solidFill>
                  <a:srgbClr val="000665"/>
                </a:solidFill>
                <a:latin typeface="Arial" panose="020B0604020202020204" pitchFamily="34" charset="0"/>
                <a:cs typeface="Arial" panose="020B0604020202020204" pitchFamily="34" charset="0"/>
              </a:rPr>
              <a:t>Acetone – blow off</a:t>
            </a:r>
          </a:p>
          <a:p>
            <a:pPr marL="171450" indent="-171450">
              <a:buFont typeface="Arial" panose="020B0604020202020204" pitchFamily="34" charset="0"/>
              <a:buChar char="•"/>
              <a:defRPr/>
            </a:pPr>
            <a:r>
              <a:rPr lang="en-US" sz="900" dirty="0" err="1">
                <a:solidFill>
                  <a:srgbClr val="000665"/>
                </a:solidFill>
                <a:latin typeface="Arial" panose="020B0604020202020204" pitchFamily="34" charset="0"/>
                <a:cs typeface="Arial" panose="020B0604020202020204" pitchFamily="34" charset="0"/>
              </a:rPr>
              <a:t>Betahydroxybuterate</a:t>
            </a:r>
            <a:endParaRPr lang="en-US" sz="900" dirty="0">
              <a:solidFill>
                <a:srgbClr val="000665"/>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900" dirty="0">
                <a:solidFill>
                  <a:srgbClr val="000665"/>
                </a:solidFill>
                <a:latin typeface="Arial" panose="020B0604020202020204" pitchFamily="34" charset="0"/>
                <a:cs typeface="Arial" panose="020B0604020202020204" pitchFamily="34" charset="0"/>
              </a:rPr>
              <a:t>Acetoacetate</a:t>
            </a:r>
          </a:p>
        </p:txBody>
      </p:sp>
      <p:sp>
        <p:nvSpPr>
          <p:cNvPr id="51206" name="TextBox 5"/>
          <p:cNvSpPr txBox="1">
            <a:spLocks noChangeArrowheads="1"/>
          </p:cNvSpPr>
          <p:nvPr/>
        </p:nvSpPr>
        <p:spPr bwMode="auto">
          <a:xfrm>
            <a:off x="4572000" y="1371600"/>
            <a:ext cx="762000" cy="1524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Blip>
                <a:blip r:embed="rId7"/>
              </a:buBlip>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Blip>
                <a:blip r:embed="rId8"/>
              </a:buBlip>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sz="1800">
              <a:latin typeface="Garamond" panose="02020404030301010803" pitchFamily="18" charset="0"/>
            </a:endParaRPr>
          </a:p>
        </p:txBody>
      </p:sp>
      <p:sp>
        <p:nvSpPr>
          <p:cNvPr id="7" name="TextBox 6"/>
          <p:cNvSpPr txBox="1"/>
          <p:nvPr/>
        </p:nvSpPr>
        <p:spPr>
          <a:xfrm>
            <a:off x="4572000" y="1429561"/>
            <a:ext cx="943430" cy="1261884"/>
          </a:xfrm>
          <a:prstGeom prst="rect">
            <a:avLst/>
          </a:prstGeom>
          <a:solidFill>
            <a:schemeClr val="bg1"/>
          </a:solidFill>
        </p:spPr>
        <p:txBody>
          <a:bodyPr wrap="square">
            <a:spAutoFit/>
          </a:bodyPr>
          <a:lstStyle/>
          <a:p>
            <a:pPr>
              <a:defRPr/>
            </a:pPr>
            <a:r>
              <a:rPr lang="en-US" sz="950" dirty="0">
                <a:solidFill>
                  <a:srgbClr val="000665"/>
                </a:solidFill>
                <a:latin typeface="Arial" panose="020B0604020202020204" pitchFamily="34" charset="0"/>
                <a:cs typeface="Arial" panose="020B0604020202020204" pitchFamily="34" charset="0"/>
              </a:rPr>
              <a:t>Cells use fatty acids for energy.</a:t>
            </a:r>
          </a:p>
          <a:p>
            <a:pPr>
              <a:defRPr/>
            </a:pPr>
            <a:r>
              <a:rPr lang="en-US" sz="950" dirty="0">
                <a:solidFill>
                  <a:srgbClr val="000665"/>
                </a:solidFill>
                <a:latin typeface="Arial" panose="020B0604020202020204" pitchFamily="34" charset="0"/>
                <a:cs typeface="Arial" panose="020B0604020202020204" pitchFamily="34" charset="0"/>
              </a:rPr>
              <a:t>Insulin not present to inhibit fatty acid breakdown</a:t>
            </a:r>
          </a:p>
        </p:txBody>
      </p:sp>
      <p:sp>
        <p:nvSpPr>
          <p:cNvPr id="51208" name="TextBox 8"/>
          <p:cNvSpPr txBox="1">
            <a:spLocks noChangeArrowheads="1"/>
          </p:cNvSpPr>
          <p:nvPr/>
        </p:nvSpPr>
        <p:spPr bwMode="auto">
          <a:xfrm>
            <a:off x="4962525" y="6019800"/>
            <a:ext cx="1447800" cy="53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Blip>
                <a:blip r:embed="rId7"/>
              </a:buBlip>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Blip>
                <a:blip r:embed="rId8"/>
              </a:buBlip>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sz="1800">
              <a:latin typeface="Garamond" panose="02020404030301010803" pitchFamily="18" charset="0"/>
            </a:endParaRPr>
          </a:p>
        </p:txBody>
      </p:sp>
      <p:sp>
        <p:nvSpPr>
          <p:cNvPr id="10" name="TextBox 9"/>
          <p:cNvSpPr txBox="1"/>
          <p:nvPr/>
        </p:nvSpPr>
        <p:spPr>
          <a:xfrm>
            <a:off x="4962526" y="6019800"/>
            <a:ext cx="1657350" cy="523875"/>
          </a:xfrm>
          <a:prstGeom prst="rect">
            <a:avLst/>
          </a:prstGeom>
          <a:solidFill>
            <a:schemeClr val="bg1"/>
          </a:solidFill>
        </p:spPr>
        <p:txBody>
          <a:bodyPr wrap="square">
            <a:spAutoFit/>
          </a:bodyPr>
          <a:lstStyle/>
          <a:p>
            <a:pPr>
              <a:defRPr/>
            </a:pPr>
            <a:r>
              <a:rPr lang="en-US" sz="1400" dirty="0">
                <a:solidFill>
                  <a:srgbClr val="000665"/>
                </a:solidFill>
                <a:latin typeface="Arial" panose="020B0604020202020204" pitchFamily="34" charset="0"/>
                <a:cs typeface="Arial" panose="020B0604020202020204" pitchFamily="34" charset="0"/>
              </a:rPr>
              <a:t>Acidosis – Anion Gap &gt;12</a:t>
            </a:r>
          </a:p>
        </p:txBody>
      </p:sp>
    </p:spTree>
    <p:custDataLst>
      <p:tags r:id="rId1"/>
    </p:custDataLst>
    <p:extLst>
      <p:ext uri="{BB962C8B-B14F-4D97-AF65-F5344CB8AC3E}">
        <p14:creationId xmlns:p14="http://schemas.microsoft.com/office/powerpoint/2010/main" val="250902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82" name="Rectangle 2"/>
          <p:cNvSpPr>
            <a:spLocks noGrp="1" noChangeArrowheads="1"/>
          </p:cNvSpPr>
          <p:nvPr>
            <p:ph type="title"/>
          </p:nvPr>
        </p:nvSpPr>
        <p:spPr>
          <a:xfrm>
            <a:off x="457200" y="304800"/>
            <a:ext cx="8229600" cy="1219200"/>
          </a:xfrm>
        </p:spPr>
        <p:txBody>
          <a:bodyPr>
            <a:noAutofit/>
          </a:bodyPr>
          <a:lstStyle/>
          <a:p>
            <a:pPr>
              <a:defRPr/>
            </a:pPr>
            <a:r>
              <a:rPr lang="en-US" sz="3200" dirty="0"/>
              <a:t>Extreme Hyperglycemia</a:t>
            </a:r>
            <a:r>
              <a:rPr lang="en-US" sz="4000" dirty="0"/>
              <a:t> </a:t>
            </a:r>
            <a:r>
              <a:rPr lang="en-US" sz="2800" dirty="0"/>
              <a:t>–</a:t>
            </a:r>
            <a:r>
              <a:rPr lang="en-US" sz="3200" dirty="0"/>
              <a:t> </a:t>
            </a:r>
            <a:r>
              <a:rPr lang="en-US" dirty="0">
                <a:solidFill>
                  <a:srgbClr val="FF00FF"/>
                </a:solidFill>
              </a:rPr>
              <a:t/>
            </a:r>
            <a:br>
              <a:rPr lang="en-US" dirty="0">
                <a:solidFill>
                  <a:srgbClr val="FF00FF"/>
                </a:solidFill>
              </a:rPr>
            </a:br>
            <a:r>
              <a:rPr lang="en-US" sz="3200" dirty="0">
                <a:solidFill>
                  <a:srgbClr val="C00000"/>
                </a:solidFill>
              </a:rPr>
              <a:t>H</a:t>
            </a:r>
            <a:r>
              <a:rPr lang="en-US" sz="3200" dirty="0"/>
              <a:t>yperosmolar </a:t>
            </a:r>
            <a:r>
              <a:rPr lang="en-US" sz="3200" dirty="0">
                <a:solidFill>
                  <a:srgbClr val="C00000"/>
                </a:solidFill>
              </a:rPr>
              <a:t>H</a:t>
            </a:r>
            <a:r>
              <a:rPr lang="en-US" sz="3200" dirty="0"/>
              <a:t>yperglycemic </a:t>
            </a:r>
            <a:r>
              <a:rPr lang="en-US" sz="3200" dirty="0">
                <a:solidFill>
                  <a:srgbClr val="C00000"/>
                </a:solidFill>
              </a:rPr>
              <a:t>S</a:t>
            </a:r>
            <a:r>
              <a:rPr lang="en-US" sz="3200" dirty="0"/>
              <a:t>tate  (</a:t>
            </a:r>
            <a:r>
              <a:rPr lang="en-US" sz="3200" dirty="0">
                <a:solidFill>
                  <a:schemeClr val="hlink"/>
                </a:solidFill>
              </a:rPr>
              <a:t>HHS</a:t>
            </a:r>
            <a:r>
              <a:rPr lang="en-US" sz="3200" dirty="0"/>
              <a:t>)</a:t>
            </a:r>
          </a:p>
        </p:txBody>
      </p:sp>
      <p:sp>
        <p:nvSpPr>
          <p:cNvPr id="1761283" name="Rectangle 3"/>
          <p:cNvSpPr>
            <a:spLocks noGrp="1" noChangeArrowheads="1"/>
          </p:cNvSpPr>
          <p:nvPr>
            <p:ph type="body" idx="1"/>
          </p:nvPr>
        </p:nvSpPr>
        <p:spPr>
          <a:xfrm>
            <a:off x="457200" y="1524000"/>
            <a:ext cx="8229600" cy="4632960"/>
          </a:xfrm>
        </p:spPr>
        <p:txBody>
          <a:bodyPr/>
          <a:lstStyle/>
          <a:p>
            <a:pPr>
              <a:defRPr/>
            </a:pPr>
            <a:r>
              <a:rPr lang="en-US" dirty="0"/>
              <a:t>occurs in elderly </a:t>
            </a:r>
            <a:r>
              <a:rPr lang="en-US" dirty="0" err="1"/>
              <a:t>pt’s</a:t>
            </a:r>
            <a:r>
              <a:rPr lang="en-US" dirty="0"/>
              <a:t> w/ type 2 - </a:t>
            </a:r>
            <a:r>
              <a:rPr lang="en-US" dirty="0" err="1"/>
              <a:t>esp</a:t>
            </a:r>
            <a:r>
              <a:rPr lang="en-US" dirty="0"/>
              <a:t> if not closely monitored</a:t>
            </a:r>
          </a:p>
          <a:p>
            <a:pPr>
              <a:defRPr/>
            </a:pPr>
            <a:r>
              <a:rPr lang="en-US" dirty="0"/>
              <a:t>often precipitated by illness or stress</a:t>
            </a:r>
          </a:p>
          <a:p>
            <a:pPr>
              <a:defRPr/>
            </a:pPr>
            <a:r>
              <a:rPr lang="en-US" dirty="0"/>
              <a:t>symptoms may go unrecognized for </a:t>
            </a:r>
            <a:r>
              <a:rPr lang="en-US" dirty="0" err="1"/>
              <a:t>wks</a:t>
            </a:r>
            <a:endParaRPr lang="en-US" dirty="0"/>
          </a:p>
          <a:p>
            <a:pPr>
              <a:defRPr/>
            </a:pPr>
            <a:r>
              <a:rPr lang="en-US" dirty="0"/>
              <a:t>massive fluid loss from osmotic diuresis</a:t>
            </a:r>
          </a:p>
          <a:p>
            <a:pPr lvl="1">
              <a:defRPr/>
            </a:pPr>
            <a:r>
              <a:rPr lang="en-US" dirty="0"/>
              <a:t>burns, hyperglycemia, diarrhea, hemodialysis, diuretics, steroids</a:t>
            </a:r>
          </a:p>
          <a:p>
            <a:pPr>
              <a:defRPr/>
            </a:pPr>
            <a:r>
              <a:rPr lang="en-US" dirty="0"/>
              <a:t>MI, infections, hypertonic feedings</a:t>
            </a:r>
          </a:p>
          <a:p>
            <a:pPr>
              <a:defRPr/>
            </a:pPr>
            <a:endParaRPr lang="en-US" dirty="0"/>
          </a:p>
        </p:txBody>
      </p:sp>
    </p:spTree>
    <p:custDataLst>
      <p:tags r:id="rId1"/>
    </p:custDataLst>
    <p:extLst>
      <p:ext uri="{BB962C8B-B14F-4D97-AF65-F5344CB8AC3E}">
        <p14:creationId xmlns:p14="http://schemas.microsoft.com/office/powerpoint/2010/main" val="87451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a:xfrm>
            <a:off x="381000" y="273050"/>
            <a:ext cx="8301038" cy="1143000"/>
          </a:xfrm>
        </p:spPr>
        <p:txBody>
          <a:bodyPr lIns="90488" tIns="44450" rIns="90488" bIns="44450" anchor="b"/>
          <a:lstStyle/>
          <a:p>
            <a:pPr>
              <a:defRPr/>
            </a:pPr>
            <a:r>
              <a:rPr lang="en-US" sz="4800" dirty="0"/>
              <a:t>DKA          vs      HHS</a:t>
            </a:r>
            <a:endParaRPr lang="en-US" sz="4000" dirty="0">
              <a:sym typeface="Monotype Sorts" pitchFamily="2" charset="2"/>
            </a:endParaRPr>
          </a:p>
        </p:txBody>
      </p:sp>
      <p:sp>
        <p:nvSpPr>
          <p:cNvPr id="1762307" name="Rectangle 3"/>
          <p:cNvSpPr>
            <a:spLocks noGrp="1" noChangeArrowheads="1"/>
          </p:cNvSpPr>
          <p:nvPr>
            <p:ph type="body" sz="half" idx="1"/>
          </p:nvPr>
        </p:nvSpPr>
        <p:spPr>
          <a:xfrm>
            <a:off x="455613" y="1598613"/>
            <a:ext cx="4032250" cy="4497387"/>
          </a:xfrm>
        </p:spPr>
        <p:txBody>
          <a:bodyPr lIns="90488" tIns="44450" rIns="90488" bIns="44450">
            <a:normAutofit lnSpcReduction="10000"/>
          </a:bodyPr>
          <a:lstStyle/>
          <a:p>
            <a:pPr>
              <a:defRPr/>
            </a:pPr>
            <a:r>
              <a:rPr lang="en-US" dirty="0"/>
              <a:t>Usually &lt; 40 yrs old</a:t>
            </a:r>
          </a:p>
          <a:p>
            <a:pPr>
              <a:defRPr/>
            </a:pPr>
            <a:r>
              <a:rPr lang="en-US" dirty="0"/>
              <a:t>&lt; 2 days symptoms</a:t>
            </a:r>
          </a:p>
          <a:p>
            <a:pPr>
              <a:defRPr/>
            </a:pPr>
            <a:r>
              <a:rPr lang="en-US" dirty="0"/>
              <a:t>Glucose &gt;250</a:t>
            </a:r>
          </a:p>
          <a:p>
            <a:pPr>
              <a:defRPr/>
            </a:pPr>
            <a:r>
              <a:rPr lang="en-US" dirty="0" smtClean="0"/>
              <a:t>Serum Ketones</a:t>
            </a:r>
            <a:r>
              <a:rPr lang="en-US" dirty="0"/>
              <a:t>: </a:t>
            </a:r>
            <a:r>
              <a:rPr lang="en-US" dirty="0" smtClean="0"/>
              <a:t> +++</a:t>
            </a:r>
            <a:endParaRPr lang="en-US" dirty="0"/>
          </a:p>
          <a:p>
            <a:pPr>
              <a:defRPr/>
            </a:pPr>
            <a:r>
              <a:rPr lang="en-US" dirty="0"/>
              <a:t>pH low (&lt;</a:t>
            </a:r>
            <a:r>
              <a:rPr lang="en-US" dirty="0" smtClean="0"/>
              <a:t>7.3)</a:t>
            </a:r>
          </a:p>
          <a:p>
            <a:pPr>
              <a:defRPr/>
            </a:pPr>
            <a:r>
              <a:rPr lang="en-US" dirty="0" smtClean="0"/>
              <a:t>Anion Gap &gt; 12</a:t>
            </a:r>
            <a:endParaRPr lang="en-US" dirty="0"/>
          </a:p>
          <a:p>
            <a:pPr>
              <a:defRPr/>
            </a:pPr>
            <a:r>
              <a:rPr lang="en-US" dirty="0"/>
              <a:t>Usually Type </a:t>
            </a:r>
            <a:r>
              <a:rPr lang="en-US" dirty="0" smtClean="0"/>
              <a:t>1</a:t>
            </a:r>
            <a:endParaRPr lang="en-US" dirty="0"/>
          </a:p>
          <a:p>
            <a:pPr>
              <a:defRPr/>
            </a:pPr>
            <a:r>
              <a:rPr lang="en-US" dirty="0"/>
              <a:t>3 </a:t>
            </a:r>
            <a:r>
              <a:rPr lang="en-US" dirty="0" smtClean="0"/>
              <a:t>– 10</a:t>
            </a:r>
            <a:r>
              <a:rPr lang="en-US" dirty="0"/>
              <a:t>% mortality</a:t>
            </a:r>
            <a:endParaRPr lang="en-US" sz="3200" dirty="0"/>
          </a:p>
        </p:txBody>
      </p:sp>
      <p:sp>
        <p:nvSpPr>
          <p:cNvPr id="1762308" name="Rectangle 4"/>
          <p:cNvSpPr>
            <a:spLocks noGrp="1" noChangeArrowheads="1"/>
          </p:cNvSpPr>
          <p:nvPr>
            <p:ph type="body" sz="half" idx="2"/>
          </p:nvPr>
        </p:nvSpPr>
        <p:spPr>
          <a:xfrm>
            <a:off x="4652963" y="1600200"/>
            <a:ext cx="4338637" cy="4525963"/>
          </a:xfrm>
        </p:spPr>
        <p:txBody>
          <a:bodyPr lIns="90488" tIns="44450" rIns="90488" bIns="44450"/>
          <a:lstStyle/>
          <a:p>
            <a:pPr>
              <a:defRPr/>
            </a:pPr>
            <a:r>
              <a:rPr lang="en-US" dirty="0"/>
              <a:t>Usually &gt;60 yrs old</a:t>
            </a:r>
          </a:p>
          <a:p>
            <a:pPr>
              <a:defRPr/>
            </a:pPr>
            <a:r>
              <a:rPr lang="en-US" dirty="0"/>
              <a:t>&gt; 5 days symptoms</a:t>
            </a:r>
          </a:p>
          <a:p>
            <a:pPr>
              <a:defRPr/>
            </a:pPr>
            <a:r>
              <a:rPr lang="en-US" dirty="0"/>
              <a:t>Glucose &gt;600</a:t>
            </a:r>
          </a:p>
          <a:p>
            <a:pPr>
              <a:defRPr/>
            </a:pPr>
            <a:r>
              <a:rPr lang="en-US" dirty="0" smtClean="0"/>
              <a:t>Ketones: none to +</a:t>
            </a:r>
            <a:endParaRPr lang="en-US" dirty="0"/>
          </a:p>
          <a:p>
            <a:pPr>
              <a:defRPr/>
            </a:pPr>
            <a:r>
              <a:rPr lang="en-US" dirty="0"/>
              <a:t>pH normal (&gt;7.3)</a:t>
            </a:r>
          </a:p>
          <a:p>
            <a:pPr>
              <a:defRPr/>
            </a:pPr>
            <a:r>
              <a:rPr lang="en-US" dirty="0"/>
              <a:t>Usually Type 2</a:t>
            </a:r>
          </a:p>
          <a:p>
            <a:pPr>
              <a:defRPr/>
            </a:pPr>
            <a:r>
              <a:rPr lang="en-US" dirty="0"/>
              <a:t>10 - 20% </a:t>
            </a:r>
            <a:r>
              <a:rPr lang="en-US" dirty="0" smtClean="0"/>
              <a:t>mortality</a:t>
            </a:r>
          </a:p>
          <a:p>
            <a:pPr>
              <a:buFont typeface="Wingdings" panose="05000000000000000000" pitchFamily="2" charset="2"/>
              <a:buNone/>
              <a:defRPr/>
            </a:pPr>
            <a:endParaRPr lang="en-US" dirty="0"/>
          </a:p>
        </p:txBody>
      </p:sp>
    </p:spTree>
    <p:custDataLst>
      <p:tags r:id="rId1"/>
    </p:custDataLst>
    <p:extLst>
      <p:ext uri="{BB962C8B-B14F-4D97-AF65-F5344CB8AC3E}">
        <p14:creationId xmlns:p14="http://schemas.microsoft.com/office/powerpoint/2010/main" val="87960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30" name="Rectangle 2"/>
          <p:cNvSpPr>
            <a:spLocks noGrp="1" noChangeArrowheads="1"/>
          </p:cNvSpPr>
          <p:nvPr>
            <p:ph type="title"/>
          </p:nvPr>
        </p:nvSpPr>
        <p:spPr>
          <a:xfrm>
            <a:off x="455613" y="573088"/>
            <a:ext cx="8226425" cy="950912"/>
          </a:xfrm>
        </p:spPr>
        <p:txBody>
          <a:bodyPr lIns="90488" tIns="44450" rIns="90488" bIns="44450" anchor="b">
            <a:normAutofit fontScale="90000"/>
          </a:bodyPr>
          <a:lstStyle/>
          <a:p>
            <a:pPr>
              <a:defRPr/>
            </a:pPr>
            <a:r>
              <a:rPr lang="en-US" dirty="0"/>
              <a:t>DKA  - HHS </a:t>
            </a:r>
            <a:r>
              <a:rPr lang="en-US" dirty="0" smtClean="0"/>
              <a:t>Presentation and Action</a:t>
            </a:r>
            <a:endParaRPr lang="en-US" sz="4000" dirty="0">
              <a:sym typeface="Monotype Sorts" pitchFamily="2" charset="2"/>
            </a:endParaRPr>
          </a:p>
        </p:txBody>
      </p:sp>
      <p:sp>
        <p:nvSpPr>
          <p:cNvPr id="1763331" name="Rectangle 3"/>
          <p:cNvSpPr>
            <a:spLocks noGrp="1" noChangeArrowheads="1"/>
          </p:cNvSpPr>
          <p:nvPr>
            <p:ph type="body" sz="half" idx="1"/>
          </p:nvPr>
        </p:nvSpPr>
        <p:spPr>
          <a:xfrm>
            <a:off x="381000" y="1676400"/>
            <a:ext cx="4267200" cy="4648200"/>
          </a:xfrm>
        </p:spPr>
        <p:txBody>
          <a:bodyPr lIns="90488" tIns="44450" rIns="90488" bIns="44450"/>
          <a:lstStyle/>
          <a:p>
            <a:pPr>
              <a:defRPr/>
            </a:pPr>
            <a:r>
              <a:rPr lang="en-US" sz="3200" dirty="0"/>
              <a:t>Labs</a:t>
            </a:r>
            <a:endParaRPr lang="en-US" dirty="0"/>
          </a:p>
          <a:p>
            <a:pPr lvl="1">
              <a:buSzPct val="75000"/>
              <a:defRPr/>
            </a:pPr>
            <a:r>
              <a:rPr lang="en-US" dirty="0"/>
              <a:t> </a:t>
            </a:r>
            <a:r>
              <a:rPr lang="en-US" sz="2800" dirty="0"/>
              <a:t>NA - low to high</a:t>
            </a:r>
          </a:p>
          <a:p>
            <a:pPr lvl="1">
              <a:buSzPct val="75000"/>
              <a:defRPr/>
            </a:pPr>
            <a:r>
              <a:rPr lang="en-US" sz="2800" dirty="0"/>
              <a:t> K+ - moves into vascular space</a:t>
            </a:r>
          </a:p>
          <a:p>
            <a:pPr lvl="1">
              <a:buSzPct val="75000"/>
              <a:defRPr/>
            </a:pPr>
            <a:r>
              <a:rPr lang="en-US" sz="2800" dirty="0"/>
              <a:t> </a:t>
            </a:r>
            <a:r>
              <a:rPr lang="en-US" sz="2800" dirty="0" err="1"/>
              <a:t>Hct</a:t>
            </a:r>
            <a:r>
              <a:rPr lang="en-US" sz="2800" dirty="0"/>
              <a:t> and </a:t>
            </a:r>
            <a:r>
              <a:rPr lang="en-US" sz="2800" dirty="0" err="1"/>
              <a:t>Hgb</a:t>
            </a:r>
            <a:r>
              <a:rPr lang="en-US" sz="2800" dirty="0"/>
              <a:t> </a:t>
            </a:r>
            <a:r>
              <a:rPr lang="en-US" sz="2800" dirty="0">
                <a:latin typeface="Wingdings" pitchFamily="2" charset="2"/>
              </a:rPr>
              <a:t></a:t>
            </a:r>
            <a:r>
              <a:rPr lang="en-US" sz="2800" dirty="0"/>
              <a:t> dehydration</a:t>
            </a:r>
          </a:p>
          <a:p>
            <a:pPr lvl="1">
              <a:buSzPct val="75000"/>
              <a:defRPr/>
            </a:pPr>
            <a:r>
              <a:rPr lang="en-US" sz="2800" dirty="0"/>
              <a:t> BUN  / Creatinine </a:t>
            </a:r>
            <a:r>
              <a:rPr lang="en-US" sz="2800" dirty="0">
                <a:latin typeface="Wingdings" pitchFamily="2" charset="2"/>
              </a:rPr>
              <a:t></a:t>
            </a:r>
            <a:endParaRPr lang="en-US" sz="2800" dirty="0"/>
          </a:p>
          <a:p>
            <a:pPr lvl="1">
              <a:buSzPct val="75000"/>
              <a:defRPr/>
            </a:pPr>
            <a:r>
              <a:rPr lang="en-US" sz="2800" dirty="0"/>
              <a:t> WBC </a:t>
            </a:r>
            <a:r>
              <a:rPr lang="en-US" sz="2800" dirty="0" smtClean="0">
                <a:latin typeface="Wingdings" pitchFamily="2" charset="2"/>
              </a:rPr>
              <a:t> </a:t>
            </a:r>
            <a:r>
              <a:rPr lang="en-US" sz="2800" dirty="0" smtClean="0">
                <a:latin typeface="Arial" pitchFamily="34" charset="0"/>
                <a:cs typeface="Arial" pitchFamily="34" charset="0"/>
              </a:rPr>
              <a:t>(no infect)</a:t>
            </a:r>
            <a:endParaRPr lang="en-US" sz="2800" dirty="0"/>
          </a:p>
          <a:p>
            <a:pPr lvl="1">
              <a:buSzPct val="75000"/>
              <a:defRPr/>
            </a:pPr>
            <a:r>
              <a:rPr lang="en-US" sz="2800" dirty="0"/>
              <a:t>  pH low to normal</a:t>
            </a:r>
          </a:p>
          <a:p>
            <a:pPr>
              <a:buFont typeface="Monotype Sorts" pitchFamily="2" charset="2"/>
              <a:buBlip>
                <a:blip r:embed="rId4"/>
              </a:buBlip>
              <a:defRPr/>
            </a:pPr>
            <a:endParaRPr lang="en-US" dirty="0"/>
          </a:p>
        </p:txBody>
      </p:sp>
      <p:sp>
        <p:nvSpPr>
          <p:cNvPr id="1763332" name="Rectangle 4"/>
          <p:cNvSpPr>
            <a:spLocks noGrp="1" noChangeArrowheads="1"/>
          </p:cNvSpPr>
          <p:nvPr>
            <p:ph type="body" sz="half" idx="2"/>
          </p:nvPr>
        </p:nvSpPr>
        <p:spPr>
          <a:xfrm>
            <a:off x="4648200" y="1600200"/>
            <a:ext cx="4191000" cy="4876800"/>
          </a:xfrm>
        </p:spPr>
        <p:txBody>
          <a:bodyPr lIns="90488" tIns="44450" rIns="90488" bIns="44450"/>
          <a:lstStyle/>
          <a:p>
            <a:pPr>
              <a:defRPr/>
            </a:pPr>
            <a:r>
              <a:rPr lang="en-US" sz="3200" dirty="0"/>
              <a:t>Action</a:t>
            </a:r>
            <a:endParaRPr lang="en-US" dirty="0"/>
          </a:p>
          <a:p>
            <a:pPr lvl="1">
              <a:buSzPct val="75000"/>
              <a:buFont typeface="Monotype Sorts" pitchFamily="2" charset="2"/>
              <a:buBlip>
                <a:blip r:embed="rId5"/>
              </a:buBlip>
              <a:defRPr/>
            </a:pPr>
            <a:r>
              <a:rPr lang="en-US" sz="2800" dirty="0"/>
              <a:t>maintain insulin drip  until ketone </a:t>
            </a:r>
            <a:r>
              <a:rPr lang="en-US" sz="2800" dirty="0" err="1"/>
              <a:t>neg</a:t>
            </a:r>
            <a:r>
              <a:rPr lang="en-US" sz="2800" dirty="0"/>
              <a:t>, glucose &lt;200</a:t>
            </a:r>
          </a:p>
          <a:p>
            <a:pPr lvl="1">
              <a:buSzPct val="75000"/>
              <a:buFont typeface="Monotype Sorts" pitchFamily="2" charset="2"/>
              <a:buBlip>
                <a:blip r:embed="rId5"/>
              </a:buBlip>
              <a:defRPr/>
            </a:pPr>
            <a:r>
              <a:rPr lang="en-US" sz="2800" dirty="0"/>
              <a:t>maintain hydration</a:t>
            </a:r>
          </a:p>
          <a:p>
            <a:pPr lvl="1">
              <a:buSzPct val="75000"/>
              <a:buFont typeface="Monotype Sorts" pitchFamily="2" charset="2"/>
              <a:buBlip>
                <a:blip r:embed="rId5"/>
              </a:buBlip>
              <a:defRPr/>
            </a:pPr>
            <a:r>
              <a:rPr lang="en-US" sz="2800" dirty="0"/>
              <a:t>check BG q1 hour</a:t>
            </a:r>
          </a:p>
          <a:p>
            <a:pPr lvl="1">
              <a:buSzPct val="75000"/>
              <a:buFont typeface="Monotype Sorts" pitchFamily="2" charset="2"/>
              <a:buBlip>
                <a:blip r:embed="rId5"/>
              </a:buBlip>
              <a:defRPr/>
            </a:pPr>
            <a:r>
              <a:rPr lang="en-US" sz="2800" dirty="0"/>
              <a:t>assess </a:t>
            </a:r>
            <a:r>
              <a:rPr lang="en-US" sz="2800" dirty="0" err="1" smtClean="0"/>
              <a:t>lytes</a:t>
            </a:r>
            <a:r>
              <a:rPr lang="en-US" sz="2800" dirty="0" smtClean="0"/>
              <a:t> </a:t>
            </a:r>
            <a:r>
              <a:rPr lang="en-US" dirty="0" smtClean="0"/>
              <a:t>(</a:t>
            </a:r>
            <a:r>
              <a:rPr lang="en-US" dirty="0" err="1" smtClean="0"/>
              <a:t>esp</a:t>
            </a:r>
            <a:r>
              <a:rPr lang="en-US" dirty="0" smtClean="0"/>
              <a:t> K+)</a:t>
            </a:r>
            <a:endParaRPr lang="en-US" sz="2800" dirty="0"/>
          </a:p>
          <a:p>
            <a:pPr lvl="1">
              <a:buSzPct val="75000"/>
              <a:buFont typeface="Monotype Sorts" pitchFamily="2" charset="2"/>
              <a:buBlip>
                <a:blip r:embed="rId5"/>
              </a:buBlip>
              <a:defRPr/>
            </a:pPr>
            <a:r>
              <a:rPr lang="en-US" sz="2800" dirty="0"/>
              <a:t>give sub-</a:t>
            </a:r>
            <a:r>
              <a:rPr lang="en-US" dirty="0"/>
              <a:t>Q </a:t>
            </a:r>
            <a:r>
              <a:rPr lang="en-US" sz="2800" dirty="0"/>
              <a:t>insulin before d/c IV insulin  </a:t>
            </a:r>
          </a:p>
          <a:p>
            <a:pPr lvl="1">
              <a:buSzPct val="75000"/>
              <a:buFont typeface="Monotype Sorts" pitchFamily="2" charset="2"/>
              <a:buBlip>
                <a:blip r:embed="rId5"/>
              </a:buBlip>
              <a:defRPr/>
            </a:pPr>
            <a:r>
              <a:rPr lang="en-US" sz="2800" dirty="0"/>
              <a:t>teach, teach, teach</a:t>
            </a:r>
            <a:endParaRPr lang="en-US" dirty="0"/>
          </a:p>
        </p:txBody>
      </p:sp>
    </p:spTree>
    <p:custDataLst>
      <p:tags r:id="rId1"/>
    </p:custDataLst>
    <p:extLst>
      <p:ext uri="{BB962C8B-B14F-4D97-AF65-F5344CB8AC3E}">
        <p14:creationId xmlns:p14="http://schemas.microsoft.com/office/powerpoint/2010/main" val="3873582983"/>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8" name="Rectangle 2"/>
          <p:cNvSpPr>
            <a:spLocks noGrp="1" noChangeArrowheads="1"/>
          </p:cNvSpPr>
          <p:nvPr>
            <p:ph type="title"/>
          </p:nvPr>
        </p:nvSpPr>
        <p:spPr>
          <a:xfrm>
            <a:off x="665163" y="512763"/>
            <a:ext cx="7731125" cy="854075"/>
          </a:xfrm>
        </p:spPr>
        <p:txBody>
          <a:bodyPr lIns="90488" tIns="44450" rIns="90488" bIns="44450" anchor="b"/>
          <a:lstStyle/>
          <a:p>
            <a:pPr>
              <a:defRPr/>
            </a:pPr>
            <a:r>
              <a:rPr lang="en-US"/>
              <a:t>DKA and HHS</a:t>
            </a:r>
            <a:endParaRPr lang="en-US" sz="4000">
              <a:sym typeface="Monotype Sorts" pitchFamily="2" charset="2"/>
            </a:endParaRPr>
          </a:p>
        </p:txBody>
      </p:sp>
      <p:sp>
        <p:nvSpPr>
          <p:cNvPr id="1765379" name="Rectangle 3"/>
          <p:cNvSpPr>
            <a:spLocks noGrp="1" noChangeArrowheads="1"/>
          </p:cNvSpPr>
          <p:nvPr>
            <p:ph type="body" idx="1"/>
          </p:nvPr>
        </p:nvSpPr>
        <p:spPr>
          <a:xfrm>
            <a:off x="685800" y="1752600"/>
            <a:ext cx="7772400" cy="4419600"/>
          </a:xfrm>
        </p:spPr>
        <p:txBody>
          <a:bodyPr lIns="90488" tIns="44450" rIns="90488" bIns="44450"/>
          <a:lstStyle/>
          <a:p>
            <a:pPr>
              <a:buFont typeface="Wingdings" panose="05000000000000000000" pitchFamily="2" charset="2"/>
              <a:buNone/>
              <a:defRPr/>
            </a:pPr>
            <a:r>
              <a:rPr lang="en-US" sz="3600" b="1"/>
              <a:t>5 most important interventions </a:t>
            </a:r>
          </a:p>
          <a:p>
            <a:pPr lvl="1">
              <a:defRPr/>
            </a:pPr>
            <a:r>
              <a:rPr lang="en-US"/>
              <a:t> </a:t>
            </a:r>
            <a:r>
              <a:rPr lang="en-US" sz="3200"/>
              <a:t>Fluids (NS, </a:t>
            </a:r>
            <a:r>
              <a:rPr lang="en-US" sz="3200">
                <a:latin typeface="Monotype Sorts"/>
                <a:sym typeface="Monotype Sorts" pitchFamily="2" charset="2"/>
              </a:rPr>
              <a:t></a:t>
            </a:r>
            <a:r>
              <a:rPr lang="en-US" sz="3200"/>
              <a:t>0.45 NS, </a:t>
            </a:r>
            <a:r>
              <a:rPr lang="en-US" sz="3200">
                <a:latin typeface="Monotype Sorts"/>
                <a:sym typeface="Monotype Sorts" pitchFamily="2" charset="2"/>
              </a:rPr>
              <a:t></a:t>
            </a:r>
            <a:r>
              <a:rPr lang="en-US" sz="3200"/>
              <a:t>D51/2 NS once glucose 300mg/dl)</a:t>
            </a:r>
          </a:p>
          <a:p>
            <a:pPr lvl="1">
              <a:defRPr/>
            </a:pPr>
            <a:r>
              <a:rPr lang="en-US" sz="3200"/>
              <a:t> Insulin (.05 - 0.1unit/kg per hour)</a:t>
            </a:r>
          </a:p>
          <a:p>
            <a:pPr lvl="1">
              <a:defRPr/>
            </a:pPr>
            <a:r>
              <a:rPr lang="en-US" sz="3200"/>
              <a:t> Potassium / lyte replacement </a:t>
            </a:r>
          </a:p>
          <a:p>
            <a:pPr lvl="2">
              <a:buSzPct val="75000"/>
              <a:buFont typeface="Monotype Sorts" pitchFamily="2" charset="2"/>
              <a:buChar char="3"/>
              <a:defRPr/>
            </a:pPr>
            <a:r>
              <a:rPr lang="en-US" sz="2800"/>
              <a:t>(K</a:t>
            </a:r>
            <a:r>
              <a:rPr lang="en-US" sz="2800" baseline="30000"/>
              <a:t>+, </a:t>
            </a:r>
            <a:r>
              <a:rPr lang="en-US" sz="2800"/>
              <a:t>Mg, Ca, Phos)</a:t>
            </a:r>
            <a:endParaRPr lang="en-US"/>
          </a:p>
          <a:p>
            <a:pPr lvl="1">
              <a:defRPr/>
            </a:pPr>
            <a:r>
              <a:rPr lang="en-US" sz="3200"/>
              <a:t> Determine, treat precipitating cause</a:t>
            </a:r>
          </a:p>
          <a:p>
            <a:pPr lvl="1">
              <a:defRPr/>
            </a:pPr>
            <a:r>
              <a:rPr lang="en-US" sz="3200"/>
              <a:t> Education to prevent future episodes</a:t>
            </a:r>
          </a:p>
        </p:txBody>
      </p:sp>
      <p:graphicFrame>
        <p:nvGraphicFramePr>
          <p:cNvPr id="61444" name="Object 2"/>
          <p:cNvGraphicFramePr>
            <a:graphicFrameLocks noChangeAspect="1"/>
          </p:cNvGraphicFramePr>
          <p:nvPr/>
        </p:nvGraphicFramePr>
        <p:xfrm>
          <a:off x="6629400" y="0"/>
          <a:ext cx="2054225" cy="1801813"/>
        </p:xfrm>
        <a:graphic>
          <a:graphicData uri="http://schemas.openxmlformats.org/presentationml/2006/ole">
            <mc:AlternateContent xmlns:mc="http://schemas.openxmlformats.org/markup-compatibility/2006">
              <mc:Choice xmlns:v="urn:schemas-microsoft-com:vml" Requires="v">
                <p:oleObj spid="_x0000_s6152" name="Clip" r:id="rId5" imgW="1237922" imgH="1086271" progId="MS_ClipArt_Gallery.5">
                  <p:embed/>
                </p:oleObj>
              </mc:Choice>
              <mc:Fallback>
                <p:oleObj name="Clip" r:id="rId5" imgW="1237922" imgH="1086271"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0"/>
                        <a:ext cx="2054225" cy="180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6957777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65379">
                                            <p:txEl>
                                              <p:pRg st="2" end="2"/>
                                            </p:txEl>
                                          </p:spTgt>
                                        </p:tgtEl>
                                        <p:attrNameLst>
                                          <p:attrName>style.visibility</p:attrName>
                                        </p:attrNameLst>
                                      </p:cBhvr>
                                      <p:to>
                                        <p:strVal val="visible"/>
                                      </p:to>
                                    </p:set>
                                    <p:anim calcmode="lin" valueType="num">
                                      <p:cBhvr additive="base">
                                        <p:cTn id="7" dur="500" fill="hold"/>
                                        <p:tgtEl>
                                          <p:spTgt spid="176537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5379">
                                            <p:txEl>
                                              <p:pRg st="2" end="2"/>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65379">
                                            <p:txEl>
                                              <p:pRg st="1" end="1"/>
                                            </p:txEl>
                                          </p:spTgt>
                                        </p:tgtEl>
                                        <p:attrNameLst>
                                          <p:attrName>style.visibility</p:attrName>
                                        </p:attrNameLst>
                                      </p:cBhvr>
                                      <p:to>
                                        <p:strVal val="visible"/>
                                      </p:to>
                                    </p:set>
                                    <p:anim calcmode="lin" valueType="num">
                                      <p:cBhvr additive="base">
                                        <p:cTn id="12" dur="3000" fill="hold"/>
                                        <p:tgtEl>
                                          <p:spTgt spid="1765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765379">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65379">
                                            <p:txEl>
                                              <p:pRg st="3" end="3"/>
                                            </p:txEl>
                                          </p:spTgt>
                                        </p:tgtEl>
                                        <p:attrNameLst>
                                          <p:attrName>style.visibility</p:attrName>
                                        </p:attrNameLst>
                                      </p:cBhvr>
                                      <p:to>
                                        <p:strVal val="visible"/>
                                      </p:to>
                                    </p:set>
                                    <p:anim calcmode="lin" valueType="num">
                                      <p:cBhvr additive="base">
                                        <p:cTn id="16" dur="3000" fill="hold"/>
                                        <p:tgtEl>
                                          <p:spTgt spid="1765379">
                                            <p:txEl>
                                              <p:pRg st="3" end="3"/>
                                            </p:txEl>
                                          </p:spTgt>
                                        </p:tgtEl>
                                        <p:attrNameLst>
                                          <p:attrName>ppt_x</p:attrName>
                                        </p:attrNameLst>
                                      </p:cBhvr>
                                      <p:tavLst>
                                        <p:tav tm="0">
                                          <p:val>
                                            <p:strVal val="#ppt_x"/>
                                          </p:val>
                                        </p:tav>
                                        <p:tav tm="100000">
                                          <p:val>
                                            <p:strVal val="#ppt_x"/>
                                          </p:val>
                                        </p:tav>
                                      </p:tavLst>
                                    </p:anim>
                                    <p:anim calcmode="lin" valueType="num">
                                      <p:cBhvr additive="base">
                                        <p:cTn id="17" dur="3000" fill="hold"/>
                                        <p:tgtEl>
                                          <p:spTgt spid="1765379">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65379">
                                            <p:txEl>
                                              <p:pRg st="4" end="4"/>
                                            </p:txEl>
                                          </p:spTgt>
                                        </p:tgtEl>
                                        <p:attrNameLst>
                                          <p:attrName>style.visibility</p:attrName>
                                        </p:attrNameLst>
                                      </p:cBhvr>
                                      <p:to>
                                        <p:strVal val="visible"/>
                                      </p:to>
                                    </p:set>
                                    <p:anim calcmode="lin" valueType="num">
                                      <p:cBhvr additive="base">
                                        <p:cTn id="20" dur="5000" fill="hold"/>
                                        <p:tgtEl>
                                          <p:spTgt spid="1765379">
                                            <p:txEl>
                                              <p:pRg st="4" end="4"/>
                                            </p:txEl>
                                          </p:spTgt>
                                        </p:tgtEl>
                                        <p:attrNameLst>
                                          <p:attrName>ppt_x</p:attrName>
                                        </p:attrNameLst>
                                      </p:cBhvr>
                                      <p:tavLst>
                                        <p:tav tm="0">
                                          <p:val>
                                            <p:strVal val="#ppt_x"/>
                                          </p:val>
                                        </p:tav>
                                        <p:tav tm="100000">
                                          <p:val>
                                            <p:strVal val="#ppt_x"/>
                                          </p:val>
                                        </p:tav>
                                      </p:tavLst>
                                    </p:anim>
                                    <p:anim calcmode="lin" valueType="num">
                                      <p:cBhvr additive="base">
                                        <p:cTn id="21" dur="5000" fill="hold"/>
                                        <p:tgtEl>
                                          <p:spTgt spid="1765379">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65379">
                                            <p:txEl>
                                              <p:pRg st="5" end="5"/>
                                            </p:txEl>
                                          </p:spTgt>
                                        </p:tgtEl>
                                        <p:attrNameLst>
                                          <p:attrName>style.visibility</p:attrName>
                                        </p:attrNameLst>
                                      </p:cBhvr>
                                      <p:to>
                                        <p:strVal val="visible"/>
                                      </p:to>
                                    </p:set>
                                    <p:anim calcmode="lin" valueType="num">
                                      <p:cBhvr additive="base">
                                        <p:cTn id="24" dur="5000" fill="hold"/>
                                        <p:tgtEl>
                                          <p:spTgt spid="1765379">
                                            <p:txEl>
                                              <p:pRg st="5" end="5"/>
                                            </p:txEl>
                                          </p:spTgt>
                                        </p:tgtEl>
                                        <p:attrNameLst>
                                          <p:attrName>ppt_x</p:attrName>
                                        </p:attrNameLst>
                                      </p:cBhvr>
                                      <p:tavLst>
                                        <p:tav tm="0">
                                          <p:val>
                                            <p:strVal val="#ppt_x"/>
                                          </p:val>
                                        </p:tav>
                                        <p:tav tm="100000">
                                          <p:val>
                                            <p:strVal val="#ppt_x"/>
                                          </p:val>
                                        </p:tav>
                                      </p:tavLst>
                                    </p:anim>
                                    <p:anim calcmode="lin" valueType="num">
                                      <p:cBhvr additive="base">
                                        <p:cTn id="25" dur="5000" fill="hold"/>
                                        <p:tgtEl>
                                          <p:spTgt spid="1765379">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65379">
                                            <p:txEl>
                                              <p:pRg st="6" end="6"/>
                                            </p:txEl>
                                          </p:spTgt>
                                        </p:tgtEl>
                                        <p:attrNameLst>
                                          <p:attrName>style.visibility</p:attrName>
                                        </p:attrNameLst>
                                      </p:cBhvr>
                                      <p:to>
                                        <p:strVal val="visible"/>
                                      </p:to>
                                    </p:set>
                                    <p:anim calcmode="lin" valueType="num">
                                      <p:cBhvr additive="base">
                                        <p:cTn id="28" dur="5000" fill="hold"/>
                                        <p:tgtEl>
                                          <p:spTgt spid="1765379">
                                            <p:txEl>
                                              <p:pRg st="6" end="6"/>
                                            </p:txEl>
                                          </p:spTgt>
                                        </p:tgtEl>
                                        <p:attrNameLst>
                                          <p:attrName>ppt_x</p:attrName>
                                        </p:attrNameLst>
                                      </p:cBhvr>
                                      <p:tavLst>
                                        <p:tav tm="0">
                                          <p:val>
                                            <p:strVal val="#ppt_x"/>
                                          </p:val>
                                        </p:tav>
                                        <p:tav tm="100000">
                                          <p:val>
                                            <p:strVal val="#ppt_x"/>
                                          </p:val>
                                        </p:tav>
                                      </p:tavLst>
                                    </p:anim>
                                    <p:anim calcmode="lin" valueType="num">
                                      <p:cBhvr additive="base">
                                        <p:cTn id="29" dur="5000" fill="hold"/>
                                        <p:tgtEl>
                                          <p:spTgt spid="176537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Hypoglycemia prevention</a:t>
            </a:r>
            <a:endParaRPr lang="en-US" dirty="0"/>
          </a:p>
        </p:txBody>
      </p:sp>
      <p:sp>
        <p:nvSpPr>
          <p:cNvPr id="3" name="Content Placeholder 2"/>
          <p:cNvSpPr>
            <a:spLocks noGrp="1"/>
          </p:cNvSpPr>
          <p:nvPr>
            <p:ph idx="1"/>
          </p:nvPr>
        </p:nvSpPr>
        <p:spPr>
          <a:xfrm>
            <a:off x="457200" y="1371600"/>
            <a:ext cx="8229600" cy="4762500"/>
          </a:xfrm>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takes glyburide 10mg BID. Limited income. </a:t>
            </a:r>
            <a:r>
              <a:rPr lang="en-US" sz="4000" dirty="0" err="1" smtClean="0"/>
              <a:t>Creat</a:t>
            </a:r>
            <a:r>
              <a:rPr lang="en-US" sz="4000" dirty="0" smtClean="0"/>
              <a:t> 1.4.</a:t>
            </a:r>
          </a:p>
          <a:p>
            <a:pPr>
              <a:defRPr/>
            </a:pPr>
            <a:r>
              <a:rPr lang="en-US" sz="4000" dirty="0" smtClean="0"/>
              <a:t>What strategies  </a:t>
            </a:r>
          </a:p>
          <a:p>
            <a:pPr marL="0" indent="0">
              <a:buNone/>
              <a:defRPr/>
            </a:pPr>
            <a:r>
              <a:rPr lang="en-US" dirty="0" smtClean="0"/>
              <a:t>To prevent lows?</a:t>
            </a: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04986"/>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822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Rot="1" noChangeArrowheads="1"/>
          </p:cNvSpPr>
          <p:nvPr>
            <p:ph type="title"/>
          </p:nvPr>
        </p:nvSpPr>
        <p:spPr>
          <a:xfrm>
            <a:off x="457200" y="304800"/>
            <a:ext cx="8229600" cy="838200"/>
          </a:xfrm>
        </p:spPr>
        <p:txBody>
          <a:bodyPr lIns="90477" tIns="44445" rIns="90477" bIns="44445" anchor="b">
            <a:normAutofit/>
          </a:bodyPr>
          <a:lstStyle/>
          <a:p>
            <a:pPr eaLnBrk="1" hangingPunct="1">
              <a:defRPr/>
            </a:pPr>
            <a:r>
              <a:rPr lang="en-US" sz="4000" dirty="0" smtClean="0"/>
              <a:t>Hypoglycemia – “Limiting Factor”</a:t>
            </a:r>
          </a:p>
        </p:txBody>
      </p:sp>
      <p:sp>
        <p:nvSpPr>
          <p:cNvPr id="756739" name="Rectangle 3"/>
          <p:cNvSpPr>
            <a:spLocks noGrp="1" noChangeArrowheads="1"/>
          </p:cNvSpPr>
          <p:nvPr>
            <p:ph type="body" idx="1"/>
          </p:nvPr>
        </p:nvSpPr>
        <p:spPr>
          <a:xfrm>
            <a:off x="457200" y="1295400"/>
            <a:ext cx="5867400" cy="5181600"/>
          </a:xfrm>
        </p:spPr>
        <p:txBody>
          <a:bodyPr lIns="90477" tIns="44445" rIns="90477" bIns="44445">
            <a:normAutofit lnSpcReduction="10000"/>
          </a:bodyPr>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night</a:t>
            </a:r>
          </a:p>
          <a:p>
            <a:pPr eaLnBrk="1" hangingPunct="1">
              <a:defRPr/>
            </a:pPr>
            <a:r>
              <a:rPr lang="en-US" dirty="0" smtClean="0"/>
              <a:t>Higher mortality rate with severe hypoglycemia secondary to </a:t>
            </a:r>
            <a:r>
              <a:rPr lang="en-US" dirty="0" err="1" smtClean="0"/>
              <a:t>sulfonylureas</a:t>
            </a:r>
            <a:endParaRPr lang="en-US" dirty="0" smtClean="0"/>
          </a:p>
          <a:p>
            <a:pPr lvl="1" eaLnBrk="1" hangingPunct="1">
              <a:defRPr/>
            </a:pPr>
            <a:r>
              <a:rPr lang="en-US" dirty="0" smtClean="0"/>
              <a:t>Especially glyburide</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5016" y="1324429"/>
            <a:ext cx="2081784" cy="3121152"/>
          </a:xfrm>
          <a:prstGeom prst="rect">
            <a:avLst/>
          </a:prstGeom>
        </p:spPr>
      </p:pic>
    </p:spTree>
    <p:custDataLst>
      <p:tags r:id="rId1"/>
    </p:custDataLst>
    <p:extLst>
      <p:ext uri="{BB962C8B-B14F-4D97-AF65-F5344CB8AC3E}">
        <p14:creationId xmlns:p14="http://schemas.microsoft.com/office/powerpoint/2010/main" val="32086049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756739">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756739">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940769"/>
            <a:ext cx="4191000" cy="2785850"/>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399"/>
            <a:ext cx="8229600" cy="788369"/>
          </a:xfrm>
        </p:spPr>
        <p:txBody>
          <a:bodyPr>
            <a:normAutofit/>
          </a:bodyPr>
          <a:lstStyle/>
          <a:p>
            <a:r>
              <a:rPr lang="en-US" dirty="0" smtClean="0"/>
              <a:t>Obesity and Economics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20442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Rot="1" noChangeArrowheads="1"/>
          </p:cNvSpPr>
          <p:nvPr>
            <p:ph type="title"/>
          </p:nvPr>
        </p:nvSpPr>
        <p:spPr>
          <a:xfrm>
            <a:off x="457200" y="208643"/>
            <a:ext cx="8458200" cy="1143000"/>
          </a:xfrm>
        </p:spPr>
        <p:txBody>
          <a:bodyPr/>
          <a:lstStyle/>
          <a:p>
            <a:pPr eaLnBrk="1" hangingPunct="1">
              <a:defRPr/>
            </a:pPr>
            <a:r>
              <a:rPr lang="en-US" dirty="0" err="1" smtClean="0"/>
              <a:t>Glycemic</a:t>
            </a:r>
            <a:r>
              <a:rPr lang="en-US" dirty="0" smtClean="0"/>
              <a:t> Threshold Values</a:t>
            </a:r>
            <a:br>
              <a:rPr lang="en-US" dirty="0" smtClean="0"/>
            </a:br>
            <a:r>
              <a:rPr lang="en-US" sz="2400" dirty="0" smtClean="0"/>
              <a:t>John White, </a:t>
            </a:r>
            <a:r>
              <a:rPr lang="en-US" sz="2400" dirty="0" err="1" smtClean="0"/>
              <a:t>PharmD</a:t>
            </a:r>
            <a:r>
              <a:rPr lang="en-US" sz="2400" dirty="0" smtClean="0"/>
              <a:t>, Diabetes Spectrum, 2007</a:t>
            </a:r>
          </a:p>
        </p:txBody>
      </p:sp>
      <p:sp>
        <p:nvSpPr>
          <p:cNvPr id="961539" name="Rectangle 3"/>
          <p:cNvSpPr>
            <a:spLocks noGrp="1" noChangeArrowheads="1"/>
          </p:cNvSpPr>
          <p:nvPr>
            <p:ph type="body" idx="1"/>
          </p:nvPr>
        </p:nvSpPr>
        <p:spPr>
          <a:xfrm>
            <a:off x="457200" y="1600200"/>
            <a:ext cx="8305800" cy="5105400"/>
          </a:xfrm>
        </p:spPr>
        <p:txBody>
          <a:bodyPr>
            <a:normAutofit/>
          </a:bodyPr>
          <a:lstStyle/>
          <a:p>
            <a:pPr eaLnBrk="1" hangingPunct="1">
              <a:buFont typeface="Wingdings" panose="05000000000000000000" pitchFamily="2" charset="2"/>
              <a:buNone/>
              <a:defRPr/>
            </a:pPr>
            <a:r>
              <a:rPr lang="en-US" sz="2400" u="sng" dirty="0" smtClean="0"/>
              <a:t>Classification		      BG		Physical Response</a:t>
            </a:r>
          </a:p>
          <a:p>
            <a:pPr eaLnBrk="1" hangingPunct="1">
              <a:buFont typeface="Wingdings" panose="05000000000000000000" pitchFamily="2" charset="2"/>
              <a:buNone/>
              <a:defRPr/>
            </a:pPr>
            <a:r>
              <a:rPr lang="en-US" sz="2400" dirty="0" smtClean="0"/>
              <a:t>Lower </a:t>
            </a:r>
            <a:r>
              <a:rPr lang="en-US" sz="2400" dirty="0" err="1" smtClean="0"/>
              <a:t>euglycemia</a:t>
            </a:r>
            <a:r>
              <a:rPr lang="en-US" sz="2400" dirty="0" smtClean="0"/>
              <a:t>	       80-90’s 	Endogenous insulin</a:t>
            </a:r>
          </a:p>
          <a:p>
            <a:pPr eaLnBrk="1" hangingPunct="1">
              <a:buFont typeface="Wingdings" panose="05000000000000000000" pitchFamily="2" charset="2"/>
              <a:buNone/>
              <a:defRPr/>
            </a:pPr>
            <a:r>
              <a:rPr lang="en-US" sz="2400" dirty="0" smtClean="0"/>
              <a:t>Hypoglycemia</a:t>
            </a:r>
            <a:r>
              <a:rPr lang="en-US" sz="2400" dirty="0"/>
              <a:t>	 </a:t>
            </a:r>
            <a:r>
              <a:rPr lang="en-US" sz="2400" dirty="0" smtClean="0"/>
              <a:t>      		70’s      Glucagon, adrenaline</a:t>
            </a:r>
          </a:p>
          <a:p>
            <a:pPr eaLnBrk="1" hangingPunct="1">
              <a:buFont typeface="Wingdings" panose="05000000000000000000" pitchFamily="2" charset="2"/>
              <a:buNone/>
              <a:defRPr/>
            </a:pPr>
            <a:r>
              <a:rPr lang="en-US" sz="2400" dirty="0" smtClean="0"/>
              <a:t>Symptoms		</a:t>
            </a:r>
            <a:r>
              <a:rPr lang="en-US" sz="2400" dirty="0"/>
              <a:t> </a:t>
            </a:r>
            <a:r>
              <a:rPr lang="en-US" sz="2400" dirty="0" smtClean="0"/>
              <a:t>      	60s       	Growth hormone, cortisol</a:t>
            </a:r>
          </a:p>
          <a:p>
            <a:pPr eaLnBrk="1" hangingPunct="1">
              <a:buFont typeface="Wingdings" panose="05000000000000000000" pitchFamily="2" charset="2"/>
              <a:buNone/>
              <a:defRPr/>
            </a:pPr>
            <a:r>
              <a:rPr lang="en-US" sz="2400" dirty="0" smtClean="0"/>
              <a:t> 				</a:t>
            </a:r>
            <a:r>
              <a:rPr lang="en-US" sz="2400" dirty="0"/>
              <a:t> </a:t>
            </a:r>
            <a:r>
              <a:rPr lang="en-US" sz="2400" dirty="0" smtClean="0"/>
              <a:t>      	50’s      	Cognitive deterioration</a:t>
            </a:r>
          </a:p>
          <a:p>
            <a:pPr eaLnBrk="1" hangingPunct="1">
              <a:buFont typeface="Wingdings" panose="05000000000000000000" pitchFamily="2" charset="2"/>
              <a:buNone/>
              <a:defRPr/>
            </a:pPr>
            <a:r>
              <a:rPr lang="en-US" sz="2400" dirty="0" err="1" smtClean="0"/>
              <a:t>Neuroglycopenia</a:t>
            </a:r>
            <a:r>
              <a:rPr lang="en-US" sz="2400" dirty="0" smtClean="0"/>
              <a:t>	       	40’s</a:t>
            </a:r>
          </a:p>
          <a:p>
            <a:pPr eaLnBrk="1" hangingPunct="1">
              <a:buFont typeface="Wingdings" panose="05000000000000000000" pitchFamily="2" charset="2"/>
              <a:buNone/>
              <a:defRPr/>
            </a:pPr>
            <a:r>
              <a:rPr lang="en-US" sz="2400" dirty="0" smtClean="0"/>
              <a:t>				       	30’s</a:t>
            </a:r>
          </a:p>
          <a:p>
            <a:pPr eaLnBrk="1" hangingPunct="1">
              <a:buFont typeface="Wingdings" panose="05000000000000000000" pitchFamily="2" charset="2"/>
              <a:buNone/>
              <a:defRPr/>
            </a:pPr>
            <a:r>
              <a:rPr lang="en-US" sz="2400" dirty="0" smtClean="0"/>
              <a:t>Severe 		       	       	20’s      Coma, seizures</a:t>
            </a:r>
          </a:p>
          <a:p>
            <a:pPr eaLnBrk="1" hangingPunct="1">
              <a:buFont typeface="Wingdings" panose="05000000000000000000" pitchFamily="2" charset="2"/>
              <a:buNone/>
              <a:defRPr/>
            </a:pPr>
            <a:r>
              <a:rPr lang="en-US" sz="2400" dirty="0" err="1" smtClean="0"/>
              <a:t>neuroglycopenia</a:t>
            </a:r>
            <a:r>
              <a:rPr lang="en-US" sz="2400" dirty="0" smtClean="0"/>
              <a:t>	       	10 </a:t>
            </a:r>
          </a:p>
        </p:txBody>
      </p:sp>
      <p:sp>
        <p:nvSpPr>
          <p:cNvPr id="7172" name="Line 4"/>
          <p:cNvSpPr>
            <a:spLocks noChangeShapeType="1"/>
          </p:cNvSpPr>
          <p:nvPr/>
        </p:nvSpPr>
        <p:spPr bwMode="auto">
          <a:xfrm flipH="1">
            <a:off x="3526992" y="2057400"/>
            <a:ext cx="14514" cy="3342368"/>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3" name="TextBox 7"/>
          <p:cNvSpPr txBox="1">
            <a:spLocks noChangeArrowheads="1"/>
          </p:cNvSpPr>
          <p:nvPr/>
        </p:nvSpPr>
        <p:spPr bwMode="auto">
          <a:xfrm>
            <a:off x="457200" y="5648325"/>
            <a:ext cx="30843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sz="1400" dirty="0"/>
              <a:t>(</a:t>
            </a:r>
            <a:r>
              <a:rPr lang="en-US" dirty="0"/>
              <a:t>shortage of glucose in the brain</a:t>
            </a:r>
          </a:p>
          <a:p>
            <a:r>
              <a:rPr lang="en-US" dirty="0"/>
              <a:t>affects function of the neurons)</a:t>
            </a:r>
          </a:p>
        </p:txBody>
      </p:sp>
    </p:spTree>
    <p:custDataLst>
      <p:tags r:id="rId1"/>
    </p:custDataLst>
    <p:extLst>
      <p:ext uri="{BB962C8B-B14F-4D97-AF65-F5344CB8AC3E}">
        <p14:creationId xmlns:p14="http://schemas.microsoft.com/office/powerpoint/2010/main" val="3803929729"/>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Rot="1" noChangeArrowheads="1"/>
          </p:cNvSpPr>
          <p:nvPr>
            <p:ph type="title"/>
          </p:nvPr>
        </p:nvSpPr>
        <p:spPr/>
        <p:txBody>
          <a:bodyPr/>
          <a:lstStyle/>
          <a:p>
            <a:pPr eaLnBrk="1" hangingPunct="1">
              <a:defRPr/>
            </a:pPr>
            <a:r>
              <a:rPr lang="en-US" smtClean="0"/>
              <a:t>Hypoglycemia Awareness</a:t>
            </a:r>
          </a:p>
        </p:txBody>
      </p:sp>
      <p:sp>
        <p:nvSpPr>
          <p:cNvPr id="696323" name="Rectangle 3"/>
          <p:cNvSpPr>
            <a:spLocks noGrp="1" noChangeArrowheads="1"/>
          </p:cNvSpPr>
          <p:nvPr>
            <p:ph type="body" idx="1"/>
          </p:nvPr>
        </p:nvSpPr>
        <p:spPr>
          <a:xfrm>
            <a:off x="457200" y="1219200"/>
            <a:ext cx="6761988" cy="4937760"/>
          </a:xfrm>
        </p:spPr>
        <p:txBody>
          <a:bodyPr>
            <a:normAutofit lnSpcReduction="10000"/>
          </a:bodyPr>
          <a:lstStyle/>
          <a:p>
            <a:pPr eaLnBrk="1" hangingPunct="1">
              <a:defRPr/>
            </a:pPr>
            <a:r>
              <a:rPr lang="en-US" dirty="0" smtClean="0"/>
              <a:t>autonomic symptoms </a:t>
            </a:r>
            <a:r>
              <a:rPr lang="en-US" dirty="0" err="1" smtClean="0"/>
              <a:t>adrenergically</a:t>
            </a:r>
            <a:r>
              <a:rPr lang="en-US" dirty="0" smtClean="0"/>
              <a:t> based</a:t>
            </a:r>
          </a:p>
          <a:p>
            <a:pPr eaLnBrk="1" hangingPunct="1">
              <a:defRPr/>
            </a:pPr>
            <a:r>
              <a:rPr lang="en-US" dirty="0" smtClean="0"/>
              <a:t>after 2-5 </a:t>
            </a:r>
            <a:r>
              <a:rPr lang="en-US" dirty="0" err="1" smtClean="0"/>
              <a:t>yrs</a:t>
            </a:r>
            <a:r>
              <a:rPr lang="en-US" dirty="0" smtClean="0"/>
              <a:t> of type 1 </a:t>
            </a:r>
            <a:r>
              <a:rPr lang="en-US" dirty="0" err="1" smtClean="0"/>
              <a:t>dm</a:t>
            </a:r>
            <a:r>
              <a:rPr lang="en-US" dirty="0" smtClean="0"/>
              <a:t>, </a:t>
            </a:r>
          </a:p>
          <a:p>
            <a:pPr lvl="1" eaLnBrk="1" hangingPunct="1">
              <a:defRPr/>
            </a:pPr>
            <a:r>
              <a:rPr lang="en-US" dirty="0" smtClean="0"/>
              <a:t>glucagon secretion impaired</a:t>
            </a:r>
          </a:p>
          <a:p>
            <a:pPr lvl="1" eaLnBrk="1" hangingPunct="1">
              <a:defRPr/>
            </a:pPr>
            <a:r>
              <a:rPr lang="en-US" dirty="0" smtClean="0"/>
              <a:t>epinephrine secretion becomes primary mechanism to restore BG levels</a:t>
            </a:r>
          </a:p>
          <a:p>
            <a:pPr eaLnBrk="1" hangingPunct="1">
              <a:defRPr/>
            </a:pPr>
            <a:r>
              <a:rPr lang="en-US" dirty="0" smtClean="0"/>
              <a:t>over time, </a:t>
            </a:r>
            <a:r>
              <a:rPr lang="en-US" dirty="0" err="1" smtClean="0"/>
              <a:t>epi</a:t>
            </a:r>
            <a:r>
              <a:rPr lang="en-US" dirty="0" smtClean="0"/>
              <a:t> response diminished or delayed</a:t>
            </a:r>
          </a:p>
          <a:p>
            <a:pPr eaLnBrk="1" hangingPunct="1">
              <a:defRPr/>
            </a:pPr>
            <a:r>
              <a:rPr lang="en-US" dirty="0" smtClean="0"/>
              <a:t>decreases awareness of hypo and hormonal response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9188" y="1219200"/>
            <a:ext cx="1467612" cy="2057400"/>
          </a:xfrm>
          <a:prstGeom prst="rect">
            <a:avLst/>
          </a:prstGeom>
        </p:spPr>
      </p:pic>
    </p:spTree>
    <p:custDataLst>
      <p:tags r:id="rId1"/>
    </p:custDataLst>
    <p:extLst>
      <p:ext uri="{BB962C8B-B14F-4D97-AF65-F5344CB8AC3E}">
        <p14:creationId xmlns:p14="http://schemas.microsoft.com/office/powerpoint/2010/main" val="27977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rrowheads="1"/>
          </p:cNvSpPr>
          <p:nvPr>
            <p:ph type="title"/>
          </p:nvPr>
        </p:nvSpPr>
        <p:spPr/>
        <p:txBody>
          <a:bodyPr lIns="90477" tIns="44445" rIns="90477" bIns="44445" anchor="b"/>
          <a:lstStyle/>
          <a:p>
            <a:pPr eaLnBrk="1" hangingPunct="1">
              <a:defRPr/>
            </a:pPr>
            <a:r>
              <a:rPr lang="en-US" smtClean="0"/>
              <a:t>Hypoglycemia Symptoms</a:t>
            </a:r>
          </a:p>
        </p:txBody>
      </p:sp>
      <p:sp>
        <p:nvSpPr>
          <p:cNvPr id="558086" name="Rectangle 6"/>
          <p:cNvSpPr>
            <a:spLocks noGrp="1" noChangeArrowheads="1"/>
          </p:cNvSpPr>
          <p:nvPr>
            <p:ph type="body" sz="half" idx="2"/>
          </p:nvPr>
        </p:nvSpPr>
        <p:spPr>
          <a:xfrm>
            <a:off x="1981200" y="1752600"/>
            <a:ext cx="3048000" cy="4525963"/>
          </a:xfrm>
        </p:spPr>
        <p:txBody>
          <a:bodyPr/>
          <a:lstStyle/>
          <a:p>
            <a:pPr eaLnBrk="1" hangingPunct="1">
              <a:defRPr/>
            </a:pPr>
            <a:r>
              <a:rPr lang="en-US" sz="2800" dirty="0" smtClean="0">
                <a:solidFill>
                  <a:schemeClr val="hlink"/>
                </a:solidFill>
              </a:rPr>
              <a:t>Autonomic</a:t>
            </a:r>
          </a:p>
          <a:p>
            <a:pPr lvl="1" eaLnBrk="1" hangingPunct="1">
              <a:defRPr/>
            </a:pPr>
            <a:r>
              <a:rPr lang="en-US" sz="2400" dirty="0" smtClean="0">
                <a:solidFill>
                  <a:schemeClr val="tx1"/>
                </a:solidFill>
              </a:rPr>
              <a:t>Anxiety</a:t>
            </a:r>
          </a:p>
          <a:p>
            <a:pPr lvl="1" eaLnBrk="1" hangingPunct="1">
              <a:defRPr/>
            </a:pPr>
            <a:r>
              <a:rPr lang="en-US" sz="2400" dirty="0" smtClean="0">
                <a:solidFill>
                  <a:schemeClr val="tx1"/>
                </a:solidFill>
              </a:rPr>
              <a:t>Palpitations</a:t>
            </a:r>
          </a:p>
          <a:p>
            <a:pPr lvl="1" eaLnBrk="1" hangingPunct="1">
              <a:defRPr/>
            </a:pPr>
            <a:r>
              <a:rPr lang="en-US" sz="2400" dirty="0" smtClean="0">
                <a:solidFill>
                  <a:schemeClr val="tx1"/>
                </a:solidFill>
              </a:rPr>
              <a:t>Sweating</a:t>
            </a:r>
          </a:p>
          <a:p>
            <a:pPr lvl="1" eaLnBrk="1" hangingPunct="1">
              <a:defRPr/>
            </a:pPr>
            <a:r>
              <a:rPr lang="en-US" sz="2400" dirty="0" smtClean="0">
                <a:solidFill>
                  <a:schemeClr val="tx1"/>
                </a:solidFill>
              </a:rPr>
              <a:t>Tingling</a:t>
            </a:r>
          </a:p>
          <a:p>
            <a:pPr lvl="1" eaLnBrk="1" hangingPunct="1">
              <a:defRPr/>
            </a:pPr>
            <a:r>
              <a:rPr lang="en-US" sz="2400" dirty="0" smtClean="0">
                <a:solidFill>
                  <a:schemeClr val="tx1"/>
                </a:solidFill>
              </a:rPr>
              <a:t>Trembling</a:t>
            </a:r>
          </a:p>
          <a:p>
            <a:pPr lvl="1" eaLnBrk="1" hangingPunct="1">
              <a:defRPr/>
            </a:pPr>
            <a:r>
              <a:rPr lang="en-US" sz="2400" dirty="0" smtClean="0">
                <a:solidFill>
                  <a:schemeClr val="tx1"/>
                </a:solidFill>
              </a:rPr>
              <a:t>Hypoglycemic Unawareness</a:t>
            </a:r>
          </a:p>
          <a:p>
            <a:pPr lvl="1" eaLnBrk="1" hangingPunct="1">
              <a:defRPr/>
            </a:pPr>
            <a:endParaRPr lang="en-US" sz="2400" dirty="0" smtClean="0"/>
          </a:p>
        </p:txBody>
      </p:sp>
      <p:sp>
        <p:nvSpPr>
          <p:cNvPr id="558087" name="Rectangle 7"/>
          <p:cNvSpPr>
            <a:spLocks noChangeArrowheads="1"/>
          </p:cNvSpPr>
          <p:nvPr/>
        </p:nvSpPr>
        <p:spPr bwMode="auto">
          <a:xfrm>
            <a:off x="4876800" y="1752600"/>
            <a:ext cx="3200400" cy="4525963"/>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Blip>
                <a:blip r:embed="rId4"/>
              </a:buBlip>
              <a:defRPr/>
            </a:pPr>
            <a:r>
              <a:rPr lang="en-US" sz="2800" dirty="0" err="1">
                <a:solidFill>
                  <a:schemeClr val="accent1">
                    <a:lumMod val="75000"/>
                  </a:schemeClr>
                </a:solidFill>
                <a:effectLst>
                  <a:outerShdw blurRad="38100" dist="38100" dir="2700000" algn="tl">
                    <a:srgbClr val="000000"/>
                  </a:outerShdw>
                </a:effectLst>
                <a:latin typeface="Tahoma" pitchFamily="34" charset="0"/>
                <a:cs typeface="+mn-cs"/>
              </a:rPr>
              <a:t>Neuroglycopenia</a:t>
            </a:r>
            <a:endParaRPr lang="en-US" sz="2800" dirty="0">
              <a:solidFill>
                <a:schemeClr val="accent1">
                  <a:lumMod val="75000"/>
                </a:schemeClr>
              </a:solidFill>
              <a:effectLst>
                <a:outerShdw blurRad="38100" dist="38100" dir="2700000" algn="tl">
                  <a:srgbClr val="000000"/>
                </a:outerShdw>
              </a:effectLst>
              <a:latin typeface="Tahoma" pitchFamily="34" charset="0"/>
              <a:cs typeface="+mn-cs"/>
            </a:endParaRP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Irritability</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Drowsiness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Dizziness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Blurred Vision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Difficulty with speech</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Confusion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Feeling faint</a:t>
            </a:r>
          </a:p>
          <a:p>
            <a:pPr marL="742950" lvl="1" indent="-285750">
              <a:spcBef>
                <a:spcPct val="20000"/>
              </a:spcBef>
              <a:buClr>
                <a:schemeClr val="accent2"/>
              </a:buClr>
              <a:buSzPct val="70000"/>
              <a:buFont typeface="Wingdings" pitchFamily="2" charset="2"/>
              <a:buBlip>
                <a:blip r:embed="rId5"/>
              </a:buBlip>
              <a:defRPr/>
            </a:pPr>
            <a:endParaRPr lang="en-US" sz="2400" dirty="0">
              <a:effectLst>
                <a:outerShdw blurRad="38100" dist="38100" dir="2700000" algn="tl">
                  <a:srgbClr val="000000"/>
                </a:outerShdw>
              </a:effectLst>
              <a:latin typeface="Tahoma" pitchFamily="34" charset="0"/>
              <a:cs typeface="+mn-cs"/>
            </a:endParaRPr>
          </a:p>
        </p:txBody>
      </p:sp>
      <p:pic>
        <p:nvPicPr>
          <p:cNvPr id="13317" name="Picture 9" descr="fatigue_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45046435"/>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Rot="1" noChangeArrowheads="1"/>
          </p:cNvSpPr>
          <p:nvPr>
            <p:ph type="title"/>
          </p:nvPr>
        </p:nvSpPr>
        <p:spPr>
          <a:xfrm>
            <a:off x="190500" y="304800"/>
            <a:ext cx="8610600" cy="992188"/>
          </a:xfrm>
        </p:spPr>
        <p:txBody>
          <a:bodyPr lIns="90477" tIns="44445" rIns="90477" bIns="44445" anchor="b"/>
          <a:lstStyle/>
          <a:p>
            <a:pPr eaLnBrk="1" hangingPunct="1">
              <a:defRPr/>
            </a:pPr>
            <a:r>
              <a:rPr lang="en-US" dirty="0" smtClean="0"/>
              <a:t>Treatment of Hypoglycemia</a:t>
            </a:r>
            <a:endParaRPr lang="en-US" dirty="0" smtClean="0">
              <a:sym typeface="Monotype Sorts" pitchFamily="2" charset="2"/>
            </a:endParaRPr>
          </a:p>
        </p:txBody>
      </p:sp>
      <p:sp>
        <p:nvSpPr>
          <p:cNvPr id="560131" name="Rectangle 3"/>
          <p:cNvSpPr>
            <a:spLocks noGrp="1" noChangeArrowheads="1"/>
          </p:cNvSpPr>
          <p:nvPr>
            <p:ph type="body" idx="1"/>
          </p:nvPr>
        </p:nvSpPr>
        <p:spPr>
          <a:xfrm>
            <a:off x="457200" y="1334566"/>
            <a:ext cx="7772400" cy="457200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4"/>
              </a:buBlip>
              <a:defRPr/>
            </a:pPr>
            <a:r>
              <a:rPr lang="en-US" dirty="0" smtClean="0"/>
              <a:t>10-15 </a:t>
            </a:r>
            <a:r>
              <a:rPr lang="en-US" dirty="0" err="1" smtClean="0"/>
              <a:t>gms</a:t>
            </a:r>
            <a:r>
              <a:rPr lang="en-US" dirty="0" smtClean="0"/>
              <a:t> of carb to raise BG 30 - 45</a:t>
            </a:r>
            <a:r>
              <a:rPr lang="en-US" sz="2400" dirty="0" smtClean="0"/>
              <a:t>mg/dl</a:t>
            </a:r>
            <a:endParaRPr lang="en-US" dirty="0" smtClean="0"/>
          </a:p>
          <a:p>
            <a:pPr eaLnBrk="1" hangingPunct="1">
              <a:buSzPct val="60000"/>
              <a:buFont typeface="Monotype Sorts" pitchFamily="2" charset="2"/>
              <a:buBlip>
                <a:blip r:embed="rId5"/>
              </a:buBlip>
              <a:defRPr/>
            </a:pPr>
            <a:r>
              <a:rPr lang="en-US" dirty="0" smtClean="0"/>
              <a:t>Retest in 15 minutes, if still low, treat again, even without symptoms</a:t>
            </a:r>
          </a:p>
          <a:p>
            <a:pPr eaLnBrk="1" hangingPunct="1">
              <a:buSzPct val="60000"/>
              <a:buFont typeface="Monotype Sorts" pitchFamily="2" charset="2"/>
              <a:buBlip>
                <a:blip r:embed="rId5"/>
              </a:buBlip>
              <a:defRPr/>
            </a:pPr>
            <a:r>
              <a:rPr lang="en-US" dirty="0" smtClean="0"/>
              <a:t>Follow with usual meal or snack</a:t>
            </a:r>
          </a:p>
          <a:p>
            <a:pPr eaLnBrk="1" hangingPunct="1">
              <a:buSzPct val="60000"/>
              <a:buFont typeface="Monotype Sorts" pitchFamily="2" charset="2"/>
              <a:buBlip>
                <a:blip r:embed="rId5"/>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4495800"/>
            <a:ext cx="2023567" cy="1730805"/>
          </a:xfrm>
          <a:prstGeom prst="rect">
            <a:avLst/>
          </a:prstGeom>
        </p:spPr>
      </p:pic>
    </p:spTree>
    <p:custDataLst>
      <p:tags r:id="rId1"/>
    </p:custDataLst>
    <p:extLst>
      <p:ext uri="{BB962C8B-B14F-4D97-AF65-F5344CB8AC3E}">
        <p14:creationId xmlns:p14="http://schemas.microsoft.com/office/powerpoint/2010/main" val="20696905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60131">
                                            <p:txEl>
                                              <p:pRg st="2" end="2"/>
                                            </p:txEl>
                                          </p:spTgt>
                                        </p:tgtEl>
                                        <p:attrNameLst>
                                          <p:attrName>style.visibility</p:attrName>
                                        </p:attrNameLst>
                                      </p:cBhvr>
                                      <p:to>
                                        <p:strVal val="visible"/>
                                      </p:to>
                                    </p:set>
                                    <p:anim calcmode="lin" valueType="num">
                                      <p:cBhvr additive="base">
                                        <p:cTn id="7" dur="2000" fill="hold"/>
                                        <p:tgtEl>
                                          <p:spTgt spid="560131">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60131">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60131">
                                            <p:txEl>
                                              <p:pRg st="3" end="3"/>
                                            </p:txEl>
                                          </p:spTgt>
                                        </p:tgtEl>
                                        <p:attrNameLst>
                                          <p:attrName>style.visibility</p:attrName>
                                        </p:attrNameLst>
                                      </p:cBhvr>
                                      <p:to>
                                        <p:strVal val="visible"/>
                                      </p:to>
                                    </p:set>
                                    <p:anim calcmode="lin" valueType="num">
                                      <p:cBhvr additive="base">
                                        <p:cTn id="11" dur="2000" fill="hold"/>
                                        <p:tgtEl>
                                          <p:spTgt spid="560131">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560131">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0131">
                                            <p:txEl>
                                              <p:pRg st="4" end="4"/>
                                            </p:txEl>
                                          </p:spTgt>
                                        </p:tgtEl>
                                        <p:attrNameLst>
                                          <p:attrName>style.visibility</p:attrName>
                                        </p:attrNameLst>
                                      </p:cBhvr>
                                      <p:to>
                                        <p:strVal val="visible"/>
                                      </p:to>
                                    </p:set>
                                    <p:anim calcmode="lin" valueType="num">
                                      <p:cBhvr additive="base">
                                        <p:cTn id="15" dur="2000" fill="hold"/>
                                        <p:tgtEl>
                                          <p:spTgt spid="560131">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56013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smtClean="0"/>
              <a:t>Tx of Severe Hypoglycemia</a:t>
            </a:r>
          </a:p>
        </p:txBody>
      </p:sp>
      <p:sp>
        <p:nvSpPr>
          <p:cNvPr id="563203" name="Rectangle 3"/>
          <p:cNvSpPr>
            <a:spLocks noGrp="1" noChangeArrowheads="1"/>
          </p:cNvSpPr>
          <p:nvPr>
            <p:ph type="body" idx="1"/>
          </p:nvPr>
        </p:nvSpPr>
        <p:spPr>
          <a:xfrm>
            <a:off x="533400" y="1219200"/>
            <a:ext cx="8382000" cy="4953000"/>
          </a:xfrm>
        </p:spPr>
        <p:txBody>
          <a:bodyPr lIns="90477" tIns="44445" rIns="90477" bIns="44445"/>
          <a:lstStyle/>
          <a:p>
            <a:pPr eaLnBrk="1" hangingPunct="1">
              <a:defRPr/>
            </a:pPr>
            <a:r>
              <a:rPr lang="en-US" dirty="0" smtClean="0"/>
              <a:t>If can swallow w/out risk of aspiration, try gel, </a:t>
            </a:r>
          </a:p>
          <a:p>
            <a:pPr marL="0" indent="0" eaLnBrk="1" hangingPunct="1">
              <a:buNone/>
              <a:defRPr/>
            </a:pPr>
            <a:r>
              <a:rPr lang="en-US" dirty="0" smtClean="0"/>
              <a:t>honey, etc. inside cheek</a:t>
            </a:r>
          </a:p>
          <a:p>
            <a:pPr eaLnBrk="1" hangingPunct="1">
              <a:defRPr/>
            </a:pPr>
            <a:r>
              <a:rPr lang="en-US" dirty="0" smtClean="0"/>
              <a:t>If unable to swallow, D50 IV or Glucagon </a:t>
            </a:r>
          </a:p>
          <a:p>
            <a:pPr eaLnBrk="1" hangingPunct="1">
              <a:defRPr/>
            </a:pPr>
            <a:r>
              <a:rPr lang="en-US" dirty="0" smtClean="0"/>
              <a:t>Glucagon injection – teach support person</a:t>
            </a:r>
          </a:p>
          <a:p>
            <a:pPr lvl="1" eaLnBrk="1" hangingPunct="1">
              <a:defRPr/>
            </a:pPr>
            <a:r>
              <a:rPr lang="en-US" dirty="0" smtClean="0"/>
              <a:t>Dosing: </a:t>
            </a:r>
          </a:p>
          <a:p>
            <a:pPr lvl="2" eaLnBrk="1" hangingPunct="1">
              <a:defRPr/>
            </a:pPr>
            <a:r>
              <a:rPr lang="en-US" dirty="0" smtClean="0"/>
              <a:t>Adults 1mg</a:t>
            </a:r>
          </a:p>
          <a:p>
            <a:pPr lvl="2" eaLnBrk="1" hangingPunct="1">
              <a:defRPr/>
            </a:pPr>
            <a:r>
              <a:rPr lang="en-US" dirty="0" smtClean="0"/>
              <a:t>Children &lt;20kg 0.5mg</a:t>
            </a:r>
          </a:p>
          <a:p>
            <a:pPr lvl="1" eaLnBrk="1" hangingPunct="1">
              <a:defRPr/>
            </a:pPr>
            <a:r>
              <a:rPr lang="en-US" dirty="0" smtClean="0"/>
              <a:t>Glycemic effect 20 - 30mg, short lived</a:t>
            </a:r>
          </a:p>
          <a:p>
            <a:pPr lvl="1" eaLnBrk="1" hangingPunct="1">
              <a:defRPr/>
            </a:pPr>
            <a:r>
              <a:rPr lang="en-US" dirty="0" smtClean="0"/>
              <a:t>Must intake carb as soon as able</a:t>
            </a:r>
          </a:p>
          <a:p>
            <a:pPr lvl="1" eaLnBrk="1" hangingPunct="1">
              <a:defRPr/>
            </a:pPr>
            <a:r>
              <a:rPr lang="en-US" dirty="0" smtClean="0"/>
              <a:t>Need prescription, check exp. date</a:t>
            </a:r>
          </a:p>
        </p:txBody>
      </p:sp>
    </p:spTree>
    <p:custDataLst>
      <p:tags r:id="rId1"/>
    </p:custDataLst>
    <p:extLst>
      <p:ext uri="{BB962C8B-B14F-4D97-AF65-F5344CB8AC3E}">
        <p14:creationId xmlns:p14="http://schemas.microsoft.com/office/powerpoint/2010/main" val="1946009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563203">
                                            <p:txEl>
                                              <p:pRg st="5" end="5"/>
                                            </p:txEl>
                                          </p:spTgt>
                                        </p:tgtEl>
                                        <p:attrNameLst>
                                          <p:attrName>style.visibility</p:attrName>
                                        </p:attrNameLst>
                                      </p:cBhvr>
                                      <p:to>
                                        <p:strVal val="visible"/>
                                      </p:to>
                                    </p:set>
                                    <p:anim calcmode="lin" valueType="num">
                                      <p:cBhvr additive="base">
                                        <p:cTn id="13"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5632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563203">
                                            <p:txEl>
                                              <p:pRg st="6" end="6"/>
                                            </p:txEl>
                                          </p:spTgt>
                                        </p:tgtEl>
                                        <p:attrNameLst>
                                          <p:attrName>style.visibility</p:attrName>
                                        </p:attrNameLst>
                                      </p:cBhvr>
                                      <p:to>
                                        <p:strVal val="visible"/>
                                      </p:to>
                                    </p:set>
                                    <p:anim calcmode="lin" valueType="num">
                                      <p:cBhvr additive="base">
                                        <p:cTn id="19"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563203">
                                            <p:txEl>
                                              <p:pRg st="7" end="7"/>
                                            </p:txEl>
                                          </p:spTgt>
                                        </p:tgtEl>
                                        <p:attrNameLst>
                                          <p:attrName>style.visibility</p:attrName>
                                        </p:attrNameLst>
                                      </p:cBhvr>
                                      <p:to>
                                        <p:strVal val="visible"/>
                                      </p:to>
                                    </p:set>
                                    <p:anim calcmode="lin" valueType="num">
                                      <p:cBhvr additive="base">
                                        <p:cTn id="23"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563203">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563203">
                                            <p:txEl>
                                              <p:pRg st="8" end="8"/>
                                            </p:txEl>
                                          </p:spTgt>
                                        </p:tgtEl>
                                        <p:attrNameLst>
                                          <p:attrName>style.visibility</p:attrName>
                                        </p:attrNameLst>
                                      </p:cBhvr>
                                      <p:to>
                                        <p:strVal val="visible"/>
                                      </p:to>
                                    </p:set>
                                    <p:anim calcmode="lin" valueType="num">
                                      <p:cBhvr additive="base">
                                        <p:cTn id="27" dur="2000" fill="hold"/>
                                        <p:tgtEl>
                                          <p:spTgt spid="563203">
                                            <p:txEl>
                                              <p:pRg st="8" end="8"/>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56320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563203">
                                            <p:txEl>
                                              <p:pRg st="9" end="9"/>
                                            </p:txEl>
                                          </p:spTgt>
                                        </p:tgtEl>
                                        <p:attrNameLst>
                                          <p:attrName>style.visibility</p:attrName>
                                        </p:attrNameLst>
                                      </p:cBhvr>
                                      <p:to>
                                        <p:strVal val="visible"/>
                                      </p:to>
                                    </p:set>
                                    <p:anim calcmode="lin" valueType="num">
                                      <p:cBhvr additive="base">
                                        <p:cTn id="31" dur="2000" fill="hold"/>
                                        <p:tgtEl>
                                          <p:spTgt spid="563203">
                                            <p:txEl>
                                              <p:pRg st="9" end="9"/>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56320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8" name="Picture 1028" descr="Glucagon Emergency Kit by Lilly, Ope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673" y="3375025"/>
            <a:ext cx="42672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9030" name="Picture 1030" descr="Glucagon Emergency Kit by Lilly">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475" y="1544240"/>
            <a:ext cx="42862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9032" name="Picture 1032" descr="Glucagon Emergency Kit by Nov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6146" y="1334294"/>
            <a:ext cx="3600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7"/>
          <p:cNvSpPr txBox="1">
            <a:spLocks noChangeArrowheads="1"/>
          </p:cNvSpPr>
          <p:nvPr/>
        </p:nvSpPr>
        <p:spPr bwMode="auto">
          <a:xfrm>
            <a:off x="3984171" y="5110892"/>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dirty="0"/>
              <a:t>        </a:t>
            </a:r>
            <a:r>
              <a:rPr lang="en-US" dirty="0">
                <a:latin typeface="Calibri" panose="020F0502020204030204" pitchFamily="34" charset="0"/>
              </a:rPr>
              <a:t>S</a:t>
            </a:r>
            <a:r>
              <a:rPr lang="en-US" dirty="0" smtClean="0">
                <a:latin typeface="Calibri" panose="020F0502020204030204" pitchFamily="34" charset="0"/>
              </a:rPr>
              <a:t>tore </a:t>
            </a:r>
            <a:r>
              <a:rPr lang="en-US" dirty="0">
                <a:latin typeface="Calibri" panose="020F0502020204030204" pitchFamily="34" charset="0"/>
              </a:rPr>
              <a:t>68-77 degrees prior to reconstitution           </a:t>
            </a:r>
          </a:p>
          <a:p>
            <a:r>
              <a:rPr lang="en-US" dirty="0">
                <a:latin typeface="Calibri" panose="020F0502020204030204" pitchFamily="34" charset="0"/>
              </a:rPr>
              <a:t>                           single use only</a:t>
            </a:r>
          </a:p>
        </p:txBody>
      </p:sp>
      <p:sp>
        <p:nvSpPr>
          <p:cNvPr id="2" name="Title 1"/>
          <p:cNvSpPr>
            <a:spLocks noGrp="1"/>
          </p:cNvSpPr>
          <p:nvPr>
            <p:ph type="title"/>
          </p:nvPr>
        </p:nvSpPr>
        <p:spPr/>
        <p:txBody>
          <a:bodyPr/>
          <a:lstStyle/>
          <a:p>
            <a:r>
              <a:rPr lang="en-US" dirty="0" smtClean="0"/>
              <a:t>Glucagon Emergency Kit</a:t>
            </a:r>
            <a:endParaRPr lang="en-US" dirty="0"/>
          </a:p>
        </p:txBody>
      </p:sp>
    </p:spTree>
    <p:custDataLst>
      <p:tags r:id="rId1"/>
    </p:custDataLst>
    <p:extLst>
      <p:ext uri="{BB962C8B-B14F-4D97-AF65-F5344CB8AC3E}">
        <p14:creationId xmlns:p14="http://schemas.microsoft.com/office/powerpoint/2010/main" val="4118086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9030"/>
                                        </p:tgtEl>
                                        <p:attrNameLst>
                                          <p:attrName>style.visibility</p:attrName>
                                        </p:attrNameLst>
                                      </p:cBhvr>
                                      <p:to>
                                        <p:strVal val="visible"/>
                                      </p:to>
                                    </p:set>
                                    <p:anim calcmode="lin" valueType="num">
                                      <p:cBhvr additive="base">
                                        <p:cTn id="7" dur="500" fill="hold"/>
                                        <p:tgtEl>
                                          <p:spTgt spid="769030"/>
                                        </p:tgtEl>
                                        <p:attrNameLst>
                                          <p:attrName>ppt_x</p:attrName>
                                        </p:attrNameLst>
                                      </p:cBhvr>
                                      <p:tavLst>
                                        <p:tav tm="0">
                                          <p:val>
                                            <p:strVal val="#ppt_x"/>
                                          </p:val>
                                        </p:tav>
                                        <p:tav tm="100000">
                                          <p:val>
                                            <p:strVal val="#ppt_x"/>
                                          </p:val>
                                        </p:tav>
                                      </p:tavLst>
                                    </p:anim>
                                    <p:anim calcmode="lin" valueType="num">
                                      <p:cBhvr additive="base">
                                        <p:cTn id="8" dur="500" fill="hold"/>
                                        <p:tgtEl>
                                          <p:spTgt spid="7690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69028"/>
                                        </p:tgtEl>
                                        <p:attrNameLst>
                                          <p:attrName>style.visibility</p:attrName>
                                        </p:attrNameLst>
                                      </p:cBhvr>
                                      <p:to>
                                        <p:strVal val="visible"/>
                                      </p:to>
                                    </p:set>
                                    <p:anim calcmode="lin" valueType="num">
                                      <p:cBhvr additive="base">
                                        <p:cTn id="13" dur="500" fill="hold"/>
                                        <p:tgtEl>
                                          <p:spTgt spid="769028"/>
                                        </p:tgtEl>
                                        <p:attrNameLst>
                                          <p:attrName>ppt_x</p:attrName>
                                        </p:attrNameLst>
                                      </p:cBhvr>
                                      <p:tavLst>
                                        <p:tav tm="0">
                                          <p:val>
                                            <p:strVal val="#ppt_x"/>
                                          </p:val>
                                        </p:tav>
                                        <p:tav tm="100000">
                                          <p:val>
                                            <p:strVal val="#ppt_x"/>
                                          </p:val>
                                        </p:tav>
                                      </p:tavLst>
                                    </p:anim>
                                    <p:anim calcmode="lin" valueType="num">
                                      <p:cBhvr additive="base">
                                        <p:cTn id="14" dur="500" fill="hold"/>
                                        <p:tgtEl>
                                          <p:spTgt spid="7690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69032"/>
                                        </p:tgtEl>
                                        <p:attrNameLst>
                                          <p:attrName>style.visibility</p:attrName>
                                        </p:attrNameLst>
                                      </p:cBhvr>
                                      <p:to>
                                        <p:strVal val="visible"/>
                                      </p:to>
                                    </p:set>
                                    <p:anim calcmode="lin" valueType="num">
                                      <p:cBhvr additive="base">
                                        <p:cTn id="19" dur="500" fill="hold"/>
                                        <p:tgtEl>
                                          <p:spTgt spid="769032"/>
                                        </p:tgtEl>
                                        <p:attrNameLst>
                                          <p:attrName>ppt_x</p:attrName>
                                        </p:attrNameLst>
                                      </p:cBhvr>
                                      <p:tavLst>
                                        <p:tav tm="0">
                                          <p:val>
                                            <p:strVal val="#ppt_x"/>
                                          </p:val>
                                        </p:tav>
                                        <p:tav tm="100000">
                                          <p:val>
                                            <p:strVal val="#ppt_x"/>
                                          </p:val>
                                        </p:tav>
                                      </p:tavLst>
                                    </p:anim>
                                    <p:anim calcmode="lin" valueType="num">
                                      <p:cBhvr additive="base">
                                        <p:cTn id="20" dur="500" fill="hold"/>
                                        <p:tgtEl>
                                          <p:spTgt spid="769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304800"/>
            <a:ext cx="8458200" cy="1143000"/>
          </a:xfrm>
        </p:spPr>
        <p:txBody>
          <a:bodyPr/>
          <a:lstStyle/>
          <a:p>
            <a:pPr eaLnBrk="1" hangingPunct="1"/>
            <a:r>
              <a:rPr lang="en-US" sz="4000" dirty="0" smtClean="0"/>
              <a:t>Thyroid Disease and Diabetes</a:t>
            </a:r>
          </a:p>
        </p:txBody>
      </p:sp>
      <p:sp>
        <p:nvSpPr>
          <p:cNvPr id="1028099" name="Rectangle 3"/>
          <p:cNvSpPr>
            <a:spLocks noGrp="1" noChangeArrowheads="1"/>
          </p:cNvSpPr>
          <p:nvPr>
            <p:ph type="body" idx="1"/>
          </p:nvPr>
        </p:nvSpPr>
        <p:spPr>
          <a:xfrm>
            <a:off x="2971800" y="1752600"/>
            <a:ext cx="5867400" cy="4759325"/>
          </a:xfrm>
        </p:spPr>
        <p:txBody>
          <a:bodyPr>
            <a:normAutofit fontScale="77500" lnSpcReduction="20000"/>
          </a:bodyPr>
          <a:lstStyle/>
          <a:p>
            <a:pPr eaLnBrk="1" hangingPunct="1">
              <a:defRPr/>
            </a:pPr>
            <a:r>
              <a:rPr lang="en-US" sz="2800" dirty="0" smtClean="0"/>
              <a:t>27 mil Americans have over or under active thyroid glands, but more than half remain undiagnosed.</a:t>
            </a:r>
            <a:br>
              <a:rPr lang="en-US" sz="2800" dirty="0" smtClean="0"/>
            </a:br>
            <a:endParaRPr lang="en-US" sz="2800" dirty="0" smtClean="0"/>
          </a:p>
          <a:p>
            <a:pPr eaLnBrk="1" hangingPunct="1">
              <a:defRPr/>
            </a:pPr>
            <a:r>
              <a:rPr lang="en-US" sz="2800" dirty="0" smtClean="0"/>
              <a:t>More than 8 out of 10 </a:t>
            </a:r>
            <a:r>
              <a:rPr lang="en-US" sz="2800" dirty="0" err="1" smtClean="0"/>
              <a:t>pts</a:t>
            </a:r>
            <a:r>
              <a:rPr lang="en-US" sz="2800" dirty="0" smtClean="0"/>
              <a:t> w/ thyroid disease women.</a:t>
            </a:r>
            <a:br>
              <a:rPr lang="en-US" sz="2800" dirty="0" smtClean="0"/>
            </a:br>
            <a:endParaRPr lang="en-US" sz="2800" dirty="0" smtClean="0"/>
          </a:p>
          <a:p>
            <a:pPr eaLnBrk="1" hangingPunct="1">
              <a:defRPr/>
            </a:pPr>
            <a:r>
              <a:rPr lang="en-US" sz="2800" dirty="0" smtClean="0">
                <a:solidFill>
                  <a:srgbClr val="C00000"/>
                </a:solidFill>
              </a:rPr>
              <a:t>15 to 30% of people w/ diabetes &amp; their siblings or parents are likely to develop thyroid disease (compared to 4.5 percent of the general population).</a:t>
            </a:r>
          </a:p>
          <a:p>
            <a:pPr eaLnBrk="1" hangingPunct="1">
              <a:buFont typeface="Wingdings" panose="05000000000000000000" pitchFamily="2" charset="2"/>
              <a:buNone/>
              <a:defRPr/>
            </a:pPr>
            <a:endParaRPr lang="en-US" sz="2800" dirty="0" smtClean="0">
              <a:solidFill>
                <a:srgbClr val="8DF658"/>
              </a:solidFill>
            </a:endParaRPr>
          </a:p>
          <a:p>
            <a:pPr eaLnBrk="1" hangingPunct="1">
              <a:defRPr/>
            </a:pPr>
            <a:r>
              <a:rPr lang="en-US" sz="2800" dirty="0" smtClean="0"/>
              <a:t>Check TSH on Type 1 &amp; 2 annually or if indicated.</a:t>
            </a:r>
          </a:p>
          <a:p>
            <a:pPr algn="r" eaLnBrk="1" hangingPunct="1">
              <a:buFont typeface="Wingdings" panose="05000000000000000000" pitchFamily="2" charset="2"/>
              <a:buNone/>
              <a:defRPr/>
            </a:pPr>
            <a:endParaRPr lang="en-US" sz="1800" i="1" dirty="0" smtClean="0"/>
          </a:p>
          <a:p>
            <a:pPr algn="r" eaLnBrk="1" hangingPunct="1">
              <a:buFont typeface="Wingdings" panose="05000000000000000000" pitchFamily="2" charset="2"/>
              <a:buNone/>
              <a:defRPr/>
            </a:pPr>
            <a:r>
              <a:rPr lang="en-US" sz="2400" i="1" dirty="0" smtClean="0"/>
              <a:t>AACE Website</a:t>
            </a:r>
          </a:p>
        </p:txBody>
      </p:sp>
      <p:pic>
        <p:nvPicPr>
          <p:cNvPr id="2" name="Picture 1"/>
          <p:cNvPicPr>
            <a:picLocks noChangeAspect="1"/>
          </p:cNvPicPr>
          <p:nvPr/>
        </p:nvPicPr>
        <p:blipFill>
          <a:blip r:embed="rId4"/>
          <a:stretch>
            <a:fillRect/>
          </a:stretch>
        </p:blipFill>
        <p:spPr>
          <a:xfrm>
            <a:off x="413657" y="1752600"/>
            <a:ext cx="2458590" cy="3464973"/>
          </a:xfrm>
          <a:prstGeom prst="rect">
            <a:avLst/>
          </a:prstGeom>
        </p:spPr>
      </p:pic>
    </p:spTree>
    <p:custDataLst>
      <p:tags r:id="rId1"/>
    </p:custDataLst>
    <p:extLst>
      <p:ext uri="{BB962C8B-B14F-4D97-AF65-F5344CB8AC3E}">
        <p14:creationId xmlns:p14="http://schemas.microsoft.com/office/powerpoint/2010/main" val="257749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8099">
                                            <p:txEl>
                                              <p:pRg st="2" end="2"/>
                                            </p:txEl>
                                          </p:spTgt>
                                        </p:tgtEl>
                                        <p:attrNameLst>
                                          <p:attrName>style.visibility</p:attrName>
                                        </p:attrNameLst>
                                      </p:cBhvr>
                                      <p:to>
                                        <p:strVal val="visible"/>
                                      </p:to>
                                    </p:set>
                                    <p:animEffect transition="in" filter="checkerboard(across)">
                                      <p:cBhvr>
                                        <p:cTn id="7" dur="500"/>
                                        <p:tgtEl>
                                          <p:spTgt spid="1028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smtClean="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lnSpcReduction="10000"/>
          </a:bodyPr>
          <a:lstStyle/>
          <a:p>
            <a:pPr eaLnBrk="1" hangingPunct="1">
              <a:lnSpc>
                <a:spcPct val="90000"/>
              </a:lnSpc>
              <a:defRPr/>
            </a:pPr>
            <a:r>
              <a:rPr lang="en-US" sz="2800" dirty="0" smtClean="0"/>
              <a:t>*Thyroid Stimulating Hormone - secreted by pituitary gland</a:t>
            </a:r>
          </a:p>
          <a:p>
            <a:pPr lvl="1" eaLnBrk="1" hangingPunct="1">
              <a:lnSpc>
                <a:spcPct val="90000"/>
              </a:lnSpc>
              <a:defRPr/>
            </a:pPr>
            <a:r>
              <a:rPr lang="en-US" sz="2800" dirty="0" smtClean="0"/>
              <a:t>controls thyroid hormone </a:t>
            </a:r>
            <a:r>
              <a:rPr lang="en-US" sz="2800" dirty="0" err="1" smtClean="0"/>
              <a:t>thyroxine</a:t>
            </a:r>
            <a:r>
              <a:rPr lang="en-US" sz="2800" dirty="0" smtClean="0"/>
              <a:t> production</a:t>
            </a:r>
          </a:p>
          <a:p>
            <a:pPr lvl="1" eaLnBrk="1" hangingPunct="1">
              <a:lnSpc>
                <a:spcPct val="90000"/>
              </a:lnSpc>
              <a:defRPr/>
            </a:pPr>
            <a:r>
              <a:rPr lang="en-US" sz="2800" dirty="0" smtClean="0"/>
              <a:t>first and best test</a:t>
            </a:r>
          </a:p>
          <a:p>
            <a:pPr lvl="1" eaLnBrk="1" hangingPunct="1">
              <a:lnSpc>
                <a:spcPct val="90000"/>
              </a:lnSpc>
              <a:defRPr/>
            </a:pPr>
            <a:r>
              <a:rPr lang="en-US" sz="2800" dirty="0" smtClean="0"/>
              <a:t>TSH Norm = up to 4.5 </a:t>
            </a:r>
            <a:r>
              <a:rPr lang="en-US" sz="2800" dirty="0" err="1" smtClean="0"/>
              <a:t>mIU</a:t>
            </a:r>
            <a:r>
              <a:rPr lang="en-US" sz="2800" dirty="0" smtClean="0"/>
              <a:t>/mL</a:t>
            </a:r>
          </a:p>
          <a:p>
            <a:pPr lvl="1" eaLnBrk="1" hangingPunct="1">
              <a:lnSpc>
                <a:spcPct val="90000"/>
              </a:lnSpc>
              <a:defRPr/>
            </a:pPr>
            <a:r>
              <a:rPr lang="en-US" sz="2800" dirty="0" smtClean="0"/>
              <a:t>Treatment based on TSH plus symptoms. </a:t>
            </a:r>
          </a:p>
          <a:p>
            <a:pPr lvl="2" eaLnBrk="1" hangingPunct="1">
              <a:lnSpc>
                <a:spcPct val="90000"/>
              </a:lnSpc>
              <a:defRPr/>
            </a:pPr>
            <a:r>
              <a:rPr lang="en-US" sz="2800" dirty="0" smtClean="0"/>
              <a:t>4.5 – 10 based on risk, s/s</a:t>
            </a:r>
          </a:p>
          <a:p>
            <a:pPr lvl="2" eaLnBrk="1" hangingPunct="1">
              <a:lnSpc>
                <a:spcPct val="90000"/>
              </a:lnSpc>
              <a:defRPr/>
            </a:pPr>
            <a:r>
              <a:rPr lang="en-US" sz="2800" dirty="0" smtClean="0"/>
              <a:t>10 or more = treat  </a:t>
            </a:r>
          </a:p>
          <a:p>
            <a:pPr lvl="1" eaLnBrk="1" hangingPunct="1">
              <a:lnSpc>
                <a:spcPct val="90000"/>
              </a:lnSpc>
              <a:defRPr/>
            </a:pPr>
            <a:r>
              <a:rPr lang="en-US" sz="2800" dirty="0" smtClean="0"/>
              <a:t>Lower = hyperthyroidism</a:t>
            </a:r>
          </a:p>
          <a:p>
            <a:pPr lvl="1" eaLnBrk="1" hangingPunct="1">
              <a:lnSpc>
                <a:spcPct val="90000"/>
              </a:lnSpc>
              <a:defRPr/>
            </a:pPr>
            <a:r>
              <a:rPr lang="en-US" sz="2800" dirty="0" smtClean="0"/>
              <a:t>Higher = hypothyroidism</a:t>
            </a:r>
            <a:r>
              <a:rPr lang="en-US" sz="1800" i="1" dirty="0" smtClean="0"/>
              <a:t>–  </a:t>
            </a:r>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r>
              <a:rPr lang="en-US" sz="2000" b="1" dirty="0" smtClean="0"/>
              <a:t>AACE 2012 Guidelines</a:t>
            </a:r>
            <a:endParaRPr lang="en-US" sz="2000" b="1" dirty="0"/>
          </a:p>
        </p:txBody>
      </p:sp>
    </p:spTree>
    <p:custDataLst>
      <p:tags r:id="rId1"/>
    </p:custDataLst>
    <p:extLst>
      <p:ext uri="{BB962C8B-B14F-4D97-AF65-F5344CB8AC3E}">
        <p14:creationId xmlns:p14="http://schemas.microsoft.com/office/powerpoint/2010/main" val="156093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a:off x="1752600" y="190816"/>
            <a:ext cx="4572506" cy="6438584"/>
          </a:xfrm>
          <a:prstGeom prst="rect">
            <a:avLst/>
          </a:prstGeom>
        </p:spPr>
      </p:pic>
    </p:spTree>
    <p:custDataLst>
      <p:tags r:id="rId1"/>
    </p:custDataLst>
    <p:extLst>
      <p:ext uri="{BB962C8B-B14F-4D97-AF65-F5344CB8AC3E}">
        <p14:creationId xmlns:p14="http://schemas.microsoft.com/office/powerpoint/2010/main" val="208594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8600" y="228600"/>
            <a:ext cx="8382000" cy="1143000"/>
          </a:xfrm>
        </p:spPr>
        <p:txBody>
          <a:bodyPr/>
          <a:lstStyle/>
          <a:p>
            <a:pPr eaLnBrk="1" hangingPunct="1"/>
            <a:r>
              <a:rPr lang="en-US" dirty="0" smtClean="0"/>
              <a:t>Hypothyroidism</a:t>
            </a:r>
            <a:endParaRPr lang="en-US" sz="3200" dirty="0" smtClean="0"/>
          </a:p>
        </p:txBody>
      </p:sp>
      <p:sp>
        <p:nvSpPr>
          <p:cNvPr id="997379" name="Rectangle 3"/>
          <p:cNvSpPr>
            <a:spLocks noGrp="1" noChangeArrowheads="1"/>
          </p:cNvSpPr>
          <p:nvPr>
            <p:ph type="body" idx="1"/>
          </p:nvPr>
        </p:nvSpPr>
        <p:spPr>
          <a:xfrm>
            <a:off x="457200" y="1447800"/>
            <a:ext cx="8458200" cy="5033963"/>
          </a:xfrm>
        </p:spPr>
        <p:txBody>
          <a:bodyPr>
            <a:normAutofit lnSpcReduction="10000"/>
          </a:bodyPr>
          <a:lstStyle/>
          <a:p>
            <a:pPr eaLnBrk="1" hangingPunct="1">
              <a:defRPr/>
            </a:pPr>
            <a:r>
              <a:rPr lang="en-US" sz="2800" dirty="0" smtClean="0"/>
              <a:t>Hashimoto’s </a:t>
            </a:r>
            <a:r>
              <a:rPr lang="en-US" sz="2800" dirty="0" err="1" smtClean="0"/>
              <a:t>thyroiditis</a:t>
            </a:r>
            <a:r>
              <a:rPr lang="en-US" sz="2800" dirty="0" smtClean="0"/>
              <a:t> – autoimmune thyroid</a:t>
            </a:r>
          </a:p>
          <a:p>
            <a:pPr lvl="1" eaLnBrk="1" hangingPunct="1">
              <a:defRPr/>
            </a:pPr>
            <a:r>
              <a:rPr lang="en-US" sz="2800" dirty="0" smtClean="0"/>
              <a:t>most common cause of hypothyroidism w/ dm </a:t>
            </a:r>
          </a:p>
          <a:p>
            <a:pPr eaLnBrk="1" hangingPunct="1">
              <a:defRPr/>
            </a:pPr>
            <a:r>
              <a:rPr lang="en-US" sz="2800" dirty="0"/>
              <a:t>T</a:t>
            </a:r>
            <a:r>
              <a:rPr lang="en-US" sz="2800" dirty="0" smtClean="0"/>
              <a:t>ype 1 and type 2 at greater risk</a:t>
            </a:r>
          </a:p>
          <a:p>
            <a:pPr eaLnBrk="1" hangingPunct="1">
              <a:defRPr/>
            </a:pPr>
            <a:r>
              <a:rPr lang="en-US" sz="2800" dirty="0" smtClean="0"/>
              <a:t>Screen annually for thyroid disease in diabetes </a:t>
            </a:r>
          </a:p>
          <a:p>
            <a:pPr eaLnBrk="1" hangingPunct="1">
              <a:defRPr/>
            </a:pPr>
            <a:r>
              <a:rPr lang="en-US" sz="2800" dirty="0" smtClean="0"/>
              <a:t>Clinical features: fatigue, wt gain, dry skin, cold intolerance, depression, constipation, dyslipidemia</a:t>
            </a:r>
          </a:p>
          <a:p>
            <a:pPr lvl="1" eaLnBrk="1" hangingPunct="1">
              <a:defRPr/>
            </a:pPr>
            <a:r>
              <a:rPr lang="en-US" sz="2800" dirty="0" smtClean="0"/>
              <a:t>Higher risk of CVD – monitor risk</a:t>
            </a:r>
          </a:p>
          <a:p>
            <a:pPr eaLnBrk="1" hangingPunct="1">
              <a:defRPr/>
            </a:pPr>
            <a:r>
              <a:rPr lang="en-US" sz="2800" dirty="0" smtClean="0"/>
              <a:t>Dx: high TSH, then test for free T4, autoantibodies, and thyroid scans as needed</a:t>
            </a:r>
          </a:p>
          <a:p>
            <a:pPr eaLnBrk="1" hangingPunct="1">
              <a:defRPr/>
            </a:pPr>
            <a:r>
              <a:rPr lang="en-US" sz="2800" dirty="0" err="1" smtClean="0"/>
              <a:t>Tx</a:t>
            </a:r>
            <a:r>
              <a:rPr lang="en-US" sz="2800" dirty="0" smtClean="0"/>
              <a:t>: replacement with </a:t>
            </a:r>
            <a:r>
              <a:rPr lang="en-US" sz="2800" dirty="0" err="1" smtClean="0"/>
              <a:t>levothyroxine</a:t>
            </a:r>
            <a:r>
              <a:rPr lang="en-US" sz="2800" dirty="0" smtClean="0"/>
              <a:t> (75-125 </a:t>
            </a:r>
            <a:r>
              <a:rPr lang="en-US" sz="2800" dirty="0" err="1" smtClean="0"/>
              <a:t>ug</a:t>
            </a:r>
            <a:r>
              <a:rPr lang="en-US" sz="2800" dirty="0" smtClean="0"/>
              <a:t>) </a:t>
            </a:r>
            <a:endParaRPr lang="en-US" sz="500" dirty="0" smtClean="0"/>
          </a:p>
          <a:p>
            <a:pPr lvl="1" algn="r" eaLnBrk="1" hangingPunct="1">
              <a:buFont typeface="Wingdings" panose="05000000000000000000" pitchFamily="2" charset="2"/>
              <a:buNone/>
              <a:defRPr/>
            </a:pPr>
            <a:r>
              <a:rPr lang="en-US" sz="1600" i="1" dirty="0" smtClean="0"/>
              <a:t>AACE Thyroid Guidelines  </a:t>
            </a:r>
          </a:p>
        </p:txBody>
      </p:sp>
    </p:spTree>
    <p:custDataLst>
      <p:tags r:id="rId1"/>
    </p:custDataLst>
    <p:extLst>
      <p:ext uri="{BB962C8B-B14F-4D97-AF65-F5344CB8AC3E}">
        <p14:creationId xmlns:p14="http://schemas.microsoft.com/office/powerpoint/2010/main" val="75158324"/>
      </p:ext>
    </p:extLst>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0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UDIO_ID" val="917"/>
  <p:tag name="ELAPSEDTIME" val="193.1"/>
  <p:tag name="ANNOTATION_TYPE_1" val="2"/>
  <p:tag name="ANNOTATION_START_1" val="13.3"/>
  <p:tag name="ANNOTATION_END_1" val="13.3"/>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3"/>
  <p:tag name="ANNOTATION_END_2" val="20.7"/>
  <p:tag name="ANNOTATION_TOP_2" val="86.0"/>
  <p:tag name="ANNOTATION_LEFT_2" val="29.4"/>
  <p:tag name="ANNOTATION_WIDTH_2" val="517.9"/>
  <p:tag name="ANNOTATION_HEIGHT_2" val="62.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7"/>
  <p:tag name="ANNOTATION_END_3" val="20.7"/>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0.7"/>
  <p:tag name="ANNOTATION_END_4" val="57.5"/>
  <p:tag name="ANNOTATION_TOP_4" val="148.8"/>
  <p:tag name="ANNOTATION_LEFT_4" val="21.6"/>
  <p:tag name="ANNOTATION_WIDTH_4" val="531.6"/>
  <p:tag name="ANNOTATION_HEIGHT_4" val="35.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7.5"/>
  <p:tag name="ANNOTATION_END_5" val="57.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57.5"/>
  <p:tag name="ANNOTATION_END_6" val="101.4"/>
  <p:tag name="ANNOTATION_TOP_6" val="206.1"/>
  <p:tag name="ANNOTATION_LEFT_6" val="23.4"/>
  <p:tag name="ANNOTATION_WIDTH_6" val="536.4"/>
  <p:tag name="ANNOTATION_HEIGHT_6" val="80.7"/>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1.4"/>
  <p:tag name="ANNOTATION_END_7" val="101.4"/>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1.4"/>
  <p:tag name="ANNOTATION_END_8" val="119.3"/>
  <p:tag name="ANNOTATION_TOP_8" val="242.6"/>
  <p:tag name="ANNOTATION_LEFT_8" val="410.0"/>
  <p:tag name="ANNOTATION_WIDTH_8" val="142.1"/>
  <p:tag name="ANNOTATION_HEIGHT_8" val="41.2"/>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9.3"/>
  <p:tag name="ANNOTATION_END_9" val="119.3"/>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19.3"/>
  <p:tag name="ANNOTATION_END_10" val="133.8"/>
  <p:tag name="ANNOTATION_TOP_10" val="264.7"/>
  <p:tag name="ANNOTATION_LEFT_10" val="43.8"/>
  <p:tag name="ANNOTATION_WIDTH_10" val="413.6"/>
  <p:tag name="ANNOTATION_HEIGHT_10" val="39.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33.8"/>
  <p:tag name="ANNOTATION_END_11" val="133.8"/>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33.8"/>
  <p:tag name="ANNOTATION_END_12" val="160.4"/>
  <p:tag name="ANNOTATION_TOP_12" val="301.1"/>
  <p:tag name="ANNOTATION_LEFT_12" val="24.0"/>
  <p:tag name="ANNOTATION_WIDTH_12" val="533.4"/>
  <p:tag name="ANNOTATION_HEIGHT_12" val="66.3"/>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60.4"/>
  <p:tag name="ANNOTATION_END_13" val="160.4"/>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60.4"/>
  <p:tag name="ANNOTATION_END_14" val="186.8"/>
  <p:tag name="ANNOTATION_TOP_14" val="363.3"/>
  <p:tag name="ANNOTATION_LEFT_14" val="22.8"/>
  <p:tag name="ANNOTATION_WIDTH_14" val="526.3"/>
  <p:tag name="ANNOTATION_HEIGHT_14" val="37.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86.8"/>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COUNT" val="15"/>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UDIO_ID" val="922"/>
  <p:tag name="ELAPSEDTIME" val="194.2"/>
  <p:tag name="ANNOTATION_TYPE_1" val="2"/>
  <p:tag name="ANNOTATION_START_1" val="25.6"/>
  <p:tag name="ANNOTATION_END_1" val="25.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6"/>
  <p:tag name="ANNOTATION_END_2" val="40.2"/>
  <p:tag name="ANNOTATION_TOP_2" val="79.5"/>
  <p:tag name="ANNOTATION_LEFT_2" val="26.4"/>
  <p:tag name="ANNOTATION_WIDTH_2" val="347.0"/>
  <p:tag name="ANNOTATION_HEIGHT_2" val="101.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0.2"/>
  <p:tag name="ANNOTATION_END_3" val="54.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4.6"/>
  <p:tag name="ANNOTATION_END_4" val="54.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4.6"/>
  <p:tag name="ANNOTATION_END_5" val="63.7"/>
  <p:tag name="ANNOTATION_TOP_5" val="17.3"/>
  <p:tag name="ANNOTATION_LEFT_5" val="377.0"/>
  <p:tag name="ANNOTATION_WIDTH_5" val="100.7"/>
  <p:tag name="ANNOTATION_HEIGHT_5" val="47.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7"/>
  <p:tag name="ANNOTATION_END_6" val="63.7"/>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3.7"/>
  <p:tag name="ANNOTATION_END_7" val="84.7"/>
  <p:tag name="ANNOTATION_TOP_7" val="86.0"/>
  <p:tag name="ANNOTATION_LEFT_7" val="371.6"/>
  <p:tag name="ANNOTATION_WIDTH_7" val="112.1"/>
  <p:tag name="ANNOTATION_HEIGHT_7" val="86.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4.7"/>
  <p:tag name="ANNOTATION_END_8" val="86.3"/>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86.3"/>
  <p:tag name="ANNOTATION_END_9" val="86.3"/>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86.3"/>
  <p:tag name="ANNOTATION_END_10" val="89.0"/>
  <p:tag name="ANNOTATION_TOP_10" val="178.7"/>
  <p:tag name="ANNOTATION_LEFT_10" val="57.5"/>
  <p:tag name="ANNOTATION_WIDTH_10" val="264.9"/>
  <p:tag name="ANNOTATION_HEIGHT_10" val="68.1"/>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89.0"/>
  <p:tag name="ANNOTATION_END_11" val="94.5"/>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94.5"/>
  <p:tag name="ANNOTATION_END_12" val="94.5"/>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94.5"/>
  <p:tag name="ANNOTATION_END_13" val="135.3"/>
  <p:tag name="ANNOTATION_TOP_13" val="175.1"/>
  <p:tag name="ANNOTATION_LEFT_13" val="40.8"/>
  <p:tag name="ANNOTATION_WIDTH_13" val="501.1"/>
  <p:tag name="ANNOTATION_HEIGHT_13" val="84.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35.3"/>
  <p:tag name="ANNOTATION_END_14" val="138.9"/>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38.9"/>
  <p:tag name="ANNOTATION_END_15" val="138.9"/>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38.9"/>
  <p:tag name="ANNOTATION_END_16" val="157.6"/>
  <p:tag name="ANNOTATION_TOP_16" val="256.9"/>
  <p:tag name="ANNOTATION_LEFT_16" val="45.6"/>
  <p:tag name="ANNOTATION_WIDTH_16" val="501.7"/>
  <p:tag name="ANNOTATION_HEIGHT_16" val="51.4"/>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57.6"/>
  <p:tag name="ANNOTATION_END_17" val="157.6"/>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57.6"/>
  <p:tag name="ANNOTATION_END_18" val="179.7"/>
  <p:tag name="ANNOTATION_TOP_18" val="310.1"/>
  <p:tag name="ANNOTATION_LEFT_18" val="36.6"/>
  <p:tag name="ANNOTATION_WIDTH_18" val="535.2"/>
  <p:tag name="ANNOTATION_HEIGHT_18" val="92.0"/>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179.7"/>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COUNT" val="19"/>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UDIO_ID" val="607"/>
  <p:tag name="ELAPSEDTIME" val="98.7"/>
  <p:tag name="ANNOTATION_TYPE_1" val="0"/>
  <p:tag name="ANNOTATION_START_1" val="10.8"/>
  <p:tag name="ANNOTATION_END_1" val="39.9"/>
  <p:tag name="ANNOTATION_TOP_1" val="115.2"/>
  <p:tag name="ANNOTATION_LEFT_1" val="51.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9"/>
  <p:tag name="ANNOTATION_END_2" val="50.3"/>
  <p:tag name="ANNOTATION_TOP_2" val="192.6"/>
  <p:tag name="ANNOTATION_LEFT_2" val="41.7"/>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0.3"/>
  <p:tag name="ANNOTATION_END_3" val="76.9"/>
  <p:tag name="ANNOTATION_TOP_3" val="233.5"/>
  <p:tag name="ANNOTATION_LEFT_3" val="32.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6.9"/>
  <p:tag name="ANNOTATION_TOP_4" val="400.8"/>
  <p:tag name="ANNOTATION_LEFT_4" val="40.2"/>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4e05f4a3-1b01-4a70-b0f4-3f7c10c1f0be"/>
  <p:tag name="ARTICULATE_SLIDE_NAV" val="34"/>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UDIO_ID" val="748"/>
  <p:tag name="ARTICULATE_AUDIO_RECORDED" val="1"/>
  <p:tag name="ELAPSEDTIME" val="42.7"/>
  <p:tag name="ANNOTATION_COUNT" val="0"/>
  <p:tag name="ARTICULATE_USED_LAYOUT" val="2"/>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UDIO_ID" val="751"/>
  <p:tag name="ARTICULATE_AUDIO_RECORDED" val="1"/>
  <p:tag name="ELAPSEDTIME" val="59.0"/>
  <p:tag name="ANNOTATION_TYPE_1" val="0"/>
  <p:tag name="ANNOTATION_START_1" val="10.4"/>
  <p:tag name="ANNOTATION_END_1" val="14.1"/>
  <p:tag name="ANNOTATION_TOP_1" val="212"/>
  <p:tag name="ANNOTATION_LEFT_1" val="6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4.1"/>
  <p:tag name="ANNOTATION_END_2" val="23.0"/>
  <p:tag name="ANNOTATION_TOP_2" val="315"/>
  <p:tag name="ANNOTATION_LEFT_2" val="64"/>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23.0"/>
  <p:tag name="ANNOTATION_END_3" val="43.3"/>
  <p:tag name="ANNOTATION_TOP_3" val="468"/>
  <p:tag name="ANNOTATION_LEFT_3" val="6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43.3"/>
  <p:tag name="ANNOTATION_TOP_4" val="584"/>
  <p:tag name="ANNOTATION_LEFT_4" val="40"/>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UDIO_ID" val="730"/>
  <p:tag name="ARTICULATE_AUDIO_RECORDED" val="1"/>
  <p:tag name="ELAPSEDTIME" val="164.9"/>
  <p:tag name="ANNOTATION_TYPE_1" val="0"/>
  <p:tag name="ANNOTATION_START_1" val="11.4"/>
  <p:tag name="ANNOTATION_END_1" val="45.4"/>
  <p:tag name="ANNOTATION_TOP_1" val="199"/>
  <p:tag name="ANNOTATION_LEFT_1" val="76"/>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5.4"/>
  <p:tag name="ANNOTATION_END_2" val="88.4"/>
  <p:tag name="ANNOTATION_TOP_2" val="31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88.4"/>
  <p:tag name="ANNOTATION_END_3" val="114.3"/>
  <p:tag name="ANNOTATION_TOP_3" val="382"/>
  <p:tag name="ANNOTATION_LEFT_3" val="80"/>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14.3"/>
  <p:tag name="ANNOTATION_TOP_4" val="442"/>
  <p:tag name="ANNOTATION_LEFT_4" val="75"/>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UDIO_ID" val="731"/>
  <p:tag name="ARTICULATE_AUDIO_RECORDED" val="1"/>
  <p:tag name="ELAPSEDTIME" val="139.2"/>
  <p:tag name="ANNOTATION_TYPE_1" val="0"/>
  <p:tag name="ANNOTATION_START_1" val="8.0"/>
  <p:tag name="ANNOTATION_END_1" val="21.3"/>
  <p:tag name="ANNOTATION_TOP_1" val="213"/>
  <p:tag name="ANNOTATION_LEFT_1" val="68"/>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1.3"/>
  <p:tag name="ANNOTATION_END_2" val="30.5"/>
  <p:tag name="ANNOTATION_TOP_2" val="282"/>
  <p:tag name="ANNOTATION_LEFT_2" val="6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0.5"/>
  <p:tag name="ANNOTATION_END_3" val="60.5"/>
  <p:tag name="ANNOTATION_TOP_3" val="524"/>
  <p:tag name="ANNOTATION_LEFT_3" val="84"/>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60.5"/>
  <p:tag name="ANNOTATION_END_4" val="85.6"/>
  <p:tag name="ANNOTATION_TOP_4" val="304"/>
  <p:tag name="ANNOTATION_LEFT_4" val="59"/>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85.6"/>
  <p:tag name="ANNOTATION_TOP_5" val="615"/>
  <p:tag name="ANNOTATION_LEFT_5" val="81"/>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USED_LAYOUT" val="2"/>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UDIO_ID" val="732"/>
  <p:tag name="ARTICULATE_AUDIO_RECORDED" val="1"/>
  <p:tag name="ELAPSEDTIME" val="139.9"/>
  <p:tag name="ANNOTATION_TYPE_1" val="0"/>
  <p:tag name="ANNOTATION_START_1" val="19.2"/>
  <p:tag name="ANNOTATION_END_1" val="40.2"/>
  <p:tag name="ANNOTATION_TOP_1" val="208"/>
  <p:tag name="ANNOTATION_LEFT_1" val="92"/>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0.2"/>
  <p:tag name="ANNOTATION_END_2" val="56.0"/>
  <p:tag name="ANNOTATION_TOP_2" val="327"/>
  <p:tag name="ANNOTATION_LEFT_2" val="95"/>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6.0"/>
  <p:tag name="ANNOTATION_END_3" val="73.8"/>
  <p:tag name="ANNOTATION_TOP_3" val="388"/>
  <p:tag name="ANNOTATION_LEFT_3" val="9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3.8"/>
  <p:tag name="ANNOTATION_END_4" val="92.3"/>
  <p:tag name="ANNOTATION_TOP_4" val="443"/>
  <p:tag name="ANNOTATION_LEFT_4" val="7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92.3"/>
  <p:tag name="ANNOTATION_END_5" val="96.5"/>
  <p:tag name="ANNOTATION_TOP_5" val="504"/>
  <p:tag name="ANNOTATION_LEFT_5" val="76"/>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6.5"/>
  <p:tag name="ANNOTATION_END_6" val="104.6"/>
  <p:tag name="ANNOTATION_TOP_6" val="557"/>
  <p:tag name="ANNOTATION_LEFT_6" val="82"/>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4.6"/>
  <p:tag name="ANNOTATION_TOP_7" val="621"/>
  <p:tag name="ANNOTATION_LEFT_7" val="66"/>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COUNT" val="7"/>
  <p:tag name="ARTICULATE_USED_LAYOUT" val="2"/>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UDIO_ID" val="750"/>
  <p:tag name="ARTICULATE_AUDIO_RECORDED" val="1"/>
  <p:tag name="ELAPSEDTIME" val="108.5"/>
  <p:tag name="ANNOTATION_TYPE_1" val="0"/>
  <p:tag name="ANNOTATION_START_1" val="16.7"/>
  <p:tag name="ANNOTATION_END_1" val="22.8"/>
  <p:tag name="ANNOTATION_TOP_1" val="169"/>
  <p:tag name="ANNOTATION_LEFT_1" val="472"/>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2.8"/>
  <p:tag name="ANNOTATION_END_2" val="30.9"/>
  <p:tag name="ANNOTATION_TOP_2" val="207"/>
  <p:tag name="ANNOTATION_LEFT_2" val="474"/>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0.9"/>
  <p:tag name="ANNOTATION_END_3" val="36.8"/>
  <p:tag name="ANNOTATION_TOP_3" val="345"/>
  <p:tag name="ANNOTATION_LEFT_3" val="567"/>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36.8"/>
  <p:tag name="ANNOTATION_END_4" val="62.3"/>
  <p:tag name="ANNOTATION_TOP_4" val="415"/>
  <p:tag name="ANNOTATION_LEFT_4" val="48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2.3"/>
  <p:tag name="ANNOTATION_END_5" val="82.3"/>
  <p:tag name="ANNOTATION_TOP_5" val="517"/>
  <p:tag name="ANNOTATION_LEFT_5" val="508"/>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82.3"/>
  <p:tag name="ANNOTATION_END_6" val="96.3"/>
  <p:tag name="ANNOTATION_TOP_6" val="293"/>
  <p:tag name="ANNOTATION_LEFT_6" val="379"/>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96.3"/>
  <p:tag name="ANNOTATION_TOP_7" val="644"/>
  <p:tag name="ANNOTATION_LEFT_7" val="515"/>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COUNT" val="7"/>
  <p:tag name="ARTICULATE_USED_LAYOUT" val="2"/>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UDIO_ID" val="733"/>
  <p:tag name="ARTICULATE_AUDIO_RECORDED" val="1"/>
  <p:tag name="ELAPSEDTIME" val="134.1"/>
  <p:tag name="ANNOTATION_TYPE_1" val="0"/>
  <p:tag name="ANNOTATION_START_1" val="18.9"/>
  <p:tag name="ANNOTATION_END_1" val="23.1"/>
  <p:tag name="ANNOTATION_TOP_1" val="112"/>
  <p:tag name="ANNOTATION_LEFT_1" val="6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3.1"/>
  <p:tag name="ANNOTATION_END_2" val="31.7"/>
  <p:tag name="ANNOTATION_TOP_2" val="203"/>
  <p:tag name="ANNOTATION_LEFT_2" val="80"/>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1.7"/>
  <p:tag name="ANNOTATION_END_3" val="57.0"/>
  <p:tag name="ANNOTATION_TOP_3" val="306"/>
  <p:tag name="ANNOTATION_LEFT_3" val="9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0"/>
  <p:tag name="ANNOTATION_END_4" val="68.8"/>
  <p:tag name="ANNOTATION_TOP_4" val="379"/>
  <p:tag name="ANNOTATION_LEFT_4" val="78"/>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8.8"/>
  <p:tag name="ANNOTATION_END_5" val="93.5"/>
  <p:tag name="ANNOTATION_TOP_5" val="438"/>
  <p:tag name="ANNOTATION_LEFT_5" val="87"/>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3.5"/>
  <p:tag name="ANNOTATION_TOP_6" val="484"/>
  <p:tag name="ANNOTATION_LEFT_6" val="140"/>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USED_LAYOUT" val="2"/>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UDIO_ID" val="734"/>
  <p:tag name="ARTICULATE_AUDIO_RECORDED" val="1"/>
  <p:tag name="ELAPSEDTIME" val="200.1"/>
  <p:tag name="ANNOTATION_TYPE_1" val="0"/>
  <p:tag name="ANNOTATION_START_1" val="10.9"/>
  <p:tag name="ANNOTATION_END_1" val="26.0"/>
  <p:tag name="ANNOTATION_TOP_1" val="198"/>
  <p:tag name="ANNOTATION_LEFT_1" val="8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6.0"/>
  <p:tag name="ANNOTATION_END_2" val="43.5"/>
  <p:tag name="ANNOTATION_TOP_2" val="25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43.5"/>
  <p:tag name="ANNOTATION_END_3" val="57.9"/>
  <p:tag name="ANNOTATION_TOP_3" val="245"/>
  <p:tag name="ANNOTATION_LEFT_3" val="503"/>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9"/>
  <p:tag name="ANNOTATION_END_4" val="65.4"/>
  <p:tag name="ANNOTATION_TOP_4" val="311"/>
  <p:tag name="ANNOTATION_LEFT_4" val="76"/>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5.4"/>
  <p:tag name="ANNOTATION_END_5" val="90.1"/>
  <p:tag name="ANNOTATION_TOP_5" val="311"/>
  <p:tag name="ANNOTATION_LEFT_5" val="508"/>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0.1"/>
  <p:tag name="ANNOTATION_END_6" val="108.2"/>
  <p:tag name="ANNOTATION_TOP_6" val="366"/>
  <p:tag name="ANNOTATION_LEFT_6" val="83"/>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8.2"/>
  <p:tag name="ANNOTATION_END_7" val="120.1"/>
  <p:tag name="ANNOTATION_TOP_7" val="364"/>
  <p:tag name="ANNOTATION_LEFT_7" val="520"/>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20.1"/>
  <p:tag name="ANNOTATION_END_8" val="138.3"/>
  <p:tag name="ANNOTATION_TOP_8" val="414"/>
  <p:tag name="ANNOTATION_LEFT_8" val="60"/>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38.3"/>
  <p:tag name="ANNOTATION_END_9" val="143.6"/>
  <p:tag name="ANNOTATION_TOP_9" val="414"/>
  <p:tag name="ANNOTATION_LEFT_9" val="520"/>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43.6"/>
  <p:tag name="ANNOTATION_END_10" val="149.1"/>
  <p:tag name="ANNOTATION_TOP_10" val="520"/>
  <p:tag name="ANNOTATION_LEFT_10" val="74"/>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49.1"/>
  <p:tag name="ANNOTATION_TOP_11" val="468"/>
  <p:tag name="ANNOTATION_LEFT_11" val="48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COUNT" val="11"/>
  <p:tag name="ARTICULATE_USED_LAYOUT" val="4"/>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UDIO_ID" val="735"/>
  <p:tag name="ARTICULATE_AUDIO_RECORDED" val="1"/>
  <p:tag name="ELAPSEDTIME" val="227.4"/>
  <p:tag name="ANNOTATION_TYPE_1" val="0"/>
  <p:tag name="ANNOTATION_START_1" val="7.7"/>
  <p:tag name="ANNOTATION_END_1" val="29.2"/>
  <p:tag name="ANNOTATION_TOP_1" val="267"/>
  <p:tag name="ANNOTATION_LEFT_1" val="115"/>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9.2"/>
  <p:tag name="ANNOTATION_END_2" val="64.5"/>
  <p:tag name="ANNOTATION_TOP_2" val="314"/>
  <p:tag name="ANNOTATION_LEFT_2" val="113"/>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64.5"/>
  <p:tag name="ANNOTATION_END_3" val="71.3"/>
  <p:tag name="ANNOTATION_TOP_3" val="433"/>
  <p:tag name="ANNOTATION_LEFT_3" val="11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1.3"/>
  <p:tag name="ANNOTATION_END_4" val="74.0"/>
  <p:tag name="ANNOTATION_TOP_4" val="521"/>
  <p:tag name="ANNOTATION_LEFT_4" val="82"/>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74.0"/>
  <p:tag name="ANNOTATION_END_5" val="78.0"/>
  <p:tag name="ANNOTATION_TOP_5" val="574"/>
  <p:tag name="ANNOTATION_LEFT_5" val="103"/>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78.0"/>
  <p:tag name="ANNOTATION_END_6" val="86.9"/>
  <p:tag name="ANNOTATION_TOP_6" val="630"/>
  <p:tag name="ANNOTATION_LEFT_6" val="104"/>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86.9"/>
  <p:tag name="ANNOTATION_END_7" val="143.7"/>
  <p:tag name="ANNOTATION_TOP_7" val="261"/>
  <p:tag name="ANNOTATION_LEFT_7" val="537"/>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43.7"/>
  <p:tag name="ANNOTATION_END_8" val="167.4"/>
  <p:tag name="ANNOTATION_TOP_8" val="556"/>
  <p:tag name="ANNOTATION_LEFT_8" val="563"/>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67.4"/>
  <p:tag name="ANNOTATION_END_9" val="189.0"/>
  <p:tag name="ANNOTATION_TOP_9" val="397"/>
  <p:tag name="ANNOTATION_LEFT_9" val="578"/>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89.0"/>
  <p:tag name="ANNOTATION_END_10" val="196.3"/>
  <p:tag name="ANNOTATION_TOP_10" val="468"/>
  <p:tag name="ANNOTATION_LEFT_10" val="577"/>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96.3"/>
  <p:tag name="ANNOTATION_END_11" val="205.8"/>
  <p:tag name="ANNOTATION_TOP_11" val="522"/>
  <p:tag name="ANNOTATION_LEFT_11" val="57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205.8"/>
  <p:tag name="ANNOTATION_TOP_12" val="657"/>
  <p:tag name="ANNOTATION_LEFT_12" val="562"/>
  <p:tag name="ANNOTATION_WIDTH_12" val="156"/>
  <p:tag name="ANNOTATION_HEIGHT_12" val="15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COUNT" val="12"/>
  <p:tag name="ARTICULATE_USED_LAYOUT" val="4"/>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UDIO_ID" val="737"/>
  <p:tag name="ARTICULATE_AUDIO_RECORDED" val="1"/>
  <p:tag name="TIMELINE" val="12.1"/>
  <p:tag name="ELAPSEDTIME" val="88.3"/>
  <p:tag name="ANNOTATION_TYPE_1" val="0"/>
  <p:tag name="ANNOTATION_START_1" val="31.3"/>
  <p:tag name="ANNOTATION_END_1" val="46.1"/>
  <p:tag name="ANNOTATION_TOP_1" val="277"/>
  <p:tag name="ANNOTATION_LEFT_1" val="14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6.1"/>
  <p:tag name="ANNOTATION_END_2" val="57.4"/>
  <p:tag name="ANNOTATION_TOP_2" val="461"/>
  <p:tag name="ANNOTATION_LEFT_2" val="139"/>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7.4"/>
  <p:tag name="ANNOTATION_END_3" val="70.4"/>
  <p:tag name="ANNOTATION_TOP_3" val="558"/>
  <p:tag name="ANNOTATION_LEFT_3" val="12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0.4"/>
  <p:tag name="ANNOTATION_TOP_4" val="644"/>
  <p:tag name="ANNOTATION_LEFT_4" val="11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UDIO_ID" val="945"/>
  <p:tag name="TIMELINE" val="32.9"/>
  <p:tag name="ELAPSEDTIME" val="85.5"/>
  <p:tag name="ANNOTATION_TYPE_1" val="2"/>
  <p:tag name="ANNOTATION_START_1" val="29.4"/>
  <p:tag name="ANNOTATION_END_1" val="29.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9.4"/>
  <p:tag name="ANNOTATION_END_2" val="36.7"/>
  <p:tag name="ANNOTATION_TOP_2" val="173.9"/>
  <p:tag name="ANNOTATION_LEFT_2" val="40.8"/>
  <p:tag name="ANNOTATION_WIDTH_2" val="501.1"/>
  <p:tag name="ANNOTATION_HEIGHT_2" val="47.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6.7"/>
  <p:tag name="ANNOTATION_END_3" val="36.7"/>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6.7"/>
  <p:tag name="ANNOTATION_END_4" val="64.6"/>
  <p:tag name="ANNOTATION_TOP_4" val="224.7"/>
  <p:tag name="ANNOTATION_LEFT_4" val="52.7"/>
  <p:tag name="ANNOTATION_WIDTH_4" val="483.1"/>
  <p:tag name="ANNOTATION_HEIGHT_4" val="98.0"/>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4.6"/>
  <p:tag name="ANNOTATION_END_5" val="64.6"/>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4.6"/>
  <p:tag name="ANNOTATION_TOP_6" val="320.9"/>
  <p:tag name="ANNOTATION_LEFT_6" val="37.2"/>
  <p:tag name="ANNOTATION_WIDTH_6" val="487.9"/>
  <p:tag name="ANNOTATION_HEIGHT_6" val="63.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1474</TotalTime>
  <Words>4354</Words>
  <Application>Microsoft Office PowerPoint</Application>
  <PresentationFormat>On-screen Show (4:3)</PresentationFormat>
  <Paragraphs>912</Paragraphs>
  <Slides>101</Slides>
  <Notes>65</Notes>
  <HiddenSlides>0</HiddenSlides>
  <MMClips>1</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101</vt:i4>
      </vt:variant>
    </vt:vector>
  </HeadingPairs>
  <TitlesOfParts>
    <vt:vector size="120" baseType="lpstr">
      <vt:lpstr>Arial</vt:lpstr>
      <vt:lpstr>Arial Black</vt:lpstr>
      <vt:lpstr>Arial Narrow</vt:lpstr>
      <vt:lpstr>Bookman Old Style</vt:lpstr>
      <vt:lpstr>Calibri</vt:lpstr>
      <vt:lpstr>Garamond</vt:lpstr>
      <vt:lpstr>Gill Sans MT</vt:lpstr>
      <vt:lpstr>Helvetica</vt:lpstr>
      <vt:lpstr>Monotype Sorts</vt:lpstr>
      <vt:lpstr>Symbol</vt:lpstr>
      <vt:lpstr>Tahoma</vt:lpstr>
      <vt:lpstr>Times New Roman</vt:lpstr>
      <vt:lpstr>Wingdings</vt:lpstr>
      <vt:lpstr>Wingdings 3</vt:lpstr>
      <vt:lpstr>WP Greek Century</vt:lpstr>
      <vt:lpstr>Origin</vt:lpstr>
      <vt:lpstr>1_Origin</vt:lpstr>
      <vt:lpstr>Clip</vt:lpstr>
      <vt:lpstr>Microsoft Graph 2000 Chart</vt:lpstr>
      <vt:lpstr>Diabetes Pathophysiology</vt:lpstr>
      <vt:lpstr>Lecture Objectives</vt:lpstr>
      <vt:lpstr>Slide 2 of Important Stuff</vt:lpstr>
      <vt:lpstr>Global Epidemic</vt:lpstr>
      <vt:lpstr> World Diabetes Day  November 14</vt:lpstr>
      <vt:lpstr>CDC Announces</vt:lpstr>
      <vt:lpstr>Diabetes in America 2014</vt:lpstr>
      <vt:lpstr>Age-adjusted Diabetes Prevalence  20 yrs or older, by race/ethnicity— U.S. 20014</vt:lpstr>
      <vt:lpstr>Obesity and Economics in America</vt:lpstr>
      <vt:lpstr>32% of Medicare dollars go to  Treat diabetes.  </vt:lpstr>
      <vt:lpstr>Now, let’s get to the Nitty Gritty</vt:lpstr>
      <vt:lpstr>PowerPoint Presentation</vt:lpstr>
      <vt:lpstr>Insulin Secretion by the -Cell Roles of Glucose, K+, and Ca2+</vt:lpstr>
      <vt:lpstr>PowerPoint Presentation</vt:lpstr>
      <vt:lpstr>Pancreas – Hormones that lower BG</vt:lpstr>
      <vt:lpstr>Pancreas – Hormone Raises BG</vt:lpstr>
      <vt:lpstr>Hormones Effect on Glucose</vt:lpstr>
      <vt:lpstr>Signs of Diabetes</vt:lpstr>
      <vt:lpstr>Natural History of Diabetes</vt:lpstr>
      <vt:lpstr>Diagnostic Criteria</vt:lpstr>
      <vt:lpstr>What Kind of Diabetes?</vt:lpstr>
      <vt:lpstr>Type 1 Diabetes</vt:lpstr>
      <vt:lpstr>PowerPoint Presentation</vt:lpstr>
      <vt:lpstr>PowerPoint Presentation</vt:lpstr>
      <vt:lpstr>PowerPoint Presentation</vt:lpstr>
      <vt:lpstr>Type 1 Rates Increasing Globally</vt:lpstr>
      <vt:lpstr>Incidence of Type 1 in Youth  </vt:lpstr>
      <vt:lpstr>Type 1 – 10% of all Diabetes Genetics and Risk Factors</vt:lpstr>
      <vt:lpstr>Type 1 Diabetes – Genetics and Risk Factors</vt:lpstr>
      <vt:lpstr>How do we know someone has Type 1 vs Type 2?</vt:lpstr>
      <vt:lpstr>Autoantibodies Assoc w/ Type 1</vt:lpstr>
      <vt:lpstr>Type 1 Diabetes Associated with other immune conditions</vt:lpstr>
      <vt:lpstr>What Does Type 1 Look Like?</vt:lpstr>
      <vt:lpstr>Type 1 in Hospital </vt:lpstr>
      <vt:lpstr>Type 1 Summary</vt:lpstr>
      <vt:lpstr>What kind of Diabetes?</vt:lpstr>
      <vt:lpstr>PowerPoint Presentation</vt:lpstr>
      <vt:lpstr>What type of Diabetes?</vt:lpstr>
      <vt:lpstr>Latent AutoImmunity Diabetes in Adults (LADA)</vt:lpstr>
      <vt:lpstr>LADA Clinical Features Compared to Type 2</vt:lpstr>
      <vt:lpstr>Life Study – Mrs. Jones</vt:lpstr>
      <vt:lpstr>PowerPoint Presentation</vt:lpstr>
      <vt:lpstr>BMI – Visual Image</vt:lpstr>
      <vt:lpstr>Diabetes 2 - Who is at Risk?  (ADA Clinical Practice Guidelines)</vt:lpstr>
      <vt:lpstr>Diabetes 2 - Who is at Risk?  (ADA Clinical Practice Guidelines)</vt:lpstr>
      <vt:lpstr>Acanthosis Nigricans</vt:lpstr>
      <vt:lpstr>Acanthosis Nigricans (AN)  </vt:lpstr>
      <vt:lpstr>What is Type 2 Diabetes?</vt:lpstr>
      <vt:lpstr>Natural Progression of Type 2 Diabetes</vt:lpstr>
      <vt:lpstr>Ominous Octet</vt:lpstr>
      <vt:lpstr>What Do You Say? Mrs. Jones asks you</vt:lpstr>
      <vt:lpstr>Overcoming barriers</vt:lpstr>
      <vt:lpstr>Comparison of  Type 1,Type 2, LADA</vt:lpstr>
      <vt:lpstr>Diabetes is also associated with </vt:lpstr>
      <vt:lpstr>Other Types of Diabetes</vt:lpstr>
      <vt:lpstr>Gestational DM ~ 7% of all Pregnancies</vt:lpstr>
      <vt:lpstr>            Increasing Prevalence – A public health perspective </vt:lpstr>
      <vt:lpstr>Diabetes in pregnant mothers associated with …</vt:lpstr>
      <vt:lpstr>Screen Pregnant Women  Before 13 weeks </vt:lpstr>
      <vt:lpstr>Postpartum after GDM</vt:lpstr>
      <vt:lpstr>Diabetes Bingo “DiaBingo” -  Shout out Right Answer</vt:lpstr>
      <vt:lpstr>DiaBingo</vt:lpstr>
      <vt:lpstr>Hyperglycemia and Insulin Resistance – From Head to Toe  </vt:lpstr>
      <vt:lpstr>Objectives</vt:lpstr>
      <vt:lpstr>Insulin Action in Muscle and Fat Cells   Mobilization of GLUT4 to the Cell Surface</vt:lpstr>
      <vt:lpstr>Mechanism of Glucotoxicity and Lipotoxicity  The Glucosamine Hypothesis</vt:lpstr>
      <vt:lpstr>PowerPoint Presentation</vt:lpstr>
      <vt:lpstr>Insulin Resistance is the Seed</vt:lpstr>
      <vt:lpstr>Factors Associated with Insulin Resistance </vt:lpstr>
      <vt:lpstr>Cardio Metabolic Risk  -  5 Hypers -</vt:lpstr>
      <vt:lpstr>The Link Between Hyperglycemia, Insulin Resistance and Cardiovascular Disease</vt:lpstr>
      <vt:lpstr>Heart Disease &amp; DM = 3-5xs Risk</vt:lpstr>
      <vt:lpstr>Vascular Disease &amp; Diabetes “atheroscleropathy”</vt:lpstr>
      <vt:lpstr>Risk of CVD Is Elevated  prior to Diagnosis of Type 2 Diabetes</vt:lpstr>
      <vt:lpstr>CardioVascular Risk Factors</vt:lpstr>
      <vt:lpstr>People with Diabetes in the Dark about CVD Link</vt:lpstr>
      <vt:lpstr>Bottom Line</vt:lpstr>
      <vt:lpstr>Now on to Hyperglycemic Crisis</vt:lpstr>
      <vt:lpstr>Diabetes KetoAcidosis</vt:lpstr>
      <vt:lpstr>DKA Precipitating Factors</vt:lpstr>
      <vt:lpstr>Extreme Hyperglycemia –  Diabetes KetoAcidosis (DKA)</vt:lpstr>
      <vt:lpstr>DKA Signs and Symptoms</vt:lpstr>
      <vt:lpstr>DKA Pathophysiolgy  DKA explained clearly Video   </vt:lpstr>
      <vt:lpstr>Extreme Hyperglycemia –  Hyperosmolar Hyperglycemic State  (HHS)</vt:lpstr>
      <vt:lpstr>DKA          vs      HHS</vt:lpstr>
      <vt:lpstr>DKA  - HHS Presentation and Action</vt:lpstr>
      <vt:lpstr>DKA and HHS</vt:lpstr>
      <vt:lpstr>Hypoglycemia prevention</vt:lpstr>
      <vt:lpstr>Hypoglycemia – “Limiting Factor”</vt:lpstr>
      <vt:lpstr>Glycemic Threshold Values John White, PharmD, Diabetes Spectrum, 2007</vt:lpstr>
      <vt:lpstr>Hypoglycemia Awareness</vt:lpstr>
      <vt:lpstr>Hypoglycemia Symptoms</vt:lpstr>
      <vt:lpstr>Treatment of Hypoglycemia</vt:lpstr>
      <vt:lpstr>Tx of Severe Hypoglycemia</vt:lpstr>
      <vt:lpstr>Glucagon Emergency Kit</vt:lpstr>
      <vt:lpstr>Thyroid Disease and Diabetes</vt:lpstr>
      <vt:lpstr>Thyroid &amp; TSH* Levels</vt:lpstr>
      <vt:lpstr>PowerPoint Presentation</vt:lpstr>
      <vt:lpstr>Hypothyroidism</vt:lpstr>
      <vt:lpstr>Hyperthyroidism</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cp:lastModifiedBy>
  <cp:revision>87</cp:revision>
  <cp:lastPrinted>2014-10-31T19:05:17Z</cp:lastPrinted>
  <dcterms:created xsi:type="dcterms:W3CDTF">2014-04-17T17:56:59Z</dcterms:created>
  <dcterms:modified xsi:type="dcterms:W3CDTF">2014-10-31T23:03:23Z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5A782FC4-4C62-423F-B6B1-07B9A70CBAEE</vt:lpwstr>
  </property>
  <property fmtid="{D5CDD505-2E9C-101B-9397-08002B2CF9AE}" pid="3" name="ArticulatePath">
    <vt:lpwstr>DES PPT template</vt:lpwstr>
  </property>
</Properties>
</file>