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3.xml" ContentType="application/vnd.openxmlformats-officedocument.presentationml.tags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238" r:id="rId1"/>
    <p:sldMasterId id="2147484250" r:id="rId2"/>
  </p:sldMasterIdLst>
  <p:notesMasterIdLst>
    <p:notesMasterId r:id="rId46"/>
  </p:notesMasterIdLst>
  <p:handoutMasterIdLst>
    <p:handoutMasterId r:id="rId47"/>
  </p:handoutMasterIdLst>
  <p:sldIdLst>
    <p:sldId id="1264" r:id="rId3"/>
    <p:sldId id="1271" r:id="rId4"/>
    <p:sldId id="1272" r:id="rId5"/>
    <p:sldId id="1273" r:id="rId6"/>
    <p:sldId id="1274" r:id="rId7"/>
    <p:sldId id="1275" r:id="rId8"/>
    <p:sldId id="1276" r:id="rId9"/>
    <p:sldId id="1277" r:id="rId10"/>
    <p:sldId id="1278" r:id="rId11"/>
    <p:sldId id="1279" r:id="rId12"/>
    <p:sldId id="1280" r:id="rId13"/>
    <p:sldId id="1281" r:id="rId14"/>
    <p:sldId id="1282" r:id="rId15"/>
    <p:sldId id="1283" r:id="rId16"/>
    <p:sldId id="1284" r:id="rId17"/>
    <p:sldId id="1285" r:id="rId18"/>
    <p:sldId id="1286" r:id="rId19"/>
    <p:sldId id="1287" r:id="rId20"/>
    <p:sldId id="1288" r:id="rId21"/>
    <p:sldId id="1289" r:id="rId22"/>
    <p:sldId id="1290" r:id="rId23"/>
    <p:sldId id="1291" r:id="rId24"/>
    <p:sldId id="1292" r:id="rId25"/>
    <p:sldId id="1293" r:id="rId26"/>
    <p:sldId id="1294" r:id="rId27"/>
    <p:sldId id="1295" r:id="rId28"/>
    <p:sldId id="1296" r:id="rId29"/>
    <p:sldId id="1297" r:id="rId30"/>
    <p:sldId id="1298" r:id="rId31"/>
    <p:sldId id="1299" r:id="rId32"/>
    <p:sldId id="1300" r:id="rId33"/>
    <p:sldId id="1312" r:id="rId34"/>
    <p:sldId id="1301" r:id="rId35"/>
    <p:sldId id="1302" r:id="rId36"/>
    <p:sldId id="1303" r:id="rId37"/>
    <p:sldId id="1304" r:id="rId38"/>
    <p:sldId id="1305" r:id="rId39"/>
    <p:sldId id="1306" r:id="rId40"/>
    <p:sldId id="1307" r:id="rId41"/>
    <p:sldId id="1308" r:id="rId42"/>
    <p:sldId id="1309" r:id="rId43"/>
    <p:sldId id="1310" r:id="rId44"/>
    <p:sldId id="1269" r:id="rId45"/>
  </p:sldIdLst>
  <p:sldSz cx="9144000" cy="6858000" type="letter"/>
  <p:notesSz cx="7315200" cy="9601200"/>
  <p:custDataLst>
    <p:tags r:id="rId48"/>
  </p:custDataLst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3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FF00"/>
    <a:srgbClr val="FF6600"/>
    <a:srgbClr val="FFCC00"/>
    <a:srgbClr val="000665"/>
    <a:srgbClr val="33CC33"/>
    <a:srgbClr val="3C0023"/>
    <a:srgbClr val="280049"/>
    <a:srgbClr val="7900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9498" autoAdjust="0"/>
    <p:restoredTop sz="94610" autoAdjust="0"/>
  </p:normalViewPr>
  <p:slideViewPr>
    <p:cSldViewPr>
      <p:cViewPr varScale="1">
        <p:scale>
          <a:sx n="87" d="100"/>
          <a:sy n="87" d="100"/>
        </p:scale>
        <p:origin x="1788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92"/>
    </p:cViewPr>
  </p:sorterViewPr>
  <p:notesViewPr>
    <p:cSldViewPr>
      <p:cViewPr varScale="1">
        <p:scale>
          <a:sx n="85" d="100"/>
          <a:sy n="85" d="100"/>
        </p:scale>
        <p:origin x="3768" y="102"/>
      </p:cViewPr>
      <p:guideLst>
        <p:guide orient="horz" pos="3023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ags" Target="tags/tag1.xml"/><Relationship Id="rId8" Type="http://schemas.openxmlformats.org/officeDocument/2006/relationships/slide" Target="slides/slide6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6172200" y="8986834"/>
            <a:ext cx="996950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847" tIns="47083" rIns="95847" bIns="47083">
            <a:spAutoFit/>
          </a:bodyPr>
          <a:lstStyle>
            <a:lvl1pPr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1500" dirty="0" smtClean="0"/>
              <a:t>Page </a:t>
            </a:r>
            <a:fld id="{7E10C3D7-BCB3-4364-89E9-ACF34811BE58}" type="slidenum">
              <a:rPr lang="en-US" sz="1500" smtClean="0"/>
              <a:pPr>
                <a:defRPr/>
              </a:pPr>
              <a:t>‹#›</a:t>
            </a:fld>
            <a:endParaRPr lang="en-US" sz="1500" dirty="0" smtClean="0"/>
          </a:p>
        </p:txBody>
      </p:sp>
      <p:sp>
        <p:nvSpPr>
          <p:cNvPr id="113667" name="Text Box 4"/>
          <p:cNvSpPr txBox="1">
            <a:spLocks noChangeArrowheads="1"/>
          </p:cNvSpPr>
          <p:nvPr/>
        </p:nvSpPr>
        <p:spPr bwMode="auto">
          <a:xfrm>
            <a:off x="152400" y="9000626"/>
            <a:ext cx="6096000" cy="297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856" tIns="48427" rIns="96856" bIns="48427">
            <a:spAutoFit/>
          </a:bodyPr>
          <a:lstStyle>
            <a:lvl1pPr defTabSz="963613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63613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63613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63613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63613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300" dirty="0">
                <a:latin typeface="Arial-BoldMT" charset="0"/>
              </a:rPr>
              <a:t>© Copyright </a:t>
            </a:r>
            <a:r>
              <a:rPr lang="en-US" sz="1300" dirty="0" smtClean="0">
                <a:latin typeface="Arial-BoldMT" charset="0"/>
              </a:rPr>
              <a:t>1999-2014, </a:t>
            </a:r>
            <a:r>
              <a:rPr lang="en-US" sz="1300" dirty="0">
                <a:latin typeface="Arial-BoldMT" charset="0"/>
              </a:rPr>
              <a:t>Diabetes </a:t>
            </a:r>
            <a:r>
              <a:rPr lang="en-US" sz="1300" dirty="0" smtClean="0">
                <a:latin typeface="Arial-BoldMT" charset="0"/>
              </a:rPr>
              <a:t>Education Services  www.DiabetesEd.net </a:t>
            </a:r>
            <a:endParaRPr lang="en-US" sz="1300" dirty="0">
              <a:latin typeface="Arial-Bold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3546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7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6856" tIns="48427" rIns="96856" bIns="48427" numCol="1" anchor="t" anchorCtr="0" compatLnSpc="1">
            <a:prstTxWarp prst="textNoShape">
              <a:avLst/>
            </a:prstTxWarp>
          </a:bodyPr>
          <a:lstStyle>
            <a:lvl1pPr defTabSz="968942">
              <a:defRPr sz="13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7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6856" tIns="48427" rIns="96856" bIns="48427" numCol="1" anchor="t" anchorCtr="0" compatLnSpc="1">
            <a:prstTxWarp prst="textNoShape">
              <a:avLst/>
            </a:prstTxWarp>
          </a:bodyPr>
          <a:lstStyle>
            <a:lvl1pPr algn="r" defTabSz="968942">
              <a:defRPr sz="1300" b="0">
                <a:latin typeface="Times New Roman" pitchFamily="18" charset="0"/>
              </a:defRPr>
            </a:lvl1pPr>
          </a:lstStyle>
          <a:p>
            <a:pPr>
              <a:defRPr/>
            </a:pPr>
            <a:fld id="{FC2D8F15-78F1-4961-A422-E9BAEAE7B83B}" type="datetimeFigureOut">
              <a:rPr lang="en-US"/>
              <a:pPr>
                <a:defRPr/>
              </a:pPr>
              <a:t>10/6/2014</a:t>
            </a:fld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73175" y="715963"/>
            <a:ext cx="4770438" cy="35782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32313"/>
            <a:ext cx="5365750" cy="4375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6856" tIns="48427" rIns="96856" bIns="484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2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5588"/>
            <a:ext cx="3170238" cy="4778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6856" tIns="48427" rIns="96856" bIns="48427" numCol="1" anchor="b" anchorCtr="0" compatLnSpc="1">
            <a:prstTxWarp prst="textNoShape">
              <a:avLst/>
            </a:prstTxWarp>
          </a:bodyPr>
          <a:lstStyle>
            <a:lvl1pPr defTabSz="968942">
              <a:defRPr sz="1300" b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© Copyright </a:t>
            </a:r>
            <a:r>
              <a:rPr lang="en-US" smtClean="0"/>
              <a:t>1999-2012, </a:t>
            </a:r>
            <a:r>
              <a:rPr lang="en-US"/>
              <a:t>Diabetes Educational Services, All Rights </a:t>
            </a:r>
            <a:r>
              <a:rPr lang="en-US" err="1"/>
              <a:t>ReservedDiabetes</a:t>
            </a:r>
            <a:r>
              <a:rPr lang="en-US"/>
              <a:t> Educational Services© (530) 893 - 8635 </a:t>
            </a:r>
          </a:p>
        </p:txBody>
      </p:sp>
      <p:sp>
        <p:nvSpPr>
          <p:cNvPr id="72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45588"/>
            <a:ext cx="3170237" cy="4778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6856" tIns="48427" rIns="96856" bIns="48427" numCol="1" anchor="b" anchorCtr="0" compatLnSpc="1">
            <a:prstTxWarp prst="textNoShape">
              <a:avLst/>
            </a:prstTxWarp>
          </a:bodyPr>
          <a:lstStyle>
            <a:lvl1pPr algn="r" defTabSz="968375">
              <a:defRPr sz="1300" b="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41DD1C4-11D3-4465-AD4A-48B29D365B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76929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2025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2025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2025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2025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2025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BA0D58C-3D4E-4568-A5E0-D3D2233BC2E6}" type="slidenum">
              <a:rPr lang="en-US" b="0">
                <a:latin typeface="Times New Roman" panose="02020603050405020304" pitchFamily="18" charset="0"/>
              </a:rPr>
              <a:pPr/>
              <a:t>2</a:t>
            </a:fld>
            <a:endParaRPr lang="en-US" b="0">
              <a:latin typeface="Times New Roman" panose="02020603050405020304" pitchFamily="18" charset="0"/>
            </a:endParaRPr>
          </a:p>
        </p:txBody>
      </p:sp>
      <p:sp>
        <p:nvSpPr>
          <p:cNvPr id="8195" name="Rectangle 7"/>
          <p:cNvSpPr txBox="1">
            <a:spLocks noGrp="1" noChangeArrowheads="1"/>
          </p:cNvSpPr>
          <p:nvPr/>
        </p:nvSpPr>
        <p:spPr bwMode="auto">
          <a:xfrm>
            <a:off x="4144963" y="9145588"/>
            <a:ext cx="3170237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311" tIns="48155" rIns="96311" bIns="48155" anchor="b"/>
          <a:lstStyle>
            <a:lvl1pPr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78C424C8-AF30-4B21-8AD1-0ADB89B7A686}" type="slidenum">
              <a:rPr lang="en-US" sz="1300" b="0">
                <a:latin typeface="Times New Roman" panose="02020603050405020304" pitchFamily="18" charset="0"/>
              </a:rPr>
              <a:pPr algn="r"/>
              <a:t>2</a:t>
            </a:fld>
            <a:endParaRPr lang="en-US" sz="1300" b="0">
              <a:latin typeface="Times New Roman" panose="02020603050405020304" pitchFamily="18" charset="0"/>
            </a:endParaRPr>
          </a:p>
        </p:txBody>
      </p:sp>
      <p:sp>
        <p:nvSpPr>
          <p:cNvPr id="819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8198" name="Footer Placeholder 3"/>
          <p:cNvSpPr>
            <a:spLocks noGrp="1"/>
          </p:cNvSpPr>
          <p:nvPr>
            <p:ph type="ftr" sz="quarter" idx="4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2025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2025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2025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2025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2025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b="0" smtClean="0">
                <a:latin typeface="Times New Roman" panose="02020603050405020304" pitchFamily="18" charset="0"/>
              </a:rPr>
              <a:t>Diabetes Educational Services© (530) 893 - 8635 </a:t>
            </a:r>
          </a:p>
        </p:txBody>
      </p:sp>
      <p:sp>
        <p:nvSpPr>
          <p:cNvPr id="8199" name="Slide Number Placeholder 4"/>
          <p:cNvSpPr txBox="1">
            <a:spLocks noGrp="1"/>
          </p:cNvSpPr>
          <p:nvPr/>
        </p:nvSpPr>
        <p:spPr bwMode="auto">
          <a:xfrm>
            <a:off x="4144963" y="9145588"/>
            <a:ext cx="3170237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311" tIns="48155" rIns="96311" bIns="48155" anchor="b"/>
          <a:lstStyle>
            <a:lvl1pPr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C3523D26-C424-40C6-BFED-0C2E75A69B65}" type="slidenum">
              <a:rPr lang="en-US" sz="1300" b="0">
                <a:latin typeface="Times New Roman" panose="02020603050405020304" pitchFamily="18" charset="0"/>
              </a:rPr>
              <a:pPr algn="r"/>
              <a:t>2</a:t>
            </a:fld>
            <a:endParaRPr lang="en-US" sz="1300" b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8267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932ACFA-A93D-416D-8AEC-6FC01FB87F12}" type="slidenum">
              <a:rPr lang="en-US" b="0">
                <a:latin typeface="Times New Roman" panose="02020603050405020304" pitchFamily="18" charset="0"/>
              </a:rPr>
              <a:pPr/>
              <a:t>18</a:t>
            </a:fld>
            <a:endParaRPr lang="en-US" b="0">
              <a:latin typeface="Times New Roman" panose="02020603050405020304" pitchFamily="18" charset="0"/>
            </a:endParaRPr>
          </a:p>
        </p:txBody>
      </p:sp>
      <p:sp>
        <p:nvSpPr>
          <p:cNvPr id="33795" name="Rectangle 7"/>
          <p:cNvSpPr txBox="1">
            <a:spLocks noGrp="1" noChangeArrowheads="1"/>
          </p:cNvSpPr>
          <p:nvPr/>
        </p:nvSpPr>
        <p:spPr bwMode="auto">
          <a:xfrm>
            <a:off x="4144963" y="9145588"/>
            <a:ext cx="3170237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56" tIns="48427" rIns="96856" bIns="48427" anchor="b"/>
          <a:lstStyle>
            <a:lvl1pPr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48452186-69B6-4EFB-BAF0-9EAA1DC3DFAA}" type="slidenum">
              <a:rPr lang="en-US" sz="1300" b="0">
                <a:latin typeface="Times New Roman" panose="02020603050405020304" pitchFamily="18" charset="0"/>
              </a:rPr>
              <a:pPr algn="r"/>
              <a:t>18</a:t>
            </a:fld>
            <a:endParaRPr lang="en-US" sz="1300" b="0">
              <a:latin typeface="Times New Roman" panose="02020603050405020304" pitchFamily="18" charset="0"/>
            </a:endParaRPr>
          </a:p>
        </p:txBody>
      </p:sp>
      <p:sp>
        <p:nvSpPr>
          <p:cNvPr id="3379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33798" name="Footer Placeholder 3"/>
          <p:cNvSpPr txBox="1">
            <a:spLocks noGrp="1"/>
          </p:cNvSpPr>
          <p:nvPr/>
        </p:nvSpPr>
        <p:spPr bwMode="auto">
          <a:xfrm>
            <a:off x="0" y="9145588"/>
            <a:ext cx="3170238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56" tIns="48427" rIns="96856" bIns="48427" anchor="b"/>
          <a:lstStyle>
            <a:lvl1pPr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1300" b="0">
                <a:latin typeface="Times New Roman" panose="02020603050405020304" pitchFamily="18" charset="0"/>
              </a:rPr>
              <a:t>Diabetes Educational Services© (530) 893 - 8635 </a:t>
            </a:r>
          </a:p>
        </p:txBody>
      </p:sp>
      <p:sp>
        <p:nvSpPr>
          <p:cNvPr id="33799" name="Slide Number Placeholder 4"/>
          <p:cNvSpPr txBox="1">
            <a:spLocks noGrp="1"/>
          </p:cNvSpPr>
          <p:nvPr/>
        </p:nvSpPr>
        <p:spPr bwMode="auto">
          <a:xfrm>
            <a:off x="4144963" y="9145588"/>
            <a:ext cx="3170237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56" tIns="48427" rIns="96856" bIns="48427" anchor="b"/>
          <a:lstStyle>
            <a:lvl1pPr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F1325D4F-E94A-4F69-86EF-43488CDBECAE}" type="slidenum">
              <a:rPr lang="en-US" sz="1300" b="0">
                <a:latin typeface="Times New Roman" panose="02020603050405020304" pitchFamily="18" charset="0"/>
              </a:rPr>
              <a:pPr algn="r"/>
              <a:t>18</a:t>
            </a:fld>
            <a:endParaRPr lang="en-US" sz="1300" b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6659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18D818F-80CB-4DC9-BF29-E1854142CDCA}" type="slidenum">
              <a:rPr lang="en-US" b="0">
                <a:latin typeface="Times New Roman" panose="02020603050405020304" pitchFamily="18" charset="0"/>
              </a:rPr>
              <a:pPr/>
              <a:t>19</a:t>
            </a:fld>
            <a:endParaRPr lang="en-US" b="0">
              <a:latin typeface="Times New Roman" panose="02020603050405020304" pitchFamily="18" charset="0"/>
            </a:endParaRPr>
          </a:p>
        </p:txBody>
      </p:sp>
      <p:sp>
        <p:nvSpPr>
          <p:cNvPr id="35843" name="Rectangle 7"/>
          <p:cNvSpPr txBox="1">
            <a:spLocks noGrp="1" noChangeArrowheads="1"/>
          </p:cNvSpPr>
          <p:nvPr/>
        </p:nvSpPr>
        <p:spPr bwMode="auto">
          <a:xfrm>
            <a:off x="4144963" y="9145588"/>
            <a:ext cx="3170237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56" tIns="48427" rIns="96856" bIns="48427" anchor="b"/>
          <a:lstStyle>
            <a:lvl1pPr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222A05CF-DB19-4E9E-AD04-02F41F8488E9}" type="slidenum">
              <a:rPr lang="en-US" sz="1300" b="0">
                <a:latin typeface="Times New Roman" panose="02020603050405020304" pitchFamily="18" charset="0"/>
              </a:rPr>
              <a:pPr algn="r"/>
              <a:t>19</a:t>
            </a:fld>
            <a:endParaRPr lang="en-US" sz="1300" b="0">
              <a:latin typeface="Times New Roman" panose="02020603050405020304" pitchFamily="18" charset="0"/>
            </a:endParaRPr>
          </a:p>
        </p:txBody>
      </p:sp>
      <p:sp>
        <p:nvSpPr>
          <p:cNvPr id="3584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35846" name="Footer Placeholder 3"/>
          <p:cNvSpPr txBox="1">
            <a:spLocks noGrp="1"/>
          </p:cNvSpPr>
          <p:nvPr/>
        </p:nvSpPr>
        <p:spPr bwMode="auto">
          <a:xfrm>
            <a:off x="0" y="9145588"/>
            <a:ext cx="3170238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56" tIns="48427" rIns="96856" bIns="48427" anchor="b"/>
          <a:lstStyle>
            <a:lvl1pPr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1300" b="0">
                <a:latin typeface="Times New Roman" panose="02020603050405020304" pitchFamily="18" charset="0"/>
              </a:rPr>
              <a:t>Diabetes Educational Services© (530) 893 - 8635 </a:t>
            </a:r>
          </a:p>
        </p:txBody>
      </p:sp>
      <p:sp>
        <p:nvSpPr>
          <p:cNvPr id="35847" name="Slide Number Placeholder 4"/>
          <p:cNvSpPr txBox="1">
            <a:spLocks noGrp="1"/>
          </p:cNvSpPr>
          <p:nvPr/>
        </p:nvSpPr>
        <p:spPr bwMode="auto">
          <a:xfrm>
            <a:off x="4144963" y="9145588"/>
            <a:ext cx="3170237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56" tIns="48427" rIns="96856" bIns="48427" anchor="b"/>
          <a:lstStyle>
            <a:lvl1pPr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2BE0CA78-4BE2-4C48-923A-88695233D236}" type="slidenum">
              <a:rPr lang="en-US" sz="1300" b="0">
                <a:latin typeface="Times New Roman" panose="02020603050405020304" pitchFamily="18" charset="0"/>
              </a:rPr>
              <a:pPr algn="r"/>
              <a:t>19</a:t>
            </a:fld>
            <a:endParaRPr lang="en-US" sz="1300" b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0300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DC6C041-9CEC-4543-8F05-DF6261A6F0B9}" type="slidenum">
              <a:rPr lang="en-US" b="0">
                <a:latin typeface="Times New Roman" panose="02020603050405020304" pitchFamily="18" charset="0"/>
              </a:rPr>
              <a:pPr/>
              <a:t>29</a:t>
            </a:fld>
            <a:endParaRPr lang="en-US" b="0">
              <a:latin typeface="Times New Roman" panose="02020603050405020304" pitchFamily="18" charset="0"/>
            </a:endParaRPr>
          </a:p>
        </p:txBody>
      </p:sp>
      <p:sp>
        <p:nvSpPr>
          <p:cNvPr id="47107" name="Rectangle 7"/>
          <p:cNvSpPr txBox="1">
            <a:spLocks noGrp="1" noChangeArrowheads="1"/>
          </p:cNvSpPr>
          <p:nvPr/>
        </p:nvSpPr>
        <p:spPr bwMode="auto">
          <a:xfrm>
            <a:off x="4144963" y="9145588"/>
            <a:ext cx="3170237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56" tIns="48427" rIns="96856" bIns="48427" anchor="b"/>
          <a:lstStyle>
            <a:lvl1pPr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25D48EC2-D2A2-45FD-96E4-DC8775BA2C5B}" type="slidenum">
              <a:rPr lang="en-US" sz="1300" b="0">
                <a:latin typeface="Times New Roman" panose="02020603050405020304" pitchFamily="18" charset="0"/>
              </a:rPr>
              <a:pPr algn="r"/>
              <a:t>29</a:t>
            </a:fld>
            <a:endParaRPr lang="en-US" sz="1300" b="0">
              <a:latin typeface="Times New Roman" panose="02020603050405020304" pitchFamily="18" charset="0"/>
            </a:endParaRPr>
          </a:p>
        </p:txBody>
      </p:sp>
      <p:sp>
        <p:nvSpPr>
          <p:cNvPr id="4710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47110" name="Footer Placeholder 3"/>
          <p:cNvSpPr txBox="1">
            <a:spLocks noGrp="1"/>
          </p:cNvSpPr>
          <p:nvPr/>
        </p:nvSpPr>
        <p:spPr bwMode="auto">
          <a:xfrm>
            <a:off x="0" y="9145588"/>
            <a:ext cx="3170238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56" tIns="48427" rIns="96856" bIns="48427" anchor="b"/>
          <a:lstStyle>
            <a:lvl1pPr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1700" b="0">
                <a:latin typeface="Times New Roman" panose="02020603050405020304" pitchFamily="18" charset="0"/>
              </a:rPr>
              <a:t>Diabetes Educational Services© (530) 893 - 8635 </a:t>
            </a:r>
          </a:p>
        </p:txBody>
      </p:sp>
      <p:sp>
        <p:nvSpPr>
          <p:cNvPr id="47111" name="Slide Number Placeholder 4"/>
          <p:cNvSpPr txBox="1">
            <a:spLocks noGrp="1"/>
          </p:cNvSpPr>
          <p:nvPr/>
        </p:nvSpPr>
        <p:spPr bwMode="auto">
          <a:xfrm>
            <a:off x="4144963" y="9145588"/>
            <a:ext cx="3170237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56" tIns="48427" rIns="96856" bIns="48427" anchor="b"/>
          <a:lstStyle>
            <a:lvl1pPr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80DB383E-E4AF-4BE9-84ED-61EC16D41B33}" type="slidenum">
              <a:rPr lang="en-US" sz="1700" b="0">
                <a:latin typeface="Times New Roman" panose="02020603050405020304" pitchFamily="18" charset="0"/>
              </a:rPr>
              <a:pPr algn="r"/>
              <a:t>29</a:t>
            </a:fld>
            <a:endParaRPr lang="en-US" sz="1700" b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1858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A127244-CC24-4634-975B-78AC76816E89}" type="slidenum">
              <a:rPr lang="en-US" b="0">
                <a:latin typeface="Times New Roman" panose="02020603050405020304" pitchFamily="18" charset="0"/>
              </a:rPr>
              <a:pPr/>
              <a:t>30</a:t>
            </a:fld>
            <a:endParaRPr lang="en-US" b="0">
              <a:latin typeface="Times New Roman" panose="02020603050405020304" pitchFamily="18" charset="0"/>
            </a:endParaRPr>
          </a:p>
        </p:txBody>
      </p:sp>
      <p:sp>
        <p:nvSpPr>
          <p:cNvPr id="49155" name="Rectangle 7"/>
          <p:cNvSpPr txBox="1">
            <a:spLocks noGrp="1" noChangeArrowheads="1"/>
          </p:cNvSpPr>
          <p:nvPr/>
        </p:nvSpPr>
        <p:spPr bwMode="auto">
          <a:xfrm>
            <a:off x="4144963" y="9145588"/>
            <a:ext cx="3170237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56" tIns="48427" rIns="96856" bIns="48427" anchor="b"/>
          <a:lstStyle>
            <a:lvl1pPr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890ABAF8-B20F-403A-A29D-CD6C26C981E5}" type="slidenum">
              <a:rPr lang="en-US" sz="1300" b="0">
                <a:latin typeface="Times New Roman" panose="02020603050405020304" pitchFamily="18" charset="0"/>
              </a:rPr>
              <a:pPr algn="r"/>
              <a:t>30</a:t>
            </a:fld>
            <a:endParaRPr lang="en-US" sz="1300" b="0">
              <a:latin typeface="Times New Roman" panose="02020603050405020304" pitchFamily="18" charset="0"/>
            </a:endParaRPr>
          </a:p>
        </p:txBody>
      </p:sp>
      <p:sp>
        <p:nvSpPr>
          <p:cNvPr id="4915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49158" name="Footer Placeholder 3"/>
          <p:cNvSpPr txBox="1">
            <a:spLocks noGrp="1"/>
          </p:cNvSpPr>
          <p:nvPr/>
        </p:nvSpPr>
        <p:spPr bwMode="auto">
          <a:xfrm>
            <a:off x="0" y="9145588"/>
            <a:ext cx="3170238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56" tIns="48427" rIns="96856" bIns="48427" anchor="b"/>
          <a:lstStyle>
            <a:lvl1pPr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1700" b="0">
                <a:latin typeface="Times New Roman" panose="02020603050405020304" pitchFamily="18" charset="0"/>
              </a:rPr>
              <a:t>Diabetes Educational Services© (530) 893 - 8635 </a:t>
            </a:r>
          </a:p>
        </p:txBody>
      </p:sp>
      <p:sp>
        <p:nvSpPr>
          <p:cNvPr id="49159" name="Slide Number Placeholder 4"/>
          <p:cNvSpPr txBox="1">
            <a:spLocks noGrp="1"/>
          </p:cNvSpPr>
          <p:nvPr/>
        </p:nvSpPr>
        <p:spPr bwMode="auto">
          <a:xfrm>
            <a:off x="4144963" y="9145588"/>
            <a:ext cx="3170237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56" tIns="48427" rIns="96856" bIns="48427" anchor="b"/>
          <a:lstStyle>
            <a:lvl1pPr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E4747BB2-237F-4F92-ADB0-8C651E02D45D}" type="slidenum">
              <a:rPr lang="en-US" sz="1700" b="0">
                <a:latin typeface="Times New Roman" panose="02020603050405020304" pitchFamily="18" charset="0"/>
              </a:rPr>
              <a:pPr algn="r"/>
              <a:t>30</a:t>
            </a:fld>
            <a:endParaRPr lang="en-US" sz="1700" b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2716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2025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2025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2025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2025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2025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26D1D80-B11C-4FAC-B9FC-40BB44F9228B}" type="slidenum">
              <a:rPr lang="en-US" b="0">
                <a:latin typeface="Times New Roman" panose="02020603050405020304" pitchFamily="18" charset="0"/>
              </a:rPr>
              <a:pPr/>
              <a:t>31</a:t>
            </a:fld>
            <a:endParaRPr lang="en-US" b="0">
              <a:latin typeface="Times New Roman" panose="02020603050405020304" pitchFamily="18" charset="0"/>
            </a:endParaRPr>
          </a:p>
        </p:txBody>
      </p:sp>
      <p:sp>
        <p:nvSpPr>
          <p:cNvPr id="51203" name="Rectangle 7"/>
          <p:cNvSpPr txBox="1">
            <a:spLocks noGrp="1" noChangeArrowheads="1"/>
          </p:cNvSpPr>
          <p:nvPr/>
        </p:nvSpPr>
        <p:spPr bwMode="auto">
          <a:xfrm>
            <a:off x="4144963" y="9145588"/>
            <a:ext cx="3170237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311" tIns="48155" rIns="96311" bIns="48155" anchor="b"/>
          <a:lstStyle>
            <a:lvl1pPr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33786DAF-127D-4275-AF5A-122CC93A6881}" type="slidenum">
              <a:rPr lang="en-US" sz="1300" b="0">
                <a:latin typeface="Times New Roman" panose="02020603050405020304" pitchFamily="18" charset="0"/>
              </a:rPr>
              <a:pPr algn="r"/>
              <a:t>31</a:t>
            </a:fld>
            <a:endParaRPr lang="en-US" sz="1300" b="0">
              <a:latin typeface="Times New Roman" panose="02020603050405020304" pitchFamily="18" charset="0"/>
            </a:endParaRPr>
          </a:p>
        </p:txBody>
      </p:sp>
      <p:sp>
        <p:nvSpPr>
          <p:cNvPr id="5120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51206" name="Footer Placeholder 3"/>
          <p:cNvSpPr txBox="1">
            <a:spLocks noGrp="1"/>
          </p:cNvSpPr>
          <p:nvPr/>
        </p:nvSpPr>
        <p:spPr bwMode="auto">
          <a:xfrm>
            <a:off x="0" y="9145588"/>
            <a:ext cx="3170238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311" tIns="48155" rIns="96311" bIns="48155" anchor="b"/>
          <a:lstStyle>
            <a:lvl1pPr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1700" b="0">
                <a:latin typeface="Times New Roman" panose="02020603050405020304" pitchFamily="18" charset="0"/>
              </a:rPr>
              <a:t>Diabetes Educational Services© (530) 893 - 8635 </a:t>
            </a:r>
          </a:p>
        </p:txBody>
      </p:sp>
      <p:sp>
        <p:nvSpPr>
          <p:cNvPr id="51207" name="Slide Number Placeholder 4"/>
          <p:cNvSpPr txBox="1">
            <a:spLocks noGrp="1"/>
          </p:cNvSpPr>
          <p:nvPr/>
        </p:nvSpPr>
        <p:spPr bwMode="auto">
          <a:xfrm>
            <a:off x="4144963" y="9145588"/>
            <a:ext cx="3170237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311" tIns="48155" rIns="96311" bIns="48155" anchor="b"/>
          <a:lstStyle>
            <a:lvl1pPr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2A8C6FB9-5D5D-4BB3-9EA4-67387B7C4899}" type="slidenum">
              <a:rPr lang="en-US" sz="1700" b="0">
                <a:latin typeface="Times New Roman" panose="02020603050405020304" pitchFamily="18" charset="0"/>
              </a:rPr>
              <a:pPr algn="r"/>
              <a:t>31</a:t>
            </a:fld>
            <a:endParaRPr lang="en-US" sz="1700" b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2984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AA521B9-FFDD-4505-B0E5-63BBA83A1A28}" type="slidenum">
              <a:rPr lang="en-US" b="0">
                <a:latin typeface="Times New Roman" panose="02020603050405020304" pitchFamily="18" charset="0"/>
              </a:rPr>
              <a:pPr/>
              <a:t>35</a:t>
            </a:fld>
            <a:endParaRPr lang="en-US" b="0">
              <a:latin typeface="Times New Roman" panose="02020603050405020304" pitchFamily="18" charset="0"/>
            </a:endParaRPr>
          </a:p>
        </p:txBody>
      </p:sp>
      <p:sp>
        <p:nvSpPr>
          <p:cNvPr id="55299" name="Rectangle 7"/>
          <p:cNvSpPr txBox="1">
            <a:spLocks noGrp="1" noChangeArrowheads="1"/>
          </p:cNvSpPr>
          <p:nvPr/>
        </p:nvSpPr>
        <p:spPr bwMode="auto">
          <a:xfrm>
            <a:off x="4144963" y="9145588"/>
            <a:ext cx="3170237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56" tIns="48427" rIns="96856" bIns="48427" anchor="b"/>
          <a:lstStyle>
            <a:lvl1pPr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7FEEDE8F-AFB7-4C00-956D-C80C5D83A762}" type="slidenum">
              <a:rPr lang="en-US" sz="1300" b="0">
                <a:latin typeface="Times New Roman" panose="02020603050405020304" pitchFamily="18" charset="0"/>
              </a:rPr>
              <a:pPr algn="r"/>
              <a:t>35</a:t>
            </a:fld>
            <a:endParaRPr lang="en-US" sz="1300" b="0">
              <a:latin typeface="Times New Roman" panose="02020603050405020304" pitchFamily="18" charset="0"/>
            </a:endParaRPr>
          </a:p>
        </p:txBody>
      </p:sp>
      <p:sp>
        <p:nvSpPr>
          <p:cNvPr id="5530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30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55302" name="Footer Placeholder 3"/>
          <p:cNvSpPr txBox="1">
            <a:spLocks noGrp="1"/>
          </p:cNvSpPr>
          <p:nvPr/>
        </p:nvSpPr>
        <p:spPr bwMode="auto">
          <a:xfrm>
            <a:off x="0" y="9145588"/>
            <a:ext cx="3170238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56" tIns="48427" rIns="96856" bIns="48427" anchor="b"/>
          <a:lstStyle>
            <a:lvl1pPr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1700" b="0">
                <a:latin typeface="Times New Roman" panose="02020603050405020304" pitchFamily="18" charset="0"/>
              </a:rPr>
              <a:t>Diabetes Educational Services© (530) 893 - 8635 </a:t>
            </a:r>
          </a:p>
        </p:txBody>
      </p:sp>
      <p:sp>
        <p:nvSpPr>
          <p:cNvPr id="55303" name="Slide Number Placeholder 4"/>
          <p:cNvSpPr txBox="1">
            <a:spLocks noGrp="1"/>
          </p:cNvSpPr>
          <p:nvPr/>
        </p:nvSpPr>
        <p:spPr bwMode="auto">
          <a:xfrm>
            <a:off x="4144963" y="9145588"/>
            <a:ext cx="3170237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56" tIns="48427" rIns="96856" bIns="48427" anchor="b"/>
          <a:lstStyle>
            <a:lvl1pPr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1E133F6E-C376-4330-959C-3A488C1B2A47}" type="slidenum">
              <a:rPr lang="en-US" sz="1700" b="0">
                <a:latin typeface="Times New Roman" panose="02020603050405020304" pitchFamily="18" charset="0"/>
              </a:rPr>
              <a:pPr algn="r"/>
              <a:t>35</a:t>
            </a:fld>
            <a:endParaRPr lang="en-US" sz="1700" b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6136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4203229-C4FA-4E9A-B93B-FD3F63BC8D7F}" type="slidenum">
              <a:rPr lang="en-US" b="0">
                <a:latin typeface="Times New Roman" panose="02020603050405020304" pitchFamily="18" charset="0"/>
              </a:rPr>
              <a:pPr/>
              <a:t>38</a:t>
            </a:fld>
            <a:endParaRPr lang="en-US" b="0">
              <a:latin typeface="Times New Roman" panose="02020603050405020304" pitchFamily="18" charset="0"/>
            </a:endParaRPr>
          </a:p>
        </p:txBody>
      </p:sp>
      <p:sp>
        <p:nvSpPr>
          <p:cNvPr id="59395" name="Rectangle 7"/>
          <p:cNvSpPr txBox="1">
            <a:spLocks noGrp="1" noChangeArrowheads="1"/>
          </p:cNvSpPr>
          <p:nvPr/>
        </p:nvSpPr>
        <p:spPr bwMode="auto">
          <a:xfrm>
            <a:off x="4144963" y="9145588"/>
            <a:ext cx="3170237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56" tIns="48427" rIns="96856" bIns="48427" anchor="b"/>
          <a:lstStyle>
            <a:lvl1pPr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FB6C71D8-6007-4F3C-9C96-506D720D26A6}" type="slidenum">
              <a:rPr lang="en-US" sz="1300" b="0">
                <a:latin typeface="Times New Roman" panose="02020603050405020304" pitchFamily="18" charset="0"/>
              </a:rPr>
              <a:pPr algn="r"/>
              <a:t>38</a:t>
            </a:fld>
            <a:endParaRPr lang="en-US" sz="1300" b="0">
              <a:latin typeface="Times New Roman" panose="02020603050405020304" pitchFamily="18" charset="0"/>
            </a:endParaRPr>
          </a:p>
        </p:txBody>
      </p:sp>
      <p:sp>
        <p:nvSpPr>
          <p:cNvPr id="59396" name="Rectangle 6"/>
          <p:cNvSpPr txBox="1">
            <a:spLocks noGrp="1" noChangeArrowheads="1"/>
          </p:cNvSpPr>
          <p:nvPr/>
        </p:nvSpPr>
        <p:spPr bwMode="auto">
          <a:xfrm>
            <a:off x="0" y="9145588"/>
            <a:ext cx="3170238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56" tIns="48427" rIns="96856" bIns="48427" anchor="b"/>
          <a:lstStyle>
            <a:lvl1pPr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1300" b="0">
                <a:latin typeface="Times New Roman" panose="02020603050405020304" pitchFamily="18" charset="0"/>
              </a:rPr>
              <a:t>Diabetes Educational Services© (530) 893 - 8635 </a:t>
            </a:r>
          </a:p>
        </p:txBody>
      </p:sp>
      <p:sp>
        <p:nvSpPr>
          <p:cNvPr id="59397" name="Rectangle 7"/>
          <p:cNvSpPr txBox="1">
            <a:spLocks noGrp="1" noChangeArrowheads="1"/>
          </p:cNvSpPr>
          <p:nvPr/>
        </p:nvSpPr>
        <p:spPr bwMode="auto">
          <a:xfrm>
            <a:off x="4144963" y="9145588"/>
            <a:ext cx="3170237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56" tIns="48427" rIns="96856" bIns="48427" anchor="b"/>
          <a:lstStyle>
            <a:lvl1pPr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7EFD16D7-E8ED-45A0-9ACE-DE570AF7B6F2}" type="slidenum">
              <a:rPr lang="en-US" sz="1300" b="0">
                <a:latin typeface="Times New Roman" panose="02020603050405020304" pitchFamily="18" charset="0"/>
              </a:rPr>
              <a:pPr algn="r"/>
              <a:t>38</a:t>
            </a:fld>
            <a:endParaRPr lang="en-US" sz="1300" b="0">
              <a:latin typeface="Times New Roman" panose="02020603050405020304" pitchFamily="18" charset="0"/>
            </a:endParaRPr>
          </a:p>
        </p:txBody>
      </p:sp>
      <p:sp>
        <p:nvSpPr>
          <p:cNvPr id="593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ln/>
        </p:spPr>
      </p:sp>
      <p:sp>
        <p:nvSpPr>
          <p:cNvPr id="593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861441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B73D292-0DF4-4E83-9857-E704816E3665}" type="slidenum">
              <a:rPr lang="en-US" b="0">
                <a:latin typeface="Times New Roman" panose="02020603050405020304" pitchFamily="18" charset="0"/>
              </a:rPr>
              <a:pPr/>
              <a:t>39</a:t>
            </a:fld>
            <a:endParaRPr lang="en-US" b="0">
              <a:latin typeface="Times New Roman" panose="02020603050405020304" pitchFamily="18" charset="0"/>
            </a:endParaRPr>
          </a:p>
        </p:txBody>
      </p:sp>
      <p:sp>
        <p:nvSpPr>
          <p:cNvPr id="61443" name="Rectangle 7"/>
          <p:cNvSpPr txBox="1">
            <a:spLocks noGrp="1" noChangeArrowheads="1"/>
          </p:cNvSpPr>
          <p:nvPr/>
        </p:nvSpPr>
        <p:spPr bwMode="auto">
          <a:xfrm>
            <a:off x="4144963" y="9145588"/>
            <a:ext cx="3170237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56" tIns="48427" rIns="96856" bIns="48427" anchor="b"/>
          <a:lstStyle>
            <a:lvl1pPr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678C4D46-1159-4410-BEE3-7870672F1FEB}" type="slidenum">
              <a:rPr lang="en-US" sz="1300" b="0">
                <a:latin typeface="Times New Roman" panose="02020603050405020304" pitchFamily="18" charset="0"/>
              </a:rPr>
              <a:pPr algn="r"/>
              <a:t>39</a:t>
            </a:fld>
            <a:endParaRPr lang="en-US" sz="1300" b="0">
              <a:latin typeface="Times New Roman" panose="02020603050405020304" pitchFamily="18" charset="0"/>
            </a:endParaRPr>
          </a:p>
        </p:txBody>
      </p:sp>
      <p:sp>
        <p:nvSpPr>
          <p:cNvPr id="61444" name="Rectangle 6"/>
          <p:cNvSpPr txBox="1">
            <a:spLocks noGrp="1" noChangeArrowheads="1"/>
          </p:cNvSpPr>
          <p:nvPr/>
        </p:nvSpPr>
        <p:spPr bwMode="auto">
          <a:xfrm>
            <a:off x="0" y="9145588"/>
            <a:ext cx="3170238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56" tIns="48427" rIns="96856" bIns="48427" anchor="b"/>
          <a:lstStyle>
            <a:lvl1pPr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1300" b="0">
                <a:latin typeface="Times New Roman" panose="02020603050405020304" pitchFamily="18" charset="0"/>
              </a:rPr>
              <a:t>Diabetes Educational Services© (530) 893 - 8635 </a:t>
            </a:r>
          </a:p>
        </p:txBody>
      </p:sp>
      <p:sp>
        <p:nvSpPr>
          <p:cNvPr id="61445" name="Rectangle 7"/>
          <p:cNvSpPr txBox="1">
            <a:spLocks noGrp="1" noChangeArrowheads="1"/>
          </p:cNvSpPr>
          <p:nvPr/>
        </p:nvSpPr>
        <p:spPr bwMode="auto">
          <a:xfrm>
            <a:off x="4144963" y="9145588"/>
            <a:ext cx="3170237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56" tIns="48427" rIns="96856" bIns="48427" anchor="b"/>
          <a:lstStyle>
            <a:lvl1pPr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66772B95-6855-4AF5-B6B3-4D7E22CC57B0}" type="slidenum">
              <a:rPr lang="en-US" sz="1300" b="0">
                <a:latin typeface="Times New Roman" panose="02020603050405020304" pitchFamily="18" charset="0"/>
              </a:rPr>
              <a:pPr algn="r"/>
              <a:t>39</a:t>
            </a:fld>
            <a:endParaRPr lang="en-US" sz="1300" b="0">
              <a:latin typeface="Times New Roman" panose="02020603050405020304" pitchFamily="18" charset="0"/>
            </a:endParaRPr>
          </a:p>
        </p:txBody>
      </p:sp>
      <p:sp>
        <p:nvSpPr>
          <p:cNvPr id="614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ln/>
        </p:spPr>
      </p:sp>
      <p:sp>
        <p:nvSpPr>
          <p:cNvPr id="614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739436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B367754-B1AA-4631-9794-33959F57A321}" type="slidenum">
              <a:rPr lang="en-US" b="0">
                <a:latin typeface="Times New Roman" panose="02020603050405020304" pitchFamily="18" charset="0"/>
              </a:rPr>
              <a:pPr/>
              <a:t>41</a:t>
            </a:fld>
            <a:endParaRPr lang="en-US" b="0">
              <a:latin typeface="Times New Roman" panose="02020603050405020304" pitchFamily="18" charset="0"/>
            </a:endParaRPr>
          </a:p>
        </p:txBody>
      </p:sp>
      <p:sp>
        <p:nvSpPr>
          <p:cNvPr id="64515" name="Rectangle 7"/>
          <p:cNvSpPr txBox="1">
            <a:spLocks noGrp="1" noChangeArrowheads="1"/>
          </p:cNvSpPr>
          <p:nvPr/>
        </p:nvSpPr>
        <p:spPr bwMode="auto">
          <a:xfrm>
            <a:off x="4144963" y="9145588"/>
            <a:ext cx="3170237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56" tIns="48427" rIns="96856" bIns="48427" anchor="b"/>
          <a:lstStyle>
            <a:lvl1pPr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939FCD28-8C52-4D96-8475-3CD0FA424F45}" type="slidenum">
              <a:rPr lang="en-US" sz="1300" b="0">
                <a:latin typeface="Times New Roman" panose="02020603050405020304" pitchFamily="18" charset="0"/>
              </a:rPr>
              <a:pPr algn="r"/>
              <a:t>41</a:t>
            </a:fld>
            <a:endParaRPr lang="en-US" sz="1300" b="0">
              <a:latin typeface="Times New Roman" panose="02020603050405020304" pitchFamily="18" charset="0"/>
            </a:endParaRPr>
          </a:p>
        </p:txBody>
      </p:sp>
      <p:sp>
        <p:nvSpPr>
          <p:cNvPr id="64516" name="Rectangle 6"/>
          <p:cNvSpPr txBox="1">
            <a:spLocks noGrp="1" noChangeArrowheads="1"/>
          </p:cNvSpPr>
          <p:nvPr/>
        </p:nvSpPr>
        <p:spPr bwMode="auto">
          <a:xfrm>
            <a:off x="0" y="9145588"/>
            <a:ext cx="3170238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56" tIns="48427" rIns="96856" bIns="48427" anchor="b"/>
          <a:lstStyle>
            <a:lvl1pPr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1300" b="0">
                <a:latin typeface="Times New Roman" panose="02020603050405020304" pitchFamily="18" charset="0"/>
              </a:rPr>
              <a:t>Diabetes Educational Services© (530) 893 - 8635 </a:t>
            </a:r>
          </a:p>
        </p:txBody>
      </p:sp>
      <p:sp>
        <p:nvSpPr>
          <p:cNvPr id="64517" name="Rectangle 7"/>
          <p:cNvSpPr txBox="1">
            <a:spLocks noGrp="1" noChangeArrowheads="1"/>
          </p:cNvSpPr>
          <p:nvPr/>
        </p:nvSpPr>
        <p:spPr bwMode="auto">
          <a:xfrm>
            <a:off x="4144963" y="9145588"/>
            <a:ext cx="3170237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56" tIns="48427" rIns="96856" bIns="48427" anchor="b"/>
          <a:lstStyle>
            <a:lvl1pPr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B82E7418-0AF0-4C3D-A3FD-2599A364C858}" type="slidenum">
              <a:rPr lang="en-US" sz="1300" b="0">
                <a:latin typeface="Times New Roman" panose="02020603050405020304" pitchFamily="18" charset="0"/>
              </a:rPr>
              <a:pPr algn="r"/>
              <a:t>41</a:t>
            </a:fld>
            <a:endParaRPr lang="en-US" sz="1300" b="0">
              <a:latin typeface="Times New Roman" panose="02020603050405020304" pitchFamily="18" charset="0"/>
            </a:endParaRPr>
          </a:p>
        </p:txBody>
      </p:sp>
      <p:sp>
        <p:nvSpPr>
          <p:cNvPr id="645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ln/>
        </p:spPr>
      </p:sp>
      <p:sp>
        <p:nvSpPr>
          <p:cNvPr id="645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224497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D8982B4-1615-4244-9B5B-75C2F5D30A02}" type="slidenum">
              <a:rPr lang="en-US" b="0">
                <a:latin typeface="Times New Roman" panose="02020603050405020304" pitchFamily="18" charset="0"/>
              </a:rPr>
              <a:pPr/>
              <a:t>42</a:t>
            </a:fld>
            <a:endParaRPr lang="en-US" b="0">
              <a:latin typeface="Times New Roman" panose="02020603050405020304" pitchFamily="18" charset="0"/>
            </a:endParaRPr>
          </a:p>
        </p:txBody>
      </p:sp>
      <p:sp>
        <p:nvSpPr>
          <p:cNvPr id="67587" name="Rectangle 7"/>
          <p:cNvSpPr txBox="1">
            <a:spLocks noGrp="1" noChangeArrowheads="1"/>
          </p:cNvSpPr>
          <p:nvPr/>
        </p:nvSpPr>
        <p:spPr bwMode="auto">
          <a:xfrm>
            <a:off x="4144963" y="9145588"/>
            <a:ext cx="3170237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56" tIns="48427" rIns="96856" bIns="48427" anchor="b"/>
          <a:lstStyle>
            <a:lvl1pPr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61E1E887-438E-40FD-A4FE-87CF4D041D08}" type="slidenum">
              <a:rPr lang="en-US" sz="1300" b="0">
                <a:latin typeface="Times New Roman" panose="02020603050405020304" pitchFamily="18" charset="0"/>
              </a:rPr>
              <a:pPr algn="r"/>
              <a:t>42</a:t>
            </a:fld>
            <a:endParaRPr lang="en-US" sz="1300" b="0">
              <a:latin typeface="Times New Roman" panose="02020603050405020304" pitchFamily="18" charset="0"/>
            </a:endParaRPr>
          </a:p>
        </p:txBody>
      </p:sp>
      <p:sp>
        <p:nvSpPr>
          <p:cNvPr id="6758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7590" name="Footer Placeholder 3"/>
          <p:cNvSpPr txBox="1">
            <a:spLocks noGrp="1"/>
          </p:cNvSpPr>
          <p:nvPr/>
        </p:nvSpPr>
        <p:spPr bwMode="auto">
          <a:xfrm>
            <a:off x="0" y="9145588"/>
            <a:ext cx="3170238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56" tIns="48427" rIns="96856" bIns="48427" anchor="b"/>
          <a:lstStyle>
            <a:lvl1pPr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1300" b="0">
                <a:latin typeface="Times New Roman" panose="02020603050405020304" pitchFamily="18" charset="0"/>
              </a:rPr>
              <a:t>Diabetes Educational Services© (530) 893 - 8635 </a:t>
            </a:r>
          </a:p>
        </p:txBody>
      </p:sp>
      <p:sp>
        <p:nvSpPr>
          <p:cNvPr id="67591" name="Slide Number Placeholder 4"/>
          <p:cNvSpPr txBox="1">
            <a:spLocks noGrp="1"/>
          </p:cNvSpPr>
          <p:nvPr/>
        </p:nvSpPr>
        <p:spPr bwMode="auto">
          <a:xfrm>
            <a:off x="4144963" y="9145588"/>
            <a:ext cx="3170237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56" tIns="48427" rIns="96856" bIns="48427" anchor="b"/>
          <a:lstStyle>
            <a:lvl1pPr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DDC6F37F-DF42-4325-8A8C-45CEF901ED7B}" type="slidenum">
              <a:rPr lang="en-US" sz="1300" b="0">
                <a:latin typeface="Times New Roman" panose="02020603050405020304" pitchFamily="18" charset="0"/>
              </a:rPr>
              <a:pPr algn="r"/>
              <a:t>42</a:t>
            </a:fld>
            <a:endParaRPr lang="en-US" sz="1300" b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8287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5154EF5-A3AC-4695-92D4-9ED82D1BD3E9}" type="slidenum">
              <a:rPr lang="en-US" b="0">
                <a:latin typeface="Times New Roman" panose="02020603050405020304" pitchFamily="18" charset="0"/>
              </a:rPr>
              <a:pPr/>
              <a:t>3</a:t>
            </a:fld>
            <a:endParaRPr lang="en-US" b="0">
              <a:latin typeface="Times New Roman" panose="02020603050405020304" pitchFamily="18" charset="0"/>
            </a:endParaRPr>
          </a:p>
        </p:txBody>
      </p:sp>
      <p:sp>
        <p:nvSpPr>
          <p:cNvPr id="10243" name="Rectangle 7"/>
          <p:cNvSpPr txBox="1">
            <a:spLocks noGrp="1" noChangeArrowheads="1"/>
          </p:cNvSpPr>
          <p:nvPr/>
        </p:nvSpPr>
        <p:spPr bwMode="auto">
          <a:xfrm>
            <a:off x="4144963" y="9145588"/>
            <a:ext cx="3170237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56" tIns="48427" rIns="96856" bIns="48427" anchor="b"/>
          <a:lstStyle>
            <a:lvl1pPr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2F4707D9-9B12-4DE7-9FDC-8D40B5FDEE7D}" type="slidenum">
              <a:rPr lang="en-US" sz="1300" b="0">
                <a:latin typeface="Times New Roman" panose="02020603050405020304" pitchFamily="18" charset="0"/>
              </a:rPr>
              <a:pPr algn="r"/>
              <a:t>3</a:t>
            </a:fld>
            <a:endParaRPr lang="en-US" sz="1300" b="0">
              <a:latin typeface="Times New Roman" panose="02020603050405020304" pitchFamily="18" charset="0"/>
            </a:endParaRPr>
          </a:p>
        </p:txBody>
      </p:sp>
      <p:sp>
        <p:nvSpPr>
          <p:cNvPr id="1024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0246" name="Footer Placeholder 3"/>
          <p:cNvSpPr txBox="1">
            <a:spLocks noGrp="1"/>
          </p:cNvSpPr>
          <p:nvPr/>
        </p:nvSpPr>
        <p:spPr bwMode="auto">
          <a:xfrm>
            <a:off x="0" y="9145588"/>
            <a:ext cx="3170238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56" tIns="48427" rIns="96856" bIns="48427" anchor="b"/>
          <a:lstStyle>
            <a:lvl1pPr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1300" b="0">
                <a:latin typeface="Times New Roman" panose="02020603050405020304" pitchFamily="18" charset="0"/>
              </a:rPr>
              <a:t>Diabetes Educational Services© (530) 893 - 8635 </a:t>
            </a:r>
          </a:p>
        </p:txBody>
      </p:sp>
      <p:sp>
        <p:nvSpPr>
          <p:cNvPr id="10247" name="Slide Number Placeholder 4"/>
          <p:cNvSpPr txBox="1">
            <a:spLocks noGrp="1"/>
          </p:cNvSpPr>
          <p:nvPr/>
        </p:nvSpPr>
        <p:spPr bwMode="auto">
          <a:xfrm>
            <a:off x="4144963" y="9145588"/>
            <a:ext cx="3170237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56" tIns="48427" rIns="96856" bIns="48427" anchor="b"/>
          <a:lstStyle>
            <a:lvl1pPr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EBF3E08E-1D99-49DF-BA7C-04EB596599BA}" type="slidenum">
              <a:rPr lang="en-US" sz="1300" b="0">
                <a:latin typeface="Times New Roman" panose="02020603050405020304" pitchFamily="18" charset="0"/>
              </a:rPr>
              <a:pPr algn="r"/>
              <a:t>3</a:t>
            </a:fld>
            <a:endParaRPr lang="en-US" sz="1300" b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0107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6419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264196" name="Footer Placeholder 3"/>
          <p:cNvSpPr>
            <a:spLocks noGrp="1"/>
          </p:cNvSpPr>
          <p:nvPr>
            <p:ph type="ftr" sz="quarter" idx="4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02738" indent="-27028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81135" indent="-21622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13590" indent="-21622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46044" indent="-21622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78498" indent="-2162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10952" indent="-2162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43406" indent="-2162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75860" indent="-2162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mtClean="0">
                <a:solidFill>
                  <a:prstClr val="black"/>
                </a:solidFill>
                <a:latin typeface="Times New Roman" panose="02020603050405020304" pitchFamily="18" charset="0"/>
              </a:rPr>
              <a:t>Diabetes Educational Services© (530) 893 - 8635 </a:t>
            </a:r>
          </a:p>
        </p:txBody>
      </p:sp>
      <p:sp>
        <p:nvSpPr>
          <p:cNvPr id="264197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02738" indent="-27028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81135" indent="-21622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13590" indent="-21622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46044" indent="-21622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78498" indent="-2162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10952" indent="-2162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43406" indent="-2162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75860" indent="-2162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DB4D74C-9B85-4DFD-9115-E1F2E713A514}" type="slidenum">
              <a:rPr lang="en-US">
                <a:solidFill>
                  <a:prstClr val="black"/>
                </a:solidFill>
                <a:latin typeface="Times New Roman" panose="02020603050405020304" pitchFamily="18" charset="0"/>
              </a:rPr>
              <a:pPr/>
              <a:t>43</a:t>
            </a:fld>
            <a:endParaRPr lang="en-US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973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D1BAD63-2FEB-43EB-82BD-276333FE1479}" type="slidenum">
              <a:rPr lang="en-US" b="0">
                <a:latin typeface="Times New Roman" panose="02020603050405020304" pitchFamily="18" charset="0"/>
              </a:rPr>
              <a:pPr/>
              <a:t>4</a:t>
            </a:fld>
            <a:endParaRPr lang="en-US" b="0">
              <a:latin typeface="Times New Roman" panose="02020603050405020304" pitchFamily="18" charset="0"/>
            </a:endParaRPr>
          </a:p>
        </p:txBody>
      </p:sp>
      <p:sp>
        <p:nvSpPr>
          <p:cNvPr id="12291" name="Rectangle 7"/>
          <p:cNvSpPr txBox="1">
            <a:spLocks noGrp="1" noChangeArrowheads="1"/>
          </p:cNvSpPr>
          <p:nvPr/>
        </p:nvSpPr>
        <p:spPr bwMode="auto">
          <a:xfrm>
            <a:off x="4144963" y="9145588"/>
            <a:ext cx="3170237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56" tIns="48427" rIns="96856" bIns="48427" anchor="b"/>
          <a:lstStyle>
            <a:lvl1pPr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EBCA8B02-58F0-48FA-9685-7EF3BE797F77}" type="slidenum">
              <a:rPr lang="en-US" sz="1300" b="0">
                <a:latin typeface="Times New Roman" panose="02020603050405020304" pitchFamily="18" charset="0"/>
              </a:rPr>
              <a:pPr algn="r"/>
              <a:t>4</a:t>
            </a:fld>
            <a:endParaRPr lang="en-US" sz="1300" b="0">
              <a:latin typeface="Times New Roman" panose="02020603050405020304" pitchFamily="18" charset="0"/>
            </a:endParaRPr>
          </a:p>
        </p:txBody>
      </p:sp>
      <p:sp>
        <p:nvSpPr>
          <p:cNvPr id="1229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2294" name="Footer Placeholder 3"/>
          <p:cNvSpPr txBox="1">
            <a:spLocks noGrp="1"/>
          </p:cNvSpPr>
          <p:nvPr/>
        </p:nvSpPr>
        <p:spPr bwMode="auto">
          <a:xfrm>
            <a:off x="0" y="9145588"/>
            <a:ext cx="3170238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56" tIns="48427" rIns="96856" bIns="48427" anchor="b"/>
          <a:lstStyle>
            <a:lvl1pPr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1300" b="0">
                <a:latin typeface="Times New Roman" panose="02020603050405020304" pitchFamily="18" charset="0"/>
              </a:rPr>
              <a:t>Diabetes Educational Services© (530) 893 - 8635 </a:t>
            </a:r>
          </a:p>
        </p:txBody>
      </p:sp>
      <p:sp>
        <p:nvSpPr>
          <p:cNvPr id="12295" name="Slide Number Placeholder 4"/>
          <p:cNvSpPr txBox="1">
            <a:spLocks noGrp="1"/>
          </p:cNvSpPr>
          <p:nvPr/>
        </p:nvSpPr>
        <p:spPr bwMode="auto">
          <a:xfrm>
            <a:off x="4144963" y="9145588"/>
            <a:ext cx="3170237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56" tIns="48427" rIns="96856" bIns="48427" anchor="b"/>
          <a:lstStyle>
            <a:lvl1pPr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F51B6A61-BE69-4135-AB8C-F689A3F06257}" type="slidenum">
              <a:rPr lang="en-US" sz="1300" b="0">
                <a:latin typeface="Times New Roman" panose="02020603050405020304" pitchFamily="18" charset="0"/>
              </a:rPr>
              <a:pPr algn="r"/>
              <a:t>4</a:t>
            </a:fld>
            <a:endParaRPr lang="en-US" sz="1300" b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9948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4B08DB6-C14F-45D4-9FF1-0FB0A2AE814D}" type="slidenum">
              <a:rPr lang="en-US" b="0">
                <a:latin typeface="Times New Roman" panose="02020603050405020304" pitchFamily="18" charset="0"/>
              </a:rPr>
              <a:pPr/>
              <a:t>5</a:t>
            </a:fld>
            <a:endParaRPr lang="en-US" b="0">
              <a:latin typeface="Times New Roman" panose="02020603050405020304" pitchFamily="18" charset="0"/>
            </a:endParaRPr>
          </a:p>
        </p:txBody>
      </p:sp>
      <p:sp>
        <p:nvSpPr>
          <p:cNvPr id="17411" name="Rectangle 7"/>
          <p:cNvSpPr txBox="1">
            <a:spLocks noGrp="1" noChangeArrowheads="1"/>
          </p:cNvSpPr>
          <p:nvPr/>
        </p:nvSpPr>
        <p:spPr bwMode="auto">
          <a:xfrm>
            <a:off x="4144963" y="9145588"/>
            <a:ext cx="3170237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56" tIns="48427" rIns="96856" bIns="48427" anchor="b"/>
          <a:lstStyle>
            <a:lvl1pPr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9392B989-EEB9-4752-86DD-4F2DB511E5B4}" type="slidenum">
              <a:rPr lang="en-US" sz="1300" b="0">
                <a:latin typeface="Times New Roman" panose="02020603050405020304" pitchFamily="18" charset="0"/>
              </a:rPr>
              <a:pPr algn="r"/>
              <a:t>5</a:t>
            </a:fld>
            <a:endParaRPr lang="en-US" sz="1300" b="0">
              <a:latin typeface="Times New Roman" panose="02020603050405020304" pitchFamily="18" charset="0"/>
            </a:endParaRPr>
          </a:p>
        </p:txBody>
      </p:sp>
      <p:sp>
        <p:nvSpPr>
          <p:cNvPr id="1741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7414" name="Footer Placeholder 3"/>
          <p:cNvSpPr txBox="1">
            <a:spLocks noGrp="1"/>
          </p:cNvSpPr>
          <p:nvPr/>
        </p:nvSpPr>
        <p:spPr bwMode="auto">
          <a:xfrm>
            <a:off x="0" y="9145588"/>
            <a:ext cx="3170238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56" tIns="48427" rIns="96856" bIns="48427" anchor="b"/>
          <a:lstStyle>
            <a:lvl1pPr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1300" b="0">
                <a:latin typeface="Times New Roman" panose="02020603050405020304" pitchFamily="18" charset="0"/>
              </a:rPr>
              <a:t>Diabetes Educational Services© (530) 893 - 8635 </a:t>
            </a:r>
          </a:p>
        </p:txBody>
      </p:sp>
      <p:sp>
        <p:nvSpPr>
          <p:cNvPr id="17415" name="Slide Number Placeholder 4"/>
          <p:cNvSpPr txBox="1">
            <a:spLocks noGrp="1"/>
          </p:cNvSpPr>
          <p:nvPr/>
        </p:nvSpPr>
        <p:spPr bwMode="auto">
          <a:xfrm>
            <a:off x="4144963" y="9145588"/>
            <a:ext cx="3170237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56" tIns="48427" rIns="96856" bIns="48427" anchor="b"/>
          <a:lstStyle>
            <a:lvl1pPr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0D30D284-95A7-471E-AEBF-F57E9411E6AC}" type="slidenum">
              <a:rPr lang="en-US" sz="1300" b="0">
                <a:latin typeface="Times New Roman" panose="02020603050405020304" pitchFamily="18" charset="0"/>
              </a:rPr>
              <a:pPr algn="r"/>
              <a:t>5</a:t>
            </a:fld>
            <a:endParaRPr lang="en-US" sz="1300" b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8656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46DB41E-C4D7-4F8E-A6C7-C135D5981C19}" type="slidenum">
              <a:rPr lang="en-US" b="0">
                <a:latin typeface="Times New Roman" panose="02020603050405020304" pitchFamily="18" charset="0"/>
              </a:rPr>
              <a:pPr/>
              <a:t>11</a:t>
            </a:fld>
            <a:endParaRPr lang="en-US" b="0">
              <a:latin typeface="Times New Roman" panose="02020603050405020304" pitchFamily="18" charset="0"/>
            </a:endParaRPr>
          </a:p>
        </p:txBody>
      </p:sp>
      <p:sp>
        <p:nvSpPr>
          <p:cNvPr id="20483" name="Rectangle 7"/>
          <p:cNvSpPr txBox="1">
            <a:spLocks noGrp="1" noChangeArrowheads="1"/>
          </p:cNvSpPr>
          <p:nvPr/>
        </p:nvSpPr>
        <p:spPr bwMode="auto">
          <a:xfrm>
            <a:off x="4144963" y="9145588"/>
            <a:ext cx="3170237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56" tIns="48427" rIns="96856" bIns="48427" anchor="b"/>
          <a:lstStyle>
            <a:lvl1pPr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A6230F2C-9FE9-4125-A338-65BF03A1DC11}" type="slidenum">
              <a:rPr lang="en-US" sz="1300" b="0">
                <a:latin typeface="Times New Roman" panose="02020603050405020304" pitchFamily="18" charset="0"/>
              </a:rPr>
              <a:pPr algn="r"/>
              <a:t>11</a:t>
            </a:fld>
            <a:endParaRPr lang="en-US" sz="1300" b="0">
              <a:latin typeface="Times New Roman" panose="02020603050405020304" pitchFamily="18" charset="0"/>
            </a:endParaRPr>
          </a:p>
        </p:txBody>
      </p:sp>
      <p:sp>
        <p:nvSpPr>
          <p:cNvPr id="2048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20486" name="Footer Placeholder 3"/>
          <p:cNvSpPr txBox="1">
            <a:spLocks noGrp="1"/>
          </p:cNvSpPr>
          <p:nvPr/>
        </p:nvSpPr>
        <p:spPr bwMode="auto">
          <a:xfrm>
            <a:off x="0" y="9145588"/>
            <a:ext cx="3170238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56" tIns="48427" rIns="96856" bIns="48427" anchor="b"/>
          <a:lstStyle>
            <a:lvl1pPr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1300" b="0">
                <a:latin typeface="Times New Roman" panose="02020603050405020304" pitchFamily="18" charset="0"/>
              </a:rPr>
              <a:t>Diabetes Educational Services© (530) 893 - 8635 </a:t>
            </a:r>
          </a:p>
        </p:txBody>
      </p:sp>
      <p:sp>
        <p:nvSpPr>
          <p:cNvPr id="20487" name="Slide Number Placeholder 4"/>
          <p:cNvSpPr txBox="1">
            <a:spLocks noGrp="1"/>
          </p:cNvSpPr>
          <p:nvPr/>
        </p:nvSpPr>
        <p:spPr bwMode="auto">
          <a:xfrm>
            <a:off x="4144963" y="9145588"/>
            <a:ext cx="3170237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56" tIns="48427" rIns="96856" bIns="48427" anchor="b"/>
          <a:lstStyle>
            <a:lvl1pPr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B02E2C69-B3B7-425F-AA48-724DD7857FCE}" type="slidenum">
              <a:rPr lang="en-US" sz="1300" b="0">
                <a:latin typeface="Times New Roman" panose="02020603050405020304" pitchFamily="18" charset="0"/>
              </a:rPr>
              <a:pPr algn="r"/>
              <a:t>11</a:t>
            </a:fld>
            <a:endParaRPr lang="en-US" sz="1300" b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8431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AEC2F04-E7D3-448F-B684-7BC225C80925}" type="slidenum">
              <a:rPr lang="en-US" b="0">
                <a:latin typeface="Times New Roman" panose="02020603050405020304" pitchFamily="18" charset="0"/>
              </a:rPr>
              <a:pPr/>
              <a:t>14</a:t>
            </a:fld>
            <a:endParaRPr lang="en-US" b="0">
              <a:latin typeface="Times New Roman" panose="02020603050405020304" pitchFamily="18" charset="0"/>
            </a:endParaRPr>
          </a:p>
        </p:txBody>
      </p:sp>
      <p:sp>
        <p:nvSpPr>
          <p:cNvPr id="29699" name="Rectangle 7"/>
          <p:cNvSpPr txBox="1">
            <a:spLocks noGrp="1" noChangeArrowheads="1"/>
          </p:cNvSpPr>
          <p:nvPr/>
        </p:nvSpPr>
        <p:spPr bwMode="auto">
          <a:xfrm>
            <a:off x="4144963" y="9145588"/>
            <a:ext cx="3170237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56" tIns="48427" rIns="96856" bIns="48427" anchor="b"/>
          <a:lstStyle>
            <a:lvl1pPr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94D6A256-C00A-4C1A-8E20-B50ECD2B794D}" type="slidenum">
              <a:rPr lang="en-US" sz="1300" b="0">
                <a:latin typeface="Times New Roman" panose="02020603050405020304" pitchFamily="18" charset="0"/>
              </a:rPr>
              <a:pPr algn="r"/>
              <a:t>14</a:t>
            </a:fld>
            <a:endParaRPr lang="en-US" sz="1300" b="0">
              <a:latin typeface="Times New Roman" panose="02020603050405020304" pitchFamily="18" charset="0"/>
            </a:endParaRPr>
          </a:p>
        </p:txBody>
      </p:sp>
      <p:sp>
        <p:nvSpPr>
          <p:cNvPr id="2970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70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29702" name="Footer Placeholder 3"/>
          <p:cNvSpPr txBox="1">
            <a:spLocks noGrp="1"/>
          </p:cNvSpPr>
          <p:nvPr/>
        </p:nvSpPr>
        <p:spPr bwMode="auto">
          <a:xfrm>
            <a:off x="0" y="9145588"/>
            <a:ext cx="3170238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56" tIns="48427" rIns="96856" bIns="48427" anchor="b"/>
          <a:lstStyle>
            <a:lvl1pPr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1300" b="0">
                <a:latin typeface="Times New Roman" panose="02020603050405020304" pitchFamily="18" charset="0"/>
              </a:rPr>
              <a:t>Diabetes Educational Services© (530) 893 - 8635 </a:t>
            </a:r>
          </a:p>
        </p:txBody>
      </p:sp>
      <p:sp>
        <p:nvSpPr>
          <p:cNvPr id="29703" name="Slide Number Placeholder 4"/>
          <p:cNvSpPr txBox="1">
            <a:spLocks noGrp="1"/>
          </p:cNvSpPr>
          <p:nvPr/>
        </p:nvSpPr>
        <p:spPr bwMode="auto">
          <a:xfrm>
            <a:off x="4144963" y="9145588"/>
            <a:ext cx="3170237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56" tIns="48427" rIns="96856" bIns="48427" anchor="b"/>
          <a:lstStyle>
            <a:lvl1pPr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37F93D3B-2FDE-4640-96EE-04FA96279B2E}" type="slidenum">
              <a:rPr lang="en-US" sz="1300" b="0">
                <a:latin typeface="Times New Roman" panose="02020603050405020304" pitchFamily="18" charset="0"/>
              </a:rPr>
              <a:pPr algn="r"/>
              <a:t>14</a:t>
            </a:fld>
            <a:endParaRPr lang="en-US" sz="1300" b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1838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309CCA0-1D79-4F78-922A-4FF86A9597EF}" type="slidenum">
              <a:rPr lang="en-US" b="0">
                <a:latin typeface="Times New Roman" panose="02020603050405020304" pitchFamily="18" charset="0"/>
              </a:rPr>
              <a:pPr/>
              <a:t>15</a:t>
            </a:fld>
            <a:endParaRPr lang="en-US" b="0">
              <a:latin typeface="Times New Roman" panose="02020603050405020304" pitchFamily="18" charset="0"/>
            </a:endParaRPr>
          </a:p>
        </p:txBody>
      </p:sp>
      <p:sp>
        <p:nvSpPr>
          <p:cNvPr id="25603" name="Rectangle 7"/>
          <p:cNvSpPr txBox="1">
            <a:spLocks noGrp="1" noChangeArrowheads="1"/>
          </p:cNvSpPr>
          <p:nvPr/>
        </p:nvSpPr>
        <p:spPr bwMode="auto">
          <a:xfrm>
            <a:off x="4144963" y="9145588"/>
            <a:ext cx="3170237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56" tIns="48427" rIns="96856" bIns="48427" anchor="b"/>
          <a:lstStyle>
            <a:lvl1pPr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F0973E9E-3E58-4F52-B412-23DE492B9A62}" type="slidenum">
              <a:rPr lang="en-US" sz="1300" b="0">
                <a:latin typeface="Times New Roman" panose="02020603050405020304" pitchFamily="18" charset="0"/>
              </a:rPr>
              <a:pPr algn="r"/>
              <a:t>15</a:t>
            </a:fld>
            <a:endParaRPr lang="en-US" sz="1300" b="0">
              <a:latin typeface="Times New Roman" panose="02020603050405020304" pitchFamily="18" charset="0"/>
            </a:endParaRPr>
          </a:p>
        </p:txBody>
      </p:sp>
      <p:sp>
        <p:nvSpPr>
          <p:cNvPr id="2560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25606" name="Footer Placeholder 3"/>
          <p:cNvSpPr txBox="1">
            <a:spLocks noGrp="1"/>
          </p:cNvSpPr>
          <p:nvPr/>
        </p:nvSpPr>
        <p:spPr bwMode="auto">
          <a:xfrm>
            <a:off x="0" y="9145588"/>
            <a:ext cx="3170238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56" tIns="48427" rIns="96856" bIns="48427" anchor="b"/>
          <a:lstStyle>
            <a:lvl1pPr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1300" b="0">
                <a:latin typeface="Times New Roman" panose="02020603050405020304" pitchFamily="18" charset="0"/>
              </a:rPr>
              <a:t>Diabetes Educational Services© (530) 893 - 8635 </a:t>
            </a:r>
          </a:p>
        </p:txBody>
      </p:sp>
      <p:sp>
        <p:nvSpPr>
          <p:cNvPr id="25607" name="Slide Number Placeholder 4"/>
          <p:cNvSpPr txBox="1">
            <a:spLocks noGrp="1"/>
          </p:cNvSpPr>
          <p:nvPr/>
        </p:nvSpPr>
        <p:spPr bwMode="auto">
          <a:xfrm>
            <a:off x="4144963" y="9145588"/>
            <a:ext cx="3170237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56" tIns="48427" rIns="96856" bIns="48427" anchor="b"/>
          <a:lstStyle>
            <a:lvl1pPr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403AEE8F-FB7E-4CD1-AC03-9DA0A2A0A3DF}" type="slidenum">
              <a:rPr lang="en-US" sz="1300" b="0">
                <a:latin typeface="Times New Roman" panose="02020603050405020304" pitchFamily="18" charset="0"/>
              </a:rPr>
              <a:pPr algn="r"/>
              <a:t>15</a:t>
            </a:fld>
            <a:endParaRPr lang="en-US" sz="1300" b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7364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3E23558-A7E0-45F8-81AE-ABD806A14B1C}" type="slidenum">
              <a:rPr lang="en-US" b="0">
                <a:latin typeface="Times New Roman" panose="02020603050405020304" pitchFamily="18" charset="0"/>
              </a:rPr>
              <a:pPr/>
              <a:t>16</a:t>
            </a:fld>
            <a:endParaRPr lang="en-US" b="0">
              <a:latin typeface="Times New Roman" panose="02020603050405020304" pitchFamily="18" charset="0"/>
            </a:endParaRPr>
          </a:p>
        </p:txBody>
      </p:sp>
      <p:sp>
        <p:nvSpPr>
          <p:cNvPr id="27651" name="Rectangle 7"/>
          <p:cNvSpPr txBox="1">
            <a:spLocks noGrp="1" noChangeArrowheads="1"/>
          </p:cNvSpPr>
          <p:nvPr/>
        </p:nvSpPr>
        <p:spPr bwMode="auto">
          <a:xfrm>
            <a:off x="4144963" y="9145588"/>
            <a:ext cx="3170237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56" tIns="48427" rIns="96856" bIns="48427" anchor="b"/>
          <a:lstStyle>
            <a:lvl1pPr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C6EFCA2E-9016-445F-8BE1-6CB1DDFBF8CC}" type="slidenum">
              <a:rPr lang="en-US" sz="1300" b="0">
                <a:latin typeface="Times New Roman" panose="02020603050405020304" pitchFamily="18" charset="0"/>
              </a:rPr>
              <a:pPr algn="r"/>
              <a:t>16</a:t>
            </a:fld>
            <a:endParaRPr lang="en-US" sz="1300" b="0">
              <a:latin typeface="Times New Roman" panose="02020603050405020304" pitchFamily="18" charset="0"/>
            </a:endParaRPr>
          </a:p>
        </p:txBody>
      </p:sp>
      <p:sp>
        <p:nvSpPr>
          <p:cNvPr id="2765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27654" name="Footer Placeholder 3"/>
          <p:cNvSpPr txBox="1">
            <a:spLocks noGrp="1"/>
          </p:cNvSpPr>
          <p:nvPr/>
        </p:nvSpPr>
        <p:spPr bwMode="auto">
          <a:xfrm>
            <a:off x="0" y="9145588"/>
            <a:ext cx="3170238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56" tIns="48427" rIns="96856" bIns="48427" anchor="b"/>
          <a:lstStyle>
            <a:lvl1pPr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1700" b="0">
                <a:latin typeface="Times New Roman" panose="02020603050405020304" pitchFamily="18" charset="0"/>
              </a:rPr>
              <a:t>Diabetes Educational Services© (530) 893 - 8635 </a:t>
            </a:r>
          </a:p>
        </p:txBody>
      </p:sp>
      <p:sp>
        <p:nvSpPr>
          <p:cNvPr id="27655" name="Slide Number Placeholder 4"/>
          <p:cNvSpPr txBox="1">
            <a:spLocks noGrp="1"/>
          </p:cNvSpPr>
          <p:nvPr/>
        </p:nvSpPr>
        <p:spPr bwMode="auto">
          <a:xfrm>
            <a:off x="4144963" y="9145588"/>
            <a:ext cx="3170237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56" tIns="48427" rIns="96856" bIns="48427" anchor="b"/>
          <a:lstStyle>
            <a:lvl1pPr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A9ED72DE-CDE5-4FC6-BAF9-58BA280186C4}" type="slidenum">
              <a:rPr lang="en-US" sz="1700" b="0">
                <a:latin typeface="Times New Roman" panose="02020603050405020304" pitchFamily="18" charset="0"/>
              </a:rPr>
              <a:pPr algn="r"/>
              <a:t>16</a:t>
            </a:fld>
            <a:endParaRPr lang="en-US" sz="1700" b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0420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B45A3FD-AEB3-455C-BA98-4F1D0906E111}" type="slidenum">
              <a:rPr lang="en-US" b="0">
                <a:latin typeface="Times New Roman" panose="02020603050405020304" pitchFamily="18" charset="0"/>
              </a:rPr>
              <a:pPr/>
              <a:t>17</a:t>
            </a:fld>
            <a:endParaRPr lang="en-US" b="0">
              <a:latin typeface="Times New Roman" panose="02020603050405020304" pitchFamily="18" charset="0"/>
            </a:endParaRPr>
          </a:p>
        </p:txBody>
      </p:sp>
      <p:sp>
        <p:nvSpPr>
          <p:cNvPr id="31747" name="Rectangle 7"/>
          <p:cNvSpPr txBox="1">
            <a:spLocks noGrp="1" noChangeArrowheads="1"/>
          </p:cNvSpPr>
          <p:nvPr/>
        </p:nvSpPr>
        <p:spPr bwMode="auto">
          <a:xfrm>
            <a:off x="4144963" y="9145588"/>
            <a:ext cx="3170237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56" tIns="48427" rIns="96856" bIns="48427" anchor="b"/>
          <a:lstStyle>
            <a:lvl1pPr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595AA6E1-5425-4432-930A-56479574BE1C}" type="slidenum">
              <a:rPr lang="en-US" sz="1300" b="0">
                <a:latin typeface="Times New Roman" panose="02020603050405020304" pitchFamily="18" charset="0"/>
              </a:rPr>
              <a:pPr algn="r"/>
              <a:t>17</a:t>
            </a:fld>
            <a:endParaRPr lang="en-US" sz="1300" b="0">
              <a:latin typeface="Times New Roman" panose="02020603050405020304" pitchFamily="18" charset="0"/>
            </a:endParaRPr>
          </a:p>
        </p:txBody>
      </p:sp>
      <p:sp>
        <p:nvSpPr>
          <p:cNvPr id="3174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31750" name="Footer Placeholder 3"/>
          <p:cNvSpPr txBox="1">
            <a:spLocks noGrp="1"/>
          </p:cNvSpPr>
          <p:nvPr/>
        </p:nvSpPr>
        <p:spPr bwMode="auto">
          <a:xfrm>
            <a:off x="0" y="9145588"/>
            <a:ext cx="3170238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56" tIns="48427" rIns="96856" bIns="48427" anchor="b"/>
          <a:lstStyle>
            <a:lvl1pPr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1300" b="0">
                <a:latin typeface="Times New Roman" panose="02020603050405020304" pitchFamily="18" charset="0"/>
              </a:rPr>
              <a:t>Diabetes Educational Services© (530) 893 - 8635 </a:t>
            </a:r>
          </a:p>
        </p:txBody>
      </p:sp>
      <p:sp>
        <p:nvSpPr>
          <p:cNvPr id="31751" name="Slide Number Placeholder 4"/>
          <p:cNvSpPr txBox="1">
            <a:spLocks noGrp="1"/>
          </p:cNvSpPr>
          <p:nvPr/>
        </p:nvSpPr>
        <p:spPr bwMode="auto">
          <a:xfrm>
            <a:off x="4144963" y="9145588"/>
            <a:ext cx="3170237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56" tIns="48427" rIns="96856" bIns="48427" anchor="b"/>
          <a:lstStyle>
            <a:lvl1pPr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36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36FADE57-2990-428E-AC5B-7C83AFD39F83}" type="slidenum">
              <a:rPr lang="en-US" sz="1300" b="0">
                <a:latin typeface="Times New Roman" panose="02020603050405020304" pitchFamily="18" charset="0"/>
              </a:rPr>
              <a:pPr algn="r"/>
              <a:t>17</a:t>
            </a:fld>
            <a:endParaRPr lang="en-US" sz="1300" b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443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microsoft.com/office/2007/relationships/hdphoto" Target="../media/hdphoto3.wdp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352800"/>
            <a:ext cx="6858000" cy="1524000"/>
          </a:xfrm>
          <a:noFill/>
        </p:spPr>
        <p:txBody>
          <a:bodyPr anchor="t" anchorCtr="0">
            <a:normAutofit/>
          </a:bodyPr>
          <a:lstStyle>
            <a:lvl1pPr algn="r">
              <a:defRPr sz="4400">
                <a:solidFill>
                  <a:schemeClr val="tx1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>
            <a:noAutofit/>
          </a:bodyPr>
          <a:lstStyle>
            <a:lvl1pPr marL="0" indent="0" algn="r">
              <a:buNone/>
              <a:defRPr sz="3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>
            <a:off x="904875" y="3276600"/>
            <a:ext cx="7315200" cy="165163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04875" y="3276600"/>
            <a:ext cx="228600" cy="1651635"/>
          </a:xfrm>
          <a:prstGeom prst="rect">
            <a:avLst/>
          </a:prstGeom>
          <a:solidFill>
            <a:srgbClr val="5E3886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rgbClr val="B1D45A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white"/>
              </a:solidFill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90" y="6291778"/>
            <a:ext cx="820538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BFBFBF"/>
              </a:clrFrom>
              <a:clrTo>
                <a:srgbClr val="BFBFB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  <a14:imgEffect>
                      <a14:saturation sat="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8" y="6276823"/>
            <a:ext cx="1371602" cy="533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752" y="6109000"/>
            <a:ext cx="2212848" cy="67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716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25801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38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black"/>
              </a:solidFill>
              <a:latin typeface="Gill Sans MT"/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417348" y="2963339"/>
            <a:ext cx="585314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BFBFBF"/>
              </a:clrFrom>
              <a:clrTo>
                <a:srgbClr val="BFBFB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  <a14:imgEffect>
                      <a14:saturation sat="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90350" y="495150"/>
            <a:ext cx="1371602" cy="533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12698" y="4961024"/>
            <a:ext cx="2212848" cy="67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623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352800"/>
            <a:ext cx="6858000" cy="1524000"/>
          </a:xfrm>
          <a:noFill/>
        </p:spPr>
        <p:txBody>
          <a:bodyPr anchor="t" anchorCtr="0">
            <a:normAutofit/>
          </a:bodyPr>
          <a:lstStyle>
            <a:lvl1pPr algn="r">
              <a:defRPr sz="4400">
                <a:solidFill>
                  <a:schemeClr val="tx1"/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>
            <a:noAutofit/>
          </a:bodyPr>
          <a:lstStyle>
            <a:lvl1pPr marL="0" indent="0" algn="r">
              <a:buNone/>
              <a:defRPr sz="3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>
            <a:off x="904875" y="3276600"/>
            <a:ext cx="7315200" cy="1655064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04875" y="3276600"/>
            <a:ext cx="228600" cy="1651635"/>
          </a:xfrm>
          <a:prstGeom prst="rect">
            <a:avLst/>
          </a:prstGeom>
          <a:solidFill>
            <a:srgbClr val="B1D45A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rgbClr val="5E3886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white"/>
              </a:solidFill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52" y="6305550"/>
            <a:ext cx="8229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BFBFBF"/>
              </a:clrFrom>
              <a:clrTo>
                <a:srgbClr val="BFBFBF">
                  <a:alpha val="0"/>
                </a:srgbClr>
              </a:clrTo>
            </a:clrChange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  <a14:imgEffect>
                      <a14:saturation sat="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52" y="6344160"/>
            <a:ext cx="1046148" cy="407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752" y="6109000"/>
            <a:ext cx="2212848" cy="67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221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52" y="6305550"/>
            <a:ext cx="8229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BFBFBF"/>
              </a:clrFrom>
              <a:clrTo>
                <a:srgbClr val="BFBFBF">
                  <a:alpha val="0"/>
                </a:srgbClr>
              </a:clrTo>
            </a:clrChange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  <a14:imgEffect>
                      <a14:saturation sat="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52" y="6344160"/>
            <a:ext cx="1046148" cy="407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752" y="6109000"/>
            <a:ext cx="2212848" cy="67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78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>
            <a:normAutofit/>
          </a:bodyPr>
          <a:lstStyle>
            <a:lvl1pPr algn="r">
              <a:buNone/>
              <a:defRPr sz="4400" b="0" cap="none" baseline="0">
                <a:solidFill>
                  <a:schemeClr val="bg1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4267200"/>
            <a:ext cx="73152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rgbClr val="5E3886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white"/>
              </a:solidFill>
            </a:endParaRPr>
          </a:p>
        </p:txBody>
      </p:sp>
      <p:sp>
        <p:nvSpPr>
          <p:cNvPr id="12" name="Subtitle 8"/>
          <p:cNvSpPr txBox="1">
            <a:spLocks/>
          </p:cNvSpPr>
          <p:nvPr userDrawn="1"/>
        </p:nvSpPr>
        <p:spPr>
          <a:xfrm>
            <a:off x="1219200" y="4572000"/>
            <a:ext cx="6858000" cy="533400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r" rtl="0" eaLnBrk="1" latinLnBrk="0" hangingPunct="1">
              <a:spcBef>
                <a:spcPts val="600"/>
              </a:spcBef>
              <a:buClr>
                <a:srgbClr val="5E3886"/>
              </a:buClr>
              <a:buSzPct val="76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457200" indent="0" algn="ctr" rtl="0" eaLnBrk="1" latinLnBrk="0" hangingPunct="1">
              <a:spcBef>
                <a:spcPts val="500"/>
              </a:spcBef>
              <a:buClr>
                <a:srgbClr val="5E3886"/>
              </a:buClr>
              <a:buSzPct val="76000"/>
              <a:buFont typeface="Wingdings 3"/>
              <a:buNone/>
              <a:defRPr kumimoji="0" sz="23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rgbClr val="5E3886"/>
              </a:buClr>
              <a:buSzPct val="76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rgbClr val="5E3886"/>
              </a:buClr>
              <a:buSzPct val="7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00"/>
              </a:spcBef>
              <a:buClr>
                <a:srgbClr val="5E3886"/>
              </a:buClr>
              <a:buSzPct val="70000"/>
              <a:buFont typeface="Wingdings"/>
              <a:buNone/>
              <a:defRPr kumimoji="0"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None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None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3200" b="0" dirty="0" smtClean="0">
                <a:solidFill>
                  <a:sysClr val="windowText" lastClr="000000"/>
                </a:solidFill>
              </a:rPr>
              <a:t>Click to edit Master subtitle style</a:t>
            </a:r>
            <a:endParaRPr lang="en-US" sz="3200" b="0" dirty="0">
              <a:solidFill>
                <a:sysClr val="windowText" lastClr="000000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52" y="6305550"/>
            <a:ext cx="8229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BFBFBF"/>
              </a:clrFrom>
              <a:clrTo>
                <a:srgbClr val="BFBFBF">
                  <a:alpha val="0"/>
                </a:srgbClr>
              </a:clrTo>
            </a:clrChange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  <a14:imgEffect>
                      <a14:saturation sat="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52" y="6344160"/>
            <a:ext cx="1046148" cy="407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752" y="6109000"/>
            <a:ext cx="2212848" cy="67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704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52" y="6305550"/>
            <a:ext cx="8229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BFBFBF"/>
              </a:clrFrom>
              <a:clrTo>
                <a:srgbClr val="BFBFBF">
                  <a:alpha val="0"/>
                </a:srgbClr>
              </a:clrTo>
            </a:clrChange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  <a14:imgEffect>
                      <a14:saturation sat="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52" y="6344160"/>
            <a:ext cx="1046148" cy="407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752" y="6109000"/>
            <a:ext cx="2212848" cy="67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885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dirty="0" smtClean="0"/>
              <a:t>Click to edit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dirty="0" smtClean="0"/>
              <a:t>Click to edit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23248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33015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52" y="6305550"/>
            <a:ext cx="8229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BFBFBF"/>
              </a:clrFrom>
              <a:clrTo>
                <a:srgbClr val="BFBFBF">
                  <a:alpha val="0"/>
                </a:srgbClr>
              </a:clrTo>
            </a:clrChange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  <a14:imgEffect>
                      <a14:saturation sat="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52" y="6344160"/>
            <a:ext cx="1046148" cy="407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752" y="6109000"/>
            <a:ext cx="2212848" cy="67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40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1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prstClr val="black"/>
              </a:solidFill>
              <a:latin typeface="Gill Sans MT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52" y="6305550"/>
            <a:ext cx="8229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BFBFBF"/>
              </a:clrFrom>
              <a:clrTo>
                <a:srgbClr val="BFBFBF">
                  <a:alpha val="0"/>
                </a:srgbClr>
              </a:clrTo>
            </a:clrChange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  <a14:imgEffect>
                      <a14:saturation sat="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52" y="6344160"/>
            <a:ext cx="1046148" cy="407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752" y="6109000"/>
            <a:ext cx="2212848" cy="67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348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>
            <a:lvl1pPr>
              <a:defRPr sz="3200"/>
            </a:lvl1pPr>
            <a:lvl2pPr>
              <a:defRPr sz="2600"/>
            </a:lvl2pPr>
            <a:lvl3pPr>
              <a:defRPr sz="2200"/>
            </a:lvl3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4125447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>
            <a:noAutofit/>
          </a:bodyPr>
          <a:lstStyle>
            <a:lvl1pPr algn="r">
              <a:buNone/>
              <a:defRPr sz="4400" b="0">
                <a:solidFill>
                  <a:schemeClr val="tx1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>
            <a:noAutofit/>
          </a:bodyPr>
          <a:lstStyle>
            <a:lvl1pPr marL="0" indent="0" algn="l">
              <a:buFontTx/>
              <a:buNone/>
              <a:defRPr sz="32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rgbClr val="5E3886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white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52" y="6305550"/>
            <a:ext cx="8229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BFBFBF"/>
              </a:clrFrom>
              <a:clrTo>
                <a:srgbClr val="BFBFBF">
                  <a:alpha val="0"/>
                </a:srgbClr>
              </a:clrTo>
            </a:clrChange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  <a14:imgEffect>
                      <a14:saturation sat="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52" y="6344160"/>
            <a:ext cx="1046148" cy="407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752" y="6109000"/>
            <a:ext cx="2212848" cy="67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5763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563808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38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black"/>
              </a:solidFill>
              <a:latin typeface="Gill Sans MT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394473" y="2957775"/>
            <a:ext cx="586426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BFBFBF"/>
              </a:clrFrom>
              <a:clrTo>
                <a:srgbClr val="BFBFBF">
                  <a:alpha val="0"/>
                </a:srgbClr>
              </a:clrTo>
            </a:clrChange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  <a14:imgEffect>
                      <a14:saturation sat="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0911" y="432965"/>
            <a:ext cx="745466" cy="407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9777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>
            <a:normAutofit/>
          </a:bodyPr>
          <a:lstStyle>
            <a:lvl1pPr algn="r">
              <a:buNone/>
              <a:defRPr sz="4400" b="0" cap="none" baseline="0">
                <a:solidFill>
                  <a:schemeClr val="tx1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>
            <a:normAutofit/>
          </a:bodyPr>
          <a:lstStyle>
            <a:lvl1pPr marL="0" indent="0" algn="r">
              <a:buNone/>
              <a:defRPr sz="3200">
                <a:solidFill>
                  <a:schemeClr val="bg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rgbClr val="B1D45A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white"/>
              </a:solidFill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90" y="6291778"/>
            <a:ext cx="820538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BFBFBF"/>
              </a:clrFrom>
              <a:clrTo>
                <a:srgbClr val="BFBFB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  <a14:imgEffect>
                      <a14:saturation sat="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8" y="6276823"/>
            <a:ext cx="1371602" cy="533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752" y="6109000"/>
            <a:ext cx="2212848" cy="67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6175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61174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dirty="0" smtClean="0"/>
              <a:t>Click to edit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dirty="0" smtClean="0"/>
              <a:t>Click to edit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967218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80909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90" y="6291778"/>
            <a:ext cx="820538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BFBFBF"/>
              </a:clrFrom>
              <a:clrTo>
                <a:srgbClr val="BFBFB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  <a14:imgEffect>
                      <a14:saturation sat="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8" y="6276823"/>
            <a:ext cx="1371602" cy="533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752" y="6109000"/>
            <a:ext cx="2212848" cy="67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511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1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prstClr val="black"/>
              </a:solidFill>
              <a:latin typeface="Gill Sans MT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pic>
        <p:nvPicPr>
          <p:cNvPr id="17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90" y="6291778"/>
            <a:ext cx="820538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BFBFBF"/>
              </a:clrFrom>
              <a:clrTo>
                <a:srgbClr val="BFBFB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  <a14:imgEffect>
                      <a14:saturation sat="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8" y="6276823"/>
            <a:ext cx="1371602" cy="533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752" y="6109000"/>
            <a:ext cx="2212848" cy="67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921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>
            <a:noAutofit/>
          </a:bodyPr>
          <a:lstStyle>
            <a:lvl1pPr algn="r">
              <a:buNone/>
              <a:defRPr sz="4400" b="0">
                <a:solidFill>
                  <a:schemeClr val="tx1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>
            <a:noAutofit/>
          </a:bodyPr>
          <a:lstStyle>
            <a:lvl1pPr marL="0" indent="0" algn="l">
              <a:buFontTx/>
              <a:buNone/>
              <a:defRPr sz="32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rgbClr val="B1D45A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white"/>
              </a:solidFill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90" y="6291778"/>
            <a:ext cx="820538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BFBFBF"/>
              </a:clrFrom>
              <a:clrTo>
                <a:srgbClr val="BFBFB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  <a14:imgEffect>
                      <a14:saturation sat="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8" y="6276823"/>
            <a:ext cx="1371602" cy="533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752" y="6109000"/>
            <a:ext cx="2212848" cy="67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9775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microsoft.com/office/2007/relationships/hdphoto" Target="../media/hdphoto2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  <a:solidFill>
            <a:srgbClr val="5E3886"/>
          </a:solidFill>
        </p:spPr>
        <p:txBody>
          <a:bodyPr vert="horz" anchor="b" anchorCtr="0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black"/>
              </a:solidFill>
              <a:latin typeface="Gill Sans MT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 userDrawn="1"/>
        </p:nvPicPr>
        <p:blipFill>
          <a:blip r:embed="rId13" cstate="print">
            <a:clrChange>
              <a:clrFrom>
                <a:srgbClr val="BFBFBF"/>
              </a:clrFrom>
              <a:clrTo>
                <a:srgbClr val="BFBFBF">
                  <a:alpha val="0"/>
                </a:srgbClr>
              </a:clrTo>
            </a:clrChange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100000"/>
                    </a14:imgEffect>
                    <a14:imgEffect>
                      <a14:saturation sat="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71" y="4229610"/>
            <a:ext cx="1046148" cy="407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90" y="6291778"/>
            <a:ext cx="820538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 userDrawn="1"/>
        </p:nvPicPr>
        <p:blipFill>
          <a:blip r:embed="rId16" cstate="print">
            <a:clrChange>
              <a:clrFrom>
                <a:srgbClr val="BFBFBF"/>
              </a:clrFrom>
              <a:clrTo>
                <a:srgbClr val="BFBFB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100000"/>
                    </a14:imgEffect>
                    <a14:imgEffect>
                      <a14:saturation sat="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8" y="6276823"/>
            <a:ext cx="1371602" cy="533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752" y="6109000"/>
            <a:ext cx="2212848" cy="67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835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9" r:id="rId1"/>
    <p:sldLayoutId id="2147484240" r:id="rId2"/>
    <p:sldLayoutId id="2147484241" r:id="rId3"/>
    <p:sldLayoutId id="2147484242" r:id="rId4"/>
    <p:sldLayoutId id="2147484243" r:id="rId5"/>
    <p:sldLayoutId id="2147484244" r:id="rId6"/>
    <p:sldLayoutId id="2147484245" r:id="rId7"/>
    <p:sldLayoutId id="2147484246" r:id="rId8"/>
    <p:sldLayoutId id="2147484247" r:id="rId9"/>
    <p:sldLayoutId id="2147484248" r:id="rId10"/>
    <p:sldLayoutId id="214748424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bg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rgbClr val="86AA2C"/>
        </a:buClr>
        <a:buSzPct val="76000"/>
        <a:buFont typeface="Wingdings 3"/>
        <a:buChar char=""/>
        <a:defRPr kumimoji="0" sz="32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rgbClr val="86AA2C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rgbClr val="86AA2C"/>
        </a:buClr>
        <a:buSzPct val="76000"/>
        <a:buFont typeface="Wingdings 3"/>
        <a:buChar char=""/>
        <a:defRPr kumimoji="0" sz="22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rgbClr val="86AA2C"/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rgbClr val="86AA2C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  <a:solidFill>
            <a:srgbClr val="B1D45A"/>
          </a:solidFill>
        </p:spPr>
        <p:txBody>
          <a:bodyPr vert="horz" anchor="b" anchorCtr="0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black"/>
              </a:solidFill>
              <a:latin typeface="Gill Sans MT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52" y="6305550"/>
            <a:ext cx="8229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14" cstate="print">
            <a:clrChange>
              <a:clrFrom>
                <a:srgbClr val="BFBFBF"/>
              </a:clrFrom>
              <a:clrTo>
                <a:srgbClr val="BFBFBF">
                  <a:alpha val="0"/>
                </a:srgbClr>
              </a:clrTo>
            </a:clrChange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100000"/>
                    </a14:imgEffect>
                    <a14:imgEffect>
                      <a14:saturation sat="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52" y="6344160"/>
            <a:ext cx="1046148" cy="407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1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752" y="6109000"/>
            <a:ext cx="2212848" cy="67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9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1" r:id="rId1"/>
    <p:sldLayoutId id="2147484252" r:id="rId2"/>
    <p:sldLayoutId id="2147484253" r:id="rId3"/>
    <p:sldLayoutId id="2147484254" r:id="rId4"/>
    <p:sldLayoutId id="2147484255" r:id="rId5"/>
    <p:sldLayoutId id="2147484256" r:id="rId6"/>
    <p:sldLayoutId id="2147484257" r:id="rId7"/>
    <p:sldLayoutId id="2147484258" r:id="rId8"/>
    <p:sldLayoutId id="2147484259" r:id="rId9"/>
    <p:sldLayoutId id="2147484260" r:id="rId10"/>
    <p:sldLayoutId id="214748426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rgbClr val="5E3886"/>
        </a:buClr>
        <a:buSzPct val="76000"/>
        <a:buFont typeface="Wingdings 3"/>
        <a:buChar char=""/>
        <a:defRPr kumimoji="0" sz="32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rgbClr val="5E3886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rgbClr val="5E3886"/>
        </a:buClr>
        <a:buSzPct val="76000"/>
        <a:buFont typeface="Wingdings 3"/>
        <a:buChar char=""/>
        <a:defRPr kumimoji="0" sz="22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rgbClr val="5E3886"/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rgbClr val="5E3886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6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8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abetesed.net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abetesed.net/~diabetes/page/_files/DM-MetabolicRisk_Chapter39.pdf" TargetMode="External"/><Relationship Id="rId2" Type="http://schemas.openxmlformats.org/officeDocument/2006/relationships/hyperlink" Target="http://www.diabetesed.net/~diabetes/page/_files/ADA-Stds-of-Care-2012_309.PDF" TargetMode="Externa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www.diabetesed.net/~diabetes/page/_files/AACE-Guidelines-2011.pdf" TargetMode="External"/><Relationship Id="rId4" Type="http://schemas.openxmlformats.org/officeDocument/2006/relationships/hyperlink" Target="http://www.diabetesed.net/~diabetes/page/_files/AACE-GlycemicControlAlgorithm-2009.PDF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hyperlink" Target="http://www.diabetesed.net/page/clinical-series-ada-books.php" TargetMode="Externa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3.jpeg"/><Relationship Id="rId4" Type="http://schemas.openxmlformats.org/officeDocument/2006/relationships/image" Target="../media/image1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3.xml"/><Relationship Id="rId5" Type="http://schemas.openxmlformats.org/officeDocument/2006/relationships/image" Target="../media/image47.tif"/><Relationship Id="rId4" Type="http://schemas.openxmlformats.org/officeDocument/2006/relationships/image" Target="../media/image4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Preparing for BC-ADM</a:t>
            </a:r>
            <a:br>
              <a:rPr lang="en-US" dirty="0" smtClean="0"/>
            </a:br>
            <a:r>
              <a:rPr lang="en-US" sz="2400" dirty="0" smtClean="0"/>
              <a:t>Board Certification </a:t>
            </a:r>
            <a:r>
              <a:rPr lang="en-US" sz="2400" smtClean="0"/>
              <a:t>in Advanced </a:t>
            </a:r>
            <a:br>
              <a:rPr lang="en-US" sz="2400" smtClean="0"/>
            </a:br>
            <a:r>
              <a:rPr lang="en-US" sz="2400" smtClean="0"/>
              <a:t>Diabetes </a:t>
            </a:r>
            <a:r>
              <a:rPr lang="en-US" sz="2400" dirty="0" smtClean="0"/>
              <a:t>Management</a:t>
            </a:r>
            <a:endParaRPr lang="en-US" sz="4400" dirty="0"/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ts val="2400"/>
              </a:lnSpc>
              <a:spcBef>
                <a:spcPts val="0"/>
              </a:spcBef>
            </a:pPr>
            <a:r>
              <a:rPr lang="en-US" sz="2400" dirty="0"/>
              <a:t>Beverly </a:t>
            </a:r>
            <a:r>
              <a:rPr lang="en-US" sz="2400" dirty="0" err="1"/>
              <a:t>Dyck</a:t>
            </a:r>
            <a:r>
              <a:rPr lang="en-US" sz="2400" dirty="0"/>
              <a:t> Thomassian, RN, MPH, BC-ADM, CDE</a:t>
            </a:r>
          </a:p>
          <a:p>
            <a:pPr>
              <a:lnSpc>
                <a:spcPts val="2400"/>
              </a:lnSpc>
              <a:spcBef>
                <a:spcPts val="0"/>
              </a:spcBef>
            </a:pPr>
            <a:r>
              <a:rPr lang="en-US" sz="2400" dirty="0"/>
              <a:t>President, Diabetes Education Services</a:t>
            </a:r>
          </a:p>
          <a:p>
            <a:pPr>
              <a:lnSpc>
                <a:spcPts val="2400"/>
              </a:lnSpc>
              <a:spcBef>
                <a:spcPts val="0"/>
              </a:spcBef>
            </a:pPr>
            <a:r>
              <a:rPr lang="en-US" sz="2400" dirty="0" smtClean="0"/>
              <a:t>www.DiabetesEd.net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100" y="543839"/>
            <a:ext cx="5765800" cy="1894561"/>
          </a:xfrm>
          <a:prstGeom prst="rect">
            <a:avLst/>
          </a:prstGeom>
        </p:spPr>
      </p:pic>
      <p:pic>
        <p:nvPicPr>
          <p:cNvPr id="7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28600"/>
            <a:ext cx="999334" cy="1397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73256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9613" y="518371"/>
            <a:ext cx="8077200" cy="659398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US" sz="3200" b="1" dirty="0" smtClean="0"/>
              <a:t>Becoming a BC-ADM</a:t>
            </a:r>
            <a:endParaRPr lang="en-US" sz="2000" b="1" dirty="0"/>
          </a:p>
        </p:txBody>
      </p:sp>
      <p:sp>
        <p:nvSpPr>
          <p:cNvPr id="18435" name="Text Placeholder 2"/>
          <p:cNvSpPr>
            <a:spLocks noGrp="1"/>
          </p:cNvSpPr>
          <p:nvPr>
            <p:ph type="body" sz="half" idx="2"/>
          </p:nvPr>
        </p:nvSpPr>
        <p:spPr>
          <a:xfrm>
            <a:off x="3024187" y="1177769"/>
            <a:ext cx="5586413" cy="4048664"/>
          </a:xfrm>
        </p:spPr>
        <p:txBody>
          <a:bodyPr>
            <a:normAutofit/>
          </a:bodyPr>
          <a:lstStyle/>
          <a:p>
            <a:r>
              <a:rPr lang="en-US" sz="3200" i="1" dirty="0" smtClean="0">
                <a:solidFill>
                  <a:schemeClr val="bg1"/>
                </a:solidFill>
              </a:rPr>
              <a:t>..provides opportunities for health care professionals to expand their roles beyond traditional boundaries and to demonstrate their effectiveness in performing at an advanced level of practice</a:t>
            </a:r>
          </a:p>
        </p:txBody>
      </p:sp>
      <p:pic>
        <p:nvPicPr>
          <p:cNvPr id="18436" name="Picture 2" descr="C:\Users\bev\AppData\Local\Microsoft\Windows\Temporary Internet Files\Content.IE5\VXLVYFYY\MP900438355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25" y="1524000"/>
            <a:ext cx="239077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33400" y="5451632"/>
            <a:ext cx="8077200" cy="736122"/>
          </a:xfrm>
          <a:prstGeom prst="rect">
            <a:avLst/>
          </a:prstGeom>
          <a:solidFill>
            <a:srgbClr val="B1D45A"/>
          </a:solidFill>
          <a:ln>
            <a:solidFill>
              <a:schemeClr val="accent1"/>
            </a:solidFill>
          </a:ln>
        </p:spPr>
        <p:txBody>
          <a:bodyPr vert="horz" lIns="274320" anchor="ctr" anchorCtr="0">
            <a:normAutofit fontScale="77500" lnSpcReduction="20000"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400" b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200" dirty="0" smtClean="0"/>
              <a:t>Anne Daly, MS, RD, BC-ADM, CDE</a:t>
            </a:r>
            <a:br>
              <a:rPr lang="en-US" sz="3200" dirty="0" smtClean="0"/>
            </a:br>
            <a:r>
              <a:rPr lang="en-US" sz="2000" dirty="0" smtClean="0"/>
              <a:t>ADVANCED Practice in Diabetes Care </a:t>
            </a:r>
            <a:r>
              <a:rPr lang="pt-BR" sz="2000" i="1" dirty="0" smtClean="0"/>
              <a:t>Diabetes Spectrum January 2003 vol. 16 no. 1 24-26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4640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63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98475" y="224632"/>
            <a:ext cx="82296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2014 – Qualifications </a:t>
            </a:r>
            <a:endParaRPr lang="en-US" dirty="0"/>
          </a:p>
        </p:txBody>
      </p:sp>
      <p:sp>
        <p:nvSpPr>
          <p:cNvPr id="16363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371600"/>
            <a:ext cx="5868988" cy="4878388"/>
          </a:xfrm>
        </p:spPr>
        <p:txBody>
          <a:bodyPr/>
          <a:lstStyle/>
          <a:p>
            <a:pPr eaLnBrk="1" hangingPunct="1">
              <a:spcBef>
                <a:spcPts val="500"/>
              </a:spcBef>
              <a:spcAft>
                <a:spcPts val="500"/>
              </a:spcAft>
              <a:defRPr/>
            </a:pPr>
            <a:r>
              <a:rPr lang="en-US" dirty="0" smtClean="0"/>
              <a:t>Clinical licensure plus advanced degree as  outlined  </a:t>
            </a:r>
          </a:p>
          <a:p>
            <a:pPr algn="ctr" eaLnBrk="1" hangingPunct="1">
              <a:spcBef>
                <a:spcPts val="500"/>
              </a:spcBef>
              <a:spcAft>
                <a:spcPts val="500"/>
              </a:spcAft>
              <a:buFont typeface="Wingdings 2" panose="05020102010507070707" pitchFamily="18" charset="2"/>
              <a:buNone/>
              <a:defRPr/>
            </a:pPr>
            <a:r>
              <a:rPr lang="en-US" dirty="0" smtClean="0"/>
              <a:t>AND</a:t>
            </a:r>
          </a:p>
          <a:p>
            <a:pPr eaLnBrk="1" hangingPunct="1">
              <a:spcBef>
                <a:spcPts val="500"/>
              </a:spcBef>
              <a:spcAft>
                <a:spcPts val="500"/>
              </a:spcAft>
              <a:defRPr/>
            </a:pPr>
            <a:r>
              <a:rPr lang="en-US" dirty="0" smtClean="0"/>
              <a:t>500 clinical practice hours in </a:t>
            </a:r>
            <a:r>
              <a:rPr lang="en-US" i="1" dirty="0" smtClean="0"/>
              <a:t>advanced diabetes management </a:t>
            </a:r>
            <a:r>
              <a:rPr lang="en-US" dirty="0" smtClean="0"/>
              <a:t>within 48 months prior to taking the exam</a:t>
            </a:r>
            <a:br>
              <a:rPr lang="en-US" dirty="0" smtClean="0"/>
            </a:br>
            <a:r>
              <a:rPr lang="en-US" dirty="0" smtClean="0"/>
              <a:t>			</a:t>
            </a:r>
          </a:p>
          <a:p>
            <a:pPr marL="0" indent="0" eaLnBrk="1" hangingPunct="1">
              <a:buFont typeface="Wingdings 2" panose="05020102010507070707" pitchFamily="18" charset="2"/>
              <a:buNone/>
              <a:defRPr/>
            </a:pPr>
            <a:endParaRPr lang="en-US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9460" name="Text Box 5"/>
          <p:cNvSpPr txBox="1">
            <a:spLocks noChangeArrowheads="1"/>
          </p:cNvSpPr>
          <p:nvPr/>
        </p:nvSpPr>
        <p:spPr bwMode="auto">
          <a:xfrm>
            <a:off x="2057400" y="6537758"/>
            <a:ext cx="44894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Wingdings 2" panose="05020102010507070707" pitchFamily="18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FF00"/>
              </a:buClr>
              <a:buSzPct val="70000"/>
              <a:buFont typeface="Wingdings" panose="05000000000000000000" pitchFamily="2" charset="2"/>
              <a:buBlip>
                <a:blip r:embed="rId4"/>
              </a:buBlip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 b="0" dirty="0"/>
              <a:t>© Copyright </a:t>
            </a:r>
            <a:r>
              <a:rPr lang="en-US" sz="1000" b="0" dirty="0" smtClean="0"/>
              <a:t>1999-2014, </a:t>
            </a:r>
            <a:r>
              <a:rPr lang="en-US" sz="1000" b="0" dirty="0"/>
              <a:t>Diabetes Educational Services, All Rights Reserved.</a:t>
            </a:r>
          </a:p>
        </p:txBody>
      </p:sp>
      <p:pic>
        <p:nvPicPr>
          <p:cNvPr id="19461" name="Picture 5" descr="C:\Users\Beverly\AppData\Local\Microsoft\Windows\Temporary Internet Files\Content.IE5\AQZ1NA1F\MP900422747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188" y="1715847"/>
            <a:ext cx="2590800" cy="2595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5474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5612" y="685800"/>
            <a:ext cx="6630987" cy="1143000"/>
          </a:xfrm>
        </p:spPr>
        <p:txBody>
          <a:bodyPr/>
          <a:lstStyle/>
          <a:p>
            <a:r>
              <a:rPr lang="en-US" smtClean="0"/>
              <a:t>Your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981200"/>
            <a:ext cx="7088187" cy="4114800"/>
          </a:xfrm>
        </p:spPr>
        <p:txBody>
          <a:bodyPr/>
          <a:lstStyle/>
          <a:p>
            <a:r>
              <a:rPr lang="en-US" dirty="0" smtClean="0"/>
              <a:t>For the 500 hours, what is considered advanced diabetes management?</a:t>
            </a:r>
          </a:p>
          <a:p>
            <a:r>
              <a:rPr lang="en-US" dirty="0" smtClean="0"/>
              <a:t>How do you document your hours?</a:t>
            </a:r>
          </a:p>
          <a:p>
            <a:r>
              <a:rPr lang="en-US" dirty="0" smtClean="0"/>
              <a:t>As a CDE, how will this expand my role?</a:t>
            </a:r>
          </a:p>
          <a:p>
            <a:r>
              <a:rPr lang="en-US" dirty="0" smtClean="0"/>
              <a:t>Is the AADE version of the BC-ADM Exam is very much like the CDE Exam?</a:t>
            </a:r>
          </a:p>
        </p:txBody>
      </p:sp>
      <p:pic>
        <p:nvPicPr>
          <p:cNvPr id="21508" name="Picture 2" descr="C:\Users\bev\AppData\Local\Microsoft\Windows\Temporary Internet Files\Content.IE5\NPALL6MO\MC90005968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52400"/>
            <a:ext cx="2439491" cy="240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3905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Advanced Level Activities of BC-ADM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455613" y="1371600"/>
            <a:ext cx="8535987" cy="4724400"/>
          </a:xfrm>
        </p:spPr>
        <p:txBody>
          <a:bodyPr/>
          <a:lstStyle/>
          <a:p>
            <a:r>
              <a:rPr lang="en-US" dirty="0" smtClean="0"/>
              <a:t>Patient management skills such as</a:t>
            </a:r>
          </a:p>
          <a:p>
            <a:pPr lvl="1"/>
            <a:r>
              <a:rPr lang="en-US" dirty="0" smtClean="0"/>
              <a:t>medication adjustment, </a:t>
            </a:r>
          </a:p>
          <a:p>
            <a:pPr lvl="1"/>
            <a:r>
              <a:rPr lang="en-US" dirty="0" smtClean="0"/>
              <a:t>medical nutrition therapy, </a:t>
            </a:r>
          </a:p>
          <a:p>
            <a:pPr lvl="1"/>
            <a:r>
              <a:rPr lang="en-US" dirty="0" smtClean="0"/>
              <a:t>exercise planning, </a:t>
            </a:r>
          </a:p>
          <a:p>
            <a:pPr lvl="1"/>
            <a:r>
              <a:rPr lang="en-US" dirty="0" smtClean="0"/>
              <a:t>counseling for behavior management and psychosocial issues. </a:t>
            </a:r>
          </a:p>
          <a:p>
            <a:pPr lvl="1"/>
            <a:r>
              <a:rPr lang="en-US" dirty="0" smtClean="0"/>
              <a:t>Attaining optimal metabolic control in the diabetic client may include treatment and monitoring of acute and chronic complications.</a:t>
            </a:r>
          </a:p>
          <a:p>
            <a:pPr lvl="1"/>
            <a:r>
              <a:rPr lang="en-US" dirty="0" smtClean="0"/>
              <a:t>Research and mentoring </a:t>
            </a:r>
          </a:p>
        </p:txBody>
      </p:sp>
      <p:pic>
        <p:nvPicPr>
          <p:cNvPr id="22532" name="Picture 8" descr="C:\Users\Beverly\AppData\Local\Microsoft\Windows\Temporary Internet Files\Content.IE5\AQZ1NA1F\MC90023780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219200"/>
            <a:ext cx="2432050" cy="199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8535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53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199" y="228600"/>
            <a:ext cx="8269287" cy="946150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n-US" sz="4000" dirty="0" smtClean="0"/>
              <a:t>Exam Windows</a:t>
            </a:r>
            <a:endParaRPr lang="en-US" sz="4000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00062" y="1428750"/>
            <a:ext cx="8226425" cy="4800600"/>
          </a:xfrm>
        </p:spPr>
        <p:txBody>
          <a:bodyPr/>
          <a:lstStyle/>
          <a:p>
            <a:pPr eaLnBrk="1" hangingPunct="1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 smtClean="0"/>
              <a:t>Complete app 60 days prior to desired testing month</a:t>
            </a:r>
          </a:p>
          <a:p>
            <a:pPr eaLnBrk="1" hangingPunct="1">
              <a:spcBef>
                <a:spcPts val="500"/>
              </a:spcBef>
              <a:spcAft>
                <a:spcPts val="500"/>
              </a:spcAft>
              <a:defRPr/>
            </a:pPr>
            <a:r>
              <a:rPr lang="en-US" sz="2800" dirty="0" smtClean="0"/>
              <a:t>Window to apply for Summer testing</a:t>
            </a:r>
          </a:p>
          <a:p>
            <a:pPr lvl="1" eaLnBrk="1" hangingPunct="1">
              <a:spcBef>
                <a:spcPts val="500"/>
              </a:spcBef>
              <a:spcAft>
                <a:spcPts val="500"/>
              </a:spcAft>
              <a:defRPr/>
            </a:pPr>
            <a:r>
              <a:rPr lang="en-US" sz="2400" dirty="0" smtClean="0"/>
              <a:t>May 1- Take test in June</a:t>
            </a:r>
          </a:p>
          <a:p>
            <a:pPr eaLnBrk="1" hangingPunct="1">
              <a:spcBef>
                <a:spcPts val="500"/>
              </a:spcBef>
              <a:spcAft>
                <a:spcPts val="500"/>
              </a:spcAft>
              <a:defRPr/>
            </a:pPr>
            <a:r>
              <a:rPr lang="en-US" sz="2800" dirty="0" smtClean="0"/>
              <a:t>Window to apply for Winter testing</a:t>
            </a:r>
          </a:p>
          <a:p>
            <a:pPr lvl="1" eaLnBrk="1" hangingPunct="1">
              <a:spcBef>
                <a:spcPts val="500"/>
              </a:spcBef>
              <a:spcAft>
                <a:spcPts val="500"/>
              </a:spcAft>
              <a:defRPr/>
            </a:pPr>
            <a:r>
              <a:rPr lang="en-US" sz="2400" dirty="0" smtClean="0"/>
              <a:t>November 1- Take test in December</a:t>
            </a:r>
          </a:p>
          <a:p>
            <a:pPr eaLnBrk="1" hangingPunct="1">
              <a:spcBef>
                <a:spcPts val="500"/>
              </a:spcBef>
              <a:spcAft>
                <a:spcPts val="500"/>
              </a:spcAft>
              <a:defRPr/>
            </a:pPr>
            <a:r>
              <a:rPr lang="en-US" sz="2800" dirty="0" smtClean="0"/>
              <a:t> Once you receive confirmation of eligibility</a:t>
            </a:r>
          </a:p>
          <a:p>
            <a:pPr lvl="1" eaLnBrk="1" hangingPunct="1">
              <a:spcBef>
                <a:spcPts val="500"/>
              </a:spcBef>
              <a:spcAft>
                <a:spcPts val="500"/>
              </a:spcAft>
              <a:defRPr/>
            </a:pPr>
            <a:r>
              <a:rPr lang="en-US" sz="2400" dirty="0" smtClean="0"/>
              <a:t>schedule an appointment to take the examination on a first-come, first-served basis through Castle’s online scheduling system</a:t>
            </a:r>
          </a:p>
        </p:txBody>
      </p:sp>
      <p:pic>
        <p:nvPicPr>
          <p:cNvPr id="28676" name="Picture 5" descr="C:\Documents and Settings\Owner\Local Settings\Temporary Internet Files\Content.IE5\K2L6CQHH\MCj0233809000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886" y="1917662"/>
            <a:ext cx="2133600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Text Box 6"/>
          <p:cNvSpPr txBox="1">
            <a:spLocks noChangeArrowheads="1"/>
          </p:cNvSpPr>
          <p:nvPr/>
        </p:nvSpPr>
        <p:spPr bwMode="auto">
          <a:xfrm>
            <a:off x="2368550" y="6483350"/>
            <a:ext cx="44894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Wingdings 2" panose="05020102010507070707" pitchFamily="18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FF00"/>
              </a:buClr>
              <a:buSzPct val="70000"/>
              <a:buFont typeface="Wingdings" panose="05000000000000000000" pitchFamily="2" charset="2"/>
              <a:buBlip>
                <a:blip r:embed="rId5"/>
              </a:buBlip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Blip>
                <a:blip r:embed="rId6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 b="0" dirty="0"/>
              <a:t>© Copyright </a:t>
            </a:r>
            <a:r>
              <a:rPr lang="en-US" sz="1000" b="0" dirty="0" smtClean="0"/>
              <a:t>1999-2014, </a:t>
            </a:r>
            <a:r>
              <a:rPr lang="en-US" sz="1000" b="0" dirty="0"/>
              <a:t>Diabetes Educational Services,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15711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73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5613" y="304800"/>
            <a:ext cx="6554787" cy="13208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/>
              <a:t>Applying to take </a:t>
            </a:r>
            <a:r>
              <a:rPr lang="en-US" dirty="0" smtClean="0"/>
              <a:t>the BC-ADM </a:t>
            </a:r>
            <a:r>
              <a:rPr lang="en-US" dirty="0"/>
              <a:t>Exam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5613" y="1981200"/>
            <a:ext cx="8226425" cy="4114800"/>
          </a:xfrm>
        </p:spPr>
        <p:txBody>
          <a:bodyPr/>
          <a:lstStyle/>
          <a:p>
            <a:pPr eaLnBrk="1" hangingPunct="1">
              <a:spcBef>
                <a:spcPts val="500"/>
              </a:spcBef>
              <a:spcAft>
                <a:spcPts val="500"/>
              </a:spcAft>
              <a:buFont typeface="Wingdings 2" panose="05020102010507070707" pitchFamily="18" charset="2"/>
              <a:buNone/>
            </a:pPr>
            <a:r>
              <a:rPr lang="en-US" sz="2800" dirty="0" smtClean="0"/>
              <a:t>You need to register with Castle Approved Testing Centers</a:t>
            </a:r>
          </a:p>
          <a:p>
            <a:pPr lvl="1" eaLnBrk="1" hangingPunct="1">
              <a:spcBef>
                <a:spcPts val="500"/>
              </a:spcBef>
              <a:spcAft>
                <a:spcPts val="500"/>
              </a:spcAft>
            </a:pPr>
            <a:r>
              <a:rPr lang="en-US" dirty="0" smtClean="0"/>
              <a:t>at www.castleworldwide.com/aade</a:t>
            </a:r>
          </a:p>
          <a:p>
            <a:pPr lvl="1" eaLnBrk="1" hangingPunct="1">
              <a:spcBef>
                <a:spcPts val="500"/>
              </a:spcBef>
              <a:spcAft>
                <a:spcPts val="500"/>
              </a:spcAft>
            </a:pPr>
            <a:r>
              <a:rPr lang="en-US" dirty="0" smtClean="0"/>
              <a:t>You can either apply online or download a paper application</a:t>
            </a:r>
          </a:p>
          <a:p>
            <a:pPr lvl="1" eaLnBrk="1" hangingPunct="1">
              <a:spcBef>
                <a:spcPts val="500"/>
              </a:spcBef>
              <a:spcAft>
                <a:spcPts val="500"/>
              </a:spcAft>
            </a:pPr>
            <a:r>
              <a:rPr lang="en-US" dirty="0" smtClean="0"/>
              <a:t>Applications accepted on a continual basis</a:t>
            </a:r>
          </a:p>
          <a:p>
            <a:pPr lvl="1" eaLnBrk="1" hangingPunct="1">
              <a:spcBef>
                <a:spcPts val="500"/>
              </a:spcBef>
              <a:spcAft>
                <a:spcPts val="500"/>
              </a:spcAft>
            </a:pPr>
            <a:r>
              <a:rPr lang="en-US" dirty="0" smtClean="0"/>
              <a:t>A percentage of candidates will be audited to ensure compliance with eligibility criteria.</a:t>
            </a:r>
          </a:p>
        </p:txBody>
      </p:sp>
      <p:pic>
        <p:nvPicPr>
          <p:cNvPr id="24580" name="Picture 4" descr="C:\Documents and Settings\Owner\Local Settings\Temporary Internet Files\Content.IE5\P7T5503L\MCj0404421000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28600"/>
            <a:ext cx="1806575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Text Box 6"/>
          <p:cNvSpPr txBox="1">
            <a:spLocks noChangeArrowheads="1"/>
          </p:cNvSpPr>
          <p:nvPr/>
        </p:nvSpPr>
        <p:spPr bwMode="auto">
          <a:xfrm>
            <a:off x="2368550" y="6537325"/>
            <a:ext cx="44894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Wingdings 2" panose="05020102010507070707" pitchFamily="18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FF00"/>
              </a:buClr>
              <a:buSzPct val="70000"/>
              <a:buFont typeface="Wingdings" panose="05000000000000000000" pitchFamily="2" charset="2"/>
              <a:buBlip>
                <a:blip r:embed="rId5"/>
              </a:buBlip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Blip>
                <a:blip r:embed="rId6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 b="0" dirty="0"/>
              <a:t>© Copyright </a:t>
            </a:r>
            <a:r>
              <a:rPr lang="en-US" sz="1000" b="0" dirty="0" smtClean="0"/>
              <a:t>1999-2014, </a:t>
            </a:r>
            <a:r>
              <a:rPr lang="en-US" sz="1000" b="0" dirty="0"/>
              <a:t>Diabetes Educational Services,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440085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229600" cy="1371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What application materials do I need to submit?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5613" y="1676400"/>
            <a:ext cx="8226425" cy="4419600"/>
          </a:xfrm>
        </p:spPr>
        <p:txBody>
          <a:bodyPr/>
          <a:lstStyle/>
          <a:p>
            <a:pPr eaLnBrk="1" hangingPunct="1">
              <a:spcBef>
                <a:spcPts val="500"/>
              </a:spcBef>
              <a:spcAft>
                <a:spcPts val="500"/>
              </a:spcAft>
            </a:pPr>
            <a:r>
              <a:rPr lang="en-US" dirty="0" smtClean="0"/>
              <a:t>Completed application including </a:t>
            </a:r>
          </a:p>
          <a:p>
            <a:pPr lvl="1" eaLnBrk="1" hangingPunct="1">
              <a:spcBef>
                <a:spcPts val="500"/>
              </a:spcBef>
              <a:spcAft>
                <a:spcPts val="500"/>
              </a:spcAft>
            </a:pPr>
            <a:r>
              <a:rPr lang="en-US" dirty="0" smtClean="0"/>
              <a:t> Proof of Licensure</a:t>
            </a:r>
          </a:p>
          <a:p>
            <a:pPr lvl="1" eaLnBrk="1" hangingPunct="1">
              <a:spcBef>
                <a:spcPts val="500"/>
              </a:spcBef>
              <a:spcAft>
                <a:spcPts val="500"/>
              </a:spcAft>
            </a:pPr>
            <a:r>
              <a:rPr lang="en-US" dirty="0" smtClean="0"/>
              <a:t>Documentation of 500 Advanced Practice Clinical Hours  </a:t>
            </a:r>
          </a:p>
          <a:p>
            <a:pPr lvl="1" eaLnBrk="1" hangingPunct="1">
              <a:spcBef>
                <a:spcPts val="500"/>
              </a:spcBef>
              <a:spcAft>
                <a:spcPts val="500"/>
              </a:spcAft>
            </a:pPr>
            <a:r>
              <a:rPr lang="en-US" dirty="0" smtClean="0"/>
              <a:t>Diploma of Master’s level (or higher)</a:t>
            </a:r>
          </a:p>
          <a:p>
            <a:pPr lvl="1" eaLnBrk="1" hangingPunct="1">
              <a:spcBef>
                <a:spcPts val="500"/>
              </a:spcBef>
              <a:spcAft>
                <a:spcPts val="500"/>
              </a:spcAft>
            </a:pPr>
            <a:r>
              <a:rPr lang="en-US" dirty="0" smtClean="0"/>
              <a:t>Payment </a:t>
            </a:r>
          </a:p>
          <a:p>
            <a:pPr lvl="2" eaLnBrk="1" hangingPunct="1">
              <a:spcBef>
                <a:spcPts val="500"/>
              </a:spcBef>
              <a:spcAft>
                <a:spcPts val="500"/>
              </a:spcAft>
            </a:pPr>
            <a:r>
              <a:rPr lang="en-US" dirty="0" smtClean="0"/>
              <a:t>AADE Members = $600</a:t>
            </a:r>
          </a:p>
          <a:p>
            <a:pPr lvl="2" eaLnBrk="1" hangingPunct="1">
              <a:spcBef>
                <a:spcPts val="500"/>
              </a:spcBef>
              <a:spcAft>
                <a:spcPts val="500"/>
              </a:spcAft>
            </a:pPr>
            <a:r>
              <a:rPr lang="en-US" dirty="0" smtClean="0"/>
              <a:t>Non AADE Members = $900</a:t>
            </a:r>
          </a:p>
          <a:p>
            <a:pPr lvl="2" eaLnBrk="1" hangingPunct="1">
              <a:spcBef>
                <a:spcPts val="500"/>
              </a:spcBef>
              <a:spcAft>
                <a:spcPts val="500"/>
              </a:spcAft>
            </a:pPr>
            <a:r>
              <a:rPr lang="en-US" dirty="0" smtClean="0"/>
              <a:t>Recertification $500 / $800</a:t>
            </a:r>
          </a:p>
        </p:txBody>
      </p:sp>
      <p:pic>
        <p:nvPicPr>
          <p:cNvPr id="148485" name="Picture 5" descr="C:\Documents and Settings\Owner\Local Settings\Temporary Internet Files\Content.IE5\VT3JY9O4\MCj0196322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762000"/>
            <a:ext cx="2128838" cy="20812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6629" name="Text Box 7"/>
          <p:cNvSpPr txBox="1">
            <a:spLocks noChangeArrowheads="1"/>
          </p:cNvSpPr>
          <p:nvPr/>
        </p:nvSpPr>
        <p:spPr bwMode="auto">
          <a:xfrm>
            <a:off x="2063750" y="6477000"/>
            <a:ext cx="44894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Wingdings 2" panose="05020102010507070707" pitchFamily="18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FF00"/>
              </a:buClr>
              <a:buSzPct val="70000"/>
              <a:buFont typeface="Wingdings" panose="05000000000000000000" pitchFamily="2" charset="2"/>
              <a:buBlip>
                <a:blip r:embed="rId5"/>
              </a:buBlip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Blip>
                <a:blip r:embed="rId6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 b="0" dirty="0"/>
              <a:t>© Copyright </a:t>
            </a:r>
            <a:r>
              <a:rPr lang="en-US" sz="1000" b="0" dirty="0" smtClean="0"/>
              <a:t>1999-2014, </a:t>
            </a:r>
            <a:r>
              <a:rPr lang="en-US" sz="1000" b="0" dirty="0"/>
              <a:t>Diabetes Educational Services,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143699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5" descr="C:\Documents and Settings\Owner\Local Settings\Temporary Internet Files\Content.IE5\8AN7OGF4\MPj0439390000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505200"/>
            <a:ext cx="228282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68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73056" y="229595"/>
            <a:ext cx="8154988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dirty="0" smtClean="0"/>
              <a:t>Overview of BC-ADM  Exam 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5613" y="1752600"/>
            <a:ext cx="8226425" cy="43434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spcBef>
                <a:spcPts val="500"/>
              </a:spcBef>
              <a:spcAft>
                <a:spcPts val="500"/>
              </a:spcAft>
            </a:pPr>
            <a:r>
              <a:rPr lang="en-US" dirty="0" smtClean="0"/>
              <a:t>Composed of 175 multiple-choice, objective questions.</a:t>
            </a:r>
            <a:endParaRPr lang="en-US" dirty="0"/>
          </a:p>
          <a:p>
            <a:pPr eaLnBrk="1" hangingPunct="1">
              <a:spcBef>
                <a:spcPts val="500"/>
              </a:spcBef>
              <a:spcAft>
                <a:spcPts val="500"/>
              </a:spcAft>
            </a:pPr>
            <a:r>
              <a:rPr lang="en-US" dirty="0"/>
              <a:t>T</a:t>
            </a:r>
            <a:r>
              <a:rPr lang="en-US" dirty="0" smtClean="0"/>
              <a:t>otal testing time of four (3.5) hours. </a:t>
            </a:r>
          </a:p>
          <a:p>
            <a:pPr eaLnBrk="1" hangingPunct="1">
              <a:spcBef>
                <a:spcPts val="500"/>
              </a:spcBef>
              <a:spcAft>
                <a:spcPts val="500"/>
              </a:spcAft>
            </a:pPr>
            <a:r>
              <a:rPr lang="en-US" dirty="0" smtClean="0"/>
              <a:t>Results will be mailed within 6-8 weeks after the close of the testing window</a:t>
            </a:r>
          </a:p>
          <a:p>
            <a:pPr eaLnBrk="1" hangingPunct="1">
              <a:spcBef>
                <a:spcPts val="500"/>
              </a:spcBef>
              <a:spcAft>
                <a:spcPts val="500"/>
              </a:spcAft>
            </a:pPr>
            <a:r>
              <a:rPr lang="en-US" dirty="0" smtClean="0"/>
              <a:t>Can retake test for fee 2xs in </a:t>
            </a:r>
            <a:r>
              <a:rPr lang="en-US" dirty="0" err="1" smtClean="0"/>
              <a:t>yr</a:t>
            </a:r>
            <a:endParaRPr lang="en-US" dirty="0" smtClean="0"/>
          </a:p>
          <a:p>
            <a:pPr eaLnBrk="1" hangingPunct="1">
              <a:spcBef>
                <a:spcPts val="500"/>
              </a:spcBef>
              <a:spcAft>
                <a:spcPts val="500"/>
              </a:spcAft>
            </a:pPr>
            <a:r>
              <a:rPr lang="en-US" dirty="0" smtClean="0"/>
              <a:t>AADE has practice test for $95</a:t>
            </a:r>
          </a:p>
          <a:p>
            <a:r>
              <a:rPr lang="en-US" dirty="0" smtClean="0"/>
              <a:t>Questions? – </a:t>
            </a:r>
          </a:p>
          <a:p>
            <a:pPr lvl="1"/>
            <a:r>
              <a:rPr lang="en-US" dirty="0" smtClean="0"/>
              <a:t>AADE </a:t>
            </a:r>
            <a:r>
              <a:rPr lang="en-US" dirty="0"/>
              <a:t>(919) </a:t>
            </a:r>
            <a:r>
              <a:rPr lang="en-US" dirty="0" smtClean="0"/>
              <a:t>572-6880 or website</a:t>
            </a:r>
            <a:endParaRPr lang="en-US" dirty="0"/>
          </a:p>
          <a:p>
            <a:pPr eaLnBrk="1" hangingPunct="1">
              <a:spcBef>
                <a:spcPts val="500"/>
              </a:spcBef>
              <a:spcAft>
                <a:spcPts val="500"/>
              </a:spcAft>
            </a:pPr>
            <a:endParaRPr lang="en-US" dirty="0" smtClean="0"/>
          </a:p>
        </p:txBody>
      </p:sp>
      <p:sp>
        <p:nvSpPr>
          <p:cNvPr id="30725" name="Text Box 7"/>
          <p:cNvSpPr txBox="1">
            <a:spLocks noChangeArrowheads="1"/>
          </p:cNvSpPr>
          <p:nvPr/>
        </p:nvSpPr>
        <p:spPr bwMode="auto">
          <a:xfrm>
            <a:off x="2368550" y="6483350"/>
            <a:ext cx="44894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Wingdings 2" panose="05020102010507070707" pitchFamily="18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FF00"/>
              </a:buClr>
              <a:buSzPct val="70000"/>
              <a:buFont typeface="Wingdings" panose="05000000000000000000" pitchFamily="2" charset="2"/>
              <a:buBlip>
                <a:blip r:embed="rId5"/>
              </a:buBlip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Blip>
                <a:blip r:embed="rId6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 b="0" dirty="0"/>
              <a:t>© Copyright </a:t>
            </a:r>
            <a:r>
              <a:rPr lang="en-US" sz="1000" b="0" dirty="0" smtClean="0"/>
              <a:t>1999-2014, </a:t>
            </a:r>
            <a:r>
              <a:rPr lang="en-US" sz="1000" b="0" dirty="0"/>
              <a:t>Diabetes Educational Services,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650393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4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Exam Details</a:t>
            </a:r>
          </a:p>
        </p:txBody>
      </p:sp>
      <p:sp>
        <p:nvSpPr>
          <p:cNvPr id="16394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219200"/>
            <a:ext cx="8226425" cy="5029200"/>
          </a:xfrm>
        </p:spPr>
        <p:txBody>
          <a:bodyPr/>
          <a:lstStyle/>
          <a:p>
            <a:pPr eaLnBrk="1" hangingPunct="1">
              <a:spcBef>
                <a:spcPts val="500"/>
              </a:spcBef>
              <a:spcAft>
                <a:spcPts val="500"/>
              </a:spcAft>
              <a:defRPr/>
            </a:pPr>
            <a:r>
              <a:rPr lang="en-US" dirty="0" smtClean="0"/>
              <a:t>25 of the 175 questions are pretest questions and are </a:t>
            </a:r>
            <a:r>
              <a:rPr lang="en-US" b="1" dirty="0" smtClean="0"/>
              <a:t>not</a:t>
            </a:r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smtClean="0"/>
              <a:t>counted in the determination of individual examination scores.</a:t>
            </a:r>
          </a:p>
          <a:p>
            <a:pPr eaLnBrk="1" hangingPunct="1">
              <a:spcBef>
                <a:spcPts val="500"/>
              </a:spcBef>
              <a:spcAft>
                <a:spcPts val="500"/>
              </a:spcAft>
              <a:defRPr/>
            </a:pPr>
            <a:r>
              <a:rPr lang="en-US" dirty="0" smtClean="0"/>
              <a:t>Candidates score is based solely on the 150 scored questions</a:t>
            </a:r>
            <a:endParaRPr lang="en-US" sz="3600" dirty="0" smtClean="0"/>
          </a:p>
          <a:p>
            <a:pPr eaLnBrk="1" hangingPunct="1">
              <a:defRPr/>
            </a:pPr>
            <a:endParaRPr lang="en-US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2772" name="Picture 4" descr="C:\Documents and Settings\Owner\Local Settings\Temporary Internet Files\Content.IE5\K2L6CQHH\MPj0439296000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0" y="3886200"/>
            <a:ext cx="29718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Text Box 6"/>
          <p:cNvSpPr txBox="1">
            <a:spLocks noChangeArrowheads="1"/>
          </p:cNvSpPr>
          <p:nvPr/>
        </p:nvSpPr>
        <p:spPr bwMode="auto">
          <a:xfrm>
            <a:off x="1003300" y="6483350"/>
            <a:ext cx="44894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Wingdings 2" panose="05020102010507070707" pitchFamily="18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FF00"/>
              </a:buClr>
              <a:buSzPct val="70000"/>
              <a:buFont typeface="Wingdings" panose="05000000000000000000" pitchFamily="2" charset="2"/>
              <a:buBlip>
                <a:blip r:embed="rId5"/>
              </a:buBlip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Blip>
                <a:blip r:embed="rId6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 b="0" dirty="0"/>
              <a:t>© Copyright </a:t>
            </a:r>
            <a:r>
              <a:rPr lang="en-US" sz="1000" b="0" dirty="0" smtClean="0"/>
              <a:t>1999-2014, </a:t>
            </a:r>
            <a:r>
              <a:rPr lang="en-US" sz="1000" b="0" dirty="0"/>
              <a:t>Diabetes Educational Services,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858010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4546" name="Title 1"/>
          <p:cNvSpPr>
            <a:spLocks noGrp="1"/>
          </p:cNvSpPr>
          <p:nvPr>
            <p:ph type="title" idx="4294967295"/>
          </p:nvPr>
        </p:nvSpPr>
        <p:spPr/>
        <p:txBody>
          <a:bodyPr anchorCtr="0"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dirty="0"/>
              <a:t>Exam Content </a:t>
            </a:r>
          </a:p>
        </p:txBody>
      </p:sp>
      <p:sp>
        <p:nvSpPr>
          <p:cNvPr id="1644547" name="Content Placeholder 2"/>
          <p:cNvSpPr>
            <a:spLocks noGrp="1"/>
          </p:cNvSpPr>
          <p:nvPr>
            <p:ph idx="4294967295"/>
          </p:nvPr>
        </p:nvSpPr>
        <p:spPr>
          <a:xfrm>
            <a:off x="455613" y="1447800"/>
            <a:ext cx="8226425" cy="4648200"/>
          </a:xfrm>
        </p:spPr>
        <p:txBody>
          <a:bodyPr/>
          <a:lstStyle/>
          <a:p>
            <a:pPr marL="0" indent="0" eaLnBrk="1" hangingPunct="1">
              <a:buFont typeface="Wingdings 2" panose="05020102010507070707" pitchFamily="18" charset="2"/>
              <a:buNone/>
              <a:defRPr/>
            </a:pPr>
            <a:r>
              <a:rPr lang="en-US" dirty="0" smtClean="0"/>
              <a:t>Domains					# of Questions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dirty="0" smtClean="0"/>
              <a:t>Foundational Knowledge	 		15</a:t>
            </a:r>
            <a:endParaRPr lang="en-US" dirty="0"/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dirty="0" smtClean="0"/>
              <a:t>Assessment/Data Collection			19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dirty="0" smtClean="0"/>
              <a:t>Diagnosis / Problem Identification		19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dirty="0" smtClean="0"/>
              <a:t>Planning and Intervention			45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dirty="0" smtClean="0"/>
              <a:t>Evaluation					22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dirty="0" smtClean="0"/>
              <a:t>Public &amp; Community Health			8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dirty="0" smtClean="0"/>
              <a:t>Quality Improvement / Research		11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dirty="0" smtClean="0"/>
              <a:t>Leadership /Professional Practice		11</a:t>
            </a:r>
          </a:p>
          <a:p>
            <a:pPr lvl="1" eaLnBrk="1" hangingPunct="1">
              <a:defRPr/>
            </a:pPr>
            <a:endParaRPr lang="en-US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 eaLnBrk="1" hangingPunct="1">
              <a:defRPr/>
            </a:pPr>
            <a:endParaRPr lang="en-US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4820" name="Picture 5" descr="C:\Documents and Settings\Owner\Local Settings\Temporary Internet Files\Content.IE5\8AN7OGF4\MPj0422363000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147" y="152400"/>
            <a:ext cx="195103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Text Box 6"/>
          <p:cNvSpPr txBox="1">
            <a:spLocks noChangeArrowheads="1"/>
          </p:cNvSpPr>
          <p:nvPr/>
        </p:nvSpPr>
        <p:spPr bwMode="auto">
          <a:xfrm>
            <a:off x="1905000" y="6400800"/>
            <a:ext cx="44894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Wingdings 2" panose="05020102010507070707" pitchFamily="18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FF00"/>
              </a:buClr>
              <a:buSzPct val="70000"/>
              <a:buFont typeface="Wingdings" panose="05000000000000000000" pitchFamily="2" charset="2"/>
              <a:buBlip>
                <a:blip r:embed="rId5"/>
              </a:buBlip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Blip>
                <a:blip r:embed="rId6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 b="0" dirty="0"/>
              <a:t>© Copyright </a:t>
            </a:r>
            <a:r>
              <a:rPr lang="en-US" sz="1000" b="0" dirty="0" smtClean="0"/>
              <a:t>1999-2014, </a:t>
            </a:r>
            <a:r>
              <a:rPr lang="en-US" sz="1000" b="0" dirty="0"/>
              <a:t>Diabetes Educational Services,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7732588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5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5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4547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Web Clinic Details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66725" y="1524000"/>
            <a:ext cx="8448675" cy="4538663"/>
          </a:xfrm>
        </p:spPr>
        <p:txBody>
          <a:bodyPr/>
          <a:lstStyle/>
          <a:p>
            <a:r>
              <a:rPr lang="en-US" smtClean="0"/>
              <a:t>To hear presentation, turn on your computer speaker or listen via your phone</a:t>
            </a:r>
          </a:p>
          <a:p>
            <a:r>
              <a:rPr lang="en-US" smtClean="0"/>
              <a:t>Questions? Please email us after program.</a:t>
            </a:r>
          </a:p>
          <a:p>
            <a:r>
              <a:rPr lang="en-US" smtClean="0"/>
              <a:t>If you are having technical difficulties, type them in the chat room.</a:t>
            </a:r>
          </a:p>
          <a:p>
            <a:r>
              <a:rPr lang="en-US" smtClean="0"/>
              <a:t>Thank you for joining us!</a:t>
            </a:r>
          </a:p>
          <a:p>
            <a:endParaRPr lang="en-US" smtClean="0"/>
          </a:p>
        </p:txBody>
      </p:sp>
      <p:pic>
        <p:nvPicPr>
          <p:cNvPr id="7172" name="Picture 2" descr="C:\Documents and Settings\Owner\Local Settings\Temporary Internet Files\Content.IE5\VT3JY9O4\MCj04398240000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2057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 Box 7"/>
          <p:cNvSpPr txBox="1">
            <a:spLocks noChangeArrowheads="1"/>
          </p:cNvSpPr>
          <p:nvPr/>
        </p:nvSpPr>
        <p:spPr bwMode="auto">
          <a:xfrm>
            <a:off x="2368550" y="6483350"/>
            <a:ext cx="44894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Wingdings 2" panose="05020102010507070707" pitchFamily="18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FF00"/>
              </a:buClr>
              <a:buSzPct val="70000"/>
              <a:buFont typeface="Wingdings" panose="05000000000000000000" pitchFamily="2" charset="2"/>
              <a:buBlip>
                <a:blip r:embed="rId5"/>
              </a:buBlip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Blip>
                <a:blip r:embed="rId6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 b="0" dirty="0"/>
              <a:t>© Copyright </a:t>
            </a:r>
            <a:r>
              <a:rPr lang="en-US" sz="1000" b="0" dirty="0" smtClean="0"/>
              <a:t>1999-2014, </a:t>
            </a:r>
            <a:r>
              <a:rPr lang="en-US" sz="1000" b="0" dirty="0"/>
              <a:t>Diabetes Educational Services,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491592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Foundational Knowledge (15): 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455613" y="1219200"/>
            <a:ext cx="6783387" cy="4876800"/>
          </a:xfrm>
        </p:spPr>
        <p:txBody>
          <a:bodyPr/>
          <a:lstStyle/>
          <a:p>
            <a:pPr marL="0">
              <a:spcBef>
                <a:spcPct val="0"/>
              </a:spcBef>
            </a:pPr>
            <a:r>
              <a:rPr lang="en-US" sz="2800" smtClean="0"/>
              <a:t>Normal metabolism, pathophysiology, comorbidities,  complications.</a:t>
            </a:r>
          </a:p>
          <a:p>
            <a:pPr marL="0">
              <a:spcBef>
                <a:spcPct val="0"/>
              </a:spcBef>
            </a:pPr>
            <a:r>
              <a:rPr lang="en-US" sz="2800" smtClean="0"/>
              <a:t>Nutrition:  normal and abnormal digestion, absorption and fuel metabolism</a:t>
            </a:r>
          </a:p>
          <a:p>
            <a:pPr marL="0">
              <a:spcBef>
                <a:spcPct val="0"/>
              </a:spcBef>
            </a:pPr>
            <a:r>
              <a:rPr lang="en-US" sz="2800" smtClean="0"/>
              <a:t>Behavioral/Mental Health: coping, behavioral change theory, psychiatric/mental illness issues related to diabetes</a:t>
            </a:r>
          </a:p>
          <a:p>
            <a:pPr marL="0">
              <a:spcBef>
                <a:spcPct val="0"/>
              </a:spcBef>
            </a:pPr>
            <a:r>
              <a:rPr lang="en-US" sz="2800" smtClean="0"/>
              <a:t>Pharmacology:  pharmacokinetics, mechanism of action, adverse effects and contradictions and drug interactions</a:t>
            </a:r>
            <a:r>
              <a:rPr lang="en-US" smtClean="0"/>
              <a:t>.</a:t>
            </a:r>
          </a:p>
        </p:txBody>
      </p:sp>
      <p:pic>
        <p:nvPicPr>
          <p:cNvPr id="36868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525" y="1438275"/>
            <a:ext cx="163512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296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Assessment and Data Collection (19)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2057400" y="1598613"/>
            <a:ext cx="6624638" cy="4497387"/>
          </a:xfrm>
        </p:spPr>
        <p:txBody>
          <a:bodyPr/>
          <a:lstStyle/>
          <a:p>
            <a:r>
              <a:rPr lang="en-US" smtClean="0"/>
              <a:t>AADE7 Self-Care behaviors, normal physical examination findings, conducting therapeutic interventions </a:t>
            </a:r>
          </a:p>
          <a:p>
            <a:r>
              <a:rPr lang="en-US" smtClean="0"/>
              <a:t>Performing comprehensive health history and physical examination and conducting health care resource assessment</a:t>
            </a:r>
          </a:p>
          <a:p>
            <a:endParaRPr lang="en-US" smtClean="0"/>
          </a:p>
        </p:txBody>
      </p:sp>
      <p:pic>
        <p:nvPicPr>
          <p:cNvPr id="3789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52600"/>
            <a:ext cx="219075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3551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5344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Diagnosis/Problem Identification (19)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32960"/>
          </a:xfrm>
        </p:spPr>
        <p:txBody>
          <a:bodyPr/>
          <a:lstStyle/>
          <a:p>
            <a:r>
              <a:rPr lang="en-US" dirty="0" smtClean="0"/>
              <a:t>Screening and diagnostic criteria </a:t>
            </a:r>
          </a:p>
          <a:p>
            <a:r>
              <a:rPr lang="en-US" dirty="0" smtClean="0"/>
              <a:t>Diagnostic criteria for complications and </a:t>
            </a:r>
          </a:p>
          <a:p>
            <a:r>
              <a:rPr lang="en-US" dirty="0" smtClean="0"/>
              <a:t>comorbidities </a:t>
            </a:r>
          </a:p>
          <a:p>
            <a:r>
              <a:rPr lang="en-US" dirty="0" smtClean="0"/>
              <a:t>Skills in synthesizing assessment and diagnostic findings, formulating differential diagnoses/problem lists, prioritizing problems related to multiple diagnoses and documenting diagnoses.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03418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381000" y="25400"/>
            <a:ext cx="8226425" cy="1143000"/>
          </a:xfrm>
        </p:spPr>
        <p:txBody>
          <a:bodyPr/>
          <a:lstStyle/>
          <a:p>
            <a:r>
              <a:rPr lang="en-US" smtClean="0"/>
              <a:t>Planning and Intervention (45)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455613" y="1219200"/>
            <a:ext cx="8226425" cy="48768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Using pharmacotherapy with knowledge of practice guidelines and prescribing info</a:t>
            </a:r>
          </a:p>
          <a:p>
            <a:r>
              <a:rPr lang="en-US" dirty="0" smtClean="0"/>
              <a:t>Skills in initiating and adjusting medication therapies and using non-pharmacological and lifestyle options and </a:t>
            </a:r>
          </a:p>
          <a:p>
            <a:r>
              <a:rPr lang="en-US" dirty="0" smtClean="0"/>
              <a:t>Skills in medical nutrition therapy, exercise prescription, mental health issues, weight management and self-monitoring</a:t>
            </a:r>
          </a:p>
          <a:p>
            <a:endParaRPr lang="en-US" dirty="0" smtClean="0"/>
          </a:p>
        </p:txBody>
      </p:sp>
      <p:pic>
        <p:nvPicPr>
          <p:cNvPr id="39940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75" y="4800600"/>
            <a:ext cx="1733550" cy="186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1659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Evaluation (22)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3549650" y="1371600"/>
            <a:ext cx="5103813" cy="4457700"/>
          </a:xfrm>
        </p:spPr>
        <p:txBody>
          <a:bodyPr>
            <a:normAutofit lnSpcReduction="10000"/>
          </a:bodyPr>
          <a:lstStyle/>
          <a:p>
            <a:r>
              <a:rPr lang="en-US" smtClean="0"/>
              <a:t>Knowledge and skills in expected treatment results, possible adverse outcomes, regulatory guidelines, analyzing complex data, monitoring and interpreting patient outcomes, applying research findings and modifying plans of care.</a:t>
            </a:r>
          </a:p>
          <a:p>
            <a:endParaRPr lang="en-US" smtClean="0"/>
          </a:p>
        </p:txBody>
      </p:sp>
      <p:pic>
        <p:nvPicPr>
          <p:cNvPr id="40964" name="Picture 4" descr="C:\Users\bev\AppData\Local\Microsoft\Windows\Temporary Internet Files\Content.IE5\VK386RT2\MC90034186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52600"/>
            <a:ext cx="3048000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2590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304800" y="431437"/>
            <a:ext cx="8382000" cy="869950"/>
          </a:xfrm>
        </p:spPr>
        <p:txBody>
          <a:bodyPr>
            <a:normAutofit/>
          </a:bodyPr>
          <a:lstStyle/>
          <a:p>
            <a:r>
              <a:rPr lang="en-US" dirty="0" smtClean="0"/>
              <a:t>Public and Community Health (8):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6629400" cy="4497388"/>
          </a:xfrm>
        </p:spPr>
        <p:txBody>
          <a:bodyPr/>
          <a:lstStyle/>
          <a:p>
            <a:r>
              <a:rPr lang="en-US" smtClean="0"/>
              <a:t>Public health trends, national health initiatives, prevention strategies &amp; programs </a:t>
            </a:r>
          </a:p>
          <a:p>
            <a:r>
              <a:rPr lang="en-US" smtClean="0"/>
              <a:t>Using local, state &amp; databases for trending, conducting community assessment; program planning, implementation, evaluation and influencing public policy.</a:t>
            </a:r>
          </a:p>
          <a:p>
            <a:endParaRPr lang="en-US" smtClean="0"/>
          </a:p>
        </p:txBody>
      </p:sp>
      <p:pic>
        <p:nvPicPr>
          <p:cNvPr id="41988" name="Picture 4" descr="C:\Users\bev\AppData\Local\Microsoft\Windows\Temporary Internet Files\Content.IE5\YVK3WSTP\MC90005333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463" y="1666875"/>
            <a:ext cx="235902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865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2933700" y="152400"/>
            <a:ext cx="5902325" cy="175101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Quality Improvement and Research (11):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455613" y="2057400"/>
            <a:ext cx="8078787" cy="3124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Knowledge and skills for improving process or outcomes, formulating plausible research question; conduction a literature search, critiquing the appropriateness of data sources</a:t>
            </a:r>
          </a:p>
          <a:p>
            <a:r>
              <a:rPr lang="en-US" dirty="0" smtClean="0"/>
              <a:t>Knowledge of validity and reliability, research design and statistical tests, determining significance, collection and organization of data and analyzing results.</a:t>
            </a:r>
          </a:p>
          <a:p>
            <a:endParaRPr lang="en-US" dirty="0" smtClean="0"/>
          </a:p>
        </p:txBody>
      </p:sp>
      <p:pic>
        <p:nvPicPr>
          <p:cNvPr id="43012" name="Picture 5" descr="C:\Users\bev\AppData\Local\Microsoft\Windows\Temporary Internet Files\Content.IE5\YVK3WSTP\MP90040657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2628900" cy="175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9816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6425" cy="129381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Leadership and Professional Practice (11)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455613" y="1598613"/>
            <a:ext cx="6173787" cy="4497387"/>
          </a:xfrm>
        </p:spPr>
        <p:txBody>
          <a:bodyPr/>
          <a:lstStyle/>
          <a:p>
            <a:r>
              <a:rPr lang="en-US" dirty="0" smtClean="0"/>
              <a:t>Knowledge of healthcare delivery systems, building teams and partnerships</a:t>
            </a:r>
          </a:p>
          <a:p>
            <a:r>
              <a:rPr lang="en-US" dirty="0" smtClean="0"/>
              <a:t>Laws protecting individuals with disabilities, conflict of interest and abuse issues.  </a:t>
            </a:r>
          </a:p>
          <a:p>
            <a:r>
              <a:rPr lang="en-US" dirty="0" smtClean="0"/>
              <a:t>Incorporating ethical principles into practice</a:t>
            </a:r>
          </a:p>
          <a:p>
            <a:endParaRPr lang="en-US" dirty="0" smtClean="0"/>
          </a:p>
        </p:txBody>
      </p:sp>
      <p:pic>
        <p:nvPicPr>
          <p:cNvPr id="44036" name="Picture 4" descr="C:\Users\bev\AppData\Local\Microsoft\Windows\Temporary Internet Files\Content.IE5\ZMEOYXN7\MP900439293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358" y="4419600"/>
            <a:ext cx="2547937" cy="1827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008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534193" y="188913"/>
            <a:ext cx="8226425" cy="801687"/>
          </a:xfrm>
        </p:spPr>
        <p:txBody>
          <a:bodyPr/>
          <a:lstStyle/>
          <a:p>
            <a:r>
              <a:rPr lang="en-US" dirty="0" smtClean="0"/>
              <a:t>Your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990600"/>
            <a:ext cx="8383587" cy="5105400"/>
          </a:xfrm>
        </p:spPr>
        <p:txBody>
          <a:bodyPr/>
          <a:lstStyle/>
          <a:p>
            <a:r>
              <a:rPr lang="en-US" dirty="0" smtClean="0"/>
              <a:t>What standards are used? ADA, AACE and from which year?</a:t>
            </a:r>
          </a:p>
          <a:p>
            <a:r>
              <a:rPr lang="en-US" dirty="0" smtClean="0"/>
              <a:t>What are the most important study tools?</a:t>
            </a:r>
          </a:p>
          <a:p>
            <a:pPr lvl="1"/>
            <a:r>
              <a:rPr lang="en-US" dirty="0" smtClean="0"/>
              <a:t>ADA and AACE </a:t>
            </a:r>
            <a:r>
              <a:rPr lang="en-US" dirty="0" err="1" smtClean="0"/>
              <a:t>Stds</a:t>
            </a:r>
            <a:r>
              <a:rPr lang="en-US" dirty="0" smtClean="0"/>
              <a:t> / Clinical Guidelines</a:t>
            </a:r>
          </a:p>
          <a:p>
            <a:pPr lvl="1"/>
            <a:r>
              <a:rPr lang="en-US" dirty="0" smtClean="0"/>
              <a:t>Nurses Complete Guide to Diabetes Care</a:t>
            </a:r>
          </a:p>
          <a:p>
            <a:pPr lvl="1"/>
            <a:r>
              <a:rPr lang="en-US" dirty="0" smtClean="0"/>
              <a:t>Level 3 Online Courses – Special Pops</a:t>
            </a:r>
          </a:p>
          <a:p>
            <a:r>
              <a:rPr lang="en-US" dirty="0" smtClean="0"/>
              <a:t>What is best source of info on newer diabetes medications?</a:t>
            </a:r>
          </a:p>
          <a:p>
            <a:r>
              <a:rPr lang="en-US" dirty="0"/>
              <a:t>P</a:t>
            </a:r>
            <a:r>
              <a:rPr lang="en-US" dirty="0" smtClean="0"/>
              <a:t>assing score?  </a:t>
            </a:r>
          </a:p>
          <a:p>
            <a:endParaRPr lang="en-US" dirty="0" smtClean="0"/>
          </a:p>
        </p:txBody>
      </p:sp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648200"/>
            <a:ext cx="4386511" cy="1381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7113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229600" cy="1219200"/>
          </a:xfrm>
        </p:spPr>
        <p:txBody>
          <a:bodyPr anchorCtr="0">
            <a:normAutofit fontScale="90000"/>
          </a:bodyPr>
          <a:lstStyle/>
          <a:p>
            <a:pPr eaLnBrk="1" hangingPunct="1">
              <a:defRPr/>
            </a:pPr>
            <a:r>
              <a:rPr lang="en-US" sz="4000" dirty="0" smtClean="0"/>
              <a:t>Other Clinical Books that will Help</a:t>
            </a:r>
            <a:br>
              <a:rPr lang="en-US" sz="4000" dirty="0" smtClean="0"/>
            </a:br>
            <a:r>
              <a:rPr lang="en-US" sz="4000" dirty="0" smtClean="0"/>
              <a:t>www.DiabetesEd.net</a:t>
            </a:r>
          </a:p>
        </p:txBody>
      </p:sp>
      <p:sp>
        <p:nvSpPr>
          <p:cNvPr id="46083" name="Text Box 6"/>
          <p:cNvSpPr txBox="1">
            <a:spLocks noChangeArrowheads="1"/>
          </p:cNvSpPr>
          <p:nvPr/>
        </p:nvSpPr>
        <p:spPr bwMode="auto">
          <a:xfrm>
            <a:off x="1905000" y="6461903"/>
            <a:ext cx="44894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Wingdings 2" panose="05020102010507070707" pitchFamily="18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FF00"/>
              </a:buClr>
              <a:buSzPct val="70000"/>
              <a:buFont typeface="Wingdings" panose="05000000000000000000" pitchFamily="2" charset="2"/>
              <a:buBlip>
                <a:blip r:embed="rId4"/>
              </a:buBlip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 b="0" dirty="0"/>
              <a:t>© Copyright </a:t>
            </a:r>
            <a:r>
              <a:rPr lang="en-US" sz="1000" b="0" dirty="0" smtClean="0"/>
              <a:t>1999-2014, </a:t>
            </a:r>
            <a:r>
              <a:rPr lang="en-US" sz="1000" b="0" dirty="0"/>
              <a:t>Diabetes Educational Services, All Rights Reserved.</a:t>
            </a:r>
          </a:p>
        </p:txBody>
      </p:sp>
      <p:pic>
        <p:nvPicPr>
          <p:cNvPr id="46084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44" y="1363337"/>
            <a:ext cx="7404100" cy="411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8" descr="http://www.diabetesed.net/page/_files/book_guide_nutrition_therapy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9282">
            <a:off x="6518093" y="2679361"/>
            <a:ext cx="2300287" cy="290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89804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42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Topics</a:t>
            </a:r>
          </a:p>
        </p:txBody>
      </p:sp>
      <p:sp>
        <p:nvSpPr>
          <p:cNvPr id="167424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Qualifications to take the exam</a:t>
            </a:r>
          </a:p>
          <a:p>
            <a:pPr eaLnBrk="1" hangingPunct="1">
              <a:defRPr/>
            </a:pPr>
            <a:r>
              <a:rPr lang="en-US" dirty="0" smtClean="0"/>
              <a:t>Applying for exam </a:t>
            </a:r>
          </a:p>
          <a:p>
            <a:pPr eaLnBrk="1" hangingPunct="1">
              <a:defRPr/>
            </a:pPr>
            <a:r>
              <a:rPr lang="en-US" dirty="0" smtClean="0"/>
              <a:t>Exam content</a:t>
            </a:r>
          </a:p>
          <a:p>
            <a:pPr eaLnBrk="1" hangingPunct="1">
              <a:defRPr/>
            </a:pPr>
            <a:r>
              <a:rPr lang="en-US" dirty="0" smtClean="0"/>
              <a:t>Study strategies</a:t>
            </a:r>
          </a:p>
          <a:p>
            <a:pPr eaLnBrk="1" hangingPunct="1">
              <a:defRPr/>
            </a:pPr>
            <a:r>
              <a:rPr lang="en-US" dirty="0" smtClean="0"/>
              <a:t>Test taking tips</a:t>
            </a:r>
          </a:p>
          <a:p>
            <a:pPr eaLnBrk="1" hangingPunct="1">
              <a:defRPr/>
            </a:pPr>
            <a:r>
              <a:rPr lang="en-US" dirty="0" smtClean="0"/>
              <a:t>Resources</a:t>
            </a:r>
          </a:p>
        </p:txBody>
      </p:sp>
      <p:pic>
        <p:nvPicPr>
          <p:cNvPr id="9220" name="Picture 5" descr="C:\Documents and Settings\Owner\Local Settings\Temporary Internet Files\Content.IE5\VT3JY9O4\MPj0428672000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200400"/>
            <a:ext cx="249555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 Box 6"/>
          <p:cNvSpPr txBox="1">
            <a:spLocks noChangeArrowheads="1"/>
          </p:cNvSpPr>
          <p:nvPr/>
        </p:nvSpPr>
        <p:spPr bwMode="auto">
          <a:xfrm>
            <a:off x="1384300" y="6483350"/>
            <a:ext cx="44894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Wingdings 2" panose="05020102010507070707" pitchFamily="18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FF00"/>
              </a:buClr>
              <a:buSzPct val="70000"/>
              <a:buFont typeface="Wingdings" panose="05000000000000000000" pitchFamily="2" charset="2"/>
              <a:buBlip>
                <a:blip r:embed="rId5"/>
              </a:buBlip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Blip>
                <a:blip r:embed="rId6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 b="0" dirty="0"/>
              <a:t>© Copyright </a:t>
            </a:r>
            <a:r>
              <a:rPr lang="en-US" sz="1000" b="0" dirty="0" smtClean="0"/>
              <a:t>1999-2014, </a:t>
            </a:r>
            <a:r>
              <a:rPr lang="en-US" sz="1000" b="0" dirty="0"/>
              <a:t>Diabetes Educational Services,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993748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5613" y="273049"/>
            <a:ext cx="8226425" cy="1403351"/>
          </a:xfrm>
        </p:spPr>
        <p:txBody>
          <a:bodyPr anchorCtr="0">
            <a:normAutofit fontScale="90000"/>
          </a:bodyPr>
          <a:lstStyle/>
          <a:p>
            <a:pPr eaLnBrk="1" hangingPunct="1">
              <a:defRPr/>
            </a:pPr>
            <a:r>
              <a:rPr lang="en-US" sz="4000" dirty="0" smtClean="0"/>
              <a:t>AADE – The Art and Science of Diabetes Self Management Ed and Review Guide– </a:t>
            </a:r>
          </a:p>
        </p:txBody>
      </p:sp>
      <p:sp>
        <p:nvSpPr>
          <p:cNvPr id="48131" name="Content Placeholder 4"/>
          <p:cNvSpPr>
            <a:spLocks noGrp="1"/>
          </p:cNvSpPr>
          <p:nvPr>
            <p:ph idx="4294967295"/>
          </p:nvPr>
        </p:nvSpPr>
        <p:spPr>
          <a:xfrm>
            <a:off x="5105400" y="2000342"/>
            <a:ext cx="3733800" cy="3844925"/>
          </a:xfrm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en-US" sz="3600" dirty="0" smtClean="0"/>
              <a:t> A&amp;S for $229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sz="4000" dirty="0" smtClean="0"/>
              <a:t>Both for $279</a:t>
            </a:r>
          </a:p>
          <a:p>
            <a:pPr>
              <a:buFont typeface="Wingdings 2" panose="05020102010507070707" pitchFamily="18" charset="2"/>
              <a:buNone/>
            </a:pPr>
            <a:endParaRPr lang="en-US" dirty="0" smtClean="0"/>
          </a:p>
          <a:p>
            <a:pPr>
              <a:buFont typeface="Wingdings 2" panose="05020102010507070707" pitchFamily="18" charset="2"/>
              <a:buNone/>
            </a:pPr>
            <a:endParaRPr lang="en-US" dirty="0"/>
          </a:p>
          <a:p>
            <a:pPr>
              <a:buFont typeface="Wingdings 2" panose="05020102010507070707" pitchFamily="18" charset="2"/>
              <a:buNone/>
            </a:pPr>
            <a:r>
              <a:rPr lang="en-US" dirty="0" smtClean="0"/>
              <a:t>www.DiabetesEd.net</a:t>
            </a:r>
            <a:endParaRPr lang="en-US" dirty="0" smtClean="0"/>
          </a:p>
        </p:txBody>
      </p:sp>
      <p:sp>
        <p:nvSpPr>
          <p:cNvPr id="48132" name="Text Box 6"/>
          <p:cNvSpPr txBox="1">
            <a:spLocks noChangeArrowheads="1"/>
          </p:cNvSpPr>
          <p:nvPr/>
        </p:nvSpPr>
        <p:spPr bwMode="auto">
          <a:xfrm>
            <a:off x="2063750" y="6473287"/>
            <a:ext cx="44894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Wingdings 2" panose="05020102010507070707" pitchFamily="18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FF00"/>
              </a:buClr>
              <a:buSzPct val="70000"/>
              <a:buFont typeface="Wingdings" panose="05000000000000000000" pitchFamily="2" charset="2"/>
              <a:buBlip>
                <a:blip r:embed="rId4"/>
              </a:buBlip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 b="0" dirty="0"/>
              <a:t>© Copyright </a:t>
            </a:r>
            <a:r>
              <a:rPr lang="en-US" sz="1000" b="0" dirty="0" smtClean="0"/>
              <a:t>1999-2014, </a:t>
            </a:r>
            <a:r>
              <a:rPr lang="en-US" sz="1000" b="0" dirty="0"/>
              <a:t>Diabetes Educational Services, All Rights Reserved.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980203"/>
            <a:ext cx="4516807" cy="323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9815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46435" name="Content Placeholder 2"/>
          <p:cNvSpPr>
            <a:spLocks noGrp="1"/>
          </p:cNvSpPr>
          <p:nvPr>
            <p:ph sz="quarter" idx="1"/>
          </p:nvPr>
        </p:nvSpPr>
        <p:spPr>
          <a:xfrm>
            <a:off x="205596" y="1524000"/>
            <a:ext cx="8229600" cy="4267200"/>
          </a:xfrm>
        </p:spPr>
        <p:txBody>
          <a:bodyPr>
            <a:noAutofit/>
          </a:bodyPr>
          <a:lstStyle/>
          <a:p>
            <a:pPr marL="457200" lvl="1" indent="0" eaLnBrk="1" hangingPunct="1">
              <a:buFont typeface="Wingdings" panose="05000000000000000000" pitchFamily="2" charset="2"/>
              <a:buNone/>
              <a:defRPr/>
            </a:pPr>
            <a:endParaRPr lang="en-US" sz="8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hangingPunct="1">
              <a:buFont typeface="Wingdings 2" panose="05020102010507070707" pitchFamily="18" charset="2"/>
              <a:buNone/>
              <a:defRPr/>
            </a:pPr>
            <a:r>
              <a:rPr lang="en-US" sz="2800" b="1" dirty="0" smtClean="0"/>
              <a:t>Advanced Practice Courses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400" dirty="0" smtClean="0"/>
              <a:t>Live Seminar</a:t>
            </a:r>
          </a:p>
          <a:p>
            <a:pPr lvl="2" eaLnBrk="1" hangingPunct="1">
              <a:buFont typeface="Arial" pitchFamily="34" charset="0"/>
              <a:buChar char="•"/>
              <a:defRPr/>
            </a:pPr>
            <a:r>
              <a:rPr lang="en-US" sz="2000" dirty="0" smtClean="0"/>
              <a:t>Carmel in Spring</a:t>
            </a:r>
            <a:endParaRPr lang="en-US" sz="2000" dirty="0" smtClean="0"/>
          </a:p>
          <a:p>
            <a:pPr lvl="2" eaLnBrk="1" hangingPunct="1">
              <a:buFont typeface="Arial" pitchFamily="34" charset="0"/>
              <a:buChar char="•"/>
              <a:defRPr/>
            </a:pPr>
            <a:r>
              <a:rPr lang="en-US" sz="2000" dirty="0" smtClean="0"/>
              <a:t>San Diego in Sept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400" dirty="0" smtClean="0"/>
              <a:t>Online University – Level 3 | For Advanced Practice</a:t>
            </a:r>
          </a:p>
          <a:p>
            <a:pPr lvl="2" eaLnBrk="1" hangingPunct="1">
              <a:buFont typeface="Arial" pitchFamily="34" charset="0"/>
              <a:buChar char="•"/>
              <a:defRPr/>
            </a:pPr>
            <a:r>
              <a:rPr lang="en-US" sz="2000" dirty="0" smtClean="0"/>
              <a:t>Critical Assessment</a:t>
            </a:r>
          </a:p>
          <a:p>
            <a:pPr lvl="2" eaLnBrk="1" hangingPunct="1">
              <a:buFont typeface="Arial" pitchFamily="34" charset="0"/>
              <a:buChar char="•"/>
              <a:defRPr/>
            </a:pPr>
            <a:r>
              <a:rPr lang="en-US" sz="2000" dirty="0" smtClean="0"/>
              <a:t>Lower Extremity Assessment</a:t>
            </a:r>
          </a:p>
          <a:p>
            <a:pPr lvl="2" eaLnBrk="1" hangingPunct="1">
              <a:buFont typeface="Arial" pitchFamily="34" charset="0"/>
              <a:buChar char="•"/>
              <a:defRPr/>
            </a:pPr>
            <a:r>
              <a:rPr lang="en-US" sz="2000" dirty="0" smtClean="0"/>
              <a:t>Basal Bolus Therapy</a:t>
            </a:r>
          </a:p>
          <a:p>
            <a:pPr lvl="2" eaLnBrk="1" hangingPunct="1">
              <a:buFont typeface="Arial" pitchFamily="34" charset="0"/>
              <a:buChar char="•"/>
              <a:defRPr/>
            </a:pPr>
            <a:r>
              <a:rPr lang="en-US" sz="2000" dirty="0" smtClean="0"/>
              <a:t>Cancer and Diabetes</a:t>
            </a:r>
          </a:p>
          <a:p>
            <a:pPr lvl="2" eaLnBrk="1" hangingPunct="1">
              <a:buFont typeface="Arial" pitchFamily="34" charset="0"/>
              <a:buChar char="•"/>
              <a:defRPr/>
            </a:pPr>
            <a:r>
              <a:rPr lang="en-US" sz="2000" dirty="0" smtClean="0"/>
              <a:t>New Horizons</a:t>
            </a:r>
          </a:p>
          <a:p>
            <a:pPr lvl="2" eaLnBrk="1" hangingPunct="1">
              <a:buFont typeface="Arial" pitchFamily="34" charset="0"/>
              <a:buChar char="•"/>
              <a:defRPr/>
            </a:pPr>
            <a:r>
              <a:rPr lang="en-US" sz="2000" dirty="0" smtClean="0"/>
              <a:t>Meds for Type 2 – Part 2		</a:t>
            </a:r>
            <a:r>
              <a:rPr lang="en-US" sz="2800" u="sng" dirty="0" smtClean="0">
                <a:hlinkClick r:id="rId3"/>
              </a:rPr>
              <a:t>www.DiabetesEd.net</a:t>
            </a:r>
            <a:endParaRPr lang="en-US" sz="3600" u="sng" dirty="0"/>
          </a:p>
          <a:p>
            <a:pPr marL="457200" lvl="1" indent="0" algn="r" eaLnBrk="1" hangingPunct="1">
              <a:buFont typeface="Wingdings" panose="05000000000000000000" pitchFamily="2" charset="2"/>
              <a:buNone/>
              <a:defRPr/>
            </a:pPr>
            <a:r>
              <a:rPr lang="en-US" sz="40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</a:t>
            </a:r>
            <a:endParaRPr lang="en-US" sz="24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57200" lvl="1" indent="0" algn="ctr" eaLnBrk="1" hangingPunct="1">
              <a:buFont typeface="Wingdings" panose="05000000000000000000" pitchFamily="2" charset="2"/>
              <a:buNone/>
              <a:defRPr/>
            </a:pPr>
            <a:endParaRPr lang="en-US" sz="1800" dirty="0" smtClean="0">
              <a:solidFill>
                <a:srgbClr val="9E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57200" lvl="1" indent="0" algn="ctr" eaLnBrk="1" hangingPunct="1">
              <a:buFont typeface="Wingdings" panose="05000000000000000000" pitchFamily="2" charset="2"/>
              <a:buNone/>
              <a:defRPr/>
            </a:pPr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defRPr/>
            </a:pPr>
            <a:endParaRPr lang="en-US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defRPr/>
            </a:pPr>
            <a:endParaRPr lang="en-US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13" y="126694"/>
            <a:ext cx="4433887" cy="16412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247" y="126694"/>
            <a:ext cx="4395009" cy="162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9575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3"/>
          <p:cNvSpPr>
            <a:spLocks noGrp="1"/>
          </p:cNvSpPr>
          <p:nvPr>
            <p:ph type="title"/>
          </p:nvPr>
        </p:nvSpPr>
        <p:spPr>
          <a:xfrm>
            <a:off x="4572000" y="228600"/>
            <a:ext cx="4343400" cy="1981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Resources – DiabetesEd.net</a:t>
            </a:r>
            <a:br>
              <a:rPr lang="en-US" dirty="0" smtClean="0"/>
            </a:br>
            <a:r>
              <a:rPr lang="en-US" dirty="0" smtClean="0"/>
              <a:t>Resources – Level 3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04800" y="228600"/>
            <a:ext cx="4192365" cy="5791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05400" y="2819400"/>
            <a:ext cx="32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Join us in Finger Lakes New York on July 16 – Diabetes in 21</a:t>
            </a:r>
            <a:r>
              <a:rPr lang="en-US" baseline="30000" dirty="0" smtClean="0"/>
              <a:t>st</a:t>
            </a:r>
            <a:r>
              <a:rPr lang="en-US" dirty="0" smtClean="0"/>
              <a:t> Century</a:t>
            </a:r>
          </a:p>
          <a:p>
            <a:r>
              <a:rPr lang="en-US" smtClean="0"/>
              <a:t>7.5 CEs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35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371600"/>
          </a:xfrm>
        </p:spPr>
        <p:txBody>
          <a:bodyPr>
            <a:normAutofit fontScale="90000"/>
          </a:bodyPr>
          <a:lstStyle/>
          <a:p>
            <a:r>
              <a:rPr lang="en-US" smtClean="0"/>
              <a:t>Resources – DiabetesEd.net</a:t>
            </a:r>
            <a:br>
              <a:rPr lang="en-US" smtClean="0"/>
            </a:br>
            <a:r>
              <a:rPr lang="en-US" smtClean="0"/>
              <a:t>Resources – Level 3</a:t>
            </a:r>
          </a:p>
        </p:txBody>
      </p:sp>
      <p:sp>
        <p:nvSpPr>
          <p:cNvPr id="52227" name="Content Placeholder 4"/>
          <p:cNvSpPr>
            <a:spLocks noGrp="1"/>
          </p:cNvSpPr>
          <p:nvPr>
            <p:ph idx="1"/>
          </p:nvPr>
        </p:nvSpPr>
        <p:spPr>
          <a:xfrm>
            <a:off x="457200" y="1752600"/>
            <a:ext cx="8224838" cy="4572000"/>
          </a:xfrm>
        </p:spPr>
        <p:txBody>
          <a:bodyPr/>
          <a:lstStyle/>
          <a:p>
            <a:r>
              <a:rPr lang="en-US" sz="2800" dirty="0" smtClean="0">
                <a:hlinkClick r:id="rId2"/>
              </a:rPr>
              <a:t>ADA-Standards of Care </a:t>
            </a:r>
            <a:r>
              <a:rPr lang="en-US" sz="2800" dirty="0" smtClean="0"/>
              <a:t>A must read if  preparing to take the CDE</a:t>
            </a:r>
            <a:r>
              <a:rPr lang="en-US" sz="2800" baseline="30000" dirty="0" smtClean="0"/>
              <a:t>®</a:t>
            </a:r>
            <a:r>
              <a:rPr lang="en-US" sz="2800" dirty="0" smtClean="0"/>
              <a:t> or BC-ADM Exam.</a:t>
            </a:r>
          </a:p>
          <a:p>
            <a:r>
              <a:rPr lang="en-US" sz="2800" dirty="0" smtClean="0">
                <a:hlinkClick r:id="rId3"/>
              </a:rPr>
              <a:t>Chapter on Diabetes Mellitus and Metabolic Syndrome</a:t>
            </a:r>
            <a:r>
              <a:rPr lang="en-US" sz="2800" dirty="0" smtClean="0"/>
              <a:t> by Thomassian, excerpted from Cardiac Nursing, 6th Ed</a:t>
            </a:r>
          </a:p>
          <a:p>
            <a:r>
              <a:rPr lang="en-US" sz="2800" dirty="0" smtClean="0">
                <a:hlinkClick r:id="rId4"/>
              </a:rPr>
              <a:t>An Algorithm for Glycemic Control.</a:t>
            </a:r>
            <a:r>
              <a:rPr lang="en-US" sz="2800" dirty="0" smtClean="0"/>
              <a:t> ACE/AACE  2013</a:t>
            </a:r>
            <a:endParaRPr lang="en-US" sz="3600" dirty="0" smtClean="0"/>
          </a:p>
          <a:p>
            <a:r>
              <a:rPr lang="en-US" sz="2800" dirty="0" smtClean="0">
                <a:hlinkClick r:id="rId5"/>
              </a:rPr>
              <a:t>AACE Medical Guidelines for Clinical Practice for the Management of Diabetes Mellitus.</a:t>
            </a:r>
            <a:r>
              <a:rPr lang="en-US" sz="2800" dirty="0" smtClean="0"/>
              <a:t> American Association of Clinical Endocrinologists. (2013). </a:t>
            </a: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185124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3"/>
          <p:cNvSpPr>
            <a:spLocks noGrp="1"/>
          </p:cNvSpPr>
          <p:nvPr>
            <p:ph type="title"/>
          </p:nvPr>
        </p:nvSpPr>
        <p:spPr>
          <a:xfrm>
            <a:off x="304800" y="337964"/>
            <a:ext cx="8453438" cy="805035"/>
          </a:xfrm>
        </p:spPr>
        <p:txBody>
          <a:bodyPr>
            <a:normAutofit/>
          </a:bodyPr>
          <a:lstStyle/>
          <a:p>
            <a:r>
              <a:rPr lang="en-US" dirty="0" smtClean="0"/>
              <a:t>Resources – DiabetesEd.net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05000" y="1295400"/>
            <a:ext cx="6853238" cy="5029200"/>
          </a:xfrm>
        </p:spPr>
        <p:txBody>
          <a:bodyPr/>
          <a:lstStyle/>
          <a:p>
            <a:pPr>
              <a:defRPr/>
            </a:pPr>
            <a:r>
              <a:rPr lang="en-US" sz="2400" dirty="0" smtClean="0">
                <a:solidFill>
                  <a:srgbClr val="7030A0"/>
                </a:solidFill>
                <a:hlinkClick r:id="rId2"/>
              </a:rPr>
              <a:t>Nurses Guide to Diabetes Care. 2nd edition - Book </a:t>
            </a:r>
            <a:r>
              <a:rPr lang="en-US" sz="2400" dirty="0" smtClean="0"/>
              <a:t>(2009). Childs, B. (editor). An excellent reference for all health care professionals providing advanced level diabetes care and treatment. Great Study tool</a:t>
            </a:r>
          </a:p>
          <a:p>
            <a:pPr>
              <a:defRPr/>
            </a:pPr>
            <a:r>
              <a:rPr lang="en-US" sz="2400" u="sng" dirty="0" smtClean="0">
                <a:solidFill>
                  <a:srgbClr val="7030A0"/>
                </a:solidFill>
              </a:rPr>
              <a:t>BC-ADM Summary Report – 4/24/12 – more </a:t>
            </a:r>
          </a:p>
          <a:p>
            <a:pPr>
              <a:defRPr/>
            </a:pPr>
            <a:r>
              <a:rPr lang="en-US" sz="2400" u="sng" dirty="0" smtClean="0">
                <a:solidFill>
                  <a:srgbClr val="7030A0"/>
                </a:solidFill>
              </a:rPr>
              <a:t>Links to Summary Pages</a:t>
            </a:r>
          </a:p>
          <a:p>
            <a:pPr lvl="1">
              <a:defRPr/>
            </a:pPr>
            <a:r>
              <a:rPr lang="en-US" sz="2400" dirty="0" smtClean="0"/>
              <a:t>Medications for Lipid Management</a:t>
            </a:r>
          </a:p>
          <a:p>
            <a:pPr lvl="1">
              <a:defRPr/>
            </a:pPr>
            <a:r>
              <a:rPr lang="en-US" sz="2400" dirty="0" smtClean="0"/>
              <a:t>Medications for Hypertension</a:t>
            </a:r>
          </a:p>
          <a:p>
            <a:pPr lvl="1">
              <a:defRPr/>
            </a:pPr>
            <a:r>
              <a:rPr lang="en-US" sz="2400" dirty="0" smtClean="0"/>
              <a:t>Management of Neuropathy</a:t>
            </a:r>
          </a:p>
          <a:p>
            <a:pPr>
              <a:defRPr/>
            </a:pPr>
            <a:r>
              <a:rPr lang="en-US" sz="2800" dirty="0" smtClean="0">
                <a:solidFill>
                  <a:srgbClr val="7030A0"/>
                </a:solidFill>
              </a:rPr>
              <a:t>Diabetes Medication </a:t>
            </a:r>
            <a:r>
              <a:rPr lang="en-US" sz="2800" dirty="0" err="1" smtClean="0">
                <a:solidFill>
                  <a:srgbClr val="7030A0"/>
                </a:solidFill>
              </a:rPr>
              <a:t>PocketCards</a:t>
            </a:r>
            <a:endParaRPr lang="en-US" sz="2800" dirty="0" smtClean="0">
              <a:solidFill>
                <a:srgbClr val="7030A0"/>
              </a:solidFill>
            </a:endParaRPr>
          </a:p>
          <a:p>
            <a:pPr>
              <a:defRPr/>
            </a:pPr>
            <a:r>
              <a:rPr lang="en-US" sz="2800" dirty="0" smtClean="0">
                <a:solidFill>
                  <a:srgbClr val="7030A0"/>
                </a:solidFill>
              </a:rPr>
              <a:t>Level 3 Online Courses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endParaRPr lang="en-US" sz="2800" dirty="0" smtClean="0">
              <a:solidFill>
                <a:srgbClr val="FFC000"/>
              </a:solidFill>
            </a:endParaRPr>
          </a:p>
        </p:txBody>
      </p:sp>
      <p:pic>
        <p:nvPicPr>
          <p:cNvPr id="53252" name="Picture 1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0"/>
            <a:ext cx="1905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629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Title 1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6425" cy="1143000"/>
          </a:xfrm>
        </p:spPr>
        <p:txBody>
          <a:bodyPr anchorCtr="0"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Sample Question -1</a:t>
            </a:r>
          </a:p>
        </p:txBody>
      </p:sp>
      <p:sp>
        <p:nvSpPr>
          <p:cNvPr id="125955" name="Content Placeholder 2"/>
          <p:cNvSpPr>
            <a:spLocks noGrp="1"/>
          </p:cNvSpPr>
          <p:nvPr>
            <p:ph idx="4294967295"/>
          </p:nvPr>
        </p:nvSpPr>
        <p:spPr>
          <a:xfrm>
            <a:off x="533400" y="1447800"/>
            <a:ext cx="8077200" cy="39624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dirty="0" smtClean="0"/>
              <a:t>A healthy adolescent with 2 year history of type 1 DM returns for a quarterly appt. For the past month, he has experienced abdominal pain and diarrhea after some high carb meals. An advanced diabetes manager’s first intervention is to order a:</a:t>
            </a:r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r>
              <a:rPr lang="en-US" dirty="0" smtClean="0"/>
              <a:t>A.  72-hour fecal fat collection</a:t>
            </a:r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r>
              <a:rPr lang="en-US" dirty="0" smtClean="0"/>
              <a:t>B.  </a:t>
            </a:r>
            <a:r>
              <a:rPr lang="en-US" dirty="0" err="1" smtClean="0"/>
              <a:t>Colonscopy</a:t>
            </a:r>
            <a:endParaRPr lang="en-US" dirty="0" smtClean="0"/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r>
              <a:rPr lang="en-US" dirty="0" smtClean="0"/>
              <a:t>C.  Stool Sample</a:t>
            </a:r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r>
              <a:rPr lang="en-US" dirty="0" smtClean="0"/>
              <a:t>D.  </a:t>
            </a:r>
            <a:r>
              <a:rPr lang="en-US" dirty="0" err="1" smtClean="0"/>
              <a:t>Transglutaminase</a:t>
            </a:r>
            <a:r>
              <a:rPr lang="en-US" dirty="0" smtClean="0"/>
              <a:t> Autoantibody Test</a:t>
            </a:r>
          </a:p>
          <a:p>
            <a:pPr lvl="1" algn="r" eaLnBrk="1" hangingPunct="1">
              <a:buFont typeface="Wingdings" panose="05000000000000000000" pitchFamily="2" charset="2"/>
              <a:buNone/>
              <a:defRPr/>
            </a:pPr>
            <a:endParaRPr lang="en-US" dirty="0" smtClean="0"/>
          </a:p>
        </p:txBody>
      </p:sp>
      <p:sp>
        <p:nvSpPr>
          <p:cNvPr id="54276" name="Text Box 6"/>
          <p:cNvSpPr txBox="1">
            <a:spLocks noChangeArrowheads="1"/>
          </p:cNvSpPr>
          <p:nvPr/>
        </p:nvSpPr>
        <p:spPr bwMode="auto">
          <a:xfrm>
            <a:off x="2133600" y="6477000"/>
            <a:ext cx="44894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Wingdings 2" panose="05020102010507070707" pitchFamily="18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FF00"/>
              </a:buClr>
              <a:buSzPct val="70000"/>
              <a:buFont typeface="Wingdings" panose="05000000000000000000" pitchFamily="2" charset="2"/>
              <a:buBlip>
                <a:blip r:embed="rId4"/>
              </a:buBlip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 b="0" dirty="0"/>
              <a:t>© Copyright </a:t>
            </a:r>
            <a:r>
              <a:rPr lang="en-US" sz="1000" b="0" dirty="0" smtClean="0"/>
              <a:t>1999-2014, </a:t>
            </a:r>
            <a:r>
              <a:rPr lang="en-US" sz="1000" b="0" dirty="0"/>
              <a:t>Diabetes Educational Services,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7233873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6425" cy="1143000"/>
          </a:xfrm>
        </p:spPr>
        <p:txBody>
          <a:bodyPr/>
          <a:lstStyle/>
          <a:p>
            <a:r>
              <a:rPr lang="en-US" smtClean="0"/>
              <a:t>Sample Question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219200"/>
            <a:ext cx="8226425" cy="51816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34 year old male with a BMI of 36 has been treated for type 2 for three years. His wife reports he snores while sleeping. Which symptom supports the presence of obstructive sleep apnea? 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00050" lvl="1" indent="0">
              <a:buFont typeface="Wingdings" panose="05000000000000000000" pitchFamily="2" charset="2"/>
              <a:buNone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 Headaches upon wakening</a:t>
            </a:r>
          </a:p>
          <a:p>
            <a:pPr marL="400050" lvl="1" indent="0">
              <a:buFont typeface="Wingdings" panose="05000000000000000000" pitchFamily="2" charset="2"/>
              <a:buNone/>
              <a:defRPr/>
            </a:pPr>
            <a:r>
              <a:rPr lang="en-US" dirty="0" smtClean="0"/>
              <a:t>B. Increased mid morning hunger</a:t>
            </a:r>
          </a:p>
          <a:p>
            <a:pPr marL="400050" lvl="1" indent="0">
              <a:buFont typeface="Wingdings" panose="05000000000000000000" pitchFamily="2" charset="2"/>
              <a:buNone/>
              <a:defRPr/>
            </a:pPr>
            <a:r>
              <a:rPr lang="en-US" dirty="0" smtClean="0"/>
              <a:t>C. Nocturnal polyuria</a:t>
            </a:r>
          </a:p>
          <a:p>
            <a:pPr marL="400050" lvl="1" indent="0">
              <a:buFont typeface="Wingdings" panose="05000000000000000000" pitchFamily="2" charset="2"/>
              <a:buNone/>
              <a:defRPr/>
            </a:pPr>
            <a:r>
              <a:rPr lang="en-US" dirty="0" smtClean="0"/>
              <a:t>D. Unplanned weight loss</a:t>
            </a:r>
          </a:p>
        </p:txBody>
      </p:sp>
      <p:sp>
        <p:nvSpPr>
          <p:cNvPr id="56324" name="Text Box 6"/>
          <p:cNvSpPr txBox="1">
            <a:spLocks noChangeArrowheads="1"/>
          </p:cNvSpPr>
          <p:nvPr/>
        </p:nvSpPr>
        <p:spPr bwMode="auto">
          <a:xfrm>
            <a:off x="2057400" y="6430962"/>
            <a:ext cx="44894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Wingdings 2" panose="05020102010507070707" pitchFamily="18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FF00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 b="0" dirty="0"/>
              <a:t>© Copyright </a:t>
            </a:r>
            <a:r>
              <a:rPr lang="en-US" sz="1000" b="0" dirty="0" smtClean="0"/>
              <a:t>1999-2014, </a:t>
            </a:r>
            <a:r>
              <a:rPr lang="en-US" sz="1000" b="0" dirty="0"/>
              <a:t>Diabetes Educational Services, All Rights Reserved.</a:t>
            </a:r>
          </a:p>
        </p:txBody>
      </p:sp>
      <p:pic>
        <p:nvPicPr>
          <p:cNvPr id="56325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832" y="3429000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740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6425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A 40‐year‐old female patient has a 10‐year history of diabetes  #3</a:t>
            </a:r>
            <a:r>
              <a:rPr lang="en-US" dirty="0" smtClean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447800"/>
            <a:ext cx="8226425" cy="5029200"/>
          </a:xfrm>
        </p:spPr>
        <p:txBody>
          <a:bodyPr/>
          <a:lstStyle/>
          <a:p>
            <a:pPr>
              <a:defRPr/>
            </a:pPr>
            <a:r>
              <a:rPr lang="en-US" sz="2400" dirty="0" smtClean="0"/>
              <a:t>The </a:t>
            </a:r>
            <a:r>
              <a:rPr lang="en-US" sz="2400" dirty="0" err="1" smtClean="0"/>
              <a:t>pt</a:t>
            </a:r>
            <a:r>
              <a:rPr lang="en-US" sz="2400" dirty="0" smtClean="0"/>
              <a:t> </a:t>
            </a:r>
            <a:r>
              <a:rPr lang="en-US" sz="2400" dirty="0"/>
              <a:t>injects 16 units of </a:t>
            </a:r>
            <a:r>
              <a:rPr lang="en-US" sz="2400" dirty="0" smtClean="0"/>
              <a:t>NPH and </a:t>
            </a:r>
            <a:r>
              <a:rPr lang="en-US" sz="2400" dirty="0"/>
              <a:t>8 units </a:t>
            </a:r>
            <a:r>
              <a:rPr lang="en-US" sz="2400" dirty="0" err="1" smtClean="0"/>
              <a:t>lispro</a:t>
            </a:r>
            <a:r>
              <a:rPr lang="en-US" sz="2400" dirty="0" smtClean="0"/>
              <a:t> </a:t>
            </a:r>
            <a:r>
              <a:rPr lang="en-US" sz="2400" dirty="0"/>
              <a:t>(Humalog) before breakfast, and 8 units of NPH, and 4 units </a:t>
            </a:r>
            <a:r>
              <a:rPr lang="en-US" sz="2400" dirty="0" smtClean="0"/>
              <a:t>of </a:t>
            </a:r>
            <a:r>
              <a:rPr lang="en-US" sz="2400" dirty="0" err="1" smtClean="0"/>
              <a:t>lispro</a:t>
            </a:r>
            <a:r>
              <a:rPr lang="en-US" sz="2400" dirty="0" smtClean="0"/>
              <a:t> </a:t>
            </a:r>
            <a:r>
              <a:rPr lang="en-US" sz="2400" dirty="0"/>
              <a:t>(Humalog) before dinner. </a:t>
            </a:r>
            <a:r>
              <a:rPr lang="en-US" sz="2400" dirty="0" smtClean="0"/>
              <a:t>BG pattern </a:t>
            </a:r>
            <a:r>
              <a:rPr lang="en-US" sz="2400" dirty="0"/>
              <a:t>is: </a:t>
            </a:r>
            <a:endParaRPr lang="en-US" sz="2400" dirty="0" smtClean="0"/>
          </a:p>
          <a:p>
            <a:pPr lvl="1">
              <a:defRPr/>
            </a:pPr>
            <a:r>
              <a:rPr lang="en-US" sz="2400" dirty="0" smtClean="0"/>
              <a:t>fasting </a:t>
            </a:r>
            <a:r>
              <a:rPr lang="en-US" sz="2400" dirty="0"/>
              <a:t>blood glucose is </a:t>
            </a:r>
            <a:r>
              <a:rPr lang="en-US" sz="2400" dirty="0" smtClean="0"/>
              <a:t>100</a:t>
            </a:r>
          </a:p>
          <a:p>
            <a:pPr lvl="1">
              <a:defRPr/>
            </a:pPr>
            <a:r>
              <a:rPr lang="en-US" sz="2400" dirty="0" smtClean="0"/>
              <a:t>pre‐lunch </a:t>
            </a:r>
            <a:r>
              <a:rPr lang="en-US" sz="2400" dirty="0"/>
              <a:t>is 240 mg/</a:t>
            </a:r>
            <a:r>
              <a:rPr lang="en-US" sz="2400" dirty="0" err="1"/>
              <a:t>dL</a:t>
            </a:r>
            <a:r>
              <a:rPr lang="en-US" sz="2400" dirty="0"/>
              <a:t>; </a:t>
            </a:r>
            <a:endParaRPr lang="en-US" sz="2400" dirty="0" smtClean="0"/>
          </a:p>
          <a:p>
            <a:pPr lvl="1">
              <a:defRPr/>
            </a:pPr>
            <a:r>
              <a:rPr lang="en-US" sz="2400" dirty="0" smtClean="0"/>
              <a:t>pre‐dinner </a:t>
            </a:r>
            <a:r>
              <a:rPr lang="en-US" sz="2400" dirty="0"/>
              <a:t>is 210 </a:t>
            </a:r>
            <a:r>
              <a:rPr lang="en-US" sz="2400" dirty="0" smtClean="0"/>
              <a:t>mg/</a:t>
            </a:r>
            <a:r>
              <a:rPr lang="en-US" sz="2400" dirty="0" err="1" smtClean="0"/>
              <a:t>dL</a:t>
            </a:r>
            <a:endParaRPr lang="en-US" sz="2400" dirty="0" smtClean="0"/>
          </a:p>
          <a:p>
            <a:pPr lvl="1">
              <a:defRPr/>
            </a:pPr>
            <a:r>
              <a:rPr lang="en-US" sz="2400" dirty="0" smtClean="0"/>
              <a:t>bedtime </a:t>
            </a:r>
            <a:r>
              <a:rPr lang="en-US" sz="2400" dirty="0"/>
              <a:t>is 150 mg/</a:t>
            </a:r>
            <a:r>
              <a:rPr lang="en-US" sz="2400" dirty="0" err="1"/>
              <a:t>dL</a:t>
            </a:r>
            <a:r>
              <a:rPr lang="en-US" sz="2400" dirty="0"/>
              <a:t>. </a:t>
            </a:r>
            <a:endParaRPr lang="en-US" sz="2400" dirty="0" smtClean="0"/>
          </a:p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en-US" sz="2400" dirty="0" smtClean="0"/>
              <a:t>The advanced diabetes </a:t>
            </a:r>
            <a:r>
              <a:rPr lang="en-US" sz="2400" dirty="0"/>
              <a:t>manager recommends:</a:t>
            </a:r>
          </a:p>
          <a:p>
            <a:pPr marL="400050" lvl="1" indent="0">
              <a:buFont typeface="Wingdings" panose="05000000000000000000" pitchFamily="2" charset="2"/>
              <a:buNone/>
              <a:defRPr/>
            </a:pPr>
            <a:r>
              <a:rPr lang="en-US" sz="2000" dirty="0"/>
              <a:t>a. Adding 2 units of Humalog before breakfast.</a:t>
            </a:r>
          </a:p>
          <a:p>
            <a:pPr marL="400050" lvl="1" indent="0">
              <a:buFont typeface="Wingdings" panose="05000000000000000000" pitchFamily="2" charset="2"/>
              <a:buNone/>
              <a:defRPr/>
            </a:pPr>
            <a:r>
              <a:rPr lang="en-US" sz="2000" dirty="0"/>
              <a:t>b. Adding 4 units of Humalog before dinner.</a:t>
            </a:r>
          </a:p>
          <a:p>
            <a:pPr marL="400050" lvl="1" indent="0">
              <a:buFont typeface="Wingdings" panose="05000000000000000000" pitchFamily="2" charset="2"/>
              <a:buNone/>
              <a:defRPr/>
            </a:pPr>
            <a:r>
              <a:rPr lang="en-US" sz="2000" dirty="0"/>
              <a:t>c. Adding 2 units of Humalog before lunch.</a:t>
            </a:r>
          </a:p>
          <a:p>
            <a:pPr marL="400050" lvl="1" indent="0">
              <a:buFont typeface="Wingdings" panose="05000000000000000000" pitchFamily="2" charset="2"/>
              <a:buNone/>
              <a:defRPr/>
            </a:pPr>
            <a:r>
              <a:rPr lang="en-US" sz="2000" dirty="0"/>
              <a:t>d. Decreasing the evening NPH insulin by 2 units.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349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99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Sample Question 4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199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371600"/>
            <a:ext cx="8226425" cy="48006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Clr>
                <a:schemeClr val="tx1"/>
              </a:buClr>
              <a:buFont typeface="Wingdings 2" panose="05020102010507070707" pitchFamily="18" charset="2"/>
              <a:buNone/>
              <a:defRPr/>
            </a:pPr>
            <a:r>
              <a:rPr lang="en-US" sz="3600" dirty="0" smtClean="0"/>
              <a:t>An advanced diabetes manager best facilitates the learning process for adults by:</a:t>
            </a:r>
          </a:p>
          <a:p>
            <a:pPr marL="457200" indent="-457200" eaLnBrk="1" hangingPunct="1">
              <a:lnSpc>
                <a:spcPct val="80000"/>
              </a:lnSpc>
              <a:buClr>
                <a:schemeClr val="tx1"/>
              </a:buClr>
              <a:buFont typeface="Wingdings 2" panose="05020102010507070707" pitchFamily="18" charset="2"/>
              <a:buAutoNum type="alphaUcPeriod"/>
              <a:defRPr/>
            </a:pPr>
            <a:r>
              <a:rPr lang="en-US" sz="3600" dirty="0" smtClean="0"/>
              <a:t>Administering pre and post tests</a:t>
            </a:r>
          </a:p>
          <a:p>
            <a:pPr marL="514350" indent="-514350" eaLnBrk="1" hangingPunct="1">
              <a:lnSpc>
                <a:spcPct val="80000"/>
              </a:lnSpc>
              <a:buClr>
                <a:schemeClr val="tx1"/>
              </a:buClr>
              <a:buFont typeface="Wingdings 2" panose="05020102010507070707" pitchFamily="18" charset="2"/>
              <a:buAutoNum type="alphaUcPeriod"/>
              <a:defRPr/>
            </a:pPr>
            <a:r>
              <a:rPr lang="en-US" sz="3600" dirty="0" smtClean="0"/>
              <a:t>Creating an environment in which the learner is an active participant.</a:t>
            </a:r>
          </a:p>
          <a:p>
            <a:pPr marL="514350" indent="-514350" eaLnBrk="1" hangingPunct="1">
              <a:lnSpc>
                <a:spcPct val="80000"/>
              </a:lnSpc>
              <a:buClr>
                <a:schemeClr val="tx1"/>
              </a:buClr>
              <a:buFont typeface="Wingdings 2" panose="05020102010507070707" pitchFamily="18" charset="2"/>
              <a:buAutoNum type="alphaUcPeriod"/>
              <a:defRPr/>
            </a:pPr>
            <a:r>
              <a:rPr lang="en-US" sz="3600" dirty="0" smtClean="0"/>
              <a:t>Delivering content using a standardized slide presentation</a:t>
            </a:r>
          </a:p>
          <a:p>
            <a:pPr marL="514350" indent="-514350" eaLnBrk="1" hangingPunct="1">
              <a:lnSpc>
                <a:spcPct val="80000"/>
              </a:lnSpc>
              <a:buClr>
                <a:schemeClr val="tx1"/>
              </a:buClr>
              <a:buFont typeface="Wingdings 2" panose="05020102010507070707" pitchFamily="18" charset="2"/>
              <a:buAutoNum type="alphaUcPeriod"/>
              <a:defRPr/>
            </a:pPr>
            <a:r>
              <a:rPr lang="en-US" sz="3600" dirty="0" smtClean="0"/>
              <a:t>Insisting upon full participation</a:t>
            </a:r>
          </a:p>
          <a:p>
            <a:pPr marL="0" indent="0" eaLnBrk="1" hangingPunct="1">
              <a:lnSpc>
                <a:spcPct val="80000"/>
              </a:lnSpc>
              <a:buClr>
                <a:schemeClr val="tx1"/>
              </a:buClr>
              <a:buFont typeface="Wingdings 2" panose="05020102010507070707" pitchFamily="18" charset="2"/>
              <a:buNone/>
              <a:defRPr/>
            </a:pPr>
            <a:endParaRPr lang="en-US" sz="28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8372" name="Text Box 5"/>
          <p:cNvSpPr txBox="1">
            <a:spLocks noChangeArrowheads="1"/>
          </p:cNvSpPr>
          <p:nvPr/>
        </p:nvSpPr>
        <p:spPr bwMode="auto">
          <a:xfrm>
            <a:off x="1981200" y="6477000"/>
            <a:ext cx="44894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Wingdings 2" panose="05020102010507070707" pitchFamily="18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FF00"/>
              </a:buClr>
              <a:buSzPct val="70000"/>
              <a:buFont typeface="Wingdings" panose="05000000000000000000" pitchFamily="2" charset="2"/>
              <a:buBlip>
                <a:blip r:embed="rId4"/>
              </a:buBlip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 b="0" dirty="0"/>
              <a:t>© Copyright </a:t>
            </a:r>
            <a:r>
              <a:rPr lang="en-US" sz="1000" b="0" dirty="0" smtClean="0"/>
              <a:t>1999-2014, </a:t>
            </a:r>
            <a:r>
              <a:rPr lang="en-US" sz="1000" b="0" dirty="0"/>
              <a:t>Diabetes Educational Services,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874825806"/>
      </p:ext>
    </p:extLst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40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152400"/>
            <a:ext cx="82264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Sample question 5 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240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524000"/>
            <a:ext cx="8074025" cy="46482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sz="2800" dirty="0" smtClean="0"/>
              <a:t>A</a:t>
            </a:r>
            <a:r>
              <a:rPr lang="en-US" sz="2800" dirty="0"/>
              <a:t> 54‐year‐old male </a:t>
            </a:r>
            <a:r>
              <a:rPr lang="en-US" sz="2800" dirty="0" smtClean="0"/>
              <a:t>patient</a:t>
            </a:r>
            <a:r>
              <a:rPr lang="en-US" sz="2800" dirty="0"/>
              <a:t> with type 2 diabetes and asthma is obese. </a:t>
            </a:r>
            <a:r>
              <a:rPr lang="en-US" sz="2800" dirty="0" smtClean="0"/>
              <a:t>On</a:t>
            </a:r>
            <a:r>
              <a:rPr lang="en-US" sz="2800" dirty="0"/>
              <a:t> glimepiride </a:t>
            </a:r>
            <a:r>
              <a:rPr lang="en-US" sz="2800" dirty="0" smtClean="0"/>
              <a:t>(</a:t>
            </a:r>
            <a:r>
              <a:rPr lang="en-US" sz="2800" dirty="0"/>
              <a:t>Amaryl) 6 mg daily for a year and prednisone 15 mg daily </a:t>
            </a:r>
            <a:r>
              <a:rPr lang="en-US" sz="2800" dirty="0" smtClean="0"/>
              <a:t> for</a:t>
            </a:r>
            <a:r>
              <a:rPr lang="en-US" sz="2800" dirty="0"/>
              <a:t> two </a:t>
            </a:r>
            <a:r>
              <a:rPr lang="en-US" sz="2800" dirty="0" smtClean="0"/>
              <a:t>weeks</a:t>
            </a:r>
            <a:r>
              <a:rPr lang="en-US" sz="2800" dirty="0"/>
              <a:t>. The patient's </a:t>
            </a:r>
            <a:r>
              <a:rPr lang="en-US" sz="2800" dirty="0" smtClean="0"/>
              <a:t>fasting</a:t>
            </a:r>
            <a:r>
              <a:rPr lang="en-US" sz="2800" dirty="0"/>
              <a:t> </a:t>
            </a:r>
            <a:r>
              <a:rPr lang="en-US" sz="2800" dirty="0" smtClean="0"/>
              <a:t>/</a:t>
            </a:r>
            <a:r>
              <a:rPr lang="en-US" sz="2800" dirty="0" err="1" smtClean="0"/>
              <a:t>postmeal</a:t>
            </a:r>
            <a:r>
              <a:rPr lang="en-US" sz="2800" dirty="0" smtClean="0"/>
              <a:t> levels</a:t>
            </a:r>
            <a:r>
              <a:rPr lang="en-US" sz="2800" dirty="0"/>
              <a:t> have increased by </a:t>
            </a:r>
            <a:r>
              <a:rPr lang="en-US" sz="2800" dirty="0" smtClean="0"/>
              <a:t>70</a:t>
            </a:r>
            <a:r>
              <a:rPr lang="en-US" sz="2800" dirty="0"/>
              <a:t> to 100 mg/</a:t>
            </a:r>
            <a:r>
              <a:rPr lang="en-US" sz="2800" dirty="0" err="1"/>
              <a:t>dL</a:t>
            </a:r>
            <a:r>
              <a:rPr lang="en-US" sz="2800" dirty="0"/>
              <a:t> since  </a:t>
            </a:r>
            <a:r>
              <a:rPr lang="en-US" sz="2800" dirty="0" smtClean="0"/>
              <a:t>initiating</a:t>
            </a:r>
            <a:r>
              <a:rPr lang="en-US" sz="2800" dirty="0"/>
              <a:t> prednisone. The advanced </a:t>
            </a:r>
            <a:r>
              <a:rPr lang="en-US" sz="2800" dirty="0" smtClean="0"/>
              <a:t>diabetes manager’s</a:t>
            </a:r>
            <a:r>
              <a:rPr lang="en-US" sz="2800" dirty="0"/>
              <a:t> </a:t>
            </a:r>
            <a:r>
              <a:rPr lang="en-US" sz="2800" dirty="0" smtClean="0"/>
              <a:t>recommendation is to:</a:t>
            </a:r>
            <a:r>
              <a:rPr lang="en-US" sz="2800" dirty="0"/>
              <a:t> 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en-US" sz="2800" dirty="0"/>
              <a:t>a. </a:t>
            </a:r>
            <a:r>
              <a:rPr lang="en-US" sz="2800" dirty="0" smtClean="0"/>
              <a:t>Discontinue</a:t>
            </a:r>
            <a:r>
              <a:rPr lang="en-US" sz="2800" dirty="0"/>
              <a:t> the prednisone. 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en-US" sz="2800" dirty="0"/>
              <a:t>b. </a:t>
            </a:r>
            <a:r>
              <a:rPr lang="en-US" sz="2800" dirty="0" smtClean="0"/>
              <a:t>Increase the</a:t>
            </a:r>
            <a:r>
              <a:rPr lang="en-US" sz="2800" dirty="0"/>
              <a:t> Amaryl dose. 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en-US" sz="2800" dirty="0"/>
              <a:t>c. </a:t>
            </a:r>
            <a:r>
              <a:rPr lang="en-US" sz="2800" dirty="0" smtClean="0"/>
              <a:t>Initiate</a:t>
            </a:r>
            <a:r>
              <a:rPr lang="en-US" sz="2800" dirty="0"/>
              <a:t> insulin therapy. 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en-US" sz="2800" dirty="0"/>
              <a:t>d. </a:t>
            </a:r>
            <a:r>
              <a:rPr lang="en-US" sz="2800" dirty="0" smtClean="0"/>
              <a:t>Recheck</a:t>
            </a:r>
            <a:r>
              <a:rPr lang="en-US" sz="2800" dirty="0"/>
              <a:t> the A1C level at the next visit. </a:t>
            </a:r>
          </a:p>
          <a:p>
            <a:pPr>
              <a:defRPr/>
            </a:pPr>
            <a:endParaRPr lang="en-US" sz="2800" dirty="0" smtClean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0420" name="Text Box 5"/>
          <p:cNvSpPr txBox="1">
            <a:spLocks noChangeArrowheads="1"/>
          </p:cNvSpPr>
          <p:nvPr/>
        </p:nvSpPr>
        <p:spPr bwMode="auto">
          <a:xfrm>
            <a:off x="2368550" y="6537325"/>
            <a:ext cx="44894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Wingdings 2" panose="05020102010507070707" pitchFamily="18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FF00"/>
              </a:buClr>
              <a:buSzPct val="70000"/>
              <a:buFont typeface="Wingdings" panose="05000000000000000000" pitchFamily="2" charset="2"/>
              <a:buBlip>
                <a:blip r:embed="rId4"/>
              </a:buBlip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 b="0" dirty="0"/>
              <a:t>© Copyright </a:t>
            </a:r>
            <a:r>
              <a:rPr lang="en-US" sz="1000" b="0" dirty="0" smtClean="0"/>
              <a:t>1999-2014, </a:t>
            </a:r>
            <a:r>
              <a:rPr lang="en-US" sz="1000" b="0" dirty="0"/>
              <a:t>Diabetes Educational Services,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427934051"/>
      </p:ext>
    </p:extLst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91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3882" y="228600"/>
            <a:ext cx="8611518" cy="109855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4000" dirty="0"/>
              <a:t>Professional Qualifications to take </a:t>
            </a:r>
            <a:r>
              <a:rPr lang="en-US" sz="4000" dirty="0" smtClean="0"/>
              <a:t>BC-ADM- </a:t>
            </a:r>
            <a:r>
              <a:rPr lang="en-US" sz="4000" dirty="0"/>
              <a:t>excerpted from </a:t>
            </a:r>
            <a:r>
              <a:rPr lang="en-US" sz="4000" dirty="0" smtClean="0"/>
              <a:t>AADE</a:t>
            </a:r>
            <a:endParaRPr lang="en-US" sz="4000" dirty="0"/>
          </a:p>
        </p:txBody>
      </p:sp>
      <p:sp>
        <p:nvSpPr>
          <p:cNvPr id="16291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524000"/>
            <a:ext cx="8229600" cy="4953000"/>
          </a:xfrm>
        </p:spPr>
        <p:txBody>
          <a:bodyPr/>
          <a:lstStyle/>
          <a:p>
            <a:pPr eaLnBrk="1" hangingPunct="1">
              <a:spcBef>
                <a:spcPts val="500"/>
              </a:spcBef>
              <a:spcAft>
                <a:spcPts val="500"/>
              </a:spcAft>
              <a:defRPr/>
            </a:pPr>
            <a:r>
              <a:rPr lang="en-US" dirty="0" smtClean="0"/>
              <a:t> </a:t>
            </a:r>
            <a:endParaRPr lang="en-US" altLang="ja-JP" u="sng" dirty="0" smtClean="0">
              <a:effectLst>
                <a:outerShdw blurRad="38100" dist="38100" dir="2700000" algn="tl">
                  <a:srgbClr val="000000"/>
                </a:outerShdw>
              </a:effectLst>
              <a:ea typeface="ＭＳ Ｐゴシック" pitchFamily="1" charset="-128"/>
            </a:endParaRPr>
          </a:p>
        </p:txBody>
      </p:sp>
      <p:sp>
        <p:nvSpPr>
          <p:cNvPr id="11268" name="Text Box 7"/>
          <p:cNvSpPr txBox="1">
            <a:spLocks noChangeArrowheads="1"/>
          </p:cNvSpPr>
          <p:nvPr/>
        </p:nvSpPr>
        <p:spPr bwMode="auto">
          <a:xfrm>
            <a:off x="1981200" y="6429375"/>
            <a:ext cx="44894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Wingdings 2" panose="05020102010507070707" pitchFamily="18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FF00"/>
              </a:buClr>
              <a:buSzPct val="70000"/>
              <a:buFont typeface="Wingdings" panose="05000000000000000000" pitchFamily="2" charset="2"/>
              <a:buBlip>
                <a:blip r:embed="rId4"/>
              </a:buBlip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 b="0" dirty="0"/>
              <a:t>© Copyright </a:t>
            </a:r>
            <a:r>
              <a:rPr lang="en-US" sz="1000" b="0" dirty="0" smtClean="0"/>
              <a:t>1999-2014, </a:t>
            </a:r>
            <a:r>
              <a:rPr lang="en-US" sz="1000" b="0" dirty="0"/>
              <a:t>Diabetes Educational Services, All Rights Reserved.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7708432"/>
              </p:ext>
            </p:extLst>
          </p:nvPr>
        </p:nvGraphicFramePr>
        <p:xfrm>
          <a:off x="439279" y="1518327"/>
          <a:ext cx="8340724" cy="4714198"/>
        </p:xfrm>
        <a:graphic>
          <a:graphicData uri="http://schemas.openxmlformats.org/drawingml/2006/table">
            <a:tbl>
              <a:tblPr/>
              <a:tblGrid>
                <a:gridCol w="1364061"/>
                <a:gridCol w="1364061"/>
                <a:gridCol w="1364061"/>
                <a:gridCol w="1364061"/>
                <a:gridCol w="1364061"/>
                <a:gridCol w="1520419"/>
              </a:tblGrid>
              <a:tr h="69752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7F7F7F"/>
                          </a:solidFill>
                          <a:effectLst/>
                        </a:rPr>
                        <a:t> </a:t>
                      </a:r>
                      <a:r>
                        <a:rPr lang="en-US" sz="3600" b="1" dirty="0">
                          <a:effectLst/>
                        </a:rPr>
                        <a:t> </a:t>
                      </a:r>
                    </a:p>
                  </a:txBody>
                  <a:tcPr marL="60786" marR="60786" marT="40514" marB="4051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</a:rPr>
                        <a:t>RN</a:t>
                      </a:r>
                      <a:r>
                        <a:rPr lang="en-US" sz="4400" b="1" dirty="0" smtClean="0">
                          <a:effectLst/>
                        </a:rPr>
                        <a:t> </a:t>
                      </a:r>
                      <a:endParaRPr lang="en-US" sz="4400" b="1" dirty="0">
                        <a:effectLst/>
                      </a:endParaRPr>
                    </a:p>
                  </a:txBody>
                  <a:tcPr marL="60786" marR="60786" marT="40514" marB="4051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</a:rPr>
                        <a:t>RD</a:t>
                      </a:r>
                      <a:endParaRPr lang="en-US" sz="4400" b="1" dirty="0">
                        <a:effectLst/>
                      </a:endParaRPr>
                    </a:p>
                  </a:txBody>
                  <a:tcPr marL="60786" marR="60786" marT="40514" marB="4051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Pharmacist</a:t>
                      </a:r>
                      <a:r>
                        <a:rPr lang="en-US" sz="4400" b="1" dirty="0">
                          <a:effectLst/>
                        </a:rPr>
                        <a:t> </a:t>
                      </a:r>
                    </a:p>
                  </a:txBody>
                  <a:tcPr marL="60786" marR="60786" marT="40514" marB="4051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</a:rPr>
                        <a:t>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</a:rPr>
                        <a:t>PA</a:t>
                      </a:r>
                      <a:endParaRPr lang="en-US" sz="4400" b="1" dirty="0">
                        <a:effectLst/>
                      </a:endParaRPr>
                    </a:p>
                  </a:txBody>
                  <a:tcPr marL="60786" marR="60786" marT="40514" marB="4051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Physician</a:t>
                      </a:r>
                      <a:r>
                        <a:rPr lang="en-US" sz="4400" b="1" dirty="0">
                          <a:effectLst/>
                        </a:rPr>
                        <a:t> </a:t>
                      </a:r>
                    </a:p>
                  </a:txBody>
                  <a:tcPr marL="60786" marR="60786" marT="40514" marB="4051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02335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Licenses</a:t>
                      </a:r>
                      <a:r>
                        <a:rPr lang="en-US" sz="1600" b="1" dirty="0" smtClean="0">
                          <a:effectLst/>
                        </a:rPr>
                        <a:t>/</a:t>
                      </a:r>
                    </a:p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</a:rPr>
                        <a:t>Registration</a:t>
                      </a:r>
                      <a:r>
                        <a:rPr lang="en-US" sz="4400" b="1" dirty="0" smtClean="0">
                          <a:effectLst/>
                        </a:rPr>
                        <a:t> </a:t>
                      </a:r>
                      <a:endParaRPr lang="en-US" sz="4400" b="1" dirty="0">
                        <a:effectLst/>
                      </a:endParaRPr>
                    </a:p>
                  </a:txBody>
                  <a:tcPr marL="60786" marR="60786" marT="40514" marB="4051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Current, active RN license</a:t>
                      </a:r>
                      <a:r>
                        <a:rPr lang="en-US" sz="4000" b="1" dirty="0">
                          <a:effectLst/>
                        </a:rPr>
                        <a:t> </a:t>
                      </a:r>
                    </a:p>
                  </a:txBody>
                  <a:tcPr marL="60786" marR="60786" marT="40514" marB="4051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Current, active dietitian registration</a:t>
                      </a:r>
                      <a:r>
                        <a:rPr lang="en-US" sz="4000" b="1" dirty="0">
                          <a:effectLst/>
                        </a:rPr>
                        <a:t> </a:t>
                      </a:r>
                    </a:p>
                  </a:txBody>
                  <a:tcPr marL="60786" marR="60786" marT="40514" marB="4051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Current, active pharmacist </a:t>
                      </a:r>
                      <a:r>
                        <a:rPr lang="en-US" sz="1400" b="1" dirty="0" smtClean="0">
                          <a:effectLst/>
                        </a:rPr>
                        <a:t>registration</a:t>
                      </a:r>
                    </a:p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</a:rPr>
                        <a:t>/</a:t>
                      </a:r>
                      <a:r>
                        <a:rPr lang="en-US" sz="1400" b="1" dirty="0">
                          <a:effectLst/>
                        </a:rPr>
                        <a:t>licensure</a:t>
                      </a:r>
                      <a:r>
                        <a:rPr lang="en-US" sz="4000" b="1" dirty="0">
                          <a:effectLst/>
                        </a:rPr>
                        <a:t> </a:t>
                      </a:r>
                    </a:p>
                  </a:txBody>
                  <a:tcPr marL="60786" marR="60786" marT="40514" marB="4051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Current active Physician Assistant License</a:t>
                      </a:r>
                      <a:r>
                        <a:rPr lang="en-US" sz="3600" b="1" dirty="0">
                          <a:effectLst/>
                        </a:rPr>
                        <a:t> </a:t>
                      </a:r>
                    </a:p>
                  </a:txBody>
                  <a:tcPr marL="60786" marR="60786" marT="40514" marB="4051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Current active MD/DO License</a:t>
                      </a:r>
                      <a:r>
                        <a:rPr lang="en-US" sz="3600" b="1" dirty="0">
                          <a:effectLst/>
                        </a:rPr>
                        <a:t> </a:t>
                      </a:r>
                    </a:p>
                  </a:txBody>
                  <a:tcPr marL="60786" marR="60786" marT="40514" marB="4051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4177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</a:rPr>
                        <a:t>Advanced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</a:rPr>
                        <a:t>Degree</a:t>
                      </a:r>
                      <a:r>
                        <a:rPr lang="en-US" sz="4400" b="1" dirty="0" smtClean="0">
                          <a:effectLst/>
                        </a:rPr>
                        <a:t> </a:t>
                      </a:r>
                      <a:endParaRPr lang="en-US" sz="4400" b="1" dirty="0">
                        <a:effectLst/>
                      </a:endParaRPr>
                    </a:p>
                  </a:txBody>
                  <a:tcPr marL="60786" marR="60786" marT="40514" marB="4051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Master’s or higher degree in a relevant clinical, educational, management  area such as, education (med), nutrition, gerontology, advanced </a:t>
                      </a:r>
                      <a:r>
                        <a:rPr lang="en-US" sz="1600" b="1" dirty="0" smtClean="0">
                          <a:effectLst/>
                        </a:rPr>
                        <a:t>diabete</a:t>
                      </a:r>
                      <a:r>
                        <a:rPr lang="en-US" sz="1600" b="1" baseline="0" dirty="0" smtClean="0">
                          <a:effectLst/>
                        </a:rPr>
                        <a:t>s </a:t>
                      </a:r>
                      <a:r>
                        <a:rPr lang="en-US" sz="1600" b="1" dirty="0" smtClean="0">
                          <a:effectLst/>
                        </a:rPr>
                        <a:t>management </a:t>
                      </a:r>
                      <a:r>
                        <a:rPr lang="en-US" sz="1600" b="1" dirty="0">
                          <a:effectLst/>
                        </a:rPr>
                        <a:t>or other relevant to credential</a:t>
                      </a:r>
                      <a:r>
                        <a:rPr lang="en-US" sz="4400" b="1" dirty="0">
                          <a:effectLst/>
                        </a:rPr>
                        <a:t> </a:t>
                      </a:r>
                    </a:p>
                  </a:txBody>
                  <a:tcPr marL="60786" marR="60786" marT="40514" marB="4051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5760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Experience</a:t>
                      </a:r>
                      <a:r>
                        <a:rPr lang="en-US" sz="4400" b="1" dirty="0">
                          <a:effectLst/>
                        </a:rPr>
                        <a:t> </a:t>
                      </a:r>
                    </a:p>
                  </a:txBody>
                  <a:tcPr marL="60786" marR="60786" marT="40514" marB="4051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marL="457200" marR="0" lvl="1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500 clinical practice hours within 48 months prior to taking </a:t>
                      </a:r>
                      <a:r>
                        <a:rPr lang="en-US" sz="1600" b="1" dirty="0" smtClean="0">
                          <a:effectLst/>
                        </a:rPr>
                        <a:t>certification</a:t>
                      </a:r>
                      <a:r>
                        <a:rPr lang="en-US" sz="1600" b="1" baseline="0" dirty="0" smtClean="0">
                          <a:effectLst/>
                        </a:rPr>
                        <a:t> </a:t>
                      </a:r>
                      <a:r>
                        <a:rPr lang="en-US" sz="1600" b="1" dirty="0" smtClean="0">
                          <a:effectLst/>
                        </a:rPr>
                        <a:t>examination</a:t>
                      </a:r>
                      <a:r>
                        <a:rPr lang="en-US" sz="1600" b="1" dirty="0">
                          <a:effectLst/>
                        </a:rPr>
                        <a:t>.</a:t>
                      </a:r>
                      <a:r>
                        <a:rPr lang="en-US" sz="4400" b="1" dirty="0">
                          <a:effectLst/>
                        </a:rPr>
                        <a:t> </a:t>
                      </a:r>
                    </a:p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(Clinical hours must be after relevant licensure and advanced degree has been obtained)</a:t>
                      </a:r>
                      <a:r>
                        <a:rPr lang="en-US" sz="4400" b="1" dirty="0">
                          <a:effectLst/>
                        </a:rPr>
                        <a:t> </a:t>
                      </a:r>
                    </a:p>
                  </a:txBody>
                  <a:tcPr marL="60786" marR="60786" marT="40514" marB="4051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07238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Level of practice at Provider Leve</a:t>
                      </a:r>
                      <a:r>
                        <a:rPr lang="en-US" sz="1200" b="1" dirty="0">
                          <a:effectLst/>
                        </a:rPr>
                        <a:t>l</a:t>
                      </a:r>
                      <a:r>
                        <a:rPr lang="en-US" sz="3600" b="1" dirty="0">
                          <a:effectLst/>
                        </a:rPr>
                        <a:t> </a:t>
                      </a:r>
                    </a:p>
                  </a:txBody>
                  <a:tcPr marL="60786" marR="60786" marT="40514" marB="4051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Advanced/expert diabetes educators skillfully manage complex patient needs, assisting diabetes patients with therapeutic problem-solving, counseling, and regimen adjustments.</a:t>
                      </a:r>
                      <a:r>
                        <a:rPr lang="en-US" sz="4800" b="1" dirty="0">
                          <a:effectLst/>
                        </a:rPr>
                        <a:t> </a:t>
                      </a:r>
                      <a:r>
                        <a:rPr lang="en-US" sz="4000" b="1" dirty="0">
                          <a:effectLst/>
                        </a:rPr>
                        <a:t> </a:t>
                      </a:r>
                    </a:p>
                  </a:txBody>
                  <a:tcPr marL="60786" marR="60786" marT="40514" marB="4051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9552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>
          <a:xfrm>
            <a:off x="533400" y="36513"/>
            <a:ext cx="8226425" cy="1563687"/>
          </a:xfrm>
        </p:spPr>
        <p:txBody>
          <a:bodyPr/>
          <a:lstStyle/>
          <a:p>
            <a:pPr algn="l"/>
            <a:r>
              <a:rPr lang="en-US" smtClean="0"/>
              <a:t>A female patient in her 20th wk of pregnancy   #6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48056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sz="2800" dirty="0" smtClean="0"/>
              <a:t>is</a:t>
            </a:r>
            <a:r>
              <a:rPr lang="en-US" sz="2800" dirty="0"/>
              <a:t> taking glyburide (</a:t>
            </a:r>
            <a:r>
              <a:rPr lang="en-US" sz="2800" dirty="0" err="1"/>
              <a:t>Micronase</a:t>
            </a:r>
            <a:r>
              <a:rPr lang="en-US" sz="2800" dirty="0"/>
              <a:t>) 10 mg daily. Her </a:t>
            </a:r>
            <a:r>
              <a:rPr lang="en-US" sz="2800" dirty="0" smtClean="0"/>
              <a:t>preconception</a:t>
            </a:r>
            <a:r>
              <a:rPr lang="en-US" sz="2800" dirty="0"/>
              <a:t> A1C </a:t>
            </a:r>
            <a:r>
              <a:rPr lang="en-US" sz="2800" dirty="0" smtClean="0"/>
              <a:t>was</a:t>
            </a:r>
            <a:r>
              <a:rPr lang="en-US" sz="2800" dirty="0"/>
              <a:t> 6.8</a:t>
            </a:r>
            <a:r>
              <a:rPr lang="en-US" sz="2800" dirty="0" smtClean="0"/>
              <a:t>%</a:t>
            </a:r>
            <a:r>
              <a:rPr lang="en-US" sz="2800" dirty="0"/>
              <a:t>, her current </a:t>
            </a:r>
            <a:r>
              <a:rPr lang="en-US" sz="2800" dirty="0" smtClean="0"/>
              <a:t>A1C </a:t>
            </a:r>
            <a:r>
              <a:rPr lang="en-US" sz="2800" dirty="0"/>
              <a:t> 7.4%. For the past two weeks, </a:t>
            </a:r>
            <a:r>
              <a:rPr lang="en-US" sz="2800" dirty="0" smtClean="0"/>
              <a:t>her BG levels have</a:t>
            </a:r>
            <a:r>
              <a:rPr lang="en-US" sz="2800" dirty="0"/>
              <a:t> been between 120  &amp;</a:t>
            </a:r>
            <a:r>
              <a:rPr lang="en-US" sz="2800" dirty="0" smtClean="0"/>
              <a:t>140</a:t>
            </a:r>
            <a:r>
              <a:rPr lang="en-US" sz="2800" dirty="0"/>
              <a:t>  fasting and </a:t>
            </a:r>
            <a:r>
              <a:rPr lang="en-US" sz="2800" dirty="0" smtClean="0"/>
              <a:t>120</a:t>
            </a:r>
            <a:r>
              <a:rPr lang="en-US" sz="2800" dirty="0"/>
              <a:t> and </a:t>
            </a:r>
            <a:r>
              <a:rPr lang="en-US" sz="2800" dirty="0" smtClean="0"/>
              <a:t>150</a:t>
            </a:r>
            <a:r>
              <a:rPr lang="en-US" sz="2800" dirty="0"/>
              <a:t> one hour </a:t>
            </a:r>
            <a:r>
              <a:rPr lang="en-US" sz="2800" dirty="0" err="1" smtClean="0"/>
              <a:t>postmeal</a:t>
            </a:r>
            <a:r>
              <a:rPr lang="en-US" sz="2800" dirty="0" smtClean="0"/>
              <a:t>.</a:t>
            </a:r>
            <a:r>
              <a:rPr lang="en-US" sz="2800" dirty="0"/>
              <a:t> The </a:t>
            </a:r>
            <a:r>
              <a:rPr lang="en-US" sz="2800" dirty="0" smtClean="0"/>
              <a:t>advanced</a:t>
            </a:r>
            <a:r>
              <a:rPr lang="en-US" sz="2800" dirty="0"/>
              <a:t> </a:t>
            </a:r>
            <a:r>
              <a:rPr lang="en-US" sz="2800" dirty="0" smtClean="0"/>
              <a:t>diabetes</a:t>
            </a:r>
            <a:r>
              <a:rPr lang="en-US" sz="2800" dirty="0"/>
              <a:t> manager recommends: 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en-US" sz="2800" dirty="0"/>
              <a:t>a. Increasing the </a:t>
            </a:r>
            <a:r>
              <a:rPr lang="en-US" sz="2800" dirty="0" err="1"/>
              <a:t>Micronase</a:t>
            </a:r>
            <a:r>
              <a:rPr lang="en-US" sz="2800" dirty="0"/>
              <a:t> dose to 20 mg. 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en-US" sz="2800" dirty="0"/>
              <a:t>b. Initiating basal‐bolus insulin therapy. 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en-US" sz="2800" dirty="0" smtClean="0"/>
              <a:t>c. Monitoring</a:t>
            </a:r>
            <a:r>
              <a:rPr lang="en-US" sz="2800" dirty="0"/>
              <a:t> the results of daily fetal movement. 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en-US" sz="2800" dirty="0"/>
              <a:t>d. Rechecking the A1C level in eight to 10 weeks. 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46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40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5613" y="273050"/>
            <a:ext cx="8226425" cy="8699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Sample question 7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240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447800"/>
            <a:ext cx="8074025" cy="5089525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 typeface="Wingdings 2" panose="05020102010507070707" pitchFamily="18" charset="2"/>
              <a:buNone/>
              <a:defRPr/>
            </a:pPr>
            <a:r>
              <a:rPr lang="en-US" dirty="0" smtClean="0"/>
              <a:t>Current recommendations for screening for diabetes and </a:t>
            </a:r>
            <a:r>
              <a:rPr lang="en-US" dirty="0" err="1" smtClean="0"/>
              <a:t>prediabetes</a:t>
            </a:r>
            <a:r>
              <a:rPr lang="en-US" dirty="0" smtClean="0"/>
              <a:t> in asymptomatic young adults include:</a:t>
            </a:r>
          </a:p>
          <a:p>
            <a:pPr marL="609600" indent="-609600" eaLnBrk="1" hangingPunct="1">
              <a:lnSpc>
                <a:spcPct val="80000"/>
              </a:lnSpc>
              <a:buFont typeface="Wingdings 2" panose="05020102010507070707" pitchFamily="18" charset="2"/>
              <a:buNone/>
              <a:defRPr/>
            </a:pPr>
            <a:endParaRPr lang="en-US" dirty="0" smtClean="0"/>
          </a:p>
          <a:p>
            <a:pPr marL="514350" indent="-514350" eaLnBrk="1" hangingPunct="1">
              <a:lnSpc>
                <a:spcPct val="80000"/>
              </a:lnSpc>
              <a:buClr>
                <a:schemeClr val="tx1"/>
              </a:buClr>
              <a:buFont typeface="Wingdings 2" panose="05020102010507070707" pitchFamily="18" charset="2"/>
              <a:buAutoNum type="alphaLcPeriod"/>
              <a:defRPr/>
            </a:pPr>
            <a:r>
              <a:rPr lang="en-US" dirty="0" smtClean="0"/>
              <a:t>Individuals with a HDL of 52 mg/dl</a:t>
            </a:r>
          </a:p>
          <a:p>
            <a:pPr marL="514350" indent="-514350" eaLnBrk="1" hangingPunct="1">
              <a:lnSpc>
                <a:spcPct val="80000"/>
              </a:lnSpc>
              <a:buClr>
                <a:schemeClr val="tx1"/>
              </a:buClr>
              <a:buFont typeface="Wingdings 2" panose="05020102010507070707" pitchFamily="18" charset="2"/>
              <a:buAutoNum type="alphaLcPeriod"/>
              <a:defRPr/>
            </a:pPr>
            <a:r>
              <a:rPr lang="en-US" dirty="0" smtClean="0"/>
              <a:t>Individuals with a history of Addison’s disease</a:t>
            </a:r>
          </a:p>
          <a:p>
            <a:pPr marL="514350" indent="-514350" eaLnBrk="1" hangingPunct="1">
              <a:lnSpc>
                <a:spcPct val="80000"/>
              </a:lnSpc>
              <a:buClr>
                <a:schemeClr val="tx1"/>
              </a:buClr>
              <a:buFont typeface="Wingdings 2" panose="05020102010507070707" pitchFamily="18" charset="2"/>
              <a:buAutoNum type="alphaLcPeriod"/>
              <a:defRPr/>
            </a:pPr>
            <a:r>
              <a:rPr lang="en-US" dirty="0" smtClean="0"/>
              <a:t>Offspring with a parent with type 1 diabetes</a:t>
            </a:r>
          </a:p>
          <a:p>
            <a:pPr marL="514350" indent="-514350" eaLnBrk="1" hangingPunct="1">
              <a:lnSpc>
                <a:spcPct val="80000"/>
              </a:lnSpc>
              <a:buClr>
                <a:schemeClr val="tx1"/>
              </a:buClr>
              <a:buFont typeface="Wingdings 2" panose="05020102010507070707" pitchFamily="18" charset="2"/>
              <a:buAutoNum type="alphaLcPeriod"/>
              <a:defRPr/>
            </a:pPr>
            <a:r>
              <a:rPr lang="en-US" dirty="0" smtClean="0"/>
              <a:t>Women with polycystic ovary disease</a:t>
            </a:r>
            <a:endParaRPr lang="en-US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514350" indent="-514350" eaLnBrk="1" hangingPunct="1">
              <a:lnSpc>
                <a:spcPct val="80000"/>
              </a:lnSpc>
              <a:buClr>
                <a:schemeClr val="tx1"/>
              </a:buClr>
              <a:buFont typeface="Wingdings 2" panose="05020102010507070707" pitchFamily="18" charset="2"/>
              <a:buAutoNum type="alphaLcPeriod"/>
              <a:defRPr/>
            </a:pPr>
            <a:endParaRPr lang="en-US" sz="2800" dirty="0" smtClean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indent="0" algn="r" eaLnBrk="1" hangingPunct="1">
              <a:lnSpc>
                <a:spcPct val="80000"/>
              </a:lnSpc>
              <a:buClr>
                <a:schemeClr val="tx1"/>
              </a:buClr>
              <a:buFont typeface="Wingdings 2" panose="05020102010507070707" pitchFamily="18" charset="2"/>
              <a:buNone/>
              <a:defRPr/>
            </a:pPr>
            <a:r>
              <a:rPr lang="en-US" sz="28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63492" name="Text Box 5"/>
          <p:cNvSpPr txBox="1">
            <a:spLocks noChangeArrowheads="1"/>
          </p:cNvSpPr>
          <p:nvPr/>
        </p:nvSpPr>
        <p:spPr bwMode="auto">
          <a:xfrm>
            <a:off x="2133600" y="6415087"/>
            <a:ext cx="44894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Wingdings 2" panose="05020102010507070707" pitchFamily="18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FF00"/>
              </a:buClr>
              <a:buSzPct val="70000"/>
              <a:buFont typeface="Wingdings" panose="05000000000000000000" pitchFamily="2" charset="2"/>
              <a:buBlip>
                <a:blip r:embed="rId4"/>
              </a:buBlip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 b="0" dirty="0"/>
              <a:t>© Copyright </a:t>
            </a:r>
            <a:r>
              <a:rPr lang="en-US" sz="1000" b="0" dirty="0" smtClean="0"/>
              <a:t>1999-2014, </a:t>
            </a:r>
            <a:r>
              <a:rPr lang="en-US" sz="1000" b="0" dirty="0"/>
              <a:t>Diabetes Educational Services,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676358371"/>
      </p:ext>
    </p:extLst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713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You are Going to Do Great!</a:t>
            </a:r>
          </a:p>
        </p:txBody>
      </p:sp>
      <p:sp>
        <p:nvSpPr>
          <p:cNvPr id="66563" name="Text Box 7"/>
          <p:cNvSpPr txBox="1">
            <a:spLocks noChangeArrowheads="1"/>
          </p:cNvSpPr>
          <p:nvPr/>
        </p:nvSpPr>
        <p:spPr bwMode="auto">
          <a:xfrm>
            <a:off x="1828800" y="6435724"/>
            <a:ext cx="44894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Wingdings 2" panose="05020102010507070707" pitchFamily="18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FF00"/>
              </a:buClr>
              <a:buSzPct val="70000"/>
              <a:buFont typeface="Wingdings" panose="05000000000000000000" pitchFamily="2" charset="2"/>
              <a:buBlip>
                <a:blip r:embed="rId4"/>
              </a:buBlip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 b="0" dirty="0"/>
              <a:t>© Copyright </a:t>
            </a:r>
            <a:r>
              <a:rPr lang="en-US" sz="1000" b="0" dirty="0" smtClean="0"/>
              <a:t>1999-2014, </a:t>
            </a:r>
            <a:r>
              <a:rPr lang="en-US" sz="1000" b="0" dirty="0"/>
              <a:t>Diabetes Educational Services, All Rights Reserved.</a:t>
            </a:r>
          </a:p>
        </p:txBody>
      </p:sp>
      <p:pic>
        <p:nvPicPr>
          <p:cNvPr id="66564" name="Picture 8" descr="C:\Users\Beverly\AppData\Local\Microsoft\Windows\Temporary Internet Files\Content.IE5\GL06SCAX\MP900386808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488" y="1443038"/>
            <a:ext cx="5715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5" name="Picture 10" descr="C:\Users\Beverly\AppData\Local\Microsoft\Windows\Temporary Internet Files\Content.IE5\GL06SCAX\MP900409548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505200"/>
            <a:ext cx="2819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6" name="TextBox 1"/>
          <p:cNvSpPr txBox="1">
            <a:spLocks noChangeArrowheads="1"/>
          </p:cNvSpPr>
          <p:nvPr/>
        </p:nvSpPr>
        <p:spPr bwMode="auto">
          <a:xfrm>
            <a:off x="1106488" y="5486400"/>
            <a:ext cx="384651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Wingdings 2" panose="05020102010507070707" pitchFamily="18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FF00"/>
              </a:buClr>
              <a:buSzPct val="70000"/>
              <a:buFont typeface="Wingdings" panose="05000000000000000000" pitchFamily="2" charset="2"/>
              <a:buBlip>
                <a:blip r:embed="rId4"/>
              </a:buBlip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400" dirty="0"/>
              <a:t>DiabetesEd.net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400" dirty="0"/>
              <a:t>Keep in Touch</a:t>
            </a:r>
            <a:r>
              <a:rPr lang="en-US" sz="18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288898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1546" name="Rectangle 10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6000" dirty="0"/>
              <a:t>Thank You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038600" y="1216152"/>
            <a:ext cx="4635246" cy="4937760"/>
          </a:xfrm>
        </p:spPr>
        <p:txBody>
          <a:bodyPr/>
          <a:lstStyle/>
          <a:p>
            <a:r>
              <a:rPr lang="fr-FR" dirty="0"/>
              <a:t>Questions?</a:t>
            </a:r>
          </a:p>
          <a:p>
            <a:r>
              <a:rPr lang="fr-FR" dirty="0" smtClean="0"/>
              <a:t>Email </a:t>
            </a:r>
            <a:r>
              <a:rPr lang="fr-FR" dirty="0"/>
              <a:t>bev@diabetesed.net</a:t>
            </a:r>
          </a:p>
          <a:p>
            <a:r>
              <a:rPr lang="fr-FR" dirty="0" smtClean="0"/>
              <a:t>Web  </a:t>
            </a:r>
            <a:r>
              <a:rPr lang="fr-FR" dirty="0"/>
              <a:t>www.diabetesed.net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11998"/>
            <a:ext cx="3259667" cy="48895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4343401"/>
            <a:ext cx="4302034" cy="1371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6205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48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11138"/>
            <a:ext cx="7616825" cy="9144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000" dirty="0"/>
              <a:t>Why Take the BC-ADM</a:t>
            </a:r>
            <a:r>
              <a:rPr lang="en-US" sz="3600" dirty="0"/>
              <a:t> </a:t>
            </a:r>
            <a:r>
              <a:rPr lang="en-US" sz="4000" dirty="0"/>
              <a:t>Exam</a:t>
            </a:r>
            <a:r>
              <a:rPr lang="en-US" sz="4000" dirty="0" smtClean="0"/>
              <a:t>?</a:t>
            </a:r>
          </a:p>
        </p:txBody>
      </p:sp>
      <p:sp>
        <p:nvSpPr>
          <p:cNvPr id="16148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905000"/>
            <a:ext cx="8074025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V</a:t>
            </a:r>
            <a:r>
              <a:rPr lang="en-US" dirty="0" smtClean="0"/>
              <a:t>alidates </a:t>
            </a:r>
            <a:r>
              <a:rPr lang="en-US" dirty="0"/>
              <a:t>a healthcare professional's specialized knowledge and expertise in the management of people with </a:t>
            </a:r>
            <a:r>
              <a:rPr lang="en-US" dirty="0" smtClean="0"/>
              <a:t>diabetes.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May provide future opportunities to work more independently and be reimbursed for advanced level care?</a:t>
            </a:r>
          </a:p>
        </p:txBody>
      </p:sp>
      <p:pic>
        <p:nvPicPr>
          <p:cNvPr id="16388" name="Picture 5" descr="C:\Documents and Settings\Owner\Local Settings\Temporary Internet Files\Content.IE5\EHTZUIYC\MCj0234625000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2889" y="152400"/>
            <a:ext cx="1631950" cy="182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 Box 8"/>
          <p:cNvSpPr txBox="1">
            <a:spLocks noChangeArrowheads="1"/>
          </p:cNvSpPr>
          <p:nvPr/>
        </p:nvSpPr>
        <p:spPr bwMode="auto">
          <a:xfrm>
            <a:off x="2368550" y="6483350"/>
            <a:ext cx="44894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Wingdings 2" panose="05020102010507070707" pitchFamily="18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FF00"/>
              </a:buClr>
              <a:buSzPct val="70000"/>
              <a:buFont typeface="Wingdings" panose="05000000000000000000" pitchFamily="2" charset="2"/>
              <a:buBlip>
                <a:blip r:embed="rId5"/>
              </a:buBlip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Blip>
                <a:blip r:embed="rId6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 b="0" dirty="0"/>
              <a:t>© Copyright </a:t>
            </a:r>
            <a:r>
              <a:rPr lang="en-US" sz="1000" b="0" dirty="0" smtClean="0"/>
              <a:t>1999-2014, </a:t>
            </a:r>
            <a:r>
              <a:rPr lang="en-US" sz="1000" b="0" dirty="0"/>
              <a:t>Diabetes Educational Services,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157241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Scope of BC-ADM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95401"/>
            <a:ext cx="7620001" cy="4800600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dirty="0" smtClean="0"/>
              <a:t>Within their discipline's </a:t>
            </a:r>
            <a:r>
              <a:rPr lang="en-US" dirty="0"/>
              <a:t>scope of practice, healthcare professionals w/ BC-ADM </a:t>
            </a:r>
            <a:endParaRPr lang="en-US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adjust </a:t>
            </a:r>
            <a:r>
              <a:rPr lang="en-US" dirty="0"/>
              <a:t>medications, </a:t>
            </a:r>
            <a:endParaRPr lang="en-US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treat </a:t>
            </a:r>
            <a:r>
              <a:rPr lang="en-US" dirty="0"/>
              <a:t>&amp; monitor acute </a:t>
            </a:r>
            <a:r>
              <a:rPr lang="en-US" dirty="0" smtClean="0"/>
              <a:t>&amp; chronic complications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provide </a:t>
            </a:r>
            <a:r>
              <a:rPr lang="en-US" dirty="0"/>
              <a:t>medical nutrition </a:t>
            </a:r>
            <a:r>
              <a:rPr lang="en-US" dirty="0" smtClean="0"/>
              <a:t>therapy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help </a:t>
            </a:r>
            <a:r>
              <a:rPr lang="en-US" dirty="0"/>
              <a:t>patients plan exercise regimens, </a:t>
            </a:r>
            <a:endParaRPr lang="en-US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counsel </a:t>
            </a:r>
            <a:r>
              <a:rPr lang="en-US" dirty="0"/>
              <a:t>patients to manage behaviors and psychosocial issues, </a:t>
            </a:r>
            <a:endParaRPr lang="en-US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participate </a:t>
            </a:r>
            <a:r>
              <a:rPr lang="en-US" dirty="0"/>
              <a:t>in research and </a:t>
            </a:r>
            <a:r>
              <a:rPr lang="en-US" dirty="0" smtClean="0"/>
              <a:t>mentor.</a:t>
            </a: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" name="Picture 4" descr="C:\Users\Beverly\AppData\Local\Microsoft\Windows\Temporary Internet Files\Content.IE5\QFE2F5ON\MC90027943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964" y="228600"/>
            <a:ext cx="1371600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1649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6425" cy="16002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Board Certification –Advanced Diabetes Management (BC-ADM)</a:t>
            </a:r>
            <a:br>
              <a:rPr lang="en-US" sz="4000" dirty="0" smtClean="0"/>
            </a:br>
            <a:r>
              <a:rPr lang="en-US" sz="4000" dirty="0" smtClean="0"/>
              <a:t>Description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011988" cy="3276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“The depth of knowledge and competence in advanced clinical practice and diabetes skills affords an increased complexity of decision making which contributes to better patient care.”</a:t>
            </a:r>
          </a:p>
          <a:p>
            <a:pPr algn="r">
              <a:buFont typeface="Arial" panose="020B0604020202020204" pitchFamily="34" charset="0"/>
              <a:buChar char="•"/>
            </a:pPr>
            <a:r>
              <a:rPr lang="en-US" i="1" dirty="0" smtClean="0"/>
              <a:t>Excerpted from AADE website</a:t>
            </a:r>
            <a:endParaRPr lang="en-US" i="1" dirty="0"/>
          </a:p>
        </p:txBody>
      </p:sp>
      <p:pic>
        <p:nvPicPr>
          <p:cNvPr id="13316" name="Picture 4" descr="C:\Users\Beverly\AppData\Local\Microsoft\Windows\Temporary Internet Files\Content.IE5\QRSMXX6N\MC90005968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133600"/>
            <a:ext cx="1839913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852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6425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Bev’s Perspective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55613" y="914400"/>
            <a:ext cx="8226425" cy="5943600"/>
          </a:xfrm>
        </p:spPr>
        <p:txBody>
          <a:bodyPr/>
          <a:lstStyle/>
          <a:p>
            <a:r>
              <a:rPr lang="en-US" sz="2800" dirty="0" smtClean="0"/>
              <a:t>First took exam in 2001 (before kids)</a:t>
            </a:r>
          </a:p>
          <a:p>
            <a:r>
              <a:rPr lang="en-US" sz="2800" dirty="0" smtClean="0"/>
              <a:t>Strong background in </a:t>
            </a:r>
            <a:r>
              <a:rPr lang="en-US" sz="2800" dirty="0" err="1" smtClean="0"/>
              <a:t>inpt</a:t>
            </a:r>
            <a:r>
              <a:rPr lang="en-US" sz="2800" dirty="0" smtClean="0"/>
              <a:t> management</a:t>
            </a:r>
          </a:p>
          <a:p>
            <a:r>
              <a:rPr lang="en-US" sz="2800" dirty="0" smtClean="0"/>
              <a:t>Passed test – but opened another professional door – expanded my perspective, encouraged learning</a:t>
            </a:r>
          </a:p>
          <a:p>
            <a:r>
              <a:rPr lang="en-US" sz="2800" dirty="0" smtClean="0"/>
              <a:t>Created Critical Assessment Course as result</a:t>
            </a:r>
          </a:p>
          <a:p>
            <a:r>
              <a:rPr lang="en-US" sz="2800" dirty="0" smtClean="0"/>
              <a:t>Member of team that provided “Review Course” for ANCC in mid 2000s</a:t>
            </a:r>
          </a:p>
          <a:p>
            <a:r>
              <a:rPr lang="en-US" sz="2800" dirty="0" smtClean="0"/>
              <a:t>Retook exam in 2006</a:t>
            </a:r>
          </a:p>
          <a:p>
            <a:r>
              <a:rPr lang="en-US" sz="2800" dirty="0" smtClean="0"/>
              <a:t>Renewed by completing  a bunch of stuff - 2011</a:t>
            </a:r>
          </a:p>
          <a:p>
            <a:r>
              <a:rPr lang="en-US" sz="2800" dirty="0" smtClean="0"/>
              <a:t>Declined to participate in committee to update exam in 2011 (although I really wanted to)</a:t>
            </a:r>
          </a:p>
        </p:txBody>
      </p:sp>
    </p:spTree>
    <p:extLst>
      <p:ext uri="{BB962C8B-B14F-4D97-AF65-F5344CB8AC3E}">
        <p14:creationId xmlns:p14="http://schemas.microsoft.com/office/powerpoint/2010/main" val="3404240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Current Role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6425" cy="4497388"/>
          </a:xfrm>
        </p:spPr>
        <p:txBody>
          <a:bodyPr/>
          <a:lstStyle/>
          <a:p>
            <a:r>
              <a:rPr lang="en-US" smtClean="0"/>
              <a:t>Diabetes Program Manager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mtClean="0"/>
              <a:t>Inpatient diabetes management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mtClean="0"/>
              <a:t>ADA Recognized Outpt Program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mtClean="0"/>
              <a:t>Outcome Measurement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mtClean="0"/>
              <a:t>Training of Staff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mtClean="0"/>
              <a:t>Policies and Procedures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mtClean="0"/>
              <a:t>Medication Adjustment Suggestion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mtClean="0"/>
              <a:t>Teach Classes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mtClean="0"/>
              <a:t>Write articles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endParaRPr lang="en-US" smtClean="0"/>
          </a:p>
          <a:p>
            <a:pPr marL="857250" lvl="1" indent="-457200">
              <a:buFont typeface="Arial" panose="020B0604020202020204" pitchFamily="34" charset="0"/>
              <a:buChar char="•"/>
            </a:pPr>
            <a:endParaRPr lang="en-US" smtClean="0"/>
          </a:p>
        </p:txBody>
      </p:sp>
      <p:pic>
        <p:nvPicPr>
          <p:cNvPr id="15364" name="Picture 3" descr="C:\Users\Beverly\AppData\Local\Microsoft\Windows\Temporary Internet Files\Content.IE5\AQZ1NA1F\MC90029570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914400"/>
            <a:ext cx="2651125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3615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_ENCODE_TYPE" val="0"/>
  <p:tag name="ART_ENCODE_INDEX" val="1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15616</TotalTime>
  <Pages>98</Pages>
  <Words>2326</Words>
  <Application>Microsoft Office PowerPoint</Application>
  <PresentationFormat>Letter Paper (8.5x11 in)</PresentationFormat>
  <Paragraphs>370</Paragraphs>
  <Slides>43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54" baseType="lpstr">
      <vt:lpstr>MS PGothic</vt:lpstr>
      <vt:lpstr>Arial</vt:lpstr>
      <vt:lpstr>Arial-BoldMT</vt:lpstr>
      <vt:lpstr>Calibri</vt:lpstr>
      <vt:lpstr>Gill Sans MT</vt:lpstr>
      <vt:lpstr>Times New Roman</vt:lpstr>
      <vt:lpstr>Wingdings</vt:lpstr>
      <vt:lpstr>Wingdings 2</vt:lpstr>
      <vt:lpstr>Wingdings 3</vt:lpstr>
      <vt:lpstr>1_Origin</vt:lpstr>
      <vt:lpstr>Origin</vt:lpstr>
      <vt:lpstr>Preparing for BC-ADM Board Certification in Advanced  Diabetes Management</vt:lpstr>
      <vt:lpstr>Web Clinic Details</vt:lpstr>
      <vt:lpstr>Topics</vt:lpstr>
      <vt:lpstr> Professional Qualifications to take BC-ADM- excerpted from AADE</vt:lpstr>
      <vt:lpstr>Why Take the BC-ADM Exam?</vt:lpstr>
      <vt:lpstr>Scope of BC-ADM  </vt:lpstr>
      <vt:lpstr>Board Certification –Advanced Diabetes Management (BC-ADM) Description</vt:lpstr>
      <vt:lpstr>Bev’s Perspective</vt:lpstr>
      <vt:lpstr>Current Role</vt:lpstr>
      <vt:lpstr>Becoming a BC-ADM</vt:lpstr>
      <vt:lpstr>2014 – Qualifications </vt:lpstr>
      <vt:lpstr>Your questions</vt:lpstr>
      <vt:lpstr>Advanced Level Activities of BC-ADM</vt:lpstr>
      <vt:lpstr>Exam Windows</vt:lpstr>
      <vt:lpstr>Applying to take the BC-ADM Exam</vt:lpstr>
      <vt:lpstr>What application materials do I need to submit?</vt:lpstr>
      <vt:lpstr>Overview of BC-ADM  Exam </vt:lpstr>
      <vt:lpstr>Exam Details</vt:lpstr>
      <vt:lpstr> Exam Content </vt:lpstr>
      <vt:lpstr>Foundational Knowledge (15): </vt:lpstr>
      <vt:lpstr>Assessment and Data Collection (19)</vt:lpstr>
      <vt:lpstr>Diagnosis/Problem Identification (19)</vt:lpstr>
      <vt:lpstr>Planning and Intervention (45)</vt:lpstr>
      <vt:lpstr>Evaluation (22)</vt:lpstr>
      <vt:lpstr>Public and Community Health (8):</vt:lpstr>
      <vt:lpstr> Quality Improvement and Research (11):</vt:lpstr>
      <vt:lpstr>Leadership and Professional Practice (11)</vt:lpstr>
      <vt:lpstr>Your questions</vt:lpstr>
      <vt:lpstr>Other Clinical Books that will Help www.DiabetesEd.net</vt:lpstr>
      <vt:lpstr>AADE – The Art and Science of Diabetes Self Management Ed and Review Guide– </vt:lpstr>
      <vt:lpstr> </vt:lpstr>
      <vt:lpstr>Resources – DiabetesEd.net Resources – Level 3</vt:lpstr>
      <vt:lpstr>Resources – DiabetesEd.net Resources – Level 3</vt:lpstr>
      <vt:lpstr>Resources – DiabetesEd.net</vt:lpstr>
      <vt:lpstr>Sample Question -1</vt:lpstr>
      <vt:lpstr>Sample Question 2</vt:lpstr>
      <vt:lpstr>A 40‐year‐old female patient has a 10‐year history of diabetes  #3.</vt:lpstr>
      <vt:lpstr>Sample Question 4</vt:lpstr>
      <vt:lpstr>Sample question 5 </vt:lpstr>
      <vt:lpstr>A female patient in her 20th wk of pregnancy   #6</vt:lpstr>
      <vt:lpstr>Sample question 7</vt:lpstr>
      <vt:lpstr>You are Going to Do Great!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Diabetes, tools and tips of the trade</dc:title>
  <dc:creator>IMT</dc:creator>
  <cp:lastModifiedBy>Beverly Thomassian</cp:lastModifiedBy>
  <cp:revision>674</cp:revision>
  <cp:lastPrinted>2014-02-06T06:54:24Z</cp:lastPrinted>
  <dcterms:created xsi:type="dcterms:W3CDTF">1998-04-16T17:55:30Z</dcterms:created>
  <dcterms:modified xsi:type="dcterms:W3CDTF">2014-10-06T20:29:24Z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UseProject">
    <vt:lpwstr>1</vt:lpwstr>
  </property>
  <property fmtid="{D5CDD505-2E9C-101B-9397-08002B2CF9AE}" pid="3" name="ArticulatePath">
    <vt:lpwstr>Preparing for the CDE Exam 10 new_final2_071210</vt:lpwstr>
  </property>
  <property fmtid="{D5CDD505-2E9C-101B-9397-08002B2CF9AE}" pid="4" name="ArticulateGUID">
    <vt:lpwstr>D056E676-7599-484A-B462-52EF4E6DC7E9</vt:lpwstr>
  </property>
  <property fmtid="{D5CDD505-2E9C-101B-9397-08002B2CF9AE}" pid="5" name="ArticulateProjectFull">
    <vt:lpwstr>C:\Users\bev\Dropbox\A DES Admin Folder\Free Webinars 2014\BC-ADM\Preparing for BC-ADM  2014 show.ppta</vt:lpwstr>
  </property>
</Properties>
</file>