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38" r:id="rId1"/>
    <p:sldMasterId id="2147484250" r:id="rId2"/>
  </p:sldMasterIdLst>
  <p:notesMasterIdLst>
    <p:notesMasterId r:id="rId48"/>
  </p:notesMasterIdLst>
  <p:handoutMasterIdLst>
    <p:handoutMasterId r:id="rId49"/>
  </p:handoutMasterIdLst>
  <p:sldIdLst>
    <p:sldId id="1264" r:id="rId3"/>
    <p:sldId id="1271" r:id="rId4"/>
    <p:sldId id="1272" r:id="rId5"/>
    <p:sldId id="1273" r:id="rId6"/>
    <p:sldId id="1274" r:id="rId7"/>
    <p:sldId id="1275" r:id="rId8"/>
    <p:sldId id="1322" r:id="rId9"/>
    <p:sldId id="1277" r:id="rId10"/>
    <p:sldId id="1276" r:id="rId11"/>
    <p:sldId id="1278" r:id="rId12"/>
    <p:sldId id="1279" r:id="rId13"/>
    <p:sldId id="1280" r:id="rId14"/>
    <p:sldId id="1281" r:id="rId15"/>
    <p:sldId id="1282" r:id="rId16"/>
    <p:sldId id="1283" r:id="rId17"/>
    <p:sldId id="1284" r:id="rId18"/>
    <p:sldId id="1285" r:id="rId19"/>
    <p:sldId id="1313" r:id="rId20"/>
    <p:sldId id="1286" r:id="rId21"/>
    <p:sldId id="1320" r:id="rId22"/>
    <p:sldId id="1287" r:id="rId23"/>
    <p:sldId id="1319" r:id="rId24"/>
    <p:sldId id="1289" r:id="rId25"/>
    <p:sldId id="1290" r:id="rId26"/>
    <p:sldId id="1293" r:id="rId27"/>
    <p:sldId id="1296" r:id="rId28"/>
    <p:sldId id="1297" r:id="rId29"/>
    <p:sldId id="1312" r:id="rId30"/>
    <p:sldId id="1298" r:id="rId31"/>
    <p:sldId id="1299" r:id="rId32"/>
    <p:sldId id="1300" r:id="rId33"/>
    <p:sldId id="1301" r:id="rId34"/>
    <p:sldId id="1302" r:id="rId35"/>
    <p:sldId id="1321" r:id="rId36"/>
    <p:sldId id="1303" r:id="rId37"/>
    <p:sldId id="1315" r:id="rId38"/>
    <p:sldId id="1316" r:id="rId39"/>
    <p:sldId id="1314" r:id="rId40"/>
    <p:sldId id="1305" r:id="rId41"/>
    <p:sldId id="1306" r:id="rId42"/>
    <p:sldId id="1307" r:id="rId43"/>
    <p:sldId id="1309" r:id="rId44"/>
    <p:sldId id="1317" r:id="rId45"/>
    <p:sldId id="1310" r:id="rId46"/>
    <p:sldId id="1269" r:id="rId47"/>
  </p:sldIdLst>
  <p:sldSz cx="9144000" cy="6858000" type="letter"/>
  <p:notesSz cx="7315200" cy="9601200"/>
  <p:custDataLst>
    <p:tags r:id="rId50"/>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6600"/>
    <a:srgbClr val="FFCC00"/>
    <a:srgbClr val="000665"/>
    <a:srgbClr val="33CC33"/>
    <a:srgbClr val="3C0023"/>
    <a:srgbClr val="280049"/>
    <a:srgbClr val="79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498" autoAdjust="0"/>
    <p:restoredTop sz="94610" autoAdjust="0"/>
  </p:normalViewPr>
  <p:slideViewPr>
    <p:cSldViewPr>
      <p:cViewPr varScale="1">
        <p:scale>
          <a:sx n="85" d="100"/>
          <a:sy n="85" d="100"/>
        </p:scale>
        <p:origin x="108"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768" y="10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172200" y="8986836"/>
            <a:ext cx="996950" cy="32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833" tIns="47076" rIns="95833" bIns="47076">
            <a:spAutoFit/>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a:defRPr/>
            </a:pPr>
            <a:r>
              <a:rPr lang="en-US" sz="1500" dirty="0"/>
              <a:t>Page </a:t>
            </a:r>
            <a:fld id="{7E10C3D7-BCB3-4364-89E9-ACF34811BE58}" type="slidenum">
              <a:rPr lang="en-US" sz="1500"/>
              <a:pPr>
                <a:defRPr/>
              </a:pPr>
              <a:t>‹#›</a:t>
            </a:fld>
            <a:endParaRPr lang="en-US" sz="1500" dirty="0"/>
          </a:p>
        </p:txBody>
      </p:sp>
      <p:sp>
        <p:nvSpPr>
          <p:cNvPr id="113667" name="Text Box 4"/>
          <p:cNvSpPr txBox="1">
            <a:spLocks noChangeArrowheads="1"/>
          </p:cNvSpPr>
          <p:nvPr/>
        </p:nvSpPr>
        <p:spPr bwMode="auto">
          <a:xfrm>
            <a:off x="152400" y="9000626"/>
            <a:ext cx="6096000" cy="2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6841" tIns="48420" rIns="96841" bIns="48420">
            <a:spAutoFit/>
          </a:bodyPr>
          <a:lstStyle>
            <a:lvl1pPr defTabSz="963613">
              <a:defRPr b="1">
                <a:solidFill>
                  <a:schemeClr val="tx1"/>
                </a:solidFill>
                <a:latin typeface="Arial" pitchFamily="34" charset="0"/>
              </a:defRPr>
            </a:lvl1pPr>
            <a:lvl2pPr marL="742950" indent="-285750" defTabSz="963613">
              <a:defRPr b="1">
                <a:solidFill>
                  <a:schemeClr val="tx1"/>
                </a:solidFill>
                <a:latin typeface="Arial" pitchFamily="34" charset="0"/>
              </a:defRPr>
            </a:lvl2pPr>
            <a:lvl3pPr marL="1143000" indent="-228600" defTabSz="963613">
              <a:defRPr b="1">
                <a:solidFill>
                  <a:schemeClr val="tx1"/>
                </a:solidFill>
                <a:latin typeface="Arial" pitchFamily="34" charset="0"/>
              </a:defRPr>
            </a:lvl3pPr>
            <a:lvl4pPr marL="1600200" indent="-228600" defTabSz="963613">
              <a:defRPr b="1">
                <a:solidFill>
                  <a:schemeClr val="tx1"/>
                </a:solidFill>
                <a:latin typeface="Arial" pitchFamily="34" charset="0"/>
              </a:defRPr>
            </a:lvl4pPr>
            <a:lvl5pPr marL="2057400" indent="-228600" defTabSz="963613">
              <a:defRPr b="1">
                <a:solidFill>
                  <a:schemeClr val="tx1"/>
                </a:solidFill>
                <a:latin typeface="Arial" pitchFamily="34" charset="0"/>
              </a:defRPr>
            </a:lvl5pPr>
            <a:lvl6pPr marL="2514600" indent="-228600" defTabSz="963613" eaLnBrk="0" fontAlgn="base" hangingPunct="0">
              <a:spcBef>
                <a:spcPct val="0"/>
              </a:spcBef>
              <a:spcAft>
                <a:spcPct val="0"/>
              </a:spcAft>
              <a:defRPr b="1">
                <a:solidFill>
                  <a:schemeClr val="tx1"/>
                </a:solidFill>
                <a:latin typeface="Arial" pitchFamily="34" charset="0"/>
              </a:defRPr>
            </a:lvl6pPr>
            <a:lvl7pPr marL="2971800" indent="-228600" defTabSz="963613" eaLnBrk="0" fontAlgn="base" hangingPunct="0">
              <a:spcBef>
                <a:spcPct val="0"/>
              </a:spcBef>
              <a:spcAft>
                <a:spcPct val="0"/>
              </a:spcAft>
              <a:defRPr b="1">
                <a:solidFill>
                  <a:schemeClr val="tx1"/>
                </a:solidFill>
                <a:latin typeface="Arial" pitchFamily="34" charset="0"/>
              </a:defRPr>
            </a:lvl7pPr>
            <a:lvl8pPr marL="3429000" indent="-228600" defTabSz="963613" eaLnBrk="0" fontAlgn="base" hangingPunct="0">
              <a:spcBef>
                <a:spcPct val="0"/>
              </a:spcBef>
              <a:spcAft>
                <a:spcPct val="0"/>
              </a:spcAft>
              <a:defRPr b="1">
                <a:solidFill>
                  <a:schemeClr val="tx1"/>
                </a:solidFill>
                <a:latin typeface="Arial" pitchFamily="34" charset="0"/>
              </a:defRPr>
            </a:lvl8pPr>
            <a:lvl9pPr marL="3886200" indent="-228600" defTabSz="963613" eaLnBrk="0" fontAlgn="base" hangingPunct="0">
              <a:spcBef>
                <a:spcPct val="0"/>
              </a:spcBef>
              <a:spcAft>
                <a:spcPct val="0"/>
              </a:spcAft>
              <a:defRPr b="1">
                <a:solidFill>
                  <a:schemeClr val="tx1"/>
                </a:solidFill>
                <a:latin typeface="Arial" pitchFamily="34" charset="0"/>
              </a:defRPr>
            </a:lvl9pPr>
          </a:lstStyle>
          <a:p>
            <a:pPr algn="ctr">
              <a:spcBef>
                <a:spcPct val="50000"/>
              </a:spcBef>
              <a:defRPr/>
            </a:pPr>
            <a:r>
              <a:rPr lang="en-US" sz="1300" dirty="0">
                <a:latin typeface="Arial-BoldMT" charset="0"/>
              </a:rPr>
              <a:t>© Copyright 1999-2015, Diabetes Education Services  www.DiabetesEd.net </a:t>
            </a:r>
          </a:p>
        </p:txBody>
      </p:sp>
    </p:spTree>
    <p:custDataLst>
      <p:tags r:id="rId2"/>
    </p:custDataLst>
    <p:extLst>
      <p:ext uri="{BB962C8B-B14F-4D97-AF65-F5344CB8AC3E}">
        <p14:creationId xmlns:p14="http://schemas.microsoft.com/office/powerpoint/2010/main" val="202335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1922" name="Rectangle 2"/>
          <p:cNvSpPr>
            <a:spLocks noGrp="1" noChangeArrowheads="1"/>
          </p:cNvSpPr>
          <p:nvPr>
            <p:ph type="hdr" sz="quarter"/>
          </p:nvPr>
        </p:nvSpPr>
        <p:spPr bwMode="auto">
          <a:xfrm>
            <a:off x="2" y="2"/>
            <a:ext cx="3170238" cy="477838"/>
          </a:xfrm>
          <a:prstGeom prst="rect">
            <a:avLst/>
          </a:prstGeom>
          <a:noFill/>
          <a:ln w="12700">
            <a:noFill/>
            <a:miter lim="800000"/>
            <a:headEnd/>
            <a:tailEnd/>
          </a:ln>
        </p:spPr>
        <p:txBody>
          <a:bodyPr vert="horz" wrap="square" lIns="96841" tIns="48420" rIns="96841" bIns="48420" numCol="1" anchor="t" anchorCtr="0" compatLnSpc="1">
            <a:prstTxWarp prst="textNoShape">
              <a:avLst/>
            </a:prstTxWarp>
          </a:bodyPr>
          <a:lstStyle>
            <a:lvl1pPr defTabSz="968800">
              <a:defRPr sz="1300" b="0">
                <a:latin typeface="Times New Roman" pitchFamily="18" charset="0"/>
              </a:defRPr>
            </a:lvl1pPr>
          </a:lstStyle>
          <a:p>
            <a:pPr>
              <a:defRPr/>
            </a:pPr>
            <a:endParaRPr lang="en-US"/>
          </a:p>
        </p:txBody>
      </p:sp>
      <p:sp>
        <p:nvSpPr>
          <p:cNvPr id="721923" name="Rectangle 3"/>
          <p:cNvSpPr>
            <a:spLocks noGrp="1" noChangeArrowheads="1"/>
          </p:cNvSpPr>
          <p:nvPr>
            <p:ph type="dt" idx="1"/>
          </p:nvPr>
        </p:nvSpPr>
        <p:spPr bwMode="auto">
          <a:xfrm>
            <a:off x="4144965" y="2"/>
            <a:ext cx="3170237" cy="477838"/>
          </a:xfrm>
          <a:prstGeom prst="rect">
            <a:avLst/>
          </a:prstGeom>
          <a:noFill/>
          <a:ln w="12700">
            <a:noFill/>
            <a:miter lim="800000"/>
            <a:headEnd/>
            <a:tailEnd/>
          </a:ln>
        </p:spPr>
        <p:txBody>
          <a:bodyPr vert="horz" wrap="square" lIns="96841" tIns="48420" rIns="96841" bIns="48420" numCol="1" anchor="t" anchorCtr="0" compatLnSpc="1">
            <a:prstTxWarp prst="textNoShape">
              <a:avLst/>
            </a:prstTxWarp>
          </a:bodyPr>
          <a:lstStyle>
            <a:lvl1pPr algn="r" defTabSz="968800">
              <a:defRPr sz="1300" b="0">
                <a:latin typeface="Times New Roman" pitchFamily="18" charset="0"/>
              </a:defRPr>
            </a:lvl1pPr>
          </a:lstStyle>
          <a:p>
            <a:pPr>
              <a:defRPr/>
            </a:pPr>
            <a:fld id="{FC2D8F15-78F1-4961-A422-E9BAEAE7B83B}" type="datetimeFigureOut">
              <a:rPr lang="en-US"/>
              <a:pPr>
                <a:defRPr/>
              </a:pPr>
              <a:t>7/15/2015</a:t>
            </a:fld>
            <a:endParaRPr lang="en-US"/>
          </a:p>
        </p:txBody>
      </p:sp>
      <p:sp>
        <p:nvSpPr>
          <p:cNvPr id="3076" name="Rectangle 4"/>
          <p:cNvSpPr>
            <a:spLocks noGrp="1" noRot="1" noChangeAspect="1" noChangeArrowheads="1" noTextEdit="1"/>
          </p:cNvSpPr>
          <p:nvPr>
            <p:ph type="sldImg" idx="2"/>
          </p:nvPr>
        </p:nvSpPr>
        <p:spPr bwMode="auto">
          <a:xfrm>
            <a:off x="1273175" y="715963"/>
            <a:ext cx="4770438" cy="3578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5" name="Rectangle 5"/>
          <p:cNvSpPr>
            <a:spLocks noGrp="1" noChangeArrowheads="1"/>
          </p:cNvSpPr>
          <p:nvPr>
            <p:ph type="body" sz="quarter" idx="3"/>
          </p:nvPr>
        </p:nvSpPr>
        <p:spPr bwMode="auto">
          <a:xfrm>
            <a:off x="974727" y="4532313"/>
            <a:ext cx="5365750" cy="4375151"/>
          </a:xfrm>
          <a:prstGeom prst="rect">
            <a:avLst/>
          </a:prstGeom>
          <a:noFill/>
          <a:ln w="12700">
            <a:noFill/>
            <a:miter lim="800000"/>
            <a:headEnd/>
            <a:tailEnd/>
          </a:ln>
        </p:spPr>
        <p:txBody>
          <a:bodyPr vert="horz" wrap="square" lIns="96841" tIns="48420" rIns="96841" bIns="484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1926" name="Rectangle 6"/>
          <p:cNvSpPr>
            <a:spLocks noGrp="1" noChangeArrowheads="1"/>
          </p:cNvSpPr>
          <p:nvPr>
            <p:ph type="ftr" sz="quarter" idx="4"/>
          </p:nvPr>
        </p:nvSpPr>
        <p:spPr bwMode="auto">
          <a:xfrm>
            <a:off x="2" y="9145589"/>
            <a:ext cx="3170238" cy="477837"/>
          </a:xfrm>
          <a:prstGeom prst="rect">
            <a:avLst/>
          </a:prstGeom>
          <a:noFill/>
          <a:ln w="12700">
            <a:noFill/>
            <a:miter lim="800000"/>
            <a:headEnd/>
            <a:tailEnd/>
          </a:ln>
        </p:spPr>
        <p:txBody>
          <a:bodyPr vert="horz" wrap="square" lIns="96841" tIns="48420" rIns="96841" bIns="48420" numCol="1" anchor="b" anchorCtr="0" compatLnSpc="1">
            <a:prstTxWarp prst="textNoShape">
              <a:avLst/>
            </a:prstTxWarp>
          </a:bodyPr>
          <a:lstStyle>
            <a:lvl1pPr defTabSz="968800">
              <a:defRPr sz="1300" b="0">
                <a:latin typeface="Times New Roman" pitchFamily="18" charset="0"/>
              </a:defRPr>
            </a:lvl1pPr>
          </a:lstStyle>
          <a:p>
            <a:pPr>
              <a:defRPr/>
            </a:pPr>
            <a:r>
              <a:rPr lang="en-US"/>
              <a:t>© Copyright </a:t>
            </a:r>
            <a:r>
              <a:rPr lang="en-US" smtClean="0"/>
              <a:t>1999-2012, </a:t>
            </a:r>
            <a:r>
              <a:rPr lang="en-US"/>
              <a:t>Diabetes Educational Services, All Rights </a:t>
            </a:r>
            <a:r>
              <a:rPr lang="en-US" err="1"/>
              <a:t>ReservedDiabetes</a:t>
            </a:r>
            <a:r>
              <a:rPr lang="en-US"/>
              <a:t> Educational Services© (530) 893 - 8635 </a:t>
            </a:r>
          </a:p>
        </p:txBody>
      </p:sp>
      <p:sp>
        <p:nvSpPr>
          <p:cNvPr id="721927" name="Rectangle 7"/>
          <p:cNvSpPr>
            <a:spLocks noGrp="1" noChangeArrowheads="1"/>
          </p:cNvSpPr>
          <p:nvPr>
            <p:ph type="sldNum" sz="quarter" idx="5"/>
          </p:nvPr>
        </p:nvSpPr>
        <p:spPr bwMode="auto">
          <a:xfrm>
            <a:off x="4144965" y="9145589"/>
            <a:ext cx="3170237" cy="477837"/>
          </a:xfrm>
          <a:prstGeom prst="rect">
            <a:avLst/>
          </a:prstGeom>
          <a:noFill/>
          <a:ln w="12700">
            <a:noFill/>
            <a:miter lim="800000"/>
            <a:headEnd/>
            <a:tailEnd/>
          </a:ln>
        </p:spPr>
        <p:txBody>
          <a:bodyPr vert="horz" wrap="square" lIns="96841" tIns="48420" rIns="96841" bIns="48420" numCol="1" anchor="b" anchorCtr="0" compatLnSpc="1">
            <a:prstTxWarp prst="textNoShape">
              <a:avLst/>
            </a:prstTxWarp>
          </a:bodyPr>
          <a:lstStyle>
            <a:lvl1pPr algn="r" defTabSz="968233">
              <a:defRPr sz="1300" b="0" smtClean="0">
                <a:latin typeface="Times New Roman" panose="02020603050405020304" pitchFamily="18" charset="0"/>
              </a:defRPr>
            </a:lvl1pPr>
          </a:lstStyle>
          <a:p>
            <a:pPr>
              <a:defRPr/>
            </a:pPr>
            <a:fld id="{E41DD1C4-11D3-4465-AD4A-48B29D365BD9}" type="slidenum">
              <a:rPr lang="en-US"/>
              <a:pPr>
                <a:defRPr/>
              </a:pPr>
              <a:t>‹#›</a:t>
            </a:fld>
            <a:endParaRPr lang="en-US"/>
          </a:p>
        </p:txBody>
      </p:sp>
    </p:spTree>
    <p:extLst>
      <p:ext uri="{BB962C8B-B14F-4D97-AF65-F5344CB8AC3E}">
        <p14:creationId xmlns:p14="http://schemas.microsoft.com/office/powerpoint/2010/main" val="96476929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1884">
              <a:defRPr b="1">
                <a:solidFill>
                  <a:schemeClr val="tx1"/>
                </a:solidFill>
                <a:latin typeface="Arial" panose="020B0604020202020204" pitchFamily="34" charset="0"/>
              </a:defRPr>
            </a:lvl1pPr>
            <a:lvl2pPr marL="742842" indent="-285708" defTabSz="961884">
              <a:defRPr b="1">
                <a:solidFill>
                  <a:schemeClr val="tx1"/>
                </a:solidFill>
                <a:latin typeface="Arial" panose="020B0604020202020204" pitchFamily="34" charset="0"/>
              </a:defRPr>
            </a:lvl2pPr>
            <a:lvl3pPr marL="1142833" indent="-228567" defTabSz="961884">
              <a:defRPr b="1">
                <a:solidFill>
                  <a:schemeClr val="tx1"/>
                </a:solidFill>
                <a:latin typeface="Arial" panose="020B0604020202020204" pitchFamily="34" charset="0"/>
              </a:defRPr>
            </a:lvl3pPr>
            <a:lvl4pPr marL="1599966" indent="-228567" defTabSz="961884">
              <a:defRPr b="1">
                <a:solidFill>
                  <a:schemeClr val="tx1"/>
                </a:solidFill>
                <a:latin typeface="Arial" panose="020B0604020202020204" pitchFamily="34" charset="0"/>
              </a:defRPr>
            </a:lvl4pPr>
            <a:lvl5pPr marL="2057099" indent="-228567" defTabSz="961884">
              <a:defRPr b="1">
                <a:solidFill>
                  <a:schemeClr val="tx1"/>
                </a:solidFill>
                <a:latin typeface="Arial" panose="020B0604020202020204" pitchFamily="34" charset="0"/>
              </a:defRPr>
            </a:lvl5pPr>
            <a:lvl6pPr marL="2514232" indent="-228567" defTabSz="961884" eaLnBrk="0" fontAlgn="base" hangingPunct="0">
              <a:spcBef>
                <a:spcPct val="0"/>
              </a:spcBef>
              <a:spcAft>
                <a:spcPct val="0"/>
              </a:spcAft>
              <a:defRPr b="1">
                <a:solidFill>
                  <a:schemeClr val="tx1"/>
                </a:solidFill>
                <a:latin typeface="Arial" panose="020B0604020202020204" pitchFamily="34" charset="0"/>
              </a:defRPr>
            </a:lvl6pPr>
            <a:lvl7pPr marL="2971365" indent="-228567" defTabSz="961884" eaLnBrk="0" fontAlgn="base" hangingPunct="0">
              <a:spcBef>
                <a:spcPct val="0"/>
              </a:spcBef>
              <a:spcAft>
                <a:spcPct val="0"/>
              </a:spcAft>
              <a:defRPr b="1">
                <a:solidFill>
                  <a:schemeClr val="tx1"/>
                </a:solidFill>
                <a:latin typeface="Arial" panose="020B0604020202020204" pitchFamily="34" charset="0"/>
              </a:defRPr>
            </a:lvl7pPr>
            <a:lvl8pPr marL="3428497" indent="-228567" defTabSz="961884" eaLnBrk="0" fontAlgn="base" hangingPunct="0">
              <a:spcBef>
                <a:spcPct val="0"/>
              </a:spcBef>
              <a:spcAft>
                <a:spcPct val="0"/>
              </a:spcAft>
              <a:defRPr b="1">
                <a:solidFill>
                  <a:schemeClr val="tx1"/>
                </a:solidFill>
                <a:latin typeface="Arial" panose="020B0604020202020204" pitchFamily="34" charset="0"/>
              </a:defRPr>
            </a:lvl8pPr>
            <a:lvl9pPr marL="3885630" indent="-228567" defTabSz="961884" eaLnBrk="0" fontAlgn="base" hangingPunct="0">
              <a:spcBef>
                <a:spcPct val="0"/>
              </a:spcBef>
              <a:spcAft>
                <a:spcPct val="0"/>
              </a:spcAft>
              <a:defRPr b="1">
                <a:solidFill>
                  <a:schemeClr val="tx1"/>
                </a:solidFill>
                <a:latin typeface="Arial" panose="020B0604020202020204" pitchFamily="34" charset="0"/>
              </a:defRPr>
            </a:lvl9pPr>
          </a:lstStyle>
          <a:p>
            <a:fld id="{ABA0D58C-3D4E-4568-A5E0-D3D2233BC2E6}" type="slidenum">
              <a:rPr lang="en-US" b="0">
                <a:latin typeface="Times New Roman" panose="02020603050405020304" pitchFamily="18" charset="0"/>
              </a:rPr>
              <a:pPr/>
              <a:t>2</a:t>
            </a:fld>
            <a:endParaRPr lang="en-US" b="0">
              <a:latin typeface="Times New Roman" panose="02020603050405020304" pitchFamily="18" charset="0"/>
            </a:endParaRPr>
          </a:p>
        </p:txBody>
      </p:sp>
      <p:sp>
        <p:nvSpPr>
          <p:cNvPr id="8195"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97" tIns="48148" rIns="96297" bIns="48148"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78C424C8-AF30-4B21-8AD1-0ADB89B7A686}" type="slidenum">
              <a:rPr lang="en-US" sz="1300" b="0">
                <a:latin typeface="Times New Roman" panose="02020603050405020304" pitchFamily="18" charset="0"/>
              </a:rPr>
              <a:pPr algn="r"/>
              <a:t>2</a:t>
            </a:fld>
            <a:endParaRPr lang="en-US" sz="1300" b="0">
              <a:latin typeface="Times New Roman" panose="02020603050405020304" pitchFamily="18" charset="0"/>
            </a:endParaRPr>
          </a:p>
        </p:txBody>
      </p:sp>
      <p:sp>
        <p:nvSpPr>
          <p:cNvPr id="8196" name="Slide Image Placeholder 1"/>
          <p:cNvSpPr>
            <a:spLocks noGrp="1" noRot="1" noChangeAspect="1" noTextEdit="1"/>
          </p:cNvSpPr>
          <p:nvPr>
            <p:ph type="sldImg"/>
          </p:nvPr>
        </p:nvSpPr>
        <p:spPr>
          <a:ln/>
        </p:spPr>
      </p:sp>
      <p:sp>
        <p:nvSpPr>
          <p:cNvPr id="819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8"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1884">
              <a:defRPr b="1">
                <a:solidFill>
                  <a:schemeClr val="tx1"/>
                </a:solidFill>
                <a:latin typeface="Arial" panose="020B0604020202020204" pitchFamily="34" charset="0"/>
              </a:defRPr>
            </a:lvl1pPr>
            <a:lvl2pPr marL="742842" indent="-285708" defTabSz="961884">
              <a:defRPr b="1">
                <a:solidFill>
                  <a:schemeClr val="tx1"/>
                </a:solidFill>
                <a:latin typeface="Arial" panose="020B0604020202020204" pitchFamily="34" charset="0"/>
              </a:defRPr>
            </a:lvl2pPr>
            <a:lvl3pPr marL="1142833" indent="-228567" defTabSz="961884">
              <a:defRPr b="1">
                <a:solidFill>
                  <a:schemeClr val="tx1"/>
                </a:solidFill>
                <a:latin typeface="Arial" panose="020B0604020202020204" pitchFamily="34" charset="0"/>
              </a:defRPr>
            </a:lvl3pPr>
            <a:lvl4pPr marL="1599966" indent="-228567" defTabSz="961884">
              <a:defRPr b="1">
                <a:solidFill>
                  <a:schemeClr val="tx1"/>
                </a:solidFill>
                <a:latin typeface="Arial" panose="020B0604020202020204" pitchFamily="34" charset="0"/>
              </a:defRPr>
            </a:lvl4pPr>
            <a:lvl5pPr marL="2057099" indent="-228567" defTabSz="961884">
              <a:defRPr b="1">
                <a:solidFill>
                  <a:schemeClr val="tx1"/>
                </a:solidFill>
                <a:latin typeface="Arial" panose="020B0604020202020204" pitchFamily="34" charset="0"/>
              </a:defRPr>
            </a:lvl5pPr>
            <a:lvl6pPr marL="2514232" indent="-228567" defTabSz="961884" eaLnBrk="0" fontAlgn="base" hangingPunct="0">
              <a:spcBef>
                <a:spcPct val="0"/>
              </a:spcBef>
              <a:spcAft>
                <a:spcPct val="0"/>
              </a:spcAft>
              <a:defRPr b="1">
                <a:solidFill>
                  <a:schemeClr val="tx1"/>
                </a:solidFill>
                <a:latin typeface="Arial" panose="020B0604020202020204" pitchFamily="34" charset="0"/>
              </a:defRPr>
            </a:lvl6pPr>
            <a:lvl7pPr marL="2971365" indent="-228567" defTabSz="961884" eaLnBrk="0" fontAlgn="base" hangingPunct="0">
              <a:spcBef>
                <a:spcPct val="0"/>
              </a:spcBef>
              <a:spcAft>
                <a:spcPct val="0"/>
              </a:spcAft>
              <a:defRPr b="1">
                <a:solidFill>
                  <a:schemeClr val="tx1"/>
                </a:solidFill>
                <a:latin typeface="Arial" panose="020B0604020202020204" pitchFamily="34" charset="0"/>
              </a:defRPr>
            </a:lvl7pPr>
            <a:lvl8pPr marL="3428497" indent="-228567" defTabSz="961884" eaLnBrk="0" fontAlgn="base" hangingPunct="0">
              <a:spcBef>
                <a:spcPct val="0"/>
              </a:spcBef>
              <a:spcAft>
                <a:spcPct val="0"/>
              </a:spcAft>
              <a:defRPr b="1">
                <a:solidFill>
                  <a:schemeClr val="tx1"/>
                </a:solidFill>
                <a:latin typeface="Arial" panose="020B0604020202020204" pitchFamily="34" charset="0"/>
              </a:defRPr>
            </a:lvl8pPr>
            <a:lvl9pPr marL="3885630" indent="-228567" defTabSz="961884" eaLnBrk="0" fontAlgn="base" hangingPunct="0">
              <a:spcBef>
                <a:spcPct val="0"/>
              </a:spcBef>
              <a:spcAft>
                <a:spcPct val="0"/>
              </a:spcAft>
              <a:defRPr b="1">
                <a:solidFill>
                  <a:schemeClr val="tx1"/>
                </a:solidFill>
                <a:latin typeface="Arial" panose="020B0604020202020204" pitchFamily="34" charset="0"/>
              </a:defRPr>
            </a:lvl9pPr>
          </a:lstStyle>
          <a:p>
            <a:r>
              <a:rPr lang="en-US" b="0" smtClean="0">
                <a:latin typeface="Times New Roman" panose="02020603050405020304" pitchFamily="18" charset="0"/>
              </a:rPr>
              <a:t>Diabetes Educational Services© (530) 893 - 8635 </a:t>
            </a:r>
          </a:p>
        </p:txBody>
      </p:sp>
      <p:sp>
        <p:nvSpPr>
          <p:cNvPr id="8199"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97" tIns="48148" rIns="96297" bIns="48148"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C3523D26-C424-40C6-BFED-0C2E75A69B65}" type="slidenum">
              <a:rPr lang="en-US" sz="1300" b="0">
                <a:latin typeface="Times New Roman" panose="02020603050405020304" pitchFamily="18" charset="0"/>
              </a:rPr>
              <a:pPr algn="r"/>
              <a:t>2</a:t>
            </a:fld>
            <a:endParaRPr lang="en-US" sz="1300" b="0">
              <a:latin typeface="Times New Roman" panose="02020603050405020304" pitchFamily="18" charset="0"/>
            </a:endParaRPr>
          </a:p>
        </p:txBody>
      </p:sp>
    </p:spTree>
    <p:extLst>
      <p:ext uri="{BB962C8B-B14F-4D97-AF65-F5344CB8AC3E}">
        <p14:creationId xmlns:p14="http://schemas.microsoft.com/office/powerpoint/2010/main" val="371982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6932ACFA-A93D-416D-8AEC-6FC01FB87F12}" type="slidenum">
              <a:rPr lang="en-US" b="0">
                <a:latin typeface="Times New Roman" panose="02020603050405020304" pitchFamily="18" charset="0"/>
              </a:rPr>
              <a:pPr/>
              <a:t>21</a:t>
            </a:fld>
            <a:endParaRPr lang="en-US" b="0">
              <a:latin typeface="Times New Roman" panose="02020603050405020304" pitchFamily="18" charset="0"/>
            </a:endParaRPr>
          </a:p>
        </p:txBody>
      </p:sp>
      <p:sp>
        <p:nvSpPr>
          <p:cNvPr id="33795"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48452186-69B6-4EFB-BAF0-9EAA1DC3DFAA}" type="slidenum">
              <a:rPr lang="en-US" sz="1300" b="0">
                <a:latin typeface="Times New Roman" panose="02020603050405020304" pitchFamily="18" charset="0"/>
              </a:rPr>
              <a:pPr algn="r"/>
              <a:t>21</a:t>
            </a:fld>
            <a:endParaRPr lang="en-US" sz="1300" b="0">
              <a:latin typeface="Times New Roman" panose="02020603050405020304" pitchFamily="18" charset="0"/>
            </a:endParaRPr>
          </a:p>
        </p:txBody>
      </p:sp>
      <p:sp>
        <p:nvSpPr>
          <p:cNvPr id="33796" name="Slide Image Placeholder 1"/>
          <p:cNvSpPr>
            <a:spLocks noGrp="1" noRot="1" noChangeAspect="1" noTextEdit="1"/>
          </p:cNvSpPr>
          <p:nvPr>
            <p:ph type="sldImg"/>
          </p:nvPr>
        </p:nvSpPr>
        <p:spPr>
          <a:ln/>
        </p:spPr>
      </p:sp>
      <p:sp>
        <p:nvSpPr>
          <p:cNvPr id="3379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8"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33799"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F1325D4F-E94A-4F69-86EF-43488CDBECAE}" type="slidenum">
              <a:rPr lang="en-US" sz="1300" b="0">
                <a:latin typeface="Times New Roman" panose="02020603050405020304" pitchFamily="18" charset="0"/>
              </a:rPr>
              <a:pPr algn="r"/>
              <a:t>21</a:t>
            </a:fld>
            <a:endParaRPr lang="en-US" sz="1300" b="0">
              <a:latin typeface="Times New Roman" panose="02020603050405020304" pitchFamily="18" charset="0"/>
            </a:endParaRPr>
          </a:p>
        </p:txBody>
      </p:sp>
    </p:spTree>
    <p:extLst>
      <p:ext uri="{BB962C8B-B14F-4D97-AF65-F5344CB8AC3E}">
        <p14:creationId xmlns:p14="http://schemas.microsoft.com/office/powerpoint/2010/main" val="310266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CDC6C041-9CEC-4543-8F05-DF6261A6F0B9}" type="slidenum">
              <a:rPr lang="en-US" b="0">
                <a:latin typeface="Times New Roman" panose="02020603050405020304" pitchFamily="18" charset="0"/>
              </a:rPr>
              <a:pPr/>
              <a:t>29</a:t>
            </a:fld>
            <a:endParaRPr lang="en-US" b="0">
              <a:latin typeface="Times New Roman" panose="02020603050405020304" pitchFamily="18" charset="0"/>
            </a:endParaRPr>
          </a:p>
        </p:txBody>
      </p:sp>
      <p:sp>
        <p:nvSpPr>
          <p:cNvPr id="47107"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25D48EC2-D2A2-45FD-96E4-DC8775BA2C5B}" type="slidenum">
              <a:rPr lang="en-US" sz="1300" b="0">
                <a:latin typeface="Times New Roman" panose="02020603050405020304" pitchFamily="18" charset="0"/>
              </a:rPr>
              <a:pPr algn="r"/>
              <a:t>29</a:t>
            </a:fld>
            <a:endParaRPr lang="en-US" sz="1300" b="0">
              <a:latin typeface="Times New Roman" panose="02020603050405020304" pitchFamily="18" charset="0"/>
            </a:endParaRPr>
          </a:p>
        </p:txBody>
      </p:sp>
      <p:sp>
        <p:nvSpPr>
          <p:cNvPr id="47108" name="Slide Image Placeholder 1"/>
          <p:cNvSpPr>
            <a:spLocks noGrp="1" noRot="1" noChangeAspect="1" noTextEdit="1"/>
          </p:cNvSpPr>
          <p:nvPr>
            <p:ph type="sldImg"/>
          </p:nvPr>
        </p:nvSpPr>
        <p:spPr>
          <a:ln/>
        </p:spPr>
      </p:sp>
      <p:sp>
        <p:nvSpPr>
          <p:cNvPr id="4710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10"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700" b="0">
                <a:latin typeface="Times New Roman" panose="02020603050405020304" pitchFamily="18" charset="0"/>
              </a:rPr>
              <a:t>Diabetes Educational Services© (530) 893 - 8635 </a:t>
            </a:r>
          </a:p>
        </p:txBody>
      </p:sp>
      <p:sp>
        <p:nvSpPr>
          <p:cNvPr id="47111"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80DB383E-E4AF-4BE9-84ED-61EC16D41B33}" type="slidenum">
              <a:rPr lang="en-US" sz="1700" b="0">
                <a:latin typeface="Times New Roman" panose="02020603050405020304" pitchFamily="18" charset="0"/>
              </a:rPr>
              <a:pPr algn="r"/>
              <a:t>29</a:t>
            </a:fld>
            <a:endParaRPr lang="en-US" sz="1700" b="0">
              <a:latin typeface="Times New Roman" panose="02020603050405020304" pitchFamily="18" charset="0"/>
            </a:endParaRPr>
          </a:p>
        </p:txBody>
      </p:sp>
    </p:spTree>
    <p:extLst>
      <p:ext uri="{BB962C8B-B14F-4D97-AF65-F5344CB8AC3E}">
        <p14:creationId xmlns:p14="http://schemas.microsoft.com/office/powerpoint/2010/main" val="109918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2A127244-CC24-4634-975B-78AC76816E89}" type="slidenum">
              <a:rPr lang="en-US" b="0">
                <a:latin typeface="Times New Roman" panose="02020603050405020304" pitchFamily="18" charset="0"/>
              </a:rPr>
              <a:pPr/>
              <a:t>30</a:t>
            </a:fld>
            <a:endParaRPr lang="en-US" b="0">
              <a:latin typeface="Times New Roman" panose="02020603050405020304" pitchFamily="18" charset="0"/>
            </a:endParaRPr>
          </a:p>
        </p:txBody>
      </p:sp>
      <p:sp>
        <p:nvSpPr>
          <p:cNvPr id="49155"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890ABAF8-B20F-403A-A29D-CD6C26C981E5}" type="slidenum">
              <a:rPr lang="en-US" sz="1300" b="0">
                <a:latin typeface="Times New Roman" panose="02020603050405020304" pitchFamily="18" charset="0"/>
              </a:rPr>
              <a:pPr algn="r"/>
              <a:t>30</a:t>
            </a:fld>
            <a:endParaRPr lang="en-US" sz="1300" b="0">
              <a:latin typeface="Times New Roman" panose="02020603050405020304" pitchFamily="18" charset="0"/>
            </a:endParaRPr>
          </a:p>
        </p:txBody>
      </p:sp>
      <p:sp>
        <p:nvSpPr>
          <p:cNvPr id="49156" name="Slide Image Placeholder 1"/>
          <p:cNvSpPr>
            <a:spLocks noGrp="1" noRot="1" noChangeAspect="1" noTextEdit="1"/>
          </p:cNvSpPr>
          <p:nvPr>
            <p:ph type="sldImg"/>
          </p:nvPr>
        </p:nvSpPr>
        <p:spPr>
          <a:ln/>
        </p:spPr>
      </p:sp>
      <p:sp>
        <p:nvSpPr>
          <p:cNvPr id="4915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8"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700" b="0">
                <a:latin typeface="Times New Roman" panose="02020603050405020304" pitchFamily="18" charset="0"/>
              </a:rPr>
              <a:t>Diabetes Educational Services© (530) 893 - 8635 </a:t>
            </a:r>
          </a:p>
        </p:txBody>
      </p:sp>
      <p:sp>
        <p:nvSpPr>
          <p:cNvPr id="49159"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E4747BB2-237F-4F92-ADB0-8C651E02D45D}" type="slidenum">
              <a:rPr lang="en-US" sz="1700" b="0">
                <a:latin typeface="Times New Roman" panose="02020603050405020304" pitchFamily="18" charset="0"/>
              </a:rPr>
              <a:pPr algn="r"/>
              <a:t>30</a:t>
            </a:fld>
            <a:endParaRPr lang="en-US" sz="1700" b="0">
              <a:latin typeface="Times New Roman" panose="02020603050405020304" pitchFamily="18" charset="0"/>
            </a:endParaRPr>
          </a:p>
        </p:txBody>
      </p:sp>
    </p:spTree>
    <p:extLst>
      <p:ext uri="{BB962C8B-B14F-4D97-AF65-F5344CB8AC3E}">
        <p14:creationId xmlns:p14="http://schemas.microsoft.com/office/powerpoint/2010/main" val="453271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1884">
              <a:defRPr b="1">
                <a:solidFill>
                  <a:schemeClr val="tx1"/>
                </a:solidFill>
                <a:latin typeface="Arial" panose="020B0604020202020204" pitchFamily="34" charset="0"/>
              </a:defRPr>
            </a:lvl1pPr>
            <a:lvl2pPr marL="742842" indent="-285708" defTabSz="961884">
              <a:defRPr b="1">
                <a:solidFill>
                  <a:schemeClr val="tx1"/>
                </a:solidFill>
                <a:latin typeface="Arial" panose="020B0604020202020204" pitchFamily="34" charset="0"/>
              </a:defRPr>
            </a:lvl2pPr>
            <a:lvl3pPr marL="1142833" indent="-228567" defTabSz="961884">
              <a:defRPr b="1">
                <a:solidFill>
                  <a:schemeClr val="tx1"/>
                </a:solidFill>
                <a:latin typeface="Arial" panose="020B0604020202020204" pitchFamily="34" charset="0"/>
              </a:defRPr>
            </a:lvl3pPr>
            <a:lvl4pPr marL="1599966" indent="-228567" defTabSz="961884">
              <a:defRPr b="1">
                <a:solidFill>
                  <a:schemeClr val="tx1"/>
                </a:solidFill>
                <a:latin typeface="Arial" panose="020B0604020202020204" pitchFamily="34" charset="0"/>
              </a:defRPr>
            </a:lvl4pPr>
            <a:lvl5pPr marL="2057099" indent="-228567" defTabSz="961884">
              <a:defRPr b="1">
                <a:solidFill>
                  <a:schemeClr val="tx1"/>
                </a:solidFill>
                <a:latin typeface="Arial" panose="020B0604020202020204" pitchFamily="34" charset="0"/>
              </a:defRPr>
            </a:lvl5pPr>
            <a:lvl6pPr marL="2514232" indent="-228567" defTabSz="961884" eaLnBrk="0" fontAlgn="base" hangingPunct="0">
              <a:spcBef>
                <a:spcPct val="0"/>
              </a:spcBef>
              <a:spcAft>
                <a:spcPct val="0"/>
              </a:spcAft>
              <a:defRPr b="1">
                <a:solidFill>
                  <a:schemeClr val="tx1"/>
                </a:solidFill>
                <a:latin typeface="Arial" panose="020B0604020202020204" pitchFamily="34" charset="0"/>
              </a:defRPr>
            </a:lvl6pPr>
            <a:lvl7pPr marL="2971365" indent="-228567" defTabSz="961884" eaLnBrk="0" fontAlgn="base" hangingPunct="0">
              <a:spcBef>
                <a:spcPct val="0"/>
              </a:spcBef>
              <a:spcAft>
                <a:spcPct val="0"/>
              </a:spcAft>
              <a:defRPr b="1">
                <a:solidFill>
                  <a:schemeClr val="tx1"/>
                </a:solidFill>
                <a:latin typeface="Arial" panose="020B0604020202020204" pitchFamily="34" charset="0"/>
              </a:defRPr>
            </a:lvl7pPr>
            <a:lvl8pPr marL="3428497" indent="-228567" defTabSz="961884" eaLnBrk="0" fontAlgn="base" hangingPunct="0">
              <a:spcBef>
                <a:spcPct val="0"/>
              </a:spcBef>
              <a:spcAft>
                <a:spcPct val="0"/>
              </a:spcAft>
              <a:defRPr b="1">
                <a:solidFill>
                  <a:schemeClr val="tx1"/>
                </a:solidFill>
                <a:latin typeface="Arial" panose="020B0604020202020204" pitchFamily="34" charset="0"/>
              </a:defRPr>
            </a:lvl8pPr>
            <a:lvl9pPr marL="3885630" indent="-228567" defTabSz="961884" eaLnBrk="0" fontAlgn="base" hangingPunct="0">
              <a:spcBef>
                <a:spcPct val="0"/>
              </a:spcBef>
              <a:spcAft>
                <a:spcPct val="0"/>
              </a:spcAft>
              <a:defRPr b="1">
                <a:solidFill>
                  <a:schemeClr val="tx1"/>
                </a:solidFill>
                <a:latin typeface="Arial" panose="020B0604020202020204" pitchFamily="34" charset="0"/>
              </a:defRPr>
            </a:lvl9pPr>
          </a:lstStyle>
          <a:p>
            <a:fld id="{C26D1D80-B11C-4FAC-B9FC-40BB44F9228B}" type="slidenum">
              <a:rPr lang="en-US" b="0">
                <a:latin typeface="Times New Roman" panose="02020603050405020304" pitchFamily="18" charset="0"/>
              </a:rPr>
              <a:pPr/>
              <a:t>31</a:t>
            </a:fld>
            <a:endParaRPr lang="en-US" b="0">
              <a:latin typeface="Times New Roman" panose="02020603050405020304" pitchFamily="18" charset="0"/>
            </a:endParaRPr>
          </a:p>
        </p:txBody>
      </p:sp>
      <p:sp>
        <p:nvSpPr>
          <p:cNvPr id="51203"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97" tIns="48148" rIns="96297" bIns="48148"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33786DAF-127D-4275-AF5A-122CC93A6881}" type="slidenum">
              <a:rPr lang="en-US" sz="1300" b="0">
                <a:latin typeface="Times New Roman" panose="02020603050405020304" pitchFamily="18" charset="0"/>
              </a:rPr>
              <a:pPr algn="r"/>
              <a:t>31</a:t>
            </a:fld>
            <a:endParaRPr lang="en-US" sz="1300" b="0">
              <a:latin typeface="Times New Roman" panose="02020603050405020304" pitchFamily="18" charset="0"/>
            </a:endParaRPr>
          </a:p>
        </p:txBody>
      </p:sp>
      <p:sp>
        <p:nvSpPr>
          <p:cNvPr id="51204" name="Slide Image Placeholder 1"/>
          <p:cNvSpPr>
            <a:spLocks noGrp="1" noRot="1" noChangeAspect="1" noTextEdit="1"/>
          </p:cNvSpPr>
          <p:nvPr>
            <p:ph type="sldImg"/>
          </p:nvPr>
        </p:nvSpPr>
        <p:spPr>
          <a:ln/>
        </p:spPr>
      </p:sp>
      <p:sp>
        <p:nvSpPr>
          <p:cNvPr id="5120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6"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97" tIns="48148" rIns="96297" bIns="48148"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700" b="0">
                <a:latin typeface="Times New Roman" panose="02020603050405020304" pitchFamily="18" charset="0"/>
              </a:rPr>
              <a:t>Diabetes Educational Services© (530) 893 - 8635 </a:t>
            </a:r>
          </a:p>
        </p:txBody>
      </p:sp>
      <p:sp>
        <p:nvSpPr>
          <p:cNvPr id="51207"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97" tIns="48148" rIns="96297" bIns="48148"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2A8C6FB9-5D5D-4BB3-9EA4-67387B7C4899}" type="slidenum">
              <a:rPr lang="en-US" sz="1700" b="0">
                <a:latin typeface="Times New Roman" panose="02020603050405020304" pitchFamily="18" charset="0"/>
              </a:rPr>
              <a:pPr algn="r"/>
              <a:t>31</a:t>
            </a:fld>
            <a:endParaRPr lang="en-US" sz="1700" b="0">
              <a:latin typeface="Times New Roman" panose="02020603050405020304" pitchFamily="18" charset="0"/>
            </a:endParaRPr>
          </a:p>
        </p:txBody>
      </p:sp>
    </p:spTree>
    <p:extLst>
      <p:ext uri="{BB962C8B-B14F-4D97-AF65-F5344CB8AC3E}">
        <p14:creationId xmlns:p14="http://schemas.microsoft.com/office/powerpoint/2010/main" val="379529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EAA521B9-FFDD-4505-B0E5-63BBA83A1A28}" type="slidenum">
              <a:rPr lang="en-US" b="0">
                <a:latin typeface="Times New Roman" panose="02020603050405020304" pitchFamily="18" charset="0"/>
              </a:rPr>
              <a:pPr/>
              <a:t>35</a:t>
            </a:fld>
            <a:endParaRPr lang="en-US" b="0">
              <a:latin typeface="Times New Roman" panose="02020603050405020304" pitchFamily="18" charset="0"/>
            </a:endParaRPr>
          </a:p>
        </p:txBody>
      </p:sp>
      <p:sp>
        <p:nvSpPr>
          <p:cNvPr id="55299"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7FEEDE8F-AFB7-4C00-956D-C80C5D83A762}" type="slidenum">
              <a:rPr lang="en-US" sz="1300" b="0">
                <a:latin typeface="Times New Roman" panose="02020603050405020304" pitchFamily="18" charset="0"/>
              </a:rPr>
              <a:pPr algn="r"/>
              <a:t>35</a:t>
            </a:fld>
            <a:endParaRPr lang="en-US" sz="1300" b="0">
              <a:latin typeface="Times New Roman" panose="02020603050405020304" pitchFamily="18" charset="0"/>
            </a:endParaRPr>
          </a:p>
        </p:txBody>
      </p:sp>
      <p:sp>
        <p:nvSpPr>
          <p:cNvPr id="55300" name="Slide Image Placeholder 1"/>
          <p:cNvSpPr>
            <a:spLocks noGrp="1" noRot="1" noChangeAspect="1" noTextEdit="1"/>
          </p:cNvSpPr>
          <p:nvPr>
            <p:ph type="sldImg"/>
          </p:nvPr>
        </p:nvSpPr>
        <p:spPr>
          <a:ln/>
        </p:spPr>
      </p:sp>
      <p:sp>
        <p:nvSpPr>
          <p:cNvPr id="5530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2"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700" b="0">
                <a:latin typeface="Times New Roman" panose="02020603050405020304" pitchFamily="18" charset="0"/>
              </a:rPr>
              <a:t>Diabetes Educational Services© (530) 893 - 8635 </a:t>
            </a:r>
          </a:p>
        </p:txBody>
      </p:sp>
      <p:sp>
        <p:nvSpPr>
          <p:cNvPr id="55303"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1E133F6E-C376-4330-959C-3A488C1B2A47}" type="slidenum">
              <a:rPr lang="en-US" sz="1700" b="0">
                <a:latin typeface="Times New Roman" panose="02020603050405020304" pitchFamily="18" charset="0"/>
              </a:rPr>
              <a:pPr algn="r"/>
              <a:t>35</a:t>
            </a:fld>
            <a:endParaRPr lang="en-US" sz="1700" b="0">
              <a:latin typeface="Times New Roman" panose="02020603050405020304" pitchFamily="18" charset="0"/>
            </a:endParaRPr>
          </a:p>
        </p:txBody>
      </p:sp>
    </p:spTree>
    <p:extLst>
      <p:ext uri="{BB962C8B-B14F-4D97-AF65-F5344CB8AC3E}">
        <p14:creationId xmlns:p14="http://schemas.microsoft.com/office/powerpoint/2010/main" val="200261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E4203229-C4FA-4E9A-B93B-FD3F63BC8D7F}" type="slidenum">
              <a:rPr lang="en-US" b="0">
                <a:latin typeface="Times New Roman" panose="02020603050405020304" pitchFamily="18" charset="0"/>
              </a:rPr>
              <a:pPr/>
              <a:t>40</a:t>
            </a:fld>
            <a:endParaRPr lang="en-US" b="0">
              <a:latin typeface="Times New Roman" panose="02020603050405020304" pitchFamily="18" charset="0"/>
            </a:endParaRPr>
          </a:p>
        </p:txBody>
      </p:sp>
      <p:sp>
        <p:nvSpPr>
          <p:cNvPr id="59395"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FB6C71D8-6007-4F3C-9C96-506D720D26A6}" type="slidenum">
              <a:rPr lang="en-US" sz="1300" b="0">
                <a:latin typeface="Times New Roman" panose="02020603050405020304" pitchFamily="18" charset="0"/>
              </a:rPr>
              <a:pPr algn="r"/>
              <a:t>40</a:t>
            </a:fld>
            <a:endParaRPr lang="en-US" sz="1300" b="0">
              <a:latin typeface="Times New Roman" panose="02020603050405020304" pitchFamily="18" charset="0"/>
            </a:endParaRPr>
          </a:p>
        </p:txBody>
      </p:sp>
      <p:sp>
        <p:nvSpPr>
          <p:cNvPr id="59396" name="Rectangle 6"/>
          <p:cNvSpPr txBox="1">
            <a:spLocks noGrp="1" noChangeArrowheads="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59397"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7EFD16D7-E8ED-45A0-9ACE-DE570AF7B6F2}" type="slidenum">
              <a:rPr lang="en-US" sz="1300" b="0">
                <a:latin typeface="Times New Roman" panose="02020603050405020304" pitchFamily="18" charset="0"/>
              </a:rPr>
              <a:pPr algn="r"/>
              <a:t>40</a:t>
            </a:fld>
            <a:endParaRPr lang="en-US" sz="1300" b="0">
              <a:latin typeface="Times New Roman" panose="02020603050405020304" pitchFamily="18" charset="0"/>
            </a:endParaRPr>
          </a:p>
        </p:txBody>
      </p:sp>
      <p:sp>
        <p:nvSpPr>
          <p:cNvPr id="59398" name="Rectangle 2"/>
          <p:cNvSpPr>
            <a:spLocks noGrp="1" noRot="1" noChangeAspect="1" noChangeArrowheads="1" noTextEdit="1"/>
          </p:cNvSpPr>
          <p:nvPr>
            <p:ph type="sldImg"/>
          </p:nvPr>
        </p:nvSpPr>
        <p:spPr>
          <a:xfrm>
            <a:off x="1258888" y="720725"/>
            <a:ext cx="4797425" cy="3598863"/>
          </a:xfrm>
          <a:ln/>
        </p:spPr>
      </p:sp>
      <p:sp>
        <p:nvSpPr>
          <p:cNvPr id="59399" name="Rectangle 3"/>
          <p:cNvSpPr>
            <a:spLocks noGrp="1" noChangeArrowheads="1"/>
          </p:cNvSpPr>
          <p:nvPr>
            <p:ph type="body" idx="1"/>
          </p:nvPr>
        </p:nvSpPr>
        <p:spPr>
          <a:xfrm>
            <a:off x="731840" y="4560890"/>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86144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CB73D292-0DF4-4E83-9857-E704816E3665}" type="slidenum">
              <a:rPr lang="en-US" b="0">
                <a:latin typeface="Times New Roman" panose="02020603050405020304" pitchFamily="18" charset="0"/>
              </a:rPr>
              <a:pPr/>
              <a:t>41</a:t>
            </a:fld>
            <a:endParaRPr lang="en-US" b="0">
              <a:latin typeface="Times New Roman" panose="02020603050405020304" pitchFamily="18" charset="0"/>
            </a:endParaRPr>
          </a:p>
        </p:txBody>
      </p:sp>
      <p:sp>
        <p:nvSpPr>
          <p:cNvPr id="61443"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678C4D46-1159-4410-BEE3-7870672F1FEB}" type="slidenum">
              <a:rPr lang="en-US" sz="1300" b="0">
                <a:latin typeface="Times New Roman" panose="02020603050405020304" pitchFamily="18" charset="0"/>
              </a:rPr>
              <a:pPr algn="r"/>
              <a:t>41</a:t>
            </a:fld>
            <a:endParaRPr lang="en-US" sz="1300" b="0">
              <a:latin typeface="Times New Roman" panose="02020603050405020304" pitchFamily="18" charset="0"/>
            </a:endParaRPr>
          </a:p>
        </p:txBody>
      </p:sp>
      <p:sp>
        <p:nvSpPr>
          <p:cNvPr id="61444" name="Rectangle 6"/>
          <p:cNvSpPr txBox="1">
            <a:spLocks noGrp="1" noChangeArrowheads="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61445"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66772B95-6855-4AF5-B6B3-4D7E22CC57B0}" type="slidenum">
              <a:rPr lang="en-US" sz="1300" b="0">
                <a:latin typeface="Times New Roman" panose="02020603050405020304" pitchFamily="18" charset="0"/>
              </a:rPr>
              <a:pPr algn="r"/>
              <a:t>41</a:t>
            </a:fld>
            <a:endParaRPr lang="en-US" sz="1300" b="0">
              <a:latin typeface="Times New Roman" panose="02020603050405020304" pitchFamily="18" charset="0"/>
            </a:endParaRPr>
          </a:p>
        </p:txBody>
      </p:sp>
      <p:sp>
        <p:nvSpPr>
          <p:cNvPr id="61446" name="Rectangle 2"/>
          <p:cNvSpPr>
            <a:spLocks noGrp="1" noRot="1" noChangeAspect="1" noChangeArrowheads="1" noTextEdit="1"/>
          </p:cNvSpPr>
          <p:nvPr>
            <p:ph type="sldImg"/>
          </p:nvPr>
        </p:nvSpPr>
        <p:spPr>
          <a:xfrm>
            <a:off x="1258888" y="720725"/>
            <a:ext cx="4797425" cy="3598863"/>
          </a:xfrm>
          <a:ln/>
        </p:spPr>
      </p:sp>
      <p:sp>
        <p:nvSpPr>
          <p:cNvPr id="61447" name="Rectangle 3"/>
          <p:cNvSpPr>
            <a:spLocks noGrp="1" noChangeArrowheads="1"/>
          </p:cNvSpPr>
          <p:nvPr>
            <p:ph type="body" idx="1"/>
          </p:nvPr>
        </p:nvSpPr>
        <p:spPr>
          <a:xfrm>
            <a:off x="731840" y="4560890"/>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73943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6B367754-B1AA-4631-9794-33959F57A321}" type="slidenum">
              <a:rPr lang="en-US" b="0">
                <a:latin typeface="Times New Roman" panose="02020603050405020304" pitchFamily="18" charset="0"/>
              </a:rPr>
              <a:pPr/>
              <a:t>42</a:t>
            </a:fld>
            <a:endParaRPr lang="en-US" b="0">
              <a:latin typeface="Times New Roman" panose="02020603050405020304" pitchFamily="18" charset="0"/>
            </a:endParaRPr>
          </a:p>
        </p:txBody>
      </p:sp>
      <p:sp>
        <p:nvSpPr>
          <p:cNvPr id="64515"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939FCD28-8C52-4D96-8475-3CD0FA424F45}" type="slidenum">
              <a:rPr lang="en-US" sz="1300" b="0">
                <a:latin typeface="Times New Roman" panose="02020603050405020304" pitchFamily="18" charset="0"/>
              </a:rPr>
              <a:pPr algn="r"/>
              <a:t>42</a:t>
            </a:fld>
            <a:endParaRPr lang="en-US" sz="1300" b="0">
              <a:latin typeface="Times New Roman" panose="02020603050405020304" pitchFamily="18" charset="0"/>
            </a:endParaRPr>
          </a:p>
        </p:txBody>
      </p:sp>
      <p:sp>
        <p:nvSpPr>
          <p:cNvPr id="64516" name="Rectangle 6"/>
          <p:cNvSpPr txBox="1">
            <a:spLocks noGrp="1" noChangeArrowheads="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64517"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B82E7418-0AF0-4C3D-A3FD-2599A364C858}" type="slidenum">
              <a:rPr lang="en-US" sz="1300" b="0">
                <a:latin typeface="Times New Roman" panose="02020603050405020304" pitchFamily="18" charset="0"/>
              </a:rPr>
              <a:pPr algn="r"/>
              <a:t>42</a:t>
            </a:fld>
            <a:endParaRPr lang="en-US" sz="1300" b="0">
              <a:latin typeface="Times New Roman" panose="02020603050405020304" pitchFamily="18" charset="0"/>
            </a:endParaRPr>
          </a:p>
        </p:txBody>
      </p:sp>
      <p:sp>
        <p:nvSpPr>
          <p:cNvPr id="64518" name="Rectangle 2"/>
          <p:cNvSpPr>
            <a:spLocks noGrp="1" noRot="1" noChangeAspect="1" noChangeArrowheads="1" noTextEdit="1"/>
          </p:cNvSpPr>
          <p:nvPr>
            <p:ph type="sldImg"/>
          </p:nvPr>
        </p:nvSpPr>
        <p:spPr>
          <a:xfrm>
            <a:off x="1258888" y="720725"/>
            <a:ext cx="4797425" cy="3598863"/>
          </a:xfrm>
          <a:ln/>
        </p:spPr>
      </p:sp>
      <p:sp>
        <p:nvSpPr>
          <p:cNvPr id="64519" name="Rectangle 3"/>
          <p:cNvSpPr>
            <a:spLocks noGrp="1" noChangeArrowheads="1"/>
          </p:cNvSpPr>
          <p:nvPr>
            <p:ph type="body" idx="1"/>
          </p:nvPr>
        </p:nvSpPr>
        <p:spPr>
          <a:xfrm>
            <a:off x="731840" y="4560890"/>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2244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3D8982B4-1615-4244-9B5B-75C2F5D30A02}" type="slidenum">
              <a:rPr lang="en-US" b="0">
                <a:latin typeface="Times New Roman" panose="02020603050405020304" pitchFamily="18" charset="0"/>
              </a:rPr>
              <a:pPr/>
              <a:t>44</a:t>
            </a:fld>
            <a:endParaRPr lang="en-US" b="0">
              <a:latin typeface="Times New Roman" panose="02020603050405020304" pitchFamily="18" charset="0"/>
            </a:endParaRPr>
          </a:p>
        </p:txBody>
      </p:sp>
      <p:sp>
        <p:nvSpPr>
          <p:cNvPr id="67587"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61E1E887-438E-40FD-A4FE-87CF4D041D08}" type="slidenum">
              <a:rPr lang="en-US" sz="1300" b="0">
                <a:latin typeface="Times New Roman" panose="02020603050405020304" pitchFamily="18" charset="0"/>
              </a:rPr>
              <a:pPr algn="r"/>
              <a:t>44</a:t>
            </a:fld>
            <a:endParaRPr lang="en-US" sz="1300" b="0">
              <a:latin typeface="Times New Roman" panose="02020603050405020304" pitchFamily="18" charset="0"/>
            </a:endParaRPr>
          </a:p>
        </p:txBody>
      </p:sp>
      <p:sp>
        <p:nvSpPr>
          <p:cNvPr id="67588" name="Slide Image Placeholder 1"/>
          <p:cNvSpPr>
            <a:spLocks noGrp="1" noRot="1" noChangeAspect="1" noTextEdit="1"/>
          </p:cNvSpPr>
          <p:nvPr>
            <p:ph type="sldImg"/>
          </p:nvPr>
        </p:nvSpPr>
        <p:spPr>
          <a:ln/>
        </p:spPr>
      </p:sp>
      <p:sp>
        <p:nvSpPr>
          <p:cNvPr id="6758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90"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67591"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DDC6F37F-DF42-4325-8A8C-45CEF901ED7B}" type="slidenum">
              <a:rPr lang="en-US" sz="1300" b="0">
                <a:latin typeface="Times New Roman" panose="02020603050405020304" pitchFamily="18" charset="0"/>
              </a:rPr>
              <a:pPr algn="r"/>
              <a:t>44</a:t>
            </a:fld>
            <a:endParaRPr lang="en-US" sz="1300" b="0">
              <a:latin typeface="Times New Roman" panose="02020603050405020304" pitchFamily="18" charset="0"/>
            </a:endParaRPr>
          </a:p>
        </p:txBody>
      </p:sp>
    </p:spTree>
    <p:extLst>
      <p:ext uri="{BB962C8B-B14F-4D97-AF65-F5344CB8AC3E}">
        <p14:creationId xmlns:p14="http://schemas.microsoft.com/office/powerpoint/2010/main" val="4026828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143000" y="685800"/>
            <a:ext cx="4572000" cy="3429000"/>
          </a:xfrm>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41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2635" indent="-270244">
              <a:defRPr>
                <a:solidFill>
                  <a:schemeClr val="tx1"/>
                </a:solidFill>
                <a:latin typeface="Arial" panose="020B0604020202020204" pitchFamily="34" charset="0"/>
              </a:defRPr>
            </a:lvl2pPr>
            <a:lvl3pPr marL="1080977" indent="-216195">
              <a:defRPr>
                <a:solidFill>
                  <a:schemeClr val="tx1"/>
                </a:solidFill>
                <a:latin typeface="Arial" panose="020B0604020202020204" pitchFamily="34" charset="0"/>
              </a:defRPr>
            </a:lvl3pPr>
            <a:lvl4pPr marL="1513368" indent="-216195">
              <a:defRPr>
                <a:solidFill>
                  <a:schemeClr val="tx1"/>
                </a:solidFill>
                <a:latin typeface="Arial" panose="020B0604020202020204" pitchFamily="34" charset="0"/>
              </a:defRPr>
            </a:lvl4pPr>
            <a:lvl5pPr marL="1945759" indent="-216195">
              <a:defRPr>
                <a:solidFill>
                  <a:schemeClr val="tx1"/>
                </a:solidFill>
                <a:latin typeface="Arial" panose="020B0604020202020204" pitchFamily="34" charset="0"/>
              </a:defRPr>
            </a:lvl5pPr>
            <a:lvl6pPr marL="2378149" indent="-216195" eaLnBrk="0" fontAlgn="base" hangingPunct="0">
              <a:spcBef>
                <a:spcPct val="0"/>
              </a:spcBef>
              <a:spcAft>
                <a:spcPct val="0"/>
              </a:spcAft>
              <a:defRPr>
                <a:solidFill>
                  <a:schemeClr val="tx1"/>
                </a:solidFill>
                <a:latin typeface="Arial" panose="020B0604020202020204" pitchFamily="34" charset="0"/>
              </a:defRPr>
            </a:lvl6pPr>
            <a:lvl7pPr marL="2810540" indent="-216195" eaLnBrk="0" fontAlgn="base" hangingPunct="0">
              <a:spcBef>
                <a:spcPct val="0"/>
              </a:spcBef>
              <a:spcAft>
                <a:spcPct val="0"/>
              </a:spcAft>
              <a:defRPr>
                <a:solidFill>
                  <a:schemeClr val="tx1"/>
                </a:solidFill>
                <a:latin typeface="Arial" panose="020B0604020202020204" pitchFamily="34" charset="0"/>
              </a:defRPr>
            </a:lvl7pPr>
            <a:lvl8pPr marL="3242931" indent="-216195" eaLnBrk="0" fontAlgn="base" hangingPunct="0">
              <a:spcBef>
                <a:spcPct val="0"/>
              </a:spcBef>
              <a:spcAft>
                <a:spcPct val="0"/>
              </a:spcAft>
              <a:defRPr>
                <a:solidFill>
                  <a:schemeClr val="tx1"/>
                </a:solidFill>
                <a:latin typeface="Arial" panose="020B0604020202020204" pitchFamily="34" charset="0"/>
              </a:defRPr>
            </a:lvl8pPr>
            <a:lvl9pPr marL="3675321" indent="-216195"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prstClr val="black"/>
                </a:solidFill>
                <a:latin typeface="Times New Roman" panose="02020603050405020304" pitchFamily="18" charset="0"/>
              </a:rPr>
              <a:t>Diabetes Educational Services© (530) 893 - 8635 </a:t>
            </a:r>
          </a:p>
        </p:txBody>
      </p:sp>
      <p:sp>
        <p:nvSpPr>
          <p:cNvPr id="2641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2635" indent="-270244">
              <a:defRPr>
                <a:solidFill>
                  <a:schemeClr val="tx1"/>
                </a:solidFill>
                <a:latin typeface="Arial" panose="020B0604020202020204" pitchFamily="34" charset="0"/>
              </a:defRPr>
            </a:lvl2pPr>
            <a:lvl3pPr marL="1080977" indent="-216195">
              <a:defRPr>
                <a:solidFill>
                  <a:schemeClr val="tx1"/>
                </a:solidFill>
                <a:latin typeface="Arial" panose="020B0604020202020204" pitchFamily="34" charset="0"/>
              </a:defRPr>
            </a:lvl3pPr>
            <a:lvl4pPr marL="1513368" indent="-216195">
              <a:defRPr>
                <a:solidFill>
                  <a:schemeClr val="tx1"/>
                </a:solidFill>
                <a:latin typeface="Arial" panose="020B0604020202020204" pitchFamily="34" charset="0"/>
              </a:defRPr>
            </a:lvl4pPr>
            <a:lvl5pPr marL="1945759" indent="-216195">
              <a:defRPr>
                <a:solidFill>
                  <a:schemeClr val="tx1"/>
                </a:solidFill>
                <a:latin typeface="Arial" panose="020B0604020202020204" pitchFamily="34" charset="0"/>
              </a:defRPr>
            </a:lvl5pPr>
            <a:lvl6pPr marL="2378149" indent="-216195" eaLnBrk="0" fontAlgn="base" hangingPunct="0">
              <a:spcBef>
                <a:spcPct val="0"/>
              </a:spcBef>
              <a:spcAft>
                <a:spcPct val="0"/>
              </a:spcAft>
              <a:defRPr>
                <a:solidFill>
                  <a:schemeClr val="tx1"/>
                </a:solidFill>
                <a:latin typeface="Arial" panose="020B0604020202020204" pitchFamily="34" charset="0"/>
              </a:defRPr>
            </a:lvl6pPr>
            <a:lvl7pPr marL="2810540" indent="-216195" eaLnBrk="0" fontAlgn="base" hangingPunct="0">
              <a:spcBef>
                <a:spcPct val="0"/>
              </a:spcBef>
              <a:spcAft>
                <a:spcPct val="0"/>
              </a:spcAft>
              <a:defRPr>
                <a:solidFill>
                  <a:schemeClr val="tx1"/>
                </a:solidFill>
                <a:latin typeface="Arial" panose="020B0604020202020204" pitchFamily="34" charset="0"/>
              </a:defRPr>
            </a:lvl7pPr>
            <a:lvl8pPr marL="3242931" indent="-216195" eaLnBrk="0" fontAlgn="base" hangingPunct="0">
              <a:spcBef>
                <a:spcPct val="0"/>
              </a:spcBef>
              <a:spcAft>
                <a:spcPct val="0"/>
              </a:spcAft>
              <a:defRPr>
                <a:solidFill>
                  <a:schemeClr val="tx1"/>
                </a:solidFill>
                <a:latin typeface="Arial" panose="020B0604020202020204" pitchFamily="34" charset="0"/>
              </a:defRPr>
            </a:lvl8pPr>
            <a:lvl9pPr marL="3675321" indent="-216195" eaLnBrk="0" fontAlgn="base" hangingPunct="0">
              <a:spcBef>
                <a:spcPct val="0"/>
              </a:spcBef>
              <a:spcAft>
                <a:spcPct val="0"/>
              </a:spcAft>
              <a:defRPr>
                <a:solidFill>
                  <a:schemeClr val="tx1"/>
                </a:solidFill>
                <a:latin typeface="Arial" panose="020B0604020202020204" pitchFamily="34" charset="0"/>
              </a:defRPr>
            </a:lvl9pPr>
          </a:lstStyle>
          <a:p>
            <a:fld id="{0DB4D74C-9B85-4DFD-9115-E1F2E713A514}" type="slidenum">
              <a:rPr lang="en-US">
                <a:solidFill>
                  <a:prstClr val="black"/>
                </a:solidFill>
                <a:latin typeface="Times New Roman" panose="02020603050405020304" pitchFamily="18" charset="0"/>
              </a:rPr>
              <a:pPr/>
              <a:t>45</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27297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E5154EF5-A3AC-4695-92D4-9ED82D1BD3E9}" type="slidenum">
              <a:rPr lang="en-US" b="0">
                <a:latin typeface="Times New Roman" panose="02020603050405020304" pitchFamily="18" charset="0"/>
              </a:rPr>
              <a:pPr/>
              <a:t>3</a:t>
            </a:fld>
            <a:endParaRPr lang="en-US" b="0">
              <a:latin typeface="Times New Roman" panose="02020603050405020304" pitchFamily="18" charset="0"/>
            </a:endParaRPr>
          </a:p>
        </p:txBody>
      </p:sp>
      <p:sp>
        <p:nvSpPr>
          <p:cNvPr id="10243"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2F4707D9-9B12-4DE7-9FDC-8D40B5FDEE7D}" type="slidenum">
              <a:rPr lang="en-US" sz="1300" b="0">
                <a:latin typeface="Times New Roman" panose="02020603050405020304" pitchFamily="18" charset="0"/>
              </a:rPr>
              <a:pPr algn="r"/>
              <a:t>3</a:t>
            </a:fld>
            <a:endParaRPr lang="en-US" sz="1300" b="0">
              <a:latin typeface="Times New Roman" panose="02020603050405020304" pitchFamily="18" charset="0"/>
            </a:endParaRPr>
          </a:p>
        </p:txBody>
      </p:sp>
      <p:sp>
        <p:nvSpPr>
          <p:cNvPr id="10244" name="Slide Image Placeholder 1"/>
          <p:cNvSpPr>
            <a:spLocks noGrp="1" noRot="1" noChangeAspect="1" noTextEdit="1"/>
          </p:cNvSpPr>
          <p:nvPr>
            <p:ph type="sldImg"/>
          </p:nvPr>
        </p:nvSpPr>
        <p:spPr>
          <a:ln/>
        </p:spPr>
      </p:sp>
      <p:sp>
        <p:nvSpPr>
          <p:cNvPr id="1024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246"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10247"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EBF3E08E-1D99-49DF-BA7C-04EB596599BA}" type="slidenum">
              <a:rPr lang="en-US" sz="1300" b="0">
                <a:latin typeface="Times New Roman" panose="02020603050405020304" pitchFamily="18" charset="0"/>
              </a:rPr>
              <a:pPr algn="r"/>
              <a:t>3</a:t>
            </a:fld>
            <a:endParaRPr lang="en-US" sz="1300" b="0">
              <a:latin typeface="Times New Roman" panose="02020603050405020304" pitchFamily="18" charset="0"/>
            </a:endParaRPr>
          </a:p>
        </p:txBody>
      </p:sp>
    </p:spTree>
    <p:extLst>
      <p:ext uri="{BB962C8B-B14F-4D97-AF65-F5344CB8AC3E}">
        <p14:creationId xmlns:p14="http://schemas.microsoft.com/office/powerpoint/2010/main" val="339001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0D1BAD63-2FEB-43EB-82BD-276333FE1479}" type="slidenum">
              <a:rPr lang="en-US" b="0">
                <a:latin typeface="Times New Roman" panose="02020603050405020304" pitchFamily="18" charset="0"/>
              </a:rPr>
              <a:pPr/>
              <a:t>4</a:t>
            </a:fld>
            <a:endParaRPr lang="en-US" b="0">
              <a:latin typeface="Times New Roman" panose="02020603050405020304" pitchFamily="18" charset="0"/>
            </a:endParaRPr>
          </a:p>
        </p:txBody>
      </p:sp>
      <p:sp>
        <p:nvSpPr>
          <p:cNvPr id="12291"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EBCA8B02-58F0-48FA-9685-7EF3BE797F77}" type="slidenum">
              <a:rPr lang="en-US" sz="1300" b="0">
                <a:latin typeface="Times New Roman" panose="02020603050405020304" pitchFamily="18" charset="0"/>
              </a:rPr>
              <a:pPr algn="r"/>
              <a:t>4</a:t>
            </a:fld>
            <a:endParaRPr lang="en-US" sz="1300" b="0">
              <a:latin typeface="Times New Roman" panose="02020603050405020304" pitchFamily="18" charset="0"/>
            </a:endParaRPr>
          </a:p>
        </p:txBody>
      </p:sp>
      <p:sp>
        <p:nvSpPr>
          <p:cNvPr id="12292" name="Slide Image Placeholder 1"/>
          <p:cNvSpPr>
            <a:spLocks noGrp="1" noRot="1" noChangeAspect="1" noTextEdit="1"/>
          </p:cNvSpPr>
          <p:nvPr>
            <p:ph type="sldImg"/>
          </p:nvPr>
        </p:nvSpPr>
        <p:spPr>
          <a:ln/>
        </p:spPr>
      </p:sp>
      <p:sp>
        <p:nvSpPr>
          <p:cNvPr id="1229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4"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12295"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F51B6A61-BE69-4135-AB8C-F689A3F06257}" type="slidenum">
              <a:rPr lang="en-US" sz="1300" b="0">
                <a:latin typeface="Times New Roman" panose="02020603050405020304" pitchFamily="18" charset="0"/>
              </a:rPr>
              <a:pPr algn="r"/>
              <a:t>4</a:t>
            </a:fld>
            <a:endParaRPr lang="en-US" sz="1300" b="0">
              <a:latin typeface="Times New Roman" panose="02020603050405020304" pitchFamily="18" charset="0"/>
            </a:endParaRPr>
          </a:p>
        </p:txBody>
      </p:sp>
    </p:spTree>
    <p:extLst>
      <p:ext uri="{BB962C8B-B14F-4D97-AF65-F5344CB8AC3E}">
        <p14:creationId xmlns:p14="http://schemas.microsoft.com/office/powerpoint/2010/main" val="127499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54B08DB6-C14F-45D4-9FF1-0FB0A2AE814D}" type="slidenum">
              <a:rPr lang="en-US" b="0">
                <a:latin typeface="Times New Roman" panose="02020603050405020304" pitchFamily="18" charset="0"/>
              </a:rPr>
              <a:pPr/>
              <a:t>5</a:t>
            </a:fld>
            <a:endParaRPr lang="en-US" b="0">
              <a:latin typeface="Times New Roman" panose="02020603050405020304" pitchFamily="18" charset="0"/>
            </a:endParaRPr>
          </a:p>
        </p:txBody>
      </p:sp>
      <p:sp>
        <p:nvSpPr>
          <p:cNvPr id="17411"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9392B989-EEB9-4752-86DD-4F2DB511E5B4}" type="slidenum">
              <a:rPr lang="en-US" sz="1300" b="0">
                <a:latin typeface="Times New Roman" panose="02020603050405020304" pitchFamily="18" charset="0"/>
              </a:rPr>
              <a:pPr algn="r"/>
              <a:t>5</a:t>
            </a:fld>
            <a:endParaRPr lang="en-US" sz="1300" b="0">
              <a:latin typeface="Times New Roman" panose="02020603050405020304" pitchFamily="18" charset="0"/>
            </a:endParaRPr>
          </a:p>
        </p:txBody>
      </p:sp>
      <p:sp>
        <p:nvSpPr>
          <p:cNvPr id="17412" name="Slide Image Placeholder 1"/>
          <p:cNvSpPr>
            <a:spLocks noGrp="1" noRot="1" noChangeAspect="1" noTextEdit="1"/>
          </p:cNvSpPr>
          <p:nvPr>
            <p:ph type="sldImg"/>
          </p:nvPr>
        </p:nvSpPr>
        <p:spPr>
          <a:ln/>
        </p:spPr>
      </p:sp>
      <p:sp>
        <p:nvSpPr>
          <p:cNvPr id="1741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14"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17415"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0D30D284-95A7-471E-AEBF-F57E9411E6AC}" type="slidenum">
              <a:rPr lang="en-US" sz="1300" b="0">
                <a:latin typeface="Times New Roman" panose="02020603050405020304" pitchFamily="18" charset="0"/>
              </a:rPr>
              <a:pPr algn="r"/>
              <a:t>5</a:t>
            </a:fld>
            <a:endParaRPr lang="en-US" sz="1300" b="0">
              <a:latin typeface="Times New Roman" panose="02020603050405020304" pitchFamily="18" charset="0"/>
            </a:endParaRPr>
          </a:p>
        </p:txBody>
      </p:sp>
    </p:spTree>
    <p:extLst>
      <p:ext uri="{BB962C8B-B14F-4D97-AF65-F5344CB8AC3E}">
        <p14:creationId xmlns:p14="http://schemas.microsoft.com/office/powerpoint/2010/main" val="349786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346DB41E-C4D7-4F8E-A6C7-C135D5981C19}" type="slidenum">
              <a:rPr lang="en-US" b="0">
                <a:latin typeface="Times New Roman" panose="02020603050405020304" pitchFamily="18" charset="0"/>
              </a:rPr>
              <a:pPr/>
              <a:t>12</a:t>
            </a:fld>
            <a:endParaRPr lang="en-US" b="0">
              <a:latin typeface="Times New Roman" panose="02020603050405020304" pitchFamily="18" charset="0"/>
            </a:endParaRPr>
          </a:p>
        </p:txBody>
      </p:sp>
      <p:sp>
        <p:nvSpPr>
          <p:cNvPr id="20483"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A6230F2C-9FE9-4125-A338-65BF03A1DC11}" type="slidenum">
              <a:rPr lang="en-US" sz="1300" b="0">
                <a:latin typeface="Times New Roman" panose="02020603050405020304" pitchFamily="18" charset="0"/>
              </a:rPr>
              <a:pPr algn="r"/>
              <a:t>12</a:t>
            </a:fld>
            <a:endParaRPr lang="en-US" sz="1300" b="0">
              <a:latin typeface="Times New Roman" panose="02020603050405020304" pitchFamily="18" charset="0"/>
            </a:endParaRPr>
          </a:p>
        </p:txBody>
      </p:sp>
      <p:sp>
        <p:nvSpPr>
          <p:cNvPr id="20484" name="Slide Image Placeholder 1"/>
          <p:cNvSpPr>
            <a:spLocks noGrp="1" noRot="1" noChangeAspect="1" noTextEdit="1"/>
          </p:cNvSpPr>
          <p:nvPr>
            <p:ph type="sldImg"/>
          </p:nvPr>
        </p:nvSpPr>
        <p:spPr>
          <a:ln/>
        </p:spPr>
      </p:sp>
      <p:sp>
        <p:nvSpPr>
          <p:cNvPr id="2048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6"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20487"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B02E2C69-B3B7-425F-AA48-724DD7857FCE}" type="slidenum">
              <a:rPr lang="en-US" sz="1300" b="0">
                <a:latin typeface="Times New Roman" panose="02020603050405020304" pitchFamily="18" charset="0"/>
              </a:rPr>
              <a:pPr algn="r"/>
              <a:t>12</a:t>
            </a:fld>
            <a:endParaRPr lang="en-US" sz="1300" b="0">
              <a:latin typeface="Times New Roman" panose="02020603050405020304" pitchFamily="18" charset="0"/>
            </a:endParaRPr>
          </a:p>
        </p:txBody>
      </p:sp>
    </p:spTree>
    <p:extLst>
      <p:ext uri="{BB962C8B-B14F-4D97-AF65-F5344CB8AC3E}">
        <p14:creationId xmlns:p14="http://schemas.microsoft.com/office/powerpoint/2010/main" val="101584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5AEC2F04-E7D3-448F-B684-7BC225C80925}" type="slidenum">
              <a:rPr lang="en-US" b="0">
                <a:latin typeface="Times New Roman" panose="02020603050405020304" pitchFamily="18" charset="0"/>
              </a:rPr>
              <a:pPr/>
              <a:t>15</a:t>
            </a:fld>
            <a:endParaRPr lang="en-US" b="0">
              <a:latin typeface="Times New Roman" panose="02020603050405020304" pitchFamily="18" charset="0"/>
            </a:endParaRPr>
          </a:p>
        </p:txBody>
      </p:sp>
      <p:sp>
        <p:nvSpPr>
          <p:cNvPr id="29699"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94D6A256-C00A-4C1A-8E20-B50ECD2B794D}" type="slidenum">
              <a:rPr lang="en-US" sz="1300" b="0">
                <a:latin typeface="Times New Roman" panose="02020603050405020304" pitchFamily="18" charset="0"/>
              </a:rPr>
              <a:pPr algn="r"/>
              <a:t>15</a:t>
            </a:fld>
            <a:endParaRPr lang="en-US" sz="1300" b="0">
              <a:latin typeface="Times New Roman" panose="02020603050405020304" pitchFamily="18" charset="0"/>
            </a:endParaRPr>
          </a:p>
        </p:txBody>
      </p:sp>
      <p:sp>
        <p:nvSpPr>
          <p:cNvPr id="29700" name="Slide Image Placeholder 1"/>
          <p:cNvSpPr>
            <a:spLocks noGrp="1" noRot="1" noChangeAspect="1" noTextEdit="1"/>
          </p:cNvSpPr>
          <p:nvPr>
            <p:ph type="sldImg"/>
          </p:nvPr>
        </p:nvSpPr>
        <p:spPr>
          <a:ln/>
        </p:spPr>
      </p:sp>
      <p:sp>
        <p:nvSpPr>
          <p:cNvPr id="2970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2"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29703"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37F93D3B-2FDE-4640-96EE-04FA96279B2E}" type="slidenum">
              <a:rPr lang="en-US" sz="1300" b="0">
                <a:latin typeface="Times New Roman" panose="02020603050405020304" pitchFamily="18" charset="0"/>
              </a:rPr>
              <a:pPr algn="r"/>
              <a:t>15</a:t>
            </a:fld>
            <a:endParaRPr lang="en-US" sz="1300" b="0">
              <a:latin typeface="Times New Roman" panose="02020603050405020304" pitchFamily="18" charset="0"/>
            </a:endParaRPr>
          </a:p>
        </p:txBody>
      </p:sp>
    </p:spTree>
    <p:extLst>
      <p:ext uri="{BB962C8B-B14F-4D97-AF65-F5344CB8AC3E}">
        <p14:creationId xmlns:p14="http://schemas.microsoft.com/office/powerpoint/2010/main" val="88018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6309CCA0-1D79-4F78-922A-4FF86A9597EF}" type="slidenum">
              <a:rPr lang="en-US" b="0">
                <a:latin typeface="Times New Roman" panose="02020603050405020304" pitchFamily="18" charset="0"/>
              </a:rPr>
              <a:pPr/>
              <a:t>16</a:t>
            </a:fld>
            <a:endParaRPr lang="en-US" b="0">
              <a:latin typeface="Times New Roman" panose="02020603050405020304" pitchFamily="18" charset="0"/>
            </a:endParaRPr>
          </a:p>
        </p:txBody>
      </p:sp>
      <p:sp>
        <p:nvSpPr>
          <p:cNvPr id="25603"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F0973E9E-3E58-4F52-B412-23DE492B9A62}" type="slidenum">
              <a:rPr lang="en-US" sz="1300" b="0">
                <a:latin typeface="Times New Roman" panose="02020603050405020304" pitchFamily="18" charset="0"/>
              </a:rPr>
              <a:pPr algn="r"/>
              <a:t>16</a:t>
            </a:fld>
            <a:endParaRPr lang="en-US" sz="1300" b="0">
              <a:latin typeface="Times New Roman" panose="02020603050405020304" pitchFamily="18" charset="0"/>
            </a:endParaRPr>
          </a:p>
        </p:txBody>
      </p:sp>
      <p:sp>
        <p:nvSpPr>
          <p:cNvPr id="25604" name="Slide Image Placeholder 1"/>
          <p:cNvSpPr>
            <a:spLocks noGrp="1" noRot="1" noChangeAspect="1" noTextEdit="1"/>
          </p:cNvSpPr>
          <p:nvPr>
            <p:ph type="sldImg"/>
          </p:nvPr>
        </p:nvSpPr>
        <p:spPr>
          <a:ln/>
        </p:spPr>
      </p:sp>
      <p:sp>
        <p:nvSpPr>
          <p:cNvPr id="2560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606"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25607"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403AEE8F-FB7E-4CD1-AC03-9DA0A2A0A3DF}" type="slidenum">
              <a:rPr lang="en-US" sz="1300" b="0">
                <a:latin typeface="Times New Roman" panose="02020603050405020304" pitchFamily="18" charset="0"/>
              </a:rPr>
              <a:pPr algn="r"/>
              <a:t>16</a:t>
            </a:fld>
            <a:endParaRPr lang="en-US" sz="1300" b="0">
              <a:latin typeface="Times New Roman" panose="02020603050405020304" pitchFamily="18" charset="0"/>
            </a:endParaRPr>
          </a:p>
        </p:txBody>
      </p:sp>
    </p:spTree>
    <p:extLst>
      <p:ext uri="{BB962C8B-B14F-4D97-AF65-F5344CB8AC3E}">
        <p14:creationId xmlns:p14="http://schemas.microsoft.com/office/powerpoint/2010/main" val="308573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73E23558-A7E0-45F8-81AE-ABD806A14B1C}" type="slidenum">
              <a:rPr lang="en-US" b="0">
                <a:latin typeface="Times New Roman" panose="02020603050405020304" pitchFamily="18" charset="0"/>
              </a:rPr>
              <a:pPr/>
              <a:t>17</a:t>
            </a:fld>
            <a:endParaRPr lang="en-US" b="0">
              <a:latin typeface="Times New Roman" panose="02020603050405020304" pitchFamily="18" charset="0"/>
            </a:endParaRPr>
          </a:p>
        </p:txBody>
      </p:sp>
      <p:sp>
        <p:nvSpPr>
          <p:cNvPr id="27651"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C6EFCA2E-9016-445F-8BE1-6CB1DDFBF8CC}" type="slidenum">
              <a:rPr lang="en-US" sz="1300" b="0">
                <a:latin typeface="Times New Roman" panose="02020603050405020304" pitchFamily="18" charset="0"/>
              </a:rPr>
              <a:pPr algn="r"/>
              <a:t>17</a:t>
            </a:fld>
            <a:endParaRPr lang="en-US" sz="1300" b="0">
              <a:latin typeface="Times New Roman" panose="02020603050405020304" pitchFamily="18" charset="0"/>
            </a:endParaRPr>
          </a:p>
        </p:txBody>
      </p:sp>
      <p:sp>
        <p:nvSpPr>
          <p:cNvPr id="27652" name="Slide Image Placeholder 1"/>
          <p:cNvSpPr>
            <a:spLocks noGrp="1" noRot="1" noChangeAspect="1" noTextEdit="1"/>
          </p:cNvSpPr>
          <p:nvPr>
            <p:ph type="sldImg"/>
          </p:nvPr>
        </p:nvSpPr>
        <p:spPr>
          <a:ln/>
        </p:spPr>
      </p:sp>
      <p:sp>
        <p:nvSpPr>
          <p:cNvPr id="2765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4"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700" b="0">
                <a:latin typeface="Times New Roman" panose="02020603050405020304" pitchFamily="18" charset="0"/>
              </a:rPr>
              <a:t>Diabetes Educational Services© (530) 893 - 8635 </a:t>
            </a:r>
          </a:p>
        </p:txBody>
      </p:sp>
      <p:sp>
        <p:nvSpPr>
          <p:cNvPr id="27655"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A9ED72DE-CDE5-4FC6-BAF9-58BA280186C4}" type="slidenum">
              <a:rPr lang="en-US" sz="1700" b="0">
                <a:latin typeface="Times New Roman" panose="02020603050405020304" pitchFamily="18" charset="0"/>
              </a:rPr>
              <a:pPr algn="r"/>
              <a:t>17</a:t>
            </a:fld>
            <a:endParaRPr lang="en-US" sz="1700" b="0">
              <a:latin typeface="Times New Roman" panose="02020603050405020304" pitchFamily="18" charset="0"/>
            </a:endParaRPr>
          </a:p>
        </p:txBody>
      </p:sp>
    </p:spTree>
    <p:extLst>
      <p:ext uri="{BB962C8B-B14F-4D97-AF65-F5344CB8AC3E}">
        <p14:creationId xmlns:p14="http://schemas.microsoft.com/office/powerpoint/2010/main" val="396104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6646">
              <a:defRPr b="1">
                <a:solidFill>
                  <a:schemeClr val="tx1"/>
                </a:solidFill>
                <a:latin typeface="Arial" panose="020B0604020202020204" pitchFamily="34" charset="0"/>
              </a:defRPr>
            </a:lvl1pPr>
            <a:lvl2pPr marL="742842" indent="-285708" defTabSz="966646">
              <a:defRPr b="1">
                <a:solidFill>
                  <a:schemeClr val="tx1"/>
                </a:solidFill>
                <a:latin typeface="Arial" panose="020B0604020202020204" pitchFamily="34" charset="0"/>
              </a:defRPr>
            </a:lvl2pPr>
            <a:lvl3pPr marL="1142833" indent="-228567" defTabSz="966646">
              <a:defRPr b="1">
                <a:solidFill>
                  <a:schemeClr val="tx1"/>
                </a:solidFill>
                <a:latin typeface="Arial" panose="020B0604020202020204" pitchFamily="34" charset="0"/>
              </a:defRPr>
            </a:lvl3pPr>
            <a:lvl4pPr marL="1599966" indent="-228567" defTabSz="966646">
              <a:defRPr b="1">
                <a:solidFill>
                  <a:schemeClr val="tx1"/>
                </a:solidFill>
                <a:latin typeface="Arial" panose="020B0604020202020204" pitchFamily="34" charset="0"/>
              </a:defRPr>
            </a:lvl4pPr>
            <a:lvl5pPr marL="2057099" indent="-228567" defTabSz="966646">
              <a:defRPr b="1">
                <a:solidFill>
                  <a:schemeClr val="tx1"/>
                </a:solidFill>
                <a:latin typeface="Arial" panose="020B0604020202020204" pitchFamily="34" charset="0"/>
              </a:defRPr>
            </a:lvl5pPr>
            <a:lvl6pPr marL="2514232" indent="-228567" defTabSz="966646" eaLnBrk="0" fontAlgn="base" hangingPunct="0">
              <a:spcBef>
                <a:spcPct val="0"/>
              </a:spcBef>
              <a:spcAft>
                <a:spcPct val="0"/>
              </a:spcAft>
              <a:defRPr b="1">
                <a:solidFill>
                  <a:schemeClr val="tx1"/>
                </a:solidFill>
                <a:latin typeface="Arial" panose="020B0604020202020204" pitchFamily="34" charset="0"/>
              </a:defRPr>
            </a:lvl6pPr>
            <a:lvl7pPr marL="2971365" indent="-228567" defTabSz="966646" eaLnBrk="0" fontAlgn="base" hangingPunct="0">
              <a:spcBef>
                <a:spcPct val="0"/>
              </a:spcBef>
              <a:spcAft>
                <a:spcPct val="0"/>
              </a:spcAft>
              <a:defRPr b="1">
                <a:solidFill>
                  <a:schemeClr val="tx1"/>
                </a:solidFill>
                <a:latin typeface="Arial" panose="020B0604020202020204" pitchFamily="34" charset="0"/>
              </a:defRPr>
            </a:lvl7pPr>
            <a:lvl8pPr marL="3428497" indent="-228567" defTabSz="966646" eaLnBrk="0" fontAlgn="base" hangingPunct="0">
              <a:spcBef>
                <a:spcPct val="0"/>
              </a:spcBef>
              <a:spcAft>
                <a:spcPct val="0"/>
              </a:spcAft>
              <a:defRPr b="1">
                <a:solidFill>
                  <a:schemeClr val="tx1"/>
                </a:solidFill>
                <a:latin typeface="Arial" panose="020B0604020202020204" pitchFamily="34" charset="0"/>
              </a:defRPr>
            </a:lvl8pPr>
            <a:lvl9pPr marL="3885630" indent="-228567" defTabSz="966646" eaLnBrk="0" fontAlgn="base" hangingPunct="0">
              <a:spcBef>
                <a:spcPct val="0"/>
              </a:spcBef>
              <a:spcAft>
                <a:spcPct val="0"/>
              </a:spcAft>
              <a:defRPr b="1">
                <a:solidFill>
                  <a:schemeClr val="tx1"/>
                </a:solidFill>
                <a:latin typeface="Arial" panose="020B0604020202020204" pitchFamily="34" charset="0"/>
              </a:defRPr>
            </a:lvl9pPr>
          </a:lstStyle>
          <a:p>
            <a:fld id="{BB45A3FD-AEB3-455C-BA98-4F1D0906E111}" type="slidenum">
              <a:rPr lang="en-US" b="0">
                <a:latin typeface="Times New Roman" panose="02020603050405020304" pitchFamily="18" charset="0"/>
              </a:rPr>
              <a:pPr/>
              <a:t>19</a:t>
            </a:fld>
            <a:endParaRPr lang="en-US" b="0">
              <a:latin typeface="Times New Roman" panose="02020603050405020304" pitchFamily="18" charset="0"/>
            </a:endParaRPr>
          </a:p>
        </p:txBody>
      </p:sp>
      <p:sp>
        <p:nvSpPr>
          <p:cNvPr id="31747" name="Rectangle 7"/>
          <p:cNvSpPr txBox="1">
            <a:spLocks noGrp="1" noChangeArrowheads="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595AA6E1-5425-4432-930A-56479574BE1C}" type="slidenum">
              <a:rPr lang="en-US" sz="1300" b="0">
                <a:latin typeface="Times New Roman" panose="02020603050405020304" pitchFamily="18" charset="0"/>
              </a:rPr>
              <a:pPr algn="r"/>
              <a:t>19</a:t>
            </a:fld>
            <a:endParaRPr lang="en-US" sz="1300" b="0">
              <a:latin typeface="Times New Roman" panose="02020603050405020304" pitchFamily="18" charset="0"/>
            </a:endParaRPr>
          </a:p>
        </p:txBody>
      </p:sp>
      <p:sp>
        <p:nvSpPr>
          <p:cNvPr id="31748" name="Slide Image Placeholder 1"/>
          <p:cNvSpPr>
            <a:spLocks noGrp="1" noRot="1" noChangeAspect="1" noTextEdit="1"/>
          </p:cNvSpPr>
          <p:nvPr>
            <p:ph type="sldImg"/>
          </p:nvPr>
        </p:nvSpPr>
        <p:spPr>
          <a:ln/>
        </p:spPr>
      </p:sp>
      <p:sp>
        <p:nvSpPr>
          <p:cNvPr id="3174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50" name="Footer Placeholder 3"/>
          <p:cNvSpPr txBox="1">
            <a:spLocks noGrp="1"/>
          </p:cNvSpPr>
          <p:nvPr/>
        </p:nvSpPr>
        <p:spPr bwMode="auto">
          <a:xfrm>
            <a:off x="2" y="9145589"/>
            <a:ext cx="31702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r>
              <a:rPr lang="en-US" sz="1300" b="0">
                <a:latin typeface="Times New Roman" panose="02020603050405020304" pitchFamily="18" charset="0"/>
              </a:rPr>
              <a:t>Diabetes Educational Services© (530) 893 - 8635 </a:t>
            </a:r>
          </a:p>
        </p:txBody>
      </p:sp>
      <p:sp>
        <p:nvSpPr>
          <p:cNvPr id="31751" name="Slide Number Placeholder 4"/>
          <p:cNvSpPr txBox="1">
            <a:spLocks noGrp="1"/>
          </p:cNvSpPr>
          <p:nvPr/>
        </p:nvSpPr>
        <p:spPr bwMode="auto">
          <a:xfrm>
            <a:off x="4144965" y="9145589"/>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41" tIns="48420" rIns="96841" bIns="48420" anchor="b"/>
          <a:lstStyle>
            <a:lvl1pPr defTabSz="963613">
              <a:defRPr b="1">
                <a:solidFill>
                  <a:schemeClr val="tx1"/>
                </a:solidFill>
                <a:latin typeface="Arial" panose="020B0604020202020204" pitchFamily="34" charset="0"/>
              </a:defRPr>
            </a:lvl1pPr>
            <a:lvl2pPr marL="742950" indent="-285750" defTabSz="963613">
              <a:defRPr b="1">
                <a:solidFill>
                  <a:schemeClr val="tx1"/>
                </a:solidFill>
                <a:latin typeface="Arial" panose="020B0604020202020204" pitchFamily="34" charset="0"/>
              </a:defRPr>
            </a:lvl2pPr>
            <a:lvl3pPr marL="1143000" indent="-228600" defTabSz="963613">
              <a:defRPr b="1">
                <a:solidFill>
                  <a:schemeClr val="tx1"/>
                </a:solidFill>
                <a:latin typeface="Arial" panose="020B0604020202020204" pitchFamily="34" charset="0"/>
              </a:defRPr>
            </a:lvl3pPr>
            <a:lvl4pPr marL="1600200" indent="-228600" defTabSz="963613">
              <a:defRPr b="1">
                <a:solidFill>
                  <a:schemeClr val="tx1"/>
                </a:solidFill>
                <a:latin typeface="Arial" panose="020B0604020202020204" pitchFamily="34" charset="0"/>
              </a:defRPr>
            </a:lvl4pPr>
            <a:lvl5pPr marL="2057400" indent="-228600" defTabSz="963613">
              <a:defRPr b="1">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b="1">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b="1">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b="1">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b="1">
                <a:solidFill>
                  <a:schemeClr val="tx1"/>
                </a:solidFill>
                <a:latin typeface="Arial" panose="020B0604020202020204" pitchFamily="34" charset="0"/>
              </a:defRPr>
            </a:lvl9pPr>
          </a:lstStyle>
          <a:p>
            <a:pPr algn="r"/>
            <a:fld id="{36FADE57-2990-428E-AC5B-7C83AFD39F83}" type="slidenum">
              <a:rPr lang="en-US" sz="1300" b="0">
                <a:latin typeface="Times New Roman" panose="02020603050405020304" pitchFamily="18" charset="0"/>
              </a:rPr>
              <a:pPr algn="r"/>
              <a:t>19</a:t>
            </a:fld>
            <a:endParaRPr lang="en-US" sz="1300" b="0">
              <a:latin typeface="Times New Roman" panose="02020603050405020304" pitchFamily="18" charset="0"/>
            </a:endParaRPr>
          </a:p>
        </p:txBody>
      </p:sp>
    </p:spTree>
    <p:extLst>
      <p:ext uri="{BB962C8B-B14F-4D97-AF65-F5344CB8AC3E}">
        <p14:creationId xmlns:p14="http://schemas.microsoft.com/office/powerpoint/2010/main" val="2061443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3.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352800"/>
            <a:ext cx="6858000" cy="1524000"/>
          </a:xfrm>
          <a:noFill/>
        </p:spPr>
        <p:txBody>
          <a:bodyPr anchor="t" anchorCtr="0">
            <a:normAutofit/>
          </a:bodyPr>
          <a:lstStyle>
            <a:lvl1pPr algn="r">
              <a:defRPr sz="44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1"/>
                </a:solidFill>
                <a:latin typeface="Calibri" panose="020F050202020403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1" name="Rectangle 20"/>
          <p:cNvSpPr/>
          <p:nvPr/>
        </p:nvSpPr>
        <p:spPr>
          <a:xfrm>
            <a:off x="904875" y="3276600"/>
            <a:ext cx="7315200" cy="1651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sp>
        <p:nvSpPr>
          <p:cNvPr id="22" name="Rectangle 21"/>
          <p:cNvSpPr/>
          <p:nvPr/>
        </p:nvSpPr>
        <p:spPr>
          <a:xfrm>
            <a:off x="904875" y="3276600"/>
            <a:ext cx="228600" cy="1651635"/>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sp>
        <p:nvSpPr>
          <p:cNvPr id="32" name="Rectangle 31"/>
          <p:cNvSpPr/>
          <p:nvPr/>
        </p:nvSpPr>
        <p:spPr>
          <a:xfrm>
            <a:off x="914400" y="5048250"/>
            <a:ext cx="22860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82871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258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38"/>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a:solidFill>
                <a:prstClr val="black"/>
              </a:solidFill>
              <a:latin typeface="Gill Sans MT"/>
            </a:endParaRPr>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417348" y="2963339"/>
            <a:ext cx="585314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190350" y="495150"/>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512698" y="4961024"/>
            <a:ext cx="2212848" cy="672800"/>
          </a:xfrm>
          <a:prstGeom prst="rect">
            <a:avLst/>
          </a:prstGeom>
        </p:spPr>
      </p:pic>
    </p:spTree>
    <p:extLst>
      <p:ext uri="{BB962C8B-B14F-4D97-AF65-F5344CB8AC3E}">
        <p14:creationId xmlns:p14="http://schemas.microsoft.com/office/powerpoint/2010/main" val="18836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352800"/>
            <a:ext cx="6858000" cy="1524000"/>
          </a:xfrm>
          <a:noFill/>
        </p:spPr>
        <p:txBody>
          <a:bodyPr anchor="t" anchorCtr="0">
            <a:normAutofit/>
          </a:bodyPr>
          <a:lstStyle>
            <a:lvl1pPr algn="r">
              <a:defRPr sz="4400">
                <a:solidFill>
                  <a:schemeClr val="tx1"/>
                </a:solidFill>
              </a:defRPr>
            </a:lvl1pPr>
          </a:lstStyle>
          <a:p>
            <a:endParaRPr kumimoji="0" lang="en-US" dirty="0"/>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1"/>
                </a:solidFill>
                <a:latin typeface="Calibri" panose="020F050202020403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1" name="Rectangle 20"/>
          <p:cNvSpPr/>
          <p:nvPr/>
        </p:nvSpPr>
        <p:spPr>
          <a:xfrm>
            <a:off x="904875" y="3276600"/>
            <a:ext cx="7315200" cy="165506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sp>
        <p:nvSpPr>
          <p:cNvPr id="22" name="Rectangle 21"/>
          <p:cNvSpPr/>
          <p:nvPr/>
        </p:nvSpPr>
        <p:spPr>
          <a:xfrm>
            <a:off x="904875" y="3276600"/>
            <a:ext cx="228600" cy="1651635"/>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sp>
        <p:nvSpPr>
          <p:cNvPr id="32" name="Rectangle 31"/>
          <p:cNvSpPr/>
          <p:nvPr/>
        </p:nvSpPr>
        <p:spPr>
          <a:xfrm>
            <a:off x="914400" y="5048250"/>
            <a:ext cx="228600" cy="685800"/>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pic>
        <p:nvPicPr>
          <p:cNvPr id="2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34722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4387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normAutofit/>
          </a:bodyPr>
          <a:lstStyle>
            <a:lvl1pPr algn="r">
              <a:buNone/>
              <a:defRPr sz="4400" b="0" cap="none" baseline="0">
                <a:solidFill>
                  <a:schemeClr val="bg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14400" y="4267200"/>
            <a:ext cx="73152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sp>
        <p:nvSpPr>
          <p:cNvPr id="8" name="Rectangle 7"/>
          <p:cNvSpPr/>
          <p:nvPr/>
        </p:nvSpPr>
        <p:spPr>
          <a:xfrm>
            <a:off x="914400" y="2819400"/>
            <a:ext cx="228600" cy="1280160"/>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sp>
        <p:nvSpPr>
          <p:cNvPr id="12" name="Subtitle 8"/>
          <p:cNvSpPr txBox="1">
            <a:spLocks/>
          </p:cNvSpPr>
          <p:nvPr userDrawn="1"/>
        </p:nvSpPr>
        <p:spPr>
          <a:xfrm>
            <a:off x="1219200" y="4572000"/>
            <a:ext cx="6858000" cy="533400"/>
          </a:xfrm>
          <a:prstGeom prst="rect">
            <a:avLst/>
          </a:prstGeom>
        </p:spPr>
        <p:txBody>
          <a:bodyPr vert="horz">
            <a:noAutofit/>
          </a:bodyPr>
          <a:lstStyle>
            <a:lvl1pPr marL="0" indent="0" algn="r" rtl="0" eaLnBrk="1" latinLnBrk="0" hangingPunct="1">
              <a:spcBef>
                <a:spcPts val="600"/>
              </a:spcBef>
              <a:buClr>
                <a:srgbClr val="5E3886"/>
              </a:buClr>
              <a:buSzPct val="76000"/>
              <a:buFont typeface="Wingdings 3"/>
              <a:buNone/>
              <a:defRPr kumimoji="0" sz="2000" kern="1200">
                <a:solidFill>
                  <a:schemeClr val="tx1"/>
                </a:solidFill>
                <a:latin typeface="Calibri" panose="020F0502020204030204" pitchFamily="34" charset="0"/>
                <a:ea typeface="+mj-ea"/>
                <a:cs typeface="+mj-cs"/>
              </a:defRPr>
            </a:lvl1pPr>
            <a:lvl2pPr marL="457200" indent="0" algn="ctr" rtl="0" eaLnBrk="1" latinLnBrk="0" hangingPunct="1">
              <a:spcBef>
                <a:spcPts val="500"/>
              </a:spcBef>
              <a:buClr>
                <a:srgbClr val="5E3886"/>
              </a:buClr>
              <a:buSzPct val="76000"/>
              <a:buFont typeface="Wingdings 3"/>
              <a:buNone/>
              <a:defRPr kumimoji="0" sz="2300" kern="1200">
                <a:solidFill>
                  <a:schemeClr val="tx1"/>
                </a:solidFill>
                <a:latin typeface="Calibri" panose="020F0502020204030204" pitchFamily="34" charset="0"/>
                <a:ea typeface="+mn-ea"/>
                <a:cs typeface="+mn-cs"/>
              </a:defRPr>
            </a:lvl2pPr>
            <a:lvl3pPr marL="914400" indent="0" algn="ctr" rtl="0" eaLnBrk="1" latinLnBrk="0" hangingPunct="1">
              <a:spcBef>
                <a:spcPts val="500"/>
              </a:spcBef>
              <a:buClr>
                <a:srgbClr val="5E3886"/>
              </a:buClr>
              <a:buSzPct val="76000"/>
              <a:buFont typeface="Wingdings 3"/>
              <a:buNone/>
              <a:defRPr kumimoji="0" sz="2000" kern="1200">
                <a:solidFill>
                  <a:schemeClr val="tx1"/>
                </a:solidFill>
                <a:latin typeface="Calibri" panose="020F0502020204030204" pitchFamily="34" charset="0"/>
                <a:ea typeface="+mn-ea"/>
                <a:cs typeface="+mn-cs"/>
              </a:defRPr>
            </a:lvl3pPr>
            <a:lvl4pPr marL="1371600" indent="0" algn="ctr" rtl="0" eaLnBrk="1" latinLnBrk="0" hangingPunct="1">
              <a:spcBef>
                <a:spcPts val="400"/>
              </a:spcBef>
              <a:buClr>
                <a:srgbClr val="5E3886"/>
              </a:buClr>
              <a:buSzPct val="70000"/>
              <a:buFont typeface="Wingdings"/>
              <a:buNone/>
              <a:defRPr kumimoji="0" sz="1800" kern="1200">
                <a:solidFill>
                  <a:schemeClr val="tx1"/>
                </a:solidFill>
                <a:latin typeface="Calibri" panose="020F0502020204030204" pitchFamily="34" charset="0"/>
                <a:ea typeface="+mn-ea"/>
                <a:cs typeface="+mn-cs"/>
              </a:defRPr>
            </a:lvl4pPr>
            <a:lvl5pPr marL="1828800" indent="0" algn="ctr" rtl="0" eaLnBrk="1" latinLnBrk="0" hangingPunct="1">
              <a:spcBef>
                <a:spcPts val="300"/>
              </a:spcBef>
              <a:buClr>
                <a:srgbClr val="5E3886"/>
              </a:buClr>
              <a:buSzPct val="70000"/>
              <a:buFont typeface="Wingdings"/>
              <a:buNone/>
              <a:defRPr kumimoji="0" sz="1600" kern="1200">
                <a:solidFill>
                  <a:schemeClr val="tx1"/>
                </a:solidFill>
                <a:latin typeface="Calibri" panose="020F0502020204030204" pitchFamily="34"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fontAlgn="auto">
              <a:spcAft>
                <a:spcPts val="0"/>
              </a:spcAft>
              <a:defRPr/>
            </a:pPr>
            <a:r>
              <a:rPr lang="en-US" sz="3200" b="0" dirty="0" smtClean="0">
                <a:solidFill>
                  <a:sysClr val="windowText" lastClr="000000"/>
                </a:solidFill>
              </a:rPr>
              <a:t>Click to edit Master subtitle style</a:t>
            </a:r>
            <a:endParaRPr lang="en-US" sz="3200" b="0" dirty="0">
              <a:solidFill>
                <a:sysClr val="windowText" lastClr="000000"/>
              </a:solidFill>
            </a:endParaRPr>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1515704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2568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2324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733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0814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1"/>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dirty="0">
              <a:solidFill>
                <a:prstClr val="black"/>
              </a:solidFill>
              <a:latin typeface="Gill Sans MT"/>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106034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4937760"/>
          </a:xfrm>
        </p:spPr>
        <p:txBody>
          <a:bodyPr/>
          <a:lstStyle>
            <a:lvl1pPr>
              <a:defRPr sz="3200"/>
            </a:lvl1pPr>
            <a:lvl2pPr>
              <a:defRPr sz="2600"/>
            </a:lvl2pPr>
            <a:lvl3pPr>
              <a:defRPr sz="2200"/>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12544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noAutofit/>
          </a:bodyPr>
          <a:lstStyle>
            <a:lvl1pPr algn="r">
              <a:buNone/>
              <a:defRPr sz="4400" b="0">
                <a:solidFill>
                  <a:schemeClr val="tx1"/>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noAutofit/>
          </a:bodyPr>
          <a:lstStyle>
            <a:lvl1pPr marL="0" indent="0" algn="l">
              <a:buFontTx/>
              <a:buNone/>
              <a:defRPr sz="32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10" name="Rectangle 9"/>
          <p:cNvSpPr/>
          <p:nvPr/>
        </p:nvSpPr>
        <p:spPr>
          <a:xfrm>
            <a:off x="457200" y="500856"/>
            <a:ext cx="182880" cy="685800"/>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821576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5638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38"/>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a:solidFill>
                <a:prstClr val="black"/>
              </a:solidFill>
              <a:latin typeface="Gill Sans MT"/>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394473" y="2957775"/>
            <a:ext cx="586426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160911" y="432965"/>
            <a:ext cx="745466"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77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normAutofit/>
          </a:bodyPr>
          <a:lstStyle>
            <a:lvl1pPr algn="r">
              <a:buNone/>
              <a:defRPr sz="4400" b="0" cap="none" baseline="0">
                <a:solidFill>
                  <a:schemeClr val="tx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normAutofit/>
          </a:bodyPr>
          <a:lstStyle>
            <a:lvl1pPr marL="0" indent="0" algn="r">
              <a:buNone/>
              <a:defRPr sz="32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sp>
        <p:nvSpPr>
          <p:cNvPr id="8" name="Rectangle 7"/>
          <p:cNvSpPr/>
          <p:nvPr/>
        </p:nvSpPr>
        <p:spPr>
          <a:xfrm>
            <a:off x="914400" y="2819400"/>
            <a:ext cx="228600" cy="128016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pic>
        <p:nvPicPr>
          <p:cNvPr id="1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6126175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6117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6721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48090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9365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bg1"/>
                </a:solidFill>
                <a:latin typeface="Calibri" panose="020F0502020204030204" pitchFamily="34" charset="0"/>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dirty="0">
              <a:solidFill>
                <a:prstClr val="black"/>
              </a:solidFill>
              <a:latin typeface="Gill Sans MT"/>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7909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noAutofit/>
          </a:bodyPr>
          <a:lstStyle>
            <a:lvl1pPr algn="r">
              <a:buNone/>
              <a:defRPr sz="4400" b="0">
                <a:solidFill>
                  <a:schemeClr val="tx1"/>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noAutofit/>
          </a:bodyPr>
          <a:lstStyle>
            <a:lvl1pPr marL="0" indent="0" algn="l">
              <a:buFontTx/>
              <a:buNone/>
              <a:defRPr sz="32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10" name="Rectangle 9"/>
          <p:cNvSpPr/>
          <p:nvPr/>
        </p:nvSpPr>
        <p:spPr>
          <a:xfrm>
            <a:off x="457200" y="500856"/>
            <a:ext cx="18288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b="0">
              <a:solidFill>
                <a:prstClr val="white"/>
              </a:solidFill>
            </a:endParaRPr>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548977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a:solidFill>
            <a:srgbClr val="5E3886"/>
          </a:solidFill>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a:solidFill>
                <a:prstClr val="black"/>
              </a:solidFill>
              <a:latin typeface="Gill Sans MT"/>
            </a:endParaRPr>
          </a:p>
        </p:txBody>
      </p:sp>
      <p:pic>
        <p:nvPicPr>
          <p:cNvPr id="21" name="Picture 2"/>
          <p:cNvPicPr>
            <a:picLocks noChangeAspect="1" noChangeArrowheads="1"/>
          </p:cNvPicPr>
          <p:nvPr userDrawn="1"/>
        </p:nvPicPr>
        <p:blipFill>
          <a:blip r:embed="rId1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1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9071" y="422961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userDrawn="1"/>
        </p:nvPicPr>
        <p:blipFill>
          <a:blip r:embed="rId16"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17">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51383522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bg1"/>
          </a:solidFill>
          <a:latin typeface="Calibri" panose="020F0502020204030204" pitchFamily="34" charset="0"/>
          <a:ea typeface="+mj-ea"/>
          <a:cs typeface="+mj-cs"/>
        </a:defRPr>
      </a:lvl1pPr>
    </p:titleStyle>
    <p:bodyStyle>
      <a:lvl1pPr marL="274320" indent="-274320" algn="l" rtl="0" eaLnBrk="1" latinLnBrk="0" hangingPunct="1">
        <a:spcBef>
          <a:spcPts val="600"/>
        </a:spcBef>
        <a:buClr>
          <a:srgbClr val="86AA2C"/>
        </a:buClr>
        <a:buSzPct val="76000"/>
        <a:buFont typeface="Wingdings 3"/>
        <a:buChar char=""/>
        <a:defRPr kumimoji="0" sz="3200" kern="1200">
          <a:solidFill>
            <a:schemeClr val="tx1"/>
          </a:solidFill>
          <a:latin typeface="Calibri" panose="020F0502020204030204" pitchFamily="34" charset="0"/>
          <a:ea typeface="+mn-ea"/>
          <a:cs typeface="+mn-cs"/>
        </a:defRPr>
      </a:lvl1pPr>
      <a:lvl2pPr marL="548640" indent="-274320" algn="l" rtl="0" eaLnBrk="1" latinLnBrk="0" hangingPunct="1">
        <a:spcBef>
          <a:spcPts val="500"/>
        </a:spcBef>
        <a:buClr>
          <a:srgbClr val="86AA2C"/>
        </a:buClr>
        <a:buSzPct val="76000"/>
        <a:buFont typeface="Wingdings 3"/>
        <a:buChar char=""/>
        <a:defRPr kumimoji="0" sz="2600" kern="1200">
          <a:solidFill>
            <a:schemeClr val="tx1"/>
          </a:solidFill>
          <a:latin typeface="Calibri" panose="020F0502020204030204" pitchFamily="34" charset="0"/>
          <a:ea typeface="+mn-ea"/>
          <a:cs typeface="+mn-cs"/>
        </a:defRPr>
      </a:lvl2pPr>
      <a:lvl3pPr marL="822960" indent="-228600" algn="l" rtl="0" eaLnBrk="1" latinLnBrk="0" hangingPunct="1">
        <a:spcBef>
          <a:spcPts val="500"/>
        </a:spcBef>
        <a:buClr>
          <a:srgbClr val="86AA2C"/>
        </a:buClr>
        <a:buSzPct val="76000"/>
        <a:buFont typeface="Wingdings 3"/>
        <a:buChar char=""/>
        <a:defRPr kumimoji="0" sz="2200" kern="1200">
          <a:solidFill>
            <a:schemeClr val="tx1"/>
          </a:solidFill>
          <a:latin typeface="Calibri" panose="020F0502020204030204" pitchFamily="34" charset="0"/>
          <a:ea typeface="+mn-ea"/>
          <a:cs typeface="+mn-cs"/>
        </a:defRPr>
      </a:lvl3pPr>
      <a:lvl4pPr marL="1097280" indent="-228600" algn="l" rtl="0" eaLnBrk="1" latinLnBrk="0" hangingPunct="1">
        <a:spcBef>
          <a:spcPts val="400"/>
        </a:spcBef>
        <a:buClr>
          <a:srgbClr val="86AA2C"/>
        </a:buClr>
        <a:buSzPct val="70000"/>
        <a:buFont typeface="Wingdings"/>
        <a:buChar char=""/>
        <a:defRPr kumimoji="0" sz="1800" kern="1200">
          <a:solidFill>
            <a:schemeClr val="tx1"/>
          </a:solidFill>
          <a:latin typeface="Calibri" panose="020F0502020204030204" pitchFamily="34" charset="0"/>
          <a:ea typeface="+mn-ea"/>
          <a:cs typeface="+mn-cs"/>
        </a:defRPr>
      </a:lvl4pPr>
      <a:lvl5pPr marL="1371600" indent="-228600" algn="l" rtl="0" eaLnBrk="1" latinLnBrk="0" hangingPunct="1">
        <a:spcBef>
          <a:spcPts val="300"/>
        </a:spcBef>
        <a:buClr>
          <a:srgbClr val="86AA2C"/>
        </a:buClr>
        <a:buSzPct val="70000"/>
        <a:buFont typeface="Wingdings"/>
        <a:buChar char=""/>
        <a:defRPr kumimoji="0" sz="1600" kern="120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a:solidFill>
            <a:srgbClr val="B1D45A"/>
          </a:solidFill>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a:solidFill>
                <a:prstClr val="black"/>
              </a:solidFill>
              <a:latin typeface="Gill Sans MT"/>
            </a:endParaRPr>
          </a:p>
        </p:txBody>
      </p:sp>
      <p:pic>
        <p:nvPicPr>
          <p:cNvPr id="1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14"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15">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userDrawn="1"/>
        </p:nvPicPr>
        <p:blipFill>
          <a:blip r:embed="rId16"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72191178"/>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274320" indent="-274320" algn="l" rtl="0" eaLnBrk="1" latinLnBrk="0" hangingPunct="1">
        <a:spcBef>
          <a:spcPts val="600"/>
        </a:spcBef>
        <a:buClr>
          <a:srgbClr val="5E3886"/>
        </a:buClr>
        <a:buSzPct val="76000"/>
        <a:buFont typeface="Wingdings 3"/>
        <a:buChar char=""/>
        <a:defRPr kumimoji="0" sz="3200" kern="1200">
          <a:solidFill>
            <a:schemeClr val="tx1"/>
          </a:solidFill>
          <a:latin typeface="Calibri" panose="020F0502020204030204" pitchFamily="34" charset="0"/>
          <a:ea typeface="+mn-ea"/>
          <a:cs typeface="+mn-cs"/>
        </a:defRPr>
      </a:lvl1pPr>
      <a:lvl2pPr marL="548640" indent="-274320" algn="l" rtl="0" eaLnBrk="1" latinLnBrk="0" hangingPunct="1">
        <a:spcBef>
          <a:spcPts val="500"/>
        </a:spcBef>
        <a:buClr>
          <a:srgbClr val="5E3886"/>
        </a:buClr>
        <a:buSzPct val="76000"/>
        <a:buFont typeface="Wingdings 3"/>
        <a:buChar char=""/>
        <a:defRPr kumimoji="0" sz="2600" kern="1200">
          <a:solidFill>
            <a:schemeClr val="tx1"/>
          </a:solidFill>
          <a:latin typeface="Calibri" panose="020F0502020204030204" pitchFamily="34" charset="0"/>
          <a:ea typeface="+mn-ea"/>
          <a:cs typeface="+mn-cs"/>
        </a:defRPr>
      </a:lvl2pPr>
      <a:lvl3pPr marL="822960" indent="-228600" algn="l" rtl="0" eaLnBrk="1" latinLnBrk="0" hangingPunct="1">
        <a:spcBef>
          <a:spcPts val="500"/>
        </a:spcBef>
        <a:buClr>
          <a:srgbClr val="5E3886"/>
        </a:buClr>
        <a:buSzPct val="76000"/>
        <a:buFont typeface="Wingdings 3"/>
        <a:buChar char=""/>
        <a:defRPr kumimoji="0" sz="2200" kern="1200">
          <a:solidFill>
            <a:schemeClr val="tx1"/>
          </a:solidFill>
          <a:latin typeface="Calibri" panose="020F0502020204030204" pitchFamily="34" charset="0"/>
          <a:ea typeface="+mn-ea"/>
          <a:cs typeface="+mn-cs"/>
        </a:defRPr>
      </a:lvl3pPr>
      <a:lvl4pPr marL="1097280" indent="-228600" algn="l" rtl="0" eaLnBrk="1" latinLnBrk="0" hangingPunct="1">
        <a:spcBef>
          <a:spcPts val="400"/>
        </a:spcBef>
        <a:buClr>
          <a:srgbClr val="5E3886"/>
        </a:buClr>
        <a:buSzPct val="70000"/>
        <a:buFont typeface="Wingdings"/>
        <a:buChar char=""/>
        <a:defRPr kumimoji="0" sz="1800" kern="1200">
          <a:solidFill>
            <a:schemeClr val="tx1"/>
          </a:solidFill>
          <a:latin typeface="Calibri" panose="020F0502020204030204" pitchFamily="34" charset="0"/>
          <a:ea typeface="+mn-ea"/>
          <a:cs typeface="+mn-cs"/>
        </a:defRPr>
      </a:lvl4pPr>
      <a:lvl5pPr marL="1371600" indent="-228600" algn="l" rtl="0" eaLnBrk="1" latinLnBrk="0" hangingPunct="1">
        <a:spcBef>
          <a:spcPts val="300"/>
        </a:spcBef>
        <a:buClr>
          <a:srgbClr val="5E3886"/>
        </a:buClr>
        <a:buSzPct val="70000"/>
        <a:buFont typeface="Wingdings"/>
        <a:buChar char=""/>
        <a:defRPr kumimoji="0" sz="1600" kern="120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0.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jpeg"/><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11.xml"/><Relationship Id="rId7"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0.jpg"/><Relationship Id="rId2" Type="http://schemas.openxmlformats.org/officeDocument/2006/relationships/slideLayout" Target="../slideLayouts/slideLayout18.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3" Type="http://schemas.openxmlformats.org/officeDocument/2006/relationships/hyperlink" Target="http://www.diabetesed.net/page/level-3-articles-and-resources.php" TargetMode="Externa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hyperlink" Target="http://www.diabetesed.net/page/clinical-series-ada-books.php" TargetMode="Externa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4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4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8.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18.xml"/><Relationship Id="rId7" Type="http://schemas.openxmlformats.org/officeDocument/2006/relationships/image" Target="../media/image45.jpeg"/><Relationship Id="rId2" Type="http://schemas.openxmlformats.org/officeDocument/2006/relationships/slideLayout" Target="../slideLayouts/slideLayout18.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47.xml"/><Relationship Id="rId5" Type="http://schemas.openxmlformats.org/officeDocument/2006/relationships/image" Target="../media/image48.tiff"/><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Preparing for BC-ADM</a:t>
            </a:r>
            <a:br>
              <a:rPr lang="en-US" dirty="0" smtClean="0"/>
            </a:br>
            <a:r>
              <a:rPr lang="en-US" sz="2400" dirty="0" smtClean="0"/>
              <a:t>Board Certification </a:t>
            </a:r>
            <a:r>
              <a:rPr lang="en-US" sz="2400" smtClean="0"/>
              <a:t>in Advanced </a:t>
            </a:r>
            <a:br>
              <a:rPr lang="en-US" sz="2400" smtClean="0"/>
            </a:br>
            <a:r>
              <a:rPr lang="en-US" sz="2400" smtClean="0"/>
              <a:t>Diabetes </a:t>
            </a:r>
            <a:r>
              <a:rPr lang="en-US" sz="2400" dirty="0" smtClean="0"/>
              <a:t>Management</a:t>
            </a:r>
            <a:endParaRPr lang="en-US" sz="4400" dirty="0"/>
          </a:p>
        </p:txBody>
      </p:sp>
      <p:sp>
        <p:nvSpPr>
          <p:cNvPr id="10" name="Subtitle 9"/>
          <p:cNvSpPr>
            <a:spLocks noGrp="1"/>
          </p:cNvSpPr>
          <p:nvPr>
            <p:ph type="subTitle" idx="1"/>
          </p:nvPr>
        </p:nvSpPr>
        <p:spPr/>
        <p:txBody>
          <a:bodyPr/>
          <a:lstStyle/>
          <a:p>
            <a:pPr>
              <a:lnSpc>
                <a:spcPts val="2400"/>
              </a:lnSpc>
              <a:spcBef>
                <a:spcPts val="0"/>
              </a:spcBef>
            </a:pPr>
            <a:r>
              <a:rPr lang="en-US" sz="2400" dirty="0"/>
              <a:t>Beverly </a:t>
            </a:r>
            <a:r>
              <a:rPr lang="en-US" sz="2400" dirty="0" err="1"/>
              <a:t>Dyck</a:t>
            </a:r>
            <a:r>
              <a:rPr lang="en-US" sz="2400" dirty="0"/>
              <a:t> Thomassian, RN, MPH, BC-ADM, CDE</a:t>
            </a:r>
          </a:p>
          <a:p>
            <a:pPr>
              <a:lnSpc>
                <a:spcPts val="2400"/>
              </a:lnSpc>
              <a:spcBef>
                <a:spcPts val="0"/>
              </a:spcBef>
            </a:pPr>
            <a:r>
              <a:rPr lang="en-US" sz="2400" dirty="0"/>
              <a:t>President, Diabetes Education Services</a:t>
            </a:r>
          </a:p>
          <a:p>
            <a:pPr>
              <a:lnSpc>
                <a:spcPts val="2400"/>
              </a:lnSpc>
              <a:spcBef>
                <a:spcPts val="0"/>
              </a:spcBef>
            </a:pPr>
            <a:r>
              <a:rPr lang="en-US" sz="2400" dirty="0" smtClean="0"/>
              <a:t>www.DiabetesEd.net</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00" y="543839"/>
            <a:ext cx="5765800" cy="1894561"/>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28600"/>
            <a:ext cx="999334" cy="13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2368550" y="648335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19732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Current Role</a:t>
            </a:r>
          </a:p>
        </p:txBody>
      </p:sp>
      <p:sp>
        <p:nvSpPr>
          <p:cNvPr id="15363" name="Content Placeholder 2"/>
          <p:cNvSpPr>
            <a:spLocks noGrp="1"/>
          </p:cNvSpPr>
          <p:nvPr>
            <p:ph idx="1"/>
          </p:nvPr>
        </p:nvSpPr>
        <p:spPr>
          <a:xfrm>
            <a:off x="457200" y="1371600"/>
            <a:ext cx="8226425" cy="4497388"/>
          </a:xfrm>
        </p:spPr>
        <p:txBody>
          <a:bodyPr/>
          <a:lstStyle/>
          <a:p>
            <a:r>
              <a:rPr lang="en-US" smtClean="0"/>
              <a:t>Diabetes Program Manager</a:t>
            </a:r>
          </a:p>
          <a:p>
            <a:pPr marL="857250" lvl="1" indent="-457200">
              <a:buFont typeface="Arial" panose="020B0604020202020204" pitchFamily="34" charset="0"/>
              <a:buChar char="•"/>
            </a:pPr>
            <a:r>
              <a:rPr lang="en-US" smtClean="0"/>
              <a:t>Inpatient diabetes management</a:t>
            </a:r>
          </a:p>
          <a:p>
            <a:pPr marL="857250" lvl="1" indent="-457200">
              <a:buFont typeface="Arial" panose="020B0604020202020204" pitchFamily="34" charset="0"/>
              <a:buChar char="•"/>
            </a:pPr>
            <a:r>
              <a:rPr lang="en-US" smtClean="0"/>
              <a:t>ADA Recognized Outpt Program</a:t>
            </a:r>
          </a:p>
          <a:p>
            <a:pPr marL="857250" lvl="1" indent="-457200">
              <a:buFont typeface="Arial" panose="020B0604020202020204" pitchFamily="34" charset="0"/>
              <a:buChar char="•"/>
            </a:pPr>
            <a:r>
              <a:rPr lang="en-US" smtClean="0"/>
              <a:t>Outcome Measurement</a:t>
            </a:r>
          </a:p>
          <a:p>
            <a:pPr marL="857250" lvl="1" indent="-457200">
              <a:buFont typeface="Arial" panose="020B0604020202020204" pitchFamily="34" charset="0"/>
              <a:buChar char="•"/>
            </a:pPr>
            <a:r>
              <a:rPr lang="en-US" smtClean="0"/>
              <a:t>Training of Staff</a:t>
            </a:r>
          </a:p>
          <a:p>
            <a:pPr marL="857250" lvl="1" indent="-457200">
              <a:buFont typeface="Arial" panose="020B0604020202020204" pitchFamily="34" charset="0"/>
              <a:buChar char="•"/>
            </a:pPr>
            <a:r>
              <a:rPr lang="en-US" smtClean="0"/>
              <a:t>Policies and Procedures</a:t>
            </a:r>
          </a:p>
          <a:p>
            <a:pPr marL="857250" lvl="1" indent="-457200">
              <a:buFont typeface="Arial" panose="020B0604020202020204" pitchFamily="34" charset="0"/>
              <a:buChar char="•"/>
            </a:pPr>
            <a:r>
              <a:rPr lang="en-US" smtClean="0"/>
              <a:t>Medication Adjustment Suggestion</a:t>
            </a:r>
          </a:p>
          <a:p>
            <a:pPr marL="857250" lvl="1" indent="-457200">
              <a:buFont typeface="Arial" panose="020B0604020202020204" pitchFamily="34" charset="0"/>
              <a:buChar char="•"/>
            </a:pPr>
            <a:r>
              <a:rPr lang="en-US" smtClean="0"/>
              <a:t>Teach Classes</a:t>
            </a:r>
          </a:p>
          <a:p>
            <a:pPr marL="857250" lvl="1" indent="-457200">
              <a:buFont typeface="Arial" panose="020B0604020202020204" pitchFamily="34" charset="0"/>
              <a:buChar char="•"/>
            </a:pPr>
            <a:r>
              <a:rPr lang="en-US" smtClean="0"/>
              <a:t>Write articles</a:t>
            </a:r>
          </a:p>
          <a:p>
            <a:pPr marL="857250" lvl="1" indent="-457200">
              <a:buFont typeface="Arial" panose="020B0604020202020204" pitchFamily="34" charset="0"/>
              <a:buChar char="•"/>
            </a:pPr>
            <a:endParaRPr lang="en-US" smtClean="0"/>
          </a:p>
          <a:p>
            <a:pPr marL="857250" lvl="1" indent="-457200">
              <a:buFont typeface="Arial" panose="020B0604020202020204" pitchFamily="34" charset="0"/>
              <a:buChar char="•"/>
            </a:pPr>
            <a:endParaRPr lang="en-US" smtClean="0"/>
          </a:p>
        </p:txBody>
      </p:sp>
      <p:pic>
        <p:nvPicPr>
          <p:cNvPr id="15364" name="Picture 3" descr="C:\Users\Beverly\AppData\Local\Microsoft\Windows\Temporary Internet Files\Content.IE5\AQZ1NA1F\MC9002957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914400"/>
            <a:ext cx="26511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7361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3" y="518371"/>
            <a:ext cx="8077200" cy="659398"/>
          </a:xfrm>
        </p:spPr>
        <p:txBody>
          <a:bodyPr>
            <a:normAutofit/>
          </a:bodyPr>
          <a:lstStyle/>
          <a:p>
            <a:pPr algn="l">
              <a:defRPr/>
            </a:pPr>
            <a:r>
              <a:rPr lang="en-US" sz="3200" b="1" dirty="0" smtClean="0"/>
              <a:t>Becoming a BC-ADM</a:t>
            </a:r>
            <a:endParaRPr lang="en-US" sz="2000" b="1" dirty="0"/>
          </a:p>
        </p:txBody>
      </p:sp>
      <p:sp>
        <p:nvSpPr>
          <p:cNvPr id="18435" name="Text Placeholder 2"/>
          <p:cNvSpPr>
            <a:spLocks noGrp="1"/>
          </p:cNvSpPr>
          <p:nvPr>
            <p:ph type="body" sz="half" idx="2"/>
          </p:nvPr>
        </p:nvSpPr>
        <p:spPr>
          <a:xfrm>
            <a:off x="3024187" y="1177769"/>
            <a:ext cx="5586413" cy="4048664"/>
          </a:xfrm>
        </p:spPr>
        <p:txBody>
          <a:bodyPr>
            <a:normAutofit/>
          </a:bodyPr>
          <a:lstStyle/>
          <a:p>
            <a:r>
              <a:rPr lang="en-US" sz="3200" i="1" dirty="0" smtClean="0">
                <a:solidFill>
                  <a:schemeClr val="bg1"/>
                </a:solidFill>
              </a:rPr>
              <a:t>..provides opportunities for health care professionals to expand their roles beyond traditional boundaries and to demonstrate their effectiveness in performing at an advanced level of practice</a:t>
            </a:r>
          </a:p>
        </p:txBody>
      </p:sp>
      <p:pic>
        <p:nvPicPr>
          <p:cNvPr id="18436" name="Picture 2" descr="C:\Users\bev\AppData\Local\Microsoft\Windows\Temporary Internet Files\Content.IE5\VXLVYFYY\MP9004383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25" y="1524000"/>
            <a:ext cx="2390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533400" y="5451632"/>
            <a:ext cx="8077200" cy="736122"/>
          </a:xfrm>
          <a:prstGeom prst="rect">
            <a:avLst/>
          </a:prstGeom>
          <a:solidFill>
            <a:srgbClr val="B1D45A"/>
          </a:solidFill>
          <a:ln>
            <a:solidFill>
              <a:schemeClr val="accent1"/>
            </a:solidFill>
          </a:ln>
        </p:spPr>
        <p:txBody>
          <a:bodyPr vert="horz" lIns="274320" anchor="ctr" anchorCtr="0">
            <a:normAutofit fontScale="77500" lnSpcReduction="20000"/>
          </a:bodyPr>
          <a:lstStyle>
            <a:lvl1pPr algn="r" rtl="0" eaLnBrk="1" latinLnBrk="0" hangingPunct="1">
              <a:spcBef>
                <a:spcPct val="0"/>
              </a:spcBef>
              <a:buNone/>
              <a:defRPr kumimoji="0" sz="4400" b="0" kern="1200">
                <a:solidFill>
                  <a:schemeClr val="tx1"/>
                </a:solidFill>
                <a:latin typeface="Calibri" panose="020F0502020204030204" pitchFamily="34" charset="0"/>
                <a:ea typeface="+mj-ea"/>
                <a:cs typeface="+mj-cs"/>
              </a:defRPr>
            </a:lvl1pPr>
          </a:lstStyle>
          <a:p>
            <a:pPr fontAlgn="auto">
              <a:spcAft>
                <a:spcPts val="0"/>
              </a:spcAft>
              <a:defRPr/>
            </a:pPr>
            <a:r>
              <a:rPr lang="en-US" sz="3200" dirty="0" smtClean="0"/>
              <a:t>Anne Daly, MS, RD, BC-ADM, CDE</a:t>
            </a:r>
            <a:br>
              <a:rPr lang="en-US" sz="3200" dirty="0" smtClean="0"/>
            </a:br>
            <a:r>
              <a:rPr lang="en-US" sz="2000" dirty="0" smtClean="0"/>
              <a:t>ADVANCED Practice in Diabetes Care </a:t>
            </a:r>
            <a:r>
              <a:rPr lang="pt-BR" sz="2000" i="1" dirty="0" smtClean="0"/>
              <a:t>Diabetes Spectrum January 2003 vol. 16 no. 1 24-26 </a:t>
            </a:r>
            <a:endParaRPr lang="en-US" sz="2000" dirty="0"/>
          </a:p>
        </p:txBody>
      </p:sp>
    </p:spTree>
    <p:custDataLst>
      <p:tags r:id="rId1"/>
    </p:custDataLst>
    <p:extLst>
      <p:ext uri="{BB962C8B-B14F-4D97-AF65-F5344CB8AC3E}">
        <p14:creationId xmlns:p14="http://schemas.microsoft.com/office/powerpoint/2010/main" val="124640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idx="4294967295"/>
          </p:nvPr>
        </p:nvSpPr>
        <p:spPr>
          <a:xfrm>
            <a:off x="498475" y="224632"/>
            <a:ext cx="8229600" cy="990600"/>
          </a:xfrm>
        </p:spPr>
        <p:txBody>
          <a:bodyPr/>
          <a:lstStyle/>
          <a:p>
            <a:pPr eaLnBrk="1" hangingPunct="1">
              <a:defRPr/>
            </a:pPr>
            <a:r>
              <a:rPr lang="en-US" dirty="0" smtClean="0"/>
              <a:t>2015 – Qualifications </a:t>
            </a:r>
            <a:endParaRPr lang="en-US" dirty="0"/>
          </a:p>
        </p:txBody>
      </p:sp>
      <p:sp>
        <p:nvSpPr>
          <p:cNvPr id="1636355" name="Rectangle 3"/>
          <p:cNvSpPr>
            <a:spLocks noGrp="1" noChangeArrowheads="1"/>
          </p:cNvSpPr>
          <p:nvPr>
            <p:ph type="body" idx="4294967295"/>
          </p:nvPr>
        </p:nvSpPr>
        <p:spPr>
          <a:xfrm>
            <a:off x="457200" y="1371600"/>
            <a:ext cx="5868988" cy="4878388"/>
          </a:xfrm>
        </p:spPr>
        <p:txBody>
          <a:bodyPr/>
          <a:lstStyle/>
          <a:p>
            <a:pPr eaLnBrk="1" hangingPunct="1">
              <a:spcBef>
                <a:spcPts val="500"/>
              </a:spcBef>
              <a:spcAft>
                <a:spcPts val="500"/>
              </a:spcAft>
              <a:defRPr/>
            </a:pPr>
            <a:r>
              <a:rPr lang="en-US" dirty="0" smtClean="0"/>
              <a:t>Clinical licensure plus advanced degree as  outlined  </a:t>
            </a:r>
          </a:p>
          <a:p>
            <a:pPr algn="ctr" eaLnBrk="1" hangingPunct="1">
              <a:spcBef>
                <a:spcPts val="500"/>
              </a:spcBef>
              <a:spcAft>
                <a:spcPts val="500"/>
              </a:spcAft>
              <a:buFont typeface="Wingdings 2" panose="05020102010507070707" pitchFamily="18" charset="2"/>
              <a:buNone/>
              <a:defRPr/>
            </a:pPr>
            <a:r>
              <a:rPr lang="en-US" dirty="0" smtClean="0"/>
              <a:t>AND</a:t>
            </a:r>
          </a:p>
          <a:p>
            <a:pPr eaLnBrk="1" hangingPunct="1">
              <a:spcBef>
                <a:spcPts val="500"/>
              </a:spcBef>
              <a:spcAft>
                <a:spcPts val="500"/>
              </a:spcAft>
              <a:defRPr/>
            </a:pPr>
            <a:r>
              <a:rPr lang="en-US" dirty="0" smtClean="0"/>
              <a:t>500 clinical practice hours in </a:t>
            </a:r>
            <a:r>
              <a:rPr lang="en-US" i="1" dirty="0" smtClean="0"/>
              <a:t>advanced diabetes management </a:t>
            </a:r>
            <a:r>
              <a:rPr lang="en-US" dirty="0" smtClean="0"/>
              <a:t>within 48 months prior to taking the exam</a:t>
            </a:r>
            <a:br>
              <a:rPr lang="en-US" dirty="0" smtClean="0"/>
            </a:br>
            <a:r>
              <a:rPr lang="en-US" dirty="0" smtClean="0"/>
              <a:t>			</a:t>
            </a:r>
          </a:p>
          <a:p>
            <a:pPr marL="0" indent="0" eaLnBrk="1" hangingPunct="1">
              <a:buFont typeface="Wingdings 2" panose="05020102010507070707" pitchFamily="18" charset="2"/>
              <a:buNone/>
              <a:defRPr/>
            </a:pPr>
            <a:endParaRPr lang="en-US" dirty="0" smtClean="0">
              <a:effectLst>
                <a:outerShdw blurRad="38100" dist="38100" dir="2700000" algn="tl">
                  <a:srgbClr val="000000"/>
                </a:outerShdw>
              </a:effectLst>
            </a:endParaRPr>
          </a:p>
        </p:txBody>
      </p:sp>
      <p:sp>
        <p:nvSpPr>
          <p:cNvPr id="19460" name="Text Box 5"/>
          <p:cNvSpPr txBox="1">
            <a:spLocks noChangeArrowheads="1"/>
          </p:cNvSpPr>
          <p:nvPr/>
        </p:nvSpPr>
        <p:spPr bwMode="auto">
          <a:xfrm>
            <a:off x="2057400" y="6537758"/>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pic>
        <p:nvPicPr>
          <p:cNvPr id="19461" name="Picture 5" descr="C:\Users\Beverly\AppData\Local\Microsoft\Windows\Temporary Internet Files\Content.IE5\AQZ1NA1F\MP90042274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6188" y="1715847"/>
            <a:ext cx="2590800" cy="259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547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5612" y="685800"/>
            <a:ext cx="6630987" cy="1143000"/>
          </a:xfrm>
        </p:spPr>
        <p:txBody>
          <a:bodyPr/>
          <a:lstStyle/>
          <a:p>
            <a:r>
              <a:rPr lang="en-US" smtClean="0"/>
              <a:t>Your questions</a:t>
            </a:r>
          </a:p>
        </p:txBody>
      </p:sp>
      <p:sp>
        <p:nvSpPr>
          <p:cNvPr id="3" name="Content Placeholder 2"/>
          <p:cNvSpPr>
            <a:spLocks noGrp="1"/>
          </p:cNvSpPr>
          <p:nvPr>
            <p:ph idx="1"/>
          </p:nvPr>
        </p:nvSpPr>
        <p:spPr>
          <a:xfrm>
            <a:off x="455613" y="1981200"/>
            <a:ext cx="7088187" cy="4114800"/>
          </a:xfrm>
        </p:spPr>
        <p:txBody>
          <a:bodyPr/>
          <a:lstStyle/>
          <a:p>
            <a:r>
              <a:rPr lang="en-US" dirty="0" smtClean="0"/>
              <a:t>For the 500 hours, what is considered advanced diabetes management?</a:t>
            </a:r>
          </a:p>
          <a:p>
            <a:r>
              <a:rPr lang="en-US" dirty="0" smtClean="0"/>
              <a:t>How do you document your hours?</a:t>
            </a:r>
          </a:p>
          <a:p>
            <a:r>
              <a:rPr lang="en-US" dirty="0" smtClean="0"/>
              <a:t>As a CDE, how will this expand my role?</a:t>
            </a:r>
          </a:p>
          <a:p>
            <a:r>
              <a:rPr lang="en-US" dirty="0" smtClean="0"/>
              <a:t>Is the AADE version of the BC-ADM Exam is very much like the CDE Exam?</a:t>
            </a:r>
          </a:p>
        </p:txBody>
      </p:sp>
      <p:pic>
        <p:nvPicPr>
          <p:cNvPr id="21508" name="Picture 2" descr="C:\Users\bev\AppData\Local\Microsoft\Windows\Temporary Internet Files\Content.IE5\NPALL6MO\MC9000596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2400"/>
            <a:ext cx="2439491"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39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smtClean="0"/>
              <a:t>Advanced Level Activities of BC-ADM</a:t>
            </a:r>
          </a:p>
        </p:txBody>
      </p:sp>
      <p:sp>
        <p:nvSpPr>
          <p:cNvPr id="22531" name="Content Placeholder 2"/>
          <p:cNvSpPr>
            <a:spLocks noGrp="1"/>
          </p:cNvSpPr>
          <p:nvPr>
            <p:ph idx="1"/>
          </p:nvPr>
        </p:nvSpPr>
        <p:spPr>
          <a:xfrm>
            <a:off x="455613" y="1371600"/>
            <a:ext cx="8535987" cy="4724400"/>
          </a:xfrm>
        </p:spPr>
        <p:txBody>
          <a:bodyPr/>
          <a:lstStyle/>
          <a:p>
            <a:r>
              <a:rPr lang="en-US" dirty="0" smtClean="0"/>
              <a:t>Patient management skills such as</a:t>
            </a:r>
          </a:p>
          <a:p>
            <a:pPr lvl="1"/>
            <a:r>
              <a:rPr lang="en-US" dirty="0" smtClean="0"/>
              <a:t>medication adjustment, </a:t>
            </a:r>
          </a:p>
          <a:p>
            <a:pPr lvl="1"/>
            <a:r>
              <a:rPr lang="en-US" dirty="0" smtClean="0"/>
              <a:t>medical nutrition therapy, </a:t>
            </a:r>
          </a:p>
          <a:p>
            <a:pPr lvl="1"/>
            <a:r>
              <a:rPr lang="en-US" dirty="0" smtClean="0"/>
              <a:t>exercise planning, </a:t>
            </a:r>
          </a:p>
          <a:p>
            <a:pPr lvl="1"/>
            <a:r>
              <a:rPr lang="en-US" dirty="0" smtClean="0"/>
              <a:t>counseling for behavior management and psychosocial issues. </a:t>
            </a:r>
          </a:p>
          <a:p>
            <a:pPr lvl="1"/>
            <a:r>
              <a:rPr lang="en-US" dirty="0" smtClean="0"/>
              <a:t>Attaining optimal metabolic control in the diabetic client may include treatment and monitoring of acute and chronic complications.</a:t>
            </a:r>
          </a:p>
          <a:p>
            <a:pPr lvl="1"/>
            <a:r>
              <a:rPr lang="en-US" dirty="0" smtClean="0"/>
              <a:t>Research and mentoring </a:t>
            </a:r>
          </a:p>
        </p:txBody>
      </p:sp>
      <p:pic>
        <p:nvPicPr>
          <p:cNvPr id="22532" name="Picture 8" descr="C:\Users\Beverly\AppData\Local\Microsoft\Windows\Temporary Internet Files\Content.IE5\AQZ1NA1F\MC9002378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19200"/>
            <a:ext cx="24320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0853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idx="4294967295"/>
          </p:nvPr>
        </p:nvSpPr>
        <p:spPr>
          <a:xfrm>
            <a:off x="457199" y="228600"/>
            <a:ext cx="8269287" cy="946150"/>
          </a:xfrm>
        </p:spPr>
        <p:txBody>
          <a:bodyPr>
            <a:normAutofit/>
          </a:bodyPr>
          <a:lstStyle/>
          <a:p>
            <a:pPr algn="l" eaLnBrk="1" hangingPunct="1">
              <a:defRPr/>
            </a:pPr>
            <a:r>
              <a:rPr lang="en-US" sz="4000" dirty="0" smtClean="0"/>
              <a:t>Application Process</a:t>
            </a:r>
            <a:endParaRPr lang="en-US" sz="4000" dirty="0"/>
          </a:p>
        </p:txBody>
      </p:sp>
      <p:sp>
        <p:nvSpPr>
          <p:cNvPr id="18435" name="Rectangle 3"/>
          <p:cNvSpPr>
            <a:spLocks noGrp="1" noChangeArrowheads="1"/>
          </p:cNvSpPr>
          <p:nvPr>
            <p:ph type="body" idx="4294967295"/>
          </p:nvPr>
        </p:nvSpPr>
        <p:spPr>
          <a:xfrm>
            <a:off x="500062" y="1428750"/>
            <a:ext cx="8226425" cy="4800600"/>
          </a:xfrm>
        </p:spPr>
        <p:txBody>
          <a:bodyPr/>
          <a:lstStyle/>
          <a:p>
            <a:pPr eaLnBrk="1" hangingPunct="1">
              <a:spcBef>
                <a:spcPts val="500"/>
              </a:spcBef>
              <a:spcAft>
                <a:spcPts val="500"/>
              </a:spcAft>
              <a:buFont typeface="Arial" panose="020B0604020202020204" pitchFamily="34" charset="0"/>
              <a:buChar char="•"/>
              <a:defRPr/>
            </a:pPr>
            <a:r>
              <a:rPr lang="en-US" sz="2800" dirty="0" smtClean="0"/>
              <a:t>Complete app 60 days prior to desired testing month</a:t>
            </a:r>
          </a:p>
          <a:p>
            <a:pPr eaLnBrk="1" hangingPunct="1">
              <a:spcBef>
                <a:spcPts val="500"/>
              </a:spcBef>
              <a:spcAft>
                <a:spcPts val="500"/>
              </a:spcAft>
              <a:defRPr/>
            </a:pPr>
            <a:r>
              <a:rPr lang="en-US" sz="2800" dirty="0" smtClean="0"/>
              <a:t>Window to apply for Summer testing</a:t>
            </a:r>
          </a:p>
          <a:p>
            <a:pPr lvl="1" eaLnBrk="1" hangingPunct="1">
              <a:spcBef>
                <a:spcPts val="500"/>
              </a:spcBef>
              <a:spcAft>
                <a:spcPts val="500"/>
              </a:spcAft>
              <a:defRPr/>
            </a:pPr>
            <a:r>
              <a:rPr lang="en-US" sz="2400" dirty="0" smtClean="0"/>
              <a:t>May 1- Take test in June</a:t>
            </a:r>
          </a:p>
          <a:p>
            <a:pPr eaLnBrk="1" hangingPunct="1">
              <a:spcBef>
                <a:spcPts val="500"/>
              </a:spcBef>
              <a:spcAft>
                <a:spcPts val="500"/>
              </a:spcAft>
              <a:defRPr/>
            </a:pPr>
            <a:r>
              <a:rPr lang="en-US" sz="2800" dirty="0" smtClean="0"/>
              <a:t>Window to apply for Winter testing</a:t>
            </a:r>
          </a:p>
          <a:p>
            <a:pPr lvl="1" eaLnBrk="1" hangingPunct="1">
              <a:spcBef>
                <a:spcPts val="500"/>
              </a:spcBef>
              <a:spcAft>
                <a:spcPts val="500"/>
              </a:spcAft>
              <a:defRPr/>
            </a:pPr>
            <a:r>
              <a:rPr lang="en-US" sz="2400" dirty="0" smtClean="0"/>
              <a:t>November 1- Take test in December</a:t>
            </a:r>
          </a:p>
          <a:p>
            <a:pPr eaLnBrk="1" hangingPunct="1">
              <a:spcBef>
                <a:spcPts val="500"/>
              </a:spcBef>
              <a:spcAft>
                <a:spcPts val="500"/>
              </a:spcAft>
              <a:defRPr/>
            </a:pPr>
            <a:r>
              <a:rPr lang="en-US" sz="2800" dirty="0" smtClean="0"/>
              <a:t> Once you receive confirmation of eligibility</a:t>
            </a:r>
          </a:p>
          <a:p>
            <a:pPr lvl="1" eaLnBrk="1" hangingPunct="1">
              <a:spcBef>
                <a:spcPts val="500"/>
              </a:spcBef>
              <a:spcAft>
                <a:spcPts val="500"/>
              </a:spcAft>
              <a:defRPr/>
            </a:pPr>
            <a:r>
              <a:rPr lang="en-US" sz="2400" dirty="0" smtClean="0"/>
              <a:t>schedule an appointment to take the examination on a first-come, first-served basis through Castle’s online scheduling system</a:t>
            </a:r>
          </a:p>
        </p:txBody>
      </p:sp>
      <p:pic>
        <p:nvPicPr>
          <p:cNvPr id="28676" name="Picture 5" descr="C:\Documents and Settings\Owner\Local Settings\Temporary Internet Files\Content.IE5\K2L6CQHH\MCj023380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2886" y="1917662"/>
            <a:ext cx="21336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p:cNvSpPr txBox="1">
            <a:spLocks noChangeArrowheads="1"/>
          </p:cNvSpPr>
          <p:nvPr/>
        </p:nvSpPr>
        <p:spPr bwMode="auto">
          <a:xfrm>
            <a:off x="2368550" y="648335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415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idx="4294967295"/>
          </p:nvPr>
        </p:nvSpPr>
        <p:spPr>
          <a:xfrm>
            <a:off x="455613" y="304800"/>
            <a:ext cx="6554787" cy="1320800"/>
          </a:xfrm>
        </p:spPr>
        <p:txBody>
          <a:bodyPr>
            <a:normAutofit fontScale="90000"/>
          </a:bodyPr>
          <a:lstStyle/>
          <a:p>
            <a:pPr eaLnBrk="1" hangingPunct="1">
              <a:defRPr/>
            </a:pPr>
            <a:r>
              <a:rPr lang="en-US" dirty="0"/>
              <a:t>Applying to take </a:t>
            </a:r>
            <a:r>
              <a:rPr lang="en-US" dirty="0" smtClean="0"/>
              <a:t>the BC-ADM </a:t>
            </a:r>
            <a:r>
              <a:rPr lang="en-US" dirty="0"/>
              <a:t>Exam</a:t>
            </a:r>
          </a:p>
        </p:txBody>
      </p:sp>
      <p:sp>
        <p:nvSpPr>
          <p:cNvPr id="24579" name="Rectangle 3"/>
          <p:cNvSpPr>
            <a:spLocks noGrp="1" noChangeArrowheads="1"/>
          </p:cNvSpPr>
          <p:nvPr>
            <p:ph type="body" idx="4294967295"/>
          </p:nvPr>
        </p:nvSpPr>
        <p:spPr>
          <a:xfrm>
            <a:off x="455613" y="1981200"/>
            <a:ext cx="8226425" cy="4114800"/>
          </a:xfrm>
        </p:spPr>
        <p:txBody>
          <a:bodyPr/>
          <a:lstStyle/>
          <a:p>
            <a:pPr eaLnBrk="1" hangingPunct="1">
              <a:spcBef>
                <a:spcPts val="500"/>
              </a:spcBef>
              <a:spcAft>
                <a:spcPts val="500"/>
              </a:spcAft>
              <a:buFont typeface="Wingdings 2" panose="05020102010507070707" pitchFamily="18" charset="2"/>
              <a:buNone/>
            </a:pPr>
            <a:r>
              <a:rPr lang="en-US" sz="2800" dirty="0" smtClean="0"/>
              <a:t>You need to register with Castle Approved Testing Centers</a:t>
            </a:r>
          </a:p>
          <a:p>
            <a:pPr lvl="1" eaLnBrk="1" hangingPunct="1">
              <a:spcBef>
                <a:spcPts val="500"/>
              </a:spcBef>
              <a:spcAft>
                <a:spcPts val="500"/>
              </a:spcAft>
            </a:pPr>
            <a:r>
              <a:rPr lang="en-US" dirty="0" smtClean="0"/>
              <a:t>at www.castleworldwide.com/aade</a:t>
            </a:r>
          </a:p>
          <a:p>
            <a:pPr lvl="1" eaLnBrk="1" hangingPunct="1">
              <a:spcBef>
                <a:spcPts val="500"/>
              </a:spcBef>
              <a:spcAft>
                <a:spcPts val="500"/>
              </a:spcAft>
            </a:pPr>
            <a:r>
              <a:rPr lang="en-US" dirty="0" smtClean="0"/>
              <a:t>Apply online</a:t>
            </a:r>
          </a:p>
          <a:p>
            <a:pPr lvl="1" eaLnBrk="1" hangingPunct="1">
              <a:spcBef>
                <a:spcPts val="500"/>
              </a:spcBef>
              <a:spcAft>
                <a:spcPts val="500"/>
              </a:spcAft>
            </a:pPr>
            <a:r>
              <a:rPr lang="en-US" dirty="0" smtClean="0"/>
              <a:t>Applications accepted on a continual basis</a:t>
            </a:r>
          </a:p>
          <a:p>
            <a:pPr lvl="1" eaLnBrk="1" hangingPunct="1">
              <a:spcBef>
                <a:spcPts val="500"/>
              </a:spcBef>
              <a:spcAft>
                <a:spcPts val="500"/>
              </a:spcAft>
            </a:pPr>
            <a:r>
              <a:rPr lang="en-US" dirty="0" smtClean="0"/>
              <a:t>A percentage of candidates will be audited to ensure compliance with eligibility criteria.</a:t>
            </a:r>
          </a:p>
        </p:txBody>
      </p:sp>
      <p:pic>
        <p:nvPicPr>
          <p:cNvPr id="24580" name="Picture 4" descr="C:\Documents and Settings\Owner\Local Settings\Temporary Internet Files\Content.IE5\P7T5503L\MCj0404421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8065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2368550" y="6537325"/>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24400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457200" y="152400"/>
            <a:ext cx="8229600" cy="1371600"/>
          </a:xfrm>
        </p:spPr>
        <p:txBody>
          <a:bodyPr>
            <a:normAutofit fontScale="90000"/>
          </a:bodyPr>
          <a:lstStyle/>
          <a:p>
            <a:pPr eaLnBrk="1" hangingPunct="1">
              <a:defRPr/>
            </a:pPr>
            <a:r>
              <a:rPr lang="en-US" dirty="0" smtClean="0"/>
              <a:t>What application materials do I need to submit?</a:t>
            </a:r>
          </a:p>
        </p:txBody>
      </p:sp>
      <p:sp>
        <p:nvSpPr>
          <p:cNvPr id="26627" name="Rectangle 3"/>
          <p:cNvSpPr>
            <a:spLocks noGrp="1" noChangeArrowheads="1"/>
          </p:cNvSpPr>
          <p:nvPr>
            <p:ph type="body" idx="4294967295"/>
          </p:nvPr>
        </p:nvSpPr>
        <p:spPr>
          <a:xfrm>
            <a:off x="455613" y="1676400"/>
            <a:ext cx="8226425" cy="4419600"/>
          </a:xfrm>
        </p:spPr>
        <p:txBody>
          <a:bodyPr/>
          <a:lstStyle/>
          <a:p>
            <a:pPr eaLnBrk="1" hangingPunct="1">
              <a:spcBef>
                <a:spcPts val="500"/>
              </a:spcBef>
              <a:spcAft>
                <a:spcPts val="500"/>
              </a:spcAft>
            </a:pPr>
            <a:r>
              <a:rPr lang="en-US" dirty="0" smtClean="0"/>
              <a:t>Completed application including </a:t>
            </a:r>
          </a:p>
          <a:p>
            <a:pPr lvl="1" eaLnBrk="1" hangingPunct="1">
              <a:spcBef>
                <a:spcPts val="500"/>
              </a:spcBef>
              <a:spcAft>
                <a:spcPts val="500"/>
              </a:spcAft>
            </a:pPr>
            <a:r>
              <a:rPr lang="en-US" dirty="0" smtClean="0"/>
              <a:t> Proof of Licensure</a:t>
            </a:r>
          </a:p>
          <a:p>
            <a:pPr lvl="1" eaLnBrk="1" hangingPunct="1">
              <a:spcBef>
                <a:spcPts val="500"/>
              </a:spcBef>
              <a:spcAft>
                <a:spcPts val="500"/>
              </a:spcAft>
            </a:pPr>
            <a:r>
              <a:rPr lang="en-US" dirty="0" smtClean="0"/>
              <a:t>Documentation of 500 Advanced Practice Clinical Hours  </a:t>
            </a:r>
          </a:p>
          <a:p>
            <a:pPr lvl="1" eaLnBrk="1" hangingPunct="1">
              <a:spcBef>
                <a:spcPts val="500"/>
              </a:spcBef>
              <a:spcAft>
                <a:spcPts val="500"/>
              </a:spcAft>
            </a:pPr>
            <a:r>
              <a:rPr lang="en-US" dirty="0" smtClean="0"/>
              <a:t>Diploma of Master’s level (or higher)</a:t>
            </a:r>
          </a:p>
          <a:p>
            <a:pPr lvl="1" eaLnBrk="1" hangingPunct="1">
              <a:spcBef>
                <a:spcPts val="500"/>
              </a:spcBef>
              <a:spcAft>
                <a:spcPts val="500"/>
              </a:spcAft>
            </a:pPr>
            <a:r>
              <a:rPr lang="en-US" dirty="0" smtClean="0"/>
              <a:t>Payment </a:t>
            </a:r>
          </a:p>
          <a:p>
            <a:pPr lvl="2" eaLnBrk="1" hangingPunct="1">
              <a:spcBef>
                <a:spcPts val="500"/>
              </a:spcBef>
              <a:spcAft>
                <a:spcPts val="500"/>
              </a:spcAft>
            </a:pPr>
            <a:r>
              <a:rPr lang="en-US" dirty="0" smtClean="0"/>
              <a:t>AADE Members = $600</a:t>
            </a:r>
          </a:p>
          <a:p>
            <a:pPr lvl="2" eaLnBrk="1" hangingPunct="1">
              <a:spcBef>
                <a:spcPts val="500"/>
              </a:spcBef>
              <a:spcAft>
                <a:spcPts val="500"/>
              </a:spcAft>
            </a:pPr>
            <a:r>
              <a:rPr lang="en-US" dirty="0" smtClean="0"/>
              <a:t>Non AADE Members = $900</a:t>
            </a:r>
          </a:p>
          <a:p>
            <a:pPr lvl="2" eaLnBrk="1" hangingPunct="1">
              <a:spcBef>
                <a:spcPts val="500"/>
              </a:spcBef>
              <a:spcAft>
                <a:spcPts val="500"/>
              </a:spcAft>
            </a:pPr>
            <a:r>
              <a:rPr lang="en-US" dirty="0" smtClean="0"/>
              <a:t>Recertification $500 / $800</a:t>
            </a:r>
          </a:p>
        </p:txBody>
      </p:sp>
      <p:pic>
        <p:nvPicPr>
          <p:cNvPr id="148485" name="Picture 5" descr="C:\Documents and Settings\Owner\Local Settings\Temporary Internet Files\Content.IE5\VT3JY9O4\MCj01963220000[1].wmf"/>
          <p:cNvPicPr>
            <a:picLocks noChangeAspect="1" noChangeArrowheads="1"/>
          </p:cNvPicPr>
          <p:nvPr/>
        </p:nvPicPr>
        <p:blipFill>
          <a:blip r:embed="rId4"/>
          <a:srcRect/>
          <a:stretch>
            <a:fillRect/>
          </a:stretch>
        </p:blipFill>
        <p:spPr bwMode="auto">
          <a:xfrm>
            <a:off x="6553200" y="762000"/>
            <a:ext cx="2128838" cy="2081213"/>
          </a:xfrm>
          <a:prstGeom prst="rect">
            <a:avLst/>
          </a:prstGeom>
          <a:ln>
            <a:noFill/>
          </a:ln>
          <a:effectLst>
            <a:outerShdw blurRad="292100" dist="139700" dir="2700000" algn="tl" rotWithShape="0">
              <a:srgbClr val="333333">
                <a:alpha val="65000"/>
              </a:srgbClr>
            </a:outerShdw>
          </a:effectLst>
        </p:spPr>
      </p:pic>
      <p:sp>
        <p:nvSpPr>
          <p:cNvPr id="26629" name="Text Box 7"/>
          <p:cNvSpPr txBox="1">
            <a:spLocks noChangeArrowheads="1"/>
          </p:cNvSpPr>
          <p:nvPr/>
        </p:nvSpPr>
        <p:spPr bwMode="auto">
          <a:xfrm>
            <a:off x="2063750" y="647700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414369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a:t>
            </a:r>
            <a:endParaRPr lang="en-US" dirty="0"/>
          </a:p>
        </p:txBody>
      </p:sp>
      <p:pic>
        <p:nvPicPr>
          <p:cNvPr id="4" name="Content Placeholder 3"/>
          <p:cNvPicPr>
            <a:picLocks noGrp="1" noChangeAspect="1"/>
          </p:cNvPicPr>
          <p:nvPr>
            <p:ph sz="quarter" idx="1"/>
          </p:nvPr>
        </p:nvPicPr>
        <p:blipFill>
          <a:blip r:embed="rId3"/>
          <a:stretch>
            <a:fillRect/>
          </a:stretch>
        </p:blipFill>
        <p:spPr>
          <a:xfrm>
            <a:off x="457199" y="1371600"/>
            <a:ext cx="8209613" cy="4724400"/>
          </a:xfrm>
          <a:prstGeom prst="rect">
            <a:avLst/>
          </a:prstGeom>
        </p:spPr>
      </p:pic>
    </p:spTree>
    <p:custDataLst>
      <p:tags r:id="rId1"/>
    </p:custDataLst>
    <p:extLst>
      <p:ext uri="{BB962C8B-B14F-4D97-AF65-F5344CB8AC3E}">
        <p14:creationId xmlns:p14="http://schemas.microsoft.com/office/powerpoint/2010/main" val="134097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Documents and Settings\Owner\Local Settings\Temporary Internet Files\Content.IE5\8AN7OGF4\MPj0439390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505200"/>
            <a:ext cx="2282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8098" name="Rectangle 2"/>
          <p:cNvSpPr>
            <a:spLocks noGrp="1" noChangeArrowheads="1"/>
          </p:cNvSpPr>
          <p:nvPr>
            <p:ph type="title" idx="4294967295"/>
          </p:nvPr>
        </p:nvSpPr>
        <p:spPr>
          <a:xfrm>
            <a:off x="473056" y="229595"/>
            <a:ext cx="8154988" cy="1143000"/>
          </a:xfrm>
        </p:spPr>
        <p:txBody>
          <a:bodyPr/>
          <a:lstStyle/>
          <a:p>
            <a:pPr algn="l" eaLnBrk="1" hangingPunct="1">
              <a:defRPr/>
            </a:pPr>
            <a:r>
              <a:rPr lang="en-US" dirty="0" smtClean="0"/>
              <a:t>Overview of BC-ADM  Exam </a:t>
            </a:r>
          </a:p>
        </p:txBody>
      </p:sp>
      <p:sp>
        <p:nvSpPr>
          <p:cNvPr id="30724" name="Rectangle 3"/>
          <p:cNvSpPr>
            <a:spLocks noGrp="1" noChangeArrowheads="1"/>
          </p:cNvSpPr>
          <p:nvPr>
            <p:ph type="body" idx="4294967295"/>
          </p:nvPr>
        </p:nvSpPr>
        <p:spPr>
          <a:xfrm>
            <a:off x="455613" y="1752600"/>
            <a:ext cx="8226425" cy="4343400"/>
          </a:xfrm>
        </p:spPr>
        <p:txBody>
          <a:bodyPr>
            <a:normAutofit lnSpcReduction="10000"/>
          </a:bodyPr>
          <a:lstStyle/>
          <a:p>
            <a:pPr eaLnBrk="1" hangingPunct="1">
              <a:spcBef>
                <a:spcPts val="500"/>
              </a:spcBef>
              <a:spcAft>
                <a:spcPts val="500"/>
              </a:spcAft>
            </a:pPr>
            <a:r>
              <a:rPr lang="en-US" dirty="0" smtClean="0"/>
              <a:t>Composed of 175 multiple-choice, objective questions.</a:t>
            </a:r>
            <a:endParaRPr lang="en-US" dirty="0"/>
          </a:p>
          <a:p>
            <a:pPr eaLnBrk="1" hangingPunct="1">
              <a:spcBef>
                <a:spcPts val="500"/>
              </a:spcBef>
              <a:spcAft>
                <a:spcPts val="500"/>
              </a:spcAft>
            </a:pPr>
            <a:r>
              <a:rPr lang="en-US" dirty="0"/>
              <a:t>T</a:t>
            </a:r>
            <a:r>
              <a:rPr lang="en-US" dirty="0" smtClean="0"/>
              <a:t>otal testing time of four (3.5) hours. </a:t>
            </a:r>
          </a:p>
          <a:p>
            <a:pPr eaLnBrk="1" hangingPunct="1">
              <a:spcBef>
                <a:spcPts val="500"/>
              </a:spcBef>
              <a:spcAft>
                <a:spcPts val="500"/>
              </a:spcAft>
            </a:pPr>
            <a:r>
              <a:rPr lang="en-US" dirty="0" smtClean="0"/>
              <a:t>Results will be mailed within 6-8 weeks after the close of the testing window</a:t>
            </a:r>
          </a:p>
          <a:p>
            <a:pPr eaLnBrk="1" hangingPunct="1">
              <a:spcBef>
                <a:spcPts val="500"/>
              </a:spcBef>
              <a:spcAft>
                <a:spcPts val="500"/>
              </a:spcAft>
            </a:pPr>
            <a:r>
              <a:rPr lang="en-US" dirty="0" smtClean="0"/>
              <a:t>Can retake test for fee 2xs in </a:t>
            </a:r>
            <a:r>
              <a:rPr lang="en-US" dirty="0" err="1" smtClean="0"/>
              <a:t>yr</a:t>
            </a:r>
            <a:endParaRPr lang="en-US" dirty="0" smtClean="0"/>
          </a:p>
          <a:p>
            <a:r>
              <a:rPr lang="en-US" dirty="0" smtClean="0"/>
              <a:t>Questions</a:t>
            </a:r>
            <a:r>
              <a:rPr lang="en-US" dirty="0" smtClean="0"/>
              <a:t>? – </a:t>
            </a:r>
          </a:p>
          <a:p>
            <a:pPr lvl="1"/>
            <a:r>
              <a:rPr lang="en-US" dirty="0" smtClean="0"/>
              <a:t>AADE </a:t>
            </a:r>
            <a:r>
              <a:rPr lang="en-US" dirty="0"/>
              <a:t>(919) </a:t>
            </a:r>
            <a:r>
              <a:rPr lang="en-US" dirty="0" smtClean="0"/>
              <a:t>572-6880 or website</a:t>
            </a:r>
            <a:endParaRPr lang="en-US" dirty="0"/>
          </a:p>
          <a:p>
            <a:pPr eaLnBrk="1" hangingPunct="1">
              <a:spcBef>
                <a:spcPts val="500"/>
              </a:spcBef>
              <a:spcAft>
                <a:spcPts val="500"/>
              </a:spcAft>
            </a:pPr>
            <a:endParaRPr lang="en-US" dirty="0" smtClean="0"/>
          </a:p>
        </p:txBody>
      </p:sp>
      <p:sp>
        <p:nvSpPr>
          <p:cNvPr id="30725" name="Text Box 7"/>
          <p:cNvSpPr txBox="1">
            <a:spLocks noChangeArrowheads="1"/>
          </p:cNvSpPr>
          <p:nvPr/>
        </p:nvSpPr>
        <p:spPr bwMode="auto">
          <a:xfrm>
            <a:off x="2368550" y="648335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65039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Web Clinic Details</a:t>
            </a:r>
          </a:p>
        </p:txBody>
      </p:sp>
      <p:sp>
        <p:nvSpPr>
          <p:cNvPr id="7171" name="Content Placeholder 2"/>
          <p:cNvSpPr>
            <a:spLocks noGrp="1"/>
          </p:cNvSpPr>
          <p:nvPr>
            <p:ph idx="1"/>
          </p:nvPr>
        </p:nvSpPr>
        <p:spPr>
          <a:xfrm>
            <a:off x="466725" y="1524000"/>
            <a:ext cx="8448675" cy="4538663"/>
          </a:xfrm>
        </p:spPr>
        <p:txBody>
          <a:bodyPr/>
          <a:lstStyle/>
          <a:p>
            <a:r>
              <a:rPr lang="en-US" smtClean="0"/>
              <a:t>To hear presentation, turn on your computer speaker or listen via your phone</a:t>
            </a:r>
          </a:p>
          <a:p>
            <a:r>
              <a:rPr lang="en-US" smtClean="0"/>
              <a:t>Questions? Please email us after program.</a:t>
            </a:r>
          </a:p>
          <a:p>
            <a:r>
              <a:rPr lang="en-US" smtClean="0"/>
              <a:t>If you are having technical difficulties, type them in the chat room.</a:t>
            </a:r>
          </a:p>
          <a:p>
            <a:r>
              <a:rPr lang="en-US" smtClean="0"/>
              <a:t>Thank you for joining us!</a:t>
            </a:r>
          </a:p>
          <a:p>
            <a:endParaRPr lang="en-US" smtClean="0"/>
          </a:p>
        </p:txBody>
      </p:sp>
      <p:pic>
        <p:nvPicPr>
          <p:cNvPr id="7172" name="Picture 2" descr="C:\Documents and Settings\Owner\Local Settings\Temporary Internet Files\Content.IE5\VT3JY9O4\MCj0439824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2368550" y="648335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249159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Available?</a:t>
            </a:r>
            <a:endParaRPr lang="en-US" dirty="0"/>
          </a:p>
        </p:txBody>
      </p:sp>
      <p:sp>
        <p:nvSpPr>
          <p:cNvPr id="3" name="Content Placeholder 2"/>
          <p:cNvSpPr>
            <a:spLocks noGrp="1"/>
          </p:cNvSpPr>
          <p:nvPr>
            <p:ph sz="quarter" idx="1"/>
          </p:nvPr>
        </p:nvSpPr>
        <p:spPr/>
        <p:txBody>
          <a:bodyPr/>
          <a:lstStyle/>
          <a:p>
            <a:r>
              <a:rPr lang="en-US" dirty="0" smtClean="0"/>
              <a:t>Yes, through AADE</a:t>
            </a:r>
            <a:endParaRPr lang="en-US" dirty="0"/>
          </a:p>
        </p:txBody>
      </p:sp>
      <p:pic>
        <p:nvPicPr>
          <p:cNvPr id="4" name="Picture 3"/>
          <p:cNvPicPr>
            <a:picLocks noChangeAspect="1"/>
          </p:cNvPicPr>
          <p:nvPr/>
        </p:nvPicPr>
        <p:blipFill>
          <a:blip r:embed="rId3"/>
          <a:stretch>
            <a:fillRect/>
          </a:stretch>
        </p:blipFill>
        <p:spPr>
          <a:xfrm>
            <a:off x="457200" y="1989667"/>
            <a:ext cx="7965350" cy="1905000"/>
          </a:xfrm>
          <a:prstGeom prst="rect">
            <a:avLst/>
          </a:prstGeom>
        </p:spPr>
      </p:pic>
      <p:pic>
        <p:nvPicPr>
          <p:cNvPr id="5" name="Picture 4"/>
          <p:cNvPicPr>
            <a:picLocks noChangeAspect="1"/>
          </p:cNvPicPr>
          <p:nvPr/>
        </p:nvPicPr>
        <p:blipFill>
          <a:blip r:embed="rId4"/>
          <a:stretch>
            <a:fillRect/>
          </a:stretch>
        </p:blipFill>
        <p:spPr>
          <a:xfrm>
            <a:off x="345350" y="4114800"/>
            <a:ext cx="8321038" cy="1600200"/>
          </a:xfrm>
          <a:prstGeom prst="rect">
            <a:avLst/>
          </a:prstGeom>
        </p:spPr>
      </p:pic>
    </p:spTree>
    <p:custDataLst>
      <p:tags r:id="rId1"/>
    </p:custDataLst>
    <p:extLst>
      <p:ext uri="{BB962C8B-B14F-4D97-AF65-F5344CB8AC3E}">
        <p14:creationId xmlns:p14="http://schemas.microsoft.com/office/powerpoint/2010/main" val="157301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title" idx="4294967295"/>
          </p:nvPr>
        </p:nvSpPr>
        <p:spPr/>
        <p:txBody>
          <a:bodyPr/>
          <a:lstStyle/>
          <a:p>
            <a:pPr eaLnBrk="1" hangingPunct="1">
              <a:defRPr/>
            </a:pPr>
            <a:r>
              <a:rPr lang="en-US" dirty="0"/>
              <a:t>Exam Details</a:t>
            </a:r>
          </a:p>
        </p:txBody>
      </p:sp>
      <p:sp>
        <p:nvSpPr>
          <p:cNvPr id="1639427" name="Rectangle 3"/>
          <p:cNvSpPr>
            <a:spLocks noGrp="1" noChangeArrowheads="1"/>
          </p:cNvSpPr>
          <p:nvPr>
            <p:ph type="body" idx="4294967295"/>
          </p:nvPr>
        </p:nvSpPr>
        <p:spPr>
          <a:xfrm>
            <a:off x="381000" y="1219200"/>
            <a:ext cx="8226425" cy="5029200"/>
          </a:xfrm>
        </p:spPr>
        <p:txBody>
          <a:bodyPr/>
          <a:lstStyle/>
          <a:p>
            <a:pPr eaLnBrk="1" hangingPunct="1">
              <a:spcBef>
                <a:spcPts val="500"/>
              </a:spcBef>
              <a:spcAft>
                <a:spcPts val="500"/>
              </a:spcAft>
              <a:defRPr/>
            </a:pPr>
            <a:r>
              <a:rPr lang="en-US" dirty="0" smtClean="0"/>
              <a:t>25 of the 175 questions are pretest questions and are </a:t>
            </a:r>
            <a:r>
              <a:rPr lang="en-US" b="1" dirty="0" smtClean="0"/>
              <a:t>not</a:t>
            </a:r>
            <a:r>
              <a:rPr lang="en-US" b="1" dirty="0" smtClean="0">
                <a:solidFill>
                  <a:schemeClr val="accent1">
                    <a:lumMod val="60000"/>
                    <a:lumOff val="40000"/>
                  </a:schemeClr>
                </a:solidFill>
              </a:rPr>
              <a:t> </a:t>
            </a:r>
            <a:r>
              <a:rPr lang="en-US" dirty="0" smtClean="0"/>
              <a:t>counted in the determination of individual examination scores.</a:t>
            </a:r>
          </a:p>
          <a:p>
            <a:pPr eaLnBrk="1" hangingPunct="1">
              <a:spcBef>
                <a:spcPts val="500"/>
              </a:spcBef>
              <a:spcAft>
                <a:spcPts val="500"/>
              </a:spcAft>
              <a:defRPr/>
            </a:pPr>
            <a:r>
              <a:rPr lang="en-US" dirty="0" smtClean="0"/>
              <a:t>Candidates score is based solely on the 150 scored questions</a:t>
            </a:r>
            <a:endParaRPr lang="en-US" sz="3600" dirty="0" smtClean="0"/>
          </a:p>
          <a:p>
            <a:pPr eaLnBrk="1" hangingPunct="1">
              <a:defRPr/>
            </a:pPr>
            <a:endParaRPr lang="en-US" dirty="0" smtClean="0">
              <a:effectLst>
                <a:outerShdw blurRad="38100" dist="38100" dir="2700000" algn="tl">
                  <a:srgbClr val="000000"/>
                </a:outerShdw>
              </a:effectLst>
            </a:endParaRPr>
          </a:p>
        </p:txBody>
      </p:sp>
      <p:pic>
        <p:nvPicPr>
          <p:cNvPr id="32772" name="Picture 4" descr="C:\Documents and Settings\Owner\Local Settings\Temporary Internet Files\Content.IE5\K2L6CQHH\MPj043929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0" y="3886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1003300" y="648335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185801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BC-ADM Exam Content - 2015</a:t>
            </a:r>
            <a:endParaRPr lang="en-US" dirty="0"/>
          </a:p>
        </p:txBody>
      </p:sp>
      <p:pic>
        <p:nvPicPr>
          <p:cNvPr id="4" name="Content Placeholder 3"/>
          <p:cNvPicPr>
            <a:picLocks noGrp="1" noChangeAspect="1"/>
          </p:cNvPicPr>
          <p:nvPr>
            <p:ph sz="quarter" idx="1"/>
          </p:nvPr>
        </p:nvPicPr>
        <p:blipFill>
          <a:blip r:embed="rId3"/>
          <a:stretch>
            <a:fillRect/>
          </a:stretch>
        </p:blipFill>
        <p:spPr>
          <a:xfrm>
            <a:off x="304800" y="1371600"/>
            <a:ext cx="8709395" cy="3740150"/>
          </a:xfrm>
          <a:prstGeom prst="rect">
            <a:avLst/>
          </a:prstGeom>
        </p:spPr>
      </p:pic>
      <p:pic>
        <p:nvPicPr>
          <p:cNvPr id="5" name="Picture 4"/>
          <p:cNvPicPr>
            <a:picLocks noChangeAspect="1"/>
          </p:cNvPicPr>
          <p:nvPr/>
        </p:nvPicPr>
        <p:blipFill>
          <a:blip r:embed="rId4"/>
          <a:stretch>
            <a:fillRect/>
          </a:stretch>
        </p:blipFill>
        <p:spPr>
          <a:xfrm>
            <a:off x="6735911" y="4953000"/>
            <a:ext cx="1950889" cy="1298561"/>
          </a:xfrm>
          <a:prstGeom prst="rect">
            <a:avLst/>
          </a:prstGeom>
        </p:spPr>
      </p:pic>
    </p:spTree>
    <p:custDataLst>
      <p:tags r:id="rId1"/>
    </p:custDataLst>
    <p:extLst>
      <p:ext uri="{BB962C8B-B14F-4D97-AF65-F5344CB8AC3E}">
        <p14:creationId xmlns:p14="http://schemas.microsoft.com/office/powerpoint/2010/main" val="273106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228600"/>
            <a:ext cx="8229600" cy="990600"/>
          </a:xfrm>
        </p:spPr>
        <p:txBody>
          <a:bodyPr>
            <a:noAutofit/>
          </a:bodyPr>
          <a:lstStyle/>
          <a:p>
            <a:r>
              <a:rPr lang="en-US" sz="3600" dirty="0" smtClean="0"/>
              <a:t>I - Assessment &amp; Diagnosis – 47 questions</a:t>
            </a:r>
            <a:br>
              <a:rPr lang="en-US" sz="3600" dirty="0" smtClean="0"/>
            </a:br>
            <a:r>
              <a:rPr lang="en-US" sz="3200" dirty="0" smtClean="0"/>
              <a:t>Subdomains listed below</a:t>
            </a:r>
          </a:p>
        </p:txBody>
      </p:sp>
      <p:sp>
        <p:nvSpPr>
          <p:cNvPr id="36867" name="Content Placeholder 2"/>
          <p:cNvSpPr>
            <a:spLocks noGrp="1"/>
          </p:cNvSpPr>
          <p:nvPr>
            <p:ph idx="1"/>
          </p:nvPr>
        </p:nvSpPr>
        <p:spPr>
          <a:xfrm>
            <a:off x="455613" y="1219200"/>
            <a:ext cx="8154987" cy="5181600"/>
          </a:xfrm>
        </p:spPr>
        <p:txBody>
          <a:bodyPr>
            <a:normAutofit/>
          </a:bodyPr>
          <a:lstStyle/>
          <a:p>
            <a:pPr marL="0">
              <a:spcBef>
                <a:spcPct val="0"/>
              </a:spcBef>
            </a:pPr>
            <a:r>
              <a:rPr lang="en-US" sz="3000" dirty="0" smtClean="0"/>
              <a:t>Therapeutic interviews – 4</a:t>
            </a:r>
          </a:p>
          <a:p>
            <a:pPr marL="0">
              <a:spcBef>
                <a:spcPct val="0"/>
              </a:spcBef>
            </a:pPr>
            <a:r>
              <a:rPr lang="en-US" sz="3000" dirty="0" smtClean="0"/>
              <a:t>History, physical exam across lifespan – 6</a:t>
            </a:r>
          </a:p>
          <a:p>
            <a:pPr marL="0">
              <a:spcBef>
                <a:spcPct val="0"/>
              </a:spcBef>
            </a:pPr>
            <a:r>
              <a:rPr lang="en-US" sz="3000" dirty="0" smtClean="0"/>
              <a:t>Physiology and pathophysiology relating to prediabetes, diabetes and comorbidities – 5</a:t>
            </a:r>
          </a:p>
          <a:p>
            <a:pPr marL="0">
              <a:spcBef>
                <a:spcPct val="0"/>
              </a:spcBef>
            </a:pPr>
            <a:r>
              <a:rPr lang="en-US" sz="3000" dirty="0" smtClean="0"/>
              <a:t>Self-care behavior, mental health assessment – 5</a:t>
            </a:r>
          </a:p>
          <a:p>
            <a:pPr marL="0">
              <a:spcBef>
                <a:spcPct val="0"/>
              </a:spcBef>
            </a:pPr>
            <a:r>
              <a:rPr lang="en-US" sz="3000" dirty="0" smtClean="0"/>
              <a:t>Health care resource assessment - 3</a:t>
            </a:r>
          </a:p>
          <a:p>
            <a:pPr marL="0">
              <a:spcBef>
                <a:spcPct val="0"/>
              </a:spcBef>
            </a:pPr>
            <a:r>
              <a:rPr lang="en-US" sz="3000" dirty="0" smtClean="0"/>
              <a:t>Standards of diabetes care – AADE /AACE – 5</a:t>
            </a:r>
          </a:p>
          <a:p>
            <a:pPr marL="0">
              <a:spcBef>
                <a:spcPct val="0"/>
              </a:spcBef>
            </a:pPr>
            <a:r>
              <a:rPr lang="en-US" sz="3000" dirty="0" smtClean="0"/>
              <a:t>Analysis of complex data sets – 5</a:t>
            </a:r>
          </a:p>
          <a:p>
            <a:pPr marL="0">
              <a:spcBef>
                <a:spcPct val="0"/>
              </a:spcBef>
            </a:pPr>
            <a:r>
              <a:rPr lang="en-US" sz="3000" dirty="0" smtClean="0"/>
              <a:t>Screening and diagnostic criteria – 4</a:t>
            </a:r>
          </a:p>
          <a:p>
            <a:pPr marL="0">
              <a:spcBef>
                <a:spcPct val="0"/>
              </a:spcBef>
            </a:pPr>
            <a:r>
              <a:rPr lang="en-US" sz="3000" dirty="0" smtClean="0"/>
              <a:t>Synthesis of information from test/assess – 6</a:t>
            </a:r>
          </a:p>
          <a:p>
            <a:pPr marL="0">
              <a:spcBef>
                <a:spcPct val="0"/>
              </a:spcBef>
            </a:pPr>
            <a:r>
              <a:rPr lang="en-US" sz="2800" dirty="0"/>
              <a:t>Differential diagnosis/ problem list – 4</a:t>
            </a:r>
          </a:p>
          <a:p>
            <a:pPr marL="0">
              <a:spcBef>
                <a:spcPct val="0"/>
              </a:spcBef>
            </a:pPr>
            <a:endParaRPr lang="en-US" sz="3000" dirty="0" smtClean="0"/>
          </a:p>
          <a:p>
            <a:pPr marL="0">
              <a:spcBef>
                <a:spcPct val="0"/>
              </a:spcBef>
            </a:pPr>
            <a:endParaRPr lang="en-US" dirty="0" smtClean="0"/>
          </a:p>
          <a:p>
            <a:pPr marL="0">
              <a:spcBef>
                <a:spcPct val="0"/>
              </a:spcBef>
            </a:pPr>
            <a:endParaRPr lang="en-US" dirty="0" smtClean="0"/>
          </a:p>
        </p:txBody>
      </p:sp>
      <p:pic>
        <p:nvPicPr>
          <p:cNvPr id="3686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33400"/>
            <a:ext cx="16351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82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81000"/>
            <a:ext cx="8229600" cy="762000"/>
          </a:xfrm>
        </p:spPr>
        <p:txBody>
          <a:bodyPr>
            <a:normAutofit/>
          </a:bodyPr>
          <a:lstStyle/>
          <a:p>
            <a:r>
              <a:rPr lang="en-US" dirty="0" smtClean="0"/>
              <a:t>II. Planning and Intervention - 48 </a:t>
            </a:r>
          </a:p>
        </p:txBody>
      </p:sp>
      <p:sp>
        <p:nvSpPr>
          <p:cNvPr id="37891" name="Content Placeholder 2"/>
          <p:cNvSpPr>
            <a:spLocks noGrp="1"/>
          </p:cNvSpPr>
          <p:nvPr>
            <p:ph idx="1"/>
          </p:nvPr>
        </p:nvSpPr>
        <p:spPr>
          <a:xfrm>
            <a:off x="468086" y="1295400"/>
            <a:ext cx="8072438" cy="4497387"/>
          </a:xfrm>
        </p:spPr>
        <p:txBody>
          <a:bodyPr/>
          <a:lstStyle/>
          <a:p>
            <a:r>
              <a:rPr lang="en-US" dirty="0" smtClean="0"/>
              <a:t>Standards of Care re: intervention – 8</a:t>
            </a:r>
          </a:p>
          <a:p>
            <a:r>
              <a:rPr lang="en-US" dirty="0" smtClean="0"/>
              <a:t>MNT and Exercise prescription – 7</a:t>
            </a:r>
          </a:p>
          <a:p>
            <a:r>
              <a:rPr lang="en-US" dirty="0" smtClean="0"/>
              <a:t>Pharmacologic therapy – 10</a:t>
            </a:r>
          </a:p>
          <a:p>
            <a:r>
              <a:rPr lang="en-US" dirty="0" smtClean="0"/>
              <a:t>Surgical Options for DM Management – 4</a:t>
            </a:r>
          </a:p>
          <a:p>
            <a:r>
              <a:rPr lang="en-US" dirty="0" smtClean="0"/>
              <a:t>Technology Options (Pump, CGM, </a:t>
            </a:r>
            <a:r>
              <a:rPr lang="en-US" dirty="0" err="1" smtClean="0"/>
              <a:t>etc</a:t>
            </a:r>
            <a:r>
              <a:rPr lang="en-US" dirty="0" smtClean="0"/>
              <a:t>) – 7</a:t>
            </a:r>
          </a:p>
          <a:p>
            <a:r>
              <a:rPr lang="en-US" dirty="0" smtClean="0"/>
              <a:t>Individualization/ Priority of Care – 7</a:t>
            </a:r>
          </a:p>
          <a:p>
            <a:r>
              <a:rPr lang="en-US" dirty="0" smtClean="0"/>
              <a:t>Collaboration, Referral and Coordination - 5</a:t>
            </a:r>
          </a:p>
          <a:p>
            <a:endParaRPr lang="en-US" dirty="0" smtClean="0"/>
          </a:p>
        </p:txBody>
      </p:sp>
      <p:pic>
        <p:nvPicPr>
          <p:cNvPr id="3789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8280" y="1295400"/>
            <a:ext cx="173749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435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Evaluation and Follow-Up - 37</a:t>
            </a:r>
          </a:p>
        </p:txBody>
      </p:sp>
      <p:sp>
        <p:nvSpPr>
          <p:cNvPr id="40963" name="Content Placeholder 2"/>
          <p:cNvSpPr>
            <a:spLocks noGrp="1"/>
          </p:cNvSpPr>
          <p:nvPr>
            <p:ph idx="1"/>
          </p:nvPr>
        </p:nvSpPr>
        <p:spPr>
          <a:xfrm>
            <a:off x="457200" y="1371600"/>
            <a:ext cx="8196263" cy="4457700"/>
          </a:xfrm>
        </p:spPr>
        <p:txBody>
          <a:bodyPr>
            <a:normAutofit/>
          </a:bodyPr>
          <a:lstStyle/>
          <a:p>
            <a:r>
              <a:rPr lang="en-US" dirty="0" smtClean="0"/>
              <a:t>AADE 7 Self-Care and Goal Setting – 6</a:t>
            </a:r>
          </a:p>
          <a:p>
            <a:r>
              <a:rPr lang="en-US" dirty="0" smtClean="0"/>
              <a:t>Standards of Care AADE, ADA – 8</a:t>
            </a:r>
          </a:p>
          <a:p>
            <a:r>
              <a:rPr lang="en-US" dirty="0" smtClean="0"/>
              <a:t>Outcome and treatment results – 8</a:t>
            </a:r>
          </a:p>
          <a:p>
            <a:r>
              <a:rPr lang="en-US" dirty="0" smtClean="0"/>
              <a:t>Goal Achievement (SMART) – 7</a:t>
            </a:r>
          </a:p>
          <a:p>
            <a:r>
              <a:rPr lang="en-US" dirty="0" smtClean="0"/>
              <a:t>Plan Modification – 8</a:t>
            </a:r>
          </a:p>
          <a:p>
            <a:pPr marL="0" indent="0">
              <a:buNone/>
            </a:pPr>
            <a:endParaRPr lang="en-US" dirty="0" smtClean="0"/>
          </a:p>
          <a:p>
            <a:endParaRPr lang="en-US" dirty="0" smtClean="0"/>
          </a:p>
        </p:txBody>
      </p:sp>
      <p:pic>
        <p:nvPicPr>
          <p:cNvPr id="40964" name="Picture 4" descr="C:\Users\bev\AppData\Local\Microsoft\Windows\Temporary Internet Files\Content.IE5\VK386RT2\MC9003418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66777"/>
            <a:ext cx="1295400" cy="111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225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304800"/>
            <a:ext cx="8534400" cy="760413"/>
          </a:xfrm>
        </p:spPr>
        <p:txBody>
          <a:bodyPr>
            <a:noAutofit/>
          </a:bodyPr>
          <a:lstStyle/>
          <a:p>
            <a:r>
              <a:rPr lang="en-US" sz="4000" dirty="0" smtClean="0"/>
              <a:t>Leadership and Professional Practice </a:t>
            </a:r>
            <a:r>
              <a:rPr lang="en-US" sz="4000" dirty="0" smtClean="0"/>
              <a:t>-18</a:t>
            </a:r>
            <a:endParaRPr lang="en-US" sz="4000" dirty="0" smtClean="0"/>
          </a:p>
        </p:txBody>
      </p:sp>
      <p:sp>
        <p:nvSpPr>
          <p:cNvPr id="44035" name="Content Placeholder 2"/>
          <p:cNvSpPr>
            <a:spLocks noGrp="1"/>
          </p:cNvSpPr>
          <p:nvPr>
            <p:ph idx="1"/>
          </p:nvPr>
        </p:nvSpPr>
        <p:spPr>
          <a:xfrm>
            <a:off x="457200" y="1219200"/>
            <a:ext cx="6858000" cy="4876800"/>
          </a:xfrm>
        </p:spPr>
        <p:txBody>
          <a:bodyPr/>
          <a:lstStyle/>
          <a:p>
            <a:r>
              <a:rPr lang="en-US" dirty="0" smtClean="0"/>
              <a:t>Regulatory, accreditation/recognition disease management, reimbursement and standards - 5</a:t>
            </a:r>
          </a:p>
          <a:p>
            <a:r>
              <a:rPr lang="en-US" dirty="0" smtClean="0"/>
              <a:t>Program development and CQI – 3</a:t>
            </a:r>
          </a:p>
          <a:p>
            <a:r>
              <a:rPr lang="en-US" dirty="0" smtClean="0"/>
              <a:t>National Health Initiatives, Prevention and Public Health</a:t>
            </a:r>
          </a:p>
          <a:p>
            <a:r>
              <a:rPr lang="en-US" dirty="0" smtClean="0"/>
              <a:t>Scholarship (research, dissemination, mentoring) – 4</a:t>
            </a:r>
          </a:p>
          <a:p>
            <a:r>
              <a:rPr lang="en-US" dirty="0" smtClean="0"/>
              <a:t>Community Programs / Outreach -4</a:t>
            </a:r>
          </a:p>
          <a:p>
            <a:endParaRPr lang="en-US" dirty="0" smtClean="0"/>
          </a:p>
        </p:txBody>
      </p:sp>
      <p:pic>
        <p:nvPicPr>
          <p:cNvPr id="2" name="Picture 1"/>
          <p:cNvPicPr>
            <a:picLocks noChangeAspect="1"/>
          </p:cNvPicPr>
          <p:nvPr/>
        </p:nvPicPr>
        <p:blipFill>
          <a:blip r:embed="rId3"/>
          <a:stretch>
            <a:fillRect/>
          </a:stretch>
        </p:blipFill>
        <p:spPr>
          <a:xfrm>
            <a:off x="7620000" y="1219200"/>
            <a:ext cx="1749756" cy="1921567"/>
          </a:xfrm>
          <a:prstGeom prst="rect">
            <a:avLst/>
          </a:prstGeom>
        </p:spPr>
      </p:pic>
    </p:spTree>
    <p:custDataLst>
      <p:tags r:id="rId1"/>
    </p:custDataLst>
    <p:extLst>
      <p:ext uri="{BB962C8B-B14F-4D97-AF65-F5344CB8AC3E}">
        <p14:creationId xmlns:p14="http://schemas.microsoft.com/office/powerpoint/2010/main" val="28800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4193" y="188913"/>
            <a:ext cx="8226425" cy="801687"/>
          </a:xfrm>
        </p:spPr>
        <p:txBody>
          <a:bodyPr/>
          <a:lstStyle/>
          <a:p>
            <a:r>
              <a:rPr lang="en-US" dirty="0" smtClean="0"/>
              <a:t>Your questions</a:t>
            </a:r>
          </a:p>
        </p:txBody>
      </p:sp>
      <p:sp>
        <p:nvSpPr>
          <p:cNvPr id="3" name="Content Placeholder 2"/>
          <p:cNvSpPr>
            <a:spLocks noGrp="1"/>
          </p:cNvSpPr>
          <p:nvPr>
            <p:ph idx="1"/>
          </p:nvPr>
        </p:nvSpPr>
        <p:spPr>
          <a:xfrm>
            <a:off x="455613" y="990600"/>
            <a:ext cx="8383587" cy="5105400"/>
          </a:xfrm>
        </p:spPr>
        <p:txBody>
          <a:bodyPr>
            <a:normAutofit lnSpcReduction="10000"/>
          </a:bodyPr>
          <a:lstStyle/>
          <a:p>
            <a:r>
              <a:rPr lang="en-US" dirty="0" smtClean="0"/>
              <a:t>What standards are used? ADA, AACE and from which year?</a:t>
            </a:r>
          </a:p>
          <a:p>
            <a:r>
              <a:rPr lang="en-US" dirty="0" smtClean="0"/>
              <a:t>What are the most important study tools?</a:t>
            </a:r>
          </a:p>
          <a:p>
            <a:pPr lvl="1"/>
            <a:r>
              <a:rPr lang="en-US" dirty="0" smtClean="0"/>
              <a:t>ADA and AACE </a:t>
            </a:r>
            <a:r>
              <a:rPr lang="en-US" dirty="0" err="1" smtClean="0"/>
              <a:t>Stds</a:t>
            </a:r>
            <a:r>
              <a:rPr lang="en-US" dirty="0" smtClean="0"/>
              <a:t> / Clinical Guidelines</a:t>
            </a:r>
          </a:p>
          <a:p>
            <a:pPr lvl="1"/>
            <a:r>
              <a:rPr lang="en-US" dirty="0" smtClean="0"/>
              <a:t>Nurses Complete Guide to Diabetes Care</a:t>
            </a:r>
          </a:p>
          <a:p>
            <a:pPr lvl="1"/>
            <a:r>
              <a:rPr lang="en-US" dirty="0" smtClean="0"/>
              <a:t>Level </a:t>
            </a:r>
            <a:r>
              <a:rPr lang="en-US" dirty="0" smtClean="0"/>
              <a:t>4 </a:t>
            </a:r>
            <a:r>
              <a:rPr lang="en-US" dirty="0" smtClean="0"/>
              <a:t>Online Courses – Special Pops</a:t>
            </a:r>
          </a:p>
          <a:p>
            <a:r>
              <a:rPr lang="en-US" dirty="0" smtClean="0"/>
              <a:t>What is best source of info on newer diabetes medications?</a:t>
            </a:r>
          </a:p>
          <a:p>
            <a:r>
              <a:rPr lang="en-US" dirty="0"/>
              <a:t>P</a:t>
            </a:r>
            <a:r>
              <a:rPr lang="en-US" dirty="0" smtClean="0"/>
              <a:t>assing score</a:t>
            </a:r>
            <a:r>
              <a:rPr lang="en-US" dirty="0" smtClean="0"/>
              <a:t>?</a:t>
            </a:r>
          </a:p>
          <a:p>
            <a:r>
              <a:rPr lang="en-US" dirty="0" smtClean="0"/>
              <a:t>Passing rate? ~ 75%</a:t>
            </a:r>
            <a:r>
              <a:rPr lang="en-US" dirty="0" smtClean="0"/>
              <a:t>  </a:t>
            </a:r>
            <a:endParaRPr lang="en-US" dirty="0" smtClean="0"/>
          </a:p>
          <a:p>
            <a:endParaRPr lang="en-US" dirty="0" smtClean="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91000"/>
            <a:ext cx="4386511" cy="138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8711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228600" y="152400"/>
            <a:ext cx="8610600" cy="1317978"/>
          </a:xfrm>
        </p:spPr>
        <p:txBody>
          <a:bodyPr>
            <a:normAutofit fontScale="90000"/>
          </a:bodyPr>
          <a:lstStyle/>
          <a:p>
            <a:r>
              <a:rPr lang="en-US" dirty="0" smtClean="0"/>
              <a:t>Resources – DiabetesEd.net</a:t>
            </a:r>
            <a:br>
              <a:rPr lang="en-US" dirty="0" smtClean="0"/>
            </a:br>
            <a:r>
              <a:rPr lang="en-US" dirty="0" smtClean="0"/>
              <a:t>Resources – Level </a:t>
            </a:r>
            <a:r>
              <a:rPr lang="en-US" dirty="0"/>
              <a:t>4</a:t>
            </a:r>
            <a:endParaRPr lang="en-US" dirty="0" smtClean="0"/>
          </a:p>
        </p:txBody>
      </p:sp>
      <p:pic>
        <p:nvPicPr>
          <p:cNvPr id="2" name="Picture 1"/>
          <p:cNvPicPr>
            <a:picLocks noChangeAspect="1"/>
          </p:cNvPicPr>
          <p:nvPr/>
        </p:nvPicPr>
        <p:blipFill>
          <a:blip r:embed="rId3"/>
          <a:stretch>
            <a:fillRect/>
          </a:stretch>
        </p:blipFill>
        <p:spPr>
          <a:xfrm>
            <a:off x="990600" y="1600200"/>
            <a:ext cx="5886450" cy="5124450"/>
          </a:xfrm>
          <a:prstGeom prst="rect">
            <a:avLst/>
          </a:prstGeom>
        </p:spPr>
      </p:pic>
    </p:spTree>
    <p:custDataLst>
      <p:tags r:id="rId1"/>
    </p:custDataLst>
    <p:extLst>
      <p:ext uri="{BB962C8B-B14F-4D97-AF65-F5344CB8AC3E}">
        <p14:creationId xmlns:p14="http://schemas.microsoft.com/office/powerpoint/2010/main" val="308035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457200" y="152400"/>
            <a:ext cx="8229600" cy="1219200"/>
          </a:xfrm>
        </p:spPr>
        <p:txBody>
          <a:bodyPr anchorCtr="0">
            <a:normAutofit fontScale="90000"/>
          </a:bodyPr>
          <a:lstStyle/>
          <a:p>
            <a:pPr eaLnBrk="1" hangingPunct="1">
              <a:defRPr/>
            </a:pPr>
            <a:r>
              <a:rPr lang="en-US" sz="4000" dirty="0" smtClean="0"/>
              <a:t>Other Clinical Books that will Help</a:t>
            </a:r>
            <a:br>
              <a:rPr lang="en-US" sz="4000" dirty="0" smtClean="0"/>
            </a:br>
            <a:r>
              <a:rPr lang="en-US" sz="4000" dirty="0" smtClean="0"/>
              <a:t>www.DiabetesEd.net</a:t>
            </a:r>
          </a:p>
        </p:txBody>
      </p:sp>
      <p:sp>
        <p:nvSpPr>
          <p:cNvPr id="46083" name="Text Box 6"/>
          <p:cNvSpPr txBox="1">
            <a:spLocks noChangeArrowheads="1"/>
          </p:cNvSpPr>
          <p:nvPr/>
        </p:nvSpPr>
        <p:spPr bwMode="auto">
          <a:xfrm>
            <a:off x="1905000" y="6461903"/>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pic>
        <p:nvPicPr>
          <p:cNvPr id="4608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6844" y="1363337"/>
            <a:ext cx="74041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8" descr="http://www.diabetesed.net/page/_files/book_guide_nutrition_therap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79282">
            <a:off x="6518093" y="2679361"/>
            <a:ext cx="230028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489804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title" idx="4294967295"/>
          </p:nvPr>
        </p:nvSpPr>
        <p:spPr/>
        <p:txBody>
          <a:bodyPr>
            <a:normAutofit fontScale="90000"/>
          </a:bodyPr>
          <a:lstStyle/>
          <a:p>
            <a:pPr eaLnBrk="1" hangingPunct="1">
              <a:defRPr/>
            </a:pPr>
            <a:r>
              <a:rPr lang="en-US" sz="6000" dirty="0">
                <a:effectLst>
                  <a:outerShdw blurRad="38100" dist="38100" dir="2700000" algn="tl">
                    <a:srgbClr val="000000"/>
                  </a:outerShdw>
                </a:effectLst>
              </a:rPr>
              <a:t>Topics</a:t>
            </a:r>
          </a:p>
        </p:txBody>
      </p:sp>
      <p:sp>
        <p:nvSpPr>
          <p:cNvPr id="1674243" name="Rectangle 3"/>
          <p:cNvSpPr>
            <a:spLocks noGrp="1" noChangeArrowheads="1"/>
          </p:cNvSpPr>
          <p:nvPr>
            <p:ph type="body" idx="4294967295"/>
          </p:nvPr>
        </p:nvSpPr>
        <p:spPr/>
        <p:txBody>
          <a:bodyPr/>
          <a:lstStyle/>
          <a:p>
            <a:pPr eaLnBrk="1" hangingPunct="1">
              <a:defRPr/>
            </a:pPr>
            <a:r>
              <a:rPr lang="en-US" dirty="0" smtClean="0"/>
              <a:t>Qualifications to take the exam</a:t>
            </a:r>
          </a:p>
          <a:p>
            <a:pPr eaLnBrk="1" hangingPunct="1">
              <a:defRPr/>
            </a:pPr>
            <a:r>
              <a:rPr lang="en-US" dirty="0" smtClean="0"/>
              <a:t>Applying for exam </a:t>
            </a:r>
          </a:p>
          <a:p>
            <a:pPr eaLnBrk="1" hangingPunct="1">
              <a:defRPr/>
            </a:pPr>
            <a:r>
              <a:rPr lang="en-US" dirty="0" smtClean="0"/>
              <a:t>Exam content</a:t>
            </a:r>
          </a:p>
          <a:p>
            <a:pPr eaLnBrk="1" hangingPunct="1">
              <a:defRPr/>
            </a:pPr>
            <a:r>
              <a:rPr lang="en-US" dirty="0" smtClean="0"/>
              <a:t>Study strategies</a:t>
            </a:r>
          </a:p>
          <a:p>
            <a:pPr eaLnBrk="1" hangingPunct="1">
              <a:defRPr/>
            </a:pPr>
            <a:r>
              <a:rPr lang="en-US" dirty="0" smtClean="0"/>
              <a:t>Test taking tips</a:t>
            </a:r>
          </a:p>
          <a:p>
            <a:pPr eaLnBrk="1" hangingPunct="1">
              <a:defRPr/>
            </a:pPr>
            <a:r>
              <a:rPr lang="en-US" dirty="0" smtClean="0"/>
              <a:t>Resources</a:t>
            </a:r>
          </a:p>
        </p:txBody>
      </p:sp>
      <p:pic>
        <p:nvPicPr>
          <p:cNvPr id="9220" name="Picture 5" descr="C:\Documents and Settings\Owner\Local Settings\Temporary Internet Files\Content.IE5\VT3JY9O4\MPj0428672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00400"/>
            <a:ext cx="2495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1384300" y="648335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399374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455613" y="273049"/>
            <a:ext cx="8226425" cy="1403351"/>
          </a:xfrm>
        </p:spPr>
        <p:txBody>
          <a:bodyPr anchorCtr="0">
            <a:normAutofit fontScale="90000"/>
          </a:bodyPr>
          <a:lstStyle/>
          <a:p>
            <a:pPr eaLnBrk="1" hangingPunct="1">
              <a:defRPr/>
            </a:pPr>
            <a:r>
              <a:rPr lang="en-US" sz="4000" dirty="0" smtClean="0"/>
              <a:t>AADE – The Art and Science of Diabetes Self Management Ed and Review Guide– </a:t>
            </a:r>
          </a:p>
        </p:txBody>
      </p:sp>
      <p:sp>
        <p:nvSpPr>
          <p:cNvPr id="48131" name="Content Placeholder 4"/>
          <p:cNvSpPr>
            <a:spLocks noGrp="1"/>
          </p:cNvSpPr>
          <p:nvPr>
            <p:ph idx="4294967295"/>
          </p:nvPr>
        </p:nvSpPr>
        <p:spPr>
          <a:xfrm>
            <a:off x="4911547" y="1979612"/>
            <a:ext cx="3733800" cy="3844925"/>
          </a:xfrm>
        </p:spPr>
        <p:txBody>
          <a:bodyPr/>
          <a:lstStyle/>
          <a:p>
            <a:pPr>
              <a:buFont typeface="Wingdings 2" panose="05020102010507070707" pitchFamily="18" charset="2"/>
              <a:buNone/>
            </a:pPr>
            <a:r>
              <a:rPr lang="en-US" sz="3600" dirty="0" smtClean="0"/>
              <a:t> A&amp;S for $229</a:t>
            </a:r>
          </a:p>
          <a:p>
            <a:pPr>
              <a:buFont typeface="Wingdings 2" panose="05020102010507070707" pitchFamily="18" charset="2"/>
              <a:buNone/>
            </a:pPr>
            <a:r>
              <a:rPr lang="en-US" sz="4000" dirty="0" smtClean="0"/>
              <a:t>Both for $279</a:t>
            </a:r>
          </a:p>
          <a:p>
            <a:pPr>
              <a:buFont typeface="Wingdings 2" panose="05020102010507070707" pitchFamily="18" charset="2"/>
              <a:buNone/>
            </a:pPr>
            <a:endParaRPr lang="en-US" dirty="0" smtClean="0"/>
          </a:p>
          <a:p>
            <a:pPr>
              <a:buFont typeface="Wingdings 2" panose="05020102010507070707" pitchFamily="18" charset="2"/>
              <a:buNone/>
            </a:pPr>
            <a:endParaRPr lang="en-US" dirty="0"/>
          </a:p>
          <a:p>
            <a:pPr>
              <a:buFont typeface="Wingdings 2" panose="05020102010507070707" pitchFamily="18" charset="2"/>
              <a:buNone/>
            </a:pPr>
            <a:r>
              <a:rPr lang="en-US" dirty="0" smtClean="0"/>
              <a:t>www.DiabetesEd.net</a:t>
            </a:r>
          </a:p>
        </p:txBody>
      </p:sp>
      <p:sp>
        <p:nvSpPr>
          <p:cNvPr id="48132" name="Text Box 6"/>
          <p:cNvSpPr txBox="1">
            <a:spLocks noChangeArrowheads="1"/>
          </p:cNvSpPr>
          <p:nvPr/>
        </p:nvSpPr>
        <p:spPr bwMode="auto">
          <a:xfrm>
            <a:off x="2063750" y="6473287"/>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2133600"/>
            <a:ext cx="4225747" cy="3042187"/>
          </a:xfrm>
          <a:prstGeom prst="rect">
            <a:avLst/>
          </a:prstGeom>
        </p:spPr>
      </p:pic>
    </p:spTree>
    <p:custDataLst>
      <p:tags r:id="rId1"/>
    </p:custDataLst>
    <p:extLst>
      <p:ext uri="{BB962C8B-B14F-4D97-AF65-F5344CB8AC3E}">
        <p14:creationId xmlns:p14="http://schemas.microsoft.com/office/powerpoint/2010/main" val="40219815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146435" name="Content Placeholder 2"/>
          <p:cNvSpPr>
            <a:spLocks noGrp="1"/>
          </p:cNvSpPr>
          <p:nvPr>
            <p:ph sz="quarter" idx="1"/>
          </p:nvPr>
        </p:nvSpPr>
        <p:spPr>
          <a:xfrm>
            <a:off x="457200" y="2133600"/>
            <a:ext cx="7924800" cy="4152764"/>
          </a:xfrm>
        </p:spPr>
        <p:txBody>
          <a:bodyPr>
            <a:noAutofit/>
          </a:bodyPr>
          <a:lstStyle/>
          <a:p>
            <a:pPr marL="457200" lvl="1" indent="0" eaLnBrk="1" hangingPunct="1">
              <a:buFont typeface="Wingdings" panose="05000000000000000000" pitchFamily="2" charset="2"/>
              <a:buNone/>
              <a:defRPr/>
            </a:pPr>
            <a:endParaRPr lang="en-US" sz="800" dirty="0" smtClean="0">
              <a:effectLst>
                <a:outerShdw blurRad="38100" dist="38100" dir="2700000" algn="tl">
                  <a:srgbClr val="000000"/>
                </a:outerShdw>
              </a:effectLst>
            </a:endParaRPr>
          </a:p>
          <a:p>
            <a:pPr algn="ctr" eaLnBrk="1" hangingPunct="1">
              <a:buFont typeface="Wingdings 2" panose="05020102010507070707" pitchFamily="18" charset="2"/>
              <a:buNone/>
              <a:defRPr/>
            </a:pPr>
            <a:r>
              <a:rPr lang="en-US" sz="2800" b="1" dirty="0" smtClean="0"/>
              <a:t>Advanced Practice Courses</a:t>
            </a:r>
          </a:p>
          <a:p>
            <a:pPr lvl="1">
              <a:defRPr/>
            </a:pPr>
            <a:r>
              <a:rPr lang="en-US" sz="2400" dirty="0" smtClean="0"/>
              <a:t>Live Seminar</a:t>
            </a:r>
          </a:p>
          <a:p>
            <a:pPr lvl="2">
              <a:defRPr/>
            </a:pPr>
            <a:r>
              <a:rPr lang="en-US" sz="2000" dirty="0" smtClean="0"/>
              <a:t>San </a:t>
            </a:r>
            <a:r>
              <a:rPr lang="en-US" sz="2000" dirty="0" smtClean="0"/>
              <a:t>Diego in Sept</a:t>
            </a:r>
          </a:p>
          <a:p>
            <a:pPr lvl="1">
              <a:defRPr/>
            </a:pPr>
            <a:r>
              <a:rPr lang="en-US" sz="2400" dirty="0" smtClean="0"/>
              <a:t>Online University – Level 4 | For Advanced Practice</a:t>
            </a:r>
          </a:p>
          <a:p>
            <a:pPr lvl="2">
              <a:defRPr/>
            </a:pPr>
            <a:r>
              <a:rPr lang="en-US" sz="2000" dirty="0" smtClean="0"/>
              <a:t>Critical Assessment</a:t>
            </a:r>
          </a:p>
          <a:p>
            <a:pPr lvl="2">
              <a:defRPr/>
            </a:pPr>
            <a:r>
              <a:rPr lang="en-US" sz="2000" dirty="0" smtClean="0"/>
              <a:t>Lower Extremity Assessment</a:t>
            </a:r>
          </a:p>
          <a:p>
            <a:pPr lvl="2">
              <a:defRPr/>
            </a:pPr>
            <a:r>
              <a:rPr lang="en-US" sz="2000" dirty="0" smtClean="0"/>
              <a:t>Basal Bolus Therapy</a:t>
            </a:r>
          </a:p>
          <a:p>
            <a:pPr lvl="2">
              <a:defRPr/>
            </a:pPr>
            <a:r>
              <a:rPr lang="en-US" sz="2000" dirty="0" smtClean="0"/>
              <a:t>Insulin Management</a:t>
            </a:r>
          </a:p>
          <a:p>
            <a:pPr lvl="2">
              <a:defRPr/>
            </a:pPr>
            <a:r>
              <a:rPr lang="en-US" sz="2000" dirty="0" smtClean="0"/>
              <a:t>New Horizons</a:t>
            </a:r>
          </a:p>
          <a:p>
            <a:pPr lvl="2">
              <a:defRPr/>
            </a:pPr>
            <a:r>
              <a:rPr lang="en-US" sz="2000" dirty="0" smtClean="0"/>
              <a:t>Meds Management for Type 2 – New in 2015</a:t>
            </a:r>
          </a:p>
          <a:p>
            <a:pPr lvl="2" eaLnBrk="1" hangingPunct="1">
              <a:buFont typeface="Arial" pitchFamily="34" charset="0"/>
              <a:buChar char="•"/>
              <a:defRPr/>
            </a:pPr>
            <a:r>
              <a:rPr lang="en-US" sz="2000" dirty="0" smtClean="0"/>
              <a:t>	</a:t>
            </a:r>
            <a:r>
              <a:rPr lang="en-US" sz="4000" dirty="0" smtClean="0">
                <a:solidFill>
                  <a:schemeClr val="accent1">
                    <a:lumMod val="60000"/>
                    <a:lumOff val="40000"/>
                  </a:schemeClr>
                </a:solidFill>
                <a:effectLst>
                  <a:outerShdw blurRad="38100" dist="38100" dir="2700000" algn="tl">
                    <a:srgbClr val="000000"/>
                  </a:outerShdw>
                </a:effectLst>
              </a:rPr>
              <a:t>		</a:t>
            </a:r>
            <a:endParaRPr lang="en-US" sz="2400" dirty="0" smtClean="0">
              <a:effectLst>
                <a:outerShdw blurRad="38100" dist="38100" dir="2700000" algn="tl">
                  <a:srgbClr val="000000"/>
                </a:outerShdw>
              </a:effectLst>
            </a:endParaRPr>
          </a:p>
          <a:p>
            <a:pPr marL="457200" lvl="1" indent="0" algn="ctr" eaLnBrk="1" hangingPunct="1">
              <a:buFont typeface="Wingdings" panose="05000000000000000000" pitchFamily="2" charset="2"/>
              <a:buNone/>
              <a:defRPr/>
            </a:pPr>
            <a:endParaRPr lang="en-US" sz="1800" dirty="0" smtClean="0">
              <a:solidFill>
                <a:srgbClr val="9EFFFF"/>
              </a:solidFill>
              <a:effectLst>
                <a:outerShdw blurRad="38100" dist="38100" dir="2700000" algn="tl">
                  <a:srgbClr val="000000"/>
                </a:outerShdw>
              </a:effectLst>
            </a:endParaRPr>
          </a:p>
          <a:p>
            <a:pPr marL="457200" lvl="1" indent="0" algn="ctr" eaLnBrk="1" hangingPunct="1">
              <a:buFont typeface="Wingdings" panose="05000000000000000000" pitchFamily="2" charset="2"/>
              <a:buNone/>
              <a:defRPr/>
            </a:pPr>
            <a:r>
              <a:rPr lang="en-US" b="1" dirty="0" smtClean="0">
                <a:solidFill>
                  <a:schemeClr val="accent1">
                    <a:lumMod val="60000"/>
                    <a:lumOff val="40000"/>
                  </a:schemeClr>
                </a:solidFill>
                <a:effectLst>
                  <a:outerShdw blurRad="38100" dist="38100" dir="2700000" algn="tl">
                    <a:srgbClr val="000000"/>
                  </a:outerShdw>
                </a:effectLst>
              </a:rPr>
              <a:t> </a:t>
            </a:r>
            <a:endParaRPr lang="en-US" b="1" dirty="0" smtClean="0">
              <a:solidFill>
                <a:schemeClr val="tx2">
                  <a:lumMod val="75000"/>
                </a:schemeClr>
              </a:solidFill>
              <a:effectLst>
                <a:outerShdw blurRad="38100" dist="38100" dir="2700000" algn="tl">
                  <a:srgbClr val="000000"/>
                </a:outerShdw>
              </a:effectLst>
            </a:endParaRPr>
          </a:p>
          <a:p>
            <a:pPr eaLnBrk="1" hangingPunct="1">
              <a:defRPr/>
            </a:pPr>
            <a:endParaRPr lang="en-US" dirty="0" smtClean="0">
              <a:effectLst>
                <a:outerShdw blurRad="38100" dist="38100" dir="2700000" algn="tl">
                  <a:srgbClr val="000000"/>
                </a:outerShdw>
              </a:effectLst>
            </a:endParaRPr>
          </a:p>
          <a:p>
            <a:pPr eaLnBrk="1" hangingPunct="1">
              <a:defRPr/>
            </a:pPr>
            <a:endParaRPr lang="en-US" dirty="0" smtClean="0">
              <a:effectLst>
                <a:outerShdw blurRad="38100" dist="38100" dir="2700000" algn="tl">
                  <a:srgbClr val="000000"/>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44" y="152400"/>
            <a:ext cx="5867400" cy="2171835"/>
          </a:xfrm>
          <a:prstGeom prst="rect">
            <a:avLst/>
          </a:prstGeom>
        </p:spPr>
      </p:pic>
    </p:spTree>
    <p:custDataLst>
      <p:tags r:id="rId1"/>
    </p:custDataLst>
    <p:extLst>
      <p:ext uri="{BB962C8B-B14F-4D97-AF65-F5344CB8AC3E}">
        <p14:creationId xmlns:p14="http://schemas.microsoft.com/office/powerpoint/2010/main" val="67295756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57200" y="152400"/>
            <a:ext cx="8229600" cy="1371600"/>
          </a:xfrm>
        </p:spPr>
        <p:txBody>
          <a:bodyPr>
            <a:normAutofit fontScale="90000"/>
          </a:bodyPr>
          <a:lstStyle/>
          <a:p>
            <a:r>
              <a:rPr lang="en-US" dirty="0" smtClean="0"/>
              <a:t>Resources – DiabetesEd.net</a:t>
            </a:r>
            <a:br>
              <a:rPr lang="en-US" dirty="0" smtClean="0"/>
            </a:br>
            <a:r>
              <a:rPr lang="en-US" dirty="0" smtClean="0">
                <a:hlinkClick r:id="rId3"/>
              </a:rPr>
              <a:t>Resources – Level 4</a:t>
            </a:r>
            <a:endParaRPr lang="en-US" dirty="0" smtClean="0"/>
          </a:p>
        </p:txBody>
      </p:sp>
      <p:sp>
        <p:nvSpPr>
          <p:cNvPr id="52227" name="Content Placeholder 4"/>
          <p:cNvSpPr>
            <a:spLocks noGrp="1"/>
          </p:cNvSpPr>
          <p:nvPr>
            <p:ph idx="1"/>
          </p:nvPr>
        </p:nvSpPr>
        <p:spPr>
          <a:xfrm>
            <a:off x="457200" y="1752600"/>
            <a:ext cx="8224838" cy="4572000"/>
          </a:xfrm>
        </p:spPr>
        <p:txBody>
          <a:bodyPr/>
          <a:lstStyle/>
          <a:p>
            <a:r>
              <a:rPr lang="en-US" sz="2800" dirty="0" smtClean="0"/>
              <a:t>ADA Standards of Care – a must read if  preparing to take the CDE</a:t>
            </a:r>
            <a:r>
              <a:rPr lang="en-US" sz="2800" baseline="30000" dirty="0" smtClean="0"/>
              <a:t>®</a:t>
            </a:r>
            <a:r>
              <a:rPr lang="en-US" sz="2800" dirty="0" smtClean="0"/>
              <a:t> or BC-ADM Exam</a:t>
            </a:r>
            <a:r>
              <a:rPr lang="en-US" sz="2800" dirty="0" smtClean="0"/>
              <a:t>.</a:t>
            </a:r>
          </a:p>
          <a:p>
            <a:r>
              <a:rPr lang="en-US" sz="2800" dirty="0" smtClean="0"/>
              <a:t>ADA Management of Hyperglycemia in Type 2 – 2015</a:t>
            </a:r>
          </a:p>
          <a:p>
            <a:r>
              <a:rPr lang="en-US" sz="2800" dirty="0" smtClean="0"/>
              <a:t>An </a:t>
            </a:r>
            <a:r>
              <a:rPr lang="en-US" sz="2800" dirty="0" smtClean="0"/>
              <a:t>Algorithm for Glycemic Control. ACE/AACE  </a:t>
            </a:r>
            <a:r>
              <a:rPr lang="en-US" sz="2800" dirty="0" smtClean="0"/>
              <a:t>2015</a:t>
            </a:r>
            <a:endParaRPr lang="en-US" sz="3600" dirty="0" smtClean="0"/>
          </a:p>
          <a:p>
            <a:r>
              <a:rPr lang="en-US" sz="2800" dirty="0" smtClean="0"/>
              <a:t>AACE Medical Guidelines for Clinical Practice for the Management of Diabetes Mellitus. American Association of Clinical Endocrinologists. (</a:t>
            </a:r>
            <a:r>
              <a:rPr lang="en-US" sz="2800" dirty="0" smtClean="0"/>
              <a:t>2015). </a:t>
            </a:r>
            <a:endParaRPr lang="en-US" sz="3600" dirty="0" smtClean="0"/>
          </a:p>
        </p:txBody>
      </p:sp>
    </p:spTree>
    <p:custDataLst>
      <p:tags r:id="rId1"/>
    </p:custDataLst>
    <p:extLst>
      <p:ext uri="{BB962C8B-B14F-4D97-AF65-F5344CB8AC3E}">
        <p14:creationId xmlns:p14="http://schemas.microsoft.com/office/powerpoint/2010/main" val="18512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304800" y="337964"/>
            <a:ext cx="8453438" cy="805035"/>
          </a:xfrm>
        </p:spPr>
        <p:txBody>
          <a:bodyPr>
            <a:normAutofit/>
          </a:bodyPr>
          <a:lstStyle/>
          <a:p>
            <a:r>
              <a:rPr lang="en-US" dirty="0" smtClean="0"/>
              <a:t>Resources – DiabetesEd.net</a:t>
            </a:r>
          </a:p>
        </p:txBody>
      </p:sp>
      <p:sp>
        <p:nvSpPr>
          <p:cNvPr id="5" name="Content Placeholder 4"/>
          <p:cNvSpPr>
            <a:spLocks noGrp="1"/>
          </p:cNvSpPr>
          <p:nvPr>
            <p:ph idx="1"/>
          </p:nvPr>
        </p:nvSpPr>
        <p:spPr>
          <a:xfrm>
            <a:off x="1905000" y="1295400"/>
            <a:ext cx="6853238" cy="5029200"/>
          </a:xfrm>
        </p:spPr>
        <p:txBody>
          <a:bodyPr/>
          <a:lstStyle/>
          <a:p>
            <a:pPr>
              <a:defRPr/>
            </a:pPr>
            <a:r>
              <a:rPr lang="en-US" sz="2400" dirty="0" smtClean="0">
                <a:solidFill>
                  <a:srgbClr val="7030A0"/>
                </a:solidFill>
                <a:hlinkClick r:id="rId3"/>
              </a:rPr>
              <a:t>Nurses Guide to Diabetes Care. 2nd edition - Book </a:t>
            </a:r>
            <a:r>
              <a:rPr lang="en-US" sz="2400" dirty="0" smtClean="0"/>
              <a:t>(2009). Childs, B. (editor). An excellent reference for all health care professionals providing advanced level diabetes care and treatment. Great Study tool</a:t>
            </a:r>
          </a:p>
          <a:p>
            <a:pPr>
              <a:defRPr/>
            </a:pPr>
            <a:r>
              <a:rPr lang="en-US" sz="2400" u="sng" dirty="0" smtClean="0">
                <a:solidFill>
                  <a:srgbClr val="7030A0"/>
                </a:solidFill>
              </a:rPr>
              <a:t>BC-ADM Summary Report – 4/24/12 – more </a:t>
            </a:r>
          </a:p>
          <a:p>
            <a:pPr>
              <a:defRPr/>
            </a:pPr>
            <a:r>
              <a:rPr lang="en-US" sz="2400" u="sng" dirty="0" smtClean="0">
                <a:solidFill>
                  <a:srgbClr val="7030A0"/>
                </a:solidFill>
              </a:rPr>
              <a:t>Links to Summary Pages</a:t>
            </a:r>
          </a:p>
          <a:p>
            <a:pPr lvl="1">
              <a:defRPr/>
            </a:pPr>
            <a:r>
              <a:rPr lang="en-US" sz="2400" dirty="0" smtClean="0"/>
              <a:t>Medications for Lipid Management</a:t>
            </a:r>
          </a:p>
          <a:p>
            <a:pPr lvl="1">
              <a:defRPr/>
            </a:pPr>
            <a:r>
              <a:rPr lang="en-US" sz="2400" dirty="0" smtClean="0"/>
              <a:t>Medications for Hypertension</a:t>
            </a:r>
          </a:p>
          <a:p>
            <a:pPr lvl="1">
              <a:defRPr/>
            </a:pPr>
            <a:r>
              <a:rPr lang="en-US" sz="2400" dirty="0" smtClean="0"/>
              <a:t>Management of Neuropathy</a:t>
            </a:r>
          </a:p>
          <a:p>
            <a:pPr>
              <a:defRPr/>
            </a:pPr>
            <a:r>
              <a:rPr lang="en-US" sz="2800" dirty="0" smtClean="0"/>
              <a:t>Diabetes Medication </a:t>
            </a:r>
            <a:r>
              <a:rPr lang="en-US" sz="2800" dirty="0" err="1" smtClean="0"/>
              <a:t>PocketCards</a:t>
            </a:r>
            <a:endParaRPr lang="en-US" sz="2800" dirty="0" smtClean="0"/>
          </a:p>
          <a:p>
            <a:pPr>
              <a:defRPr/>
            </a:pPr>
            <a:r>
              <a:rPr lang="en-US" sz="2800" dirty="0" smtClean="0"/>
              <a:t>Level 4 Online Courses</a:t>
            </a:r>
          </a:p>
          <a:p>
            <a:pPr marL="0" indent="0">
              <a:buFont typeface="Wingdings 2" panose="05020102010507070707" pitchFamily="18" charset="2"/>
              <a:buNone/>
              <a:defRPr/>
            </a:pPr>
            <a:endParaRPr lang="en-US" sz="2800" dirty="0" smtClean="0">
              <a:solidFill>
                <a:srgbClr val="FFC000"/>
              </a:solidFill>
            </a:endParaRPr>
          </a:p>
        </p:txBody>
      </p:sp>
      <p:pic>
        <p:nvPicPr>
          <p:cNvPr id="53252"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4629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Taking Tips – From AADE App</a:t>
            </a:r>
            <a:endParaRPr lang="en-US" dirty="0"/>
          </a:p>
        </p:txBody>
      </p:sp>
      <p:pic>
        <p:nvPicPr>
          <p:cNvPr id="4" name="Content Placeholder 3"/>
          <p:cNvPicPr>
            <a:picLocks noGrp="1" noChangeAspect="1"/>
          </p:cNvPicPr>
          <p:nvPr>
            <p:ph sz="quarter" idx="1"/>
          </p:nvPr>
        </p:nvPicPr>
        <p:blipFill>
          <a:blip r:embed="rId3"/>
          <a:stretch>
            <a:fillRect/>
          </a:stretch>
        </p:blipFill>
        <p:spPr>
          <a:xfrm>
            <a:off x="457200" y="1168400"/>
            <a:ext cx="7681965" cy="5029200"/>
          </a:xfrm>
          <a:prstGeom prst="rect">
            <a:avLst/>
          </a:prstGeom>
        </p:spPr>
      </p:pic>
    </p:spTree>
    <p:custDataLst>
      <p:tags r:id="rId1"/>
    </p:custDataLst>
    <p:extLst>
      <p:ext uri="{BB962C8B-B14F-4D97-AF65-F5344CB8AC3E}">
        <p14:creationId xmlns:p14="http://schemas.microsoft.com/office/powerpoint/2010/main" val="3057034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a:xfrm>
            <a:off x="457200" y="152400"/>
            <a:ext cx="8226425" cy="1143000"/>
          </a:xfrm>
        </p:spPr>
        <p:txBody>
          <a:bodyPr anchorCtr="0"/>
          <a:lstStyle/>
          <a:p>
            <a:pPr eaLnBrk="1" hangingPunct="1">
              <a:defRPr/>
            </a:pPr>
            <a:r>
              <a:rPr lang="en-US" dirty="0" smtClean="0">
                <a:effectLst>
                  <a:outerShdw blurRad="38100" dist="38100" dir="2700000" algn="tl">
                    <a:srgbClr val="000000"/>
                  </a:outerShdw>
                </a:effectLst>
              </a:rPr>
              <a:t>Sample Question -1</a:t>
            </a:r>
          </a:p>
        </p:txBody>
      </p:sp>
      <p:sp>
        <p:nvSpPr>
          <p:cNvPr id="125955" name="Content Placeholder 2"/>
          <p:cNvSpPr>
            <a:spLocks noGrp="1"/>
          </p:cNvSpPr>
          <p:nvPr>
            <p:ph idx="4294967295"/>
          </p:nvPr>
        </p:nvSpPr>
        <p:spPr>
          <a:xfrm>
            <a:off x="533400" y="1447800"/>
            <a:ext cx="8077200" cy="3962400"/>
          </a:xfrm>
        </p:spPr>
        <p:txBody>
          <a:bodyPr>
            <a:normAutofit fontScale="92500" lnSpcReduction="20000"/>
          </a:bodyPr>
          <a:lstStyle/>
          <a:p>
            <a:pPr eaLnBrk="1" hangingPunct="1">
              <a:defRPr/>
            </a:pPr>
            <a:r>
              <a:rPr lang="en-US" dirty="0" smtClean="0">
                <a:effectLst>
                  <a:outerShdw blurRad="38100" dist="38100" dir="2700000" algn="tl">
                    <a:srgbClr val="000000"/>
                  </a:outerShdw>
                </a:effectLst>
              </a:rPr>
              <a:t> </a:t>
            </a:r>
            <a:r>
              <a:rPr lang="en-US" dirty="0" smtClean="0"/>
              <a:t>A healthy adolescent with 2 year history of type 1 DM returns for a quarterly appt. For the past month, he has experienced abdominal pain and diarrhea after some high carb meals. An advanced diabetes manager’s first intervention is to order a:</a:t>
            </a:r>
          </a:p>
          <a:p>
            <a:pPr lvl="1" eaLnBrk="1" hangingPunct="1">
              <a:buFont typeface="Wingdings" panose="05000000000000000000" pitchFamily="2" charset="2"/>
              <a:buNone/>
              <a:defRPr/>
            </a:pPr>
            <a:r>
              <a:rPr lang="en-US" dirty="0" smtClean="0"/>
              <a:t>A.  72-hour fecal fat collection</a:t>
            </a:r>
          </a:p>
          <a:p>
            <a:pPr lvl="1" eaLnBrk="1" hangingPunct="1">
              <a:buFont typeface="Wingdings" panose="05000000000000000000" pitchFamily="2" charset="2"/>
              <a:buNone/>
              <a:defRPr/>
            </a:pPr>
            <a:r>
              <a:rPr lang="en-US" dirty="0" smtClean="0"/>
              <a:t>B.  </a:t>
            </a:r>
            <a:r>
              <a:rPr lang="en-US" dirty="0" err="1" smtClean="0"/>
              <a:t>Colonscopy</a:t>
            </a:r>
            <a:endParaRPr lang="en-US" dirty="0" smtClean="0"/>
          </a:p>
          <a:p>
            <a:pPr lvl="1" eaLnBrk="1" hangingPunct="1">
              <a:buFont typeface="Wingdings" panose="05000000000000000000" pitchFamily="2" charset="2"/>
              <a:buNone/>
              <a:defRPr/>
            </a:pPr>
            <a:r>
              <a:rPr lang="en-US" dirty="0" smtClean="0"/>
              <a:t>C.  Stool Sample</a:t>
            </a:r>
          </a:p>
          <a:p>
            <a:pPr lvl="1" eaLnBrk="1" hangingPunct="1">
              <a:buFont typeface="Wingdings" panose="05000000000000000000" pitchFamily="2" charset="2"/>
              <a:buNone/>
              <a:defRPr/>
            </a:pPr>
            <a:r>
              <a:rPr lang="en-US" dirty="0" smtClean="0"/>
              <a:t>D.  </a:t>
            </a:r>
            <a:r>
              <a:rPr lang="en-US" dirty="0" err="1" smtClean="0"/>
              <a:t>Transglutaminase</a:t>
            </a:r>
            <a:r>
              <a:rPr lang="en-US" dirty="0" smtClean="0"/>
              <a:t> Autoantibody Test</a:t>
            </a:r>
          </a:p>
          <a:p>
            <a:pPr lvl="1" algn="r" eaLnBrk="1" hangingPunct="1">
              <a:buFont typeface="Wingdings" panose="05000000000000000000" pitchFamily="2" charset="2"/>
              <a:buNone/>
              <a:defRPr/>
            </a:pPr>
            <a:endParaRPr lang="en-US" dirty="0" smtClean="0"/>
          </a:p>
        </p:txBody>
      </p:sp>
      <p:sp>
        <p:nvSpPr>
          <p:cNvPr id="54276" name="Text Box 6"/>
          <p:cNvSpPr txBox="1">
            <a:spLocks noChangeArrowheads="1"/>
          </p:cNvSpPr>
          <p:nvPr/>
        </p:nvSpPr>
        <p:spPr bwMode="auto">
          <a:xfrm>
            <a:off x="2133600" y="647700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7233873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a:t>
            </a:r>
            <a:r>
              <a:rPr lang="en-US" dirty="0" smtClean="0"/>
              <a:t>2</a:t>
            </a:r>
            <a:endParaRPr lang="en-US" dirty="0"/>
          </a:p>
        </p:txBody>
      </p:sp>
      <p:sp>
        <p:nvSpPr>
          <p:cNvPr id="3" name="Content Placeholder 2"/>
          <p:cNvSpPr>
            <a:spLocks noGrp="1"/>
          </p:cNvSpPr>
          <p:nvPr>
            <p:ph sz="quarter" idx="1"/>
          </p:nvPr>
        </p:nvSpPr>
        <p:spPr/>
        <p:txBody>
          <a:bodyPr>
            <a:normAutofit fontScale="77500" lnSpcReduction="20000"/>
          </a:bodyPr>
          <a:lstStyle/>
          <a:p>
            <a:pPr lvl="0" fontAlgn="base"/>
            <a:r>
              <a:rPr lang="en-US" dirty="0"/>
              <a:t>Mrs. S is having trouble sleeping and complains of waking up with frequent nightmares. Her insulin dose includes 5-8 units of </a:t>
            </a:r>
            <a:r>
              <a:rPr lang="en-US" dirty="0" err="1"/>
              <a:t>Novolog</a:t>
            </a:r>
            <a:r>
              <a:rPr lang="en-US" dirty="0"/>
              <a:t> at breakfast and dinner and 12 units of NPH bedtime. She complains that her before bed blood sugar is often greater than 300, so she takes extra insulin before going to bed to bring it down. What is your best response?     </a:t>
            </a:r>
          </a:p>
          <a:p>
            <a:pPr marL="788670" lvl="1" indent="-514350" fontAlgn="base">
              <a:buFont typeface="+mj-lt"/>
              <a:buAutoNum type="alphaLcPeriod"/>
            </a:pPr>
            <a:r>
              <a:rPr lang="en-US" sz="3100" dirty="0"/>
              <a:t>Instruct patient to decrease the NPH insulin by 2 units to prevent nocturnal hypoglycemia.</a:t>
            </a:r>
          </a:p>
          <a:p>
            <a:pPr marL="788670" lvl="1" indent="-514350" fontAlgn="base">
              <a:buFont typeface="+mj-lt"/>
              <a:buAutoNum type="alphaLcPeriod"/>
            </a:pPr>
            <a:r>
              <a:rPr lang="en-US" sz="3100" dirty="0"/>
              <a:t>Contact provider and request to discontinue NPH and start Lantus instead.</a:t>
            </a:r>
          </a:p>
          <a:p>
            <a:pPr marL="788670" lvl="1" indent="-514350" fontAlgn="base">
              <a:buFont typeface="+mj-lt"/>
              <a:buAutoNum type="alphaLcPeriod"/>
            </a:pPr>
            <a:r>
              <a:rPr lang="en-US" sz="3100" dirty="0"/>
              <a:t>Assess if the patient is having a snack before checking her bedtime blood glucose level.</a:t>
            </a:r>
          </a:p>
          <a:p>
            <a:pPr marL="788670" lvl="1" indent="-514350" fontAlgn="base">
              <a:buFont typeface="+mj-lt"/>
              <a:buAutoNum type="alphaLcPeriod"/>
            </a:pPr>
            <a:r>
              <a:rPr lang="en-US" sz="3100" dirty="0" smtClean="0"/>
              <a:t>Instruct </a:t>
            </a:r>
            <a:r>
              <a:rPr lang="en-US" sz="3100" dirty="0" err="1"/>
              <a:t>pt</a:t>
            </a:r>
            <a:r>
              <a:rPr lang="en-US" sz="3100" dirty="0"/>
              <a:t> </a:t>
            </a:r>
            <a:r>
              <a:rPr lang="en-US" sz="3100" dirty="0" smtClean="0"/>
              <a:t>how to safely adjust </a:t>
            </a:r>
            <a:r>
              <a:rPr lang="en-US" sz="3100" dirty="0"/>
              <a:t>her dinner time </a:t>
            </a:r>
            <a:r>
              <a:rPr lang="en-US" sz="3100" dirty="0" err="1"/>
              <a:t>Novolog</a:t>
            </a:r>
            <a:r>
              <a:rPr lang="en-US" sz="3100" dirty="0"/>
              <a:t> to prevent hyperglycemia at bedtime. </a:t>
            </a:r>
          </a:p>
        </p:txBody>
      </p:sp>
    </p:spTree>
    <p:custDataLst>
      <p:tags r:id="rId1"/>
    </p:custDataLst>
    <p:extLst>
      <p:ext uri="{BB962C8B-B14F-4D97-AF65-F5344CB8AC3E}">
        <p14:creationId xmlns:p14="http://schemas.microsoft.com/office/powerpoint/2010/main" val="4955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a:t>
            </a:r>
            <a:r>
              <a:rPr lang="en-US" dirty="0" smtClean="0"/>
              <a:t>3</a:t>
            </a:r>
            <a:endParaRPr lang="en-US" dirty="0"/>
          </a:p>
        </p:txBody>
      </p:sp>
      <p:sp>
        <p:nvSpPr>
          <p:cNvPr id="3" name="Content Placeholder 2"/>
          <p:cNvSpPr>
            <a:spLocks noGrp="1"/>
          </p:cNvSpPr>
          <p:nvPr>
            <p:ph sz="quarter" idx="1"/>
          </p:nvPr>
        </p:nvSpPr>
        <p:spPr/>
        <p:txBody>
          <a:bodyPr>
            <a:normAutofit fontScale="92500" lnSpcReduction="10000"/>
          </a:bodyPr>
          <a:lstStyle/>
          <a:p>
            <a:pPr lvl="0" fontAlgn="base"/>
            <a:r>
              <a:rPr lang="en-US" dirty="0"/>
              <a:t>The American Diabetes Association recommends universal screening for at risk pregnancies as soon as possible after the confirmation of pregnancy. Criteria for high risk include:     </a:t>
            </a:r>
          </a:p>
          <a:p>
            <a:pPr marL="788670" lvl="1" indent="-514350" fontAlgn="base">
              <a:buFont typeface="+mj-lt"/>
              <a:buAutoNum type="alphaLcPeriod"/>
            </a:pPr>
            <a:r>
              <a:rPr lang="en-US" sz="2800" dirty="0"/>
              <a:t>glycosuria, obese, &gt; 25 years of age, strong family history of diabetes</a:t>
            </a:r>
          </a:p>
          <a:p>
            <a:pPr marL="788670" lvl="1" indent="-514350" fontAlgn="base">
              <a:buFont typeface="+mj-lt"/>
              <a:buAutoNum type="alphaLcPeriod"/>
            </a:pPr>
            <a:r>
              <a:rPr lang="en-US" sz="2800" dirty="0"/>
              <a:t>the same risk factors for type 2 as listed in the ADA standards of medical care. </a:t>
            </a:r>
          </a:p>
          <a:p>
            <a:pPr marL="788670" lvl="1" indent="-514350" fontAlgn="base">
              <a:buFont typeface="+mj-lt"/>
              <a:buAutoNum type="alphaLcPeriod"/>
            </a:pPr>
            <a:r>
              <a:rPr lang="en-US" sz="2800" dirty="0"/>
              <a:t>Obese, &gt;35 years of age, member of high-risk ethnic group, strong family history of diabetes.</a:t>
            </a:r>
          </a:p>
          <a:p>
            <a:pPr marL="788670" lvl="1" indent="-514350" fontAlgn="base">
              <a:buFont typeface="+mj-lt"/>
              <a:buAutoNum type="alphaLcPeriod"/>
            </a:pPr>
            <a:r>
              <a:rPr lang="en-US" sz="2800" dirty="0"/>
              <a:t>Glycosuria, &gt; 25 years of age, member of high-risk ethnic group, strong family history of diabetes</a:t>
            </a:r>
          </a:p>
          <a:p>
            <a:endParaRPr lang="en-US" dirty="0"/>
          </a:p>
        </p:txBody>
      </p:sp>
    </p:spTree>
    <p:custDataLst>
      <p:tags r:id="rId1"/>
    </p:custDataLst>
    <p:extLst>
      <p:ext uri="{BB962C8B-B14F-4D97-AF65-F5344CB8AC3E}">
        <p14:creationId xmlns:p14="http://schemas.microsoft.com/office/powerpoint/2010/main" val="21891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a:t>
            </a:r>
            <a:r>
              <a:rPr lang="en-US" dirty="0" smtClean="0"/>
              <a:t>4</a:t>
            </a:r>
            <a:endParaRPr lang="en-US" dirty="0"/>
          </a:p>
        </p:txBody>
      </p:sp>
      <p:sp>
        <p:nvSpPr>
          <p:cNvPr id="3" name="Content Placeholder 2"/>
          <p:cNvSpPr>
            <a:spLocks noGrp="1"/>
          </p:cNvSpPr>
          <p:nvPr>
            <p:ph sz="quarter" idx="1"/>
          </p:nvPr>
        </p:nvSpPr>
        <p:spPr/>
        <p:txBody>
          <a:bodyPr/>
          <a:lstStyle/>
          <a:p>
            <a:pPr lvl="0" fontAlgn="base"/>
            <a:r>
              <a:rPr lang="en-US" dirty="0"/>
              <a:t>Hyperglycemia during hospitalization is associated with poor outcomes due to     </a:t>
            </a:r>
          </a:p>
          <a:p>
            <a:pPr marL="788670" lvl="1" indent="-514350">
              <a:buFont typeface="+mj-lt"/>
              <a:buAutoNum type="alphaLcPeriod"/>
            </a:pPr>
            <a:r>
              <a:rPr lang="en-US" sz="2800" dirty="0"/>
              <a:t>Decreased insulin resistance, increased insulin secretion and increased </a:t>
            </a:r>
            <a:r>
              <a:rPr lang="en-US" sz="2800" dirty="0" err="1"/>
              <a:t>counterregulatory</a:t>
            </a:r>
            <a:r>
              <a:rPr lang="en-US" sz="2800" dirty="0"/>
              <a:t> hormones.</a:t>
            </a:r>
          </a:p>
          <a:p>
            <a:pPr marL="788670" lvl="1" indent="-514350">
              <a:buFont typeface="+mj-lt"/>
              <a:buAutoNum type="alphaLcPeriod"/>
            </a:pPr>
            <a:r>
              <a:rPr lang="en-US" sz="2800" dirty="0"/>
              <a:t>Increased free fatty acids, ketones, lactate, inflammatory cytokines. </a:t>
            </a:r>
          </a:p>
          <a:p>
            <a:pPr marL="788670" lvl="1" indent="-514350">
              <a:buFont typeface="+mj-lt"/>
              <a:buAutoNum type="alphaLcPeriod"/>
            </a:pPr>
            <a:r>
              <a:rPr lang="en-US" sz="2800" dirty="0"/>
              <a:t>Increased nitric oxide levels</a:t>
            </a:r>
          </a:p>
          <a:p>
            <a:pPr marL="788670" lvl="1" indent="-514350">
              <a:buFont typeface="+mj-lt"/>
              <a:buAutoNum type="alphaLcPeriod"/>
            </a:pPr>
            <a:r>
              <a:rPr lang="en-US" sz="2800" dirty="0"/>
              <a:t>Increased risk of alkalosis</a:t>
            </a:r>
          </a:p>
          <a:p>
            <a:endParaRPr lang="en-US" dirty="0"/>
          </a:p>
        </p:txBody>
      </p:sp>
    </p:spTree>
    <p:custDataLst>
      <p:tags r:id="rId1"/>
    </p:custDataLst>
    <p:extLst>
      <p:ext uri="{BB962C8B-B14F-4D97-AF65-F5344CB8AC3E}">
        <p14:creationId xmlns:p14="http://schemas.microsoft.com/office/powerpoint/2010/main" val="3710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152400"/>
            <a:ext cx="8226425" cy="1143000"/>
          </a:xfrm>
        </p:spPr>
        <p:txBody>
          <a:bodyPr>
            <a:normAutofit fontScale="90000"/>
          </a:bodyPr>
          <a:lstStyle/>
          <a:p>
            <a:r>
              <a:rPr lang="en-US" sz="4000" dirty="0" smtClean="0"/>
              <a:t>5. A 40‐year‐old female patient has a 10‐year history of diabetes</a:t>
            </a:r>
            <a:endParaRPr lang="en-US" dirty="0" smtClean="0"/>
          </a:p>
        </p:txBody>
      </p:sp>
      <p:sp>
        <p:nvSpPr>
          <p:cNvPr id="3" name="Content Placeholder 2"/>
          <p:cNvSpPr>
            <a:spLocks noGrp="1"/>
          </p:cNvSpPr>
          <p:nvPr>
            <p:ph idx="1"/>
          </p:nvPr>
        </p:nvSpPr>
        <p:spPr>
          <a:xfrm>
            <a:off x="455613" y="1447800"/>
            <a:ext cx="8226425" cy="5029200"/>
          </a:xfrm>
        </p:spPr>
        <p:txBody>
          <a:bodyPr/>
          <a:lstStyle/>
          <a:p>
            <a:pPr>
              <a:defRPr/>
            </a:pPr>
            <a:r>
              <a:rPr lang="en-US" sz="2400" dirty="0" smtClean="0"/>
              <a:t>The </a:t>
            </a:r>
            <a:r>
              <a:rPr lang="en-US" sz="2400" dirty="0" err="1" smtClean="0"/>
              <a:t>pt</a:t>
            </a:r>
            <a:r>
              <a:rPr lang="en-US" sz="2400" dirty="0" smtClean="0"/>
              <a:t> </a:t>
            </a:r>
            <a:r>
              <a:rPr lang="en-US" sz="2400" dirty="0"/>
              <a:t>injects 16 units of </a:t>
            </a:r>
            <a:r>
              <a:rPr lang="en-US" sz="2400" dirty="0" smtClean="0"/>
              <a:t>NPH and </a:t>
            </a:r>
            <a:r>
              <a:rPr lang="en-US" sz="2400" dirty="0"/>
              <a:t>8 units </a:t>
            </a:r>
            <a:r>
              <a:rPr lang="en-US" sz="2400" dirty="0" err="1" smtClean="0"/>
              <a:t>lispro</a:t>
            </a:r>
            <a:r>
              <a:rPr lang="en-US" sz="2400" dirty="0" smtClean="0"/>
              <a:t> </a:t>
            </a:r>
            <a:r>
              <a:rPr lang="en-US" sz="2400" dirty="0"/>
              <a:t>(Humalog) before breakfast, and 8 units of NPH, and 4 units </a:t>
            </a:r>
            <a:r>
              <a:rPr lang="en-US" sz="2400" dirty="0" smtClean="0"/>
              <a:t>of </a:t>
            </a:r>
            <a:r>
              <a:rPr lang="en-US" sz="2400" dirty="0" err="1" smtClean="0"/>
              <a:t>lispro</a:t>
            </a:r>
            <a:r>
              <a:rPr lang="en-US" sz="2400" dirty="0" smtClean="0"/>
              <a:t> </a:t>
            </a:r>
            <a:r>
              <a:rPr lang="en-US" sz="2400" dirty="0"/>
              <a:t>(Humalog) before dinner. </a:t>
            </a:r>
            <a:r>
              <a:rPr lang="en-US" sz="2400" dirty="0" smtClean="0"/>
              <a:t>BG pattern </a:t>
            </a:r>
            <a:r>
              <a:rPr lang="en-US" sz="2400" dirty="0"/>
              <a:t>is: </a:t>
            </a:r>
            <a:endParaRPr lang="en-US" sz="2400" dirty="0" smtClean="0"/>
          </a:p>
          <a:p>
            <a:pPr lvl="1">
              <a:defRPr/>
            </a:pPr>
            <a:r>
              <a:rPr lang="en-US" sz="2400" dirty="0" smtClean="0"/>
              <a:t>fasting </a:t>
            </a:r>
            <a:r>
              <a:rPr lang="en-US" sz="2400" dirty="0"/>
              <a:t>blood glucose is </a:t>
            </a:r>
            <a:r>
              <a:rPr lang="en-US" sz="2400" dirty="0" smtClean="0"/>
              <a:t>100</a:t>
            </a:r>
          </a:p>
          <a:p>
            <a:pPr lvl="1">
              <a:defRPr/>
            </a:pPr>
            <a:r>
              <a:rPr lang="en-US" sz="2400" dirty="0" smtClean="0"/>
              <a:t>pre‐lunch </a:t>
            </a:r>
            <a:r>
              <a:rPr lang="en-US" sz="2400" dirty="0"/>
              <a:t>is 240 mg/</a:t>
            </a:r>
            <a:r>
              <a:rPr lang="en-US" sz="2400" dirty="0" err="1"/>
              <a:t>dL</a:t>
            </a:r>
            <a:r>
              <a:rPr lang="en-US" sz="2400" dirty="0"/>
              <a:t>; </a:t>
            </a:r>
            <a:endParaRPr lang="en-US" sz="2400" dirty="0" smtClean="0"/>
          </a:p>
          <a:p>
            <a:pPr lvl="1">
              <a:defRPr/>
            </a:pPr>
            <a:r>
              <a:rPr lang="en-US" sz="2400" dirty="0" smtClean="0"/>
              <a:t>pre‐dinner </a:t>
            </a:r>
            <a:r>
              <a:rPr lang="en-US" sz="2400" dirty="0"/>
              <a:t>is 210 </a:t>
            </a:r>
            <a:r>
              <a:rPr lang="en-US" sz="2400" dirty="0" smtClean="0"/>
              <a:t>mg/</a:t>
            </a:r>
            <a:r>
              <a:rPr lang="en-US" sz="2400" dirty="0" err="1" smtClean="0"/>
              <a:t>dL</a:t>
            </a:r>
            <a:endParaRPr lang="en-US" sz="2400" dirty="0" smtClean="0"/>
          </a:p>
          <a:p>
            <a:pPr lvl="1">
              <a:defRPr/>
            </a:pPr>
            <a:r>
              <a:rPr lang="en-US" sz="2400" dirty="0" smtClean="0"/>
              <a:t>bedtime </a:t>
            </a:r>
            <a:r>
              <a:rPr lang="en-US" sz="2400" dirty="0"/>
              <a:t>is 150 mg/</a:t>
            </a:r>
            <a:r>
              <a:rPr lang="en-US" sz="2400" dirty="0" err="1"/>
              <a:t>dL</a:t>
            </a:r>
            <a:r>
              <a:rPr lang="en-US" sz="2400" dirty="0"/>
              <a:t>. </a:t>
            </a:r>
            <a:endParaRPr lang="en-US" sz="2400" dirty="0" smtClean="0"/>
          </a:p>
          <a:p>
            <a:pPr marL="0" indent="0">
              <a:buFont typeface="Wingdings 2" panose="05020102010507070707" pitchFamily="18" charset="2"/>
              <a:buNone/>
              <a:defRPr/>
            </a:pPr>
            <a:r>
              <a:rPr lang="en-US" sz="2400" dirty="0" smtClean="0"/>
              <a:t>The advanced diabetes </a:t>
            </a:r>
            <a:r>
              <a:rPr lang="en-US" sz="2400" dirty="0"/>
              <a:t>manager recommends:</a:t>
            </a:r>
          </a:p>
          <a:p>
            <a:pPr marL="400050" lvl="1" indent="0">
              <a:buFont typeface="Wingdings" panose="05000000000000000000" pitchFamily="2" charset="2"/>
              <a:buNone/>
              <a:defRPr/>
            </a:pPr>
            <a:r>
              <a:rPr lang="en-US" sz="2000" dirty="0"/>
              <a:t>a. Adding 2 units of Humalog before breakfast.</a:t>
            </a:r>
          </a:p>
          <a:p>
            <a:pPr marL="400050" lvl="1" indent="0">
              <a:buFont typeface="Wingdings" panose="05000000000000000000" pitchFamily="2" charset="2"/>
              <a:buNone/>
              <a:defRPr/>
            </a:pPr>
            <a:r>
              <a:rPr lang="en-US" sz="2000" dirty="0"/>
              <a:t>b. Adding 4 units of Humalog before dinner.</a:t>
            </a:r>
          </a:p>
          <a:p>
            <a:pPr marL="400050" lvl="1" indent="0">
              <a:buFont typeface="Wingdings" panose="05000000000000000000" pitchFamily="2" charset="2"/>
              <a:buNone/>
              <a:defRPr/>
            </a:pPr>
            <a:r>
              <a:rPr lang="en-US" sz="2000" dirty="0"/>
              <a:t>c. Adding 2 units of Humalog before lunch.</a:t>
            </a:r>
          </a:p>
          <a:p>
            <a:pPr marL="400050" lvl="1" indent="0">
              <a:buFont typeface="Wingdings" panose="05000000000000000000" pitchFamily="2" charset="2"/>
              <a:buNone/>
              <a:defRPr/>
            </a:pPr>
            <a:r>
              <a:rPr lang="en-US" sz="2000" dirty="0"/>
              <a:t>d. Decreasing the evening NPH insulin by 2 units.</a:t>
            </a:r>
          </a:p>
          <a:p>
            <a:pPr>
              <a:defRPr/>
            </a:pPr>
            <a:endParaRPr lang="en-US" dirty="0"/>
          </a:p>
        </p:txBody>
      </p:sp>
    </p:spTree>
    <p:custDataLst>
      <p:tags r:id="rId1"/>
    </p:custDataLst>
    <p:extLst>
      <p:ext uri="{BB962C8B-B14F-4D97-AF65-F5344CB8AC3E}">
        <p14:creationId xmlns:p14="http://schemas.microsoft.com/office/powerpoint/2010/main" val="5933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idx="4294967295"/>
          </p:nvPr>
        </p:nvSpPr>
        <p:spPr>
          <a:xfrm>
            <a:off x="303882" y="228600"/>
            <a:ext cx="8611518" cy="1098550"/>
          </a:xfrm>
        </p:spPr>
        <p:txBody>
          <a:bodyPr>
            <a:normAutofit fontScale="90000"/>
          </a:bodyPr>
          <a:lstStyle/>
          <a:p>
            <a:pPr eaLnBrk="1" hangingPunct="1">
              <a:defRPr/>
            </a:pPr>
            <a:r>
              <a:rPr lang="en-US" sz="4000" dirty="0">
                <a:effectLst>
                  <a:outerShdw blurRad="38100" dist="38100" dir="2700000" algn="tl">
                    <a:srgbClr val="000000"/>
                  </a:outerShdw>
                </a:effectLst>
              </a:rPr>
              <a:t> </a:t>
            </a:r>
            <a:r>
              <a:rPr lang="en-US" sz="4000" dirty="0"/>
              <a:t>Professional Qualifications to take </a:t>
            </a:r>
            <a:r>
              <a:rPr lang="en-US" sz="4000" dirty="0" smtClean="0"/>
              <a:t>BC-ADM- </a:t>
            </a:r>
            <a:r>
              <a:rPr lang="en-US" sz="4000" dirty="0"/>
              <a:t>excerpted from </a:t>
            </a:r>
            <a:r>
              <a:rPr lang="en-US" sz="4000" dirty="0" smtClean="0"/>
              <a:t>AADE</a:t>
            </a:r>
            <a:endParaRPr lang="en-US" sz="4000" dirty="0"/>
          </a:p>
        </p:txBody>
      </p:sp>
      <p:sp>
        <p:nvSpPr>
          <p:cNvPr id="1629187" name="Rectangle 3"/>
          <p:cNvSpPr>
            <a:spLocks noGrp="1" noChangeArrowheads="1"/>
          </p:cNvSpPr>
          <p:nvPr>
            <p:ph type="body" idx="4294967295"/>
          </p:nvPr>
        </p:nvSpPr>
        <p:spPr>
          <a:xfrm>
            <a:off x="304800" y="1524000"/>
            <a:ext cx="8229600" cy="4953000"/>
          </a:xfrm>
        </p:spPr>
        <p:txBody>
          <a:bodyPr/>
          <a:lstStyle/>
          <a:p>
            <a:pPr marL="0" indent="0" eaLnBrk="1" hangingPunct="1">
              <a:spcBef>
                <a:spcPts val="500"/>
              </a:spcBef>
              <a:spcAft>
                <a:spcPts val="500"/>
              </a:spcAft>
              <a:buNone/>
              <a:defRPr/>
            </a:pPr>
            <a:r>
              <a:rPr lang="en-US" dirty="0" smtClean="0"/>
              <a:t> </a:t>
            </a:r>
            <a:endParaRPr lang="en-US" altLang="ja-JP" u="sng" dirty="0" smtClean="0">
              <a:effectLst>
                <a:outerShdw blurRad="38100" dist="38100" dir="2700000" algn="tl">
                  <a:srgbClr val="000000"/>
                </a:outerShdw>
              </a:effectLst>
              <a:ea typeface="ＭＳ Ｐゴシック" pitchFamily="1" charset="-128"/>
            </a:endParaRPr>
          </a:p>
        </p:txBody>
      </p:sp>
      <p:sp>
        <p:nvSpPr>
          <p:cNvPr id="11268" name="Text Box 7"/>
          <p:cNvSpPr txBox="1">
            <a:spLocks noChangeArrowheads="1"/>
          </p:cNvSpPr>
          <p:nvPr/>
        </p:nvSpPr>
        <p:spPr bwMode="auto">
          <a:xfrm>
            <a:off x="1981200" y="6429375"/>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pic>
        <p:nvPicPr>
          <p:cNvPr id="3" name="Picture 2"/>
          <p:cNvPicPr>
            <a:picLocks noChangeAspect="1"/>
          </p:cNvPicPr>
          <p:nvPr/>
        </p:nvPicPr>
        <p:blipFill>
          <a:blip r:embed="rId7"/>
          <a:stretch>
            <a:fillRect/>
          </a:stretch>
        </p:blipFill>
        <p:spPr>
          <a:xfrm>
            <a:off x="194183" y="1256859"/>
            <a:ext cx="8983684" cy="5416991"/>
          </a:xfrm>
          <a:prstGeom prst="rect">
            <a:avLst/>
          </a:prstGeom>
        </p:spPr>
      </p:pic>
    </p:spTree>
    <p:custDataLst>
      <p:tags r:id="rId1"/>
    </p:custDataLst>
    <p:extLst>
      <p:ext uri="{BB962C8B-B14F-4D97-AF65-F5344CB8AC3E}">
        <p14:creationId xmlns:p14="http://schemas.microsoft.com/office/powerpoint/2010/main" val="330955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idx="4294967295"/>
          </p:nvPr>
        </p:nvSpPr>
        <p:spPr/>
        <p:txBody>
          <a:bodyPr/>
          <a:lstStyle/>
          <a:p>
            <a:pPr eaLnBrk="1" hangingPunct="1">
              <a:defRPr/>
            </a:pPr>
            <a:r>
              <a:rPr lang="en-US" dirty="0" smtClean="0">
                <a:effectLst>
                  <a:outerShdw blurRad="38100" dist="38100" dir="2700000" algn="tl">
                    <a:srgbClr val="000000"/>
                  </a:outerShdw>
                </a:effectLst>
              </a:rPr>
              <a:t>Sample Question 6</a:t>
            </a:r>
            <a:endParaRPr lang="en-US" dirty="0">
              <a:effectLst>
                <a:outerShdw blurRad="38100" dist="38100" dir="2700000" algn="tl">
                  <a:srgbClr val="000000"/>
                </a:outerShdw>
              </a:effectLst>
            </a:endParaRPr>
          </a:p>
        </p:txBody>
      </p:sp>
      <p:sp>
        <p:nvSpPr>
          <p:cNvPr id="1619971" name="Rectangle 3"/>
          <p:cNvSpPr>
            <a:spLocks noGrp="1" noChangeArrowheads="1"/>
          </p:cNvSpPr>
          <p:nvPr>
            <p:ph type="body" idx="4294967295"/>
          </p:nvPr>
        </p:nvSpPr>
        <p:spPr>
          <a:xfrm>
            <a:off x="533400" y="1371600"/>
            <a:ext cx="8226425" cy="4800600"/>
          </a:xfrm>
        </p:spPr>
        <p:txBody>
          <a:bodyPr/>
          <a:lstStyle/>
          <a:p>
            <a:pPr marL="0" indent="0" eaLnBrk="1" hangingPunct="1">
              <a:lnSpc>
                <a:spcPct val="80000"/>
              </a:lnSpc>
              <a:buClr>
                <a:schemeClr val="tx1"/>
              </a:buClr>
              <a:buFont typeface="Wingdings 2" panose="05020102010507070707" pitchFamily="18" charset="2"/>
              <a:buNone/>
              <a:defRPr/>
            </a:pPr>
            <a:r>
              <a:rPr lang="en-US" sz="3600" dirty="0" smtClean="0"/>
              <a:t>An advanced diabetes manager best facilitates the learning process for adults by:</a:t>
            </a:r>
          </a:p>
          <a:p>
            <a:pPr marL="457200" indent="-457200" eaLnBrk="1" hangingPunct="1">
              <a:lnSpc>
                <a:spcPct val="80000"/>
              </a:lnSpc>
              <a:buClr>
                <a:schemeClr val="tx1"/>
              </a:buClr>
              <a:buFont typeface="Wingdings 2" panose="05020102010507070707" pitchFamily="18" charset="2"/>
              <a:buAutoNum type="alphaUcPeriod"/>
              <a:defRPr/>
            </a:pPr>
            <a:r>
              <a:rPr lang="en-US" sz="3600" dirty="0" smtClean="0"/>
              <a:t>Administering pre and post tests</a:t>
            </a:r>
          </a:p>
          <a:p>
            <a:pPr marL="514350" indent="-514350" eaLnBrk="1" hangingPunct="1">
              <a:lnSpc>
                <a:spcPct val="80000"/>
              </a:lnSpc>
              <a:buClr>
                <a:schemeClr val="tx1"/>
              </a:buClr>
              <a:buFont typeface="Wingdings 2" panose="05020102010507070707" pitchFamily="18" charset="2"/>
              <a:buAutoNum type="alphaUcPeriod"/>
              <a:defRPr/>
            </a:pPr>
            <a:r>
              <a:rPr lang="en-US" sz="3600" dirty="0" smtClean="0"/>
              <a:t>Creating an environment in which the learner is an active participant.</a:t>
            </a:r>
          </a:p>
          <a:p>
            <a:pPr marL="514350" indent="-514350" eaLnBrk="1" hangingPunct="1">
              <a:lnSpc>
                <a:spcPct val="80000"/>
              </a:lnSpc>
              <a:buClr>
                <a:schemeClr val="tx1"/>
              </a:buClr>
              <a:buFont typeface="Wingdings 2" panose="05020102010507070707" pitchFamily="18" charset="2"/>
              <a:buAutoNum type="alphaUcPeriod"/>
              <a:defRPr/>
            </a:pPr>
            <a:r>
              <a:rPr lang="en-US" sz="3600" dirty="0" smtClean="0"/>
              <a:t>Delivering content using a standardized slide presentation</a:t>
            </a:r>
          </a:p>
          <a:p>
            <a:pPr marL="514350" indent="-514350" eaLnBrk="1" hangingPunct="1">
              <a:lnSpc>
                <a:spcPct val="80000"/>
              </a:lnSpc>
              <a:buClr>
                <a:schemeClr val="tx1"/>
              </a:buClr>
              <a:buFont typeface="Wingdings 2" panose="05020102010507070707" pitchFamily="18" charset="2"/>
              <a:buAutoNum type="alphaUcPeriod"/>
              <a:defRPr/>
            </a:pPr>
            <a:r>
              <a:rPr lang="en-US" sz="3600" dirty="0" smtClean="0"/>
              <a:t>Insisting upon full participation</a:t>
            </a:r>
          </a:p>
          <a:p>
            <a:pPr marL="0" indent="0" eaLnBrk="1" hangingPunct="1">
              <a:lnSpc>
                <a:spcPct val="80000"/>
              </a:lnSpc>
              <a:buClr>
                <a:schemeClr val="tx1"/>
              </a:buClr>
              <a:buFont typeface="Wingdings 2" panose="05020102010507070707" pitchFamily="18" charset="2"/>
              <a:buNone/>
              <a:defRPr/>
            </a:pPr>
            <a:endParaRPr lang="en-US" sz="2800" dirty="0" smtClean="0">
              <a:effectLst>
                <a:outerShdw blurRad="38100" dist="38100" dir="2700000" algn="tl">
                  <a:srgbClr val="000000"/>
                </a:outerShdw>
              </a:effectLst>
            </a:endParaRPr>
          </a:p>
        </p:txBody>
      </p:sp>
      <p:sp>
        <p:nvSpPr>
          <p:cNvPr id="58372" name="Text Box 5"/>
          <p:cNvSpPr txBox="1">
            <a:spLocks noChangeArrowheads="1"/>
          </p:cNvSpPr>
          <p:nvPr/>
        </p:nvSpPr>
        <p:spPr bwMode="auto">
          <a:xfrm>
            <a:off x="1981200" y="647700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1874825806"/>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title" idx="4294967295"/>
          </p:nvPr>
        </p:nvSpPr>
        <p:spPr>
          <a:xfrm>
            <a:off x="381000" y="152400"/>
            <a:ext cx="8226425" cy="1143000"/>
          </a:xfrm>
        </p:spPr>
        <p:txBody>
          <a:bodyPr/>
          <a:lstStyle/>
          <a:p>
            <a:pPr eaLnBrk="1" hangingPunct="1">
              <a:defRPr/>
            </a:pPr>
            <a:r>
              <a:rPr lang="en-US" dirty="0" smtClean="0">
                <a:effectLst>
                  <a:outerShdw blurRad="38100" dist="38100" dir="2700000" algn="tl">
                    <a:srgbClr val="000000"/>
                  </a:outerShdw>
                </a:effectLst>
              </a:rPr>
              <a:t>Sample question 7 </a:t>
            </a:r>
            <a:endParaRPr lang="en-US" dirty="0">
              <a:effectLst>
                <a:outerShdw blurRad="38100" dist="38100" dir="2700000" algn="tl">
                  <a:srgbClr val="000000"/>
                </a:outerShdw>
              </a:effectLst>
            </a:endParaRPr>
          </a:p>
        </p:txBody>
      </p:sp>
      <p:sp>
        <p:nvSpPr>
          <p:cNvPr id="1624067" name="Rectangle 3"/>
          <p:cNvSpPr>
            <a:spLocks noGrp="1" noChangeArrowheads="1"/>
          </p:cNvSpPr>
          <p:nvPr>
            <p:ph type="body" idx="4294967295"/>
          </p:nvPr>
        </p:nvSpPr>
        <p:spPr>
          <a:xfrm>
            <a:off x="381000" y="1447800"/>
            <a:ext cx="8137967" cy="4648200"/>
          </a:xfrm>
        </p:spPr>
        <p:txBody>
          <a:bodyPr>
            <a:normAutofit/>
          </a:bodyPr>
          <a:lstStyle/>
          <a:p>
            <a:pPr>
              <a:defRPr/>
            </a:pPr>
            <a:r>
              <a:rPr lang="en-US" sz="2800" dirty="0" smtClean="0"/>
              <a:t>A</a:t>
            </a:r>
            <a:r>
              <a:rPr lang="en-US" sz="2800" dirty="0"/>
              <a:t> </a:t>
            </a:r>
            <a:r>
              <a:rPr lang="en-US" sz="2800" dirty="0" smtClean="0"/>
              <a:t>54‐yr‐old obese male</a:t>
            </a:r>
            <a:r>
              <a:rPr lang="en-US" sz="2800" dirty="0"/>
              <a:t> </a:t>
            </a:r>
            <a:r>
              <a:rPr lang="en-US" sz="2800" dirty="0" smtClean="0"/>
              <a:t>patient</a:t>
            </a:r>
            <a:r>
              <a:rPr lang="en-US" sz="2800" dirty="0"/>
              <a:t> with type 2 </a:t>
            </a:r>
            <a:r>
              <a:rPr lang="en-US" sz="2800" dirty="0" smtClean="0"/>
              <a:t>diabetes, A1c 10.3%, smokes cigarettes and not exercising. Meds include Glipizide, Metformin and </a:t>
            </a:r>
            <a:r>
              <a:rPr lang="en-US" sz="2800" dirty="0"/>
              <a:t>levothyroxine. Given his risk status, which 3 classes of meds should he be </a:t>
            </a:r>
            <a:r>
              <a:rPr lang="en-US" sz="2800" dirty="0" smtClean="0"/>
              <a:t>taking according to ADA? </a:t>
            </a:r>
            <a:endParaRPr lang="en-US" sz="2800" dirty="0"/>
          </a:p>
          <a:p>
            <a:pPr marL="0" indent="0">
              <a:buFont typeface="Wingdings 2" panose="05020102010507070707" pitchFamily="18" charset="2"/>
              <a:buNone/>
              <a:defRPr/>
            </a:pPr>
            <a:r>
              <a:rPr lang="en-US" sz="2800" dirty="0"/>
              <a:t>a. </a:t>
            </a:r>
            <a:r>
              <a:rPr lang="en-US" sz="2800" dirty="0" smtClean="0"/>
              <a:t>insulin, aspirin and ACE Inhibitor.</a:t>
            </a:r>
            <a:r>
              <a:rPr lang="en-US" sz="2800" dirty="0"/>
              <a:t> </a:t>
            </a:r>
          </a:p>
          <a:p>
            <a:pPr marL="0" indent="0">
              <a:buFont typeface="Wingdings 2" panose="05020102010507070707" pitchFamily="18" charset="2"/>
              <a:buNone/>
              <a:defRPr/>
            </a:pPr>
            <a:r>
              <a:rPr lang="en-US" sz="2800" dirty="0"/>
              <a:t>b. </a:t>
            </a:r>
            <a:r>
              <a:rPr lang="en-US" sz="2800" dirty="0" smtClean="0"/>
              <a:t>TZD, ARB and bolus insulin.</a:t>
            </a:r>
            <a:r>
              <a:rPr lang="en-US" sz="2800" dirty="0"/>
              <a:t> </a:t>
            </a:r>
          </a:p>
          <a:p>
            <a:pPr marL="0" indent="0">
              <a:buFont typeface="Wingdings 2" panose="05020102010507070707" pitchFamily="18" charset="2"/>
              <a:buNone/>
              <a:defRPr/>
            </a:pPr>
            <a:r>
              <a:rPr lang="en-US" sz="2800" dirty="0"/>
              <a:t>c. </a:t>
            </a:r>
            <a:r>
              <a:rPr lang="en-US" sz="2800" dirty="0" smtClean="0"/>
              <a:t>Beta blocker, insulin analog and statin.</a:t>
            </a:r>
            <a:r>
              <a:rPr lang="en-US" sz="2800" dirty="0"/>
              <a:t> </a:t>
            </a:r>
          </a:p>
          <a:p>
            <a:pPr marL="0" indent="0">
              <a:buFont typeface="Wingdings 2" panose="05020102010507070707" pitchFamily="18" charset="2"/>
              <a:buNone/>
              <a:defRPr/>
            </a:pPr>
            <a:r>
              <a:rPr lang="en-US" sz="2800" dirty="0"/>
              <a:t>d</a:t>
            </a:r>
            <a:r>
              <a:rPr lang="en-US" sz="2800" dirty="0" smtClean="0"/>
              <a:t>. Antihypertensive, statin, aspirin</a:t>
            </a:r>
            <a:r>
              <a:rPr lang="en-US" sz="2800" dirty="0"/>
              <a:t> </a:t>
            </a:r>
          </a:p>
          <a:p>
            <a:pPr>
              <a:defRPr/>
            </a:pPr>
            <a:endParaRPr lang="en-US" sz="2800" dirty="0" smtClean="0">
              <a:solidFill>
                <a:srgbClr val="FFCC00"/>
              </a:solidFill>
              <a:effectLst>
                <a:outerShdw blurRad="38100" dist="38100" dir="2700000" algn="tl">
                  <a:srgbClr val="000000"/>
                </a:outerShdw>
              </a:effectLst>
            </a:endParaRPr>
          </a:p>
        </p:txBody>
      </p:sp>
      <p:sp>
        <p:nvSpPr>
          <p:cNvPr id="60420" name="Text Box 5"/>
          <p:cNvSpPr txBox="1">
            <a:spLocks noChangeArrowheads="1"/>
          </p:cNvSpPr>
          <p:nvPr/>
        </p:nvSpPr>
        <p:spPr bwMode="auto">
          <a:xfrm>
            <a:off x="2368550" y="6537325"/>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1427934051"/>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title" idx="4294967295"/>
          </p:nvPr>
        </p:nvSpPr>
        <p:spPr>
          <a:xfrm>
            <a:off x="455613" y="273050"/>
            <a:ext cx="8226425" cy="869950"/>
          </a:xfrm>
        </p:spPr>
        <p:txBody>
          <a:bodyPr/>
          <a:lstStyle/>
          <a:p>
            <a:pPr eaLnBrk="1" hangingPunct="1">
              <a:defRPr/>
            </a:pPr>
            <a:r>
              <a:rPr lang="en-US" dirty="0" smtClean="0">
                <a:effectLst>
                  <a:outerShdw blurRad="38100" dist="38100" dir="2700000" algn="tl">
                    <a:srgbClr val="000000"/>
                  </a:outerShdw>
                </a:effectLst>
              </a:rPr>
              <a:t>Sample question 8</a:t>
            </a:r>
            <a:endParaRPr lang="en-US" dirty="0">
              <a:effectLst>
                <a:outerShdw blurRad="38100" dist="38100" dir="2700000" algn="tl">
                  <a:srgbClr val="000000"/>
                </a:outerShdw>
              </a:effectLst>
            </a:endParaRPr>
          </a:p>
        </p:txBody>
      </p:sp>
      <p:sp>
        <p:nvSpPr>
          <p:cNvPr id="1624067" name="Rectangle 3"/>
          <p:cNvSpPr>
            <a:spLocks noGrp="1" noChangeArrowheads="1"/>
          </p:cNvSpPr>
          <p:nvPr>
            <p:ph type="body" idx="4294967295"/>
          </p:nvPr>
        </p:nvSpPr>
        <p:spPr>
          <a:xfrm>
            <a:off x="533400" y="1447800"/>
            <a:ext cx="8074025" cy="5089525"/>
          </a:xfrm>
        </p:spPr>
        <p:txBody>
          <a:bodyPr/>
          <a:lstStyle/>
          <a:p>
            <a:pPr marL="609600" indent="-609600" eaLnBrk="1" hangingPunct="1">
              <a:lnSpc>
                <a:spcPct val="80000"/>
              </a:lnSpc>
              <a:buFont typeface="Wingdings 2" panose="05020102010507070707" pitchFamily="18" charset="2"/>
              <a:buNone/>
              <a:defRPr/>
            </a:pPr>
            <a:r>
              <a:rPr lang="en-US" dirty="0" smtClean="0"/>
              <a:t>Current recommendations for screening for Type 2 diabetes and </a:t>
            </a:r>
            <a:r>
              <a:rPr lang="en-US" dirty="0" err="1" smtClean="0"/>
              <a:t>prediabetes</a:t>
            </a:r>
            <a:r>
              <a:rPr lang="en-US" dirty="0" smtClean="0"/>
              <a:t> in asymptomatic young adults include:</a:t>
            </a:r>
          </a:p>
          <a:p>
            <a:pPr marL="609600" indent="-609600" eaLnBrk="1" hangingPunct="1">
              <a:lnSpc>
                <a:spcPct val="80000"/>
              </a:lnSpc>
              <a:buFont typeface="Wingdings 2" panose="05020102010507070707" pitchFamily="18" charset="2"/>
              <a:buNone/>
              <a:defRPr/>
            </a:pPr>
            <a:endParaRPr lang="en-US" dirty="0" smtClean="0"/>
          </a:p>
          <a:p>
            <a:pPr marL="514350" indent="-514350" eaLnBrk="1" hangingPunct="1">
              <a:lnSpc>
                <a:spcPct val="80000"/>
              </a:lnSpc>
              <a:buClr>
                <a:schemeClr val="tx1"/>
              </a:buClr>
              <a:buFont typeface="Wingdings 2" panose="05020102010507070707" pitchFamily="18" charset="2"/>
              <a:buAutoNum type="alphaLcPeriod"/>
              <a:defRPr/>
            </a:pPr>
            <a:r>
              <a:rPr lang="en-US" dirty="0" smtClean="0"/>
              <a:t>Individuals with a HDL of 52 mg/dl</a:t>
            </a:r>
          </a:p>
          <a:p>
            <a:pPr marL="514350" indent="-514350" eaLnBrk="1" hangingPunct="1">
              <a:lnSpc>
                <a:spcPct val="80000"/>
              </a:lnSpc>
              <a:buClr>
                <a:schemeClr val="tx1"/>
              </a:buClr>
              <a:buFont typeface="Wingdings 2" panose="05020102010507070707" pitchFamily="18" charset="2"/>
              <a:buAutoNum type="alphaLcPeriod"/>
              <a:defRPr/>
            </a:pPr>
            <a:r>
              <a:rPr lang="en-US" dirty="0" smtClean="0"/>
              <a:t>Individuals with a history of Addison’s disease</a:t>
            </a:r>
          </a:p>
          <a:p>
            <a:pPr marL="514350" indent="-514350" eaLnBrk="1" hangingPunct="1">
              <a:lnSpc>
                <a:spcPct val="80000"/>
              </a:lnSpc>
              <a:buClr>
                <a:schemeClr val="tx1"/>
              </a:buClr>
              <a:buFont typeface="Wingdings 2" panose="05020102010507070707" pitchFamily="18" charset="2"/>
              <a:buAutoNum type="alphaLcPeriod"/>
              <a:defRPr/>
            </a:pPr>
            <a:r>
              <a:rPr lang="en-US" dirty="0" smtClean="0"/>
              <a:t>Offspring with a parent with type 1 diabetes</a:t>
            </a:r>
          </a:p>
          <a:p>
            <a:pPr marL="514350" indent="-514350" eaLnBrk="1" hangingPunct="1">
              <a:lnSpc>
                <a:spcPct val="80000"/>
              </a:lnSpc>
              <a:buClr>
                <a:schemeClr val="tx1"/>
              </a:buClr>
              <a:buFont typeface="Wingdings 2" panose="05020102010507070707" pitchFamily="18" charset="2"/>
              <a:buAutoNum type="alphaLcPeriod"/>
              <a:defRPr/>
            </a:pPr>
            <a:r>
              <a:rPr lang="en-US" dirty="0" smtClean="0"/>
              <a:t>Women with polycystic ovary disease</a:t>
            </a:r>
            <a:endParaRPr lang="en-US" dirty="0">
              <a:solidFill>
                <a:srgbClr val="FFCC00"/>
              </a:solidFill>
              <a:effectLst>
                <a:outerShdw blurRad="38100" dist="38100" dir="2700000" algn="tl">
                  <a:srgbClr val="000000"/>
                </a:outerShdw>
              </a:effectLst>
            </a:endParaRPr>
          </a:p>
          <a:p>
            <a:pPr marL="514350" indent="-514350" eaLnBrk="1" hangingPunct="1">
              <a:lnSpc>
                <a:spcPct val="80000"/>
              </a:lnSpc>
              <a:buClr>
                <a:schemeClr val="tx1"/>
              </a:buClr>
              <a:buFont typeface="Wingdings 2" panose="05020102010507070707" pitchFamily="18" charset="2"/>
              <a:buAutoNum type="alphaLcPeriod"/>
              <a:defRPr/>
            </a:pPr>
            <a:endParaRPr lang="en-US" sz="2800" dirty="0" smtClean="0">
              <a:solidFill>
                <a:srgbClr val="FFCC00"/>
              </a:solidFill>
              <a:effectLst>
                <a:outerShdw blurRad="38100" dist="38100" dir="2700000" algn="tl">
                  <a:srgbClr val="000000"/>
                </a:outerShdw>
              </a:effectLst>
            </a:endParaRPr>
          </a:p>
          <a:p>
            <a:pPr marL="0" indent="0" algn="r" eaLnBrk="1" hangingPunct="1">
              <a:lnSpc>
                <a:spcPct val="80000"/>
              </a:lnSpc>
              <a:buClr>
                <a:schemeClr val="tx1"/>
              </a:buClr>
              <a:buFont typeface="Wingdings 2" panose="05020102010507070707" pitchFamily="18" charset="2"/>
              <a:buNone/>
              <a:defRPr/>
            </a:pPr>
            <a:r>
              <a:rPr lang="en-US" sz="2800" dirty="0" smtClean="0">
                <a:solidFill>
                  <a:srgbClr val="FFCC00"/>
                </a:solidFill>
                <a:effectLst>
                  <a:outerShdw blurRad="38100" dist="38100" dir="2700000" algn="tl">
                    <a:srgbClr val="000000"/>
                  </a:outerShdw>
                </a:effectLst>
              </a:rPr>
              <a:t> </a:t>
            </a:r>
          </a:p>
        </p:txBody>
      </p:sp>
      <p:sp>
        <p:nvSpPr>
          <p:cNvPr id="63492" name="Text Box 5"/>
          <p:cNvSpPr txBox="1">
            <a:spLocks noChangeArrowheads="1"/>
          </p:cNvSpPr>
          <p:nvPr/>
        </p:nvSpPr>
        <p:spPr bwMode="auto">
          <a:xfrm>
            <a:off x="2133600" y="6415087"/>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1676358371"/>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533400"/>
            <a:ext cx="7551890" cy="5534025"/>
          </a:xfrm>
          <a:prstGeom prst="rect">
            <a:avLst/>
          </a:prstGeom>
        </p:spPr>
      </p:pic>
    </p:spTree>
    <p:custDataLst>
      <p:tags r:id="rId1"/>
    </p:custDataLst>
    <p:extLst>
      <p:ext uri="{BB962C8B-B14F-4D97-AF65-F5344CB8AC3E}">
        <p14:creationId xmlns:p14="http://schemas.microsoft.com/office/powerpoint/2010/main" val="347769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idx="4294967295"/>
          </p:nvPr>
        </p:nvSpPr>
        <p:spPr/>
        <p:txBody>
          <a:bodyPr/>
          <a:lstStyle/>
          <a:p>
            <a:pPr eaLnBrk="1" hangingPunct="1">
              <a:defRPr/>
            </a:pPr>
            <a:r>
              <a:rPr lang="en-US" sz="4800" dirty="0">
                <a:effectLst>
                  <a:outerShdw blurRad="38100" dist="38100" dir="2700000" algn="tl">
                    <a:srgbClr val="000000"/>
                  </a:outerShdw>
                </a:effectLst>
              </a:rPr>
              <a:t>You are Going to Do Great!</a:t>
            </a:r>
          </a:p>
        </p:txBody>
      </p:sp>
      <p:sp>
        <p:nvSpPr>
          <p:cNvPr id="66563" name="Text Box 7"/>
          <p:cNvSpPr txBox="1">
            <a:spLocks noChangeArrowheads="1"/>
          </p:cNvSpPr>
          <p:nvPr/>
        </p:nvSpPr>
        <p:spPr bwMode="auto">
          <a:xfrm>
            <a:off x="1828800" y="6435724"/>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pic>
        <p:nvPicPr>
          <p:cNvPr id="66564" name="Picture 8" descr="C:\Users\Beverly\AppData\Local\Microsoft\Windows\Temporary Internet Files\Content.IE5\GL06SCAX\MP90038680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488" y="1443038"/>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0" descr="C:\Users\Beverly\AppData\Local\Microsoft\Windows\Temporary Internet Files\Content.IE5\GL06SCAX\MP90040954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35052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1"/>
          <p:cNvSpPr txBox="1">
            <a:spLocks noChangeArrowheads="1"/>
          </p:cNvSpPr>
          <p:nvPr/>
        </p:nvSpPr>
        <p:spPr bwMode="auto">
          <a:xfrm>
            <a:off x="1106488" y="5486400"/>
            <a:ext cx="3846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50000"/>
              <a:buFont typeface="Wingdings 2" panose="05020102010507070707" pitchFamily="18" charset="2"/>
              <a:buBlip>
                <a:blip r:embed="rId4"/>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5"/>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2400" dirty="0"/>
              <a:t>DiabetesEd.net</a:t>
            </a:r>
          </a:p>
          <a:p>
            <a:pPr>
              <a:spcBef>
                <a:spcPct val="0"/>
              </a:spcBef>
              <a:buClrTx/>
              <a:buSzTx/>
              <a:buFontTx/>
              <a:buNone/>
            </a:pPr>
            <a:r>
              <a:rPr lang="en-US" sz="2400" dirty="0"/>
              <a:t>Keep in Touch</a:t>
            </a:r>
            <a:r>
              <a:rPr lang="en-US" sz="1800" dirty="0"/>
              <a:t>!</a:t>
            </a:r>
          </a:p>
        </p:txBody>
      </p:sp>
    </p:spTree>
    <p:custDataLst>
      <p:tags r:id="rId1"/>
    </p:custDataLst>
    <p:extLst>
      <p:ext uri="{BB962C8B-B14F-4D97-AF65-F5344CB8AC3E}">
        <p14:creationId xmlns:p14="http://schemas.microsoft.com/office/powerpoint/2010/main" val="328889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46" name="Rectangle 10"/>
          <p:cNvSpPr>
            <a:spLocks noGrp="1" noChangeArrowheads="1"/>
          </p:cNvSpPr>
          <p:nvPr>
            <p:ph type="title"/>
          </p:nvPr>
        </p:nvSpPr>
        <p:spPr/>
        <p:txBody>
          <a:bodyPr>
            <a:normAutofit fontScale="90000"/>
          </a:bodyPr>
          <a:lstStyle/>
          <a:p>
            <a:pPr eaLnBrk="1" hangingPunct="1">
              <a:defRPr/>
            </a:pPr>
            <a:r>
              <a:rPr lang="en-US" sz="6000" dirty="0"/>
              <a:t>Thank You</a:t>
            </a:r>
          </a:p>
        </p:txBody>
      </p:sp>
      <p:sp>
        <p:nvSpPr>
          <p:cNvPr id="5" name="Content Placeholder 4"/>
          <p:cNvSpPr>
            <a:spLocks noGrp="1"/>
          </p:cNvSpPr>
          <p:nvPr>
            <p:ph sz="quarter" idx="2"/>
          </p:nvPr>
        </p:nvSpPr>
        <p:spPr>
          <a:xfrm>
            <a:off x="4038600" y="1216152"/>
            <a:ext cx="4635246" cy="4937760"/>
          </a:xfrm>
        </p:spPr>
        <p:txBody>
          <a:bodyPr/>
          <a:lstStyle/>
          <a:p>
            <a:r>
              <a:rPr lang="fr-FR" dirty="0"/>
              <a:t>Questions?</a:t>
            </a:r>
          </a:p>
          <a:p>
            <a:r>
              <a:rPr lang="fr-FR" dirty="0" smtClean="0"/>
              <a:t>Email </a:t>
            </a:r>
            <a:r>
              <a:rPr lang="fr-FR" dirty="0"/>
              <a:t>bev@diabetesed.net</a:t>
            </a:r>
          </a:p>
          <a:p>
            <a:r>
              <a:rPr lang="fr-FR" dirty="0" smtClean="0"/>
              <a:t>Web  </a:t>
            </a:r>
            <a:r>
              <a:rPr lang="fr-FR" dirty="0"/>
              <a:t>www.diabetesed.net</a:t>
            </a:r>
          </a:p>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11998"/>
            <a:ext cx="3259667" cy="48895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4343401"/>
            <a:ext cx="4302034" cy="1371600"/>
          </a:xfrm>
          <a:prstGeom prst="rect">
            <a:avLst/>
          </a:prstGeom>
        </p:spPr>
      </p:pic>
    </p:spTree>
    <p:custDataLst>
      <p:tags r:id="rId1"/>
    </p:custDataLst>
    <p:extLst>
      <p:ext uri="{BB962C8B-B14F-4D97-AF65-F5344CB8AC3E}">
        <p14:creationId xmlns:p14="http://schemas.microsoft.com/office/powerpoint/2010/main" val="24620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idx="4294967295"/>
          </p:nvPr>
        </p:nvSpPr>
        <p:spPr>
          <a:xfrm>
            <a:off x="457200" y="211138"/>
            <a:ext cx="7616825" cy="914400"/>
          </a:xfrm>
        </p:spPr>
        <p:txBody>
          <a:bodyPr>
            <a:normAutofit/>
          </a:bodyPr>
          <a:lstStyle/>
          <a:p>
            <a:pPr>
              <a:defRPr/>
            </a:pPr>
            <a:r>
              <a:rPr lang="en-US" sz="4000" dirty="0"/>
              <a:t>Why Take the BC-ADM</a:t>
            </a:r>
            <a:r>
              <a:rPr lang="en-US" sz="3600" dirty="0"/>
              <a:t> </a:t>
            </a:r>
            <a:r>
              <a:rPr lang="en-US" sz="4000" dirty="0"/>
              <a:t>Exam</a:t>
            </a:r>
            <a:r>
              <a:rPr lang="en-US" sz="4000" dirty="0" smtClean="0"/>
              <a:t>?</a:t>
            </a:r>
          </a:p>
        </p:txBody>
      </p:sp>
      <p:sp>
        <p:nvSpPr>
          <p:cNvPr id="1614851" name="Rectangle 3"/>
          <p:cNvSpPr>
            <a:spLocks noGrp="1" noChangeArrowheads="1"/>
          </p:cNvSpPr>
          <p:nvPr>
            <p:ph type="body" idx="4294967295"/>
          </p:nvPr>
        </p:nvSpPr>
        <p:spPr>
          <a:xfrm>
            <a:off x="609600" y="1905000"/>
            <a:ext cx="8074025" cy="4800600"/>
          </a:xfrm>
        </p:spPr>
        <p:txBody>
          <a:bodyPr/>
          <a:lstStyle/>
          <a:p>
            <a:pPr eaLnBrk="1" hangingPunct="1">
              <a:lnSpc>
                <a:spcPct val="90000"/>
              </a:lnSpc>
              <a:defRPr/>
            </a:pPr>
            <a:r>
              <a:rPr lang="en-US" dirty="0"/>
              <a:t>V</a:t>
            </a:r>
            <a:r>
              <a:rPr lang="en-US" dirty="0" smtClean="0"/>
              <a:t>alidates </a:t>
            </a:r>
            <a:r>
              <a:rPr lang="en-US" dirty="0"/>
              <a:t>a healthcare professional's specialized knowledge and expertise in the management of people with </a:t>
            </a:r>
            <a:r>
              <a:rPr lang="en-US" dirty="0" smtClean="0"/>
              <a:t>diabetes.</a:t>
            </a:r>
          </a:p>
          <a:p>
            <a:pPr eaLnBrk="1" hangingPunct="1">
              <a:lnSpc>
                <a:spcPct val="90000"/>
              </a:lnSpc>
              <a:defRPr/>
            </a:pPr>
            <a:r>
              <a:rPr lang="en-US" dirty="0" smtClean="0"/>
              <a:t>May provide future opportunities to work more independently and be reimbursed for advanced level care?</a:t>
            </a:r>
          </a:p>
        </p:txBody>
      </p:sp>
      <p:pic>
        <p:nvPicPr>
          <p:cNvPr id="16388" name="Picture 5" descr="C:\Documents and Settings\Owner\Local Settings\Temporary Internet Files\Content.IE5\EHTZUIYC\MCj0234625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2889" y="152400"/>
            <a:ext cx="16319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8"/>
          <p:cNvSpPr txBox="1">
            <a:spLocks noChangeArrowheads="1"/>
          </p:cNvSpPr>
          <p:nvPr/>
        </p:nvSpPr>
        <p:spPr bwMode="auto">
          <a:xfrm>
            <a:off x="2368550" y="6483350"/>
            <a:ext cx="448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50000"/>
              <a:buFont typeface="Wingdings 2" panose="05020102010507070707" pitchFamily="18" charset="2"/>
              <a:buBlip>
                <a:blip r:embed="rId5"/>
              </a:buBlip>
              <a:defRPr sz="3200">
                <a:solidFill>
                  <a:schemeClr val="tx1"/>
                </a:solidFill>
                <a:latin typeface="Arial" panose="020B0604020202020204" pitchFamily="34" charset="0"/>
              </a:defRPr>
            </a:lvl1pPr>
            <a:lvl2pPr marL="742950" indent="-285750">
              <a:spcBef>
                <a:spcPct val="20000"/>
              </a:spcBef>
              <a:buClr>
                <a:srgbClr val="00FF00"/>
              </a:buClr>
              <a:buSzPct val="70000"/>
              <a:buFont typeface="Wingdings" panose="05000000000000000000" pitchFamily="2" charset="2"/>
              <a:buBlip>
                <a:blip r:embed="rId6"/>
              </a:buBlip>
              <a:defRPr sz="2800">
                <a:solidFill>
                  <a:schemeClr val="tx1"/>
                </a:solidFill>
                <a:latin typeface="Arial" panose="020B0604020202020204" pitchFamily="34" charset="0"/>
              </a:defRPr>
            </a:lvl2pPr>
            <a:lvl3pPr marL="1143000" indent="-228600">
              <a:spcBef>
                <a:spcPct val="20000"/>
              </a:spcBef>
              <a:buClr>
                <a:schemeClr val="tx2"/>
              </a:buClr>
              <a:buSzPct val="65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sz="1000" b="0" dirty="0"/>
              <a:t>© Copyright </a:t>
            </a:r>
            <a:r>
              <a:rPr lang="en-US" sz="1000" b="0" dirty="0" smtClean="0"/>
              <a:t>1999-2015, </a:t>
            </a:r>
            <a:r>
              <a:rPr lang="en-US" sz="1000" b="0" dirty="0"/>
              <a:t>Diabetes Educational Services, All Rights Reserved.</a:t>
            </a:r>
          </a:p>
        </p:txBody>
      </p:sp>
    </p:spTree>
    <p:custDataLst>
      <p:tags r:id="rId1"/>
    </p:custDataLst>
    <p:extLst>
      <p:ext uri="{BB962C8B-B14F-4D97-AF65-F5344CB8AC3E}">
        <p14:creationId xmlns:p14="http://schemas.microsoft.com/office/powerpoint/2010/main" val="11572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smtClean="0"/>
              <a:t>BC-ADM  </a:t>
            </a:r>
            <a:endParaRPr lang="en-US" dirty="0"/>
          </a:p>
        </p:txBody>
      </p:sp>
      <p:sp>
        <p:nvSpPr>
          <p:cNvPr id="3" name="Content Placeholder 2"/>
          <p:cNvSpPr>
            <a:spLocks noGrp="1"/>
          </p:cNvSpPr>
          <p:nvPr>
            <p:ph idx="1"/>
          </p:nvPr>
        </p:nvSpPr>
        <p:spPr>
          <a:xfrm>
            <a:off x="457199" y="1295401"/>
            <a:ext cx="7620001" cy="4800600"/>
          </a:xfrm>
        </p:spPr>
        <p:txBody>
          <a:bodyPr>
            <a:normAutofit lnSpcReduction="10000"/>
          </a:bodyPr>
          <a:lstStyle/>
          <a:p>
            <a:pPr marL="0" indent="0" eaLnBrk="1" hangingPunct="1">
              <a:lnSpc>
                <a:spcPct val="90000"/>
              </a:lnSpc>
              <a:buNone/>
              <a:defRPr/>
            </a:pPr>
            <a:r>
              <a:rPr lang="en-US" dirty="0" smtClean="0"/>
              <a:t>Skillfully manages complex patient needs and assists patients with therapeutic problem-solving. </a:t>
            </a:r>
            <a:br>
              <a:rPr lang="en-US" dirty="0" smtClean="0"/>
            </a:br>
            <a:r>
              <a:rPr lang="en-US" dirty="0" smtClean="0"/>
              <a:t>Within their scope of practice, the BC-ADM:</a:t>
            </a:r>
            <a:endParaRPr lang="en-US" dirty="0" smtClean="0"/>
          </a:p>
          <a:p>
            <a:pPr eaLnBrk="1" hangingPunct="1">
              <a:lnSpc>
                <a:spcPct val="90000"/>
              </a:lnSpc>
              <a:defRPr/>
            </a:pPr>
            <a:r>
              <a:rPr lang="en-US" dirty="0"/>
              <a:t>A</a:t>
            </a:r>
            <a:r>
              <a:rPr lang="en-US" dirty="0" smtClean="0"/>
              <a:t>djust </a:t>
            </a:r>
            <a:r>
              <a:rPr lang="en-US" dirty="0"/>
              <a:t>medications, </a:t>
            </a:r>
            <a:endParaRPr lang="en-US" dirty="0"/>
          </a:p>
          <a:p>
            <a:pPr eaLnBrk="1" hangingPunct="1">
              <a:lnSpc>
                <a:spcPct val="90000"/>
              </a:lnSpc>
              <a:defRPr/>
            </a:pPr>
            <a:r>
              <a:rPr lang="en-US" dirty="0" smtClean="0"/>
              <a:t>T</a:t>
            </a:r>
            <a:r>
              <a:rPr lang="en-US" dirty="0" smtClean="0"/>
              <a:t>reat </a:t>
            </a:r>
            <a:r>
              <a:rPr lang="en-US" dirty="0"/>
              <a:t>&amp; monitor acute </a:t>
            </a:r>
            <a:r>
              <a:rPr lang="en-US" dirty="0" smtClean="0"/>
              <a:t>&amp; chronic complications  </a:t>
            </a:r>
            <a:r>
              <a:rPr lang="en-US" dirty="0" smtClean="0"/>
              <a:t> </a:t>
            </a:r>
            <a:endParaRPr lang="en-US" dirty="0" smtClean="0"/>
          </a:p>
          <a:p>
            <a:pPr eaLnBrk="1" hangingPunct="1">
              <a:lnSpc>
                <a:spcPct val="90000"/>
              </a:lnSpc>
              <a:defRPr/>
            </a:pPr>
            <a:r>
              <a:rPr lang="en-US" dirty="0"/>
              <a:t>C</a:t>
            </a:r>
            <a:r>
              <a:rPr lang="en-US" dirty="0" smtClean="0"/>
              <a:t>ounsel </a:t>
            </a:r>
            <a:r>
              <a:rPr lang="en-US" dirty="0"/>
              <a:t>patients </a:t>
            </a:r>
            <a:r>
              <a:rPr lang="en-US" dirty="0" smtClean="0"/>
              <a:t>on lifestyle modifications</a:t>
            </a:r>
          </a:p>
          <a:p>
            <a:pPr eaLnBrk="1" hangingPunct="1">
              <a:lnSpc>
                <a:spcPct val="90000"/>
              </a:lnSpc>
              <a:defRPr/>
            </a:pPr>
            <a:r>
              <a:rPr lang="en-US" dirty="0" smtClean="0"/>
              <a:t>Address psychosocial </a:t>
            </a:r>
            <a:r>
              <a:rPr lang="en-US" dirty="0"/>
              <a:t>issues, </a:t>
            </a:r>
            <a:endParaRPr lang="en-US" dirty="0" smtClean="0"/>
          </a:p>
          <a:p>
            <a:pPr eaLnBrk="1" hangingPunct="1">
              <a:lnSpc>
                <a:spcPct val="90000"/>
              </a:lnSpc>
              <a:defRPr/>
            </a:pPr>
            <a:r>
              <a:rPr lang="en-US" dirty="0"/>
              <a:t>P</a:t>
            </a:r>
            <a:r>
              <a:rPr lang="en-US" dirty="0" smtClean="0"/>
              <a:t>articipate </a:t>
            </a:r>
            <a:r>
              <a:rPr lang="en-US" dirty="0"/>
              <a:t>in research and </a:t>
            </a:r>
            <a:r>
              <a:rPr lang="en-US" dirty="0" smtClean="0"/>
              <a:t>mentoring.</a:t>
            </a:r>
            <a:endParaRPr lang="en-US" sz="2800" dirty="0">
              <a:effectLst>
                <a:outerShdw blurRad="38100" dist="38100" dir="2700000" algn="tl">
                  <a:srgbClr val="000000"/>
                </a:outerShdw>
              </a:effectLst>
            </a:endParaRPr>
          </a:p>
        </p:txBody>
      </p:sp>
    </p:spTree>
    <p:custDataLst>
      <p:tags r:id="rId1"/>
    </p:custDataLst>
    <p:extLst>
      <p:ext uri="{BB962C8B-B14F-4D97-AF65-F5344CB8AC3E}">
        <p14:creationId xmlns:p14="http://schemas.microsoft.com/office/powerpoint/2010/main" val="87164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CDE Vs BC - ADM</a:t>
            </a:r>
            <a:endParaRPr lang="en-US" dirty="0"/>
          </a:p>
        </p:txBody>
      </p:sp>
      <p:sp>
        <p:nvSpPr>
          <p:cNvPr id="5" name="Text Placeholder 4"/>
          <p:cNvSpPr>
            <a:spLocks noGrp="1"/>
          </p:cNvSpPr>
          <p:nvPr>
            <p:ph type="body" idx="1"/>
          </p:nvPr>
        </p:nvSpPr>
        <p:spPr>
          <a:xfrm>
            <a:off x="457200" y="1139119"/>
            <a:ext cx="4040188" cy="685800"/>
          </a:xfrm>
        </p:spPr>
        <p:txBody>
          <a:bodyPr/>
          <a:lstStyle/>
          <a:p>
            <a:r>
              <a:rPr lang="en-US" dirty="0" smtClean="0"/>
              <a:t>CDE		</a:t>
            </a:r>
            <a:endParaRPr lang="en-US" dirty="0"/>
          </a:p>
        </p:txBody>
      </p:sp>
      <p:sp>
        <p:nvSpPr>
          <p:cNvPr id="7" name="Text Placeholder 6"/>
          <p:cNvSpPr>
            <a:spLocks noGrp="1"/>
          </p:cNvSpPr>
          <p:nvPr>
            <p:ph type="body" sz="half" idx="3"/>
          </p:nvPr>
        </p:nvSpPr>
        <p:spPr>
          <a:xfrm>
            <a:off x="4651022" y="1197504"/>
            <a:ext cx="4041775" cy="685800"/>
          </a:xfrm>
        </p:spPr>
        <p:txBody>
          <a:bodyPr/>
          <a:lstStyle/>
          <a:p>
            <a:r>
              <a:rPr lang="en-US" dirty="0" smtClean="0"/>
              <a:t>BC-ADM</a:t>
            </a:r>
            <a:endParaRPr lang="en-US" dirty="0"/>
          </a:p>
        </p:txBody>
      </p:sp>
      <p:sp>
        <p:nvSpPr>
          <p:cNvPr id="6" name="Content Placeholder 5"/>
          <p:cNvSpPr>
            <a:spLocks noGrp="1"/>
          </p:cNvSpPr>
          <p:nvPr>
            <p:ph sz="quarter" idx="2"/>
          </p:nvPr>
        </p:nvSpPr>
        <p:spPr>
          <a:xfrm>
            <a:off x="457200" y="1971675"/>
            <a:ext cx="4038600" cy="4200525"/>
          </a:xfrm>
        </p:spPr>
        <p:txBody>
          <a:bodyPr>
            <a:normAutofit fontScale="92500" lnSpcReduction="10000"/>
          </a:bodyPr>
          <a:lstStyle/>
          <a:p>
            <a:r>
              <a:rPr lang="en-US" dirty="0" smtClean="0"/>
              <a:t>Supports an educates people affected by prediabetes and diabetes to understand and self-manage </a:t>
            </a:r>
          </a:p>
          <a:p>
            <a:r>
              <a:rPr lang="en-US" dirty="0" smtClean="0"/>
              <a:t>Individualize behavior and treatment goals to optimize health outcomes.</a:t>
            </a:r>
            <a:endParaRPr lang="en-US" dirty="0"/>
          </a:p>
        </p:txBody>
      </p:sp>
      <p:sp>
        <p:nvSpPr>
          <p:cNvPr id="8" name="Content Placeholder 7"/>
          <p:cNvSpPr>
            <a:spLocks noGrp="1"/>
          </p:cNvSpPr>
          <p:nvPr>
            <p:ph sz="quarter" idx="4"/>
          </p:nvPr>
        </p:nvSpPr>
        <p:spPr>
          <a:xfrm>
            <a:off x="4648200" y="1981200"/>
            <a:ext cx="4038600" cy="4191000"/>
          </a:xfrm>
        </p:spPr>
        <p:txBody>
          <a:bodyPr/>
          <a:lstStyle/>
          <a:p>
            <a:r>
              <a:rPr lang="en-US" dirty="0" smtClean="0"/>
              <a:t>Must have Master’s</a:t>
            </a:r>
          </a:p>
          <a:p>
            <a:r>
              <a:rPr lang="en-US" dirty="0" smtClean="0"/>
              <a:t>Management of diabetes and comorbidities</a:t>
            </a:r>
          </a:p>
          <a:p>
            <a:r>
              <a:rPr lang="en-US" dirty="0" smtClean="0"/>
              <a:t>Increased complexity of decision making</a:t>
            </a:r>
          </a:p>
        </p:txBody>
      </p:sp>
    </p:spTree>
    <p:custDataLst>
      <p:tags r:id="rId1"/>
    </p:custDataLst>
    <p:extLst>
      <p:ext uri="{BB962C8B-B14F-4D97-AF65-F5344CB8AC3E}">
        <p14:creationId xmlns:p14="http://schemas.microsoft.com/office/powerpoint/2010/main" val="127358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6425" cy="685800"/>
          </a:xfrm>
        </p:spPr>
        <p:txBody>
          <a:bodyPr>
            <a:normAutofit fontScale="90000"/>
          </a:bodyPr>
          <a:lstStyle/>
          <a:p>
            <a:r>
              <a:rPr lang="en-US" dirty="0" smtClean="0"/>
              <a:t>Bev’s Perspective</a:t>
            </a:r>
          </a:p>
        </p:txBody>
      </p:sp>
      <p:sp>
        <p:nvSpPr>
          <p:cNvPr id="14339" name="Content Placeholder 2"/>
          <p:cNvSpPr>
            <a:spLocks noGrp="1"/>
          </p:cNvSpPr>
          <p:nvPr>
            <p:ph idx="1"/>
          </p:nvPr>
        </p:nvSpPr>
        <p:spPr>
          <a:xfrm>
            <a:off x="455613" y="914400"/>
            <a:ext cx="8226425" cy="5943600"/>
          </a:xfrm>
        </p:spPr>
        <p:txBody>
          <a:bodyPr/>
          <a:lstStyle/>
          <a:p>
            <a:r>
              <a:rPr lang="en-US" sz="2800" dirty="0" smtClean="0"/>
              <a:t>First took exam in 2001 (before kids)</a:t>
            </a:r>
          </a:p>
          <a:p>
            <a:r>
              <a:rPr lang="en-US" sz="2800" dirty="0" smtClean="0"/>
              <a:t>Strong background in </a:t>
            </a:r>
            <a:r>
              <a:rPr lang="en-US" sz="2800" dirty="0" err="1" smtClean="0"/>
              <a:t>inpt</a:t>
            </a:r>
            <a:r>
              <a:rPr lang="en-US" sz="2800" dirty="0" smtClean="0"/>
              <a:t> management</a:t>
            </a:r>
          </a:p>
          <a:p>
            <a:r>
              <a:rPr lang="en-US" sz="2800" dirty="0" smtClean="0"/>
              <a:t>Passed test – but opened another professional door – expanded my perspective, encouraged learning</a:t>
            </a:r>
          </a:p>
          <a:p>
            <a:r>
              <a:rPr lang="en-US" sz="2800" dirty="0" smtClean="0"/>
              <a:t>Created Critical Assessment Course as result</a:t>
            </a:r>
          </a:p>
          <a:p>
            <a:r>
              <a:rPr lang="en-US" sz="2800" dirty="0" smtClean="0"/>
              <a:t>Member of team that provided “Review Course” for ANCC in mid 2000s</a:t>
            </a:r>
          </a:p>
          <a:p>
            <a:r>
              <a:rPr lang="en-US" sz="2800" dirty="0" smtClean="0"/>
              <a:t>Retook exam in 2006</a:t>
            </a:r>
          </a:p>
          <a:p>
            <a:r>
              <a:rPr lang="en-US" sz="2800" dirty="0" smtClean="0"/>
              <a:t>Renewed by completing  a bunch of stuff - 2011</a:t>
            </a:r>
          </a:p>
          <a:p>
            <a:r>
              <a:rPr lang="en-US" sz="2800" dirty="0" smtClean="0"/>
              <a:t>Declined to participate in committee to update exam in 2011 (although I really wanted to)</a:t>
            </a:r>
          </a:p>
        </p:txBody>
      </p:sp>
    </p:spTree>
    <p:custDataLst>
      <p:tags r:id="rId1"/>
    </p:custDataLst>
    <p:extLst>
      <p:ext uri="{BB962C8B-B14F-4D97-AF65-F5344CB8AC3E}">
        <p14:creationId xmlns:p14="http://schemas.microsoft.com/office/powerpoint/2010/main" val="34042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6425" cy="1600200"/>
          </a:xfrm>
        </p:spPr>
        <p:txBody>
          <a:bodyPr>
            <a:normAutofit fontScale="90000"/>
          </a:bodyPr>
          <a:lstStyle/>
          <a:p>
            <a:r>
              <a:rPr lang="en-US" sz="4000" dirty="0" smtClean="0"/>
              <a:t>Board Certification –Advanced Diabetes Management (BC-ADM)</a:t>
            </a:r>
            <a:br>
              <a:rPr lang="en-US" sz="4000" dirty="0" smtClean="0"/>
            </a:br>
            <a:r>
              <a:rPr lang="en-US" sz="4000" dirty="0" smtClean="0"/>
              <a:t>Description</a:t>
            </a:r>
          </a:p>
        </p:txBody>
      </p:sp>
      <p:sp>
        <p:nvSpPr>
          <p:cNvPr id="13315" name="Content Placeholder 2"/>
          <p:cNvSpPr>
            <a:spLocks noGrp="1"/>
          </p:cNvSpPr>
          <p:nvPr>
            <p:ph idx="1"/>
          </p:nvPr>
        </p:nvSpPr>
        <p:spPr>
          <a:xfrm>
            <a:off x="685800" y="1981200"/>
            <a:ext cx="7011988" cy="3276600"/>
          </a:xfrm>
        </p:spPr>
        <p:txBody>
          <a:bodyPr>
            <a:normAutofit lnSpcReduction="10000"/>
          </a:bodyPr>
          <a:lstStyle/>
          <a:p>
            <a:r>
              <a:rPr lang="en-US" dirty="0" smtClean="0"/>
              <a:t>“The depth of knowledge and competence in advanced clinical practice and diabetes skills affords an increased complexity of decision making which contributes to better patient care.”</a:t>
            </a:r>
          </a:p>
          <a:p>
            <a:pPr algn="r">
              <a:buFont typeface="Arial" panose="020B0604020202020204" pitchFamily="34" charset="0"/>
              <a:buChar char="•"/>
            </a:pPr>
            <a:r>
              <a:rPr lang="en-US" i="1" dirty="0" smtClean="0"/>
              <a:t>Excerpted from AADE website</a:t>
            </a:r>
            <a:endParaRPr lang="en-US" i="1" dirty="0"/>
          </a:p>
        </p:txBody>
      </p:sp>
      <p:pic>
        <p:nvPicPr>
          <p:cNvPr id="13316" name="Picture 4" descr="C:\Users\Beverly\AppData\Local\Microsoft\Windows\Temporary Internet Files\Content.IE5\QRSMXX6N\MC9000596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133600"/>
            <a:ext cx="18399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3852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ARTICULATE_PROJECT_OPEN" val="0"/>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15922</TotalTime>
  <Pages>98</Pages>
  <Words>2288</Words>
  <Application>Microsoft Office PowerPoint</Application>
  <PresentationFormat>Letter Paper (8.5x11 in)</PresentationFormat>
  <Paragraphs>349</Paragraphs>
  <Slides>45</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ＭＳ Ｐゴシック</vt:lpstr>
      <vt:lpstr>Arial</vt:lpstr>
      <vt:lpstr>Arial-BoldMT</vt:lpstr>
      <vt:lpstr>Calibri</vt:lpstr>
      <vt:lpstr>Gill Sans MT</vt:lpstr>
      <vt:lpstr>Times New Roman</vt:lpstr>
      <vt:lpstr>Wingdings</vt:lpstr>
      <vt:lpstr>Wingdings 2</vt:lpstr>
      <vt:lpstr>Wingdings 3</vt:lpstr>
      <vt:lpstr>1_Origin</vt:lpstr>
      <vt:lpstr>Origin</vt:lpstr>
      <vt:lpstr>Preparing for BC-ADM Board Certification in Advanced  Diabetes Management</vt:lpstr>
      <vt:lpstr>Web Clinic Details</vt:lpstr>
      <vt:lpstr>Topics</vt:lpstr>
      <vt:lpstr> Professional Qualifications to take BC-ADM- excerpted from AADE</vt:lpstr>
      <vt:lpstr>Why Take the BC-ADM Exam?</vt:lpstr>
      <vt:lpstr>Role of BC-ADM  </vt:lpstr>
      <vt:lpstr>CDE Vs BC - ADM</vt:lpstr>
      <vt:lpstr>Bev’s Perspective</vt:lpstr>
      <vt:lpstr>Board Certification –Advanced Diabetes Management (BC-ADM) Description</vt:lpstr>
      <vt:lpstr>Current Role</vt:lpstr>
      <vt:lpstr>Becoming a BC-ADM</vt:lpstr>
      <vt:lpstr>2015 – Qualifications </vt:lpstr>
      <vt:lpstr>Your questions</vt:lpstr>
      <vt:lpstr>Advanced Level Activities of BC-ADM</vt:lpstr>
      <vt:lpstr>Application Process</vt:lpstr>
      <vt:lpstr>Applying to take the BC-ADM Exam</vt:lpstr>
      <vt:lpstr>What application materials do I need to submit?</vt:lpstr>
      <vt:lpstr>Renewal</vt:lpstr>
      <vt:lpstr>Overview of BC-ADM  Exam </vt:lpstr>
      <vt:lpstr>Practice Test Available?</vt:lpstr>
      <vt:lpstr>Exam Details</vt:lpstr>
      <vt:lpstr>BC-ADM Exam Content - 2015</vt:lpstr>
      <vt:lpstr>I - Assessment &amp; Diagnosis – 47 questions Subdomains listed below</vt:lpstr>
      <vt:lpstr>II. Planning and Intervention - 48 </vt:lpstr>
      <vt:lpstr>Evaluation and Follow-Up - 37</vt:lpstr>
      <vt:lpstr>Leadership and Professional Practice -18</vt:lpstr>
      <vt:lpstr>Your questions</vt:lpstr>
      <vt:lpstr>Resources – DiabetesEd.net Resources – Level 4</vt:lpstr>
      <vt:lpstr>Other Clinical Books that will Help www.DiabetesEd.net</vt:lpstr>
      <vt:lpstr>AADE – The Art and Science of Diabetes Self Management Ed and Review Guide– </vt:lpstr>
      <vt:lpstr> </vt:lpstr>
      <vt:lpstr>Resources – DiabetesEd.net Resources – Level 4</vt:lpstr>
      <vt:lpstr>Resources – DiabetesEd.net</vt:lpstr>
      <vt:lpstr>Test Taking Tips – From AADE App</vt:lpstr>
      <vt:lpstr>Sample Question -1</vt:lpstr>
      <vt:lpstr>Poll Question 2</vt:lpstr>
      <vt:lpstr>Poll Question 3</vt:lpstr>
      <vt:lpstr>Poll Question 4</vt:lpstr>
      <vt:lpstr>5. A 40‐year‐old female patient has a 10‐year history of diabetes</vt:lpstr>
      <vt:lpstr>Sample Question 6</vt:lpstr>
      <vt:lpstr>Sample question 7 </vt:lpstr>
      <vt:lpstr>Sample question 8</vt:lpstr>
      <vt:lpstr>PowerPoint Presentation</vt:lpstr>
      <vt:lpstr>You are Going to Do Great!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tools and tips of the trade</dc:title>
  <dc:creator>IMT</dc:creator>
  <cp:lastModifiedBy>beverly</cp:lastModifiedBy>
  <cp:revision>703</cp:revision>
  <cp:lastPrinted>2015-02-08T00:13:17Z</cp:lastPrinted>
  <dcterms:created xsi:type="dcterms:W3CDTF">1998-04-16T17:55:30Z</dcterms:created>
  <dcterms:modified xsi:type="dcterms:W3CDTF">2015-07-15T16:22:04Z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Preparing for the CDE Exam 10 new_final2_071210</vt:lpwstr>
  </property>
  <property fmtid="{D5CDD505-2E9C-101B-9397-08002B2CF9AE}" pid="4" name="ArticulateGUID">
    <vt:lpwstr>3CF10804-F90F-49CF-9C65-64F3BF989B84</vt:lpwstr>
  </property>
  <property fmtid="{D5CDD505-2E9C-101B-9397-08002B2CF9AE}" pid="5" name="ArticulateProjectFull">
    <vt:lpwstr>C:\Users\bev\Dropbox\A DES Admin Folder\2015 Free Webcast\Preparing for BC-ADM  2015 show.ppta</vt:lpwstr>
  </property>
</Properties>
</file>