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7.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9.xml" ContentType="application/vnd.openxmlformats-officedocument.presentationml.notesSlide+xml"/>
  <Override PartName="/ppt/tags/tag32.xml" ContentType="application/vnd.openxmlformats-officedocument.presentationml.tags+xml"/>
  <Override PartName="/ppt/notesSlides/notesSlide20.xml" ContentType="application/vnd.openxmlformats-officedocument.presentationml.notesSlide+xml"/>
  <Override PartName="/ppt/tags/tag33.xml" ContentType="application/vnd.openxmlformats-officedocument.presentationml.tags+xml"/>
  <Override PartName="/ppt/notesSlides/notesSlide21.xml" ContentType="application/vnd.openxmlformats-officedocument.presentationml.notesSlide+xml"/>
  <Override PartName="/ppt/tags/tag34.xml" ContentType="application/vnd.openxmlformats-officedocument.presentationml.tags+xml"/>
  <Override PartName="/ppt/notesSlides/notesSlide22.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4.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25.xml" ContentType="application/vnd.openxmlformats-officedocument.presentationml.notesSlide+xml"/>
  <Override PartName="/ppt/tags/tag44.xml" ContentType="application/vnd.openxmlformats-officedocument.presentationml.tags+xml"/>
  <Override PartName="/ppt/notesSlides/notesSlide26.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27.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8.xml" ContentType="application/vnd.openxmlformats-officedocument.presentationml.notesSlide+xml"/>
  <Override PartName="/ppt/tags/tag50.xml" ContentType="application/vnd.openxmlformats-officedocument.presentationml.tags+xml"/>
  <Override PartName="/ppt/notesSlides/notesSlide29.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30.xml" ContentType="application/vnd.openxmlformats-officedocument.presentationml.notesSlide+xml"/>
  <Override PartName="/ppt/tags/tag54.xml" ContentType="application/vnd.openxmlformats-officedocument.presentationml.tags+xml"/>
  <Override PartName="/ppt/notesSlides/notesSlide31.xml" ContentType="application/vnd.openxmlformats-officedocument.presentationml.notesSlide+xml"/>
  <Override PartName="/ppt/tags/tag55.xml" ContentType="application/vnd.openxmlformats-officedocument.presentationml.tags+xml"/>
  <Override PartName="/ppt/notesSlides/notesSlide32.xml" ContentType="application/vnd.openxmlformats-officedocument.presentationml.notesSlide+xml"/>
  <Override PartName="/ppt/tags/tag56.xml" ContentType="application/vnd.openxmlformats-officedocument.presentationml.tags+xml"/>
  <Override PartName="/ppt/notesSlides/notesSlide33.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34.xml" ContentType="application/vnd.openxmlformats-officedocument.presentationml.notesSlide+xml"/>
  <Override PartName="/ppt/tags/tag59.xml" ContentType="application/vnd.openxmlformats-officedocument.presentationml.tags+xml"/>
  <Override PartName="/ppt/notesSlides/notesSlide35.xml" ContentType="application/vnd.openxmlformats-officedocument.presentationml.notesSlide+xml"/>
  <Override PartName="/ppt/tags/tag60.xml" ContentType="application/vnd.openxmlformats-officedocument.presentationml.tags+xml"/>
  <Override PartName="/ppt/notesSlides/notesSlide36.xml" ContentType="application/vnd.openxmlformats-officedocument.presentationml.notesSlide+xml"/>
  <Override PartName="/ppt/tags/tag61.xml" ContentType="application/vnd.openxmlformats-officedocument.presentationml.tags+xml"/>
  <Override PartName="/ppt/notesSlides/notesSlide37.xml" ContentType="application/vnd.openxmlformats-officedocument.presentationml.notesSlide+xml"/>
  <Override PartName="/ppt/tags/tag62.xml" ContentType="application/vnd.openxmlformats-officedocument.presentationml.tags+xml"/>
  <Override PartName="/ppt/notesSlides/notesSlide38.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39.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40.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41.xml" ContentType="application/vnd.openxmlformats-officedocument.presentationml.notesSlide+xml"/>
  <Override PartName="/ppt/tags/tag77.xml" ContentType="application/vnd.openxmlformats-officedocument.presentationml.tags+xml"/>
  <Override PartName="/ppt/notesSlides/notesSlide42.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85"/>
  </p:notesMasterIdLst>
  <p:handoutMasterIdLst>
    <p:handoutMasterId r:id="rId86"/>
  </p:handoutMasterIdLst>
  <p:sldIdLst>
    <p:sldId id="2347" r:id="rId3"/>
    <p:sldId id="2348" r:id="rId4"/>
    <p:sldId id="2576" r:id="rId5"/>
    <p:sldId id="2578" r:id="rId6"/>
    <p:sldId id="2577" r:id="rId7"/>
    <p:sldId id="2579" r:id="rId8"/>
    <p:sldId id="2354" r:id="rId9"/>
    <p:sldId id="2786" r:id="rId10"/>
    <p:sldId id="2365" r:id="rId11"/>
    <p:sldId id="2366" r:id="rId12"/>
    <p:sldId id="2735" r:id="rId13"/>
    <p:sldId id="2588" r:id="rId14"/>
    <p:sldId id="2368" r:id="rId15"/>
    <p:sldId id="2370" r:id="rId16"/>
    <p:sldId id="2371" r:id="rId17"/>
    <p:sldId id="2372" r:id="rId18"/>
    <p:sldId id="2373" r:id="rId19"/>
    <p:sldId id="2376" r:id="rId20"/>
    <p:sldId id="2378" r:id="rId21"/>
    <p:sldId id="2379" r:id="rId22"/>
    <p:sldId id="2380" r:id="rId23"/>
    <p:sldId id="2381" r:id="rId24"/>
    <p:sldId id="2382" r:id="rId25"/>
    <p:sldId id="2587" r:id="rId26"/>
    <p:sldId id="2749" r:id="rId27"/>
    <p:sldId id="2386" r:id="rId28"/>
    <p:sldId id="2799" r:id="rId29"/>
    <p:sldId id="2589" r:id="rId30"/>
    <p:sldId id="2590" r:id="rId31"/>
    <p:sldId id="2800" r:id="rId32"/>
    <p:sldId id="2801" r:id="rId33"/>
    <p:sldId id="2388" r:id="rId34"/>
    <p:sldId id="2394" r:id="rId35"/>
    <p:sldId id="2736" r:id="rId36"/>
    <p:sldId id="2395" r:id="rId37"/>
    <p:sldId id="2404" r:id="rId38"/>
    <p:sldId id="2787" r:id="rId39"/>
    <p:sldId id="2788" r:id="rId40"/>
    <p:sldId id="2789" r:id="rId41"/>
    <p:sldId id="2790" r:id="rId42"/>
    <p:sldId id="2791" r:id="rId43"/>
    <p:sldId id="2811" r:id="rId44"/>
    <p:sldId id="2812" r:id="rId45"/>
    <p:sldId id="2813" r:id="rId46"/>
    <p:sldId id="2691" r:id="rId47"/>
    <p:sldId id="2692" r:id="rId48"/>
    <p:sldId id="2426" r:id="rId49"/>
    <p:sldId id="2751" r:id="rId50"/>
    <p:sldId id="2428" r:id="rId51"/>
    <p:sldId id="2752" r:id="rId52"/>
    <p:sldId id="2429" r:id="rId53"/>
    <p:sldId id="2430" r:id="rId54"/>
    <p:sldId id="2432" r:id="rId55"/>
    <p:sldId id="2431" r:id="rId56"/>
    <p:sldId id="2476" r:id="rId57"/>
    <p:sldId id="2477" r:id="rId58"/>
    <p:sldId id="2478" r:id="rId59"/>
    <p:sldId id="2479" r:id="rId60"/>
    <p:sldId id="2480" r:id="rId61"/>
    <p:sldId id="2601" r:id="rId62"/>
    <p:sldId id="2834" r:id="rId63"/>
    <p:sldId id="2484" r:id="rId64"/>
    <p:sldId id="2819" r:id="rId65"/>
    <p:sldId id="2821" r:id="rId66"/>
    <p:sldId id="2820" r:id="rId67"/>
    <p:sldId id="2826" r:id="rId68"/>
    <p:sldId id="2840" r:id="rId69"/>
    <p:sldId id="2841" r:id="rId70"/>
    <p:sldId id="2824" r:id="rId71"/>
    <p:sldId id="2829" r:id="rId72"/>
    <p:sldId id="2831" r:id="rId73"/>
    <p:sldId id="2832" r:id="rId74"/>
    <p:sldId id="2835" r:id="rId75"/>
    <p:sldId id="2833" r:id="rId76"/>
    <p:sldId id="2823" r:id="rId77"/>
    <p:sldId id="2842" r:id="rId78"/>
    <p:sldId id="2825" r:id="rId79"/>
    <p:sldId id="2827" r:id="rId80"/>
    <p:sldId id="2828" r:id="rId81"/>
    <p:sldId id="2836" r:id="rId82"/>
    <p:sldId id="2728" r:id="rId83"/>
    <p:sldId id="2729" r:id="rId84"/>
  </p:sldIdLst>
  <p:sldSz cx="9144000" cy="6858000" type="letter"/>
  <p:notesSz cx="7010400" cy="9296400"/>
  <p:custDataLst>
    <p:tags r:id="rId87"/>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19" autoAdjust="0"/>
    <p:restoredTop sz="79245" autoAdjust="0"/>
  </p:normalViewPr>
  <p:slideViewPr>
    <p:cSldViewPr>
      <p:cViewPr varScale="1">
        <p:scale>
          <a:sx n="118" d="100"/>
          <a:sy n="118" d="100"/>
        </p:scale>
        <p:origin x="207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63" d="100"/>
          <a:sy n="63" d="100"/>
        </p:scale>
        <p:origin x="588" y="6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71C04104-5198-432D-A4CB-E09F5093DB8D}" type="presOf" srcId="{BDA7D873-F110-416A-8950-D7A412F1A1A1}" destId="{6FCB4B09-5AE8-4BCF-9C2E-5DB02F534E9D}" srcOrd="0" destOrd="0" presId="urn:microsoft.com/office/officeart/2005/8/layout/hList7#1"/>
    <dgm:cxn modelId="{2C2D687A-D978-4035-8EA0-5C9FE161D712}" type="presOf" srcId="{53A7C8F1-6573-416B-BAD0-E203C790D54C}" destId="{80C2ACF9-BD38-4248-9C5A-D57702DCA3FA}"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9F26229F-1FC4-476A-A7FD-B16E1578B86D}" srcId="{5B5B7744-917A-4FD6-AA16-3CB0263912D1}" destId="{53A7C8F1-6573-416B-BAD0-E203C790D54C}" srcOrd="2" destOrd="0" parTransId="{D9354FAC-CB2C-4D5E-AC16-2B482560F86D}" sibTransId="{886A07C9-7549-4FDD-82D5-820D0D3FDA16}"/>
    <dgm:cxn modelId="{5BFF0647-5BD7-4443-861A-FD12133D5EC8}" type="presOf" srcId="{5B5B7744-917A-4FD6-AA16-3CB0263912D1}" destId="{21B2BCE8-470C-4505-93DC-36DDE14B2DFF}" srcOrd="0" destOrd="0" presId="urn:microsoft.com/office/officeart/2005/8/layout/hList7#1"/>
    <dgm:cxn modelId="{9AF46BD6-AD93-44B0-AD8D-A28B6C733F33}" type="presOf" srcId="{53A7C8F1-6573-416B-BAD0-E203C790D54C}" destId="{84406800-1B15-4073-9BE5-7AED3F8CD968}" srcOrd="0" destOrd="0" presId="urn:microsoft.com/office/officeart/2005/8/layout/hList7#1"/>
    <dgm:cxn modelId="{CF595438-ACAF-4F76-B7F8-0094205053EA}" type="presOf" srcId="{883B5228-B675-48FD-ADE3-882F219A32FD}" destId="{A40BD255-8246-4A86-AC24-6E13AC11D8D0}" srcOrd="0" destOrd="0" presId="urn:microsoft.com/office/officeart/2005/8/layout/hList7#1"/>
    <dgm:cxn modelId="{C7E11096-27D7-49C4-B529-547FC1C5DE7A}" type="presOf" srcId="{714289C4-44BF-4423-B73A-D36C7D29CD8B}" destId="{3325B67F-1C1F-4C7F-87F7-63A9F5F04916}"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E117F2C3-B977-4659-AF11-40E8A095D6BC}" type="presOf" srcId="{DAFD5B8F-7307-420F-8AA9-469750D54466}" destId="{1DFC81E9-AEE7-4738-A0AB-51EC388659CE}" srcOrd="1" destOrd="0" presId="urn:microsoft.com/office/officeart/2005/8/layout/hList7#1"/>
    <dgm:cxn modelId="{8E1DF899-04B7-46CE-B539-CF869B5A0DE0}" type="presOf" srcId="{DAFD5B8F-7307-420F-8AA9-469750D54466}" destId="{4C98858D-9DCD-4D61-A6D2-9C95CB504251}" srcOrd="0" destOrd="0" presId="urn:microsoft.com/office/officeart/2005/8/layout/hList7#1"/>
    <dgm:cxn modelId="{81DE7953-1410-42BF-95A7-474E942C12D7}" type="presOf" srcId="{714289C4-44BF-4423-B73A-D36C7D29CD8B}" destId="{5A6B1BA2-8CEC-4075-979B-58B751678363}" srcOrd="1" destOrd="0" presId="urn:microsoft.com/office/officeart/2005/8/layout/hList7#1"/>
    <dgm:cxn modelId="{265FC4EB-EB06-4490-9CE4-BC87381A0ED7}" type="presParOf" srcId="{21B2BCE8-470C-4505-93DC-36DDE14B2DFF}" destId="{D737B785-468C-4A0C-9BAF-B33CE9B38ADA}" srcOrd="0" destOrd="0" presId="urn:microsoft.com/office/officeart/2005/8/layout/hList7#1"/>
    <dgm:cxn modelId="{4B7DDF8A-18CA-4A8E-AF7D-4F20B0C0D282}" type="presParOf" srcId="{21B2BCE8-470C-4505-93DC-36DDE14B2DFF}" destId="{E3446D0B-132A-4581-B805-7D509ABBE1A9}" srcOrd="1" destOrd="0" presId="urn:microsoft.com/office/officeart/2005/8/layout/hList7#1"/>
    <dgm:cxn modelId="{C42FA93C-2C6A-4315-B78D-D6CB70FCA737}" type="presParOf" srcId="{E3446D0B-132A-4581-B805-7D509ABBE1A9}" destId="{F0280A93-2598-4B79-BCF2-5A74016DDAA6}" srcOrd="0" destOrd="0" presId="urn:microsoft.com/office/officeart/2005/8/layout/hList7#1"/>
    <dgm:cxn modelId="{3EF8BF63-C12B-4F86-8382-95998F824457}" type="presParOf" srcId="{F0280A93-2598-4B79-BCF2-5A74016DDAA6}" destId="{3325B67F-1C1F-4C7F-87F7-63A9F5F04916}" srcOrd="0" destOrd="0" presId="urn:microsoft.com/office/officeart/2005/8/layout/hList7#1"/>
    <dgm:cxn modelId="{BADB73E7-05EC-4CDC-A356-7169FE635071}" type="presParOf" srcId="{F0280A93-2598-4B79-BCF2-5A74016DDAA6}" destId="{5A6B1BA2-8CEC-4075-979B-58B751678363}" srcOrd="1" destOrd="0" presId="urn:microsoft.com/office/officeart/2005/8/layout/hList7#1"/>
    <dgm:cxn modelId="{D0E8DFF4-1371-469A-9218-EF11ABD5A562}" type="presParOf" srcId="{F0280A93-2598-4B79-BCF2-5A74016DDAA6}" destId="{E679BF5D-7D68-48F1-9595-1ED90F266B6A}" srcOrd="2" destOrd="0" presId="urn:microsoft.com/office/officeart/2005/8/layout/hList7#1"/>
    <dgm:cxn modelId="{4F3B0F03-6DD3-48BF-AAED-B9CE170E9D67}" type="presParOf" srcId="{F0280A93-2598-4B79-BCF2-5A74016DDAA6}" destId="{1B13010B-D7B8-48A4-9EA8-0FF90A870D10}" srcOrd="3" destOrd="0" presId="urn:microsoft.com/office/officeart/2005/8/layout/hList7#1"/>
    <dgm:cxn modelId="{F2969804-E8C7-4056-A8BE-3BC61ED2F1AD}" type="presParOf" srcId="{E3446D0B-132A-4581-B805-7D509ABBE1A9}" destId="{A40BD255-8246-4A86-AC24-6E13AC11D8D0}" srcOrd="1" destOrd="0" presId="urn:microsoft.com/office/officeart/2005/8/layout/hList7#1"/>
    <dgm:cxn modelId="{167BED51-4FCF-4ACF-BFE0-E10180B300C7}" type="presParOf" srcId="{E3446D0B-132A-4581-B805-7D509ABBE1A9}" destId="{B4EC43FF-F280-4D81-B573-0BBE26119323}" srcOrd="2" destOrd="0" presId="urn:microsoft.com/office/officeart/2005/8/layout/hList7#1"/>
    <dgm:cxn modelId="{E199A6F0-D7CC-4E68-AA62-8FC060A28A55}" type="presParOf" srcId="{B4EC43FF-F280-4D81-B573-0BBE26119323}" destId="{4C98858D-9DCD-4D61-A6D2-9C95CB504251}" srcOrd="0" destOrd="0" presId="urn:microsoft.com/office/officeart/2005/8/layout/hList7#1"/>
    <dgm:cxn modelId="{196EA486-6E20-4D79-B533-BEB230651AE5}" type="presParOf" srcId="{B4EC43FF-F280-4D81-B573-0BBE26119323}" destId="{1DFC81E9-AEE7-4738-A0AB-51EC388659CE}" srcOrd="1" destOrd="0" presId="urn:microsoft.com/office/officeart/2005/8/layout/hList7#1"/>
    <dgm:cxn modelId="{6B3E451A-EB1C-4EC9-98A6-BC2BDF5B78D3}" type="presParOf" srcId="{B4EC43FF-F280-4D81-B573-0BBE26119323}" destId="{5642C667-2035-465B-88FA-BD5286D1ED4A}" srcOrd="2" destOrd="0" presId="urn:microsoft.com/office/officeart/2005/8/layout/hList7#1"/>
    <dgm:cxn modelId="{24B5CF69-1F1E-4CE2-91D0-84496D99A151}" type="presParOf" srcId="{B4EC43FF-F280-4D81-B573-0BBE26119323}" destId="{3606B1B6-912D-4BB2-940E-606747701328}" srcOrd="3" destOrd="0" presId="urn:microsoft.com/office/officeart/2005/8/layout/hList7#1"/>
    <dgm:cxn modelId="{95477E89-2B18-475B-A74D-FEA88572FC1E}" type="presParOf" srcId="{E3446D0B-132A-4581-B805-7D509ABBE1A9}" destId="{6FCB4B09-5AE8-4BCF-9C2E-5DB02F534E9D}" srcOrd="3" destOrd="0" presId="urn:microsoft.com/office/officeart/2005/8/layout/hList7#1"/>
    <dgm:cxn modelId="{BB44478A-5FE9-4021-94CC-ADF702FB3186}" type="presParOf" srcId="{E3446D0B-132A-4581-B805-7D509ABBE1A9}" destId="{552AA70C-A20B-4D1F-9285-6CFC3143FB01}" srcOrd="4" destOrd="0" presId="urn:microsoft.com/office/officeart/2005/8/layout/hList7#1"/>
    <dgm:cxn modelId="{3D6AD217-BAD6-4B91-86B1-6FB436EB51DF}" type="presParOf" srcId="{552AA70C-A20B-4D1F-9285-6CFC3143FB01}" destId="{84406800-1B15-4073-9BE5-7AED3F8CD968}" srcOrd="0" destOrd="0" presId="urn:microsoft.com/office/officeart/2005/8/layout/hList7#1"/>
    <dgm:cxn modelId="{AFC97305-0E4C-4AE6-87A1-F8FF98CE5A86}" type="presParOf" srcId="{552AA70C-A20B-4D1F-9285-6CFC3143FB01}" destId="{80C2ACF9-BD38-4248-9C5A-D57702DCA3FA}" srcOrd="1" destOrd="0" presId="urn:microsoft.com/office/officeart/2005/8/layout/hList7#1"/>
    <dgm:cxn modelId="{CAFD94F0-1EC7-4739-B450-720D03D6DB36}" type="presParOf" srcId="{552AA70C-A20B-4D1F-9285-6CFC3143FB01}" destId="{A550690B-CD28-43E2-88E8-918DBD12128C}" srcOrd="2" destOrd="0" presId="urn:microsoft.com/office/officeart/2005/8/layout/hList7#1"/>
    <dgm:cxn modelId="{DD2FA29A-89A4-4240-AD66-B0CBC2A23BED}"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5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a:t>
            </a:r>
            <a:r>
              <a:rPr lang="en-US" sz="1200" i="1" dirty="0" smtClean="0"/>
              <a:t>Education Services</a:t>
            </a:r>
            <a:r>
              <a:rPr lang="en-US" sz="1200" i="1" baseline="30000" dirty="0"/>
              <a:t>©      </a:t>
            </a:r>
            <a:r>
              <a:rPr lang="en-US" sz="1200" b="1" dirty="0" smtClean="0"/>
              <a:t>www.DiabetesEd.net</a:t>
            </a:r>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37.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2</a:t>
            </a:fld>
            <a:endParaRPr lang="en-US" sz="1200" smtClean="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14</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2905708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p:txBody>
          <a:bodyPr/>
          <a:lstStyle/>
          <a:p>
            <a:pPr>
              <a:defRPr/>
            </a:pPr>
            <a:fld id="{106EFDF9-102F-4F68-8EFB-3F199688A5B7}" type="slidenum">
              <a:rPr lang="en-US" smtClean="0"/>
              <a:pPr>
                <a:defRPr/>
              </a:pPr>
              <a:t>15</a:t>
            </a:fld>
            <a:endParaRPr lang="en-US" smtClean="0"/>
          </a:p>
        </p:txBody>
      </p:sp>
    </p:spTree>
    <p:extLst>
      <p:ext uri="{BB962C8B-B14F-4D97-AF65-F5344CB8AC3E}">
        <p14:creationId xmlns:p14="http://schemas.microsoft.com/office/powerpoint/2010/main" val="2951989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2212" name="Footer Placeholder 3"/>
          <p:cNvSpPr>
            <a:spLocks noGrp="1"/>
          </p:cNvSpPr>
          <p:nvPr>
            <p:ph type="ftr" sz="quarter" idx="4"/>
          </p:nvPr>
        </p:nvSpPr>
        <p:spPr/>
        <p:txBody>
          <a:bodyPr/>
          <a:lstStyle/>
          <a:p>
            <a:pPr>
              <a:defRPr/>
            </a:pPr>
            <a:r>
              <a:rPr lang="en-US" smtClean="0"/>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16</a:t>
            </a:fld>
            <a:endParaRPr lang="en-US" smtClean="0"/>
          </a:p>
        </p:txBody>
      </p:sp>
    </p:spTree>
    <p:extLst>
      <p:ext uri="{BB962C8B-B14F-4D97-AF65-F5344CB8AC3E}">
        <p14:creationId xmlns:p14="http://schemas.microsoft.com/office/powerpoint/2010/main" val="4292663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3236" name="Footer Placeholder 3"/>
          <p:cNvSpPr>
            <a:spLocks noGrp="1"/>
          </p:cNvSpPr>
          <p:nvPr>
            <p:ph type="ftr" sz="quarter" idx="4"/>
          </p:nvPr>
        </p:nvSpPr>
        <p:spPr/>
        <p:txBody>
          <a:bodyPr/>
          <a:lstStyle/>
          <a:p>
            <a:pPr>
              <a:defRPr/>
            </a:pPr>
            <a:r>
              <a:rPr lang="en-US" smtClean="0"/>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17</a:t>
            </a:fld>
            <a:endParaRPr lang="en-US" smtClean="0"/>
          </a:p>
        </p:txBody>
      </p:sp>
    </p:spTree>
    <p:extLst>
      <p:ext uri="{BB962C8B-B14F-4D97-AF65-F5344CB8AC3E}">
        <p14:creationId xmlns:p14="http://schemas.microsoft.com/office/powerpoint/2010/main" val="3068914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18</a:t>
            </a:fld>
            <a:endParaRPr lang="en-US" smtClean="0">
              <a:latin typeface="Times New Roman" pitchFamily="18" charset="0"/>
            </a:endParaRPr>
          </a:p>
        </p:txBody>
      </p:sp>
    </p:spTree>
    <p:extLst>
      <p:ext uri="{BB962C8B-B14F-4D97-AF65-F5344CB8AC3E}">
        <p14:creationId xmlns:p14="http://schemas.microsoft.com/office/powerpoint/2010/main" val="1916450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345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BED6AF-C4A9-4846-AB77-46E4D6C060A7}" type="slidenum">
              <a:rPr lang="en-US" sz="1200" smtClean="0"/>
              <a:pPr eaLnBrk="1" hangingPunct="1"/>
              <a:t>20</a:t>
            </a:fld>
            <a:endParaRPr lang="en-US" sz="1200" smtClean="0"/>
          </a:p>
        </p:txBody>
      </p:sp>
    </p:spTree>
    <p:extLst>
      <p:ext uri="{BB962C8B-B14F-4D97-AF65-F5344CB8AC3E}">
        <p14:creationId xmlns:p14="http://schemas.microsoft.com/office/powerpoint/2010/main" val="1741985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smtClean="0"/>
              <a:pPr eaLnBrk="1" hangingPunct="1"/>
              <a:t>22</a:t>
            </a:fld>
            <a:endParaRPr lang="en-US" sz="1200" smtClean="0"/>
          </a:p>
        </p:txBody>
      </p:sp>
    </p:spTree>
    <p:extLst>
      <p:ext uri="{BB962C8B-B14F-4D97-AF65-F5344CB8AC3E}">
        <p14:creationId xmlns:p14="http://schemas.microsoft.com/office/powerpoint/2010/main" val="815600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24</a:t>
            </a:fld>
            <a:endParaRPr lang="en-US" smtClean="0">
              <a:solidFill>
                <a:prstClr val="black"/>
              </a:solidFill>
            </a:endParaRPr>
          </a:p>
        </p:txBody>
      </p:sp>
    </p:spTree>
    <p:extLst>
      <p:ext uri="{BB962C8B-B14F-4D97-AF65-F5344CB8AC3E}">
        <p14:creationId xmlns:p14="http://schemas.microsoft.com/office/powerpoint/2010/main" val="2525979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p:txBody>
          <a:bodyPr/>
          <a:lstStyle/>
          <a:p>
            <a:pPr>
              <a:defRPr/>
            </a:pPr>
            <a:fld id="{3403178F-306A-4AC8-B483-5BA67E8C6774}" type="slidenum">
              <a:rPr lang="en-US" smtClean="0"/>
              <a:pPr>
                <a:defRPr/>
              </a:pPr>
              <a:t>26</a:t>
            </a:fld>
            <a:endParaRPr lang="en-US" smtClean="0"/>
          </a:p>
        </p:txBody>
      </p:sp>
    </p:spTree>
    <p:extLst>
      <p:ext uri="{BB962C8B-B14F-4D97-AF65-F5344CB8AC3E}">
        <p14:creationId xmlns:p14="http://schemas.microsoft.com/office/powerpoint/2010/main" val="786468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292867" name="Rectangle 7"/>
          <p:cNvSpPr>
            <a:spLocks noGrp="1" noChangeArrowheads="1"/>
          </p:cNvSpPr>
          <p:nvPr>
            <p:ph type="sldNum" sz="quarter" idx="5"/>
          </p:nvPr>
        </p:nvSpPr>
        <p:spPr/>
        <p:txBody>
          <a:bodyPr/>
          <a:lstStyle/>
          <a:p>
            <a:pPr>
              <a:defRPr/>
            </a:pPr>
            <a:fld id="{1266C678-8C56-418E-93F2-0D0F152F8A2D}" type="slidenum">
              <a:rPr lang="en-US" smtClean="0"/>
              <a:pPr>
                <a:defRPr/>
              </a:pPr>
              <a:t>30</a:t>
            </a:fld>
            <a:endParaRPr lang="en-US" smtClean="0"/>
          </a:p>
        </p:txBody>
      </p:sp>
      <p:sp>
        <p:nvSpPr>
          <p:cNvPr id="294916" name="Rectangle 2"/>
          <p:cNvSpPr>
            <a:spLocks noGrp="1" noRot="1" noChangeAspect="1" noChangeArrowheads="1" noTextEdit="1"/>
          </p:cNvSpPr>
          <p:nvPr>
            <p:ph type="sldImg"/>
          </p:nvPr>
        </p:nvSpPr>
        <p:spPr>
          <a:xfrm>
            <a:off x="1298575" y="709613"/>
            <a:ext cx="4883150" cy="3662362"/>
          </a:xfrm>
          <a:ln/>
        </p:spPr>
      </p:sp>
      <p:sp>
        <p:nvSpPr>
          <p:cNvPr id="294917" name="Rectangle 3"/>
          <p:cNvSpPr>
            <a:spLocks noGrp="1" noChangeArrowheads="1"/>
          </p:cNvSpPr>
          <p:nvPr>
            <p:ph type="body" idx="1"/>
          </p:nvPr>
        </p:nvSpPr>
        <p:spPr>
          <a:xfrm>
            <a:off x="996386" y="4635289"/>
            <a:ext cx="5484989" cy="439319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3748422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350160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5156" name="Footer Placeholder 3"/>
          <p:cNvSpPr>
            <a:spLocks noGrp="1"/>
          </p:cNvSpPr>
          <p:nvPr>
            <p:ph type="ftr" sz="quarter" idx="4"/>
          </p:nvPr>
        </p:nvSpPr>
        <p:spPr/>
        <p:txBody>
          <a:bodyPr/>
          <a:lstStyle/>
          <a:p>
            <a:pPr>
              <a:defRPr/>
            </a:pPr>
            <a:r>
              <a:rPr lang="en-US" smtClean="0"/>
              <a:t>Diabetes Educational Services© (530) 893 - 8635 </a:t>
            </a:r>
          </a:p>
        </p:txBody>
      </p:sp>
      <p:sp>
        <p:nvSpPr>
          <p:cNvPr id="305157" name="Slide Number Placeholder 4"/>
          <p:cNvSpPr>
            <a:spLocks noGrp="1"/>
          </p:cNvSpPr>
          <p:nvPr>
            <p:ph type="sldNum" sz="quarter" idx="5"/>
          </p:nvPr>
        </p:nvSpPr>
        <p:spPr/>
        <p:txBody>
          <a:bodyPr/>
          <a:lstStyle/>
          <a:p>
            <a:pPr>
              <a:defRPr/>
            </a:pPr>
            <a:fld id="{50C33DD1-D014-4F66-8579-299A013F414E}" type="slidenum">
              <a:rPr lang="en-US" smtClean="0"/>
              <a:pPr>
                <a:defRPr/>
              </a:pPr>
              <a:t>31</a:t>
            </a:fld>
            <a:endParaRPr lang="en-US" smtClean="0"/>
          </a:p>
        </p:txBody>
      </p:sp>
    </p:spTree>
    <p:extLst>
      <p:ext uri="{BB962C8B-B14F-4D97-AF65-F5344CB8AC3E}">
        <p14:creationId xmlns:p14="http://schemas.microsoft.com/office/powerpoint/2010/main" val="3374364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32</a:t>
            </a:fld>
            <a:endParaRPr lang="en-US" smtClean="0">
              <a:latin typeface="Times New Roman" pitchFamily="18" charset="0"/>
            </a:endParaRPr>
          </a:p>
        </p:txBody>
      </p:sp>
      <p:sp>
        <p:nvSpPr>
          <p:cNvPr id="227332" name="Rectangle 2"/>
          <p:cNvSpPr>
            <a:spLocks noGrp="1" noRot="1" noChangeAspect="1" noChangeArrowheads="1" noTextEdit="1"/>
          </p:cNvSpPr>
          <p:nvPr>
            <p:ph type="sldImg"/>
          </p:nvPr>
        </p:nvSpPr>
        <p:spPr>
          <a:xfrm>
            <a:off x="847725" y="698500"/>
            <a:ext cx="3946525" cy="2960688"/>
          </a:xfrm>
          <a:ln/>
        </p:spPr>
      </p:sp>
      <p:sp>
        <p:nvSpPr>
          <p:cNvPr id="227333" name="Rectangle 3"/>
          <p:cNvSpPr>
            <a:spLocks noGrp="1" noChangeArrowheads="1"/>
          </p:cNvSpPr>
          <p:nvPr>
            <p:ph type="body" idx="1"/>
          </p:nvPr>
        </p:nvSpPr>
        <p:spPr>
          <a:xfrm>
            <a:off x="730250" y="3942670"/>
            <a:ext cx="5479918" cy="483880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4765" algn="l"/>
              </a:tabLst>
            </a:pPr>
            <a:r>
              <a:rPr lang="en-US" smtClean="0"/>
              <a:t>These graphs show the typical progressive nature of type 2 diabetes in terms of 2 key indices: increasing plasma glucose level (top panel) and decline in relative </a:t>
            </a:r>
            <a:r>
              <a:rPr lang="en-US" smtClean="0">
                <a:sym typeface="Symbol" pitchFamily="18" charset="2"/>
              </a:rPr>
              <a:t></a:t>
            </a:r>
            <a:r>
              <a:rPr lang="en-US" smtClean="0"/>
              <a:t>-cell function as reflected by the drop in endogenous insulin and rise in insulin resistance (lower panel). </a:t>
            </a:r>
          </a:p>
          <a:p>
            <a:pPr>
              <a:tabLst>
                <a:tab pos="114765" algn="l"/>
              </a:tabLst>
            </a:pPr>
            <a:r>
              <a:rPr lang="en-US" smtClean="0"/>
              <a:t>In the natural history of type 2 diabetes, insulin resistance rises, insulin secretion falls, and glucose levels begin to rise before diabetes is diagnosed. </a:t>
            </a:r>
          </a:p>
          <a:p>
            <a:pPr>
              <a:tabLst>
                <a:tab pos="114765" algn="l"/>
              </a:tabLst>
            </a:pPr>
            <a:r>
              <a:rPr lang="en-US" smtClean="0"/>
              <a:t>Based on the natural history, type 2 diabetes is a disease of progressive insulin failure as shown in the graphic model developed by researchers at the International Diabetes Center.</a:t>
            </a:r>
            <a:r>
              <a:rPr lang="en-US" baseline="30000" smtClean="0"/>
              <a:t>1</a:t>
            </a:r>
            <a:r>
              <a:rPr lang="en-US" smtClean="0"/>
              <a:t> </a:t>
            </a:r>
          </a:p>
          <a:p>
            <a:pPr>
              <a:tabLst>
                <a:tab pos="114765" algn="l"/>
              </a:tabLst>
            </a:pPr>
            <a:r>
              <a:rPr lang="en-US" smtClean="0"/>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smtClean="0"/>
              <a:t>2</a:t>
            </a:r>
            <a:r>
              <a:rPr lang="en-US" smtClean="0"/>
              <a:t> </a:t>
            </a:r>
          </a:p>
          <a:p>
            <a:pPr>
              <a:tabLst>
                <a:tab pos="114765" algn="l"/>
              </a:tabLst>
            </a:pPr>
            <a:r>
              <a:rPr lang="en-US" smtClean="0"/>
              <a:t>Prior to the diagnosis of diabetes, resistance of cell receptor sites to insulin starts to increase, while insulin secretion by </a:t>
            </a:r>
            <a:r>
              <a:rPr lang="en-US" smtClean="0">
                <a:sym typeface="Symbol" pitchFamily="18" charset="2"/>
              </a:rPr>
              <a:t></a:t>
            </a:r>
            <a:r>
              <a:rPr lang="en-US" smtClean="0"/>
              <a:t>-cells decreases. Insulin resistance reaches a peak and remains constant. Endogenous insulin secretion continues to decline over the course of diabetes.</a:t>
            </a:r>
            <a:r>
              <a:rPr lang="en-US" baseline="30000" smtClean="0"/>
              <a:t>2 </a:t>
            </a:r>
          </a:p>
          <a:p>
            <a:pPr>
              <a:tabLst>
                <a:tab pos="114765" algn="l"/>
              </a:tabLst>
            </a:pPr>
            <a:endParaRPr lang="en-US" baseline="30000" smtClean="0"/>
          </a:p>
          <a:p>
            <a:pPr>
              <a:tabLst>
                <a:tab pos="114765" algn="l"/>
              </a:tabLst>
            </a:pPr>
            <a:endParaRPr lang="en-US" baseline="30000"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r>
              <a:rPr lang="en-US" b="1" smtClean="0"/>
              <a:t>References:</a:t>
            </a:r>
          </a:p>
          <a:p>
            <a:pPr>
              <a:tabLst>
                <a:tab pos="114765" algn="l"/>
              </a:tabLst>
            </a:pPr>
            <a:r>
              <a:rPr lang="en-US" b="1" smtClean="0"/>
              <a:t>1. </a:t>
            </a:r>
            <a:r>
              <a:rPr lang="en-US" smtClean="0"/>
              <a:t>Kendall DM. Postprandial blood glucose in the management of type 2 diabetes: the emerging role 	of incretin mimetics. Available at: http://www.medscape.com/viewarticle/515693. </a:t>
            </a:r>
            <a:br>
              <a:rPr lang="en-US" smtClean="0"/>
            </a:br>
            <a:r>
              <a:rPr lang="en-US" smtClean="0"/>
              <a:t>	Accessed April 21, 2006.</a:t>
            </a:r>
          </a:p>
          <a:p>
            <a:pPr>
              <a:tabLst>
                <a:tab pos="114765" algn="l"/>
              </a:tabLst>
            </a:pPr>
            <a:r>
              <a:rPr lang="en-US" b="1" smtClean="0"/>
              <a:t>2.</a:t>
            </a:r>
            <a:r>
              <a:rPr lang="en-US" smtClean="0"/>
              <a:t> Ramlo-Halsted BA, Edelman SV. The natural history of type 2 diabetes: implications for clinical 	practice. </a:t>
            </a:r>
            <a:r>
              <a:rPr lang="en-US" i="1" smtClean="0"/>
              <a:t>Prim Care.</a:t>
            </a:r>
            <a:r>
              <a:rPr lang="en-US" smtClean="0"/>
              <a:t> 1999;26:771-789.</a:t>
            </a:r>
            <a:endParaRPr lang="en-US" baseline="30000" smtClean="0"/>
          </a:p>
        </p:txBody>
      </p:sp>
    </p:spTree>
    <p:extLst>
      <p:ext uri="{BB962C8B-B14F-4D97-AF65-F5344CB8AC3E}">
        <p14:creationId xmlns:p14="http://schemas.microsoft.com/office/powerpoint/2010/main" val="3762324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EB75143-B810-4467-B3F7-B829CB5BE84A}" type="slidenum">
              <a:rPr lang="en-US" sz="1300"/>
              <a:pPr eaLnBrk="1" hangingPunct="1"/>
              <a:t>33</a:t>
            </a:fld>
            <a:endParaRPr lang="en-US" sz="1300"/>
          </a:p>
        </p:txBody>
      </p:sp>
      <p:sp>
        <p:nvSpPr>
          <p:cNvPr id="290819" name="Rectangle 7"/>
          <p:cNvSpPr txBox="1">
            <a:spLocks noGrp="1" noChangeArrowheads="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33</a:t>
            </a:fld>
            <a:endParaRPr lang="en-US" sz="13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33</a:t>
            </a:fld>
            <a:endParaRPr lang="en-US" sz="1300"/>
          </a:p>
        </p:txBody>
      </p:sp>
    </p:spTree>
    <p:extLst>
      <p:ext uri="{BB962C8B-B14F-4D97-AF65-F5344CB8AC3E}">
        <p14:creationId xmlns:p14="http://schemas.microsoft.com/office/powerpoint/2010/main" val="3919527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34</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34</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34</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258888" y="722313"/>
            <a:ext cx="4800600" cy="36004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3706243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36</a:t>
            </a:fld>
            <a:endParaRPr lang="en-US" smtClean="0"/>
          </a:p>
        </p:txBody>
      </p:sp>
    </p:spTree>
    <p:extLst>
      <p:ext uri="{BB962C8B-B14F-4D97-AF65-F5344CB8AC3E}">
        <p14:creationId xmlns:p14="http://schemas.microsoft.com/office/powerpoint/2010/main" val="3751752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52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52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FC406260-0B18-4D63-974D-36B34B0E6E6E}" type="slidenum">
              <a:rPr lang="en-US" smtClean="0">
                <a:latin typeface="Times New Roman" pitchFamily="18" charset="0"/>
              </a:rPr>
              <a:pPr/>
              <a:t>40</a:t>
            </a:fld>
            <a:endParaRPr lang="en-US" smtClean="0">
              <a:latin typeface="Times New Roman" pitchFamily="18" charset="0"/>
            </a:endParaRPr>
          </a:p>
        </p:txBody>
      </p:sp>
    </p:spTree>
    <p:extLst>
      <p:ext uri="{BB962C8B-B14F-4D97-AF65-F5344CB8AC3E}">
        <p14:creationId xmlns:p14="http://schemas.microsoft.com/office/powerpoint/2010/main" val="677198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6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6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B1C8BBBE-E55D-47DC-A947-79D403A9DD2D}" type="slidenum">
              <a:rPr lang="en-US" smtClean="0">
                <a:latin typeface="Times New Roman" pitchFamily="18" charset="0"/>
              </a:rPr>
              <a:pPr/>
              <a:t>41</a:t>
            </a:fld>
            <a:endParaRPr lang="en-US" smtClean="0">
              <a:latin typeface="Times New Roman" pitchFamily="18" charset="0"/>
            </a:endParaRPr>
          </a:p>
        </p:txBody>
      </p:sp>
    </p:spTree>
    <p:extLst>
      <p:ext uri="{BB962C8B-B14F-4D97-AF65-F5344CB8AC3E}">
        <p14:creationId xmlns:p14="http://schemas.microsoft.com/office/powerpoint/2010/main" val="1689027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44</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44</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44</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96975" y="693738"/>
            <a:ext cx="4619625" cy="3463925"/>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4255542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pPr eaLnBrk="1" hangingPunct="1"/>
              <a:t>45</a:t>
            </a:fld>
            <a:endParaRPr lang="en-US" sz="1200" smtClean="0"/>
          </a:p>
        </p:txBody>
      </p:sp>
    </p:spTree>
    <p:extLst>
      <p:ext uri="{BB962C8B-B14F-4D97-AF65-F5344CB8AC3E}">
        <p14:creationId xmlns:p14="http://schemas.microsoft.com/office/powerpoint/2010/main" val="2088427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46</a:t>
            </a:fld>
            <a:endParaRPr lang="en-US" sz="1200" smtClean="0">
              <a:solidFill>
                <a:srgbClr val="000000"/>
              </a:solidFill>
            </a:endParaRPr>
          </a:p>
        </p:txBody>
      </p:sp>
    </p:spTree>
    <p:extLst>
      <p:ext uri="{BB962C8B-B14F-4D97-AF65-F5344CB8AC3E}">
        <p14:creationId xmlns:p14="http://schemas.microsoft.com/office/powerpoint/2010/main" val="157462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7</a:t>
            </a:fld>
            <a:endParaRPr lang="en-US" sz="1200" smtClean="0"/>
          </a:p>
        </p:txBody>
      </p:sp>
    </p:spTree>
    <p:extLst>
      <p:ext uri="{BB962C8B-B14F-4D97-AF65-F5344CB8AC3E}">
        <p14:creationId xmlns:p14="http://schemas.microsoft.com/office/powerpoint/2010/main" val="1638137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smtClean="0"/>
              <a:pPr eaLnBrk="1" hangingPunct="1"/>
              <a:t>49</a:t>
            </a:fld>
            <a:endParaRPr lang="en-US" sz="1200" smtClean="0"/>
          </a:p>
        </p:txBody>
      </p:sp>
    </p:spTree>
    <p:extLst>
      <p:ext uri="{BB962C8B-B14F-4D97-AF65-F5344CB8AC3E}">
        <p14:creationId xmlns:p14="http://schemas.microsoft.com/office/powerpoint/2010/main" val="31791950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50</a:t>
            </a:fld>
            <a:endParaRPr lang="en-US"/>
          </a:p>
        </p:txBody>
      </p:sp>
    </p:spTree>
    <p:extLst>
      <p:ext uri="{BB962C8B-B14F-4D97-AF65-F5344CB8AC3E}">
        <p14:creationId xmlns:p14="http://schemas.microsoft.com/office/powerpoint/2010/main" val="17888833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51</a:t>
            </a:fld>
            <a:endParaRPr lang="en-US" smtClean="0">
              <a:latin typeface="Times New Roman" pitchFamily="18" charset="0"/>
            </a:endParaRPr>
          </a:p>
        </p:txBody>
      </p:sp>
    </p:spTree>
    <p:extLst>
      <p:ext uri="{BB962C8B-B14F-4D97-AF65-F5344CB8AC3E}">
        <p14:creationId xmlns:p14="http://schemas.microsoft.com/office/powerpoint/2010/main" val="19920495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8292" name="Footer Placeholder 3"/>
          <p:cNvSpPr>
            <a:spLocks noGrp="1"/>
          </p:cNvSpPr>
          <p:nvPr>
            <p:ph type="ftr" sz="quarter" idx="4"/>
          </p:nvPr>
        </p:nvSpPr>
        <p:spPr/>
        <p:txBody>
          <a:bodyPr/>
          <a:lstStyle/>
          <a:p>
            <a:pPr>
              <a:defRPr/>
            </a:pPr>
            <a:r>
              <a:rPr lang="en-US" smtClean="0"/>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52</a:t>
            </a:fld>
            <a:endParaRPr lang="en-US" smtClean="0"/>
          </a:p>
        </p:txBody>
      </p:sp>
    </p:spTree>
    <p:extLst>
      <p:ext uri="{BB962C8B-B14F-4D97-AF65-F5344CB8AC3E}">
        <p14:creationId xmlns:p14="http://schemas.microsoft.com/office/powerpoint/2010/main" val="14676923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54</a:t>
            </a:fld>
            <a:endParaRPr lang="en-US" sz="1200" smtClean="0"/>
          </a:p>
        </p:txBody>
      </p:sp>
    </p:spTree>
    <p:extLst>
      <p:ext uri="{BB962C8B-B14F-4D97-AF65-F5344CB8AC3E}">
        <p14:creationId xmlns:p14="http://schemas.microsoft.com/office/powerpoint/2010/main" val="2760187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55</a:t>
            </a:fld>
            <a:endParaRPr lang="en-US" sz="1300"/>
          </a:p>
        </p:txBody>
      </p:sp>
    </p:spTree>
    <p:extLst>
      <p:ext uri="{BB962C8B-B14F-4D97-AF65-F5344CB8AC3E}">
        <p14:creationId xmlns:p14="http://schemas.microsoft.com/office/powerpoint/2010/main" val="3961372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56</a:t>
            </a:fld>
            <a:endParaRPr lang="en-US" sz="1300"/>
          </a:p>
        </p:txBody>
      </p:sp>
    </p:spTree>
    <p:extLst>
      <p:ext uri="{BB962C8B-B14F-4D97-AF65-F5344CB8AC3E}">
        <p14:creationId xmlns:p14="http://schemas.microsoft.com/office/powerpoint/2010/main" val="33711034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71EE1-CB21-4938-9FD8-9CB14D5FC84F}" type="slidenum">
              <a:rPr lang="en-US" sz="1300"/>
              <a:pPr eaLnBrk="1" hangingPunct="1"/>
              <a:t>57</a:t>
            </a:fld>
            <a:endParaRPr lang="en-US" sz="1300"/>
          </a:p>
        </p:txBody>
      </p:sp>
    </p:spTree>
    <p:extLst>
      <p:ext uri="{BB962C8B-B14F-4D97-AF65-F5344CB8AC3E}">
        <p14:creationId xmlns:p14="http://schemas.microsoft.com/office/powerpoint/2010/main" val="3405366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6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862F1F5-C0C5-4468-A368-402A2E3CA2A7}" type="slidenum">
              <a:rPr lang="en-US" sz="1300"/>
              <a:pPr eaLnBrk="1" hangingPunct="1"/>
              <a:t>58</a:t>
            </a:fld>
            <a:endParaRPr lang="en-US" sz="1300"/>
          </a:p>
        </p:txBody>
      </p:sp>
    </p:spTree>
    <p:extLst>
      <p:ext uri="{BB962C8B-B14F-4D97-AF65-F5344CB8AC3E}">
        <p14:creationId xmlns:p14="http://schemas.microsoft.com/office/powerpoint/2010/main" val="25793061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0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19CABFFC-7907-4A5F-9A7E-C1071A294E47}" type="slidenum">
              <a:rPr lang="en-US" sz="1300">
                <a:solidFill>
                  <a:srgbClr val="000000"/>
                </a:solidFill>
              </a:rPr>
              <a:pPr eaLnBrk="1" hangingPunct="1"/>
              <a:t>60</a:t>
            </a:fld>
            <a:endParaRPr lang="en-US" sz="1300" dirty="0">
              <a:solidFill>
                <a:srgbClr val="000000"/>
              </a:solidFill>
            </a:endParaRPr>
          </a:p>
        </p:txBody>
      </p:sp>
    </p:spTree>
    <p:extLst>
      <p:ext uri="{BB962C8B-B14F-4D97-AF65-F5344CB8AC3E}">
        <p14:creationId xmlns:p14="http://schemas.microsoft.com/office/powerpoint/2010/main" val="4294861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8</a:t>
            </a:fld>
            <a:endParaRPr lang="en-US" sz="1300"/>
          </a:p>
        </p:txBody>
      </p:sp>
    </p:spTree>
    <p:extLst>
      <p:ext uri="{BB962C8B-B14F-4D97-AF65-F5344CB8AC3E}">
        <p14:creationId xmlns:p14="http://schemas.microsoft.com/office/powerpoint/2010/main" val="14034462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7E2468D-A70E-42FD-AC57-DC531BF0041D}" type="slidenum">
              <a:rPr lang="en-US" sz="1300"/>
              <a:pPr eaLnBrk="1" hangingPunct="1"/>
              <a:t>62</a:t>
            </a:fld>
            <a:endParaRPr lang="en-US" sz="1300"/>
          </a:p>
        </p:txBody>
      </p:sp>
    </p:spTree>
    <p:extLst>
      <p:ext uri="{BB962C8B-B14F-4D97-AF65-F5344CB8AC3E}">
        <p14:creationId xmlns:p14="http://schemas.microsoft.com/office/powerpoint/2010/main" val="21652917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r>
              <a:rPr lang="en-US" sz="1300" dirty="0"/>
              <a:t>In patients intolerant of, or with contraindications to metformin, consider initial drug from other classes depicted under </a:t>
            </a:r>
            <a:r>
              <a:rPr lang="en-US" sz="1300" b="1" dirty="0"/>
              <a:t>“</a:t>
            </a:r>
            <a:r>
              <a:rPr lang="en-US" sz="1300" dirty="0"/>
              <a:t>Dual therapy</a:t>
            </a:r>
            <a:r>
              <a:rPr lang="en-US" sz="1300" b="1" dirty="0"/>
              <a:t>” </a:t>
            </a:r>
            <a:r>
              <a:rPr lang="en-US" sz="1300" dirty="0"/>
              <a:t>and proceed accordingly. In this circumstance, while published trials are generally lacking, it is reasonable to consider three-drug combinations that do not include metformin. </a:t>
            </a:r>
          </a:p>
          <a:p>
            <a:pPr defTabSz="483306">
              <a:defRPr/>
            </a:pPr>
            <a:endParaRPr lang="en-US" sz="1300" dirty="0">
              <a:ea typeface="ＭＳ Ｐゴシック" charset="-128"/>
              <a:cs typeface="ＭＳ Ｐゴシック" charset="-128"/>
            </a:endParaRPr>
          </a:p>
          <a:p>
            <a:pPr defTabSz="483306">
              <a:defRPr/>
            </a:pPr>
            <a:r>
              <a:rPr lang="en-US" sz="1300" dirty="0">
                <a:ea typeface="ＭＳ Ｐゴシック" charset="-128"/>
                <a:cs typeface="ＭＳ Ｐゴシック" charset="-128"/>
              </a:rPr>
              <a:t>Consider starting with 2-drug combinations in patients with very high HbA1c (e.g. ≥9%) to achieve control more rapidly (although a step-wise approach will eventually the patient to target as well.)</a:t>
            </a:r>
          </a:p>
          <a:p>
            <a:endParaRPr lang="en-US" sz="1300" dirty="0"/>
          </a:p>
          <a:p>
            <a:r>
              <a:rPr lang="en-US" sz="1300" dirty="0"/>
              <a:t>Insulin has the advantage of being effective where other agents may not be and should be considered a part of any combination regimen when hyperglycemia is severe, especially if the patient is symptomatic or if any catabolic features (weight loss, any ketosis) are evident. Consider initiating combination injectable therapy with insulin when blood glucose is </a:t>
            </a:r>
            <a:r>
              <a:rPr lang="en-US" sz="1300" u="sng" dirty="0"/>
              <a:t>&gt;</a:t>
            </a:r>
            <a:r>
              <a:rPr lang="en-US" sz="1300" dirty="0"/>
              <a:t>300</a:t>
            </a:r>
            <a:r>
              <a:rPr lang="en-US" sz="1300" b="1" dirty="0"/>
              <a:t>–</a:t>
            </a:r>
            <a:r>
              <a:rPr lang="en-US" sz="1300" dirty="0"/>
              <a:t>350 mg/</a:t>
            </a:r>
            <a:r>
              <a:rPr lang="en-US" sz="1300" dirty="0" err="1"/>
              <a:t>dL</a:t>
            </a:r>
            <a:r>
              <a:rPr lang="en-US" sz="1300" dirty="0"/>
              <a:t> (</a:t>
            </a:r>
            <a:r>
              <a:rPr lang="en-US" sz="1300" u="sng" dirty="0"/>
              <a:t>&gt;</a:t>
            </a:r>
            <a:r>
              <a:rPr lang="en-US" sz="1300" dirty="0"/>
              <a:t>16.7</a:t>
            </a:r>
            <a:r>
              <a:rPr lang="en-US" sz="1300" b="1" dirty="0"/>
              <a:t>–</a:t>
            </a:r>
            <a:r>
              <a:rPr lang="en-US" sz="1300" dirty="0"/>
              <a:t>19.4 mmol/L) and/or HbA1c </a:t>
            </a:r>
            <a:r>
              <a:rPr lang="en-US" sz="1300" u="sng" dirty="0"/>
              <a:t>&gt;</a:t>
            </a:r>
            <a:r>
              <a:rPr lang="en-US" sz="1300" dirty="0"/>
              <a:t>10</a:t>
            </a:r>
            <a:r>
              <a:rPr lang="en-US" sz="1300" b="1" dirty="0"/>
              <a:t>–</a:t>
            </a:r>
            <a:r>
              <a:rPr lang="en-US" sz="1300" dirty="0"/>
              <a:t>12%. Potentially, as the patient</a:t>
            </a:r>
            <a:r>
              <a:rPr lang="en-US" sz="1300" b="1" dirty="0"/>
              <a:t>’</a:t>
            </a:r>
            <a:r>
              <a:rPr lang="en-US" sz="1300" dirty="0"/>
              <a:t>s glucose toxicity resolves, the regimen can be subsequently simplified. </a:t>
            </a:r>
          </a:p>
          <a:p>
            <a:endParaRPr lang="en-US" dirty="0"/>
          </a:p>
        </p:txBody>
      </p:sp>
      <p:sp>
        <p:nvSpPr>
          <p:cNvPr id="4" name="Slide Number Placeholder 3"/>
          <p:cNvSpPr>
            <a:spLocks noGrp="1"/>
          </p:cNvSpPr>
          <p:nvPr>
            <p:ph type="sldNum" sz="quarter" idx="10"/>
          </p:nvPr>
        </p:nvSpPr>
        <p:spPr/>
        <p:txBody>
          <a:bodyPr/>
          <a:lstStyle/>
          <a:p>
            <a:fld id="{6908E522-90D2-7F42-B56B-7A012DF25694}" type="slidenum">
              <a:rPr lang="en-US" smtClean="0"/>
              <a:t>72</a:t>
            </a:fld>
            <a:endParaRPr lang="en-US"/>
          </a:p>
        </p:txBody>
      </p:sp>
    </p:spTree>
    <p:extLst>
      <p:ext uri="{BB962C8B-B14F-4D97-AF65-F5344CB8AC3E}">
        <p14:creationId xmlns:p14="http://schemas.microsoft.com/office/powerpoint/2010/main" val="1700079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1629" eaLnBrk="0" fontAlgn="base" hangingPunct="0">
              <a:spcBef>
                <a:spcPct val="30000"/>
              </a:spcBef>
              <a:spcAft>
                <a:spcPct val="0"/>
              </a:spcAft>
              <a:defRPr/>
            </a:pPr>
            <a:r>
              <a:rPr lang="en-US" sz="1300" dirty="0">
                <a:ea typeface="ＭＳ Ｐゴシック" charset="-128"/>
                <a:cs typeface="ＭＳ Ｐゴシック" charset="-128"/>
              </a:rPr>
              <a:t>Basal insulin alone is usually the optimal initial regimen, beginning at 0.1-0.2 U/kg body weight, depending on the degree of hyperglycemia. It is usually prescribed in conjunction with 1-2 non-insulin agents, although insulin </a:t>
            </a:r>
            <a:r>
              <a:rPr lang="en-US" sz="1300" dirty="0" err="1">
                <a:ea typeface="ＭＳ Ｐゴシック" charset="-128"/>
                <a:cs typeface="ＭＳ Ｐゴシック" charset="-128"/>
              </a:rPr>
              <a:t>secretagogues</a:t>
            </a:r>
            <a:r>
              <a:rPr lang="en-US" sz="1300" dirty="0">
                <a:ea typeface="ＭＳ Ｐゴシック" charset="-128"/>
                <a:cs typeface="ＭＳ Ｐゴシック" charset="-128"/>
              </a:rPr>
              <a:t> (sulfonylureas, </a:t>
            </a:r>
            <a:r>
              <a:rPr lang="en-US" sz="1300" dirty="0" err="1">
                <a:ea typeface="ＭＳ Ｐゴシック" charset="-128"/>
                <a:cs typeface="ＭＳ Ｐゴシック" charset="-128"/>
              </a:rPr>
              <a:t>meglitinides</a:t>
            </a:r>
            <a:r>
              <a:rPr lang="en-US" sz="1300" dirty="0">
                <a:ea typeface="ＭＳ Ｐゴシック" charset="-128"/>
                <a:cs typeface="ＭＳ Ｐゴシック" charset="-128"/>
              </a:rPr>
              <a:t>) are typically stopped once more complex regimens beyond basal insulin are utilized.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In patients still not at target after basal insulin has been adequately titrated, and the patient is willing to take &gt;1 injections, there are several options. First, consider GLP-1 receptor agonists (see Fig. 2). The combination of basal insulin + GLP-1RA is becoming well established after several studies confirmed its efficacy on par with more complex multi-dose insulin regimens, but with less hypoglycemia and with weight loss instead of weight gain.  If such an approach is not possible or has been tried and proven unsuccessful, there are 3 possible advanced insulin regimens:</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Adding 1 injection of a rapid acting insulin analogue before the largest meal,</a:t>
            </a: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Adding 2-3 injections of a rapid acting insulin analogue before 2-3 meals, or</a:t>
            </a: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Using premixed insulin BID</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Each approach has its advantages and disadvantages. The figure describes the number of injections required at each stage, together with the relative complexity and flexibility.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Once a strategy is initiated, titration of the insulin dose is important, with dose adjustments made based on the prevailing BG levels as reported by the patient.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Comprehensive education regarding self-monitoring of BG, diet, exercise, and the avoidance of, and response to, hypoglycemia are critical in any patient on insulin therapy. </a:t>
            </a:r>
          </a:p>
          <a:p>
            <a:endParaRPr lang="en-US" dirty="0"/>
          </a:p>
        </p:txBody>
      </p:sp>
      <p:sp>
        <p:nvSpPr>
          <p:cNvPr id="4" name="Slide Number Placeholder 3"/>
          <p:cNvSpPr>
            <a:spLocks noGrp="1"/>
          </p:cNvSpPr>
          <p:nvPr>
            <p:ph type="sldNum" sz="quarter" idx="10"/>
          </p:nvPr>
        </p:nvSpPr>
        <p:spPr/>
        <p:txBody>
          <a:bodyPr/>
          <a:lstStyle/>
          <a:p>
            <a:fld id="{6908E522-90D2-7F42-B56B-7A012DF25694}" type="slidenum">
              <a:rPr lang="en-US" smtClean="0"/>
              <a:t>73</a:t>
            </a:fld>
            <a:endParaRPr lang="en-US"/>
          </a:p>
        </p:txBody>
      </p:sp>
    </p:spTree>
    <p:extLst>
      <p:ext uri="{BB962C8B-B14F-4D97-AF65-F5344CB8AC3E}">
        <p14:creationId xmlns:p14="http://schemas.microsoft.com/office/powerpoint/2010/main" val="32789844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smtClean="0">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82</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358801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9</a:t>
            </a:fld>
            <a:endParaRPr lang="en-US" sz="1300"/>
          </a:p>
        </p:txBody>
      </p:sp>
    </p:spTree>
    <p:extLst>
      <p:ext uri="{BB962C8B-B14F-4D97-AF65-F5344CB8AC3E}">
        <p14:creationId xmlns:p14="http://schemas.microsoft.com/office/powerpoint/2010/main" val="1965076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10</a:t>
            </a:fld>
            <a:endParaRPr lang="en-US" smtClean="0">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10</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10</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2948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11</a:t>
            </a:fld>
            <a:endParaRPr lang="en-US" smtClean="0">
              <a:latin typeface="Times New Roman" pitchFamily="18" charset="0"/>
            </a:endParaRPr>
          </a:p>
        </p:txBody>
      </p:sp>
      <p:sp>
        <p:nvSpPr>
          <p:cNvPr id="12185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11</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11</a:t>
            </a:fld>
            <a:endParaRPr lang="en-US" sz="1200">
              <a:latin typeface="Times New Roman" pitchFamily="18" charset="0"/>
            </a:endParaRPr>
          </a:p>
        </p:txBody>
      </p:sp>
    </p:spTree>
    <p:extLst>
      <p:ext uri="{BB962C8B-B14F-4D97-AF65-F5344CB8AC3E}">
        <p14:creationId xmlns:p14="http://schemas.microsoft.com/office/powerpoint/2010/main" val="1846179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12</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1589582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13</a:t>
            </a:fld>
            <a:endParaRPr lang="en-US" smtClean="0"/>
          </a:p>
        </p:txBody>
      </p:sp>
    </p:spTree>
    <p:extLst>
      <p:ext uri="{BB962C8B-B14F-4D97-AF65-F5344CB8AC3E}">
        <p14:creationId xmlns:p14="http://schemas.microsoft.com/office/powerpoint/2010/main" val="17588925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smtClean="0">
                <a:solidFill>
                  <a:sysClr val="windowText" lastClr="000000"/>
                </a:solidFill>
              </a:rPr>
              <a:t>Click to edit Master subtitle style</a:t>
            </a:r>
            <a:endParaRPr lang="en-US" sz="3200" dirty="0">
              <a:solidFill>
                <a:sysClr val="windowText" lastClr="000000"/>
              </a:solidFill>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3371290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5.png"/><Relationship Id="rId2" Type="http://schemas.openxmlformats.org/officeDocument/2006/relationships/slideLayout" Target="../slideLayouts/slideLayout23.xml"/><Relationship Id="rId16" Type="http://schemas.microsoft.com/office/2007/relationships/hdphoto" Target="../media/hdphoto1.wdp"/><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2.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15"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6">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17"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4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1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8.xml"/><Relationship Id="rId7" Type="http://schemas.openxmlformats.org/officeDocument/2006/relationships/diagramQuickStyle" Target="../diagrams/quickStyle1.xml"/><Relationship Id="rId2" Type="http://schemas.openxmlformats.org/officeDocument/2006/relationships/slideLayout" Target="../slideLayouts/slideLayout33.xml"/><Relationship Id="rId1" Type="http://schemas.openxmlformats.org/officeDocument/2006/relationships/tags" Target="../tags/tag1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2.pn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4.xml"/><Relationship Id="rId6" Type="http://schemas.openxmlformats.org/officeDocument/2006/relationships/image" Target="../media/image27.jpeg"/><Relationship Id="rId5" Type="http://schemas.openxmlformats.org/officeDocument/2006/relationships/hyperlink" Target="http://www.worlddiabetesday.org/node/4494" TargetMode="Externa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15.xm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6.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17.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18.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6.png"/><Relationship Id="rId2" Type="http://schemas.openxmlformats.org/officeDocument/2006/relationships/slideLayout" Target="../slideLayouts/slideLayout23.xml"/><Relationship Id="rId1" Type="http://schemas.openxmlformats.org/officeDocument/2006/relationships/tags" Target="../tags/tag1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3.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21.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slideLayout" Target="../slideLayouts/slideLayout23.xml"/><Relationship Id="rId1" Type="http://schemas.openxmlformats.org/officeDocument/2006/relationships/tags" Target="../tags/tag22.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2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3.xml"/><Relationship Id="rId1" Type="http://schemas.openxmlformats.org/officeDocument/2006/relationships/tags" Target="../tags/tag24.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8.xml"/><Relationship Id="rId1" Type="http://schemas.openxmlformats.org/officeDocument/2006/relationships/tags" Target="../tags/tag25.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3.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23.xml"/><Relationship Id="rId7" Type="http://schemas.openxmlformats.org/officeDocument/2006/relationships/oleObject" Target="../embeddings/oleObject2.bin"/><Relationship Id="rId2" Type="http://schemas.openxmlformats.org/officeDocument/2006/relationships/tags" Target="../tags/tag27.xml"/><Relationship Id="rId1" Type="http://schemas.openxmlformats.org/officeDocument/2006/relationships/vmlDrawing" Target="../drawings/vmlDrawing1.vml"/><Relationship Id="rId6" Type="http://schemas.openxmlformats.org/officeDocument/2006/relationships/image" Target="../media/image56.png"/><Relationship Id="rId5" Type="http://schemas.openxmlformats.org/officeDocument/2006/relationships/oleObject" Target="../embeddings/oleObject1.bin"/><Relationship Id="rId4" Type="http://schemas.openxmlformats.org/officeDocument/2006/relationships/notesSlide" Target="../notesSlides/notesSlide18.xml"/><Relationship Id="rId9"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23.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3.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3.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4.xml"/><Relationship Id="rId4" Type="http://schemas.openxmlformats.org/officeDocument/2006/relationships/image" Target="../media/image10.w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31.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32.xml"/><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slideLayout" Target="../slideLayouts/slideLayout23.xml"/><Relationship Id="rId7" Type="http://schemas.openxmlformats.org/officeDocument/2006/relationships/image" Target="../media/image66.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34.xml"/><Relationship Id="rId6" Type="http://schemas.openxmlformats.org/officeDocument/2006/relationships/image" Target="../media/image65.wmf"/><Relationship Id="rId11" Type="http://schemas.openxmlformats.org/officeDocument/2006/relationships/image" Target="../media/image70.wmf"/><Relationship Id="rId5" Type="http://schemas.openxmlformats.org/officeDocument/2006/relationships/image" Target="../media/image64.wmf"/><Relationship Id="rId10" Type="http://schemas.openxmlformats.org/officeDocument/2006/relationships/image" Target="../media/image69.wmf"/><Relationship Id="rId4" Type="http://schemas.openxmlformats.org/officeDocument/2006/relationships/notesSlide" Target="../notesSlides/notesSlide22.xml"/><Relationship Id="rId9" Type="http://schemas.openxmlformats.org/officeDocument/2006/relationships/image" Target="../media/image68.wm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3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3.xml"/><Relationship Id="rId1" Type="http://schemas.openxmlformats.org/officeDocument/2006/relationships/tags" Target="../tags/tag39.xml"/><Relationship Id="rId4" Type="http://schemas.openxmlformats.org/officeDocument/2006/relationships/image" Target="../media/image73.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0.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28.xml"/><Relationship Id="rId1" Type="http://schemas.openxmlformats.org/officeDocument/2006/relationships/tags" Target="../tags/tag41.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slideLayout" Target="../slideLayouts/slideLayout23.xml"/><Relationship Id="rId1" Type="http://schemas.openxmlformats.org/officeDocument/2006/relationships/tags" Target="../tags/tag4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tags" Target="../tags/tag43.xml"/><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ags" Target="../tags/tag44.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23.xml"/><Relationship Id="rId1" Type="http://schemas.openxmlformats.org/officeDocument/2006/relationships/tags" Target="../tags/tag45.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3.xml"/><Relationship Id="rId1" Type="http://schemas.openxmlformats.org/officeDocument/2006/relationships/tags" Target="../tags/tag4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4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3.xml"/><Relationship Id="rId1" Type="http://schemas.openxmlformats.org/officeDocument/2006/relationships/tags" Target="../tags/tag49.xml"/><Relationship Id="rId4" Type="http://schemas.openxmlformats.org/officeDocument/2006/relationships/image" Target="../media/image79.wm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3.xml"/><Relationship Id="rId1" Type="http://schemas.openxmlformats.org/officeDocument/2006/relationships/tags" Target="../tags/tag50.xml"/></Relationships>
</file>

<file path=ppt/slides/_rels/slide4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slideLayout" Target="../slideLayouts/slideLayout23.xml"/><Relationship Id="rId1" Type="http://schemas.openxmlformats.org/officeDocument/2006/relationships/tags" Target="../tags/tag51.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23.xml"/><Relationship Id="rId1" Type="http://schemas.openxmlformats.org/officeDocument/2006/relationships/tags" Target="../tags/tag5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53.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5.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3.xml"/><Relationship Id="rId1" Type="http://schemas.openxmlformats.org/officeDocument/2006/relationships/tags" Target="../tags/tag54.xml"/><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xml"/><Relationship Id="rId1" Type="http://schemas.openxmlformats.org/officeDocument/2006/relationships/tags" Target="../tags/tag55.xml"/><Relationship Id="rId4" Type="http://schemas.openxmlformats.org/officeDocument/2006/relationships/image" Target="../media/image84.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56.xml"/><Relationship Id="rId4" Type="http://schemas.openxmlformats.org/officeDocument/2006/relationships/image" Target="../media/image85.jpeg"/></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23.xml"/><Relationship Id="rId1" Type="http://schemas.openxmlformats.org/officeDocument/2006/relationships/tags" Target="../tags/tag5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58.xml"/><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xml"/><Relationship Id="rId1" Type="http://schemas.openxmlformats.org/officeDocument/2006/relationships/tags" Target="../tags/tag59.xml"/><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tags" Target="../tags/tag60.xml"/><Relationship Id="rId5" Type="http://schemas.openxmlformats.org/officeDocument/2006/relationships/image" Target="../media/image88.png"/><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3.xml"/><Relationship Id="rId1" Type="http://schemas.openxmlformats.org/officeDocument/2006/relationships/tags" Target="../tags/tag61.xml"/><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62.xml"/><Relationship Id="rId4" Type="http://schemas.openxmlformats.org/officeDocument/2006/relationships/image" Target="../media/image31.jpeg"/></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23.xml"/><Relationship Id="rId1" Type="http://schemas.openxmlformats.org/officeDocument/2006/relationships/tags" Target="../tags/tag63.xml"/><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3.xml"/><Relationship Id="rId1" Type="http://schemas.openxmlformats.org/officeDocument/2006/relationships/tags" Target="../tags/tag7.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64.xml"/><Relationship Id="rId5" Type="http://schemas.openxmlformats.org/officeDocument/2006/relationships/image" Target="../media/image93.jpeg"/><Relationship Id="rId4" Type="http://schemas.openxmlformats.org/officeDocument/2006/relationships/image" Target="../media/image92.jpeg"/></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23.xml"/><Relationship Id="rId1" Type="http://schemas.openxmlformats.org/officeDocument/2006/relationships/tags" Target="../tags/tag65.xml"/><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3.xml"/><Relationship Id="rId1" Type="http://schemas.openxmlformats.org/officeDocument/2006/relationships/tags" Target="../tags/tag66.xml"/></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3.xml"/><Relationship Id="rId1" Type="http://schemas.openxmlformats.org/officeDocument/2006/relationships/tags" Target="../tags/tag67.xml"/></Relationships>
</file>

<file path=ppt/slides/_rels/slide6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27.xml"/><Relationship Id="rId1" Type="http://schemas.openxmlformats.org/officeDocument/2006/relationships/tags" Target="../tags/tag68.xml"/></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3.xml"/><Relationship Id="rId1" Type="http://schemas.openxmlformats.org/officeDocument/2006/relationships/tags" Target="../tags/tag69.xml"/></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3.xml"/><Relationship Id="rId1" Type="http://schemas.openxmlformats.org/officeDocument/2006/relationships/tags" Target="../tags/tag70.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71.xml"/></Relationships>
</file>

<file path=ppt/slides/_rels/slide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3.xml"/><Relationship Id="rId1" Type="http://schemas.openxmlformats.org/officeDocument/2006/relationships/tags" Target="../tags/tag72.xml"/><Relationship Id="rId4" Type="http://schemas.openxmlformats.org/officeDocument/2006/relationships/image" Target="../media/image99.png"/></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23.xml"/><Relationship Id="rId1" Type="http://schemas.openxmlformats.org/officeDocument/2006/relationships/tags" Target="../tags/tag7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8.xml"/><Relationship Id="rId5" Type="http://schemas.openxmlformats.org/officeDocument/2006/relationships/image" Target="../media/image16.jpe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slideLayout" Target="../slideLayouts/slideLayout23.xml"/><Relationship Id="rId1" Type="http://schemas.openxmlformats.org/officeDocument/2006/relationships/tags" Target="../tags/tag74.xml"/></Relationships>
</file>

<file path=ppt/slides/_rels/slide7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slideLayout" Target="../slideLayouts/slideLayout23.xml"/><Relationship Id="rId1" Type="http://schemas.openxmlformats.org/officeDocument/2006/relationships/tags" Target="../tags/tag7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7.xml"/><Relationship Id="rId1" Type="http://schemas.openxmlformats.org/officeDocument/2006/relationships/tags" Target="../tags/tag76.xml"/><Relationship Id="rId4" Type="http://schemas.openxmlformats.org/officeDocument/2006/relationships/image" Target="../media/image104.emf"/></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7.xml"/><Relationship Id="rId1" Type="http://schemas.openxmlformats.org/officeDocument/2006/relationships/tags" Target="../tags/tag77.xml"/><Relationship Id="rId4" Type="http://schemas.openxmlformats.org/officeDocument/2006/relationships/image" Target="../media/image105.emf"/></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3.xml"/><Relationship Id="rId1" Type="http://schemas.openxmlformats.org/officeDocument/2006/relationships/tags" Target="../tags/tag78.xml"/><Relationship Id="rId4" Type="http://schemas.openxmlformats.org/officeDocument/2006/relationships/image" Target="../media/image106.png"/></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3.xml"/><Relationship Id="rId1" Type="http://schemas.openxmlformats.org/officeDocument/2006/relationships/tags" Target="../tags/tag79.xml"/></Relationships>
</file>

<file path=ppt/slides/_rels/slide7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23.xml"/><Relationship Id="rId1" Type="http://schemas.openxmlformats.org/officeDocument/2006/relationships/tags" Target="../tags/tag80.xml"/><Relationship Id="rId5" Type="http://schemas.openxmlformats.org/officeDocument/2006/relationships/image" Target="../media/image108.png"/><Relationship Id="rId4" Type="http://schemas.openxmlformats.org/officeDocument/2006/relationships/image" Target="../media/image99.png"/></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3.xml"/><Relationship Id="rId1" Type="http://schemas.openxmlformats.org/officeDocument/2006/relationships/tags" Target="../tags/tag81.xml"/><Relationship Id="rId4" Type="http://schemas.openxmlformats.org/officeDocument/2006/relationships/image" Target="../media/image109.png"/></Relationships>
</file>

<file path=ppt/slides/_rels/slide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3.xml"/><Relationship Id="rId1" Type="http://schemas.openxmlformats.org/officeDocument/2006/relationships/tags" Target="../tags/tag82.xml"/></Relationships>
</file>

<file path=ppt/slides/_rels/slide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23.xml"/><Relationship Id="rId1" Type="http://schemas.openxmlformats.org/officeDocument/2006/relationships/tags" Target="../tags/tag8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8.xml"/><Relationship Id="rId1" Type="http://schemas.openxmlformats.org/officeDocument/2006/relationships/tags" Target="../tags/tag9.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slideLayout" Target="../slideLayouts/slideLayout23.xml"/><Relationship Id="rId1" Type="http://schemas.openxmlformats.org/officeDocument/2006/relationships/tags" Target="../tags/tag84.xml"/></Relationships>
</file>

<file path=ppt/slides/_rels/slide8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23.xml"/><Relationship Id="rId1" Type="http://schemas.openxmlformats.org/officeDocument/2006/relationships/tags" Target="../tags/tag85.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5.xml"/><Relationship Id="rId1" Type="http://schemas.openxmlformats.org/officeDocument/2006/relationships/tags" Target="../tags/tag86.xml"/><Relationship Id="rId5" Type="http://schemas.openxmlformats.org/officeDocument/2006/relationships/image" Target="../media/image114.tif"/><Relationship Id="rId4" Type="http://schemas.openxmlformats.org/officeDocument/2006/relationships/image" Target="../media/image1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smtClean="0"/>
              <a:t> Diabetes and </a:t>
            </a:r>
            <a:r>
              <a:rPr lang="en-US" sz="4900" smtClean="0"/>
              <a:t>Insulin </a:t>
            </a:r>
            <a:r>
              <a:rPr lang="en-US" sz="4900" smtClean="0"/>
              <a:t>Pump for Type 2 </a:t>
            </a:r>
            <a:r>
              <a:rPr lang="en-US" sz="4900" smtClean="0"/>
              <a:t> </a:t>
            </a:r>
            <a:r>
              <a:rPr lang="en-US" b="1" dirty="0">
                <a:solidFill>
                  <a:schemeClr val="accent2">
                    <a:lumMod val="75000"/>
                  </a:schemeClr>
                </a:solidFill>
              </a:rPr>
              <a:t/>
            </a:r>
            <a:br>
              <a:rPr lang="en-US" b="1" dirty="0">
                <a:solidFill>
                  <a:schemeClr val="accent2">
                    <a:lumMod val="75000"/>
                  </a:schemeClr>
                </a:solidFill>
              </a:rPr>
            </a:br>
            <a:endParaRPr lang="en-US" dirty="0"/>
          </a:p>
        </p:txBody>
      </p:sp>
      <p:sp>
        <p:nvSpPr>
          <p:cNvPr id="11" name="Subtitle 10"/>
          <p:cNvSpPr>
            <a:spLocks noGrp="1"/>
          </p:cNvSpPr>
          <p:nvPr>
            <p:ph type="subTitle" idx="1"/>
          </p:nvPr>
        </p:nvSpPr>
        <p:spPr>
          <a:xfrm>
            <a:off x="1219200" y="5124450"/>
            <a:ext cx="6858000" cy="1123950"/>
          </a:xfrm>
        </p:spPr>
        <p:txBody>
          <a:bodyPr/>
          <a:lstStyle/>
          <a:p>
            <a:pPr lvl="0">
              <a:lnSpc>
                <a:spcPts val="2400"/>
              </a:lnSpc>
              <a:spcBef>
                <a:spcPts val="0"/>
              </a:spcBef>
              <a:buClr>
                <a:srgbClr val="86AA2C"/>
              </a:buClr>
            </a:pPr>
            <a:r>
              <a:rPr lang="en-US" sz="2400" dirty="0">
                <a:solidFill>
                  <a:prstClr val="black"/>
                </a:solidFill>
              </a:rPr>
              <a:t>Beverly </a:t>
            </a:r>
            <a:r>
              <a:rPr lang="en-US" sz="2400" dirty="0" err="1">
                <a:solidFill>
                  <a:prstClr val="black"/>
                </a:solidFill>
              </a:rPr>
              <a:t>Dyck</a:t>
            </a:r>
            <a:r>
              <a:rPr lang="en-US" sz="2400" dirty="0">
                <a:solidFill>
                  <a:prstClr val="black"/>
                </a:solidFill>
              </a:rPr>
              <a:t> Thomassian, RN, MPH, BC-ADM, CDE</a:t>
            </a:r>
          </a:p>
          <a:p>
            <a:pPr lvl="0">
              <a:lnSpc>
                <a:spcPts val="2400"/>
              </a:lnSpc>
              <a:spcBef>
                <a:spcPts val="0"/>
              </a:spcBef>
              <a:buClr>
                <a:srgbClr val="86AA2C"/>
              </a:buClr>
            </a:pPr>
            <a:r>
              <a:rPr lang="en-US" sz="2400" dirty="0">
                <a:solidFill>
                  <a:prstClr val="black"/>
                </a:solidFill>
              </a:rPr>
              <a:t>President, Diabetes Education </a:t>
            </a:r>
            <a:r>
              <a:rPr lang="en-US" sz="2400" dirty="0" smtClean="0">
                <a:solidFill>
                  <a:prstClr val="black"/>
                </a:solidFill>
              </a:rPr>
              <a:t>Services</a:t>
            </a:r>
          </a:p>
          <a:p>
            <a:pPr lvl="0">
              <a:lnSpc>
                <a:spcPts val="2400"/>
              </a:lnSpc>
              <a:spcBef>
                <a:spcPts val="0"/>
              </a:spcBef>
              <a:buClr>
                <a:srgbClr val="86AA2C"/>
              </a:buClr>
            </a:pPr>
            <a:r>
              <a:rPr lang="en-US" sz="2400" dirty="0" smtClean="0">
                <a:solidFill>
                  <a:prstClr val="black"/>
                </a:solidFill>
              </a:rPr>
              <a:t>www.DiabetesEd.net</a:t>
            </a:r>
            <a:endParaRPr lang="en-US" sz="2400" dirty="0">
              <a:solidFill>
                <a:prstClr val="black"/>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64"/>
          <p:cNvSpPr txBox="1">
            <a:spLocks noChangeArrowheads="1"/>
          </p:cNvSpPr>
          <p:nvPr/>
        </p:nvSpPr>
        <p:spPr bwMode="auto">
          <a:xfrm>
            <a:off x="2362200" y="6480842"/>
            <a:ext cx="40206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dirty="0">
                <a:latin typeface="Calibri" panose="020F0502020204030204" pitchFamily="34" charset="0"/>
              </a:rPr>
              <a:t>© Copyright </a:t>
            </a:r>
            <a:r>
              <a:rPr lang="en-US" sz="1000" dirty="0" smtClean="0">
                <a:latin typeface="Calibri" panose="020F0502020204030204" pitchFamily="34" charset="0"/>
              </a:rPr>
              <a:t>1999-2015, </a:t>
            </a:r>
            <a:r>
              <a:rPr lang="en-US" sz="1000" dirty="0">
                <a:latin typeface="Calibri" panose="020F0502020204030204" pitchFamily="34" charset="0"/>
              </a:rPr>
              <a:t>Diabetes </a:t>
            </a:r>
            <a:r>
              <a:rPr lang="en-US" sz="1000" dirty="0" smtClean="0">
                <a:latin typeface="Calibri" panose="020F0502020204030204" pitchFamily="34" charset="0"/>
              </a:rPr>
              <a:t>Education Services</a:t>
            </a:r>
            <a:r>
              <a:rPr lang="en-US" sz="1000" dirty="0">
                <a:latin typeface="Calibri" panose="020F0502020204030204" pitchFamily="34" charset="0"/>
              </a:rPr>
              <a:t>, All Rights Reserved.</a:t>
            </a:r>
          </a:p>
        </p:txBody>
      </p:sp>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smtClean="0"/>
              <a:t>GLP-1 Effects in Humans</a:t>
            </a:r>
            <a:br>
              <a:rPr lang="en-US" sz="2800" smtClean="0"/>
            </a:br>
            <a:r>
              <a:rPr lang="en-US" sz="2800" smtClean="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6670902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Bydureon</a:t>
            </a:r>
            <a:r>
              <a:rPr lang="en-US" sz="3200" dirty="0" smtClean="0"/>
              <a:t>, </a:t>
            </a:r>
            <a:r>
              <a:rPr lang="en-US" sz="3200" dirty="0" err="1" smtClean="0"/>
              <a:t>Trulicity</a:t>
            </a:r>
            <a:r>
              <a:rPr lang="en-US" sz="3200" dirty="0" smtClean="0"/>
              <a:t>, </a:t>
            </a:r>
            <a:r>
              <a:rPr lang="en-US" sz="3200" dirty="0" err="1" smtClean="0"/>
              <a:t>Tanzeum</a:t>
            </a:r>
            <a:endParaRPr lang="en-US" sz="3800" dirty="0" smtClean="0">
              <a:solidFill>
                <a:schemeClr val="tx1"/>
              </a:solidFill>
            </a:endParaRPr>
          </a:p>
        </p:txBody>
      </p:sp>
      <p:sp>
        <p:nvSpPr>
          <p:cNvPr id="1509379" name="Rectangle 3"/>
          <p:cNvSpPr>
            <a:spLocks noGrp="1" noChangeArrowheads="1"/>
          </p:cNvSpPr>
          <p:nvPr>
            <p:ph sz="quarter" idx="1"/>
          </p:nvPr>
        </p:nvSpPr>
        <p:spPr>
          <a:xfrm>
            <a:off x="457200" y="1219200"/>
            <a:ext cx="8001000" cy="4937760"/>
          </a:xfrm>
        </p:spPr>
        <p:txBody>
          <a:bodyPr>
            <a:normAutofit/>
          </a:bodyPr>
          <a:lstStyle/>
          <a:p>
            <a:pPr eaLnBrk="1" hangingPunct="1">
              <a:defRPr/>
            </a:pPr>
            <a:r>
              <a:rPr lang="en-US" sz="2800" b="1" dirty="0" smtClean="0"/>
              <a:t>Action</a:t>
            </a:r>
            <a:r>
              <a:rPr lang="en-US" sz="2800" b="1" dirty="0"/>
              <a:t> </a:t>
            </a:r>
            <a:r>
              <a:rPr lang="en-US" sz="2800" b="1" dirty="0" smtClean="0"/>
              <a:t>(synthetic gut hormone)</a:t>
            </a:r>
            <a:endParaRPr lang="en-US" sz="2800" dirty="0" smtClean="0"/>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tx1">
                    <a:lumMod val="95000"/>
                    <a:lumOff val="5000"/>
                  </a:schemeClr>
                </a:solidFill>
              </a:rPr>
              <a:t>Causes Satiety – promotes </a:t>
            </a:r>
            <a:r>
              <a:rPr lang="en-US" dirty="0" err="1" smtClean="0">
                <a:solidFill>
                  <a:schemeClr val="tx1">
                    <a:lumMod val="95000"/>
                    <a:lumOff val="5000"/>
                  </a:schemeClr>
                </a:solidFill>
              </a:rPr>
              <a:t>wt</a:t>
            </a:r>
            <a:r>
              <a:rPr lang="en-US" dirty="0" smtClean="0">
                <a:solidFill>
                  <a:schemeClr val="tx1">
                    <a:lumMod val="95000"/>
                    <a:lumOff val="5000"/>
                  </a:schemeClr>
                </a:solidFill>
              </a:rPr>
              <a:t> loss</a:t>
            </a:r>
          </a:p>
          <a:p>
            <a:pPr lvl="1" eaLnBrk="1" hangingPunct="1">
              <a:defRPr/>
            </a:pPr>
            <a:r>
              <a:rPr lang="en-US" dirty="0" smtClean="0"/>
              <a:t>Preserves Beta Cells</a:t>
            </a:r>
          </a:p>
          <a:p>
            <a:pPr>
              <a:defRPr/>
            </a:pPr>
            <a:r>
              <a:rPr lang="en-US" sz="2800" b="1" dirty="0" smtClean="0"/>
              <a:t>Details:</a:t>
            </a:r>
          </a:p>
          <a:p>
            <a:pPr lvl="2">
              <a:defRPr/>
            </a:pPr>
            <a:r>
              <a:rPr lang="en-US" sz="2600" dirty="0" smtClean="0"/>
              <a:t>Daily and </a:t>
            </a:r>
            <a:r>
              <a:rPr lang="en-US" sz="2600" dirty="0"/>
              <a:t>l</a:t>
            </a:r>
            <a:r>
              <a:rPr lang="en-US" sz="2600" dirty="0" smtClean="0"/>
              <a:t>ong acting version  - 1x week injection</a:t>
            </a:r>
          </a:p>
          <a:p>
            <a:pPr lvl="2">
              <a:defRPr/>
            </a:pPr>
            <a:r>
              <a:rPr lang="en-US" sz="2600" b="1" dirty="0" smtClean="0"/>
              <a:t>Efficacy:</a:t>
            </a:r>
            <a:r>
              <a:rPr lang="en-US" sz="2600" dirty="0" smtClean="0"/>
              <a:t> Decreases A1c by 0.5 – 1.6%, wt by 3lbs + </a:t>
            </a:r>
          </a:p>
          <a:p>
            <a:pPr>
              <a:defRPr/>
            </a:pPr>
            <a:r>
              <a:rPr lang="en-US" sz="2800" b="1" dirty="0" smtClean="0"/>
              <a:t>Benefits/Issues</a:t>
            </a:r>
            <a:r>
              <a:rPr lang="en-US" sz="2800" dirty="0" smtClean="0"/>
              <a:t> – </a:t>
            </a:r>
            <a:r>
              <a:rPr lang="en-US" sz="2800" dirty="0" err="1" smtClean="0"/>
              <a:t>wt</a:t>
            </a:r>
            <a:r>
              <a:rPr lang="en-US" sz="2800" dirty="0" smtClean="0"/>
              <a:t> loss, no </a:t>
            </a:r>
            <a:r>
              <a:rPr lang="en-US" sz="2800" dirty="0" err="1" smtClean="0"/>
              <a:t>hyp</a:t>
            </a:r>
            <a:r>
              <a:rPr lang="en-US" sz="2800" dirty="0" smtClean="0"/>
              <a:t>.  Expensive, N/V</a:t>
            </a:r>
          </a:p>
          <a:p>
            <a:pPr marL="822960" lvl="4" indent="-274320">
              <a:spcBef>
                <a:spcPts val="600"/>
              </a:spcBef>
              <a:defRPr/>
            </a:pPr>
            <a:r>
              <a:rPr lang="en-US" sz="2400" dirty="0">
                <a:solidFill>
                  <a:srgbClr val="C00000"/>
                </a:solidFill>
              </a:rPr>
              <a:t>Pancreatitis Warning </a:t>
            </a:r>
            <a:r>
              <a:rPr lang="en-US" sz="2400" dirty="0"/>
              <a:t>– report signs immediately</a:t>
            </a:r>
            <a:endParaRPr lang="en-US" sz="2400" b="1" dirty="0"/>
          </a:p>
          <a:p>
            <a:pPr eaLnBrk="1" hangingPunct="1">
              <a:defRPr/>
            </a:pPr>
            <a:endParaRPr lang="en-US" sz="2600" dirty="0" smtClean="0"/>
          </a:p>
        </p:txBody>
      </p:sp>
      <p:pic>
        <p:nvPicPr>
          <p:cNvPr id="2" name="Picture 1"/>
          <p:cNvPicPr>
            <a:picLocks noChangeAspect="1"/>
          </p:cNvPicPr>
          <p:nvPr/>
        </p:nvPicPr>
        <p:blipFill>
          <a:blip r:embed="rId4"/>
          <a:stretch>
            <a:fillRect/>
          </a:stretch>
        </p:blipFill>
        <p:spPr>
          <a:xfrm>
            <a:off x="6096000" y="1371600"/>
            <a:ext cx="2590800" cy="1740836"/>
          </a:xfrm>
          <a:prstGeom prst="rect">
            <a:avLst/>
          </a:prstGeom>
        </p:spPr>
      </p:pic>
    </p:spTree>
    <p:custDataLst>
      <p:tags r:id="rId1"/>
    </p:custDataLst>
    <p:extLst>
      <p:ext uri="{BB962C8B-B14F-4D97-AF65-F5344CB8AC3E}">
        <p14:creationId xmlns:p14="http://schemas.microsoft.com/office/powerpoint/2010/main" val="20797528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3804062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a:t>
            </a:r>
            <a:endParaRPr lang="en-US" dirty="0"/>
          </a:p>
          <a:p>
            <a:pPr marL="0" indent="0" eaLnBrk="1" hangingPunct="1">
              <a:buNone/>
              <a:defRPr/>
            </a:pPr>
            <a:r>
              <a:rPr lang="en-US" dirty="0" smtClean="0"/>
              <a:t>infections</a:t>
            </a:r>
          </a:p>
          <a:p>
            <a:pPr eaLnBrk="1" hangingPunct="1">
              <a:defRPr/>
            </a:pPr>
            <a:r>
              <a:rPr lang="en-US" dirty="0" smtClean="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4"/>
              </a:buBlip>
              <a:defRPr/>
            </a:pPr>
            <a:r>
              <a:rPr lang="en-US" dirty="0" smtClean="0"/>
              <a:t>Dehydration</a:t>
            </a:r>
          </a:p>
          <a:p>
            <a:pPr eaLnBrk="1" hangingPunct="1">
              <a:buFont typeface="Wingdings" pitchFamily="2" charset="2"/>
              <a:buBlip>
                <a:blip r:embed="rId4"/>
              </a:buBlip>
              <a:defRPr/>
            </a:pPr>
            <a:r>
              <a:rPr lang="en-US" dirty="0" smtClean="0"/>
              <a:t>Fuel Depletion</a:t>
            </a:r>
          </a:p>
          <a:p>
            <a:pPr eaLnBrk="1" hangingPunct="1">
              <a:buFont typeface="Wingdings" pitchFamily="2" charset="2"/>
              <a:buBlip>
                <a:blip r:embed="rId4"/>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4"/>
              </a:buBlip>
              <a:defRPr/>
            </a:pPr>
            <a:r>
              <a:rPr lang="en-US" dirty="0" smtClean="0"/>
              <a:t>Poor energy utilization</a:t>
            </a:r>
          </a:p>
          <a:p>
            <a:pPr eaLnBrk="1" hangingPunct="1">
              <a:buFont typeface="Wingdings" pitchFamily="2" charset="2"/>
              <a:buBlip>
                <a:blip r:embed="rId4"/>
              </a:buBlip>
              <a:defRPr/>
            </a:pPr>
            <a:r>
              <a:rPr lang="en-US" dirty="0" smtClean="0"/>
              <a:t>Hyperglycemia increases incidence of infection</a:t>
            </a:r>
          </a:p>
          <a:p>
            <a:pPr eaLnBrk="1" hangingPunct="1">
              <a:buFont typeface="Wingdings" pitchFamily="2" charset="2"/>
              <a:buBlip>
                <a:blip r:embed="rId4"/>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5403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sz="quarter"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262456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487502" cy="990600"/>
          </a:xfrm>
        </p:spPr>
        <p:txBody>
          <a:bodyPr lIns="90488" tIns="44450" rIns="90488" bIns="44450" anchor="b"/>
          <a:lstStyle/>
          <a:p>
            <a:pPr eaLnBrk="1" hangingPunct="1">
              <a:defRPr/>
            </a:pPr>
            <a:r>
              <a:rPr lang="en-US" dirty="0" smtClean="0"/>
              <a:t>Case Study </a:t>
            </a:r>
          </a:p>
        </p:txBody>
      </p:sp>
      <p:sp>
        <p:nvSpPr>
          <p:cNvPr id="1209347" name="Rectangle 3"/>
          <p:cNvSpPr>
            <a:spLocks noGrp="1" noChangeArrowheads="1"/>
          </p:cNvSpPr>
          <p:nvPr>
            <p:ph sz="quarter" idx="1"/>
          </p:nvPr>
        </p:nvSpPr>
        <p:spPr/>
        <p:txBody>
          <a:bodyPr lIns="90488" tIns="44450" rIns="90488" bIns="44450">
            <a:normAutofit/>
          </a:bodyPr>
          <a:lstStyle/>
          <a:p>
            <a:pPr eaLnBrk="1" hangingPunct="1">
              <a:buFont typeface="Wingdings" pitchFamily="2" charset="2"/>
              <a:buNone/>
              <a:defRPr/>
            </a:pPr>
            <a:r>
              <a:rPr lang="en-US" dirty="0" smtClean="0"/>
              <a:t> </a:t>
            </a:r>
            <a:r>
              <a:rPr lang="en-US" b="1" dirty="0" smtClean="0"/>
              <a:t>1. </a:t>
            </a:r>
            <a:r>
              <a:rPr lang="en-US" b="1" dirty="0" err="1" smtClean="0"/>
              <a:t>Pt</a:t>
            </a:r>
            <a:r>
              <a:rPr lang="en-US" b="1" dirty="0" smtClean="0"/>
              <a:t> profile: 5’8”, 192 </a:t>
            </a:r>
            <a:r>
              <a:rPr lang="en-US" b="1" dirty="0" err="1" smtClean="0"/>
              <a:t>lb</a:t>
            </a:r>
            <a:r>
              <a:rPr lang="en-US" b="1" dirty="0" smtClean="0"/>
              <a:t> male</a:t>
            </a:r>
          </a:p>
          <a:p>
            <a:pPr eaLnBrk="1" hangingPunct="1">
              <a:buFont typeface="Wingdings" pitchFamily="2" charset="2"/>
              <a:buNone/>
              <a:defRPr/>
            </a:pPr>
            <a:r>
              <a:rPr lang="en-US" dirty="0" smtClean="0"/>
              <a:t>Diabetes 12 years, on insulin 3 </a:t>
            </a:r>
            <a:r>
              <a:rPr lang="en-US" dirty="0" err="1" smtClean="0"/>
              <a:t>yrs</a:t>
            </a:r>
            <a:endParaRPr lang="en-US" dirty="0" smtClean="0"/>
          </a:p>
          <a:p>
            <a:pPr eaLnBrk="1" hangingPunct="1">
              <a:buFont typeface="Wingdings" pitchFamily="2" charset="2"/>
              <a:buNone/>
              <a:defRPr/>
            </a:pPr>
            <a:r>
              <a:rPr lang="en-US" i="1" dirty="0" smtClean="0"/>
              <a:t>What type of DM and how do you know</a:t>
            </a:r>
            <a:r>
              <a:rPr lang="en-US" dirty="0" smtClean="0"/>
              <a:t>?</a:t>
            </a:r>
          </a:p>
          <a:p>
            <a:pPr eaLnBrk="1" hangingPunct="1">
              <a:buFont typeface="Wingdings" pitchFamily="2" charset="2"/>
              <a:buNone/>
              <a:defRPr/>
            </a:pPr>
            <a:endParaRPr lang="en-US" sz="2400" dirty="0" smtClean="0"/>
          </a:p>
          <a:p>
            <a:pPr eaLnBrk="1" hangingPunct="1">
              <a:buFont typeface="Wingdings" pitchFamily="2" charset="2"/>
              <a:buNone/>
              <a:defRPr/>
            </a:pPr>
            <a:r>
              <a:rPr lang="en-US" b="1" dirty="0" smtClean="0"/>
              <a:t>2. </a:t>
            </a:r>
            <a:r>
              <a:rPr lang="en-US" b="1" dirty="0" err="1" smtClean="0"/>
              <a:t>Pt</a:t>
            </a:r>
            <a:r>
              <a:rPr lang="en-US" b="1" dirty="0" smtClean="0"/>
              <a:t> profile:  5’6”, 108 </a:t>
            </a:r>
            <a:r>
              <a:rPr lang="en-US" b="1" dirty="0" err="1" smtClean="0"/>
              <a:t>lb</a:t>
            </a:r>
            <a:r>
              <a:rPr lang="en-US" b="1" dirty="0" smtClean="0"/>
              <a:t> female</a:t>
            </a:r>
          </a:p>
          <a:p>
            <a:pPr eaLnBrk="1" hangingPunct="1">
              <a:buFont typeface="Wingdings" pitchFamily="2" charset="2"/>
              <a:buNone/>
              <a:defRPr/>
            </a:pPr>
            <a:r>
              <a:rPr lang="en-US" dirty="0" smtClean="0"/>
              <a:t>On insulin 3u </a:t>
            </a:r>
            <a:r>
              <a:rPr lang="en-US" dirty="0" err="1" smtClean="0"/>
              <a:t>Novolog</a:t>
            </a:r>
            <a:r>
              <a:rPr lang="en-US" dirty="0" smtClean="0"/>
              <a:t> before meals, </a:t>
            </a:r>
          </a:p>
          <a:p>
            <a:pPr eaLnBrk="1" hangingPunct="1">
              <a:buFont typeface="Wingdings" pitchFamily="2" charset="2"/>
              <a:buNone/>
              <a:defRPr/>
            </a:pPr>
            <a:r>
              <a:rPr lang="en-US" dirty="0" smtClean="0"/>
              <a:t>10u Lantus at bedtime</a:t>
            </a:r>
          </a:p>
          <a:p>
            <a:pPr eaLnBrk="1" hangingPunct="1">
              <a:buFont typeface="Wingdings" pitchFamily="2" charset="2"/>
              <a:buNone/>
              <a:defRPr/>
            </a:pPr>
            <a:r>
              <a:rPr lang="en-US" i="1" dirty="0" smtClean="0"/>
              <a:t>What type of DM and how do you know?</a:t>
            </a:r>
            <a:endParaRPr lang="en-US" dirty="0" smtClean="0"/>
          </a:p>
          <a:p>
            <a:pPr eaLnBrk="1" hangingPunct="1">
              <a:buFont typeface="Wingdings" pitchFamily="2" charset="2"/>
              <a:buNone/>
              <a:defRPr/>
            </a:pPr>
            <a:endParaRPr lang="en-US" dirty="0" smtClean="0"/>
          </a:p>
        </p:txBody>
      </p:sp>
      <p:pic>
        <p:nvPicPr>
          <p:cNvPr id="29699" name="Picture 3" descr="C:\Users\bev\AppData\Local\Microsoft\Windows\Temporary Internet Files\Content.IE5\NPALL6MO\MP9004421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915" y="2971800"/>
            <a:ext cx="1807020" cy="2718525"/>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bev\AppData\Local\Microsoft\Windows\Temporary Internet Files\Content.IE5\YVK3WSTP\MP90040704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8857" y="609600"/>
            <a:ext cx="1445845" cy="21677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2533463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77910721"/>
      </p:ext>
    </p:extLst>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35744086"/>
      </p:ext>
    </p:extLst>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smtClean="0"/>
              <a:t>Autoimmunity tends to run in families</a:t>
            </a:r>
          </a:p>
          <a:p>
            <a:pPr lvl="2" eaLnBrk="1" hangingPunct="1">
              <a:lnSpc>
                <a:spcPct val="90000"/>
              </a:lnSpc>
              <a:buFont typeface="Wingdings" pitchFamily="2" charset="2"/>
              <a:buBlip>
                <a:blip r:embed="rId4"/>
              </a:buBlip>
            </a:pPr>
            <a:r>
              <a:rPr lang="en-US" sz="2800" dirty="0" smtClean="0"/>
              <a:t>Higher rates in non breastfed infants</a:t>
            </a:r>
          </a:p>
          <a:p>
            <a:pPr lvl="2" eaLnBrk="1" hangingPunct="1">
              <a:lnSpc>
                <a:spcPct val="90000"/>
              </a:lnSpc>
              <a:buFont typeface="Wingdings" pitchFamily="2" charset="2"/>
              <a:buBlip>
                <a:blip r:embed="rId5"/>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6"/>
              </a:buBlip>
            </a:pPr>
            <a:endParaRPr lang="en-US" sz="3200" dirty="0" smtClean="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Tree>
    <p:custDataLst>
      <p:tags r:id="rId1"/>
    </p:custDataLst>
    <p:extLst>
      <p:ext uri="{BB962C8B-B14F-4D97-AF65-F5344CB8AC3E}">
        <p14:creationId xmlns:p14="http://schemas.microsoft.com/office/powerpoint/2010/main" val="320408663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3027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smtClean="0"/>
              <a:t>Diabetes and Insulin Pump for T2s</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smtClean="0"/>
          </a:p>
        </p:txBody>
      </p:sp>
      <p:sp>
        <p:nvSpPr>
          <p:cNvPr id="870403" name="Rectangle 3"/>
          <p:cNvSpPr>
            <a:spLocks noGrp="1" noChangeArrowheads="1"/>
          </p:cNvSpPr>
          <p:nvPr>
            <p:ph sz="quarter" idx="1"/>
          </p:nvPr>
        </p:nvSpPr>
        <p:spPr/>
        <p:txBody>
          <a:bodyPr lIns="90477" tIns="44445" rIns="90477" bIns="44445">
            <a:normAutofit/>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a:buFont typeface="Wingdings" pitchFamily="2" charset="2"/>
              <a:buAutoNum type="arabicPeriod"/>
              <a:defRPr/>
            </a:pPr>
            <a:r>
              <a:rPr lang="en-US" sz="3400" dirty="0" smtClean="0"/>
              <a:t>Common Meds and Adjustment</a:t>
            </a:r>
          </a:p>
          <a:p>
            <a:pPr marL="514350" indent="-514350">
              <a:buFont typeface="Wingdings" pitchFamily="2" charset="2"/>
              <a:buAutoNum type="arabicPeriod"/>
              <a:defRPr/>
            </a:pPr>
            <a:r>
              <a:rPr lang="en-US" sz="3200" dirty="0" smtClean="0"/>
              <a:t>Insulin Pump for Type 2</a:t>
            </a:r>
            <a:endParaRPr lang="en-US" sz="3400" dirty="0" smtClean="0"/>
          </a:p>
          <a:p>
            <a:pPr marL="514350" indent="-514350" eaLnBrk="1" hangingPunct="1">
              <a:buFont typeface="Wingdings" pitchFamily="2" charset="2"/>
              <a:buAutoNum type="arabicPeriod"/>
              <a:defRPr/>
            </a:pPr>
            <a:r>
              <a:rPr lang="en-US" sz="3400" dirty="0" smtClean="0"/>
              <a:t>Barriers to Advanced Therapies</a:t>
            </a:r>
          </a:p>
          <a:p>
            <a:pPr marL="514350" indent="-514350">
              <a:buFont typeface="Wingdings" pitchFamily="2" charset="2"/>
              <a:buAutoNum type="arabicPeriod"/>
              <a:defRPr/>
            </a:pPr>
            <a:r>
              <a:rPr lang="en-US" sz="3400" dirty="0" smtClean="0"/>
              <a:t>Psychosocial, lifestyle, behavior change and support</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136751070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52400"/>
            <a:ext cx="8229600" cy="1295400"/>
          </a:xfrm>
        </p:spPr>
        <p:txBody>
          <a:bodyPr>
            <a:normAutofit fontScale="90000"/>
          </a:bodyPr>
          <a:lstStyle/>
          <a:p>
            <a:pPr eaLnBrk="1" hangingPunct="1"/>
            <a:r>
              <a:rPr lang="en-US" dirty="0" smtClean="0"/>
              <a:t>Type 1 Diabetes Associated with other immune conditions</a:t>
            </a:r>
          </a:p>
        </p:txBody>
      </p:sp>
      <p:sp>
        <p:nvSpPr>
          <p:cNvPr id="1665027"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Celiac disease (gluten intolerance)</a:t>
            </a:r>
          </a:p>
          <a:p>
            <a:pPr eaLnBrk="1" hangingPunct="1">
              <a:defRPr/>
            </a:pPr>
            <a:r>
              <a:rPr lang="en-US" dirty="0" smtClean="0"/>
              <a:t>Thyroid disease</a:t>
            </a:r>
          </a:p>
          <a:p>
            <a:pPr eaLnBrk="1" hangingPunct="1">
              <a:defRPr/>
            </a:pPr>
            <a:r>
              <a:rPr lang="en-US" dirty="0" smtClean="0"/>
              <a:t>Addison’s Disease</a:t>
            </a:r>
          </a:p>
          <a:p>
            <a:pPr eaLnBrk="1" hangingPunct="1">
              <a:defRPr/>
            </a:pPr>
            <a:r>
              <a:rPr lang="en-US" dirty="0" smtClean="0"/>
              <a:t>Rheumatoid arthritis</a:t>
            </a:r>
          </a:p>
          <a:p>
            <a:pPr eaLnBrk="1" hangingPunct="1">
              <a:defRPr/>
            </a:pPr>
            <a:r>
              <a:rPr lang="en-US" dirty="0" smtClean="0"/>
              <a:t>Other</a:t>
            </a:r>
          </a:p>
          <a:p>
            <a:pPr eaLnBrk="1" hangingPunct="1">
              <a:defRPr/>
            </a:pPr>
            <a:endParaRPr lang="en-US" dirty="0" smtClean="0"/>
          </a:p>
        </p:txBody>
      </p:sp>
      <p:pic>
        <p:nvPicPr>
          <p:cNvPr id="29700"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3528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506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smtClean="0"/>
              <a:t>What Does Type 1 Look Like?</a:t>
            </a:r>
          </a:p>
        </p:txBody>
      </p:sp>
      <p:pic>
        <p:nvPicPr>
          <p:cNvPr id="56323" name="Picture 2" descr="http://0.tqn.com/d/type1diabetes/1/0/R/2/-/-/Bret-Michaels---Ethan-Miller---Image-Entertainment---Getty---107365749.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7381285" y="1962752"/>
            <a:ext cx="1258824" cy="1810512"/>
          </a:xfrm>
        </p:spPr>
      </p:pic>
      <p:pic>
        <p:nvPicPr>
          <p:cNvPr id="56324" name="Picture 6" descr="http://3.bp.blogspot.com/-UQZ2OA6f47s/Tykl1O-7_lI/AAAAAAAAG94/iKQfSynUjIs/s320/Nick+Jonas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356" y="1862644"/>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74" y="1480344"/>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302" y="3149373"/>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309302" y="5215252"/>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7381285" y="127234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dirty="0">
                <a:latin typeface="Arial" panose="020B0604020202020204" pitchFamily="34" charset="0"/>
              </a:rPr>
              <a:t>Bret Michaels</a:t>
            </a:r>
            <a:r>
              <a:rPr lang="en-US" sz="2000" dirty="0">
                <a:latin typeface="Arial" panose="020B0604020202020204" pitchFamily="34" charset="0"/>
              </a:rPr>
              <a:t> </a:t>
            </a:r>
          </a:p>
        </p:txBody>
      </p:sp>
      <p:sp>
        <p:nvSpPr>
          <p:cNvPr id="56330" name="Rectangle 12"/>
          <p:cNvSpPr>
            <a:spLocks noChangeArrowheads="1"/>
          </p:cNvSpPr>
          <p:nvPr/>
        </p:nvSpPr>
        <p:spPr bwMode="auto">
          <a:xfrm>
            <a:off x="351420" y="3109913"/>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2563243" y="4930376"/>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816" y="4426616"/>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183556" y="4118641"/>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dirty="0">
                <a:latin typeface="Arial" panose="020B0604020202020204" pitchFamily="34" charset="0"/>
              </a:rPr>
              <a:t>Adam Morrison</a:t>
            </a:r>
            <a:r>
              <a:rPr lang="en-US" sz="1400" dirty="0">
                <a:latin typeface="Arial" panose="020B0604020202020204" pitchFamily="34" charset="0"/>
              </a:rPr>
              <a:t> </a:t>
            </a:r>
          </a:p>
        </p:txBody>
      </p:sp>
      <p:sp>
        <p:nvSpPr>
          <p:cNvPr id="56337" name="TextBox 16"/>
          <p:cNvSpPr txBox="1">
            <a:spLocks noChangeArrowheads="1"/>
          </p:cNvSpPr>
          <p:nvPr/>
        </p:nvSpPr>
        <p:spPr bwMode="auto">
          <a:xfrm>
            <a:off x="4401484" y="5835923"/>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spTree>
    <p:custDataLst>
      <p:tags r:id="rId1"/>
    </p:custDataLst>
    <p:extLst>
      <p:ext uri="{BB962C8B-B14F-4D97-AF65-F5344CB8AC3E}">
        <p14:creationId xmlns:p14="http://schemas.microsoft.com/office/powerpoint/2010/main" val="22906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6" y="1534318"/>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72" y="762000"/>
            <a:ext cx="3454400" cy="55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57200" y="1447799"/>
            <a:ext cx="2549835" cy="3276600"/>
          </a:xfrm>
          <a:prstGeom prst="rect">
            <a:avLst/>
          </a:prstGeom>
        </p:spPr>
      </p:pic>
      <p:sp>
        <p:nvSpPr>
          <p:cNvPr id="4" name="Title 3"/>
          <p:cNvSpPr>
            <a:spLocks noGrp="1"/>
          </p:cNvSpPr>
          <p:nvPr>
            <p:ph type="title"/>
          </p:nvPr>
        </p:nvSpPr>
        <p:spPr>
          <a:xfrm>
            <a:off x="457200" y="152400"/>
            <a:ext cx="8382000" cy="990600"/>
          </a:xfrm>
        </p:spPr>
        <p:txBody>
          <a:bodyPr>
            <a:normAutofit fontScale="90000"/>
          </a:bodyPr>
          <a:lstStyle/>
          <a:p>
            <a:r>
              <a:rPr lang="en-US" dirty="0" smtClean="0"/>
              <a:t>Ms. Idaho and </a:t>
            </a:r>
            <a:r>
              <a:rPr lang="en-US" dirty="0" err="1" smtClean="0"/>
              <a:t>Ms</a:t>
            </a:r>
            <a:r>
              <a:rPr lang="en-US" dirty="0" smtClean="0"/>
              <a:t> America – </a:t>
            </a:r>
            <a:r>
              <a:rPr lang="en-US" dirty="0" err="1" smtClean="0"/>
              <a:t>Pumpin</a:t>
            </a:r>
            <a:r>
              <a:rPr lang="en-US" dirty="0" smtClean="0"/>
              <a:t>’ It</a:t>
            </a:r>
            <a:endParaRPr lang="en-US" dirty="0"/>
          </a:p>
        </p:txBody>
      </p:sp>
    </p:spTree>
    <p:custDataLst>
      <p:tags r:id="rId1"/>
    </p:custDataLst>
    <p:extLst>
      <p:ext uri="{BB962C8B-B14F-4D97-AF65-F5344CB8AC3E}">
        <p14:creationId xmlns:p14="http://schemas.microsoft.com/office/powerpoint/2010/main" val="1411045231"/>
      </p:ext>
    </p:extLst>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smtClean="0"/>
              <a:t>Medalist Study – Harvard</a:t>
            </a:r>
            <a:br>
              <a:rPr lang="en-US" dirty="0" smtClean="0"/>
            </a:br>
            <a:r>
              <a:rPr lang="en-US" dirty="0" err="1" smtClean="0"/>
              <a:t>Joslin</a:t>
            </a:r>
            <a:r>
              <a:rPr lang="en-US" dirty="0" smtClean="0"/>
              <a:t> Diabetes Center	</a:t>
            </a:r>
            <a:endParaRPr lang="en-US" dirty="0"/>
          </a:p>
        </p:txBody>
      </p:sp>
      <p:sp>
        <p:nvSpPr>
          <p:cNvPr id="3" name="Content Placeholder 2"/>
          <p:cNvSpPr>
            <a:spLocks noGrp="1"/>
          </p:cNvSpPr>
          <p:nvPr>
            <p:ph sz="quarter" idx="1"/>
          </p:nvPr>
        </p:nvSpPr>
        <p:spPr>
          <a:xfrm>
            <a:off x="457200" y="1600200"/>
            <a:ext cx="8229600" cy="4556760"/>
          </a:xfrm>
        </p:spPr>
        <p:txBody>
          <a:bodyPr/>
          <a:lstStyle/>
          <a:p>
            <a:r>
              <a:rPr lang="en-US" dirty="0" smtClean="0"/>
              <a:t>After 50 years with diabetes</a:t>
            </a:r>
          </a:p>
          <a:p>
            <a:pPr lvl="1"/>
            <a:r>
              <a:rPr lang="en-US" dirty="0" smtClean="0"/>
              <a:t>Many still produced some insulin</a:t>
            </a:r>
          </a:p>
          <a:p>
            <a:pPr lvl="1"/>
            <a:r>
              <a:rPr lang="en-US" dirty="0" smtClean="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03271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810019" y="3122568"/>
            <a:ext cx="3056089" cy="2081388"/>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Gill Sans MT"/>
              </a:rPr>
              <a:t>"</a:t>
            </a:r>
            <a:r>
              <a:rPr lang="en-US" sz="3911" dirty="0" err="1">
                <a:solidFill>
                  <a:prstClr val="black"/>
                </a:solidFill>
                <a:latin typeface="Gill Sans MT"/>
              </a:rPr>
              <a:t>divabetic</a:t>
            </a:r>
            <a:r>
              <a:rPr lang="en-US" sz="3911" dirty="0">
                <a:solidFill>
                  <a:prstClr val="black"/>
                </a:solidFill>
                <a:latin typeface="Gill Sans MT"/>
              </a:rPr>
              <a:t>" -- that's a mix of diabetic and diva</a:t>
            </a:r>
            <a:endParaRPr lang="en-US" sz="3911" dirty="0">
              <a:solidFill>
                <a:srgbClr val="B292CA"/>
              </a:solidFill>
              <a:effectLst>
                <a:outerShdw blurRad="38100" dist="38100" dir="2700000" algn="tl">
                  <a:srgbClr val="000000"/>
                </a:outerShdw>
              </a:effectLst>
              <a:latin typeface="Gill Sans MT"/>
            </a:endParaRPr>
          </a:p>
        </p:txBody>
      </p:sp>
      <p:pic>
        <p:nvPicPr>
          <p:cNvPr id="2" name="Picture 1"/>
          <p:cNvPicPr>
            <a:picLocks noChangeAspect="1"/>
          </p:cNvPicPr>
          <p:nvPr/>
        </p:nvPicPr>
        <p:blipFill>
          <a:blip r:embed="rId4"/>
          <a:stretch>
            <a:fillRect/>
          </a:stretch>
        </p:blipFill>
        <p:spPr>
          <a:xfrm>
            <a:off x="4165600" y="516467"/>
            <a:ext cx="3843867" cy="5816600"/>
          </a:xfrm>
          <a:prstGeom prst="rect">
            <a:avLst/>
          </a:prstGeom>
        </p:spPr>
      </p:pic>
      <p:pic>
        <p:nvPicPr>
          <p:cNvPr id="3" name="Picture 2"/>
          <p:cNvPicPr>
            <a:picLocks noChangeAspect="1"/>
          </p:cNvPicPr>
          <p:nvPr/>
        </p:nvPicPr>
        <p:blipFill>
          <a:blip r:embed="rId5"/>
          <a:stretch>
            <a:fillRect/>
          </a:stretch>
        </p:blipFill>
        <p:spPr>
          <a:xfrm>
            <a:off x="805470" y="684168"/>
            <a:ext cx="3226570" cy="2438400"/>
          </a:xfrm>
          <a:prstGeom prst="rect">
            <a:avLst/>
          </a:prstGeom>
        </p:spPr>
      </p:pic>
    </p:spTree>
    <p:custDataLst>
      <p:tags r:id="rId1"/>
    </p:custDataLst>
    <p:extLst>
      <p:ext uri="{BB962C8B-B14F-4D97-AF65-F5344CB8AC3E}">
        <p14:creationId xmlns:p14="http://schemas.microsoft.com/office/powerpoint/2010/main" val="140647251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 Categories</a:t>
            </a:r>
            <a:endParaRPr lang="en-US" dirty="0"/>
          </a:p>
        </p:txBody>
      </p:sp>
      <p:pic>
        <p:nvPicPr>
          <p:cNvPr id="3" name="Picture 2"/>
          <p:cNvPicPr>
            <a:picLocks noChangeAspect="1"/>
          </p:cNvPicPr>
          <p:nvPr/>
        </p:nvPicPr>
        <p:blipFill>
          <a:blip r:embed="rId3"/>
          <a:stretch>
            <a:fillRect/>
          </a:stretch>
        </p:blipFill>
        <p:spPr>
          <a:xfrm>
            <a:off x="434276" y="1295400"/>
            <a:ext cx="8252524" cy="4572000"/>
          </a:xfrm>
          <a:prstGeom prst="rect">
            <a:avLst/>
          </a:prstGeom>
        </p:spPr>
      </p:pic>
    </p:spTree>
    <p:custDataLst>
      <p:tags r:id="rId1"/>
    </p:custDataLst>
    <p:extLst>
      <p:ext uri="{BB962C8B-B14F-4D97-AF65-F5344CB8AC3E}">
        <p14:creationId xmlns:p14="http://schemas.microsoft.com/office/powerpoint/2010/main" val="44472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53470" name="Clip" r:id="rId5" imgW="3840813" imgH="2972058" progId="">
                  <p:embed/>
                </p:oleObj>
              </mc:Choice>
              <mc:Fallback>
                <p:oleObj name="Clip" r:id="rId5" imgW="3840813" imgH="29720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53471" name="Clip" r:id="rId7" imgW="3840813" imgH="2972058" progId="">
                  <p:embed/>
                </p:oleObj>
              </mc:Choice>
              <mc:Fallback>
                <p:oleObj name="Clip" r:id="rId7" imgW="3840813" imgH="297205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
          </p:nvPr>
        </p:nvSpPr>
        <p:spPr/>
        <p:txBody>
          <a:bodyPr/>
          <a:lstStyle/>
          <a:p>
            <a:endParaRPr lang="en-US" dirty="0"/>
          </a:p>
        </p:txBody>
      </p:sp>
    </p:spTree>
    <p:custDataLst>
      <p:tags r:id="rId2"/>
    </p:custDataLst>
    <p:extLst>
      <p:ext uri="{BB962C8B-B14F-4D97-AF65-F5344CB8AC3E}">
        <p14:creationId xmlns:p14="http://schemas.microsoft.com/office/powerpoint/2010/main" val="26044826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000" dirty="0" smtClean="0"/>
              <a:t>Insulin Resistance is the Seed</a:t>
            </a:r>
            <a:endParaRPr lang="en-US" sz="4000" dirty="0"/>
          </a:p>
        </p:txBody>
      </p:sp>
      <p:pic>
        <p:nvPicPr>
          <p:cNvPr id="50178" name="Picture 2" descr="C:\Users\bev\AppData\Local\Microsoft\Windows\Temporary Internet Files\Content.IE5\ZMEOYXN7\MP90042784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00200"/>
            <a:ext cx="6493335" cy="437792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6660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457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t>Testing should be considered in all adults who are overweight (BMI </a:t>
            </a:r>
            <a:r>
              <a:rPr lang="en-US" dirty="0">
                <a:sym typeface="Symbol" pitchFamily="18" charset="2"/>
              </a:rPr>
              <a:t> 25) and have additional </a:t>
            </a:r>
            <a:r>
              <a:rPr lang="en-US" b="1" u="sng" dirty="0">
                <a:sym typeface="Symbol" pitchFamily="18" charset="2"/>
              </a:rPr>
              <a:t>risk factors</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856773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11867403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0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ChangeArrowheads="1"/>
          </p:cNvSpPr>
          <p:nvPr/>
        </p:nvSpPr>
        <p:spPr bwMode="invGray">
          <a:xfrm>
            <a:off x="5715001" y="5438775"/>
            <a:ext cx="28956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rIns="0" bIns="0" anchor="b"/>
          <a:lstStyle/>
          <a:p>
            <a:pPr eaLnBrk="0" hangingPunct="0"/>
            <a:r>
              <a:rPr lang="en-US" sz="1200" dirty="0" smtClean="0"/>
              <a:t>American </a:t>
            </a:r>
            <a:r>
              <a:rPr lang="en-US" sz="1200" dirty="0"/>
              <a:t>College of Endocrinology, 2001</a:t>
            </a:r>
          </a:p>
        </p:txBody>
      </p:sp>
      <p:sp>
        <p:nvSpPr>
          <p:cNvPr id="1641475" name="Rectangle 3"/>
          <p:cNvSpPr>
            <a:spLocks noGrp="1" noChangeArrowheads="1"/>
          </p:cNvSpPr>
          <p:nvPr>
            <p:ph type="title"/>
          </p:nvPr>
        </p:nvSpPr>
        <p:spPr>
          <a:xfrm>
            <a:off x="533399" y="352519"/>
            <a:ext cx="8378826" cy="1331818"/>
          </a:xfrm>
        </p:spPr>
        <p:txBody>
          <a:bodyPr>
            <a:normAutofit fontScale="90000"/>
          </a:bodyPr>
          <a:lstStyle/>
          <a:p>
            <a:pPr eaLnBrk="1" hangingPunct="1">
              <a:defRPr/>
            </a:pPr>
            <a:r>
              <a:rPr lang="en-US" sz="4800" dirty="0" smtClean="0"/>
              <a:t>Factors Associated with Insulin Resistance</a:t>
            </a:r>
            <a:r>
              <a:rPr lang="en-US" dirty="0" smtClean="0"/>
              <a:t> </a:t>
            </a:r>
          </a:p>
        </p:txBody>
      </p:sp>
      <p:sp>
        <p:nvSpPr>
          <p:cNvPr id="1641476" name="Rectangle 4"/>
          <p:cNvSpPr>
            <a:spLocks noGrp="1" noChangeArrowheads="1"/>
          </p:cNvSpPr>
          <p:nvPr>
            <p:ph type="body" idx="1"/>
          </p:nvPr>
        </p:nvSpPr>
        <p:spPr>
          <a:xfrm>
            <a:off x="685800" y="1981200"/>
            <a:ext cx="8226425" cy="4051300"/>
          </a:xfrm>
        </p:spPr>
        <p:txBody>
          <a:bodyPr>
            <a:normAutofit lnSpcReduction="10000"/>
          </a:bodyPr>
          <a:lstStyle/>
          <a:p>
            <a:pPr eaLnBrk="1" hangingPunct="1">
              <a:lnSpc>
                <a:spcPct val="80000"/>
              </a:lnSpc>
              <a:defRPr/>
            </a:pPr>
            <a:r>
              <a:rPr lang="en-US" sz="3600" dirty="0" smtClean="0"/>
              <a:t>Abdominal obesity</a:t>
            </a:r>
          </a:p>
          <a:p>
            <a:pPr eaLnBrk="1" hangingPunct="1">
              <a:lnSpc>
                <a:spcPct val="80000"/>
              </a:lnSpc>
              <a:defRPr/>
            </a:pPr>
            <a:r>
              <a:rPr lang="en-US" sz="3600" dirty="0" smtClean="0"/>
              <a:t>Sedentary lifestyle</a:t>
            </a:r>
          </a:p>
          <a:p>
            <a:pPr eaLnBrk="1" hangingPunct="1">
              <a:lnSpc>
                <a:spcPct val="80000"/>
              </a:lnSpc>
              <a:defRPr/>
            </a:pPr>
            <a:r>
              <a:rPr lang="en-US" sz="3600" dirty="0" smtClean="0"/>
              <a:t>Genetics / Ethnicity</a:t>
            </a:r>
          </a:p>
          <a:p>
            <a:pPr eaLnBrk="1" hangingPunct="1">
              <a:lnSpc>
                <a:spcPct val="80000"/>
              </a:lnSpc>
              <a:defRPr/>
            </a:pPr>
            <a:r>
              <a:rPr lang="en-US" sz="3600" dirty="0" smtClean="0"/>
              <a:t>Gestational Diabetes</a:t>
            </a:r>
            <a:r>
              <a:rPr lang="en-US" dirty="0" smtClean="0"/>
              <a:t> </a:t>
            </a:r>
          </a:p>
          <a:p>
            <a:pPr eaLnBrk="1" hangingPunct="1">
              <a:lnSpc>
                <a:spcPct val="80000"/>
              </a:lnSpc>
              <a:defRPr/>
            </a:pPr>
            <a:r>
              <a:rPr lang="en-US" sz="3600" dirty="0" smtClean="0"/>
              <a:t>Polycystic ovary syndrome</a:t>
            </a:r>
          </a:p>
          <a:p>
            <a:pPr eaLnBrk="1" hangingPunct="1">
              <a:lnSpc>
                <a:spcPct val="80000"/>
              </a:lnSpc>
              <a:defRPr/>
            </a:pPr>
            <a:r>
              <a:rPr lang="en-US" sz="3600" dirty="0" err="1" smtClean="0"/>
              <a:t>Acanthosis</a:t>
            </a:r>
            <a:r>
              <a:rPr lang="en-US" sz="3600" dirty="0" smtClean="0"/>
              <a:t> </a:t>
            </a:r>
            <a:r>
              <a:rPr lang="en-US" sz="3600" dirty="0" err="1" smtClean="0"/>
              <a:t>Nigricans</a:t>
            </a:r>
            <a:endParaRPr lang="en-US" sz="3600" dirty="0" smtClean="0"/>
          </a:p>
          <a:p>
            <a:pPr eaLnBrk="1" hangingPunct="1">
              <a:lnSpc>
                <a:spcPct val="80000"/>
              </a:lnSpc>
              <a:defRPr/>
            </a:pPr>
            <a:r>
              <a:rPr lang="en-US" sz="3600" dirty="0" smtClean="0"/>
              <a:t>Obstructive Sleep Apnea</a:t>
            </a:r>
          </a:p>
          <a:p>
            <a:pPr eaLnBrk="1" hangingPunct="1">
              <a:lnSpc>
                <a:spcPct val="80000"/>
              </a:lnSpc>
              <a:defRPr/>
            </a:pPr>
            <a:r>
              <a:rPr lang="en-US" sz="3600" dirty="0" smtClean="0"/>
              <a:t>Cancer</a:t>
            </a:r>
          </a:p>
        </p:txBody>
      </p:sp>
      <p:pic>
        <p:nvPicPr>
          <p:cNvPr id="2" name="Picture 1"/>
          <p:cNvPicPr>
            <a:picLocks noChangeAspect="1"/>
          </p:cNvPicPr>
          <p:nvPr/>
        </p:nvPicPr>
        <p:blipFill>
          <a:blip r:embed="rId4"/>
          <a:stretch>
            <a:fillRect/>
          </a:stretch>
        </p:blipFill>
        <p:spPr>
          <a:xfrm>
            <a:off x="6064250" y="1905000"/>
            <a:ext cx="2847975" cy="1600200"/>
          </a:xfrm>
          <a:prstGeom prst="rect">
            <a:avLst/>
          </a:prstGeom>
        </p:spPr>
      </p:pic>
    </p:spTree>
    <p:custDataLst>
      <p:tags r:id="rId1"/>
    </p:custDataLst>
    <p:extLst>
      <p:ext uri="{BB962C8B-B14F-4D97-AF65-F5344CB8AC3E}">
        <p14:creationId xmlns:p14="http://schemas.microsoft.com/office/powerpoint/2010/main" val="26588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41476">
                                            <p:txEl>
                                              <p:pRg st="0" end="0"/>
                                            </p:txEl>
                                          </p:spTgt>
                                        </p:tgtEl>
                                        <p:attrNameLst>
                                          <p:attrName>style.visibility</p:attrName>
                                        </p:attrNameLst>
                                      </p:cBhvr>
                                      <p:to>
                                        <p:strVal val="visible"/>
                                      </p:to>
                                    </p:set>
                                    <p:anim calcmode="lin" valueType="num">
                                      <p:cBhvr additive="base">
                                        <p:cTn id="7" dur="2000" fill="hold"/>
                                        <p:tgtEl>
                                          <p:spTgt spid="1641476">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64147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41476">
                                            <p:txEl>
                                              <p:pRg st="1" end="1"/>
                                            </p:txEl>
                                          </p:spTgt>
                                        </p:tgtEl>
                                        <p:attrNameLst>
                                          <p:attrName>style.visibility</p:attrName>
                                        </p:attrNameLst>
                                      </p:cBhvr>
                                      <p:to>
                                        <p:strVal val="visible"/>
                                      </p:to>
                                    </p:set>
                                    <p:anim calcmode="lin" valueType="num">
                                      <p:cBhvr additive="base">
                                        <p:cTn id="11" dur="2000" fill="hold"/>
                                        <p:tgtEl>
                                          <p:spTgt spid="1641476">
                                            <p:txEl>
                                              <p:pRg st="1" end="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64147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41476">
                                            <p:txEl>
                                              <p:pRg st="2" end="2"/>
                                            </p:txEl>
                                          </p:spTgt>
                                        </p:tgtEl>
                                        <p:attrNameLst>
                                          <p:attrName>style.visibility</p:attrName>
                                        </p:attrNameLst>
                                      </p:cBhvr>
                                      <p:to>
                                        <p:strVal val="visible"/>
                                      </p:to>
                                    </p:set>
                                    <p:anim calcmode="lin" valueType="num">
                                      <p:cBhvr additive="base">
                                        <p:cTn id="15" dur="2000" fill="hold"/>
                                        <p:tgtEl>
                                          <p:spTgt spid="1641476">
                                            <p:txEl>
                                              <p:pRg st="2" end="2"/>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64147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41476">
                                            <p:txEl>
                                              <p:pRg st="3" end="3"/>
                                            </p:txEl>
                                          </p:spTgt>
                                        </p:tgtEl>
                                        <p:attrNameLst>
                                          <p:attrName>style.visibility</p:attrName>
                                        </p:attrNameLst>
                                      </p:cBhvr>
                                      <p:to>
                                        <p:strVal val="visible"/>
                                      </p:to>
                                    </p:set>
                                    <p:anim calcmode="lin" valueType="num">
                                      <p:cBhvr additive="base">
                                        <p:cTn id="19" dur="2000" fill="hold"/>
                                        <p:tgtEl>
                                          <p:spTgt spid="1641476">
                                            <p:txEl>
                                              <p:pRg st="3" end="3"/>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64147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41476">
                                            <p:txEl>
                                              <p:pRg st="4" end="4"/>
                                            </p:txEl>
                                          </p:spTgt>
                                        </p:tgtEl>
                                        <p:attrNameLst>
                                          <p:attrName>style.visibility</p:attrName>
                                        </p:attrNameLst>
                                      </p:cBhvr>
                                      <p:to>
                                        <p:strVal val="visible"/>
                                      </p:to>
                                    </p:set>
                                    <p:anim calcmode="lin" valueType="num">
                                      <p:cBhvr additive="base">
                                        <p:cTn id="23" dur="2000" fill="hold"/>
                                        <p:tgtEl>
                                          <p:spTgt spid="1641476">
                                            <p:txEl>
                                              <p:pRg st="4" end="4"/>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64147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41476">
                                            <p:txEl>
                                              <p:pRg st="5" end="5"/>
                                            </p:txEl>
                                          </p:spTgt>
                                        </p:tgtEl>
                                        <p:attrNameLst>
                                          <p:attrName>style.visibility</p:attrName>
                                        </p:attrNameLst>
                                      </p:cBhvr>
                                      <p:to>
                                        <p:strVal val="visible"/>
                                      </p:to>
                                    </p:set>
                                    <p:anim calcmode="lin" valueType="num">
                                      <p:cBhvr additive="base">
                                        <p:cTn id="27" dur="2000" fill="hold"/>
                                        <p:tgtEl>
                                          <p:spTgt spid="1641476">
                                            <p:txEl>
                                              <p:pRg st="5" end="5"/>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641476">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41476">
                                            <p:txEl>
                                              <p:pRg st="6" end="6"/>
                                            </p:txEl>
                                          </p:spTgt>
                                        </p:tgtEl>
                                        <p:attrNameLst>
                                          <p:attrName>style.visibility</p:attrName>
                                        </p:attrNameLst>
                                      </p:cBhvr>
                                      <p:to>
                                        <p:strVal val="visible"/>
                                      </p:to>
                                    </p:set>
                                    <p:anim calcmode="lin" valueType="num">
                                      <p:cBhvr additive="base">
                                        <p:cTn id="31" dur="2000" fill="hold"/>
                                        <p:tgtEl>
                                          <p:spTgt spid="1641476">
                                            <p:txEl>
                                              <p:pRg st="6" end="6"/>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641476">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41476">
                                            <p:txEl>
                                              <p:pRg st="7" end="7"/>
                                            </p:txEl>
                                          </p:spTgt>
                                        </p:tgtEl>
                                        <p:attrNameLst>
                                          <p:attrName>style.visibility</p:attrName>
                                        </p:attrNameLst>
                                      </p:cBhvr>
                                      <p:to>
                                        <p:strVal val="visible"/>
                                      </p:to>
                                    </p:set>
                                    <p:anim calcmode="lin" valueType="num">
                                      <p:cBhvr additive="base">
                                        <p:cTn id="35" dur="2000" fill="hold"/>
                                        <p:tgtEl>
                                          <p:spTgt spid="1641476">
                                            <p:txEl>
                                              <p:pRg st="7" end="7"/>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64147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42" name="Rectangle 2"/>
          <p:cNvSpPr>
            <a:spLocks noGrp="1" noChangeArrowheads="1"/>
          </p:cNvSpPr>
          <p:nvPr>
            <p:ph type="title"/>
          </p:nvPr>
        </p:nvSpPr>
        <p:spPr>
          <a:xfrm>
            <a:off x="457200" y="152400"/>
            <a:ext cx="8229600" cy="1295400"/>
          </a:xfrm>
        </p:spPr>
        <p:txBody>
          <a:bodyPr>
            <a:normAutofit fontScale="90000"/>
          </a:bodyPr>
          <a:lstStyle/>
          <a:p>
            <a:pPr eaLnBrk="1" hangingPunct="1">
              <a:defRPr/>
            </a:pPr>
            <a:r>
              <a:rPr lang="en-US" sz="4000" dirty="0" smtClean="0"/>
              <a:t>Cardio Metabolic Risk  - </a:t>
            </a:r>
            <a:br>
              <a:rPr lang="en-US" sz="4000" dirty="0" smtClean="0"/>
            </a:br>
            <a:r>
              <a:rPr lang="en-US" sz="4000" dirty="0" smtClean="0"/>
              <a:t>5 </a:t>
            </a:r>
            <a:r>
              <a:rPr lang="en-US" sz="4000" dirty="0" err="1" smtClean="0"/>
              <a:t>Hypers</a:t>
            </a:r>
            <a:r>
              <a:rPr lang="en-US" sz="4000" dirty="0" smtClean="0"/>
              <a:t> -</a:t>
            </a:r>
          </a:p>
        </p:txBody>
      </p:sp>
      <p:sp>
        <p:nvSpPr>
          <p:cNvPr id="1751043" name="Rectangle 3"/>
          <p:cNvSpPr>
            <a:spLocks noGrp="1" noChangeArrowheads="1"/>
          </p:cNvSpPr>
          <p:nvPr>
            <p:ph type="body" idx="1"/>
          </p:nvPr>
        </p:nvSpPr>
        <p:spPr>
          <a:xfrm>
            <a:off x="457200" y="1676400"/>
            <a:ext cx="8229600" cy="4480560"/>
          </a:xfrm>
        </p:spPr>
        <p:txBody>
          <a:bodyPr/>
          <a:lstStyle/>
          <a:p>
            <a:pPr eaLnBrk="1" hangingPunct="1">
              <a:defRPr/>
            </a:pPr>
            <a:r>
              <a:rPr lang="en-US" dirty="0" err="1" smtClean="0"/>
              <a:t>Hyperinsulinemia</a:t>
            </a:r>
            <a:r>
              <a:rPr lang="en-US" dirty="0" smtClean="0"/>
              <a:t> (resistance)</a:t>
            </a:r>
          </a:p>
          <a:p>
            <a:pPr eaLnBrk="1" hangingPunct="1">
              <a:defRPr/>
            </a:pPr>
            <a:r>
              <a:rPr lang="en-US" dirty="0" smtClean="0"/>
              <a:t>Hyperglycemia</a:t>
            </a:r>
          </a:p>
          <a:p>
            <a:pPr eaLnBrk="1" hangingPunct="1">
              <a:defRPr/>
            </a:pPr>
            <a:r>
              <a:rPr lang="en-US" dirty="0" smtClean="0"/>
              <a:t>Hyperlipidemia</a:t>
            </a:r>
          </a:p>
          <a:p>
            <a:pPr eaLnBrk="1" hangingPunct="1">
              <a:defRPr/>
            </a:pPr>
            <a:r>
              <a:rPr lang="en-US" dirty="0" smtClean="0"/>
              <a:t>Hypertension</a:t>
            </a:r>
          </a:p>
          <a:p>
            <a:pPr eaLnBrk="1" hangingPunct="1">
              <a:defRPr/>
            </a:pPr>
            <a:r>
              <a:rPr lang="en-US" dirty="0" err="1" smtClean="0"/>
              <a:t>Hyper”waistline”emia</a:t>
            </a:r>
            <a:r>
              <a:rPr lang="en-US" dirty="0" smtClean="0"/>
              <a:t> (35” women, 40” men)</a:t>
            </a:r>
          </a:p>
          <a:p>
            <a:pPr eaLnBrk="1" hangingPunct="1">
              <a:buFont typeface="Wingdings" pitchFamily="2" charset="2"/>
              <a:buNone/>
              <a:defRPr/>
            </a:pPr>
            <a:endParaRPr lang="en-US" i="1" dirty="0" smtClean="0"/>
          </a:p>
          <a:p>
            <a:pPr algn="ctr" eaLnBrk="1" hangingPunct="1">
              <a:buFont typeface="Wingdings" pitchFamily="2" charset="2"/>
              <a:buNone/>
              <a:defRPr/>
            </a:pPr>
            <a:r>
              <a:rPr lang="en-US" sz="3200" i="1" dirty="0" smtClean="0">
                <a:solidFill>
                  <a:srgbClr val="C00000"/>
                </a:solidFill>
              </a:rPr>
              <a:t>Manifestations of Insulin Resistance</a:t>
            </a:r>
            <a:endParaRPr lang="en-US" sz="3200" dirty="0" smtClean="0">
              <a:solidFill>
                <a:srgbClr val="C00000"/>
              </a:solidFill>
            </a:endParaRPr>
          </a:p>
        </p:txBody>
      </p:sp>
      <p:pic>
        <p:nvPicPr>
          <p:cNvPr id="156676"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649278"/>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06946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51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43"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p:txBody>
          <a:bodyPr>
            <a:normAutofit/>
          </a:bodyPr>
          <a:lstStyle/>
          <a:p>
            <a:pPr eaLnBrk="1" hangingPunct="1"/>
            <a:r>
              <a:rPr lang="en-US" sz="3600" dirty="0" smtClean="0"/>
              <a:t>Natural Progression of Type 2 Diabetes</a:t>
            </a:r>
          </a:p>
        </p:txBody>
      </p:sp>
      <p:sp>
        <p:nvSpPr>
          <p:cNvPr id="2" name="Content Placeholder 1"/>
          <p:cNvSpPr>
            <a:spLocks noGrp="1"/>
          </p:cNvSpPr>
          <p:nvPr>
            <p:ph sz="quarter" idx="1"/>
          </p:nvPr>
        </p:nvSpPr>
        <p:spPr/>
        <p:txBody>
          <a:bodyPr/>
          <a:lstStyle/>
          <a:p>
            <a:endParaRPr lang="en-US" dirty="0"/>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1089025" y="6032341"/>
            <a:ext cx="533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187864140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199" y="152400"/>
            <a:ext cx="8455025" cy="990600"/>
          </a:xfrm>
        </p:spPr>
        <p:txBody>
          <a:bodyPr lIns="90488" tIns="44450" rIns="90488" bIns="44450">
            <a:normAutofit/>
          </a:bodyPr>
          <a:lstStyle/>
          <a:p>
            <a:pPr eaLnBrk="1" hangingPunct="1"/>
            <a:r>
              <a:rPr lang="en-US" sz="3600" smtClean="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391646" y="1270503"/>
            <a:ext cx="1046352" cy="1029578"/>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742761" y="35234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76225" y="3371850"/>
            <a:ext cx="1447800" cy="1085850"/>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3146" y="5146774"/>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0" y="4741863"/>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0" y="4502150"/>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88125" y="458295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0"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3" y="4337050"/>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0" y="4343400"/>
            <a:ext cx="71438"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937375" y="43354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0"/>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881897" y="399176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3" y="4497388"/>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5" y="4181475"/>
            <a:ext cx="374650"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0597" y="4436487"/>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2318" y="2466155"/>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8143" y="1320596"/>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US" sz="1200" b="1">
              <a:latin typeface="Helvetica" pitchFamily="34" charset="0"/>
            </a:endParaRPr>
          </a:p>
        </p:txBody>
      </p:sp>
      <p:sp>
        <p:nvSpPr>
          <p:cNvPr id="1290458" name="Rectangle 218"/>
          <p:cNvSpPr>
            <a:spLocks noChangeArrowheads="1"/>
          </p:cNvSpPr>
          <p:nvPr/>
        </p:nvSpPr>
        <p:spPr bwMode="auto">
          <a:xfrm>
            <a:off x="2835554" y="2428613"/>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3856841" y="2152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 glucose</a:t>
            </a:r>
          </a:p>
          <a:p>
            <a:r>
              <a:rPr lang="en-US" sz="1600" b="1" dirty="0">
                <a:latin typeface="Helvetica" pitchFamily="34" charset="0"/>
              </a:rPr>
              <a:t>production</a:t>
            </a:r>
          </a:p>
        </p:txBody>
      </p:sp>
      <p:sp>
        <p:nvSpPr>
          <p:cNvPr id="53460" name="AutoShape 221"/>
          <p:cNvSpPr>
            <a:spLocks noChangeArrowheads="1"/>
          </p:cNvSpPr>
          <p:nvPr/>
        </p:nvSpPr>
        <p:spPr bwMode="auto">
          <a:xfrm rot="20441538">
            <a:off x="1630405" y="5482655"/>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742761" y="4248944"/>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6839317" y="3100800"/>
            <a:ext cx="843142"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1100146" flipH="1">
            <a:off x="6875222" y="5547478"/>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881897" y="5711899"/>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Decreased glucose</a:t>
            </a:r>
          </a:p>
          <a:p>
            <a:r>
              <a:rPr lang="en-US" sz="1600" b="1" dirty="0">
                <a:latin typeface="Helvetica" pitchFamily="34" charset="0"/>
              </a:rPr>
              <a:t>         uptake</a:t>
            </a:r>
          </a:p>
        </p:txBody>
      </p:sp>
      <p:sp>
        <p:nvSpPr>
          <p:cNvPr id="53465" name="Freeform 231"/>
          <p:cNvSpPr>
            <a:spLocks/>
          </p:cNvSpPr>
          <p:nvPr/>
        </p:nvSpPr>
        <p:spPr bwMode="auto">
          <a:xfrm>
            <a:off x="4945063" y="3259138"/>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0" y="4068763"/>
            <a:ext cx="971550"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0" y="4114800"/>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0"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3" y="4891088"/>
            <a:ext cx="57150" cy="768350"/>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38" y="4443413"/>
            <a:ext cx="200025" cy="450850"/>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5"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8" y="5021263"/>
            <a:ext cx="171450"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0" y="4459288"/>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5" y="5534025"/>
            <a:ext cx="403225" cy="82550"/>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0" y="5418138"/>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0" y="4829175"/>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5"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0" y="3560763"/>
            <a:ext cx="112713" cy="881062"/>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0"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8" y="5305425"/>
            <a:ext cx="411162"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335017" y="1839922"/>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a:t>
            </a:r>
            <a:r>
              <a:rPr lang="en-GB" sz="1600" b="1" dirty="0" err="1">
                <a:latin typeface="Helvetica" pitchFamily="34" charset="0"/>
                <a:sym typeface="Symbol" pitchFamily="18" charset="2"/>
              </a:rPr>
              <a:t>neuro</a:t>
            </a:r>
            <a:r>
              <a:rPr lang="en-GB" sz="1600" b="1" dirty="0">
                <a:latin typeface="Helvetica" pitchFamily="34" charset="0"/>
                <a:sym typeface="Symbol" pitchFamily="18" charset="2"/>
              </a:rPr>
              <a:t>-</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19863515" flipH="1">
            <a:off x="1698678" y="303647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renal glucose reabsorption</a:t>
            </a:r>
          </a:p>
        </p:txBody>
      </p:sp>
      <p:sp>
        <p:nvSpPr>
          <p:cNvPr id="1290524" name="Rectangle 284"/>
          <p:cNvSpPr>
            <a:spLocks noChangeArrowheads="1"/>
          </p:cNvSpPr>
          <p:nvPr/>
        </p:nvSpPr>
        <p:spPr bwMode="auto">
          <a:xfrm>
            <a:off x="7406481" y="2968363"/>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962460" y="4519199"/>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Tree>
    <p:custDataLst>
      <p:tags r:id="rId1"/>
    </p:custDataLst>
    <p:extLst>
      <p:ext uri="{BB962C8B-B14F-4D97-AF65-F5344CB8AC3E}">
        <p14:creationId xmlns:p14="http://schemas.microsoft.com/office/powerpoint/2010/main" val="244114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81000" y="304800"/>
            <a:ext cx="7967662" cy="828675"/>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Inhibitors- “</a:t>
            </a:r>
            <a:r>
              <a:rPr lang="en-US" dirty="0" err="1" smtClean="0"/>
              <a:t>Glucoretics</a:t>
            </a:r>
            <a:r>
              <a:rPr lang="en-US" dirty="0" smtClean="0"/>
              <a:t>” </a:t>
            </a:r>
          </a:p>
        </p:txBody>
      </p:sp>
      <p:sp>
        <p:nvSpPr>
          <p:cNvPr id="1520643" name="Rectangle 3"/>
          <p:cNvSpPr>
            <a:spLocks noGrp="1" noChangeArrowheads="1"/>
          </p:cNvSpPr>
          <p:nvPr>
            <p:ph type="body" idx="1"/>
          </p:nvPr>
        </p:nvSpPr>
        <p:spPr>
          <a:xfrm>
            <a:off x="381000" y="1144905"/>
            <a:ext cx="6970712" cy="5638800"/>
          </a:xfrm>
        </p:spPr>
        <p:txBody>
          <a:bodyPr>
            <a:normAutofit/>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glycosuria)</a:t>
            </a:r>
          </a:p>
          <a:p>
            <a:pPr eaLnBrk="1" hangingPunct="1">
              <a:lnSpc>
                <a:spcPct val="80000"/>
              </a:lnSpc>
              <a:defRPr/>
            </a:pPr>
            <a:endParaRPr lang="en-US" sz="2400" dirty="0"/>
          </a:p>
          <a:p>
            <a:pPr eaLnBrk="1" hangingPunct="1">
              <a:lnSpc>
                <a:spcPct val="80000"/>
              </a:lnSpc>
              <a:defRPr/>
            </a:pPr>
            <a:endParaRPr lang="en-US" sz="2400" dirty="0" smtClean="0"/>
          </a:p>
          <a:p>
            <a:pPr eaLnBrk="1" hangingPunct="1">
              <a:lnSpc>
                <a:spcPct val="80000"/>
              </a:lnSpc>
              <a:defRPr/>
            </a:pPr>
            <a:endParaRPr lang="en-US" sz="2400" dirty="0"/>
          </a:p>
          <a:p>
            <a:pPr eaLnBrk="1" hangingPunct="1">
              <a:lnSpc>
                <a:spcPct val="80000"/>
              </a:lnSpc>
              <a:defRPr/>
            </a:pPr>
            <a:endParaRPr lang="en-US" sz="2400" dirty="0" smtClean="0"/>
          </a:p>
          <a:p>
            <a:pPr eaLnBrk="1" hangingPunct="1">
              <a:lnSpc>
                <a:spcPct val="80000"/>
              </a:lnSpc>
              <a:defRPr/>
            </a:pPr>
            <a:endParaRPr lang="en-US" sz="2400" dirty="0"/>
          </a:p>
          <a:p>
            <a:pPr marL="0" indent="0" eaLnBrk="1" hangingPunct="1">
              <a:lnSpc>
                <a:spcPct val="80000"/>
              </a:lnSpc>
              <a:buNone/>
              <a:defRPr/>
            </a:pPr>
            <a:r>
              <a:rPr lang="en-US" sz="2400" dirty="0"/>
              <a:t/>
            </a:r>
            <a:br>
              <a:rPr lang="en-US" sz="2400" dirty="0"/>
            </a:br>
            <a:endParaRPr lang="en-US" sz="2400" dirty="0"/>
          </a:p>
          <a:p>
            <a:pPr eaLnBrk="1" hangingPunct="1">
              <a:lnSpc>
                <a:spcPct val="80000"/>
              </a:lnSpc>
              <a:defRPr/>
            </a:pPr>
            <a:r>
              <a:rPr lang="en-US" sz="2400" dirty="0" smtClean="0"/>
              <a:t>Benefits: Lowers A1c 0.7 – 1.5%, lowers </a:t>
            </a:r>
            <a:r>
              <a:rPr lang="en-US" sz="2400" dirty="0" err="1" smtClean="0"/>
              <a:t>wt</a:t>
            </a:r>
            <a:r>
              <a:rPr lang="en-US" sz="2400" dirty="0" smtClean="0"/>
              <a:t> 1-3 </a:t>
            </a:r>
            <a:r>
              <a:rPr lang="en-US" sz="2400" dirty="0" err="1" smtClean="0"/>
              <a:t>lbs</a:t>
            </a:r>
            <a:r>
              <a:rPr lang="en-US" sz="2400" dirty="0" smtClean="0"/>
              <a:t>, no hypo</a:t>
            </a:r>
          </a:p>
          <a:p>
            <a:pPr eaLnBrk="1" hangingPunct="1">
              <a:lnSpc>
                <a:spcPct val="80000"/>
              </a:lnSpc>
              <a:defRPr/>
            </a:pPr>
            <a:r>
              <a:rPr lang="en-US" sz="2400" dirty="0" smtClean="0"/>
              <a:t>Issues: Can initially lower GFR, monitor kidney function and </a:t>
            </a:r>
            <a:r>
              <a:rPr lang="en-US" sz="2400" dirty="0" err="1" smtClean="0"/>
              <a:t>lytes</a:t>
            </a:r>
            <a:r>
              <a:rPr lang="en-US" sz="2400" dirty="0" smtClean="0"/>
              <a:t>. Watch for hypotension/ GU infections. Expensive</a:t>
            </a:r>
          </a:p>
          <a:p>
            <a:pPr eaLnBrk="1" hangingPunct="1">
              <a:lnSpc>
                <a:spcPct val="80000"/>
              </a:lnSpc>
              <a:defRPr/>
            </a:pPr>
            <a:endParaRPr lang="en-US" sz="2400" dirty="0" smtClean="0"/>
          </a:p>
        </p:txBody>
      </p:sp>
      <p:grpSp>
        <p:nvGrpSpPr>
          <p:cNvPr id="6" name="Group 134"/>
          <p:cNvGrpSpPr>
            <a:grpSpLocks/>
          </p:cNvGrpSpPr>
          <p:nvPr>
            <p:custDataLst>
              <p:tags r:id="rId2"/>
            </p:custDataLst>
          </p:nvPr>
        </p:nvGrpSpPr>
        <p:grpSpPr bwMode="auto">
          <a:xfrm>
            <a:off x="6629400" y="111579"/>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pic>
        <p:nvPicPr>
          <p:cNvPr id="3" name="Picture 2"/>
          <p:cNvPicPr>
            <a:picLocks noChangeAspect="1"/>
          </p:cNvPicPr>
          <p:nvPr/>
        </p:nvPicPr>
        <p:blipFill>
          <a:blip r:embed="rId6"/>
          <a:stretch>
            <a:fillRect/>
          </a:stretch>
        </p:blipFill>
        <p:spPr>
          <a:xfrm>
            <a:off x="693578" y="2362200"/>
            <a:ext cx="7655084" cy="2088929"/>
          </a:xfrm>
          <a:prstGeom prst="rect">
            <a:avLst/>
          </a:prstGeom>
        </p:spPr>
      </p:pic>
    </p:spTree>
    <p:custDataLst>
      <p:tags r:id="rId1"/>
    </p:custDataLst>
    <p:extLst>
      <p:ext uri="{BB962C8B-B14F-4D97-AF65-F5344CB8AC3E}">
        <p14:creationId xmlns:p14="http://schemas.microsoft.com/office/powerpoint/2010/main" val="3859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57200" y="152400"/>
            <a:ext cx="8229600" cy="1219200"/>
          </a:xfrm>
        </p:spPr>
        <p:txBody>
          <a:bodyPr lIns="92075" tIns="46038" rIns="92075" bIns="46038" anchorCtr="0">
            <a:normAutofit/>
          </a:bodyPr>
          <a:lstStyle/>
          <a:p>
            <a:pPr eaLnBrk="1" hangingPunct="1">
              <a:defRPr/>
            </a:pPr>
            <a:r>
              <a:rPr lang="en-US" sz="4000" dirty="0" smtClean="0"/>
              <a:t>Comparison of</a:t>
            </a:r>
            <a:r>
              <a:rPr lang="en-US" sz="4000" dirty="0"/>
              <a:t> </a:t>
            </a:r>
            <a:r>
              <a:rPr lang="en-US" sz="4000" dirty="0" smtClean="0"/>
              <a:t>Type 1 and Type 2</a:t>
            </a:r>
          </a:p>
        </p:txBody>
      </p:sp>
      <p:grpSp>
        <p:nvGrpSpPr>
          <p:cNvPr id="81923" name="Group 1027"/>
          <p:cNvGrpSpPr>
            <a:grpSpLocks/>
          </p:cNvGrpSpPr>
          <p:nvPr/>
        </p:nvGrpSpPr>
        <p:grpSpPr bwMode="auto">
          <a:xfrm>
            <a:off x="685800" y="2019989"/>
            <a:ext cx="79992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1068"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12" y="1734"/>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796776" y="4901770"/>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40779247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6444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kind of Diabetes?</a:t>
            </a:r>
            <a:endParaRPr lang="en-US" dirty="0"/>
          </a:p>
        </p:txBody>
      </p:sp>
      <p:sp>
        <p:nvSpPr>
          <p:cNvPr id="3" name="Content Placeholder 2"/>
          <p:cNvSpPr>
            <a:spLocks noGrp="1"/>
          </p:cNvSpPr>
          <p:nvPr>
            <p:ph idx="1"/>
          </p:nvPr>
        </p:nvSpPr>
        <p:spPr/>
        <p:txBody>
          <a:bodyPr/>
          <a:lstStyle/>
          <a:p>
            <a:pPr>
              <a:defRPr/>
            </a:pPr>
            <a:r>
              <a:rPr lang="en-US" dirty="0" smtClean="0"/>
              <a:t>Pt is 58, states she has had type 1 diabetes for 18 years. Quit smoking a year ago and gained about 20 lbs. BMI 25.</a:t>
            </a:r>
          </a:p>
          <a:p>
            <a:pPr>
              <a:defRPr/>
            </a:pPr>
            <a:r>
              <a:rPr lang="en-US" dirty="0" smtClean="0"/>
              <a:t>Meds</a:t>
            </a:r>
          </a:p>
          <a:p>
            <a:pPr lvl="1">
              <a:defRPr/>
            </a:pPr>
            <a:r>
              <a:rPr lang="en-US" dirty="0" smtClean="0"/>
              <a:t>Humalog 18-23 units before each meal</a:t>
            </a:r>
          </a:p>
          <a:p>
            <a:pPr lvl="1">
              <a:defRPr/>
            </a:pPr>
            <a:r>
              <a:rPr lang="en-US" dirty="0" err="1" smtClean="0"/>
              <a:t>Lantus</a:t>
            </a:r>
            <a:r>
              <a:rPr lang="en-US" dirty="0" smtClean="0"/>
              <a:t> 28 units at bedtime      </a:t>
            </a:r>
          </a:p>
          <a:p>
            <a:pPr lvl="1">
              <a:defRPr/>
            </a:pPr>
            <a:r>
              <a:rPr lang="en-US" dirty="0" smtClean="0"/>
              <a:t>Metformin 500mg TID</a:t>
            </a:r>
          </a:p>
          <a:p>
            <a:pPr>
              <a:defRPr/>
            </a:pPr>
            <a:r>
              <a:rPr lang="en-US" sz="2800" dirty="0" smtClean="0"/>
              <a:t>What tests would you recommend?</a:t>
            </a:r>
          </a:p>
          <a:p>
            <a:pPr lvl="1">
              <a:defRPr/>
            </a:pPr>
            <a:endParaRPr lang="en-US" dirty="0" smtClean="0"/>
          </a:p>
        </p:txBody>
      </p:sp>
      <p:sp>
        <p:nvSpPr>
          <p:cNvPr id="4" name="TextBox 3"/>
          <p:cNvSpPr txBox="1"/>
          <p:nvPr/>
        </p:nvSpPr>
        <p:spPr>
          <a:xfrm>
            <a:off x="2590800" y="2286000"/>
            <a:ext cx="6019800" cy="2492990"/>
          </a:xfrm>
          <a:prstGeom prst="rect">
            <a:avLst/>
          </a:prstGeom>
          <a:solidFill>
            <a:schemeClr val="accent5">
              <a:lumMod val="20000"/>
              <a:lumOff val="80000"/>
            </a:schemeClr>
          </a:solidFill>
        </p:spPr>
        <p:txBody>
          <a:bodyPr wrap="square">
            <a:spAutoFit/>
          </a:bodyPr>
          <a:lstStyle/>
          <a:p>
            <a:pPr algn="ctr" eaLnBrk="0" hangingPunct="0">
              <a:defRPr/>
            </a:pPr>
            <a:r>
              <a:rPr lang="en-US" sz="4400" b="1" dirty="0">
                <a:solidFill>
                  <a:srgbClr val="7030A0"/>
                </a:solidFill>
                <a:latin typeface="Arial" charset="0"/>
                <a:cs typeface="+mn-cs"/>
              </a:rPr>
              <a:t>25% of patients with Type 1 also have type 2 diabetes.  </a:t>
            </a:r>
          </a:p>
          <a:p>
            <a:pPr algn="ctr" eaLnBrk="0" hangingPunct="0">
              <a:defRPr/>
            </a:pPr>
            <a:r>
              <a:rPr lang="en-US" sz="2400" b="1" dirty="0">
                <a:solidFill>
                  <a:srgbClr val="7030A0"/>
                </a:solidFill>
                <a:latin typeface="Arial" charset="0"/>
                <a:cs typeface="+mn-cs"/>
              </a:rPr>
              <a:t>ADA Post Grad, 2010</a:t>
            </a:r>
          </a:p>
        </p:txBody>
      </p:sp>
    </p:spTree>
    <p:custDataLst>
      <p:tags r:id="rId1"/>
    </p:custDataLst>
    <p:extLst>
      <p:ext uri="{BB962C8B-B14F-4D97-AF65-F5344CB8AC3E}">
        <p14:creationId xmlns:p14="http://schemas.microsoft.com/office/powerpoint/2010/main" val="197988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heckerboard(across)">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Beverly\Desktop\CDE Slide shows sept 2010\2010-09 (Sep)\dm pics0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9688"/>
            <a:ext cx="5102225"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0470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Diabetes?</a:t>
            </a:r>
            <a:endParaRPr lang="en-US" dirty="0"/>
          </a:p>
        </p:txBody>
      </p:sp>
      <p:sp>
        <p:nvSpPr>
          <p:cNvPr id="3" name="Content Placeholder 2"/>
          <p:cNvSpPr>
            <a:spLocks noGrp="1"/>
          </p:cNvSpPr>
          <p:nvPr>
            <p:ph idx="1"/>
          </p:nvPr>
        </p:nvSpPr>
        <p:spPr>
          <a:xfrm>
            <a:off x="455613" y="1598613"/>
            <a:ext cx="4649787" cy="4497387"/>
          </a:xfrm>
        </p:spPr>
        <p:txBody>
          <a:bodyPr/>
          <a:lstStyle/>
          <a:p>
            <a:r>
              <a:rPr lang="en-US" dirty="0" smtClean="0"/>
              <a:t>72 Years old</a:t>
            </a:r>
          </a:p>
          <a:p>
            <a:r>
              <a:rPr lang="en-US" dirty="0" smtClean="0"/>
              <a:t>A1c 3 months prior 6.2% </a:t>
            </a:r>
          </a:p>
          <a:p>
            <a:r>
              <a:rPr lang="en-US" dirty="0" smtClean="0"/>
              <a:t>A1c now 13.9%</a:t>
            </a:r>
          </a:p>
          <a:p>
            <a:r>
              <a:rPr lang="en-US" dirty="0" smtClean="0"/>
              <a:t>BMI 24.5</a:t>
            </a:r>
          </a:p>
          <a:p>
            <a:r>
              <a:rPr lang="en-US" dirty="0" smtClean="0"/>
              <a:t>Lost about 10 pounds over last month</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486921" y="2030117"/>
            <a:ext cx="4648200" cy="3486150"/>
          </a:xfrm>
          <a:prstGeom prst="rect">
            <a:avLst/>
          </a:prstGeom>
        </p:spPr>
      </p:pic>
    </p:spTree>
    <p:custDataLst>
      <p:tags r:id="rId1"/>
    </p:custDataLst>
    <p:extLst>
      <p:ext uri="{BB962C8B-B14F-4D97-AF65-F5344CB8AC3E}">
        <p14:creationId xmlns:p14="http://schemas.microsoft.com/office/powerpoint/2010/main" val="18967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a:t>
            </a:r>
            <a:r>
              <a:rPr lang="en-US" dirty="0" smtClean="0"/>
              <a:t>2015</a:t>
            </a:r>
            <a:endParaRPr lang="en-US" dirty="0"/>
          </a:p>
        </p:txBody>
      </p:sp>
      <p:sp>
        <p:nvSpPr>
          <p:cNvPr id="3" name="Content Placeholder 2"/>
          <p:cNvSpPr>
            <a:spLocks noGrp="1"/>
          </p:cNvSpPr>
          <p:nvPr>
            <p:ph sz="quarter" idx="1"/>
          </p:nvPr>
        </p:nvSpPr>
        <p:spPr/>
        <p:txBody>
          <a:bodyPr/>
          <a:lstStyle/>
          <a:p>
            <a:r>
              <a:rPr lang="en-US" dirty="0" smtClean="0"/>
              <a:t>29 </a:t>
            </a:r>
            <a:r>
              <a:rPr lang="en-US" dirty="0"/>
              <a:t>million or  &gt; </a:t>
            </a:r>
            <a:r>
              <a:rPr lang="en-US" dirty="0" smtClean="0"/>
              <a:t>9.3</a:t>
            </a:r>
            <a:r>
              <a:rPr lang="en-US" dirty="0"/>
              <a:t>%</a:t>
            </a:r>
          </a:p>
          <a:p>
            <a:r>
              <a:rPr lang="en-US" dirty="0" smtClean="0"/>
              <a:t>27% don’t know they have it</a:t>
            </a:r>
          </a:p>
          <a:p>
            <a:r>
              <a:rPr lang="en-US" dirty="0" smtClean="0"/>
              <a:t>37% of US adults have pre diabetes (79 mil)</a:t>
            </a:r>
            <a:endParaRPr lang="en-US" dirty="0"/>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271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C:\Users\Beverly\AppData\Local\Microsoft\Windows\Temporary Internet Files\Content.IE5\52TDUJIH\MPj043863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295400"/>
            <a:ext cx="18748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1026"/>
          <p:cNvSpPr>
            <a:spLocks noGrp="1" noChangeArrowheads="1"/>
          </p:cNvSpPr>
          <p:nvPr>
            <p:ph type="title"/>
          </p:nvPr>
        </p:nvSpPr>
        <p:spPr>
          <a:xfrm>
            <a:off x="327200" y="247866"/>
            <a:ext cx="8229600" cy="1371600"/>
          </a:xfrm>
        </p:spPr>
        <p:txBody>
          <a:bodyPr>
            <a:normAutofit/>
          </a:bodyPr>
          <a:lstStyle/>
          <a:p>
            <a:pPr eaLnBrk="1" hangingPunct="1"/>
            <a:r>
              <a:rPr lang="en-US" sz="4000" dirty="0" smtClean="0"/>
              <a:t>Latent </a:t>
            </a:r>
            <a:r>
              <a:rPr lang="en-US" sz="4000" dirty="0" err="1" smtClean="0"/>
              <a:t>AutoImmunity</a:t>
            </a:r>
            <a:r>
              <a:rPr lang="en-US" sz="4000" dirty="0" smtClean="0"/>
              <a:t> Diabetes in Adults (LADA)</a:t>
            </a:r>
          </a:p>
        </p:txBody>
      </p:sp>
      <p:sp>
        <p:nvSpPr>
          <p:cNvPr id="52227" name="Rectangle 1027"/>
          <p:cNvSpPr>
            <a:spLocks noGrp="1" noChangeArrowheads="1"/>
          </p:cNvSpPr>
          <p:nvPr>
            <p:ph idx="1"/>
          </p:nvPr>
        </p:nvSpPr>
        <p:spPr>
          <a:xfrm>
            <a:off x="455613" y="2133600"/>
            <a:ext cx="8226425" cy="3962400"/>
          </a:xfrm>
        </p:spPr>
        <p:txBody>
          <a:bodyPr>
            <a:normAutofit/>
          </a:bodyPr>
          <a:lstStyle/>
          <a:p>
            <a:pPr eaLnBrk="1" hangingPunct="1">
              <a:lnSpc>
                <a:spcPct val="80000"/>
              </a:lnSpc>
            </a:pPr>
            <a:r>
              <a:rPr lang="en-US" dirty="0" smtClean="0"/>
              <a:t>Antibody positive to 1-2 of below</a:t>
            </a:r>
          </a:p>
          <a:p>
            <a:pPr lvl="1" eaLnBrk="1" hangingPunct="1">
              <a:lnSpc>
                <a:spcPct val="80000"/>
              </a:lnSpc>
            </a:pPr>
            <a:r>
              <a:rPr lang="en-US" sz="2800" dirty="0" smtClean="0"/>
              <a:t>GAD-65 autoantibodies</a:t>
            </a:r>
          </a:p>
          <a:p>
            <a:pPr lvl="1" eaLnBrk="1" hangingPunct="1">
              <a:lnSpc>
                <a:spcPct val="80000"/>
              </a:lnSpc>
            </a:pPr>
            <a:r>
              <a:rPr lang="en-US" sz="2800" dirty="0" smtClean="0"/>
              <a:t>Insulin Autoantibodies</a:t>
            </a:r>
          </a:p>
          <a:p>
            <a:pPr lvl="1" eaLnBrk="1" hangingPunct="1">
              <a:lnSpc>
                <a:spcPct val="80000"/>
              </a:lnSpc>
            </a:pPr>
            <a:r>
              <a:rPr lang="en-US" sz="2800" dirty="0" smtClean="0"/>
              <a:t>Islet Cell antigen-2</a:t>
            </a:r>
          </a:p>
          <a:p>
            <a:pPr eaLnBrk="1" hangingPunct="1">
              <a:lnSpc>
                <a:spcPct val="80000"/>
              </a:lnSpc>
            </a:pPr>
            <a:r>
              <a:rPr lang="en-US" dirty="0" smtClean="0"/>
              <a:t>Adult Age at onset</a:t>
            </a:r>
          </a:p>
          <a:p>
            <a:pPr eaLnBrk="1" hangingPunct="1">
              <a:lnSpc>
                <a:spcPct val="80000"/>
              </a:lnSpc>
            </a:pPr>
            <a:r>
              <a:rPr lang="en-US" dirty="0" smtClean="0"/>
              <a:t>Usually need insulin w/in first 6 months of diagnosis</a:t>
            </a:r>
          </a:p>
          <a:p>
            <a:pPr eaLnBrk="1" hangingPunct="1">
              <a:lnSpc>
                <a:spcPct val="80000"/>
              </a:lnSpc>
            </a:pPr>
            <a:r>
              <a:rPr lang="en-US" dirty="0" smtClean="0"/>
              <a:t>Early insulin therapy may preserve beta cell function</a:t>
            </a:r>
          </a:p>
        </p:txBody>
      </p:sp>
      <p:sp>
        <p:nvSpPr>
          <p:cNvPr id="52228" name="Rectangle 1028"/>
          <p:cNvSpPr>
            <a:spLocks noChangeArrowheads="1"/>
          </p:cNvSpPr>
          <p:nvPr/>
        </p:nvSpPr>
        <p:spPr bwMode="auto">
          <a:xfrm>
            <a:off x="4572700" y="5638800"/>
            <a:ext cx="502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Diabetes Care</a:t>
            </a:r>
            <a:r>
              <a:rPr lang="en-US" dirty="0"/>
              <a:t> 26:536-538, 2003</a:t>
            </a:r>
            <a:br>
              <a:rPr lang="en-US" dirty="0"/>
            </a:br>
            <a:r>
              <a:rPr lang="en-US" dirty="0"/>
              <a:t>Jerry P. Palmer, MD and </a:t>
            </a:r>
            <a:r>
              <a:rPr lang="en-US" dirty="0" err="1"/>
              <a:t>Irl</a:t>
            </a:r>
            <a:r>
              <a:rPr lang="en-US" dirty="0"/>
              <a:t> B. Hirsch, MD  </a:t>
            </a:r>
          </a:p>
        </p:txBody>
      </p:sp>
    </p:spTree>
    <p:custDataLst>
      <p:tags r:id="rId1"/>
    </p:custDataLst>
    <p:extLst>
      <p:ext uri="{BB962C8B-B14F-4D97-AF65-F5344CB8AC3E}">
        <p14:creationId xmlns:p14="http://schemas.microsoft.com/office/powerpoint/2010/main" val="246834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pPr eaLnBrk="1" hangingPunct="1"/>
            <a:r>
              <a:rPr lang="en-US" sz="4000" smtClean="0"/>
              <a:t>LADA Clinical Features Compared to Type 2</a:t>
            </a:r>
          </a:p>
        </p:txBody>
      </p:sp>
      <p:sp>
        <p:nvSpPr>
          <p:cNvPr id="53251" name="Rectangle 3"/>
          <p:cNvSpPr>
            <a:spLocks noGrp="1" noChangeArrowheads="1"/>
          </p:cNvSpPr>
          <p:nvPr>
            <p:ph idx="1"/>
          </p:nvPr>
        </p:nvSpPr>
        <p:spPr>
          <a:xfrm>
            <a:off x="457200" y="1447800"/>
            <a:ext cx="8485188" cy="4613275"/>
          </a:xfrm>
        </p:spPr>
        <p:txBody>
          <a:bodyPr/>
          <a:lstStyle/>
          <a:p>
            <a:pPr eaLnBrk="1" hangingPunct="1">
              <a:buFont typeface="Wingdings" pitchFamily="2" charset="2"/>
              <a:buNone/>
            </a:pPr>
            <a:r>
              <a:rPr lang="en-US" u="sng" dirty="0" smtClean="0"/>
              <a:t>Feature				LADA		Type 2</a:t>
            </a:r>
          </a:p>
          <a:p>
            <a:pPr eaLnBrk="1" hangingPunct="1"/>
            <a:r>
              <a:rPr lang="en-US" dirty="0" smtClean="0"/>
              <a:t>Age &lt;50			  	63%	  	19%</a:t>
            </a:r>
          </a:p>
          <a:p>
            <a:pPr eaLnBrk="1" hangingPunct="1"/>
            <a:r>
              <a:rPr lang="en-US" dirty="0" smtClean="0"/>
              <a:t>Acute hyperglycemia	  66		  24</a:t>
            </a:r>
          </a:p>
          <a:p>
            <a:pPr eaLnBrk="1" hangingPunct="1"/>
            <a:r>
              <a:rPr lang="en-US" dirty="0" smtClean="0"/>
              <a:t>BMI &lt; 25 			  33		  13</a:t>
            </a:r>
          </a:p>
          <a:p>
            <a:pPr eaLnBrk="1" hangingPunct="1"/>
            <a:r>
              <a:rPr lang="en-US" dirty="0" err="1" smtClean="0"/>
              <a:t>Hx</a:t>
            </a:r>
            <a:r>
              <a:rPr lang="en-US" dirty="0" smtClean="0"/>
              <a:t> of autoimmune dx	  27		  12</a:t>
            </a:r>
          </a:p>
          <a:p>
            <a:pPr eaLnBrk="1" hangingPunct="1"/>
            <a:r>
              <a:rPr lang="en-US" dirty="0" smtClean="0"/>
              <a:t>Family </a:t>
            </a:r>
            <a:r>
              <a:rPr lang="en-US" dirty="0" err="1" smtClean="0"/>
              <a:t>hx</a:t>
            </a:r>
            <a:r>
              <a:rPr lang="en-US" dirty="0" smtClean="0"/>
              <a:t> autoimmune	  46		  35</a:t>
            </a:r>
          </a:p>
        </p:txBody>
      </p:sp>
      <p:sp>
        <p:nvSpPr>
          <p:cNvPr id="53252" name="Rectangle 4"/>
          <p:cNvSpPr>
            <a:spLocks noChangeArrowheads="1"/>
          </p:cNvSpPr>
          <p:nvPr/>
        </p:nvSpPr>
        <p:spPr bwMode="auto">
          <a:xfrm>
            <a:off x="3810000" y="5851525"/>
            <a:ext cx="502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a:t>Practical Diabetology March 08, Unger</a:t>
            </a:r>
            <a:r>
              <a:rPr lang="en-US"/>
              <a:t> MD  </a:t>
            </a:r>
          </a:p>
        </p:txBody>
      </p:sp>
    </p:spTree>
    <p:custDataLst>
      <p:tags r:id="rId1"/>
    </p:custDataLst>
    <p:extLst>
      <p:ext uri="{BB962C8B-B14F-4D97-AF65-F5344CB8AC3E}">
        <p14:creationId xmlns:p14="http://schemas.microsoft.com/office/powerpoint/2010/main" val="236898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smtClean="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8775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Metformin therapy</a:t>
            </a:r>
            <a:endParaRPr lang="en-US" dirty="0"/>
          </a:p>
        </p:txBody>
      </p:sp>
      <p:sp>
        <p:nvSpPr>
          <p:cNvPr id="3" name="Content Placeholder 2"/>
          <p:cNvSpPr>
            <a:spLocks noGrp="1"/>
          </p:cNvSpPr>
          <p:nvPr>
            <p:ph idx="1"/>
          </p:nvPr>
        </p:nvSpPr>
        <p:spPr/>
        <p:txBody>
          <a:bodyPr/>
          <a:lstStyle/>
          <a:p>
            <a:r>
              <a:rPr lang="en-US" dirty="0" smtClean="0"/>
              <a:t>For women with </a:t>
            </a:r>
            <a:r>
              <a:rPr lang="en-US" dirty="0" err="1" smtClean="0"/>
              <a:t>PreDiabetes</a:t>
            </a:r>
            <a:r>
              <a:rPr lang="en-US" dirty="0" smtClean="0"/>
              <a:t> and History of GDM</a:t>
            </a:r>
            <a:endParaRPr lang="en-US" dirty="0"/>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9862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smtClean="0"/>
              <a:t>Metformin – 1</a:t>
            </a:r>
            <a:r>
              <a:rPr lang="en-US" baseline="30000" dirty="0" smtClean="0"/>
              <a:t>st</a:t>
            </a:r>
            <a:r>
              <a:rPr lang="en-US" dirty="0" smtClean="0"/>
              <a:t> agent of choice</a:t>
            </a:r>
          </a:p>
        </p:txBody>
      </p:sp>
      <p:sp>
        <p:nvSpPr>
          <p:cNvPr id="1514499" name="Rectangle 3"/>
          <p:cNvSpPr>
            <a:spLocks noGrp="1" noChangeArrowheads="1"/>
          </p:cNvSpPr>
          <p:nvPr>
            <p:ph sz="quarter" idx="1"/>
          </p:nvPr>
        </p:nvSpPr>
        <p:spPr/>
        <p:txBody>
          <a:bodyPr>
            <a:normAutofit/>
          </a:bodyPr>
          <a:lstStyle/>
          <a:p>
            <a:pPr eaLnBrk="1" hangingPunct="1">
              <a:defRPr/>
            </a:pPr>
            <a:r>
              <a:rPr lang="en-US" b="1" dirty="0" smtClean="0"/>
              <a:t>Action:</a:t>
            </a:r>
            <a:r>
              <a:rPr lang="en-US" dirty="0" smtClean="0"/>
              <a:t> decrease hepatic glucose (glycogen)</a:t>
            </a:r>
          </a:p>
          <a:p>
            <a:pPr eaLnBrk="1" hangingPunct="1">
              <a:defRPr/>
            </a:pPr>
            <a:r>
              <a:rPr lang="en-US" b="1" dirty="0" smtClean="0"/>
              <a:t> </a:t>
            </a:r>
            <a:r>
              <a:rPr lang="en-US" sz="3200" dirty="0" smtClean="0"/>
              <a:t>Metformin (Glucophage)</a:t>
            </a:r>
          </a:p>
          <a:p>
            <a:pPr lvl="2" eaLnBrk="1" hangingPunct="1">
              <a:defRPr/>
            </a:pPr>
            <a:r>
              <a:rPr lang="en-US" sz="2800" dirty="0" smtClean="0"/>
              <a:t>Starting dose: 500 BID, max 2500mg daily</a:t>
            </a:r>
          </a:p>
          <a:p>
            <a:pPr lvl="2">
              <a:defRPr/>
            </a:pPr>
            <a:r>
              <a:rPr lang="en-US" sz="2800" dirty="0" smtClean="0"/>
              <a:t>Metformin XR - extended release – less GI upset</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a:p>
            <a:pPr lvl="1">
              <a:defRPr/>
            </a:pPr>
            <a:r>
              <a:rPr lang="en-US" sz="3000" dirty="0" smtClean="0"/>
              <a:t>Benefits / Issues</a:t>
            </a:r>
          </a:p>
          <a:p>
            <a:pPr lvl="2">
              <a:defRPr/>
            </a:pPr>
            <a:r>
              <a:rPr lang="en-US" dirty="0" smtClean="0"/>
              <a:t>Cheap, no weight gain; some lose weight, lowers LDL, no hypo</a:t>
            </a:r>
          </a:p>
          <a:p>
            <a:pPr lvl="2">
              <a:defRPr/>
            </a:pPr>
            <a:r>
              <a:rPr lang="en-US" dirty="0" smtClean="0"/>
              <a:t>Not indicated if </a:t>
            </a:r>
            <a:r>
              <a:rPr lang="en-US" dirty="0" err="1" smtClean="0"/>
              <a:t>creat</a:t>
            </a:r>
            <a:r>
              <a:rPr lang="en-US" dirty="0" smtClean="0"/>
              <a:t> &gt; 1.4-1.5 or GFR &lt; 60 (cleared by kidney)</a:t>
            </a:r>
          </a:p>
          <a:p>
            <a:pPr lvl="2">
              <a:defRPr/>
            </a:pPr>
            <a:endParaRPr lang="en-US" dirty="0" smtClean="0"/>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1999-2015,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290353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14499">
                                            <p:txEl>
                                              <p:pRg st="9" end="9"/>
                                            </p:txEl>
                                          </p:spTgt>
                                        </p:tgtEl>
                                        <p:attrNameLst>
                                          <p:attrName>style.visibility</p:attrName>
                                        </p:attrNameLst>
                                      </p:cBhvr>
                                      <p:to>
                                        <p:strVal val="visible"/>
                                      </p:to>
                                    </p:set>
                                    <p:animEffect transition="in" filter="wipe(up)">
                                      <p:cBhvr>
                                        <p:cTn id="36" dur="500"/>
                                        <p:tgtEl>
                                          <p:spTgt spid="151449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823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52400"/>
            <a:ext cx="8229600" cy="685800"/>
          </a:xfrm>
        </p:spPr>
        <p:txBody>
          <a:bodyPr/>
          <a:lstStyle/>
          <a:p>
            <a:pPr eaLnBrk="1" hangingPunct="1"/>
            <a:r>
              <a:rPr lang="en-US" sz="3800" dirty="0" err="1" smtClean="0"/>
              <a:t>DiaBingo</a:t>
            </a:r>
            <a:endParaRPr lang="en-US" sz="1500" dirty="0" smtClean="0"/>
          </a:p>
        </p:txBody>
      </p:sp>
      <p:sp>
        <p:nvSpPr>
          <p:cNvPr id="1679363"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140687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211071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lIns="90477" tIns="44445" rIns="90477" bIns="44445" anchor="b" anchorCtr="0">
            <a:normAutofit/>
          </a:bodyPr>
          <a:lstStyle/>
          <a:p>
            <a:pPr eaLnBrk="1" hangingPunct="1"/>
            <a:r>
              <a:rPr lang="en-US" sz="5400" dirty="0" smtClean="0">
                <a:solidFill>
                  <a:schemeClr val="tx2">
                    <a:lumMod val="50000"/>
                  </a:schemeClr>
                </a:solidFill>
              </a:rPr>
              <a:t>ABC’s of Diabetes</a:t>
            </a:r>
            <a:endParaRPr lang="en-US" sz="3200" dirty="0" smtClean="0">
              <a:solidFill>
                <a:schemeClr val="tx2">
                  <a:lumMod val="50000"/>
                </a:schemeClr>
              </a:solidFill>
              <a:sym typeface="Monotype Sorts" pitchFamily="2" charset="2"/>
            </a:endParaRPr>
          </a:p>
        </p:txBody>
      </p:sp>
      <p:sp>
        <p:nvSpPr>
          <p:cNvPr id="1981443" name="Rectangle 3"/>
          <p:cNvSpPr>
            <a:spLocks noGrp="1" noChangeArrowheads="1"/>
          </p:cNvSpPr>
          <p:nvPr>
            <p:ph idx="1"/>
          </p:nvPr>
        </p:nvSpPr>
        <p:spPr>
          <a:xfrm>
            <a:off x="571500" y="1219200"/>
            <a:ext cx="8001000" cy="4800600"/>
          </a:xfrm>
        </p:spPr>
        <p:txBody>
          <a:bodyPr lIns="90477" tIns="44445" rIns="90477" bIns="44445"/>
          <a:lstStyle/>
          <a:p>
            <a:pPr lvl="1" eaLnBrk="1" hangingPunct="1">
              <a:buSzPct val="75000"/>
              <a:buFont typeface="Wingdings" pitchFamily="2" charset="2"/>
              <a:buNone/>
            </a:pPr>
            <a:r>
              <a:rPr lang="en-US" sz="6000" dirty="0" smtClean="0">
                <a:solidFill>
                  <a:srgbClr val="C00000"/>
                </a:solidFill>
              </a:rPr>
              <a:t>A</a:t>
            </a:r>
            <a:r>
              <a:rPr lang="en-US" sz="6000" dirty="0" smtClean="0"/>
              <a:t>1C</a:t>
            </a:r>
          </a:p>
          <a:p>
            <a:pPr lvl="1" eaLnBrk="1" hangingPunct="1">
              <a:buSzPct val="75000"/>
              <a:buFont typeface="Wingdings" pitchFamily="2" charset="2"/>
              <a:buNone/>
            </a:pPr>
            <a:r>
              <a:rPr lang="en-US" sz="6000" dirty="0" smtClean="0">
                <a:solidFill>
                  <a:srgbClr val="C00000"/>
                </a:solidFill>
              </a:rPr>
              <a:t>B</a:t>
            </a:r>
            <a:r>
              <a:rPr lang="en-US" sz="6000" dirty="0" smtClean="0"/>
              <a:t>lood Pressure</a:t>
            </a:r>
          </a:p>
          <a:p>
            <a:pPr lvl="1" eaLnBrk="1" hangingPunct="1">
              <a:buSzPct val="75000"/>
              <a:buFont typeface="Wingdings" pitchFamily="2" charset="2"/>
              <a:buNone/>
            </a:pPr>
            <a:r>
              <a:rPr lang="en-US" sz="6000" dirty="0" smtClean="0">
                <a:solidFill>
                  <a:srgbClr val="C00000"/>
                </a:solidFill>
              </a:rPr>
              <a:t>C</a:t>
            </a:r>
            <a:r>
              <a:rPr lang="en-US" sz="6000" dirty="0" smtClean="0"/>
              <a:t>holesterol</a:t>
            </a:r>
          </a:p>
          <a:p>
            <a:pPr lvl="1" eaLnBrk="1" hangingPunct="1">
              <a:buSzPct val="75000"/>
              <a:buFont typeface="Wingdings" pitchFamily="2" charset="2"/>
              <a:buNone/>
            </a:pPr>
            <a:endParaRPr lang="en-US" sz="3600" dirty="0" smtClean="0"/>
          </a:p>
          <a:p>
            <a:pPr lvl="1" eaLnBrk="1" hangingPunct="1">
              <a:buSzPct val="75000"/>
              <a:buFont typeface="Wingdings" pitchFamily="2" charset="2"/>
              <a:buNone/>
            </a:pPr>
            <a:r>
              <a:rPr lang="en-US" b="1" i="1" dirty="0" smtClean="0">
                <a:solidFill>
                  <a:schemeClr val="tx2">
                    <a:lumMod val="50000"/>
                  </a:schemeClr>
                </a:solidFill>
              </a:rPr>
              <a:t> </a:t>
            </a:r>
          </a:p>
        </p:txBody>
      </p:sp>
      <p:pic>
        <p:nvPicPr>
          <p:cNvPr id="2" name="Picture 1"/>
          <p:cNvPicPr>
            <a:picLocks noChangeAspect="1"/>
          </p:cNvPicPr>
          <p:nvPr/>
        </p:nvPicPr>
        <p:blipFill>
          <a:blip r:embed="rId3"/>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10924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4" end="4"/>
                                            </p:txEl>
                                          </p:spTgt>
                                        </p:tgtEl>
                                        <p:attrNameLst>
                                          <p:attrName>style.visibility</p:attrName>
                                        </p:attrNameLst>
                                      </p:cBhvr>
                                      <p:to>
                                        <p:strVal val="visible"/>
                                      </p:to>
                                    </p:set>
                                    <p:anim calcmode="lin" valueType="num">
                                      <p:cBhvr additive="base">
                                        <p:cTn id="25" dur="500" fill="hold"/>
                                        <p:tgtEl>
                                          <p:spTgt spid="198144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smtClean="0"/>
              <a:t>1% decrease in A</a:t>
            </a:r>
            <a:r>
              <a:rPr lang="en-US" baseline="-25000" dirty="0" smtClean="0"/>
              <a:t>1</a:t>
            </a:r>
            <a:r>
              <a:rPr lang="en-US" dirty="0" smtClean="0"/>
              <a:t>c reduces </a:t>
            </a:r>
            <a:r>
              <a:rPr lang="en-US" dirty="0" err="1" smtClean="0"/>
              <a:t>microvascular</a:t>
            </a:r>
            <a:r>
              <a:rPr lang="en-US" dirty="0" smtClean="0"/>
              <a:t> complications by 35% </a:t>
            </a:r>
          </a:p>
          <a:p>
            <a:pPr eaLnBrk="1" hangingPunct="1">
              <a:lnSpc>
                <a:spcPct val="80000"/>
              </a:lnSpc>
              <a:defRPr/>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defRPr/>
            </a:pPr>
            <a:endParaRPr lang="en-US" sz="1600" i="1" dirty="0" smtClean="0"/>
          </a:p>
          <a:p>
            <a:pPr eaLnBrk="1" latinLnBrk="1" hangingPunct="1">
              <a:lnSpc>
                <a:spcPct val="80000"/>
              </a:lnSpc>
              <a:defRPr/>
            </a:pPr>
            <a:r>
              <a:rPr lang="en-US" sz="2800" dirty="0" smtClean="0"/>
              <a:t>B/P control (144/82) reduced risk of:</a:t>
            </a:r>
          </a:p>
          <a:p>
            <a:pPr lvl="1" eaLnBrk="1" latinLnBrk="1" hangingPunct="1">
              <a:lnSpc>
                <a:spcPct val="80000"/>
              </a:lnSpc>
              <a:defRPr/>
            </a:pPr>
            <a:r>
              <a:rPr lang="en-US" dirty="0" smtClean="0"/>
              <a:t>Heart failure (56%)</a:t>
            </a:r>
          </a:p>
          <a:p>
            <a:pPr lvl="1" eaLnBrk="1" latinLnBrk="1" hangingPunct="1">
              <a:lnSpc>
                <a:spcPct val="80000"/>
              </a:lnSpc>
              <a:defRPr/>
            </a:pPr>
            <a:r>
              <a:rPr lang="en-US" dirty="0" smtClean="0"/>
              <a:t>Stroke (44%)</a:t>
            </a:r>
          </a:p>
          <a:p>
            <a:pPr lvl="1" eaLnBrk="1" latinLnBrk="1" hangingPunct="1">
              <a:lnSpc>
                <a:spcPct val="80000"/>
              </a:lnSpc>
              <a:defRPr/>
            </a:pPr>
            <a:r>
              <a:rPr lang="en-US" dirty="0" smtClean="0"/>
              <a:t>Death from diabetes (32%)</a:t>
            </a:r>
          </a:p>
          <a:p>
            <a:pPr algn="r" eaLnBrk="1" hangingPunct="1">
              <a:lnSpc>
                <a:spcPct val="80000"/>
              </a:lnSpc>
              <a:buFont typeface="Wingdings" pitchFamily="2" charset="2"/>
              <a:buNone/>
              <a:defRPr/>
            </a:pPr>
            <a:endParaRPr lang="en-US" sz="1800" i="1" dirty="0" smtClean="0"/>
          </a:p>
          <a:p>
            <a:pPr algn="r" eaLnBrk="1" hangingPunct="1">
              <a:lnSpc>
                <a:spcPct val="80000"/>
              </a:lnSpc>
              <a:buFont typeface="Wingdings" pitchFamily="2" charset="2"/>
              <a:buNone/>
              <a:defRPr/>
            </a:pPr>
            <a:endParaRPr lang="en-US" sz="1600" i="1" dirty="0" smtClean="0"/>
          </a:p>
          <a:p>
            <a:pPr algn="r" eaLnBrk="1" hangingPunct="1">
              <a:lnSpc>
                <a:spcPct val="80000"/>
              </a:lnSpc>
              <a:buFont typeface="Wingdings" pitchFamily="2" charset="2"/>
              <a:buNone/>
              <a:defRPr/>
            </a:pPr>
            <a:r>
              <a:rPr lang="en-US" sz="1600" i="1" dirty="0" smtClean="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166994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r>
              <a:rPr lang="en-US" dirty="0" smtClean="0">
                <a:solidFill>
                  <a:schemeClr val="tx1"/>
                </a:solidFill>
              </a:rPr>
              <a:t/>
            </a:r>
            <a:br>
              <a:rPr lang="en-US" dirty="0" smtClean="0">
                <a:solidFill>
                  <a:schemeClr val="tx1"/>
                </a:solidFill>
              </a:rPr>
            </a:br>
            <a:r>
              <a:rPr lang="en-US" dirty="0" smtClean="0">
                <a:solidFill>
                  <a:schemeClr val="tx1"/>
                </a:solidFill>
              </a:rPr>
              <a:t>My Boys –Robert and Jackson</a:t>
            </a:r>
            <a:endParaRPr lang="en-US" dirty="0">
              <a:solidFill>
                <a:schemeClr val="tx1"/>
              </a:solidFill>
            </a:endParaRPr>
          </a:p>
        </p:txBody>
      </p:sp>
      <p:sp>
        <p:nvSpPr>
          <p:cNvPr id="6" name="Content Placeholder 5"/>
          <p:cNvSpPr>
            <a:spLocks noGrp="1"/>
          </p:cNvSpPr>
          <p:nvPr>
            <p:ph sz="quarter" idx="1"/>
          </p:nvPr>
        </p:nvSpPr>
        <p:spPr/>
        <p:txBody>
          <a:bodyPr/>
          <a:lstStyle/>
          <a:p>
            <a:pPr marL="0" indent="0" algn="ctr">
              <a:buNone/>
            </a:pPr>
            <a:r>
              <a:rPr lang="en-US" dirty="0"/>
              <a:t/>
            </a:r>
            <a:br>
              <a:rPr lang="en-US" dirty="0"/>
            </a:br>
            <a:r>
              <a:rPr lang="en-US" dirty="0"/>
              <a:t/>
            </a:r>
            <a:br>
              <a:rPr lang="en-US" dirty="0"/>
            </a:br>
            <a:r>
              <a:rPr lang="en-US" sz="4400" dirty="0" smtClean="0"/>
              <a:t>By </a:t>
            </a:r>
            <a:r>
              <a:rPr lang="en-US" sz="4400" dirty="0"/>
              <a:t>the </a:t>
            </a:r>
            <a:r>
              <a:rPr lang="en-US" sz="4400" dirty="0" smtClean="0"/>
              <a:t>time     </a:t>
            </a:r>
            <a:r>
              <a:rPr lang="en-US" sz="4400" dirty="0"/>
              <a:t>they are 50</a:t>
            </a:r>
            <a:r>
              <a:rPr lang="en-US" sz="4400" dirty="0" smtClean="0"/>
              <a:t>,             1/3 will            have </a:t>
            </a:r>
            <a:r>
              <a:rPr lang="en-US" sz="4400" dirty="0"/>
              <a:t>diabetes</a:t>
            </a:r>
          </a:p>
        </p:txBody>
      </p:sp>
      <p:pic>
        <p:nvPicPr>
          <p:cNvPr id="3" name="Content Placeholder 2"/>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801791" y="1216025"/>
            <a:ext cx="3702843" cy="4937125"/>
          </a:xfrm>
        </p:spPr>
      </p:pic>
    </p:spTree>
    <p:custDataLst>
      <p:tags r:id="rId1"/>
    </p:custDataLst>
    <p:extLst>
      <p:ext uri="{BB962C8B-B14F-4D97-AF65-F5344CB8AC3E}">
        <p14:creationId xmlns:p14="http://schemas.microsoft.com/office/powerpoint/2010/main" val="27887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Glycemic Targets  </a:t>
            </a:r>
            <a:endParaRPr lang="en-US" dirty="0"/>
          </a:p>
        </p:txBody>
      </p:sp>
      <p:sp>
        <p:nvSpPr>
          <p:cNvPr id="6" name="Content Placeholder 5"/>
          <p:cNvSpPr>
            <a:spLocks noGrp="1"/>
          </p:cNvSpPr>
          <p:nvPr>
            <p:ph sz="quarter" idx="1"/>
          </p:nvPr>
        </p:nvSpPr>
        <p:spPr>
          <a:xfrm>
            <a:off x="457200" y="1219200"/>
            <a:ext cx="5486400" cy="4937760"/>
          </a:xfrm>
        </p:spPr>
        <p:txBody>
          <a:bodyPr>
            <a:normAutofit fontScale="92500"/>
          </a:bodyPr>
          <a:lstStyle/>
          <a:p>
            <a:r>
              <a:rPr lang="en-US" b="1" dirty="0"/>
              <a:t>Adult non pregnant A1c goals</a:t>
            </a:r>
            <a:endParaRPr lang="en-US" dirty="0"/>
          </a:p>
          <a:p>
            <a:pPr lvl="1"/>
            <a:r>
              <a:rPr lang="en-US" b="1" dirty="0"/>
              <a:t>A1c &lt; 7%</a:t>
            </a:r>
            <a:r>
              <a:rPr lang="en-US" dirty="0"/>
              <a:t>  - a reasonable goal for adults.</a:t>
            </a:r>
          </a:p>
          <a:p>
            <a:pPr lvl="1"/>
            <a:r>
              <a:rPr lang="en-US" b="1" dirty="0"/>
              <a:t>A1c &lt; 6.5%</a:t>
            </a:r>
            <a:r>
              <a:rPr lang="en-US" dirty="0"/>
              <a:t> - may be appropriate for those without significant risk of hypoglycemia or other adverse effects of treatment.</a:t>
            </a:r>
          </a:p>
          <a:p>
            <a:pPr lvl="1"/>
            <a:r>
              <a:rPr lang="en-US" b="1" dirty="0"/>
              <a:t>A1c &lt; 8%</a:t>
            </a:r>
            <a:r>
              <a:rPr lang="en-US" dirty="0"/>
              <a:t> - may be appropriate for patients with history of hypoglycemia, limited life expectancy, or those with longstanding diabetes and vascular complications.</a:t>
            </a:r>
          </a:p>
          <a:p>
            <a:endParaRPr lang="en-US" dirty="0"/>
          </a:p>
        </p:txBody>
      </p:sp>
      <p:pic>
        <p:nvPicPr>
          <p:cNvPr id="4" name="Picture 3"/>
          <p:cNvPicPr>
            <a:picLocks noChangeAspect="1"/>
          </p:cNvPicPr>
          <p:nvPr/>
        </p:nvPicPr>
        <p:blipFill>
          <a:blip r:embed="rId4"/>
          <a:stretch>
            <a:fillRect/>
          </a:stretch>
        </p:blipFill>
        <p:spPr>
          <a:xfrm>
            <a:off x="6096000" y="1371600"/>
            <a:ext cx="2896001" cy="3162300"/>
          </a:xfrm>
          <a:prstGeom prst="rect">
            <a:avLst/>
          </a:prstGeom>
        </p:spPr>
      </p:pic>
    </p:spTree>
    <p:custDataLst>
      <p:tags r:id="rId1"/>
    </p:custDataLst>
    <p:extLst>
      <p:ext uri="{BB962C8B-B14F-4D97-AF65-F5344CB8AC3E}">
        <p14:creationId xmlns:p14="http://schemas.microsoft.com/office/powerpoint/2010/main" val="80374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smtClean="0"/>
              <a:t>A1c and Estimated </a:t>
            </a:r>
            <a:r>
              <a:rPr lang="en-US" sz="4000" dirty="0" err="1" smtClean="0"/>
              <a:t>Avg</a:t>
            </a:r>
            <a:r>
              <a:rPr lang="en-US" sz="4000" dirty="0" smtClean="0"/>
              <a:t> Glucose (</a:t>
            </a:r>
            <a:r>
              <a:rPr lang="en-US" sz="4000" dirty="0" err="1" smtClean="0"/>
              <a:t>eAG</a:t>
            </a:r>
            <a:r>
              <a:rPr lang="en-US" sz="4000" dirty="0" smtClean="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smtClean="0"/>
              <a:t>A1c (%)			</a:t>
            </a:r>
            <a:r>
              <a:rPr lang="en-US" sz="2400" u="sng" dirty="0" err="1" smtClean="0"/>
              <a:t>eAG</a:t>
            </a:r>
            <a:endParaRPr lang="en-US" sz="2400" u="sng" dirty="0" smtClean="0"/>
          </a:p>
          <a:p>
            <a:pPr eaLnBrk="1" hangingPunct="1">
              <a:lnSpc>
                <a:spcPct val="80000"/>
              </a:lnSpc>
              <a:buFont typeface="Wingdings" pitchFamily="2" charset="2"/>
              <a:buNone/>
            </a:pPr>
            <a:r>
              <a:rPr lang="en-US" sz="2400" dirty="0" smtClean="0"/>
              <a:t>	5				  97</a:t>
            </a:r>
          </a:p>
          <a:p>
            <a:pPr eaLnBrk="1" hangingPunct="1">
              <a:lnSpc>
                <a:spcPct val="80000"/>
              </a:lnSpc>
              <a:buFont typeface="Wingdings" pitchFamily="2" charset="2"/>
              <a:buNone/>
            </a:pPr>
            <a:r>
              <a:rPr lang="en-US" sz="2400" dirty="0" smtClean="0"/>
              <a:t>    6				126</a:t>
            </a:r>
          </a:p>
          <a:p>
            <a:pPr eaLnBrk="1" hangingPunct="1">
              <a:lnSpc>
                <a:spcPct val="80000"/>
              </a:lnSpc>
              <a:buFont typeface="Wingdings" pitchFamily="2" charset="2"/>
              <a:buNone/>
            </a:pPr>
            <a:r>
              <a:rPr lang="en-US" sz="2400" dirty="0" smtClean="0"/>
              <a:t>	7				154</a:t>
            </a:r>
          </a:p>
          <a:p>
            <a:pPr eaLnBrk="1" hangingPunct="1">
              <a:lnSpc>
                <a:spcPct val="80000"/>
              </a:lnSpc>
              <a:buFont typeface="Wingdings" pitchFamily="2" charset="2"/>
              <a:buNone/>
            </a:pPr>
            <a:r>
              <a:rPr lang="en-US" sz="2400" dirty="0" smtClean="0"/>
              <a:t>	8				183</a:t>
            </a:r>
          </a:p>
          <a:p>
            <a:pPr eaLnBrk="1" hangingPunct="1">
              <a:lnSpc>
                <a:spcPct val="80000"/>
              </a:lnSpc>
              <a:buFont typeface="Wingdings" pitchFamily="2" charset="2"/>
              <a:buNone/>
            </a:pPr>
            <a:r>
              <a:rPr lang="en-US" sz="2400" dirty="0" smtClean="0"/>
              <a:t>	9				212</a:t>
            </a:r>
          </a:p>
          <a:p>
            <a:pPr eaLnBrk="1" hangingPunct="1">
              <a:lnSpc>
                <a:spcPct val="80000"/>
              </a:lnSpc>
              <a:buFont typeface="Wingdings" pitchFamily="2" charset="2"/>
              <a:buNone/>
            </a:pPr>
            <a:r>
              <a:rPr lang="en-US" sz="2400" dirty="0" smtClean="0"/>
              <a:t>	10				240</a:t>
            </a:r>
          </a:p>
          <a:p>
            <a:pPr eaLnBrk="1" hangingPunct="1">
              <a:lnSpc>
                <a:spcPct val="80000"/>
              </a:lnSpc>
              <a:buFont typeface="Wingdings" pitchFamily="2" charset="2"/>
              <a:buNone/>
            </a:pPr>
            <a:r>
              <a:rPr lang="en-US" sz="2400" dirty="0" smtClean="0"/>
              <a:t>	11				269	</a:t>
            </a:r>
          </a:p>
          <a:p>
            <a:pPr eaLnBrk="1" hangingPunct="1">
              <a:lnSpc>
                <a:spcPct val="80000"/>
              </a:lnSpc>
              <a:buFont typeface="Wingdings" pitchFamily="2" charset="2"/>
              <a:buNone/>
            </a:pPr>
            <a:r>
              <a:rPr lang="en-US" sz="2400" dirty="0" smtClean="0"/>
              <a:t>    12				298	</a:t>
            </a:r>
          </a:p>
          <a:p>
            <a:pPr eaLnBrk="1" hangingPunct="1">
              <a:lnSpc>
                <a:spcPct val="80000"/>
              </a:lnSpc>
              <a:buFont typeface="Wingdings" pitchFamily="2" charset="2"/>
              <a:buNone/>
            </a:pPr>
            <a:r>
              <a:rPr lang="en-US" sz="2400" dirty="0" smtClean="0"/>
              <a:t>			 </a:t>
            </a:r>
          </a:p>
          <a:p>
            <a:pPr algn="ctr" eaLnBrk="1" hangingPunct="1">
              <a:lnSpc>
                <a:spcPct val="80000"/>
              </a:lnSpc>
              <a:buFont typeface="Wingdings" pitchFamily="2" charset="2"/>
              <a:buNone/>
            </a:pPr>
            <a:r>
              <a:rPr lang="en-US" sz="2400" b="1" i="1" dirty="0" err="1" smtClean="0">
                <a:solidFill>
                  <a:srgbClr val="7030A0"/>
                </a:solidFill>
              </a:rPr>
              <a:t>eAG</a:t>
            </a:r>
            <a:r>
              <a:rPr lang="en-US" sz="2400" b="1" i="1" dirty="0" smtClean="0">
                <a:solidFill>
                  <a:srgbClr val="7030A0"/>
                </a:solidFill>
              </a:rPr>
              <a:t> = 28.7 x A1c-46.7  ~ 29 </a:t>
            </a:r>
            <a:r>
              <a:rPr lang="en-US" sz="2400" b="1" i="1" dirty="0" err="1" smtClean="0">
                <a:solidFill>
                  <a:srgbClr val="7030A0"/>
                </a:solidFill>
              </a:rPr>
              <a:t>pts</a:t>
            </a:r>
            <a:r>
              <a:rPr lang="en-US" sz="2400" b="1" i="1" dirty="0" smtClean="0">
                <a:solidFill>
                  <a:srgbClr val="7030A0"/>
                </a:solidFill>
              </a:rPr>
              <a:t> per 1%</a:t>
            </a:r>
          </a:p>
          <a:p>
            <a:pPr algn="r" eaLnBrk="1" hangingPunct="1">
              <a:lnSpc>
                <a:spcPct val="80000"/>
              </a:lnSpc>
              <a:buFont typeface="Wingdings"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itchFamily="2" charset="2"/>
              <a:buNone/>
            </a:pPr>
            <a:r>
              <a:rPr lang="en-US" sz="1400" dirty="0" smtClean="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5004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60410856"/>
      </p:ext>
    </p:extLst>
  </p:cSld>
  <p:clrMapOvr>
    <a:masterClrMapping/>
  </p:clrMapOvr>
  <p:transition>
    <p:rand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smtClean="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5213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80-130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140/90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DM and 40 </a:t>
            </a:r>
            <a:r>
              <a:rPr lang="en-US" dirty="0" err="1" smtClean="0"/>
              <a:t>yrs</a:t>
            </a:r>
            <a:r>
              <a:rPr lang="en-US" dirty="0" smtClean="0"/>
              <a:t>, start statin</a:t>
            </a:r>
          </a:p>
          <a:p>
            <a:pPr lvl="1" eaLnBrk="1" hangingPunct="1">
              <a:lnSpc>
                <a:spcPct val="90000"/>
              </a:lnSpc>
              <a:defRPr/>
            </a:pPr>
            <a:r>
              <a:rPr lang="en-US" dirty="0" smtClean="0"/>
              <a:t>HDL &gt;40</a:t>
            </a:r>
          </a:p>
          <a:p>
            <a:pPr lvl="1" eaLnBrk="1" hangingPunct="1">
              <a:lnSpc>
                <a:spcPct val="90000"/>
              </a:lnSpc>
              <a:defRPr/>
            </a:pPr>
            <a:r>
              <a:rPr lang="en-US" dirty="0" smtClean="0"/>
              <a:t>Triglyceride &lt; 150</a:t>
            </a:r>
          </a:p>
          <a:p>
            <a:pPr eaLnBrk="1" hangingPunct="1">
              <a:lnSpc>
                <a:spcPct val="90000"/>
              </a:lnSpc>
              <a:defRPr/>
            </a:pPr>
            <a:r>
              <a:rPr lang="en-US" sz="3600" dirty="0" smtClean="0">
                <a:solidFill>
                  <a:srgbClr val="790015"/>
                </a:solidFill>
              </a:rPr>
              <a:t>E</a:t>
            </a:r>
            <a:r>
              <a:rPr lang="en-US" dirty="0" smtClean="0"/>
              <a:t> </a:t>
            </a:r>
            <a:r>
              <a:rPr lang="en-US" dirty="0" err="1" smtClean="0"/>
              <a:t>xercise</a:t>
            </a:r>
            <a:r>
              <a:rPr lang="en-US" dirty="0" smtClean="0"/>
              <a:t>, Education</a:t>
            </a:r>
          </a:p>
          <a:p>
            <a:pPr eaLnBrk="1" hangingPunct="1">
              <a:lnSpc>
                <a:spcPct val="90000"/>
              </a:lnSpc>
              <a:defRPr/>
            </a:pPr>
            <a:r>
              <a:rPr lang="en-US" sz="3600" dirty="0" smtClean="0">
                <a:solidFill>
                  <a:srgbClr val="7030A0"/>
                </a:solidFill>
              </a:rPr>
              <a:t>H</a:t>
            </a:r>
            <a:r>
              <a:rPr lang="en-US" dirty="0" smtClean="0">
                <a:solidFill>
                  <a:srgbClr val="7030A0"/>
                </a:solidFill>
              </a:rPr>
              <a:t> </a:t>
            </a:r>
            <a:r>
              <a:rPr lang="en-US" dirty="0" err="1" smtClean="0"/>
              <a:t>ealthy</a:t>
            </a:r>
            <a:r>
              <a:rPr lang="en-US" dirty="0" smtClean="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107345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smtClean="0">
                <a:solidFill>
                  <a:schemeClr val="bg1"/>
                </a:solidFill>
              </a:rPr>
              <a:t> </a:t>
            </a:r>
            <a:r>
              <a:rPr lang="en-US" sz="3400" dirty="0" smtClean="0">
                <a:latin typeface="Tahoma" pitchFamily="34" charset="0"/>
              </a:rPr>
              <a:t>Insulin Therapy</a:t>
            </a:r>
            <a:br>
              <a:rPr lang="en-US" sz="3400" dirty="0" smtClean="0">
                <a:latin typeface="Tahoma" pitchFamily="34" charset="0"/>
              </a:rPr>
            </a:br>
            <a:r>
              <a:rPr lang="en-US" sz="3400" dirty="0" smtClean="0">
                <a:latin typeface="Tahoma" pitchFamily="34" charset="0"/>
              </a:rPr>
              <a:t>From Ants to Analogs</a:t>
            </a:r>
            <a:r>
              <a:rPr lang="en-US" sz="4100" dirty="0" smtClean="0">
                <a:latin typeface="Tahoma" pitchFamily="34" charset="0"/>
              </a:rPr>
              <a:t>: </a:t>
            </a:r>
            <a:br>
              <a:rPr lang="en-US" sz="4100" dirty="0" smtClean="0">
                <a:latin typeface="Tahoma" pitchFamily="34" charset="0"/>
              </a:rPr>
            </a:br>
            <a:endParaRPr lang="en-US" sz="2300" dirty="0" smtClean="0"/>
          </a:p>
        </p:txBody>
      </p:sp>
      <p:sp>
        <p:nvSpPr>
          <p:cNvPr id="961539"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003119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157822"/>
            <a:ext cx="8229600" cy="1442378"/>
          </a:xfrm>
        </p:spPr>
        <p:txBody>
          <a:bodyPr>
            <a:normAutofit fontScale="90000"/>
          </a:bodyPr>
          <a:lstStyle/>
          <a:p>
            <a:pPr eaLnBrk="1" hangingPunct="1"/>
            <a:r>
              <a:rPr lang="en-US" sz="3300" b="1" dirty="0" smtClean="0"/>
              <a:t> </a:t>
            </a:r>
            <a:r>
              <a:rPr lang="en-US" sz="3400" dirty="0" smtClean="0">
                <a:latin typeface="Tahoma" pitchFamily="34" charset="0"/>
              </a:rPr>
              <a:t>Insulin – the Ultimate Hormone Replacement Therapy</a:t>
            </a:r>
            <a:r>
              <a:rPr lang="en-US" sz="4200" dirty="0" smtClean="0">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44843" y="1600200"/>
            <a:ext cx="33528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3" name="Picture 2"/>
          <p:cNvPicPr>
            <a:picLocks noChangeAspect="1"/>
          </p:cNvPicPr>
          <p:nvPr/>
        </p:nvPicPr>
        <p:blipFill>
          <a:blip r:embed="rId5"/>
          <a:stretch>
            <a:fillRect/>
          </a:stretch>
        </p:blipFill>
        <p:spPr>
          <a:xfrm>
            <a:off x="3810000" y="1828800"/>
            <a:ext cx="4672013" cy="3411529"/>
          </a:xfrm>
          <a:prstGeom prst="rect">
            <a:avLst/>
          </a:prstGeom>
        </p:spPr>
      </p:pic>
    </p:spTree>
    <p:custDataLst>
      <p:tags r:id="rId1"/>
    </p:custDataLst>
    <p:extLst>
      <p:ext uri="{BB962C8B-B14F-4D97-AF65-F5344CB8AC3E}">
        <p14:creationId xmlns:p14="http://schemas.microsoft.com/office/powerpoint/2010/main" val="196262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0"/>
            <a:ext cx="46831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71077820"/>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72128707"/>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152400"/>
            <a:ext cx="8229600" cy="838200"/>
          </a:xfrm>
        </p:spPr>
        <p:txBody>
          <a:bodyPr>
            <a:normAutofit/>
          </a:bodyPr>
          <a:lstStyle/>
          <a:p>
            <a:r>
              <a:rPr lang="en-US" dirty="0" smtClean="0"/>
              <a:t>Insulin Finally Available - 1922</a:t>
            </a:r>
          </a:p>
        </p:txBody>
      </p:sp>
      <p:sp>
        <p:nvSpPr>
          <p:cNvPr id="2" name="Content Placeholder 1"/>
          <p:cNvSpPr>
            <a:spLocks noGrp="1"/>
          </p:cNvSpPr>
          <p:nvPr>
            <p:ph sz="quarter" idx="1"/>
          </p:nvPr>
        </p:nvSpPr>
        <p:spPr/>
        <p:txBody>
          <a:bodyPr/>
          <a:lstStyle/>
          <a:p>
            <a:endParaRPr lang="en-US" dirty="0"/>
          </a:p>
        </p:txBody>
      </p:sp>
      <p:pic>
        <p:nvPicPr>
          <p:cNvPr id="118787" name="Picture 11" descr="http://link.library.utoronto.ca/insulin/images/home-bot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17" y="1219200"/>
            <a:ext cx="339936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4550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smtClean="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smtClean="0"/>
              <a:t>7 fold increase 1990</a:t>
            </a:r>
          </a:p>
          <a:p>
            <a:pPr>
              <a:defRPr/>
            </a:pPr>
            <a:r>
              <a:rPr lang="en-US" dirty="0" smtClean="0"/>
              <a:t>1 in 6 </a:t>
            </a:r>
            <a:r>
              <a:rPr lang="en-US" dirty="0" err="1" smtClean="0"/>
              <a:t>overwt</a:t>
            </a:r>
            <a:r>
              <a:rPr lang="en-US" dirty="0" smtClean="0"/>
              <a:t> kids (age 12- 19) have </a:t>
            </a:r>
            <a:r>
              <a:rPr lang="en-US" dirty="0" err="1" smtClean="0"/>
              <a:t>prediabetes</a:t>
            </a:r>
            <a:r>
              <a:rPr lang="en-US" dirty="0" smtClean="0"/>
              <a:t>.</a:t>
            </a:r>
          </a:p>
          <a:p>
            <a:pPr>
              <a:defRPr/>
            </a:pPr>
            <a:r>
              <a:rPr lang="en-US" dirty="0" smtClean="0"/>
              <a:t>~2,500 to 3,700 new cases in U.S. annually.</a:t>
            </a:r>
          </a:p>
          <a:p>
            <a:pPr>
              <a:defRPr/>
            </a:pPr>
            <a:r>
              <a:rPr lang="en-US" dirty="0" smtClean="0"/>
              <a:t>Highest risk: very </a:t>
            </a:r>
            <a:r>
              <a:rPr lang="en-US" dirty="0"/>
              <a:t>obese, minority, female, low socioeconomic status, limited </a:t>
            </a:r>
            <a:r>
              <a:rPr lang="en-US" dirty="0" smtClean="0"/>
              <a:t>education</a:t>
            </a:r>
            <a:endParaRPr lang="en-US" dirty="0"/>
          </a:p>
          <a:p>
            <a:pPr>
              <a:defRPr/>
            </a:pPr>
            <a:r>
              <a:rPr lang="en-US" dirty="0" smtClean="0"/>
              <a:t>In </a:t>
            </a:r>
            <a:r>
              <a:rPr lang="en-US" dirty="0"/>
              <a:t>age range 12-19, less than 1% have Type 2 </a:t>
            </a:r>
            <a:r>
              <a:rPr lang="en-US" dirty="0" smtClean="0"/>
              <a:t>– NHANES</a:t>
            </a:r>
          </a:p>
          <a:p>
            <a:pPr>
              <a:defRPr/>
            </a:pPr>
            <a:r>
              <a:rPr lang="en-US" dirty="0" smtClean="0"/>
              <a:t>Environmental changes to urgently needed</a:t>
            </a:r>
            <a:endParaRPr lang="en-US" dirty="0"/>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28602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72085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solidFill>
                  <a:prstClr val="black"/>
                </a:solidFill>
                <a:latin typeface="Arial" charset="0"/>
              </a:rPr>
              <a:t>The Miracle of Insulin</a:t>
            </a:r>
            <a:endParaRPr lang="en-US" sz="3600" dirty="0">
              <a:solidFill>
                <a:prstClr val="black"/>
              </a:solidFill>
              <a:latin typeface="Arial" charset="0"/>
            </a:endParaRPr>
          </a:p>
        </p:txBody>
      </p:sp>
      <p:sp>
        <p:nvSpPr>
          <p:cNvPr id="133125"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solidFill>
                  <a:srgbClr val="C00000"/>
                </a:solidFill>
                <a:latin typeface="Arial" charset="0"/>
              </a:rPr>
              <a:t>Patient J.L., December 15, 1922</a:t>
            </a:r>
            <a:endParaRPr lang="en-US" sz="2000" b="1" dirty="0">
              <a:solidFill>
                <a:srgbClr val="C00000"/>
              </a:solidFill>
              <a:latin typeface="Arial" charset="0"/>
            </a:endParaRPr>
          </a:p>
        </p:txBody>
      </p:sp>
      <p:sp>
        <p:nvSpPr>
          <p:cNvPr id="133126" name="Rectangle 6"/>
          <p:cNvSpPr>
            <a:spLocks noChangeArrowheads="1"/>
          </p:cNvSpPr>
          <p:nvPr/>
        </p:nvSpPr>
        <p:spPr bwMode="auto">
          <a:xfrm>
            <a:off x="5658173"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solidFill>
                  <a:srgbClr val="C00000"/>
                </a:solidFill>
                <a:latin typeface="Arial" charset="0"/>
              </a:rPr>
              <a:t>February 15, 1923</a:t>
            </a:r>
            <a:endParaRPr lang="en-US" sz="2000" b="1" dirty="0">
              <a:solidFill>
                <a:srgbClr val="C00000"/>
              </a:solidFill>
              <a:latin typeface="Arial" charset="0"/>
            </a:endParaRPr>
          </a:p>
        </p:txBody>
      </p:sp>
      <p:sp>
        <p:nvSpPr>
          <p:cNvPr id="2" name="Title 1"/>
          <p:cNvSpPr>
            <a:spLocks noGrp="1"/>
          </p:cNvSpPr>
          <p:nvPr>
            <p:ph type="title"/>
          </p:nvPr>
        </p:nvSpPr>
        <p:spPr/>
        <p:txBody>
          <a:bodyPr/>
          <a:lstStyle/>
          <a:p>
            <a:r>
              <a:rPr lang="en-US" dirty="0" smtClean="0"/>
              <a:t>The Miracle of Insulin</a:t>
            </a:r>
            <a:endParaRPr lang="en-US" dirty="0"/>
          </a:p>
        </p:txBody>
      </p:sp>
    </p:spTree>
    <p:custDataLst>
      <p:tags r:id="rId1"/>
    </p:custDataLst>
    <p:extLst>
      <p:ext uri="{BB962C8B-B14F-4D97-AF65-F5344CB8AC3E}">
        <p14:creationId xmlns:p14="http://schemas.microsoft.com/office/powerpoint/2010/main" val="32712463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 Management –AKA	</a:t>
            </a:r>
            <a:endParaRPr lang="en-US" dirty="0"/>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smtClean="0"/>
              <a:t>How to think </a:t>
            </a:r>
            <a:br>
              <a:rPr lang="en-US" sz="5400" dirty="0" smtClean="0"/>
            </a:br>
            <a:r>
              <a:rPr lang="en-US" sz="5400" dirty="0" smtClean="0"/>
              <a:t>like a pancreas</a:t>
            </a:r>
            <a:endParaRPr lang="en-US" dirty="0"/>
          </a:p>
        </p:txBody>
      </p:sp>
      <p:pic>
        <p:nvPicPr>
          <p:cNvPr id="5" name="Picture 4"/>
          <p:cNvPicPr>
            <a:picLocks noChangeAspect="1"/>
          </p:cNvPicPr>
          <p:nvPr/>
        </p:nvPicPr>
        <p:blipFill>
          <a:blip r:embed="rId3"/>
          <a:stretch>
            <a:fillRect/>
          </a:stretch>
        </p:blipFill>
        <p:spPr>
          <a:xfrm flipH="1">
            <a:off x="3352800" y="2133600"/>
            <a:ext cx="31961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400599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p:txBody>
          <a:bodyPr>
            <a:normAutofit fontScale="90000"/>
          </a:bodyPr>
          <a:lstStyle/>
          <a:p>
            <a:pPr eaLnBrk="1" hangingPunct="1"/>
            <a:r>
              <a:rPr lang="en-US" sz="3700" smtClean="0"/>
              <a:t>Physiologic Insulin Secretion:    24-Hour Profile </a:t>
            </a:r>
            <a:endParaRPr lang="en-US" smtClean="0"/>
          </a:p>
        </p:txBody>
      </p:sp>
      <p:sp>
        <p:nvSpPr>
          <p:cNvPr id="2" name="Content Placeholder 1"/>
          <p:cNvSpPr>
            <a:spLocks noGrp="1"/>
          </p:cNvSpPr>
          <p:nvPr>
            <p:ph sz="quarter" idx="1"/>
          </p:nvPr>
        </p:nvSpPr>
        <p:spPr/>
        <p:txBody>
          <a:bodyPr/>
          <a:lstStyle/>
          <a:p>
            <a:endParaRPr lang="en-US" dirty="0"/>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02101" y="5904548"/>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dirty="0">
                <a:effectLst>
                  <a:outerShdw blurRad="38100" dist="38100" dir="2700000" algn="tl">
                    <a:srgbClr val="000000"/>
                  </a:outerShdw>
                </a:effectLst>
                <a:latin typeface="Arial" pitchFamily="34" charset="0"/>
              </a:rPr>
              <a:t>Time</a:t>
            </a:r>
            <a:r>
              <a:rPr lang="en-US" sz="2000" dirty="0">
                <a:solidFill>
                  <a:srgbClr val="FFFFFF"/>
                </a:solidFill>
                <a:effectLst>
                  <a:outerShdw blurRad="38100" dist="38100" dir="2700000" algn="tl">
                    <a:srgbClr val="000000"/>
                  </a:outerShdw>
                </a:effectLst>
                <a:latin typeface="Arial" pitchFamily="34" charset="0"/>
              </a:rPr>
              <a:t> </a:t>
            </a:r>
            <a:r>
              <a:rPr lang="en-US" sz="2000" dirty="0">
                <a:effectLst>
                  <a:outerShdw blurRad="38100" dist="38100" dir="2700000" algn="tl">
                    <a:srgbClr val="000000"/>
                  </a:outerShdw>
                </a:effectLst>
                <a:latin typeface="Arial" pitchFamily="34" charset="0"/>
              </a:rPr>
              <a:t>of Day</a:t>
            </a:r>
            <a:endParaRPr lang="en-US" sz="2000" dirty="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Tree>
    <p:custDataLst>
      <p:tags r:id="rId1"/>
    </p:custDataLst>
    <p:extLst>
      <p:ext uri="{BB962C8B-B14F-4D97-AF65-F5344CB8AC3E}">
        <p14:creationId xmlns:p14="http://schemas.microsoft.com/office/powerpoint/2010/main" val="31319692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 Depends on Patient</a:t>
            </a:r>
            <a:endParaRPr lang="en-US" dirty="0"/>
          </a:p>
        </p:txBody>
      </p:sp>
      <p:sp>
        <p:nvSpPr>
          <p:cNvPr id="3" name="Content Placeholder 2"/>
          <p:cNvSpPr>
            <a:spLocks noGrp="1"/>
          </p:cNvSpPr>
          <p:nvPr>
            <p:ph sz="quarter" idx="1"/>
          </p:nvPr>
        </p:nvSpPr>
        <p:spPr/>
        <p:txBody>
          <a:bodyPr numCol="2"/>
          <a:lstStyle/>
          <a:p>
            <a:pPr lvl="2"/>
            <a:endParaRPr lang="en-US" dirty="0" smtClean="0"/>
          </a:p>
        </p:txBody>
      </p:sp>
      <p:pic>
        <p:nvPicPr>
          <p:cNvPr id="5" name="Picture 4"/>
          <p:cNvPicPr>
            <a:picLocks noChangeAspect="1"/>
          </p:cNvPicPr>
          <p:nvPr/>
        </p:nvPicPr>
        <p:blipFill>
          <a:blip r:embed="rId3"/>
          <a:stretch>
            <a:fillRect/>
          </a:stretch>
        </p:blipFill>
        <p:spPr>
          <a:xfrm>
            <a:off x="2819400" y="1383030"/>
            <a:ext cx="3352800" cy="4610100"/>
          </a:xfrm>
          <a:prstGeom prst="rect">
            <a:avLst/>
          </a:prstGeom>
        </p:spPr>
      </p:pic>
    </p:spTree>
    <p:custDataLst>
      <p:tags r:id="rId1"/>
    </p:custDataLst>
    <p:extLst>
      <p:ext uri="{BB962C8B-B14F-4D97-AF65-F5344CB8AC3E}">
        <p14:creationId xmlns:p14="http://schemas.microsoft.com/office/powerpoint/2010/main" val="105767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320040"/>
            <a:ext cx="8458200" cy="822960"/>
          </a:xfrm>
        </p:spPr>
        <p:txBody>
          <a:bodyPr>
            <a:normAutofit/>
          </a:bodyPr>
          <a:lstStyle/>
          <a:p>
            <a:pPr>
              <a:defRPr/>
            </a:pPr>
            <a:r>
              <a:rPr lang="en-US" dirty="0" smtClean="0"/>
              <a:t>Insulin Dosing Type 1 &amp; 2</a:t>
            </a:r>
            <a:endParaRPr lang="en-US" dirty="0"/>
          </a:p>
        </p:txBody>
      </p:sp>
      <p:pic>
        <p:nvPicPr>
          <p:cNvPr id="33795" name="Picture 4" descr="http://spectrum.diabetesjournals.org/content/22/2/116/F1.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08100"/>
            <a:ext cx="8485544"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6"/>
          <p:cNvSpPr txBox="1">
            <a:spLocks noChangeArrowheads="1"/>
          </p:cNvSpPr>
          <p:nvPr/>
        </p:nvSpPr>
        <p:spPr bwMode="auto">
          <a:xfrm>
            <a:off x="609600" y="5664200"/>
            <a:ext cx="731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dirty="0"/>
              <a:t>U-500 Insulin: When More With Less Yields Success:  </a:t>
            </a:r>
            <a:r>
              <a:rPr lang="pt-BR" i="1" dirty="0"/>
              <a:t>Diabetes Spectrum March 20, 2009 vol. 22 no. 2 116-122 </a:t>
            </a:r>
            <a:endParaRPr lang="en-US" dirty="0"/>
          </a:p>
        </p:txBody>
      </p:sp>
    </p:spTree>
    <p:custDataLst>
      <p:tags r:id="rId1"/>
    </p:custDataLst>
    <p:extLst>
      <p:ext uri="{BB962C8B-B14F-4D97-AF65-F5344CB8AC3E}">
        <p14:creationId xmlns:p14="http://schemas.microsoft.com/office/powerpoint/2010/main" val="279083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219200"/>
            <a:ext cx="8393596" cy="5009768"/>
          </a:xfrm>
        </p:spPr>
        <p:txBody>
          <a:bodyPr>
            <a:normAutofit/>
          </a:bodyPr>
          <a:lstStyle/>
          <a:p>
            <a:r>
              <a:rPr lang="en-US" dirty="0" smtClean="0"/>
              <a:t>38 </a:t>
            </a:r>
            <a:r>
              <a:rPr lang="en-US" dirty="0" err="1" smtClean="0"/>
              <a:t>yr</a:t>
            </a:r>
            <a:r>
              <a:rPr lang="en-US" dirty="0" smtClean="0"/>
              <a:t> old,  </a:t>
            </a:r>
          </a:p>
          <a:p>
            <a:r>
              <a:rPr lang="en-US" dirty="0" smtClean="0"/>
              <a:t>BMI 32, Weighs 200kg</a:t>
            </a:r>
          </a:p>
          <a:p>
            <a:r>
              <a:rPr lang="en-US" dirty="0" smtClean="0"/>
              <a:t>A1c – 12%,  BG 290s for </a:t>
            </a:r>
            <a:r>
              <a:rPr lang="en-US" dirty="0" err="1" smtClean="0"/>
              <a:t>mos</a:t>
            </a:r>
            <a:endParaRPr lang="en-US" dirty="0" smtClean="0"/>
          </a:p>
          <a:p>
            <a:r>
              <a:rPr lang="en-US" dirty="0" smtClean="0"/>
              <a:t>Insulin – 70 units Lantus  </a:t>
            </a:r>
          </a:p>
          <a:p>
            <a:r>
              <a:rPr lang="en-US" dirty="0" smtClean="0"/>
              <a:t>Oral Meds: max dose glipizide + metformin</a:t>
            </a:r>
          </a:p>
          <a:p>
            <a:pPr lvl="1"/>
            <a:r>
              <a:rPr lang="en-US" dirty="0" smtClean="0"/>
              <a:t>MD is contemplating starting her on insulin pump</a:t>
            </a:r>
          </a:p>
          <a:p>
            <a:pPr lvl="1"/>
            <a:endParaRPr lang="en-US" dirty="0"/>
          </a:p>
        </p:txBody>
      </p:sp>
      <p:pic>
        <p:nvPicPr>
          <p:cNvPr id="5" name="Picture 4"/>
          <p:cNvPicPr>
            <a:picLocks noChangeAspect="1"/>
          </p:cNvPicPr>
          <p:nvPr/>
        </p:nvPicPr>
        <p:blipFill>
          <a:blip r:embed="rId3"/>
          <a:stretch>
            <a:fillRect/>
          </a:stretch>
        </p:blipFill>
        <p:spPr>
          <a:xfrm>
            <a:off x="5838825" y="198928"/>
            <a:ext cx="2847975" cy="2657475"/>
          </a:xfrm>
          <a:prstGeom prst="rect">
            <a:avLst/>
          </a:prstGeom>
        </p:spPr>
      </p:pic>
    </p:spTree>
    <p:custDataLst>
      <p:tags r:id="rId1"/>
    </p:custDataLst>
    <p:extLst>
      <p:ext uri="{BB962C8B-B14F-4D97-AF65-F5344CB8AC3E}">
        <p14:creationId xmlns:p14="http://schemas.microsoft.com/office/powerpoint/2010/main" val="258722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2 Pump Candidates?</a:t>
            </a:r>
            <a:endParaRPr lang="en-US" dirty="0"/>
          </a:p>
        </p:txBody>
      </p:sp>
      <p:sp>
        <p:nvSpPr>
          <p:cNvPr id="10" name="Content Placeholder 9"/>
          <p:cNvSpPr>
            <a:spLocks noGrp="1"/>
          </p:cNvSpPr>
          <p:nvPr>
            <p:ph sz="quarter" idx="1"/>
          </p:nvPr>
        </p:nvSpPr>
        <p:spPr/>
        <p:txBody>
          <a:bodyPr/>
          <a:lstStyle/>
          <a:p>
            <a:r>
              <a:rPr lang="en-US" dirty="0" smtClean="0"/>
              <a:t>Severe insulin resistance</a:t>
            </a:r>
          </a:p>
          <a:p>
            <a:r>
              <a:rPr lang="en-US" dirty="0" smtClean="0"/>
              <a:t>Poor glycemic control despite sufficient insulin titration and adherence to diet and exercise.</a:t>
            </a:r>
          </a:p>
          <a:p>
            <a:r>
              <a:rPr lang="en-US" dirty="0" smtClean="0"/>
              <a:t>Integrate ability to cope with pump, absence of cognitive or operative disability, personal willingness and ability to monitor blood glucose levels. </a:t>
            </a:r>
          </a:p>
        </p:txBody>
      </p:sp>
      <p:pic>
        <p:nvPicPr>
          <p:cNvPr id="12" name="Picture 11"/>
          <p:cNvPicPr>
            <a:picLocks noChangeAspect="1"/>
          </p:cNvPicPr>
          <p:nvPr/>
        </p:nvPicPr>
        <p:blipFill>
          <a:blip r:embed="rId3"/>
          <a:stretch>
            <a:fillRect/>
          </a:stretch>
        </p:blipFill>
        <p:spPr>
          <a:xfrm>
            <a:off x="304800" y="5843167"/>
            <a:ext cx="8686800" cy="422650"/>
          </a:xfrm>
          <a:prstGeom prst="rect">
            <a:avLst/>
          </a:prstGeom>
        </p:spPr>
      </p:pic>
    </p:spTree>
    <p:custDataLst>
      <p:tags r:id="rId1"/>
    </p:custDataLst>
    <p:extLst>
      <p:ext uri="{BB962C8B-B14F-4D97-AF65-F5344CB8AC3E}">
        <p14:creationId xmlns:p14="http://schemas.microsoft.com/office/powerpoint/2010/main" val="308255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Advantages </a:t>
            </a:r>
            <a:r>
              <a:rPr lang="en-US" sz="3200" b="1" dirty="0"/>
              <a:t>of Using an Insulin </a:t>
            </a:r>
            <a:r>
              <a:rPr lang="en-US" sz="3200" b="1" dirty="0" smtClean="0"/>
              <a:t>Pump: ADA  Website</a:t>
            </a:r>
            <a:endParaRPr lang="en-US" sz="3200" dirty="0"/>
          </a:p>
        </p:txBody>
      </p:sp>
      <p:sp>
        <p:nvSpPr>
          <p:cNvPr id="3" name="Content Placeholder 2"/>
          <p:cNvSpPr>
            <a:spLocks noGrp="1"/>
          </p:cNvSpPr>
          <p:nvPr>
            <p:ph sz="quarter" idx="1"/>
          </p:nvPr>
        </p:nvSpPr>
        <p:spPr/>
        <p:txBody>
          <a:bodyPr>
            <a:normAutofit fontScale="92500" lnSpcReduction="10000"/>
          </a:bodyPr>
          <a:lstStyle/>
          <a:p>
            <a:r>
              <a:rPr lang="en-US" dirty="0" smtClean="0"/>
              <a:t>Eliminates individual </a:t>
            </a:r>
            <a:r>
              <a:rPr lang="en-US" dirty="0"/>
              <a:t>insulin injections</a:t>
            </a:r>
          </a:p>
          <a:p>
            <a:r>
              <a:rPr lang="en-US" dirty="0" smtClean="0"/>
              <a:t>Delivers insulin </a:t>
            </a:r>
            <a:r>
              <a:rPr lang="en-US" dirty="0"/>
              <a:t>more accurately than injections</a:t>
            </a:r>
          </a:p>
          <a:p>
            <a:r>
              <a:rPr lang="en-US" dirty="0"/>
              <a:t>O</a:t>
            </a:r>
            <a:r>
              <a:rPr lang="en-US" dirty="0" smtClean="0"/>
              <a:t>utperform MDI in improving A1C </a:t>
            </a:r>
            <a:endParaRPr lang="en-US" dirty="0" smtClean="0"/>
          </a:p>
          <a:p>
            <a:r>
              <a:rPr lang="en-US" dirty="0" smtClean="0"/>
              <a:t>Less </a:t>
            </a:r>
            <a:r>
              <a:rPr lang="en-US" dirty="0" smtClean="0"/>
              <a:t>large </a:t>
            </a:r>
            <a:r>
              <a:rPr lang="en-US" dirty="0"/>
              <a:t>swings in </a:t>
            </a:r>
            <a:r>
              <a:rPr lang="en-US" dirty="0" smtClean="0"/>
              <a:t>blood </a:t>
            </a:r>
            <a:r>
              <a:rPr lang="en-US" dirty="0"/>
              <a:t>glucose levels</a:t>
            </a:r>
          </a:p>
          <a:p>
            <a:r>
              <a:rPr lang="en-US" dirty="0" smtClean="0"/>
              <a:t>Flexibility with food</a:t>
            </a:r>
            <a:endParaRPr lang="en-US" dirty="0" smtClean="0"/>
          </a:p>
          <a:p>
            <a:r>
              <a:rPr lang="en-US" dirty="0" smtClean="0"/>
              <a:t>Minimizes severe </a:t>
            </a:r>
            <a:r>
              <a:rPr lang="en-US" dirty="0"/>
              <a:t>low blood glucose episodes</a:t>
            </a:r>
          </a:p>
          <a:p>
            <a:r>
              <a:rPr lang="en-US" dirty="0" smtClean="0"/>
              <a:t> Eliminates unpredictable </a:t>
            </a:r>
            <a:r>
              <a:rPr lang="en-US" dirty="0"/>
              <a:t>effects of intermediate- or long-acting insulin</a:t>
            </a:r>
          </a:p>
          <a:p>
            <a:r>
              <a:rPr lang="en-US" dirty="0" smtClean="0"/>
              <a:t>Allows exercise </a:t>
            </a:r>
            <a:r>
              <a:rPr lang="en-US" dirty="0"/>
              <a:t>without having to eat large amounts of carbohydrate</a:t>
            </a:r>
          </a:p>
          <a:p>
            <a:endParaRPr lang="en-US" dirty="0"/>
          </a:p>
        </p:txBody>
      </p:sp>
    </p:spTree>
    <p:custDataLst>
      <p:tags r:id="rId1"/>
    </p:custDataLst>
    <p:extLst>
      <p:ext uri="{BB962C8B-B14F-4D97-AF65-F5344CB8AC3E}">
        <p14:creationId xmlns:p14="http://schemas.microsoft.com/office/powerpoint/2010/main" val="313225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Disadvantages</a:t>
            </a:r>
            <a:endParaRPr lang="en-US" dirty="0"/>
          </a:p>
        </p:txBody>
      </p:sp>
      <p:sp>
        <p:nvSpPr>
          <p:cNvPr id="3" name="Content Placeholder 2"/>
          <p:cNvSpPr>
            <a:spLocks noGrp="1"/>
          </p:cNvSpPr>
          <p:nvPr>
            <p:ph sz="quarter" idx="1"/>
          </p:nvPr>
        </p:nvSpPr>
        <p:spPr>
          <a:xfrm>
            <a:off x="457200" y="1219200"/>
            <a:ext cx="4648200" cy="4937760"/>
          </a:xfrm>
        </p:spPr>
        <p:txBody>
          <a:bodyPr/>
          <a:lstStyle/>
          <a:p>
            <a:r>
              <a:rPr lang="en-US" dirty="0" smtClean="0"/>
              <a:t>Hooked up to something</a:t>
            </a:r>
          </a:p>
          <a:p>
            <a:r>
              <a:rPr lang="en-US" dirty="0" smtClean="0"/>
              <a:t>More monitoring? For type 2, </a:t>
            </a:r>
            <a:r>
              <a:rPr lang="en-US" dirty="0" err="1" smtClean="0"/>
              <a:t>avg</a:t>
            </a:r>
            <a:r>
              <a:rPr lang="en-US" dirty="0" smtClean="0"/>
              <a:t> frequency was 3.8 times a day (OpT2mise)</a:t>
            </a:r>
          </a:p>
          <a:p>
            <a:r>
              <a:rPr lang="en-US" dirty="0" smtClean="0"/>
              <a:t>Site irritation, infection</a:t>
            </a:r>
          </a:p>
          <a:p>
            <a:r>
              <a:rPr lang="en-US" dirty="0" smtClean="0"/>
              <a:t>Cost?</a:t>
            </a:r>
            <a:endParaRPr lang="en-US" dirty="0" smtClean="0"/>
          </a:p>
        </p:txBody>
      </p:sp>
      <p:pic>
        <p:nvPicPr>
          <p:cNvPr id="5" name="Picture 4"/>
          <p:cNvPicPr>
            <a:picLocks noChangeAspect="1"/>
          </p:cNvPicPr>
          <p:nvPr/>
        </p:nvPicPr>
        <p:blipFill>
          <a:blip r:embed="rId3"/>
          <a:stretch>
            <a:fillRect/>
          </a:stretch>
        </p:blipFill>
        <p:spPr>
          <a:xfrm>
            <a:off x="5170714" y="1219200"/>
            <a:ext cx="3628991" cy="3733800"/>
          </a:xfrm>
          <a:prstGeom prst="rect">
            <a:avLst/>
          </a:prstGeom>
        </p:spPr>
      </p:pic>
      <p:pic>
        <p:nvPicPr>
          <p:cNvPr id="6" name="Picture 5"/>
          <p:cNvPicPr>
            <a:picLocks noChangeAspect="1"/>
          </p:cNvPicPr>
          <p:nvPr/>
        </p:nvPicPr>
        <p:blipFill>
          <a:blip r:embed="rId4"/>
          <a:stretch>
            <a:fillRect/>
          </a:stretch>
        </p:blipFill>
        <p:spPr>
          <a:xfrm>
            <a:off x="297962" y="5748904"/>
            <a:ext cx="8610600" cy="418942"/>
          </a:xfrm>
          <a:prstGeom prst="rect">
            <a:avLst/>
          </a:prstGeom>
        </p:spPr>
      </p:pic>
    </p:spTree>
    <p:custDataLst>
      <p:tags r:id="rId1"/>
    </p:custDataLst>
    <p:extLst>
      <p:ext uri="{BB962C8B-B14F-4D97-AF65-F5344CB8AC3E}">
        <p14:creationId xmlns:p14="http://schemas.microsoft.com/office/powerpoint/2010/main" val="83544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If you are already insulin resistant, why give more insulin?</a:t>
            </a:r>
            <a:endParaRPr lang="en-US" sz="3200" dirty="0"/>
          </a:p>
        </p:txBody>
      </p:sp>
      <p:sp>
        <p:nvSpPr>
          <p:cNvPr id="3" name="Content Placeholder 2"/>
          <p:cNvSpPr>
            <a:spLocks noGrp="1"/>
          </p:cNvSpPr>
          <p:nvPr>
            <p:ph sz="quarter" idx="1"/>
          </p:nvPr>
        </p:nvSpPr>
        <p:spPr>
          <a:xfrm>
            <a:off x="457200" y="1219200"/>
            <a:ext cx="6324600" cy="4937760"/>
          </a:xfrm>
        </p:spPr>
        <p:txBody>
          <a:bodyPr>
            <a:normAutofit fontScale="85000" lnSpcReduction="10000"/>
          </a:bodyPr>
          <a:lstStyle/>
          <a:p>
            <a:r>
              <a:rPr lang="en-US" dirty="0" smtClean="0"/>
              <a:t>Yes, type 2 diabetes is a situation of insulin resistance, but also insulin deficiency</a:t>
            </a:r>
          </a:p>
          <a:p>
            <a:r>
              <a:rPr lang="en-US" dirty="0" smtClean="0"/>
              <a:t>When pts are glucose toxic (BG in the 300s), they may initially require higher doses of insulin, but as toxicity diminishes, insulin requirements diminish</a:t>
            </a:r>
          </a:p>
          <a:p>
            <a:r>
              <a:rPr lang="en-US" dirty="0" smtClean="0"/>
              <a:t>One strategy to overcome insulin resistance is through physiologic insulin replacement therapy.</a:t>
            </a:r>
          </a:p>
          <a:p>
            <a:r>
              <a:rPr lang="en-US" dirty="0" smtClean="0"/>
              <a:t>The pump helps to achieve glucose control with less insulin</a:t>
            </a:r>
            <a:endParaRPr lang="en-US" dirty="0"/>
          </a:p>
        </p:txBody>
      </p:sp>
      <p:pic>
        <p:nvPicPr>
          <p:cNvPr id="4" name="Picture 3"/>
          <p:cNvPicPr>
            <a:picLocks noChangeAspect="1"/>
          </p:cNvPicPr>
          <p:nvPr/>
        </p:nvPicPr>
        <p:blipFill>
          <a:blip r:embed="rId3"/>
          <a:stretch>
            <a:fillRect/>
          </a:stretch>
        </p:blipFill>
        <p:spPr>
          <a:xfrm>
            <a:off x="6619875" y="1143000"/>
            <a:ext cx="2066925" cy="2032128"/>
          </a:xfrm>
          <a:prstGeom prst="rect">
            <a:avLst/>
          </a:prstGeom>
        </p:spPr>
      </p:pic>
    </p:spTree>
    <p:custDataLst>
      <p:tags r:id="rId1"/>
    </p:custDataLst>
    <p:extLst>
      <p:ext uri="{BB962C8B-B14F-4D97-AF65-F5344CB8AC3E}">
        <p14:creationId xmlns:p14="http://schemas.microsoft.com/office/powerpoint/2010/main" val="83664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smtClean="0"/>
              <a:t>Age-adjusted Diabetes Prevalence </a:t>
            </a:r>
            <a:r>
              <a:rPr lang="en-US" sz="2400" b="1" dirty="0" smtClean="0"/>
              <a:t/>
            </a:r>
            <a:br>
              <a:rPr lang="en-US" sz="2400" b="1" dirty="0" smtClean="0"/>
            </a:br>
            <a:r>
              <a:rPr lang="en-US" sz="2700" dirty="0" smtClean="0"/>
              <a:t>20 </a:t>
            </a:r>
            <a:r>
              <a:rPr lang="en-US" sz="2700" dirty="0" err="1" smtClean="0"/>
              <a:t>yrs</a:t>
            </a:r>
            <a:r>
              <a:rPr lang="en-US" sz="2700" dirty="0" smtClean="0"/>
              <a:t> or older, by race/ethnicity— U.S. 20014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586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ADA Step Wise Approach to Hyperglycemia 2015</a:t>
            </a:r>
            <a:endParaRPr lang="en-US" dirty="0"/>
          </a:p>
        </p:txBody>
      </p:sp>
      <p:sp>
        <p:nvSpPr>
          <p:cNvPr id="3" name="Content Placeholder 2"/>
          <p:cNvSpPr>
            <a:spLocks noGrp="1"/>
          </p:cNvSpPr>
          <p:nvPr>
            <p:ph sz="quarter" idx="1"/>
          </p:nvPr>
        </p:nvSpPr>
        <p:spPr>
          <a:xfrm>
            <a:off x="457200" y="1524000"/>
            <a:ext cx="7086600" cy="4556760"/>
          </a:xfrm>
        </p:spPr>
        <p:txBody>
          <a:bodyPr>
            <a:normAutofit/>
          </a:bodyPr>
          <a:lstStyle/>
          <a:p>
            <a:pPr lvl="0"/>
            <a:r>
              <a:rPr lang="en-US" dirty="0"/>
              <a:t>Start with </a:t>
            </a:r>
            <a:r>
              <a:rPr lang="en-US" dirty="0" smtClean="0"/>
              <a:t>lifestyle coaching</a:t>
            </a:r>
            <a:endParaRPr lang="en-US" dirty="0"/>
          </a:p>
          <a:p>
            <a:pPr lvl="0"/>
            <a:r>
              <a:rPr lang="en-US" dirty="0" smtClean="0"/>
              <a:t>Add Metformin</a:t>
            </a:r>
            <a:endParaRPr lang="en-US" dirty="0"/>
          </a:p>
          <a:p>
            <a:pPr lvl="0"/>
            <a:r>
              <a:rPr lang="en-US" dirty="0" smtClean="0"/>
              <a:t>Next step: Metformin and add 1-2 more meds based </a:t>
            </a:r>
            <a:r>
              <a:rPr lang="en-US" dirty="0" err="1" smtClean="0"/>
              <a:t>pt</a:t>
            </a:r>
            <a:r>
              <a:rPr lang="en-US" dirty="0" smtClean="0"/>
              <a:t> and A1c</a:t>
            </a:r>
          </a:p>
          <a:p>
            <a:pPr lvl="0"/>
            <a:r>
              <a:rPr lang="en-US" dirty="0" smtClean="0"/>
              <a:t>If A1c 9% or more</a:t>
            </a:r>
          </a:p>
          <a:p>
            <a:pPr lvl="1"/>
            <a:r>
              <a:rPr lang="en-US" dirty="0" smtClean="0"/>
              <a:t>3 meds  (</a:t>
            </a:r>
            <a:r>
              <a:rPr lang="en-US" dirty="0" err="1" smtClean="0"/>
              <a:t>ie</a:t>
            </a:r>
            <a:r>
              <a:rPr lang="en-US" dirty="0" smtClean="0"/>
              <a:t> Metformin, glyburide and Januvia)</a:t>
            </a:r>
          </a:p>
          <a:p>
            <a:pPr lvl="1"/>
            <a:r>
              <a:rPr lang="en-US" dirty="0" smtClean="0"/>
              <a:t>Metformin plus basal insulin / GLP-1 Agonist</a:t>
            </a:r>
          </a:p>
          <a:p>
            <a:pPr lvl="1"/>
            <a:r>
              <a:rPr lang="en-US" dirty="0" smtClean="0"/>
              <a:t>Basal/Bolus – Multiple daily injections (MDI)</a:t>
            </a:r>
          </a:p>
          <a:p>
            <a:endParaRPr lang="en-US" dirty="0" smtClean="0"/>
          </a:p>
          <a:p>
            <a:pPr lvl="0"/>
            <a:endParaRPr 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1447800"/>
            <a:ext cx="2308670" cy="1996341"/>
          </a:xfrm>
          <a:prstGeom prst="rect">
            <a:avLst/>
          </a:prstGeom>
        </p:spPr>
      </p:pic>
    </p:spTree>
    <p:custDataLst>
      <p:tags r:id="rId1"/>
    </p:custDataLst>
    <p:extLst>
      <p:ext uri="{BB962C8B-B14F-4D97-AF65-F5344CB8AC3E}">
        <p14:creationId xmlns:p14="http://schemas.microsoft.com/office/powerpoint/2010/main" val="295985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ycemic_Control_algorithm_breakdown_sl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27515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A-EASD PS Update 2015_Manag Hypergly T2DM_full_DO NOT POST 3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350350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te-Ins 16.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2432781080"/>
      </p:ext>
    </p:extLst>
  </p:cSld>
  <p:clrMapOvr>
    <a:masterClrMapping/>
  </p:clrMapOvr>
  <p:transition spd="slow">
    <p:wipe dir="d"/>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219200"/>
            <a:ext cx="8393596" cy="5009768"/>
          </a:xfrm>
        </p:spPr>
        <p:txBody>
          <a:bodyPr>
            <a:normAutofit/>
          </a:bodyPr>
          <a:lstStyle/>
          <a:p>
            <a:r>
              <a:rPr lang="en-US" dirty="0" smtClean="0"/>
              <a:t>38 </a:t>
            </a:r>
            <a:r>
              <a:rPr lang="en-US" dirty="0" err="1" smtClean="0"/>
              <a:t>yr</a:t>
            </a:r>
            <a:r>
              <a:rPr lang="en-US" dirty="0" smtClean="0"/>
              <a:t> old,  </a:t>
            </a:r>
          </a:p>
          <a:p>
            <a:r>
              <a:rPr lang="en-US" dirty="0" smtClean="0"/>
              <a:t>BMI 32, Weighs 200kg</a:t>
            </a:r>
          </a:p>
          <a:p>
            <a:r>
              <a:rPr lang="en-US" dirty="0" smtClean="0"/>
              <a:t>A1c – 12%,  BG 290s for </a:t>
            </a:r>
            <a:r>
              <a:rPr lang="en-US" dirty="0" err="1" smtClean="0"/>
              <a:t>mos</a:t>
            </a:r>
            <a:endParaRPr lang="en-US" dirty="0" smtClean="0"/>
          </a:p>
          <a:p>
            <a:r>
              <a:rPr lang="en-US" dirty="0" smtClean="0"/>
              <a:t>Insulin – 70 units Lantus  </a:t>
            </a:r>
          </a:p>
          <a:p>
            <a:r>
              <a:rPr lang="en-US" dirty="0" smtClean="0"/>
              <a:t>Oral Meds: max dose glipizide + metformin</a:t>
            </a:r>
          </a:p>
          <a:p>
            <a:pPr lvl="1"/>
            <a:r>
              <a:rPr lang="en-US" dirty="0" smtClean="0"/>
              <a:t>Keep </a:t>
            </a:r>
            <a:r>
              <a:rPr lang="en-US" dirty="0" err="1" smtClean="0"/>
              <a:t>pt</a:t>
            </a:r>
            <a:r>
              <a:rPr lang="en-US" dirty="0"/>
              <a:t> </a:t>
            </a:r>
            <a:r>
              <a:rPr lang="en-US" dirty="0" smtClean="0"/>
              <a:t>on Metformin</a:t>
            </a:r>
          </a:p>
          <a:p>
            <a:pPr lvl="1"/>
            <a:r>
              <a:rPr lang="en-US" dirty="0" smtClean="0"/>
              <a:t>Stop glipizide  </a:t>
            </a:r>
          </a:p>
        </p:txBody>
      </p:sp>
      <p:pic>
        <p:nvPicPr>
          <p:cNvPr id="5" name="Picture 4"/>
          <p:cNvPicPr>
            <a:picLocks noChangeAspect="1"/>
          </p:cNvPicPr>
          <p:nvPr/>
        </p:nvPicPr>
        <p:blipFill>
          <a:blip r:embed="rId3"/>
          <a:stretch>
            <a:fillRect/>
          </a:stretch>
        </p:blipFill>
        <p:spPr>
          <a:xfrm>
            <a:off x="5838825" y="198928"/>
            <a:ext cx="2847975" cy="2657475"/>
          </a:xfrm>
          <a:prstGeom prst="rect">
            <a:avLst/>
          </a:prstGeom>
        </p:spPr>
      </p:pic>
      <p:pic>
        <p:nvPicPr>
          <p:cNvPr id="6" name="Content Placeholder 3"/>
          <p:cNvPicPr>
            <a:picLocks noChangeAspect="1"/>
          </p:cNvPicPr>
          <p:nvPr/>
        </p:nvPicPr>
        <p:blipFill>
          <a:blip r:embed="rId4"/>
          <a:stretch>
            <a:fillRect/>
          </a:stretch>
        </p:blipFill>
        <p:spPr>
          <a:xfrm>
            <a:off x="4927002" y="4038600"/>
            <a:ext cx="3529837" cy="2112930"/>
          </a:xfrm>
          <a:prstGeom prst="rect">
            <a:avLst/>
          </a:prstGeom>
        </p:spPr>
      </p:pic>
    </p:spTree>
    <p:custDataLst>
      <p:tags r:id="rId1"/>
    </p:custDataLst>
    <p:extLst>
      <p:ext uri="{BB962C8B-B14F-4D97-AF65-F5344CB8AC3E}">
        <p14:creationId xmlns:p14="http://schemas.microsoft.com/office/powerpoint/2010/main" val="398254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Switching to Insulin via Pump</a:t>
            </a:r>
            <a:endParaRPr lang="en-US" dirty="0"/>
          </a:p>
        </p:txBody>
      </p:sp>
      <p:sp>
        <p:nvSpPr>
          <p:cNvPr id="3" name="Content Placeholder 2"/>
          <p:cNvSpPr>
            <a:spLocks noGrp="1"/>
          </p:cNvSpPr>
          <p:nvPr>
            <p:ph sz="quarter" idx="1"/>
          </p:nvPr>
        </p:nvSpPr>
        <p:spPr/>
        <p:txBody>
          <a:bodyPr>
            <a:normAutofit/>
          </a:bodyPr>
          <a:lstStyle/>
          <a:p>
            <a:r>
              <a:rPr lang="en-US" dirty="0"/>
              <a:t>BMI 32, Weighs 200kg</a:t>
            </a:r>
          </a:p>
          <a:p>
            <a:r>
              <a:rPr lang="en-US" dirty="0" smtClean="0"/>
              <a:t>1</a:t>
            </a:r>
            <a:r>
              <a:rPr lang="en-US" dirty="0" smtClean="0"/>
              <a:t>: 1 ratio of current dose</a:t>
            </a:r>
          </a:p>
          <a:p>
            <a:r>
              <a:rPr lang="en-US" dirty="0" smtClean="0"/>
              <a:t>Options:</a:t>
            </a:r>
          </a:p>
          <a:p>
            <a:pPr lvl="1"/>
            <a:r>
              <a:rPr lang="en-US" dirty="0" smtClean="0"/>
              <a:t>Based on current dose - 70 units </a:t>
            </a:r>
          </a:p>
          <a:p>
            <a:pPr lvl="2"/>
            <a:r>
              <a:rPr lang="en-US" dirty="0" smtClean="0"/>
              <a:t>70 units / 24 ~ 3 units an hour? No</a:t>
            </a:r>
          </a:p>
          <a:p>
            <a:pPr lvl="1"/>
            <a:r>
              <a:rPr lang="en-US" dirty="0" smtClean="0"/>
              <a:t>Based on her body weight x 0.8 </a:t>
            </a:r>
          </a:p>
          <a:p>
            <a:pPr lvl="2"/>
            <a:r>
              <a:rPr lang="en-US" dirty="0" smtClean="0"/>
              <a:t>100kg </a:t>
            </a:r>
            <a:r>
              <a:rPr lang="en-US" dirty="0"/>
              <a:t>x .8 = 80 units a day</a:t>
            </a:r>
          </a:p>
          <a:p>
            <a:pPr lvl="2"/>
            <a:r>
              <a:rPr lang="en-US" dirty="0"/>
              <a:t>50% basal = 40/24 or ~ 1.6 units </a:t>
            </a:r>
            <a:r>
              <a:rPr lang="en-US" dirty="0" err="1"/>
              <a:t>hr</a:t>
            </a:r>
            <a:endParaRPr lang="en-US" dirty="0"/>
          </a:p>
          <a:p>
            <a:pPr lvl="2"/>
            <a:r>
              <a:rPr lang="en-US" dirty="0"/>
              <a:t>50% bolus = 40 units / 3 meals  	12	12	14</a:t>
            </a:r>
          </a:p>
          <a:p>
            <a:pPr lvl="1"/>
            <a:endParaRPr lang="en-US" dirty="0" smtClean="0"/>
          </a:p>
          <a:p>
            <a:endParaRPr lang="en-US" dirty="0"/>
          </a:p>
          <a:p>
            <a:endParaRPr lang="en-US" dirty="0"/>
          </a:p>
        </p:txBody>
      </p:sp>
      <p:pic>
        <p:nvPicPr>
          <p:cNvPr id="4" name="Picture 3"/>
          <p:cNvPicPr>
            <a:picLocks noChangeAspect="1"/>
          </p:cNvPicPr>
          <p:nvPr/>
        </p:nvPicPr>
        <p:blipFill>
          <a:blip r:embed="rId3"/>
          <a:stretch>
            <a:fillRect/>
          </a:stretch>
        </p:blipFill>
        <p:spPr>
          <a:xfrm>
            <a:off x="6653676" y="1295400"/>
            <a:ext cx="2057400" cy="1919781"/>
          </a:xfrm>
          <a:prstGeom prst="rect">
            <a:avLst/>
          </a:prstGeom>
        </p:spPr>
      </p:pic>
    </p:spTree>
    <p:custDataLst>
      <p:tags r:id="rId1"/>
    </p:custDataLst>
    <p:extLst>
      <p:ext uri="{BB962C8B-B14F-4D97-AF65-F5344CB8AC3E}">
        <p14:creationId xmlns:p14="http://schemas.microsoft.com/office/powerpoint/2010/main" val="1286447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a:blip r:embed="rId3"/>
          <a:stretch>
            <a:fillRect/>
          </a:stretch>
        </p:blipFill>
        <p:spPr>
          <a:xfrm>
            <a:off x="533400" y="141514"/>
            <a:ext cx="6924675" cy="1931913"/>
          </a:xfrm>
          <a:prstGeom prst="rect">
            <a:avLst/>
          </a:prstGeom>
        </p:spPr>
      </p:pic>
      <p:pic>
        <p:nvPicPr>
          <p:cNvPr id="6" name="Picture 5"/>
          <p:cNvPicPr>
            <a:picLocks noChangeAspect="1"/>
          </p:cNvPicPr>
          <p:nvPr/>
        </p:nvPicPr>
        <p:blipFill>
          <a:blip r:embed="rId4"/>
          <a:stretch>
            <a:fillRect/>
          </a:stretch>
        </p:blipFill>
        <p:spPr>
          <a:xfrm>
            <a:off x="-57150" y="5734940"/>
            <a:ext cx="9201150" cy="447675"/>
          </a:xfrm>
          <a:prstGeom prst="rect">
            <a:avLst/>
          </a:prstGeom>
        </p:spPr>
      </p:pic>
      <p:pic>
        <p:nvPicPr>
          <p:cNvPr id="4" name="Content Placeholder 3"/>
          <p:cNvPicPr>
            <a:picLocks noGrp="1" noChangeAspect="1"/>
          </p:cNvPicPr>
          <p:nvPr>
            <p:ph sz="quarter" idx="1"/>
          </p:nvPr>
        </p:nvPicPr>
        <p:blipFill>
          <a:blip r:embed="rId5"/>
          <a:stretch>
            <a:fillRect/>
          </a:stretch>
        </p:blipFill>
        <p:spPr>
          <a:xfrm>
            <a:off x="2895600" y="1620611"/>
            <a:ext cx="4562475" cy="3860556"/>
          </a:xfrm>
          <a:prstGeom prst="rect">
            <a:avLst/>
          </a:prstGeom>
        </p:spPr>
      </p:pic>
    </p:spTree>
    <p:custDataLst>
      <p:tags r:id="rId1"/>
    </p:custDataLst>
    <p:extLst>
      <p:ext uri="{BB962C8B-B14F-4D97-AF65-F5344CB8AC3E}">
        <p14:creationId xmlns:p14="http://schemas.microsoft.com/office/powerpoint/2010/main" val="231527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of Life</a:t>
            </a:r>
            <a:endParaRPr lang="en-US" dirty="0"/>
          </a:p>
        </p:txBody>
      </p:sp>
      <p:sp>
        <p:nvSpPr>
          <p:cNvPr id="3" name="Content Placeholder 2"/>
          <p:cNvSpPr>
            <a:spLocks noGrp="1"/>
          </p:cNvSpPr>
          <p:nvPr>
            <p:ph sz="quarter" idx="1"/>
          </p:nvPr>
        </p:nvSpPr>
        <p:spPr>
          <a:xfrm>
            <a:off x="457200" y="1219200"/>
            <a:ext cx="5257800" cy="4937760"/>
          </a:xfrm>
        </p:spPr>
        <p:txBody>
          <a:bodyPr/>
          <a:lstStyle/>
          <a:p>
            <a:r>
              <a:rPr lang="en-US" dirty="0" smtClean="0"/>
              <a:t>Older adults – MDI or CSII had similar quality of life scores</a:t>
            </a:r>
          </a:p>
          <a:p>
            <a:r>
              <a:rPr lang="en-US" dirty="0" smtClean="0"/>
              <a:t>Younger Adults- CSII improved QOL scores</a:t>
            </a:r>
          </a:p>
          <a:p>
            <a:r>
              <a:rPr lang="en-US" dirty="0" smtClean="0"/>
              <a:t>Less hospitalization and ER room visits</a:t>
            </a:r>
            <a:endParaRPr lang="en-US" dirty="0"/>
          </a:p>
        </p:txBody>
      </p:sp>
      <p:pic>
        <p:nvPicPr>
          <p:cNvPr id="5" name="Picture 4"/>
          <p:cNvPicPr>
            <a:picLocks noChangeAspect="1"/>
          </p:cNvPicPr>
          <p:nvPr/>
        </p:nvPicPr>
        <p:blipFill>
          <a:blip r:embed="rId3"/>
          <a:stretch>
            <a:fillRect/>
          </a:stretch>
        </p:blipFill>
        <p:spPr>
          <a:xfrm>
            <a:off x="304800" y="5843167"/>
            <a:ext cx="8686800" cy="422650"/>
          </a:xfrm>
          <a:prstGeom prst="rect">
            <a:avLst/>
          </a:prstGeom>
        </p:spPr>
      </p:pic>
      <p:pic>
        <p:nvPicPr>
          <p:cNvPr id="6" name="Picture 5"/>
          <p:cNvPicPr>
            <a:picLocks noChangeAspect="1"/>
          </p:cNvPicPr>
          <p:nvPr/>
        </p:nvPicPr>
        <p:blipFill>
          <a:blip r:embed="rId4"/>
          <a:stretch>
            <a:fillRect/>
          </a:stretch>
        </p:blipFill>
        <p:spPr>
          <a:xfrm>
            <a:off x="5846496" y="1219200"/>
            <a:ext cx="2724150" cy="2095500"/>
          </a:xfrm>
          <a:prstGeom prst="rect">
            <a:avLst/>
          </a:prstGeom>
        </p:spPr>
      </p:pic>
    </p:spTree>
    <p:custDataLst>
      <p:tags r:id="rId1"/>
    </p:custDataLst>
    <p:extLst>
      <p:ext uri="{BB962C8B-B14F-4D97-AF65-F5344CB8AC3E}">
        <p14:creationId xmlns:p14="http://schemas.microsoft.com/office/powerpoint/2010/main" val="251325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about weight gain and hypo?</a:t>
            </a:r>
            <a:endParaRPr lang="en-US" dirty="0"/>
          </a:p>
        </p:txBody>
      </p:sp>
      <p:sp>
        <p:nvSpPr>
          <p:cNvPr id="3" name="Content Placeholder 2"/>
          <p:cNvSpPr>
            <a:spLocks noGrp="1"/>
          </p:cNvSpPr>
          <p:nvPr>
            <p:ph sz="quarter" idx="1"/>
          </p:nvPr>
        </p:nvSpPr>
        <p:spPr/>
        <p:txBody>
          <a:bodyPr/>
          <a:lstStyle/>
          <a:p>
            <a:r>
              <a:rPr lang="en-US" dirty="0" smtClean="0"/>
              <a:t>When BG levels improve using insulin therapy, some weight gain is expected. </a:t>
            </a:r>
          </a:p>
          <a:p>
            <a:r>
              <a:rPr lang="en-US" dirty="0" smtClean="0"/>
              <a:t>Studies indicate that there is no greater weight gain on insulin pumps vs multiple daily injections ~ 1.5 </a:t>
            </a:r>
            <a:r>
              <a:rPr lang="en-US" dirty="0" err="1" smtClean="0"/>
              <a:t>kgs</a:t>
            </a:r>
            <a:endParaRPr lang="en-US" dirty="0" smtClean="0"/>
          </a:p>
          <a:p>
            <a:r>
              <a:rPr lang="en-US" dirty="0" smtClean="0"/>
              <a:t>No increased risk of hypo compared to multiple daily injections.</a:t>
            </a:r>
            <a:endParaRPr lang="en-US" dirty="0"/>
          </a:p>
        </p:txBody>
      </p:sp>
      <p:pic>
        <p:nvPicPr>
          <p:cNvPr id="4" name="Picture 3"/>
          <p:cNvPicPr>
            <a:picLocks noChangeAspect="1"/>
          </p:cNvPicPr>
          <p:nvPr/>
        </p:nvPicPr>
        <p:blipFill>
          <a:blip r:embed="rId3"/>
          <a:stretch>
            <a:fillRect/>
          </a:stretch>
        </p:blipFill>
        <p:spPr>
          <a:xfrm>
            <a:off x="152400" y="5817925"/>
            <a:ext cx="8534400" cy="415235"/>
          </a:xfrm>
          <a:prstGeom prst="rect">
            <a:avLst/>
          </a:prstGeom>
        </p:spPr>
      </p:pic>
    </p:spTree>
    <p:custDataLst>
      <p:tags r:id="rId1"/>
    </p:custDataLst>
    <p:extLst>
      <p:ext uri="{BB962C8B-B14F-4D97-AF65-F5344CB8AC3E}">
        <p14:creationId xmlns:p14="http://schemas.microsoft.com/office/powerpoint/2010/main" val="224625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Benefits</a:t>
            </a:r>
            <a:endParaRPr lang="en-US" dirty="0"/>
          </a:p>
        </p:txBody>
      </p:sp>
      <p:sp>
        <p:nvSpPr>
          <p:cNvPr id="3" name="Content Placeholder 2"/>
          <p:cNvSpPr>
            <a:spLocks noGrp="1"/>
          </p:cNvSpPr>
          <p:nvPr>
            <p:ph sz="quarter" idx="1"/>
          </p:nvPr>
        </p:nvSpPr>
        <p:spPr>
          <a:xfrm>
            <a:off x="457200" y="1219200"/>
            <a:ext cx="5791200" cy="4937760"/>
          </a:xfrm>
        </p:spPr>
        <p:txBody>
          <a:bodyPr/>
          <a:lstStyle/>
          <a:p>
            <a:r>
              <a:rPr lang="en-US" dirty="0" smtClean="0"/>
              <a:t>No increase rate of hypo as compared to multiple daily injections</a:t>
            </a:r>
          </a:p>
          <a:p>
            <a:r>
              <a:rPr lang="en-US" dirty="0" smtClean="0"/>
              <a:t>Insulin dose cut by ~ 20% when using pump</a:t>
            </a:r>
          </a:p>
          <a:p>
            <a:r>
              <a:rPr lang="en-US" dirty="0" smtClean="0"/>
              <a:t>A1c decreased by 0.7% compared to MDI</a:t>
            </a:r>
          </a:p>
          <a:p>
            <a:r>
              <a:rPr lang="en-US" dirty="0" smtClean="0"/>
              <a:t>Make result in cost savings</a:t>
            </a:r>
          </a:p>
          <a:p>
            <a:r>
              <a:rPr lang="en-US" dirty="0" smtClean="0"/>
              <a:t>Less hospital and ER Visits</a:t>
            </a:r>
            <a:endParaRPr lang="en-US" dirty="0"/>
          </a:p>
        </p:txBody>
      </p:sp>
      <p:pic>
        <p:nvPicPr>
          <p:cNvPr id="4" name="Picture 3"/>
          <p:cNvPicPr>
            <a:picLocks noChangeAspect="1"/>
          </p:cNvPicPr>
          <p:nvPr/>
        </p:nvPicPr>
        <p:blipFill>
          <a:blip r:embed="rId3"/>
          <a:stretch>
            <a:fillRect/>
          </a:stretch>
        </p:blipFill>
        <p:spPr>
          <a:xfrm>
            <a:off x="6248400" y="1256288"/>
            <a:ext cx="2444367" cy="2286000"/>
          </a:xfrm>
          <a:prstGeom prst="rect">
            <a:avLst/>
          </a:prstGeom>
        </p:spPr>
      </p:pic>
    </p:spTree>
    <p:custDataLst>
      <p:tags r:id="rId1"/>
    </p:custDataLst>
    <p:extLst>
      <p:ext uri="{BB962C8B-B14F-4D97-AF65-F5344CB8AC3E}">
        <p14:creationId xmlns:p14="http://schemas.microsoft.com/office/powerpoint/2010/main" val="85844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5105400" y="2495803"/>
            <a:ext cx="2619375" cy="966507"/>
          </a:xfrm>
          <a:prstGeom prst="rect">
            <a:avLst/>
          </a:prstGeom>
        </p:spPr>
      </p:pic>
      <p:pic>
        <p:nvPicPr>
          <p:cNvPr id="4" name="Picture 6" descr="Insulin Molecule"/>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57" y="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7988176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0.70"/>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19312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Keeping Healthy in Long Run</a:t>
            </a:r>
            <a:endParaRPr lang="en-US" dirty="0"/>
          </a:p>
        </p:txBody>
      </p:sp>
      <p:sp>
        <p:nvSpPr>
          <p:cNvPr id="4" name="Content Placeholder 3"/>
          <p:cNvSpPr>
            <a:spLocks noGrp="1"/>
          </p:cNvSpPr>
          <p:nvPr>
            <p:ph sz="quarter" idx="1"/>
          </p:nvPr>
        </p:nvSpPr>
        <p:spPr/>
        <p:txBody>
          <a:bodyPr>
            <a:normAutofit/>
          </a:bodyPr>
          <a:lstStyle/>
          <a:p>
            <a:r>
              <a:rPr lang="en-US" i="1" dirty="0" smtClean="0"/>
              <a:t>HUG Patients</a:t>
            </a:r>
            <a:endParaRPr lang="en-US" i="1" dirty="0"/>
          </a:p>
        </p:txBody>
      </p:sp>
      <p:sp>
        <p:nvSpPr>
          <p:cNvPr id="3" name="Text Placeholder 2"/>
          <p:cNvSpPr>
            <a:spLocks noGrp="1"/>
          </p:cNvSpPr>
          <p:nvPr>
            <p:ph type="body" sz="half" idx="4294967295"/>
          </p:nvPr>
        </p:nvSpPr>
        <p:spPr>
          <a:xfrm>
            <a:off x="4953000" y="1736997"/>
            <a:ext cx="3668712" cy="2377803"/>
          </a:xfrm>
          <a:ln w="57150">
            <a:solidFill>
              <a:schemeClr val="accent2">
                <a:lumMod val="50000"/>
              </a:schemeClr>
            </a:solidFill>
          </a:ln>
        </p:spPr>
        <p:txBody>
          <a:bodyPr>
            <a:normAutofit fontScale="77500" lnSpcReduction="200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r>
              <a:rPr lang="en-US" i="1" dirty="0" smtClean="0">
                <a:solidFill>
                  <a:schemeClr val="accent2">
                    <a:lumMod val="50000"/>
                  </a:schemeClr>
                </a:solidFill>
              </a:rPr>
              <a:t>.</a:t>
            </a:r>
          </a:p>
          <a:p>
            <a:pPr marL="274320" lvl="1" indent="0" algn="r">
              <a:buNone/>
            </a:pPr>
            <a:r>
              <a:rPr lang="en-US" i="1" dirty="0" smtClean="0">
                <a:solidFill>
                  <a:schemeClr val="accent2">
                    <a:lumMod val="50000"/>
                  </a:schemeClr>
                </a:solidFill>
              </a:rPr>
              <a:t>Carl Rogers</a:t>
            </a:r>
            <a:endParaRPr lang="en-US" i="1" dirty="0">
              <a:solidFill>
                <a:schemeClr val="accent2">
                  <a:lumMod val="50000"/>
                </a:schemeClr>
              </a:solidFill>
            </a:endParaRPr>
          </a:p>
        </p:txBody>
      </p:sp>
      <p:sp>
        <p:nvSpPr>
          <p:cNvPr id="5" name="Content Placeholder 4"/>
          <p:cNvSpPr>
            <a:spLocks noGrp="1"/>
          </p:cNvSpPr>
          <p:nvPr>
            <p:ph sz="quarter" idx="4294967295"/>
          </p:nvPr>
        </p:nvSpPr>
        <p:spPr>
          <a:xfrm>
            <a:off x="457200" y="2082240"/>
            <a:ext cx="4037012" cy="2333625"/>
          </a:xfrm>
        </p:spPr>
        <p:txBody>
          <a:bodyPr>
            <a:normAutofit fontScale="92500"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4428565"/>
            <a:ext cx="2706893" cy="1804595"/>
          </a:xfrm>
          <a:prstGeom prst="rect">
            <a:avLst/>
          </a:prstGeom>
        </p:spPr>
      </p:pic>
    </p:spTree>
    <p:custDataLst>
      <p:tags r:id="rId1"/>
    </p:custDataLst>
    <p:extLst>
      <p:ext uri="{BB962C8B-B14F-4D97-AF65-F5344CB8AC3E}">
        <p14:creationId xmlns:p14="http://schemas.microsoft.com/office/powerpoint/2010/main" val="129341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886200" y="1216152"/>
            <a:ext cx="4787646" cy="4937760"/>
          </a:xfrm>
        </p:spPr>
        <p:txBody>
          <a:bodyPr/>
          <a:lstStyle/>
          <a:p>
            <a:r>
              <a:rPr lang="fr-FR" dirty="0"/>
              <a:t>Questions?</a:t>
            </a:r>
          </a:p>
          <a:p>
            <a:r>
              <a:rPr lang="fr-FR" dirty="0" smtClean="0"/>
              <a:t>Email </a:t>
            </a:r>
            <a:r>
              <a:rPr lang="fr-FR" dirty="0"/>
              <a:t>bev@diabetesed.net</a:t>
            </a:r>
          </a:p>
          <a:p>
            <a:r>
              <a:rPr lang="fr-FR" dirty="0" smtClean="0"/>
              <a:t>Web  www.DiabetesEd.net</a:t>
            </a:r>
            <a:endParaRPr lang="fr-FR" dirty="0"/>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246034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smtClean="0"/>
              <a:t>Hormones Effect on Glucose</a:t>
            </a:r>
          </a:p>
        </p:txBody>
      </p:sp>
      <p:sp>
        <p:nvSpPr>
          <p:cNvPr id="1336323" name="Rectangle 3"/>
          <p:cNvSpPr>
            <a:spLocks noGrp="1" noChangeArrowheads="1"/>
          </p:cNvSpPr>
          <p:nvPr>
            <p:ph sz="quarter" idx="1"/>
          </p:nvPr>
        </p:nvSpPr>
        <p:spPr>
          <a:xfrm>
            <a:off x="609600" y="1470660"/>
            <a:ext cx="6019800" cy="4328160"/>
          </a:xfrm>
        </p:spPr>
        <p:txBody>
          <a:bodyPr>
            <a:normAutofit fontScale="92500" lnSpcReduction="10000"/>
          </a:bodyPr>
          <a:lstStyle/>
          <a:p>
            <a:pPr algn="ctr" eaLnBrk="1" hangingPunct="1">
              <a:buFont typeface="Wingdings" pitchFamily="2" charset="2"/>
              <a:buNone/>
              <a:defRPr/>
            </a:pPr>
            <a:r>
              <a:rPr lang="en-US" u="sng" dirty="0" smtClean="0"/>
              <a:t>Hormone			 </a:t>
            </a:r>
            <a:r>
              <a:rPr lang="en-US" dirty="0" smtClean="0"/>
              <a:t>		</a:t>
            </a:r>
            <a:r>
              <a:rPr lang="en-US" dirty="0" smtClean="0">
                <a:sym typeface="Wingdings" pitchFamily="2" charset="2"/>
              </a:rPr>
              <a:t> </a:t>
            </a:r>
          </a:p>
          <a:p>
            <a:pPr eaLnBrk="1" hangingPunct="1">
              <a:defRPr/>
            </a:pPr>
            <a:r>
              <a:rPr lang="en-US" dirty="0" smtClean="0">
                <a:sym typeface="Wingdings" pitchFamily="2" charset="2"/>
              </a:rPr>
              <a:t>Glucagon (pancreas)	</a:t>
            </a:r>
            <a:r>
              <a:rPr lang="en-US" dirty="0" smtClean="0">
                <a:solidFill>
                  <a:srgbClr val="FF0000"/>
                </a:solidFill>
                <a:sym typeface="Wingdings" pitchFamily="2" charset="2"/>
              </a:rPr>
              <a:t> </a:t>
            </a:r>
          </a:p>
          <a:p>
            <a:pPr eaLnBrk="1" hangingPunct="1">
              <a:defRPr/>
            </a:pPr>
            <a:r>
              <a:rPr lang="en-US" dirty="0" smtClean="0">
                <a:sym typeface="Wingdings" pitchFamily="2" charset="2"/>
              </a:rPr>
              <a:t>Stress hormones (kidney)	</a:t>
            </a:r>
            <a:endParaRPr lang="en-US" dirty="0" smtClean="0">
              <a:solidFill>
                <a:srgbClr val="FF0000"/>
              </a:solidFill>
              <a:sym typeface="Wingdings" pitchFamily="2" charset="2"/>
            </a:endParaRPr>
          </a:p>
          <a:p>
            <a:pPr eaLnBrk="1" hangingPunct="1">
              <a:defRPr/>
            </a:pPr>
            <a:r>
              <a:rPr lang="en-US" dirty="0" smtClean="0">
                <a:sym typeface="Wingdings" pitchFamily="2" charset="2"/>
              </a:rPr>
              <a:t>Epinephrine (kidney)		</a:t>
            </a:r>
            <a:r>
              <a:rPr lang="en-US" dirty="0" smtClean="0">
                <a:solidFill>
                  <a:srgbClr val="FF0000"/>
                </a:solidFill>
                <a:sym typeface="Wingdings" pitchFamily="2" charset="2"/>
              </a:rPr>
              <a:t> </a:t>
            </a:r>
            <a:r>
              <a:rPr lang="en-US" dirty="0" smtClean="0">
                <a:solidFill>
                  <a:srgbClr val="FFCC00"/>
                </a:solidFill>
                <a:sym typeface="Wingdings" pitchFamily="2" charset="2"/>
              </a:rPr>
              <a:t> </a:t>
            </a:r>
          </a:p>
          <a:p>
            <a:pPr eaLnBrk="1" hangingPunct="1">
              <a:defRPr/>
            </a:pPr>
            <a:r>
              <a:rPr lang="en-US" dirty="0" smtClean="0">
                <a:sym typeface="Wingdings" pitchFamily="2" charset="2"/>
              </a:rPr>
              <a:t>Insulin (pancreas)	 </a:t>
            </a:r>
          </a:p>
          <a:p>
            <a:pPr eaLnBrk="1" hangingPunct="1">
              <a:defRPr/>
            </a:pPr>
            <a:r>
              <a:rPr lang="en-US" dirty="0" smtClean="0">
                <a:sym typeface="Wingdings" pitchFamily="2" charset="2"/>
              </a:rPr>
              <a:t>Amylin (pancreas)	</a:t>
            </a:r>
          </a:p>
          <a:p>
            <a:pPr eaLnBrk="1" hangingPunct="1">
              <a:defRPr/>
            </a:pPr>
            <a:r>
              <a:rPr lang="en-US" dirty="0" smtClean="0">
                <a:sym typeface="Wingdings" pitchFamily="2" charset="2"/>
              </a:rPr>
              <a:t>Gut hormones - </a:t>
            </a:r>
            <a:r>
              <a:rPr lang="en-US" dirty="0" err="1" smtClean="0">
                <a:sym typeface="Wingdings" pitchFamily="2" charset="2"/>
              </a:rPr>
              <a:t>incretins</a:t>
            </a:r>
            <a:r>
              <a:rPr lang="en-US" dirty="0" smtClean="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6337300" y="147066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smtClean="0">
                <a:effectLst>
                  <a:outerShdw blurRad="38100" dist="38100" dir="2700000" algn="tl">
                    <a:srgbClr val="000000"/>
                  </a:outerShdw>
                </a:effectLst>
                <a:latin typeface="Tahoma" pitchFamily="34" charset="0"/>
                <a:sym typeface="Wingdings" pitchFamily="2" charset="2"/>
              </a:rPr>
              <a:t></a:t>
            </a:r>
            <a:endParaRPr lang="en-US" sz="3000" dirty="0">
              <a:effectLst>
                <a:outerShdw blurRad="38100" dist="38100" dir="2700000" algn="tl">
                  <a:srgbClr val="000000"/>
                </a:outerShdw>
              </a:effectLst>
              <a:latin typeface="Tahoma" pitchFamily="34" charset="0"/>
              <a:sym typeface="Wingdings" pitchFamily="2" charset="2"/>
            </a:endParaRPr>
          </a:p>
        </p:txBody>
      </p:sp>
    </p:spTree>
    <p:custDataLst>
      <p:tags r:id="rId1"/>
    </p:custDataLst>
    <p:extLst>
      <p:ext uri="{BB962C8B-B14F-4D97-AF65-F5344CB8AC3E}">
        <p14:creationId xmlns:p14="http://schemas.microsoft.com/office/powerpoint/2010/main" val="184025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8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15991</TotalTime>
  <Pages>98</Pages>
  <Words>4038</Words>
  <Application>Microsoft Office PowerPoint</Application>
  <PresentationFormat>Letter Paper (8.5x11 in)</PresentationFormat>
  <Paragraphs>712</Paragraphs>
  <Slides>82</Slides>
  <Notes>43</Notes>
  <HiddenSlides>0</HiddenSlides>
  <MMClips>1</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82</vt:i4>
      </vt:variant>
    </vt:vector>
  </HeadingPairs>
  <TitlesOfParts>
    <vt:vector size="99" baseType="lpstr">
      <vt:lpstr>ＭＳ Ｐゴシック</vt:lpstr>
      <vt:lpstr>SimSun</vt:lpstr>
      <vt:lpstr>Arial</vt:lpstr>
      <vt:lpstr>Arial Black</vt:lpstr>
      <vt:lpstr>Arial Narrow</vt:lpstr>
      <vt:lpstr>Calibri</vt:lpstr>
      <vt:lpstr>Gill Sans MT</vt:lpstr>
      <vt:lpstr>Helvetica</vt:lpstr>
      <vt:lpstr>Monotype Sorts</vt:lpstr>
      <vt:lpstr>Symbol</vt:lpstr>
      <vt:lpstr>Tahoma</vt:lpstr>
      <vt:lpstr>Times New Roman</vt:lpstr>
      <vt:lpstr>Wingdings</vt:lpstr>
      <vt:lpstr>Wingdings 3</vt:lpstr>
      <vt:lpstr>1_Origin</vt:lpstr>
      <vt:lpstr>Origin</vt:lpstr>
      <vt:lpstr>Clip</vt:lpstr>
      <vt:lpstr> Diabetes and Insulin Pump for Type 2   </vt:lpstr>
      <vt:lpstr>Diabetes and Insulin Pump for T2s A Clinical and Educational Update</vt:lpstr>
      <vt:lpstr>CDC Announces</vt:lpstr>
      <vt:lpstr>Diabetes in America 2015</vt:lpstr>
      <vt:lpstr> My Boys –Robert and Jackson</vt:lpstr>
      <vt:lpstr>Type 2 in Kids </vt:lpstr>
      <vt:lpstr>Age-adjusted Diabetes Prevalence  20 yrs or older, by race/ethnicity— U.S. 20014</vt:lpstr>
      <vt:lpstr>PowerPoint Presentation</vt:lpstr>
      <vt:lpstr>Hormones Effect on Glucose</vt:lpstr>
      <vt:lpstr>GLP-1 Effects in Humans Understanding the Natural Role of Incretins</vt:lpstr>
      <vt:lpstr>Incretin Mimetics Byetta, Bydureon, Trulicity, Tanzeum</vt:lpstr>
      <vt:lpstr>Natural History of Diabetes</vt:lpstr>
      <vt:lpstr>Signs of Diabetes</vt:lpstr>
      <vt:lpstr>Diabetes Classifications</vt:lpstr>
      <vt:lpstr>Case Study </vt:lpstr>
      <vt:lpstr>PowerPoint Presentation</vt:lpstr>
      <vt:lpstr>PowerPoint Presentation</vt:lpstr>
      <vt:lpstr>Type 1 – 10% of all Diabetes Genetics and Risk Factors</vt:lpstr>
      <vt:lpstr>Autoantibodies Assoc w/ Type 1</vt:lpstr>
      <vt:lpstr>Type 1 Diabetes Associated with other immune conditions</vt:lpstr>
      <vt:lpstr>What Does Type 1 Look Like?</vt:lpstr>
      <vt:lpstr>Ms. Idaho and Ms America – Pumpin’ It</vt:lpstr>
      <vt:lpstr>Medalist Study – Harvard Joslin Diabetes Center </vt:lpstr>
      <vt:lpstr>PowerPoint Presentation</vt:lpstr>
      <vt:lpstr>BMI Categories</vt:lpstr>
      <vt:lpstr>PowerPoint Presentation</vt:lpstr>
      <vt:lpstr>Insulin Resistance is the Seed</vt:lpstr>
      <vt:lpstr>Diabetes 2 - Who is at Risk?  (ADA Clinical Practice Guidelines)</vt:lpstr>
      <vt:lpstr>Diabetes 2 - Who is at Risk?  (ADA Clinical Practice Guidelines)</vt:lpstr>
      <vt:lpstr>Factors Associated with Insulin Resistance </vt:lpstr>
      <vt:lpstr>Cardio Metabolic Risk  -  5 Hypers -</vt:lpstr>
      <vt:lpstr>Natural Progression of Type 2 Diabetes</vt:lpstr>
      <vt:lpstr>Ominous Octet</vt:lpstr>
      <vt:lpstr> SGLT2 Inhibitors- “Glucoretics” </vt:lpstr>
      <vt:lpstr>Comparison of Type 1 and Type 2</vt:lpstr>
      <vt:lpstr>Life Study – Mrs. Jones</vt:lpstr>
      <vt:lpstr>What kind of Diabetes?</vt:lpstr>
      <vt:lpstr>PowerPoint Presentation</vt:lpstr>
      <vt:lpstr>What type of Diabetes?</vt:lpstr>
      <vt:lpstr>Latent AutoImmunity Diabetes in Adults (LADA)</vt:lpstr>
      <vt:lpstr>LADA Clinical Features Compared to Type 2</vt:lpstr>
      <vt:lpstr>Gestational DM ~ 7% of all Pregnancies</vt:lpstr>
      <vt:lpstr>Start Metformin therapy</vt:lpstr>
      <vt:lpstr>Metformin – 1st agent of choice</vt:lpstr>
      <vt:lpstr>Diabetes Bingo - “DiaBingo” Shout out Right Answer</vt:lpstr>
      <vt:lpstr>DiaBingo</vt:lpstr>
      <vt:lpstr>Goals of Care</vt:lpstr>
      <vt:lpstr>ABC’s of Diabetes</vt:lpstr>
      <vt:lpstr>PowerPoint Presentation</vt:lpstr>
      <vt:lpstr>Glycemic Targets  </vt:lpstr>
      <vt:lpstr>     A1c and Estimated Avg Glucose (eAG) 2008 </vt:lpstr>
      <vt:lpstr>PowerPoint Presentation</vt:lpstr>
      <vt:lpstr>“Legacy Effect”</vt:lpstr>
      <vt:lpstr>ABCs of Diabetes –  </vt:lpstr>
      <vt:lpstr> Insulin Therapy From Ants to Analogs:  </vt:lpstr>
      <vt:lpstr> Insulin – the Ultimate Hormone Replacement Therapy  </vt:lpstr>
      <vt:lpstr>PowerPoint Presentation</vt:lpstr>
      <vt:lpstr>PowerPoint Presentation</vt:lpstr>
      <vt:lpstr>Insulin Finally Available - 1922</vt:lpstr>
      <vt:lpstr>The Miracle of Insulin</vt:lpstr>
      <vt:lpstr>Pattern Management –AKA </vt:lpstr>
      <vt:lpstr>Physiologic Insulin Secretion:    24-Hour Profile </vt:lpstr>
      <vt:lpstr>Approach Depends on Patient</vt:lpstr>
      <vt:lpstr>Insulin Dosing Type 1 &amp; 2</vt:lpstr>
      <vt:lpstr>Case Study </vt:lpstr>
      <vt:lpstr>Type 2 Pump Candidates?</vt:lpstr>
      <vt:lpstr>Advantages of Using an Insulin Pump: ADA  Website</vt:lpstr>
      <vt:lpstr>Disadvantages</vt:lpstr>
      <vt:lpstr>If you are already insulin resistant, why give more insulin?</vt:lpstr>
      <vt:lpstr>ADA Step Wise Approach to Hyperglycemia 2015</vt:lpstr>
      <vt:lpstr>PowerPoint Presentation</vt:lpstr>
      <vt:lpstr>PowerPoint Presentation</vt:lpstr>
      <vt:lpstr>PowerPoint Presentation</vt:lpstr>
      <vt:lpstr>Case Study </vt:lpstr>
      <vt:lpstr>Switching to Insulin via Pump</vt:lpstr>
      <vt:lpstr>PowerPoint Presentation</vt:lpstr>
      <vt:lpstr>Quality of Life</vt:lpstr>
      <vt:lpstr>What about weight gain and hypo?</vt:lpstr>
      <vt:lpstr>Summary of Benefits</vt:lpstr>
      <vt:lpstr>No one is Unmotivated</vt:lpstr>
      <vt:lpstr> Keeping Healthy in Long Run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cp:lastModifiedBy>
  <cp:revision>802</cp:revision>
  <cp:lastPrinted>2014-06-29T17:39:19Z</cp:lastPrinted>
  <dcterms:created xsi:type="dcterms:W3CDTF">1998-04-16T17:55:30Z</dcterms:created>
  <dcterms:modified xsi:type="dcterms:W3CDTF">2015-02-23T22:22:59Z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DDB822BC-D947-4D89-A02A-F72C47159FE2</vt:lpwstr>
  </property>
  <property fmtid="{D5CDD505-2E9C-101B-9397-08002B2CF9AE}" pid="5" name="ArticulateProjectFull">
    <vt:lpwstr>C:\Users\beverly\Documents\Dropbox\A DES Admin Folder\Diabetes in the 21st Century Secured Gigs\Consulting gigs\Presentation Final 2015.ppta</vt:lpwstr>
  </property>
</Properties>
</file>